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9" r:id="rId4"/>
  </p:sldMasterIdLst>
  <p:notesMasterIdLst>
    <p:notesMasterId r:id="rId34"/>
  </p:notesMasterIdLst>
  <p:sldIdLst>
    <p:sldId id="270" r:id="rId5"/>
    <p:sldId id="257" r:id="rId6"/>
    <p:sldId id="258" r:id="rId7"/>
    <p:sldId id="259" r:id="rId8"/>
    <p:sldId id="272" r:id="rId9"/>
    <p:sldId id="273" r:id="rId10"/>
    <p:sldId id="260" r:id="rId11"/>
    <p:sldId id="274" r:id="rId12"/>
    <p:sldId id="275" r:id="rId13"/>
    <p:sldId id="289" r:id="rId14"/>
    <p:sldId id="280" r:id="rId15"/>
    <p:sldId id="290" r:id="rId16"/>
    <p:sldId id="291" r:id="rId17"/>
    <p:sldId id="292" r:id="rId18"/>
    <p:sldId id="276" r:id="rId19"/>
    <p:sldId id="287" r:id="rId20"/>
    <p:sldId id="299" r:id="rId21"/>
    <p:sldId id="294" r:id="rId22"/>
    <p:sldId id="279" r:id="rId23"/>
    <p:sldId id="281" r:id="rId24"/>
    <p:sldId id="300" r:id="rId25"/>
    <p:sldId id="293" r:id="rId26"/>
    <p:sldId id="295" r:id="rId27"/>
    <p:sldId id="283" r:id="rId28"/>
    <p:sldId id="284" r:id="rId29"/>
    <p:sldId id="285" r:id="rId30"/>
    <p:sldId id="298" r:id="rId31"/>
    <p:sldId id="286" r:id="rId32"/>
    <p:sldId id="288" r:id="rId3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F5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F6DECA-4D1F-40E8-A6AD-4F6638C46032}" v="2" dt="2025-01-08T23:08:36.3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64"/>
    <p:restoredTop sz="94886"/>
  </p:normalViewPr>
  <p:slideViewPr>
    <p:cSldViewPr snapToGrid="0">
      <p:cViewPr varScale="1">
        <p:scale>
          <a:sx n="56" d="100"/>
          <a:sy n="56" d="100"/>
        </p:scale>
        <p:origin x="19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Webb" userId="KDE0Nlu50827bIHsrn8ZE1cuhkIhoEpOL+nABm3soG4=" providerId="None" clId="Web-{D1F6DECA-4D1F-40E8-A6AD-4F6638C46032}"/>
    <pc:docChg chg="addSld delSld">
      <pc:chgData name="Julie Webb" userId="KDE0Nlu50827bIHsrn8ZE1cuhkIhoEpOL+nABm3soG4=" providerId="None" clId="Web-{D1F6DECA-4D1F-40E8-A6AD-4F6638C46032}" dt="2025-01-08T23:08:36.337" v="1"/>
      <pc:docMkLst>
        <pc:docMk/>
      </pc:docMkLst>
      <pc:sldChg chg="new del">
        <pc:chgData name="Julie Webb" userId="KDE0Nlu50827bIHsrn8ZE1cuhkIhoEpOL+nABm3soG4=" providerId="None" clId="Web-{D1F6DECA-4D1F-40E8-A6AD-4F6638C46032}" dt="2025-01-08T23:08:36.337" v="1"/>
        <pc:sldMkLst>
          <pc:docMk/>
          <pc:sldMk cId="1939326810" sldId="27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39859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Rectangle 10"/>
          <p:cNvSpPr/>
          <p:nvPr/>
        </p:nvSpPr>
        <p:spPr>
          <a:xfrm>
            <a:off x="0" y="2584382"/>
            <a:ext cx="12192000" cy="42736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F34CCBD-11CA-572B-93CC-46CCB5717FC1}"/>
              </a:ext>
            </a:extLst>
          </p:cNvPr>
          <p:cNvSpPr/>
          <p:nvPr userDrawn="1"/>
        </p:nvSpPr>
        <p:spPr>
          <a:xfrm>
            <a:off x="2313436" y="0"/>
            <a:ext cx="9878564" cy="2564296"/>
          </a:xfrm>
          <a:prstGeom prst="rect">
            <a:avLst/>
          </a:prstGeom>
          <a:solidFill>
            <a:schemeClr val="accent1">
              <a:alpha val="899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ctrTitle"/>
          </p:nvPr>
        </p:nvSpPr>
        <p:spPr>
          <a:xfrm>
            <a:off x="2517913" y="371768"/>
            <a:ext cx="9144000" cy="1907450"/>
          </a:xfrm>
        </p:spPr>
        <p:txBody>
          <a:bodyPr anchor="b">
            <a:normAutofit/>
          </a:bodyPr>
          <a:lstStyle>
            <a:lvl1pPr algn="l">
              <a:defRPr sz="5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517913" y="2771779"/>
            <a:ext cx="9144000" cy="994816"/>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2517912" y="4886528"/>
            <a:ext cx="966693" cy="365125"/>
          </a:xfrm>
        </p:spPr>
        <p:txBody>
          <a:bodyPr/>
          <a:lstStyle>
            <a:lvl1pPr algn="l">
              <a:defRPr>
                <a:solidFill>
                  <a:schemeClr val="accent1"/>
                </a:solidFill>
              </a:defRPr>
            </a:lvl1pPr>
          </a:lstStyle>
          <a:p>
            <a:fld id="{AE25D7A7-DBF1-4731-876B-EF0349DEF57D}" type="datetime1">
              <a:rPr lang="en-US" smtClean="0"/>
              <a:pPr/>
              <a:t>3/12/2025</a:t>
            </a:fld>
            <a:endParaRPr lang="en-US" dirty="0"/>
          </a:p>
        </p:txBody>
      </p:sp>
      <p:sp>
        <p:nvSpPr>
          <p:cNvPr id="5" name="Footer Placeholder 4"/>
          <p:cNvSpPr>
            <a:spLocks noGrp="1"/>
          </p:cNvSpPr>
          <p:nvPr>
            <p:ph type="ftr" sz="quarter" idx="11"/>
          </p:nvPr>
        </p:nvSpPr>
        <p:spPr>
          <a:xfrm>
            <a:off x="2517912" y="6139793"/>
            <a:ext cx="3400973" cy="365125"/>
          </a:xfrm>
        </p:spPr>
        <p:txBody>
          <a:bodyPr/>
          <a:lstStyle/>
          <a:p>
            <a:r>
              <a:rPr lang="en-US" dirty="0"/>
              <a:t>Oregon Department of Education</a:t>
            </a:r>
          </a:p>
        </p:txBody>
      </p:sp>
      <p:sp>
        <p:nvSpPr>
          <p:cNvPr id="6" name="Slide Number Placeholder 5"/>
          <p:cNvSpPr>
            <a:spLocks noGrp="1"/>
          </p:cNvSpPr>
          <p:nvPr>
            <p:ph type="sldNum" sz="quarter" idx="12"/>
          </p:nvPr>
        </p:nvSpPr>
        <p:spPr>
          <a:xfrm>
            <a:off x="9674086" y="6139793"/>
            <a:ext cx="2217595" cy="365125"/>
          </a:xfrm>
        </p:spPr>
        <p:txBody>
          <a:bodyPr/>
          <a:lstStyle/>
          <a:p>
            <a:fld id="{357F5B69-6281-4C1F-8C38-6DA0F56DA430}" type="slidenum">
              <a:rPr lang="en-US" smtClean="0"/>
              <a:t>‹#›</a:t>
            </a:fld>
            <a:endParaRPr lang="en-US"/>
          </a:p>
        </p:txBody>
      </p:sp>
      <p:sp>
        <p:nvSpPr>
          <p:cNvPr id="9" name="Rectangle 8">
            <a:extLst>
              <a:ext uri="{FF2B5EF4-FFF2-40B4-BE49-F238E27FC236}">
                <a16:creationId xmlns:a16="http://schemas.microsoft.com/office/drawing/2014/main" id="{D3178B7B-EB9A-7016-6BAC-C34107A94A91}"/>
              </a:ext>
            </a:extLst>
          </p:cNvPr>
          <p:cNvSpPr/>
          <p:nvPr userDrawn="1"/>
        </p:nvSpPr>
        <p:spPr>
          <a:xfrm>
            <a:off x="0" y="0"/>
            <a:ext cx="2313437" cy="256429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722;p83" descr="Oregon Department of Education Logo">
            <a:extLst>
              <a:ext uri="{FF2B5EF4-FFF2-40B4-BE49-F238E27FC236}">
                <a16:creationId xmlns:a16="http://schemas.microsoft.com/office/drawing/2014/main" id="{A613D903-CD0C-D2E7-CC4A-1950E8CEEC7E}"/>
              </a:ext>
            </a:extLst>
          </p:cNvPr>
          <p:cNvPicPr preferRelativeResize="0"/>
          <p:nvPr userDrawn="1"/>
        </p:nvPicPr>
        <p:blipFill rotWithShape="1">
          <a:blip r:embed="rId2">
            <a:alphaModFix/>
          </a:blip>
          <a:srcRect/>
          <a:stretch/>
        </p:blipFill>
        <p:spPr>
          <a:xfrm>
            <a:off x="0" y="151928"/>
            <a:ext cx="2313437" cy="2334773"/>
          </a:xfrm>
          <a:prstGeom prst="rect">
            <a:avLst/>
          </a:prstGeom>
          <a:noFill/>
          <a:ln>
            <a:noFill/>
          </a:ln>
        </p:spPr>
      </p:pic>
      <p:sp>
        <p:nvSpPr>
          <p:cNvPr id="21" name="Rectangle 20">
            <a:extLst>
              <a:ext uri="{FF2B5EF4-FFF2-40B4-BE49-F238E27FC236}">
                <a16:creationId xmlns:a16="http://schemas.microsoft.com/office/drawing/2014/main" id="{0518B305-E44F-C060-75E7-B572DF52D405}"/>
              </a:ext>
            </a:extLst>
          </p:cNvPr>
          <p:cNvSpPr/>
          <p:nvPr userDrawn="1"/>
        </p:nvSpPr>
        <p:spPr>
          <a:xfrm>
            <a:off x="-1" y="2564296"/>
            <a:ext cx="2313437" cy="4293703"/>
          </a:xfrm>
          <a:prstGeom prst="rect">
            <a:avLst/>
          </a:prstGeom>
          <a:solidFill>
            <a:schemeClr val="accent1">
              <a:alpha val="1099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503BFE4E-4B21-55C8-3EF8-9376E0089600}"/>
              </a:ext>
            </a:extLst>
          </p:cNvPr>
          <p:cNvGrpSpPr/>
          <p:nvPr userDrawn="1"/>
        </p:nvGrpSpPr>
        <p:grpSpPr>
          <a:xfrm>
            <a:off x="2313436" y="-1375"/>
            <a:ext cx="9878563" cy="155150"/>
            <a:chOff x="89452" y="2773017"/>
            <a:chExt cx="5029199" cy="104497"/>
          </a:xfrm>
        </p:grpSpPr>
        <p:sp>
          <p:nvSpPr>
            <p:cNvPr id="23" name="Rectangle 22">
              <a:extLst>
                <a:ext uri="{FF2B5EF4-FFF2-40B4-BE49-F238E27FC236}">
                  <a16:creationId xmlns:a16="http://schemas.microsoft.com/office/drawing/2014/main" id="{2F518B26-C1C1-9ABF-B087-E6519A7CC4D5}"/>
                </a:ext>
              </a:extLst>
            </p:cNvPr>
            <p:cNvSpPr/>
            <p:nvPr userDrawn="1"/>
          </p:nvSpPr>
          <p:spPr>
            <a:xfrm>
              <a:off x="89452" y="2773017"/>
              <a:ext cx="1262270" cy="10449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658DE75-AE21-C655-BBF4-9DBA44516DBB}"/>
                </a:ext>
              </a:extLst>
            </p:cNvPr>
            <p:cNvSpPr/>
            <p:nvPr userDrawn="1"/>
          </p:nvSpPr>
          <p:spPr>
            <a:xfrm>
              <a:off x="1341782" y="2773017"/>
              <a:ext cx="1262270" cy="10449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4F04249-563D-D25F-8061-0EA2D5351A77}"/>
                </a:ext>
              </a:extLst>
            </p:cNvPr>
            <p:cNvSpPr/>
            <p:nvPr userDrawn="1"/>
          </p:nvSpPr>
          <p:spPr>
            <a:xfrm>
              <a:off x="2604051" y="2773017"/>
              <a:ext cx="1262270" cy="10449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E28D44B-F670-D841-DA37-92C9B12D96E4}"/>
                </a:ext>
              </a:extLst>
            </p:cNvPr>
            <p:cNvSpPr/>
            <p:nvPr userDrawn="1"/>
          </p:nvSpPr>
          <p:spPr>
            <a:xfrm>
              <a:off x="3856381" y="2773017"/>
              <a:ext cx="1262270" cy="10449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 Placeholder 28">
            <a:extLst>
              <a:ext uri="{FF2B5EF4-FFF2-40B4-BE49-F238E27FC236}">
                <a16:creationId xmlns:a16="http://schemas.microsoft.com/office/drawing/2014/main" id="{9133F6D5-D05F-C909-836F-BD5CE64E5990}"/>
              </a:ext>
            </a:extLst>
          </p:cNvPr>
          <p:cNvSpPr>
            <a:spLocks noGrp="1"/>
          </p:cNvSpPr>
          <p:nvPr>
            <p:ph type="body" sz="quarter" idx="13" hasCustomPrompt="1"/>
          </p:nvPr>
        </p:nvSpPr>
        <p:spPr>
          <a:xfrm>
            <a:off x="2517913" y="4535928"/>
            <a:ext cx="9144000" cy="330514"/>
          </a:xfrm>
        </p:spPr>
        <p:txBody>
          <a:bodyPr>
            <a:normAutofit/>
          </a:bodyPr>
          <a:lstStyle>
            <a:lvl1pPr marL="0" indent="0">
              <a:buNone/>
              <a:defRPr sz="1800" i="1">
                <a:solidFill>
                  <a:schemeClr val="accent1"/>
                </a:solidFill>
              </a:defRPr>
            </a:lvl1pPr>
          </a:lstStyle>
          <a:p>
            <a:pPr lvl="0"/>
            <a:r>
              <a:rPr lang="en-US" dirty="0"/>
              <a:t>Authored by</a:t>
            </a:r>
          </a:p>
        </p:txBody>
      </p:sp>
      <p:cxnSp>
        <p:nvCxnSpPr>
          <p:cNvPr id="31" name="Straight Connector 30">
            <a:extLst>
              <a:ext uri="{FF2B5EF4-FFF2-40B4-BE49-F238E27FC236}">
                <a16:creationId xmlns:a16="http://schemas.microsoft.com/office/drawing/2014/main" id="{D03D7078-AFAB-9E61-EE38-5AD4E700721A}"/>
              </a:ext>
            </a:extLst>
          </p:cNvPr>
          <p:cNvCxnSpPr>
            <a:cxnSpLocks/>
          </p:cNvCxnSpPr>
          <p:nvPr userDrawn="1"/>
        </p:nvCxnSpPr>
        <p:spPr>
          <a:xfrm>
            <a:off x="2409568" y="4337223"/>
            <a:ext cx="93787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188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arge Typ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499125"/>
            <a:ext cx="9144000" cy="2195481"/>
          </a:xfrm>
        </p:spPr>
        <p:txBody>
          <a:bodyPr anchor="b">
            <a:noAutofit/>
          </a:bodyPr>
          <a:lstStyle>
            <a:lvl1pPr algn="ctr">
              <a:defRPr sz="12000">
                <a:solidFill>
                  <a:schemeClr val="accent1"/>
                </a:solidFill>
              </a:defRPr>
            </a:lvl1pPr>
          </a:lstStyle>
          <a:p>
            <a:r>
              <a:rPr lang="en-US" dirty="0"/>
              <a:t>Text here</a:t>
            </a:r>
          </a:p>
        </p:txBody>
      </p:sp>
      <p:sp>
        <p:nvSpPr>
          <p:cNvPr id="4" name="Date Placeholder 3"/>
          <p:cNvSpPr>
            <a:spLocks noGrp="1"/>
          </p:cNvSpPr>
          <p:nvPr>
            <p:ph type="dt" sz="half" idx="10"/>
          </p:nvPr>
        </p:nvSpPr>
        <p:spPr/>
        <p:txBody>
          <a:bodyPr/>
          <a:lstStyle/>
          <a:p>
            <a:fld id="{79C08E3A-1967-44F7-9CA0-320D3ED909C6}" type="datetime1">
              <a:rPr lang="en-US" smtClean="0"/>
              <a:t>3/12/2025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Rectangle 2">
            <a:extLst>
              <a:ext uri="{FF2B5EF4-FFF2-40B4-BE49-F238E27FC236}">
                <a16:creationId xmlns:a16="http://schemas.microsoft.com/office/drawing/2014/main" id="{6D4B2470-1BF4-750E-9FC2-0F0140F99B98}"/>
              </a:ext>
            </a:extLst>
          </p:cNvPr>
          <p:cNvSpPr/>
          <p:nvPr userDrawn="1"/>
        </p:nvSpPr>
        <p:spPr>
          <a:xfrm>
            <a:off x="-1" y="259492"/>
            <a:ext cx="383059" cy="6598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6750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ollow U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1"/>
                </a:solidFill>
              </a:defRPr>
            </a:lvl1pPr>
          </a:lstStyle>
          <a:p>
            <a:r>
              <a:rPr lang="en-US" dirty="0"/>
              <a:t>Text here</a:t>
            </a:r>
          </a:p>
        </p:txBody>
      </p:sp>
      <p:sp>
        <p:nvSpPr>
          <p:cNvPr id="4" name="Date Placeholder 3"/>
          <p:cNvSpPr>
            <a:spLocks noGrp="1"/>
          </p:cNvSpPr>
          <p:nvPr>
            <p:ph type="dt" sz="half" idx="10"/>
          </p:nvPr>
        </p:nvSpPr>
        <p:spPr/>
        <p:txBody>
          <a:bodyPr/>
          <a:lstStyle/>
          <a:p>
            <a:fld id="{8150A4BA-4BC0-44D2-9B7A-1BA67BCFD26E}" type="datetime1">
              <a:rPr lang="en-US" smtClean="0"/>
              <a:t>3/12/2025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pic>
        <p:nvPicPr>
          <p:cNvPr id="10" name="Picture 9" descr="Twitter icon"/>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512974" y="4763238"/>
            <a:ext cx="500040" cy="500040"/>
          </a:xfrm>
          <a:prstGeom prst="rect">
            <a:avLst/>
          </a:prstGeom>
        </p:spPr>
      </p:pic>
      <p:pic>
        <p:nvPicPr>
          <p:cNvPr id="12" name="Picture 11" descr="Facebook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73471" y="4763238"/>
            <a:ext cx="500040" cy="500040"/>
          </a:xfrm>
          <a:prstGeom prst="rect">
            <a:avLst/>
          </a:prstGeom>
        </p:spPr>
      </p:pic>
      <p:sp>
        <p:nvSpPr>
          <p:cNvPr id="13" name="TextBox 12"/>
          <p:cNvSpPr txBox="1"/>
          <p:nvPr/>
        </p:nvSpPr>
        <p:spPr>
          <a:xfrm>
            <a:off x="2594722" y="4782426"/>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accent1"/>
                </a:solidFill>
              </a:rPr>
              <a:t>twitter.com</a:t>
            </a:r>
            <a:r>
              <a:rPr lang="en-US" sz="2400" dirty="0">
                <a:solidFill>
                  <a:schemeClr val="accent1"/>
                </a:solidFill>
              </a:rPr>
              <a:t>/</a:t>
            </a:r>
            <a:r>
              <a:rPr lang="en-US" sz="2400" dirty="0" err="1">
                <a:solidFill>
                  <a:schemeClr val="accent1"/>
                </a:solidFill>
              </a:rPr>
              <a:t>ORDeptEd</a:t>
            </a:r>
            <a:r>
              <a:rPr lang="en-US" sz="2400" dirty="0">
                <a:solidFill>
                  <a:schemeClr val="accent1"/>
                </a:solidFill>
              </a:rPr>
              <a:t> | </a:t>
            </a:r>
            <a:r>
              <a:rPr lang="en-US" sz="2400" dirty="0" err="1">
                <a:solidFill>
                  <a:schemeClr val="accent1"/>
                </a:solidFill>
              </a:rPr>
              <a:t>fb.com</a:t>
            </a:r>
            <a:r>
              <a:rPr lang="en-US" sz="2400" dirty="0">
                <a:solidFill>
                  <a:schemeClr val="accent1"/>
                </a:solidFill>
              </a:rPr>
              <a:t>/</a:t>
            </a:r>
            <a:r>
              <a:rPr lang="en-US" sz="2400" dirty="0" err="1">
                <a:solidFill>
                  <a:schemeClr val="accent1"/>
                </a:solidFill>
              </a:rPr>
              <a:t>ORDeptEd</a:t>
            </a:r>
            <a:endParaRPr lang="en-US" sz="2400" dirty="0">
              <a:solidFill>
                <a:schemeClr val="accent1"/>
              </a:solidFill>
            </a:endParaRPr>
          </a:p>
        </p:txBody>
      </p:sp>
      <p:sp>
        <p:nvSpPr>
          <p:cNvPr id="3" name="Rectangle 2">
            <a:extLst>
              <a:ext uri="{FF2B5EF4-FFF2-40B4-BE49-F238E27FC236}">
                <a16:creationId xmlns:a16="http://schemas.microsoft.com/office/drawing/2014/main" id="{082D7339-23E8-BF33-9EB5-2154AEE4D785}"/>
              </a:ext>
            </a:extLst>
          </p:cNvPr>
          <p:cNvSpPr/>
          <p:nvPr userDrawn="1"/>
        </p:nvSpPr>
        <p:spPr>
          <a:xfrm>
            <a:off x="-1" y="259492"/>
            <a:ext cx="383059" cy="6598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27585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Rectangle 16"/>
          <p:cNvSpPr/>
          <p:nvPr/>
        </p:nvSpPr>
        <p:spPr>
          <a:xfrm>
            <a:off x="0" y="0"/>
            <a:ext cx="12191999" cy="685799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itle 1"/>
          <p:cNvSpPr>
            <a:spLocks noGrp="1"/>
          </p:cNvSpPr>
          <p:nvPr>
            <p:ph type="ctrTitle"/>
          </p:nvPr>
        </p:nvSpPr>
        <p:spPr>
          <a:xfrm>
            <a:off x="2458995" y="1433385"/>
            <a:ext cx="9042724" cy="3496962"/>
          </a:xfrm>
        </p:spPr>
        <p:txBody>
          <a:bodyPr anchor="ctr" anchorCtr="0">
            <a:noAutofit/>
          </a:bodyPr>
          <a:lstStyle>
            <a:lvl1pPr algn="l">
              <a:defRPr sz="5000">
                <a:solidFill>
                  <a:schemeClr val="accent1"/>
                </a:solidFill>
              </a:defRPr>
            </a:lvl1pPr>
          </a:lstStyle>
          <a:p>
            <a:r>
              <a:rPr lang="en-US" dirty="0"/>
              <a:t>Click to edit Master title style</a:t>
            </a:r>
          </a:p>
        </p:txBody>
      </p:sp>
      <p:sp>
        <p:nvSpPr>
          <p:cNvPr id="2" name="Rectangle 1">
            <a:extLst>
              <a:ext uri="{FF2B5EF4-FFF2-40B4-BE49-F238E27FC236}">
                <a16:creationId xmlns:a16="http://schemas.microsoft.com/office/drawing/2014/main" id="{C97FD1D4-6CB3-CD64-9657-FA3E85F6164C}"/>
              </a:ext>
            </a:extLst>
          </p:cNvPr>
          <p:cNvSpPr/>
          <p:nvPr userDrawn="1"/>
        </p:nvSpPr>
        <p:spPr>
          <a:xfrm>
            <a:off x="0" y="0"/>
            <a:ext cx="2313437" cy="256429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722;p83" descr="Oregon Department of Education Logo">
            <a:extLst>
              <a:ext uri="{FF2B5EF4-FFF2-40B4-BE49-F238E27FC236}">
                <a16:creationId xmlns:a16="http://schemas.microsoft.com/office/drawing/2014/main" id="{CC7BEC8A-A571-7E28-F436-289047D3B8DA}"/>
              </a:ext>
            </a:extLst>
          </p:cNvPr>
          <p:cNvPicPr preferRelativeResize="0"/>
          <p:nvPr userDrawn="1"/>
        </p:nvPicPr>
        <p:blipFill rotWithShape="1">
          <a:blip r:embed="rId2">
            <a:alphaModFix/>
          </a:blip>
          <a:srcRect/>
          <a:stretch/>
        </p:blipFill>
        <p:spPr>
          <a:xfrm>
            <a:off x="0" y="151928"/>
            <a:ext cx="2313437" cy="2334773"/>
          </a:xfrm>
          <a:prstGeom prst="rect">
            <a:avLst/>
          </a:prstGeom>
          <a:noFill/>
          <a:ln>
            <a:noFill/>
          </a:ln>
        </p:spPr>
      </p:pic>
      <p:sp>
        <p:nvSpPr>
          <p:cNvPr id="4" name="Rectangle 3">
            <a:extLst>
              <a:ext uri="{FF2B5EF4-FFF2-40B4-BE49-F238E27FC236}">
                <a16:creationId xmlns:a16="http://schemas.microsoft.com/office/drawing/2014/main" id="{D8C41C27-4F7F-CB4D-A1D8-5970C7274EEA}"/>
              </a:ext>
            </a:extLst>
          </p:cNvPr>
          <p:cNvSpPr/>
          <p:nvPr userDrawn="1"/>
        </p:nvSpPr>
        <p:spPr>
          <a:xfrm>
            <a:off x="-1" y="2564296"/>
            <a:ext cx="2313437" cy="4293703"/>
          </a:xfrm>
          <a:prstGeom prst="rect">
            <a:avLst/>
          </a:prstGeom>
          <a:solidFill>
            <a:schemeClr val="accent1">
              <a:alpha val="1099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3">
            <a:extLst>
              <a:ext uri="{FF2B5EF4-FFF2-40B4-BE49-F238E27FC236}">
                <a16:creationId xmlns:a16="http://schemas.microsoft.com/office/drawing/2014/main" id="{A364F95E-BAEF-0AFF-38A4-37D4014541EB}"/>
              </a:ext>
            </a:extLst>
          </p:cNvPr>
          <p:cNvSpPr>
            <a:spLocks noGrp="1"/>
          </p:cNvSpPr>
          <p:nvPr>
            <p:ph type="dt" sz="half" idx="10"/>
          </p:nvPr>
        </p:nvSpPr>
        <p:spPr>
          <a:xfrm>
            <a:off x="6096000" y="6139793"/>
            <a:ext cx="2777456" cy="365125"/>
          </a:xfrm>
        </p:spPr>
        <p:txBody>
          <a:bodyPr/>
          <a:lstStyle/>
          <a:p>
            <a:fld id="{AE25D7A7-DBF1-4731-876B-EF0349DEF57D}" type="datetime1">
              <a:rPr lang="en-US" smtClean="0"/>
              <a:t>3/12/2025</a:t>
            </a:fld>
            <a:endParaRPr lang="en-US" dirty="0"/>
          </a:p>
        </p:txBody>
      </p:sp>
      <p:sp>
        <p:nvSpPr>
          <p:cNvPr id="6" name="Footer Placeholder 4">
            <a:extLst>
              <a:ext uri="{FF2B5EF4-FFF2-40B4-BE49-F238E27FC236}">
                <a16:creationId xmlns:a16="http://schemas.microsoft.com/office/drawing/2014/main" id="{241391D9-F2CB-6BC0-C63A-690EEF9C78BD}"/>
              </a:ext>
            </a:extLst>
          </p:cNvPr>
          <p:cNvSpPr>
            <a:spLocks noGrp="1"/>
          </p:cNvSpPr>
          <p:nvPr>
            <p:ph type="ftr" sz="quarter" idx="11"/>
          </p:nvPr>
        </p:nvSpPr>
        <p:spPr>
          <a:xfrm>
            <a:off x="2517913" y="6139793"/>
            <a:ext cx="2864224" cy="365125"/>
          </a:xfrm>
        </p:spPr>
        <p:txBody>
          <a:bodyPr/>
          <a:lstStyle/>
          <a:p>
            <a:r>
              <a:rPr lang="en-US" dirty="0"/>
              <a:t>Oregon Department of Education</a:t>
            </a:r>
          </a:p>
        </p:txBody>
      </p:sp>
      <p:sp>
        <p:nvSpPr>
          <p:cNvPr id="7" name="Slide Number Placeholder 5">
            <a:extLst>
              <a:ext uri="{FF2B5EF4-FFF2-40B4-BE49-F238E27FC236}">
                <a16:creationId xmlns:a16="http://schemas.microsoft.com/office/drawing/2014/main" id="{98611FF5-1A52-738E-E9C0-F0005C6CEFEA}"/>
              </a:ext>
            </a:extLst>
          </p:cNvPr>
          <p:cNvSpPr>
            <a:spLocks noGrp="1"/>
          </p:cNvSpPr>
          <p:nvPr>
            <p:ph type="sldNum" sz="quarter" idx="12"/>
          </p:nvPr>
        </p:nvSpPr>
        <p:spPr>
          <a:xfrm>
            <a:off x="9674086" y="6139793"/>
            <a:ext cx="2217595" cy="365125"/>
          </a:xfrm>
        </p:spPr>
        <p:txBody>
          <a:bodyPr/>
          <a:lstStyle/>
          <a:p>
            <a:fld id="{357F5B69-6281-4C1F-8C38-6DA0F56DA430}" type="slidenum">
              <a:rPr lang="en-US" smtClean="0"/>
              <a:t>‹#›</a:t>
            </a:fld>
            <a:endParaRPr lang="en-US"/>
          </a:p>
        </p:txBody>
      </p:sp>
      <p:grpSp>
        <p:nvGrpSpPr>
          <p:cNvPr id="8" name="Group 7">
            <a:extLst>
              <a:ext uri="{FF2B5EF4-FFF2-40B4-BE49-F238E27FC236}">
                <a16:creationId xmlns:a16="http://schemas.microsoft.com/office/drawing/2014/main" id="{1E63FAD7-A824-4250-06B4-F8E55608BE03}"/>
              </a:ext>
            </a:extLst>
          </p:cNvPr>
          <p:cNvGrpSpPr/>
          <p:nvPr userDrawn="1"/>
        </p:nvGrpSpPr>
        <p:grpSpPr>
          <a:xfrm>
            <a:off x="2313436" y="-1375"/>
            <a:ext cx="9878563" cy="155150"/>
            <a:chOff x="89452" y="2773017"/>
            <a:chExt cx="5029199" cy="104497"/>
          </a:xfrm>
        </p:grpSpPr>
        <p:sp>
          <p:nvSpPr>
            <p:cNvPr id="14" name="Rectangle 13">
              <a:extLst>
                <a:ext uri="{FF2B5EF4-FFF2-40B4-BE49-F238E27FC236}">
                  <a16:creationId xmlns:a16="http://schemas.microsoft.com/office/drawing/2014/main" id="{C45E0CDE-FF54-984C-C9A3-27585E68933C}"/>
                </a:ext>
              </a:extLst>
            </p:cNvPr>
            <p:cNvSpPr/>
            <p:nvPr userDrawn="1"/>
          </p:nvSpPr>
          <p:spPr>
            <a:xfrm>
              <a:off x="89452" y="2773017"/>
              <a:ext cx="1262270" cy="10449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F5E37D0-301D-4C97-6E9A-7A585E53E5D8}"/>
                </a:ext>
              </a:extLst>
            </p:cNvPr>
            <p:cNvSpPr/>
            <p:nvPr userDrawn="1"/>
          </p:nvSpPr>
          <p:spPr>
            <a:xfrm>
              <a:off x="1341782" y="2773017"/>
              <a:ext cx="1262270" cy="10449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C797C71-4593-94E0-E2E6-A8CBD1A887BA}"/>
                </a:ext>
              </a:extLst>
            </p:cNvPr>
            <p:cNvSpPr/>
            <p:nvPr userDrawn="1"/>
          </p:nvSpPr>
          <p:spPr>
            <a:xfrm>
              <a:off x="2604051" y="2773017"/>
              <a:ext cx="1262270" cy="10449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4FD286-E8C6-3E5E-1039-3C295B0B2E46}"/>
                </a:ext>
              </a:extLst>
            </p:cNvPr>
            <p:cNvSpPr/>
            <p:nvPr userDrawn="1"/>
          </p:nvSpPr>
          <p:spPr>
            <a:xfrm>
              <a:off x="3856381" y="2773017"/>
              <a:ext cx="1262270" cy="10449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94506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Bar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160567-124C-4095-81DC-815DD21CE8C9}" type="datetime1">
              <a:rPr lang="en-US" smtClean="0"/>
              <a:t>3/12/2025</a:t>
            </a:fld>
            <a:endParaRPr lang="en-US"/>
          </a:p>
        </p:txBody>
      </p:sp>
      <p:sp>
        <p:nvSpPr>
          <p:cNvPr id="5" name="Footer Placeholder 4"/>
          <p:cNvSpPr>
            <a:spLocks noGrp="1"/>
          </p:cNvSpPr>
          <p:nvPr>
            <p:ph type="ftr" sz="quarter" idx="11"/>
          </p:nvPr>
        </p:nvSpPr>
        <p:spPr/>
        <p:txBody>
          <a:bodyPr/>
          <a:lstStyle/>
          <a:p>
            <a:r>
              <a:rPr lang="en-US" dirty="0"/>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2832603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p:cNvSpPr/>
          <p:nvPr/>
        </p:nvSpPr>
        <p:spPr>
          <a:xfrm>
            <a:off x="172995" y="259492"/>
            <a:ext cx="4763664" cy="65985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7177" y="779645"/>
            <a:ext cx="3931826" cy="2525617"/>
          </a:xfrm>
        </p:spPr>
        <p:txBody>
          <a:bodyPr anchor="t" anchorCtr="0">
            <a:normAutofit/>
          </a:bodyPr>
          <a:lstStyle>
            <a:lvl1pPr>
              <a:defRPr sz="4400"/>
            </a:lvl1pPr>
          </a:lstStyle>
          <a:p>
            <a:r>
              <a:rPr lang="en-US"/>
              <a:t>Click to edit Master title style</a:t>
            </a:r>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D6FA7BA-D396-4E27-AF61-C3F310AFC230}" type="datetime1">
              <a:rPr lang="en-US" smtClean="0"/>
              <a:t>3/12/2025</a:t>
            </a:fld>
            <a:endParaRPr lang="en-US"/>
          </a:p>
        </p:txBody>
      </p:sp>
      <p:sp>
        <p:nvSpPr>
          <p:cNvPr id="6" name="Footer Placeholder 5"/>
          <p:cNvSpPr>
            <a:spLocks noGrp="1"/>
          </p:cNvSpPr>
          <p:nvPr>
            <p:ph type="ftr" sz="quarter" idx="11"/>
          </p:nvPr>
        </p:nvSpPr>
        <p:spPr/>
        <p:txBody>
          <a:bodyPr/>
          <a:lstStyle/>
          <a:p>
            <a:r>
              <a:rPr lang="en-US"/>
              <a:t>Oregon Department of Education</a:t>
            </a:r>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endParaRPr lang="en-US"/>
          </a:p>
        </p:txBody>
      </p:sp>
    </p:spTree>
    <p:extLst>
      <p:ext uri="{BB962C8B-B14F-4D97-AF65-F5344CB8AC3E}">
        <p14:creationId xmlns:p14="http://schemas.microsoft.com/office/powerpoint/2010/main" val="1415924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E3AC9E-0280-4D27-9EA2-698F7A67BA53}" type="datetime1">
              <a:rPr lang="en-US" smtClean="0"/>
              <a:t>3/12/2025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spTree>
    <p:extLst>
      <p:ext uri="{BB962C8B-B14F-4D97-AF65-F5344CB8AC3E}">
        <p14:creationId xmlns:p14="http://schemas.microsoft.com/office/powerpoint/2010/main" val="3847075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BC6FB3-D811-417F-8686-F9E75A22B6CE}" type="datetime1">
              <a:rPr lang="en-US" smtClean="0"/>
              <a:t>3/12/2025</a:t>
            </a:fld>
            <a:endParaRPr lang="en-US"/>
          </a:p>
        </p:txBody>
      </p:sp>
      <p:sp>
        <p:nvSpPr>
          <p:cNvPr id="6" name="Footer Placeholder 5"/>
          <p:cNvSpPr>
            <a:spLocks noGrp="1"/>
          </p:cNvSpPr>
          <p:nvPr>
            <p:ph type="ftr" sz="quarter" idx="11"/>
          </p:nvPr>
        </p:nvSpPr>
        <p:spPr/>
        <p:txBody>
          <a:bodyPr/>
          <a:lstStyle/>
          <a:p>
            <a:r>
              <a:rPr lang="en-US"/>
              <a:t>Oregon Department of Education</a:t>
            </a:r>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a:p>
        </p:txBody>
      </p:sp>
    </p:spTree>
    <p:extLst>
      <p:ext uri="{BB962C8B-B14F-4D97-AF65-F5344CB8AC3E}">
        <p14:creationId xmlns:p14="http://schemas.microsoft.com/office/powerpoint/2010/main" val="4133232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E33458-4B95-47BE-956D-AAB447907D75}" type="datetime1">
              <a:rPr lang="en-US" smtClean="0"/>
              <a:t>3/12/2025</a:t>
            </a:fld>
            <a:endParaRPr lang="en-US"/>
          </a:p>
        </p:txBody>
      </p:sp>
      <p:sp>
        <p:nvSpPr>
          <p:cNvPr id="8" name="Footer Placeholder 7"/>
          <p:cNvSpPr>
            <a:spLocks noGrp="1"/>
          </p:cNvSpPr>
          <p:nvPr>
            <p:ph type="ftr" sz="quarter" idx="11"/>
          </p:nvPr>
        </p:nvSpPr>
        <p:spPr/>
        <p:txBody>
          <a:bodyPr/>
          <a:lstStyle/>
          <a:p>
            <a:r>
              <a:rPr lang="en-US"/>
              <a:t>Oregon Department of Education</a:t>
            </a:r>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3620360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EF567FB-5140-4075-A427-FA8B498DAFA1}" type="datetime1">
              <a:rPr lang="en-US" smtClean="0"/>
              <a:t>3/12/2025</a:t>
            </a:fld>
            <a:endParaRPr lang="en-US"/>
          </a:p>
        </p:txBody>
      </p:sp>
      <p:sp>
        <p:nvSpPr>
          <p:cNvPr id="4" name="Footer Placeholder 3"/>
          <p:cNvSpPr>
            <a:spLocks noGrp="1"/>
          </p:cNvSpPr>
          <p:nvPr>
            <p:ph type="ftr" sz="quarter" idx="11"/>
          </p:nvPr>
        </p:nvSpPr>
        <p:spPr/>
        <p:txBody>
          <a:bodyPr/>
          <a:lstStyle/>
          <a:p>
            <a:r>
              <a:rPr lang="en-US"/>
              <a:t>Oregon Department of Education</a:t>
            </a:r>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404377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8A807B-0068-4E1F-806E-C8C4952A24DC}" type="datetime1">
              <a:rPr lang="en-US" smtClean="0"/>
              <a:t>3/12/2025</a:t>
            </a:fld>
            <a:endParaRPr lang="en-US"/>
          </a:p>
        </p:txBody>
      </p:sp>
      <p:sp>
        <p:nvSpPr>
          <p:cNvPr id="3" name="Footer Placeholder 2"/>
          <p:cNvSpPr>
            <a:spLocks noGrp="1"/>
          </p:cNvSpPr>
          <p:nvPr>
            <p:ph type="ftr" sz="quarter" idx="11"/>
          </p:nvPr>
        </p:nvSpPr>
        <p:spPr/>
        <p:txBody>
          <a:bodyPr/>
          <a:lstStyle/>
          <a:p>
            <a:r>
              <a:rPr lang="en-US"/>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7385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17176" y="457200"/>
            <a:ext cx="10784541" cy="1026460"/>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p:cNvSpPr>
            <a:spLocks noGrp="1"/>
          </p:cNvSpPr>
          <p:nvPr>
            <p:ph type="body" idx="1"/>
          </p:nvPr>
        </p:nvSpPr>
        <p:spPr>
          <a:xfrm>
            <a:off x="717176" y="1825625"/>
            <a:ext cx="10784541" cy="410901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C2D0A6FE-1ABE-4141-9C0E-FE4FA78F9128}" type="datetime1">
              <a:rPr lang="en-US" smtClean="0"/>
              <a:t>3/12/2025</a:t>
            </a:fld>
            <a:endParaRPr lang="en-US"/>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a:p>
        </p:txBody>
      </p:sp>
      <p:sp>
        <p:nvSpPr>
          <p:cNvPr id="11" name="Rectangle 10">
            <a:extLst>
              <a:ext uri="{FF2B5EF4-FFF2-40B4-BE49-F238E27FC236}">
                <a16:creationId xmlns:a16="http://schemas.microsoft.com/office/drawing/2014/main" id="{02B909DD-0550-BCCE-E53E-3AE155F54A08}"/>
              </a:ext>
            </a:extLst>
          </p:cNvPr>
          <p:cNvSpPr/>
          <p:nvPr userDrawn="1"/>
        </p:nvSpPr>
        <p:spPr>
          <a:xfrm>
            <a:off x="0" y="0"/>
            <a:ext cx="12192000" cy="252042"/>
          </a:xfrm>
          <a:prstGeom prst="rect">
            <a:avLst/>
          </a:prstGeom>
          <a:solidFill>
            <a:schemeClr val="accent1">
              <a:alpha val="899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F64FCA73-AF84-DF07-D462-D8B837022CD6}"/>
              </a:ext>
            </a:extLst>
          </p:cNvPr>
          <p:cNvGrpSpPr/>
          <p:nvPr userDrawn="1"/>
        </p:nvGrpSpPr>
        <p:grpSpPr>
          <a:xfrm rot="16200000">
            <a:off x="-3216479" y="3468523"/>
            <a:ext cx="6605956" cy="172993"/>
            <a:chOff x="89452" y="2773017"/>
            <a:chExt cx="5029199" cy="104497"/>
          </a:xfrm>
        </p:grpSpPr>
        <p:sp>
          <p:nvSpPr>
            <p:cNvPr id="13" name="Rectangle 12">
              <a:extLst>
                <a:ext uri="{FF2B5EF4-FFF2-40B4-BE49-F238E27FC236}">
                  <a16:creationId xmlns:a16="http://schemas.microsoft.com/office/drawing/2014/main" id="{03B0B38C-1D71-D5C3-4D4A-856DBC66FA7E}"/>
                </a:ext>
              </a:extLst>
            </p:cNvPr>
            <p:cNvSpPr/>
            <p:nvPr userDrawn="1"/>
          </p:nvSpPr>
          <p:spPr>
            <a:xfrm>
              <a:off x="89452" y="2773017"/>
              <a:ext cx="1262270" cy="10449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2974C4A-2E64-AD3A-2D76-EA0188DB777D}"/>
                </a:ext>
              </a:extLst>
            </p:cNvPr>
            <p:cNvSpPr/>
            <p:nvPr userDrawn="1"/>
          </p:nvSpPr>
          <p:spPr>
            <a:xfrm>
              <a:off x="1341782" y="2773017"/>
              <a:ext cx="1262270" cy="10449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F489400-5A48-2E53-B800-8BC6A9C3E82E}"/>
                </a:ext>
              </a:extLst>
            </p:cNvPr>
            <p:cNvSpPr/>
            <p:nvPr userDrawn="1"/>
          </p:nvSpPr>
          <p:spPr>
            <a:xfrm>
              <a:off x="2604051" y="2773017"/>
              <a:ext cx="1262270" cy="10449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429A02-D12E-FB13-F404-820FFCAE844D}"/>
                </a:ext>
              </a:extLst>
            </p:cNvPr>
            <p:cNvSpPr/>
            <p:nvPr userDrawn="1"/>
          </p:nvSpPr>
          <p:spPr>
            <a:xfrm>
              <a:off x="3856381" y="2773017"/>
              <a:ext cx="1262270" cy="10449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5929496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13.sv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Layout" Target="../slideLayouts/slideLayout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eg"/><Relationship Id="rId1" Type="http://schemas.openxmlformats.org/officeDocument/2006/relationships/slideLayout" Target="../slideLayouts/slideLayout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g"/><Relationship Id="rId1" Type="http://schemas.openxmlformats.org/officeDocument/2006/relationships/slideLayout" Target="../slideLayouts/slideLayout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5.xml"/><Relationship Id="rId1" Type="http://schemas.openxmlformats.org/officeDocument/2006/relationships/video" Target="https://www.youtube.com/embed/EpfnDijz2d8?feature=oembed"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5.xml"/><Relationship Id="rId1" Type="http://schemas.openxmlformats.org/officeDocument/2006/relationships/video" Target="https://www.youtube.com/embed/YefKGTu_Xf8?feature=oembed" TargetMode="External"/></Relationships>
</file>

<file path=ppt/slides/_rels/slide24.xml.rels><?xml version="1.0" encoding="UTF-8" standalone="yes"?>
<Relationships xmlns="http://schemas.openxmlformats.org/package/2006/relationships"><Relationship Id="rId2" Type="http://schemas.openxmlformats.org/officeDocument/2006/relationships/hyperlink" Target="https://www.hopkinsmedicine.org/health/conditions-and-diseases/substance-abuse-chemical-dependency" TargetMode="Externa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hyperlink" Target="https://www.cdc.gov/overdose-prevention/treatment/index.html"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hyperlink" Target="https://www.savelivesoregon.org/wp-content/uploads/2024/06/SaveLivesOregon_Harm_Reduction_Basics_LearningCollaborative.pdf" TargetMode="Externa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hyperlink" Target="https://oregonhopeline.org/" TargetMode="Externa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hyperlink" Target="https://www.savelivesoregon.org/wp-content/uploads/2024/06/SaveLivesOregon_Harm_Reduction_Basics_LearningCollaborative.pdf"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Youth Brain Development	</a:t>
            </a:r>
          </a:p>
        </p:txBody>
      </p:sp>
      <p:sp>
        <p:nvSpPr>
          <p:cNvPr id="3" name="Subtitle 2"/>
          <p:cNvSpPr>
            <a:spLocks noGrp="1"/>
          </p:cNvSpPr>
          <p:nvPr>
            <p:ph type="subTitle" idx="1"/>
          </p:nvPr>
        </p:nvSpPr>
        <p:spPr/>
        <p:txBody>
          <a:bodyPr vert="horz" lIns="91440" tIns="45720" rIns="91440" bIns="45720" rtlCol="0" anchor="t">
            <a:normAutofit/>
          </a:bodyPr>
          <a:lstStyle/>
          <a:p>
            <a:r>
              <a:rPr lang="en-US" dirty="0">
                <a:ea typeface="Calibri"/>
                <a:cs typeface="Calibri"/>
              </a:rPr>
              <a:t>Affects of Substance Use</a:t>
            </a:r>
            <a:endParaRPr lang="en-US" dirty="0"/>
          </a:p>
        </p:txBody>
      </p:sp>
      <p:sp>
        <p:nvSpPr>
          <p:cNvPr id="6" name="Footer Placeholder 5">
            <a:extLst>
              <a:ext uri="{FF2B5EF4-FFF2-40B4-BE49-F238E27FC236}">
                <a16:creationId xmlns:a16="http://schemas.microsoft.com/office/drawing/2014/main" id="{46AB73ED-0784-EF67-E968-EB66A6F2A51F}"/>
              </a:ext>
            </a:extLst>
          </p:cNvPr>
          <p:cNvSpPr>
            <a:spLocks noGrp="1"/>
          </p:cNvSpPr>
          <p:nvPr>
            <p:ph type="ftr" sz="quarter" idx="11"/>
          </p:nvPr>
        </p:nvSpPr>
        <p:spPr/>
        <p:txBody>
          <a:bodyPr/>
          <a:lstStyle/>
          <a:p>
            <a:r>
              <a:rPr lang="en-US" dirty="0"/>
              <a:t>Oregon Department of Education</a:t>
            </a:r>
          </a:p>
        </p:txBody>
      </p:sp>
      <p:sp>
        <p:nvSpPr>
          <p:cNvPr id="5" name="Text Placeholder 4">
            <a:extLst>
              <a:ext uri="{FF2B5EF4-FFF2-40B4-BE49-F238E27FC236}">
                <a16:creationId xmlns:a16="http://schemas.microsoft.com/office/drawing/2014/main" id="{F44681A7-F03C-FA76-7166-A8D60522722C}"/>
              </a:ext>
            </a:extLst>
          </p:cNvPr>
          <p:cNvSpPr>
            <a:spLocks noGrp="1"/>
          </p:cNvSpPr>
          <p:nvPr>
            <p:ph type="body" sz="quarter" idx="13"/>
          </p:nvPr>
        </p:nvSpPr>
        <p:spPr/>
        <p:txBody>
          <a:bodyPr>
            <a:normAutofit lnSpcReduction="10000"/>
          </a:bodyPr>
          <a:lstStyle/>
          <a:p>
            <a:r>
              <a:rPr lang="en-US" dirty="0"/>
              <a:t>Grades 9–10</a:t>
            </a:r>
          </a:p>
        </p:txBody>
      </p:sp>
    </p:spTree>
    <p:extLst>
      <p:ext uri="{BB962C8B-B14F-4D97-AF65-F5344CB8AC3E}">
        <p14:creationId xmlns:p14="http://schemas.microsoft.com/office/powerpoint/2010/main" val="3503007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842339-D3B4-5EAB-FEED-1BA55FD9AAE3}"/>
              </a:ext>
            </a:extLst>
          </p:cNvPr>
          <p:cNvSpPr>
            <a:spLocks noGrp="1"/>
          </p:cNvSpPr>
          <p:nvPr>
            <p:ph type="title"/>
          </p:nvPr>
        </p:nvSpPr>
        <p:spPr/>
        <p:txBody>
          <a:bodyPr/>
          <a:lstStyle/>
          <a:p>
            <a:r>
              <a:rPr lang="en-US" dirty="0"/>
              <a:t>What does your brain do for you?</a:t>
            </a:r>
          </a:p>
        </p:txBody>
      </p:sp>
      <p:pic>
        <p:nvPicPr>
          <p:cNvPr id="14" name="Content Placeholder 13" descr="Red Triangles">
            <a:extLst>
              <a:ext uri="{FF2B5EF4-FFF2-40B4-BE49-F238E27FC236}">
                <a16:creationId xmlns:a16="http://schemas.microsoft.com/office/drawing/2014/main" id="{88A94B08-4ECE-F14C-2352-8B9B33AF117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609" b="8609"/>
          <a:stretch/>
        </p:blipFill>
        <p:spPr>
          <a:xfrm>
            <a:off x="154745" y="0"/>
            <a:ext cx="12037255" cy="6858000"/>
          </a:xfrm>
        </p:spPr>
      </p:pic>
      <p:sp>
        <p:nvSpPr>
          <p:cNvPr id="5" name="Title 2">
            <a:extLst>
              <a:ext uri="{FF2B5EF4-FFF2-40B4-BE49-F238E27FC236}">
                <a16:creationId xmlns:a16="http://schemas.microsoft.com/office/drawing/2014/main" id="{74F1BD5F-B2A8-E2EB-C4D9-8BA25A6F8590}"/>
              </a:ext>
            </a:extLst>
          </p:cNvPr>
          <p:cNvSpPr txBox="1">
            <a:spLocks/>
          </p:cNvSpPr>
          <p:nvPr/>
        </p:nvSpPr>
        <p:spPr>
          <a:xfrm>
            <a:off x="154745" y="2631140"/>
            <a:ext cx="12037255" cy="1026460"/>
          </a:xfrm>
          <a:prstGeom prst="rect">
            <a:avLst/>
          </a:prstGeom>
          <a:solidFill>
            <a:schemeClr val="accent1">
              <a:alpha val="65000"/>
            </a:schemeClr>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buClrTx/>
              <a:buFontTx/>
            </a:pPr>
            <a:r>
              <a:rPr lang="en-US" b="1" dirty="0">
                <a:solidFill>
                  <a:schemeClr val="bg1"/>
                </a:solidFill>
              </a:rPr>
              <a:t>What does your brain do for you?</a:t>
            </a:r>
          </a:p>
        </p:txBody>
      </p:sp>
    </p:spTree>
    <p:extLst>
      <p:ext uri="{BB962C8B-B14F-4D97-AF65-F5344CB8AC3E}">
        <p14:creationId xmlns:p14="http://schemas.microsoft.com/office/powerpoint/2010/main" val="1846418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FFBC8-9B87-89F4-FF1A-8596C308B649}"/>
              </a:ext>
            </a:extLst>
          </p:cNvPr>
          <p:cNvSpPr>
            <a:spLocks noGrp="1"/>
          </p:cNvSpPr>
          <p:nvPr>
            <p:ph type="title"/>
          </p:nvPr>
        </p:nvSpPr>
        <p:spPr/>
        <p:txBody>
          <a:bodyPr/>
          <a:lstStyle/>
          <a:p>
            <a:r>
              <a:rPr lang="en-US" dirty="0"/>
              <a:t>Your brain…</a:t>
            </a:r>
          </a:p>
        </p:txBody>
      </p:sp>
      <p:sp>
        <p:nvSpPr>
          <p:cNvPr id="3" name="Content Placeholder 2">
            <a:extLst>
              <a:ext uri="{FF2B5EF4-FFF2-40B4-BE49-F238E27FC236}">
                <a16:creationId xmlns:a16="http://schemas.microsoft.com/office/drawing/2014/main" id="{B2D1AA45-E23A-D604-3653-2BDE0F165E1D}"/>
              </a:ext>
            </a:extLst>
          </p:cNvPr>
          <p:cNvSpPr>
            <a:spLocks noGrp="1"/>
          </p:cNvSpPr>
          <p:nvPr>
            <p:ph idx="1"/>
          </p:nvPr>
        </p:nvSpPr>
        <p:spPr>
          <a:xfrm>
            <a:off x="717177" y="1825624"/>
            <a:ext cx="6513618" cy="4575175"/>
          </a:xfrm>
        </p:spPr>
        <p:txBody>
          <a:bodyPr>
            <a:normAutofit fontScale="40000" lnSpcReduction="20000"/>
          </a:bodyPr>
          <a:lstStyle/>
          <a:p>
            <a:pPr>
              <a:lnSpc>
                <a:spcPct val="120000"/>
              </a:lnSpc>
            </a:pPr>
            <a:r>
              <a:rPr lang="en-US" sz="7000" dirty="0"/>
              <a:t>Helps you figure out what you do and do not like</a:t>
            </a:r>
          </a:p>
          <a:p>
            <a:pPr>
              <a:lnSpc>
                <a:spcPct val="120000"/>
              </a:lnSpc>
            </a:pPr>
            <a:r>
              <a:rPr lang="en-US" sz="7000" dirty="0"/>
              <a:t>Allows you to learn new things and more about things you already know</a:t>
            </a:r>
          </a:p>
          <a:p>
            <a:pPr>
              <a:lnSpc>
                <a:spcPct val="120000"/>
              </a:lnSpc>
            </a:pPr>
            <a:r>
              <a:rPr lang="en-US" sz="7000" dirty="0"/>
              <a:t>Helps you plan and think about the future</a:t>
            </a:r>
          </a:p>
          <a:p>
            <a:pPr>
              <a:lnSpc>
                <a:spcPct val="120000"/>
              </a:lnSpc>
            </a:pPr>
            <a:r>
              <a:rPr lang="en-US" sz="7000" dirty="0"/>
              <a:t>Helps you make choices</a:t>
            </a:r>
          </a:p>
          <a:p>
            <a:pPr marL="0" indent="0" algn="r">
              <a:lnSpc>
                <a:spcPct val="120000"/>
              </a:lnSpc>
              <a:spcAft>
                <a:spcPts val="1200"/>
              </a:spcAft>
              <a:buNone/>
            </a:pPr>
            <a:br>
              <a:rPr lang="en-US" sz="11000" dirty="0">
                <a:solidFill>
                  <a:schemeClr val="accent1"/>
                </a:solidFill>
                <a:latin typeface="+mj-lt"/>
                <a:ea typeface="+mj-ea"/>
                <a:cs typeface="+mj-cs"/>
              </a:rPr>
            </a:br>
            <a:r>
              <a:rPr lang="en-US" sz="11000" dirty="0">
                <a:solidFill>
                  <a:schemeClr val="accent1"/>
                </a:solidFill>
                <a:latin typeface="+mj-lt"/>
                <a:ea typeface="+mj-ea"/>
                <a:cs typeface="+mj-cs"/>
              </a:rPr>
              <a:t>…is unique</a:t>
            </a:r>
          </a:p>
        </p:txBody>
      </p:sp>
      <p:pic>
        <p:nvPicPr>
          <p:cNvPr id="7" name="Graphic 6" descr="Brain with solid fill">
            <a:extLst>
              <a:ext uri="{FF2B5EF4-FFF2-40B4-BE49-F238E27FC236}">
                <a16:creationId xmlns:a16="http://schemas.microsoft.com/office/drawing/2014/main" id="{D6EB795A-C893-9171-DEA3-89A7EFBBE0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20485" y="478504"/>
            <a:ext cx="5556746" cy="5626870"/>
          </a:xfrm>
          <a:prstGeom prst="rect">
            <a:avLst/>
          </a:prstGeom>
        </p:spPr>
      </p:pic>
      <p:pic>
        <p:nvPicPr>
          <p:cNvPr id="8" name="Graphic 7" descr="Brain outline">
            <a:extLst>
              <a:ext uri="{FF2B5EF4-FFF2-40B4-BE49-F238E27FC236}">
                <a16:creationId xmlns:a16="http://schemas.microsoft.com/office/drawing/2014/main" id="{D3A23473-D9DE-CFA2-3DF4-CD46667C71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52492" y="414996"/>
            <a:ext cx="5556746" cy="5690378"/>
          </a:xfrm>
          <a:prstGeom prst="rect">
            <a:avLst/>
          </a:prstGeom>
        </p:spPr>
      </p:pic>
      <p:sp>
        <p:nvSpPr>
          <p:cNvPr id="4" name="Slide Number Placeholder 6">
            <a:extLst>
              <a:ext uri="{FF2B5EF4-FFF2-40B4-BE49-F238E27FC236}">
                <a16:creationId xmlns:a16="http://schemas.microsoft.com/office/drawing/2014/main" id="{B1B05CEA-54A4-5664-1013-8042E622C2DC}"/>
              </a:ext>
            </a:extLst>
          </p:cNvPr>
          <p:cNvSpPr>
            <a:spLocks noGrp="1"/>
          </p:cNvSpPr>
          <p:nvPr>
            <p:ph type="sldNum" sz="quarter" idx="12"/>
          </p:nvPr>
        </p:nvSpPr>
        <p:spPr>
          <a:xfrm>
            <a:off x="9674086" y="6139793"/>
            <a:ext cx="2217595" cy="365125"/>
          </a:xfrm>
        </p:spPr>
        <p:txBody>
          <a:bodyPr/>
          <a:lstStyle/>
          <a:p>
            <a:fld id="{357F5B69-6281-4C1F-8C38-6DA0F56DA430}" type="slidenum">
              <a:rPr lang="en-US" smtClean="0"/>
              <a:t>11</a:t>
            </a:fld>
            <a:endParaRPr lang="en-US" dirty="0"/>
          </a:p>
        </p:txBody>
      </p:sp>
    </p:spTree>
    <p:extLst>
      <p:ext uri="{BB962C8B-B14F-4D97-AF65-F5344CB8AC3E}">
        <p14:creationId xmlns:p14="http://schemas.microsoft.com/office/powerpoint/2010/main" val="1232682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ED6D6-89CA-F052-8E14-AA3B6BC84694}"/>
              </a:ext>
            </a:extLst>
          </p:cNvPr>
          <p:cNvSpPr>
            <a:spLocks noGrp="1"/>
          </p:cNvSpPr>
          <p:nvPr>
            <p:ph type="title"/>
          </p:nvPr>
        </p:nvSpPr>
        <p:spPr/>
        <p:txBody>
          <a:bodyPr/>
          <a:lstStyle/>
          <a:p>
            <a:pPr algn="ctr"/>
            <a:r>
              <a:rPr lang="en-US" dirty="0"/>
              <a:t>Like or Dislike</a:t>
            </a:r>
            <a:br>
              <a:rPr lang="en-US" dirty="0"/>
            </a:br>
            <a:r>
              <a:rPr lang="en-US" sz="8000" b="1" dirty="0"/>
              <a:t>1</a:t>
            </a:r>
            <a:endParaRPr lang="en-US" dirty="0"/>
          </a:p>
        </p:txBody>
      </p:sp>
      <p:pic>
        <p:nvPicPr>
          <p:cNvPr id="9" name="Content Placeholder 8" descr="Child skateboarding at park">
            <a:extLst>
              <a:ext uri="{FF2B5EF4-FFF2-40B4-BE49-F238E27FC236}">
                <a16:creationId xmlns:a16="http://schemas.microsoft.com/office/drawing/2014/main" id="{B4EBC4D3-C0E0-85F8-CAA3-ABC16B2F825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3036" t="73" r="19781" b="35637"/>
          <a:stretch/>
        </p:blipFill>
        <p:spPr>
          <a:xfrm>
            <a:off x="4929969" y="253218"/>
            <a:ext cx="7262031" cy="6604782"/>
          </a:xfrm>
        </p:spPr>
      </p:pic>
      <p:pic>
        <p:nvPicPr>
          <p:cNvPr id="4" name="Picture Placeholder 8">
            <a:extLst>
              <a:ext uri="{FF2B5EF4-FFF2-40B4-BE49-F238E27FC236}">
                <a16:creationId xmlns:a16="http://schemas.microsoft.com/office/drawing/2014/main" id="{5E4C6585-52F4-B10D-6CA3-A468EA664AB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t="6322" b="8286"/>
          <a:stretch/>
        </p:blipFill>
        <p:spPr>
          <a:xfrm rot="20655390">
            <a:off x="557397" y="2422772"/>
            <a:ext cx="2356495" cy="2012457"/>
          </a:xfrm>
          <a:prstGeom prst="rect">
            <a:avLst/>
          </a:prstGeom>
        </p:spPr>
      </p:pic>
      <p:pic>
        <p:nvPicPr>
          <p:cNvPr id="5" name="Content Placeholder 7">
            <a:extLst>
              <a:ext uri="{FF2B5EF4-FFF2-40B4-BE49-F238E27FC236}">
                <a16:creationId xmlns:a16="http://schemas.microsoft.com/office/drawing/2014/main" id="{10FB610A-3443-704B-908A-E9EB90EB22F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t="3272" b="8285"/>
          <a:stretch/>
        </p:blipFill>
        <p:spPr>
          <a:xfrm rot="1398527">
            <a:off x="2202441" y="4296216"/>
            <a:ext cx="2404831" cy="2127084"/>
          </a:xfrm>
          <a:prstGeom prst="rect">
            <a:avLst/>
          </a:prstGeom>
        </p:spPr>
      </p:pic>
      <p:sp>
        <p:nvSpPr>
          <p:cNvPr id="3" name="Slide Number Placeholder 6">
            <a:extLst>
              <a:ext uri="{FF2B5EF4-FFF2-40B4-BE49-F238E27FC236}">
                <a16:creationId xmlns:a16="http://schemas.microsoft.com/office/drawing/2014/main" id="{0CA9FB5F-323D-7C2A-6C2E-90EB00EFCEC6}"/>
              </a:ext>
            </a:extLst>
          </p:cNvPr>
          <p:cNvSpPr>
            <a:spLocks noGrp="1"/>
          </p:cNvSpPr>
          <p:nvPr>
            <p:ph type="sldNum" sz="quarter" idx="12"/>
          </p:nvPr>
        </p:nvSpPr>
        <p:spPr>
          <a:xfrm>
            <a:off x="9674086" y="6139793"/>
            <a:ext cx="2217595" cy="365125"/>
          </a:xfrm>
        </p:spPr>
        <p:txBody>
          <a:bodyPr/>
          <a:lstStyle/>
          <a:p>
            <a:fld id="{357F5B69-6281-4C1F-8C38-6DA0F56DA430}" type="slidenum">
              <a:rPr lang="en-US" smtClean="0"/>
              <a:t>12</a:t>
            </a:fld>
            <a:endParaRPr lang="en-US" dirty="0"/>
          </a:p>
        </p:txBody>
      </p:sp>
    </p:spTree>
    <p:extLst>
      <p:ext uri="{BB962C8B-B14F-4D97-AF65-F5344CB8AC3E}">
        <p14:creationId xmlns:p14="http://schemas.microsoft.com/office/powerpoint/2010/main" val="596626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ED6D6-89CA-F052-8E14-AA3B6BC84694}"/>
              </a:ext>
            </a:extLst>
          </p:cNvPr>
          <p:cNvSpPr>
            <a:spLocks noGrp="1"/>
          </p:cNvSpPr>
          <p:nvPr>
            <p:ph type="title"/>
          </p:nvPr>
        </p:nvSpPr>
        <p:spPr/>
        <p:txBody>
          <a:bodyPr/>
          <a:lstStyle/>
          <a:p>
            <a:pPr algn="ctr"/>
            <a:r>
              <a:rPr lang="en-US" dirty="0"/>
              <a:t>Like or Dislike</a:t>
            </a:r>
            <a:br>
              <a:rPr lang="en-US" dirty="0"/>
            </a:br>
            <a:r>
              <a:rPr lang="en-US" sz="8000" b="1" dirty="0"/>
              <a:t>2</a:t>
            </a:r>
            <a:endParaRPr lang="en-US" dirty="0"/>
          </a:p>
        </p:txBody>
      </p:sp>
      <p:pic>
        <p:nvPicPr>
          <p:cNvPr id="7" name="Content Placeholder 6" descr="Bowling ball with pins on a yellow backdrop">
            <a:extLst>
              <a:ext uri="{FF2B5EF4-FFF2-40B4-BE49-F238E27FC236}">
                <a16:creationId xmlns:a16="http://schemas.microsoft.com/office/drawing/2014/main" id="{55FE88CB-9C13-9EF0-1AC2-A31CA7F82F7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 t="18028" r="39943"/>
          <a:stretch/>
        </p:blipFill>
        <p:spPr>
          <a:xfrm>
            <a:off x="4929969" y="249982"/>
            <a:ext cx="7262032" cy="6608018"/>
          </a:xfrm>
        </p:spPr>
      </p:pic>
      <p:pic>
        <p:nvPicPr>
          <p:cNvPr id="4" name="Picture Placeholder 8">
            <a:extLst>
              <a:ext uri="{FF2B5EF4-FFF2-40B4-BE49-F238E27FC236}">
                <a16:creationId xmlns:a16="http://schemas.microsoft.com/office/drawing/2014/main" id="{BE5CAC00-909F-5478-8BE3-DDF2DEBF463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t="6322" b="8286"/>
          <a:stretch/>
        </p:blipFill>
        <p:spPr>
          <a:xfrm rot="20655390">
            <a:off x="557397" y="2422772"/>
            <a:ext cx="2356495" cy="2012457"/>
          </a:xfrm>
          <a:prstGeom prst="rect">
            <a:avLst/>
          </a:prstGeom>
        </p:spPr>
      </p:pic>
      <p:pic>
        <p:nvPicPr>
          <p:cNvPr id="5" name="Content Placeholder 7">
            <a:extLst>
              <a:ext uri="{FF2B5EF4-FFF2-40B4-BE49-F238E27FC236}">
                <a16:creationId xmlns:a16="http://schemas.microsoft.com/office/drawing/2014/main" id="{95FF4176-D264-2ED0-E711-BBBEEFF01FC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t="3272" b="8285"/>
          <a:stretch/>
        </p:blipFill>
        <p:spPr>
          <a:xfrm rot="1398527">
            <a:off x="2202441" y="4296216"/>
            <a:ext cx="2404831" cy="2127084"/>
          </a:xfrm>
          <a:prstGeom prst="rect">
            <a:avLst/>
          </a:prstGeom>
        </p:spPr>
      </p:pic>
      <p:sp>
        <p:nvSpPr>
          <p:cNvPr id="3" name="Slide Number Placeholder 6">
            <a:extLst>
              <a:ext uri="{FF2B5EF4-FFF2-40B4-BE49-F238E27FC236}">
                <a16:creationId xmlns:a16="http://schemas.microsoft.com/office/drawing/2014/main" id="{6DF939DA-C7AC-C55D-20AE-4975CDB3E5EF}"/>
              </a:ext>
            </a:extLst>
          </p:cNvPr>
          <p:cNvSpPr>
            <a:spLocks noGrp="1"/>
          </p:cNvSpPr>
          <p:nvPr>
            <p:ph type="sldNum" sz="quarter" idx="12"/>
          </p:nvPr>
        </p:nvSpPr>
        <p:spPr>
          <a:xfrm>
            <a:off x="9674086" y="6139793"/>
            <a:ext cx="2217595" cy="365125"/>
          </a:xfrm>
        </p:spPr>
        <p:txBody>
          <a:bodyPr/>
          <a:lstStyle/>
          <a:p>
            <a:fld id="{357F5B69-6281-4C1F-8C38-6DA0F56DA430}" type="slidenum">
              <a:rPr lang="en-US" smtClean="0"/>
              <a:t>13</a:t>
            </a:fld>
            <a:endParaRPr lang="en-US" dirty="0"/>
          </a:p>
        </p:txBody>
      </p:sp>
    </p:spTree>
    <p:extLst>
      <p:ext uri="{BB962C8B-B14F-4D97-AF65-F5344CB8AC3E}">
        <p14:creationId xmlns:p14="http://schemas.microsoft.com/office/powerpoint/2010/main" val="64125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ED6D6-89CA-F052-8E14-AA3B6BC84694}"/>
              </a:ext>
            </a:extLst>
          </p:cNvPr>
          <p:cNvSpPr>
            <a:spLocks noGrp="1"/>
          </p:cNvSpPr>
          <p:nvPr>
            <p:ph type="title"/>
          </p:nvPr>
        </p:nvSpPr>
        <p:spPr/>
        <p:txBody>
          <a:bodyPr/>
          <a:lstStyle/>
          <a:p>
            <a:pPr algn="ctr"/>
            <a:r>
              <a:rPr lang="en-US" dirty="0"/>
              <a:t>Like or Dislike</a:t>
            </a:r>
            <a:br>
              <a:rPr lang="en-US" dirty="0"/>
            </a:br>
            <a:r>
              <a:rPr lang="en-US" sz="8000" b="1" dirty="0"/>
              <a:t>3</a:t>
            </a:r>
            <a:endParaRPr lang="en-US" dirty="0"/>
          </a:p>
        </p:txBody>
      </p:sp>
      <p:pic>
        <p:nvPicPr>
          <p:cNvPr id="5" name="Content Placeholder 4" descr="Variety of donuts in box">
            <a:extLst>
              <a:ext uri="{FF2B5EF4-FFF2-40B4-BE49-F238E27FC236}">
                <a16:creationId xmlns:a16="http://schemas.microsoft.com/office/drawing/2014/main" id="{DE8ED5F1-ED79-0254-529D-31AA8E1FDD1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2619" r="13981"/>
          <a:stretch/>
        </p:blipFill>
        <p:spPr>
          <a:xfrm>
            <a:off x="4909625" y="247698"/>
            <a:ext cx="7282375" cy="6610302"/>
          </a:xfrm>
        </p:spPr>
      </p:pic>
      <p:pic>
        <p:nvPicPr>
          <p:cNvPr id="4" name="Picture Placeholder 8">
            <a:extLst>
              <a:ext uri="{FF2B5EF4-FFF2-40B4-BE49-F238E27FC236}">
                <a16:creationId xmlns:a16="http://schemas.microsoft.com/office/drawing/2014/main" id="{9FAB3BC6-682D-090B-AF32-286B2D32F23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t="6322" b="8286"/>
          <a:stretch/>
        </p:blipFill>
        <p:spPr>
          <a:xfrm rot="20655390">
            <a:off x="557397" y="2422772"/>
            <a:ext cx="2356495" cy="2012457"/>
          </a:xfrm>
          <a:prstGeom prst="rect">
            <a:avLst/>
          </a:prstGeom>
        </p:spPr>
      </p:pic>
      <p:pic>
        <p:nvPicPr>
          <p:cNvPr id="6" name="Content Placeholder 7">
            <a:extLst>
              <a:ext uri="{FF2B5EF4-FFF2-40B4-BE49-F238E27FC236}">
                <a16:creationId xmlns:a16="http://schemas.microsoft.com/office/drawing/2014/main" id="{53E9C738-6BB9-0DB0-08FA-D621EE8506D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t="3272" b="8285"/>
          <a:stretch/>
        </p:blipFill>
        <p:spPr>
          <a:xfrm rot="1398527">
            <a:off x="2202441" y="4296216"/>
            <a:ext cx="2404831" cy="2127084"/>
          </a:xfrm>
          <a:prstGeom prst="rect">
            <a:avLst/>
          </a:prstGeom>
        </p:spPr>
      </p:pic>
    </p:spTree>
    <p:extLst>
      <p:ext uri="{BB962C8B-B14F-4D97-AF65-F5344CB8AC3E}">
        <p14:creationId xmlns:p14="http://schemas.microsoft.com/office/powerpoint/2010/main" val="92135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ED6D6-89CA-F052-8E14-AA3B6BC84694}"/>
              </a:ext>
            </a:extLst>
          </p:cNvPr>
          <p:cNvSpPr>
            <a:spLocks noGrp="1"/>
          </p:cNvSpPr>
          <p:nvPr>
            <p:ph type="title"/>
          </p:nvPr>
        </p:nvSpPr>
        <p:spPr/>
        <p:txBody>
          <a:bodyPr/>
          <a:lstStyle/>
          <a:p>
            <a:pPr algn="ctr"/>
            <a:r>
              <a:rPr lang="en-US" dirty="0"/>
              <a:t>Like or Dislike</a:t>
            </a:r>
            <a:br>
              <a:rPr lang="en-US" dirty="0"/>
            </a:br>
            <a:r>
              <a:rPr lang="en-US" sz="8000" b="1" dirty="0"/>
              <a:t>4</a:t>
            </a:r>
            <a:endParaRPr lang="en-US" dirty="0"/>
          </a:p>
        </p:txBody>
      </p:sp>
      <p:pic>
        <p:nvPicPr>
          <p:cNvPr id="5" name="Content Placeholder 4" descr="Seated person holding knitting needles and knitting">
            <a:extLst>
              <a:ext uri="{FF2B5EF4-FFF2-40B4-BE49-F238E27FC236}">
                <a16:creationId xmlns:a16="http://schemas.microsoft.com/office/drawing/2014/main" id="{18AA60F7-DF7A-F66B-FCC9-7E788930DBF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4830" r="22760"/>
          <a:stretch/>
        </p:blipFill>
        <p:spPr>
          <a:xfrm>
            <a:off x="4923692" y="249804"/>
            <a:ext cx="7268308" cy="6608196"/>
          </a:xfrm>
        </p:spPr>
      </p:pic>
      <p:pic>
        <p:nvPicPr>
          <p:cNvPr id="4" name="Picture Placeholder 8">
            <a:extLst>
              <a:ext uri="{FF2B5EF4-FFF2-40B4-BE49-F238E27FC236}">
                <a16:creationId xmlns:a16="http://schemas.microsoft.com/office/drawing/2014/main" id="{5AE08590-13EF-7586-8702-FE8F09BBE1B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t="6322" b="8286"/>
          <a:stretch/>
        </p:blipFill>
        <p:spPr>
          <a:xfrm rot="20655390">
            <a:off x="557397" y="2422772"/>
            <a:ext cx="2356495" cy="2012457"/>
          </a:xfrm>
          <a:prstGeom prst="rect">
            <a:avLst/>
          </a:prstGeom>
        </p:spPr>
      </p:pic>
      <p:pic>
        <p:nvPicPr>
          <p:cNvPr id="6" name="Content Placeholder 7">
            <a:extLst>
              <a:ext uri="{FF2B5EF4-FFF2-40B4-BE49-F238E27FC236}">
                <a16:creationId xmlns:a16="http://schemas.microsoft.com/office/drawing/2014/main" id="{98A7BEC2-2B9B-B689-E7B2-1C0D3E9375E8}"/>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t="3272" b="8285"/>
          <a:stretch/>
        </p:blipFill>
        <p:spPr>
          <a:xfrm rot="1398527">
            <a:off x="2202441" y="4296216"/>
            <a:ext cx="2404831" cy="2127084"/>
          </a:xfrm>
          <a:prstGeom prst="rect">
            <a:avLst/>
          </a:prstGeom>
        </p:spPr>
      </p:pic>
    </p:spTree>
    <p:extLst>
      <p:ext uri="{BB962C8B-B14F-4D97-AF65-F5344CB8AC3E}">
        <p14:creationId xmlns:p14="http://schemas.microsoft.com/office/powerpoint/2010/main" val="1912765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27A68-1361-19F4-FC5E-BBC1FEFA3F63}"/>
              </a:ext>
            </a:extLst>
          </p:cNvPr>
          <p:cNvSpPr>
            <a:spLocks noGrp="1"/>
          </p:cNvSpPr>
          <p:nvPr>
            <p:ph type="title"/>
          </p:nvPr>
        </p:nvSpPr>
        <p:spPr/>
        <p:txBody>
          <a:bodyPr/>
          <a:lstStyle/>
          <a:p>
            <a:r>
              <a:rPr lang="en-US" dirty="0"/>
              <a:t>Group Discussion</a:t>
            </a:r>
          </a:p>
        </p:txBody>
      </p:sp>
      <p:sp>
        <p:nvSpPr>
          <p:cNvPr id="3" name="Content Placeholder 2">
            <a:extLst>
              <a:ext uri="{FF2B5EF4-FFF2-40B4-BE49-F238E27FC236}">
                <a16:creationId xmlns:a16="http://schemas.microsoft.com/office/drawing/2014/main" id="{5EE61F0E-2FBF-0F1B-CDE5-51E23B5B4356}"/>
              </a:ext>
            </a:extLst>
          </p:cNvPr>
          <p:cNvSpPr>
            <a:spLocks noGrp="1"/>
          </p:cNvSpPr>
          <p:nvPr>
            <p:ph idx="1"/>
          </p:nvPr>
        </p:nvSpPr>
        <p:spPr>
          <a:xfrm>
            <a:off x="5183188" y="779647"/>
            <a:ext cx="6659042" cy="5081404"/>
          </a:xfrm>
        </p:spPr>
        <p:txBody>
          <a:bodyPr>
            <a:noAutofit/>
          </a:bodyPr>
          <a:lstStyle/>
          <a:p>
            <a:pPr marL="347472" indent="-347472">
              <a:spcBef>
                <a:spcPts val="2200"/>
              </a:spcBef>
            </a:pPr>
            <a:r>
              <a:rPr lang="en-US" sz="2800" dirty="0"/>
              <a:t>Did you notice yourself feeling influenced by others in the room when choosing a side? </a:t>
            </a:r>
          </a:p>
          <a:p>
            <a:pPr marL="347472" indent="-347472">
              <a:spcBef>
                <a:spcPts val="2200"/>
              </a:spcBef>
            </a:pPr>
            <a:r>
              <a:rPr lang="en-US" sz="2800" dirty="0"/>
              <a:t>What roles do emotions, social pressure and personal values play in how we make choices?</a:t>
            </a:r>
          </a:p>
          <a:p>
            <a:pPr marL="347472" indent="-347472">
              <a:spcBef>
                <a:spcPts val="2200"/>
              </a:spcBef>
            </a:pPr>
            <a:r>
              <a:rPr lang="en-US" sz="2800" dirty="0"/>
              <a:t>What role do brain development and decision-making play in using substances? </a:t>
            </a:r>
          </a:p>
          <a:p>
            <a:pPr marL="347472" indent="-347472">
              <a:spcBef>
                <a:spcPts val="2200"/>
              </a:spcBef>
            </a:pPr>
            <a:r>
              <a:rPr lang="en-US" sz="2800" dirty="0"/>
              <a:t>How do you think brain development impacts the way decisions are made, especially when it comes to substance use?</a:t>
            </a:r>
          </a:p>
        </p:txBody>
      </p:sp>
      <p:pic>
        <p:nvPicPr>
          <p:cNvPr id="7" name="Google Shape;776;p85">
            <a:extLst>
              <a:ext uri="{FF2B5EF4-FFF2-40B4-BE49-F238E27FC236}">
                <a16:creationId xmlns:a16="http://schemas.microsoft.com/office/drawing/2014/main" id="{2C536380-604D-A055-2392-8820CC3C86B9}"/>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97152" y="2286124"/>
            <a:ext cx="4571876" cy="4571876"/>
          </a:xfrm>
          <a:prstGeom prst="rect">
            <a:avLst/>
          </a:prstGeom>
          <a:noFill/>
          <a:ln>
            <a:noFill/>
          </a:ln>
        </p:spPr>
      </p:pic>
      <p:sp>
        <p:nvSpPr>
          <p:cNvPr id="6" name="Slide Number Placeholder 6">
            <a:extLst>
              <a:ext uri="{FF2B5EF4-FFF2-40B4-BE49-F238E27FC236}">
                <a16:creationId xmlns:a16="http://schemas.microsoft.com/office/drawing/2014/main" id="{0D99C404-7FF9-B8EF-228A-6C77EDDBFF6B}"/>
              </a:ext>
            </a:extLst>
          </p:cNvPr>
          <p:cNvSpPr>
            <a:spLocks noGrp="1"/>
          </p:cNvSpPr>
          <p:nvPr>
            <p:ph type="sldNum" sz="quarter" idx="12"/>
          </p:nvPr>
        </p:nvSpPr>
        <p:spPr>
          <a:xfrm>
            <a:off x="9674086" y="6139793"/>
            <a:ext cx="2217595" cy="365125"/>
          </a:xfrm>
        </p:spPr>
        <p:txBody>
          <a:bodyPr/>
          <a:lstStyle/>
          <a:p>
            <a:fld id="{357F5B69-6281-4C1F-8C38-6DA0F56DA430}" type="slidenum">
              <a:rPr lang="en-US" smtClean="0"/>
              <a:t>16</a:t>
            </a:fld>
            <a:endParaRPr lang="en-US" dirty="0"/>
          </a:p>
        </p:txBody>
      </p:sp>
    </p:spTree>
    <p:extLst>
      <p:ext uri="{BB962C8B-B14F-4D97-AF65-F5344CB8AC3E}">
        <p14:creationId xmlns:p14="http://schemas.microsoft.com/office/powerpoint/2010/main" val="1297036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D433B-65AE-0AAC-1B2B-9F38AEF2CD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BF030B-7125-0553-2E73-B65B89B83688}"/>
              </a:ext>
            </a:extLst>
          </p:cNvPr>
          <p:cNvSpPr>
            <a:spLocks noGrp="1"/>
          </p:cNvSpPr>
          <p:nvPr>
            <p:ph type="title"/>
          </p:nvPr>
        </p:nvSpPr>
        <p:spPr/>
        <p:txBody>
          <a:bodyPr/>
          <a:lstStyle/>
          <a:p>
            <a:pPr algn="ctr"/>
            <a:r>
              <a:rPr lang="en-US" dirty="0"/>
              <a:t>Stop and Jot</a:t>
            </a:r>
            <a:br>
              <a:rPr lang="en-US" dirty="0"/>
            </a:br>
            <a:r>
              <a:rPr lang="en-US" sz="8000" b="1" dirty="0"/>
              <a:t>4</a:t>
            </a:r>
            <a:endParaRPr lang="en-US" dirty="0"/>
          </a:p>
        </p:txBody>
      </p:sp>
      <p:sp>
        <p:nvSpPr>
          <p:cNvPr id="3" name="Content Placeholder 2">
            <a:extLst>
              <a:ext uri="{FF2B5EF4-FFF2-40B4-BE49-F238E27FC236}">
                <a16:creationId xmlns:a16="http://schemas.microsoft.com/office/drawing/2014/main" id="{5DB451BD-C4B5-5C02-E923-B02BB4856FA3}"/>
              </a:ext>
            </a:extLst>
          </p:cNvPr>
          <p:cNvSpPr>
            <a:spLocks noGrp="1"/>
          </p:cNvSpPr>
          <p:nvPr>
            <p:ph idx="1"/>
          </p:nvPr>
        </p:nvSpPr>
        <p:spPr/>
        <p:txBody>
          <a:bodyPr anchor="ctr"/>
          <a:lstStyle/>
          <a:p>
            <a:pPr marL="0" indent="0" algn="ctr">
              <a:buNone/>
            </a:pPr>
            <a:r>
              <a:rPr lang="en-US" sz="4400" dirty="0"/>
              <a:t>What do you know about how your brain is developing?</a:t>
            </a:r>
            <a:endParaRPr lang="en-US" dirty="0"/>
          </a:p>
        </p:txBody>
      </p:sp>
      <p:pic>
        <p:nvPicPr>
          <p:cNvPr id="5" name="Google Shape;814;p86">
            <a:extLst>
              <a:ext uri="{FF2B5EF4-FFF2-40B4-BE49-F238E27FC236}">
                <a16:creationId xmlns:a16="http://schemas.microsoft.com/office/drawing/2014/main" id="{60D4E398-A0D1-BE68-2AC4-9A0F852D3F9F}"/>
              </a:ex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rot="727545">
            <a:off x="-169038" y="1875269"/>
            <a:ext cx="4562554" cy="4562554"/>
          </a:xfrm>
          <a:prstGeom prst="rect">
            <a:avLst/>
          </a:prstGeom>
          <a:noFill/>
          <a:ln>
            <a:noFill/>
          </a:ln>
        </p:spPr>
      </p:pic>
      <p:pic>
        <p:nvPicPr>
          <p:cNvPr id="6" name="Google Shape;830;p86">
            <a:extLst>
              <a:ext uri="{FF2B5EF4-FFF2-40B4-BE49-F238E27FC236}">
                <a16:creationId xmlns:a16="http://schemas.microsoft.com/office/drawing/2014/main" id="{062C88DB-A320-6973-B20C-57B8C57C0359}"/>
              </a:ext>
              <a:ext uri="{C183D7F6-B498-43B3-948B-1728B52AA6E4}">
                <adec:decorative xmlns:adec="http://schemas.microsoft.com/office/drawing/2017/decorative" val="1"/>
              </a:ext>
            </a:extLst>
          </p:cNvPr>
          <p:cNvPicPr preferRelativeResize="0"/>
          <p:nvPr/>
        </p:nvPicPr>
        <p:blipFill rotWithShape="1">
          <a:blip r:embed="rId3">
            <a:alphaModFix/>
          </a:blip>
          <a:srcRect l="39559" r="38181"/>
          <a:stretch/>
        </p:blipFill>
        <p:spPr>
          <a:xfrm rot="2386627">
            <a:off x="2735831" y="2769381"/>
            <a:ext cx="1186851" cy="3597423"/>
          </a:xfrm>
          <a:prstGeom prst="rect">
            <a:avLst/>
          </a:prstGeom>
          <a:noFill/>
          <a:ln>
            <a:noFill/>
          </a:ln>
        </p:spPr>
      </p:pic>
      <p:sp>
        <p:nvSpPr>
          <p:cNvPr id="4" name="Slide Number Placeholder 6">
            <a:extLst>
              <a:ext uri="{FF2B5EF4-FFF2-40B4-BE49-F238E27FC236}">
                <a16:creationId xmlns:a16="http://schemas.microsoft.com/office/drawing/2014/main" id="{438581A2-82C0-3592-D4E5-42C4B4E2FF2A}"/>
              </a:ext>
            </a:extLst>
          </p:cNvPr>
          <p:cNvSpPr>
            <a:spLocks noGrp="1"/>
          </p:cNvSpPr>
          <p:nvPr>
            <p:ph type="sldNum" sz="quarter" idx="12"/>
          </p:nvPr>
        </p:nvSpPr>
        <p:spPr>
          <a:xfrm>
            <a:off x="9674086" y="6139793"/>
            <a:ext cx="2217595" cy="365125"/>
          </a:xfrm>
        </p:spPr>
        <p:txBody>
          <a:bodyPr/>
          <a:lstStyle/>
          <a:p>
            <a:fld id="{357F5B69-6281-4C1F-8C38-6DA0F56DA430}" type="slidenum">
              <a:rPr lang="en-US" smtClean="0"/>
              <a:t>17</a:t>
            </a:fld>
            <a:endParaRPr lang="en-US" dirty="0"/>
          </a:p>
        </p:txBody>
      </p:sp>
    </p:spTree>
    <p:extLst>
      <p:ext uri="{BB962C8B-B14F-4D97-AF65-F5344CB8AC3E}">
        <p14:creationId xmlns:p14="http://schemas.microsoft.com/office/powerpoint/2010/main" val="2971570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0655A-E086-82FF-2BDF-6D8E36687EC1}"/>
              </a:ext>
            </a:extLst>
          </p:cNvPr>
          <p:cNvSpPr>
            <a:spLocks noGrp="1"/>
          </p:cNvSpPr>
          <p:nvPr>
            <p:ph type="title"/>
          </p:nvPr>
        </p:nvSpPr>
        <p:spPr/>
        <p:txBody>
          <a:bodyPr/>
          <a:lstStyle/>
          <a:p>
            <a:r>
              <a:rPr lang="en-US" dirty="0"/>
              <a:t>Youth Brain Development</a:t>
            </a:r>
          </a:p>
        </p:txBody>
      </p:sp>
      <p:pic>
        <p:nvPicPr>
          <p:cNvPr id="4" name="Online Media 3" title="Teen Brain Development">
            <a:hlinkClick r:id="" action="ppaction://media"/>
            <a:extLst>
              <a:ext uri="{FF2B5EF4-FFF2-40B4-BE49-F238E27FC236}">
                <a16:creationId xmlns:a16="http://schemas.microsoft.com/office/drawing/2014/main" id="{805023B8-7EF7-7DDA-8EB2-CB9CDFD3B20D}"/>
              </a:ext>
            </a:extLst>
          </p:cNvPr>
          <p:cNvPicPr>
            <a:picLocks noGrp="1" noRot="1" noChangeAspect="1"/>
          </p:cNvPicPr>
          <p:nvPr>
            <p:ph idx="1"/>
            <a:videoFile r:link="rId1"/>
          </p:nvPr>
        </p:nvPicPr>
        <p:blipFill>
          <a:blip r:embed="rId3"/>
          <a:stretch>
            <a:fillRect/>
          </a:stretch>
        </p:blipFill>
        <p:spPr>
          <a:xfrm>
            <a:off x="160522" y="0"/>
            <a:ext cx="12031478" cy="6858000"/>
          </a:xfrm>
          <a:prstGeom prst="rect">
            <a:avLst/>
          </a:prstGeom>
        </p:spPr>
      </p:pic>
      <p:sp>
        <p:nvSpPr>
          <p:cNvPr id="3" name="Title 1">
            <a:extLst>
              <a:ext uri="{FF2B5EF4-FFF2-40B4-BE49-F238E27FC236}">
                <a16:creationId xmlns:a16="http://schemas.microsoft.com/office/drawing/2014/main" id="{3F74FBDF-7086-D2E0-81D7-7FAF5DF5C98C}"/>
              </a:ext>
            </a:extLst>
          </p:cNvPr>
          <p:cNvSpPr txBox="1">
            <a:spLocks/>
          </p:cNvSpPr>
          <p:nvPr/>
        </p:nvSpPr>
        <p:spPr>
          <a:xfrm>
            <a:off x="164892" y="0"/>
            <a:ext cx="12027108" cy="712033"/>
          </a:xfrm>
          <a:prstGeom prst="rect">
            <a:avLst/>
          </a:prstGeom>
          <a:solidFill>
            <a:schemeClr val="accent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buClrTx/>
              <a:buFontTx/>
            </a:pPr>
            <a:r>
              <a:rPr lang="en-US" sz="3200" dirty="0">
                <a:solidFill>
                  <a:schemeClr val="bg1"/>
                </a:solidFill>
              </a:rPr>
              <a:t>Youth Brain Development</a:t>
            </a:r>
          </a:p>
        </p:txBody>
      </p:sp>
    </p:spTree>
    <p:extLst>
      <p:ext uri="{BB962C8B-B14F-4D97-AF65-F5344CB8AC3E}">
        <p14:creationId xmlns:p14="http://schemas.microsoft.com/office/powerpoint/2010/main" val="159098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28B89-CA39-68B6-C2AE-A2411002BA4D}"/>
              </a:ext>
            </a:extLst>
          </p:cNvPr>
          <p:cNvSpPr>
            <a:spLocks noGrp="1"/>
          </p:cNvSpPr>
          <p:nvPr>
            <p:ph type="title"/>
          </p:nvPr>
        </p:nvSpPr>
        <p:spPr/>
        <p:txBody>
          <a:bodyPr/>
          <a:lstStyle/>
          <a:p>
            <a:r>
              <a:rPr lang="en-US" dirty="0"/>
              <a:t>Brain Basics</a:t>
            </a:r>
          </a:p>
        </p:txBody>
      </p:sp>
      <p:sp>
        <p:nvSpPr>
          <p:cNvPr id="3" name="Content Placeholder 2">
            <a:extLst>
              <a:ext uri="{FF2B5EF4-FFF2-40B4-BE49-F238E27FC236}">
                <a16:creationId xmlns:a16="http://schemas.microsoft.com/office/drawing/2014/main" id="{04D04D3C-62EF-98E6-907E-BBA3332C586E}"/>
              </a:ext>
            </a:extLst>
          </p:cNvPr>
          <p:cNvSpPr>
            <a:spLocks noGrp="1"/>
          </p:cNvSpPr>
          <p:nvPr>
            <p:ph idx="1"/>
          </p:nvPr>
        </p:nvSpPr>
        <p:spPr>
          <a:xfrm>
            <a:off x="717176" y="1825625"/>
            <a:ext cx="11198159" cy="4109010"/>
          </a:xfrm>
        </p:spPr>
        <p:txBody>
          <a:bodyPr>
            <a:normAutofit/>
          </a:bodyPr>
          <a:lstStyle/>
          <a:p>
            <a:r>
              <a:rPr lang="en-US" sz="3600" dirty="0"/>
              <a:t>The brain develops and matures into the mid-to-late 20’s.</a:t>
            </a:r>
          </a:p>
          <a:p>
            <a:r>
              <a:rPr lang="en-US" sz="3600" dirty="0"/>
              <a:t>Experiences impact brain development and how it works.</a:t>
            </a:r>
          </a:p>
          <a:p>
            <a:r>
              <a:rPr lang="en-US" sz="3600" dirty="0"/>
              <a:t>Using substances while the brain is developing can have long-term consequences.</a:t>
            </a:r>
          </a:p>
        </p:txBody>
      </p:sp>
      <p:sp>
        <p:nvSpPr>
          <p:cNvPr id="4" name="Slide Number Placeholder 6">
            <a:extLst>
              <a:ext uri="{FF2B5EF4-FFF2-40B4-BE49-F238E27FC236}">
                <a16:creationId xmlns:a16="http://schemas.microsoft.com/office/drawing/2014/main" id="{FCE58BC7-89C2-8895-E8D3-B3F5B3C2D45D}"/>
              </a:ext>
            </a:extLst>
          </p:cNvPr>
          <p:cNvSpPr>
            <a:spLocks noGrp="1"/>
          </p:cNvSpPr>
          <p:nvPr>
            <p:ph type="sldNum" sz="quarter" idx="12"/>
          </p:nvPr>
        </p:nvSpPr>
        <p:spPr>
          <a:xfrm>
            <a:off x="9674086" y="6139793"/>
            <a:ext cx="2217595" cy="365125"/>
          </a:xfrm>
        </p:spPr>
        <p:txBody>
          <a:bodyPr/>
          <a:lstStyle/>
          <a:p>
            <a:fld id="{357F5B69-6281-4C1F-8C38-6DA0F56DA430}" type="slidenum">
              <a:rPr lang="en-US" smtClean="0"/>
              <a:t>19</a:t>
            </a:fld>
            <a:endParaRPr lang="en-US" dirty="0"/>
          </a:p>
        </p:txBody>
      </p:sp>
    </p:spTree>
    <p:extLst>
      <p:ext uri="{BB962C8B-B14F-4D97-AF65-F5344CB8AC3E}">
        <p14:creationId xmlns:p14="http://schemas.microsoft.com/office/powerpoint/2010/main" val="4153189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6225D-8D85-674B-3C3D-204FBD9CFAD9}"/>
              </a:ext>
            </a:extLst>
          </p:cNvPr>
          <p:cNvSpPr>
            <a:spLocks noGrp="1"/>
          </p:cNvSpPr>
          <p:nvPr>
            <p:ph type="title"/>
          </p:nvPr>
        </p:nvSpPr>
        <p:spPr/>
        <p:txBody>
          <a:bodyPr/>
          <a:lstStyle/>
          <a:p>
            <a:r>
              <a:rPr lang="en-US" dirty="0"/>
              <a:t>Essential Questions</a:t>
            </a:r>
          </a:p>
        </p:txBody>
      </p:sp>
      <p:sp>
        <p:nvSpPr>
          <p:cNvPr id="3" name="Content Placeholder 2">
            <a:extLst>
              <a:ext uri="{FF2B5EF4-FFF2-40B4-BE49-F238E27FC236}">
                <a16:creationId xmlns:a16="http://schemas.microsoft.com/office/drawing/2014/main" id="{9D4C1BA2-39A0-92E0-5B83-C55A42820F86}"/>
              </a:ext>
            </a:extLst>
          </p:cNvPr>
          <p:cNvSpPr>
            <a:spLocks noGrp="1"/>
          </p:cNvSpPr>
          <p:nvPr>
            <p:ph idx="1"/>
          </p:nvPr>
        </p:nvSpPr>
        <p:spPr/>
        <p:txBody>
          <a:bodyPr/>
          <a:lstStyle/>
          <a:p>
            <a:r>
              <a:rPr lang="en-US" sz="2800" dirty="0"/>
              <a:t>What is substance use disorder?</a:t>
            </a:r>
          </a:p>
          <a:p>
            <a:r>
              <a:rPr lang="en-US" sz="2800" dirty="0"/>
              <a:t>How does substance use affect the brain and brain development?</a:t>
            </a:r>
          </a:p>
          <a:p>
            <a:r>
              <a:rPr lang="en-US" sz="2800" dirty="0"/>
              <a:t>What can I do if I or someone I know has a substance use disorder?</a:t>
            </a:r>
          </a:p>
          <a:p>
            <a:endParaRPr lang="en-US" dirty="0"/>
          </a:p>
        </p:txBody>
      </p:sp>
      <p:pic>
        <p:nvPicPr>
          <p:cNvPr id="5" name="Google Shape;764;p85">
            <a:extLst>
              <a:ext uri="{FF2B5EF4-FFF2-40B4-BE49-F238E27FC236}">
                <a16:creationId xmlns:a16="http://schemas.microsoft.com/office/drawing/2014/main" id="{8A7FE662-05A3-352E-47DF-DA3870AB9E3C}"/>
              </a:ex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a:off x="508145" y="2324753"/>
            <a:ext cx="3931825" cy="3931825"/>
          </a:xfrm>
          <a:prstGeom prst="rect">
            <a:avLst/>
          </a:prstGeom>
          <a:noFill/>
          <a:ln>
            <a:noFill/>
          </a:ln>
        </p:spPr>
      </p:pic>
      <p:sp>
        <p:nvSpPr>
          <p:cNvPr id="4" name="Slide Number Placeholder 6">
            <a:extLst>
              <a:ext uri="{FF2B5EF4-FFF2-40B4-BE49-F238E27FC236}">
                <a16:creationId xmlns:a16="http://schemas.microsoft.com/office/drawing/2014/main" id="{6D504276-FBFA-6526-7F29-1ADD64332127}"/>
              </a:ext>
            </a:extLst>
          </p:cNvPr>
          <p:cNvSpPr>
            <a:spLocks noGrp="1"/>
          </p:cNvSpPr>
          <p:nvPr>
            <p:ph type="sldNum" sz="quarter" idx="12"/>
          </p:nvPr>
        </p:nvSpPr>
        <p:spPr>
          <a:xfrm>
            <a:off x="9674086" y="6139793"/>
            <a:ext cx="2217595" cy="365125"/>
          </a:xfrm>
        </p:spPr>
        <p:txBody>
          <a:bodyPr/>
          <a:lstStyle/>
          <a:p>
            <a:fld id="{357F5B69-6281-4C1F-8C38-6DA0F56DA430}" type="slidenum">
              <a:rPr lang="en-US" smtClean="0"/>
              <a:t>2</a:t>
            </a:fld>
            <a:endParaRPr lang="en-US" dirty="0"/>
          </a:p>
        </p:txBody>
      </p:sp>
    </p:spTree>
    <p:extLst>
      <p:ext uri="{BB962C8B-B14F-4D97-AF65-F5344CB8AC3E}">
        <p14:creationId xmlns:p14="http://schemas.microsoft.com/office/powerpoint/2010/main" val="411506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5B4B3-1626-3352-66BF-5E5768FDCCBC}"/>
              </a:ext>
            </a:extLst>
          </p:cNvPr>
          <p:cNvSpPr>
            <a:spLocks noGrp="1"/>
          </p:cNvSpPr>
          <p:nvPr>
            <p:ph type="title"/>
          </p:nvPr>
        </p:nvSpPr>
        <p:spPr/>
        <p:txBody>
          <a:bodyPr/>
          <a:lstStyle/>
          <a:p>
            <a:r>
              <a:rPr lang="en-US" dirty="0"/>
              <a:t>Youth Brain vs. Adult Brain</a:t>
            </a:r>
          </a:p>
        </p:txBody>
      </p:sp>
      <p:sp>
        <p:nvSpPr>
          <p:cNvPr id="3" name="Content Placeholder 2">
            <a:extLst>
              <a:ext uri="{FF2B5EF4-FFF2-40B4-BE49-F238E27FC236}">
                <a16:creationId xmlns:a16="http://schemas.microsoft.com/office/drawing/2014/main" id="{8557841C-E709-1ED2-4F9C-6C1A542F7BC0}"/>
              </a:ext>
            </a:extLst>
          </p:cNvPr>
          <p:cNvSpPr>
            <a:spLocks noGrp="1"/>
          </p:cNvSpPr>
          <p:nvPr>
            <p:ph idx="1"/>
          </p:nvPr>
        </p:nvSpPr>
        <p:spPr>
          <a:xfrm>
            <a:off x="717176" y="1825625"/>
            <a:ext cx="11170024" cy="4109010"/>
          </a:xfrm>
        </p:spPr>
        <p:txBody>
          <a:bodyPr>
            <a:noAutofit/>
          </a:bodyPr>
          <a:lstStyle/>
          <a:p>
            <a:r>
              <a:rPr lang="en-US" sz="3200" dirty="0"/>
              <a:t>The prefrontal cortex is one of the last parts of the youth brain to mature. It is responsible for skills like planning, prioritizing and making decisions. It does not stop developing until around 25.</a:t>
            </a:r>
          </a:p>
          <a:p>
            <a:r>
              <a:rPr lang="en-US" sz="3200" dirty="0"/>
              <a:t>During adolescence, the brain undergoes major changes, so it is extremely risky to use substances.</a:t>
            </a:r>
          </a:p>
          <a:p>
            <a:r>
              <a:rPr lang="en-US" sz="3200" dirty="0"/>
              <a:t>Developing brains are more susceptible to damage than adult brains, so youth substance use creates more risk for harm.</a:t>
            </a:r>
          </a:p>
          <a:p>
            <a:r>
              <a:rPr lang="en-US" sz="3200" dirty="0"/>
              <a:t>Nine in ten people who struggle with substance use disorder started when they were teens.</a:t>
            </a:r>
          </a:p>
        </p:txBody>
      </p:sp>
      <p:sp>
        <p:nvSpPr>
          <p:cNvPr id="4" name="Slide Number Placeholder 6">
            <a:extLst>
              <a:ext uri="{FF2B5EF4-FFF2-40B4-BE49-F238E27FC236}">
                <a16:creationId xmlns:a16="http://schemas.microsoft.com/office/drawing/2014/main" id="{B25E6056-DC2E-7CFA-06F8-CA52F7ECDD19}"/>
              </a:ext>
            </a:extLst>
          </p:cNvPr>
          <p:cNvSpPr>
            <a:spLocks noGrp="1"/>
          </p:cNvSpPr>
          <p:nvPr>
            <p:ph type="sldNum" sz="quarter" idx="12"/>
          </p:nvPr>
        </p:nvSpPr>
        <p:spPr>
          <a:xfrm>
            <a:off x="9674086" y="6139793"/>
            <a:ext cx="2217595" cy="365125"/>
          </a:xfrm>
        </p:spPr>
        <p:txBody>
          <a:bodyPr/>
          <a:lstStyle/>
          <a:p>
            <a:fld id="{357F5B69-6281-4C1F-8C38-6DA0F56DA430}" type="slidenum">
              <a:rPr lang="en-US" smtClean="0"/>
              <a:t>20</a:t>
            </a:fld>
            <a:endParaRPr lang="en-US" dirty="0"/>
          </a:p>
        </p:txBody>
      </p:sp>
    </p:spTree>
    <p:extLst>
      <p:ext uri="{BB962C8B-B14F-4D97-AF65-F5344CB8AC3E}">
        <p14:creationId xmlns:p14="http://schemas.microsoft.com/office/powerpoint/2010/main" val="3271974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C7D36-1E73-BF38-3960-451E2A8000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4A49B1-2D42-6C27-DEC3-D4D34B972A59}"/>
              </a:ext>
            </a:extLst>
          </p:cNvPr>
          <p:cNvSpPr>
            <a:spLocks noGrp="1"/>
          </p:cNvSpPr>
          <p:nvPr>
            <p:ph type="title"/>
          </p:nvPr>
        </p:nvSpPr>
        <p:spPr/>
        <p:txBody>
          <a:bodyPr/>
          <a:lstStyle/>
          <a:p>
            <a:pPr algn="ctr"/>
            <a:r>
              <a:rPr lang="en-US" dirty="0"/>
              <a:t>Stop and Jot</a:t>
            </a:r>
            <a:br>
              <a:rPr lang="en-US" dirty="0"/>
            </a:br>
            <a:r>
              <a:rPr lang="en-US" sz="8000" b="1" dirty="0"/>
              <a:t>5</a:t>
            </a:r>
            <a:endParaRPr lang="en-US" dirty="0"/>
          </a:p>
        </p:txBody>
      </p:sp>
      <p:sp>
        <p:nvSpPr>
          <p:cNvPr id="3" name="Content Placeholder 2">
            <a:extLst>
              <a:ext uri="{FF2B5EF4-FFF2-40B4-BE49-F238E27FC236}">
                <a16:creationId xmlns:a16="http://schemas.microsoft.com/office/drawing/2014/main" id="{0C40BF20-B756-1EF6-39B1-3638FF61BC81}"/>
              </a:ext>
            </a:extLst>
          </p:cNvPr>
          <p:cNvSpPr>
            <a:spLocks noGrp="1"/>
          </p:cNvSpPr>
          <p:nvPr>
            <p:ph idx="1"/>
          </p:nvPr>
        </p:nvSpPr>
        <p:spPr/>
        <p:txBody>
          <a:bodyPr anchor="ctr"/>
          <a:lstStyle/>
          <a:p>
            <a:pPr marL="0" indent="0" algn="ctr">
              <a:buNone/>
            </a:pPr>
            <a:r>
              <a:rPr lang="en-US" sz="4400" dirty="0"/>
              <a:t>What comes to mind when you hear substance use disorder?</a:t>
            </a:r>
            <a:endParaRPr lang="en-US" dirty="0"/>
          </a:p>
        </p:txBody>
      </p:sp>
      <p:pic>
        <p:nvPicPr>
          <p:cNvPr id="5" name="Google Shape;814;p86">
            <a:extLst>
              <a:ext uri="{FF2B5EF4-FFF2-40B4-BE49-F238E27FC236}">
                <a16:creationId xmlns:a16="http://schemas.microsoft.com/office/drawing/2014/main" id="{D7975DC3-5519-C362-79E5-AA597C98B8D1}"/>
              </a:ex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rot="727545">
            <a:off x="-169038" y="1875269"/>
            <a:ext cx="4562554" cy="4562554"/>
          </a:xfrm>
          <a:prstGeom prst="rect">
            <a:avLst/>
          </a:prstGeom>
          <a:noFill/>
          <a:ln>
            <a:noFill/>
          </a:ln>
        </p:spPr>
      </p:pic>
      <p:pic>
        <p:nvPicPr>
          <p:cNvPr id="6" name="Google Shape;830;p86">
            <a:extLst>
              <a:ext uri="{FF2B5EF4-FFF2-40B4-BE49-F238E27FC236}">
                <a16:creationId xmlns:a16="http://schemas.microsoft.com/office/drawing/2014/main" id="{676FBC06-29E1-AC54-4CF0-9D1530CEE501}"/>
              </a:ext>
              <a:ext uri="{C183D7F6-B498-43B3-948B-1728B52AA6E4}">
                <adec:decorative xmlns:adec="http://schemas.microsoft.com/office/drawing/2017/decorative" val="1"/>
              </a:ext>
            </a:extLst>
          </p:cNvPr>
          <p:cNvPicPr preferRelativeResize="0"/>
          <p:nvPr/>
        </p:nvPicPr>
        <p:blipFill rotWithShape="1">
          <a:blip r:embed="rId3">
            <a:alphaModFix/>
          </a:blip>
          <a:srcRect l="39559" r="38181"/>
          <a:stretch/>
        </p:blipFill>
        <p:spPr>
          <a:xfrm rot="2386627">
            <a:off x="2735831" y="2769381"/>
            <a:ext cx="1186851" cy="3597423"/>
          </a:xfrm>
          <a:prstGeom prst="rect">
            <a:avLst/>
          </a:prstGeom>
          <a:noFill/>
          <a:ln>
            <a:noFill/>
          </a:ln>
        </p:spPr>
      </p:pic>
      <p:sp>
        <p:nvSpPr>
          <p:cNvPr id="4" name="Slide Number Placeholder 6">
            <a:extLst>
              <a:ext uri="{FF2B5EF4-FFF2-40B4-BE49-F238E27FC236}">
                <a16:creationId xmlns:a16="http://schemas.microsoft.com/office/drawing/2014/main" id="{83D3AC3F-5C17-55A7-2490-0AEF3698A6A9}"/>
              </a:ext>
            </a:extLst>
          </p:cNvPr>
          <p:cNvSpPr>
            <a:spLocks noGrp="1"/>
          </p:cNvSpPr>
          <p:nvPr>
            <p:ph type="sldNum" sz="quarter" idx="12"/>
          </p:nvPr>
        </p:nvSpPr>
        <p:spPr>
          <a:xfrm>
            <a:off x="9674086" y="6139793"/>
            <a:ext cx="2217595" cy="365125"/>
          </a:xfrm>
        </p:spPr>
        <p:txBody>
          <a:bodyPr/>
          <a:lstStyle/>
          <a:p>
            <a:fld id="{357F5B69-6281-4C1F-8C38-6DA0F56DA430}" type="slidenum">
              <a:rPr lang="en-US" smtClean="0"/>
              <a:t>21</a:t>
            </a:fld>
            <a:endParaRPr lang="en-US" dirty="0"/>
          </a:p>
        </p:txBody>
      </p:sp>
    </p:spTree>
    <p:extLst>
      <p:ext uri="{BB962C8B-B14F-4D97-AF65-F5344CB8AC3E}">
        <p14:creationId xmlns:p14="http://schemas.microsoft.com/office/powerpoint/2010/main" val="1568212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7FB0-F4C8-13EB-73A8-89B7B72B3499}"/>
              </a:ext>
            </a:extLst>
          </p:cNvPr>
          <p:cNvSpPr>
            <a:spLocks noGrp="1"/>
          </p:cNvSpPr>
          <p:nvPr>
            <p:ph type="title"/>
          </p:nvPr>
        </p:nvSpPr>
        <p:spPr/>
        <p:txBody>
          <a:bodyPr/>
          <a:lstStyle/>
          <a:p>
            <a:r>
              <a:rPr lang="en-US" dirty="0"/>
              <a:t>Key Vocabulary</a:t>
            </a:r>
          </a:p>
        </p:txBody>
      </p:sp>
      <p:sp>
        <p:nvSpPr>
          <p:cNvPr id="3" name="Content Placeholder 2">
            <a:extLst>
              <a:ext uri="{FF2B5EF4-FFF2-40B4-BE49-F238E27FC236}">
                <a16:creationId xmlns:a16="http://schemas.microsoft.com/office/drawing/2014/main" id="{F2C1735B-C643-8850-9797-A16EF7FDD015}"/>
              </a:ext>
            </a:extLst>
          </p:cNvPr>
          <p:cNvSpPr>
            <a:spLocks noGrp="1"/>
          </p:cNvSpPr>
          <p:nvPr>
            <p:ph idx="1"/>
          </p:nvPr>
        </p:nvSpPr>
        <p:spPr>
          <a:xfrm>
            <a:off x="717176" y="1825624"/>
            <a:ext cx="11184092" cy="4462633"/>
          </a:xfrm>
        </p:spPr>
        <p:txBody>
          <a:bodyPr>
            <a:noAutofit/>
          </a:bodyPr>
          <a:lstStyle/>
          <a:p>
            <a:pPr marL="0" indent="0">
              <a:buNone/>
            </a:pPr>
            <a:r>
              <a:rPr lang="en-US" sz="3200" b="1" dirty="0"/>
              <a:t>Tolerance</a:t>
            </a:r>
            <a:r>
              <a:rPr lang="en-US" sz="3200" dirty="0"/>
              <a:t>: A person’s reaction to a substance goes down as the person continues to use it.</a:t>
            </a:r>
          </a:p>
          <a:p>
            <a:pPr marL="0" indent="0">
              <a:buNone/>
            </a:pPr>
            <a:r>
              <a:rPr lang="en-US" sz="3200" b="1" dirty="0"/>
              <a:t>Withdrawal</a:t>
            </a:r>
            <a:r>
              <a:rPr lang="en-US" sz="3200" dirty="0"/>
              <a:t>: A person stops using a substance and has negative symptoms.</a:t>
            </a:r>
          </a:p>
          <a:p>
            <a:pPr marL="0" indent="0">
              <a:buNone/>
            </a:pPr>
            <a:r>
              <a:rPr lang="en-US" sz="3200" b="1" dirty="0"/>
              <a:t>Dependency</a:t>
            </a:r>
            <a:r>
              <a:rPr lang="en-US" sz="3200" dirty="0"/>
              <a:t>: A person is physically reliant on the substance despite negative consequences.</a:t>
            </a:r>
          </a:p>
          <a:p>
            <a:pPr marL="0" indent="0">
              <a:buNone/>
            </a:pPr>
            <a:r>
              <a:rPr lang="en-US" sz="3200" b="1" dirty="0"/>
              <a:t>Substance use disorder </a:t>
            </a:r>
            <a:r>
              <a:rPr lang="en-US" sz="3200" dirty="0"/>
              <a:t>(also known as addiction): A chronic brain disease where a person is preoccupied with obtaining and using a substance despite adverse consequences. </a:t>
            </a:r>
          </a:p>
        </p:txBody>
      </p:sp>
      <p:sp>
        <p:nvSpPr>
          <p:cNvPr id="4" name="Slide Number Placeholder 6">
            <a:extLst>
              <a:ext uri="{FF2B5EF4-FFF2-40B4-BE49-F238E27FC236}">
                <a16:creationId xmlns:a16="http://schemas.microsoft.com/office/drawing/2014/main" id="{66938178-E97A-7A10-0C78-00677A39482C}"/>
              </a:ext>
            </a:extLst>
          </p:cNvPr>
          <p:cNvSpPr>
            <a:spLocks noGrp="1"/>
          </p:cNvSpPr>
          <p:nvPr>
            <p:ph type="sldNum" sz="quarter" idx="12"/>
          </p:nvPr>
        </p:nvSpPr>
        <p:spPr>
          <a:xfrm>
            <a:off x="9674086" y="6139793"/>
            <a:ext cx="2217595" cy="365125"/>
          </a:xfrm>
        </p:spPr>
        <p:txBody>
          <a:bodyPr/>
          <a:lstStyle/>
          <a:p>
            <a:fld id="{357F5B69-6281-4C1F-8C38-6DA0F56DA430}" type="slidenum">
              <a:rPr lang="en-US" smtClean="0"/>
              <a:t>22</a:t>
            </a:fld>
            <a:endParaRPr lang="en-US" dirty="0"/>
          </a:p>
        </p:txBody>
      </p:sp>
    </p:spTree>
    <p:extLst>
      <p:ext uri="{BB962C8B-B14F-4D97-AF65-F5344CB8AC3E}">
        <p14:creationId xmlns:p14="http://schemas.microsoft.com/office/powerpoint/2010/main" val="2916259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339EC-9182-ED1E-FB08-CE49CE1F3063}"/>
              </a:ext>
            </a:extLst>
          </p:cNvPr>
          <p:cNvSpPr>
            <a:spLocks noGrp="1"/>
          </p:cNvSpPr>
          <p:nvPr>
            <p:ph type="title"/>
          </p:nvPr>
        </p:nvSpPr>
        <p:spPr/>
        <p:txBody>
          <a:bodyPr/>
          <a:lstStyle/>
          <a:p>
            <a:r>
              <a:rPr lang="en-US" dirty="0"/>
              <a:t>Why are drugs so hard to quit?</a:t>
            </a:r>
          </a:p>
        </p:txBody>
      </p:sp>
      <p:pic>
        <p:nvPicPr>
          <p:cNvPr id="4" name="Online Media 3" title="Why are Drugs so Hard to Quit?">
            <a:hlinkClick r:id="" action="ppaction://media"/>
            <a:extLst>
              <a:ext uri="{FF2B5EF4-FFF2-40B4-BE49-F238E27FC236}">
                <a16:creationId xmlns:a16="http://schemas.microsoft.com/office/drawing/2014/main" id="{8C7F5AB0-FF09-6519-EDFE-FEFE42D9C9F2}"/>
              </a:ext>
            </a:extLst>
          </p:cNvPr>
          <p:cNvPicPr>
            <a:picLocks noGrp="1" noRot="1" noChangeAspect="1"/>
          </p:cNvPicPr>
          <p:nvPr>
            <p:ph idx="1"/>
            <a:videoFile r:link="rId1"/>
          </p:nvPr>
        </p:nvPicPr>
        <p:blipFill>
          <a:blip r:embed="rId3"/>
          <a:stretch>
            <a:fillRect/>
          </a:stretch>
        </p:blipFill>
        <p:spPr>
          <a:xfrm>
            <a:off x="181367" y="0"/>
            <a:ext cx="12027108" cy="6858000"/>
          </a:xfrm>
          <a:prstGeom prst="rect">
            <a:avLst/>
          </a:prstGeom>
        </p:spPr>
      </p:pic>
      <p:sp>
        <p:nvSpPr>
          <p:cNvPr id="3" name="Title 1">
            <a:extLst>
              <a:ext uri="{FF2B5EF4-FFF2-40B4-BE49-F238E27FC236}">
                <a16:creationId xmlns:a16="http://schemas.microsoft.com/office/drawing/2014/main" id="{B2FBDF81-A028-8DAF-440B-F1E925519CEF}"/>
              </a:ext>
            </a:extLst>
          </p:cNvPr>
          <p:cNvSpPr txBox="1">
            <a:spLocks/>
          </p:cNvSpPr>
          <p:nvPr/>
        </p:nvSpPr>
        <p:spPr>
          <a:xfrm>
            <a:off x="164892" y="0"/>
            <a:ext cx="12027108" cy="712033"/>
          </a:xfrm>
          <a:prstGeom prst="rect">
            <a:avLst/>
          </a:prstGeom>
          <a:solidFill>
            <a:schemeClr val="accent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buClrTx/>
              <a:buFontTx/>
            </a:pPr>
            <a:r>
              <a:rPr lang="en-US" sz="3200" dirty="0">
                <a:solidFill>
                  <a:schemeClr val="bg1"/>
                </a:solidFill>
              </a:rPr>
              <a:t>Why are drugs so hard to quit? </a:t>
            </a:r>
          </a:p>
        </p:txBody>
      </p:sp>
      <p:sp>
        <p:nvSpPr>
          <p:cNvPr id="5" name="Slide Number Placeholder 6">
            <a:extLst>
              <a:ext uri="{FF2B5EF4-FFF2-40B4-BE49-F238E27FC236}">
                <a16:creationId xmlns:a16="http://schemas.microsoft.com/office/drawing/2014/main" id="{A01C486C-C807-2C56-703D-ECE461C66DE7}"/>
              </a:ext>
            </a:extLst>
          </p:cNvPr>
          <p:cNvSpPr>
            <a:spLocks noGrp="1"/>
          </p:cNvSpPr>
          <p:nvPr>
            <p:ph type="sldNum" sz="quarter" idx="12"/>
          </p:nvPr>
        </p:nvSpPr>
        <p:spPr>
          <a:xfrm>
            <a:off x="9674086" y="6139793"/>
            <a:ext cx="2217595" cy="365125"/>
          </a:xfrm>
        </p:spPr>
        <p:txBody>
          <a:bodyPr/>
          <a:lstStyle/>
          <a:p>
            <a:fld id="{357F5B69-6281-4C1F-8C38-6DA0F56DA430}" type="slidenum">
              <a:rPr lang="en-US" smtClean="0"/>
              <a:t>23</a:t>
            </a:fld>
            <a:endParaRPr lang="en-US" dirty="0"/>
          </a:p>
        </p:txBody>
      </p:sp>
    </p:spTree>
    <p:extLst>
      <p:ext uri="{BB962C8B-B14F-4D97-AF65-F5344CB8AC3E}">
        <p14:creationId xmlns:p14="http://schemas.microsoft.com/office/powerpoint/2010/main" val="131092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1B858-ED68-9D67-8ADF-62017DCCED0E}"/>
              </a:ext>
            </a:extLst>
          </p:cNvPr>
          <p:cNvSpPr>
            <a:spLocks noGrp="1"/>
          </p:cNvSpPr>
          <p:nvPr>
            <p:ph type="title"/>
          </p:nvPr>
        </p:nvSpPr>
        <p:spPr/>
        <p:txBody>
          <a:bodyPr/>
          <a:lstStyle/>
          <a:p>
            <a:r>
              <a:rPr lang="en-US" dirty="0"/>
              <a:t>What is substance use disorder?</a:t>
            </a:r>
          </a:p>
        </p:txBody>
      </p:sp>
      <p:sp>
        <p:nvSpPr>
          <p:cNvPr id="3" name="Content Placeholder 2">
            <a:extLst>
              <a:ext uri="{FF2B5EF4-FFF2-40B4-BE49-F238E27FC236}">
                <a16:creationId xmlns:a16="http://schemas.microsoft.com/office/drawing/2014/main" id="{57BD85AF-7331-A76E-3B4F-8398C767D054}"/>
              </a:ext>
            </a:extLst>
          </p:cNvPr>
          <p:cNvSpPr>
            <a:spLocks noGrp="1"/>
          </p:cNvSpPr>
          <p:nvPr>
            <p:ph idx="1"/>
          </p:nvPr>
        </p:nvSpPr>
        <p:spPr>
          <a:xfrm>
            <a:off x="717176" y="1825625"/>
            <a:ext cx="11184092" cy="4109010"/>
          </a:xfrm>
        </p:spPr>
        <p:txBody>
          <a:bodyPr>
            <a:normAutofit/>
          </a:bodyPr>
          <a:lstStyle/>
          <a:p>
            <a:pPr marL="0" indent="0">
              <a:buNone/>
            </a:pPr>
            <a:r>
              <a:rPr lang="en-US" sz="3200" b="1" dirty="0"/>
              <a:t>Substance use disorder (SUD), </a:t>
            </a:r>
            <a:r>
              <a:rPr lang="en-US" sz="3200" dirty="0"/>
              <a:t>as a recognized medical brain disorder, refers to the use of illegal substances (such as marijuana, heroin, cocaine or methamphetamine) or the misuse of legal substances (such as alcohol, nicotine or prescription medicines). </a:t>
            </a:r>
          </a:p>
        </p:txBody>
      </p:sp>
      <p:sp>
        <p:nvSpPr>
          <p:cNvPr id="5" name="TextBox 4">
            <a:extLst>
              <a:ext uri="{FF2B5EF4-FFF2-40B4-BE49-F238E27FC236}">
                <a16:creationId xmlns:a16="http://schemas.microsoft.com/office/drawing/2014/main" id="{236AB73B-9A38-008B-CABB-5F3922A02ADE}"/>
              </a:ext>
            </a:extLst>
          </p:cNvPr>
          <p:cNvSpPr txBox="1"/>
          <p:nvPr/>
        </p:nvSpPr>
        <p:spPr>
          <a:xfrm>
            <a:off x="778217" y="6127234"/>
            <a:ext cx="11062009" cy="307777"/>
          </a:xfrm>
          <a:prstGeom prst="rect">
            <a:avLst/>
          </a:prstGeom>
          <a:noFill/>
        </p:spPr>
        <p:txBody>
          <a:bodyPr wrap="square" rtlCol="0">
            <a:spAutoFit/>
          </a:bodyPr>
          <a:lstStyle/>
          <a:p>
            <a:r>
              <a:rPr lang="en-US" dirty="0">
                <a:hlinkClick r:id="rId2"/>
              </a:rPr>
              <a:t>https://</a:t>
            </a:r>
            <a:r>
              <a:rPr lang="en-US" dirty="0" err="1">
                <a:hlinkClick r:id="rId2"/>
              </a:rPr>
              <a:t>www.hopkinsmedicine.org</a:t>
            </a:r>
            <a:r>
              <a:rPr lang="en-US" dirty="0">
                <a:hlinkClick r:id="rId2"/>
              </a:rPr>
              <a:t>/health/conditions-and-diseases/substance-abuse-chemical-dependency</a:t>
            </a:r>
            <a:endParaRPr lang="en-US" dirty="0"/>
          </a:p>
        </p:txBody>
      </p:sp>
      <p:sp>
        <p:nvSpPr>
          <p:cNvPr id="4" name="Slide Number Placeholder 6">
            <a:extLst>
              <a:ext uri="{FF2B5EF4-FFF2-40B4-BE49-F238E27FC236}">
                <a16:creationId xmlns:a16="http://schemas.microsoft.com/office/drawing/2014/main" id="{863C43B8-4207-B5AB-19B2-72B5504C1397}"/>
              </a:ext>
            </a:extLst>
          </p:cNvPr>
          <p:cNvSpPr>
            <a:spLocks noGrp="1"/>
          </p:cNvSpPr>
          <p:nvPr>
            <p:ph type="sldNum" sz="quarter" idx="12"/>
          </p:nvPr>
        </p:nvSpPr>
        <p:spPr>
          <a:xfrm>
            <a:off x="9674086" y="6139793"/>
            <a:ext cx="2217595" cy="365125"/>
          </a:xfrm>
        </p:spPr>
        <p:txBody>
          <a:bodyPr/>
          <a:lstStyle/>
          <a:p>
            <a:fld id="{357F5B69-6281-4C1F-8C38-6DA0F56DA430}" type="slidenum">
              <a:rPr lang="en-US" smtClean="0"/>
              <a:t>24</a:t>
            </a:fld>
            <a:endParaRPr lang="en-US" dirty="0"/>
          </a:p>
        </p:txBody>
      </p:sp>
    </p:spTree>
    <p:extLst>
      <p:ext uri="{BB962C8B-B14F-4D97-AF65-F5344CB8AC3E}">
        <p14:creationId xmlns:p14="http://schemas.microsoft.com/office/powerpoint/2010/main" val="1816033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BA127-93E7-7C3B-01EA-8A168D1FF18F}"/>
              </a:ext>
            </a:extLst>
          </p:cNvPr>
          <p:cNvSpPr>
            <a:spLocks noGrp="1"/>
          </p:cNvSpPr>
          <p:nvPr>
            <p:ph type="title"/>
          </p:nvPr>
        </p:nvSpPr>
        <p:spPr/>
        <p:txBody>
          <a:bodyPr/>
          <a:lstStyle/>
          <a:p>
            <a:r>
              <a:rPr lang="en-US" dirty="0"/>
              <a:t>Who experiences a SUD?</a:t>
            </a:r>
          </a:p>
        </p:txBody>
      </p:sp>
      <p:sp>
        <p:nvSpPr>
          <p:cNvPr id="3" name="Content Placeholder 2">
            <a:extLst>
              <a:ext uri="{FF2B5EF4-FFF2-40B4-BE49-F238E27FC236}">
                <a16:creationId xmlns:a16="http://schemas.microsoft.com/office/drawing/2014/main" id="{B894778E-01B0-AC1E-6176-31842D7D7E6B}"/>
              </a:ext>
            </a:extLst>
          </p:cNvPr>
          <p:cNvSpPr>
            <a:spLocks noGrp="1"/>
          </p:cNvSpPr>
          <p:nvPr>
            <p:ph idx="1"/>
          </p:nvPr>
        </p:nvSpPr>
        <p:spPr/>
        <p:txBody>
          <a:bodyPr>
            <a:normAutofit/>
          </a:bodyPr>
          <a:lstStyle/>
          <a:p>
            <a:r>
              <a:rPr lang="en-US" sz="3200" dirty="0"/>
              <a:t>In 2022, more than one in six Americans aged 12 or older reported experiencing a SUD. </a:t>
            </a:r>
          </a:p>
          <a:p>
            <a:r>
              <a:rPr lang="en-US" sz="3200" dirty="0"/>
              <a:t>SUDs can range in severity from mild to severe and can affect people of any race, gender, income level or social class. </a:t>
            </a:r>
          </a:p>
        </p:txBody>
      </p:sp>
      <p:sp>
        <p:nvSpPr>
          <p:cNvPr id="4" name="TextBox 3">
            <a:extLst>
              <a:ext uri="{FF2B5EF4-FFF2-40B4-BE49-F238E27FC236}">
                <a16:creationId xmlns:a16="http://schemas.microsoft.com/office/drawing/2014/main" id="{6A9568BD-C83B-9511-AC47-F79780F756CA}"/>
              </a:ext>
            </a:extLst>
          </p:cNvPr>
          <p:cNvSpPr txBox="1"/>
          <p:nvPr/>
        </p:nvSpPr>
        <p:spPr>
          <a:xfrm>
            <a:off x="717176" y="6176963"/>
            <a:ext cx="9623503" cy="309444"/>
          </a:xfrm>
          <a:prstGeom prst="rect">
            <a:avLst/>
          </a:prstGeom>
          <a:noFill/>
        </p:spPr>
        <p:txBody>
          <a:bodyPr wrap="square" rtlCol="0">
            <a:spAutoFit/>
          </a:bodyPr>
          <a:lstStyle/>
          <a:p>
            <a:pPr marR="0" lvl="1">
              <a:lnSpc>
                <a:spcPts val="1550"/>
              </a:lnSpc>
              <a:spcBef>
                <a:spcPts val="0"/>
              </a:spcBef>
              <a:spcAft>
                <a:spcPts val="600"/>
              </a:spcAft>
              <a:tabLst>
                <a:tab pos="228600" algn="l"/>
              </a:tabLst>
            </a:pPr>
            <a:r>
              <a:rPr lang="en-US" sz="1800" dirty="0">
                <a:solidFill>
                  <a:srgbClr val="000000"/>
                </a:solidFill>
                <a:effectLst/>
                <a:latin typeface="Calibri" panose="020F0502020204030204" pitchFamily="34" charset="0"/>
                <a:ea typeface="Times New Roman" panose="02020603050405020304" pitchFamily="18" charset="0"/>
              </a:rPr>
              <a:t>(</a:t>
            </a:r>
            <a:r>
              <a:rPr lang="en-US" sz="1800" u="sng" dirty="0">
                <a:solidFill>
                  <a:srgbClr val="000000"/>
                </a:solidFill>
                <a:effectLst/>
                <a:latin typeface="Calibri" panose="020F0502020204030204" pitchFamily="34" charset="0"/>
                <a:ea typeface="Times New Roman" panose="02020603050405020304" pitchFamily="18" charset="0"/>
                <a:hlinkClick r:id="rId2"/>
              </a:rPr>
              <a:t>https://www.cdc.gov/overdose-prevention/treatment/index.html</a:t>
            </a:r>
            <a:r>
              <a:rPr lang="en-US" sz="1800" dirty="0">
                <a:solidFill>
                  <a:srgbClr val="000000"/>
                </a:solidFill>
                <a:effectLst/>
                <a:latin typeface="Calibri" panose="020F0502020204030204" pitchFamily="34" charset="0"/>
                <a:ea typeface="Times New Roman" panose="02020603050405020304" pitchFamily="18" charset="0"/>
              </a:rPr>
              <a:t>)</a:t>
            </a:r>
            <a:endParaRPr lang="en-US" dirty="0"/>
          </a:p>
        </p:txBody>
      </p:sp>
      <p:sp>
        <p:nvSpPr>
          <p:cNvPr id="5" name="Slide Number Placeholder 6">
            <a:extLst>
              <a:ext uri="{FF2B5EF4-FFF2-40B4-BE49-F238E27FC236}">
                <a16:creationId xmlns:a16="http://schemas.microsoft.com/office/drawing/2014/main" id="{5B581BA2-B000-9AB3-1545-5AE95B39367E}"/>
              </a:ext>
            </a:extLst>
          </p:cNvPr>
          <p:cNvSpPr>
            <a:spLocks noGrp="1"/>
          </p:cNvSpPr>
          <p:nvPr>
            <p:ph type="sldNum" sz="quarter" idx="12"/>
          </p:nvPr>
        </p:nvSpPr>
        <p:spPr>
          <a:xfrm>
            <a:off x="9674086" y="6139793"/>
            <a:ext cx="2217595" cy="365125"/>
          </a:xfrm>
        </p:spPr>
        <p:txBody>
          <a:bodyPr/>
          <a:lstStyle/>
          <a:p>
            <a:fld id="{357F5B69-6281-4C1F-8C38-6DA0F56DA430}" type="slidenum">
              <a:rPr lang="en-US" smtClean="0"/>
              <a:t>25</a:t>
            </a:fld>
            <a:endParaRPr lang="en-US" dirty="0"/>
          </a:p>
        </p:txBody>
      </p:sp>
    </p:spTree>
    <p:extLst>
      <p:ext uri="{BB962C8B-B14F-4D97-AF65-F5344CB8AC3E}">
        <p14:creationId xmlns:p14="http://schemas.microsoft.com/office/powerpoint/2010/main" val="2162563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9DCD8-CDDF-2F3A-FACB-947753548B07}"/>
              </a:ext>
            </a:extLst>
          </p:cNvPr>
          <p:cNvSpPr>
            <a:spLocks noGrp="1"/>
          </p:cNvSpPr>
          <p:nvPr>
            <p:ph type="title"/>
          </p:nvPr>
        </p:nvSpPr>
        <p:spPr/>
        <p:txBody>
          <a:bodyPr/>
          <a:lstStyle/>
          <a:p>
            <a:r>
              <a:rPr lang="en-US" dirty="0"/>
              <a:t>Remember…</a:t>
            </a:r>
          </a:p>
        </p:txBody>
      </p:sp>
      <p:sp>
        <p:nvSpPr>
          <p:cNvPr id="3" name="Content Placeholder 2">
            <a:extLst>
              <a:ext uri="{FF2B5EF4-FFF2-40B4-BE49-F238E27FC236}">
                <a16:creationId xmlns:a16="http://schemas.microsoft.com/office/drawing/2014/main" id="{B2D598F2-35A8-83DD-CFF6-5DE9CEA53E31}"/>
              </a:ext>
            </a:extLst>
          </p:cNvPr>
          <p:cNvSpPr>
            <a:spLocks noGrp="1"/>
          </p:cNvSpPr>
          <p:nvPr>
            <p:ph idx="1"/>
          </p:nvPr>
        </p:nvSpPr>
        <p:spPr>
          <a:xfrm>
            <a:off x="717176" y="1825625"/>
            <a:ext cx="11043415" cy="4109010"/>
          </a:xfrm>
        </p:spPr>
        <p:txBody>
          <a:bodyPr>
            <a:normAutofit/>
          </a:bodyPr>
          <a:lstStyle/>
          <a:p>
            <a:pPr marL="0" indent="0">
              <a:buNone/>
            </a:pPr>
            <a:r>
              <a:rPr lang="en-US" sz="4000" b="1" dirty="0"/>
              <a:t>SUD is a disease, not a character flaw. </a:t>
            </a:r>
            <a:r>
              <a:rPr lang="en-US" sz="4000" dirty="0"/>
              <a:t>People experiencing SUDs have trouble controlling their drug use even though they know drugs are harmful. </a:t>
            </a:r>
          </a:p>
        </p:txBody>
      </p:sp>
      <p:sp>
        <p:nvSpPr>
          <p:cNvPr id="4" name="Slide Number Placeholder 6">
            <a:extLst>
              <a:ext uri="{FF2B5EF4-FFF2-40B4-BE49-F238E27FC236}">
                <a16:creationId xmlns:a16="http://schemas.microsoft.com/office/drawing/2014/main" id="{F359C67B-AD39-4450-AEDA-E1428B90852C}"/>
              </a:ext>
            </a:extLst>
          </p:cNvPr>
          <p:cNvSpPr>
            <a:spLocks noGrp="1"/>
          </p:cNvSpPr>
          <p:nvPr>
            <p:ph type="sldNum" sz="quarter" idx="12"/>
          </p:nvPr>
        </p:nvSpPr>
        <p:spPr>
          <a:xfrm>
            <a:off x="9674086" y="6139793"/>
            <a:ext cx="2217595" cy="365125"/>
          </a:xfrm>
        </p:spPr>
        <p:txBody>
          <a:bodyPr/>
          <a:lstStyle/>
          <a:p>
            <a:fld id="{357F5B69-6281-4C1F-8C38-6DA0F56DA430}" type="slidenum">
              <a:rPr lang="en-US" smtClean="0"/>
              <a:t>26</a:t>
            </a:fld>
            <a:endParaRPr lang="en-US" dirty="0"/>
          </a:p>
        </p:txBody>
      </p:sp>
    </p:spTree>
    <p:extLst>
      <p:ext uri="{BB962C8B-B14F-4D97-AF65-F5344CB8AC3E}">
        <p14:creationId xmlns:p14="http://schemas.microsoft.com/office/powerpoint/2010/main" val="460014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4DACA-C518-0452-8A5E-0CFDAB8A07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7F1FA3-F367-AA37-F192-F231769826DF}"/>
              </a:ext>
            </a:extLst>
          </p:cNvPr>
          <p:cNvSpPr>
            <a:spLocks noGrp="1"/>
          </p:cNvSpPr>
          <p:nvPr>
            <p:ph type="title"/>
          </p:nvPr>
        </p:nvSpPr>
        <p:spPr>
          <a:xfrm>
            <a:off x="333544" y="457200"/>
            <a:ext cx="10784542" cy="733802"/>
          </a:xfrm>
        </p:spPr>
        <p:txBody>
          <a:bodyPr/>
          <a:lstStyle/>
          <a:p>
            <a:r>
              <a:rPr lang="en-US" dirty="0"/>
              <a:t>Substance Use Spectrum (2)</a:t>
            </a:r>
          </a:p>
        </p:txBody>
      </p:sp>
      <p:sp>
        <p:nvSpPr>
          <p:cNvPr id="4" name="TextBox 3">
            <a:extLst>
              <a:ext uri="{FF2B5EF4-FFF2-40B4-BE49-F238E27FC236}">
                <a16:creationId xmlns:a16="http://schemas.microsoft.com/office/drawing/2014/main" id="{0FADDC37-D99D-B5DD-D32C-03DB93F7430F}"/>
              </a:ext>
            </a:extLst>
          </p:cNvPr>
          <p:cNvSpPr txBox="1"/>
          <p:nvPr/>
        </p:nvSpPr>
        <p:spPr>
          <a:xfrm>
            <a:off x="235638" y="1460385"/>
            <a:ext cx="1949661" cy="4124487"/>
          </a:xfrm>
          <a:prstGeom prst="rect">
            <a:avLst/>
          </a:prstGeom>
          <a:solidFill>
            <a:schemeClr val="bg2"/>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wrap="square" tIns="91440" bIns="91440" rtlCol="0">
            <a:noAutofit/>
          </a:bodyPr>
          <a:lstStyle/>
          <a:p>
            <a:pPr algn="ctr"/>
            <a:r>
              <a:rPr lang="en-US" sz="2400" b="1" dirty="0"/>
              <a:t>Nonuse</a:t>
            </a:r>
          </a:p>
          <a:p>
            <a:pPr algn="ctr"/>
            <a:endParaRPr lang="en-US" sz="2000" b="1" dirty="0"/>
          </a:p>
          <a:p>
            <a:pPr algn="ctr"/>
            <a:r>
              <a:rPr lang="en-US" sz="1600" dirty="0"/>
              <a:t>Avoid the use of substances.</a:t>
            </a:r>
          </a:p>
          <a:p>
            <a:pPr algn="ctr"/>
            <a:r>
              <a:rPr lang="en-US" sz="1600" dirty="0"/>
              <a:t>_____________</a:t>
            </a:r>
            <a:br>
              <a:rPr lang="en-US" sz="1600" dirty="0"/>
            </a:br>
            <a:endParaRPr lang="en-US" sz="1600" dirty="0"/>
          </a:p>
          <a:p>
            <a:pPr algn="ctr"/>
            <a:r>
              <a:rPr lang="en-US" sz="1600" b="1" dirty="0"/>
              <a:t>Example</a:t>
            </a:r>
            <a:br>
              <a:rPr lang="en-US" sz="1600" b="1" dirty="0"/>
            </a:br>
            <a:r>
              <a:rPr lang="en-US" sz="1600" dirty="0"/>
              <a:t>No drugs, tobacco or alcohol</a:t>
            </a:r>
          </a:p>
          <a:p>
            <a:pPr algn="ctr"/>
            <a:endParaRPr lang="en-US" dirty="0"/>
          </a:p>
        </p:txBody>
      </p:sp>
      <p:sp>
        <p:nvSpPr>
          <p:cNvPr id="11" name="TextBox 10">
            <a:extLst>
              <a:ext uri="{FF2B5EF4-FFF2-40B4-BE49-F238E27FC236}">
                <a16:creationId xmlns:a16="http://schemas.microsoft.com/office/drawing/2014/main" id="{9725C7D3-435A-818C-6F8A-2995EF26EB9F}"/>
              </a:ext>
            </a:extLst>
          </p:cNvPr>
          <p:cNvSpPr txBox="1"/>
          <p:nvPr/>
        </p:nvSpPr>
        <p:spPr>
          <a:xfrm>
            <a:off x="2241571" y="1461887"/>
            <a:ext cx="2078021" cy="4124488"/>
          </a:xfrm>
          <a:prstGeom prst="rect">
            <a:avLst/>
          </a:prstGeom>
          <a:solidFill>
            <a:schemeClr val="accent5">
              <a:lumMod val="20000"/>
              <a:lumOff val="80000"/>
              <a:alpha val="41000"/>
            </a:schemeClr>
          </a:solidFill>
          <a:ln>
            <a:solidFill>
              <a:schemeClr val="tx2"/>
            </a:solidFill>
          </a:ln>
        </p:spPr>
        <p:style>
          <a:lnRef idx="1">
            <a:schemeClr val="accent5"/>
          </a:lnRef>
          <a:fillRef idx="2">
            <a:schemeClr val="accent5"/>
          </a:fillRef>
          <a:effectRef idx="1">
            <a:schemeClr val="accent5"/>
          </a:effectRef>
          <a:fontRef idx="minor">
            <a:schemeClr val="dk1"/>
          </a:fontRef>
        </p:style>
        <p:txBody>
          <a:bodyPr wrap="square" tIns="91440" bIns="91440" rtlCol="0">
            <a:noAutofit/>
          </a:bodyPr>
          <a:lstStyle/>
          <a:p>
            <a:pPr algn="ctr"/>
            <a:r>
              <a:rPr lang="en-US" sz="2400" b="1" dirty="0"/>
              <a:t>Beneficial use</a:t>
            </a:r>
          </a:p>
          <a:p>
            <a:pPr algn="ctr"/>
            <a:endParaRPr lang="en-US" sz="2000" b="1" dirty="0"/>
          </a:p>
          <a:p>
            <a:pPr algn="ctr"/>
            <a:r>
              <a:rPr lang="en-US" sz="1600" dirty="0"/>
              <a:t>Use that has a positive health, social or spiritual effect.</a:t>
            </a:r>
          </a:p>
          <a:p>
            <a:pPr algn="ctr"/>
            <a:r>
              <a:rPr lang="en-US" sz="1600" dirty="0"/>
              <a:t>_____________</a:t>
            </a:r>
            <a:br>
              <a:rPr lang="en-US" sz="1600" dirty="0"/>
            </a:br>
            <a:endParaRPr lang="en-US" sz="1600" dirty="0"/>
          </a:p>
          <a:p>
            <a:pPr algn="ctr"/>
            <a:r>
              <a:rPr lang="en-US" sz="1600" b="1" dirty="0"/>
              <a:t>Example</a:t>
            </a:r>
            <a:br>
              <a:rPr lang="en-US" sz="1600" b="1" dirty="0"/>
            </a:br>
            <a:r>
              <a:rPr lang="en-US" sz="1600" dirty="0"/>
              <a:t>Taking medication as prescribed or ceremonial or religious use of tobacco</a:t>
            </a:r>
          </a:p>
        </p:txBody>
      </p:sp>
      <p:sp>
        <p:nvSpPr>
          <p:cNvPr id="13" name="TextBox 12">
            <a:extLst>
              <a:ext uri="{FF2B5EF4-FFF2-40B4-BE49-F238E27FC236}">
                <a16:creationId xmlns:a16="http://schemas.microsoft.com/office/drawing/2014/main" id="{054A7B5B-FBAC-4500-CC0A-C82147CB5D83}"/>
              </a:ext>
            </a:extLst>
          </p:cNvPr>
          <p:cNvSpPr txBox="1"/>
          <p:nvPr/>
        </p:nvSpPr>
        <p:spPr>
          <a:xfrm>
            <a:off x="4389263" y="1460385"/>
            <a:ext cx="2078021" cy="4111032"/>
          </a:xfrm>
          <a:prstGeom prst="rect">
            <a:avLst/>
          </a:prstGeom>
          <a:solidFill>
            <a:schemeClr val="accent5">
              <a:lumMod val="20000"/>
              <a:lumOff val="80000"/>
              <a:alpha val="41000"/>
            </a:schemeClr>
          </a:solidFill>
          <a:ln>
            <a:solidFill>
              <a:schemeClr val="tx2"/>
            </a:solidFill>
          </a:ln>
        </p:spPr>
        <p:style>
          <a:lnRef idx="1">
            <a:schemeClr val="accent5"/>
          </a:lnRef>
          <a:fillRef idx="2">
            <a:schemeClr val="accent5"/>
          </a:fillRef>
          <a:effectRef idx="1">
            <a:schemeClr val="accent5"/>
          </a:effectRef>
          <a:fontRef idx="minor">
            <a:schemeClr val="dk1"/>
          </a:fontRef>
        </p:style>
        <p:txBody>
          <a:bodyPr wrap="square" tIns="91440" bIns="91440" rtlCol="0">
            <a:noAutofit/>
          </a:bodyPr>
          <a:lstStyle/>
          <a:p>
            <a:pPr algn="ctr"/>
            <a:r>
              <a:rPr lang="en-US" sz="2400" b="1" dirty="0"/>
              <a:t>Lower-risk use</a:t>
            </a:r>
          </a:p>
          <a:p>
            <a:pPr algn="ctr"/>
            <a:endParaRPr lang="en-US" sz="2800" b="1" dirty="0"/>
          </a:p>
          <a:p>
            <a:pPr algn="ctr"/>
            <a:r>
              <a:rPr lang="en-US" sz="1600" dirty="0"/>
              <a:t>Use that has a minimal impact on a person, their family or others.</a:t>
            </a:r>
          </a:p>
          <a:p>
            <a:pPr algn="ctr"/>
            <a:r>
              <a:rPr lang="en-US" sz="1600" dirty="0"/>
              <a:t>_____________</a:t>
            </a:r>
            <a:br>
              <a:rPr lang="en-US" sz="1600" dirty="0"/>
            </a:br>
            <a:endParaRPr lang="en-US" sz="1600" dirty="0"/>
          </a:p>
          <a:p>
            <a:pPr algn="ctr"/>
            <a:r>
              <a:rPr lang="en-US" sz="1600" b="1" dirty="0"/>
              <a:t>Example</a:t>
            </a:r>
            <a:br>
              <a:rPr lang="en-US" sz="1600" b="1" dirty="0"/>
            </a:br>
            <a:r>
              <a:rPr lang="en-US" sz="1600" dirty="0"/>
              <a:t>Drinking following low-risk alcohol drinking guidelines</a:t>
            </a:r>
          </a:p>
        </p:txBody>
      </p:sp>
      <p:sp>
        <p:nvSpPr>
          <p:cNvPr id="15" name="TextBox 14">
            <a:extLst>
              <a:ext uri="{FF2B5EF4-FFF2-40B4-BE49-F238E27FC236}">
                <a16:creationId xmlns:a16="http://schemas.microsoft.com/office/drawing/2014/main" id="{1EB24F27-6483-566A-AE69-4C638B295F2D}"/>
              </a:ext>
            </a:extLst>
          </p:cNvPr>
          <p:cNvSpPr txBox="1"/>
          <p:nvPr/>
        </p:nvSpPr>
        <p:spPr>
          <a:xfrm>
            <a:off x="6551692" y="1473842"/>
            <a:ext cx="2304711" cy="4111032"/>
          </a:xfrm>
          <a:prstGeom prst="rect">
            <a:avLst/>
          </a:prstGeom>
          <a:solidFill>
            <a:schemeClr val="accent4">
              <a:lumMod val="20000"/>
              <a:lumOff val="80000"/>
              <a:alpha val="51904"/>
            </a:schemeClr>
          </a:solidFill>
          <a:ln>
            <a:solidFill>
              <a:schemeClr val="accent4"/>
            </a:solidFill>
          </a:ln>
        </p:spPr>
        <p:style>
          <a:lnRef idx="1">
            <a:schemeClr val="accent5"/>
          </a:lnRef>
          <a:fillRef idx="2">
            <a:schemeClr val="accent5"/>
          </a:fillRef>
          <a:effectRef idx="1">
            <a:schemeClr val="accent5"/>
          </a:effectRef>
          <a:fontRef idx="minor">
            <a:schemeClr val="dk1"/>
          </a:fontRef>
        </p:style>
        <p:txBody>
          <a:bodyPr wrap="square" tIns="91440" bIns="91440" rtlCol="0">
            <a:noAutofit/>
          </a:bodyPr>
          <a:lstStyle/>
          <a:p>
            <a:pPr algn="ctr"/>
            <a:r>
              <a:rPr lang="en-US" sz="2400" b="1" dirty="0"/>
              <a:t>Higher-risk use</a:t>
            </a:r>
          </a:p>
          <a:p>
            <a:pPr algn="ctr"/>
            <a:endParaRPr lang="en-US" sz="2000" b="1" dirty="0"/>
          </a:p>
          <a:p>
            <a:pPr algn="ctr"/>
            <a:r>
              <a:rPr lang="en-US" sz="1600" dirty="0"/>
              <a:t>Use that has a harmful or negative impact on a person, their family or others.</a:t>
            </a:r>
          </a:p>
          <a:p>
            <a:pPr algn="ctr"/>
            <a:r>
              <a:rPr lang="en-US" sz="1600" dirty="0"/>
              <a:t>_____________</a:t>
            </a:r>
            <a:br>
              <a:rPr lang="en-US" sz="1600" dirty="0"/>
            </a:br>
            <a:endParaRPr lang="en-US" sz="1600" dirty="0"/>
          </a:p>
          <a:p>
            <a:pPr algn="ctr"/>
            <a:r>
              <a:rPr lang="en-US" sz="1600" b="1" dirty="0"/>
              <a:t>Example</a:t>
            </a:r>
            <a:br>
              <a:rPr lang="en-US" sz="1600" b="1" dirty="0"/>
            </a:br>
            <a:r>
              <a:rPr lang="en-US" sz="1600" dirty="0"/>
              <a:t>Impaired driving, binge drinking or increasing frequency and quantity</a:t>
            </a:r>
          </a:p>
        </p:txBody>
      </p:sp>
      <p:sp>
        <p:nvSpPr>
          <p:cNvPr id="18" name="TextBox 17">
            <a:extLst>
              <a:ext uri="{FF2B5EF4-FFF2-40B4-BE49-F238E27FC236}">
                <a16:creationId xmlns:a16="http://schemas.microsoft.com/office/drawing/2014/main" id="{F80AD873-72D1-7239-46FF-21A33C2BF5CE}"/>
              </a:ext>
            </a:extLst>
          </p:cNvPr>
          <p:cNvSpPr txBox="1"/>
          <p:nvPr/>
        </p:nvSpPr>
        <p:spPr>
          <a:xfrm>
            <a:off x="8925756" y="1460386"/>
            <a:ext cx="3217325" cy="4124488"/>
          </a:xfrm>
          <a:prstGeom prst="rect">
            <a:avLst/>
          </a:prstGeom>
          <a:solidFill>
            <a:schemeClr val="accent4">
              <a:lumMod val="40000"/>
              <a:lumOff val="60000"/>
            </a:schemeClr>
          </a:solidFill>
          <a:ln>
            <a:solidFill>
              <a:schemeClr val="accent4"/>
            </a:solidFill>
          </a:ln>
        </p:spPr>
        <p:style>
          <a:lnRef idx="1">
            <a:schemeClr val="accent5"/>
          </a:lnRef>
          <a:fillRef idx="2">
            <a:schemeClr val="accent5"/>
          </a:fillRef>
          <a:effectRef idx="1">
            <a:schemeClr val="accent5"/>
          </a:effectRef>
          <a:fontRef idx="minor">
            <a:schemeClr val="dk1"/>
          </a:fontRef>
        </p:style>
        <p:txBody>
          <a:bodyPr wrap="square" tIns="91440" bIns="91440" rtlCol="0">
            <a:noAutofit/>
          </a:bodyPr>
          <a:lstStyle/>
          <a:p>
            <a:pPr algn="ctr"/>
            <a:r>
              <a:rPr lang="en-US" sz="2400" b="1" dirty="0"/>
              <a:t>Substance use disorder</a:t>
            </a:r>
          </a:p>
          <a:p>
            <a:pPr algn="ctr"/>
            <a:endParaRPr lang="en-US" sz="2000" b="1" dirty="0"/>
          </a:p>
          <a:p>
            <a:pPr algn="ctr"/>
            <a:r>
              <a:rPr lang="en-US" sz="1600" dirty="0"/>
              <a:t>A treatable medical condition that affects the brain and involves compulsive and continuous substance use despite negative impacts to a person, their family or others.</a:t>
            </a:r>
          </a:p>
          <a:p>
            <a:pPr algn="ctr"/>
            <a:r>
              <a:rPr lang="en-US" sz="1600" dirty="0"/>
              <a:t>_____________</a:t>
            </a:r>
            <a:br>
              <a:rPr lang="en-US" sz="1600" dirty="0"/>
            </a:br>
            <a:endParaRPr lang="en-US" sz="1600" dirty="0"/>
          </a:p>
          <a:p>
            <a:pPr algn="ctr"/>
            <a:r>
              <a:rPr lang="en-US" sz="1600" b="1" dirty="0"/>
              <a:t>Example</a:t>
            </a:r>
            <a:br>
              <a:rPr lang="en-US" sz="1600" b="1" dirty="0"/>
            </a:br>
            <a:r>
              <a:rPr lang="en-US" sz="1600" dirty="0"/>
              <a:t>Inability to stop using alcohol or other substances when wanted</a:t>
            </a:r>
          </a:p>
        </p:txBody>
      </p:sp>
      <p:sp>
        <p:nvSpPr>
          <p:cNvPr id="20" name="TextBox 19">
            <a:extLst>
              <a:ext uri="{FF2B5EF4-FFF2-40B4-BE49-F238E27FC236}">
                <a16:creationId xmlns:a16="http://schemas.microsoft.com/office/drawing/2014/main" id="{12D86012-D5B5-56B9-285D-A78BD6C10900}"/>
              </a:ext>
            </a:extLst>
          </p:cNvPr>
          <p:cNvSpPr txBox="1"/>
          <p:nvPr/>
        </p:nvSpPr>
        <p:spPr>
          <a:xfrm>
            <a:off x="552589" y="5851507"/>
            <a:ext cx="11193934" cy="430887"/>
          </a:xfrm>
          <a:prstGeom prst="rect">
            <a:avLst/>
          </a:prstGeom>
          <a:solidFill>
            <a:schemeClr val="accent1"/>
          </a:solidFill>
        </p:spPr>
        <p:txBody>
          <a:bodyPr wrap="square" rtlCol="0">
            <a:spAutoFit/>
          </a:bodyPr>
          <a:lstStyle/>
          <a:p>
            <a:pPr algn="ctr"/>
            <a:r>
              <a:rPr lang="en-US" sz="2200" dirty="0">
                <a:solidFill>
                  <a:schemeClr val="bg1"/>
                </a:solidFill>
              </a:rPr>
              <a:t>A person may move back and forth between stages over time.</a:t>
            </a:r>
          </a:p>
        </p:txBody>
      </p:sp>
      <p:sp>
        <p:nvSpPr>
          <p:cNvPr id="23" name="TextBox 22">
            <a:extLst>
              <a:ext uri="{FF2B5EF4-FFF2-40B4-BE49-F238E27FC236}">
                <a16:creationId xmlns:a16="http://schemas.microsoft.com/office/drawing/2014/main" id="{0FD53C21-E23F-2C77-9CDE-2F1018A4CBB3}"/>
              </a:ext>
            </a:extLst>
          </p:cNvPr>
          <p:cNvSpPr txBox="1"/>
          <p:nvPr/>
        </p:nvSpPr>
        <p:spPr>
          <a:xfrm>
            <a:off x="6411012" y="6423030"/>
            <a:ext cx="5732069" cy="338554"/>
          </a:xfrm>
          <a:prstGeom prst="rect">
            <a:avLst/>
          </a:prstGeom>
          <a:noFill/>
        </p:spPr>
        <p:txBody>
          <a:bodyPr wrap="square" rtlCol="0">
            <a:spAutoFit/>
          </a:bodyPr>
          <a:lstStyle/>
          <a:p>
            <a:r>
              <a:rPr lang="en-US" sz="1600" dirty="0"/>
              <a:t>Adapted from: </a:t>
            </a:r>
            <a:r>
              <a:rPr lang="en-US" sz="1600" dirty="0">
                <a:hlinkClick r:id="rId2"/>
              </a:rPr>
              <a:t>Save Lives Oregon Learning Collaborative</a:t>
            </a:r>
            <a:endParaRPr lang="en-US" sz="1600" dirty="0"/>
          </a:p>
        </p:txBody>
      </p:sp>
      <p:sp>
        <p:nvSpPr>
          <p:cNvPr id="7" name="Right Triangle 6">
            <a:extLst>
              <a:ext uri="{FF2B5EF4-FFF2-40B4-BE49-F238E27FC236}">
                <a16:creationId xmlns:a16="http://schemas.microsoft.com/office/drawing/2014/main" id="{6B28D305-4E5E-1403-769D-51493E44D141}"/>
              </a:ext>
              <a:ext uri="{C183D7F6-B498-43B3-948B-1728B52AA6E4}">
                <adec:decorative xmlns:adec="http://schemas.microsoft.com/office/drawing/2017/decorative" val="1"/>
              </a:ext>
            </a:extLst>
          </p:cNvPr>
          <p:cNvSpPr/>
          <p:nvPr/>
        </p:nvSpPr>
        <p:spPr>
          <a:xfrm rot="2700000">
            <a:off x="452572" y="5793968"/>
            <a:ext cx="574716" cy="574716"/>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6F9E9A10-1B07-BF8A-89C4-71BFE901D1E2}"/>
              </a:ext>
              <a:ext uri="{C183D7F6-B498-43B3-948B-1728B52AA6E4}">
                <adec:decorative xmlns:adec="http://schemas.microsoft.com/office/drawing/2017/decorative" val="1"/>
              </a:ext>
            </a:extLst>
          </p:cNvPr>
          <p:cNvSpPr/>
          <p:nvPr/>
        </p:nvSpPr>
        <p:spPr>
          <a:xfrm rot="13500000">
            <a:off x="11352053" y="5793967"/>
            <a:ext cx="574716" cy="574716"/>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5560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DABBB-F033-1C72-9A00-37A5DE7049C1}"/>
              </a:ext>
            </a:extLst>
          </p:cNvPr>
          <p:cNvSpPr>
            <a:spLocks noGrp="1"/>
          </p:cNvSpPr>
          <p:nvPr>
            <p:ph type="title"/>
          </p:nvPr>
        </p:nvSpPr>
        <p:spPr/>
        <p:txBody>
          <a:bodyPr/>
          <a:lstStyle/>
          <a:p>
            <a:r>
              <a:rPr lang="en-US" dirty="0"/>
              <a:t>Support Available</a:t>
            </a:r>
          </a:p>
        </p:txBody>
      </p:sp>
      <p:sp>
        <p:nvSpPr>
          <p:cNvPr id="3" name="Content Placeholder 2">
            <a:extLst>
              <a:ext uri="{FF2B5EF4-FFF2-40B4-BE49-F238E27FC236}">
                <a16:creationId xmlns:a16="http://schemas.microsoft.com/office/drawing/2014/main" id="{9E44EAC5-1A92-B46C-F5CE-E1320C77D74C}"/>
              </a:ext>
            </a:extLst>
          </p:cNvPr>
          <p:cNvSpPr>
            <a:spLocks noGrp="1"/>
          </p:cNvSpPr>
          <p:nvPr>
            <p:ph idx="1"/>
          </p:nvPr>
        </p:nvSpPr>
        <p:spPr>
          <a:xfrm>
            <a:off x="717176" y="1825625"/>
            <a:ext cx="11226295" cy="4109010"/>
          </a:xfrm>
        </p:spPr>
        <p:txBody>
          <a:bodyPr>
            <a:normAutofit/>
          </a:bodyPr>
          <a:lstStyle/>
          <a:p>
            <a:r>
              <a:rPr lang="en-US" sz="3600" dirty="0"/>
              <a:t>Alcohol and Drug Helpline: (800) 923-4357</a:t>
            </a:r>
          </a:p>
          <a:p>
            <a:r>
              <a:rPr lang="en-US" sz="3600" dirty="0">
                <a:hlinkClick r:id="rId2"/>
              </a:rPr>
              <a:t>Oregon Hopeline</a:t>
            </a:r>
            <a:r>
              <a:rPr lang="en-US" sz="3600" dirty="0"/>
              <a:t>: (833) 975-0505</a:t>
            </a:r>
          </a:p>
          <a:p>
            <a:r>
              <a:rPr lang="en-US" sz="3600" dirty="0"/>
              <a:t>SAMHSA National Helpline: (800) 662-HELP (4357)</a:t>
            </a:r>
          </a:p>
        </p:txBody>
      </p:sp>
      <p:sp>
        <p:nvSpPr>
          <p:cNvPr id="4" name="Slide Number Placeholder 6">
            <a:extLst>
              <a:ext uri="{FF2B5EF4-FFF2-40B4-BE49-F238E27FC236}">
                <a16:creationId xmlns:a16="http://schemas.microsoft.com/office/drawing/2014/main" id="{3D0AA919-F631-243D-8150-E9797B6A1554}"/>
              </a:ext>
            </a:extLst>
          </p:cNvPr>
          <p:cNvSpPr>
            <a:spLocks noGrp="1"/>
          </p:cNvSpPr>
          <p:nvPr>
            <p:ph type="sldNum" sz="quarter" idx="12"/>
          </p:nvPr>
        </p:nvSpPr>
        <p:spPr>
          <a:xfrm>
            <a:off x="9674086" y="6139793"/>
            <a:ext cx="2217595" cy="365125"/>
          </a:xfrm>
        </p:spPr>
        <p:txBody>
          <a:bodyPr/>
          <a:lstStyle/>
          <a:p>
            <a:fld id="{357F5B69-6281-4C1F-8C38-6DA0F56DA430}" type="slidenum">
              <a:rPr lang="en-US" smtClean="0"/>
              <a:t>28</a:t>
            </a:fld>
            <a:endParaRPr lang="en-US" dirty="0"/>
          </a:p>
        </p:txBody>
      </p:sp>
    </p:spTree>
    <p:extLst>
      <p:ext uri="{BB962C8B-B14F-4D97-AF65-F5344CB8AC3E}">
        <p14:creationId xmlns:p14="http://schemas.microsoft.com/office/powerpoint/2010/main" val="1808910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FF42-4878-A5E6-1F6A-E05207E3B8A8}"/>
              </a:ext>
            </a:extLst>
          </p:cNvPr>
          <p:cNvSpPr>
            <a:spLocks noGrp="1"/>
          </p:cNvSpPr>
          <p:nvPr>
            <p:ph type="title"/>
          </p:nvPr>
        </p:nvSpPr>
        <p:spPr/>
        <p:txBody>
          <a:bodyPr/>
          <a:lstStyle/>
          <a:p>
            <a:r>
              <a:rPr lang="en-US" dirty="0"/>
              <a:t>Key Ideas</a:t>
            </a:r>
          </a:p>
        </p:txBody>
      </p:sp>
      <p:sp>
        <p:nvSpPr>
          <p:cNvPr id="3" name="Content Placeholder 2">
            <a:extLst>
              <a:ext uri="{FF2B5EF4-FFF2-40B4-BE49-F238E27FC236}">
                <a16:creationId xmlns:a16="http://schemas.microsoft.com/office/drawing/2014/main" id="{14E2AF5E-58CB-2028-EDA6-01387AF802FA}"/>
              </a:ext>
            </a:extLst>
          </p:cNvPr>
          <p:cNvSpPr>
            <a:spLocks noGrp="1"/>
          </p:cNvSpPr>
          <p:nvPr>
            <p:ph idx="1"/>
          </p:nvPr>
        </p:nvSpPr>
        <p:spPr/>
        <p:txBody>
          <a:bodyPr>
            <a:noAutofit/>
          </a:bodyPr>
          <a:lstStyle/>
          <a:p>
            <a:r>
              <a:rPr lang="en-US" sz="3600" dirty="0"/>
              <a:t>Everyone’s brain is unique.</a:t>
            </a:r>
          </a:p>
          <a:p>
            <a:r>
              <a:rPr lang="en-US" sz="3600" dirty="0"/>
              <a:t>The adolescent brain is developing and more vulnerable to substances.</a:t>
            </a:r>
          </a:p>
          <a:p>
            <a:r>
              <a:rPr lang="en-US" sz="3600" dirty="0"/>
              <a:t>Substance use disorder is a treatable medical condition. </a:t>
            </a:r>
          </a:p>
          <a:p>
            <a:r>
              <a:rPr lang="en-US" sz="3600" dirty="0"/>
              <a:t>Make informed choices using your knowledge of adolescent characteristics and brain development.</a:t>
            </a:r>
          </a:p>
        </p:txBody>
      </p:sp>
      <p:sp>
        <p:nvSpPr>
          <p:cNvPr id="4" name="Slide Number Placeholder 6">
            <a:extLst>
              <a:ext uri="{FF2B5EF4-FFF2-40B4-BE49-F238E27FC236}">
                <a16:creationId xmlns:a16="http://schemas.microsoft.com/office/drawing/2014/main" id="{10FCA88B-25BA-718D-8EEA-9B7572166188}"/>
              </a:ext>
            </a:extLst>
          </p:cNvPr>
          <p:cNvSpPr>
            <a:spLocks noGrp="1"/>
          </p:cNvSpPr>
          <p:nvPr>
            <p:ph type="sldNum" sz="quarter" idx="12"/>
          </p:nvPr>
        </p:nvSpPr>
        <p:spPr>
          <a:xfrm>
            <a:off x="9674086" y="6139793"/>
            <a:ext cx="2217595" cy="365125"/>
          </a:xfrm>
        </p:spPr>
        <p:txBody>
          <a:bodyPr/>
          <a:lstStyle/>
          <a:p>
            <a:fld id="{357F5B69-6281-4C1F-8C38-6DA0F56DA430}" type="slidenum">
              <a:rPr lang="en-US" smtClean="0"/>
              <a:t>29</a:t>
            </a:fld>
            <a:endParaRPr lang="en-US" dirty="0"/>
          </a:p>
        </p:txBody>
      </p:sp>
    </p:spTree>
    <p:extLst>
      <p:ext uri="{BB962C8B-B14F-4D97-AF65-F5344CB8AC3E}">
        <p14:creationId xmlns:p14="http://schemas.microsoft.com/office/powerpoint/2010/main" val="812323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A8B0B-F8B3-F039-41A3-B75992ACB858}"/>
              </a:ext>
            </a:extLst>
          </p:cNvPr>
          <p:cNvSpPr>
            <a:spLocks noGrp="1"/>
          </p:cNvSpPr>
          <p:nvPr>
            <p:ph type="title"/>
          </p:nvPr>
        </p:nvSpPr>
        <p:spPr/>
        <p:txBody>
          <a:bodyPr/>
          <a:lstStyle/>
          <a:p>
            <a:r>
              <a:rPr lang="en-US" dirty="0"/>
              <a:t>Learning Goals</a:t>
            </a:r>
          </a:p>
        </p:txBody>
      </p:sp>
      <p:sp>
        <p:nvSpPr>
          <p:cNvPr id="3" name="Content Placeholder 2">
            <a:extLst>
              <a:ext uri="{FF2B5EF4-FFF2-40B4-BE49-F238E27FC236}">
                <a16:creationId xmlns:a16="http://schemas.microsoft.com/office/drawing/2014/main" id="{2C123145-1DB5-748A-08EE-EAC3C03F3192}"/>
              </a:ext>
            </a:extLst>
          </p:cNvPr>
          <p:cNvSpPr>
            <a:spLocks noGrp="1"/>
          </p:cNvSpPr>
          <p:nvPr>
            <p:ph idx="1"/>
          </p:nvPr>
        </p:nvSpPr>
        <p:spPr/>
        <p:txBody>
          <a:bodyPr/>
          <a:lstStyle/>
          <a:p>
            <a:r>
              <a:rPr lang="en-US" sz="2800" dirty="0"/>
              <a:t>I can define substance use disorder.</a:t>
            </a:r>
          </a:p>
          <a:p>
            <a:r>
              <a:rPr lang="en-US" sz="2800" dirty="0"/>
              <a:t>I can explain how substances affect the youth brain and impact brain development. </a:t>
            </a:r>
          </a:p>
          <a:p>
            <a:r>
              <a:rPr lang="en-US" sz="2800" dirty="0"/>
              <a:t>I can name at least one way to seek support for someone who has a substance use disorder.</a:t>
            </a:r>
          </a:p>
          <a:p>
            <a:endParaRPr lang="en-US" dirty="0"/>
          </a:p>
        </p:txBody>
      </p:sp>
      <p:pic>
        <p:nvPicPr>
          <p:cNvPr id="5" name="Google Shape;792;p85">
            <a:extLst>
              <a:ext uri="{FF2B5EF4-FFF2-40B4-BE49-F238E27FC236}">
                <a16:creationId xmlns:a16="http://schemas.microsoft.com/office/drawing/2014/main" id="{2E553461-C24E-DF21-A493-552F4901B0F2}"/>
              </a:ex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a:off x="537294" y="2059216"/>
            <a:ext cx="3801835" cy="3801835"/>
          </a:xfrm>
          <a:prstGeom prst="rect">
            <a:avLst/>
          </a:prstGeom>
          <a:noFill/>
          <a:ln>
            <a:noFill/>
          </a:ln>
        </p:spPr>
      </p:pic>
      <p:sp>
        <p:nvSpPr>
          <p:cNvPr id="4" name="Slide Number Placeholder 6">
            <a:extLst>
              <a:ext uri="{FF2B5EF4-FFF2-40B4-BE49-F238E27FC236}">
                <a16:creationId xmlns:a16="http://schemas.microsoft.com/office/drawing/2014/main" id="{EB410A06-829C-7524-8E26-EF89694B3098}"/>
              </a:ext>
            </a:extLst>
          </p:cNvPr>
          <p:cNvSpPr>
            <a:spLocks noGrp="1"/>
          </p:cNvSpPr>
          <p:nvPr>
            <p:ph type="sldNum" sz="quarter" idx="12"/>
          </p:nvPr>
        </p:nvSpPr>
        <p:spPr>
          <a:xfrm>
            <a:off x="9674086" y="6139793"/>
            <a:ext cx="2217595" cy="365125"/>
          </a:xfrm>
        </p:spPr>
        <p:txBody>
          <a:bodyPr/>
          <a:lstStyle/>
          <a:p>
            <a:fld id="{357F5B69-6281-4C1F-8C38-6DA0F56DA430}" type="slidenum">
              <a:rPr lang="en-US" smtClean="0"/>
              <a:t>3</a:t>
            </a:fld>
            <a:endParaRPr lang="en-US" dirty="0"/>
          </a:p>
        </p:txBody>
      </p:sp>
    </p:spTree>
    <p:extLst>
      <p:ext uri="{BB962C8B-B14F-4D97-AF65-F5344CB8AC3E}">
        <p14:creationId xmlns:p14="http://schemas.microsoft.com/office/powerpoint/2010/main" val="1735120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23B8C-8981-AED5-33D6-0C717BE4D1C9}"/>
              </a:ext>
            </a:extLst>
          </p:cNvPr>
          <p:cNvSpPr>
            <a:spLocks noGrp="1"/>
          </p:cNvSpPr>
          <p:nvPr>
            <p:ph type="title"/>
          </p:nvPr>
        </p:nvSpPr>
        <p:spPr/>
        <p:txBody>
          <a:bodyPr/>
          <a:lstStyle/>
          <a:p>
            <a:pPr algn="ctr"/>
            <a:r>
              <a:rPr lang="en-US" dirty="0"/>
              <a:t>Stop and Jot</a:t>
            </a:r>
            <a:br>
              <a:rPr lang="en-US" dirty="0"/>
            </a:br>
            <a:r>
              <a:rPr lang="en-US" sz="8000" b="1" dirty="0"/>
              <a:t>1</a:t>
            </a:r>
          </a:p>
        </p:txBody>
      </p:sp>
      <p:sp>
        <p:nvSpPr>
          <p:cNvPr id="3" name="Content Placeholder 2">
            <a:extLst>
              <a:ext uri="{FF2B5EF4-FFF2-40B4-BE49-F238E27FC236}">
                <a16:creationId xmlns:a16="http://schemas.microsoft.com/office/drawing/2014/main" id="{87D64CFF-CA43-6F99-1C4E-69D67D1299AF}"/>
              </a:ext>
            </a:extLst>
          </p:cNvPr>
          <p:cNvSpPr>
            <a:spLocks noGrp="1"/>
          </p:cNvSpPr>
          <p:nvPr>
            <p:ph idx="1"/>
          </p:nvPr>
        </p:nvSpPr>
        <p:spPr/>
        <p:txBody>
          <a:bodyPr anchor="ctr"/>
          <a:lstStyle/>
          <a:p>
            <a:pPr marL="0" indent="0" algn="ctr">
              <a:buNone/>
            </a:pPr>
            <a:r>
              <a:rPr lang="en-US" sz="4400" dirty="0"/>
              <a:t>How does it feel to be your age?</a:t>
            </a:r>
          </a:p>
          <a:p>
            <a:endParaRPr lang="en-US" dirty="0"/>
          </a:p>
        </p:txBody>
      </p:sp>
      <p:pic>
        <p:nvPicPr>
          <p:cNvPr id="5" name="Google Shape;814;p86">
            <a:extLst>
              <a:ext uri="{FF2B5EF4-FFF2-40B4-BE49-F238E27FC236}">
                <a16:creationId xmlns:a16="http://schemas.microsoft.com/office/drawing/2014/main" id="{FC4A8575-D265-28AA-372B-84C05E3433A6}"/>
              </a:ex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rot="727545">
            <a:off x="-169038" y="1875269"/>
            <a:ext cx="4562554" cy="4562554"/>
          </a:xfrm>
          <a:prstGeom prst="rect">
            <a:avLst/>
          </a:prstGeom>
          <a:noFill/>
          <a:ln>
            <a:noFill/>
          </a:ln>
        </p:spPr>
      </p:pic>
      <p:pic>
        <p:nvPicPr>
          <p:cNvPr id="6" name="Google Shape;830;p86">
            <a:extLst>
              <a:ext uri="{FF2B5EF4-FFF2-40B4-BE49-F238E27FC236}">
                <a16:creationId xmlns:a16="http://schemas.microsoft.com/office/drawing/2014/main" id="{29644A59-8D0A-8263-3535-EFDC43C4A868}"/>
              </a:ext>
              <a:ext uri="{C183D7F6-B498-43B3-948B-1728B52AA6E4}">
                <adec:decorative xmlns:adec="http://schemas.microsoft.com/office/drawing/2017/decorative" val="1"/>
              </a:ext>
            </a:extLst>
          </p:cNvPr>
          <p:cNvPicPr preferRelativeResize="0"/>
          <p:nvPr/>
        </p:nvPicPr>
        <p:blipFill rotWithShape="1">
          <a:blip r:embed="rId3">
            <a:alphaModFix/>
          </a:blip>
          <a:srcRect l="39559" r="38181"/>
          <a:stretch/>
        </p:blipFill>
        <p:spPr>
          <a:xfrm rot="2386627">
            <a:off x="2735831" y="2769381"/>
            <a:ext cx="1186851" cy="3597423"/>
          </a:xfrm>
          <a:prstGeom prst="rect">
            <a:avLst/>
          </a:prstGeom>
          <a:noFill/>
          <a:ln>
            <a:noFill/>
          </a:ln>
        </p:spPr>
      </p:pic>
      <p:sp>
        <p:nvSpPr>
          <p:cNvPr id="4" name="Slide Number Placeholder 6">
            <a:extLst>
              <a:ext uri="{FF2B5EF4-FFF2-40B4-BE49-F238E27FC236}">
                <a16:creationId xmlns:a16="http://schemas.microsoft.com/office/drawing/2014/main" id="{58C687FF-66EE-8C96-1E8B-D15C048D9EA6}"/>
              </a:ext>
            </a:extLst>
          </p:cNvPr>
          <p:cNvSpPr>
            <a:spLocks noGrp="1"/>
          </p:cNvSpPr>
          <p:nvPr>
            <p:ph type="sldNum" sz="quarter" idx="12"/>
          </p:nvPr>
        </p:nvSpPr>
        <p:spPr>
          <a:xfrm>
            <a:off x="9674086" y="6139793"/>
            <a:ext cx="2217595" cy="365125"/>
          </a:xfrm>
        </p:spPr>
        <p:txBody>
          <a:bodyPr/>
          <a:lstStyle/>
          <a:p>
            <a:fld id="{357F5B69-6281-4C1F-8C38-6DA0F56DA430}" type="slidenum">
              <a:rPr lang="en-US" smtClean="0"/>
              <a:t>4</a:t>
            </a:fld>
            <a:endParaRPr lang="en-US" dirty="0"/>
          </a:p>
        </p:txBody>
      </p:sp>
    </p:spTree>
    <p:extLst>
      <p:ext uri="{BB962C8B-B14F-4D97-AF65-F5344CB8AC3E}">
        <p14:creationId xmlns:p14="http://schemas.microsoft.com/office/powerpoint/2010/main" val="3258817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23B8C-8981-AED5-33D6-0C717BE4D1C9}"/>
              </a:ext>
            </a:extLst>
          </p:cNvPr>
          <p:cNvSpPr>
            <a:spLocks noGrp="1"/>
          </p:cNvSpPr>
          <p:nvPr>
            <p:ph type="title"/>
          </p:nvPr>
        </p:nvSpPr>
        <p:spPr/>
        <p:txBody>
          <a:bodyPr/>
          <a:lstStyle/>
          <a:p>
            <a:pPr algn="ctr"/>
            <a:r>
              <a:rPr lang="en-US" dirty="0"/>
              <a:t>Stop and Jot</a:t>
            </a:r>
            <a:br>
              <a:rPr lang="en-US" dirty="0"/>
            </a:br>
            <a:r>
              <a:rPr lang="en-US" sz="8000" b="1" dirty="0"/>
              <a:t>2</a:t>
            </a:r>
            <a:endParaRPr lang="en-US" dirty="0"/>
          </a:p>
        </p:txBody>
      </p:sp>
      <p:sp>
        <p:nvSpPr>
          <p:cNvPr id="3" name="Content Placeholder 2">
            <a:extLst>
              <a:ext uri="{FF2B5EF4-FFF2-40B4-BE49-F238E27FC236}">
                <a16:creationId xmlns:a16="http://schemas.microsoft.com/office/drawing/2014/main" id="{87D64CFF-CA43-6F99-1C4E-69D67D1299AF}"/>
              </a:ext>
            </a:extLst>
          </p:cNvPr>
          <p:cNvSpPr>
            <a:spLocks noGrp="1"/>
          </p:cNvSpPr>
          <p:nvPr>
            <p:ph idx="1"/>
          </p:nvPr>
        </p:nvSpPr>
        <p:spPr/>
        <p:txBody>
          <a:bodyPr anchor="ctr"/>
          <a:lstStyle/>
          <a:p>
            <a:pPr marL="0" indent="0" algn="ctr">
              <a:buNone/>
            </a:pPr>
            <a:r>
              <a:rPr lang="en-US" sz="4400" dirty="0"/>
              <a:t>How does that differ from when you were younger?</a:t>
            </a:r>
            <a:endParaRPr lang="en-US" dirty="0"/>
          </a:p>
        </p:txBody>
      </p:sp>
      <p:pic>
        <p:nvPicPr>
          <p:cNvPr id="5" name="Google Shape;814;p86">
            <a:extLst>
              <a:ext uri="{FF2B5EF4-FFF2-40B4-BE49-F238E27FC236}">
                <a16:creationId xmlns:a16="http://schemas.microsoft.com/office/drawing/2014/main" id="{BB96CCE0-AB7E-512F-32A8-B978FD6F08FF}"/>
              </a:ex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rot="727545">
            <a:off x="-169038" y="1875269"/>
            <a:ext cx="4562554" cy="4562554"/>
          </a:xfrm>
          <a:prstGeom prst="rect">
            <a:avLst/>
          </a:prstGeom>
          <a:noFill/>
          <a:ln>
            <a:noFill/>
          </a:ln>
        </p:spPr>
      </p:pic>
      <p:pic>
        <p:nvPicPr>
          <p:cNvPr id="6" name="Google Shape;830;p86">
            <a:extLst>
              <a:ext uri="{FF2B5EF4-FFF2-40B4-BE49-F238E27FC236}">
                <a16:creationId xmlns:a16="http://schemas.microsoft.com/office/drawing/2014/main" id="{070BA658-E826-0E29-76A2-1B59CBF9FC47}"/>
              </a:ext>
              <a:ext uri="{C183D7F6-B498-43B3-948B-1728B52AA6E4}">
                <adec:decorative xmlns:adec="http://schemas.microsoft.com/office/drawing/2017/decorative" val="1"/>
              </a:ext>
            </a:extLst>
          </p:cNvPr>
          <p:cNvPicPr preferRelativeResize="0"/>
          <p:nvPr/>
        </p:nvPicPr>
        <p:blipFill rotWithShape="1">
          <a:blip r:embed="rId3">
            <a:alphaModFix/>
          </a:blip>
          <a:srcRect l="39559" r="38181"/>
          <a:stretch/>
        </p:blipFill>
        <p:spPr>
          <a:xfrm rot="2386627">
            <a:off x="2735831" y="2769381"/>
            <a:ext cx="1186851" cy="3597423"/>
          </a:xfrm>
          <a:prstGeom prst="rect">
            <a:avLst/>
          </a:prstGeom>
          <a:noFill/>
          <a:ln>
            <a:noFill/>
          </a:ln>
        </p:spPr>
      </p:pic>
      <p:sp>
        <p:nvSpPr>
          <p:cNvPr id="4" name="Slide Number Placeholder 6">
            <a:extLst>
              <a:ext uri="{FF2B5EF4-FFF2-40B4-BE49-F238E27FC236}">
                <a16:creationId xmlns:a16="http://schemas.microsoft.com/office/drawing/2014/main" id="{E5831012-7B9E-9AA9-8E61-44F06411CD90}"/>
              </a:ext>
            </a:extLst>
          </p:cNvPr>
          <p:cNvSpPr>
            <a:spLocks noGrp="1"/>
          </p:cNvSpPr>
          <p:nvPr>
            <p:ph type="sldNum" sz="quarter" idx="12"/>
          </p:nvPr>
        </p:nvSpPr>
        <p:spPr>
          <a:xfrm>
            <a:off x="9674086" y="6139793"/>
            <a:ext cx="2217595" cy="365125"/>
          </a:xfrm>
        </p:spPr>
        <p:txBody>
          <a:bodyPr/>
          <a:lstStyle/>
          <a:p>
            <a:fld id="{357F5B69-6281-4C1F-8C38-6DA0F56DA430}" type="slidenum">
              <a:rPr lang="en-US" smtClean="0"/>
              <a:t>5</a:t>
            </a:fld>
            <a:endParaRPr lang="en-US" dirty="0"/>
          </a:p>
        </p:txBody>
      </p:sp>
    </p:spTree>
    <p:extLst>
      <p:ext uri="{BB962C8B-B14F-4D97-AF65-F5344CB8AC3E}">
        <p14:creationId xmlns:p14="http://schemas.microsoft.com/office/powerpoint/2010/main" val="1829743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23B8C-8981-AED5-33D6-0C717BE4D1C9}"/>
              </a:ext>
            </a:extLst>
          </p:cNvPr>
          <p:cNvSpPr>
            <a:spLocks noGrp="1"/>
          </p:cNvSpPr>
          <p:nvPr>
            <p:ph type="title"/>
          </p:nvPr>
        </p:nvSpPr>
        <p:spPr/>
        <p:txBody>
          <a:bodyPr/>
          <a:lstStyle/>
          <a:p>
            <a:pPr algn="ctr"/>
            <a:r>
              <a:rPr lang="en-US" dirty="0"/>
              <a:t>Stop and Jot</a:t>
            </a:r>
            <a:br>
              <a:rPr lang="en-US" dirty="0"/>
            </a:br>
            <a:r>
              <a:rPr lang="en-US" sz="8000" b="1" dirty="0"/>
              <a:t>3</a:t>
            </a:r>
            <a:endParaRPr lang="en-US" dirty="0"/>
          </a:p>
        </p:txBody>
      </p:sp>
      <p:sp>
        <p:nvSpPr>
          <p:cNvPr id="3" name="Content Placeholder 2">
            <a:extLst>
              <a:ext uri="{FF2B5EF4-FFF2-40B4-BE49-F238E27FC236}">
                <a16:creationId xmlns:a16="http://schemas.microsoft.com/office/drawing/2014/main" id="{87D64CFF-CA43-6F99-1C4E-69D67D1299AF}"/>
              </a:ext>
            </a:extLst>
          </p:cNvPr>
          <p:cNvSpPr>
            <a:spLocks noGrp="1"/>
          </p:cNvSpPr>
          <p:nvPr>
            <p:ph idx="1"/>
          </p:nvPr>
        </p:nvSpPr>
        <p:spPr/>
        <p:txBody>
          <a:bodyPr anchor="ctr"/>
          <a:lstStyle/>
          <a:p>
            <a:pPr marL="0" indent="0" algn="ctr">
              <a:buNone/>
            </a:pPr>
            <a:r>
              <a:rPr lang="en-US" sz="4400" dirty="0"/>
              <a:t>How do you think it will differ from when you are an adult?</a:t>
            </a:r>
            <a:endParaRPr lang="en-US" dirty="0"/>
          </a:p>
        </p:txBody>
      </p:sp>
      <p:pic>
        <p:nvPicPr>
          <p:cNvPr id="5" name="Google Shape;814;p86">
            <a:extLst>
              <a:ext uri="{FF2B5EF4-FFF2-40B4-BE49-F238E27FC236}">
                <a16:creationId xmlns:a16="http://schemas.microsoft.com/office/drawing/2014/main" id="{3F1540EF-F0C8-6E14-368B-6D3A21E9381F}"/>
              </a:ex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rot="727545">
            <a:off x="-169038" y="1875269"/>
            <a:ext cx="4562554" cy="4562554"/>
          </a:xfrm>
          <a:prstGeom prst="rect">
            <a:avLst/>
          </a:prstGeom>
          <a:noFill/>
          <a:ln>
            <a:noFill/>
          </a:ln>
        </p:spPr>
      </p:pic>
      <p:pic>
        <p:nvPicPr>
          <p:cNvPr id="6" name="Google Shape;830;p86">
            <a:extLst>
              <a:ext uri="{FF2B5EF4-FFF2-40B4-BE49-F238E27FC236}">
                <a16:creationId xmlns:a16="http://schemas.microsoft.com/office/drawing/2014/main" id="{C0340D2D-EF68-99E9-C1F6-7D0AFC406F45}"/>
              </a:ext>
              <a:ext uri="{C183D7F6-B498-43B3-948B-1728B52AA6E4}">
                <adec:decorative xmlns:adec="http://schemas.microsoft.com/office/drawing/2017/decorative" val="1"/>
              </a:ext>
            </a:extLst>
          </p:cNvPr>
          <p:cNvPicPr preferRelativeResize="0"/>
          <p:nvPr/>
        </p:nvPicPr>
        <p:blipFill rotWithShape="1">
          <a:blip r:embed="rId3">
            <a:alphaModFix/>
          </a:blip>
          <a:srcRect l="39559" r="38181"/>
          <a:stretch/>
        </p:blipFill>
        <p:spPr>
          <a:xfrm rot="2386627">
            <a:off x="2735831" y="2769381"/>
            <a:ext cx="1186851" cy="3597423"/>
          </a:xfrm>
          <a:prstGeom prst="rect">
            <a:avLst/>
          </a:prstGeom>
          <a:noFill/>
          <a:ln>
            <a:noFill/>
          </a:ln>
        </p:spPr>
      </p:pic>
      <p:sp>
        <p:nvSpPr>
          <p:cNvPr id="4" name="Slide Number Placeholder 6">
            <a:extLst>
              <a:ext uri="{FF2B5EF4-FFF2-40B4-BE49-F238E27FC236}">
                <a16:creationId xmlns:a16="http://schemas.microsoft.com/office/drawing/2014/main" id="{E6B9EFE7-9AA7-BCBC-B6DF-636B2AF8613E}"/>
              </a:ext>
            </a:extLst>
          </p:cNvPr>
          <p:cNvSpPr>
            <a:spLocks noGrp="1"/>
          </p:cNvSpPr>
          <p:nvPr>
            <p:ph type="sldNum" sz="quarter" idx="12"/>
          </p:nvPr>
        </p:nvSpPr>
        <p:spPr>
          <a:xfrm>
            <a:off x="9674086" y="6139793"/>
            <a:ext cx="2217595" cy="365125"/>
          </a:xfrm>
        </p:spPr>
        <p:txBody>
          <a:bodyPr/>
          <a:lstStyle/>
          <a:p>
            <a:fld id="{357F5B69-6281-4C1F-8C38-6DA0F56DA430}" type="slidenum">
              <a:rPr lang="en-US" smtClean="0"/>
              <a:t>6</a:t>
            </a:fld>
            <a:endParaRPr lang="en-US" dirty="0"/>
          </a:p>
        </p:txBody>
      </p:sp>
    </p:spTree>
    <p:extLst>
      <p:ext uri="{BB962C8B-B14F-4D97-AF65-F5344CB8AC3E}">
        <p14:creationId xmlns:p14="http://schemas.microsoft.com/office/powerpoint/2010/main" val="3832564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45994-315D-897C-81E3-697529D86D52}"/>
              </a:ext>
            </a:extLst>
          </p:cNvPr>
          <p:cNvSpPr>
            <a:spLocks noGrp="1"/>
          </p:cNvSpPr>
          <p:nvPr>
            <p:ph type="title"/>
          </p:nvPr>
        </p:nvSpPr>
        <p:spPr/>
        <p:txBody>
          <a:bodyPr/>
          <a:lstStyle/>
          <a:p>
            <a:r>
              <a:rPr lang="en-US" dirty="0"/>
              <a:t>Stages of Healthy Adolescent Development</a:t>
            </a:r>
          </a:p>
        </p:txBody>
      </p:sp>
      <p:sp>
        <p:nvSpPr>
          <p:cNvPr id="3" name="Content Placeholder 2">
            <a:extLst>
              <a:ext uri="{FF2B5EF4-FFF2-40B4-BE49-F238E27FC236}">
                <a16:creationId xmlns:a16="http://schemas.microsoft.com/office/drawing/2014/main" id="{E96EB3D1-0A89-93B4-A2A3-437F42EBF583}"/>
              </a:ext>
            </a:extLst>
          </p:cNvPr>
          <p:cNvSpPr>
            <a:spLocks noGrp="1"/>
          </p:cNvSpPr>
          <p:nvPr>
            <p:ph idx="1"/>
          </p:nvPr>
        </p:nvSpPr>
        <p:spPr/>
        <p:txBody>
          <a:bodyPr anchor="ctr">
            <a:normAutofit/>
          </a:bodyPr>
          <a:lstStyle/>
          <a:p>
            <a:pPr marL="0" indent="0">
              <a:buNone/>
            </a:pPr>
            <a:r>
              <a:rPr lang="en-US" sz="4000" dirty="0"/>
              <a:t>Highlight or underline what stands out to you.</a:t>
            </a:r>
          </a:p>
          <a:p>
            <a:pPr marL="0" indent="0">
              <a:buNone/>
            </a:pPr>
            <a:endParaRPr lang="en-US" sz="4000" dirty="0"/>
          </a:p>
          <a:p>
            <a:pPr marL="0" indent="0">
              <a:buNone/>
            </a:pPr>
            <a:r>
              <a:rPr lang="en-US" sz="4000" b="1" dirty="0"/>
              <a:t>Be prepared to share! </a:t>
            </a:r>
          </a:p>
        </p:txBody>
      </p:sp>
      <p:pic>
        <p:nvPicPr>
          <p:cNvPr id="5" name="Google Shape;805;p86">
            <a:extLst>
              <a:ext uri="{FF2B5EF4-FFF2-40B4-BE49-F238E27FC236}">
                <a16:creationId xmlns:a16="http://schemas.microsoft.com/office/drawing/2014/main" id="{AE1908A4-7D85-BFFD-ACAD-D1CD5EF279F7}"/>
              </a:ex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rot="15805050">
            <a:off x="737408" y="3498802"/>
            <a:ext cx="3582686" cy="3582686"/>
          </a:xfrm>
          <a:prstGeom prst="rect">
            <a:avLst/>
          </a:prstGeom>
          <a:noFill/>
          <a:ln>
            <a:noFill/>
          </a:ln>
        </p:spPr>
      </p:pic>
      <p:sp>
        <p:nvSpPr>
          <p:cNvPr id="4" name="Slide Number Placeholder 6">
            <a:extLst>
              <a:ext uri="{FF2B5EF4-FFF2-40B4-BE49-F238E27FC236}">
                <a16:creationId xmlns:a16="http://schemas.microsoft.com/office/drawing/2014/main" id="{D3BBD25A-E68B-A718-A10B-C2148B097336}"/>
              </a:ext>
            </a:extLst>
          </p:cNvPr>
          <p:cNvSpPr>
            <a:spLocks noGrp="1"/>
          </p:cNvSpPr>
          <p:nvPr>
            <p:ph type="sldNum" sz="quarter" idx="12"/>
          </p:nvPr>
        </p:nvSpPr>
        <p:spPr>
          <a:xfrm>
            <a:off x="9674086" y="6139793"/>
            <a:ext cx="2217595" cy="365125"/>
          </a:xfrm>
        </p:spPr>
        <p:txBody>
          <a:bodyPr/>
          <a:lstStyle/>
          <a:p>
            <a:fld id="{357F5B69-6281-4C1F-8C38-6DA0F56DA430}" type="slidenum">
              <a:rPr lang="en-US" smtClean="0"/>
              <a:t>7</a:t>
            </a:fld>
            <a:endParaRPr lang="en-US" dirty="0"/>
          </a:p>
        </p:txBody>
      </p:sp>
    </p:spTree>
    <p:extLst>
      <p:ext uri="{BB962C8B-B14F-4D97-AF65-F5344CB8AC3E}">
        <p14:creationId xmlns:p14="http://schemas.microsoft.com/office/powerpoint/2010/main" val="708728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03B86-1A00-5972-198E-5236A5A7CFDD}"/>
              </a:ext>
            </a:extLst>
          </p:cNvPr>
          <p:cNvSpPr>
            <a:spLocks noGrp="1"/>
          </p:cNvSpPr>
          <p:nvPr>
            <p:ph type="title"/>
          </p:nvPr>
        </p:nvSpPr>
        <p:spPr/>
        <p:txBody>
          <a:bodyPr/>
          <a:lstStyle/>
          <a:p>
            <a:r>
              <a:rPr lang="en-US" dirty="0"/>
              <a:t>Characteristics of Middle Adolescence</a:t>
            </a:r>
          </a:p>
        </p:txBody>
      </p:sp>
      <p:sp>
        <p:nvSpPr>
          <p:cNvPr id="3" name="Content Placeholder 2">
            <a:extLst>
              <a:ext uri="{FF2B5EF4-FFF2-40B4-BE49-F238E27FC236}">
                <a16:creationId xmlns:a16="http://schemas.microsoft.com/office/drawing/2014/main" id="{B345B241-19CD-F573-5CFE-3FB03C551DB3}"/>
              </a:ext>
            </a:extLst>
          </p:cNvPr>
          <p:cNvSpPr>
            <a:spLocks noGrp="1"/>
          </p:cNvSpPr>
          <p:nvPr>
            <p:ph idx="1"/>
          </p:nvPr>
        </p:nvSpPr>
        <p:spPr>
          <a:xfrm>
            <a:off x="838200" y="1797345"/>
            <a:ext cx="10515600" cy="4351338"/>
          </a:xfrm>
        </p:spPr>
        <p:txBody>
          <a:bodyPr>
            <a:normAutofit/>
          </a:bodyPr>
          <a:lstStyle/>
          <a:p>
            <a:pPr marL="0" indent="0">
              <a:spcAft>
                <a:spcPts val="1200"/>
              </a:spcAft>
              <a:buNone/>
            </a:pPr>
            <a:r>
              <a:rPr lang="en-US" sz="3200" dirty="0"/>
              <a:t>Characteristics of middle adolescence (ages 15–17) include</a:t>
            </a:r>
          </a:p>
          <a:p>
            <a:pPr>
              <a:spcAft>
                <a:spcPts val="1200"/>
              </a:spcAft>
            </a:pPr>
            <a:r>
              <a:rPr lang="en-US" sz="3200" dirty="0"/>
              <a:t>Growth in abstract thought reverts to concrete thought under </a:t>
            </a:r>
            <a:r>
              <a:rPr lang="en-US" sz="3200" b="1" dirty="0"/>
              <a:t>stress</a:t>
            </a:r>
          </a:p>
          <a:p>
            <a:pPr>
              <a:spcAft>
                <a:spcPts val="1200"/>
              </a:spcAft>
            </a:pPr>
            <a:r>
              <a:rPr lang="en-US" sz="3200" dirty="0"/>
              <a:t>Cause and effect relationships are </a:t>
            </a:r>
            <a:r>
              <a:rPr lang="en-US" sz="3200" b="1" dirty="0"/>
              <a:t>better understood</a:t>
            </a:r>
          </a:p>
          <a:p>
            <a:pPr>
              <a:spcAft>
                <a:spcPts val="1200"/>
              </a:spcAft>
            </a:pPr>
            <a:r>
              <a:rPr lang="en-US" sz="3200" dirty="0"/>
              <a:t>Strong </a:t>
            </a:r>
            <a:r>
              <a:rPr lang="en-US" sz="3200" b="1" dirty="0"/>
              <a:t>peer</a:t>
            </a:r>
            <a:r>
              <a:rPr lang="en-US" sz="3200" dirty="0"/>
              <a:t> allegiances can lead to fad behaviors</a:t>
            </a:r>
          </a:p>
          <a:p>
            <a:pPr>
              <a:spcAft>
                <a:spcPts val="1200"/>
              </a:spcAft>
            </a:pPr>
            <a:r>
              <a:rPr lang="en-US" sz="3200" dirty="0"/>
              <a:t>Experimentation can lead to </a:t>
            </a:r>
            <a:r>
              <a:rPr lang="en-US" sz="3200" b="1" dirty="0"/>
              <a:t>risk-taking</a:t>
            </a:r>
            <a:r>
              <a:rPr lang="en-US" sz="3200" dirty="0"/>
              <a:t> behavior</a:t>
            </a:r>
          </a:p>
        </p:txBody>
      </p:sp>
      <p:sp>
        <p:nvSpPr>
          <p:cNvPr id="4" name="Slide Number Placeholder 6">
            <a:extLst>
              <a:ext uri="{FF2B5EF4-FFF2-40B4-BE49-F238E27FC236}">
                <a16:creationId xmlns:a16="http://schemas.microsoft.com/office/drawing/2014/main" id="{40070471-6A5D-6201-2B94-804CA59C25B8}"/>
              </a:ext>
            </a:extLst>
          </p:cNvPr>
          <p:cNvSpPr>
            <a:spLocks noGrp="1"/>
          </p:cNvSpPr>
          <p:nvPr>
            <p:ph type="sldNum" sz="quarter" idx="12"/>
          </p:nvPr>
        </p:nvSpPr>
        <p:spPr>
          <a:xfrm>
            <a:off x="9674086" y="6139793"/>
            <a:ext cx="2217595" cy="365125"/>
          </a:xfrm>
        </p:spPr>
        <p:txBody>
          <a:bodyPr/>
          <a:lstStyle/>
          <a:p>
            <a:fld id="{357F5B69-6281-4C1F-8C38-6DA0F56DA430}" type="slidenum">
              <a:rPr lang="en-US" smtClean="0"/>
              <a:t>8</a:t>
            </a:fld>
            <a:endParaRPr lang="en-US" dirty="0"/>
          </a:p>
        </p:txBody>
      </p:sp>
    </p:spTree>
    <p:extLst>
      <p:ext uri="{BB962C8B-B14F-4D97-AF65-F5344CB8AC3E}">
        <p14:creationId xmlns:p14="http://schemas.microsoft.com/office/powerpoint/2010/main" val="2102652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79D8966-8B8D-E779-27DB-690F232CFA40}"/>
              </a:ext>
            </a:extLst>
          </p:cNvPr>
          <p:cNvSpPr txBox="1">
            <a:spLocks noGrp="1"/>
          </p:cNvSpPr>
          <p:nvPr>
            <p:ph type="title" idx="4294967295"/>
          </p:nvPr>
        </p:nvSpPr>
        <p:spPr>
          <a:xfrm>
            <a:off x="333544" y="457200"/>
            <a:ext cx="10784542" cy="73380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accent1"/>
                </a:solidFill>
                <a:effectLst/>
                <a:uLnTx/>
                <a:uFillTx/>
                <a:latin typeface="+mj-lt"/>
                <a:ea typeface="+mj-ea"/>
                <a:cs typeface="+mj-cs"/>
                <a:sym typeface="Arial"/>
              </a:rPr>
              <a:t>Substance Use Spectrum (1)</a:t>
            </a:r>
          </a:p>
        </p:txBody>
      </p:sp>
      <p:sp>
        <p:nvSpPr>
          <p:cNvPr id="9" name="TextBox 8">
            <a:extLst>
              <a:ext uri="{FF2B5EF4-FFF2-40B4-BE49-F238E27FC236}">
                <a16:creationId xmlns:a16="http://schemas.microsoft.com/office/drawing/2014/main" id="{839ACF0A-490D-F981-A1AC-9B3439BB23F1}"/>
              </a:ext>
            </a:extLst>
          </p:cNvPr>
          <p:cNvSpPr txBox="1"/>
          <p:nvPr/>
        </p:nvSpPr>
        <p:spPr>
          <a:xfrm>
            <a:off x="235638" y="1460385"/>
            <a:ext cx="1949661" cy="4124487"/>
          </a:xfrm>
          <a:prstGeom prst="rect">
            <a:avLst/>
          </a:prstGeom>
          <a:solidFill>
            <a:schemeClr val="bg2"/>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wrap="square" tIns="91440" bIns="91440" rtlCol="0">
            <a:noAutofit/>
          </a:bodyPr>
          <a:lstStyle/>
          <a:p>
            <a:pPr algn="ctr"/>
            <a:r>
              <a:rPr lang="en-US" sz="2400" b="1" dirty="0"/>
              <a:t>Nonuse</a:t>
            </a:r>
          </a:p>
          <a:p>
            <a:pPr algn="ctr"/>
            <a:endParaRPr lang="en-US" sz="2000" b="1" dirty="0"/>
          </a:p>
          <a:p>
            <a:pPr algn="ctr"/>
            <a:r>
              <a:rPr lang="en-US" sz="1600" dirty="0"/>
              <a:t>Avoid the use of substances.</a:t>
            </a:r>
          </a:p>
          <a:p>
            <a:pPr algn="ctr"/>
            <a:r>
              <a:rPr lang="en-US" sz="1600" dirty="0"/>
              <a:t>_____________</a:t>
            </a:r>
            <a:br>
              <a:rPr lang="en-US" sz="1600" dirty="0"/>
            </a:br>
            <a:endParaRPr lang="en-US" sz="1600" dirty="0"/>
          </a:p>
          <a:p>
            <a:pPr algn="ctr"/>
            <a:r>
              <a:rPr lang="en-US" sz="1600" b="1" dirty="0"/>
              <a:t>Example</a:t>
            </a:r>
            <a:br>
              <a:rPr lang="en-US" sz="1600" b="1" dirty="0"/>
            </a:br>
            <a:r>
              <a:rPr lang="en-US" sz="1600" dirty="0"/>
              <a:t>No drugs, tobacco or alcohol</a:t>
            </a:r>
          </a:p>
          <a:p>
            <a:pPr algn="ctr"/>
            <a:endParaRPr lang="en-US" dirty="0"/>
          </a:p>
        </p:txBody>
      </p:sp>
      <p:sp>
        <p:nvSpPr>
          <p:cNvPr id="10" name="TextBox 9">
            <a:extLst>
              <a:ext uri="{FF2B5EF4-FFF2-40B4-BE49-F238E27FC236}">
                <a16:creationId xmlns:a16="http://schemas.microsoft.com/office/drawing/2014/main" id="{4B599D7F-C634-E898-90C7-62F4C194D385}"/>
              </a:ext>
            </a:extLst>
          </p:cNvPr>
          <p:cNvSpPr txBox="1"/>
          <p:nvPr/>
        </p:nvSpPr>
        <p:spPr>
          <a:xfrm>
            <a:off x="2241571" y="1461887"/>
            <a:ext cx="2078021" cy="4124488"/>
          </a:xfrm>
          <a:prstGeom prst="rect">
            <a:avLst/>
          </a:prstGeom>
          <a:solidFill>
            <a:schemeClr val="accent5">
              <a:lumMod val="20000"/>
              <a:lumOff val="80000"/>
              <a:alpha val="41000"/>
            </a:schemeClr>
          </a:solidFill>
          <a:ln>
            <a:solidFill>
              <a:schemeClr val="tx2"/>
            </a:solidFill>
          </a:ln>
        </p:spPr>
        <p:style>
          <a:lnRef idx="1">
            <a:schemeClr val="accent5"/>
          </a:lnRef>
          <a:fillRef idx="2">
            <a:schemeClr val="accent5"/>
          </a:fillRef>
          <a:effectRef idx="1">
            <a:schemeClr val="accent5"/>
          </a:effectRef>
          <a:fontRef idx="minor">
            <a:schemeClr val="dk1"/>
          </a:fontRef>
        </p:style>
        <p:txBody>
          <a:bodyPr wrap="square" tIns="91440" bIns="91440" rtlCol="0">
            <a:noAutofit/>
          </a:bodyPr>
          <a:lstStyle/>
          <a:p>
            <a:pPr algn="ctr"/>
            <a:r>
              <a:rPr lang="en-US" sz="2400" b="1" dirty="0"/>
              <a:t>Beneficial use</a:t>
            </a:r>
          </a:p>
          <a:p>
            <a:pPr algn="ctr"/>
            <a:endParaRPr lang="en-US" sz="2000" b="1" dirty="0"/>
          </a:p>
          <a:p>
            <a:pPr algn="ctr"/>
            <a:r>
              <a:rPr lang="en-US" sz="1600" dirty="0"/>
              <a:t>Use that has a positive health, social or spiritual effect.</a:t>
            </a:r>
          </a:p>
          <a:p>
            <a:pPr algn="ctr"/>
            <a:r>
              <a:rPr lang="en-US" sz="1600" dirty="0"/>
              <a:t>_____________</a:t>
            </a:r>
            <a:br>
              <a:rPr lang="en-US" sz="1600" dirty="0"/>
            </a:br>
            <a:endParaRPr lang="en-US" sz="1600" dirty="0"/>
          </a:p>
          <a:p>
            <a:pPr algn="ctr"/>
            <a:r>
              <a:rPr lang="en-US" sz="1600" b="1" dirty="0"/>
              <a:t>Example</a:t>
            </a:r>
            <a:br>
              <a:rPr lang="en-US" sz="1600" b="1" dirty="0"/>
            </a:br>
            <a:r>
              <a:rPr lang="en-US" sz="1600" dirty="0"/>
              <a:t>Taking medication as prescribed or ceremonial or religious use of tobacco</a:t>
            </a:r>
          </a:p>
        </p:txBody>
      </p:sp>
      <p:sp>
        <p:nvSpPr>
          <p:cNvPr id="14" name="TextBox 13">
            <a:extLst>
              <a:ext uri="{FF2B5EF4-FFF2-40B4-BE49-F238E27FC236}">
                <a16:creationId xmlns:a16="http://schemas.microsoft.com/office/drawing/2014/main" id="{2B277B33-42E2-B9C6-84DD-DEC24466E148}"/>
              </a:ext>
            </a:extLst>
          </p:cNvPr>
          <p:cNvSpPr txBox="1"/>
          <p:nvPr/>
        </p:nvSpPr>
        <p:spPr>
          <a:xfrm>
            <a:off x="4389263" y="1460385"/>
            <a:ext cx="2078021" cy="4111032"/>
          </a:xfrm>
          <a:prstGeom prst="rect">
            <a:avLst/>
          </a:prstGeom>
          <a:solidFill>
            <a:schemeClr val="accent5">
              <a:lumMod val="20000"/>
              <a:lumOff val="80000"/>
              <a:alpha val="41000"/>
            </a:schemeClr>
          </a:solidFill>
          <a:ln>
            <a:solidFill>
              <a:schemeClr val="tx2"/>
            </a:solidFill>
          </a:ln>
        </p:spPr>
        <p:style>
          <a:lnRef idx="1">
            <a:schemeClr val="accent5"/>
          </a:lnRef>
          <a:fillRef idx="2">
            <a:schemeClr val="accent5"/>
          </a:fillRef>
          <a:effectRef idx="1">
            <a:schemeClr val="accent5"/>
          </a:effectRef>
          <a:fontRef idx="minor">
            <a:schemeClr val="dk1"/>
          </a:fontRef>
        </p:style>
        <p:txBody>
          <a:bodyPr wrap="square" tIns="91440" bIns="91440" rtlCol="0">
            <a:noAutofit/>
          </a:bodyPr>
          <a:lstStyle/>
          <a:p>
            <a:pPr algn="ctr"/>
            <a:r>
              <a:rPr lang="en-US" sz="2400" b="1" dirty="0"/>
              <a:t>Lower-risk use</a:t>
            </a:r>
          </a:p>
          <a:p>
            <a:pPr algn="ctr"/>
            <a:endParaRPr lang="en-US" sz="2800" b="1" dirty="0"/>
          </a:p>
          <a:p>
            <a:pPr algn="ctr"/>
            <a:r>
              <a:rPr lang="en-US" sz="1600" dirty="0"/>
              <a:t>Use that has a minimal impact on a person, their family or others.</a:t>
            </a:r>
          </a:p>
          <a:p>
            <a:pPr algn="ctr"/>
            <a:r>
              <a:rPr lang="en-US" sz="1600" dirty="0"/>
              <a:t>_____________</a:t>
            </a:r>
            <a:br>
              <a:rPr lang="en-US" sz="1600" dirty="0"/>
            </a:br>
            <a:endParaRPr lang="en-US" sz="1600" dirty="0"/>
          </a:p>
          <a:p>
            <a:pPr algn="ctr"/>
            <a:r>
              <a:rPr lang="en-US" sz="1600" b="1" dirty="0"/>
              <a:t>Example</a:t>
            </a:r>
            <a:br>
              <a:rPr lang="en-US" sz="1600" b="1" dirty="0"/>
            </a:br>
            <a:r>
              <a:rPr lang="en-US" sz="1600" dirty="0"/>
              <a:t>Drinking following low-risk alcohol drinking guidelines</a:t>
            </a:r>
          </a:p>
        </p:txBody>
      </p:sp>
      <p:sp>
        <p:nvSpPr>
          <p:cNvPr id="17" name="TextBox 16">
            <a:extLst>
              <a:ext uri="{FF2B5EF4-FFF2-40B4-BE49-F238E27FC236}">
                <a16:creationId xmlns:a16="http://schemas.microsoft.com/office/drawing/2014/main" id="{24E2EBE6-B2AB-B598-605E-BC57981A7EF9}"/>
              </a:ext>
            </a:extLst>
          </p:cNvPr>
          <p:cNvSpPr txBox="1"/>
          <p:nvPr/>
        </p:nvSpPr>
        <p:spPr>
          <a:xfrm>
            <a:off x="6551692" y="1473842"/>
            <a:ext cx="2304711" cy="4111032"/>
          </a:xfrm>
          <a:prstGeom prst="rect">
            <a:avLst/>
          </a:prstGeom>
          <a:solidFill>
            <a:schemeClr val="accent4">
              <a:lumMod val="20000"/>
              <a:lumOff val="80000"/>
              <a:alpha val="51904"/>
            </a:schemeClr>
          </a:solidFill>
          <a:ln>
            <a:solidFill>
              <a:schemeClr val="accent4"/>
            </a:solidFill>
          </a:ln>
        </p:spPr>
        <p:style>
          <a:lnRef idx="1">
            <a:schemeClr val="accent5"/>
          </a:lnRef>
          <a:fillRef idx="2">
            <a:schemeClr val="accent5"/>
          </a:fillRef>
          <a:effectRef idx="1">
            <a:schemeClr val="accent5"/>
          </a:effectRef>
          <a:fontRef idx="minor">
            <a:schemeClr val="dk1"/>
          </a:fontRef>
        </p:style>
        <p:txBody>
          <a:bodyPr wrap="square" tIns="91440" bIns="91440" rtlCol="0">
            <a:noAutofit/>
          </a:bodyPr>
          <a:lstStyle/>
          <a:p>
            <a:pPr algn="ctr"/>
            <a:r>
              <a:rPr lang="en-US" sz="2400" b="1" dirty="0"/>
              <a:t>Higher-risk use</a:t>
            </a:r>
          </a:p>
          <a:p>
            <a:pPr algn="ctr"/>
            <a:endParaRPr lang="en-US" sz="2000" b="1" dirty="0"/>
          </a:p>
          <a:p>
            <a:pPr algn="ctr"/>
            <a:r>
              <a:rPr lang="en-US" sz="1600" dirty="0"/>
              <a:t>Use that has a harmful or negative impact on a person, their family or others.</a:t>
            </a:r>
          </a:p>
          <a:p>
            <a:pPr algn="ctr"/>
            <a:r>
              <a:rPr lang="en-US" sz="1600" dirty="0"/>
              <a:t>_____________</a:t>
            </a:r>
            <a:br>
              <a:rPr lang="en-US" sz="1600" dirty="0"/>
            </a:br>
            <a:endParaRPr lang="en-US" sz="1600" dirty="0"/>
          </a:p>
          <a:p>
            <a:pPr algn="ctr"/>
            <a:r>
              <a:rPr lang="en-US" sz="1600" b="1" dirty="0"/>
              <a:t>Example</a:t>
            </a:r>
            <a:br>
              <a:rPr lang="en-US" sz="1600" b="1" dirty="0"/>
            </a:br>
            <a:r>
              <a:rPr lang="en-US" sz="1600" dirty="0"/>
              <a:t>Impaired driving, binge drinking or increasing frequency and quantity</a:t>
            </a:r>
          </a:p>
        </p:txBody>
      </p:sp>
      <p:sp>
        <p:nvSpPr>
          <p:cNvPr id="21" name="TextBox 20">
            <a:extLst>
              <a:ext uri="{FF2B5EF4-FFF2-40B4-BE49-F238E27FC236}">
                <a16:creationId xmlns:a16="http://schemas.microsoft.com/office/drawing/2014/main" id="{982B18EE-2B34-C2BD-3446-A4C89EDFD97E}"/>
              </a:ext>
            </a:extLst>
          </p:cNvPr>
          <p:cNvSpPr txBox="1"/>
          <p:nvPr/>
        </p:nvSpPr>
        <p:spPr>
          <a:xfrm>
            <a:off x="8925756" y="1460386"/>
            <a:ext cx="3217325" cy="4124488"/>
          </a:xfrm>
          <a:prstGeom prst="rect">
            <a:avLst/>
          </a:prstGeom>
          <a:solidFill>
            <a:schemeClr val="accent4">
              <a:lumMod val="40000"/>
              <a:lumOff val="60000"/>
            </a:schemeClr>
          </a:solidFill>
          <a:ln>
            <a:solidFill>
              <a:schemeClr val="accent4"/>
            </a:solidFill>
          </a:ln>
        </p:spPr>
        <p:style>
          <a:lnRef idx="1">
            <a:schemeClr val="accent5"/>
          </a:lnRef>
          <a:fillRef idx="2">
            <a:schemeClr val="accent5"/>
          </a:fillRef>
          <a:effectRef idx="1">
            <a:schemeClr val="accent5"/>
          </a:effectRef>
          <a:fontRef idx="minor">
            <a:schemeClr val="dk1"/>
          </a:fontRef>
        </p:style>
        <p:txBody>
          <a:bodyPr wrap="square" tIns="91440" bIns="91440" rtlCol="0">
            <a:noAutofit/>
          </a:bodyPr>
          <a:lstStyle/>
          <a:p>
            <a:pPr algn="ctr"/>
            <a:r>
              <a:rPr lang="en-US" sz="2400" b="1" dirty="0"/>
              <a:t>Substance use disorder</a:t>
            </a:r>
          </a:p>
          <a:p>
            <a:pPr algn="ctr"/>
            <a:endParaRPr lang="en-US" sz="2000" b="1" dirty="0"/>
          </a:p>
          <a:p>
            <a:pPr algn="ctr"/>
            <a:r>
              <a:rPr lang="en-US" sz="1600" dirty="0"/>
              <a:t>A treatable medical condition that affects the brain and involves compulsive and continuous substance use despite negative impacts to a person, their family or others.</a:t>
            </a:r>
          </a:p>
          <a:p>
            <a:pPr algn="ctr"/>
            <a:r>
              <a:rPr lang="en-US" sz="1600" dirty="0"/>
              <a:t>_____________</a:t>
            </a:r>
            <a:br>
              <a:rPr lang="en-US" sz="1600" dirty="0"/>
            </a:br>
            <a:endParaRPr lang="en-US" sz="1600" dirty="0"/>
          </a:p>
          <a:p>
            <a:pPr algn="ctr"/>
            <a:r>
              <a:rPr lang="en-US" sz="1600" b="1" dirty="0"/>
              <a:t>Example</a:t>
            </a:r>
            <a:br>
              <a:rPr lang="en-US" sz="1600" b="1" dirty="0"/>
            </a:br>
            <a:r>
              <a:rPr lang="en-US" sz="1600" dirty="0"/>
              <a:t>Inability to stop using alcohol or other substances when wanted</a:t>
            </a:r>
          </a:p>
        </p:txBody>
      </p:sp>
      <p:sp>
        <p:nvSpPr>
          <p:cNvPr id="22" name="TextBox 21">
            <a:extLst>
              <a:ext uri="{FF2B5EF4-FFF2-40B4-BE49-F238E27FC236}">
                <a16:creationId xmlns:a16="http://schemas.microsoft.com/office/drawing/2014/main" id="{887F6312-CFBD-F611-B19D-8265B710C05A}"/>
              </a:ext>
            </a:extLst>
          </p:cNvPr>
          <p:cNvSpPr txBox="1"/>
          <p:nvPr/>
        </p:nvSpPr>
        <p:spPr>
          <a:xfrm>
            <a:off x="552589" y="5851507"/>
            <a:ext cx="11193934" cy="430887"/>
          </a:xfrm>
          <a:prstGeom prst="rect">
            <a:avLst/>
          </a:prstGeom>
          <a:solidFill>
            <a:schemeClr val="accent1"/>
          </a:solidFill>
        </p:spPr>
        <p:txBody>
          <a:bodyPr wrap="square" rtlCol="0">
            <a:spAutoFit/>
          </a:bodyPr>
          <a:lstStyle/>
          <a:p>
            <a:pPr algn="ctr"/>
            <a:r>
              <a:rPr lang="en-US" sz="2200" dirty="0">
                <a:solidFill>
                  <a:schemeClr val="bg1"/>
                </a:solidFill>
              </a:rPr>
              <a:t>A person may move back and forth between stages over time.</a:t>
            </a:r>
          </a:p>
        </p:txBody>
      </p:sp>
      <p:sp>
        <p:nvSpPr>
          <p:cNvPr id="24" name="TextBox 23">
            <a:extLst>
              <a:ext uri="{FF2B5EF4-FFF2-40B4-BE49-F238E27FC236}">
                <a16:creationId xmlns:a16="http://schemas.microsoft.com/office/drawing/2014/main" id="{1E0F2DEF-72CD-32BC-F56B-71F23319B2C9}"/>
              </a:ext>
            </a:extLst>
          </p:cNvPr>
          <p:cNvSpPr txBox="1"/>
          <p:nvPr/>
        </p:nvSpPr>
        <p:spPr>
          <a:xfrm>
            <a:off x="6411012" y="6423030"/>
            <a:ext cx="5732069" cy="338554"/>
          </a:xfrm>
          <a:prstGeom prst="rect">
            <a:avLst/>
          </a:prstGeom>
          <a:noFill/>
        </p:spPr>
        <p:txBody>
          <a:bodyPr wrap="square" rtlCol="0">
            <a:spAutoFit/>
          </a:bodyPr>
          <a:lstStyle/>
          <a:p>
            <a:r>
              <a:rPr lang="en-US" sz="1600" dirty="0"/>
              <a:t>Adapted from: </a:t>
            </a:r>
            <a:r>
              <a:rPr lang="en-US" sz="1600" dirty="0">
                <a:hlinkClick r:id="rId2"/>
              </a:rPr>
              <a:t>Save Lives Oregon Learning Collaborative</a:t>
            </a:r>
            <a:endParaRPr lang="en-US" sz="1600" dirty="0"/>
          </a:p>
        </p:txBody>
      </p:sp>
      <p:sp>
        <p:nvSpPr>
          <p:cNvPr id="25" name="Right Triangle 24">
            <a:extLst>
              <a:ext uri="{FF2B5EF4-FFF2-40B4-BE49-F238E27FC236}">
                <a16:creationId xmlns:a16="http://schemas.microsoft.com/office/drawing/2014/main" id="{DC5CB9B1-15E2-B836-6A9A-EBA9954D8F76}"/>
              </a:ext>
              <a:ext uri="{C183D7F6-B498-43B3-948B-1728B52AA6E4}">
                <adec:decorative xmlns:adec="http://schemas.microsoft.com/office/drawing/2017/decorative" val="1"/>
              </a:ext>
            </a:extLst>
          </p:cNvPr>
          <p:cNvSpPr/>
          <p:nvPr/>
        </p:nvSpPr>
        <p:spPr>
          <a:xfrm rot="2700000">
            <a:off x="452572" y="5793968"/>
            <a:ext cx="574716" cy="574716"/>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Triangle 25">
            <a:extLst>
              <a:ext uri="{FF2B5EF4-FFF2-40B4-BE49-F238E27FC236}">
                <a16:creationId xmlns:a16="http://schemas.microsoft.com/office/drawing/2014/main" id="{74F2877F-40C1-CD44-90E3-A7095417E687}"/>
              </a:ext>
              <a:ext uri="{C183D7F6-B498-43B3-948B-1728B52AA6E4}">
                <adec:decorative xmlns:adec="http://schemas.microsoft.com/office/drawing/2017/decorative" val="1"/>
              </a:ext>
            </a:extLst>
          </p:cNvPr>
          <p:cNvSpPr/>
          <p:nvPr/>
        </p:nvSpPr>
        <p:spPr>
          <a:xfrm rot="13500000">
            <a:off x="11352053" y="5793967"/>
            <a:ext cx="574716" cy="574716"/>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8685781"/>
      </p:ext>
    </p:extLst>
  </p:cSld>
  <p:clrMapOvr>
    <a:masterClrMapping/>
  </p:clrMapOvr>
</p:sld>
</file>

<file path=ppt/theme/theme1.xml><?xml version="1.0" encoding="utf-8"?>
<a:theme xmlns:a="http://schemas.openxmlformats.org/drawingml/2006/main" name="1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_Presentation-Frame-EXPANDED_2021-FINAL v3.potx" id="{871E19A5-6FF8-4B6F-B3B4-DDF01C760689}" vid="{0D27BCD6-A73F-46F0-BAD7-39EEE96D73BC}"/>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4031767-dd6d-417c-ab73-583408f47564">
      <UserInfo>
        <DisplayName>GOODNESS Michelle * ODE</DisplayName>
        <AccountId>497</AccountId>
        <AccountType/>
      </UserInfo>
      <UserInfo>
        <DisplayName>BAKER Traci * ODE</DisplayName>
        <AccountId>1053</AccountId>
        <AccountType/>
      </UserInfo>
      <UserInfo>
        <DisplayName>WIENS Jon * ODE</DisplayName>
        <AccountId>176</AccountId>
        <AccountType/>
      </UserInfo>
      <UserInfo>
        <DisplayName>BOYD Meg * ODE</DisplayName>
        <AccountId>110</AccountId>
        <AccountType/>
      </UserInfo>
      <UserInfo>
        <DisplayName>SIEGEL Marc * ODE</DisplayName>
        <AccountId>29</AccountId>
        <AccountType/>
      </UserInfo>
      <UserInfo>
        <DisplayName>FARLEY Dan * ODE</DisplayName>
        <AccountId>203</AccountId>
        <AccountType/>
      </UserInfo>
      <UserInfo>
        <DisplayName>JUSTIS Carlee * DAS</DisplayName>
        <AccountId>1071</AccountId>
        <AccountType/>
      </UserInfo>
    </SharedWithUsers>
    <Estimated_x0020_Creation_x0020_Date xmlns="764a0d8b-70d1-4953-b271-86bf6cc62b87" xsi:nil="true"/>
    <Remediation_x0020_Date xmlns="764a0d8b-70d1-4953-b271-86bf6cc62b87">2025-04-15T19:17:57+00:00</Remediation_x0020_Date>
    <PublishingExpirationDate xmlns="http://schemas.microsoft.com/sharepoint/v3" xsi:nil="true"/>
    <PublishingStartDate xmlns="http://schemas.microsoft.com/sharepoint/v3" xsi:nil="true"/>
    <Priority xmlns="764a0d8b-70d1-4953-b271-86bf6cc62b87">New</Priorit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BAF1733FA17DC4BA8BBF55116F3F711" ma:contentTypeVersion="8" ma:contentTypeDescription="Create a new document." ma:contentTypeScope="" ma:versionID="2d313e18d26c62d3255ed60ca390b442">
  <xsd:schema xmlns:xsd="http://www.w3.org/2001/XMLSchema" xmlns:xs="http://www.w3.org/2001/XMLSchema" xmlns:p="http://schemas.microsoft.com/office/2006/metadata/properties" xmlns:ns1="http://schemas.microsoft.com/sharepoint/v3" xmlns:ns2="764a0d8b-70d1-4953-b271-86bf6cc62b87" xmlns:ns3="54031767-dd6d-417c-ab73-583408f47564" targetNamespace="http://schemas.microsoft.com/office/2006/metadata/properties" ma:root="true" ma:fieldsID="a4a537bbeeed9fafa02a677e3b0274c7" ns1:_="" ns2:_="" ns3:_="">
    <xsd:import namespace="http://schemas.microsoft.com/sharepoint/v3"/>
    <xsd:import namespace="764a0d8b-70d1-4953-b271-86bf6cc62b87"/>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64a0d8b-70d1-4953-b271-86bf6cc62b87"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4EA527-A198-4301-BCF4-14EDE0643645}">
  <ds:schemaRefs>
    <ds:schemaRef ds:uri="33d0ab3a-ed53-4b26-b374-c651e1521cb8"/>
    <ds:schemaRef ds:uri="e10c53f3-1d52-4706-a966-ac9983b2994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FC1C207-77FC-44F7-AC05-276B3AA37170}">
  <ds:schemaRefs>
    <ds:schemaRef ds:uri="http://schemas.microsoft.com/sharepoint/v3/contenttype/forms"/>
  </ds:schemaRefs>
</ds:datastoreItem>
</file>

<file path=customXml/itemProps3.xml><?xml version="1.0" encoding="utf-8"?>
<ds:datastoreItem xmlns:ds="http://schemas.openxmlformats.org/officeDocument/2006/customXml" ds:itemID="{AC5FE45D-91A1-4A74-BF56-6A14AB6F3341}"/>
</file>

<file path=docProps/app.xml><?xml version="1.0" encoding="utf-8"?>
<Properties xmlns="http://schemas.openxmlformats.org/officeDocument/2006/extended-properties" xmlns:vt="http://schemas.openxmlformats.org/officeDocument/2006/docPropsVTypes">
  <Template/>
  <TotalTime>10171</TotalTime>
  <Words>1214</Words>
  <Application>Microsoft Office PowerPoint</Application>
  <PresentationFormat>Widescreen</PresentationFormat>
  <Paragraphs>164</Paragraphs>
  <Slides>29</Slides>
  <Notes>1</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1_2021ODE</vt:lpstr>
      <vt:lpstr>Youth Brain Development </vt:lpstr>
      <vt:lpstr>Essential Questions</vt:lpstr>
      <vt:lpstr>Learning Goals</vt:lpstr>
      <vt:lpstr>Stop and Jot 1</vt:lpstr>
      <vt:lpstr>Stop and Jot 2</vt:lpstr>
      <vt:lpstr>Stop and Jot 3</vt:lpstr>
      <vt:lpstr>Stages of Healthy Adolescent Development</vt:lpstr>
      <vt:lpstr>Characteristics of Middle Adolescence</vt:lpstr>
      <vt:lpstr>Substance Use Spectrum (1)</vt:lpstr>
      <vt:lpstr>What does your brain do for you?</vt:lpstr>
      <vt:lpstr>Your brain…</vt:lpstr>
      <vt:lpstr>Like or Dislike 1</vt:lpstr>
      <vt:lpstr>Like or Dislike 2</vt:lpstr>
      <vt:lpstr>Like or Dislike 3</vt:lpstr>
      <vt:lpstr>Like or Dislike 4</vt:lpstr>
      <vt:lpstr>Group Discussion</vt:lpstr>
      <vt:lpstr>Stop and Jot 4</vt:lpstr>
      <vt:lpstr>Youth Brain Development</vt:lpstr>
      <vt:lpstr>Brain Basics</vt:lpstr>
      <vt:lpstr>Youth Brain vs. Adult Brain</vt:lpstr>
      <vt:lpstr>Stop and Jot 5</vt:lpstr>
      <vt:lpstr>Key Vocabulary</vt:lpstr>
      <vt:lpstr>Why are drugs so hard to quit?</vt:lpstr>
      <vt:lpstr>What is substance use disorder?</vt:lpstr>
      <vt:lpstr>Who experiences a SUD?</vt:lpstr>
      <vt:lpstr>Remember…</vt:lpstr>
      <vt:lpstr>Substance Use Spectrum (2)</vt:lpstr>
      <vt:lpstr>Support Available</vt:lpstr>
      <vt:lpstr>Key Ideas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Us</dc:title>
  <dc:creator>GOODNESS Michelle * ODE</dc:creator>
  <cp:lastModifiedBy>Christina Johnson</cp:lastModifiedBy>
  <cp:revision>20</cp:revision>
  <dcterms:modified xsi:type="dcterms:W3CDTF">2025-03-12T22:09:45Z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0x0101008BAF1733FA17DC4BA8BBF55116F3F711</vt:lpwstr>
  </property>
  <property fmtid="{D5CDD505-2E9C-101B-9397-08002B2CF9AE}" pid="3" name="TaxKeyword">
    <vt:lpwstr/>
  </property>
  <property fmtid="{D5CDD505-2E9C-101B-9397-08002B2CF9AE}" pid="4" name="MSIP_Label_61f40bdc-19d8-4b8e-be88-e9eb9bcca8b8_Enabled">
    <vt:lpwstr>true</vt:lpwstr>
  </property>
  <property fmtid="{D5CDD505-2E9C-101B-9397-08002B2CF9AE}" pid="5" name="MSIP_Label_61f40bdc-19d8-4b8e-be88-e9eb9bcca8b8_SetDate">
    <vt:lpwstr>2023-10-19T17:38:46Z</vt:lpwstr>
  </property>
  <property fmtid="{D5CDD505-2E9C-101B-9397-08002B2CF9AE}" pid="6" name="MSIP_Label_61f40bdc-19d8-4b8e-be88-e9eb9bcca8b8_Method">
    <vt:lpwstr>Privileged</vt:lpwstr>
  </property>
  <property fmtid="{D5CDD505-2E9C-101B-9397-08002B2CF9AE}" pid="7" name="MSIP_Label_61f40bdc-19d8-4b8e-be88-e9eb9bcca8b8_Name">
    <vt:lpwstr>Level 1 - Published (Items)</vt:lpwstr>
  </property>
  <property fmtid="{D5CDD505-2E9C-101B-9397-08002B2CF9AE}" pid="8" name="MSIP_Label_61f40bdc-19d8-4b8e-be88-e9eb9bcca8b8_SiteId">
    <vt:lpwstr>b4f51418-b269-49a2-935a-fa54bf584fc8</vt:lpwstr>
  </property>
  <property fmtid="{D5CDD505-2E9C-101B-9397-08002B2CF9AE}" pid="9" name="MSIP_Label_61f40bdc-19d8-4b8e-be88-e9eb9bcca8b8_ActionId">
    <vt:lpwstr>c4b5f7af-171c-4074-8f39-9fc74c531cc2</vt:lpwstr>
  </property>
  <property fmtid="{D5CDD505-2E9C-101B-9397-08002B2CF9AE}" pid="10" name="MSIP_Label_61f40bdc-19d8-4b8e-be88-e9eb9bcca8b8_ContentBits">
    <vt:lpwstr>0</vt:lpwstr>
  </property>
  <property fmtid="{D5CDD505-2E9C-101B-9397-08002B2CF9AE}" pid="11" name="MSIP_Label_09b73270-2993-4076-be47-9c78f42a1e84_Enabled">
    <vt:lpwstr>true</vt:lpwstr>
  </property>
  <property fmtid="{D5CDD505-2E9C-101B-9397-08002B2CF9AE}" pid="12" name="MSIP_Label_09b73270-2993-4076-be47-9c78f42a1e84_SetDate">
    <vt:lpwstr>2024-06-21T16:55:30Z</vt:lpwstr>
  </property>
  <property fmtid="{D5CDD505-2E9C-101B-9397-08002B2CF9AE}" pid="13" name="MSIP_Label_09b73270-2993-4076-be47-9c78f42a1e84_Method">
    <vt:lpwstr>Privileged</vt:lpwstr>
  </property>
  <property fmtid="{D5CDD505-2E9C-101B-9397-08002B2CF9AE}" pid="14" name="MSIP_Label_09b73270-2993-4076-be47-9c78f42a1e84_Name">
    <vt:lpwstr>Level 1 - Published (Items)</vt:lpwstr>
  </property>
  <property fmtid="{D5CDD505-2E9C-101B-9397-08002B2CF9AE}" pid="15" name="MSIP_Label_09b73270-2993-4076-be47-9c78f42a1e84_SiteId">
    <vt:lpwstr>aa3f6932-fa7c-47b4-a0ce-a598cad161cf</vt:lpwstr>
  </property>
  <property fmtid="{D5CDD505-2E9C-101B-9397-08002B2CF9AE}" pid="16" name="MSIP_Label_09b73270-2993-4076-be47-9c78f42a1e84_ActionId">
    <vt:lpwstr>9a956e48-93ec-48f0-b269-11b89d529c66</vt:lpwstr>
  </property>
  <property fmtid="{D5CDD505-2E9C-101B-9397-08002B2CF9AE}" pid="17" name="MSIP_Label_09b73270-2993-4076-be47-9c78f42a1e84_ContentBits">
    <vt:lpwstr>0</vt:lpwstr>
  </property>
</Properties>
</file>