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9" r:id="rId4"/>
  </p:sldMasterIdLst>
  <p:notesMasterIdLst>
    <p:notesMasterId r:id="rId26"/>
  </p:notesMasterIdLst>
  <p:sldIdLst>
    <p:sldId id="270" r:id="rId5"/>
    <p:sldId id="257" r:id="rId6"/>
    <p:sldId id="258" r:id="rId7"/>
    <p:sldId id="259" r:id="rId8"/>
    <p:sldId id="260" r:id="rId9"/>
    <p:sldId id="284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7" r:id="rId22"/>
    <p:sldId id="288" r:id="rId23"/>
    <p:sldId id="282" r:id="rId24"/>
    <p:sldId id="283" r:id="rId2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D40F30C-3666-18B8-C1CD-0B462B0BA8C1}" name="Gabriela Mottesi" initials="" userId="S::gmottes@wested.org::567325f9-1976-4916-8d3e-d7dbaa86519f" providerId="AD"/>
  <p188:author id="{A6C9CB1F-0E65-BDF2-9959-F5E8A71BC8F1}" name="Christina Johnson" initials="CJ" userId="S::cjohnso2@wested.org::25489c12-e334-44ac-9e5c-f96f7032691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F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CF9355-876F-4535-B888-37BAE4FEF16E}" v="2" dt="2025-02-27T15:46:03.4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/>
    <p:restoredTop sz="71733"/>
  </p:normalViewPr>
  <p:slideViewPr>
    <p:cSldViewPr snapToGrid="0">
      <p:cViewPr varScale="1">
        <p:scale>
          <a:sx n="42" d="100"/>
          <a:sy n="42" d="100"/>
        </p:scale>
        <p:origin x="90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Bates" userId="JhYXnYTMg7cS4QZrP5bDyF1IVTwzWWkk02Iay/nl39c=" providerId="None" clId="Web-{A6CF9355-876F-4535-B888-37BAE4FEF16E}"/>
    <pc:docChg chg="delSld">
      <pc:chgData name="Rebecca Bates" userId="JhYXnYTMg7cS4QZrP5bDyF1IVTwzWWkk02Iay/nl39c=" providerId="None" clId="Web-{A6CF9355-876F-4535-B888-37BAE4FEF16E}" dt="2025-02-27T15:46:03.464" v="1"/>
      <pc:docMkLst>
        <pc:docMk/>
      </pc:docMkLst>
      <pc:sldChg chg="del">
        <pc:chgData name="Rebecca Bates" userId="JhYXnYTMg7cS4QZrP5bDyF1IVTwzWWkk02Iay/nl39c=" providerId="None" clId="Web-{A6CF9355-876F-4535-B888-37BAE4FEF16E}" dt="2025-02-27T15:46:02.324" v="0"/>
        <pc:sldMkLst>
          <pc:docMk/>
          <pc:sldMk cId="0" sldId="268"/>
        </pc:sldMkLst>
      </pc:sldChg>
      <pc:sldChg chg="del">
        <pc:chgData name="Rebecca Bates" userId="JhYXnYTMg7cS4QZrP5bDyF1IVTwzWWkk02Iay/nl39c=" providerId="None" clId="Web-{A6CF9355-876F-4535-B888-37BAE4FEF16E}" dt="2025-02-27T15:46:03.464" v="1"/>
        <pc:sldMkLst>
          <pc:docMk/>
          <pc:sldMk cId="0" sldId="269"/>
        </pc:sldMkLst>
      </pc:sldChg>
    </pc:docChg>
  </pc:docChgLst>
  <pc:docChgLst>
    <pc:chgData name="Julie Webb" userId="KDE0Nlu50827bIHsrn8ZE1cuhkIhoEpOL+nABm3soG4=" providerId="None" clId="Web-{D1F6DECA-4D1F-40E8-A6AD-4F6638C46032}"/>
    <pc:docChg chg="addSld delSld">
      <pc:chgData name="Julie Webb" userId="KDE0Nlu50827bIHsrn8ZE1cuhkIhoEpOL+nABm3soG4=" providerId="None" clId="Web-{D1F6DECA-4D1F-40E8-A6AD-4F6638C46032}" dt="2025-01-08T23:08:36.337" v="1"/>
      <pc:docMkLst>
        <pc:docMk/>
      </pc:docMkLst>
      <pc:sldChg chg="new del">
        <pc:chgData name="Julie Webb" userId="KDE0Nlu50827bIHsrn8ZE1cuhkIhoEpOL+nABm3soG4=" providerId="None" clId="Web-{D1F6DECA-4D1F-40E8-A6AD-4F6638C46032}" dt="2025-01-08T23:08:36.337" v="1"/>
        <pc:sldMkLst>
          <pc:docMk/>
          <pc:sldMk cId="1939326810" sldId="271"/>
        </pc:sldMkLst>
      </pc:sldChg>
    </pc:docChg>
  </pc:docChgLst>
  <pc:docChgLst>
    <pc:chgData name="Rebecca Bates" userId="JhYXnYTMg7cS4QZrP5bDyF1IVTwzWWkk02Iay/nl39c=" providerId="None" clId="Web-{CAE14081-BCAA-4940-9FF6-FB1AE39885DF}"/>
    <pc:docChg chg="delSld modSld">
      <pc:chgData name="Rebecca Bates" userId="JhYXnYTMg7cS4QZrP5bDyF1IVTwzWWkk02Iay/nl39c=" providerId="None" clId="Web-{CAE14081-BCAA-4940-9FF6-FB1AE39885DF}" dt="2025-02-24T16:02:23.452" v="14" actId="20577"/>
      <pc:docMkLst>
        <pc:docMk/>
      </pc:docMkLst>
      <pc:sldChg chg="modSp modCm">
        <pc:chgData name="Rebecca Bates" userId="JhYXnYTMg7cS4QZrP5bDyF1IVTwzWWkk02Iay/nl39c=" providerId="None" clId="Web-{CAE14081-BCAA-4940-9FF6-FB1AE39885DF}" dt="2025-02-24T15:37:03.039" v="3" actId="20577"/>
        <pc:sldMkLst>
          <pc:docMk/>
          <pc:sldMk cId="2916259846" sldId="273"/>
        </pc:sldMkLst>
        <pc:spChg chg="mod">
          <ac:chgData name="Rebecca Bates" userId="JhYXnYTMg7cS4QZrP5bDyF1IVTwzWWkk02Iay/nl39c=" providerId="None" clId="Web-{CAE14081-BCAA-4940-9FF6-FB1AE39885DF}" dt="2025-02-24T15:37:03.039" v="3" actId="20577"/>
          <ac:spMkLst>
            <pc:docMk/>
            <pc:sldMk cId="2916259846" sldId="273"/>
            <ac:spMk id="3" creationId="{F2C1735B-C643-8850-9797-A16EF7FDD01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Rebecca Bates" userId="JhYXnYTMg7cS4QZrP5bDyF1IVTwzWWkk02Iay/nl39c=" providerId="None" clId="Web-{CAE14081-BCAA-4940-9FF6-FB1AE39885DF}" dt="2025-02-24T15:35:57.990" v="2" actId="20577"/>
              <pc2:cmMkLst xmlns:pc2="http://schemas.microsoft.com/office/powerpoint/2019/9/main/command">
                <pc:docMk/>
                <pc:sldMk cId="2916259846" sldId="273"/>
                <pc2:cmMk id="{39D1576B-6CC3-A14D-B44B-136A153DAA57}"/>
              </pc2:cmMkLst>
            </pc226:cmChg>
          </p:ext>
        </pc:extLst>
      </pc:sldChg>
      <pc:sldChg chg="modSp">
        <pc:chgData name="Rebecca Bates" userId="JhYXnYTMg7cS4QZrP5bDyF1IVTwzWWkk02Iay/nl39c=" providerId="None" clId="Web-{CAE14081-BCAA-4940-9FF6-FB1AE39885DF}" dt="2025-02-24T16:02:23.452" v="14" actId="20577"/>
        <pc:sldMkLst>
          <pc:docMk/>
          <pc:sldMk cId="3527497330" sldId="284"/>
        </pc:sldMkLst>
        <pc:spChg chg="mod">
          <ac:chgData name="Rebecca Bates" userId="JhYXnYTMg7cS4QZrP5bDyF1IVTwzWWkk02Iay/nl39c=" providerId="None" clId="Web-{CAE14081-BCAA-4940-9FF6-FB1AE39885DF}" dt="2025-02-24T16:02:23.452" v="14" actId="20577"/>
          <ac:spMkLst>
            <pc:docMk/>
            <pc:sldMk cId="3527497330" sldId="284"/>
            <ac:spMk id="3" creationId="{16A73AC1-6A9E-B942-0F4D-75E825689CF1}"/>
          </ac:spMkLst>
        </pc:spChg>
      </pc:sldChg>
      <pc:sldChg chg="del">
        <pc:chgData name="Rebecca Bates" userId="JhYXnYTMg7cS4QZrP5bDyF1IVTwzWWkk02Iay/nl39c=" providerId="None" clId="Web-{CAE14081-BCAA-4940-9FF6-FB1AE39885DF}" dt="2025-02-24T15:55:19.973" v="4"/>
        <pc:sldMkLst>
          <pc:docMk/>
          <pc:sldMk cId="792600734" sldId="28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mericanaddictioncenters.org/blog/entertainments-influence-on-addiction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87519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39859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B3BEF-F01A-1A3B-B08A-2D65986DC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059F19-4931-AAEC-B55C-353E2BDA04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4421A1-023F-B648-9FB2-503C4FCC56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After students write down these characters: </a:t>
            </a:r>
          </a:p>
          <a:p>
            <a:pPr marL="342900" marR="0" lvl="0" indent="-342900">
              <a:lnSpc>
                <a:spcPts val="1550"/>
              </a:lnSpc>
              <a:spcAft>
                <a:spcPts val="600"/>
              </a:spcAft>
              <a:buClr>
                <a:srgbClr val="1B75BC"/>
              </a:buClr>
              <a:buSzPts val="1200"/>
              <a:buFont typeface="Calibri" panose="020F0502020204030204" pitchFamily="34" charset="0"/>
              <a:buAutoNum type="arabicPeriod"/>
              <a:tabLst>
                <a:tab pos="2286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difficult this task was. </a:t>
            </a:r>
          </a:p>
          <a:p>
            <a:pPr marL="342900" marR="0" lvl="0" indent="-342900">
              <a:lnSpc>
                <a:spcPts val="1550"/>
              </a:lnSpc>
              <a:spcAft>
                <a:spcPts val="600"/>
              </a:spcAft>
              <a:buClr>
                <a:srgbClr val="1B75BC"/>
              </a:buClr>
              <a:buSzPts val="1200"/>
              <a:buFont typeface="Calibri" panose="020F0502020204030204" pitchFamily="34" charset="0"/>
              <a:buAutoNum type="arabicPeriod"/>
              <a:tabLst>
                <a:tab pos="2286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Ask if it would be easier to brainstorm characters that are negatively portrayed. </a:t>
            </a:r>
          </a:p>
          <a:p>
            <a:pPr marL="342900" marR="0" lvl="0" indent="-342900">
              <a:lnSpc>
                <a:spcPts val="1550"/>
              </a:lnSpc>
              <a:spcAft>
                <a:spcPts val="600"/>
              </a:spcAft>
              <a:buClr>
                <a:srgbClr val="1B75BC"/>
              </a:buClr>
              <a:buSzPts val="1200"/>
              <a:buFont typeface="Calibri" panose="020F0502020204030204" pitchFamily="34" charset="0"/>
              <a:buAutoNum type="arabicPeriod"/>
              <a:tabLst>
                <a:tab pos="2286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Ask the class how the negative portrayal impacts how people think about substance use disorders.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16442F-B29A-FDC2-B715-549252617F9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6674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100" baseline="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(1) Quoted from </a:t>
            </a:r>
            <a:r>
              <a:rPr lang="en-US" sz="1800" u="sng" kern="100" baseline="0" dirty="0">
                <a:solidFill>
                  <a:srgbClr val="467886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3"/>
              </a:rPr>
              <a:t>https://americanaddictioncenters.org/blog/entertainments-influence-on-addiction</a:t>
            </a:r>
            <a:r>
              <a:rPr lang="en-US" sz="1800" kern="100" baseline="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. Original source: Gruber, E.L., </a:t>
            </a:r>
            <a:r>
              <a:rPr lang="en-US" sz="1800" kern="100" baseline="0" dirty="0" err="1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Thau</a:t>
            </a:r>
            <a:r>
              <a:rPr lang="en-US" sz="1800" kern="100" baseline="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, H.M., Hill, D.L., Fisher, D.A., &amp; Grube, J.W. (2005). Alcohol, tobacco and illicit substances in music videos: a content analysis of prevalence and genre. Journal of Adolescent Health, 37(1), 81–83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100" baseline="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(2) Quoted from </a:t>
            </a:r>
            <a:r>
              <a:rPr lang="en-US" sz="1800" u="sng" kern="100" baseline="0" dirty="0">
                <a:solidFill>
                  <a:srgbClr val="467886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3"/>
              </a:rPr>
              <a:t>https://americanaddictioncenters.org/blog/entertainments-influence-on-addiction</a:t>
            </a:r>
            <a:r>
              <a:rPr lang="en-US" sz="1800" kern="100" baseline="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. Original source: Greenberg, B.S., </a:t>
            </a:r>
            <a:r>
              <a:rPr lang="en-US" sz="1800" kern="100" baseline="0" dirty="0" err="1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Rosaen</a:t>
            </a:r>
            <a:r>
              <a:rPr lang="en-US" sz="1800" kern="100" baseline="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, S.F., Worrell, T.R., Salmon, C.T., &amp; </a:t>
            </a:r>
            <a:r>
              <a:rPr lang="en-US" sz="1800" kern="100" baseline="0" dirty="0" err="1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Volkman</a:t>
            </a:r>
            <a:r>
              <a:rPr lang="en-US" sz="1800" kern="100" baseline="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, J.E. (2009). A portrait of food and drink in commercial TV series. Health Communication, 24(4), 295-303.</a:t>
            </a:r>
          </a:p>
          <a:p>
            <a:r>
              <a:rPr lang="en-US" sz="1800" baseline="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(3) https://pmc.ncbi.nlm.nih.gov/articles/PMC10087142/</a:t>
            </a:r>
            <a:endParaRPr lang="en-US" sz="18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1BAB0E-5FA7-43FE-8DC6-205B6FF959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2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7436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After students write down these characters: </a:t>
            </a:r>
          </a:p>
          <a:p>
            <a:pPr marL="342900" marR="0" lvl="0" indent="-342900">
              <a:lnSpc>
                <a:spcPts val="1550"/>
              </a:lnSpc>
              <a:spcAft>
                <a:spcPts val="600"/>
              </a:spcAft>
              <a:buClr>
                <a:srgbClr val="1B75BC"/>
              </a:buClr>
              <a:buSzPts val="1200"/>
              <a:buFont typeface="Calibri" panose="020F0502020204030204" pitchFamily="34" charset="0"/>
              <a:buAutoNum type="arabicPeriod"/>
              <a:tabLst>
                <a:tab pos="2286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difficult this task was. </a:t>
            </a:r>
          </a:p>
          <a:p>
            <a:pPr marL="342900" marR="0" lvl="0" indent="-342900">
              <a:lnSpc>
                <a:spcPts val="1550"/>
              </a:lnSpc>
              <a:spcAft>
                <a:spcPts val="600"/>
              </a:spcAft>
              <a:buClr>
                <a:srgbClr val="1B75BC"/>
              </a:buClr>
              <a:buSzPts val="1200"/>
              <a:buFont typeface="Calibri" panose="020F0502020204030204" pitchFamily="34" charset="0"/>
              <a:buAutoNum type="arabicPeriod"/>
              <a:tabLst>
                <a:tab pos="2286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Ask if it would be easier to brainstorm characters that are negatively portrayed. </a:t>
            </a:r>
          </a:p>
          <a:p>
            <a:pPr marL="342900" marR="0" lvl="0" indent="-342900">
              <a:lnSpc>
                <a:spcPts val="1550"/>
              </a:lnSpc>
              <a:spcAft>
                <a:spcPts val="600"/>
              </a:spcAft>
              <a:buClr>
                <a:srgbClr val="1B75BC"/>
              </a:buClr>
              <a:buSzPts val="1200"/>
              <a:buFont typeface="Calibri" panose="020F0502020204030204" pitchFamily="34" charset="0"/>
              <a:buAutoNum type="arabicPeriod"/>
              <a:tabLst>
                <a:tab pos="22860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Ask the class how the negative portrayal impacts how people think about substance use disorders.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6228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373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What is the CRAAP test? 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The CRAAP Test is an evaluation method and provides you with a method and list of questions to evaluate the nature and value of the information that you find.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2210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69244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72539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264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584382"/>
            <a:ext cx="12192000" cy="427361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34CCBD-11CA-572B-93CC-46CCB5717FC1}"/>
              </a:ext>
            </a:extLst>
          </p:cNvPr>
          <p:cNvSpPr/>
          <p:nvPr userDrawn="1"/>
        </p:nvSpPr>
        <p:spPr>
          <a:xfrm>
            <a:off x="2313436" y="0"/>
            <a:ext cx="9878564" cy="2564296"/>
          </a:xfrm>
          <a:prstGeom prst="rect">
            <a:avLst/>
          </a:prstGeom>
          <a:solidFill>
            <a:schemeClr val="accent1">
              <a:alpha val="89969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7913" y="371768"/>
            <a:ext cx="9144000" cy="190745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7913" y="2771779"/>
            <a:ext cx="9144000" cy="99481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17912" y="4886528"/>
            <a:ext cx="966693" cy="365125"/>
          </a:xfrm>
        </p:spPr>
        <p:txBody>
          <a:bodyPr/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fld id="{AE25D7A7-DBF1-4731-876B-EF0349DEF57D}" type="datetime1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7912" y="6139793"/>
            <a:ext cx="3400973" cy="365125"/>
          </a:xfrm>
        </p:spPr>
        <p:txBody>
          <a:bodyPr/>
          <a:lstStyle/>
          <a:p>
            <a:r>
              <a:rPr lang="en-US" dirty="0"/>
              <a:t>Oregon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178B7B-EB9A-7016-6BAC-C34107A94A91}"/>
              </a:ext>
            </a:extLst>
          </p:cNvPr>
          <p:cNvSpPr/>
          <p:nvPr userDrawn="1"/>
        </p:nvSpPr>
        <p:spPr>
          <a:xfrm>
            <a:off x="0" y="0"/>
            <a:ext cx="2313437" cy="25642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oogle Shape;722;p83" descr="Oregon Department of Education Logo">
            <a:extLst>
              <a:ext uri="{FF2B5EF4-FFF2-40B4-BE49-F238E27FC236}">
                <a16:creationId xmlns:a16="http://schemas.microsoft.com/office/drawing/2014/main" id="{A613D903-CD0C-D2E7-CC4A-1950E8CEEC7E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0" y="151928"/>
            <a:ext cx="2313437" cy="2334773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0518B305-E44F-C060-75E7-B572DF52D405}"/>
              </a:ext>
            </a:extLst>
          </p:cNvPr>
          <p:cNvSpPr/>
          <p:nvPr userDrawn="1"/>
        </p:nvSpPr>
        <p:spPr>
          <a:xfrm>
            <a:off x="-1" y="2564296"/>
            <a:ext cx="2313437" cy="4293703"/>
          </a:xfrm>
          <a:prstGeom prst="rect">
            <a:avLst/>
          </a:prstGeom>
          <a:solidFill>
            <a:schemeClr val="accent1">
              <a:alpha val="10992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03BFE4E-4B21-55C8-3EF8-9376E0089600}"/>
              </a:ext>
            </a:extLst>
          </p:cNvPr>
          <p:cNvGrpSpPr/>
          <p:nvPr userDrawn="1"/>
        </p:nvGrpSpPr>
        <p:grpSpPr>
          <a:xfrm>
            <a:off x="2313436" y="-1375"/>
            <a:ext cx="9878563" cy="155150"/>
            <a:chOff x="89452" y="2773017"/>
            <a:chExt cx="5029199" cy="104497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F518B26-C1C1-9ABF-B087-E6519A7CC4D5}"/>
                </a:ext>
              </a:extLst>
            </p:cNvPr>
            <p:cNvSpPr/>
            <p:nvPr userDrawn="1"/>
          </p:nvSpPr>
          <p:spPr>
            <a:xfrm>
              <a:off x="89452" y="2773017"/>
              <a:ext cx="1262270" cy="10449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658DE75-AE21-C655-BBF4-9DBA44516DBB}"/>
                </a:ext>
              </a:extLst>
            </p:cNvPr>
            <p:cNvSpPr/>
            <p:nvPr userDrawn="1"/>
          </p:nvSpPr>
          <p:spPr>
            <a:xfrm>
              <a:off x="1341782" y="2773017"/>
              <a:ext cx="1262270" cy="10449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4F04249-563D-D25F-8061-0EA2D5351A77}"/>
                </a:ext>
              </a:extLst>
            </p:cNvPr>
            <p:cNvSpPr/>
            <p:nvPr userDrawn="1"/>
          </p:nvSpPr>
          <p:spPr>
            <a:xfrm>
              <a:off x="2604051" y="2773017"/>
              <a:ext cx="1262270" cy="1044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E28D44B-F670-D841-DA37-92C9B12D96E4}"/>
                </a:ext>
              </a:extLst>
            </p:cNvPr>
            <p:cNvSpPr/>
            <p:nvPr userDrawn="1"/>
          </p:nvSpPr>
          <p:spPr>
            <a:xfrm>
              <a:off x="3856381" y="2773017"/>
              <a:ext cx="1262270" cy="10449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9133F6D5-D05F-C909-836F-BD5CE64E599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17913" y="4535928"/>
            <a:ext cx="9144000" cy="330514"/>
          </a:xfrm>
        </p:spPr>
        <p:txBody>
          <a:bodyPr>
            <a:normAutofit/>
          </a:bodyPr>
          <a:lstStyle>
            <a:lvl1pPr marL="0" indent="0">
              <a:buNone/>
              <a:defRPr sz="18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Authored by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03D7078-AFAB-9E61-EE38-5AD4E700721A}"/>
              </a:ext>
            </a:extLst>
          </p:cNvPr>
          <p:cNvCxnSpPr>
            <a:cxnSpLocks/>
          </p:cNvCxnSpPr>
          <p:nvPr userDrawn="1"/>
        </p:nvCxnSpPr>
        <p:spPr>
          <a:xfrm>
            <a:off x="2409568" y="4337223"/>
            <a:ext cx="93787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0188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y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99125"/>
            <a:ext cx="9144000" cy="2195481"/>
          </a:xfrm>
        </p:spPr>
        <p:txBody>
          <a:bodyPr anchor="b">
            <a:noAutofit/>
          </a:bodyPr>
          <a:lstStyle>
            <a:lvl1pPr algn="ctr">
              <a:defRPr sz="12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Text here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08E3A-1967-44F7-9CA0-320D3ED909C6}" type="datetime1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Oregon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4B2470-1BF4-750E-9FC2-0F0140F99B98}"/>
              </a:ext>
            </a:extLst>
          </p:cNvPr>
          <p:cNvSpPr/>
          <p:nvPr userDrawn="1"/>
        </p:nvSpPr>
        <p:spPr>
          <a:xfrm>
            <a:off x="-1" y="259492"/>
            <a:ext cx="383059" cy="65985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750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low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99125"/>
            <a:ext cx="9144000" cy="2387600"/>
          </a:xfrm>
        </p:spPr>
        <p:txBody>
          <a:bodyPr anchor="b">
            <a:noAutofit/>
          </a:bodyPr>
          <a:lstStyle>
            <a:lvl1pPr algn="ctr">
              <a:defRPr sz="12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Text here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0A4BA-4BC0-44D2-9B7A-1BA67BCFD26E}" type="datetime1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Oregon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Twitter icon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974" y="4763238"/>
            <a:ext cx="500040" cy="500040"/>
          </a:xfrm>
          <a:prstGeom prst="rect">
            <a:avLst/>
          </a:prstGeom>
        </p:spPr>
      </p:pic>
      <p:pic>
        <p:nvPicPr>
          <p:cNvPr id="12" name="Picture 11" descr="Facebook icon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3471" y="4763238"/>
            <a:ext cx="500040" cy="50004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594722" y="4782426"/>
            <a:ext cx="6806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err="1">
                <a:solidFill>
                  <a:schemeClr val="accent1"/>
                </a:solidFill>
              </a:rPr>
              <a:t>twitter.com</a:t>
            </a:r>
            <a:r>
              <a:rPr lang="en-US" sz="2400" dirty="0">
                <a:solidFill>
                  <a:schemeClr val="accent1"/>
                </a:solidFill>
              </a:rPr>
              <a:t>/</a:t>
            </a:r>
            <a:r>
              <a:rPr lang="en-US" sz="2400" dirty="0" err="1">
                <a:solidFill>
                  <a:schemeClr val="accent1"/>
                </a:solidFill>
              </a:rPr>
              <a:t>ORDeptEd</a:t>
            </a:r>
            <a:r>
              <a:rPr lang="en-US" sz="2400" dirty="0">
                <a:solidFill>
                  <a:schemeClr val="accent1"/>
                </a:solidFill>
              </a:rPr>
              <a:t> | </a:t>
            </a:r>
            <a:r>
              <a:rPr lang="en-US" sz="2400" dirty="0" err="1">
                <a:solidFill>
                  <a:schemeClr val="accent1"/>
                </a:solidFill>
              </a:rPr>
              <a:t>fb.com</a:t>
            </a:r>
            <a:r>
              <a:rPr lang="en-US" sz="2400" dirty="0">
                <a:solidFill>
                  <a:schemeClr val="accent1"/>
                </a:solidFill>
              </a:rPr>
              <a:t>/</a:t>
            </a:r>
            <a:r>
              <a:rPr lang="en-US" sz="2400" dirty="0" err="1">
                <a:solidFill>
                  <a:schemeClr val="accent1"/>
                </a:solidFill>
              </a:rPr>
              <a:t>ORDeptEd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D7339-23E8-BF33-9EB5-2154AEE4D785}"/>
              </a:ext>
            </a:extLst>
          </p:cNvPr>
          <p:cNvSpPr/>
          <p:nvPr userDrawn="1"/>
        </p:nvSpPr>
        <p:spPr>
          <a:xfrm>
            <a:off x="-1" y="259492"/>
            <a:ext cx="383059" cy="65985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58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458995" y="1433385"/>
            <a:ext cx="9042724" cy="3496962"/>
          </a:xfrm>
        </p:spPr>
        <p:txBody>
          <a:bodyPr anchor="ctr" anchorCtr="0">
            <a:noAutofit/>
          </a:bodyPr>
          <a:lstStyle>
            <a:lvl1pPr algn="l">
              <a:defRPr sz="5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7FD1D4-6CB3-CD64-9657-FA3E85F6164C}"/>
              </a:ext>
            </a:extLst>
          </p:cNvPr>
          <p:cNvSpPr/>
          <p:nvPr userDrawn="1"/>
        </p:nvSpPr>
        <p:spPr>
          <a:xfrm>
            <a:off x="0" y="0"/>
            <a:ext cx="2313437" cy="25642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oogle Shape;722;p83" descr="Oregon Department of Education Logo">
            <a:extLst>
              <a:ext uri="{FF2B5EF4-FFF2-40B4-BE49-F238E27FC236}">
                <a16:creationId xmlns:a16="http://schemas.microsoft.com/office/drawing/2014/main" id="{CC7BEC8A-A571-7E28-F436-289047D3B8DA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0" y="151928"/>
            <a:ext cx="2313437" cy="233477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8C41C27-4F7F-CB4D-A1D8-5970C7274EEA}"/>
              </a:ext>
            </a:extLst>
          </p:cNvPr>
          <p:cNvSpPr/>
          <p:nvPr userDrawn="1"/>
        </p:nvSpPr>
        <p:spPr>
          <a:xfrm>
            <a:off x="-1" y="2564296"/>
            <a:ext cx="2313437" cy="4293703"/>
          </a:xfrm>
          <a:prstGeom prst="rect">
            <a:avLst/>
          </a:prstGeom>
          <a:solidFill>
            <a:schemeClr val="accent1">
              <a:alpha val="10992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364F95E-BAEF-0AFF-38A4-37D4014541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0" y="6139793"/>
            <a:ext cx="2777456" cy="365125"/>
          </a:xfrm>
        </p:spPr>
        <p:txBody>
          <a:bodyPr/>
          <a:lstStyle/>
          <a:p>
            <a:fld id="{AE25D7A7-DBF1-4731-876B-EF0349DEF57D}" type="datetime1">
              <a:rPr lang="en-US" smtClean="0"/>
              <a:t>3/12/2025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1391D9-F2CB-6BC0-C63A-690EEF9C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17913" y="6139793"/>
            <a:ext cx="2864224" cy="365125"/>
          </a:xfrm>
        </p:spPr>
        <p:txBody>
          <a:bodyPr/>
          <a:lstStyle/>
          <a:p>
            <a:r>
              <a:rPr lang="en-US" dirty="0"/>
              <a:t>Oregon Department of Education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8611FF5-1A52-738E-E9C0-F0005C6CE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E63FAD7-A824-4250-06B4-F8E55608BE03}"/>
              </a:ext>
            </a:extLst>
          </p:cNvPr>
          <p:cNvGrpSpPr/>
          <p:nvPr userDrawn="1"/>
        </p:nvGrpSpPr>
        <p:grpSpPr>
          <a:xfrm>
            <a:off x="2313436" y="-1375"/>
            <a:ext cx="9878563" cy="155150"/>
            <a:chOff x="89452" y="2773017"/>
            <a:chExt cx="5029199" cy="104497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5E0CDE-FF54-984C-C9A3-27585E68933C}"/>
                </a:ext>
              </a:extLst>
            </p:cNvPr>
            <p:cNvSpPr/>
            <p:nvPr userDrawn="1"/>
          </p:nvSpPr>
          <p:spPr>
            <a:xfrm>
              <a:off x="89452" y="2773017"/>
              <a:ext cx="1262270" cy="10449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F5E37D0-301D-4C97-6E9A-7A585E53E5D8}"/>
                </a:ext>
              </a:extLst>
            </p:cNvPr>
            <p:cNvSpPr/>
            <p:nvPr userDrawn="1"/>
          </p:nvSpPr>
          <p:spPr>
            <a:xfrm>
              <a:off x="1341782" y="2773017"/>
              <a:ext cx="1262270" cy="10449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C797C71-4593-94E0-E2E6-A8CBD1A887BA}"/>
                </a:ext>
              </a:extLst>
            </p:cNvPr>
            <p:cNvSpPr/>
            <p:nvPr userDrawn="1"/>
          </p:nvSpPr>
          <p:spPr>
            <a:xfrm>
              <a:off x="2604051" y="2773017"/>
              <a:ext cx="1262270" cy="1044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D4FD286-E8C6-3E5E-1039-3C295B0B2E46}"/>
                </a:ext>
              </a:extLst>
            </p:cNvPr>
            <p:cNvSpPr/>
            <p:nvPr userDrawn="1"/>
          </p:nvSpPr>
          <p:spPr>
            <a:xfrm>
              <a:off x="3856381" y="2773017"/>
              <a:ext cx="1262270" cy="10449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94506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0567-124C-4095-81DC-815DD21CE8C9}" type="datetime1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Oregon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2603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2995" y="259492"/>
            <a:ext cx="4763664" cy="659850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177" y="779645"/>
            <a:ext cx="3931826" cy="2525617"/>
          </a:xfrm>
        </p:spPr>
        <p:txBody>
          <a:bodyPr anchor="t" anchorCtr="0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79647"/>
            <a:ext cx="6172200" cy="508140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FA7BA-D396-4E27-AF61-C3F310AFC230}" type="datetime1">
              <a:rPr lang="en-US" smtClean="0"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Oregon Department of Education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717177" y="3540125"/>
            <a:ext cx="3931826" cy="23209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92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AC9E-0280-4D27-9EA2-698F7A67BA53}" type="datetime1">
              <a:rPr lang="en-US" smtClean="0"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Oregon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07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176" y="1825625"/>
            <a:ext cx="5302624" cy="41060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329518" cy="41060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6FB3-D811-417F-8686-F9E75A22B6CE}" type="datetime1">
              <a:rPr lang="en-US" smtClean="0"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Oregon Department of Education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232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3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7176" y="2505075"/>
            <a:ext cx="5280399" cy="343454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329518" cy="823912"/>
          </a:xfrm>
        </p:spPr>
        <p:txBody>
          <a:bodyPr anchor="t" anchorCtr="0"/>
          <a:lstStyle>
            <a:lvl1pPr marL="0" indent="0">
              <a:buNone/>
              <a:defRPr sz="3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329518" cy="343454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33458-4B95-47BE-956D-AAB447907D75}" type="datetime1">
              <a:rPr lang="en-US" smtClean="0"/>
              <a:t>3/12/2025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Oregon Department of Education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2036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567FB-5140-4075-A427-FA8B498DAFA1}" type="datetime1">
              <a:rPr lang="en-US" smtClean="0"/>
              <a:t>3/12/2025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Oregon Department of Education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4377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807B-0068-4E1F-806E-C8C4952A24DC}" type="datetime1">
              <a:rPr lang="en-US" smtClean="0"/>
              <a:t>3/12/2025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Oregon Department of Education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717176" y="659958"/>
            <a:ext cx="10784542" cy="5398936"/>
          </a:xfrm>
          <a:noFill/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738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1" cy="10264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176" y="1825625"/>
            <a:ext cx="10784541" cy="4109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176" y="6139793"/>
            <a:ext cx="28642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Oregon Department of Education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4824" y="6139793"/>
            <a:ext cx="4509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2D0A6FE-1ABE-4141-9C0E-FE4FA78F9128}" type="datetime1">
              <a:rPr lang="en-US" smtClean="0"/>
              <a:t>3/12/2025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57F5B69-6281-4C1F-8C38-6DA0F56DA4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2B909DD-0550-BCCE-E53E-3AE155F54A08}"/>
              </a:ext>
            </a:extLst>
          </p:cNvPr>
          <p:cNvSpPr/>
          <p:nvPr userDrawn="1"/>
        </p:nvSpPr>
        <p:spPr>
          <a:xfrm>
            <a:off x="0" y="0"/>
            <a:ext cx="12192000" cy="252042"/>
          </a:xfrm>
          <a:prstGeom prst="rect">
            <a:avLst/>
          </a:prstGeom>
          <a:solidFill>
            <a:schemeClr val="accent1">
              <a:alpha val="89969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64FCA73-AF84-DF07-D462-D8B837022CD6}"/>
              </a:ext>
            </a:extLst>
          </p:cNvPr>
          <p:cNvGrpSpPr/>
          <p:nvPr userDrawn="1"/>
        </p:nvGrpSpPr>
        <p:grpSpPr>
          <a:xfrm rot="16200000">
            <a:off x="-3216479" y="3468523"/>
            <a:ext cx="6605956" cy="172993"/>
            <a:chOff x="89452" y="2773017"/>
            <a:chExt cx="5029199" cy="104497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3B0B38C-1D71-D5C3-4D4A-856DBC66FA7E}"/>
                </a:ext>
              </a:extLst>
            </p:cNvPr>
            <p:cNvSpPr/>
            <p:nvPr userDrawn="1"/>
          </p:nvSpPr>
          <p:spPr>
            <a:xfrm>
              <a:off x="89452" y="2773017"/>
              <a:ext cx="1262270" cy="10449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2974C4A-2E64-AD3A-2D76-EA0188DB777D}"/>
                </a:ext>
              </a:extLst>
            </p:cNvPr>
            <p:cNvSpPr/>
            <p:nvPr userDrawn="1"/>
          </p:nvSpPr>
          <p:spPr>
            <a:xfrm>
              <a:off x="1341782" y="2773017"/>
              <a:ext cx="1262270" cy="10449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F489400-5A48-2E53-B800-8BC6A9C3E82E}"/>
                </a:ext>
              </a:extLst>
            </p:cNvPr>
            <p:cNvSpPr/>
            <p:nvPr userDrawn="1"/>
          </p:nvSpPr>
          <p:spPr>
            <a:xfrm>
              <a:off x="2604051" y="2773017"/>
              <a:ext cx="1262270" cy="1044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8429A02-D12E-FB13-F404-820FFCAE844D}"/>
                </a:ext>
              </a:extLst>
            </p:cNvPr>
            <p:cNvSpPr/>
            <p:nvPr userDrawn="1"/>
          </p:nvSpPr>
          <p:spPr>
            <a:xfrm>
              <a:off x="3856381" y="2773017"/>
              <a:ext cx="1262270" cy="10449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5929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6uRu3R9MUPA?feature=oembed" TargetMode="External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dm_pZxzH3ys?feature=oembed" TargetMode="Externa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LW0m5Gym4ys?feature=oembed" TargetMode="External"/><Relationship Id="rId4" Type="http://schemas.openxmlformats.org/officeDocument/2006/relationships/image" Target="../media/image10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Messaging, Media and Substance Use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Making Informed Decisions</a:t>
            </a:r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AB73ED-0784-EF67-E968-EB66A6F2A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Oregon Department of Education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4681A7-F03C-FA76-7166-A8D6052272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Grades 9–10</a:t>
            </a:r>
          </a:p>
        </p:txBody>
      </p:sp>
    </p:spTree>
    <p:extLst>
      <p:ext uri="{BB962C8B-B14F-4D97-AF65-F5344CB8AC3E}">
        <p14:creationId xmlns:p14="http://schemas.microsoft.com/office/powerpoint/2010/main" val="3503007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ED6D6-89CA-F052-8E14-AA3B6BC84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Stop and Jot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64026-8D9F-04B4-EACA-74E2CCD8B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79647"/>
            <a:ext cx="6674032" cy="50814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Take a moment and write down all the fictional characters (books, movies or television) who have or had a substance use disorder AND are positively portrayed.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Positive portrayal means… </a:t>
            </a:r>
          </a:p>
          <a:p>
            <a:r>
              <a:rPr lang="en-US" sz="3200" dirty="0"/>
              <a:t>Not selfish</a:t>
            </a:r>
          </a:p>
          <a:p>
            <a:r>
              <a:rPr lang="en-US" sz="3200" dirty="0"/>
              <a:t>Able to recover</a:t>
            </a:r>
          </a:p>
          <a:p>
            <a:r>
              <a:rPr lang="en-US" sz="3200" dirty="0"/>
              <a:t>Not associated with criminal behavior</a:t>
            </a:r>
          </a:p>
        </p:txBody>
      </p:sp>
      <p:pic>
        <p:nvPicPr>
          <p:cNvPr id="6" name="Google Shape;830;p86">
            <a:extLst>
              <a:ext uri="{FF2B5EF4-FFF2-40B4-BE49-F238E27FC236}">
                <a16:creationId xmlns:a16="http://schemas.microsoft.com/office/drawing/2014/main" id="{C0A29A2A-A88E-1D3A-8692-A96F8EE95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2386627">
            <a:off x="-486029" y="2151462"/>
            <a:ext cx="5673019" cy="382776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83220CAD-DAC6-15E6-2983-E00ED63A8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626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4F661-4406-88A9-1F86-8D5ECB686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 Literacy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35897-6029-1EFB-E566-ED95ED1F5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176" y="1825624"/>
            <a:ext cx="11474824" cy="45751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dirty="0"/>
              <a:t>According to the National Association for Media Literacy Education, media literacy is “the ability to access, analyze, evaluate, create, and act using all forms of communication.”</a:t>
            </a:r>
          </a:p>
          <a:p>
            <a:r>
              <a:rPr lang="en-US" sz="3500" dirty="0"/>
              <a:t>Access </a:t>
            </a:r>
          </a:p>
          <a:p>
            <a:r>
              <a:rPr lang="en-US" sz="3500" dirty="0"/>
              <a:t>Analyze </a:t>
            </a:r>
          </a:p>
          <a:p>
            <a:r>
              <a:rPr lang="en-US" sz="3500" dirty="0"/>
              <a:t>Evaluate</a:t>
            </a:r>
          </a:p>
          <a:p>
            <a:r>
              <a:rPr lang="en-US" sz="3500" dirty="0"/>
              <a:t>Create </a:t>
            </a:r>
          </a:p>
          <a:p>
            <a:r>
              <a:rPr lang="en-US" sz="3500" dirty="0"/>
              <a:t>Act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2F8EB28-DB3C-2D6D-AE4A-DC47C6590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16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023DD-554E-1341-5684-174EEF299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 and Share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12925-A1E3-2BFE-C929-6D6D402F5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779646"/>
            <a:ext cx="6629061" cy="5471251"/>
          </a:xfrm>
        </p:spPr>
        <p:txBody>
          <a:bodyPr anchor="ctr">
            <a:noAutofit/>
          </a:bodyPr>
          <a:lstStyle/>
          <a:p>
            <a:r>
              <a:rPr lang="en-US" sz="3200" dirty="0"/>
              <a:t>How does engaging in social media benefit you? What are the risks?</a:t>
            </a:r>
          </a:p>
          <a:p>
            <a:r>
              <a:rPr lang="en-US" sz="3200" dirty="0"/>
              <a:t>What are the benefits and risks in entertainment (music, TV, movies, commercials, etc.)? </a:t>
            </a:r>
          </a:p>
          <a:p>
            <a:r>
              <a:rPr lang="en-US" sz="3200" dirty="0"/>
              <a:t>What misleading information or misinformation do they provide about substance use?</a:t>
            </a:r>
          </a:p>
          <a:p>
            <a:r>
              <a:rPr lang="en-US" sz="3200" dirty="0"/>
              <a:t>What are other sources of misleading information or misinformation about substance use?</a:t>
            </a:r>
          </a:p>
        </p:txBody>
      </p:sp>
      <p:pic>
        <p:nvPicPr>
          <p:cNvPr id="6" name="Google Shape;766;p85">
            <a:extLst>
              <a:ext uri="{FF2B5EF4-FFF2-40B4-BE49-F238E27FC236}">
                <a16:creationId xmlns:a16="http://schemas.microsoft.com/office/drawing/2014/main" id="{33B32EBD-7910-D2BD-3872-E0F5DF00C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32670" y="2256313"/>
            <a:ext cx="3829468" cy="382946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A600A115-89A2-C0B7-C1E6-B90C1A25D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48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A4FE1-1403-1914-134B-105CD7550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Steps to be a Savvy Consumer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D1BA2-41E8-B673-9092-6E0EE0985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500" dirty="0"/>
              <a:t>Look at the message source.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/>
              <a:t>Look at how the message gets your attention.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/>
              <a:t>Look at the message itself.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/>
              <a:t>Consider how the message can be interpreted.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1841BB50-D4CA-6059-656C-0E9002C43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276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923B0-41BA-F9C7-6495-9EF56B051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CRAAP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1A848-D1A9-734A-BD4A-2650EB156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1616" y="1825624"/>
            <a:ext cx="10225644" cy="4425273"/>
          </a:xfrm>
        </p:spPr>
        <p:txBody>
          <a:bodyPr>
            <a:normAutofit/>
          </a:bodyPr>
          <a:lstStyle/>
          <a:p>
            <a:pPr marL="0" indent="0">
              <a:spcBef>
                <a:spcPts val="2200"/>
              </a:spcBef>
              <a:buNone/>
            </a:pPr>
            <a:r>
              <a:rPr lang="en-US" sz="3200" b="1" dirty="0"/>
              <a:t>Currency: </a:t>
            </a:r>
            <a:r>
              <a:rPr lang="en-US" sz="3200" dirty="0"/>
              <a:t>Review the timeliness of the information. </a:t>
            </a:r>
          </a:p>
          <a:p>
            <a:pPr marL="0" indent="0">
              <a:spcBef>
                <a:spcPts val="2200"/>
              </a:spcBef>
              <a:buNone/>
            </a:pPr>
            <a:r>
              <a:rPr lang="en-US" sz="3200" b="1" dirty="0"/>
              <a:t>Relevance: </a:t>
            </a:r>
            <a:r>
              <a:rPr lang="en-US" sz="3200" dirty="0"/>
              <a:t>Consider how important the information is for your needs.</a:t>
            </a:r>
          </a:p>
          <a:p>
            <a:pPr marL="0" indent="0">
              <a:spcBef>
                <a:spcPts val="2200"/>
              </a:spcBef>
              <a:buNone/>
            </a:pPr>
            <a:r>
              <a:rPr lang="en-US" sz="3200" b="1" dirty="0"/>
              <a:t>Authority: </a:t>
            </a:r>
            <a:r>
              <a:rPr lang="en-US" sz="3200" dirty="0"/>
              <a:t>Review the source for the information. </a:t>
            </a:r>
          </a:p>
          <a:p>
            <a:pPr marL="0" indent="0">
              <a:spcBef>
                <a:spcPts val="2200"/>
              </a:spcBef>
              <a:buNone/>
            </a:pPr>
            <a:r>
              <a:rPr lang="en-US" sz="3200" b="1" dirty="0"/>
              <a:t>Accuracy: </a:t>
            </a:r>
            <a:r>
              <a:rPr lang="en-US" sz="3200" dirty="0"/>
              <a:t>Consider the reliability, truthfulness and correctness of the information.</a:t>
            </a:r>
          </a:p>
          <a:p>
            <a:pPr marL="0" indent="0">
              <a:spcBef>
                <a:spcPts val="2200"/>
              </a:spcBef>
              <a:buNone/>
            </a:pPr>
            <a:r>
              <a:rPr lang="en-US" sz="3200" b="1" dirty="0"/>
              <a:t>Purpose: </a:t>
            </a:r>
            <a:r>
              <a:rPr lang="en-US" sz="3200" dirty="0"/>
              <a:t>Consider why the information exists. 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CFEF579-BBB7-F12A-E30F-6108F7BB7E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9757" y="1721516"/>
            <a:ext cx="676909" cy="67690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C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52D3B52-EDBD-757D-F2DB-57D393515A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9757" y="2642600"/>
            <a:ext cx="676909" cy="67690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R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762257C-88C8-D242-CF23-55B6612BE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9757" y="3594875"/>
            <a:ext cx="676909" cy="67690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A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3B0CC7B-0739-D689-6A37-D9A8C3588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7407" y="4532160"/>
            <a:ext cx="676909" cy="67690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A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85153B5-6D07-C51E-AF55-4C850EF38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7406" y="5469058"/>
            <a:ext cx="676909" cy="67690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P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AAE7C2FC-FA13-DD32-C39B-37B6DE57D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262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6CE61-E6F7-C0B4-C088-28783310C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pic>
        <p:nvPicPr>
          <p:cNvPr id="4" name="Online Media 3" title="420MEDIA Takes Cannabis Education To Primetime TV!">
            <a:hlinkClick r:id="" action="ppaction://media"/>
            <a:extLst>
              <a:ext uri="{FF2B5EF4-FFF2-40B4-BE49-F238E27FC236}">
                <a16:creationId xmlns:a16="http://schemas.microsoft.com/office/drawing/2014/main" id="{0B151401-7415-B1AE-AF0A-34BC7F4B0750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64892" y="194872"/>
            <a:ext cx="12027108" cy="666312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0CB85F7-78CB-ECB5-20D9-8167A6B22FAC}"/>
              </a:ext>
            </a:extLst>
          </p:cNvPr>
          <p:cNvSpPr txBox="1">
            <a:spLocks/>
          </p:cNvSpPr>
          <p:nvPr/>
        </p:nvSpPr>
        <p:spPr>
          <a:xfrm>
            <a:off x="164892" y="0"/>
            <a:ext cx="12027108" cy="71203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Tx/>
              <a:buFontTx/>
            </a:pPr>
            <a:r>
              <a:rPr lang="en-US" dirty="0">
                <a:solidFill>
                  <a:schemeClr val="bg1"/>
                </a:solidFill>
              </a:rPr>
              <a:t>Example 1</a:t>
            </a:r>
          </a:p>
        </p:txBody>
      </p:sp>
    </p:spTree>
    <p:extLst>
      <p:ext uri="{BB962C8B-B14F-4D97-AF65-F5344CB8AC3E}">
        <p14:creationId xmlns:p14="http://schemas.microsoft.com/office/powerpoint/2010/main" val="647725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 title="JUUL Flavor Review">
            <a:hlinkClick r:id="" action="ppaction://media"/>
            <a:extLst>
              <a:ext uri="{FF2B5EF4-FFF2-40B4-BE49-F238E27FC236}">
                <a16:creationId xmlns:a16="http://schemas.microsoft.com/office/drawing/2014/main" id="{7E5B0E67-33C2-27AB-9399-6ECDE9113D71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65523" y="104931"/>
            <a:ext cx="12026477" cy="6753069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72935D5-34A8-1AF9-8394-4BE005C79D1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64892" y="0"/>
            <a:ext cx="12027108" cy="712033"/>
          </a:xfrm>
          <a:prstGeom prst="rect">
            <a:avLst/>
          </a:prstGeom>
          <a:solidFill>
            <a:schemeClr val="accent1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Arial"/>
              </a:rPr>
              <a:t>Example 2</a:t>
            </a:r>
          </a:p>
        </p:txBody>
      </p:sp>
    </p:spTree>
    <p:extLst>
      <p:ext uri="{BB962C8B-B14F-4D97-AF65-F5344CB8AC3E}">
        <p14:creationId xmlns:p14="http://schemas.microsoft.com/office/powerpoint/2010/main" val="823399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FD5B0-DD70-F047-10FD-FE88BDD65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pic>
        <p:nvPicPr>
          <p:cNvPr id="4" name="Online Media 3" title="Flintstones brought to You by Winston Cigarettes">
            <a:hlinkClick r:id="" action="ppaction://media"/>
            <a:extLst>
              <a:ext uri="{FF2B5EF4-FFF2-40B4-BE49-F238E27FC236}">
                <a16:creationId xmlns:a16="http://schemas.microsoft.com/office/drawing/2014/main" id="{340F50C0-9D4E-83F7-B3F5-DE6C311F87BB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64892" y="0"/>
            <a:ext cx="12027108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D2BF5EC-47DC-DF26-F2A5-D88420E883D6}"/>
              </a:ext>
            </a:extLst>
          </p:cNvPr>
          <p:cNvSpPr txBox="1">
            <a:spLocks/>
          </p:cNvSpPr>
          <p:nvPr/>
        </p:nvSpPr>
        <p:spPr>
          <a:xfrm>
            <a:off x="164892" y="0"/>
            <a:ext cx="12027108" cy="71203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Tx/>
              <a:buFontTx/>
            </a:pPr>
            <a:r>
              <a:rPr lang="en-US" dirty="0">
                <a:solidFill>
                  <a:schemeClr val="bg1"/>
                </a:solidFill>
              </a:rPr>
              <a:t>Example 3</a:t>
            </a:r>
          </a:p>
        </p:txBody>
      </p:sp>
    </p:spTree>
    <p:extLst>
      <p:ext uri="{BB962C8B-B14F-4D97-AF65-F5344CB8AC3E}">
        <p14:creationId xmlns:p14="http://schemas.microsoft.com/office/powerpoint/2010/main" val="302182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27A68-1361-19F4-FC5E-BBC1FEFA3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61F0E-2FBF-0F1B-CDE5-51E23B5B4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79647"/>
            <a:ext cx="6659042" cy="5081404"/>
          </a:xfrm>
        </p:spPr>
        <p:txBody>
          <a:bodyPr>
            <a:noAutofit/>
          </a:bodyPr>
          <a:lstStyle/>
          <a:p>
            <a:pPr marL="347472" indent="-347472">
              <a:spcBef>
                <a:spcPts val="2200"/>
              </a:spcBef>
            </a:pPr>
            <a:r>
              <a:rPr lang="en-US" sz="2800" dirty="0"/>
              <a:t>What factors influenced your group’s decision in answering the CRAAP test questions?  What stood out to you the most during your review?</a:t>
            </a:r>
          </a:p>
          <a:p>
            <a:pPr marL="347472" indent="-347472">
              <a:spcBef>
                <a:spcPts val="2200"/>
              </a:spcBef>
            </a:pPr>
            <a:r>
              <a:rPr lang="en-US" sz="2800" dirty="0"/>
              <a:t>Did your group members initially agree, or did you have different perspectives? How did your background knowledge or personal experiences impact the way you interpreted the information?</a:t>
            </a:r>
          </a:p>
          <a:p>
            <a:pPr marL="347472" indent="-347472">
              <a:spcBef>
                <a:spcPts val="2200"/>
              </a:spcBef>
            </a:pPr>
            <a:r>
              <a:rPr lang="en-US" sz="2800" dirty="0"/>
              <a:t>After hearing other groups' perspectives, would you change or adjust any part of your decision? Why or why not?</a:t>
            </a:r>
          </a:p>
        </p:txBody>
      </p:sp>
      <p:pic>
        <p:nvPicPr>
          <p:cNvPr id="7" name="Google Shape;776;p85">
            <a:extLst>
              <a:ext uri="{FF2B5EF4-FFF2-40B4-BE49-F238E27FC236}">
                <a16:creationId xmlns:a16="http://schemas.microsoft.com/office/drawing/2014/main" id="{2C536380-604D-A055-2392-8820CC3C8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7152" y="2286124"/>
            <a:ext cx="4571876" cy="457187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0D99C404-7FF9-B8EF-228A-6C77EDDBF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0367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D19D8-D674-2F62-60B3-7EC96972C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4AE02-A8EA-A19D-A521-982FDFF42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Stop and Jot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F42F0-B4FB-1C7F-5B95-759CC97E7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79647"/>
            <a:ext cx="6674032" cy="50814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Take a moment to reflect on today’s lesson:</a:t>
            </a:r>
          </a:p>
          <a:p>
            <a:r>
              <a:rPr lang="en-US" sz="3200" dirty="0"/>
              <a:t>What role do you play in shaping societal attitudes toward substance use?</a:t>
            </a:r>
          </a:p>
          <a:p>
            <a:r>
              <a:rPr lang="en-US" sz="3200" dirty="0"/>
              <a:t>What changes would you advocate for in future drug policies or education?</a:t>
            </a:r>
          </a:p>
          <a:p>
            <a:endParaRPr lang="en-US" sz="3200" dirty="0"/>
          </a:p>
        </p:txBody>
      </p:sp>
      <p:pic>
        <p:nvPicPr>
          <p:cNvPr id="6" name="Google Shape;830;p86">
            <a:extLst>
              <a:ext uri="{FF2B5EF4-FFF2-40B4-BE49-F238E27FC236}">
                <a16:creationId xmlns:a16="http://schemas.microsoft.com/office/drawing/2014/main" id="{52AA8D81-BD0B-013C-E514-A58B2530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2386627">
            <a:off x="-486029" y="2151462"/>
            <a:ext cx="5673019" cy="382776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28E5F27-240B-6122-4504-AA4BBFA9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437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6225D-8D85-674B-3C3D-204FBD9CF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C1BA2-39A0-92E0-5B83-C55A42820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79646"/>
            <a:ext cx="6172200" cy="5476931"/>
          </a:xfrm>
        </p:spPr>
        <p:txBody>
          <a:bodyPr anchor="ctr">
            <a:normAutofit/>
          </a:bodyPr>
          <a:lstStyle/>
          <a:p>
            <a:r>
              <a:rPr lang="en-US" sz="3500" dirty="0"/>
              <a:t>How do I critically review media and messages from social media, direct marketing and entertainment?</a:t>
            </a:r>
          </a:p>
          <a:p>
            <a:r>
              <a:rPr lang="en-US" sz="3500" dirty="0"/>
              <a:t>How do media and messaging influence my choices about using substances and my beliefs about people who use substances?</a:t>
            </a:r>
          </a:p>
        </p:txBody>
      </p:sp>
      <p:pic>
        <p:nvPicPr>
          <p:cNvPr id="5" name="Google Shape;764;p85">
            <a:extLst>
              <a:ext uri="{FF2B5EF4-FFF2-40B4-BE49-F238E27FC236}">
                <a16:creationId xmlns:a16="http://schemas.microsoft.com/office/drawing/2014/main" id="{C4AFD714-7359-FE4E-F72A-D7DA27525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08145" y="2324753"/>
            <a:ext cx="3931825" cy="39318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11F3520C-1150-A29E-1682-4C9C1618E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06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0BCCB-1A11-D8E5-1398-0E0AEB51D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58055-AC00-3C4A-76DA-ED1A7EE16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177" y="1825625"/>
            <a:ext cx="10405526" cy="4109010"/>
          </a:xfrm>
        </p:spPr>
        <p:txBody>
          <a:bodyPr>
            <a:normAutofit/>
          </a:bodyPr>
          <a:lstStyle/>
          <a:p>
            <a:r>
              <a:rPr lang="en-US" sz="3200" dirty="0"/>
              <a:t>Media is all around all the time and aims to influence our choices.</a:t>
            </a:r>
          </a:p>
          <a:p>
            <a:r>
              <a:rPr lang="en-US" sz="3200" dirty="0"/>
              <a:t>By taking a critical look at media, we can use it responsibly as a tool.</a:t>
            </a:r>
          </a:p>
          <a:p>
            <a:r>
              <a:rPr lang="en-US" sz="3200" dirty="0"/>
              <a:t>Before acting on information shared via social media, direct markets or entertainment, stop, review and reflect on it.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CD84FB5A-4D8E-9CCC-3D80-ECF975B27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1888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079EC-02A0-2995-1731-E53268736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Ticket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8D915-DD19-7581-33F2-34E201E7B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176" y="1678898"/>
            <a:ext cx="10784541" cy="4255737"/>
          </a:xfrm>
        </p:spPr>
        <p:txBody>
          <a:bodyPr>
            <a:noAutofit/>
          </a:bodyPr>
          <a:lstStyle/>
          <a:p>
            <a:r>
              <a:rPr lang="en-US" sz="3000" dirty="0"/>
              <a:t>What are at least two strategies media uses to influence people’s actions?</a:t>
            </a:r>
          </a:p>
          <a:p>
            <a:r>
              <a:rPr lang="en-US" sz="3000" dirty="0"/>
              <a:t>Name at least two things you should review to determine if a source is credible.</a:t>
            </a:r>
          </a:p>
          <a:p>
            <a:r>
              <a:rPr lang="en-US" sz="3000" dirty="0"/>
              <a:t>Rate your ability to use media responsibly to inform decisions. </a:t>
            </a:r>
          </a:p>
          <a:p>
            <a:pPr marL="457200" lvl="1" indent="0">
              <a:buNone/>
            </a:pPr>
            <a:r>
              <a:rPr lang="en-US" sz="3000" b="1" dirty="0"/>
              <a:t>1: </a:t>
            </a:r>
            <a:r>
              <a:rPr lang="en-US" sz="3000" dirty="0"/>
              <a:t>I am not sure how to review media to inform decisions.</a:t>
            </a:r>
          </a:p>
          <a:p>
            <a:pPr marL="457200" lvl="1" indent="0">
              <a:buNone/>
            </a:pPr>
            <a:r>
              <a:rPr lang="en-US" sz="3000" b="1" dirty="0"/>
              <a:t>3: </a:t>
            </a:r>
            <a:r>
              <a:rPr lang="en-US" sz="3000" dirty="0"/>
              <a:t>I have a few strategies for reviewing and reflecting on media to inform my decisions.</a:t>
            </a:r>
          </a:p>
          <a:p>
            <a:pPr marL="457200" lvl="1" indent="0">
              <a:buNone/>
            </a:pPr>
            <a:r>
              <a:rPr lang="en-US" sz="3000" b="1" dirty="0"/>
              <a:t>5: </a:t>
            </a:r>
            <a:r>
              <a:rPr lang="en-US" sz="3000" dirty="0"/>
              <a:t>I feel confident that I can critically review media that informs my decisions.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F0D64188-D75D-1A4B-9DC4-A739138C1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A8B0B-F8B3-F039-41A3-B75992ACB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dirty="0"/>
              <a:t>Learning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23145-1DB5-748A-08EE-EAC3C03F3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3500" dirty="0"/>
              <a:t>I understand the strategies used by the media to influence people’s actions and beliefs.</a:t>
            </a:r>
          </a:p>
          <a:p>
            <a:r>
              <a:rPr lang="en-US" sz="3500" dirty="0"/>
              <a:t>I can use the media responsibly as a tool to stay informed. </a:t>
            </a:r>
          </a:p>
          <a:p>
            <a:r>
              <a:rPr lang="en-US" sz="3500" dirty="0"/>
              <a:t>I can identify relevant information from credible sources.</a:t>
            </a:r>
          </a:p>
        </p:txBody>
      </p:sp>
      <p:pic>
        <p:nvPicPr>
          <p:cNvPr id="7" name="Google Shape;792;p85">
            <a:extLst>
              <a:ext uri="{FF2B5EF4-FFF2-40B4-BE49-F238E27FC236}">
                <a16:creationId xmlns:a16="http://schemas.microsoft.com/office/drawing/2014/main" id="{2A9F9C8D-1771-C37A-E003-A15FE664B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37294" y="2059216"/>
            <a:ext cx="3801835" cy="380183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AB6FA38F-25E2-ABEE-063B-059E79BDC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0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23B8C-8981-AED5-33D6-0C717BE4D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Stop and Jot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64CFF-CA43-6F99-1C4E-69D67D129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79647"/>
            <a:ext cx="6674032" cy="5516222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en-US" sz="3000" dirty="0"/>
              <a:t>You hear of a new energy drink. It promises to give you the energy to tackle everything at school and in your personal life. </a:t>
            </a:r>
            <a:br>
              <a:rPr lang="en-US" sz="3000" dirty="0"/>
            </a:br>
            <a:endParaRPr lang="en-US" sz="3000" dirty="0"/>
          </a:p>
          <a:p>
            <a:r>
              <a:rPr lang="en-US" sz="3000" dirty="0"/>
              <a:t>How will you decide whether or not to try it?</a:t>
            </a:r>
          </a:p>
          <a:p>
            <a:r>
              <a:rPr lang="en-US" sz="3000" dirty="0"/>
              <a:t>What information will you need? </a:t>
            </a:r>
          </a:p>
          <a:p>
            <a:r>
              <a:rPr lang="en-US" sz="3000" dirty="0"/>
              <a:t>How will you gather this information?</a:t>
            </a:r>
          </a:p>
          <a:p>
            <a:endParaRPr lang="en-US" sz="3000" dirty="0"/>
          </a:p>
          <a:p>
            <a:pPr marL="0" indent="0">
              <a:buNone/>
            </a:pPr>
            <a:r>
              <a:rPr lang="en-US" sz="3000" dirty="0"/>
              <a:t>Take a few minutes to brainstorm all your ideas.</a:t>
            </a:r>
          </a:p>
        </p:txBody>
      </p:sp>
      <p:pic>
        <p:nvPicPr>
          <p:cNvPr id="4" name="Google Shape;830;p86">
            <a:extLst>
              <a:ext uri="{FF2B5EF4-FFF2-40B4-BE49-F238E27FC236}">
                <a16:creationId xmlns:a16="http://schemas.microsoft.com/office/drawing/2014/main" id="{C2C786A3-4E0F-4C3C-103E-EFB03AF73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2386627">
            <a:off x="-486029" y="2151462"/>
            <a:ext cx="5673019" cy="38277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FDE2E571-09FB-B29C-BC6F-0105F1D9E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817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45994-315D-897C-81E3-697529D86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Pair, Share, Rank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EB3D1-0A89-93B4-A2A3-437F42EBF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79647"/>
            <a:ext cx="6172200" cy="5306134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3200" dirty="0"/>
              <a:t>Share your list with your partner.</a:t>
            </a:r>
          </a:p>
          <a:p>
            <a:pPr marL="0" indent="0">
              <a:buNone/>
            </a:pPr>
            <a:r>
              <a:rPr lang="en-US" sz="3200" dirty="0"/>
              <a:t>Add to your list if your partner has ideas that you think are relevant to the decision. </a:t>
            </a:r>
          </a:p>
          <a:p>
            <a:endParaRPr lang="en-US" sz="3200" dirty="0"/>
          </a:p>
          <a:p>
            <a:pPr marL="0" indent="0">
              <a:buNone/>
            </a:pPr>
            <a:r>
              <a:rPr lang="en-US" sz="3200" dirty="0"/>
              <a:t>Now rank your list with 1 being the most reliable source. </a:t>
            </a:r>
          </a:p>
          <a:p>
            <a:pPr marL="0" indent="0">
              <a:buNone/>
            </a:pPr>
            <a:endParaRPr lang="en-US" sz="3200" i="1" dirty="0"/>
          </a:p>
          <a:p>
            <a:pPr marL="0" indent="0">
              <a:buNone/>
            </a:pPr>
            <a:r>
              <a:rPr lang="en-US" sz="3200" b="1" dirty="0"/>
              <a:t>Be prepared to share!</a:t>
            </a:r>
          </a:p>
        </p:txBody>
      </p:sp>
      <p:pic>
        <p:nvPicPr>
          <p:cNvPr id="6" name="Google Shape;766;p85">
            <a:extLst>
              <a:ext uri="{FF2B5EF4-FFF2-40B4-BE49-F238E27FC236}">
                <a16:creationId xmlns:a16="http://schemas.microsoft.com/office/drawing/2014/main" id="{0ED20DE4-45A5-EE34-FBD4-6467E0EBC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32670" y="2256313"/>
            <a:ext cx="3829468" cy="382946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8D626E76-69B7-88AC-A970-0C9D27B6D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728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947E2-9780-8543-6B74-DDC26E14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Examples of Credible Health Organizations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73AC1-6A9E-B942-0F4D-75E825689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/>
              <a:t>The National Institute on Drug Abuse </a:t>
            </a:r>
          </a:p>
          <a:p>
            <a:r>
              <a:rPr lang="en-US" sz="3200" dirty="0"/>
              <a:t>The Centers for Disease Control and Prevention </a:t>
            </a:r>
          </a:p>
          <a:p>
            <a:r>
              <a:rPr lang="en-US" sz="3200" dirty="0"/>
              <a:t>The Substance Abuse and Mental Health Services Administration</a:t>
            </a:r>
            <a:endParaRPr lang="en-US" sz="3200" dirty="0">
              <a:ea typeface="Calibri"/>
              <a:cs typeface="Calibri"/>
            </a:endParaRPr>
          </a:p>
          <a:p>
            <a:r>
              <a:rPr lang="en-US" sz="3200" dirty="0"/>
              <a:t>The National Institute on Alcohol Abuse and Alcoholism</a:t>
            </a:r>
          </a:p>
          <a:p>
            <a:r>
              <a:rPr lang="en-US" sz="3200" dirty="0"/>
              <a:t>The Truth Initiative 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A7528E8-E90D-41CD-DFEE-57363B37C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497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03B86-1A00-5972-198E-5236A5A7C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Partner Chat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5B241-19CD-F573-5CFE-3FB03C551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79647"/>
            <a:ext cx="6476142" cy="50814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With your partner, discuss the following:</a:t>
            </a:r>
            <a:br>
              <a:rPr lang="en-US" sz="3200" dirty="0"/>
            </a:br>
            <a:endParaRPr lang="en-US" sz="3200" dirty="0"/>
          </a:p>
          <a:p>
            <a:r>
              <a:rPr lang="en-US" sz="3200" dirty="0"/>
              <a:t>Why do you need to know where your information comes from?</a:t>
            </a:r>
          </a:p>
          <a:p>
            <a:r>
              <a:rPr lang="en-US" sz="3200" dirty="0"/>
              <a:t>How can inaccurate information on substance use be harmful?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b="1" dirty="0"/>
              <a:t>Be prepared to share!</a:t>
            </a:r>
          </a:p>
        </p:txBody>
      </p:sp>
      <p:pic>
        <p:nvPicPr>
          <p:cNvPr id="6" name="Google Shape;766;p85">
            <a:extLst>
              <a:ext uri="{FF2B5EF4-FFF2-40B4-BE49-F238E27FC236}">
                <a16:creationId xmlns:a16="http://schemas.microsoft.com/office/drawing/2014/main" id="{45F6632C-2B8C-EADD-7631-06400C0B0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32670" y="2256313"/>
            <a:ext cx="3829468" cy="382946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7CCCE97-A252-BEEA-2942-0BB7125E5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652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8F136-9335-DCA4-6126-3C7477EF2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Marketing and Substance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3C32C-7B16-69CF-D7CD-9AD9B312A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176" y="1825624"/>
            <a:ext cx="11140044" cy="45751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800" dirty="0"/>
              <a:t>“Drugs are present in nearly half of all music videos, including alcohol (35%), tobacco (10%), and illicit drugs (13%).” 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“More than 1/3 of all drinking scenes on television shows are humorous, while less than 1/4 of drinking scenes show any negative consequences.”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“A total of 73 studies, which covered 15,905,182 substance‐related posts on Twitter, YouTube, Instagram, Pinterest, TikTok and Weibo, were identified. A total of 76.3% of all substance‐related content was positive in its depiction of substance use, with 20.2% of content depicting use negatively. Sentiment regarding opiate use however was commonly negative (55.5%).”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ECBB4FFE-9ED3-16A8-283C-3276106C6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685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A7FB0-F4C8-13EB-73A8-89B7B72B3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 and Reflect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1735B-C643-8850-9797-A16EF7FDD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779647"/>
            <a:ext cx="6614071" cy="508140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How might seeing substance use in media influence someone’s choices or beliefs about drugs and alcohol?</a:t>
            </a:r>
            <a:br>
              <a:rPr lang="en-US" sz="3200" dirty="0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</a:br>
            <a:endParaRPr lang="en-US" sz="3200" dirty="0">
              <a:latin typeface="Calibri"/>
              <a:cs typeface="Calibri"/>
            </a:endParaRPr>
          </a:p>
          <a:p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What other factors—like family, friends or cultural messages—might affect how people interpret these media messages?</a:t>
            </a:r>
            <a:endParaRPr lang="en-US" sz="32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/>
            </a:endParaRPr>
          </a:p>
        </p:txBody>
      </p:sp>
      <p:pic>
        <p:nvPicPr>
          <p:cNvPr id="6" name="Google Shape;766;p85">
            <a:extLst>
              <a:ext uri="{FF2B5EF4-FFF2-40B4-BE49-F238E27FC236}">
                <a16:creationId xmlns:a16="http://schemas.microsoft.com/office/drawing/2014/main" id="{5FBEAB3B-7012-10F7-3612-E3B418ABF1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2670" y="2256313"/>
            <a:ext cx="3829468" cy="382946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2E7070-CE17-B42B-0D95-CE7499C9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259846"/>
      </p:ext>
    </p:extLst>
  </p:cSld>
  <p:clrMapOvr>
    <a:masterClrMapping/>
  </p:clrMapOvr>
</p:sld>
</file>

<file path=ppt/theme/theme1.xml><?xml version="1.0" encoding="utf-8"?>
<a:theme xmlns:a="http://schemas.openxmlformats.org/drawingml/2006/main" name="1_2021ODE">
  <a:themeElements>
    <a:clrScheme name="ODE2021">
      <a:dk1>
        <a:sysClr val="windowText" lastClr="000000"/>
      </a:dk1>
      <a:lt1>
        <a:sysClr val="window" lastClr="FFFFFF"/>
      </a:lt1>
      <a:dk2>
        <a:srgbClr val="00A8A5"/>
      </a:dk2>
      <a:lt2>
        <a:srgbClr val="F2FAFE"/>
      </a:lt2>
      <a:accent1>
        <a:srgbClr val="006CAD"/>
      </a:accent1>
      <a:accent2>
        <a:srgbClr val="9F2065"/>
      </a:accent2>
      <a:accent3>
        <a:srgbClr val="DC5626"/>
      </a:accent3>
      <a:accent4>
        <a:srgbClr val="BB8A0A"/>
      </a:accent4>
      <a:accent5>
        <a:srgbClr val="007F43"/>
      </a:accent5>
      <a:accent6>
        <a:srgbClr val="C45BA3"/>
      </a:accent6>
      <a:hlink>
        <a:srgbClr val="1B75BC"/>
      </a:hlink>
      <a:folHlink>
        <a:srgbClr val="21AAE8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DE_Presentation-Frame-EXPANDED_2021-FINAL v3.potx" id="{871E19A5-6FF8-4B6F-B3B4-DDF01C760689}" vid="{0D27BCD6-A73F-46F0-BAD7-39EEE96D73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AF1733FA17DC4BA8BBF55116F3F711" ma:contentTypeVersion="8" ma:contentTypeDescription="Create a new document." ma:contentTypeScope="" ma:versionID="2d313e18d26c62d3255ed60ca390b442">
  <xsd:schema xmlns:xsd="http://www.w3.org/2001/XMLSchema" xmlns:xs="http://www.w3.org/2001/XMLSchema" xmlns:p="http://schemas.microsoft.com/office/2006/metadata/properties" xmlns:ns1="http://schemas.microsoft.com/sharepoint/v3" xmlns:ns2="764a0d8b-70d1-4953-b271-86bf6cc62b87" xmlns:ns3="54031767-dd6d-417c-ab73-583408f47564" targetNamespace="http://schemas.microsoft.com/office/2006/metadata/properties" ma:root="true" ma:fieldsID="a4a537bbeeed9fafa02a677e3b0274c7" ns1:_="" ns2:_="" ns3:_="">
    <xsd:import namespace="http://schemas.microsoft.com/sharepoint/v3"/>
    <xsd:import namespace="764a0d8b-70d1-4953-b271-86bf6cc62b87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4a0d8b-70d1-4953-b271-86bf6cc62b87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4031767-dd6d-417c-ab73-583408f47564">
      <UserInfo>
        <DisplayName>GOODNESS Michelle * ODE</DisplayName>
        <AccountId>497</AccountId>
        <AccountType/>
      </UserInfo>
      <UserInfo>
        <DisplayName>BAKER Traci * ODE</DisplayName>
        <AccountId>1053</AccountId>
        <AccountType/>
      </UserInfo>
      <UserInfo>
        <DisplayName>WIENS Jon * ODE</DisplayName>
        <AccountId>176</AccountId>
        <AccountType/>
      </UserInfo>
      <UserInfo>
        <DisplayName>BOYD Meg * ODE</DisplayName>
        <AccountId>110</AccountId>
        <AccountType/>
      </UserInfo>
      <UserInfo>
        <DisplayName>SIEGEL Marc * ODE</DisplayName>
        <AccountId>29</AccountId>
        <AccountType/>
      </UserInfo>
      <UserInfo>
        <DisplayName>FARLEY Dan * ODE</DisplayName>
        <AccountId>203</AccountId>
        <AccountType/>
      </UserInfo>
      <UserInfo>
        <DisplayName>JUSTIS Carlee * DAS</DisplayName>
        <AccountId>1071</AccountId>
        <AccountType/>
      </UserInfo>
    </SharedWithUsers>
    <Estimated_x0020_Creation_x0020_Date xmlns="764a0d8b-70d1-4953-b271-86bf6cc62b87" xsi:nil="true"/>
    <Remediation_x0020_Date xmlns="764a0d8b-70d1-4953-b271-86bf6cc62b87">2025-04-15T19:18:23+00:00</Remediation_x0020_Date>
    <PublishingExpirationDate xmlns="http://schemas.microsoft.com/sharepoint/v3" xsi:nil="true"/>
    <PublishingStartDate xmlns="http://schemas.microsoft.com/sharepoint/v3" xsi:nil="true"/>
    <Priority xmlns="764a0d8b-70d1-4953-b271-86bf6cc62b87">New</Priority>
  </documentManagement>
</p:properties>
</file>

<file path=customXml/itemProps1.xml><?xml version="1.0" encoding="utf-8"?>
<ds:datastoreItem xmlns:ds="http://schemas.openxmlformats.org/officeDocument/2006/customXml" ds:itemID="{FFC1C207-77FC-44F7-AC05-276B3AA371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39A926-832B-4DF3-8D12-8C785EE58462}"/>
</file>

<file path=customXml/itemProps3.xml><?xml version="1.0" encoding="utf-8"?>
<ds:datastoreItem xmlns:ds="http://schemas.openxmlformats.org/officeDocument/2006/customXml" ds:itemID="{BC4EA527-A198-4301-BCF4-14EDE0643645}">
  <ds:schemaRefs>
    <ds:schemaRef ds:uri="33d0ab3a-ed53-4b26-b374-c651e1521cb8"/>
    <ds:schemaRef ds:uri="e10c53f3-1d52-4706-a966-ac9983b2994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12875</TotalTime>
  <Words>1289</Words>
  <Application>Microsoft Office PowerPoint</Application>
  <PresentationFormat>Widescreen</PresentationFormat>
  <Paragraphs>143</Paragraphs>
  <Slides>21</Slides>
  <Notes>11</Notes>
  <HiddenSlides>0</HiddenSlides>
  <MMClips>3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1_2021ODE</vt:lpstr>
      <vt:lpstr>Messaging, Media and Substance Use</vt:lpstr>
      <vt:lpstr>Essential Questions</vt:lpstr>
      <vt:lpstr>Learning Goals</vt:lpstr>
      <vt:lpstr>Stop and Jot (1)</vt:lpstr>
      <vt:lpstr>Pair, Share, Rank</vt:lpstr>
      <vt:lpstr>Examples of Credible Health Organizations</vt:lpstr>
      <vt:lpstr>Partner Chat</vt:lpstr>
      <vt:lpstr>Marketing and Substance Use</vt:lpstr>
      <vt:lpstr>Pair and Reflect</vt:lpstr>
      <vt:lpstr>Stop and Jot (2)</vt:lpstr>
      <vt:lpstr>Media Literacy</vt:lpstr>
      <vt:lpstr>Pair and Share</vt:lpstr>
      <vt:lpstr>4 Steps to be a Savvy Consumer </vt:lpstr>
      <vt:lpstr>CRAAP Test</vt:lpstr>
      <vt:lpstr>Example 1</vt:lpstr>
      <vt:lpstr>Example 2</vt:lpstr>
      <vt:lpstr>Example 3</vt:lpstr>
      <vt:lpstr>Group Discussion</vt:lpstr>
      <vt:lpstr>Stop and Jot (3)</vt:lpstr>
      <vt:lpstr>Key Ideas</vt:lpstr>
      <vt:lpstr>Exit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Us</dc:title>
  <dc:creator>GOODNESS Michelle * ODE</dc:creator>
  <cp:lastModifiedBy>Christina Johnson</cp:lastModifiedBy>
  <cp:revision>34</cp:revision>
  <dcterms:modified xsi:type="dcterms:W3CDTF">2025-03-12T22:44:19Z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0x0101008BAF1733FA17DC4BA8BBF55116F3F711</vt:lpwstr>
  </property>
  <property fmtid="{D5CDD505-2E9C-101B-9397-08002B2CF9AE}" pid="3" name="TaxKeyword">
    <vt:lpwstr/>
  </property>
  <property fmtid="{D5CDD505-2E9C-101B-9397-08002B2CF9AE}" pid="4" name="MSIP_Label_61f40bdc-19d8-4b8e-be88-e9eb9bcca8b8_Enabled">
    <vt:lpwstr>true</vt:lpwstr>
  </property>
  <property fmtid="{D5CDD505-2E9C-101B-9397-08002B2CF9AE}" pid="5" name="MSIP_Label_61f40bdc-19d8-4b8e-be88-e9eb9bcca8b8_SetDate">
    <vt:lpwstr>2023-10-19T17:38:46Z</vt:lpwstr>
  </property>
  <property fmtid="{D5CDD505-2E9C-101B-9397-08002B2CF9AE}" pid="6" name="MSIP_Label_61f40bdc-19d8-4b8e-be88-e9eb9bcca8b8_Method">
    <vt:lpwstr>Privileged</vt:lpwstr>
  </property>
  <property fmtid="{D5CDD505-2E9C-101B-9397-08002B2CF9AE}" pid="7" name="MSIP_Label_61f40bdc-19d8-4b8e-be88-e9eb9bcca8b8_Name">
    <vt:lpwstr>Level 1 - Published (Items)</vt:lpwstr>
  </property>
  <property fmtid="{D5CDD505-2E9C-101B-9397-08002B2CF9AE}" pid="8" name="MSIP_Label_61f40bdc-19d8-4b8e-be88-e9eb9bcca8b8_SiteId">
    <vt:lpwstr>b4f51418-b269-49a2-935a-fa54bf584fc8</vt:lpwstr>
  </property>
  <property fmtid="{D5CDD505-2E9C-101B-9397-08002B2CF9AE}" pid="9" name="MSIP_Label_61f40bdc-19d8-4b8e-be88-e9eb9bcca8b8_ActionId">
    <vt:lpwstr>c4b5f7af-171c-4074-8f39-9fc74c531cc2</vt:lpwstr>
  </property>
  <property fmtid="{D5CDD505-2E9C-101B-9397-08002B2CF9AE}" pid="10" name="MSIP_Label_61f40bdc-19d8-4b8e-be88-e9eb9bcca8b8_ContentBits">
    <vt:lpwstr>0</vt:lpwstr>
  </property>
  <property fmtid="{D5CDD505-2E9C-101B-9397-08002B2CF9AE}" pid="11" name="MSIP_Label_09b73270-2993-4076-be47-9c78f42a1e84_Enabled">
    <vt:lpwstr>true</vt:lpwstr>
  </property>
  <property fmtid="{D5CDD505-2E9C-101B-9397-08002B2CF9AE}" pid="12" name="MSIP_Label_09b73270-2993-4076-be47-9c78f42a1e84_SetDate">
    <vt:lpwstr>2024-06-21T16:55:30Z</vt:lpwstr>
  </property>
  <property fmtid="{D5CDD505-2E9C-101B-9397-08002B2CF9AE}" pid="13" name="MSIP_Label_09b73270-2993-4076-be47-9c78f42a1e84_Method">
    <vt:lpwstr>Privileged</vt:lpwstr>
  </property>
  <property fmtid="{D5CDD505-2E9C-101B-9397-08002B2CF9AE}" pid="14" name="MSIP_Label_09b73270-2993-4076-be47-9c78f42a1e84_Name">
    <vt:lpwstr>Level 1 - Published (Items)</vt:lpwstr>
  </property>
  <property fmtid="{D5CDD505-2E9C-101B-9397-08002B2CF9AE}" pid="15" name="MSIP_Label_09b73270-2993-4076-be47-9c78f42a1e84_SiteId">
    <vt:lpwstr>aa3f6932-fa7c-47b4-a0ce-a598cad161cf</vt:lpwstr>
  </property>
  <property fmtid="{D5CDD505-2E9C-101B-9397-08002B2CF9AE}" pid="16" name="MSIP_Label_09b73270-2993-4076-be47-9c78f42a1e84_ActionId">
    <vt:lpwstr>9a956e48-93ec-48f0-b269-11b89d529c66</vt:lpwstr>
  </property>
  <property fmtid="{D5CDD505-2E9C-101B-9397-08002B2CF9AE}" pid="17" name="MSIP_Label_09b73270-2993-4076-be47-9c78f42a1e84_ContentBits">
    <vt:lpwstr>0</vt:lpwstr>
  </property>
</Properties>
</file>