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9" r:id="rId4"/>
  </p:sldMasterIdLst>
  <p:notesMasterIdLst>
    <p:notesMasterId r:id="rId22"/>
  </p:notesMasterIdLst>
  <p:sldIdLst>
    <p:sldId id="270" r:id="rId5"/>
    <p:sldId id="271" r:id="rId6"/>
    <p:sldId id="272" r:id="rId7"/>
    <p:sldId id="274" r:id="rId8"/>
    <p:sldId id="290" r:id="rId9"/>
    <p:sldId id="277" r:id="rId10"/>
    <p:sldId id="278" r:id="rId11"/>
    <p:sldId id="279" r:id="rId12"/>
    <p:sldId id="280" r:id="rId13"/>
    <p:sldId id="281" r:id="rId14"/>
    <p:sldId id="282" r:id="rId15"/>
    <p:sldId id="283" r:id="rId16"/>
    <p:sldId id="284" r:id="rId17"/>
    <p:sldId id="285" r:id="rId18"/>
    <p:sldId id="286" r:id="rId19"/>
    <p:sldId id="288" r:id="rId20"/>
    <p:sldId id="289" r:id="rId2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40F30C-3666-18B8-C1CD-0B462B0BA8C1}" name="Gabriela Mottesi" initials="" userId="S::gmottes@wested.org::567325f9-1976-4916-8d3e-d7dbaa86519f" providerId="AD"/>
  <p188:author id="{A6C9CB1F-0E65-BDF2-9959-F5E8A71BC8F1}" name="Christina Johnson" initials="CJ" userId="S::cjohnso2@wested.org::25489c12-e334-44ac-9e5c-f96f7032691a" providerId="AD"/>
  <p188:author id="{355E842D-404A-BC5A-95F9-9D85CA0BA7BC}" name="Delphean Quan" initials="DQ" userId="S::dquan@wested.org::5b0acb0f-7574-4b9c-b676-326dc2fb6b8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F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FA6800-E1E5-48BB-A20D-163DA2DEBA29}" v="49" dt="2025-01-24T20:43:44.8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6846"/>
    <p:restoredTop sz="76447"/>
  </p:normalViewPr>
  <p:slideViewPr>
    <p:cSldViewPr snapToGrid="0">
      <p:cViewPr varScale="1">
        <p:scale>
          <a:sx n="45" d="100"/>
          <a:sy n="45" d="100"/>
        </p:scale>
        <p:origin x="59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Bates" userId="JhYXnYTMg7cS4QZrP5bDyF1IVTwzWWkk02Iay/nl39c=" providerId="None" clId="Web-{55FA6800-E1E5-48BB-A20D-163DA2DEBA29}"/>
    <pc:docChg chg="addSld delSld modSld">
      <pc:chgData name="Rebecca Bates" userId="JhYXnYTMg7cS4QZrP5bDyF1IVTwzWWkk02Iay/nl39c=" providerId="None" clId="Web-{55FA6800-E1E5-48BB-A20D-163DA2DEBA29}" dt="2025-01-24T20:43:44.817" v="46"/>
      <pc:docMkLst>
        <pc:docMk/>
      </pc:docMkLst>
      <pc:sldChg chg="addSp delSp modSp">
        <pc:chgData name="Rebecca Bates" userId="JhYXnYTMg7cS4QZrP5bDyF1IVTwzWWkk02Iay/nl39c=" providerId="None" clId="Web-{55FA6800-E1E5-48BB-A20D-163DA2DEBA29}" dt="2025-01-24T20:39:53.692" v="21" actId="20577"/>
        <pc:sldMkLst>
          <pc:docMk/>
          <pc:sldMk cId="3958095207" sldId="274"/>
        </pc:sldMkLst>
        <pc:spChg chg="mod">
          <ac:chgData name="Rebecca Bates" userId="JhYXnYTMg7cS4QZrP5bDyF1IVTwzWWkk02Iay/nl39c=" providerId="None" clId="Web-{55FA6800-E1E5-48BB-A20D-163DA2DEBA29}" dt="2025-01-24T20:34:11.911" v="1" actId="20577"/>
          <ac:spMkLst>
            <pc:docMk/>
            <pc:sldMk cId="3958095207" sldId="274"/>
            <ac:spMk id="2" creationId="{02687297-9D7E-893D-3A67-ABD1F663379C}"/>
          </ac:spMkLst>
        </pc:spChg>
        <pc:spChg chg="mod">
          <ac:chgData name="Rebecca Bates" userId="JhYXnYTMg7cS4QZrP5bDyF1IVTwzWWkk02Iay/nl39c=" providerId="None" clId="Web-{55FA6800-E1E5-48BB-A20D-163DA2DEBA29}" dt="2025-01-24T20:39:53.692" v="21" actId="20577"/>
          <ac:spMkLst>
            <pc:docMk/>
            <pc:sldMk cId="3958095207" sldId="274"/>
            <ac:spMk id="3" creationId="{2DEBB915-FD44-BADB-2413-C8A69F9ADDAF}"/>
          </ac:spMkLst>
        </pc:spChg>
        <pc:spChg chg="add del mod">
          <ac:chgData name="Rebecca Bates" userId="JhYXnYTMg7cS4QZrP5bDyF1IVTwzWWkk02Iay/nl39c=" providerId="None" clId="Web-{55FA6800-E1E5-48BB-A20D-163DA2DEBA29}" dt="2025-01-24T20:39:36.801" v="18"/>
          <ac:spMkLst>
            <pc:docMk/>
            <pc:sldMk cId="3958095207" sldId="274"/>
            <ac:spMk id="6" creationId="{442ADAA9-5F00-CEA3-7F64-9FD1EB750F33}"/>
          </ac:spMkLst>
        </pc:spChg>
      </pc:sldChg>
      <pc:sldChg chg="del">
        <pc:chgData name="Rebecca Bates" userId="JhYXnYTMg7cS4QZrP5bDyF1IVTwzWWkk02Iay/nl39c=" providerId="None" clId="Web-{55FA6800-E1E5-48BB-A20D-163DA2DEBA29}" dt="2025-01-24T20:43:44.817" v="46"/>
        <pc:sldMkLst>
          <pc:docMk/>
          <pc:sldMk cId="3591594036" sldId="275"/>
        </pc:sldMkLst>
      </pc:sldChg>
      <pc:sldChg chg="modSp add replId">
        <pc:chgData name="Rebecca Bates" userId="JhYXnYTMg7cS4QZrP5bDyF1IVTwzWWkk02Iay/nl39c=" providerId="None" clId="Web-{55FA6800-E1E5-48BB-A20D-163DA2DEBA29}" dt="2025-01-24T20:43:23.989" v="45" actId="20577"/>
        <pc:sldMkLst>
          <pc:docMk/>
          <pc:sldMk cId="2220327462" sldId="290"/>
        </pc:sldMkLst>
        <pc:spChg chg="mod">
          <ac:chgData name="Rebecca Bates" userId="JhYXnYTMg7cS4QZrP5bDyF1IVTwzWWkk02Iay/nl39c=" providerId="None" clId="Web-{55FA6800-E1E5-48BB-A20D-163DA2DEBA29}" dt="2025-01-24T20:40:05.348" v="33" actId="20577"/>
          <ac:spMkLst>
            <pc:docMk/>
            <pc:sldMk cId="2220327462" sldId="290"/>
            <ac:spMk id="2" creationId="{02687297-9D7E-893D-3A67-ABD1F663379C}"/>
          </ac:spMkLst>
        </pc:spChg>
        <pc:spChg chg="mod">
          <ac:chgData name="Rebecca Bates" userId="JhYXnYTMg7cS4QZrP5bDyF1IVTwzWWkk02Iay/nl39c=" providerId="None" clId="Web-{55FA6800-E1E5-48BB-A20D-163DA2DEBA29}" dt="2025-01-24T20:43:23.989" v="45" actId="20577"/>
          <ac:spMkLst>
            <pc:docMk/>
            <pc:sldMk cId="2220327462" sldId="290"/>
            <ac:spMk id="3" creationId="{2DEBB915-FD44-BADB-2413-C8A69F9ADDA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559239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A98C0-3A04-AE86-BBCC-F85DD8047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AB5655-2433-EA11-0233-67D062B9C8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91AD59-5A15-A4E7-97C5-783451760C3E}"/>
              </a:ext>
            </a:extLst>
          </p:cNvPr>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Choose the substances that best align with your context, and the size of your classroom. Have kids research using the Drug Policy Alliance Drug facts webpage (https://drugpolicy.org/drug-facts/), or the National Institute on Drug Abuse webpage (https://nida.nih.gov/research-topics/commonly-used-drugs-charts). You may also call out that these sites pass the CRAAP test that was touched on in an earlier lesson.  Depending on the size of your classroom, this activity may be done in groups of 3-4 kids, in pairs, or individually. You may group kids based on the following substances:</a:t>
            </a:r>
          </a:p>
          <a:p>
            <a:pPr marL="171450" indent="-171450">
              <a:buFont typeface="Arial" panose="020B0604020202020204" pitchFamily="34" charset="0"/>
              <a:buChar char="•"/>
            </a:pPr>
            <a:r>
              <a:rPr lang="en-US" dirty="0"/>
              <a:t>Cocaine</a:t>
            </a:r>
          </a:p>
          <a:p>
            <a:pPr marL="171450" indent="-171450">
              <a:buFont typeface="Arial" panose="020B0604020202020204" pitchFamily="34" charset="0"/>
              <a:buChar char="•"/>
            </a:pPr>
            <a:r>
              <a:rPr lang="en-US" dirty="0"/>
              <a:t>Fentanyl</a:t>
            </a:r>
          </a:p>
          <a:p>
            <a:pPr marL="171450" indent="-171450">
              <a:buFont typeface="Arial" panose="020B0604020202020204" pitchFamily="34" charset="0"/>
              <a:buChar char="•"/>
            </a:pPr>
            <a:r>
              <a:rPr lang="en-US" dirty="0"/>
              <a:t>Heroine</a:t>
            </a:r>
          </a:p>
          <a:p>
            <a:pPr marL="171450" indent="-171450">
              <a:buFont typeface="Arial" panose="020B0604020202020204" pitchFamily="34" charset="0"/>
              <a:buChar char="•"/>
            </a:pPr>
            <a:r>
              <a:rPr lang="en-US" dirty="0"/>
              <a:t>Marijuana</a:t>
            </a:r>
          </a:p>
          <a:p>
            <a:pPr marL="171450" indent="-171450">
              <a:buFont typeface="Arial" panose="020B0604020202020204" pitchFamily="34" charset="0"/>
              <a:buChar char="•"/>
            </a:pPr>
            <a:r>
              <a:rPr lang="en-US" dirty="0"/>
              <a:t>Meth</a:t>
            </a:r>
          </a:p>
          <a:p>
            <a:pPr marL="171450" indent="-171450">
              <a:buFont typeface="Arial" panose="020B0604020202020204" pitchFamily="34" charset="0"/>
              <a:buChar char="•"/>
            </a:pPr>
            <a:r>
              <a:rPr lang="en-US" dirty="0"/>
              <a:t>Xylazine</a:t>
            </a:r>
          </a:p>
          <a:p>
            <a:pPr marL="171450" indent="-171450">
              <a:buFont typeface="Arial" panose="020B0604020202020204" pitchFamily="34" charset="0"/>
              <a:buChar char="•"/>
            </a:pPr>
            <a:r>
              <a:rPr lang="en-US" dirty="0"/>
              <a:t>LSD</a:t>
            </a:r>
          </a:p>
          <a:p>
            <a:pPr marL="171450" indent="-171450">
              <a:buFont typeface="Arial" panose="020B0604020202020204" pitchFamily="34" charset="0"/>
              <a:buChar char="•"/>
            </a:pPr>
            <a:r>
              <a:rPr lang="en-US" dirty="0"/>
              <a:t>Psilocybin Mushrooms</a:t>
            </a:r>
          </a:p>
          <a:p>
            <a:pPr marL="171450" indent="-171450">
              <a:buFont typeface="Arial" panose="020B0604020202020204" pitchFamily="34" charset="0"/>
              <a:buChar char="•"/>
            </a:pPr>
            <a:r>
              <a:rPr lang="en-US" dirty="0"/>
              <a:t>MDMA</a:t>
            </a:r>
          </a:p>
          <a:p>
            <a:pPr marL="171450" indent="-171450">
              <a:buFont typeface="Arial" panose="020B0604020202020204" pitchFamily="34" charset="0"/>
              <a:buChar char="•"/>
            </a:pPr>
            <a:r>
              <a:rPr lang="en-US" dirty="0"/>
              <a:t>Nicotine</a:t>
            </a:r>
          </a:p>
          <a:p>
            <a:pPr marL="171450" indent="-171450">
              <a:buFont typeface="Arial" panose="020B0604020202020204" pitchFamily="34" charset="0"/>
              <a:buChar char="•"/>
            </a:pPr>
            <a:r>
              <a:rPr lang="en-US" dirty="0"/>
              <a:t>Synthetic Cannabinoids</a:t>
            </a:r>
          </a:p>
          <a:p>
            <a:pPr marL="171450" indent="-171450">
              <a:buFont typeface="Arial" panose="020B0604020202020204" pitchFamily="34" charset="0"/>
              <a:buChar char="•"/>
            </a:pPr>
            <a:r>
              <a:rPr lang="en-US" dirty="0"/>
              <a:t>Synthetic Cathinones</a:t>
            </a:r>
          </a:p>
        </p:txBody>
      </p:sp>
      <p:sp>
        <p:nvSpPr>
          <p:cNvPr id="4" name="Slide Number Placeholder 3">
            <a:extLst>
              <a:ext uri="{FF2B5EF4-FFF2-40B4-BE49-F238E27FC236}">
                <a16:creationId xmlns:a16="http://schemas.microsoft.com/office/drawing/2014/main" id="{36E891BA-2976-7000-C1E3-3EAD028F2E7E}"/>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68513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0F727-830A-0C9C-9FE1-E3077B7A39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CFFF89-CB31-6F1F-B5CB-2E2D04E67D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0A50E2-26E1-10F5-8840-C546FC389A74}"/>
              </a:ext>
            </a:extLst>
          </p:cNvPr>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dirty="0"/>
              <a:t>Capture shared ideas on a whiteboard, chart paper, sticky notes or other digital resource.</a:t>
            </a:r>
            <a:endParaRPr lang="en-US" sz="1200" b="0" i="0" u="none" strike="noStrike" dirty="0">
              <a:solidFill>
                <a:srgbClr val="000000"/>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CCC1E085-1EEB-635D-80FA-9AEF78FB94C1}"/>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12</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42965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just talked about, substances may be used for many reasons, including coping with stress. Stress, especially distress, can also inhibit our ability to make informed decisions. Therefore, it’s important to consider what strategies exist that can be used to help mitigate stress in your own life. </a:t>
            </a:r>
          </a:p>
          <a:p>
            <a:endPar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Review the example list of coping strategies ]</a:t>
            </a:r>
          </a:p>
          <a:p>
            <a:endPar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It’s important to have multiple coping methods to support different contextual stressful situations. What works for you one day may not work for you at a different time, so it’s good to have more than one tool in your toolbox to pull from. </a:t>
            </a:r>
          </a:p>
          <a:p>
            <a:endPar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t>While we do not always have the power to change things around us, we can make choices for ourselves and our own actions. These are strategies that not only you can use but are also ones that you can use and share with others around you. However, it is important to remember that while we can share resources and strategies, we don’t have the power to change others on our own, and what works for us may not work for someone else.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067195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98A3D-3713-BFE2-F3F2-7D1A7488D5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180630-03FA-C637-0120-7D9309239A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946219-7DA6-C54F-140A-63763EEDD6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B78711-A8BD-70D0-F1B6-2CEF7EFB6C5E}"/>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14</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081026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5A240-1B78-6102-F6D2-A3406827E3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9576F9-A65F-6F8A-49CB-50386D4462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0EF836-4E07-E0F0-3202-555FF9147E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2E894C-E805-17C3-641B-039BC8A1ED11}"/>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15</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748490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17</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5669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48759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04192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19044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full list of external and internal factors can be found in the student handout. You may overview examples from those factors in the handout. </a:t>
            </a:r>
          </a:p>
          <a:p>
            <a:endParaRPr lang="en-US" dirty="0"/>
          </a:p>
          <a:p>
            <a:endParaRPr lang="en-US" dirty="0"/>
          </a:p>
          <a:p>
            <a:r>
              <a:rPr lang="en-US" dirty="0"/>
              <a:t>Sources:</a:t>
            </a:r>
          </a:p>
          <a:p>
            <a:r>
              <a:rPr lang="en-US" dirty="0"/>
              <a:t>The National Institute of Mental Health (NIMH)</a:t>
            </a:r>
          </a:p>
          <a:p>
            <a:r>
              <a:rPr lang="en-US" dirty="0"/>
              <a:t>The American Psychological Association (APA)</a:t>
            </a:r>
          </a:p>
          <a:p>
            <a:r>
              <a:rPr lang="en-US" dirty="0"/>
              <a:t>United Health Care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8986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1" indent="0">
              <a:lnSpc>
                <a:spcPts val="1550"/>
              </a:lnSpc>
              <a:buFont typeface="+mj-lt"/>
              <a:buNone/>
              <a:tabLst>
                <a:tab pos="228600" algn="l"/>
              </a:tabLst>
            </a:pPr>
            <a:r>
              <a:rPr lang="en-US" sz="1200" dirty="0">
                <a:solidFill>
                  <a:srgbClr val="000000"/>
                </a:solidFill>
                <a:effectLst/>
                <a:latin typeface="Times New Roman" panose="02020603050405020304" pitchFamily="18" charset="0"/>
                <a:ea typeface="Times New Roman" panose="02020603050405020304" pitchFamily="18" charset="0"/>
              </a:rPr>
              <a:t>The following factors may impact internal and external stressors:</a:t>
            </a:r>
          </a:p>
          <a:p>
            <a:pPr marL="1143000" marR="0" lvl="2" indent="-228600">
              <a:lnSpc>
                <a:spcPts val="1550"/>
              </a:lnSpc>
              <a:buFont typeface="Symbol" pitchFamily="2" charset="2"/>
              <a:buChar char=""/>
              <a:tabLst>
                <a:tab pos="228600" algn="l"/>
              </a:tabLst>
            </a:pPr>
            <a:r>
              <a:rPr lang="en-US" sz="1100" b="1" dirty="0">
                <a:solidFill>
                  <a:srgbClr val="000000"/>
                </a:solidFill>
                <a:effectLst/>
                <a:latin typeface="Times New Roman" panose="02020603050405020304" pitchFamily="18" charset="0"/>
                <a:ea typeface="Times New Roman" panose="02020603050405020304" pitchFamily="18" charset="0"/>
              </a:rPr>
              <a:t>Environmental Factors</a:t>
            </a:r>
            <a:r>
              <a:rPr lang="en-US" sz="1200" b="1" dirty="0">
                <a:solidFill>
                  <a:srgbClr val="000000"/>
                </a:solidFill>
                <a:effectLst/>
                <a:latin typeface="Times New Roman" panose="02020603050405020304" pitchFamily="18" charset="0"/>
                <a:ea typeface="Times New Roman" panose="02020603050405020304" pitchFamily="18" charset="0"/>
              </a:rPr>
              <a:t>: </a:t>
            </a:r>
            <a:r>
              <a:rPr lang="en-US" sz="1200" dirty="0">
                <a:solidFill>
                  <a:srgbClr val="000000"/>
                </a:solidFill>
                <a:effectLst/>
                <a:latin typeface="Times New Roman" panose="02020603050405020304" pitchFamily="18" charset="0"/>
                <a:ea typeface="Times New Roman" panose="02020603050405020304" pitchFamily="18" charset="0"/>
              </a:rPr>
              <a:t>work/school pressure, noise, natural disasters, living conditions, pollution, etc.</a:t>
            </a:r>
          </a:p>
          <a:p>
            <a:pPr marL="1143000" marR="0" lvl="2" indent="-228600">
              <a:lnSpc>
                <a:spcPts val="1550"/>
              </a:lnSpc>
              <a:buFont typeface="Symbol" pitchFamily="2" charset="2"/>
              <a:buChar char=""/>
              <a:tabLst>
                <a:tab pos="228600" algn="l"/>
              </a:tabLst>
            </a:pPr>
            <a:r>
              <a:rPr lang="en-US" sz="1100" b="1" dirty="0">
                <a:solidFill>
                  <a:srgbClr val="000000"/>
                </a:solidFill>
                <a:effectLst/>
                <a:latin typeface="Times New Roman" panose="02020603050405020304" pitchFamily="18" charset="0"/>
                <a:ea typeface="Times New Roman" panose="02020603050405020304" pitchFamily="18" charset="0"/>
              </a:rPr>
              <a:t>Social and Relationship Factors</a:t>
            </a:r>
            <a:r>
              <a:rPr lang="en-US" sz="1200" dirty="0">
                <a:solidFill>
                  <a:srgbClr val="000000"/>
                </a:solidFill>
                <a:effectLst/>
                <a:latin typeface="Times New Roman" panose="02020603050405020304" pitchFamily="18" charset="0"/>
                <a:ea typeface="Times New Roman" panose="02020603050405020304" pitchFamily="18" charset="0"/>
              </a:rPr>
              <a:t>: conflicts with friends or family, bullying, peer pressure, etc.</a:t>
            </a:r>
          </a:p>
          <a:p>
            <a:pPr marL="1143000" marR="0" lvl="2" indent="-228600">
              <a:lnSpc>
                <a:spcPts val="1550"/>
              </a:lnSpc>
              <a:buFont typeface="Symbol" pitchFamily="2" charset="2"/>
              <a:buChar char=""/>
              <a:tabLst>
                <a:tab pos="228600" algn="l"/>
              </a:tabLst>
            </a:pPr>
            <a:r>
              <a:rPr lang="en-US" sz="1100" b="1" dirty="0">
                <a:solidFill>
                  <a:srgbClr val="000000"/>
                </a:solidFill>
                <a:effectLst/>
                <a:latin typeface="Times New Roman" panose="02020603050405020304" pitchFamily="18" charset="0"/>
                <a:ea typeface="Times New Roman" panose="02020603050405020304" pitchFamily="18" charset="0"/>
              </a:rPr>
              <a:t>Biological and Physical Factors</a:t>
            </a:r>
            <a:r>
              <a:rPr lang="en-US" sz="1200" dirty="0">
                <a:solidFill>
                  <a:srgbClr val="000000"/>
                </a:solidFill>
                <a:effectLst/>
                <a:latin typeface="Times New Roman" panose="02020603050405020304" pitchFamily="18" charset="0"/>
                <a:ea typeface="Times New Roman" panose="02020603050405020304" pitchFamily="18" charset="0"/>
              </a:rPr>
              <a:t>: poor nutrition, chronic illness, hormonal changes, pain or injury, etc.</a:t>
            </a:r>
          </a:p>
          <a:p>
            <a:pPr marL="1143000" marR="0" lvl="2" indent="-228600">
              <a:lnSpc>
                <a:spcPts val="1550"/>
              </a:lnSpc>
              <a:buFont typeface="Symbol" pitchFamily="2" charset="2"/>
              <a:buChar char=""/>
              <a:tabLst>
                <a:tab pos="228600" algn="l"/>
              </a:tabLst>
            </a:pPr>
            <a:r>
              <a:rPr lang="en-US" sz="1100" b="1" dirty="0">
                <a:solidFill>
                  <a:srgbClr val="000000"/>
                </a:solidFill>
                <a:effectLst/>
                <a:latin typeface="Times New Roman" panose="02020603050405020304" pitchFamily="18" charset="0"/>
                <a:ea typeface="Times New Roman" panose="02020603050405020304" pitchFamily="18" charset="0"/>
              </a:rPr>
              <a:t>Financial and Economic Factors</a:t>
            </a:r>
            <a:r>
              <a:rPr lang="en-US" sz="1200" dirty="0">
                <a:solidFill>
                  <a:srgbClr val="000000"/>
                </a:solidFill>
                <a:effectLst/>
                <a:latin typeface="Times New Roman" panose="02020603050405020304" pitchFamily="18" charset="0"/>
                <a:ea typeface="Times New Roman" panose="02020603050405020304" pitchFamily="18" charset="0"/>
              </a:rPr>
              <a:t>: debt, tuition costs, housing security, cost of living etc.</a:t>
            </a:r>
          </a:p>
          <a:p>
            <a:pPr marL="1143000" marR="0" lvl="2" indent="-228600">
              <a:lnSpc>
                <a:spcPts val="1550"/>
              </a:lnSpc>
              <a:buFont typeface="Symbol" pitchFamily="2" charset="2"/>
              <a:buChar char=""/>
              <a:tabLst>
                <a:tab pos="228600" algn="l"/>
              </a:tabLst>
            </a:pPr>
            <a:r>
              <a:rPr lang="en-US" sz="1100" b="1" dirty="0">
                <a:solidFill>
                  <a:srgbClr val="000000"/>
                </a:solidFill>
                <a:effectLst/>
                <a:latin typeface="Times New Roman" panose="02020603050405020304" pitchFamily="18" charset="0"/>
                <a:ea typeface="Times New Roman" panose="02020603050405020304" pitchFamily="18" charset="0"/>
              </a:rPr>
              <a:t>Major Life Changes</a:t>
            </a:r>
            <a:r>
              <a:rPr lang="en-US" sz="1200" dirty="0">
                <a:solidFill>
                  <a:srgbClr val="000000"/>
                </a:solidFill>
                <a:effectLst/>
                <a:latin typeface="Times New Roman" panose="02020603050405020304" pitchFamily="18" charset="0"/>
                <a:ea typeface="Times New Roman" panose="02020603050405020304" pitchFamily="18" charset="0"/>
              </a:rPr>
              <a:t>: moving to a new place, divorce, health diagnosis, loss of a family member, friend, or pet, etc. </a:t>
            </a:r>
          </a:p>
          <a:p>
            <a:pPr marL="1143000" marR="0" lvl="2" indent="-228600">
              <a:lnSpc>
                <a:spcPts val="1550"/>
              </a:lnSpc>
              <a:buFont typeface="Symbol" pitchFamily="2" charset="2"/>
              <a:buChar char=""/>
              <a:tabLst>
                <a:tab pos="228600" algn="l"/>
              </a:tabLst>
            </a:pPr>
            <a:r>
              <a:rPr lang="en-US" sz="1100" b="1" dirty="0">
                <a:solidFill>
                  <a:srgbClr val="000000"/>
                </a:solidFill>
                <a:effectLst/>
                <a:latin typeface="Times New Roman" panose="02020603050405020304" pitchFamily="18" charset="0"/>
                <a:ea typeface="Times New Roman" panose="02020603050405020304" pitchFamily="18" charset="0"/>
              </a:rPr>
              <a:t>Cultural and Societal Factors: </a:t>
            </a:r>
            <a:r>
              <a:rPr lang="en-US" sz="1200" dirty="0">
                <a:solidFill>
                  <a:srgbClr val="000000"/>
                </a:solidFill>
                <a:effectLst/>
                <a:latin typeface="Times New Roman" panose="02020603050405020304" pitchFamily="18" charset="0"/>
                <a:ea typeface="Times New Roman" panose="02020603050405020304" pitchFamily="18" charset="0"/>
              </a:rPr>
              <a:t>cultural expectations, discrimination, racism, social media influence, political climate, etc. </a:t>
            </a:r>
          </a:p>
          <a:p>
            <a:pPr marL="1143000" marR="0" lvl="2" indent="-228600">
              <a:lnSpc>
                <a:spcPts val="1550"/>
              </a:lnSpc>
              <a:buFont typeface="Symbol" pitchFamily="2" charset="2"/>
              <a:buChar char=""/>
              <a:tabLst>
                <a:tab pos="228600" algn="l"/>
              </a:tabLst>
            </a:pPr>
            <a:r>
              <a:rPr lang="en-US" sz="1100" b="1" dirty="0">
                <a:solidFill>
                  <a:srgbClr val="000000"/>
                </a:solidFill>
                <a:effectLst/>
                <a:latin typeface="Times New Roman" panose="02020603050405020304" pitchFamily="18" charset="0"/>
                <a:ea typeface="Times New Roman" panose="02020603050405020304" pitchFamily="18" charset="0"/>
              </a:rPr>
              <a:t>Psychological and Emotional Factors</a:t>
            </a:r>
            <a:r>
              <a:rPr lang="en-US" sz="1200" dirty="0">
                <a:solidFill>
                  <a:srgbClr val="000000"/>
                </a:solidFill>
                <a:effectLst/>
                <a:latin typeface="Times New Roman" panose="02020603050405020304" pitchFamily="18" charset="0"/>
                <a:ea typeface="Times New Roman" panose="02020603050405020304" pitchFamily="18" charset="0"/>
              </a:rPr>
              <a:t>: perfectionism, fear of failure, low self-esteem, anxiety, trauma, etc.</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7531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effectLst/>
                <a:latin typeface="Times New Roman" panose="02020603050405020304" pitchFamily="18" charset="0"/>
                <a:ea typeface="Times New Roman" panose="02020603050405020304" pitchFamily="18" charset="0"/>
              </a:rPr>
              <a:t>Everyone experiences stress. It’s important to be able to distinguish between different types of stress.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ffectLst/>
              <a:latin typeface="Times New Roman" panose="02020603050405020304" pitchFamily="18" charset="0"/>
              <a:ea typeface="Times New Roman" panose="02020603050405020304" pitchFamily="18" charset="0"/>
            </a:endParaRPr>
          </a:p>
          <a:p>
            <a:r>
              <a:rPr lang="en-US" dirty="0"/>
              <a:t>Positive Stress or Eustress is short-term and can be a form of motivation that improves performance and is positive in the long run. Some examples of this stress include stress felt during sports games, taking on a new leadership position, watching a scary movie, preparing for an interview, or going on an airplane. </a:t>
            </a:r>
          </a:p>
          <a:p>
            <a:pPr lvl="1"/>
            <a:endParaRPr lang="en-US" dirty="0"/>
          </a:p>
          <a:p>
            <a:r>
              <a:rPr lang="en-US" dirty="0"/>
              <a:t>Negative Stress or Distress may be short- or long-term. It can feel unmanageable and isolating, may impact other areas of life, and lead to anxiety. Examples of this stress may include worrying about money or finances, family conflicts, or grief. Long term negative stress or distress can also have impacts on your body and may lead to:</a:t>
            </a:r>
          </a:p>
          <a:p>
            <a:pPr marL="628650" lvl="1" indent="-171450">
              <a:buFont typeface="Arial" panose="020B0604020202020204" pitchFamily="34" charset="0"/>
              <a:buChar char="•"/>
            </a:pPr>
            <a:r>
              <a:rPr lang="en-US" dirty="0"/>
              <a:t>Sleeping too much or too little</a:t>
            </a:r>
          </a:p>
          <a:p>
            <a:pPr marL="628650" lvl="1" indent="-171450">
              <a:buFont typeface="Arial" panose="020B0604020202020204" pitchFamily="34" charset="0"/>
              <a:buChar char="•"/>
            </a:pPr>
            <a:r>
              <a:rPr lang="en-US" dirty="0"/>
              <a:t>Physical impacts like stomachaches or headaches</a:t>
            </a:r>
          </a:p>
          <a:p>
            <a:pPr marL="628650" lvl="1" indent="-171450">
              <a:buFont typeface="Arial" panose="020B0604020202020204" pitchFamily="34" charset="0"/>
              <a:buChar char="•"/>
            </a:pPr>
            <a:r>
              <a:rPr lang="en-US" dirty="0"/>
              <a:t>Getting sick more often </a:t>
            </a:r>
          </a:p>
          <a:p>
            <a:pPr marL="628650" lvl="1" indent="-171450">
              <a:buFont typeface="Arial" panose="020B0604020202020204" pitchFamily="34" charset="0"/>
              <a:buChar char="•"/>
            </a:pPr>
            <a:r>
              <a:rPr lang="en-US" dirty="0"/>
              <a:t>Changes in behavior or personality</a:t>
            </a:r>
          </a:p>
          <a:p>
            <a:pPr marL="628650" lvl="1" indent="-171450">
              <a:buFont typeface="Arial" panose="020B0604020202020204" pitchFamily="34" charset="0"/>
              <a:buChar char="•"/>
            </a:pPr>
            <a:r>
              <a:rPr lang="en-US" dirty="0"/>
              <a:t>Changes in eating habits</a:t>
            </a:r>
          </a:p>
          <a:p>
            <a:pPr marL="628650" lvl="1" indent="-171450">
              <a:buFont typeface="Arial" panose="020B0604020202020204" pitchFamily="34" charset="0"/>
              <a:buChar char="•"/>
            </a:pPr>
            <a:r>
              <a:rPr lang="en-US" dirty="0"/>
              <a:t>Inability to perform daily tasks</a:t>
            </a:r>
          </a:p>
          <a:p>
            <a:pPr marL="0" lvl="0" indent="0">
              <a:buFont typeface="Arial" panose="020B0604020202020204" pitchFamily="34" charset="0"/>
              <a:buNone/>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To the whole class: “Can you think of other examples of eustress or distress?” Capture student responses on a whiteboard, chart paper, sticky notes, or other digital resource.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13819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Taking what we now know about positive and negative stress, take 5 min to brainstorm with a partner on how stress impact’s someone’s ability to make decisions. Be prepared to share out with the whole class. </a:t>
            </a:r>
          </a:p>
          <a:p>
            <a:endParaRPr lang="en-US" dirty="0"/>
          </a:p>
          <a:p>
            <a:r>
              <a:rPr lang="en-US" dirty="0"/>
              <a:t>After 5 minutes, come back as a whole class and have groups share out. During the full class discussion, capture shared ideas on a whiteboard, chart paper, sticky notes, or other digital resource.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5283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different reasons that someone may use substances.</a:t>
            </a:r>
          </a:p>
          <a:p>
            <a:endParaRPr lang="en-US" dirty="0"/>
          </a:p>
          <a:p>
            <a:r>
              <a:rPr lang="en-US" dirty="0"/>
              <a:t>One reason is they have a health or medical need such as a virus, illness, or injury. People may also use substances for mental health to support anxiety, depression, or other mental health needs. These medications are provided by a health care professional, psychiatrist, and/or trusted adult.</a:t>
            </a:r>
          </a:p>
          <a:p>
            <a:endParaRPr lang="en-US" dirty="0"/>
          </a:p>
          <a:p>
            <a:r>
              <a:rPr lang="en-US" dirty="0"/>
              <a:t>People may use substances to experiment with the </a:t>
            </a:r>
            <a:r>
              <a:rPr lang="en-US" sz="1200" b="0" i="0" u="none" strike="noStrike" dirty="0">
                <a:solidFill>
                  <a:srgbClr val="000000"/>
                </a:solidFill>
                <a:effectLst/>
                <a:latin typeface="Arial" panose="020B0604020202020204" pitchFamily="34" charset="0"/>
              </a:rPr>
              <a:t>mental, emotional, or physical effects a substance produces. They may also use substances if people around them, including friends or family, do. </a:t>
            </a:r>
            <a:endParaRPr lang="en-US" dirty="0"/>
          </a:p>
          <a:p>
            <a:endParaRPr lang="en-US" dirty="0"/>
          </a:p>
          <a:p>
            <a:r>
              <a:rPr lang="en-US" dirty="0"/>
              <a:t>However, people may also use substances for self-medication. If someone is dealing with consistent, long-term stress, </a:t>
            </a:r>
            <a:r>
              <a:rPr lang="en-US" sz="1200" b="0" i="0" u="none" strike="noStrike" dirty="0">
                <a:solidFill>
                  <a:srgbClr val="000000"/>
                </a:solidFill>
                <a:effectLst/>
                <a:latin typeface="Arial" panose="020B0604020202020204" pitchFamily="34" charset="0"/>
              </a:rPr>
              <a:t>anxiety or other mental health issues, they may be using substances repeatedly to cope—this is called self-medication. </a:t>
            </a:r>
          </a:p>
          <a:p>
            <a:pPr marL="285750" indent="-285750">
              <a:buFont typeface="Arial" panose="020B0604020202020204" pitchFamily="34" charset="0"/>
              <a:buChar char="•"/>
            </a:pPr>
            <a:r>
              <a:rPr lang="en-US" sz="1200" b="0" i="0" u="none" strike="noStrike" dirty="0">
                <a:solidFill>
                  <a:srgbClr val="000000"/>
                </a:solidFill>
                <a:effectLst/>
                <a:latin typeface="Arial" panose="020B0604020202020204" pitchFamily="34" charset="0"/>
              </a:rPr>
              <a:t>While self-medication may temporarily mask the symptoms of an issue, it doesn’t solve it. When the root problem is not addressed, those problems could get worse.</a:t>
            </a:r>
          </a:p>
          <a:p>
            <a:pPr marL="285750" indent="-285750">
              <a:buFont typeface="Arial" panose="020B0604020202020204" pitchFamily="34" charset="0"/>
              <a:buChar char="•"/>
            </a:pPr>
            <a:r>
              <a:rPr lang="en-US" sz="1200" b="0" i="0" u="none" strike="noStrike" dirty="0">
                <a:solidFill>
                  <a:srgbClr val="000000"/>
                </a:solidFill>
                <a:effectLst/>
                <a:latin typeface="Arial" panose="020B0604020202020204" pitchFamily="34" charset="0"/>
              </a:rPr>
              <a:t>If self-medication goes on long enough, physical dependence becomes a concern, so new problems may arise such as tension with family or friends.  That's why it's very important to learn how to identify stress and other mental health issues when they come up and learn healthy ways to handle them.</a:t>
            </a:r>
          </a:p>
          <a:p>
            <a:pPr marL="285750" indent="-285750">
              <a:buFont typeface="Arial" panose="020B0604020202020204" pitchFamily="34" charset="0"/>
              <a:buChar char="•"/>
            </a:pPr>
            <a:endParaRPr lang="en-US" sz="1200" b="0" i="0" u="none" strike="noStrike" dirty="0">
              <a:solidFill>
                <a:srgbClr val="000000"/>
              </a:solidFill>
              <a:effectLst/>
              <a:latin typeface="Arial" panose="020B0604020202020204" pitchFamily="34" charset="0"/>
            </a:endParaRPr>
          </a:p>
          <a:p>
            <a:pPr marL="0" indent="0">
              <a:buFont typeface="Arial" panose="020B0604020202020204" pitchFamily="34" charset="0"/>
              <a:buNone/>
            </a:pPr>
            <a:r>
              <a:rPr lang="en-US" sz="1200" b="0" i="0" u="none" strike="noStrike" dirty="0">
                <a:solidFill>
                  <a:srgbClr val="000000"/>
                </a:solidFill>
                <a:effectLst/>
                <a:latin typeface="Arial" panose="020B0604020202020204" pitchFamily="34" charset="0"/>
              </a:rPr>
              <a:t>Open it up to full class discussion: What are some other reasons that you can think of that someone may use substances? </a:t>
            </a:r>
            <a:r>
              <a:rPr lang="en-US" sz="1200" dirty="0"/>
              <a:t>Capture shared ideas on a whiteboard, chart paper, sticky notes, or other digital resource.</a:t>
            </a:r>
            <a:endParaRPr lang="en-US" sz="1200" b="0" i="0" u="none" strike="noStrike" dirty="0">
              <a:solidFill>
                <a:srgbClr val="000000"/>
              </a:solidFill>
              <a:effectLst/>
              <a:latin typeface="Arial" panose="020B0604020202020204" pitchFamily="34" charset="0"/>
            </a:endParaRP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056385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Rectangle 10"/>
          <p:cNvSpPr/>
          <p:nvPr/>
        </p:nvSpPr>
        <p:spPr>
          <a:xfrm>
            <a:off x="0" y="2584382"/>
            <a:ext cx="12192000" cy="427361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EF34CCBD-11CA-572B-93CC-46CCB5717FC1}"/>
              </a:ext>
            </a:extLst>
          </p:cNvPr>
          <p:cNvSpPr/>
          <p:nvPr userDrawn="1"/>
        </p:nvSpPr>
        <p:spPr>
          <a:xfrm>
            <a:off x="2313436" y="0"/>
            <a:ext cx="9878564" cy="2564296"/>
          </a:xfrm>
          <a:prstGeom prst="rect">
            <a:avLst/>
          </a:prstGeom>
          <a:solidFill>
            <a:schemeClr val="accent1">
              <a:alpha val="89969"/>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p:nvPr>
        </p:nvSpPr>
        <p:spPr>
          <a:xfrm>
            <a:off x="2517913" y="371768"/>
            <a:ext cx="9144000" cy="1907450"/>
          </a:xfrm>
        </p:spPr>
        <p:txBody>
          <a:bodyPr anchor="b">
            <a:normAutofit/>
          </a:bodyPr>
          <a:lstStyle>
            <a:lvl1pPr algn="l">
              <a:defRPr sz="54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2517913" y="2771779"/>
            <a:ext cx="9144000" cy="994816"/>
          </a:xfrm>
        </p:spPr>
        <p:txBody>
          <a:bodyPr/>
          <a:lstStyle>
            <a:lvl1pPr marL="0" indent="0" algn="l">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2517912" y="4886528"/>
            <a:ext cx="966693" cy="365125"/>
          </a:xfrm>
        </p:spPr>
        <p:txBody>
          <a:bodyPr/>
          <a:lstStyle>
            <a:lvl1pPr algn="l">
              <a:defRPr>
                <a:solidFill>
                  <a:schemeClr val="accent1"/>
                </a:solidFill>
              </a:defRPr>
            </a:lvl1pPr>
          </a:lstStyle>
          <a:p>
            <a:fld id="{AE25D7A7-DBF1-4731-876B-EF0349DEF57D}" type="datetime1">
              <a:rPr lang="en-US" smtClean="0"/>
              <a:pPr/>
              <a:t>3/13/2025</a:t>
            </a:fld>
            <a:endParaRPr lang="en-US" dirty="0"/>
          </a:p>
        </p:txBody>
      </p:sp>
      <p:sp>
        <p:nvSpPr>
          <p:cNvPr id="5" name="Footer Placeholder 4"/>
          <p:cNvSpPr>
            <a:spLocks noGrp="1"/>
          </p:cNvSpPr>
          <p:nvPr>
            <p:ph type="ftr" sz="quarter" idx="11"/>
          </p:nvPr>
        </p:nvSpPr>
        <p:spPr>
          <a:xfrm>
            <a:off x="2517912" y="6139793"/>
            <a:ext cx="3400973" cy="365125"/>
          </a:xfrm>
        </p:spPr>
        <p:txBody>
          <a:bodyPr/>
          <a:lstStyle/>
          <a:p>
            <a:r>
              <a:rPr lang="en-US" dirty="0"/>
              <a:t>Oregon Department of Education</a:t>
            </a:r>
          </a:p>
        </p:txBody>
      </p:sp>
      <p:sp>
        <p:nvSpPr>
          <p:cNvPr id="6" name="Slide Number Placeholder 5"/>
          <p:cNvSpPr>
            <a:spLocks noGrp="1"/>
          </p:cNvSpPr>
          <p:nvPr>
            <p:ph type="sldNum" sz="quarter" idx="12"/>
          </p:nvPr>
        </p:nvSpPr>
        <p:spPr>
          <a:xfrm>
            <a:off x="9674086" y="6139793"/>
            <a:ext cx="2217595" cy="365125"/>
          </a:xfrm>
        </p:spPr>
        <p:txBody>
          <a:bodyPr/>
          <a:lstStyle/>
          <a:p>
            <a:fld id="{357F5B69-6281-4C1F-8C38-6DA0F56DA430}" type="slidenum">
              <a:rPr lang="en-US" smtClean="0"/>
              <a:t>‹#›</a:t>
            </a:fld>
            <a:endParaRPr lang="en-US" dirty="0"/>
          </a:p>
        </p:txBody>
      </p:sp>
      <p:sp>
        <p:nvSpPr>
          <p:cNvPr id="9" name="Rectangle 8">
            <a:extLst>
              <a:ext uri="{FF2B5EF4-FFF2-40B4-BE49-F238E27FC236}">
                <a16:creationId xmlns:a16="http://schemas.microsoft.com/office/drawing/2014/main" id="{D3178B7B-EB9A-7016-6BAC-C34107A94A91}"/>
              </a:ext>
            </a:extLst>
          </p:cNvPr>
          <p:cNvSpPr/>
          <p:nvPr userDrawn="1"/>
        </p:nvSpPr>
        <p:spPr>
          <a:xfrm>
            <a:off x="0" y="0"/>
            <a:ext cx="2313437" cy="2564296"/>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oogle Shape;722;p83" descr="Oregon Department of Education Logo">
            <a:extLst>
              <a:ext uri="{FF2B5EF4-FFF2-40B4-BE49-F238E27FC236}">
                <a16:creationId xmlns:a16="http://schemas.microsoft.com/office/drawing/2014/main" id="{A613D903-CD0C-D2E7-CC4A-1950E8CEEC7E}"/>
              </a:ext>
            </a:extLst>
          </p:cNvPr>
          <p:cNvPicPr preferRelativeResize="0"/>
          <p:nvPr userDrawn="1"/>
        </p:nvPicPr>
        <p:blipFill rotWithShape="1">
          <a:blip r:embed="rId2">
            <a:alphaModFix/>
          </a:blip>
          <a:srcRect/>
          <a:stretch/>
        </p:blipFill>
        <p:spPr>
          <a:xfrm>
            <a:off x="0" y="151928"/>
            <a:ext cx="2313437" cy="2334773"/>
          </a:xfrm>
          <a:prstGeom prst="rect">
            <a:avLst/>
          </a:prstGeom>
          <a:noFill/>
          <a:ln>
            <a:noFill/>
          </a:ln>
        </p:spPr>
      </p:pic>
      <p:sp>
        <p:nvSpPr>
          <p:cNvPr id="21" name="Rectangle 20">
            <a:extLst>
              <a:ext uri="{FF2B5EF4-FFF2-40B4-BE49-F238E27FC236}">
                <a16:creationId xmlns:a16="http://schemas.microsoft.com/office/drawing/2014/main" id="{0518B305-E44F-C060-75E7-B572DF52D405}"/>
              </a:ext>
            </a:extLst>
          </p:cNvPr>
          <p:cNvSpPr/>
          <p:nvPr userDrawn="1"/>
        </p:nvSpPr>
        <p:spPr>
          <a:xfrm>
            <a:off x="-1" y="2564296"/>
            <a:ext cx="2313437" cy="4293703"/>
          </a:xfrm>
          <a:prstGeom prst="rect">
            <a:avLst/>
          </a:prstGeom>
          <a:solidFill>
            <a:schemeClr val="accent1">
              <a:alpha val="10992"/>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2" name="Group 21">
            <a:extLst>
              <a:ext uri="{FF2B5EF4-FFF2-40B4-BE49-F238E27FC236}">
                <a16:creationId xmlns:a16="http://schemas.microsoft.com/office/drawing/2014/main" id="{503BFE4E-4B21-55C8-3EF8-9376E0089600}"/>
              </a:ext>
            </a:extLst>
          </p:cNvPr>
          <p:cNvGrpSpPr/>
          <p:nvPr userDrawn="1"/>
        </p:nvGrpSpPr>
        <p:grpSpPr>
          <a:xfrm>
            <a:off x="2313436" y="-1375"/>
            <a:ext cx="9878563" cy="155150"/>
            <a:chOff x="89452" y="2773017"/>
            <a:chExt cx="5029199" cy="104497"/>
          </a:xfrm>
        </p:grpSpPr>
        <p:sp>
          <p:nvSpPr>
            <p:cNvPr id="23" name="Rectangle 22">
              <a:extLst>
                <a:ext uri="{FF2B5EF4-FFF2-40B4-BE49-F238E27FC236}">
                  <a16:creationId xmlns:a16="http://schemas.microsoft.com/office/drawing/2014/main" id="{2F518B26-C1C1-9ABF-B087-E6519A7CC4D5}"/>
                </a:ext>
              </a:extLst>
            </p:cNvPr>
            <p:cNvSpPr/>
            <p:nvPr userDrawn="1"/>
          </p:nvSpPr>
          <p:spPr>
            <a:xfrm>
              <a:off x="89452" y="2773017"/>
              <a:ext cx="1262270" cy="10449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2658DE75-AE21-C655-BBF4-9DBA44516DBB}"/>
                </a:ext>
              </a:extLst>
            </p:cNvPr>
            <p:cNvSpPr/>
            <p:nvPr userDrawn="1"/>
          </p:nvSpPr>
          <p:spPr>
            <a:xfrm>
              <a:off x="1341782" y="2773017"/>
              <a:ext cx="1262270" cy="104497"/>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B4F04249-563D-D25F-8061-0EA2D5351A77}"/>
                </a:ext>
              </a:extLst>
            </p:cNvPr>
            <p:cNvSpPr/>
            <p:nvPr userDrawn="1"/>
          </p:nvSpPr>
          <p:spPr>
            <a:xfrm>
              <a:off x="2604051" y="2773017"/>
              <a:ext cx="1262270" cy="10449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1E28D44B-F670-D841-DA37-92C9B12D96E4}"/>
                </a:ext>
              </a:extLst>
            </p:cNvPr>
            <p:cNvSpPr/>
            <p:nvPr userDrawn="1"/>
          </p:nvSpPr>
          <p:spPr>
            <a:xfrm>
              <a:off x="3856381" y="2773017"/>
              <a:ext cx="1262270" cy="104497"/>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9" name="Text Placeholder 28">
            <a:extLst>
              <a:ext uri="{FF2B5EF4-FFF2-40B4-BE49-F238E27FC236}">
                <a16:creationId xmlns:a16="http://schemas.microsoft.com/office/drawing/2014/main" id="{9133F6D5-D05F-C909-836F-BD5CE64E5990}"/>
              </a:ext>
            </a:extLst>
          </p:cNvPr>
          <p:cNvSpPr>
            <a:spLocks noGrp="1"/>
          </p:cNvSpPr>
          <p:nvPr>
            <p:ph type="body" sz="quarter" idx="13" hasCustomPrompt="1"/>
          </p:nvPr>
        </p:nvSpPr>
        <p:spPr>
          <a:xfrm>
            <a:off x="2517913" y="4535928"/>
            <a:ext cx="9144000" cy="330514"/>
          </a:xfrm>
        </p:spPr>
        <p:txBody>
          <a:bodyPr>
            <a:normAutofit/>
          </a:bodyPr>
          <a:lstStyle>
            <a:lvl1pPr marL="0" indent="0">
              <a:buNone/>
              <a:defRPr sz="1800" i="1">
                <a:solidFill>
                  <a:schemeClr val="accent1"/>
                </a:solidFill>
              </a:defRPr>
            </a:lvl1pPr>
          </a:lstStyle>
          <a:p>
            <a:pPr lvl="0"/>
            <a:r>
              <a:rPr lang="en-US" dirty="0"/>
              <a:t>Authored by</a:t>
            </a:r>
          </a:p>
        </p:txBody>
      </p:sp>
      <p:cxnSp>
        <p:nvCxnSpPr>
          <p:cNvPr id="31" name="Straight Connector 30">
            <a:extLst>
              <a:ext uri="{FF2B5EF4-FFF2-40B4-BE49-F238E27FC236}">
                <a16:creationId xmlns:a16="http://schemas.microsoft.com/office/drawing/2014/main" id="{D03D7078-AFAB-9E61-EE38-5AD4E700721A}"/>
              </a:ext>
            </a:extLst>
          </p:cNvPr>
          <p:cNvCxnSpPr>
            <a:cxnSpLocks/>
          </p:cNvCxnSpPr>
          <p:nvPr userDrawn="1"/>
        </p:nvCxnSpPr>
        <p:spPr>
          <a:xfrm>
            <a:off x="2409568" y="4337223"/>
            <a:ext cx="93787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018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Large Typ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499125"/>
            <a:ext cx="9144000" cy="2195481"/>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9C08E3A-1967-44F7-9CA0-320D3ED909C6}" type="datetime1">
              <a:rPr lang="en-US" smtClean="0"/>
              <a:t>3/13/2025</a:t>
            </a:fld>
            <a:endParaRPr lang="en-US" dirty="0"/>
          </a:p>
        </p:txBody>
      </p:sp>
      <p:sp>
        <p:nvSpPr>
          <p:cNvPr id="5" name="Footer Placeholder 4"/>
          <p:cNvSpPr>
            <a:spLocks noGrp="1"/>
          </p:cNvSpPr>
          <p:nvPr>
            <p:ph type="ftr" sz="quarter" idx="11"/>
          </p:nvPr>
        </p:nvSpPr>
        <p:spPr/>
        <p:txBody>
          <a:bodyPr/>
          <a:lstStyle/>
          <a:p>
            <a:r>
              <a:rPr lang="en-US" dirty="0"/>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 name="Rectangle 2">
            <a:extLst>
              <a:ext uri="{FF2B5EF4-FFF2-40B4-BE49-F238E27FC236}">
                <a16:creationId xmlns:a16="http://schemas.microsoft.com/office/drawing/2014/main" id="{6D4B2470-1BF4-750E-9FC2-0F0140F99B98}"/>
              </a:ext>
            </a:extLst>
          </p:cNvPr>
          <p:cNvSpPr/>
          <p:nvPr userDrawn="1"/>
        </p:nvSpPr>
        <p:spPr>
          <a:xfrm>
            <a:off x="-1" y="259492"/>
            <a:ext cx="383059" cy="659850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8675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Follow U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8150A4BA-4BC0-44D2-9B7A-1BA67BCFD26E}" type="datetime1">
              <a:rPr lang="en-US" smtClean="0"/>
              <a:t>3/13/2025</a:t>
            </a:fld>
            <a:endParaRPr lang="en-US" dirty="0"/>
          </a:p>
        </p:txBody>
      </p:sp>
      <p:sp>
        <p:nvSpPr>
          <p:cNvPr id="5" name="Footer Placeholder 4"/>
          <p:cNvSpPr>
            <a:spLocks noGrp="1"/>
          </p:cNvSpPr>
          <p:nvPr>
            <p:ph type="ftr" sz="quarter" idx="11"/>
          </p:nvPr>
        </p:nvSpPr>
        <p:spPr/>
        <p:txBody>
          <a:bodyPr/>
          <a:lstStyle/>
          <a:p>
            <a:r>
              <a:rPr lang="en-US" dirty="0"/>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512974" y="4763238"/>
            <a:ext cx="500040" cy="500040"/>
          </a:xfrm>
          <a:prstGeom prst="rect">
            <a:avLst/>
          </a:prstGeom>
        </p:spPr>
      </p:pic>
      <p:pic>
        <p:nvPicPr>
          <p:cNvPr id="12" name="Picture 11" descr="Facebook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8973471" y="4763238"/>
            <a:ext cx="500040" cy="500040"/>
          </a:xfrm>
          <a:prstGeom prst="rect">
            <a:avLst/>
          </a:prstGeom>
        </p:spPr>
      </p:pic>
      <p:sp>
        <p:nvSpPr>
          <p:cNvPr id="13" name="TextBox 12"/>
          <p:cNvSpPr txBox="1"/>
          <p:nvPr/>
        </p:nvSpPr>
        <p:spPr>
          <a:xfrm>
            <a:off x="2594722" y="4782426"/>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twitter.com/ORDeptEd | fb.com/ORDeptEd</a:t>
            </a:r>
          </a:p>
        </p:txBody>
      </p:sp>
      <p:sp>
        <p:nvSpPr>
          <p:cNvPr id="3" name="Rectangle 2">
            <a:extLst>
              <a:ext uri="{FF2B5EF4-FFF2-40B4-BE49-F238E27FC236}">
                <a16:creationId xmlns:a16="http://schemas.microsoft.com/office/drawing/2014/main" id="{082D7339-23E8-BF33-9EB5-2154AEE4D785}"/>
              </a:ext>
            </a:extLst>
          </p:cNvPr>
          <p:cNvSpPr/>
          <p:nvPr userDrawn="1"/>
        </p:nvSpPr>
        <p:spPr>
          <a:xfrm>
            <a:off x="-1" y="259492"/>
            <a:ext cx="383059" cy="659850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27585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0" y="0"/>
            <a:ext cx="12191999" cy="6857999"/>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2458995" y="1433385"/>
            <a:ext cx="9042724" cy="3496962"/>
          </a:xfrm>
        </p:spPr>
        <p:txBody>
          <a:bodyPr anchor="ctr" anchorCtr="0">
            <a:noAutofit/>
          </a:bodyPr>
          <a:lstStyle>
            <a:lvl1pPr algn="l">
              <a:defRPr sz="5000">
                <a:solidFill>
                  <a:schemeClr val="accent1"/>
                </a:solidFill>
              </a:defRPr>
            </a:lvl1pPr>
          </a:lstStyle>
          <a:p>
            <a:r>
              <a:rPr lang="en-US" dirty="0"/>
              <a:t>Click to edit Master title style</a:t>
            </a:r>
          </a:p>
        </p:txBody>
      </p:sp>
      <p:sp>
        <p:nvSpPr>
          <p:cNvPr id="2" name="Rectangle 1">
            <a:extLst>
              <a:ext uri="{FF2B5EF4-FFF2-40B4-BE49-F238E27FC236}">
                <a16:creationId xmlns:a16="http://schemas.microsoft.com/office/drawing/2014/main" id="{C97FD1D4-6CB3-CD64-9657-FA3E85F6164C}"/>
              </a:ext>
            </a:extLst>
          </p:cNvPr>
          <p:cNvSpPr/>
          <p:nvPr userDrawn="1"/>
        </p:nvSpPr>
        <p:spPr>
          <a:xfrm>
            <a:off x="0" y="0"/>
            <a:ext cx="2313437" cy="2564296"/>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oogle Shape;722;p83" descr="Oregon Department of Education Logo">
            <a:extLst>
              <a:ext uri="{FF2B5EF4-FFF2-40B4-BE49-F238E27FC236}">
                <a16:creationId xmlns:a16="http://schemas.microsoft.com/office/drawing/2014/main" id="{CC7BEC8A-A571-7E28-F436-289047D3B8DA}"/>
              </a:ext>
            </a:extLst>
          </p:cNvPr>
          <p:cNvPicPr preferRelativeResize="0"/>
          <p:nvPr userDrawn="1"/>
        </p:nvPicPr>
        <p:blipFill rotWithShape="1">
          <a:blip r:embed="rId2">
            <a:alphaModFix/>
          </a:blip>
          <a:srcRect/>
          <a:stretch/>
        </p:blipFill>
        <p:spPr>
          <a:xfrm>
            <a:off x="0" y="151928"/>
            <a:ext cx="2313437" cy="2334773"/>
          </a:xfrm>
          <a:prstGeom prst="rect">
            <a:avLst/>
          </a:prstGeom>
          <a:noFill/>
          <a:ln>
            <a:noFill/>
          </a:ln>
        </p:spPr>
      </p:pic>
      <p:sp>
        <p:nvSpPr>
          <p:cNvPr id="4" name="Rectangle 3">
            <a:extLst>
              <a:ext uri="{FF2B5EF4-FFF2-40B4-BE49-F238E27FC236}">
                <a16:creationId xmlns:a16="http://schemas.microsoft.com/office/drawing/2014/main" id="{D8C41C27-4F7F-CB4D-A1D8-5970C7274EEA}"/>
              </a:ext>
            </a:extLst>
          </p:cNvPr>
          <p:cNvSpPr/>
          <p:nvPr userDrawn="1"/>
        </p:nvSpPr>
        <p:spPr>
          <a:xfrm>
            <a:off x="-1" y="2564296"/>
            <a:ext cx="2313437" cy="4293703"/>
          </a:xfrm>
          <a:prstGeom prst="rect">
            <a:avLst/>
          </a:prstGeom>
          <a:solidFill>
            <a:schemeClr val="accent1">
              <a:alpha val="10992"/>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3">
            <a:extLst>
              <a:ext uri="{FF2B5EF4-FFF2-40B4-BE49-F238E27FC236}">
                <a16:creationId xmlns:a16="http://schemas.microsoft.com/office/drawing/2014/main" id="{A364F95E-BAEF-0AFF-38A4-37D4014541EB}"/>
              </a:ext>
            </a:extLst>
          </p:cNvPr>
          <p:cNvSpPr>
            <a:spLocks noGrp="1"/>
          </p:cNvSpPr>
          <p:nvPr>
            <p:ph type="dt" sz="half" idx="10"/>
          </p:nvPr>
        </p:nvSpPr>
        <p:spPr>
          <a:xfrm>
            <a:off x="6096000" y="6139793"/>
            <a:ext cx="2777456" cy="365125"/>
          </a:xfrm>
        </p:spPr>
        <p:txBody>
          <a:bodyPr/>
          <a:lstStyle/>
          <a:p>
            <a:fld id="{AE25D7A7-DBF1-4731-876B-EF0349DEF57D}" type="datetime1">
              <a:rPr lang="en-US" smtClean="0"/>
              <a:t>3/13/2025</a:t>
            </a:fld>
            <a:endParaRPr lang="en-US" dirty="0"/>
          </a:p>
        </p:txBody>
      </p:sp>
      <p:sp>
        <p:nvSpPr>
          <p:cNvPr id="6" name="Footer Placeholder 4">
            <a:extLst>
              <a:ext uri="{FF2B5EF4-FFF2-40B4-BE49-F238E27FC236}">
                <a16:creationId xmlns:a16="http://schemas.microsoft.com/office/drawing/2014/main" id="{241391D9-F2CB-6BC0-C63A-690EEF9C78BD}"/>
              </a:ext>
            </a:extLst>
          </p:cNvPr>
          <p:cNvSpPr>
            <a:spLocks noGrp="1"/>
          </p:cNvSpPr>
          <p:nvPr>
            <p:ph type="ftr" sz="quarter" idx="11"/>
          </p:nvPr>
        </p:nvSpPr>
        <p:spPr>
          <a:xfrm>
            <a:off x="2517913" y="6139793"/>
            <a:ext cx="2864224" cy="365125"/>
          </a:xfrm>
        </p:spPr>
        <p:txBody>
          <a:bodyPr/>
          <a:lstStyle/>
          <a:p>
            <a:r>
              <a:rPr lang="en-US" dirty="0"/>
              <a:t>Oregon Department of Education</a:t>
            </a:r>
          </a:p>
        </p:txBody>
      </p:sp>
      <p:sp>
        <p:nvSpPr>
          <p:cNvPr id="7" name="Slide Number Placeholder 5">
            <a:extLst>
              <a:ext uri="{FF2B5EF4-FFF2-40B4-BE49-F238E27FC236}">
                <a16:creationId xmlns:a16="http://schemas.microsoft.com/office/drawing/2014/main" id="{98611FF5-1A52-738E-E9C0-F0005C6CEFEA}"/>
              </a:ext>
            </a:extLst>
          </p:cNvPr>
          <p:cNvSpPr>
            <a:spLocks noGrp="1"/>
          </p:cNvSpPr>
          <p:nvPr>
            <p:ph type="sldNum" sz="quarter" idx="12"/>
          </p:nvPr>
        </p:nvSpPr>
        <p:spPr>
          <a:xfrm>
            <a:off x="9674086" y="6139793"/>
            <a:ext cx="2217595" cy="365125"/>
          </a:xfrm>
        </p:spPr>
        <p:txBody>
          <a:bodyPr/>
          <a:lstStyle/>
          <a:p>
            <a:fld id="{357F5B69-6281-4C1F-8C38-6DA0F56DA430}" type="slidenum">
              <a:rPr lang="en-US" smtClean="0"/>
              <a:t>‹#›</a:t>
            </a:fld>
            <a:endParaRPr lang="en-US" dirty="0"/>
          </a:p>
        </p:txBody>
      </p:sp>
      <p:grpSp>
        <p:nvGrpSpPr>
          <p:cNvPr id="8" name="Group 7">
            <a:extLst>
              <a:ext uri="{FF2B5EF4-FFF2-40B4-BE49-F238E27FC236}">
                <a16:creationId xmlns:a16="http://schemas.microsoft.com/office/drawing/2014/main" id="{1E63FAD7-A824-4250-06B4-F8E55608BE03}"/>
              </a:ext>
            </a:extLst>
          </p:cNvPr>
          <p:cNvGrpSpPr/>
          <p:nvPr userDrawn="1"/>
        </p:nvGrpSpPr>
        <p:grpSpPr>
          <a:xfrm>
            <a:off x="2313436" y="-1375"/>
            <a:ext cx="9878563" cy="155150"/>
            <a:chOff x="89452" y="2773017"/>
            <a:chExt cx="5029199" cy="104497"/>
          </a:xfrm>
        </p:grpSpPr>
        <p:sp>
          <p:nvSpPr>
            <p:cNvPr id="14" name="Rectangle 13">
              <a:extLst>
                <a:ext uri="{FF2B5EF4-FFF2-40B4-BE49-F238E27FC236}">
                  <a16:creationId xmlns:a16="http://schemas.microsoft.com/office/drawing/2014/main" id="{C45E0CDE-FF54-984C-C9A3-27585E68933C}"/>
                </a:ext>
              </a:extLst>
            </p:cNvPr>
            <p:cNvSpPr/>
            <p:nvPr userDrawn="1"/>
          </p:nvSpPr>
          <p:spPr>
            <a:xfrm>
              <a:off x="89452" y="2773017"/>
              <a:ext cx="1262270" cy="10449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F5E37D0-301D-4C97-6E9A-7A585E53E5D8}"/>
                </a:ext>
              </a:extLst>
            </p:cNvPr>
            <p:cNvSpPr/>
            <p:nvPr userDrawn="1"/>
          </p:nvSpPr>
          <p:spPr>
            <a:xfrm>
              <a:off x="1341782" y="2773017"/>
              <a:ext cx="1262270" cy="104497"/>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C797C71-4593-94E0-E2E6-A8CBD1A887BA}"/>
                </a:ext>
              </a:extLst>
            </p:cNvPr>
            <p:cNvSpPr/>
            <p:nvPr userDrawn="1"/>
          </p:nvSpPr>
          <p:spPr>
            <a:xfrm>
              <a:off x="2604051" y="2773017"/>
              <a:ext cx="1262270" cy="10449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9D4FD286-E8C6-3E5E-1039-3C295B0B2E46}"/>
                </a:ext>
              </a:extLst>
            </p:cNvPr>
            <p:cNvSpPr/>
            <p:nvPr userDrawn="1"/>
          </p:nvSpPr>
          <p:spPr>
            <a:xfrm>
              <a:off x="3856381" y="2773017"/>
              <a:ext cx="1262270" cy="104497"/>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394506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Bar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160567-124C-4095-81DC-815DD21CE8C9}" type="datetime1">
              <a:rPr lang="en-US" smtClean="0"/>
              <a:t>3/13/2025</a:t>
            </a:fld>
            <a:endParaRPr lang="en-US" dirty="0"/>
          </a:p>
        </p:txBody>
      </p:sp>
      <p:sp>
        <p:nvSpPr>
          <p:cNvPr id="5" name="Footer Placeholder 4"/>
          <p:cNvSpPr>
            <a:spLocks noGrp="1"/>
          </p:cNvSpPr>
          <p:nvPr>
            <p:ph type="ftr" sz="quarter" idx="11"/>
          </p:nvPr>
        </p:nvSpPr>
        <p:spPr/>
        <p:txBody>
          <a:bodyPr/>
          <a:lstStyle/>
          <a:p>
            <a:r>
              <a:rPr lang="en-US" dirty="0"/>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832603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Rectangle 7"/>
          <p:cNvSpPr/>
          <p:nvPr/>
        </p:nvSpPr>
        <p:spPr>
          <a:xfrm>
            <a:off x="172995" y="259492"/>
            <a:ext cx="4763664" cy="659850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D6FA7BA-D396-4E27-AF61-C3F310AFC230}" type="datetime1">
              <a:rPr lang="en-US" smtClean="0"/>
              <a:t>3/13/2025</a:t>
            </a:fld>
            <a:endParaRPr lang="en-US" dirty="0"/>
          </a:p>
        </p:txBody>
      </p:sp>
      <p:sp>
        <p:nvSpPr>
          <p:cNvPr id="6" name="Footer Placeholder 5"/>
          <p:cNvSpPr>
            <a:spLocks noGrp="1"/>
          </p:cNvSpPr>
          <p:nvPr>
            <p:ph type="ftr" sz="quarter" idx="11"/>
          </p:nvPr>
        </p:nvSpPr>
        <p:spPr/>
        <p:txBody>
          <a:bodyPr/>
          <a:lstStyle/>
          <a:p>
            <a:r>
              <a:rPr lang="en-US" dirty="0"/>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1415924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E3AC9E-0280-4D27-9EA2-698F7A67BA53}" type="datetime1">
              <a:rPr lang="en-US" smtClean="0"/>
              <a:t>3/13/2025</a:t>
            </a:fld>
            <a:endParaRPr lang="en-US" dirty="0"/>
          </a:p>
        </p:txBody>
      </p:sp>
      <p:sp>
        <p:nvSpPr>
          <p:cNvPr id="5" name="Footer Placeholder 4"/>
          <p:cNvSpPr>
            <a:spLocks noGrp="1"/>
          </p:cNvSpPr>
          <p:nvPr>
            <p:ph type="ftr" sz="quarter" idx="11"/>
          </p:nvPr>
        </p:nvSpPr>
        <p:spPr/>
        <p:txBody>
          <a:bodyPr/>
          <a:lstStyle/>
          <a:p>
            <a:r>
              <a:rPr lang="en-US" dirty="0"/>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7075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BC6FB3-D811-417F-8686-F9E75A22B6CE}" type="datetime1">
              <a:rPr lang="en-US" smtClean="0"/>
              <a:t>3/13/2025</a:t>
            </a:fld>
            <a:endParaRPr lang="en-US" dirty="0"/>
          </a:p>
        </p:txBody>
      </p:sp>
      <p:sp>
        <p:nvSpPr>
          <p:cNvPr id="6" name="Footer Placeholder 5"/>
          <p:cNvSpPr>
            <a:spLocks noGrp="1"/>
          </p:cNvSpPr>
          <p:nvPr>
            <p:ph type="ftr" sz="quarter" idx="11"/>
          </p:nvPr>
        </p:nvSpPr>
        <p:spPr/>
        <p:txBody>
          <a:bodyPr/>
          <a:lstStyle/>
          <a:p>
            <a:r>
              <a:rPr lang="en-US" dirty="0"/>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3323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2E33458-4B95-47BE-956D-AAB447907D75}" type="datetime1">
              <a:rPr lang="en-US" smtClean="0"/>
              <a:t>3/13/2025</a:t>
            </a:fld>
            <a:endParaRPr lang="en-US" dirty="0"/>
          </a:p>
        </p:txBody>
      </p:sp>
      <p:sp>
        <p:nvSpPr>
          <p:cNvPr id="8" name="Footer Placeholder 7"/>
          <p:cNvSpPr>
            <a:spLocks noGrp="1"/>
          </p:cNvSpPr>
          <p:nvPr>
            <p:ph type="ftr" sz="quarter" idx="11"/>
          </p:nvPr>
        </p:nvSpPr>
        <p:spPr/>
        <p:txBody>
          <a:bodyPr/>
          <a:lstStyle/>
          <a:p>
            <a:r>
              <a:rPr lang="en-US" dirty="0"/>
              <a:t>Oregon Department of Education</a:t>
            </a:r>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62036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EF567FB-5140-4075-A427-FA8B498DAFA1}" type="datetime1">
              <a:rPr lang="en-US" smtClean="0"/>
              <a:t>3/13/2025</a:t>
            </a:fld>
            <a:endParaRPr lang="en-US" dirty="0"/>
          </a:p>
        </p:txBody>
      </p:sp>
      <p:sp>
        <p:nvSpPr>
          <p:cNvPr id="4" name="Footer Placeholder 3"/>
          <p:cNvSpPr>
            <a:spLocks noGrp="1"/>
          </p:cNvSpPr>
          <p:nvPr>
            <p:ph type="ftr" sz="quarter" idx="11"/>
          </p:nvPr>
        </p:nvSpPr>
        <p:spPr/>
        <p:txBody>
          <a:bodyPr/>
          <a:lstStyle/>
          <a:p>
            <a:r>
              <a:rPr lang="en-US" dirty="0"/>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0437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8A807B-0068-4E1F-806E-C8C4952A24DC}" type="datetime1">
              <a:rPr lang="en-US" smtClean="0"/>
              <a:t>3/13/2025</a:t>
            </a:fld>
            <a:endParaRPr lang="en-US" dirty="0"/>
          </a:p>
        </p:txBody>
      </p:sp>
      <p:sp>
        <p:nvSpPr>
          <p:cNvPr id="3" name="Footer Placeholder 2"/>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738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17176" y="457200"/>
            <a:ext cx="10784541" cy="1026460"/>
          </a:xfrm>
          <a:prstGeom prst="rect">
            <a:avLst/>
          </a:prstGeom>
        </p:spPr>
        <p:txBody>
          <a:bodyPr vert="horz" lIns="91440" tIns="45720" rIns="91440" bIns="45720" rtlCol="0" anchor="b" anchorCtr="0">
            <a:normAutofit/>
          </a:bodyPr>
          <a:lstStyle/>
          <a:p>
            <a:r>
              <a:rPr lang="en-US" dirty="0"/>
              <a:t>Click to edit Master title style</a:t>
            </a:r>
          </a:p>
        </p:txBody>
      </p:sp>
      <p:sp>
        <p:nvSpPr>
          <p:cNvPr id="3" name="Text Placeholder 2"/>
          <p:cNvSpPr>
            <a:spLocks noGrp="1"/>
          </p:cNvSpPr>
          <p:nvPr>
            <p:ph type="body" idx="1"/>
          </p:nvPr>
        </p:nvSpPr>
        <p:spPr>
          <a:xfrm>
            <a:off x="717176" y="1825625"/>
            <a:ext cx="10784541"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dirty="0"/>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2D0A6FE-1ABE-4141-9C0E-FE4FA78F9128}" type="datetime1">
              <a:rPr lang="en-US" smtClean="0"/>
              <a:t>3/13/2025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sp>
        <p:nvSpPr>
          <p:cNvPr id="11" name="Rectangle 10">
            <a:extLst>
              <a:ext uri="{FF2B5EF4-FFF2-40B4-BE49-F238E27FC236}">
                <a16:creationId xmlns:a16="http://schemas.microsoft.com/office/drawing/2014/main" id="{02B909DD-0550-BCCE-E53E-3AE155F54A08}"/>
              </a:ext>
            </a:extLst>
          </p:cNvPr>
          <p:cNvSpPr/>
          <p:nvPr userDrawn="1"/>
        </p:nvSpPr>
        <p:spPr>
          <a:xfrm>
            <a:off x="0" y="0"/>
            <a:ext cx="12192000" cy="252042"/>
          </a:xfrm>
          <a:prstGeom prst="rect">
            <a:avLst/>
          </a:prstGeom>
          <a:solidFill>
            <a:schemeClr val="accent1">
              <a:alpha val="89969"/>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F64FCA73-AF84-DF07-D462-D8B837022CD6}"/>
              </a:ext>
            </a:extLst>
          </p:cNvPr>
          <p:cNvGrpSpPr/>
          <p:nvPr userDrawn="1"/>
        </p:nvGrpSpPr>
        <p:grpSpPr>
          <a:xfrm rot="16200000">
            <a:off x="-3216479" y="3468523"/>
            <a:ext cx="6605956" cy="172993"/>
            <a:chOff x="89452" y="2773017"/>
            <a:chExt cx="5029199" cy="104497"/>
          </a:xfrm>
        </p:grpSpPr>
        <p:sp>
          <p:nvSpPr>
            <p:cNvPr id="13" name="Rectangle 12">
              <a:extLst>
                <a:ext uri="{FF2B5EF4-FFF2-40B4-BE49-F238E27FC236}">
                  <a16:creationId xmlns:a16="http://schemas.microsoft.com/office/drawing/2014/main" id="{03B0B38C-1D71-D5C3-4D4A-856DBC66FA7E}"/>
                </a:ext>
              </a:extLst>
            </p:cNvPr>
            <p:cNvSpPr/>
            <p:nvPr userDrawn="1"/>
          </p:nvSpPr>
          <p:spPr>
            <a:xfrm>
              <a:off x="89452" y="2773017"/>
              <a:ext cx="1262270" cy="10449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02974C4A-2E64-AD3A-2D76-EA0188DB777D}"/>
                </a:ext>
              </a:extLst>
            </p:cNvPr>
            <p:cNvSpPr/>
            <p:nvPr userDrawn="1"/>
          </p:nvSpPr>
          <p:spPr>
            <a:xfrm>
              <a:off x="1341782" y="2773017"/>
              <a:ext cx="1262270" cy="104497"/>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F489400-5A48-2E53-B800-8BC6A9C3E82E}"/>
                </a:ext>
              </a:extLst>
            </p:cNvPr>
            <p:cNvSpPr/>
            <p:nvPr userDrawn="1"/>
          </p:nvSpPr>
          <p:spPr>
            <a:xfrm>
              <a:off x="2604051" y="2773017"/>
              <a:ext cx="1262270" cy="10449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48429A02-D12E-FB13-F404-820FFCAE844D}"/>
                </a:ext>
              </a:extLst>
            </p:cNvPr>
            <p:cNvSpPr/>
            <p:nvPr userDrawn="1"/>
          </p:nvSpPr>
          <p:spPr>
            <a:xfrm>
              <a:off x="3856381" y="2773017"/>
              <a:ext cx="1262270" cy="104497"/>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15929496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drugpolicy.org/drug-facts/"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3.png"/><Relationship Id="rId4" Type="http://schemas.openxmlformats.org/officeDocument/2006/relationships/hyperlink" Target="https://nida.nih.gov/research-topics/commonly-used-drugs-chart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Aw71zanwMnY"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hyperlink" Target="https://www.mindfulnessforteens.com/guided-meditations" TargetMode="External"/><Relationship Id="rId5" Type="http://schemas.openxmlformats.org/officeDocument/2006/relationships/hyperlink" Target="https://kidshealth.org/en/teens/center/stress-center.html" TargetMode="External"/><Relationship Id="rId4" Type="http://schemas.openxmlformats.org/officeDocument/2006/relationships/hyperlink" Target="https://www.youtube.com/watch?v=kk7IBwuhXW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7913" y="371768"/>
            <a:ext cx="9144000" cy="1907450"/>
          </a:xfrm>
        </p:spPr>
        <p:txBody>
          <a:bodyPr/>
          <a:lstStyle/>
          <a:p>
            <a:r>
              <a:rPr lang="en-US" dirty="0"/>
              <a:t>Navigating Health and Wellness Through Empowered Choices</a:t>
            </a:r>
          </a:p>
        </p:txBody>
      </p:sp>
      <p:sp>
        <p:nvSpPr>
          <p:cNvPr id="11" name="Subtitle 2">
            <a:extLst>
              <a:ext uri="{FF2B5EF4-FFF2-40B4-BE49-F238E27FC236}">
                <a16:creationId xmlns:a16="http://schemas.microsoft.com/office/drawing/2014/main" id="{0E8972B7-CE61-00C0-ECCF-747893CAB5CB}"/>
              </a:ext>
            </a:extLst>
          </p:cNvPr>
          <p:cNvSpPr>
            <a:spLocks noGrp="1"/>
          </p:cNvSpPr>
          <p:nvPr>
            <p:ph type="subTitle" idx="1"/>
          </p:nvPr>
        </p:nvSpPr>
        <p:spPr>
          <a:xfrm>
            <a:off x="2517913" y="2771779"/>
            <a:ext cx="9144000" cy="994816"/>
          </a:xfrm>
        </p:spPr>
        <p:txBody>
          <a:bodyPr/>
          <a:lstStyle/>
          <a:p>
            <a:r>
              <a:rPr lang="en-US" dirty="0"/>
              <a:t>Tools for Navigating Stress and Substance Misuse</a:t>
            </a:r>
          </a:p>
        </p:txBody>
      </p:sp>
      <p:sp>
        <p:nvSpPr>
          <p:cNvPr id="6" name="Footer Placeholder 5">
            <a:extLst>
              <a:ext uri="{FF2B5EF4-FFF2-40B4-BE49-F238E27FC236}">
                <a16:creationId xmlns:a16="http://schemas.microsoft.com/office/drawing/2014/main" id="{46AB73ED-0784-EF67-E968-EB66A6F2A51F}"/>
              </a:ext>
            </a:extLst>
          </p:cNvPr>
          <p:cNvSpPr>
            <a:spLocks noGrp="1"/>
          </p:cNvSpPr>
          <p:nvPr>
            <p:ph type="ftr" sz="quarter" idx="11"/>
          </p:nvPr>
        </p:nvSpPr>
        <p:spPr>
          <a:xfrm>
            <a:off x="2517912" y="6139793"/>
            <a:ext cx="3400973" cy="365125"/>
          </a:xfrm>
        </p:spPr>
        <p:txBody>
          <a:bodyPr/>
          <a:lstStyle/>
          <a:p>
            <a:r>
              <a:rPr lang="en-US" dirty="0"/>
              <a:t>Oregon Department of Education</a:t>
            </a:r>
          </a:p>
        </p:txBody>
      </p:sp>
      <p:sp>
        <p:nvSpPr>
          <p:cNvPr id="9" name="Text Placeholder 8">
            <a:extLst>
              <a:ext uri="{FF2B5EF4-FFF2-40B4-BE49-F238E27FC236}">
                <a16:creationId xmlns:a16="http://schemas.microsoft.com/office/drawing/2014/main" id="{32597D05-2F49-0D9F-2663-453D4364FCCA}"/>
              </a:ext>
            </a:extLst>
          </p:cNvPr>
          <p:cNvSpPr>
            <a:spLocks noGrp="1"/>
          </p:cNvSpPr>
          <p:nvPr>
            <p:ph type="body" sz="quarter" idx="13"/>
          </p:nvPr>
        </p:nvSpPr>
        <p:spPr/>
        <p:txBody>
          <a:bodyPr>
            <a:normAutofit lnSpcReduction="10000"/>
          </a:bodyPr>
          <a:lstStyle/>
          <a:p>
            <a:r>
              <a:rPr lang="en-US" dirty="0"/>
              <a:t>Grades 9–10</a:t>
            </a:r>
          </a:p>
        </p:txBody>
      </p:sp>
    </p:spTree>
    <p:extLst>
      <p:ext uri="{BB962C8B-B14F-4D97-AF65-F5344CB8AC3E}">
        <p14:creationId xmlns:p14="http://schemas.microsoft.com/office/powerpoint/2010/main" val="350300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D0F0D65-55AE-1323-E7E7-3A7960DEFE51}"/>
              </a:ext>
            </a:extLst>
          </p:cNvPr>
          <p:cNvSpPr>
            <a:spLocks noGrp="1"/>
          </p:cNvSpPr>
          <p:nvPr>
            <p:ph type="title"/>
          </p:nvPr>
        </p:nvSpPr>
        <p:spPr/>
        <p:txBody>
          <a:bodyPr>
            <a:normAutofit/>
          </a:bodyPr>
          <a:lstStyle/>
          <a:p>
            <a:r>
              <a:rPr lang="en-US" dirty="0"/>
              <a:t>Why does someone use substances?</a:t>
            </a:r>
          </a:p>
        </p:txBody>
      </p:sp>
      <p:sp>
        <p:nvSpPr>
          <p:cNvPr id="2" name="Content Placeholder 1">
            <a:extLst>
              <a:ext uri="{FF2B5EF4-FFF2-40B4-BE49-F238E27FC236}">
                <a16:creationId xmlns:a16="http://schemas.microsoft.com/office/drawing/2014/main" id="{41A80BC0-761A-0E7D-1EAD-115F878DC1EC}"/>
              </a:ext>
            </a:extLst>
          </p:cNvPr>
          <p:cNvSpPr>
            <a:spLocks noGrp="1"/>
          </p:cNvSpPr>
          <p:nvPr>
            <p:ph idx="1"/>
          </p:nvPr>
        </p:nvSpPr>
        <p:spPr/>
        <p:txBody>
          <a:bodyPr>
            <a:noAutofit/>
          </a:bodyPr>
          <a:lstStyle/>
          <a:p>
            <a:r>
              <a:rPr lang="en-US" sz="3200" dirty="0"/>
              <a:t>Health and medical needs</a:t>
            </a:r>
          </a:p>
          <a:p>
            <a:r>
              <a:rPr lang="en-US" sz="3200" dirty="0"/>
              <a:t>Mental health needs</a:t>
            </a:r>
          </a:p>
          <a:p>
            <a:r>
              <a:rPr lang="en-US" sz="3200" dirty="0"/>
              <a:t>Experimentation</a:t>
            </a:r>
          </a:p>
          <a:p>
            <a:r>
              <a:rPr lang="en-US" sz="3200" dirty="0"/>
              <a:t>Social Influences or pressures </a:t>
            </a:r>
          </a:p>
          <a:p>
            <a:r>
              <a:rPr lang="en-US" sz="3200" dirty="0"/>
              <a:t>Self-medication</a:t>
            </a:r>
          </a:p>
          <a:p>
            <a:pPr marL="0" indent="0">
              <a:buNone/>
            </a:pPr>
            <a:r>
              <a:rPr lang="en-US" sz="3200" b="1" i="0" u="none" strike="noStrike" dirty="0">
                <a:solidFill>
                  <a:srgbClr val="000000"/>
                </a:solidFill>
                <a:effectLst/>
              </a:rPr>
              <a:t>What are some other reasons that you can think of that someone may use substances?</a:t>
            </a:r>
            <a:endParaRPr lang="en-US" sz="3200" b="1" dirty="0"/>
          </a:p>
          <a:p>
            <a:endParaRPr lang="en-US" sz="3200" dirty="0"/>
          </a:p>
        </p:txBody>
      </p:sp>
      <p:sp>
        <p:nvSpPr>
          <p:cNvPr id="4" name="Slide Number Placeholder 3">
            <a:extLst>
              <a:ext uri="{FF2B5EF4-FFF2-40B4-BE49-F238E27FC236}">
                <a16:creationId xmlns:a16="http://schemas.microsoft.com/office/drawing/2014/main" id="{D4FA0162-977E-3E4B-2C0A-C729FB906EC5}"/>
              </a:ext>
            </a:extLst>
          </p:cNvPr>
          <p:cNvSpPr>
            <a:spLocks noGrp="1"/>
          </p:cNvSpPr>
          <p:nvPr>
            <p:ph type="sldNum" sz="quarter" idx="12"/>
          </p:nvPr>
        </p:nvSpPr>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1756830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448D8-DC06-AFAB-2120-5EA871136F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273E65-C3F6-8BE4-BC34-C2B610130EC7}"/>
              </a:ext>
            </a:extLst>
          </p:cNvPr>
          <p:cNvSpPr>
            <a:spLocks noGrp="1"/>
          </p:cNvSpPr>
          <p:nvPr>
            <p:ph type="title"/>
          </p:nvPr>
        </p:nvSpPr>
        <p:spPr/>
        <p:txBody>
          <a:bodyPr>
            <a:normAutofit fontScale="90000"/>
          </a:bodyPr>
          <a:lstStyle/>
          <a:p>
            <a:r>
              <a:rPr lang="en-US" dirty="0"/>
              <a:t>Research the Impact of Substance Use on Mental and Physical Health</a:t>
            </a:r>
          </a:p>
        </p:txBody>
      </p:sp>
      <p:sp>
        <p:nvSpPr>
          <p:cNvPr id="3" name="Content Placeholder 2">
            <a:extLst>
              <a:ext uri="{FF2B5EF4-FFF2-40B4-BE49-F238E27FC236}">
                <a16:creationId xmlns:a16="http://schemas.microsoft.com/office/drawing/2014/main" id="{17AE9E6D-BB65-83B0-95AB-312504B54672}"/>
              </a:ext>
            </a:extLst>
          </p:cNvPr>
          <p:cNvSpPr>
            <a:spLocks noGrp="1"/>
          </p:cNvSpPr>
          <p:nvPr>
            <p:ph idx="1"/>
          </p:nvPr>
        </p:nvSpPr>
        <p:spPr>
          <a:xfrm>
            <a:off x="5183188" y="779647"/>
            <a:ext cx="6172200" cy="5360146"/>
          </a:xfrm>
        </p:spPr>
        <p:txBody>
          <a:bodyPr>
            <a:noAutofit/>
          </a:bodyPr>
          <a:lstStyle/>
          <a:p>
            <a:pPr marL="0" indent="0">
              <a:lnSpc>
                <a:spcPct val="100000"/>
              </a:lnSpc>
              <a:spcAft>
                <a:spcPts val="600"/>
              </a:spcAft>
              <a:buNone/>
            </a:pPr>
            <a:r>
              <a:rPr lang="en-US" sz="2100" b="1" dirty="0"/>
              <a:t>In small groups, you will be given a substance to research. As you research, you will look for the answers to the following questions:</a:t>
            </a:r>
          </a:p>
          <a:p>
            <a:pPr>
              <a:lnSpc>
                <a:spcPct val="100000"/>
              </a:lnSpc>
              <a:spcBef>
                <a:spcPts val="0"/>
              </a:spcBef>
              <a:spcAft>
                <a:spcPts val="600"/>
              </a:spcAft>
              <a:tabLst>
                <a:tab pos="228600" algn="l"/>
              </a:tabLst>
            </a:pPr>
            <a:r>
              <a:rPr lang="en-US" sz="2100" dirty="0">
                <a:solidFill>
                  <a:srgbClr val="000000"/>
                </a:solidFill>
                <a:effectLst/>
                <a:ea typeface="Times New Roman" panose="02020603050405020304" pitchFamily="18" charset="0"/>
              </a:rPr>
              <a:t>What are the short- and long-term physical impacts of the substance? </a:t>
            </a:r>
          </a:p>
          <a:p>
            <a:pPr>
              <a:lnSpc>
                <a:spcPct val="100000"/>
              </a:lnSpc>
              <a:spcBef>
                <a:spcPts val="0"/>
              </a:spcBef>
              <a:spcAft>
                <a:spcPts val="600"/>
              </a:spcAft>
              <a:tabLst>
                <a:tab pos="228600" algn="l"/>
              </a:tabLst>
            </a:pPr>
            <a:r>
              <a:rPr lang="en-US" sz="2100" dirty="0">
                <a:solidFill>
                  <a:srgbClr val="000000"/>
                </a:solidFill>
                <a:effectLst/>
                <a:ea typeface="Times New Roman" panose="02020603050405020304" pitchFamily="18" charset="0"/>
              </a:rPr>
              <a:t>What are the short- and long-term mental impacts of the substance? </a:t>
            </a:r>
          </a:p>
          <a:p>
            <a:pPr>
              <a:lnSpc>
                <a:spcPct val="100000"/>
              </a:lnSpc>
              <a:spcAft>
                <a:spcPts val="600"/>
              </a:spcAft>
              <a:tabLst>
                <a:tab pos="228600" algn="l"/>
              </a:tabLst>
            </a:pPr>
            <a:r>
              <a:rPr lang="en-US" sz="2100" dirty="0">
                <a:solidFill>
                  <a:srgbClr val="000000"/>
                </a:solidFill>
                <a:effectLst/>
                <a:ea typeface="Times New Roman" panose="02020603050405020304" pitchFamily="18" charset="0"/>
              </a:rPr>
              <a:t>What are the short- and long-term effects of the substance on personal relationships?  </a:t>
            </a:r>
          </a:p>
          <a:p>
            <a:pPr marL="0" indent="0">
              <a:lnSpc>
                <a:spcPct val="100000"/>
              </a:lnSpc>
              <a:buNone/>
              <a:tabLst>
                <a:tab pos="228600" algn="l"/>
              </a:tabLst>
            </a:pPr>
            <a:r>
              <a:rPr lang="en-US" sz="2100" dirty="0">
                <a:solidFill>
                  <a:srgbClr val="000000"/>
                </a:solidFill>
                <a:effectLst/>
                <a:ea typeface="Times New Roman" panose="02020603050405020304" pitchFamily="18" charset="0"/>
              </a:rPr>
              <a:t>Choose a substance from the </a:t>
            </a:r>
            <a:r>
              <a:rPr lang="en-US" sz="2100" kern="0" dirty="0">
                <a:solidFill>
                  <a:srgbClr val="000000"/>
                </a:solidFill>
                <a:effectLst/>
                <a:ea typeface="Times New Roman" panose="02020603050405020304" pitchFamily="18" charset="0"/>
                <a:hlinkClick r:id="rId3"/>
              </a:rPr>
              <a:t>Drug Policy Alliance </a:t>
            </a:r>
            <a:r>
              <a:rPr lang="en-US" sz="2100" kern="0" dirty="0">
                <a:solidFill>
                  <a:srgbClr val="000000"/>
                </a:solidFill>
                <a:effectLst/>
                <a:ea typeface="Times New Roman" panose="02020603050405020304" pitchFamily="18" charset="0"/>
              </a:rPr>
              <a:t>or the </a:t>
            </a:r>
            <a:r>
              <a:rPr lang="en-US" sz="2100" kern="0" dirty="0">
                <a:solidFill>
                  <a:srgbClr val="000000"/>
                </a:solidFill>
                <a:effectLst/>
                <a:ea typeface="Times New Roman" panose="02020603050405020304" pitchFamily="18" charset="0"/>
                <a:hlinkClick r:id="rId4"/>
              </a:rPr>
              <a:t>National Institute on Drug Abuse</a:t>
            </a:r>
            <a:r>
              <a:rPr lang="en-US" sz="2100" kern="0" dirty="0">
                <a:solidFill>
                  <a:srgbClr val="000000"/>
                </a:solidFill>
                <a:effectLst/>
                <a:ea typeface="Times New Roman" panose="02020603050405020304" pitchFamily="18" charset="0"/>
              </a:rPr>
              <a:t> to research. Capture your answers on a slide or poster chart paper. Be prepared to </a:t>
            </a:r>
            <a:r>
              <a:rPr lang="en-US" sz="2100" kern="0" dirty="0">
                <a:solidFill>
                  <a:srgbClr val="000000"/>
                </a:solidFill>
              </a:rPr>
              <a:t>share your findings with the whole class.</a:t>
            </a:r>
          </a:p>
        </p:txBody>
      </p:sp>
      <p:sp>
        <p:nvSpPr>
          <p:cNvPr id="5" name="Slide Number Placeholder 4">
            <a:extLst>
              <a:ext uri="{FF2B5EF4-FFF2-40B4-BE49-F238E27FC236}">
                <a16:creationId xmlns:a16="http://schemas.microsoft.com/office/drawing/2014/main" id="{92532B10-95E4-0376-3FF5-D844FFFB647D}"/>
              </a:ext>
            </a:extLst>
          </p:cNvPr>
          <p:cNvSpPr>
            <a:spLocks noGrp="1"/>
          </p:cNvSpPr>
          <p:nvPr>
            <p:ph type="sldNum" sz="quarter" idx="12"/>
          </p:nvPr>
        </p:nvSpPr>
        <p:spPr/>
        <p:txBody>
          <a:bodyPr/>
          <a:lstStyle/>
          <a:p>
            <a:fld id="{357F5B69-6281-4C1F-8C38-6DA0F56DA430}" type="slidenum">
              <a:rPr lang="en-US" smtClean="0"/>
              <a:t>11</a:t>
            </a:fld>
            <a:endParaRPr lang="en-US" dirty="0"/>
          </a:p>
        </p:txBody>
      </p:sp>
      <p:pic>
        <p:nvPicPr>
          <p:cNvPr id="6" name="Google Shape;834;p86">
            <a:extLst>
              <a:ext uri="{FF2B5EF4-FFF2-40B4-BE49-F238E27FC236}">
                <a16:creationId xmlns:a16="http://schemas.microsoft.com/office/drawing/2014/main" id="{D325B133-CA45-5EAE-F492-D55CA6995C3A}"/>
              </a:ex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232765" y="3783835"/>
            <a:ext cx="4416238" cy="2294520"/>
          </a:xfrm>
          <a:prstGeom prst="rect">
            <a:avLst/>
          </a:prstGeom>
          <a:noFill/>
          <a:ln>
            <a:noFill/>
          </a:ln>
        </p:spPr>
      </p:pic>
    </p:spTree>
    <p:extLst>
      <p:ext uri="{BB962C8B-B14F-4D97-AF65-F5344CB8AC3E}">
        <p14:creationId xmlns:p14="http://schemas.microsoft.com/office/powerpoint/2010/main" val="3628239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A129F-311D-FDD0-6938-4818DD587B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72319A-D9CE-C1C7-0050-B2E134DA98C1}"/>
              </a:ext>
            </a:extLst>
          </p:cNvPr>
          <p:cNvSpPr>
            <a:spLocks noGrp="1"/>
          </p:cNvSpPr>
          <p:nvPr>
            <p:ph type="title"/>
          </p:nvPr>
        </p:nvSpPr>
        <p:spPr/>
        <p:txBody>
          <a:bodyPr>
            <a:normAutofit/>
          </a:bodyPr>
          <a:lstStyle/>
          <a:p>
            <a:r>
              <a:rPr lang="en-US" dirty="0"/>
              <a:t>Class Discussion</a:t>
            </a:r>
          </a:p>
        </p:txBody>
      </p:sp>
      <p:sp>
        <p:nvSpPr>
          <p:cNvPr id="3" name="Content Placeholder 2">
            <a:extLst>
              <a:ext uri="{FF2B5EF4-FFF2-40B4-BE49-F238E27FC236}">
                <a16:creationId xmlns:a16="http://schemas.microsoft.com/office/drawing/2014/main" id="{313E60DD-AC9A-7E73-60A2-C2319F8BEF44}"/>
              </a:ext>
            </a:extLst>
          </p:cNvPr>
          <p:cNvSpPr>
            <a:spLocks noGrp="1"/>
          </p:cNvSpPr>
          <p:nvPr>
            <p:ph idx="1"/>
          </p:nvPr>
        </p:nvSpPr>
        <p:spPr>
          <a:xfrm>
            <a:off x="5183187" y="779647"/>
            <a:ext cx="6624499" cy="5081404"/>
          </a:xfrm>
        </p:spPr>
        <p:txBody>
          <a:bodyPr anchor="ctr">
            <a:normAutofit/>
          </a:bodyPr>
          <a:lstStyle/>
          <a:p>
            <a:pPr marL="685800" indent="-457200">
              <a:spcAft>
                <a:spcPts val="1000"/>
              </a:spcAft>
            </a:pPr>
            <a:r>
              <a:rPr lang="en-US" sz="3000" kern="0" dirty="0">
                <a:ea typeface="Times New Roman" panose="02020603050405020304" pitchFamily="18" charset="0"/>
              </a:rPr>
              <a:t>What are common </a:t>
            </a:r>
            <a:r>
              <a:rPr lang="en-US" sz="3000" kern="0" dirty="0">
                <a:effectLst/>
                <a:ea typeface="Times New Roman" panose="02020603050405020304" pitchFamily="18" charset="0"/>
              </a:rPr>
              <a:t>characteristics and facts on the impact of substances on </a:t>
            </a:r>
            <a:r>
              <a:rPr lang="en-US" sz="3000" kern="0" dirty="0">
                <a:solidFill>
                  <a:srgbClr val="000000"/>
                </a:solidFill>
                <a:effectLst/>
                <a:ea typeface="Times New Roman" panose="02020603050405020304" pitchFamily="18" charset="0"/>
              </a:rPr>
              <a:t>the body, mental health and personal relationships</a:t>
            </a:r>
            <a:r>
              <a:rPr lang="en-US" sz="3000" dirty="0">
                <a:effectLst/>
              </a:rPr>
              <a:t>?</a:t>
            </a:r>
          </a:p>
          <a:p>
            <a:pPr marL="685800" indent="-457200">
              <a:spcAft>
                <a:spcPts val="1000"/>
              </a:spcAft>
            </a:pPr>
            <a:r>
              <a:rPr lang="en-US" sz="3000" dirty="0"/>
              <a:t>How do these substances impact mental and physical health? </a:t>
            </a:r>
          </a:p>
          <a:p>
            <a:pPr marL="685800" indent="-457200">
              <a:spcAft>
                <a:spcPts val="1000"/>
              </a:spcAft>
            </a:pPr>
            <a:r>
              <a:rPr lang="en-US" sz="3000" dirty="0"/>
              <a:t>Why would someone begin using these substances? </a:t>
            </a:r>
            <a:endParaRPr lang="en-US" sz="2500" dirty="0"/>
          </a:p>
        </p:txBody>
      </p:sp>
      <p:sp>
        <p:nvSpPr>
          <p:cNvPr id="5" name="Slide Number Placeholder 4">
            <a:extLst>
              <a:ext uri="{FF2B5EF4-FFF2-40B4-BE49-F238E27FC236}">
                <a16:creationId xmlns:a16="http://schemas.microsoft.com/office/drawing/2014/main" id="{900D88C9-540A-D13B-9325-3F13651A36FB}"/>
              </a:ext>
            </a:extLst>
          </p:cNvPr>
          <p:cNvSpPr>
            <a:spLocks noGrp="1"/>
          </p:cNvSpPr>
          <p:nvPr>
            <p:ph type="sldNum" sz="quarter" idx="12"/>
          </p:nvPr>
        </p:nvSpPr>
        <p:spPr/>
        <p:txBody>
          <a:bodyPr/>
          <a:lstStyle/>
          <a:p>
            <a:fld id="{357F5B69-6281-4C1F-8C38-6DA0F56DA430}" type="slidenum">
              <a:rPr lang="en-US" smtClean="0"/>
              <a:t>12</a:t>
            </a:fld>
            <a:endParaRPr lang="en-US" dirty="0"/>
          </a:p>
        </p:txBody>
      </p:sp>
      <p:pic>
        <p:nvPicPr>
          <p:cNvPr id="10" name="Google Shape;776;p85">
            <a:extLst>
              <a:ext uri="{FF2B5EF4-FFF2-40B4-BE49-F238E27FC236}">
                <a16:creationId xmlns:a16="http://schemas.microsoft.com/office/drawing/2014/main" id="{7DF7B005-DEFE-0D00-F027-F2395BCB8DEB}"/>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44219" y="1567917"/>
            <a:ext cx="4571876" cy="4571876"/>
          </a:xfrm>
          <a:prstGeom prst="rect">
            <a:avLst/>
          </a:prstGeom>
          <a:noFill/>
          <a:ln>
            <a:noFill/>
          </a:ln>
        </p:spPr>
      </p:pic>
    </p:spTree>
    <p:extLst>
      <p:ext uri="{BB962C8B-B14F-4D97-AF65-F5344CB8AC3E}">
        <p14:creationId xmlns:p14="http://schemas.microsoft.com/office/powerpoint/2010/main" val="1297874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087F84C-C684-AC7F-F068-77D374544E13}"/>
              </a:ext>
            </a:extLst>
          </p:cNvPr>
          <p:cNvSpPr>
            <a:spLocks noGrp="1"/>
          </p:cNvSpPr>
          <p:nvPr>
            <p:ph type="title"/>
          </p:nvPr>
        </p:nvSpPr>
        <p:spPr>
          <a:xfrm>
            <a:off x="717176" y="457200"/>
            <a:ext cx="10784542" cy="1026460"/>
          </a:xfrm>
        </p:spPr>
        <p:txBody>
          <a:bodyPr>
            <a:normAutofit fontScale="90000"/>
          </a:bodyPr>
          <a:lstStyle/>
          <a:p>
            <a:r>
              <a:rPr lang="en-US" dirty="0"/>
              <a:t>Coping With Stress and Making Informed Decisions </a:t>
            </a:r>
          </a:p>
        </p:txBody>
      </p:sp>
      <p:sp>
        <p:nvSpPr>
          <p:cNvPr id="2" name="Content Placeholder 1">
            <a:extLst>
              <a:ext uri="{FF2B5EF4-FFF2-40B4-BE49-F238E27FC236}">
                <a16:creationId xmlns:a16="http://schemas.microsoft.com/office/drawing/2014/main" id="{00BF5B11-A9D9-6361-73EF-7F220385AB16}"/>
              </a:ext>
            </a:extLst>
          </p:cNvPr>
          <p:cNvSpPr>
            <a:spLocks noGrp="1"/>
          </p:cNvSpPr>
          <p:nvPr>
            <p:ph idx="1"/>
          </p:nvPr>
        </p:nvSpPr>
        <p:spPr>
          <a:xfrm>
            <a:off x="717176" y="1825625"/>
            <a:ext cx="10784541" cy="586499"/>
          </a:xfrm>
        </p:spPr>
        <p:txBody>
          <a:bodyPr numCol="1">
            <a:normAutofit/>
          </a:bodyPr>
          <a:lstStyle/>
          <a:p>
            <a:pPr marL="0" indent="0">
              <a:buNone/>
            </a:pPr>
            <a:r>
              <a:rPr lang="en-US" sz="3200" dirty="0"/>
              <a:t>Strategies that you can use and share with others:</a:t>
            </a:r>
          </a:p>
          <a:p>
            <a:endParaRPr lang="en-US" sz="3200" dirty="0"/>
          </a:p>
        </p:txBody>
      </p:sp>
      <p:sp>
        <p:nvSpPr>
          <p:cNvPr id="6" name="TextBox 5">
            <a:extLst>
              <a:ext uri="{FF2B5EF4-FFF2-40B4-BE49-F238E27FC236}">
                <a16:creationId xmlns:a16="http://schemas.microsoft.com/office/drawing/2014/main" id="{0CDE4940-7006-6B02-8E87-8ABAD6F3CDC2}"/>
              </a:ext>
            </a:extLst>
          </p:cNvPr>
          <p:cNvSpPr txBox="1"/>
          <p:nvPr/>
        </p:nvSpPr>
        <p:spPr>
          <a:xfrm>
            <a:off x="717176" y="2639411"/>
            <a:ext cx="4545724" cy="3170099"/>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sz="3200" dirty="0">
                <a:solidFill>
                  <a:srgbClr val="0070C0"/>
                </a:solidFill>
                <a:latin typeface="+mn-lt"/>
              </a:rPr>
              <a:t>Journaling</a:t>
            </a:r>
          </a:p>
          <a:p>
            <a:pPr marL="342900" indent="-342900">
              <a:spcAft>
                <a:spcPts val="1200"/>
              </a:spcAft>
              <a:buFont typeface="Arial" panose="020B0604020202020204" pitchFamily="34" charset="0"/>
              <a:buChar char="•"/>
            </a:pPr>
            <a:r>
              <a:rPr lang="en-US" sz="3200" dirty="0">
                <a:solidFill>
                  <a:srgbClr val="0070C0"/>
                </a:solidFill>
                <a:latin typeface="+mn-lt"/>
              </a:rPr>
              <a:t>Talking with a friend </a:t>
            </a:r>
          </a:p>
          <a:p>
            <a:pPr marL="342900" indent="-342900">
              <a:spcAft>
                <a:spcPts val="1200"/>
              </a:spcAft>
              <a:buFont typeface="Arial" panose="020B0604020202020204" pitchFamily="34" charset="0"/>
              <a:buChar char="•"/>
            </a:pPr>
            <a:r>
              <a:rPr lang="en-US" sz="3200" kern="0" dirty="0">
                <a:solidFill>
                  <a:srgbClr val="0070C0"/>
                </a:solidFill>
                <a:effectLst/>
                <a:latin typeface="+mn-lt"/>
                <a:ea typeface="Times New Roman" panose="02020603050405020304" pitchFamily="18" charset="0"/>
              </a:rPr>
              <a:t>Listening to music</a:t>
            </a:r>
          </a:p>
          <a:p>
            <a:pPr marL="342900" indent="-342900">
              <a:spcAft>
                <a:spcPts val="1200"/>
              </a:spcAft>
              <a:buFont typeface="Arial" panose="020B0604020202020204" pitchFamily="34" charset="0"/>
              <a:buChar char="•"/>
            </a:pPr>
            <a:r>
              <a:rPr lang="en-US" sz="3200" dirty="0">
                <a:solidFill>
                  <a:srgbClr val="0070C0"/>
                </a:solidFill>
                <a:latin typeface="+mn-lt"/>
                <a:ea typeface="Times New Roman" panose="02020603050405020304" pitchFamily="18" charset="0"/>
              </a:rPr>
              <a:t>G</a:t>
            </a:r>
            <a:r>
              <a:rPr lang="en-US" sz="3200" kern="0" dirty="0">
                <a:solidFill>
                  <a:srgbClr val="0070C0"/>
                </a:solidFill>
                <a:effectLst/>
                <a:latin typeface="+mn-lt"/>
                <a:ea typeface="Times New Roman" panose="02020603050405020304" pitchFamily="18" charset="0"/>
              </a:rPr>
              <a:t>oing on a walk</a:t>
            </a:r>
          </a:p>
          <a:p>
            <a:pPr marL="342900" indent="-342900">
              <a:spcAft>
                <a:spcPts val="1200"/>
              </a:spcAft>
              <a:buFont typeface="Arial" panose="020B0604020202020204" pitchFamily="34" charset="0"/>
              <a:buChar char="•"/>
            </a:pPr>
            <a:r>
              <a:rPr lang="en-US" sz="3200" kern="0" dirty="0">
                <a:solidFill>
                  <a:srgbClr val="0070C0"/>
                </a:solidFill>
                <a:effectLst/>
                <a:latin typeface="+mn-lt"/>
                <a:ea typeface="Times New Roman" panose="02020603050405020304" pitchFamily="18" charset="0"/>
              </a:rPr>
              <a:t>Exercising</a:t>
            </a:r>
          </a:p>
        </p:txBody>
      </p:sp>
      <p:sp>
        <p:nvSpPr>
          <p:cNvPr id="7" name="TextBox 6">
            <a:extLst>
              <a:ext uri="{FF2B5EF4-FFF2-40B4-BE49-F238E27FC236}">
                <a16:creationId xmlns:a16="http://schemas.microsoft.com/office/drawing/2014/main" id="{2DE9985D-0830-D0E7-57B6-78ABE72F8824}"/>
              </a:ext>
            </a:extLst>
          </p:cNvPr>
          <p:cNvSpPr txBox="1"/>
          <p:nvPr/>
        </p:nvSpPr>
        <p:spPr>
          <a:xfrm>
            <a:off x="4872788" y="2639411"/>
            <a:ext cx="3423073" cy="3016210"/>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sz="3200" kern="0" dirty="0">
                <a:solidFill>
                  <a:srgbClr val="0070C0"/>
                </a:solidFill>
                <a:effectLst/>
                <a:latin typeface="+mn-lt"/>
                <a:ea typeface="Times New Roman" panose="02020603050405020304" pitchFamily="18" charset="0"/>
              </a:rPr>
              <a:t>Gardening</a:t>
            </a:r>
          </a:p>
          <a:p>
            <a:pPr marL="342900" indent="-342900">
              <a:spcAft>
                <a:spcPts val="1200"/>
              </a:spcAft>
              <a:buFont typeface="Arial" panose="020B0604020202020204" pitchFamily="34" charset="0"/>
              <a:buChar char="•"/>
            </a:pPr>
            <a:r>
              <a:rPr lang="en-US" sz="3200" kern="0" dirty="0">
                <a:solidFill>
                  <a:srgbClr val="0070C0"/>
                </a:solidFill>
                <a:effectLst/>
                <a:latin typeface="+mn-lt"/>
                <a:ea typeface="Times New Roman" panose="02020603050405020304" pitchFamily="18" charset="0"/>
              </a:rPr>
              <a:t>Painting</a:t>
            </a:r>
          </a:p>
          <a:p>
            <a:pPr marL="342900" indent="-342900">
              <a:spcAft>
                <a:spcPts val="1200"/>
              </a:spcAft>
              <a:buFont typeface="Arial" panose="020B0604020202020204" pitchFamily="34" charset="0"/>
              <a:buChar char="•"/>
            </a:pPr>
            <a:r>
              <a:rPr lang="en-US" sz="3200" kern="0" dirty="0">
                <a:solidFill>
                  <a:srgbClr val="0070C0"/>
                </a:solidFill>
                <a:effectLst/>
                <a:latin typeface="+mn-lt"/>
                <a:ea typeface="Times New Roman" panose="02020603050405020304" pitchFamily="18" charset="0"/>
              </a:rPr>
              <a:t>Sleeping</a:t>
            </a:r>
          </a:p>
          <a:p>
            <a:pPr marL="342900" indent="-342900">
              <a:spcAft>
                <a:spcPts val="1200"/>
              </a:spcAft>
              <a:buFont typeface="Arial" panose="020B0604020202020204" pitchFamily="34" charset="0"/>
              <a:buChar char="•"/>
            </a:pPr>
            <a:r>
              <a:rPr lang="en-US" sz="3200" kern="0" dirty="0">
                <a:solidFill>
                  <a:srgbClr val="0070C0"/>
                </a:solidFill>
                <a:effectLst/>
                <a:latin typeface="+mn-lt"/>
                <a:ea typeface="Times New Roman" panose="02020603050405020304" pitchFamily="18" charset="0"/>
              </a:rPr>
              <a:t>Meditating</a:t>
            </a:r>
            <a:r>
              <a:rPr lang="en-US" sz="3200" dirty="0">
                <a:solidFill>
                  <a:srgbClr val="0070C0"/>
                </a:solidFill>
                <a:latin typeface="+mn-lt"/>
                <a:ea typeface="Times New Roman" panose="02020603050405020304" pitchFamily="18" charset="0"/>
              </a:rPr>
              <a:t> or </a:t>
            </a:r>
            <a:r>
              <a:rPr lang="en-US" sz="3200" kern="0" dirty="0">
                <a:solidFill>
                  <a:srgbClr val="0070C0"/>
                </a:solidFill>
                <a:effectLst/>
                <a:latin typeface="+mn-lt"/>
                <a:ea typeface="Times New Roman" panose="02020603050405020304" pitchFamily="18" charset="0"/>
              </a:rPr>
              <a:t>deep breathing</a:t>
            </a:r>
          </a:p>
        </p:txBody>
      </p:sp>
      <p:sp>
        <p:nvSpPr>
          <p:cNvPr id="8" name="TextBox 7">
            <a:extLst>
              <a:ext uri="{FF2B5EF4-FFF2-40B4-BE49-F238E27FC236}">
                <a16:creationId xmlns:a16="http://schemas.microsoft.com/office/drawing/2014/main" id="{02C1BBFD-0E65-D6A0-0148-234B6AC3E034}"/>
              </a:ext>
            </a:extLst>
          </p:cNvPr>
          <p:cNvSpPr txBox="1"/>
          <p:nvPr/>
        </p:nvSpPr>
        <p:spPr>
          <a:xfrm>
            <a:off x="8178311" y="2612678"/>
            <a:ext cx="3881167" cy="2862322"/>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sz="3200" kern="0" dirty="0">
                <a:solidFill>
                  <a:srgbClr val="0070C0"/>
                </a:solidFill>
                <a:effectLst/>
                <a:latin typeface="+mn-lt"/>
                <a:ea typeface="Times New Roman" panose="02020603050405020304" pitchFamily="18" charset="0"/>
              </a:rPr>
              <a:t>Reading</a:t>
            </a:r>
          </a:p>
          <a:p>
            <a:pPr marL="342900" indent="-342900">
              <a:spcAft>
                <a:spcPts val="1200"/>
              </a:spcAft>
              <a:buFont typeface="Arial" panose="020B0604020202020204" pitchFamily="34" charset="0"/>
              <a:buChar char="•"/>
            </a:pPr>
            <a:r>
              <a:rPr lang="en-US" sz="3200" kern="0" dirty="0">
                <a:solidFill>
                  <a:srgbClr val="0070C0"/>
                </a:solidFill>
                <a:effectLst/>
                <a:latin typeface="+mn-lt"/>
                <a:ea typeface="Times New Roman" panose="02020603050405020304" pitchFamily="18" charset="0"/>
              </a:rPr>
              <a:t>Watching a movie </a:t>
            </a:r>
          </a:p>
          <a:p>
            <a:pPr marL="342900" indent="-342900">
              <a:spcAft>
                <a:spcPts val="1200"/>
              </a:spcAft>
              <a:buFont typeface="Arial" panose="020B0604020202020204" pitchFamily="34" charset="0"/>
              <a:buChar char="•"/>
            </a:pPr>
            <a:r>
              <a:rPr lang="en-US" sz="3200" dirty="0">
                <a:solidFill>
                  <a:srgbClr val="0070C0"/>
                </a:solidFill>
                <a:latin typeface="+mn-lt"/>
              </a:rPr>
              <a:t>Talking with a trusted adult, coach or therapist</a:t>
            </a:r>
          </a:p>
        </p:txBody>
      </p:sp>
      <p:sp>
        <p:nvSpPr>
          <p:cNvPr id="4" name="Slide Number Placeholder 3">
            <a:extLst>
              <a:ext uri="{FF2B5EF4-FFF2-40B4-BE49-F238E27FC236}">
                <a16:creationId xmlns:a16="http://schemas.microsoft.com/office/drawing/2014/main" id="{F59AEBFC-B463-0F81-550F-990186D6E6F1}"/>
              </a:ext>
            </a:extLst>
          </p:cNvPr>
          <p:cNvSpPr>
            <a:spLocks noGrp="1"/>
          </p:cNvSpPr>
          <p:nvPr>
            <p:ph type="sldNum" sz="quarter" idx="12"/>
          </p:nvPr>
        </p:nvSpPr>
        <p:spPr/>
        <p:txBody>
          <a:bodyPr/>
          <a:lstStyle/>
          <a:p>
            <a:fld id="{357F5B69-6281-4C1F-8C38-6DA0F56DA430}" type="slidenum">
              <a:rPr lang="en-US" smtClean="0"/>
              <a:pPr/>
              <a:t>13</a:t>
            </a:fld>
            <a:endParaRPr lang="en-US" dirty="0"/>
          </a:p>
        </p:txBody>
      </p:sp>
    </p:spTree>
    <p:extLst>
      <p:ext uri="{BB962C8B-B14F-4D97-AF65-F5344CB8AC3E}">
        <p14:creationId xmlns:p14="http://schemas.microsoft.com/office/powerpoint/2010/main" val="1905837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0E46B-999F-96EC-B476-625C3DD661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C27C65-4486-C3D6-A2C6-BBD7E94D9909}"/>
              </a:ext>
            </a:extLst>
          </p:cNvPr>
          <p:cNvSpPr>
            <a:spLocks noGrp="1"/>
          </p:cNvSpPr>
          <p:nvPr>
            <p:ph type="title"/>
          </p:nvPr>
        </p:nvSpPr>
        <p:spPr/>
        <p:txBody>
          <a:bodyPr>
            <a:normAutofit/>
          </a:bodyPr>
          <a:lstStyle/>
          <a:p>
            <a:r>
              <a:rPr lang="en-US" dirty="0"/>
              <a:t>Mind Mapping </a:t>
            </a:r>
          </a:p>
        </p:txBody>
      </p:sp>
      <p:sp>
        <p:nvSpPr>
          <p:cNvPr id="3" name="Content Placeholder 2">
            <a:extLst>
              <a:ext uri="{FF2B5EF4-FFF2-40B4-BE49-F238E27FC236}">
                <a16:creationId xmlns:a16="http://schemas.microsoft.com/office/drawing/2014/main" id="{643B004F-5025-033B-85E6-C23C488F4727}"/>
              </a:ext>
            </a:extLst>
          </p:cNvPr>
          <p:cNvSpPr>
            <a:spLocks noGrp="1"/>
          </p:cNvSpPr>
          <p:nvPr>
            <p:ph idx="1"/>
          </p:nvPr>
        </p:nvSpPr>
        <p:spPr>
          <a:xfrm>
            <a:off x="5183188" y="779647"/>
            <a:ext cx="6152219" cy="5360146"/>
          </a:xfrm>
        </p:spPr>
        <p:txBody>
          <a:bodyPr anchor="ctr">
            <a:noAutofit/>
          </a:bodyPr>
          <a:lstStyle/>
          <a:p>
            <a:pPr marL="0" marR="0" indent="0">
              <a:lnSpc>
                <a:spcPct val="100000"/>
              </a:lnSpc>
              <a:spcBef>
                <a:spcPts val="0"/>
              </a:spcBef>
              <a:spcAft>
                <a:spcPts val="1400"/>
              </a:spcAft>
              <a:buNone/>
            </a:pPr>
            <a:r>
              <a:rPr lang="en-US" sz="2200" b="1" dirty="0"/>
              <a:t>Use your handout to </a:t>
            </a:r>
            <a:r>
              <a:rPr lang="en-US" sz="2200" b="1" kern="100" dirty="0">
                <a:effectLst/>
                <a:ea typeface="Aptos" panose="020B0004020202020204" pitchFamily="34" charset="0"/>
                <a:cs typeface="Times New Roman" panose="02020603050405020304" pitchFamily="18" charset="0"/>
              </a:rPr>
              <a:t>map different stressors that you may be experiencing (academic pressure, relationships</a:t>
            </a:r>
            <a:r>
              <a:rPr lang="en-US" sz="2200" b="1" kern="100" dirty="0">
                <a:ea typeface="Aptos" panose="020B0004020202020204" pitchFamily="34" charset="0"/>
                <a:cs typeface="Times New Roman" panose="02020603050405020304" pitchFamily="18" charset="0"/>
              </a:rPr>
              <a:t> or </a:t>
            </a:r>
            <a:r>
              <a:rPr lang="en-US" sz="2200" b="1" kern="100" dirty="0">
                <a:effectLst/>
                <a:ea typeface="Aptos" panose="020B0004020202020204" pitchFamily="34" charset="0"/>
                <a:cs typeface="Times New Roman" panose="02020603050405020304" pitchFamily="18" charset="0"/>
              </a:rPr>
              <a:t>social media).  </a:t>
            </a:r>
          </a:p>
          <a:p>
            <a:pPr marL="0" marR="0" indent="0">
              <a:lnSpc>
                <a:spcPct val="100000"/>
              </a:lnSpc>
              <a:spcBef>
                <a:spcPts val="0"/>
              </a:spcBef>
              <a:spcAft>
                <a:spcPts val="1400"/>
              </a:spcAft>
              <a:buNone/>
            </a:pPr>
            <a:r>
              <a:rPr lang="en-US" sz="2200" kern="100" dirty="0">
                <a:effectLst/>
                <a:ea typeface="Aptos" panose="020B0004020202020204" pitchFamily="34" charset="0"/>
                <a:cs typeface="Times New Roman" panose="02020603050405020304" pitchFamily="18" charset="0"/>
              </a:rPr>
              <a:t>For each stressor, create two branches in the following categories: </a:t>
            </a:r>
          </a:p>
          <a:p>
            <a:pPr>
              <a:lnSpc>
                <a:spcPct val="100000"/>
              </a:lnSpc>
              <a:spcBef>
                <a:spcPts val="0"/>
              </a:spcBef>
              <a:spcAft>
                <a:spcPts val="1400"/>
              </a:spcAft>
            </a:pPr>
            <a:r>
              <a:rPr lang="en-US" sz="2200" b="1" kern="100" dirty="0">
                <a:ea typeface="Aptos" panose="020B0004020202020204" pitchFamily="34" charset="0"/>
                <a:cs typeface="Times New Roman" panose="02020603050405020304" pitchFamily="18" charset="0"/>
              </a:rPr>
              <a:t>S</a:t>
            </a:r>
            <a:r>
              <a:rPr lang="en-US" sz="2200" b="1" kern="100" dirty="0">
                <a:effectLst/>
                <a:ea typeface="Aptos" panose="020B0004020202020204" pitchFamily="34" charset="0"/>
                <a:cs typeface="Times New Roman" panose="02020603050405020304" pitchFamily="18" charset="0"/>
              </a:rPr>
              <a:t>hort-term</a:t>
            </a:r>
            <a:r>
              <a:rPr lang="en-US" sz="2200" kern="100" dirty="0">
                <a:effectLst/>
                <a:ea typeface="Aptos" panose="020B0004020202020204" pitchFamily="34" charset="0"/>
                <a:cs typeface="Times New Roman" panose="02020603050405020304" pitchFamily="18" charset="0"/>
              </a:rPr>
              <a:t> coping strategies (playing video games, talking to a friend, taking a break) </a:t>
            </a:r>
          </a:p>
          <a:p>
            <a:pPr>
              <a:lnSpc>
                <a:spcPct val="100000"/>
              </a:lnSpc>
              <a:spcBef>
                <a:spcPts val="0"/>
              </a:spcBef>
              <a:spcAft>
                <a:spcPts val="1400"/>
              </a:spcAft>
            </a:pPr>
            <a:r>
              <a:rPr lang="en-US" sz="2200" b="1" kern="100" dirty="0">
                <a:ea typeface="Aptos" panose="020B0004020202020204" pitchFamily="34" charset="0"/>
                <a:cs typeface="Times New Roman" panose="02020603050405020304" pitchFamily="18" charset="0"/>
              </a:rPr>
              <a:t>L</a:t>
            </a:r>
            <a:r>
              <a:rPr lang="en-US" sz="2200" b="1" kern="100" dirty="0">
                <a:effectLst/>
                <a:ea typeface="Aptos" panose="020B0004020202020204" pitchFamily="34" charset="0"/>
                <a:cs typeface="Times New Roman" panose="02020603050405020304" pitchFamily="18" charset="0"/>
              </a:rPr>
              <a:t>ong-term</a:t>
            </a:r>
            <a:r>
              <a:rPr lang="en-US" sz="2200" kern="100" dirty="0">
                <a:effectLst/>
                <a:ea typeface="Aptos" panose="020B0004020202020204" pitchFamily="34" charset="0"/>
                <a:cs typeface="Times New Roman" panose="02020603050405020304" pitchFamily="18" charset="0"/>
              </a:rPr>
              <a:t> strategies (exercising regularly, developing time management skills, seeking therapy)</a:t>
            </a:r>
            <a:endParaRPr lang="en-US" sz="2200" kern="100" dirty="0">
              <a:ea typeface="Aptos" panose="020B0004020202020204" pitchFamily="34" charset="0"/>
              <a:cs typeface="Times New Roman" panose="02020603050405020304" pitchFamily="18" charset="0"/>
            </a:endParaRPr>
          </a:p>
          <a:p>
            <a:pPr marL="0" marR="0" indent="0">
              <a:lnSpc>
                <a:spcPct val="100000"/>
              </a:lnSpc>
              <a:spcBef>
                <a:spcPts val="0"/>
              </a:spcBef>
              <a:spcAft>
                <a:spcPts val="1400"/>
              </a:spcAft>
              <a:buNone/>
            </a:pPr>
            <a:r>
              <a:rPr lang="en-US" sz="2200" kern="100" dirty="0">
                <a:ea typeface="Aptos" panose="020B0004020202020204" pitchFamily="34" charset="0"/>
                <a:cs typeface="Times New Roman" panose="02020603050405020304" pitchFamily="18" charset="0"/>
              </a:rPr>
              <a:t>After 5  minutes, talk with your partner about your strategies. </a:t>
            </a:r>
            <a:endParaRPr lang="en-US" sz="2000" dirty="0"/>
          </a:p>
        </p:txBody>
      </p:sp>
      <p:sp>
        <p:nvSpPr>
          <p:cNvPr id="5" name="Slide Number Placeholder 4">
            <a:extLst>
              <a:ext uri="{FF2B5EF4-FFF2-40B4-BE49-F238E27FC236}">
                <a16:creationId xmlns:a16="http://schemas.microsoft.com/office/drawing/2014/main" id="{E15140AD-85D6-4BFA-C604-14B953756B51}"/>
              </a:ext>
            </a:extLst>
          </p:cNvPr>
          <p:cNvSpPr>
            <a:spLocks noGrp="1"/>
          </p:cNvSpPr>
          <p:nvPr>
            <p:ph type="sldNum" sz="quarter" idx="12"/>
          </p:nvPr>
        </p:nvSpPr>
        <p:spPr/>
        <p:txBody>
          <a:bodyPr/>
          <a:lstStyle/>
          <a:p>
            <a:fld id="{357F5B69-6281-4C1F-8C38-6DA0F56DA430}" type="slidenum">
              <a:rPr lang="en-US" smtClean="0"/>
              <a:t>14</a:t>
            </a:fld>
            <a:endParaRPr lang="en-US" dirty="0"/>
          </a:p>
        </p:txBody>
      </p:sp>
      <p:grpSp>
        <p:nvGrpSpPr>
          <p:cNvPr id="25" name="Group 24">
            <a:extLst>
              <a:ext uri="{FF2B5EF4-FFF2-40B4-BE49-F238E27FC236}">
                <a16:creationId xmlns:a16="http://schemas.microsoft.com/office/drawing/2014/main" id="{72E5534F-B800-0629-E9E9-559FC5D51941}"/>
              </a:ext>
              <a:ext uri="{C183D7F6-B498-43B3-948B-1728B52AA6E4}">
                <adec:decorative xmlns:adec="http://schemas.microsoft.com/office/drawing/2017/decorative" val="1"/>
              </a:ext>
            </a:extLst>
          </p:cNvPr>
          <p:cNvGrpSpPr/>
          <p:nvPr/>
        </p:nvGrpSpPr>
        <p:grpSpPr>
          <a:xfrm>
            <a:off x="976736" y="2571263"/>
            <a:ext cx="3055995" cy="3101224"/>
            <a:chOff x="586772" y="2436792"/>
            <a:chExt cx="3055995" cy="3101224"/>
          </a:xfrm>
        </p:grpSpPr>
        <p:sp>
          <p:nvSpPr>
            <p:cNvPr id="19" name="Freeform: Shape 18">
              <a:extLst>
                <a:ext uri="{FF2B5EF4-FFF2-40B4-BE49-F238E27FC236}">
                  <a16:creationId xmlns:a16="http://schemas.microsoft.com/office/drawing/2014/main" id="{F71E5FDA-CF40-2EAE-BEDE-FF6748BD2188}"/>
                </a:ext>
              </a:extLst>
            </p:cNvPr>
            <p:cNvSpPr/>
            <p:nvPr/>
          </p:nvSpPr>
          <p:spPr>
            <a:xfrm flipH="1">
              <a:off x="586772" y="2672561"/>
              <a:ext cx="837647" cy="831289"/>
            </a:xfrm>
            <a:custGeom>
              <a:avLst/>
              <a:gdLst>
                <a:gd name="connsiteX0" fmla="*/ 837647 w 837647"/>
                <a:gd name="connsiteY0" fmla="*/ 415645 h 831289"/>
                <a:gd name="connsiteX1" fmla="*/ 418823 w 837647"/>
                <a:gd name="connsiteY1" fmla="*/ 831290 h 831289"/>
                <a:gd name="connsiteX2" fmla="*/ 0 w 837647"/>
                <a:gd name="connsiteY2" fmla="*/ 415645 h 831289"/>
                <a:gd name="connsiteX3" fmla="*/ 418823 w 837647"/>
                <a:gd name="connsiteY3" fmla="*/ 0 h 831289"/>
                <a:gd name="connsiteX4" fmla="*/ 837647 w 837647"/>
                <a:gd name="connsiteY4" fmla="*/ 415645 h 831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7647" h="831289">
                  <a:moveTo>
                    <a:pt x="837647" y="415645"/>
                  </a:moveTo>
                  <a:cubicBezTo>
                    <a:pt x="837647" y="645199"/>
                    <a:pt x="650133" y="831290"/>
                    <a:pt x="418823" y="831290"/>
                  </a:cubicBezTo>
                  <a:cubicBezTo>
                    <a:pt x="187513" y="831290"/>
                    <a:pt x="0" y="645199"/>
                    <a:pt x="0" y="415645"/>
                  </a:cubicBezTo>
                  <a:cubicBezTo>
                    <a:pt x="0" y="186090"/>
                    <a:pt x="187513" y="0"/>
                    <a:pt x="418823" y="0"/>
                  </a:cubicBezTo>
                  <a:cubicBezTo>
                    <a:pt x="650133" y="0"/>
                    <a:pt x="837647" y="186090"/>
                    <a:pt x="837647" y="415645"/>
                  </a:cubicBezTo>
                  <a:close/>
                </a:path>
              </a:pathLst>
            </a:custGeom>
            <a:solidFill>
              <a:schemeClr val="accent6">
                <a:lumMod val="20000"/>
                <a:lumOff val="80000"/>
              </a:schemeClr>
            </a:solidFill>
            <a:ln w="41870"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60B7D164-C366-5BC7-C7EE-5B9647D2B78A}"/>
                </a:ext>
              </a:extLst>
            </p:cNvPr>
            <p:cNvSpPr/>
            <p:nvPr/>
          </p:nvSpPr>
          <p:spPr>
            <a:xfrm flipH="1">
              <a:off x="2513780" y="2645960"/>
              <a:ext cx="920574" cy="898624"/>
            </a:xfrm>
            <a:custGeom>
              <a:avLst/>
              <a:gdLst>
                <a:gd name="connsiteX0" fmla="*/ 0 w 920574"/>
                <a:gd name="connsiteY0" fmla="*/ 441830 h 898624"/>
                <a:gd name="connsiteX1" fmla="*/ 460287 w 920574"/>
                <a:gd name="connsiteY1" fmla="*/ 0 h 898624"/>
                <a:gd name="connsiteX2" fmla="*/ 920574 w 920574"/>
                <a:gd name="connsiteY2" fmla="*/ 441830 h 898624"/>
                <a:gd name="connsiteX3" fmla="*/ 460287 w 920574"/>
                <a:gd name="connsiteY3" fmla="*/ 898624 h 898624"/>
                <a:gd name="connsiteX4" fmla="*/ 0 w 920574"/>
                <a:gd name="connsiteY4" fmla="*/ 441830 h 8986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0574" h="898624">
                  <a:moveTo>
                    <a:pt x="0" y="441830"/>
                  </a:moveTo>
                  <a:lnTo>
                    <a:pt x="460287" y="0"/>
                  </a:lnTo>
                  <a:lnTo>
                    <a:pt x="920574" y="441830"/>
                  </a:lnTo>
                  <a:lnTo>
                    <a:pt x="460287" y="898624"/>
                  </a:lnTo>
                  <a:lnTo>
                    <a:pt x="0" y="441830"/>
                  </a:lnTo>
                  <a:close/>
                </a:path>
              </a:pathLst>
            </a:custGeom>
            <a:solidFill>
              <a:schemeClr val="accent6">
                <a:lumMod val="20000"/>
                <a:lumOff val="80000"/>
              </a:schemeClr>
            </a:solidFill>
            <a:ln w="41870"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7179DEB5-6A3E-A66C-6DE3-B45FA869E3A5}"/>
                </a:ext>
              </a:extLst>
            </p:cNvPr>
            <p:cNvSpPr/>
            <p:nvPr/>
          </p:nvSpPr>
          <p:spPr>
            <a:xfrm flipH="1">
              <a:off x="586772" y="4706727"/>
              <a:ext cx="837647" cy="831289"/>
            </a:xfrm>
            <a:custGeom>
              <a:avLst/>
              <a:gdLst>
                <a:gd name="connsiteX0" fmla="*/ 0 w 837647"/>
                <a:gd name="connsiteY0" fmla="*/ 0 h 831289"/>
                <a:gd name="connsiteX1" fmla="*/ 837647 w 837647"/>
                <a:gd name="connsiteY1" fmla="*/ 0 h 831289"/>
                <a:gd name="connsiteX2" fmla="*/ 837647 w 837647"/>
                <a:gd name="connsiteY2" fmla="*/ 831290 h 831289"/>
                <a:gd name="connsiteX3" fmla="*/ 0 w 837647"/>
                <a:gd name="connsiteY3" fmla="*/ 831290 h 831289"/>
              </a:gdLst>
              <a:ahLst/>
              <a:cxnLst>
                <a:cxn ang="0">
                  <a:pos x="connsiteX0" y="connsiteY0"/>
                </a:cxn>
                <a:cxn ang="0">
                  <a:pos x="connsiteX1" y="connsiteY1"/>
                </a:cxn>
                <a:cxn ang="0">
                  <a:pos x="connsiteX2" y="connsiteY2"/>
                </a:cxn>
                <a:cxn ang="0">
                  <a:pos x="connsiteX3" y="connsiteY3"/>
                </a:cxn>
              </a:cxnLst>
              <a:rect l="l" t="t" r="r" b="b"/>
              <a:pathLst>
                <a:path w="837647" h="831289">
                  <a:moveTo>
                    <a:pt x="0" y="0"/>
                  </a:moveTo>
                  <a:lnTo>
                    <a:pt x="837647" y="0"/>
                  </a:lnTo>
                  <a:lnTo>
                    <a:pt x="837647" y="831290"/>
                  </a:lnTo>
                  <a:lnTo>
                    <a:pt x="0" y="831290"/>
                  </a:lnTo>
                  <a:close/>
                </a:path>
              </a:pathLst>
            </a:custGeom>
            <a:solidFill>
              <a:schemeClr val="accent6">
                <a:lumMod val="20000"/>
                <a:lumOff val="80000"/>
              </a:schemeClr>
            </a:solidFill>
            <a:ln w="41870"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35064A46-4E9B-A7C3-A287-528B707E877A}"/>
                </a:ext>
              </a:extLst>
            </p:cNvPr>
            <p:cNvSpPr/>
            <p:nvPr/>
          </p:nvSpPr>
          <p:spPr>
            <a:xfrm flipH="1">
              <a:off x="1591531" y="2795173"/>
              <a:ext cx="840619" cy="581644"/>
            </a:xfrm>
            <a:custGeom>
              <a:avLst/>
              <a:gdLst>
                <a:gd name="connsiteX0" fmla="*/ 21401 w 840619"/>
                <a:gd name="connsiteY0" fmla="*/ 342495 h 581644"/>
                <a:gd name="connsiteX1" fmla="*/ 241283 w 840619"/>
                <a:gd name="connsiteY1" fmla="*/ 560709 h 581644"/>
                <a:gd name="connsiteX2" fmla="*/ 345151 w 840619"/>
                <a:gd name="connsiteY2" fmla="*/ 559877 h 581644"/>
                <a:gd name="connsiteX3" fmla="*/ 344314 w 840619"/>
                <a:gd name="connsiteY3" fmla="*/ 456797 h 581644"/>
                <a:gd name="connsiteX4" fmla="*/ 260549 w 840619"/>
                <a:gd name="connsiteY4" fmla="*/ 373668 h 581644"/>
                <a:gd name="connsiteX5" fmla="*/ 840620 w 840619"/>
                <a:gd name="connsiteY5" fmla="*/ 373668 h 581644"/>
                <a:gd name="connsiteX6" fmla="*/ 840620 w 840619"/>
                <a:gd name="connsiteY6" fmla="*/ 207411 h 581644"/>
                <a:gd name="connsiteX7" fmla="*/ 260968 w 840619"/>
                <a:gd name="connsiteY7" fmla="*/ 207411 h 581644"/>
                <a:gd name="connsiteX8" fmla="*/ 344733 w 840619"/>
                <a:gd name="connsiteY8" fmla="*/ 124282 h 581644"/>
                <a:gd name="connsiteX9" fmla="*/ 344942 w 840619"/>
                <a:gd name="connsiteY9" fmla="*/ 21409 h 581644"/>
                <a:gd name="connsiteX10" fmla="*/ 241283 w 840619"/>
                <a:gd name="connsiteY10" fmla="*/ 21202 h 581644"/>
                <a:gd name="connsiteX11" fmla="*/ 21401 w 840619"/>
                <a:gd name="connsiteY11" fmla="*/ 239415 h 581644"/>
                <a:gd name="connsiteX12" fmla="*/ 21401 w 840619"/>
                <a:gd name="connsiteY12" fmla="*/ 342495 h 581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0619" h="581644">
                  <a:moveTo>
                    <a:pt x="21401" y="342495"/>
                  </a:moveTo>
                  <a:lnTo>
                    <a:pt x="241283" y="560709"/>
                  </a:lnTo>
                  <a:cubicBezTo>
                    <a:pt x="270199" y="588943"/>
                    <a:pt x="316701" y="588573"/>
                    <a:pt x="345151" y="559877"/>
                  </a:cubicBezTo>
                  <a:cubicBezTo>
                    <a:pt x="373602" y="531181"/>
                    <a:pt x="373229" y="485032"/>
                    <a:pt x="344314" y="456797"/>
                  </a:cubicBezTo>
                  <a:lnTo>
                    <a:pt x="260549" y="373668"/>
                  </a:lnTo>
                  <a:lnTo>
                    <a:pt x="840620" y="373668"/>
                  </a:lnTo>
                  <a:lnTo>
                    <a:pt x="840620" y="207411"/>
                  </a:lnTo>
                  <a:lnTo>
                    <a:pt x="260968" y="207411"/>
                  </a:lnTo>
                  <a:lnTo>
                    <a:pt x="344733" y="124282"/>
                  </a:lnTo>
                  <a:cubicBezTo>
                    <a:pt x="373414" y="95930"/>
                    <a:pt x="373510" y="49873"/>
                    <a:pt x="344942" y="21409"/>
                  </a:cubicBezTo>
                  <a:cubicBezTo>
                    <a:pt x="316374" y="-7054"/>
                    <a:pt x="269964" y="-7149"/>
                    <a:pt x="241283" y="21202"/>
                  </a:cubicBezTo>
                  <a:lnTo>
                    <a:pt x="21401" y="239415"/>
                  </a:lnTo>
                  <a:cubicBezTo>
                    <a:pt x="-7134" y="267941"/>
                    <a:pt x="-7134" y="313969"/>
                    <a:pt x="21401" y="342495"/>
                  </a:cubicBezTo>
                  <a:close/>
                </a:path>
              </a:pathLst>
            </a:custGeom>
            <a:solidFill>
              <a:schemeClr val="accent6">
                <a:lumMod val="20000"/>
                <a:lumOff val="80000"/>
              </a:schemeClr>
            </a:solidFill>
            <a:ln w="41870"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FC815BCB-9829-2ECD-6AF4-DFE52BA5A4E2}"/>
                </a:ext>
              </a:extLst>
            </p:cNvPr>
            <p:cNvSpPr/>
            <p:nvPr/>
          </p:nvSpPr>
          <p:spPr>
            <a:xfrm flipH="1">
              <a:off x="631138" y="3709179"/>
              <a:ext cx="580635" cy="919446"/>
            </a:xfrm>
            <a:custGeom>
              <a:avLst/>
              <a:gdLst>
                <a:gd name="connsiteX0" fmla="*/ 21610 w 580635"/>
                <a:gd name="connsiteY0" fmla="*/ 576499 h 919446"/>
                <a:gd name="connsiteX1" fmla="*/ 21568 w 580635"/>
                <a:gd name="connsiteY1" fmla="*/ 679953 h 919446"/>
                <a:gd name="connsiteX2" fmla="*/ 21610 w 580635"/>
                <a:gd name="connsiteY2" fmla="*/ 679995 h 919446"/>
                <a:gd name="connsiteX3" fmla="*/ 241493 w 580635"/>
                <a:gd name="connsiteY3" fmla="*/ 898208 h 919446"/>
                <a:gd name="connsiteX4" fmla="*/ 345361 w 580635"/>
                <a:gd name="connsiteY4" fmla="*/ 898208 h 919446"/>
                <a:gd name="connsiteX5" fmla="*/ 564824 w 580635"/>
                <a:gd name="connsiteY5" fmla="*/ 679995 h 919446"/>
                <a:gd name="connsiteX6" fmla="*/ 552804 w 580635"/>
                <a:gd name="connsiteY6" fmla="*/ 577821 h 919446"/>
                <a:gd name="connsiteX7" fmla="*/ 463050 w 580635"/>
                <a:gd name="connsiteY7" fmla="*/ 576915 h 919446"/>
                <a:gd name="connsiteX8" fmla="*/ 379286 w 580635"/>
                <a:gd name="connsiteY8" fmla="*/ 660044 h 919446"/>
                <a:gd name="connsiteX9" fmla="*/ 379286 w 580635"/>
                <a:gd name="connsiteY9" fmla="*/ 0 h 919446"/>
                <a:gd name="connsiteX10" fmla="*/ 211756 w 580635"/>
                <a:gd name="connsiteY10" fmla="*/ 0 h 919446"/>
                <a:gd name="connsiteX11" fmla="*/ 211756 w 580635"/>
                <a:gd name="connsiteY11" fmla="*/ 659213 h 919446"/>
                <a:gd name="connsiteX12" fmla="*/ 127991 w 580635"/>
                <a:gd name="connsiteY12" fmla="*/ 576084 h 919446"/>
                <a:gd name="connsiteX13" fmla="*/ 24123 w 580635"/>
                <a:gd name="connsiteY13" fmla="*/ 576084 h 919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0635" h="919446">
                  <a:moveTo>
                    <a:pt x="21610" y="576499"/>
                  </a:moveTo>
                  <a:cubicBezTo>
                    <a:pt x="-7188" y="605054"/>
                    <a:pt x="-7205" y="651374"/>
                    <a:pt x="21568" y="679953"/>
                  </a:cubicBezTo>
                  <a:cubicBezTo>
                    <a:pt x="21581" y="679966"/>
                    <a:pt x="21598" y="679982"/>
                    <a:pt x="21610" y="679995"/>
                  </a:cubicBezTo>
                  <a:lnTo>
                    <a:pt x="241493" y="898208"/>
                  </a:lnTo>
                  <a:cubicBezTo>
                    <a:pt x="270236" y="926526"/>
                    <a:pt x="316617" y="926526"/>
                    <a:pt x="345361" y="898208"/>
                  </a:cubicBezTo>
                  <a:lnTo>
                    <a:pt x="564824" y="679995"/>
                  </a:lnTo>
                  <a:cubicBezTo>
                    <a:pt x="589937" y="648485"/>
                    <a:pt x="584555" y="602743"/>
                    <a:pt x="552804" y="577821"/>
                  </a:cubicBezTo>
                  <a:cubicBezTo>
                    <a:pt x="526594" y="557251"/>
                    <a:pt x="489679" y="556877"/>
                    <a:pt x="463050" y="576915"/>
                  </a:cubicBezTo>
                  <a:lnTo>
                    <a:pt x="379286" y="660044"/>
                  </a:lnTo>
                  <a:lnTo>
                    <a:pt x="379286" y="0"/>
                  </a:lnTo>
                  <a:lnTo>
                    <a:pt x="211756" y="0"/>
                  </a:lnTo>
                  <a:lnTo>
                    <a:pt x="211756" y="659213"/>
                  </a:lnTo>
                  <a:lnTo>
                    <a:pt x="127991" y="576084"/>
                  </a:lnTo>
                  <a:cubicBezTo>
                    <a:pt x="99248" y="547766"/>
                    <a:pt x="52867" y="547766"/>
                    <a:pt x="24123" y="576084"/>
                  </a:cubicBezTo>
                  <a:close/>
                </a:path>
              </a:pathLst>
            </a:custGeom>
            <a:solidFill>
              <a:schemeClr val="accent6">
                <a:lumMod val="20000"/>
                <a:lumOff val="80000"/>
              </a:schemeClr>
            </a:solidFill>
            <a:ln w="41870" cap="flat">
              <a:noFill/>
              <a:prstDash val="solid"/>
              <a:miter/>
            </a:ln>
          </p:spPr>
          <p:txBody>
            <a:bodyPr rtlCol="0" anchor="ctr"/>
            <a:lstStyle/>
            <a:p>
              <a:endParaRPr lang="en-US"/>
            </a:p>
          </p:txBody>
        </p:sp>
        <p:grpSp>
          <p:nvGrpSpPr>
            <p:cNvPr id="16" name="Group 15">
              <a:extLst>
                <a:ext uri="{FF2B5EF4-FFF2-40B4-BE49-F238E27FC236}">
                  <a16:creationId xmlns:a16="http://schemas.microsoft.com/office/drawing/2014/main" id="{6ED5CF48-F38C-5A1E-23CC-FAC4A76232CA}"/>
                </a:ext>
              </a:extLst>
            </p:cNvPr>
            <p:cNvGrpSpPr/>
            <p:nvPr/>
          </p:nvGrpSpPr>
          <p:grpSpPr>
            <a:xfrm rot="5400000">
              <a:off x="749335" y="2408699"/>
              <a:ext cx="2865339" cy="2921525"/>
              <a:chOff x="4247688" y="2085970"/>
              <a:chExt cx="2865339" cy="2921525"/>
            </a:xfrm>
          </p:grpSpPr>
          <p:sp>
            <p:nvSpPr>
              <p:cNvPr id="6" name="Freeform: Shape 5">
                <a:extLst>
                  <a:ext uri="{FF2B5EF4-FFF2-40B4-BE49-F238E27FC236}">
                    <a16:creationId xmlns:a16="http://schemas.microsoft.com/office/drawing/2014/main" id="{E4934B77-8915-2D8D-FC3C-E548044CE5C4}"/>
                  </a:ext>
                </a:extLst>
              </p:cNvPr>
              <p:cNvSpPr/>
              <p:nvPr/>
            </p:nvSpPr>
            <p:spPr>
              <a:xfrm>
                <a:off x="4247688" y="2085970"/>
                <a:ext cx="945619" cy="938442"/>
              </a:xfrm>
              <a:custGeom>
                <a:avLst/>
                <a:gdLst>
                  <a:gd name="connsiteX0" fmla="*/ 472810 w 945619"/>
                  <a:gd name="connsiteY0" fmla="*/ 0 h 938442"/>
                  <a:gd name="connsiteX1" fmla="*/ 0 w 945619"/>
                  <a:gd name="connsiteY1" fmla="*/ 469221 h 938442"/>
                  <a:gd name="connsiteX2" fmla="*/ 472810 w 945619"/>
                  <a:gd name="connsiteY2" fmla="*/ 938443 h 938442"/>
                  <a:gd name="connsiteX3" fmla="*/ 945620 w 945619"/>
                  <a:gd name="connsiteY3" fmla="*/ 469221 h 938442"/>
                  <a:gd name="connsiteX4" fmla="*/ 118443 w 945619"/>
                  <a:gd name="connsiteY4" fmla="*/ 469221 h 938442"/>
                  <a:gd name="connsiteX5" fmla="*/ 472810 w 945619"/>
                  <a:gd name="connsiteY5" fmla="*/ 117544 h 938442"/>
                  <a:gd name="connsiteX6" fmla="*/ 827176 w 945619"/>
                  <a:gd name="connsiteY6" fmla="*/ 469221 h 938442"/>
                  <a:gd name="connsiteX7" fmla="*/ 472810 w 945619"/>
                  <a:gd name="connsiteY7" fmla="*/ 820898 h 938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45619" h="938442">
                    <a:moveTo>
                      <a:pt x="472810" y="0"/>
                    </a:moveTo>
                    <a:lnTo>
                      <a:pt x="0" y="469221"/>
                    </a:lnTo>
                    <a:lnTo>
                      <a:pt x="472810" y="938443"/>
                    </a:lnTo>
                    <a:lnTo>
                      <a:pt x="945620" y="469221"/>
                    </a:lnTo>
                    <a:close/>
                    <a:moveTo>
                      <a:pt x="118443" y="469221"/>
                    </a:moveTo>
                    <a:lnTo>
                      <a:pt x="472810" y="117544"/>
                    </a:lnTo>
                    <a:lnTo>
                      <a:pt x="827176" y="469221"/>
                    </a:lnTo>
                    <a:lnTo>
                      <a:pt x="472810" y="820898"/>
                    </a:lnTo>
                    <a:close/>
                  </a:path>
                </a:pathLst>
              </a:custGeom>
              <a:solidFill>
                <a:schemeClr val="accent6">
                  <a:lumMod val="75000"/>
                </a:schemeClr>
              </a:solidFill>
              <a:ln w="41870"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4F9F4438-07E1-7CB3-79CC-F4DB2139040A}"/>
                  </a:ext>
                </a:extLst>
              </p:cNvPr>
              <p:cNvSpPr/>
              <p:nvPr/>
            </p:nvSpPr>
            <p:spPr>
              <a:xfrm>
                <a:off x="4306910" y="4176206"/>
                <a:ext cx="837647" cy="831289"/>
              </a:xfrm>
              <a:custGeom>
                <a:avLst/>
                <a:gdLst>
                  <a:gd name="connsiteX0" fmla="*/ 418824 w 837647"/>
                  <a:gd name="connsiteY0" fmla="*/ 0 h 831289"/>
                  <a:gd name="connsiteX1" fmla="*/ 0 w 837647"/>
                  <a:gd name="connsiteY1" fmla="*/ 415645 h 831289"/>
                  <a:gd name="connsiteX2" fmla="*/ 418824 w 837647"/>
                  <a:gd name="connsiteY2" fmla="*/ 831290 h 831289"/>
                  <a:gd name="connsiteX3" fmla="*/ 837647 w 837647"/>
                  <a:gd name="connsiteY3" fmla="*/ 415645 h 831289"/>
                  <a:gd name="connsiteX4" fmla="*/ 418824 w 837647"/>
                  <a:gd name="connsiteY4" fmla="*/ 0 h 831289"/>
                  <a:gd name="connsiteX5" fmla="*/ 753882 w 837647"/>
                  <a:gd name="connsiteY5" fmla="*/ 415645 h 831289"/>
                  <a:gd name="connsiteX6" fmla="*/ 418824 w 837647"/>
                  <a:gd name="connsiteY6" fmla="*/ 748161 h 831289"/>
                  <a:gd name="connsiteX7" fmla="*/ 83765 w 837647"/>
                  <a:gd name="connsiteY7" fmla="*/ 415645 h 831289"/>
                  <a:gd name="connsiteX8" fmla="*/ 418824 w 837647"/>
                  <a:gd name="connsiteY8" fmla="*/ 83129 h 831289"/>
                  <a:gd name="connsiteX9" fmla="*/ 753882 w 837647"/>
                  <a:gd name="connsiteY9" fmla="*/ 415645 h 831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37647" h="831289">
                    <a:moveTo>
                      <a:pt x="418824" y="0"/>
                    </a:moveTo>
                    <a:cubicBezTo>
                      <a:pt x="187516" y="0"/>
                      <a:pt x="0" y="186088"/>
                      <a:pt x="0" y="415645"/>
                    </a:cubicBezTo>
                    <a:cubicBezTo>
                      <a:pt x="0" y="645201"/>
                      <a:pt x="187516" y="831290"/>
                      <a:pt x="418824" y="831290"/>
                    </a:cubicBezTo>
                    <a:cubicBezTo>
                      <a:pt x="650131" y="831290"/>
                      <a:pt x="837647" y="645201"/>
                      <a:pt x="837647" y="415645"/>
                    </a:cubicBezTo>
                    <a:cubicBezTo>
                      <a:pt x="837392" y="186196"/>
                      <a:pt x="650027" y="254"/>
                      <a:pt x="418824" y="0"/>
                    </a:cubicBezTo>
                    <a:close/>
                    <a:moveTo>
                      <a:pt x="753882" y="415645"/>
                    </a:moveTo>
                    <a:cubicBezTo>
                      <a:pt x="753882" y="599289"/>
                      <a:pt x="603872" y="748161"/>
                      <a:pt x="418824" y="748161"/>
                    </a:cubicBezTo>
                    <a:cubicBezTo>
                      <a:pt x="233775" y="748161"/>
                      <a:pt x="83765" y="599289"/>
                      <a:pt x="83765" y="415645"/>
                    </a:cubicBezTo>
                    <a:cubicBezTo>
                      <a:pt x="83765" y="232001"/>
                      <a:pt x="233775" y="83129"/>
                      <a:pt x="418824" y="83129"/>
                    </a:cubicBezTo>
                    <a:cubicBezTo>
                      <a:pt x="603784" y="83337"/>
                      <a:pt x="753673" y="232088"/>
                      <a:pt x="753882" y="415645"/>
                    </a:cubicBezTo>
                    <a:close/>
                  </a:path>
                </a:pathLst>
              </a:custGeom>
              <a:solidFill>
                <a:schemeClr val="accent6">
                  <a:lumMod val="75000"/>
                </a:schemeClr>
              </a:solidFill>
              <a:ln w="41870"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FDE7FC5E-6BDE-5073-D3FA-796487A2BC2B}"/>
                  </a:ext>
                </a:extLst>
              </p:cNvPr>
              <p:cNvSpPr/>
              <p:nvPr/>
            </p:nvSpPr>
            <p:spPr>
              <a:xfrm>
                <a:off x="6275380" y="4176206"/>
                <a:ext cx="837647" cy="831289"/>
              </a:xfrm>
              <a:custGeom>
                <a:avLst/>
                <a:gdLst>
                  <a:gd name="connsiteX0" fmla="*/ 837647 w 837647"/>
                  <a:gd name="connsiteY0" fmla="*/ 0 h 831289"/>
                  <a:gd name="connsiteX1" fmla="*/ 0 w 837647"/>
                  <a:gd name="connsiteY1" fmla="*/ 0 h 831289"/>
                  <a:gd name="connsiteX2" fmla="*/ 0 w 837647"/>
                  <a:gd name="connsiteY2" fmla="*/ 831290 h 831289"/>
                  <a:gd name="connsiteX3" fmla="*/ 837647 w 837647"/>
                  <a:gd name="connsiteY3" fmla="*/ 831290 h 831289"/>
                  <a:gd name="connsiteX4" fmla="*/ 753882 w 837647"/>
                  <a:gd name="connsiteY4" fmla="*/ 748161 h 831289"/>
                  <a:gd name="connsiteX5" fmla="*/ 83765 w 837647"/>
                  <a:gd name="connsiteY5" fmla="*/ 748161 h 831289"/>
                  <a:gd name="connsiteX6" fmla="*/ 83765 w 837647"/>
                  <a:gd name="connsiteY6" fmla="*/ 83129 h 831289"/>
                  <a:gd name="connsiteX7" fmla="*/ 753882 w 837647"/>
                  <a:gd name="connsiteY7" fmla="*/ 83129 h 831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7647" h="831289">
                    <a:moveTo>
                      <a:pt x="837647" y="0"/>
                    </a:moveTo>
                    <a:lnTo>
                      <a:pt x="0" y="0"/>
                    </a:lnTo>
                    <a:lnTo>
                      <a:pt x="0" y="831290"/>
                    </a:lnTo>
                    <a:lnTo>
                      <a:pt x="837647" y="831290"/>
                    </a:lnTo>
                    <a:close/>
                    <a:moveTo>
                      <a:pt x="753882" y="748161"/>
                    </a:moveTo>
                    <a:lnTo>
                      <a:pt x="83765" y="748161"/>
                    </a:lnTo>
                    <a:lnTo>
                      <a:pt x="83765" y="83129"/>
                    </a:lnTo>
                    <a:lnTo>
                      <a:pt x="753882" y="83129"/>
                    </a:lnTo>
                    <a:close/>
                  </a:path>
                </a:pathLst>
              </a:custGeom>
              <a:solidFill>
                <a:schemeClr val="accent6">
                  <a:lumMod val="75000"/>
                </a:schemeClr>
              </a:solidFill>
              <a:ln w="41870"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F980C76-21B6-81C9-D19F-16491786671F}"/>
                  </a:ext>
                </a:extLst>
              </p:cNvPr>
              <p:cNvSpPr/>
              <p:nvPr/>
            </p:nvSpPr>
            <p:spPr>
              <a:xfrm flipV="1">
                <a:off x="4474953" y="3137094"/>
                <a:ext cx="501560" cy="955974"/>
              </a:xfrm>
              <a:custGeom>
                <a:avLst/>
                <a:gdLst>
                  <a:gd name="connsiteX0" fmla="*/ 250780 w 501560"/>
                  <a:gd name="connsiteY0" fmla="*/ 0 h 955974"/>
                  <a:gd name="connsiteX1" fmla="*/ 292662 w 501560"/>
                  <a:gd name="connsiteY1" fmla="*/ 41564 h 955974"/>
                  <a:gd name="connsiteX2" fmla="*/ 292662 w 501560"/>
                  <a:gd name="connsiteY2" fmla="*/ 814082 h 955974"/>
                  <a:gd name="connsiteX3" fmla="*/ 430581 w 501560"/>
                  <a:gd name="connsiteY3" fmla="*/ 677210 h 955974"/>
                  <a:gd name="connsiteX4" fmla="*/ 489803 w 501560"/>
                  <a:gd name="connsiteY4" fmla="*/ 678233 h 955974"/>
                  <a:gd name="connsiteX5" fmla="*/ 489803 w 501560"/>
                  <a:gd name="connsiteY5" fmla="*/ 735982 h 955974"/>
                  <a:gd name="connsiteX6" fmla="*/ 280391 w 501560"/>
                  <a:gd name="connsiteY6" fmla="*/ 943805 h 955974"/>
                  <a:gd name="connsiteX7" fmla="*/ 221169 w 501560"/>
                  <a:gd name="connsiteY7" fmla="*/ 943805 h 955974"/>
                  <a:gd name="connsiteX8" fmla="*/ 11757 w 501560"/>
                  <a:gd name="connsiteY8" fmla="*/ 735982 h 955974"/>
                  <a:gd name="connsiteX9" fmla="*/ 12788 w 501560"/>
                  <a:gd name="connsiteY9" fmla="*/ 677210 h 955974"/>
                  <a:gd name="connsiteX10" fmla="*/ 70979 w 501560"/>
                  <a:gd name="connsiteY10" fmla="*/ 677210 h 955974"/>
                  <a:gd name="connsiteX11" fmla="*/ 208898 w 501560"/>
                  <a:gd name="connsiteY11" fmla="*/ 814082 h 955974"/>
                  <a:gd name="connsiteX12" fmla="*/ 208898 w 501560"/>
                  <a:gd name="connsiteY12" fmla="*/ 41564 h 955974"/>
                  <a:gd name="connsiteX13" fmla="*/ 250780 w 501560"/>
                  <a:gd name="connsiteY13" fmla="*/ 0 h 95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560" h="955974">
                    <a:moveTo>
                      <a:pt x="250780" y="0"/>
                    </a:moveTo>
                    <a:cubicBezTo>
                      <a:pt x="273912" y="0"/>
                      <a:pt x="292662" y="18608"/>
                      <a:pt x="292662" y="41564"/>
                    </a:cubicBezTo>
                    <a:lnTo>
                      <a:pt x="292662" y="814082"/>
                    </a:lnTo>
                    <a:lnTo>
                      <a:pt x="430581" y="677210"/>
                    </a:lnTo>
                    <a:cubicBezTo>
                      <a:pt x="447221" y="661262"/>
                      <a:pt x="473732" y="661719"/>
                      <a:pt x="489803" y="678233"/>
                    </a:cubicBezTo>
                    <a:cubicBezTo>
                      <a:pt x="505479" y="694339"/>
                      <a:pt x="505479" y="719876"/>
                      <a:pt x="489803" y="735982"/>
                    </a:cubicBezTo>
                    <a:lnTo>
                      <a:pt x="280391" y="943805"/>
                    </a:lnTo>
                    <a:cubicBezTo>
                      <a:pt x="264036" y="960031"/>
                      <a:pt x="237524" y="960031"/>
                      <a:pt x="221169" y="943805"/>
                    </a:cubicBezTo>
                    <a:lnTo>
                      <a:pt x="11757" y="735982"/>
                    </a:lnTo>
                    <a:cubicBezTo>
                      <a:pt x="-4313" y="719469"/>
                      <a:pt x="-3852" y="693158"/>
                      <a:pt x="12788" y="677210"/>
                    </a:cubicBezTo>
                    <a:cubicBezTo>
                      <a:pt x="29017" y="661653"/>
                      <a:pt x="54750" y="661653"/>
                      <a:pt x="70979" y="677210"/>
                    </a:cubicBezTo>
                    <a:lnTo>
                      <a:pt x="208898" y="814082"/>
                    </a:lnTo>
                    <a:lnTo>
                      <a:pt x="208898" y="41564"/>
                    </a:lnTo>
                    <a:cubicBezTo>
                      <a:pt x="208898" y="18608"/>
                      <a:pt x="227649" y="0"/>
                      <a:pt x="250780" y="0"/>
                    </a:cubicBezTo>
                    <a:close/>
                  </a:path>
                </a:pathLst>
              </a:custGeom>
              <a:solidFill>
                <a:schemeClr val="accent6">
                  <a:lumMod val="75000"/>
                </a:schemeClr>
              </a:solidFill>
              <a:ln w="41870"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6336C3F8-BABC-E639-C3F3-1615E869E512}"/>
                  </a:ext>
                </a:extLst>
              </p:cNvPr>
              <p:cNvSpPr/>
              <p:nvPr/>
            </p:nvSpPr>
            <p:spPr>
              <a:xfrm>
                <a:off x="5270204" y="4342974"/>
                <a:ext cx="921403" cy="497753"/>
              </a:xfrm>
              <a:custGeom>
                <a:avLst/>
                <a:gdLst>
                  <a:gd name="connsiteX0" fmla="*/ 0 w 921403"/>
                  <a:gd name="connsiteY0" fmla="*/ 248877 h 497753"/>
                  <a:gd name="connsiteX1" fmla="*/ 41882 w 921403"/>
                  <a:gd name="connsiteY1" fmla="*/ 207312 h 497753"/>
                  <a:gd name="connsiteX2" fmla="*/ 778425 w 921403"/>
                  <a:gd name="connsiteY2" fmla="*/ 207312 h 497753"/>
                  <a:gd name="connsiteX3" fmla="*/ 640507 w 921403"/>
                  <a:gd name="connsiteY3" fmla="*/ 70440 h 497753"/>
                  <a:gd name="connsiteX4" fmla="*/ 641537 w 921403"/>
                  <a:gd name="connsiteY4" fmla="*/ 11668 h 497753"/>
                  <a:gd name="connsiteX5" fmla="*/ 699729 w 921403"/>
                  <a:gd name="connsiteY5" fmla="*/ 11668 h 497753"/>
                  <a:gd name="connsiteX6" fmla="*/ 909140 w 921403"/>
                  <a:gd name="connsiteY6" fmla="*/ 219491 h 497753"/>
                  <a:gd name="connsiteX7" fmla="*/ 909140 w 921403"/>
                  <a:gd name="connsiteY7" fmla="*/ 278263 h 497753"/>
                  <a:gd name="connsiteX8" fmla="*/ 699729 w 921403"/>
                  <a:gd name="connsiteY8" fmla="*/ 486085 h 497753"/>
                  <a:gd name="connsiteX9" fmla="*/ 640507 w 921403"/>
                  <a:gd name="connsiteY9" fmla="*/ 485063 h 497753"/>
                  <a:gd name="connsiteX10" fmla="*/ 640507 w 921403"/>
                  <a:gd name="connsiteY10" fmla="*/ 427313 h 497753"/>
                  <a:gd name="connsiteX11" fmla="*/ 778425 w 921403"/>
                  <a:gd name="connsiteY11" fmla="*/ 290441 h 497753"/>
                  <a:gd name="connsiteX12" fmla="*/ 41882 w 921403"/>
                  <a:gd name="connsiteY12" fmla="*/ 290441 h 497753"/>
                  <a:gd name="connsiteX13" fmla="*/ 0 w 921403"/>
                  <a:gd name="connsiteY13" fmla="*/ 248877 h 497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1403" h="497753">
                    <a:moveTo>
                      <a:pt x="0" y="248877"/>
                    </a:moveTo>
                    <a:cubicBezTo>
                      <a:pt x="0" y="225921"/>
                      <a:pt x="18751" y="207312"/>
                      <a:pt x="41882" y="207312"/>
                    </a:cubicBezTo>
                    <a:lnTo>
                      <a:pt x="778425" y="207312"/>
                    </a:lnTo>
                    <a:lnTo>
                      <a:pt x="640507" y="70440"/>
                    </a:lnTo>
                    <a:cubicBezTo>
                      <a:pt x="624437" y="53927"/>
                      <a:pt x="624897" y="27616"/>
                      <a:pt x="641537" y="11668"/>
                    </a:cubicBezTo>
                    <a:cubicBezTo>
                      <a:pt x="657767" y="-3889"/>
                      <a:pt x="683499" y="-3889"/>
                      <a:pt x="699729" y="11668"/>
                    </a:cubicBezTo>
                    <a:lnTo>
                      <a:pt x="909140" y="219491"/>
                    </a:lnTo>
                    <a:cubicBezTo>
                      <a:pt x="925491" y="235722"/>
                      <a:pt x="925491" y="262032"/>
                      <a:pt x="909140" y="278263"/>
                    </a:cubicBezTo>
                    <a:lnTo>
                      <a:pt x="699729" y="486085"/>
                    </a:lnTo>
                    <a:cubicBezTo>
                      <a:pt x="683089" y="502033"/>
                      <a:pt x="656577" y="501576"/>
                      <a:pt x="640507" y="485063"/>
                    </a:cubicBezTo>
                    <a:cubicBezTo>
                      <a:pt x="624830" y="468956"/>
                      <a:pt x="624830" y="443419"/>
                      <a:pt x="640507" y="427313"/>
                    </a:cubicBezTo>
                    <a:lnTo>
                      <a:pt x="778425" y="290441"/>
                    </a:lnTo>
                    <a:lnTo>
                      <a:pt x="41882" y="290441"/>
                    </a:lnTo>
                    <a:cubicBezTo>
                      <a:pt x="18751" y="290441"/>
                      <a:pt x="0" y="271833"/>
                      <a:pt x="0" y="248877"/>
                    </a:cubicBezTo>
                    <a:close/>
                  </a:path>
                </a:pathLst>
              </a:custGeom>
              <a:solidFill>
                <a:schemeClr val="accent6">
                  <a:lumMod val="75000"/>
                </a:schemeClr>
              </a:solidFill>
              <a:ln w="41870"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705108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A0C6E-51CD-A734-1B4F-C51CA09DD0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198DDD-85F1-965C-C9D6-AFDEB1CFCCF9}"/>
              </a:ext>
            </a:extLst>
          </p:cNvPr>
          <p:cNvSpPr>
            <a:spLocks noGrp="1"/>
          </p:cNvSpPr>
          <p:nvPr>
            <p:ph type="title"/>
          </p:nvPr>
        </p:nvSpPr>
        <p:spPr/>
        <p:txBody>
          <a:bodyPr>
            <a:normAutofit/>
          </a:bodyPr>
          <a:lstStyle/>
          <a:p>
            <a:r>
              <a:rPr lang="en-US" dirty="0"/>
              <a:t>Partner Share</a:t>
            </a:r>
          </a:p>
        </p:txBody>
      </p:sp>
      <p:sp>
        <p:nvSpPr>
          <p:cNvPr id="3" name="Content Placeholder 2">
            <a:extLst>
              <a:ext uri="{FF2B5EF4-FFF2-40B4-BE49-F238E27FC236}">
                <a16:creationId xmlns:a16="http://schemas.microsoft.com/office/drawing/2014/main" id="{811E479A-3F12-3463-FF42-CEAA65F60F8A}"/>
              </a:ext>
            </a:extLst>
          </p:cNvPr>
          <p:cNvSpPr>
            <a:spLocks noGrp="1"/>
          </p:cNvSpPr>
          <p:nvPr>
            <p:ph idx="1"/>
          </p:nvPr>
        </p:nvSpPr>
        <p:spPr>
          <a:xfrm>
            <a:off x="5183188" y="779647"/>
            <a:ext cx="6152219" cy="5360146"/>
          </a:xfrm>
        </p:spPr>
        <p:txBody>
          <a:bodyPr anchor="ctr">
            <a:noAutofit/>
          </a:bodyPr>
          <a:lstStyle/>
          <a:p>
            <a:pPr marL="0" indent="0">
              <a:spcAft>
                <a:spcPts val="1000"/>
              </a:spcAft>
              <a:buNone/>
            </a:pPr>
            <a:r>
              <a:rPr lang="en-US" b="1" dirty="0"/>
              <a:t>Talk to a partner about the different short-term and long-term strategies that you came up. Consider the following questions: </a:t>
            </a:r>
          </a:p>
          <a:p>
            <a:r>
              <a:rPr lang="en-US" dirty="0"/>
              <a:t>Are there additional strategies you could add to your own map?</a:t>
            </a:r>
          </a:p>
          <a:p>
            <a:r>
              <a:rPr lang="en-US" dirty="0">
                <a:solidFill>
                  <a:srgbClr val="000000"/>
                </a:solidFill>
                <a:effectLst/>
                <a:ea typeface="Times New Roman" panose="02020603050405020304" pitchFamily="18" charset="0"/>
              </a:rPr>
              <a:t>Why might we sometimes choose a short-term strategy over a long-term strategy?</a:t>
            </a:r>
          </a:p>
          <a:p>
            <a:r>
              <a:rPr lang="en-US" dirty="0">
                <a:solidFill>
                  <a:srgbClr val="000000"/>
                </a:solidFill>
                <a:effectLst/>
                <a:ea typeface="Times New Roman" panose="02020603050405020304" pitchFamily="18" charset="0"/>
              </a:rPr>
              <a:t>How can understanding the reasons help us make more intentional choices?</a:t>
            </a:r>
          </a:p>
          <a:p>
            <a:r>
              <a:rPr lang="en-US" kern="100" dirty="0">
                <a:effectLst/>
                <a:ea typeface="Aptos" panose="020B0004020202020204" pitchFamily="34" charset="0"/>
              </a:rPr>
              <a:t>What barriers can get in the way of using these strategies? How could you mitigate those barriers? </a:t>
            </a:r>
            <a:endParaRPr lang="en-US" dirty="0">
              <a:solidFill>
                <a:srgbClr val="000000"/>
              </a:solidFill>
              <a:effectLst/>
              <a:ea typeface="Times New Roman" panose="02020603050405020304" pitchFamily="18" charset="0"/>
            </a:endParaRPr>
          </a:p>
        </p:txBody>
      </p:sp>
      <p:sp>
        <p:nvSpPr>
          <p:cNvPr id="5" name="Slide Number Placeholder 4">
            <a:extLst>
              <a:ext uri="{FF2B5EF4-FFF2-40B4-BE49-F238E27FC236}">
                <a16:creationId xmlns:a16="http://schemas.microsoft.com/office/drawing/2014/main" id="{CA145591-C476-393F-8450-321756E8F0D0}"/>
              </a:ext>
            </a:extLst>
          </p:cNvPr>
          <p:cNvSpPr>
            <a:spLocks noGrp="1"/>
          </p:cNvSpPr>
          <p:nvPr>
            <p:ph type="sldNum" sz="quarter" idx="12"/>
          </p:nvPr>
        </p:nvSpPr>
        <p:spPr/>
        <p:txBody>
          <a:bodyPr/>
          <a:lstStyle/>
          <a:p>
            <a:fld id="{357F5B69-6281-4C1F-8C38-6DA0F56DA430}" type="slidenum">
              <a:rPr lang="en-US" smtClean="0"/>
              <a:t>15</a:t>
            </a:fld>
            <a:endParaRPr lang="en-US" dirty="0"/>
          </a:p>
        </p:txBody>
      </p:sp>
      <p:pic>
        <p:nvPicPr>
          <p:cNvPr id="6" name="Google Shape;766;p85">
            <a:extLst>
              <a:ext uri="{FF2B5EF4-FFF2-40B4-BE49-F238E27FC236}">
                <a16:creationId xmlns:a16="http://schemas.microsoft.com/office/drawing/2014/main" id="{6A890A98-742C-AC0D-A658-4F5E906A6C48}"/>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532670" y="2256313"/>
            <a:ext cx="3829468" cy="3829468"/>
          </a:xfrm>
          <a:prstGeom prst="rect">
            <a:avLst/>
          </a:prstGeom>
          <a:noFill/>
          <a:ln>
            <a:noFill/>
          </a:ln>
        </p:spPr>
      </p:pic>
    </p:spTree>
    <p:extLst>
      <p:ext uri="{BB962C8B-B14F-4D97-AF65-F5344CB8AC3E}">
        <p14:creationId xmlns:p14="http://schemas.microsoft.com/office/powerpoint/2010/main" val="3567905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789C336-B469-A20F-632D-691DF1D25771}"/>
              </a:ext>
            </a:extLst>
          </p:cNvPr>
          <p:cNvSpPr>
            <a:spLocks noGrp="1"/>
          </p:cNvSpPr>
          <p:nvPr>
            <p:ph type="title"/>
          </p:nvPr>
        </p:nvSpPr>
        <p:spPr/>
        <p:txBody>
          <a:bodyPr/>
          <a:lstStyle/>
          <a:p>
            <a:r>
              <a:rPr lang="en-US" dirty="0"/>
              <a:t>Key Takeaways</a:t>
            </a:r>
          </a:p>
        </p:txBody>
      </p:sp>
      <p:sp>
        <p:nvSpPr>
          <p:cNvPr id="2" name="Content Placeholder 1">
            <a:extLst>
              <a:ext uri="{FF2B5EF4-FFF2-40B4-BE49-F238E27FC236}">
                <a16:creationId xmlns:a16="http://schemas.microsoft.com/office/drawing/2014/main" id="{CD8A56FB-0E7F-3349-776C-60191A0C0933}"/>
              </a:ext>
            </a:extLst>
          </p:cNvPr>
          <p:cNvSpPr>
            <a:spLocks noGrp="1"/>
          </p:cNvSpPr>
          <p:nvPr>
            <p:ph idx="1"/>
          </p:nvPr>
        </p:nvSpPr>
        <p:spPr>
          <a:xfrm>
            <a:off x="717176" y="1671245"/>
            <a:ext cx="11181899" cy="4109010"/>
          </a:xfrm>
        </p:spPr>
        <p:txBody>
          <a:bodyPr>
            <a:noAutofit/>
          </a:bodyPr>
          <a:lstStyle/>
          <a:p>
            <a:r>
              <a:rPr lang="en-US" dirty="0"/>
              <a:t>Stress is a natural part of life and can be caused by external and internal factors. </a:t>
            </a:r>
          </a:p>
          <a:p>
            <a:r>
              <a:rPr lang="en-US" dirty="0"/>
              <a:t>Stress can affect our decision-making, including choices about substance use or misuse. </a:t>
            </a:r>
          </a:p>
          <a:p>
            <a:r>
              <a:rPr lang="en-US" dirty="0"/>
              <a:t>Individuals use substances for different reasons, including coping with stress.</a:t>
            </a:r>
          </a:p>
          <a:p>
            <a:r>
              <a:rPr lang="en-US" dirty="0"/>
              <a:t>Substance misuse can impact physical health, mental well-being and social relationships. </a:t>
            </a:r>
          </a:p>
          <a:p>
            <a:r>
              <a:rPr lang="en-US" dirty="0"/>
              <a:t>There are many strategies to manage stress, and it’s important to have more than one coping strategy.</a:t>
            </a:r>
          </a:p>
          <a:p>
            <a:r>
              <a:rPr lang="en-US" dirty="0"/>
              <a:t>While we can’t control others' choices, we can control our actions and responses. By setting boundaries, making decisions that reflect our values and sharing support and resources, we can empower others to make informed choices for themselves.</a:t>
            </a:r>
          </a:p>
        </p:txBody>
      </p:sp>
      <p:sp>
        <p:nvSpPr>
          <p:cNvPr id="4" name="Slide Number Placeholder 3">
            <a:extLst>
              <a:ext uri="{FF2B5EF4-FFF2-40B4-BE49-F238E27FC236}">
                <a16:creationId xmlns:a16="http://schemas.microsoft.com/office/drawing/2014/main" id="{0BBF1673-5DBC-9837-1472-FAC3B1F42344}"/>
              </a:ext>
            </a:extLst>
          </p:cNvPr>
          <p:cNvSpPr>
            <a:spLocks noGrp="1"/>
          </p:cNvSpPr>
          <p:nvPr>
            <p:ph type="sldNum" sz="quarter" idx="12"/>
          </p:nvPr>
        </p:nvSpPr>
        <p:spPr/>
        <p:txBody>
          <a:bodyPr/>
          <a:lstStyle/>
          <a:p>
            <a:fld id="{357F5B69-6281-4C1F-8C38-6DA0F56DA430}" type="slidenum">
              <a:rPr lang="en-US" smtClean="0"/>
              <a:pPr/>
              <a:t>16</a:t>
            </a:fld>
            <a:endParaRPr lang="en-US" dirty="0"/>
          </a:p>
        </p:txBody>
      </p:sp>
    </p:spTree>
    <p:extLst>
      <p:ext uri="{BB962C8B-B14F-4D97-AF65-F5344CB8AC3E}">
        <p14:creationId xmlns:p14="http://schemas.microsoft.com/office/powerpoint/2010/main" val="3941895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18CAC33-5BDD-7C23-B9E0-370229E929FB}"/>
              </a:ext>
            </a:extLst>
          </p:cNvPr>
          <p:cNvSpPr>
            <a:spLocks noGrp="1"/>
          </p:cNvSpPr>
          <p:nvPr>
            <p:ph type="title"/>
          </p:nvPr>
        </p:nvSpPr>
        <p:spPr/>
        <p:txBody>
          <a:bodyPr/>
          <a:lstStyle/>
          <a:p>
            <a:r>
              <a:rPr lang="en-US" dirty="0"/>
              <a:t>Resources</a:t>
            </a:r>
          </a:p>
        </p:txBody>
      </p:sp>
      <p:sp>
        <p:nvSpPr>
          <p:cNvPr id="2" name="Content Placeholder 1">
            <a:extLst>
              <a:ext uri="{FF2B5EF4-FFF2-40B4-BE49-F238E27FC236}">
                <a16:creationId xmlns:a16="http://schemas.microsoft.com/office/drawing/2014/main" id="{3E5C8E8C-39C4-26CD-2624-5D304A4A62C2}"/>
              </a:ext>
            </a:extLst>
          </p:cNvPr>
          <p:cNvSpPr>
            <a:spLocks noGrp="1"/>
          </p:cNvSpPr>
          <p:nvPr>
            <p:ph idx="1"/>
          </p:nvPr>
        </p:nvSpPr>
        <p:spPr>
          <a:xfrm>
            <a:off x="717176" y="1825625"/>
            <a:ext cx="5933005" cy="4109010"/>
          </a:xfrm>
        </p:spPr>
        <p:txBody>
          <a:bodyPr>
            <a:noAutofit/>
          </a:bodyPr>
          <a:lstStyle/>
          <a:p>
            <a:pPr marL="0" indent="0">
              <a:spcAft>
                <a:spcPts val="600"/>
              </a:spcAft>
              <a:buNone/>
            </a:pPr>
            <a:r>
              <a:rPr lang="en-US" sz="2000" b="1" dirty="0"/>
              <a:t>School Resources</a:t>
            </a:r>
          </a:p>
          <a:p>
            <a:pPr>
              <a:spcAft>
                <a:spcPts val="600"/>
              </a:spcAft>
            </a:pPr>
            <a:r>
              <a:rPr lang="en-US" sz="2000" dirty="0"/>
              <a:t>[insert school resources that align with your context]</a:t>
            </a:r>
          </a:p>
          <a:p>
            <a:pPr marL="0" indent="0">
              <a:spcBef>
                <a:spcPts val="2200"/>
              </a:spcBef>
              <a:spcAft>
                <a:spcPts val="600"/>
              </a:spcAft>
              <a:buNone/>
            </a:pPr>
            <a:r>
              <a:rPr lang="en-US" sz="2000" b="1" dirty="0"/>
              <a:t>Other Resources</a:t>
            </a:r>
            <a:endParaRPr lang="en-US" sz="2000" b="1" dirty="0">
              <a:hlinkClick r:id="rId3"/>
            </a:endParaRPr>
          </a:p>
          <a:p>
            <a:pPr>
              <a:spcAft>
                <a:spcPts val="600"/>
              </a:spcAft>
            </a:pPr>
            <a:r>
              <a:rPr lang="en-US" sz="2000" dirty="0">
                <a:hlinkClick r:id="rId3"/>
              </a:rPr>
              <a:t>The Scientific Power of Meditation</a:t>
            </a:r>
            <a:endParaRPr lang="en-US" sz="2000" dirty="0"/>
          </a:p>
          <a:p>
            <a:pPr>
              <a:spcAft>
                <a:spcPts val="600"/>
              </a:spcAft>
            </a:pPr>
            <a:r>
              <a:rPr lang="en-US" sz="2000" i="0" dirty="0">
                <a:solidFill>
                  <a:srgbClr val="0F0F0F"/>
                </a:solidFill>
                <a:effectLst/>
                <a:hlinkClick r:id="rId4"/>
              </a:rPr>
              <a:t>Mindfulness: Youth Voices</a:t>
            </a:r>
            <a:endParaRPr lang="en-US" sz="2000" i="0" dirty="0">
              <a:solidFill>
                <a:srgbClr val="0F0F0F"/>
              </a:solidFill>
              <a:effectLst/>
            </a:endParaRPr>
          </a:p>
          <a:p>
            <a:pPr fontAlgn="base">
              <a:spcAft>
                <a:spcPts val="600"/>
              </a:spcAft>
            </a:pPr>
            <a:r>
              <a:rPr lang="en-US" sz="2000" dirty="0">
                <a:solidFill>
                  <a:srgbClr val="0F0F0F"/>
                </a:solidFill>
                <a:hlinkClick r:id="rId5"/>
              </a:rPr>
              <a:t>Nemours TeensHealth: Stress and Dealing with Stress</a:t>
            </a:r>
            <a:endParaRPr lang="en-US" sz="2000" dirty="0">
              <a:solidFill>
                <a:srgbClr val="0F0F0F"/>
              </a:solidFill>
            </a:endParaRPr>
          </a:p>
          <a:p>
            <a:pPr fontAlgn="base">
              <a:spcAft>
                <a:spcPts val="600"/>
              </a:spcAft>
            </a:pPr>
            <a:r>
              <a:rPr lang="en-US" sz="2000" u="sng" dirty="0">
                <a:solidFill>
                  <a:srgbClr val="000000"/>
                </a:solidFill>
                <a:effectLst/>
                <a:ea typeface="Times New Roman" panose="02020603050405020304" pitchFamily="18" charset="0"/>
                <a:hlinkClick r:id="rId6"/>
              </a:rPr>
              <a:t>Guided Meditation</a:t>
            </a:r>
            <a:endParaRPr lang="en-US" sz="2000" b="0" i="0" strike="noStrike" dirty="0">
              <a:solidFill>
                <a:srgbClr val="000000"/>
              </a:solidFill>
              <a:effectLst/>
            </a:endParaRPr>
          </a:p>
        </p:txBody>
      </p:sp>
      <p:sp>
        <p:nvSpPr>
          <p:cNvPr id="10" name="TextBox 9">
            <a:extLst>
              <a:ext uri="{FF2B5EF4-FFF2-40B4-BE49-F238E27FC236}">
                <a16:creationId xmlns:a16="http://schemas.microsoft.com/office/drawing/2014/main" id="{9787AF5E-FACC-8A8F-0AC4-3A20CA96B04F}"/>
              </a:ext>
            </a:extLst>
          </p:cNvPr>
          <p:cNvSpPr txBox="1"/>
          <p:nvPr/>
        </p:nvSpPr>
        <p:spPr>
          <a:xfrm>
            <a:off x="6911439" y="1603169"/>
            <a:ext cx="4973701" cy="4536624"/>
          </a:xfrm>
          <a:prstGeom prst="rect">
            <a:avLst/>
          </a:prstGeom>
          <a:solidFill>
            <a:schemeClr val="bg2"/>
          </a:solidFill>
        </p:spPr>
        <p:txBody>
          <a:bodyPr wrap="square" lIns="274320" tIns="182880" rIns="274320" bIns="182880" anchor="ctr">
            <a:noAutofit/>
          </a:bodyPr>
          <a:lstStyle/>
          <a:p>
            <a:pPr fontAlgn="base">
              <a:lnSpc>
                <a:spcPct val="110000"/>
              </a:lnSpc>
              <a:spcAft>
                <a:spcPts val="1200"/>
              </a:spcAft>
            </a:pPr>
            <a:r>
              <a:rPr lang="en-US" sz="2000" dirty="0">
                <a:solidFill>
                  <a:schemeClr val="accent1"/>
                </a:solidFill>
              </a:rPr>
              <a:t>For </a:t>
            </a:r>
            <a:r>
              <a:rPr lang="en-US" sz="2000" b="1" dirty="0">
                <a:solidFill>
                  <a:schemeClr val="accent1"/>
                </a:solidFill>
              </a:rPr>
              <a:t>substance misuse, </a:t>
            </a:r>
            <a:r>
              <a:rPr lang="en-US" sz="2000" b="0" i="0" strike="noStrike" dirty="0">
                <a:solidFill>
                  <a:schemeClr val="accent1"/>
                </a:solidFill>
                <a:effectLst/>
              </a:rPr>
              <a:t>the Substance Abuse and Mental Health Services Administration (SAMHSA). National Helpline is a free, confidential, 24/7, 365-day-a-year treatment referral and information service (in English and Spanish) for individuals and families facing mental and/or substance use disorders.</a:t>
            </a:r>
          </a:p>
          <a:p>
            <a:pPr fontAlgn="base">
              <a:lnSpc>
                <a:spcPct val="110000"/>
              </a:lnSpc>
              <a:spcAft>
                <a:spcPts val="1200"/>
              </a:spcAft>
            </a:pPr>
            <a:r>
              <a:rPr lang="en-US" sz="2000" dirty="0">
                <a:solidFill>
                  <a:schemeClr val="accent1"/>
                </a:solidFill>
              </a:rPr>
              <a:t>I</a:t>
            </a:r>
            <a:r>
              <a:rPr lang="en-US" sz="2000" b="0" i="0" strike="noStrike" dirty="0">
                <a:solidFill>
                  <a:schemeClr val="accent1"/>
                </a:solidFill>
                <a:effectLst/>
              </a:rPr>
              <a:t>f you or someone you know is feeling </a:t>
            </a:r>
            <a:r>
              <a:rPr lang="en-US" sz="2000" b="1" i="0" strike="noStrike" dirty="0">
                <a:solidFill>
                  <a:schemeClr val="accent1"/>
                </a:solidFill>
                <a:effectLst/>
              </a:rPr>
              <a:t>hopeless or suicidal</a:t>
            </a:r>
            <a:r>
              <a:rPr lang="en-US" sz="2000" b="0" i="0" strike="noStrike" dirty="0">
                <a:solidFill>
                  <a:schemeClr val="accent1"/>
                </a:solidFill>
                <a:effectLst/>
              </a:rPr>
              <a:t>, call or text 988. </a:t>
            </a:r>
          </a:p>
        </p:txBody>
      </p:sp>
      <p:sp>
        <p:nvSpPr>
          <p:cNvPr id="4" name="Slide Number Placeholder 3">
            <a:extLst>
              <a:ext uri="{FF2B5EF4-FFF2-40B4-BE49-F238E27FC236}">
                <a16:creationId xmlns:a16="http://schemas.microsoft.com/office/drawing/2014/main" id="{C34BEDFB-88ED-A3C4-6708-6E4E44141A58}"/>
              </a:ext>
            </a:extLst>
          </p:cNvPr>
          <p:cNvSpPr>
            <a:spLocks noGrp="1"/>
          </p:cNvSpPr>
          <p:nvPr>
            <p:ph type="sldNum" sz="quarter" idx="12"/>
          </p:nvPr>
        </p:nvSpPr>
        <p:spPr/>
        <p:txBody>
          <a:bodyPr/>
          <a:lstStyle/>
          <a:p>
            <a:fld id="{357F5B69-6281-4C1F-8C38-6DA0F56DA430}" type="slidenum">
              <a:rPr lang="en-US" smtClean="0"/>
              <a:pPr/>
              <a:t>17</a:t>
            </a:fld>
            <a:endParaRPr lang="en-US" dirty="0"/>
          </a:p>
        </p:txBody>
      </p:sp>
    </p:spTree>
    <p:extLst>
      <p:ext uri="{BB962C8B-B14F-4D97-AF65-F5344CB8AC3E}">
        <p14:creationId xmlns:p14="http://schemas.microsoft.com/office/powerpoint/2010/main" val="169069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FACF12-D331-CAA9-5EED-984AB3134940}"/>
              </a:ext>
            </a:extLst>
          </p:cNvPr>
          <p:cNvSpPr>
            <a:spLocks noGrp="1"/>
          </p:cNvSpPr>
          <p:nvPr>
            <p:ph type="title"/>
          </p:nvPr>
        </p:nvSpPr>
        <p:spPr/>
        <p:txBody>
          <a:bodyPr/>
          <a:lstStyle/>
          <a:p>
            <a:r>
              <a:rPr lang="en-US" dirty="0"/>
              <a:t>Essential Questions</a:t>
            </a:r>
          </a:p>
        </p:txBody>
      </p:sp>
      <p:sp>
        <p:nvSpPr>
          <p:cNvPr id="2" name="Content Placeholder 1">
            <a:extLst>
              <a:ext uri="{FF2B5EF4-FFF2-40B4-BE49-F238E27FC236}">
                <a16:creationId xmlns:a16="http://schemas.microsoft.com/office/drawing/2014/main" id="{FB658E9A-19A9-3B5B-C4CA-93EC1BB6927B}"/>
              </a:ext>
            </a:extLst>
          </p:cNvPr>
          <p:cNvSpPr>
            <a:spLocks noGrp="1"/>
          </p:cNvSpPr>
          <p:nvPr>
            <p:ph idx="1"/>
          </p:nvPr>
        </p:nvSpPr>
        <p:spPr/>
        <p:txBody>
          <a:bodyPr anchor="ctr">
            <a:normAutofit/>
          </a:bodyPr>
          <a:lstStyle/>
          <a:p>
            <a:pPr lvl="0"/>
            <a:r>
              <a:rPr lang="en-US" sz="3200" dirty="0"/>
              <a:t>How does stress influence decision-making?</a:t>
            </a:r>
          </a:p>
          <a:p>
            <a:pPr lvl="0"/>
            <a:r>
              <a:rPr lang="en-US" sz="3200" dirty="0"/>
              <a:t>What strategies can help me manage stress and make healthier decisions?</a:t>
            </a:r>
          </a:p>
          <a:p>
            <a:pPr lvl="0"/>
            <a:r>
              <a:rPr lang="en-US" sz="3200" dirty="0"/>
              <a:t>How do substance use and misuse impact individuals, relationships and communities? </a:t>
            </a:r>
          </a:p>
        </p:txBody>
      </p:sp>
      <p:sp>
        <p:nvSpPr>
          <p:cNvPr id="4" name="Slide Number Placeholder 3">
            <a:extLst>
              <a:ext uri="{FF2B5EF4-FFF2-40B4-BE49-F238E27FC236}">
                <a16:creationId xmlns:a16="http://schemas.microsoft.com/office/drawing/2014/main" id="{380C8BEA-44B6-A52C-A9BE-55ED183D0F28}"/>
              </a:ext>
            </a:extLst>
          </p:cNvPr>
          <p:cNvSpPr>
            <a:spLocks noGrp="1"/>
          </p:cNvSpPr>
          <p:nvPr>
            <p:ph type="sldNum" sz="quarter" idx="12"/>
          </p:nvPr>
        </p:nvSpPr>
        <p:spPr/>
        <p:txBody>
          <a:bodyPr/>
          <a:lstStyle/>
          <a:p>
            <a:fld id="{357F5B69-6281-4C1F-8C38-6DA0F56DA430}" type="slidenum">
              <a:rPr lang="en-US" smtClean="0"/>
              <a:pPr/>
              <a:t>2</a:t>
            </a:fld>
            <a:endParaRPr lang="en-US" dirty="0"/>
          </a:p>
        </p:txBody>
      </p:sp>
      <p:pic>
        <p:nvPicPr>
          <p:cNvPr id="6" name="Google Shape;764;p85">
            <a:extLst>
              <a:ext uri="{FF2B5EF4-FFF2-40B4-BE49-F238E27FC236}">
                <a16:creationId xmlns:a16="http://schemas.microsoft.com/office/drawing/2014/main" id="{27396B2B-3697-7EB6-0DE9-F6CA85DEA747}"/>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508145" y="2324753"/>
            <a:ext cx="3931825" cy="3931825"/>
          </a:xfrm>
          <a:prstGeom prst="rect">
            <a:avLst/>
          </a:prstGeom>
          <a:noFill/>
          <a:ln>
            <a:noFill/>
          </a:ln>
        </p:spPr>
      </p:pic>
    </p:spTree>
    <p:extLst>
      <p:ext uri="{BB962C8B-B14F-4D97-AF65-F5344CB8AC3E}">
        <p14:creationId xmlns:p14="http://schemas.microsoft.com/office/powerpoint/2010/main" val="1452928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E9CD11B-555F-CB87-F2D3-6ED7251ED69D}"/>
              </a:ext>
            </a:extLst>
          </p:cNvPr>
          <p:cNvSpPr>
            <a:spLocks noGrp="1"/>
          </p:cNvSpPr>
          <p:nvPr>
            <p:ph type="title"/>
          </p:nvPr>
        </p:nvSpPr>
        <p:spPr/>
        <p:txBody>
          <a:bodyPr/>
          <a:lstStyle/>
          <a:p>
            <a:r>
              <a:rPr lang="en-US" dirty="0"/>
              <a:t>Learning Goals</a:t>
            </a:r>
          </a:p>
        </p:txBody>
      </p:sp>
      <p:sp>
        <p:nvSpPr>
          <p:cNvPr id="2" name="Content Placeholder 1">
            <a:extLst>
              <a:ext uri="{FF2B5EF4-FFF2-40B4-BE49-F238E27FC236}">
                <a16:creationId xmlns:a16="http://schemas.microsoft.com/office/drawing/2014/main" id="{6526C4B0-5D59-A805-371C-5C1AA0AE885C}"/>
              </a:ext>
            </a:extLst>
          </p:cNvPr>
          <p:cNvSpPr>
            <a:spLocks noGrp="1"/>
          </p:cNvSpPr>
          <p:nvPr>
            <p:ph idx="1"/>
          </p:nvPr>
        </p:nvSpPr>
        <p:spPr/>
        <p:txBody>
          <a:bodyPr anchor="ctr">
            <a:normAutofit/>
          </a:bodyPr>
          <a:lstStyle/>
          <a:p>
            <a:pPr lvl="0"/>
            <a:r>
              <a:rPr lang="en-US" sz="3200" dirty="0"/>
              <a:t>I can analyze how stress and emotional factors influence decision-making.</a:t>
            </a:r>
          </a:p>
          <a:p>
            <a:pPr lvl="0"/>
            <a:r>
              <a:rPr lang="en-US" sz="3200" dirty="0"/>
              <a:t>I can identify at least two strategies for managing stress and improving well-being.</a:t>
            </a:r>
          </a:p>
          <a:p>
            <a:pPr lvl="0"/>
            <a:r>
              <a:rPr lang="en-US" sz="3200" dirty="0"/>
              <a:t>I can name the short- and long-term impacts of substance use on mental and physical health and relationships.</a:t>
            </a:r>
          </a:p>
        </p:txBody>
      </p:sp>
      <p:sp>
        <p:nvSpPr>
          <p:cNvPr id="4" name="Slide Number Placeholder 3">
            <a:extLst>
              <a:ext uri="{FF2B5EF4-FFF2-40B4-BE49-F238E27FC236}">
                <a16:creationId xmlns:a16="http://schemas.microsoft.com/office/drawing/2014/main" id="{FE38619D-088D-41E7-C5CE-957B6698CE27}"/>
              </a:ext>
            </a:extLst>
          </p:cNvPr>
          <p:cNvSpPr>
            <a:spLocks noGrp="1"/>
          </p:cNvSpPr>
          <p:nvPr>
            <p:ph type="sldNum" sz="quarter" idx="12"/>
          </p:nvPr>
        </p:nvSpPr>
        <p:spPr/>
        <p:txBody>
          <a:bodyPr/>
          <a:lstStyle/>
          <a:p>
            <a:fld id="{357F5B69-6281-4C1F-8C38-6DA0F56DA430}" type="slidenum">
              <a:rPr lang="en-US" smtClean="0"/>
              <a:pPr/>
              <a:t>3</a:t>
            </a:fld>
            <a:endParaRPr lang="en-US" dirty="0"/>
          </a:p>
        </p:txBody>
      </p:sp>
      <p:pic>
        <p:nvPicPr>
          <p:cNvPr id="6" name="Google Shape;792;p85">
            <a:extLst>
              <a:ext uri="{FF2B5EF4-FFF2-40B4-BE49-F238E27FC236}">
                <a16:creationId xmlns:a16="http://schemas.microsoft.com/office/drawing/2014/main" id="{EE988F74-9AB5-CB35-45BA-83642BF5C910}"/>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537294" y="2059216"/>
            <a:ext cx="3801835" cy="3801835"/>
          </a:xfrm>
          <a:prstGeom prst="rect">
            <a:avLst/>
          </a:prstGeom>
          <a:noFill/>
          <a:ln>
            <a:noFill/>
          </a:ln>
        </p:spPr>
      </p:pic>
    </p:spTree>
    <p:extLst>
      <p:ext uri="{BB962C8B-B14F-4D97-AF65-F5344CB8AC3E}">
        <p14:creationId xmlns:p14="http://schemas.microsoft.com/office/powerpoint/2010/main" val="1677627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87297-9D7E-893D-3A67-ABD1F663379C}"/>
              </a:ext>
            </a:extLst>
          </p:cNvPr>
          <p:cNvSpPr>
            <a:spLocks noGrp="1"/>
          </p:cNvSpPr>
          <p:nvPr>
            <p:ph type="title"/>
          </p:nvPr>
        </p:nvSpPr>
        <p:spPr/>
        <p:txBody>
          <a:bodyPr/>
          <a:lstStyle/>
          <a:p>
            <a:r>
              <a:rPr lang="en-US" dirty="0"/>
              <a:t>What do you find stressful?</a:t>
            </a:r>
          </a:p>
        </p:txBody>
      </p:sp>
      <p:sp>
        <p:nvSpPr>
          <p:cNvPr id="3" name="Content Placeholder 2">
            <a:extLst>
              <a:ext uri="{FF2B5EF4-FFF2-40B4-BE49-F238E27FC236}">
                <a16:creationId xmlns:a16="http://schemas.microsoft.com/office/drawing/2014/main" id="{2DEBB915-FD44-BADB-2413-C8A69F9ADDAF}"/>
              </a:ext>
            </a:extLst>
          </p:cNvPr>
          <p:cNvSpPr>
            <a:spLocks noGrp="1"/>
          </p:cNvSpPr>
          <p:nvPr>
            <p:ph idx="1"/>
          </p:nvPr>
        </p:nvSpPr>
        <p:spPr>
          <a:solidFill>
            <a:schemeClr val="bg1"/>
          </a:solidFill>
        </p:spPr>
        <p:txBody>
          <a:bodyPr vert="horz" lIns="91440" tIns="45720" rIns="91440" bIns="45720" rtlCol="0" anchor="ctr">
            <a:normAutofit/>
          </a:bodyPr>
          <a:lstStyle/>
          <a:p>
            <a:pPr marL="0" indent="0">
              <a:buNone/>
            </a:pPr>
            <a:r>
              <a:rPr lang="en-US" sz="3200" b="1" dirty="0"/>
              <a:t>Take 5 minutes to reflect on this question individually. </a:t>
            </a:r>
            <a:endParaRPr lang="en-US" sz="3200" b="1" dirty="0">
              <a:ea typeface="Calibri"/>
              <a:cs typeface="Calibri"/>
            </a:endParaRPr>
          </a:p>
          <a:p>
            <a:pPr marL="0" indent="0">
              <a:buNone/>
            </a:pPr>
            <a:r>
              <a:rPr lang="en-US" sz="3200" dirty="0"/>
              <a:t>You may reflect in the way that best suits your learning style, including writing, drawing or another creative format.</a:t>
            </a:r>
          </a:p>
        </p:txBody>
      </p:sp>
      <p:sp>
        <p:nvSpPr>
          <p:cNvPr id="5" name="Slide Number Placeholder 4">
            <a:extLst>
              <a:ext uri="{FF2B5EF4-FFF2-40B4-BE49-F238E27FC236}">
                <a16:creationId xmlns:a16="http://schemas.microsoft.com/office/drawing/2014/main" id="{C859B965-E17F-E053-CB8C-58AD6D513F15}"/>
              </a:ext>
            </a:extLst>
          </p:cNvPr>
          <p:cNvSpPr>
            <a:spLocks noGrp="1"/>
          </p:cNvSpPr>
          <p:nvPr>
            <p:ph type="sldNum" sz="quarter" idx="12"/>
          </p:nvPr>
        </p:nvSpPr>
        <p:spPr/>
        <p:txBody>
          <a:bodyPr/>
          <a:lstStyle/>
          <a:p>
            <a:fld id="{357F5B69-6281-4C1F-8C38-6DA0F56DA430}" type="slidenum">
              <a:rPr lang="en-US" smtClean="0"/>
              <a:t>4</a:t>
            </a:fld>
            <a:endParaRPr lang="en-US" dirty="0"/>
          </a:p>
        </p:txBody>
      </p:sp>
      <p:pic>
        <p:nvPicPr>
          <p:cNvPr id="8" name="Google Shape;814;p86">
            <a:extLst>
              <a:ext uri="{FF2B5EF4-FFF2-40B4-BE49-F238E27FC236}">
                <a16:creationId xmlns:a16="http://schemas.microsoft.com/office/drawing/2014/main" id="{FF88746E-F947-3441-A178-02AE866F1D1F}"/>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rot="727545">
            <a:off x="-169038" y="1875269"/>
            <a:ext cx="4562554" cy="4562554"/>
          </a:xfrm>
          <a:prstGeom prst="rect">
            <a:avLst/>
          </a:prstGeom>
          <a:noFill/>
          <a:ln>
            <a:noFill/>
          </a:ln>
        </p:spPr>
      </p:pic>
      <p:pic>
        <p:nvPicPr>
          <p:cNvPr id="9" name="Google Shape;830;p86">
            <a:extLst>
              <a:ext uri="{FF2B5EF4-FFF2-40B4-BE49-F238E27FC236}">
                <a16:creationId xmlns:a16="http://schemas.microsoft.com/office/drawing/2014/main" id="{4725805B-D796-9285-6A60-9B01DA303079}"/>
              </a:ext>
              <a:ext uri="{C183D7F6-B498-43B3-948B-1728B52AA6E4}">
                <adec:decorative xmlns:adec="http://schemas.microsoft.com/office/drawing/2017/decorative" val="1"/>
              </a:ext>
            </a:extLst>
          </p:cNvPr>
          <p:cNvPicPr preferRelativeResize="0"/>
          <p:nvPr/>
        </p:nvPicPr>
        <p:blipFill rotWithShape="1">
          <a:blip r:embed="rId4">
            <a:alphaModFix/>
          </a:blip>
          <a:srcRect l="39559" r="38181"/>
          <a:stretch/>
        </p:blipFill>
        <p:spPr>
          <a:xfrm rot="2386627">
            <a:off x="2735831" y="2769381"/>
            <a:ext cx="1186851" cy="3597423"/>
          </a:xfrm>
          <a:prstGeom prst="rect">
            <a:avLst/>
          </a:prstGeom>
          <a:noFill/>
          <a:ln>
            <a:noFill/>
          </a:ln>
        </p:spPr>
      </p:pic>
    </p:spTree>
    <p:extLst>
      <p:ext uri="{BB962C8B-B14F-4D97-AF65-F5344CB8AC3E}">
        <p14:creationId xmlns:p14="http://schemas.microsoft.com/office/powerpoint/2010/main" val="3958095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87297-9D7E-893D-3A67-ABD1F663379C}"/>
              </a:ext>
            </a:extLst>
          </p:cNvPr>
          <p:cNvSpPr>
            <a:spLocks noGrp="1"/>
          </p:cNvSpPr>
          <p:nvPr>
            <p:ph type="title"/>
          </p:nvPr>
        </p:nvSpPr>
        <p:spPr>
          <a:xfrm>
            <a:off x="717176" y="527853"/>
            <a:ext cx="4057573" cy="2525617"/>
          </a:xfrm>
        </p:spPr>
        <p:txBody>
          <a:bodyPr/>
          <a:lstStyle/>
          <a:p>
            <a:r>
              <a:rPr lang="en-US" dirty="0"/>
              <a:t>How do you respond to stress?</a:t>
            </a:r>
            <a:endParaRPr lang="en-US" dirty="0">
              <a:ea typeface="Calibri"/>
              <a:cs typeface="Calibri"/>
            </a:endParaRPr>
          </a:p>
        </p:txBody>
      </p:sp>
      <p:sp>
        <p:nvSpPr>
          <p:cNvPr id="3" name="Content Placeholder 2">
            <a:extLst>
              <a:ext uri="{FF2B5EF4-FFF2-40B4-BE49-F238E27FC236}">
                <a16:creationId xmlns:a16="http://schemas.microsoft.com/office/drawing/2014/main" id="{2DEBB915-FD44-BADB-2413-C8A69F9ADDAF}"/>
              </a:ext>
            </a:extLst>
          </p:cNvPr>
          <p:cNvSpPr>
            <a:spLocks noGrp="1"/>
          </p:cNvSpPr>
          <p:nvPr>
            <p:ph idx="1"/>
          </p:nvPr>
        </p:nvSpPr>
        <p:spPr/>
        <p:txBody>
          <a:bodyPr vert="horz" lIns="91440" tIns="45720" rIns="91440" bIns="45720" rtlCol="0" anchor="ctr">
            <a:normAutofit/>
          </a:bodyPr>
          <a:lstStyle/>
          <a:p>
            <a:pPr marL="0" indent="0">
              <a:buNone/>
            </a:pPr>
            <a:r>
              <a:rPr lang="en-US" sz="3200" b="1" dirty="0"/>
              <a:t>Take 2 minutes to add to your list.</a:t>
            </a:r>
            <a:endParaRPr lang="en-US" sz="3200" b="1" dirty="0">
              <a:ea typeface="Calibri"/>
              <a:cs typeface="Calibri"/>
            </a:endParaRPr>
          </a:p>
          <a:p>
            <a:pPr marL="0" indent="0">
              <a:buNone/>
            </a:pPr>
            <a:r>
              <a:rPr lang="en-US" sz="3200" dirty="0"/>
              <a:t>You may reflect in the way that best suits your learning style, including writing, drawing or another creative format.</a:t>
            </a:r>
          </a:p>
        </p:txBody>
      </p:sp>
      <p:sp>
        <p:nvSpPr>
          <p:cNvPr id="5" name="Slide Number Placeholder 4">
            <a:extLst>
              <a:ext uri="{FF2B5EF4-FFF2-40B4-BE49-F238E27FC236}">
                <a16:creationId xmlns:a16="http://schemas.microsoft.com/office/drawing/2014/main" id="{C859B965-E17F-E053-CB8C-58AD6D513F15}"/>
              </a:ext>
            </a:extLst>
          </p:cNvPr>
          <p:cNvSpPr>
            <a:spLocks noGrp="1"/>
          </p:cNvSpPr>
          <p:nvPr>
            <p:ph type="sldNum" sz="quarter" idx="12"/>
          </p:nvPr>
        </p:nvSpPr>
        <p:spPr/>
        <p:txBody>
          <a:bodyPr/>
          <a:lstStyle/>
          <a:p>
            <a:fld id="{357F5B69-6281-4C1F-8C38-6DA0F56DA430}" type="slidenum">
              <a:rPr lang="en-US" smtClean="0"/>
              <a:t>5</a:t>
            </a:fld>
            <a:endParaRPr lang="en-US" dirty="0"/>
          </a:p>
        </p:txBody>
      </p:sp>
      <p:pic>
        <p:nvPicPr>
          <p:cNvPr id="6" name="Google Shape;814;p86">
            <a:extLst>
              <a:ext uri="{FF2B5EF4-FFF2-40B4-BE49-F238E27FC236}">
                <a16:creationId xmlns:a16="http://schemas.microsoft.com/office/drawing/2014/main" id="{7F7D1C9D-CE9E-9D7D-C79A-8098DD9968A6}"/>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rot="727545">
            <a:off x="-169038" y="1875269"/>
            <a:ext cx="4562554" cy="4562554"/>
          </a:xfrm>
          <a:prstGeom prst="rect">
            <a:avLst/>
          </a:prstGeom>
          <a:noFill/>
          <a:ln>
            <a:noFill/>
          </a:ln>
        </p:spPr>
      </p:pic>
      <p:pic>
        <p:nvPicPr>
          <p:cNvPr id="7" name="Google Shape;830;p86">
            <a:extLst>
              <a:ext uri="{FF2B5EF4-FFF2-40B4-BE49-F238E27FC236}">
                <a16:creationId xmlns:a16="http://schemas.microsoft.com/office/drawing/2014/main" id="{90C01261-4D02-2F30-08D9-1BE436855DC6}"/>
              </a:ext>
              <a:ext uri="{C183D7F6-B498-43B3-948B-1728B52AA6E4}">
                <adec:decorative xmlns:adec="http://schemas.microsoft.com/office/drawing/2017/decorative" val="1"/>
              </a:ext>
            </a:extLst>
          </p:cNvPr>
          <p:cNvPicPr preferRelativeResize="0"/>
          <p:nvPr/>
        </p:nvPicPr>
        <p:blipFill rotWithShape="1">
          <a:blip r:embed="rId4">
            <a:alphaModFix/>
          </a:blip>
          <a:srcRect l="39559" r="38181"/>
          <a:stretch/>
        </p:blipFill>
        <p:spPr>
          <a:xfrm rot="2386627">
            <a:off x="2735831" y="2769381"/>
            <a:ext cx="1186851" cy="3597423"/>
          </a:xfrm>
          <a:prstGeom prst="rect">
            <a:avLst/>
          </a:prstGeom>
          <a:noFill/>
          <a:ln>
            <a:noFill/>
          </a:ln>
        </p:spPr>
      </p:pic>
    </p:spTree>
    <p:extLst>
      <p:ext uri="{BB962C8B-B14F-4D97-AF65-F5344CB8AC3E}">
        <p14:creationId xmlns:p14="http://schemas.microsoft.com/office/powerpoint/2010/main" val="2220327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50B8D9-DB9D-E40B-7FBD-DB843652F40F}"/>
              </a:ext>
            </a:extLst>
          </p:cNvPr>
          <p:cNvSpPr>
            <a:spLocks noGrp="1"/>
          </p:cNvSpPr>
          <p:nvPr>
            <p:ph type="title"/>
          </p:nvPr>
        </p:nvSpPr>
        <p:spPr/>
        <p:txBody>
          <a:bodyPr/>
          <a:lstStyle/>
          <a:p>
            <a:r>
              <a:rPr lang="en-US" dirty="0"/>
              <a:t>What is stress?</a:t>
            </a:r>
          </a:p>
        </p:txBody>
      </p:sp>
      <p:sp>
        <p:nvSpPr>
          <p:cNvPr id="2" name="Content Placeholder 1">
            <a:extLst>
              <a:ext uri="{FF2B5EF4-FFF2-40B4-BE49-F238E27FC236}">
                <a16:creationId xmlns:a16="http://schemas.microsoft.com/office/drawing/2014/main" id="{349198E6-7797-4A55-70EB-5861219A45B1}"/>
              </a:ext>
            </a:extLst>
          </p:cNvPr>
          <p:cNvSpPr>
            <a:spLocks noGrp="1"/>
          </p:cNvSpPr>
          <p:nvPr>
            <p:ph idx="1"/>
          </p:nvPr>
        </p:nvSpPr>
        <p:spPr/>
        <p:txBody>
          <a:bodyPr>
            <a:normAutofit/>
          </a:bodyPr>
          <a:lstStyle/>
          <a:p>
            <a:pPr marL="0" indent="0">
              <a:spcAft>
                <a:spcPts val="1000"/>
              </a:spcAft>
              <a:buNone/>
            </a:pPr>
            <a:r>
              <a:rPr lang="en-US" sz="3200" b="1" dirty="0"/>
              <a:t>Stress</a:t>
            </a:r>
            <a:r>
              <a:rPr lang="en-US" sz="3200" dirty="0"/>
              <a:t> is a natural response to challenges and pressures in life. It can be caused by external and internal factors that vary from person to person. </a:t>
            </a:r>
          </a:p>
          <a:p>
            <a:pPr lvl="1">
              <a:spcAft>
                <a:spcPts val="1000"/>
              </a:spcAft>
            </a:pPr>
            <a:r>
              <a:rPr lang="en-US" sz="3200" dirty="0"/>
              <a:t>External stressors come from your environment.</a:t>
            </a:r>
          </a:p>
          <a:p>
            <a:pPr lvl="1">
              <a:spcAft>
                <a:spcPts val="1000"/>
              </a:spcAft>
            </a:pPr>
            <a:r>
              <a:rPr lang="en-US" sz="3200" dirty="0"/>
              <a:t>Internal stressors are based on your thoughts, emotions and coping mechanisms.</a:t>
            </a:r>
          </a:p>
        </p:txBody>
      </p:sp>
      <p:sp>
        <p:nvSpPr>
          <p:cNvPr id="4" name="Slide Number Placeholder 3">
            <a:extLst>
              <a:ext uri="{FF2B5EF4-FFF2-40B4-BE49-F238E27FC236}">
                <a16:creationId xmlns:a16="http://schemas.microsoft.com/office/drawing/2014/main" id="{D289C67E-0B47-5A00-CCEB-09162744B5D6}"/>
              </a:ext>
            </a:extLst>
          </p:cNvPr>
          <p:cNvSpPr>
            <a:spLocks noGrp="1"/>
          </p:cNvSpPr>
          <p:nvPr>
            <p:ph type="sldNum" sz="quarter" idx="12"/>
          </p:nvPr>
        </p:nvSpPr>
        <p:spPr/>
        <p:txBody>
          <a:bodyPr/>
          <a:lstStyle/>
          <a:p>
            <a:fld id="{357F5B69-6281-4C1F-8C38-6DA0F56DA430}" type="slidenum">
              <a:rPr lang="en-US" smtClean="0"/>
              <a:pPr/>
              <a:t>6</a:t>
            </a:fld>
            <a:endParaRPr lang="en-US" dirty="0"/>
          </a:p>
        </p:txBody>
      </p:sp>
    </p:spTree>
    <p:extLst>
      <p:ext uri="{BB962C8B-B14F-4D97-AF65-F5344CB8AC3E}">
        <p14:creationId xmlns:p14="http://schemas.microsoft.com/office/powerpoint/2010/main" val="703967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AEB2F0-1D52-88A2-3112-E3F398F25045}"/>
              </a:ext>
            </a:extLst>
          </p:cNvPr>
          <p:cNvSpPr>
            <a:spLocks noGrp="1"/>
          </p:cNvSpPr>
          <p:nvPr>
            <p:ph type="title"/>
          </p:nvPr>
        </p:nvSpPr>
        <p:spPr/>
        <p:txBody>
          <a:bodyPr/>
          <a:lstStyle/>
          <a:p>
            <a:r>
              <a:rPr lang="en-US" dirty="0"/>
              <a:t>Internal and External Stressors</a:t>
            </a:r>
          </a:p>
        </p:txBody>
      </p:sp>
      <p:sp>
        <p:nvSpPr>
          <p:cNvPr id="2" name="Content Placeholder 1">
            <a:extLst>
              <a:ext uri="{FF2B5EF4-FFF2-40B4-BE49-F238E27FC236}">
                <a16:creationId xmlns:a16="http://schemas.microsoft.com/office/drawing/2014/main" id="{1E4EB4D0-D94E-5A6D-CA4E-2ABF3BCF1958}"/>
              </a:ext>
            </a:extLst>
          </p:cNvPr>
          <p:cNvSpPr>
            <a:spLocks noGrp="1"/>
          </p:cNvSpPr>
          <p:nvPr>
            <p:ph idx="1"/>
          </p:nvPr>
        </p:nvSpPr>
        <p:spPr/>
        <p:txBody>
          <a:bodyPr>
            <a:noAutofit/>
          </a:bodyPr>
          <a:lstStyle/>
          <a:p>
            <a:pPr>
              <a:lnSpc>
                <a:spcPct val="100000"/>
              </a:lnSpc>
              <a:spcBef>
                <a:spcPts val="400"/>
              </a:spcBef>
              <a:tabLst>
                <a:tab pos="228600" algn="l"/>
              </a:tabLst>
            </a:pPr>
            <a:r>
              <a:rPr lang="en-US" sz="3200" dirty="0">
                <a:solidFill>
                  <a:srgbClr val="000000"/>
                </a:solidFill>
                <a:effectLst/>
                <a:ea typeface="Times New Roman" panose="02020603050405020304" pitchFamily="18" charset="0"/>
              </a:rPr>
              <a:t>Environmental </a:t>
            </a:r>
          </a:p>
          <a:p>
            <a:pPr>
              <a:lnSpc>
                <a:spcPct val="100000"/>
              </a:lnSpc>
              <a:spcBef>
                <a:spcPts val="400"/>
              </a:spcBef>
              <a:tabLst>
                <a:tab pos="228600" algn="l"/>
              </a:tabLst>
            </a:pPr>
            <a:r>
              <a:rPr lang="en-US" sz="3200" dirty="0">
                <a:solidFill>
                  <a:srgbClr val="000000"/>
                </a:solidFill>
                <a:effectLst/>
                <a:ea typeface="Times New Roman" panose="02020603050405020304" pitchFamily="18" charset="0"/>
              </a:rPr>
              <a:t>Social and relational</a:t>
            </a:r>
          </a:p>
          <a:p>
            <a:pPr>
              <a:lnSpc>
                <a:spcPct val="100000"/>
              </a:lnSpc>
              <a:spcBef>
                <a:spcPts val="400"/>
              </a:spcBef>
              <a:tabLst>
                <a:tab pos="228600" algn="l"/>
              </a:tabLst>
            </a:pPr>
            <a:r>
              <a:rPr lang="en-US" sz="3200" dirty="0">
                <a:solidFill>
                  <a:srgbClr val="000000"/>
                </a:solidFill>
                <a:effectLst/>
                <a:ea typeface="Times New Roman" panose="02020603050405020304" pitchFamily="18" charset="0"/>
              </a:rPr>
              <a:t>Biological and physical</a:t>
            </a:r>
          </a:p>
          <a:p>
            <a:pPr>
              <a:lnSpc>
                <a:spcPct val="100000"/>
              </a:lnSpc>
              <a:spcBef>
                <a:spcPts val="400"/>
              </a:spcBef>
              <a:tabLst>
                <a:tab pos="228600" algn="l"/>
              </a:tabLst>
            </a:pPr>
            <a:r>
              <a:rPr lang="en-US" sz="3200" dirty="0">
                <a:solidFill>
                  <a:srgbClr val="000000"/>
                </a:solidFill>
                <a:effectLst/>
                <a:ea typeface="Times New Roman" panose="02020603050405020304" pitchFamily="18" charset="0"/>
              </a:rPr>
              <a:t>Financial and economic</a:t>
            </a:r>
          </a:p>
          <a:p>
            <a:pPr>
              <a:lnSpc>
                <a:spcPct val="100000"/>
              </a:lnSpc>
              <a:spcBef>
                <a:spcPts val="400"/>
              </a:spcBef>
              <a:tabLst>
                <a:tab pos="228600" algn="l"/>
              </a:tabLst>
            </a:pPr>
            <a:r>
              <a:rPr lang="en-US" sz="3200" dirty="0">
                <a:solidFill>
                  <a:srgbClr val="000000"/>
                </a:solidFill>
                <a:effectLst/>
                <a:ea typeface="Times New Roman" panose="02020603050405020304" pitchFamily="18" charset="0"/>
              </a:rPr>
              <a:t>Major life challenges</a:t>
            </a:r>
          </a:p>
          <a:p>
            <a:pPr>
              <a:lnSpc>
                <a:spcPct val="100000"/>
              </a:lnSpc>
              <a:spcBef>
                <a:spcPts val="400"/>
              </a:spcBef>
              <a:tabLst>
                <a:tab pos="228600" algn="l"/>
              </a:tabLst>
            </a:pPr>
            <a:r>
              <a:rPr lang="en-US" sz="3200" dirty="0">
                <a:solidFill>
                  <a:srgbClr val="000000"/>
                </a:solidFill>
                <a:effectLst/>
                <a:ea typeface="Times New Roman" panose="02020603050405020304" pitchFamily="18" charset="0"/>
              </a:rPr>
              <a:t>Cultural and societal </a:t>
            </a:r>
          </a:p>
          <a:p>
            <a:pPr>
              <a:lnSpc>
                <a:spcPct val="100000"/>
              </a:lnSpc>
              <a:spcBef>
                <a:spcPts val="400"/>
              </a:spcBef>
              <a:tabLst>
                <a:tab pos="228600" algn="l"/>
              </a:tabLst>
            </a:pPr>
            <a:r>
              <a:rPr lang="en-US" sz="3200" dirty="0">
                <a:solidFill>
                  <a:srgbClr val="000000"/>
                </a:solidFill>
                <a:effectLst/>
                <a:ea typeface="Times New Roman" panose="02020603050405020304" pitchFamily="18" charset="0"/>
              </a:rPr>
              <a:t>Psychological and emotional</a:t>
            </a:r>
          </a:p>
        </p:txBody>
      </p:sp>
      <p:sp>
        <p:nvSpPr>
          <p:cNvPr id="4" name="Slide Number Placeholder 3">
            <a:extLst>
              <a:ext uri="{FF2B5EF4-FFF2-40B4-BE49-F238E27FC236}">
                <a16:creationId xmlns:a16="http://schemas.microsoft.com/office/drawing/2014/main" id="{91416A94-F0EC-24A7-A11A-44D2441638B3}"/>
              </a:ext>
            </a:extLst>
          </p:cNvPr>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4288901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6D1F5-6322-FB10-362E-9B25672E14C8}"/>
              </a:ext>
            </a:extLst>
          </p:cNvPr>
          <p:cNvSpPr>
            <a:spLocks noGrp="1"/>
          </p:cNvSpPr>
          <p:nvPr>
            <p:ph type="title"/>
          </p:nvPr>
        </p:nvSpPr>
        <p:spPr>
          <a:xfrm>
            <a:off x="717176" y="457199"/>
            <a:ext cx="11474824" cy="1024128"/>
          </a:xfrm>
        </p:spPr>
        <p:txBody>
          <a:bodyPr>
            <a:normAutofit fontScale="90000"/>
          </a:bodyPr>
          <a:lstStyle/>
          <a:p>
            <a:r>
              <a:rPr lang="en-US" dirty="0"/>
              <a:t>Positive Stress (Eustress) vs. Negative Stress (Distress) </a:t>
            </a:r>
          </a:p>
        </p:txBody>
      </p:sp>
      <p:sp>
        <p:nvSpPr>
          <p:cNvPr id="3" name="Content Placeholder 2">
            <a:extLst>
              <a:ext uri="{FF2B5EF4-FFF2-40B4-BE49-F238E27FC236}">
                <a16:creationId xmlns:a16="http://schemas.microsoft.com/office/drawing/2014/main" id="{53BD8C9D-4A57-D648-D841-763F05B09CF8}"/>
              </a:ext>
            </a:extLst>
          </p:cNvPr>
          <p:cNvSpPr>
            <a:spLocks noGrp="1"/>
          </p:cNvSpPr>
          <p:nvPr>
            <p:ph sz="half" idx="1"/>
          </p:nvPr>
        </p:nvSpPr>
        <p:spPr>
          <a:xfrm>
            <a:off x="744070" y="1820396"/>
            <a:ext cx="5302624" cy="1975396"/>
          </a:xfrm>
          <a:ln>
            <a:noFill/>
          </a:ln>
        </p:spPr>
        <p:txBody>
          <a:bodyPr>
            <a:normAutofit/>
          </a:bodyPr>
          <a:lstStyle/>
          <a:p>
            <a:pPr marL="0" indent="0">
              <a:buNone/>
            </a:pPr>
            <a:r>
              <a:rPr lang="en-US" sz="2100" b="1" dirty="0"/>
              <a:t>Positive Stress or Eustress</a:t>
            </a:r>
          </a:p>
          <a:p>
            <a:r>
              <a:rPr lang="en-US" sz="2100" dirty="0"/>
              <a:t>Short-term</a:t>
            </a:r>
          </a:p>
          <a:p>
            <a:r>
              <a:rPr lang="en-US" sz="2100" dirty="0"/>
              <a:t>Can be motivating, performance-improving and positive in the long run </a:t>
            </a:r>
          </a:p>
        </p:txBody>
      </p:sp>
      <p:sp>
        <p:nvSpPr>
          <p:cNvPr id="8" name="TextBox 7">
            <a:extLst>
              <a:ext uri="{FF2B5EF4-FFF2-40B4-BE49-F238E27FC236}">
                <a16:creationId xmlns:a16="http://schemas.microsoft.com/office/drawing/2014/main" id="{5DF16E3A-B85F-2512-EA55-FE7F839CAFA5}"/>
              </a:ext>
            </a:extLst>
          </p:cNvPr>
          <p:cNvSpPr txBox="1"/>
          <p:nvPr/>
        </p:nvSpPr>
        <p:spPr>
          <a:xfrm>
            <a:off x="717176" y="3425508"/>
            <a:ext cx="5302624" cy="1477328"/>
          </a:xfrm>
          <a:prstGeom prst="rect">
            <a:avLst/>
          </a:prstGeom>
          <a:solidFill>
            <a:schemeClr val="bg2"/>
          </a:solidFill>
        </p:spPr>
        <p:txBody>
          <a:bodyPr wrap="square" lIns="182880" tIns="91440" rIns="274320" bIns="91440">
            <a:spAutoFit/>
          </a:bodyPr>
          <a:lstStyle/>
          <a:p>
            <a:pPr marL="0" indent="0">
              <a:buNone/>
            </a:pPr>
            <a:r>
              <a:rPr lang="en-US" sz="2100" b="1" dirty="0">
                <a:solidFill>
                  <a:srgbClr val="0070C0"/>
                </a:solidFill>
                <a:latin typeface="+mn-lt"/>
              </a:rPr>
              <a:t>Examples: </a:t>
            </a:r>
            <a:r>
              <a:rPr lang="en-US" sz="2100" dirty="0">
                <a:solidFill>
                  <a:srgbClr val="0070C0"/>
                </a:solidFill>
                <a:latin typeface="+mn-lt"/>
              </a:rPr>
              <a:t>Participating in sports, taking on a new leadership position, watching a scary movie, preparing for an interview or going on an airplane</a:t>
            </a:r>
          </a:p>
        </p:txBody>
      </p:sp>
      <p:cxnSp>
        <p:nvCxnSpPr>
          <p:cNvPr id="13" name="Straight Connector 12">
            <a:extLst>
              <a:ext uri="{FF2B5EF4-FFF2-40B4-BE49-F238E27FC236}">
                <a16:creationId xmlns:a16="http://schemas.microsoft.com/office/drawing/2014/main" id="{4B131FBD-E215-5462-3CA7-7277434211F7}"/>
              </a:ext>
              <a:ext uri="{C183D7F6-B498-43B3-948B-1728B52AA6E4}">
                <adec:decorative xmlns:adec="http://schemas.microsoft.com/office/drawing/2017/decorative" val="1"/>
              </a:ext>
            </a:extLst>
          </p:cNvPr>
          <p:cNvCxnSpPr/>
          <p:nvPr/>
        </p:nvCxnSpPr>
        <p:spPr>
          <a:xfrm>
            <a:off x="6199096" y="1483660"/>
            <a:ext cx="0" cy="4810262"/>
          </a:xfrm>
          <a:prstGeom prst="line">
            <a:avLst/>
          </a:prstGeom>
        </p:spPr>
        <p:style>
          <a:lnRef idx="1">
            <a:schemeClr val="accent2"/>
          </a:lnRef>
          <a:fillRef idx="0">
            <a:schemeClr val="accent2"/>
          </a:fillRef>
          <a:effectRef idx="0">
            <a:schemeClr val="accent2"/>
          </a:effectRef>
          <a:fontRef idx="minor">
            <a:schemeClr val="tx1"/>
          </a:fontRef>
        </p:style>
      </p:cxnSp>
      <p:sp>
        <p:nvSpPr>
          <p:cNvPr id="4" name="Content Placeholder 3">
            <a:extLst>
              <a:ext uri="{FF2B5EF4-FFF2-40B4-BE49-F238E27FC236}">
                <a16:creationId xmlns:a16="http://schemas.microsoft.com/office/drawing/2014/main" id="{A2D53386-4A6E-02BD-7E46-E742EFF60033}"/>
              </a:ext>
            </a:extLst>
          </p:cNvPr>
          <p:cNvSpPr>
            <a:spLocks noGrp="1"/>
          </p:cNvSpPr>
          <p:nvPr>
            <p:ph sz="half" idx="2"/>
          </p:nvPr>
        </p:nvSpPr>
        <p:spPr>
          <a:xfrm>
            <a:off x="6499335" y="1820396"/>
            <a:ext cx="5577609" cy="3661693"/>
          </a:xfrm>
          <a:noFill/>
          <a:ln>
            <a:noFill/>
          </a:ln>
        </p:spPr>
        <p:txBody>
          <a:bodyPr>
            <a:noAutofit/>
          </a:bodyPr>
          <a:lstStyle/>
          <a:p>
            <a:pPr marL="0" indent="0">
              <a:buNone/>
            </a:pPr>
            <a:r>
              <a:rPr lang="en-US" sz="2100" b="1" dirty="0"/>
              <a:t>Negative Stress or Distress </a:t>
            </a:r>
          </a:p>
          <a:p>
            <a:r>
              <a:rPr lang="en-US" sz="2100" dirty="0"/>
              <a:t>Short-term or long-term</a:t>
            </a:r>
          </a:p>
          <a:p>
            <a:r>
              <a:rPr lang="en-US" sz="2100" dirty="0"/>
              <a:t>Can feel unmanageable, isolating and impactful on other areas of life, leading to anxiety</a:t>
            </a:r>
          </a:p>
          <a:p>
            <a:r>
              <a:rPr lang="en-US" sz="2100" dirty="0"/>
              <a:t>Can have long-term effects on your body</a:t>
            </a:r>
          </a:p>
          <a:p>
            <a:pPr lvl="1"/>
            <a:r>
              <a:rPr lang="en-US" sz="2100" dirty="0"/>
              <a:t>Sleep changes</a:t>
            </a:r>
          </a:p>
          <a:p>
            <a:pPr lvl="1"/>
            <a:r>
              <a:rPr lang="en-US" sz="2100" dirty="0"/>
              <a:t>Physical changes</a:t>
            </a:r>
          </a:p>
          <a:p>
            <a:pPr lvl="1"/>
            <a:r>
              <a:rPr lang="en-US" sz="2100" dirty="0"/>
              <a:t>Behaviors or personality changes</a:t>
            </a:r>
          </a:p>
          <a:p>
            <a:pPr lvl="1"/>
            <a:r>
              <a:rPr lang="en-US" sz="2100" dirty="0"/>
              <a:t>Eating impacts</a:t>
            </a:r>
          </a:p>
          <a:p>
            <a:pPr lvl="1"/>
            <a:r>
              <a:rPr lang="en-US" sz="2100" dirty="0"/>
              <a:t>Daily task performance</a:t>
            </a:r>
          </a:p>
        </p:txBody>
      </p:sp>
      <p:sp>
        <p:nvSpPr>
          <p:cNvPr id="11" name="TextBox 10">
            <a:extLst>
              <a:ext uri="{FF2B5EF4-FFF2-40B4-BE49-F238E27FC236}">
                <a16:creationId xmlns:a16="http://schemas.microsoft.com/office/drawing/2014/main" id="{F0F77F58-5A2B-CEDB-DCFB-D80135416E9B}"/>
              </a:ext>
            </a:extLst>
          </p:cNvPr>
          <p:cNvSpPr txBox="1"/>
          <p:nvPr/>
        </p:nvSpPr>
        <p:spPr>
          <a:xfrm>
            <a:off x="6491942" y="5594333"/>
            <a:ext cx="5585001" cy="861774"/>
          </a:xfrm>
          <a:prstGeom prst="rect">
            <a:avLst/>
          </a:prstGeom>
          <a:solidFill>
            <a:schemeClr val="bg2"/>
          </a:solidFill>
        </p:spPr>
        <p:txBody>
          <a:bodyPr wrap="square" lIns="182880" tIns="91440" rIns="274320" bIns="91440">
            <a:spAutoFit/>
          </a:bodyPr>
          <a:lstStyle/>
          <a:p>
            <a:pPr marL="0" indent="0">
              <a:buNone/>
            </a:pPr>
            <a:r>
              <a:rPr lang="en-US" sz="2100" b="1" dirty="0">
                <a:solidFill>
                  <a:srgbClr val="0070C0"/>
                </a:solidFill>
                <a:latin typeface="+mn-lt"/>
              </a:rPr>
              <a:t>Examples: </a:t>
            </a:r>
            <a:r>
              <a:rPr lang="en-US" sz="2100" dirty="0">
                <a:solidFill>
                  <a:srgbClr val="0070C0"/>
                </a:solidFill>
                <a:latin typeface="+mn-lt"/>
              </a:rPr>
              <a:t>Worrying about finances or experiencing family conflicts or grief</a:t>
            </a:r>
          </a:p>
        </p:txBody>
      </p:sp>
      <p:pic>
        <p:nvPicPr>
          <p:cNvPr id="14" name="Picture Placeholder 8">
            <a:extLst>
              <a:ext uri="{FF2B5EF4-FFF2-40B4-BE49-F238E27FC236}">
                <a16:creationId xmlns:a16="http://schemas.microsoft.com/office/drawing/2014/main" id="{3CCDDF51-DA78-C343-7C2F-E87F36163D2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rcRect t="6322" b="8286"/>
          <a:stretch/>
        </p:blipFill>
        <p:spPr>
          <a:xfrm>
            <a:off x="4458074" y="1564755"/>
            <a:ext cx="1100916" cy="940187"/>
          </a:xfrm>
          <a:prstGeom prst="rect">
            <a:avLst/>
          </a:prstGeom>
        </p:spPr>
      </p:pic>
      <p:pic>
        <p:nvPicPr>
          <p:cNvPr id="15" name="Content Placeholder 7">
            <a:extLst>
              <a:ext uri="{FF2B5EF4-FFF2-40B4-BE49-F238E27FC236}">
                <a16:creationId xmlns:a16="http://schemas.microsoft.com/office/drawing/2014/main" id="{60C67D4B-4699-367E-F188-F850D6B100F3}"/>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rcRect t="3272" b="8285"/>
          <a:stretch/>
        </p:blipFill>
        <p:spPr>
          <a:xfrm>
            <a:off x="10575449" y="1481327"/>
            <a:ext cx="1123498" cy="993739"/>
          </a:xfrm>
          <a:prstGeom prst="rect">
            <a:avLst/>
          </a:prstGeom>
        </p:spPr>
      </p:pic>
      <p:sp>
        <p:nvSpPr>
          <p:cNvPr id="6" name="Slide Number Placeholder 5">
            <a:extLst>
              <a:ext uri="{FF2B5EF4-FFF2-40B4-BE49-F238E27FC236}">
                <a16:creationId xmlns:a16="http://schemas.microsoft.com/office/drawing/2014/main" id="{39D636B8-A7D2-8EB9-EC6A-4967686CD241}"/>
              </a:ext>
            </a:extLst>
          </p:cNvPr>
          <p:cNvSpPr>
            <a:spLocks noGrp="1"/>
          </p:cNvSpPr>
          <p:nvPr>
            <p:ph type="sldNum" sz="quarter" idx="12"/>
          </p:nvPr>
        </p:nvSpPr>
        <p:spPr/>
        <p:txBody>
          <a:bodyPr/>
          <a:lstStyle/>
          <a:p>
            <a:fld id="{357F5B69-6281-4C1F-8C38-6DA0F56DA430}" type="slidenum">
              <a:rPr lang="en-US" smtClean="0"/>
              <a:t>8</a:t>
            </a:fld>
            <a:endParaRPr lang="en-US" dirty="0"/>
          </a:p>
        </p:txBody>
      </p:sp>
    </p:spTree>
    <p:extLst>
      <p:ext uri="{BB962C8B-B14F-4D97-AF65-F5344CB8AC3E}">
        <p14:creationId xmlns:p14="http://schemas.microsoft.com/office/powerpoint/2010/main" val="568955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5CC82-B585-0CA5-BAC9-31A255023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69CD7D-C071-DD74-657A-35D11E15696E}"/>
              </a:ext>
            </a:extLst>
          </p:cNvPr>
          <p:cNvSpPr>
            <a:spLocks noGrp="1"/>
          </p:cNvSpPr>
          <p:nvPr>
            <p:ph type="title"/>
          </p:nvPr>
        </p:nvSpPr>
        <p:spPr/>
        <p:txBody>
          <a:bodyPr/>
          <a:lstStyle/>
          <a:p>
            <a:r>
              <a:rPr lang="en-US" dirty="0"/>
              <a:t>Partner Work</a:t>
            </a:r>
          </a:p>
        </p:txBody>
      </p:sp>
      <p:sp>
        <p:nvSpPr>
          <p:cNvPr id="3" name="Content Placeholder 2">
            <a:extLst>
              <a:ext uri="{FF2B5EF4-FFF2-40B4-BE49-F238E27FC236}">
                <a16:creationId xmlns:a16="http://schemas.microsoft.com/office/drawing/2014/main" id="{7EDED290-6224-A7E1-590F-D07AF596C2FE}"/>
              </a:ext>
            </a:extLst>
          </p:cNvPr>
          <p:cNvSpPr>
            <a:spLocks noGrp="1"/>
          </p:cNvSpPr>
          <p:nvPr>
            <p:ph idx="1"/>
          </p:nvPr>
        </p:nvSpPr>
        <p:spPr>
          <a:xfrm>
            <a:off x="5183188" y="779647"/>
            <a:ext cx="6479582" cy="5081404"/>
          </a:xfrm>
        </p:spPr>
        <p:txBody>
          <a:bodyPr anchor="ctr">
            <a:normAutofit/>
          </a:bodyPr>
          <a:lstStyle/>
          <a:p>
            <a:pPr marL="0" indent="0">
              <a:buNone/>
            </a:pPr>
            <a:r>
              <a:rPr lang="en-US" sz="3200" b="1" dirty="0"/>
              <a:t>Take 5 minutes to fill out Question 1 of your classroom handout.</a:t>
            </a:r>
            <a:endParaRPr lang="en-US" sz="3200" i="1" dirty="0">
              <a:effectLst/>
              <a:ea typeface="Aptos" panose="020B0004020202020204" pitchFamily="34" charset="0"/>
              <a:cs typeface="Times New Roman" panose="02020603050405020304" pitchFamily="18" charset="0"/>
            </a:endParaRPr>
          </a:p>
          <a:p>
            <a:r>
              <a:rPr lang="en-US" sz="3200" dirty="0">
                <a:effectLst/>
                <a:ea typeface="Aptos" panose="020B0004020202020204" pitchFamily="34" charset="0"/>
                <a:cs typeface="Times New Roman" panose="02020603050405020304" pitchFamily="18" charset="0"/>
              </a:rPr>
              <a:t>How does stress impact someone’s ability to make decisions? </a:t>
            </a:r>
            <a:endParaRPr lang="en-US" sz="3200" i="1" dirty="0"/>
          </a:p>
          <a:p>
            <a:pPr marL="0" indent="0">
              <a:buNone/>
            </a:pPr>
            <a:r>
              <a:rPr lang="en-US" sz="3200" dirty="0"/>
              <a:t>After 5 minutes, we will come together as a class to capture our thinking.</a:t>
            </a:r>
          </a:p>
        </p:txBody>
      </p:sp>
      <p:sp>
        <p:nvSpPr>
          <p:cNvPr id="5" name="Slide Number Placeholder 4">
            <a:extLst>
              <a:ext uri="{FF2B5EF4-FFF2-40B4-BE49-F238E27FC236}">
                <a16:creationId xmlns:a16="http://schemas.microsoft.com/office/drawing/2014/main" id="{613BB586-EED3-3C2C-C3F6-CF2F53088239}"/>
              </a:ext>
            </a:extLst>
          </p:cNvPr>
          <p:cNvSpPr>
            <a:spLocks noGrp="1"/>
          </p:cNvSpPr>
          <p:nvPr>
            <p:ph type="sldNum" sz="quarter" idx="12"/>
          </p:nvPr>
        </p:nvSpPr>
        <p:spPr/>
        <p:txBody>
          <a:bodyPr/>
          <a:lstStyle/>
          <a:p>
            <a:fld id="{357F5B69-6281-4C1F-8C38-6DA0F56DA430}" type="slidenum">
              <a:rPr lang="en-US" smtClean="0"/>
              <a:t>9</a:t>
            </a:fld>
            <a:endParaRPr lang="en-US" dirty="0"/>
          </a:p>
        </p:txBody>
      </p:sp>
      <p:pic>
        <p:nvPicPr>
          <p:cNvPr id="7" name="Google Shape;766;p85">
            <a:extLst>
              <a:ext uri="{FF2B5EF4-FFF2-40B4-BE49-F238E27FC236}">
                <a16:creationId xmlns:a16="http://schemas.microsoft.com/office/drawing/2014/main" id="{D890FA6E-8916-47FA-477A-3D31196CCE40}"/>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532670" y="2256313"/>
            <a:ext cx="3829468" cy="3829468"/>
          </a:xfrm>
          <a:prstGeom prst="rect">
            <a:avLst/>
          </a:prstGeom>
          <a:noFill/>
          <a:ln>
            <a:noFill/>
          </a:ln>
        </p:spPr>
      </p:pic>
    </p:spTree>
    <p:extLst>
      <p:ext uri="{BB962C8B-B14F-4D97-AF65-F5344CB8AC3E}">
        <p14:creationId xmlns:p14="http://schemas.microsoft.com/office/powerpoint/2010/main" val="2862837540"/>
      </p:ext>
    </p:extLst>
  </p:cSld>
  <p:clrMapOvr>
    <a:masterClrMapping/>
  </p:clrMapOvr>
</p:sld>
</file>

<file path=ppt/theme/theme1.xml><?xml version="1.0" encoding="utf-8"?>
<a:theme xmlns:a="http://schemas.openxmlformats.org/drawingml/2006/main" name="1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_Presentation-Frame-EXPANDED_2021-FINAL v3.potx" id="{871E19A5-6FF8-4B6F-B3B4-DDF01C760689}" vid="{0D27BCD6-A73F-46F0-BAD7-39EEE96D73BC}"/>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54031767-dd6d-417c-ab73-583408f47564">
      <UserInfo>
        <DisplayName>GOODNESS Michelle * ODE</DisplayName>
        <AccountId>497</AccountId>
        <AccountType/>
      </UserInfo>
      <UserInfo>
        <DisplayName>BAKER Traci * ODE</DisplayName>
        <AccountId>1053</AccountId>
        <AccountType/>
      </UserInfo>
      <UserInfo>
        <DisplayName>WIENS Jon * ODE</DisplayName>
        <AccountId>176</AccountId>
        <AccountType/>
      </UserInfo>
      <UserInfo>
        <DisplayName>BOYD Meg * ODE</DisplayName>
        <AccountId>110</AccountId>
        <AccountType/>
      </UserInfo>
      <UserInfo>
        <DisplayName>SIEGEL Marc * ODE</DisplayName>
        <AccountId>29</AccountId>
        <AccountType/>
      </UserInfo>
      <UserInfo>
        <DisplayName>FARLEY Dan * ODE</DisplayName>
        <AccountId>203</AccountId>
        <AccountType/>
      </UserInfo>
      <UserInfo>
        <DisplayName>JUSTIS Carlee * DAS</DisplayName>
        <AccountId>1071</AccountId>
        <AccountType/>
      </UserInfo>
    </SharedWithUsers>
    <Estimated_x0020_Creation_x0020_Date xmlns="764a0d8b-70d1-4953-b271-86bf6cc62b87" xsi:nil="true"/>
    <Remediation_x0020_Date xmlns="764a0d8b-70d1-4953-b271-86bf6cc62b87">2025-04-15T19:20:43+00:00</Remediation_x0020_Date>
    <PublishingExpirationDate xmlns="http://schemas.microsoft.com/sharepoint/v3" xsi:nil="true"/>
    <PublishingStartDate xmlns="http://schemas.microsoft.com/sharepoint/v3" xsi:nil="true"/>
    <Priority xmlns="764a0d8b-70d1-4953-b271-86bf6cc62b87">New</Priorit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BAF1733FA17DC4BA8BBF55116F3F711" ma:contentTypeVersion="8" ma:contentTypeDescription="Create a new document." ma:contentTypeScope="" ma:versionID="2d313e18d26c62d3255ed60ca390b442">
  <xsd:schema xmlns:xsd="http://www.w3.org/2001/XMLSchema" xmlns:xs="http://www.w3.org/2001/XMLSchema" xmlns:p="http://schemas.microsoft.com/office/2006/metadata/properties" xmlns:ns1="http://schemas.microsoft.com/sharepoint/v3" xmlns:ns2="764a0d8b-70d1-4953-b271-86bf6cc62b87" xmlns:ns3="54031767-dd6d-417c-ab73-583408f47564" targetNamespace="http://schemas.microsoft.com/office/2006/metadata/properties" ma:root="true" ma:fieldsID="a4a537bbeeed9fafa02a677e3b0274c7" ns1:_="" ns2:_="" ns3:_="">
    <xsd:import namespace="http://schemas.microsoft.com/sharepoint/v3"/>
    <xsd:import namespace="764a0d8b-70d1-4953-b271-86bf6cc62b87"/>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4a0d8b-70d1-4953-b271-86bf6cc62b87"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C1C207-77FC-44F7-AC05-276B3AA37170}">
  <ds:schemaRefs>
    <ds:schemaRef ds:uri="http://schemas.microsoft.com/sharepoint/v3/contenttype/forms"/>
  </ds:schemaRefs>
</ds:datastoreItem>
</file>

<file path=customXml/itemProps2.xml><?xml version="1.0" encoding="utf-8"?>
<ds:datastoreItem xmlns:ds="http://schemas.openxmlformats.org/officeDocument/2006/customXml" ds:itemID="{BC4EA527-A198-4301-BCF4-14EDE0643645}">
  <ds:schemaRefs>
    <ds:schemaRef ds:uri="http://purl.org/dc/elements/1.1/"/>
    <ds:schemaRef ds:uri="http://schemas.microsoft.com/office/2006/metadata/properties"/>
    <ds:schemaRef ds:uri="e10c53f3-1d52-4706-a966-ac9983b29943"/>
    <ds:schemaRef ds:uri="33d0ab3a-ed53-4b26-b374-c651e1521cb8"/>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D648DB0C-9E8F-4DBC-9CED-EBB902347CA0}"/>
</file>

<file path=docProps/app.xml><?xml version="1.0" encoding="utf-8"?>
<Properties xmlns="http://schemas.openxmlformats.org/officeDocument/2006/extended-properties" xmlns:vt="http://schemas.openxmlformats.org/officeDocument/2006/docPropsVTypes">
  <Template/>
  <TotalTime>10324</TotalTime>
  <Words>2157</Words>
  <Application>Microsoft Office PowerPoint</Application>
  <PresentationFormat>Widescreen</PresentationFormat>
  <Paragraphs>203</Paragraphs>
  <Slides>17</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Arial</vt:lpstr>
      <vt:lpstr>Calibri</vt:lpstr>
      <vt:lpstr>Symbol</vt:lpstr>
      <vt:lpstr>Times New Roman</vt:lpstr>
      <vt:lpstr>1_2021ODE</vt:lpstr>
      <vt:lpstr>Navigating Health and Wellness Through Empowered Choices</vt:lpstr>
      <vt:lpstr>Essential Questions</vt:lpstr>
      <vt:lpstr>Learning Goals</vt:lpstr>
      <vt:lpstr>What do you find stressful?</vt:lpstr>
      <vt:lpstr>How do you respond to stress?</vt:lpstr>
      <vt:lpstr>What is stress?</vt:lpstr>
      <vt:lpstr>Internal and External Stressors</vt:lpstr>
      <vt:lpstr>Positive Stress (Eustress) vs. Negative Stress (Distress) </vt:lpstr>
      <vt:lpstr>Partner Work</vt:lpstr>
      <vt:lpstr>Why does someone use substances?</vt:lpstr>
      <vt:lpstr>Research the Impact of Substance Use on Mental and Physical Health</vt:lpstr>
      <vt:lpstr>Class Discussion</vt:lpstr>
      <vt:lpstr>Coping With Stress and Making Informed Decisions </vt:lpstr>
      <vt:lpstr>Mind Mapping </vt:lpstr>
      <vt:lpstr>Partner Share</vt:lpstr>
      <vt:lpstr>Key Takeaways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Navigating Health and Wellness Through Empowered Choices Presentation: Grades 9-10</dc:title>
  <dc:creator>Oregon Department of Education</dc:creator>
  <cp:lastModifiedBy>Christina Johnson</cp:lastModifiedBy>
  <cp:revision>45</cp:revision>
  <dcterms:modified xsi:type="dcterms:W3CDTF">2025-03-13T19:24:23Z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0x0101008BAF1733FA17DC4BA8BBF55116F3F711</vt:lpwstr>
  </property>
  <property fmtid="{D5CDD505-2E9C-101B-9397-08002B2CF9AE}" pid="3" name="TaxKeyword">
    <vt:lpwstr/>
  </property>
  <property fmtid="{D5CDD505-2E9C-101B-9397-08002B2CF9AE}" pid="4" name="MSIP_Label_61f40bdc-19d8-4b8e-be88-e9eb9bcca8b8_Enabled">
    <vt:lpwstr>true</vt:lpwstr>
  </property>
  <property fmtid="{D5CDD505-2E9C-101B-9397-08002B2CF9AE}" pid="5" name="MSIP_Label_61f40bdc-19d8-4b8e-be88-e9eb9bcca8b8_SetDate">
    <vt:lpwstr>2023-10-19T17:38:46Z</vt:lpwstr>
  </property>
  <property fmtid="{D5CDD505-2E9C-101B-9397-08002B2CF9AE}" pid="6" name="MSIP_Label_61f40bdc-19d8-4b8e-be88-e9eb9bcca8b8_Method">
    <vt:lpwstr>Privileged</vt:lpwstr>
  </property>
  <property fmtid="{D5CDD505-2E9C-101B-9397-08002B2CF9AE}" pid="7" name="MSIP_Label_61f40bdc-19d8-4b8e-be88-e9eb9bcca8b8_Name">
    <vt:lpwstr>Level 1 - Published (Items)</vt:lpwstr>
  </property>
  <property fmtid="{D5CDD505-2E9C-101B-9397-08002B2CF9AE}" pid="8" name="MSIP_Label_61f40bdc-19d8-4b8e-be88-e9eb9bcca8b8_SiteId">
    <vt:lpwstr>b4f51418-b269-49a2-935a-fa54bf584fc8</vt:lpwstr>
  </property>
  <property fmtid="{D5CDD505-2E9C-101B-9397-08002B2CF9AE}" pid="9" name="MSIP_Label_61f40bdc-19d8-4b8e-be88-e9eb9bcca8b8_ActionId">
    <vt:lpwstr>c4b5f7af-171c-4074-8f39-9fc74c531cc2</vt:lpwstr>
  </property>
  <property fmtid="{D5CDD505-2E9C-101B-9397-08002B2CF9AE}" pid="10" name="MSIP_Label_61f40bdc-19d8-4b8e-be88-e9eb9bcca8b8_ContentBits">
    <vt:lpwstr>0</vt:lpwstr>
  </property>
  <property fmtid="{D5CDD505-2E9C-101B-9397-08002B2CF9AE}" pid="11" name="MSIP_Label_09b73270-2993-4076-be47-9c78f42a1e84_Enabled">
    <vt:lpwstr>true</vt:lpwstr>
  </property>
  <property fmtid="{D5CDD505-2E9C-101B-9397-08002B2CF9AE}" pid="12" name="MSIP_Label_09b73270-2993-4076-be47-9c78f42a1e84_SetDate">
    <vt:lpwstr>2024-06-21T16:55:30Z</vt:lpwstr>
  </property>
  <property fmtid="{D5CDD505-2E9C-101B-9397-08002B2CF9AE}" pid="13" name="MSIP_Label_09b73270-2993-4076-be47-9c78f42a1e84_Method">
    <vt:lpwstr>Privileged</vt:lpwstr>
  </property>
  <property fmtid="{D5CDD505-2E9C-101B-9397-08002B2CF9AE}" pid="14" name="MSIP_Label_09b73270-2993-4076-be47-9c78f42a1e84_Name">
    <vt:lpwstr>Level 1 - Published (Items)</vt:lpwstr>
  </property>
  <property fmtid="{D5CDD505-2E9C-101B-9397-08002B2CF9AE}" pid="15" name="MSIP_Label_09b73270-2993-4076-be47-9c78f42a1e84_SiteId">
    <vt:lpwstr>aa3f6932-fa7c-47b4-a0ce-a598cad161cf</vt:lpwstr>
  </property>
  <property fmtid="{D5CDD505-2E9C-101B-9397-08002B2CF9AE}" pid="16" name="MSIP_Label_09b73270-2993-4076-be47-9c78f42a1e84_ActionId">
    <vt:lpwstr>9a956e48-93ec-48f0-b269-11b89d529c66</vt:lpwstr>
  </property>
  <property fmtid="{D5CDD505-2E9C-101B-9397-08002B2CF9AE}" pid="17" name="MSIP_Label_09b73270-2993-4076-be47-9c78f42a1e84_ContentBits">
    <vt:lpwstr>0</vt:lpwstr>
  </property>
</Properties>
</file>