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9" r:id="rId4"/>
  </p:sldMasterIdLst>
  <p:notesMasterIdLst>
    <p:notesMasterId r:id="rId15"/>
  </p:notesMasterIdLst>
  <p:sldIdLst>
    <p:sldId id="270" r:id="rId5"/>
    <p:sldId id="257" r:id="rId6"/>
    <p:sldId id="258" r:id="rId7"/>
    <p:sldId id="279" r:id="rId8"/>
    <p:sldId id="291" r:id="rId9"/>
    <p:sldId id="266" r:id="rId10"/>
    <p:sldId id="283" r:id="rId11"/>
    <p:sldId id="292" r:id="rId12"/>
    <p:sldId id="293" r:id="rId13"/>
    <p:sldId id="294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A1CBD6-734C-2BF2-18BF-00296DF2B971}" name="Julie Webb" initials="JW" userId="S::jwebb2@wested.org::5f595617-57eb-4715-bed2-2b362c9cf0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ED26F-F4BE-46C3-A8B9-2B0765793B46}" v="61" dt="2025-02-18T00:11:06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/>
    <p:restoredTop sz="86400"/>
  </p:normalViewPr>
  <p:slideViewPr>
    <p:cSldViewPr snapToGrid="0">
      <p:cViewPr varScale="1">
        <p:scale>
          <a:sx n="51" d="100"/>
          <a:sy n="51" d="100"/>
        </p:scale>
        <p:origin x="436" y="48"/>
      </p:cViewPr>
      <p:guideLst/>
    </p:cSldViewPr>
  </p:slideViewPr>
  <p:outlineViewPr>
    <p:cViewPr>
      <p:scale>
        <a:sx n="33" d="100"/>
        <a:sy n="33" d="100"/>
      </p:scale>
      <p:origin x="0" y="-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Webb" userId="KDE0Nlu50827bIHsrn8ZE1cuhkIhoEpOL+nABm3soG4=" providerId="None" clId="Web-{740ED26F-F4BE-46C3-A8B9-2B0765793B46}"/>
    <pc:docChg chg="modSld">
      <pc:chgData name="Julie Webb" userId="KDE0Nlu50827bIHsrn8ZE1cuhkIhoEpOL+nABm3soG4=" providerId="None" clId="Web-{740ED26F-F4BE-46C3-A8B9-2B0765793B46}" dt="2025-02-18T00:11:06.066" v="60" actId="20577"/>
      <pc:docMkLst>
        <pc:docMk/>
      </pc:docMkLst>
      <pc:sldChg chg="modSp">
        <pc:chgData name="Julie Webb" userId="KDE0Nlu50827bIHsrn8ZE1cuhkIhoEpOL+nABm3soG4=" providerId="None" clId="Web-{740ED26F-F4BE-46C3-A8B9-2B0765793B46}" dt="2025-02-18T00:11:06.066" v="60" actId="20577"/>
        <pc:sldMkLst>
          <pc:docMk/>
          <pc:sldMk cId="3632819809" sldId="266"/>
        </pc:sldMkLst>
        <pc:spChg chg="mod">
          <ac:chgData name="Julie Webb" userId="KDE0Nlu50827bIHsrn8ZE1cuhkIhoEpOL+nABm3soG4=" providerId="None" clId="Web-{740ED26F-F4BE-46C3-A8B9-2B0765793B46}" dt="2025-02-18T00:11:06.066" v="60" actId="20577"/>
          <ac:spMkLst>
            <pc:docMk/>
            <pc:sldMk cId="3632819809" sldId="266"/>
            <ac:spMk id="3" creationId="{BA42FB40-40CF-2EC9-32F8-DBE08CC6BF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4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67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36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584382"/>
            <a:ext cx="12192000" cy="42736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4CCBD-11CA-572B-93CC-46CCB5717FC1}"/>
              </a:ext>
            </a:extLst>
          </p:cNvPr>
          <p:cNvSpPr/>
          <p:nvPr userDrawn="1"/>
        </p:nvSpPr>
        <p:spPr>
          <a:xfrm>
            <a:off x="2313436" y="0"/>
            <a:ext cx="9878564" cy="2564296"/>
          </a:xfrm>
          <a:prstGeom prst="rect">
            <a:avLst/>
          </a:prstGeom>
          <a:solidFill>
            <a:schemeClr val="accent1">
              <a:alpha val="89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7913" y="371768"/>
            <a:ext cx="9144000" cy="190745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913" y="2771779"/>
            <a:ext cx="9144000" cy="9948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7912" y="4886528"/>
            <a:ext cx="966693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AE25D7A7-DBF1-4731-876B-EF0349DEF57D}" type="datetime1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7912" y="6139793"/>
            <a:ext cx="3400973" cy="365125"/>
          </a:xfrm>
        </p:spPr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178B7B-EB9A-7016-6BAC-C34107A94A91}"/>
              </a:ext>
            </a:extLst>
          </p:cNvPr>
          <p:cNvSpPr/>
          <p:nvPr userDrawn="1"/>
        </p:nvSpPr>
        <p:spPr>
          <a:xfrm>
            <a:off x="0" y="0"/>
            <a:ext cx="2313437" cy="25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oogle Shape;722;p83" descr="Oregon Department of Education Logo">
            <a:extLst>
              <a:ext uri="{FF2B5EF4-FFF2-40B4-BE49-F238E27FC236}">
                <a16:creationId xmlns:a16="http://schemas.microsoft.com/office/drawing/2014/main" id="{A613D903-CD0C-D2E7-CC4A-1950E8CEEC7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51928"/>
            <a:ext cx="2313437" cy="233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18B305-E44F-C060-75E7-B572DF52D405}"/>
              </a:ext>
            </a:extLst>
          </p:cNvPr>
          <p:cNvSpPr/>
          <p:nvPr userDrawn="1"/>
        </p:nvSpPr>
        <p:spPr>
          <a:xfrm>
            <a:off x="-1" y="2564296"/>
            <a:ext cx="2313437" cy="4293703"/>
          </a:xfrm>
          <a:prstGeom prst="rect">
            <a:avLst/>
          </a:prstGeom>
          <a:solidFill>
            <a:schemeClr val="accent1">
              <a:alpha val="109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3BFE4E-4B21-55C8-3EF8-9376E0089600}"/>
              </a:ext>
            </a:extLst>
          </p:cNvPr>
          <p:cNvGrpSpPr/>
          <p:nvPr userDrawn="1"/>
        </p:nvGrpSpPr>
        <p:grpSpPr>
          <a:xfrm>
            <a:off x="2313436" y="-1375"/>
            <a:ext cx="9878563" cy="155150"/>
            <a:chOff x="89452" y="2773017"/>
            <a:chExt cx="5029199" cy="1044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518B26-C1C1-9ABF-B087-E6519A7CC4D5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58DE75-AE21-C655-BBF4-9DBA44516DBB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F04249-563D-D25F-8061-0EA2D5351A77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8D44B-F670-D841-DA37-92C9B12D96E4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133F6D5-D05F-C909-836F-BD5CE64E5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7913" y="4535928"/>
            <a:ext cx="9144000" cy="330514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Authored by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3D7078-AFAB-9E61-EE38-5AD4E700721A}"/>
              </a:ext>
            </a:extLst>
          </p:cNvPr>
          <p:cNvCxnSpPr>
            <a:cxnSpLocks/>
          </p:cNvCxnSpPr>
          <p:nvPr userDrawn="1"/>
        </p:nvCxnSpPr>
        <p:spPr>
          <a:xfrm>
            <a:off x="2409568" y="4337223"/>
            <a:ext cx="9378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8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195481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8E3A-1967-44F7-9CA0-320D3ED909C6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03184"/>
            <a:ext cx="9144000" cy="8806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B2470-1BF4-750E-9FC2-0F0140F99B98}"/>
              </a:ext>
            </a:extLst>
          </p:cNvPr>
          <p:cNvSpPr/>
          <p:nvPr userDrawn="1"/>
        </p:nvSpPr>
        <p:spPr>
          <a:xfrm>
            <a:off x="-1" y="259492"/>
            <a:ext cx="383059" cy="659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low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99125"/>
            <a:ext cx="9144000" cy="2387600"/>
          </a:xfrm>
        </p:spPr>
        <p:txBody>
          <a:bodyPr anchor="b">
            <a:noAutofit/>
          </a:bodyPr>
          <a:lstStyle>
            <a:lvl1pPr algn="ctr">
              <a:defRPr sz="1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0A4BA-4BC0-44D2-9B7A-1BA67BCFD26E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witter icon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4" y="4763238"/>
            <a:ext cx="500040" cy="500040"/>
          </a:xfrm>
          <a:prstGeom prst="rect">
            <a:avLst/>
          </a:prstGeom>
        </p:spPr>
      </p:pic>
      <p:pic>
        <p:nvPicPr>
          <p:cNvPr id="12" name="Picture 11" descr="Facebook ic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71" y="4763238"/>
            <a:ext cx="500040" cy="500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4722" y="4782426"/>
            <a:ext cx="680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twitter.com/ORDeptEd | fb.com/ORDeptEd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D7339-23E8-BF33-9EB5-2154AEE4D785}"/>
              </a:ext>
            </a:extLst>
          </p:cNvPr>
          <p:cNvSpPr/>
          <p:nvPr userDrawn="1"/>
        </p:nvSpPr>
        <p:spPr>
          <a:xfrm>
            <a:off x="-1" y="259492"/>
            <a:ext cx="383059" cy="659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8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6188" y="215153"/>
            <a:ext cx="11775141" cy="6432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58995" y="1433385"/>
            <a:ext cx="9042724" cy="3496962"/>
          </a:xfrm>
        </p:spPr>
        <p:txBody>
          <a:bodyPr anchor="ctr" anchorCtr="0">
            <a:noAutofit/>
          </a:bodyPr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FD1D4-6CB3-CD64-9657-FA3E85F6164C}"/>
              </a:ext>
            </a:extLst>
          </p:cNvPr>
          <p:cNvSpPr/>
          <p:nvPr userDrawn="1"/>
        </p:nvSpPr>
        <p:spPr>
          <a:xfrm>
            <a:off x="0" y="0"/>
            <a:ext cx="2313437" cy="25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oogle Shape;722;p83" descr="Oregon Department of Education Logo">
            <a:extLst>
              <a:ext uri="{FF2B5EF4-FFF2-40B4-BE49-F238E27FC236}">
                <a16:creationId xmlns:a16="http://schemas.microsoft.com/office/drawing/2014/main" id="{CC7BEC8A-A571-7E28-F436-289047D3B8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51928"/>
            <a:ext cx="2313437" cy="23347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C41C27-4F7F-CB4D-A1D8-5970C7274EEA}"/>
              </a:ext>
            </a:extLst>
          </p:cNvPr>
          <p:cNvSpPr/>
          <p:nvPr userDrawn="1"/>
        </p:nvSpPr>
        <p:spPr>
          <a:xfrm>
            <a:off x="-1" y="2564296"/>
            <a:ext cx="2313437" cy="4293703"/>
          </a:xfrm>
          <a:prstGeom prst="rect">
            <a:avLst/>
          </a:prstGeom>
          <a:solidFill>
            <a:schemeClr val="accent1">
              <a:alpha val="109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64F95E-BAEF-0AFF-38A4-37D40145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139793"/>
            <a:ext cx="2777456" cy="365125"/>
          </a:xfrm>
        </p:spPr>
        <p:txBody>
          <a:bodyPr/>
          <a:lstStyle/>
          <a:p>
            <a:fld id="{AE25D7A7-DBF1-4731-876B-EF0349DEF57D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1391D9-F2CB-6BC0-C63A-690EEF9C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7913" y="6139793"/>
            <a:ext cx="2864224" cy="365125"/>
          </a:xfrm>
        </p:spPr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611FF5-1A52-738E-E9C0-F0005C6C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4086" y="6139793"/>
            <a:ext cx="2217595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63FAD7-A824-4250-06B4-F8E55608BE03}"/>
              </a:ext>
            </a:extLst>
          </p:cNvPr>
          <p:cNvGrpSpPr/>
          <p:nvPr userDrawn="1"/>
        </p:nvGrpSpPr>
        <p:grpSpPr>
          <a:xfrm>
            <a:off x="2313436" y="-1375"/>
            <a:ext cx="9878563" cy="155150"/>
            <a:chOff x="89452" y="2773017"/>
            <a:chExt cx="5029199" cy="1044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E0CDE-FF54-984C-C9A3-27585E68933C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5E37D0-301D-4C97-6E9A-7A585E53E5D8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797C71-4593-94E0-E2E6-A8CBD1A887BA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4FD286-E8C6-3E5E-1039-3C295B0B2E46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450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0567-124C-4095-81DC-815DD21CE8C9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60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995" y="259492"/>
            <a:ext cx="4763664" cy="65985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177" y="779645"/>
            <a:ext cx="3931826" cy="2525617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9647"/>
            <a:ext cx="6172200" cy="50814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7BA-D396-4E27-AF61-C3F310AFC230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177" y="3540125"/>
            <a:ext cx="3931826" cy="2320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2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AC9E-0280-4D27-9EA2-698F7A67BA53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7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302624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29518" cy="41060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6FB3-D811-417F-8686-F9E75A22B6CE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3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681163"/>
            <a:ext cx="5280399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76" y="2505075"/>
            <a:ext cx="5280399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29518" cy="823912"/>
          </a:xfrm>
        </p:spPr>
        <p:txBody>
          <a:bodyPr anchor="t" anchorCtr="0"/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29518" cy="34345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3458-4B95-47BE-956D-AAB447907D75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36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67FB-5140-4075-A427-FA8B498DAFA1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2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37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807B-0068-4E1F-806E-C8C4952A24DC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7176" y="659958"/>
            <a:ext cx="10784542" cy="53989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45C125-BB20-4F3E-3393-676360B5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-1517904"/>
            <a:ext cx="10784541" cy="10264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38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176" y="457200"/>
            <a:ext cx="10784541" cy="10264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1825625"/>
            <a:ext cx="10784541" cy="410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176" y="6139793"/>
            <a:ext cx="286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Oregon Department of 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4824" y="6139793"/>
            <a:ext cx="4509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D0A6FE-1ABE-4141-9C0E-FE4FA78F9128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39793"/>
            <a:ext cx="2891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7F5B69-6281-4C1F-8C38-6DA0F56DA4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B909DD-0550-BCCE-E53E-3AE155F54A08}"/>
              </a:ext>
            </a:extLst>
          </p:cNvPr>
          <p:cNvSpPr/>
          <p:nvPr userDrawn="1"/>
        </p:nvSpPr>
        <p:spPr>
          <a:xfrm>
            <a:off x="0" y="0"/>
            <a:ext cx="12192000" cy="252042"/>
          </a:xfrm>
          <a:prstGeom prst="rect">
            <a:avLst/>
          </a:prstGeom>
          <a:solidFill>
            <a:schemeClr val="accent1">
              <a:alpha val="899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4FCA73-AF84-DF07-D462-D8B837022CD6}"/>
              </a:ext>
            </a:extLst>
          </p:cNvPr>
          <p:cNvGrpSpPr/>
          <p:nvPr userDrawn="1"/>
        </p:nvGrpSpPr>
        <p:grpSpPr>
          <a:xfrm rot="16200000">
            <a:off x="-3216479" y="3468523"/>
            <a:ext cx="6605956" cy="172993"/>
            <a:chOff x="89452" y="2773017"/>
            <a:chExt cx="5029199" cy="1044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B0B38C-1D71-D5C3-4D4A-856DBC66FA7E}"/>
                </a:ext>
              </a:extLst>
            </p:cNvPr>
            <p:cNvSpPr/>
            <p:nvPr userDrawn="1"/>
          </p:nvSpPr>
          <p:spPr>
            <a:xfrm>
              <a:off x="89452" y="2773017"/>
              <a:ext cx="1262270" cy="1044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974C4A-2E64-AD3A-2D76-EA0188DB777D}"/>
                </a:ext>
              </a:extLst>
            </p:cNvPr>
            <p:cNvSpPr/>
            <p:nvPr userDrawn="1"/>
          </p:nvSpPr>
          <p:spPr>
            <a:xfrm>
              <a:off x="1341782" y="2773017"/>
              <a:ext cx="1262270" cy="1044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489400-5A48-2E53-B800-8BC6A9C3E82E}"/>
                </a:ext>
              </a:extLst>
            </p:cNvPr>
            <p:cNvSpPr/>
            <p:nvPr userDrawn="1"/>
          </p:nvSpPr>
          <p:spPr>
            <a:xfrm>
              <a:off x="2604051" y="2773017"/>
              <a:ext cx="1262270" cy="1044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429A02-D12E-FB13-F404-820FFCAE844D}"/>
                </a:ext>
              </a:extLst>
            </p:cNvPr>
            <p:cNvSpPr/>
            <p:nvPr userDrawn="1"/>
          </p:nvSpPr>
          <p:spPr>
            <a:xfrm>
              <a:off x="3856381" y="2773017"/>
              <a:ext cx="1262270" cy="104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929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UHvPSwIX4a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Medicine Rules to Follow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Grades K–1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B73ED-0784-EF67-E968-EB66A6F2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Department of Education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681A7-F03C-FA76-7166-A8D605227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Authored by Oregon Department of Education </a:t>
            </a:r>
          </a:p>
        </p:txBody>
      </p:sp>
    </p:spTree>
    <p:extLst>
      <p:ext uri="{BB962C8B-B14F-4D97-AF65-F5344CB8AC3E}">
        <p14:creationId xmlns:p14="http://schemas.microsoft.com/office/powerpoint/2010/main" val="3503007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ECAF9-19FD-1268-77D5-0C813E9DD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66B37-56F3-54D6-E483-B36E63A3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On Your Own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0400A02-6060-3F06-53CD-F740C242D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684" t="10941" r="684" b="10314"/>
          <a:stretch/>
        </p:blipFill>
        <p:spPr>
          <a:xfrm>
            <a:off x="372235" y="2672693"/>
            <a:ext cx="4402515" cy="3467100"/>
          </a:xfrm>
        </p:spPr>
      </p:pic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2FC0EDEA-9250-3728-B1DA-4B50273CE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0624" b="10624"/>
          <a:stretch/>
        </p:blipFill>
        <p:spPr>
          <a:xfrm>
            <a:off x="231741" y="2567918"/>
            <a:ext cx="4402515" cy="34671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59E69-84FE-9538-66F0-F757DB908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779647"/>
            <a:ext cx="6636577" cy="5081404"/>
          </a:xfrm>
        </p:spPr>
        <p:txBody>
          <a:bodyPr anchor="ctr">
            <a:normAutofit/>
          </a:bodyPr>
          <a:lstStyle/>
          <a:p>
            <a:pPr marL="0" indent="0">
              <a:buNone/>
              <a:tabLst>
                <a:tab pos="228600" algn="l"/>
                <a:tab pos="457200" algn="l"/>
              </a:tabLst>
            </a:pPr>
            <a:r>
              <a:rPr lang="en-US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 is one medicine rule you want to remember?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06CD988-2863-FFAA-9592-78AD8472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8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465B-9FB4-9CCC-4CB7-014C0279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FEE4107-A7CC-9664-EFFA-230C13A17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990" y="2470708"/>
            <a:ext cx="3871912" cy="387191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5EC73-DB98-8E2E-545F-CAA2660F1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764" y="2346968"/>
            <a:ext cx="3871912" cy="38719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80074-7E01-52FA-9694-917E0D364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  <a:tabLst>
                <a:tab pos="228600" algn="l"/>
                <a:tab pos="457200" algn="l"/>
              </a:tabLst>
            </a:pPr>
            <a:r>
              <a:rPr lang="en-US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 are some rules </a:t>
            </a:r>
            <a:br>
              <a:rPr lang="en-US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US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about medicine?</a:t>
            </a:r>
            <a:br>
              <a:rPr lang="en-US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en-US" sz="45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en-US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 do we have rules about medicine?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FC478AB-6942-8E3C-A6DF-B6E28C80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1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C199-2943-4DCC-F2B2-FA7EBE1B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A5E30F5-3CB2-8EF0-FF94-72CC37B4D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624" b="10624"/>
          <a:stretch/>
        </p:blipFill>
        <p:spPr>
          <a:xfrm>
            <a:off x="0" y="2271711"/>
            <a:ext cx="4733882" cy="3728061"/>
          </a:xfrm>
          <a:prstGeom prst="rect">
            <a:avLst/>
          </a:prstGeom>
        </p:spPr>
      </p:pic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2B1215D6-1189-0CC8-1B8D-36DA3A670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0624" b="10624"/>
          <a:stretch/>
        </p:blipFill>
        <p:spPr>
          <a:xfrm>
            <a:off x="-100625" y="2188011"/>
            <a:ext cx="4733882" cy="37280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F6A84-9CF4-FDFB-2BBD-B44B3FF4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882606" cy="5081404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en-US" sz="4500" kern="100" dirty="0">
                <a:effectLst/>
                <a:ea typeface="Aptos" panose="020B0004020202020204" pitchFamily="34" charset="0"/>
              </a:rPr>
              <a:t>I can name some rules for using medicine safely.</a:t>
            </a:r>
            <a:br>
              <a:rPr lang="en-US" sz="4500" kern="100" dirty="0">
                <a:effectLst/>
                <a:ea typeface="Aptos" panose="020B0004020202020204" pitchFamily="34" charset="0"/>
              </a:rPr>
            </a:br>
            <a:endParaRPr lang="en-US" sz="4500" kern="100" dirty="0">
              <a:effectLst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4500" dirty="0">
                <a:effectLst/>
                <a:ea typeface="Aptos" panose="020B0004020202020204" pitchFamily="34" charset="0"/>
              </a:rPr>
              <a:t>I can explain why we have rules about medicine</a:t>
            </a:r>
            <a:r>
              <a:rPr lang="en-US" sz="4500" dirty="0">
                <a:ea typeface="Aptos" panose="020B0004020202020204" pitchFamily="34" charset="0"/>
              </a:rPr>
              <a:t>.</a:t>
            </a:r>
            <a:endParaRPr lang="en-US" sz="4500" kern="100" dirty="0">
              <a:effectLst/>
              <a:ea typeface="Aptos" panose="020B0004020202020204" pitchFamily="34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262B3F2-C2CB-61E1-8884-DC9D9693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2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AB06-F129-B044-BA16-93C5857F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What You Know With a Partner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2981CC-F5FA-175E-87F5-6B176606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263" y="2294155"/>
            <a:ext cx="4386866" cy="438686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55DCC65-710B-87A7-E6D7-D361E1365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329" y="2171701"/>
            <a:ext cx="4386866" cy="43868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E76D-32B4-9670-519F-63C64E4C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482556" cy="50814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000" dirty="0"/>
              <a:t>What rules about medicine do you know?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A3F70-8D6F-9961-2DA0-2F1E7813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3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99A4D9-6517-1A2A-E199-0797816C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Using and Keeping Medicine Safe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ACD52D-4233-2279-C7D3-26ACFE17B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17351" y="1335880"/>
            <a:ext cx="8228672" cy="460271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6D886F9-2EF9-EDDE-613E-CDED93CC5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17350" y="6139793"/>
            <a:ext cx="8228672" cy="536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>
                <a:hlinkClick r:id="rId4"/>
              </a:rPr>
              <a:t>For Kids 5–8 Years Old: Using and Keeping Medicine Safe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46994-7ED8-D1A7-D0B7-CC83371B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1FD8A4-FA76-EEC9-C233-B23CDBA2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160" y="457200"/>
            <a:ext cx="12046839" cy="1028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D412A1-240B-EAD4-C35E-5FE77E239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0025" y="280262"/>
            <a:ext cx="1400175" cy="1400175"/>
            <a:chOff x="200025" y="280262"/>
            <a:chExt cx="1400175" cy="140017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A04D59-1791-9C03-ED1C-1CDEE9FB0736}"/>
                </a:ext>
              </a:extLst>
            </p:cNvPr>
            <p:cNvSpPr/>
            <p:nvPr/>
          </p:nvSpPr>
          <p:spPr>
            <a:xfrm>
              <a:off x="200025" y="280262"/>
              <a:ext cx="1400175" cy="140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Presentation with media with solid fill">
              <a:extLst>
                <a:ext uri="{FF2B5EF4-FFF2-40B4-BE49-F238E27FC236}">
                  <a16:creationId xmlns:a16="http://schemas.microsoft.com/office/drawing/2014/main" id="{3AD6683C-F05F-04B3-9CF3-5D91F7B78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3769" y="466030"/>
              <a:ext cx="1112686" cy="1112686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3AD3040-2F87-BCCF-6634-5B051820B5A0}"/>
              </a:ext>
            </a:extLst>
          </p:cNvPr>
          <p:cNvSpPr txBox="1">
            <a:spLocks/>
          </p:cNvSpPr>
          <p:nvPr/>
        </p:nvSpPr>
        <p:spPr>
          <a:xfrm>
            <a:off x="1703010" y="651715"/>
            <a:ext cx="9834142" cy="6841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dirty="0">
                <a:solidFill>
                  <a:schemeClr val="bg1"/>
                </a:solidFill>
              </a:rPr>
              <a:t>Using and Keeping Medicine Safe</a:t>
            </a:r>
          </a:p>
        </p:txBody>
      </p:sp>
    </p:spTree>
    <p:extLst>
      <p:ext uri="{BB962C8B-B14F-4D97-AF65-F5344CB8AC3E}">
        <p14:creationId xmlns:p14="http://schemas.microsoft.com/office/powerpoint/2010/main" val="157254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ABA1-9132-A478-F39E-C34D6E09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Medicine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2FB40-40CF-2EC9-32F8-DBE08CC6B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en-US" sz="3200" kern="100" dirty="0">
                <a:ea typeface="Aptos" panose="020B0004020202020204" pitchFamily="34" charset="0"/>
                <a:cs typeface="Times New Roman"/>
              </a:rPr>
              <a:t>Keep medicine out of reach and secure safety caps.</a:t>
            </a:r>
            <a:endParaRPr lang="en-US" dirty="0"/>
          </a:p>
          <a:p>
            <a:pPr marL="514350" marR="0" indent="-51435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Only trusted adults can give us medicine.</a:t>
            </a:r>
          </a:p>
          <a:p>
            <a:pPr marL="514350" marR="0" indent="-51435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en-US" sz="3200" kern="100" dirty="0">
                <a:ea typeface="Aptos" panose="020B0004020202020204" pitchFamily="34" charset="0"/>
                <a:cs typeface="Times New Roman" panose="02020603050405020304" pitchFamily="18" charset="0"/>
              </a:rPr>
              <a:t>Take the right amount of medicine when we need it.</a:t>
            </a:r>
          </a:p>
          <a:p>
            <a:pPr marL="514350" indent="-51435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en-US" sz="3200" kern="100" dirty="0">
                <a:effectLst/>
                <a:ea typeface="Aptos" panose="020B0004020202020204" pitchFamily="34" charset="0"/>
                <a:cs typeface="Times New Roman"/>
              </a:rPr>
              <a:t>Follow medicine instructions</a:t>
            </a:r>
            <a:r>
              <a:rPr lang="en-US" sz="3200" kern="100" dirty="0">
                <a:ea typeface="Aptos" panose="020B0004020202020204" pitchFamily="34" charset="0"/>
                <a:cs typeface="Times New Roman"/>
              </a:rPr>
              <a:t>.</a:t>
            </a:r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en-US" sz="3200" kern="100" dirty="0">
                <a:ea typeface="Aptos" panose="020B0004020202020204" pitchFamily="34" charset="0"/>
                <a:cs typeface="Times New Roman" panose="02020603050405020304" pitchFamily="18" charset="0"/>
              </a:rPr>
              <a:t>Throw away medicine safely.</a:t>
            </a:r>
          </a:p>
          <a:p>
            <a:pPr marL="514350" marR="0" indent="-51435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Don’t share medicine or take someone else’s medicine.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7E9F44A-D78A-AC8A-06FD-F84E91B3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9793"/>
            <a:ext cx="2891118" cy="365125"/>
          </a:xfrm>
        </p:spPr>
        <p:txBody>
          <a:bodyPr/>
          <a:lstStyle/>
          <a:p>
            <a:fld id="{357F5B69-6281-4C1F-8C38-6DA0F56DA4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1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B0D7-5EBA-67AD-6F86-D7C1B1EB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Follow Rules About Medicine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C1E3307-631C-46DE-3A46-929539384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349" y="2567834"/>
            <a:ext cx="3571959" cy="357195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DBFC742-50DF-0066-8CC8-D7A63E4F9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924" y="2496416"/>
            <a:ext cx="3571959" cy="35719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440E-B955-CB8E-778C-29461566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Think about the medicine rules we learned today.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What is one medicine rule you can follow?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Draw a picture that shows you following this rule.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54F1C-7926-BE03-3911-FCAFA102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D110E-6366-F01F-CFC1-9F501F29C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455C-7498-E7AA-29CC-154E9E9B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6C67D14-65E8-E786-053C-0491FCDAF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990" y="2720739"/>
            <a:ext cx="3871912" cy="38719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BD147F9-DE28-80E1-CF13-53771CA0E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764" y="2596999"/>
            <a:ext cx="3871912" cy="38719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1B6B0-6830-65BC-4ABF-B024E3D8B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  <a:tabLst>
                <a:tab pos="228600" algn="l"/>
                <a:tab pos="457200" algn="l"/>
              </a:tabLst>
            </a:pPr>
            <a:r>
              <a:rPr lang="en-US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What are some rules </a:t>
            </a:r>
            <a:br>
              <a:rPr lang="en-US" sz="4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US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about medicine?</a:t>
            </a:r>
            <a:br>
              <a:rPr lang="en-US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en-US" sz="4500" kern="1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en-US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Why do we have rules about medicine?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AD35575-0B00-3DE5-E475-A9AA06DC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6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6F9A2-9C80-1A83-81FC-E5127364D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0066-7542-D3CA-10BB-8E3DBE42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  <a:br>
              <a:rPr lang="en-US" dirty="0"/>
            </a:br>
            <a:r>
              <a:rPr lang="en-US" dirty="0"/>
              <a:t>Review</a:t>
            </a: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540E0D90-822F-428D-93E0-0683A5146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624" b="10624"/>
          <a:stretch/>
        </p:blipFill>
        <p:spPr>
          <a:xfrm>
            <a:off x="0" y="2271711"/>
            <a:ext cx="4733882" cy="3728061"/>
          </a:xfrm>
          <a:prstGeom prst="rect">
            <a:avLst/>
          </a:prstGeom>
        </p:spPr>
      </p:pic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FF0A188C-185F-3AE3-C89F-D3CDAB414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0624" b="10624"/>
          <a:stretch/>
        </p:blipFill>
        <p:spPr>
          <a:xfrm>
            <a:off x="-100625" y="2188011"/>
            <a:ext cx="4733882" cy="37280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1880C-19BA-7E65-1E64-119055C25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79647"/>
            <a:ext cx="6882606" cy="5081404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  <a:tabLst>
                <a:tab pos="228600" algn="l"/>
                <a:tab pos="457200" algn="l"/>
              </a:tabLst>
            </a:pPr>
            <a:r>
              <a:rPr lang="en-US" sz="4500" kern="100" dirty="0">
                <a:effectLst/>
                <a:ea typeface="Aptos" panose="020B0004020202020204" pitchFamily="34" charset="0"/>
              </a:rPr>
              <a:t>I can name some rules for using medicine safely.</a:t>
            </a:r>
            <a:br>
              <a:rPr lang="en-US" sz="4500" kern="100" dirty="0">
                <a:effectLst/>
                <a:ea typeface="Aptos" panose="020B0004020202020204" pitchFamily="34" charset="0"/>
              </a:rPr>
            </a:br>
            <a:endParaRPr lang="en-US" sz="4500" kern="100" dirty="0">
              <a:effectLst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4500" dirty="0">
                <a:effectLst/>
                <a:ea typeface="Aptos" panose="020B0004020202020204" pitchFamily="34" charset="0"/>
              </a:rPr>
              <a:t>I can explain why we have rules about medicine</a:t>
            </a:r>
            <a:r>
              <a:rPr lang="en-US" sz="4500" dirty="0">
                <a:ea typeface="Aptos" panose="020B0004020202020204" pitchFamily="34" charset="0"/>
              </a:rPr>
              <a:t>.</a:t>
            </a:r>
            <a:endParaRPr lang="en-US" sz="4500" kern="100" dirty="0">
              <a:effectLst/>
              <a:ea typeface="Aptos" panose="020B0004020202020204" pitchFamily="34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E3CD732-2566-295B-9B30-C6044F40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5B69-6281-4C1F-8C38-6DA0F56DA4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53621"/>
      </p:ext>
    </p:extLst>
  </p:cSld>
  <p:clrMapOvr>
    <a:masterClrMapping/>
  </p:clrMapOvr>
</p:sld>
</file>

<file path=ppt/theme/theme1.xml><?xml version="1.0" encoding="utf-8"?>
<a:theme xmlns:a="http://schemas.openxmlformats.org/drawingml/2006/main" name="1_2021ODE">
  <a:themeElements>
    <a:clrScheme name="ODE2021">
      <a:dk1>
        <a:sysClr val="windowText" lastClr="000000"/>
      </a:dk1>
      <a:lt1>
        <a:sysClr val="window" lastClr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_Presentation-Frame-EXPANDED_2021-FINAL v3.potx" id="{871E19A5-6FF8-4B6F-B3B4-DDF01C760689}" vid="{0D27BCD6-A73F-46F0-BAD7-39EEE96D73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031767-dd6d-417c-ab73-583408f47564">
      <UserInfo>
        <DisplayName>GOODNESS Michelle * ODE</DisplayName>
        <AccountId>497</AccountId>
        <AccountType/>
      </UserInfo>
      <UserInfo>
        <DisplayName>BAKER Traci * ODE</DisplayName>
        <AccountId>1053</AccountId>
        <AccountType/>
      </UserInfo>
      <UserInfo>
        <DisplayName>WIENS Jon * ODE</DisplayName>
        <AccountId>176</AccountId>
        <AccountType/>
      </UserInfo>
      <UserInfo>
        <DisplayName>BOYD Meg * ODE</DisplayName>
        <AccountId>110</AccountId>
        <AccountType/>
      </UserInfo>
      <UserInfo>
        <DisplayName>SIEGEL Marc * ODE</DisplayName>
        <AccountId>29</AccountId>
        <AccountType/>
      </UserInfo>
      <UserInfo>
        <DisplayName>FARLEY Dan * ODE</DisplayName>
        <AccountId>203</AccountId>
        <AccountType/>
      </UserInfo>
      <UserInfo>
        <DisplayName>JUSTIS Carlee * DAS</DisplayName>
        <AccountId>1071</AccountId>
        <AccountType/>
      </UserInfo>
    </SharedWithUsers>
    <Estimated_x0020_Creation_x0020_Date xmlns="764a0d8b-70d1-4953-b271-86bf6cc62b87" xsi:nil="true"/>
    <Remediation_x0020_Date xmlns="764a0d8b-70d1-4953-b271-86bf6cc62b87">2025-04-15T19:14:35+00:00</Remediation_x0020_Date>
    <PublishingExpirationDate xmlns="http://schemas.microsoft.com/sharepoint/v3" xsi:nil="true"/>
    <PublishingStartDate xmlns="http://schemas.microsoft.com/sharepoint/v3" xsi:nil="true"/>
    <Priority xmlns="764a0d8b-70d1-4953-b271-86bf6cc62b87">New</Priorit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F1733FA17DC4BA8BBF55116F3F711" ma:contentTypeVersion="8" ma:contentTypeDescription="Create a new document." ma:contentTypeScope="" ma:versionID="2d313e18d26c62d3255ed60ca390b442">
  <xsd:schema xmlns:xsd="http://www.w3.org/2001/XMLSchema" xmlns:xs="http://www.w3.org/2001/XMLSchema" xmlns:p="http://schemas.microsoft.com/office/2006/metadata/properties" xmlns:ns1="http://schemas.microsoft.com/sharepoint/v3" xmlns:ns2="764a0d8b-70d1-4953-b271-86bf6cc62b87" xmlns:ns3="54031767-dd6d-417c-ab73-583408f47564" targetNamespace="http://schemas.microsoft.com/office/2006/metadata/properties" ma:root="true" ma:fieldsID="a4a537bbeeed9fafa02a677e3b0274c7" ns1:_="" ns2:_="" ns3:_="">
    <xsd:import namespace="http://schemas.microsoft.com/sharepoint/v3"/>
    <xsd:import namespace="764a0d8b-70d1-4953-b271-86bf6cc62b8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a0d8b-70d1-4953-b271-86bf6cc62b8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4EA527-A198-4301-BCF4-14EDE0643645}">
  <ds:schemaRefs>
    <ds:schemaRef ds:uri="http://purl.org/dc/elements/1.1/"/>
    <ds:schemaRef ds:uri="e10c53f3-1d52-4706-a966-ac9983b29943"/>
    <ds:schemaRef ds:uri="33d0ab3a-ed53-4b26-b374-c651e1521cb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C1C207-77FC-44F7-AC05-276B3AA37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44360-BCE5-422E-BDFA-E600BA1363C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10793</TotalTime>
  <Words>253</Words>
  <Application>Microsoft Office PowerPoint</Application>
  <PresentationFormat>Widescreen</PresentationFormat>
  <Paragraphs>48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1_2021ODE</vt:lpstr>
      <vt:lpstr>Medicine Rules to Follow</vt:lpstr>
      <vt:lpstr>Essential Questions</vt:lpstr>
      <vt:lpstr>Learning Goals</vt:lpstr>
      <vt:lpstr>Share What You Know With a Partner</vt:lpstr>
      <vt:lpstr>Video: Using and Keeping Medicine Safe</vt:lpstr>
      <vt:lpstr>Medicine Rules</vt:lpstr>
      <vt:lpstr>I Can Follow Rules About Medicine</vt:lpstr>
      <vt:lpstr>Essential Questions Review</vt:lpstr>
      <vt:lpstr>Learning Goals Review</vt:lpstr>
      <vt:lpstr>Think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Us</dc:title>
  <dc:creator>Oregon Department of Education</dc:creator>
  <cp:lastModifiedBy>Christina Johnson</cp:lastModifiedBy>
  <cp:revision>87</cp:revision>
  <dcterms:modified xsi:type="dcterms:W3CDTF">2025-03-10T22:57:23Z</dcterms:modified>
  <cp:category>Medicine Rules to Follow Presentation: Grades K-1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0x0101008BAF1733FA17DC4BA8BBF55116F3F711</vt:lpwstr>
  </property>
  <property fmtid="{D5CDD505-2E9C-101B-9397-08002B2CF9AE}" pid="3" name="TaxKeyword">
    <vt:lpwstr/>
  </property>
  <property fmtid="{D5CDD505-2E9C-101B-9397-08002B2CF9AE}" pid="4" name="MSIP_Label_61f40bdc-19d8-4b8e-be88-e9eb9bcca8b8_Enabled">
    <vt:lpwstr>true</vt:lpwstr>
  </property>
  <property fmtid="{D5CDD505-2E9C-101B-9397-08002B2CF9AE}" pid="5" name="MSIP_Label_61f40bdc-19d8-4b8e-be88-e9eb9bcca8b8_SetDate">
    <vt:lpwstr>2023-10-19T17:38:46Z</vt:lpwstr>
  </property>
  <property fmtid="{D5CDD505-2E9C-101B-9397-08002B2CF9AE}" pid="6" name="MSIP_Label_61f40bdc-19d8-4b8e-be88-e9eb9bcca8b8_Method">
    <vt:lpwstr>Privileged</vt:lpwstr>
  </property>
  <property fmtid="{D5CDD505-2E9C-101B-9397-08002B2CF9AE}" pid="7" name="MSIP_Label_61f40bdc-19d8-4b8e-be88-e9eb9bcca8b8_Name">
    <vt:lpwstr>Level 1 - Published (Items)</vt:lpwstr>
  </property>
  <property fmtid="{D5CDD505-2E9C-101B-9397-08002B2CF9AE}" pid="8" name="MSIP_Label_61f40bdc-19d8-4b8e-be88-e9eb9bcca8b8_SiteId">
    <vt:lpwstr>b4f51418-b269-49a2-935a-fa54bf584fc8</vt:lpwstr>
  </property>
  <property fmtid="{D5CDD505-2E9C-101B-9397-08002B2CF9AE}" pid="9" name="MSIP_Label_61f40bdc-19d8-4b8e-be88-e9eb9bcca8b8_ActionId">
    <vt:lpwstr>c4b5f7af-171c-4074-8f39-9fc74c531cc2</vt:lpwstr>
  </property>
  <property fmtid="{D5CDD505-2E9C-101B-9397-08002B2CF9AE}" pid="10" name="MSIP_Label_61f40bdc-19d8-4b8e-be88-e9eb9bcca8b8_ContentBits">
    <vt:lpwstr>0</vt:lpwstr>
  </property>
  <property fmtid="{D5CDD505-2E9C-101B-9397-08002B2CF9AE}" pid="11" name="MSIP_Label_09b73270-2993-4076-be47-9c78f42a1e84_Enabled">
    <vt:lpwstr>true</vt:lpwstr>
  </property>
  <property fmtid="{D5CDD505-2E9C-101B-9397-08002B2CF9AE}" pid="12" name="MSIP_Label_09b73270-2993-4076-be47-9c78f42a1e84_SetDate">
    <vt:lpwstr>2024-06-21T16:55:30Z</vt:lpwstr>
  </property>
  <property fmtid="{D5CDD505-2E9C-101B-9397-08002B2CF9AE}" pid="13" name="MSIP_Label_09b73270-2993-4076-be47-9c78f42a1e84_Method">
    <vt:lpwstr>Privileged</vt:lpwstr>
  </property>
  <property fmtid="{D5CDD505-2E9C-101B-9397-08002B2CF9AE}" pid="14" name="MSIP_Label_09b73270-2993-4076-be47-9c78f42a1e84_Name">
    <vt:lpwstr>Level 1 - Published (Items)</vt:lpwstr>
  </property>
  <property fmtid="{D5CDD505-2E9C-101B-9397-08002B2CF9AE}" pid="15" name="MSIP_Label_09b73270-2993-4076-be47-9c78f42a1e84_SiteId">
    <vt:lpwstr>aa3f6932-fa7c-47b4-a0ce-a598cad161cf</vt:lpwstr>
  </property>
  <property fmtid="{D5CDD505-2E9C-101B-9397-08002B2CF9AE}" pid="16" name="MSIP_Label_09b73270-2993-4076-be47-9c78f42a1e84_ActionId">
    <vt:lpwstr>9a956e48-93ec-48f0-b269-11b89d529c66</vt:lpwstr>
  </property>
  <property fmtid="{D5CDD505-2E9C-101B-9397-08002B2CF9AE}" pid="17" name="MSIP_Label_09b73270-2993-4076-be47-9c78f42a1e84_ContentBits">
    <vt:lpwstr>0</vt:lpwstr>
  </property>
</Properties>
</file>