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slides/slide122.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7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60.xml" ContentType="application/vnd.openxmlformats-officedocument.presentationml.slide+xml"/>
  <Override PartName="/ppt/slides/slide52.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101.xml" ContentType="application/vnd.openxmlformats-officedocument.presentationml.slide+xml"/>
  <Override PartName="/ppt/slides/slide92.xml" ContentType="application/vnd.openxmlformats-officedocument.presentationml.slide+xml"/>
  <Override PartName="/ppt/slides/slide103.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0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118.xml" ContentType="application/vnd.openxmlformats-officedocument.presentationml.slide+xml"/>
  <Override PartName="/ppt/slides/slide67.xml" ContentType="application/vnd.openxmlformats-officedocument.presentationml.slide+xml"/>
  <Override PartName="/ppt/slides/slide116.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9.xml" ContentType="application/vnd.openxmlformats-officedocument.presentationml.slide+xml"/>
  <Override PartName="/ppt/slides/slide117.xml" ContentType="application/vnd.openxmlformats-officedocument.presentationml.slide+xml"/>
  <Override PartName="/ppt/slides/slide111.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0.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1.xml" ContentType="application/vnd.openxmlformats-officedocument.presentationml.slideLayout+xml"/>
  <Override PartName="/ppt/slideLayouts/slideLayout160.xml" ContentType="application/vnd.openxmlformats-officedocument.presentationml.slideLayout+xml"/>
  <Override PartName="/ppt/slideLayouts/slideLayout159.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76.xml" ContentType="application/vnd.openxmlformats-officedocument.presentationml.slideLayout+xml"/>
  <Override PartName="/ppt/slideLayouts/slideLayout175.xml" ContentType="application/vnd.openxmlformats-officedocument.presentationml.slideLayout+xml"/>
  <Override PartName="/ppt/slideLayouts/slideLayout174.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143.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2.xml" ContentType="application/vnd.openxmlformats-officedocument.presentationml.slideLayout+xml"/>
  <Override PartName="/ppt/slideLayouts/slideLayout221.xml" ContentType="application/vnd.openxmlformats-officedocument.presentationml.slideLayout+xml"/>
  <Override PartName="/ppt/slideLayouts/slideLayout220.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37.xml" ContentType="application/vnd.openxmlformats-officedocument.presentationml.slideLayout+xml"/>
  <Override PartName="/ppt/slideLayouts/slideLayout236.xml" ContentType="application/vnd.openxmlformats-officedocument.presentationml.slideLayout+xml"/>
  <Override PartName="/ppt/slideLayouts/slideLayout235.xml" ContentType="application/vnd.openxmlformats-officedocument.presentationml.slideLayout+xml"/>
  <Override PartName="/ppt/slideLayouts/slideLayout231.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14.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1.xml" ContentType="application/vnd.openxmlformats-officedocument.presentationml.slideLayout+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06.xml" ContentType="application/vnd.openxmlformats-officedocument.presentationml.slideLayout+xml"/>
  <Override PartName="/ppt/slideLayouts/slideLayout205.xml" ContentType="application/vnd.openxmlformats-officedocument.presentationml.slideLayout+xml"/>
  <Override PartName="/ppt/slideLayouts/slideLayout204.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243.xml" ContentType="application/vnd.openxmlformats-officedocument.presentationml.slideLayout+xml"/>
  <Override PartName="/ppt/slideLayouts/slideLayout232.xml" ContentType="application/vnd.openxmlformats-officedocument.presentationml.slideLayout+xml"/>
  <Override PartName="/ppt/slideLayouts/slideLayout245.xml" ContentType="application/vnd.openxmlformats-officedocument.presentationml.slideLayou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slideLayouts/slideLayout244.xml" ContentType="application/vnd.openxmlformats-officedocument.presentationml.slideLayout+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06.xml" ContentType="application/vnd.openxmlformats-officedocument.presentationml.notesSlide+xml"/>
  <Override PartName="/ppt/notesSlides/notesSlide105.xml" ContentType="application/vnd.openxmlformats-officedocument.presentationml.notesSlide+xml"/>
  <Override PartName="/ppt/notesSlides/notesSlide104.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0.xml" ContentType="application/vnd.openxmlformats-officedocument.presentationml.notesSlide+xml"/>
  <Override PartName="/ppt/notesSlides/notesSlide119.xml" ContentType="application/vnd.openxmlformats-officedocument.presentationml.notesSlide+xml"/>
  <Override PartName="/ppt/notesSlides/notesSlide118.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97.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2.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15.xml" ContentType="application/vnd.openxmlformats-officedocument.presentationml.notesSlide+xml"/>
  <Override PartName="/ppt/notesSlides/notesSlide35.xml" ContentType="application/vnd.openxmlformats-officedocument.presentationml.notesSlide+xml"/>
  <Override PartName="/ppt/notesSlides/notesSlide13.xml" ContentType="application/vnd.openxmlformats-officedocument.presentationml.notesSlid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84.xml" ContentType="application/vnd.openxmlformats-officedocument.presentationml.slideLayout+xml"/>
  <Override PartName="/ppt/slideLayouts/slideLayout283.xml" ContentType="application/vnd.openxmlformats-officedocument.presentationml.slideLayout+xml"/>
  <Override PartName="/ppt/slideLayouts/slideLayout282.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0.xml" ContentType="application/vnd.openxmlformats-officedocument.presentationml.slideLayout+xml"/>
  <Override PartName="/ppt/slideLayouts/slideLayout299.xml" ContentType="application/vnd.openxmlformats-officedocument.presentationml.slideLayout+xml"/>
  <Override PartName="/ppt/slideLayouts/slideLayout298.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notesSlides/notesSlide14.xml" ContentType="application/vnd.openxmlformats-officedocument.presentationml.notesSlid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76.xml" ContentType="application/vnd.openxmlformats-officedocument.presentationml.slideLayout+xml"/>
  <Override PartName="/ppt/slideLayouts/slideLayout275.xml" ContentType="application/vnd.openxmlformats-officedocument.presentationml.slideLayout+xml"/>
  <Override PartName="/ppt/slideLayouts/slideLayout274.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3.xml" ContentType="application/vnd.openxmlformats-officedocument.presentationml.slideLayout+xml"/>
  <Override PartName="/ppt/slideLayouts/slideLayout252.xml" ContentType="application/vnd.openxmlformats-officedocument.presentationml.slideLayout+xml"/>
  <Override PartName="/ppt/slideLayouts/slideLayout251.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68.xml" ContentType="application/vnd.openxmlformats-officedocument.presentationml.slideLayout+xml"/>
  <Override PartName="/ppt/slideLayouts/slideLayout267.xml" ContentType="application/vnd.openxmlformats-officedocument.presentationml.slideLayout+xml"/>
  <Override PartName="/ppt/slideLayouts/slideLayout266.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306.xml" ContentType="application/vnd.openxmlformats-officedocument.presentationml.slideLayout+xml"/>
  <Override PartName="/ppt/slideLayouts/slideLayout295.xml" ContentType="application/vnd.openxmlformats-officedocument.presentationml.slideLayout+xml"/>
  <Override PartName="/ppt/notesSlides/notesSlide3.xml" ContentType="application/vnd.openxmlformats-officedocument.presentationml.notesSlide+xml"/>
  <Override PartName="/ppt/slideLayouts/slideLayout314.xml" ContentType="application/vnd.openxmlformats-officedocument.presentationml.slideLayout+xml"/>
  <Override PartName="/ppt/slideLayouts/slideLayout313.xml" ContentType="application/vnd.openxmlformats-officedocument.presentationml.slideLayout+xml"/>
  <Override PartName="/ppt/notesSlides/notesSlide2.xml" ContentType="application/vnd.openxmlformats-officedocument.presentationml.notesSlide+xml"/>
  <Override PartName="/ppt/slideLayouts/slideLayout311.xml" ContentType="application/vnd.openxmlformats-officedocument.presentationml.slideLayout+xml"/>
  <Override PartName="/ppt/slideLayouts/slideLayout310.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319.xml" ContentType="application/vnd.openxmlformats-officedocument.presentationml.slideLayout+xml"/>
  <Override PartName="/ppt/slideLayouts/slideLayout318.xml" ContentType="application/vnd.openxmlformats-officedocument.presentationml.slideLayout+xml"/>
  <Override PartName="/ppt/slideLayouts/slideLayout317.xml" ContentType="application/vnd.openxmlformats-officedocument.presentationml.slideLayout+xml"/>
  <Override PartName="/ppt/slideLayouts/slideLayout309.xml" ContentType="application/vnd.openxmlformats-officedocument.presentationml.slideLayout+xml"/>
  <Override PartName="/ppt/slideLayouts/slideLayout312.xml" ContentType="application/vnd.openxmlformats-officedocument.presentationml.slideLayout+xml"/>
  <Override PartName="/ppt/slideLayouts/slideLayout307.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Layouts/slideLayout308.xml" ContentType="application/vnd.openxmlformats-officedocument.presentationml.slideLayout+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67" r:id="rId1"/>
    <p:sldMasterId id="2147483968" r:id="rId2"/>
    <p:sldMasterId id="2147483969" r:id="rId3"/>
    <p:sldMasterId id="2147483970" r:id="rId4"/>
  </p:sldMasterIdLst>
  <p:notesMasterIdLst>
    <p:notesMasterId r:id="rId1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Lst>
  <p:sldSz cx="9144000" cy="5143500" type="screen16x9"/>
  <p:notesSz cx="6858000" cy="9144000"/>
  <p:embeddedFontLst>
    <p:embeddedFont>
      <p:font typeface="Calibri" panose="020F0502020204030204" pitchFamily="34" charset="0"/>
      <p:regular r:id="rId128"/>
      <p:bold r:id="rId129"/>
      <p:italic r:id="rId130"/>
      <p:boldItalic r:id="rId131"/>
    </p:embeddedFont>
    <p:embeddedFont>
      <p:font typeface="Nunito" panose="020B0604020202020204" charset="0"/>
      <p:regular r:id="rId132"/>
      <p:bold r:id="rId133"/>
      <p:italic r:id="rId134"/>
      <p:boldItalic r:id="rId1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300CE7-9024-4854-8B86-704BE5180176}">
  <a:tblStyle styleId="{67300CE7-9024-4854-8B86-704BE51801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7F871D-FF4E-4A23-9AAA-BD277B5E371C}"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25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font" Target="fonts/font1.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font" Target="fonts/font7.fntdata"/><Relationship Id="rId139"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font" Target="fonts/font2.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font" Target="fonts/font3.fntdata"/><Relationship Id="rId135" Type="http://schemas.openxmlformats.org/officeDocument/2006/relationships/font" Target="fonts/font8.fntdata"/><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customXml" Target="../customXml/item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font" Target="fonts/font4.fntdata"/><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customXml" Target="../customXml/item3.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font" Target="fonts/font5.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font" Target="fonts/font6.fntdata"/><Relationship Id="rId16"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edd.org/mathematics/"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francissu.com/flourishing" TargetMode="External"/><Relationship Id="rId4" Type="http://schemas.openxmlformats.org/officeDocument/2006/relationships/hyperlink" Target="https://tedd.org/setting-norms-for-collaborative-work/"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ocs.google.com/presentation/d/1K73-28wE0bXYyXSvtdTBEK0m4mJ3_SfXEGhMqmu1mBA/edit#slide=id.g22ad255aa2d_0_602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esources.corwin.com/tmsj-highschool/student-resources/chapter-6/lesson-63-culturally-relevant-income-inequalit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resources.corwin.com/tmsj-highschool/student-resources/chapter-6/lesson-63-culturally-relevant-income-inequalit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ocs.google.com/document/d/1pM30hQrKCef_aeL6T09_i_sZ43YBodoTqVICL6HCtcg/copy"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jamboard.google.com/"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tedd.org/mathematics/" TargetMode="External"/><Relationship Id="rId2" Type="http://schemas.openxmlformats.org/officeDocument/2006/relationships/slide" Target="../slides/slide84.xml"/><Relationship Id="rId1" Type="http://schemas.openxmlformats.org/officeDocument/2006/relationships/notesMaster" Target="../notesMasters/notesMaster1.xml"/><Relationship Id="rId5" Type="http://schemas.openxmlformats.org/officeDocument/2006/relationships/hyperlink" Target="https://www.francissu.com/flourishing" TargetMode="External"/><Relationship Id="rId4" Type="http://schemas.openxmlformats.org/officeDocument/2006/relationships/hyperlink" Target="https://tedd.org/setting-norms-for-collaborative-work/"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youcubed.org/resource/data-talks/" TargetMode="External"/><Relationship Id="rId2" Type="http://schemas.openxmlformats.org/officeDocument/2006/relationships/slide" Target="../slides/slide87.xml"/><Relationship Id="rId1" Type="http://schemas.openxmlformats.org/officeDocument/2006/relationships/notesMaster" Target="../notesMasters/notesMaster1.xml"/><Relationship Id="rId4" Type="http://schemas.openxmlformats.org/officeDocument/2006/relationships/hyperlink" Target="https://www.nytimes.com/column/whats-going-on-in-this-graph" TargetMode="Externa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www.oregon.gov/ode/reports-and-data/Documents/databrief_hs_math_science_courses.pdf" TargetMode="External"/><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s://drive.google.com/file/d/1yT6KOrnFDBaa2QEs9zbXnA-cGLM__Dyl/view?usp=sharing" TargetMode="Externa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226d104a6a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226d104a6a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4" name="Google Shape;2464;g226d104a6a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2"/>
        <p:cNvGrpSpPr/>
        <p:nvPr/>
      </p:nvGrpSpPr>
      <p:grpSpPr>
        <a:xfrm>
          <a:off x="0" y="0"/>
          <a:ext cx="0" cy="0"/>
          <a:chOff x="0" y="0"/>
          <a:chExt cx="0" cy="0"/>
        </a:xfrm>
      </p:grpSpPr>
      <p:sp>
        <p:nvSpPr>
          <p:cNvPr id="2553" name="Google Shape;2553;g249db90deb6_1_1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4" name="Google Shape;2554;g249db90deb6_1_13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You might say: </a:t>
            </a:r>
            <a:r>
              <a:rPr lang="en-US" sz="1100">
                <a:solidFill>
                  <a:schemeClr val="dk1"/>
                </a:solidFill>
                <a:latin typeface="Arial"/>
                <a:ea typeface="Arial"/>
                <a:cs typeface="Arial"/>
                <a:sym typeface="Arial"/>
              </a:rPr>
              <a:t>These icons will appear throughout the modules and indicate the kind of activity </a:t>
            </a:r>
            <a:r>
              <a:rPr lang="en-US" sz="1100">
                <a:latin typeface="Arial"/>
                <a:ea typeface="Arial"/>
                <a:cs typeface="Arial"/>
                <a:sym typeface="Arial"/>
              </a:rPr>
              <a:t>we will engage in together.</a:t>
            </a:r>
            <a:endParaRPr sz="1100">
              <a:solidFill>
                <a:schemeClr val="dk1"/>
              </a:solidFill>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9"/>
        <p:cNvGrpSpPr/>
        <p:nvPr/>
      </p:nvGrpSpPr>
      <p:grpSpPr>
        <a:xfrm>
          <a:off x="0" y="0"/>
          <a:ext cx="0" cy="0"/>
          <a:chOff x="0" y="0"/>
          <a:chExt cx="0" cy="0"/>
        </a:xfrm>
      </p:grpSpPr>
      <p:sp>
        <p:nvSpPr>
          <p:cNvPr id="3390" name="Google Shape;3390;g24b4afe1004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1" name="Google Shape;3391;g24b4afe1004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2:</a:t>
            </a:r>
            <a:r>
              <a:rPr lang="en-US" sz="1100">
                <a:solidFill>
                  <a:schemeClr val="dk1"/>
                </a:solidFill>
                <a:latin typeface="Arial"/>
                <a:ea typeface="Arial"/>
                <a:cs typeface="Arial"/>
                <a:sym typeface="Arial"/>
              </a:rPr>
              <a:t> Debrief “Doing Math Together” or “Studying Teaching” through the lens of TDG’s Habits &amp; Routines tool.</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habits participants notice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they noticed with a partner/group and then come back to share trends or questions that emerge.</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During the discussion, </a:t>
            </a:r>
            <a:r>
              <a:rPr lang="en-US" sz="1100" b="1">
                <a:solidFill>
                  <a:schemeClr val="dk1"/>
                </a:solidFill>
                <a:latin typeface="Arial"/>
                <a:ea typeface="Arial"/>
                <a:cs typeface="Arial"/>
                <a:sym typeface="Arial"/>
              </a:rPr>
              <a:t>press for examples/evidence</a:t>
            </a:r>
            <a:r>
              <a:rPr lang="en-US" sz="1100">
                <a:solidFill>
                  <a:schemeClr val="dk1"/>
                </a:solidFill>
                <a:latin typeface="Arial"/>
                <a:ea typeface="Arial"/>
                <a:cs typeface="Arial"/>
                <a:sym typeface="Arial"/>
              </a:rPr>
              <a:t> from the shared moment of teaching. This might sound like: “Where/when did you see an example of this practice?”</a:t>
            </a:r>
            <a:endParaRPr sz="1100">
              <a:solidFill>
                <a:schemeClr val="dk1"/>
              </a:solidFill>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9"/>
        <p:cNvGrpSpPr/>
        <p:nvPr/>
      </p:nvGrpSpPr>
      <p:grpSpPr>
        <a:xfrm>
          <a:off x="0" y="0"/>
          <a:ext cx="0" cy="0"/>
          <a:chOff x="0" y="0"/>
          <a:chExt cx="0" cy="0"/>
        </a:xfrm>
      </p:grpSpPr>
      <p:sp>
        <p:nvSpPr>
          <p:cNvPr id="3400" name="Google Shape;3400;g24b4afe1004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1" name="Google Shape;3401;g24b4afe1004_1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purpose of Session 3 is to reflect on the importance of solving authentic problems for students, the discipline, and the world. Here we continue this work by practicing selecting worthwhile and meaningful data visualizations for students to explore and engage with.</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7"/>
        <p:cNvGrpSpPr/>
        <p:nvPr/>
      </p:nvGrpSpPr>
      <p:grpSpPr>
        <a:xfrm>
          <a:off x="0" y="0"/>
          <a:ext cx="0" cy="0"/>
          <a:chOff x="0" y="0"/>
          <a:chExt cx="0" cy="0"/>
        </a:xfrm>
      </p:grpSpPr>
      <p:sp>
        <p:nvSpPr>
          <p:cNvPr id="3408" name="Google Shape;3408;g22ae2bdd996_0_16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9" name="Google Shape;3409;g22ae2bdd996_0_163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rPr>
              <a:t>Planning for action</a:t>
            </a:r>
            <a:r>
              <a:rPr lang="en-US">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you’re interested in digging more into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2</a:t>
            </a:r>
            <a:r>
              <a:rPr lang="en-US">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Horn, I. S., &amp; Kane, B. D. (2015). Opportunities for professional learning in mathematics teacher workgroup conversations: Relationships to instructional expertise. </a:t>
            </a:r>
            <a:r>
              <a:rPr lang="en-US" i="1">
                <a:solidFill>
                  <a:schemeClr val="dk1"/>
                </a:solidFill>
              </a:rPr>
              <a:t>Journal of the Learning Sciences</a:t>
            </a:r>
            <a:r>
              <a:rPr lang="en-US">
                <a:solidFill>
                  <a:schemeClr val="dk1"/>
                </a:solidFill>
              </a:rPr>
              <a:t>, </a:t>
            </a:r>
            <a:r>
              <a:rPr lang="en-US" i="1">
                <a:solidFill>
                  <a:schemeClr val="dk1"/>
                </a:solidFill>
              </a:rPr>
              <a:t>24</a:t>
            </a:r>
            <a:r>
              <a:rPr lang="en-US">
                <a:solidFill>
                  <a:schemeClr val="dk1"/>
                </a:solidFill>
              </a:rPr>
              <a:t>(3), 1–46.</a:t>
            </a:r>
            <a:endParaRPr>
              <a:solidFill>
                <a:schemeClr val="dk1"/>
              </a:solidFill>
            </a:endParaRPr>
          </a:p>
          <a:p>
            <a:pPr marL="457200" lvl="0" indent="-457200" algn="l" rtl="0">
              <a:spcBef>
                <a:spcPts val="0"/>
              </a:spcBef>
              <a:spcAft>
                <a:spcPts val="0"/>
              </a:spcAft>
              <a:buNone/>
            </a:pPr>
            <a:r>
              <a:rPr lang="en-US">
                <a:solidFill>
                  <a:schemeClr val="dk1"/>
                </a:solidFill>
              </a:rPr>
              <a:t>Putnam, R. T., &amp; Borko, H. (2000). What do new views of knowledge and thinking have to say about research on teacher learning? </a:t>
            </a:r>
            <a:r>
              <a:rPr lang="en-US" i="1">
                <a:solidFill>
                  <a:schemeClr val="dk1"/>
                </a:solidFill>
              </a:rPr>
              <a:t>Educational Researcher, 29</a:t>
            </a:r>
            <a:r>
              <a:rPr lang="en-US">
                <a:solidFill>
                  <a:schemeClr val="dk1"/>
                </a:solidFill>
              </a:rPr>
              <a:t>(1), 4-15.</a:t>
            </a:r>
            <a:endParaRPr>
              <a:solidFill>
                <a:schemeClr val="dk1"/>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5"/>
        <p:cNvGrpSpPr/>
        <p:nvPr/>
      </p:nvGrpSpPr>
      <p:grpSpPr>
        <a:xfrm>
          <a:off x="0" y="0"/>
          <a:ext cx="0" cy="0"/>
          <a:chOff x="0" y="0"/>
          <a:chExt cx="0" cy="0"/>
        </a:xfrm>
      </p:grpSpPr>
      <p:sp>
        <p:nvSpPr>
          <p:cNvPr id="3416" name="Google Shape;3416;g25266b24e57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7" name="Google Shape;3417;g25266b24e57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8" name="Google Shape;3418;g25266b24e57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3"/>
        <p:cNvGrpSpPr/>
        <p:nvPr/>
      </p:nvGrpSpPr>
      <p:grpSpPr>
        <a:xfrm>
          <a:off x="0" y="0"/>
          <a:ext cx="0" cy="0"/>
          <a:chOff x="0" y="0"/>
          <a:chExt cx="0" cy="0"/>
        </a:xfrm>
      </p:grpSpPr>
      <p:sp>
        <p:nvSpPr>
          <p:cNvPr id="3424" name="Google Shape;3424;g2270eb8bfc4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5" name="Google Shape;3425;g2270eb8bfc4_1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solidFill>
                <a:srgbClr val="007F43"/>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directions and have participants work in small groups for ~5-10 minutes, depending on whether you have them explore one or more of the data visualizations.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Before sending participants into groups, you might say: </a:t>
            </a:r>
            <a:r>
              <a:rPr lang="en-US" sz="1100">
                <a:latin typeface="Arial"/>
                <a:ea typeface="Arial"/>
                <a:cs typeface="Arial"/>
                <a:sym typeface="Arial"/>
              </a:rPr>
              <a:t>Share your rough draft thinking: you don’t have to have everything totally worked out yet, and it’s ok to change your mind after you shared.</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two slides to share whole-group.</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9"/>
        <p:cNvGrpSpPr/>
        <p:nvPr/>
      </p:nvGrpSpPr>
      <p:grpSpPr>
        <a:xfrm>
          <a:off x="0" y="0"/>
          <a:ext cx="0" cy="0"/>
          <a:chOff x="0" y="0"/>
          <a:chExt cx="0" cy="0"/>
        </a:xfrm>
      </p:grpSpPr>
      <p:sp>
        <p:nvSpPr>
          <p:cNvPr id="3430" name="Google Shape;3430;g14947f0a67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1" name="Google Shape;3431;g14947f0a67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Participants should work in groups on the workspace slide for ~5-10 minutes, depending on whether they are choosing one or more of the data visualizations.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Whole group: </a:t>
            </a:r>
            <a:r>
              <a:rPr lang="en-US" sz="1100">
                <a:latin typeface="Arial"/>
                <a:ea typeface="Arial"/>
                <a:cs typeface="Arial"/>
                <a:sym typeface="Arial"/>
              </a:rPr>
              <a:t>After participants have had time to work in small groups, you might have them briefly share (~4 minutes).</a:t>
            </a:r>
            <a:endParaRPr/>
          </a:p>
        </p:txBody>
      </p:sp>
      <p:sp>
        <p:nvSpPr>
          <p:cNvPr id="3432" name="Google Shape;3432;g14947f0a67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14947f0a67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0" name="Google Shape;3440;g14947f0a67b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1" name="Google Shape;3441;g14947f0a67b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7"/>
        <p:cNvGrpSpPr/>
        <p:nvPr/>
      </p:nvGrpSpPr>
      <p:grpSpPr>
        <a:xfrm>
          <a:off x="0" y="0"/>
          <a:ext cx="0" cy="0"/>
          <a:chOff x="0" y="0"/>
          <a:chExt cx="0" cy="0"/>
        </a:xfrm>
      </p:grpSpPr>
      <p:sp>
        <p:nvSpPr>
          <p:cNvPr id="3448" name="Google Shape;3448;g14947f0a67b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9" name="Google Shape;3449;g14947f0a67b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0" name="Google Shape;3450;g14947f0a67b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6"/>
        <p:cNvGrpSpPr/>
        <p:nvPr/>
      </p:nvGrpSpPr>
      <p:grpSpPr>
        <a:xfrm>
          <a:off x="0" y="0"/>
          <a:ext cx="0" cy="0"/>
          <a:chOff x="0" y="0"/>
          <a:chExt cx="0" cy="0"/>
        </a:xfrm>
      </p:grpSpPr>
      <p:sp>
        <p:nvSpPr>
          <p:cNvPr id="3457" name="Google Shape;3457;g14947f0a67b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8" name="Google Shape;3458;g14947f0a67b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9" name="Google Shape;3459;g14947f0a67b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5"/>
        <p:cNvGrpSpPr/>
        <p:nvPr/>
      </p:nvGrpSpPr>
      <p:grpSpPr>
        <a:xfrm>
          <a:off x="0" y="0"/>
          <a:ext cx="0" cy="0"/>
          <a:chOff x="0" y="0"/>
          <a:chExt cx="0" cy="0"/>
        </a:xfrm>
      </p:grpSpPr>
      <p:sp>
        <p:nvSpPr>
          <p:cNvPr id="3466" name="Google Shape;3466;g14947f0a67b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7" name="Google Shape;3467;g14947f0a67b_0_3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1000"/>
              </a:spcBef>
              <a:spcAft>
                <a:spcPts val="0"/>
              </a:spcAft>
              <a:buSzPts val="1100"/>
              <a:buFont typeface="Arial"/>
              <a:buChar char="-"/>
            </a:pPr>
            <a:r>
              <a:rPr lang="en-US" sz="1100">
                <a:latin typeface="Arial"/>
                <a:ea typeface="Arial"/>
                <a:cs typeface="Arial"/>
                <a:sym typeface="Arial"/>
              </a:rPr>
              <a:t>These two tools are resources that can support participants as they continue to explore worthwhile and meaningful data visualizations to use in data talks with their students.</a:t>
            </a:r>
            <a:endParaRPr sz="1100">
              <a:latin typeface="Arial"/>
              <a:ea typeface="Arial"/>
              <a:cs typeface="Arial"/>
              <a:sym typeface="Arial"/>
            </a:endParaRPr>
          </a:p>
        </p:txBody>
      </p:sp>
      <p:sp>
        <p:nvSpPr>
          <p:cNvPr id="3468" name="Google Shape;3468;g14947f0a67b_0_3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249db90deb6_1_1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249db90deb6_1_19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800"/>
              </a:spcBef>
              <a:spcAft>
                <a:spcPts val="0"/>
              </a:spcAft>
              <a:buSzPts val="1100"/>
              <a:buChar char="-"/>
            </a:pPr>
            <a:r>
              <a:rPr lang="en-US" sz="1100" b="1">
                <a:latin typeface="Arial"/>
                <a:ea typeface="Arial"/>
                <a:cs typeface="Arial"/>
                <a:sym typeface="Arial"/>
              </a:rPr>
              <a:t>You might say: </a:t>
            </a:r>
            <a:r>
              <a:rPr lang="en-US" sz="1100">
                <a:solidFill>
                  <a:schemeClr val="dk1"/>
                </a:solidFill>
                <a:latin typeface="Arial"/>
                <a:ea typeface="Arial"/>
                <a:cs typeface="Arial"/>
                <a:sym typeface="Arial"/>
              </a:rPr>
              <a:t>When we know each other and have working norms for how we will interact with each other, </a:t>
            </a:r>
            <a:r>
              <a:rPr lang="en-US" sz="1100">
                <a:latin typeface="Arial"/>
                <a:ea typeface="Arial"/>
                <a:cs typeface="Arial"/>
                <a:sym typeface="Arial"/>
              </a:rPr>
              <a:t>it</a:t>
            </a:r>
            <a:r>
              <a:rPr lang="en-US" sz="1100">
                <a:solidFill>
                  <a:schemeClr val="dk1"/>
                </a:solidFill>
                <a:latin typeface="Arial"/>
                <a:ea typeface="Arial"/>
                <a:cs typeface="Arial"/>
                <a:sym typeface="Arial"/>
              </a:rPr>
              <a:t> </a:t>
            </a:r>
            <a:r>
              <a:rPr lang="en-US" sz="1100">
                <a:latin typeface="Arial"/>
                <a:ea typeface="Arial"/>
                <a:cs typeface="Arial"/>
                <a:sym typeface="Arial"/>
              </a:rPr>
              <a:t>results in</a:t>
            </a: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914400" lvl="0" indent="-298450" algn="l" rtl="0">
              <a:lnSpc>
                <a:spcPct val="90000"/>
              </a:lnSpc>
              <a:spcBef>
                <a:spcPts val="800"/>
              </a:spcBef>
              <a:spcAft>
                <a:spcPts val="0"/>
              </a:spcAft>
              <a:buClr>
                <a:schemeClr val="dk1"/>
              </a:buClr>
              <a:buSzPts val="1100"/>
              <a:buChar char="●"/>
            </a:pPr>
            <a:r>
              <a:rPr lang="en-US" sz="1100">
                <a:solidFill>
                  <a:schemeClr val="dk1"/>
                </a:solidFill>
                <a:latin typeface="Arial"/>
                <a:ea typeface="Arial"/>
                <a:cs typeface="Arial"/>
                <a:sym typeface="Arial"/>
              </a:rPr>
              <a:t>building a community of learners that is safe and productive</a:t>
            </a:r>
            <a:endParaRPr sz="1100">
              <a:solidFill>
                <a:schemeClr val="dk1"/>
              </a:solidFill>
              <a:latin typeface="Arial"/>
              <a:ea typeface="Arial"/>
              <a:cs typeface="Arial"/>
              <a:sym typeface="Arial"/>
            </a:endParaRPr>
          </a:p>
          <a:p>
            <a:pPr marL="914400" lvl="0" indent="-298450" algn="l" rtl="0">
              <a:lnSpc>
                <a:spcPct val="90000"/>
              </a:lnSpc>
              <a:spcBef>
                <a:spcPts val="800"/>
              </a:spcBef>
              <a:spcAft>
                <a:spcPts val="0"/>
              </a:spcAft>
              <a:buClr>
                <a:schemeClr val="dk1"/>
              </a:buClr>
              <a:buSzPts val="1100"/>
              <a:buChar char="●"/>
            </a:pPr>
            <a:r>
              <a:rPr lang="en-US" sz="1100">
                <a:solidFill>
                  <a:schemeClr val="dk1"/>
                </a:solidFill>
                <a:latin typeface="Arial"/>
                <a:ea typeface="Arial"/>
                <a:cs typeface="Arial"/>
                <a:sym typeface="Arial"/>
              </a:rPr>
              <a:t>asking questions when they arise for us</a:t>
            </a:r>
            <a:endParaRPr sz="1100">
              <a:solidFill>
                <a:schemeClr val="dk1"/>
              </a:solidFill>
              <a:latin typeface="Arial"/>
              <a:ea typeface="Arial"/>
              <a:cs typeface="Arial"/>
              <a:sym typeface="Arial"/>
            </a:endParaRPr>
          </a:p>
          <a:p>
            <a:pPr marL="914400" lvl="0" indent="-298450" algn="l" rtl="0">
              <a:lnSpc>
                <a:spcPct val="90000"/>
              </a:lnSpc>
              <a:spcBef>
                <a:spcPts val="800"/>
              </a:spcBef>
              <a:spcAft>
                <a:spcPts val="0"/>
              </a:spcAft>
              <a:buClr>
                <a:schemeClr val="dk1"/>
              </a:buClr>
              <a:buSzPts val="1100"/>
              <a:buChar char="●"/>
            </a:pPr>
            <a:r>
              <a:rPr lang="en-US" sz="1100">
                <a:solidFill>
                  <a:schemeClr val="dk1"/>
                </a:solidFill>
                <a:latin typeface="Arial"/>
                <a:ea typeface="Arial"/>
                <a:cs typeface="Arial"/>
                <a:sym typeface="Arial"/>
              </a:rPr>
              <a:t>engaging and taking risks when sharing in small and large group discussions</a:t>
            </a:r>
            <a:endParaRPr sz="1100">
              <a:solidFill>
                <a:schemeClr val="dk1"/>
              </a:solidFill>
              <a:latin typeface="Arial"/>
              <a:ea typeface="Arial"/>
              <a:cs typeface="Arial"/>
              <a:sym typeface="Arial"/>
            </a:endParaRPr>
          </a:p>
          <a:p>
            <a:pPr marL="914400" lvl="0" indent="-298450" algn="l" rtl="0">
              <a:lnSpc>
                <a:spcPct val="90000"/>
              </a:lnSpc>
              <a:spcBef>
                <a:spcPts val="800"/>
              </a:spcBef>
              <a:spcAft>
                <a:spcPts val="0"/>
              </a:spcAft>
              <a:buClr>
                <a:schemeClr val="dk1"/>
              </a:buClr>
              <a:buSzPts val="1100"/>
              <a:buChar char="●"/>
            </a:pPr>
            <a:r>
              <a:rPr lang="en-US" sz="1100">
                <a:solidFill>
                  <a:schemeClr val="dk1"/>
                </a:solidFill>
                <a:latin typeface="Arial"/>
                <a:ea typeface="Arial"/>
                <a:cs typeface="Arial"/>
                <a:sym typeface="Arial"/>
              </a:rPr>
              <a:t>avoiding hurtful remarks when disagreement arises</a:t>
            </a:r>
            <a:endParaRPr sz="1100">
              <a:latin typeface="Arial"/>
              <a:ea typeface="Arial"/>
              <a:cs typeface="Arial"/>
              <a:sym typeface="Aria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0"/>
        <p:cNvGrpSpPr/>
        <p:nvPr/>
      </p:nvGrpSpPr>
      <p:grpSpPr>
        <a:xfrm>
          <a:off x="0" y="0"/>
          <a:ext cx="0" cy="0"/>
          <a:chOff x="0" y="0"/>
          <a:chExt cx="0" cy="0"/>
        </a:xfrm>
      </p:grpSpPr>
      <p:sp>
        <p:nvSpPr>
          <p:cNvPr id="3481" name="Google Shape;3481;g24b4afe1004_1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2" name="Google Shape;3482;g24b4afe1004_1_7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24b4afe1004_1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24b4afe1004_1_7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purpose of Session 3 is to reflect on the importance of solving authentic problems for students, the discipline, and the world. Here we continue this work by returning to the shifts we believe are needed in light of our eexpectations for students’ experiences as math learners.</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g22ae2bdd996_0_17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0" name="Google Shape;3500;g22ae2bdd996_0_176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rPr>
              <a:t>Planning for action</a:t>
            </a:r>
            <a:r>
              <a:rPr lang="en-US">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you’re interested in digging more into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2</a:t>
            </a:r>
            <a:r>
              <a:rPr lang="en-US">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Horn, I. S., &amp; Kane, B. D. (2015). Opportunities for professional learning in mathematics teacher workgroup conversations: Relationships to instructional expertise. </a:t>
            </a:r>
            <a:r>
              <a:rPr lang="en-US" i="1">
                <a:solidFill>
                  <a:schemeClr val="dk1"/>
                </a:solidFill>
              </a:rPr>
              <a:t>Journal of the Learning Sciences</a:t>
            </a:r>
            <a:r>
              <a:rPr lang="en-US">
                <a:solidFill>
                  <a:schemeClr val="dk1"/>
                </a:solidFill>
              </a:rPr>
              <a:t>, </a:t>
            </a:r>
            <a:r>
              <a:rPr lang="en-US" i="1">
                <a:solidFill>
                  <a:schemeClr val="dk1"/>
                </a:solidFill>
              </a:rPr>
              <a:t>24</a:t>
            </a:r>
            <a:r>
              <a:rPr lang="en-US">
                <a:solidFill>
                  <a:schemeClr val="dk1"/>
                </a:solidFill>
              </a:rPr>
              <a:t>(3), 1–46.</a:t>
            </a:r>
            <a:endParaRPr>
              <a:solidFill>
                <a:schemeClr val="dk1"/>
              </a:solidFill>
            </a:endParaRPr>
          </a:p>
          <a:p>
            <a:pPr marL="457200" lvl="0" indent="-457200" algn="l" rtl="0">
              <a:spcBef>
                <a:spcPts val="0"/>
              </a:spcBef>
              <a:spcAft>
                <a:spcPts val="0"/>
              </a:spcAft>
              <a:buNone/>
            </a:pPr>
            <a:r>
              <a:rPr lang="en-US">
                <a:solidFill>
                  <a:schemeClr val="dk1"/>
                </a:solidFill>
              </a:rPr>
              <a:t>Putnam, R. T., &amp; Borko, H. (2000). What do new views of knowledge and thinking have to say about research on teacher learning? </a:t>
            </a:r>
            <a:r>
              <a:rPr lang="en-US" i="1">
                <a:solidFill>
                  <a:schemeClr val="dk1"/>
                </a:solidFill>
              </a:rPr>
              <a:t>Educational Researcher, 29</a:t>
            </a:r>
            <a:r>
              <a:rPr lang="en-US">
                <a:solidFill>
                  <a:schemeClr val="dk1"/>
                </a:solidFill>
              </a:rPr>
              <a:t>(1), 4-15.</a:t>
            </a:r>
            <a:endParaRPr>
              <a:solidFill>
                <a:schemeClr val="dk1"/>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6"/>
        <p:cNvGrpSpPr/>
        <p:nvPr/>
      </p:nvGrpSpPr>
      <p:grpSpPr>
        <a:xfrm>
          <a:off x="0" y="0"/>
          <a:ext cx="0" cy="0"/>
          <a:chOff x="0" y="0"/>
          <a:chExt cx="0" cy="0"/>
        </a:xfrm>
      </p:grpSpPr>
      <p:sp>
        <p:nvSpPr>
          <p:cNvPr id="3507" name="Google Shape;3507;g226d104a6a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8" name="Google Shape;3508;g226d104a6a7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chemeClr val="accent2"/>
                </a:solidFill>
                <a:latin typeface="Arial"/>
                <a:ea typeface="Arial"/>
                <a:cs typeface="Arial"/>
                <a:sym typeface="Arial"/>
              </a:rPr>
              <a:t>Facilitator notes:</a:t>
            </a:r>
            <a:endParaRPr sz="1100" b="1" u="sng">
              <a:solidFill>
                <a:schemeClr val="accent2"/>
              </a:solidFill>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This is an opportunity for us to continue to all reflect on our current practices and beliefs and identify shifts we want to make.</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You might summarize </a:t>
            </a:r>
            <a:r>
              <a:rPr lang="en-US" sz="1100">
                <a:latin typeface="Arial"/>
                <a:ea typeface="Arial"/>
                <a:cs typeface="Arial"/>
                <a:sym typeface="Arial"/>
              </a:rPr>
              <a:t>the hopes the group generated in conversations for students as math learners in Session 1. (For example, “We hope students will come to see themselves as doers of mathematics.” “We hope students will come to identify substantially with mathematics.” “We hope students will engage in meaningful mathematical activity.”</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Press </a:t>
            </a:r>
            <a:r>
              <a:rPr lang="en-US" sz="1100">
                <a:latin typeface="Arial"/>
                <a:ea typeface="Arial"/>
                <a:cs typeface="Arial"/>
                <a:sym typeface="Arial"/>
              </a:rPr>
              <a:t>participants to revise or elaborate their responses in light of the work in Session 3 on the importance of solving authentic problems for students, the discipline, and the world.</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Then, you might give participants time to respond to the prompts on the screen individually, </a:t>
            </a:r>
            <a:r>
              <a:rPr lang="en-US" sz="1100">
                <a:latin typeface="Arial"/>
                <a:ea typeface="Arial"/>
                <a:cs typeface="Arial"/>
                <a:sym typeface="Arial"/>
              </a:rPr>
              <a:t>perhaps by jotting responses in a notebook or on a shared document / Jamboard:</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a:latin typeface="Arial"/>
                <a:ea typeface="Arial"/>
                <a:cs typeface="Arial"/>
                <a:sym typeface="Arial"/>
              </a:rPr>
              <a:t>I want to shift away from …</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a:latin typeface="Arial"/>
                <a:ea typeface="Arial"/>
                <a:cs typeface="Arial"/>
                <a:sym typeface="Arial"/>
              </a:rPr>
              <a:t>I want to shift toward …</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a:latin typeface="Arial"/>
                <a:ea typeface="Arial"/>
                <a:cs typeface="Arial"/>
                <a:sym typeface="Arial"/>
              </a:rPr>
              <a:t>What </a:t>
            </a:r>
            <a:r>
              <a:rPr lang="en-US" sz="1100" u="sng">
                <a:latin typeface="Arial"/>
                <a:ea typeface="Arial"/>
                <a:cs typeface="Arial"/>
                <a:sym typeface="Arial"/>
              </a:rPr>
              <a:t>shifts</a:t>
            </a:r>
            <a:r>
              <a:rPr lang="en-US" sz="1100">
                <a:latin typeface="Arial"/>
                <a:ea typeface="Arial"/>
                <a:cs typeface="Arial"/>
                <a:sym typeface="Arial"/>
              </a:rPr>
              <a:t> would you like to see in math education in the next 10 years? Why?</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After private reflection / writing, you might orient participants to share with a partner or in small groups.</a:t>
            </a:r>
            <a:endParaRPr sz="1100" b="1">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You might bring the group back together for a brief discussion of the shifts they want to make, and any revisions in light of the work in Session 3.</a:t>
            </a:r>
            <a:endParaRPr sz="1100">
              <a:latin typeface="Arial"/>
              <a:ea typeface="Arial"/>
              <a:cs typeface="Arial"/>
              <a:sym typeface="Arial"/>
            </a:endParaRPr>
          </a:p>
        </p:txBody>
      </p:sp>
      <p:sp>
        <p:nvSpPr>
          <p:cNvPr id="3509" name="Google Shape;3509;g226d104a6a7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4"/>
        <p:cNvGrpSpPr/>
        <p:nvPr/>
      </p:nvGrpSpPr>
      <p:grpSpPr>
        <a:xfrm>
          <a:off x="0" y="0"/>
          <a:ext cx="0" cy="0"/>
          <a:chOff x="0" y="0"/>
          <a:chExt cx="0" cy="0"/>
        </a:xfrm>
      </p:grpSpPr>
      <p:sp>
        <p:nvSpPr>
          <p:cNvPr id="3515" name="Google Shape;3515;g24b4afe1004_1_1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6" name="Google Shape;3516;g24b4afe1004_1_13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a:t>
            </a:r>
            <a:r>
              <a:rPr lang="en-US" sz="1100">
                <a:latin typeface="Arial"/>
                <a:ea typeface="Arial"/>
                <a:cs typeface="Arial"/>
                <a:sym typeface="Arial"/>
              </a:rPr>
              <a:t> are</a:t>
            </a:r>
            <a:r>
              <a:rPr lang="en-US" sz="1100">
                <a:solidFill>
                  <a:schemeClr val="dk1"/>
                </a:solidFill>
                <a:latin typeface="Arial"/>
                <a:ea typeface="Arial"/>
                <a:cs typeface="Arial"/>
                <a:sym typeface="Arial"/>
              </a:rPr>
              <a:t>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a:t>
            </a:r>
            <a:r>
              <a:rPr lang="en-US" sz="1100">
                <a:latin typeface="Arial"/>
                <a:ea typeface="Arial"/>
                <a:cs typeface="Arial"/>
                <a:sym typeface="Arial"/>
              </a:rPr>
              <a:t> are</a:t>
            </a:r>
            <a:r>
              <a:rPr lang="en-US" sz="1100">
                <a:solidFill>
                  <a:schemeClr val="dk1"/>
                </a:solidFill>
                <a:latin typeface="Arial"/>
                <a:ea typeface="Arial"/>
                <a:cs typeface="Arial"/>
                <a:sym typeface="Arial"/>
              </a:rPr>
              <a:t>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4"/>
        <p:cNvGrpSpPr/>
        <p:nvPr/>
      </p:nvGrpSpPr>
      <p:grpSpPr>
        <a:xfrm>
          <a:off x="0" y="0"/>
          <a:ext cx="0" cy="0"/>
          <a:chOff x="0" y="0"/>
          <a:chExt cx="0" cy="0"/>
        </a:xfrm>
      </p:grpSpPr>
      <p:sp>
        <p:nvSpPr>
          <p:cNvPr id="3525" name="Google Shape;3525;g24b4afe1004_1_13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6" name="Google Shape;3526;g24b4afe1004_1_13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7" name="Google Shape;3527;g24b4afe1004_1_13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2"/>
        <p:cNvGrpSpPr/>
        <p:nvPr/>
      </p:nvGrpSpPr>
      <p:grpSpPr>
        <a:xfrm>
          <a:off x="0" y="0"/>
          <a:ext cx="0" cy="0"/>
          <a:chOff x="0" y="0"/>
          <a:chExt cx="0" cy="0"/>
        </a:xfrm>
      </p:grpSpPr>
      <p:sp>
        <p:nvSpPr>
          <p:cNvPr id="3533" name="Google Shape;3533;g24b4afe1004_1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4" name="Google Shape;3534;g24b4afe1004_1_14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b="1">
                <a:solidFill>
                  <a:schemeClr val="dk1"/>
                </a:solidFill>
                <a:latin typeface="Arial"/>
                <a:ea typeface="Arial"/>
                <a:cs typeface="Arial"/>
                <a:sym typeface="Arial"/>
              </a:rPr>
              <a:t>Option 1: </a:t>
            </a:r>
            <a:r>
              <a:rPr lang="en-US" sz="1100">
                <a:solidFill>
                  <a:schemeClr val="dk1"/>
                </a:solidFill>
                <a:latin typeface="Arial"/>
                <a:ea typeface="Arial"/>
                <a:cs typeface="Arial"/>
                <a:sym typeface="Arial"/>
              </a:rPr>
              <a:t>Debrief the session through the lens of the four cornerstone principles of the Oregon Mathematics Project.</a:t>
            </a:r>
            <a:endParaRPr sz="1100">
              <a:latin typeface="Arial"/>
              <a:ea typeface="Arial"/>
              <a:cs typeface="Arial"/>
              <a:sym typeface="Aria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24b4afe1004_1_1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24b4afe1004_1_14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2: </a:t>
            </a:r>
            <a:r>
              <a:rPr lang="en-US" sz="1100">
                <a:solidFill>
                  <a:schemeClr val="dk1"/>
                </a:solidFill>
                <a:latin typeface="Arial"/>
                <a:ea typeface="Arial"/>
                <a:cs typeface="Arial"/>
                <a:sym typeface="Arial"/>
              </a:rPr>
              <a:t>Debrief the session through the lens of the focus of the session.</a:t>
            </a:r>
            <a:endParaRPr sz="1100">
              <a:solidFill>
                <a:schemeClr val="dk1"/>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Font typeface="Calibri"/>
              <a:buChar char="-"/>
            </a:pPr>
            <a:r>
              <a:rPr lang="en-US" sz="1100">
                <a:solidFill>
                  <a:schemeClr val="dk1"/>
                </a:solidFill>
                <a:latin typeface="Arial"/>
                <a:ea typeface="Arial"/>
                <a:cs typeface="Arial"/>
                <a:sym typeface="Arial"/>
              </a:rPr>
              <a:t>Module 2 Part 1 especially supports our thinking around the first essential question of this module: </a:t>
            </a:r>
            <a:r>
              <a:rPr lang="en-US" sz="1100" b="1">
                <a:solidFill>
                  <a:schemeClr val="dk1"/>
                </a:solidFill>
                <a:latin typeface="Arial"/>
                <a:ea typeface="Arial"/>
                <a:cs typeface="Arial"/>
                <a:sym typeface="Arial"/>
              </a:rPr>
              <a:t>What </a:t>
            </a:r>
            <a:r>
              <a:rPr lang="en-US" sz="1100" b="1">
                <a:latin typeface="Arial"/>
                <a:ea typeface="Arial"/>
                <a:cs typeface="Arial"/>
                <a:sym typeface="Arial"/>
              </a:rPr>
              <a:t>is ambitious math teaching</a:t>
            </a:r>
            <a:r>
              <a:rPr lang="en-US" sz="1100" b="1">
                <a:solidFill>
                  <a:schemeClr val="dk1"/>
                </a:solidFill>
                <a:latin typeface="Arial"/>
                <a:ea typeface="Arial"/>
                <a:cs typeface="Arial"/>
                <a:sym typeface="Arial"/>
              </a:rPr>
              <a:t>? </a:t>
            </a:r>
            <a:endParaRPr sz="1100" b="1">
              <a:solidFill>
                <a:schemeClr val="dk1"/>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The focus of this session in particular is to </a:t>
            </a:r>
            <a:r>
              <a:rPr lang="en-US" sz="1100">
                <a:latin typeface="Arial"/>
                <a:ea typeface="Arial"/>
                <a:cs typeface="Arial"/>
                <a:sym typeface="Arial"/>
              </a:rPr>
              <a:t>reflect on the importance of solving authentic problems for students, the discipline, and the world.</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You might offer participants time to think individually about new insights before sharing aloud.</a:t>
            </a:r>
            <a:endParaRPr sz="1100" b="1" u="sng">
              <a:solidFill>
                <a:srgbClr val="DC5626"/>
              </a:solidFill>
              <a:latin typeface="Arial"/>
              <a:ea typeface="Arial"/>
              <a:cs typeface="Arial"/>
              <a:sym typeface="Aria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4"/>
        <p:cNvGrpSpPr/>
        <p:nvPr/>
      </p:nvGrpSpPr>
      <p:grpSpPr>
        <a:xfrm>
          <a:off x="0" y="0"/>
          <a:ext cx="0" cy="0"/>
          <a:chOff x="0" y="0"/>
          <a:chExt cx="0" cy="0"/>
        </a:xfrm>
      </p:grpSpPr>
      <p:sp>
        <p:nvSpPr>
          <p:cNvPr id="3555" name="Google Shape;3555;g226feb91cbc_0_6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6" name="Google Shape;3556;g226feb91cbc_0_6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7" name="Google Shape;3557;g226feb91cbc_0_6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2"/>
        <p:cNvGrpSpPr/>
        <p:nvPr/>
      </p:nvGrpSpPr>
      <p:grpSpPr>
        <a:xfrm>
          <a:off x="0" y="0"/>
          <a:ext cx="0" cy="0"/>
          <a:chOff x="0" y="0"/>
          <a:chExt cx="0" cy="0"/>
        </a:xfrm>
      </p:grpSpPr>
      <p:sp>
        <p:nvSpPr>
          <p:cNvPr id="3563" name="Google Shape;3563;g226feb91c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4" name="Google Shape;3564;g226feb91cb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2"/>
        <p:cNvGrpSpPr/>
        <p:nvPr/>
      </p:nvGrpSpPr>
      <p:grpSpPr>
        <a:xfrm>
          <a:off x="0" y="0"/>
          <a:ext cx="0" cy="0"/>
          <a:chOff x="0" y="0"/>
          <a:chExt cx="0" cy="0"/>
        </a:xfrm>
      </p:grpSpPr>
      <p:sp>
        <p:nvSpPr>
          <p:cNvPr id="2573" name="Google Shape;2573;g22ae2bdd996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4" name="Google Shape;2574;g22ae2bdd996_0_6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a:t>
            </a:r>
            <a:r>
              <a:rPr lang="en-US"/>
              <a:t> are int</a:t>
            </a:r>
            <a:r>
              <a:rPr lang="en-US">
                <a:solidFill>
                  <a:schemeClr val="dk1"/>
                </a:solidFill>
              </a:rPr>
              <a:t>erested in digging more into ideas about setting and maintaining norms check out these resources.</a:t>
            </a:r>
            <a:endParaRPr/>
          </a:p>
          <a:p>
            <a:pPr marL="457200" lvl="0" indent="-317500" algn="l" rtl="0">
              <a:spcBef>
                <a:spcPts val="0"/>
              </a:spcBef>
              <a:spcAft>
                <a:spcPts val="0"/>
              </a:spcAft>
              <a:buSzPts val="1400"/>
              <a:buChar char="-"/>
            </a:pPr>
            <a:r>
              <a:rPr lang="en-US" u="sng">
                <a:solidFill>
                  <a:schemeClr val="hlink"/>
                </a:solidFill>
                <a:hlinkClick r:id="rId3"/>
              </a:rPr>
              <a:t>TEDD.org</a:t>
            </a:r>
            <a:r>
              <a:rPr lang="en-US">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US">
                <a:solidFill>
                  <a:schemeClr val="dk1"/>
                </a:solidFill>
              </a:rPr>
              <a:t>Grossman, P., Wineburg, S., &amp; Woolworth, S. (2001). Toward a theory of teacher community. </a:t>
            </a:r>
            <a:r>
              <a:rPr lang="en-US" i="1">
                <a:solidFill>
                  <a:schemeClr val="dk1"/>
                </a:solidFill>
              </a:rPr>
              <a:t>Teachers College Record, 103</a:t>
            </a:r>
            <a:r>
              <a:rPr lang="en-US">
                <a:solidFill>
                  <a:schemeClr val="dk1"/>
                </a:solidFill>
              </a:rPr>
              <a:t>, 942–1012.</a:t>
            </a:r>
            <a:endParaRPr>
              <a:solidFill>
                <a:schemeClr val="dk1"/>
              </a:solidFill>
            </a:endParaRPr>
          </a:p>
          <a:p>
            <a:pPr marL="457200" lvl="0" indent="-457200" algn="l" rtl="0">
              <a:spcBef>
                <a:spcPts val="0"/>
              </a:spcBef>
              <a:spcAft>
                <a:spcPts val="0"/>
              </a:spcAft>
              <a:buNone/>
            </a:pPr>
            <a:r>
              <a:rPr lang="en-US">
                <a:solidFill>
                  <a:schemeClr val="dk1"/>
                </a:solidFill>
              </a:rPr>
              <a:t>Horn, I. S. (2010). Teaching replays, teaching rehearsals, and re-visions of practice: Learning from colleagues in a mathematics teacher community. </a:t>
            </a:r>
            <a:r>
              <a:rPr lang="en-US" i="1">
                <a:solidFill>
                  <a:schemeClr val="dk1"/>
                </a:solidFill>
              </a:rPr>
              <a:t>Teachers College Record, 112</a:t>
            </a:r>
            <a:r>
              <a:rPr lang="en-US">
                <a:solidFill>
                  <a:schemeClr val="dk1"/>
                </a:solidFill>
              </a:rPr>
              <a:t>(1), 225–259. </a:t>
            </a:r>
            <a:endParaRPr>
              <a:solidFill>
                <a:schemeClr val="dk1"/>
              </a:solidFill>
            </a:endParaRPr>
          </a:p>
          <a:p>
            <a:pPr marL="457200" lvl="0" indent="-457200" algn="l" rtl="0">
              <a:spcBef>
                <a:spcPts val="0"/>
              </a:spcBef>
              <a:spcAft>
                <a:spcPts val="0"/>
              </a:spcAft>
              <a:buNone/>
            </a:pPr>
            <a:r>
              <a:rPr lang="en-US">
                <a:solidFill>
                  <a:schemeClr val="dk1"/>
                </a:solidFill>
              </a:rPr>
              <a:t>Little, J. W. (2002). Professional community and the problem of high school reform. </a:t>
            </a:r>
            <a:r>
              <a:rPr lang="en-US" i="1">
                <a:solidFill>
                  <a:schemeClr val="dk1"/>
                </a:solidFill>
              </a:rPr>
              <a:t>International Journal of Educational Research, 37</a:t>
            </a:r>
            <a:r>
              <a:rPr lang="en-US">
                <a:solidFill>
                  <a:schemeClr val="dk1"/>
                </a:solidFill>
              </a:rPr>
              <a:t>(8), 693–714.</a:t>
            </a:r>
            <a:endParaRPr>
              <a:solidFill>
                <a:schemeClr val="dk1"/>
              </a:solidFill>
            </a:endParaRPr>
          </a:p>
          <a:p>
            <a:pPr marL="457200" lvl="0" indent="-457200" algn="l" rtl="0">
              <a:spcBef>
                <a:spcPts val="0"/>
              </a:spcBef>
              <a:spcAft>
                <a:spcPts val="0"/>
              </a:spcAft>
              <a:buNone/>
            </a:pPr>
            <a:r>
              <a:rPr lang="en-US">
                <a:solidFill>
                  <a:schemeClr val="dk1"/>
                </a:solidFill>
              </a:rPr>
              <a:t>Thanheiser, E. &amp; Jansen, A. (2016). Inviting prospective teachers to share rough draft mathematical thinking. </a:t>
            </a:r>
            <a:r>
              <a:rPr lang="en-US" i="1">
                <a:solidFill>
                  <a:schemeClr val="dk1"/>
                </a:solidFill>
              </a:rPr>
              <a:t>Mathematics Teacher Educator, 4</a:t>
            </a:r>
            <a:r>
              <a:rPr lang="en-US">
                <a:solidFill>
                  <a:schemeClr val="dk1"/>
                </a:solidFill>
              </a:rPr>
              <a:t>(2), 145–163.</a:t>
            </a:r>
            <a:endParaRPr b="1">
              <a:solidFill>
                <a:schemeClr val="dk1"/>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226feb91cb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226feb91cbc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800"/>
              </a:spcBef>
              <a:spcAft>
                <a:spcPts val="0"/>
              </a:spcAft>
              <a:buSzPts val="1100"/>
              <a:buChar char="●"/>
            </a:pPr>
            <a:r>
              <a:rPr lang="en-US" sz="1100">
                <a:latin typeface="Arial"/>
                <a:ea typeface="Arial"/>
                <a:cs typeface="Arial"/>
                <a:sym typeface="Arial"/>
              </a:rPr>
              <a:t>You might pose these questions in the form of a survey or exit card.</a:t>
            </a:r>
            <a:endParaRPr sz="1100">
              <a:latin typeface="Arial"/>
              <a:ea typeface="Arial"/>
              <a:cs typeface="Arial"/>
              <a:sym typeface="Aria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7"/>
        <p:cNvGrpSpPr/>
        <p:nvPr/>
      </p:nvGrpSpPr>
      <p:grpSpPr>
        <a:xfrm>
          <a:off x="0" y="0"/>
          <a:ext cx="0" cy="0"/>
          <a:chOff x="0" y="0"/>
          <a:chExt cx="0" cy="0"/>
        </a:xfrm>
      </p:grpSpPr>
      <p:sp>
        <p:nvSpPr>
          <p:cNvPr id="3578" name="Google Shape;3578;g25679534679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9" name="Google Shape;3579;g25679534679_1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0" algn="l" rtl="0">
              <a:lnSpc>
                <a:spcPct val="90000"/>
              </a:lnSpc>
              <a:spcBef>
                <a:spcPts val="800"/>
              </a:spcBef>
              <a:spcAft>
                <a:spcPts val="0"/>
              </a:spcAft>
              <a:buNone/>
            </a:pPr>
            <a:endParaRPr sz="1100">
              <a:latin typeface="Arial"/>
              <a:ea typeface="Arial"/>
              <a:cs typeface="Arial"/>
              <a:sym typeface="Aria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4"/>
        <p:cNvGrpSpPr/>
        <p:nvPr/>
      </p:nvGrpSpPr>
      <p:grpSpPr>
        <a:xfrm>
          <a:off x="0" y="0"/>
          <a:ext cx="0" cy="0"/>
          <a:chOff x="0" y="0"/>
          <a:chExt cx="0" cy="0"/>
        </a:xfrm>
      </p:grpSpPr>
      <p:sp>
        <p:nvSpPr>
          <p:cNvPr id="3585" name="Google Shape;3585;g256795346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6" name="Google Shape;3586;g2567953467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7" name="Google Shape;3587;g25679534679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g148e2f95fc0_0_1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2" name="Google Shape;2582;g148e2f95fc0_0_12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b="1" u="sng">
                <a:solidFill>
                  <a:srgbClr val="DC5626"/>
                </a:solidFill>
              </a:rPr>
              <a:t>Facilitator Notes:</a:t>
            </a:r>
            <a:endParaRPr b="1" u="sng">
              <a:solidFill>
                <a:srgbClr val="DC5626"/>
              </a:solidFill>
            </a:endParaRPr>
          </a:p>
          <a:p>
            <a:pPr marL="457200" lvl="0" indent="-317500" algn="l" rtl="0">
              <a:lnSpc>
                <a:spcPct val="90000"/>
              </a:lnSpc>
              <a:spcBef>
                <a:spcPts val="800"/>
              </a:spcBef>
              <a:spcAft>
                <a:spcPts val="0"/>
              </a:spcAft>
              <a:buClr>
                <a:schemeClr val="dk1"/>
              </a:buClr>
              <a:buSzPts val="1400"/>
              <a:buChar char="-"/>
            </a:pPr>
            <a:r>
              <a:rPr lang="en-US" b="1"/>
              <a:t>You might say: </a:t>
            </a:r>
            <a:r>
              <a:rPr lang="en-US"/>
              <a:t>When we know each other and have working norms for how we will interact with each other, it results in: </a:t>
            </a:r>
            <a:endParaRPr/>
          </a:p>
          <a:p>
            <a:pPr marL="914400" lvl="1" indent="-317500" algn="l" rtl="0">
              <a:lnSpc>
                <a:spcPct val="90000"/>
              </a:lnSpc>
              <a:spcBef>
                <a:spcPts val="0"/>
              </a:spcBef>
              <a:spcAft>
                <a:spcPts val="0"/>
              </a:spcAft>
              <a:buClr>
                <a:schemeClr val="dk1"/>
              </a:buClr>
              <a:buSzPts val="1400"/>
              <a:buChar char="-"/>
            </a:pPr>
            <a:r>
              <a:rPr lang="en-US"/>
              <a:t>creating spaces where we can share vulnerably about our thinking and teaching </a:t>
            </a:r>
            <a:endParaRPr/>
          </a:p>
          <a:p>
            <a:pPr marL="914400" lvl="1" indent="-317500" algn="l" rtl="0">
              <a:lnSpc>
                <a:spcPct val="90000"/>
              </a:lnSpc>
              <a:spcBef>
                <a:spcPts val="0"/>
              </a:spcBef>
              <a:spcAft>
                <a:spcPts val="0"/>
              </a:spcAft>
              <a:buClr>
                <a:schemeClr val="dk1"/>
              </a:buClr>
              <a:buSzPts val="1400"/>
              <a:buChar char="-"/>
            </a:pPr>
            <a:r>
              <a:rPr lang="en-US"/>
              <a:t>supporting us in sharing in-process, “rough draft” ideas</a:t>
            </a:r>
            <a:endParaRPr/>
          </a:p>
          <a:p>
            <a:pPr marL="914400" lvl="1" indent="-317500" algn="l" rtl="0">
              <a:lnSpc>
                <a:spcPct val="90000"/>
              </a:lnSpc>
              <a:spcBef>
                <a:spcPts val="0"/>
              </a:spcBef>
              <a:spcAft>
                <a:spcPts val="0"/>
              </a:spcAft>
              <a:buClr>
                <a:schemeClr val="dk1"/>
              </a:buClr>
              <a:buSzPts val="1400"/>
              <a:buChar char="-"/>
            </a:pPr>
            <a:r>
              <a:rPr lang="en-US"/>
              <a:t>supporting the development of a community in which we see ourselves and our colleagues as valued members of the group</a:t>
            </a:r>
            <a:endParaRPr/>
          </a:p>
          <a:p>
            <a:pPr marL="457200" lvl="0" indent="-317500" algn="l" rtl="0">
              <a:lnSpc>
                <a:spcPct val="90000"/>
              </a:lnSpc>
              <a:spcBef>
                <a:spcPts val="0"/>
              </a:spcBef>
              <a:spcAft>
                <a:spcPts val="0"/>
              </a:spcAft>
              <a:buClr>
                <a:schemeClr val="dk1"/>
              </a:buClr>
              <a:buSzPts val="1400"/>
              <a:buChar char="-"/>
            </a:pPr>
            <a:r>
              <a:rPr lang="en-US" b="1"/>
              <a:t>You might ask participants to consider the question on the slide privately.</a:t>
            </a:r>
            <a:endParaRPr b="1"/>
          </a:p>
        </p:txBody>
      </p:sp>
      <p:sp>
        <p:nvSpPr>
          <p:cNvPr id="2583" name="Google Shape;2583;g148e2f95fc0_0_12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9"/>
        <p:cNvGrpSpPr/>
        <p:nvPr/>
      </p:nvGrpSpPr>
      <p:grpSpPr>
        <a:xfrm>
          <a:off x="0" y="0"/>
          <a:ext cx="0" cy="0"/>
          <a:chOff x="0" y="0"/>
          <a:chExt cx="0" cy="0"/>
        </a:xfrm>
      </p:grpSpPr>
      <p:sp>
        <p:nvSpPr>
          <p:cNvPr id="2590" name="Google Shape;2590;g25311f018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1" name="Google Shape;2591;g25311f0186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solidFill>
                <a:srgbClr val="595959"/>
              </a:solidFill>
              <a:latin typeface="Arial"/>
              <a:ea typeface="Arial"/>
              <a:cs typeface="Arial"/>
              <a:sym typeface="Arial"/>
            </a:endParaRPr>
          </a:p>
          <a:p>
            <a:pPr marL="457200" lvl="0" indent="-298450" algn="l" rtl="0">
              <a:spcBef>
                <a:spcPts val="100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You might say: </a:t>
            </a:r>
            <a:r>
              <a:rPr lang="en-US" sz="1100">
                <a:solidFill>
                  <a:schemeClr val="dk1"/>
                </a:solidFill>
                <a:latin typeface="Arial"/>
                <a:ea typeface="Arial"/>
                <a:cs typeface="Arial"/>
                <a:sym typeface="Arial"/>
              </a:rPr>
              <a:t>Because learning mathematics is inherently complex, students need affirmations that their ideas are valuable, especially ideas still under revision </a:t>
            </a:r>
            <a:r>
              <a:rPr lang="en-US" sz="1100">
                <a:solidFill>
                  <a:schemeClr val="hlink"/>
                </a:solidFill>
                <a:uFill>
                  <a:noFill/>
                </a:uFill>
                <a:latin typeface="Arial"/>
                <a:ea typeface="Arial"/>
                <a:cs typeface="Arial"/>
                <a:sym typeface="Arial"/>
                <a:hlinkClick r:id="rId3"/>
              </a:rPr>
              <a:t>(</a:t>
            </a:r>
            <a:r>
              <a:rPr lang="en-US" sz="1100" u="sng">
                <a:solidFill>
                  <a:schemeClr val="hlink"/>
                </a:solidFill>
                <a:latin typeface="Arial"/>
                <a:ea typeface="Arial"/>
                <a:cs typeface="Arial"/>
                <a:sym typeface="Arial"/>
                <a:hlinkClick r:id="rId3"/>
              </a:rPr>
              <a:t>Jansen et al. 2017</a:t>
            </a:r>
            <a:r>
              <a:rPr lang="en-US" sz="1100">
                <a:solidFill>
                  <a:schemeClr val="hlink"/>
                </a:solidFill>
                <a:uFill>
                  <a:noFill/>
                </a:uFill>
                <a:latin typeface="Arial"/>
                <a:ea typeface="Arial"/>
                <a:cs typeface="Arial"/>
                <a:sym typeface="Arial"/>
                <a:hlinkClick r:id="rId3"/>
              </a:rPr>
              <a:t>)</a:t>
            </a:r>
            <a:r>
              <a:rPr lang="en-US" sz="1100">
                <a:solidFill>
                  <a:schemeClr val="dk1"/>
                </a:solidFill>
                <a:latin typeface="Arial"/>
                <a:ea typeface="Arial"/>
                <a:cs typeface="Arial"/>
                <a:sym typeface="Arial"/>
              </a:rPr>
              <a:t>. What if instead of presenting mathematics as a set of rules to follow, students exercised their rights to show what they already know and can do? By creating spaces for students to exercise their rights, we can resist deficit orientations and “emphasize a mathematics community in which all students have a voice in the construction of mathematical knowledge,” </a:t>
            </a:r>
            <a:r>
              <a:rPr lang="en-US" sz="1100">
                <a:solidFill>
                  <a:schemeClr val="hlink"/>
                </a:solidFill>
                <a:uFill>
                  <a:noFill/>
                </a:uFill>
                <a:latin typeface="Arial"/>
                <a:ea typeface="Arial"/>
                <a:cs typeface="Arial"/>
                <a:sym typeface="Arial"/>
                <a:hlinkClick r:id="rId3"/>
              </a:rPr>
              <a:t>(</a:t>
            </a:r>
            <a:r>
              <a:rPr lang="en-US" sz="1100" u="sng">
                <a:solidFill>
                  <a:schemeClr val="hlink"/>
                </a:solidFill>
                <a:latin typeface="Arial"/>
                <a:ea typeface="Arial"/>
                <a:cs typeface="Arial"/>
                <a:sym typeface="Arial"/>
                <a:hlinkClick r:id="rId3"/>
              </a:rPr>
              <a:t>Chao, Murray, and Gutierrez, 2016, p. 3</a:t>
            </a:r>
            <a:r>
              <a:rPr lang="en-US" sz="1100">
                <a:solidFill>
                  <a:schemeClr val="hlink"/>
                </a:solidFill>
                <a:uFill>
                  <a:noFill/>
                </a:uFill>
                <a:latin typeface="Arial"/>
                <a:ea typeface="Arial"/>
                <a:cs typeface="Arial"/>
                <a:sym typeface="Arial"/>
                <a:hlinkClick r:id="rId3"/>
              </a:rPr>
              <a:t>)</a:t>
            </a:r>
            <a:r>
              <a:rPr lang="en-US" sz="1100">
                <a:solidFill>
                  <a:schemeClr val="dk1"/>
                </a:solidFill>
                <a:latin typeface="Arial"/>
                <a:ea typeface="Arial"/>
                <a:cs typeface="Arial"/>
                <a:sym typeface="Arial"/>
              </a:rPr>
              <a:t>. We want to practice this in our own community as we work together.</a:t>
            </a:r>
            <a:endParaRPr sz="11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7"/>
        <p:cNvGrpSpPr/>
        <p:nvPr/>
      </p:nvGrpSpPr>
      <p:grpSpPr>
        <a:xfrm>
          <a:off x="0" y="0"/>
          <a:ext cx="0" cy="0"/>
          <a:chOff x="0" y="0"/>
          <a:chExt cx="0" cy="0"/>
        </a:xfrm>
      </p:grpSpPr>
      <p:sp>
        <p:nvSpPr>
          <p:cNvPr id="2598" name="Google Shape;2598;g249db90deb6_1_2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9" name="Google Shape;2599;g249db90deb6_1_26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After giving participants an opportunity to consider the question individually, give directions and have them work in small groups for ~5 minutes.</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SzPts val="1100"/>
              <a:buFont typeface="Arial"/>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i="1">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Before sending participants into groups, you might say / ask: </a:t>
            </a:r>
            <a:r>
              <a:rPr lang="en-US" sz="1100">
                <a:latin typeface="Arial"/>
                <a:ea typeface="Arial"/>
                <a:cs typeface="Arial"/>
                <a:sym typeface="Arial"/>
              </a:rPr>
              <a:t>We ask that you </a:t>
            </a:r>
            <a:r>
              <a:rPr lang="en-US" sz="1100" b="1">
                <a:latin typeface="Arial"/>
                <a:ea typeface="Arial"/>
                <a:cs typeface="Arial"/>
                <a:sym typeface="Arial"/>
              </a:rPr>
              <a:t>equitably share</a:t>
            </a:r>
            <a:r>
              <a:rPr lang="en-US" sz="1100">
                <a:latin typeface="Arial"/>
                <a:ea typeface="Arial"/>
                <a:cs typeface="Arial"/>
                <a:sym typeface="Arial"/>
              </a:rPr>
              <a:t> your responses to the prompt and build a workspace with draft team norms. How is this different from the sharing that might be more the status quo? Equitably sharing means everyone has a chance to share without interruptions and a time to listen to others. This allows time to reflect personally on how your ideas are the same and different from others. After everyone shares questions, clarification and consensus building can happen. We are trying to develop a community of learners where everyone is respected and valued.</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Visit small groups</a:t>
            </a:r>
            <a:r>
              <a:rPr lang="en-US" sz="1100">
                <a:latin typeface="Arial"/>
                <a:ea typeface="Arial"/>
                <a:cs typeface="Arial"/>
                <a:sym typeface="Arial"/>
              </a:rPr>
              <a:t> to check in and get to know participants as they work, as time permits.</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g249db90deb6_1_3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249db90deb6_1_33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b="1" u="sng">
                <a:solidFill>
                  <a:srgbClr val="DC5626"/>
                </a:solidFill>
                <a:latin typeface="Calibri"/>
                <a:ea typeface="Calibri"/>
                <a:cs typeface="Calibri"/>
                <a:sym typeface="Calibri"/>
              </a:rPr>
              <a:t>Facilitator Notes:</a:t>
            </a:r>
            <a:endParaRPr>
              <a:solidFill>
                <a:schemeClr val="dk1"/>
              </a:solidFill>
              <a:latin typeface="Calibri"/>
              <a:ea typeface="Calibri"/>
              <a:cs typeface="Calibri"/>
              <a:sym typeface="Calibri"/>
            </a:endParaRPr>
          </a:p>
          <a:p>
            <a:pPr marL="457200" lvl="0" indent="-317500" algn="l" rtl="0">
              <a:lnSpc>
                <a:spcPct val="90000"/>
              </a:lnSpc>
              <a:spcBef>
                <a:spcPts val="80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Groups / breakout rooms: </a:t>
            </a:r>
            <a:r>
              <a:rPr lang="en-US"/>
              <a:t>Draft team norms for</a:t>
            </a:r>
            <a:r>
              <a:rPr lang="en-US">
                <a:solidFill>
                  <a:schemeClr val="dk1"/>
                </a:solidFill>
                <a:latin typeface="Calibri"/>
                <a:ea typeface="Calibri"/>
                <a:cs typeface="Calibri"/>
                <a:sym typeface="Calibri"/>
              </a:rPr>
              <a:t> </a:t>
            </a:r>
            <a:r>
              <a:rPr lang="en-US" b="1"/>
              <a:t>~</a:t>
            </a:r>
            <a:r>
              <a:rPr lang="en-US" b="1">
                <a:solidFill>
                  <a:schemeClr val="dk1"/>
                </a:solidFill>
                <a:latin typeface="Calibri"/>
                <a:ea typeface="Calibri"/>
                <a:cs typeface="Calibri"/>
                <a:sym typeface="Calibri"/>
              </a:rPr>
              <a:t>5 minutes.</a:t>
            </a:r>
            <a:endParaRPr b="1">
              <a:solidFill>
                <a:schemeClr val="dk1"/>
              </a:solidFill>
              <a:latin typeface="Calibri"/>
              <a:ea typeface="Calibri"/>
              <a:cs typeface="Calibri"/>
              <a:sym typeface="Calibri"/>
            </a:endParaRPr>
          </a:p>
          <a:p>
            <a:pPr marL="457200" lvl="0" indent="-317500" algn="l" rtl="0">
              <a:lnSpc>
                <a:spcPct val="90000"/>
              </a:lnSpc>
              <a:spcBef>
                <a:spcPts val="80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Whole group: </a:t>
            </a:r>
            <a:r>
              <a:rPr lang="en-US"/>
              <a:t>You might a</a:t>
            </a:r>
            <a:r>
              <a:rPr lang="en-US">
                <a:solidFill>
                  <a:schemeClr val="dk1"/>
                </a:solidFill>
                <a:latin typeface="Calibri"/>
                <a:ea typeface="Calibri"/>
                <a:cs typeface="Calibri"/>
                <a:sym typeface="Calibri"/>
              </a:rPr>
              <a:t>sk participants to identify noticings and trends, and call on a couple of people to share.</a:t>
            </a:r>
            <a:endParaRPr b="1">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4"/>
        <p:cNvGrpSpPr/>
        <p:nvPr/>
      </p:nvGrpSpPr>
      <p:grpSpPr>
        <a:xfrm>
          <a:off x="0" y="0"/>
          <a:ext cx="0" cy="0"/>
          <a:chOff x="0" y="0"/>
          <a:chExt cx="0" cy="0"/>
        </a:xfrm>
      </p:grpSpPr>
      <p:sp>
        <p:nvSpPr>
          <p:cNvPr id="2615" name="Google Shape;2615;g249db90deb6_1_5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6" name="Google Shape;2616;g249db90deb6_1_53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The purpose of </a:t>
            </a:r>
            <a:r>
              <a:rPr lang="en-US" sz="1100">
                <a:latin typeface="Arial"/>
                <a:ea typeface="Arial"/>
                <a:cs typeface="Arial"/>
                <a:sym typeface="Arial"/>
              </a:rPr>
              <a:t>Session</a:t>
            </a:r>
            <a:r>
              <a:rPr lang="en-US" sz="1100">
                <a:solidFill>
                  <a:schemeClr val="dk1"/>
                </a:solidFill>
                <a:latin typeface="Arial"/>
                <a:ea typeface="Arial"/>
                <a:cs typeface="Arial"/>
                <a:sym typeface="Arial"/>
              </a:rPr>
              <a:t> 1 is to r</a:t>
            </a:r>
            <a:r>
              <a:rPr lang="en-US" sz="1100">
                <a:latin typeface="Arial"/>
                <a:ea typeface="Arial"/>
                <a:cs typeface="Arial"/>
                <a:sym typeface="Arial"/>
              </a:rPr>
              <a:t>eflect on our expectations for students’ experiences as math learners</a:t>
            </a:r>
            <a:r>
              <a:rPr lang="en-US" sz="1100">
                <a:solidFill>
                  <a:schemeClr val="dk1"/>
                </a:solidFill>
                <a:latin typeface="Arial"/>
                <a:ea typeface="Arial"/>
                <a:cs typeface="Arial"/>
                <a:sym typeface="Arial"/>
              </a:rPr>
              <a:t>. Here we </a:t>
            </a:r>
            <a:r>
              <a:rPr lang="en-US" sz="1100">
                <a:latin typeface="Arial"/>
                <a:ea typeface="Arial"/>
                <a:cs typeface="Arial"/>
                <a:sym typeface="Arial"/>
              </a:rPr>
              <a:t>do so as math learners through a data and statistics task</a:t>
            </a:r>
            <a:r>
              <a:rPr lang="en-US"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22ae2bdd996_0_5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22ae2bdd996_0_58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b="1">
                <a:solidFill>
                  <a:schemeClr val="dk1"/>
                </a:solidFill>
              </a:rPr>
              <a:t>Example norms</a:t>
            </a:r>
            <a:r>
              <a:rPr lang="en-US">
                <a:solidFill>
                  <a:schemeClr val="dk1"/>
                </a:solidFill>
              </a:rPr>
              <a:t> for doing mathematics together:</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Engage with each other’s thinking with curiosity</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Support everyone to experience joy for mathematics</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Use partial understandings, mistakes, and errors as an opportunity to examine further questions about mathematics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you’re interested in </a:t>
            </a:r>
            <a:r>
              <a:rPr lang="en-US"/>
              <a:t>learning more</a:t>
            </a:r>
            <a:r>
              <a:rPr lang="en-US">
                <a:solidFill>
                  <a:schemeClr val="dk1"/>
                </a:solidFill>
              </a:rPr>
              <a:t> about doing math together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3"/>
              </a:rPr>
              <a:t>TEDD.org</a:t>
            </a:r>
            <a:r>
              <a:rPr lang="en-US">
                <a:solidFill>
                  <a:schemeClr val="dk1"/>
                </a:solidFill>
              </a:rPr>
              <a:t>: Mathematics Instructional Activities</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4"/>
              </a:rPr>
              <a:t>TEDD.org</a:t>
            </a:r>
            <a:r>
              <a:rPr lang="en-US">
                <a:solidFill>
                  <a:schemeClr val="dk1"/>
                </a:solidFill>
              </a:rPr>
              <a:t>: Setting norms for collaborative work</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5"/>
              </a:rPr>
              <a:t>Mathematics For Human Flourishing (book)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a:solidFill>
                <a:schemeClr val="dk1"/>
              </a:solidFill>
            </a:endParaRPr>
          </a:p>
          <a:p>
            <a:pPr marL="457200" lvl="0" indent="-457200" algn="l" rtl="0">
              <a:spcBef>
                <a:spcPts val="0"/>
              </a:spcBef>
              <a:spcAft>
                <a:spcPts val="0"/>
              </a:spcAft>
              <a:buNone/>
            </a:pPr>
            <a:r>
              <a:rPr lang="en-US">
                <a:solidFill>
                  <a:schemeClr val="dk1"/>
                </a:solidFill>
              </a:rPr>
              <a:t>Ball, D. L., &amp; Cohen, D. K. (1999). Developing practice, developing practitioners: Toward a practice-based theory of professional education. In L. Darling-Hammond &amp; G. Sykes (Eds.), </a:t>
            </a:r>
            <a:r>
              <a:rPr lang="en-US" i="1">
                <a:solidFill>
                  <a:schemeClr val="dk1"/>
                </a:solidFill>
              </a:rPr>
              <a:t>Teaching as the learning profession: Handbook of policy and practice</a:t>
            </a:r>
            <a:r>
              <a:rPr lang="en-US">
                <a:solidFill>
                  <a:schemeClr val="dk1"/>
                </a:solidFill>
              </a:rPr>
              <a:t> (pp. 3–22). Jossey Bass.</a:t>
            </a:r>
            <a:endParaRPr>
              <a:solidFill>
                <a:schemeClr val="dk1"/>
              </a:solidFill>
            </a:endParaRPr>
          </a:p>
          <a:p>
            <a:pPr marL="457200" lvl="0" indent="-457200" algn="l" rtl="0">
              <a:spcBef>
                <a:spcPts val="0"/>
              </a:spcBef>
              <a:spcAft>
                <a:spcPts val="0"/>
              </a:spcAft>
              <a:buNone/>
            </a:pPr>
            <a:r>
              <a:rPr lang="en-US">
                <a:solidFill>
                  <a:schemeClr val="dk1"/>
                </a:solidFill>
              </a:rPr>
              <a:t>Elliott, R., Lesseig, K., &amp; Kazemi, E.. (2009). Sociomathematical norms in professional development: Examining leaders’ use of justification and its implication for practice. The Montana Mathematics Enthusiast Journal monograph, 7.</a:t>
            </a:r>
            <a:endParaRPr>
              <a:solidFill>
                <a:schemeClr val="dk1"/>
              </a:solidFill>
            </a:endParaRPr>
          </a:p>
          <a:p>
            <a:pPr marL="457200" lvl="0" indent="-457200" algn="l" rtl="0">
              <a:spcBef>
                <a:spcPts val="0"/>
              </a:spcBef>
              <a:spcAft>
                <a:spcPts val="0"/>
              </a:spcAft>
              <a:buNone/>
            </a:pPr>
            <a:r>
              <a:rPr lang="en-US">
                <a:solidFill>
                  <a:schemeClr val="dk1"/>
                </a:solidFill>
              </a:rPr>
              <a:t>Kazemi, E., &amp; Franke, M. L. (2004). Teacher learning in mathematics: Using student work to promote collective inquiry. </a:t>
            </a:r>
            <a:r>
              <a:rPr lang="en-US" i="1">
                <a:solidFill>
                  <a:schemeClr val="dk1"/>
                </a:solidFill>
              </a:rPr>
              <a:t>Journal of Mathematics Teacher Education, 7</a:t>
            </a:r>
            <a:r>
              <a:rPr lang="en-US">
                <a:solidFill>
                  <a:schemeClr val="dk1"/>
                </a:solidFill>
              </a:rPr>
              <a:t>(3), 203–235.</a:t>
            </a:r>
            <a:endParaRPr>
              <a:solidFill>
                <a:schemeClr val="dk1"/>
              </a:solidFill>
            </a:endParaRPr>
          </a:p>
          <a:p>
            <a:pPr marL="457200" lvl="0" indent="-457200" algn="l" rtl="0">
              <a:spcBef>
                <a:spcPts val="0"/>
              </a:spcBef>
              <a:spcAft>
                <a:spcPts val="0"/>
              </a:spcAft>
              <a:buNone/>
            </a:pPr>
            <a:r>
              <a:rPr lang="en-US">
                <a:solidFill>
                  <a:schemeClr val="dk1"/>
                </a:solidFill>
              </a:rPr>
              <a:t>Su, F. (2021). </a:t>
            </a:r>
            <a:r>
              <a:rPr lang="en-US" i="1">
                <a:solidFill>
                  <a:schemeClr val="dk1"/>
                </a:solidFill>
              </a:rPr>
              <a:t>Mathematics for Human Flourishing</a:t>
            </a:r>
            <a:r>
              <a:rPr lang="en-US">
                <a:solidFill>
                  <a:schemeClr val="dk1"/>
                </a:solidFill>
              </a:rPr>
              <a:t>. Yale University Press. </a:t>
            </a:r>
            <a:endParaRPr>
              <a:solidFill>
                <a:schemeClr val="dk1"/>
              </a:solidFill>
            </a:endParaRPr>
          </a:p>
          <a:p>
            <a:pPr marL="457200" lvl="0" indent="-457200" algn="l" rtl="0">
              <a:spcBef>
                <a:spcPts val="0"/>
              </a:spcBef>
              <a:spcAft>
                <a:spcPts val="0"/>
              </a:spcAft>
              <a:buNone/>
            </a:pPr>
            <a:r>
              <a:rPr lang="en-US">
                <a:solidFill>
                  <a:schemeClr val="dk1"/>
                </a:solidFill>
              </a:rPr>
              <a:t>Yackel E., &amp; Cobb, P. (1998) Sociomathematical norms, argumentation, and autonomy in mathematics.</a:t>
            </a:r>
            <a:r>
              <a:rPr lang="en-US" b="1">
                <a:solidFill>
                  <a:schemeClr val="dk1"/>
                </a:solidFill>
              </a:rPr>
              <a:t> </a:t>
            </a:r>
            <a:r>
              <a:rPr lang="en-US" i="1">
                <a:solidFill>
                  <a:schemeClr val="dk1"/>
                </a:solidFill>
              </a:rPr>
              <a:t>Journal for Research in Mathematics Education, </a:t>
            </a:r>
            <a:r>
              <a:rPr lang="en-US">
                <a:solidFill>
                  <a:schemeClr val="dk1"/>
                </a:solidFill>
              </a:rPr>
              <a:t>27(4), 458-477.</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0"/>
        <p:cNvGrpSpPr/>
        <p:nvPr/>
      </p:nvGrpSpPr>
      <p:grpSpPr>
        <a:xfrm>
          <a:off x="0" y="0"/>
          <a:ext cx="0" cy="0"/>
          <a:chOff x="0" y="0"/>
          <a:chExt cx="0" cy="0"/>
        </a:xfrm>
      </p:grpSpPr>
      <p:sp>
        <p:nvSpPr>
          <p:cNvPr id="2631" name="Google Shape;2631;g2520e88ef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2" name="Google Shape;2632;g2520e88ef6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Have participants open </a:t>
            </a:r>
            <a:r>
              <a:rPr lang="en-US" sz="1100" b="1">
                <a:solidFill>
                  <a:srgbClr val="007F43"/>
                </a:solidFill>
                <a:latin typeface="Arial"/>
                <a:ea typeface="Arial"/>
                <a:cs typeface="Arial"/>
                <a:sym typeface="Arial"/>
              </a:rPr>
              <a:t>2a Critical Areas of Focus for HS Data &amp; Statistics, 2b Standards Guidance Document for HS.DR.A.4 </a:t>
            </a:r>
            <a:r>
              <a:rPr lang="en-US" sz="1100">
                <a:latin typeface="Arial"/>
                <a:ea typeface="Arial"/>
                <a:cs typeface="Arial"/>
                <a:sym typeface="Arial"/>
              </a:rPr>
              <a:t>and</a:t>
            </a:r>
            <a:r>
              <a:rPr lang="en-US" sz="1100" b="1">
                <a:solidFill>
                  <a:srgbClr val="007F43"/>
                </a:solidFill>
                <a:latin typeface="Arial"/>
                <a:ea typeface="Arial"/>
                <a:cs typeface="Arial"/>
                <a:sym typeface="Arial"/>
              </a:rPr>
              <a:t> 2c Standards Guidance Document for HS.DR.C.8</a:t>
            </a:r>
            <a:r>
              <a:rPr lang="en-US" sz="1100">
                <a:latin typeface="Arial"/>
                <a:ea typeface="Arial"/>
                <a:cs typeface="Arial"/>
                <a:sym typeface="Arial"/>
              </a:rPr>
              <a:t> and privately read.</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Orient participants to where these documents come from: the </a:t>
            </a:r>
            <a:r>
              <a:rPr lang="en-US" sz="1100" u="sng">
                <a:solidFill>
                  <a:schemeClr val="hlink"/>
                </a:solidFill>
                <a:latin typeface="Arial"/>
                <a:ea typeface="Arial"/>
                <a:cs typeface="Arial"/>
                <a:sym typeface="Arial"/>
                <a:hlinkClick r:id="rId3"/>
              </a:rPr>
              <a:t>Oregon Mathematics Guidance Document, 2021 Oregon Mathematics Standards</a:t>
            </a:r>
            <a:r>
              <a:rPr lang="en-US" sz="1100">
                <a:latin typeface="Arial"/>
                <a:ea typeface="Arial"/>
                <a:cs typeface="Arial"/>
                <a:sym typeface="Arial"/>
              </a:rPr>
              <a:t>.</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preview that there will be a more extensive exploration into the Standards Guidance Documents in </a:t>
            </a:r>
            <a:r>
              <a:rPr lang="en-US" sz="1100" b="1" u="sng">
                <a:solidFill>
                  <a:schemeClr val="hlink"/>
                </a:solidFill>
                <a:latin typeface="Arial"/>
                <a:ea typeface="Arial"/>
                <a:cs typeface="Arial"/>
                <a:sym typeface="Arial"/>
                <a:hlinkClick r:id="rId4"/>
              </a:rPr>
              <a:t>Session 11</a:t>
            </a:r>
            <a:r>
              <a:rPr lang="en-US" sz="1100" b="1">
                <a:latin typeface="Arial"/>
                <a:ea typeface="Arial"/>
                <a:cs typeface="Arial"/>
                <a:sym typeface="Arial"/>
              </a:rPr>
              <a:t>.</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8"/>
        <p:cNvGrpSpPr/>
        <p:nvPr/>
      </p:nvGrpSpPr>
      <p:grpSpPr>
        <a:xfrm>
          <a:off x="0" y="0"/>
          <a:ext cx="0" cy="0"/>
          <a:chOff x="0" y="0"/>
          <a:chExt cx="0" cy="0"/>
        </a:xfrm>
      </p:grpSpPr>
      <p:sp>
        <p:nvSpPr>
          <p:cNvPr id="2469" name="Google Shape;2469;g221d1c9c46e_0_3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0" name="Google Shape;2470;g221d1c9c46e_0_37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rgbClr val="DC5626"/>
                </a:solidFill>
              </a:rPr>
              <a:t>Facilitator Notes:</a:t>
            </a:r>
            <a:endParaRPr b="1" u="sng">
              <a:solidFill>
                <a:srgbClr val="DC5626"/>
              </a:solidFill>
              <a:latin typeface="Calibri"/>
              <a:ea typeface="Calibri"/>
              <a:cs typeface="Calibri"/>
              <a:sym typeface="Calibri"/>
            </a:endParaRPr>
          </a:p>
          <a:p>
            <a:pPr marL="457200" lvl="0" indent="-317500" algn="l" rtl="0">
              <a:lnSpc>
                <a:spcPct val="90000"/>
              </a:lnSpc>
              <a:spcBef>
                <a:spcPts val="800"/>
              </a:spcBef>
              <a:spcAft>
                <a:spcPts val="0"/>
              </a:spcAft>
              <a:buSzPts val="1400"/>
              <a:buFont typeface="Calibri"/>
              <a:buChar char="-"/>
            </a:pPr>
            <a:r>
              <a:rPr lang="en-US">
                <a:latin typeface="Calibri"/>
                <a:ea typeface="Calibri"/>
                <a:cs typeface="Calibri"/>
                <a:sym typeface="Calibri"/>
              </a:rPr>
              <a:t>Orange </a:t>
            </a:r>
            <a:r>
              <a:rPr lang="en-US" b="1">
                <a:latin typeface="Calibri"/>
                <a:ea typeface="Calibri"/>
                <a:cs typeface="Calibri"/>
                <a:sym typeface="Calibri"/>
              </a:rPr>
              <a:t>Facilitator Guide</a:t>
            </a:r>
            <a:r>
              <a:rPr lang="en-US">
                <a:latin typeface="Calibri"/>
                <a:ea typeface="Calibri"/>
                <a:cs typeface="Calibri"/>
                <a:sym typeface="Calibri"/>
              </a:rPr>
              <a:t> slides orient facilitators in making sense of upcoming sections. </a:t>
            </a:r>
            <a:endParaRPr>
              <a:latin typeface="Calibri"/>
              <a:ea typeface="Calibri"/>
              <a:cs typeface="Calibri"/>
              <a:sym typeface="Calibri"/>
            </a:endParaRPr>
          </a:p>
          <a:p>
            <a:pPr marL="457200" lvl="0" indent="-317500" algn="l" rtl="0">
              <a:lnSpc>
                <a:spcPct val="90000"/>
              </a:lnSpc>
              <a:spcBef>
                <a:spcPts val="800"/>
              </a:spcBef>
              <a:spcAft>
                <a:spcPts val="0"/>
              </a:spcAft>
              <a:buSzPts val="1400"/>
              <a:buFont typeface="Calibri"/>
              <a:buChar char="-"/>
            </a:pPr>
            <a:r>
              <a:rPr lang="en-US">
                <a:latin typeface="Calibri"/>
                <a:ea typeface="Calibri"/>
                <a:cs typeface="Calibri"/>
                <a:sym typeface="Calibri"/>
              </a:rPr>
              <a:t>These slides</a:t>
            </a:r>
            <a:r>
              <a:rPr lang="en-US" i="1">
                <a:latin typeface="Calibri"/>
                <a:ea typeface="Calibri"/>
                <a:cs typeface="Calibri"/>
                <a:sym typeface="Calibri"/>
              </a:rPr>
              <a:t> </a:t>
            </a:r>
            <a:r>
              <a:rPr lang="en-US" i="1" u="sng">
                <a:latin typeface="Calibri"/>
                <a:ea typeface="Calibri"/>
                <a:cs typeface="Calibri"/>
                <a:sym typeface="Calibri"/>
              </a:rPr>
              <a:t>are intended to be hidden from the deck during sessions</a:t>
            </a:r>
            <a:r>
              <a:rPr lang="en-US">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7"/>
        <p:cNvGrpSpPr/>
        <p:nvPr/>
      </p:nvGrpSpPr>
      <p:grpSpPr>
        <a:xfrm>
          <a:off x="0" y="0"/>
          <a:ext cx="0" cy="0"/>
          <a:chOff x="0" y="0"/>
          <a:chExt cx="0" cy="0"/>
        </a:xfrm>
      </p:grpSpPr>
      <p:sp>
        <p:nvSpPr>
          <p:cNvPr id="2638" name="Google Shape;2638;g1492fb667ff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9" name="Google Shape;2639;g1492fb667ff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rgbClr val="333333"/>
              </a:buClr>
              <a:buSzPts val="1100"/>
              <a:buFont typeface="Arial"/>
              <a:buChar char="-"/>
            </a:pPr>
            <a:r>
              <a:rPr lang="en-US" sz="1100" b="1">
                <a:solidFill>
                  <a:srgbClr val="353535"/>
                </a:solidFill>
                <a:latin typeface="Arial"/>
                <a:ea typeface="Arial"/>
                <a:cs typeface="Arial"/>
                <a:sym typeface="Arial"/>
              </a:rPr>
              <a:t>You might read or ask a participant to read the quote</a:t>
            </a:r>
            <a:r>
              <a:rPr lang="en-US" sz="1100">
                <a:solidFill>
                  <a:srgbClr val="353535"/>
                </a:solidFill>
                <a:latin typeface="Arial"/>
                <a:ea typeface="Arial"/>
                <a:cs typeface="Arial"/>
                <a:sym typeface="Arial"/>
              </a:rPr>
              <a:t>. This comes from a research paper by Laurie Rubel and colleagues entitled,</a:t>
            </a:r>
            <a:r>
              <a:rPr lang="en-US" sz="1100" b="1">
                <a:solidFill>
                  <a:srgbClr val="353535"/>
                </a:solidFill>
                <a:latin typeface="Arial"/>
                <a:ea typeface="Arial"/>
                <a:cs typeface="Arial"/>
                <a:sym typeface="Arial"/>
              </a:rPr>
              <a:t> </a:t>
            </a:r>
            <a:r>
              <a:rPr lang="en-US" sz="1100" i="1">
                <a:solidFill>
                  <a:srgbClr val="333333"/>
                </a:solidFill>
                <a:latin typeface="Arial"/>
                <a:ea typeface="Arial"/>
                <a:cs typeface="Arial"/>
                <a:sym typeface="Arial"/>
              </a:rPr>
              <a:t>A critical mathematics perspective on reading data visualizations: reimagining through reformatting, reframing, and renarrating </a:t>
            </a:r>
            <a:r>
              <a:rPr lang="en-US" sz="1100">
                <a:solidFill>
                  <a:srgbClr val="333333"/>
                </a:solidFill>
                <a:latin typeface="Arial"/>
                <a:ea typeface="Arial"/>
                <a:cs typeface="Arial"/>
                <a:sym typeface="Arial"/>
              </a:rPr>
              <a:t>published in Educational Studies in Mathematics.</a:t>
            </a:r>
            <a:endParaRPr sz="1100">
              <a:solidFill>
                <a:srgbClr val="333333"/>
              </a:solidFill>
              <a:latin typeface="Arial"/>
              <a:ea typeface="Arial"/>
              <a:cs typeface="Arial"/>
              <a:sym typeface="Arial"/>
            </a:endParaRPr>
          </a:p>
          <a:p>
            <a:pPr marL="457200" lvl="0" indent="-298450" algn="l" rtl="0">
              <a:spcBef>
                <a:spcPts val="0"/>
              </a:spcBef>
              <a:spcAft>
                <a:spcPts val="0"/>
              </a:spcAft>
              <a:buClr>
                <a:srgbClr val="333333"/>
              </a:buClr>
              <a:buSzPts val="1100"/>
              <a:buChar char="-"/>
            </a:pPr>
            <a:r>
              <a:rPr lang="en-US" sz="1100" b="1">
                <a:solidFill>
                  <a:srgbClr val="333333"/>
                </a:solidFill>
                <a:latin typeface="Arial"/>
                <a:ea typeface="Arial"/>
                <a:cs typeface="Arial"/>
                <a:sym typeface="Arial"/>
              </a:rPr>
              <a:t>You might ask participants to consider the questions privately:</a:t>
            </a:r>
            <a:endParaRPr sz="1100" b="1">
              <a:solidFill>
                <a:srgbClr val="333333"/>
              </a:solidFill>
              <a:latin typeface="Arial"/>
              <a:ea typeface="Arial"/>
              <a:cs typeface="Arial"/>
              <a:sym typeface="Arial"/>
            </a:endParaRPr>
          </a:p>
          <a:p>
            <a:pPr marL="914400" lvl="1" indent="-298450" algn="l" rtl="0">
              <a:spcBef>
                <a:spcPts val="0"/>
              </a:spcBef>
              <a:spcAft>
                <a:spcPts val="0"/>
              </a:spcAft>
              <a:buClr>
                <a:srgbClr val="333333"/>
              </a:buClr>
              <a:buSzPts val="1100"/>
              <a:buChar char="-"/>
            </a:pPr>
            <a:r>
              <a:rPr lang="en-US" sz="1100">
                <a:latin typeface="Arial"/>
                <a:ea typeface="Arial"/>
                <a:cs typeface="Arial"/>
                <a:sym typeface="Arial"/>
              </a:rPr>
              <a:t>What feels true about this quote?</a:t>
            </a:r>
            <a:endParaRPr sz="1100">
              <a:latin typeface="Arial"/>
              <a:ea typeface="Arial"/>
              <a:cs typeface="Arial"/>
              <a:sym typeface="Arial"/>
            </a:endParaRPr>
          </a:p>
          <a:p>
            <a:pPr marL="914400" lvl="1" indent="-298450" algn="l" rtl="0">
              <a:spcBef>
                <a:spcPts val="0"/>
              </a:spcBef>
              <a:spcAft>
                <a:spcPts val="0"/>
              </a:spcAft>
              <a:buClr>
                <a:srgbClr val="333333"/>
              </a:buClr>
              <a:buSzPts val="1100"/>
              <a:buChar char="-"/>
            </a:pPr>
            <a:r>
              <a:rPr lang="en-US" sz="1100">
                <a:latin typeface="Arial"/>
                <a:ea typeface="Arial"/>
                <a:cs typeface="Arial"/>
                <a:sym typeface="Arial"/>
              </a:rPr>
              <a:t>What feels challenging?</a:t>
            </a:r>
            <a:endParaRPr sz="1100">
              <a:latin typeface="Arial"/>
              <a:ea typeface="Arial"/>
              <a:cs typeface="Arial"/>
              <a:sym typeface="Arial"/>
            </a:endParaRPr>
          </a:p>
          <a:p>
            <a:pPr marL="457200" lvl="0" indent="-298450" algn="l" rtl="0">
              <a:spcBef>
                <a:spcPts val="0"/>
              </a:spcBef>
              <a:spcAft>
                <a:spcPts val="0"/>
              </a:spcAft>
              <a:buClr>
                <a:srgbClr val="333333"/>
              </a:buClr>
              <a:buSzPts val="1100"/>
              <a:buChar char="-"/>
            </a:pPr>
            <a:r>
              <a:rPr lang="en-US" sz="1100" b="1">
                <a:solidFill>
                  <a:srgbClr val="353535"/>
                </a:solidFill>
                <a:latin typeface="Arial"/>
                <a:ea typeface="Arial"/>
                <a:cs typeface="Arial"/>
                <a:sym typeface="Arial"/>
              </a:rPr>
              <a:t>Surface ideas whole-group:</a:t>
            </a:r>
            <a:endParaRPr sz="1100" b="1">
              <a:solidFill>
                <a:srgbClr val="353535"/>
              </a:solidFill>
              <a:latin typeface="Arial"/>
              <a:ea typeface="Arial"/>
              <a:cs typeface="Arial"/>
              <a:sym typeface="Arial"/>
            </a:endParaRPr>
          </a:p>
          <a:p>
            <a:pPr marL="914400" lvl="1" indent="-298450" algn="l" rtl="0">
              <a:spcBef>
                <a:spcPts val="0"/>
              </a:spcBef>
              <a:spcAft>
                <a:spcPts val="0"/>
              </a:spcAft>
              <a:buClr>
                <a:srgbClr val="333333"/>
              </a:buClr>
              <a:buSzPts val="1100"/>
              <a:buChar char="-"/>
            </a:pPr>
            <a:r>
              <a:rPr lang="en-US" sz="1100">
                <a:solidFill>
                  <a:srgbClr val="353535"/>
                </a:solidFill>
                <a:latin typeface="Arial"/>
                <a:ea typeface="Arial"/>
                <a:cs typeface="Arial"/>
                <a:sym typeface="Arial"/>
              </a:rPr>
              <a:t>You might call on 2-3 participants to share whole-group.</a:t>
            </a:r>
            <a:endParaRPr sz="1100">
              <a:solidFill>
                <a:srgbClr val="353535"/>
              </a:solidFill>
              <a:latin typeface="Arial"/>
              <a:ea typeface="Arial"/>
              <a:cs typeface="Arial"/>
              <a:sym typeface="Arial"/>
            </a:endParaRPr>
          </a:p>
          <a:p>
            <a:pPr marL="914400" lvl="1" indent="-298450" algn="l" rtl="0">
              <a:spcBef>
                <a:spcPts val="0"/>
              </a:spcBef>
              <a:spcAft>
                <a:spcPts val="0"/>
              </a:spcAft>
              <a:buClr>
                <a:srgbClr val="353535"/>
              </a:buClr>
              <a:buSzPts val="1100"/>
              <a:buFont typeface="Arial"/>
              <a:buChar char="-"/>
            </a:pPr>
            <a:r>
              <a:rPr lang="en-US" sz="1100">
                <a:solidFill>
                  <a:srgbClr val="353535"/>
                </a:solidFill>
                <a:latin typeface="Arial"/>
                <a:ea typeface="Arial"/>
                <a:cs typeface="Arial"/>
                <a:sym typeface="Arial"/>
              </a:rPr>
              <a:t>If you are facilitating in a virtual setting, you might ask participants to share responses in the chat.</a:t>
            </a:r>
            <a:endParaRPr sz="1100">
              <a:solidFill>
                <a:srgbClr val="353535"/>
              </a:solidFill>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2640" name="Google Shape;2640;g1492fb667ff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p:cNvGrpSpPr/>
        <p:nvPr/>
      </p:nvGrpSpPr>
      <p:grpSpPr>
        <a:xfrm>
          <a:off x="0" y="0"/>
          <a:ext cx="0" cy="0"/>
          <a:chOff x="0" y="0"/>
          <a:chExt cx="0" cy="0"/>
        </a:xfrm>
      </p:grpSpPr>
      <p:sp>
        <p:nvSpPr>
          <p:cNvPr id="2647" name="Google Shape;2647;g1492fb667ff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8" name="Google Shape;2648;g1492fb667ff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Say to the group: </a:t>
            </a:r>
            <a:r>
              <a:rPr lang="en-US" sz="1100">
                <a:latin typeface="Arial"/>
                <a:ea typeface="Arial"/>
                <a:cs typeface="Arial"/>
                <a:sym typeface="Arial"/>
              </a:rPr>
              <a:t>Reading </a:t>
            </a:r>
            <a:r>
              <a:rPr lang="en-US" sz="1100" i="1">
                <a:latin typeface="Arial"/>
                <a:ea typeface="Arial"/>
                <a:cs typeface="Arial"/>
                <a:sym typeface="Arial"/>
              </a:rPr>
              <a:t>and</a:t>
            </a:r>
            <a:r>
              <a:rPr lang="en-US" sz="1100">
                <a:latin typeface="Arial"/>
                <a:ea typeface="Arial"/>
                <a:cs typeface="Arial"/>
                <a:sym typeface="Arial"/>
              </a:rPr>
              <a:t> critically re-reading are both crucial to making good sense of data.</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You might ask participants to privately read the table by saying: </a:t>
            </a:r>
            <a:r>
              <a:rPr lang="en-US" sz="1100">
                <a:latin typeface="Arial"/>
                <a:ea typeface="Arial"/>
                <a:cs typeface="Arial"/>
                <a:sym typeface="Arial"/>
              </a:rPr>
              <a:t>Carefully read the columns. How are they the same and different? Why are both of the actions important? Or are they? </a:t>
            </a:r>
            <a:endParaRPr sz="1100" b="1" u="sng">
              <a:solidFill>
                <a:srgbClr val="DC5626"/>
              </a:solidFill>
              <a:latin typeface="Arial"/>
              <a:ea typeface="Arial"/>
              <a:cs typeface="Arial"/>
              <a:sym typeface="Arial"/>
            </a:endParaRPr>
          </a:p>
        </p:txBody>
      </p:sp>
      <p:sp>
        <p:nvSpPr>
          <p:cNvPr id="2649" name="Google Shape;2649;g1492fb667ff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6"/>
        <p:cNvGrpSpPr/>
        <p:nvPr/>
      </p:nvGrpSpPr>
      <p:grpSpPr>
        <a:xfrm>
          <a:off x="0" y="0"/>
          <a:ext cx="0" cy="0"/>
          <a:chOff x="0" y="0"/>
          <a:chExt cx="0" cy="0"/>
        </a:xfrm>
      </p:grpSpPr>
      <p:sp>
        <p:nvSpPr>
          <p:cNvPr id="2657" name="Google Shape;2657;g1492fb667ff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8" name="Google Shape;2658;g1492fb667ff_0_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b="1" u="sng">
                <a:solidFill>
                  <a:srgbClr val="DC5626"/>
                </a:solidFill>
              </a:rPr>
              <a:t>Facilitator Notes: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Char char="-"/>
            </a:pPr>
            <a:r>
              <a:rPr lang="en-US" sz="1100" b="1">
                <a:solidFill>
                  <a:srgbClr val="000000"/>
                </a:solidFill>
                <a:latin typeface="Arial"/>
                <a:ea typeface="Arial"/>
                <a:cs typeface="Arial"/>
                <a:sym typeface="Arial"/>
              </a:rPr>
              <a:t>You might give participants time</a:t>
            </a:r>
            <a:r>
              <a:rPr lang="en-US" sz="1100">
                <a:solidFill>
                  <a:srgbClr val="000000"/>
                </a:solidFill>
                <a:latin typeface="Arial"/>
                <a:ea typeface="Arial"/>
                <a:cs typeface="Arial"/>
                <a:sym typeface="Arial"/>
              </a:rPr>
              <a:t> to think about the questions on the screen privately BEFORE looking at the data.</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Char char="-"/>
            </a:pPr>
            <a:r>
              <a:rPr lang="en-US" sz="1100" b="1">
                <a:latin typeface="Arial"/>
                <a:ea typeface="Arial"/>
                <a:cs typeface="Arial"/>
                <a:sym typeface="Arial"/>
              </a:rPr>
              <a:t>Model/think aloud about the assumptions you might want to bring given your equity commitments:</a:t>
            </a:r>
            <a:r>
              <a:rPr lang="en-US" sz="1100">
                <a:latin typeface="Arial"/>
                <a:ea typeface="Arial"/>
                <a:cs typeface="Arial"/>
                <a:sym typeface="Arial"/>
              </a:rPr>
              <a:t> “I know that disparities in median income among racial groups are </a:t>
            </a:r>
            <a:r>
              <a:rPr lang="en-US" sz="1100" u="sng">
                <a:latin typeface="Arial"/>
                <a:ea typeface="Arial"/>
                <a:cs typeface="Arial"/>
                <a:sym typeface="Arial"/>
              </a:rPr>
              <a:t>partly</a:t>
            </a:r>
            <a:r>
              <a:rPr lang="en-US" sz="1100">
                <a:latin typeface="Arial"/>
                <a:ea typeface="Arial"/>
                <a:cs typeface="Arial"/>
                <a:sym typeface="Arial"/>
              </a:rPr>
              <a:t> the result of societal inequities. I want to be mindful about how I talk about and think about this data given that fact.”</a:t>
            </a:r>
            <a:endParaRPr sz="1100">
              <a:solidFill>
                <a:srgbClr val="000000"/>
              </a:solidFill>
              <a:latin typeface="Arial"/>
              <a:ea typeface="Arial"/>
              <a:cs typeface="Arial"/>
              <a:sym typeface="Arial"/>
            </a:endParaRPr>
          </a:p>
        </p:txBody>
      </p:sp>
      <p:sp>
        <p:nvSpPr>
          <p:cNvPr id="2659" name="Google Shape;2659;g1492fb667ff_0_2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6"/>
        <p:cNvGrpSpPr/>
        <p:nvPr/>
      </p:nvGrpSpPr>
      <p:grpSpPr>
        <a:xfrm>
          <a:off x="0" y="0"/>
          <a:ext cx="0" cy="0"/>
          <a:chOff x="0" y="0"/>
          <a:chExt cx="0" cy="0"/>
        </a:xfrm>
      </p:grpSpPr>
      <p:sp>
        <p:nvSpPr>
          <p:cNvPr id="2667" name="Google Shape;2667;g251bd5cbfd1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8" name="Google Shape;2668;g251bd5cbfd1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frame the data by saying: </a:t>
            </a:r>
            <a:r>
              <a:rPr lang="en-US" sz="1100">
                <a:latin typeface="Arial"/>
                <a:ea typeface="Arial"/>
                <a:cs typeface="Arial"/>
                <a:sym typeface="Arial"/>
              </a:rPr>
              <a:t>This is a graph showing income disparities due to societal injustices. What do you notice, what do you wonder? Or, you might use slightly different framing to connect to what participants raised in the data preview.</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have participants look at the data on the slide or open</a:t>
            </a:r>
            <a:r>
              <a:rPr lang="en-US" sz="1100">
                <a:latin typeface="Arial"/>
                <a:ea typeface="Arial"/>
                <a:cs typeface="Arial"/>
                <a:sym typeface="Arial"/>
              </a:rPr>
              <a:t> </a:t>
            </a:r>
            <a:r>
              <a:rPr lang="en-US" sz="1100" b="1">
                <a:solidFill>
                  <a:srgbClr val="007F43"/>
                </a:solidFill>
                <a:latin typeface="Arial"/>
                <a:ea typeface="Arial"/>
                <a:cs typeface="Arial"/>
                <a:sym typeface="Arial"/>
              </a:rPr>
              <a:t>3a Analyzing Income Inequality by Race</a:t>
            </a:r>
            <a:r>
              <a:rPr lang="en-US" sz="1100" b="1">
                <a:solidFill>
                  <a:schemeClr val="accent6"/>
                </a:solidFill>
                <a:latin typeface="Arial"/>
                <a:ea typeface="Arial"/>
                <a:cs typeface="Arial"/>
                <a:sym typeface="Arial"/>
              </a:rPr>
              <a:t>. </a:t>
            </a:r>
            <a:r>
              <a:rPr lang="en-US" sz="1100">
                <a:latin typeface="Arial"/>
                <a:ea typeface="Arial"/>
                <a:cs typeface="Arial"/>
                <a:sym typeface="Arial"/>
              </a:rPr>
              <a:t>This is the original task. They should focus on the data in the table and use the prompts on the slide to guide their private reasoning time.</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participants time</a:t>
            </a:r>
            <a:r>
              <a:rPr lang="en-US" sz="1100">
                <a:latin typeface="Arial"/>
                <a:ea typeface="Arial"/>
                <a:cs typeface="Arial"/>
                <a:sym typeface="Arial"/>
              </a:rPr>
              <a:t> to privately consider what they notice and wonder about the data.</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Consider resources from this website to help frame this data/graph: </a:t>
            </a:r>
            <a:r>
              <a:rPr lang="en-US" sz="1100" u="sng">
                <a:solidFill>
                  <a:schemeClr val="hlink"/>
                </a:solidFill>
                <a:latin typeface="Arial"/>
                <a:ea typeface="Arial"/>
                <a:cs typeface="Arial"/>
                <a:sym typeface="Arial"/>
                <a:hlinkClick r:id="rId3"/>
              </a:rPr>
              <a:t>Lesson 6.3 Culturally Relevant Income Inequality | Online Resources</a:t>
            </a:r>
            <a:endParaRPr sz="1100">
              <a:latin typeface="Arial"/>
              <a:ea typeface="Arial"/>
              <a:cs typeface="Arial"/>
              <a:sym typeface="Arial"/>
            </a:endParaRPr>
          </a:p>
        </p:txBody>
      </p:sp>
      <p:sp>
        <p:nvSpPr>
          <p:cNvPr id="2669" name="Google Shape;2669;g251bd5cbfd1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7"/>
        <p:cNvGrpSpPr/>
        <p:nvPr/>
      </p:nvGrpSpPr>
      <p:grpSpPr>
        <a:xfrm>
          <a:off x="0" y="0"/>
          <a:ext cx="0" cy="0"/>
          <a:chOff x="0" y="0"/>
          <a:chExt cx="0" cy="0"/>
        </a:xfrm>
      </p:grpSpPr>
      <p:sp>
        <p:nvSpPr>
          <p:cNvPr id="2678" name="Google Shape;2678;g24b4afe0c4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9" name="Google Shape;2679;g24b4afe0c41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have participants look at the data on the slide or open</a:t>
            </a:r>
            <a:r>
              <a:rPr lang="en-US" sz="1100">
                <a:latin typeface="Arial"/>
                <a:ea typeface="Arial"/>
                <a:cs typeface="Arial"/>
                <a:sym typeface="Arial"/>
              </a:rPr>
              <a:t> </a:t>
            </a:r>
            <a:r>
              <a:rPr lang="en-US" sz="1100" b="1">
                <a:solidFill>
                  <a:srgbClr val="007F43"/>
                </a:solidFill>
                <a:latin typeface="Arial"/>
                <a:ea typeface="Arial"/>
                <a:cs typeface="Arial"/>
                <a:sym typeface="Arial"/>
              </a:rPr>
              <a:t>3a Analyzing Income Inequality by Race</a:t>
            </a:r>
            <a:r>
              <a:rPr lang="en-US" sz="1100" b="1">
                <a:solidFill>
                  <a:schemeClr val="accent6"/>
                </a:solidFill>
                <a:latin typeface="Arial"/>
                <a:ea typeface="Arial"/>
                <a:cs typeface="Arial"/>
                <a:sym typeface="Arial"/>
              </a:rPr>
              <a:t>. </a:t>
            </a:r>
            <a:r>
              <a:rPr lang="en-US" sz="1100">
                <a:latin typeface="Arial"/>
                <a:ea typeface="Arial"/>
                <a:cs typeface="Arial"/>
                <a:sym typeface="Arial"/>
              </a:rPr>
              <a:t>This is the original task. They should focus on the data in the table and use the prompts on the slide to guide their conversation.</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After giving participants time to consider the questions individually, give directions and have them work in small groups for ~5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Before sending participants into groups, you might say: </a:t>
            </a:r>
            <a:r>
              <a:rPr lang="en-US" sz="1100">
                <a:latin typeface="Arial"/>
                <a:ea typeface="Arial"/>
                <a:cs typeface="Arial"/>
                <a:sym typeface="Arial"/>
              </a:rPr>
              <a:t>Share your rough draft thinking: you don’t have to have everything totally worked out yet, and it is ok to change your mind after you shared.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two slides to share whole-group.</a:t>
            </a:r>
            <a:endParaRPr sz="11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
        <p:cNvGrpSpPr/>
        <p:nvPr/>
      </p:nvGrpSpPr>
      <p:grpSpPr>
        <a:xfrm>
          <a:off x="0" y="0"/>
          <a:ext cx="0" cy="0"/>
          <a:chOff x="0" y="0"/>
          <a:chExt cx="0" cy="0"/>
        </a:xfrm>
      </p:grpSpPr>
      <p:sp>
        <p:nvSpPr>
          <p:cNvPr id="2684" name="Google Shape;2684;g1492fb667ff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5" name="Google Shape;2685;g1492fb667ff_0_2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b="1"/>
          </a:p>
          <a:p>
            <a:pPr marL="457200" lvl="0" indent="-317500" algn="l" rtl="0">
              <a:lnSpc>
                <a:spcPct val="90000"/>
              </a:lnSpc>
              <a:spcBef>
                <a:spcPts val="800"/>
              </a:spcBef>
              <a:spcAft>
                <a:spcPts val="0"/>
              </a:spcAft>
              <a:buClr>
                <a:schemeClr val="dk1"/>
              </a:buClr>
              <a:buSzPts val="1400"/>
              <a:buFont typeface="Calibri"/>
              <a:buChar char="-"/>
            </a:pPr>
            <a:r>
              <a:rPr lang="en-US" b="1"/>
              <a:t>Groups / breakout rooms: </a:t>
            </a:r>
            <a:r>
              <a:rPr lang="en-US"/>
              <a:t>Groups record noticings and wonderings for ~</a:t>
            </a:r>
            <a:r>
              <a:rPr lang="en-US" b="1"/>
              <a:t>5 minutes.</a:t>
            </a:r>
            <a:endParaRPr b="1"/>
          </a:p>
          <a:p>
            <a:pPr marL="457200" lvl="0" indent="-317500" algn="l" rtl="0">
              <a:lnSpc>
                <a:spcPct val="90000"/>
              </a:lnSpc>
              <a:spcBef>
                <a:spcPts val="800"/>
              </a:spcBef>
              <a:spcAft>
                <a:spcPts val="0"/>
              </a:spcAft>
              <a:buClr>
                <a:schemeClr val="dk1"/>
              </a:buClr>
              <a:buSzPts val="1400"/>
              <a:buFont typeface="Calibri"/>
              <a:buChar char="-"/>
            </a:pPr>
            <a:r>
              <a:rPr lang="en-US" b="1"/>
              <a:t>Whole group: </a:t>
            </a:r>
            <a:r>
              <a:rPr lang="en-US"/>
              <a:t>Pre-select two slides to share whole group. Discuss the slides, and press participants on listening to understand one another.</a:t>
            </a:r>
            <a:endParaRPr sz="1100">
              <a:latin typeface="Arial"/>
              <a:ea typeface="Arial"/>
              <a:cs typeface="Arial"/>
              <a:sym typeface="Arial"/>
            </a:endParaRPr>
          </a:p>
        </p:txBody>
      </p:sp>
      <p:sp>
        <p:nvSpPr>
          <p:cNvPr id="2686" name="Google Shape;2686;g1492fb667ff_0_2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5"/>
        <p:cNvGrpSpPr/>
        <p:nvPr/>
      </p:nvGrpSpPr>
      <p:grpSpPr>
        <a:xfrm>
          <a:off x="0" y="0"/>
          <a:ext cx="0" cy="0"/>
          <a:chOff x="0" y="0"/>
          <a:chExt cx="0" cy="0"/>
        </a:xfrm>
      </p:grpSpPr>
      <p:sp>
        <p:nvSpPr>
          <p:cNvPr id="2696" name="Google Shape;2696;g1492fb667ff_0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 name="Google Shape;2697;g1492fb667ff_0_3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frame the data by saying: </a:t>
            </a:r>
            <a:r>
              <a:rPr lang="en-US" sz="1100">
                <a:latin typeface="Arial"/>
                <a:ea typeface="Arial"/>
                <a:cs typeface="Arial"/>
                <a:sym typeface="Arial"/>
              </a:rPr>
              <a:t>Thank you for sharing how you and your groups made sense of this table. Let’s take a look at how two different students used this table to determine whether the income gap between white and Black people is increasing, decreasing or staying the same.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have participants look at the data on the slide or open</a:t>
            </a:r>
            <a:r>
              <a:rPr lang="en-US" sz="1100">
                <a:latin typeface="Arial"/>
                <a:ea typeface="Arial"/>
                <a:cs typeface="Arial"/>
                <a:sym typeface="Arial"/>
              </a:rPr>
              <a:t> </a:t>
            </a:r>
            <a:r>
              <a:rPr lang="en-US" sz="1100" b="1">
                <a:solidFill>
                  <a:srgbClr val="007F43"/>
                </a:solidFill>
                <a:latin typeface="Arial"/>
                <a:ea typeface="Arial"/>
                <a:cs typeface="Arial"/>
                <a:sym typeface="Arial"/>
              </a:rPr>
              <a:t>3b Analyzing Income Inequality by Race_Student Work.</a:t>
            </a:r>
            <a:r>
              <a:rPr lang="en-US" sz="1100" b="1">
                <a:solidFill>
                  <a:schemeClr val="accent6"/>
                </a:solidFill>
                <a:latin typeface="Arial"/>
                <a:ea typeface="Arial"/>
                <a:cs typeface="Arial"/>
                <a:sym typeface="Arial"/>
              </a:rPr>
              <a:t> </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participants time</a:t>
            </a:r>
            <a:r>
              <a:rPr lang="en-US" sz="1100">
                <a:latin typeface="Arial"/>
                <a:ea typeface="Arial"/>
                <a:cs typeface="Arial"/>
                <a:sym typeface="Arial"/>
              </a:rPr>
              <a:t> to privately consider responses to the questions.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Consider resources from this website to help frame this data/graph: </a:t>
            </a:r>
            <a:r>
              <a:rPr lang="en-US" sz="1100" u="sng">
                <a:solidFill>
                  <a:schemeClr val="hlink"/>
                </a:solidFill>
                <a:latin typeface="Arial"/>
                <a:ea typeface="Arial"/>
                <a:cs typeface="Arial"/>
                <a:sym typeface="Arial"/>
                <a:hlinkClick r:id="rId3"/>
              </a:rPr>
              <a:t>Lesson 6.3 Culturally Relevant Income Inequality | Online Resources</a:t>
            </a:r>
            <a:endParaRPr sz="1100" b="1" u="sng">
              <a:solidFill>
                <a:srgbClr val="DC5626"/>
              </a:solidFill>
              <a:latin typeface="Arial"/>
              <a:ea typeface="Arial"/>
              <a:cs typeface="Arial"/>
              <a:sym typeface="Arial"/>
            </a:endParaRPr>
          </a:p>
        </p:txBody>
      </p:sp>
      <p:sp>
        <p:nvSpPr>
          <p:cNvPr id="2698" name="Google Shape;2698;g1492fb667ff_0_3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g2270eb8bfc4_0_1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4" name="Google Shape;2714;g2270eb8bfc4_0_12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have participants look at the data on the slides or open</a:t>
            </a:r>
            <a:r>
              <a:rPr lang="en-US" sz="1100">
                <a:latin typeface="Arial"/>
                <a:ea typeface="Arial"/>
                <a:cs typeface="Arial"/>
                <a:sym typeface="Arial"/>
              </a:rPr>
              <a:t> </a:t>
            </a:r>
            <a:r>
              <a:rPr lang="en-US" sz="1100" b="1">
                <a:solidFill>
                  <a:srgbClr val="007F43"/>
                </a:solidFill>
                <a:latin typeface="Arial"/>
                <a:ea typeface="Arial"/>
                <a:cs typeface="Arial"/>
                <a:sym typeface="Arial"/>
              </a:rPr>
              <a:t>3b Analyzing Income Inequality by Race_Student Work.</a:t>
            </a:r>
            <a:endParaRPr sz="1100">
              <a:solidFill>
                <a:srgbClr val="007F43"/>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After giving participants time to consider the questions individually, give directions and have them work in small groups for ~7 minutes for each student, coming back as a whole group in between.</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Before sending participants into groups, you might say: </a:t>
            </a:r>
            <a:r>
              <a:rPr lang="en-US" sz="1100">
                <a:latin typeface="Arial"/>
                <a:ea typeface="Arial"/>
                <a:cs typeface="Arial"/>
                <a:sym typeface="Arial"/>
              </a:rPr>
              <a:t>Share your rough draft thinking: you don’t have to have everything totally worked out yet, and it’s ok to change your mind after you shared.</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two slides to share whole-group.</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8"/>
        <p:cNvGrpSpPr/>
        <p:nvPr/>
      </p:nvGrpSpPr>
      <p:grpSpPr>
        <a:xfrm>
          <a:off x="0" y="0"/>
          <a:ext cx="0" cy="0"/>
          <a:chOff x="0" y="0"/>
          <a:chExt cx="0" cy="0"/>
        </a:xfrm>
      </p:grpSpPr>
      <p:sp>
        <p:nvSpPr>
          <p:cNvPr id="2719" name="Google Shape;2719;g226a8a0214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0" name="Google Shape;2720;g226a8a02146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Record what makes sense about each student’s reasoning for ~</a:t>
            </a:r>
            <a:r>
              <a:rPr lang="en-US" sz="1100" b="1">
                <a:latin typeface="Arial"/>
                <a:ea typeface="Arial"/>
                <a:cs typeface="Arial"/>
                <a:sym typeface="Arial"/>
              </a:rPr>
              <a:t>7 minutes.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Pre-select two slides to share whole group. Discuss the slides, and press participants on listening to understand one another.</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If proportional reasoning comes up:</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Proportional reasoning involves </a:t>
            </a:r>
            <a:r>
              <a:rPr lang="en-US" sz="1100" b="1">
                <a:latin typeface="Arial"/>
                <a:ea typeface="Arial"/>
                <a:cs typeface="Arial"/>
                <a:sym typeface="Arial"/>
              </a:rPr>
              <a:t>thinking about relationships and making comparisons of quantities or values</a:t>
            </a:r>
            <a:r>
              <a:rPr lang="en-US" sz="1100">
                <a:latin typeface="Arial"/>
                <a:ea typeface="Arial"/>
                <a:cs typeface="Arial"/>
                <a:sym typeface="Arial"/>
              </a:rPr>
              <a:t>. </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In the words of John Van de Walle, “Proportional reasoning is difficult to define. It is not something that you either can or cannot do but is developed over time through reasoning ... It is the ability to think about and compare multiplicative relationships between quantities” (Van de Walle, 2006, p. 154).</a:t>
            </a:r>
            <a:endParaRPr sz="1100">
              <a:latin typeface="Arial"/>
              <a:ea typeface="Arial"/>
              <a:cs typeface="Arial"/>
              <a:sym typeface="Arial"/>
            </a:endParaRPr>
          </a:p>
        </p:txBody>
      </p:sp>
      <p:sp>
        <p:nvSpPr>
          <p:cNvPr id="2721" name="Google Shape;2721;g226a8a02146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226a8a0214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226a8a02146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Record what makes sense about each student’s reasoning for ~</a:t>
            </a:r>
            <a:r>
              <a:rPr lang="en-US" sz="1100" b="1">
                <a:latin typeface="Arial"/>
                <a:ea typeface="Arial"/>
                <a:cs typeface="Arial"/>
                <a:sym typeface="Arial"/>
              </a:rPr>
              <a:t>7 minutes.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Pre-select two slides to share whole group. Discuss the slides, and press participants on listening to understand one another.</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If proportional reasoning comes up:</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Proportional reasoning involves </a:t>
            </a:r>
            <a:r>
              <a:rPr lang="en-US" sz="1100" b="1">
                <a:latin typeface="Arial"/>
                <a:ea typeface="Arial"/>
                <a:cs typeface="Arial"/>
                <a:sym typeface="Arial"/>
              </a:rPr>
              <a:t>thinking about relationships and making comparisons of quantities or values</a:t>
            </a:r>
            <a:r>
              <a:rPr lang="en-US" sz="1100">
                <a:latin typeface="Arial"/>
                <a:ea typeface="Arial"/>
                <a:cs typeface="Arial"/>
                <a:sym typeface="Arial"/>
              </a:rPr>
              <a:t>. </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In the words of John Van de Walle, “Proportional reasoning is difficult to define. It is not something that you either can or cannot do but is developed over time through reasoning ... It is the ability to think about and compare multiplicative relationships between quantities” (Van de Walle, 2006, p. 154).</a:t>
            </a:r>
            <a:endParaRPr sz="1100">
              <a:latin typeface="Arial"/>
              <a:ea typeface="Arial"/>
              <a:cs typeface="Arial"/>
              <a:sym typeface="Arial"/>
            </a:endParaRPr>
          </a:p>
        </p:txBody>
      </p:sp>
      <p:sp>
        <p:nvSpPr>
          <p:cNvPr id="2737" name="Google Shape;2737;g226a8a02146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4"/>
        <p:cNvGrpSpPr/>
        <p:nvPr/>
      </p:nvGrpSpPr>
      <p:grpSpPr>
        <a:xfrm>
          <a:off x="0" y="0"/>
          <a:ext cx="0" cy="0"/>
          <a:chOff x="0" y="0"/>
          <a:chExt cx="0" cy="0"/>
        </a:xfrm>
      </p:grpSpPr>
      <p:sp>
        <p:nvSpPr>
          <p:cNvPr id="2475" name="Google Shape;2475;g22ae2bdd996_0_4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 name="Google Shape;2476;g22ae2bdd996_0_45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Clr>
                <a:schemeClr val="dk1"/>
              </a:buClr>
              <a:buSzPts val="1100"/>
              <a:buChar char="-"/>
            </a:pPr>
            <a:r>
              <a:rPr lang="en-US">
                <a:solidFill>
                  <a:schemeClr val="dk1"/>
                </a:solidFill>
              </a:rPr>
              <a:t>Icons appear on section header slides throughout the slide deck, both for facilitators and participants</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1492fb667ff_0_8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1492fb667ff_0_8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3" name="Google Shape;2753;g1492fb667ff_0_8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0"/>
        <p:cNvGrpSpPr/>
        <p:nvPr/>
      </p:nvGrpSpPr>
      <p:grpSpPr>
        <a:xfrm>
          <a:off x="0" y="0"/>
          <a:ext cx="0" cy="0"/>
          <a:chOff x="0" y="0"/>
          <a:chExt cx="0" cy="0"/>
        </a:xfrm>
      </p:grpSpPr>
      <p:sp>
        <p:nvSpPr>
          <p:cNvPr id="2761" name="Google Shape;2761;g24b4afe0c4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2" name="Google Shape;2762;g24b4afe0c41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b="1" u="sng">
                <a:solidFill>
                  <a:srgbClr val="DC5626"/>
                </a:solidFill>
                <a:latin typeface="Calibri"/>
                <a:ea typeface="Calibri"/>
                <a:cs typeface="Calibri"/>
                <a:sym typeface="Calibri"/>
              </a:rPr>
              <a:t>Facilitator Notes:</a:t>
            </a:r>
            <a:endParaRPr b="1">
              <a:solidFill>
                <a:schemeClr val="accent3"/>
              </a:solidFill>
              <a:latin typeface="Calibri"/>
              <a:ea typeface="Calibri"/>
              <a:cs typeface="Calibri"/>
              <a:sym typeface="Calibri"/>
            </a:endParaRPr>
          </a:p>
          <a:p>
            <a:pPr marL="457200" lvl="0" indent="-317500" algn="l" rtl="0">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This slide returns to the purpose of </a:t>
            </a:r>
            <a:r>
              <a:rPr lang="en-US"/>
              <a:t>the </a:t>
            </a:r>
            <a:r>
              <a:rPr lang="en-US">
                <a:solidFill>
                  <a:schemeClr val="dk1"/>
                </a:solidFill>
                <a:latin typeface="Calibri"/>
                <a:ea typeface="Calibri"/>
                <a:cs typeface="Calibri"/>
                <a:sym typeface="Calibri"/>
              </a:rPr>
              <a:t>math task and orients participants </a:t>
            </a:r>
            <a:r>
              <a:rPr lang="en-US"/>
              <a:t>to</a:t>
            </a:r>
            <a:r>
              <a:rPr lang="en-US">
                <a:solidFill>
                  <a:schemeClr val="dk1"/>
                </a:solidFill>
                <a:latin typeface="Calibri"/>
                <a:ea typeface="Calibri"/>
                <a:cs typeface="Calibri"/>
                <a:sym typeface="Calibri"/>
              </a:rPr>
              <a:t> the goals we have had for them as learners. </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Emphasize that we are now asking them to debrief their experience with the task as math learners using the questions on the slide.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9"/>
        <p:cNvGrpSpPr/>
        <p:nvPr/>
      </p:nvGrpSpPr>
      <p:grpSpPr>
        <a:xfrm>
          <a:off x="0" y="0"/>
          <a:ext cx="0" cy="0"/>
          <a:chOff x="0" y="0"/>
          <a:chExt cx="0" cy="0"/>
        </a:xfrm>
      </p:grpSpPr>
      <p:sp>
        <p:nvSpPr>
          <p:cNvPr id="2770" name="Google Shape;2770;g24b4afe0c4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1" name="Google Shape;2771;g24b4afe0c41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b="1" u="sng">
                <a:solidFill>
                  <a:srgbClr val="DC5626"/>
                </a:solidFill>
                <a:latin typeface="Calibri"/>
                <a:ea typeface="Calibri"/>
                <a:cs typeface="Calibri"/>
                <a:sym typeface="Calibri"/>
              </a:rPr>
              <a:t>Facilitator Notes:</a:t>
            </a:r>
            <a:endParaRPr b="1">
              <a:solidFill>
                <a:schemeClr val="accent3"/>
              </a:solidFill>
              <a:latin typeface="Calibri"/>
              <a:ea typeface="Calibri"/>
              <a:cs typeface="Calibri"/>
              <a:sym typeface="Calibri"/>
            </a:endParaRPr>
          </a:p>
          <a:p>
            <a:pPr marL="457200" lvl="0" indent="-317500" algn="l" rtl="0">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This slide returns to the purpose of the math task and orients participants of the goals we have had for them as educators. </a:t>
            </a:r>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Emphasize that we are now asking them to debrief their experience with the task as teachers using the questions on the slide.</a:t>
            </a:r>
            <a:endParaRPr b="1" u="sng">
              <a:solidFill>
                <a:srgbClr val="DC5626"/>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g2520e88ef6e_0_7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2520e88ef6e_0_7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1" name="Google Shape;2781;g2520e88ef6e_0_7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8"/>
        <p:cNvGrpSpPr/>
        <p:nvPr/>
      </p:nvGrpSpPr>
      <p:grpSpPr>
        <a:xfrm>
          <a:off x="0" y="0"/>
          <a:ext cx="0" cy="0"/>
          <a:chOff x="0" y="0"/>
          <a:chExt cx="0" cy="0"/>
        </a:xfrm>
      </p:grpSpPr>
      <p:sp>
        <p:nvSpPr>
          <p:cNvPr id="2789" name="Google Shape;2789;g255a5e0c0b0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0" name="Google Shape;2790;g255a5e0c0b0_1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Calibri"/>
                <a:ea typeface="Calibri"/>
                <a:cs typeface="Calibri"/>
                <a:sym typeface="Calibri"/>
              </a:rPr>
              <a:t>Facilitator Notes:</a:t>
            </a:r>
            <a:endParaRPr sz="1100">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b="1">
                <a:latin typeface="Calibri"/>
                <a:ea typeface="Calibri"/>
                <a:cs typeface="Calibri"/>
                <a:sym typeface="Calibri"/>
              </a:rPr>
              <a:t>Option 1: </a:t>
            </a:r>
            <a:r>
              <a:rPr lang="en-US">
                <a:latin typeface="Calibri"/>
                <a:ea typeface="Calibri"/>
                <a:cs typeface="Calibri"/>
                <a:sym typeface="Calibri"/>
              </a:rPr>
              <a:t>Debrief “Doing Math Together” or “Studying Teaching” through the lens of NCTM’s 8 practices of ambitious instruction.</a:t>
            </a:r>
            <a:endParaRPr>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US">
                <a:latin typeface="Calibri"/>
                <a:ea typeface="Calibri"/>
                <a:cs typeface="Calibri"/>
                <a:sym typeface="Calibri"/>
              </a:rPr>
              <a:t>If you’re facilitating online, you might offer an opportunity to “stamp” the practices participants notice and d</a:t>
            </a:r>
            <a:r>
              <a:rPr lang="en-US" sz="1100">
                <a:latin typeface="Calibri"/>
                <a:ea typeface="Calibri"/>
                <a:cs typeface="Calibri"/>
                <a:sym typeface="Calibri"/>
              </a:rPr>
              <a:t>iscuss trends or questions that emerge. </a:t>
            </a:r>
            <a:endParaRPr sz="1100">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a:latin typeface="Calibri"/>
                <a:ea typeface="Calibri"/>
                <a:cs typeface="Calibri"/>
                <a:sym typeface="Calibri"/>
              </a:rPr>
              <a:t>If you’re facilitating in person, you might offer a turn and talk so participants can discuss what they noticed with a partner/group and then come back to share trends or questions that emerge. </a:t>
            </a:r>
            <a:endParaRPr>
              <a:latin typeface="Calibri"/>
              <a:ea typeface="Calibri"/>
              <a:cs typeface="Calibri"/>
              <a:sym typeface="Calibri"/>
            </a:endParaRPr>
          </a:p>
          <a:p>
            <a:pPr marL="457200" lvl="0" indent="-317500" algn="l" rtl="0">
              <a:spcBef>
                <a:spcPts val="0"/>
              </a:spcBef>
              <a:spcAft>
                <a:spcPts val="0"/>
              </a:spcAft>
              <a:buSzPts val="1400"/>
              <a:buChar char="●"/>
            </a:pPr>
            <a:r>
              <a:rPr lang="en-US">
                <a:latin typeface="Calibri"/>
                <a:ea typeface="Calibri"/>
                <a:cs typeface="Calibri"/>
                <a:sym typeface="Calibri"/>
              </a:rPr>
              <a:t>During the discussion, </a:t>
            </a:r>
            <a:r>
              <a:rPr lang="en-US" b="1">
                <a:latin typeface="Calibri"/>
                <a:ea typeface="Calibri"/>
                <a:cs typeface="Calibri"/>
                <a:sym typeface="Calibri"/>
              </a:rPr>
              <a:t>press for examples/evidence</a:t>
            </a:r>
            <a:r>
              <a:rPr lang="en-US">
                <a:latin typeface="Calibri"/>
                <a:ea typeface="Calibri"/>
                <a:cs typeface="Calibri"/>
                <a:sym typeface="Calibri"/>
              </a:rPr>
              <a:t> from the shared moment of teaching. This might sound like: “Where/when did you see an example of this practice?”</a:t>
            </a:r>
            <a:endParaRPr>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7"/>
        <p:cNvGrpSpPr/>
        <p:nvPr/>
      </p:nvGrpSpPr>
      <p:grpSpPr>
        <a:xfrm>
          <a:off x="0" y="0"/>
          <a:ext cx="0" cy="0"/>
          <a:chOff x="0" y="0"/>
          <a:chExt cx="0" cy="0"/>
        </a:xfrm>
      </p:grpSpPr>
      <p:sp>
        <p:nvSpPr>
          <p:cNvPr id="2798" name="Google Shape;2798;g24b4afe0c41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9" name="Google Shape;2799;g24b4afe0c41_0_6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rgbClr val="DC5626"/>
                </a:solidFill>
                <a:latin typeface="Calibri"/>
                <a:ea typeface="Calibri"/>
                <a:cs typeface="Calibri"/>
                <a:sym typeface="Calibri"/>
              </a:rPr>
              <a:t>Facilitator Notes:</a:t>
            </a:r>
            <a:endParaRPr b="1" u="sng">
              <a:solidFill>
                <a:srgbClr val="DC5626"/>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100">
                <a:latin typeface="Arial"/>
                <a:ea typeface="Arial"/>
                <a:cs typeface="Arial"/>
                <a:sym typeface="Arial"/>
              </a:rPr>
              <a:t>The purpose of Session 1 is to reflect on our expectations for students’ experiences as math learners. Here we connect the expectation that </a:t>
            </a:r>
            <a:r>
              <a:rPr lang="en-US" sz="1100" b="1">
                <a:latin typeface="Arial"/>
                <a:ea typeface="Arial"/>
                <a:cs typeface="Arial"/>
                <a:sym typeface="Arial"/>
              </a:rPr>
              <a:t>students come to see themselves as doers of mathematics </a:t>
            </a:r>
            <a:r>
              <a:rPr lang="en-US"/>
              <a:t>to the importance of building procedural fluency from conceptual understanding.</a:t>
            </a:r>
            <a:endParaRPr>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5"/>
        <p:cNvGrpSpPr/>
        <p:nvPr/>
      </p:nvGrpSpPr>
      <p:grpSpPr>
        <a:xfrm>
          <a:off x="0" y="0"/>
          <a:ext cx="0" cy="0"/>
          <a:chOff x="0" y="0"/>
          <a:chExt cx="0" cy="0"/>
        </a:xfrm>
      </p:grpSpPr>
      <p:sp>
        <p:nvSpPr>
          <p:cNvPr id="2806" name="Google Shape;2806;g22ae2bdd996_0_7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7" name="Google Shape;2807;g22ae2bdd996_0_71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Additional resources: </a:t>
            </a:r>
            <a:r>
              <a:rPr lang="en-US">
                <a:solidFill>
                  <a:schemeClr val="dk1"/>
                </a:solidFill>
              </a:rPr>
              <a:t>If you’re interested in </a:t>
            </a:r>
            <a:r>
              <a:rPr lang="en-US"/>
              <a:t>learning more about</a:t>
            </a:r>
            <a:r>
              <a:rPr lang="en-US">
                <a:solidFill>
                  <a:schemeClr val="dk1"/>
                </a:solidFill>
              </a:rPr>
              <a:t>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1</a:t>
            </a:r>
            <a:r>
              <a:rPr lang="en-US">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US">
                <a:solidFill>
                  <a:schemeClr val="dk1"/>
                </a:solidFill>
              </a:rPr>
              <a:t>Cain, T (2015). </a:t>
            </a:r>
            <a:r>
              <a:rPr lang="en-US"/>
              <a:t>Teachers’ engagement with research texts: beyond instrumental, conceptual or strategic use. </a:t>
            </a:r>
            <a:r>
              <a:rPr lang="en-US" i="1">
                <a:solidFill>
                  <a:srgbClr val="333333"/>
                </a:solidFill>
              </a:rPr>
              <a:t>Journal of Education for Teaching</a:t>
            </a:r>
            <a:r>
              <a:rPr lang="en-US">
                <a:solidFill>
                  <a:srgbClr val="333333"/>
                </a:solidFill>
              </a:rPr>
              <a:t>, 41(5), 478-492.</a:t>
            </a:r>
            <a:endParaRPr b="1">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492fb667ff_0_10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492fb667ff_0_10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rgbClr val="9F2065"/>
              </a:buClr>
              <a:buSzPts val="1100"/>
              <a:buChar char="-"/>
            </a:pPr>
            <a:r>
              <a:rPr lang="en-US" sz="1100" b="1">
                <a:solidFill>
                  <a:srgbClr val="9F2065"/>
                </a:solidFill>
                <a:latin typeface="Arial"/>
                <a:ea typeface="Arial"/>
                <a:cs typeface="Arial"/>
                <a:sym typeface="Arial"/>
              </a:rPr>
              <a:t>Before the session, make a .pdf or copy of </a:t>
            </a:r>
            <a:r>
              <a:rPr lang="en-US" sz="1100" b="1" i="1">
                <a:solidFill>
                  <a:srgbClr val="9F2065"/>
                </a:solidFill>
                <a:latin typeface="Arial"/>
                <a:ea typeface="Arial"/>
                <a:cs typeface="Arial"/>
                <a:sym typeface="Arial"/>
              </a:rPr>
              <a:t>NCTM’s Principles to Actions, pp. 42 - 47 (“Building Conceptual Understanding from Procedural Fluency”).</a:t>
            </a:r>
            <a:endParaRPr sz="1100" b="1" i="1">
              <a:solidFill>
                <a:srgbClr val="9F2065"/>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b="1">
                <a:latin typeface="Arial"/>
                <a:ea typeface="Arial"/>
                <a:cs typeface="Arial"/>
                <a:sym typeface="Arial"/>
              </a:rPr>
              <a:t>Have participants open </a:t>
            </a:r>
            <a:r>
              <a:rPr lang="en-US" sz="1100" b="1" i="1">
                <a:solidFill>
                  <a:srgbClr val="9F2065"/>
                </a:solidFill>
                <a:latin typeface="Arial"/>
                <a:ea typeface="Arial"/>
                <a:cs typeface="Arial"/>
                <a:sym typeface="Arial"/>
              </a:rPr>
              <a:t>Building Conceptual Understanding from Procedural Fluency </a:t>
            </a:r>
            <a:r>
              <a:rPr lang="en-US" sz="1100" b="1">
                <a:solidFill>
                  <a:srgbClr val="9F2065"/>
                </a:solidFill>
                <a:latin typeface="Arial"/>
                <a:ea typeface="Arial"/>
                <a:cs typeface="Arial"/>
                <a:sym typeface="Arial"/>
              </a:rPr>
              <a:t>(facilitator-provided resource)</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Before participants read, you might say: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This is an excerpt from </a:t>
            </a:r>
            <a:r>
              <a:rPr lang="en-US" sz="1100" i="1">
                <a:latin typeface="Arial"/>
                <a:ea typeface="Arial"/>
                <a:cs typeface="Arial"/>
                <a:sym typeface="Arial"/>
              </a:rPr>
              <a:t>NCTM’s Principles to Actions.</a:t>
            </a:r>
            <a:endParaRPr sz="1100" i="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Before you read, consider your current definition/understanding of procedural fluency.</a:t>
            </a:r>
            <a:endParaRPr sz="1100" i="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participants ~10 minutes to read the document and prepare to discuss the reflection questions.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Note: </a:t>
            </a:r>
            <a:r>
              <a:rPr lang="en-US" sz="1100">
                <a:latin typeface="Arial"/>
                <a:ea typeface="Arial"/>
                <a:cs typeface="Arial"/>
                <a:sym typeface="Arial"/>
              </a:rPr>
              <a:t>Given time constraints, some facilitators have asked participants to read during an extended break, or as pre-work to prepare for the activity.</a:t>
            </a:r>
            <a:endParaRPr sz="1100">
              <a:latin typeface="Arial"/>
              <a:ea typeface="Arial"/>
              <a:cs typeface="Arial"/>
              <a:sym typeface="Arial"/>
            </a:endParaRPr>
          </a:p>
        </p:txBody>
      </p:sp>
      <p:sp>
        <p:nvSpPr>
          <p:cNvPr id="2816" name="Google Shape;2816;g1492fb667ff_0_10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1492fb667ff_0_1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1492fb667ff_0_1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You might ask</a:t>
            </a:r>
            <a:r>
              <a:rPr lang="en-US" sz="1100">
                <a:latin typeface="Arial"/>
                <a:ea typeface="Arial"/>
                <a:cs typeface="Arial"/>
                <a:sym typeface="Arial"/>
              </a:rPr>
              <a:t> 2-3 people to share takeaways from this reading.</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You might ask</a:t>
            </a:r>
            <a:r>
              <a:rPr lang="en-US" sz="1100">
                <a:latin typeface="Arial"/>
                <a:ea typeface="Arial"/>
                <a:cs typeface="Arial"/>
                <a:sym typeface="Arial"/>
              </a:rPr>
              <a:t> (or, in a virtual setting, post these questions in the chat):</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a:latin typeface="Arial"/>
                <a:ea typeface="Arial"/>
                <a:cs typeface="Arial"/>
                <a:sym typeface="Arial"/>
              </a:rPr>
              <a:t>What is an idea that was confirmed for you?</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a:latin typeface="Arial"/>
                <a:ea typeface="Arial"/>
                <a:cs typeface="Arial"/>
                <a:sym typeface="Arial"/>
              </a:rPr>
              <a:t>What is an idea you are thinking about differently?</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a:latin typeface="Arial"/>
                <a:ea typeface="Arial"/>
                <a:cs typeface="Arial"/>
                <a:sym typeface="Arial"/>
              </a:rPr>
              <a:t>What are the implications for your teaching and/or leadership practice?</a:t>
            </a:r>
            <a:endParaRPr sz="1100">
              <a:latin typeface="Arial"/>
              <a:ea typeface="Arial"/>
              <a:cs typeface="Arial"/>
              <a:sym typeface="Arial"/>
            </a:endParaRPr>
          </a:p>
        </p:txBody>
      </p:sp>
      <p:sp>
        <p:nvSpPr>
          <p:cNvPr id="2825" name="Google Shape;2825;g1492fb667ff_0_1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4"/>
        <p:cNvGrpSpPr/>
        <p:nvPr/>
      </p:nvGrpSpPr>
      <p:grpSpPr>
        <a:xfrm>
          <a:off x="0" y="0"/>
          <a:ext cx="0" cy="0"/>
          <a:chOff x="0" y="0"/>
          <a:chExt cx="0" cy="0"/>
        </a:xfrm>
      </p:grpSpPr>
      <p:sp>
        <p:nvSpPr>
          <p:cNvPr id="2835" name="Google Shape;2835;g1492fb667ff_0_1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6" name="Google Shape;2836;g1492fb667ff_0_1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participants time to read the continuum.</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ask participants </a:t>
            </a:r>
            <a:r>
              <a:rPr lang="en-US" sz="1100">
                <a:latin typeface="Arial"/>
                <a:ea typeface="Arial"/>
                <a:cs typeface="Arial"/>
                <a:sym typeface="Arial"/>
              </a:rPr>
              <a:t>to reflect on one thing that stands out as they think about their own work.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ask: </a:t>
            </a:r>
            <a:r>
              <a:rPr lang="en-US" sz="1100">
                <a:latin typeface="Arial"/>
                <a:ea typeface="Arial"/>
                <a:cs typeface="Arial"/>
                <a:sym typeface="Arial"/>
              </a:rPr>
              <a:t>Do these examples make sense to you? Does anyone have questions about them?</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then frame this work in terms of the OMP: </a:t>
            </a:r>
            <a:r>
              <a:rPr lang="en-US" sz="1100">
                <a:latin typeface="Arial"/>
                <a:ea typeface="Arial"/>
                <a:cs typeface="Arial"/>
                <a:sym typeface="Arial"/>
              </a:rPr>
              <a:t>Why are we talking about conceptual understanding? We know that a focus on conceptual understanding supports students to see themselves as doers of mathematics. We also know that deeper conceptual understanding is critical to a 2 + 1 model, which we’ll continue to explore in this Module.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highlight: </a:t>
            </a:r>
            <a:r>
              <a:rPr lang="en-US" sz="1100">
                <a:latin typeface="Arial"/>
                <a:ea typeface="Arial"/>
                <a:cs typeface="Arial"/>
                <a:sym typeface="Arial"/>
              </a:rPr>
              <a:t>An important thing to notice here is that the teacher is doing the heavy lifting at one end, and the students are doing the heavy lifting at the other. This has implications for shifts we might make in our work, which we will think about in the next activity.</a:t>
            </a:r>
            <a:endParaRPr/>
          </a:p>
        </p:txBody>
      </p:sp>
      <p:sp>
        <p:nvSpPr>
          <p:cNvPr id="2837" name="Google Shape;2837;g1492fb667ff_0_1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221d1c9c46e_0_37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221d1c9c46e_0_37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rgbClr val="DC5626"/>
                </a:solidFill>
              </a:rPr>
              <a:t>Facilitator Notes:</a:t>
            </a:r>
            <a:endParaRPr b="1" u="sng">
              <a:solidFill>
                <a:srgbClr val="DC5626"/>
              </a:solidFill>
            </a:endParaRPr>
          </a:p>
          <a:p>
            <a:pPr marL="457200" lvl="0" indent="-317500" algn="l" rtl="0">
              <a:spcBef>
                <a:spcPts val="0"/>
              </a:spcBef>
              <a:spcAft>
                <a:spcPts val="0"/>
              </a:spcAft>
              <a:buSzPts val="1400"/>
              <a:buChar char="-"/>
            </a:pPr>
            <a:r>
              <a:rPr lang="en-US"/>
              <a:t>Each of the sessions is designed to be enacted within a professional learning meeting.</a:t>
            </a:r>
            <a:endParaRPr/>
          </a:p>
          <a:p>
            <a:pPr marL="457200" lvl="0" indent="-317500" algn="l" rtl="0">
              <a:spcBef>
                <a:spcPts val="0"/>
              </a:spcBef>
              <a:spcAft>
                <a:spcPts val="0"/>
              </a:spcAft>
              <a:buSzPts val="1400"/>
              <a:buChar char="-"/>
            </a:pPr>
            <a:r>
              <a:rPr lang="en-US"/>
              <a:t>We suggest that the sessions and activities within session be enacted in order if possible, as some of the content and ideas build on one another.</a:t>
            </a:r>
            <a:endParaRPr b="1" u="sng">
              <a:solidFill>
                <a:srgbClr val="DC5626"/>
              </a:solidFill>
            </a:endParaRPr>
          </a:p>
        </p:txBody>
      </p:sp>
      <p:sp>
        <p:nvSpPr>
          <p:cNvPr id="2489" name="Google Shape;2489;g221d1c9c46e_0_37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4"/>
        <p:cNvGrpSpPr/>
        <p:nvPr/>
      </p:nvGrpSpPr>
      <p:grpSpPr>
        <a:xfrm>
          <a:off x="0" y="0"/>
          <a:ext cx="0" cy="0"/>
          <a:chOff x="0" y="0"/>
          <a:chExt cx="0" cy="0"/>
        </a:xfrm>
      </p:grpSpPr>
      <p:sp>
        <p:nvSpPr>
          <p:cNvPr id="2845" name="Google Shape;2845;g24b4afe0c41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6" name="Google Shape;2846;g24b4afe0c41_0_13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rgbClr val="DC5626"/>
                </a:solidFill>
              </a:rPr>
              <a:t>Facilitator Notes:</a:t>
            </a:r>
            <a:endParaRPr b="1" u="sng">
              <a:solidFill>
                <a:srgbClr val="DC5626"/>
              </a:solidFill>
            </a:endParaRPr>
          </a:p>
          <a:p>
            <a:pPr marL="457200" lvl="0" indent="-317500" algn="l" rtl="0">
              <a:spcBef>
                <a:spcPts val="0"/>
              </a:spcBef>
              <a:spcAft>
                <a:spcPts val="0"/>
              </a:spcAft>
              <a:buClr>
                <a:schemeClr val="dk1"/>
              </a:buClr>
              <a:buSzPts val="1400"/>
              <a:buFont typeface="Calibri"/>
              <a:buChar char="-"/>
            </a:pPr>
            <a:r>
              <a:rPr lang="en-US" sz="1100">
                <a:latin typeface="Arial"/>
                <a:ea typeface="Arial"/>
                <a:cs typeface="Arial"/>
                <a:sym typeface="Arial"/>
              </a:rPr>
              <a:t>The purpose of Session 1 is to reflect on our expectations for students’ experiences as math learners. Here we build from the last activity to reflect on shifts that are needed in light of our expectations that </a:t>
            </a:r>
            <a:r>
              <a:rPr lang="en-US" sz="1100" b="1">
                <a:latin typeface="Arial"/>
                <a:ea typeface="Arial"/>
                <a:cs typeface="Arial"/>
                <a:sym typeface="Arial"/>
              </a:rPr>
              <a:t>students come to see themselves as doers of mathematics.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22ae2bdd996_0_8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22ae2bdd996_0_84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rPr>
              <a:t>Planning for action</a:t>
            </a:r>
            <a:r>
              <a:rPr lang="en-US">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digging more into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2</a:t>
            </a:r>
            <a:r>
              <a:rPr lang="en-US">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Horn, I. S., &amp; Kane, B. D. (2015). Opportunities for professional learning in mathematics teacher workgroup conversations: Relationships to instructional expertise. </a:t>
            </a:r>
            <a:r>
              <a:rPr lang="en-US" i="1">
                <a:solidFill>
                  <a:schemeClr val="dk1"/>
                </a:solidFill>
              </a:rPr>
              <a:t>Journal of the Learning Sciences</a:t>
            </a:r>
            <a:r>
              <a:rPr lang="en-US">
                <a:solidFill>
                  <a:schemeClr val="dk1"/>
                </a:solidFill>
              </a:rPr>
              <a:t>, </a:t>
            </a:r>
            <a:r>
              <a:rPr lang="en-US" i="1">
                <a:solidFill>
                  <a:schemeClr val="dk1"/>
                </a:solidFill>
              </a:rPr>
              <a:t>24</a:t>
            </a:r>
            <a:r>
              <a:rPr lang="en-US">
                <a:solidFill>
                  <a:schemeClr val="dk1"/>
                </a:solidFill>
              </a:rPr>
              <a:t>(3), 1–46.</a:t>
            </a:r>
            <a:endParaRPr>
              <a:solidFill>
                <a:schemeClr val="dk1"/>
              </a:solidFill>
            </a:endParaRPr>
          </a:p>
          <a:p>
            <a:pPr marL="457200" lvl="0" indent="-457200" algn="l" rtl="0">
              <a:spcBef>
                <a:spcPts val="0"/>
              </a:spcBef>
              <a:spcAft>
                <a:spcPts val="0"/>
              </a:spcAft>
              <a:buNone/>
            </a:pPr>
            <a:r>
              <a:rPr lang="en-US">
                <a:solidFill>
                  <a:schemeClr val="dk1"/>
                </a:solidFill>
              </a:rPr>
              <a:t>Putnam, R. T., &amp; Borko, H. (2000). What do new views of knowledge and thinking have to say about research on teacher learning? </a:t>
            </a:r>
            <a:r>
              <a:rPr lang="en-US" i="1">
                <a:solidFill>
                  <a:schemeClr val="dk1"/>
                </a:solidFill>
              </a:rPr>
              <a:t>Educational Researcher, 29</a:t>
            </a:r>
            <a:r>
              <a:rPr lang="en-US">
                <a:solidFill>
                  <a:schemeClr val="dk1"/>
                </a:solidFill>
              </a:rPr>
              <a:t>(1), 4-15.</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0"/>
        <p:cNvGrpSpPr/>
        <p:nvPr/>
      </p:nvGrpSpPr>
      <p:grpSpPr>
        <a:xfrm>
          <a:off x="0" y="0"/>
          <a:ext cx="0" cy="0"/>
          <a:chOff x="0" y="0"/>
          <a:chExt cx="0" cy="0"/>
        </a:xfrm>
      </p:grpSpPr>
      <p:sp>
        <p:nvSpPr>
          <p:cNvPr id="2861" name="Google Shape;2861;g24b4afe0c41_0_1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2" name="Google Shape;2862;g24b4afe0c41_0_13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chemeClr val="accent2"/>
                </a:solidFill>
                <a:latin typeface="Arial"/>
                <a:ea typeface="Arial"/>
                <a:cs typeface="Arial"/>
                <a:sym typeface="Arial"/>
              </a:rPr>
              <a:t>Facilitator notes:</a:t>
            </a:r>
            <a:endParaRPr sz="1100" b="1" u="sng">
              <a:solidFill>
                <a:schemeClr val="accent2"/>
              </a:solidFill>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You might frame this activity: </a:t>
            </a:r>
            <a:r>
              <a:rPr lang="en-US" sz="1100">
                <a:latin typeface="Arial"/>
                <a:ea typeface="Arial"/>
                <a:cs typeface="Arial"/>
                <a:sym typeface="Arial"/>
              </a:rPr>
              <a:t>This is an opportunity for us to continue to all reflect on our current practices and beliefs and identify shifts we want to make.</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Summarize </a:t>
            </a:r>
            <a:r>
              <a:rPr lang="en-US" sz="1100">
                <a:latin typeface="Arial"/>
                <a:ea typeface="Arial"/>
                <a:cs typeface="Arial"/>
                <a:sym typeface="Arial"/>
              </a:rPr>
              <a:t>the expectations the group has generated in conversations for students as math learners. (For example, “We want students to see themselves as doers of mathematics.” “We want students to identify substantially with mathematics.” “We want students to engage in meaningful mathematical activity.”</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Then, you might give participants time to respond to the prompts on the screen individually, </a:t>
            </a:r>
            <a:r>
              <a:rPr lang="en-US" sz="1100">
                <a:latin typeface="Arial"/>
                <a:ea typeface="Arial"/>
                <a:cs typeface="Arial"/>
                <a:sym typeface="Arial"/>
              </a:rPr>
              <a:t>perhaps by jotting responses in a notebook or on a shared document / Jamboard:</a:t>
            </a:r>
            <a:endParaRPr sz="110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a:latin typeface="Arial"/>
                <a:ea typeface="Arial"/>
                <a:cs typeface="Arial"/>
                <a:sym typeface="Arial"/>
              </a:rPr>
              <a:t>I want to shift away from …</a:t>
            </a:r>
            <a:endParaRPr sz="110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a:latin typeface="Arial"/>
                <a:ea typeface="Arial"/>
                <a:cs typeface="Arial"/>
                <a:sym typeface="Arial"/>
              </a:rPr>
              <a:t>I want to shift toward …</a:t>
            </a:r>
            <a:endParaRPr sz="110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a:latin typeface="Arial"/>
                <a:ea typeface="Arial"/>
                <a:cs typeface="Arial"/>
                <a:sym typeface="Arial"/>
              </a:rPr>
              <a:t>What </a:t>
            </a:r>
            <a:r>
              <a:rPr lang="en-US" sz="1100" u="sng">
                <a:latin typeface="Arial"/>
                <a:ea typeface="Arial"/>
                <a:cs typeface="Arial"/>
                <a:sym typeface="Arial"/>
              </a:rPr>
              <a:t>shifts</a:t>
            </a:r>
            <a:r>
              <a:rPr lang="en-US" sz="1100">
                <a:latin typeface="Arial"/>
                <a:ea typeface="Arial"/>
                <a:cs typeface="Arial"/>
                <a:sym typeface="Arial"/>
              </a:rPr>
              <a:t> would you like to see in math education in the next 10 years? Why?</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After private reflection / writing, orient participants to share with a partner or in small groups.</a:t>
            </a:r>
            <a:endParaRPr sz="1100" b="1">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Bring the group back together for a brief discussion of the shifts they want to make:</a:t>
            </a:r>
            <a:endParaRPr sz="1100" b="1">
              <a:latin typeface="Arial"/>
              <a:ea typeface="Arial"/>
              <a:cs typeface="Arial"/>
              <a:sym typeface="Arial"/>
            </a:endParaRPr>
          </a:p>
          <a:p>
            <a:pPr marL="914400" lvl="1" indent="-298450" algn="l" rtl="0">
              <a:spcBef>
                <a:spcPts val="0"/>
              </a:spcBef>
              <a:spcAft>
                <a:spcPts val="0"/>
              </a:spcAft>
              <a:buSzPts val="1100"/>
              <a:buFont typeface="Arial"/>
              <a:buChar char="-"/>
            </a:pPr>
            <a:r>
              <a:rPr lang="en-US" sz="1100" b="1">
                <a:latin typeface="Arial"/>
                <a:ea typeface="Arial"/>
                <a:cs typeface="Arial"/>
                <a:sym typeface="Arial"/>
              </a:rPr>
              <a:t>You could say: </a:t>
            </a:r>
            <a:endParaRPr sz="1100" b="1">
              <a:latin typeface="Arial"/>
              <a:ea typeface="Arial"/>
              <a:cs typeface="Arial"/>
              <a:sym typeface="Arial"/>
            </a:endParaRPr>
          </a:p>
          <a:p>
            <a:pPr marL="1371600" lvl="2" indent="-298450" algn="l" rtl="0">
              <a:spcBef>
                <a:spcPts val="0"/>
              </a:spcBef>
              <a:spcAft>
                <a:spcPts val="0"/>
              </a:spcAft>
              <a:buSzPts val="1100"/>
              <a:buFont typeface="Arial"/>
              <a:buChar char="-"/>
            </a:pPr>
            <a:r>
              <a:rPr lang="en-US" sz="1100">
                <a:latin typeface="Arial"/>
                <a:ea typeface="Arial"/>
                <a:cs typeface="Arial"/>
                <a:sym typeface="Arial"/>
              </a:rPr>
              <a:t>Many districts are starting to identify or note the shifts that need to be made. For example, Multnomah ESD’s Math Leadership and Coaching Network has developed a </a:t>
            </a:r>
            <a:r>
              <a:rPr lang="en-US" sz="1100" u="sng">
                <a:solidFill>
                  <a:srgbClr val="0097A7"/>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Math Program Visioning Tool</a:t>
            </a:r>
            <a:r>
              <a:rPr lang="en-US" sz="1100">
                <a:latin typeface="Arial"/>
                <a:ea typeface="Arial"/>
                <a:cs typeface="Arial"/>
                <a:sym typeface="Arial"/>
              </a:rPr>
              <a:t>. </a:t>
            </a:r>
            <a:endParaRPr sz="1100">
              <a:latin typeface="Arial"/>
              <a:ea typeface="Arial"/>
              <a:cs typeface="Arial"/>
              <a:sym typeface="Arial"/>
            </a:endParaRPr>
          </a:p>
          <a:p>
            <a:pPr marL="1371600" lvl="2" indent="-298450" algn="l" rtl="0">
              <a:spcBef>
                <a:spcPts val="0"/>
              </a:spcBef>
              <a:spcAft>
                <a:spcPts val="0"/>
              </a:spcAft>
              <a:buSzPts val="1100"/>
              <a:buFont typeface="Arial"/>
              <a:buChar char="-"/>
            </a:pPr>
            <a:r>
              <a:rPr lang="en-US" sz="1100">
                <a:latin typeface="Arial"/>
                <a:ea typeface="Arial"/>
                <a:cs typeface="Arial"/>
                <a:sym typeface="Arial"/>
              </a:rPr>
              <a:t>It will be important to consider shifts in instructional moves along the journey from where we are now and where we want to end up. </a:t>
            </a:r>
            <a:endParaRPr sz="1100">
              <a:latin typeface="Arial"/>
              <a:ea typeface="Arial"/>
              <a:cs typeface="Arial"/>
              <a:sym typeface="Arial"/>
            </a:endParaRPr>
          </a:p>
          <a:p>
            <a:pPr marL="1371600" lvl="2" indent="-298450" algn="l" rtl="0">
              <a:spcBef>
                <a:spcPts val="0"/>
              </a:spcBef>
              <a:spcAft>
                <a:spcPts val="0"/>
              </a:spcAft>
              <a:buSzPts val="1100"/>
              <a:buFont typeface="Arial"/>
              <a:buChar char="-"/>
            </a:pPr>
            <a:r>
              <a:rPr lang="en-US" sz="1100">
                <a:latin typeface="Arial"/>
                <a:ea typeface="Arial"/>
                <a:cs typeface="Arial"/>
                <a:sym typeface="Arial"/>
              </a:rPr>
              <a:t>One big </a:t>
            </a:r>
            <a:r>
              <a:rPr lang="en-US" sz="1100" b="1">
                <a:latin typeface="Arial"/>
                <a:ea typeface="Arial"/>
                <a:cs typeface="Arial"/>
                <a:sym typeface="Arial"/>
              </a:rPr>
              <a:t>shift involves our thinking toward students who are often excluded from schooling</a:t>
            </a:r>
            <a:r>
              <a:rPr lang="en-US" sz="1100">
                <a:latin typeface="Arial"/>
                <a:ea typeface="Arial"/>
                <a:cs typeface="Arial"/>
                <a:sym typeface="Arial"/>
              </a:rPr>
              <a:t>. If we are focused on these expectations for them as math learners, what do we need to shift away from and what do we need to shift towards?</a:t>
            </a:r>
            <a:endParaRPr sz="1100">
              <a:latin typeface="Arial"/>
              <a:ea typeface="Arial"/>
              <a:cs typeface="Arial"/>
              <a:sym typeface="Arial"/>
            </a:endParaRPr>
          </a:p>
        </p:txBody>
      </p:sp>
      <p:sp>
        <p:nvSpPr>
          <p:cNvPr id="2863" name="Google Shape;2863;g24b4afe0c41_0_13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8"/>
        <p:cNvGrpSpPr/>
        <p:nvPr/>
      </p:nvGrpSpPr>
      <p:grpSpPr>
        <a:xfrm>
          <a:off x="0" y="0"/>
          <a:ext cx="0" cy="0"/>
          <a:chOff x="0" y="0"/>
          <a:chExt cx="0" cy="0"/>
        </a:xfrm>
      </p:grpSpPr>
      <p:sp>
        <p:nvSpPr>
          <p:cNvPr id="2869" name="Google Shape;2869;g24b4afe0c41_0_5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0" name="Google Shape;2870;g24b4afe0c41_0_55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1" name="Google Shape;2871;g24b4afe0c41_0_55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24b4afe0c41_0_4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24b4afe0c41_0_48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b="1" u="sng">
                <a:solidFill>
                  <a:srgbClr val="DC5626"/>
                </a:solidFill>
                <a:latin typeface="Calibri"/>
                <a:ea typeface="Calibri"/>
                <a:cs typeface="Calibri"/>
                <a:sym typeface="Calibri"/>
              </a:rPr>
              <a:t>Facilitator Notes:</a:t>
            </a:r>
            <a:endParaRPr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Option 1: </a:t>
            </a:r>
            <a:r>
              <a:rPr lang="en-US">
                <a:solidFill>
                  <a:schemeClr val="dk1"/>
                </a:solidFill>
                <a:latin typeface="Calibri"/>
                <a:ea typeface="Calibri"/>
                <a:cs typeface="Calibri"/>
                <a:sym typeface="Calibri"/>
              </a:rPr>
              <a:t>Debrief the session through the lens of the four cornerstone principles of the Oregon Mathematics Project.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24b4afe0c41_0_5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2" name="Google Shape;2892;g24b4afe0c41_0_54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Font typeface="Calibri"/>
              <a:buChar char="-"/>
            </a:pPr>
            <a:r>
              <a:rPr lang="en-US" sz="1100" b="1">
                <a:latin typeface="Arial"/>
                <a:ea typeface="Arial"/>
                <a:cs typeface="Arial"/>
                <a:sym typeface="Arial"/>
              </a:rPr>
              <a:t>Option 2: </a:t>
            </a:r>
            <a:r>
              <a:rPr lang="en-US" sz="1100">
                <a:latin typeface="Arial"/>
                <a:ea typeface="Arial"/>
                <a:cs typeface="Arial"/>
                <a:sym typeface="Arial"/>
              </a:rPr>
              <a:t>Debrief the session through the lens of the focus of the session.</a:t>
            </a:r>
            <a:endParaRPr sz="1100">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Font typeface="Calibri"/>
              <a:buChar char="-"/>
            </a:pPr>
            <a:r>
              <a:rPr lang="en-US" sz="1100">
                <a:latin typeface="Arial"/>
                <a:ea typeface="Arial"/>
                <a:cs typeface="Arial"/>
                <a:sym typeface="Arial"/>
              </a:rPr>
              <a:t>Module 1 Part 1 especially supports our thinking around the first essential question of this module: </a:t>
            </a:r>
            <a:r>
              <a:rPr lang="en-US" sz="1100" b="1">
                <a:latin typeface="Arial"/>
                <a:ea typeface="Arial"/>
                <a:cs typeface="Arial"/>
                <a:sym typeface="Arial"/>
              </a:rPr>
              <a:t>What is ambitious math teaching?</a:t>
            </a:r>
            <a:endParaRPr sz="1100" b="1">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The focus of this session in particular is to reflect on our expectations for students’ experiences as math learners.</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You might offer participants time to think individually about new insights before sharing aloud.</a:t>
            </a:r>
            <a:endParaRPr sz="1100" b="1" u="sng">
              <a:solidFill>
                <a:srgbClr val="DC5626"/>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g24b4afe0c41_0_2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0" name="Google Shape;2900;g24b4afe0c41_0_20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b="1" u="sng">
                <a:solidFill>
                  <a:srgbClr val="DC5626"/>
                </a:solidFill>
                <a:latin typeface="Calibri"/>
                <a:ea typeface="Calibri"/>
                <a:cs typeface="Calibri"/>
                <a:sym typeface="Calibri"/>
              </a:rPr>
              <a:t>Facilitator Notes:</a:t>
            </a:r>
            <a:endParaRPr>
              <a:solidFill>
                <a:schemeClr val="dk1"/>
              </a:solidFill>
              <a:latin typeface="Calibri"/>
              <a:ea typeface="Calibri"/>
              <a:cs typeface="Calibri"/>
              <a:sym typeface="Calibri"/>
            </a:endParaRPr>
          </a:p>
          <a:p>
            <a:pPr marL="457200" lvl="0" indent="-317500" algn="l" rtl="0">
              <a:lnSpc>
                <a:spcPct val="90000"/>
              </a:lnSpc>
              <a:spcBef>
                <a:spcPts val="8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This section especially supports our thinking around the first essential question of this module: </a:t>
            </a:r>
            <a:r>
              <a:rPr lang="en-US" b="1"/>
              <a:t>What is ambitious math teaching?</a:t>
            </a:r>
            <a:endParaRPr b="1">
              <a:solidFill>
                <a:schemeClr val="dk1"/>
              </a:solidFill>
              <a:latin typeface="Calibri"/>
              <a:ea typeface="Calibri"/>
              <a:cs typeface="Calibri"/>
              <a:sym typeface="Calibri"/>
            </a:endParaRPr>
          </a:p>
          <a:p>
            <a:pPr marL="457200" lvl="0" indent="-317500" algn="l" rtl="0">
              <a:lnSpc>
                <a:spcPct val="90000"/>
              </a:lnSpc>
              <a:spcBef>
                <a:spcPts val="800"/>
              </a:spcBef>
              <a:spcAft>
                <a:spcPts val="0"/>
              </a:spcAft>
              <a:buClr>
                <a:schemeClr val="dk1"/>
              </a:buClr>
              <a:buSzPts val="1400"/>
              <a:buFont typeface="Calibri"/>
              <a:buChar char="-"/>
            </a:pPr>
            <a:r>
              <a:rPr lang="en-US">
                <a:solidFill>
                  <a:schemeClr val="dk1"/>
                </a:solidFill>
                <a:latin typeface="Calibri"/>
                <a:ea typeface="Calibri"/>
                <a:cs typeface="Calibri"/>
                <a:sym typeface="Calibri"/>
              </a:rPr>
              <a:t>We estimate this </a:t>
            </a:r>
            <a:r>
              <a:rPr lang="en-US"/>
              <a:t>session</a:t>
            </a:r>
            <a:r>
              <a:rPr lang="en-US">
                <a:solidFill>
                  <a:schemeClr val="dk1"/>
                </a:solidFill>
                <a:latin typeface="Calibri"/>
                <a:ea typeface="Calibri"/>
                <a:cs typeface="Calibri"/>
                <a:sym typeface="Calibri"/>
              </a:rPr>
              <a:t> will take </a:t>
            </a:r>
            <a:r>
              <a:rPr lang="en-US"/>
              <a:t>1 hour, 45</a:t>
            </a:r>
            <a:r>
              <a:rPr lang="en-US">
                <a:solidFill>
                  <a:schemeClr val="dk1"/>
                </a:solidFill>
                <a:latin typeface="Calibri"/>
                <a:ea typeface="Calibri"/>
                <a:cs typeface="Calibri"/>
                <a:sym typeface="Calibri"/>
              </a:rPr>
              <a:t> minutes. If you need to break the section into smaller pieces, please note the order of the activities listed in the agenda. The activities are intended to be enacted in this order.</a:t>
            </a:r>
            <a:endParaRPr b="1">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8"/>
        <p:cNvGrpSpPr/>
        <p:nvPr/>
      </p:nvGrpSpPr>
      <p:grpSpPr>
        <a:xfrm>
          <a:off x="0" y="0"/>
          <a:ext cx="0" cy="0"/>
          <a:chOff x="0" y="0"/>
          <a:chExt cx="0" cy="0"/>
        </a:xfrm>
      </p:grpSpPr>
      <p:sp>
        <p:nvSpPr>
          <p:cNvPr id="2909" name="Google Shape;2909;g2270eb8bf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0" name="Google Shape;2910;g2270eb8bfc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22ae2bdd996_0_1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22ae2bdd996_0_19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Upholding norms is a responsibility of participants and leaders/facilitators. It may be helpful to </a:t>
            </a:r>
            <a:r>
              <a:rPr lang="en-US"/>
              <a:t>create</a:t>
            </a:r>
            <a:r>
              <a:rPr lang="en-US">
                <a:solidFill>
                  <a:schemeClr val="dk1"/>
                </a:solidFill>
              </a:rPr>
              <a:t> a protocol that supports participants in naming when and problem solving </a:t>
            </a:r>
            <a:r>
              <a:rPr lang="en-US"/>
              <a:t>if</a:t>
            </a:r>
            <a:r>
              <a:rPr lang="en-US">
                <a:solidFill>
                  <a:schemeClr val="dk1"/>
                </a:solidFill>
              </a:rPr>
              <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a:t>
            </a:r>
            <a:r>
              <a:rPr lang="en-US"/>
              <a:t>learning more</a:t>
            </a:r>
            <a:r>
              <a:rPr lang="en-US">
                <a:solidFill>
                  <a:schemeClr val="dk1"/>
                </a:solidFill>
              </a:rPr>
              <a:t> about setting and maintaining norms check out these resources.</a:t>
            </a:r>
            <a:endParaRPr/>
          </a:p>
          <a:p>
            <a:pPr marL="457200" lvl="0" indent="-317500" algn="l" rtl="0">
              <a:spcBef>
                <a:spcPts val="0"/>
              </a:spcBef>
              <a:spcAft>
                <a:spcPts val="0"/>
              </a:spcAft>
              <a:buSzPts val="1400"/>
              <a:buChar char="-"/>
            </a:pPr>
            <a:r>
              <a:rPr lang="en-US" u="sng">
                <a:solidFill>
                  <a:schemeClr val="hlink"/>
                </a:solidFill>
                <a:hlinkClick r:id="rId3"/>
              </a:rPr>
              <a:t>TEDD.org</a:t>
            </a:r>
            <a:r>
              <a:rPr lang="en-US">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US">
                <a:solidFill>
                  <a:schemeClr val="dk1"/>
                </a:solidFill>
              </a:rPr>
              <a:t>Grossman, P., Wineburg, S., &amp; Woolworth, S. (2001). Toward a theory of teacher community. </a:t>
            </a:r>
            <a:r>
              <a:rPr lang="en-US" i="1">
                <a:solidFill>
                  <a:schemeClr val="dk1"/>
                </a:solidFill>
              </a:rPr>
              <a:t>Teachers College Record, 103</a:t>
            </a:r>
            <a:r>
              <a:rPr lang="en-US">
                <a:solidFill>
                  <a:schemeClr val="dk1"/>
                </a:solidFill>
              </a:rPr>
              <a:t>, 942–1012.</a:t>
            </a:r>
            <a:endParaRPr>
              <a:solidFill>
                <a:schemeClr val="dk1"/>
              </a:solidFill>
            </a:endParaRPr>
          </a:p>
          <a:p>
            <a:pPr marL="457200" lvl="0" indent="-457200" algn="l" rtl="0">
              <a:spcBef>
                <a:spcPts val="0"/>
              </a:spcBef>
              <a:spcAft>
                <a:spcPts val="0"/>
              </a:spcAft>
              <a:buNone/>
            </a:pPr>
            <a:r>
              <a:rPr lang="en-US">
                <a:solidFill>
                  <a:schemeClr val="dk1"/>
                </a:solidFill>
              </a:rPr>
              <a:t>Horn, I. S. (2010). Teaching replays, teaching rehearsals, and re-visions of practice: Learning from colleagues in a mathematics teacher community. </a:t>
            </a:r>
            <a:r>
              <a:rPr lang="en-US" i="1">
                <a:solidFill>
                  <a:schemeClr val="dk1"/>
                </a:solidFill>
              </a:rPr>
              <a:t>Teachers College Record, 112</a:t>
            </a:r>
            <a:r>
              <a:rPr lang="en-US">
                <a:solidFill>
                  <a:schemeClr val="dk1"/>
                </a:solidFill>
              </a:rPr>
              <a:t>(1), 225–259. </a:t>
            </a:r>
            <a:endParaRPr>
              <a:solidFill>
                <a:schemeClr val="dk1"/>
              </a:solidFill>
            </a:endParaRPr>
          </a:p>
          <a:p>
            <a:pPr marL="457200" lvl="0" indent="-457200" algn="l" rtl="0">
              <a:spcBef>
                <a:spcPts val="0"/>
              </a:spcBef>
              <a:spcAft>
                <a:spcPts val="0"/>
              </a:spcAft>
              <a:buNone/>
            </a:pPr>
            <a:r>
              <a:rPr lang="en-US">
                <a:solidFill>
                  <a:schemeClr val="dk1"/>
                </a:solidFill>
              </a:rPr>
              <a:t>Little, J. W. (2002). Professional community and the problem of high school reform. </a:t>
            </a:r>
            <a:r>
              <a:rPr lang="en-US" i="1">
                <a:solidFill>
                  <a:schemeClr val="dk1"/>
                </a:solidFill>
              </a:rPr>
              <a:t>International Journal of Educational Research, 37</a:t>
            </a:r>
            <a:r>
              <a:rPr lang="en-US">
                <a:solidFill>
                  <a:schemeClr val="dk1"/>
                </a:solidFill>
              </a:rPr>
              <a:t>(8), 693–714.</a:t>
            </a:r>
            <a:endParaRPr>
              <a:solidFill>
                <a:schemeClr val="dk1"/>
              </a:solidFill>
            </a:endParaRPr>
          </a:p>
          <a:p>
            <a:pPr marL="457200" lvl="0" indent="-457200" algn="l" rtl="0">
              <a:spcBef>
                <a:spcPts val="0"/>
              </a:spcBef>
              <a:spcAft>
                <a:spcPts val="0"/>
              </a:spcAft>
              <a:buNone/>
            </a:pPr>
            <a:r>
              <a:rPr lang="en-US">
                <a:solidFill>
                  <a:schemeClr val="dk1"/>
                </a:solidFill>
              </a:rPr>
              <a:t>Thanheiser, E. &amp; Jansen, A. (2016). Inviting prospective teachers to share rough draft mathematical thinking. </a:t>
            </a:r>
            <a:r>
              <a:rPr lang="en-US" i="1">
                <a:solidFill>
                  <a:schemeClr val="dk1"/>
                </a:solidFill>
              </a:rPr>
              <a:t>Mathematics Teacher Educator, 4</a:t>
            </a:r>
            <a:r>
              <a:rPr lang="en-US">
                <a:solidFill>
                  <a:schemeClr val="dk1"/>
                </a:solidFill>
              </a:rPr>
              <a:t>(2), 145–163.</a:t>
            </a:r>
            <a:endParaRPr b="1">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4"/>
        <p:cNvGrpSpPr/>
        <p:nvPr/>
      </p:nvGrpSpPr>
      <p:grpSpPr>
        <a:xfrm>
          <a:off x="0" y="0"/>
          <a:ext cx="0" cy="0"/>
          <a:chOff x="0" y="0"/>
          <a:chExt cx="0" cy="0"/>
        </a:xfrm>
      </p:grpSpPr>
      <p:sp>
        <p:nvSpPr>
          <p:cNvPr id="2925" name="Google Shape;2925;g2270eb8bfc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6" name="Google Shape;2926;g2270eb8bfc4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Orient participants to the norms you set in Session 1 and the Rights of the Learner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ask questions like: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How do the productive norms and Rights of the Learner support our learning together?</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Choose one of our norms that you want to focus on in particular. Why does that norm feel important for your learning today?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Invite participants to revise or add onto existing norms as needed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Remind participants of the importance of norms in developing a community of learners.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say:</a:t>
            </a:r>
            <a:r>
              <a:rPr lang="en-US" sz="1100" b="1">
                <a:latin typeface="Arial"/>
                <a:ea typeface="Arial"/>
                <a:cs typeface="Arial"/>
                <a:sym typeface="Arial"/>
              </a:rPr>
              <a:t> </a:t>
            </a:r>
            <a:r>
              <a:rPr lang="en-US" sz="1100">
                <a:latin typeface="Arial"/>
                <a:ea typeface="Arial"/>
                <a:cs typeface="Arial"/>
                <a:sym typeface="Arial"/>
              </a:rPr>
              <a:t>As we have opportunities to get to know each other better and better it allows for us to develop trust and feel more and more comfortable asking questions and requesting and receiving help.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249db90deb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249db90deb6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a:solidFill>
                  <a:schemeClr val="dk1"/>
                </a:solidFill>
                <a:latin typeface="Arial"/>
                <a:ea typeface="Arial"/>
                <a:cs typeface="Arial"/>
                <a:sym typeface="Arial"/>
              </a:rPr>
              <a:t>This </a:t>
            </a:r>
            <a:r>
              <a:rPr lang="en-US" sz="1100">
                <a:latin typeface="Arial"/>
                <a:ea typeface="Arial"/>
                <a:cs typeface="Arial"/>
                <a:sym typeface="Arial"/>
              </a:rPr>
              <a:t>session</a:t>
            </a:r>
            <a:r>
              <a:rPr lang="en-US" sz="1100">
                <a:solidFill>
                  <a:schemeClr val="dk1"/>
                </a:solidFill>
                <a:latin typeface="Arial"/>
                <a:ea typeface="Arial"/>
                <a:cs typeface="Arial"/>
                <a:sym typeface="Arial"/>
              </a:rPr>
              <a:t> especially supports our thinking around the first essential question of this module: </a:t>
            </a:r>
            <a:r>
              <a:rPr lang="en-US" sz="1100" b="1">
                <a:solidFill>
                  <a:schemeClr val="dk1"/>
                </a:solidFill>
                <a:latin typeface="Arial"/>
                <a:ea typeface="Arial"/>
                <a:cs typeface="Arial"/>
                <a:sym typeface="Arial"/>
              </a:rPr>
              <a:t>What </a:t>
            </a:r>
            <a:r>
              <a:rPr lang="en-US" sz="1100" b="1">
                <a:latin typeface="Arial"/>
                <a:ea typeface="Arial"/>
                <a:cs typeface="Arial"/>
                <a:sym typeface="Arial"/>
              </a:rPr>
              <a:t>is ambitious math teaching? </a:t>
            </a:r>
            <a:r>
              <a:rPr lang="en-US" sz="1100">
                <a:latin typeface="Arial"/>
                <a:ea typeface="Arial"/>
                <a:cs typeface="Arial"/>
                <a:sym typeface="Arial"/>
              </a:rPr>
              <a:t>by giving the group space to reflect on our expectations for students as math learners. Through the sequence of activities, participants will have the opportunity to name one key expectation: that students </a:t>
            </a:r>
            <a:r>
              <a:rPr lang="en-US" sz="1100" i="1">
                <a:latin typeface="Arial"/>
                <a:ea typeface="Arial"/>
                <a:cs typeface="Arial"/>
                <a:sym typeface="Arial"/>
              </a:rPr>
              <a:t>come to see themselves as doers of mathematics. </a:t>
            </a:r>
            <a:r>
              <a:rPr lang="en-US" sz="1100">
                <a:latin typeface="Arial"/>
                <a:ea typeface="Arial"/>
                <a:cs typeface="Arial"/>
                <a:sym typeface="Arial"/>
              </a:rPr>
              <a:t>This expectation will frame much of the rest of Module 1 as a primary aim for ambitious math teaching and our shift as a state toward a 2 + 1 model.</a:t>
            </a:r>
            <a:endParaRPr sz="1100">
              <a:solidFill>
                <a:schemeClr val="dk1"/>
              </a:solidFill>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a:solidFill>
                  <a:schemeClr val="dk1"/>
                </a:solidFill>
                <a:latin typeface="Arial"/>
                <a:ea typeface="Arial"/>
                <a:cs typeface="Arial"/>
                <a:sym typeface="Arial"/>
              </a:rPr>
              <a:t>We estimate this </a:t>
            </a:r>
            <a:r>
              <a:rPr lang="en-US" sz="1100">
                <a:latin typeface="Arial"/>
                <a:ea typeface="Arial"/>
                <a:cs typeface="Arial"/>
                <a:sym typeface="Arial"/>
              </a:rPr>
              <a:t>session</a:t>
            </a:r>
            <a:r>
              <a:rPr lang="en-US" sz="1100">
                <a:solidFill>
                  <a:schemeClr val="dk1"/>
                </a:solidFill>
                <a:latin typeface="Arial"/>
                <a:ea typeface="Arial"/>
                <a:cs typeface="Arial"/>
                <a:sym typeface="Arial"/>
              </a:rPr>
              <a:t> will take</a:t>
            </a:r>
            <a:r>
              <a:rPr lang="en-US" sz="1100">
                <a:latin typeface="Arial"/>
                <a:ea typeface="Arial"/>
                <a:cs typeface="Arial"/>
                <a:sym typeface="Arial"/>
              </a:rPr>
              <a:t> </a:t>
            </a:r>
            <a:r>
              <a:rPr lang="en-US" sz="1100" b="1">
                <a:latin typeface="Arial"/>
                <a:ea typeface="Arial"/>
                <a:cs typeface="Arial"/>
                <a:sym typeface="Arial"/>
              </a:rPr>
              <a:t>2 hours</a:t>
            </a:r>
            <a:r>
              <a:rPr lang="en-US" sz="1100">
                <a:solidFill>
                  <a:schemeClr val="dk1"/>
                </a:solidFill>
                <a:latin typeface="Arial"/>
                <a:ea typeface="Arial"/>
                <a:cs typeface="Arial"/>
                <a:sym typeface="Arial"/>
              </a:rPr>
              <a:t>. If you need to break the </a:t>
            </a:r>
            <a:r>
              <a:rPr lang="en-US" sz="1100">
                <a:latin typeface="Arial"/>
                <a:ea typeface="Arial"/>
                <a:cs typeface="Arial"/>
                <a:sym typeface="Arial"/>
              </a:rPr>
              <a:t>session</a:t>
            </a:r>
            <a:r>
              <a:rPr lang="en-US" sz="1100">
                <a:solidFill>
                  <a:schemeClr val="dk1"/>
                </a:solidFill>
                <a:latin typeface="Arial"/>
                <a:ea typeface="Arial"/>
                <a:cs typeface="Arial"/>
                <a:sym typeface="Arial"/>
              </a:rPr>
              <a:t> into smaller pieces, please note that the activities listed in the agenda are intended to be enacted in this order.</a:t>
            </a:r>
            <a:endParaRPr sz="1100">
              <a:solidFill>
                <a:schemeClr val="dk1"/>
              </a:solidFill>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Arial"/>
              <a:buChar char="-"/>
            </a:pPr>
            <a:r>
              <a:rPr lang="en-US" sz="1100">
                <a:latin typeface="Arial"/>
                <a:ea typeface="Arial"/>
                <a:cs typeface="Arial"/>
                <a:sym typeface="Arial"/>
              </a:rPr>
              <a:t>Resources for this session are in the Module 1 Resources folder with one exception. </a:t>
            </a:r>
            <a:r>
              <a:rPr lang="en-US" sz="1100" b="1">
                <a:solidFill>
                  <a:srgbClr val="9F2065"/>
                </a:solidFill>
                <a:latin typeface="Arial"/>
                <a:ea typeface="Arial"/>
                <a:cs typeface="Arial"/>
                <a:sym typeface="Arial"/>
              </a:rPr>
              <a:t>Before the session, make a .pdf or copy of </a:t>
            </a:r>
            <a:r>
              <a:rPr lang="en-US" sz="1100" b="1" i="1">
                <a:solidFill>
                  <a:srgbClr val="9F2065"/>
                </a:solidFill>
                <a:latin typeface="Arial"/>
                <a:ea typeface="Arial"/>
                <a:cs typeface="Arial"/>
                <a:sym typeface="Arial"/>
              </a:rPr>
              <a:t>NCTM’s Principles to Actions, pp. 42 - 47 (“Building Conceptual Understanding from Procedural Fluency”).</a:t>
            </a:r>
            <a:endParaRPr sz="1100">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3"/>
        <p:cNvGrpSpPr/>
        <p:nvPr/>
      </p:nvGrpSpPr>
      <p:grpSpPr>
        <a:xfrm>
          <a:off x="0" y="0"/>
          <a:ext cx="0" cy="0"/>
          <a:chOff x="0" y="0"/>
          <a:chExt cx="0" cy="0"/>
        </a:xfrm>
      </p:grpSpPr>
      <p:sp>
        <p:nvSpPr>
          <p:cNvPr id="2934" name="Google Shape;2934;g24b4afe0c41_0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5" name="Google Shape;2935;g24b4afe0c41_0_27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rgbClr val="DC5626"/>
                </a:solidFill>
              </a:rPr>
              <a:t>Facilitator Notes:</a:t>
            </a:r>
            <a:endParaRPr b="1" u="sng">
              <a:solidFill>
                <a:srgbClr val="DC5626"/>
              </a:solidFill>
            </a:endParaRPr>
          </a:p>
          <a:p>
            <a:pPr marL="457200" lvl="0" indent="-317500" algn="l" rtl="0">
              <a:spcBef>
                <a:spcPts val="0"/>
              </a:spcBef>
              <a:spcAft>
                <a:spcPts val="0"/>
              </a:spcAft>
              <a:buClr>
                <a:schemeClr val="dk1"/>
              </a:buClr>
              <a:buSzPts val="1400"/>
              <a:buFont typeface="Calibri"/>
              <a:buChar char="-"/>
            </a:pPr>
            <a:r>
              <a:rPr lang="en-US"/>
              <a:t>The purpose of Session 2 is to clarify the principles and practices guiding our work. Here we will connect to research that helps us articulate principles and practices of ambitious math teaching.</a:t>
            </a:r>
            <a:endParaRPr b="1">
              <a:solidFill>
                <a:schemeClr val="accent3"/>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1"/>
        <p:cNvGrpSpPr/>
        <p:nvPr/>
      </p:nvGrpSpPr>
      <p:grpSpPr>
        <a:xfrm>
          <a:off x="0" y="0"/>
          <a:ext cx="0" cy="0"/>
          <a:chOff x="0" y="0"/>
          <a:chExt cx="0" cy="0"/>
        </a:xfrm>
      </p:grpSpPr>
      <p:sp>
        <p:nvSpPr>
          <p:cNvPr id="2942" name="Google Shape;2942;g22ae2bdd996_0_9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3" name="Google Shape;2943;g22ae2bdd996_0_98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a:t>
            </a:r>
            <a:r>
              <a:rPr lang="en-US"/>
              <a:t>learning more about</a:t>
            </a:r>
            <a:r>
              <a:rPr lang="en-US">
                <a:solidFill>
                  <a:schemeClr val="dk1"/>
                </a:solidFill>
              </a:rPr>
              <a:t> these </a:t>
            </a:r>
            <a:r>
              <a:rPr lang="en-US"/>
              <a:t>ideas</a:t>
            </a:r>
            <a:r>
              <a:rPr lang="en-US">
                <a:solidFill>
                  <a:schemeClr val="dk1"/>
                </a:solidFill>
              </a:rPr>
              <a:t>,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1</a:t>
            </a:r>
            <a:r>
              <a:rPr lang="en-US">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US">
                <a:solidFill>
                  <a:schemeClr val="dk1"/>
                </a:solidFill>
              </a:rPr>
              <a:t>Cain, T (2015). </a:t>
            </a:r>
            <a:r>
              <a:rPr lang="en-US"/>
              <a:t>Teachers’ engagement with research texts: beyond instrumental, conceptual or strategic use. </a:t>
            </a:r>
            <a:r>
              <a:rPr lang="en-US" i="1">
                <a:solidFill>
                  <a:srgbClr val="333333"/>
                </a:solidFill>
              </a:rPr>
              <a:t>Journal of Education for Teaching</a:t>
            </a:r>
            <a:r>
              <a:rPr lang="en-US">
                <a:solidFill>
                  <a:srgbClr val="333333"/>
                </a:solidFill>
              </a:rPr>
              <a:t>, 41(5), 478-492.</a:t>
            </a:r>
            <a:endParaRPr b="1">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9"/>
        <p:cNvGrpSpPr/>
        <p:nvPr/>
      </p:nvGrpSpPr>
      <p:grpSpPr>
        <a:xfrm>
          <a:off x="0" y="0"/>
          <a:ext cx="0" cy="0"/>
          <a:chOff x="0" y="0"/>
          <a:chExt cx="0" cy="0"/>
        </a:xfrm>
      </p:grpSpPr>
      <p:sp>
        <p:nvSpPr>
          <p:cNvPr id="2950" name="Google Shape;2950;g1492fb667ff_0_14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1" name="Google Shape;2951;g1492fb667ff_0_14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rgbClr val="DC5626"/>
                </a:solidFill>
              </a:rPr>
              <a:t>Facilitator Notes:</a:t>
            </a:r>
            <a:endParaRPr b="1" u="sng">
              <a:solidFill>
                <a:srgbClr val="DC5626"/>
              </a:solidFill>
            </a:endParaRPr>
          </a:p>
          <a:p>
            <a:pPr marL="457200" lvl="0" indent="-317500" algn="l" rtl="0">
              <a:spcBef>
                <a:spcPts val="0"/>
              </a:spcBef>
              <a:spcAft>
                <a:spcPts val="0"/>
              </a:spcAft>
              <a:buClr>
                <a:schemeClr val="dk1"/>
              </a:buClr>
              <a:buSzPts val="1400"/>
              <a:buFont typeface="Calibri"/>
              <a:buChar char="-"/>
            </a:pPr>
            <a:r>
              <a:rPr lang="en-US" b="1"/>
              <a:t>Ask participants to recall the shifts they articulated in Session 1.</a:t>
            </a:r>
            <a:endParaRPr b="1"/>
          </a:p>
          <a:p>
            <a:pPr marL="457200" lvl="0" indent="-317500" algn="l" rtl="0">
              <a:spcBef>
                <a:spcPts val="0"/>
              </a:spcBef>
              <a:spcAft>
                <a:spcPts val="0"/>
              </a:spcAft>
              <a:buClr>
                <a:schemeClr val="dk1"/>
              </a:buClr>
              <a:buSzPts val="1400"/>
              <a:buChar char="-"/>
            </a:pPr>
            <a:r>
              <a:rPr lang="en-US" sz="1100" b="1">
                <a:latin typeface="Arial"/>
                <a:ea typeface="Arial"/>
                <a:cs typeface="Arial"/>
                <a:sym typeface="Arial"/>
              </a:rPr>
              <a:t>You might support a shift toward thinking about the principles and practices needed to enact these shifts: </a:t>
            </a:r>
            <a:r>
              <a:rPr lang="en-US" sz="1100">
                <a:latin typeface="Arial"/>
                <a:ea typeface="Arial"/>
                <a:cs typeface="Arial"/>
                <a:sym typeface="Arial"/>
              </a:rPr>
              <a:t>It will be important to consider what it will take in our instruction to support a journey of deepening shifts from where we are now toward more ambitious teaching.</a:t>
            </a:r>
            <a:endParaRPr/>
          </a:p>
          <a:p>
            <a:pPr marL="0" lvl="0" indent="0" algn="l" rtl="0">
              <a:spcBef>
                <a:spcPts val="0"/>
              </a:spcBef>
              <a:spcAft>
                <a:spcPts val="0"/>
              </a:spcAft>
              <a:buClr>
                <a:schemeClr val="dk1"/>
              </a:buClr>
              <a:buSzPts val="1100"/>
              <a:buFont typeface="Arial"/>
              <a:buNone/>
            </a:pPr>
            <a:endParaRPr b="1" u="sng">
              <a:solidFill>
                <a:srgbClr val="DC5626"/>
              </a:solidFill>
            </a:endParaRPr>
          </a:p>
        </p:txBody>
      </p:sp>
      <p:sp>
        <p:nvSpPr>
          <p:cNvPr id="2952" name="Google Shape;2952;g1492fb667ff_0_14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7"/>
        <p:cNvGrpSpPr/>
        <p:nvPr/>
      </p:nvGrpSpPr>
      <p:grpSpPr>
        <a:xfrm>
          <a:off x="0" y="0"/>
          <a:ext cx="0" cy="0"/>
          <a:chOff x="0" y="0"/>
          <a:chExt cx="0" cy="0"/>
        </a:xfrm>
      </p:grpSpPr>
      <p:sp>
        <p:nvSpPr>
          <p:cNvPr id="2958" name="Google Shape;2958;g230b44d627e_2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9" name="Google Shape;2959;g230b44d627e_2_6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latin typeface="Arial"/>
                <a:ea typeface="Arial"/>
                <a:cs typeface="Arial"/>
                <a:sym typeface="Arial"/>
              </a:rPr>
              <a:t>Introduction to the principles: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Give participants time to individually read the quote and bullets</a:t>
            </a:r>
            <a:r>
              <a:rPr lang="en-US" sz="1100">
                <a:latin typeface="Arial"/>
                <a:ea typeface="Arial"/>
                <a:cs typeface="Arial"/>
                <a:sym typeface="Arial"/>
              </a:rPr>
              <a:t>. You might ask participants to think especially about students who are often excluded from authentic mathematics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You might ask participants to have something they want to share – </a:t>
            </a:r>
            <a:r>
              <a:rPr lang="en-US" sz="1100">
                <a:latin typeface="Arial"/>
                <a:ea typeface="Arial"/>
                <a:cs typeface="Arial"/>
                <a:sym typeface="Arial"/>
              </a:rPr>
              <a:t>a bullet or sentence that resonates with their work. </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You might have a couple of people share out. </a:t>
            </a:r>
            <a:endParaRPr sz="1100" b="1">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Discussion of the principles:</a:t>
            </a:r>
            <a:endParaRPr sz="1100">
              <a:latin typeface="Arial"/>
              <a:ea typeface="Arial"/>
              <a:cs typeface="Arial"/>
              <a:sym typeface="Arial"/>
            </a:endParaRPr>
          </a:p>
          <a:p>
            <a:pPr marL="0" lvl="0" indent="0" algn="l" rtl="0">
              <a:spcBef>
                <a:spcPts val="0"/>
              </a:spcBef>
              <a:spcAft>
                <a:spcPts val="0"/>
              </a:spcAft>
              <a:buNone/>
            </a:pPr>
            <a:endParaRPr sz="1100" b="1">
              <a:latin typeface="Arial"/>
              <a:ea typeface="Arial"/>
              <a:cs typeface="Arial"/>
              <a:sym typeface="Arial"/>
            </a:endParaRPr>
          </a:p>
          <a:p>
            <a:pPr marL="0" lvl="0" indent="0" algn="l" rtl="0">
              <a:spcBef>
                <a:spcPts val="0"/>
              </a:spcBef>
              <a:spcAft>
                <a:spcPts val="0"/>
              </a:spcAft>
              <a:buNone/>
            </a:pPr>
            <a:r>
              <a:rPr lang="en-US" sz="1100" b="1" i="1">
                <a:latin typeface="Arial"/>
                <a:ea typeface="Arial"/>
                <a:cs typeface="Arial"/>
                <a:sym typeface="Arial"/>
              </a:rPr>
              <a:t>Ambitious teaching: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i="1">
                <a:latin typeface="Arial"/>
                <a:ea typeface="Arial"/>
                <a:cs typeface="Arial"/>
                <a:sym typeface="Arial"/>
              </a:rPr>
              <a:t>Engages students in making sense of mathematical concepts</a:t>
            </a:r>
            <a:endParaRPr sz="1100" i="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i="1">
                <a:latin typeface="Arial"/>
                <a:ea typeface="Arial"/>
                <a:cs typeface="Arial"/>
                <a:sym typeface="Arial"/>
              </a:rPr>
              <a:t>Using the annotation tool, draw a horizontal line  Mark “T” for traditional teaching at the left end and “A” for ambitious teaching  at the right end. Ask "let's just think for a moment, what might be "on the left end" in terms of the traditional way of thinking about mathematics teaching?"</a:t>
            </a:r>
            <a:endParaRPr sz="1100" i="1">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All of the sudden this becomes much easier to assess if ambitious teaching is occurring when we consider a continuum of instructional actions with the teacher doing the heavy lifting moving towards the student doing the heavy lifting. </a:t>
            </a:r>
            <a:endParaRPr sz="1100" i="1">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If we are here on the left end, and we want to shift toward the right end, what might we do?</a:t>
            </a:r>
            <a:endParaRPr sz="1100" i="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i="1">
                <a:latin typeface="Arial"/>
                <a:ea typeface="Arial"/>
                <a:cs typeface="Arial"/>
                <a:sym typeface="Arial"/>
              </a:rPr>
              <a:t>Centers students’ thinking and reasoning through discourse</a:t>
            </a:r>
            <a:endParaRPr sz="1100" i="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i="1">
                <a:latin typeface="Arial"/>
                <a:ea typeface="Arial"/>
                <a:cs typeface="Arial"/>
                <a:sym typeface="Arial"/>
              </a:rPr>
              <a:t>Views students as capable of using their understandings and assets to solve authentic problems</a:t>
            </a:r>
            <a:endParaRPr sz="1100" i="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i="1">
                <a:latin typeface="Arial"/>
                <a:ea typeface="Arial"/>
                <a:cs typeface="Arial"/>
                <a:sym typeface="Arial"/>
              </a:rPr>
              <a:t>Values students’ thinking, including emergent understanding and errors</a:t>
            </a:r>
            <a:endParaRPr sz="1100" i="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i="1">
                <a:latin typeface="Arial"/>
                <a:ea typeface="Arial"/>
                <a:cs typeface="Arial"/>
                <a:sym typeface="Arial"/>
              </a:rPr>
              <a:t>Attends to student thinking in an equitable and responsive manner</a:t>
            </a:r>
            <a:endParaRPr sz="1100" i="1">
              <a:latin typeface="Arial"/>
              <a:ea typeface="Arial"/>
              <a:cs typeface="Arial"/>
              <a:sym typeface="Arial"/>
            </a:endParaRPr>
          </a:p>
          <a:p>
            <a:pPr marL="457200" lvl="0" indent="0" algn="l" rtl="0">
              <a:spcBef>
                <a:spcPts val="0"/>
              </a:spcBef>
              <a:spcAft>
                <a:spcPts val="0"/>
              </a:spcAft>
              <a:buNone/>
            </a:pPr>
            <a:endParaRPr sz="1100" b="1" i="1">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Some questions to keep in mind (lets drill down on bullet 1) as well as your students who are often excluded from schooling as we move forward. Share one of the questions,  what  might be others? </a:t>
            </a:r>
            <a:endParaRPr sz="1100">
              <a:latin typeface="Arial"/>
              <a:ea typeface="Arial"/>
              <a:cs typeface="Arial"/>
              <a:sym typeface="Arial"/>
            </a:endParaRPr>
          </a:p>
          <a:p>
            <a:pPr marL="457200" lvl="0" indent="0" algn="l" rtl="0">
              <a:spcBef>
                <a:spcPts val="0"/>
              </a:spcBef>
              <a:spcAft>
                <a:spcPts val="0"/>
              </a:spcAft>
              <a:buNone/>
            </a:pPr>
            <a:r>
              <a:rPr lang="en-US" sz="1100" i="1">
                <a:latin typeface="Arial"/>
                <a:ea typeface="Arial"/>
                <a:cs typeface="Arial"/>
                <a:sym typeface="Arial"/>
              </a:rPr>
              <a:t>When teachers want to “teach mathematics for understanding,”...</a:t>
            </a:r>
            <a:endParaRPr sz="1100" i="1">
              <a:latin typeface="Arial"/>
              <a:ea typeface="Arial"/>
              <a:cs typeface="Arial"/>
              <a:sym typeface="Arial"/>
            </a:endParaRPr>
          </a:p>
          <a:p>
            <a:pPr marL="914400" lvl="0" indent="-298450" algn="l" rtl="0">
              <a:spcBef>
                <a:spcPts val="0"/>
              </a:spcBef>
              <a:spcAft>
                <a:spcPts val="0"/>
              </a:spcAft>
              <a:buClr>
                <a:schemeClr val="dk1"/>
              </a:buClr>
              <a:buSzPts val="1100"/>
              <a:buChar char="●"/>
            </a:pPr>
            <a:r>
              <a:rPr lang="en-US" sz="1100" i="1">
                <a:latin typeface="Arial"/>
                <a:ea typeface="Arial"/>
                <a:cs typeface="Arial"/>
                <a:sym typeface="Arial"/>
              </a:rPr>
              <a:t>What does </a:t>
            </a:r>
            <a:r>
              <a:rPr lang="en-US" sz="1100" i="1" u="sng">
                <a:latin typeface="Arial"/>
                <a:ea typeface="Arial"/>
                <a:cs typeface="Arial"/>
                <a:sym typeface="Arial"/>
              </a:rPr>
              <a:t>understanding</a:t>
            </a:r>
            <a:r>
              <a:rPr lang="en-US" sz="1100" i="1">
                <a:latin typeface="Arial"/>
                <a:ea typeface="Arial"/>
                <a:cs typeface="Arial"/>
                <a:sym typeface="Arial"/>
              </a:rPr>
              <a:t> look like?</a:t>
            </a:r>
            <a:endParaRPr sz="1100" i="1">
              <a:latin typeface="Arial"/>
              <a:ea typeface="Arial"/>
              <a:cs typeface="Arial"/>
              <a:sym typeface="Arial"/>
            </a:endParaRPr>
          </a:p>
          <a:p>
            <a:pPr marL="914400" lvl="0" indent="-298450" algn="l" rtl="0">
              <a:spcBef>
                <a:spcPts val="0"/>
              </a:spcBef>
              <a:spcAft>
                <a:spcPts val="0"/>
              </a:spcAft>
              <a:buClr>
                <a:schemeClr val="dk1"/>
              </a:buClr>
              <a:buSzPts val="1100"/>
              <a:buChar char="●"/>
            </a:pPr>
            <a:r>
              <a:rPr lang="en-US" sz="1100" i="1">
                <a:latin typeface="Arial"/>
                <a:ea typeface="Arial"/>
                <a:cs typeface="Arial"/>
                <a:sym typeface="Arial"/>
              </a:rPr>
              <a:t>How does it </a:t>
            </a:r>
            <a:r>
              <a:rPr lang="en-US" sz="1100" i="1" u="sng">
                <a:latin typeface="Arial"/>
                <a:ea typeface="Arial"/>
                <a:cs typeface="Arial"/>
                <a:sym typeface="Arial"/>
              </a:rPr>
              <a:t>differ from the procedural knowledge</a:t>
            </a:r>
            <a:r>
              <a:rPr lang="en-US" sz="1100" i="1">
                <a:latin typeface="Arial"/>
                <a:ea typeface="Arial"/>
                <a:cs typeface="Arial"/>
                <a:sym typeface="Arial"/>
              </a:rPr>
              <a:t> most often emphasized in school mathematics?</a:t>
            </a:r>
            <a:endParaRPr sz="1100" i="1">
              <a:latin typeface="Arial"/>
              <a:ea typeface="Arial"/>
              <a:cs typeface="Arial"/>
              <a:sym typeface="Arial"/>
            </a:endParaRPr>
          </a:p>
          <a:p>
            <a:pPr marL="914400" lvl="0" indent="-298450" algn="l" rtl="0">
              <a:spcBef>
                <a:spcPts val="0"/>
              </a:spcBef>
              <a:spcAft>
                <a:spcPts val="0"/>
              </a:spcAft>
              <a:buClr>
                <a:schemeClr val="dk1"/>
              </a:buClr>
              <a:buSzPts val="1100"/>
              <a:buChar char="●"/>
            </a:pPr>
            <a:r>
              <a:rPr lang="en-US" sz="1100" i="1">
                <a:latin typeface="Arial"/>
                <a:ea typeface="Arial"/>
                <a:cs typeface="Arial"/>
                <a:sym typeface="Arial"/>
              </a:rPr>
              <a:t>When teachers want to “engage all learners in meaningful content,” what does </a:t>
            </a:r>
            <a:r>
              <a:rPr lang="en-US" sz="1100" i="1" u="sng">
                <a:latin typeface="Arial"/>
                <a:ea typeface="Arial"/>
                <a:cs typeface="Arial"/>
                <a:sym typeface="Arial"/>
              </a:rPr>
              <a:t>engagement</a:t>
            </a:r>
            <a:r>
              <a:rPr lang="en-US" sz="1100" i="1">
                <a:latin typeface="Arial"/>
                <a:ea typeface="Arial"/>
                <a:cs typeface="Arial"/>
                <a:sym typeface="Arial"/>
              </a:rPr>
              <a:t> look like? </a:t>
            </a:r>
            <a:endParaRPr sz="1100" i="1">
              <a:latin typeface="Arial"/>
              <a:ea typeface="Arial"/>
              <a:cs typeface="Arial"/>
              <a:sym typeface="Arial"/>
            </a:endParaRPr>
          </a:p>
          <a:p>
            <a:pPr marL="914400" lvl="0" indent="-298450" algn="l" rtl="0">
              <a:spcBef>
                <a:spcPts val="0"/>
              </a:spcBef>
              <a:spcAft>
                <a:spcPts val="0"/>
              </a:spcAft>
              <a:buClr>
                <a:schemeClr val="dk1"/>
              </a:buClr>
              <a:buSzPts val="1100"/>
              <a:buChar char="●"/>
            </a:pPr>
            <a:r>
              <a:rPr lang="en-US" sz="1100" i="1">
                <a:latin typeface="Arial"/>
                <a:ea typeface="Arial"/>
                <a:cs typeface="Arial"/>
                <a:sym typeface="Arial"/>
              </a:rPr>
              <a:t>What does it mean to identify the </a:t>
            </a:r>
            <a:r>
              <a:rPr lang="en-US" sz="1100" i="1" u="sng">
                <a:latin typeface="Arial"/>
                <a:ea typeface="Arial"/>
                <a:cs typeface="Arial"/>
                <a:sym typeface="Arial"/>
              </a:rPr>
              <a:t>strengths and needs</a:t>
            </a:r>
            <a:r>
              <a:rPr lang="en-US" sz="1100" i="1">
                <a:latin typeface="Arial"/>
                <a:ea typeface="Arial"/>
                <a:cs typeface="Arial"/>
                <a:sym typeface="Arial"/>
              </a:rPr>
              <a:t> of all their students?</a:t>
            </a:r>
            <a:endParaRPr sz="1100" i="1">
              <a:latin typeface="Arial"/>
              <a:ea typeface="Arial"/>
              <a:cs typeface="Arial"/>
              <a:sym typeface="Arial"/>
            </a:endParaRPr>
          </a:p>
          <a:p>
            <a:pPr marL="914400" lvl="0" indent="-298450" algn="l" rtl="0">
              <a:spcBef>
                <a:spcPts val="0"/>
              </a:spcBef>
              <a:spcAft>
                <a:spcPts val="0"/>
              </a:spcAft>
              <a:buClr>
                <a:schemeClr val="dk1"/>
              </a:buClr>
              <a:buSzPts val="1100"/>
              <a:buChar char="●"/>
            </a:pPr>
            <a:r>
              <a:rPr lang="en-US" sz="1100" i="1">
                <a:latin typeface="Arial"/>
                <a:ea typeface="Arial"/>
                <a:cs typeface="Arial"/>
                <a:sym typeface="Arial"/>
              </a:rPr>
              <a:t>What makes content </a:t>
            </a:r>
            <a:r>
              <a:rPr lang="en-US" sz="1100" i="1" u="sng">
                <a:latin typeface="Arial"/>
                <a:ea typeface="Arial"/>
                <a:cs typeface="Arial"/>
                <a:sym typeface="Arial"/>
              </a:rPr>
              <a:t>meaningful</a:t>
            </a:r>
            <a:r>
              <a:rPr lang="en-US" sz="1100" i="1">
                <a:latin typeface="Arial"/>
                <a:ea typeface="Arial"/>
                <a:cs typeface="Arial"/>
                <a:sym typeface="Arial"/>
              </a:rPr>
              <a:t>? </a:t>
            </a:r>
            <a:endParaRPr sz="1100" i="1">
              <a:latin typeface="Arial"/>
              <a:ea typeface="Arial"/>
              <a:cs typeface="Arial"/>
              <a:sym typeface="Arial"/>
            </a:endParaRPr>
          </a:p>
          <a:p>
            <a:pPr marL="914400" lvl="0" indent="-298450" algn="l" rtl="0">
              <a:spcBef>
                <a:spcPts val="0"/>
              </a:spcBef>
              <a:spcAft>
                <a:spcPts val="0"/>
              </a:spcAft>
              <a:buClr>
                <a:schemeClr val="dk1"/>
              </a:buClr>
              <a:buSzPts val="1100"/>
              <a:buChar char="●"/>
            </a:pPr>
            <a:r>
              <a:rPr lang="en-US" sz="1100" i="1">
                <a:latin typeface="Arial"/>
                <a:ea typeface="Arial"/>
                <a:cs typeface="Arial"/>
                <a:sym typeface="Arial"/>
              </a:rPr>
              <a:t>How is this different from typical instruction? </a:t>
            </a:r>
            <a:endParaRPr sz="1100" i="1">
              <a:latin typeface="Arial"/>
              <a:ea typeface="Arial"/>
              <a:cs typeface="Arial"/>
              <a:sym typeface="Arial"/>
            </a:endParaRPr>
          </a:p>
          <a:p>
            <a:pPr marL="0" lvl="0" indent="0" algn="l" rtl="0">
              <a:spcBef>
                <a:spcPts val="0"/>
              </a:spcBef>
              <a:spcAft>
                <a:spcPts val="0"/>
              </a:spcAft>
              <a:buNone/>
            </a:pPr>
            <a:endParaRPr sz="1100" i="1">
              <a:latin typeface="Arial"/>
              <a:ea typeface="Arial"/>
              <a:cs typeface="Arial"/>
              <a:sym typeface="Arial"/>
            </a:endParaRPr>
          </a:p>
          <a:p>
            <a:pPr marL="0" lvl="0" indent="0" algn="l" rtl="0">
              <a:spcBef>
                <a:spcPts val="0"/>
              </a:spcBef>
              <a:spcAft>
                <a:spcPts val="0"/>
              </a:spcAft>
              <a:buNone/>
            </a:pPr>
            <a:endParaRPr sz="1100" i="1">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When considering mathematical concepts or mathematics, what specifically would ambitious and equitable instruction look like</a:t>
            </a:r>
            <a:r>
              <a:rPr lang="en-US" sz="1100">
                <a:latin typeface="Arial"/>
                <a:ea typeface="Arial"/>
                <a:cs typeface="Arial"/>
                <a:sym typeface="Arial"/>
              </a:rPr>
              <a:t>? What does traditional mathematics (teacher does the heavy lifting) look like compared to ambitious and equitable mathematics (where students do the heavy lifting) ? Since we worked on a math activity earlier it may be helpful to consider what the mathematics looked like.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Call on a couple of people to share out with the entire group. </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Calling on someone versus asking for a volunteer builds accountability for everyone to be ready to share which fosters greater engagement.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If we only call on the volunteers, then it sends the message you can just wait and the people who have an answer all figured out will answer the question. Often a partial response, incomplete response, a question, or an answer to a different question can move the classroom forward more than anything else.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See reference below for additional ideas</a:t>
            </a:r>
            <a:r>
              <a:rPr lang="en-US" sz="1100" b="1">
                <a:latin typeface="Arial"/>
                <a:ea typeface="Arial"/>
                <a:cs typeface="Arial"/>
                <a:sym typeface="Arial"/>
              </a:rPr>
              <a:t> if needed</a:t>
            </a:r>
            <a:r>
              <a:rPr lang="en-US" sz="1100">
                <a:latin typeface="Arial"/>
                <a:ea typeface="Arial"/>
                <a:cs typeface="Arial"/>
                <a:sym typeface="Arial"/>
              </a:rPr>
              <a:t>: </a:t>
            </a:r>
            <a:r>
              <a:rPr lang="en-US" sz="1100" i="1">
                <a:latin typeface="Arial"/>
                <a:ea typeface="Arial"/>
                <a:cs typeface="Arial"/>
                <a:sym typeface="Arial"/>
              </a:rPr>
              <a:t>Teacher Learning of Ambitious and Equitable Mathematics Instruction: A Sociocultural Approach, Ilana Horn and Brette Garner, Routledge 2022, p 31   </a:t>
            </a:r>
            <a:endParaRPr sz="1100">
              <a:solidFill>
                <a:srgbClr val="333333"/>
              </a:solidFill>
              <a:latin typeface="Arial"/>
              <a:ea typeface="Arial"/>
              <a:cs typeface="Arial"/>
              <a:sym typeface="Arial"/>
            </a:endParaRPr>
          </a:p>
          <a:p>
            <a:pPr marL="457200" lvl="0" indent="-228600" algn="l" rtl="0">
              <a:spcBef>
                <a:spcPts val="0"/>
              </a:spcBef>
              <a:spcAft>
                <a:spcPts val="0"/>
              </a:spcAft>
              <a:buClr>
                <a:srgbClr val="333333"/>
              </a:buClr>
              <a:buSzPts val="1100"/>
              <a:buNone/>
            </a:pPr>
            <a:endParaRPr sz="1100">
              <a:solidFill>
                <a:srgbClr val="333333"/>
              </a:solidFill>
              <a:latin typeface="Arial"/>
              <a:ea typeface="Arial"/>
              <a:cs typeface="Arial"/>
              <a:sym typeface="Arial"/>
            </a:endParaRPr>
          </a:p>
          <a:p>
            <a:pPr marL="457200" lvl="0" indent="-228600" algn="l" rtl="0">
              <a:spcBef>
                <a:spcPts val="0"/>
              </a:spcBef>
              <a:spcAft>
                <a:spcPts val="0"/>
              </a:spcAft>
              <a:buClr>
                <a:srgbClr val="333333"/>
              </a:buClr>
              <a:buSzPts val="1100"/>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 principles on the slide: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latin typeface="Arial"/>
              <a:ea typeface="Arial"/>
              <a:cs typeface="Arial"/>
              <a:sym typeface="Arial"/>
            </a:endParaRPr>
          </a:p>
          <a:p>
            <a:pPr marL="514350" lvl="0" indent="-457200" algn="l" rtl="0">
              <a:spcBef>
                <a:spcPts val="0"/>
              </a:spcBef>
              <a:spcAft>
                <a:spcPts val="0"/>
              </a:spcAft>
              <a:buClr>
                <a:schemeClr val="dk1"/>
              </a:buClr>
              <a:buSzPts val="1100"/>
              <a:buFont typeface="Arial"/>
              <a:buNone/>
            </a:pP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5"/>
        <p:cNvGrpSpPr/>
        <p:nvPr/>
      </p:nvGrpSpPr>
      <p:grpSpPr>
        <a:xfrm>
          <a:off x="0" y="0"/>
          <a:ext cx="0" cy="0"/>
          <a:chOff x="0" y="0"/>
          <a:chExt cx="0" cy="0"/>
        </a:xfrm>
      </p:grpSpPr>
      <p:sp>
        <p:nvSpPr>
          <p:cNvPr id="2966" name="Google Shape;2966;g1492fb667ff_0_14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7" name="Google Shape;2967;g1492fb667ff_0_14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1000"/>
              </a:spcBef>
              <a:spcAft>
                <a:spcPts val="0"/>
              </a:spcAft>
              <a:buSzPts val="1100"/>
              <a:buFont typeface="Arial"/>
              <a:buChar char="-"/>
            </a:pPr>
            <a:r>
              <a:rPr lang="en-US" sz="1100" b="1">
                <a:latin typeface="Arial"/>
                <a:ea typeface="Arial"/>
                <a:cs typeface="Arial"/>
                <a:sym typeface="Arial"/>
              </a:rPr>
              <a:t>Connect to the second principle on the prior slide: </a:t>
            </a:r>
            <a:r>
              <a:rPr lang="en-US" sz="1100">
                <a:latin typeface="Arial"/>
                <a:ea typeface="Arial"/>
                <a:cs typeface="Arial"/>
                <a:sym typeface="Arial"/>
              </a:rPr>
              <a:t>Ambitious math teaching</a:t>
            </a:r>
            <a:r>
              <a:rPr lang="en-US" sz="1100" b="1">
                <a:latin typeface="Arial"/>
                <a:ea typeface="Arial"/>
                <a:cs typeface="Arial"/>
                <a:sym typeface="Arial"/>
              </a:rPr>
              <a:t> </a:t>
            </a:r>
            <a:r>
              <a:rPr lang="en-US" sz="1100" u="sng">
                <a:latin typeface="Arial"/>
                <a:ea typeface="Arial"/>
                <a:cs typeface="Arial"/>
                <a:sym typeface="Arial"/>
              </a:rPr>
              <a:t>centers students’ thinking and reasoning through discourse.</a:t>
            </a:r>
            <a:endParaRPr sz="1100" u="sng">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You might say: </a:t>
            </a:r>
            <a:r>
              <a:rPr lang="en-US" sz="1100">
                <a:latin typeface="Arial"/>
                <a:ea typeface="Arial"/>
                <a:cs typeface="Arial"/>
                <a:sym typeface="Arial"/>
              </a:rPr>
              <a:t>Let's think about the journey of shifts it takes to move from traditional discourse to ambitious and equitable discourse, what practices would help us move along the trajectory from “What answer did you get?” to something different.</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Additional facilitation resources: </a:t>
            </a:r>
            <a:endParaRPr sz="1100" b="1">
              <a:latin typeface="Arial"/>
              <a:ea typeface="Arial"/>
              <a:cs typeface="Arial"/>
              <a:sym typeface="Arial"/>
            </a:endParaRPr>
          </a:p>
          <a:p>
            <a:pPr marL="914400" lvl="1" indent="-298450" algn="l" rtl="0">
              <a:spcBef>
                <a:spcPts val="0"/>
              </a:spcBef>
              <a:spcAft>
                <a:spcPts val="0"/>
              </a:spcAft>
              <a:buSzPts val="1100"/>
              <a:buFont typeface="Arial"/>
              <a:buChar char="-"/>
            </a:pPr>
            <a:r>
              <a:rPr lang="en-US" sz="1100">
                <a:latin typeface="Arial"/>
                <a:ea typeface="Arial"/>
                <a:cs typeface="Arial"/>
                <a:sym typeface="Arial"/>
              </a:rPr>
              <a:t>You can use page 32 of </a:t>
            </a:r>
            <a:r>
              <a:rPr lang="en-US" sz="1100" i="1">
                <a:latin typeface="Arial"/>
                <a:ea typeface="Arial"/>
                <a:cs typeface="Arial"/>
                <a:sym typeface="Arial"/>
              </a:rPr>
              <a:t>Principles to Actions</a:t>
            </a:r>
            <a:r>
              <a:rPr lang="en-US" sz="1100">
                <a:latin typeface="Arial"/>
                <a:ea typeface="Arial"/>
                <a:cs typeface="Arial"/>
                <a:sym typeface="Arial"/>
              </a:rPr>
              <a:t> </a:t>
            </a:r>
            <a:r>
              <a:rPr lang="en-US" sz="1100" u="sng">
                <a:solidFill>
                  <a:schemeClr val="hlink"/>
                </a:solidFill>
                <a:latin typeface="Arial"/>
                <a:ea typeface="Arial"/>
                <a:cs typeface="Arial"/>
                <a:sym typeface="Arial"/>
                <a:hlinkClick r:id="rId3"/>
              </a:rPr>
              <a:t>(NCTM, 2014)</a:t>
            </a:r>
            <a:r>
              <a:rPr lang="en-US" sz="1100">
                <a:latin typeface="Arial"/>
                <a:ea typeface="Arial"/>
                <a:cs typeface="Arial"/>
                <a:sym typeface="Arial"/>
              </a:rPr>
              <a:t> to reflect on what practices would help teachers move along the trajectory. </a:t>
            </a:r>
            <a:endParaRPr sz="110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a:latin typeface="Arial"/>
                <a:ea typeface="Arial"/>
                <a:cs typeface="Arial"/>
                <a:sym typeface="Arial"/>
              </a:rPr>
              <a:t>You might refer to chapter 2 “How concepts change as teachers learn ambitious and equitable mathematics instruction” in </a:t>
            </a:r>
            <a:r>
              <a:rPr lang="en-US" sz="1100" i="1">
                <a:latin typeface="Arial"/>
                <a:ea typeface="Arial"/>
                <a:cs typeface="Arial"/>
                <a:sym typeface="Arial"/>
              </a:rPr>
              <a:t>Teacher Learning of Ambitious and Equitable Mathematics Instruction: A Sociocultural Approach </a:t>
            </a:r>
            <a:r>
              <a:rPr lang="en-US" sz="1100" u="sng">
                <a:solidFill>
                  <a:schemeClr val="hlink"/>
                </a:solidFill>
                <a:latin typeface="Arial"/>
                <a:ea typeface="Arial"/>
                <a:cs typeface="Arial"/>
                <a:sym typeface="Arial"/>
                <a:hlinkClick r:id="rId3"/>
              </a:rPr>
              <a:t>(Horn &amp; Garner, 2022)</a:t>
            </a:r>
            <a:r>
              <a:rPr lang="en-US" sz="1100">
                <a:latin typeface="Arial"/>
                <a:ea typeface="Arial"/>
                <a:cs typeface="Arial"/>
                <a:sym typeface="Arial"/>
              </a:rPr>
              <a:t> to support your facilitation of this activity.</a:t>
            </a:r>
            <a:endParaRPr sz="1100">
              <a:latin typeface="Arial"/>
              <a:ea typeface="Arial"/>
              <a:cs typeface="Arial"/>
              <a:sym typeface="Arial"/>
            </a:endParaRPr>
          </a:p>
        </p:txBody>
      </p:sp>
      <p:sp>
        <p:nvSpPr>
          <p:cNvPr id="2968" name="Google Shape;2968;g1492fb667ff_0_14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9"/>
        <p:cNvGrpSpPr/>
        <p:nvPr/>
      </p:nvGrpSpPr>
      <p:grpSpPr>
        <a:xfrm>
          <a:off x="0" y="0"/>
          <a:ext cx="0" cy="0"/>
          <a:chOff x="0" y="0"/>
          <a:chExt cx="0" cy="0"/>
        </a:xfrm>
      </p:grpSpPr>
      <p:sp>
        <p:nvSpPr>
          <p:cNvPr id="2980" name="Google Shape;2980;g24b4afe0c41_0_55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1" name="Google Shape;2981;g24b4afe0c41_0_55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b="1">
                <a:latin typeface="Arial"/>
                <a:ea typeface="Arial"/>
                <a:cs typeface="Arial"/>
                <a:sym typeface="Arial"/>
              </a:rPr>
              <a:t>You might say: </a:t>
            </a:r>
            <a:r>
              <a:rPr lang="en-US" sz="1100">
                <a:latin typeface="Arial"/>
                <a:ea typeface="Arial"/>
                <a:cs typeface="Arial"/>
                <a:sym typeface="Arial"/>
              </a:rPr>
              <a:t>Let's think about the journey of shifts it takes to move from traditional participation to ambitious and equitable participation, what practices would help us move along the trajectory from a place where status strongly influences student participation to something different.</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Additional facilitation resources: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can use page 32 of </a:t>
            </a:r>
            <a:r>
              <a:rPr lang="en-US" sz="1100" i="1">
                <a:latin typeface="Arial"/>
                <a:ea typeface="Arial"/>
                <a:cs typeface="Arial"/>
                <a:sym typeface="Arial"/>
              </a:rPr>
              <a:t>Principles to Actions</a:t>
            </a:r>
            <a:r>
              <a:rPr lang="en-US" sz="1100">
                <a:latin typeface="Arial"/>
                <a:ea typeface="Arial"/>
                <a:cs typeface="Arial"/>
                <a:sym typeface="Arial"/>
              </a:rPr>
              <a:t> </a:t>
            </a:r>
            <a:r>
              <a:rPr lang="en-US" sz="1100" u="sng">
                <a:solidFill>
                  <a:schemeClr val="hlink"/>
                </a:solidFill>
                <a:latin typeface="Arial"/>
                <a:ea typeface="Arial"/>
                <a:cs typeface="Arial"/>
                <a:sym typeface="Arial"/>
                <a:hlinkClick r:id="rId3"/>
              </a:rPr>
              <a:t>(NCTM, 2014)</a:t>
            </a:r>
            <a:r>
              <a:rPr lang="en-US" sz="1100">
                <a:latin typeface="Arial"/>
                <a:ea typeface="Arial"/>
                <a:cs typeface="Arial"/>
                <a:sym typeface="Arial"/>
              </a:rPr>
              <a:t> to reflect on what practices would help teachers move along the trajectory. </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refer to chapter 2 “How concepts change as teachers learn ambitious and equitable mathematics instruction” in </a:t>
            </a:r>
            <a:r>
              <a:rPr lang="en-US" sz="1100" i="1">
                <a:latin typeface="Arial"/>
                <a:ea typeface="Arial"/>
                <a:cs typeface="Arial"/>
                <a:sym typeface="Arial"/>
              </a:rPr>
              <a:t>Teacher Learning of Ambitious and Equitable Mathematics Instruction: A Sociocultural Approach </a:t>
            </a:r>
            <a:r>
              <a:rPr lang="en-US" sz="1100" u="sng">
                <a:solidFill>
                  <a:schemeClr val="hlink"/>
                </a:solidFill>
                <a:latin typeface="Arial"/>
                <a:ea typeface="Arial"/>
                <a:cs typeface="Arial"/>
                <a:sym typeface="Arial"/>
                <a:hlinkClick r:id="rId3"/>
              </a:rPr>
              <a:t>(Horn &amp; Garner, 2022)</a:t>
            </a:r>
            <a:r>
              <a:rPr lang="en-US" sz="1100">
                <a:latin typeface="Arial"/>
                <a:ea typeface="Arial"/>
                <a:cs typeface="Arial"/>
                <a:sym typeface="Arial"/>
              </a:rPr>
              <a:t> to support your facilitation of this activity.</a:t>
            </a:r>
            <a:endParaRPr/>
          </a:p>
        </p:txBody>
      </p:sp>
      <p:sp>
        <p:nvSpPr>
          <p:cNvPr id="2982" name="Google Shape;2982;g24b4afe0c41_0_55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4"/>
        <p:cNvGrpSpPr/>
        <p:nvPr/>
      </p:nvGrpSpPr>
      <p:grpSpPr>
        <a:xfrm>
          <a:off x="0" y="0"/>
          <a:ext cx="0" cy="0"/>
          <a:chOff x="0" y="0"/>
          <a:chExt cx="0" cy="0"/>
        </a:xfrm>
      </p:grpSpPr>
      <p:sp>
        <p:nvSpPr>
          <p:cNvPr id="2995" name="Google Shape;2995;g2270eb8bfc4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6" name="Google Shape;2996;g2270eb8bfc4_0_12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b="1">
                <a:latin typeface="Arial"/>
                <a:ea typeface="Arial"/>
                <a:cs typeface="Arial"/>
                <a:sym typeface="Arial"/>
              </a:rPr>
              <a:t>Support participants in accessing a </a:t>
            </a:r>
            <a:r>
              <a:rPr lang="en-US" sz="1100" b="1" u="sng">
                <a:solidFill>
                  <a:schemeClr val="hlink"/>
                </a:solidFill>
                <a:latin typeface="Arial"/>
                <a:ea typeface="Arial"/>
                <a:cs typeface="Arial"/>
                <a:sym typeface="Arial"/>
                <a:hlinkClick r:id="rId3"/>
              </a:rPr>
              <a:t>Jamboard</a:t>
            </a:r>
            <a:r>
              <a:rPr lang="en-US" sz="1100" b="1">
                <a:latin typeface="Arial"/>
                <a:ea typeface="Arial"/>
                <a:cs typeface="Arial"/>
                <a:sym typeface="Arial"/>
              </a:rPr>
              <a:t> or workspace slide. </a:t>
            </a:r>
            <a:r>
              <a:rPr lang="en-US" sz="1100">
                <a:latin typeface="Arial"/>
                <a:ea typeface="Arial"/>
                <a:cs typeface="Arial"/>
                <a:sym typeface="Arial"/>
              </a:rPr>
              <a:t>Ask groups to begin to fill out a trajectory that shifts from traditional to ambitious and equitable discourse and from traditional to ambitious and equitable participation.</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0"/>
        <p:cNvGrpSpPr/>
        <p:nvPr/>
      </p:nvGrpSpPr>
      <p:grpSpPr>
        <a:xfrm>
          <a:off x="0" y="0"/>
          <a:ext cx="0" cy="0"/>
          <a:chOff x="0" y="0"/>
          <a:chExt cx="0" cy="0"/>
        </a:xfrm>
      </p:grpSpPr>
      <p:sp>
        <p:nvSpPr>
          <p:cNvPr id="3001" name="Google Shape;3001;g2520e88ef6e_0_7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2" name="Google Shape;3002;g2520e88ef6e_0_7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Create post-it notes to begin to fill out the trajectory for ~</a:t>
            </a:r>
            <a:r>
              <a:rPr lang="en-US" sz="1100" b="1">
                <a:latin typeface="Arial"/>
                <a:ea typeface="Arial"/>
                <a:cs typeface="Arial"/>
                <a:sym typeface="Arial"/>
              </a:rPr>
              <a:t>5 minutes.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Discuss a 1 - 2 groups’ trajectories.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You might say: </a:t>
            </a:r>
            <a:r>
              <a:rPr lang="en-US" sz="1100">
                <a:latin typeface="Arial"/>
                <a:ea typeface="Arial"/>
                <a:cs typeface="Arial"/>
                <a:sym typeface="Arial"/>
              </a:rPr>
              <a:t>Be prepared to share something you heard the person talk about or a question that you have about their ideas.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You might ask</a:t>
            </a:r>
            <a:r>
              <a:rPr lang="en-US" sz="1100">
                <a:latin typeface="Arial"/>
                <a:ea typeface="Arial"/>
                <a:cs typeface="Arial"/>
                <a:sym typeface="Arial"/>
              </a:rPr>
              <a:t> participants to notice, wonder, or add on to the trajectories shared.</a:t>
            </a:r>
            <a:endParaRPr/>
          </a:p>
        </p:txBody>
      </p:sp>
      <p:sp>
        <p:nvSpPr>
          <p:cNvPr id="3003" name="Google Shape;3003;g2520e88ef6e_0_7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4"/>
        <p:cNvGrpSpPr/>
        <p:nvPr/>
      </p:nvGrpSpPr>
      <p:grpSpPr>
        <a:xfrm>
          <a:off x="0" y="0"/>
          <a:ext cx="0" cy="0"/>
          <a:chOff x="0" y="0"/>
          <a:chExt cx="0" cy="0"/>
        </a:xfrm>
      </p:grpSpPr>
      <p:sp>
        <p:nvSpPr>
          <p:cNvPr id="3015" name="Google Shape;3015;g2520e88ef6e_0_7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6" name="Google Shape;3016;g2520e88ef6e_0_7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Create post-it notes to begin to fill out the trajectory for ~</a:t>
            </a:r>
            <a:r>
              <a:rPr lang="en-US" sz="1100" b="1">
                <a:latin typeface="Arial"/>
                <a:ea typeface="Arial"/>
                <a:cs typeface="Arial"/>
                <a:sym typeface="Arial"/>
              </a:rPr>
              <a:t>5 minutes.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Discuss 1 group’s trajectory to explore as a group.</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You might say: </a:t>
            </a:r>
            <a:r>
              <a:rPr lang="en-US" sz="1100">
                <a:latin typeface="Arial"/>
                <a:ea typeface="Arial"/>
                <a:cs typeface="Arial"/>
                <a:sym typeface="Arial"/>
              </a:rPr>
              <a:t>Be prepared to share something you heard the person talk about or a question that you have about their ideas.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You might ask</a:t>
            </a:r>
            <a:r>
              <a:rPr lang="en-US" sz="1100">
                <a:latin typeface="Arial"/>
                <a:ea typeface="Arial"/>
                <a:cs typeface="Arial"/>
                <a:sym typeface="Arial"/>
              </a:rPr>
              <a:t> participants to notice, wonder, or add on to the trajectories shared.</a:t>
            </a:r>
            <a:endParaRPr/>
          </a:p>
        </p:txBody>
      </p:sp>
      <p:sp>
        <p:nvSpPr>
          <p:cNvPr id="3017" name="Google Shape;3017;g2520e88ef6e_0_7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9"/>
        <p:cNvGrpSpPr/>
        <p:nvPr/>
      </p:nvGrpSpPr>
      <p:grpSpPr>
        <a:xfrm>
          <a:off x="0" y="0"/>
          <a:ext cx="0" cy="0"/>
          <a:chOff x="0" y="0"/>
          <a:chExt cx="0" cy="0"/>
        </a:xfrm>
      </p:grpSpPr>
      <p:sp>
        <p:nvSpPr>
          <p:cNvPr id="3030" name="Google Shape;3030;g24b4afe0c41_0_5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1" name="Google Shape;3031;g24b4afe0c41_0_55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You might ask:</a:t>
            </a:r>
            <a:r>
              <a:rPr lang="en-US" sz="1100">
                <a:latin typeface="Arial"/>
                <a:ea typeface="Arial"/>
                <a:cs typeface="Arial"/>
                <a:sym typeface="Arial"/>
              </a:rPr>
              <a:t> Which of these 8 practices for ambitious math teaching do you find the hardest to implement? Why?</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You might then ask these questions: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How might these practices promote ambitious and equitable teaching?</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How might these practices reinforce inequities or the status quo?</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4"/>
        <p:cNvGrpSpPr/>
        <p:nvPr/>
      </p:nvGrpSpPr>
      <p:grpSpPr>
        <a:xfrm>
          <a:off x="0" y="0"/>
          <a:ext cx="0" cy="0"/>
          <a:chOff x="0" y="0"/>
          <a:chExt cx="0" cy="0"/>
        </a:xfrm>
      </p:grpSpPr>
      <p:sp>
        <p:nvSpPr>
          <p:cNvPr id="2505" name="Google Shape;2505;g148e2f95fc0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6" name="Google Shape;2506;g148e2f95fc0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b="1" u="sng">
                <a:solidFill>
                  <a:srgbClr val="DC5626"/>
                </a:solidFill>
              </a:rPr>
              <a:t>Facilitator Notes:</a:t>
            </a:r>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You might give participants a minute to read what is on the screen silently, or ask a participant to read it aloud.</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You might say: </a:t>
            </a:r>
            <a:r>
              <a:rPr lang="en-US" sz="1100">
                <a:latin typeface="Arial"/>
                <a:ea typeface="Arial"/>
                <a:cs typeface="Arial"/>
                <a:sym typeface="Arial"/>
              </a:rPr>
              <a:t>The OMP advances mathematics education in our state by cultivating a network of educators that promotes equitable math experiences for all students. Our work together in these modules is a key part of this effort.</a:t>
            </a:r>
            <a:endParaRPr/>
          </a:p>
        </p:txBody>
      </p:sp>
      <p:sp>
        <p:nvSpPr>
          <p:cNvPr id="2507" name="Google Shape;2507;g148e2f95fc0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8"/>
        <p:cNvGrpSpPr/>
        <p:nvPr/>
      </p:nvGrpSpPr>
      <p:grpSpPr>
        <a:xfrm>
          <a:off x="0" y="0"/>
          <a:ext cx="0" cy="0"/>
          <a:chOff x="0" y="0"/>
          <a:chExt cx="0" cy="0"/>
        </a:xfrm>
      </p:grpSpPr>
      <p:sp>
        <p:nvSpPr>
          <p:cNvPr id="3039" name="Google Shape;3039;g1492fb667ff_0_20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0" name="Google Shape;3040;g1492fb667ff_0_20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You might give participants context for the author of the quote: </a:t>
            </a:r>
            <a:r>
              <a:rPr lang="en-US" sz="1100">
                <a:latin typeface="Arial"/>
                <a:ea typeface="Arial"/>
                <a:cs typeface="Arial"/>
                <a:sym typeface="Arial"/>
              </a:rPr>
              <a:t>This quote is from Elham Kazemi, who is a mathematics education faculty member and teacher educator at the University of Washington. </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This quote helps to synthesize key ideas about ambitious math teaching. </a:t>
            </a:r>
            <a:r>
              <a:rPr lang="en-US" sz="1100">
                <a:latin typeface="Arial"/>
                <a:ea typeface="Arial"/>
                <a:cs typeface="Arial"/>
                <a:sym typeface="Arial"/>
              </a:rPr>
              <a:t>In particular:</a:t>
            </a:r>
            <a:endParaRPr sz="110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a:latin typeface="Arial"/>
                <a:ea typeface="Arial"/>
                <a:cs typeface="Arial"/>
                <a:sym typeface="Arial"/>
              </a:rPr>
              <a:t>teachers teach in response to what students do</a:t>
            </a:r>
            <a:endParaRPr sz="110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a:latin typeface="Arial"/>
                <a:ea typeface="Arial"/>
                <a:cs typeface="Arial"/>
                <a:sym typeface="Arial"/>
              </a:rPr>
              <a:t>teachers hold students accountable to learning goals</a:t>
            </a:r>
            <a:endParaRPr/>
          </a:p>
        </p:txBody>
      </p:sp>
      <p:sp>
        <p:nvSpPr>
          <p:cNvPr id="3041" name="Google Shape;3041;g1492fb667ff_0_20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6"/>
        <p:cNvGrpSpPr/>
        <p:nvPr/>
      </p:nvGrpSpPr>
      <p:grpSpPr>
        <a:xfrm>
          <a:off x="0" y="0"/>
          <a:ext cx="0" cy="0"/>
          <a:chOff x="0" y="0"/>
          <a:chExt cx="0" cy="0"/>
        </a:xfrm>
      </p:grpSpPr>
      <p:sp>
        <p:nvSpPr>
          <p:cNvPr id="3047" name="Google Shape;3047;g24b4afe0c41_0_6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8" name="Google Shape;3048;g24b4afe0c41_0_62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purpose of Session 2 is to clarify the principles and practices guiding our work. Here we continue this work by engaging participants in a task in which they will make sense of what the research says about ambitious math teaching.</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This activity typically takes </a:t>
            </a:r>
            <a:r>
              <a:rPr lang="en-US" sz="1100" b="1">
                <a:latin typeface="Arial"/>
                <a:ea typeface="Arial"/>
                <a:cs typeface="Arial"/>
                <a:sym typeface="Arial"/>
              </a:rPr>
              <a:t>60 minutes</a:t>
            </a:r>
            <a:r>
              <a:rPr lang="en-US" sz="1100">
                <a:latin typeface="Arial"/>
                <a:ea typeface="Arial"/>
                <a:cs typeface="Arial"/>
                <a:sym typeface="Arial"/>
              </a:rPr>
              <a:t>, 10 minutes to set up the activity, 35 minutes in small groups, and 15 minutes to discuss / share.</a:t>
            </a:r>
            <a:endParaRPr sz="1100">
              <a:latin typeface="Arial"/>
              <a:ea typeface="Arial"/>
              <a:cs typeface="Arial"/>
              <a:sym typeface="Arial"/>
            </a:endParaRPr>
          </a:p>
          <a:p>
            <a:pPr marL="457200" lvl="0" indent="-298450" algn="l" rtl="0">
              <a:lnSpc>
                <a:spcPct val="90000"/>
              </a:lnSpc>
              <a:spcBef>
                <a:spcPts val="0"/>
              </a:spcBef>
              <a:spcAft>
                <a:spcPts val="0"/>
              </a:spcAft>
              <a:buClr>
                <a:schemeClr val="dk1"/>
              </a:buClr>
              <a:buSzPts val="1100"/>
              <a:buChar char="-"/>
            </a:pPr>
            <a:r>
              <a:rPr lang="en-US" sz="1100" b="1">
                <a:latin typeface="Arial"/>
                <a:ea typeface="Arial"/>
                <a:cs typeface="Arial"/>
                <a:sym typeface="Arial"/>
              </a:rPr>
              <a:t>You might frame this part of the session by saying: </a:t>
            </a:r>
            <a:endParaRPr sz="1100">
              <a:latin typeface="Arial"/>
              <a:ea typeface="Arial"/>
              <a:cs typeface="Arial"/>
              <a:sym typeface="Arial"/>
            </a:endParaRPr>
          </a:p>
          <a:p>
            <a:pPr marL="914400" lvl="1" indent="-298450" algn="l" rtl="0">
              <a:lnSpc>
                <a:spcPct val="90000"/>
              </a:lnSpc>
              <a:spcBef>
                <a:spcPts val="0"/>
              </a:spcBef>
              <a:spcAft>
                <a:spcPts val="0"/>
              </a:spcAft>
              <a:buClr>
                <a:schemeClr val="dk1"/>
              </a:buClr>
              <a:buSzPts val="1100"/>
              <a:buChar char="-"/>
            </a:pPr>
            <a:r>
              <a:rPr lang="en-US" sz="1100">
                <a:latin typeface="Arial"/>
                <a:ea typeface="Arial"/>
                <a:cs typeface="Arial"/>
                <a:sym typeface="Arial"/>
              </a:rPr>
              <a:t>In this session, we have been introducing many ideas with an emphasis on ambitious math teaching. Whenever I look at an idea, I always wonder if there have been studies on this idea, and if so what was the conclusion. </a:t>
            </a:r>
            <a:endParaRPr sz="1100">
              <a:latin typeface="Arial"/>
              <a:ea typeface="Arial"/>
              <a:cs typeface="Arial"/>
              <a:sym typeface="Arial"/>
            </a:endParaRPr>
          </a:p>
          <a:p>
            <a:pPr marL="914400" lvl="1" indent="-298450" algn="l" rtl="0">
              <a:lnSpc>
                <a:spcPct val="90000"/>
              </a:lnSpc>
              <a:spcBef>
                <a:spcPts val="0"/>
              </a:spcBef>
              <a:spcAft>
                <a:spcPts val="0"/>
              </a:spcAft>
              <a:buClr>
                <a:schemeClr val="dk1"/>
              </a:buClr>
              <a:buSzPts val="1100"/>
              <a:buChar char="-"/>
            </a:pPr>
            <a:r>
              <a:rPr lang="en-US" sz="1100">
                <a:latin typeface="Arial"/>
                <a:ea typeface="Arial"/>
                <a:cs typeface="Arial"/>
                <a:sym typeface="Arial"/>
              </a:rPr>
              <a:t>To synthesize some of our learning, we are going to be doing an activity called “What does the research say?” around questions related to the content we will be dealing with in the Ambitious Math Teaching Professional Learning Modules.</a:t>
            </a:r>
            <a:endParaRPr sz="1100">
              <a:latin typeface="Arial"/>
              <a:ea typeface="Arial"/>
              <a:cs typeface="Arial"/>
              <a:sym typeface="Arial"/>
            </a:endParaRPr>
          </a:p>
          <a:p>
            <a:pPr marL="914400" lvl="1" indent="-298450" algn="l" rtl="0">
              <a:lnSpc>
                <a:spcPct val="90000"/>
              </a:lnSpc>
              <a:spcBef>
                <a:spcPts val="0"/>
              </a:spcBef>
              <a:spcAft>
                <a:spcPts val="0"/>
              </a:spcAft>
              <a:buClr>
                <a:schemeClr val="dk1"/>
              </a:buClr>
              <a:buSzPts val="1100"/>
              <a:buChar char="-"/>
            </a:pPr>
            <a:r>
              <a:rPr lang="en-US" sz="1100">
                <a:latin typeface="Arial"/>
                <a:ea typeface="Arial"/>
                <a:cs typeface="Arial"/>
                <a:sym typeface="Arial"/>
              </a:rPr>
              <a:t>The sources that we have selected from are well known documented mathematicians and organizations that reflect a synthesis of studies opposed to a single study.</a:t>
            </a:r>
            <a:endParaRPr sz="1100">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g22ae2bdd996_0_11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6" name="Google Shape;3056;g22ae2bdd996_0_111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Additional resources: </a:t>
            </a:r>
            <a:r>
              <a:rPr lang="en-US">
                <a:solidFill>
                  <a:schemeClr val="dk1"/>
                </a:solidFill>
              </a:rPr>
              <a:t>If you’re interested in </a:t>
            </a:r>
            <a:r>
              <a:rPr lang="en-US"/>
              <a:t>learning more about</a:t>
            </a:r>
            <a:r>
              <a:rPr lang="en-US">
                <a:solidFill>
                  <a:schemeClr val="dk1"/>
                </a:solidFill>
              </a:rPr>
              <a:t>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1</a:t>
            </a:r>
            <a:r>
              <a:rPr lang="en-US">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US">
                <a:solidFill>
                  <a:schemeClr val="dk1"/>
                </a:solidFill>
              </a:rPr>
              <a:t>Cain, T (2015). </a:t>
            </a:r>
            <a:r>
              <a:rPr lang="en-US"/>
              <a:t>Teachers’ engagement with research texts: beyond instrumental, conceptual or strategic use. </a:t>
            </a:r>
            <a:r>
              <a:rPr lang="en-US" i="1">
                <a:solidFill>
                  <a:srgbClr val="333333"/>
                </a:solidFill>
              </a:rPr>
              <a:t>Journal of Education for Teaching</a:t>
            </a:r>
            <a:r>
              <a:rPr lang="en-US">
                <a:solidFill>
                  <a:srgbClr val="333333"/>
                </a:solidFill>
              </a:rPr>
              <a:t>, 41(5), 478-492.</a:t>
            </a:r>
            <a:endParaRPr b="1">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2"/>
        <p:cNvGrpSpPr/>
        <p:nvPr/>
      </p:nvGrpSpPr>
      <p:grpSpPr>
        <a:xfrm>
          <a:off x="0" y="0"/>
          <a:ext cx="0" cy="0"/>
          <a:chOff x="0" y="0"/>
          <a:chExt cx="0" cy="0"/>
        </a:xfrm>
      </p:grpSpPr>
      <p:sp>
        <p:nvSpPr>
          <p:cNvPr id="3063" name="Google Shape;3063;g24b4afe0c41_0_4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4" name="Google Shape;3064;g24b4afe0c41_0_40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Explain the process of the activity.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make connections to the four cornerstone principles of the Oregon Math Project. </a:t>
            </a:r>
            <a:r>
              <a:rPr lang="en-US" sz="1100">
                <a:latin typeface="Arial"/>
                <a:ea typeface="Arial"/>
                <a:cs typeface="Arial"/>
                <a:sym typeface="Arial"/>
              </a:rPr>
              <a:t>In this activity, we will focus on four particular categories. We want to know about these categories because they directly connect to the cornerstone principles.</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Focus → Math Standards </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Engagement → Discourse &amp; Equitable Math Practices </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Pathways → Tracking &amp; Equitable Math Practices</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Belonging → Agency, Identity, &amp; Equitable Math Practices</a:t>
            </a:r>
            <a:endParaRPr sz="1100">
              <a:latin typeface="Arial"/>
              <a:ea typeface="Arial"/>
              <a:cs typeface="Arial"/>
              <a:sym typeface="Arial"/>
            </a:endParaRPr>
          </a:p>
        </p:txBody>
      </p:sp>
      <p:sp>
        <p:nvSpPr>
          <p:cNvPr id="3065" name="Google Shape;3065;g24b4afe0c41_0_40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0"/>
        <p:cNvGrpSpPr/>
        <p:nvPr/>
      </p:nvGrpSpPr>
      <p:grpSpPr>
        <a:xfrm>
          <a:off x="0" y="0"/>
          <a:ext cx="0" cy="0"/>
          <a:chOff x="0" y="0"/>
          <a:chExt cx="0" cy="0"/>
        </a:xfrm>
      </p:grpSpPr>
      <p:sp>
        <p:nvSpPr>
          <p:cNvPr id="3071" name="Google Shape;3071;g2270eb8bfc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2" name="Google Shape;3072;g2270eb8bfc4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Have participants open</a:t>
            </a:r>
            <a:r>
              <a:rPr lang="en-US" sz="1100">
                <a:latin typeface="Arial"/>
                <a:ea typeface="Arial"/>
                <a:cs typeface="Arial"/>
                <a:sym typeface="Arial"/>
              </a:rPr>
              <a:t> </a:t>
            </a:r>
            <a:r>
              <a:rPr lang="en-US" sz="1100" b="1">
                <a:solidFill>
                  <a:srgbClr val="007F43"/>
                </a:solidFill>
                <a:latin typeface="Arial"/>
                <a:ea typeface="Arial"/>
                <a:cs typeface="Arial"/>
                <a:sym typeface="Arial"/>
              </a:rPr>
              <a:t>4 What Research Says</a:t>
            </a:r>
            <a:r>
              <a:rPr lang="en-US" sz="1100" b="1">
                <a:solidFill>
                  <a:schemeClr val="accent6"/>
                </a:solidFill>
                <a:latin typeface="Arial"/>
                <a:ea typeface="Arial"/>
                <a:cs typeface="Arial"/>
                <a:sym typeface="Arial"/>
              </a:rPr>
              <a:t>.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directions and have participants work in small groups for 30 minutes.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Notes: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It can be helpful to start each group on a different numbered research quote. Let them know that they do not have to finish all of the research bites but to get as far as they can.</a:t>
            </a:r>
            <a:endParaRPr sz="1100">
              <a:latin typeface="Arial"/>
              <a:ea typeface="Arial"/>
              <a:cs typeface="Arial"/>
              <a:sym typeface="Arial"/>
            </a:endParaRPr>
          </a:p>
          <a:p>
            <a:pPr marL="914400" lvl="1" indent="-298450" algn="l" rtl="0">
              <a:spcBef>
                <a:spcPts val="0"/>
              </a:spcBef>
              <a:spcAft>
                <a:spcPts val="0"/>
              </a:spcAft>
              <a:buClr>
                <a:schemeClr val="dk1"/>
              </a:buClr>
              <a:buSzPts val="1100"/>
              <a:buFont typeface="Arial"/>
              <a:buChar char="-"/>
            </a:pPr>
            <a:r>
              <a:rPr lang="en-US" sz="1100">
                <a:latin typeface="Arial"/>
                <a:ea typeface="Arial"/>
                <a:cs typeface="Arial"/>
                <a:sym typeface="Arial"/>
              </a:rPr>
              <a:t>If a small group is having trouble getting started, you might suggest that they briefly discuss how they want to proceed as a team. For example, the group might decide to all spend 5 minutes reading a certain number of research snippets (e.g., 1-7, 8 -14, 15 - 22), then in a go-around fashion share a research bite you think you know where it goes and 1 of the 4 A’s.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When you sit in with a small group, it can be helpful to press on the Assumptions part of the activity. What assumptions does the author of the text hold? You might draw connections to the Data Preview activity in Session 1.</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The research snippets are not organized on purpose. That is so that participants will have to identify which question goes with which excerpt.</a:t>
            </a:r>
            <a:endParaRPr sz="1100">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6"/>
        <p:cNvGrpSpPr/>
        <p:nvPr/>
      </p:nvGrpSpPr>
      <p:grpSpPr>
        <a:xfrm>
          <a:off x="0" y="0"/>
          <a:ext cx="0" cy="0"/>
          <a:chOff x="0" y="0"/>
          <a:chExt cx="0" cy="0"/>
        </a:xfrm>
      </p:grpSpPr>
      <p:sp>
        <p:nvSpPr>
          <p:cNvPr id="3077" name="Google Shape;3077;g24b4afe0c41_0_4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8" name="Google Shape;3078;g24b4afe0c41_0_40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Participants should work in groups on these three workspace slides for ~30 minutes.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Arial"/>
              <a:buChar char="-"/>
            </a:pPr>
            <a:r>
              <a:rPr lang="en-US" sz="1100">
                <a:latin typeface="Arial"/>
                <a:ea typeface="Arial"/>
                <a:cs typeface="Arial"/>
                <a:sym typeface="Arial"/>
              </a:rPr>
              <a:t>For this particular workspace slide, participants should examine the 4 questions and record their best guess about what the research will say.</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“Guess” could be replaced with “hypothesis” or “conjecture”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endParaRPr sz="1100">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4"/>
        <p:cNvGrpSpPr/>
        <p:nvPr/>
      </p:nvGrpSpPr>
      <p:grpSpPr>
        <a:xfrm>
          <a:off x="0" y="0"/>
          <a:ext cx="0" cy="0"/>
          <a:chOff x="0" y="0"/>
          <a:chExt cx="0" cy="0"/>
        </a:xfrm>
      </p:grpSpPr>
      <p:sp>
        <p:nvSpPr>
          <p:cNvPr id="3085" name="Google Shape;3085;g24b4afe0c41_0_6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6" name="Google Shape;3086;g24b4afe0c41_0_69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Participants should work in groups on these three workspace slides for ~30 minutes.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a:latin typeface="Arial"/>
                <a:ea typeface="Arial"/>
                <a:cs typeface="Arial"/>
                <a:sym typeface="Arial"/>
              </a:rPr>
              <a:t>For this particular workspace slide, participants should read research cards and sort the findings to align with each of the 4 questions. They should </a:t>
            </a:r>
            <a:r>
              <a:rPr lang="en-US" sz="1100" b="1">
                <a:latin typeface="Arial"/>
                <a:ea typeface="Arial"/>
                <a:cs typeface="Arial"/>
                <a:sym typeface="Arial"/>
              </a:rPr>
              <a:t>synthesize findings using the 4 As:</a:t>
            </a:r>
            <a:endParaRPr sz="1100" b="1">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What </a:t>
            </a:r>
            <a:r>
              <a:rPr lang="en-US" sz="1100" b="1">
                <a:latin typeface="Arial"/>
                <a:ea typeface="Arial"/>
                <a:cs typeface="Arial"/>
                <a:sym typeface="Arial"/>
              </a:rPr>
              <a:t>ASSUMPTIONS, </a:t>
            </a:r>
            <a:r>
              <a:rPr lang="en-US" sz="1100">
                <a:latin typeface="Arial"/>
                <a:ea typeface="Arial"/>
                <a:cs typeface="Arial"/>
                <a:sym typeface="Arial"/>
              </a:rPr>
              <a:t>supported by research, does the author of the text hold?</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What do you </a:t>
            </a:r>
            <a:r>
              <a:rPr lang="en-US" sz="1100" b="1">
                <a:latin typeface="Arial"/>
                <a:ea typeface="Arial"/>
                <a:cs typeface="Arial"/>
                <a:sym typeface="Arial"/>
              </a:rPr>
              <a:t>AGREE </a:t>
            </a:r>
            <a:r>
              <a:rPr lang="en-US" sz="1100">
                <a:latin typeface="Arial"/>
                <a:ea typeface="Arial"/>
                <a:cs typeface="Arial"/>
                <a:sym typeface="Arial"/>
              </a:rPr>
              <a:t>with in the text?</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What do you want to </a:t>
            </a:r>
            <a:r>
              <a:rPr lang="en-US" sz="1100" b="1">
                <a:latin typeface="Arial"/>
                <a:ea typeface="Arial"/>
                <a:cs typeface="Arial"/>
                <a:sym typeface="Arial"/>
              </a:rPr>
              <a:t>ARGUE </a:t>
            </a:r>
            <a:r>
              <a:rPr lang="en-US" sz="1100">
                <a:latin typeface="Arial"/>
                <a:ea typeface="Arial"/>
                <a:cs typeface="Arial"/>
                <a:sym typeface="Arial"/>
              </a:rPr>
              <a:t>with in the text?</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What parts of the text do you want to </a:t>
            </a:r>
            <a:r>
              <a:rPr lang="en-US" sz="1100" b="1">
                <a:latin typeface="Arial"/>
                <a:ea typeface="Arial"/>
                <a:cs typeface="Arial"/>
                <a:sym typeface="Arial"/>
              </a:rPr>
              <a:t>ACT </a:t>
            </a:r>
            <a:r>
              <a:rPr lang="en-US" sz="1100">
                <a:latin typeface="Arial"/>
                <a:ea typeface="Arial"/>
                <a:cs typeface="Arial"/>
                <a:sym typeface="Arial"/>
              </a:rPr>
              <a:t>upon?</a:t>
            </a:r>
            <a:endParaRPr sz="1100">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2"/>
        <p:cNvGrpSpPr/>
        <p:nvPr/>
      </p:nvGrpSpPr>
      <p:grpSpPr>
        <a:xfrm>
          <a:off x="0" y="0"/>
          <a:ext cx="0" cy="0"/>
          <a:chOff x="0" y="0"/>
          <a:chExt cx="0" cy="0"/>
        </a:xfrm>
      </p:grpSpPr>
      <p:sp>
        <p:nvSpPr>
          <p:cNvPr id="3093" name="Google Shape;3093;g24b4afe0c41_0_6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4" name="Google Shape;3094;g24b4afe0c41_0_69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Participants should work in groups on these three workspace slides for ~30 minutes.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a:latin typeface="Arial"/>
                <a:ea typeface="Arial"/>
                <a:cs typeface="Arial"/>
                <a:sym typeface="Arial"/>
              </a:rPr>
              <a:t>For this particular workspace slide, participants should reflect on what the research findings mean for our work with our students.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Whole group: </a:t>
            </a:r>
            <a:r>
              <a:rPr lang="en-US" sz="1100">
                <a:latin typeface="Arial"/>
                <a:ea typeface="Arial"/>
                <a:cs typeface="Arial"/>
                <a:sym typeface="Arial"/>
              </a:rPr>
              <a:t>After participants have worked on all three slides, you might have each group share out their research slide (workspace slide 2) or implementation slide (workspace slide 3).</a:t>
            </a:r>
            <a:endParaRPr sz="1100">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0"/>
        <p:cNvGrpSpPr/>
        <p:nvPr/>
      </p:nvGrpSpPr>
      <p:grpSpPr>
        <a:xfrm>
          <a:off x="0" y="0"/>
          <a:ext cx="0" cy="0"/>
          <a:chOff x="0" y="0"/>
          <a:chExt cx="0" cy="0"/>
        </a:xfrm>
      </p:grpSpPr>
      <p:sp>
        <p:nvSpPr>
          <p:cNvPr id="3101" name="Google Shape;3101;g24b4afe0c41_0_4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2" name="Google Shape;3102;g24b4afe0c41_0_4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a:t>This slide is an a</a:t>
            </a:r>
            <a:r>
              <a:rPr lang="en-US">
                <a:solidFill>
                  <a:schemeClr val="dk1"/>
                </a:solidFill>
              </a:rPr>
              <a:t>nswer key to the What Rese</a:t>
            </a:r>
            <a:r>
              <a:rPr lang="en-US"/>
              <a:t>arch Says activity for your own reference.</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24b4afe0c41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24b4afe0c41_0_69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457200" lvl="0" indent="-228600" algn="l" rtl="0">
              <a:spcBef>
                <a:spcPts val="0"/>
              </a:spcBef>
              <a:spcAft>
                <a:spcPts val="0"/>
              </a:spcAft>
              <a:buClr>
                <a:srgbClr val="333333"/>
              </a:buClr>
              <a:buSzPts val="1100"/>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3"/>
        <p:cNvGrpSpPr/>
        <p:nvPr/>
      </p:nvGrpSpPr>
      <p:grpSpPr>
        <a:xfrm>
          <a:off x="0" y="0"/>
          <a:ext cx="0" cy="0"/>
          <a:chOff x="0" y="0"/>
          <a:chExt cx="0" cy="0"/>
        </a:xfrm>
      </p:grpSpPr>
      <p:sp>
        <p:nvSpPr>
          <p:cNvPr id="2514" name="Google Shape;2514;g2449f873762_0_6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5" name="Google Shape;2515;g2449f873762_0_6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SzPts val="1100"/>
              <a:buFont typeface="Arial"/>
              <a:buChar char="-"/>
            </a:pPr>
            <a:r>
              <a:rPr lang="en-US" sz="1100" b="1">
                <a:solidFill>
                  <a:schemeClr val="dk1"/>
                </a:solidFill>
                <a:latin typeface="Arial"/>
                <a:ea typeface="Arial"/>
                <a:cs typeface="Arial"/>
                <a:sym typeface="Arial"/>
              </a:rPr>
              <a:t>You might say: </a:t>
            </a:r>
            <a:r>
              <a:rPr lang="en-US" sz="1100">
                <a:solidFill>
                  <a:schemeClr val="dk1"/>
                </a:solidFill>
                <a:latin typeface="Arial"/>
                <a:ea typeface="Arial"/>
                <a:cs typeface="Arial"/>
                <a:sym typeface="Arial"/>
              </a:rPr>
              <a:t>Let’s </a:t>
            </a:r>
            <a:r>
              <a:rPr lang="en-US" sz="1100">
                <a:latin typeface="Arial"/>
                <a:ea typeface="Arial"/>
                <a:cs typeface="Arial"/>
                <a:sym typeface="Arial"/>
              </a:rPr>
              <a:t>ground</a:t>
            </a:r>
            <a:r>
              <a:rPr lang="en-US" sz="1100">
                <a:solidFill>
                  <a:schemeClr val="dk1"/>
                </a:solidFill>
                <a:latin typeface="Arial"/>
                <a:ea typeface="Arial"/>
                <a:cs typeface="Arial"/>
                <a:sym typeface="Arial"/>
              </a:rPr>
              <a:t> ourselves </a:t>
            </a:r>
            <a:r>
              <a:rPr lang="en-US" sz="1100">
                <a:latin typeface="Arial"/>
                <a:ea typeface="Arial"/>
                <a:cs typeface="Arial"/>
                <a:sym typeface="Arial"/>
              </a:rPr>
              <a:t>in the</a:t>
            </a:r>
            <a:r>
              <a:rPr lang="en-US" sz="1100">
                <a:solidFill>
                  <a:schemeClr val="dk1"/>
                </a:solidFill>
                <a:latin typeface="Arial"/>
                <a:ea typeface="Arial"/>
                <a:cs typeface="Arial"/>
                <a:sym typeface="Arial"/>
              </a:rPr>
              <a:t> Essential Questions that </a:t>
            </a:r>
            <a:r>
              <a:rPr lang="en-US" sz="1100">
                <a:latin typeface="Arial"/>
                <a:ea typeface="Arial"/>
                <a:cs typeface="Arial"/>
                <a:sym typeface="Arial"/>
              </a:rPr>
              <a:t>drive</a:t>
            </a:r>
            <a:r>
              <a:rPr lang="en-US" sz="1100">
                <a:solidFill>
                  <a:schemeClr val="dk1"/>
                </a:solidFill>
                <a:latin typeface="Arial"/>
                <a:ea typeface="Arial"/>
                <a:cs typeface="Arial"/>
                <a:sym typeface="Arial"/>
              </a:rPr>
              <a:t> the Ambitious Math Teaching Professional Learning M</a:t>
            </a:r>
            <a:r>
              <a:rPr lang="en-US" sz="1100">
                <a:latin typeface="Arial"/>
                <a:ea typeface="Arial"/>
                <a:cs typeface="Arial"/>
                <a:sym typeface="Arial"/>
              </a:rPr>
              <a:t>odules.</a:t>
            </a:r>
            <a:endParaRPr sz="1100">
              <a:latin typeface="Arial"/>
              <a:ea typeface="Arial"/>
              <a:cs typeface="Arial"/>
              <a:sym typeface="Arial"/>
            </a:endParaRPr>
          </a:p>
          <a:p>
            <a:pPr marL="457200" lvl="0" indent="0" algn="l" rtl="0">
              <a:lnSpc>
                <a:spcPct val="90000"/>
              </a:lnSpc>
              <a:spcBef>
                <a:spcPts val="800"/>
              </a:spcBef>
              <a:spcAft>
                <a:spcPts val="0"/>
              </a:spcAft>
              <a:buNone/>
            </a:pPr>
            <a:endParaRPr sz="1100">
              <a:latin typeface="Arial"/>
              <a:ea typeface="Arial"/>
              <a:cs typeface="Arial"/>
              <a:sym typeface="Arial"/>
            </a:endParaRPr>
          </a:p>
        </p:txBody>
      </p:sp>
      <p:sp>
        <p:nvSpPr>
          <p:cNvPr id="2516" name="Google Shape;2516;g2449f873762_0_6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7"/>
        <p:cNvGrpSpPr/>
        <p:nvPr/>
      </p:nvGrpSpPr>
      <p:grpSpPr>
        <a:xfrm>
          <a:off x="0" y="0"/>
          <a:ext cx="0" cy="0"/>
          <a:chOff x="0" y="0"/>
          <a:chExt cx="0" cy="0"/>
        </a:xfrm>
      </p:grpSpPr>
      <p:sp>
        <p:nvSpPr>
          <p:cNvPr id="3118" name="Google Shape;3118;g24b4afe0c41_0_6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9" name="Google Shape;3119;g24b4afe0c41_0_62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The purpose of Session 2 is to clarify the principles and practices guiding our work. Here we continue this work by working to notice and amplify the principles and practices we’ve become familiar with earlier in this session in a math task.</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This activity typically takes </a:t>
            </a:r>
            <a:r>
              <a:rPr lang="en-US" sz="1100" b="1">
                <a:latin typeface="Arial"/>
                <a:ea typeface="Arial"/>
                <a:cs typeface="Arial"/>
                <a:sym typeface="Arial"/>
              </a:rPr>
              <a:t>15 minutes</a:t>
            </a:r>
            <a:r>
              <a:rPr lang="en-US" sz="1100">
                <a:latin typeface="Arial"/>
                <a:ea typeface="Arial"/>
                <a:cs typeface="Arial"/>
                <a:sym typeface="Arial"/>
              </a:rPr>
              <a:t>, 10 minutes to plan and 5 minutes to share.</a:t>
            </a:r>
            <a:endParaRPr sz="1100">
              <a:latin typeface="Arial"/>
              <a:ea typeface="Arial"/>
              <a:cs typeface="Arial"/>
              <a:sym typeface="Arial"/>
            </a:endParaRPr>
          </a:p>
          <a:p>
            <a:pPr marL="457200" lvl="0" indent="-298450" algn="l" rtl="0">
              <a:lnSpc>
                <a:spcPct val="90000"/>
              </a:lnSpc>
              <a:spcBef>
                <a:spcPts val="0"/>
              </a:spcBef>
              <a:spcAft>
                <a:spcPts val="0"/>
              </a:spcAft>
              <a:buClr>
                <a:schemeClr val="dk1"/>
              </a:buClr>
              <a:buSzPts val="1100"/>
              <a:buChar char="-"/>
            </a:pPr>
            <a:r>
              <a:rPr lang="en-US" sz="1100" b="1">
                <a:latin typeface="Arial"/>
                <a:ea typeface="Arial"/>
                <a:cs typeface="Arial"/>
                <a:sym typeface="Arial"/>
              </a:rPr>
              <a:t>You might frame this part of the session by saying: </a:t>
            </a:r>
            <a:endParaRPr sz="1100" b="1">
              <a:latin typeface="Arial"/>
              <a:ea typeface="Arial"/>
              <a:cs typeface="Arial"/>
              <a:sym typeface="Arial"/>
            </a:endParaRPr>
          </a:p>
          <a:p>
            <a:pPr marL="914400" lvl="1" indent="-298450" algn="l" rtl="0">
              <a:lnSpc>
                <a:spcPct val="90000"/>
              </a:lnSpc>
              <a:spcBef>
                <a:spcPts val="0"/>
              </a:spcBef>
              <a:spcAft>
                <a:spcPts val="0"/>
              </a:spcAft>
              <a:buSzPts val="1100"/>
              <a:buChar char="-"/>
            </a:pPr>
            <a:r>
              <a:rPr lang="en-US" sz="1100">
                <a:latin typeface="Arial"/>
                <a:ea typeface="Arial"/>
                <a:cs typeface="Arial"/>
                <a:sym typeface="Arial"/>
              </a:rPr>
              <a:t>We like to call this a “planning dip,” a short amount of time to begin to think about how we will translate what we are learning into our own practice.</a:t>
            </a:r>
            <a:endParaRPr sz="1100">
              <a:latin typeface="Arial"/>
              <a:ea typeface="Arial"/>
              <a:cs typeface="Arial"/>
              <a:sym typeface="Arial"/>
            </a:endParaRPr>
          </a:p>
          <a:p>
            <a:pPr marL="914400" lvl="1" indent="-298450" algn="l" rtl="0">
              <a:lnSpc>
                <a:spcPct val="90000"/>
              </a:lnSpc>
              <a:spcBef>
                <a:spcPts val="0"/>
              </a:spcBef>
              <a:spcAft>
                <a:spcPts val="0"/>
              </a:spcAft>
              <a:buSzPts val="1100"/>
              <a:buFont typeface="Arial"/>
              <a:buChar char="-"/>
            </a:pPr>
            <a:r>
              <a:rPr lang="en-US" sz="1100">
                <a:latin typeface="Arial"/>
                <a:ea typeface="Arial"/>
                <a:cs typeface="Arial"/>
                <a:sym typeface="Arial"/>
              </a:rPr>
              <a:t>We will work to </a:t>
            </a:r>
            <a:r>
              <a:rPr lang="en-US" sz="1100" i="1">
                <a:latin typeface="Arial"/>
                <a:ea typeface="Arial"/>
                <a:cs typeface="Arial"/>
                <a:sym typeface="Arial"/>
              </a:rPr>
              <a:t>notice </a:t>
            </a:r>
            <a:r>
              <a:rPr lang="en-US" sz="1100">
                <a:latin typeface="Arial"/>
                <a:ea typeface="Arial"/>
                <a:cs typeface="Arial"/>
                <a:sym typeface="Arial"/>
              </a:rPr>
              <a:t>and </a:t>
            </a:r>
            <a:r>
              <a:rPr lang="en-US" sz="1100" i="1">
                <a:latin typeface="Arial"/>
                <a:ea typeface="Arial"/>
                <a:cs typeface="Arial"/>
                <a:sym typeface="Arial"/>
              </a:rPr>
              <a:t>amplify </a:t>
            </a:r>
            <a:r>
              <a:rPr lang="en-US" sz="1100">
                <a:latin typeface="Arial"/>
                <a:ea typeface="Arial"/>
                <a:cs typeface="Arial"/>
                <a:sym typeface="Arial"/>
              </a:rPr>
              <a:t>principles and practices of ambitious math teaching in a math task.</a:t>
            </a:r>
            <a:endParaRPr sz="1100">
              <a:latin typeface="Arial"/>
              <a:ea typeface="Arial"/>
              <a:cs typeface="Arial"/>
              <a:sym typeface="Arial"/>
            </a:endParaRPr>
          </a:p>
          <a:p>
            <a:pPr marL="457200" lvl="0" indent="-298450" algn="l" rtl="0">
              <a:lnSpc>
                <a:spcPct val="90000"/>
              </a:lnSpc>
              <a:spcBef>
                <a:spcPts val="0"/>
              </a:spcBef>
              <a:spcAft>
                <a:spcPts val="0"/>
              </a:spcAft>
              <a:buSzPts val="1100"/>
              <a:buChar char="-"/>
            </a:pPr>
            <a:r>
              <a:rPr lang="en-US" sz="1100" b="1">
                <a:latin typeface="Arial"/>
                <a:ea typeface="Arial"/>
                <a:cs typeface="Arial"/>
                <a:sym typeface="Arial"/>
              </a:rPr>
              <a:t>You might ask participants to recall key ideas about ambitious math teaching before beginning: </a:t>
            </a:r>
            <a:r>
              <a:rPr lang="en-US" sz="1100">
                <a:latin typeface="Arial"/>
                <a:ea typeface="Arial"/>
                <a:cs typeface="Arial"/>
                <a:sym typeface="Arial"/>
              </a:rPr>
              <a:t>Let's brainstorm some concrete examples of what ambitious math teaching looks like before we start.</a:t>
            </a:r>
            <a:endParaRPr sz="1100" b="1">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5"/>
        <p:cNvGrpSpPr/>
        <p:nvPr/>
      </p:nvGrpSpPr>
      <p:grpSpPr>
        <a:xfrm>
          <a:off x="0" y="0"/>
          <a:ext cx="0" cy="0"/>
          <a:chOff x="0" y="0"/>
          <a:chExt cx="0" cy="0"/>
        </a:xfrm>
      </p:grpSpPr>
      <p:sp>
        <p:nvSpPr>
          <p:cNvPr id="3126" name="Google Shape;3126;g22ae2bdd996_0_12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7" name="Google Shape;3127;g22ae2bdd996_0_124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rPr>
              <a:t>Planning for action</a:t>
            </a:r>
            <a:r>
              <a:rPr lang="en-US">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you’re interested in digging more into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2</a:t>
            </a:r>
            <a:r>
              <a:rPr lang="en-US">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Horn, I. S., &amp; Kane, B. D. (2015). Opportunities for professional learning in mathematics teacher workgroup conversations: Relationships to instructional expertise. </a:t>
            </a:r>
            <a:r>
              <a:rPr lang="en-US" i="1">
                <a:solidFill>
                  <a:schemeClr val="dk1"/>
                </a:solidFill>
              </a:rPr>
              <a:t>Journal of the Learning Sciences</a:t>
            </a:r>
            <a:r>
              <a:rPr lang="en-US">
                <a:solidFill>
                  <a:schemeClr val="dk1"/>
                </a:solidFill>
              </a:rPr>
              <a:t>, </a:t>
            </a:r>
            <a:r>
              <a:rPr lang="en-US" i="1">
                <a:solidFill>
                  <a:schemeClr val="dk1"/>
                </a:solidFill>
              </a:rPr>
              <a:t>24</a:t>
            </a:r>
            <a:r>
              <a:rPr lang="en-US">
                <a:solidFill>
                  <a:schemeClr val="dk1"/>
                </a:solidFill>
              </a:rPr>
              <a:t>(3), 1–46.</a:t>
            </a:r>
            <a:endParaRPr>
              <a:solidFill>
                <a:schemeClr val="dk1"/>
              </a:solidFill>
            </a:endParaRPr>
          </a:p>
          <a:p>
            <a:pPr marL="457200" lvl="0" indent="-457200" algn="l" rtl="0">
              <a:spcBef>
                <a:spcPts val="0"/>
              </a:spcBef>
              <a:spcAft>
                <a:spcPts val="0"/>
              </a:spcAft>
              <a:buNone/>
            </a:pPr>
            <a:r>
              <a:rPr lang="en-US">
                <a:solidFill>
                  <a:schemeClr val="dk1"/>
                </a:solidFill>
              </a:rPr>
              <a:t>Putnam, R. T., &amp; Borko, H. (2000). What do new views of knowledge and thinking have to say about research on teacher learning? </a:t>
            </a:r>
            <a:r>
              <a:rPr lang="en-US" i="1">
                <a:solidFill>
                  <a:schemeClr val="dk1"/>
                </a:solidFill>
              </a:rPr>
              <a:t>Educational Researcher, 29</a:t>
            </a:r>
            <a:r>
              <a:rPr lang="en-US">
                <a:solidFill>
                  <a:schemeClr val="dk1"/>
                </a:solidFill>
              </a:rPr>
              <a:t>(1), 4-15.</a:t>
            </a:r>
            <a:endParaRPr>
              <a:solidFill>
                <a:schemeClr val="dk1"/>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3"/>
        <p:cNvGrpSpPr/>
        <p:nvPr/>
      </p:nvGrpSpPr>
      <p:grpSpPr>
        <a:xfrm>
          <a:off x="0" y="0"/>
          <a:ext cx="0" cy="0"/>
          <a:chOff x="0" y="0"/>
          <a:chExt cx="0" cy="0"/>
        </a:xfrm>
      </p:grpSpPr>
      <p:sp>
        <p:nvSpPr>
          <p:cNvPr id="3134" name="Google Shape;3134;g1492fb667ff_0_20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5" name="Google Shape;3135;g1492fb667ff_0_20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Ahead of the session, select a lesson for participants to engage with, from their current curriculum. If you are working with a group using different curricula, you might organize small groups such that participants share a common curriculum and select a lesson for each small group to analyze from their own curriculum. Or, you might have participants all engage with a lesson that appears in one of the participants’ curriculum, to allow for shared context in the group.</a:t>
            </a:r>
            <a:endParaRPr/>
          </a:p>
        </p:txBody>
      </p:sp>
      <p:sp>
        <p:nvSpPr>
          <p:cNvPr id="3136" name="Google Shape;3136;g1492fb667ff_0_20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2270eb8bfc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2270eb8bfc4_1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Have participants open the lesson you have selected from their curriculum.</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g14947f0a67b_0_1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9" name="Google Shape;3149;g14947f0a67b_0_1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Participants should work in groups on the workspace slide for ~10 minutes.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Whole group: </a:t>
            </a:r>
            <a:endParaRPr sz="1100" b="1">
              <a:latin typeface="Arial"/>
              <a:ea typeface="Arial"/>
              <a:cs typeface="Arial"/>
              <a:sym typeface="Arial"/>
            </a:endParaRPr>
          </a:p>
          <a:p>
            <a:pPr marL="914400" lvl="1" indent="-298450" algn="l" rtl="0">
              <a:lnSpc>
                <a:spcPct val="90000"/>
              </a:lnSpc>
              <a:spcBef>
                <a:spcPts val="800"/>
              </a:spcBef>
              <a:spcAft>
                <a:spcPts val="0"/>
              </a:spcAft>
              <a:buClr>
                <a:schemeClr val="dk1"/>
              </a:buClr>
              <a:buSzPts val="1100"/>
              <a:buChar char="-"/>
            </a:pPr>
            <a:r>
              <a:rPr lang="en-US" sz="1100">
                <a:latin typeface="Arial"/>
                <a:ea typeface="Arial"/>
                <a:cs typeface="Arial"/>
                <a:sym typeface="Arial"/>
              </a:rPr>
              <a:t>After participants have had time to work in small groups, you might ask them to spend 1-2 minutes looking at one another’s slides.</a:t>
            </a:r>
            <a:endParaRPr sz="1100">
              <a:latin typeface="Arial"/>
              <a:ea typeface="Arial"/>
              <a:cs typeface="Arial"/>
              <a:sym typeface="Arial"/>
            </a:endParaRPr>
          </a:p>
          <a:p>
            <a:pPr marL="914400" lvl="1" indent="-298450" algn="l" rtl="0">
              <a:lnSpc>
                <a:spcPct val="90000"/>
              </a:lnSpc>
              <a:spcBef>
                <a:spcPts val="800"/>
              </a:spcBef>
              <a:spcAft>
                <a:spcPts val="0"/>
              </a:spcAft>
              <a:buClr>
                <a:schemeClr val="dk1"/>
              </a:buClr>
              <a:buSzPts val="1100"/>
              <a:buFont typeface="Arial"/>
              <a:buChar char="-"/>
            </a:pPr>
            <a:r>
              <a:rPr lang="en-US" sz="1100">
                <a:latin typeface="Arial"/>
                <a:ea typeface="Arial"/>
                <a:cs typeface="Arial"/>
                <a:sym typeface="Arial"/>
              </a:rPr>
              <a:t>You can bring the whole group back to share, or ask participants to comment on one another’s slides in another format.</a:t>
            </a:r>
            <a:endParaRPr sz="1100">
              <a:latin typeface="Arial"/>
              <a:ea typeface="Arial"/>
              <a:cs typeface="Arial"/>
              <a:sym typeface="Arial"/>
            </a:endParaRPr>
          </a:p>
        </p:txBody>
      </p:sp>
      <p:sp>
        <p:nvSpPr>
          <p:cNvPr id="3150" name="Google Shape;3150;g14947f0a67b_0_11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24b4afe0c41_0_7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8" name="Google Shape;3158;g24b4afe0c41_0_76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24b4afe0c41_0_8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24b4afe0c41_0_82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9" name="Google Shape;3169;g24b4afe0c41_0_82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4"/>
        <p:cNvGrpSpPr/>
        <p:nvPr/>
      </p:nvGrpSpPr>
      <p:grpSpPr>
        <a:xfrm>
          <a:off x="0" y="0"/>
          <a:ext cx="0" cy="0"/>
          <a:chOff x="0" y="0"/>
          <a:chExt cx="0" cy="0"/>
        </a:xfrm>
      </p:grpSpPr>
      <p:sp>
        <p:nvSpPr>
          <p:cNvPr id="3175" name="Google Shape;3175;g24b4afe0c41_0_8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6" name="Google Shape;3176;g24b4afe0c41_0_82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b="1" u="sng">
                <a:solidFill>
                  <a:srgbClr val="DC5626"/>
                </a:solidFill>
                <a:latin typeface="Calibri"/>
                <a:ea typeface="Calibri"/>
                <a:cs typeface="Calibri"/>
                <a:sym typeface="Calibri"/>
              </a:rPr>
              <a:t>Facilitator Notes:</a:t>
            </a:r>
            <a:endParaRPr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Option 1: </a:t>
            </a:r>
            <a:r>
              <a:rPr lang="en-US">
                <a:solidFill>
                  <a:schemeClr val="dk1"/>
                </a:solidFill>
                <a:latin typeface="Calibri"/>
                <a:ea typeface="Calibri"/>
                <a:cs typeface="Calibri"/>
                <a:sym typeface="Calibri"/>
              </a:rPr>
              <a:t>Debrief the session through the lens of the four cornerstone principles of the Oregon Mathematics Project.</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8"/>
        <p:cNvGrpSpPr/>
        <p:nvPr/>
      </p:nvGrpSpPr>
      <p:grpSpPr>
        <a:xfrm>
          <a:off x="0" y="0"/>
          <a:ext cx="0" cy="0"/>
          <a:chOff x="0" y="0"/>
          <a:chExt cx="0" cy="0"/>
        </a:xfrm>
      </p:grpSpPr>
      <p:sp>
        <p:nvSpPr>
          <p:cNvPr id="3189" name="Google Shape;3189;g24b4afe0c41_0_8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0" name="Google Shape;3190;g24b4afe0c41_0_82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2: </a:t>
            </a:r>
            <a:r>
              <a:rPr lang="en-US" sz="1100">
                <a:solidFill>
                  <a:schemeClr val="dk1"/>
                </a:solidFill>
                <a:latin typeface="Arial"/>
                <a:ea typeface="Arial"/>
                <a:cs typeface="Arial"/>
                <a:sym typeface="Arial"/>
              </a:rPr>
              <a:t>Debrief the session through the lens of the focus of the session.</a:t>
            </a:r>
            <a:endParaRPr sz="1100">
              <a:solidFill>
                <a:schemeClr val="dk1"/>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Font typeface="Calibri"/>
              <a:buChar char="-"/>
            </a:pPr>
            <a:r>
              <a:rPr lang="en-US" sz="1100">
                <a:solidFill>
                  <a:schemeClr val="dk1"/>
                </a:solidFill>
                <a:latin typeface="Arial"/>
                <a:ea typeface="Arial"/>
                <a:cs typeface="Arial"/>
                <a:sym typeface="Arial"/>
              </a:rPr>
              <a:t>Module </a:t>
            </a:r>
            <a:r>
              <a:rPr lang="en-US" sz="1100">
                <a:latin typeface="Arial"/>
                <a:ea typeface="Arial"/>
                <a:cs typeface="Arial"/>
                <a:sym typeface="Arial"/>
              </a:rPr>
              <a:t>1</a:t>
            </a:r>
            <a:r>
              <a:rPr lang="en-US" sz="1100">
                <a:solidFill>
                  <a:schemeClr val="dk1"/>
                </a:solidFill>
                <a:latin typeface="Arial"/>
                <a:ea typeface="Arial"/>
                <a:cs typeface="Arial"/>
                <a:sym typeface="Arial"/>
              </a:rPr>
              <a:t> Part 1 especially supports our thinking around the first essential question of this module: </a:t>
            </a:r>
            <a:r>
              <a:rPr lang="en-US" sz="1100" b="1">
                <a:solidFill>
                  <a:schemeClr val="dk1"/>
                </a:solidFill>
                <a:latin typeface="Arial"/>
                <a:ea typeface="Arial"/>
                <a:cs typeface="Arial"/>
                <a:sym typeface="Arial"/>
              </a:rPr>
              <a:t>What </a:t>
            </a:r>
            <a:r>
              <a:rPr lang="en-US" sz="1100" b="1">
                <a:latin typeface="Arial"/>
                <a:ea typeface="Arial"/>
                <a:cs typeface="Arial"/>
                <a:sym typeface="Arial"/>
              </a:rPr>
              <a:t>is ambitious math teaching?</a:t>
            </a:r>
            <a:endParaRPr sz="1100" b="1">
              <a:solidFill>
                <a:schemeClr val="dk1"/>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The focus of this session in particular is to </a:t>
            </a:r>
            <a:r>
              <a:rPr lang="en-US" sz="1100">
                <a:latin typeface="Arial"/>
                <a:ea typeface="Arial"/>
                <a:cs typeface="Arial"/>
                <a:sym typeface="Arial"/>
              </a:rPr>
              <a:t>clarify the principles and practices guiding our work</a:t>
            </a:r>
            <a:r>
              <a:rPr lang="en-US"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You might offer participants time to think individually about new insights before sharing aloud.</a:t>
            </a:r>
            <a:endParaRPr sz="1100" b="1" u="sng">
              <a:solidFill>
                <a:srgbClr val="DC5626"/>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6"/>
        <p:cNvGrpSpPr/>
        <p:nvPr/>
      </p:nvGrpSpPr>
      <p:grpSpPr>
        <a:xfrm>
          <a:off x="0" y="0"/>
          <a:ext cx="0" cy="0"/>
          <a:chOff x="0" y="0"/>
          <a:chExt cx="0" cy="0"/>
        </a:xfrm>
      </p:grpSpPr>
      <p:sp>
        <p:nvSpPr>
          <p:cNvPr id="3197" name="Google Shape;3197;g24b4afe0c41_0_6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8" name="Google Shape;3198;g24b4afe0c41_0_69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b="1" u="sng">
                <a:solidFill>
                  <a:srgbClr val="DC5626"/>
                </a:solidFill>
                <a:latin typeface="Calibri"/>
                <a:ea typeface="Calibri"/>
                <a:cs typeface="Calibri"/>
                <a:sym typeface="Calibri"/>
              </a:rPr>
              <a:t>Facilitator Notes:</a:t>
            </a:r>
            <a:endParaRPr>
              <a:solidFill>
                <a:schemeClr val="dk1"/>
              </a:solidFill>
              <a:latin typeface="Calibri"/>
              <a:ea typeface="Calibri"/>
              <a:cs typeface="Calibri"/>
              <a:sym typeface="Calibri"/>
            </a:endParaRPr>
          </a:p>
          <a:p>
            <a:pPr marL="457200" lvl="0" indent="-317500" algn="l" rtl="0">
              <a:lnSpc>
                <a:spcPct val="90000"/>
              </a:lnSpc>
              <a:spcBef>
                <a:spcPts val="8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This </a:t>
            </a:r>
            <a:r>
              <a:rPr lang="en-US"/>
              <a:t>session</a:t>
            </a:r>
            <a:r>
              <a:rPr lang="en-US">
                <a:solidFill>
                  <a:schemeClr val="dk1"/>
                </a:solidFill>
                <a:latin typeface="Calibri"/>
                <a:ea typeface="Calibri"/>
                <a:cs typeface="Calibri"/>
                <a:sym typeface="Calibri"/>
              </a:rPr>
              <a:t> especially supports our thinking around the first essential question of this module: </a:t>
            </a:r>
            <a:r>
              <a:rPr lang="en-US" b="1"/>
              <a:t>What is ambitious math teaching?</a:t>
            </a:r>
            <a:endParaRPr b="1">
              <a:solidFill>
                <a:schemeClr val="dk1"/>
              </a:solidFill>
              <a:latin typeface="Calibri"/>
              <a:ea typeface="Calibri"/>
              <a:cs typeface="Calibri"/>
              <a:sym typeface="Calibri"/>
            </a:endParaRPr>
          </a:p>
          <a:p>
            <a:pPr marL="457200" lvl="0" indent="-317500" algn="l" rtl="0">
              <a:lnSpc>
                <a:spcPct val="90000"/>
              </a:lnSpc>
              <a:spcBef>
                <a:spcPts val="800"/>
              </a:spcBef>
              <a:spcAft>
                <a:spcPts val="0"/>
              </a:spcAft>
              <a:buClr>
                <a:schemeClr val="dk1"/>
              </a:buClr>
              <a:buSzPts val="1400"/>
              <a:buFont typeface="Calibri"/>
              <a:buChar char="-"/>
            </a:pPr>
            <a:r>
              <a:rPr lang="en-US">
                <a:solidFill>
                  <a:schemeClr val="dk1"/>
                </a:solidFill>
                <a:latin typeface="Calibri"/>
                <a:ea typeface="Calibri"/>
                <a:cs typeface="Calibri"/>
                <a:sym typeface="Calibri"/>
              </a:rPr>
              <a:t>We estimate this </a:t>
            </a:r>
            <a:r>
              <a:rPr lang="en-US"/>
              <a:t>session</a:t>
            </a:r>
            <a:r>
              <a:rPr lang="en-US">
                <a:solidFill>
                  <a:schemeClr val="dk1"/>
                </a:solidFill>
                <a:latin typeface="Calibri"/>
                <a:ea typeface="Calibri"/>
                <a:cs typeface="Calibri"/>
                <a:sym typeface="Calibri"/>
              </a:rPr>
              <a:t> will take </a:t>
            </a:r>
            <a:r>
              <a:rPr lang="en-US"/>
              <a:t>1 hour</a:t>
            </a:r>
            <a:r>
              <a:rPr lang="en-US">
                <a:solidFill>
                  <a:schemeClr val="dk1"/>
                </a:solidFill>
                <a:latin typeface="Calibri"/>
                <a:ea typeface="Calibri"/>
                <a:cs typeface="Calibri"/>
                <a:sym typeface="Calibri"/>
              </a:rPr>
              <a:t>. If you need to break the section into smaller pieces, please note the activities listed in the agenda are intended to be enacted in this order.</a:t>
            </a:r>
            <a:endParaRPr b="1">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148e2f95fc0_0_6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148e2f95fc0_0_6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b="1" u="sng">
                <a:solidFill>
                  <a:srgbClr val="DC5626"/>
                </a:solidFill>
              </a:rPr>
              <a:t>Facilitator Notes:</a:t>
            </a:r>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You might give participants a minute to read what is on the screen silently, or ask a participant to read it aloud.</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b="1">
                <a:latin typeface="Arial"/>
                <a:ea typeface="Arial"/>
                <a:cs typeface="Arial"/>
                <a:sym typeface="Arial"/>
              </a:rPr>
              <a:t>You might say: </a:t>
            </a:r>
            <a:r>
              <a:rPr lang="en-US" sz="1100">
                <a:latin typeface="Arial"/>
                <a:ea typeface="Arial"/>
                <a:cs typeface="Arial"/>
                <a:sym typeface="Arial"/>
              </a:rPr>
              <a:t>These are the </a:t>
            </a:r>
            <a:r>
              <a:rPr lang="en-US" sz="1100" b="1">
                <a:latin typeface="Arial"/>
                <a:ea typeface="Arial"/>
                <a:cs typeface="Arial"/>
                <a:sym typeface="Arial"/>
              </a:rPr>
              <a:t>cornerstones </a:t>
            </a:r>
            <a:r>
              <a:rPr lang="en-US" sz="1100">
                <a:latin typeface="Arial"/>
                <a:ea typeface="Arial"/>
                <a:cs typeface="Arial"/>
                <a:sym typeface="Arial"/>
              </a:rPr>
              <a:t>of the Oregon Math Project and will ground our work in these modules.</a:t>
            </a:r>
            <a:endParaRPr sz="1100">
              <a:latin typeface="Arial"/>
              <a:ea typeface="Arial"/>
              <a:cs typeface="Arial"/>
              <a:sym typeface="Arial"/>
            </a:endParaRPr>
          </a:p>
        </p:txBody>
      </p:sp>
      <p:sp>
        <p:nvSpPr>
          <p:cNvPr id="2524" name="Google Shape;2524;g148e2f95fc0_0_6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g2270eb8bfc4_0_1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8" name="Google Shape;3208;g2270eb8bfc4_0_12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4"/>
        <p:cNvGrpSpPr/>
        <p:nvPr/>
      </p:nvGrpSpPr>
      <p:grpSpPr>
        <a:xfrm>
          <a:off x="0" y="0"/>
          <a:ext cx="0" cy="0"/>
          <a:chOff x="0" y="0"/>
          <a:chExt cx="0" cy="0"/>
        </a:xfrm>
      </p:grpSpPr>
      <p:sp>
        <p:nvSpPr>
          <p:cNvPr id="3215" name="Google Shape;3215;g22ae2bdd996_0_13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6" name="Google Shape;3216;g22ae2bdd996_0_137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you’re interested in digging more into ideas about setting and maintaining norms check out these resources.</a:t>
            </a:r>
            <a:endParaRPr/>
          </a:p>
          <a:p>
            <a:pPr marL="457200" lvl="0" indent="-317500" algn="l" rtl="0">
              <a:spcBef>
                <a:spcPts val="0"/>
              </a:spcBef>
              <a:spcAft>
                <a:spcPts val="0"/>
              </a:spcAft>
              <a:buSzPts val="1400"/>
              <a:buChar char="-"/>
            </a:pPr>
            <a:r>
              <a:rPr lang="en-US" u="sng">
                <a:solidFill>
                  <a:schemeClr val="hlink"/>
                </a:solidFill>
                <a:hlinkClick r:id="rId3"/>
              </a:rPr>
              <a:t>TEDD.org</a:t>
            </a:r>
            <a:r>
              <a:rPr lang="en-US">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US">
                <a:solidFill>
                  <a:schemeClr val="dk1"/>
                </a:solidFill>
              </a:rPr>
              <a:t>Grossman, P., Wineburg, S., &amp; Woolworth, S. (2001). Toward a theory of teacher community. </a:t>
            </a:r>
            <a:r>
              <a:rPr lang="en-US" i="1">
                <a:solidFill>
                  <a:schemeClr val="dk1"/>
                </a:solidFill>
              </a:rPr>
              <a:t>Teachers College Record, 103</a:t>
            </a:r>
            <a:r>
              <a:rPr lang="en-US">
                <a:solidFill>
                  <a:schemeClr val="dk1"/>
                </a:solidFill>
              </a:rPr>
              <a:t>, 942–1012.</a:t>
            </a:r>
            <a:endParaRPr>
              <a:solidFill>
                <a:schemeClr val="dk1"/>
              </a:solidFill>
            </a:endParaRPr>
          </a:p>
          <a:p>
            <a:pPr marL="457200" lvl="0" indent="-457200" algn="l" rtl="0">
              <a:spcBef>
                <a:spcPts val="0"/>
              </a:spcBef>
              <a:spcAft>
                <a:spcPts val="0"/>
              </a:spcAft>
              <a:buNone/>
            </a:pPr>
            <a:r>
              <a:rPr lang="en-US">
                <a:solidFill>
                  <a:schemeClr val="dk1"/>
                </a:solidFill>
              </a:rPr>
              <a:t>Horn, I. S. (2010). Teaching replays, teaching rehearsals, and re-visions of practice: Learning from colleagues in a mathematics teacher community. </a:t>
            </a:r>
            <a:r>
              <a:rPr lang="en-US" i="1">
                <a:solidFill>
                  <a:schemeClr val="dk1"/>
                </a:solidFill>
              </a:rPr>
              <a:t>Teachers College Record, 112</a:t>
            </a:r>
            <a:r>
              <a:rPr lang="en-US">
                <a:solidFill>
                  <a:schemeClr val="dk1"/>
                </a:solidFill>
              </a:rPr>
              <a:t>(1), 225–259. </a:t>
            </a:r>
            <a:endParaRPr>
              <a:solidFill>
                <a:schemeClr val="dk1"/>
              </a:solidFill>
            </a:endParaRPr>
          </a:p>
          <a:p>
            <a:pPr marL="457200" lvl="0" indent="-457200" algn="l" rtl="0">
              <a:spcBef>
                <a:spcPts val="0"/>
              </a:spcBef>
              <a:spcAft>
                <a:spcPts val="0"/>
              </a:spcAft>
              <a:buNone/>
            </a:pPr>
            <a:r>
              <a:rPr lang="en-US">
                <a:solidFill>
                  <a:schemeClr val="dk1"/>
                </a:solidFill>
              </a:rPr>
              <a:t>Little, J. W. (2002). Professional community and the problem of high school reform. </a:t>
            </a:r>
            <a:r>
              <a:rPr lang="en-US" i="1">
                <a:solidFill>
                  <a:schemeClr val="dk1"/>
                </a:solidFill>
              </a:rPr>
              <a:t>International Journal of Educational Research, 37</a:t>
            </a:r>
            <a:r>
              <a:rPr lang="en-US">
                <a:solidFill>
                  <a:schemeClr val="dk1"/>
                </a:solidFill>
              </a:rPr>
              <a:t>(8), 693–714.</a:t>
            </a:r>
            <a:endParaRPr>
              <a:solidFill>
                <a:schemeClr val="dk1"/>
              </a:solidFill>
            </a:endParaRPr>
          </a:p>
          <a:p>
            <a:pPr marL="457200" lvl="0" indent="-457200" algn="l" rtl="0">
              <a:spcBef>
                <a:spcPts val="0"/>
              </a:spcBef>
              <a:spcAft>
                <a:spcPts val="0"/>
              </a:spcAft>
              <a:buNone/>
            </a:pPr>
            <a:r>
              <a:rPr lang="en-US">
                <a:solidFill>
                  <a:schemeClr val="dk1"/>
                </a:solidFill>
              </a:rPr>
              <a:t>Thanheiser, E. &amp; Jansen, A. (2016). Inviting prospective teachers to share rough draft mathematical thinking. </a:t>
            </a:r>
            <a:r>
              <a:rPr lang="en-US" i="1">
                <a:solidFill>
                  <a:schemeClr val="dk1"/>
                </a:solidFill>
              </a:rPr>
              <a:t>Mathematics Teacher Educator, 4</a:t>
            </a:r>
            <a:r>
              <a:rPr lang="en-US">
                <a:solidFill>
                  <a:schemeClr val="dk1"/>
                </a:solidFill>
              </a:rPr>
              <a:t>(2), 145–163.</a:t>
            </a:r>
            <a:endParaRPr b="1">
              <a:solidFill>
                <a:schemeClr val="dk1"/>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2"/>
        <p:cNvGrpSpPr/>
        <p:nvPr/>
      </p:nvGrpSpPr>
      <p:grpSpPr>
        <a:xfrm>
          <a:off x="0" y="0"/>
          <a:ext cx="0" cy="0"/>
          <a:chOff x="0" y="0"/>
          <a:chExt cx="0" cy="0"/>
        </a:xfrm>
      </p:grpSpPr>
      <p:sp>
        <p:nvSpPr>
          <p:cNvPr id="3223" name="Google Shape;3223;g2270eb8bfc4_0_1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4" name="Google Shape;3224;g2270eb8bfc4_0_12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Orient participants to the norms you set in prior sessions and Rights of the Learner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ask questions like: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How do the productive norms and Rights of the Learner support our learning together?</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Choose one of our norms that you want to focus on in particular. Why does that norm feel important for your learning today?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Invite participants to revise or add onto existing norms as needed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Remind participants of the importance of norms in developing a community of learners.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say:</a:t>
            </a:r>
            <a:r>
              <a:rPr lang="en-US" sz="1100" b="1">
                <a:latin typeface="Arial"/>
                <a:ea typeface="Arial"/>
                <a:cs typeface="Arial"/>
                <a:sym typeface="Arial"/>
              </a:rPr>
              <a:t> </a:t>
            </a:r>
            <a:r>
              <a:rPr lang="en-US" sz="1100">
                <a:latin typeface="Arial"/>
                <a:ea typeface="Arial"/>
                <a:cs typeface="Arial"/>
                <a:sym typeface="Arial"/>
              </a:rPr>
              <a:t>As we have opportunities to get to know each other better and better it allows for us to develop trust and feel more and more comfortable asking questions, getting help, revealing our shortcomings with others.</a:t>
            </a:r>
            <a:endParaRPr sz="1100">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1"/>
        <p:cNvGrpSpPr/>
        <p:nvPr/>
      </p:nvGrpSpPr>
      <p:grpSpPr>
        <a:xfrm>
          <a:off x="0" y="0"/>
          <a:ext cx="0" cy="0"/>
          <a:chOff x="0" y="0"/>
          <a:chExt cx="0" cy="0"/>
        </a:xfrm>
      </p:grpSpPr>
      <p:sp>
        <p:nvSpPr>
          <p:cNvPr id="3232" name="Google Shape;3232;g24b4afe0c41_0_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3" name="Google Shape;3233;g24b4afe0c41_0_89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purpose of Session 3 is to reflect on the importance of solving authentic problems for students, the discipline, and the world. Here we begin this work by exploring an authentic problem through a data talk.</a:t>
            </a:r>
            <a:endParaRPr sz="1100">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9"/>
        <p:cNvGrpSpPr/>
        <p:nvPr/>
      </p:nvGrpSpPr>
      <p:grpSpPr>
        <a:xfrm>
          <a:off x="0" y="0"/>
          <a:ext cx="0" cy="0"/>
          <a:chOff x="0" y="0"/>
          <a:chExt cx="0" cy="0"/>
        </a:xfrm>
      </p:grpSpPr>
      <p:sp>
        <p:nvSpPr>
          <p:cNvPr id="3240" name="Google Shape;3240;g22ae2bdd996_0_15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1" name="Google Shape;3241;g22ae2bdd996_0_150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b="1">
                <a:solidFill>
                  <a:schemeClr val="dk1"/>
                </a:solidFill>
              </a:rPr>
              <a:t>Example norms</a:t>
            </a:r>
            <a:r>
              <a:rPr lang="en-US">
                <a:solidFill>
                  <a:schemeClr val="dk1"/>
                </a:solidFill>
              </a:rPr>
              <a:t> for doing mathematics together:</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Engage with each other’s thinking with curiosity</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Support everyone to experience joy for mathematics</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Use partial understandings, mistakes, and errors as an opportunity to examine further questions about mathematics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you’re interested in digging more into ideas about doing math together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3"/>
              </a:rPr>
              <a:t>TEDD.org</a:t>
            </a:r>
            <a:r>
              <a:rPr lang="en-US">
                <a:solidFill>
                  <a:schemeClr val="dk1"/>
                </a:solidFill>
              </a:rPr>
              <a:t>: Mathematics Instructional Activities</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4"/>
              </a:rPr>
              <a:t>TEDD.org</a:t>
            </a:r>
            <a:r>
              <a:rPr lang="en-US">
                <a:solidFill>
                  <a:schemeClr val="dk1"/>
                </a:solidFill>
              </a:rPr>
              <a:t>: Setting norms for collaborative work</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5"/>
              </a:rPr>
              <a:t>Mathematics For Human Flourishing (book)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a:solidFill>
                <a:schemeClr val="dk1"/>
              </a:solidFill>
            </a:endParaRPr>
          </a:p>
          <a:p>
            <a:pPr marL="457200" lvl="0" indent="-457200" algn="l" rtl="0">
              <a:spcBef>
                <a:spcPts val="0"/>
              </a:spcBef>
              <a:spcAft>
                <a:spcPts val="0"/>
              </a:spcAft>
              <a:buNone/>
            </a:pPr>
            <a:r>
              <a:rPr lang="en-US">
                <a:solidFill>
                  <a:schemeClr val="dk1"/>
                </a:solidFill>
              </a:rPr>
              <a:t>Ball, D. L., &amp; Cohen, D. K. (1999). Developing practice, developing practitioners: Toward a practice-based theory of professional education. In L. Darling-Hammond &amp; G. Sykes (Eds.), </a:t>
            </a:r>
            <a:r>
              <a:rPr lang="en-US" i="1">
                <a:solidFill>
                  <a:schemeClr val="dk1"/>
                </a:solidFill>
              </a:rPr>
              <a:t>Teaching as the learning profession: Handbook of policy and practice</a:t>
            </a:r>
            <a:r>
              <a:rPr lang="en-US">
                <a:solidFill>
                  <a:schemeClr val="dk1"/>
                </a:solidFill>
              </a:rPr>
              <a:t> (pp. 3–22). Jossey Bass.</a:t>
            </a:r>
            <a:endParaRPr>
              <a:solidFill>
                <a:schemeClr val="dk1"/>
              </a:solidFill>
            </a:endParaRPr>
          </a:p>
          <a:p>
            <a:pPr marL="457200" lvl="0" indent="-457200" algn="l" rtl="0">
              <a:spcBef>
                <a:spcPts val="0"/>
              </a:spcBef>
              <a:spcAft>
                <a:spcPts val="0"/>
              </a:spcAft>
              <a:buNone/>
            </a:pPr>
            <a:r>
              <a:rPr lang="en-US">
                <a:solidFill>
                  <a:schemeClr val="dk1"/>
                </a:solidFill>
              </a:rPr>
              <a:t>Elliott, R., Lesseig, K., &amp; Kazemi, E.. (2009). Sociomathematical norms in professional development: Examining leaders’ use of justification and its implication for practice. The Montana Mathematics Enthusiast Journal monograph, 7.</a:t>
            </a:r>
            <a:endParaRPr>
              <a:solidFill>
                <a:schemeClr val="dk1"/>
              </a:solidFill>
            </a:endParaRPr>
          </a:p>
          <a:p>
            <a:pPr marL="457200" lvl="0" indent="-457200" algn="l" rtl="0">
              <a:spcBef>
                <a:spcPts val="0"/>
              </a:spcBef>
              <a:spcAft>
                <a:spcPts val="0"/>
              </a:spcAft>
              <a:buNone/>
            </a:pPr>
            <a:r>
              <a:rPr lang="en-US">
                <a:solidFill>
                  <a:schemeClr val="dk1"/>
                </a:solidFill>
              </a:rPr>
              <a:t>Kazemi, E., &amp; Franke, M. L. (2004). Teacher learning in mathematics: Using student work to promote collective inquiry. </a:t>
            </a:r>
            <a:r>
              <a:rPr lang="en-US" i="1">
                <a:solidFill>
                  <a:schemeClr val="dk1"/>
                </a:solidFill>
              </a:rPr>
              <a:t>Journal of Mathematics Teacher Education, 7</a:t>
            </a:r>
            <a:r>
              <a:rPr lang="en-US">
                <a:solidFill>
                  <a:schemeClr val="dk1"/>
                </a:solidFill>
              </a:rPr>
              <a:t>(3), 203–235.</a:t>
            </a:r>
            <a:endParaRPr>
              <a:solidFill>
                <a:schemeClr val="dk1"/>
              </a:solidFill>
            </a:endParaRPr>
          </a:p>
          <a:p>
            <a:pPr marL="457200" lvl="0" indent="-457200" algn="l" rtl="0">
              <a:spcBef>
                <a:spcPts val="0"/>
              </a:spcBef>
              <a:spcAft>
                <a:spcPts val="0"/>
              </a:spcAft>
              <a:buNone/>
            </a:pPr>
            <a:r>
              <a:rPr lang="en-US">
                <a:solidFill>
                  <a:schemeClr val="dk1"/>
                </a:solidFill>
              </a:rPr>
              <a:t>Su, F. (2021). </a:t>
            </a:r>
            <a:r>
              <a:rPr lang="en-US" i="1">
                <a:solidFill>
                  <a:schemeClr val="dk1"/>
                </a:solidFill>
              </a:rPr>
              <a:t>Mathematics for Human Flourishing</a:t>
            </a:r>
            <a:r>
              <a:rPr lang="en-US">
                <a:solidFill>
                  <a:schemeClr val="dk1"/>
                </a:solidFill>
              </a:rPr>
              <a:t>. Yale University Press. </a:t>
            </a:r>
            <a:endParaRPr>
              <a:solidFill>
                <a:schemeClr val="dk1"/>
              </a:solidFill>
            </a:endParaRPr>
          </a:p>
          <a:p>
            <a:pPr marL="457200" lvl="0" indent="-457200" algn="l" rtl="0">
              <a:spcBef>
                <a:spcPts val="0"/>
              </a:spcBef>
              <a:spcAft>
                <a:spcPts val="0"/>
              </a:spcAft>
              <a:buNone/>
            </a:pPr>
            <a:r>
              <a:rPr lang="en-US">
                <a:solidFill>
                  <a:schemeClr val="dk1"/>
                </a:solidFill>
              </a:rPr>
              <a:t>Yackel E., &amp; Cobb, P. (1998) Sociomathematical norms, argumentation, and autonomy in mathematics.</a:t>
            </a:r>
            <a:r>
              <a:rPr lang="en-US" b="1">
                <a:solidFill>
                  <a:schemeClr val="dk1"/>
                </a:solidFill>
              </a:rPr>
              <a:t> </a:t>
            </a:r>
            <a:r>
              <a:rPr lang="en-US" i="1">
                <a:solidFill>
                  <a:schemeClr val="dk1"/>
                </a:solidFill>
              </a:rPr>
              <a:t>Journal for Research in Mathematics Education, </a:t>
            </a:r>
            <a:r>
              <a:rPr lang="en-US">
                <a:solidFill>
                  <a:schemeClr val="dk1"/>
                </a:solidFill>
              </a:rPr>
              <a:t>27(4), 458-477.</a:t>
            </a:r>
            <a:endParaRPr>
              <a:solidFill>
                <a:schemeClr val="dk1"/>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g1492fb667ff_0_2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9" name="Google Shape;3249;g1492fb667ff_0_22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frame this activity by</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Saying: </a:t>
            </a:r>
            <a:r>
              <a:rPr lang="en-US" sz="1100">
                <a:latin typeface="Arial"/>
                <a:ea typeface="Arial"/>
                <a:cs typeface="Arial"/>
                <a:sym typeface="Arial"/>
              </a:rPr>
              <a:t>There is an explosion of data and it is everywhere. </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Sharing:</a:t>
            </a:r>
            <a:r>
              <a:rPr lang="en-US" sz="1100">
                <a:latin typeface="Arial"/>
                <a:ea typeface="Arial"/>
                <a:cs typeface="Arial"/>
                <a:sym typeface="Arial"/>
              </a:rPr>
              <a:t> the definition of data science from the California Department of Education, which is one of many definitions</a:t>
            </a:r>
            <a:endParaRPr sz="1100">
              <a:latin typeface="Arial"/>
              <a:ea typeface="Arial"/>
              <a:cs typeface="Arial"/>
              <a:sym typeface="Arial"/>
            </a:endParaRPr>
          </a:p>
          <a:p>
            <a:pPr marL="914400" lvl="1" indent="-298450" algn="l" rtl="0">
              <a:spcBef>
                <a:spcPts val="0"/>
              </a:spcBef>
              <a:spcAft>
                <a:spcPts val="0"/>
              </a:spcAft>
              <a:buClr>
                <a:schemeClr val="dk1"/>
              </a:buClr>
              <a:buSzPts val="1100"/>
              <a:buFont typeface="Arial"/>
              <a:buChar char="-"/>
            </a:pPr>
            <a:r>
              <a:rPr lang="en-US" sz="1100" b="1">
                <a:latin typeface="Arial"/>
                <a:ea typeface="Arial"/>
                <a:cs typeface="Arial"/>
                <a:sym typeface="Arial"/>
              </a:rPr>
              <a:t>Connecting:</a:t>
            </a:r>
            <a:r>
              <a:rPr lang="en-US" sz="1100">
                <a:latin typeface="Arial"/>
                <a:ea typeface="Arial"/>
                <a:cs typeface="Arial"/>
                <a:sym typeface="Arial"/>
              </a:rPr>
              <a:t> the importance of data science to interests and industries that feel relevant to your school/community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ask a participant to read the definition aloud.</a:t>
            </a:r>
            <a:endParaRPr sz="1100" b="1">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b="1">
                <a:latin typeface="Arial"/>
                <a:ea typeface="Arial"/>
                <a:cs typeface="Arial"/>
                <a:sym typeface="Arial"/>
              </a:rPr>
              <a:t>You might elicit participants’ ideas about the importance of Data Science.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then frame the purpose of the data talk:</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Given the change of importance of data in our lives, it is going to be critical to be able to work with data in different ways, make sense of the data, identify patterns in data, and use data to make predictions and decisions. Data talks allow us and our students to practice this skill.</a:t>
            </a:r>
            <a:endParaRPr sz="1100" b="1">
              <a:latin typeface="Arial"/>
              <a:ea typeface="Arial"/>
              <a:cs typeface="Arial"/>
              <a:sym typeface="Arial"/>
            </a:endParaRPr>
          </a:p>
        </p:txBody>
      </p:sp>
      <p:sp>
        <p:nvSpPr>
          <p:cNvPr id="3250" name="Google Shape;3250;g1492fb667ff_0_22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7"/>
        <p:cNvGrpSpPr/>
        <p:nvPr/>
      </p:nvGrpSpPr>
      <p:grpSpPr>
        <a:xfrm>
          <a:off x="0" y="0"/>
          <a:ext cx="0" cy="0"/>
          <a:chOff x="0" y="0"/>
          <a:chExt cx="0" cy="0"/>
        </a:xfrm>
      </p:grpSpPr>
      <p:sp>
        <p:nvSpPr>
          <p:cNvPr id="3258" name="Google Shape;3258;g24b4afe0c41_0_96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9" name="Google Shape;3259;g24b4afe0c41_0_96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The data participants will be engaging with </a:t>
            </a:r>
            <a:r>
              <a:rPr lang="en-US" sz="1100">
                <a:latin typeface="Arial"/>
                <a:ea typeface="Arial"/>
                <a:cs typeface="Arial"/>
                <a:sym typeface="Arial"/>
              </a:rPr>
              <a:t>shows the percentage of students taking specific math courses and the percentage of students in their second year of high school who repeated Algebra. All of the data are by racial group.</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give participants time</a:t>
            </a:r>
            <a:r>
              <a:rPr lang="en-US" sz="1100">
                <a:latin typeface="Arial"/>
                <a:ea typeface="Arial"/>
                <a:cs typeface="Arial"/>
                <a:sym typeface="Arial"/>
              </a:rPr>
              <a:t> to think about the questions on the screen privately BEFORE looking at the data.</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Model/think aloud about the assumptions you might want to bring given your equity commitments:</a:t>
            </a:r>
            <a:r>
              <a:rPr lang="en-US" sz="1100">
                <a:latin typeface="Arial"/>
                <a:ea typeface="Arial"/>
                <a:cs typeface="Arial"/>
                <a:sym typeface="Arial"/>
              </a:rPr>
              <a:t> “I know that students’ access to different mathematical courses and coursework and their performance in Algebra is related to societal/systemic inequities and not students’ innate mathematical ability. I want to be mindful about how I talk about and think about this data given that fact.”</a:t>
            </a:r>
            <a:endParaRPr sz="1100">
              <a:latin typeface="Arial"/>
              <a:ea typeface="Arial"/>
              <a:cs typeface="Arial"/>
              <a:sym typeface="Arial"/>
            </a:endParaRPr>
          </a:p>
        </p:txBody>
      </p:sp>
      <p:sp>
        <p:nvSpPr>
          <p:cNvPr id="3260" name="Google Shape;3260;g24b4afe0c41_0_96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g1492fb667ff_0_2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0" name="Google Shape;3270;g1492fb667ff_0_22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b="1" u="sng">
                <a:solidFill>
                  <a:srgbClr val="DC5626"/>
                </a:solidFil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This is the protocol for a data talk, and additional resources for participants who are interested in digging deeper.</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Resources for conducting Data Talks: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Stanford Graduate School of Education: </a:t>
            </a:r>
            <a:r>
              <a:rPr lang="en-US" sz="1100" u="sng">
                <a:solidFill>
                  <a:srgbClr val="00A8A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YouCubed</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NYTimes: </a:t>
            </a:r>
            <a:r>
              <a:rPr lang="en-US" sz="1100" u="sng">
                <a:solidFill>
                  <a:srgbClr val="00A8A5"/>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“What’s going on in this graph?”</a:t>
            </a:r>
            <a:endParaRPr sz="1100">
              <a:latin typeface="Arial"/>
              <a:ea typeface="Arial"/>
              <a:cs typeface="Arial"/>
              <a:sym typeface="Arial"/>
            </a:endParaRPr>
          </a:p>
        </p:txBody>
      </p:sp>
      <p:sp>
        <p:nvSpPr>
          <p:cNvPr id="3271" name="Google Shape;3271;g1492fb667ff_0_22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7"/>
        <p:cNvGrpSpPr/>
        <p:nvPr/>
      </p:nvGrpSpPr>
      <p:grpSpPr>
        <a:xfrm>
          <a:off x="0" y="0"/>
          <a:ext cx="0" cy="0"/>
          <a:chOff x="0" y="0"/>
          <a:chExt cx="0" cy="0"/>
        </a:xfrm>
      </p:grpSpPr>
      <p:sp>
        <p:nvSpPr>
          <p:cNvPr id="3278" name="Google Shape;3278;g24b4afe100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9" name="Google Shape;3279;g24b4afe1004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participants time</a:t>
            </a:r>
            <a:r>
              <a:rPr lang="en-US" sz="1100">
                <a:latin typeface="Arial"/>
                <a:ea typeface="Arial"/>
                <a:cs typeface="Arial"/>
                <a:sym typeface="Arial"/>
              </a:rPr>
              <a:t> to study the data visualizations privately (either project the data or share </a:t>
            </a:r>
            <a:r>
              <a:rPr lang="en-US" sz="1100" u="sng">
                <a:solidFill>
                  <a:schemeClr val="hlink"/>
                </a:solidFill>
                <a:latin typeface="Arial"/>
                <a:ea typeface="Arial"/>
                <a:cs typeface="Arial"/>
                <a:sym typeface="Arial"/>
                <a:hlinkClick r:id="rId3"/>
              </a:rPr>
              <a:t>this link to the original data brief</a:t>
            </a:r>
            <a:r>
              <a:rPr lang="en-US" sz="1100">
                <a:latin typeface="Arial"/>
                <a:ea typeface="Arial"/>
                <a:cs typeface="Arial"/>
                <a:sym typeface="Arial"/>
              </a:rPr>
              <a:t>)</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If you or participants are looking for additional Oregon data on course-taking patterns, this </a:t>
            </a:r>
            <a:r>
              <a:rPr lang="en-US" sz="1100" u="sng">
                <a:solidFill>
                  <a:srgbClr val="058DC7"/>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pathway diagram</a:t>
            </a:r>
            <a:r>
              <a:rPr lang="en-US" sz="1100">
                <a:solidFill>
                  <a:srgbClr val="058DC7"/>
                </a:solidFill>
                <a:latin typeface="Arial"/>
                <a:ea typeface="Arial"/>
                <a:cs typeface="Arial"/>
                <a:sym typeface="Arial"/>
              </a:rPr>
              <a:t> </a:t>
            </a:r>
            <a:r>
              <a:rPr lang="en-US" sz="1100">
                <a:latin typeface="Arial"/>
                <a:ea typeface="Arial"/>
                <a:cs typeface="Arial"/>
                <a:sym typeface="Arial"/>
              </a:rPr>
              <a:t>describes the number of students that enroll in the next course. </a:t>
            </a:r>
            <a:endParaRPr/>
          </a:p>
        </p:txBody>
      </p:sp>
      <p:sp>
        <p:nvSpPr>
          <p:cNvPr id="3280" name="Google Shape;3280;g24b4afe1004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8"/>
        <p:cNvGrpSpPr/>
        <p:nvPr/>
      </p:nvGrpSpPr>
      <p:grpSpPr>
        <a:xfrm>
          <a:off x="0" y="0"/>
          <a:ext cx="0" cy="0"/>
          <a:chOff x="0" y="0"/>
          <a:chExt cx="0" cy="0"/>
        </a:xfrm>
      </p:grpSpPr>
      <p:sp>
        <p:nvSpPr>
          <p:cNvPr id="3289" name="Google Shape;3289;g2270eb8bfc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0" name="Google Shape;3290;g2270eb8bfc4_1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solidFill>
                <a:srgbClr val="007F43"/>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After giving participants time to consider the data, give directions and have them work in small groups for ~5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two slides to share whole-group.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8"/>
        <p:cNvGrpSpPr/>
        <p:nvPr/>
      </p:nvGrpSpPr>
      <p:grpSpPr>
        <a:xfrm>
          <a:off x="0" y="0"/>
          <a:ext cx="0" cy="0"/>
          <a:chOff x="0" y="0"/>
          <a:chExt cx="0" cy="0"/>
        </a:xfrm>
      </p:grpSpPr>
      <p:sp>
        <p:nvSpPr>
          <p:cNvPr id="2539" name="Google Shape;2539;g249db90deb6_1_6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0" name="Google Shape;2540;g249db90deb6_1_6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Have participants open </a:t>
            </a:r>
            <a:r>
              <a:rPr lang="en-US" sz="1100" b="1">
                <a:solidFill>
                  <a:srgbClr val="007F43"/>
                </a:solidFill>
                <a:latin typeface="Arial"/>
                <a:ea typeface="Arial"/>
                <a:cs typeface="Arial"/>
                <a:sym typeface="Arial"/>
              </a:rPr>
              <a:t>1 Oregon Letter to Educators</a:t>
            </a:r>
            <a:r>
              <a:rPr lang="en-US" sz="1100">
                <a:latin typeface="Arial"/>
                <a:ea typeface="Arial"/>
                <a:cs typeface="Arial"/>
                <a:sym typeface="Arial"/>
              </a:rPr>
              <a:t> and privately read to learn more about the rationale and detail of the cornerstones.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say: </a:t>
            </a:r>
            <a:r>
              <a:rPr lang="en-US" sz="1100">
                <a:latin typeface="Arial"/>
                <a:ea typeface="Arial"/>
                <a:cs typeface="Arial"/>
                <a:sym typeface="Arial"/>
              </a:rPr>
              <a:t>Our goal is to connect everything we do in math education to the Cornerstones of the Oregon Math Project.</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i="1">
                <a:latin typeface="Arial"/>
                <a:ea typeface="Arial"/>
                <a:cs typeface="Arial"/>
                <a:sym typeface="Arial"/>
              </a:rPr>
              <a:t>Note: </a:t>
            </a:r>
            <a:r>
              <a:rPr lang="en-US" sz="1100">
                <a:latin typeface="Arial"/>
                <a:ea typeface="Arial"/>
                <a:cs typeface="Arial"/>
                <a:sym typeface="Arial"/>
              </a:rPr>
              <a:t>One option for debriefing each session is through the lens of these cornerstones. You might preview at the start of each session which cornerstones you see the work connecting to, especially if you choose to debrief through this lens.</a:t>
            </a:r>
            <a:endParaRPr sz="1100">
              <a:latin typeface="Arial"/>
              <a:ea typeface="Arial"/>
              <a:cs typeface="Arial"/>
              <a:sym typeface="Arial"/>
            </a:endParaRPr>
          </a:p>
        </p:txBody>
      </p:sp>
      <p:sp>
        <p:nvSpPr>
          <p:cNvPr id="2541" name="Google Shape;2541;g249db90deb6_1_6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4"/>
        <p:cNvGrpSpPr/>
        <p:nvPr/>
      </p:nvGrpSpPr>
      <p:grpSpPr>
        <a:xfrm>
          <a:off x="0" y="0"/>
          <a:ext cx="0" cy="0"/>
          <a:chOff x="0" y="0"/>
          <a:chExt cx="0" cy="0"/>
        </a:xfrm>
      </p:grpSpPr>
      <p:sp>
        <p:nvSpPr>
          <p:cNvPr id="3295" name="Google Shape;3295;g1492fb667ff_0_2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6" name="Google Shape;3296;g1492fb667ff_0_23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7" name="Google Shape;3297;g1492fb667ff_0_23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2"/>
        <p:cNvGrpSpPr/>
        <p:nvPr/>
      </p:nvGrpSpPr>
      <p:grpSpPr>
        <a:xfrm>
          <a:off x="0" y="0"/>
          <a:ext cx="0" cy="0"/>
          <a:chOff x="0" y="0"/>
          <a:chExt cx="0" cy="0"/>
        </a:xfrm>
      </p:grpSpPr>
      <p:sp>
        <p:nvSpPr>
          <p:cNvPr id="3303" name="Google Shape;3303;g1492fb667ff_0_2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4" name="Google Shape;3304;g1492fb667ff_0_23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Give participants ~5 minutes to record ideas in groups.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If the claims are not particularly meaningful, or when it seems participants are ready, bring them back to the whole group and show the next slide, a worked example with three students’ claims.</a:t>
            </a:r>
            <a:endParaRPr sz="1100">
              <a:latin typeface="Arial"/>
              <a:ea typeface="Arial"/>
              <a:cs typeface="Arial"/>
              <a:sym typeface="Arial"/>
            </a:endParaRPr>
          </a:p>
        </p:txBody>
      </p:sp>
      <p:sp>
        <p:nvSpPr>
          <p:cNvPr id="3305" name="Google Shape;3305;g1492fb667ff_0_23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5"/>
        <p:cNvGrpSpPr/>
        <p:nvPr/>
      </p:nvGrpSpPr>
      <p:grpSpPr>
        <a:xfrm>
          <a:off x="0" y="0"/>
          <a:ext cx="0" cy="0"/>
          <a:chOff x="0" y="0"/>
          <a:chExt cx="0" cy="0"/>
        </a:xfrm>
      </p:grpSpPr>
      <p:sp>
        <p:nvSpPr>
          <p:cNvPr id="3316" name="Google Shape;3316;g1492fb667ff_0_2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7" name="Google Shape;3317;g1492fb667ff_0_24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participants time</a:t>
            </a:r>
            <a:r>
              <a:rPr lang="en-US" sz="1100">
                <a:latin typeface="Arial"/>
                <a:ea typeface="Arial"/>
                <a:cs typeface="Arial"/>
                <a:sym typeface="Arial"/>
              </a:rPr>
              <a:t> to study the three students’ claims.</a:t>
            </a:r>
            <a:endParaRPr/>
          </a:p>
        </p:txBody>
      </p:sp>
      <p:sp>
        <p:nvSpPr>
          <p:cNvPr id="3318" name="Google Shape;3318;g1492fb667ff_0_24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7"/>
        <p:cNvGrpSpPr/>
        <p:nvPr/>
      </p:nvGrpSpPr>
      <p:grpSpPr>
        <a:xfrm>
          <a:off x="0" y="0"/>
          <a:ext cx="0" cy="0"/>
          <a:chOff x="0" y="0"/>
          <a:chExt cx="0" cy="0"/>
        </a:xfrm>
      </p:grpSpPr>
      <p:sp>
        <p:nvSpPr>
          <p:cNvPr id="3328" name="Google Shape;3328;g25266b24e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9" name="Google Shape;3329;g25266b24e57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solidFill>
                <a:srgbClr val="007F43"/>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After giving participants time to consider the data, give directions and have them work in small groups for ~5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two slides to share whole-group.</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3"/>
        <p:cNvGrpSpPr/>
        <p:nvPr/>
      </p:nvGrpSpPr>
      <p:grpSpPr>
        <a:xfrm>
          <a:off x="0" y="0"/>
          <a:ext cx="0" cy="0"/>
          <a:chOff x="0" y="0"/>
          <a:chExt cx="0" cy="0"/>
        </a:xfrm>
      </p:grpSpPr>
      <p:sp>
        <p:nvSpPr>
          <p:cNvPr id="3334" name="Google Shape;3334;g25266b24e5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5" name="Google Shape;3335;g25266b24e5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Give participants ~5 minutes to record ideas in groups.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Call on 1-2 groups to share their original slide with their own claims and evidence OR to share their argument for why they agree or disagree with a student.</a:t>
            </a:r>
            <a:endParaRPr sz="1100">
              <a:latin typeface="Arial"/>
              <a:ea typeface="Arial"/>
              <a:cs typeface="Arial"/>
              <a:sym typeface="Arial"/>
            </a:endParaRPr>
          </a:p>
          <a:p>
            <a:pPr marL="914400" lvl="1"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You might select and sequence groups’ ideas toward these aims:</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Slides that help to demonstrate solid conceptual understanding so that we can talk about conceptual understanding (on the next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Slides that set up the idea of tracking and the impact of course-taking patterns for different groups of students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Be transparent about the power of using worked examples</a:t>
            </a:r>
            <a:r>
              <a:rPr lang="en-US" sz="1100">
                <a:latin typeface="Arial"/>
                <a:ea typeface="Arial"/>
                <a:cs typeface="Arial"/>
                <a:sym typeface="Arial"/>
              </a:rPr>
              <a:t>. They can provide access and additional challenge.</a:t>
            </a:r>
            <a:endParaRPr sz="1100" b="1" u="sng">
              <a:solidFill>
                <a:srgbClr val="DC5626"/>
              </a:solidFill>
              <a:latin typeface="Arial"/>
              <a:ea typeface="Arial"/>
              <a:cs typeface="Arial"/>
              <a:sym typeface="Arial"/>
            </a:endParaRPr>
          </a:p>
        </p:txBody>
      </p:sp>
      <p:sp>
        <p:nvSpPr>
          <p:cNvPr id="3336" name="Google Shape;3336;g25266b24e57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1492fb667ff_0_2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1492fb667ff_0_25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a:latin typeface="Arial"/>
                <a:ea typeface="Arial"/>
                <a:cs typeface="Arial"/>
                <a:sym typeface="Arial"/>
              </a:rPr>
              <a:t>You might surface one or more of these ideas in the whole group discussion, as they emerge in the conversation.</a:t>
            </a:r>
            <a:endParaRPr sz="1100" b="1" u="sng">
              <a:solidFill>
                <a:srgbClr val="DC5626"/>
              </a:solidFill>
              <a:latin typeface="Arial"/>
              <a:ea typeface="Arial"/>
              <a:cs typeface="Arial"/>
              <a:sym typeface="Arial"/>
            </a:endParaRPr>
          </a:p>
        </p:txBody>
      </p:sp>
      <p:sp>
        <p:nvSpPr>
          <p:cNvPr id="3349" name="Google Shape;3349;g1492fb667ff_0_25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4"/>
        <p:cNvGrpSpPr/>
        <p:nvPr/>
      </p:nvGrpSpPr>
      <p:grpSpPr>
        <a:xfrm>
          <a:off x="0" y="0"/>
          <a:ext cx="0" cy="0"/>
          <a:chOff x="0" y="0"/>
          <a:chExt cx="0" cy="0"/>
        </a:xfrm>
      </p:grpSpPr>
      <p:sp>
        <p:nvSpPr>
          <p:cNvPr id="3355" name="Google Shape;3355;g24b4afe1004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6" name="Google Shape;3356;g24b4afe1004_1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solidFill>
                <a:schemeClr val="accent3"/>
              </a:solidFill>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solidFill>
                  <a:schemeClr val="dk1"/>
                </a:solidFill>
                <a:latin typeface="Arial"/>
                <a:ea typeface="Arial"/>
                <a:cs typeface="Arial"/>
                <a:sym typeface="Arial"/>
              </a:rPr>
              <a:t>This slide returns to the purpose of math task and orients participants of the goals we have had for them as learners.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Emphasize that we are now asking them to to debrief their experience with the task as learners using the questions on the slide.</a:t>
            </a:r>
            <a:endParaRPr sz="1100">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3"/>
        <p:cNvGrpSpPr/>
        <p:nvPr/>
      </p:nvGrpSpPr>
      <p:grpSpPr>
        <a:xfrm>
          <a:off x="0" y="0"/>
          <a:ext cx="0" cy="0"/>
          <a:chOff x="0" y="0"/>
          <a:chExt cx="0" cy="0"/>
        </a:xfrm>
      </p:grpSpPr>
      <p:sp>
        <p:nvSpPr>
          <p:cNvPr id="3364" name="Google Shape;3364;g24b4afe1004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5" name="Google Shape;3365;g24b4afe1004_1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solidFill>
                <a:schemeClr val="accent3"/>
              </a:solidFill>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solidFill>
                  <a:schemeClr val="dk1"/>
                </a:solidFill>
                <a:latin typeface="Arial"/>
                <a:ea typeface="Arial"/>
                <a:cs typeface="Arial"/>
                <a:sym typeface="Arial"/>
              </a:rPr>
              <a:t>This slide returns to the purpose of math task and orients participants of the goals we have had for them as educators.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Emphasize that we are now asking them to debrief their experience with the task as teachers using the questions on the slide.</a:t>
            </a:r>
            <a:endParaRPr sz="1100" b="1" u="sng">
              <a:solidFill>
                <a:srgbClr val="DC5626"/>
              </a:solidFill>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2"/>
        <p:cNvGrpSpPr/>
        <p:nvPr/>
      </p:nvGrpSpPr>
      <p:grpSpPr>
        <a:xfrm>
          <a:off x="0" y="0"/>
          <a:ext cx="0" cy="0"/>
          <a:chOff x="0" y="0"/>
          <a:chExt cx="0" cy="0"/>
        </a:xfrm>
      </p:grpSpPr>
      <p:sp>
        <p:nvSpPr>
          <p:cNvPr id="3373" name="Google Shape;3373;g1492fb667ff_0_25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4" name="Google Shape;3374;g1492fb667ff_0_25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5" name="Google Shape;3375;g1492fb667ff_0_25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0"/>
        <p:cNvGrpSpPr/>
        <p:nvPr/>
      </p:nvGrpSpPr>
      <p:grpSpPr>
        <a:xfrm>
          <a:off x="0" y="0"/>
          <a:ext cx="0" cy="0"/>
          <a:chOff x="0" y="0"/>
          <a:chExt cx="0" cy="0"/>
        </a:xfrm>
      </p:grpSpPr>
      <p:sp>
        <p:nvSpPr>
          <p:cNvPr id="3381" name="Google Shape;3381;g24b4afe1004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2" name="Google Shape;3382;g24b4afe1004_1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latin typeface="Arial"/>
                <a:ea typeface="Arial"/>
                <a:cs typeface="Arial"/>
                <a:sym typeface="Arial"/>
              </a:rPr>
              <a:t>Option 1: </a:t>
            </a:r>
            <a:r>
              <a:rPr lang="en-US" sz="1100">
                <a:latin typeface="Arial"/>
                <a:ea typeface="Arial"/>
                <a:cs typeface="Arial"/>
                <a:sym typeface="Arial"/>
              </a:rPr>
              <a:t>Debrief “Doing Math Together” or “Studying Teaching” through the lens of NCTM’s 8 practices of ambitious instruction.</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If you’re facilitating online, you might offer an opportunity to “stamp” the practices participants notice and discuss trends or questions that emerge. </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a:latin typeface="Arial"/>
                <a:ea typeface="Arial"/>
                <a:cs typeface="Arial"/>
                <a:sym typeface="Arial"/>
              </a:rPr>
              <a:t>If you’re facilitating in person, you might offer a turn and talk so participants can discuss what they noticed with a partner/group and then come back to share trends or questions that emerge. </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During the discussion, </a:t>
            </a:r>
            <a:r>
              <a:rPr lang="en-US" sz="1100" b="1">
                <a:latin typeface="Arial"/>
                <a:ea typeface="Arial"/>
                <a:cs typeface="Arial"/>
                <a:sym typeface="Arial"/>
              </a:rPr>
              <a:t>press for examples/evidence</a:t>
            </a:r>
            <a:r>
              <a:rPr lang="en-US" sz="1100">
                <a:latin typeface="Arial"/>
                <a:ea typeface="Arial"/>
                <a:cs typeface="Arial"/>
                <a:sym typeface="Arial"/>
              </a:rPr>
              <a:t> from the shared moment of teaching. This might sound like: “Where/when did you see an example of this practice?”</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8"/>
        <p:cNvGrpSpPr/>
        <p:nvPr/>
      </p:nvGrpSpPr>
      <p:grpSpPr>
        <a:xfrm>
          <a:off x="0" y="0"/>
          <a:ext cx="0" cy="0"/>
          <a:chOff x="0" y="0"/>
          <a:chExt cx="0" cy="0"/>
        </a:xfrm>
      </p:grpSpPr>
      <p:sp>
        <p:nvSpPr>
          <p:cNvPr id="19" name="Google Shape;19;p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 name="Google Shape;20;p2"/>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1" name="Google Shape;21;p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2" name="Google Shape;22;p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 name="Google Shape;23;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4" name="Google Shape;24;p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5" name="Google Shape;25;p2"/>
          <p:cNvGrpSpPr/>
          <p:nvPr/>
        </p:nvGrpSpPr>
        <p:grpSpPr>
          <a:xfrm>
            <a:off x="1605267" y="3232902"/>
            <a:ext cx="5933466" cy="1097281"/>
            <a:chOff x="1952025" y="4310537"/>
            <a:chExt cx="7911288" cy="1463041"/>
          </a:xfrm>
        </p:grpSpPr>
        <p:pic>
          <p:nvPicPr>
            <p:cNvPr id="26" name="Google Shape;26;p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7" name="Google Shape;27;p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8" name="Google Shape;28;p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9" name="Google Shape;29;p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30" name="Google Shape;30;p2"/>
          <p:cNvGrpSpPr/>
          <p:nvPr/>
        </p:nvGrpSpPr>
        <p:grpSpPr>
          <a:xfrm>
            <a:off x="180290" y="4600563"/>
            <a:ext cx="3539983" cy="342900"/>
            <a:chOff x="180290" y="4600563"/>
            <a:chExt cx="3539983" cy="342900"/>
          </a:xfrm>
        </p:grpSpPr>
        <p:pic>
          <p:nvPicPr>
            <p:cNvPr id="31" name="Google Shape;31;p2"/>
            <p:cNvPicPr preferRelativeResize="0"/>
            <p:nvPr/>
          </p:nvPicPr>
          <p:blipFill>
            <a:blip r:embed="rId7">
              <a:alphaModFix/>
            </a:blip>
            <a:stretch>
              <a:fillRect/>
            </a:stretch>
          </p:blipFill>
          <p:spPr>
            <a:xfrm>
              <a:off x="180290" y="4600563"/>
              <a:ext cx="357596" cy="342900"/>
            </a:xfrm>
            <a:prstGeom prst="rect">
              <a:avLst/>
            </a:prstGeom>
            <a:noFill/>
            <a:ln>
              <a:noFill/>
            </a:ln>
          </p:spPr>
        </p:pic>
        <p:sp>
          <p:nvSpPr>
            <p:cNvPr id="32" name="Google Shape;32;p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93"/>
        <p:cNvGrpSpPr/>
        <p:nvPr/>
      </p:nvGrpSpPr>
      <p:grpSpPr>
        <a:xfrm>
          <a:off x="0" y="0"/>
          <a:ext cx="0" cy="0"/>
          <a:chOff x="0" y="0"/>
          <a:chExt cx="0" cy="0"/>
        </a:xfrm>
      </p:grpSpPr>
      <p:sp>
        <p:nvSpPr>
          <p:cNvPr id="94" name="Google Shape;94;p1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5" name="Google Shape;95;p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6" name="Google Shape;96;p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1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8" name="Google Shape;98;p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9" name="Google Shape;99;p11"/>
          <p:cNvGrpSpPr/>
          <p:nvPr/>
        </p:nvGrpSpPr>
        <p:grpSpPr>
          <a:xfrm>
            <a:off x="180290" y="4600563"/>
            <a:ext cx="3539983" cy="342900"/>
            <a:chOff x="180290" y="4600563"/>
            <a:chExt cx="3539983" cy="342900"/>
          </a:xfrm>
        </p:grpSpPr>
        <p:pic>
          <p:nvPicPr>
            <p:cNvPr id="100" name="Google Shape;100;p11"/>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01" name="Google Shape;101;p1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800"/>
        <p:cNvGrpSpPr/>
        <p:nvPr/>
      </p:nvGrpSpPr>
      <p:grpSpPr>
        <a:xfrm>
          <a:off x="0" y="0"/>
          <a:ext cx="0" cy="0"/>
          <a:chOff x="0" y="0"/>
          <a:chExt cx="0" cy="0"/>
        </a:xfrm>
      </p:grpSpPr>
      <p:sp>
        <p:nvSpPr>
          <p:cNvPr id="801" name="Google Shape;801;p1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02" name="Google Shape;802;p10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03" name="Google Shape;803;p10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4" name="Google Shape;804;p10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05" name="Google Shape;805;p1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06" name="Google Shape;806;p1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07" name="Google Shape;807;p10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808"/>
        <p:cNvGrpSpPr/>
        <p:nvPr/>
      </p:nvGrpSpPr>
      <p:grpSpPr>
        <a:xfrm>
          <a:off x="0" y="0"/>
          <a:ext cx="0" cy="0"/>
          <a:chOff x="0" y="0"/>
          <a:chExt cx="0" cy="0"/>
        </a:xfrm>
      </p:grpSpPr>
      <p:sp>
        <p:nvSpPr>
          <p:cNvPr id="809" name="Google Shape;809;p1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10" name="Google Shape;810;p10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11" name="Google Shape;811;p10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12" name="Google Shape;812;p10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13" name="Google Shape;813;p10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14" name="Google Shape;814;p10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15" name="Google Shape;815;p1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6" name="Google Shape;816;p1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17" name="Google Shape;817;p10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818"/>
        <p:cNvGrpSpPr/>
        <p:nvPr/>
      </p:nvGrpSpPr>
      <p:grpSpPr>
        <a:xfrm>
          <a:off x="0" y="0"/>
          <a:ext cx="0" cy="0"/>
          <a:chOff x="0" y="0"/>
          <a:chExt cx="0" cy="0"/>
        </a:xfrm>
      </p:grpSpPr>
      <p:sp>
        <p:nvSpPr>
          <p:cNvPr id="819" name="Google Shape;819;p1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0" name="Google Shape;820;p104"/>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21" name="Google Shape;821;p10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822" name="Google Shape;822;p10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3" name="Google Shape;823;p10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24" name="Google Shape;824;p1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25" name="Google Shape;825;p10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826" name="Google Shape;826;p104"/>
          <p:cNvGrpSpPr/>
          <p:nvPr/>
        </p:nvGrpSpPr>
        <p:grpSpPr>
          <a:xfrm>
            <a:off x="1605267" y="3232902"/>
            <a:ext cx="5933466" cy="1097281"/>
            <a:chOff x="1952025" y="4310537"/>
            <a:chExt cx="7911288" cy="1463041"/>
          </a:xfrm>
        </p:grpSpPr>
        <p:pic>
          <p:nvPicPr>
            <p:cNvPr id="827" name="Google Shape;827;p10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828" name="Google Shape;828;p10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829" name="Google Shape;829;p10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830" name="Google Shape;830;p10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831"/>
        <p:cNvGrpSpPr/>
        <p:nvPr/>
      </p:nvGrpSpPr>
      <p:grpSpPr>
        <a:xfrm>
          <a:off x="0" y="0"/>
          <a:ext cx="0" cy="0"/>
          <a:chOff x="0" y="0"/>
          <a:chExt cx="0" cy="0"/>
        </a:xfrm>
      </p:grpSpPr>
      <p:sp>
        <p:nvSpPr>
          <p:cNvPr id="832" name="Google Shape;832;p1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3" name="Google Shape;833;p105"/>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34" name="Google Shape;834;p10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5" name="Google Shape;835;p1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6" name="Google Shape;836;p10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37" name="Google Shape;837;p10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838" name="Google Shape;838;p10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839" name="Google Shape;839;p10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840"/>
        <p:cNvGrpSpPr/>
        <p:nvPr/>
      </p:nvGrpSpPr>
      <p:grpSpPr>
        <a:xfrm>
          <a:off x="0" y="0"/>
          <a:ext cx="0" cy="0"/>
          <a:chOff x="0" y="0"/>
          <a:chExt cx="0" cy="0"/>
        </a:xfrm>
      </p:grpSpPr>
      <p:sp>
        <p:nvSpPr>
          <p:cNvPr id="841" name="Google Shape;841;p1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2" name="Google Shape;842;p106"/>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3" name="Google Shape;843;p10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4" name="Google Shape;844;p1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5" name="Google Shape;845;p1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6" name="Google Shape;846;p1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47" name="Google Shape;847;p10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848"/>
        <p:cNvGrpSpPr/>
        <p:nvPr/>
      </p:nvGrpSpPr>
      <p:grpSpPr>
        <a:xfrm>
          <a:off x="0" y="0"/>
          <a:ext cx="0" cy="0"/>
          <a:chOff x="0" y="0"/>
          <a:chExt cx="0" cy="0"/>
        </a:xfrm>
      </p:grpSpPr>
      <p:sp>
        <p:nvSpPr>
          <p:cNvPr id="849" name="Google Shape;849;p1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0" name="Google Shape;850;p107"/>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1" name="Google Shape;851;p10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2" name="Google Shape;852;p10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53" name="Google Shape;853;p107"/>
          <p:cNvSpPr>
            <a:spLocks noGrp="1"/>
          </p:cNvSpPr>
          <p:nvPr>
            <p:ph type="pic" idx="2"/>
          </p:nvPr>
        </p:nvSpPr>
        <p:spPr>
          <a:xfrm>
            <a:off x="537883" y="2655094"/>
            <a:ext cx="2949000" cy="1740600"/>
          </a:xfrm>
          <a:prstGeom prst="rect">
            <a:avLst/>
          </a:prstGeom>
          <a:noFill/>
          <a:ln>
            <a:noFill/>
          </a:ln>
        </p:spPr>
      </p:sp>
      <p:sp>
        <p:nvSpPr>
          <p:cNvPr id="854" name="Google Shape;854;p1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5" name="Google Shape;855;p1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56" name="Google Shape;856;p10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857"/>
        <p:cNvGrpSpPr/>
        <p:nvPr/>
      </p:nvGrpSpPr>
      <p:grpSpPr>
        <a:xfrm>
          <a:off x="0" y="0"/>
          <a:ext cx="0" cy="0"/>
          <a:chOff x="0" y="0"/>
          <a:chExt cx="0" cy="0"/>
        </a:xfrm>
      </p:grpSpPr>
      <p:sp>
        <p:nvSpPr>
          <p:cNvPr id="858" name="Google Shape;858;p1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9" name="Google Shape;859;p10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0" name="Google Shape;860;p1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61" name="Google Shape;861;p1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62" name="Google Shape;862;p1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863"/>
        <p:cNvGrpSpPr/>
        <p:nvPr/>
      </p:nvGrpSpPr>
      <p:grpSpPr>
        <a:xfrm>
          <a:off x="0" y="0"/>
          <a:ext cx="0" cy="0"/>
          <a:chOff x="0" y="0"/>
          <a:chExt cx="0" cy="0"/>
        </a:xfrm>
      </p:grpSpPr>
      <p:sp>
        <p:nvSpPr>
          <p:cNvPr id="864" name="Google Shape;864;p1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5" name="Google Shape;865;p10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6" name="Google Shape;866;p10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7" name="Google Shape;867;p1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68" name="Google Shape;868;p1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69" name="Google Shape;869;p1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870"/>
        <p:cNvGrpSpPr/>
        <p:nvPr/>
      </p:nvGrpSpPr>
      <p:grpSpPr>
        <a:xfrm>
          <a:off x="0" y="0"/>
          <a:ext cx="0" cy="0"/>
          <a:chOff x="0" y="0"/>
          <a:chExt cx="0" cy="0"/>
        </a:xfrm>
      </p:grpSpPr>
      <p:sp>
        <p:nvSpPr>
          <p:cNvPr id="871" name="Google Shape;871;p11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72" name="Google Shape;872;p11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3" name="Google Shape;873;p11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74" name="Google Shape;874;p11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5" name="Google Shape;875;p1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6" name="Google Shape;876;p1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7" name="Google Shape;877;p1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78" name="Google Shape;878;p1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879"/>
        <p:cNvGrpSpPr/>
        <p:nvPr/>
      </p:nvGrpSpPr>
      <p:grpSpPr>
        <a:xfrm>
          <a:off x="0" y="0"/>
          <a:ext cx="0" cy="0"/>
          <a:chOff x="0" y="0"/>
          <a:chExt cx="0" cy="0"/>
        </a:xfrm>
      </p:grpSpPr>
      <p:sp>
        <p:nvSpPr>
          <p:cNvPr id="880" name="Google Shape;880;p1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1" name="Google Shape;881;p1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2" name="Google Shape;882;p1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3" name="Google Shape;883;p11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02"/>
        <p:cNvGrpSpPr/>
        <p:nvPr/>
      </p:nvGrpSpPr>
      <p:grpSpPr>
        <a:xfrm>
          <a:off x="0" y="0"/>
          <a:ext cx="0" cy="0"/>
          <a:chOff x="0" y="0"/>
          <a:chExt cx="0" cy="0"/>
        </a:xfrm>
      </p:grpSpPr>
      <p:sp>
        <p:nvSpPr>
          <p:cNvPr id="103" name="Google Shape;103;p1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4" name="Google Shape;104;p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5" name="Google Shape;105;p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6" name="Google Shape;106;p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7" name="Google Shape;107;p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8" name="Google Shape;108;p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9" name="Google Shape;109;p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0" name="Google Shape;110;p12"/>
          <p:cNvGrpSpPr/>
          <p:nvPr/>
        </p:nvGrpSpPr>
        <p:grpSpPr>
          <a:xfrm>
            <a:off x="180290" y="4600563"/>
            <a:ext cx="3539983" cy="342900"/>
            <a:chOff x="180290" y="4600563"/>
            <a:chExt cx="3539983" cy="342900"/>
          </a:xfrm>
        </p:grpSpPr>
        <p:pic>
          <p:nvPicPr>
            <p:cNvPr id="111" name="Google Shape;111;p12"/>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112" name="Google Shape;112;p1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884"/>
        <p:cNvGrpSpPr/>
        <p:nvPr/>
      </p:nvGrpSpPr>
      <p:grpSpPr>
        <a:xfrm>
          <a:off x="0" y="0"/>
          <a:ext cx="0" cy="0"/>
          <a:chOff x="0" y="0"/>
          <a:chExt cx="0" cy="0"/>
        </a:xfrm>
      </p:grpSpPr>
      <p:sp>
        <p:nvSpPr>
          <p:cNvPr id="885" name="Google Shape;885;p1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886" name="Google Shape;886;p11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7" name="Google Shape;887;p1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8" name="Google Shape;888;p1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89" name="Google Shape;889;p1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890"/>
        <p:cNvGrpSpPr/>
        <p:nvPr/>
      </p:nvGrpSpPr>
      <p:grpSpPr>
        <a:xfrm>
          <a:off x="0" y="0"/>
          <a:ext cx="0" cy="0"/>
          <a:chOff x="0" y="0"/>
          <a:chExt cx="0" cy="0"/>
        </a:xfrm>
      </p:grpSpPr>
      <p:sp>
        <p:nvSpPr>
          <p:cNvPr id="891" name="Google Shape;891;p1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92" name="Google Shape;892;p11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93" name="Google Shape;893;p11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4" name="Google Shape;894;p11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95" name="Google Shape;895;p1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6" name="Google Shape;896;p1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97" name="Google Shape;897;p11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898"/>
        <p:cNvGrpSpPr/>
        <p:nvPr/>
      </p:nvGrpSpPr>
      <p:grpSpPr>
        <a:xfrm>
          <a:off x="0" y="0"/>
          <a:ext cx="0" cy="0"/>
          <a:chOff x="0" y="0"/>
          <a:chExt cx="0" cy="0"/>
        </a:xfrm>
      </p:grpSpPr>
      <p:sp>
        <p:nvSpPr>
          <p:cNvPr id="899" name="Google Shape;899;p1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00" name="Google Shape;900;p11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01" name="Google Shape;901;p11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02" name="Google Shape;902;p11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03" name="Google Shape;903;p11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04" name="Google Shape;904;p11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05" name="Google Shape;905;p1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06" name="Google Shape;906;p11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907"/>
        <p:cNvGrpSpPr/>
        <p:nvPr/>
      </p:nvGrpSpPr>
      <p:grpSpPr>
        <a:xfrm>
          <a:off x="0" y="0"/>
          <a:ext cx="0" cy="0"/>
          <a:chOff x="0" y="0"/>
          <a:chExt cx="0" cy="0"/>
        </a:xfrm>
      </p:grpSpPr>
      <p:sp>
        <p:nvSpPr>
          <p:cNvPr id="908" name="Google Shape;908;p1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9" name="Google Shape;909;p115"/>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10" name="Google Shape;910;p11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11" name="Google Shape;911;p11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2" name="Google Shape;912;p1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13" name="Google Shape;913;p1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4" name="Google Shape;914;p11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915" name="Google Shape;915;p115"/>
          <p:cNvGrpSpPr/>
          <p:nvPr/>
        </p:nvGrpSpPr>
        <p:grpSpPr>
          <a:xfrm>
            <a:off x="1605267" y="3232902"/>
            <a:ext cx="5933466" cy="1097281"/>
            <a:chOff x="1952025" y="4310537"/>
            <a:chExt cx="7911288" cy="1463041"/>
          </a:xfrm>
        </p:grpSpPr>
        <p:pic>
          <p:nvPicPr>
            <p:cNvPr id="916" name="Google Shape;916;p11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917" name="Google Shape;917;p11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918" name="Google Shape;918;p11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919" name="Google Shape;919;p11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920"/>
        <p:cNvGrpSpPr/>
        <p:nvPr/>
      </p:nvGrpSpPr>
      <p:grpSpPr>
        <a:xfrm>
          <a:off x="0" y="0"/>
          <a:ext cx="0" cy="0"/>
          <a:chOff x="0" y="0"/>
          <a:chExt cx="0" cy="0"/>
        </a:xfrm>
      </p:grpSpPr>
      <p:sp>
        <p:nvSpPr>
          <p:cNvPr id="921" name="Google Shape;921;p1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2" name="Google Shape;922;p116"/>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23" name="Google Shape;923;p11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4" name="Google Shape;924;p1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5" name="Google Shape;925;p11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26" name="Google Shape;926;p11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927" name="Google Shape;927;p11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928" name="Google Shape;928;p11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929"/>
        <p:cNvGrpSpPr/>
        <p:nvPr/>
      </p:nvGrpSpPr>
      <p:grpSpPr>
        <a:xfrm>
          <a:off x="0" y="0"/>
          <a:ext cx="0" cy="0"/>
          <a:chOff x="0" y="0"/>
          <a:chExt cx="0" cy="0"/>
        </a:xfrm>
      </p:grpSpPr>
      <p:sp>
        <p:nvSpPr>
          <p:cNvPr id="930" name="Google Shape;930;p1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117"/>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1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3" name="Google Shape;933;p1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4" name="Google Shape;934;p1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35" name="Google Shape;935;p117"/>
          <p:cNvGrpSpPr/>
          <p:nvPr/>
        </p:nvGrpSpPr>
        <p:grpSpPr>
          <a:xfrm>
            <a:off x="180290" y="4600563"/>
            <a:ext cx="3539983" cy="342900"/>
            <a:chOff x="180290" y="4600563"/>
            <a:chExt cx="3539983" cy="342900"/>
          </a:xfrm>
        </p:grpSpPr>
        <p:pic>
          <p:nvPicPr>
            <p:cNvPr id="936" name="Google Shape;936;p11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937" name="Google Shape;937;p11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938"/>
        <p:cNvGrpSpPr/>
        <p:nvPr/>
      </p:nvGrpSpPr>
      <p:grpSpPr>
        <a:xfrm>
          <a:off x="0" y="0"/>
          <a:ext cx="0" cy="0"/>
          <a:chOff x="0" y="0"/>
          <a:chExt cx="0" cy="0"/>
        </a:xfrm>
      </p:grpSpPr>
      <p:sp>
        <p:nvSpPr>
          <p:cNvPr id="939" name="Google Shape;939;p1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118"/>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11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2" name="Google Shape;942;p11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43" name="Google Shape;943;p118"/>
          <p:cNvSpPr>
            <a:spLocks noGrp="1"/>
          </p:cNvSpPr>
          <p:nvPr>
            <p:ph type="pic" idx="2"/>
          </p:nvPr>
        </p:nvSpPr>
        <p:spPr>
          <a:xfrm>
            <a:off x="537883" y="2655094"/>
            <a:ext cx="2949000" cy="1740600"/>
          </a:xfrm>
          <a:prstGeom prst="rect">
            <a:avLst/>
          </a:prstGeom>
          <a:noFill/>
          <a:ln>
            <a:noFill/>
          </a:ln>
        </p:spPr>
      </p:sp>
      <p:sp>
        <p:nvSpPr>
          <p:cNvPr id="944" name="Google Shape;944;p1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45" name="Google Shape;945;p1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46" name="Google Shape;946;p1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947"/>
        <p:cNvGrpSpPr/>
        <p:nvPr/>
      </p:nvGrpSpPr>
      <p:grpSpPr>
        <a:xfrm>
          <a:off x="0" y="0"/>
          <a:ext cx="0" cy="0"/>
          <a:chOff x="0" y="0"/>
          <a:chExt cx="0" cy="0"/>
        </a:xfrm>
      </p:grpSpPr>
      <p:sp>
        <p:nvSpPr>
          <p:cNvPr id="948" name="Google Shape;948;p1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9" name="Google Shape;949;p11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0" name="Google Shape;950;p1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1" name="Google Shape;951;p1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52" name="Google Shape;952;p1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953"/>
        <p:cNvGrpSpPr/>
        <p:nvPr/>
      </p:nvGrpSpPr>
      <p:grpSpPr>
        <a:xfrm>
          <a:off x="0" y="0"/>
          <a:ext cx="0" cy="0"/>
          <a:chOff x="0" y="0"/>
          <a:chExt cx="0" cy="0"/>
        </a:xfrm>
      </p:grpSpPr>
      <p:sp>
        <p:nvSpPr>
          <p:cNvPr id="954" name="Google Shape;954;p1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5" name="Google Shape;955;p12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6" name="Google Shape;956;p12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7" name="Google Shape;957;p1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8" name="Google Shape;958;p1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59" name="Google Shape;959;p1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960"/>
        <p:cNvGrpSpPr/>
        <p:nvPr/>
      </p:nvGrpSpPr>
      <p:grpSpPr>
        <a:xfrm>
          <a:off x="0" y="0"/>
          <a:ext cx="0" cy="0"/>
          <a:chOff x="0" y="0"/>
          <a:chExt cx="0" cy="0"/>
        </a:xfrm>
      </p:grpSpPr>
      <p:sp>
        <p:nvSpPr>
          <p:cNvPr id="961" name="Google Shape;961;p12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62" name="Google Shape;962;p12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3" name="Google Shape;963;p12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64" name="Google Shape;964;p12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5" name="Google Shape;965;p1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6" name="Google Shape;966;p1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7" name="Google Shape;967;p1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68" name="Google Shape;968;p1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13"/>
        <p:cNvGrpSpPr/>
        <p:nvPr/>
      </p:nvGrpSpPr>
      <p:grpSpPr>
        <a:xfrm>
          <a:off x="0" y="0"/>
          <a:ext cx="0" cy="0"/>
          <a:chOff x="0" y="0"/>
          <a:chExt cx="0" cy="0"/>
        </a:xfrm>
      </p:grpSpPr>
      <p:sp>
        <p:nvSpPr>
          <p:cNvPr id="114" name="Google Shape;114;p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5" name="Google Shape;115;p13"/>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6" name="Google Shape;116;p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17" name="Google Shape;117;p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 name="Google Shape;118;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9" name="Google Shape;119;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0" name="Google Shape;120;p13"/>
          <p:cNvGrpSpPr/>
          <p:nvPr/>
        </p:nvGrpSpPr>
        <p:grpSpPr>
          <a:xfrm>
            <a:off x="1605267" y="3232902"/>
            <a:ext cx="5933466" cy="1097281"/>
            <a:chOff x="1952025" y="4310537"/>
            <a:chExt cx="7911288" cy="1463041"/>
          </a:xfrm>
        </p:grpSpPr>
        <p:pic>
          <p:nvPicPr>
            <p:cNvPr id="121" name="Google Shape;121;p1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22" name="Google Shape;122;p1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23" name="Google Shape;123;p1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24" name="Google Shape;124;p1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125" name="Google Shape;125;p13"/>
          <p:cNvGrpSpPr/>
          <p:nvPr/>
        </p:nvGrpSpPr>
        <p:grpSpPr>
          <a:xfrm>
            <a:off x="180290" y="4600563"/>
            <a:ext cx="3539983" cy="342900"/>
            <a:chOff x="180290" y="4600563"/>
            <a:chExt cx="3539983" cy="342900"/>
          </a:xfrm>
        </p:grpSpPr>
        <p:pic>
          <p:nvPicPr>
            <p:cNvPr id="126" name="Google Shape;126;p13"/>
            <p:cNvPicPr preferRelativeResize="0"/>
            <p:nvPr/>
          </p:nvPicPr>
          <p:blipFill>
            <a:blip r:embed="rId7">
              <a:alphaModFix/>
            </a:blip>
            <a:stretch>
              <a:fillRect/>
            </a:stretch>
          </p:blipFill>
          <p:spPr>
            <a:xfrm>
              <a:off x="180290" y="4600563"/>
              <a:ext cx="357596" cy="342900"/>
            </a:xfrm>
            <a:prstGeom prst="rect">
              <a:avLst/>
            </a:prstGeom>
            <a:noFill/>
            <a:ln>
              <a:noFill/>
            </a:ln>
          </p:spPr>
        </p:pic>
        <p:sp>
          <p:nvSpPr>
            <p:cNvPr id="127" name="Google Shape;127;p1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969"/>
        <p:cNvGrpSpPr/>
        <p:nvPr/>
      </p:nvGrpSpPr>
      <p:grpSpPr>
        <a:xfrm>
          <a:off x="0" y="0"/>
          <a:ext cx="0" cy="0"/>
          <a:chOff x="0" y="0"/>
          <a:chExt cx="0" cy="0"/>
        </a:xfrm>
      </p:grpSpPr>
      <p:sp>
        <p:nvSpPr>
          <p:cNvPr id="970" name="Google Shape;970;p1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1" name="Google Shape;971;p1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2" name="Google Shape;972;p1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3" name="Google Shape;973;p1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74" name="Google Shape;974;p1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975"/>
        <p:cNvGrpSpPr/>
        <p:nvPr/>
      </p:nvGrpSpPr>
      <p:grpSpPr>
        <a:xfrm>
          <a:off x="0" y="0"/>
          <a:ext cx="0" cy="0"/>
          <a:chOff x="0" y="0"/>
          <a:chExt cx="0" cy="0"/>
        </a:xfrm>
      </p:grpSpPr>
      <p:sp>
        <p:nvSpPr>
          <p:cNvPr id="976" name="Google Shape;976;p1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977" name="Google Shape;977;p12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8" name="Google Shape;978;p1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9" name="Google Shape;979;p1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80" name="Google Shape;980;p12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981"/>
        <p:cNvGrpSpPr/>
        <p:nvPr/>
      </p:nvGrpSpPr>
      <p:grpSpPr>
        <a:xfrm>
          <a:off x="0" y="0"/>
          <a:ext cx="0" cy="0"/>
          <a:chOff x="0" y="0"/>
          <a:chExt cx="0" cy="0"/>
        </a:xfrm>
      </p:grpSpPr>
      <p:sp>
        <p:nvSpPr>
          <p:cNvPr id="982" name="Google Shape;982;p1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83" name="Google Shape;983;p1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84" name="Google Shape;984;p1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5" name="Google Shape;985;p12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86" name="Google Shape;986;p1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7" name="Google Shape;987;p1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88" name="Google Shape;988;p12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989"/>
        <p:cNvGrpSpPr/>
        <p:nvPr/>
      </p:nvGrpSpPr>
      <p:grpSpPr>
        <a:xfrm>
          <a:off x="0" y="0"/>
          <a:ext cx="0" cy="0"/>
          <a:chOff x="0" y="0"/>
          <a:chExt cx="0" cy="0"/>
        </a:xfrm>
      </p:grpSpPr>
      <p:sp>
        <p:nvSpPr>
          <p:cNvPr id="990" name="Google Shape;990;p1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91" name="Google Shape;991;p12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92" name="Google Shape;992;p12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93" name="Google Shape;993;p12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94" name="Google Shape;994;p12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95" name="Google Shape;995;p12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96" name="Google Shape;996;p1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97" name="Google Shape;997;p1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98" name="Google Shape;998;p12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999"/>
        <p:cNvGrpSpPr/>
        <p:nvPr/>
      </p:nvGrpSpPr>
      <p:grpSpPr>
        <a:xfrm>
          <a:off x="0" y="0"/>
          <a:ext cx="0" cy="0"/>
          <a:chOff x="0" y="0"/>
          <a:chExt cx="0" cy="0"/>
        </a:xfrm>
      </p:grpSpPr>
      <p:sp>
        <p:nvSpPr>
          <p:cNvPr id="1000" name="Google Shape;1000;p1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01" name="Google Shape;1001;p126"/>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02" name="Google Shape;1002;p12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003" name="Google Shape;1003;p12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4" name="Google Shape;1004;p12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05" name="Google Shape;1005;p1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6" name="Google Shape;1006;p1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1007" name="Google Shape;1007;p126"/>
          <p:cNvGrpSpPr/>
          <p:nvPr/>
        </p:nvGrpSpPr>
        <p:grpSpPr>
          <a:xfrm>
            <a:off x="1605267" y="3232902"/>
            <a:ext cx="5933466" cy="1097281"/>
            <a:chOff x="1952025" y="4310537"/>
            <a:chExt cx="7911288" cy="1463041"/>
          </a:xfrm>
        </p:grpSpPr>
        <p:pic>
          <p:nvPicPr>
            <p:cNvPr id="1008" name="Google Shape;1008;p12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009" name="Google Shape;1009;p12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010" name="Google Shape;1010;p12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011" name="Google Shape;1011;p12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012"/>
        <p:cNvGrpSpPr/>
        <p:nvPr/>
      </p:nvGrpSpPr>
      <p:grpSpPr>
        <a:xfrm>
          <a:off x="0" y="0"/>
          <a:ext cx="0" cy="0"/>
          <a:chOff x="0" y="0"/>
          <a:chExt cx="0" cy="0"/>
        </a:xfrm>
      </p:grpSpPr>
      <p:sp>
        <p:nvSpPr>
          <p:cNvPr id="1013" name="Google Shape;1013;p1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14" name="Google Shape;1014;p127"/>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15" name="Google Shape;1015;p12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6" name="Google Shape;1016;p1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7" name="Google Shape;1017;p12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18" name="Google Shape;1018;p12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019" name="Google Shape;1019;p12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020" name="Google Shape;1020;p12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021"/>
        <p:cNvGrpSpPr/>
        <p:nvPr/>
      </p:nvGrpSpPr>
      <p:grpSpPr>
        <a:xfrm>
          <a:off x="0" y="0"/>
          <a:ext cx="0" cy="0"/>
          <a:chOff x="0" y="0"/>
          <a:chExt cx="0" cy="0"/>
        </a:xfrm>
      </p:grpSpPr>
      <p:sp>
        <p:nvSpPr>
          <p:cNvPr id="1022" name="Google Shape;1022;p1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23" name="Google Shape;1023;p128"/>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24" name="Google Shape;1024;p1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5" name="Google Shape;1025;p1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6" name="Google Shape;1026;p1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7" name="Google Shape;1027;p1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28" name="Google Shape;1028;p1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029"/>
        <p:cNvGrpSpPr/>
        <p:nvPr/>
      </p:nvGrpSpPr>
      <p:grpSpPr>
        <a:xfrm>
          <a:off x="0" y="0"/>
          <a:ext cx="0" cy="0"/>
          <a:chOff x="0" y="0"/>
          <a:chExt cx="0" cy="0"/>
        </a:xfrm>
      </p:grpSpPr>
      <p:sp>
        <p:nvSpPr>
          <p:cNvPr id="1030" name="Google Shape;1030;p1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1" name="Google Shape;1031;p129"/>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2" name="Google Shape;1032;p12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3" name="Google Shape;1033;p12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34" name="Google Shape;1034;p129"/>
          <p:cNvSpPr>
            <a:spLocks noGrp="1"/>
          </p:cNvSpPr>
          <p:nvPr>
            <p:ph type="pic" idx="2"/>
          </p:nvPr>
        </p:nvSpPr>
        <p:spPr>
          <a:xfrm>
            <a:off x="537883" y="2655094"/>
            <a:ext cx="2949000" cy="1740600"/>
          </a:xfrm>
          <a:prstGeom prst="rect">
            <a:avLst/>
          </a:prstGeom>
          <a:noFill/>
          <a:ln>
            <a:noFill/>
          </a:ln>
        </p:spPr>
      </p:sp>
      <p:sp>
        <p:nvSpPr>
          <p:cNvPr id="1035" name="Google Shape;1035;p1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6" name="Google Shape;1036;p1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37" name="Google Shape;1037;p1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038"/>
        <p:cNvGrpSpPr/>
        <p:nvPr/>
      </p:nvGrpSpPr>
      <p:grpSpPr>
        <a:xfrm>
          <a:off x="0" y="0"/>
          <a:ext cx="0" cy="0"/>
          <a:chOff x="0" y="0"/>
          <a:chExt cx="0" cy="0"/>
        </a:xfrm>
      </p:grpSpPr>
      <p:sp>
        <p:nvSpPr>
          <p:cNvPr id="1039" name="Google Shape;1039;p1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0" name="Google Shape;1040;p13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1" name="Google Shape;1041;p1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2" name="Google Shape;1042;p1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43" name="Google Shape;1043;p1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044"/>
        <p:cNvGrpSpPr/>
        <p:nvPr/>
      </p:nvGrpSpPr>
      <p:grpSpPr>
        <a:xfrm>
          <a:off x="0" y="0"/>
          <a:ext cx="0" cy="0"/>
          <a:chOff x="0" y="0"/>
          <a:chExt cx="0" cy="0"/>
        </a:xfrm>
      </p:grpSpPr>
      <p:sp>
        <p:nvSpPr>
          <p:cNvPr id="1045" name="Google Shape;1045;p1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6" name="Google Shape;1046;p13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7" name="Google Shape;1047;p13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8" name="Google Shape;1048;p1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9" name="Google Shape;1049;p1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50" name="Google Shape;1050;p1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28"/>
        <p:cNvGrpSpPr/>
        <p:nvPr/>
      </p:nvGrpSpPr>
      <p:grpSpPr>
        <a:xfrm>
          <a:off x="0" y="0"/>
          <a:ext cx="0" cy="0"/>
          <a:chOff x="0" y="0"/>
          <a:chExt cx="0" cy="0"/>
        </a:xfrm>
      </p:grpSpPr>
      <p:sp>
        <p:nvSpPr>
          <p:cNvPr id="129" name="Google Shape;129;p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0" name="Google Shape;130;p14"/>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1" name="Google Shape;131;p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 name="Google Shape;132;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p1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34" name="Google Shape;134;p1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35" name="Google Shape;135;p1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36" name="Google Shape;136;p14"/>
          <p:cNvGrpSpPr/>
          <p:nvPr/>
        </p:nvGrpSpPr>
        <p:grpSpPr>
          <a:xfrm>
            <a:off x="180290" y="4600563"/>
            <a:ext cx="3539983" cy="342900"/>
            <a:chOff x="180290" y="4600563"/>
            <a:chExt cx="3539983" cy="342900"/>
          </a:xfrm>
        </p:grpSpPr>
        <p:pic>
          <p:nvPicPr>
            <p:cNvPr id="137" name="Google Shape;137;p14"/>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138" name="Google Shape;138;p1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051"/>
        <p:cNvGrpSpPr/>
        <p:nvPr/>
      </p:nvGrpSpPr>
      <p:grpSpPr>
        <a:xfrm>
          <a:off x="0" y="0"/>
          <a:ext cx="0" cy="0"/>
          <a:chOff x="0" y="0"/>
          <a:chExt cx="0" cy="0"/>
        </a:xfrm>
      </p:grpSpPr>
      <p:sp>
        <p:nvSpPr>
          <p:cNvPr id="1052" name="Google Shape;1052;p13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53" name="Google Shape;1053;p13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4" name="Google Shape;1054;p13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55" name="Google Shape;1055;p13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6" name="Google Shape;1056;p1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7" name="Google Shape;1057;p1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58" name="Google Shape;1058;p13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059"/>
        <p:cNvGrpSpPr/>
        <p:nvPr/>
      </p:nvGrpSpPr>
      <p:grpSpPr>
        <a:xfrm>
          <a:off x="0" y="0"/>
          <a:ext cx="0" cy="0"/>
          <a:chOff x="0" y="0"/>
          <a:chExt cx="0" cy="0"/>
        </a:xfrm>
      </p:grpSpPr>
      <p:sp>
        <p:nvSpPr>
          <p:cNvPr id="1060" name="Google Shape;1060;p1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1" name="Google Shape;1061;p1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2" name="Google Shape;1062;p1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3" name="Google Shape;1063;p1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64" name="Google Shape;1064;p1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065"/>
        <p:cNvGrpSpPr/>
        <p:nvPr/>
      </p:nvGrpSpPr>
      <p:grpSpPr>
        <a:xfrm>
          <a:off x="0" y="0"/>
          <a:ext cx="0" cy="0"/>
          <a:chOff x="0" y="0"/>
          <a:chExt cx="0" cy="0"/>
        </a:xfrm>
      </p:grpSpPr>
      <p:sp>
        <p:nvSpPr>
          <p:cNvPr id="1066" name="Google Shape;1066;p1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067" name="Google Shape;1067;p13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8" name="Google Shape;1068;p1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9" name="Google Shape;1069;p1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70" name="Google Shape;1070;p1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071"/>
        <p:cNvGrpSpPr/>
        <p:nvPr/>
      </p:nvGrpSpPr>
      <p:grpSpPr>
        <a:xfrm>
          <a:off x="0" y="0"/>
          <a:ext cx="0" cy="0"/>
          <a:chOff x="0" y="0"/>
          <a:chExt cx="0" cy="0"/>
        </a:xfrm>
      </p:grpSpPr>
      <p:sp>
        <p:nvSpPr>
          <p:cNvPr id="1072" name="Google Shape;1072;p1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73" name="Google Shape;1073;p1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74" name="Google Shape;1074;p1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5" name="Google Shape;1075;p13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76" name="Google Shape;1076;p1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7" name="Google Shape;1077;p13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078"/>
        <p:cNvGrpSpPr/>
        <p:nvPr/>
      </p:nvGrpSpPr>
      <p:grpSpPr>
        <a:xfrm>
          <a:off x="0" y="0"/>
          <a:ext cx="0" cy="0"/>
          <a:chOff x="0" y="0"/>
          <a:chExt cx="0" cy="0"/>
        </a:xfrm>
      </p:grpSpPr>
      <p:sp>
        <p:nvSpPr>
          <p:cNvPr id="1079" name="Google Shape;1079;p1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80" name="Google Shape;1080;p13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81" name="Google Shape;1081;p13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82" name="Google Shape;1082;p13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83" name="Google Shape;1083;p13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84" name="Google Shape;1084;p13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85" name="Google Shape;1085;p1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6" name="Google Shape;1086;p1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87" name="Google Shape;1087;p13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088"/>
        <p:cNvGrpSpPr/>
        <p:nvPr/>
      </p:nvGrpSpPr>
      <p:grpSpPr>
        <a:xfrm>
          <a:off x="0" y="0"/>
          <a:ext cx="0" cy="0"/>
          <a:chOff x="0" y="0"/>
          <a:chExt cx="0" cy="0"/>
        </a:xfrm>
      </p:grpSpPr>
      <p:sp>
        <p:nvSpPr>
          <p:cNvPr id="1089" name="Google Shape;1089;p1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90" name="Google Shape;1090;p137"/>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91" name="Google Shape;1091;p13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092" name="Google Shape;1092;p13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3" name="Google Shape;1093;p13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94" name="Google Shape;1094;p1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095" name="Google Shape;1095;p137"/>
          <p:cNvGrpSpPr/>
          <p:nvPr/>
        </p:nvGrpSpPr>
        <p:grpSpPr>
          <a:xfrm>
            <a:off x="1605267" y="3232902"/>
            <a:ext cx="5933466" cy="1097281"/>
            <a:chOff x="1952025" y="4310537"/>
            <a:chExt cx="7911288" cy="1463041"/>
          </a:xfrm>
        </p:grpSpPr>
        <p:pic>
          <p:nvPicPr>
            <p:cNvPr id="1096" name="Google Shape;1096;p13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097" name="Google Shape;1097;p13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098" name="Google Shape;1098;p13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099" name="Google Shape;1099;p13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100" name="Google Shape;1100;p1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01" name="Google Shape;1101;p13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102"/>
        <p:cNvGrpSpPr/>
        <p:nvPr/>
      </p:nvGrpSpPr>
      <p:grpSpPr>
        <a:xfrm>
          <a:off x="0" y="0"/>
          <a:ext cx="0" cy="0"/>
          <a:chOff x="0" y="0"/>
          <a:chExt cx="0" cy="0"/>
        </a:xfrm>
      </p:grpSpPr>
      <p:sp>
        <p:nvSpPr>
          <p:cNvPr id="1103" name="Google Shape;1103;p1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04" name="Google Shape;1104;p138"/>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05" name="Google Shape;1105;p13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6" name="Google Shape;1106;p1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07" name="Google Shape;1107;p13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108" name="Google Shape;1108;p13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109" name="Google Shape;1109;p13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110" name="Google Shape;1110;p1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11" name="Google Shape;1111;p13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112"/>
        <p:cNvGrpSpPr/>
        <p:nvPr/>
      </p:nvGrpSpPr>
      <p:grpSpPr>
        <a:xfrm>
          <a:off x="0" y="0"/>
          <a:ext cx="0" cy="0"/>
          <a:chOff x="0" y="0"/>
          <a:chExt cx="0" cy="0"/>
        </a:xfrm>
      </p:grpSpPr>
      <p:sp>
        <p:nvSpPr>
          <p:cNvPr id="1113" name="Google Shape;1113;p1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14" name="Google Shape;1114;p139"/>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15" name="Google Shape;1115;p1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6" name="Google Shape;1116;p13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7" name="Google Shape;1117;p1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18" name="Google Shape;1118;p1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19" name="Google Shape;1119;p1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120"/>
        <p:cNvGrpSpPr/>
        <p:nvPr/>
      </p:nvGrpSpPr>
      <p:grpSpPr>
        <a:xfrm>
          <a:off x="0" y="0"/>
          <a:ext cx="0" cy="0"/>
          <a:chOff x="0" y="0"/>
          <a:chExt cx="0" cy="0"/>
        </a:xfrm>
      </p:grpSpPr>
      <p:sp>
        <p:nvSpPr>
          <p:cNvPr id="1121" name="Google Shape;1121;p1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2" name="Google Shape;1122;p140"/>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3" name="Google Shape;1123;p14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4" name="Google Shape;1124;p14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25" name="Google Shape;1125;p140"/>
          <p:cNvSpPr>
            <a:spLocks noGrp="1"/>
          </p:cNvSpPr>
          <p:nvPr>
            <p:ph type="pic" idx="2"/>
          </p:nvPr>
        </p:nvSpPr>
        <p:spPr>
          <a:xfrm>
            <a:off x="537883" y="2655094"/>
            <a:ext cx="2949000" cy="1740600"/>
          </a:xfrm>
          <a:prstGeom prst="rect">
            <a:avLst/>
          </a:prstGeom>
          <a:noFill/>
          <a:ln>
            <a:noFill/>
          </a:ln>
        </p:spPr>
      </p:sp>
      <p:sp>
        <p:nvSpPr>
          <p:cNvPr id="1126" name="Google Shape;1126;p1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27" name="Google Shape;1127;p1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28" name="Google Shape;1128;p1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129"/>
        <p:cNvGrpSpPr/>
        <p:nvPr/>
      </p:nvGrpSpPr>
      <p:grpSpPr>
        <a:xfrm>
          <a:off x="0" y="0"/>
          <a:ext cx="0" cy="0"/>
          <a:chOff x="0" y="0"/>
          <a:chExt cx="0" cy="0"/>
        </a:xfrm>
      </p:grpSpPr>
      <p:sp>
        <p:nvSpPr>
          <p:cNvPr id="1130" name="Google Shape;1130;p1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31" name="Google Shape;1131;p14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32" name="Google Shape;1132;p1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3" name="Google Shape;1133;p1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34" name="Google Shape;1134;p1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39"/>
        <p:cNvGrpSpPr/>
        <p:nvPr/>
      </p:nvGrpSpPr>
      <p:grpSpPr>
        <a:xfrm>
          <a:off x="0" y="0"/>
          <a:ext cx="0" cy="0"/>
          <a:chOff x="0" y="0"/>
          <a:chExt cx="0" cy="0"/>
        </a:xfrm>
      </p:grpSpPr>
      <p:sp>
        <p:nvSpPr>
          <p:cNvPr id="140" name="Google Shape;140;p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1" name="Google Shape;141;p15"/>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2" name="Google Shape;142;p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1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4" name="Google Shape;144;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5" name="Google Shape;145;p15"/>
          <p:cNvGrpSpPr/>
          <p:nvPr/>
        </p:nvGrpSpPr>
        <p:grpSpPr>
          <a:xfrm>
            <a:off x="180290" y="4600563"/>
            <a:ext cx="3539983" cy="342900"/>
            <a:chOff x="180290" y="4600563"/>
            <a:chExt cx="3539983" cy="342900"/>
          </a:xfrm>
        </p:grpSpPr>
        <p:pic>
          <p:nvPicPr>
            <p:cNvPr id="146" name="Google Shape;146;p1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47" name="Google Shape;147;p1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135"/>
        <p:cNvGrpSpPr/>
        <p:nvPr/>
      </p:nvGrpSpPr>
      <p:grpSpPr>
        <a:xfrm>
          <a:off x="0" y="0"/>
          <a:ext cx="0" cy="0"/>
          <a:chOff x="0" y="0"/>
          <a:chExt cx="0" cy="0"/>
        </a:xfrm>
      </p:grpSpPr>
      <p:sp>
        <p:nvSpPr>
          <p:cNvPr id="1136" name="Google Shape;1136;p1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37" name="Google Shape;1137;p14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38" name="Google Shape;1138;p14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39" name="Google Shape;1139;p1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0" name="Google Shape;1140;p1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41" name="Google Shape;1141;p1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142"/>
        <p:cNvGrpSpPr/>
        <p:nvPr/>
      </p:nvGrpSpPr>
      <p:grpSpPr>
        <a:xfrm>
          <a:off x="0" y="0"/>
          <a:ext cx="0" cy="0"/>
          <a:chOff x="0" y="0"/>
          <a:chExt cx="0" cy="0"/>
        </a:xfrm>
      </p:grpSpPr>
      <p:sp>
        <p:nvSpPr>
          <p:cNvPr id="1143" name="Google Shape;1143;p14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44" name="Google Shape;1144;p14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45" name="Google Shape;1145;p14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46" name="Google Shape;1146;p14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47" name="Google Shape;1147;p1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8" name="Google Shape;1148;p1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9" name="Google Shape;1149;p1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50" name="Google Shape;1150;p1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151"/>
        <p:cNvGrpSpPr/>
        <p:nvPr/>
      </p:nvGrpSpPr>
      <p:grpSpPr>
        <a:xfrm>
          <a:off x="0" y="0"/>
          <a:ext cx="0" cy="0"/>
          <a:chOff x="0" y="0"/>
          <a:chExt cx="0" cy="0"/>
        </a:xfrm>
      </p:grpSpPr>
      <p:sp>
        <p:nvSpPr>
          <p:cNvPr id="1152" name="Google Shape;1152;p1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53" name="Google Shape;1153;p1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4" name="Google Shape;1154;p1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55" name="Google Shape;1155;p1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56" name="Google Shape;1156;p1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157"/>
        <p:cNvGrpSpPr/>
        <p:nvPr/>
      </p:nvGrpSpPr>
      <p:grpSpPr>
        <a:xfrm>
          <a:off x="0" y="0"/>
          <a:ext cx="0" cy="0"/>
          <a:chOff x="0" y="0"/>
          <a:chExt cx="0" cy="0"/>
        </a:xfrm>
      </p:grpSpPr>
      <p:sp>
        <p:nvSpPr>
          <p:cNvPr id="1158" name="Google Shape;1158;p1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159" name="Google Shape;1159;p14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0" name="Google Shape;1160;p1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1" name="Google Shape;1161;p1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62" name="Google Shape;1162;p14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163"/>
        <p:cNvGrpSpPr/>
        <p:nvPr/>
      </p:nvGrpSpPr>
      <p:grpSpPr>
        <a:xfrm>
          <a:off x="0" y="0"/>
          <a:ext cx="0" cy="0"/>
          <a:chOff x="0" y="0"/>
          <a:chExt cx="0" cy="0"/>
        </a:xfrm>
      </p:grpSpPr>
      <p:sp>
        <p:nvSpPr>
          <p:cNvPr id="1164" name="Google Shape;1164;p1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65" name="Google Shape;1165;p1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66" name="Google Shape;1166;p1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67" name="Google Shape;1167;p14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68" name="Google Shape;1168;p1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9" name="Google Shape;1169;p1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70" name="Google Shape;1170;p14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171"/>
        <p:cNvGrpSpPr/>
        <p:nvPr/>
      </p:nvGrpSpPr>
      <p:grpSpPr>
        <a:xfrm>
          <a:off x="0" y="0"/>
          <a:ext cx="0" cy="0"/>
          <a:chOff x="0" y="0"/>
          <a:chExt cx="0" cy="0"/>
        </a:xfrm>
      </p:grpSpPr>
      <p:sp>
        <p:nvSpPr>
          <p:cNvPr id="1172" name="Google Shape;1172;p1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73" name="Google Shape;1173;p14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74" name="Google Shape;1174;p14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175" name="Google Shape;1175;p14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176" name="Google Shape;1176;p14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177" name="Google Shape;1177;p14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178" name="Google Shape;1178;p1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9" name="Google Shape;1179;p1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80" name="Google Shape;1180;p14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1"/>
        <p:cNvGrpSpPr/>
        <p:nvPr/>
      </p:nvGrpSpPr>
      <p:grpSpPr>
        <a:xfrm>
          <a:off x="0" y="0"/>
          <a:ext cx="0" cy="0"/>
          <a:chOff x="0" y="0"/>
          <a:chExt cx="0" cy="0"/>
        </a:xfrm>
      </p:grpSpPr>
      <p:sp>
        <p:nvSpPr>
          <p:cNvPr id="1182" name="Google Shape;1182;p148"/>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183" name="Google Shape;1183;p14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184" name="Google Shape;1184;p14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185" name="Google Shape;1185;p1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186"/>
        <p:cNvGrpSpPr/>
        <p:nvPr/>
      </p:nvGrpSpPr>
      <p:grpSpPr>
        <a:xfrm>
          <a:off x="0" y="0"/>
          <a:ext cx="0" cy="0"/>
          <a:chOff x="0" y="0"/>
          <a:chExt cx="0" cy="0"/>
        </a:xfrm>
      </p:grpSpPr>
      <p:sp>
        <p:nvSpPr>
          <p:cNvPr id="1187" name="Google Shape;1187;p1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188"/>
        <p:cNvGrpSpPr/>
        <p:nvPr/>
      </p:nvGrpSpPr>
      <p:grpSpPr>
        <a:xfrm>
          <a:off x="0" y="0"/>
          <a:ext cx="0" cy="0"/>
          <a:chOff x="0" y="0"/>
          <a:chExt cx="0" cy="0"/>
        </a:xfrm>
      </p:grpSpPr>
      <p:sp>
        <p:nvSpPr>
          <p:cNvPr id="1189" name="Google Shape;1189;p1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90" name="Google Shape;1190;p1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91" name="Google Shape;1191;p150"/>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192"/>
        <p:cNvGrpSpPr/>
        <p:nvPr/>
      </p:nvGrpSpPr>
      <p:grpSpPr>
        <a:xfrm>
          <a:off x="0" y="0"/>
          <a:ext cx="0" cy="0"/>
          <a:chOff x="0" y="0"/>
          <a:chExt cx="0" cy="0"/>
        </a:xfrm>
      </p:grpSpPr>
      <p:sp>
        <p:nvSpPr>
          <p:cNvPr id="1193" name="Google Shape;1193;p1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48"/>
        <p:cNvGrpSpPr/>
        <p:nvPr/>
      </p:nvGrpSpPr>
      <p:grpSpPr>
        <a:xfrm>
          <a:off x="0" y="0"/>
          <a:ext cx="0" cy="0"/>
          <a:chOff x="0" y="0"/>
          <a:chExt cx="0" cy="0"/>
        </a:xfrm>
      </p:grpSpPr>
      <p:sp>
        <p:nvSpPr>
          <p:cNvPr id="149" name="Google Shape;149;p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16"/>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1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2" name="Google Shape;152;p16"/>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3" name="Google Shape;153;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5" name="Google Shape;155;p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4"/>
        <p:cNvGrpSpPr/>
        <p:nvPr/>
      </p:nvGrpSpPr>
      <p:grpSpPr>
        <a:xfrm>
          <a:off x="0" y="0"/>
          <a:ext cx="0" cy="0"/>
          <a:chOff x="0" y="0"/>
          <a:chExt cx="0" cy="0"/>
        </a:xfrm>
      </p:grpSpPr>
      <p:sp>
        <p:nvSpPr>
          <p:cNvPr id="1195" name="Google Shape;1195;p152"/>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96" name="Google Shape;1196;p1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97" name="Google Shape;1197;p152"/>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8"/>
        <p:cNvGrpSpPr/>
        <p:nvPr/>
      </p:nvGrpSpPr>
      <p:grpSpPr>
        <a:xfrm>
          <a:off x="0" y="0"/>
          <a:ext cx="0" cy="0"/>
          <a:chOff x="0" y="0"/>
          <a:chExt cx="0" cy="0"/>
        </a:xfrm>
      </p:grpSpPr>
      <p:sp>
        <p:nvSpPr>
          <p:cNvPr id="1199" name="Google Shape;1199;p153"/>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153"/>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01" name="Google Shape;1201;p153"/>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02" name="Google Shape;1202;p15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03" name="Google Shape;1203;p1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4"/>
        <p:cNvGrpSpPr/>
        <p:nvPr/>
      </p:nvGrpSpPr>
      <p:grpSpPr>
        <a:xfrm>
          <a:off x="0" y="0"/>
          <a:ext cx="0" cy="0"/>
          <a:chOff x="0" y="0"/>
          <a:chExt cx="0" cy="0"/>
        </a:xfrm>
      </p:grpSpPr>
      <p:sp>
        <p:nvSpPr>
          <p:cNvPr id="1205" name="Google Shape;1205;p15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206" name="Google Shape;1206;p1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07" name="Google Shape;1207;p154"/>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208"/>
        <p:cNvGrpSpPr/>
        <p:nvPr/>
      </p:nvGrpSpPr>
      <p:grpSpPr>
        <a:xfrm>
          <a:off x="0" y="0"/>
          <a:ext cx="0" cy="0"/>
          <a:chOff x="0" y="0"/>
          <a:chExt cx="0" cy="0"/>
        </a:xfrm>
      </p:grpSpPr>
      <p:sp>
        <p:nvSpPr>
          <p:cNvPr id="1209" name="Google Shape;1209;p1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210"/>
        <p:cNvGrpSpPr/>
        <p:nvPr/>
      </p:nvGrpSpPr>
      <p:grpSpPr>
        <a:xfrm>
          <a:off x="0" y="0"/>
          <a:ext cx="0" cy="0"/>
          <a:chOff x="0" y="0"/>
          <a:chExt cx="0" cy="0"/>
        </a:xfrm>
      </p:grpSpPr>
      <p:sp>
        <p:nvSpPr>
          <p:cNvPr id="1211" name="Google Shape;1211;p1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12" name="Google Shape;1212;p15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3" name="Google Shape;1213;p15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14" name="Google Shape;1214;p15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224"/>
        <p:cNvGrpSpPr/>
        <p:nvPr/>
      </p:nvGrpSpPr>
      <p:grpSpPr>
        <a:xfrm>
          <a:off x="0" y="0"/>
          <a:ext cx="0" cy="0"/>
          <a:chOff x="0" y="0"/>
          <a:chExt cx="0" cy="0"/>
        </a:xfrm>
      </p:grpSpPr>
      <p:sp>
        <p:nvSpPr>
          <p:cNvPr id="1225" name="Google Shape;1225;p1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226" name="Google Shape;1226;p158"/>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227" name="Google Shape;1227;p1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228" name="Google Shape;1228;p1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9" name="Google Shape;1229;p1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30" name="Google Shape;1230;p15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31" name="Google Shape;1231;p158"/>
          <p:cNvGrpSpPr/>
          <p:nvPr/>
        </p:nvGrpSpPr>
        <p:grpSpPr>
          <a:xfrm>
            <a:off x="1605267" y="3232902"/>
            <a:ext cx="5933466" cy="1097281"/>
            <a:chOff x="1952025" y="4310537"/>
            <a:chExt cx="7911288" cy="1463041"/>
          </a:xfrm>
        </p:grpSpPr>
        <p:pic>
          <p:nvPicPr>
            <p:cNvPr id="1232" name="Google Shape;1232;p15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233" name="Google Shape;1233;p15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234" name="Google Shape;1234;p15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235" name="Google Shape;1235;p15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236" name="Google Shape;1236;p1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37" name="Google Shape;1237;p15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238"/>
        <p:cNvGrpSpPr/>
        <p:nvPr/>
      </p:nvGrpSpPr>
      <p:grpSpPr>
        <a:xfrm>
          <a:off x="0" y="0"/>
          <a:ext cx="0" cy="0"/>
          <a:chOff x="0" y="0"/>
          <a:chExt cx="0" cy="0"/>
        </a:xfrm>
      </p:grpSpPr>
      <p:sp>
        <p:nvSpPr>
          <p:cNvPr id="1239" name="Google Shape;1239;p1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40" name="Google Shape;1240;p159"/>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41" name="Google Shape;1241;p1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42" name="Google Shape;1242;p15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43" name="Google Shape;1243;p15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244" name="Google Shape;1244;p15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245" name="Google Shape;1245;p159"/>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246" name="Google Shape;1246;p15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247" name="Google Shape;1247;p159"/>
          <p:cNvGrpSpPr/>
          <p:nvPr/>
        </p:nvGrpSpPr>
        <p:grpSpPr>
          <a:xfrm>
            <a:off x="180290" y="4600563"/>
            <a:ext cx="3539983" cy="342900"/>
            <a:chOff x="180290" y="4600563"/>
            <a:chExt cx="3539983" cy="342900"/>
          </a:xfrm>
        </p:grpSpPr>
        <p:pic>
          <p:nvPicPr>
            <p:cNvPr id="1248" name="Google Shape;1248;p159"/>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1249" name="Google Shape;1249;p15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250"/>
        <p:cNvGrpSpPr/>
        <p:nvPr/>
      </p:nvGrpSpPr>
      <p:grpSpPr>
        <a:xfrm>
          <a:off x="0" y="0"/>
          <a:ext cx="0" cy="0"/>
          <a:chOff x="0" y="0"/>
          <a:chExt cx="0" cy="0"/>
        </a:xfrm>
      </p:grpSpPr>
      <p:sp>
        <p:nvSpPr>
          <p:cNvPr id="1251" name="Google Shape;1251;p1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52" name="Google Shape;1252;p160"/>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53" name="Google Shape;1253;p1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4" name="Google Shape;1254;p1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5" name="Google Shape;1255;p16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56" name="Google Shape;1256;p160"/>
          <p:cNvGrpSpPr/>
          <p:nvPr/>
        </p:nvGrpSpPr>
        <p:grpSpPr>
          <a:xfrm>
            <a:off x="180290" y="4600563"/>
            <a:ext cx="3539983" cy="342900"/>
            <a:chOff x="180290" y="4600563"/>
            <a:chExt cx="3539983" cy="342900"/>
          </a:xfrm>
        </p:grpSpPr>
        <p:pic>
          <p:nvPicPr>
            <p:cNvPr id="1257" name="Google Shape;1257;p16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258" name="Google Shape;1258;p16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259"/>
        <p:cNvGrpSpPr/>
        <p:nvPr/>
      </p:nvGrpSpPr>
      <p:grpSpPr>
        <a:xfrm>
          <a:off x="0" y="0"/>
          <a:ext cx="0" cy="0"/>
          <a:chOff x="0" y="0"/>
          <a:chExt cx="0" cy="0"/>
        </a:xfrm>
      </p:grpSpPr>
      <p:sp>
        <p:nvSpPr>
          <p:cNvPr id="1260" name="Google Shape;1260;p1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61" name="Google Shape;1261;p161"/>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62" name="Google Shape;1262;p161"/>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3" name="Google Shape;1263;p1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264" name="Google Shape;1264;p161"/>
          <p:cNvSpPr>
            <a:spLocks noGrp="1"/>
          </p:cNvSpPr>
          <p:nvPr>
            <p:ph type="pic" idx="2"/>
          </p:nvPr>
        </p:nvSpPr>
        <p:spPr>
          <a:xfrm>
            <a:off x="537883" y="2655094"/>
            <a:ext cx="2949000" cy="1740600"/>
          </a:xfrm>
          <a:prstGeom prst="rect">
            <a:avLst/>
          </a:prstGeom>
          <a:noFill/>
          <a:ln>
            <a:noFill/>
          </a:ln>
        </p:spPr>
      </p:sp>
      <p:sp>
        <p:nvSpPr>
          <p:cNvPr id="1265" name="Google Shape;1265;p16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66" name="Google Shape;1266;p161"/>
          <p:cNvGrpSpPr/>
          <p:nvPr/>
        </p:nvGrpSpPr>
        <p:grpSpPr>
          <a:xfrm>
            <a:off x="180290" y="4600563"/>
            <a:ext cx="3539983" cy="342900"/>
            <a:chOff x="180290" y="4600563"/>
            <a:chExt cx="3539983" cy="342900"/>
          </a:xfrm>
        </p:grpSpPr>
        <p:pic>
          <p:nvPicPr>
            <p:cNvPr id="1267" name="Google Shape;1267;p16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268" name="Google Shape;1268;p16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269"/>
        <p:cNvGrpSpPr/>
        <p:nvPr/>
      </p:nvGrpSpPr>
      <p:grpSpPr>
        <a:xfrm>
          <a:off x="0" y="0"/>
          <a:ext cx="0" cy="0"/>
          <a:chOff x="0" y="0"/>
          <a:chExt cx="0" cy="0"/>
        </a:xfrm>
      </p:grpSpPr>
      <p:sp>
        <p:nvSpPr>
          <p:cNvPr id="1270" name="Google Shape;1270;p1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71" name="Google Shape;1271;p1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2" name="Google Shape;1272;p16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8" name="Google Shape;158;p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273"/>
        <p:cNvGrpSpPr/>
        <p:nvPr/>
      </p:nvGrpSpPr>
      <p:grpSpPr>
        <a:xfrm>
          <a:off x="0" y="0"/>
          <a:ext cx="0" cy="0"/>
          <a:chOff x="0" y="0"/>
          <a:chExt cx="0" cy="0"/>
        </a:xfrm>
      </p:grpSpPr>
      <p:sp>
        <p:nvSpPr>
          <p:cNvPr id="1274" name="Google Shape;1274;p1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75" name="Google Shape;1275;p1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6" name="Google Shape;1276;p1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7" name="Google Shape;1277;p16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278"/>
        <p:cNvGrpSpPr/>
        <p:nvPr/>
      </p:nvGrpSpPr>
      <p:grpSpPr>
        <a:xfrm>
          <a:off x="0" y="0"/>
          <a:ext cx="0" cy="0"/>
          <a:chOff x="0" y="0"/>
          <a:chExt cx="0" cy="0"/>
        </a:xfrm>
      </p:grpSpPr>
      <p:sp>
        <p:nvSpPr>
          <p:cNvPr id="1279" name="Google Shape;1279;p1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80" name="Google Shape;1280;p1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81" name="Google Shape;1281;p1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82" name="Google Shape;1282;p1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83" name="Google Shape;1283;p1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4" name="Google Shape;1284;p16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285"/>
        <p:cNvGrpSpPr/>
        <p:nvPr/>
      </p:nvGrpSpPr>
      <p:grpSpPr>
        <a:xfrm>
          <a:off x="0" y="0"/>
          <a:ext cx="0" cy="0"/>
          <a:chOff x="0" y="0"/>
          <a:chExt cx="0" cy="0"/>
        </a:xfrm>
      </p:grpSpPr>
      <p:sp>
        <p:nvSpPr>
          <p:cNvPr id="1286" name="Google Shape;1286;p1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87" name="Google Shape;1287;p1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8" name="Google Shape;1288;p16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89" name="Google Shape;1289;p1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90" name="Google Shape;1290;p1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291"/>
        <p:cNvGrpSpPr/>
        <p:nvPr/>
      </p:nvGrpSpPr>
      <p:grpSpPr>
        <a:xfrm>
          <a:off x="0" y="0"/>
          <a:ext cx="0" cy="0"/>
          <a:chOff x="0" y="0"/>
          <a:chExt cx="0" cy="0"/>
        </a:xfrm>
      </p:grpSpPr>
      <p:sp>
        <p:nvSpPr>
          <p:cNvPr id="1292" name="Google Shape;1292;p1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293" name="Google Shape;1293;p1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4" name="Google Shape;1294;p16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95" name="Google Shape;1295;p1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96" name="Google Shape;1296;p1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297"/>
        <p:cNvGrpSpPr/>
        <p:nvPr/>
      </p:nvGrpSpPr>
      <p:grpSpPr>
        <a:xfrm>
          <a:off x="0" y="0"/>
          <a:ext cx="0" cy="0"/>
          <a:chOff x="0" y="0"/>
          <a:chExt cx="0" cy="0"/>
        </a:xfrm>
      </p:grpSpPr>
      <p:sp>
        <p:nvSpPr>
          <p:cNvPr id="1298" name="Google Shape;1298;p1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99" name="Google Shape;1299;p1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00" name="Google Shape;1300;p1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01" name="Google Shape;1301;p1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02" name="Google Shape;1302;p16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03" name="Google Shape;1303;p167"/>
          <p:cNvGrpSpPr/>
          <p:nvPr/>
        </p:nvGrpSpPr>
        <p:grpSpPr>
          <a:xfrm>
            <a:off x="180290" y="4600563"/>
            <a:ext cx="3539983" cy="342900"/>
            <a:chOff x="180290" y="4600563"/>
            <a:chExt cx="3539983" cy="342900"/>
          </a:xfrm>
        </p:grpSpPr>
        <p:pic>
          <p:nvPicPr>
            <p:cNvPr id="1304" name="Google Shape;1304;p167"/>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305" name="Google Shape;1305;p16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306"/>
        <p:cNvGrpSpPr/>
        <p:nvPr/>
      </p:nvGrpSpPr>
      <p:grpSpPr>
        <a:xfrm>
          <a:off x="0" y="0"/>
          <a:ext cx="0" cy="0"/>
          <a:chOff x="0" y="0"/>
          <a:chExt cx="0" cy="0"/>
        </a:xfrm>
      </p:grpSpPr>
      <p:sp>
        <p:nvSpPr>
          <p:cNvPr id="1307" name="Google Shape;1307;p1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08" name="Google Shape;1308;p1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09" name="Google Shape;1309;p1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310" name="Google Shape;1310;p1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311" name="Google Shape;1311;p1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312" name="Google Shape;1312;p1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13" name="Google Shape;1313;p16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4" name="Google Shape;1314;p1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15" name="Google Shape;1315;p16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16"/>
        <p:cNvGrpSpPr/>
        <p:nvPr/>
      </p:nvGrpSpPr>
      <p:grpSpPr>
        <a:xfrm>
          <a:off x="0" y="0"/>
          <a:ext cx="0" cy="0"/>
          <a:chOff x="0" y="0"/>
          <a:chExt cx="0" cy="0"/>
        </a:xfrm>
      </p:grpSpPr>
      <p:sp>
        <p:nvSpPr>
          <p:cNvPr id="1317" name="Google Shape;1317;p1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18" name="Google Shape;1318;p169"/>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19" name="Google Shape;1319;p1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20" name="Google Shape;1320;p1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1" name="Google Shape;1321;p1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22" name="Google Shape;1322;p16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23" name="Google Shape;1323;p169"/>
          <p:cNvGrpSpPr/>
          <p:nvPr/>
        </p:nvGrpSpPr>
        <p:grpSpPr>
          <a:xfrm>
            <a:off x="1605267" y="3232902"/>
            <a:ext cx="5933466" cy="1097281"/>
            <a:chOff x="1952025" y="4310537"/>
            <a:chExt cx="7911288" cy="1463041"/>
          </a:xfrm>
        </p:grpSpPr>
        <p:pic>
          <p:nvPicPr>
            <p:cNvPr id="1324" name="Google Shape;1324;p16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325" name="Google Shape;1325;p16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326" name="Google Shape;1326;p16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327" name="Google Shape;1327;p16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328" name="Google Shape;1328;p1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29" name="Google Shape;1329;p16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330"/>
        <p:cNvGrpSpPr/>
        <p:nvPr/>
      </p:nvGrpSpPr>
      <p:grpSpPr>
        <a:xfrm>
          <a:off x="0" y="0"/>
          <a:ext cx="0" cy="0"/>
          <a:chOff x="0" y="0"/>
          <a:chExt cx="0" cy="0"/>
        </a:xfrm>
      </p:grpSpPr>
      <p:sp>
        <p:nvSpPr>
          <p:cNvPr id="1331" name="Google Shape;1331;p1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32" name="Google Shape;1332;p170"/>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33" name="Google Shape;1333;p1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4" name="Google Shape;1334;p17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35" name="Google Shape;1335;p17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36" name="Google Shape;1336;p17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337" name="Google Shape;1337;p17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338" name="Google Shape;1338;p17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339"/>
        <p:cNvGrpSpPr/>
        <p:nvPr/>
      </p:nvGrpSpPr>
      <p:grpSpPr>
        <a:xfrm>
          <a:off x="0" y="0"/>
          <a:ext cx="0" cy="0"/>
          <a:chOff x="0" y="0"/>
          <a:chExt cx="0" cy="0"/>
        </a:xfrm>
      </p:grpSpPr>
      <p:sp>
        <p:nvSpPr>
          <p:cNvPr id="1340" name="Google Shape;1340;p1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1" name="Google Shape;1341;p171"/>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2" name="Google Shape;1342;p1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3" name="Google Shape;1343;p1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4" name="Google Shape;1344;p17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45" name="Google Shape;1345;p171"/>
          <p:cNvGrpSpPr/>
          <p:nvPr/>
        </p:nvGrpSpPr>
        <p:grpSpPr>
          <a:xfrm>
            <a:off x="180290" y="4600563"/>
            <a:ext cx="3539983" cy="342900"/>
            <a:chOff x="180290" y="4600563"/>
            <a:chExt cx="3539983" cy="342900"/>
          </a:xfrm>
        </p:grpSpPr>
        <p:pic>
          <p:nvPicPr>
            <p:cNvPr id="1346" name="Google Shape;1346;p17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347" name="Google Shape;1347;p17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348"/>
        <p:cNvGrpSpPr/>
        <p:nvPr/>
      </p:nvGrpSpPr>
      <p:grpSpPr>
        <a:xfrm>
          <a:off x="0" y="0"/>
          <a:ext cx="0" cy="0"/>
          <a:chOff x="0" y="0"/>
          <a:chExt cx="0" cy="0"/>
        </a:xfrm>
      </p:grpSpPr>
      <p:sp>
        <p:nvSpPr>
          <p:cNvPr id="1349" name="Google Shape;1349;p1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50" name="Google Shape;1350;p172"/>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51" name="Google Shape;1351;p172"/>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2" name="Google Shape;1352;p1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353" name="Google Shape;1353;p17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54" name="Google Shape;1354;p172"/>
          <p:cNvGrpSpPr/>
          <p:nvPr/>
        </p:nvGrpSpPr>
        <p:grpSpPr>
          <a:xfrm>
            <a:off x="180290" y="4600563"/>
            <a:ext cx="3539983" cy="342900"/>
            <a:chOff x="180290" y="4600563"/>
            <a:chExt cx="3539983" cy="342900"/>
          </a:xfrm>
        </p:grpSpPr>
        <p:pic>
          <p:nvPicPr>
            <p:cNvPr id="1355" name="Google Shape;1355;p17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356" name="Google Shape;1356;p17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 name="Google Shape;162;p1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 name="Google Shape;163;p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357"/>
        <p:cNvGrpSpPr/>
        <p:nvPr/>
      </p:nvGrpSpPr>
      <p:grpSpPr>
        <a:xfrm>
          <a:off x="0" y="0"/>
          <a:ext cx="0" cy="0"/>
          <a:chOff x="0" y="0"/>
          <a:chExt cx="0" cy="0"/>
        </a:xfrm>
      </p:grpSpPr>
      <p:sp>
        <p:nvSpPr>
          <p:cNvPr id="1358" name="Google Shape;1358;p1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9" name="Google Shape;1359;p1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0" name="Google Shape;1360;p17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361"/>
        <p:cNvGrpSpPr/>
        <p:nvPr/>
      </p:nvGrpSpPr>
      <p:grpSpPr>
        <a:xfrm>
          <a:off x="0" y="0"/>
          <a:ext cx="0" cy="0"/>
          <a:chOff x="0" y="0"/>
          <a:chExt cx="0" cy="0"/>
        </a:xfrm>
      </p:grpSpPr>
      <p:sp>
        <p:nvSpPr>
          <p:cNvPr id="1362" name="Google Shape;1362;p1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63" name="Google Shape;1363;p1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4" name="Google Shape;1364;p1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5" name="Google Shape;1365;p17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66"/>
        <p:cNvGrpSpPr/>
        <p:nvPr/>
      </p:nvGrpSpPr>
      <p:grpSpPr>
        <a:xfrm>
          <a:off x="0" y="0"/>
          <a:ext cx="0" cy="0"/>
          <a:chOff x="0" y="0"/>
          <a:chExt cx="0" cy="0"/>
        </a:xfrm>
      </p:grpSpPr>
      <p:sp>
        <p:nvSpPr>
          <p:cNvPr id="1367" name="Google Shape;1367;p1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68" name="Google Shape;1368;p1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9" name="Google Shape;1369;p1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70" name="Google Shape;1370;p1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1" name="Google Shape;1371;p1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72" name="Google Shape;1372;p17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373"/>
        <p:cNvGrpSpPr/>
        <p:nvPr/>
      </p:nvGrpSpPr>
      <p:grpSpPr>
        <a:xfrm>
          <a:off x="0" y="0"/>
          <a:ext cx="0" cy="0"/>
          <a:chOff x="0" y="0"/>
          <a:chExt cx="0" cy="0"/>
        </a:xfrm>
      </p:grpSpPr>
      <p:sp>
        <p:nvSpPr>
          <p:cNvPr id="1374" name="Google Shape;1374;p1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75" name="Google Shape;1375;p1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76" name="Google Shape;1376;p17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77" name="Google Shape;1377;p1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78" name="Google Shape;1378;p1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379"/>
        <p:cNvGrpSpPr/>
        <p:nvPr/>
      </p:nvGrpSpPr>
      <p:grpSpPr>
        <a:xfrm>
          <a:off x="0" y="0"/>
          <a:ext cx="0" cy="0"/>
          <a:chOff x="0" y="0"/>
          <a:chExt cx="0" cy="0"/>
        </a:xfrm>
      </p:grpSpPr>
      <p:sp>
        <p:nvSpPr>
          <p:cNvPr id="1380" name="Google Shape;1380;p1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381" name="Google Shape;1381;p1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82" name="Google Shape;1382;p17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83" name="Google Shape;1383;p1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84" name="Google Shape;1384;p1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385"/>
        <p:cNvGrpSpPr/>
        <p:nvPr/>
      </p:nvGrpSpPr>
      <p:grpSpPr>
        <a:xfrm>
          <a:off x="0" y="0"/>
          <a:ext cx="0" cy="0"/>
          <a:chOff x="0" y="0"/>
          <a:chExt cx="0" cy="0"/>
        </a:xfrm>
      </p:grpSpPr>
      <p:sp>
        <p:nvSpPr>
          <p:cNvPr id="1386" name="Google Shape;1386;p1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87" name="Google Shape;1387;p1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88" name="Google Shape;1388;p1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9" name="Google Shape;1389;p1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90" name="Google Shape;1390;p17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91" name="Google Shape;1391;p178"/>
          <p:cNvGrpSpPr/>
          <p:nvPr/>
        </p:nvGrpSpPr>
        <p:grpSpPr>
          <a:xfrm>
            <a:off x="180290" y="4600563"/>
            <a:ext cx="3539983" cy="342900"/>
            <a:chOff x="180290" y="4600563"/>
            <a:chExt cx="3539983" cy="342900"/>
          </a:xfrm>
        </p:grpSpPr>
        <p:pic>
          <p:nvPicPr>
            <p:cNvPr id="1392" name="Google Shape;1392;p178"/>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393" name="Google Shape;1393;p17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394"/>
        <p:cNvGrpSpPr/>
        <p:nvPr/>
      </p:nvGrpSpPr>
      <p:grpSpPr>
        <a:xfrm>
          <a:off x="0" y="0"/>
          <a:ext cx="0" cy="0"/>
          <a:chOff x="0" y="0"/>
          <a:chExt cx="0" cy="0"/>
        </a:xfrm>
      </p:grpSpPr>
      <p:sp>
        <p:nvSpPr>
          <p:cNvPr id="1395" name="Google Shape;1395;p1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96" name="Google Shape;1396;p1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97" name="Google Shape;1397;p1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398" name="Google Shape;1398;p1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399" name="Google Shape;1399;p1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00" name="Google Shape;1400;p1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01" name="Google Shape;1401;p17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02" name="Google Shape;1402;p1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03" name="Google Shape;1403;p17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404"/>
        <p:cNvGrpSpPr/>
        <p:nvPr/>
      </p:nvGrpSpPr>
      <p:grpSpPr>
        <a:xfrm>
          <a:off x="0" y="0"/>
          <a:ext cx="0" cy="0"/>
          <a:chOff x="0" y="0"/>
          <a:chExt cx="0" cy="0"/>
        </a:xfrm>
      </p:grpSpPr>
      <p:sp>
        <p:nvSpPr>
          <p:cNvPr id="1405" name="Google Shape;1405;p1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06" name="Google Shape;1406;p180"/>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07" name="Google Shape;1407;p18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408" name="Google Shape;1408;p18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9" name="Google Shape;1409;p18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10" name="Google Shape;1410;p18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11" name="Google Shape;1411;p180"/>
          <p:cNvGrpSpPr/>
          <p:nvPr/>
        </p:nvGrpSpPr>
        <p:grpSpPr>
          <a:xfrm>
            <a:off x="1605267" y="3232902"/>
            <a:ext cx="5933466" cy="1097281"/>
            <a:chOff x="1952025" y="4310537"/>
            <a:chExt cx="7911288" cy="1463041"/>
          </a:xfrm>
        </p:grpSpPr>
        <p:pic>
          <p:nvPicPr>
            <p:cNvPr id="1412" name="Google Shape;1412;p18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413" name="Google Shape;1413;p18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414" name="Google Shape;1414;p18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415" name="Google Shape;1415;p18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416" name="Google Shape;1416;p1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17" name="Google Shape;1417;p18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418"/>
        <p:cNvGrpSpPr/>
        <p:nvPr/>
      </p:nvGrpSpPr>
      <p:grpSpPr>
        <a:xfrm>
          <a:off x="0" y="0"/>
          <a:ext cx="0" cy="0"/>
          <a:chOff x="0" y="0"/>
          <a:chExt cx="0" cy="0"/>
        </a:xfrm>
      </p:grpSpPr>
      <p:sp>
        <p:nvSpPr>
          <p:cNvPr id="1419" name="Google Shape;1419;p1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20" name="Google Shape;1420;p181"/>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21" name="Google Shape;1421;p18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2" name="Google Shape;1422;p18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23" name="Google Shape;1423;p18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424" name="Google Shape;1424;p18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425" name="Google Shape;1425;p18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426" name="Google Shape;1426;p1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27" name="Google Shape;1427;p18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428"/>
        <p:cNvGrpSpPr/>
        <p:nvPr/>
      </p:nvGrpSpPr>
      <p:grpSpPr>
        <a:xfrm>
          <a:off x="0" y="0"/>
          <a:ext cx="0" cy="0"/>
          <a:chOff x="0" y="0"/>
          <a:chExt cx="0" cy="0"/>
        </a:xfrm>
      </p:grpSpPr>
      <p:sp>
        <p:nvSpPr>
          <p:cNvPr id="1429" name="Google Shape;1429;p1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0" name="Google Shape;1430;p182"/>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1" name="Google Shape;1431;p18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2" name="Google Shape;1432;p18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33" name="Google Shape;1433;p18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34" name="Google Shape;1434;p1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35" name="Google Shape;1435;p18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65"/>
        <p:cNvGrpSpPr/>
        <p:nvPr/>
      </p:nvGrpSpPr>
      <p:grpSpPr>
        <a:xfrm>
          <a:off x="0" y="0"/>
          <a:ext cx="0" cy="0"/>
          <a:chOff x="0" y="0"/>
          <a:chExt cx="0" cy="0"/>
        </a:xfrm>
      </p:grpSpPr>
      <p:sp>
        <p:nvSpPr>
          <p:cNvPr id="166" name="Google Shape;166;p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7" name="Google Shape;167;p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8" name="Google Shape;168;p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9" name="Google Shape;169;p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 name="Google Shape;170;p1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1" name="Google Shape;171;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3" name="Google Shape;173;p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436"/>
        <p:cNvGrpSpPr/>
        <p:nvPr/>
      </p:nvGrpSpPr>
      <p:grpSpPr>
        <a:xfrm>
          <a:off x="0" y="0"/>
          <a:ext cx="0" cy="0"/>
          <a:chOff x="0" y="0"/>
          <a:chExt cx="0" cy="0"/>
        </a:xfrm>
      </p:grpSpPr>
      <p:sp>
        <p:nvSpPr>
          <p:cNvPr id="1437" name="Google Shape;1437;p1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8" name="Google Shape;1438;p183"/>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9" name="Google Shape;1439;p183"/>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40" name="Google Shape;1440;p18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441" name="Google Shape;1441;p183"/>
          <p:cNvSpPr>
            <a:spLocks noGrp="1"/>
          </p:cNvSpPr>
          <p:nvPr>
            <p:ph type="pic" idx="2"/>
          </p:nvPr>
        </p:nvSpPr>
        <p:spPr>
          <a:xfrm>
            <a:off x="537883" y="2655094"/>
            <a:ext cx="2949000" cy="1740600"/>
          </a:xfrm>
          <a:prstGeom prst="rect">
            <a:avLst/>
          </a:prstGeom>
          <a:noFill/>
          <a:ln>
            <a:noFill/>
          </a:ln>
        </p:spPr>
      </p:sp>
      <p:sp>
        <p:nvSpPr>
          <p:cNvPr id="1442" name="Google Shape;1442;p18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43" name="Google Shape;1443;p1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44" name="Google Shape;1444;p18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445"/>
        <p:cNvGrpSpPr/>
        <p:nvPr/>
      </p:nvGrpSpPr>
      <p:grpSpPr>
        <a:xfrm>
          <a:off x="0" y="0"/>
          <a:ext cx="0" cy="0"/>
          <a:chOff x="0" y="0"/>
          <a:chExt cx="0" cy="0"/>
        </a:xfrm>
      </p:grpSpPr>
      <p:sp>
        <p:nvSpPr>
          <p:cNvPr id="1446" name="Google Shape;1446;p1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47" name="Google Shape;1447;p1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8" name="Google Shape;1448;p18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1449"/>
        <p:cNvGrpSpPr/>
        <p:nvPr/>
      </p:nvGrpSpPr>
      <p:grpSpPr>
        <a:xfrm>
          <a:off x="0" y="0"/>
          <a:ext cx="0" cy="0"/>
          <a:chOff x="0" y="0"/>
          <a:chExt cx="0" cy="0"/>
        </a:xfrm>
      </p:grpSpPr>
      <p:sp>
        <p:nvSpPr>
          <p:cNvPr id="1450" name="Google Shape;1450;p18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1" name="Google Shape;1451;p18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2" name="Google Shape;1452;p18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3" name="Google Shape;1453;p18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1454"/>
        <p:cNvGrpSpPr/>
        <p:nvPr/>
      </p:nvGrpSpPr>
      <p:grpSpPr>
        <a:xfrm>
          <a:off x="0" y="0"/>
          <a:ext cx="0" cy="0"/>
          <a:chOff x="0" y="0"/>
          <a:chExt cx="0" cy="0"/>
        </a:xfrm>
      </p:grpSpPr>
      <p:sp>
        <p:nvSpPr>
          <p:cNvPr id="1455" name="Google Shape;1455;p18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56" name="Google Shape;1456;p18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7" name="Google Shape;1457;p18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58" name="Google Shape;1458;p18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9" name="Google Shape;1459;p1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0" name="Google Shape;1460;p18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61" name="Google Shape;1461;p1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1462"/>
        <p:cNvGrpSpPr/>
        <p:nvPr/>
      </p:nvGrpSpPr>
      <p:grpSpPr>
        <a:xfrm>
          <a:off x="0" y="0"/>
          <a:ext cx="0" cy="0"/>
          <a:chOff x="0" y="0"/>
          <a:chExt cx="0" cy="0"/>
        </a:xfrm>
      </p:grpSpPr>
      <p:sp>
        <p:nvSpPr>
          <p:cNvPr id="1463" name="Google Shape;1463;p1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64" name="Google Shape;1464;p1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5" name="Google Shape;1465;p18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66" name="Google Shape;1466;p1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67" name="Google Shape;1467;p1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1468"/>
        <p:cNvGrpSpPr/>
        <p:nvPr/>
      </p:nvGrpSpPr>
      <p:grpSpPr>
        <a:xfrm>
          <a:off x="0" y="0"/>
          <a:ext cx="0" cy="0"/>
          <a:chOff x="0" y="0"/>
          <a:chExt cx="0" cy="0"/>
        </a:xfrm>
      </p:grpSpPr>
      <p:sp>
        <p:nvSpPr>
          <p:cNvPr id="1469" name="Google Shape;1469;p1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470" name="Google Shape;1470;p18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1" name="Google Shape;1471;p18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72" name="Google Shape;1472;p1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73" name="Google Shape;1473;p1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1474"/>
        <p:cNvGrpSpPr/>
        <p:nvPr/>
      </p:nvGrpSpPr>
      <p:grpSpPr>
        <a:xfrm>
          <a:off x="0" y="0"/>
          <a:ext cx="0" cy="0"/>
          <a:chOff x="0" y="0"/>
          <a:chExt cx="0" cy="0"/>
        </a:xfrm>
      </p:grpSpPr>
      <p:sp>
        <p:nvSpPr>
          <p:cNvPr id="1475" name="Google Shape;1475;p1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76" name="Google Shape;1476;p18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77" name="Google Shape;1477;p18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8" name="Google Shape;1478;p18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79" name="Google Shape;1479;p18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80" name="Google Shape;1480;p1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81" name="Google Shape;1481;p18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1482"/>
        <p:cNvGrpSpPr/>
        <p:nvPr/>
      </p:nvGrpSpPr>
      <p:grpSpPr>
        <a:xfrm>
          <a:off x="0" y="0"/>
          <a:ext cx="0" cy="0"/>
          <a:chOff x="0" y="0"/>
          <a:chExt cx="0" cy="0"/>
        </a:xfrm>
      </p:grpSpPr>
      <p:sp>
        <p:nvSpPr>
          <p:cNvPr id="1483" name="Google Shape;1483;p1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84" name="Google Shape;1484;p19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85" name="Google Shape;1485;p19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486" name="Google Shape;1486;p19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487" name="Google Shape;1487;p19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88" name="Google Shape;1488;p19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89" name="Google Shape;1489;p19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90" name="Google Shape;1490;p1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91" name="Google Shape;1491;p19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1492"/>
        <p:cNvGrpSpPr/>
        <p:nvPr/>
      </p:nvGrpSpPr>
      <p:grpSpPr>
        <a:xfrm>
          <a:off x="0" y="0"/>
          <a:ext cx="0" cy="0"/>
          <a:chOff x="0" y="0"/>
          <a:chExt cx="0" cy="0"/>
        </a:xfrm>
      </p:grpSpPr>
      <p:sp>
        <p:nvSpPr>
          <p:cNvPr id="1493" name="Google Shape;1493;p1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94" name="Google Shape;1494;p191"/>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95" name="Google Shape;1495;p19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496" name="Google Shape;1496;p19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97" name="Google Shape;1497;p19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98" name="Google Shape;1498;p19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99" name="Google Shape;1499;p191"/>
          <p:cNvGrpSpPr/>
          <p:nvPr/>
        </p:nvGrpSpPr>
        <p:grpSpPr>
          <a:xfrm>
            <a:off x="1605267" y="3232902"/>
            <a:ext cx="5933466" cy="1097281"/>
            <a:chOff x="1952025" y="4310537"/>
            <a:chExt cx="7911288" cy="1463041"/>
          </a:xfrm>
        </p:grpSpPr>
        <p:pic>
          <p:nvPicPr>
            <p:cNvPr id="1500" name="Google Shape;1500;p19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01" name="Google Shape;1501;p19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502" name="Google Shape;1502;p19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503" name="Google Shape;1503;p19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504" name="Google Shape;1504;p1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05" name="Google Shape;1505;p19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1506"/>
        <p:cNvGrpSpPr/>
        <p:nvPr/>
      </p:nvGrpSpPr>
      <p:grpSpPr>
        <a:xfrm>
          <a:off x="0" y="0"/>
          <a:ext cx="0" cy="0"/>
          <a:chOff x="0" y="0"/>
          <a:chExt cx="0" cy="0"/>
        </a:xfrm>
      </p:grpSpPr>
      <p:sp>
        <p:nvSpPr>
          <p:cNvPr id="1507" name="Google Shape;1507;p1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8" name="Google Shape;1508;p192"/>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09" name="Google Shape;1509;p19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10" name="Google Shape;1510;p19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11" name="Google Shape;1511;p19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512" name="Google Shape;1512;p19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513" name="Google Shape;1513;p19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514" name="Google Shape;1514;p1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15" name="Google Shape;1515;p19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74"/>
        <p:cNvGrpSpPr/>
        <p:nvPr/>
      </p:nvGrpSpPr>
      <p:grpSpPr>
        <a:xfrm>
          <a:off x="0" y="0"/>
          <a:ext cx="0" cy="0"/>
          <a:chOff x="0" y="0"/>
          <a:chExt cx="0" cy="0"/>
        </a:xfrm>
      </p:grpSpPr>
      <p:sp>
        <p:nvSpPr>
          <p:cNvPr id="175" name="Google Shape;175;p2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 name="Google Shape;176;p2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7" name="Google Shape;177;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8" name="Google Shape;178;p20"/>
          <p:cNvGrpSpPr/>
          <p:nvPr/>
        </p:nvGrpSpPr>
        <p:grpSpPr>
          <a:xfrm>
            <a:off x="180290" y="4600563"/>
            <a:ext cx="3539983" cy="342900"/>
            <a:chOff x="180290" y="4600563"/>
            <a:chExt cx="3539983" cy="342900"/>
          </a:xfrm>
        </p:grpSpPr>
        <p:pic>
          <p:nvPicPr>
            <p:cNvPr id="179" name="Google Shape;179;p2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80" name="Google Shape;180;p2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1516"/>
        <p:cNvGrpSpPr/>
        <p:nvPr/>
      </p:nvGrpSpPr>
      <p:grpSpPr>
        <a:xfrm>
          <a:off x="0" y="0"/>
          <a:ext cx="0" cy="0"/>
          <a:chOff x="0" y="0"/>
          <a:chExt cx="0" cy="0"/>
        </a:xfrm>
      </p:grpSpPr>
      <p:sp>
        <p:nvSpPr>
          <p:cNvPr id="1517" name="Google Shape;1517;p1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8" name="Google Shape;1518;p193"/>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9" name="Google Shape;1519;p19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20" name="Google Shape;1520;p1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21" name="Google Shape;1521;p19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22" name="Google Shape;1522;p193"/>
          <p:cNvGrpSpPr/>
          <p:nvPr/>
        </p:nvGrpSpPr>
        <p:grpSpPr>
          <a:xfrm>
            <a:off x="180290" y="4600563"/>
            <a:ext cx="3539983" cy="342900"/>
            <a:chOff x="180290" y="4600563"/>
            <a:chExt cx="3539983" cy="342900"/>
          </a:xfrm>
        </p:grpSpPr>
        <p:pic>
          <p:nvPicPr>
            <p:cNvPr id="1523" name="Google Shape;1523;p19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524" name="Google Shape;1524;p19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1525"/>
        <p:cNvGrpSpPr/>
        <p:nvPr/>
      </p:nvGrpSpPr>
      <p:grpSpPr>
        <a:xfrm>
          <a:off x="0" y="0"/>
          <a:ext cx="0" cy="0"/>
          <a:chOff x="0" y="0"/>
          <a:chExt cx="0" cy="0"/>
        </a:xfrm>
      </p:grpSpPr>
      <p:sp>
        <p:nvSpPr>
          <p:cNvPr id="1526" name="Google Shape;1526;p1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7" name="Google Shape;1527;p194"/>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8" name="Google Shape;1528;p194"/>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29" name="Google Shape;1529;p19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30" name="Google Shape;1530;p194"/>
          <p:cNvSpPr>
            <a:spLocks noGrp="1"/>
          </p:cNvSpPr>
          <p:nvPr>
            <p:ph type="pic" idx="2"/>
          </p:nvPr>
        </p:nvSpPr>
        <p:spPr>
          <a:xfrm>
            <a:off x="537883" y="2655094"/>
            <a:ext cx="2949000" cy="1740600"/>
          </a:xfrm>
          <a:prstGeom prst="rect">
            <a:avLst/>
          </a:prstGeom>
          <a:noFill/>
          <a:ln>
            <a:noFill/>
          </a:ln>
        </p:spPr>
      </p:sp>
      <p:sp>
        <p:nvSpPr>
          <p:cNvPr id="1531" name="Google Shape;1531;p19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32" name="Google Shape;1532;p1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33" name="Google Shape;1533;p1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1534"/>
        <p:cNvGrpSpPr/>
        <p:nvPr/>
      </p:nvGrpSpPr>
      <p:grpSpPr>
        <a:xfrm>
          <a:off x="0" y="0"/>
          <a:ext cx="0" cy="0"/>
          <a:chOff x="0" y="0"/>
          <a:chExt cx="0" cy="0"/>
        </a:xfrm>
      </p:grpSpPr>
      <p:sp>
        <p:nvSpPr>
          <p:cNvPr id="1535" name="Google Shape;1535;p1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6" name="Google Shape;1536;p1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37" name="Google Shape;1537;p19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1538"/>
        <p:cNvGrpSpPr/>
        <p:nvPr/>
      </p:nvGrpSpPr>
      <p:grpSpPr>
        <a:xfrm>
          <a:off x="0" y="0"/>
          <a:ext cx="0" cy="0"/>
          <a:chOff x="0" y="0"/>
          <a:chExt cx="0" cy="0"/>
        </a:xfrm>
      </p:grpSpPr>
      <p:sp>
        <p:nvSpPr>
          <p:cNvPr id="1539" name="Google Shape;1539;p19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40" name="Google Shape;1540;p19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1" name="Google Shape;1541;p19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2" name="Google Shape;1542;p19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1543"/>
        <p:cNvGrpSpPr/>
        <p:nvPr/>
      </p:nvGrpSpPr>
      <p:grpSpPr>
        <a:xfrm>
          <a:off x="0" y="0"/>
          <a:ext cx="0" cy="0"/>
          <a:chOff x="0" y="0"/>
          <a:chExt cx="0" cy="0"/>
        </a:xfrm>
      </p:grpSpPr>
      <p:sp>
        <p:nvSpPr>
          <p:cNvPr id="1544" name="Google Shape;1544;p19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45" name="Google Shape;1545;p19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6" name="Google Shape;1546;p19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47" name="Google Shape;1547;p19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8" name="Google Shape;1548;p1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49" name="Google Shape;1549;p19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1550"/>
        <p:cNvGrpSpPr/>
        <p:nvPr/>
      </p:nvGrpSpPr>
      <p:grpSpPr>
        <a:xfrm>
          <a:off x="0" y="0"/>
          <a:ext cx="0" cy="0"/>
          <a:chOff x="0" y="0"/>
          <a:chExt cx="0" cy="0"/>
        </a:xfrm>
      </p:grpSpPr>
      <p:sp>
        <p:nvSpPr>
          <p:cNvPr id="1551" name="Google Shape;1551;p1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2" name="Google Shape;1552;p1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3" name="Google Shape;1553;p19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54" name="Google Shape;1554;p1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55" name="Google Shape;1555;p1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1556"/>
        <p:cNvGrpSpPr/>
        <p:nvPr/>
      </p:nvGrpSpPr>
      <p:grpSpPr>
        <a:xfrm>
          <a:off x="0" y="0"/>
          <a:ext cx="0" cy="0"/>
          <a:chOff x="0" y="0"/>
          <a:chExt cx="0" cy="0"/>
        </a:xfrm>
      </p:grpSpPr>
      <p:sp>
        <p:nvSpPr>
          <p:cNvPr id="1557" name="Google Shape;1557;p1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558" name="Google Shape;1558;p19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9" name="Google Shape;1559;p19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60" name="Google Shape;1560;p1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61" name="Google Shape;1561;p1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562"/>
        <p:cNvGrpSpPr/>
        <p:nvPr/>
      </p:nvGrpSpPr>
      <p:grpSpPr>
        <a:xfrm>
          <a:off x="0" y="0"/>
          <a:ext cx="0" cy="0"/>
          <a:chOff x="0" y="0"/>
          <a:chExt cx="0" cy="0"/>
        </a:xfrm>
      </p:grpSpPr>
      <p:sp>
        <p:nvSpPr>
          <p:cNvPr id="1563" name="Google Shape;1563;p2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64" name="Google Shape;1564;p20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65" name="Google Shape;1565;p20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66" name="Google Shape;1566;p20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67" name="Google Shape;1567;p20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68" name="Google Shape;1568;p2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69" name="Google Shape;1569;p20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570"/>
        <p:cNvGrpSpPr/>
        <p:nvPr/>
      </p:nvGrpSpPr>
      <p:grpSpPr>
        <a:xfrm>
          <a:off x="0" y="0"/>
          <a:ext cx="0" cy="0"/>
          <a:chOff x="0" y="0"/>
          <a:chExt cx="0" cy="0"/>
        </a:xfrm>
      </p:grpSpPr>
      <p:sp>
        <p:nvSpPr>
          <p:cNvPr id="1571" name="Google Shape;1571;p2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72" name="Google Shape;1572;p20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73" name="Google Shape;1573;p20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574" name="Google Shape;1574;p20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75" name="Google Shape;1575;p20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576" name="Google Shape;1576;p20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577" name="Google Shape;1577;p20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78" name="Google Shape;1578;p2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79" name="Google Shape;1579;p20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580"/>
        <p:cNvGrpSpPr/>
        <p:nvPr/>
      </p:nvGrpSpPr>
      <p:grpSpPr>
        <a:xfrm>
          <a:off x="0" y="0"/>
          <a:ext cx="0" cy="0"/>
          <a:chOff x="0" y="0"/>
          <a:chExt cx="0" cy="0"/>
        </a:xfrm>
      </p:grpSpPr>
      <p:sp>
        <p:nvSpPr>
          <p:cNvPr id="1581" name="Google Shape;1581;p2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2" name="Google Shape;1582;p202"/>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83" name="Google Shape;1583;p20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84" name="Google Shape;1584;p20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85" name="Google Shape;1585;p20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86" name="Google Shape;1586;p20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7" name="Google Shape;1587;p202"/>
          <p:cNvGrpSpPr/>
          <p:nvPr/>
        </p:nvGrpSpPr>
        <p:grpSpPr>
          <a:xfrm>
            <a:off x="1605267" y="3232902"/>
            <a:ext cx="5933466" cy="1097281"/>
            <a:chOff x="1952025" y="4310537"/>
            <a:chExt cx="7911288" cy="1463041"/>
          </a:xfrm>
        </p:grpSpPr>
        <p:pic>
          <p:nvPicPr>
            <p:cNvPr id="1588" name="Google Shape;1588;p20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89" name="Google Shape;1589;p20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590" name="Google Shape;1590;p20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591" name="Google Shape;1591;p20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592" name="Google Shape;1592;p2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93" name="Google Shape;1593;p202"/>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3"/>
        <p:cNvGrpSpPr/>
        <p:nvPr/>
      </p:nvGrpSpPr>
      <p:grpSpPr>
        <a:xfrm>
          <a:off x="0" y="0"/>
          <a:ext cx="0" cy="0"/>
          <a:chOff x="0" y="0"/>
          <a:chExt cx="0" cy="0"/>
        </a:xfrm>
      </p:grpSpPr>
      <p:sp>
        <p:nvSpPr>
          <p:cNvPr id="34" name="Google Shape;34;p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 name="Google Shape;35;p3"/>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 name="Google Shape;36;p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 name="Google Shape;37;p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9" name="Google Shape;39;p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40" name="Google Shape;40;p3"/>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41" name="Google Shape;41;p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42" name="Google Shape;42;p3"/>
          <p:cNvGrpSpPr/>
          <p:nvPr/>
        </p:nvGrpSpPr>
        <p:grpSpPr>
          <a:xfrm>
            <a:off x="180290" y="4600563"/>
            <a:ext cx="3539983" cy="342900"/>
            <a:chOff x="180290" y="4600563"/>
            <a:chExt cx="3539983" cy="342900"/>
          </a:xfrm>
        </p:grpSpPr>
        <p:pic>
          <p:nvPicPr>
            <p:cNvPr id="43" name="Google Shape;43;p3"/>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44" name="Google Shape;44;p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1"/>
        <p:cNvGrpSpPr/>
        <p:nvPr/>
      </p:nvGrpSpPr>
      <p:grpSpPr>
        <a:xfrm>
          <a:off x="0" y="0"/>
          <a:ext cx="0" cy="0"/>
          <a:chOff x="0" y="0"/>
          <a:chExt cx="0" cy="0"/>
        </a:xfrm>
      </p:grpSpPr>
      <p:sp>
        <p:nvSpPr>
          <p:cNvPr id="182" name="Google Shape;182;p2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83" name="Google Shape;183;p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4" name="Google Shape;184;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5" name="Google Shape;185;p21"/>
          <p:cNvGrpSpPr/>
          <p:nvPr/>
        </p:nvGrpSpPr>
        <p:grpSpPr>
          <a:xfrm>
            <a:off x="180290" y="4600563"/>
            <a:ext cx="3539983" cy="342900"/>
            <a:chOff x="180290" y="4600563"/>
            <a:chExt cx="3539983" cy="342900"/>
          </a:xfrm>
        </p:grpSpPr>
        <p:pic>
          <p:nvPicPr>
            <p:cNvPr id="186" name="Google Shape;186;p2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87" name="Google Shape;187;p2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594"/>
        <p:cNvGrpSpPr/>
        <p:nvPr/>
      </p:nvGrpSpPr>
      <p:grpSpPr>
        <a:xfrm>
          <a:off x="0" y="0"/>
          <a:ext cx="0" cy="0"/>
          <a:chOff x="0" y="0"/>
          <a:chExt cx="0" cy="0"/>
        </a:xfrm>
      </p:grpSpPr>
      <p:sp>
        <p:nvSpPr>
          <p:cNvPr id="1595" name="Google Shape;1595;p2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96" name="Google Shape;1596;p203"/>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97" name="Google Shape;1597;p20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98" name="Google Shape;1598;p20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99" name="Google Shape;1599;p20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00" name="Google Shape;1600;p20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601" name="Google Shape;1601;p20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602" name="Google Shape;1602;p2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03" name="Google Shape;1603;p20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604"/>
        <p:cNvGrpSpPr/>
        <p:nvPr/>
      </p:nvGrpSpPr>
      <p:grpSpPr>
        <a:xfrm>
          <a:off x="0" y="0"/>
          <a:ext cx="0" cy="0"/>
          <a:chOff x="0" y="0"/>
          <a:chExt cx="0" cy="0"/>
        </a:xfrm>
      </p:grpSpPr>
      <p:sp>
        <p:nvSpPr>
          <p:cNvPr id="1605" name="Google Shape;1605;p2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06" name="Google Shape;1606;p204"/>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07" name="Google Shape;1607;p20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8" name="Google Shape;1608;p2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09" name="Google Shape;1609;p20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0" name="Google Shape;1610;p204"/>
          <p:cNvGrpSpPr/>
          <p:nvPr/>
        </p:nvGrpSpPr>
        <p:grpSpPr>
          <a:xfrm>
            <a:off x="180290" y="4600563"/>
            <a:ext cx="3539983" cy="342900"/>
            <a:chOff x="180290" y="4600563"/>
            <a:chExt cx="3539983" cy="342900"/>
          </a:xfrm>
        </p:grpSpPr>
        <p:pic>
          <p:nvPicPr>
            <p:cNvPr id="1611" name="Google Shape;1611;p20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612" name="Google Shape;1612;p20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613"/>
        <p:cNvGrpSpPr/>
        <p:nvPr/>
      </p:nvGrpSpPr>
      <p:grpSpPr>
        <a:xfrm>
          <a:off x="0" y="0"/>
          <a:ext cx="0" cy="0"/>
          <a:chOff x="0" y="0"/>
          <a:chExt cx="0" cy="0"/>
        </a:xfrm>
      </p:grpSpPr>
      <p:sp>
        <p:nvSpPr>
          <p:cNvPr id="1614" name="Google Shape;1614;p2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15" name="Google Shape;1615;p205"/>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16" name="Google Shape;1616;p205"/>
          <p:cNvSpPr txBox="1">
            <a:spLocks noGrp="1"/>
          </p:cNvSpPr>
          <p:nvPr>
            <p:ph type="title"/>
          </p:nvPr>
        </p:nvSpPr>
        <p:spPr>
          <a:xfrm>
            <a:off x="537883" y="7371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17" name="Google Shape;1617;p20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18" name="Google Shape;1618;p20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9" name="Google Shape;1619;p205"/>
          <p:cNvGrpSpPr/>
          <p:nvPr/>
        </p:nvGrpSpPr>
        <p:grpSpPr>
          <a:xfrm>
            <a:off x="180290" y="4600563"/>
            <a:ext cx="3539983" cy="342900"/>
            <a:chOff x="180290" y="4600563"/>
            <a:chExt cx="3539983" cy="342900"/>
          </a:xfrm>
        </p:grpSpPr>
        <p:pic>
          <p:nvPicPr>
            <p:cNvPr id="1620" name="Google Shape;1620;p20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621" name="Google Shape;1621;p20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622"/>
        <p:cNvGrpSpPr/>
        <p:nvPr/>
      </p:nvGrpSpPr>
      <p:grpSpPr>
        <a:xfrm>
          <a:off x="0" y="0"/>
          <a:ext cx="0" cy="0"/>
          <a:chOff x="0" y="0"/>
          <a:chExt cx="0" cy="0"/>
        </a:xfrm>
      </p:grpSpPr>
      <p:sp>
        <p:nvSpPr>
          <p:cNvPr id="1623" name="Google Shape;1623;p2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4" name="Google Shape;1624;p20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5" name="Google Shape;1625;p20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626"/>
        <p:cNvGrpSpPr/>
        <p:nvPr/>
      </p:nvGrpSpPr>
      <p:grpSpPr>
        <a:xfrm>
          <a:off x="0" y="0"/>
          <a:ext cx="0" cy="0"/>
          <a:chOff x="0" y="0"/>
          <a:chExt cx="0" cy="0"/>
        </a:xfrm>
      </p:grpSpPr>
      <p:sp>
        <p:nvSpPr>
          <p:cNvPr id="1627" name="Google Shape;1627;p20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8" name="Google Shape;1628;p20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9" name="Google Shape;1629;p20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0" name="Google Shape;1630;p20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631"/>
        <p:cNvGrpSpPr/>
        <p:nvPr/>
      </p:nvGrpSpPr>
      <p:grpSpPr>
        <a:xfrm>
          <a:off x="0" y="0"/>
          <a:ext cx="0" cy="0"/>
          <a:chOff x="0" y="0"/>
          <a:chExt cx="0" cy="0"/>
        </a:xfrm>
      </p:grpSpPr>
      <p:sp>
        <p:nvSpPr>
          <p:cNvPr id="1632" name="Google Shape;1632;p20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33" name="Google Shape;1633;p20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4" name="Google Shape;1634;p20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35" name="Google Shape;1635;p20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6" name="Google Shape;1636;p2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37" name="Google Shape;1637;p20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638"/>
        <p:cNvGrpSpPr/>
        <p:nvPr/>
      </p:nvGrpSpPr>
      <p:grpSpPr>
        <a:xfrm>
          <a:off x="0" y="0"/>
          <a:ext cx="0" cy="0"/>
          <a:chOff x="0" y="0"/>
          <a:chExt cx="0" cy="0"/>
        </a:xfrm>
      </p:grpSpPr>
      <p:sp>
        <p:nvSpPr>
          <p:cNvPr id="1639" name="Google Shape;1639;p2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40" name="Google Shape;1640;p2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1" name="Google Shape;1641;p20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42" name="Google Shape;1642;p209"/>
          <p:cNvGrpSpPr/>
          <p:nvPr/>
        </p:nvGrpSpPr>
        <p:grpSpPr>
          <a:xfrm>
            <a:off x="180290" y="4600563"/>
            <a:ext cx="3539983" cy="342900"/>
            <a:chOff x="180290" y="4600563"/>
            <a:chExt cx="3539983" cy="342900"/>
          </a:xfrm>
        </p:grpSpPr>
        <p:pic>
          <p:nvPicPr>
            <p:cNvPr id="1643" name="Google Shape;1643;p20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644" name="Google Shape;1644;p20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645"/>
        <p:cNvGrpSpPr/>
        <p:nvPr/>
      </p:nvGrpSpPr>
      <p:grpSpPr>
        <a:xfrm>
          <a:off x="0" y="0"/>
          <a:ext cx="0" cy="0"/>
          <a:chOff x="0" y="0"/>
          <a:chExt cx="0" cy="0"/>
        </a:xfrm>
      </p:grpSpPr>
      <p:sp>
        <p:nvSpPr>
          <p:cNvPr id="1646" name="Google Shape;1646;p2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647" name="Google Shape;1647;p2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8" name="Google Shape;1648;p21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49" name="Google Shape;1649;p2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50" name="Google Shape;1650;p2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651"/>
        <p:cNvGrpSpPr/>
        <p:nvPr/>
      </p:nvGrpSpPr>
      <p:grpSpPr>
        <a:xfrm>
          <a:off x="0" y="0"/>
          <a:ext cx="0" cy="0"/>
          <a:chOff x="0" y="0"/>
          <a:chExt cx="0" cy="0"/>
        </a:xfrm>
      </p:grpSpPr>
      <p:sp>
        <p:nvSpPr>
          <p:cNvPr id="1652" name="Google Shape;1652;p2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53" name="Google Shape;1653;p2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54" name="Google Shape;1654;p2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5" name="Google Shape;1655;p21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56" name="Google Shape;1656;p21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57" name="Google Shape;1657;p211"/>
          <p:cNvGrpSpPr/>
          <p:nvPr/>
        </p:nvGrpSpPr>
        <p:grpSpPr>
          <a:xfrm>
            <a:off x="180290" y="4600563"/>
            <a:ext cx="3539983" cy="342900"/>
            <a:chOff x="180290" y="4600563"/>
            <a:chExt cx="3539983" cy="342900"/>
          </a:xfrm>
        </p:grpSpPr>
        <p:pic>
          <p:nvPicPr>
            <p:cNvPr id="1658" name="Google Shape;1658;p211"/>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659" name="Google Shape;1659;p21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660"/>
        <p:cNvGrpSpPr/>
        <p:nvPr/>
      </p:nvGrpSpPr>
      <p:grpSpPr>
        <a:xfrm>
          <a:off x="0" y="0"/>
          <a:ext cx="0" cy="0"/>
          <a:chOff x="0" y="0"/>
          <a:chExt cx="0" cy="0"/>
        </a:xfrm>
      </p:grpSpPr>
      <p:sp>
        <p:nvSpPr>
          <p:cNvPr id="1661" name="Google Shape;1661;p2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62" name="Google Shape;1662;p2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63" name="Google Shape;1663;p2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664" name="Google Shape;1664;p2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665" name="Google Shape;1665;p2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66" name="Google Shape;1666;p2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67" name="Google Shape;1667;p21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68" name="Google Shape;1668;p2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69" name="Google Shape;1669;p21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88"/>
        <p:cNvGrpSpPr/>
        <p:nvPr/>
      </p:nvGrpSpPr>
      <p:grpSpPr>
        <a:xfrm>
          <a:off x="0" y="0"/>
          <a:ext cx="0" cy="0"/>
          <a:chOff x="0" y="0"/>
          <a:chExt cx="0" cy="0"/>
        </a:xfrm>
      </p:grpSpPr>
      <p:sp>
        <p:nvSpPr>
          <p:cNvPr id="189" name="Google Shape;189;p2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0" name="Google Shape;190;p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1" name="Google Shape;191;p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2" name="Google Shape;192;p2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3" name="Google Shape;193;p22"/>
          <p:cNvSpPr txBox="1">
            <a:spLocks noGrp="1"/>
          </p:cNvSpPr>
          <p:nvPr>
            <p:ph type="sldNum" idx="12"/>
          </p:nvPr>
        </p:nvSpPr>
        <p:spPr>
          <a:xfrm>
            <a:off x="8437650" y="4711475"/>
            <a:ext cx="54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4" name="Google Shape;194;p22"/>
          <p:cNvGrpSpPr/>
          <p:nvPr/>
        </p:nvGrpSpPr>
        <p:grpSpPr>
          <a:xfrm>
            <a:off x="180290" y="4600563"/>
            <a:ext cx="3539983" cy="342900"/>
            <a:chOff x="180290" y="4600563"/>
            <a:chExt cx="3539983" cy="342900"/>
          </a:xfrm>
        </p:grpSpPr>
        <p:pic>
          <p:nvPicPr>
            <p:cNvPr id="195" name="Google Shape;195;p22"/>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96" name="Google Shape;196;p2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670"/>
        <p:cNvGrpSpPr/>
        <p:nvPr/>
      </p:nvGrpSpPr>
      <p:grpSpPr>
        <a:xfrm>
          <a:off x="0" y="0"/>
          <a:ext cx="0" cy="0"/>
          <a:chOff x="0" y="0"/>
          <a:chExt cx="0" cy="0"/>
        </a:xfrm>
      </p:grpSpPr>
      <p:sp>
        <p:nvSpPr>
          <p:cNvPr id="1671" name="Google Shape;1671;p2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2" name="Google Shape;1672;p213"/>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73" name="Google Shape;1673;p2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74" name="Google Shape;1674;p2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75" name="Google Shape;1675;p2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76" name="Google Shape;1676;p21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77" name="Google Shape;1677;p213"/>
          <p:cNvGrpSpPr/>
          <p:nvPr/>
        </p:nvGrpSpPr>
        <p:grpSpPr>
          <a:xfrm>
            <a:off x="1605267" y="3232902"/>
            <a:ext cx="5933466" cy="1097281"/>
            <a:chOff x="1952025" y="4310537"/>
            <a:chExt cx="7911288" cy="1463041"/>
          </a:xfrm>
        </p:grpSpPr>
        <p:pic>
          <p:nvPicPr>
            <p:cNvPr id="1678" name="Google Shape;1678;p21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679" name="Google Shape;1679;p21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680" name="Google Shape;1680;p21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81" name="Google Shape;1681;p21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682" name="Google Shape;1682;p2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83" name="Google Shape;1683;p213"/>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684"/>
        <p:cNvGrpSpPr/>
        <p:nvPr/>
      </p:nvGrpSpPr>
      <p:grpSpPr>
        <a:xfrm>
          <a:off x="0" y="0"/>
          <a:ext cx="0" cy="0"/>
          <a:chOff x="0" y="0"/>
          <a:chExt cx="0" cy="0"/>
        </a:xfrm>
      </p:grpSpPr>
      <p:sp>
        <p:nvSpPr>
          <p:cNvPr id="1685" name="Google Shape;1685;p2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6" name="Google Shape;1686;p214"/>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87" name="Google Shape;1687;p2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88" name="Google Shape;1688;p21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89" name="Google Shape;1689;p21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90" name="Google Shape;1690;p21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691" name="Google Shape;1691;p21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692" name="Google Shape;1692;p2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93" name="Google Shape;1693;p21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694"/>
        <p:cNvGrpSpPr/>
        <p:nvPr/>
      </p:nvGrpSpPr>
      <p:grpSpPr>
        <a:xfrm>
          <a:off x="0" y="0"/>
          <a:ext cx="0" cy="0"/>
          <a:chOff x="0" y="0"/>
          <a:chExt cx="0" cy="0"/>
        </a:xfrm>
      </p:grpSpPr>
      <p:sp>
        <p:nvSpPr>
          <p:cNvPr id="1695" name="Google Shape;1695;p2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96" name="Google Shape;1696;p215"/>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97" name="Google Shape;1697;p2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98" name="Google Shape;1698;p2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9" name="Google Shape;1699;p21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00" name="Google Shape;1700;p2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01" name="Google Shape;1701;p2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702"/>
        <p:cNvGrpSpPr/>
        <p:nvPr/>
      </p:nvGrpSpPr>
      <p:grpSpPr>
        <a:xfrm>
          <a:off x="0" y="0"/>
          <a:ext cx="0" cy="0"/>
          <a:chOff x="0" y="0"/>
          <a:chExt cx="0" cy="0"/>
        </a:xfrm>
      </p:grpSpPr>
      <p:sp>
        <p:nvSpPr>
          <p:cNvPr id="1703" name="Google Shape;1703;p2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4" name="Google Shape;1704;p216"/>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5" name="Google Shape;1705;p216"/>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6" name="Google Shape;1706;p21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707" name="Google Shape;1707;p216"/>
          <p:cNvSpPr>
            <a:spLocks noGrp="1"/>
          </p:cNvSpPr>
          <p:nvPr>
            <p:ph type="pic" idx="2"/>
          </p:nvPr>
        </p:nvSpPr>
        <p:spPr>
          <a:xfrm>
            <a:off x="537883" y="2655094"/>
            <a:ext cx="2949000" cy="1740600"/>
          </a:xfrm>
          <a:prstGeom prst="rect">
            <a:avLst/>
          </a:prstGeom>
          <a:noFill/>
          <a:ln>
            <a:noFill/>
          </a:ln>
        </p:spPr>
      </p:sp>
      <p:sp>
        <p:nvSpPr>
          <p:cNvPr id="1708" name="Google Shape;1708;p21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09" name="Google Shape;1709;p2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10" name="Google Shape;1710;p2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711"/>
        <p:cNvGrpSpPr/>
        <p:nvPr/>
      </p:nvGrpSpPr>
      <p:grpSpPr>
        <a:xfrm>
          <a:off x="0" y="0"/>
          <a:ext cx="0" cy="0"/>
          <a:chOff x="0" y="0"/>
          <a:chExt cx="0" cy="0"/>
        </a:xfrm>
      </p:grpSpPr>
      <p:sp>
        <p:nvSpPr>
          <p:cNvPr id="1712" name="Google Shape;1712;p2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13" name="Google Shape;1713;p2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4" name="Google Shape;1714;p21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15" name="Google Shape;1715;p2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716"/>
        <p:cNvGrpSpPr/>
        <p:nvPr/>
      </p:nvGrpSpPr>
      <p:grpSpPr>
        <a:xfrm>
          <a:off x="0" y="0"/>
          <a:ext cx="0" cy="0"/>
          <a:chOff x="0" y="0"/>
          <a:chExt cx="0" cy="0"/>
        </a:xfrm>
      </p:grpSpPr>
      <p:sp>
        <p:nvSpPr>
          <p:cNvPr id="1717" name="Google Shape;1717;p2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18" name="Google Shape;1718;p21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9" name="Google Shape;1719;p2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0" name="Google Shape;1720;p21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21" name="Google Shape;1721;p2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722"/>
        <p:cNvGrpSpPr/>
        <p:nvPr/>
      </p:nvGrpSpPr>
      <p:grpSpPr>
        <a:xfrm>
          <a:off x="0" y="0"/>
          <a:ext cx="0" cy="0"/>
          <a:chOff x="0" y="0"/>
          <a:chExt cx="0" cy="0"/>
        </a:xfrm>
      </p:grpSpPr>
      <p:sp>
        <p:nvSpPr>
          <p:cNvPr id="1723" name="Google Shape;1723;p2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24" name="Google Shape;1724;p2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5" name="Google Shape;1725;p2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26" name="Google Shape;1726;p2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7" name="Google Shape;1727;p2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8" name="Google Shape;1728;p21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29" name="Google Shape;1729;p2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730"/>
        <p:cNvGrpSpPr/>
        <p:nvPr/>
      </p:nvGrpSpPr>
      <p:grpSpPr>
        <a:xfrm>
          <a:off x="0" y="0"/>
          <a:ext cx="0" cy="0"/>
          <a:chOff x="0" y="0"/>
          <a:chExt cx="0" cy="0"/>
        </a:xfrm>
      </p:grpSpPr>
      <p:sp>
        <p:nvSpPr>
          <p:cNvPr id="1731" name="Google Shape;1731;p2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32" name="Google Shape;1732;p2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33" name="Google Shape;1733;p22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34" name="Google Shape;1734;p2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35" name="Google Shape;1735;p2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736"/>
        <p:cNvGrpSpPr/>
        <p:nvPr/>
      </p:nvGrpSpPr>
      <p:grpSpPr>
        <a:xfrm>
          <a:off x="0" y="0"/>
          <a:ext cx="0" cy="0"/>
          <a:chOff x="0" y="0"/>
          <a:chExt cx="0" cy="0"/>
        </a:xfrm>
      </p:grpSpPr>
      <p:sp>
        <p:nvSpPr>
          <p:cNvPr id="1737" name="Google Shape;1737;p2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738" name="Google Shape;1738;p2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39" name="Google Shape;1739;p22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40" name="Google Shape;1740;p2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41" name="Google Shape;1741;p2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742"/>
        <p:cNvGrpSpPr/>
        <p:nvPr/>
      </p:nvGrpSpPr>
      <p:grpSpPr>
        <a:xfrm>
          <a:off x="0" y="0"/>
          <a:ext cx="0" cy="0"/>
          <a:chOff x="0" y="0"/>
          <a:chExt cx="0" cy="0"/>
        </a:xfrm>
      </p:grpSpPr>
      <p:sp>
        <p:nvSpPr>
          <p:cNvPr id="1743" name="Google Shape;1743;p2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44" name="Google Shape;1744;p2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45" name="Google Shape;1745;p2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46" name="Google Shape;1746;p22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47" name="Google Shape;1747;p22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48" name="Google Shape;1748;p2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49" name="Google Shape;1749;p22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7"/>
        <p:cNvGrpSpPr/>
        <p:nvPr/>
      </p:nvGrpSpPr>
      <p:grpSpPr>
        <a:xfrm>
          <a:off x="0" y="0"/>
          <a:ext cx="0" cy="0"/>
          <a:chOff x="0" y="0"/>
          <a:chExt cx="0" cy="0"/>
        </a:xfrm>
      </p:grpSpPr>
      <p:sp>
        <p:nvSpPr>
          <p:cNvPr id="198" name="Google Shape;198;p2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9" name="Google Shape;199;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0" name="Google Shape;200;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01" name="Google Shape;201;p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2" name="Google Shape;202;p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3" name="Google Shape;203;p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4" name="Google Shape;204;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6" name="Google Shape;206;p2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750"/>
        <p:cNvGrpSpPr/>
        <p:nvPr/>
      </p:nvGrpSpPr>
      <p:grpSpPr>
        <a:xfrm>
          <a:off x="0" y="0"/>
          <a:ext cx="0" cy="0"/>
          <a:chOff x="0" y="0"/>
          <a:chExt cx="0" cy="0"/>
        </a:xfrm>
      </p:grpSpPr>
      <p:sp>
        <p:nvSpPr>
          <p:cNvPr id="1751" name="Google Shape;1751;p2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52" name="Google Shape;1752;p2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53" name="Google Shape;1753;p2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754" name="Google Shape;1754;p2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755" name="Google Shape;1755;p2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756" name="Google Shape;1756;p2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757" name="Google Shape;1757;p22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58" name="Google Shape;1758;p2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59" name="Google Shape;1759;p22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1760"/>
        <p:cNvGrpSpPr/>
        <p:nvPr/>
      </p:nvGrpSpPr>
      <p:grpSpPr>
        <a:xfrm>
          <a:off x="0" y="0"/>
          <a:ext cx="0" cy="0"/>
          <a:chOff x="0" y="0"/>
          <a:chExt cx="0" cy="0"/>
        </a:xfrm>
      </p:grpSpPr>
      <p:sp>
        <p:nvSpPr>
          <p:cNvPr id="1761" name="Google Shape;1761;p224"/>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224"/>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763" name="Google Shape;1763;p2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64" name="Google Shape;1764;p2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765"/>
        <p:cNvGrpSpPr/>
        <p:nvPr/>
      </p:nvGrpSpPr>
      <p:grpSpPr>
        <a:xfrm>
          <a:off x="0" y="0"/>
          <a:ext cx="0" cy="0"/>
          <a:chOff x="0" y="0"/>
          <a:chExt cx="0" cy="0"/>
        </a:xfrm>
      </p:grpSpPr>
      <p:sp>
        <p:nvSpPr>
          <p:cNvPr id="1766" name="Google Shape;1766;p2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67" name="Google Shape;1767;p22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8" name="Google Shape;1768;p22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69" name="Google Shape;1769;p22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70"/>
        <p:cNvGrpSpPr/>
        <p:nvPr/>
      </p:nvGrpSpPr>
      <p:grpSpPr>
        <a:xfrm>
          <a:off x="0" y="0"/>
          <a:ext cx="0" cy="0"/>
          <a:chOff x="0" y="0"/>
          <a:chExt cx="0" cy="0"/>
        </a:xfrm>
      </p:grpSpPr>
      <p:sp>
        <p:nvSpPr>
          <p:cNvPr id="1771" name="Google Shape;1771;p226"/>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772" name="Google Shape;1772;p2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73" name="Google Shape;1773;p2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74" name="Google Shape;1774;p2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1775"/>
        <p:cNvGrpSpPr/>
        <p:nvPr/>
      </p:nvGrpSpPr>
      <p:grpSpPr>
        <a:xfrm>
          <a:off x="0" y="0"/>
          <a:ext cx="0" cy="0"/>
          <a:chOff x="0" y="0"/>
          <a:chExt cx="0" cy="0"/>
        </a:xfrm>
      </p:grpSpPr>
      <p:sp>
        <p:nvSpPr>
          <p:cNvPr id="1776" name="Google Shape;1776;p2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77" name="Google Shape;1777;p227"/>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78" name="Google Shape;1778;p22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79" name="Google Shape;1779;p22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780"/>
        <p:cNvGrpSpPr/>
        <p:nvPr/>
      </p:nvGrpSpPr>
      <p:grpSpPr>
        <a:xfrm>
          <a:off x="0" y="0"/>
          <a:ext cx="0" cy="0"/>
          <a:chOff x="0" y="0"/>
          <a:chExt cx="0" cy="0"/>
        </a:xfrm>
      </p:grpSpPr>
      <p:sp>
        <p:nvSpPr>
          <p:cNvPr id="1781" name="Google Shape;1781;p2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782"/>
        <p:cNvGrpSpPr/>
        <p:nvPr/>
      </p:nvGrpSpPr>
      <p:grpSpPr>
        <a:xfrm>
          <a:off x="0" y="0"/>
          <a:ext cx="0" cy="0"/>
          <a:chOff x="0" y="0"/>
          <a:chExt cx="0" cy="0"/>
        </a:xfrm>
      </p:grpSpPr>
      <p:sp>
        <p:nvSpPr>
          <p:cNvPr id="1783" name="Google Shape;1783;p2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84" name="Google Shape;1784;p2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85" name="Google Shape;1785;p229"/>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786"/>
        <p:cNvGrpSpPr/>
        <p:nvPr/>
      </p:nvGrpSpPr>
      <p:grpSpPr>
        <a:xfrm>
          <a:off x="0" y="0"/>
          <a:ext cx="0" cy="0"/>
          <a:chOff x="0" y="0"/>
          <a:chExt cx="0" cy="0"/>
        </a:xfrm>
      </p:grpSpPr>
      <p:sp>
        <p:nvSpPr>
          <p:cNvPr id="1787" name="Google Shape;1787;p2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1788"/>
        <p:cNvGrpSpPr/>
        <p:nvPr/>
      </p:nvGrpSpPr>
      <p:grpSpPr>
        <a:xfrm>
          <a:off x="0" y="0"/>
          <a:ext cx="0" cy="0"/>
          <a:chOff x="0" y="0"/>
          <a:chExt cx="0" cy="0"/>
        </a:xfrm>
      </p:grpSpPr>
      <p:sp>
        <p:nvSpPr>
          <p:cNvPr id="1789" name="Google Shape;1789;p23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790" name="Google Shape;1790;p23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1" name="Google Shape;1791;p231"/>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1792" name="Google Shape;1792;p231"/>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3"/>
        <p:cNvGrpSpPr/>
        <p:nvPr/>
      </p:nvGrpSpPr>
      <p:grpSpPr>
        <a:xfrm>
          <a:off x="0" y="0"/>
          <a:ext cx="0" cy="0"/>
          <a:chOff x="0" y="0"/>
          <a:chExt cx="0" cy="0"/>
        </a:xfrm>
      </p:grpSpPr>
      <p:sp>
        <p:nvSpPr>
          <p:cNvPr id="1794" name="Google Shape;1794;p232"/>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95" name="Google Shape;1795;p2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96" name="Google Shape;1796;p232"/>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7"/>
        <p:cNvGrpSpPr/>
        <p:nvPr/>
      </p:nvGrpSpPr>
      <p:grpSpPr>
        <a:xfrm>
          <a:off x="0" y="0"/>
          <a:ext cx="0" cy="0"/>
          <a:chOff x="0" y="0"/>
          <a:chExt cx="0" cy="0"/>
        </a:xfrm>
      </p:grpSpPr>
      <p:sp>
        <p:nvSpPr>
          <p:cNvPr id="208" name="Google Shape;208;p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9" name="Google Shape;209;p24"/>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0" name="Google Shape;210;p2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1" name="Google Shape;211;p2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2" name="Google Shape;212;p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3" name="Google Shape;213;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p2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215" name="Google Shape;215;p24"/>
          <p:cNvGrpSpPr/>
          <p:nvPr/>
        </p:nvGrpSpPr>
        <p:grpSpPr>
          <a:xfrm>
            <a:off x="1605267" y="3232902"/>
            <a:ext cx="5933466" cy="1097281"/>
            <a:chOff x="1952025" y="4310537"/>
            <a:chExt cx="7911288" cy="1463041"/>
          </a:xfrm>
        </p:grpSpPr>
        <p:pic>
          <p:nvPicPr>
            <p:cNvPr id="216" name="Google Shape;216;p2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17" name="Google Shape;217;p2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18" name="Google Shape;218;p2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19" name="Google Shape;219;p2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7"/>
        <p:cNvGrpSpPr/>
        <p:nvPr/>
      </p:nvGrpSpPr>
      <p:grpSpPr>
        <a:xfrm>
          <a:off x="0" y="0"/>
          <a:ext cx="0" cy="0"/>
          <a:chOff x="0" y="0"/>
          <a:chExt cx="0" cy="0"/>
        </a:xfrm>
      </p:grpSpPr>
      <p:sp>
        <p:nvSpPr>
          <p:cNvPr id="1798" name="Google Shape;1798;p233"/>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233"/>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800" name="Google Shape;1800;p233"/>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01" name="Google Shape;1801;p2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02" name="Google Shape;1802;p2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03"/>
        <p:cNvGrpSpPr/>
        <p:nvPr/>
      </p:nvGrpSpPr>
      <p:grpSpPr>
        <a:xfrm>
          <a:off x="0" y="0"/>
          <a:ext cx="0" cy="0"/>
          <a:chOff x="0" y="0"/>
          <a:chExt cx="0" cy="0"/>
        </a:xfrm>
      </p:grpSpPr>
      <p:sp>
        <p:nvSpPr>
          <p:cNvPr id="1804" name="Google Shape;1804;p2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805" name="Google Shape;1805;p2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06" name="Google Shape;1806;p234"/>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1807"/>
        <p:cNvGrpSpPr/>
        <p:nvPr/>
      </p:nvGrpSpPr>
      <p:grpSpPr>
        <a:xfrm>
          <a:off x="0" y="0"/>
          <a:ext cx="0" cy="0"/>
          <a:chOff x="0" y="0"/>
          <a:chExt cx="0" cy="0"/>
        </a:xfrm>
      </p:grpSpPr>
      <p:sp>
        <p:nvSpPr>
          <p:cNvPr id="1808" name="Google Shape;1808;p2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09" name="Google Shape;1809;p235"/>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1810" name="Google Shape;1810;p235"/>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1811" name="Google Shape;1811;p235"/>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812"/>
        <p:cNvGrpSpPr/>
        <p:nvPr/>
      </p:nvGrpSpPr>
      <p:grpSpPr>
        <a:xfrm>
          <a:off x="0" y="0"/>
          <a:ext cx="0" cy="0"/>
          <a:chOff x="0" y="0"/>
          <a:chExt cx="0" cy="0"/>
        </a:xfrm>
      </p:grpSpPr>
      <p:sp>
        <p:nvSpPr>
          <p:cNvPr id="1813" name="Google Shape;1813;p2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820"/>
        <p:cNvGrpSpPr/>
        <p:nvPr/>
      </p:nvGrpSpPr>
      <p:grpSpPr>
        <a:xfrm>
          <a:off x="0" y="0"/>
          <a:ext cx="0" cy="0"/>
          <a:chOff x="0" y="0"/>
          <a:chExt cx="0" cy="0"/>
        </a:xfrm>
      </p:grpSpPr>
      <p:sp>
        <p:nvSpPr>
          <p:cNvPr id="1821" name="Google Shape;1821;p2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22" name="Google Shape;1822;p238"/>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823" name="Google Shape;1823;p23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824" name="Google Shape;1824;p23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25" name="Google Shape;1825;p23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26" name="Google Shape;1826;p2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27" name="Google Shape;1827;p23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1828" name="Google Shape;1828;p238"/>
          <p:cNvGrpSpPr/>
          <p:nvPr/>
        </p:nvGrpSpPr>
        <p:grpSpPr>
          <a:xfrm>
            <a:off x="1605267" y="3232902"/>
            <a:ext cx="5933466" cy="1097281"/>
            <a:chOff x="1952025" y="4310537"/>
            <a:chExt cx="7911288" cy="1463041"/>
          </a:xfrm>
        </p:grpSpPr>
        <p:pic>
          <p:nvPicPr>
            <p:cNvPr id="1829" name="Google Shape;1829;p23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830" name="Google Shape;1830;p23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831" name="Google Shape;1831;p23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832" name="Google Shape;1832;p23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833"/>
        <p:cNvGrpSpPr/>
        <p:nvPr/>
      </p:nvGrpSpPr>
      <p:grpSpPr>
        <a:xfrm>
          <a:off x="0" y="0"/>
          <a:ext cx="0" cy="0"/>
          <a:chOff x="0" y="0"/>
          <a:chExt cx="0" cy="0"/>
        </a:xfrm>
      </p:grpSpPr>
      <p:sp>
        <p:nvSpPr>
          <p:cNvPr id="1834" name="Google Shape;1834;p2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35" name="Google Shape;1835;p239"/>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836" name="Google Shape;1836;p23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37" name="Google Shape;1837;p2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38" name="Google Shape;1838;p23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839" name="Google Shape;1839;p23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840" name="Google Shape;1840;p239"/>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1841" name="Google Shape;1841;p23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42" name="Google Shape;1842;p23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843"/>
        <p:cNvGrpSpPr/>
        <p:nvPr/>
      </p:nvGrpSpPr>
      <p:grpSpPr>
        <a:xfrm>
          <a:off x="0" y="0"/>
          <a:ext cx="0" cy="0"/>
          <a:chOff x="0" y="0"/>
          <a:chExt cx="0" cy="0"/>
        </a:xfrm>
      </p:grpSpPr>
      <p:sp>
        <p:nvSpPr>
          <p:cNvPr id="1844" name="Google Shape;1844;p2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5" name="Google Shape;1845;p240"/>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6" name="Google Shape;1846;p2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47" name="Google Shape;1847;p2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48" name="Google Shape;1848;p2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49" name="Google Shape;1849;p2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50" name="Google Shape;1850;p2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851"/>
        <p:cNvGrpSpPr/>
        <p:nvPr/>
      </p:nvGrpSpPr>
      <p:grpSpPr>
        <a:xfrm>
          <a:off x="0" y="0"/>
          <a:ext cx="0" cy="0"/>
          <a:chOff x="0" y="0"/>
          <a:chExt cx="0" cy="0"/>
        </a:xfrm>
      </p:grpSpPr>
      <p:sp>
        <p:nvSpPr>
          <p:cNvPr id="1852" name="Google Shape;1852;p2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53" name="Google Shape;1853;p241"/>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54" name="Google Shape;1854;p241"/>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55" name="Google Shape;1855;p24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856" name="Google Shape;1856;p241"/>
          <p:cNvSpPr>
            <a:spLocks noGrp="1"/>
          </p:cNvSpPr>
          <p:nvPr>
            <p:ph type="pic" idx="2"/>
          </p:nvPr>
        </p:nvSpPr>
        <p:spPr>
          <a:xfrm>
            <a:off x="537883" y="2655094"/>
            <a:ext cx="2949000" cy="1740600"/>
          </a:xfrm>
          <a:prstGeom prst="rect">
            <a:avLst/>
          </a:prstGeom>
          <a:noFill/>
          <a:ln>
            <a:noFill/>
          </a:ln>
        </p:spPr>
      </p:sp>
      <p:sp>
        <p:nvSpPr>
          <p:cNvPr id="1857" name="Google Shape;1857;p2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58" name="Google Shape;1858;p2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59" name="Google Shape;1859;p2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860"/>
        <p:cNvGrpSpPr/>
        <p:nvPr/>
      </p:nvGrpSpPr>
      <p:grpSpPr>
        <a:xfrm>
          <a:off x="0" y="0"/>
          <a:ext cx="0" cy="0"/>
          <a:chOff x="0" y="0"/>
          <a:chExt cx="0" cy="0"/>
        </a:xfrm>
      </p:grpSpPr>
      <p:sp>
        <p:nvSpPr>
          <p:cNvPr id="1861" name="Google Shape;1861;p2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62" name="Google Shape;1862;p24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63" name="Google Shape;1863;p2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64" name="Google Shape;1864;p2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65" name="Google Shape;1865;p2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866"/>
        <p:cNvGrpSpPr/>
        <p:nvPr/>
      </p:nvGrpSpPr>
      <p:grpSpPr>
        <a:xfrm>
          <a:off x="0" y="0"/>
          <a:ext cx="0" cy="0"/>
          <a:chOff x="0" y="0"/>
          <a:chExt cx="0" cy="0"/>
        </a:xfrm>
      </p:grpSpPr>
      <p:sp>
        <p:nvSpPr>
          <p:cNvPr id="1867" name="Google Shape;1867;p2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68" name="Google Shape;1868;p24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69" name="Google Shape;1869;p24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70" name="Google Shape;1870;p2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71" name="Google Shape;1871;p2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72" name="Google Shape;1872;p2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20"/>
        <p:cNvGrpSpPr/>
        <p:nvPr/>
      </p:nvGrpSpPr>
      <p:grpSpPr>
        <a:xfrm>
          <a:off x="0" y="0"/>
          <a:ext cx="0" cy="0"/>
          <a:chOff x="0" y="0"/>
          <a:chExt cx="0" cy="0"/>
        </a:xfrm>
      </p:grpSpPr>
      <p:sp>
        <p:nvSpPr>
          <p:cNvPr id="221" name="Google Shape;221;p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2" name="Google Shape;222;p25"/>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3" name="Google Shape;223;p2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4" name="Google Shape;224;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2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6" name="Google Shape;226;p2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27" name="Google Shape;227;p2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28" name="Google Shape;228;p2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873"/>
        <p:cNvGrpSpPr/>
        <p:nvPr/>
      </p:nvGrpSpPr>
      <p:grpSpPr>
        <a:xfrm>
          <a:off x="0" y="0"/>
          <a:ext cx="0" cy="0"/>
          <a:chOff x="0" y="0"/>
          <a:chExt cx="0" cy="0"/>
        </a:xfrm>
      </p:grpSpPr>
      <p:sp>
        <p:nvSpPr>
          <p:cNvPr id="1874" name="Google Shape;1874;p24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875" name="Google Shape;1875;p24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76" name="Google Shape;1876;p24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877" name="Google Shape;1877;p24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78" name="Google Shape;1878;p2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79" name="Google Shape;1879;p2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80" name="Google Shape;1880;p2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81" name="Google Shape;1881;p2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882"/>
        <p:cNvGrpSpPr/>
        <p:nvPr/>
      </p:nvGrpSpPr>
      <p:grpSpPr>
        <a:xfrm>
          <a:off x="0" y="0"/>
          <a:ext cx="0" cy="0"/>
          <a:chOff x="0" y="0"/>
          <a:chExt cx="0" cy="0"/>
        </a:xfrm>
      </p:grpSpPr>
      <p:sp>
        <p:nvSpPr>
          <p:cNvPr id="1883" name="Google Shape;1883;p2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84" name="Google Shape;1884;p2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85" name="Google Shape;1885;p2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86" name="Google Shape;1886;p2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87" name="Google Shape;1887;p24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888"/>
        <p:cNvGrpSpPr/>
        <p:nvPr/>
      </p:nvGrpSpPr>
      <p:grpSpPr>
        <a:xfrm>
          <a:off x="0" y="0"/>
          <a:ext cx="0" cy="0"/>
          <a:chOff x="0" y="0"/>
          <a:chExt cx="0" cy="0"/>
        </a:xfrm>
      </p:grpSpPr>
      <p:sp>
        <p:nvSpPr>
          <p:cNvPr id="1889" name="Google Shape;1889;p2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890" name="Google Shape;1890;p24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91" name="Google Shape;1891;p2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92" name="Google Shape;1892;p2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93" name="Google Shape;1893;p24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894"/>
        <p:cNvGrpSpPr/>
        <p:nvPr/>
      </p:nvGrpSpPr>
      <p:grpSpPr>
        <a:xfrm>
          <a:off x="0" y="0"/>
          <a:ext cx="0" cy="0"/>
          <a:chOff x="0" y="0"/>
          <a:chExt cx="0" cy="0"/>
        </a:xfrm>
      </p:grpSpPr>
      <p:sp>
        <p:nvSpPr>
          <p:cNvPr id="1895" name="Google Shape;1895;p2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96" name="Google Shape;1896;p24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97" name="Google Shape;1897;p24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98" name="Google Shape;1898;p24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99" name="Google Shape;1899;p2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00" name="Google Shape;1900;p2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01" name="Google Shape;1901;p24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902"/>
        <p:cNvGrpSpPr/>
        <p:nvPr/>
      </p:nvGrpSpPr>
      <p:grpSpPr>
        <a:xfrm>
          <a:off x="0" y="0"/>
          <a:ext cx="0" cy="0"/>
          <a:chOff x="0" y="0"/>
          <a:chExt cx="0" cy="0"/>
        </a:xfrm>
      </p:grpSpPr>
      <p:sp>
        <p:nvSpPr>
          <p:cNvPr id="1903" name="Google Shape;1903;p2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04" name="Google Shape;1904;p24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05" name="Google Shape;1905;p24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906" name="Google Shape;1906;p24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907" name="Google Shape;1907;p24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908" name="Google Shape;1908;p24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909" name="Google Shape;1909;p2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10" name="Google Shape;1910;p2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11" name="Google Shape;1911;p24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912"/>
        <p:cNvGrpSpPr/>
        <p:nvPr/>
      </p:nvGrpSpPr>
      <p:grpSpPr>
        <a:xfrm>
          <a:off x="0" y="0"/>
          <a:ext cx="0" cy="0"/>
          <a:chOff x="0" y="0"/>
          <a:chExt cx="0" cy="0"/>
        </a:xfrm>
      </p:grpSpPr>
      <p:sp>
        <p:nvSpPr>
          <p:cNvPr id="1913" name="Google Shape;1913;p2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4" name="Google Shape;1914;p249"/>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15" name="Google Shape;1915;p24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916" name="Google Shape;1916;p24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17" name="Google Shape;1917;p24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18" name="Google Shape;1918;p249"/>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
        <p:nvSpPr>
          <p:cNvPr id="1919" name="Google Shape;1919;p2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20" name="Google Shape;1920;p249"/>
          <p:cNvGrpSpPr/>
          <p:nvPr/>
        </p:nvGrpSpPr>
        <p:grpSpPr>
          <a:xfrm>
            <a:off x="1605267" y="3232902"/>
            <a:ext cx="5933466" cy="1097281"/>
            <a:chOff x="1952025" y="4310537"/>
            <a:chExt cx="7911288" cy="1463041"/>
          </a:xfrm>
        </p:grpSpPr>
        <p:pic>
          <p:nvPicPr>
            <p:cNvPr id="1921" name="Google Shape;1921;p24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922" name="Google Shape;1922;p24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923" name="Google Shape;1923;p24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924" name="Google Shape;1924;p24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925"/>
        <p:cNvGrpSpPr/>
        <p:nvPr/>
      </p:nvGrpSpPr>
      <p:grpSpPr>
        <a:xfrm>
          <a:off x="0" y="0"/>
          <a:ext cx="0" cy="0"/>
          <a:chOff x="0" y="0"/>
          <a:chExt cx="0" cy="0"/>
        </a:xfrm>
      </p:grpSpPr>
      <p:sp>
        <p:nvSpPr>
          <p:cNvPr id="1926" name="Google Shape;1926;p2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27" name="Google Shape;1927;p250"/>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28" name="Google Shape;1928;p25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29" name="Google Shape;1929;p2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30" name="Google Shape;1930;p25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31" name="Google Shape;1931;p25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932" name="Google Shape;1932;p25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933" name="Google Shape;1933;p25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934"/>
        <p:cNvGrpSpPr/>
        <p:nvPr/>
      </p:nvGrpSpPr>
      <p:grpSpPr>
        <a:xfrm>
          <a:off x="0" y="0"/>
          <a:ext cx="0" cy="0"/>
          <a:chOff x="0" y="0"/>
          <a:chExt cx="0" cy="0"/>
        </a:xfrm>
      </p:grpSpPr>
      <p:sp>
        <p:nvSpPr>
          <p:cNvPr id="1935" name="Google Shape;1935;p2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6" name="Google Shape;1936;p251"/>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7" name="Google Shape;1937;p2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38" name="Google Shape;1938;p2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39" name="Google Shape;1939;p2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40" name="Google Shape;1940;p2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41" name="Google Shape;1941;p2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942"/>
        <p:cNvGrpSpPr/>
        <p:nvPr/>
      </p:nvGrpSpPr>
      <p:grpSpPr>
        <a:xfrm>
          <a:off x="0" y="0"/>
          <a:ext cx="0" cy="0"/>
          <a:chOff x="0" y="0"/>
          <a:chExt cx="0" cy="0"/>
        </a:xfrm>
      </p:grpSpPr>
      <p:sp>
        <p:nvSpPr>
          <p:cNvPr id="1943" name="Google Shape;1943;p2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4" name="Google Shape;1944;p252"/>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5" name="Google Shape;1945;p252"/>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46" name="Google Shape;1946;p25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47" name="Google Shape;1947;p252"/>
          <p:cNvSpPr>
            <a:spLocks noGrp="1"/>
          </p:cNvSpPr>
          <p:nvPr>
            <p:ph type="pic" idx="2"/>
          </p:nvPr>
        </p:nvSpPr>
        <p:spPr>
          <a:xfrm>
            <a:off x="537883" y="2655094"/>
            <a:ext cx="2949000" cy="1740600"/>
          </a:xfrm>
          <a:prstGeom prst="rect">
            <a:avLst/>
          </a:prstGeom>
          <a:noFill/>
          <a:ln>
            <a:noFill/>
          </a:ln>
        </p:spPr>
      </p:sp>
      <p:sp>
        <p:nvSpPr>
          <p:cNvPr id="1948" name="Google Shape;1948;p2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49" name="Google Shape;1949;p2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50" name="Google Shape;1950;p2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951"/>
        <p:cNvGrpSpPr/>
        <p:nvPr/>
      </p:nvGrpSpPr>
      <p:grpSpPr>
        <a:xfrm>
          <a:off x="0" y="0"/>
          <a:ext cx="0" cy="0"/>
          <a:chOff x="0" y="0"/>
          <a:chExt cx="0" cy="0"/>
        </a:xfrm>
      </p:grpSpPr>
      <p:sp>
        <p:nvSpPr>
          <p:cNvPr id="1952" name="Google Shape;1952;p2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53" name="Google Shape;1953;p2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54" name="Google Shape;1954;p2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55" name="Google Shape;1955;p2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56" name="Google Shape;1956;p2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9"/>
        <p:cNvGrpSpPr/>
        <p:nvPr/>
      </p:nvGrpSpPr>
      <p:grpSpPr>
        <a:xfrm>
          <a:off x="0" y="0"/>
          <a:ext cx="0" cy="0"/>
          <a:chOff x="0" y="0"/>
          <a:chExt cx="0" cy="0"/>
        </a:xfrm>
      </p:grpSpPr>
      <p:sp>
        <p:nvSpPr>
          <p:cNvPr id="230" name="Google Shape;230;p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1" name="Google Shape;231;p26"/>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2" name="Google Shape;232;p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3" name="Google Shape;233;p2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4" name="Google Shape;234;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5" name="Google Shape;235;p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6" name="Google Shape;236;p2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957"/>
        <p:cNvGrpSpPr/>
        <p:nvPr/>
      </p:nvGrpSpPr>
      <p:grpSpPr>
        <a:xfrm>
          <a:off x="0" y="0"/>
          <a:ext cx="0" cy="0"/>
          <a:chOff x="0" y="0"/>
          <a:chExt cx="0" cy="0"/>
        </a:xfrm>
      </p:grpSpPr>
      <p:sp>
        <p:nvSpPr>
          <p:cNvPr id="1958" name="Google Shape;1958;p2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59" name="Google Shape;1959;p25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0" name="Google Shape;1960;p25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1" name="Google Shape;1961;p2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62" name="Google Shape;1962;p2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63" name="Google Shape;1963;p2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964"/>
        <p:cNvGrpSpPr/>
        <p:nvPr/>
      </p:nvGrpSpPr>
      <p:grpSpPr>
        <a:xfrm>
          <a:off x="0" y="0"/>
          <a:ext cx="0" cy="0"/>
          <a:chOff x="0" y="0"/>
          <a:chExt cx="0" cy="0"/>
        </a:xfrm>
      </p:grpSpPr>
      <p:sp>
        <p:nvSpPr>
          <p:cNvPr id="1965" name="Google Shape;1965;p25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66" name="Google Shape;1966;p25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7" name="Google Shape;1967;p25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68" name="Google Shape;1968;p25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9" name="Google Shape;1969;p2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70" name="Google Shape;1970;p2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71" name="Google Shape;1971;p2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72" name="Google Shape;1972;p2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973"/>
        <p:cNvGrpSpPr/>
        <p:nvPr/>
      </p:nvGrpSpPr>
      <p:grpSpPr>
        <a:xfrm>
          <a:off x="0" y="0"/>
          <a:ext cx="0" cy="0"/>
          <a:chOff x="0" y="0"/>
          <a:chExt cx="0" cy="0"/>
        </a:xfrm>
      </p:grpSpPr>
      <p:sp>
        <p:nvSpPr>
          <p:cNvPr id="1974" name="Google Shape;1974;p2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75" name="Google Shape;1975;p2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76" name="Google Shape;1976;p2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77" name="Google Shape;1977;p2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78" name="Google Shape;1978;p2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979"/>
        <p:cNvGrpSpPr/>
        <p:nvPr/>
      </p:nvGrpSpPr>
      <p:grpSpPr>
        <a:xfrm>
          <a:off x="0" y="0"/>
          <a:ext cx="0" cy="0"/>
          <a:chOff x="0" y="0"/>
          <a:chExt cx="0" cy="0"/>
        </a:xfrm>
      </p:grpSpPr>
      <p:sp>
        <p:nvSpPr>
          <p:cNvPr id="1980" name="Google Shape;1980;p2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981" name="Google Shape;1981;p25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82" name="Google Shape;1982;p2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83" name="Google Shape;1983;p2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84" name="Google Shape;1984;p2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85"/>
        <p:cNvGrpSpPr/>
        <p:nvPr/>
      </p:nvGrpSpPr>
      <p:grpSpPr>
        <a:xfrm>
          <a:off x="0" y="0"/>
          <a:ext cx="0" cy="0"/>
          <a:chOff x="0" y="0"/>
          <a:chExt cx="0" cy="0"/>
        </a:xfrm>
      </p:grpSpPr>
      <p:sp>
        <p:nvSpPr>
          <p:cNvPr id="1986" name="Google Shape;1986;p2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87" name="Google Shape;1987;p25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88" name="Google Shape;1988;p25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9" name="Google Shape;1989;p25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90" name="Google Shape;1990;p2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91" name="Google Shape;1991;p2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92" name="Google Shape;1992;p25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3"/>
        <p:cNvGrpSpPr/>
        <p:nvPr/>
      </p:nvGrpSpPr>
      <p:grpSpPr>
        <a:xfrm>
          <a:off x="0" y="0"/>
          <a:ext cx="0" cy="0"/>
          <a:chOff x="0" y="0"/>
          <a:chExt cx="0" cy="0"/>
        </a:xfrm>
      </p:grpSpPr>
      <p:sp>
        <p:nvSpPr>
          <p:cNvPr id="1994" name="Google Shape;1994;p2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95" name="Google Shape;1995;p25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96" name="Google Shape;1996;p25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997" name="Google Shape;1997;p25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998" name="Google Shape;1998;p25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999" name="Google Shape;1999;p25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00" name="Google Shape;2000;p2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01" name="Google Shape;2001;p2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02" name="Google Shape;2002;p25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03"/>
        <p:cNvGrpSpPr/>
        <p:nvPr/>
      </p:nvGrpSpPr>
      <p:grpSpPr>
        <a:xfrm>
          <a:off x="0" y="0"/>
          <a:ext cx="0" cy="0"/>
          <a:chOff x="0" y="0"/>
          <a:chExt cx="0" cy="0"/>
        </a:xfrm>
      </p:grpSpPr>
      <p:sp>
        <p:nvSpPr>
          <p:cNvPr id="2004" name="Google Shape;2004;p2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05" name="Google Shape;2005;p260"/>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06" name="Google Shape;2006;p26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007" name="Google Shape;2007;p26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08" name="Google Shape;2008;p26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09" name="Google Shape;2009;p2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10" name="Google Shape;2010;p26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2011" name="Google Shape;2011;p260"/>
          <p:cNvGrpSpPr/>
          <p:nvPr/>
        </p:nvGrpSpPr>
        <p:grpSpPr>
          <a:xfrm>
            <a:off x="1605267" y="3232902"/>
            <a:ext cx="5933466" cy="1097281"/>
            <a:chOff x="1952025" y="4310537"/>
            <a:chExt cx="7911288" cy="1463041"/>
          </a:xfrm>
        </p:grpSpPr>
        <p:pic>
          <p:nvPicPr>
            <p:cNvPr id="2012" name="Google Shape;2012;p26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013" name="Google Shape;2013;p26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014" name="Google Shape;2014;p26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015" name="Google Shape;2015;p26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016"/>
        <p:cNvGrpSpPr/>
        <p:nvPr/>
      </p:nvGrpSpPr>
      <p:grpSpPr>
        <a:xfrm>
          <a:off x="0" y="0"/>
          <a:ext cx="0" cy="0"/>
          <a:chOff x="0" y="0"/>
          <a:chExt cx="0" cy="0"/>
        </a:xfrm>
      </p:grpSpPr>
      <p:sp>
        <p:nvSpPr>
          <p:cNvPr id="2017" name="Google Shape;2017;p2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18" name="Google Shape;2018;p261"/>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019" name="Google Shape;2019;p26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20" name="Google Shape;2020;p2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21" name="Google Shape;2021;p26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22" name="Google Shape;2022;p26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023" name="Google Shape;2023;p26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024" name="Google Shape;2024;p26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025"/>
        <p:cNvGrpSpPr/>
        <p:nvPr/>
      </p:nvGrpSpPr>
      <p:grpSpPr>
        <a:xfrm>
          <a:off x="0" y="0"/>
          <a:ext cx="0" cy="0"/>
          <a:chOff x="0" y="0"/>
          <a:chExt cx="0" cy="0"/>
        </a:xfrm>
      </p:grpSpPr>
      <p:sp>
        <p:nvSpPr>
          <p:cNvPr id="2026" name="Google Shape;2026;p2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27" name="Google Shape;2027;p262"/>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28" name="Google Shape;2028;p2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29" name="Google Shape;2029;p2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30" name="Google Shape;2030;p2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31" name="Google Shape;2031;p2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32" name="Google Shape;2032;p2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033"/>
        <p:cNvGrpSpPr/>
        <p:nvPr/>
      </p:nvGrpSpPr>
      <p:grpSpPr>
        <a:xfrm>
          <a:off x="0" y="0"/>
          <a:ext cx="0" cy="0"/>
          <a:chOff x="0" y="0"/>
          <a:chExt cx="0" cy="0"/>
        </a:xfrm>
      </p:grpSpPr>
      <p:sp>
        <p:nvSpPr>
          <p:cNvPr id="2034" name="Google Shape;2034;p2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35" name="Google Shape;2035;p263"/>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36" name="Google Shape;2036;p263"/>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37" name="Google Shape;2037;p26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38" name="Google Shape;2038;p263"/>
          <p:cNvSpPr>
            <a:spLocks noGrp="1"/>
          </p:cNvSpPr>
          <p:nvPr>
            <p:ph type="pic" idx="2"/>
          </p:nvPr>
        </p:nvSpPr>
        <p:spPr>
          <a:xfrm>
            <a:off x="537883" y="2655094"/>
            <a:ext cx="2949000" cy="1740600"/>
          </a:xfrm>
          <a:prstGeom prst="rect">
            <a:avLst/>
          </a:prstGeom>
          <a:noFill/>
          <a:ln>
            <a:noFill/>
          </a:ln>
        </p:spPr>
      </p:sp>
      <p:sp>
        <p:nvSpPr>
          <p:cNvPr id="2039" name="Google Shape;2039;p2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40" name="Google Shape;2040;p2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41" name="Google Shape;2041;p2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7"/>
        <p:cNvGrpSpPr/>
        <p:nvPr/>
      </p:nvGrpSpPr>
      <p:grpSpPr>
        <a:xfrm>
          <a:off x="0" y="0"/>
          <a:ext cx="0" cy="0"/>
          <a:chOff x="0" y="0"/>
          <a:chExt cx="0" cy="0"/>
        </a:xfrm>
      </p:grpSpPr>
      <p:sp>
        <p:nvSpPr>
          <p:cNvPr id="238" name="Google Shape;238;p2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9" name="Google Shape;239;p27"/>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0" name="Google Shape;240;p2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1" name="Google Shape;241;p2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42" name="Google Shape;242;p27"/>
          <p:cNvSpPr>
            <a:spLocks noGrp="1"/>
          </p:cNvSpPr>
          <p:nvPr>
            <p:ph type="pic" idx="2"/>
          </p:nvPr>
        </p:nvSpPr>
        <p:spPr>
          <a:xfrm>
            <a:off x="537883" y="2655094"/>
            <a:ext cx="2949000" cy="1740600"/>
          </a:xfrm>
          <a:prstGeom prst="rect">
            <a:avLst/>
          </a:prstGeom>
          <a:noFill/>
          <a:ln>
            <a:noFill/>
          </a:ln>
        </p:spPr>
      </p:sp>
      <p:sp>
        <p:nvSpPr>
          <p:cNvPr id="243" name="Google Shape;243;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4" name="Google Shape;244;p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45" name="Google Shape;245;p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42"/>
        <p:cNvGrpSpPr/>
        <p:nvPr/>
      </p:nvGrpSpPr>
      <p:grpSpPr>
        <a:xfrm>
          <a:off x="0" y="0"/>
          <a:ext cx="0" cy="0"/>
          <a:chOff x="0" y="0"/>
          <a:chExt cx="0" cy="0"/>
        </a:xfrm>
      </p:grpSpPr>
      <p:sp>
        <p:nvSpPr>
          <p:cNvPr id="2043" name="Google Shape;2043;p2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44" name="Google Shape;2044;p26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45" name="Google Shape;2045;p2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46" name="Google Shape;2046;p26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47" name="Google Shape;2047;p26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48"/>
        <p:cNvGrpSpPr/>
        <p:nvPr/>
      </p:nvGrpSpPr>
      <p:grpSpPr>
        <a:xfrm>
          <a:off x="0" y="0"/>
          <a:ext cx="0" cy="0"/>
          <a:chOff x="0" y="0"/>
          <a:chExt cx="0" cy="0"/>
        </a:xfrm>
      </p:grpSpPr>
      <p:sp>
        <p:nvSpPr>
          <p:cNvPr id="2049" name="Google Shape;2049;p2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50" name="Google Shape;2050;p26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1" name="Google Shape;2051;p26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2" name="Google Shape;2052;p2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53" name="Google Shape;2053;p2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54" name="Google Shape;2054;p2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055"/>
        <p:cNvGrpSpPr/>
        <p:nvPr/>
      </p:nvGrpSpPr>
      <p:grpSpPr>
        <a:xfrm>
          <a:off x="0" y="0"/>
          <a:ext cx="0" cy="0"/>
          <a:chOff x="0" y="0"/>
          <a:chExt cx="0" cy="0"/>
        </a:xfrm>
      </p:grpSpPr>
      <p:sp>
        <p:nvSpPr>
          <p:cNvPr id="2056" name="Google Shape;2056;p26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57" name="Google Shape;2057;p26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8" name="Google Shape;2058;p26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59" name="Google Shape;2059;p26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60" name="Google Shape;2060;p2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61" name="Google Shape;2061;p2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62" name="Google Shape;2062;p2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63" name="Google Shape;2063;p2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064"/>
        <p:cNvGrpSpPr/>
        <p:nvPr/>
      </p:nvGrpSpPr>
      <p:grpSpPr>
        <a:xfrm>
          <a:off x="0" y="0"/>
          <a:ext cx="0" cy="0"/>
          <a:chOff x="0" y="0"/>
          <a:chExt cx="0" cy="0"/>
        </a:xfrm>
      </p:grpSpPr>
      <p:sp>
        <p:nvSpPr>
          <p:cNvPr id="2065" name="Google Shape;2065;p2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66" name="Google Shape;2066;p26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67" name="Google Shape;2067;p2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68" name="Google Shape;2068;p26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069"/>
        <p:cNvGrpSpPr/>
        <p:nvPr/>
      </p:nvGrpSpPr>
      <p:grpSpPr>
        <a:xfrm>
          <a:off x="0" y="0"/>
          <a:ext cx="0" cy="0"/>
          <a:chOff x="0" y="0"/>
          <a:chExt cx="0" cy="0"/>
        </a:xfrm>
      </p:grpSpPr>
      <p:sp>
        <p:nvSpPr>
          <p:cNvPr id="2070" name="Google Shape;2070;p2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071" name="Google Shape;2071;p26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72" name="Google Shape;2072;p2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73" name="Google Shape;2073;p2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74" name="Google Shape;2074;p26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075"/>
        <p:cNvGrpSpPr/>
        <p:nvPr/>
      </p:nvGrpSpPr>
      <p:grpSpPr>
        <a:xfrm>
          <a:off x="0" y="0"/>
          <a:ext cx="0" cy="0"/>
          <a:chOff x="0" y="0"/>
          <a:chExt cx="0" cy="0"/>
        </a:xfrm>
      </p:grpSpPr>
      <p:sp>
        <p:nvSpPr>
          <p:cNvPr id="2076" name="Google Shape;2076;p2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77" name="Google Shape;2077;p26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78" name="Google Shape;2078;p26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79" name="Google Shape;2079;p26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80" name="Google Shape;2080;p2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81" name="Google Shape;2081;p2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82" name="Google Shape;2082;p26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083"/>
        <p:cNvGrpSpPr/>
        <p:nvPr/>
      </p:nvGrpSpPr>
      <p:grpSpPr>
        <a:xfrm>
          <a:off x="0" y="0"/>
          <a:ext cx="0" cy="0"/>
          <a:chOff x="0" y="0"/>
          <a:chExt cx="0" cy="0"/>
        </a:xfrm>
      </p:grpSpPr>
      <p:sp>
        <p:nvSpPr>
          <p:cNvPr id="2084" name="Google Shape;2084;p2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85" name="Google Shape;2085;p27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86" name="Google Shape;2086;p27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087" name="Google Shape;2087;p27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88" name="Google Shape;2088;p27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89" name="Google Shape;2089;p27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90" name="Google Shape;2090;p2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91" name="Google Shape;2091;p27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092"/>
        <p:cNvGrpSpPr/>
        <p:nvPr/>
      </p:nvGrpSpPr>
      <p:grpSpPr>
        <a:xfrm>
          <a:off x="0" y="0"/>
          <a:ext cx="0" cy="0"/>
          <a:chOff x="0" y="0"/>
          <a:chExt cx="0" cy="0"/>
        </a:xfrm>
      </p:grpSpPr>
      <p:sp>
        <p:nvSpPr>
          <p:cNvPr id="2093" name="Google Shape;2093;p2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94" name="Google Shape;2094;p271"/>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95" name="Google Shape;2095;p27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096" name="Google Shape;2096;p27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97" name="Google Shape;2097;p27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98" name="Google Shape;2098;p2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99" name="Google Shape;2099;p27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2100" name="Google Shape;2100;p271"/>
          <p:cNvGrpSpPr/>
          <p:nvPr/>
        </p:nvGrpSpPr>
        <p:grpSpPr>
          <a:xfrm>
            <a:off x="1605267" y="3232902"/>
            <a:ext cx="5933466" cy="1097281"/>
            <a:chOff x="1952025" y="4310537"/>
            <a:chExt cx="7911288" cy="1463041"/>
          </a:xfrm>
        </p:grpSpPr>
        <p:pic>
          <p:nvPicPr>
            <p:cNvPr id="2101" name="Google Shape;2101;p27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102" name="Google Shape;2102;p27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103" name="Google Shape;2103;p27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104" name="Google Shape;2104;p27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105"/>
        <p:cNvGrpSpPr/>
        <p:nvPr/>
      </p:nvGrpSpPr>
      <p:grpSpPr>
        <a:xfrm>
          <a:off x="0" y="0"/>
          <a:ext cx="0" cy="0"/>
          <a:chOff x="0" y="0"/>
          <a:chExt cx="0" cy="0"/>
        </a:xfrm>
      </p:grpSpPr>
      <p:sp>
        <p:nvSpPr>
          <p:cNvPr id="2106" name="Google Shape;2106;p2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7" name="Google Shape;2107;p272"/>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108" name="Google Shape;2108;p27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09" name="Google Shape;2109;p2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10" name="Google Shape;2110;p27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11" name="Google Shape;2111;p27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112" name="Google Shape;2112;p27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113" name="Google Shape;2113;p27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114"/>
        <p:cNvGrpSpPr/>
        <p:nvPr/>
      </p:nvGrpSpPr>
      <p:grpSpPr>
        <a:xfrm>
          <a:off x="0" y="0"/>
          <a:ext cx="0" cy="0"/>
          <a:chOff x="0" y="0"/>
          <a:chExt cx="0" cy="0"/>
        </a:xfrm>
      </p:grpSpPr>
      <p:sp>
        <p:nvSpPr>
          <p:cNvPr id="2115" name="Google Shape;2115;p2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16" name="Google Shape;2116;p273"/>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17" name="Google Shape;2117;p2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18" name="Google Shape;2118;p2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19" name="Google Shape;2119;p273"/>
          <p:cNvSpPr txBox="1">
            <a:spLocks noGrp="1"/>
          </p:cNvSpPr>
          <p:nvPr>
            <p:ph type="sldNum" idx="12"/>
          </p:nvPr>
        </p:nvSpPr>
        <p:spPr>
          <a:xfrm>
            <a:off x="8575300" y="4707350"/>
            <a:ext cx="410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120" name="Google Shape;2120;p273"/>
          <p:cNvGrpSpPr/>
          <p:nvPr/>
        </p:nvGrpSpPr>
        <p:grpSpPr>
          <a:xfrm>
            <a:off x="180290" y="4600563"/>
            <a:ext cx="3539983" cy="342900"/>
            <a:chOff x="180290" y="4600563"/>
            <a:chExt cx="3539983" cy="342900"/>
          </a:xfrm>
        </p:grpSpPr>
        <p:pic>
          <p:nvPicPr>
            <p:cNvPr id="2121" name="Google Shape;2121;p27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122" name="Google Shape;2122;p27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2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8" name="Google Shape;248;p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9" name="Google Shape;249;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p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1" name="Google Shape;251;p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123"/>
        <p:cNvGrpSpPr/>
        <p:nvPr/>
      </p:nvGrpSpPr>
      <p:grpSpPr>
        <a:xfrm>
          <a:off x="0" y="0"/>
          <a:ext cx="0" cy="0"/>
          <a:chOff x="0" y="0"/>
          <a:chExt cx="0" cy="0"/>
        </a:xfrm>
      </p:grpSpPr>
      <p:sp>
        <p:nvSpPr>
          <p:cNvPr id="2124" name="Google Shape;2124;p2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5" name="Google Shape;2125;p274"/>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6" name="Google Shape;2126;p274"/>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27" name="Google Shape;2127;p27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128" name="Google Shape;2128;p274"/>
          <p:cNvSpPr>
            <a:spLocks noGrp="1"/>
          </p:cNvSpPr>
          <p:nvPr>
            <p:ph type="pic" idx="2"/>
          </p:nvPr>
        </p:nvSpPr>
        <p:spPr>
          <a:xfrm>
            <a:off x="537883" y="2655094"/>
            <a:ext cx="2949000" cy="1740600"/>
          </a:xfrm>
          <a:prstGeom prst="rect">
            <a:avLst/>
          </a:prstGeom>
          <a:noFill/>
          <a:ln>
            <a:noFill/>
          </a:ln>
        </p:spPr>
      </p:sp>
      <p:sp>
        <p:nvSpPr>
          <p:cNvPr id="2129" name="Google Shape;2129;p2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0" name="Google Shape;2130;p2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31" name="Google Shape;2131;p2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132"/>
        <p:cNvGrpSpPr/>
        <p:nvPr/>
      </p:nvGrpSpPr>
      <p:grpSpPr>
        <a:xfrm>
          <a:off x="0" y="0"/>
          <a:ext cx="0" cy="0"/>
          <a:chOff x="0" y="0"/>
          <a:chExt cx="0" cy="0"/>
        </a:xfrm>
      </p:grpSpPr>
      <p:sp>
        <p:nvSpPr>
          <p:cNvPr id="2133" name="Google Shape;2133;p2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4" name="Google Shape;2134;p2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35" name="Google Shape;2135;p2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6" name="Google Shape;2136;p2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37" name="Google Shape;2137;p2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138"/>
        <p:cNvGrpSpPr/>
        <p:nvPr/>
      </p:nvGrpSpPr>
      <p:grpSpPr>
        <a:xfrm>
          <a:off x="0" y="0"/>
          <a:ext cx="0" cy="0"/>
          <a:chOff x="0" y="0"/>
          <a:chExt cx="0" cy="0"/>
        </a:xfrm>
      </p:grpSpPr>
      <p:sp>
        <p:nvSpPr>
          <p:cNvPr id="2139" name="Google Shape;2139;p2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40" name="Google Shape;2140;p27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1" name="Google Shape;2141;p27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2" name="Google Shape;2142;p2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43" name="Google Shape;2143;p2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44" name="Google Shape;2144;p2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145"/>
        <p:cNvGrpSpPr/>
        <p:nvPr/>
      </p:nvGrpSpPr>
      <p:grpSpPr>
        <a:xfrm>
          <a:off x="0" y="0"/>
          <a:ext cx="0" cy="0"/>
          <a:chOff x="0" y="0"/>
          <a:chExt cx="0" cy="0"/>
        </a:xfrm>
      </p:grpSpPr>
      <p:sp>
        <p:nvSpPr>
          <p:cNvPr id="2146" name="Google Shape;2146;p27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47" name="Google Shape;2147;p27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8" name="Google Shape;2148;p27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49" name="Google Shape;2149;p27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50" name="Google Shape;2150;p2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51" name="Google Shape;2151;p2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52" name="Google Shape;2152;p2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53" name="Google Shape;2153;p2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154"/>
        <p:cNvGrpSpPr/>
        <p:nvPr/>
      </p:nvGrpSpPr>
      <p:grpSpPr>
        <a:xfrm>
          <a:off x="0" y="0"/>
          <a:ext cx="0" cy="0"/>
          <a:chOff x="0" y="0"/>
          <a:chExt cx="0" cy="0"/>
        </a:xfrm>
      </p:grpSpPr>
      <p:sp>
        <p:nvSpPr>
          <p:cNvPr id="2155" name="Google Shape;2155;p2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56" name="Google Shape;2156;p2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57" name="Google Shape;2157;p2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58" name="Google Shape;2158;p2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59" name="Google Shape;2159;p2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160"/>
        <p:cNvGrpSpPr/>
        <p:nvPr/>
      </p:nvGrpSpPr>
      <p:grpSpPr>
        <a:xfrm>
          <a:off x="0" y="0"/>
          <a:ext cx="0" cy="0"/>
          <a:chOff x="0" y="0"/>
          <a:chExt cx="0" cy="0"/>
        </a:xfrm>
      </p:grpSpPr>
      <p:sp>
        <p:nvSpPr>
          <p:cNvPr id="2161" name="Google Shape;2161;p2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162" name="Google Shape;2162;p27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63" name="Google Shape;2163;p2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64" name="Google Shape;2164;p2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65" name="Google Shape;2165;p2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166"/>
        <p:cNvGrpSpPr/>
        <p:nvPr/>
      </p:nvGrpSpPr>
      <p:grpSpPr>
        <a:xfrm>
          <a:off x="0" y="0"/>
          <a:ext cx="0" cy="0"/>
          <a:chOff x="0" y="0"/>
          <a:chExt cx="0" cy="0"/>
        </a:xfrm>
      </p:grpSpPr>
      <p:sp>
        <p:nvSpPr>
          <p:cNvPr id="2167" name="Google Shape;2167;p2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68" name="Google Shape;2168;p2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69" name="Google Shape;2169;p2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70" name="Google Shape;2170;p2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71" name="Google Shape;2171;p2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72" name="Google Shape;2172;p2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73" name="Google Shape;2173;p28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174"/>
        <p:cNvGrpSpPr/>
        <p:nvPr/>
      </p:nvGrpSpPr>
      <p:grpSpPr>
        <a:xfrm>
          <a:off x="0" y="0"/>
          <a:ext cx="0" cy="0"/>
          <a:chOff x="0" y="0"/>
          <a:chExt cx="0" cy="0"/>
        </a:xfrm>
      </p:grpSpPr>
      <p:sp>
        <p:nvSpPr>
          <p:cNvPr id="2175" name="Google Shape;2175;p2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76" name="Google Shape;2176;p2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77" name="Google Shape;2177;p2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178" name="Google Shape;2178;p28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179" name="Google Shape;2179;p28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180" name="Google Shape;2180;p28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181" name="Google Shape;2181;p2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82" name="Google Shape;2182;p2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83" name="Google Shape;2183;p28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184"/>
        <p:cNvGrpSpPr/>
        <p:nvPr/>
      </p:nvGrpSpPr>
      <p:grpSpPr>
        <a:xfrm>
          <a:off x="0" y="0"/>
          <a:ext cx="0" cy="0"/>
          <a:chOff x="0" y="0"/>
          <a:chExt cx="0" cy="0"/>
        </a:xfrm>
      </p:grpSpPr>
      <p:sp>
        <p:nvSpPr>
          <p:cNvPr id="2185" name="Google Shape;2185;p2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86" name="Google Shape;2186;p282"/>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87" name="Google Shape;2187;p28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88" name="Google Shape;2188;p28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89" name="Google Shape;2189;p28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90" name="Google Shape;2190;p2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91" name="Google Shape;2191;p28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2192" name="Google Shape;2192;p282"/>
          <p:cNvGrpSpPr/>
          <p:nvPr/>
        </p:nvGrpSpPr>
        <p:grpSpPr>
          <a:xfrm>
            <a:off x="1605267" y="3232902"/>
            <a:ext cx="5933466" cy="1097281"/>
            <a:chOff x="1952025" y="4310537"/>
            <a:chExt cx="7911288" cy="1463041"/>
          </a:xfrm>
        </p:grpSpPr>
        <p:pic>
          <p:nvPicPr>
            <p:cNvPr id="2193" name="Google Shape;2193;p28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194" name="Google Shape;2194;p28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195" name="Google Shape;2195;p28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196" name="Google Shape;2196;p28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2197"/>
        <p:cNvGrpSpPr/>
        <p:nvPr/>
      </p:nvGrpSpPr>
      <p:grpSpPr>
        <a:xfrm>
          <a:off x="0" y="0"/>
          <a:ext cx="0" cy="0"/>
          <a:chOff x="0" y="0"/>
          <a:chExt cx="0" cy="0"/>
        </a:xfrm>
      </p:grpSpPr>
      <p:sp>
        <p:nvSpPr>
          <p:cNvPr id="2198" name="Google Shape;2198;p2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9" name="Google Shape;2199;p283"/>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0" name="Google Shape;2200;p28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01" name="Google Shape;2201;p2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02" name="Google Shape;2202;p28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03" name="Google Shape;2203;p28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204" name="Google Shape;2204;p28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205" name="Google Shape;2205;p28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52"/>
        <p:cNvGrpSpPr/>
        <p:nvPr/>
      </p:nvGrpSpPr>
      <p:grpSpPr>
        <a:xfrm>
          <a:off x="0" y="0"/>
          <a:ext cx="0" cy="0"/>
          <a:chOff x="0" y="0"/>
          <a:chExt cx="0" cy="0"/>
        </a:xfrm>
      </p:grpSpPr>
      <p:sp>
        <p:nvSpPr>
          <p:cNvPr id="253" name="Google Shape;253;p2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4" name="Google Shape;254;p2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5" name="Google Shape;255;p2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6" name="Google Shape;256;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7" name="Google Shape;257;p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8" name="Google Shape;258;p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2206"/>
        <p:cNvGrpSpPr/>
        <p:nvPr/>
      </p:nvGrpSpPr>
      <p:grpSpPr>
        <a:xfrm>
          <a:off x="0" y="0"/>
          <a:ext cx="0" cy="0"/>
          <a:chOff x="0" y="0"/>
          <a:chExt cx="0" cy="0"/>
        </a:xfrm>
      </p:grpSpPr>
      <p:sp>
        <p:nvSpPr>
          <p:cNvPr id="2207" name="Google Shape;2207;p2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08" name="Google Shape;2208;p284"/>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09" name="Google Shape;2209;p2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10" name="Google Shape;2210;p2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11" name="Google Shape;2211;p2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12" name="Google Shape;2212;p2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13" name="Google Shape;2213;p28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2214"/>
        <p:cNvGrpSpPr/>
        <p:nvPr/>
      </p:nvGrpSpPr>
      <p:grpSpPr>
        <a:xfrm>
          <a:off x="0" y="0"/>
          <a:ext cx="0" cy="0"/>
          <a:chOff x="0" y="0"/>
          <a:chExt cx="0" cy="0"/>
        </a:xfrm>
      </p:grpSpPr>
      <p:sp>
        <p:nvSpPr>
          <p:cNvPr id="2215" name="Google Shape;2215;p2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6" name="Google Shape;2216;p285"/>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7" name="Google Shape;2217;p285"/>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18" name="Google Shape;2218;p28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219" name="Google Shape;2219;p285"/>
          <p:cNvSpPr>
            <a:spLocks noGrp="1"/>
          </p:cNvSpPr>
          <p:nvPr>
            <p:ph type="pic" idx="2"/>
          </p:nvPr>
        </p:nvSpPr>
        <p:spPr>
          <a:xfrm>
            <a:off x="537883" y="2655094"/>
            <a:ext cx="2949000" cy="1740600"/>
          </a:xfrm>
          <a:prstGeom prst="rect">
            <a:avLst/>
          </a:prstGeom>
          <a:noFill/>
          <a:ln>
            <a:noFill/>
          </a:ln>
        </p:spPr>
      </p:sp>
      <p:sp>
        <p:nvSpPr>
          <p:cNvPr id="2220" name="Google Shape;2220;p2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21" name="Google Shape;2221;p2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22" name="Google Shape;2222;p28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2223"/>
        <p:cNvGrpSpPr/>
        <p:nvPr/>
      </p:nvGrpSpPr>
      <p:grpSpPr>
        <a:xfrm>
          <a:off x="0" y="0"/>
          <a:ext cx="0" cy="0"/>
          <a:chOff x="0" y="0"/>
          <a:chExt cx="0" cy="0"/>
        </a:xfrm>
      </p:grpSpPr>
      <p:sp>
        <p:nvSpPr>
          <p:cNvPr id="2224" name="Google Shape;2224;p2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25" name="Google Shape;2225;p28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26" name="Google Shape;2226;p2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27" name="Google Shape;2227;p2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28" name="Google Shape;2228;p2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2229"/>
        <p:cNvGrpSpPr/>
        <p:nvPr/>
      </p:nvGrpSpPr>
      <p:grpSpPr>
        <a:xfrm>
          <a:off x="0" y="0"/>
          <a:ext cx="0" cy="0"/>
          <a:chOff x="0" y="0"/>
          <a:chExt cx="0" cy="0"/>
        </a:xfrm>
      </p:grpSpPr>
      <p:sp>
        <p:nvSpPr>
          <p:cNvPr id="2230" name="Google Shape;2230;p2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31" name="Google Shape;2231;p28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2" name="Google Shape;2232;p28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3" name="Google Shape;2233;p2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34" name="Google Shape;2234;p2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35" name="Google Shape;2235;p2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2236"/>
        <p:cNvGrpSpPr/>
        <p:nvPr/>
      </p:nvGrpSpPr>
      <p:grpSpPr>
        <a:xfrm>
          <a:off x="0" y="0"/>
          <a:ext cx="0" cy="0"/>
          <a:chOff x="0" y="0"/>
          <a:chExt cx="0" cy="0"/>
        </a:xfrm>
      </p:grpSpPr>
      <p:sp>
        <p:nvSpPr>
          <p:cNvPr id="2237" name="Google Shape;2237;p28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238" name="Google Shape;2238;p28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9" name="Google Shape;2239;p28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240" name="Google Shape;2240;p28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41" name="Google Shape;2241;p2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42" name="Google Shape;2242;p2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43" name="Google Shape;2243;p28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2244"/>
        <p:cNvGrpSpPr/>
        <p:nvPr/>
      </p:nvGrpSpPr>
      <p:grpSpPr>
        <a:xfrm>
          <a:off x="0" y="0"/>
          <a:ext cx="0" cy="0"/>
          <a:chOff x="0" y="0"/>
          <a:chExt cx="0" cy="0"/>
        </a:xfrm>
      </p:grpSpPr>
      <p:sp>
        <p:nvSpPr>
          <p:cNvPr id="2245" name="Google Shape;2245;p2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46" name="Google Shape;2246;p2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47" name="Google Shape;2247;p2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48" name="Google Shape;2248;p2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49" name="Google Shape;2249;p2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2250"/>
        <p:cNvGrpSpPr/>
        <p:nvPr/>
      </p:nvGrpSpPr>
      <p:grpSpPr>
        <a:xfrm>
          <a:off x="0" y="0"/>
          <a:ext cx="0" cy="0"/>
          <a:chOff x="0" y="0"/>
          <a:chExt cx="0" cy="0"/>
        </a:xfrm>
      </p:grpSpPr>
      <p:sp>
        <p:nvSpPr>
          <p:cNvPr id="2251" name="Google Shape;2251;p2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252" name="Google Shape;2252;p29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53" name="Google Shape;2253;p2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54" name="Google Shape;2254;p2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55" name="Google Shape;2255;p2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2256"/>
        <p:cNvGrpSpPr/>
        <p:nvPr/>
      </p:nvGrpSpPr>
      <p:grpSpPr>
        <a:xfrm>
          <a:off x="0" y="0"/>
          <a:ext cx="0" cy="0"/>
          <a:chOff x="0" y="0"/>
          <a:chExt cx="0" cy="0"/>
        </a:xfrm>
      </p:grpSpPr>
      <p:sp>
        <p:nvSpPr>
          <p:cNvPr id="2257" name="Google Shape;2257;p2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58" name="Google Shape;2258;p29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59" name="Google Shape;2259;p29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60" name="Google Shape;2260;p29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261" name="Google Shape;2261;p2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62" name="Google Shape;2262;p29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2263"/>
        <p:cNvGrpSpPr/>
        <p:nvPr/>
      </p:nvGrpSpPr>
      <p:grpSpPr>
        <a:xfrm>
          <a:off x="0" y="0"/>
          <a:ext cx="0" cy="0"/>
          <a:chOff x="0" y="0"/>
          <a:chExt cx="0" cy="0"/>
        </a:xfrm>
      </p:grpSpPr>
      <p:sp>
        <p:nvSpPr>
          <p:cNvPr id="2264" name="Google Shape;2264;p2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65" name="Google Shape;2265;p29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66" name="Google Shape;2266;p29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267" name="Google Shape;2267;p29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268" name="Google Shape;2268;p29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269" name="Google Shape;2269;p29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270" name="Google Shape;2270;p2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71" name="Google Shape;2271;p2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72" name="Google Shape;2272;p29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2273"/>
        <p:cNvGrpSpPr/>
        <p:nvPr/>
      </p:nvGrpSpPr>
      <p:grpSpPr>
        <a:xfrm>
          <a:off x="0" y="0"/>
          <a:ext cx="0" cy="0"/>
          <a:chOff x="0" y="0"/>
          <a:chExt cx="0" cy="0"/>
        </a:xfrm>
      </p:grpSpPr>
      <p:sp>
        <p:nvSpPr>
          <p:cNvPr id="2274" name="Google Shape;2274;p2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75" name="Google Shape;2275;p293"/>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76" name="Google Shape;2276;p29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277" name="Google Shape;2277;p29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78" name="Google Shape;2278;p29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279" name="Google Shape;2279;p2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280" name="Google Shape;2280;p293"/>
          <p:cNvGrpSpPr/>
          <p:nvPr/>
        </p:nvGrpSpPr>
        <p:grpSpPr>
          <a:xfrm>
            <a:off x="1605267" y="3232902"/>
            <a:ext cx="5933466" cy="1097281"/>
            <a:chOff x="1952025" y="4310537"/>
            <a:chExt cx="7911288" cy="1463041"/>
          </a:xfrm>
        </p:grpSpPr>
        <p:pic>
          <p:nvPicPr>
            <p:cNvPr id="2281" name="Google Shape;2281;p29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282" name="Google Shape;2282;p29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283" name="Google Shape;2283;p29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284" name="Google Shape;2284;p29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285" name="Google Shape;2285;p2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86" name="Google Shape;2286;p293"/>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9"/>
        <p:cNvGrpSpPr/>
        <p:nvPr/>
      </p:nvGrpSpPr>
      <p:grpSpPr>
        <a:xfrm>
          <a:off x="0" y="0"/>
          <a:ext cx="0" cy="0"/>
          <a:chOff x="0" y="0"/>
          <a:chExt cx="0" cy="0"/>
        </a:xfrm>
      </p:grpSpPr>
      <p:sp>
        <p:nvSpPr>
          <p:cNvPr id="260" name="Google Shape;260;p3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1" name="Google Shape;261;p3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2" name="Google Shape;262;p3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3" name="Google Shape;263;p3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4" name="Google Shape;264;p3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5" name="Google Shape;265;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67" name="Google Shape;267;p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2287"/>
        <p:cNvGrpSpPr/>
        <p:nvPr/>
      </p:nvGrpSpPr>
      <p:grpSpPr>
        <a:xfrm>
          <a:off x="0" y="0"/>
          <a:ext cx="0" cy="0"/>
          <a:chOff x="0" y="0"/>
          <a:chExt cx="0" cy="0"/>
        </a:xfrm>
      </p:grpSpPr>
      <p:sp>
        <p:nvSpPr>
          <p:cNvPr id="2288" name="Google Shape;2288;p2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9" name="Google Shape;2289;p294"/>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90" name="Google Shape;2290;p29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1" name="Google Shape;2291;p2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92" name="Google Shape;2292;p29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293" name="Google Shape;2293;p29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294" name="Google Shape;2294;p29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295" name="Google Shape;2295;p2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96" name="Google Shape;2296;p29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2297"/>
        <p:cNvGrpSpPr/>
        <p:nvPr/>
      </p:nvGrpSpPr>
      <p:grpSpPr>
        <a:xfrm>
          <a:off x="0" y="0"/>
          <a:ext cx="0" cy="0"/>
          <a:chOff x="0" y="0"/>
          <a:chExt cx="0" cy="0"/>
        </a:xfrm>
      </p:grpSpPr>
      <p:sp>
        <p:nvSpPr>
          <p:cNvPr id="2298" name="Google Shape;2298;p2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9" name="Google Shape;2299;p295"/>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0" name="Google Shape;2300;p2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01" name="Google Shape;2301;p2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02" name="Google Shape;2302;p2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03" name="Google Shape;2303;p2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04" name="Google Shape;2304;p2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2305"/>
        <p:cNvGrpSpPr/>
        <p:nvPr/>
      </p:nvGrpSpPr>
      <p:grpSpPr>
        <a:xfrm>
          <a:off x="0" y="0"/>
          <a:ext cx="0" cy="0"/>
          <a:chOff x="0" y="0"/>
          <a:chExt cx="0" cy="0"/>
        </a:xfrm>
      </p:grpSpPr>
      <p:sp>
        <p:nvSpPr>
          <p:cNvPr id="2306" name="Google Shape;2306;p2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7" name="Google Shape;2307;p296"/>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8" name="Google Shape;2308;p296"/>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09" name="Google Shape;2309;p29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310" name="Google Shape;2310;p296"/>
          <p:cNvSpPr>
            <a:spLocks noGrp="1"/>
          </p:cNvSpPr>
          <p:nvPr>
            <p:ph type="pic" idx="2"/>
          </p:nvPr>
        </p:nvSpPr>
        <p:spPr>
          <a:xfrm>
            <a:off x="537883" y="2655094"/>
            <a:ext cx="2949000" cy="1740600"/>
          </a:xfrm>
          <a:prstGeom prst="rect">
            <a:avLst/>
          </a:prstGeom>
          <a:noFill/>
          <a:ln>
            <a:noFill/>
          </a:ln>
        </p:spPr>
      </p:sp>
      <p:sp>
        <p:nvSpPr>
          <p:cNvPr id="2311" name="Google Shape;2311;p2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12" name="Google Shape;2312;p2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13" name="Google Shape;2313;p2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2314"/>
        <p:cNvGrpSpPr/>
        <p:nvPr/>
      </p:nvGrpSpPr>
      <p:grpSpPr>
        <a:xfrm>
          <a:off x="0" y="0"/>
          <a:ext cx="0" cy="0"/>
          <a:chOff x="0" y="0"/>
          <a:chExt cx="0" cy="0"/>
        </a:xfrm>
      </p:grpSpPr>
      <p:sp>
        <p:nvSpPr>
          <p:cNvPr id="2315" name="Google Shape;2315;p2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16" name="Google Shape;2316;p2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17" name="Google Shape;2317;p2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18" name="Google Shape;2318;p2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19" name="Google Shape;2319;p2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2320"/>
        <p:cNvGrpSpPr/>
        <p:nvPr/>
      </p:nvGrpSpPr>
      <p:grpSpPr>
        <a:xfrm>
          <a:off x="0" y="0"/>
          <a:ext cx="0" cy="0"/>
          <a:chOff x="0" y="0"/>
          <a:chExt cx="0" cy="0"/>
        </a:xfrm>
      </p:grpSpPr>
      <p:sp>
        <p:nvSpPr>
          <p:cNvPr id="2321" name="Google Shape;2321;p2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22" name="Google Shape;2322;p29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23" name="Google Shape;2323;p29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24" name="Google Shape;2324;p2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25" name="Google Shape;2325;p2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26" name="Google Shape;2326;p2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2327"/>
        <p:cNvGrpSpPr/>
        <p:nvPr/>
      </p:nvGrpSpPr>
      <p:grpSpPr>
        <a:xfrm>
          <a:off x="0" y="0"/>
          <a:ext cx="0" cy="0"/>
          <a:chOff x="0" y="0"/>
          <a:chExt cx="0" cy="0"/>
        </a:xfrm>
      </p:grpSpPr>
      <p:sp>
        <p:nvSpPr>
          <p:cNvPr id="2328" name="Google Shape;2328;p29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329" name="Google Shape;2329;p29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30" name="Google Shape;2330;p29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331" name="Google Shape;2331;p29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32" name="Google Shape;2332;p2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33" name="Google Shape;2333;p2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34" name="Google Shape;2334;p2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35" name="Google Shape;2335;p2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2336"/>
        <p:cNvGrpSpPr/>
        <p:nvPr/>
      </p:nvGrpSpPr>
      <p:grpSpPr>
        <a:xfrm>
          <a:off x="0" y="0"/>
          <a:ext cx="0" cy="0"/>
          <a:chOff x="0" y="0"/>
          <a:chExt cx="0" cy="0"/>
        </a:xfrm>
      </p:grpSpPr>
      <p:sp>
        <p:nvSpPr>
          <p:cNvPr id="2337" name="Google Shape;2337;p3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38" name="Google Shape;2338;p3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39" name="Google Shape;2339;p3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40" name="Google Shape;2340;p3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41" name="Google Shape;2341;p3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2342"/>
        <p:cNvGrpSpPr/>
        <p:nvPr/>
      </p:nvGrpSpPr>
      <p:grpSpPr>
        <a:xfrm>
          <a:off x="0" y="0"/>
          <a:ext cx="0" cy="0"/>
          <a:chOff x="0" y="0"/>
          <a:chExt cx="0" cy="0"/>
        </a:xfrm>
      </p:grpSpPr>
      <p:sp>
        <p:nvSpPr>
          <p:cNvPr id="2343" name="Google Shape;2343;p3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344" name="Google Shape;2344;p30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45" name="Google Shape;2345;p3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46" name="Google Shape;2346;p3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47" name="Google Shape;2347;p3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2348"/>
        <p:cNvGrpSpPr/>
        <p:nvPr/>
      </p:nvGrpSpPr>
      <p:grpSpPr>
        <a:xfrm>
          <a:off x="0" y="0"/>
          <a:ext cx="0" cy="0"/>
          <a:chOff x="0" y="0"/>
          <a:chExt cx="0" cy="0"/>
        </a:xfrm>
      </p:grpSpPr>
      <p:sp>
        <p:nvSpPr>
          <p:cNvPr id="2349" name="Google Shape;2349;p3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50" name="Google Shape;2350;p30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51" name="Google Shape;2351;p30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52" name="Google Shape;2352;p30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53" name="Google Shape;2353;p3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54" name="Google Shape;2354;p3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55" name="Google Shape;2355;p30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2356"/>
        <p:cNvGrpSpPr/>
        <p:nvPr/>
      </p:nvGrpSpPr>
      <p:grpSpPr>
        <a:xfrm>
          <a:off x="0" y="0"/>
          <a:ext cx="0" cy="0"/>
          <a:chOff x="0" y="0"/>
          <a:chExt cx="0" cy="0"/>
        </a:xfrm>
      </p:grpSpPr>
      <p:sp>
        <p:nvSpPr>
          <p:cNvPr id="2357" name="Google Shape;2357;p3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58" name="Google Shape;2358;p30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59" name="Google Shape;2359;p30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360" name="Google Shape;2360;p30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61" name="Google Shape;2361;p30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62" name="Google Shape;2362;p30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63" name="Google Shape;2363;p3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64" name="Google Shape;2364;p3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65" name="Google Shape;2365;p30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45"/>
        <p:cNvGrpSpPr/>
        <p:nvPr/>
      </p:nvGrpSpPr>
      <p:grpSpPr>
        <a:xfrm>
          <a:off x="0" y="0"/>
          <a:ext cx="0" cy="0"/>
          <a:chOff x="0" y="0"/>
          <a:chExt cx="0" cy="0"/>
        </a:xfrm>
      </p:grpSpPr>
      <p:sp>
        <p:nvSpPr>
          <p:cNvPr id="46" name="Google Shape;46;p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 name="Google Shape;47;p4"/>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 name="Google Shape;48;p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 name="Google Shape;49;p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1" name="Google Shape;51;p4"/>
          <p:cNvGrpSpPr/>
          <p:nvPr/>
        </p:nvGrpSpPr>
        <p:grpSpPr>
          <a:xfrm>
            <a:off x="180290" y="4600563"/>
            <a:ext cx="3539983" cy="342900"/>
            <a:chOff x="180290" y="4600563"/>
            <a:chExt cx="3539983" cy="342900"/>
          </a:xfrm>
        </p:grpSpPr>
        <p:pic>
          <p:nvPicPr>
            <p:cNvPr id="52" name="Google Shape;52;p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53" name="Google Shape;53;p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8"/>
        <p:cNvGrpSpPr/>
        <p:nvPr/>
      </p:nvGrpSpPr>
      <p:grpSpPr>
        <a:xfrm>
          <a:off x="0" y="0"/>
          <a:ext cx="0" cy="0"/>
          <a:chOff x="0" y="0"/>
          <a:chExt cx="0" cy="0"/>
        </a:xfrm>
      </p:grpSpPr>
      <p:sp>
        <p:nvSpPr>
          <p:cNvPr id="269" name="Google Shape;269;p3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0" name="Google Shape;270;p3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1" name="Google Shape;271;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2" name="Google Shape;272;p3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66"/>
        <p:cNvGrpSpPr/>
        <p:nvPr/>
      </p:nvGrpSpPr>
      <p:grpSpPr>
        <a:xfrm>
          <a:off x="0" y="0"/>
          <a:ext cx="0" cy="0"/>
          <a:chOff x="0" y="0"/>
          <a:chExt cx="0" cy="0"/>
        </a:xfrm>
      </p:grpSpPr>
      <p:sp>
        <p:nvSpPr>
          <p:cNvPr id="2367" name="Google Shape;2367;p304"/>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p304"/>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2369" name="Google Shape;2369;p30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70" name="Google Shape;2370;p30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71" name="Google Shape;2371;p3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72"/>
        <p:cNvGrpSpPr/>
        <p:nvPr/>
      </p:nvGrpSpPr>
      <p:grpSpPr>
        <a:xfrm>
          <a:off x="0" y="0"/>
          <a:ext cx="0" cy="0"/>
          <a:chOff x="0" y="0"/>
          <a:chExt cx="0" cy="0"/>
        </a:xfrm>
      </p:grpSpPr>
      <p:sp>
        <p:nvSpPr>
          <p:cNvPr id="2373" name="Google Shape;2373;p305"/>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74" name="Google Shape;2374;p3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75" name="Google Shape;2375;p305"/>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2376"/>
        <p:cNvGrpSpPr/>
        <p:nvPr/>
      </p:nvGrpSpPr>
      <p:grpSpPr>
        <a:xfrm>
          <a:off x="0" y="0"/>
          <a:ext cx="0" cy="0"/>
          <a:chOff x="0" y="0"/>
          <a:chExt cx="0" cy="0"/>
        </a:xfrm>
      </p:grpSpPr>
      <p:sp>
        <p:nvSpPr>
          <p:cNvPr id="2377" name="Google Shape;2377;p306"/>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306"/>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2379" name="Google Shape;2379;p30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80" name="Google Shape;2380;p3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2381"/>
        <p:cNvGrpSpPr/>
        <p:nvPr/>
      </p:nvGrpSpPr>
      <p:grpSpPr>
        <a:xfrm>
          <a:off x="0" y="0"/>
          <a:ext cx="0" cy="0"/>
          <a:chOff x="0" y="0"/>
          <a:chExt cx="0" cy="0"/>
        </a:xfrm>
      </p:grpSpPr>
      <p:sp>
        <p:nvSpPr>
          <p:cNvPr id="2382" name="Google Shape;2382;p3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83" name="Google Shape;2383;p307"/>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4" name="Google Shape;2384;p30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385" name="Google Shape;2385;p30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6"/>
        <p:cNvGrpSpPr/>
        <p:nvPr/>
      </p:nvGrpSpPr>
      <p:grpSpPr>
        <a:xfrm>
          <a:off x="0" y="0"/>
          <a:ext cx="0" cy="0"/>
          <a:chOff x="0" y="0"/>
          <a:chExt cx="0" cy="0"/>
        </a:xfrm>
      </p:grpSpPr>
      <p:sp>
        <p:nvSpPr>
          <p:cNvPr id="2387" name="Google Shape;2387;p30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2388"/>
        <p:cNvGrpSpPr/>
        <p:nvPr/>
      </p:nvGrpSpPr>
      <p:grpSpPr>
        <a:xfrm>
          <a:off x="0" y="0"/>
          <a:ext cx="0" cy="0"/>
          <a:chOff x="0" y="0"/>
          <a:chExt cx="0" cy="0"/>
        </a:xfrm>
      </p:grpSpPr>
      <p:sp>
        <p:nvSpPr>
          <p:cNvPr id="2389" name="Google Shape;2389;p3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90" name="Google Shape;2390;p30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91" name="Google Shape;2391;p30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392" name="Google Shape;2392;p30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2393"/>
        <p:cNvGrpSpPr/>
        <p:nvPr/>
      </p:nvGrpSpPr>
      <p:grpSpPr>
        <a:xfrm>
          <a:off x="0" y="0"/>
          <a:ext cx="0" cy="0"/>
          <a:chOff x="0" y="0"/>
          <a:chExt cx="0" cy="0"/>
        </a:xfrm>
      </p:grpSpPr>
      <p:sp>
        <p:nvSpPr>
          <p:cNvPr id="2394" name="Google Shape;2394;p3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95" name="Google Shape;2395;p31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96" name="Google Shape;2396;p31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397" name="Google Shape;2397;p31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2398"/>
        <p:cNvGrpSpPr/>
        <p:nvPr/>
      </p:nvGrpSpPr>
      <p:grpSpPr>
        <a:xfrm>
          <a:off x="0" y="0"/>
          <a:ext cx="0" cy="0"/>
          <a:chOff x="0" y="0"/>
          <a:chExt cx="0" cy="0"/>
        </a:xfrm>
      </p:grpSpPr>
      <p:sp>
        <p:nvSpPr>
          <p:cNvPr id="2399" name="Google Shape;2399;p3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2400"/>
        <p:cNvGrpSpPr/>
        <p:nvPr/>
      </p:nvGrpSpPr>
      <p:grpSpPr>
        <a:xfrm>
          <a:off x="0" y="0"/>
          <a:ext cx="0" cy="0"/>
          <a:chOff x="0" y="0"/>
          <a:chExt cx="0" cy="0"/>
        </a:xfrm>
      </p:grpSpPr>
      <p:sp>
        <p:nvSpPr>
          <p:cNvPr id="2401" name="Google Shape;2401;p3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02" name="Google Shape;2402;p31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03" name="Google Shape;2403;p31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04" name="Google Shape;2404;p31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05"/>
        <p:cNvGrpSpPr/>
        <p:nvPr/>
      </p:nvGrpSpPr>
      <p:grpSpPr>
        <a:xfrm>
          <a:off x="0" y="0"/>
          <a:ext cx="0" cy="0"/>
          <a:chOff x="0" y="0"/>
          <a:chExt cx="0" cy="0"/>
        </a:xfrm>
      </p:grpSpPr>
      <p:sp>
        <p:nvSpPr>
          <p:cNvPr id="2406" name="Google Shape;2406;p313"/>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313"/>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408" name="Google Shape;2408;p313"/>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409" name="Google Shape;2409;p3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10" name="Google Shape;2410;p3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73"/>
        <p:cNvGrpSpPr/>
        <p:nvPr/>
      </p:nvGrpSpPr>
      <p:grpSpPr>
        <a:xfrm>
          <a:off x="0" y="0"/>
          <a:ext cx="0" cy="0"/>
          <a:chOff x="0" y="0"/>
          <a:chExt cx="0" cy="0"/>
        </a:xfrm>
      </p:grpSpPr>
      <p:sp>
        <p:nvSpPr>
          <p:cNvPr id="274" name="Google Shape;274;p3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75" name="Google Shape;275;p3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6" name="Google Shape;27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7" name="Google Shape;277;p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8" name="Google Shape;278;p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2411"/>
        <p:cNvGrpSpPr/>
        <p:nvPr/>
      </p:nvGrpSpPr>
      <p:grpSpPr>
        <a:xfrm>
          <a:off x="0" y="0"/>
          <a:ext cx="0" cy="0"/>
          <a:chOff x="0" y="0"/>
          <a:chExt cx="0" cy="0"/>
        </a:xfrm>
      </p:grpSpPr>
      <p:sp>
        <p:nvSpPr>
          <p:cNvPr id="2412" name="Google Shape;2412;p3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13" name="Google Shape;2413;p31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14" name="Google Shape;2414;p31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15" name="Google Shape;2415;p31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2416"/>
        <p:cNvGrpSpPr/>
        <p:nvPr/>
      </p:nvGrpSpPr>
      <p:grpSpPr>
        <a:xfrm>
          <a:off x="0" y="0"/>
          <a:ext cx="0" cy="0"/>
          <a:chOff x="0" y="0"/>
          <a:chExt cx="0" cy="0"/>
        </a:xfrm>
      </p:grpSpPr>
      <p:sp>
        <p:nvSpPr>
          <p:cNvPr id="2417" name="Google Shape;2417;p3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418" name="Google Shape;2418;p315"/>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2419" name="Google Shape;2419;p315"/>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2420" name="Google Shape;2420;p315"/>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2421"/>
        <p:cNvGrpSpPr/>
        <p:nvPr/>
      </p:nvGrpSpPr>
      <p:grpSpPr>
        <a:xfrm>
          <a:off x="0" y="0"/>
          <a:ext cx="0" cy="0"/>
          <a:chOff x="0" y="0"/>
          <a:chExt cx="0" cy="0"/>
        </a:xfrm>
      </p:grpSpPr>
      <p:sp>
        <p:nvSpPr>
          <p:cNvPr id="2422" name="Google Shape;2422;p3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23" name="Google Shape;2423;p31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4" name="Google Shape;2424;p31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25" name="Google Shape;2425;p31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2426"/>
        <p:cNvGrpSpPr/>
        <p:nvPr/>
      </p:nvGrpSpPr>
      <p:grpSpPr>
        <a:xfrm>
          <a:off x="0" y="0"/>
          <a:ext cx="0" cy="0"/>
          <a:chOff x="0" y="0"/>
          <a:chExt cx="0" cy="0"/>
        </a:xfrm>
      </p:grpSpPr>
      <p:sp>
        <p:nvSpPr>
          <p:cNvPr id="2427" name="Google Shape;2427;p3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28" name="Google Shape;2428;p31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9" name="Google Shape;2429;p31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30" name="Google Shape;2430;p31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2431"/>
        <p:cNvGrpSpPr/>
        <p:nvPr/>
      </p:nvGrpSpPr>
      <p:grpSpPr>
        <a:xfrm>
          <a:off x="0" y="0"/>
          <a:ext cx="0" cy="0"/>
          <a:chOff x="0" y="0"/>
          <a:chExt cx="0" cy="0"/>
        </a:xfrm>
      </p:grpSpPr>
      <p:sp>
        <p:nvSpPr>
          <p:cNvPr id="2432" name="Google Shape;2432;p3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33" name="Google Shape;2433;p31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4" name="Google Shape;2434;p31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35" name="Google Shape;2435;p31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36"/>
        <p:cNvGrpSpPr/>
        <p:nvPr/>
      </p:nvGrpSpPr>
      <p:grpSpPr>
        <a:xfrm>
          <a:off x="0" y="0"/>
          <a:ext cx="0" cy="0"/>
          <a:chOff x="0" y="0"/>
          <a:chExt cx="0" cy="0"/>
        </a:xfrm>
      </p:grpSpPr>
      <p:sp>
        <p:nvSpPr>
          <p:cNvPr id="2437" name="Google Shape;2437;p31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438" name="Google Shape;2438;p3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39" name="Google Shape;2439;p319"/>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2440"/>
        <p:cNvGrpSpPr/>
        <p:nvPr/>
      </p:nvGrpSpPr>
      <p:grpSpPr>
        <a:xfrm>
          <a:off x="0" y="0"/>
          <a:ext cx="0" cy="0"/>
          <a:chOff x="0" y="0"/>
          <a:chExt cx="0" cy="0"/>
        </a:xfrm>
      </p:grpSpPr>
      <p:sp>
        <p:nvSpPr>
          <p:cNvPr id="2441" name="Google Shape;2441;p3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42" name="Google Shape;2442;p32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3" name="Google Shape;2443;p32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44" name="Google Shape;2444;p32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45"/>
        <p:cNvGrpSpPr/>
        <p:nvPr/>
      </p:nvGrpSpPr>
      <p:grpSpPr>
        <a:xfrm>
          <a:off x="0" y="0"/>
          <a:ext cx="0" cy="0"/>
          <a:chOff x="0" y="0"/>
          <a:chExt cx="0" cy="0"/>
        </a:xfrm>
      </p:grpSpPr>
      <p:sp>
        <p:nvSpPr>
          <p:cNvPr id="2446" name="Google Shape;2446;p3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47" name="Google Shape;2447;p3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448" name="Google Shape;2448;p3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449" name="Google Shape;2449;p3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450" name="Google Shape;2450;p3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451" name="Google Shape;2451;p3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2452"/>
        <p:cNvGrpSpPr/>
        <p:nvPr/>
      </p:nvGrpSpPr>
      <p:grpSpPr>
        <a:xfrm>
          <a:off x="0" y="0"/>
          <a:ext cx="0" cy="0"/>
          <a:chOff x="0" y="0"/>
          <a:chExt cx="0" cy="0"/>
        </a:xfrm>
      </p:grpSpPr>
      <p:sp>
        <p:nvSpPr>
          <p:cNvPr id="2453" name="Google Shape;2453;p322"/>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54" name="Google Shape;2454;p322"/>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a:spcBef>
                <a:spcPts val="800"/>
              </a:spcBef>
              <a:spcAft>
                <a:spcPts val="0"/>
              </a:spcAft>
              <a:buSzPts val="1800"/>
              <a:buChar char="•"/>
              <a:defRPr/>
            </a:lvl1pPr>
            <a:lvl2pPr marL="914400" lvl="1" indent="-342900">
              <a:spcBef>
                <a:spcPts val="400"/>
              </a:spcBef>
              <a:spcAft>
                <a:spcPts val="0"/>
              </a:spcAft>
              <a:buSzPts val="1800"/>
              <a:buChar char="•"/>
              <a:defRPr/>
            </a:lvl2pPr>
            <a:lvl3pPr marL="1371600" lvl="2" indent="-342900">
              <a:spcBef>
                <a:spcPts val="400"/>
              </a:spcBef>
              <a:spcAft>
                <a:spcPts val="0"/>
              </a:spcAft>
              <a:buSzPts val="1800"/>
              <a:buChar char="•"/>
              <a:defRPr/>
            </a:lvl3pPr>
            <a:lvl4pPr marL="1828800" lvl="3" indent="-342900">
              <a:spcBef>
                <a:spcPts val="400"/>
              </a:spcBef>
              <a:spcAft>
                <a:spcPts val="0"/>
              </a:spcAft>
              <a:buSzPts val="1800"/>
              <a:buChar char="•"/>
              <a:defRPr/>
            </a:lvl4pPr>
            <a:lvl5pPr marL="2286000" lvl="4" indent="-342900">
              <a:spcBef>
                <a:spcPts val="400"/>
              </a:spcBef>
              <a:spcAft>
                <a:spcPts val="0"/>
              </a:spcAft>
              <a:buSzPts val="18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400"/>
              </a:spcBef>
              <a:spcAft>
                <a:spcPts val="0"/>
              </a:spcAft>
              <a:buSzPts val="1400"/>
              <a:buChar char="•"/>
              <a:defRPr/>
            </a:lvl8pPr>
            <a:lvl9pPr marL="4114800" lvl="8" indent="-317500">
              <a:spcBef>
                <a:spcPts val="400"/>
              </a:spcBef>
              <a:spcAft>
                <a:spcPts val="0"/>
              </a:spcAft>
              <a:buSzPts val="1400"/>
              <a:buChar char="•"/>
              <a:defRPr/>
            </a:lvl9pPr>
          </a:lstStyle>
          <a:p>
            <a:endParaRPr/>
          </a:p>
        </p:txBody>
      </p:sp>
      <p:sp>
        <p:nvSpPr>
          <p:cNvPr id="2455" name="Google Shape;2455;p32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2456"/>
        <p:cNvGrpSpPr/>
        <p:nvPr/>
      </p:nvGrpSpPr>
      <p:grpSpPr>
        <a:xfrm>
          <a:off x="0" y="0"/>
          <a:ext cx="0" cy="0"/>
          <a:chOff x="0" y="0"/>
          <a:chExt cx="0" cy="0"/>
        </a:xfrm>
      </p:grpSpPr>
      <p:sp>
        <p:nvSpPr>
          <p:cNvPr id="2457" name="Google Shape;2457;p3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58" name="Google Shape;2458;p32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9" name="Google Shape;2459;p32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60" name="Google Shape;2460;p32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9"/>
        <p:cNvGrpSpPr/>
        <p:nvPr/>
      </p:nvGrpSpPr>
      <p:grpSpPr>
        <a:xfrm>
          <a:off x="0" y="0"/>
          <a:ext cx="0" cy="0"/>
          <a:chOff x="0" y="0"/>
          <a:chExt cx="0" cy="0"/>
        </a:xfrm>
      </p:grpSpPr>
      <p:sp>
        <p:nvSpPr>
          <p:cNvPr id="280" name="Google Shape;280;p3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1" name="Google Shape;281;p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2" name="Google Shape;282;p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3" name="Google Shape;283;p3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84" name="Google Shape;284;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5" name="Google Shape;285;p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6" name="Google Shape;286;p3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87"/>
        <p:cNvGrpSpPr/>
        <p:nvPr/>
      </p:nvGrpSpPr>
      <p:grpSpPr>
        <a:xfrm>
          <a:off x="0" y="0"/>
          <a:ext cx="0" cy="0"/>
          <a:chOff x="0" y="0"/>
          <a:chExt cx="0" cy="0"/>
        </a:xfrm>
      </p:grpSpPr>
      <p:sp>
        <p:nvSpPr>
          <p:cNvPr id="288" name="Google Shape;288;p3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0" name="Google Shape;290;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91" name="Google Shape;291;p3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92" name="Google Shape;292;p3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93" name="Google Shape;293;p3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94" name="Google Shape;294;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p3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96"/>
        <p:cNvGrpSpPr/>
        <p:nvPr/>
      </p:nvGrpSpPr>
      <p:grpSpPr>
        <a:xfrm>
          <a:off x="0" y="0"/>
          <a:ext cx="0" cy="0"/>
          <a:chOff x="0" y="0"/>
          <a:chExt cx="0" cy="0"/>
        </a:xfrm>
      </p:grpSpPr>
      <p:sp>
        <p:nvSpPr>
          <p:cNvPr id="297" name="Google Shape;297;p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8" name="Google Shape;298;p35"/>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9" name="Google Shape;299;p3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00" name="Google Shape;300;p3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1" name="Google Shape;301;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2" name="Google Shape;302;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3" name="Google Shape;303;p3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304" name="Google Shape;304;p35"/>
          <p:cNvGrpSpPr/>
          <p:nvPr/>
        </p:nvGrpSpPr>
        <p:grpSpPr>
          <a:xfrm>
            <a:off x="1605267" y="3232902"/>
            <a:ext cx="5933466" cy="1097281"/>
            <a:chOff x="1952025" y="4310537"/>
            <a:chExt cx="7911288" cy="1463041"/>
          </a:xfrm>
        </p:grpSpPr>
        <p:pic>
          <p:nvPicPr>
            <p:cNvPr id="305" name="Google Shape;305;p3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06" name="Google Shape;306;p3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07" name="Google Shape;307;p3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08" name="Google Shape;308;p3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09"/>
        <p:cNvGrpSpPr/>
        <p:nvPr/>
      </p:nvGrpSpPr>
      <p:grpSpPr>
        <a:xfrm>
          <a:off x="0" y="0"/>
          <a:ext cx="0" cy="0"/>
          <a:chOff x="0" y="0"/>
          <a:chExt cx="0" cy="0"/>
        </a:xfrm>
      </p:grpSpPr>
      <p:sp>
        <p:nvSpPr>
          <p:cNvPr id="310" name="Google Shape;310;p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36"/>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12" name="Google Shape;312;p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3" name="Google Shape;313;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p3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15" name="Google Shape;315;p3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16" name="Google Shape;316;p3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17" name="Google Shape;317;p3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18"/>
        <p:cNvGrpSpPr/>
        <p:nvPr/>
      </p:nvGrpSpPr>
      <p:grpSpPr>
        <a:xfrm>
          <a:off x="0" y="0"/>
          <a:ext cx="0" cy="0"/>
          <a:chOff x="0" y="0"/>
          <a:chExt cx="0" cy="0"/>
        </a:xfrm>
      </p:grpSpPr>
      <p:sp>
        <p:nvSpPr>
          <p:cNvPr id="319" name="Google Shape;319;p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0" name="Google Shape;320;p37"/>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1" name="Google Shape;321;p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2" name="Google Shape;322;p3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3" name="Google Shape;323;p37"/>
          <p:cNvSpPr txBox="1">
            <a:spLocks noGrp="1"/>
          </p:cNvSpPr>
          <p:nvPr>
            <p:ph type="sldNum" idx="12"/>
          </p:nvPr>
        </p:nvSpPr>
        <p:spPr>
          <a:xfrm>
            <a:off x="8555550" y="4707650"/>
            <a:ext cx="430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24" name="Google Shape;324;p37"/>
          <p:cNvGrpSpPr/>
          <p:nvPr/>
        </p:nvGrpSpPr>
        <p:grpSpPr>
          <a:xfrm>
            <a:off x="180290" y="4600563"/>
            <a:ext cx="3539983" cy="342900"/>
            <a:chOff x="180290" y="4600563"/>
            <a:chExt cx="3539983" cy="342900"/>
          </a:xfrm>
        </p:grpSpPr>
        <p:pic>
          <p:nvPicPr>
            <p:cNvPr id="325" name="Google Shape;325;p3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26" name="Google Shape;326;p3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27"/>
        <p:cNvGrpSpPr/>
        <p:nvPr/>
      </p:nvGrpSpPr>
      <p:grpSpPr>
        <a:xfrm>
          <a:off x="0" y="0"/>
          <a:ext cx="0" cy="0"/>
          <a:chOff x="0" y="0"/>
          <a:chExt cx="0" cy="0"/>
        </a:xfrm>
      </p:grpSpPr>
      <p:sp>
        <p:nvSpPr>
          <p:cNvPr id="328" name="Google Shape;328;p3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 name="Google Shape;329;p38"/>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0" name="Google Shape;330;p3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1" name="Google Shape;331;p38"/>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32" name="Google Shape;332;p38"/>
          <p:cNvSpPr>
            <a:spLocks noGrp="1"/>
          </p:cNvSpPr>
          <p:nvPr>
            <p:ph type="pic" idx="2"/>
          </p:nvPr>
        </p:nvSpPr>
        <p:spPr>
          <a:xfrm>
            <a:off x="537883" y="2655094"/>
            <a:ext cx="2949000" cy="1740600"/>
          </a:xfrm>
          <a:prstGeom prst="rect">
            <a:avLst/>
          </a:prstGeom>
          <a:noFill/>
          <a:ln>
            <a:noFill/>
          </a:ln>
        </p:spPr>
      </p:sp>
      <p:sp>
        <p:nvSpPr>
          <p:cNvPr id="333" name="Google Shape;333;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4" name="Google Shape;334;p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5" name="Google Shape;335;p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36"/>
        <p:cNvGrpSpPr/>
        <p:nvPr/>
      </p:nvGrpSpPr>
      <p:grpSpPr>
        <a:xfrm>
          <a:off x="0" y="0"/>
          <a:ext cx="0" cy="0"/>
          <a:chOff x="0" y="0"/>
          <a:chExt cx="0" cy="0"/>
        </a:xfrm>
      </p:grpSpPr>
      <p:sp>
        <p:nvSpPr>
          <p:cNvPr id="337" name="Google Shape;337;p3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8" name="Google Shape;338;p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9" name="Google Shape;339;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0" name="Google Shape;340;p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1" name="Google Shape;341;p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42"/>
        <p:cNvGrpSpPr/>
        <p:nvPr/>
      </p:nvGrpSpPr>
      <p:grpSpPr>
        <a:xfrm>
          <a:off x="0" y="0"/>
          <a:ext cx="0" cy="0"/>
          <a:chOff x="0" y="0"/>
          <a:chExt cx="0" cy="0"/>
        </a:xfrm>
      </p:grpSpPr>
      <p:sp>
        <p:nvSpPr>
          <p:cNvPr id="343" name="Google Shape;343;p4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4" name="Google Shape;344;p40"/>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5" name="Google Shape;345;p4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6" name="Google Shape;346;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7" name="Google Shape;347;p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8" name="Google Shape;348;p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4"/>
        <p:cNvGrpSpPr/>
        <p:nvPr/>
      </p:nvGrpSpPr>
      <p:grpSpPr>
        <a:xfrm>
          <a:off x="0" y="0"/>
          <a:ext cx="0" cy="0"/>
          <a:chOff x="0" y="0"/>
          <a:chExt cx="0" cy="0"/>
        </a:xfrm>
      </p:grpSpPr>
      <p:sp>
        <p:nvSpPr>
          <p:cNvPr id="55" name="Google Shape;55;p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 name="Google Shape;56;p5"/>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 name="Google Shape;57;p5"/>
          <p:cNvSpPr txBox="1">
            <a:spLocks noGrp="1"/>
          </p:cNvSpPr>
          <p:nvPr>
            <p:ph type="title"/>
          </p:nvPr>
        </p:nvSpPr>
        <p:spPr>
          <a:xfrm>
            <a:off x="537883" y="7371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9" name="Google Shape;59;p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0" name="Google Shape;60;p5"/>
          <p:cNvGrpSpPr/>
          <p:nvPr/>
        </p:nvGrpSpPr>
        <p:grpSpPr>
          <a:xfrm>
            <a:off x="180290" y="4600563"/>
            <a:ext cx="3539983" cy="342900"/>
            <a:chOff x="180290" y="4600563"/>
            <a:chExt cx="3539983" cy="342900"/>
          </a:xfrm>
        </p:grpSpPr>
        <p:pic>
          <p:nvPicPr>
            <p:cNvPr id="61" name="Google Shape;61;p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62" name="Google Shape;62;p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49"/>
        <p:cNvGrpSpPr/>
        <p:nvPr/>
      </p:nvGrpSpPr>
      <p:grpSpPr>
        <a:xfrm>
          <a:off x="0" y="0"/>
          <a:ext cx="0" cy="0"/>
          <a:chOff x="0" y="0"/>
          <a:chExt cx="0" cy="0"/>
        </a:xfrm>
      </p:grpSpPr>
      <p:sp>
        <p:nvSpPr>
          <p:cNvPr id="350" name="Google Shape;350;p4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1" name="Google Shape;351;p4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2" name="Google Shape;352;p4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3" name="Google Shape;353;p4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4" name="Google Shape;354;p4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5" name="Google Shape;355;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6" name="Google Shape;356;p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7" name="Google Shape;357;p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58"/>
        <p:cNvGrpSpPr/>
        <p:nvPr/>
      </p:nvGrpSpPr>
      <p:grpSpPr>
        <a:xfrm>
          <a:off x="0" y="0"/>
          <a:ext cx="0" cy="0"/>
          <a:chOff x="0" y="0"/>
          <a:chExt cx="0" cy="0"/>
        </a:xfrm>
      </p:grpSpPr>
      <p:sp>
        <p:nvSpPr>
          <p:cNvPr id="359" name="Google Shape;359;p4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0" name="Google Shape;360;p4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1" name="Google Shape;361;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2" name="Google Shape;362;p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3" name="Google Shape;363;p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64"/>
        <p:cNvGrpSpPr/>
        <p:nvPr/>
      </p:nvGrpSpPr>
      <p:grpSpPr>
        <a:xfrm>
          <a:off x="0" y="0"/>
          <a:ext cx="0" cy="0"/>
          <a:chOff x="0" y="0"/>
          <a:chExt cx="0" cy="0"/>
        </a:xfrm>
      </p:grpSpPr>
      <p:sp>
        <p:nvSpPr>
          <p:cNvPr id="365" name="Google Shape;365;p4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66" name="Google Shape;366;p4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7" name="Google Shape;367;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8" name="Google Shape;368;p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9" name="Google Shape;369;p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70"/>
        <p:cNvGrpSpPr/>
        <p:nvPr/>
      </p:nvGrpSpPr>
      <p:grpSpPr>
        <a:xfrm>
          <a:off x="0" y="0"/>
          <a:ext cx="0" cy="0"/>
          <a:chOff x="0" y="0"/>
          <a:chExt cx="0" cy="0"/>
        </a:xfrm>
      </p:grpSpPr>
      <p:sp>
        <p:nvSpPr>
          <p:cNvPr id="371" name="Google Shape;371;p4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2" name="Google Shape;372;p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3" name="Google Shape;373;p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4" name="Google Shape;374;p44"/>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75" name="Google Shape;375;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6" name="Google Shape;376;p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7" name="Google Shape;377;p4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78"/>
        <p:cNvGrpSpPr/>
        <p:nvPr/>
      </p:nvGrpSpPr>
      <p:grpSpPr>
        <a:xfrm>
          <a:off x="0" y="0"/>
          <a:ext cx="0" cy="0"/>
          <a:chOff x="0" y="0"/>
          <a:chExt cx="0" cy="0"/>
        </a:xfrm>
      </p:grpSpPr>
      <p:sp>
        <p:nvSpPr>
          <p:cNvPr id="379" name="Google Shape;379;p4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0" name="Google Shape;380;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1" name="Google Shape;381;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82" name="Google Shape;382;p4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83" name="Google Shape;383;p4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84" name="Google Shape;384;p4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85" name="Google Shape;385;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6" name="Google Shape;386;p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87" name="Google Shape;387;p4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88"/>
        <p:cNvGrpSpPr/>
        <p:nvPr/>
      </p:nvGrpSpPr>
      <p:grpSpPr>
        <a:xfrm>
          <a:off x="0" y="0"/>
          <a:ext cx="0" cy="0"/>
          <a:chOff x="0" y="0"/>
          <a:chExt cx="0" cy="0"/>
        </a:xfrm>
      </p:grpSpPr>
      <p:sp>
        <p:nvSpPr>
          <p:cNvPr id="389" name="Google Shape;389;p4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0" name="Google Shape;390;p46"/>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1" name="Google Shape;391;p4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92" name="Google Shape;392;p4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3" name="Google Shape;393;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94" name="Google Shape;394;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5" name="Google Shape;395;p4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396" name="Google Shape;396;p46"/>
          <p:cNvGrpSpPr/>
          <p:nvPr/>
        </p:nvGrpSpPr>
        <p:grpSpPr>
          <a:xfrm>
            <a:off x="1605267" y="3232902"/>
            <a:ext cx="5933466" cy="1097281"/>
            <a:chOff x="1952025" y="4310537"/>
            <a:chExt cx="7911288" cy="1463041"/>
          </a:xfrm>
        </p:grpSpPr>
        <p:pic>
          <p:nvPicPr>
            <p:cNvPr id="397" name="Google Shape;397;p4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98" name="Google Shape;398;p4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99" name="Google Shape;399;p4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00" name="Google Shape;400;p4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401"/>
        <p:cNvGrpSpPr/>
        <p:nvPr/>
      </p:nvGrpSpPr>
      <p:grpSpPr>
        <a:xfrm>
          <a:off x="0" y="0"/>
          <a:ext cx="0" cy="0"/>
          <a:chOff x="0" y="0"/>
          <a:chExt cx="0" cy="0"/>
        </a:xfrm>
      </p:grpSpPr>
      <p:sp>
        <p:nvSpPr>
          <p:cNvPr id="402" name="Google Shape;402;p4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3" name="Google Shape;403;p47"/>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04" name="Google Shape;404;p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5" name="Google Shape;405;p47"/>
          <p:cNvSpPr txBox="1">
            <a:spLocks noGrp="1"/>
          </p:cNvSpPr>
          <p:nvPr>
            <p:ph type="sldNum" idx="12"/>
          </p:nvPr>
        </p:nvSpPr>
        <p:spPr>
          <a:xfrm>
            <a:off x="8389800" y="4711475"/>
            <a:ext cx="596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06" name="Google Shape;406;p4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07" name="Google Shape;407;p4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08" name="Google Shape;408;p4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409" name="Google Shape;409;p47"/>
          <p:cNvGrpSpPr/>
          <p:nvPr/>
        </p:nvGrpSpPr>
        <p:grpSpPr>
          <a:xfrm>
            <a:off x="180290" y="4600563"/>
            <a:ext cx="3539983" cy="342900"/>
            <a:chOff x="180290" y="4600563"/>
            <a:chExt cx="3539983" cy="342900"/>
          </a:xfrm>
        </p:grpSpPr>
        <p:pic>
          <p:nvPicPr>
            <p:cNvPr id="410" name="Google Shape;410;p47"/>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411" name="Google Shape;411;p4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12"/>
        <p:cNvGrpSpPr/>
        <p:nvPr/>
      </p:nvGrpSpPr>
      <p:grpSpPr>
        <a:xfrm>
          <a:off x="0" y="0"/>
          <a:ext cx="0" cy="0"/>
          <a:chOff x="0" y="0"/>
          <a:chExt cx="0" cy="0"/>
        </a:xfrm>
      </p:grpSpPr>
      <p:sp>
        <p:nvSpPr>
          <p:cNvPr id="413" name="Google Shape;413;p4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48"/>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5" name="Google Shape;415;p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6" name="Google Shape;416;p4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7" name="Google Shape;417;p48"/>
          <p:cNvSpPr txBox="1">
            <a:spLocks noGrp="1"/>
          </p:cNvSpPr>
          <p:nvPr>
            <p:ph type="sldNum" idx="12"/>
          </p:nvPr>
        </p:nvSpPr>
        <p:spPr>
          <a:xfrm>
            <a:off x="8336250" y="4707650"/>
            <a:ext cx="649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18" name="Google Shape;418;p48"/>
          <p:cNvGrpSpPr/>
          <p:nvPr/>
        </p:nvGrpSpPr>
        <p:grpSpPr>
          <a:xfrm>
            <a:off x="180290" y="4600563"/>
            <a:ext cx="3539983" cy="342900"/>
            <a:chOff x="180290" y="4600563"/>
            <a:chExt cx="3539983" cy="342900"/>
          </a:xfrm>
        </p:grpSpPr>
        <p:pic>
          <p:nvPicPr>
            <p:cNvPr id="419" name="Google Shape;419;p4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20" name="Google Shape;420;p4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21"/>
        <p:cNvGrpSpPr/>
        <p:nvPr/>
      </p:nvGrpSpPr>
      <p:grpSpPr>
        <a:xfrm>
          <a:off x="0" y="0"/>
          <a:ext cx="0" cy="0"/>
          <a:chOff x="0" y="0"/>
          <a:chExt cx="0" cy="0"/>
        </a:xfrm>
      </p:grpSpPr>
      <p:sp>
        <p:nvSpPr>
          <p:cNvPr id="422" name="Google Shape;422;p4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3" name="Google Shape;423;p49"/>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4" name="Google Shape;424;p4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5" name="Google Shape;425;p49"/>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26" name="Google Shape;426;p49"/>
          <p:cNvSpPr>
            <a:spLocks noGrp="1"/>
          </p:cNvSpPr>
          <p:nvPr>
            <p:ph type="pic" idx="2"/>
          </p:nvPr>
        </p:nvSpPr>
        <p:spPr>
          <a:xfrm>
            <a:off x="537883" y="2655094"/>
            <a:ext cx="2949000" cy="1740600"/>
          </a:xfrm>
          <a:prstGeom prst="rect">
            <a:avLst/>
          </a:prstGeom>
          <a:noFill/>
          <a:ln>
            <a:noFill/>
          </a:ln>
        </p:spPr>
      </p:sp>
      <p:sp>
        <p:nvSpPr>
          <p:cNvPr id="427" name="Google Shape;427;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8" name="Google Shape;428;p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9" name="Google Shape;429;p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30"/>
        <p:cNvGrpSpPr/>
        <p:nvPr/>
      </p:nvGrpSpPr>
      <p:grpSpPr>
        <a:xfrm>
          <a:off x="0" y="0"/>
          <a:ext cx="0" cy="0"/>
          <a:chOff x="0" y="0"/>
          <a:chExt cx="0" cy="0"/>
        </a:xfrm>
      </p:grpSpPr>
      <p:sp>
        <p:nvSpPr>
          <p:cNvPr id="431" name="Google Shape;431;p5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2" name="Google Shape;432;p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3" name="Google Shape;433;p50"/>
          <p:cNvSpPr txBox="1">
            <a:spLocks noGrp="1"/>
          </p:cNvSpPr>
          <p:nvPr>
            <p:ph type="sldNum" idx="12"/>
          </p:nvPr>
        </p:nvSpPr>
        <p:spPr>
          <a:xfrm>
            <a:off x="8431975" y="4707650"/>
            <a:ext cx="55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63"/>
        <p:cNvGrpSpPr/>
        <p:nvPr/>
      </p:nvGrpSpPr>
      <p:grpSpPr>
        <a:xfrm>
          <a:off x="0" y="0"/>
          <a:ext cx="0" cy="0"/>
          <a:chOff x="0" y="0"/>
          <a:chExt cx="0" cy="0"/>
        </a:xfrm>
      </p:grpSpPr>
      <p:sp>
        <p:nvSpPr>
          <p:cNvPr id="64" name="Google Shape;64;p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34"/>
        <p:cNvGrpSpPr/>
        <p:nvPr/>
      </p:nvGrpSpPr>
      <p:grpSpPr>
        <a:xfrm>
          <a:off x="0" y="0"/>
          <a:ext cx="0" cy="0"/>
          <a:chOff x="0" y="0"/>
          <a:chExt cx="0" cy="0"/>
        </a:xfrm>
      </p:grpSpPr>
      <p:sp>
        <p:nvSpPr>
          <p:cNvPr id="435" name="Google Shape;435;p5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6" name="Google Shape;436;p51"/>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7" name="Google Shape;437;p5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8" name="Google Shape;438;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9" name="Google Shape;439;p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40" name="Google Shape;440;p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41"/>
        <p:cNvGrpSpPr/>
        <p:nvPr/>
      </p:nvGrpSpPr>
      <p:grpSpPr>
        <a:xfrm>
          <a:off x="0" y="0"/>
          <a:ext cx="0" cy="0"/>
          <a:chOff x="0" y="0"/>
          <a:chExt cx="0" cy="0"/>
        </a:xfrm>
      </p:grpSpPr>
      <p:sp>
        <p:nvSpPr>
          <p:cNvPr id="442" name="Google Shape;442;p5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3" name="Google Shape;443;p5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4" name="Google Shape;444;p5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5" name="Google Shape;445;p5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6" name="Google Shape;446;p5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7" name="Google Shape;447;p52"/>
          <p:cNvSpPr txBox="1">
            <a:spLocks noGrp="1"/>
          </p:cNvSpPr>
          <p:nvPr>
            <p:ph type="sldNum" idx="12"/>
          </p:nvPr>
        </p:nvSpPr>
        <p:spPr>
          <a:xfrm>
            <a:off x="8440400" y="4714475"/>
            <a:ext cx="531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48"/>
        <p:cNvGrpSpPr/>
        <p:nvPr/>
      </p:nvGrpSpPr>
      <p:grpSpPr>
        <a:xfrm>
          <a:off x="0" y="0"/>
          <a:ext cx="0" cy="0"/>
          <a:chOff x="0" y="0"/>
          <a:chExt cx="0" cy="0"/>
        </a:xfrm>
      </p:grpSpPr>
      <p:sp>
        <p:nvSpPr>
          <p:cNvPr id="449" name="Google Shape;449;p5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0" name="Google Shape;450;p5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1" name="Google Shape;451;p53"/>
          <p:cNvSpPr txBox="1">
            <a:spLocks noGrp="1"/>
          </p:cNvSpPr>
          <p:nvPr>
            <p:ph type="sldNum" idx="12"/>
          </p:nvPr>
        </p:nvSpPr>
        <p:spPr>
          <a:xfrm>
            <a:off x="8395350" y="4711475"/>
            <a:ext cx="590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52" name="Google Shape;452;p53"/>
          <p:cNvGrpSpPr/>
          <p:nvPr/>
        </p:nvGrpSpPr>
        <p:grpSpPr>
          <a:xfrm>
            <a:off x="180290" y="4600563"/>
            <a:ext cx="3539983" cy="342900"/>
            <a:chOff x="180290" y="4600563"/>
            <a:chExt cx="3539983" cy="342900"/>
          </a:xfrm>
        </p:grpSpPr>
        <p:pic>
          <p:nvPicPr>
            <p:cNvPr id="453" name="Google Shape;453;p5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54" name="Google Shape;454;p5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55"/>
        <p:cNvGrpSpPr/>
        <p:nvPr/>
      </p:nvGrpSpPr>
      <p:grpSpPr>
        <a:xfrm>
          <a:off x="0" y="0"/>
          <a:ext cx="0" cy="0"/>
          <a:chOff x="0" y="0"/>
          <a:chExt cx="0" cy="0"/>
        </a:xfrm>
      </p:grpSpPr>
      <p:sp>
        <p:nvSpPr>
          <p:cNvPr id="456" name="Google Shape;456;p5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57" name="Google Shape;457;p5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8" name="Google Shape;458;p54"/>
          <p:cNvSpPr txBox="1">
            <a:spLocks noGrp="1"/>
          </p:cNvSpPr>
          <p:nvPr>
            <p:ph type="sldNum" idx="12"/>
          </p:nvPr>
        </p:nvSpPr>
        <p:spPr>
          <a:xfrm>
            <a:off x="8488050" y="4711475"/>
            <a:ext cx="498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59" name="Google Shape;459;p54"/>
          <p:cNvGrpSpPr/>
          <p:nvPr/>
        </p:nvGrpSpPr>
        <p:grpSpPr>
          <a:xfrm>
            <a:off x="180290" y="4600563"/>
            <a:ext cx="3539983" cy="342900"/>
            <a:chOff x="180290" y="4600563"/>
            <a:chExt cx="3539983" cy="342900"/>
          </a:xfrm>
        </p:grpSpPr>
        <p:pic>
          <p:nvPicPr>
            <p:cNvPr id="460" name="Google Shape;460;p5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61" name="Google Shape;461;p5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62"/>
        <p:cNvGrpSpPr/>
        <p:nvPr/>
      </p:nvGrpSpPr>
      <p:grpSpPr>
        <a:xfrm>
          <a:off x="0" y="0"/>
          <a:ext cx="0" cy="0"/>
          <a:chOff x="0" y="0"/>
          <a:chExt cx="0" cy="0"/>
        </a:xfrm>
      </p:grpSpPr>
      <p:sp>
        <p:nvSpPr>
          <p:cNvPr id="463" name="Google Shape;463;p5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64" name="Google Shape;464;p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5" name="Google Shape;465;p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6" name="Google Shape;466;p55"/>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67" name="Google Shape;467;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68" name="Google Shape;468;p55"/>
          <p:cNvGrpSpPr/>
          <p:nvPr/>
        </p:nvGrpSpPr>
        <p:grpSpPr>
          <a:xfrm>
            <a:off x="180290" y="4600563"/>
            <a:ext cx="3539983" cy="342900"/>
            <a:chOff x="180290" y="4600563"/>
            <a:chExt cx="3539983" cy="342900"/>
          </a:xfrm>
        </p:grpSpPr>
        <p:pic>
          <p:nvPicPr>
            <p:cNvPr id="469" name="Google Shape;469;p55"/>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470" name="Google Shape;470;p5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71"/>
        <p:cNvGrpSpPr/>
        <p:nvPr/>
      </p:nvGrpSpPr>
      <p:grpSpPr>
        <a:xfrm>
          <a:off x="0" y="0"/>
          <a:ext cx="0" cy="0"/>
          <a:chOff x="0" y="0"/>
          <a:chExt cx="0" cy="0"/>
        </a:xfrm>
      </p:grpSpPr>
      <p:sp>
        <p:nvSpPr>
          <p:cNvPr id="472" name="Google Shape;472;p5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73" name="Google Shape;473;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74" name="Google Shape;474;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75" name="Google Shape;475;p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76" name="Google Shape;476;p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77" name="Google Shape;477;p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78" name="Google Shape;478;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9" name="Google Shape;479;p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80" name="Google Shape;480;p5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81"/>
        <p:cNvGrpSpPr/>
        <p:nvPr/>
      </p:nvGrpSpPr>
      <p:grpSpPr>
        <a:xfrm>
          <a:off x="0" y="0"/>
          <a:ext cx="0" cy="0"/>
          <a:chOff x="0" y="0"/>
          <a:chExt cx="0" cy="0"/>
        </a:xfrm>
      </p:grpSpPr>
      <p:sp>
        <p:nvSpPr>
          <p:cNvPr id="482" name="Google Shape;482;p5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3" name="Google Shape;483;p57"/>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84" name="Google Shape;484;p5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85" name="Google Shape;485;p5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6" name="Google Shape;486;p5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87" name="Google Shape;487;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88" name="Google Shape;488;p57"/>
          <p:cNvGrpSpPr/>
          <p:nvPr/>
        </p:nvGrpSpPr>
        <p:grpSpPr>
          <a:xfrm>
            <a:off x="1605267" y="3232902"/>
            <a:ext cx="5933466" cy="1097281"/>
            <a:chOff x="1952025" y="4310537"/>
            <a:chExt cx="7911288" cy="1463041"/>
          </a:xfrm>
        </p:grpSpPr>
        <p:pic>
          <p:nvPicPr>
            <p:cNvPr id="489" name="Google Shape;489;p5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90" name="Google Shape;490;p5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91" name="Google Shape;491;p5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92" name="Google Shape;492;p5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493" name="Google Shape;493;p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94" name="Google Shape;494;p5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95"/>
        <p:cNvGrpSpPr/>
        <p:nvPr/>
      </p:nvGrpSpPr>
      <p:grpSpPr>
        <a:xfrm>
          <a:off x="0" y="0"/>
          <a:ext cx="0" cy="0"/>
          <a:chOff x="0" y="0"/>
          <a:chExt cx="0" cy="0"/>
        </a:xfrm>
      </p:grpSpPr>
      <p:sp>
        <p:nvSpPr>
          <p:cNvPr id="496" name="Google Shape;496;p5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7" name="Google Shape;497;p58"/>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98" name="Google Shape;498;p5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9" name="Google Shape;499;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00" name="Google Shape;500;p5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501" name="Google Shape;501;p5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502" name="Google Shape;502;p5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503" name="Google Shape;503;p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04" name="Google Shape;504;p5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505"/>
        <p:cNvGrpSpPr/>
        <p:nvPr/>
      </p:nvGrpSpPr>
      <p:grpSpPr>
        <a:xfrm>
          <a:off x="0" y="0"/>
          <a:ext cx="0" cy="0"/>
          <a:chOff x="0" y="0"/>
          <a:chExt cx="0" cy="0"/>
        </a:xfrm>
      </p:grpSpPr>
      <p:sp>
        <p:nvSpPr>
          <p:cNvPr id="506" name="Google Shape;506;p5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7" name="Google Shape;507;p59"/>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8" name="Google Shape;508;p5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9" name="Google Shape;509;p5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0" name="Google Shape;510;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1" name="Google Shape;511;p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12" name="Google Shape;512;p5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513"/>
        <p:cNvGrpSpPr/>
        <p:nvPr/>
      </p:nvGrpSpPr>
      <p:grpSpPr>
        <a:xfrm>
          <a:off x="0" y="0"/>
          <a:ext cx="0" cy="0"/>
          <a:chOff x="0" y="0"/>
          <a:chExt cx="0" cy="0"/>
        </a:xfrm>
      </p:grpSpPr>
      <p:sp>
        <p:nvSpPr>
          <p:cNvPr id="514" name="Google Shape;514;p6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5" name="Google Shape;515;p60"/>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6" name="Google Shape;516;p6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7" name="Google Shape;517;p60"/>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18" name="Google Shape;518;p60"/>
          <p:cNvSpPr>
            <a:spLocks noGrp="1"/>
          </p:cNvSpPr>
          <p:nvPr>
            <p:ph type="pic" idx="2"/>
          </p:nvPr>
        </p:nvSpPr>
        <p:spPr>
          <a:xfrm>
            <a:off x="537883" y="2655094"/>
            <a:ext cx="2949000" cy="1740600"/>
          </a:xfrm>
          <a:prstGeom prst="rect">
            <a:avLst/>
          </a:prstGeom>
          <a:noFill/>
          <a:ln>
            <a:noFill/>
          </a:ln>
        </p:spPr>
      </p:sp>
      <p:sp>
        <p:nvSpPr>
          <p:cNvPr id="519" name="Google Shape;519;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20" name="Google Shape;520;p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21" name="Google Shape;521;p6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522"/>
        <p:cNvGrpSpPr/>
        <p:nvPr/>
      </p:nvGrpSpPr>
      <p:grpSpPr>
        <a:xfrm>
          <a:off x="0" y="0"/>
          <a:ext cx="0" cy="0"/>
          <a:chOff x="0" y="0"/>
          <a:chExt cx="0" cy="0"/>
        </a:xfrm>
      </p:grpSpPr>
      <p:sp>
        <p:nvSpPr>
          <p:cNvPr id="523" name="Google Shape;523;p6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24" name="Google Shape;524;p6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5" name="Google Shape;525;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26" name="Google Shape;526;p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27" name="Google Shape;527;p6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528"/>
        <p:cNvGrpSpPr/>
        <p:nvPr/>
      </p:nvGrpSpPr>
      <p:grpSpPr>
        <a:xfrm>
          <a:off x="0" y="0"/>
          <a:ext cx="0" cy="0"/>
          <a:chOff x="0" y="0"/>
          <a:chExt cx="0" cy="0"/>
        </a:xfrm>
      </p:grpSpPr>
      <p:sp>
        <p:nvSpPr>
          <p:cNvPr id="529" name="Google Shape;529;p6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30" name="Google Shape;530;p62"/>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1" name="Google Shape;531;p6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2" name="Google Shape;532;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3" name="Google Shape;533;p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34" name="Google Shape;534;p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535"/>
        <p:cNvGrpSpPr/>
        <p:nvPr/>
      </p:nvGrpSpPr>
      <p:grpSpPr>
        <a:xfrm>
          <a:off x="0" y="0"/>
          <a:ext cx="0" cy="0"/>
          <a:chOff x="0" y="0"/>
          <a:chExt cx="0" cy="0"/>
        </a:xfrm>
      </p:grpSpPr>
      <p:sp>
        <p:nvSpPr>
          <p:cNvPr id="536" name="Google Shape;536;p6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37" name="Google Shape;537;p6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8" name="Google Shape;538;p6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39" name="Google Shape;539;p6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40" name="Google Shape;540;p6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1" name="Google Shape;541;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42" name="Google Shape;542;p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43" name="Google Shape;543;p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544"/>
        <p:cNvGrpSpPr/>
        <p:nvPr/>
      </p:nvGrpSpPr>
      <p:grpSpPr>
        <a:xfrm>
          <a:off x="0" y="0"/>
          <a:ext cx="0" cy="0"/>
          <a:chOff x="0" y="0"/>
          <a:chExt cx="0" cy="0"/>
        </a:xfrm>
      </p:grpSpPr>
      <p:sp>
        <p:nvSpPr>
          <p:cNvPr id="545" name="Google Shape;545;p6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6" name="Google Shape;546;p6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7" name="Google Shape;547;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48" name="Google Shape;548;p6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49" name="Google Shape;549;p6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550"/>
        <p:cNvGrpSpPr/>
        <p:nvPr/>
      </p:nvGrpSpPr>
      <p:grpSpPr>
        <a:xfrm>
          <a:off x="0" y="0"/>
          <a:ext cx="0" cy="0"/>
          <a:chOff x="0" y="0"/>
          <a:chExt cx="0" cy="0"/>
        </a:xfrm>
      </p:grpSpPr>
      <p:sp>
        <p:nvSpPr>
          <p:cNvPr id="551" name="Google Shape;551;p6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552" name="Google Shape;552;p6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3" name="Google Shape;553;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54" name="Google Shape;554;p65"/>
          <p:cNvGrpSpPr/>
          <p:nvPr/>
        </p:nvGrpSpPr>
        <p:grpSpPr>
          <a:xfrm>
            <a:off x="180290" y="4600563"/>
            <a:ext cx="3539983" cy="342900"/>
            <a:chOff x="180290" y="4600563"/>
            <a:chExt cx="3539983" cy="342900"/>
          </a:xfrm>
        </p:grpSpPr>
        <p:pic>
          <p:nvPicPr>
            <p:cNvPr id="555" name="Google Shape;555;p6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556" name="Google Shape;556;p6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557"/>
        <p:cNvGrpSpPr/>
        <p:nvPr/>
      </p:nvGrpSpPr>
      <p:grpSpPr>
        <a:xfrm>
          <a:off x="0" y="0"/>
          <a:ext cx="0" cy="0"/>
          <a:chOff x="0" y="0"/>
          <a:chExt cx="0" cy="0"/>
        </a:xfrm>
      </p:grpSpPr>
      <p:sp>
        <p:nvSpPr>
          <p:cNvPr id="558" name="Google Shape;558;p6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59" name="Google Shape;559;p6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60" name="Google Shape;560;p6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1" name="Google Shape;561;p66"/>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62" name="Google Shape;562;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63" name="Google Shape;563;p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64" name="Google Shape;564;p6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65"/>
        <p:cNvGrpSpPr/>
        <p:nvPr/>
      </p:nvGrpSpPr>
      <p:grpSpPr>
        <a:xfrm>
          <a:off x="0" y="0"/>
          <a:ext cx="0" cy="0"/>
          <a:chOff x="0" y="0"/>
          <a:chExt cx="0" cy="0"/>
        </a:xfrm>
      </p:grpSpPr>
      <p:sp>
        <p:nvSpPr>
          <p:cNvPr id="566" name="Google Shape;566;p6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67" name="Google Shape;567;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68" name="Google Shape;568;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569" name="Google Shape;569;p6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70" name="Google Shape;570;p6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71" name="Google Shape;571;p6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72" name="Google Shape;572;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73" name="Google Shape;573;p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74" name="Google Shape;574;p6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575"/>
        <p:cNvGrpSpPr/>
        <p:nvPr/>
      </p:nvGrpSpPr>
      <p:grpSpPr>
        <a:xfrm>
          <a:off x="0" y="0"/>
          <a:ext cx="0" cy="0"/>
          <a:chOff x="0" y="0"/>
          <a:chExt cx="0" cy="0"/>
        </a:xfrm>
      </p:grpSpPr>
      <p:sp>
        <p:nvSpPr>
          <p:cNvPr id="576" name="Google Shape;576;p68"/>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68"/>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578" name="Google Shape;578;p6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579" name="Google Shape;579;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580"/>
        <p:cNvGrpSpPr/>
        <p:nvPr/>
      </p:nvGrpSpPr>
      <p:grpSpPr>
        <a:xfrm>
          <a:off x="0" y="0"/>
          <a:ext cx="0" cy="0"/>
          <a:chOff x="0" y="0"/>
          <a:chExt cx="0" cy="0"/>
        </a:xfrm>
      </p:grpSpPr>
      <p:sp>
        <p:nvSpPr>
          <p:cNvPr id="581" name="Google Shape;581;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82" name="Google Shape;582;p6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3" name="Google Shape;583;p6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584" name="Google Shape;584;p6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5"/>
        <p:cNvGrpSpPr/>
        <p:nvPr/>
      </p:nvGrpSpPr>
      <p:grpSpPr>
        <a:xfrm>
          <a:off x="0" y="0"/>
          <a:ext cx="0" cy="0"/>
          <a:chOff x="0" y="0"/>
          <a:chExt cx="0" cy="0"/>
        </a:xfrm>
      </p:grpSpPr>
      <p:sp>
        <p:nvSpPr>
          <p:cNvPr id="586" name="Google Shape;586;p70"/>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587" name="Google Shape;587;p7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588" name="Google Shape;588;p7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589" name="Google Shape;589;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72"/>
        <p:cNvGrpSpPr/>
        <p:nvPr/>
      </p:nvGrpSpPr>
      <p:grpSpPr>
        <a:xfrm>
          <a:off x="0" y="0"/>
          <a:ext cx="0" cy="0"/>
          <a:chOff x="0" y="0"/>
          <a:chExt cx="0" cy="0"/>
        </a:xfrm>
      </p:grpSpPr>
      <p:sp>
        <p:nvSpPr>
          <p:cNvPr id="73" name="Google Shape;73;p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4" name="Google Shape;74;p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6" name="Google Shape;76;p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590"/>
        <p:cNvGrpSpPr/>
        <p:nvPr/>
      </p:nvGrpSpPr>
      <p:grpSpPr>
        <a:xfrm>
          <a:off x="0" y="0"/>
          <a:ext cx="0" cy="0"/>
          <a:chOff x="0" y="0"/>
          <a:chExt cx="0" cy="0"/>
        </a:xfrm>
      </p:grpSpPr>
      <p:sp>
        <p:nvSpPr>
          <p:cNvPr id="591" name="Google Shape;591;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2" name="Google Shape;592;p71"/>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3" name="Google Shape;593;p7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594" name="Google Shape;594;p7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595"/>
        <p:cNvGrpSpPr/>
        <p:nvPr/>
      </p:nvGrpSpPr>
      <p:grpSpPr>
        <a:xfrm>
          <a:off x="0" y="0"/>
          <a:ext cx="0" cy="0"/>
          <a:chOff x="0" y="0"/>
          <a:chExt cx="0" cy="0"/>
        </a:xfrm>
      </p:grpSpPr>
      <p:sp>
        <p:nvSpPr>
          <p:cNvPr id="596" name="Google Shape;596;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597"/>
        <p:cNvGrpSpPr/>
        <p:nvPr/>
      </p:nvGrpSpPr>
      <p:grpSpPr>
        <a:xfrm>
          <a:off x="0" y="0"/>
          <a:ext cx="0" cy="0"/>
          <a:chOff x="0" y="0"/>
          <a:chExt cx="0" cy="0"/>
        </a:xfrm>
      </p:grpSpPr>
      <p:sp>
        <p:nvSpPr>
          <p:cNvPr id="598" name="Google Shape;598;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99" name="Google Shape;599;p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00" name="Google Shape;600;p73"/>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601"/>
        <p:cNvGrpSpPr/>
        <p:nvPr/>
      </p:nvGrpSpPr>
      <p:grpSpPr>
        <a:xfrm>
          <a:off x="0" y="0"/>
          <a:ext cx="0" cy="0"/>
          <a:chOff x="0" y="0"/>
          <a:chExt cx="0" cy="0"/>
        </a:xfrm>
      </p:grpSpPr>
      <p:sp>
        <p:nvSpPr>
          <p:cNvPr id="602" name="Google Shape;602;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603"/>
        <p:cNvGrpSpPr/>
        <p:nvPr/>
      </p:nvGrpSpPr>
      <p:grpSpPr>
        <a:xfrm>
          <a:off x="0" y="0"/>
          <a:ext cx="0" cy="0"/>
          <a:chOff x="0" y="0"/>
          <a:chExt cx="0" cy="0"/>
        </a:xfrm>
      </p:grpSpPr>
      <p:sp>
        <p:nvSpPr>
          <p:cNvPr id="604" name="Google Shape;604;p7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605" name="Google Shape;605;p7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6" name="Google Shape;606;p75"/>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607" name="Google Shape;607;p75"/>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8"/>
        <p:cNvGrpSpPr/>
        <p:nvPr/>
      </p:nvGrpSpPr>
      <p:grpSpPr>
        <a:xfrm>
          <a:off x="0" y="0"/>
          <a:ext cx="0" cy="0"/>
          <a:chOff x="0" y="0"/>
          <a:chExt cx="0" cy="0"/>
        </a:xfrm>
      </p:grpSpPr>
      <p:sp>
        <p:nvSpPr>
          <p:cNvPr id="609" name="Google Shape;609;p76"/>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0" name="Google Shape;610;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1" name="Google Shape;611;p76"/>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2"/>
        <p:cNvGrpSpPr/>
        <p:nvPr/>
      </p:nvGrpSpPr>
      <p:grpSpPr>
        <a:xfrm>
          <a:off x="0" y="0"/>
          <a:ext cx="0" cy="0"/>
          <a:chOff x="0" y="0"/>
          <a:chExt cx="0" cy="0"/>
        </a:xfrm>
      </p:grpSpPr>
      <p:sp>
        <p:nvSpPr>
          <p:cNvPr id="613" name="Google Shape;613;p77"/>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77"/>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15" name="Google Shape;615;p77"/>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6" name="Google Shape;616;p7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17" name="Google Shape;617;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8"/>
        <p:cNvGrpSpPr/>
        <p:nvPr/>
      </p:nvGrpSpPr>
      <p:grpSpPr>
        <a:xfrm>
          <a:off x="0" y="0"/>
          <a:ext cx="0" cy="0"/>
          <a:chOff x="0" y="0"/>
          <a:chExt cx="0" cy="0"/>
        </a:xfrm>
      </p:grpSpPr>
      <p:sp>
        <p:nvSpPr>
          <p:cNvPr id="619" name="Google Shape;619;p7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620" name="Google Shape;620;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1" name="Google Shape;621;p78"/>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622"/>
        <p:cNvGrpSpPr/>
        <p:nvPr/>
      </p:nvGrpSpPr>
      <p:grpSpPr>
        <a:xfrm>
          <a:off x="0" y="0"/>
          <a:ext cx="0" cy="0"/>
          <a:chOff x="0" y="0"/>
          <a:chExt cx="0" cy="0"/>
        </a:xfrm>
      </p:grpSpPr>
      <p:sp>
        <p:nvSpPr>
          <p:cNvPr id="623" name="Google Shape;623;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24" name="Google Shape;624;p79"/>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625" name="Google Shape;625;p79"/>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626" name="Google Shape;626;p79"/>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627"/>
        <p:cNvGrpSpPr/>
        <p:nvPr/>
      </p:nvGrpSpPr>
      <p:grpSpPr>
        <a:xfrm>
          <a:off x="0" y="0"/>
          <a:ext cx="0" cy="0"/>
          <a:chOff x="0" y="0"/>
          <a:chExt cx="0" cy="0"/>
        </a:xfrm>
      </p:grpSpPr>
      <p:sp>
        <p:nvSpPr>
          <p:cNvPr id="628" name="Google Shape;628;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9"/>
        <p:cNvGrpSpPr/>
        <p:nvPr/>
      </p:nvGrpSpPr>
      <p:grpSpPr>
        <a:xfrm>
          <a:off x="0" y="0"/>
          <a:ext cx="0" cy="0"/>
          <a:chOff x="0" y="0"/>
          <a:chExt cx="0" cy="0"/>
        </a:xfrm>
      </p:grpSpPr>
      <p:sp>
        <p:nvSpPr>
          <p:cNvPr id="80" name="Google Shape;80;p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 name="Google Shape;82;p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3" name="Google Shape;83;p9"/>
          <p:cNvGrpSpPr/>
          <p:nvPr/>
        </p:nvGrpSpPr>
        <p:grpSpPr>
          <a:xfrm>
            <a:off x="180290" y="4600563"/>
            <a:ext cx="3539983" cy="342900"/>
            <a:chOff x="180290" y="4600563"/>
            <a:chExt cx="3539983" cy="342900"/>
          </a:xfrm>
        </p:grpSpPr>
        <p:pic>
          <p:nvPicPr>
            <p:cNvPr id="84" name="Google Shape;84;p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5" name="Google Shape;85;p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635"/>
        <p:cNvGrpSpPr/>
        <p:nvPr/>
      </p:nvGrpSpPr>
      <p:grpSpPr>
        <a:xfrm>
          <a:off x="0" y="0"/>
          <a:ext cx="0" cy="0"/>
          <a:chOff x="0" y="0"/>
          <a:chExt cx="0" cy="0"/>
        </a:xfrm>
      </p:grpSpPr>
      <p:sp>
        <p:nvSpPr>
          <p:cNvPr id="636" name="Google Shape;636;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7" name="Google Shape;637;p82"/>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38" name="Google Shape;638;p8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39" name="Google Shape;639;p8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0" name="Google Shape;640;p8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41" name="Google Shape;641;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2" name="Google Shape;642;p8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643" name="Google Shape;643;p82"/>
          <p:cNvGrpSpPr/>
          <p:nvPr/>
        </p:nvGrpSpPr>
        <p:grpSpPr>
          <a:xfrm>
            <a:off x="1605267" y="3232902"/>
            <a:ext cx="5933466" cy="1097281"/>
            <a:chOff x="1952025" y="4310537"/>
            <a:chExt cx="7911288" cy="1463041"/>
          </a:xfrm>
        </p:grpSpPr>
        <p:pic>
          <p:nvPicPr>
            <p:cNvPr id="644" name="Google Shape;644;p8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45" name="Google Shape;645;p8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646" name="Google Shape;646;p8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647" name="Google Shape;647;p8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48"/>
        <p:cNvGrpSpPr/>
        <p:nvPr/>
      </p:nvGrpSpPr>
      <p:grpSpPr>
        <a:xfrm>
          <a:off x="0" y="0"/>
          <a:ext cx="0" cy="0"/>
          <a:chOff x="0" y="0"/>
          <a:chExt cx="0" cy="0"/>
        </a:xfrm>
      </p:grpSpPr>
      <p:sp>
        <p:nvSpPr>
          <p:cNvPr id="649" name="Google Shape;649;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50" name="Google Shape;650;p83"/>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51" name="Google Shape;651;p8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2" name="Google Shape;652;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53" name="Google Shape;653;p8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654" name="Google Shape;654;p8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655" name="Google Shape;655;p83"/>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656" name="Google Shape;656;p8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57" name="Google Shape;657;p8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Blue_3-Title Bar and Content Module 2">
  <p:cSld name="Blue_3-Title Bar and Content">
    <p:bg>
      <p:bgPr>
        <a:solidFill>
          <a:schemeClr val="accent1"/>
        </a:solidFill>
        <a:effectLst/>
      </p:bgPr>
    </p:bg>
    <p:spTree>
      <p:nvGrpSpPr>
        <p:cNvPr id="1" name="Shape 658"/>
        <p:cNvGrpSpPr/>
        <p:nvPr/>
      </p:nvGrpSpPr>
      <p:grpSpPr>
        <a:xfrm>
          <a:off x="0" y="0"/>
          <a:ext cx="0" cy="0"/>
          <a:chOff x="0" y="0"/>
          <a:chExt cx="0" cy="0"/>
        </a:xfrm>
      </p:grpSpPr>
      <p:sp>
        <p:nvSpPr>
          <p:cNvPr id="659" name="Google Shape;659;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0" name="Google Shape;660;p84"/>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1" name="Google Shape;661;p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2" name="Google Shape;662;p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3" name="Google Shape;663;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4" name="Google Shape;664;p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65" name="Google Shape;665;p8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666"/>
        <p:cNvGrpSpPr/>
        <p:nvPr/>
      </p:nvGrpSpPr>
      <p:grpSpPr>
        <a:xfrm>
          <a:off x="0" y="0"/>
          <a:ext cx="0" cy="0"/>
          <a:chOff x="0" y="0"/>
          <a:chExt cx="0" cy="0"/>
        </a:xfrm>
      </p:grpSpPr>
      <p:sp>
        <p:nvSpPr>
          <p:cNvPr id="667" name="Google Shape;667;p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8" name="Google Shape;668;p85"/>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9" name="Google Shape;669;p85"/>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0" name="Google Shape;670;p8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71" name="Google Shape;671;p85"/>
          <p:cNvSpPr>
            <a:spLocks noGrp="1"/>
          </p:cNvSpPr>
          <p:nvPr>
            <p:ph type="pic" idx="2"/>
          </p:nvPr>
        </p:nvSpPr>
        <p:spPr>
          <a:xfrm>
            <a:off x="537883" y="2655094"/>
            <a:ext cx="2949000" cy="1740600"/>
          </a:xfrm>
          <a:prstGeom prst="rect">
            <a:avLst/>
          </a:prstGeom>
          <a:noFill/>
          <a:ln>
            <a:noFill/>
          </a:ln>
        </p:spPr>
      </p:sp>
      <p:sp>
        <p:nvSpPr>
          <p:cNvPr id="672" name="Google Shape;672;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3" name="Google Shape;673;p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74" name="Google Shape;674;p8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675"/>
        <p:cNvGrpSpPr/>
        <p:nvPr/>
      </p:nvGrpSpPr>
      <p:grpSpPr>
        <a:xfrm>
          <a:off x="0" y="0"/>
          <a:ext cx="0" cy="0"/>
          <a:chOff x="0" y="0"/>
          <a:chExt cx="0" cy="0"/>
        </a:xfrm>
      </p:grpSpPr>
      <p:sp>
        <p:nvSpPr>
          <p:cNvPr id="676" name="Google Shape;676;p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7" name="Google Shape;677;p8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8" name="Google Shape;678;p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9" name="Google Shape;679;p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80" name="Google Shape;680;p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681"/>
        <p:cNvGrpSpPr/>
        <p:nvPr/>
      </p:nvGrpSpPr>
      <p:grpSpPr>
        <a:xfrm>
          <a:off x="0" y="0"/>
          <a:ext cx="0" cy="0"/>
          <a:chOff x="0" y="0"/>
          <a:chExt cx="0" cy="0"/>
        </a:xfrm>
      </p:grpSpPr>
      <p:sp>
        <p:nvSpPr>
          <p:cNvPr id="682" name="Google Shape;682;p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3" name="Google Shape;683;p8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4" name="Google Shape;684;p8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5" name="Google Shape;685;p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86" name="Google Shape;686;p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87" name="Google Shape;687;p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688"/>
        <p:cNvGrpSpPr/>
        <p:nvPr/>
      </p:nvGrpSpPr>
      <p:grpSpPr>
        <a:xfrm>
          <a:off x="0" y="0"/>
          <a:ext cx="0" cy="0"/>
          <a:chOff x="0" y="0"/>
          <a:chExt cx="0" cy="0"/>
        </a:xfrm>
      </p:grpSpPr>
      <p:sp>
        <p:nvSpPr>
          <p:cNvPr id="689" name="Google Shape;689;p8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90" name="Google Shape;690;p8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1" name="Google Shape;691;p8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92" name="Google Shape;692;p8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3" name="Google Shape;693;p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4" name="Google Shape;694;p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95" name="Google Shape;695;p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96" name="Google Shape;696;p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97"/>
        <p:cNvGrpSpPr/>
        <p:nvPr/>
      </p:nvGrpSpPr>
      <p:grpSpPr>
        <a:xfrm>
          <a:off x="0" y="0"/>
          <a:ext cx="0" cy="0"/>
          <a:chOff x="0" y="0"/>
          <a:chExt cx="0" cy="0"/>
        </a:xfrm>
      </p:grpSpPr>
      <p:sp>
        <p:nvSpPr>
          <p:cNvPr id="698" name="Google Shape;698;p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9" name="Google Shape;699;p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0" name="Google Shape;700;p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1" name="Google Shape;701;p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02" name="Google Shape;702;p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03"/>
        <p:cNvGrpSpPr/>
        <p:nvPr/>
      </p:nvGrpSpPr>
      <p:grpSpPr>
        <a:xfrm>
          <a:off x="0" y="0"/>
          <a:ext cx="0" cy="0"/>
          <a:chOff x="0" y="0"/>
          <a:chExt cx="0" cy="0"/>
        </a:xfrm>
      </p:grpSpPr>
      <p:sp>
        <p:nvSpPr>
          <p:cNvPr id="704" name="Google Shape;704;p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705" name="Google Shape;705;p9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6" name="Google Shape;706;p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7" name="Google Shape;707;p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08" name="Google Shape;708;p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09"/>
        <p:cNvGrpSpPr/>
        <p:nvPr/>
      </p:nvGrpSpPr>
      <p:grpSpPr>
        <a:xfrm>
          <a:off x="0" y="0"/>
          <a:ext cx="0" cy="0"/>
          <a:chOff x="0" y="0"/>
          <a:chExt cx="0" cy="0"/>
        </a:xfrm>
      </p:grpSpPr>
      <p:sp>
        <p:nvSpPr>
          <p:cNvPr id="710" name="Google Shape;710;p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11" name="Google Shape;711;p9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12" name="Google Shape;712;p9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3" name="Google Shape;713;p9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14" name="Google Shape;714;p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5" name="Google Shape;715;p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16" name="Google Shape;716;p9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86"/>
        <p:cNvGrpSpPr/>
        <p:nvPr/>
      </p:nvGrpSpPr>
      <p:grpSpPr>
        <a:xfrm>
          <a:off x="0" y="0"/>
          <a:ext cx="0" cy="0"/>
          <a:chOff x="0" y="0"/>
          <a:chExt cx="0" cy="0"/>
        </a:xfrm>
      </p:grpSpPr>
      <p:sp>
        <p:nvSpPr>
          <p:cNvPr id="87" name="Google Shape;87;p1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88" name="Google Shape;88;p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0" name="Google Shape;90;p10"/>
          <p:cNvGrpSpPr/>
          <p:nvPr/>
        </p:nvGrpSpPr>
        <p:grpSpPr>
          <a:xfrm>
            <a:off x="180290" y="4600563"/>
            <a:ext cx="3539983" cy="342900"/>
            <a:chOff x="180290" y="4600563"/>
            <a:chExt cx="3539983" cy="342900"/>
          </a:xfrm>
        </p:grpSpPr>
        <p:pic>
          <p:nvPicPr>
            <p:cNvPr id="91" name="Google Shape;91;p1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92" name="Google Shape;92;p1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17"/>
        <p:cNvGrpSpPr/>
        <p:nvPr/>
      </p:nvGrpSpPr>
      <p:grpSpPr>
        <a:xfrm>
          <a:off x="0" y="0"/>
          <a:ext cx="0" cy="0"/>
          <a:chOff x="0" y="0"/>
          <a:chExt cx="0" cy="0"/>
        </a:xfrm>
      </p:grpSpPr>
      <p:sp>
        <p:nvSpPr>
          <p:cNvPr id="718" name="Google Shape;718;p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19" name="Google Shape;719;p9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20" name="Google Shape;720;p9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21" name="Google Shape;721;p9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722" name="Google Shape;722;p9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723" name="Google Shape;723;p9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724" name="Google Shape;724;p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5" name="Google Shape;725;p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26" name="Google Shape;726;p9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727"/>
        <p:cNvGrpSpPr/>
        <p:nvPr/>
      </p:nvGrpSpPr>
      <p:grpSpPr>
        <a:xfrm>
          <a:off x="0" y="0"/>
          <a:ext cx="0" cy="0"/>
          <a:chOff x="0" y="0"/>
          <a:chExt cx="0" cy="0"/>
        </a:xfrm>
      </p:grpSpPr>
      <p:sp>
        <p:nvSpPr>
          <p:cNvPr id="728" name="Google Shape;728;p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29" name="Google Shape;729;p93"/>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30" name="Google Shape;730;p9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731" name="Google Shape;731;p9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2" name="Google Shape;732;p9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33" name="Google Shape;733;p93"/>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
        <p:nvSpPr>
          <p:cNvPr id="734" name="Google Shape;734;p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35" name="Google Shape;735;p93"/>
          <p:cNvGrpSpPr/>
          <p:nvPr/>
        </p:nvGrpSpPr>
        <p:grpSpPr>
          <a:xfrm>
            <a:off x="1605267" y="3232902"/>
            <a:ext cx="5933466" cy="1097281"/>
            <a:chOff x="1952025" y="4310537"/>
            <a:chExt cx="7911288" cy="1463041"/>
          </a:xfrm>
        </p:grpSpPr>
        <p:pic>
          <p:nvPicPr>
            <p:cNvPr id="736" name="Google Shape;736;p9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737" name="Google Shape;737;p9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738" name="Google Shape;738;p9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39" name="Google Shape;739;p9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740"/>
        <p:cNvGrpSpPr/>
        <p:nvPr/>
      </p:nvGrpSpPr>
      <p:grpSpPr>
        <a:xfrm>
          <a:off x="0" y="0"/>
          <a:ext cx="0" cy="0"/>
          <a:chOff x="0" y="0"/>
          <a:chExt cx="0" cy="0"/>
        </a:xfrm>
      </p:grpSpPr>
      <p:sp>
        <p:nvSpPr>
          <p:cNvPr id="741" name="Google Shape;741;p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2" name="Google Shape;742;p94"/>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43" name="Google Shape;743;p9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4" name="Google Shape;744;p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5" name="Google Shape;745;p9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46" name="Google Shape;746;p9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47" name="Google Shape;747;p9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748" name="Google Shape;748;p9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749"/>
        <p:cNvGrpSpPr/>
        <p:nvPr/>
      </p:nvGrpSpPr>
      <p:grpSpPr>
        <a:xfrm>
          <a:off x="0" y="0"/>
          <a:ext cx="0" cy="0"/>
          <a:chOff x="0" y="0"/>
          <a:chExt cx="0" cy="0"/>
        </a:xfrm>
      </p:grpSpPr>
      <p:sp>
        <p:nvSpPr>
          <p:cNvPr id="750" name="Google Shape;750;p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1" name="Google Shape;751;p95"/>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2" name="Google Shape;752;p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3" name="Google Shape;753;p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4" name="Google Shape;754;p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5" name="Google Shape;755;p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56" name="Google Shape;756;p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757"/>
        <p:cNvGrpSpPr/>
        <p:nvPr/>
      </p:nvGrpSpPr>
      <p:grpSpPr>
        <a:xfrm>
          <a:off x="0" y="0"/>
          <a:ext cx="0" cy="0"/>
          <a:chOff x="0" y="0"/>
          <a:chExt cx="0" cy="0"/>
        </a:xfrm>
      </p:grpSpPr>
      <p:sp>
        <p:nvSpPr>
          <p:cNvPr id="758" name="Google Shape;758;p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9" name="Google Shape;759;p96"/>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0" name="Google Shape;760;p9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1" name="Google Shape;761;p9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62" name="Google Shape;762;p96"/>
          <p:cNvSpPr>
            <a:spLocks noGrp="1"/>
          </p:cNvSpPr>
          <p:nvPr>
            <p:ph type="pic" idx="2"/>
          </p:nvPr>
        </p:nvSpPr>
        <p:spPr>
          <a:xfrm>
            <a:off x="537883" y="2655094"/>
            <a:ext cx="2949000" cy="1740600"/>
          </a:xfrm>
          <a:prstGeom prst="rect">
            <a:avLst/>
          </a:prstGeom>
          <a:noFill/>
          <a:ln>
            <a:noFill/>
          </a:ln>
        </p:spPr>
      </p:sp>
      <p:sp>
        <p:nvSpPr>
          <p:cNvPr id="763" name="Google Shape;763;p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4" name="Google Shape;764;p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65" name="Google Shape;765;p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766"/>
        <p:cNvGrpSpPr/>
        <p:nvPr/>
      </p:nvGrpSpPr>
      <p:grpSpPr>
        <a:xfrm>
          <a:off x="0" y="0"/>
          <a:ext cx="0" cy="0"/>
          <a:chOff x="0" y="0"/>
          <a:chExt cx="0" cy="0"/>
        </a:xfrm>
      </p:grpSpPr>
      <p:sp>
        <p:nvSpPr>
          <p:cNvPr id="767" name="Google Shape;767;p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8" name="Google Shape;768;p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9" name="Google Shape;769;p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70" name="Google Shape;770;p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71" name="Google Shape;771;p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772"/>
        <p:cNvGrpSpPr/>
        <p:nvPr/>
      </p:nvGrpSpPr>
      <p:grpSpPr>
        <a:xfrm>
          <a:off x="0" y="0"/>
          <a:ext cx="0" cy="0"/>
          <a:chOff x="0" y="0"/>
          <a:chExt cx="0" cy="0"/>
        </a:xfrm>
      </p:grpSpPr>
      <p:sp>
        <p:nvSpPr>
          <p:cNvPr id="773" name="Google Shape;773;p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4" name="Google Shape;774;p9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5" name="Google Shape;775;p9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6" name="Google Shape;776;p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77" name="Google Shape;777;p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78" name="Google Shape;778;p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779"/>
        <p:cNvGrpSpPr/>
        <p:nvPr/>
      </p:nvGrpSpPr>
      <p:grpSpPr>
        <a:xfrm>
          <a:off x="0" y="0"/>
          <a:ext cx="0" cy="0"/>
          <a:chOff x="0" y="0"/>
          <a:chExt cx="0" cy="0"/>
        </a:xfrm>
      </p:grpSpPr>
      <p:sp>
        <p:nvSpPr>
          <p:cNvPr id="780" name="Google Shape;780;p9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81" name="Google Shape;781;p9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2" name="Google Shape;782;p9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83" name="Google Shape;783;p9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4" name="Google Shape;784;p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5" name="Google Shape;785;p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6" name="Google Shape;786;p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87" name="Google Shape;787;p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788"/>
        <p:cNvGrpSpPr/>
        <p:nvPr/>
      </p:nvGrpSpPr>
      <p:grpSpPr>
        <a:xfrm>
          <a:off x="0" y="0"/>
          <a:ext cx="0" cy="0"/>
          <a:chOff x="0" y="0"/>
          <a:chExt cx="0" cy="0"/>
        </a:xfrm>
      </p:grpSpPr>
      <p:sp>
        <p:nvSpPr>
          <p:cNvPr id="789" name="Google Shape;789;p1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0" name="Google Shape;790;p1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1" name="Google Shape;791;p1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2" name="Google Shape;792;p1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93" name="Google Shape;793;p1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794"/>
        <p:cNvGrpSpPr/>
        <p:nvPr/>
      </p:nvGrpSpPr>
      <p:grpSpPr>
        <a:xfrm>
          <a:off x="0" y="0"/>
          <a:ext cx="0" cy="0"/>
          <a:chOff x="0" y="0"/>
          <a:chExt cx="0" cy="0"/>
        </a:xfrm>
      </p:grpSpPr>
      <p:sp>
        <p:nvSpPr>
          <p:cNvPr id="795" name="Google Shape;795;p1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796" name="Google Shape;796;p10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7" name="Google Shape;797;p1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8" name="Google Shape;798;p1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99" name="Google Shape;799;p1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slideLayout" Target="../slideLayouts/slideLayout121.xml"/><Relationship Id="rId47" Type="http://schemas.openxmlformats.org/officeDocument/2006/relationships/slideLayout" Target="../slideLayouts/slideLayout126.xml"/><Relationship Id="rId50" Type="http://schemas.openxmlformats.org/officeDocument/2006/relationships/slideLayout" Target="../slideLayouts/slideLayout129.xml"/><Relationship Id="rId55" Type="http://schemas.openxmlformats.org/officeDocument/2006/relationships/slideLayout" Target="../slideLayouts/slideLayout134.xml"/><Relationship Id="rId63" Type="http://schemas.openxmlformats.org/officeDocument/2006/relationships/slideLayout" Target="../slideLayouts/slideLayout142.xml"/><Relationship Id="rId68" Type="http://schemas.openxmlformats.org/officeDocument/2006/relationships/slideLayout" Target="../slideLayouts/slideLayout147.xml"/><Relationship Id="rId76" Type="http://schemas.openxmlformats.org/officeDocument/2006/relationships/theme" Target="../theme/theme2.xml"/><Relationship Id="rId7" Type="http://schemas.openxmlformats.org/officeDocument/2006/relationships/slideLayout" Target="../slideLayouts/slideLayout86.xml"/><Relationship Id="rId71" Type="http://schemas.openxmlformats.org/officeDocument/2006/relationships/slideLayout" Target="../slideLayouts/slideLayout150.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9" Type="http://schemas.openxmlformats.org/officeDocument/2006/relationships/slideLayout" Target="../slideLayouts/slideLayout108.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slideLayout" Target="../slideLayouts/slideLayout124.xml"/><Relationship Id="rId53" Type="http://schemas.openxmlformats.org/officeDocument/2006/relationships/slideLayout" Target="../slideLayouts/slideLayout132.xml"/><Relationship Id="rId58" Type="http://schemas.openxmlformats.org/officeDocument/2006/relationships/slideLayout" Target="../slideLayouts/slideLayout137.xml"/><Relationship Id="rId66" Type="http://schemas.openxmlformats.org/officeDocument/2006/relationships/slideLayout" Target="../slideLayouts/slideLayout145.xml"/><Relationship Id="rId74" Type="http://schemas.openxmlformats.org/officeDocument/2006/relationships/slideLayout" Target="../slideLayouts/slideLayout15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49" Type="http://schemas.openxmlformats.org/officeDocument/2006/relationships/slideLayout" Target="../slideLayouts/slideLayout128.xml"/><Relationship Id="rId57" Type="http://schemas.openxmlformats.org/officeDocument/2006/relationships/slideLayout" Target="../slideLayouts/slideLayout136.xml"/><Relationship Id="rId61" Type="http://schemas.openxmlformats.org/officeDocument/2006/relationships/slideLayout" Target="../slideLayouts/slideLayout140.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4" Type="http://schemas.openxmlformats.org/officeDocument/2006/relationships/slideLayout" Target="../slideLayouts/slideLayout123.xml"/><Relationship Id="rId52" Type="http://schemas.openxmlformats.org/officeDocument/2006/relationships/slideLayout" Target="../slideLayouts/slideLayout131.xml"/><Relationship Id="rId60" Type="http://schemas.openxmlformats.org/officeDocument/2006/relationships/slideLayout" Target="../slideLayouts/slideLayout139.xml"/><Relationship Id="rId65" Type="http://schemas.openxmlformats.org/officeDocument/2006/relationships/slideLayout" Target="../slideLayouts/slideLayout144.xml"/><Relationship Id="rId73" Type="http://schemas.openxmlformats.org/officeDocument/2006/relationships/slideLayout" Target="../slideLayouts/slideLayout152.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slideLayout" Target="../slideLayouts/slideLayout122.xml"/><Relationship Id="rId48" Type="http://schemas.openxmlformats.org/officeDocument/2006/relationships/slideLayout" Target="../slideLayouts/slideLayout127.xml"/><Relationship Id="rId56" Type="http://schemas.openxmlformats.org/officeDocument/2006/relationships/slideLayout" Target="../slideLayouts/slideLayout135.xml"/><Relationship Id="rId64" Type="http://schemas.openxmlformats.org/officeDocument/2006/relationships/slideLayout" Target="../slideLayouts/slideLayout143.xml"/><Relationship Id="rId69" Type="http://schemas.openxmlformats.org/officeDocument/2006/relationships/slideLayout" Target="../slideLayouts/slideLayout148.xml"/><Relationship Id="rId77" Type="http://schemas.openxmlformats.org/officeDocument/2006/relationships/image" Target="../media/image1.png"/><Relationship Id="rId8" Type="http://schemas.openxmlformats.org/officeDocument/2006/relationships/slideLayout" Target="../slideLayouts/slideLayout87.xml"/><Relationship Id="rId51" Type="http://schemas.openxmlformats.org/officeDocument/2006/relationships/slideLayout" Target="../slideLayouts/slideLayout130.xml"/><Relationship Id="rId72" Type="http://schemas.openxmlformats.org/officeDocument/2006/relationships/slideLayout" Target="../slideLayouts/slideLayout151.xml"/><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slideLayout" Target="../slideLayouts/slideLayout125.xml"/><Relationship Id="rId59" Type="http://schemas.openxmlformats.org/officeDocument/2006/relationships/slideLayout" Target="../slideLayouts/slideLayout138.xml"/><Relationship Id="rId67" Type="http://schemas.openxmlformats.org/officeDocument/2006/relationships/slideLayout" Target="../slideLayouts/slideLayout146.xml"/><Relationship Id="rId20" Type="http://schemas.openxmlformats.org/officeDocument/2006/relationships/slideLayout" Target="../slideLayouts/slideLayout99.xml"/><Relationship Id="rId41" Type="http://schemas.openxmlformats.org/officeDocument/2006/relationships/slideLayout" Target="../slideLayouts/slideLayout120.xml"/><Relationship Id="rId54" Type="http://schemas.openxmlformats.org/officeDocument/2006/relationships/slideLayout" Target="../slideLayouts/slideLayout133.xml"/><Relationship Id="rId62" Type="http://schemas.openxmlformats.org/officeDocument/2006/relationships/slideLayout" Target="../slideLayouts/slideLayout141.xml"/><Relationship Id="rId70" Type="http://schemas.openxmlformats.org/officeDocument/2006/relationships/slideLayout" Target="../slideLayouts/slideLayout149.xml"/><Relationship Id="rId75" Type="http://schemas.openxmlformats.org/officeDocument/2006/relationships/slideLayout" Target="../slideLayouts/slideLayout154.xml"/><Relationship Id="rId1" Type="http://schemas.openxmlformats.org/officeDocument/2006/relationships/slideLayout" Target="../slideLayouts/slideLayout80.xml"/><Relationship Id="rId6"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9" Type="http://schemas.openxmlformats.org/officeDocument/2006/relationships/slideLayout" Target="../slideLayouts/slideLayout193.xml"/><Relationship Id="rId21" Type="http://schemas.openxmlformats.org/officeDocument/2006/relationships/slideLayout" Target="../slideLayouts/slideLayout175.xml"/><Relationship Id="rId34" Type="http://schemas.openxmlformats.org/officeDocument/2006/relationships/slideLayout" Target="../slideLayouts/slideLayout188.xml"/><Relationship Id="rId42" Type="http://schemas.openxmlformats.org/officeDocument/2006/relationships/slideLayout" Target="../slideLayouts/slideLayout196.xml"/><Relationship Id="rId47" Type="http://schemas.openxmlformats.org/officeDocument/2006/relationships/slideLayout" Target="../slideLayouts/slideLayout201.xml"/><Relationship Id="rId50" Type="http://schemas.openxmlformats.org/officeDocument/2006/relationships/slideLayout" Target="../slideLayouts/slideLayout204.xml"/><Relationship Id="rId55" Type="http://schemas.openxmlformats.org/officeDocument/2006/relationships/slideLayout" Target="../slideLayouts/slideLayout209.xml"/><Relationship Id="rId63" Type="http://schemas.openxmlformats.org/officeDocument/2006/relationships/slideLayout" Target="../slideLayouts/slideLayout217.xml"/><Relationship Id="rId68" Type="http://schemas.openxmlformats.org/officeDocument/2006/relationships/slideLayout" Target="../slideLayouts/slideLayout222.xml"/><Relationship Id="rId76" Type="http://schemas.openxmlformats.org/officeDocument/2006/relationships/slideLayout" Target="../slideLayouts/slideLayout230.xml"/><Relationship Id="rId7" Type="http://schemas.openxmlformats.org/officeDocument/2006/relationships/slideLayout" Target="../slideLayouts/slideLayout161.xml"/><Relationship Id="rId71" Type="http://schemas.openxmlformats.org/officeDocument/2006/relationships/slideLayout" Target="../slideLayouts/slideLayout225.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9" Type="http://schemas.openxmlformats.org/officeDocument/2006/relationships/slideLayout" Target="../slideLayouts/slideLayout183.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37" Type="http://schemas.openxmlformats.org/officeDocument/2006/relationships/slideLayout" Target="../slideLayouts/slideLayout191.xml"/><Relationship Id="rId40" Type="http://schemas.openxmlformats.org/officeDocument/2006/relationships/slideLayout" Target="../slideLayouts/slideLayout194.xml"/><Relationship Id="rId45" Type="http://schemas.openxmlformats.org/officeDocument/2006/relationships/slideLayout" Target="../slideLayouts/slideLayout199.xml"/><Relationship Id="rId53" Type="http://schemas.openxmlformats.org/officeDocument/2006/relationships/slideLayout" Target="../slideLayouts/slideLayout207.xml"/><Relationship Id="rId58" Type="http://schemas.openxmlformats.org/officeDocument/2006/relationships/slideLayout" Target="../slideLayouts/slideLayout212.xml"/><Relationship Id="rId66" Type="http://schemas.openxmlformats.org/officeDocument/2006/relationships/slideLayout" Target="../slideLayouts/slideLayout220.xml"/><Relationship Id="rId74" Type="http://schemas.openxmlformats.org/officeDocument/2006/relationships/slideLayout" Target="../slideLayouts/slideLayout228.xml"/><Relationship Id="rId79" Type="http://schemas.openxmlformats.org/officeDocument/2006/relationships/slideLayout" Target="../slideLayouts/slideLayout233.xml"/><Relationship Id="rId5" Type="http://schemas.openxmlformats.org/officeDocument/2006/relationships/slideLayout" Target="../slideLayouts/slideLayout159.xml"/><Relationship Id="rId61" Type="http://schemas.openxmlformats.org/officeDocument/2006/relationships/slideLayout" Target="../slideLayouts/slideLayout215.xml"/><Relationship Id="rId82" Type="http://schemas.openxmlformats.org/officeDocument/2006/relationships/image" Target="../media/image2.jpg"/><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4" Type="http://schemas.openxmlformats.org/officeDocument/2006/relationships/slideLayout" Target="../slideLayouts/slideLayout198.xml"/><Relationship Id="rId52" Type="http://schemas.openxmlformats.org/officeDocument/2006/relationships/slideLayout" Target="../slideLayouts/slideLayout206.xml"/><Relationship Id="rId60" Type="http://schemas.openxmlformats.org/officeDocument/2006/relationships/slideLayout" Target="../slideLayouts/slideLayout214.xml"/><Relationship Id="rId65" Type="http://schemas.openxmlformats.org/officeDocument/2006/relationships/slideLayout" Target="../slideLayouts/slideLayout219.xml"/><Relationship Id="rId73" Type="http://schemas.openxmlformats.org/officeDocument/2006/relationships/slideLayout" Target="../slideLayouts/slideLayout227.xml"/><Relationship Id="rId78" Type="http://schemas.openxmlformats.org/officeDocument/2006/relationships/slideLayout" Target="../slideLayouts/slideLayout232.xml"/><Relationship Id="rId81" Type="http://schemas.openxmlformats.org/officeDocument/2006/relationships/image" Target="../media/image1.png"/><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35" Type="http://schemas.openxmlformats.org/officeDocument/2006/relationships/slideLayout" Target="../slideLayouts/slideLayout189.xml"/><Relationship Id="rId43" Type="http://schemas.openxmlformats.org/officeDocument/2006/relationships/slideLayout" Target="../slideLayouts/slideLayout197.xml"/><Relationship Id="rId48" Type="http://schemas.openxmlformats.org/officeDocument/2006/relationships/slideLayout" Target="../slideLayouts/slideLayout202.xml"/><Relationship Id="rId56" Type="http://schemas.openxmlformats.org/officeDocument/2006/relationships/slideLayout" Target="../slideLayouts/slideLayout210.xml"/><Relationship Id="rId64" Type="http://schemas.openxmlformats.org/officeDocument/2006/relationships/slideLayout" Target="../slideLayouts/slideLayout218.xml"/><Relationship Id="rId69" Type="http://schemas.openxmlformats.org/officeDocument/2006/relationships/slideLayout" Target="../slideLayouts/slideLayout223.xml"/><Relationship Id="rId77" Type="http://schemas.openxmlformats.org/officeDocument/2006/relationships/slideLayout" Target="../slideLayouts/slideLayout231.xml"/><Relationship Id="rId8" Type="http://schemas.openxmlformats.org/officeDocument/2006/relationships/slideLayout" Target="../slideLayouts/slideLayout162.xml"/><Relationship Id="rId51" Type="http://schemas.openxmlformats.org/officeDocument/2006/relationships/slideLayout" Target="../slideLayouts/slideLayout205.xml"/><Relationship Id="rId72" Type="http://schemas.openxmlformats.org/officeDocument/2006/relationships/slideLayout" Target="../slideLayouts/slideLayout226.xml"/><Relationship Id="rId80" Type="http://schemas.openxmlformats.org/officeDocument/2006/relationships/theme" Target="../theme/theme3.xml"/><Relationship Id="rId3" Type="http://schemas.openxmlformats.org/officeDocument/2006/relationships/slideLayout" Target="../slideLayouts/slideLayout157.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slideLayout" Target="../slideLayouts/slideLayout187.xml"/><Relationship Id="rId38" Type="http://schemas.openxmlformats.org/officeDocument/2006/relationships/slideLayout" Target="../slideLayouts/slideLayout192.xml"/><Relationship Id="rId46" Type="http://schemas.openxmlformats.org/officeDocument/2006/relationships/slideLayout" Target="../slideLayouts/slideLayout200.xml"/><Relationship Id="rId59" Type="http://schemas.openxmlformats.org/officeDocument/2006/relationships/slideLayout" Target="../slideLayouts/slideLayout213.xml"/><Relationship Id="rId67" Type="http://schemas.openxmlformats.org/officeDocument/2006/relationships/slideLayout" Target="../slideLayouts/slideLayout221.xml"/><Relationship Id="rId20" Type="http://schemas.openxmlformats.org/officeDocument/2006/relationships/slideLayout" Target="../slideLayouts/slideLayout174.xml"/><Relationship Id="rId41" Type="http://schemas.openxmlformats.org/officeDocument/2006/relationships/slideLayout" Target="../slideLayouts/slideLayout195.xml"/><Relationship Id="rId54" Type="http://schemas.openxmlformats.org/officeDocument/2006/relationships/slideLayout" Target="../slideLayouts/slideLayout208.xml"/><Relationship Id="rId62" Type="http://schemas.openxmlformats.org/officeDocument/2006/relationships/slideLayout" Target="../slideLayouts/slideLayout216.xml"/><Relationship Id="rId70" Type="http://schemas.openxmlformats.org/officeDocument/2006/relationships/slideLayout" Target="../slideLayouts/slideLayout224.xml"/><Relationship Id="rId75" Type="http://schemas.openxmlformats.org/officeDocument/2006/relationships/slideLayout" Target="../slideLayouts/slideLayout229.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36" Type="http://schemas.openxmlformats.org/officeDocument/2006/relationships/slideLayout" Target="../slideLayouts/slideLayout190.xml"/><Relationship Id="rId49" Type="http://schemas.openxmlformats.org/officeDocument/2006/relationships/slideLayout" Target="../slideLayouts/slideLayout203.xml"/><Relationship Id="rId57" Type="http://schemas.openxmlformats.org/officeDocument/2006/relationships/slideLayout" Target="../slideLayouts/slideLayout21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26" Type="http://schemas.openxmlformats.org/officeDocument/2006/relationships/slideLayout" Target="../slideLayouts/slideLayout259.xml"/><Relationship Id="rId39" Type="http://schemas.openxmlformats.org/officeDocument/2006/relationships/slideLayout" Target="../slideLayouts/slideLayout272.xml"/><Relationship Id="rId21" Type="http://schemas.openxmlformats.org/officeDocument/2006/relationships/slideLayout" Target="../slideLayouts/slideLayout254.xml"/><Relationship Id="rId34" Type="http://schemas.openxmlformats.org/officeDocument/2006/relationships/slideLayout" Target="../slideLayouts/slideLayout267.xml"/><Relationship Id="rId42" Type="http://schemas.openxmlformats.org/officeDocument/2006/relationships/slideLayout" Target="../slideLayouts/slideLayout275.xml"/><Relationship Id="rId47" Type="http://schemas.openxmlformats.org/officeDocument/2006/relationships/slideLayout" Target="../slideLayouts/slideLayout280.xml"/><Relationship Id="rId50" Type="http://schemas.openxmlformats.org/officeDocument/2006/relationships/slideLayout" Target="../slideLayouts/slideLayout283.xml"/><Relationship Id="rId55" Type="http://schemas.openxmlformats.org/officeDocument/2006/relationships/slideLayout" Target="../slideLayouts/slideLayout288.xml"/><Relationship Id="rId63" Type="http://schemas.openxmlformats.org/officeDocument/2006/relationships/slideLayout" Target="../slideLayouts/slideLayout296.xml"/><Relationship Id="rId68" Type="http://schemas.openxmlformats.org/officeDocument/2006/relationships/slideLayout" Target="../slideLayouts/slideLayout301.xml"/><Relationship Id="rId76" Type="http://schemas.openxmlformats.org/officeDocument/2006/relationships/slideLayout" Target="../slideLayouts/slideLayout309.xml"/><Relationship Id="rId84" Type="http://schemas.openxmlformats.org/officeDocument/2006/relationships/slideLayout" Target="../slideLayouts/slideLayout317.xml"/><Relationship Id="rId7" Type="http://schemas.openxmlformats.org/officeDocument/2006/relationships/slideLayout" Target="../slideLayouts/slideLayout240.xml"/><Relationship Id="rId71" Type="http://schemas.openxmlformats.org/officeDocument/2006/relationships/slideLayout" Target="../slideLayouts/slideLayout304.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9" Type="http://schemas.openxmlformats.org/officeDocument/2006/relationships/slideLayout" Target="../slideLayouts/slideLayout262.xml"/><Relationship Id="rId11" Type="http://schemas.openxmlformats.org/officeDocument/2006/relationships/slideLayout" Target="../slideLayouts/slideLayout244.xml"/><Relationship Id="rId24" Type="http://schemas.openxmlformats.org/officeDocument/2006/relationships/slideLayout" Target="../slideLayouts/slideLayout257.xml"/><Relationship Id="rId32" Type="http://schemas.openxmlformats.org/officeDocument/2006/relationships/slideLayout" Target="../slideLayouts/slideLayout265.xml"/><Relationship Id="rId37" Type="http://schemas.openxmlformats.org/officeDocument/2006/relationships/slideLayout" Target="../slideLayouts/slideLayout270.xml"/><Relationship Id="rId40" Type="http://schemas.openxmlformats.org/officeDocument/2006/relationships/slideLayout" Target="../slideLayouts/slideLayout273.xml"/><Relationship Id="rId45" Type="http://schemas.openxmlformats.org/officeDocument/2006/relationships/slideLayout" Target="../slideLayouts/slideLayout278.xml"/><Relationship Id="rId53" Type="http://schemas.openxmlformats.org/officeDocument/2006/relationships/slideLayout" Target="../slideLayouts/slideLayout286.xml"/><Relationship Id="rId58" Type="http://schemas.openxmlformats.org/officeDocument/2006/relationships/slideLayout" Target="../slideLayouts/slideLayout291.xml"/><Relationship Id="rId66" Type="http://schemas.openxmlformats.org/officeDocument/2006/relationships/slideLayout" Target="../slideLayouts/slideLayout299.xml"/><Relationship Id="rId74" Type="http://schemas.openxmlformats.org/officeDocument/2006/relationships/slideLayout" Target="../slideLayouts/slideLayout307.xml"/><Relationship Id="rId79" Type="http://schemas.openxmlformats.org/officeDocument/2006/relationships/slideLayout" Target="../slideLayouts/slideLayout312.xml"/><Relationship Id="rId87" Type="http://schemas.openxmlformats.org/officeDocument/2006/relationships/theme" Target="../theme/theme4.xml"/><Relationship Id="rId5" Type="http://schemas.openxmlformats.org/officeDocument/2006/relationships/slideLayout" Target="../slideLayouts/slideLayout238.xml"/><Relationship Id="rId61" Type="http://schemas.openxmlformats.org/officeDocument/2006/relationships/slideLayout" Target="../slideLayouts/slideLayout294.xml"/><Relationship Id="rId82" Type="http://schemas.openxmlformats.org/officeDocument/2006/relationships/slideLayout" Target="../slideLayouts/slideLayout315.xml"/><Relationship Id="rId19" Type="http://schemas.openxmlformats.org/officeDocument/2006/relationships/slideLayout" Target="../slideLayouts/slideLayout252.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 Id="rId22" Type="http://schemas.openxmlformats.org/officeDocument/2006/relationships/slideLayout" Target="../slideLayouts/slideLayout255.xml"/><Relationship Id="rId27" Type="http://schemas.openxmlformats.org/officeDocument/2006/relationships/slideLayout" Target="../slideLayouts/slideLayout260.xml"/><Relationship Id="rId30" Type="http://schemas.openxmlformats.org/officeDocument/2006/relationships/slideLayout" Target="../slideLayouts/slideLayout263.xml"/><Relationship Id="rId35" Type="http://schemas.openxmlformats.org/officeDocument/2006/relationships/slideLayout" Target="../slideLayouts/slideLayout268.xml"/><Relationship Id="rId43" Type="http://schemas.openxmlformats.org/officeDocument/2006/relationships/slideLayout" Target="../slideLayouts/slideLayout276.xml"/><Relationship Id="rId48" Type="http://schemas.openxmlformats.org/officeDocument/2006/relationships/slideLayout" Target="../slideLayouts/slideLayout281.xml"/><Relationship Id="rId56" Type="http://schemas.openxmlformats.org/officeDocument/2006/relationships/slideLayout" Target="../slideLayouts/slideLayout289.xml"/><Relationship Id="rId64" Type="http://schemas.openxmlformats.org/officeDocument/2006/relationships/slideLayout" Target="../slideLayouts/slideLayout297.xml"/><Relationship Id="rId69" Type="http://schemas.openxmlformats.org/officeDocument/2006/relationships/slideLayout" Target="../slideLayouts/slideLayout302.xml"/><Relationship Id="rId77" Type="http://schemas.openxmlformats.org/officeDocument/2006/relationships/slideLayout" Target="../slideLayouts/slideLayout310.xml"/><Relationship Id="rId8" Type="http://schemas.openxmlformats.org/officeDocument/2006/relationships/slideLayout" Target="../slideLayouts/slideLayout241.xml"/><Relationship Id="rId51" Type="http://schemas.openxmlformats.org/officeDocument/2006/relationships/slideLayout" Target="../slideLayouts/slideLayout284.xml"/><Relationship Id="rId72" Type="http://schemas.openxmlformats.org/officeDocument/2006/relationships/slideLayout" Target="../slideLayouts/slideLayout305.xml"/><Relationship Id="rId80" Type="http://schemas.openxmlformats.org/officeDocument/2006/relationships/slideLayout" Target="../slideLayouts/slideLayout313.xml"/><Relationship Id="rId85" Type="http://schemas.openxmlformats.org/officeDocument/2006/relationships/slideLayout" Target="../slideLayouts/slideLayout318.xml"/><Relationship Id="rId3" Type="http://schemas.openxmlformats.org/officeDocument/2006/relationships/slideLayout" Target="../slideLayouts/slideLayout236.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5" Type="http://schemas.openxmlformats.org/officeDocument/2006/relationships/slideLayout" Target="../slideLayouts/slideLayout258.xml"/><Relationship Id="rId33" Type="http://schemas.openxmlformats.org/officeDocument/2006/relationships/slideLayout" Target="../slideLayouts/slideLayout266.xml"/><Relationship Id="rId38" Type="http://schemas.openxmlformats.org/officeDocument/2006/relationships/slideLayout" Target="../slideLayouts/slideLayout271.xml"/><Relationship Id="rId46" Type="http://schemas.openxmlformats.org/officeDocument/2006/relationships/slideLayout" Target="../slideLayouts/slideLayout279.xml"/><Relationship Id="rId59" Type="http://schemas.openxmlformats.org/officeDocument/2006/relationships/slideLayout" Target="../slideLayouts/slideLayout292.xml"/><Relationship Id="rId67" Type="http://schemas.openxmlformats.org/officeDocument/2006/relationships/slideLayout" Target="../slideLayouts/slideLayout300.xml"/><Relationship Id="rId20" Type="http://schemas.openxmlformats.org/officeDocument/2006/relationships/slideLayout" Target="../slideLayouts/slideLayout253.xml"/><Relationship Id="rId41" Type="http://schemas.openxmlformats.org/officeDocument/2006/relationships/slideLayout" Target="../slideLayouts/slideLayout274.xml"/><Relationship Id="rId54" Type="http://schemas.openxmlformats.org/officeDocument/2006/relationships/slideLayout" Target="../slideLayouts/slideLayout287.xml"/><Relationship Id="rId62" Type="http://schemas.openxmlformats.org/officeDocument/2006/relationships/slideLayout" Target="../slideLayouts/slideLayout295.xml"/><Relationship Id="rId70" Type="http://schemas.openxmlformats.org/officeDocument/2006/relationships/slideLayout" Target="../slideLayouts/slideLayout303.xml"/><Relationship Id="rId75" Type="http://schemas.openxmlformats.org/officeDocument/2006/relationships/slideLayout" Target="../slideLayouts/slideLayout308.xml"/><Relationship Id="rId83" Type="http://schemas.openxmlformats.org/officeDocument/2006/relationships/slideLayout" Target="../slideLayouts/slideLayout316.xml"/><Relationship Id="rId88" Type="http://schemas.openxmlformats.org/officeDocument/2006/relationships/image" Target="../media/image1.png"/><Relationship Id="rId1" Type="http://schemas.openxmlformats.org/officeDocument/2006/relationships/slideLayout" Target="../slideLayouts/slideLayout234.xml"/><Relationship Id="rId6" Type="http://schemas.openxmlformats.org/officeDocument/2006/relationships/slideLayout" Target="../slideLayouts/slideLayout239.xml"/><Relationship Id="rId15" Type="http://schemas.openxmlformats.org/officeDocument/2006/relationships/slideLayout" Target="../slideLayouts/slideLayout248.xml"/><Relationship Id="rId23" Type="http://schemas.openxmlformats.org/officeDocument/2006/relationships/slideLayout" Target="../slideLayouts/slideLayout256.xml"/><Relationship Id="rId28" Type="http://schemas.openxmlformats.org/officeDocument/2006/relationships/slideLayout" Target="../slideLayouts/slideLayout261.xml"/><Relationship Id="rId36" Type="http://schemas.openxmlformats.org/officeDocument/2006/relationships/slideLayout" Target="../slideLayouts/slideLayout269.xml"/><Relationship Id="rId49" Type="http://schemas.openxmlformats.org/officeDocument/2006/relationships/slideLayout" Target="../slideLayouts/slideLayout282.xml"/><Relationship Id="rId57" Type="http://schemas.openxmlformats.org/officeDocument/2006/relationships/slideLayout" Target="../slideLayouts/slideLayout290.xml"/><Relationship Id="rId10" Type="http://schemas.openxmlformats.org/officeDocument/2006/relationships/slideLayout" Target="../slideLayouts/slideLayout243.xml"/><Relationship Id="rId31" Type="http://schemas.openxmlformats.org/officeDocument/2006/relationships/slideLayout" Target="../slideLayouts/slideLayout264.xml"/><Relationship Id="rId44" Type="http://schemas.openxmlformats.org/officeDocument/2006/relationships/slideLayout" Target="../slideLayouts/slideLayout277.xml"/><Relationship Id="rId52" Type="http://schemas.openxmlformats.org/officeDocument/2006/relationships/slideLayout" Target="../slideLayouts/slideLayout285.xml"/><Relationship Id="rId60" Type="http://schemas.openxmlformats.org/officeDocument/2006/relationships/slideLayout" Target="../slideLayouts/slideLayout293.xml"/><Relationship Id="rId65" Type="http://schemas.openxmlformats.org/officeDocument/2006/relationships/slideLayout" Target="../slideLayouts/slideLayout298.xml"/><Relationship Id="rId73" Type="http://schemas.openxmlformats.org/officeDocument/2006/relationships/slideLayout" Target="../slideLayouts/slideLayout306.xml"/><Relationship Id="rId78" Type="http://schemas.openxmlformats.org/officeDocument/2006/relationships/slideLayout" Target="../slideLayouts/slideLayout311.xml"/><Relationship Id="rId81" Type="http://schemas.openxmlformats.org/officeDocument/2006/relationships/slideLayout" Target="../slideLayouts/slideLayout314.xml"/><Relationship Id="rId86" Type="http://schemas.openxmlformats.org/officeDocument/2006/relationships/slideLayout" Target="../slideLayouts/slideLayout3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 name="Google Shape;12;p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15" name="Google Shape;15;p1"/>
          <p:cNvGrpSpPr/>
          <p:nvPr/>
        </p:nvGrpSpPr>
        <p:grpSpPr>
          <a:xfrm>
            <a:off x="180290" y="4600563"/>
            <a:ext cx="3539983" cy="342900"/>
            <a:chOff x="180290" y="4600563"/>
            <a:chExt cx="3539983" cy="342900"/>
          </a:xfrm>
        </p:grpSpPr>
        <p:pic>
          <p:nvPicPr>
            <p:cNvPr id="16" name="Google Shape;16;p1"/>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17" name="Google Shape;17;p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29"/>
        <p:cNvGrpSpPr/>
        <p:nvPr/>
      </p:nvGrpSpPr>
      <p:grpSpPr>
        <a:xfrm>
          <a:off x="0" y="0"/>
          <a:ext cx="0" cy="0"/>
          <a:chOff x="0" y="0"/>
          <a:chExt cx="0" cy="0"/>
        </a:xfrm>
      </p:grpSpPr>
      <p:sp>
        <p:nvSpPr>
          <p:cNvPr id="630" name="Google Shape;630;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631" name="Google Shape;631;p8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32" name="Google Shape;632;p8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33" name="Google Shape;633;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34" name="Google Shape;634;p81" descr="Decorative line break"/>
          <p:cNvPicPr preferRelativeResize="0"/>
          <p:nvPr/>
        </p:nvPicPr>
        <p:blipFill rotWithShape="1">
          <a:blip r:embed="rId77">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61" r:id="rId35"/>
    <p:sldLayoutId id="2147483762" r:id="rId36"/>
    <p:sldLayoutId id="2147483763" r:id="rId37"/>
    <p:sldLayoutId id="2147483764" r:id="rId38"/>
    <p:sldLayoutId id="2147483765" r:id="rId39"/>
    <p:sldLayoutId id="2147483766" r:id="rId40"/>
    <p:sldLayoutId id="2147483767" r:id="rId41"/>
    <p:sldLayoutId id="2147483768" r:id="rId42"/>
    <p:sldLayoutId id="2147483769" r:id="rId43"/>
    <p:sldLayoutId id="2147483770" r:id="rId44"/>
    <p:sldLayoutId id="2147483771" r:id="rId45"/>
    <p:sldLayoutId id="2147483772" r:id="rId46"/>
    <p:sldLayoutId id="2147483773" r:id="rId47"/>
    <p:sldLayoutId id="2147483774" r:id="rId48"/>
    <p:sldLayoutId id="2147483775" r:id="rId49"/>
    <p:sldLayoutId id="2147483776" r:id="rId50"/>
    <p:sldLayoutId id="2147483777" r:id="rId51"/>
    <p:sldLayoutId id="2147483778" r:id="rId52"/>
    <p:sldLayoutId id="2147483779" r:id="rId53"/>
    <p:sldLayoutId id="2147483780" r:id="rId54"/>
    <p:sldLayoutId id="2147483781" r:id="rId55"/>
    <p:sldLayoutId id="2147483782" r:id="rId56"/>
    <p:sldLayoutId id="2147483783" r:id="rId57"/>
    <p:sldLayoutId id="2147483784" r:id="rId58"/>
    <p:sldLayoutId id="2147483785" r:id="rId59"/>
    <p:sldLayoutId id="2147483786" r:id="rId60"/>
    <p:sldLayoutId id="2147483787" r:id="rId61"/>
    <p:sldLayoutId id="2147483788" r:id="rId62"/>
    <p:sldLayoutId id="2147483789" r:id="rId63"/>
    <p:sldLayoutId id="2147483790" r:id="rId64"/>
    <p:sldLayoutId id="2147483791" r:id="rId65"/>
    <p:sldLayoutId id="2147483792" r:id="rId66"/>
    <p:sldLayoutId id="2147483793" r:id="rId67"/>
    <p:sldLayoutId id="2147483794" r:id="rId68"/>
    <p:sldLayoutId id="2147483795" r:id="rId69"/>
    <p:sldLayoutId id="2147483796" r:id="rId70"/>
    <p:sldLayoutId id="2147483797" r:id="rId71"/>
    <p:sldLayoutId id="2147483798" r:id="rId72"/>
    <p:sldLayoutId id="2147483799" r:id="rId73"/>
    <p:sldLayoutId id="2147483800" r:id="rId74"/>
    <p:sldLayoutId id="2147483801" r:id="rId7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15"/>
        <p:cNvGrpSpPr/>
        <p:nvPr/>
      </p:nvGrpSpPr>
      <p:grpSpPr>
        <a:xfrm>
          <a:off x="0" y="0"/>
          <a:ext cx="0" cy="0"/>
          <a:chOff x="0" y="0"/>
          <a:chExt cx="0" cy="0"/>
        </a:xfrm>
      </p:grpSpPr>
      <p:sp>
        <p:nvSpPr>
          <p:cNvPr id="1216" name="Google Shape;1216;p1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217" name="Google Shape;1217;p15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18" name="Google Shape;1218;p15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19" name="Google Shape;1219;p15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20" name="Google Shape;1220;p157"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1221" name="Google Shape;1221;p157"/>
          <p:cNvGrpSpPr/>
          <p:nvPr/>
        </p:nvGrpSpPr>
        <p:grpSpPr>
          <a:xfrm>
            <a:off x="180290" y="4600563"/>
            <a:ext cx="3539983" cy="342900"/>
            <a:chOff x="180290" y="4600563"/>
            <a:chExt cx="3539983" cy="342900"/>
          </a:xfrm>
        </p:grpSpPr>
        <p:pic>
          <p:nvPicPr>
            <p:cNvPr id="1222" name="Google Shape;1222;p157"/>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1223" name="Google Shape;1223;p15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 id="2147483828" r:id="rId27"/>
    <p:sldLayoutId id="2147483829" r:id="rId28"/>
    <p:sldLayoutId id="2147483830" r:id="rId29"/>
    <p:sldLayoutId id="2147483831" r:id="rId30"/>
    <p:sldLayoutId id="2147483832" r:id="rId31"/>
    <p:sldLayoutId id="2147483833" r:id="rId32"/>
    <p:sldLayoutId id="2147483834" r:id="rId33"/>
    <p:sldLayoutId id="2147483835" r:id="rId34"/>
    <p:sldLayoutId id="2147483836" r:id="rId35"/>
    <p:sldLayoutId id="2147483837" r:id="rId36"/>
    <p:sldLayoutId id="2147483838" r:id="rId37"/>
    <p:sldLayoutId id="2147483839" r:id="rId38"/>
    <p:sldLayoutId id="2147483840" r:id="rId39"/>
    <p:sldLayoutId id="2147483841" r:id="rId40"/>
    <p:sldLayoutId id="2147483842" r:id="rId41"/>
    <p:sldLayoutId id="2147483843" r:id="rId42"/>
    <p:sldLayoutId id="2147483844" r:id="rId43"/>
    <p:sldLayoutId id="2147483845" r:id="rId44"/>
    <p:sldLayoutId id="2147483846" r:id="rId45"/>
    <p:sldLayoutId id="2147483847" r:id="rId46"/>
    <p:sldLayoutId id="2147483848" r:id="rId47"/>
    <p:sldLayoutId id="2147483849" r:id="rId48"/>
    <p:sldLayoutId id="2147483850" r:id="rId49"/>
    <p:sldLayoutId id="2147483851" r:id="rId50"/>
    <p:sldLayoutId id="2147483852" r:id="rId51"/>
    <p:sldLayoutId id="2147483853" r:id="rId52"/>
    <p:sldLayoutId id="2147483854" r:id="rId53"/>
    <p:sldLayoutId id="2147483855" r:id="rId54"/>
    <p:sldLayoutId id="2147483856" r:id="rId55"/>
    <p:sldLayoutId id="2147483857" r:id="rId56"/>
    <p:sldLayoutId id="2147483858" r:id="rId57"/>
    <p:sldLayoutId id="2147483859" r:id="rId58"/>
    <p:sldLayoutId id="2147483860" r:id="rId59"/>
    <p:sldLayoutId id="2147483861" r:id="rId60"/>
    <p:sldLayoutId id="2147483862" r:id="rId61"/>
    <p:sldLayoutId id="2147483863" r:id="rId62"/>
    <p:sldLayoutId id="2147483864" r:id="rId63"/>
    <p:sldLayoutId id="2147483865" r:id="rId64"/>
    <p:sldLayoutId id="2147483866" r:id="rId65"/>
    <p:sldLayoutId id="2147483867" r:id="rId66"/>
    <p:sldLayoutId id="2147483868" r:id="rId67"/>
    <p:sldLayoutId id="2147483869" r:id="rId68"/>
    <p:sldLayoutId id="2147483870" r:id="rId69"/>
    <p:sldLayoutId id="2147483871" r:id="rId70"/>
    <p:sldLayoutId id="2147483872" r:id="rId71"/>
    <p:sldLayoutId id="2147483873" r:id="rId72"/>
    <p:sldLayoutId id="2147483874" r:id="rId73"/>
    <p:sldLayoutId id="2147483875" r:id="rId74"/>
    <p:sldLayoutId id="2147483876" r:id="rId75"/>
    <p:sldLayoutId id="2147483877" r:id="rId76"/>
    <p:sldLayoutId id="2147483878" r:id="rId77"/>
    <p:sldLayoutId id="2147483879" r:id="rId78"/>
    <p:sldLayoutId id="2147483880"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14"/>
        <p:cNvGrpSpPr/>
        <p:nvPr/>
      </p:nvGrpSpPr>
      <p:grpSpPr>
        <a:xfrm>
          <a:off x="0" y="0"/>
          <a:ext cx="0" cy="0"/>
          <a:chOff x="0" y="0"/>
          <a:chExt cx="0" cy="0"/>
        </a:xfrm>
      </p:grpSpPr>
      <p:sp>
        <p:nvSpPr>
          <p:cNvPr id="1815" name="Google Shape;1815;p2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816" name="Google Shape;1816;p23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817" name="Google Shape;1817;p2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8" name="Google Shape;1818;p2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19" name="Google Shape;1819;p237" descr="Decorative line break"/>
          <p:cNvPicPr preferRelativeResize="0"/>
          <p:nvPr/>
        </p:nvPicPr>
        <p:blipFill rotWithShape="1">
          <a:blip r:embed="rId8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 id="2147483908" r:id="rId28"/>
    <p:sldLayoutId id="2147483909" r:id="rId29"/>
    <p:sldLayoutId id="2147483910" r:id="rId30"/>
    <p:sldLayoutId id="2147483911" r:id="rId31"/>
    <p:sldLayoutId id="2147483912" r:id="rId32"/>
    <p:sldLayoutId id="2147483913" r:id="rId33"/>
    <p:sldLayoutId id="2147483914" r:id="rId34"/>
    <p:sldLayoutId id="2147483915" r:id="rId35"/>
    <p:sldLayoutId id="2147483916" r:id="rId36"/>
    <p:sldLayoutId id="2147483917" r:id="rId37"/>
    <p:sldLayoutId id="2147483918" r:id="rId38"/>
    <p:sldLayoutId id="2147483919" r:id="rId39"/>
    <p:sldLayoutId id="2147483920" r:id="rId40"/>
    <p:sldLayoutId id="2147483921" r:id="rId41"/>
    <p:sldLayoutId id="2147483922" r:id="rId42"/>
    <p:sldLayoutId id="2147483923" r:id="rId43"/>
    <p:sldLayoutId id="2147483924" r:id="rId44"/>
    <p:sldLayoutId id="2147483925" r:id="rId45"/>
    <p:sldLayoutId id="2147483926" r:id="rId46"/>
    <p:sldLayoutId id="2147483927" r:id="rId47"/>
    <p:sldLayoutId id="2147483928" r:id="rId48"/>
    <p:sldLayoutId id="2147483929" r:id="rId49"/>
    <p:sldLayoutId id="2147483930" r:id="rId50"/>
    <p:sldLayoutId id="2147483931" r:id="rId51"/>
    <p:sldLayoutId id="2147483932" r:id="rId52"/>
    <p:sldLayoutId id="2147483933" r:id="rId53"/>
    <p:sldLayoutId id="2147483934" r:id="rId54"/>
    <p:sldLayoutId id="2147483935" r:id="rId55"/>
    <p:sldLayoutId id="2147483936" r:id="rId56"/>
    <p:sldLayoutId id="2147483937" r:id="rId57"/>
    <p:sldLayoutId id="2147483938" r:id="rId58"/>
    <p:sldLayoutId id="2147483939" r:id="rId59"/>
    <p:sldLayoutId id="2147483940" r:id="rId60"/>
    <p:sldLayoutId id="2147483941" r:id="rId61"/>
    <p:sldLayoutId id="2147483942" r:id="rId62"/>
    <p:sldLayoutId id="2147483943" r:id="rId63"/>
    <p:sldLayoutId id="2147483944" r:id="rId64"/>
    <p:sldLayoutId id="2147483945" r:id="rId65"/>
    <p:sldLayoutId id="2147483946" r:id="rId66"/>
    <p:sldLayoutId id="2147483947" r:id="rId67"/>
    <p:sldLayoutId id="2147483948" r:id="rId68"/>
    <p:sldLayoutId id="2147483949" r:id="rId69"/>
    <p:sldLayoutId id="2147483950" r:id="rId70"/>
    <p:sldLayoutId id="2147483951" r:id="rId71"/>
    <p:sldLayoutId id="2147483952" r:id="rId72"/>
    <p:sldLayoutId id="2147483953" r:id="rId73"/>
    <p:sldLayoutId id="2147483954" r:id="rId74"/>
    <p:sldLayoutId id="2147483955" r:id="rId75"/>
    <p:sldLayoutId id="2147483956" r:id="rId76"/>
    <p:sldLayoutId id="2147483957" r:id="rId77"/>
    <p:sldLayoutId id="2147483958" r:id="rId78"/>
    <p:sldLayoutId id="2147483959" r:id="rId79"/>
    <p:sldLayoutId id="2147483960" r:id="rId80"/>
    <p:sldLayoutId id="2147483961" r:id="rId81"/>
    <p:sldLayoutId id="2147483962" r:id="rId82"/>
    <p:sldLayoutId id="2147483963" r:id="rId83"/>
    <p:sldLayoutId id="2147483964" r:id="rId84"/>
    <p:sldLayoutId id="2147483965" r:id="rId85"/>
    <p:sldLayoutId id="2147483966" r:id="rId8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0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0.xml"/><Relationship Id="rId1" Type="http://schemas.openxmlformats.org/officeDocument/2006/relationships/slideLayout" Target="../slideLayouts/slideLayout20.xml"/><Relationship Id="rId4" Type="http://schemas.openxmlformats.org/officeDocument/2006/relationships/hyperlink" Target="https://docs.google.com/spreadsheets/d/1il4eYTKS7mwfQ2_399i7_rcTaO3BmTnVAik1xOAn980/edit#gid=0"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1.xml"/><Relationship Id="rId1" Type="http://schemas.openxmlformats.org/officeDocument/2006/relationships/slideLayout" Target="../slideLayouts/slideLayout54.xml"/></Relationships>
</file>

<file path=ppt/slides/_rels/slide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2.xml"/><Relationship Id="rId1" Type="http://schemas.openxmlformats.org/officeDocument/2006/relationships/slideLayout" Target="../slideLayouts/slideLayout26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6.xml"/><Relationship Id="rId1" Type="http://schemas.openxmlformats.org/officeDocument/2006/relationships/slideLayout" Target="../slideLayouts/slideLayout52.xml"/><Relationship Id="rId4" Type="http://schemas.openxmlformats.org/officeDocument/2006/relationships/hyperlink" Target="https://www.nytimes.com/2020/01/23/learning/whats-going-on-in-this-graph-high-school-sports-injuries.html"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7.xml"/><Relationship Id="rId1" Type="http://schemas.openxmlformats.org/officeDocument/2006/relationships/slideLayout" Target="../slideLayouts/slideLayout52.xml"/><Relationship Id="rId4" Type="http://schemas.openxmlformats.org/officeDocument/2006/relationships/hyperlink" Target="https://www.nytimes.com/2020/01/23/learning/whats-going-on-in-this-graph-high-school-sports-injuries.html"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8.xml"/><Relationship Id="rId1" Type="http://schemas.openxmlformats.org/officeDocument/2006/relationships/slideLayout" Target="../slideLayouts/slideLayout52.xml"/><Relationship Id="rId4" Type="http://schemas.openxmlformats.org/officeDocument/2006/relationships/hyperlink" Target="https://www.nytimes.com/2020/01/23/learning/whats-going-on-in-this-graph-high-school-sports-injuries.html" TargetMode="External"/></Relationships>
</file>

<file path=ppt/slides/_rels/slide10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nytimes.com/2020/06/10/learning/over-60-new-york-times-graphs-for-students-to-analyze.html" TargetMode="External"/><Relationship Id="rId7" Type="http://schemas.openxmlformats.org/officeDocument/2006/relationships/image" Target="../media/image50.png"/><Relationship Id="rId2" Type="http://schemas.openxmlformats.org/officeDocument/2006/relationships/notesSlide" Target="../notesSlides/notesSlide109.xml"/><Relationship Id="rId1" Type="http://schemas.openxmlformats.org/officeDocument/2006/relationships/slideLayout" Target="../slideLayouts/slideLayout51.xml"/><Relationship Id="rId6" Type="http://schemas.openxmlformats.org/officeDocument/2006/relationships/image" Target="../media/image49.png"/><Relationship Id="rId5" Type="http://schemas.openxmlformats.org/officeDocument/2006/relationships/hyperlink" Target="https://seattlecentral.edu/qelp/Data_MathTopics.html" TargetMode="External"/><Relationship Id="rId4" Type="http://schemas.openxmlformats.org/officeDocument/2006/relationships/hyperlink" Target="https://www.amstat.org/" TargetMode="External"/><Relationship Id="rId9" Type="http://schemas.openxmlformats.org/officeDocument/2006/relationships/hyperlink" Target="https://www.nytimes.com/section/learn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10.xml"/><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1.xml"/><Relationship Id="rId1" Type="http://schemas.openxmlformats.org/officeDocument/2006/relationships/slideLayout" Target="../slideLayouts/slideLayout54.xml"/></Relationships>
</file>

<file path=ppt/slides/_rels/slide1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2.xml"/><Relationship Id="rId1" Type="http://schemas.openxmlformats.org/officeDocument/2006/relationships/slideLayout" Target="../slideLayouts/slideLayout26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03.xml"/></Relationships>
</file>

<file path=ppt/slides/_rels/slide11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14.xml"/><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1.xml"/></Relationships>
</file>

<file path=ppt/slides/_rels/slide1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16.xml"/><Relationship Id="rId1" Type="http://schemas.openxmlformats.org/officeDocument/2006/relationships/slideLayout" Target="../slideLayouts/slideLayout6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7.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117.xml"/><Relationship Id="rId1" Type="http://schemas.openxmlformats.org/officeDocument/2006/relationships/slideLayout" Target="../slideLayouts/slideLayout20.xml"/><Relationship Id="rId6" Type="http://schemas.openxmlformats.org/officeDocument/2006/relationships/slide" Target="slide111.xml"/><Relationship Id="rId5" Type="http://schemas.openxmlformats.org/officeDocument/2006/relationships/slide" Target="slide101.xml"/><Relationship Id="rId4" Type="http://schemas.openxmlformats.org/officeDocument/2006/relationships/slide" Target="slide8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6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6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0.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s://docs.google.com/spreadsheets/d/1il4eYTKS7mwfQ2_399i7_rcTaO3BmTnVAik1xOAn980/edit#gid=0" TargetMode="External"/><Relationship Id="rId4" Type="http://schemas.openxmlformats.org/officeDocument/2006/relationships/hyperlink" Target="https://resources.corwin.com/sites/default/files/lesson_6.3_worksheet_2.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https://docs.google.com/spreadsheets/d/1il4eYTKS7mwfQ2_399i7_rcTaO3BmTnVAik1xOAn980/edit#gid=0" TargetMode="External"/><Relationship Id="rId4" Type="http://schemas.openxmlformats.org/officeDocument/2006/relationships/hyperlink" Target="https://resources.corwin.com/sites/default/files/lesson_6.3_worksheet_2.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6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Bm13hC49MATDA65hS7ibt4Xt9O4SMbpc/edit#heading=h.4i7ojhp"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docs.google.com/spreadsheets/d/1il4eYTKS7mwfQ2_399i7_rcTaO3BmTnVAik1xOAn980/edit#gid=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6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69.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hyperlink" Target="https://docs.google.com/spreadsheets/d/1il4eYTKS7mwfQ2_399i7_rcTaO3BmTnVAik1xOAn980/edit#gid=0"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15.xml"/><Relationship Id="rId5" Type="http://schemas.openxmlformats.org/officeDocument/2006/relationships/slide" Target="slide79.xml"/><Relationship Id="rId4" Type="http://schemas.openxmlformats.org/officeDocument/2006/relationships/slide" Target="slide46.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6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6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slide" Target="slide40.xml"/><Relationship Id="rId5" Type="http://schemas.openxmlformats.org/officeDocument/2006/relationships/slide" Target="slide35.xml"/><Relationship Id="rId4" Type="http://schemas.openxmlformats.org/officeDocument/2006/relationships/slide" Target="slide17.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7"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169.xml"/><Relationship Id="rId6" Type="http://schemas.openxmlformats.org/officeDocument/2006/relationships/slide" Target="slide70.xml"/><Relationship Id="rId5" Type="http://schemas.openxmlformats.org/officeDocument/2006/relationships/slide" Target="slide61.xml"/><Relationship Id="rId4" Type="http://schemas.openxmlformats.org/officeDocument/2006/relationships/slide" Target="slide50.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6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69.xml"/></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49.xml"/><Relationship Id="rId1" Type="http://schemas.openxmlformats.org/officeDocument/2006/relationships/slideLayout" Target="../slideLayouts/slideLayout168.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40.xml"/><Relationship Id="rId5" Type="http://schemas.openxmlformats.org/officeDocument/2006/relationships/slide" Target="slide35.xml"/><Relationship Id="rId4" Type="http://schemas.openxmlformats.org/officeDocument/2006/relationships/slide" Target="slide17.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175.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6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3.xml"/><Relationship Id="rId1" Type="http://schemas.openxmlformats.org/officeDocument/2006/relationships/slideLayout" Target="../slideLayouts/slideLayout206.xml"/></Relationships>
</file>

<file path=ppt/slides/_rels/slide5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4.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5.xml"/><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7.xml"/><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8.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175.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26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26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77.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78.xml"/><Relationship Id="rId1" Type="http://schemas.openxmlformats.org/officeDocument/2006/relationships/slideLayout" Target="../slideLayouts/slideLayout20.xml"/><Relationship Id="rId6" Type="http://schemas.openxmlformats.org/officeDocument/2006/relationships/slide" Target="slide70.xml"/><Relationship Id="rId5" Type="http://schemas.openxmlformats.org/officeDocument/2006/relationships/slide" Target="slide61.xml"/><Relationship Id="rId4" Type="http://schemas.openxmlformats.org/officeDocument/2006/relationships/slide" Target="slide50.xml"/></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7" Type="http://schemas.openxmlformats.org/officeDocument/2006/relationships/slide" Target="slide4.xml"/><Relationship Id="rId2" Type="http://schemas.openxmlformats.org/officeDocument/2006/relationships/notesSlide" Target="../notesSlides/notesSlide79.xml"/><Relationship Id="rId1" Type="http://schemas.openxmlformats.org/officeDocument/2006/relationships/slideLayout" Target="../slideLayouts/slideLayout202.xml"/><Relationship Id="rId6" Type="http://schemas.openxmlformats.org/officeDocument/2006/relationships/slide" Target="slide111.xml"/><Relationship Id="rId5" Type="http://schemas.openxmlformats.org/officeDocument/2006/relationships/slide" Target="slide101.xml"/><Relationship Id="rId4" Type="http://schemas.openxmlformats.org/officeDocument/2006/relationships/slide" Target="slide8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0.xml"/><Relationship Id="rId1" Type="http://schemas.openxmlformats.org/officeDocument/2006/relationships/slideLayout" Target="../slideLayouts/slideLayout164.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269.xml"/></Relationships>
</file>

<file path=ppt/slides/_rels/slide82.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82.xml"/><Relationship Id="rId1" Type="http://schemas.openxmlformats.org/officeDocument/2006/relationships/slideLayout" Target="../slideLayouts/slideLayout201.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208.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4.xml"/><Relationship Id="rId1" Type="http://schemas.openxmlformats.org/officeDocument/2006/relationships/slideLayout" Target="../slideLayouts/slideLayout269.xml"/></Relationships>
</file>

<file path=ppt/slides/_rels/slide8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85.xml"/><Relationship Id="rId1" Type="http://schemas.openxmlformats.org/officeDocument/2006/relationships/slideLayout" Target="../slideLayouts/slideLayout49.xml"/><Relationship Id="rId4" Type="http://schemas.openxmlformats.org/officeDocument/2006/relationships/image" Target="../media/image41.png"/></Relationships>
</file>

<file path=ppt/slides/_rels/slide8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86.xml"/><Relationship Id="rId1" Type="http://schemas.openxmlformats.org/officeDocument/2006/relationships/slideLayout" Target="../slideLayouts/slideLayout47.xml"/></Relationships>
</file>

<file path=ppt/slides/_rels/slide87.xml.rels><?xml version="1.0" encoding="UTF-8" standalone="yes"?>
<Relationships xmlns="http://schemas.openxmlformats.org/package/2006/relationships"><Relationship Id="rId3" Type="http://schemas.openxmlformats.org/officeDocument/2006/relationships/hyperlink" Target="https://www.youcubed.org/resource/data-talks/" TargetMode="External"/><Relationship Id="rId2" Type="http://schemas.openxmlformats.org/officeDocument/2006/relationships/notesSlide" Target="../notesSlides/notesSlide87.xml"/><Relationship Id="rId1" Type="http://schemas.openxmlformats.org/officeDocument/2006/relationships/slideLayout" Target="../slideLayouts/slideLayout52.xml"/><Relationship Id="rId4" Type="http://schemas.openxmlformats.org/officeDocument/2006/relationships/hyperlink" Target="https://www.nytimes.com/column/whats-going-on-in-this-graph"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8.xml"/><Relationship Id="rId1" Type="http://schemas.openxmlformats.org/officeDocument/2006/relationships/slideLayout" Target="../slideLayouts/slideLayout49.xml"/><Relationship Id="rId5" Type="http://schemas.openxmlformats.org/officeDocument/2006/relationships/image" Target="../media/image43.png"/><Relationship Id="rId4" Type="http://schemas.openxmlformats.org/officeDocument/2006/relationships/hyperlink" Target="https://docs.google.com/spreadsheets/d/1il4eYTKS7mwfQ2_399i7_rcTaO3BmTnVAik1xOAn980/edit#gid=1877476768"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9.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1.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2.xml"/><Relationship Id="rId1" Type="http://schemas.openxmlformats.org/officeDocument/2006/relationships/slideLayout" Target="../slideLayouts/slideLayout49.xml"/><Relationship Id="rId5" Type="http://schemas.openxmlformats.org/officeDocument/2006/relationships/image" Target="../media/image43.png"/><Relationship Id="rId4" Type="http://schemas.openxmlformats.org/officeDocument/2006/relationships/hyperlink" Target="https://www.oregon.gov/ode/reports-and-data/Documents/databrief_hs_math_science_courses.pdf"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4.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7.xml"/></Relationships>
</file>

<file path=ppt/slides/_rels/slide9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324"/>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b="1"/>
              <a:t>Module 1</a:t>
            </a:r>
            <a:endParaRPr sz="3600"/>
          </a:p>
          <a:p>
            <a:pPr marL="0" lvl="0" indent="0" algn="ctr" rtl="0">
              <a:spcBef>
                <a:spcPts val="0"/>
              </a:spcBef>
              <a:spcAft>
                <a:spcPts val="0"/>
              </a:spcAft>
              <a:buNone/>
            </a:pPr>
            <a:r>
              <a:rPr lang="en-US" sz="2600" b="1"/>
              <a:t>Part 1: </a:t>
            </a:r>
            <a:r>
              <a:rPr lang="en-US" sz="2600" i="1"/>
              <a:t>Ambitious math teaching, and our expectations for students as math learners</a:t>
            </a:r>
            <a:endParaRPr sz="2600" i="1"/>
          </a:p>
        </p:txBody>
      </p:sp>
      <p:sp>
        <p:nvSpPr>
          <p:cNvPr id="2467" name="Google Shape;2467;p324"/>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5"/>
        <p:cNvGrpSpPr/>
        <p:nvPr/>
      </p:nvGrpSpPr>
      <p:grpSpPr>
        <a:xfrm>
          <a:off x="0" y="0"/>
          <a:ext cx="0" cy="0"/>
          <a:chOff x="0" y="0"/>
          <a:chExt cx="0" cy="0"/>
        </a:xfrm>
      </p:grpSpPr>
      <p:sp>
        <p:nvSpPr>
          <p:cNvPr id="2556" name="Google Shape;2556;p33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990"/>
              <a:buNone/>
            </a:pPr>
            <a:r>
              <a:rPr lang="en-US" sz="2800"/>
              <a:t>Across the modules we will have opportunities to…</a:t>
            </a:r>
            <a:endParaRPr sz="2800"/>
          </a:p>
        </p:txBody>
      </p:sp>
      <p:sp>
        <p:nvSpPr>
          <p:cNvPr id="2557" name="Google Shape;2557;p333"/>
          <p:cNvSpPr txBox="1">
            <a:spLocks noGrp="1"/>
          </p:cNvSpPr>
          <p:nvPr>
            <p:ph type="body" idx="1"/>
          </p:nvPr>
        </p:nvSpPr>
        <p:spPr>
          <a:xfrm>
            <a:off x="1061725" y="1369225"/>
            <a:ext cx="7564500" cy="30819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Clr>
                <a:schemeClr val="dk1"/>
              </a:buClr>
              <a:buSzPts val="1100"/>
              <a:buFont typeface="Arial"/>
              <a:buNone/>
            </a:pPr>
            <a:r>
              <a:rPr lang="en-US" sz="1850" b="1">
                <a:solidFill>
                  <a:schemeClr val="accent1"/>
                </a:solidFill>
              </a:rPr>
              <a:t>Set and maintain norms:</a:t>
            </a:r>
            <a:r>
              <a:rPr lang="en-US" sz="1850" b="1">
                <a:solidFill>
                  <a:schemeClr val="accent3"/>
                </a:solidFill>
              </a:rPr>
              <a:t> </a:t>
            </a:r>
            <a:r>
              <a:rPr lang="en-US" sz="1850"/>
              <a:t>These activities support participants to establish norms that will guide participation in sessions.</a:t>
            </a:r>
            <a:endParaRPr sz="1850"/>
          </a:p>
          <a:p>
            <a:pPr marL="0" lvl="0" indent="0" algn="l" rtl="0">
              <a:spcBef>
                <a:spcPts val="800"/>
              </a:spcBef>
              <a:spcAft>
                <a:spcPts val="0"/>
              </a:spcAft>
              <a:buClr>
                <a:schemeClr val="dk1"/>
              </a:buClr>
              <a:buSzPts val="1100"/>
              <a:buFont typeface="Arial"/>
              <a:buNone/>
            </a:pPr>
            <a:r>
              <a:rPr lang="en-US" sz="1850" b="1">
                <a:solidFill>
                  <a:schemeClr val="accent1"/>
                </a:solidFill>
              </a:rPr>
              <a:t>Do math together:</a:t>
            </a:r>
            <a:r>
              <a:rPr lang="en-US" sz="1850" b="1">
                <a:solidFill>
                  <a:schemeClr val="accent3"/>
                </a:solidFill>
              </a:rPr>
              <a:t> </a:t>
            </a:r>
            <a:r>
              <a:rPr lang="en-US" sz="1850"/>
              <a:t>These activities engage participants in a mathematics  task.</a:t>
            </a:r>
            <a:endParaRPr sz="1850"/>
          </a:p>
          <a:p>
            <a:pPr marL="0" lvl="0" indent="0" algn="l" rtl="0">
              <a:spcBef>
                <a:spcPts val="800"/>
              </a:spcBef>
              <a:spcAft>
                <a:spcPts val="0"/>
              </a:spcAft>
              <a:buClr>
                <a:schemeClr val="dk1"/>
              </a:buClr>
              <a:buSzPts val="1100"/>
              <a:buFont typeface="Arial"/>
              <a:buNone/>
            </a:pPr>
            <a:r>
              <a:rPr lang="en-US" sz="1850" b="1">
                <a:solidFill>
                  <a:schemeClr val="accent1"/>
                </a:solidFill>
              </a:rPr>
              <a:t>Study teaching:</a:t>
            </a:r>
            <a:r>
              <a:rPr lang="en-US" sz="1850" b="1">
                <a:solidFill>
                  <a:schemeClr val="accent3"/>
                </a:solidFill>
              </a:rPr>
              <a:t> </a:t>
            </a:r>
            <a:r>
              <a:rPr lang="en-US" sz="1850"/>
              <a:t>These activities involve analysis of video, vignettes, live teaching, or instructional tools.</a:t>
            </a:r>
            <a:endParaRPr sz="1850"/>
          </a:p>
          <a:p>
            <a:pPr marL="0" lvl="0" indent="0" algn="l" rtl="0">
              <a:spcBef>
                <a:spcPts val="800"/>
              </a:spcBef>
              <a:spcAft>
                <a:spcPts val="0"/>
              </a:spcAft>
              <a:buClr>
                <a:schemeClr val="dk1"/>
              </a:buClr>
              <a:buSzPts val="1100"/>
              <a:buFont typeface="Arial"/>
              <a:buNone/>
            </a:pPr>
            <a:r>
              <a:rPr lang="en-US" sz="1850" b="1">
                <a:solidFill>
                  <a:schemeClr val="accent1"/>
                </a:solidFill>
              </a:rPr>
              <a:t>Connect to research: </a:t>
            </a:r>
            <a:r>
              <a:rPr lang="en-US" sz="1850"/>
              <a:t>These activities involve unpacking and understanding the research in mathematics education underpinning focal ideas and concepts.</a:t>
            </a:r>
            <a:endParaRPr sz="1850"/>
          </a:p>
          <a:p>
            <a:pPr marL="0" lvl="0" indent="0" algn="l" rtl="0">
              <a:spcBef>
                <a:spcPts val="800"/>
              </a:spcBef>
              <a:spcAft>
                <a:spcPts val="0"/>
              </a:spcAft>
              <a:buClr>
                <a:schemeClr val="dk1"/>
              </a:buClr>
              <a:buSzPts val="1100"/>
              <a:buFont typeface="Arial"/>
              <a:buNone/>
            </a:pPr>
            <a:r>
              <a:rPr lang="en-US" sz="1850" b="1">
                <a:solidFill>
                  <a:schemeClr val="accent1"/>
                </a:solidFill>
              </a:rPr>
              <a:t>Plan for action: </a:t>
            </a:r>
            <a:r>
              <a:rPr lang="en-US" sz="1850"/>
              <a:t>These activities involve making links between session content and our own practice and contexts.</a:t>
            </a:r>
            <a:endParaRPr sz="1850" b="1">
              <a:solidFill>
                <a:schemeClr val="accent1"/>
              </a:solidFill>
            </a:endParaRPr>
          </a:p>
        </p:txBody>
      </p:sp>
      <p:pic>
        <p:nvPicPr>
          <p:cNvPr id="2558" name="Google Shape;2558;p333" descr="Cheers with solid fill"/>
          <p:cNvPicPr preferRelativeResize="0"/>
          <p:nvPr/>
        </p:nvPicPr>
        <p:blipFill rotWithShape="1">
          <a:blip r:embed="rId3">
            <a:alphaModFix/>
          </a:blip>
          <a:srcRect/>
          <a:stretch/>
        </p:blipFill>
        <p:spPr>
          <a:xfrm>
            <a:off x="485654" y="1333533"/>
            <a:ext cx="457200" cy="457200"/>
          </a:xfrm>
          <a:prstGeom prst="rect">
            <a:avLst/>
          </a:prstGeom>
          <a:noFill/>
          <a:ln>
            <a:noFill/>
          </a:ln>
          <a:effectLst>
            <a:outerShdw blurRad="50800" dist="38100" dir="2700000" algn="tl" rotWithShape="0">
              <a:srgbClr val="000000">
                <a:alpha val="40000"/>
              </a:srgbClr>
            </a:outerShdw>
          </a:effectLst>
        </p:spPr>
      </p:pic>
      <p:pic>
        <p:nvPicPr>
          <p:cNvPr id="2559" name="Google Shape;2559;p333" descr="Storytelling with solid fill"/>
          <p:cNvPicPr preferRelativeResize="0"/>
          <p:nvPr/>
        </p:nvPicPr>
        <p:blipFill rotWithShape="1">
          <a:blip r:embed="rId4">
            <a:alphaModFix/>
          </a:blip>
          <a:srcRect/>
          <a:stretch/>
        </p:blipFill>
        <p:spPr>
          <a:xfrm>
            <a:off x="485654" y="3153810"/>
            <a:ext cx="457200" cy="457200"/>
          </a:xfrm>
          <a:prstGeom prst="rect">
            <a:avLst/>
          </a:prstGeom>
          <a:noFill/>
          <a:ln>
            <a:noFill/>
          </a:ln>
          <a:effectLst>
            <a:outerShdw blurRad="50800" dist="38100" dir="2700000" algn="tl" rotWithShape="0">
              <a:srgbClr val="000000">
                <a:alpha val="40000"/>
              </a:srgbClr>
            </a:outerShdw>
          </a:effectLst>
        </p:spPr>
      </p:pic>
      <p:pic>
        <p:nvPicPr>
          <p:cNvPr id="2560" name="Google Shape;2560;p333" descr="Group brainstorm with solid fill"/>
          <p:cNvPicPr preferRelativeResize="0"/>
          <p:nvPr/>
        </p:nvPicPr>
        <p:blipFill rotWithShape="1">
          <a:blip r:embed="rId5">
            <a:alphaModFix/>
          </a:blip>
          <a:srcRect/>
          <a:stretch/>
        </p:blipFill>
        <p:spPr>
          <a:xfrm>
            <a:off x="485654" y="1916499"/>
            <a:ext cx="457200" cy="457200"/>
          </a:xfrm>
          <a:prstGeom prst="rect">
            <a:avLst/>
          </a:prstGeom>
          <a:noFill/>
          <a:ln>
            <a:noFill/>
          </a:ln>
          <a:effectLst>
            <a:outerShdw blurRad="50800" dist="38100" dir="2700000" algn="tl" rotWithShape="0">
              <a:srgbClr val="000000">
                <a:alpha val="40000"/>
              </a:srgbClr>
            </a:outerShdw>
          </a:effectLst>
        </p:spPr>
      </p:pic>
      <p:pic>
        <p:nvPicPr>
          <p:cNvPr id="2561" name="Google Shape;2561;p333" descr="Magnifying glass with solid fill"/>
          <p:cNvPicPr preferRelativeResize="0"/>
          <p:nvPr/>
        </p:nvPicPr>
        <p:blipFill rotWithShape="1">
          <a:blip r:embed="rId6">
            <a:alphaModFix/>
          </a:blip>
          <a:srcRect/>
          <a:stretch/>
        </p:blipFill>
        <p:spPr>
          <a:xfrm>
            <a:off x="485645" y="2512779"/>
            <a:ext cx="457200" cy="457200"/>
          </a:xfrm>
          <a:prstGeom prst="rect">
            <a:avLst/>
          </a:prstGeom>
          <a:noFill/>
          <a:ln>
            <a:noFill/>
          </a:ln>
          <a:effectLst>
            <a:outerShdw blurRad="50800" dist="38100" dir="2700000" algn="tl" rotWithShape="0">
              <a:srgbClr val="000000">
                <a:alpha val="40000"/>
              </a:srgbClr>
            </a:outerShdw>
          </a:effectLst>
        </p:spPr>
      </p:pic>
      <p:pic>
        <p:nvPicPr>
          <p:cNvPr id="2562" name="Google Shape;2562;p333" descr="Blueprint with solid fill"/>
          <p:cNvPicPr preferRelativeResize="0"/>
          <p:nvPr/>
        </p:nvPicPr>
        <p:blipFill rotWithShape="1">
          <a:blip r:embed="rId7">
            <a:alphaModFix/>
          </a:blip>
          <a:srcRect/>
          <a:stretch/>
        </p:blipFill>
        <p:spPr>
          <a:xfrm>
            <a:off x="485647" y="3794841"/>
            <a:ext cx="457200" cy="457200"/>
          </a:xfrm>
          <a:prstGeom prst="rect">
            <a:avLst/>
          </a:prstGeom>
          <a:noFill/>
          <a:ln>
            <a:noFill/>
          </a:ln>
          <a:effectLst>
            <a:outerShdw blurRad="50800" dist="38100" dir="2700000" algn="tl" rotWithShape="0">
              <a:srgbClr val="000000">
                <a:alpha val="40000"/>
              </a:srgbClr>
            </a:outerShdw>
          </a:effectLst>
        </p:spPr>
      </p:pic>
      <p:sp>
        <p:nvSpPr>
          <p:cNvPr id="2563" name="Google Shape;2563;p33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92"/>
        <p:cNvGrpSpPr/>
        <p:nvPr/>
      </p:nvGrpSpPr>
      <p:grpSpPr>
        <a:xfrm>
          <a:off x="0" y="0"/>
          <a:ext cx="0" cy="0"/>
          <a:chOff x="0" y="0"/>
          <a:chExt cx="0" cy="0"/>
        </a:xfrm>
      </p:grpSpPr>
      <p:sp>
        <p:nvSpPr>
          <p:cNvPr id="3393" name="Google Shape;3393;p423"/>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solidFill>
                  <a:schemeClr val="accent2"/>
                </a:solidFill>
              </a:rPr>
              <a:t>Debrief: </a:t>
            </a:r>
            <a:r>
              <a:rPr lang="en-US" sz="2800" b="1">
                <a:solidFill>
                  <a:schemeClr val="accent2"/>
                </a:solidFill>
              </a:rPr>
              <a:t>Habits, routines, and actions</a:t>
            </a:r>
            <a:r>
              <a:rPr lang="en-US" sz="2800">
                <a:solidFill>
                  <a:schemeClr val="accent2"/>
                </a:solidFill>
              </a:rPr>
              <a:t> </a:t>
            </a:r>
            <a:endParaRPr sz="2800">
              <a:solidFill>
                <a:schemeClr val="accent2"/>
              </a:solidFill>
            </a:endParaRPr>
          </a:p>
        </p:txBody>
      </p:sp>
      <p:pic>
        <p:nvPicPr>
          <p:cNvPr id="3394" name="Google Shape;3394;p423" descr="A screenshot of TDG's Habits and Routines Tool. See link below."/>
          <p:cNvPicPr preferRelativeResize="0"/>
          <p:nvPr/>
        </p:nvPicPr>
        <p:blipFill>
          <a:blip r:embed="rId3">
            <a:alphaModFix/>
          </a:blip>
          <a:stretch>
            <a:fillRect/>
          </a:stretch>
        </p:blipFill>
        <p:spPr>
          <a:xfrm>
            <a:off x="211100" y="1546850"/>
            <a:ext cx="6841225" cy="2647500"/>
          </a:xfrm>
          <a:prstGeom prst="rect">
            <a:avLst/>
          </a:prstGeom>
          <a:noFill/>
          <a:ln w="19050" cap="flat" cmpd="sng">
            <a:solidFill>
              <a:srgbClr val="595959"/>
            </a:solidFill>
            <a:prstDash val="solid"/>
            <a:round/>
            <a:headEnd type="none" w="sm" len="sm"/>
            <a:tailEnd type="none" w="sm" len="sm"/>
          </a:ln>
        </p:spPr>
      </p:pic>
      <p:sp>
        <p:nvSpPr>
          <p:cNvPr id="3395" name="Google Shape;3395;p423"/>
          <p:cNvSpPr txBox="1"/>
          <p:nvPr/>
        </p:nvSpPr>
        <p:spPr>
          <a:xfrm>
            <a:off x="7101075" y="1623050"/>
            <a:ext cx="1803600" cy="2548200"/>
          </a:xfrm>
          <a:prstGeom prst="rect">
            <a:avLst/>
          </a:prstGeom>
          <a:solidFill>
            <a:srgbClr val="EAD1DC"/>
          </a:solid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US" b="1">
                <a:solidFill>
                  <a:schemeClr val="dk1"/>
                </a:solidFill>
                <a:latin typeface="Calibri"/>
                <a:ea typeface="Calibri"/>
                <a:cs typeface="Calibri"/>
                <a:sym typeface="Calibri"/>
              </a:rPr>
              <a:t>Habits of Mind:</a:t>
            </a:r>
            <a:r>
              <a:rPr lang="en-US">
                <a:solidFill>
                  <a:schemeClr val="dk1"/>
                </a:solidFill>
                <a:latin typeface="Calibri"/>
                <a:ea typeface="Calibri"/>
                <a:cs typeface="Calibri"/>
                <a:sym typeface="Calibri"/>
              </a:rPr>
              <a:t> Things we do as individual mathematicians when solving problems. </a:t>
            </a:r>
            <a:endParaRPr>
              <a:solidFill>
                <a:schemeClr val="dk1"/>
              </a:solidFill>
              <a:latin typeface="Calibri"/>
              <a:ea typeface="Calibri"/>
              <a:cs typeface="Calibri"/>
              <a:sym typeface="Calibri"/>
            </a:endParaRPr>
          </a:p>
          <a:p>
            <a:pPr marL="0" lvl="0" indent="0" algn="l" rtl="0">
              <a:spcBef>
                <a:spcPts val="400"/>
              </a:spcBef>
              <a:spcAft>
                <a:spcPts val="0"/>
              </a:spcAft>
              <a:buNone/>
            </a:pPr>
            <a:endParaRPr sz="4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US" b="1">
                <a:solidFill>
                  <a:schemeClr val="dk1"/>
                </a:solidFill>
                <a:latin typeface="Calibri"/>
                <a:ea typeface="Calibri"/>
                <a:cs typeface="Calibri"/>
                <a:sym typeface="Calibri"/>
              </a:rPr>
              <a:t>Habits of Interaction</a:t>
            </a:r>
            <a:r>
              <a:rPr lang="en-US">
                <a:solidFill>
                  <a:schemeClr val="dk1"/>
                </a:solidFill>
                <a:latin typeface="Calibri"/>
                <a:ea typeface="Calibri"/>
                <a:cs typeface="Calibri"/>
                <a:sym typeface="Calibri"/>
              </a:rPr>
              <a:t>: Things that we do when working with others to make sense of the math.</a:t>
            </a:r>
            <a:endParaRPr sz="800">
              <a:solidFill>
                <a:schemeClr val="dk1"/>
              </a:solidFill>
              <a:latin typeface="Calibri"/>
              <a:ea typeface="Calibri"/>
              <a:cs typeface="Calibri"/>
              <a:sym typeface="Calibri"/>
            </a:endParaRPr>
          </a:p>
        </p:txBody>
      </p:sp>
      <p:sp>
        <p:nvSpPr>
          <p:cNvPr id="3396" name="Google Shape;3396;p423"/>
          <p:cNvSpPr txBox="1"/>
          <p:nvPr/>
        </p:nvSpPr>
        <p:spPr>
          <a:xfrm>
            <a:off x="391825" y="9237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habits did you notice? What others could have been highlighted? In what ways? </a:t>
            </a:r>
            <a:endParaRPr sz="1500" b="1">
              <a:solidFill>
                <a:schemeClr val="lt1"/>
              </a:solidFill>
              <a:latin typeface="Calibri"/>
              <a:ea typeface="Calibri"/>
              <a:cs typeface="Calibri"/>
              <a:sym typeface="Calibri"/>
            </a:endParaRPr>
          </a:p>
        </p:txBody>
      </p:sp>
      <p:sp>
        <p:nvSpPr>
          <p:cNvPr id="3397" name="Google Shape;3397;p423"/>
          <p:cNvSpPr/>
          <p:nvPr/>
        </p:nvSpPr>
        <p:spPr>
          <a:xfrm>
            <a:off x="6374825" y="4604850"/>
            <a:ext cx="20334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(TDG, 2020)</a:t>
            </a:r>
            <a:endParaRPr/>
          </a:p>
        </p:txBody>
      </p:sp>
      <p:sp>
        <p:nvSpPr>
          <p:cNvPr id="3398" name="Google Shape;3398;p423"/>
          <p:cNvSpPr txBox="1">
            <a:spLocks noGrp="1"/>
          </p:cNvSpPr>
          <p:nvPr>
            <p:ph type="sldNum" idx="12"/>
          </p:nvPr>
        </p:nvSpPr>
        <p:spPr>
          <a:xfrm>
            <a:off x="8298525" y="4625550"/>
            <a:ext cx="341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3402"/>
        <p:cNvGrpSpPr/>
        <p:nvPr/>
      </p:nvGrpSpPr>
      <p:grpSpPr>
        <a:xfrm>
          <a:off x="0" y="0"/>
          <a:ext cx="0" cy="0"/>
          <a:chOff x="0" y="0"/>
          <a:chExt cx="0" cy="0"/>
        </a:xfrm>
      </p:grpSpPr>
      <p:sp>
        <p:nvSpPr>
          <p:cNvPr id="3403" name="Google Shape;3403;p424"/>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Planning for action:</a:t>
            </a:r>
            <a:endParaRPr sz="3800" b="1"/>
          </a:p>
        </p:txBody>
      </p:sp>
      <p:sp>
        <p:nvSpPr>
          <p:cNvPr id="3404" name="Google Shape;3404;p424"/>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rmAutofit fontScale="70000" lnSpcReduction="20000"/>
          </a:bodyPr>
          <a:lstStyle/>
          <a:p>
            <a:pPr marL="0" marR="0" lvl="0" indent="0" algn="ctr" rtl="0">
              <a:lnSpc>
                <a:spcPct val="90000"/>
              </a:lnSpc>
              <a:spcBef>
                <a:spcPts val="0"/>
              </a:spcBef>
              <a:spcAft>
                <a:spcPts val="0"/>
              </a:spcAft>
              <a:buNone/>
            </a:pPr>
            <a:r>
              <a:rPr lang="en-US" sz="3800"/>
              <a:t>Selecting worthwhile and meaningful </a:t>
            </a:r>
            <a:endParaRPr sz="3800"/>
          </a:p>
          <a:p>
            <a:pPr marL="0" marR="0" lvl="0" indent="0" algn="ctr" rtl="0">
              <a:lnSpc>
                <a:spcPct val="90000"/>
              </a:lnSpc>
              <a:spcBef>
                <a:spcPts val="0"/>
              </a:spcBef>
              <a:spcAft>
                <a:spcPts val="0"/>
              </a:spcAft>
              <a:buNone/>
            </a:pPr>
            <a:r>
              <a:rPr lang="en-US" sz="3800"/>
              <a:t>data visualizations</a:t>
            </a:r>
            <a:endParaRPr/>
          </a:p>
        </p:txBody>
      </p:sp>
      <p:sp>
        <p:nvSpPr>
          <p:cNvPr id="3405" name="Google Shape;3405;p42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101</a:t>
            </a:fld>
            <a:endParaRPr/>
          </a:p>
        </p:txBody>
      </p:sp>
      <p:pic>
        <p:nvPicPr>
          <p:cNvPr id="3406" name="Google Shape;3406;p424" descr="Blueprint with solid fill"/>
          <p:cNvPicPr preferRelativeResize="0"/>
          <p:nvPr/>
        </p:nvPicPr>
        <p:blipFill rotWithShape="1">
          <a:blip r:embed="rId3">
            <a:alphaModFix/>
          </a:blip>
          <a:srcRect/>
          <a:stretch/>
        </p:blipFill>
        <p:spPr>
          <a:xfrm>
            <a:off x="7370990" y="3375294"/>
            <a:ext cx="1600200" cy="1600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Shape 3410"/>
        <p:cNvGrpSpPr/>
        <p:nvPr/>
      </p:nvGrpSpPr>
      <p:grpSpPr>
        <a:xfrm>
          <a:off x="0" y="0"/>
          <a:ext cx="0" cy="0"/>
          <a:chOff x="0" y="0"/>
          <a:chExt cx="0" cy="0"/>
        </a:xfrm>
      </p:grpSpPr>
      <p:sp>
        <p:nvSpPr>
          <p:cNvPr id="3411" name="Google Shape;3411;p42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Planning for Action</a:t>
            </a:r>
            <a:endParaRPr sz="2800"/>
          </a:p>
        </p:txBody>
      </p:sp>
      <p:sp>
        <p:nvSpPr>
          <p:cNvPr id="3412" name="Google Shape;3412;p42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apply new ideas to upcoming work </a:t>
            </a:r>
            <a:r>
              <a:rPr lang="en-US"/>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US"/>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US"/>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US"/>
              <a:t>Follow up on teachers’ plans; return to them to build on and refine ideas</a:t>
            </a:r>
            <a:endParaRPr/>
          </a:p>
        </p:txBody>
      </p:sp>
      <p:pic>
        <p:nvPicPr>
          <p:cNvPr id="3413" name="Google Shape;3413;p425"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3414" name="Google Shape;3414;p425"/>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419"/>
        <p:cNvGrpSpPr/>
        <p:nvPr/>
      </p:nvGrpSpPr>
      <p:grpSpPr>
        <a:xfrm>
          <a:off x="0" y="0"/>
          <a:ext cx="0" cy="0"/>
          <a:chOff x="0" y="0"/>
          <a:chExt cx="0" cy="0"/>
        </a:xfrm>
      </p:grpSpPr>
      <p:sp>
        <p:nvSpPr>
          <p:cNvPr id="3420" name="Google Shape;3420;p426"/>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800"/>
              <a:buFont typeface="Arial"/>
              <a:buNone/>
            </a:pPr>
            <a:r>
              <a:rPr lang="en-US" sz="2800"/>
              <a:t>Why use Data Talks? </a:t>
            </a:r>
            <a:endParaRPr sz="2800"/>
          </a:p>
        </p:txBody>
      </p:sp>
      <p:sp>
        <p:nvSpPr>
          <p:cNvPr id="3421" name="Google Shape;3421;p42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342900" lvl="0" indent="-266700" algn="l" rtl="0">
              <a:lnSpc>
                <a:spcPct val="115000"/>
              </a:lnSpc>
              <a:spcBef>
                <a:spcPts val="900"/>
              </a:spcBef>
              <a:spcAft>
                <a:spcPts val="0"/>
              </a:spcAft>
              <a:buClr>
                <a:schemeClr val="dk1"/>
              </a:buClr>
              <a:buSzPts val="1600"/>
              <a:buFont typeface="Calibri"/>
              <a:buChar char="●"/>
            </a:pPr>
            <a:r>
              <a:rPr lang="en-US" sz="1600" b="1">
                <a:highlight>
                  <a:schemeClr val="lt1"/>
                </a:highlight>
              </a:rPr>
              <a:t>Data talks provide a space for students to practice considering and interpreting a variety of data and data representations in a low-stake, exploratory environment. </a:t>
            </a:r>
            <a:endParaRPr sz="1600" b="1">
              <a:highlight>
                <a:schemeClr val="lt1"/>
              </a:highlight>
            </a:endParaRPr>
          </a:p>
          <a:p>
            <a:pPr marL="342900" lvl="0" indent="-266700" algn="l" rtl="0">
              <a:lnSpc>
                <a:spcPct val="115000"/>
              </a:lnSpc>
              <a:spcBef>
                <a:spcPts val="0"/>
              </a:spcBef>
              <a:spcAft>
                <a:spcPts val="0"/>
              </a:spcAft>
              <a:buClr>
                <a:schemeClr val="dk1"/>
              </a:buClr>
              <a:buSzPts val="1600"/>
              <a:buFont typeface="Arial"/>
              <a:buChar char="●"/>
            </a:pPr>
            <a:r>
              <a:rPr lang="en-US" sz="1600" b="1">
                <a:highlight>
                  <a:schemeClr val="lt1"/>
                </a:highlight>
              </a:rPr>
              <a:t>An ideal data visualization is one that is interesting or relevant to the students</a:t>
            </a:r>
            <a:r>
              <a:rPr lang="en-US" sz="1600">
                <a:highlight>
                  <a:schemeClr val="lt1"/>
                </a:highlight>
              </a:rPr>
              <a:t>, but also that displays data in a way that is new to students or that might have some quirks or features that make the visualization harder to read (and often more interesting). </a:t>
            </a:r>
            <a:endParaRPr sz="1600">
              <a:highlight>
                <a:schemeClr val="lt1"/>
              </a:highlight>
            </a:endParaRPr>
          </a:p>
          <a:p>
            <a:pPr marL="342900" lvl="0" indent="-266700" algn="l" rtl="0">
              <a:lnSpc>
                <a:spcPct val="115000"/>
              </a:lnSpc>
              <a:spcBef>
                <a:spcPts val="0"/>
              </a:spcBef>
              <a:spcAft>
                <a:spcPts val="0"/>
              </a:spcAft>
              <a:buClr>
                <a:schemeClr val="dk1"/>
              </a:buClr>
              <a:buSzPts val="1600"/>
              <a:buFont typeface="Arial"/>
              <a:buChar char="●"/>
            </a:pPr>
            <a:r>
              <a:rPr lang="en-US" sz="1600" b="1">
                <a:highlight>
                  <a:schemeClr val="lt1"/>
                </a:highlight>
              </a:rPr>
              <a:t>Today’s information age requires students to develop a deeper understanding of mathematics. </a:t>
            </a:r>
            <a:r>
              <a:rPr lang="en-US" sz="1600">
                <a:highlight>
                  <a:schemeClr val="lt1"/>
                </a:highlight>
              </a:rPr>
              <a:t>Our students must have the ability to reason about quantitative information and possess number sense.</a:t>
            </a:r>
            <a:endParaRPr sz="1600">
              <a:highlight>
                <a:schemeClr val="lt1"/>
              </a:highlight>
            </a:endParaRPr>
          </a:p>
          <a:p>
            <a:pPr marL="342900" lvl="0" indent="-266700" algn="l" rtl="0">
              <a:lnSpc>
                <a:spcPct val="115000"/>
              </a:lnSpc>
              <a:spcBef>
                <a:spcPts val="0"/>
              </a:spcBef>
              <a:spcAft>
                <a:spcPts val="0"/>
              </a:spcAft>
              <a:buClr>
                <a:schemeClr val="dk1"/>
              </a:buClr>
              <a:buSzPts val="1600"/>
              <a:buFont typeface="Arial"/>
              <a:buChar char="●"/>
            </a:pPr>
            <a:r>
              <a:rPr lang="en-US" sz="1600" b="1">
                <a:highlight>
                  <a:schemeClr val="lt1"/>
                </a:highlight>
              </a:rPr>
              <a:t>Data talks also help develop speaking and listening skills</a:t>
            </a:r>
            <a:r>
              <a:rPr lang="en-US" sz="1600">
                <a:highlight>
                  <a:schemeClr val="lt1"/>
                </a:highlight>
              </a:rPr>
              <a:t> (which supports work on the Common Core Standards).</a:t>
            </a:r>
            <a:endParaRPr sz="2000"/>
          </a:p>
        </p:txBody>
      </p:sp>
      <p:sp>
        <p:nvSpPr>
          <p:cNvPr id="3422" name="Google Shape;3422;p426"/>
          <p:cNvSpPr txBox="1">
            <a:spLocks noGrp="1"/>
          </p:cNvSpPr>
          <p:nvPr>
            <p:ph type="sldNum" idx="12"/>
          </p:nvPr>
        </p:nvSpPr>
        <p:spPr>
          <a:xfrm>
            <a:off x="8336250" y="4707650"/>
            <a:ext cx="64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426"/>
        <p:cNvGrpSpPr/>
        <p:nvPr/>
      </p:nvGrpSpPr>
      <p:grpSpPr>
        <a:xfrm>
          <a:off x="0" y="0"/>
          <a:ext cx="0" cy="0"/>
          <a:chOff x="0" y="0"/>
          <a:chExt cx="0" cy="0"/>
        </a:xfrm>
      </p:grpSpPr>
      <p:sp>
        <p:nvSpPr>
          <p:cNvPr id="3427" name="Google Shape;3427;p427"/>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000" b="1"/>
              <a:t>Directions: </a:t>
            </a:r>
            <a:r>
              <a:rPr lang="en-US" sz="2000">
                <a:solidFill>
                  <a:schemeClr val="dk1"/>
                </a:solidFill>
              </a:rPr>
              <a:t>Select one of the three data visualization options. Use the workspace slide to consider how you might use it with students.</a:t>
            </a:r>
            <a:endParaRPr sz="1600"/>
          </a:p>
        </p:txBody>
      </p:sp>
      <p:sp>
        <p:nvSpPr>
          <p:cNvPr id="3428" name="Google Shape;3428;p427"/>
          <p:cNvSpPr txBox="1">
            <a:spLocks noGrp="1"/>
          </p:cNvSpPr>
          <p:nvPr>
            <p:ph type="sldNum" idx="12"/>
          </p:nvPr>
        </p:nvSpPr>
        <p:spPr>
          <a:xfrm>
            <a:off x="8389800" y="4711475"/>
            <a:ext cx="596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433"/>
        <p:cNvGrpSpPr/>
        <p:nvPr/>
      </p:nvGrpSpPr>
      <p:grpSpPr>
        <a:xfrm>
          <a:off x="0" y="0"/>
          <a:ext cx="0" cy="0"/>
          <a:chOff x="0" y="0"/>
          <a:chExt cx="0" cy="0"/>
        </a:xfrm>
      </p:grpSpPr>
      <p:sp>
        <p:nvSpPr>
          <p:cNvPr id="2" name="Title 1"/>
          <p:cNvSpPr>
            <a:spLocks noGrp="1"/>
          </p:cNvSpPr>
          <p:nvPr>
            <p:ph type="title"/>
          </p:nvPr>
        </p:nvSpPr>
        <p:spPr>
          <a:xfrm>
            <a:off x="537875" y="193040"/>
            <a:ext cx="8088307" cy="421165"/>
          </a:xfrm>
        </p:spPr>
        <p:txBody>
          <a:bodyPr>
            <a:normAutofit/>
          </a:bodyPr>
          <a:lstStyle/>
          <a:p>
            <a:pPr algn="ctr"/>
            <a:r>
              <a:rPr lang="en-US" sz="2200" b="1" i="1" dirty="0" smtClean="0">
                <a:solidFill>
                  <a:schemeClr val="tx1"/>
                </a:solidFill>
              </a:rPr>
              <a:t>Preview of Workspace Slide</a:t>
            </a:r>
            <a:endParaRPr lang="en-US" sz="2200" b="1" i="1" dirty="0">
              <a:solidFill>
                <a:schemeClr val="tx1"/>
              </a:solidFill>
            </a:endParaRPr>
          </a:p>
        </p:txBody>
      </p:sp>
      <p:sp>
        <p:nvSpPr>
          <p:cNvPr id="3435" name="Google Shape;3435;p428"/>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105</a:t>
            </a:fld>
            <a:endParaRPr/>
          </a:p>
        </p:txBody>
      </p:sp>
      <p:sp>
        <p:nvSpPr>
          <p:cNvPr id="3434" name="Google Shape;3434;p428"/>
          <p:cNvSpPr txBox="1">
            <a:spLocks noGrp="1"/>
          </p:cNvSpPr>
          <p:nvPr>
            <p:ph type="body" idx="4294967295"/>
          </p:nvPr>
        </p:nvSpPr>
        <p:spPr>
          <a:xfrm>
            <a:off x="1055688" y="1471613"/>
            <a:ext cx="8088312" cy="3071812"/>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US" sz="1500" b="1" dirty="0">
                <a:solidFill>
                  <a:srgbClr val="000000"/>
                </a:solidFill>
              </a:rPr>
              <a:t>Look through the following examples of data visualizations you could use for a data talk in your classroom. Consider the following questions:</a:t>
            </a:r>
            <a:endParaRPr sz="1500" b="1" dirty="0">
              <a:solidFill>
                <a:srgbClr val="000000"/>
              </a:solidFill>
            </a:endParaRPr>
          </a:p>
          <a:p>
            <a:pPr marL="0" lvl="0" indent="0" algn="l" rtl="0">
              <a:lnSpc>
                <a:spcPct val="100000"/>
              </a:lnSpc>
              <a:spcBef>
                <a:spcPts val="0"/>
              </a:spcBef>
              <a:spcAft>
                <a:spcPts val="0"/>
              </a:spcAft>
              <a:buNone/>
            </a:pPr>
            <a:endParaRPr sz="1500" b="1" dirty="0">
              <a:solidFill>
                <a:srgbClr val="000000"/>
              </a:solidFill>
            </a:endParaRPr>
          </a:p>
          <a:p>
            <a:pPr marL="342900" lvl="0" indent="-260350" algn="l" rtl="0">
              <a:lnSpc>
                <a:spcPct val="115000"/>
              </a:lnSpc>
              <a:spcBef>
                <a:spcPts val="0"/>
              </a:spcBef>
              <a:spcAft>
                <a:spcPts val="0"/>
              </a:spcAft>
              <a:buClr>
                <a:srgbClr val="000000"/>
              </a:buClr>
              <a:buSzPts val="1500"/>
              <a:buFont typeface="Calibri"/>
              <a:buAutoNum type="arabicPeriod"/>
            </a:pPr>
            <a:r>
              <a:rPr lang="en-US" sz="1500" dirty="0">
                <a:solidFill>
                  <a:srgbClr val="000000"/>
                </a:solidFill>
              </a:rPr>
              <a:t>What equity and/or justice issues does this data surface?</a:t>
            </a:r>
            <a:endParaRPr sz="1500" dirty="0">
              <a:solidFill>
                <a:srgbClr val="000000"/>
              </a:solidFill>
            </a:endParaRPr>
          </a:p>
          <a:p>
            <a:pPr marL="457200" lvl="0" indent="-323850" algn="l" rtl="0">
              <a:lnSpc>
                <a:spcPct val="115000"/>
              </a:lnSpc>
              <a:spcBef>
                <a:spcPts val="0"/>
              </a:spcBef>
              <a:spcAft>
                <a:spcPts val="0"/>
              </a:spcAft>
              <a:buClr>
                <a:srgbClr val="000000"/>
              </a:buClr>
              <a:buSzPts val="1500"/>
              <a:buChar char="-"/>
            </a:pPr>
            <a:endParaRPr sz="1500" dirty="0">
              <a:solidFill>
                <a:srgbClr val="000000"/>
              </a:solidFill>
            </a:endParaRPr>
          </a:p>
          <a:p>
            <a:pPr marL="342900" lvl="0" indent="-260350" algn="l" rtl="0">
              <a:lnSpc>
                <a:spcPct val="115000"/>
              </a:lnSpc>
              <a:spcBef>
                <a:spcPts val="0"/>
              </a:spcBef>
              <a:spcAft>
                <a:spcPts val="0"/>
              </a:spcAft>
              <a:buClr>
                <a:srgbClr val="000000"/>
              </a:buClr>
              <a:buSzPts val="1500"/>
              <a:buFont typeface="Calibri"/>
              <a:buAutoNum type="arabicPeriod"/>
            </a:pPr>
            <a:r>
              <a:rPr lang="en-US" sz="1500" dirty="0">
                <a:solidFill>
                  <a:srgbClr val="000000"/>
                </a:solidFill>
              </a:rPr>
              <a:t>How would you frame the data/graph? </a:t>
            </a:r>
            <a:endParaRPr sz="1500" dirty="0">
              <a:solidFill>
                <a:srgbClr val="000000"/>
              </a:solidFill>
            </a:endParaRPr>
          </a:p>
          <a:p>
            <a:pPr marL="457200" lvl="0" indent="-323850" algn="l" rtl="0">
              <a:lnSpc>
                <a:spcPct val="115000"/>
              </a:lnSpc>
              <a:spcBef>
                <a:spcPts val="0"/>
              </a:spcBef>
              <a:spcAft>
                <a:spcPts val="0"/>
              </a:spcAft>
              <a:buClr>
                <a:srgbClr val="000000"/>
              </a:buClr>
              <a:buSzPts val="1500"/>
              <a:buChar char="-"/>
            </a:pPr>
            <a:endParaRPr sz="1500" dirty="0">
              <a:solidFill>
                <a:srgbClr val="000000"/>
              </a:solidFill>
            </a:endParaRPr>
          </a:p>
          <a:p>
            <a:pPr marL="342900" lvl="0" indent="-260350" algn="l" rtl="0">
              <a:lnSpc>
                <a:spcPct val="115000"/>
              </a:lnSpc>
              <a:spcBef>
                <a:spcPts val="0"/>
              </a:spcBef>
              <a:spcAft>
                <a:spcPts val="0"/>
              </a:spcAft>
              <a:buClr>
                <a:srgbClr val="000000"/>
              </a:buClr>
              <a:buSzPts val="1500"/>
              <a:buFont typeface="Calibri"/>
              <a:buAutoNum type="arabicPeriod"/>
            </a:pPr>
            <a:r>
              <a:rPr lang="en-US" sz="1500" dirty="0">
                <a:solidFill>
                  <a:srgbClr val="000000"/>
                </a:solidFill>
              </a:rPr>
              <a:t>What conclusions or insights do you anticipate students might notice/wonder about? </a:t>
            </a:r>
            <a:endParaRPr sz="1500" dirty="0">
              <a:solidFill>
                <a:srgbClr val="000000"/>
              </a:solidFill>
            </a:endParaRPr>
          </a:p>
          <a:p>
            <a:pPr marL="457200" lvl="0" indent="-323850" algn="l" rtl="0">
              <a:lnSpc>
                <a:spcPct val="115000"/>
              </a:lnSpc>
              <a:spcBef>
                <a:spcPts val="0"/>
              </a:spcBef>
              <a:spcAft>
                <a:spcPts val="0"/>
              </a:spcAft>
              <a:buClr>
                <a:srgbClr val="000000"/>
              </a:buClr>
              <a:buSzPts val="1500"/>
              <a:buChar char="-"/>
            </a:pPr>
            <a:endParaRPr sz="1500" dirty="0">
              <a:solidFill>
                <a:srgbClr val="000000"/>
              </a:solidFill>
            </a:endParaRPr>
          </a:p>
          <a:p>
            <a:pPr marL="342900" lvl="0" indent="-260350" algn="l" rtl="0">
              <a:lnSpc>
                <a:spcPct val="115000"/>
              </a:lnSpc>
              <a:spcBef>
                <a:spcPts val="0"/>
              </a:spcBef>
              <a:spcAft>
                <a:spcPts val="0"/>
              </a:spcAft>
              <a:buClr>
                <a:srgbClr val="000000"/>
              </a:buClr>
              <a:buSzPts val="1500"/>
              <a:buFont typeface="Calibri"/>
              <a:buAutoNum type="arabicPeriod"/>
            </a:pPr>
            <a:r>
              <a:rPr lang="en-US" sz="1500" dirty="0">
                <a:solidFill>
                  <a:srgbClr val="000000"/>
                </a:solidFill>
              </a:rPr>
              <a:t>How might you follow up or probe to deepen these insights?</a:t>
            </a:r>
            <a:endParaRPr sz="1500" dirty="0">
              <a:solidFill>
                <a:srgbClr val="000000"/>
              </a:solidFill>
            </a:endParaRPr>
          </a:p>
          <a:p>
            <a:pPr marL="457200" lvl="0" indent="-323850" algn="l" rtl="0">
              <a:lnSpc>
                <a:spcPct val="115000"/>
              </a:lnSpc>
              <a:spcBef>
                <a:spcPts val="0"/>
              </a:spcBef>
              <a:spcAft>
                <a:spcPts val="0"/>
              </a:spcAft>
              <a:buClr>
                <a:srgbClr val="000000"/>
              </a:buClr>
              <a:buSzPts val="1500"/>
              <a:buChar char="-"/>
            </a:pPr>
            <a:endParaRPr sz="1500" dirty="0">
              <a:solidFill>
                <a:srgbClr val="000000"/>
              </a:solidFill>
            </a:endParaRPr>
          </a:p>
        </p:txBody>
      </p:sp>
      <p:sp>
        <p:nvSpPr>
          <p:cNvPr id="3437" name="Google Shape;3437;p428"/>
          <p:cNvSpPr txBox="1"/>
          <p:nvPr/>
        </p:nvSpPr>
        <p:spPr>
          <a:xfrm>
            <a:off x="537875" y="675625"/>
            <a:ext cx="8088300" cy="437400"/>
          </a:xfrm>
          <a:prstGeom prst="rect">
            <a:avLst/>
          </a:prstGeom>
          <a:solidFill>
            <a:srgbClr val="9F2065"/>
          </a:solid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US" sz="2000" b="1">
                <a:solidFill>
                  <a:srgbClr val="FFFFFF"/>
                </a:solidFill>
                <a:latin typeface="Calibri"/>
                <a:ea typeface="Calibri"/>
                <a:cs typeface="Calibri"/>
                <a:sym typeface="Calibri"/>
              </a:rPr>
              <a:t>Team names:</a:t>
            </a:r>
            <a:endParaRPr sz="2000" b="1">
              <a:solidFill>
                <a:srgbClr val="FFFFFF"/>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442"/>
        <p:cNvGrpSpPr/>
        <p:nvPr/>
      </p:nvGrpSpPr>
      <p:grpSpPr>
        <a:xfrm>
          <a:off x="0" y="0"/>
          <a:ext cx="0" cy="0"/>
          <a:chOff x="0" y="0"/>
          <a:chExt cx="0" cy="0"/>
        </a:xfrm>
      </p:grpSpPr>
      <p:sp>
        <p:nvSpPr>
          <p:cNvPr id="3443" name="Google Shape;3443;p429"/>
          <p:cNvSpPr txBox="1">
            <a:spLocks noGrp="1"/>
          </p:cNvSpPr>
          <p:nvPr>
            <p:ph type="sldNum" idx="12"/>
          </p:nvPr>
        </p:nvSpPr>
        <p:spPr>
          <a:xfrm>
            <a:off x="8395350" y="4711475"/>
            <a:ext cx="590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106</a:t>
            </a:fld>
            <a:endParaRPr/>
          </a:p>
        </p:txBody>
      </p:sp>
      <p:pic>
        <p:nvPicPr>
          <p:cNvPr id="3444" name="Google Shape;3444;p429" descr="Common injuries for boys among popular high school sports per 10,000 competition plays. See reference link below for original resource. "/>
          <p:cNvPicPr preferRelativeResize="0"/>
          <p:nvPr/>
        </p:nvPicPr>
        <p:blipFill>
          <a:blip r:embed="rId3">
            <a:alphaModFix/>
          </a:blip>
          <a:stretch>
            <a:fillRect/>
          </a:stretch>
        </p:blipFill>
        <p:spPr>
          <a:xfrm>
            <a:off x="632046" y="1112701"/>
            <a:ext cx="7214502" cy="3162725"/>
          </a:xfrm>
          <a:prstGeom prst="rect">
            <a:avLst/>
          </a:prstGeom>
          <a:noFill/>
          <a:ln>
            <a:noFill/>
          </a:ln>
        </p:spPr>
      </p:pic>
      <p:sp>
        <p:nvSpPr>
          <p:cNvPr id="3445" name="Google Shape;3445;p429"/>
          <p:cNvSpPr txBox="1"/>
          <p:nvPr/>
        </p:nvSpPr>
        <p:spPr>
          <a:xfrm>
            <a:off x="6170077" y="4570950"/>
            <a:ext cx="1938300" cy="338700"/>
          </a:xfrm>
          <a:prstGeom prst="rect">
            <a:avLst/>
          </a:prstGeom>
          <a:solidFill>
            <a:srgbClr val="FCF4F8"/>
          </a:solidFill>
          <a:ln>
            <a:noFill/>
          </a:ln>
        </p:spPr>
        <p:txBody>
          <a:bodyPr spcFirstLastPara="1" wrap="square" lIns="68575" tIns="68575" rIns="68575" bIns="68575" anchor="t" anchorCtr="0">
            <a:spAutoFit/>
          </a:bodyPr>
          <a:lstStyle/>
          <a:p>
            <a:pPr marL="342900" lvl="0" indent="-342900" algn="ctr" rtl="0">
              <a:spcBef>
                <a:spcPts val="0"/>
              </a:spcBef>
              <a:spcAft>
                <a:spcPts val="0"/>
              </a:spcAft>
              <a:buNone/>
            </a:pPr>
            <a:r>
              <a:rPr lang="en-US" sz="1300" u="sng">
                <a:solidFill>
                  <a:schemeClr val="hlink"/>
                </a:solidFill>
                <a:latin typeface="Calibri"/>
                <a:ea typeface="Calibri"/>
                <a:cs typeface="Calibri"/>
                <a:sym typeface="Calibri"/>
                <a:hlinkClick r:id="rId4"/>
              </a:rPr>
              <a:t>(New York Times, 2020)</a:t>
            </a:r>
            <a:endParaRPr sz="1300">
              <a:latin typeface="Calibri"/>
              <a:ea typeface="Calibri"/>
              <a:cs typeface="Calibri"/>
              <a:sym typeface="Calibri"/>
            </a:endParaRPr>
          </a:p>
        </p:txBody>
      </p:sp>
      <p:sp>
        <p:nvSpPr>
          <p:cNvPr id="3446" name="Google Shape;3446;p42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Option 1: High school sports injuries</a:t>
            </a:r>
            <a:endParaRPr sz="28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451"/>
        <p:cNvGrpSpPr/>
        <p:nvPr/>
      </p:nvGrpSpPr>
      <p:grpSpPr>
        <a:xfrm>
          <a:off x="0" y="0"/>
          <a:ext cx="0" cy="0"/>
          <a:chOff x="0" y="0"/>
          <a:chExt cx="0" cy="0"/>
        </a:xfrm>
      </p:grpSpPr>
      <p:sp>
        <p:nvSpPr>
          <p:cNvPr id="3452" name="Google Shape;3452;p430"/>
          <p:cNvSpPr txBox="1">
            <a:spLocks noGrp="1"/>
          </p:cNvSpPr>
          <p:nvPr>
            <p:ph type="sldNum" idx="12"/>
          </p:nvPr>
        </p:nvSpPr>
        <p:spPr>
          <a:xfrm>
            <a:off x="8395350" y="4711475"/>
            <a:ext cx="590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107</a:t>
            </a:fld>
            <a:endParaRPr/>
          </a:p>
        </p:txBody>
      </p:sp>
      <p:pic>
        <p:nvPicPr>
          <p:cNvPr id="3453" name="Google Shape;3453;p430" descr="Average non-work and non-school time spent per day, by age, May through December in 2020 vs. 2019. See reference link below for original source. "/>
          <p:cNvPicPr preferRelativeResize="0"/>
          <p:nvPr/>
        </p:nvPicPr>
        <p:blipFill>
          <a:blip r:embed="rId3">
            <a:alphaModFix/>
          </a:blip>
          <a:stretch>
            <a:fillRect/>
          </a:stretch>
        </p:blipFill>
        <p:spPr>
          <a:xfrm>
            <a:off x="537875" y="1222049"/>
            <a:ext cx="7995775" cy="2505225"/>
          </a:xfrm>
          <a:prstGeom prst="rect">
            <a:avLst/>
          </a:prstGeom>
          <a:noFill/>
          <a:ln>
            <a:noFill/>
          </a:ln>
        </p:spPr>
      </p:pic>
      <p:sp>
        <p:nvSpPr>
          <p:cNvPr id="3454" name="Google Shape;3454;p43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sz="2800"/>
              <a:t>Option 2: How did the pandemic change how we spend our free time?</a:t>
            </a:r>
            <a:endParaRPr sz="2800"/>
          </a:p>
        </p:txBody>
      </p:sp>
      <p:sp>
        <p:nvSpPr>
          <p:cNvPr id="3455" name="Google Shape;3455;p430"/>
          <p:cNvSpPr txBox="1"/>
          <p:nvPr/>
        </p:nvSpPr>
        <p:spPr>
          <a:xfrm>
            <a:off x="6170077" y="4570950"/>
            <a:ext cx="1938300" cy="338700"/>
          </a:xfrm>
          <a:prstGeom prst="rect">
            <a:avLst/>
          </a:prstGeom>
          <a:solidFill>
            <a:srgbClr val="FCF4F8"/>
          </a:solidFill>
          <a:ln>
            <a:noFill/>
          </a:ln>
        </p:spPr>
        <p:txBody>
          <a:bodyPr spcFirstLastPara="1" wrap="square" lIns="68575" tIns="68575" rIns="68575" bIns="68575" anchor="t" anchorCtr="0">
            <a:spAutoFit/>
          </a:bodyPr>
          <a:lstStyle/>
          <a:p>
            <a:pPr marL="342900" lvl="0" indent="-342900" algn="ctr" rtl="0">
              <a:spcBef>
                <a:spcPts val="0"/>
              </a:spcBef>
              <a:spcAft>
                <a:spcPts val="0"/>
              </a:spcAft>
              <a:buNone/>
            </a:pPr>
            <a:r>
              <a:rPr lang="en-US" sz="1300" u="sng">
                <a:solidFill>
                  <a:schemeClr val="hlink"/>
                </a:solidFill>
                <a:latin typeface="Calibri"/>
                <a:ea typeface="Calibri"/>
                <a:cs typeface="Calibri"/>
                <a:sym typeface="Calibri"/>
                <a:hlinkClick r:id="rId4"/>
              </a:rPr>
              <a:t>(New York Times, 2020)</a:t>
            </a:r>
            <a:endParaRPr sz="1300">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460"/>
        <p:cNvGrpSpPr/>
        <p:nvPr/>
      </p:nvGrpSpPr>
      <p:grpSpPr>
        <a:xfrm>
          <a:off x="0" y="0"/>
          <a:ext cx="0" cy="0"/>
          <a:chOff x="0" y="0"/>
          <a:chExt cx="0" cy="0"/>
        </a:xfrm>
      </p:grpSpPr>
      <p:sp>
        <p:nvSpPr>
          <p:cNvPr id="3461" name="Google Shape;3461;p431"/>
          <p:cNvSpPr txBox="1">
            <a:spLocks noGrp="1"/>
          </p:cNvSpPr>
          <p:nvPr>
            <p:ph type="sldNum" idx="12"/>
          </p:nvPr>
        </p:nvSpPr>
        <p:spPr>
          <a:xfrm>
            <a:off x="8395350" y="4711475"/>
            <a:ext cx="590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108</a:t>
            </a:fld>
            <a:endParaRPr/>
          </a:p>
        </p:txBody>
      </p:sp>
      <p:pic>
        <p:nvPicPr>
          <p:cNvPr id="3462" name="Google Shape;3462;p431" descr="Mental Health of Teenagers graph. See reference link below for original resource."/>
          <p:cNvPicPr preferRelativeResize="0"/>
          <p:nvPr/>
        </p:nvPicPr>
        <p:blipFill>
          <a:blip r:embed="rId3">
            <a:alphaModFix/>
          </a:blip>
          <a:stretch>
            <a:fillRect/>
          </a:stretch>
        </p:blipFill>
        <p:spPr>
          <a:xfrm>
            <a:off x="251363" y="934446"/>
            <a:ext cx="8422444" cy="3349725"/>
          </a:xfrm>
          <a:prstGeom prst="rect">
            <a:avLst/>
          </a:prstGeom>
          <a:noFill/>
          <a:ln>
            <a:noFill/>
          </a:ln>
        </p:spPr>
      </p:pic>
      <p:sp>
        <p:nvSpPr>
          <p:cNvPr id="3463" name="Google Shape;3463;p43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Option 3: Mental health of teenagers</a:t>
            </a:r>
            <a:endParaRPr sz="2800"/>
          </a:p>
        </p:txBody>
      </p:sp>
      <p:sp>
        <p:nvSpPr>
          <p:cNvPr id="3464" name="Google Shape;3464;p431"/>
          <p:cNvSpPr txBox="1"/>
          <p:nvPr/>
        </p:nvSpPr>
        <p:spPr>
          <a:xfrm>
            <a:off x="6170077" y="4570950"/>
            <a:ext cx="1938300" cy="338700"/>
          </a:xfrm>
          <a:prstGeom prst="rect">
            <a:avLst/>
          </a:prstGeom>
          <a:solidFill>
            <a:srgbClr val="FCF4F8"/>
          </a:solidFill>
          <a:ln>
            <a:noFill/>
          </a:ln>
        </p:spPr>
        <p:txBody>
          <a:bodyPr spcFirstLastPara="1" wrap="square" lIns="68575" tIns="68575" rIns="68575" bIns="68575" anchor="t" anchorCtr="0">
            <a:spAutoFit/>
          </a:bodyPr>
          <a:lstStyle/>
          <a:p>
            <a:pPr marL="342900" lvl="0" indent="-342900" algn="ctr" rtl="0">
              <a:spcBef>
                <a:spcPts val="0"/>
              </a:spcBef>
              <a:spcAft>
                <a:spcPts val="0"/>
              </a:spcAft>
              <a:buNone/>
            </a:pPr>
            <a:r>
              <a:rPr lang="en-US" sz="1300" u="sng">
                <a:solidFill>
                  <a:schemeClr val="hlink"/>
                </a:solidFill>
                <a:latin typeface="Calibri"/>
                <a:ea typeface="Calibri"/>
                <a:cs typeface="Calibri"/>
                <a:sym typeface="Calibri"/>
                <a:hlinkClick r:id="rId4"/>
              </a:rPr>
              <a:t>(New York Times, 2020)</a:t>
            </a:r>
            <a:endParaRPr sz="1300">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469"/>
        <p:cNvGrpSpPr/>
        <p:nvPr/>
      </p:nvGrpSpPr>
      <p:grpSpPr>
        <a:xfrm>
          <a:off x="0" y="0"/>
          <a:ext cx="0" cy="0"/>
          <a:chOff x="0" y="0"/>
          <a:chExt cx="0" cy="0"/>
        </a:xfrm>
      </p:grpSpPr>
      <p:sp>
        <p:nvSpPr>
          <p:cNvPr id="3470" name="Google Shape;3470;p432"/>
          <p:cNvSpPr txBox="1">
            <a:spLocks noGrp="1"/>
          </p:cNvSpPr>
          <p:nvPr>
            <p:ph type="body" idx="4"/>
          </p:nvPr>
        </p:nvSpPr>
        <p:spPr>
          <a:xfrm>
            <a:off x="4628975" y="1260954"/>
            <a:ext cx="3997200" cy="769800"/>
          </a:xfrm>
          <a:prstGeom prst="rect">
            <a:avLst/>
          </a:prstGeom>
          <a:solidFill>
            <a:schemeClr val="accent2"/>
          </a:solidFill>
        </p:spPr>
        <p:txBody>
          <a:bodyPr spcFirstLastPara="1" wrap="square" lIns="68575" tIns="34275" rIns="68575" bIns="34275" anchor="t" anchorCtr="0">
            <a:normAutofit/>
          </a:bodyPr>
          <a:lstStyle/>
          <a:p>
            <a:pPr marL="0" lvl="0" indent="0" algn="l" rtl="0">
              <a:spcBef>
                <a:spcPts val="800"/>
              </a:spcBef>
              <a:spcAft>
                <a:spcPts val="0"/>
              </a:spcAft>
              <a:buNone/>
            </a:pPr>
            <a:r>
              <a:rPr lang="en-US"/>
              <a:t> </a:t>
            </a:r>
            <a:endParaRPr/>
          </a:p>
        </p:txBody>
      </p:sp>
      <p:sp>
        <p:nvSpPr>
          <p:cNvPr id="3471" name="Google Shape;3471;p432"/>
          <p:cNvSpPr txBox="1">
            <a:spLocks noGrp="1"/>
          </p:cNvSpPr>
          <p:nvPr>
            <p:ph type="sldNum" idx="12"/>
          </p:nvPr>
        </p:nvSpPr>
        <p:spPr>
          <a:xfrm>
            <a:off x="8440400" y="4714475"/>
            <a:ext cx="531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109</a:t>
            </a:fld>
            <a:endParaRPr/>
          </a:p>
        </p:txBody>
      </p:sp>
      <p:sp>
        <p:nvSpPr>
          <p:cNvPr id="3472" name="Google Shape;3472;p43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Other interesting data to explore</a:t>
            </a:r>
            <a:endParaRPr/>
          </a:p>
        </p:txBody>
      </p:sp>
      <p:sp>
        <p:nvSpPr>
          <p:cNvPr id="3473" name="Google Shape;3473;p432"/>
          <p:cNvSpPr txBox="1">
            <a:spLocks noGrp="1"/>
          </p:cNvSpPr>
          <p:nvPr>
            <p:ph type="body" idx="1"/>
          </p:nvPr>
        </p:nvSpPr>
        <p:spPr>
          <a:xfrm>
            <a:off x="4665875" y="2408106"/>
            <a:ext cx="3960300" cy="19839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u="sng">
                <a:solidFill>
                  <a:schemeClr val="hlink"/>
                </a:solidFill>
                <a:hlinkClick r:id="rId3"/>
              </a:rPr>
              <a:t>What’s Going On in this Graph?</a:t>
            </a:r>
            <a:endParaRPr sz="1400" b="1"/>
          </a:p>
          <a:p>
            <a:pPr marL="0" lvl="0" indent="0" algn="l" rtl="0">
              <a:lnSpc>
                <a:spcPct val="115000"/>
              </a:lnSpc>
              <a:spcBef>
                <a:spcPts val="0"/>
              </a:spcBef>
              <a:spcAft>
                <a:spcPts val="0"/>
              </a:spcAft>
              <a:buClr>
                <a:schemeClr val="dk1"/>
              </a:buClr>
              <a:buSzPts val="1100"/>
              <a:buFont typeface="Arial"/>
              <a:buNone/>
            </a:pPr>
            <a:r>
              <a:rPr lang="en-US" sz="1400">
                <a:solidFill>
                  <a:srgbClr val="000000"/>
                </a:solidFill>
              </a:rPr>
              <a:t>A weekly feature produced in collaboration with the </a:t>
            </a:r>
            <a:r>
              <a:rPr lang="en-US" sz="1400" u="sng">
                <a:solidFill>
                  <a:schemeClr val="hlink"/>
                </a:solidFill>
                <a:highlight>
                  <a:srgbClr val="FFFFFF"/>
                </a:highlight>
                <a:hlinkClick r:id="rId4"/>
              </a:rPr>
              <a:t>American Statistical Association</a:t>
            </a:r>
            <a:r>
              <a:rPr lang="en-US" sz="1400">
                <a:solidFill>
                  <a:srgbClr val="363636"/>
                </a:solidFill>
                <a:highlight>
                  <a:srgbClr val="FFFFFF"/>
                </a:highlight>
              </a:rPr>
              <a:t> (A.S.A.)</a:t>
            </a:r>
            <a:endParaRPr sz="1400">
              <a:solidFill>
                <a:srgbClr val="363636"/>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100">
              <a:solidFill>
                <a:srgbClr val="363636"/>
              </a:solidFill>
            </a:endParaRPr>
          </a:p>
          <a:p>
            <a:pPr marL="0" lvl="0" indent="0" algn="l" rtl="0">
              <a:lnSpc>
                <a:spcPct val="115000"/>
              </a:lnSpc>
              <a:spcBef>
                <a:spcPts val="0"/>
              </a:spcBef>
              <a:spcAft>
                <a:spcPts val="0"/>
              </a:spcAft>
              <a:buClr>
                <a:schemeClr val="dk1"/>
              </a:buClr>
              <a:buSzPts val="1100"/>
              <a:buFont typeface="Arial"/>
              <a:buNone/>
            </a:pPr>
            <a:r>
              <a:rPr lang="en-US" sz="1100">
                <a:solidFill>
                  <a:srgbClr val="363636"/>
                </a:solidFill>
              </a:rPr>
              <a:t>This page includes a compilation of graphs, maps, and charts from the past three years of </a:t>
            </a:r>
            <a:r>
              <a:rPr lang="en-US" sz="1100" i="1">
                <a:solidFill>
                  <a:srgbClr val="363636"/>
                </a:solidFill>
              </a:rPr>
              <a:t>What’s Going on in this Graph? </a:t>
            </a:r>
            <a:r>
              <a:rPr lang="en-US" sz="1100">
                <a:solidFill>
                  <a:srgbClr val="363636"/>
                </a:solidFill>
              </a:rPr>
              <a:t>The feature “invites students to analyze and interpret graphs previously published in The New York Times, first by noticing and wondering, and then by creating a catchy headline and considering what impact this data might have on them and their communities.”</a:t>
            </a:r>
            <a:endParaRPr sz="1100">
              <a:solidFill>
                <a:srgbClr val="363636"/>
              </a:solidFill>
            </a:endParaRPr>
          </a:p>
        </p:txBody>
      </p:sp>
      <p:sp>
        <p:nvSpPr>
          <p:cNvPr id="3474" name="Google Shape;3474;p432"/>
          <p:cNvSpPr txBox="1">
            <a:spLocks noGrp="1"/>
          </p:cNvSpPr>
          <p:nvPr>
            <p:ph type="body" idx="3"/>
          </p:nvPr>
        </p:nvSpPr>
        <p:spPr>
          <a:xfrm>
            <a:off x="537875" y="2394738"/>
            <a:ext cx="3997200" cy="19839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sz="1400" b="1" u="sng">
                <a:solidFill>
                  <a:schemeClr val="hlink"/>
                </a:solidFill>
                <a:hlinkClick r:id="rId5"/>
              </a:rPr>
              <a:t>Q.E.L.P Data Math Topics</a:t>
            </a:r>
            <a:endParaRPr sz="1400"/>
          </a:p>
          <a:p>
            <a:pPr marL="0" lvl="0" indent="0" algn="l" rtl="0">
              <a:lnSpc>
                <a:spcPct val="115000"/>
              </a:lnSpc>
              <a:spcBef>
                <a:spcPts val="0"/>
              </a:spcBef>
              <a:spcAft>
                <a:spcPts val="0"/>
              </a:spcAft>
              <a:buNone/>
            </a:pPr>
            <a:r>
              <a:rPr lang="en-US" sz="1400">
                <a:solidFill>
                  <a:srgbClr val="000000"/>
                </a:solidFill>
              </a:rPr>
              <a:t>A project linking and integrating math with environmental science. </a:t>
            </a:r>
            <a:endParaRPr sz="1400">
              <a:solidFill>
                <a:srgbClr val="000000"/>
              </a:solidFill>
            </a:endParaRPr>
          </a:p>
          <a:p>
            <a:pPr marL="0" lvl="0" indent="0" algn="l" rtl="0">
              <a:lnSpc>
                <a:spcPct val="115000"/>
              </a:lnSpc>
              <a:spcBef>
                <a:spcPts val="0"/>
              </a:spcBef>
              <a:spcAft>
                <a:spcPts val="0"/>
              </a:spcAft>
              <a:buNone/>
            </a:pPr>
            <a:endParaRPr sz="110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sz="1100">
                <a:solidFill>
                  <a:srgbClr val="000000"/>
                </a:solidFill>
              </a:rPr>
              <a:t>The Q.E.L.P team have compiled “</a:t>
            </a:r>
            <a:r>
              <a:rPr lang="en-US" sz="1100">
                <a:solidFill>
                  <a:srgbClr val="111111"/>
                </a:solidFill>
                <a:highlight>
                  <a:srgbClr val="FFFFFF"/>
                </a:highlight>
              </a:rPr>
              <a:t> real data on a dozen earth and environmental science topics that can be used in conjunction with each of a dozen college level algebra topics - about 100-150 data sets altogether. Educators can use the data as they see fit; in exercises, homework assignments, in-class examples, etc.”</a:t>
            </a:r>
            <a:endParaRPr sz="1100">
              <a:solidFill>
                <a:srgbClr val="000000"/>
              </a:solidFill>
            </a:endParaRPr>
          </a:p>
        </p:txBody>
      </p:sp>
      <p:sp>
        <p:nvSpPr>
          <p:cNvPr id="3475" name="Google Shape;3475;p432"/>
          <p:cNvSpPr txBox="1">
            <a:spLocks noGrp="1"/>
          </p:cNvSpPr>
          <p:nvPr>
            <p:ph type="body" idx="4"/>
          </p:nvPr>
        </p:nvSpPr>
        <p:spPr>
          <a:xfrm>
            <a:off x="537875" y="1260954"/>
            <a:ext cx="3997200" cy="769800"/>
          </a:xfrm>
          <a:prstGeom prst="rect">
            <a:avLst/>
          </a:prstGeom>
          <a:solidFill>
            <a:schemeClr val="accent2"/>
          </a:solidFill>
        </p:spPr>
        <p:txBody>
          <a:bodyPr spcFirstLastPara="1" wrap="square" lIns="68575" tIns="34275" rIns="68575" bIns="34275" anchor="t" anchorCtr="0">
            <a:normAutofit/>
          </a:bodyPr>
          <a:lstStyle/>
          <a:p>
            <a:pPr marL="0" lvl="0" indent="0" algn="l" rtl="0">
              <a:spcBef>
                <a:spcPts val="800"/>
              </a:spcBef>
              <a:spcAft>
                <a:spcPts val="0"/>
              </a:spcAft>
              <a:buNone/>
            </a:pPr>
            <a:r>
              <a:rPr lang="en-US"/>
              <a:t> </a:t>
            </a:r>
            <a:endParaRPr/>
          </a:p>
        </p:txBody>
      </p:sp>
      <p:pic>
        <p:nvPicPr>
          <p:cNvPr id="3476" name="Google Shape;3476;p432" descr="Seattle Central College Logo"/>
          <p:cNvPicPr preferRelativeResize="0"/>
          <p:nvPr/>
        </p:nvPicPr>
        <p:blipFill>
          <a:blip r:embed="rId6">
            <a:alphaModFix/>
          </a:blip>
          <a:stretch>
            <a:fillRect/>
          </a:stretch>
        </p:blipFill>
        <p:spPr>
          <a:xfrm>
            <a:off x="1361600" y="1397376"/>
            <a:ext cx="2349734" cy="420675"/>
          </a:xfrm>
          <a:prstGeom prst="rect">
            <a:avLst/>
          </a:prstGeom>
          <a:noFill/>
          <a:ln>
            <a:noFill/>
          </a:ln>
        </p:spPr>
      </p:pic>
      <p:pic>
        <p:nvPicPr>
          <p:cNvPr id="3477" name="Google Shape;3477;p432" descr="Quantitative Environmental Learning Project from seattle central college on math topics" title="Slide 109 Interesting Data"/>
          <p:cNvPicPr preferRelativeResize="0"/>
          <p:nvPr/>
        </p:nvPicPr>
        <p:blipFill>
          <a:blip r:embed="rId7">
            <a:alphaModFix/>
          </a:blip>
          <a:stretch>
            <a:fillRect/>
          </a:stretch>
        </p:blipFill>
        <p:spPr>
          <a:xfrm>
            <a:off x="556325" y="2102726"/>
            <a:ext cx="3960300" cy="256758"/>
          </a:xfrm>
          <a:prstGeom prst="rect">
            <a:avLst/>
          </a:prstGeom>
          <a:noFill/>
          <a:ln>
            <a:noFill/>
          </a:ln>
        </p:spPr>
      </p:pic>
      <p:pic>
        <p:nvPicPr>
          <p:cNvPr id="3478" name="Google Shape;3478;p432" descr="The New York Times Logo"/>
          <p:cNvPicPr preferRelativeResize="0"/>
          <p:nvPr/>
        </p:nvPicPr>
        <p:blipFill>
          <a:blip r:embed="rId8">
            <a:alphaModFix/>
          </a:blip>
          <a:stretch>
            <a:fillRect/>
          </a:stretch>
        </p:blipFill>
        <p:spPr>
          <a:xfrm>
            <a:off x="5198825" y="1455338"/>
            <a:ext cx="2857500" cy="381000"/>
          </a:xfrm>
          <a:prstGeom prst="rect">
            <a:avLst/>
          </a:prstGeom>
          <a:noFill/>
          <a:ln>
            <a:noFill/>
          </a:ln>
        </p:spPr>
      </p:pic>
      <p:sp>
        <p:nvSpPr>
          <p:cNvPr id="3479" name="Google Shape;3479;p432"/>
          <p:cNvSpPr txBox="1"/>
          <p:nvPr/>
        </p:nvSpPr>
        <p:spPr>
          <a:xfrm>
            <a:off x="4628975" y="2031000"/>
            <a:ext cx="3997200" cy="3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50" b="1" u="sng">
                <a:solidFill>
                  <a:schemeClr val="dk1"/>
                </a:solidFill>
                <a:highlight>
                  <a:srgbClr val="FFFFFF"/>
                </a:highligh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LEARNING NETWORK</a:t>
            </a:r>
            <a:endParaRPr sz="125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sp>
        <p:nvSpPr>
          <p:cNvPr id="2568" name="Google Shape;2568;p334"/>
          <p:cNvSpPr txBox="1">
            <a:spLocks noGrp="1"/>
          </p:cNvSpPr>
          <p:nvPr>
            <p:ph type="ctrTitle"/>
          </p:nvPr>
        </p:nvSpPr>
        <p:spPr>
          <a:xfrm>
            <a:off x="1143000" y="11243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Setting and maintaining norms</a:t>
            </a:r>
            <a:endParaRPr sz="3800" b="1"/>
          </a:p>
        </p:txBody>
      </p:sp>
      <p:sp>
        <p:nvSpPr>
          <p:cNvPr id="2569" name="Google Shape;2569;p334"/>
          <p:cNvSpPr txBox="1">
            <a:spLocks noGrp="1"/>
          </p:cNvSpPr>
          <p:nvPr>
            <p:ph type="subTitle" idx="1"/>
          </p:nvPr>
        </p:nvSpPr>
        <p:spPr>
          <a:xfrm>
            <a:off x="1143000" y="3002388"/>
            <a:ext cx="6858000" cy="6606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US" sz="2350"/>
              <a:t>Developing our norms for interacting together</a:t>
            </a:r>
            <a:endParaRPr sz="2350"/>
          </a:p>
        </p:txBody>
      </p:sp>
      <p:sp>
        <p:nvSpPr>
          <p:cNvPr id="2570" name="Google Shape;2570;p33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2571" name="Google Shape;2571;p334" descr="Cheers with solid fill"/>
          <p:cNvPicPr preferRelativeResize="0"/>
          <p:nvPr/>
        </p:nvPicPr>
        <p:blipFill rotWithShape="1">
          <a:blip r:embed="rId3">
            <a:alphaModFix/>
          </a:blip>
          <a:srcRect/>
          <a:stretch/>
        </p:blipFill>
        <p:spPr>
          <a:xfrm>
            <a:off x="7376902" y="3378512"/>
            <a:ext cx="1600200" cy="1600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483"/>
        <p:cNvGrpSpPr/>
        <p:nvPr/>
      </p:nvGrpSpPr>
      <p:grpSpPr>
        <a:xfrm>
          <a:off x="0" y="0"/>
          <a:ext cx="0" cy="0"/>
          <a:chOff x="0" y="0"/>
          <a:chExt cx="0" cy="0"/>
        </a:xfrm>
      </p:grpSpPr>
      <p:sp>
        <p:nvSpPr>
          <p:cNvPr id="3484" name="Google Shape;3484;p433"/>
          <p:cNvSpPr txBox="1">
            <a:spLocks noGrp="1"/>
          </p:cNvSpPr>
          <p:nvPr>
            <p:ph type="body" idx="4294967295"/>
          </p:nvPr>
        </p:nvSpPr>
        <p:spPr>
          <a:xfrm>
            <a:off x="511500" y="1663200"/>
            <a:ext cx="3298200" cy="2343600"/>
          </a:xfrm>
          <a:prstGeom prst="rect">
            <a:avLst/>
          </a:prstGeom>
          <a:solidFill>
            <a:srgbClr val="FCF4F8"/>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3485" name="Google Shape;3485;p433"/>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3486" name="Google Shape;3486;p43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110</a:t>
            </a:fld>
            <a:endParaRPr/>
          </a:p>
        </p:txBody>
      </p:sp>
      <p:sp>
        <p:nvSpPr>
          <p:cNvPr id="3487" name="Google Shape;3487;p433"/>
          <p:cNvSpPr txBox="1"/>
          <p:nvPr/>
        </p:nvSpPr>
        <p:spPr>
          <a:xfrm>
            <a:off x="412625" y="10116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3488" name="Google Shape;3488;p433"/>
          <p:cNvSpPr txBox="1"/>
          <p:nvPr/>
        </p:nvSpPr>
        <p:spPr>
          <a:xfrm>
            <a:off x="6213900" y="4549350"/>
            <a:ext cx="2004600" cy="3849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3489" name="Google Shape;3489;p433"/>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accent2"/>
                </a:solidFill>
              </a:rPr>
              <a:t>Debrief: </a:t>
            </a:r>
            <a:r>
              <a:rPr lang="en-US" sz="2850" b="1">
                <a:solidFill>
                  <a:schemeClr val="accent2"/>
                </a:solidFill>
              </a:rPr>
              <a:t>Principles</a:t>
            </a:r>
            <a:r>
              <a:rPr lang="en-US" sz="2850">
                <a:solidFill>
                  <a:schemeClr val="accent2"/>
                </a:solidFill>
              </a:rPr>
              <a:t> of ambitious mathematics teaching</a:t>
            </a:r>
            <a:endParaRPr sz="2670">
              <a:solidFill>
                <a:schemeClr val="accent2"/>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3494" name="Google Shape;3494;p434"/>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Planning for action:</a:t>
            </a:r>
            <a:endParaRPr sz="3800" b="1"/>
          </a:p>
        </p:txBody>
      </p:sp>
      <p:sp>
        <p:nvSpPr>
          <p:cNvPr id="3495" name="Google Shape;3495;p434"/>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US" sz="2000"/>
              <a:t>Returning to the shifts needed in light of our expectations for students’ experiences as math learners</a:t>
            </a:r>
            <a:endParaRPr sz="2300"/>
          </a:p>
        </p:txBody>
      </p:sp>
      <p:sp>
        <p:nvSpPr>
          <p:cNvPr id="3496" name="Google Shape;3496;p43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111</a:t>
            </a:fld>
            <a:endParaRPr/>
          </a:p>
        </p:txBody>
      </p:sp>
      <p:pic>
        <p:nvPicPr>
          <p:cNvPr id="3497" name="Google Shape;3497;p434" descr="Blueprint with solid fill"/>
          <p:cNvPicPr preferRelativeResize="0"/>
          <p:nvPr/>
        </p:nvPicPr>
        <p:blipFill rotWithShape="1">
          <a:blip r:embed="rId3">
            <a:alphaModFix/>
          </a:blip>
          <a:srcRect/>
          <a:stretch/>
        </p:blipFill>
        <p:spPr>
          <a:xfrm>
            <a:off x="7370990" y="3375294"/>
            <a:ext cx="1600200" cy="1600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Shape 3501"/>
        <p:cNvGrpSpPr/>
        <p:nvPr/>
      </p:nvGrpSpPr>
      <p:grpSpPr>
        <a:xfrm>
          <a:off x="0" y="0"/>
          <a:ext cx="0" cy="0"/>
          <a:chOff x="0" y="0"/>
          <a:chExt cx="0" cy="0"/>
        </a:xfrm>
      </p:grpSpPr>
      <p:sp>
        <p:nvSpPr>
          <p:cNvPr id="3502" name="Google Shape;3502;p43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Planning for Action</a:t>
            </a:r>
            <a:endParaRPr sz="2800"/>
          </a:p>
        </p:txBody>
      </p:sp>
      <p:sp>
        <p:nvSpPr>
          <p:cNvPr id="3503" name="Google Shape;3503;p43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apply new ideas to upcoming work </a:t>
            </a:r>
            <a:r>
              <a:rPr lang="en-US"/>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US"/>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US"/>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US"/>
              <a:t>Follow up on teachers’ plans; return to them to build on and refine ideas</a:t>
            </a:r>
            <a:endParaRPr/>
          </a:p>
        </p:txBody>
      </p:sp>
      <p:pic>
        <p:nvPicPr>
          <p:cNvPr id="3504" name="Google Shape;3504;p435"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3505" name="Google Shape;3505;p435"/>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3510"/>
        <p:cNvGrpSpPr/>
        <p:nvPr/>
      </p:nvGrpSpPr>
      <p:grpSpPr>
        <a:xfrm>
          <a:off x="0" y="0"/>
          <a:ext cx="0" cy="0"/>
          <a:chOff x="0" y="0"/>
          <a:chExt cx="0" cy="0"/>
        </a:xfrm>
      </p:grpSpPr>
      <p:sp>
        <p:nvSpPr>
          <p:cNvPr id="3511" name="Google Shape;3511;p43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00"/>
              <a:t>Reflecting on shifts needed</a:t>
            </a:r>
            <a:endParaRPr sz="2800"/>
          </a:p>
        </p:txBody>
      </p:sp>
      <p:sp>
        <p:nvSpPr>
          <p:cNvPr id="3512" name="Google Shape;3512;p43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a:t>Return to your previous responses to these questions, and revise or elaborate your responses in light of our work together.</a:t>
            </a:r>
            <a:endParaRPr/>
          </a:p>
          <a:p>
            <a:pPr marL="0" lvl="0" indent="0" algn="l" rtl="0">
              <a:spcBef>
                <a:spcPts val="800"/>
              </a:spcBef>
              <a:spcAft>
                <a:spcPts val="0"/>
              </a:spcAft>
              <a:buNone/>
            </a:pPr>
            <a:endParaRPr/>
          </a:p>
          <a:p>
            <a:pPr marL="0" lvl="0" indent="0" algn="l" rtl="0">
              <a:spcBef>
                <a:spcPts val="800"/>
              </a:spcBef>
              <a:spcAft>
                <a:spcPts val="0"/>
              </a:spcAft>
              <a:buNone/>
            </a:pPr>
            <a:r>
              <a:rPr lang="en-US" b="1"/>
              <a:t>In light of the hopes we have for students as math learners:</a:t>
            </a:r>
            <a:endParaRPr b="1"/>
          </a:p>
          <a:p>
            <a:pPr marL="457200" lvl="0" indent="-317500" algn="l" rtl="0">
              <a:spcBef>
                <a:spcPts val="800"/>
              </a:spcBef>
              <a:spcAft>
                <a:spcPts val="0"/>
              </a:spcAft>
              <a:buSzPts val="1400"/>
              <a:buChar char="•"/>
            </a:pPr>
            <a:r>
              <a:rPr lang="en-US"/>
              <a:t>I want to shift away from … </a:t>
            </a:r>
            <a:endParaRPr/>
          </a:p>
          <a:p>
            <a:pPr marL="457200" lvl="0" indent="-317500" algn="l" rtl="0">
              <a:spcBef>
                <a:spcPts val="0"/>
              </a:spcBef>
              <a:spcAft>
                <a:spcPts val="0"/>
              </a:spcAft>
              <a:buSzPts val="1400"/>
              <a:buChar char="•"/>
            </a:pPr>
            <a:r>
              <a:rPr lang="en-US"/>
              <a:t>I want to shift toward … </a:t>
            </a:r>
            <a:endParaRPr/>
          </a:p>
          <a:p>
            <a:pPr marL="0" lvl="0" indent="0" algn="l" rtl="0">
              <a:spcBef>
                <a:spcPts val="800"/>
              </a:spcBef>
              <a:spcAft>
                <a:spcPts val="0"/>
              </a:spcAft>
              <a:buNone/>
            </a:pPr>
            <a:endParaRPr/>
          </a:p>
          <a:p>
            <a:pPr marL="0" lvl="0" indent="0" algn="l" rtl="0">
              <a:spcBef>
                <a:spcPts val="800"/>
              </a:spcBef>
              <a:spcAft>
                <a:spcPts val="0"/>
              </a:spcAft>
              <a:buNone/>
            </a:pPr>
            <a:r>
              <a:rPr lang="en-US" b="1"/>
              <a:t>What shifts would you like to see in math education in the next 10 years? Why?</a:t>
            </a:r>
            <a:endParaRPr b="1"/>
          </a:p>
        </p:txBody>
      </p:sp>
      <p:sp>
        <p:nvSpPr>
          <p:cNvPr id="3513" name="Google Shape;3513;p436"/>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113</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517"/>
        <p:cNvGrpSpPr/>
        <p:nvPr/>
      </p:nvGrpSpPr>
      <p:grpSpPr>
        <a:xfrm>
          <a:off x="0" y="0"/>
          <a:ext cx="0" cy="0"/>
          <a:chOff x="0" y="0"/>
          <a:chExt cx="0" cy="0"/>
        </a:xfrm>
      </p:grpSpPr>
      <p:sp>
        <p:nvSpPr>
          <p:cNvPr id="3518" name="Google Shape;3518;p437"/>
          <p:cNvSpPr txBox="1">
            <a:spLocks noGrp="1"/>
          </p:cNvSpPr>
          <p:nvPr>
            <p:ph type="body" idx="4294967295"/>
          </p:nvPr>
        </p:nvSpPr>
        <p:spPr>
          <a:xfrm>
            <a:off x="511500" y="1663200"/>
            <a:ext cx="3298200" cy="2343600"/>
          </a:xfrm>
          <a:prstGeom prst="rect">
            <a:avLst/>
          </a:prstGeom>
          <a:solidFill>
            <a:srgbClr val="FCF4F8"/>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3519" name="Google Shape;3519;p437"/>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3520" name="Google Shape;3520;p43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114</a:t>
            </a:fld>
            <a:endParaRPr/>
          </a:p>
        </p:txBody>
      </p:sp>
      <p:sp>
        <p:nvSpPr>
          <p:cNvPr id="3521" name="Google Shape;3521;p437"/>
          <p:cNvSpPr txBox="1"/>
          <p:nvPr/>
        </p:nvSpPr>
        <p:spPr>
          <a:xfrm>
            <a:off x="412625" y="10116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3522" name="Google Shape;3522;p437"/>
          <p:cNvSpPr txBox="1"/>
          <p:nvPr/>
        </p:nvSpPr>
        <p:spPr>
          <a:xfrm>
            <a:off x="6213900" y="4549350"/>
            <a:ext cx="2004600" cy="3849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3523" name="Google Shape;3523;p437"/>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accent2"/>
                </a:solidFill>
              </a:rPr>
              <a:t>Debrief: </a:t>
            </a:r>
            <a:r>
              <a:rPr lang="en-US" sz="2850" b="1">
                <a:solidFill>
                  <a:schemeClr val="accent2"/>
                </a:solidFill>
              </a:rPr>
              <a:t>Principles</a:t>
            </a:r>
            <a:r>
              <a:rPr lang="en-US" sz="2850">
                <a:solidFill>
                  <a:schemeClr val="accent2"/>
                </a:solidFill>
              </a:rPr>
              <a:t> of ambitious mathematics teaching</a:t>
            </a:r>
            <a:endParaRPr sz="2670">
              <a:solidFill>
                <a:schemeClr val="accent2"/>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528"/>
        <p:cNvGrpSpPr/>
        <p:nvPr/>
      </p:nvGrpSpPr>
      <p:grpSpPr>
        <a:xfrm>
          <a:off x="0" y="0"/>
          <a:ext cx="0" cy="0"/>
          <a:chOff x="0" y="0"/>
          <a:chExt cx="0" cy="0"/>
        </a:xfrm>
      </p:grpSpPr>
      <p:sp>
        <p:nvSpPr>
          <p:cNvPr id="3529" name="Google Shape;3529;p438"/>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accent2"/>
                </a:solidFill>
              </a:rPr>
              <a:t>Debriefing Session 3</a:t>
            </a:r>
            <a:endParaRPr sz="3800" b="1">
              <a:solidFill>
                <a:schemeClr val="accent2"/>
              </a:solidFill>
            </a:endParaRPr>
          </a:p>
        </p:txBody>
      </p:sp>
      <p:sp>
        <p:nvSpPr>
          <p:cNvPr id="3530" name="Google Shape;3530;p438"/>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solidFill>
                  <a:schemeClr val="accent2"/>
                </a:solidFill>
              </a:rPr>
              <a:t>Reflecting on our work in the activities in the session</a:t>
            </a:r>
            <a:endParaRPr>
              <a:solidFill>
                <a:schemeClr val="accent2"/>
              </a:solidFill>
            </a:endParaRPr>
          </a:p>
        </p:txBody>
      </p:sp>
      <p:sp>
        <p:nvSpPr>
          <p:cNvPr id="3531" name="Google Shape;3531;p438"/>
          <p:cNvSpPr txBox="1">
            <a:spLocks noGrp="1"/>
          </p:cNvSpPr>
          <p:nvPr>
            <p:ph type="sldNum" idx="12"/>
          </p:nvPr>
        </p:nvSpPr>
        <p:spPr>
          <a:xfrm>
            <a:off x="8437650" y="4711475"/>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115</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535"/>
        <p:cNvGrpSpPr/>
        <p:nvPr/>
      </p:nvGrpSpPr>
      <p:grpSpPr>
        <a:xfrm>
          <a:off x="0" y="0"/>
          <a:ext cx="0" cy="0"/>
          <a:chOff x="0" y="0"/>
          <a:chExt cx="0" cy="0"/>
        </a:xfrm>
      </p:grpSpPr>
      <p:sp>
        <p:nvSpPr>
          <p:cNvPr id="3536" name="Google Shape;3536;p439"/>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Focus: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Engagement:</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Pathways: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Belonging:</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3537" name="Google Shape;3537;p439"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3538" name="Google Shape;3538;p439"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3539" name="Google Shape;3539;p439"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3540" name="Google Shape;3540;p439"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3541" name="Google Shape;3541;p439"/>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a:solidFill>
                  <a:srgbClr val="000000"/>
                </a:solidFill>
                <a:latin typeface="Calibri"/>
                <a:ea typeface="Calibri"/>
                <a:cs typeface="Calibri"/>
                <a:sym typeface="Calibri"/>
              </a:rPr>
              <a:t>Any proposed instructional approach, curricular change, or </a:t>
            </a:r>
            <a:r>
              <a:rPr lang="en-US" sz="1300" b="1">
                <a:solidFill>
                  <a:srgbClr val="000000"/>
                </a:solidFill>
                <a:latin typeface="Calibri"/>
                <a:ea typeface="Calibri"/>
                <a:cs typeface="Calibri"/>
                <a:sym typeface="Calibri"/>
              </a:rPr>
              <a:t>system design element should be evaluated by the degree to which it builds on these four cornerstones</a:t>
            </a:r>
            <a:r>
              <a:rPr lang="en-US"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3542" name="Google Shape;3542;p439"/>
          <p:cNvSpPr/>
          <p:nvPr/>
        </p:nvSpPr>
        <p:spPr>
          <a:xfrm>
            <a:off x="6138325" y="4514875"/>
            <a:ext cx="2033400" cy="3690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7"/>
              </a:rPr>
              <a:t>(ODE, 2022)</a:t>
            </a:r>
            <a:endParaRPr/>
          </a:p>
        </p:txBody>
      </p:sp>
      <p:sp>
        <p:nvSpPr>
          <p:cNvPr id="3543" name="Google Shape;3543;p43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116</a:t>
            </a:fld>
            <a:endParaRPr/>
          </a:p>
        </p:txBody>
      </p:sp>
      <p:sp>
        <p:nvSpPr>
          <p:cNvPr id="3544" name="Google Shape;3544;p439"/>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550" i="1">
                <a:solidFill>
                  <a:schemeClr val="accent2"/>
                </a:solidFill>
              </a:rPr>
              <a:t>Debriefing Session 3:</a:t>
            </a:r>
            <a:r>
              <a:rPr lang="en-US" sz="2550">
                <a:solidFill>
                  <a:schemeClr val="accent2"/>
                </a:solidFill>
              </a:rPr>
              <a:t> Four </a:t>
            </a:r>
            <a:r>
              <a:rPr lang="en-US" sz="2550" b="1">
                <a:solidFill>
                  <a:schemeClr val="accent2"/>
                </a:solidFill>
              </a:rPr>
              <a:t>cornerstone principles </a:t>
            </a:r>
            <a:r>
              <a:rPr lang="en-US" sz="2550">
                <a:solidFill>
                  <a:schemeClr val="accent2"/>
                </a:solidFill>
              </a:rPr>
              <a:t>of the OMP</a:t>
            </a:r>
            <a:endParaRPr sz="2370">
              <a:solidFill>
                <a:schemeClr val="accent2"/>
              </a:solidFill>
            </a:endParaRPr>
          </a:p>
        </p:txBody>
      </p:sp>
      <p:sp>
        <p:nvSpPr>
          <p:cNvPr id="3545" name="Google Shape;3545;p439"/>
          <p:cNvSpPr txBox="1"/>
          <p:nvPr/>
        </p:nvSpPr>
        <p:spPr>
          <a:xfrm>
            <a:off x="412625" y="10116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549"/>
        <p:cNvGrpSpPr/>
        <p:nvPr/>
      </p:nvGrpSpPr>
      <p:grpSpPr>
        <a:xfrm>
          <a:off x="0" y="0"/>
          <a:ext cx="0" cy="0"/>
          <a:chOff x="0" y="0"/>
          <a:chExt cx="0" cy="0"/>
        </a:xfrm>
      </p:grpSpPr>
      <p:sp>
        <p:nvSpPr>
          <p:cNvPr id="3550" name="Google Shape;3550;p44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117</a:t>
            </a:fld>
            <a:endParaRPr/>
          </a:p>
        </p:txBody>
      </p:sp>
      <p:sp>
        <p:nvSpPr>
          <p:cNvPr id="3551" name="Google Shape;3551;p440"/>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550" i="1">
                <a:solidFill>
                  <a:schemeClr val="accent2"/>
                </a:solidFill>
              </a:rPr>
              <a:t>Debriefing Session 3:</a:t>
            </a:r>
            <a:r>
              <a:rPr lang="en-US" sz="2550">
                <a:solidFill>
                  <a:schemeClr val="accent2"/>
                </a:solidFill>
              </a:rPr>
              <a:t> </a:t>
            </a:r>
            <a:r>
              <a:rPr lang="en-US" sz="2550" b="1">
                <a:solidFill>
                  <a:schemeClr val="accent2"/>
                </a:solidFill>
              </a:rPr>
              <a:t>Focus</a:t>
            </a:r>
            <a:r>
              <a:rPr lang="en-US" sz="2550">
                <a:solidFill>
                  <a:schemeClr val="accent2"/>
                </a:solidFill>
              </a:rPr>
              <a:t> of the session</a:t>
            </a:r>
            <a:endParaRPr sz="2370">
              <a:solidFill>
                <a:schemeClr val="accent2"/>
              </a:solidFill>
            </a:endParaRPr>
          </a:p>
        </p:txBody>
      </p:sp>
      <p:sp>
        <p:nvSpPr>
          <p:cNvPr id="3552" name="Google Shape;3552;p440"/>
          <p:cNvSpPr txBox="1"/>
          <p:nvPr/>
        </p:nvSpPr>
        <p:spPr>
          <a:xfrm>
            <a:off x="511500" y="987475"/>
            <a:ext cx="8121000" cy="646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new insights do you have related to our session focus, reflecting on the importance of solving authentic problems for students, the discipline, and the world?</a:t>
            </a:r>
            <a:endParaRPr sz="1500" b="1">
              <a:solidFill>
                <a:schemeClr val="lt1"/>
              </a:solidFill>
              <a:latin typeface="Calibri"/>
              <a:ea typeface="Calibri"/>
              <a:cs typeface="Calibri"/>
              <a:sym typeface="Calibri"/>
            </a:endParaRPr>
          </a:p>
        </p:txBody>
      </p:sp>
      <p:sp>
        <p:nvSpPr>
          <p:cNvPr id="3553" name="Google Shape;3553;p440"/>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1500" b="1"/>
              <a:t>Take a couple of minutes to reflect on our work in the session.</a:t>
            </a:r>
            <a:endParaRPr sz="1500"/>
          </a:p>
          <a:p>
            <a:pPr marL="0" lvl="0" indent="0" algn="l" rtl="0">
              <a:lnSpc>
                <a:spcPct val="100000"/>
              </a:lnSpc>
              <a:spcBef>
                <a:spcPts val="1000"/>
              </a:spcBef>
              <a:spcAft>
                <a:spcPts val="0"/>
              </a:spcAft>
              <a:buNone/>
            </a:pPr>
            <a:endParaRPr sz="1500"/>
          </a:p>
          <a:p>
            <a:pPr marL="0" lvl="0" indent="0" algn="l" rtl="0">
              <a:lnSpc>
                <a:spcPct val="100000"/>
              </a:lnSpc>
              <a:spcBef>
                <a:spcPts val="0"/>
              </a:spcBef>
              <a:spcAft>
                <a:spcPts val="0"/>
              </a:spcAft>
              <a:buNone/>
            </a:pPr>
            <a:r>
              <a:rPr lang="en-US" sz="1500" b="1"/>
              <a:t>Agenda for this session:</a:t>
            </a:r>
            <a:endParaRPr sz="1500" b="1"/>
          </a:p>
          <a:p>
            <a:pPr marL="457200" lvl="0" indent="-317500" algn="l" rtl="0">
              <a:lnSpc>
                <a:spcPct val="115000"/>
              </a:lnSpc>
              <a:spcBef>
                <a:spcPts val="0"/>
              </a:spcBef>
              <a:spcAft>
                <a:spcPts val="0"/>
              </a:spcAft>
              <a:buSzPts val="1400"/>
              <a:buFont typeface="Calibri"/>
              <a:buAutoNum type="arabicPeriod"/>
            </a:pPr>
            <a:r>
              <a:rPr lang="en-US" sz="1500" b="1" u="sng">
                <a:solidFill>
                  <a:schemeClr val="hlink"/>
                </a:solidFill>
                <a:hlinkClick r:id="rId3" action="ppaction://hlinksldjump"/>
              </a:rPr>
              <a:t>Setting and maintaining norms</a:t>
            </a:r>
            <a:r>
              <a:rPr lang="en-US" sz="1500" b="1"/>
              <a:t>: </a:t>
            </a:r>
            <a:r>
              <a:rPr lang="en-US" sz="1500"/>
              <a:t>Reconnect with and revise our norms for interacting together</a:t>
            </a:r>
            <a:endParaRPr sz="1400" b="1"/>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4" action="ppaction://hlinksldjump"/>
              </a:rPr>
              <a:t>Doing math together</a:t>
            </a:r>
            <a:r>
              <a:rPr lang="en-US" sz="1500" b="1"/>
              <a:t>: </a:t>
            </a:r>
            <a:r>
              <a:rPr lang="en-US" sz="1500"/>
              <a:t>Exploring an authentic problem through a data talk</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5" action="ppaction://hlinksldjump"/>
              </a:rPr>
              <a:t>Planning for action</a:t>
            </a:r>
            <a:r>
              <a:rPr lang="en-US" sz="1500" b="1"/>
              <a:t>: </a:t>
            </a:r>
            <a:r>
              <a:rPr lang="en-US" sz="1500"/>
              <a:t>Selecting worthwhile and meaningful data visualizations</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6" action="ppaction://hlinksldjump"/>
              </a:rPr>
              <a:t>Planning for action</a:t>
            </a:r>
            <a:r>
              <a:rPr lang="en-US" sz="1500" b="1"/>
              <a:t>: </a:t>
            </a:r>
            <a:r>
              <a:rPr lang="en-US" sz="1500"/>
              <a:t>Returning to the shifts needed in light of our hopes for students’ experiences as math learners</a:t>
            </a:r>
            <a:endParaRPr sz="1500" b="1"/>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8"/>
        <p:cNvGrpSpPr/>
        <p:nvPr/>
      </p:nvGrpSpPr>
      <p:grpSpPr>
        <a:xfrm>
          <a:off x="0" y="0"/>
          <a:ext cx="0" cy="0"/>
          <a:chOff x="0" y="0"/>
          <a:chExt cx="0" cy="0"/>
        </a:xfrm>
      </p:grpSpPr>
      <p:sp>
        <p:nvSpPr>
          <p:cNvPr id="3559" name="Google Shape;3559;p441"/>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accent1"/>
                </a:solidFill>
              </a:rPr>
              <a:t>Debriefing Module 1 Part 1</a:t>
            </a:r>
            <a:endParaRPr sz="3800" b="1">
              <a:solidFill>
                <a:schemeClr val="accent1"/>
              </a:solidFill>
            </a:endParaRPr>
          </a:p>
        </p:txBody>
      </p:sp>
      <p:sp>
        <p:nvSpPr>
          <p:cNvPr id="3560" name="Google Shape;3560;p441"/>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solidFill>
                  <a:schemeClr val="accent1"/>
                </a:solidFill>
              </a:rPr>
              <a:t>Reflecting on our work in Sessions 1 – 3</a:t>
            </a:r>
            <a:endParaRPr>
              <a:solidFill>
                <a:schemeClr val="accent1"/>
              </a:solidFill>
            </a:endParaRPr>
          </a:p>
        </p:txBody>
      </p:sp>
      <p:sp>
        <p:nvSpPr>
          <p:cNvPr id="3561" name="Google Shape;3561;p441"/>
          <p:cNvSpPr txBox="1">
            <a:spLocks noGrp="1"/>
          </p:cNvSpPr>
          <p:nvPr>
            <p:ph type="sldNum" idx="12"/>
          </p:nvPr>
        </p:nvSpPr>
        <p:spPr>
          <a:xfrm>
            <a:off x="8437650" y="4711475"/>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118</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65"/>
        <p:cNvGrpSpPr/>
        <p:nvPr/>
      </p:nvGrpSpPr>
      <p:grpSpPr>
        <a:xfrm>
          <a:off x="0" y="0"/>
          <a:ext cx="0" cy="0"/>
          <a:chOff x="0" y="0"/>
          <a:chExt cx="0" cy="0"/>
        </a:xfrm>
      </p:grpSpPr>
      <p:sp>
        <p:nvSpPr>
          <p:cNvPr id="3566" name="Google Shape;3566;p44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1"/>
                </a:solidFill>
              </a:rPr>
              <a:t>Debriefing Module 1 Part 1: </a:t>
            </a:r>
            <a:r>
              <a:rPr lang="en-US" sz="2800">
                <a:solidFill>
                  <a:schemeClr val="accent1"/>
                </a:solidFill>
              </a:rPr>
              <a:t>Important moments  </a:t>
            </a:r>
            <a:endParaRPr sz="2800">
              <a:solidFill>
                <a:schemeClr val="accent1"/>
              </a:solidFill>
            </a:endParaRPr>
          </a:p>
        </p:txBody>
      </p:sp>
      <p:sp>
        <p:nvSpPr>
          <p:cNvPr id="3567" name="Google Shape;3567;p442"/>
          <p:cNvSpPr txBox="1">
            <a:spLocks noGrp="1"/>
          </p:cNvSpPr>
          <p:nvPr>
            <p:ph type="body" idx="1"/>
          </p:nvPr>
        </p:nvSpPr>
        <p:spPr>
          <a:xfrm>
            <a:off x="537875" y="1369220"/>
            <a:ext cx="8088300" cy="7701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US"/>
              <a:t>Record</a:t>
            </a:r>
            <a:r>
              <a:rPr lang="en-US" b="1"/>
              <a:t> important moments </a:t>
            </a:r>
            <a:r>
              <a:rPr lang="en-US"/>
              <a:t>that impacted your thinking about ambitious math teaching and your expectations  for students as learners.</a:t>
            </a:r>
            <a:endParaRPr/>
          </a:p>
        </p:txBody>
      </p:sp>
      <p:sp>
        <p:nvSpPr>
          <p:cNvPr id="3568" name="Google Shape;3568;p442"/>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119</a:t>
            </a:fld>
            <a:endParaRPr/>
          </a:p>
        </p:txBody>
      </p:sp>
      <p:sp>
        <p:nvSpPr>
          <p:cNvPr id="3569" name="Google Shape;3569;p442"/>
          <p:cNvSpPr txBox="1"/>
          <p:nvPr/>
        </p:nvSpPr>
        <p:spPr>
          <a:xfrm>
            <a:off x="537875" y="2243150"/>
            <a:ext cx="7964700" cy="17361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Examples of important moments: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AHA! moments you experienced</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Changes in your thinking</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WOW! ideas that you had not considered before</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Contradictions to or affirmations of prior understandings</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575"/>
        <p:cNvGrpSpPr/>
        <p:nvPr/>
      </p:nvGrpSpPr>
      <p:grpSpPr>
        <a:xfrm>
          <a:off x="0" y="0"/>
          <a:ext cx="0" cy="0"/>
          <a:chOff x="0" y="0"/>
          <a:chExt cx="0" cy="0"/>
        </a:xfrm>
      </p:grpSpPr>
      <p:sp>
        <p:nvSpPr>
          <p:cNvPr id="2576" name="Google Shape;2576;p33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Setting and Maintaining Norms</a:t>
            </a:r>
            <a:endParaRPr sz="2800"/>
          </a:p>
        </p:txBody>
      </p:sp>
      <p:sp>
        <p:nvSpPr>
          <p:cNvPr id="2577" name="Google Shape;2577;p33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US"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US"/>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US"/>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US"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Include everyone’s ideas and perspectives when setting norms</a:t>
            </a:r>
            <a:endParaRPr/>
          </a:p>
          <a:p>
            <a:pPr marL="914400" lvl="1" indent="-317500" algn="l" rtl="0">
              <a:lnSpc>
                <a:spcPct val="100000"/>
              </a:lnSpc>
              <a:spcBef>
                <a:spcPts val="0"/>
              </a:spcBef>
              <a:spcAft>
                <a:spcPts val="0"/>
              </a:spcAft>
              <a:buSzPts val="1400"/>
              <a:buChar char="•"/>
            </a:pPr>
            <a:r>
              <a:rPr lang="en-US"/>
              <a:t>Regularly revisit norms and adjust norms as needed</a:t>
            </a:r>
            <a:endParaRPr/>
          </a:p>
        </p:txBody>
      </p:sp>
      <p:pic>
        <p:nvPicPr>
          <p:cNvPr id="2578" name="Google Shape;2578;p335"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2579" name="Google Shape;2579;p335"/>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73"/>
        <p:cNvGrpSpPr/>
        <p:nvPr/>
      </p:nvGrpSpPr>
      <p:grpSpPr>
        <a:xfrm>
          <a:off x="0" y="0"/>
          <a:ext cx="0" cy="0"/>
          <a:chOff x="0" y="0"/>
          <a:chExt cx="0" cy="0"/>
        </a:xfrm>
      </p:grpSpPr>
      <p:sp>
        <p:nvSpPr>
          <p:cNvPr id="3574" name="Google Shape;3574;p44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1"/>
                </a:solidFill>
              </a:rPr>
              <a:t>Debriefing Module 1 Part 1: </a:t>
            </a:r>
            <a:r>
              <a:rPr lang="en-US" sz="2800">
                <a:solidFill>
                  <a:schemeClr val="accent1"/>
                </a:solidFill>
              </a:rPr>
              <a:t>Important moments  </a:t>
            </a:r>
            <a:endParaRPr sz="2800">
              <a:solidFill>
                <a:schemeClr val="accent1"/>
              </a:solidFill>
            </a:endParaRPr>
          </a:p>
        </p:txBody>
      </p:sp>
      <p:sp>
        <p:nvSpPr>
          <p:cNvPr id="3575" name="Google Shape;3575;p443"/>
          <p:cNvSpPr txBox="1">
            <a:spLocks noGrp="1"/>
          </p:cNvSpPr>
          <p:nvPr>
            <p:ph type="body" idx="1"/>
          </p:nvPr>
        </p:nvSpPr>
        <p:spPr>
          <a:xfrm>
            <a:off x="537875" y="1369236"/>
            <a:ext cx="8088300" cy="26853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US"/>
              <a:t>Take 5 minutes to refine the ideas you jotted.</a:t>
            </a:r>
            <a:endParaRPr/>
          </a:p>
          <a:p>
            <a:pPr marL="457200" lvl="0" indent="-317500" algn="l" rtl="0">
              <a:lnSpc>
                <a:spcPct val="115000"/>
              </a:lnSpc>
              <a:spcBef>
                <a:spcPts val="0"/>
              </a:spcBef>
              <a:spcAft>
                <a:spcPts val="0"/>
              </a:spcAft>
              <a:buSzPts val="1400"/>
              <a:buChar char="•"/>
            </a:pPr>
            <a:r>
              <a:rPr lang="en-US"/>
              <a:t>Synthesize your</a:t>
            </a:r>
            <a:r>
              <a:rPr lang="en-US" b="1"/>
              <a:t> important moments </a:t>
            </a:r>
            <a:r>
              <a:rPr lang="en-US"/>
              <a:t>from Module 1 Part 1.</a:t>
            </a:r>
            <a:endParaRPr/>
          </a:p>
          <a:p>
            <a:pPr marL="457200" lvl="0" indent="-317500" algn="l" rtl="0">
              <a:lnSpc>
                <a:spcPct val="115000"/>
              </a:lnSpc>
              <a:spcBef>
                <a:spcPts val="0"/>
              </a:spcBef>
              <a:spcAft>
                <a:spcPts val="0"/>
              </a:spcAft>
              <a:buSzPts val="1400"/>
              <a:buChar char="•"/>
            </a:pPr>
            <a:r>
              <a:rPr lang="en-US"/>
              <a:t>Based on the work and discussions in these sessions, what ideas do you have for </a:t>
            </a:r>
            <a:r>
              <a:rPr lang="en-US" b="1"/>
              <a:t>how you will implement your learning</a:t>
            </a:r>
            <a:r>
              <a:rPr lang="en-US"/>
              <a:t>?</a:t>
            </a:r>
            <a:endParaRPr/>
          </a:p>
          <a:p>
            <a:pPr marL="457200" lvl="0" indent="-317500" algn="l" rtl="0">
              <a:lnSpc>
                <a:spcPct val="115000"/>
              </a:lnSpc>
              <a:spcBef>
                <a:spcPts val="0"/>
              </a:spcBef>
              <a:spcAft>
                <a:spcPts val="0"/>
              </a:spcAft>
              <a:buSzPts val="1400"/>
              <a:buChar char="•"/>
            </a:pPr>
            <a:r>
              <a:rPr lang="en-US"/>
              <a:t>What else, if anything, would you like to share with the facilitator?</a:t>
            </a:r>
            <a:endParaRPr/>
          </a:p>
        </p:txBody>
      </p:sp>
      <p:sp>
        <p:nvSpPr>
          <p:cNvPr id="3576" name="Google Shape;3576;p44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120</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80"/>
        <p:cNvGrpSpPr/>
        <p:nvPr/>
      </p:nvGrpSpPr>
      <p:grpSpPr>
        <a:xfrm>
          <a:off x="0" y="0"/>
          <a:ext cx="0" cy="0"/>
          <a:chOff x="0" y="0"/>
          <a:chExt cx="0" cy="0"/>
        </a:xfrm>
      </p:grpSpPr>
      <p:sp>
        <p:nvSpPr>
          <p:cNvPr id="3581" name="Google Shape;3581;p44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1"/>
                </a:solidFill>
              </a:rPr>
              <a:t>Acknowledgements</a:t>
            </a:r>
            <a:endParaRPr sz="2800">
              <a:solidFill>
                <a:schemeClr val="accent1"/>
              </a:solidFill>
            </a:endParaRPr>
          </a:p>
        </p:txBody>
      </p:sp>
      <p:sp>
        <p:nvSpPr>
          <p:cNvPr id="3582" name="Google Shape;3582;p444"/>
          <p:cNvSpPr txBox="1">
            <a:spLocks noGrp="1"/>
          </p:cNvSpPr>
          <p:nvPr>
            <p:ph type="body" idx="1"/>
          </p:nvPr>
        </p:nvSpPr>
        <p:spPr>
          <a:xfrm>
            <a:off x="537875" y="1198700"/>
            <a:ext cx="8088300" cy="3155400"/>
          </a:xfrm>
          <a:prstGeom prst="rect">
            <a:avLst/>
          </a:prstGeom>
        </p:spPr>
        <p:txBody>
          <a:bodyPr spcFirstLastPara="1" wrap="square" lIns="68575" tIns="34275" rIns="68575" bIns="34275" anchor="t" anchorCtr="0">
            <a:noAutofit/>
          </a:bodyPr>
          <a:lstStyle/>
          <a:p>
            <a:pPr marL="457200" lvl="0" indent="0" algn="l" rtl="0">
              <a:lnSpc>
                <a:spcPct val="115000"/>
              </a:lnSpc>
              <a:spcBef>
                <a:spcPts val="0"/>
              </a:spcBef>
              <a:spcAft>
                <a:spcPts val="0"/>
              </a:spcAft>
              <a:buNone/>
            </a:pPr>
            <a:r>
              <a:rPr lang="en-US" sz="1400"/>
              <a:t>These Ambitious Teaching Modules exist because of the vision and hard work of a team led by the creative vision, development, and design offered by Kathy Pfaendler and Julie Fredericks, Math Professional Learning Specialists, Teachers Development Group, Cathy Martin, Denver, CO, Taylor Stafford, University of Washington, and Hannah Nieman, University of Washington. Their efforts were supported by the ongoing input and feedback of the entire staff of Teachers Development Group (TDG). These Modules, like all professional learning materials produced by our organization, are based on the collective knowledge, expertise, and ongoing learning of TDG’S Math Professional Learning Specialists and the teachers and leaders with whom we work. Thanks also go to Mark Freed, and Kama Almasi, Oregon Department of Education, and Rebekah Elliott, Oregon State University, who offered vision and feedback throughout the development and design process. Special thanks go to Sophia Vazquez, University of Washington, who did the accessibility formatting of these Modules.  </a:t>
            </a:r>
            <a:endParaRPr sz="1400"/>
          </a:p>
          <a:p>
            <a:pPr marL="457200" lvl="0" indent="0" algn="l" rtl="0">
              <a:lnSpc>
                <a:spcPct val="115000"/>
              </a:lnSpc>
              <a:spcBef>
                <a:spcPts val="0"/>
              </a:spcBef>
              <a:spcAft>
                <a:spcPts val="0"/>
              </a:spcAft>
              <a:buNone/>
            </a:pPr>
            <a:endParaRPr sz="1400"/>
          </a:p>
          <a:p>
            <a:pPr marL="4114800" lvl="0" indent="0" algn="l" rtl="0">
              <a:lnSpc>
                <a:spcPct val="115000"/>
              </a:lnSpc>
              <a:spcBef>
                <a:spcPts val="0"/>
              </a:spcBef>
              <a:spcAft>
                <a:spcPts val="0"/>
              </a:spcAft>
              <a:buNone/>
            </a:pPr>
            <a:r>
              <a:rPr lang="en-US" sz="1400" i="1"/>
              <a:t>Ruth Heaton, CEO, Teachers Development Group</a:t>
            </a:r>
            <a:endParaRPr sz="1400" i="1"/>
          </a:p>
          <a:p>
            <a:pPr marL="457200" lvl="0" indent="0" algn="l" rtl="0">
              <a:lnSpc>
                <a:spcPct val="115000"/>
              </a:lnSpc>
              <a:spcBef>
                <a:spcPts val="0"/>
              </a:spcBef>
              <a:spcAft>
                <a:spcPts val="0"/>
              </a:spcAft>
              <a:buNone/>
            </a:pPr>
            <a:endParaRPr sz="2100"/>
          </a:p>
        </p:txBody>
      </p:sp>
      <p:sp>
        <p:nvSpPr>
          <p:cNvPr id="3583" name="Google Shape;3583;p44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121</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3588"/>
        <p:cNvGrpSpPr/>
        <p:nvPr/>
      </p:nvGrpSpPr>
      <p:grpSpPr>
        <a:xfrm>
          <a:off x="0" y="0"/>
          <a:ext cx="0" cy="0"/>
          <a:chOff x="0" y="0"/>
          <a:chExt cx="0" cy="0"/>
        </a:xfrm>
      </p:grpSpPr>
      <p:sp>
        <p:nvSpPr>
          <p:cNvPr id="3589" name="Google Shape;3589;p445"/>
          <p:cNvSpPr txBox="1">
            <a:spLocks noGrp="1"/>
          </p:cNvSpPr>
          <p:nvPr>
            <p:ph type="ctrTitle"/>
          </p:nvPr>
        </p:nvSpPr>
        <p:spPr>
          <a:xfrm>
            <a:off x="1143000" y="1605701"/>
            <a:ext cx="6858000" cy="767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US" dirty="0" smtClean="0"/>
              <a:t>Our Partners</a:t>
            </a:r>
            <a:endParaRPr dirty="0"/>
          </a:p>
        </p:txBody>
      </p:sp>
      <p:sp>
        <p:nvSpPr>
          <p:cNvPr id="3590" name="Google Shape;3590;p445"/>
          <p:cNvSpPr txBox="1">
            <a:spLocks noGrp="1"/>
          </p:cNvSpPr>
          <p:nvPr>
            <p:ph type="subTitle" idx="1"/>
          </p:nvPr>
        </p:nvSpPr>
        <p:spPr>
          <a:xfrm>
            <a:off x="1143000" y="2701528"/>
            <a:ext cx="6995160" cy="1697752"/>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b="1" dirty="0" smtClean="0"/>
              <a:t>Thank you for joining us!</a:t>
            </a:r>
            <a:endParaRPr b="1" dirty="0"/>
          </a:p>
        </p:txBody>
      </p:sp>
      <p:sp>
        <p:nvSpPr>
          <p:cNvPr id="3591" name="Google Shape;3591;p44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585" name="Google Shape;2585;p336"/>
          <p:cNvSpPr txBox="1">
            <a:spLocks noGrp="1"/>
          </p:cNvSpPr>
          <p:nvPr>
            <p:ph type="title"/>
          </p:nvPr>
        </p:nvSpPr>
        <p:spPr>
          <a:xfrm>
            <a:off x="537882" y="495300"/>
            <a:ext cx="8088300" cy="7698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700"/>
              <a:buFont typeface="Arial"/>
              <a:buNone/>
            </a:pPr>
            <a:r>
              <a:rPr lang="en-US" sz="2800"/>
              <a:t>Developing productive norms for interaction</a:t>
            </a:r>
            <a:endParaRPr sz="2800"/>
          </a:p>
        </p:txBody>
      </p:sp>
      <p:sp>
        <p:nvSpPr>
          <p:cNvPr id="2586" name="Google Shape;2586;p33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2587" name="Google Shape;2587;p336"/>
          <p:cNvSpPr txBox="1"/>
          <p:nvPr/>
        </p:nvSpPr>
        <p:spPr>
          <a:xfrm>
            <a:off x="538100" y="1697750"/>
            <a:ext cx="7784400" cy="8583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Clr>
                <a:srgbClr val="000000"/>
              </a:buClr>
              <a:buSzPts val="800"/>
              <a:buFont typeface="Arial"/>
              <a:buNone/>
            </a:pPr>
            <a:r>
              <a:rPr lang="en-US" sz="2000">
                <a:solidFill>
                  <a:srgbClr val="000000"/>
                </a:solidFill>
                <a:latin typeface="Calibri"/>
                <a:ea typeface="Calibri"/>
                <a:cs typeface="Calibri"/>
                <a:sym typeface="Calibri"/>
              </a:rPr>
              <a:t>What do you need from your </a:t>
            </a:r>
            <a:r>
              <a:rPr lang="en-US" sz="2000">
                <a:latin typeface="Calibri"/>
                <a:ea typeface="Calibri"/>
                <a:cs typeface="Calibri"/>
                <a:sym typeface="Calibri"/>
              </a:rPr>
              <a:t>colleagues</a:t>
            </a:r>
            <a:r>
              <a:rPr lang="en-US" sz="2000">
                <a:solidFill>
                  <a:srgbClr val="000000"/>
                </a:solidFill>
                <a:latin typeface="Calibri"/>
                <a:ea typeface="Calibri"/>
                <a:cs typeface="Calibri"/>
                <a:sym typeface="Calibri"/>
              </a:rPr>
              <a:t> to ma</a:t>
            </a:r>
            <a:r>
              <a:rPr lang="en-US" sz="2000">
                <a:latin typeface="Calibri"/>
                <a:ea typeface="Calibri"/>
                <a:cs typeface="Calibri"/>
                <a:sym typeface="Calibri"/>
              </a:rPr>
              <a:t>ximize your learning </a:t>
            </a:r>
            <a:r>
              <a:rPr lang="en-US" sz="2000">
                <a:solidFill>
                  <a:srgbClr val="000000"/>
                </a:solidFill>
                <a:latin typeface="Calibri"/>
                <a:ea typeface="Calibri"/>
                <a:cs typeface="Calibri"/>
                <a:sym typeface="Calibri"/>
              </a:rPr>
              <a:t>as we do math together and reflect on ideas</a:t>
            </a:r>
            <a:r>
              <a:rPr lang="en-US" sz="2000">
                <a:latin typeface="Calibri"/>
                <a:ea typeface="Calibri"/>
                <a:cs typeface="Calibri"/>
                <a:sym typeface="Calibri"/>
              </a:rPr>
              <a:t>?</a:t>
            </a:r>
            <a:endParaRPr sz="2500">
              <a:solidFill>
                <a:srgbClr val="000000"/>
              </a:solidFill>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sp>
        <p:nvSpPr>
          <p:cNvPr id="2588" name="Google Shape;2588;p336"/>
          <p:cNvSpPr txBox="1"/>
          <p:nvPr/>
        </p:nvSpPr>
        <p:spPr>
          <a:xfrm>
            <a:off x="538100" y="2823100"/>
            <a:ext cx="8088300" cy="1213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Examples: </a:t>
            </a:r>
            <a:endParaRPr sz="1500">
              <a:solidFill>
                <a:schemeClr val="dk1"/>
              </a:solidFill>
              <a:latin typeface="Calibri"/>
              <a:ea typeface="Calibri"/>
              <a:cs typeface="Calibri"/>
              <a:sym typeface="Calibri"/>
            </a:endParaRPr>
          </a:p>
          <a:p>
            <a:pPr marL="342900" lvl="0" indent="-2667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“I need someone to ask questions when I’m stuck - not to just tell me what to do, but to help me figure it out by asking questions about my thinking.”</a:t>
            </a:r>
            <a:endParaRPr sz="1600">
              <a:solidFill>
                <a:schemeClr val="dk1"/>
              </a:solidFill>
              <a:latin typeface="Calibri"/>
              <a:ea typeface="Calibri"/>
              <a:cs typeface="Calibri"/>
              <a:sym typeface="Calibri"/>
            </a:endParaRPr>
          </a:p>
          <a:p>
            <a:pPr marL="342900" lvl="0" indent="-266700" algn="l" rtl="0">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“No side bars, please.  I’m easily distracted and need help focusing.”</a:t>
            </a:r>
            <a:endParaRPr sz="15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2"/>
        <p:cNvGrpSpPr/>
        <p:nvPr/>
      </p:nvGrpSpPr>
      <p:grpSpPr>
        <a:xfrm>
          <a:off x="0" y="0"/>
          <a:ext cx="0" cy="0"/>
          <a:chOff x="0" y="0"/>
          <a:chExt cx="0" cy="0"/>
        </a:xfrm>
      </p:grpSpPr>
      <p:sp>
        <p:nvSpPr>
          <p:cNvPr id="2593" name="Google Shape;2593;p337"/>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00"/>
              <a:t>Classroom rules reimagined as the rights of the learner</a:t>
            </a:r>
            <a:endParaRPr sz="2800"/>
          </a:p>
        </p:txBody>
      </p:sp>
      <p:sp>
        <p:nvSpPr>
          <p:cNvPr id="2594" name="Google Shape;2594;p33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42900" algn="l" rtl="0">
              <a:lnSpc>
                <a:spcPct val="100000"/>
              </a:lnSpc>
              <a:spcBef>
                <a:spcPts val="0"/>
              </a:spcBef>
              <a:spcAft>
                <a:spcPts val="0"/>
              </a:spcAft>
              <a:buSzPts val="1800"/>
              <a:buChar char="•"/>
            </a:pPr>
            <a:r>
              <a:rPr lang="en-US"/>
              <a:t>Clarifying the classroom “rules” can be helpful, but some rules imply that certain skills and knowledge are valued more than others</a:t>
            </a:r>
            <a:endParaRPr/>
          </a:p>
          <a:p>
            <a:pPr marL="457200" lvl="0" indent="-342900" algn="l" rtl="0">
              <a:lnSpc>
                <a:spcPct val="100000"/>
              </a:lnSpc>
              <a:spcBef>
                <a:spcPts val="0"/>
              </a:spcBef>
              <a:spcAft>
                <a:spcPts val="0"/>
              </a:spcAft>
              <a:buSzPts val="1800"/>
              <a:buChar char="•"/>
            </a:pPr>
            <a:r>
              <a:rPr lang="en-US"/>
              <a:t>What if instead we organized classrooms around ways to value one another’s ideas and learning? </a:t>
            </a:r>
            <a:endParaRPr/>
          </a:p>
          <a:p>
            <a:pPr marL="457200" lvl="0" indent="-342900" algn="l" rtl="0">
              <a:lnSpc>
                <a:spcPct val="100000"/>
              </a:lnSpc>
              <a:spcBef>
                <a:spcPts val="0"/>
              </a:spcBef>
              <a:spcAft>
                <a:spcPts val="0"/>
              </a:spcAft>
              <a:buSzPts val="1800"/>
              <a:buChar char="•"/>
            </a:pPr>
            <a:r>
              <a:rPr lang="en-US"/>
              <a:t>How can framing “rules” as the “rights of the learner” support the development of a productive mathematical community?</a:t>
            </a: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b="1"/>
              <a:t>The rights of the learner:</a:t>
            </a:r>
            <a:r>
              <a:rPr lang="en-US"/>
              <a:t> to be confused; to claim a mistake; to speak, listen, and be heard; and to write, do, and represent what makes sense to you. </a:t>
            </a:r>
            <a:endParaRPr sz="2600"/>
          </a:p>
        </p:txBody>
      </p:sp>
      <p:sp>
        <p:nvSpPr>
          <p:cNvPr id="2595" name="Google Shape;2595;p337"/>
          <p:cNvSpPr/>
          <p:nvPr/>
        </p:nvSpPr>
        <p:spPr>
          <a:xfrm>
            <a:off x="5831875" y="4530475"/>
            <a:ext cx="2481000" cy="4326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(Kalinec-Craig &amp; Robles, 2020)</a:t>
            </a:r>
            <a:endParaRPr/>
          </a:p>
        </p:txBody>
      </p:sp>
      <p:sp>
        <p:nvSpPr>
          <p:cNvPr id="2596" name="Google Shape;2596;p337"/>
          <p:cNvSpPr txBox="1">
            <a:spLocks noGrp="1"/>
          </p:cNvSpPr>
          <p:nvPr>
            <p:ph type="sldNum" idx="12"/>
          </p:nvPr>
        </p:nvSpPr>
        <p:spPr>
          <a:xfrm>
            <a:off x="8208725" y="4604850"/>
            <a:ext cx="417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0"/>
        <p:cNvGrpSpPr/>
        <p:nvPr/>
      </p:nvGrpSpPr>
      <p:grpSpPr>
        <a:xfrm>
          <a:off x="0" y="0"/>
          <a:ext cx="0" cy="0"/>
          <a:chOff x="0" y="0"/>
          <a:chExt cx="0" cy="0"/>
        </a:xfrm>
      </p:grpSpPr>
      <p:sp>
        <p:nvSpPr>
          <p:cNvPr id="2601" name="Google Shape;2601;p338"/>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l" rtl="0">
              <a:spcBef>
                <a:spcPts val="0"/>
              </a:spcBef>
              <a:spcAft>
                <a:spcPts val="0"/>
              </a:spcAft>
              <a:buNone/>
            </a:pPr>
            <a:endParaRPr sz="600"/>
          </a:p>
          <a:p>
            <a:pPr marL="0" lvl="0" indent="0" algn="ctr" rtl="0">
              <a:spcBef>
                <a:spcPts val="0"/>
              </a:spcBef>
              <a:spcAft>
                <a:spcPts val="0"/>
              </a:spcAft>
              <a:buNone/>
            </a:pPr>
            <a:r>
              <a:rPr lang="en-US" sz="2200" b="1"/>
              <a:t>Directions</a:t>
            </a:r>
            <a:r>
              <a:rPr lang="en-US" sz="2200"/>
              <a:t>: </a:t>
            </a:r>
            <a:r>
              <a:rPr lang="en-US" sz="2200">
                <a:solidFill>
                  <a:schemeClr val="dk1"/>
                </a:solidFill>
              </a:rPr>
              <a:t>Build a slide with your team norms.</a:t>
            </a:r>
            <a:endParaRPr sz="2100"/>
          </a:p>
        </p:txBody>
      </p:sp>
      <p:sp>
        <p:nvSpPr>
          <p:cNvPr id="2602" name="Google Shape;2602;p33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2607" name="Google Shape;2607;p339"/>
          <p:cNvSpPr txBox="1">
            <a:spLocks noGrp="1"/>
          </p:cNvSpPr>
          <p:nvPr>
            <p:ph type="title"/>
          </p:nvPr>
        </p:nvSpPr>
        <p:spPr>
          <a:xfrm>
            <a:off x="537875" y="675627"/>
            <a:ext cx="8088300" cy="437100"/>
          </a:xfrm>
          <a:prstGeom prst="rect">
            <a:avLst/>
          </a:prstGeom>
          <a:solidFill>
            <a:schemeClr val="accent1"/>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000" b="1">
                <a:solidFill>
                  <a:srgbClr val="FFFFFF"/>
                </a:solidFill>
              </a:rPr>
              <a:t>Team names:</a:t>
            </a:r>
            <a:endParaRPr sz="2000" b="1">
              <a:solidFill>
                <a:srgbClr val="FFFFFF"/>
              </a:solidFill>
            </a:endParaRPr>
          </a:p>
        </p:txBody>
      </p:sp>
      <p:sp>
        <p:nvSpPr>
          <p:cNvPr id="2608" name="Google Shape;2608;p339"/>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2609" name="Google Shape;2609;p339"/>
          <p:cNvSpPr txBox="1">
            <a:spLocks noGrp="1"/>
          </p:cNvSpPr>
          <p:nvPr>
            <p:ph type="body" idx="4294967295"/>
          </p:nvPr>
        </p:nvSpPr>
        <p:spPr>
          <a:xfrm>
            <a:off x="4514675" y="1209875"/>
            <a:ext cx="4111500" cy="32484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r>
              <a:rPr lang="en-US" sz="1400" b="1"/>
              <a:t>our </a:t>
            </a:r>
            <a:r>
              <a:rPr lang="en-US" sz="1400" b="1" i="1"/>
              <a:t>DRAFT </a:t>
            </a:r>
            <a:r>
              <a:rPr lang="en-US" sz="1400" b="1"/>
              <a:t>norms</a:t>
            </a:r>
            <a:endParaRPr sz="1400" b="1"/>
          </a:p>
          <a:p>
            <a:pPr marL="457200" lvl="0" indent="-304800" algn="l" rtl="0">
              <a:spcBef>
                <a:spcPts val="800"/>
              </a:spcBef>
              <a:spcAft>
                <a:spcPts val="0"/>
              </a:spcAft>
              <a:buClr>
                <a:schemeClr val="dk1"/>
              </a:buClr>
              <a:buSzPts val="1200"/>
              <a:buFont typeface="Calibri"/>
              <a:buAutoNum type="arabicPeriod"/>
            </a:pPr>
            <a:r>
              <a:rPr lang="en-US" sz="1200"/>
              <a:t> </a:t>
            </a:r>
            <a:endParaRPr sz="1900" b="1"/>
          </a:p>
        </p:txBody>
      </p:sp>
      <p:sp>
        <p:nvSpPr>
          <p:cNvPr id="2610" name="Google Shape;2610;p33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611" name="Google Shape;2611;p339"/>
          <p:cNvSpPr txBox="1"/>
          <p:nvPr/>
        </p:nvSpPr>
        <p:spPr>
          <a:xfrm>
            <a:off x="537875" y="1209875"/>
            <a:ext cx="3624900" cy="9462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Clr>
                <a:srgbClr val="000000"/>
              </a:buClr>
              <a:buSzPts val="800"/>
              <a:buFont typeface="Arial"/>
              <a:buNone/>
            </a:pPr>
            <a:r>
              <a:rPr lang="en-US" sz="1600">
                <a:solidFill>
                  <a:srgbClr val="000000"/>
                </a:solidFill>
                <a:latin typeface="Calibri"/>
                <a:ea typeface="Calibri"/>
                <a:cs typeface="Calibri"/>
                <a:sym typeface="Calibri"/>
              </a:rPr>
              <a:t>What do you need from your </a:t>
            </a:r>
            <a:r>
              <a:rPr lang="en-US" sz="1600">
                <a:latin typeface="Calibri"/>
                <a:ea typeface="Calibri"/>
                <a:cs typeface="Calibri"/>
                <a:sym typeface="Calibri"/>
              </a:rPr>
              <a:t>colleagues</a:t>
            </a:r>
            <a:r>
              <a:rPr lang="en-US" sz="1600">
                <a:solidFill>
                  <a:srgbClr val="000000"/>
                </a:solidFill>
                <a:latin typeface="Calibri"/>
                <a:ea typeface="Calibri"/>
                <a:cs typeface="Calibri"/>
                <a:sym typeface="Calibri"/>
              </a:rPr>
              <a:t> to ma</a:t>
            </a:r>
            <a:r>
              <a:rPr lang="en-US" sz="1600">
                <a:latin typeface="Calibri"/>
                <a:ea typeface="Calibri"/>
                <a:cs typeface="Calibri"/>
                <a:sym typeface="Calibri"/>
              </a:rPr>
              <a:t>ximize your learning </a:t>
            </a:r>
            <a:r>
              <a:rPr lang="en-US" sz="1600">
                <a:solidFill>
                  <a:srgbClr val="000000"/>
                </a:solidFill>
                <a:latin typeface="Calibri"/>
                <a:ea typeface="Calibri"/>
                <a:cs typeface="Calibri"/>
                <a:sym typeface="Calibri"/>
              </a:rPr>
              <a:t>as we do math together and reflect on ideas</a:t>
            </a:r>
            <a:r>
              <a:rPr lang="en-US" sz="1600">
                <a:latin typeface="Calibri"/>
                <a:ea typeface="Calibri"/>
                <a:cs typeface="Calibri"/>
                <a:sym typeface="Calibri"/>
              </a:rPr>
              <a:t>?</a:t>
            </a:r>
            <a:endParaRPr sz="2100">
              <a:solidFill>
                <a:srgbClr val="000000"/>
              </a:solidFill>
              <a:latin typeface="Calibri"/>
              <a:ea typeface="Calibri"/>
              <a:cs typeface="Calibri"/>
              <a:sym typeface="Calibri"/>
            </a:endParaRPr>
          </a:p>
          <a:p>
            <a:pPr marL="0" lvl="0" indent="0" algn="l" rtl="0">
              <a:spcBef>
                <a:spcPts val="0"/>
              </a:spcBef>
              <a:spcAft>
                <a:spcPts val="0"/>
              </a:spcAft>
              <a:buNone/>
            </a:pPr>
            <a:endParaRPr sz="700">
              <a:latin typeface="Calibri"/>
              <a:ea typeface="Calibri"/>
              <a:cs typeface="Calibri"/>
              <a:sym typeface="Calibri"/>
            </a:endParaRPr>
          </a:p>
        </p:txBody>
      </p:sp>
      <p:sp>
        <p:nvSpPr>
          <p:cNvPr id="2612" name="Google Shape;2612;p339"/>
          <p:cNvSpPr txBox="1"/>
          <p:nvPr/>
        </p:nvSpPr>
        <p:spPr>
          <a:xfrm>
            <a:off x="537875" y="2253225"/>
            <a:ext cx="3624900" cy="2205000"/>
          </a:xfrm>
          <a:prstGeom prst="rect">
            <a:avLst/>
          </a:prstGeom>
          <a:noFill/>
          <a:ln w="19050"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r>
              <a:rPr lang="en-US" sz="1700" b="1">
                <a:solidFill>
                  <a:schemeClr val="accent1"/>
                </a:solidFill>
                <a:latin typeface="Calibri"/>
                <a:ea typeface="Calibri"/>
                <a:cs typeface="Calibri"/>
                <a:sym typeface="Calibri"/>
              </a:rPr>
              <a:t>Rights of Learners</a:t>
            </a:r>
            <a:endParaRPr sz="1700" b="1">
              <a:solidFill>
                <a:schemeClr val="accent1"/>
              </a:solidFill>
              <a:latin typeface="Calibri"/>
              <a:ea typeface="Calibri"/>
              <a:cs typeface="Calibri"/>
              <a:sym typeface="Calibri"/>
            </a:endParaRPr>
          </a:p>
          <a:p>
            <a:pPr marL="0" lvl="0" indent="0" algn="l" rtl="0">
              <a:lnSpc>
                <a:spcPct val="100000"/>
              </a:lnSpc>
              <a:spcBef>
                <a:spcPts val="900"/>
              </a:spcBef>
              <a:spcAft>
                <a:spcPts val="0"/>
              </a:spcAft>
              <a:buNone/>
            </a:pPr>
            <a:r>
              <a:rPr lang="en-US" u="sng">
                <a:solidFill>
                  <a:schemeClr val="dk1"/>
                </a:solidFill>
                <a:latin typeface="Calibri"/>
                <a:ea typeface="Calibri"/>
                <a:cs typeface="Calibri"/>
                <a:sym typeface="Calibri"/>
              </a:rPr>
              <a:t> Y</a:t>
            </a:r>
            <a:r>
              <a:rPr lang="en-US" u="sng">
                <a:solidFill>
                  <a:srgbClr val="000000"/>
                </a:solidFill>
                <a:latin typeface="Calibri"/>
                <a:ea typeface="Calibri"/>
                <a:cs typeface="Calibri"/>
                <a:sym typeface="Calibri"/>
              </a:rPr>
              <a:t>ou have the right to…</a:t>
            </a:r>
            <a:endParaRPr u="sng">
              <a:solidFill>
                <a:srgbClr val="000000"/>
              </a:solidFill>
              <a:latin typeface="Calibri"/>
              <a:ea typeface="Calibri"/>
              <a:cs typeface="Calibri"/>
              <a:sym typeface="Calibri"/>
            </a:endParaRPr>
          </a:p>
          <a:p>
            <a:pPr marL="342900" lvl="0" indent="-254000" algn="l" rtl="0">
              <a:lnSpc>
                <a:spcPct val="100000"/>
              </a:lnSpc>
              <a:spcBef>
                <a:spcPts val="900"/>
              </a:spcBef>
              <a:spcAft>
                <a:spcPts val="0"/>
              </a:spcAft>
              <a:buClr>
                <a:srgbClr val="000000"/>
              </a:buClr>
              <a:buSzPts val="1400"/>
              <a:buFont typeface="Calibri"/>
              <a:buChar char="●"/>
            </a:pPr>
            <a:r>
              <a:rPr lang="en-US">
                <a:solidFill>
                  <a:srgbClr val="000000"/>
                </a:solidFill>
                <a:latin typeface="Calibri"/>
                <a:ea typeface="Calibri"/>
                <a:cs typeface="Calibri"/>
                <a:sym typeface="Calibri"/>
              </a:rPr>
              <a:t>be confused</a:t>
            </a:r>
            <a:endParaRPr>
              <a:solidFill>
                <a:srgbClr val="000000"/>
              </a:solidFill>
              <a:latin typeface="Calibri"/>
              <a:ea typeface="Calibri"/>
              <a:cs typeface="Calibri"/>
              <a:sym typeface="Calibri"/>
            </a:endParaRPr>
          </a:p>
          <a:p>
            <a:pPr marL="342900" lvl="0" indent="-254000" algn="l" rtl="0">
              <a:lnSpc>
                <a:spcPct val="100000"/>
              </a:lnSpc>
              <a:spcBef>
                <a:spcPts val="0"/>
              </a:spcBef>
              <a:spcAft>
                <a:spcPts val="0"/>
              </a:spcAft>
              <a:buClr>
                <a:srgbClr val="000000"/>
              </a:buClr>
              <a:buSzPts val="1400"/>
              <a:buFont typeface="Calibri"/>
              <a:buChar char="●"/>
            </a:pPr>
            <a:r>
              <a:rPr lang="en-US">
                <a:solidFill>
                  <a:srgbClr val="000000"/>
                </a:solidFill>
                <a:latin typeface="Calibri"/>
                <a:ea typeface="Calibri"/>
                <a:cs typeface="Calibri"/>
                <a:sym typeface="Calibri"/>
              </a:rPr>
              <a:t>make mistakes</a:t>
            </a:r>
            <a:endParaRPr>
              <a:solidFill>
                <a:srgbClr val="000000"/>
              </a:solidFill>
              <a:latin typeface="Calibri"/>
              <a:ea typeface="Calibri"/>
              <a:cs typeface="Calibri"/>
              <a:sym typeface="Calibri"/>
            </a:endParaRPr>
          </a:p>
          <a:p>
            <a:pPr marL="342900" lvl="0" indent="-254000" algn="l" rtl="0">
              <a:lnSpc>
                <a:spcPct val="100000"/>
              </a:lnSpc>
              <a:spcBef>
                <a:spcPts val="0"/>
              </a:spcBef>
              <a:spcAft>
                <a:spcPts val="0"/>
              </a:spcAft>
              <a:buClr>
                <a:srgbClr val="000000"/>
              </a:buClr>
              <a:buSzPts val="1400"/>
              <a:buFont typeface="Calibri"/>
              <a:buChar char="●"/>
            </a:pPr>
            <a:r>
              <a:rPr lang="en-US">
                <a:solidFill>
                  <a:srgbClr val="000000"/>
                </a:solidFill>
                <a:latin typeface="Calibri"/>
                <a:ea typeface="Calibri"/>
                <a:cs typeface="Calibri"/>
                <a:sym typeface="Calibri"/>
              </a:rPr>
              <a:t>say what makes sense to you </a:t>
            </a:r>
            <a:endParaRPr>
              <a:solidFill>
                <a:srgbClr val="000000"/>
              </a:solidFill>
              <a:latin typeface="Calibri"/>
              <a:ea typeface="Calibri"/>
              <a:cs typeface="Calibri"/>
              <a:sym typeface="Calibri"/>
            </a:endParaRPr>
          </a:p>
          <a:p>
            <a:pPr marL="342900" lvl="0" indent="-254000" algn="l" rtl="0">
              <a:lnSpc>
                <a:spcPct val="100000"/>
              </a:lnSpc>
              <a:spcBef>
                <a:spcPts val="0"/>
              </a:spcBef>
              <a:spcAft>
                <a:spcPts val="0"/>
              </a:spcAft>
              <a:buClr>
                <a:srgbClr val="000000"/>
              </a:buClr>
              <a:buSzPts val="1400"/>
              <a:buFont typeface="Calibri"/>
              <a:buChar char="●"/>
            </a:pPr>
            <a:r>
              <a:rPr lang="en-US">
                <a:solidFill>
                  <a:srgbClr val="000000"/>
                </a:solidFill>
                <a:latin typeface="Calibri"/>
                <a:ea typeface="Calibri"/>
                <a:cs typeface="Calibri"/>
                <a:sym typeface="Calibri"/>
              </a:rPr>
              <a:t>share unfinished or rough draft thinking and not be judged</a:t>
            </a:r>
            <a:endParaRPr>
              <a:solidFill>
                <a:srgbClr val="000000"/>
              </a:solidFill>
              <a:latin typeface="Calibri"/>
              <a:ea typeface="Calibri"/>
              <a:cs typeface="Calibri"/>
              <a:sym typeface="Calibri"/>
            </a:endParaRPr>
          </a:p>
          <a:p>
            <a:pPr marL="342900" lvl="0" indent="-254000" algn="l" rtl="0">
              <a:lnSpc>
                <a:spcPct val="100000"/>
              </a:lnSpc>
              <a:spcBef>
                <a:spcPts val="0"/>
              </a:spcBef>
              <a:spcAft>
                <a:spcPts val="0"/>
              </a:spcAft>
              <a:buClr>
                <a:srgbClr val="000000"/>
              </a:buClr>
              <a:buSzPts val="1400"/>
              <a:buFont typeface="Calibri"/>
              <a:buChar char="●"/>
            </a:pPr>
            <a:r>
              <a:rPr lang="en-US">
                <a:solidFill>
                  <a:srgbClr val="000000"/>
                </a:solidFill>
                <a:latin typeface="Calibri"/>
                <a:ea typeface="Calibri"/>
                <a:cs typeface="Calibri"/>
                <a:sym typeface="Calibri"/>
              </a:rPr>
              <a:t>revise your thinking</a:t>
            </a:r>
            <a:endParaRPr>
              <a:latin typeface="Calibri"/>
              <a:ea typeface="Calibri"/>
              <a:cs typeface="Calibri"/>
              <a:sym typeface="Calibri"/>
            </a:endParaRPr>
          </a:p>
          <a:p>
            <a:pPr marL="0" lvl="0" indent="0" algn="l" rtl="0">
              <a:lnSpc>
                <a:spcPct val="90000"/>
              </a:lnSpc>
              <a:spcBef>
                <a:spcPts val="900"/>
              </a:spcBef>
              <a:spcAft>
                <a:spcPts val="0"/>
              </a:spcAft>
              <a:buNone/>
            </a:pPr>
            <a:endParaRPr sz="700">
              <a:latin typeface="Calibri"/>
              <a:ea typeface="Calibri"/>
              <a:cs typeface="Calibri"/>
              <a:sym typeface="Calibri"/>
            </a:endParaRPr>
          </a:p>
          <a:p>
            <a:pPr marL="38100" lvl="0" indent="0" algn="l" rtl="0">
              <a:lnSpc>
                <a:spcPct val="90000"/>
              </a:lnSpc>
              <a:spcBef>
                <a:spcPts val="900"/>
              </a:spcBef>
              <a:spcAft>
                <a:spcPts val="200"/>
              </a:spcAft>
              <a:buNone/>
            </a:pPr>
            <a:endParaRPr sz="700" b="1">
              <a:solidFill>
                <a:srgbClr val="595959"/>
              </a:solidFill>
              <a:latin typeface="Calibri"/>
              <a:ea typeface="Calibri"/>
              <a:cs typeface="Calibri"/>
              <a:sym typeface="Calibri"/>
            </a:endParaRPr>
          </a:p>
        </p:txBody>
      </p:sp>
      <p:sp>
        <p:nvSpPr>
          <p:cNvPr id="2613" name="Google Shape;2613;p339"/>
          <p:cNvSpPr txBox="1"/>
          <p:nvPr/>
        </p:nvSpPr>
        <p:spPr>
          <a:xfrm>
            <a:off x="5588425" y="4555425"/>
            <a:ext cx="2698500" cy="338700"/>
          </a:xfrm>
          <a:prstGeom prst="rect">
            <a:avLst/>
          </a:prstGeom>
          <a:solidFill>
            <a:schemeClr val="lt2"/>
          </a:solidFill>
          <a:ln>
            <a:noFill/>
          </a:ln>
        </p:spPr>
        <p:txBody>
          <a:bodyPr spcFirstLastPara="1" wrap="square" lIns="68575" tIns="68575" rIns="68575" bIns="68575" anchor="t" anchorCtr="0">
            <a:spAutoFit/>
          </a:bodyPr>
          <a:lstStyle/>
          <a:p>
            <a:pPr marL="342900" lvl="0" indent="-304800" algn="ctr" rtl="0">
              <a:lnSpc>
                <a:spcPct val="90000"/>
              </a:lnSpc>
              <a:spcBef>
                <a:spcPts val="900"/>
              </a:spcBef>
              <a:spcAft>
                <a:spcPts val="200"/>
              </a:spcAft>
              <a:buNone/>
            </a:pPr>
            <a:r>
              <a:rPr lang="en-US" sz="1300" u="sng">
                <a:solidFill>
                  <a:schemeClr val="hlink"/>
                </a:solidFill>
                <a:latin typeface="Calibri"/>
                <a:ea typeface="Calibri"/>
                <a:cs typeface="Calibri"/>
                <a:sym typeface="Calibri"/>
                <a:hlinkClick r:id="rId3"/>
              </a:rPr>
              <a:t>(Jansen, 2020; Kalinec-Craig, 2017)</a:t>
            </a:r>
            <a:endParaRPr sz="1300">
              <a:solidFill>
                <a:srgbClr val="1875BC"/>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7"/>
        <p:cNvGrpSpPr/>
        <p:nvPr/>
      </p:nvGrpSpPr>
      <p:grpSpPr>
        <a:xfrm>
          <a:off x="0" y="0"/>
          <a:ext cx="0" cy="0"/>
          <a:chOff x="0" y="0"/>
          <a:chExt cx="0" cy="0"/>
        </a:xfrm>
      </p:grpSpPr>
      <p:sp>
        <p:nvSpPr>
          <p:cNvPr id="2618" name="Google Shape;2618;p340"/>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Doing math together:</a:t>
            </a:r>
            <a:endParaRPr sz="3800" b="1"/>
          </a:p>
        </p:txBody>
      </p:sp>
      <p:sp>
        <p:nvSpPr>
          <p:cNvPr id="2619" name="Google Shape;2619;p340"/>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95000"/>
              </a:lnSpc>
              <a:spcBef>
                <a:spcPts val="0"/>
              </a:spcBef>
              <a:spcAft>
                <a:spcPts val="0"/>
              </a:spcAft>
              <a:buSzPts val="852"/>
              <a:buNone/>
            </a:pPr>
            <a:r>
              <a:rPr lang="en-US" sz="2276"/>
              <a:t>Reflecting on our expectations for students’ experiences as math learners through a data &amp; statistics task </a:t>
            </a:r>
            <a:endParaRPr sz="2276"/>
          </a:p>
        </p:txBody>
      </p:sp>
      <p:sp>
        <p:nvSpPr>
          <p:cNvPr id="2620" name="Google Shape;2620;p340"/>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621" name="Google Shape;2621;p340" descr="Group brainstorm with solid fill"/>
          <p:cNvPicPr preferRelativeResize="0"/>
          <p:nvPr/>
        </p:nvPicPr>
        <p:blipFill rotWithShape="1">
          <a:blip r:embed="rId3">
            <a:alphaModFix/>
          </a:blip>
          <a:srcRect/>
          <a:stretch/>
        </p:blipFill>
        <p:spPr>
          <a:xfrm>
            <a:off x="7315702" y="3321902"/>
            <a:ext cx="1600200" cy="1600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625"/>
        <p:cNvGrpSpPr/>
        <p:nvPr/>
      </p:nvGrpSpPr>
      <p:grpSpPr>
        <a:xfrm>
          <a:off x="0" y="0"/>
          <a:ext cx="0" cy="0"/>
          <a:chOff x="0" y="0"/>
          <a:chExt cx="0" cy="0"/>
        </a:xfrm>
      </p:grpSpPr>
      <p:sp>
        <p:nvSpPr>
          <p:cNvPr id="2626" name="Google Shape;2626;p34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Doing Math Together </a:t>
            </a:r>
            <a:endParaRPr sz="2800"/>
          </a:p>
        </p:txBody>
      </p:sp>
      <p:sp>
        <p:nvSpPr>
          <p:cNvPr id="2627" name="Google Shape;2627;p34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doing math together:</a:t>
            </a:r>
            <a:endParaRPr b="1">
              <a:solidFill>
                <a:schemeClr val="accent3"/>
              </a:solidFill>
            </a:endParaRPr>
          </a:p>
          <a:p>
            <a:pPr marL="914400" lvl="1" indent="-342900" algn="l" rtl="0">
              <a:lnSpc>
                <a:spcPct val="100000"/>
              </a:lnSpc>
              <a:spcBef>
                <a:spcPts val="0"/>
              </a:spcBef>
              <a:spcAft>
                <a:spcPts val="0"/>
              </a:spcAft>
              <a:buSzPts val="1800"/>
              <a:buChar char="•"/>
            </a:pPr>
            <a:r>
              <a:rPr lang="en-US"/>
              <a:t>Deepens our own specialized mathematical content knowledge so we can better support and respond to students (Kazemi &amp; Franke, 2004)</a:t>
            </a:r>
            <a:endParaRPr/>
          </a:p>
          <a:p>
            <a:pPr marL="914400" lvl="1" indent="-342900" algn="l" rtl="0">
              <a:lnSpc>
                <a:spcPct val="100000"/>
              </a:lnSpc>
              <a:spcBef>
                <a:spcPts val="0"/>
              </a:spcBef>
              <a:spcAft>
                <a:spcPts val="0"/>
              </a:spcAft>
              <a:buSzPts val="1800"/>
              <a:buChar char="•"/>
            </a:pPr>
            <a:r>
              <a:rPr lang="en-US"/>
              <a:t>Gives us a shared context for the study of teaching (Kazemi et al., 2018)</a:t>
            </a:r>
            <a:endParaRPr/>
          </a:p>
          <a:p>
            <a:pPr marL="914400" lvl="1" indent="-342900" algn="l" rtl="0">
              <a:lnSpc>
                <a:spcPct val="100000"/>
              </a:lnSpc>
              <a:spcBef>
                <a:spcPts val="0"/>
              </a:spcBef>
              <a:spcAft>
                <a:spcPts val="0"/>
              </a:spcAft>
              <a:buSzPts val="1800"/>
              <a:buChar char="•"/>
            </a:pPr>
            <a:r>
              <a:rPr lang="en-US"/>
              <a:t>Helps us think about the experiences of our students</a:t>
            </a:r>
            <a:endParaRPr/>
          </a:p>
          <a:p>
            <a:pPr marL="914400" lvl="1" indent="-317500" algn="l" rtl="0">
              <a:lnSpc>
                <a:spcPct val="100000"/>
              </a:lnSpc>
              <a:spcBef>
                <a:spcPts val="0"/>
              </a:spcBef>
              <a:spcAft>
                <a:spcPts val="0"/>
              </a:spcAft>
              <a:buSzPts val="1400"/>
              <a:buChar char="•"/>
            </a:pPr>
            <a:r>
              <a:rPr lang="en-US"/>
              <a:t>To foster joy for doing and learning mathematics (Su, 2020)</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doing math together:</a:t>
            </a:r>
            <a:endParaRPr i="1" u="sng"/>
          </a:p>
          <a:p>
            <a:pPr marL="914400" lvl="1" indent="-342900" algn="l" rtl="0">
              <a:lnSpc>
                <a:spcPct val="100000"/>
              </a:lnSpc>
              <a:spcBef>
                <a:spcPts val="0"/>
              </a:spcBef>
              <a:spcAft>
                <a:spcPts val="0"/>
              </a:spcAft>
              <a:buSzPts val="1800"/>
              <a:buChar char="•"/>
            </a:pPr>
            <a:r>
              <a:rPr lang="en-US" i="1" u="sng"/>
              <a:t>Establish norms for doing math together</a:t>
            </a:r>
            <a:r>
              <a:rPr lang="en-US"/>
              <a:t> (see slide notes for examples) (Elliott et al., 2009; Yackel &amp; Cobb; 1998). </a:t>
            </a:r>
            <a:endParaRPr/>
          </a:p>
          <a:p>
            <a:pPr marL="914400" lvl="1" indent="-317500" algn="l" rtl="0">
              <a:lnSpc>
                <a:spcPct val="100000"/>
              </a:lnSpc>
              <a:spcBef>
                <a:spcPts val="0"/>
              </a:spcBef>
              <a:spcAft>
                <a:spcPts val="0"/>
              </a:spcAft>
              <a:buSzPts val="1400"/>
              <a:buChar char="•"/>
            </a:pPr>
            <a:r>
              <a:rPr lang="en-US" i="1" u="sng"/>
              <a:t>Support participants in engaging with the task as learners and as teachers.</a:t>
            </a:r>
            <a:r>
              <a:rPr lang="en-US"/>
              <a:t> Be explicit about when/how participants should take up each of these roles.</a:t>
            </a:r>
            <a:endParaRPr/>
          </a:p>
        </p:txBody>
      </p:sp>
      <p:pic>
        <p:nvPicPr>
          <p:cNvPr id="2628" name="Google Shape;2628;p341" descr="Group brainstorm with solid fill"/>
          <p:cNvPicPr preferRelativeResize="0"/>
          <p:nvPr/>
        </p:nvPicPr>
        <p:blipFill>
          <a:blip r:embed="rId3">
            <a:alphaModFix/>
          </a:blip>
          <a:stretch>
            <a:fillRect/>
          </a:stretch>
        </p:blipFill>
        <p:spPr>
          <a:xfrm>
            <a:off x="7912575" y="190150"/>
            <a:ext cx="1051560" cy="1051560"/>
          </a:xfrm>
          <a:prstGeom prst="rect">
            <a:avLst/>
          </a:prstGeom>
          <a:noFill/>
          <a:ln>
            <a:noFill/>
          </a:ln>
        </p:spPr>
      </p:pic>
      <p:sp>
        <p:nvSpPr>
          <p:cNvPr id="2629" name="Google Shape;2629;p341"/>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3"/>
        <p:cNvGrpSpPr/>
        <p:nvPr/>
      </p:nvGrpSpPr>
      <p:grpSpPr>
        <a:xfrm>
          <a:off x="0" y="0"/>
          <a:ext cx="0" cy="0"/>
          <a:chOff x="0" y="0"/>
          <a:chExt cx="0" cy="0"/>
        </a:xfrm>
      </p:grpSpPr>
      <p:sp>
        <p:nvSpPr>
          <p:cNvPr id="2634" name="Google Shape;2634;p34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b="1" u="sng"/>
              <a:t>Related Oregon Math Standards</a:t>
            </a:r>
            <a:endParaRPr b="1" u="sng"/>
          </a:p>
          <a:p>
            <a:pPr marL="0" lvl="0" indent="0" algn="l" rtl="0">
              <a:spcBef>
                <a:spcPts val="800"/>
              </a:spcBef>
              <a:spcAft>
                <a:spcPts val="0"/>
              </a:spcAft>
              <a:buNone/>
            </a:pPr>
            <a:r>
              <a:rPr lang="en-US" b="1" i="1">
                <a:solidFill>
                  <a:schemeClr val="accent1"/>
                </a:solidFill>
              </a:rPr>
              <a:t>HS.DR.A Formulate statistical investigative questions</a:t>
            </a:r>
            <a:endParaRPr b="1" i="1">
              <a:solidFill>
                <a:schemeClr val="accent1"/>
              </a:solidFill>
            </a:endParaRPr>
          </a:p>
          <a:p>
            <a:pPr marL="457200" lvl="0" indent="-317500" algn="l" rtl="0">
              <a:spcBef>
                <a:spcPts val="800"/>
              </a:spcBef>
              <a:spcAft>
                <a:spcPts val="0"/>
              </a:spcAft>
              <a:buSzPts val="1400"/>
              <a:buChar char="•"/>
            </a:pPr>
            <a:r>
              <a:rPr lang="en-US"/>
              <a:t>HS.DR.A.4 Use mathematical and statistical reasoning to formulate questions about data to evaluate conclusions and assess risks. </a:t>
            </a:r>
            <a:endParaRPr/>
          </a:p>
          <a:p>
            <a:pPr marL="0" lvl="0" indent="0" algn="l" rtl="0">
              <a:spcBef>
                <a:spcPts val="800"/>
              </a:spcBef>
              <a:spcAft>
                <a:spcPts val="0"/>
              </a:spcAft>
              <a:buNone/>
            </a:pPr>
            <a:r>
              <a:rPr lang="en-US" b="1" i="1">
                <a:solidFill>
                  <a:schemeClr val="accent1"/>
                </a:solidFill>
              </a:rPr>
              <a:t>HS.DR.C Analyze, summarize, and describe data</a:t>
            </a:r>
            <a:endParaRPr/>
          </a:p>
          <a:p>
            <a:pPr marL="457200" lvl="0" indent="-317500" algn="l" rtl="0">
              <a:spcBef>
                <a:spcPts val="800"/>
              </a:spcBef>
              <a:spcAft>
                <a:spcPts val="0"/>
              </a:spcAft>
              <a:buSzPts val="1400"/>
              <a:buChar char="•"/>
            </a:pPr>
            <a:r>
              <a:rPr lang="en-US"/>
              <a:t>HS.DR.C.8 Identify appropriate ways to summarize and then represent the distribution of univariate and bivariate data multiple ways with graphs and/or tables. Use technology to present data that supports interpretation of tabular and graphical representations.</a:t>
            </a:r>
            <a:endParaRPr b="1">
              <a:solidFill>
                <a:schemeClr val="accent5"/>
              </a:solidFill>
            </a:endParaRPr>
          </a:p>
        </p:txBody>
      </p:sp>
      <p:sp>
        <p:nvSpPr>
          <p:cNvPr id="2635" name="Google Shape;2635;p34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Orienting ourselves to the mathematics for this task</a:t>
            </a:r>
            <a:endParaRPr sz="2800"/>
          </a:p>
        </p:txBody>
      </p:sp>
      <p:sp>
        <p:nvSpPr>
          <p:cNvPr id="2636" name="Google Shape;2636;p342"/>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471"/>
        <p:cNvGrpSpPr/>
        <p:nvPr/>
      </p:nvGrpSpPr>
      <p:grpSpPr>
        <a:xfrm>
          <a:off x="0" y="0"/>
          <a:ext cx="0" cy="0"/>
          <a:chOff x="0" y="0"/>
          <a:chExt cx="0" cy="0"/>
        </a:xfrm>
      </p:grpSpPr>
      <p:sp>
        <p:nvSpPr>
          <p:cNvPr id="2472" name="Google Shape;2472;p325"/>
          <p:cNvSpPr txBox="1">
            <a:spLocks noGrp="1"/>
          </p:cNvSpPr>
          <p:nvPr>
            <p:ph type="body" idx="1"/>
          </p:nvPr>
        </p:nvSpPr>
        <p:spPr>
          <a:xfrm>
            <a:off x="537875" y="1369225"/>
            <a:ext cx="8088300" cy="2937300"/>
          </a:xfrm>
          <a:prstGeom prst="rect">
            <a:avLst/>
          </a:prstGeom>
        </p:spPr>
        <p:txBody>
          <a:bodyPr spcFirstLastPara="1" wrap="square" lIns="68575" tIns="34275" rIns="68575" bIns="34275" anchor="t" anchorCtr="0">
            <a:normAutofit/>
          </a:bodyPr>
          <a:lstStyle/>
          <a:p>
            <a:pPr marL="0" lvl="0" indent="0" algn="l" rtl="0">
              <a:lnSpc>
                <a:spcPct val="100000"/>
              </a:lnSpc>
              <a:spcBef>
                <a:spcPts val="1100"/>
              </a:spcBef>
              <a:spcAft>
                <a:spcPts val="0"/>
              </a:spcAft>
              <a:buClr>
                <a:schemeClr val="dk1"/>
              </a:buClr>
              <a:buSzPts val="1100"/>
              <a:buFont typeface="Arial"/>
              <a:buNone/>
            </a:pPr>
            <a:r>
              <a:rPr lang="en-US" sz="1600">
                <a:solidFill>
                  <a:srgbClr val="353535"/>
                </a:solidFill>
              </a:rPr>
              <a:t>In </a:t>
            </a:r>
            <a:r>
              <a:rPr lang="en-US" sz="1600" b="1">
                <a:solidFill>
                  <a:srgbClr val="353535"/>
                </a:solidFill>
              </a:rPr>
              <a:t>Module 1</a:t>
            </a:r>
            <a:r>
              <a:rPr lang="en-US" sz="1600">
                <a:solidFill>
                  <a:srgbClr val="353535"/>
                </a:solidFill>
              </a:rPr>
              <a:t>, we will work to understand the foundations of high school math teaching, including what ambitious math teaching is and how a 2 + 1 model can support ambitious math teaching.</a:t>
            </a:r>
            <a:endParaRPr sz="1600"/>
          </a:p>
          <a:p>
            <a:pPr marL="0" lvl="0" indent="0" algn="l" rtl="0">
              <a:lnSpc>
                <a:spcPct val="100000"/>
              </a:lnSpc>
              <a:spcBef>
                <a:spcPts val="0"/>
              </a:spcBef>
              <a:spcAft>
                <a:spcPts val="0"/>
              </a:spcAft>
              <a:buNone/>
            </a:pPr>
            <a:endParaRPr sz="1600"/>
          </a:p>
          <a:p>
            <a:pPr marL="0" lvl="0" indent="0" algn="l" rtl="0">
              <a:lnSpc>
                <a:spcPct val="115000"/>
              </a:lnSpc>
              <a:spcBef>
                <a:spcPts val="0"/>
              </a:spcBef>
              <a:spcAft>
                <a:spcPts val="0"/>
              </a:spcAft>
              <a:buClr>
                <a:schemeClr val="dk1"/>
              </a:buClr>
              <a:buSzPts val="1100"/>
              <a:buFont typeface="Arial"/>
              <a:buNone/>
            </a:pPr>
            <a:r>
              <a:rPr lang="en-US" sz="1600">
                <a:solidFill>
                  <a:srgbClr val="353535"/>
                </a:solidFill>
              </a:rPr>
              <a:t>In </a:t>
            </a:r>
            <a:r>
              <a:rPr lang="en-US" sz="1600" b="1">
                <a:solidFill>
                  <a:srgbClr val="353535"/>
                </a:solidFill>
              </a:rPr>
              <a:t>Module 1, Part 1</a:t>
            </a:r>
            <a:r>
              <a:rPr lang="en-US" sz="1600">
                <a:solidFill>
                  <a:srgbClr val="353535"/>
                </a:solidFill>
              </a:rPr>
              <a:t>, we focus especially on clarifying our visions of ambitious math teaching, reflecting on our expectations  for students, the principles and practices guiding our work, and the importance of solving authentic problems.</a:t>
            </a:r>
            <a:endParaRPr sz="1600">
              <a:highlight>
                <a:srgbClr val="FFFF00"/>
              </a:highlight>
            </a:endParaRPr>
          </a:p>
        </p:txBody>
      </p:sp>
      <p:sp>
        <p:nvSpPr>
          <p:cNvPr id="2473" name="Google Shape;2473;p32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Welcome to Module 1, Part 1!</a:t>
            </a:r>
            <a:endParaRPr sz="2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42" name="Google Shape;2642;p343"/>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r>
              <a:rPr lang="en-US" sz="2800"/>
              <a:t>Thinking critically about using and interpreting data</a:t>
            </a:r>
            <a:endParaRPr sz="2800"/>
          </a:p>
        </p:txBody>
      </p:sp>
      <p:sp>
        <p:nvSpPr>
          <p:cNvPr id="2643" name="Google Shape;2643;p34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800"/>
              <a:buFont typeface="Arial"/>
              <a:buNone/>
            </a:pPr>
            <a:r>
              <a:rPr lang="en-US" sz="2200"/>
              <a:t> “...Data visualizations are social texts, authored from specific points of view, that narrate particular, and often consequential, stories” (Rubel et al., 2021 p.249)</a:t>
            </a:r>
            <a:endParaRPr sz="2200"/>
          </a:p>
          <a:p>
            <a:pPr marL="0" lvl="0" indent="0" algn="l" rtl="0">
              <a:lnSpc>
                <a:spcPct val="100000"/>
              </a:lnSpc>
              <a:spcBef>
                <a:spcPts val="0"/>
              </a:spcBef>
              <a:spcAft>
                <a:spcPts val="0"/>
              </a:spcAft>
              <a:buClr>
                <a:schemeClr val="dk1"/>
              </a:buClr>
              <a:buSzPts val="800"/>
              <a:buFont typeface="Arial"/>
              <a:buNone/>
            </a:pPr>
            <a:endParaRPr sz="2200"/>
          </a:p>
          <a:p>
            <a:pPr marL="342900" lvl="0" indent="-304800" algn="l" rtl="0">
              <a:lnSpc>
                <a:spcPct val="100000"/>
              </a:lnSpc>
              <a:spcBef>
                <a:spcPts val="0"/>
              </a:spcBef>
              <a:spcAft>
                <a:spcPts val="0"/>
              </a:spcAft>
              <a:buSzPts val="2200"/>
              <a:buFont typeface="Calibri"/>
              <a:buChar char="●"/>
            </a:pPr>
            <a:r>
              <a:rPr lang="en-US" sz="2200" b="1"/>
              <a:t>What feels true about this quote?</a:t>
            </a:r>
            <a:endParaRPr sz="2200" b="1"/>
          </a:p>
          <a:p>
            <a:pPr marL="342900" lvl="0" indent="-304800" algn="l" rtl="0">
              <a:lnSpc>
                <a:spcPct val="100000"/>
              </a:lnSpc>
              <a:spcBef>
                <a:spcPts val="0"/>
              </a:spcBef>
              <a:spcAft>
                <a:spcPts val="0"/>
              </a:spcAft>
              <a:buSzPts val="2200"/>
              <a:buFont typeface="Calibri"/>
              <a:buChar char="●"/>
            </a:pPr>
            <a:r>
              <a:rPr lang="en-US" sz="2200" b="1"/>
              <a:t>What feels challenging?</a:t>
            </a:r>
            <a:endParaRPr sz="2200" b="1"/>
          </a:p>
          <a:p>
            <a:pPr marL="0" lvl="0" indent="0" algn="l" rtl="0">
              <a:lnSpc>
                <a:spcPct val="100000"/>
              </a:lnSpc>
              <a:spcBef>
                <a:spcPts val="0"/>
              </a:spcBef>
              <a:spcAft>
                <a:spcPts val="0"/>
              </a:spcAft>
              <a:buClr>
                <a:schemeClr val="dk1"/>
              </a:buClr>
              <a:buSzPts val="800"/>
              <a:buFont typeface="Arial"/>
              <a:buNone/>
            </a:pPr>
            <a:endParaRPr sz="2200"/>
          </a:p>
          <a:p>
            <a:pPr marL="0" lvl="0" indent="0" algn="l" rtl="0">
              <a:spcBef>
                <a:spcPts val="800"/>
              </a:spcBef>
              <a:spcAft>
                <a:spcPts val="0"/>
              </a:spcAft>
              <a:buNone/>
            </a:pPr>
            <a:endParaRPr sz="2500"/>
          </a:p>
        </p:txBody>
      </p:sp>
      <p:sp>
        <p:nvSpPr>
          <p:cNvPr id="2644" name="Google Shape;2644;p34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2645" name="Google Shape;2645;p343"/>
          <p:cNvSpPr/>
          <p:nvPr/>
        </p:nvSpPr>
        <p:spPr>
          <a:xfrm>
            <a:off x="6695981" y="4497750"/>
            <a:ext cx="1525200" cy="381000"/>
          </a:xfrm>
          <a:prstGeom prst="rect">
            <a:avLst/>
          </a:prstGeom>
          <a:solidFill>
            <a:schemeClr val="lt2"/>
          </a:solidFill>
          <a:ln>
            <a:noFill/>
          </a:ln>
        </p:spPr>
        <p:txBody>
          <a:bodyPr spcFirstLastPara="1" wrap="square" lIns="68575" tIns="68575" rIns="68575" bIns="68575" anchor="ctr" anchorCtr="0">
            <a:noAutofit/>
          </a:bodyPr>
          <a:lstStyle/>
          <a:p>
            <a:pPr marL="0" lvl="0" indent="0" algn="ctr" rtl="0">
              <a:spcBef>
                <a:spcPts val="0"/>
              </a:spcBef>
              <a:spcAft>
                <a:spcPts val="0"/>
              </a:spcAft>
              <a:buClr>
                <a:srgbClr val="000000"/>
              </a:buClr>
              <a:buSzPts val="800"/>
              <a:buFont typeface="Arial"/>
              <a:buNone/>
            </a:pPr>
            <a:r>
              <a:rPr lang="en-US" sz="1000" b="1">
                <a:latin typeface="Calibri"/>
                <a:ea typeface="Calibri"/>
                <a:cs typeface="Calibri"/>
                <a:sym typeface="Calibri"/>
              </a:rPr>
              <a:t>Adapted from:</a:t>
            </a:r>
            <a:endParaRPr sz="1000" b="1">
              <a:latin typeface="Calibri"/>
              <a:ea typeface="Calibri"/>
              <a:cs typeface="Calibri"/>
              <a:sym typeface="Calibri"/>
            </a:endParaRPr>
          </a:p>
          <a:p>
            <a:pPr marL="0" lvl="0" indent="0" algn="ctr" rtl="0">
              <a:spcBef>
                <a:spcPts val="0"/>
              </a:spcBef>
              <a:spcAft>
                <a:spcPts val="0"/>
              </a:spcAft>
              <a:buClr>
                <a:srgbClr val="000000"/>
              </a:buClr>
              <a:buSzPts val="800"/>
              <a:buFont typeface="Arial"/>
              <a:buNone/>
            </a:pPr>
            <a:r>
              <a:rPr lang="en-US" sz="10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(Rubel et al., 2021)</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0"/>
        <p:cNvGrpSpPr/>
        <p:nvPr/>
      </p:nvGrpSpPr>
      <p:grpSpPr>
        <a:xfrm>
          <a:off x="0" y="0"/>
          <a:ext cx="0" cy="0"/>
          <a:chOff x="0" y="0"/>
          <a:chExt cx="0" cy="0"/>
        </a:xfrm>
      </p:grpSpPr>
      <p:sp>
        <p:nvSpPr>
          <p:cNvPr id="2651" name="Google Shape;2651;p34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solidFill>
                  <a:schemeClr val="accent1"/>
                </a:solidFill>
              </a:rPr>
              <a:t>Critical Sensemaking of Data Protocol</a:t>
            </a:r>
            <a:endParaRPr sz="2800">
              <a:solidFill>
                <a:schemeClr val="accent1"/>
              </a:solidFill>
            </a:endParaRPr>
          </a:p>
        </p:txBody>
      </p:sp>
      <p:sp>
        <p:nvSpPr>
          <p:cNvPr id="2652" name="Google Shape;2652;p344" descr="Information from a link " title="Slide 21 "/>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graphicFrame>
        <p:nvGraphicFramePr>
          <p:cNvPr id="2653" name="Google Shape;2653;p344" descr="Reading and Making Sense of Data and Data Visualizations:&#10;What story is the author telling with this data? &#10;Which relationship(s) is the author highlighting? &#10;What has the author quantified? How has the author defined the measurements?&#10;How has the author grouped or quantified people or things?&#10;&#10;Critically Reading and Making Sense of Data and Data Visualizations:&#10;What stories could be told?&#10;Which relationships could be highlighted?&#10;What could be quantified and what would be necessary?&#10;What are the equity/justice implications of how people and things have been grouped, categorized or measured?&#10;" title="Critical Sensemaking of Data Protocol"/>
          <p:cNvGraphicFramePr/>
          <p:nvPr>
            <p:extLst>
              <p:ext uri="{D42A27DB-BD31-4B8C-83A1-F6EECF244321}">
                <p14:modId xmlns:p14="http://schemas.microsoft.com/office/powerpoint/2010/main" val="1453954051"/>
              </p:ext>
            </p:extLst>
          </p:nvPr>
        </p:nvGraphicFramePr>
        <p:xfrm>
          <a:off x="537875" y="1334589"/>
          <a:ext cx="5863500" cy="2728010"/>
        </p:xfrm>
        <a:graphic>
          <a:graphicData uri="http://schemas.openxmlformats.org/drawingml/2006/table">
            <a:tbl>
              <a:tblPr firstRow="1">
                <a:tableStyleId>{3C2FFA5D-87B4-456A-9821-1D502468CF0F}</a:tableStyleId>
              </a:tblPr>
              <a:tblGrid>
                <a:gridCol w="2931750">
                  <a:extLst>
                    <a:ext uri="{9D8B030D-6E8A-4147-A177-3AD203B41FA5}">
                      <a16:colId xmlns:a16="http://schemas.microsoft.com/office/drawing/2014/main" val="20000"/>
                    </a:ext>
                  </a:extLst>
                </a:gridCol>
                <a:gridCol w="2931750">
                  <a:extLst>
                    <a:ext uri="{9D8B030D-6E8A-4147-A177-3AD203B41FA5}">
                      <a16:colId xmlns:a16="http://schemas.microsoft.com/office/drawing/2014/main" val="20001"/>
                    </a:ext>
                  </a:extLst>
                </a:gridCol>
              </a:tblGrid>
              <a:tr h="481575">
                <a:tc>
                  <a:txBody>
                    <a:bodyPr/>
                    <a:lstStyle/>
                    <a:p>
                      <a:pPr marL="0" lvl="0" indent="0" algn="ctr" rtl="0">
                        <a:spcBef>
                          <a:spcPts val="0"/>
                        </a:spcBef>
                        <a:spcAft>
                          <a:spcPts val="0"/>
                        </a:spcAft>
                        <a:buNone/>
                      </a:pPr>
                      <a:r>
                        <a:rPr lang="en-US" sz="1100">
                          <a:sym typeface="Calibri"/>
                        </a:rPr>
                        <a:t>Reading and Making Sense of Data and Data Visualizations</a:t>
                      </a:r>
                      <a:endParaRPr sz="1100" b="1">
                        <a:solidFill>
                          <a:srgbClr val="FFFFFF"/>
                        </a:solidFill>
                        <a:latin typeface="Calibri"/>
                        <a:ea typeface="Calibri"/>
                        <a:cs typeface="Calibri"/>
                        <a:sym typeface="Calibri"/>
                      </a:endParaRPr>
                    </a:p>
                  </a:txBody>
                  <a:tcPr marL="68575" marR="68575" marT="68575" marB="68575"/>
                </a:tc>
                <a:tc>
                  <a:txBody>
                    <a:bodyPr/>
                    <a:lstStyle/>
                    <a:p>
                      <a:pPr marL="0" lvl="0" indent="0" algn="ctr" rtl="0">
                        <a:spcBef>
                          <a:spcPts val="0"/>
                        </a:spcBef>
                        <a:spcAft>
                          <a:spcPts val="0"/>
                        </a:spcAft>
                        <a:buNone/>
                      </a:pPr>
                      <a:r>
                        <a:rPr lang="en-US" sz="1100">
                          <a:sym typeface="Calibri"/>
                        </a:rPr>
                        <a:t>Critically Reading and Making Sense of Data and Data Visualizations</a:t>
                      </a:r>
                      <a:endParaRPr sz="1100" b="1">
                        <a:solidFill>
                          <a:srgbClr val="FFFFFF"/>
                        </a:solidFill>
                        <a:latin typeface="Calibri"/>
                        <a:ea typeface="Calibri"/>
                        <a:cs typeface="Calibri"/>
                        <a:sym typeface="Calibri"/>
                      </a:endParaRPr>
                    </a:p>
                  </a:txBody>
                  <a:tcPr marL="68575" marR="68575" marT="68575" marB="68575"/>
                </a:tc>
                <a:extLst>
                  <a:ext uri="{0D108BD9-81ED-4DB2-BD59-A6C34878D82A}">
                    <a16:rowId xmlns:a16="http://schemas.microsoft.com/office/drawing/2014/main" val="10000"/>
                  </a:ext>
                </a:extLst>
              </a:tr>
              <a:tr h="363325">
                <a:tc>
                  <a:txBody>
                    <a:bodyPr/>
                    <a:lstStyle/>
                    <a:p>
                      <a:pPr marL="0" lvl="0" indent="0" algn="l" rtl="0">
                        <a:spcBef>
                          <a:spcPts val="0"/>
                        </a:spcBef>
                        <a:spcAft>
                          <a:spcPts val="0"/>
                        </a:spcAft>
                        <a:buNone/>
                      </a:pPr>
                      <a:r>
                        <a:rPr lang="en-US" sz="1100">
                          <a:sym typeface="Calibri"/>
                        </a:rPr>
                        <a:t>What story is the author telling with this data? </a:t>
                      </a:r>
                      <a:endParaRPr sz="1100">
                        <a:latin typeface="Calibri"/>
                        <a:ea typeface="Calibri"/>
                        <a:cs typeface="Calibri"/>
                        <a:sym typeface="Calibri"/>
                      </a:endParaRPr>
                    </a:p>
                  </a:txBody>
                  <a:tcPr marL="68575" marR="68575" marT="68575" marB="68575"/>
                </a:tc>
                <a:tc>
                  <a:txBody>
                    <a:bodyPr/>
                    <a:lstStyle/>
                    <a:p>
                      <a:pPr marL="0" lvl="0" indent="0" algn="l" rtl="0">
                        <a:spcBef>
                          <a:spcPts val="0"/>
                        </a:spcBef>
                        <a:spcAft>
                          <a:spcPts val="0"/>
                        </a:spcAft>
                        <a:buNone/>
                      </a:pPr>
                      <a:r>
                        <a:rPr lang="en-US" sz="1100">
                          <a:sym typeface="Calibri"/>
                        </a:rPr>
                        <a:t>What stories could be told?</a:t>
                      </a:r>
                      <a:endParaRPr sz="1100">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r h="384500">
                <a:tc>
                  <a:txBody>
                    <a:bodyPr/>
                    <a:lstStyle/>
                    <a:p>
                      <a:pPr marL="0" lvl="0" indent="0" algn="l" rtl="0">
                        <a:spcBef>
                          <a:spcPts val="0"/>
                        </a:spcBef>
                        <a:spcAft>
                          <a:spcPts val="0"/>
                        </a:spcAft>
                        <a:buNone/>
                      </a:pPr>
                      <a:r>
                        <a:rPr lang="en-US" sz="1100">
                          <a:sym typeface="Calibri"/>
                        </a:rPr>
                        <a:t>Which relationship(s) is the author highlighting? </a:t>
                      </a:r>
                      <a:endParaRPr sz="1100">
                        <a:latin typeface="Calibri"/>
                        <a:ea typeface="Calibri"/>
                        <a:cs typeface="Calibri"/>
                        <a:sym typeface="Calibri"/>
                      </a:endParaRPr>
                    </a:p>
                  </a:txBody>
                  <a:tcPr marL="68575" marR="68575" marT="68575" marB="68575"/>
                </a:tc>
                <a:tc>
                  <a:txBody>
                    <a:bodyPr/>
                    <a:lstStyle/>
                    <a:p>
                      <a:pPr marL="0" lvl="0" indent="0" algn="l" rtl="0">
                        <a:spcBef>
                          <a:spcPts val="0"/>
                        </a:spcBef>
                        <a:spcAft>
                          <a:spcPts val="0"/>
                        </a:spcAft>
                        <a:buNone/>
                      </a:pPr>
                      <a:r>
                        <a:rPr lang="en-US" sz="1100">
                          <a:sym typeface="Calibri"/>
                        </a:rPr>
                        <a:t>Which relationships could be highlighted?</a:t>
                      </a:r>
                      <a:endParaRPr sz="1100">
                        <a:latin typeface="Calibri"/>
                        <a:ea typeface="Calibri"/>
                        <a:cs typeface="Calibri"/>
                        <a:sym typeface="Calibri"/>
                      </a:endParaRPr>
                    </a:p>
                  </a:txBody>
                  <a:tcPr marL="68575" marR="68575" marT="68575" marB="68575"/>
                </a:tc>
                <a:extLst>
                  <a:ext uri="{0D108BD9-81ED-4DB2-BD59-A6C34878D82A}">
                    <a16:rowId xmlns:a16="http://schemas.microsoft.com/office/drawing/2014/main" val="10002"/>
                  </a:ext>
                </a:extLst>
              </a:tr>
              <a:tr h="553825">
                <a:tc>
                  <a:txBody>
                    <a:bodyPr/>
                    <a:lstStyle/>
                    <a:p>
                      <a:pPr marL="0" lvl="0" indent="0" algn="l" rtl="0">
                        <a:spcBef>
                          <a:spcPts val="0"/>
                        </a:spcBef>
                        <a:spcAft>
                          <a:spcPts val="0"/>
                        </a:spcAft>
                        <a:buNone/>
                      </a:pPr>
                      <a:r>
                        <a:rPr lang="en-US" sz="1100">
                          <a:sym typeface="Calibri"/>
                        </a:rPr>
                        <a:t>What has the author quantified? How has the author defined the measurements?</a:t>
                      </a:r>
                      <a:endParaRPr sz="1100">
                        <a:solidFill>
                          <a:srgbClr val="000000"/>
                        </a:solidFill>
                        <a:latin typeface="Calibri"/>
                        <a:ea typeface="Calibri"/>
                        <a:cs typeface="Calibri"/>
                        <a:sym typeface="Calibri"/>
                      </a:endParaRPr>
                    </a:p>
                  </a:txBody>
                  <a:tcPr marL="68575" marR="68575" marT="68575" marB="68575"/>
                </a:tc>
                <a:tc>
                  <a:txBody>
                    <a:bodyPr/>
                    <a:lstStyle/>
                    <a:p>
                      <a:pPr marL="0" lvl="0" indent="0" algn="l" rtl="0">
                        <a:spcBef>
                          <a:spcPts val="0"/>
                        </a:spcBef>
                        <a:spcAft>
                          <a:spcPts val="0"/>
                        </a:spcAft>
                        <a:buNone/>
                      </a:pPr>
                      <a:r>
                        <a:rPr lang="en-US" sz="1100">
                          <a:sym typeface="Calibri"/>
                        </a:rPr>
                        <a:t>What could be quantified and what would be necessary?</a:t>
                      </a:r>
                      <a:endParaRPr sz="1100">
                        <a:latin typeface="Calibri"/>
                        <a:ea typeface="Calibri"/>
                        <a:cs typeface="Calibri"/>
                        <a:sym typeface="Calibri"/>
                      </a:endParaRPr>
                    </a:p>
                  </a:txBody>
                  <a:tcPr marL="68575" marR="68575" marT="68575" marB="68575"/>
                </a:tc>
                <a:extLst>
                  <a:ext uri="{0D108BD9-81ED-4DB2-BD59-A6C34878D82A}">
                    <a16:rowId xmlns:a16="http://schemas.microsoft.com/office/drawing/2014/main" val="10003"/>
                  </a:ext>
                </a:extLst>
              </a:tr>
              <a:tr h="747750">
                <a:tc>
                  <a:txBody>
                    <a:bodyPr/>
                    <a:lstStyle/>
                    <a:p>
                      <a:pPr marL="0" lvl="0" indent="0" algn="l" rtl="0">
                        <a:spcBef>
                          <a:spcPts val="0"/>
                        </a:spcBef>
                        <a:spcAft>
                          <a:spcPts val="0"/>
                        </a:spcAft>
                        <a:buNone/>
                      </a:pPr>
                      <a:r>
                        <a:rPr lang="en-US" sz="1100">
                          <a:sym typeface="Calibri"/>
                        </a:rPr>
                        <a:t>How has the author grouped or quantified people or things?</a:t>
                      </a:r>
                      <a:endParaRPr sz="1100">
                        <a:solidFill>
                          <a:srgbClr val="000000"/>
                        </a:solidFill>
                        <a:latin typeface="Calibri"/>
                        <a:ea typeface="Calibri"/>
                        <a:cs typeface="Calibri"/>
                        <a:sym typeface="Calibri"/>
                      </a:endParaRPr>
                    </a:p>
                  </a:txBody>
                  <a:tcPr marL="68575" marR="68575" marT="68575" marB="68575"/>
                </a:tc>
                <a:tc>
                  <a:txBody>
                    <a:bodyPr/>
                    <a:lstStyle/>
                    <a:p>
                      <a:pPr marL="0" lvl="0" indent="0" algn="l" rtl="0">
                        <a:spcBef>
                          <a:spcPts val="0"/>
                        </a:spcBef>
                        <a:spcAft>
                          <a:spcPts val="0"/>
                        </a:spcAft>
                        <a:buNone/>
                      </a:pPr>
                      <a:r>
                        <a:rPr lang="en-US" sz="1100" dirty="0">
                          <a:sym typeface="Calibri"/>
                        </a:rPr>
                        <a:t>What are the equity/justice implications of how people and things have been grouped, categorized or measured?</a:t>
                      </a:r>
                      <a:endParaRPr sz="1100" dirty="0">
                        <a:latin typeface="Calibri"/>
                        <a:ea typeface="Calibri"/>
                        <a:cs typeface="Calibri"/>
                        <a:sym typeface="Calibri"/>
                      </a:endParaRPr>
                    </a:p>
                  </a:txBody>
                  <a:tcPr marL="68575" marR="68575" marT="68575" marB="68575"/>
                </a:tc>
                <a:extLst>
                  <a:ext uri="{0D108BD9-81ED-4DB2-BD59-A6C34878D82A}">
                    <a16:rowId xmlns:a16="http://schemas.microsoft.com/office/drawing/2014/main" val="10004"/>
                  </a:ext>
                </a:extLst>
              </a:tr>
            </a:tbl>
          </a:graphicData>
        </a:graphic>
      </p:graphicFrame>
      <p:sp>
        <p:nvSpPr>
          <p:cNvPr id="2654" name="Google Shape;2654;p344"/>
          <p:cNvSpPr txBox="1"/>
          <p:nvPr/>
        </p:nvSpPr>
        <p:spPr>
          <a:xfrm>
            <a:off x="6695981" y="1418269"/>
            <a:ext cx="2049000" cy="23205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US" sz="1900">
                <a:solidFill>
                  <a:schemeClr val="dk1"/>
                </a:solidFill>
                <a:latin typeface="Calibri"/>
                <a:ea typeface="Calibri"/>
                <a:cs typeface="Calibri"/>
                <a:sym typeface="Calibri"/>
              </a:rPr>
              <a:t>Both reading </a:t>
            </a:r>
            <a:r>
              <a:rPr lang="en-US" sz="1900" i="1">
                <a:solidFill>
                  <a:schemeClr val="dk1"/>
                </a:solidFill>
                <a:latin typeface="Calibri"/>
                <a:ea typeface="Calibri"/>
                <a:cs typeface="Calibri"/>
                <a:sym typeface="Calibri"/>
              </a:rPr>
              <a:t>and</a:t>
            </a:r>
            <a:r>
              <a:rPr lang="en-US" sz="1900">
                <a:solidFill>
                  <a:schemeClr val="dk1"/>
                </a:solidFill>
                <a:latin typeface="Calibri"/>
                <a:ea typeface="Calibri"/>
                <a:cs typeface="Calibri"/>
                <a:sym typeface="Calibri"/>
              </a:rPr>
              <a:t> critically re-reading are crucial to making good sense of data. </a:t>
            </a:r>
            <a:endParaRPr sz="1900">
              <a:solidFill>
                <a:schemeClr val="dk1"/>
              </a:solidFill>
              <a:latin typeface="Calibri"/>
              <a:ea typeface="Calibri"/>
              <a:cs typeface="Calibri"/>
              <a:sym typeface="Calibri"/>
            </a:endParaRPr>
          </a:p>
        </p:txBody>
      </p:sp>
      <p:sp>
        <p:nvSpPr>
          <p:cNvPr id="2655" name="Google Shape;2655;p344"/>
          <p:cNvSpPr/>
          <p:nvPr/>
        </p:nvSpPr>
        <p:spPr>
          <a:xfrm>
            <a:off x="6695981" y="4497750"/>
            <a:ext cx="1525200" cy="381000"/>
          </a:xfrm>
          <a:prstGeom prst="rect">
            <a:avLst/>
          </a:prstGeom>
          <a:solidFill>
            <a:schemeClr val="lt2"/>
          </a:solidFill>
          <a:ln>
            <a:noFill/>
          </a:ln>
        </p:spPr>
        <p:txBody>
          <a:bodyPr spcFirstLastPara="1" wrap="square" lIns="68575" tIns="68575" rIns="68575" bIns="68575" anchor="ctr" anchorCtr="0">
            <a:noAutofit/>
          </a:bodyPr>
          <a:lstStyle/>
          <a:p>
            <a:pPr marL="0" lvl="0" indent="0" algn="ctr" rtl="0">
              <a:spcBef>
                <a:spcPts val="0"/>
              </a:spcBef>
              <a:spcAft>
                <a:spcPts val="0"/>
              </a:spcAft>
              <a:buClr>
                <a:srgbClr val="000000"/>
              </a:buClr>
              <a:buSzPts val="800"/>
              <a:buFont typeface="Arial"/>
              <a:buNone/>
            </a:pPr>
            <a:r>
              <a:rPr lang="en-US" sz="1000" b="1" dirty="0">
                <a:latin typeface="Calibri"/>
                <a:ea typeface="Calibri"/>
                <a:cs typeface="Calibri"/>
                <a:sym typeface="Calibri"/>
              </a:rPr>
              <a:t>Adapted from:</a:t>
            </a:r>
            <a:endParaRPr sz="1000" b="1" dirty="0">
              <a:latin typeface="Calibri"/>
              <a:ea typeface="Calibri"/>
              <a:cs typeface="Calibri"/>
              <a:sym typeface="Calibri"/>
            </a:endParaRPr>
          </a:p>
          <a:p>
            <a:pPr marL="0" lvl="0" indent="0" algn="ctr" rtl="0">
              <a:spcBef>
                <a:spcPts val="0"/>
              </a:spcBef>
              <a:spcAft>
                <a:spcPts val="0"/>
              </a:spcAft>
              <a:buClr>
                <a:srgbClr val="000000"/>
              </a:buClr>
              <a:buSzPts val="800"/>
              <a:buFont typeface="Arial"/>
              <a:buNone/>
            </a:pPr>
            <a:r>
              <a:rPr lang="en-US" sz="1000" u="sng" dirty="0">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US" sz="1000" u="sng" dirty="0" err="1">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Rubel</a:t>
            </a:r>
            <a:r>
              <a:rPr lang="en-US" sz="1000" u="sng" dirty="0">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et al., 2021)</a:t>
            </a:r>
            <a:endParaRPr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0"/>
        <p:cNvGrpSpPr/>
        <p:nvPr/>
      </p:nvGrpSpPr>
      <p:grpSpPr>
        <a:xfrm>
          <a:off x="0" y="0"/>
          <a:ext cx="0" cy="0"/>
          <a:chOff x="0" y="0"/>
          <a:chExt cx="0" cy="0"/>
        </a:xfrm>
      </p:grpSpPr>
      <p:sp>
        <p:nvSpPr>
          <p:cNvPr id="2661" name="Google Shape;2661;p34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Data preview</a:t>
            </a:r>
            <a:endParaRPr sz="2800"/>
          </a:p>
        </p:txBody>
      </p:sp>
      <p:sp>
        <p:nvSpPr>
          <p:cNvPr id="2662" name="Google Shape;2662;p34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2663" name="Google Shape;2663;p345"/>
          <p:cNvSpPr txBox="1"/>
          <p:nvPr/>
        </p:nvSpPr>
        <p:spPr>
          <a:xfrm>
            <a:off x="647950" y="1436150"/>
            <a:ext cx="3121500" cy="1215000"/>
          </a:xfrm>
          <a:prstGeom prst="rect">
            <a:avLst/>
          </a:prstGeom>
          <a:solidFill>
            <a:schemeClr val="accent1"/>
          </a:solid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700">
                <a:solidFill>
                  <a:schemeClr val="lt1"/>
                </a:solidFill>
                <a:latin typeface="Calibri"/>
                <a:ea typeface="Calibri"/>
                <a:cs typeface="Calibri"/>
                <a:sym typeface="Calibri"/>
              </a:rPr>
              <a:t>The data in on the handout shows the median annual incomes of different racial groups at different points in history.   </a:t>
            </a:r>
            <a:endParaRPr sz="1700">
              <a:solidFill>
                <a:schemeClr val="lt1"/>
              </a:solidFill>
              <a:latin typeface="Calibri"/>
              <a:ea typeface="Calibri"/>
              <a:cs typeface="Calibri"/>
              <a:sym typeface="Calibri"/>
            </a:endParaRPr>
          </a:p>
        </p:txBody>
      </p:sp>
      <p:sp>
        <p:nvSpPr>
          <p:cNvPr id="2664" name="Google Shape;2664;p345"/>
          <p:cNvSpPr txBox="1"/>
          <p:nvPr/>
        </p:nvSpPr>
        <p:spPr>
          <a:xfrm>
            <a:off x="4579150" y="1393249"/>
            <a:ext cx="4145100" cy="3057000"/>
          </a:xfrm>
          <a:prstGeom prst="rect">
            <a:avLst/>
          </a:prstGeom>
          <a:solidFill>
            <a:schemeClr val="lt2"/>
          </a:solid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500" b="1">
                <a:latin typeface="Calibri"/>
                <a:ea typeface="Calibri"/>
                <a:cs typeface="Calibri"/>
                <a:sym typeface="Calibri"/>
              </a:rPr>
              <a:t>Private Reasoning Time: </a:t>
            </a:r>
            <a:r>
              <a:rPr lang="en-US" sz="1500">
                <a:latin typeface="Calibri"/>
                <a:ea typeface="Calibri"/>
                <a:cs typeface="Calibri"/>
                <a:sym typeface="Calibri"/>
              </a:rPr>
              <a:t>Consider the following questions and reflect on how you want your answers to influence the way you “notice and wonder” about the data:</a:t>
            </a:r>
            <a:endParaRPr sz="1500">
              <a:latin typeface="Calibri"/>
              <a:ea typeface="Calibri"/>
              <a:cs typeface="Calibri"/>
              <a:sym typeface="Calibri"/>
            </a:endParaRPr>
          </a:p>
          <a:p>
            <a:pPr marL="342900" lvl="0" indent="-260350" algn="l" rtl="0">
              <a:spcBef>
                <a:spcPts val="0"/>
              </a:spcBef>
              <a:spcAft>
                <a:spcPts val="0"/>
              </a:spcAft>
              <a:buSzPts val="1500"/>
              <a:buFont typeface="Calibri"/>
              <a:buChar char="●"/>
            </a:pPr>
            <a:r>
              <a:rPr lang="en-US" sz="1500">
                <a:solidFill>
                  <a:srgbClr val="000000"/>
                </a:solidFill>
                <a:latin typeface="Calibri"/>
                <a:ea typeface="Calibri"/>
                <a:cs typeface="Calibri"/>
                <a:sym typeface="Calibri"/>
              </a:rPr>
              <a:t>What story is the author telling with this data? </a:t>
            </a:r>
            <a:endParaRPr sz="1500">
              <a:solidFill>
                <a:srgbClr val="000000"/>
              </a:solidFill>
              <a:latin typeface="Calibri"/>
              <a:ea typeface="Calibri"/>
              <a:cs typeface="Calibri"/>
              <a:sym typeface="Calibri"/>
            </a:endParaRPr>
          </a:p>
          <a:p>
            <a:pPr marL="342900" lvl="0" indent="-260350" algn="l" rtl="0">
              <a:lnSpc>
                <a:spcPct val="115000"/>
              </a:lnSpc>
              <a:spcBef>
                <a:spcPts val="0"/>
              </a:spcBef>
              <a:spcAft>
                <a:spcPts val="0"/>
              </a:spcAft>
              <a:buClr>
                <a:srgbClr val="000000"/>
              </a:buClr>
              <a:buSzPts val="1500"/>
              <a:buFont typeface="Calibri"/>
              <a:buChar char="●"/>
            </a:pPr>
            <a:r>
              <a:rPr lang="en-US" sz="1500" i="1">
                <a:solidFill>
                  <a:srgbClr val="222222"/>
                </a:solidFill>
                <a:latin typeface="Calibri"/>
                <a:ea typeface="Calibri"/>
                <a:cs typeface="Calibri"/>
                <a:sym typeface="Calibri"/>
              </a:rPr>
              <a:t>What are the data’s blind spots? What/whose perspectives are missing?</a:t>
            </a:r>
            <a:endParaRPr sz="1500">
              <a:solidFill>
                <a:srgbClr val="000000"/>
              </a:solidFill>
              <a:latin typeface="Calibri"/>
              <a:ea typeface="Calibri"/>
              <a:cs typeface="Calibri"/>
              <a:sym typeface="Calibri"/>
            </a:endParaRPr>
          </a:p>
          <a:p>
            <a:pPr marL="342900" lvl="0" indent="-2603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What assumptions about equity, justice and injustice might this data surface?</a:t>
            </a:r>
            <a:endParaRPr sz="1500">
              <a:solidFill>
                <a:srgbClr val="000000"/>
              </a:solidFill>
              <a:latin typeface="Calibri"/>
              <a:ea typeface="Calibri"/>
              <a:cs typeface="Calibri"/>
              <a:sym typeface="Calibri"/>
            </a:endParaRPr>
          </a:p>
          <a:p>
            <a:pPr marL="342900" lvl="0" indent="-2603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Given your equity commitments, what assumptions might you want to bring to this data?</a:t>
            </a:r>
            <a:endParaRPr sz="1500">
              <a:solidFill>
                <a:srgbClr val="000000"/>
              </a:solidFill>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p:txBody>
      </p:sp>
      <p:sp>
        <p:nvSpPr>
          <p:cNvPr id="2665" name="Google Shape;2665;p345"/>
          <p:cNvSpPr txBox="1"/>
          <p:nvPr/>
        </p:nvSpPr>
        <p:spPr>
          <a:xfrm>
            <a:off x="411806" y="3803700"/>
            <a:ext cx="4037100" cy="646500"/>
          </a:xfrm>
          <a:prstGeom prst="rect">
            <a:avLst/>
          </a:prstGeom>
          <a:noFill/>
          <a:ln>
            <a:noFill/>
          </a:ln>
        </p:spPr>
        <p:txBody>
          <a:bodyPr spcFirstLastPara="1" wrap="square" lIns="68575" tIns="68575" rIns="68575" bIns="68575" anchor="t" anchorCtr="0">
            <a:spAutoFit/>
          </a:bodyPr>
          <a:lstStyle/>
          <a:p>
            <a:pPr marL="0" lvl="0" indent="0" algn="l" rtl="0">
              <a:lnSpc>
                <a:spcPct val="100000"/>
              </a:lnSpc>
              <a:spcBef>
                <a:spcPts val="0"/>
              </a:spcBef>
              <a:spcAft>
                <a:spcPts val="0"/>
              </a:spcAft>
              <a:buClr>
                <a:srgbClr val="000000"/>
              </a:buClr>
              <a:buSzPts val="800"/>
              <a:buFont typeface="Arial"/>
              <a:buNone/>
            </a:pPr>
            <a:r>
              <a:rPr lang="en-US" sz="1100" i="1">
                <a:solidFill>
                  <a:srgbClr val="000000"/>
                </a:solidFill>
                <a:latin typeface="Calibri"/>
                <a:ea typeface="Calibri"/>
                <a:cs typeface="Calibri"/>
                <a:sym typeface="Calibri"/>
              </a:rPr>
              <a:t>This prompts for our Data Preview are inspired and adapted by work from the HTH GSE Center for Research on Equity and Innovation. For more protocols visit: </a:t>
            </a:r>
            <a:r>
              <a:rPr lang="en-US" sz="1100" b="1" i="1">
                <a:solidFill>
                  <a:srgbClr val="222222"/>
                </a:solidFill>
                <a:latin typeface="Calibri"/>
                <a:ea typeface="Calibri"/>
                <a:cs typeface="Calibri"/>
                <a:sym typeface="Calibri"/>
              </a:rPr>
              <a:t>https://hthgse.edu/crei/protocols</a:t>
            </a:r>
            <a:endParaRPr sz="12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0"/>
        <p:cNvGrpSpPr/>
        <p:nvPr/>
      </p:nvGrpSpPr>
      <p:grpSpPr>
        <a:xfrm>
          <a:off x="0" y="0"/>
          <a:ext cx="0" cy="0"/>
          <a:chOff x="0" y="0"/>
          <a:chExt cx="0" cy="0"/>
        </a:xfrm>
      </p:grpSpPr>
      <p:sp>
        <p:nvSpPr>
          <p:cNvPr id="2671" name="Google Shape;2671;p346"/>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What do you notice? What do you wonder?</a:t>
            </a:r>
            <a:endParaRPr sz="2800"/>
          </a:p>
        </p:txBody>
      </p:sp>
      <p:sp>
        <p:nvSpPr>
          <p:cNvPr id="2672" name="Google Shape;2672;p34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2673" name="Google Shape;2673;p346" descr="Median Annual Income from 1967, 1970, 1987, and 2014 for the white, Black, Latinx, and Asian populations. See reference link below for original resource. "/>
          <p:cNvPicPr preferRelativeResize="0"/>
          <p:nvPr/>
        </p:nvPicPr>
        <p:blipFill>
          <a:blip r:embed="rId3">
            <a:alphaModFix/>
          </a:blip>
          <a:stretch>
            <a:fillRect/>
          </a:stretch>
        </p:blipFill>
        <p:spPr>
          <a:xfrm>
            <a:off x="330919" y="1272844"/>
            <a:ext cx="3694988" cy="2899631"/>
          </a:xfrm>
          <a:prstGeom prst="rect">
            <a:avLst/>
          </a:prstGeom>
          <a:noFill/>
          <a:ln>
            <a:noFill/>
          </a:ln>
        </p:spPr>
      </p:pic>
      <p:sp>
        <p:nvSpPr>
          <p:cNvPr id="2674" name="Google Shape;2674;p346"/>
          <p:cNvSpPr txBox="1"/>
          <p:nvPr/>
        </p:nvSpPr>
        <p:spPr>
          <a:xfrm>
            <a:off x="418013" y="4065844"/>
            <a:ext cx="3520800" cy="384900"/>
          </a:xfrm>
          <a:prstGeom prst="rect">
            <a:avLst/>
          </a:prstGeom>
          <a:noFill/>
          <a:ln>
            <a:noFill/>
          </a:ln>
        </p:spPr>
        <p:txBody>
          <a:bodyPr spcFirstLastPara="1" wrap="square" lIns="68575" tIns="68575" rIns="68575" bIns="68575" anchor="t" anchorCtr="0">
            <a:spAutoFit/>
          </a:bodyPr>
          <a:lstStyle/>
          <a:p>
            <a:pPr marL="342900" lvl="0" indent="-304800" algn="l" rtl="0">
              <a:lnSpc>
                <a:spcPct val="100000"/>
              </a:lnSpc>
              <a:spcBef>
                <a:spcPts val="900"/>
              </a:spcBef>
              <a:spcAft>
                <a:spcPts val="900"/>
              </a:spcAft>
              <a:buNone/>
            </a:pPr>
            <a:r>
              <a:rPr lang="en-US" sz="800" b="1">
                <a:solidFill>
                  <a:srgbClr val="333333"/>
                </a:solidFill>
              </a:rPr>
              <a:t>Original lesson resource:</a:t>
            </a:r>
            <a:r>
              <a:rPr lang="en-US" sz="800">
                <a:solidFill>
                  <a:srgbClr val="000000"/>
                </a:solidFill>
              </a:rPr>
              <a:t> </a:t>
            </a:r>
            <a:r>
              <a:rPr lang="en-US" sz="800" i="1" u="sng">
                <a:solidFill>
                  <a:schemeClr val="hlink"/>
                </a:solidFill>
                <a:hlinkClick r:id="rId4"/>
              </a:rPr>
              <a:t>Lesson 6.3: Culturally Relevant Income Inequality</a:t>
            </a:r>
            <a:endParaRPr sz="800"/>
          </a:p>
        </p:txBody>
      </p:sp>
      <p:graphicFrame>
        <p:nvGraphicFramePr>
          <p:cNvPr id="2675" name="Google Shape;2675;p346" descr="Column 1 title I Notice and space for notes to write down&#10;Column 2 title I Wonder and space for notes to write down" title="Slide 23 second table"/>
          <p:cNvGraphicFramePr/>
          <p:nvPr>
            <p:extLst>
              <p:ext uri="{D42A27DB-BD31-4B8C-83A1-F6EECF244321}">
                <p14:modId xmlns:p14="http://schemas.microsoft.com/office/powerpoint/2010/main" val="3920030749"/>
              </p:ext>
            </p:extLst>
          </p:nvPr>
        </p:nvGraphicFramePr>
        <p:xfrm>
          <a:off x="4250925" y="1272850"/>
          <a:ext cx="4375350" cy="3122050"/>
        </p:xfrm>
        <a:graphic>
          <a:graphicData uri="http://schemas.openxmlformats.org/drawingml/2006/table">
            <a:tbl>
              <a:tblPr firstRow="1">
                <a:tableStyleId>{777F871D-FF4E-4A23-9AAA-BD277B5E371C}</a:tableStyleId>
              </a:tblPr>
              <a:tblGrid>
                <a:gridCol w="2187675">
                  <a:extLst>
                    <a:ext uri="{9D8B030D-6E8A-4147-A177-3AD203B41FA5}">
                      <a16:colId xmlns:a16="http://schemas.microsoft.com/office/drawing/2014/main" val="20000"/>
                    </a:ext>
                  </a:extLst>
                </a:gridCol>
                <a:gridCol w="2187675">
                  <a:extLst>
                    <a:ext uri="{9D8B030D-6E8A-4147-A177-3AD203B41FA5}">
                      <a16:colId xmlns:a16="http://schemas.microsoft.com/office/drawing/2014/main" val="20001"/>
                    </a:ext>
                  </a:extLst>
                </a:gridCol>
              </a:tblGrid>
              <a:tr h="407700">
                <a:tc>
                  <a:txBody>
                    <a:bodyPr/>
                    <a:lstStyle/>
                    <a:p>
                      <a:pPr marL="0" lvl="0" indent="0" algn="ctr" rtl="0">
                        <a:spcBef>
                          <a:spcPts val="0"/>
                        </a:spcBef>
                        <a:spcAft>
                          <a:spcPts val="0"/>
                        </a:spcAft>
                        <a:buNone/>
                      </a:pPr>
                      <a:r>
                        <a:rPr lang="en-US" sz="1600">
                          <a:sym typeface="Calibri"/>
                        </a:rPr>
                        <a:t>I notice...</a:t>
                      </a:r>
                      <a:endParaRPr sz="1600">
                        <a:latin typeface="Calibri"/>
                        <a:ea typeface="Calibri"/>
                        <a:cs typeface="Calibri"/>
                        <a:sym typeface="Calibri"/>
                      </a:endParaRPr>
                    </a:p>
                  </a:txBody>
                  <a:tcPr marL="68575" marR="68575" marT="68575" marB="68575"/>
                </a:tc>
                <a:tc>
                  <a:txBody>
                    <a:bodyPr/>
                    <a:lstStyle/>
                    <a:p>
                      <a:pPr marL="0" lvl="0" indent="0" algn="ctr" rtl="0">
                        <a:spcBef>
                          <a:spcPts val="0"/>
                        </a:spcBef>
                        <a:spcAft>
                          <a:spcPts val="0"/>
                        </a:spcAft>
                        <a:buNone/>
                      </a:pPr>
                      <a:r>
                        <a:rPr lang="en-US" sz="1600">
                          <a:sym typeface="Calibri"/>
                        </a:rPr>
                        <a:t>I wonder...</a:t>
                      </a:r>
                      <a:endParaRPr sz="1600">
                        <a:latin typeface="Calibri"/>
                        <a:ea typeface="Calibri"/>
                        <a:cs typeface="Calibri"/>
                        <a:sym typeface="Calibri"/>
                      </a:endParaRPr>
                    </a:p>
                  </a:txBody>
                  <a:tcPr marL="68575" marR="68575" marT="68575" marB="68575"/>
                </a:tc>
                <a:extLst>
                  <a:ext uri="{0D108BD9-81ED-4DB2-BD59-A6C34878D82A}">
                    <a16:rowId xmlns:a16="http://schemas.microsoft.com/office/drawing/2014/main" val="10000"/>
                  </a:ext>
                </a:extLst>
              </a:tr>
              <a:tr h="2714350">
                <a:tc>
                  <a:txBody>
                    <a:bodyPr/>
                    <a:lstStyle/>
                    <a:p>
                      <a:pPr marL="0" lvl="0" indent="0" algn="l" rtl="0">
                        <a:spcBef>
                          <a:spcPts val="0"/>
                        </a:spcBef>
                        <a:spcAft>
                          <a:spcPts val="0"/>
                        </a:spcAft>
                        <a:buNone/>
                      </a:pPr>
                      <a:endParaRPr sz="1100"/>
                    </a:p>
                  </a:txBody>
                  <a:tcPr marL="68575" marR="68575" marT="68575" marB="68575"/>
                </a:tc>
                <a:tc>
                  <a:txBody>
                    <a:bodyPr/>
                    <a:lstStyle/>
                    <a:p>
                      <a:pPr marL="0" lvl="0" indent="0" algn="l" rtl="0">
                        <a:spcBef>
                          <a:spcPts val="0"/>
                        </a:spcBef>
                        <a:spcAft>
                          <a:spcPts val="0"/>
                        </a:spcAft>
                        <a:buNone/>
                      </a:pPr>
                      <a:endParaRPr dirty="0"/>
                    </a:p>
                  </a:txBody>
                  <a:tcPr marL="68575" marR="68575" marT="68575" marB="68575"/>
                </a:tc>
                <a:extLst>
                  <a:ext uri="{0D108BD9-81ED-4DB2-BD59-A6C34878D82A}">
                    <a16:rowId xmlns:a16="http://schemas.microsoft.com/office/drawing/2014/main" val="10001"/>
                  </a:ext>
                </a:extLst>
              </a:tr>
            </a:tbl>
          </a:graphicData>
        </a:graphic>
      </p:graphicFrame>
      <p:sp>
        <p:nvSpPr>
          <p:cNvPr id="2676" name="Google Shape;2676;p346"/>
          <p:cNvSpPr/>
          <p:nvPr/>
        </p:nvSpPr>
        <p:spPr>
          <a:xfrm>
            <a:off x="5848549" y="4577600"/>
            <a:ext cx="2456100" cy="273900"/>
          </a:xfrm>
          <a:prstGeom prst="rect">
            <a:avLst/>
          </a:prstGeom>
          <a:solidFill>
            <a:schemeClr val="lt2"/>
          </a:solidFill>
          <a:ln>
            <a:noFill/>
          </a:ln>
        </p:spPr>
        <p:txBody>
          <a:bodyPr spcFirstLastPara="1" wrap="square" lIns="68575" tIns="68575" rIns="68575" bIns="68575" anchor="ctr" anchorCtr="0">
            <a:noAutofit/>
          </a:bodyPr>
          <a:lstStyle/>
          <a:p>
            <a:pPr marL="0" lvl="0" indent="0" algn="ctr" rtl="0">
              <a:spcBef>
                <a:spcPts val="0"/>
              </a:spcBef>
              <a:spcAft>
                <a:spcPts val="0"/>
              </a:spcAft>
              <a:buClr>
                <a:srgbClr val="000000"/>
              </a:buClr>
              <a:buSzPts val="800"/>
              <a:buFont typeface="Arial"/>
              <a:buNone/>
            </a:pPr>
            <a:r>
              <a:rPr lang="en-US" sz="1300" u="sng">
                <a:solidFill>
                  <a:srgbClr val="1B75BC"/>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(Berry et al., 2020; Reardon, 2020)</a:t>
            </a:r>
            <a:endParaRPr sz="13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0"/>
        <p:cNvGrpSpPr/>
        <p:nvPr/>
      </p:nvGrpSpPr>
      <p:grpSpPr>
        <a:xfrm>
          <a:off x="0" y="0"/>
          <a:ext cx="0" cy="0"/>
          <a:chOff x="0" y="0"/>
          <a:chExt cx="0" cy="0"/>
        </a:xfrm>
      </p:grpSpPr>
      <p:sp>
        <p:nvSpPr>
          <p:cNvPr id="2681" name="Google Shape;2681;p347"/>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l" rtl="0">
              <a:spcBef>
                <a:spcPts val="0"/>
              </a:spcBef>
              <a:spcAft>
                <a:spcPts val="0"/>
              </a:spcAft>
              <a:buNone/>
            </a:pPr>
            <a:r>
              <a:rPr lang="en-US" sz="2100"/>
              <a:t>Directions: </a:t>
            </a:r>
            <a:r>
              <a:rPr lang="en-US" sz="2100">
                <a:solidFill>
                  <a:srgbClr val="000000"/>
                </a:solidFill>
              </a:rPr>
              <a:t>Record your team’s noticings and wonderings about the data.</a:t>
            </a:r>
            <a:endParaRPr sz="2100">
              <a:solidFill>
                <a:srgbClr val="000000"/>
              </a:solidFill>
            </a:endParaRPr>
          </a:p>
        </p:txBody>
      </p:sp>
      <p:sp>
        <p:nvSpPr>
          <p:cNvPr id="2682" name="Google Shape;2682;p34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sp>
        <p:nvSpPr>
          <p:cNvPr id="2688" name="Google Shape;2688;p348"/>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What do you notice? What do you wonder?</a:t>
            </a:r>
            <a:endParaRPr sz="2800"/>
          </a:p>
        </p:txBody>
      </p:sp>
      <p:sp>
        <p:nvSpPr>
          <p:cNvPr id="2689" name="Google Shape;2689;p34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pic>
        <p:nvPicPr>
          <p:cNvPr id="2690" name="Google Shape;2690;p348" descr="Median Annual Income from 1967, 1970, 1987, and 2014 for the white, Black, Latinx, and Asian populations. See reference link below for original resource. "/>
          <p:cNvPicPr preferRelativeResize="0"/>
          <p:nvPr/>
        </p:nvPicPr>
        <p:blipFill>
          <a:blip r:embed="rId3">
            <a:alphaModFix/>
          </a:blip>
          <a:stretch>
            <a:fillRect/>
          </a:stretch>
        </p:blipFill>
        <p:spPr>
          <a:xfrm>
            <a:off x="330919" y="1272844"/>
            <a:ext cx="3694988" cy="2899631"/>
          </a:xfrm>
          <a:prstGeom prst="rect">
            <a:avLst/>
          </a:prstGeom>
          <a:noFill/>
          <a:ln>
            <a:noFill/>
          </a:ln>
        </p:spPr>
      </p:pic>
      <p:sp>
        <p:nvSpPr>
          <p:cNvPr id="2691" name="Google Shape;2691;p348"/>
          <p:cNvSpPr txBox="1"/>
          <p:nvPr/>
        </p:nvSpPr>
        <p:spPr>
          <a:xfrm>
            <a:off x="418013" y="4065844"/>
            <a:ext cx="3520800" cy="384900"/>
          </a:xfrm>
          <a:prstGeom prst="rect">
            <a:avLst/>
          </a:prstGeom>
          <a:noFill/>
          <a:ln>
            <a:noFill/>
          </a:ln>
        </p:spPr>
        <p:txBody>
          <a:bodyPr spcFirstLastPara="1" wrap="square" lIns="68575" tIns="68575" rIns="68575" bIns="68575" anchor="t" anchorCtr="0">
            <a:spAutoFit/>
          </a:bodyPr>
          <a:lstStyle/>
          <a:p>
            <a:pPr marL="342900" lvl="0" indent="-304800" algn="l" rtl="0">
              <a:lnSpc>
                <a:spcPct val="100000"/>
              </a:lnSpc>
              <a:spcBef>
                <a:spcPts val="900"/>
              </a:spcBef>
              <a:spcAft>
                <a:spcPts val="900"/>
              </a:spcAft>
              <a:buNone/>
            </a:pPr>
            <a:r>
              <a:rPr lang="en-US" sz="800" b="1">
                <a:solidFill>
                  <a:srgbClr val="333333"/>
                </a:solidFill>
              </a:rPr>
              <a:t>Original lesson resource:</a:t>
            </a:r>
            <a:r>
              <a:rPr lang="en-US" sz="800">
                <a:solidFill>
                  <a:srgbClr val="000000"/>
                </a:solidFill>
              </a:rPr>
              <a:t> </a:t>
            </a:r>
            <a:r>
              <a:rPr lang="en-US" sz="800" i="1" u="sng">
                <a:solidFill>
                  <a:schemeClr val="hlink"/>
                </a:solidFill>
                <a:hlinkClick r:id="rId4"/>
              </a:rPr>
              <a:t>Lesson 6.3: Culturally Relevant Income Inequality</a:t>
            </a:r>
            <a:endParaRPr sz="800"/>
          </a:p>
        </p:txBody>
      </p:sp>
      <p:graphicFrame>
        <p:nvGraphicFramePr>
          <p:cNvPr id="2692" name="Google Shape;2692;p348" descr="Table with two columns with row space for note taking" title="Slide 25 Workspace Slide"/>
          <p:cNvGraphicFramePr/>
          <p:nvPr>
            <p:extLst>
              <p:ext uri="{D42A27DB-BD31-4B8C-83A1-F6EECF244321}">
                <p14:modId xmlns:p14="http://schemas.microsoft.com/office/powerpoint/2010/main" val="3959828396"/>
              </p:ext>
            </p:extLst>
          </p:nvPr>
        </p:nvGraphicFramePr>
        <p:xfrm>
          <a:off x="4250925" y="1272850"/>
          <a:ext cx="4375350" cy="3122050"/>
        </p:xfrm>
        <a:graphic>
          <a:graphicData uri="http://schemas.openxmlformats.org/drawingml/2006/table">
            <a:tbl>
              <a:tblPr firstRow="1">
                <a:noFill/>
                <a:tableStyleId>{67300CE7-9024-4854-8B86-704BE5180176}</a:tableStyleId>
              </a:tblPr>
              <a:tblGrid>
                <a:gridCol w="2187675">
                  <a:extLst>
                    <a:ext uri="{9D8B030D-6E8A-4147-A177-3AD203B41FA5}">
                      <a16:colId xmlns:a16="http://schemas.microsoft.com/office/drawing/2014/main" val="20000"/>
                    </a:ext>
                  </a:extLst>
                </a:gridCol>
                <a:gridCol w="2187675">
                  <a:extLst>
                    <a:ext uri="{9D8B030D-6E8A-4147-A177-3AD203B41FA5}">
                      <a16:colId xmlns:a16="http://schemas.microsoft.com/office/drawing/2014/main" val="20001"/>
                    </a:ext>
                  </a:extLst>
                </a:gridCol>
              </a:tblGrid>
              <a:tr h="407700">
                <a:tc>
                  <a:txBody>
                    <a:bodyPr/>
                    <a:lstStyle/>
                    <a:p>
                      <a:pPr marL="0" lvl="0" indent="0" algn="ctr" rtl="0">
                        <a:spcBef>
                          <a:spcPts val="0"/>
                        </a:spcBef>
                        <a:spcAft>
                          <a:spcPts val="0"/>
                        </a:spcAft>
                        <a:buNone/>
                      </a:pPr>
                      <a:r>
                        <a:rPr lang="en-US" sz="1600">
                          <a:latin typeface="Calibri"/>
                          <a:ea typeface="Calibri"/>
                          <a:cs typeface="Calibri"/>
                          <a:sym typeface="Calibri"/>
                        </a:rPr>
                        <a:t>I notice...</a:t>
                      </a:r>
                      <a:endParaRPr sz="1600">
                        <a:latin typeface="Calibri"/>
                        <a:ea typeface="Calibri"/>
                        <a:cs typeface="Calibri"/>
                        <a:sym typeface="Calibri"/>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1600">
                          <a:latin typeface="Calibri"/>
                          <a:ea typeface="Calibri"/>
                          <a:cs typeface="Calibri"/>
                          <a:sym typeface="Calibri"/>
                        </a:rPr>
                        <a:t>I wonder...</a:t>
                      </a:r>
                      <a:endParaRPr sz="1600">
                        <a:latin typeface="Calibri"/>
                        <a:ea typeface="Calibri"/>
                        <a:cs typeface="Calibri"/>
                        <a:sym typeface="Calibri"/>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714350">
                <a:tc>
                  <a:txBody>
                    <a:bodyPr/>
                    <a:lstStyle/>
                    <a:p>
                      <a:pPr marL="0" lvl="0" indent="0" algn="l" rtl="0">
                        <a:spcBef>
                          <a:spcPts val="0"/>
                        </a:spcBef>
                        <a:spcAft>
                          <a:spcPts val="0"/>
                        </a:spcAft>
                        <a:buNone/>
                      </a:pPr>
                      <a:endParaRPr sz="1100"/>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93" name="Google Shape;2693;p348"/>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2694" name="Google Shape;2694;p348"/>
          <p:cNvSpPr/>
          <p:nvPr/>
        </p:nvSpPr>
        <p:spPr>
          <a:xfrm>
            <a:off x="5848549" y="4577600"/>
            <a:ext cx="2456100" cy="273900"/>
          </a:xfrm>
          <a:prstGeom prst="rect">
            <a:avLst/>
          </a:prstGeom>
          <a:solidFill>
            <a:schemeClr val="lt2"/>
          </a:solidFill>
          <a:ln>
            <a:noFill/>
          </a:ln>
        </p:spPr>
        <p:txBody>
          <a:bodyPr spcFirstLastPara="1" wrap="square" lIns="68575" tIns="68575" rIns="68575" bIns="68575" anchor="ctr" anchorCtr="0">
            <a:noAutofit/>
          </a:bodyPr>
          <a:lstStyle/>
          <a:p>
            <a:pPr marL="0" lvl="0" indent="0" algn="ctr" rtl="0">
              <a:spcBef>
                <a:spcPts val="0"/>
              </a:spcBef>
              <a:spcAft>
                <a:spcPts val="0"/>
              </a:spcAft>
              <a:buClr>
                <a:srgbClr val="000000"/>
              </a:buClr>
              <a:buSzPts val="800"/>
              <a:buFont typeface="Arial"/>
              <a:buNone/>
            </a:pPr>
            <a:r>
              <a:rPr lang="en-US" sz="1300" u="sng">
                <a:solidFill>
                  <a:srgbClr val="1B75BC"/>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(Berry et al., 2020; Reardon, 2020)</a:t>
            </a:r>
            <a:endParaRPr sz="13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99"/>
        <p:cNvGrpSpPr/>
        <p:nvPr/>
      </p:nvGrpSpPr>
      <p:grpSpPr>
        <a:xfrm>
          <a:off x="0" y="0"/>
          <a:ext cx="0" cy="0"/>
          <a:chOff x="0" y="0"/>
          <a:chExt cx="0" cy="0"/>
        </a:xfrm>
      </p:grpSpPr>
      <p:sp>
        <p:nvSpPr>
          <p:cNvPr id="2" name="Title 1"/>
          <p:cNvSpPr>
            <a:spLocks noGrp="1"/>
          </p:cNvSpPr>
          <p:nvPr>
            <p:ph type="title"/>
          </p:nvPr>
        </p:nvSpPr>
        <p:spPr>
          <a:xfrm>
            <a:off x="812800" y="342900"/>
            <a:ext cx="7567675" cy="398903"/>
          </a:xfrm>
        </p:spPr>
        <p:txBody>
          <a:bodyPr>
            <a:normAutofit/>
          </a:bodyPr>
          <a:lstStyle/>
          <a:p>
            <a:r>
              <a:rPr lang="en-US" sz="1800" b="1" dirty="0" smtClean="0"/>
              <a:t>STUDENT WORK</a:t>
            </a:r>
            <a:endParaRPr lang="en-US" sz="1800" b="1" dirty="0"/>
          </a:p>
        </p:txBody>
      </p:sp>
      <p:sp>
        <p:nvSpPr>
          <p:cNvPr id="2700" name="Google Shape;2700;p349"/>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2701" name="Google Shape;2701;p349" descr="&quot;&quot;"/>
          <p:cNvSpPr/>
          <p:nvPr/>
        </p:nvSpPr>
        <p:spPr>
          <a:xfrm>
            <a:off x="489846" y="1008052"/>
            <a:ext cx="3487800" cy="1433700"/>
          </a:xfrm>
          <a:prstGeom prst="rect">
            <a:avLst/>
          </a:prstGeom>
          <a:noFill/>
          <a:ln w="2857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solidFill>
                <a:srgbClr val="000000"/>
              </a:solidFill>
            </a:endParaRPr>
          </a:p>
        </p:txBody>
      </p:sp>
      <p:sp>
        <p:nvSpPr>
          <p:cNvPr id="2702" name="Google Shape;2702;p349" descr="&quot;&quot;"/>
          <p:cNvSpPr/>
          <p:nvPr/>
        </p:nvSpPr>
        <p:spPr>
          <a:xfrm>
            <a:off x="4293875" y="1044925"/>
            <a:ext cx="4086600" cy="3598500"/>
          </a:xfrm>
          <a:prstGeom prst="rect">
            <a:avLst/>
          </a:prstGeom>
          <a:noFill/>
          <a:ln w="2857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03" name="Google Shape;2703;p349" descr="&quot;&quot;"/>
          <p:cNvSpPr/>
          <p:nvPr/>
        </p:nvSpPr>
        <p:spPr>
          <a:xfrm>
            <a:off x="464044" y="2588824"/>
            <a:ext cx="3539400" cy="1807500"/>
          </a:xfrm>
          <a:prstGeom prst="rect">
            <a:avLst/>
          </a:prstGeom>
          <a:noFill/>
          <a:ln w="2857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2704" name="Google Shape;2704;p349" descr="Median Annual Income chart from 1967, 1970, 1987, and 2014 for the white, Black, Latinx, and Asian populations."/>
          <p:cNvPicPr preferRelativeResize="0"/>
          <p:nvPr/>
        </p:nvPicPr>
        <p:blipFill>
          <a:blip r:embed="rId3">
            <a:alphaModFix/>
          </a:blip>
          <a:stretch>
            <a:fillRect/>
          </a:stretch>
        </p:blipFill>
        <p:spPr>
          <a:xfrm>
            <a:off x="1945005" y="1039148"/>
            <a:ext cx="1969405" cy="1371508"/>
          </a:xfrm>
          <a:prstGeom prst="rect">
            <a:avLst/>
          </a:prstGeom>
          <a:noFill/>
          <a:ln>
            <a:noFill/>
          </a:ln>
        </p:spPr>
      </p:pic>
      <p:pic>
        <p:nvPicPr>
          <p:cNvPr id="2705" name="Google Shape;2705;p349" descr="Student A reasoning of gap in median annual income chart between demographics"/>
          <p:cNvPicPr preferRelativeResize="0"/>
          <p:nvPr/>
        </p:nvPicPr>
        <p:blipFill rotWithShape="1">
          <a:blip r:embed="rId4">
            <a:alphaModFix/>
          </a:blip>
          <a:srcRect l="23177"/>
          <a:stretch/>
        </p:blipFill>
        <p:spPr>
          <a:xfrm rot="-5400000">
            <a:off x="1800263" y="1338224"/>
            <a:ext cx="747881" cy="3299644"/>
          </a:xfrm>
          <a:prstGeom prst="rect">
            <a:avLst/>
          </a:prstGeom>
          <a:noFill/>
          <a:ln>
            <a:noFill/>
          </a:ln>
        </p:spPr>
      </p:pic>
      <p:sp>
        <p:nvSpPr>
          <p:cNvPr id="2706" name="Google Shape;2706;p349"/>
          <p:cNvSpPr txBox="1"/>
          <p:nvPr/>
        </p:nvSpPr>
        <p:spPr>
          <a:xfrm>
            <a:off x="515975" y="3337552"/>
            <a:ext cx="3487800" cy="10644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200" b="1" i="1">
                <a:solidFill>
                  <a:schemeClr val="accent1"/>
                </a:solidFill>
                <a:latin typeface="Calibri"/>
                <a:ea typeface="Calibri"/>
                <a:cs typeface="Calibri"/>
                <a:sym typeface="Calibri"/>
              </a:rPr>
              <a:t>Student A</a:t>
            </a:r>
            <a:r>
              <a:rPr lang="en-US" sz="1200" i="1">
                <a:solidFill>
                  <a:schemeClr val="accent1"/>
                </a:solidFill>
                <a:latin typeface="Calibri"/>
                <a:ea typeface="Calibri"/>
                <a:cs typeface="Calibri"/>
                <a:sym typeface="Calibri"/>
              </a:rPr>
              <a:t> </a:t>
            </a:r>
            <a:r>
              <a:rPr lang="en-US" sz="1200" i="1">
                <a:latin typeface="Calibri"/>
                <a:ea typeface="Calibri"/>
                <a:cs typeface="Calibri"/>
                <a:sym typeface="Calibri"/>
              </a:rPr>
              <a:t>said that the gap in median income between white and Black people is decreasing because Black median income increased 74% between 1967 and 2014 and white median income only increased 59%.</a:t>
            </a:r>
            <a:r>
              <a:rPr lang="en-US" sz="1400">
                <a:latin typeface="Calibri"/>
                <a:ea typeface="Calibri"/>
                <a:cs typeface="Calibri"/>
                <a:sym typeface="Calibri"/>
              </a:rPr>
              <a:t> </a:t>
            </a:r>
            <a:endParaRPr sz="1400">
              <a:latin typeface="Calibri"/>
              <a:ea typeface="Calibri"/>
              <a:cs typeface="Calibri"/>
              <a:sym typeface="Calibri"/>
            </a:endParaRPr>
          </a:p>
        </p:txBody>
      </p:sp>
      <p:pic>
        <p:nvPicPr>
          <p:cNvPr id="2707" name="Google Shape;2707;p349" descr="Student B reasoning of gap in median annual income chart between demographics."/>
          <p:cNvPicPr preferRelativeResize="0"/>
          <p:nvPr/>
        </p:nvPicPr>
        <p:blipFill>
          <a:blip r:embed="rId5">
            <a:alphaModFix/>
          </a:blip>
          <a:stretch>
            <a:fillRect/>
          </a:stretch>
        </p:blipFill>
        <p:spPr>
          <a:xfrm>
            <a:off x="4343501" y="1176821"/>
            <a:ext cx="3709968" cy="2728763"/>
          </a:xfrm>
          <a:prstGeom prst="rect">
            <a:avLst/>
          </a:prstGeom>
          <a:noFill/>
          <a:ln>
            <a:noFill/>
          </a:ln>
        </p:spPr>
      </p:pic>
      <p:sp>
        <p:nvSpPr>
          <p:cNvPr id="2708" name="Google Shape;2708;p349"/>
          <p:cNvSpPr txBox="1"/>
          <p:nvPr/>
        </p:nvSpPr>
        <p:spPr>
          <a:xfrm>
            <a:off x="4395925" y="3950563"/>
            <a:ext cx="3987600" cy="69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200" b="1" i="1">
                <a:solidFill>
                  <a:schemeClr val="accent1"/>
                </a:solidFill>
                <a:latin typeface="Nunito"/>
                <a:ea typeface="Nunito"/>
                <a:cs typeface="Nunito"/>
                <a:sym typeface="Nunito"/>
              </a:rPr>
              <a:t>Student B</a:t>
            </a:r>
            <a:r>
              <a:rPr lang="en-US" sz="1200" b="1" i="1">
                <a:solidFill>
                  <a:schemeClr val="accent5"/>
                </a:solidFill>
                <a:latin typeface="Nunito"/>
                <a:ea typeface="Nunito"/>
                <a:cs typeface="Nunito"/>
                <a:sym typeface="Nunito"/>
              </a:rPr>
              <a:t> </a:t>
            </a:r>
            <a:r>
              <a:rPr lang="en-US" sz="1200" i="1">
                <a:latin typeface="Nunito"/>
                <a:ea typeface="Nunito"/>
                <a:cs typeface="Nunito"/>
                <a:sym typeface="Nunito"/>
              </a:rPr>
              <a:t>said that the gap in median income between white and Black people is increasing because the white median income gains more each year. </a:t>
            </a:r>
            <a:endParaRPr sz="1200" i="1">
              <a:latin typeface="Nunito"/>
              <a:ea typeface="Nunito"/>
              <a:cs typeface="Nunito"/>
              <a:sym typeface="Nunito"/>
            </a:endParaRPr>
          </a:p>
        </p:txBody>
      </p:sp>
      <p:sp>
        <p:nvSpPr>
          <p:cNvPr id="2709" name="Google Shape;2709;p349"/>
          <p:cNvSpPr txBox="1"/>
          <p:nvPr/>
        </p:nvSpPr>
        <p:spPr>
          <a:xfrm>
            <a:off x="555403" y="1153443"/>
            <a:ext cx="1446900" cy="11544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100">
                <a:latin typeface="Calibri"/>
                <a:ea typeface="Calibri"/>
                <a:cs typeface="Calibri"/>
                <a:sym typeface="Calibri"/>
              </a:rPr>
              <a:t>Determine whether the income gap between white and Black people is increasing, decreasing or staying the same.</a:t>
            </a:r>
            <a:endParaRPr sz="1100">
              <a:latin typeface="Calibri"/>
              <a:ea typeface="Calibri"/>
              <a:cs typeface="Calibri"/>
              <a:sym typeface="Calibri"/>
            </a:endParaRPr>
          </a:p>
        </p:txBody>
      </p:sp>
      <p:sp>
        <p:nvSpPr>
          <p:cNvPr id="2710" name="Google Shape;2710;p349"/>
          <p:cNvSpPr txBox="1"/>
          <p:nvPr/>
        </p:nvSpPr>
        <p:spPr>
          <a:xfrm>
            <a:off x="4138819" y="747431"/>
            <a:ext cx="4501800" cy="554100"/>
          </a:xfrm>
          <a:prstGeom prst="rect">
            <a:avLst/>
          </a:prstGeom>
          <a:solidFill>
            <a:schemeClr val="accent1"/>
          </a:solidFill>
          <a:ln>
            <a:noFill/>
          </a:ln>
        </p:spPr>
        <p:txBody>
          <a:bodyPr spcFirstLastPara="1" wrap="square" lIns="68575" tIns="68575" rIns="68575" bIns="68575" anchor="t" anchorCtr="0">
            <a:noAutofit/>
          </a:bodyPr>
          <a:lstStyle/>
          <a:p>
            <a:pPr marL="342900" lvl="0" indent="-247650" algn="l" rtl="0">
              <a:spcBef>
                <a:spcPts val="0"/>
              </a:spcBef>
              <a:spcAft>
                <a:spcPts val="0"/>
              </a:spcAft>
              <a:buClr>
                <a:schemeClr val="lt1"/>
              </a:buClr>
              <a:buSzPts val="1300"/>
              <a:buFont typeface="Calibri"/>
              <a:buChar char="●"/>
            </a:pPr>
            <a:r>
              <a:rPr lang="en-US" sz="1300" b="1">
                <a:solidFill>
                  <a:schemeClr val="lt1"/>
                </a:solidFill>
                <a:latin typeface="Calibri"/>
                <a:ea typeface="Calibri"/>
                <a:cs typeface="Calibri"/>
                <a:sym typeface="Calibri"/>
              </a:rPr>
              <a:t>What makes sense in each student’s reasoning and why?</a:t>
            </a:r>
            <a:endParaRPr sz="1300" b="1">
              <a:solidFill>
                <a:schemeClr val="lt1"/>
              </a:solidFill>
              <a:latin typeface="Calibri"/>
              <a:ea typeface="Calibri"/>
              <a:cs typeface="Calibri"/>
              <a:sym typeface="Calibri"/>
            </a:endParaRPr>
          </a:p>
          <a:p>
            <a:pPr marL="342900" lvl="0" indent="-247650" algn="l" rtl="0">
              <a:spcBef>
                <a:spcPts val="0"/>
              </a:spcBef>
              <a:spcAft>
                <a:spcPts val="0"/>
              </a:spcAft>
              <a:buClr>
                <a:schemeClr val="lt1"/>
              </a:buClr>
              <a:buSzPts val="1300"/>
              <a:buFont typeface="Calibri"/>
              <a:buChar char="●"/>
            </a:pPr>
            <a:r>
              <a:rPr lang="en-US" sz="1300" b="1">
                <a:solidFill>
                  <a:schemeClr val="lt1"/>
                </a:solidFill>
                <a:latin typeface="Calibri"/>
                <a:ea typeface="Calibri"/>
                <a:cs typeface="Calibri"/>
                <a:sym typeface="Calibri"/>
              </a:rPr>
              <a:t>Who do you agree with and why?</a:t>
            </a:r>
            <a:endParaRPr sz="1300" b="1">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5"/>
        <p:cNvGrpSpPr/>
        <p:nvPr/>
      </p:nvGrpSpPr>
      <p:grpSpPr>
        <a:xfrm>
          <a:off x="0" y="0"/>
          <a:ext cx="0" cy="0"/>
          <a:chOff x="0" y="0"/>
          <a:chExt cx="0" cy="0"/>
        </a:xfrm>
      </p:grpSpPr>
      <p:sp>
        <p:nvSpPr>
          <p:cNvPr id="2716" name="Google Shape;2716;p350"/>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None/>
            </a:pPr>
            <a:r>
              <a:rPr lang="en-US" sz="2100"/>
              <a:t>Directions: </a:t>
            </a:r>
            <a:r>
              <a:rPr lang="en-US" sz="2100">
                <a:solidFill>
                  <a:schemeClr val="dk1"/>
                </a:solidFill>
              </a:rPr>
              <a:t>Record what makes sense about each student’s reasoning.</a:t>
            </a:r>
            <a:endParaRPr sz="1600"/>
          </a:p>
        </p:txBody>
      </p:sp>
      <p:sp>
        <p:nvSpPr>
          <p:cNvPr id="2717" name="Google Shape;2717;p35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722"/>
        <p:cNvGrpSpPr/>
        <p:nvPr/>
      </p:nvGrpSpPr>
      <p:grpSpPr>
        <a:xfrm>
          <a:off x="0" y="0"/>
          <a:ext cx="0" cy="0"/>
          <a:chOff x="0" y="0"/>
          <a:chExt cx="0" cy="0"/>
        </a:xfrm>
      </p:grpSpPr>
      <p:sp>
        <p:nvSpPr>
          <p:cNvPr id="2" name="Title 1"/>
          <p:cNvSpPr>
            <a:spLocks noGrp="1"/>
          </p:cNvSpPr>
          <p:nvPr>
            <p:ph type="title"/>
          </p:nvPr>
        </p:nvSpPr>
        <p:spPr>
          <a:xfrm>
            <a:off x="537882" y="342900"/>
            <a:ext cx="8088300" cy="422378"/>
          </a:xfrm>
        </p:spPr>
        <p:txBody>
          <a:bodyPr>
            <a:normAutofit/>
          </a:bodyPr>
          <a:lstStyle/>
          <a:p>
            <a:r>
              <a:rPr lang="en-US" sz="1800" b="1" dirty="0" smtClean="0"/>
              <a:t>STUDENT WORK</a:t>
            </a:r>
            <a:endParaRPr lang="en-US" sz="1800" b="1" dirty="0"/>
          </a:p>
        </p:txBody>
      </p:sp>
      <p:sp>
        <p:nvSpPr>
          <p:cNvPr id="2723" name="Google Shape;2723;p351"/>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
        <p:nvSpPr>
          <p:cNvPr id="2724" name="Google Shape;2724;p351" descr="Student work examples of a problem, the actual work from teh student and questions for teachers to determine the student's solution to the math problem." title="Example of Workspace Slide"/>
          <p:cNvSpPr/>
          <p:nvPr/>
        </p:nvSpPr>
        <p:spPr>
          <a:xfrm>
            <a:off x="489846" y="1008052"/>
            <a:ext cx="3487800" cy="1433700"/>
          </a:xfrm>
          <a:prstGeom prst="rect">
            <a:avLst/>
          </a:prstGeom>
          <a:noFill/>
          <a:ln w="2857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solidFill>
                <a:srgbClr val="000000"/>
              </a:solidFill>
            </a:endParaRPr>
          </a:p>
        </p:txBody>
      </p:sp>
      <p:sp>
        <p:nvSpPr>
          <p:cNvPr id="2725" name="Google Shape;2725;p351" descr="&quot;&quot;"/>
          <p:cNvSpPr/>
          <p:nvPr/>
        </p:nvSpPr>
        <p:spPr>
          <a:xfrm>
            <a:off x="464044" y="2588824"/>
            <a:ext cx="3539400" cy="1807500"/>
          </a:xfrm>
          <a:prstGeom prst="rect">
            <a:avLst/>
          </a:prstGeom>
          <a:noFill/>
          <a:ln w="2857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2726" name="Google Shape;2726;p351" descr="Median Annual Income chart from 1967, 1970, 1987, and 2014 for the white, Black, Latinx, and Asian populations." title="Median Annual Income"/>
          <p:cNvPicPr preferRelativeResize="0"/>
          <p:nvPr/>
        </p:nvPicPr>
        <p:blipFill>
          <a:blip r:embed="rId3">
            <a:alphaModFix/>
          </a:blip>
          <a:stretch>
            <a:fillRect/>
          </a:stretch>
        </p:blipFill>
        <p:spPr>
          <a:xfrm>
            <a:off x="1945005" y="1039148"/>
            <a:ext cx="1969405" cy="1371508"/>
          </a:xfrm>
          <a:prstGeom prst="rect">
            <a:avLst/>
          </a:prstGeom>
          <a:noFill/>
          <a:ln>
            <a:noFill/>
          </a:ln>
        </p:spPr>
      </p:pic>
      <p:pic>
        <p:nvPicPr>
          <p:cNvPr id="2727" name="Google Shape;2727;p351" descr="Student A said that the gap in median income between white and Black people is decreasing because Black median income increased 74% between 1967 and 2014 and white median income only increased 59%. " title="Student A reasoning of gap in median annual income chart between demographics."/>
          <p:cNvPicPr preferRelativeResize="0"/>
          <p:nvPr/>
        </p:nvPicPr>
        <p:blipFill rotWithShape="1">
          <a:blip r:embed="rId4">
            <a:alphaModFix/>
          </a:blip>
          <a:srcRect l="23177"/>
          <a:stretch/>
        </p:blipFill>
        <p:spPr>
          <a:xfrm rot="-5400000">
            <a:off x="1800263" y="1338224"/>
            <a:ext cx="747881" cy="3299644"/>
          </a:xfrm>
          <a:prstGeom prst="rect">
            <a:avLst/>
          </a:prstGeom>
          <a:noFill/>
          <a:ln>
            <a:noFill/>
          </a:ln>
        </p:spPr>
      </p:pic>
      <p:sp>
        <p:nvSpPr>
          <p:cNvPr id="2728" name="Google Shape;2728;p351"/>
          <p:cNvSpPr txBox="1"/>
          <p:nvPr/>
        </p:nvSpPr>
        <p:spPr>
          <a:xfrm>
            <a:off x="515963" y="3337538"/>
            <a:ext cx="3487800" cy="949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200" b="1" i="1">
                <a:solidFill>
                  <a:schemeClr val="accent1"/>
                </a:solidFill>
                <a:latin typeface="Calibri"/>
                <a:ea typeface="Calibri"/>
                <a:cs typeface="Calibri"/>
                <a:sym typeface="Calibri"/>
              </a:rPr>
              <a:t>Student A</a:t>
            </a:r>
            <a:r>
              <a:rPr lang="en-US" sz="1200" i="1">
                <a:solidFill>
                  <a:schemeClr val="accent1"/>
                </a:solidFill>
                <a:latin typeface="Calibri"/>
                <a:ea typeface="Calibri"/>
                <a:cs typeface="Calibri"/>
                <a:sym typeface="Calibri"/>
              </a:rPr>
              <a:t> </a:t>
            </a:r>
            <a:r>
              <a:rPr lang="en-US" sz="1200" i="1">
                <a:latin typeface="Calibri"/>
                <a:ea typeface="Calibri"/>
                <a:cs typeface="Calibri"/>
                <a:sym typeface="Calibri"/>
              </a:rPr>
              <a:t>said that the gap in median income between white and Black people is decreasing because Black median income increased 74% between 1967 and 2014 and white median income only increased 59%.</a:t>
            </a:r>
            <a:r>
              <a:rPr lang="en-US" sz="1400">
                <a:latin typeface="Calibri"/>
                <a:ea typeface="Calibri"/>
                <a:cs typeface="Calibri"/>
                <a:sym typeface="Calibri"/>
              </a:rPr>
              <a:t> </a:t>
            </a:r>
            <a:endParaRPr sz="1400">
              <a:latin typeface="Calibri"/>
              <a:ea typeface="Calibri"/>
              <a:cs typeface="Calibri"/>
              <a:sym typeface="Calibri"/>
            </a:endParaRPr>
          </a:p>
        </p:txBody>
      </p:sp>
      <p:sp>
        <p:nvSpPr>
          <p:cNvPr id="2729" name="Google Shape;2729;p351"/>
          <p:cNvSpPr txBox="1"/>
          <p:nvPr/>
        </p:nvSpPr>
        <p:spPr>
          <a:xfrm>
            <a:off x="555403" y="1153443"/>
            <a:ext cx="1446900" cy="11544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100">
                <a:latin typeface="Calibri"/>
                <a:ea typeface="Calibri"/>
                <a:cs typeface="Calibri"/>
                <a:sym typeface="Calibri"/>
              </a:rPr>
              <a:t>Determine whether the income gap between white and Black people  is increasing, decreasing or staying the same.</a:t>
            </a:r>
            <a:endParaRPr sz="1100">
              <a:latin typeface="Calibri"/>
              <a:ea typeface="Calibri"/>
              <a:cs typeface="Calibri"/>
              <a:sym typeface="Calibri"/>
            </a:endParaRPr>
          </a:p>
        </p:txBody>
      </p:sp>
      <p:sp>
        <p:nvSpPr>
          <p:cNvPr id="2730" name="Google Shape;2730;p351" descr="What makes sense in each student’s reasoning and why?&#10;Who do you agree with and why?" title="Questions to consider"/>
          <p:cNvSpPr txBox="1"/>
          <p:nvPr/>
        </p:nvSpPr>
        <p:spPr>
          <a:xfrm>
            <a:off x="4138819" y="747431"/>
            <a:ext cx="4501800" cy="554100"/>
          </a:xfrm>
          <a:prstGeom prst="rect">
            <a:avLst/>
          </a:prstGeom>
          <a:solidFill>
            <a:schemeClr val="accent1"/>
          </a:solidFill>
          <a:ln>
            <a:noFill/>
          </a:ln>
        </p:spPr>
        <p:txBody>
          <a:bodyPr spcFirstLastPara="1" wrap="square" lIns="68575" tIns="68575" rIns="68575" bIns="68575" anchor="t" anchorCtr="0">
            <a:noAutofit/>
          </a:bodyPr>
          <a:lstStyle/>
          <a:p>
            <a:pPr marL="342900" lvl="0" indent="-247650" algn="l" rtl="0">
              <a:spcBef>
                <a:spcPts val="0"/>
              </a:spcBef>
              <a:spcAft>
                <a:spcPts val="0"/>
              </a:spcAft>
              <a:buClr>
                <a:schemeClr val="lt1"/>
              </a:buClr>
              <a:buSzPts val="1300"/>
              <a:buFont typeface="Calibri"/>
              <a:buChar char="●"/>
            </a:pPr>
            <a:r>
              <a:rPr lang="en-US" sz="1300" b="1">
                <a:solidFill>
                  <a:schemeClr val="lt1"/>
                </a:solidFill>
                <a:latin typeface="Calibri"/>
                <a:ea typeface="Calibri"/>
                <a:cs typeface="Calibri"/>
                <a:sym typeface="Calibri"/>
              </a:rPr>
              <a:t>What makes sense in each student’s reasoning and why?</a:t>
            </a:r>
            <a:endParaRPr sz="1300" b="1">
              <a:solidFill>
                <a:schemeClr val="lt1"/>
              </a:solidFill>
              <a:latin typeface="Calibri"/>
              <a:ea typeface="Calibri"/>
              <a:cs typeface="Calibri"/>
              <a:sym typeface="Calibri"/>
            </a:endParaRPr>
          </a:p>
          <a:p>
            <a:pPr marL="342900" lvl="0" indent="-247650" algn="l" rtl="0">
              <a:spcBef>
                <a:spcPts val="0"/>
              </a:spcBef>
              <a:spcAft>
                <a:spcPts val="0"/>
              </a:spcAft>
              <a:buClr>
                <a:schemeClr val="lt1"/>
              </a:buClr>
              <a:buSzPts val="1300"/>
              <a:buFont typeface="Calibri"/>
              <a:buChar char="●"/>
            </a:pPr>
            <a:r>
              <a:rPr lang="en-US" sz="1300" b="1">
                <a:solidFill>
                  <a:schemeClr val="lt1"/>
                </a:solidFill>
                <a:latin typeface="Calibri"/>
                <a:ea typeface="Calibri"/>
                <a:cs typeface="Calibri"/>
                <a:sym typeface="Calibri"/>
              </a:rPr>
              <a:t>Who do you agree with and why?</a:t>
            </a:r>
            <a:endParaRPr sz="1300" b="1">
              <a:solidFill>
                <a:schemeClr val="lt1"/>
              </a:solidFill>
              <a:latin typeface="Calibri"/>
              <a:ea typeface="Calibri"/>
              <a:cs typeface="Calibri"/>
              <a:sym typeface="Calibri"/>
            </a:endParaRPr>
          </a:p>
        </p:txBody>
      </p:sp>
      <p:sp>
        <p:nvSpPr>
          <p:cNvPr id="2732" name="Google Shape;2732;p351"/>
          <p:cNvSpPr txBox="1"/>
          <p:nvPr/>
        </p:nvSpPr>
        <p:spPr>
          <a:xfrm>
            <a:off x="271519" y="174777"/>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i="1" dirty="0" smtClean="0">
                <a:solidFill>
                  <a:schemeClr val="tx1"/>
                </a:solidFill>
                <a:latin typeface="Calibri"/>
                <a:ea typeface="Calibri"/>
                <a:cs typeface="Calibri"/>
                <a:sym typeface="Calibri"/>
              </a:rPr>
              <a:t>Preview of Workspace Slide</a:t>
            </a:r>
            <a:endParaRPr sz="2200" b="1" i="1" dirty="0">
              <a:solidFill>
                <a:schemeClr val="tx1"/>
              </a:solidFill>
              <a:latin typeface="Calibri"/>
              <a:ea typeface="Calibri"/>
              <a:cs typeface="Calibri"/>
              <a:sym typeface="Calibri"/>
            </a:endParaRPr>
          </a:p>
        </p:txBody>
      </p:sp>
      <p:sp>
        <p:nvSpPr>
          <p:cNvPr id="2733" name="Google Shape;2733;p351" descr="What makes sense in Student A’s reasoning is…&#10;&#10;Because … &#10;" title="Explanation area"/>
          <p:cNvSpPr txBox="1"/>
          <p:nvPr/>
        </p:nvSpPr>
        <p:spPr>
          <a:xfrm>
            <a:off x="4138825" y="1422775"/>
            <a:ext cx="4418400" cy="3182100"/>
          </a:xfrm>
          <a:prstGeom prst="rect">
            <a:avLst/>
          </a:prstGeom>
          <a:noFill/>
          <a:ln w="2857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i="1">
                <a:latin typeface="Calibri"/>
                <a:ea typeface="Calibri"/>
                <a:cs typeface="Calibri"/>
                <a:sym typeface="Calibri"/>
              </a:rPr>
              <a:t>What makes sense in Student A’s reasoning is…</a:t>
            </a:r>
            <a:endParaRPr sz="1300" i="1">
              <a:latin typeface="Calibri"/>
              <a:ea typeface="Calibri"/>
              <a:cs typeface="Calibri"/>
              <a:sym typeface="Calibri"/>
            </a:endParaRPr>
          </a:p>
          <a:p>
            <a:pPr marL="0" lvl="0" indent="0" algn="l" rtl="0">
              <a:spcBef>
                <a:spcPts val="0"/>
              </a:spcBef>
              <a:spcAft>
                <a:spcPts val="0"/>
              </a:spcAft>
              <a:buNone/>
            </a:pPr>
            <a:endParaRPr sz="1300" i="1">
              <a:latin typeface="Calibri"/>
              <a:ea typeface="Calibri"/>
              <a:cs typeface="Calibri"/>
              <a:sym typeface="Calibri"/>
            </a:endParaRPr>
          </a:p>
          <a:p>
            <a:pPr marL="0" lvl="0" indent="0" algn="l" rtl="0">
              <a:spcBef>
                <a:spcPts val="0"/>
              </a:spcBef>
              <a:spcAft>
                <a:spcPts val="0"/>
              </a:spcAft>
              <a:buNone/>
            </a:pPr>
            <a:r>
              <a:rPr lang="en-US" sz="1300" i="1">
                <a:latin typeface="Calibri"/>
                <a:ea typeface="Calibri"/>
                <a:cs typeface="Calibri"/>
                <a:sym typeface="Calibri"/>
              </a:rPr>
              <a:t>Because … </a:t>
            </a:r>
            <a:endParaRPr sz="1300" i="1">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738"/>
        <p:cNvGrpSpPr/>
        <p:nvPr/>
      </p:nvGrpSpPr>
      <p:grpSpPr>
        <a:xfrm>
          <a:off x="0" y="0"/>
          <a:ext cx="0" cy="0"/>
          <a:chOff x="0" y="0"/>
          <a:chExt cx="0" cy="0"/>
        </a:xfrm>
      </p:grpSpPr>
      <p:sp>
        <p:nvSpPr>
          <p:cNvPr id="2" name="Title 1"/>
          <p:cNvSpPr>
            <a:spLocks noGrp="1"/>
          </p:cNvSpPr>
          <p:nvPr>
            <p:ph type="title"/>
          </p:nvPr>
        </p:nvSpPr>
        <p:spPr>
          <a:xfrm>
            <a:off x="537882" y="342900"/>
            <a:ext cx="8088300" cy="572054"/>
          </a:xfrm>
        </p:spPr>
        <p:txBody>
          <a:bodyPr>
            <a:normAutofit/>
          </a:bodyPr>
          <a:lstStyle/>
          <a:p>
            <a:r>
              <a:rPr lang="en-US" sz="1800" b="1" dirty="0" smtClean="0"/>
              <a:t>STUDENT WORK</a:t>
            </a:r>
            <a:endParaRPr lang="en-US" sz="1800" b="1" dirty="0"/>
          </a:p>
        </p:txBody>
      </p:sp>
      <p:sp>
        <p:nvSpPr>
          <p:cNvPr id="2739" name="Google Shape;2739;p352"/>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2740" name="Google Shape;2740;p352" descr="Example of student's work and the reasoning behind how the student came up with the answer to the math problem" title="Workspace Slide 29 Preview"/>
          <p:cNvSpPr/>
          <p:nvPr/>
        </p:nvSpPr>
        <p:spPr>
          <a:xfrm>
            <a:off x="489846" y="1008052"/>
            <a:ext cx="3487800" cy="1433700"/>
          </a:xfrm>
          <a:prstGeom prst="rect">
            <a:avLst/>
          </a:prstGeom>
          <a:noFill/>
          <a:ln w="2857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solidFill>
                <a:srgbClr val="000000"/>
              </a:solidFill>
            </a:endParaRPr>
          </a:p>
        </p:txBody>
      </p:sp>
      <p:sp>
        <p:nvSpPr>
          <p:cNvPr id="2741" name="Google Shape;2741;p352" descr="&quot;&quot;"/>
          <p:cNvSpPr/>
          <p:nvPr/>
        </p:nvSpPr>
        <p:spPr>
          <a:xfrm>
            <a:off x="4293875" y="1044925"/>
            <a:ext cx="4086600" cy="3598500"/>
          </a:xfrm>
          <a:prstGeom prst="rect">
            <a:avLst/>
          </a:prstGeom>
          <a:noFill/>
          <a:ln w="2857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2742" name="Google Shape;2742;p352" descr="Median Annual Income chart from 1967, 1970, 1987, and 2014 for the white, Black, Latinx, and Asian populations."/>
          <p:cNvPicPr preferRelativeResize="0"/>
          <p:nvPr/>
        </p:nvPicPr>
        <p:blipFill>
          <a:blip r:embed="rId3">
            <a:alphaModFix/>
          </a:blip>
          <a:stretch>
            <a:fillRect/>
          </a:stretch>
        </p:blipFill>
        <p:spPr>
          <a:xfrm>
            <a:off x="1945005" y="1039148"/>
            <a:ext cx="1969405" cy="1371508"/>
          </a:xfrm>
          <a:prstGeom prst="rect">
            <a:avLst/>
          </a:prstGeom>
          <a:noFill/>
          <a:ln>
            <a:noFill/>
          </a:ln>
        </p:spPr>
      </p:pic>
      <p:pic>
        <p:nvPicPr>
          <p:cNvPr id="2743" name="Google Shape;2743;p352" descr="Student B reasoning of gap in median annual income chart between demographics."/>
          <p:cNvPicPr preferRelativeResize="0"/>
          <p:nvPr/>
        </p:nvPicPr>
        <p:blipFill>
          <a:blip r:embed="rId4">
            <a:alphaModFix/>
          </a:blip>
          <a:stretch>
            <a:fillRect/>
          </a:stretch>
        </p:blipFill>
        <p:spPr>
          <a:xfrm>
            <a:off x="4343501" y="1176821"/>
            <a:ext cx="3709968" cy="2728763"/>
          </a:xfrm>
          <a:prstGeom prst="rect">
            <a:avLst/>
          </a:prstGeom>
          <a:noFill/>
          <a:ln>
            <a:noFill/>
          </a:ln>
        </p:spPr>
      </p:pic>
      <p:sp>
        <p:nvSpPr>
          <p:cNvPr id="2744" name="Google Shape;2744;p352"/>
          <p:cNvSpPr txBox="1"/>
          <p:nvPr/>
        </p:nvSpPr>
        <p:spPr>
          <a:xfrm>
            <a:off x="4395925" y="3950563"/>
            <a:ext cx="3987600" cy="69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200" b="1" i="1">
                <a:solidFill>
                  <a:schemeClr val="accent1"/>
                </a:solidFill>
                <a:latin typeface="Nunito"/>
                <a:ea typeface="Nunito"/>
                <a:cs typeface="Nunito"/>
                <a:sym typeface="Nunito"/>
              </a:rPr>
              <a:t>Student B</a:t>
            </a:r>
            <a:r>
              <a:rPr lang="en-US" sz="1200" b="1" i="1">
                <a:solidFill>
                  <a:schemeClr val="accent5"/>
                </a:solidFill>
                <a:latin typeface="Nunito"/>
                <a:ea typeface="Nunito"/>
                <a:cs typeface="Nunito"/>
                <a:sym typeface="Nunito"/>
              </a:rPr>
              <a:t> </a:t>
            </a:r>
            <a:r>
              <a:rPr lang="en-US" sz="1200" i="1">
                <a:latin typeface="Nunito"/>
                <a:ea typeface="Nunito"/>
                <a:cs typeface="Nunito"/>
                <a:sym typeface="Nunito"/>
              </a:rPr>
              <a:t>said that the gap in median income between white and Black people is increasing because the white median income gains more each year. </a:t>
            </a:r>
            <a:endParaRPr sz="1200" i="1">
              <a:latin typeface="Nunito"/>
              <a:ea typeface="Nunito"/>
              <a:cs typeface="Nunito"/>
              <a:sym typeface="Nunito"/>
            </a:endParaRPr>
          </a:p>
        </p:txBody>
      </p:sp>
      <p:sp>
        <p:nvSpPr>
          <p:cNvPr id="2745" name="Google Shape;2745;p352"/>
          <p:cNvSpPr txBox="1"/>
          <p:nvPr/>
        </p:nvSpPr>
        <p:spPr>
          <a:xfrm>
            <a:off x="555403" y="1153443"/>
            <a:ext cx="1446900" cy="11544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100">
                <a:latin typeface="Calibri"/>
                <a:ea typeface="Calibri"/>
                <a:cs typeface="Calibri"/>
                <a:sym typeface="Calibri"/>
              </a:rPr>
              <a:t>Determine whether the income gap between white and Black people  is increasing, decreasing or staying the same.</a:t>
            </a:r>
            <a:endParaRPr sz="1100">
              <a:latin typeface="Calibri"/>
              <a:ea typeface="Calibri"/>
              <a:cs typeface="Calibri"/>
              <a:sym typeface="Calibri"/>
            </a:endParaRPr>
          </a:p>
        </p:txBody>
      </p:sp>
      <p:sp>
        <p:nvSpPr>
          <p:cNvPr id="2746" name="Google Shape;2746;p352"/>
          <p:cNvSpPr txBox="1"/>
          <p:nvPr/>
        </p:nvSpPr>
        <p:spPr>
          <a:xfrm>
            <a:off x="4138819" y="747431"/>
            <a:ext cx="4501800" cy="554100"/>
          </a:xfrm>
          <a:prstGeom prst="rect">
            <a:avLst/>
          </a:prstGeom>
          <a:solidFill>
            <a:schemeClr val="accent1"/>
          </a:solidFill>
          <a:ln>
            <a:noFill/>
          </a:ln>
        </p:spPr>
        <p:txBody>
          <a:bodyPr spcFirstLastPara="1" wrap="square" lIns="68575" tIns="68575" rIns="68575" bIns="68575" anchor="t" anchorCtr="0">
            <a:noAutofit/>
          </a:bodyPr>
          <a:lstStyle/>
          <a:p>
            <a:pPr marL="342900" lvl="0" indent="-247650" algn="l" rtl="0">
              <a:spcBef>
                <a:spcPts val="0"/>
              </a:spcBef>
              <a:spcAft>
                <a:spcPts val="0"/>
              </a:spcAft>
              <a:buClr>
                <a:schemeClr val="lt1"/>
              </a:buClr>
              <a:buSzPts val="1300"/>
              <a:buFont typeface="Calibri"/>
              <a:buChar char="●"/>
            </a:pPr>
            <a:r>
              <a:rPr lang="en-US" sz="1300" b="1">
                <a:solidFill>
                  <a:schemeClr val="lt1"/>
                </a:solidFill>
                <a:latin typeface="Calibri"/>
                <a:ea typeface="Calibri"/>
                <a:cs typeface="Calibri"/>
                <a:sym typeface="Calibri"/>
              </a:rPr>
              <a:t>What makes sense in each student’s reasoning and why?</a:t>
            </a:r>
            <a:endParaRPr sz="1300" b="1">
              <a:solidFill>
                <a:schemeClr val="lt1"/>
              </a:solidFill>
              <a:latin typeface="Calibri"/>
              <a:ea typeface="Calibri"/>
              <a:cs typeface="Calibri"/>
              <a:sym typeface="Calibri"/>
            </a:endParaRPr>
          </a:p>
          <a:p>
            <a:pPr marL="342900" lvl="0" indent="-247650" algn="l" rtl="0">
              <a:spcBef>
                <a:spcPts val="0"/>
              </a:spcBef>
              <a:spcAft>
                <a:spcPts val="0"/>
              </a:spcAft>
              <a:buClr>
                <a:schemeClr val="lt1"/>
              </a:buClr>
              <a:buSzPts val="1300"/>
              <a:buFont typeface="Calibri"/>
              <a:buChar char="●"/>
            </a:pPr>
            <a:r>
              <a:rPr lang="en-US" sz="1300" b="1">
                <a:solidFill>
                  <a:schemeClr val="lt1"/>
                </a:solidFill>
                <a:latin typeface="Calibri"/>
                <a:ea typeface="Calibri"/>
                <a:cs typeface="Calibri"/>
                <a:sym typeface="Calibri"/>
              </a:rPr>
              <a:t>Who do you agree with and why?</a:t>
            </a:r>
            <a:endParaRPr sz="1300" b="1">
              <a:solidFill>
                <a:schemeClr val="lt1"/>
              </a:solidFill>
              <a:latin typeface="Calibri"/>
              <a:ea typeface="Calibri"/>
              <a:cs typeface="Calibri"/>
              <a:sym typeface="Calibri"/>
            </a:endParaRPr>
          </a:p>
        </p:txBody>
      </p:sp>
      <p:sp>
        <p:nvSpPr>
          <p:cNvPr id="2748" name="Google Shape;2748;p352"/>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i="1" dirty="0">
                <a:solidFill>
                  <a:schemeClr val="tx1"/>
                </a:solidFill>
                <a:latin typeface="Calibri"/>
                <a:ea typeface="Calibri"/>
                <a:cs typeface="Calibri"/>
                <a:sym typeface="Calibri"/>
              </a:rPr>
              <a:t>Preview of Workspace Slide</a:t>
            </a:r>
            <a:endParaRPr sz="2200" b="1" i="1" dirty="0">
              <a:solidFill>
                <a:schemeClr val="tx1"/>
              </a:solidFill>
              <a:latin typeface="Calibri"/>
              <a:ea typeface="Calibri"/>
              <a:cs typeface="Calibri"/>
              <a:sym typeface="Calibri"/>
            </a:endParaRPr>
          </a:p>
        </p:txBody>
      </p:sp>
      <p:sp>
        <p:nvSpPr>
          <p:cNvPr id="2749" name="Google Shape;2749;p352" descr="&quot;&quot;"/>
          <p:cNvSpPr txBox="1"/>
          <p:nvPr/>
        </p:nvSpPr>
        <p:spPr>
          <a:xfrm>
            <a:off x="489850" y="2534850"/>
            <a:ext cx="3487800" cy="1958100"/>
          </a:xfrm>
          <a:prstGeom prst="rect">
            <a:avLst/>
          </a:prstGeom>
          <a:noFill/>
          <a:ln w="2857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i="1">
                <a:latin typeface="Calibri"/>
                <a:ea typeface="Calibri"/>
                <a:cs typeface="Calibri"/>
                <a:sym typeface="Calibri"/>
              </a:rPr>
              <a:t>What makes sense in Student B’s reasoning is…</a:t>
            </a:r>
            <a:endParaRPr sz="1300" i="1">
              <a:latin typeface="Calibri"/>
              <a:ea typeface="Calibri"/>
              <a:cs typeface="Calibri"/>
              <a:sym typeface="Calibri"/>
            </a:endParaRPr>
          </a:p>
          <a:p>
            <a:pPr marL="0" lvl="0" indent="0" algn="l" rtl="0">
              <a:spcBef>
                <a:spcPts val="0"/>
              </a:spcBef>
              <a:spcAft>
                <a:spcPts val="0"/>
              </a:spcAft>
              <a:buNone/>
            </a:pPr>
            <a:endParaRPr sz="1300" i="1">
              <a:latin typeface="Calibri"/>
              <a:ea typeface="Calibri"/>
              <a:cs typeface="Calibri"/>
              <a:sym typeface="Calibri"/>
            </a:endParaRPr>
          </a:p>
          <a:p>
            <a:pPr marL="0" lvl="0" indent="0" algn="l" rtl="0">
              <a:spcBef>
                <a:spcPts val="0"/>
              </a:spcBef>
              <a:spcAft>
                <a:spcPts val="0"/>
              </a:spcAft>
              <a:buNone/>
            </a:pPr>
            <a:r>
              <a:rPr lang="en-US" sz="1300" i="1">
                <a:latin typeface="Calibri"/>
                <a:ea typeface="Calibri"/>
                <a:cs typeface="Calibri"/>
                <a:sym typeface="Calibri"/>
              </a:rPr>
              <a:t>Because … </a:t>
            </a:r>
            <a:endParaRPr sz="1300" i="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477"/>
        <p:cNvGrpSpPr/>
        <p:nvPr/>
      </p:nvGrpSpPr>
      <p:grpSpPr>
        <a:xfrm>
          <a:off x="0" y="0"/>
          <a:ext cx="0" cy="0"/>
          <a:chOff x="0" y="0"/>
          <a:chExt cx="0" cy="0"/>
        </a:xfrm>
      </p:grpSpPr>
      <p:sp>
        <p:nvSpPr>
          <p:cNvPr id="2478" name="Google Shape;2478;p32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Professional learning activity types</a:t>
            </a:r>
            <a:endParaRPr sz="2800"/>
          </a:p>
        </p:txBody>
      </p:sp>
      <p:sp>
        <p:nvSpPr>
          <p:cNvPr id="2479" name="Google Shape;2479;p326"/>
          <p:cNvSpPr txBox="1">
            <a:spLocks noGrp="1"/>
          </p:cNvSpPr>
          <p:nvPr>
            <p:ph type="body" idx="1"/>
          </p:nvPr>
        </p:nvSpPr>
        <p:spPr>
          <a:xfrm>
            <a:off x="968975" y="1394175"/>
            <a:ext cx="74856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US" b="1">
                <a:solidFill>
                  <a:schemeClr val="accent3"/>
                </a:solidFill>
              </a:rPr>
              <a:t>Setting and maintaining norms: </a:t>
            </a:r>
            <a:r>
              <a:rPr lang="en-US"/>
              <a:t>These activities support participants to establish norms that will guide participation in sessions.</a:t>
            </a:r>
            <a:endParaRPr/>
          </a:p>
          <a:p>
            <a:pPr marL="0" lvl="0" indent="0" algn="l" rtl="0">
              <a:spcBef>
                <a:spcPts val="800"/>
              </a:spcBef>
              <a:spcAft>
                <a:spcPts val="0"/>
              </a:spcAft>
              <a:buNone/>
            </a:pPr>
            <a:r>
              <a:rPr lang="en-US" b="1">
                <a:solidFill>
                  <a:schemeClr val="accent3"/>
                </a:solidFill>
              </a:rPr>
              <a:t>Doing math together: </a:t>
            </a:r>
            <a:r>
              <a:rPr lang="en-US"/>
              <a:t>These activities engage participants in a mathematics task.</a:t>
            </a:r>
            <a:endParaRPr/>
          </a:p>
          <a:p>
            <a:pPr marL="0" lvl="0" indent="0" algn="l" rtl="0">
              <a:spcBef>
                <a:spcPts val="800"/>
              </a:spcBef>
              <a:spcAft>
                <a:spcPts val="0"/>
              </a:spcAft>
              <a:buNone/>
            </a:pPr>
            <a:r>
              <a:rPr lang="en-US" b="1">
                <a:solidFill>
                  <a:schemeClr val="accent3"/>
                </a:solidFill>
              </a:rPr>
              <a:t>Studying teaching: </a:t>
            </a:r>
            <a:r>
              <a:rPr lang="en-US"/>
              <a:t>These activities involve analysis of video, vignettes, live teaching, or instructional tools.</a:t>
            </a:r>
            <a:endParaRPr/>
          </a:p>
          <a:p>
            <a:pPr marL="0" lvl="0" indent="0" algn="l" rtl="0">
              <a:spcBef>
                <a:spcPts val="800"/>
              </a:spcBef>
              <a:spcAft>
                <a:spcPts val="0"/>
              </a:spcAft>
              <a:buClr>
                <a:schemeClr val="dk1"/>
              </a:buClr>
              <a:buSzPts val="1100"/>
              <a:buFont typeface="Arial"/>
              <a:buNone/>
            </a:pPr>
            <a:r>
              <a:rPr lang="en-US" b="1">
                <a:solidFill>
                  <a:schemeClr val="accent3"/>
                </a:solidFill>
              </a:rPr>
              <a:t>Connecting to research: </a:t>
            </a:r>
            <a:r>
              <a:rPr lang="en-US"/>
              <a:t>These activities involve unpacking and understanding the research in mathematics education underpinning focal ideas and concepts.</a:t>
            </a:r>
            <a:endParaRPr/>
          </a:p>
          <a:p>
            <a:pPr marL="0" lvl="0" indent="0" algn="l" rtl="0">
              <a:spcBef>
                <a:spcPts val="800"/>
              </a:spcBef>
              <a:spcAft>
                <a:spcPts val="0"/>
              </a:spcAft>
              <a:buNone/>
            </a:pPr>
            <a:r>
              <a:rPr lang="en-US" b="1">
                <a:solidFill>
                  <a:schemeClr val="accent3"/>
                </a:solidFill>
              </a:rPr>
              <a:t>Planning for action: </a:t>
            </a:r>
            <a:r>
              <a:rPr lang="en-US"/>
              <a:t>These activities involve making links between session content and our own practice and contexts.</a:t>
            </a:r>
            <a:endParaRPr b="1"/>
          </a:p>
        </p:txBody>
      </p:sp>
      <p:pic>
        <p:nvPicPr>
          <p:cNvPr id="2480" name="Google Shape;2480;p326" descr="Group brainstorm with solid fill"/>
          <p:cNvPicPr preferRelativeResize="0"/>
          <p:nvPr/>
        </p:nvPicPr>
        <p:blipFill>
          <a:blip r:embed="rId3">
            <a:alphaModFix/>
          </a:blip>
          <a:stretch>
            <a:fillRect/>
          </a:stretch>
        </p:blipFill>
        <p:spPr>
          <a:xfrm>
            <a:off x="485638" y="1993388"/>
            <a:ext cx="457200" cy="457200"/>
          </a:xfrm>
          <a:prstGeom prst="rect">
            <a:avLst/>
          </a:prstGeom>
          <a:noFill/>
          <a:ln>
            <a:noFill/>
          </a:ln>
        </p:spPr>
      </p:pic>
      <p:pic>
        <p:nvPicPr>
          <p:cNvPr id="2481" name="Google Shape;2481;p326" descr="Storytelling with solid fill"/>
          <p:cNvPicPr preferRelativeResize="0"/>
          <p:nvPr/>
        </p:nvPicPr>
        <p:blipFill>
          <a:blip r:embed="rId4">
            <a:alphaModFix/>
          </a:blip>
          <a:stretch>
            <a:fillRect/>
          </a:stretch>
        </p:blipFill>
        <p:spPr>
          <a:xfrm>
            <a:off x="485650" y="3185975"/>
            <a:ext cx="457200" cy="457200"/>
          </a:xfrm>
          <a:prstGeom prst="rect">
            <a:avLst/>
          </a:prstGeom>
          <a:noFill/>
          <a:ln>
            <a:noFill/>
          </a:ln>
        </p:spPr>
      </p:pic>
      <p:pic>
        <p:nvPicPr>
          <p:cNvPr id="2482" name="Google Shape;2482;p326" descr="Blueprint with solid fill"/>
          <p:cNvPicPr preferRelativeResize="0"/>
          <p:nvPr/>
        </p:nvPicPr>
        <p:blipFill>
          <a:blip r:embed="rId5">
            <a:alphaModFix/>
          </a:blip>
          <a:stretch>
            <a:fillRect/>
          </a:stretch>
        </p:blipFill>
        <p:spPr>
          <a:xfrm>
            <a:off x="485650" y="3830588"/>
            <a:ext cx="457200" cy="457200"/>
          </a:xfrm>
          <a:prstGeom prst="rect">
            <a:avLst/>
          </a:prstGeom>
          <a:noFill/>
          <a:ln>
            <a:noFill/>
          </a:ln>
        </p:spPr>
      </p:pic>
      <p:pic>
        <p:nvPicPr>
          <p:cNvPr id="2483" name="Google Shape;2483;p326" descr="Cheers with solid fill"/>
          <p:cNvPicPr preferRelativeResize="0"/>
          <p:nvPr/>
        </p:nvPicPr>
        <p:blipFill>
          <a:blip r:embed="rId6">
            <a:alphaModFix/>
          </a:blip>
          <a:stretch>
            <a:fillRect/>
          </a:stretch>
        </p:blipFill>
        <p:spPr>
          <a:xfrm>
            <a:off x="485650" y="1445425"/>
            <a:ext cx="457200" cy="457200"/>
          </a:xfrm>
          <a:prstGeom prst="rect">
            <a:avLst/>
          </a:prstGeom>
          <a:noFill/>
          <a:ln>
            <a:noFill/>
          </a:ln>
        </p:spPr>
      </p:pic>
      <p:pic>
        <p:nvPicPr>
          <p:cNvPr id="2484" name="Google Shape;2484;p326" descr="Magnifying glass with solid fill"/>
          <p:cNvPicPr preferRelativeResize="0"/>
          <p:nvPr/>
        </p:nvPicPr>
        <p:blipFill>
          <a:blip r:embed="rId7">
            <a:alphaModFix/>
          </a:blip>
          <a:stretch>
            <a:fillRect/>
          </a:stretch>
        </p:blipFill>
        <p:spPr>
          <a:xfrm>
            <a:off x="485650" y="2617550"/>
            <a:ext cx="457200" cy="457200"/>
          </a:xfrm>
          <a:prstGeom prst="rect">
            <a:avLst/>
          </a:prstGeom>
          <a:noFill/>
          <a:ln>
            <a:noFill/>
          </a:ln>
        </p:spPr>
      </p:pic>
      <p:sp>
        <p:nvSpPr>
          <p:cNvPr id="2485" name="Google Shape;2485;p326"/>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sp>
        <p:nvSpPr>
          <p:cNvPr id="2755" name="Google Shape;2755;p35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Reflecting on the mathematics</a:t>
            </a:r>
            <a:endParaRPr sz="2800"/>
          </a:p>
        </p:txBody>
      </p:sp>
      <p:sp>
        <p:nvSpPr>
          <p:cNvPr id="2756" name="Google Shape;2756;p35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2757" name="Google Shape;2757;p353"/>
          <p:cNvSpPr txBox="1"/>
          <p:nvPr/>
        </p:nvSpPr>
        <p:spPr>
          <a:xfrm>
            <a:off x="499175" y="1379075"/>
            <a:ext cx="8380500" cy="1302000"/>
          </a:xfrm>
          <a:prstGeom prst="rect">
            <a:avLst/>
          </a:prstGeom>
          <a:solidFill>
            <a:srgbClr val="FFFFFF"/>
          </a:solidFill>
          <a:ln>
            <a:noFill/>
          </a:ln>
        </p:spPr>
        <p:txBody>
          <a:bodyPr spcFirstLastPara="1" wrap="square" lIns="68575" tIns="68575" rIns="68575" bIns="68575" anchor="t" anchorCtr="0">
            <a:noAutofit/>
          </a:bodyPr>
          <a:lstStyle/>
          <a:p>
            <a:pPr marL="0" lvl="0" indent="0" algn="l" rtl="0">
              <a:spcBef>
                <a:spcPts val="900"/>
              </a:spcBef>
              <a:spcAft>
                <a:spcPts val="0"/>
              </a:spcAft>
              <a:buNone/>
            </a:pPr>
            <a:r>
              <a:rPr lang="en-US" sz="1400" b="1">
                <a:solidFill>
                  <a:srgbClr val="434343"/>
                </a:solidFill>
                <a:latin typeface="Calibri"/>
                <a:ea typeface="Calibri"/>
                <a:cs typeface="Calibri"/>
                <a:sym typeface="Calibri"/>
              </a:rPr>
              <a:t>4L: </a:t>
            </a:r>
            <a:r>
              <a:rPr lang="en-US" sz="1400" b="1" u="sng">
                <a:solidFill>
                  <a:srgbClr val="0000F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HS Data &amp; Statistics Standards</a:t>
            </a:r>
            <a:r>
              <a:rPr lang="en-US" sz="1400" b="1">
                <a:solidFill>
                  <a:srgbClr val="434343"/>
                </a:solidFill>
                <a:latin typeface="Calibri"/>
                <a:ea typeface="Calibri"/>
                <a:cs typeface="Calibri"/>
                <a:sym typeface="Calibri"/>
              </a:rPr>
              <a:t> and Guidance</a:t>
            </a:r>
            <a:endParaRPr sz="1400" b="1">
              <a:solidFill>
                <a:srgbClr val="434343"/>
              </a:solidFill>
              <a:latin typeface="Calibri"/>
              <a:ea typeface="Calibri"/>
              <a:cs typeface="Calibri"/>
              <a:sym typeface="Calibri"/>
            </a:endParaRPr>
          </a:p>
          <a:p>
            <a:pPr marL="609600" lvl="0" indent="-609600" algn="l" rtl="0">
              <a:spcBef>
                <a:spcPts val="500"/>
              </a:spcBef>
              <a:spcAft>
                <a:spcPts val="0"/>
              </a:spcAft>
              <a:buNone/>
            </a:pPr>
            <a:r>
              <a:rPr lang="en-US" sz="1400" b="1">
                <a:solidFill>
                  <a:srgbClr val="000000"/>
                </a:solidFill>
                <a:latin typeface="Calibri"/>
                <a:ea typeface="Calibri"/>
                <a:cs typeface="Calibri"/>
                <a:sym typeface="Calibri"/>
              </a:rPr>
              <a:t>Critical Areas of Focus</a:t>
            </a:r>
            <a:endParaRPr sz="1400" b="1">
              <a:solidFill>
                <a:srgbClr val="000000"/>
              </a:solidFill>
              <a:latin typeface="Calibri"/>
              <a:ea typeface="Calibri"/>
              <a:cs typeface="Calibri"/>
              <a:sym typeface="Calibri"/>
            </a:endParaRPr>
          </a:p>
          <a:p>
            <a:pPr marL="0" marR="0" lvl="0" indent="0" algn="l" rtl="0">
              <a:spcBef>
                <a:spcPts val="200"/>
              </a:spcBef>
              <a:spcAft>
                <a:spcPts val="0"/>
              </a:spcAft>
              <a:buNone/>
            </a:pPr>
            <a:r>
              <a:rPr lang="en-US" sz="1400">
                <a:solidFill>
                  <a:srgbClr val="000000"/>
                </a:solidFill>
                <a:latin typeface="Calibri"/>
                <a:ea typeface="Calibri"/>
                <a:cs typeface="Calibri"/>
                <a:sym typeface="Calibri"/>
              </a:rPr>
              <a:t>Decisions or predictions are often based on data—numbers in context. These decisions or predictions would be easy</a:t>
            </a:r>
            <a:r>
              <a:rPr lang="en-US">
                <a:latin typeface="Calibri"/>
                <a:ea typeface="Calibri"/>
                <a:cs typeface="Calibri"/>
                <a:sym typeface="Calibri"/>
              </a:rPr>
              <a:t> to make </a:t>
            </a:r>
            <a:r>
              <a:rPr lang="en-US" sz="1400">
                <a:solidFill>
                  <a:srgbClr val="000000"/>
                </a:solidFill>
                <a:latin typeface="Calibri"/>
                <a:ea typeface="Calibri"/>
                <a:cs typeface="Calibri"/>
                <a:sym typeface="Calibri"/>
              </a:rPr>
              <a:t>if the data always sent a clear message, but the message is often obscured by variability. Statistics provides tools for describing variability in data and for making informed decisions that take it into account.</a:t>
            </a:r>
            <a:endParaRPr sz="1400">
              <a:solidFill>
                <a:srgbClr val="000000"/>
              </a:solidFill>
              <a:latin typeface="Calibri"/>
              <a:ea typeface="Calibri"/>
              <a:cs typeface="Calibri"/>
              <a:sym typeface="Calibri"/>
            </a:endParaRPr>
          </a:p>
          <a:p>
            <a:pPr marL="0" lvl="0" indent="0" algn="l" rtl="0">
              <a:lnSpc>
                <a:spcPct val="115000"/>
              </a:lnSpc>
              <a:spcBef>
                <a:spcPts val="300"/>
              </a:spcBef>
              <a:spcAft>
                <a:spcPts val="0"/>
              </a:spcAft>
              <a:buClr>
                <a:srgbClr val="000000"/>
              </a:buClr>
              <a:buSzPts val="800"/>
              <a:buFont typeface="Arial"/>
              <a:buNone/>
            </a:pPr>
            <a:endParaRPr sz="1800">
              <a:solidFill>
                <a:srgbClr val="595959"/>
              </a:solidFill>
              <a:latin typeface="Nunito"/>
              <a:ea typeface="Nunito"/>
              <a:cs typeface="Nunito"/>
              <a:sym typeface="Nunito"/>
            </a:endParaRPr>
          </a:p>
        </p:txBody>
      </p:sp>
      <p:sp>
        <p:nvSpPr>
          <p:cNvPr id="2758" name="Google Shape;2758;p353"/>
          <p:cNvSpPr txBox="1"/>
          <p:nvPr/>
        </p:nvSpPr>
        <p:spPr>
          <a:xfrm>
            <a:off x="537875" y="2941175"/>
            <a:ext cx="8228100" cy="12012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342900" lvl="0" indent="-266700" algn="l" rtl="0">
              <a:spcBef>
                <a:spcPts val="0"/>
              </a:spcBef>
              <a:spcAft>
                <a:spcPts val="0"/>
              </a:spcAft>
              <a:buClr>
                <a:srgbClr val="000000"/>
              </a:buClr>
              <a:buSzPts val="1600"/>
              <a:buFont typeface="Nunito"/>
              <a:buChar char="●"/>
            </a:pPr>
            <a:r>
              <a:rPr lang="en-US" sz="1600">
                <a:solidFill>
                  <a:srgbClr val="000000"/>
                </a:solidFill>
                <a:latin typeface="Calibri"/>
                <a:ea typeface="Calibri"/>
                <a:cs typeface="Calibri"/>
                <a:sym typeface="Calibri"/>
              </a:rPr>
              <a:t>What do you want to remember when you are </a:t>
            </a:r>
            <a:r>
              <a:rPr lang="en-US" sz="1600" b="1">
                <a:solidFill>
                  <a:srgbClr val="000000"/>
                </a:solidFill>
                <a:latin typeface="Calibri"/>
                <a:ea typeface="Calibri"/>
                <a:cs typeface="Calibri"/>
                <a:sym typeface="Calibri"/>
              </a:rPr>
              <a:t>comparing and analyzing data</a:t>
            </a:r>
            <a:r>
              <a:rPr lang="en-US" sz="1600">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marL="342900" lvl="0" indent="0" algn="l" rtl="0">
              <a:spcBef>
                <a:spcPts val="0"/>
              </a:spcBef>
              <a:spcAft>
                <a:spcPts val="0"/>
              </a:spcAft>
              <a:buNone/>
            </a:pPr>
            <a:endParaRPr sz="1600">
              <a:solidFill>
                <a:srgbClr val="000000"/>
              </a:solidFill>
              <a:latin typeface="Calibri"/>
              <a:ea typeface="Calibri"/>
              <a:cs typeface="Calibri"/>
              <a:sym typeface="Calibri"/>
            </a:endParaRPr>
          </a:p>
          <a:p>
            <a:pPr marL="342900" lvl="0" indent="-266700" algn="l" rtl="0">
              <a:spcBef>
                <a:spcPts val="0"/>
              </a:spcBef>
              <a:spcAft>
                <a:spcPts val="0"/>
              </a:spcAft>
              <a:buClr>
                <a:srgbClr val="000000"/>
              </a:buClr>
              <a:buSzPts val="1600"/>
              <a:buFont typeface="Nunito"/>
              <a:buChar char="●"/>
            </a:pPr>
            <a:r>
              <a:rPr lang="en-US" sz="1600">
                <a:solidFill>
                  <a:srgbClr val="000000"/>
                </a:solidFill>
                <a:latin typeface="Calibri"/>
                <a:ea typeface="Calibri"/>
                <a:cs typeface="Calibri"/>
                <a:sym typeface="Calibri"/>
              </a:rPr>
              <a:t>How did this lesson help you think about what you might do as a citizen moving forward when you encounter </a:t>
            </a:r>
            <a:r>
              <a:rPr lang="en-US" sz="1600" b="1">
                <a:solidFill>
                  <a:srgbClr val="000000"/>
                </a:solidFill>
                <a:latin typeface="Calibri"/>
                <a:ea typeface="Calibri"/>
                <a:cs typeface="Calibri"/>
                <a:sym typeface="Calibri"/>
              </a:rPr>
              <a:t>data or claims about growth</a:t>
            </a:r>
            <a:r>
              <a:rPr lang="en-US" sz="1600">
                <a:solidFill>
                  <a:srgbClr val="000000"/>
                </a:solidFill>
                <a:latin typeface="Calibri"/>
                <a:ea typeface="Calibri"/>
                <a:cs typeface="Calibri"/>
                <a:sym typeface="Calibri"/>
              </a:rPr>
              <a:t>?</a:t>
            </a:r>
            <a:endParaRPr sz="1600">
              <a:solidFill>
                <a:srgbClr val="000000"/>
              </a:solidFill>
              <a:latin typeface="Calibri"/>
              <a:ea typeface="Calibri"/>
              <a:cs typeface="Calibri"/>
              <a:sym typeface="Calibri"/>
            </a:endParaRPr>
          </a:p>
          <a:p>
            <a:pPr marL="0" lvl="0" indent="0" algn="l" rtl="0">
              <a:spcBef>
                <a:spcPts val="0"/>
              </a:spcBef>
              <a:spcAft>
                <a:spcPts val="0"/>
              </a:spcAft>
              <a:buNone/>
            </a:pPr>
            <a:endParaRPr sz="900">
              <a:solidFill>
                <a:srgbClr val="000000"/>
              </a:solidFill>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p:txBody>
      </p:sp>
      <p:sp>
        <p:nvSpPr>
          <p:cNvPr id="2759" name="Google Shape;2759;p353"/>
          <p:cNvSpPr/>
          <p:nvPr/>
        </p:nvSpPr>
        <p:spPr>
          <a:xfrm>
            <a:off x="5848549" y="4577600"/>
            <a:ext cx="2456100" cy="273900"/>
          </a:xfrm>
          <a:prstGeom prst="rect">
            <a:avLst/>
          </a:prstGeom>
          <a:solidFill>
            <a:schemeClr val="lt2"/>
          </a:solidFill>
          <a:ln>
            <a:noFill/>
          </a:ln>
        </p:spPr>
        <p:txBody>
          <a:bodyPr spcFirstLastPara="1" wrap="square" lIns="68575" tIns="68575" rIns="68575" bIns="68575" anchor="ctr" anchorCtr="0">
            <a:noAutofit/>
          </a:bodyPr>
          <a:lstStyle/>
          <a:p>
            <a:pPr marL="0" lvl="0" indent="0" algn="ctr" rtl="0">
              <a:spcBef>
                <a:spcPts val="0"/>
              </a:spcBef>
              <a:spcAft>
                <a:spcPts val="0"/>
              </a:spcAft>
              <a:buClr>
                <a:srgbClr val="000000"/>
              </a:buClr>
              <a:buSzPts val="800"/>
              <a:buFont typeface="Arial"/>
              <a:buNone/>
            </a:pPr>
            <a:r>
              <a:rPr lang="en-US" sz="1300" u="sng">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(ODE</a:t>
            </a:r>
            <a:r>
              <a:rPr lang="en-US" sz="1300" u="sng">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2022)</a:t>
            </a:r>
            <a:endParaRPr sz="13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3"/>
        <p:cNvGrpSpPr/>
        <p:nvPr/>
      </p:nvGrpSpPr>
      <p:grpSpPr>
        <a:xfrm>
          <a:off x="0" y="0"/>
          <a:ext cx="0" cy="0"/>
          <a:chOff x="0" y="0"/>
          <a:chExt cx="0" cy="0"/>
        </a:xfrm>
      </p:grpSpPr>
      <p:sp>
        <p:nvSpPr>
          <p:cNvPr id="2764" name="Google Shape;2764;p35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US" sz="2800"/>
              <a:t>Debriefing the data &amp; statistics task:</a:t>
            </a:r>
            <a:endParaRPr sz="2800"/>
          </a:p>
        </p:txBody>
      </p:sp>
      <p:sp>
        <p:nvSpPr>
          <p:cNvPr id="2765" name="Google Shape;2765;p354"/>
          <p:cNvSpPr txBox="1"/>
          <p:nvPr/>
        </p:nvSpPr>
        <p:spPr>
          <a:xfrm>
            <a:off x="655350" y="3314600"/>
            <a:ext cx="79671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AutoNum type="arabicPeriod"/>
            </a:pPr>
            <a:r>
              <a:rPr lang="en-US">
                <a:latin typeface="Calibri"/>
                <a:ea typeface="Calibri"/>
                <a:cs typeface="Calibri"/>
                <a:sym typeface="Calibri"/>
              </a:rPr>
              <a:t>How did you see me working on each of these goals during the lesson?</a:t>
            </a:r>
            <a:endParaRPr>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What moves was I making as a teacher of mathematics?</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a:latin typeface="Calibri"/>
                <a:ea typeface="Calibri"/>
                <a:cs typeface="Calibri"/>
                <a:sym typeface="Calibri"/>
              </a:rPr>
              <a:t>What moves could have been made to support our work on these goals even more?</a:t>
            </a:r>
            <a:endParaRPr>
              <a:latin typeface="Calibri"/>
              <a:ea typeface="Calibri"/>
              <a:cs typeface="Calibri"/>
              <a:sym typeface="Calibri"/>
            </a:endParaRPr>
          </a:p>
        </p:txBody>
      </p:sp>
      <p:sp>
        <p:nvSpPr>
          <p:cNvPr id="2766" name="Google Shape;2766;p35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
        <p:nvSpPr>
          <p:cNvPr id="2767" name="Google Shape;2767;p354"/>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US" sz="2000" b="1">
                <a:solidFill>
                  <a:schemeClr val="accent1"/>
                </a:solidFill>
              </a:rPr>
              <a:t>Goals for us as math learners:</a:t>
            </a:r>
            <a:endParaRPr sz="2000" b="1">
              <a:solidFill>
                <a:schemeClr val="accent1"/>
              </a:solidFill>
            </a:endParaRPr>
          </a:p>
        </p:txBody>
      </p:sp>
      <p:sp>
        <p:nvSpPr>
          <p:cNvPr id="2768" name="Google Shape;2768;p354"/>
          <p:cNvSpPr txBox="1">
            <a:spLocks noGrp="1"/>
          </p:cNvSpPr>
          <p:nvPr>
            <p:ph type="body" idx="4294967295"/>
          </p:nvPr>
        </p:nvSpPr>
        <p:spPr>
          <a:xfrm>
            <a:off x="659150" y="1749250"/>
            <a:ext cx="7967100" cy="1110900"/>
          </a:xfrm>
          <a:prstGeom prst="rect">
            <a:avLst/>
          </a:prstGeom>
          <a:solidFill>
            <a:schemeClr val="lt2"/>
          </a:solidFill>
        </p:spPr>
        <p:txBody>
          <a:bodyPr spcFirstLastPara="1" wrap="square" lIns="68575" tIns="34275" rIns="68575" bIns="34275" anchor="t" anchorCtr="0">
            <a:normAutofit fontScale="92500"/>
          </a:bodyPr>
          <a:lstStyle/>
          <a:p>
            <a:pPr marL="177800" lvl="0" indent="-158750" algn="l" rtl="0">
              <a:lnSpc>
                <a:spcPct val="100000"/>
              </a:lnSpc>
              <a:spcBef>
                <a:spcPts val="0"/>
              </a:spcBef>
              <a:spcAft>
                <a:spcPts val="0"/>
              </a:spcAft>
              <a:buSzPts val="1500"/>
              <a:buFont typeface="Calibri"/>
              <a:buChar char="●"/>
            </a:pPr>
            <a:r>
              <a:rPr lang="en-US" sz="1500" b="1"/>
              <a:t>Mathematical goal</a:t>
            </a:r>
            <a:r>
              <a:rPr lang="en-US" sz="1500"/>
              <a:t>: Deepen our understanding of data analysis techniques for contextual situations</a:t>
            </a:r>
            <a:endParaRPr sz="1500"/>
          </a:p>
          <a:p>
            <a:pPr marL="177800" lvl="0" indent="-158750" algn="l" rtl="0">
              <a:lnSpc>
                <a:spcPct val="100000"/>
              </a:lnSpc>
              <a:spcBef>
                <a:spcPts val="1000"/>
              </a:spcBef>
              <a:spcAft>
                <a:spcPts val="1000"/>
              </a:spcAft>
              <a:buSzPts val="1500"/>
              <a:buFont typeface="Calibri"/>
              <a:buChar char="●"/>
            </a:pPr>
            <a:r>
              <a:rPr lang="en-US" sz="1500" b="1"/>
              <a:t>Equity goal</a:t>
            </a:r>
            <a:r>
              <a:rPr lang="en-US" sz="1500"/>
              <a:t>: Build a community of learners where participants listen to each other and are ready to respond to what they have heard</a:t>
            </a:r>
            <a:endParaRPr sz="15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2"/>
        <p:cNvGrpSpPr/>
        <p:nvPr/>
      </p:nvGrpSpPr>
      <p:grpSpPr>
        <a:xfrm>
          <a:off x="0" y="0"/>
          <a:ext cx="0" cy="0"/>
          <a:chOff x="0" y="0"/>
          <a:chExt cx="0" cy="0"/>
        </a:xfrm>
      </p:grpSpPr>
      <p:sp>
        <p:nvSpPr>
          <p:cNvPr id="2773" name="Google Shape;2773;p35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US" sz="2800"/>
              <a:t>Debriefing the data &amp; statistics task:</a:t>
            </a:r>
            <a:endParaRPr sz="2800"/>
          </a:p>
        </p:txBody>
      </p:sp>
      <p:sp>
        <p:nvSpPr>
          <p:cNvPr id="2774" name="Google Shape;2774;p355"/>
          <p:cNvSpPr txBox="1"/>
          <p:nvPr/>
        </p:nvSpPr>
        <p:spPr>
          <a:xfrm>
            <a:off x="655250" y="3543200"/>
            <a:ext cx="79671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US">
                <a:latin typeface="Calibri"/>
                <a:ea typeface="Calibri"/>
                <a:cs typeface="Calibri"/>
                <a:sym typeface="Calibri"/>
              </a:rPr>
              <a:t>What expectations  do you have for students’ experiences as math learners?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What questions are emerging for you?</a:t>
            </a:r>
            <a:endParaRPr>
              <a:latin typeface="Calibri"/>
              <a:ea typeface="Calibri"/>
              <a:cs typeface="Calibri"/>
              <a:sym typeface="Calibri"/>
            </a:endParaRPr>
          </a:p>
        </p:txBody>
      </p:sp>
      <p:sp>
        <p:nvSpPr>
          <p:cNvPr id="2775" name="Google Shape;2775;p35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2776" name="Google Shape;2776;p355"/>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US" sz="2000" b="1">
                <a:solidFill>
                  <a:schemeClr val="accent1"/>
                </a:solidFill>
              </a:rPr>
              <a:t>Goals for us as teachers:</a:t>
            </a:r>
            <a:endParaRPr sz="2000" b="1">
              <a:solidFill>
                <a:schemeClr val="accent1"/>
              </a:solidFill>
            </a:endParaRPr>
          </a:p>
        </p:txBody>
      </p:sp>
      <p:sp>
        <p:nvSpPr>
          <p:cNvPr id="2777" name="Google Shape;2777;p355"/>
          <p:cNvSpPr txBox="1">
            <a:spLocks noGrp="1"/>
          </p:cNvSpPr>
          <p:nvPr>
            <p:ph type="body" idx="4294967295"/>
          </p:nvPr>
        </p:nvSpPr>
        <p:spPr>
          <a:xfrm>
            <a:off x="659150" y="1749250"/>
            <a:ext cx="7967100" cy="1384500"/>
          </a:xfrm>
          <a:prstGeom prst="rect">
            <a:avLst/>
          </a:prstGeom>
          <a:solidFill>
            <a:schemeClr val="lt2"/>
          </a:solidFill>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Font typeface="Calibri"/>
              <a:buChar char="●"/>
            </a:pPr>
            <a:r>
              <a:rPr lang="en-US" sz="1500" b="1"/>
              <a:t>Equity goal</a:t>
            </a:r>
            <a:r>
              <a:rPr lang="en-US" sz="1500"/>
              <a:t>: Surface the importance of changing the way we teach to reach diverse students by giving access</a:t>
            </a:r>
            <a:endParaRPr sz="1500"/>
          </a:p>
          <a:p>
            <a:pPr marL="457200" lvl="0" indent="-349250" algn="l" rtl="0">
              <a:lnSpc>
                <a:spcPct val="100000"/>
              </a:lnSpc>
              <a:spcBef>
                <a:spcPts val="1000"/>
              </a:spcBef>
              <a:spcAft>
                <a:spcPts val="1000"/>
              </a:spcAft>
              <a:buSzPts val="1900"/>
              <a:buFont typeface="Calibri"/>
              <a:buChar char="●"/>
            </a:pPr>
            <a:r>
              <a:rPr lang="en-US" sz="1500" b="1"/>
              <a:t>Pedagogical goal</a:t>
            </a:r>
            <a:r>
              <a:rPr lang="en-US" sz="1500"/>
              <a:t>: Look for and express regularity through analysis, critique and debate of student work</a:t>
            </a:r>
            <a:endParaRPr sz="15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3" name="Google Shape;2783;p356"/>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sz="2800"/>
              <a:t>Reflecting on our expectatons for students’ experiences as math learners</a:t>
            </a:r>
            <a:endParaRPr sz="2800"/>
          </a:p>
        </p:txBody>
      </p:sp>
      <p:sp>
        <p:nvSpPr>
          <p:cNvPr id="2784" name="Google Shape;2784;p35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2785" name="Google Shape;2785;p356"/>
          <p:cNvSpPr txBox="1"/>
          <p:nvPr/>
        </p:nvSpPr>
        <p:spPr>
          <a:xfrm>
            <a:off x="537875" y="2873150"/>
            <a:ext cx="8228100" cy="12693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342900" lvl="0" indent="-266700" algn="l" rtl="0">
              <a:spcBef>
                <a:spcPts val="0"/>
              </a:spcBef>
              <a:spcAft>
                <a:spcPts val="0"/>
              </a:spcAft>
              <a:buClr>
                <a:srgbClr val="000000"/>
              </a:buClr>
              <a:buSzPts val="1600"/>
              <a:buFont typeface="Nunito"/>
              <a:buChar char="●"/>
            </a:pPr>
            <a:r>
              <a:rPr lang="en-US" sz="1600">
                <a:solidFill>
                  <a:srgbClr val="000000"/>
                </a:solidFill>
                <a:latin typeface="Calibri"/>
                <a:ea typeface="Calibri"/>
                <a:cs typeface="Calibri"/>
                <a:sym typeface="Calibri"/>
              </a:rPr>
              <a:t>What do you want to </a:t>
            </a:r>
            <a:r>
              <a:rPr lang="en-US" sz="1600">
                <a:latin typeface="Calibri"/>
                <a:ea typeface="Calibri"/>
                <a:cs typeface="Calibri"/>
                <a:sym typeface="Calibri"/>
              </a:rPr>
              <a:t>hold onto as we move forward, as expectations for students’ experiences as math learners?</a:t>
            </a:r>
            <a:endParaRPr sz="1600">
              <a:solidFill>
                <a:srgbClr val="000000"/>
              </a:solidFill>
              <a:latin typeface="Calibri"/>
              <a:ea typeface="Calibri"/>
              <a:cs typeface="Calibri"/>
              <a:sym typeface="Calibri"/>
            </a:endParaRPr>
          </a:p>
          <a:p>
            <a:pPr marL="342900" lvl="0" indent="0" algn="l" rtl="0">
              <a:spcBef>
                <a:spcPts val="0"/>
              </a:spcBef>
              <a:spcAft>
                <a:spcPts val="0"/>
              </a:spcAft>
              <a:buNone/>
            </a:pPr>
            <a:endParaRPr sz="1600">
              <a:solidFill>
                <a:srgbClr val="000000"/>
              </a:solidFill>
              <a:latin typeface="Calibri"/>
              <a:ea typeface="Calibri"/>
              <a:cs typeface="Calibri"/>
              <a:sym typeface="Calibri"/>
            </a:endParaRPr>
          </a:p>
          <a:p>
            <a:pPr marL="342900" lvl="0" indent="-266700" algn="l" rtl="0">
              <a:spcBef>
                <a:spcPts val="0"/>
              </a:spcBef>
              <a:spcAft>
                <a:spcPts val="0"/>
              </a:spcAft>
              <a:buClr>
                <a:srgbClr val="000000"/>
              </a:buClr>
              <a:buSzPts val="1600"/>
              <a:buFont typeface="Nunito"/>
              <a:buChar char="●"/>
            </a:pPr>
            <a:r>
              <a:rPr lang="en-US" sz="1600">
                <a:solidFill>
                  <a:srgbClr val="000000"/>
                </a:solidFill>
                <a:latin typeface="Calibri"/>
                <a:ea typeface="Calibri"/>
                <a:cs typeface="Calibri"/>
                <a:sym typeface="Calibri"/>
              </a:rPr>
              <a:t>How did this lesson help you think about </a:t>
            </a:r>
            <a:r>
              <a:rPr lang="en-US" sz="1600">
                <a:latin typeface="Calibri"/>
                <a:ea typeface="Calibri"/>
                <a:cs typeface="Calibri"/>
                <a:sym typeface="Calibri"/>
              </a:rPr>
              <a:t>your expectations  for students’ experiences?</a:t>
            </a:r>
            <a:endParaRPr sz="1600">
              <a:solidFill>
                <a:srgbClr val="000000"/>
              </a:solidFill>
              <a:latin typeface="Calibri"/>
              <a:ea typeface="Calibri"/>
              <a:cs typeface="Calibri"/>
              <a:sym typeface="Calibri"/>
            </a:endParaRPr>
          </a:p>
          <a:p>
            <a:pPr marL="0" lvl="0" indent="0" algn="l" rtl="0">
              <a:spcBef>
                <a:spcPts val="0"/>
              </a:spcBef>
              <a:spcAft>
                <a:spcPts val="0"/>
              </a:spcAft>
              <a:buNone/>
            </a:pPr>
            <a:endParaRPr sz="900">
              <a:solidFill>
                <a:srgbClr val="000000"/>
              </a:solidFill>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p:txBody>
      </p:sp>
      <p:sp>
        <p:nvSpPr>
          <p:cNvPr id="2786" name="Google Shape;2786;p356"/>
          <p:cNvSpPr txBox="1"/>
          <p:nvPr/>
        </p:nvSpPr>
        <p:spPr>
          <a:xfrm>
            <a:off x="537875" y="1525450"/>
            <a:ext cx="76848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chemeClr val="dk1"/>
                </a:solidFill>
                <a:latin typeface="Calibri"/>
                <a:ea typeface="Calibri"/>
                <a:cs typeface="Calibri"/>
                <a:sym typeface="Calibri"/>
              </a:rPr>
              <a:t>“As students see themselves as doers of mathematics, they build confidence and develop mathematical agency and authority.”</a:t>
            </a: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en-US">
                <a:solidFill>
                  <a:schemeClr val="dk1"/>
                </a:solidFill>
                <a:latin typeface="Calibri"/>
                <a:ea typeface="Calibri"/>
                <a:cs typeface="Calibri"/>
                <a:sym typeface="Calibri"/>
              </a:rPr>
              <a:t>From </a:t>
            </a:r>
            <a:r>
              <a:rPr lang="en-US" i="1">
                <a:solidFill>
                  <a:schemeClr val="dk1"/>
                </a:solidFill>
                <a:latin typeface="Calibri"/>
                <a:ea typeface="Calibri"/>
                <a:cs typeface="Calibri"/>
                <a:sym typeface="Calibri"/>
              </a:rPr>
              <a:t>Continuing the Journey: Mathematics Learning 2021 and Beyond </a:t>
            </a:r>
            <a:r>
              <a:rPr lang="en-US">
                <a:solidFill>
                  <a:schemeClr val="dk1"/>
                </a:solidFill>
                <a:latin typeface="Calibri"/>
                <a:ea typeface="Calibri"/>
                <a:cs typeface="Calibri"/>
                <a:sym typeface="Calibri"/>
              </a:rPr>
              <a:t> by NCTM, NCSM, &amp; ASSM</a:t>
            </a:r>
            <a:endParaRPr>
              <a:latin typeface="Calibri"/>
              <a:ea typeface="Calibri"/>
              <a:cs typeface="Calibri"/>
              <a:sym typeface="Calibri"/>
            </a:endParaRPr>
          </a:p>
        </p:txBody>
      </p:sp>
      <p:sp>
        <p:nvSpPr>
          <p:cNvPr id="2787" name="Google Shape;2787;p356"/>
          <p:cNvSpPr/>
          <p:nvPr/>
        </p:nvSpPr>
        <p:spPr>
          <a:xfrm>
            <a:off x="5848549" y="4577600"/>
            <a:ext cx="2456100" cy="273900"/>
          </a:xfrm>
          <a:prstGeom prst="rect">
            <a:avLst/>
          </a:prstGeom>
          <a:solidFill>
            <a:schemeClr val="lt2"/>
          </a:solidFill>
          <a:ln>
            <a:noFill/>
          </a:ln>
        </p:spPr>
        <p:txBody>
          <a:bodyPr spcFirstLastPara="1" wrap="square" lIns="68575" tIns="68575" rIns="68575" bIns="68575" anchor="ctr" anchorCtr="0">
            <a:noAutofit/>
          </a:bodyPr>
          <a:lstStyle/>
          <a:p>
            <a:pPr marL="0" lvl="0" indent="0" algn="ctr" rtl="0">
              <a:spcBef>
                <a:spcPts val="0"/>
              </a:spcBef>
              <a:spcAft>
                <a:spcPts val="0"/>
              </a:spcAft>
              <a:buClr>
                <a:srgbClr val="000000"/>
              </a:buClr>
              <a:buSzPts val="8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(ASSM, NCSM, &amp; NCTM, 2021)</a:t>
            </a:r>
            <a:endParaRPr sz="13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791"/>
        <p:cNvGrpSpPr/>
        <p:nvPr/>
      </p:nvGrpSpPr>
      <p:grpSpPr>
        <a:xfrm>
          <a:off x="0" y="0"/>
          <a:ext cx="0" cy="0"/>
          <a:chOff x="0" y="0"/>
          <a:chExt cx="0" cy="0"/>
        </a:xfrm>
      </p:grpSpPr>
      <p:sp>
        <p:nvSpPr>
          <p:cNvPr id="2792" name="Google Shape;2792;p357"/>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t>Debrief: </a:t>
            </a:r>
            <a:r>
              <a:rPr lang="en-US" sz="2850" b="1"/>
              <a:t>Practices</a:t>
            </a:r>
            <a:r>
              <a:rPr lang="en-US" sz="2850"/>
              <a:t> of ambitious mathematics teaching</a:t>
            </a:r>
            <a:endParaRPr sz="2670"/>
          </a:p>
        </p:txBody>
      </p:sp>
      <p:sp>
        <p:nvSpPr>
          <p:cNvPr id="2793" name="Google Shape;2793;p357"/>
          <p:cNvSpPr txBox="1"/>
          <p:nvPr/>
        </p:nvSpPr>
        <p:spPr>
          <a:xfrm>
            <a:off x="511500" y="1085325"/>
            <a:ext cx="8121000" cy="415500"/>
          </a:xfrm>
          <a:prstGeom prst="rect">
            <a:avLst/>
          </a:prstGeom>
          <a:solidFill>
            <a:schemeClr val="accent1"/>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8 practices did you notice? What others could have been highlighted? In what ways? </a:t>
            </a:r>
            <a:endParaRPr sz="1500" b="1">
              <a:solidFill>
                <a:schemeClr val="lt1"/>
              </a:solidFill>
              <a:latin typeface="Calibri"/>
              <a:ea typeface="Calibri"/>
              <a:cs typeface="Calibri"/>
              <a:sym typeface="Calibri"/>
            </a:endParaRPr>
          </a:p>
        </p:txBody>
      </p:sp>
      <p:sp>
        <p:nvSpPr>
          <p:cNvPr id="2794" name="Google Shape;2794;p357"/>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Build on procedural fluency </a:t>
            </a:r>
            <a:r>
              <a:rPr lang="en-US" sz="1700" i="1">
                <a:solidFill>
                  <a:schemeClr val="dk1"/>
                </a:solidFill>
                <a:latin typeface="Calibri"/>
                <a:ea typeface="Calibri"/>
                <a:cs typeface="Calibri"/>
                <a:sym typeface="Calibri"/>
              </a:rPr>
              <a:t>from</a:t>
            </a:r>
            <a:r>
              <a:rPr lang="en-US"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2795" name="Google Shape;2795;p357"/>
          <p:cNvSpPr/>
          <p:nvPr/>
        </p:nvSpPr>
        <p:spPr>
          <a:xfrm>
            <a:off x="6215200" y="4584150"/>
            <a:ext cx="2033400" cy="3153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(NCTM, 2014)</a:t>
            </a:r>
            <a:endParaRPr/>
          </a:p>
        </p:txBody>
      </p:sp>
      <p:sp>
        <p:nvSpPr>
          <p:cNvPr id="2796" name="Google Shape;2796;p357"/>
          <p:cNvSpPr txBox="1">
            <a:spLocks noGrp="1"/>
          </p:cNvSpPr>
          <p:nvPr>
            <p:ph type="sldNum" idx="12"/>
          </p:nvPr>
        </p:nvSpPr>
        <p:spPr>
          <a:xfrm>
            <a:off x="8056950" y="4604850"/>
            <a:ext cx="569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00"/>
        <p:cNvGrpSpPr/>
        <p:nvPr/>
      </p:nvGrpSpPr>
      <p:grpSpPr>
        <a:xfrm>
          <a:off x="0" y="0"/>
          <a:ext cx="0" cy="0"/>
          <a:chOff x="0" y="0"/>
          <a:chExt cx="0" cy="0"/>
        </a:xfrm>
      </p:grpSpPr>
      <p:sp>
        <p:nvSpPr>
          <p:cNvPr id="2801" name="Google Shape;2801;p358"/>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Connecting to research</a:t>
            </a:r>
            <a:endParaRPr sz="3800" b="1"/>
          </a:p>
        </p:txBody>
      </p:sp>
      <p:sp>
        <p:nvSpPr>
          <p:cNvPr id="2802" name="Google Shape;2802;p35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US" sz="1600"/>
              <a:t>The importance of building procedural fluency from conceptual understanding in light of our expectations  for students’ experiences as math learners</a:t>
            </a:r>
            <a:endParaRPr sz="2776"/>
          </a:p>
        </p:txBody>
      </p:sp>
      <p:sp>
        <p:nvSpPr>
          <p:cNvPr id="2803" name="Google Shape;2803;p358"/>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2804" name="Google Shape;2804;p358" descr="Storytelling with solid fill"/>
          <p:cNvPicPr preferRelativeResize="0"/>
          <p:nvPr/>
        </p:nvPicPr>
        <p:blipFill rotWithShape="1">
          <a:blip r:embed="rId3">
            <a:alphaModFix/>
          </a:blip>
          <a:srcRect/>
          <a:stretch/>
        </p:blipFill>
        <p:spPr>
          <a:xfrm>
            <a:off x="7395377" y="3354748"/>
            <a:ext cx="1600200" cy="1600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2808"/>
        <p:cNvGrpSpPr/>
        <p:nvPr/>
      </p:nvGrpSpPr>
      <p:grpSpPr>
        <a:xfrm>
          <a:off x="0" y="0"/>
          <a:ext cx="0" cy="0"/>
          <a:chOff x="0" y="0"/>
          <a:chExt cx="0" cy="0"/>
        </a:xfrm>
      </p:grpSpPr>
      <p:sp>
        <p:nvSpPr>
          <p:cNvPr id="2809" name="Google Shape;2809;p35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Connecting to Research</a:t>
            </a:r>
            <a:endParaRPr sz="2800"/>
          </a:p>
        </p:txBody>
      </p:sp>
      <p:sp>
        <p:nvSpPr>
          <p:cNvPr id="2810" name="Google Shape;2810;p35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US"/>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US"/>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US"/>
              <a:t>Closely pair participants’ opportunities to connect to research with opportunities to plan for action on the basis of what they have  read.</a:t>
            </a:r>
            <a:endParaRPr>
              <a:solidFill>
                <a:schemeClr val="accent3"/>
              </a:solidFill>
            </a:endParaRPr>
          </a:p>
        </p:txBody>
      </p:sp>
      <p:pic>
        <p:nvPicPr>
          <p:cNvPr id="2811" name="Google Shape;2811;p359"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2812" name="Google Shape;2812;p359"/>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2818" name="Google Shape;2818;p360"/>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US" sz="2600" b="1"/>
              <a:t>Reading: </a:t>
            </a:r>
            <a:r>
              <a:rPr lang="en-US" sz="2600"/>
              <a:t>Conceptual Understanding → Procedural Fluency</a:t>
            </a:r>
            <a:endParaRPr sz="2600"/>
          </a:p>
        </p:txBody>
      </p:sp>
      <p:sp>
        <p:nvSpPr>
          <p:cNvPr id="2819" name="Google Shape;2819;p36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800"/>
              <a:buFont typeface="Arial"/>
              <a:buNone/>
            </a:pPr>
            <a:r>
              <a:rPr lang="en-US" sz="2000" b="1"/>
              <a:t>Directions </a:t>
            </a:r>
            <a:endParaRPr sz="1100"/>
          </a:p>
          <a:p>
            <a:pPr marL="254000" lvl="0" indent="-209550" algn="l" rtl="0">
              <a:lnSpc>
                <a:spcPct val="115000"/>
              </a:lnSpc>
              <a:spcBef>
                <a:spcPts val="0"/>
              </a:spcBef>
              <a:spcAft>
                <a:spcPts val="0"/>
              </a:spcAft>
              <a:buClr>
                <a:schemeClr val="dk1"/>
              </a:buClr>
              <a:buSzPts val="1700"/>
              <a:buFont typeface="Calibri"/>
              <a:buChar char="●"/>
            </a:pPr>
            <a:r>
              <a:rPr lang="en-US" sz="1600"/>
              <a:t>Read </a:t>
            </a:r>
            <a:r>
              <a:rPr lang="en-US" sz="1600" i="1"/>
              <a:t>Building Procedural Fluency from Conceptual Understanding</a:t>
            </a:r>
            <a:endParaRPr sz="1600" i="1"/>
          </a:p>
          <a:p>
            <a:pPr marL="254000" lvl="0" indent="-203200" algn="l" rtl="0">
              <a:lnSpc>
                <a:spcPct val="115000"/>
              </a:lnSpc>
              <a:spcBef>
                <a:spcPts val="0"/>
              </a:spcBef>
              <a:spcAft>
                <a:spcPts val="0"/>
              </a:spcAft>
              <a:buClr>
                <a:schemeClr val="dk1"/>
              </a:buClr>
              <a:buSzPts val="1600"/>
              <a:buFont typeface="Calibri"/>
              <a:buChar char="●"/>
            </a:pPr>
            <a:r>
              <a:rPr lang="en-US" sz="1600"/>
              <a:t>Be prepared to discuss the following reflection questions: </a:t>
            </a:r>
            <a:endParaRPr sz="1600"/>
          </a:p>
          <a:p>
            <a:pPr marL="685800" lvl="1" indent="-247650" algn="l" rtl="0">
              <a:lnSpc>
                <a:spcPct val="115000"/>
              </a:lnSpc>
              <a:spcBef>
                <a:spcPts val="0"/>
              </a:spcBef>
              <a:spcAft>
                <a:spcPts val="0"/>
              </a:spcAft>
              <a:buClr>
                <a:schemeClr val="dk1"/>
              </a:buClr>
              <a:buSzPts val="1300"/>
              <a:buFont typeface="Calibri"/>
              <a:buChar char="○"/>
            </a:pPr>
            <a:r>
              <a:rPr lang="en-US" sz="1300" i="1"/>
              <a:t>How is the definition of procedural fluency in the reading the same/different from your your thoughts prior to reading the article? </a:t>
            </a:r>
            <a:endParaRPr sz="1300" i="1"/>
          </a:p>
          <a:p>
            <a:pPr marL="685800" lvl="1" indent="-247650" algn="l" rtl="0">
              <a:lnSpc>
                <a:spcPct val="115000"/>
              </a:lnSpc>
              <a:spcBef>
                <a:spcPts val="0"/>
              </a:spcBef>
              <a:spcAft>
                <a:spcPts val="0"/>
              </a:spcAft>
              <a:buClr>
                <a:schemeClr val="dk1"/>
              </a:buClr>
              <a:buSzPts val="1300"/>
              <a:buFont typeface="Calibri"/>
              <a:buChar char="○"/>
            </a:pPr>
            <a:r>
              <a:rPr lang="en-US" sz="1300" i="1"/>
              <a:t>How does developing conceptual understanding help build procedural fluency? </a:t>
            </a:r>
            <a:endParaRPr sz="1300" i="1"/>
          </a:p>
          <a:p>
            <a:pPr marL="1028700" lvl="2" indent="-247650" algn="l" rtl="0">
              <a:lnSpc>
                <a:spcPct val="115000"/>
              </a:lnSpc>
              <a:spcBef>
                <a:spcPts val="0"/>
              </a:spcBef>
              <a:spcAft>
                <a:spcPts val="0"/>
              </a:spcAft>
              <a:buClr>
                <a:schemeClr val="dk1"/>
              </a:buClr>
              <a:buSzPts val="1300"/>
              <a:buFont typeface="Calibri"/>
              <a:buChar char="■"/>
            </a:pPr>
            <a:r>
              <a:rPr lang="en-US" sz="1300" i="1"/>
              <a:t>What are some specific examples of this? </a:t>
            </a:r>
            <a:endParaRPr sz="1300" i="1"/>
          </a:p>
          <a:p>
            <a:pPr marL="685800" lvl="1" indent="-247650" algn="l" rtl="0">
              <a:lnSpc>
                <a:spcPct val="115000"/>
              </a:lnSpc>
              <a:spcBef>
                <a:spcPts val="0"/>
              </a:spcBef>
              <a:spcAft>
                <a:spcPts val="0"/>
              </a:spcAft>
              <a:buClr>
                <a:schemeClr val="dk1"/>
              </a:buClr>
              <a:buSzPts val="1300"/>
              <a:buFont typeface="Calibri"/>
              <a:buChar char="○"/>
            </a:pPr>
            <a:r>
              <a:rPr lang="en-US" sz="1300" i="1"/>
              <a:t>What are some implications for your practice, as a leader and as a teacher? </a:t>
            </a:r>
            <a:endParaRPr sz="1300" i="1"/>
          </a:p>
          <a:p>
            <a:pPr marL="342900" lvl="0" indent="-266700" algn="l" rtl="0">
              <a:lnSpc>
                <a:spcPct val="115000"/>
              </a:lnSpc>
              <a:spcBef>
                <a:spcPts val="0"/>
              </a:spcBef>
              <a:spcAft>
                <a:spcPts val="0"/>
              </a:spcAft>
              <a:buClr>
                <a:schemeClr val="dk1"/>
              </a:buClr>
              <a:buSzPts val="1600"/>
              <a:buFont typeface="Calibri"/>
              <a:buChar char="●"/>
            </a:pPr>
            <a:r>
              <a:rPr lang="en-US" sz="1600"/>
              <a:t>We will start back at _____________</a:t>
            </a:r>
            <a:endParaRPr sz="1600"/>
          </a:p>
          <a:p>
            <a:pPr marL="0" lvl="0" indent="0" algn="l" rtl="0">
              <a:spcBef>
                <a:spcPts val="800"/>
              </a:spcBef>
              <a:spcAft>
                <a:spcPts val="0"/>
              </a:spcAft>
              <a:buNone/>
            </a:pPr>
            <a:endParaRPr sz="2000">
              <a:solidFill>
                <a:schemeClr val="accent3"/>
              </a:solidFill>
            </a:endParaRPr>
          </a:p>
        </p:txBody>
      </p:sp>
      <p:sp>
        <p:nvSpPr>
          <p:cNvPr id="2820" name="Google Shape;2820;p36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
        <p:nvSpPr>
          <p:cNvPr id="2821" name="Google Shape;2821;p360"/>
          <p:cNvSpPr/>
          <p:nvPr/>
        </p:nvSpPr>
        <p:spPr>
          <a:xfrm>
            <a:off x="5848549" y="4577600"/>
            <a:ext cx="2456100" cy="273900"/>
          </a:xfrm>
          <a:prstGeom prst="rect">
            <a:avLst/>
          </a:prstGeom>
          <a:solidFill>
            <a:schemeClr val="lt2"/>
          </a:solidFill>
          <a:ln>
            <a:noFill/>
          </a:ln>
        </p:spPr>
        <p:txBody>
          <a:bodyPr spcFirstLastPara="1" wrap="square" lIns="68575" tIns="68575" rIns="68575" bIns="68575" anchor="ctr" anchorCtr="0">
            <a:noAutofit/>
          </a:bodyPr>
          <a:lstStyle/>
          <a:p>
            <a:pPr marL="0" lvl="0" indent="0" algn="ctr" rtl="0">
              <a:spcBef>
                <a:spcPts val="0"/>
              </a:spcBef>
              <a:spcAft>
                <a:spcPts val="0"/>
              </a:spcAft>
              <a:buClr>
                <a:srgbClr val="000000"/>
              </a:buClr>
              <a:buSzPts val="8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(NCTM, 2014)</a:t>
            </a:r>
            <a:endParaRPr sz="13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26"/>
        <p:cNvGrpSpPr/>
        <p:nvPr/>
      </p:nvGrpSpPr>
      <p:grpSpPr>
        <a:xfrm>
          <a:off x="0" y="0"/>
          <a:ext cx="0" cy="0"/>
          <a:chOff x="0" y="0"/>
          <a:chExt cx="0" cy="0"/>
        </a:xfrm>
      </p:grpSpPr>
      <p:sp>
        <p:nvSpPr>
          <p:cNvPr id="2827" name="Google Shape;2827;p361"/>
          <p:cNvSpPr txBox="1">
            <a:spLocks noGrp="1"/>
          </p:cNvSpPr>
          <p:nvPr>
            <p:ph type="body" idx="1"/>
          </p:nvPr>
        </p:nvSpPr>
        <p:spPr>
          <a:xfrm>
            <a:off x="537882" y="1260872"/>
            <a:ext cx="3960300" cy="618000"/>
          </a:xfrm>
          <a:prstGeom prst="rect">
            <a:avLst/>
          </a:prstGeom>
          <a:solidFill>
            <a:schemeClr val="lt2"/>
          </a:solidFill>
        </p:spPr>
        <p:txBody>
          <a:bodyPr spcFirstLastPara="1" wrap="square" lIns="68575" tIns="34275" rIns="68575" bIns="34275" anchor="ctr" anchorCtr="0">
            <a:normAutofit/>
          </a:bodyPr>
          <a:lstStyle/>
          <a:p>
            <a:pPr marL="0" lvl="0" indent="0" algn="l" rtl="0">
              <a:spcBef>
                <a:spcPts val="800"/>
              </a:spcBef>
              <a:spcAft>
                <a:spcPts val="0"/>
              </a:spcAft>
              <a:buNone/>
            </a:pPr>
            <a:r>
              <a:rPr lang="en-US"/>
              <a:t>Conceptual understanding</a:t>
            </a:r>
            <a:endParaRPr/>
          </a:p>
        </p:txBody>
      </p:sp>
      <p:sp>
        <p:nvSpPr>
          <p:cNvPr id="2828" name="Google Shape;2828;p361"/>
          <p:cNvSpPr txBox="1">
            <a:spLocks noGrp="1"/>
          </p:cNvSpPr>
          <p:nvPr>
            <p:ph type="body" idx="2"/>
          </p:nvPr>
        </p:nvSpPr>
        <p:spPr>
          <a:xfrm>
            <a:off x="537882" y="1878806"/>
            <a:ext cx="3960300" cy="2575800"/>
          </a:xfrm>
          <a:prstGeom prst="rect">
            <a:avLst/>
          </a:prstGeom>
        </p:spPr>
        <p:txBody>
          <a:bodyPr spcFirstLastPara="1" wrap="square" lIns="68575" tIns="34275" rIns="68575" bIns="34275" anchor="t" anchorCtr="0">
            <a:noAutofit/>
          </a:bodyPr>
          <a:lstStyle/>
          <a:p>
            <a:pPr marL="342900" lvl="0" indent="-285750" algn="l" rtl="0">
              <a:lnSpc>
                <a:spcPct val="100000"/>
              </a:lnSpc>
              <a:spcBef>
                <a:spcPts val="400"/>
              </a:spcBef>
              <a:spcAft>
                <a:spcPts val="0"/>
              </a:spcAft>
              <a:buSzPts val="1900"/>
              <a:buFont typeface="Calibri"/>
              <a:buChar char="•"/>
            </a:pPr>
            <a:r>
              <a:rPr lang="en-US" sz="1900">
                <a:solidFill>
                  <a:srgbClr val="595959"/>
                </a:solidFill>
              </a:rPr>
              <a:t>Focuses on explaining why processes work &amp; when it is appropriate to use</a:t>
            </a:r>
            <a:endParaRPr sz="1900">
              <a:solidFill>
                <a:srgbClr val="595959"/>
              </a:solidFill>
            </a:endParaRPr>
          </a:p>
          <a:p>
            <a:pPr marL="342900" lvl="0" indent="-285750" algn="l" rtl="0">
              <a:lnSpc>
                <a:spcPct val="100000"/>
              </a:lnSpc>
              <a:spcBef>
                <a:spcPts val="0"/>
              </a:spcBef>
              <a:spcAft>
                <a:spcPts val="0"/>
              </a:spcAft>
              <a:buSzPts val="1900"/>
              <a:buFont typeface="Calibri"/>
              <a:buChar char="•"/>
            </a:pPr>
            <a:r>
              <a:rPr lang="en-US" sz="1900">
                <a:solidFill>
                  <a:srgbClr val="595959"/>
                </a:solidFill>
              </a:rPr>
              <a:t>Refers to understanding the meaning.</a:t>
            </a:r>
            <a:endParaRPr sz="1900">
              <a:solidFill>
                <a:srgbClr val="595959"/>
              </a:solidFill>
            </a:endParaRPr>
          </a:p>
          <a:p>
            <a:pPr marL="685800" lvl="1" indent="-285750" algn="l" rtl="0">
              <a:lnSpc>
                <a:spcPct val="100000"/>
              </a:lnSpc>
              <a:spcBef>
                <a:spcPts val="0"/>
              </a:spcBef>
              <a:spcAft>
                <a:spcPts val="0"/>
              </a:spcAft>
              <a:buSzPts val="1900"/>
              <a:buFont typeface="Calibri"/>
              <a:buChar char="–"/>
            </a:pPr>
            <a:r>
              <a:rPr lang="en-US" sz="1900">
                <a:solidFill>
                  <a:srgbClr val="595959"/>
                </a:solidFill>
              </a:rPr>
              <a:t>Reasoning why a negative times a negative will always yield a positive number.</a:t>
            </a:r>
            <a:endParaRPr sz="1900">
              <a:solidFill>
                <a:srgbClr val="595959"/>
              </a:solidFill>
            </a:endParaRPr>
          </a:p>
          <a:p>
            <a:pPr marL="0" lvl="0" indent="0" algn="l" rtl="0">
              <a:spcBef>
                <a:spcPts val="800"/>
              </a:spcBef>
              <a:spcAft>
                <a:spcPts val="0"/>
              </a:spcAft>
              <a:buNone/>
            </a:pPr>
            <a:endParaRPr sz="1900"/>
          </a:p>
        </p:txBody>
      </p:sp>
      <p:sp>
        <p:nvSpPr>
          <p:cNvPr id="2829" name="Google Shape;2829;p361"/>
          <p:cNvSpPr txBox="1">
            <a:spLocks noGrp="1"/>
          </p:cNvSpPr>
          <p:nvPr>
            <p:ph type="body" idx="3"/>
          </p:nvPr>
        </p:nvSpPr>
        <p:spPr>
          <a:xfrm>
            <a:off x="4629150" y="1260872"/>
            <a:ext cx="3997200" cy="618000"/>
          </a:xfrm>
          <a:prstGeom prst="rect">
            <a:avLst/>
          </a:prstGeom>
          <a:solidFill>
            <a:schemeClr val="lt2"/>
          </a:solidFill>
        </p:spPr>
        <p:txBody>
          <a:bodyPr spcFirstLastPara="1" wrap="square" lIns="68575" tIns="34275" rIns="68575" bIns="34275" anchor="ctr" anchorCtr="0">
            <a:normAutofit/>
          </a:bodyPr>
          <a:lstStyle/>
          <a:p>
            <a:pPr marL="0" lvl="0" indent="0" algn="l" rtl="0">
              <a:spcBef>
                <a:spcPts val="800"/>
              </a:spcBef>
              <a:spcAft>
                <a:spcPts val="0"/>
              </a:spcAft>
              <a:buNone/>
            </a:pPr>
            <a:r>
              <a:rPr lang="en-US"/>
              <a:t>Procedural fluency</a:t>
            </a:r>
            <a:endParaRPr/>
          </a:p>
        </p:txBody>
      </p:sp>
      <p:sp>
        <p:nvSpPr>
          <p:cNvPr id="2830" name="Google Shape;2830;p361"/>
          <p:cNvSpPr txBox="1">
            <a:spLocks noGrp="1"/>
          </p:cNvSpPr>
          <p:nvPr>
            <p:ph type="body" idx="4"/>
          </p:nvPr>
        </p:nvSpPr>
        <p:spPr>
          <a:xfrm>
            <a:off x="4629150" y="1878806"/>
            <a:ext cx="3997200" cy="2575800"/>
          </a:xfrm>
          <a:prstGeom prst="rect">
            <a:avLst/>
          </a:prstGeom>
        </p:spPr>
        <p:txBody>
          <a:bodyPr spcFirstLastPara="1" wrap="square" lIns="68575" tIns="34275" rIns="68575" bIns="34275" anchor="t" anchorCtr="0">
            <a:normAutofit/>
          </a:bodyPr>
          <a:lstStyle/>
          <a:p>
            <a:pPr marL="342900" lvl="0" indent="-285750" algn="l" rtl="0">
              <a:lnSpc>
                <a:spcPct val="100000"/>
              </a:lnSpc>
              <a:spcBef>
                <a:spcPts val="400"/>
              </a:spcBef>
              <a:spcAft>
                <a:spcPts val="0"/>
              </a:spcAft>
              <a:buSzPts val="1900"/>
              <a:buFont typeface="Calibri"/>
              <a:buChar char="•"/>
            </a:pPr>
            <a:r>
              <a:rPr lang="en-US" sz="1900">
                <a:solidFill>
                  <a:srgbClr val="595959"/>
                </a:solidFill>
              </a:rPr>
              <a:t>Focuses on how to perform a process.</a:t>
            </a:r>
            <a:endParaRPr sz="1900">
              <a:solidFill>
                <a:srgbClr val="595959"/>
              </a:solidFill>
            </a:endParaRPr>
          </a:p>
          <a:p>
            <a:pPr marL="342900" lvl="0" indent="-285750" algn="l" rtl="0">
              <a:lnSpc>
                <a:spcPct val="100000"/>
              </a:lnSpc>
              <a:spcBef>
                <a:spcPts val="0"/>
              </a:spcBef>
              <a:spcAft>
                <a:spcPts val="0"/>
              </a:spcAft>
              <a:buSzPts val="1900"/>
              <a:buFont typeface="Calibri"/>
              <a:buChar char="•"/>
            </a:pPr>
            <a:r>
              <a:rPr lang="en-US" sz="1900">
                <a:solidFill>
                  <a:srgbClr val="595959"/>
                </a:solidFill>
              </a:rPr>
              <a:t>Refers to knowing the process</a:t>
            </a:r>
            <a:endParaRPr sz="1900">
              <a:solidFill>
                <a:srgbClr val="595959"/>
              </a:solidFill>
            </a:endParaRPr>
          </a:p>
          <a:p>
            <a:pPr marL="685800" lvl="1" indent="-285750" algn="l" rtl="0">
              <a:lnSpc>
                <a:spcPct val="100000"/>
              </a:lnSpc>
              <a:spcBef>
                <a:spcPts val="0"/>
              </a:spcBef>
              <a:spcAft>
                <a:spcPts val="0"/>
              </a:spcAft>
              <a:buSzPts val="1900"/>
              <a:buFont typeface="Calibri"/>
              <a:buChar char="–"/>
            </a:pPr>
            <a:r>
              <a:rPr lang="en-US" sz="1900">
                <a:solidFill>
                  <a:srgbClr val="595959"/>
                </a:solidFill>
              </a:rPr>
              <a:t>Knowing that multiplying two negative numbers yields a positive number. </a:t>
            </a:r>
            <a:endParaRPr sz="2700"/>
          </a:p>
        </p:txBody>
      </p:sp>
      <p:sp>
        <p:nvSpPr>
          <p:cNvPr id="2831" name="Google Shape;2831;p361"/>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US" sz="2900"/>
              <a:t>Defining conceptual understanding &amp; procedural fluency</a:t>
            </a:r>
            <a:endParaRPr sz="2900"/>
          </a:p>
        </p:txBody>
      </p:sp>
      <p:sp>
        <p:nvSpPr>
          <p:cNvPr id="2832" name="Google Shape;2832;p36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
        <p:nvSpPr>
          <p:cNvPr id="2833" name="Google Shape;2833;p361"/>
          <p:cNvSpPr/>
          <p:nvPr/>
        </p:nvSpPr>
        <p:spPr>
          <a:xfrm>
            <a:off x="5848549" y="4577600"/>
            <a:ext cx="2456100" cy="273900"/>
          </a:xfrm>
          <a:prstGeom prst="rect">
            <a:avLst/>
          </a:prstGeom>
          <a:solidFill>
            <a:schemeClr val="lt2"/>
          </a:solidFill>
          <a:ln>
            <a:noFill/>
          </a:ln>
        </p:spPr>
        <p:txBody>
          <a:bodyPr spcFirstLastPara="1" wrap="square" lIns="68575" tIns="68575" rIns="68575" bIns="68575" anchor="ctr" anchorCtr="0">
            <a:noAutofit/>
          </a:bodyPr>
          <a:lstStyle/>
          <a:p>
            <a:pPr marL="0" lvl="0" indent="0" algn="ctr" rtl="0">
              <a:spcBef>
                <a:spcPts val="0"/>
              </a:spcBef>
              <a:spcAft>
                <a:spcPts val="0"/>
              </a:spcAft>
              <a:buClr>
                <a:srgbClr val="000000"/>
              </a:buClr>
              <a:buSzPts val="8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(NCTM, 2014)</a:t>
            </a:r>
            <a:endParaRPr sz="13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38"/>
        <p:cNvGrpSpPr/>
        <p:nvPr/>
      </p:nvGrpSpPr>
      <p:grpSpPr>
        <a:xfrm>
          <a:off x="0" y="0"/>
          <a:ext cx="0" cy="0"/>
          <a:chOff x="0" y="0"/>
          <a:chExt cx="0" cy="0"/>
        </a:xfrm>
      </p:grpSpPr>
      <p:sp>
        <p:nvSpPr>
          <p:cNvPr id="2839" name="Google Shape;2839;p36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3100"/>
              <a:t>Mathematical Teaching Practices Continuum</a:t>
            </a:r>
            <a:endParaRPr sz="3100"/>
          </a:p>
          <a:p>
            <a:pPr marL="0" lvl="0" indent="0" algn="l" rtl="0">
              <a:lnSpc>
                <a:spcPct val="100000"/>
              </a:lnSpc>
              <a:spcBef>
                <a:spcPts val="0"/>
              </a:spcBef>
              <a:spcAft>
                <a:spcPts val="0"/>
              </a:spcAft>
              <a:buClr>
                <a:schemeClr val="dk1"/>
              </a:buClr>
              <a:buSzPct val="39130"/>
              <a:buFont typeface="Arial"/>
              <a:buNone/>
            </a:pPr>
            <a:r>
              <a:rPr lang="en-US" sz="1788" i="1"/>
              <a:t>What does conceptual understanding look like in practice? </a:t>
            </a:r>
            <a:endParaRPr sz="3988" i="1"/>
          </a:p>
        </p:txBody>
      </p:sp>
      <p:sp>
        <p:nvSpPr>
          <p:cNvPr id="2840" name="Google Shape;2840;p362"/>
          <p:cNvSpPr txBox="1">
            <a:spLocks noGrp="1"/>
          </p:cNvSpPr>
          <p:nvPr>
            <p:ph type="sldNum" idx="12"/>
          </p:nvPr>
        </p:nvSpPr>
        <p:spPr>
          <a:xfrm>
            <a:off x="8154750" y="4604850"/>
            <a:ext cx="471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graphicFrame>
        <p:nvGraphicFramePr>
          <p:cNvPr id="2841" name="Google Shape;2841;p362" descr="Building a process around conceptual understanding from teacher centered to making progress to student centered" title="Math Teching Continuum Slide 39"/>
          <p:cNvGraphicFramePr/>
          <p:nvPr>
            <p:extLst>
              <p:ext uri="{D42A27DB-BD31-4B8C-83A1-F6EECF244321}">
                <p14:modId xmlns:p14="http://schemas.microsoft.com/office/powerpoint/2010/main" val="925785349"/>
              </p:ext>
            </p:extLst>
          </p:nvPr>
        </p:nvGraphicFramePr>
        <p:xfrm>
          <a:off x="537881" y="1255459"/>
          <a:ext cx="7881350" cy="3155875"/>
        </p:xfrm>
        <a:graphic>
          <a:graphicData uri="http://schemas.openxmlformats.org/drawingml/2006/table">
            <a:tbl>
              <a:tblPr firstRow="1">
                <a:noFill/>
                <a:tableStyleId>{67300CE7-9024-4854-8B86-704BE5180176}</a:tableStyleId>
              </a:tblPr>
              <a:tblGrid>
                <a:gridCol w="2696975">
                  <a:extLst>
                    <a:ext uri="{9D8B030D-6E8A-4147-A177-3AD203B41FA5}">
                      <a16:colId xmlns:a16="http://schemas.microsoft.com/office/drawing/2014/main" val="20000"/>
                    </a:ext>
                  </a:extLst>
                </a:gridCol>
                <a:gridCol w="2703600">
                  <a:extLst>
                    <a:ext uri="{9D8B030D-6E8A-4147-A177-3AD203B41FA5}">
                      <a16:colId xmlns:a16="http://schemas.microsoft.com/office/drawing/2014/main" val="20001"/>
                    </a:ext>
                  </a:extLst>
                </a:gridCol>
                <a:gridCol w="2480775">
                  <a:extLst>
                    <a:ext uri="{9D8B030D-6E8A-4147-A177-3AD203B41FA5}">
                      <a16:colId xmlns:a16="http://schemas.microsoft.com/office/drawing/2014/main" val="20002"/>
                    </a:ext>
                  </a:extLst>
                </a:gridCol>
              </a:tblGrid>
              <a:tr h="386275">
                <a:tc>
                  <a:txBody>
                    <a:bodyPr/>
                    <a:lstStyle/>
                    <a:p>
                      <a:pPr marL="0" lvl="0" indent="0" algn="ctr" rtl="0">
                        <a:spcBef>
                          <a:spcPts val="0"/>
                        </a:spcBef>
                        <a:spcAft>
                          <a:spcPts val="0"/>
                        </a:spcAft>
                        <a:buNone/>
                      </a:pPr>
                      <a:r>
                        <a:rPr lang="en-US" sz="1300" b="1" dirty="0">
                          <a:solidFill>
                            <a:srgbClr val="FFFFFF"/>
                          </a:solidFill>
                          <a:latin typeface="Calibri"/>
                          <a:ea typeface="Calibri"/>
                          <a:cs typeface="Calibri"/>
                          <a:sym typeface="Calibri"/>
                        </a:rPr>
                        <a:t>Teacher Centered —&gt;</a:t>
                      </a:r>
                      <a:endParaRPr sz="1300" b="1" dirty="0">
                        <a:solidFill>
                          <a:srgbClr val="FFFFFF"/>
                        </a:solidFill>
                        <a:latin typeface="Calibri"/>
                        <a:ea typeface="Calibri"/>
                        <a:cs typeface="Calibri"/>
                        <a:sym typeface="Calibri"/>
                      </a:endParaRPr>
                    </a:p>
                  </a:txBody>
                  <a:tcPr marL="68575" marR="68575" marT="68575" marB="68575">
                    <a:solidFill>
                      <a:schemeClr val="accent1"/>
                    </a:solidFill>
                  </a:tcPr>
                </a:tc>
                <a:tc>
                  <a:txBody>
                    <a:bodyPr/>
                    <a:lstStyle/>
                    <a:p>
                      <a:pPr marL="0" lvl="0" indent="0" algn="ctr" rtl="0">
                        <a:spcBef>
                          <a:spcPts val="0"/>
                        </a:spcBef>
                        <a:spcAft>
                          <a:spcPts val="0"/>
                        </a:spcAft>
                        <a:buNone/>
                      </a:pPr>
                      <a:r>
                        <a:rPr lang="en-US" sz="1300" b="1" dirty="0">
                          <a:solidFill>
                            <a:srgbClr val="FFFFFF"/>
                          </a:solidFill>
                          <a:latin typeface="Calibri"/>
                          <a:ea typeface="Calibri"/>
                          <a:cs typeface="Calibri"/>
                          <a:sym typeface="Calibri"/>
                        </a:rPr>
                        <a:t>Making Progress —&gt;</a:t>
                      </a:r>
                      <a:endParaRPr sz="1300" b="1" dirty="0">
                        <a:solidFill>
                          <a:srgbClr val="FFFFFF"/>
                        </a:solidFill>
                        <a:latin typeface="Calibri"/>
                        <a:ea typeface="Calibri"/>
                        <a:cs typeface="Calibri"/>
                        <a:sym typeface="Calibri"/>
                      </a:endParaRPr>
                    </a:p>
                  </a:txBody>
                  <a:tcPr marL="68575" marR="68575" marT="68575" marB="68575">
                    <a:solidFill>
                      <a:schemeClr val="accent1"/>
                    </a:solidFill>
                  </a:tcPr>
                </a:tc>
                <a:tc>
                  <a:txBody>
                    <a:bodyPr/>
                    <a:lstStyle/>
                    <a:p>
                      <a:pPr marL="0" lvl="0" indent="0" algn="ctr" rtl="0">
                        <a:spcBef>
                          <a:spcPts val="0"/>
                        </a:spcBef>
                        <a:spcAft>
                          <a:spcPts val="0"/>
                        </a:spcAft>
                        <a:buNone/>
                      </a:pPr>
                      <a:r>
                        <a:rPr lang="en-US" sz="1300" b="1" dirty="0">
                          <a:solidFill>
                            <a:srgbClr val="FFFFFF"/>
                          </a:solidFill>
                          <a:latin typeface="Calibri"/>
                          <a:ea typeface="Calibri"/>
                          <a:cs typeface="Calibri"/>
                          <a:sym typeface="Calibri"/>
                        </a:rPr>
                        <a:t>Student Centered </a:t>
                      </a:r>
                      <a:endParaRPr sz="1300" b="1" dirty="0">
                        <a:solidFill>
                          <a:srgbClr val="FFFFFF"/>
                        </a:solidFill>
                        <a:latin typeface="Calibri"/>
                        <a:ea typeface="Calibri"/>
                        <a:cs typeface="Calibri"/>
                        <a:sym typeface="Calibri"/>
                      </a:endParaRPr>
                    </a:p>
                  </a:txBody>
                  <a:tcPr marL="68575" marR="68575" marT="68575" marB="68575">
                    <a:solidFill>
                      <a:schemeClr val="accent1"/>
                    </a:solidFill>
                  </a:tcPr>
                </a:tc>
                <a:extLst>
                  <a:ext uri="{0D108BD9-81ED-4DB2-BD59-A6C34878D82A}">
                    <a16:rowId xmlns:a16="http://schemas.microsoft.com/office/drawing/2014/main" val="10000"/>
                  </a:ext>
                </a:extLst>
              </a:tr>
              <a:tr h="358175">
                <a:tc gridSpan="3">
                  <a:txBody>
                    <a:bodyPr/>
                    <a:lstStyle/>
                    <a:p>
                      <a:pPr marL="0" lvl="0" indent="0" algn="ctr" rtl="0">
                        <a:spcBef>
                          <a:spcPts val="0"/>
                        </a:spcBef>
                        <a:spcAft>
                          <a:spcPts val="0"/>
                        </a:spcAft>
                        <a:buNone/>
                      </a:pPr>
                      <a:r>
                        <a:rPr lang="en-US" sz="1500" b="1" dirty="0">
                          <a:solidFill>
                            <a:srgbClr val="000000"/>
                          </a:solidFill>
                          <a:latin typeface="Calibri"/>
                          <a:ea typeface="Calibri"/>
                          <a:cs typeface="Calibri"/>
                          <a:sym typeface="Calibri"/>
                        </a:rPr>
                        <a:t>Build Procedural Fluency from Conceptual Understanding </a:t>
                      </a:r>
                      <a:endParaRPr sz="1500" b="1" dirty="0">
                        <a:solidFill>
                          <a:srgbClr val="000000"/>
                        </a:solidFill>
                        <a:latin typeface="Calibri"/>
                        <a:ea typeface="Calibri"/>
                        <a:cs typeface="Calibri"/>
                        <a:sym typeface="Calibri"/>
                      </a:endParaRPr>
                    </a:p>
                  </a:txBody>
                  <a:tcPr marL="68575" marR="68575" marT="68575" marB="6857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03850">
                <a:tc>
                  <a:txBody>
                    <a:bodyPr/>
                    <a:lstStyle/>
                    <a:p>
                      <a:pPr marL="0" lvl="0" indent="0" algn="l" rtl="0">
                        <a:spcBef>
                          <a:spcPts val="0"/>
                        </a:spcBef>
                        <a:spcAft>
                          <a:spcPts val="0"/>
                        </a:spcAft>
                        <a:buNone/>
                      </a:pPr>
                      <a:r>
                        <a:rPr lang="en-US" sz="1300" dirty="0">
                          <a:latin typeface="Calibri"/>
                          <a:ea typeface="Calibri"/>
                          <a:cs typeface="Calibri"/>
                          <a:sym typeface="Calibri"/>
                        </a:rPr>
                        <a:t>Teacher asks for explanations of procedures, application of rules, or use of definitions. The teacher guides students toward one strategy. </a:t>
                      </a:r>
                      <a:endParaRPr sz="1300" dirty="0">
                        <a:latin typeface="Calibri"/>
                        <a:ea typeface="Calibri"/>
                        <a:cs typeface="Calibri"/>
                        <a:sym typeface="Calibri"/>
                      </a:endParaRPr>
                    </a:p>
                    <a:p>
                      <a:pPr marL="0" lvl="0" indent="0" algn="l" rtl="0">
                        <a:spcBef>
                          <a:spcPts val="0"/>
                        </a:spcBef>
                        <a:spcAft>
                          <a:spcPts val="0"/>
                        </a:spcAft>
                        <a:buNone/>
                      </a:pPr>
                      <a:endParaRPr sz="500" dirty="0">
                        <a:latin typeface="Calibri"/>
                        <a:ea typeface="Calibri"/>
                        <a:cs typeface="Calibri"/>
                        <a:sym typeface="Calibri"/>
                      </a:endParaRPr>
                    </a:p>
                    <a:p>
                      <a:pPr marL="0" lvl="0" indent="0" algn="l" rtl="0">
                        <a:spcBef>
                          <a:spcPts val="0"/>
                        </a:spcBef>
                        <a:spcAft>
                          <a:spcPts val="0"/>
                        </a:spcAft>
                        <a:buNone/>
                      </a:pPr>
                      <a:r>
                        <a:rPr lang="en-US" sz="1300" dirty="0">
                          <a:latin typeface="Calibri"/>
                          <a:ea typeface="Calibri"/>
                          <a:cs typeface="Calibri"/>
                          <a:sym typeface="Calibri"/>
                        </a:rPr>
                        <a:t>The teacher guides the whole class in developing reasoning and justification for correct solutions. </a:t>
                      </a:r>
                      <a:endParaRPr sz="1300" dirty="0">
                        <a:latin typeface="Calibri"/>
                        <a:ea typeface="Calibri"/>
                        <a:cs typeface="Calibri"/>
                        <a:sym typeface="Calibri"/>
                      </a:endParaRPr>
                    </a:p>
                    <a:p>
                      <a:pPr marL="0" lvl="0" indent="0" algn="l" rtl="0">
                        <a:spcBef>
                          <a:spcPts val="0"/>
                        </a:spcBef>
                        <a:spcAft>
                          <a:spcPts val="0"/>
                        </a:spcAft>
                        <a:buNone/>
                      </a:pPr>
                      <a:endParaRPr sz="500" dirty="0">
                        <a:latin typeface="Calibri"/>
                        <a:ea typeface="Calibri"/>
                        <a:cs typeface="Calibri"/>
                        <a:sym typeface="Calibri"/>
                      </a:endParaRPr>
                    </a:p>
                    <a:p>
                      <a:pPr marL="0" lvl="0" indent="0" algn="l" rtl="0">
                        <a:spcBef>
                          <a:spcPts val="0"/>
                        </a:spcBef>
                        <a:spcAft>
                          <a:spcPts val="0"/>
                        </a:spcAft>
                        <a:buNone/>
                      </a:pPr>
                      <a:r>
                        <a:rPr lang="en-US" sz="1300" dirty="0">
                          <a:latin typeface="Calibri"/>
                          <a:ea typeface="Calibri"/>
                          <a:cs typeface="Calibri"/>
                          <a:sym typeface="Calibri"/>
                        </a:rPr>
                        <a:t>Students look only to teacher or the text to validate mathematical correctness. </a:t>
                      </a:r>
                      <a:endParaRPr sz="1100" dirty="0">
                        <a:latin typeface="Calibri"/>
                        <a:ea typeface="Calibri"/>
                        <a:cs typeface="Calibri"/>
                        <a:sym typeface="Calibri"/>
                      </a:endParaRPr>
                    </a:p>
                  </a:txBody>
                  <a:tcPr marL="68575" marR="68575" marT="68575" marB="68575"/>
                </a:tc>
                <a:tc>
                  <a:txBody>
                    <a:bodyPr/>
                    <a:lstStyle/>
                    <a:p>
                      <a:pPr marL="0" lvl="0" indent="0" algn="l" rtl="0">
                        <a:spcBef>
                          <a:spcPts val="0"/>
                        </a:spcBef>
                        <a:spcAft>
                          <a:spcPts val="0"/>
                        </a:spcAft>
                        <a:buNone/>
                      </a:pPr>
                      <a:r>
                        <a:rPr lang="en-US" sz="1200">
                          <a:latin typeface="Calibri"/>
                          <a:ea typeface="Calibri"/>
                          <a:cs typeface="Calibri"/>
                          <a:sym typeface="Calibri"/>
                        </a:rPr>
                        <a:t>Teacher’s questions probe reasoning about mathematical relationships, mathematical  representations, and why solutions make sense.</a:t>
                      </a:r>
                      <a:endParaRPr sz="1200">
                        <a:latin typeface="Calibri"/>
                        <a:ea typeface="Calibri"/>
                        <a:cs typeface="Calibri"/>
                        <a:sym typeface="Calibri"/>
                      </a:endParaRPr>
                    </a:p>
                    <a:p>
                      <a:pPr marL="0" lvl="0" indent="0" algn="l" rtl="0">
                        <a:spcBef>
                          <a:spcPts val="0"/>
                        </a:spcBef>
                        <a:spcAft>
                          <a:spcPts val="0"/>
                        </a:spcAft>
                        <a:buNone/>
                      </a:pPr>
                      <a:endParaRPr sz="4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Questions build on what students start but tend to channel students’ thinking toward a preferred strategy or method of solution. </a:t>
                      </a:r>
                      <a:endParaRPr sz="1200">
                        <a:latin typeface="Calibri"/>
                        <a:ea typeface="Calibri"/>
                        <a:cs typeface="Calibri"/>
                        <a:sym typeface="Calibri"/>
                      </a:endParaRPr>
                    </a:p>
                    <a:p>
                      <a:pPr marL="0" lvl="0" indent="0" algn="l" rtl="0">
                        <a:spcBef>
                          <a:spcPts val="0"/>
                        </a:spcBef>
                        <a:spcAft>
                          <a:spcPts val="0"/>
                        </a:spcAft>
                        <a:buNone/>
                      </a:pPr>
                      <a:endParaRPr sz="4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The teacher entertains alternative methods and solutions as long as students can justify their reasoning. </a:t>
                      </a:r>
                      <a:endParaRPr sz="1200">
                        <a:latin typeface="Calibri"/>
                        <a:ea typeface="Calibri"/>
                        <a:cs typeface="Calibri"/>
                        <a:sym typeface="Calibri"/>
                      </a:endParaRPr>
                    </a:p>
                  </a:txBody>
                  <a:tcPr marL="68575" marR="68575" marT="68575" marB="68575"/>
                </a:tc>
                <a:tc>
                  <a:txBody>
                    <a:bodyPr/>
                    <a:lstStyle/>
                    <a:p>
                      <a:pPr marL="0" lvl="0" indent="0" algn="l" rtl="0">
                        <a:spcBef>
                          <a:spcPts val="0"/>
                        </a:spcBef>
                        <a:spcAft>
                          <a:spcPts val="0"/>
                        </a:spcAft>
                        <a:buNone/>
                      </a:pPr>
                      <a:r>
                        <a:rPr lang="en-US" sz="1300" dirty="0">
                          <a:latin typeface="Calibri"/>
                          <a:ea typeface="Calibri"/>
                          <a:cs typeface="Calibri"/>
                          <a:sym typeface="Calibri"/>
                        </a:rPr>
                        <a:t>Teachers ask for justification of conjectures and encourage students to question and to extend their own thinking to make new connections. </a:t>
                      </a:r>
                      <a:endParaRPr sz="1300" dirty="0">
                        <a:latin typeface="Calibri"/>
                        <a:ea typeface="Calibri"/>
                        <a:cs typeface="Calibri"/>
                        <a:sym typeface="Calibri"/>
                      </a:endParaRPr>
                    </a:p>
                  </a:txBody>
                  <a:tcPr marL="68575" marR="68575" marT="68575" marB="68575"/>
                </a:tc>
                <a:extLst>
                  <a:ext uri="{0D108BD9-81ED-4DB2-BD59-A6C34878D82A}">
                    <a16:rowId xmlns:a16="http://schemas.microsoft.com/office/drawing/2014/main" val="10002"/>
                  </a:ext>
                </a:extLst>
              </a:tr>
            </a:tbl>
          </a:graphicData>
        </a:graphic>
      </p:graphicFrame>
      <p:pic>
        <p:nvPicPr>
          <p:cNvPr id="2842" name="Google Shape;2842;p362" descr="Instructional Leadership in Mathematics Education book cover."/>
          <p:cNvPicPr preferRelativeResize="0"/>
          <p:nvPr/>
        </p:nvPicPr>
        <p:blipFill>
          <a:blip r:embed="rId3">
            <a:alphaModFix/>
          </a:blip>
          <a:stretch>
            <a:fillRect/>
          </a:stretch>
        </p:blipFill>
        <p:spPr>
          <a:xfrm rot="240565">
            <a:off x="7548170" y="2903719"/>
            <a:ext cx="1315453" cy="1689812"/>
          </a:xfrm>
          <a:prstGeom prst="rect">
            <a:avLst/>
          </a:prstGeom>
          <a:noFill/>
          <a:ln>
            <a:noFill/>
          </a:ln>
        </p:spPr>
      </p:pic>
      <p:sp>
        <p:nvSpPr>
          <p:cNvPr id="2843" name="Google Shape;2843;p362"/>
          <p:cNvSpPr/>
          <p:nvPr/>
        </p:nvSpPr>
        <p:spPr>
          <a:xfrm>
            <a:off x="5848549" y="4577600"/>
            <a:ext cx="2456100" cy="273900"/>
          </a:xfrm>
          <a:prstGeom prst="rect">
            <a:avLst/>
          </a:prstGeom>
          <a:solidFill>
            <a:schemeClr val="lt2"/>
          </a:solidFill>
          <a:ln>
            <a:noFill/>
          </a:ln>
        </p:spPr>
        <p:txBody>
          <a:bodyPr spcFirstLastPara="1" wrap="square" lIns="68575" tIns="68575" rIns="68575" bIns="68575" anchor="ctr" anchorCtr="0">
            <a:noAutofit/>
          </a:bodyPr>
          <a:lstStyle/>
          <a:p>
            <a:pPr marL="0" lvl="0" indent="0" algn="ctr" rtl="0">
              <a:spcBef>
                <a:spcPts val="0"/>
              </a:spcBef>
              <a:spcAft>
                <a:spcPts val="0"/>
              </a:spcAft>
              <a:buClr>
                <a:srgbClr val="000000"/>
              </a:buClr>
              <a:buSzPts val="800"/>
              <a:buFont typeface="Arial"/>
              <a:buNone/>
            </a:pPr>
            <a:r>
              <a:rPr lang="en-US" sz="1300" u="sng">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(NCSM, 2019, p. 56)</a:t>
            </a:r>
            <a:endParaRPr sz="13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490"/>
        <p:cNvGrpSpPr/>
        <p:nvPr/>
      </p:nvGrpSpPr>
      <p:grpSpPr>
        <a:xfrm>
          <a:off x="0" y="0"/>
          <a:ext cx="0" cy="0"/>
          <a:chOff x="0" y="0"/>
          <a:chExt cx="0" cy="0"/>
        </a:xfrm>
      </p:grpSpPr>
      <p:sp>
        <p:nvSpPr>
          <p:cNvPr id="2491" name="Google Shape;2491;p32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3"/>
                </a:solidFill>
              </a:rPr>
              <a:t>Facilitator Guide: </a:t>
            </a:r>
            <a:r>
              <a:rPr lang="en-US" sz="2800">
                <a:solidFill>
                  <a:schemeClr val="accent3"/>
                </a:solidFill>
              </a:rPr>
              <a:t>Table of contents</a:t>
            </a:r>
            <a:endParaRPr sz="2800">
              <a:solidFill>
                <a:schemeClr val="accent3"/>
              </a:solidFill>
            </a:endParaRPr>
          </a:p>
        </p:txBody>
      </p:sp>
      <p:sp>
        <p:nvSpPr>
          <p:cNvPr id="2492" name="Google Shape;2492;p32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lnSpcReduction="10000"/>
          </a:bodyPr>
          <a:lstStyle/>
          <a:p>
            <a:pPr marL="0" lvl="0" indent="0" algn="l" rtl="0">
              <a:lnSpc>
                <a:spcPct val="115000"/>
              </a:lnSpc>
              <a:spcBef>
                <a:spcPts val="0"/>
              </a:spcBef>
              <a:spcAft>
                <a:spcPts val="0"/>
              </a:spcAft>
              <a:buNone/>
            </a:pPr>
            <a:r>
              <a:rPr lang="en-US" sz="1100" b="1" u="sng">
                <a:solidFill>
                  <a:schemeClr val="hlink"/>
                </a:solidFill>
                <a:hlinkClick r:id="rId3" action="ppaction://hlinksldjump"/>
              </a:rPr>
              <a:t>Session 1</a:t>
            </a:r>
            <a:r>
              <a:rPr lang="en-US" sz="1100" b="1"/>
              <a:t>: Understanding ambitious math teaching: </a:t>
            </a:r>
            <a:r>
              <a:rPr lang="en-US" sz="1100"/>
              <a:t>Our expectations for students’ experiences as math learners (~2 hours)</a:t>
            </a:r>
            <a:endParaRPr sz="1100">
              <a:solidFill>
                <a:srgbClr val="9900FF"/>
              </a:solidFill>
            </a:endParaRPr>
          </a:p>
          <a:p>
            <a:pPr marL="342900" lvl="0" indent="-234950" algn="l" rtl="0">
              <a:lnSpc>
                <a:spcPct val="115000"/>
              </a:lnSpc>
              <a:spcBef>
                <a:spcPts val="0"/>
              </a:spcBef>
              <a:spcAft>
                <a:spcPts val="0"/>
              </a:spcAft>
              <a:buSzPts val="1100"/>
              <a:buFont typeface="Calibri"/>
              <a:buAutoNum type="arabicPeriod"/>
            </a:pPr>
            <a:r>
              <a:rPr lang="en-US" sz="1100" b="1"/>
              <a:t>Setting and maintaining norms: </a:t>
            </a:r>
            <a:r>
              <a:rPr lang="en-US" sz="1100"/>
              <a:t>Developing our norms for interacting together </a:t>
            </a:r>
            <a:endParaRPr sz="1100">
              <a:solidFill>
                <a:srgbClr val="9900FF"/>
              </a:solidFill>
            </a:endParaRPr>
          </a:p>
          <a:p>
            <a:pPr marL="342900" lvl="0" indent="-234950" algn="l" rtl="0">
              <a:lnSpc>
                <a:spcPct val="115000"/>
              </a:lnSpc>
              <a:spcBef>
                <a:spcPts val="0"/>
              </a:spcBef>
              <a:spcAft>
                <a:spcPts val="0"/>
              </a:spcAft>
              <a:buSzPts val="1100"/>
              <a:buFont typeface="Calibri"/>
              <a:buAutoNum type="arabicPeriod"/>
            </a:pPr>
            <a:r>
              <a:rPr lang="en-US" sz="1100" b="1"/>
              <a:t>Doing math together: </a:t>
            </a:r>
            <a:r>
              <a:rPr lang="en-US" sz="1100"/>
              <a:t>Reflecting on our expectations for students’ experiences as math learners through a data &amp; statistics task </a:t>
            </a:r>
            <a:endParaRPr sz="1100">
              <a:solidFill>
                <a:srgbClr val="9900FF"/>
              </a:solidFill>
            </a:endParaRPr>
          </a:p>
          <a:p>
            <a:pPr marL="342900" lvl="0" indent="-234950" algn="l" rtl="0">
              <a:lnSpc>
                <a:spcPct val="115000"/>
              </a:lnSpc>
              <a:spcBef>
                <a:spcPts val="0"/>
              </a:spcBef>
              <a:spcAft>
                <a:spcPts val="0"/>
              </a:spcAft>
              <a:buSzPts val="1100"/>
              <a:buFont typeface="Calibri"/>
              <a:buAutoNum type="arabicPeriod"/>
            </a:pPr>
            <a:r>
              <a:rPr lang="en-US" sz="1100" b="1"/>
              <a:t>Connecting to research: </a:t>
            </a:r>
            <a:r>
              <a:rPr lang="en-US" sz="1100"/>
              <a:t>The importance of building procedural fluency from conceptual understanding in light of our expectations for students’ experiences as math learners</a:t>
            </a:r>
            <a:endParaRPr sz="1100">
              <a:solidFill>
                <a:srgbClr val="9900FF"/>
              </a:solidFill>
            </a:endParaRPr>
          </a:p>
          <a:p>
            <a:pPr marL="342900" lvl="0" indent="-234950" algn="l" rtl="0">
              <a:lnSpc>
                <a:spcPct val="115000"/>
              </a:lnSpc>
              <a:spcBef>
                <a:spcPts val="0"/>
              </a:spcBef>
              <a:spcAft>
                <a:spcPts val="0"/>
              </a:spcAft>
              <a:buSzPts val="1100"/>
              <a:buFont typeface="Calibri"/>
              <a:buAutoNum type="arabicPeriod"/>
            </a:pPr>
            <a:r>
              <a:rPr lang="en-US" sz="1100" b="1"/>
              <a:t>Planning for action: </a:t>
            </a:r>
            <a:r>
              <a:rPr lang="en-US" sz="1100"/>
              <a:t>Shifts needed in light of our expectations  for students’ experiences as math learners</a:t>
            </a:r>
            <a:endParaRPr sz="1100"/>
          </a:p>
          <a:p>
            <a:pPr marL="0" lvl="0" indent="0" algn="l" rtl="0">
              <a:lnSpc>
                <a:spcPct val="115000"/>
              </a:lnSpc>
              <a:spcBef>
                <a:spcPts val="0"/>
              </a:spcBef>
              <a:spcAft>
                <a:spcPts val="0"/>
              </a:spcAft>
              <a:buNone/>
            </a:pPr>
            <a:endParaRPr sz="1100" b="1"/>
          </a:p>
          <a:p>
            <a:pPr marL="0" lvl="0" indent="0" algn="l" rtl="0">
              <a:lnSpc>
                <a:spcPct val="115000"/>
              </a:lnSpc>
              <a:spcBef>
                <a:spcPts val="0"/>
              </a:spcBef>
              <a:spcAft>
                <a:spcPts val="0"/>
              </a:spcAft>
              <a:buNone/>
            </a:pPr>
            <a:r>
              <a:rPr lang="en-US" sz="1100" b="1" u="sng">
                <a:solidFill>
                  <a:schemeClr val="hlink"/>
                </a:solidFill>
                <a:hlinkClick r:id="rId4" action="ppaction://hlinksldjump"/>
              </a:rPr>
              <a:t>Session 2</a:t>
            </a:r>
            <a:r>
              <a:rPr lang="en-US" sz="1100" b="1"/>
              <a:t>: Understanding ambitious math teaching: </a:t>
            </a:r>
            <a:r>
              <a:rPr lang="en-US" sz="1100"/>
              <a:t>Principles and practices of ambitious math teaching (~1 hour 45 min)</a:t>
            </a:r>
            <a:endParaRPr sz="1100"/>
          </a:p>
          <a:p>
            <a:pPr marL="342900" lvl="0" indent="-234950" algn="l" rtl="0">
              <a:lnSpc>
                <a:spcPct val="115000"/>
              </a:lnSpc>
              <a:spcBef>
                <a:spcPts val="0"/>
              </a:spcBef>
              <a:spcAft>
                <a:spcPts val="0"/>
              </a:spcAft>
              <a:buSzPts val="1100"/>
              <a:buFont typeface="Calibri"/>
              <a:buAutoNum type="arabicPeriod"/>
            </a:pPr>
            <a:r>
              <a:rPr lang="en-US" sz="1100" b="1"/>
              <a:t>Connecting to research: </a:t>
            </a:r>
            <a:r>
              <a:rPr lang="en-US" sz="1100"/>
              <a:t>The principles and practices of ambitious math teaching </a:t>
            </a:r>
            <a:endParaRPr sz="1100">
              <a:solidFill>
                <a:srgbClr val="9900FF"/>
              </a:solidFill>
            </a:endParaRPr>
          </a:p>
          <a:p>
            <a:pPr marL="342900" lvl="0" indent="-234950" algn="l" rtl="0">
              <a:lnSpc>
                <a:spcPct val="115000"/>
              </a:lnSpc>
              <a:spcBef>
                <a:spcPts val="0"/>
              </a:spcBef>
              <a:spcAft>
                <a:spcPts val="0"/>
              </a:spcAft>
              <a:buSzPts val="1100"/>
              <a:buFont typeface="Calibri"/>
              <a:buAutoNum type="arabicPeriod"/>
            </a:pPr>
            <a:r>
              <a:rPr lang="en-US" sz="1100" b="1"/>
              <a:t>Planning for action: </a:t>
            </a:r>
            <a:r>
              <a:rPr lang="en-US" sz="1100"/>
              <a:t>Noticing and amplifying principles and practices of ambitious math teaching in a math task</a:t>
            </a:r>
            <a:endParaRPr sz="1100">
              <a:solidFill>
                <a:srgbClr val="9900FF"/>
              </a:solidFill>
            </a:endParaRPr>
          </a:p>
          <a:p>
            <a:pPr marL="342900" lvl="0" indent="-234950" algn="l" rtl="0">
              <a:lnSpc>
                <a:spcPct val="115000"/>
              </a:lnSpc>
              <a:spcBef>
                <a:spcPts val="0"/>
              </a:spcBef>
              <a:spcAft>
                <a:spcPts val="0"/>
              </a:spcAft>
              <a:buSzPts val="1100"/>
              <a:buFont typeface="Calibri"/>
              <a:buAutoNum type="arabicPeriod"/>
            </a:pPr>
            <a:r>
              <a:rPr lang="en-US" sz="1100" b="1"/>
              <a:t>Connecting to research:</a:t>
            </a:r>
            <a:r>
              <a:rPr lang="en-US" sz="1100"/>
              <a:t> What does research say about ambitious math teaching? </a:t>
            </a:r>
            <a:endParaRPr sz="1100"/>
          </a:p>
          <a:p>
            <a:pPr marL="0" lvl="0" indent="0" algn="l" rtl="0">
              <a:lnSpc>
                <a:spcPct val="115000"/>
              </a:lnSpc>
              <a:spcBef>
                <a:spcPts val="0"/>
              </a:spcBef>
              <a:spcAft>
                <a:spcPts val="0"/>
              </a:spcAft>
              <a:buNone/>
            </a:pPr>
            <a:endParaRPr sz="1100" b="1"/>
          </a:p>
          <a:p>
            <a:pPr marL="0" lvl="0" indent="0" algn="l" rtl="0">
              <a:lnSpc>
                <a:spcPct val="115000"/>
              </a:lnSpc>
              <a:spcBef>
                <a:spcPts val="0"/>
              </a:spcBef>
              <a:spcAft>
                <a:spcPts val="0"/>
              </a:spcAft>
              <a:buNone/>
            </a:pPr>
            <a:r>
              <a:rPr lang="en-US" sz="1100" b="1" u="sng">
                <a:solidFill>
                  <a:schemeClr val="hlink"/>
                </a:solidFill>
                <a:hlinkClick r:id="rId5" action="ppaction://hlinksldjump"/>
              </a:rPr>
              <a:t>Session 3</a:t>
            </a:r>
            <a:r>
              <a:rPr lang="en-US" sz="1100" b="1"/>
              <a:t>: Understanding ambitious math teaching:</a:t>
            </a:r>
            <a:r>
              <a:rPr lang="en-US" sz="1100"/>
              <a:t> The importance of solving</a:t>
            </a:r>
            <a:r>
              <a:rPr lang="en-US" sz="1100">
                <a:solidFill>
                  <a:srgbClr val="353535"/>
                </a:solidFill>
              </a:rPr>
              <a:t> authentic problems (1 hour)</a:t>
            </a:r>
            <a:endParaRPr sz="1100"/>
          </a:p>
          <a:p>
            <a:pPr marL="342900" lvl="0" indent="-234950" algn="l" rtl="0">
              <a:lnSpc>
                <a:spcPct val="115000"/>
              </a:lnSpc>
              <a:spcBef>
                <a:spcPts val="0"/>
              </a:spcBef>
              <a:spcAft>
                <a:spcPts val="0"/>
              </a:spcAft>
              <a:buSzPts val="1100"/>
              <a:buFont typeface="Calibri"/>
              <a:buAutoNum type="arabicPeriod"/>
            </a:pPr>
            <a:r>
              <a:rPr lang="en-US" sz="1100" b="1"/>
              <a:t>Doing math together: </a:t>
            </a:r>
            <a:r>
              <a:rPr lang="en-US" sz="1100"/>
              <a:t>Exploring an authentic problem through a data talk</a:t>
            </a:r>
            <a:endParaRPr sz="1100">
              <a:solidFill>
                <a:srgbClr val="9900FF"/>
              </a:solidFill>
            </a:endParaRPr>
          </a:p>
          <a:p>
            <a:pPr marL="342900" lvl="0" indent="-234950" algn="l" rtl="0">
              <a:lnSpc>
                <a:spcPct val="115000"/>
              </a:lnSpc>
              <a:spcBef>
                <a:spcPts val="0"/>
              </a:spcBef>
              <a:spcAft>
                <a:spcPts val="0"/>
              </a:spcAft>
              <a:buSzPts val="1100"/>
              <a:buFont typeface="Calibri"/>
              <a:buAutoNum type="arabicPeriod"/>
            </a:pPr>
            <a:r>
              <a:rPr lang="en-US" sz="1100" b="1"/>
              <a:t>Planning for action: </a:t>
            </a:r>
            <a:r>
              <a:rPr lang="en-US" sz="1100"/>
              <a:t>Selecting worthwhile and meaningful data visualizations</a:t>
            </a:r>
            <a:endParaRPr sz="1100">
              <a:solidFill>
                <a:srgbClr val="9900FF"/>
              </a:solidFill>
            </a:endParaRPr>
          </a:p>
          <a:p>
            <a:pPr marL="342900" lvl="0" indent="-234950" algn="l" rtl="0">
              <a:lnSpc>
                <a:spcPct val="115000"/>
              </a:lnSpc>
              <a:spcBef>
                <a:spcPts val="0"/>
              </a:spcBef>
              <a:spcAft>
                <a:spcPts val="0"/>
              </a:spcAft>
              <a:buSzPts val="1100"/>
              <a:buFont typeface="Calibri"/>
              <a:buAutoNum type="arabicPeriod"/>
            </a:pPr>
            <a:r>
              <a:rPr lang="en-US" sz="1100" b="1"/>
              <a:t>Planning for action: </a:t>
            </a:r>
            <a:r>
              <a:rPr lang="en-US" sz="1100"/>
              <a:t>Returning to the shifts needed in light of our expectations for students’ experiences as math learners</a:t>
            </a:r>
            <a:endParaRPr sz="1100"/>
          </a:p>
        </p:txBody>
      </p:sp>
      <p:sp>
        <p:nvSpPr>
          <p:cNvPr id="2493" name="Google Shape;2493;p32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47"/>
        <p:cNvGrpSpPr/>
        <p:nvPr/>
      </p:nvGrpSpPr>
      <p:grpSpPr>
        <a:xfrm>
          <a:off x="0" y="0"/>
          <a:ext cx="0" cy="0"/>
          <a:chOff x="0" y="0"/>
          <a:chExt cx="0" cy="0"/>
        </a:xfrm>
      </p:grpSpPr>
      <p:sp>
        <p:nvSpPr>
          <p:cNvPr id="2848" name="Google Shape;2848;p363"/>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Planning for action</a:t>
            </a:r>
            <a:endParaRPr sz="3800" b="1"/>
          </a:p>
        </p:txBody>
      </p:sp>
      <p:sp>
        <p:nvSpPr>
          <p:cNvPr id="2849" name="Google Shape;2849;p363"/>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US" sz="2550"/>
              <a:t>Shifts needed in light of our hopes for students’ experiences as math learners</a:t>
            </a:r>
            <a:endParaRPr sz="2550"/>
          </a:p>
        </p:txBody>
      </p:sp>
      <p:sp>
        <p:nvSpPr>
          <p:cNvPr id="2850" name="Google Shape;2850;p363"/>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2851" name="Google Shape;2851;p363" descr="Blueprint with solid fill"/>
          <p:cNvPicPr preferRelativeResize="0"/>
          <p:nvPr/>
        </p:nvPicPr>
        <p:blipFill rotWithShape="1">
          <a:blip r:embed="rId3">
            <a:alphaModFix/>
          </a:blip>
          <a:srcRect/>
          <a:stretch/>
        </p:blipFill>
        <p:spPr>
          <a:xfrm>
            <a:off x="7386295" y="3382581"/>
            <a:ext cx="1600200" cy="1600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2855"/>
        <p:cNvGrpSpPr/>
        <p:nvPr/>
      </p:nvGrpSpPr>
      <p:grpSpPr>
        <a:xfrm>
          <a:off x="0" y="0"/>
          <a:ext cx="0" cy="0"/>
          <a:chOff x="0" y="0"/>
          <a:chExt cx="0" cy="0"/>
        </a:xfrm>
      </p:grpSpPr>
      <p:sp>
        <p:nvSpPr>
          <p:cNvPr id="2856" name="Google Shape;2856;p36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Planning for Action</a:t>
            </a:r>
            <a:endParaRPr sz="2800"/>
          </a:p>
        </p:txBody>
      </p:sp>
      <p:sp>
        <p:nvSpPr>
          <p:cNvPr id="2857" name="Google Shape;2857;p36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apply new ideas to upcoming work </a:t>
            </a:r>
            <a:r>
              <a:rPr lang="en-US"/>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US"/>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US"/>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US"/>
              <a:t>Follow up on teachers’ plans; return to them to build on and refine ideas</a:t>
            </a:r>
            <a:endParaRPr/>
          </a:p>
        </p:txBody>
      </p:sp>
      <p:pic>
        <p:nvPicPr>
          <p:cNvPr id="2858" name="Google Shape;2858;p364"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2859" name="Google Shape;2859;p364"/>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64"/>
        <p:cNvGrpSpPr/>
        <p:nvPr/>
      </p:nvGrpSpPr>
      <p:grpSpPr>
        <a:xfrm>
          <a:off x="0" y="0"/>
          <a:ext cx="0" cy="0"/>
          <a:chOff x="0" y="0"/>
          <a:chExt cx="0" cy="0"/>
        </a:xfrm>
      </p:grpSpPr>
      <p:sp>
        <p:nvSpPr>
          <p:cNvPr id="2865" name="Google Shape;2865;p36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00"/>
              <a:t>Reflecting on shifts needed</a:t>
            </a:r>
            <a:endParaRPr sz="2800"/>
          </a:p>
        </p:txBody>
      </p:sp>
      <p:sp>
        <p:nvSpPr>
          <p:cNvPr id="2866" name="Google Shape;2866;p36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a:t>Respond to these prompts independently, then share with a partner / your group.</a:t>
            </a:r>
            <a:endParaRPr/>
          </a:p>
          <a:p>
            <a:pPr marL="0" lvl="0" indent="0" algn="l" rtl="0">
              <a:spcBef>
                <a:spcPts val="800"/>
              </a:spcBef>
              <a:spcAft>
                <a:spcPts val="0"/>
              </a:spcAft>
              <a:buNone/>
            </a:pPr>
            <a:endParaRPr/>
          </a:p>
          <a:p>
            <a:pPr marL="0" lvl="0" indent="0" algn="l" rtl="0">
              <a:spcBef>
                <a:spcPts val="800"/>
              </a:spcBef>
              <a:spcAft>
                <a:spcPts val="0"/>
              </a:spcAft>
              <a:buNone/>
            </a:pPr>
            <a:r>
              <a:rPr lang="en-US" b="1"/>
              <a:t>In light of the expectations we have for students as math learners:</a:t>
            </a:r>
            <a:endParaRPr b="1"/>
          </a:p>
          <a:p>
            <a:pPr marL="457200" lvl="0" indent="-317500" algn="l" rtl="0">
              <a:spcBef>
                <a:spcPts val="800"/>
              </a:spcBef>
              <a:spcAft>
                <a:spcPts val="0"/>
              </a:spcAft>
              <a:buSzPts val="1400"/>
              <a:buChar char="•"/>
            </a:pPr>
            <a:r>
              <a:rPr lang="en-US"/>
              <a:t>I want to shift away from … </a:t>
            </a:r>
            <a:endParaRPr/>
          </a:p>
          <a:p>
            <a:pPr marL="457200" lvl="0" indent="-317500" algn="l" rtl="0">
              <a:spcBef>
                <a:spcPts val="0"/>
              </a:spcBef>
              <a:spcAft>
                <a:spcPts val="0"/>
              </a:spcAft>
              <a:buSzPts val="1400"/>
              <a:buChar char="•"/>
            </a:pPr>
            <a:r>
              <a:rPr lang="en-US"/>
              <a:t>I want to shift toward … </a:t>
            </a:r>
            <a:endParaRPr/>
          </a:p>
          <a:p>
            <a:pPr marL="0" lvl="0" indent="0" algn="l" rtl="0">
              <a:spcBef>
                <a:spcPts val="800"/>
              </a:spcBef>
              <a:spcAft>
                <a:spcPts val="0"/>
              </a:spcAft>
              <a:buNone/>
            </a:pPr>
            <a:endParaRPr/>
          </a:p>
          <a:p>
            <a:pPr marL="0" lvl="0" indent="0" algn="l" rtl="0">
              <a:spcBef>
                <a:spcPts val="800"/>
              </a:spcBef>
              <a:spcAft>
                <a:spcPts val="0"/>
              </a:spcAft>
              <a:buNone/>
            </a:pPr>
            <a:r>
              <a:rPr lang="en-US" b="1"/>
              <a:t>What shifts would you like to see in math education in the next 10 years? Why?</a:t>
            </a:r>
            <a:endParaRPr b="1"/>
          </a:p>
        </p:txBody>
      </p:sp>
      <p:sp>
        <p:nvSpPr>
          <p:cNvPr id="2867" name="Google Shape;2867;p365"/>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sp>
        <p:nvSpPr>
          <p:cNvPr id="2873" name="Google Shape;2873;p366"/>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Debriefing Session 1</a:t>
            </a:r>
            <a:endParaRPr sz="3800" b="1"/>
          </a:p>
        </p:txBody>
      </p:sp>
      <p:sp>
        <p:nvSpPr>
          <p:cNvPr id="2874" name="Google Shape;2874;p366"/>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t>Reflecting on our work in the activities in the session</a:t>
            </a:r>
            <a:endParaRPr/>
          </a:p>
        </p:txBody>
      </p:sp>
      <p:sp>
        <p:nvSpPr>
          <p:cNvPr id="2875" name="Google Shape;2875;p36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79"/>
        <p:cNvGrpSpPr/>
        <p:nvPr/>
      </p:nvGrpSpPr>
      <p:grpSpPr>
        <a:xfrm>
          <a:off x="0" y="0"/>
          <a:ext cx="0" cy="0"/>
          <a:chOff x="0" y="0"/>
          <a:chExt cx="0" cy="0"/>
        </a:xfrm>
      </p:grpSpPr>
      <p:sp>
        <p:nvSpPr>
          <p:cNvPr id="2880" name="Google Shape;2880;p367"/>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Focus: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Engagement:</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Pathways: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Belonging:</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2881" name="Google Shape;2881;p367"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2882" name="Google Shape;2882;p367"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2883" name="Google Shape;2883;p367"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2884" name="Google Shape;2884;p367"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2885" name="Google Shape;2885;p367"/>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a:solidFill>
                  <a:srgbClr val="000000"/>
                </a:solidFill>
                <a:latin typeface="Calibri"/>
                <a:ea typeface="Calibri"/>
                <a:cs typeface="Calibri"/>
                <a:sym typeface="Calibri"/>
              </a:rPr>
              <a:t>Any proposed instructional approach, curricular change, or </a:t>
            </a:r>
            <a:r>
              <a:rPr lang="en-US" sz="1300" b="1">
                <a:solidFill>
                  <a:srgbClr val="000000"/>
                </a:solidFill>
                <a:latin typeface="Calibri"/>
                <a:ea typeface="Calibri"/>
                <a:cs typeface="Calibri"/>
                <a:sym typeface="Calibri"/>
              </a:rPr>
              <a:t>system design element should be evaluated by the degree to which it builds on these four cornerstones</a:t>
            </a:r>
            <a:r>
              <a:rPr lang="en-US"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2886" name="Google Shape;2886;p367"/>
          <p:cNvSpPr/>
          <p:nvPr/>
        </p:nvSpPr>
        <p:spPr>
          <a:xfrm>
            <a:off x="6138325" y="4514875"/>
            <a:ext cx="2033400" cy="369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7"/>
              </a:rPr>
              <a:t>(ODE, 2022)</a:t>
            </a:r>
            <a:endParaRPr/>
          </a:p>
        </p:txBody>
      </p:sp>
      <p:sp>
        <p:nvSpPr>
          <p:cNvPr id="2887" name="Google Shape;2887;p36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2888" name="Google Shape;2888;p367"/>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550" i="1"/>
              <a:t>Debriefing Session 1:</a:t>
            </a:r>
            <a:r>
              <a:rPr lang="en-US" sz="2550"/>
              <a:t> Four </a:t>
            </a:r>
            <a:r>
              <a:rPr lang="en-US" sz="2550" b="1"/>
              <a:t>cornerstone principles </a:t>
            </a:r>
            <a:r>
              <a:rPr lang="en-US" sz="2550"/>
              <a:t>of the OMP</a:t>
            </a:r>
            <a:endParaRPr sz="2370"/>
          </a:p>
        </p:txBody>
      </p:sp>
      <p:sp>
        <p:nvSpPr>
          <p:cNvPr id="2889" name="Google Shape;2889;p367"/>
          <p:cNvSpPr txBox="1"/>
          <p:nvPr/>
        </p:nvSpPr>
        <p:spPr>
          <a:xfrm>
            <a:off x="511500" y="987475"/>
            <a:ext cx="8121000" cy="4155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93"/>
        <p:cNvGrpSpPr/>
        <p:nvPr/>
      </p:nvGrpSpPr>
      <p:grpSpPr>
        <a:xfrm>
          <a:off x="0" y="0"/>
          <a:ext cx="0" cy="0"/>
          <a:chOff x="0" y="0"/>
          <a:chExt cx="0" cy="0"/>
        </a:xfrm>
      </p:grpSpPr>
      <p:sp>
        <p:nvSpPr>
          <p:cNvPr id="2894" name="Google Shape;2894;p36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2895" name="Google Shape;2895;p368"/>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550" i="1"/>
              <a:t>Debriefing Session 1:</a:t>
            </a:r>
            <a:r>
              <a:rPr lang="en-US" sz="2550"/>
              <a:t> </a:t>
            </a:r>
            <a:r>
              <a:rPr lang="en-US" sz="2550" b="1"/>
              <a:t>Focus</a:t>
            </a:r>
            <a:r>
              <a:rPr lang="en-US" sz="2550"/>
              <a:t> of the session</a:t>
            </a:r>
            <a:endParaRPr sz="2370"/>
          </a:p>
        </p:txBody>
      </p:sp>
      <p:sp>
        <p:nvSpPr>
          <p:cNvPr id="2896" name="Google Shape;2896;p368"/>
          <p:cNvSpPr txBox="1"/>
          <p:nvPr/>
        </p:nvSpPr>
        <p:spPr>
          <a:xfrm>
            <a:off x="511500" y="987475"/>
            <a:ext cx="8121000" cy="6465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new insights do you have related to our session focus, to reflect on our hopes for students’ experiences as math learners?</a:t>
            </a:r>
            <a:endParaRPr sz="1500" b="1">
              <a:solidFill>
                <a:schemeClr val="lt1"/>
              </a:solidFill>
              <a:latin typeface="Calibri"/>
              <a:ea typeface="Calibri"/>
              <a:cs typeface="Calibri"/>
              <a:sym typeface="Calibri"/>
            </a:endParaRPr>
          </a:p>
        </p:txBody>
      </p:sp>
      <p:sp>
        <p:nvSpPr>
          <p:cNvPr id="2897" name="Google Shape;2897;p368"/>
          <p:cNvSpPr txBox="1">
            <a:spLocks noGrp="1"/>
          </p:cNvSpPr>
          <p:nvPr>
            <p:ph type="body" idx="1"/>
          </p:nvPr>
        </p:nvSpPr>
        <p:spPr>
          <a:xfrm>
            <a:off x="511500" y="1758150"/>
            <a:ext cx="8005200" cy="3171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r>
              <a:rPr lang="en-US" sz="1500" b="1"/>
              <a:t>Take a couple of minutes to reflect on our work in the session.</a:t>
            </a:r>
            <a:endParaRPr sz="1500" b="1"/>
          </a:p>
          <a:p>
            <a:pPr marL="0" lvl="0" indent="0" algn="l" rtl="0">
              <a:lnSpc>
                <a:spcPct val="100000"/>
              </a:lnSpc>
              <a:spcBef>
                <a:spcPts val="1000"/>
              </a:spcBef>
              <a:spcAft>
                <a:spcPts val="0"/>
              </a:spcAft>
              <a:buNone/>
            </a:pPr>
            <a:r>
              <a:rPr lang="en-US" sz="1500" b="1"/>
              <a:t>Agenda for this session:</a:t>
            </a:r>
            <a:endParaRPr sz="1500" b="1"/>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3" action="ppaction://hlinksldjump"/>
              </a:rPr>
              <a:t>Setting and maintaining norms:</a:t>
            </a:r>
            <a:r>
              <a:rPr lang="en-US" sz="1500" b="1"/>
              <a:t> </a:t>
            </a:r>
            <a:r>
              <a:rPr lang="en-US" sz="1500"/>
              <a:t>Developing our norms for interacting together </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4" action="ppaction://hlinksldjump"/>
              </a:rPr>
              <a:t>Doing math together</a:t>
            </a:r>
            <a:r>
              <a:rPr lang="en-US" sz="1500" b="1"/>
              <a:t>: </a:t>
            </a:r>
            <a:r>
              <a:rPr lang="en-US" sz="1500"/>
              <a:t>Reflecting on our hopes for students’ experiences as math learners through a data &amp; statistics task </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5" action="ppaction://hlinksldjump"/>
              </a:rPr>
              <a:t>Connecting to research</a:t>
            </a:r>
            <a:r>
              <a:rPr lang="en-US" sz="1500" b="1"/>
              <a:t>: </a:t>
            </a:r>
            <a:r>
              <a:rPr lang="en-US" sz="1500"/>
              <a:t>The importance of building procedural fluency from conceptual understanding in light of our hopes for students’ experiences as math learners</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6" action="ppaction://hlinksldjump"/>
              </a:rPr>
              <a:t>Planning for action:</a:t>
            </a:r>
            <a:r>
              <a:rPr lang="en-US" sz="1500" b="1"/>
              <a:t> </a:t>
            </a:r>
            <a:r>
              <a:rPr lang="en-US" sz="1500"/>
              <a:t>Shifts needed in light of our hopes for students’ experiences as math learners</a:t>
            </a:r>
            <a:endParaRPr sz="1500"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01"/>
        <p:cNvGrpSpPr/>
        <p:nvPr/>
      </p:nvGrpSpPr>
      <p:grpSpPr>
        <a:xfrm>
          <a:off x="0" y="0"/>
          <a:ext cx="0" cy="0"/>
          <a:chOff x="0" y="0"/>
          <a:chExt cx="0" cy="0"/>
        </a:xfrm>
      </p:grpSpPr>
      <p:sp>
        <p:nvSpPr>
          <p:cNvPr id="2902" name="Google Shape;2902;p369"/>
          <p:cNvSpPr txBox="1">
            <a:spLocks noGrp="1"/>
          </p:cNvSpPr>
          <p:nvPr>
            <p:ph type="title"/>
          </p:nvPr>
        </p:nvSpPr>
        <p:spPr>
          <a:xfrm>
            <a:off x="537875" y="584717"/>
            <a:ext cx="2949000" cy="37281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p>
          <a:p>
            <a:pPr marL="0" lvl="0" indent="0" algn="l" rtl="0">
              <a:lnSpc>
                <a:spcPct val="115000"/>
              </a:lnSpc>
              <a:spcBef>
                <a:spcPts val="0"/>
              </a:spcBef>
              <a:spcAft>
                <a:spcPts val="0"/>
              </a:spcAft>
              <a:buNone/>
            </a:pPr>
            <a:r>
              <a:rPr lang="en-US" sz="2300" b="1"/>
              <a:t>Understanding ambitious math teaching:</a:t>
            </a:r>
            <a:endParaRPr sz="2300" b="1"/>
          </a:p>
          <a:p>
            <a:pPr marL="0" lvl="0" indent="0" algn="l" rtl="0">
              <a:lnSpc>
                <a:spcPct val="115000"/>
              </a:lnSpc>
              <a:spcBef>
                <a:spcPts val="0"/>
              </a:spcBef>
              <a:spcAft>
                <a:spcPts val="0"/>
              </a:spcAft>
              <a:buNone/>
            </a:pPr>
            <a:r>
              <a:rPr lang="en-US" sz="2300"/>
              <a:t>Principles and practices of ambitious math teaching</a:t>
            </a:r>
            <a:endParaRPr sz="2300"/>
          </a:p>
        </p:txBody>
      </p:sp>
      <p:sp>
        <p:nvSpPr>
          <p:cNvPr id="2903" name="Google Shape;2903;p369"/>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a:t>The </a:t>
            </a:r>
            <a:r>
              <a:rPr lang="en-US" sz="1500" b="1"/>
              <a:t>focus</a:t>
            </a:r>
            <a:r>
              <a:rPr lang="en-US" sz="1500"/>
              <a:t> of this session is to clarify the principles and practices guiding our work.</a:t>
            </a:r>
            <a:endParaRPr sz="1500"/>
          </a:p>
          <a:p>
            <a:pPr marL="0" lvl="0" indent="0" algn="l" rtl="0">
              <a:lnSpc>
                <a:spcPct val="100000"/>
              </a:lnSpc>
              <a:spcBef>
                <a:spcPts val="0"/>
              </a:spcBef>
              <a:spcAft>
                <a:spcPts val="0"/>
              </a:spcAft>
              <a:buNone/>
            </a:pPr>
            <a:endParaRPr sz="1500"/>
          </a:p>
          <a:p>
            <a:pPr marL="0" lvl="0" indent="0" algn="l" rtl="0">
              <a:lnSpc>
                <a:spcPct val="115000"/>
              </a:lnSpc>
              <a:spcBef>
                <a:spcPts val="0"/>
              </a:spcBef>
              <a:spcAft>
                <a:spcPts val="0"/>
              </a:spcAft>
              <a:buNone/>
            </a:pPr>
            <a:r>
              <a:rPr lang="en-US" sz="1500" b="1"/>
              <a:t>Agenda for this session:</a:t>
            </a:r>
            <a:endParaRPr sz="1500" b="1"/>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3" action="ppaction://hlinksldjump"/>
              </a:rPr>
              <a:t>Setting and maintaining norms</a:t>
            </a:r>
            <a:r>
              <a:rPr lang="en-US" sz="1500" b="1"/>
              <a:t>: </a:t>
            </a:r>
            <a:r>
              <a:rPr lang="en-US" sz="1500"/>
              <a:t>Reconnect with and revise our norms for interacting together</a:t>
            </a:r>
            <a:endParaRPr sz="1500" b="1"/>
          </a:p>
          <a:p>
            <a:pPr marL="457200" lvl="0" indent="-323850" algn="l" rtl="0">
              <a:lnSpc>
                <a:spcPct val="115000"/>
              </a:lnSpc>
              <a:spcBef>
                <a:spcPts val="0"/>
              </a:spcBef>
              <a:spcAft>
                <a:spcPts val="0"/>
              </a:spcAft>
              <a:buSzPts val="1500"/>
              <a:buFont typeface="Calibri"/>
              <a:buAutoNum type="arabicPeriod" startAt="2"/>
            </a:pPr>
            <a:r>
              <a:rPr lang="en-US" sz="1500" b="1" u="sng">
                <a:solidFill>
                  <a:schemeClr val="hlink"/>
                </a:solidFill>
                <a:hlinkClick r:id="rId4" action="ppaction://hlinksldjump"/>
              </a:rPr>
              <a:t>Connecting to research</a:t>
            </a:r>
            <a:r>
              <a:rPr lang="en-US" sz="1500" b="1"/>
              <a:t>: </a:t>
            </a:r>
            <a:r>
              <a:rPr lang="en-US" sz="1500"/>
              <a:t>The principles and practices of ambitious math teaching </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startAt="2"/>
            </a:pPr>
            <a:r>
              <a:rPr lang="en-US" sz="1500" b="1" u="sng">
                <a:solidFill>
                  <a:schemeClr val="hlink"/>
                </a:solidFill>
                <a:hlinkClick r:id="rId5" action="ppaction://hlinksldjump"/>
              </a:rPr>
              <a:t>Connecting to research</a:t>
            </a:r>
            <a:r>
              <a:rPr lang="en-US" sz="1500" b="1"/>
              <a:t>:</a:t>
            </a:r>
            <a:r>
              <a:rPr lang="en-US" sz="1500"/>
              <a:t> What does research say about ambitious math teaching? </a:t>
            </a:r>
            <a:endParaRPr sz="1500"/>
          </a:p>
          <a:p>
            <a:pPr marL="457200" lvl="0" indent="-323850" algn="l" rtl="0">
              <a:lnSpc>
                <a:spcPct val="115000"/>
              </a:lnSpc>
              <a:spcBef>
                <a:spcPts val="0"/>
              </a:spcBef>
              <a:spcAft>
                <a:spcPts val="0"/>
              </a:spcAft>
              <a:buSzPts val="1500"/>
              <a:buFont typeface="Calibri"/>
              <a:buAutoNum type="arabicPeriod" startAt="2"/>
            </a:pPr>
            <a:r>
              <a:rPr lang="en-US" sz="1500" b="1" u="sng">
                <a:solidFill>
                  <a:schemeClr val="hlink"/>
                </a:solidFill>
                <a:hlinkClick r:id="rId6" action="ppaction://hlinksldjump"/>
              </a:rPr>
              <a:t>Planning for action</a:t>
            </a:r>
            <a:r>
              <a:rPr lang="en-US" sz="1500" b="1"/>
              <a:t>: </a:t>
            </a:r>
            <a:r>
              <a:rPr lang="en-US" sz="1500"/>
              <a:t>Noticing and amplifying principles and practices of ambitious math teaching in a math task</a:t>
            </a:r>
            <a:endParaRPr sz="1500"/>
          </a:p>
        </p:txBody>
      </p:sp>
      <p:sp>
        <p:nvSpPr>
          <p:cNvPr id="2904" name="Google Shape;2904;p369">
            <a:hlinkClick r:id=""/>
          </p:cNvPr>
          <p:cNvSpPr txBox="1"/>
          <p:nvPr/>
        </p:nvSpPr>
        <p:spPr>
          <a:xfrm>
            <a:off x="6236700" y="4472125"/>
            <a:ext cx="2016000" cy="400200"/>
          </a:xfrm>
          <a:prstGeom prst="rect">
            <a:avLst/>
          </a:prstGeom>
          <a:solidFill>
            <a:srgbClr val="F0F4E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u="sng">
                <a:solidFill>
                  <a:schemeClr val="hlink"/>
                </a:solidFill>
                <a:latin typeface="Calibri"/>
                <a:ea typeface="Calibri"/>
                <a:cs typeface="Calibri"/>
                <a:sym typeface="Calibri"/>
                <a:hlinkClick r:id="rId7" action="ppaction://hlinksldjump"/>
              </a:rPr>
              <a:t>M1 P1 Table of Contents</a:t>
            </a:r>
            <a:endParaRPr b="1">
              <a:latin typeface="Calibri"/>
              <a:ea typeface="Calibri"/>
              <a:cs typeface="Calibri"/>
              <a:sym typeface="Calibri"/>
            </a:endParaRPr>
          </a:p>
        </p:txBody>
      </p:sp>
      <p:sp>
        <p:nvSpPr>
          <p:cNvPr id="2905" name="Google Shape;2905;p369"/>
          <p:cNvSpPr txBox="1">
            <a:spLocks noGrp="1"/>
          </p:cNvSpPr>
          <p:nvPr>
            <p:ph type="sldNum" idx="12"/>
          </p:nvPr>
        </p:nvSpPr>
        <p:spPr>
          <a:xfrm>
            <a:off x="8252700" y="4604850"/>
            <a:ext cx="37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
        <p:nvSpPr>
          <p:cNvPr id="2906" name="Google Shape;2906;p369"/>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700" b="1" i="1">
                <a:solidFill>
                  <a:schemeClr val="accent5"/>
                </a:solidFill>
                <a:latin typeface="Calibri"/>
                <a:ea typeface="Calibri"/>
                <a:cs typeface="Calibri"/>
                <a:sym typeface="Calibri"/>
              </a:rPr>
              <a:t>Session 2</a:t>
            </a:r>
            <a:endParaRPr sz="1600">
              <a:latin typeface="Calibri"/>
              <a:ea typeface="Calibri"/>
              <a:cs typeface="Calibri"/>
              <a:sym typeface="Calibri"/>
            </a:endParaRPr>
          </a:p>
        </p:txBody>
      </p:sp>
      <p:sp>
        <p:nvSpPr>
          <p:cNvPr id="2907" name="Google Shape;2907;p369"/>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007F43"/>
                </a:solidFill>
                <a:latin typeface="Calibri"/>
                <a:ea typeface="Calibri"/>
                <a:cs typeface="Calibri"/>
                <a:sym typeface="Calibri"/>
              </a:rPr>
              <a:t>Time estimate:</a:t>
            </a:r>
            <a:r>
              <a:rPr lang="en-US">
                <a:solidFill>
                  <a:srgbClr val="007F43"/>
                </a:solidFill>
                <a:latin typeface="Calibri"/>
                <a:ea typeface="Calibri"/>
                <a:cs typeface="Calibri"/>
                <a:sym typeface="Calibri"/>
              </a:rPr>
              <a:t> 1 hour, 45 minutes</a:t>
            </a:r>
            <a:endParaRPr>
              <a:solidFill>
                <a:srgbClr val="007F43"/>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911"/>
        <p:cNvGrpSpPr/>
        <p:nvPr/>
      </p:nvGrpSpPr>
      <p:grpSpPr>
        <a:xfrm>
          <a:off x="0" y="0"/>
          <a:ext cx="0" cy="0"/>
          <a:chOff x="0" y="0"/>
          <a:chExt cx="0" cy="0"/>
        </a:xfrm>
      </p:grpSpPr>
      <p:sp>
        <p:nvSpPr>
          <p:cNvPr id="2912" name="Google Shape;2912;p370"/>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accent5"/>
                </a:solidFill>
              </a:rPr>
              <a:t>Setting and maintaining norms</a:t>
            </a:r>
            <a:endParaRPr sz="3800" b="1">
              <a:solidFill>
                <a:schemeClr val="accent5"/>
              </a:solidFill>
            </a:endParaRPr>
          </a:p>
        </p:txBody>
      </p:sp>
      <p:sp>
        <p:nvSpPr>
          <p:cNvPr id="2913" name="Google Shape;2913;p370"/>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US" sz="2350">
                <a:solidFill>
                  <a:schemeClr val="accent5"/>
                </a:solidFill>
              </a:rPr>
              <a:t>Revisit and revise our norms for interacting together</a:t>
            </a:r>
            <a:endParaRPr sz="2350">
              <a:solidFill>
                <a:schemeClr val="accent5"/>
              </a:solidFill>
            </a:endParaRPr>
          </a:p>
        </p:txBody>
      </p:sp>
      <p:sp>
        <p:nvSpPr>
          <p:cNvPr id="2914" name="Google Shape;2914;p370"/>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pic>
        <p:nvPicPr>
          <p:cNvPr id="2915" name="Google Shape;2915;p370" descr="Cheers with solid fill"/>
          <p:cNvPicPr preferRelativeResize="0"/>
          <p:nvPr/>
        </p:nvPicPr>
        <p:blipFill rotWithShape="1">
          <a:blip r:embed="rId3">
            <a:alphaModFix/>
          </a:blip>
          <a:srcRect/>
          <a:stretch/>
        </p:blipFill>
        <p:spPr>
          <a:xfrm>
            <a:off x="7471480" y="3458297"/>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2919"/>
        <p:cNvGrpSpPr/>
        <p:nvPr/>
      </p:nvGrpSpPr>
      <p:grpSpPr>
        <a:xfrm>
          <a:off x="0" y="0"/>
          <a:ext cx="0" cy="0"/>
          <a:chOff x="0" y="0"/>
          <a:chExt cx="0" cy="0"/>
        </a:xfrm>
      </p:grpSpPr>
      <p:sp>
        <p:nvSpPr>
          <p:cNvPr id="2920" name="Google Shape;2920;p37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Setting and Maintaining Norms</a:t>
            </a:r>
            <a:endParaRPr sz="2800"/>
          </a:p>
        </p:txBody>
      </p:sp>
      <p:sp>
        <p:nvSpPr>
          <p:cNvPr id="2921" name="Google Shape;2921;p37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US"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US"/>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US"/>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US"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Include everyone’s ideas and perspectives when setting norms</a:t>
            </a:r>
            <a:endParaRPr/>
          </a:p>
          <a:p>
            <a:pPr marL="914400" lvl="1" indent="-317500" algn="l" rtl="0">
              <a:lnSpc>
                <a:spcPct val="100000"/>
              </a:lnSpc>
              <a:spcBef>
                <a:spcPts val="0"/>
              </a:spcBef>
              <a:spcAft>
                <a:spcPts val="0"/>
              </a:spcAft>
              <a:buSzPts val="1400"/>
              <a:buChar char="•"/>
            </a:pPr>
            <a:r>
              <a:rPr lang="en-US"/>
              <a:t>Regularly revisit norms and adjust norms as needed</a:t>
            </a:r>
            <a:endParaRPr/>
          </a:p>
        </p:txBody>
      </p:sp>
      <p:pic>
        <p:nvPicPr>
          <p:cNvPr id="2922" name="Google Shape;2922;p371"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2923" name="Google Shape;2923;p371"/>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27"/>
        <p:cNvGrpSpPr/>
        <p:nvPr/>
      </p:nvGrpSpPr>
      <p:grpSpPr>
        <a:xfrm>
          <a:off x="0" y="0"/>
          <a:ext cx="0" cy="0"/>
          <a:chOff x="0" y="0"/>
          <a:chExt cx="0" cy="0"/>
        </a:xfrm>
      </p:grpSpPr>
      <p:sp>
        <p:nvSpPr>
          <p:cNvPr id="2928" name="Google Shape;2928;p37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Revisiting norms</a:t>
            </a:r>
            <a:endParaRPr sz="2800" b="1"/>
          </a:p>
        </p:txBody>
      </p:sp>
      <p:sp>
        <p:nvSpPr>
          <p:cNvPr id="2929" name="Google Shape;2929;p37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US" sz="2500">
                <a:highlight>
                  <a:srgbClr val="FFE599"/>
                </a:highlight>
              </a:rPr>
              <a:t>[Insert your group norms]</a:t>
            </a:r>
            <a:endParaRPr sz="1500"/>
          </a:p>
          <a:p>
            <a:pPr marL="0" lvl="0" indent="0" algn="l" rtl="0">
              <a:spcBef>
                <a:spcPts val="800"/>
              </a:spcBef>
              <a:spcAft>
                <a:spcPts val="0"/>
              </a:spcAft>
              <a:buNone/>
            </a:pPr>
            <a:endParaRPr sz="1300"/>
          </a:p>
        </p:txBody>
      </p:sp>
      <p:sp>
        <p:nvSpPr>
          <p:cNvPr id="2930" name="Google Shape;2930;p372"/>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
        <p:nvSpPr>
          <p:cNvPr id="2931" name="Google Shape;2931;p372"/>
          <p:cNvSpPr txBox="1"/>
          <p:nvPr/>
        </p:nvSpPr>
        <p:spPr>
          <a:xfrm>
            <a:off x="5742225" y="1369225"/>
            <a:ext cx="3150300" cy="1990800"/>
          </a:xfrm>
          <a:prstGeom prst="rect">
            <a:avLst/>
          </a:prstGeom>
          <a:solidFill>
            <a:srgbClr val="F0F4E6"/>
          </a:solidFill>
          <a:ln w="28575" cap="flat" cmpd="sng">
            <a:solidFill>
              <a:srgbClr val="007F43"/>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US"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2932" name="Google Shape;2932;p372"/>
          <p:cNvSpPr txBox="1"/>
          <p:nvPr/>
        </p:nvSpPr>
        <p:spPr>
          <a:xfrm>
            <a:off x="6163300" y="4549350"/>
            <a:ext cx="2168400" cy="384900"/>
          </a:xfrm>
          <a:prstGeom prst="rect">
            <a:avLst/>
          </a:prstGeom>
          <a:solidFill>
            <a:srgbClr val="F0F4E6"/>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US"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2498" name="Google Shape;2498;p328"/>
          <p:cNvSpPr txBox="1">
            <a:spLocks noGrp="1"/>
          </p:cNvSpPr>
          <p:nvPr>
            <p:ph type="title"/>
          </p:nvPr>
        </p:nvSpPr>
        <p:spPr>
          <a:xfrm>
            <a:off x="537883" y="737134"/>
            <a:ext cx="2949000" cy="18942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p>
          <a:p>
            <a:pPr marL="0" lvl="0" indent="0" algn="l" rtl="0">
              <a:lnSpc>
                <a:spcPct val="115000"/>
              </a:lnSpc>
              <a:spcBef>
                <a:spcPts val="0"/>
              </a:spcBef>
              <a:spcAft>
                <a:spcPts val="0"/>
              </a:spcAft>
              <a:buNone/>
            </a:pPr>
            <a:r>
              <a:rPr lang="en-US" sz="2300" b="1"/>
              <a:t>Understanding ambitious math teaching: </a:t>
            </a:r>
            <a:endParaRPr sz="2300" b="1"/>
          </a:p>
          <a:p>
            <a:pPr marL="0" lvl="0" indent="0" algn="l" rtl="0">
              <a:lnSpc>
                <a:spcPct val="115000"/>
              </a:lnSpc>
              <a:spcBef>
                <a:spcPts val="0"/>
              </a:spcBef>
              <a:spcAft>
                <a:spcPts val="0"/>
              </a:spcAft>
              <a:buNone/>
            </a:pPr>
            <a:r>
              <a:rPr lang="en-US" sz="2300"/>
              <a:t>Our hopes for students as math learners</a:t>
            </a:r>
            <a:endParaRPr sz="2300"/>
          </a:p>
        </p:txBody>
      </p:sp>
      <p:sp>
        <p:nvSpPr>
          <p:cNvPr id="2499" name="Google Shape;2499;p328"/>
          <p:cNvSpPr txBox="1">
            <a:spLocks noGrp="1"/>
          </p:cNvSpPr>
          <p:nvPr>
            <p:ph type="body" idx="1"/>
          </p:nvPr>
        </p:nvSpPr>
        <p:spPr>
          <a:xfrm>
            <a:off x="3887391" y="584735"/>
            <a:ext cx="46290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1500"/>
              <a:t>The </a:t>
            </a:r>
            <a:r>
              <a:rPr lang="en-US" sz="1500" b="1"/>
              <a:t>focus</a:t>
            </a:r>
            <a:r>
              <a:rPr lang="en-US" sz="1500"/>
              <a:t> of this session is to reflect on our expectations for students’ experiences as math learners.</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US" sz="1500" b="1"/>
              <a:t>Agenda for this session:</a:t>
            </a:r>
            <a:endParaRPr sz="1500" b="1"/>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3" action="ppaction://hlinksldjump"/>
              </a:rPr>
              <a:t>Setting and maintaining norms:</a:t>
            </a:r>
            <a:r>
              <a:rPr lang="en-US" sz="1500" b="1"/>
              <a:t> </a:t>
            </a:r>
            <a:r>
              <a:rPr lang="en-US" sz="1500"/>
              <a:t>Developing our norms for interacting together </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4" action="ppaction://hlinksldjump"/>
              </a:rPr>
              <a:t>Doing math together</a:t>
            </a:r>
            <a:r>
              <a:rPr lang="en-US" sz="1500" b="1"/>
              <a:t>: </a:t>
            </a:r>
            <a:r>
              <a:rPr lang="en-US" sz="1500"/>
              <a:t>Reflecting on our expectations for students’ experiences as math learners through a data &amp; statistics task </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5" action="ppaction://hlinksldjump"/>
              </a:rPr>
              <a:t>Connecting to research</a:t>
            </a:r>
            <a:r>
              <a:rPr lang="en-US" sz="1500" b="1"/>
              <a:t>: </a:t>
            </a:r>
            <a:r>
              <a:rPr lang="en-US" sz="1500"/>
              <a:t>The importance of building procedural fluency from conceptual understanding in light of our expectations for students’ experiences as math learners</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6" action="ppaction://hlinksldjump"/>
              </a:rPr>
              <a:t>Planning for action:</a:t>
            </a:r>
            <a:r>
              <a:rPr lang="en-US" sz="1500" b="1"/>
              <a:t> </a:t>
            </a:r>
            <a:r>
              <a:rPr lang="en-US" sz="1500"/>
              <a:t>Shifts needed in light of our expectations for students’ experiences as math learners</a:t>
            </a:r>
            <a:endParaRPr sz="1500" b="1"/>
          </a:p>
        </p:txBody>
      </p:sp>
      <p:sp>
        <p:nvSpPr>
          <p:cNvPr id="2500" name="Google Shape;2500;p328">
            <a:hlinkClick r:id=""/>
          </p:cNvPr>
          <p:cNvSpPr txBox="1"/>
          <p:nvPr/>
        </p:nvSpPr>
        <p:spPr>
          <a:xfrm>
            <a:off x="6236700" y="4472125"/>
            <a:ext cx="2016000" cy="4002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u="sng">
                <a:solidFill>
                  <a:schemeClr val="hlink"/>
                </a:solidFill>
                <a:latin typeface="Calibri"/>
                <a:ea typeface="Calibri"/>
                <a:cs typeface="Calibri"/>
                <a:sym typeface="Calibri"/>
                <a:hlinkClick r:id="rId7" action="ppaction://hlinksldjump"/>
              </a:rPr>
              <a:t>M1 P1 Table of Contents</a:t>
            </a:r>
            <a:endParaRPr b="1">
              <a:latin typeface="Calibri"/>
              <a:ea typeface="Calibri"/>
              <a:cs typeface="Calibri"/>
              <a:sym typeface="Calibri"/>
            </a:endParaRPr>
          </a:p>
        </p:txBody>
      </p:sp>
      <p:sp>
        <p:nvSpPr>
          <p:cNvPr id="2501" name="Google Shape;2501;p32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2502" name="Google Shape;2502;p328"/>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700" b="1" i="1">
                <a:solidFill>
                  <a:schemeClr val="accent1"/>
                </a:solidFill>
                <a:latin typeface="Calibri"/>
                <a:ea typeface="Calibri"/>
                <a:cs typeface="Calibri"/>
                <a:sym typeface="Calibri"/>
              </a:rPr>
              <a:t>Session 1</a:t>
            </a:r>
            <a:endParaRPr sz="1600">
              <a:solidFill>
                <a:schemeClr val="accent1"/>
              </a:solidFill>
              <a:latin typeface="Calibri"/>
              <a:ea typeface="Calibri"/>
              <a:cs typeface="Calibri"/>
              <a:sym typeface="Calibri"/>
            </a:endParaRPr>
          </a:p>
        </p:txBody>
      </p:sp>
      <p:sp>
        <p:nvSpPr>
          <p:cNvPr id="2503" name="Google Shape;2503;p328"/>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accent1"/>
                </a:solidFill>
                <a:latin typeface="Calibri"/>
                <a:ea typeface="Calibri"/>
                <a:cs typeface="Calibri"/>
                <a:sym typeface="Calibri"/>
              </a:rPr>
              <a:t>Time estimate:</a:t>
            </a:r>
            <a:r>
              <a:rPr lang="en-US">
                <a:solidFill>
                  <a:schemeClr val="accent1"/>
                </a:solidFill>
                <a:latin typeface="Calibri"/>
                <a:ea typeface="Calibri"/>
                <a:cs typeface="Calibri"/>
                <a:sym typeface="Calibri"/>
              </a:rPr>
              <a:t> 2 hours</a:t>
            </a:r>
            <a:endParaRPr>
              <a:solidFill>
                <a:schemeClr val="accen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36"/>
        <p:cNvGrpSpPr/>
        <p:nvPr/>
      </p:nvGrpSpPr>
      <p:grpSpPr>
        <a:xfrm>
          <a:off x="0" y="0"/>
          <a:ext cx="0" cy="0"/>
          <a:chOff x="0" y="0"/>
          <a:chExt cx="0" cy="0"/>
        </a:xfrm>
      </p:grpSpPr>
      <p:sp>
        <p:nvSpPr>
          <p:cNvPr id="2937" name="Google Shape;2937;p373"/>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Connecting to research: </a:t>
            </a:r>
            <a:endParaRPr sz="3500"/>
          </a:p>
        </p:txBody>
      </p:sp>
      <p:sp>
        <p:nvSpPr>
          <p:cNvPr id="2938" name="Google Shape;2938;p373"/>
          <p:cNvSpPr txBox="1">
            <a:spLocks noGrp="1"/>
          </p:cNvSpPr>
          <p:nvPr>
            <p:ph type="subTitle" idx="1"/>
          </p:nvPr>
        </p:nvSpPr>
        <p:spPr>
          <a:xfrm>
            <a:off x="1143000" y="2926188"/>
            <a:ext cx="6858000" cy="660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US" sz="2550"/>
              <a:t>The principles and practices of </a:t>
            </a:r>
            <a:endParaRPr sz="2550"/>
          </a:p>
          <a:p>
            <a:pPr marL="0" lvl="0" indent="0" algn="ctr" rtl="0">
              <a:spcBef>
                <a:spcPts val="0"/>
              </a:spcBef>
              <a:spcAft>
                <a:spcPts val="0"/>
              </a:spcAft>
              <a:buNone/>
            </a:pPr>
            <a:r>
              <a:rPr lang="en-US" sz="2550"/>
              <a:t>ambitious math teaching</a:t>
            </a:r>
            <a:endParaRPr sz="2550" b="1"/>
          </a:p>
        </p:txBody>
      </p:sp>
      <p:pic>
        <p:nvPicPr>
          <p:cNvPr id="2939" name="Google Shape;2939;p373" descr="Connecting to research on ambitious math teaching" title="Open book clip art"/>
          <p:cNvPicPr preferRelativeResize="0"/>
          <p:nvPr/>
        </p:nvPicPr>
        <p:blipFill>
          <a:blip r:embed="rId3">
            <a:alphaModFix/>
          </a:blip>
          <a:stretch>
            <a:fillRect/>
          </a:stretch>
        </p:blipFill>
        <p:spPr>
          <a:xfrm>
            <a:off x="7372825" y="3400175"/>
            <a:ext cx="1600200" cy="1600200"/>
          </a:xfrm>
          <a:prstGeom prst="rect">
            <a:avLst/>
          </a:prstGeom>
          <a:noFill/>
          <a:ln>
            <a:noFill/>
          </a:ln>
        </p:spPr>
      </p:pic>
      <p:sp>
        <p:nvSpPr>
          <p:cNvPr id="2940" name="Google Shape;2940;p373"/>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2944"/>
        <p:cNvGrpSpPr/>
        <p:nvPr/>
      </p:nvGrpSpPr>
      <p:grpSpPr>
        <a:xfrm>
          <a:off x="0" y="0"/>
          <a:ext cx="0" cy="0"/>
          <a:chOff x="0" y="0"/>
          <a:chExt cx="0" cy="0"/>
        </a:xfrm>
      </p:grpSpPr>
      <p:sp>
        <p:nvSpPr>
          <p:cNvPr id="2945" name="Google Shape;2945;p37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Connecting to Research</a:t>
            </a:r>
            <a:endParaRPr sz="2800"/>
          </a:p>
        </p:txBody>
      </p:sp>
      <p:sp>
        <p:nvSpPr>
          <p:cNvPr id="2946" name="Google Shape;2946;p37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US"/>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US"/>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US"/>
              <a:t>Closely pair opportunities to connect to research with opportunities to plan for action on the basis of what they’ve read.</a:t>
            </a:r>
            <a:endParaRPr>
              <a:solidFill>
                <a:schemeClr val="accent3"/>
              </a:solidFill>
            </a:endParaRPr>
          </a:p>
        </p:txBody>
      </p:sp>
      <p:pic>
        <p:nvPicPr>
          <p:cNvPr id="2947" name="Google Shape;2947;p374"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2948" name="Google Shape;2948;p374"/>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953"/>
        <p:cNvGrpSpPr/>
        <p:nvPr/>
      </p:nvGrpSpPr>
      <p:grpSpPr>
        <a:xfrm>
          <a:off x="0" y="0"/>
          <a:ext cx="0" cy="0"/>
          <a:chOff x="0" y="0"/>
          <a:chExt cx="0" cy="0"/>
        </a:xfrm>
      </p:grpSpPr>
      <p:sp>
        <p:nvSpPr>
          <p:cNvPr id="2954" name="Google Shape;2954;p37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800"/>
              <a:buFont typeface="Arial"/>
              <a:buNone/>
            </a:pPr>
            <a:r>
              <a:rPr lang="en-US" sz="2300"/>
              <a:t>This is an opportunity for us all to continue to reflect on our current practices and beliefs and identify shifts we want to make.</a:t>
            </a:r>
            <a:endParaRPr sz="2300"/>
          </a:p>
          <a:p>
            <a:pPr marL="0" lvl="0" indent="0" algn="l" rtl="0">
              <a:lnSpc>
                <a:spcPct val="100000"/>
              </a:lnSpc>
              <a:spcBef>
                <a:spcPts val="0"/>
              </a:spcBef>
              <a:spcAft>
                <a:spcPts val="0"/>
              </a:spcAft>
              <a:buClr>
                <a:schemeClr val="dk1"/>
              </a:buClr>
              <a:buSzPts val="800"/>
              <a:buFont typeface="Arial"/>
              <a:buNone/>
            </a:pPr>
            <a:endParaRPr sz="2300"/>
          </a:p>
          <a:p>
            <a:pPr marL="342900" lvl="0" indent="-292100" algn="l" rtl="0">
              <a:lnSpc>
                <a:spcPct val="100000"/>
              </a:lnSpc>
              <a:spcBef>
                <a:spcPts val="0"/>
              </a:spcBef>
              <a:spcAft>
                <a:spcPts val="0"/>
              </a:spcAft>
              <a:buSzPts val="2000"/>
              <a:buFont typeface="Calibri"/>
              <a:buChar char="●"/>
            </a:pPr>
            <a:r>
              <a:rPr lang="en-US" sz="2300"/>
              <a:t>I want to shift away from …</a:t>
            </a:r>
            <a:endParaRPr sz="2300"/>
          </a:p>
          <a:p>
            <a:pPr marL="342900" lvl="0" indent="-292100" algn="l" rtl="0">
              <a:lnSpc>
                <a:spcPct val="100000"/>
              </a:lnSpc>
              <a:spcBef>
                <a:spcPts val="0"/>
              </a:spcBef>
              <a:spcAft>
                <a:spcPts val="0"/>
              </a:spcAft>
              <a:buSzPts val="2000"/>
              <a:buFont typeface="Calibri"/>
              <a:buChar char="●"/>
            </a:pPr>
            <a:r>
              <a:rPr lang="en-US" sz="2300"/>
              <a:t>I want to shift toward …</a:t>
            </a:r>
            <a:endParaRPr sz="2600"/>
          </a:p>
        </p:txBody>
      </p:sp>
      <p:sp>
        <p:nvSpPr>
          <p:cNvPr id="2955" name="Google Shape;2955;p375"/>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r>
              <a:rPr lang="en-US" sz="2700"/>
              <a:t>As we begin our exploration of ambitious math teaching:</a:t>
            </a:r>
            <a:endParaRPr sz="2700"/>
          </a:p>
        </p:txBody>
      </p:sp>
      <p:sp>
        <p:nvSpPr>
          <p:cNvPr id="2956" name="Google Shape;2956;p37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960"/>
        <p:cNvGrpSpPr/>
        <p:nvPr/>
      </p:nvGrpSpPr>
      <p:grpSpPr>
        <a:xfrm>
          <a:off x="0" y="0"/>
          <a:ext cx="0" cy="0"/>
          <a:chOff x="0" y="0"/>
          <a:chExt cx="0" cy="0"/>
        </a:xfrm>
      </p:grpSpPr>
      <p:sp>
        <p:nvSpPr>
          <p:cNvPr id="2961" name="Google Shape;2961;p37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5"/>
                </a:solidFill>
              </a:rPr>
              <a:t>Principles </a:t>
            </a:r>
            <a:r>
              <a:rPr lang="en-US" sz="2800">
                <a:solidFill>
                  <a:schemeClr val="accent5"/>
                </a:solidFill>
              </a:rPr>
              <a:t>of ambitious math teaching</a:t>
            </a:r>
            <a:endParaRPr sz="2800">
              <a:solidFill>
                <a:schemeClr val="accent5"/>
              </a:solidFill>
            </a:endParaRPr>
          </a:p>
        </p:txBody>
      </p:sp>
      <p:sp>
        <p:nvSpPr>
          <p:cNvPr id="2962" name="Google Shape;2962;p376"/>
          <p:cNvSpPr txBox="1">
            <a:spLocks noGrp="1"/>
          </p:cNvSpPr>
          <p:nvPr>
            <p:ph type="body" idx="4294967295"/>
          </p:nvPr>
        </p:nvSpPr>
        <p:spPr>
          <a:xfrm>
            <a:off x="537875" y="1369224"/>
            <a:ext cx="3976800" cy="25860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i="1"/>
              <a:t>“Ambitious teaching is teaching that deliberately aims for all students – across ethnic, racial, class, and gender categories – not only to acquire, but also to understand and use knowledge, and to use it to solve authentic problems.” </a:t>
            </a:r>
            <a:endParaRPr i="1"/>
          </a:p>
          <a:p>
            <a:pPr marL="0" lvl="0" indent="0" algn="l" rtl="0">
              <a:lnSpc>
                <a:spcPct val="115000"/>
              </a:lnSpc>
              <a:spcBef>
                <a:spcPts val="0"/>
              </a:spcBef>
              <a:spcAft>
                <a:spcPts val="0"/>
              </a:spcAft>
              <a:buNone/>
            </a:pPr>
            <a:r>
              <a:rPr lang="en-US" u="sng">
                <a:solidFill>
                  <a:schemeClr val="hlink"/>
                </a:solidFill>
                <a:hlinkClick r:id="rId3"/>
              </a:rPr>
              <a:t>(Lampert &amp; Graziani, 2009, p. 492)</a:t>
            </a:r>
            <a:endParaRPr sz="2100" i="1"/>
          </a:p>
        </p:txBody>
      </p:sp>
      <p:sp>
        <p:nvSpPr>
          <p:cNvPr id="2963" name="Google Shape;2963;p376"/>
          <p:cNvSpPr txBox="1">
            <a:spLocks noGrp="1"/>
          </p:cNvSpPr>
          <p:nvPr>
            <p:ph type="body" idx="4294967295"/>
          </p:nvPr>
        </p:nvSpPr>
        <p:spPr>
          <a:xfrm>
            <a:off x="4629150" y="1369219"/>
            <a:ext cx="3997200" cy="30795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23850" algn="l" rtl="0">
              <a:lnSpc>
                <a:spcPct val="100000"/>
              </a:lnSpc>
              <a:spcBef>
                <a:spcPts val="0"/>
              </a:spcBef>
              <a:spcAft>
                <a:spcPts val="0"/>
              </a:spcAft>
              <a:buSzPts val="1500"/>
              <a:buFont typeface="Calibri"/>
              <a:buChar char="●"/>
            </a:pPr>
            <a:r>
              <a:rPr lang="en-US" sz="1500"/>
              <a:t>Engages students in making sense of mathematical concepts</a:t>
            </a:r>
            <a:endParaRPr sz="1500"/>
          </a:p>
          <a:p>
            <a:pPr marL="457200" lvl="0" indent="-323850" algn="l" rtl="0">
              <a:lnSpc>
                <a:spcPct val="100000"/>
              </a:lnSpc>
              <a:spcBef>
                <a:spcPts val="0"/>
              </a:spcBef>
              <a:spcAft>
                <a:spcPts val="0"/>
              </a:spcAft>
              <a:buSzPts val="1500"/>
              <a:buFont typeface="Calibri"/>
              <a:buChar char="●"/>
            </a:pPr>
            <a:r>
              <a:rPr lang="en-US" sz="1500"/>
              <a:t>Centers students’ thinking and reasoning through discourse</a:t>
            </a:r>
            <a:endParaRPr sz="1500"/>
          </a:p>
          <a:p>
            <a:pPr marL="457200" lvl="0" indent="-323850" algn="l" rtl="0">
              <a:lnSpc>
                <a:spcPct val="100000"/>
              </a:lnSpc>
              <a:spcBef>
                <a:spcPts val="0"/>
              </a:spcBef>
              <a:spcAft>
                <a:spcPts val="0"/>
              </a:spcAft>
              <a:buSzPts val="1500"/>
              <a:buFont typeface="Calibri"/>
              <a:buChar char="●"/>
            </a:pPr>
            <a:r>
              <a:rPr lang="en-US" sz="1500"/>
              <a:t>Views students as capable of using their understandings and assets to solve authentic problems</a:t>
            </a:r>
            <a:endParaRPr sz="1500"/>
          </a:p>
          <a:p>
            <a:pPr marL="457200" lvl="0" indent="-323850" algn="l" rtl="0">
              <a:lnSpc>
                <a:spcPct val="100000"/>
              </a:lnSpc>
              <a:spcBef>
                <a:spcPts val="0"/>
              </a:spcBef>
              <a:spcAft>
                <a:spcPts val="0"/>
              </a:spcAft>
              <a:buSzPts val="1500"/>
              <a:buFont typeface="Calibri"/>
              <a:buChar char="●"/>
            </a:pPr>
            <a:r>
              <a:rPr lang="en-US" sz="1500"/>
              <a:t>Values students’ thinking, including emergent understanding and errors</a:t>
            </a:r>
            <a:endParaRPr sz="1500"/>
          </a:p>
          <a:p>
            <a:pPr marL="457200" lvl="0" indent="-323850" algn="l" rtl="0">
              <a:lnSpc>
                <a:spcPct val="100000"/>
              </a:lnSpc>
              <a:spcBef>
                <a:spcPts val="0"/>
              </a:spcBef>
              <a:spcAft>
                <a:spcPts val="0"/>
              </a:spcAft>
              <a:buSzPts val="1500"/>
              <a:buFont typeface="Calibri"/>
              <a:buChar char="●"/>
            </a:pPr>
            <a:r>
              <a:rPr lang="en-US" sz="1500"/>
              <a:t>Attends to student thinking in an equitable and responsive manner</a:t>
            </a:r>
            <a:endParaRPr sz="1500"/>
          </a:p>
        </p:txBody>
      </p:sp>
      <p:sp>
        <p:nvSpPr>
          <p:cNvPr id="2964" name="Google Shape;2964;p376"/>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969"/>
        <p:cNvGrpSpPr/>
        <p:nvPr/>
      </p:nvGrpSpPr>
      <p:grpSpPr>
        <a:xfrm>
          <a:off x="0" y="0"/>
          <a:ext cx="0" cy="0"/>
          <a:chOff x="0" y="0"/>
          <a:chExt cx="0" cy="0"/>
        </a:xfrm>
      </p:grpSpPr>
      <p:sp>
        <p:nvSpPr>
          <p:cNvPr id="2970" name="Google Shape;2970;p377"/>
          <p:cNvSpPr txBox="1">
            <a:spLocks noGrp="1"/>
          </p:cNvSpPr>
          <p:nvPr>
            <p:ph type="title"/>
          </p:nvPr>
        </p:nvSpPr>
        <p:spPr>
          <a:xfrm>
            <a:off x="296044" y="342900"/>
            <a:ext cx="8460300" cy="7701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1"/>
              </a:buClr>
              <a:buSzPts val="800"/>
              <a:buFont typeface="Arial"/>
              <a:buNone/>
            </a:pPr>
            <a:r>
              <a:rPr lang="en-US" sz="2800" b="1">
                <a:solidFill>
                  <a:schemeClr val="accent5"/>
                </a:solidFill>
              </a:rPr>
              <a:t>Shifting from </a:t>
            </a:r>
            <a:r>
              <a:rPr lang="en-US" sz="2800" i="1">
                <a:solidFill>
                  <a:schemeClr val="accent5"/>
                </a:solidFill>
              </a:rPr>
              <a:t>traditional</a:t>
            </a:r>
            <a:r>
              <a:rPr lang="en-US" sz="2800">
                <a:solidFill>
                  <a:schemeClr val="accent5"/>
                </a:solidFill>
              </a:rPr>
              <a:t> discourse </a:t>
            </a:r>
            <a:endParaRPr sz="2800">
              <a:solidFill>
                <a:schemeClr val="accent5"/>
              </a:solidFill>
            </a:endParaRPr>
          </a:p>
          <a:p>
            <a:pPr marL="0" lvl="0" indent="0" algn="l" rtl="0">
              <a:lnSpc>
                <a:spcPct val="100000"/>
              </a:lnSpc>
              <a:spcBef>
                <a:spcPts val="0"/>
              </a:spcBef>
              <a:spcAft>
                <a:spcPts val="0"/>
              </a:spcAft>
              <a:buClr>
                <a:schemeClr val="dk1"/>
              </a:buClr>
              <a:buSzPts val="800"/>
              <a:buFont typeface="Arial"/>
              <a:buNone/>
            </a:pPr>
            <a:r>
              <a:rPr lang="en-US" sz="2800">
                <a:solidFill>
                  <a:schemeClr val="accent5"/>
                </a:solidFill>
              </a:rPr>
              <a:t>to </a:t>
            </a:r>
            <a:r>
              <a:rPr lang="en-US" sz="2800" i="1">
                <a:solidFill>
                  <a:schemeClr val="accent5"/>
                </a:solidFill>
              </a:rPr>
              <a:t>ambitious and equitable</a:t>
            </a:r>
            <a:r>
              <a:rPr lang="en-US" sz="2800">
                <a:solidFill>
                  <a:schemeClr val="accent5"/>
                </a:solidFill>
              </a:rPr>
              <a:t> discourse  </a:t>
            </a:r>
            <a:r>
              <a:rPr lang="en-US" sz="2800" b="1">
                <a:solidFill>
                  <a:schemeClr val="accent5"/>
                </a:solidFill>
              </a:rPr>
              <a:t> </a:t>
            </a:r>
            <a:endParaRPr sz="2800">
              <a:solidFill>
                <a:schemeClr val="accent5"/>
              </a:solidFill>
            </a:endParaRPr>
          </a:p>
        </p:txBody>
      </p:sp>
      <p:sp>
        <p:nvSpPr>
          <p:cNvPr id="2971" name="Google Shape;2971;p377"/>
          <p:cNvSpPr txBox="1">
            <a:spLocks noGrp="1"/>
          </p:cNvSpPr>
          <p:nvPr>
            <p:ph type="sldNum" idx="12"/>
          </p:nvPr>
        </p:nvSpPr>
        <p:spPr>
          <a:xfrm>
            <a:off x="8395350" y="4711475"/>
            <a:ext cx="590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cxnSp>
        <p:nvCxnSpPr>
          <p:cNvPr id="2972" name="Google Shape;2972;p377" descr="starting at traditional discourse to ambitious and equitable discourse" title="Graph bar"/>
          <p:cNvCxnSpPr/>
          <p:nvPr/>
        </p:nvCxnSpPr>
        <p:spPr>
          <a:xfrm>
            <a:off x="809790" y="3382919"/>
            <a:ext cx="7237500" cy="25800"/>
          </a:xfrm>
          <a:prstGeom prst="straightConnector1">
            <a:avLst/>
          </a:prstGeom>
          <a:noFill/>
          <a:ln w="38100" cap="flat" cmpd="sng">
            <a:solidFill>
              <a:srgbClr val="595959"/>
            </a:solidFill>
            <a:prstDash val="solid"/>
            <a:round/>
            <a:headEnd type="none" w="med" len="med"/>
            <a:tailEnd type="none" w="med" len="med"/>
          </a:ln>
        </p:spPr>
      </p:cxnSp>
      <p:sp>
        <p:nvSpPr>
          <p:cNvPr id="2973" name="Google Shape;2973;p377"/>
          <p:cNvSpPr txBox="1"/>
          <p:nvPr/>
        </p:nvSpPr>
        <p:spPr>
          <a:xfrm>
            <a:off x="378263" y="3555906"/>
            <a:ext cx="1561500" cy="669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600" b="1">
                <a:solidFill>
                  <a:srgbClr val="007F43"/>
                </a:solidFill>
                <a:latin typeface="Calibri"/>
                <a:ea typeface="Calibri"/>
                <a:cs typeface="Calibri"/>
                <a:sym typeface="Calibri"/>
              </a:rPr>
              <a:t>traditional discourse </a:t>
            </a:r>
            <a:endParaRPr sz="1600" b="1">
              <a:solidFill>
                <a:srgbClr val="007F43"/>
              </a:solidFill>
              <a:latin typeface="Calibri"/>
              <a:ea typeface="Calibri"/>
              <a:cs typeface="Calibri"/>
              <a:sym typeface="Calibri"/>
            </a:endParaRPr>
          </a:p>
        </p:txBody>
      </p:sp>
      <p:sp>
        <p:nvSpPr>
          <p:cNvPr id="2974" name="Google Shape;2974;p377"/>
          <p:cNvSpPr txBox="1"/>
          <p:nvPr/>
        </p:nvSpPr>
        <p:spPr>
          <a:xfrm>
            <a:off x="6837675" y="3555895"/>
            <a:ext cx="1802400" cy="669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600" b="1">
                <a:solidFill>
                  <a:schemeClr val="accent5"/>
                </a:solidFill>
                <a:latin typeface="Calibri"/>
                <a:ea typeface="Calibri"/>
                <a:cs typeface="Calibri"/>
                <a:sym typeface="Calibri"/>
              </a:rPr>
              <a:t>ambitious and equitable discourse </a:t>
            </a:r>
            <a:endParaRPr sz="1600" b="1">
              <a:solidFill>
                <a:schemeClr val="accent5"/>
              </a:solidFill>
              <a:latin typeface="Calibri"/>
              <a:ea typeface="Calibri"/>
              <a:cs typeface="Calibri"/>
              <a:sym typeface="Calibri"/>
            </a:endParaRPr>
          </a:p>
        </p:txBody>
      </p:sp>
      <p:cxnSp>
        <p:nvCxnSpPr>
          <p:cNvPr id="2975" name="Google Shape;2975;p377" descr="Bar line left end displays traditional discourse and extreme right end of bar line displays ambitious and equitable discourse" title="Slide 54"/>
          <p:cNvCxnSpPr>
            <a:stCxn id="2973" idx="0"/>
            <a:endCxn id="2973" idx="0"/>
          </p:cNvCxnSpPr>
          <p:nvPr/>
        </p:nvCxnSpPr>
        <p:spPr>
          <a:xfrm>
            <a:off x="1159013" y="3555906"/>
            <a:ext cx="0" cy="0"/>
          </a:xfrm>
          <a:prstGeom prst="straightConnector1">
            <a:avLst/>
          </a:prstGeom>
          <a:noFill/>
          <a:ln w="38100" cap="flat" cmpd="sng">
            <a:solidFill>
              <a:srgbClr val="595959"/>
            </a:solidFill>
            <a:prstDash val="solid"/>
            <a:round/>
            <a:headEnd type="none" w="med" len="med"/>
            <a:tailEnd type="none" w="med" len="med"/>
          </a:ln>
        </p:spPr>
      </p:cxnSp>
      <p:sp>
        <p:nvSpPr>
          <p:cNvPr id="2976" name="Google Shape;2976;p377" descr="Speech bubble of traditional discourse"/>
          <p:cNvSpPr/>
          <p:nvPr/>
        </p:nvSpPr>
        <p:spPr>
          <a:xfrm>
            <a:off x="316179" y="1959864"/>
            <a:ext cx="1512600" cy="1156500"/>
          </a:xfrm>
          <a:prstGeom prst="wedgeRectCallout">
            <a:avLst>
              <a:gd name="adj1" fmla="val -9367"/>
              <a:gd name="adj2" fmla="val 64718"/>
            </a:avLst>
          </a:prstGeom>
          <a:solidFill>
            <a:srgbClr val="F0F4E6"/>
          </a:solidFill>
          <a:ln w="19050" cap="flat" cmpd="sng">
            <a:solidFill>
              <a:srgbClr val="007F4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Clr>
                <a:srgbClr val="000000"/>
              </a:buClr>
              <a:buSzPts val="800"/>
              <a:buFont typeface="Arial"/>
              <a:buNone/>
            </a:pPr>
            <a:r>
              <a:rPr lang="en-US" sz="1400">
                <a:solidFill>
                  <a:srgbClr val="000000"/>
                </a:solidFill>
                <a:latin typeface="Calibri"/>
                <a:ea typeface="Calibri"/>
                <a:cs typeface="Calibri"/>
                <a:sym typeface="Calibri"/>
              </a:rPr>
              <a:t>Teacher asks “What answer did you get? “</a:t>
            </a:r>
            <a:endParaRPr sz="1700">
              <a:latin typeface="Calibri"/>
              <a:ea typeface="Calibri"/>
              <a:cs typeface="Calibri"/>
              <a:sym typeface="Calibri"/>
            </a:endParaRPr>
          </a:p>
        </p:txBody>
      </p:sp>
      <p:sp>
        <p:nvSpPr>
          <p:cNvPr id="2977" name="Google Shape;2977;p377" descr="Speech bubble for ambitious and equitable discourse"/>
          <p:cNvSpPr/>
          <p:nvPr/>
        </p:nvSpPr>
        <p:spPr>
          <a:xfrm>
            <a:off x="7194863" y="1405594"/>
            <a:ext cx="1561500" cy="1677600"/>
          </a:xfrm>
          <a:prstGeom prst="wedgeRoundRectCallout">
            <a:avLst>
              <a:gd name="adj1" fmla="val -1637"/>
              <a:gd name="adj2" fmla="val 63947"/>
              <a:gd name="adj3" fmla="val 0"/>
            </a:avLst>
          </a:prstGeom>
          <a:solidFill>
            <a:srgbClr val="F0F4E6"/>
          </a:solidFill>
          <a:ln w="19050" cap="flat" cmpd="sng">
            <a:solidFill>
              <a:srgbClr val="007F4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78" name="Google Shape;2978;p377"/>
          <p:cNvSpPr/>
          <p:nvPr/>
        </p:nvSpPr>
        <p:spPr>
          <a:xfrm>
            <a:off x="6215200" y="45841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(Horn &amp; Garner, 2022)</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983"/>
        <p:cNvGrpSpPr/>
        <p:nvPr/>
      </p:nvGrpSpPr>
      <p:grpSpPr>
        <a:xfrm>
          <a:off x="0" y="0"/>
          <a:ext cx="0" cy="0"/>
          <a:chOff x="0" y="0"/>
          <a:chExt cx="0" cy="0"/>
        </a:xfrm>
      </p:grpSpPr>
      <p:sp>
        <p:nvSpPr>
          <p:cNvPr id="2984" name="Google Shape;2984;p378"/>
          <p:cNvSpPr txBox="1">
            <a:spLocks noGrp="1"/>
          </p:cNvSpPr>
          <p:nvPr>
            <p:ph type="title"/>
          </p:nvPr>
        </p:nvSpPr>
        <p:spPr>
          <a:xfrm>
            <a:off x="296044" y="342900"/>
            <a:ext cx="8460300" cy="7701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1"/>
              </a:buClr>
              <a:buSzPts val="800"/>
              <a:buFont typeface="Arial"/>
              <a:buNone/>
            </a:pPr>
            <a:r>
              <a:rPr lang="en-US" sz="2800" b="1">
                <a:solidFill>
                  <a:schemeClr val="accent5"/>
                </a:solidFill>
              </a:rPr>
              <a:t>Shifting from </a:t>
            </a:r>
            <a:r>
              <a:rPr lang="en-US" sz="2800" i="1">
                <a:solidFill>
                  <a:schemeClr val="accent5"/>
                </a:solidFill>
              </a:rPr>
              <a:t>traditional</a:t>
            </a:r>
            <a:r>
              <a:rPr lang="en-US" sz="2800">
                <a:solidFill>
                  <a:schemeClr val="accent5"/>
                </a:solidFill>
              </a:rPr>
              <a:t> participation </a:t>
            </a:r>
            <a:endParaRPr sz="2800">
              <a:solidFill>
                <a:schemeClr val="accent5"/>
              </a:solidFill>
            </a:endParaRPr>
          </a:p>
          <a:p>
            <a:pPr marL="0" lvl="0" indent="0" algn="l" rtl="0">
              <a:lnSpc>
                <a:spcPct val="100000"/>
              </a:lnSpc>
              <a:spcBef>
                <a:spcPts val="0"/>
              </a:spcBef>
              <a:spcAft>
                <a:spcPts val="0"/>
              </a:spcAft>
              <a:buClr>
                <a:schemeClr val="dk1"/>
              </a:buClr>
              <a:buSzPts val="800"/>
              <a:buFont typeface="Arial"/>
              <a:buNone/>
            </a:pPr>
            <a:r>
              <a:rPr lang="en-US" sz="2800">
                <a:solidFill>
                  <a:schemeClr val="accent5"/>
                </a:solidFill>
              </a:rPr>
              <a:t>to </a:t>
            </a:r>
            <a:r>
              <a:rPr lang="en-US" sz="2800" i="1">
                <a:solidFill>
                  <a:schemeClr val="accent5"/>
                </a:solidFill>
              </a:rPr>
              <a:t>ambitious and equitable</a:t>
            </a:r>
            <a:r>
              <a:rPr lang="en-US" sz="2800">
                <a:solidFill>
                  <a:schemeClr val="accent5"/>
                </a:solidFill>
              </a:rPr>
              <a:t> participation </a:t>
            </a:r>
            <a:r>
              <a:rPr lang="en-US" sz="2800" b="1">
                <a:solidFill>
                  <a:schemeClr val="accent5"/>
                </a:solidFill>
              </a:rPr>
              <a:t> </a:t>
            </a:r>
            <a:endParaRPr sz="2800">
              <a:solidFill>
                <a:schemeClr val="accent5"/>
              </a:solidFill>
            </a:endParaRPr>
          </a:p>
        </p:txBody>
      </p:sp>
      <p:sp>
        <p:nvSpPr>
          <p:cNvPr id="2985" name="Google Shape;2985;p378"/>
          <p:cNvSpPr txBox="1">
            <a:spLocks noGrp="1"/>
          </p:cNvSpPr>
          <p:nvPr>
            <p:ph type="sldNum" idx="12"/>
          </p:nvPr>
        </p:nvSpPr>
        <p:spPr>
          <a:xfrm>
            <a:off x="8395350" y="4711475"/>
            <a:ext cx="590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cxnSp>
        <p:nvCxnSpPr>
          <p:cNvPr id="2986" name="Google Shape;2986;p378" descr="Bar line far left is status strongly influences student participation and bar line far right shows student participation is broadened by fostering equal-student interactions" title="Slide 55"/>
          <p:cNvCxnSpPr/>
          <p:nvPr/>
        </p:nvCxnSpPr>
        <p:spPr>
          <a:xfrm>
            <a:off x="809790" y="3382919"/>
            <a:ext cx="7237500" cy="25800"/>
          </a:xfrm>
          <a:prstGeom prst="straightConnector1">
            <a:avLst/>
          </a:prstGeom>
          <a:noFill/>
          <a:ln w="38100" cap="flat" cmpd="sng">
            <a:solidFill>
              <a:srgbClr val="595959"/>
            </a:solidFill>
            <a:prstDash val="solid"/>
            <a:round/>
            <a:headEnd type="none" w="med" len="med"/>
            <a:tailEnd type="none" w="med" len="med"/>
          </a:ln>
        </p:spPr>
      </p:cxnSp>
      <p:sp>
        <p:nvSpPr>
          <p:cNvPr id="2987" name="Google Shape;2987;p378"/>
          <p:cNvSpPr txBox="1"/>
          <p:nvPr/>
        </p:nvSpPr>
        <p:spPr>
          <a:xfrm>
            <a:off x="378275" y="3555900"/>
            <a:ext cx="2075100" cy="669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600" b="1">
                <a:solidFill>
                  <a:srgbClr val="007F43"/>
                </a:solidFill>
                <a:latin typeface="Calibri"/>
                <a:ea typeface="Calibri"/>
                <a:cs typeface="Calibri"/>
                <a:sym typeface="Calibri"/>
              </a:rPr>
              <a:t>status strongly influences student participation</a:t>
            </a:r>
            <a:endParaRPr sz="1600" b="1">
              <a:solidFill>
                <a:srgbClr val="007F43"/>
              </a:solidFill>
              <a:latin typeface="Calibri"/>
              <a:ea typeface="Calibri"/>
              <a:cs typeface="Calibri"/>
              <a:sym typeface="Calibri"/>
            </a:endParaRPr>
          </a:p>
        </p:txBody>
      </p:sp>
      <p:sp>
        <p:nvSpPr>
          <p:cNvPr id="2988" name="Google Shape;2988;p378"/>
          <p:cNvSpPr txBox="1"/>
          <p:nvPr/>
        </p:nvSpPr>
        <p:spPr>
          <a:xfrm>
            <a:off x="6113925" y="3555900"/>
            <a:ext cx="2526300" cy="669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600" b="1">
                <a:solidFill>
                  <a:schemeClr val="accent5"/>
                </a:solidFill>
                <a:latin typeface="Calibri"/>
                <a:ea typeface="Calibri"/>
                <a:cs typeface="Calibri"/>
                <a:sym typeface="Calibri"/>
              </a:rPr>
              <a:t>student participation is broadened by fostering equal-student interactions</a:t>
            </a:r>
            <a:endParaRPr sz="1600" b="1">
              <a:solidFill>
                <a:schemeClr val="accent5"/>
              </a:solidFill>
              <a:latin typeface="Calibri"/>
              <a:ea typeface="Calibri"/>
              <a:cs typeface="Calibri"/>
              <a:sym typeface="Calibri"/>
            </a:endParaRPr>
          </a:p>
        </p:txBody>
      </p:sp>
      <p:cxnSp>
        <p:nvCxnSpPr>
          <p:cNvPr id="2989" name="Google Shape;2989;p378" descr="Has three blank comment boxes above bar line graph with ranges from traditioanl to ambitious equitable participation" title="Slide 55"/>
          <p:cNvCxnSpPr>
            <a:stCxn id="2987" idx="0"/>
            <a:endCxn id="2987" idx="0"/>
          </p:cNvCxnSpPr>
          <p:nvPr/>
        </p:nvCxnSpPr>
        <p:spPr>
          <a:xfrm>
            <a:off x="1415825" y="3555900"/>
            <a:ext cx="0" cy="0"/>
          </a:xfrm>
          <a:prstGeom prst="straightConnector1">
            <a:avLst/>
          </a:prstGeom>
          <a:noFill/>
          <a:ln w="38100" cap="flat" cmpd="sng">
            <a:solidFill>
              <a:srgbClr val="595959"/>
            </a:solidFill>
            <a:prstDash val="solid"/>
            <a:round/>
            <a:headEnd type="none" w="med" len="med"/>
            <a:tailEnd type="none" w="med" len="med"/>
          </a:ln>
        </p:spPr>
      </p:cxnSp>
      <p:sp>
        <p:nvSpPr>
          <p:cNvPr id="2990" name="Google Shape;2990;p378" descr="Speech bubble for ambitious and equitable discourse"/>
          <p:cNvSpPr/>
          <p:nvPr/>
        </p:nvSpPr>
        <p:spPr>
          <a:xfrm>
            <a:off x="7194863" y="1405594"/>
            <a:ext cx="1561500" cy="1677600"/>
          </a:xfrm>
          <a:prstGeom prst="wedgeRoundRectCallout">
            <a:avLst>
              <a:gd name="adj1" fmla="val -1637"/>
              <a:gd name="adj2" fmla="val 63947"/>
              <a:gd name="adj3" fmla="val 0"/>
            </a:avLst>
          </a:prstGeom>
          <a:solidFill>
            <a:srgbClr val="F0F4E6"/>
          </a:solidFill>
          <a:ln w="19050" cap="flat" cmpd="sng">
            <a:solidFill>
              <a:srgbClr val="007F4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91" name="Google Shape;2991;p378" descr="Speech bubble for ambitious and equitable discourse"/>
          <p:cNvSpPr/>
          <p:nvPr/>
        </p:nvSpPr>
        <p:spPr>
          <a:xfrm>
            <a:off x="3647788" y="1409156"/>
            <a:ext cx="1561500" cy="1677600"/>
          </a:xfrm>
          <a:prstGeom prst="wedgeRoundRectCallout">
            <a:avLst>
              <a:gd name="adj1" fmla="val -1637"/>
              <a:gd name="adj2" fmla="val 63947"/>
              <a:gd name="adj3" fmla="val 0"/>
            </a:avLst>
          </a:prstGeom>
          <a:solidFill>
            <a:srgbClr val="F0F4E6"/>
          </a:solidFill>
          <a:ln w="19050" cap="flat" cmpd="sng">
            <a:solidFill>
              <a:srgbClr val="007F4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92" name="Google Shape;2992;p378" descr="Speech bubble for ambitious and equitable discourse"/>
          <p:cNvSpPr/>
          <p:nvPr/>
        </p:nvSpPr>
        <p:spPr>
          <a:xfrm>
            <a:off x="296038" y="1409156"/>
            <a:ext cx="1561500" cy="1677600"/>
          </a:xfrm>
          <a:prstGeom prst="wedgeRoundRectCallout">
            <a:avLst>
              <a:gd name="adj1" fmla="val -1637"/>
              <a:gd name="adj2" fmla="val 63947"/>
              <a:gd name="adj3" fmla="val 0"/>
            </a:avLst>
          </a:prstGeom>
          <a:solidFill>
            <a:srgbClr val="F0F4E6"/>
          </a:solidFill>
          <a:ln w="19050" cap="flat" cmpd="sng">
            <a:solidFill>
              <a:srgbClr val="007F4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93" name="Google Shape;2993;p378"/>
          <p:cNvSpPr/>
          <p:nvPr/>
        </p:nvSpPr>
        <p:spPr>
          <a:xfrm>
            <a:off x="6215200" y="45841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(Horn &amp; Garner, 2022)</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997"/>
        <p:cNvGrpSpPr/>
        <p:nvPr/>
      </p:nvGrpSpPr>
      <p:grpSpPr>
        <a:xfrm>
          <a:off x="0" y="0"/>
          <a:ext cx="0" cy="0"/>
          <a:chOff x="0" y="0"/>
          <a:chExt cx="0" cy="0"/>
        </a:xfrm>
      </p:grpSpPr>
      <p:sp>
        <p:nvSpPr>
          <p:cNvPr id="2998" name="Google Shape;2998;p379"/>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None/>
            </a:pPr>
            <a:r>
              <a:rPr lang="en-US" sz="2000" b="1"/>
              <a:t>Directions: </a:t>
            </a:r>
            <a:r>
              <a:rPr lang="en-US" sz="2000">
                <a:solidFill>
                  <a:srgbClr val="000000"/>
                </a:solidFill>
              </a:rPr>
              <a:t>Use post-it notes to begin to fill out a trajectory that shifts from </a:t>
            </a:r>
            <a:r>
              <a:rPr lang="en-US" sz="2000" i="1">
                <a:solidFill>
                  <a:srgbClr val="000000"/>
                </a:solidFill>
              </a:rPr>
              <a:t>traditional </a:t>
            </a:r>
            <a:r>
              <a:rPr lang="en-US" sz="2000">
                <a:solidFill>
                  <a:srgbClr val="000000"/>
                </a:solidFill>
              </a:rPr>
              <a:t>to </a:t>
            </a:r>
            <a:r>
              <a:rPr lang="en-US" sz="2000" i="1">
                <a:solidFill>
                  <a:srgbClr val="000000"/>
                </a:solidFill>
              </a:rPr>
              <a:t>ambitious and equitable </a:t>
            </a:r>
            <a:r>
              <a:rPr lang="en-US" sz="2000">
                <a:solidFill>
                  <a:srgbClr val="000000"/>
                </a:solidFill>
              </a:rPr>
              <a:t>discourse and from </a:t>
            </a:r>
            <a:r>
              <a:rPr lang="en-US" sz="2000" i="1">
                <a:solidFill>
                  <a:schemeClr val="dk1"/>
                </a:solidFill>
              </a:rPr>
              <a:t>traditional </a:t>
            </a:r>
            <a:r>
              <a:rPr lang="en-US" sz="2000">
                <a:solidFill>
                  <a:schemeClr val="dk1"/>
                </a:solidFill>
              </a:rPr>
              <a:t>to </a:t>
            </a:r>
            <a:r>
              <a:rPr lang="en-US" sz="2000" i="1">
                <a:solidFill>
                  <a:schemeClr val="dk1"/>
                </a:solidFill>
              </a:rPr>
              <a:t>ambitious and equitable </a:t>
            </a:r>
            <a:r>
              <a:rPr lang="en-US" sz="2000">
                <a:solidFill>
                  <a:schemeClr val="dk1"/>
                </a:solidFill>
              </a:rPr>
              <a:t>participation</a:t>
            </a:r>
            <a:endParaRPr sz="2000">
              <a:solidFill>
                <a:srgbClr val="000000"/>
              </a:solidFill>
            </a:endParaRPr>
          </a:p>
        </p:txBody>
      </p:sp>
      <p:sp>
        <p:nvSpPr>
          <p:cNvPr id="2999" name="Google Shape;2999;p37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004"/>
        <p:cNvGrpSpPr/>
        <p:nvPr/>
      </p:nvGrpSpPr>
      <p:grpSpPr>
        <a:xfrm>
          <a:off x="0" y="0"/>
          <a:ext cx="0" cy="0"/>
          <a:chOff x="0" y="0"/>
          <a:chExt cx="0" cy="0"/>
        </a:xfrm>
      </p:grpSpPr>
      <p:sp>
        <p:nvSpPr>
          <p:cNvPr id="3005" name="Google Shape;3005;p380"/>
          <p:cNvSpPr txBox="1">
            <a:spLocks noGrp="1"/>
          </p:cNvSpPr>
          <p:nvPr>
            <p:ph type="title"/>
          </p:nvPr>
        </p:nvSpPr>
        <p:spPr>
          <a:xfrm>
            <a:off x="296044" y="342900"/>
            <a:ext cx="8460300" cy="7701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1"/>
              </a:buClr>
              <a:buSzPts val="800"/>
              <a:buFont typeface="Arial"/>
              <a:buNone/>
            </a:pPr>
            <a:r>
              <a:rPr lang="en-US" sz="2800" b="1">
                <a:solidFill>
                  <a:schemeClr val="accent5"/>
                </a:solidFill>
              </a:rPr>
              <a:t>Shifting from </a:t>
            </a:r>
            <a:r>
              <a:rPr lang="en-US" sz="2800" i="1">
                <a:solidFill>
                  <a:schemeClr val="accent5"/>
                </a:solidFill>
              </a:rPr>
              <a:t>traditional</a:t>
            </a:r>
            <a:r>
              <a:rPr lang="en-US" sz="2800">
                <a:solidFill>
                  <a:schemeClr val="accent5"/>
                </a:solidFill>
              </a:rPr>
              <a:t> discourse </a:t>
            </a:r>
            <a:endParaRPr sz="2800">
              <a:solidFill>
                <a:schemeClr val="accent5"/>
              </a:solidFill>
            </a:endParaRPr>
          </a:p>
          <a:p>
            <a:pPr marL="0" lvl="0" indent="0" algn="l" rtl="0">
              <a:lnSpc>
                <a:spcPct val="100000"/>
              </a:lnSpc>
              <a:spcBef>
                <a:spcPts val="0"/>
              </a:spcBef>
              <a:spcAft>
                <a:spcPts val="0"/>
              </a:spcAft>
              <a:buClr>
                <a:schemeClr val="dk1"/>
              </a:buClr>
              <a:buSzPts val="800"/>
              <a:buFont typeface="Arial"/>
              <a:buNone/>
            </a:pPr>
            <a:r>
              <a:rPr lang="en-US" sz="2800">
                <a:solidFill>
                  <a:schemeClr val="accent5"/>
                </a:solidFill>
              </a:rPr>
              <a:t>to </a:t>
            </a:r>
            <a:r>
              <a:rPr lang="en-US" sz="2800" i="1">
                <a:solidFill>
                  <a:schemeClr val="accent5"/>
                </a:solidFill>
              </a:rPr>
              <a:t>ambitious and equitable</a:t>
            </a:r>
            <a:r>
              <a:rPr lang="en-US" sz="2800">
                <a:solidFill>
                  <a:schemeClr val="accent5"/>
                </a:solidFill>
              </a:rPr>
              <a:t> discourse  </a:t>
            </a:r>
            <a:r>
              <a:rPr lang="en-US" sz="2800" b="1">
                <a:solidFill>
                  <a:schemeClr val="accent5"/>
                </a:solidFill>
              </a:rPr>
              <a:t> </a:t>
            </a:r>
            <a:endParaRPr sz="2800">
              <a:solidFill>
                <a:schemeClr val="accent5"/>
              </a:solidFill>
            </a:endParaRPr>
          </a:p>
        </p:txBody>
      </p:sp>
      <p:sp>
        <p:nvSpPr>
          <p:cNvPr id="3006" name="Google Shape;3006;p380"/>
          <p:cNvSpPr txBox="1">
            <a:spLocks noGrp="1"/>
          </p:cNvSpPr>
          <p:nvPr>
            <p:ph type="sldNum" idx="12"/>
          </p:nvPr>
        </p:nvSpPr>
        <p:spPr>
          <a:xfrm>
            <a:off x="8395350" y="4711475"/>
            <a:ext cx="590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cxnSp>
        <p:nvCxnSpPr>
          <p:cNvPr id="3007" name="Google Shape;3007;p380" descr="Includes teacher comment what answer did you get as a traditional discourse" title="Slide 57"/>
          <p:cNvCxnSpPr/>
          <p:nvPr/>
        </p:nvCxnSpPr>
        <p:spPr>
          <a:xfrm>
            <a:off x="809790" y="3382919"/>
            <a:ext cx="7237500" cy="25800"/>
          </a:xfrm>
          <a:prstGeom prst="straightConnector1">
            <a:avLst/>
          </a:prstGeom>
          <a:noFill/>
          <a:ln w="38100" cap="flat" cmpd="sng">
            <a:solidFill>
              <a:srgbClr val="595959"/>
            </a:solidFill>
            <a:prstDash val="solid"/>
            <a:round/>
            <a:headEnd type="none" w="med" len="med"/>
            <a:tailEnd type="none" w="med" len="med"/>
          </a:ln>
        </p:spPr>
      </p:cxnSp>
      <p:sp>
        <p:nvSpPr>
          <p:cNvPr id="3008" name="Google Shape;3008;p380"/>
          <p:cNvSpPr txBox="1"/>
          <p:nvPr/>
        </p:nvSpPr>
        <p:spPr>
          <a:xfrm>
            <a:off x="378263" y="3555906"/>
            <a:ext cx="1561500" cy="669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600" b="1">
                <a:solidFill>
                  <a:srgbClr val="007F43"/>
                </a:solidFill>
                <a:latin typeface="Calibri"/>
                <a:ea typeface="Calibri"/>
                <a:cs typeface="Calibri"/>
                <a:sym typeface="Calibri"/>
              </a:rPr>
              <a:t>traditional discourse </a:t>
            </a:r>
            <a:endParaRPr sz="1600" b="1">
              <a:solidFill>
                <a:srgbClr val="007F43"/>
              </a:solidFill>
              <a:latin typeface="Calibri"/>
              <a:ea typeface="Calibri"/>
              <a:cs typeface="Calibri"/>
              <a:sym typeface="Calibri"/>
            </a:endParaRPr>
          </a:p>
        </p:txBody>
      </p:sp>
      <p:sp>
        <p:nvSpPr>
          <p:cNvPr id="3009" name="Google Shape;3009;p380"/>
          <p:cNvSpPr txBox="1"/>
          <p:nvPr/>
        </p:nvSpPr>
        <p:spPr>
          <a:xfrm>
            <a:off x="6837675" y="3555895"/>
            <a:ext cx="1802400" cy="669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600" b="1">
                <a:solidFill>
                  <a:schemeClr val="accent5"/>
                </a:solidFill>
                <a:latin typeface="Calibri"/>
                <a:ea typeface="Calibri"/>
                <a:cs typeface="Calibri"/>
                <a:sym typeface="Calibri"/>
              </a:rPr>
              <a:t>ambitious and equitable discourse </a:t>
            </a:r>
            <a:endParaRPr sz="1600" b="1">
              <a:solidFill>
                <a:schemeClr val="accent5"/>
              </a:solidFill>
              <a:latin typeface="Calibri"/>
              <a:ea typeface="Calibri"/>
              <a:cs typeface="Calibri"/>
              <a:sym typeface="Calibri"/>
            </a:endParaRPr>
          </a:p>
        </p:txBody>
      </p:sp>
      <p:cxnSp>
        <p:nvCxnSpPr>
          <p:cNvPr id="3010" name="Google Shape;3010;p380" descr="far right of bar line graph has empty comment box with no question for ambitious and equitable discourse" title="slide 57"/>
          <p:cNvCxnSpPr>
            <a:stCxn id="3008" idx="0"/>
            <a:endCxn id="3008" idx="0"/>
          </p:cNvCxnSpPr>
          <p:nvPr/>
        </p:nvCxnSpPr>
        <p:spPr>
          <a:xfrm>
            <a:off x="1159013" y="3555906"/>
            <a:ext cx="0" cy="0"/>
          </a:xfrm>
          <a:prstGeom prst="straightConnector1">
            <a:avLst/>
          </a:prstGeom>
          <a:noFill/>
          <a:ln w="38100" cap="flat" cmpd="sng">
            <a:solidFill>
              <a:srgbClr val="595959"/>
            </a:solidFill>
            <a:prstDash val="solid"/>
            <a:round/>
            <a:headEnd type="none" w="med" len="med"/>
            <a:tailEnd type="none" w="med" len="med"/>
          </a:ln>
        </p:spPr>
      </p:cxnSp>
      <p:sp>
        <p:nvSpPr>
          <p:cNvPr id="3011" name="Google Shape;3011;p380" descr="Speech bubble of traditional discourse"/>
          <p:cNvSpPr/>
          <p:nvPr/>
        </p:nvSpPr>
        <p:spPr>
          <a:xfrm>
            <a:off x="316179" y="1959864"/>
            <a:ext cx="1512600" cy="1156500"/>
          </a:xfrm>
          <a:prstGeom prst="wedgeRectCallout">
            <a:avLst>
              <a:gd name="adj1" fmla="val -9367"/>
              <a:gd name="adj2" fmla="val 64718"/>
            </a:avLst>
          </a:prstGeom>
          <a:solidFill>
            <a:srgbClr val="F0F4E6"/>
          </a:solidFill>
          <a:ln w="19050" cap="flat" cmpd="sng">
            <a:solidFill>
              <a:srgbClr val="007F4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Clr>
                <a:srgbClr val="000000"/>
              </a:buClr>
              <a:buSzPts val="800"/>
              <a:buFont typeface="Arial"/>
              <a:buNone/>
            </a:pPr>
            <a:r>
              <a:rPr lang="en-US" sz="1400">
                <a:solidFill>
                  <a:srgbClr val="000000"/>
                </a:solidFill>
                <a:latin typeface="Calibri"/>
                <a:ea typeface="Calibri"/>
                <a:cs typeface="Calibri"/>
                <a:sym typeface="Calibri"/>
              </a:rPr>
              <a:t>Teacher asks “What answer did you get? “</a:t>
            </a:r>
            <a:endParaRPr sz="1700">
              <a:latin typeface="Calibri"/>
              <a:ea typeface="Calibri"/>
              <a:cs typeface="Calibri"/>
              <a:sym typeface="Calibri"/>
            </a:endParaRPr>
          </a:p>
        </p:txBody>
      </p:sp>
      <p:sp>
        <p:nvSpPr>
          <p:cNvPr id="3012" name="Google Shape;3012;p380" descr="Speech bubble for ambitious and equitable discourse"/>
          <p:cNvSpPr/>
          <p:nvPr/>
        </p:nvSpPr>
        <p:spPr>
          <a:xfrm>
            <a:off x="7194863" y="1405594"/>
            <a:ext cx="1561500" cy="1677600"/>
          </a:xfrm>
          <a:prstGeom prst="wedgeRoundRectCallout">
            <a:avLst>
              <a:gd name="adj1" fmla="val -1637"/>
              <a:gd name="adj2" fmla="val 63947"/>
              <a:gd name="adj3" fmla="val 0"/>
            </a:avLst>
          </a:prstGeom>
          <a:solidFill>
            <a:srgbClr val="F0F4E6"/>
          </a:solidFill>
          <a:ln w="19050" cap="flat" cmpd="sng">
            <a:solidFill>
              <a:srgbClr val="007F4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13" name="Google Shape;3013;p380"/>
          <p:cNvSpPr/>
          <p:nvPr/>
        </p:nvSpPr>
        <p:spPr>
          <a:xfrm>
            <a:off x="6215200" y="45841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(Horn &amp; Garner, 2022)</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018"/>
        <p:cNvGrpSpPr/>
        <p:nvPr/>
      </p:nvGrpSpPr>
      <p:grpSpPr>
        <a:xfrm>
          <a:off x="0" y="0"/>
          <a:ext cx="0" cy="0"/>
          <a:chOff x="0" y="0"/>
          <a:chExt cx="0" cy="0"/>
        </a:xfrm>
      </p:grpSpPr>
      <p:sp>
        <p:nvSpPr>
          <p:cNvPr id="3019" name="Google Shape;3019;p381"/>
          <p:cNvSpPr txBox="1">
            <a:spLocks noGrp="1"/>
          </p:cNvSpPr>
          <p:nvPr>
            <p:ph type="title"/>
          </p:nvPr>
        </p:nvSpPr>
        <p:spPr>
          <a:xfrm>
            <a:off x="296044" y="342900"/>
            <a:ext cx="8460300" cy="7701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1"/>
              </a:buClr>
              <a:buSzPts val="800"/>
              <a:buFont typeface="Arial"/>
              <a:buNone/>
            </a:pPr>
            <a:r>
              <a:rPr lang="en-US" sz="2800" b="1">
                <a:solidFill>
                  <a:schemeClr val="accent5"/>
                </a:solidFill>
              </a:rPr>
              <a:t>Shifting from </a:t>
            </a:r>
            <a:r>
              <a:rPr lang="en-US" sz="2800" i="1">
                <a:solidFill>
                  <a:schemeClr val="accent5"/>
                </a:solidFill>
              </a:rPr>
              <a:t>traditional</a:t>
            </a:r>
            <a:r>
              <a:rPr lang="en-US" sz="2800">
                <a:solidFill>
                  <a:schemeClr val="accent5"/>
                </a:solidFill>
              </a:rPr>
              <a:t> participation </a:t>
            </a:r>
            <a:endParaRPr sz="2800">
              <a:solidFill>
                <a:schemeClr val="accent5"/>
              </a:solidFill>
            </a:endParaRPr>
          </a:p>
          <a:p>
            <a:pPr marL="0" lvl="0" indent="0" algn="l" rtl="0">
              <a:lnSpc>
                <a:spcPct val="100000"/>
              </a:lnSpc>
              <a:spcBef>
                <a:spcPts val="0"/>
              </a:spcBef>
              <a:spcAft>
                <a:spcPts val="0"/>
              </a:spcAft>
              <a:buClr>
                <a:schemeClr val="dk1"/>
              </a:buClr>
              <a:buSzPts val="800"/>
              <a:buFont typeface="Arial"/>
              <a:buNone/>
            </a:pPr>
            <a:r>
              <a:rPr lang="en-US" sz="2800">
                <a:solidFill>
                  <a:schemeClr val="accent5"/>
                </a:solidFill>
              </a:rPr>
              <a:t>to </a:t>
            </a:r>
            <a:r>
              <a:rPr lang="en-US" sz="2800" i="1">
                <a:solidFill>
                  <a:schemeClr val="accent5"/>
                </a:solidFill>
              </a:rPr>
              <a:t>ambitious and equitable</a:t>
            </a:r>
            <a:r>
              <a:rPr lang="en-US" sz="2800">
                <a:solidFill>
                  <a:schemeClr val="accent5"/>
                </a:solidFill>
              </a:rPr>
              <a:t> participation  </a:t>
            </a:r>
            <a:r>
              <a:rPr lang="en-US" sz="2800" b="1">
                <a:solidFill>
                  <a:schemeClr val="accent5"/>
                </a:solidFill>
              </a:rPr>
              <a:t> </a:t>
            </a:r>
            <a:endParaRPr sz="2800">
              <a:solidFill>
                <a:schemeClr val="accent5"/>
              </a:solidFill>
            </a:endParaRPr>
          </a:p>
        </p:txBody>
      </p:sp>
      <p:sp>
        <p:nvSpPr>
          <p:cNvPr id="3020" name="Google Shape;3020;p381"/>
          <p:cNvSpPr txBox="1">
            <a:spLocks noGrp="1"/>
          </p:cNvSpPr>
          <p:nvPr>
            <p:ph type="sldNum" idx="12"/>
          </p:nvPr>
        </p:nvSpPr>
        <p:spPr>
          <a:xfrm>
            <a:off x="8395350" y="4711475"/>
            <a:ext cx="590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cxnSp>
        <p:nvCxnSpPr>
          <p:cNvPr id="3021" name="Google Shape;3021;p381" descr="Includes three empty comment boxes with a bar line graph below the boxes at far left end of graph line status strongly influences student participation and far right end of graph line is student participation broaded by fostering equal-student interactions" title="Slide 58"/>
          <p:cNvCxnSpPr/>
          <p:nvPr/>
        </p:nvCxnSpPr>
        <p:spPr>
          <a:xfrm>
            <a:off x="809790" y="3382919"/>
            <a:ext cx="7237500" cy="25800"/>
          </a:xfrm>
          <a:prstGeom prst="straightConnector1">
            <a:avLst/>
          </a:prstGeom>
          <a:noFill/>
          <a:ln w="38100" cap="flat" cmpd="sng">
            <a:solidFill>
              <a:srgbClr val="595959"/>
            </a:solidFill>
            <a:prstDash val="solid"/>
            <a:round/>
            <a:headEnd type="none" w="med" len="med"/>
            <a:tailEnd type="none" w="med" len="med"/>
          </a:ln>
        </p:spPr>
      </p:cxnSp>
      <p:sp>
        <p:nvSpPr>
          <p:cNvPr id="3022" name="Google Shape;3022;p381"/>
          <p:cNvSpPr txBox="1"/>
          <p:nvPr/>
        </p:nvSpPr>
        <p:spPr>
          <a:xfrm>
            <a:off x="378275" y="3555900"/>
            <a:ext cx="2075100" cy="669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600" b="1">
                <a:solidFill>
                  <a:srgbClr val="007F43"/>
                </a:solidFill>
                <a:latin typeface="Calibri"/>
                <a:ea typeface="Calibri"/>
                <a:cs typeface="Calibri"/>
                <a:sym typeface="Calibri"/>
              </a:rPr>
              <a:t>status strongly influences student participation</a:t>
            </a:r>
            <a:endParaRPr sz="1600" b="1">
              <a:solidFill>
                <a:srgbClr val="007F43"/>
              </a:solidFill>
              <a:latin typeface="Calibri"/>
              <a:ea typeface="Calibri"/>
              <a:cs typeface="Calibri"/>
              <a:sym typeface="Calibri"/>
            </a:endParaRPr>
          </a:p>
        </p:txBody>
      </p:sp>
      <p:sp>
        <p:nvSpPr>
          <p:cNvPr id="3023" name="Google Shape;3023;p381"/>
          <p:cNvSpPr txBox="1"/>
          <p:nvPr/>
        </p:nvSpPr>
        <p:spPr>
          <a:xfrm>
            <a:off x="6113925" y="3555900"/>
            <a:ext cx="2526300" cy="669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600" b="1">
                <a:solidFill>
                  <a:schemeClr val="accent5"/>
                </a:solidFill>
                <a:latin typeface="Calibri"/>
                <a:ea typeface="Calibri"/>
                <a:cs typeface="Calibri"/>
                <a:sym typeface="Calibri"/>
              </a:rPr>
              <a:t>student participation is broadened by fostering equal-student interactions</a:t>
            </a:r>
            <a:endParaRPr sz="1600" b="1">
              <a:solidFill>
                <a:schemeClr val="accent5"/>
              </a:solidFill>
              <a:latin typeface="Calibri"/>
              <a:ea typeface="Calibri"/>
              <a:cs typeface="Calibri"/>
              <a:sym typeface="Calibri"/>
            </a:endParaRPr>
          </a:p>
        </p:txBody>
      </p:sp>
      <p:cxnSp>
        <p:nvCxnSpPr>
          <p:cNvPr id="3024" name="Google Shape;3024;p381" descr="Slide 58 to ambitious and equitable participation" title="Shifting from traditional participation"/>
          <p:cNvCxnSpPr>
            <a:stCxn id="3022" idx="0"/>
            <a:endCxn id="3022" idx="0"/>
          </p:cNvCxnSpPr>
          <p:nvPr/>
        </p:nvCxnSpPr>
        <p:spPr>
          <a:xfrm>
            <a:off x="1415825" y="3555900"/>
            <a:ext cx="0" cy="0"/>
          </a:xfrm>
          <a:prstGeom prst="straightConnector1">
            <a:avLst/>
          </a:prstGeom>
          <a:noFill/>
          <a:ln w="38100" cap="flat" cmpd="sng">
            <a:solidFill>
              <a:srgbClr val="595959"/>
            </a:solidFill>
            <a:prstDash val="solid"/>
            <a:round/>
            <a:headEnd type="none" w="med" len="med"/>
            <a:tailEnd type="none" w="med" len="med"/>
          </a:ln>
        </p:spPr>
      </p:cxnSp>
      <p:sp>
        <p:nvSpPr>
          <p:cNvPr id="3025" name="Google Shape;3025;p381" descr="Speech bubble for ambitious and equitable discourse"/>
          <p:cNvSpPr/>
          <p:nvPr/>
        </p:nvSpPr>
        <p:spPr>
          <a:xfrm>
            <a:off x="7194863" y="1405594"/>
            <a:ext cx="1561500" cy="1677600"/>
          </a:xfrm>
          <a:prstGeom prst="wedgeRoundRectCallout">
            <a:avLst>
              <a:gd name="adj1" fmla="val -1637"/>
              <a:gd name="adj2" fmla="val 63947"/>
              <a:gd name="adj3" fmla="val 0"/>
            </a:avLst>
          </a:prstGeom>
          <a:solidFill>
            <a:srgbClr val="F0F4E6"/>
          </a:solidFill>
          <a:ln w="19050" cap="flat" cmpd="sng">
            <a:solidFill>
              <a:srgbClr val="007F4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26" name="Google Shape;3026;p381" descr="Speech bubble for ambitious and equitable discourse"/>
          <p:cNvSpPr/>
          <p:nvPr/>
        </p:nvSpPr>
        <p:spPr>
          <a:xfrm>
            <a:off x="3647788" y="1409156"/>
            <a:ext cx="1561500" cy="1677600"/>
          </a:xfrm>
          <a:prstGeom prst="wedgeRoundRectCallout">
            <a:avLst>
              <a:gd name="adj1" fmla="val -1637"/>
              <a:gd name="adj2" fmla="val 63947"/>
              <a:gd name="adj3" fmla="val 0"/>
            </a:avLst>
          </a:prstGeom>
          <a:solidFill>
            <a:srgbClr val="F0F4E6"/>
          </a:solidFill>
          <a:ln w="19050" cap="flat" cmpd="sng">
            <a:solidFill>
              <a:srgbClr val="007F4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27" name="Google Shape;3027;p381" descr="Speech bubble for ambitious and equitable discourse"/>
          <p:cNvSpPr/>
          <p:nvPr/>
        </p:nvSpPr>
        <p:spPr>
          <a:xfrm>
            <a:off x="296038" y="1409156"/>
            <a:ext cx="1561500" cy="1677600"/>
          </a:xfrm>
          <a:prstGeom prst="wedgeRoundRectCallout">
            <a:avLst>
              <a:gd name="adj1" fmla="val -1637"/>
              <a:gd name="adj2" fmla="val 63947"/>
              <a:gd name="adj3" fmla="val 0"/>
            </a:avLst>
          </a:prstGeom>
          <a:solidFill>
            <a:srgbClr val="F0F4E6"/>
          </a:solidFill>
          <a:ln w="19050" cap="flat" cmpd="sng">
            <a:solidFill>
              <a:srgbClr val="007F43"/>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28" name="Google Shape;3028;p381"/>
          <p:cNvSpPr/>
          <p:nvPr/>
        </p:nvSpPr>
        <p:spPr>
          <a:xfrm>
            <a:off x="6215200" y="45841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(Horn &amp; Garner, 2022)</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032"/>
        <p:cNvGrpSpPr/>
        <p:nvPr/>
      </p:nvGrpSpPr>
      <p:grpSpPr>
        <a:xfrm>
          <a:off x="0" y="0"/>
          <a:ext cx="0" cy="0"/>
          <a:chOff x="0" y="0"/>
          <a:chExt cx="0" cy="0"/>
        </a:xfrm>
      </p:grpSpPr>
      <p:sp>
        <p:nvSpPr>
          <p:cNvPr id="3033" name="Google Shape;3033;p382"/>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b="1">
                <a:solidFill>
                  <a:schemeClr val="accent5"/>
                </a:solidFill>
              </a:rPr>
              <a:t>Practices</a:t>
            </a:r>
            <a:r>
              <a:rPr lang="en-US" sz="2850">
                <a:solidFill>
                  <a:schemeClr val="accent5"/>
                </a:solidFill>
              </a:rPr>
              <a:t> of ambitious mathematics teaching</a:t>
            </a:r>
            <a:endParaRPr sz="2670">
              <a:solidFill>
                <a:schemeClr val="accent5"/>
              </a:solidFill>
            </a:endParaRPr>
          </a:p>
        </p:txBody>
      </p:sp>
      <p:sp>
        <p:nvSpPr>
          <p:cNvPr id="3034" name="Google Shape;3034;p382"/>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Build on procedural fluency </a:t>
            </a:r>
            <a:r>
              <a:rPr lang="en-US" sz="1700" i="1">
                <a:solidFill>
                  <a:schemeClr val="dk1"/>
                </a:solidFill>
                <a:latin typeface="Calibri"/>
                <a:ea typeface="Calibri"/>
                <a:cs typeface="Calibri"/>
                <a:sym typeface="Calibri"/>
              </a:rPr>
              <a:t>from</a:t>
            </a:r>
            <a:r>
              <a:rPr lang="en-US"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3035" name="Google Shape;3035;p382"/>
          <p:cNvSpPr/>
          <p:nvPr/>
        </p:nvSpPr>
        <p:spPr>
          <a:xfrm>
            <a:off x="6215200" y="45841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(NCTM, 2014)</a:t>
            </a:r>
            <a:endParaRPr/>
          </a:p>
        </p:txBody>
      </p:sp>
      <p:sp>
        <p:nvSpPr>
          <p:cNvPr id="3036" name="Google Shape;3036;p382"/>
          <p:cNvSpPr txBox="1">
            <a:spLocks noGrp="1"/>
          </p:cNvSpPr>
          <p:nvPr>
            <p:ph type="sldNum" idx="12"/>
          </p:nvPr>
        </p:nvSpPr>
        <p:spPr>
          <a:xfrm>
            <a:off x="8248600" y="4604850"/>
            <a:ext cx="377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
        <p:nvSpPr>
          <p:cNvPr id="3037" name="Google Shape;3037;p382"/>
          <p:cNvSpPr txBox="1"/>
          <p:nvPr/>
        </p:nvSpPr>
        <p:spPr>
          <a:xfrm>
            <a:off x="319925" y="994250"/>
            <a:ext cx="7928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i="1">
                <a:solidFill>
                  <a:schemeClr val="dk1"/>
                </a:solidFill>
                <a:latin typeface="Calibri"/>
                <a:ea typeface="Calibri"/>
                <a:cs typeface="Calibri"/>
                <a:sym typeface="Calibri"/>
              </a:rPr>
              <a:t>The National Council of Teachers of Mathematics describes a set of eight teaching practices that serve as a foundation for ambitious teaching: </a:t>
            </a:r>
            <a:endParaRPr sz="1500" b="1"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8"/>
        <p:cNvGrpSpPr/>
        <p:nvPr/>
      </p:nvGrpSpPr>
      <p:grpSpPr>
        <a:xfrm>
          <a:off x="0" y="0"/>
          <a:ext cx="0" cy="0"/>
          <a:chOff x="0" y="0"/>
          <a:chExt cx="0" cy="0"/>
        </a:xfrm>
      </p:grpSpPr>
      <p:sp>
        <p:nvSpPr>
          <p:cNvPr id="2509" name="Google Shape;2509;p329"/>
          <p:cNvSpPr txBox="1">
            <a:spLocks noGrp="1"/>
          </p:cNvSpPr>
          <p:nvPr>
            <p:ph type="body" idx="1"/>
          </p:nvPr>
        </p:nvSpPr>
        <p:spPr>
          <a:xfrm>
            <a:off x="537876" y="1369225"/>
            <a:ext cx="64926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500"/>
              </a:spcBef>
              <a:spcAft>
                <a:spcPts val="0"/>
              </a:spcAft>
              <a:buClr>
                <a:schemeClr val="dk1"/>
              </a:buClr>
              <a:buSzPts val="800"/>
              <a:buFont typeface="Arial"/>
              <a:buNone/>
            </a:pPr>
            <a:r>
              <a:rPr lang="en-US" sz="1700"/>
              <a:t>The Oregon Math Project (OMP) </a:t>
            </a:r>
            <a:r>
              <a:rPr lang="en-US" sz="1700" u="sng"/>
              <a:t>advances mathematics education</a:t>
            </a:r>
            <a:r>
              <a:rPr lang="en-US" sz="1700"/>
              <a:t> in our state by cultivating a </a:t>
            </a:r>
            <a:r>
              <a:rPr lang="en-US" sz="1700" u="sng"/>
              <a:t>network of educators</a:t>
            </a:r>
            <a:r>
              <a:rPr lang="en-US" sz="1700"/>
              <a:t> that promotes equitable math experiences for all students through guidance and the support of policies, standards, curricula, assessments, and </a:t>
            </a:r>
            <a:r>
              <a:rPr lang="en-US" sz="1700" u="sng"/>
              <a:t>instructional best practices</a:t>
            </a:r>
            <a:r>
              <a:rPr lang="en-US" sz="1700"/>
              <a:t>. Realizing the vision of math education in Oregon includes ensuring that all students attain mathematics proficiency by having access to high-quality instruction that includes challenging and coherent content in a learning environment where each student receives the support they need to succeed in mathematics.</a:t>
            </a:r>
            <a:endParaRPr sz="1700"/>
          </a:p>
          <a:p>
            <a:pPr marL="0" lvl="0" indent="0" algn="l" rtl="0">
              <a:spcBef>
                <a:spcPts val="800"/>
              </a:spcBef>
              <a:spcAft>
                <a:spcPts val="0"/>
              </a:spcAft>
              <a:buNone/>
            </a:pPr>
            <a:endParaRPr sz="3300">
              <a:solidFill>
                <a:schemeClr val="accent1"/>
              </a:solidFill>
            </a:endParaRPr>
          </a:p>
        </p:txBody>
      </p:sp>
      <p:sp>
        <p:nvSpPr>
          <p:cNvPr id="2510" name="Google Shape;2510;p329"/>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2800" b="1"/>
              <a:t>Oregon Math Project: </a:t>
            </a:r>
            <a:r>
              <a:rPr lang="en-US" sz="2800"/>
              <a:t>Meaningful math for all</a:t>
            </a:r>
            <a:endParaRPr sz="2800"/>
          </a:p>
        </p:txBody>
      </p:sp>
      <p:sp>
        <p:nvSpPr>
          <p:cNvPr id="2511" name="Google Shape;2511;p32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2512" name="Google Shape;2512;p329" descr="The Oregon Math Project Logo."/>
          <p:cNvPicPr preferRelativeResize="0"/>
          <p:nvPr/>
        </p:nvPicPr>
        <p:blipFill>
          <a:blip r:embed="rId3">
            <a:alphaModFix/>
          </a:blip>
          <a:stretch>
            <a:fillRect/>
          </a:stretch>
        </p:blipFill>
        <p:spPr>
          <a:xfrm>
            <a:off x="7118887" y="1987557"/>
            <a:ext cx="1046175" cy="1645672"/>
          </a:xfrm>
          <a:prstGeom prst="rect">
            <a:avLst/>
          </a:prstGeom>
          <a:noFill/>
          <a:ln w="88900" cap="flat" cmpd="sng">
            <a:solidFill>
              <a:srgbClr val="FFFFFF"/>
            </a:solidFill>
            <a:prstDash val="solid"/>
            <a:miter lim="8000"/>
            <a:headEnd type="none" w="sm" len="sm"/>
            <a:tailEnd type="none" w="sm" len="sm"/>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042"/>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Kazemi</a:t>
            </a:r>
            <a:r>
              <a:rPr lang="en-US" dirty="0" smtClean="0"/>
              <a:t> Quote</a:t>
            </a:r>
            <a:endParaRPr lang="en-US" dirty="0"/>
          </a:p>
        </p:txBody>
      </p:sp>
      <p:sp>
        <p:nvSpPr>
          <p:cNvPr id="3043" name="Google Shape;3043;p383"/>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
        <p:nvSpPr>
          <p:cNvPr id="3044" name="Google Shape;3044;p383"/>
          <p:cNvSpPr txBox="1"/>
          <p:nvPr/>
        </p:nvSpPr>
        <p:spPr>
          <a:xfrm>
            <a:off x="410700" y="1463544"/>
            <a:ext cx="8322600" cy="22164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rgbClr val="000000"/>
              </a:buClr>
              <a:buSzPts val="800"/>
              <a:buFont typeface="Arial"/>
              <a:buNone/>
            </a:pPr>
            <a:r>
              <a:rPr lang="en-US" sz="2300" dirty="0">
                <a:solidFill>
                  <a:srgbClr val="000000"/>
                </a:solidFill>
                <a:latin typeface="Calibri"/>
                <a:ea typeface="Calibri"/>
                <a:cs typeface="Calibri"/>
                <a:sym typeface="Calibri"/>
              </a:rPr>
              <a:t>“Ambitious teaching requires that teachers teach in response to what students do as they engage in problem solving performances, all while holding students accountable to learning goals that include procedural fluency, strategic competence, adaptive reasoning, and productive dispositions</a:t>
            </a:r>
            <a:r>
              <a:rPr lang="en-US" sz="2300" dirty="0">
                <a:latin typeface="Calibri"/>
                <a:ea typeface="Calibri"/>
                <a:cs typeface="Calibri"/>
                <a:sym typeface="Calibri"/>
              </a:rPr>
              <a:t>.</a:t>
            </a:r>
            <a:r>
              <a:rPr lang="en-US" sz="2300" dirty="0">
                <a:solidFill>
                  <a:srgbClr val="000000"/>
                </a:solidFill>
                <a:latin typeface="Calibri"/>
                <a:ea typeface="Calibri"/>
                <a:cs typeface="Calibri"/>
                <a:sym typeface="Calibri"/>
              </a:rPr>
              <a:t>” </a:t>
            </a:r>
            <a:endParaRPr sz="2300" dirty="0">
              <a:solidFill>
                <a:srgbClr val="000000"/>
              </a:solidFill>
              <a:latin typeface="Calibri"/>
              <a:ea typeface="Calibri"/>
              <a:cs typeface="Calibri"/>
              <a:sym typeface="Calibri"/>
            </a:endParaRPr>
          </a:p>
          <a:p>
            <a:pPr marL="4572000" lvl="0" indent="457200" algn="l" rtl="0">
              <a:spcBef>
                <a:spcPts val="0"/>
              </a:spcBef>
              <a:spcAft>
                <a:spcPts val="0"/>
              </a:spcAft>
              <a:buClr>
                <a:srgbClr val="000000"/>
              </a:buClr>
              <a:buSzPts val="800"/>
              <a:buFont typeface="Arial"/>
              <a:buNone/>
            </a:pPr>
            <a:r>
              <a:rPr lang="en-US" sz="2000" dirty="0">
                <a:solidFill>
                  <a:srgbClr val="000000"/>
                </a:solidFill>
                <a:latin typeface="Calibri"/>
                <a:ea typeface="Calibri"/>
                <a:cs typeface="Calibri"/>
                <a:sym typeface="Calibri"/>
              </a:rPr>
              <a:t>(</a:t>
            </a:r>
            <a:r>
              <a:rPr lang="en-US" sz="2000" dirty="0" err="1">
                <a:solidFill>
                  <a:srgbClr val="000000"/>
                </a:solidFill>
                <a:latin typeface="Calibri"/>
                <a:ea typeface="Calibri"/>
                <a:cs typeface="Calibri"/>
                <a:sym typeface="Calibri"/>
              </a:rPr>
              <a:t>Kazemi</a:t>
            </a:r>
            <a:r>
              <a:rPr lang="en-US" sz="2000" dirty="0">
                <a:latin typeface="Calibri"/>
                <a:ea typeface="Calibri"/>
                <a:cs typeface="Calibri"/>
                <a:sym typeface="Calibri"/>
              </a:rPr>
              <a:t> et al., 2009,</a:t>
            </a:r>
            <a:r>
              <a:rPr lang="en-US" sz="2000" dirty="0">
                <a:solidFill>
                  <a:srgbClr val="000000"/>
                </a:solidFill>
                <a:latin typeface="Calibri"/>
                <a:ea typeface="Calibri"/>
                <a:cs typeface="Calibri"/>
                <a:sym typeface="Calibri"/>
              </a:rPr>
              <a:t> p. 12)</a:t>
            </a:r>
            <a:endParaRPr sz="800" dirty="0">
              <a:latin typeface="Calibri"/>
              <a:ea typeface="Calibri"/>
              <a:cs typeface="Calibri"/>
              <a:sym typeface="Calibri"/>
            </a:endParaRPr>
          </a:p>
        </p:txBody>
      </p:sp>
      <p:sp>
        <p:nvSpPr>
          <p:cNvPr id="3045" name="Google Shape;3045;p383"/>
          <p:cNvSpPr/>
          <p:nvPr/>
        </p:nvSpPr>
        <p:spPr>
          <a:xfrm>
            <a:off x="6215200" y="45841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(Kazemi et al., 2009)</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049"/>
        <p:cNvGrpSpPr/>
        <p:nvPr/>
      </p:nvGrpSpPr>
      <p:grpSpPr>
        <a:xfrm>
          <a:off x="0" y="0"/>
          <a:ext cx="0" cy="0"/>
          <a:chOff x="0" y="0"/>
          <a:chExt cx="0" cy="0"/>
        </a:xfrm>
      </p:grpSpPr>
      <p:sp>
        <p:nvSpPr>
          <p:cNvPr id="3050" name="Google Shape;3050;p384"/>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Connecting to research: </a:t>
            </a:r>
            <a:endParaRPr sz="3500"/>
          </a:p>
        </p:txBody>
      </p:sp>
      <p:sp>
        <p:nvSpPr>
          <p:cNvPr id="3051" name="Google Shape;3051;p384"/>
          <p:cNvSpPr txBox="1">
            <a:spLocks noGrp="1"/>
          </p:cNvSpPr>
          <p:nvPr>
            <p:ph type="subTitle" idx="1"/>
          </p:nvPr>
        </p:nvSpPr>
        <p:spPr>
          <a:xfrm>
            <a:off x="1143000" y="2926188"/>
            <a:ext cx="6858000" cy="660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US" sz="2550"/>
              <a:t>What research says about </a:t>
            </a:r>
            <a:endParaRPr sz="2550"/>
          </a:p>
          <a:p>
            <a:pPr marL="0" lvl="0" indent="0" algn="ctr" rtl="0">
              <a:spcBef>
                <a:spcPts val="0"/>
              </a:spcBef>
              <a:spcAft>
                <a:spcPts val="0"/>
              </a:spcAft>
              <a:buNone/>
            </a:pPr>
            <a:r>
              <a:rPr lang="en-US" sz="2550"/>
              <a:t>ambitious math teaching</a:t>
            </a:r>
            <a:endParaRPr sz="2550" b="1"/>
          </a:p>
        </p:txBody>
      </p:sp>
      <p:pic>
        <p:nvPicPr>
          <p:cNvPr id="3052" name="Google Shape;3052;p384" descr="Slide 61 decorative image" title="Slide 61 Clip art of book"/>
          <p:cNvPicPr preferRelativeResize="0"/>
          <p:nvPr/>
        </p:nvPicPr>
        <p:blipFill>
          <a:blip r:embed="rId3">
            <a:alphaModFix/>
          </a:blip>
          <a:stretch>
            <a:fillRect/>
          </a:stretch>
        </p:blipFill>
        <p:spPr>
          <a:xfrm>
            <a:off x="7372825" y="3400175"/>
            <a:ext cx="1600200" cy="1600200"/>
          </a:xfrm>
          <a:prstGeom prst="rect">
            <a:avLst/>
          </a:prstGeom>
          <a:noFill/>
          <a:ln>
            <a:noFill/>
          </a:ln>
        </p:spPr>
      </p:pic>
      <p:sp>
        <p:nvSpPr>
          <p:cNvPr id="3053" name="Google Shape;3053;p384"/>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3057"/>
        <p:cNvGrpSpPr/>
        <p:nvPr/>
      </p:nvGrpSpPr>
      <p:grpSpPr>
        <a:xfrm>
          <a:off x="0" y="0"/>
          <a:ext cx="0" cy="0"/>
          <a:chOff x="0" y="0"/>
          <a:chExt cx="0" cy="0"/>
        </a:xfrm>
      </p:grpSpPr>
      <p:sp>
        <p:nvSpPr>
          <p:cNvPr id="3058" name="Google Shape;3058;p38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Connecting to Research</a:t>
            </a:r>
            <a:endParaRPr sz="2800"/>
          </a:p>
        </p:txBody>
      </p:sp>
      <p:sp>
        <p:nvSpPr>
          <p:cNvPr id="3059" name="Google Shape;3059;p38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US"/>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US"/>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US"/>
              <a:t>Closely pair opportunities to connect to research with opportunities to plan for action on the basis of what they’ve read.</a:t>
            </a:r>
            <a:endParaRPr>
              <a:solidFill>
                <a:schemeClr val="accent3"/>
              </a:solidFill>
            </a:endParaRPr>
          </a:p>
        </p:txBody>
      </p:sp>
      <p:pic>
        <p:nvPicPr>
          <p:cNvPr id="3060" name="Google Shape;3060;p385"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3061" name="Google Shape;3061;p385"/>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3067" name="Google Shape;3067;p38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500" b="1"/>
              <a:t>Protocol: </a:t>
            </a:r>
            <a:endParaRPr sz="1500" b="1"/>
          </a:p>
          <a:p>
            <a:pPr marL="457200" lvl="0" indent="-323850" algn="l" rtl="0">
              <a:lnSpc>
                <a:spcPct val="115000"/>
              </a:lnSpc>
              <a:spcBef>
                <a:spcPts val="0"/>
              </a:spcBef>
              <a:spcAft>
                <a:spcPts val="0"/>
              </a:spcAft>
              <a:buSzPts val="1500"/>
              <a:buFont typeface="Calibri"/>
              <a:buChar char="●"/>
            </a:pPr>
            <a:r>
              <a:rPr lang="en-US" sz="1500"/>
              <a:t>Examine the 4 questions and record your best guess about what the research will say.  </a:t>
            </a:r>
            <a:endParaRPr sz="1500"/>
          </a:p>
          <a:p>
            <a:pPr marL="457200" lvl="0" indent="-323850" algn="l" rtl="0">
              <a:lnSpc>
                <a:spcPct val="115000"/>
              </a:lnSpc>
              <a:spcBef>
                <a:spcPts val="0"/>
              </a:spcBef>
              <a:spcAft>
                <a:spcPts val="0"/>
              </a:spcAft>
              <a:buSzPts val="1500"/>
              <a:buFont typeface="Calibri"/>
              <a:buChar char="●"/>
            </a:pPr>
            <a:r>
              <a:rPr lang="en-US" sz="1500"/>
              <a:t>Read research cards and sort the findings to align with each of the 4 questions. </a:t>
            </a:r>
            <a:endParaRPr sz="1500"/>
          </a:p>
          <a:p>
            <a:pPr marL="457200" lvl="0" indent="-323850" algn="l" rtl="0">
              <a:lnSpc>
                <a:spcPct val="115000"/>
              </a:lnSpc>
              <a:spcBef>
                <a:spcPts val="0"/>
              </a:spcBef>
              <a:spcAft>
                <a:spcPts val="0"/>
              </a:spcAft>
              <a:buSzPts val="1500"/>
              <a:buFont typeface="Calibri"/>
              <a:buChar char="●"/>
            </a:pPr>
            <a:r>
              <a:rPr lang="en-US" sz="1500" b="1"/>
              <a:t>Synthesize findings using the 4 As</a:t>
            </a:r>
            <a:endParaRPr sz="1500" b="1"/>
          </a:p>
          <a:p>
            <a:pPr marL="914400" lvl="1" indent="-323850" algn="l" rtl="0">
              <a:lnSpc>
                <a:spcPct val="115000"/>
              </a:lnSpc>
              <a:spcBef>
                <a:spcPts val="0"/>
              </a:spcBef>
              <a:spcAft>
                <a:spcPts val="0"/>
              </a:spcAft>
              <a:buSzPts val="1500"/>
              <a:buChar char="○"/>
            </a:pPr>
            <a:r>
              <a:rPr lang="en-US" sz="1500"/>
              <a:t>What </a:t>
            </a:r>
            <a:r>
              <a:rPr lang="en-US" sz="1500" b="1"/>
              <a:t>ASSUMPTIONS, </a:t>
            </a:r>
            <a:r>
              <a:rPr lang="en-US" sz="1500"/>
              <a:t>supported by research</a:t>
            </a:r>
            <a:r>
              <a:rPr lang="en-US" sz="1500" b="1"/>
              <a:t> </a:t>
            </a:r>
            <a:r>
              <a:rPr lang="en-US" sz="1500"/>
              <a:t>does the author of the text hold?</a:t>
            </a:r>
            <a:endParaRPr sz="1500"/>
          </a:p>
          <a:p>
            <a:pPr marL="914400" lvl="1" indent="-323850" algn="l" rtl="0">
              <a:lnSpc>
                <a:spcPct val="115000"/>
              </a:lnSpc>
              <a:spcBef>
                <a:spcPts val="0"/>
              </a:spcBef>
              <a:spcAft>
                <a:spcPts val="0"/>
              </a:spcAft>
              <a:buSzPts val="1500"/>
              <a:buChar char="○"/>
            </a:pPr>
            <a:r>
              <a:rPr lang="en-US" sz="1500"/>
              <a:t>What do you </a:t>
            </a:r>
            <a:r>
              <a:rPr lang="en-US" sz="1500" b="1"/>
              <a:t>AGREE </a:t>
            </a:r>
            <a:r>
              <a:rPr lang="en-US" sz="1500"/>
              <a:t>with in the text?</a:t>
            </a:r>
            <a:endParaRPr sz="1500"/>
          </a:p>
          <a:p>
            <a:pPr marL="914400" lvl="1" indent="-323850" algn="l" rtl="0">
              <a:lnSpc>
                <a:spcPct val="115000"/>
              </a:lnSpc>
              <a:spcBef>
                <a:spcPts val="0"/>
              </a:spcBef>
              <a:spcAft>
                <a:spcPts val="0"/>
              </a:spcAft>
              <a:buSzPts val="1500"/>
              <a:buChar char="○"/>
            </a:pPr>
            <a:r>
              <a:rPr lang="en-US" sz="1500"/>
              <a:t>What do you want to </a:t>
            </a:r>
            <a:r>
              <a:rPr lang="en-US" sz="1500" b="1"/>
              <a:t>ARGUE </a:t>
            </a:r>
            <a:r>
              <a:rPr lang="en-US" sz="1500"/>
              <a:t>with in the text?</a:t>
            </a:r>
            <a:endParaRPr sz="1500"/>
          </a:p>
          <a:p>
            <a:pPr marL="914400" lvl="1" indent="-323850" algn="l" rtl="0">
              <a:lnSpc>
                <a:spcPct val="115000"/>
              </a:lnSpc>
              <a:spcBef>
                <a:spcPts val="0"/>
              </a:spcBef>
              <a:spcAft>
                <a:spcPts val="0"/>
              </a:spcAft>
              <a:buSzPts val="1500"/>
              <a:buChar char="○"/>
            </a:pPr>
            <a:r>
              <a:rPr lang="en-US" sz="1500"/>
              <a:t>What parts of the text do you want to </a:t>
            </a:r>
            <a:r>
              <a:rPr lang="en-US" sz="1500" b="1"/>
              <a:t>ACT </a:t>
            </a:r>
            <a:r>
              <a:rPr lang="en-US" sz="1500"/>
              <a:t>upon?</a:t>
            </a:r>
            <a:endParaRPr sz="1500"/>
          </a:p>
          <a:p>
            <a:pPr marL="457200" lvl="0" indent="-323850" algn="l" rtl="0">
              <a:lnSpc>
                <a:spcPct val="115000"/>
              </a:lnSpc>
              <a:spcBef>
                <a:spcPts val="0"/>
              </a:spcBef>
              <a:spcAft>
                <a:spcPts val="0"/>
              </a:spcAft>
              <a:buSzPts val="1500"/>
              <a:buFont typeface="Calibri"/>
              <a:buChar char="●"/>
            </a:pPr>
            <a:r>
              <a:rPr lang="en-US" sz="1500"/>
              <a:t>Reflect: What does this mean for our work with our students?</a:t>
            </a:r>
            <a:endParaRPr sz="1500"/>
          </a:p>
        </p:txBody>
      </p:sp>
      <p:sp>
        <p:nvSpPr>
          <p:cNvPr id="3068" name="Google Shape;3068;p386"/>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What Research Says</a:t>
            </a:r>
            <a:endParaRPr sz="2800" b="1"/>
          </a:p>
        </p:txBody>
      </p:sp>
      <p:sp>
        <p:nvSpPr>
          <p:cNvPr id="3069" name="Google Shape;3069;p38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073"/>
        <p:cNvGrpSpPr/>
        <p:nvPr/>
      </p:nvGrpSpPr>
      <p:grpSpPr>
        <a:xfrm>
          <a:off x="0" y="0"/>
          <a:ext cx="0" cy="0"/>
          <a:chOff x="0" y="0"/>
          <a:chExt cx="0" cy="0"/>
        </a:xfrm>
      </p:grpSpPr>
      <p:sp>
        <p:nvSpPr>
          <p:cNvPr id="3074" name="Google Shape;3074;p387"/>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000" b="1"/>
              <a:t>Directions: </a:t>
            </a:r>
            <a:r>
              <a:rPr lang="en-US" sz="2000">
                <a:solidFill>
                  <a:schemeClr val="dk1"/>
                </a:solidFill>
              </a:rPr>
              <a:t>Work to complete the three workspace slides, making sense of what the research says about four key ideas.</a:t>
            </a:r>
            <a:endParaRPr sz="1600"/>
          </a:p>
        </p:txBody>
      </p:sp>
      <p:sp>
        <p:nvSpPr>
          <p:cNvPr id="3075" name="Google Shape;3075;p38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079"/>
        <p:cNvGrpSpPr/>
        <p:nvPr/>
      </p:nvGrpSpPr>
      <p:grpSpPr>
        <a:xfrm>
          <a:off x="0" y="0"/>
          <a:ext cx="0" cy="0"/>
          <a:chOff x="0" y="0"/>
          <a:chExt cx="0" cy="0"/>
        </a:xfrm>
      </p:grpSpPr>
      <p:graphicFrame>
        <p:nvGraphicFramePr>
          <p:cNvPr id="3080" name="Google Shape;3080;p388" descr="Table of four empty rows with questions about research for participants to write notes " title="Slide 65 Workspace"/>
          <p:cNvGraphicFramePr/>
          <p:nvPr>
            <p:extLst>
              <p:ext uri="{D42A27DB-BD31-4B8C-83A1-F6EECF244321}">
                <p14:modId xmlns:p14="http://schemas.microsoft.com/office/powerpoint/2010/main" val="3657051736"/>
              </p:ext>
            </p:extLst>
          </p:nvPr>
        </p:nvGraphicFramePr>
        <p:xfrm>
          <a:off x="891328" y="1566994"/>
          <a:ext cx="7361325" cy="2771525"/>
        </p:xfrm>
        <a:graphic>
          <a:graphicData uri="http://schemas.openxmlformats.org/drawingml/2006/table">
            <a:tbl>
              <a:tblPr firstRow="1" bandRow="1" bandCol="1">
                <a:noFill/>
                <a:tableStyleId>{777F871D-FF4E-4A23-9AAA-BD277B5E371C}</a:tableStyleId>
              </a:tblPr>
              <a:tblGrid>
                <a:gridCol w="3701200">
                  <a:extLst>
                    <a:ext uri="{9D8B030D-6E8A-4147-A177-3AD203B41FA5}">
                      <a16:colId xmlns:a16="http://schemas.microsoft.com/office/drawing/2014/main" val="20000"/>
                    </a:ext>
                  </a:extLst>
                </a:gridCol>
                <a:gridCol w="3660125">
                  <a:extLst>
                    <a:ext uri="{9D8B030D-6E8A-4147-A177-3AD203B41FA5}">
                      <a16:colId xmlns:a16="http://schemas.microsoft.com/office/drawing/2014/main" val="20001"/>
                    </a:ext>
                  </a:extLst>
                </a:gridCol>
              </a:tblGrid>
              <a:tr h="1312225">
                <a:tc>
                  <a:txBody>
                    <a:bodyPr/>
                    <a:lstStyle/>
                    <a:p>
                      <a:pPr marL="0" lvl="0" indent="0" algn="l" rtl="0">
                        <a:spcBef>
                          <a:spcPts val="0"/>
                        </a:spcBef>
                        <a:spcAft>
                          <a:spcPts val="0"/>
                        </a:spcAft>
                        <a:buNone/>
                      </a:pPr>
                      <a:r>
                        <a:rPr lang="en-US" sz="1300">
                          <a:latin typeface="Calibri"/>
                          <a:ea typeface="Calibri"/>
                          <a:cs typeface="Calibri"/>
                          <a:sym typeface="Calibri"/>
                        </a:rPr>
                        <a:t>What does research say about </a:t>
                      </a:r>
                      <a:r>
                        <a:rPr lang="en-US" sz="1300" u="sng">
                          <a:latin typeface="Calibri"/>
                          <a:ea typeface="Calibri"/>
                          <a:cs typeface="Calibri"/>
                          <a:sym typeface="Calibri"/>
                        </a:rPr>
                        <a:t>classroom discourse</a:t>
                      </a:r>
                      <a:r>
                        <a:rPr lang="en-US" sz="1300">
                          <a:latin typeface="Calibri"/>
                          <a:ea typeface="Calibri"/>
                          <a:cs typeface="Calibri"/>
                          <a:sym typeface="Calibri"/>
                        </a:rPr>
                        <a:t>?</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endParaRPr sz="130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a:latin typeface="Calibri"/>
                          <a:ea typeface="Calibri"/>
                          <a:cs typeface="Calibri"/>
                          <a:sym typeface="Calibri"/>
                        </a:rPr>
                        <a:t>What does research say about </a:t>
                      </a:r>
                      <a:r>
                        <a:rPr lang="en-US" sz="1300" u="sng">
                          <a:latin typeface="Calibri"/>
                          <a:ea typeface="Calibri"/>
                          <a:cs typeface="Calibri"/>
                          <a:sym typeface="Calibri"/>
                        </a:rPr>
                        <a:t>tracking in mathematics</a:t>
                      </a:r>
                      <a:r>
                        <a:rPr lang="en-US" sz="1300">
                          <a:latin typeface="Calibri"/>
                          <a:ea typeface="Calibri"/>
                          <a:cs typeface="Calibri"/>
                          <a:sym typeface="Calibri"/>
                        </a:rPr>
                        <a:t>?</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endParaRPr sz="130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59300">
                <a:tc>
                  <a:txBody>
                    <a:bodyPr/>
                    <a:lstStyle/>
                    <a:p>
                      <a:pPr marL="0" lvl="0" indent="0" algn="l" rtl="0">
                        <a:spcBef>
                          <a:spcPts val="0"/>
                        </a:spcBef>
                        <a:spcAft>
                          <a:spcPts val="0"/>
                        </a:spcAft>
                        <a:buNone/>
                      </a:pPr>
                      <a:r>
                        <a:rPr lang="en-US" sz="1300">
                          <a:latin typeface="Calibri"/>
                          <a:ea typeface="Calibri"/>
                          <a:cs typeface="Calibri"/>
                          <a:sym typeface="Calibri"/>
                        </a:rPr>
                        <a:t>What does research say about </a:t>
                      </a:r>
                      <a:r>
                        <a:rPr lang="en-US" sz="1300" u="sng">
                          <a:latin typeface="Calibri"/>
                          <a:ea typeface="Calibri"/>
                          <a:cs typeface="Calibri"/>
                          <a:sym typeface="Calibri"/>
                        </a:rPr>
                        <a:t>equitable mathematics practices</a:t>
                      </a:r>
                      <a:r>
                        <a:rPr lang="en-US" sz="1300">
                          <a:latin typeface="Calibri"/>
                          <a:ea typeface="Calibri"/>
                          <a:cs typeface="Calibri"/>
                          <a:sym typeface="Calibri"/>
                        </a:rPr>
                        <a:t>?</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endParaRPr sz="130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dirty="0">
                          <a:latin typeface="Calibri"/>
                          <a:ea typeface="Calibri"/>
                          <a:cs typeface="Calibri"/>
                          <a:sym typeface="Calibri"/>
                        </a:rPr>
                        <a:t>What does research say about the </a:t>
                      </a:r>
                      <a:r>
                        <a:rPr lang="en-US" sz="1300" u="sng" dirty="0">
                          <a:latin typeface="Calibri"/>
                          <a:ea typeface="Calibri"/>
                          <a:cs typeface="Calibri"/>
                          <a:sym typeface="Calibri"/>
                        </a:rPr>
                        <a:t>development of mathematical agency and identity</a:t>
                      </a:r>
                      <a:r>
                        <a:rPr lang="en-US" sz="1300" dirty="0">
                          <a:latin typeface="Calibri"/>
                          <a:ea typeface="Calibri"/>
                          <a:cs typeface="Calibri"/>
                          <a:sym typeface="Calibri"/>
                        </a:rPr>
                        <a:t>?</a:t>
                      </a: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endParaRPr sz="1300" dirty="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081" name="Google Shape;3081;p388"/>
          <p:cNvSpPr txBox="1"/>
          <p:nvPr/>
        </p:nvSpPr>
        <p:spPr>
          <a:xfrm>
            <a:off x="134750" y="707975"/>
            <a:ext cx="8898000" cy="622500"/>
          </a:xfrm>
          <a:prstGeom prst="rect">
            <a:avLst/>
          </a:prstGeom>
          <a:solidFill>
            <a:schemeClr val="accent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a:solidFill>
                  <a:schemeClr val="lt1"/>
                </a:solidFill>
                <a:latin typeface="Calibri"/>
                <a:ea typeface="Calibri"/>
                <a:cs typeface="Calibri"/>
                <a:sym typeface="Calibri"/>
              </a:rPr>
              <a:t>What is your best guess about what research says about…</a:t>
            </a:r>
            <a:endParaRPr sz="2300" b="1">
              <a:latin typeface="Nunito"/>
              <a:ea typeface="Nunito"/>
              <a:cs typeface="Nunito"/>
              <a:sym typeface="Nunito"/>
            </a:endParaRPr>
          </a:p>
        </p:txBody>
      </p:sp>
      <p:sp>
        <p:nvSpPr>
          <p:cNvPr id="4" name="Title 3"/>
          <p:cNvSpPr>
            <a:spLocks noGrp="1"/>
          </p:cNvSpPr>
          <p:nvPr>
            <p:ph type="title"/>
          </p:nvPr>
        </p:nvSpPr>
        <p:spPr>
          <a:xfrm>
            <a:off x="537882" y="0"/>
            <a:ext cx="8088300" cy="703249"/>
          </a:xfrm>
        </p:spPr>
        <p:txBody>
          <a:bodyPr>
            <a:normAutofit/>
          </a:bodyPr>
          <a:lstStyle/>
          <a:p>
            <a:pPr algn="ctr"/>
            <a:r>
              <a:rPr lang="en-US" sz="2200" b="1" i="1" dirty="0" smtClean="0">
                <a:solidFill>
                  <a:schemeClr val="tx1"/>
                </a:solidFill>
              </a:rPr>
              <a:t>Workspace of Slide (1 of 3)</a:t>
            </a:r>
            <a:endParaRPr lang="en-US" sz="2200" b="1" i="1" dirty="0">
              <a:solidFill>
                <a:schemeClr val="tx1"/>
              </a:solidFill>
            </a:endParaRPr>
          </a:p>
        </p:txBody>
      </p:sp>
      <p:sp>
        <p:nvSpPr>
          <p:cNvPr id="3082" name="Google Shape;3082;p388"/>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087"/>
        <p:cNvGrpSpPr/>
        <p:nvPr/>
      </p:nvGrpSpPr>
      <p:grpSpPr>
        <a:xfrm>
          <a:off x="0" y="0"/>
          <a:ext cx="0" cy="0"/>
          <a:chOff x="0" y="0"/>
          <a:chExt cx="0" cy="0"/>
        </a:xfrm>
      </p:grpSpPr>
      <p:graphicFrame>
        <p:nvGraphicFramePr>
          <p:cNvPr id="3088" name="Google Shape;3088;p389" descr="Table with four rows with questions regarding mathematics and space for participants to write down notes during discussion" title="Slide 66 Workspace"/>
          <p:cNvGraphicFramePr/>
          <p:nvPr>
            <p:extLst>
              <p:ext uri="{D42A27DB-BD31-4B8C-83A1-F6EECF244321}">
                <p14:modId xmlns:p14="http://schemas.microsoft.com/office/powerpoint/2010/main" val="288497448"/>
              </p:ext>
            </p:extLst>
          </p:nvPr>
        </p:nvGraphicFramePr>
        <p:xfrm>
          <a:off x="891328" y="1566994"/>
          <a:ext cx="7361325" cy="2771525"/>
        </p:xfrm>
        <a:graphic>
          <a:graphicData uri="http://schemas.openxmlformats.org/drawingml/2006/table">
            <a:tbl>
              <a:tblPr firstRow="1" bandRow="1" bandCol="1">
                <a:noFill/>
                <a:tableStyleId>{777F871D-FF4E-4A23-9AAA-BD277B5E371C}</a:tableStyleId>
              </a:tblPr>
              <a:tblGrid>
                <a:gridCol w="3701200">
                  <a:extLst>
                    <a:ext uri="{9D8B030D-6E8A-4147-A177-3AD203B41FA5}">
                      <a16:colId xmlns:a16="http://schemas.microsoft.com/office/drawing/2014/main" val="20000"/>
                    </a:ext>
                  </a:extLst>
                </a:gridCol>
                <a:gridCol w="3660125">
                  <a:extLst>
                    <a:ext uri="{9D8B030D-6E8A-4147-A177-3AD203B41FA5}">
                      <a16:colId xmlns:a16="http://schemas.microsoft.com/office/drawing/2014/main" val="20001"/>
                    </a:ext>
                  </a:extLst>
                </a:gridCol>
              </a:tblGrid>
              <a:tr h="1312225">
                <a:tc>
                  <a:txBody>
                    <a:bodyPr/>
                    <a:lstStyle/>
                    <a:p>
                      <a:pPr marL="0" lvl="0" indent="0" algn="l" rtl="0">
                        <a:spcBef>
                          <a:spcPts val="0"/>
                        </a:spcBef>
                        <a:spcAft>
                          <a:spcPts val="0"/>
                        </a:spcAft>
                        <a:buNone/>
                      </a:pPr>
                      <a:r>
                        <a:rPr lang="en-US" sz="1300">
                          <a:latin typeface="Calibri"/>
                          <a:ea typeface="Calibri"/>
                          <a:cs typeface="Calibri"/>
                          <a:sym typeface="Calibri"/>
                        </a:rPr>
                        <a:t>What does research say about </a:t>
                      </a:r>
                      <a:r>
                        <a:rPr lang="en-US" sz="1300" u="sng">
                          <a:latin typeface="Calibri"/>
                          <a:ea typeface="Calibri"/>
                          <a:cs typeface="Calibri"/>
                          <a:sym typeface="Calibri"/>
                        </a:rPr>
                        <a:t>classroom discourse</a:t>
                      </a:r>
                      <a:r>
                        <a:rPr lang="en-US" sz="1300">
                          <a:latin typeface="Calibri"/>
                          <a:ea typeface="Calibri"/>
                          <a:cs typeface="Calibri"/>
                          <a:sym typeface="Calibri"/>
                        </a:rPr>
                        <a:t>?</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US" sz="1200" i="1">
                          <a:solidFill>
                            <a:srgbClr val="0000FF"/>
                          </a:solidFill>
                        </a:rPr>
                        <a:t>Example: </a:t>
                      </a:r>
                      <a:r>
                        <a:rPr lang="en-US" sz="1200">
                          <a:solidFill>
                            <a:srgbClr val="0000FF"/>
                          </a:solidFill>
                        </a:rPr>
                        <a:t>#4 – We </a:t>
                      </a:r>
                      <a:r>
                        <a:rPr lang="en-US" sz="1200" u="sng">
                          <a:solidFill>
                            <a:srgbClr val="0000FF"/>
                          </a:solidFill>
                        </a:rPr>
                        <a:t>agree</a:t>
                      </a:r>
                      <a:r>
                        <a:rPr lang="en-US" sz="1200">
                          <a:solidFill>
                            <a:srgbClr val="0000FF"/>
                          </a:solidFill>
                        </a:rPr>
                        <a:t> that feedback advances student learning. We </a:t>
                      </a:r>
                      <a:r>
                        <a:rPr lang="en-US" sz="1200" u="sng">
                          <a:solidFill>
                            <a:srgbClr val="0000FF"/>
                          </a:solidFill>
                        </a:rPr>
                        <a:t>assume</a:t>
                      </a:r>
                      <a:r>
                        <a:rPr lang="en-US" sz="1200">
                          <a:solidFill>
                            <a:srgbClr val="0000FF"/>
                          </a:solidFill>
                        </a:rPr>
                        <a:t> that the feedback could come from their partner, other participants in the class or from the teacher.</a:t>
                      </a:r>
                      <a:endParaRPr sz="130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a:latin typeface="Calibri"/>
                          <a:ea typeface="Calibri"/>
                          <a:cs typeface="Calibri"/>
                          <a:sym typeface="Calibri"/>
                        </a:rPr>
                        <a:t>What does research say about </a:t>
                      </a:r>
                      <a:r>
                        <a:rPr lang="en-US" sz="1300" u="sng">
                          <a:latin typeface="Calibri"/>
                          <a:ea typeface="Calibri"/>
                          <a:cs typeface="Calibri"/>
                          <a:sym typeface="Calibri"/>
                        </a:rPr>
                        <a:t>tracking in mathematics</a:t>
                      </a:r>
                      <a:r>
                        <a:rPr lang="en-US" sz="1300">
                          <a:latin typeface="Calibri"/>
                          <a:ea typeface="Calibri"/>
                          <a:cs typeface="Calibri"/>
                          <a:sym typeface="Calibri"/>
                        </a:rPr>
                        <a:t>?</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endParaRPr sz="130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59300">
                <a:tc>
                  <a:txBody>
                    <a:bodyPr/>
                    <a:lstStyle/>
                    <a:p>
                      <a:pPr marL="0" lvl="0" indent="0" algn="l" rtl="0">
                        <a:spcBef>
                          <a:spcPts val="0"/>
                        </a:spcBef>
                        <a:spcAft>
                          <a:spcPts val="0"/>
                        </a:spcAft>
                        <a:buNone/>
                      </a:pPr>
                      <a:r>
                        <a:rPr lang="en-US" sz="1300">
                          <a:latin typeface="Calibri"/>
                          <a:ea typeface="Calibri"/>
                          <a:cs typeface="Calibri"/>
                          <a:sym typeface="Calibri"/>
                        </a:rPr>
                        <a:t>What does research say about </a:t>
                      </a:r>
                      <a:r>
                        <a:rPr lang="en-US" sz="1300" u="sng">
                          <a:latin typeface="Calibri"/>
                          <a:ea typeface="Calibri"/>
                          <a:cs typeface="Calibri"/>
                          <a:sym typeface="Calibri"/>
                        </a:rPr>
                        <a:t>equitable mathematics practices</a:t>
                      </a:r>
                      <a:r>
                        <a:rPr lang="en-US" sz="1300">
                          <a:latin typeface="Calibri"/>
                          <a:ea typeface="Calibri"/>
                          <a:cs typeface="Calibri"/>
                          <a:sym typeface="Calibri"/>
                        </a:rPr>
                        <a:t>?</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endParaRPr sz="130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dirty="0">
                          <a:latin typeface="Calibri"/>
                          <a:ea typeface="Calibri"/>
                          <a:cs typeface="Calibri"/>
                          <a:sym typeface="Calibri"/>
                        </a:rPr>
                        <a:t>What does research say about the </a:t>
                      </a:r>
                      <a:r>
                        <a:rPr lang="en-US" sz="1300" u="sng" dirty="0">
                          <a:latin typeface="Calibri"/>
                          <a:ea typeface="Calibri"/>
                          <a:cs typeface="Calibri"/>
                          <a:sym typeface="Calibri"/>
                        </a:rPr>
                        <a:t>development of mathematical agency and identity</a:t>
                      </a:r>
                      <a:r>
                        <a:rPr lang="en-US" sz="1300" dirty="0">
                          <a:latin typeface="Calibri"/>
                          <a:ea typeface="Calibri"/>
                          <a:cs typeface="Calibri"/>
                          <a:sym typeface="Calibri"/>
                        </a:rPr>
                        <a:t>?</a:t>
                      </a: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endParaRPr sz="1300" dirty="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089" name="Google Shape;3089;p389"/>
          <p:cNvSpPr txBox="1"/>
          <p:nvPr/>
        </p:nvSpPr>
        <p:spPr>
          <a:xfrm>
            <a:off x="134750" y="707975"/>
            <a:ext cx="8898000" cy="622500"/>
          </a:xfrm>
          <a:prstGeom prst="rect">
            <a:avLst/>
          </a:prstGeom>
          <a:solidFill>
            <a:schemeClr val="accent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a:solidFill>
                  <a:schemeClr val="lt1"/>
                </a:solidFill>
                <a:latin typeface="Calibri"/>
                <a:ea typeface="Calibri"/>
                <a:cs typeface="Calibri"/>
                <a:sym typeface="Calibri"/>
              </a:rPr>
              <a:t>Study the research excerpts and sort them by question. </a:t>
            </a:r>
            <a:endParaRPr sz="1700" b="1">
              <a:solidFill>
                <a:schemeClr val="lt1"/>
              </a:solidFill>
              <a:latin typeface="Calibri"/>
              <a:ea typeface="Calibri"/>
              <a:cs typeface="Calibri"/>
              <a:sym typeface="Calibri"/>
            </a:endParaRPr>
          </a:p>
          <a:p>
            <a:pPr marL="0" lvl="0" indent="0" algn="ctr" rtl="0">
              <a:spcBef>
                <a:spcPts val="0"/>
              </a:spcBef>
              <a:spcAft>
                <a:spcPts val="0"/>
              </a:spcAft>
              <a:buNone/>
            </a:pPr>
            <a:r>
              <a:rPr lang="en-US" sz="1700" b="1">
                <a:solidFill>
                  <a:schemeClr val="lt1"/>
                </a:solidFill>
                <a:latin typeface="Calibri"/>
                <a:ea typeface="Calibri"/>
                <a:cs typeface="Calibri"/>
                <a:sym typeface="Calibri"/>
              </a:rPr>
              <a:t>Note any of the 4 As that apply (Assumptions, Agree, Argue, Act).</a:t>
            </a:r>
            <a:endParaRPr sz="1700" b="1">
              <a:latin typeface="Nunito"/>
              <a:ea typeface="Nunito"/>
              <a:cs typeface="Nunito"/>
              <a:sym typeface="Nunito"/>
            </a:endParaRPr>
          </a:p>
        </p:txBody>
      </p:sp>
      <p:sp>
        <p:nvSpPr>
          <p:cNvPr id="2" name="Title 1"/>
          <p:cNvSpPr>
            <a:spLocks noGrp="1"/>
          </p:cNvSpPr>
          <p:nvPr>
            <p:ph type="title"/>
          </p:nvPr>
        </p:nvSpPr>
        <p:spPr>
          <a:xfrm>
            <a:off x="539600" y="190069"/>
            <a:ext cx="8088300" cy="503159"/>
          </a:xfrm>
        </p:spPr>
        <p:txBody>
          <a:bodyPr>
            <a:normAutofit/>
          </a:bodyPr>
          <a:lstStyle/>
          <a:p>
            <a:pPr algn="ctr"/>
            <a:r>
              <a:rPr lang="en-US" sz="2200" b="1" i="1" dirty="0" smtClean="0">
                <a:solidFill>
                  <a:schemeClr val="tx1"/>
                </a:solidFill>
              </a:rPr>
              <a:t>Preview of Workspace Slide (2 of 3)</a:t>
            </a:r>
            <a:endParaRPr lang="en-US" sz="2200" b="1" i="1" dirty="0">
              <a:solidFill>
                <a:schemeClr val="tx1"/>
              </a:solidFill>
            </a:endParaRPr>
          </a:p>
        </p:txBody>
      </p:sp>
      <p:sp>
        <p:nvSpPr>
          <p:cNvPr id="3090" name="Google Shape;3090;p389"/>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095"/>
        <p:cNvGrpSpPr/>
        <p:nvPr/>
      </p:nvGrpSpPr>
      <p:grpSpPr>
        <a:xfrm>
          <a:off x="0" y="0"/>
          <a:ext cx="0" cy="0"/>
          <a:chOff x="0" y="0"/>
          <a:chExt cx="0" cy="0"/>
        </a:xfrm>
      </p:grpSpPr>
      <p:graphicFrame>
        <p:nvGraphicFramePr>
          <p:cNvPr id="3096" name="Google Shape;3096;p390" descr="Table with four rows with questions about the work with students and space for participants to write down notes" title="Slide 67 Workspace"/>
          <p:cNvGraphicFramePr/>
          <p:nvPr>
            <p:extLst>
              <p:ext uri="{D42A27DB-BD31-4B8C-83A1-F6EECF244321}">
                <p14:modId xmlns:p14="http://schemas.microsoft.com/office/powerpoint/2010/main" val="1064697084"/>
              </p:ext>
            </p:extLst>
          </p:nvPr>
        </p:nvGraphicFramePr>
        <p:xfrm>
          <a:off x="891328" y="1566994"/>
          <a:ext cx="7361325" cy="2771525"/>
        </p:xfrm>
        <a:graphic>
          <a:graphicData uri="http://schemas.openxmlformats.org/drawingml/2006/table">
            <a:tbl>
              <a:tblPr firstRow="1" bandRow="1" bandCol="1">
                <a:noFill/>
                <a:tableStyleId>{777F871D-FF4E-4A23-9AAA-BD277B5E371C}</a:tableStyleId>
              </a:tblPr>
              <a:tblGrid>
                <a:gridCol w="3701200">
                  <a:extLst>
                    <a:ext uri="{9D8B030D-6E8A-4147-A177-3AD203B41FA5}">
                      <a16:colId xmlns:a16="http://schemas.microsoft.com/office/drawing/2014/main" val="20000"/>
                    </a:ext>
                  </a:extLst>
                </a:gridCol>
                <a:gridCol w="3660125">
                  <a:extLst>
                    <a:ext uri="{9D8B030D-6E8A-4147-A177-3AD203B41FA5}">
                      <a16:colId xmlns:a16="http://schemas.microsoft.com/office/drawing/2014/main" val="20001"/>
                    </a:ext>
                  </a:extLst>
                </a:gridCol>
              </a:tblGrid>
              <a:tr h="1312225">
                <a:tc>
                  <a:txBody>
                    <a:bodyPr/>
                    <a:lstStyle/>
                    <a:p>
                      <a:pPr marL="0" lvl="0" indent="0" algn="l" rtl="0">
                        <a:spcBef>
                          <a:spcPts val="0"/>
                        </a:spcBef>
                        <a:spcAft>
                          <a:spcPts val="0"/>
                        </a:spcAft>
                        <a:buNone/>
                      </a:pPr>
                      <a:r>
                        <a:rPr lang="en-US" sz="1300">
                          <a:latin typeface="Calibri"/>
                          <a:ea typeface="Calibri"/>
                          <a:cs typeface="Calibri"/>
                          <a:sym typeface="Calibri"/>
                        </a:rPr>
                        <a:t>What does research say about </a:t>
                      </a:r>
                      <a:r>
                        <a:rPr lang="en-US" sz="1300" u="sng">
                          <a:latin typeface="Calibri"/>
                          <a:ea typeface="Calibri"/>
                          <a:cs typeface="Calibri"/>
                          <a:sym typeface="Calibri"/>
                        </a:rPr>
                        <a:t>classroom discourse</a:t>
                      </a:r>
                      <a:r>
                        <a:rPr lang="en-US" sz="1300">
                          <a:latin typeface="Calibri"/>
                          <a:ea typeface="Calibri"/>
                          <a:cs typeface="Calibri"/>
                          <a:sym typeface="Calibri"/>
                        </a:rPr>
                        <a:t>?</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US" sz="1200" i="1">
                          <a:solidFill>
                            <a:srgbClr val="0000FF"/>
                          </a:solidFill>
                        </a:rPr>
                        <a:t>Example: </a:t>
                      </a:r>
                      <a:r>
                        <a:rPr lang="en-US" sz="1200">
                          <a:solidFill>
                            <a:srgbClr val="0000FF"/>
                          </a:solidFill>
                        </a:rPr>
                        <a:t>To support student classroom discourse I will …</a:t>
                      </a:r>
                      <a:endParaRPr sz="130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a:latin typeface="Calibri"/>
                          <a:ea typeface="Calibri"/>
                          <a:cs typeface="Calibri"/>
                          <a:sym typeface="Calibri"/>
                        </a:rPr>
                        <a:t>What does research say about </a:t>
                      </a:r>
                      <a:r>
                        <a:rPr lang="en-US" sz="1300" u="sng">
                          <a:latin typeface="Calibri"/>
                          <a:ea typeface="Calibri"/>
                          <a:cs typeface="Calibri"/>
                          <a:sym typeface="Calibri"/>
                        </a:rPr>
                        <a:t>tracking in mathematics</a:t>
                      </a:r>
                      <a:r>
                        <a:rPr lang="en-US" sz="1300">
                          <a:latin typeface="Calibri"/>
                          <a:ea typeface="Calibri"/>
                          <a:cs typeface="Calibri"/>
                          <a:sym typeface="Calibri"/>
                        </a:rPr>
                        <a:t>?</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endParaRPr sz="130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59300">
                <a:tc>
                  <a:txBody>
                    <a:bodyPr/>
                    <a:lstStyle/>
                    <a:p>
                      <a:pPr marL="0" lvl="0" indent="0" algn="l" rtl="0">
                        <a:spcBef>
                          <a:spcPts val="0"/>
                        </a:spcBef>
                        <a:spcAft>
                          <a:spcPts val="0"/>
                        </a:spcAft>
                        <a:buNone/>
                      </a:pPr>
                      <a:r>
                        <a:rPr lang="en-US" sz="1300">
                          <a:latin typeface="Calibri"/>
                          <a:ea typeface="Calibri"/>
                          <a:cs typeface="Calibri"/>
                          <a:sym typeface="Calibri"/>
                        </a:rPr>
                        <a:t>What does research say about </a:t>
                      </a:r>
                      <a:r>
                        <a:rPr lang="en-US" sz="1300" u="sng">
                          <a:latin typeface="Calibri"/>
                          <a:ea typeface="Calibri"/>
                          <a:cs typeface="Calibri"/>
                          <a:sym typeface="Calibri"/>
                        </a:rPr>
                        <a:t>equitable mathematics practices</a:t>
                      </a:r>
                      <a:r>
                        <a:rPr lang="en-US" sz="1300">
                          <a:latin typeface="Calibri"/>
                          <a:ea typeface="Calibri"/>
                          <a:cs typeface="Calibri"/>
                          <a:sym typeface="Calibri"/>
                        </a:rPr>
                        <a:t>?</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endParaRPr sz="130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300" dirty="0">
                          <a:latin typeface="Calibri"/>
                          <a:ea typeface="Calibri"/>
                          <a:cs typeface="Calibri"/>
                          <a:sym typeface="Calibri"/>
                        </a:rPr>
                        <a:t>What does research say about the </a:t>
                      </a:r>
                      <a:r>
                        <a:rPr lang="en-US" sz="1300" u="sng" dirty="0">
                          <a:latin typeface="Calibri"/>
                          <a:ea typeface="Calibri"/>
                          <a:cs typeface="Calibri"/>
                          <a:sym typeface="Calibri"/>
                        </a:rPr>
                        <a:t>development of mathematical agency and identity</a:t>
                      </a:r>
                      <a:r>
                        <a:rPr lang="en-US" sz="1300" dirty="0">
                          <a:latin typeface="Calibri"/>
                          <a:ea typeface="Calibri"/>
                          <a:cs typeface="Calibri"/>
                          <a:sym typeface="Calibri"/>
                        </a:rPr>
                        <a:t>?</a:t>
                      </a: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endParaRPr sz="1300" dirty="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097" name="Google Shape;3097;p390"/>
          <p:cNvSpPr txBox="1"/>
          <p:nvPr/>
        </p:nvSpPr>
        <p:spPr>
          <a:xfrm>
            <a:off x="134750" y="707975"/>
            <a:ext cx="8898000" cy="622500"/>
          </a:xfrm>
          <a:prstGeom prst="rect">
            <a:avLst/>
          </a:prstGeom>
          <a:solidFill>
            <a:schemeClr val="accent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a:solidFill>
                  <a:schemeClr val="lt1"/>
                </a:solidFill>
                <a:latin typeface="Calibri"/>
                <a:ea typeface="Calibri"/>
                <a:cs typeface="Calibri"/>
                <a:sym typeface="Calibri"/>
              </a:rPr>
              <a:t>What does this mean for our work with our students?</a:t>
            </a:r>
            <a:endParaRPr sz="2300" b="1">
              <a:latin typeface="Nunito"/>
              <a:ea typeface="Nunito"/>
              <a:cs typeface="Nunito"/>
              <a:sym typeface="Nunito"/>
            </a:endParaRPr>
          </a:p>
        </p:txBody>
      </p:sp>
      <p:sp>
        <p:nvSpPr>
          <p:cNvPr id="2" name="Title 1"/>
          <p:cNvSpPr>
            <a:spLocks noGrp="1"/>
          </p:cNvSpPr>
          <p:nvPr>
            <p:ph type="title"/>
          </p:nvPr>
        </p:nvSpPr>
        <p:spPr>
          <a:xfrm>
            <a:off x="629322" y="189912"/>
            <a:ext cx="8088300" cy="440008"/>
          </a:xfrm>
        </p:spPr>
        <p:txBody>
          <a:bodyPr>
            <a:normAutofit/>
          </a:bodyPr>
          <a:lstStyle/>
          <a:p>
            <a:pPr algn="ctr"/>
            <a:r>
              <a:rPr lang="en-US" sz="2200" b="1" i="1" dirty="0" smtClean="0">
                <a:solidFill>
                  <a:schemeClr val="tx1"/>
                </a:solidFill>
              </a:rPr>
              <a:t>Preview of Workspace Slide (3 of 3)</a:t>
            </a:r>
            <a:endParaRPr lang="en-US" sz="2200" b="1" i="1" dirty="0">
              <a:solidFill>
                <a:schemeClr val="tx1"/>
              </a:solidFill>
            </a:endParaRPr>
          </a:p>
        </p:txBody>
      </p:sp>
      <p:sp>
        <p:nvSpPr>
          <p:cNvPr id="3098" name="Google Shape;3098;p390"/>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Shape 3103"/>
        <p:cNvGrpSpPr/>
        <p:nvPr/>
      </p:nvGrpSpPr>
      <p:grpSpPr>
        <a:xfrm>
          <a:off x="0" y="0"/>
          <a:ext cx="0" cy="0"/>
          <a:chOff x="0" y="0"/>
          <a:chExt cx="0" cy="0"/>
        </a:xfrm>
      </p:grpSpPr>
      <p:sp>
        <p:nvSpPr>
          <p:cNvPr id="3104" name="Google Shape;3104;p391"/>
          <p:cNvSpPr txBox="1">
            <a:spLocks noGrp="1"/>
          </p:cNvSpPr>
          <p:nvPr>
            <p:ph type="sldNum" idx="12"/>
          </p:nvPr>
        </p:nvSpPr>
        <p:spPr>
          <a:xfrm>
            <a:off x="8555550" y="4707650"/>
            <a:ext cx="430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graphicFrame>
        <p:nvGraphicFramePr>
          <p:cNvPr id="3105" name="Google Shape;3105;p391" descr=" What does research say about classroom discourse?&#10;answer key: #4, 7, 11, 12, and 16&#10;&#10;What does research say about tracking in mathematics?&#10;answer key: # 2, 3, 10, 14, 19, and 20&#10;&#10;What does research say about equitable mathematics practices?&#10;answer key: #6, 17, 21, and 22&#10;&#10;What does research say about the development of mathematical agency and identity?&#10;answer key: # 1,5, 8, 9, 13, 15, and 18 " title="Facilitator answer key"/>
          <p:cNvGraphicFramePr/>
          <p:nvPr>
            <p:extLst>
              <p:ext uri="{D42A27DB-BD31-4B8C-83A1-F6EECF244321}">
                <p14:modId xmlns:p14="http://schemas.microsoft.com/office/powerpoint/2010/main" val="1600735729"/>
              </p:ext>
            </p:extLst>
          </p:nvPr>
        </p:nvGraphicFramePr>
        <p:xfrm>
          <a:off x="891328" y="1571819"/>
          <a:ext cx="7361325" cy="2766700"/>
        </p:xfrm>
        <a:graphic>
          <a:graphicData uri="http://schemas.openxmlformats.org/drawingml/2006/table">
            <a:tbl>
              <a:tblPr firstRow="1" bandRow="1" bandCol="1">
                <a:noFill/>
                <a:tableStyleId>{777F871D-FF4E-4A23-9AAA-BD277B5E371C}</a:tableStyleId>
              </a:tblPr>
              <a:tblGrid>
                <a:gridCol w="3701200">
                  <a:extLst>
                    <a:ext uri="{9D8B030D-6E8A-4147-A177-3AD203B41FA5}">
                      <a16:colId xmlns:a16="http://schemas.microsoft.com/office/drawing/2014/main" val="20000"/>
                    </a:ext>
                  </a:extLst>
                </a:gridCol>
                <a:gridCol w="3660125">
                  <a:extLst>
                    <a:ext uri="{9D8B030D-6E8A-4147-A177-3AD203B41FA5}">
                      <a16:colId xmlns:a16="http://schemas.microsoft.com/office/drawing/2014/main" val="20001"/>
                    </a:ext>
                  </a:extLst>
                </a:gridCol>
              </a:tblGrid>
              <a:tr h="1309950">
                <a:tc>
                  <a:txBody>
                    <a:bodyPr/>
                    <a:lstStyle/>
                    <a:p>
                      <a:pPr marL="0" lvl="0" indent="0" algn="l" rtl="0">
                        <a:spcBef>
                          <a:spcPts val="0"/>
                        </a:spcBef>
                        <a:spcAft>
                          <a:spcPts val="0"/>
                        </a:spcAft>
                        <a:buNone/>
                      </a:pPr>
                      <a:r>
                        <a:rPr lang="en-US">
                          <a:latin typeface="Calibri"/>
                          <a:ea typeface="Calibri"/>
                          <a:cs typeface="Calibri"/>
                          <a:sym typeface="Calibri"/>
                        </a:rPr>
                        <a:t>What does research say about </a:t>
                      </a:r>
                      <a:r>
                        <a:rPr lang="en-US" u="sng">
                          <a:latin typeface="Calibri"/>
                          <a:ea typeface="Calibri"/>
                          <a:cs typeface="Calibri"/>
                          <a:sym typeface="Calibri"/>
                        </a:rPr>
                        <a:t>classroom discourse</a:t>
                      </a:r>
                      <a:r>
                        <a:rPr lang="en-US">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endParaRPr b="1">
                        <a:solidFill>
                          <a:schemeClr val="dk1"/>
                        </a:solidFill>
                        <a:latin typeface="Calibri"/>
                        <a:ea typeface="Calibri"/>
                        <a:cs typeface="Calibri"/>
                        <a:sym typeface="Calibri"/>
                      </a:endParaRPr>
                    </a:p>
                    <a:p>
                      <a:pPr marL="0" lvl="0" indent="0" algn="l" rtl="0">
                        <a:spcBef>
                          <a:spcPts val="0"/>
                        </a:spcBef>
                        <a:spcAft>
                          <a:spcPts val="0"/>
                        </a:spcAft>
                        <a:buNone/>
                      </a:pPr>
                      <a:r>
                        <a:rPr lang="en-US" b="1">
                          <a:solidFill>
                            <a:schemeClr val="dk1"/>
                          </a:solidFill>
                          <a:latin typeface="Calibri"/>
                          <a:ea typeface="Calibri"/>
                          <a:cs typeface="Calibri"/>
                          <a:sym typeface="Calibri"/>
                        </a:rPr>
                        <a:t>answer key: #4, 7, 11, 12, and 16</a:t>
                      </a:r>
                      <a:endParaRPr b="1">
                        <a:solidFill>
                          <a:schemeClr val="dk1"/>
                        </a:solidFill>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latin typeface="Calibri"/>
                          <a:ea typeface="Calibri"/>
                          <a:cs typeface="Calibri"/>
                          <a:sym typeface="Calibri"/>
                        </a:rPr>
                        <a:t>What does research say about </a:t>
                      </a:r>
                      <a:r>
                        <a:rPr lang="en-US" u="sng">
                          <a:latin typeface="Calibri"/>
                          <a:ea typeface="Calibri"/>
                          <a:cs typeface="Calibri"/>
                          <a:sym typeface="Calibri"/>
                        </a:rPr>
                        <a:t>tracking in mathematics</a:t>
                      </a:r>
                      <a:r>
                        <a:rPr lang="en-US">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endParaRPr b="1">
                        <a:solidFill>
                          <a:schemeClr val="dk1"/>
                        </a:solidFill>
                        <a:latin typeface="Calibri"/>
                        <a:ea typeface="Calibri"/>
                        <a:cs typeface="Calibri"/>
                        <a:sym typeface="Calibri"/>
                      </a:endParaRPr>
                    </a:p>
                    <a:p>
                      <a:pPr marL="0" lvl="0" indent="0" algn="l" rtl="0">
                        <a:spcBef>
                          <a:spcPts val="0"/>
                        </a:spcBef>
                        <a:spcAft>
                          <a:spcPts val="0"/>
                        </a:spcAft>
                        <a:buNone/>
                      </a:pPr>
                      <a:r>
                        <a:rPr lang="en-US" b="1">
                          <a:solidFill>
                            <a:schemeClr val="dk1"/>
                          </a:solidFill>
                          <a:latin typeface="Calibri"/>
                          <a:ea typeface="Calibri"/>
                          <a:cs typeface="Calibri"/>
                          <a:sym typeface="Calibri"/>
                        </a:rPr>
                        <a:t>answer key: # 2, 3, 10, 14, 19, and 20</a:t>
                      </a:r>
                      <a:endParaRPr>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56750">
                <a:tc>
                  <a:txBody>
                    <a:bodyPr/>
                    <a:lstStyle/>
                    <a:p>
                      <a:pPr marL="0" lvl="0" indent="0" algn="l" rtl="0">
                        <a:spcBef>
                          <a:spcPts val="0"/>
                        </a:spcBef>
                        <a:spcAft>
                          <a:spcPts val="0"/>
                        </a:spcAft>
                        <a:buNone/>
                      </a:pPr>
                      <a:r>
                        <a:rPr lang="en-US">
                          <a:latin typeface="Calibri"/>
                          <a:ea typeface="Calibri"/>
                          <a:cs typeface="Calibri"/>
                          <a:sym typeface="Calibri"/>
                        </a:rPr>
                        <a:t>What does research say about </a:t>
                      </a:r>
                      <a:r>
                        <a:rPr lang="en-US" u="sng">
                          <a:latin typeface="Calibri"/>
                          <a:ea typeface="Calibri"/>
                          <a:cs typeface="Calibri"/>
                          <a:sym typeface="Calibri"/>
                        </a:rPr>
                        <a:t>equitable mathematics practices</a:t>
                      </a:r>
                      <a:r>
                        <a:rPr lang="en-US">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r>
                        <a:rPr lang="en-US" b="1">
                          <a:solidFill>
                            <a:schemeClr val="dk1"/>
                          </a:solidFill>
                          <a:latin typeface="Calibri"/>
                          <a:ea typeface="Calibri"/>
                          <a:cs typeface="Calibri"/>
                          <a:sym typeface="Calibri"/>
                        </a:rPr>
                        <a:t>answer key: #6, 17, 21, and 22</a:t>
                      </a:r>
                      <a:endParaRPr>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dirty="0">
                          <a:latin typeface="Calibri"/>
                          <a:ea typeface="Calibri"/>
                          <a:cs typeface="Calibri"/>
                          <a:sym typeface="Calibri"/>
                        </a:rPr>
                        <a:t>What does research say about the </a:t>
                      </a:r>
                      <a:r>
                        <a:rPr lang="en-US" u="sng" dirty="0">
                          <a:latin typeface="Calibri"/>
                          <a:ea typeface="Calibri"/>
                          <a:cs typeface="Calibri"/>
                          <a:sym typeface="Calibri"/>
                        </a:rPr>
                        <a:t>development of mathematical agency and identity</a:t>
                      </a:r>
                      <a:r>
                        <a:rPr lang="en-US"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b="1" dirty="0">
                        <a:solidFill>
                          <a:schemeClr val="dk1"/>
                        </a:solidFill>
                        <a:latin typeface="Calibri"/>
                        <a:ea typeface="Calibri"/>
                        <a:cs typeface="Calibri"/>
                        <a:sym typeface="Calibri"/>
                      </a:endParaRPr>
                    </a:p>
                    <a:p>
                      <a:pPr marL="0" lvl="0" indent="0" algn="l" rtl="0">
                        <a:spcBef>
                          <a:spcPts val="0"/>
                        </a:spcBef>
                        <a:spcAft>
                          <a:spcPts val="0"/>
                        </a:spcAft>
                        <a:buNone/>
                      </a:pPr>
                      <a:r>
                        <a:rPr lang="en-US" b="1" dirty="0">
                          <a:solidFill>
                            <a:schemeClr val="dk1"/>
                          </a:solidFill>
                          <a:latin typeface="Calibri"/>
                          <a:ea typeface="Calibri"/>
                          <a:cs typeface="Calibri"/>
                          <a:sym typeface="Calibri"/>
                        </a:rPr>
                        <a:t>answer key: # 1,5, 8, 9, 13, 15, and 18 </a:t>
                      </a:r>
                      <a:endParaRPr dirty="0">
                        <a:latin typeface="Calibri"/>
                        <a:ea typeface="Calibri"/>
                        <a:cs typeface="Calibri"/>
                        <a:sym typeface="Calibri"/>
                      </a:endParaRPr>
                    </a:p>
                  </a:txBody>
                  <a:tcPr marL="68575" marR="685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106" name="Google Shape;3106;p39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answer key: </a:t>
            </a:r>
            <a:r>
              <a:rPr lang="en-US" sz="2800"/>
              <a:t>What Research Says </a:t>
            </a:r>
            <a:endParaRPr sz="2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3111" name="Google Shape;3111;p392"/>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3112" name="Google Shape;3112;p392"/>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3113" name="Google Shape;3113;p392"/>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
        <p:nvSpPr>
          <p:cNvPr id="3114" name="Google Shape;3114;p392"/>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3115" name="Google Shape;3115;p392"/>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3116" name="Google Shape;3116;p392"/>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accent5"/>
                </a:solidFill>
              </a:rPr>
              <a:t>Debrief: </a:t>
            </a:r>
            <a:r>
              <a:rPr lang="en-US" sz="2850" b="1"/>
              <a:t>Principles</a:t>
            </a:r>
            <a:r>
              <a:rPr lang="en-US" sz="2850">
                <a:solidFill>
                  <a:schemeClr val="accent5"/>
                </a:solidFill>
              </a:rPr>
              <a:t> of ambitious mathematics teaching</a:t>
            </a:r>
            <a:endParaRPr sz="2670">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2518" name="Google Shape;2518;p330"/>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US" sz="2800" b="1" dirty="0"/>
              <a:t>Essential Questions</a:t>
            </a:r>
            <a:r>
              <a:rPr lang="en-US" sz="2800" dirty="0"/>
              <a:t> of the Modules</a:t>
            </a:r>
            <a:endParaRPr sz="2800" dirty="0"/>
          </a:p>
        </p:txBody>
      </p:sp>
      <p:sp>
        <p:nvSpPr>
          <p:cNvPr id="2519" name="Google Shape;2519;p330"/>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aphicFrame>
        <p:nvGraphicFramePr>
          <p:cNvPr id="2520" name="Google Shape;2520;p330" descr=" Module 1: Foundations of High School Math Instruction&#10;What is ambitious math teaching?&#10;Why is a 2 + 1 model important for equitable outcomes in mathematics?&#10;Module 2: Principles and Practices of Ambitious Math Teaching&#10;What does ambitious math teaching look like at the unit, lesson, and task levels?&#10;How do we value and build on the mathematical strengths of students who are often excluded by schooling?&#10;Module 3: Principles and Practices of Sustainability&#10;What planning, teaching, and assessment practices can be used to sustain ambitious math teaching?" title="Essential Questions of the Modules"/>
          <p:cNvGraphicFramePr/>
          <p:nvPr>
            <p:extLst>
              <p:ext uri="{D42A27DB-BD31-4B8C-83A1-F6EECF244321}">
                <p14:modId xmlns:p14="http://schemas.microsoft.com/office/powerpoint/2010/main" val="3100061950"/>
              </p:ext>
            </p:extLst>
          </p:nvPr>
        </p:nvGraphicFramePr>
        <p:xfrm>
          <a:off x="537875" y="1449265"/>
          <a:ext cx="7965800" cy="2497860"/>
        </p:xfrm>
        <a:graphic>
          <a:graphicData uri="http://schemas.openxmlformats.org/drawingml/2006/table">
            <a:tbl>
              <a:tblPr firstRow="1">
                <a:tableStyleId>{3C2FFA5D-87B4-456A-9821-1D502468CF0F}</a:tableStyleId>
              </a:tblPr>
              <a:tblGrid>
                <a:gridCol w="2404075">
                  <a:extLst>
                    <a:ext uri="{9D8B030D-6E8A-4147-A177-3AD203B41FA5}">
                      <a16:colId xmlns:a16="http://schemas.microsoft.com/office/drawing/2014/main" val="20000"/>
                    </a:ext>
                  </a:extLst>
                </a:gridCol>
                <a:gridCol w="5561725">
                  <a:extLst>
                    <a:ext uri="{9D8B030D-6E8A-4147-A177-3AD203B41FA5}">
                      <a16:colId xmlns:a16="http://schemas.microsoft.com/office/drawing/2014/main" val="20001"/>
                    </a:ext>
                  </a:extLst>
                </a:gridCol>
              </a:tblGrid>
              <a:tr h="796725">
                <a:tc>
                  <a:txBody>
                    <a:bodyPr/>
                    <a:lstStyle/>
                    <a:p>
                      <a:pPr marL="0" lvl="0" indent="0" algn="l" rtl="0">
                        <a:spcBef>
                          <a:spcPts val="0"/>
                        </a:spcBef>
                        <a:spcAft>
                          <a:spcPts val="0"/>
                        </a:spcAft>
                        <a:buNone/>
                      </a:pPr>
                      <a:r>
                        <a:rPr lang="en-US">
                          <a:sym typeface="Calibri"/>
                        </a:rPr>
                        <a:t>Module 1: Foundations of High School Math Instruction</a:t>
                      </a:r>
                      <a:endParaRPr b="1">
                        <a:latin typeface="Calibri"/>
                        <a:ea typeface="Calibri"/>
                        <a:cs typeface="Calibri"/>
                        <a:sym typeface="Calibri"/>
                      </a:endParaRPr>
                    </a:p>
                  </a:txBody>
                  <a:tcPr marL="91425" marR="91425" marT="91425" marB="91425"/>
                </a:tc>
                <a:tc>
                  <a:txBody>
                    <a:bodyPr/>
                    <a:lstStyle/>
                    <a:p>
                      <a:pPr marL="457200" lvl="0" indent="-311150" algn="l" rtl="0">
                        <a:lnSpc>
                          <a:spcPct val="100000"/>
                        </a:lnSpc>
                        <a:spcBef>
                          <a:spcPts val="0"/>
                        </a:spcBef>
                        <a:spcAft>
                          <a:spcPts val="0"/>
                        </a:spcAft>
                        <a:buClr>
                          <a:srgbClr val="353535"/>
                        </a:buClr>
                        <a:buSzPts val="1300"/>
                        <a:buFont typeface="Calibri"/>
                        <a:buChar char="●"/>
                      </a:pPr>
                      <a:r>
                        <a:rPr lang="en-US" sz="1300">
                          <a:sym typeface="Calibri"/>
                        </a:rPr>
                        <a:t>What is ambitious math teaching?</a:t>
                      </a:r>
                      <a:endParaRPr sz="1300">
                        <a:sym typeface="Calibri"/>
                      </a:endParaRPr>
                    </a:p>
                    <a:p>
                      <a:pPr marL="457200" lvl="0" indent="-311150" algn="l" rtl="0">
                        <a:lnSpc>
                          <a:spcPct val="100000"/>
                        </a:lnSpc>
                        <a:spcBef>
                          <a:spcPts val="0"/>
                        </a:spcBef>
                        <a:spcAft>
                          <a:spcPts val="0"/>
                        </a:spcAft>
                        <a:buClr>
                          <a:srgbClr val="353535"/>
                        </a:buClr>
                        <a:buSzPts val="1300"/>
                        <a:buFont typeface="Calibri"/>
                        <a:buChar char="●"/>
                      </a:pPr>
                      <a:r>
                        <a:rPr lang="en-US" sz="1300">
                          <a:sym typeface="Calibri"/>
                        </a:rPr>
                        <a:t>Why is a 2 + 1 model important for equitable outcomes in mathematics?</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816575">
                <a:tc>
                  <a:txBody>
                    <a:bodyPr/>
                    <a:lstStyle/>
                    <a:p>
                      <a:pPr marL="0" lvl="0" indent="0" algn="l" rtl="0">
                        <a:spcBef>
                          <a:spcPts val="0"/>
                        </a:spcBef>
                        <a:spcAft>
                          <a:spcPts val="0"/>
                        </a:spcAft>
                        <a:buNone/>
                      </a:pPr>
                      <a:r>
                        <a:rPr lang="en-US">
                          <a:sym typeface="Calibri"/>
                        </a:rPr>
                        <a:t>Module 2: Principles and Practices of Ambitious Math Teaching</a:t>
                      </a:r>
                      <a:endParaRPr b="1">
                        <a:latin typeface="Calibri"/>
                        <a:ea typeface="Calibri"/>
                        <a:cs typeface="Calibri"/>
                        <a:sym typeface="Calibri"/>
                      </a:endParaRPr>
                    </a:p>
                  </a:txBody>
                  <a:tcPr marL="91425" marR="91425" marT="91425" marB="91425"/>
                </a:tc>
                <a:tc>
                  <a:txBody>
                    <a:bodyPr/>
                    <a:lstStyle/>
                    <a:p>
                      <a:pPr marL="457200" lvl="0" indent="-311150" algn="l" rtl="0">
                        <a:lnSpc>
                          <a:spcPct val="100000"/>
                        </a:lnSpc>
                        <a:spcBef>
                          <a:spcPts val="0"/>
                        </a:spcBef>
                        <a:spcAft>
                          <a:spcPts val="0"/>
                        </a:spcAft>
                        <a:buClr>
                          <a:srgbClr val="000000"/>
                        </a:buClr>
                        <a:buSzPts val="1300"/>
                        <a:buFont typeface="Calibri"/>
                        <a:buChar char="●"/>
                      </a:pPr>
                      <a:r>
                        <a:rPr lang="en-US" sz="1300">
                          <a:sym typeface="Calibri"/>
                        </a:rPr>
                        <a:t>What does ambitious math teaching look like at the unit, lesson, and task levels?</a:t>
                      </a:r>
                      <a:endParaRPr sz="1300">
                        <a:sym typeface="Calibri"/>
                      </a:endParaRPr>
                    </a:p>
                    <a:p>
                      <a:pPr marL="457200" lvl="0" indent="-311150" algn="l" rtl="0">
                        <a:lnSpc>
                          <a:spcPct val="100000"/>
                        </a:lnSpc>
                        <a:spcBef>
                          <a:spcPts val="0"/>
                        </a:spcBef>
                        <a:spcAft>
                          <a:spcPts val="0"/>
                        </a:spcAft>
                        <a:buClr>
                          <a:schemeClr val="dk1"/>
                        </a:buClr>
                        <a:buSzPts val="1300"/>
                        <a:buFont typeface="Calibri"/>
                        <a:buChar char="●"/>
                      </a:pPr>
                      <a:r>
                        <a:rPr lang="en-US" sz="1300">
                          <a:sym typeface="Calibri"/>
                        </a:rPr>
                        <a:t>How do we value and build on the mathematical strengths of students who are often excluded by schooling?</a:t>
                      </a:r>
                      <a:endParaRPr sz="13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99600">
                <a:tc>
                  <a:txBody>
                    <a:bodyPr/>
                    <a:lstStyle/>
                    <a:p>
                      <a:pPr marL="0" lvl="0" indent="0" algn="l" rtl="0">
                        <a:spcBef>
                          <a:spcPts val="0"/>
                        </a:spcBef>
                        <a:spcAft>
                          <a:spcPts val="0"/>
                        </a:spcAft>
                        <a:buNone/>
                      </a:pPr>
                      <a:r>
                        <a:rPr lang="en-US" sz="1500">
                          <a:sym typeface="Calibri"/>
                        </a:rPr>
                        <a:t>Module 3: Principles and Practices of Sustainability</a:t>
                      </a:r>
                      <a:endParaRPr sz="1500" b="1">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Clr>
                          <a:srgbClr val="000000"/>
                        </a:buClr>
                        <a:buSzPts val="1300"/>
                        <a:buFont typeface="Nunito"/>
                        <a:buChar char="●"/>
                      </a:pPr>
                      <a:r>
                        <a:rPr lang="en-US" sz="1300" dirty="0">
                          <a:sym typeface="Calibri"/>
                        </a:rPr>
                        <a:t>What planning, teaching, and assessment practices can be used to sustain ambitious math teaching?</a:t>
                      </a:r>
                      <a:endParaRPr sz="1300" dirty="0">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120"/>
        <p:cNvGrpSpPr/>
        <p:nvPr/>
      </p:nvGrpSpPr>
      <p:grpSpPr>
        <a:xfrm>
          <a:off x="0" y="0"/>
          <a:ext cx="0" cy="0"/>
          <a:chOff x="0" y="0"/>
          <a:chExt cx="0" cy="0"/>
        </a:xfrm>
      </p:grpSpPr>
      <p:sp>
        <p:nvSpPr>
          <p:cNvPr id="3121" name="Google Shape;3121;p393"/>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endParaRPr sz="3800" b="1"/>
          </a:p>
          <a:p>
            <a:pPr marL="0" lvl="0" indent="0" algn="ctr" rtl="0">
              <a:spcBef>
                <a:spcPts val="0"/>
              </a:spcBef>
              <a:spcAft>
                <a:spcPts val="0"/>
              </a:spcAft>
              <a:buNone/>
            </a:pPr>
            <a:r>
              <a:rPr lang="en-US" sz="3800" b="1"/>
              <a:t>Planning for action:</a:t>
            </a:r>
            <a:endParaRPr sz="3800" b="1"/>
          </a:p>
        </p:txBody>
      </p:sp>
      <p:sp>
        <p:nvSpPr>
          <p:cNvPr id="3122" name="Google Shape;3122;p393"/>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US" sz="2550"/>
              <a:t>Noticing and amplifying principles and practices of ambitious math teaching in a math task</a:t>
            </a:r>
            <a:endParaRPr sz="2550"/>
          </a:p>
        </p:txBody>
      </p:sp>
      <p:sp>
        <p:nvSpPr>
          <p:cNvPr id="3123" name="Google Shape;3123;p393"/>
          <p:cNvSpPr txBox="1">
            <a:spLocks noGrp="1"/>
          </p:cNvSpPr>
          <p:nvPr>
            <p:ph type="sldNum" idx="12"/>
          </p:nvPr>
        </p:nvSpPr>
        <p:spPr>
          <a:xfrm>
            <a:off x="8437650" y="4711475"/>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pic>
        <p:nvPicPr>
          <p:cNvPr id="3124" name="Google Shape;3124;p393" descr="Blueprint with solid fill"/>
          <p:cNvPicPr preferRelativeResize="0"/>
          <p:nvPr/>
        </p:nvPicPr>
        <p:blipFill rotWithShape="1">
          <a:blip r:embed="rId3">
            <a:alphaModFix/>
          </a:blip>
          <a:srcRect/>
          <a:stretch/>
        </p:blipFill>
        <p:spPr>
          <a:xfrm>
            <a:off x="7595181" y="3612431"/>
            <a:ext cx="1371600" cy="13716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Shape 3128"/>
        <p:cNvGrpSpPr/>
        <p:nvPr/>
      </p:nvGrpSpPr>
      <p:grpSpPr>
        <a:xfrm>
          <a:off x="0" y="0"/>
          <a:ext cx="0" cy="0"/>
          <a:chOff x="0" y="0"/>
          <a:chExt cx="0" cy="0"/>
        </a:xfrm>
      </p:grpSpPr>
      <p:sp>
        <p:nvSpPr>
          <p:cNvPr id="3129" name="Google Shape;3129;p39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Planning for Action</a:t>
            </a:r>
            <a:endParaRPr sz="2800"/>
          </a:p>
        </p:txBody>
      </p:sp>
      <p:sp>
        <p:nvSpPr>
          <p:cNvPr id="3130" name="Google Shape;3130;p39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apply new ideas to upcoming work </a:t>
            </a:r>
            <a:r>
              <a:rPr lang="en-US"/>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US"/>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US"/>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US"/>
              <a:t>Follow up on teachers’ plans; return to them to build on and refine ideas</a:t>
            </a:r>
            <a:endParaRPr/>
          </a:p>
        </p:txBody>
      </p:sp>
      <p:pic>
        <p:nvPicPr>
          <p:cNvPr id="3131" name="Google Shape;3131;p394"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3132" name="Google Shape;3132;p394"/>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137"/>
        <p:cNvGrpSpPr/>
        <p:nvPr/>
      </p:nvGrpSpPr>
      <p:grpSpPr>
        <a:xfrm>
          <a:off x="0" y="0"/>
          <a:ext cx="0" cy="0"/>
          <a:chOff x="0" y="0"/>
          <a:chExt cx="0" cy="0"/>
        </a:xfrm>
      </p:grpSpPr>
      <p:sp>
        <p:nvSpPr>
          <p:cNvPr id="3138" name="Google Shape;3138;p39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US" sz="1700"/>
              <a:t>Spend 10 minutes thinking about what about the lesson you would amplify (e.g., questions/prompts) and what about the lesson you would revise (e.g., small changes or additions) given what we are  learning about ambitious math teaching.</a:t>
            </a:r>
            <a:endParaRPr sz="1500"/>
          </a:p>
          <a:p>
            <a:pPr marL="342900" lvl="0" indent="-260350" algn="l" rtl="0">
              <a:lnSpc>
                <a:spcPct val="115000"/>
              </a:lnSpc>
              <a:spcBef>
                <a:spcPts val="0"/>
              </a:spcBef>
              <a:spcAft>
                <a:spcPts val="0"/>
              </a:spcAft>
              <a:buSzPts val="1500"/>
              <a:buFont typeface="Calibri"/>
              <a:buChar char="●"/>
            </a:pPr>
            <a:r>
              <a:rPr lang="en-US" sz="1500"/>
              <a:t>What would you ask students? Why?</a:t>
            </a:r>
            <a:endParaRPr sz="1500"/>
          </a:p>
          <a:p>
            <a:pPr marL="342900" lvl="0" indent="-260350" algn="l" rtl="0">
              <a:lnSpc>
                <a:spcPct val="115000"/>
              </a:lnSpc>
              <a:spcBef>
                <a:spcPts val="0"/>
              </a:spcBef>
              <a:spcAft>
                <a:spcPts val="0"/>
              </a:spcAft>
              <a:buSzPts val="1500"/>
              <a:buFont typeface="Calibri"/>
              <a:buChar char="●"/>
            </a:pPr>
            <a:r>
              <a:rPr lang="en-US" sz="1500"/>
              <a:t>How would you engage students in this lesson? </a:t>
            </a:r>
            <a:endParaRPr sz="1500" i="1"/>
          </a:p>
        </p:txBody>
      </p:sp>
      <p:sp>
        <p:nvSpPr>
          <p:cNvPr id="3139" name="Google Shape;3139;p39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
        <p:nvSpPr>
          <p:cNvPr id="3140" name="Google Shape;3140;p39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Ambitious math teaching with our curriculum</a:t>
            </a:r>
            <a:endParaRPr sz="2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5" name="Google Shape;3145;p396"/>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000" b="1"/>
              <a:t>Directions: </a:t>
            </a:r>
            <a:r>
              <a:rPr lang="en-US" sz="2000">
                <a:solidFill>
                  <a:schemeClr val="dk1"/>
                </a:solidFill>
              </a:rPr>
              <a:t>Use the workspace slide to identify something to </a:t>
            </a:r>
            <a:r>
              <a:rPr lang="en-US" sz="2000" i="1">
                <a:solidFill>
                  <a:schemeClr val="dk1"/>
                </a:solidFill>
              </a:rPr>
              <a:t>amplify </a:t>
            </a:r>
            <a:r>
              <a:rPr lang="en-US" sz="2000">
                <a:solidFill>
                  <a:schemeClr val="dk1"/>
                </a:solidFill>
              </a:rPr>
              <a:t>and something to </a:t>
            </a:r>
            <a:r>
              <a:rPr lang="en-US" sz="2000" i="1">
                <a:solidFill>
                  <a:schemeClr val="dk1"/>
                </a:solidFill>
              </a:rPr>
              <a:t>revise </a:t>
            </a:r>
            <a:r>
              <a:rPr lang="en-US" sz="2000">
                <a:solidFill>
                  <a:schemeClr val="dk1"/>
                </a:solidFill>
              </a:rPr>
              <a:t>in the lesson.</a:t>
            </a:r>
            <a:endParaRPr sz="1600"/>
          </a:p>
        </p:txBody>
      </p:sp>
      <p:sp>
        <p:nvSpPr>
          <p:cNvPr id="3146" name="Google Shape;3146;p39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151"/>
        <p:cNvGrpSpPr/>
        <p:nvPr/>
      </p:nvGrpSpPr>
      <p:grpSpPr>
        <a:xfrm>
          <a:off x="0" y="0"/>
          <a:ext cx="0" cy="0"/>
          <a:chOff x="0" y="0"/>
          <a:chExt cx="0" cy="0"/>
        </a:xfrm>
      </p:grpSpPr>
      <p:sp>
        <p:nvSpPr>
          <p:cNvPr id="2" name="Title 1"/>
          <p:cNvSpPr>
            <a:spLocks noGrp="1"/>
          </p:cNvSpPr>
          <p:nvPr>
            <p:ph type="title"/>
          </p:nvPr>
        </p:nvSpPr>
        <p:spPr>
          <a:xfrm>
            <a:off x="537882" y="213360"/>
            <a:ext cx="8088300" cy="462265"/>
          </a:xfrm>
        </p:spPr>
        <p:txBody>
          <a:bodyPr>
            <a:noAutofit/>
          </a:bodyPr>
          <a:lstStyle/>
          <a:p>
            <a:pPr algn="ctr"/>
            <a:r>
              <a:rPr lang="en-US" sz="2200" b="1" i="1" dirty="0" smtClean="0">
                <a:solidFill>
                  <a:schemeClr val="tx1"/>
                </a:solidFill>
              </a:rPr>
              <a:t>Preview of Workspace Slide (3 of 3)</a:t>
            </a:r>
            <a:endParaRPr lang="en-US" sz="2200" b="1" i="1" dirty="0">
              <a:solidFill>
                <a:schemeClr val="tx1"/>
              </a:solidFill>
            </a:endParaRPr>
          </a:p>
        </p:txBody>
      </p:sp>
      <p:sp>
        <p:nvSpPr>
          <p:cNvPr id="3152" name="Google Shape;3152;p397"/>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sp>
        <p:nvSpPr>
          <p:cNvPr id="3153" name="Google Shape;3153;p397"/>
          <p:cNvSpPr txBox="1"/>
          <p:nvPr/>
        </p:nvSpPr>
        <p:spPr>
          <a:xfrm>
            <a:off x="537875" y="1265350"/>
            <a:ext cx="8088300" cy="3187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solidFill>
                  <a:schemeClr val="dk1"/>
                </a:solidFill>
                <a:latin typeface="Calibri"/>
                <a:ea typeface="Calibri"/>
                <a:cs typeface="Calibri"/>
                <a:sym typeface="Calibri"/>
              </a:rPr>
              <a:t>What is </a:t>
            </a:r>
            <a:r>
              <a:rPr lang="en-US" dirty="0">
                <a:solidFill>
                  <a:schemeClr val="dk1"/>
                </a:solidFill>
                <a:latin typeface="Calibri"/>
                <a:ea typeface="Calibri"/>
                <a:cs typeface="Calibri"/>
                <a:sym typeface="Calibri"/>
              </a:rPr>
              <a:t>something you would </a:t>
            </a:r>
            <a:r>
              <a:rPr lang="en-US" b="1" dirty="0">
                <a:solidFill>
                  <a:schemeClr val="dk1"/>
                </a:solidFill>
                <a:latin typeface="Calibri"/>
                <a:ea typeface="Calibri"/>
                <a:cs typeface="Calibri"/>
                <a:sym typeface="Calibri"/>
              </a:rPr>
              <a:t>amplify </a:t>
            </a:r>
            <a:r>
              <a:rPr lang="en-US" dirty="0">
                <a:solidFill>
                  <a:schemeClr val="dk1"/>
                </a:solidFill>
                <a:latin typeface="Calibri"/>
                <a:ea typeface="Calibri"/>
                <a:cs typeface="Calibri"/>
                <a:sym typeface="Calibri"/>
              </a:rPr>
              <a:t>in the lesson</a:t>
            </a:r>
            <a:r>
              <a:rPr lang="en-US" sz="1400" dirty="0">
                <a:solidFill>
                  <a:schemeClr val="dk1"/>
                </a:solidFill>
                <a:latin typeface="Calibri"/>
                <a:ea typeface="Calibri"/>
                <a:cs typeface="Calibri"/>
                <a:sym typeface="Calibri"/>
              </a:rPr>
              <a:t> that </a:t>
            </a:r>
            <a:r>
              <a:rPr lang="en-US" dirty="0">
                <a:solidFill>
                  <a:schemeClr val="dk1"/>
                </a:solidFill>
                <a:latin typeface="Calibri"/>
                <a:ea typeface="Calibri"/>
                <a:cs typeface="Calibri"/>
                <a:sym typeface="Calibri"/>
              </a:rPr>
              <a:t>reflects ambitious math teaching principles and/or practices</a:t>
            </a:r>
            <a:r>
              <a:rPr lang="en-US" sz="1400" dirty="0">
                <a:solidFill>
                  <a:schemeClr val="dk1"/>
                </a:solidFill>
                <a:latin typeface="Calibri"/>
                <a:ea typeface="Calibri"/>
                <a:cs typeface="Calibri"/>
                <a:sym typeface="Calibri"/>
              </a:rPr>
              <a:t>? Be specific.</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solidFill>
                  <a:schemeClr val="dk1"/>
                </a:solidFill>
                <a:latin typeface="Calibri"/>
                <a:ea typeface="Calibri"/>
                <a:cs typeface="Calibri"/>
                <a:sym typeface="Calibri"/>
              </a:rPr>
              <a:t>What is something you would </a:t>
            </a:r>
            <a:r>
              <a:rPr lang="en-US" b="1" dirty="0">
                <a:solidFill>
                  <a:schemeClr val="dk1"/>
                </a:solidFill>
                <a:latin typeface="Calibri"/>
                <a:ea typeface="Calibri"/>
                <a:cs typeface="Calibri"/>
                <a:sym typeface="Calibri"/>
              </a:rPr>
              <a:t>revise </a:t>
            </a:r>
            <a:r>
              <a:rPr lang="en-US" dirty="0">
                <a:solidFill>
                  <a:schemeClr val="dk1"/>
                </a:solidFill>
                <a:latin typeface="Calibri"/>
                <a:ea typeface="Calibri"/>
                <a:cs typeface="Calibri"/>
                <a:sym typeface="Calibri"/>
              </a:rPr>
              <a:t>(a small change or addition) about the lesson in light of what you’re learning about ambitious math teaching?</a:t>
            </a:r>
            <a:endParaRPr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endParaRPr dirty="0">
              <a:solidFill>
                <a:schemeClr val="dk1"/>
              </a:solidFill>
              <a:latin typeface="Calibri"/>
              <a:ea typeface="Calibri"/>
              <a:cs typeface="Calibri"/>
              <a:sym typeface="Calibri"/>
            </a:endParaRPr>
          </a:p>
        </p:txBody>
      </p:sp>
      <p:sp>
        <p:nvSpPr>
          <p:cNvPr id="3155" name="Google Shape;3155;p397"/>
          <p:cNvSpPr txBox="1"/>
          <p:nvPr/>
        </p:nvSpPr>
        <p:spPr>
          <a:xfrm>
            <a:off x="537875" y="675625"/>
            <a:ext cx="8088300" cy="437400"/>
          </a:xfrm>
          <a:prstGeom prst="rect">
            <a:avLst/>
          </a:prstGeom>
          <a:solidFill>
            <a:srgbClr val="007F43"/>
          </a:solid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US" sz="2000" b="1">
                <a:solidFill>
                  <a:srgbClr val="FFFFFF"/>
                </a:solidFill>
                <a:latin typeface="Calibri"/>
                <a:ea typeface="Calibri"/>
                <a:cs typeface="Calibri"/>
                <a:sym typeface="Calibri"/>
              </a:rPr>
              <a:t>Team names:</a:t>
            </a:r>
            <a:endParaRPr sz="2000" b="1">
              <a:solidFill>
                <a:srgbClr val="FFFFFF"/>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3160" name="Google Shape;3160;p398"/>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3161" name="Google Shape;3161;p398"/>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3162" name="Google Shape;3162;p39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
        <p:nvSpPr>
          <p:cNvPr id="3163" name="Google Shape;3163;p398"/>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3164" name="Google Shape;3164;p398"/>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3165" name="Google Shape;3165;p398"/>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accent5"/>
                </a:solidFill>
              </a:rPr>
              <a:t>Debrief: </a:t>
            </a:r>
            <a:r>
              <a:rPr lang="en-US" sz="2850" b="1"/>
              <a:t>Principles</a:t>
            </a:r>
            <a:r>
              <a:rPr lang="en-US" sz="2850">
                <a:solidFill>
                  <a:schemeClr val="accent5"/>
                </a:solidFill>
              </a:rPr>
              <a:t> of ambitious mathematics teaching</a:t>
            </a:r>
            <a:endParaRPr sz="2670">
              <a:solidFill>
                <a:schemeClr val="accent5"/>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170"/>
        <p:cNvGrpSpPr/>
        <p:nvPr/>
      </p:nvGrpSpPr>
      <p:grpSpPr>
        <a:xfrm>
          <a:off x="0" y="0"/>
          <a:ext cx="0" cy="0"/>
          <a:chOff x="0" y="0"/>
          <a:chExt cx="0" cy="0"/>
        </a:xfrm>
      </p:grpSpPr>
      <p:sp>
        <p:nvSpPr>
          <p:cNvPr id="3171" name="Google Shape;3171;p399"/>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Debriefing Session 2</a:t>
            </a:r>
            <a:endParaRPr sz="3800" b="1"/>
          </a:p>
        </p:txBody>
      </p:sp>
      <p:sp>
        <p:nvSpPr>
          <p:cNvPr id="3172" name="Google Shape;3172;p399"/>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t>Reflecting on our work in the activities in the session</a:t>
            </a:r>
            <a:endParaRPr/>
          </a:p>
        </p:txBody>
      </p:sp>
      <p:sp>
        <p:nvSpPr>
          <p:cNvPr id="3173" name="Google Shape;3173;p399"/>
          <p:cNvSpPr txBox="1">
            <a:spLocks noGrp="1"/>
          </p:cNvSpPr>
          <p:nvPr>
            <p:ph type="sldNum" idx="12"/>
          </p:nvPr>
        </p:nvSpPr>
        <p:spPr>
          <a:xfrm>
            <a:off x="8437650" y="4711475"/>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177"/>
        <p:cNvGrpSpPr/>
        <p:nvPr/>
      </p:nvGrpSpPr>
      <p:grpSpPr>
        <a:xfrm>
          <a:off x="0" y="0"/>
          <a:ext cx="0" cy="0"/>
          <a:chOff x="0" y="0"/>
          <a:chExt cx="0" cy="0"/>
        </a:xfrm>
      </p:grpSpPr>
      <p:sp>
        <p:nvSpPr>
          <p:cNvPr id="3178" name="Google Shape;3178;p400"/>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Focus: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Engagement:</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Pathways: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Belonging:</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3179" name="Google Shape;3179;p400"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3180" name="Google Shape;3180;p400"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3181" name="Google Shape;3181;p400"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3182" name="Google Shape;3182;p400"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3183" name="Google Shape;3183;p400"/>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a:solidFill>
                  <a:srgbClr val="000000"/>
                </a:solidFill>
                <a:latin typeface="Calibri"/>
                <a:ea typeface="Calibri"/>
                <a:cs typeface="Calibri"/>
                <a:sym typeface="Calibri"/>
              </a:rPr>
              <a:t>Any proposed instructional approach, curricular change, or </a:t>
            </a:r>
            <a:r>
              <a:rPr lang="en-US" sz="1300" b="1">
                <a:solidFill>
                  <a:srgbClr val="000000"/>
                </a:solidFill>
                <a:latin typeface="Calibri"/>
                <a:ea typeface="Calibri"/>
                <a:cs typeface="Calibri"/>
                <a:sym typeface="Calibri"/>
              </a:rPr>
              <a:t>system design element should be evaluated by the degree to which it builds on these four cornerstones</a:t>
            </a:r>
            <a:r>
              <a:rPr lang="en-US"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3184" name="Google Shape;3184;p400"/>
          <p:cNvSpPr/>
          <p:nvPr/>
        </p:nvSpPr>
        <p:spPr>
          <a:xfrm>
            <a:off x="6138325" y="4514875"/>
            <a:ext cx="2033400" cy="3690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7"/>
              </a:rPr>
              <a:t>(ODE, 2022)</a:t>
            </a:r>
            <a:endParaRPr/>
          </a:p>
        </p:txBody>
      </p:sp>
      <p:sp>
        <p:nvSpPr>
          <p:cNvPr id="3185" name="Google Shape;3185;p40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sp>
        <p:nvSpPr>
          <p:cNvPr id="3186" name="Google Shape;3186;p400"/>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550" i="1">
                <a:solidFill>
                  <a:schemeClr val="accent5"/>
                </a:solidFill>
              </a:rPr>
              <a:t>Debriefing Session 2:</a:t>
            </a:r>
            <a:r>
              <a:rPr lang="en-US" sz="2550">
                <a:solidFill>
                  <a:schemeClr val="accent5"/>
                </a:solidFill>
              </a:rPr>
              <a:t> Four </a:t>
            </a:r>
            <a:r>
              <a:rPr lang="en-US" sz="2550" b="1">
                <a:solidFill>
                  <a:schemeClr val="accent5"/>
                </a:solidFill>
              </a:rPr>
              <a:t>cornerstone principles </a:t>
            </a:r>
            <a:r>
              <a:rPr lang="en-US" sz="2550">
                <a:solidFill>
                  <a:schemeClr val="accent5"/>
                </a:solidFill>
              </a:rPr>
              <a:t>of the OMP</a:t>
            </a:r>
            <a:endParaRPr sz="2370">
              <a:solidFill>
                <a:schemeClr val="accent5"/>
              </a:solidFill>
            </a:endParaRPr>
          </a:p>
        </p:txBody>
      </p:sp>
      <p:sp>
        <p:nvSpPr>
          <p:cNvPr id="3187" name="Google Shape;3187;p400"/>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191"/>
        <p:cNvGrpSpPr/>
        <p:nvPr/>
      </p:nvGrpSpPr>
      <p:grpSpPr>
        <a:xfrm>
          <a:off x="0" y="0"/>
          <a:ext cx="0" cy="0"/>
          <a:chOff x="0" y="0"/>
          <a:chExt cx="0" cy="0"/>
        </a:xfrm>
      </p:grpSpPr>
      <p:sp>
        <p:nvSpPr>
          <p:cNvPr id="3192" name="Google Shape;3192;p40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a:p>
        </p:txBody>
      </p:sp>
      <p:sp>
        <p:nvSpPr>
          <p:cNvPr id="3193" name="Google Shape;3193;p401"/>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550" i="1">
                <a:solidFill>
                  <a:schemeClr val="accent5"/>
                </a:solidFill>
              </a:rPr>
              <a:t>Debriefing Session 2:</a:t>
            </a:r>
            <a:r>
              <a:rPr lang="en-US" sz="2550">
                <a:solidFill>
                  <a:schemeClr val="accent5"/>
                </a:solidFill>
              </a:rPr>
              <a:t> </a:t>
            </a:r>
            <a:r>
              <a:rPr lang="en-US" sz="2550" b="1">
                <a:solidFill>
                  <a:schemeClr val="accent5"/>
                </a:solidFill>
              </a:rPr>
              <a:t>Focus</a:t>
            </a:r>
            <a:r>
              <a:rPr lang="en-US" sz="2550">
                <a:solidFill>
                  <a:schemeClr val="accent5"/>
                </a:solidFill>
              </a:rPr>
              <a:t> of the session</a:t>
            </a:r>
            <a:endParaRPr sz="2370">
              <a:solidFill>
                <a:schemeClr val="accent5"/>
              </a:solidFill>
            </a:endParaRPr>
          </a:p>
        </p:txBody>
      </p:sp>
      <p:sp>
        <p:nvSpPr>
          <p:cNvPr id="3194" name="Google Shape;3194;p401"/>
          <p:cNvSpPr txBox="1"/>
          <p:nvPr/>
        </p:nvSpPr>
        <p:spPr>
          <a:xfrm>
            <a:off x="511500" y="987475"/>
            <a:ext cx="8121000" cy="646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new insights do you have related to our session focus, clarifying the principles and practices guiding our work?</a:t>
            </a:r>
            <a:endParaRPr sz="1500" b="1">
              <a:solidFill>
                <a:schemeClr val="lt1"/>
              </a:solidFill>
              <a:latin typeface="Calibri"/>
              <a:ea typeface="Calibri"/>
              <a:cs typeface="Calibri"/>
              <a:sym typeface="Calibri"/>
            </a:endParaRPr>
          </a:p>
        </p:txBody>
      </p:sp>
      <p:sp>
        <p:nvSpPr>
          <p:cNvPr id="3195" name="Google Shape;3195;p401"/>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1500" b="1"/>
              <a:t>Take a couple of minutes to reflect on our work in the session.</a:t>
            </a:r>
            <a:endParaRPr sz="1500"/>
          </a:p>
          <a:p>
            <a:pPr marL="0" lvl="0" indent="0" algn="l" rtl="0">
              <a:lnSpc>
                <a:spcPct val="100000"/>
              </a:lnSpc>
              <a:spcBef>
                <a:spcPts val="1000"/>
              </a:spcBef>
              <a:spcAft>
                <a:spcPts val="0"/>
              </a:spcAft>
              <a:buNone/>
            </a:pPr>
            <a:endParaRPr sz="1500"/>
          </a:p>
          <a:p>
            <a:pPr marL="0" lvl="0" indent="0" algn="l" rtl="0">
              <a:lnSpc>
                <a:spcPct val="100000"/>
              </a:lnSpc>
              <a:spcBef>
                <a:spcPts val="0"/>
              </a:spcBef>
              <a:spcAft>
                <a:spcPts val="0"/>
              </a:spcAft>
              <a:buNone/>
            </a:pPr>
            <a:r>
              <a:rPr lang="en-US" sz="1500" b="1"/>
              <a:t>Agenda for this session:</a:t>
            </a:r>
            <a:endParaRPr sz="1500" b="1"/>
          </a:p>
          <a:p>
            <a:pPr marL="457200" lvl="0" indent="-317500" algn="l" rtl="0">
              <a:lnSpc>
                <a:spcPct val="115000"/>
              </a:lnSpc>
              <a:spcBef>
                <a:spcPts val="0"/>
              </a:spcBef>
              <a:spcAft>
                <a:spcPts val="0"/>
              </a:spcAft>
              <a:buSzPts val="1400"/>
              <a:buFont typeface="Calibri"/>
              <a:buAutoNum type="arabicPeriod"/>
            </a:pPr>
            <a:r>
              <a:rPr lang="en-US" sz="1500" b="1" u="sng">
                <a:solidFill>
                  <a:schemeClr val="hlink"/>
                </a:solidFill>
                <a:hlinkClick r:id="rId3" action="ppaction://hlinksldjump"/>
              </a:rPr>
              <a:t>Setting and maintaining norms</a:t>
            </a:r>
            <a:r>
              <a:rPr lang="en-US" sz="1500" b="1"/>
              <a:t>: </a:t>
            </a:r>
            <a:r>
              <a:rPr lang="en-US" sz="1500"/>
              <a:t>Reconnect with and revise our norms for interacting together</a:t>
            </a:r>
            <a:endParaRPr sz="1400" b="1"/>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4" action="ppaction://hlinksldjump"/>
              </a:rPr>
              <a:t>Connecting to research</a:t>
            </a:r>
            <a:r>
              <a:rPr lang="en-US" sz="1500" b="1"/>
              <a:t>: </a:t>
            </a:r>
            <a:r>
              <a:rPr lang="en-US" sz="1500"/>
              <a:t>The principles and practices of ambitious math teaching </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5" action="ppaction://hlinksldjump"/>
              </a:rPr>
              <a:t>Connecting to research</a:t>
            </a:r>
            <a:r>
              <a:rPr lang="en-US" sz="1500" b="1"/>
              <a:t>:</a:t>
            </a:r>
            <a:r>
              <a:rPr lang="en-US" sz="1500"/>
              <a:t> What does research say about ambitious math teaching? </a:t>
            </a:r>
            <a:endParaRPr sz="1500"/>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6" action="ppaction://hlinksldjump"/>
              </a:rPr>
              <a:t>Planning for action</a:t>
            </a:r>
            <a:r>
              <a:rPr lang="en-US" sz="1500" b="1"/>
              <a:t>: </a:t>
            </a:r>
            <a:r>
              <a:rPr lang="en-US" sz="1500"/>
              <a:t>Noticing and amplifying principles and practices of ambitious math teaching in a math task</a:t>
            </a:r>
            <a:endParaRPr sz="1500" b="1"/>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199"/>
        <p:cNvGrpSpPr/>
        <p:nvPr/>
      </p:nvGrpSpPr>
      <p:grpSpPr>
        <a:xfrm>
          <a:off x="0" y="0"/>
          <a:ext cx="0" cy="0"/>
          <a:chOff x="0" y="0"/>
          <a:chExt cx="0" cy="0"/>
        </a:xfrm>
      </p:grpSpPr>
      <p:sp>
        <p:nvSpPr>
          <p:cNvPr id="3200" name="Google Shape;3200;p402"/>
          <p:cNvSpPr txBox="1">
            <a:spLocks noGrp="1"/>
          </p:cNvSpPr>
          <p:nvPr>
            <p:ph type="title"/>
          </p:nvPr>
        </p:nvSpPr>
        <p:spPr>
          <a:xfrm>
            <a:off x="537883" y="737134"/>
            <a:ext cx="2949000" cy="18975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solidFill>
                <a:schemeClr val="accent2"/>
              </a:solidFill>
            </a:endParaRPr>
          </a:p>
          <a:p>
            <a:pPr marL="0" lvl="0" indent="0" algn="l" rtl="0">
              <a:lnSpc>
                <a:spcPct val="115000"/>
              </a:lnSpc>
              <a:spcBef>
                <a:spcPts val="0"/>
              </a:spcBef>
              <a:spcAft>
                <a:spcPts val="0"/>
              </a:spcAft>
              <a:buNone/>
            </a:pPr>
            <a:r>
              <a:rPr lang="en-US" sz="2300" b="1">
                <a:solidFill>
                  <a:schemeClr val="accent2"/>
                </a:solidFill>
              </a:rPr>
              <a:t>Understanding ambitious math teaching:</a:t>
            </a:r>
            <a:endParaRPr sz="2300" b="1">
              <a:solidFill>
                <a:schemeClr val="accent2"/>
              </a:solidFill>
            </a:endParaRPr>
          </a:p>
          <a:p>
            <a:pPr marL="0" lvl="0" indent="0" algn="l" rtl="0">
              <a:lnSpc>
                <a:spcPct val="115000"/>
              </a:lnSpc>
              <a:spcBef>
                <a:spcPts val="0"/>
              </a:spcBef>
              <a:spcAft>
                <a:spcPts val="0"/>
              </a:spcAft>
              <a:buNone/>
            </a:pPr>
            <a:r>
              <a:rPr lang="en-US" sz="2300">
                <a:solidFill>
                  <a:schemeClr val="accent2"/>
                </a:solidFill>
              </a:rPr>
              <a:t>The importance of solving authentic problems</a:t>
            </a:r>
            <a:endParaRPr sz="2300">
              <a:solidFill>
                <a:schemeClr val="accent2"/>
              </a:solidFill>
            </a:endParaRPr>
          </a:p>
        </p:txBody>
      </p:sp>
      <p:sp>
        <p:nvSpPr>
          <p:cNvPr id="3201" name="Google Shape;3201;p402"/>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a:t>The </a:t>
            </a:r>
            <a:r>
              <a:rPr lang="en-US" sz="1500" b="1"/>
              <a:t>focus</a:t>
            </a:r>
            <a:r>
              <a:rPr lang="en-US" sz="1500"/>
              <a:t> of this session is to reflect on the importance of solving authentic problems for students, the discipline, and the world.</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US" sz="1500" b="1"/>
              <a:t>Agenda for this session:</a:t>
            </a:r>
            <a:endParaRPr sz="1500" b="1"/>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3" action="ppaction://hlinksldjump"/>
              </a:rPr>
              <a:t>Setting and maintaining norms</a:t>
            </a:r>
            <a:r>
              <a:rPr lang="en-US" sz="1500" b="1"/>
              <a:t>: </a:t>
            </a:r>
            <a:r>
              <a:rPr lang="en-US" sz="1500"/>
              <a:t>Reconnect with and revise our norms for interacting together</a:t>
            </a:r>
            <a:endParaRPr sz="1500" b="1"/>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4" action="ppaction://hlinksldjump"/>
              </a:rPr>
              <a:t>Doing math together</a:t>
            </a:r>
            <a:r>
              <a:rPr lang="en-US" sz="1500" b="1"/>
              <a:t>: </a:t>
            </a:r>
            <a:r>
              <a:rPr lang="en-US" sz="1500"/>
              <a:t>Exploring an authentic problem through a data talk</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5" action="ppaction://hlinksldjump"/>
              </a:rPr>
              <a:t>Planning for action</a:t>
            </a:r>
            <a:r>
              <a:rPr lang="en-US" sz="1500" b="1"/>
              <a:t>: </a:t>
            </a:r>
            <a:r>
              <a:rPr lang="en-US" sz="1500"/>
              <a:t>Selecting worthwhile and meaningful data visualizations</a:t>
            </a:r>
            <a:endParaRPr sz="1500">
              <a:solidFill>
                <a:srgbClr val="9900FF"/>
              </a:solidFill>
            </a:endParaRPr>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6" action="ppaction://hlinksldjump"/>
              </a:rPr>
              <a:t>Planning for action</a:t>
            </a:r>
            <a:r>
              <a:rPr lang="en-US" sz="1500" b="1"/>
              <a:t>: </a:t>
            </a:r>
            <a:r>
              <a:rPr lang="en-US" sz="1500"/>
              <a:t>Returning to the shifts needed in light of our expectations for students’ experiences as math learners</a:t>
            </a:r>
            <a:endParaRPr sz="1500" b="1"/>
          </a:p>
        </p:txBody>
      </p:sp>
      <p:sp>
        <p:nvSpPr>
          <p:cNvPr id="3202" name="Google Shape;3202;p402">
            <a:hlinkClick r:id=""/>
          </p:cNvPr>
          <p:cNvSpPr txBox="1"/>
          <p:nvPr/>
        </p:nvSpPr>
        <p:spPr>
          <a:xfrm>
            <a:off x="6236700" y="4472125"/>
            <a:ext cx="2016000" cy="400200"/>
          </a:xfrm>
          <a:prstGeom prst="rect">
            <a:avLst/>
          </a:prstGeom>
          <a:solidFill>
            <a:srgbClr val="FCF4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u="sng">
                <a:solidFill>
                  <a:schemeClr val="hlink"/>
                </a:solidFill>
                <a:latin typeface="Calibri"/>
                <a:ea typeface="Calibri"/>
                <a:cs typeface="Calibri"/>
                <a:sym typeface="Calibri"/>
                <a:hlinkClick r:id="rId7" action="ppaction://hlinksldjump"/>
              </a:rPr>
              <a:t>M1 P1 Table of Contents</a:t>
            </a:r>
            <a:endParaRPr b="1">
              <a:latin typeface="Calibri"/>
              <a:ea typeface="Calibri"/>
              <a:cs typeface="Calibri"/>
              <a:sym typeface="Calibri"/>
            </a:endParaRPr>
          </a:p>
        </p:txBody>
      </p:sp>
      <p:sp>
        <p:nvSpPr>
          <p:cNvPr id="3203" name="Google Shape;3203;p402"/>
          <p:cNvSpPr txBox="1">
            <a:spLocks noGrp="1"/>
          </p:cNvSpPr>
          <p:nvPr>
            <p:ph type="sldNum" idx="12"/>
          </p:nvPr>
        </p:nvSpPr>
        <p:spPr>
          <a:xfrm>
            <a:off x="8252700" y="4604850"/>
            <a:ext cx="37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sp>
        <p:nvSpPr>
          <p:cNvPr id="3204" name="Google Shape;3204;p402"/>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700" b="1" i="1">
                <a:solidFill>
                  <a:schemeClr val="accent2"/>
                </a:solidFill>
                <a:latin typeface="Calibri"/>
                <a:ea typeface="Calibri"/>
                <a:cs typeface="Calibri"/>
                <a:sym typeface="Calibri"/>
              </a:rPr>
              <a:t>Session 3</a:t>
            </a:r>
            <a:endParaRPr sz="1600">
              <a:solidFill>
                <a:schemeClr val="accent2"/>
              </a:solidFill>
              <a:latin typeface="Calibri"/>
              <a:ea typeface="Calibri"/>
              <a:cs typeface="Calibri"/>
              <a:sym typeface="Calibri"/>
            </a:endParaRPr>
          </a:p>
        </p:txBody>
      </p:sp>
      <p:sp>
        <p:nvSpPr>
          <p:cNvPr id="3205" name="Google Shape;3205;p402"/>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accent2"/>
                </a:solidFill>
                <a:latin typeface="Calibri"/>
                <a:ea typeface="Calibri"/>
                <a:cs typeface="Calibri"/>
                <a:sym typeface="Calibri"/>
              </a:rPr>
              <a:t>Time estimate:</a:t>
            </a:r>
            <a:r>
              <a:rPr lang="en-US">
                <a:solidFill>
                  <a:schemeClr val="accent2"/>
                </a:solidFill>
                <a:latin typeface="Calibri"/>
                <a:ea typeface="Calibri"/>
                <a:cs typeface="Calibri"/>
                <a:sym typeface="Calibri"/>
              </a:rPr>
              <a:t> 1 hour</a:t>
            </a:r>
            <a:endParaRPr>
              <a:solidFill>
                <a:schemeClr val="accent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5"/>
        <p:cNvGrpSpPr/>
        <p:nvPr/>
      </p:nvGrpSpPr>
      <p:grpSpPr>
        <a:xfrm>
          <a:off x="0" y="0"/>
          <a:ext cx="0" cy="0"/>
          <a:chOff x="0" y="0"/>
          <a:chExt cx="0" cy="0"/>
        </a:xfrm>
      </p:grpSpPr>
      <p:sp>
        <p:nvSpPr>
          <p:cNvPr id="2526" name="Google Shape;2526;p331"/>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500"/>
              <a:buFont typeface="Arial"/>
              <a:buNone/>
            </a:pPr>
            <a:r>
              <a:rPr lang="en-US" sz="2800" b="1"/>
              <a:t>Four Cornerstones: </a:t>
            </a:r>
            <a:r>
              <a:rPr lang="en-US" sz="2800"/>
              <a:t>Oregon Math Project &amp; </a:t>
            </a:r>
            <a:endParaRPr sz="2800"/>
          </a:p>
          <a:p>
            <a:pPr marL="0" lvl="0" indent="0" algn="l" rtl="0">
              <a:spcBef>
                <a:spcPts val="0"/>
              </a:spcBef>
              <a:spcAft>
                <a:spcPts val="0"/>
              </a:spcAft>
              <a:buNone/>
            </a:pPr>
            <a:r>
              <a:rPr lang="en-US" sz="2800"/>
              <a:t>Oregon Educational Goals (ORS 329.015)</a:t>
            </a:r>
            <a:endParaRPr sz="2800"/>
          </a:p>
        </p:txBody>
      </p:sp>
      <p:sp>
        <p:nvSpPr>
          <p:cNvPr id="2527" name="Google Shape;2527;p33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grpSp>
        <p:nvGrpSpPr>
          <p:cNvPr id="2528" name="Google Shape;2528;p331" descr="Four sections for the Oregon math project &amp; educational goals" title="Table"/>
          <p:cNvGrpSpPr/>
          <p:nvPr/>
        </p:nvGrpSpPr>
        <p:grpSpPr>
          <a:xfrm>
            <a:off x="1193280" y="1550810"/>
            <a:ext cx="6777502" cy="2616358"/>
            <a:chOff x="438725" y="1265400"/>
            <a:chExt cx="8599800" cy="3089700"/>
          </a:xfrm>
        </p:grpSpPr>
        <p:sp>
          <p:nvSpPr>
            <p:cNvPr id="2529" name="Google Shape;2529;p331"/>
            <p:cNvSpPr txBox="1"/>
            <p:nvPr/>
          </p:nvSpPr>
          <p:spPr>
            <a:xfrm>
              <a:off x="438725" y="1265400"/>
              <a:ext cx="8599800" cy="3089700"/>
            </a:xfrm>
            <a:prstGeom prst="rect">
              <a:avLst/>
            </a:prstGeom>
            <a:noFill/>
            <a:ln w="952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Nunito"/>
                <a:ea typeface="Nunito"/>
                <a:cs typeface="Nunito"/>
                <a:sym typeface="Nunito"/>
              </a:endParaRPr>
            </a:p>
          </p:txBody>
        </p:sp>
        <p:sp>
          <p:nvSpPr>
            <p:cNvPr id="2530" name="Google Shape;2530;p331"/>
            <p:cNvSpPr/>
            <p:nvPr/>
          </p:nvSpPr>
          <p:spPr>
            <a:xfrm>
              <a:off x="3310386" y="1362820"/>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Provide students with the </a:t>
              </a:r>
              <a:r>
                <a:rPr lang="en-US" sz="1100" b="1" i="0" u="none" strike="noStrike" cap="none">
                  <a:solidFill>
                    <a:srgbClr val="000000"/>
                  </a:solidFill>
                  <a:latin typeface="Calibri"/>
                  <a:ea typeface="Calibri"/>
                  <a:cs typeface="Calibri"/>
                  <a:sym typeface="Calibri"/>
                </a:rPr>
                <a:t>skills necessary</a:t>
              </a:r>
              <a:r>
                <a:rPr lang="en-US" sz="1100" b="1" i="0" u="none" strike="noStrike" cap="none">
                  <a:solidFill>
                    <a:srgbClr val="1B75BC"/>
                  </a:solidFill>
                  <a:latin typeface="Calibri"/>
                  <a:ea typeface="Calibri"/>
                  <a:cs typeface="Calibri"/>
                  <a:sym typeface="Calibri"/>
                </a:rPr>
                <a:t> </a:t>
              </a:r>
              <a:r>
                <a:rPr lang="en-US" sz="1100" b="0" i="0" u="none" strike="noStrike" cap="none">
                  <a:solidFill>
                    <a:srgbClr val="000000"/>
                  </a:solidFill>
                  <a:latin typeface="Calibri"/>
                  <a:ea typeface="Calibri"/>
                  <a:cs typeface="Calibri"/>
                  <a:sym typeface="Calibri"/>
                </a:rPr>
                <a:t>to pursue learning throughout their lives in an ever-changing world. (ORS 329.015(2)(a))</a:t>
              </a:r>
              <a:endParaRPr sz="1100" b="0" i="0" u="none" strike="noStrike" cap="none">
                <a:solidFill>
                  <a:srgbClr val="000000"/>
                </a:solidFill>
                <a:latin typeface="Calibri"/>
                <a:ea typeface="Calibri"/>
                <a:cs typeface="Calibri"/>
                <a:sym typeface="Calibri"/>
              </a:endParaRPr>
            </a:p>
          </p:txBody>
        </p:sp>
        <p:pic>
          <p:nvPicPr>
            <p:cNvPr id="2531" name="Google Shape;2531;p331" descr="Icon for Focus Cornerstone with magnifying glass"/>
            <p:cNvPicPr preferRelativeResize="0"/>
            <p:nvPr/>
          </p:nvPicPr>
          <p:blipFill rotWithShape="1">
            <a:blip r:embed="rId3">
              <a:alphaModFix/>
            </a:blip>
            <a:srcRect/>
            <a:stretch/>
          </p:blipFill>
          <p:spPr>
            <a:xfrm>
              <a:off x="537714" y="1351434"/>
              <a:ext cx="2743200" cy="685800"/>
            </a:xfrm>
            <a:prstGeom prst="rect">
              <a:avLst/>
            </a:prstGeom>
            <a:noFill/>
            <a:ln w="9525" cap="flat" cmpd="sng">
              <a:solidFill>
                <a:schemeClr val="accent1"/>
              </a:solidFill>
              <a:prstDash val="solid"/>
              <a:round/>
              <a:headEnd type="none" w="sm" len="sm"/>
              <a:tailEnd type="none" w="sm" len="sm"/>
            </a:ln>
          </p:spPr>
        </p:pic>
        <p:sp>
          <p:nvSpPr>
            <p:cNvPr id="2532" name="Google Shape;2532;p331"/>
            <p:cNvSpPr/>
            <p:nvPr/>
          </p:nvSpPr>
          <p:spPr>
            <a:xfrm>
              <a:off x="3310386" y="2103656"/>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Provide an environment that </a:t>
              </a:r>
              <a:r>
                <a:rPr lang="en-US" sz="1100" b="1" i="0" u="none" strike="noStrike" cap="none">
                  <a:solidFill>
                    <a:srgbClr val="000000"/>
                  </a:solidFill>
                  <a:latin typeface="Calibri"/>
                  <a:ea typeface="Calibri"/>
                  <a:cs typeface="Calibri"/>
                  <a:sym typeface="Calibri"/>
                </a:rPr>
                <a:t>motivates students</a:t>
              </a:r>
              <a:r>
                <a:rPr lang="en-US" sz="1100" b="1" i="0" u="none" strike="noStrike" cap="none">
                  <a:solidFill>
                    <a:srgbClr val="1B75BC"/>
                  </a:solidFill>
                  <a:latin typeface="Calibri"/>
                  <a:ea typeface="Calibri"/>
                  <a:cs typeface="Calibri"/>
                  <a:sym typeface="Calibri"/>
                </a:rPr>
                <a:t> </a:t>
              </a:r>
              <a:r>
                <a:rPr lang="en-US" sz="1100" b="0" i="0" u="none" strike="noStrike" cap="none">
                  <a:solidFill>
                    <a:srgbClr val="000000"/>
                  </a:solidFill>
                  <a:latin typeface="Calibri"/>
                  <a:ea typeface="Calibri"/>
                  <a:cs typeface="Calibri"/>
                  <a:sym typeface="Calibri"/>
                </a:rPr>
                <a:t>to have experience in applying knowledge and skills and demonstrating achievement. (ORS 329.015(2)(b))</a:t>
              </a:r>
              <a:endParaRPr sz="1100" b="0" i="0" u="none" strike="noStrike" cap="none">
                <a:solidFill>
                  <a:srgbClr val="000000"/>
                </a:solidFill>
                <a:latin typeface="Calibri"/>
                <a:ea typeface="Calibri"/>
                <a:cs typeface="Calibri"/>
                <a:sym typeface="Calibri"/>
              </a:endParaRPr>
            </a:p>
          </p:txBody>
        </p:sp>
        <p:pic>
          <p:nvPicPr>
            <p:cNvPr id="2533" name="Google Shape;2533;p331" descr="Icon for Engagement Cornerstone with a light bulb"/>
            <p:cNvPicPr preferRelativeResize="0"/>
            <p:nvPr/>
          </p:nvPicPr>
          <p:blipFill rotWithShape="1">
            <a:blip r:embed="rId4">
              <a:alphaModFix/>
            </a:blip>
            <a:srcRect/>
            <a:stretch/>
          </p:blipFill>
          <p:spPr>
            <a:xfrm>
              <a:off x="537714" y="2092271"/>
              <a:ext cx="2743200" cy="685800"/>
            </a:xfrm>
            <a:prstGeom prst="rect">
              <a:avLst/>
            </a:prstGeom>
            <a:noFill/>
            <a:ln w="9525" cap="flat" cmpd="sng">
              <a:solidFill>
                <a:schemeClr val="accent1"/>
              </a:solidFill>
              <a:prstDash val="solid"/>
              <a:round/>
              <a:headEnd type="none" w="sm" len="sm"/>
              <a:tailEnd type="none" w="sm" len="sm"/>
            </a:ln>
          </p:spPr>
        </p:pic>
        <p:sp>
          <p:nvSpPr>
            <p:cNvPr id="2534" name="Google Shape;2534;p331"/>
            <p:cNvSpPr/>
            <p:nvPr/>
          </p:nvSpPr>
          <p:spPr>
            <a:xfrm>
              <a:off x="3310386" y="2844493"/>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Equip students with the academic and career skills and information necessary to </a:t>
              </a:r>
              <a:r>
                <a:rPr lang="en-US" sz="1100" b="1" i="0" u="none" strike="noStrike" cap="none">
                  <a:solidFill>
                    <a:srgbClr val="000000"/>
                  </a:solidFill>
                  <a:latin typeface="Calibri"/>
                  <a:ea typeface="Calibri"/>
                  <a:cs typeface="Calibri"/>
                  <a:sym typeface="Calibri"/>
                </a:rPr>
                <a:t>pursue the future of their choice</a:t>
              </a:r>
              <a:r>
                <a:rPr lang="en-US" sz="1100" b="0" i="0" u="none" strike="noStrike" cap="none">
                  <a:solidFill>
                    <a:srgbClr val="000000"/>
                  </a:solidFill>
                  <a:latin typeface="Calibri"/>
                  <a:ea typeface="Calibri"/>
                  <a:cs typeface="Calibri"/>
                  <a:sym typeface="Calibri"/>
                </a:rPr>
                <a:t>. (ORS 329.015(2)(a))</a:t>
              </a:r>
              <a:endParaRPr sz="800" b="0" i="0" u="none" strike="noStrike" cap="none">
                <a:solidFill>
                  <a:srgbClr val="000000"/>
                </a:solidFill>
                <a:latin typeface="Arial"/>
                <a:ea typeface="Arial"/>
                <a:cs typeface="Arial"/>
                <a:sym typeface="Arial"/>
              </a:endParaRPr>
            </a:p>
          </p:txBody>
        </p:sp>
        <p:pic>
          <p:nvPicPr>
            <p:cNvPr id="2535" name="Google Shape;2535;p331" descr="Icon for Pathways Cornerstone with a street signs"/>
            <p:cNvPicPr preferRelativeResize="0"/>
            <p:nvPr/>
          </p:nvPicPr>
          <p:blipFill rotWithShape="1">
            <a:blip r:embed="rId5">
              <a:alphaModFix/>
            </a:blip>
            <a:srcRect/>
            <a:stretch/>
          </p:blipFill>
          <p:spPr>
            <a:xfrm>
              <a:off x="537714" y="2833107"/>
              <a:ext cx="2743200" cy="685800"/>
            </a:xfrm>
            <a:prstGeom prst="rect">
              <a:avLst/>
            </a:prstGeom>
            <a:noFill/>
            <a:ln w="9525" cap="flat" cmpd="sng">
              <a:solidFill>
                <a:schemeClr val="accent1"/>
              </a:solidFill>
              <a:prstDash val="solid"/>
              <a:round/>
              <a:headEnd type="none" w="sm" len="sm"/>
              <a:tailEnd type="none" w="sm" len="sm"/>
            </a:ln>
          </p:spPr>
        </p:pic>
        <p:sp>
          <p:nvSpPr>
            <p:cNvPr id="2536" name="Google Shape;2536;p331"/>
            <p:cNvSpPr/>
            <p:nvPr/>
          </p:nvSpPr>
          <p:spPr>
            <a:xfrm>
              <a:off x="3310387" y="3573944"/>
              <a:ext cx="5601272" cy="687340"/>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Provide an environment</a:t>
              </a:r>
              <a:r>
                <a:rPr lang="en-US" sz="1100" b="1" i="0" u="none" strike="noStrike" cap="none">
                  <a:solidFill>
                    <a:srgbClr val="1B75BC"/>
                  </a:solidFill>
                  <a:latin typeface="Calibri"/>
                  <a:ea typeface="Calibri"/>
                  <a:cs typeface="Calibri"/>
                  <a:sym typeface="Calibri"/>
                </a:rPr>
                <a:t> </a:t>
              </a:r>
              <a:r>
                <a:rPr lang="en-US" sz="1100" b="0" i="0" u="none" strike="noStrike" cap="none">
                  <a:solidFill>
                    <a:srgbClr val="000000"/>
                  </a:solidFill>
                  <a:latin typeface="Calibri"/>
                  <a:ea typeface="Calibri"/>
                  <a:cs typeface="Calibri"/>
                  <a:sym typeface="Calibri"/>
                </a:rPr>
                <a:t>that motivates students to pursue serious scholarship. (ORS 329.015(2)(b))</a:t>
              </a:r>
              <a:endParaRPr sz="1100" b="0" i="0" u="none" strike="noStrike" cap="none">
                <a:solidFill>
                  <a:srgbClr val="000000"/>
                </a:solidFill>
                <a:latin typeface="Calibri"/>
                <a:ea typeface="Calibri"/>
                <a:cs typeface="Calibri"/>
                <a:sym typeface="Calibri"/>
              </a:endParaRPr>
            </a:p>
          </p:txBody>
        </p:sp>
        <p:pic>
          <p:nvPicPr>
            <p:cNvPr id="2537" name="Google Shape;2537;p331" descr="Icon for Belonging Cornerstone with puzzle pieces"/>
            <p:cNvPicPr preferRelativeResize="0"/>
            <p:nvPr/>
          </p:nvPicPr>
          <p:blipFill rotWithShape="1">
            <a:blip r:embed="rId6">
              <a:alphaModFix/>
            </a:blip>
            <a:srcRect/>
            <a:stretch/>
          </p:blipFill>
          <p:spPr>
            <a:xfrm>
              <a:off x="537714" y="3573944"/>
              <a:ext cx="2743200" cy="685800"/>
            </a:xfrm>
            <a:prstGeom prst="rect">
              <a:avLst/>
            </a:prstGeom>
            <a:noFill/>
            <a:ln w="9525" cap="flat" cmpd="sng">
              <a:solidFill>
                <a:schemeClr val="accent1"/>
              </a:solidFill>
              <a:prstDash val="solid"/>
              <a:round/>
              <a:headEnd type="none" w="sm" len="sm"/>
              <a:tailEnd type="none" w="sm" len="sm"/>
            </a:ln>
          </p:spPr>
        </p:pic>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209"/>
        <p:cNvGrpSpPr/>
        <p:nvPr/>
      </p:nvGrpSpPr>
      <p:grpSpPr>
        <a:xfrm>
          <a:off x="0" y="0"/>
          <a:ext cx="0" cy="0"/>
          <a:chOff x="0" y="0"/>
          <a:chExt cx="0" cy="0"/>
        </a:xfrm>
      </p:grpSpPr>
      <p:sp>
        <p:nvSpPr>
          <p:cNvPr id="3210" name="Google Shape;3210;p403"/>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accent2"/>
                </a:solidFill>
              </a:rPr>
              <a:t>Setting and maintaining norms</a:t>
            </a:r>
            <a:endParaRPr sz="3800" b="1">
              <a:solidFill>
                <a:schemeClr val="accent2"/>
              </a:solidFill>
            </a:endParaRPr>
          </a:p>
        </p:txBody>
      </p:sp>
      <p:sp>
        <p:nvSpPr>
          <p:cNvPr id="3211" name="Google Shape;3211;p403"/>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US" sz="2350">
                <a:solidFill>
                  <a:schemeClr val="accent2"/>
                </a:solidFill>
              </a:rPr>
              <a:t>Reconnect with and revise our norms for interacting together</a:t>
            </a:r>
            <a:endParaRPr sz="2350">
              <a:solidFill>
                <a:schemeClr val="accent2"/>
              </a:solidFill>
            </a:endParaRPr>
          </a:p>
        </p:txBody>
      </p:sp>
      <p:sp>
        <p:nvSpPr>
          <p:cNvPr id="3212" name="Google Shape;3212;p403"/>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80</a:t>
            </a:fld>
            <a:endParaRPr/>
          </a:p>
        </p:txBody>
      </p:sp>
      <p:pic>
        <p:nvPicPr>
          <p:cNvPr id="3213" name="Google Shape;3213;p403" descr="Cheers with solid fill"/>
          <p:cNvPicPr preferRelativeResize="0"/>
          <p:nvPr/>
        </p:nvPicPr>
        <p:blipFill rotWithShape="1">
          <a:blip r:embed="rId3">
            <a:alphaModFix/>
          </a:blip>
          <a:srcRect/>
          <a:stretch/>
        </p:blipFill>
        <p:spPr>
          <a:xfrm>
            <a:off x="7466200" y="3455512"/>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Shape 3217"/>
        <p:cNvGrpSpPr/>
        <p:nvPr/>
      </p:nvGrpSpPr>
      <p:grpSpPr>
        <a:xfrm>
          <a:off x="0" y="0"/>
          <a:ext cx="0" cy="0"/>
          <a:chOff x="0" y="0"/>
          <a:chExt cx="0" cy="0"/>
        </a:xfrm>
      </p:grpSpPr>
      <p:sp>
        <p:nvSpPr>
          <p:cNvPr id="3218" name="Google Shape;3218;p40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Setting and Maintaining Norms</a:t>
            </a:r>
            <a:endParaRPr sz="2800"/>
          </a:p>
        </p:txBody>
      </p:sp>
      <p:sp>
        <p:nvSpPr>
          <p:cNvPr id="3219" name="Google Shape;3219;p40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US"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US"/>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US"/>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US"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Include everyone’s ideas and perspectives when setting norms</a:t>
            </a:r>
            <a:endParaRPr/>
          </a:p>
          <a:p>
            <a:pPr marL="914400" lvl="1" indent="-317500" algn="l" rtl="0">
              <a:lnSpc>
                <a:spcPct val="100000"/>
              </a:lnSpc>
              <a:spcBef>
                <a:spcPts val="0"/>
              </a:spcBef>
              <a:spcAft>
                <a:spcPts val="0"/>
              </a:spcAft>
              <a:buSzPts val="1400"/>
              <a:buChar char="•"/>
            </a:pPr>
            <a:r>
              <a:rPr lang="en-US"/>
              <a:t>Regularly revisit norms and adjust norms as needed</a:t>
            </a:r>
            <a:endParaRPr/>
          </a:p>
        </p:txBody>
      </p:sp>
      <p:pic>
        <p:nvPicPr>
          <p:cNvPr id="3220" name="Google Shape;3220;p404"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3221" name="Google Shape;3221;p404"/>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81</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225"/>
        <p:cNvGrpSpPr/>
        <p:nvPr/>
      </p:nvGrpSpPr>
      <p:grpSpPr>
        <a:xfrm>
          <a:off x="0" y="0"/>
          <a:ext cx="0" cy="0"/>
          <a:chOff x="0" y="0"/>
          <a:chExt cx="0" cy="0"/>
        </a:xfrm>
      </p:grpSpPr>
      <p:sp>
        <p:nvSpPr>
          <p:cNvPr id="3226" name="Google Shape;3226;p40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Revisiting norms</a:t>
            </a:r>
            <a:endParaRPr sz="2800" b="1"/>
          </a:p>
        </p:txBody>
      </p:sp>
      <p:sp>
        <p:nvSpPr>
          <p:cNvPr id="3227" name="Google Shape;3227;p40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US" sz="2500">
                <a:highlight>
                  <a:srgbClr val="FFE599"/>
                </a:highlight>
              </a:rPr>
              <a:t>[Insert your group norms]</a:t>
            </a:r>
            <a:endParaRPr sz="1500"/>
          </a:p>
          <a:p>
            <a:pPr marL="0" lvl="0" indent="0" algn="l" rtl="0">
              <a:spcBef>
                <a:spcPts val="800"/>
              </a:spcBef>
              <a:spcAft>
                <a:spcPts val="0"/>
              </a:spcAft>
              <a:buNone/>
            </a:pPr>
            <a:endParaRPr sz="1300"/>
          </a:p>
        </p:txBody>
      </p:sp>
      <p:sp>
        <p:nvSpPr>
          <p:cNvPr id="3228" name="Google Shape;3228;p405"/>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82</a:t>
            </a:fld>
            <a:endParaRPr/>
          </a:p>
        </p:txBody>
      </p:sp>
      <p:sp>
        <p:nvSpPr>
          <p:cNvPr id="3229" name="Google Shape;3229;p405"/>
          <p:cNvSpPr txBox="1"/>
          <p:nvPr/>
        </p:nvSpPr>
        <p:spPr>
          <a:xfrm>
            <a:off x="5742225" y="1369225"/>
            <a:ext cx="3150300" cy="1990800"/>
          </a:xfrm>
          <a:prstGeom prst="rect">
            <a:avLst/>
          </a:prstGeom>
          <a:solidFill>
            <a:srgbClr val="FCF4F8"/>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US"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3230" name="Google Shape;3230;p405"/>
          <p:cNvSpPr txBox="1"/>
          <p:nvPr/>
        </p:nvSpPr>
        <p:spPr>
          <a:xfrm>
            <a:off x="6184050" y="4549350"/>
            <a:ext cx="2053800" cy="384900"/>
          </a:xfrm>
          <a:prstGeom prst="rect">
            <a:avLst/>
          </a:prstGeom>
          <a:solidFill>
            <a:srgbClr val="FCF4F8"/>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US"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234"/>
        <p:cNvGrpSpPr/>
        <p:nvPr/>
      </p:nvGrpSpPr>
      <p:grpSpPr>
        <a:xfrm>
          <a:off x="0" y="0"/>
          <a:ext cx="0" cy="0"/>
          <a:chOff x="0" y="0"/>
          <a:chExt cx="0" cy="0"/>
        </a:xfrm>
      </p:grpSpPr>
      <p:sp>
        <p:nvSpPr>
          <p:cNvPr id="3235" name="Google Shape;3235;p406"/>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Doing math together:</a:t>
            </a:r>
            <a:endParaRPr sz="3800" b="1"/>
          </a:p>
        </p:txBody>
      </p:sp>
      <p:sp>
        <p:nvSpPr>
          <p:cNvPr id="3236" name="Google Shape;3236;p406"/>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70000" lnSpcReduction="20000"/>
          </a:bodyPr>
          <a:lstStyle/>
          <a:p>
            <a:pPr marL="0" marR="0" lvl="0" indent="0" algn="ctr" rtl="0">
              <a:lnSpc>
                <a:spcPct val="90000"/>
              </a:lnSpc>
              <a:spcBef>
                <a:spcPts val="0"/>
              </a:spcBef>
              <a:spcAft>
                <a:spcPts val="0"/>
              </a:spcAft>
              <a:buNone/>
            </a:pPr>
            <a:r>
              <a:rPr lang="en-US" sz="3800"/>
              <a:t>Exploring an authentic problem </a:t>
            </a:r>
            <a:endParaRPr sz="3800"/>
          </a:p>
          <a:p>
            <a:pPr marL="0" marR="0" lvl="0" indent="0" algn="ctr" rtl="0">
              <a:lnSpc>
                <a:spcPct val="90000"/>
              </a:lnSpc>
              <a:spcBef>
                <a:spcPts val="0"/>
              </a:spcBef>
              <a:spcAft>
                <a:spcPts val="0"/>
              </a:spcAft>
              <a:buNone/>
            </a:pPr>
            <a:r>
              <a:rPr lang="en-US" sz="3800"/>
              <a:t>through a data talk</a:t>
            </a:r>
            <a:endParaRPr/>
          </a:p>
        </p:txBody>
      </p:sp>
      <p:pic>
        <p:nvPicPr>
          <p:cNvPr id="3237" name="Google Shape;3237;p406" descr="Group brainstorm with solid fill"/>
          <p:cNvPicPr preferRelativeResize="0"/>
          <p:nvPr/>
        </p:nvPicPr>
        <p:blipFill rotWithShape="1">
          <a:blip r:embed="rId3">
            <a:alphaModFix/>
          </a:blip>
          <a:srcRect/>
          <a:stretch/>
        </p:blipFill>
        <p:spPr>
          <a:xfrm>
            <a:off x="7408597" y="3377380"/>
            <a:ext cx="1600200" cy="1600200"/>
          </a:xfrm>
          <a:prstGeom prst="rect">
            <a:avLst/>
          </a:prstGeom>
          <a:noFill/>
          <a:ln>
            <a:noFill/>
          </a:ln>
          <a:effectLst>
            <a:outerShdw blurRad="50800" dist="38100" dir="2700000" algn="tl" rotWithShape="0">
              <a:srgbClr val="000000">
                <a:alpha val="40000"/>
              </a:srgbClr>
            </a:outerShdw>
          </a:effectLst>
        </p:spPr>
      </p:pic>
      <p:sp>
        <p:nvSpPr>
          <p:cNvPr id="3238" name="Google Shape;3238;p406"/>
          <p:cNvSpPr txBox="1">
            <a:spLocks noGrp="1"/>
          </p:cNvSpPr>
          <p:nvPr>
            <p:ph type="sldNum" idx="12"/>
          </p:nvPr>
        </p:nvSpPr>
        <p:spPr>
          <a:xfrm>
            <a:off x="8445750" y="4707350"/>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Shape 3242"/>
        <p:cNvGrpSpPr/>
        <p:nvPr/>
      </p:nvGrpSpPr>
      <p:grpSpPr>
        <a:xfrm>
          <a:off x="0" y="0"/>
          <a:ext cx="0" cy="0"/>
          <a:chOff x="0" y="0"/>
          <a:chExt cx="0" cy="0"/>
        </a:xfrm>
      </p:grpSpPr>
      <p:sp>
        <p:nvSpPr>
          <p:cNvPr id="3243" name="Google Shape;3243;p40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Doing Math Together </a:t>
            </a:r>
            <a:endParaRPr sz="2800"/>
          </a:p>
        </p:txBody>
      </p:sp>
      <p:sp>
        <p:nvSpPr>
          <p:cNvPr id="3244" name="Google Shape;3244;p40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doing math together:</a:t>
            </a:r>
            <a:endParaRPr b="1">
              <a:solidFill>
                <a:schemeClr val="accent3"/>
              </a:solidFill>
            </a:endParaRPr>
          </a:p>
          <a:p>
            <a:pPr marL="914400" lvl="1" indent="-342900" algn="l" rtl="0">
              <a:lnSpc>
                <a:spcPct val="100000"/>
              </a:lnSpc>
              <a:spcBef>
                <a:spcPts val="0"/>
              </a:spcBef>
              <a:spcAft>
                <a:spcPts val="0"/>
              </a:spcAft>
              <a:buSzPts val="1800"/>
              <a:buChar char="•"/>
            </a:pPr>
            <a:r>
              <a:rPr lang="en-US"/>
              <a:t>Deepens our own specialized mathematical content knowledge so we can better support and respond to students (Kazemi &amp; Franke, 2004)</a:t>
            </a:r>
            <a:endParaRPr/>
          </a:p>
          <a:p>
            <a:pPr marL="914400" lvl="1" indent="-342900" algn="l" rtl="0">
              <a:lnSpc>
                <a:spcPct val="100000"/>
              </a:lnSpc>
              <a:spcBef>
                <a:spcPts val="0"/>
              </a:spcBef>
              <a:spcAft>
                <a:spcPts val="0"/>
              </a:spcAft>
              <a:buSzPts val="1800"/>
              <a:buChar char="•"/>
            </a:pPr>
            <a:r>
              <a:rPr lang="en-US"/>
              <a:t>Gives us a shared context for the study of teaching (Kazemi et al., 2018)</a:t>
            </a:r>
            <a:endParaRPr/>
          </a:p>
          <a:p>
            <a:pPr marL="914400" lvl="1" indent="-342900" algn="l" rtl="0">
              <a:lnSpc>
                <a:spcPct val="100000"/>
              </a:lnSpc>
              <a:spcBef>
                <a:spcPts val="0"/>
              </a:spcBef>
              <a:spcAft>
                <a:spcPts val="0"/>
              </a:spcAft>
              <a:buSzPts val="1800"/>
              <a:buChar char="•"/>
            </a:pPr>
            <a:r>
              <a:rPr lang="en-US"/>
              <a:t>Helps us think about the experiences of our students</a:t>
            </a:r>
            <a:endParaRPr/>
          </a:p>
          <a:p>
            <a:pPr marL="914400" lvl="1" indent="-317500" algn="l" rtl="0">
              <a:lnSpc>
                <a:spcPct val="100000"/>
              </a:lnSpc>
              <a:spcBef>
                <a:spcPts val="0"/>
              </a:spcBef>
              <a:spcAft>
                <a:spcPts val="0"/>
              </a:spcAft>
              <a:buSzPts val="1400"/>
              <a:buChar char="•"/>
            </a:pPr>
            <a:r>
              <a:rPr lang="en-US"/>
              <a:t>To foster joy for doing and learning mathematics (Su, 2020)</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doing math together:</a:t>
            </a:r>
            <a:endParaRPr i="1" u="sng"/>
          </a:p>
          <a:p>
            <a:pPr marL="914400" lvl="1" indent="-342900" algn="l" rtl="0">
              <a:lnSpc>
                <a:spcPct val="100000"/>
              </a:lnSpc>
              <a:spcBef>
                <a:spcPts val="0"/>
              </a:spcBef>
              <a:spcAft>
                <a:spcPts val="0"/>
              </a:spcAft>
              <a:buSzPts val="1800"/>
              <a:buChar char="•"/>
            </a:pPr>
            <a:r>
              <a:rPr lang="en-US" i="1" u="sng"/>
              <a:t>Establish norms for doing math together</a:t>
            </a:r>
            <a:r>
              <a:rPr lang="en-US"/>
              <a:t> (see slide notes for examples) (Elliott et al., 2009; Yackel &amp; Cobb; 1998). </a:t>
            </a:r>
            <a:endParaRPr/>
          </a:p>
          <a:p>
            <a:pPr marL="914400" lvl="1" indent="-317500" algn="l" rtl="0">
              <a:lnSpc>
                <a:spcPct val="100000"/>
              </a:lnSpc>
              <a:spcBef>
                <a:spcPts val="0"/>
              </a:spcBef>
              <a:spcAft>
                <a:spcPts val="0"/>
              </a:spcAft>
              <a:buSzPts val="1400"/>
              <a:buChar char="•"/>
            </a:pPr>
            <a:r>
              <a:rPr lang="en-US" i="1" u="sng"/>
              <a:t>Support participants in engaging with the task as learners and as teachers.</a:t>
            </a:r>
            <a:r>
              <a:rPr lang="en-US"/>
              <a:t> Be explicit about when/how participants should take up each of these roles.</a:t>
            </a:r>
            <a:endParaRPr/>
          </a:p>
        </p:txBody>
      </p:sp>
      <p:pic>
        <p:nvPicPr>
          <p:cNvPr id="3245" name="Google Shape;3245;p407" descr="Group brainstorm with solid fill"/>
          <p:cNvPicPr preferRelativeResize="0"/>
          <p:nvPr/>
        </p:nvPicPr>
        <p:blipFill>
          <a:blip r:embed="rId3">
            <a:alphaModFix/>
          </a:blip>
          <a:stretch>
            <a:fillRect/>
          </a:stretch>
        </p:blipFill>
        <p:spPr>
          <a:xfrm>
            <a:off x="7912575" y="190150"/>
            <a:ext cx="1051560" cy="1051560"/>
          </a:xfrm>
          <a:prstGeom prst="rect">
            <a:avLst/>
          </a:prstGeom>
          <a:noFill/>
          <a:ln>
            <a:noFill/>
          </a:ln>
        </p:spPr>
      </p:pic>
      <p:sp>
        <p:nvSpPr>
          <p:cNvPr id="3246" name="Google Shape;3246;p407"/>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251"/>
        <p:cNvGrpSpPr/>
        <p:nvPr/>
      </p:nvGrpSpPr>
      <p:grpSpPr>
        <a:xfrm>
          <a:off x="0" y="0"/>
          <a:ext cx="0" cy="0"/>
          <a:chOff x="0" y="0"/>
          <a:chExt cx="0" cy="0"/>
        </a:xfrm>
      </p:grpSpPr>
      <p:sp>
        <p:nvSpPr>
          <p:cNvPr id="3252" name="Google Shape;3252;p40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US" sz="2800"/>
              <a:t>What is Data Science, and why is it important?</a:t>
            </a:r>
            <a:endParaRPr sz="2800"/>
          </a:p>
        </p:txBody>
      </p:sp>
      <p:sp>
        <p:nvSpPr>
          <p:cNvPr id="3253" name="Google Shape;3253;p408"/>
          <p:cNvSpPr txBox="1">
            <a:spLocks noGrp="1"/>
          </p:cNvSpPr>
          <p:nvPr>
            <p:ph type="sldNum" idx="12"/>
          </p:nvPr>
        </p:nvSpPr>
        <p:spPr>
          <a:xfrm>
            <a:off x="8431975" y="4707650"/>
            <a:ext cx="557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a:p>
        </p:txBody>
      </p:sp>
      <p:sp>
        <p:nvSpPr>
          <p:cNvPr id="3254" name="Google Shape;3254;p408"/>
          <p:cNvSpPr txBox="1"/>
          <p:nvPr/>
        </p:nvSpPr>
        <p:spPr>
          <a:xfrm>
            <a:off x="487125" y="1476019"/>
            <a:ext cx="3566400" cy="2991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700">
                <a:latin typeface="Calibri"/>
                <a:ea typeface="Calibri"/>
                <a:cs typeface="Calibri"/>
                <a:sym typeface="Calibri"/>
              </a:rPr>
              <a:t>“Data Science is the process of uncovering the stories hidden within data. It involves formulating questions, and collecting, cleaning, wrangling, analyzing, and visualizing data (that is often huge and complex) to uncover patterns and trends and communicate to others.”</a:t>
            </a:r>
            <a:endParaRPr sz="1700">
              <a:latin typeface="Calibri"/>
              <a:ea typeface="Calibri"/>
              <a:cs typeface="Calibri"/>
              <a:sym typeface="Calibri"/>
            </a:endParaRPr>
          </a:p>
        </p:txBody>
      </p:sp>
      <p:sp>
        <p:nvSpPr>
          <p:cNvPr id="3255" name="Google Shape;3255;p408"/>
          <p:cNvSpPr txBox="1"/>
          <p:nvPr/>
        </p:nvSpPr>
        <p:spPr>
          <a:xfrm>
            <a:off x="5482350" y="4595550"/>
            <a:ext cx="2750100" cy="307800"/>
          </a:xfrm>
          <a:prstGeom prst="rect">
            <a:avLst/>
          </a:prstGeom>
          <a:solidFill>
            <a:srgbClr val="FCF4F8"/>
          </a:solidFill>
          <a:ln>
            <a:noFill/>
          </a:ln>
        </p:spPr>
        <p:txBody>
          <a:bodyPr spcFirstLastPara="1" wrap="square" lIns="68575" tIns="68575" rIns="68575" bIns="68575" anchor="t" anchorCtr="0">
            <a:spAutoFit/>
          </a:bodyPr>
          <a:lstStyle/>
          <a:p>
            <a:pPr marL="342900" lvl="0" indent="-342900" algn="ctr" rtl="0">
              <a:spcBef>
                <a:spcPts val="1500"/>
              </a:spcBef>
              <a:spcAft>
                <a:spcPts val="500"/>
              </a:spcAft>
              <a:buClr>
                <a:schemeClr val="dk1"/>
              </a:buClr>
              <a:buSzPts val="800"/>
              <a:buFont typeface="Arial"/>
              <a:buNone/>
            </a:pPr>
            <a:r>
              <a:rPr lang="en-US" sz="1100" u="sng">
                <a:solidFill>
                  <a:schemeClr val="hlink"/>
                </a:solidFill>
                <a:latin typeface="Calibri"/>
                <a:ea typeface="Calibri"/>
                <a:cs typeface="Calibri"/>
                <a:sym typeface="Calibri"/>
                <a:hlinkClick r:id="rId3"/>
              </a:rPr>
              <a:t>(California Department of Education, 2022</a:t>
            </a:r>
            <a:r>
              <a:rPr lang="en-US" sz="900" u="sng">
                <a:solidFill>
                  <a:schemeClr val="hlink"/>
                </a:solidFill>
                <a:hlinkClick r:id="rId3"/>
              </a:rPr>
              <a:t>)</a:t>
            </a:r>
            <a:endParaRPr sz="1200">
              <a:latin typeface="Calibri"/>
              <a:ea typeface="Calibri"/>
              <a:cs typeface="Calibri"/>
              <a:sym typeface="Calibri"/>
            </a:endParaRPr>
          </a:p>
        </p:txBody>
      </p:sp>
      <p:pic>
        <p:nvPicPr>
          <p:cNvPr id="3256" name="Google Shape;3256;p408" descr="Visual of data science on a computer screen."/>
          <p:cNvPicPr preferRelativeResize="0"/>
          <p:nvPr/>
        </p:nvPicPr>
        <p:blipFill>
          <a:blip r:embed="rId4">
            <a:alphaModFix/>
          </a:blip>
          <a:stretch>
            <a:fillRect/>
          </a:stretch>
        </p:blipFill>
        <p:spPr>
          <a:xfrm>
            <a:off x="4666050" y="1476025"/>
            <a:ext cx="3566400" cy="2376663"/>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261"/>
        <p:cNvGrpSpPr/>
        <p:nvPr/>
      </p:nvGrpSpPr>
      <p:grpSpPr>
        <a:xfrm>
          <a:off x="0" y="0"/>
          <a:ext cx="0" cy="0"/>
          <a:chOff x="0" y="0"/>
          <a:chExt cx="0" cy="0"/>
        </a:xfrm>
      </p:grpSpPr>
      <p:sp>
        <p:nvSpPr>
          <p:cNvPr id="3262" name="Google Shape;3262;p40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Data preview</a:t>
            </a:r>
            <a:endParaRPr sz="2800"/>
          </a:p>
        </p:txBody>
      </p:sp>
      <p:sp>
        <p:nvSpPr>
          <p:cNvPr id="3263" name="Google Shape;3263;p409"/>
          <p:cNvSpPr txBox="1">
            <a:spLocks noGrp="1"/>
          </p:cNvSpPr>
          <p:nvPr>
            <p:ph type="sldNum" idx="12"/>
          </p:nvPr>
        </p:nvSpPr>
        <p:spPr>
          <a:xfrm>
            <a:off x="8336250" y="4707650"/>
            <a:ext cx="64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a:p>
        </p:txBody>
      </p:sp>
      <p:sp>
        <p:nvSpPr>
          <p:cNvPr id="3264" name="Google Shape;3264;p409"/>
          <p:cNvSpPr txBox="1"/>
          <p:nvPr/>
        </p:nvSpPr>
        <p:spPr>
          <a:xfrm>
            <a:off x="647950" y="1436150"/>
            <a:ext cx="3121500" cy="1215000"/>
          </a:xfrm>
          <a:prstGeom prst="rect">
            <a:avLst/>
          </a:prstGeom>
          <a:solidFill>
            <a:schemeClr val="accent2"/>
          </a:solid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700">
                <a:solidFill>
                  <a:schemeClr val="lt1"/>
                </a:solidFill>
                <a:latin typeface="Calibri"/>
                <a:ea typeface="Calibri"/>
                <a:cs typeface="Calibri"/>
                <a:sym typeface="Calibri"/>
              </a:rPr>
              <a:t>The data on the next slide shows patterns in students’ course-taking patterns by racial group.   </a:t>
            </a:r>
            <a:endParaRPr sz="1700">
              <a:solidFill>
                <a:schemeClr val="lt1"/>
              </a:solidFill>
              <a:latin typeface="Calibri"/>
              <a:ea typeface="Calibri"/>
              <a:cs typeface="Calibri"/>
              <a:sym typeface="Calibri"/>
            </a:endParaRPr>
          </a:p>
        </p:txBody>
      </p:sp>
      <p:sp>
        <p:nvSpPr>
          <p:cNvPr id="3265" name="Google Shape;3265;p409"/>
          <p:cNvSpPr txBox="1"/>
          <p:nvPr/>
        </p:nvSpPr>
        <p:spPr>
          <a:xfrm>
            <a:off x="4579150" y="1393249"/>
            <a:ext cx="4145100" cy="3057000"/>
          </a:xfrm>
          <a:prstGeom prst="rect">
            <a:avLst/>
          </a:prstGeom>
          <a:solidFill>
            <a:srgbClr val="FCF4F8"/>
          </a:solid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500" b="1">
                <a:latin typeface="Calibri"/>
                <a:ea typeface="Calibri"/>
                <a:cs typeface="Calibri"/>
                <a:sym typeface="Calibri"/>
              </a:rPr>
              <a:t>Private Reasoning Time: </a:t>
            </a:r>
            <a:r>
              <a:rPr lang="en-US" sz="1500">
                <a:latin typeface="Calibri"/>
                <a:ea typeface="Calibri"/>
                <a:cs typeface="Calibri"/>
                <a:sym typeface="Calibri"/>
              </a:rPr>
              <a:t>Consider the following questions and reflect on how you want your answers to influence the way you “notice and wonder” about the data:</a:t>
            </a:r>
            <a:endParaRPr sz="1500">
              <a:latin typeface="Calibri"/>
              <a:ea typeface="Calibri"/>
              <a:cs typeface="Calibri"/>
              <a:sym typeface="Calibri"/>
            </a:endParaRPr>
          </a:p>
          <a:p>
            <a:pPr marL="342900" lvl="0" indent="-260350" algn="l" rtl="0">
              <a:spcBef>
                <a:spcPts val="0"/>
              </a:spcBef>
              <a:spcAft>
                <a:spcPts val="0"/>
              </a:spcAft>
              <a:buSzPts val="1500"/>
              <a:buFont typeface="Calibri"/>
              <a:buChar char="●"/>
            </a:pPr>
            <a:r>
              <a:rPr lang="en-US" sz="1500">
                <a:solidFill>
                  <a:srgbClr val="000000"/>
                </a:solidFill>
                <a:latin typeface="Calibri"/>
                <a:ea typeface="Calibri"/>
                <a:cs typeface="Calibri"/>
                <a:sym typeface="Calibri"/>
              </a:rPr>
              <a:t>What story is the author telling with this data? </a:t>
            </a:r>
            <a:endParaRPr sz="1500">
              <a:solidFill>
                <a:srgbClr val="000000"/>
              </a:solidFill>
              <a:latin typeface="Calibri"/>
              <a:ea typeface="Calibri"/>
              <a:cs typeface="Calibri"/>
              <a:sym typeface="Calibri"/>
            </a:endParaRPr>
          </a:p>
          <a:p>
            <a:pPr marL="342900" lvl="0" indent="-260350" algn="l" rtl="0">
              <a:lnSpc>
                <a:spcPct val="115000"/>
              </a:lnSpc>
              <a:spcBef>
                <a:spcPts val="0"/>
              </a:spcBef>
              <a:spcAft>
                <a:spcPts val="0"/>
              </a:spcAft>
              <a:buClr>
                <a:srgbClr val="000000"/>
              </a:buClr>
              <a:buSzPts val="1500"/>
              <a:buFont typeface="Calibri"/>
              <a:buChar char="●"/>
            </a:pPr>
            <a:r>
              <a:rPr lang="en-US" sz="1500" i="1">
                <a:solidFill>
                  <a:srgbClr val="222222"/>
                </a:solidFill>
                <a:latin typeface="Calibri"/>
                <a:ea typeface="Calibri"/>
                <a:cs typeface="Calibri"/>
                <a:sym typeface="Calibri"/>
              </a:rPr>
              <a:t>What are the data’s blind spots? What/whose perspectives are missing?</a:t>
            </a:r>
            <a:endParaRPr sz="1500">
              <a:solidFill>
                <a:srgbClr val="000000"/>
              </a:solidFill>
              <a:latin typeface="Calibri"/>
              <a:ea typeface="Calibri"/>
              <a:cs typeface="Calibri"/>
              <a:sym typeface="Calibri"/>
            </a:endParaRPr>
          </a:p>
          <a:p>
            <a:pPr marL="342900" lvl="0" indent="-2603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What assumptions about equity, justice and injustice might this data surface?</a:t>
            </a:r>
            <a:endParaRPr sz="1500">
              <a:solidFill>
                <a:srgbClr val="000000"/>
              </a:solidFill>
              <a:latin typeface="Calibri"/>
              <a:ea typeface="Calibri"/>
              <a:cs typeface="Calibri"/>
              <a:sym typeface="Calibri"/>
            </a:endParaRPr>
          </a:p>
          <a:p>
            <a:pPr marL="342900" lvl="0" indent="-2603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Given your equity commitments, what assumptions might you want to bring to this data?</a:t>
            </a:r>
            <a:endParaRPr sz="1500">
              <a:solidFill>
                <a:srgbClr val="000000"/>
              </a:solidFill>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p:txBody>
      </p:sp>
      <p:sp>
        <p:nvSpPr>
          <p:cNvPr id="3266" name="Google Shape;3266;p409"/>
          <p:cNvSpPr txBox="1"/>
          <p:nvPr/>
        </p:nvSpPr>
        <p:spPr>
          <a:xfrm>
            <a:off x="411806" y="3634550"/>
            <a:ext cx="4037100" cy="815700"/>
          </a:xfrm>
          <a:prstGeom prst="rect">
            <a:avLst/>
          </a:prstGeom>
          <a:noFill/>
          <a:ln>
            <a:noFill/>
          </a:ln>
        </p:spPr>
        <p:txBody>
          <a:bodyPr spcFirstLastPara="1" wrap="square" lIns="68575" tIns="68575" rIns="68575" bIns="68575" anchor="t" anchorCtr="0">
            <a:spAutoFit/>
          </a:bodyPr>
          <a:lstStyle/>
          <a:p>
            <a:pPr marL="0" lvl="0" indent="0" algn="l" rtl="0">
              <a:lnSpc>
                <a:spcPct val="100000"/>
              </a:lnSpc>
              <a:spcBef>
                <a:spcPts val="0"/>
              </a:spcBef>
              <a:spcAft>
                <a:spcPts val="0"/>
              </a:spcAft>
              <a:buClr>
                <a:srgbClr val="000000"/>
              </a:buClr>
              <a:buSzPts val="800"/>
              <a:buFont typeface="Arial"/>
              <a:buNone/>
            </a:pPr>
            <a:r>
              <a:rPr lang="en-US" sz="1100" i="1">
                <a:solidFill>
                  <a:srgbClr val="000000"/>
                </a:solidFill>
                <a:latin typeface="Calibri"/>
                <a:ea typeface="Calibri"/>
                <a:cs typeface="Calibri"/>
                <a:sym typeface="Calibri"/>
              </a:rPr>
              <a:t>This prompts for our Data Preview are inspired and adapted by work from the HTH GSE Center for Research on Equity and Innovation. For more protocols visit</a:t>
            </a:r>
            <a:r>
              <a:rPr lang="en-US" sz="1100" i="1">
                <a:latin typeface="Calibri"/>
                <a:ea typeface="Calibri"/>
                <a:cs typeface="Calibri"/>
                <a:sym typeface="Calibri"/>
              </a:rPr>
              <a:t> the Protocol Library at: </a:t>
            </a:r>
            <a:r>
              <a:rPr lang="en-US" sz="1100" b="1" i="1">
                <a:solidFill>
                  <a:srgbClr val="000000"/>
                </a:solidFill>
                <a:latin typeface="Calibri"/>
                <a:ea typeface="Calibri"/>
                <a:cs typeface="Calibri"/>
                <a:sym typeface="Calibri"/>
              </a:rPr>
              <a:t>https://hthgse.edu/professional-learning/resources/</a:t>
            </a:r>
            <a:endParaRPr sz="1200">
              <a:latin typeface="Calibri"/>
              <a:ea typeface="Calibri"/>
              <a:cs typeface="Calibri"/>
              <a:sym typeface="Calibri"/>
            </a:endParaRPr>
          </a:p>
        </p:txBody>
      </p:sp>
      <p:sp>
        <p:nvSpPr>
          <p:cNvPr id="3267" name="Google Shape;3267;p409"/>
          <p:cNvSpPr txBox="1"/>
          <p:nvPr/>
        </p:nvSpPr>
        <p:spPr>
          <a:xfrm>
            <a:off x="5482350" y="4595550"/>
            <a:ext cx="2750100" cy="307800"/>
          </a:xfrm>
          <a:prstGeom prst="rect">
            <a:avLst/>
          </a:prstGeom>
          <a:solidFill>
            <a:srgbClr val="FCF4F8"/>
          </a:solidFill>
          <a:ln>
            <a:noFill/>
          </a:ln>
        </p:spPr>
        <p:txBody>
          <a:bodyPr spcFirstLastPara="1" wrap="square" lIns="68575" tIns="68575" rIns="68575" bIns="68575" anchor="t" anchorCtr="0">
            <a:spAutoFit/>
          </a:bodyPr>
          <a:lstStyle/>
          <a:p>
            <a:pPr marL="342900" lvl="0" indent="-342900" algn="ctr" rtl="0">
              <a:spcBef>
                <a:spcPts val="1500"/>
              </a:spcBef>
              <a:spcAft>
                <a:spcPts val="500"/>
              </a:spcAft>
              <a:buClr>
                <a:schemeClr val="dk1"/>
              </a:buClr>
              <a:buSzPts val="800"/>
              <a:buFont typeface="Arial"/>
              <a:buNone/>
            </a:pPr>
            <a:r>
              <a:rPr lang="en-US" sz="1100" u="sng">
                <a:solidFill>
                  <a:schemeClr val="hlink"/>
                </a:solidFill>
                <a:latin typeface="Calibri"/>
                <a:ea typeface="Calibri"/>
                <a:cs typeface="Calibri"/>
                <a:sym typeface="Calibri"/>
                <a:hlinkClick r:id="rId3"/>
              </a:rPr>
              <a:t>(High Tech High, 2023</a:t>
            </a:r>
            <a:r>
              <a:rPr lang="en-US" sz="900" u="sng">
                <a:solidFill>
                  <a:schemeClr val="hlink"/>
                </a:solidFill>
                <a:hlinkClick r:id="rId3"/>
              </a:rPr>
              <a:t>)</a:t>
            </a:r>
            <a:endParaRPr sz="1200">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272"/>
        <p:cNvGrpSpPr/>
        <p:nvPr/>
      </p:nvGrpSpPr>
      <p:grpSpPr>
        <a:xfrm>
          <a:off x="0" y="0"/>
          <a:ext cx="0" cy="0"/>
          <a:chOff x="0" y="0"/>
          <a:chExt cx="0" cy="0"/>
        </a:xfrm>
      </p:grpSpPr>
      <p:sp>
        <p:nvSpPr>
          <p:cNvPr id="3273" name="Google Shape;3273;p41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1"/>
              </a:buClr>
              <a:buSzPts val="800"/>
              <a:buFont typeface="Arial"/>
              <a:buNone/>
            </a:pPr>
            <a:r>
              <a:rPr lang="en-US" sz="2200" b="1" i="1"/>
              <a:t>Data Talks</a:t>
            </a:r>
            <a:r>
              <a:rPr lang="en-US" sz="2200" i="1"/>
              <a:t> are routines that allow students to make sense out of data and engage in discourse using evidence from visual representations.</a:t>
            </a:r>
            <a:endParaRPr sz="2200"/>
          </a:p>
        </p:txBody>
      </p:sp>
      <p:sp>
        <p:nvSpPr>
          <p:cNvPr id="3274" name="Google Shape;3274;p410"/>
          <p:cNvSpPr txBox="1">
            <a:spLocks noGrp="1"/>
          </p:cNvSpPr>
          <p:nvPr>
            <p:ph type="sldNum" idx="12"/>
          </p:nvPr>
        </p:nvSpPr>
        <p:spPr>
          <a:xfrm>
            <a:off x="8395350" y="4711475"/>
            <a:ext cx="590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87</a:t>
            </a:fld>
            <a:endParaRPr/>
          </a:p>
        </p:txBody>
      </p:sp>
      <p:sp>
        <p:nvSpPr>
          <p:cNvPr id="3275" name="Google Shape;3275;p410"/>
          <p:cNvSpPr txBox="1"/>
          <p:nvPr/>
        </p:nvSpPr>
        <p:spPr>
          <a:xfrm>
            <a:off x="537875" y="1258475"/>
            <a:ext cx="5718300" cy="3120000"/>
          </a:xfrm>
          <a:prstGeom prst="rect">
            <a:avLst/>
          </a:prstGeom>
          <a:noFill/>
          <a:ln w="2857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lnSpc>
                <a:spcPct val="115000"/>
              </a:lnSpc>
              <a:spcBef>
                <a:spcPts val="0"/>
              </a:spcBef>
              <a:spcAft>
                <a:spcPts val="0"/>
              </a:spcAft>
              <a:buClr>
                <a:srgbClr val="000000"/>
              </a:buClr>
              <a:buSzPts val="800"/>
              <a:buFont typeface="Arial"/>
              <a:buNone/>
            </a:pPr>
            <a:r>
              <a:rPr lang="en-US" sz="1900" b="1">
                <a:solidFill>
                  <a:srgbClr val="000000"/>
                </a:solidFill>
                <a:latin typeface="Calibri"/>
                <a:ea typeface="Calibri"/>
                <a:cs typeface="Calibri"/>
                <a:sym typeface="Calibri"/>
              </a:rPr>
              <a:t>High </a:t>
            </a:r>
            <a:r>
              <a:rPr lang="en-US" sz="1900" b="1">
                <a:latin typeface="Calibri"/>
                <a:ea typeface="Calibri"/>
                <a:cs typeface="Calibri"/>
                <a:sym typeface="Calibri"/>
              </a:rPr>
              <a:t>s</a:t>
            </a:r>
            <a:r>
              <a:rPr lang="en-US" sz="1900" b="1">
                <a:solidFill>
                  <a:srgbClr val="000000"/>
                </a:solidFill>
                <a:latin typeface="Calibri"/>
                <a:ea typeface="Calibri"/>
                <a:cs typeface="Calibri"/>
                <a:sym typeface="Calibri"/>
              </a:rPr>
              <a:t>chool </a:t>
            </a:r>
            <a:r>
              <a:rPr lang="en-US" sz="1900" b="1">
                <a:latin typeface="Calibri"/>
                <a:ea typeface="Calibri"/>
                <a:cs typeface="Calibri"/>
                <a:sym typeface="Calibri"/>
              </a:rPr>
              <a:t>m</a:t>
            </a:r>
            <a:r>
              <a:rPr lang="en-US" sz="1900" b="1">
                <a:solidFill>
                  <a:srgbClr val="000000"/>
                </a:solidFill>
                <a:latin typeface="Calibri"/>
                <a:ea typeface="Calibri"/>
                <a:cs typeface="Calibri"/>
                <a:sym typeface="Calibri"/>
              </a:rPr>
              <a:t>ath </a:t>
            </a:r>
            <a:r>
              <a:rPr lang="en-US" sz="1900" b="1">
                <a:latin typeface="Calibri"/>
                <a:ea typeface="Calibri"/>
                <a:cs typeface="Calibri"/>
                <a:sym typeface="Calibri"/>
              </a:rPr>
              <a:t>course-taking p</a:t>
            </a:r>
            <a:r>
              <a:rPr lang="en-US" sz="1900" b="1">
                <a:solidFill>
                  <a:srgbClr val="000000"/>
                </a:solidFill>
                <a:latin typeface="Calibri"/>
                <a:ea typeface="Calibri"/>
                <a:cs typeface="Calibri"/>
                <a:sym typeface="Calibri"/>
              </a:rPr>
              <a:t>atterns </a:t>
            </a:r>
            <a:endParaRPr sz="1900" b="1">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endParaRPr sz="1300" b="1">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r>
              <a:rPr lang="en-US" b="1">
                <a:solidFill>
                  <a:schemeClr val="accent2"/>
                </a:solidFill>
                <a:latin typeface="Calibri"/>
                <a:ea typeface="Calibri"/>
                <a:cs typeface="Calibri"/>
                <a:sym typeface="Calibri"/>
              </a:rPr>
              <a:t>Th</a:t>
            </a:r>
            <a:r>
              <a:rPr lang="en-US" sz="1400" b="1">
                <a:solidFill>
                  <a:schemeClr val="accent2"/>
                </a:solidFill>
                <a:latin typeface="Calibri"/>
                <a:ea typeface="Calibri"/>
                <a:cs typeface="Calibri"/>
                <a:sym typeface="Calibri"/>
              </a:rPr>
              <a:t>e story this graph is telling us is </a:t>
            </a:r>
            <a:r>
              <a:rPr lang="en-US" b="1">
                <a:solidFill>
                  <a:schemeClr val="accent2"/>
                </a:solidFill>
                <a:latin typeface="Calibri"/>
                <a:ea typeface="Calibri"/>
                <a:cs typeface="Calibri"/>
                <a:sym typeface="Calibri"/>
              </a:rPr>
              <a:t>______</a:t>
            </a:r>
            <a:r>
              <a:rPr lang="en-US" sz="1400" b="1">
                <a:solidFill>
                  <a:schemeClr val="accent2"/>
                </a:solidFill>
                <a:latin typeface="Calibri"/>
                <a:ea typeface="Calibri"/>
                <a:cs typeface="Calibri"/>
                <a:sym typeface="Calibri"/>
              </a:rPr>
              <a:t> because </a:t>
            </a:r>
            <a:r>
              <a:rPr lang="en-US" b="1">
                <a:solidFill>
                  <a:schemeClr val="accent2"/>
                </a:solidFill>
                <a:latin typeface="Calibri"/>
                <a:ea typeface="Calibri"/>
                <a:cs typeface="Calibri"/>
                <a:sym typeface="Calibri"/>
              </a:rPr>
              <a:t>_______</a:t>
            </a:r>
            <a:r>
              <a:rPr lang="en-US" sz="1400" b="1">
                <a:solidFill>
                  <a:schemeClr val="accent2"/>
                </a:solidFill>
                <a:latin typeface="Calibri"/>
                <a:ea typeface="Calibri"/>
                <a:cs typeface="Calibri"/>
                <a:sym typeface="Calibri"/>
              </a:rPr>
              <a:t>. </a:t>
            </a:r>
            <a:endParaRPr sz="1400" b="1">
              <a:solidFill>
                <a:schemeClr val="accent2"/>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r>
              <a:rPr lang="en-US" sz="1400">
                <a:solidFill>
                  <a:srgbClr val="000000"/>
                </a:solidFill>
                <a:latin typeface="Calibri"/>
                <a:ea typeface="Calibri"/>
                <a:cs typeface="Calibri"/>
                <a:sym typeface="Calibri"/>
              </a:rPr>
              <a:t>Look closely at the following graph and think about these three questions</a:t>
            </a:r>
            <a:r>
              <a:rPr lang="en-US">
                <a:latin typeface="Calibri"/>
                <a:ea typeface="Calibri"/>
                <a:cs typeface="Calibri"/>
                <a:sym typeface="Calibri"/>
              </a:rPr>
              <a:t>:</a:t>
            </a:r>
            <a:endParaRPr sz="1400">
              <a:solidFill>
                <a:srgbClr val="000000"/>
              </a:solidFill>
              <a:latin typeface="Calibri"/>
              <a:ea typeface="Calibri"/>
              <a:cs typeface="Calibri"/>
              <a:sym typeface="Calibri"/>
            </a:endParaRPr>
          </a:p>
          <a:p>
            <a:pPr marL="342900" lvl="0" indent="-2540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What do you notice? </a:t>
            </a:r>
            <a:endParaRPr sz="1400">
              <a:solidFill>
                <a:srgbClr val="000000"/>
              </a:solidFill>
              <a:latin typeface="Calibri"/>
              <a:ea typeface="Calibri"/>
              <a:cs typeface="Calibri"/>
              <a:sym typeface="Calibri"/>
            </a:endParaRPr>
          </a:p>
          <a:p>
            <a:pPr marL="342900" lvl="0" indent="-2540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What do you wonder? </a:t>
            </a:r>
            <a:endParaRPr sz="1400">
              <a:solidFill>
                <a:srgbClr val="000000"/>
              </a:solidFill>
              <a:latin typeface="Calibri"/>
              <a:ea typeface="Calibri"/>
              <a:cs typeface="Calibri"/>
              <a:sym typeface="Calibri"/>
            </a:endParaRPr>
          </a:p>
          <a:p>
            <a:pPr marL="342900" lvl="0" indent="-2540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What might be going on in these graphs/charts? </a:t>
            </a:r>
            <a:endParaRPr sz="1400">
              <a:solidFill>
                <a:srgbClr val="000000"/>
              </a:solidFill>
              <a:latin typeface="Calibri"/>
              <a:ea typeface="Calibri"/>
              <a:cs typeface="Calibri"/>
              <a:sym typeface="Calibri"/>
            </a:endParaRPr>
          </a:p>
          <a:p>
            <a:pPr marL="342900" lvl="0" indent="0" algn="l" rtl="0">
              <a:lnSpc>
                <a:spcPct val="115000"/>
              </a:lnSpc>
              <a:spcBef>
                <a:spcPts val="0"/>
              </a:spcBef>
              <a:spcAft>
                <a:spcPts val="0"/>
              </a:spcAft>
              <a:buClr>
                <a:srgbClr val="000000"/>
              </a:buClr>
              <a:buSzPts val="800"/>
              <a:buFont typeface="Arial"/>
              <a:buNone/>
            </a:pPr>
            <a:endParaRPr sz="14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r>
              <a:rPr lang="en-US" sz="1400">
                <a:solidFill>
                  <a:srgbClr val="000000"/>
                </a:solidFill>
                <a:latin typeface="Calibri"/>
                <a:ea typeface="Calibri"/>
                <a:cs typeface="Calibri"/>
                <a:sym typeface="Calibri"/>
              </a:rPr>
              <a:t>Based </a:t>
            </a:r>
            <a:r>
              <a:rPr lang="en-US">
                <a:latin typeface="Calibri"/>
                <a:ea typeface="Calibri"/>
                <a:cs typeface="Calibri"/>
                <a:sym typeface="Calibri"/>
              </a:rPr>
              <a:t>on</a:t>
            </a:r>
            <a:r>
              <a:rPr lang="en-US" sz="1400">
                <a:solidFill>
                  <a:srgbClr val="000000"/>
                </a:solidFill>
                <a:latin typeface="Calibri"/>
                <a:ea typeface="Calibri"/>
                <a:cs typeface="Calibri"/>
                <a:sym typeface="Calibri"/>
              </a:rPr>
              <a:t> your thinking, what is a claim you could make about the data? </a:t>
            </a:r>
            <a:endParaRPr sz="14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r>
              <a:rPr lang="en-US" sz="1400">
                <a:solidFill>
                  <a:srgbClr val="000000"/>
                </a:solidFill>
                <a:latin typeface="Calibri"/>
                <a:ea typeface="Calibri"/>
                <a:cs typeface="Calibri"/>
                <a:sym typeface="Calibri"/>
              </a:rPr>
              <a:t>Share what you noticed that supports your claim.</a:t>
            </a:r>
            <a:endParaRPr sz="1400" b="1">
              <a:solidFill>
                <a:srgbClr val="000000"/>
              </a:solidFill>
              <a:latin typeface="Nunito"/>
              <a:ea typeface="Nunito"/>
              <a:cs typeface="Nunito"/>
              <a:sym typeface="Nunito"/>
            </a:endParaRPr>
          </a:p>
          <a:p>
            <a:pPr marL="0" lvl="0" indent="0" algn="l" rtl="0">
              <a:spcBef>
                <a:spcPts val="0"/>
              </a:spcBef>
              <a:spcAft>
                <a:spcPts val="0"/>
              </a:spcAft>
              <a:buNone/>
            </a:pPr>
            <a:endParaRPr sz="1100">
              <a:latin typeface="Nunito"/>
              <a:ea typeface="Nunito"/>
              <a:cs typeface="Nunito"/>
              <a:sym typeface="Nunito"/>
            </a:endParaRPr>
          </a:p>
        </p:txBody>
      </p:sp>
      <p:sp>
        <p:nvSpPr>
          <p:cNvPr id="3276" name="Google Shape;3276;p410"/>
          <p:cNvSpPr txBox="1"/>
          <p:nvPr/>
        </p:nvSpPr>
        <p:spPr>
          <a:xfrm>
            <a:off x="6457950" y="1936800"/>
            <a:ext cx="2319000" cy="1816200"/>
          </a:xfrm>
          <a:prstGeom prst="rect">
            <a:avLst/>
          </a:prstGeom>
          <a:solidFill>
            <a:srgbClr val="FCF4F8"/>
          </a:solidFill>
          <a:ln w="28575" cap="flat" cmpd="sng">
            <a:solidFill>
              <a:schemeClr val="accent2"/>
            </a:solidFill>
            <a:prstDash val="solid"/>
            <a:round/>
            <a:headEnd type="none" w="sm" len="sm"/>
            <a:tailEnd type="none" w="sm" len="sm"/>
          </a:ln>
        </p:spPr>
        <p:txBody>
          <a:bodyPr spcFirstLastPara="1" wrap="square" lIns="68575" tIns="68575" rIns="68575" bIns="68575" anchor="t" anchorCtr="0">
            <a:spAutoFit/>
          </a:bodyPr>
          <a:lstStyle/>
          <a:p>
            <a:pPr marL="0" lvl="0" indent="0" algn="l" rtl="0">
              <a:spcBef>
                <a:spcPts val="0"/>
              </a:spcBef>
              <a:spcAft>
                <a:spcPts val="0"/>
              </a:spcAft>
              <a:buNone/>
            </a:pPr>
            <a:r>
              <a:rPr lang="en-US" b="1" i="1">
                <a:solidFill>
                  <a:schemeClr val="dk1"/>
                </a:solidFill>
                <a:latin typeface="Calibri"/>
                <a:ea typeface="Calibri"/>
                <a:cs typeface="Calibri"/>
                <a:sym typeface="Calibri"/>
              </a:rPr>
              <a:t>Resources for conducting Data Talks:</a:t>
            </a:r>
            <a:endParaRPr b="1" i="1">
              <a:solidFill>
                <a:schemeClr val="dk1"/>
              </a:solidFill>
              <a:latin typeface="Calibri"/>
              <a:ea typeface="Calibri"/>
              <a:cs typeface="Calibri"/>
              <a:sym typeface="Calibri"/>
            </a:endParaRPr>
          </a:p>
          <a:p>
            <a:pPr marL="342900" lvl="0" indent="-254000" algn="l" rtl="0">
              <a:spcBef>
                <a:spcPts val="0"/>
              </a:spcBef>
              <a:spcAft>
                <a:spcPts val="0"/>
              </a:spcAft>
              <a:buSzPts val="1400"/>
              <a:buFont typeface="Calibri"/>
              <a:buChar char="●"/>
            </a:pPr>
            <a:r>
              <a:rPr lang="en-US">
                <a:solidFill>
                  <a:schemeClr val="dk1"/>
                </a:solidFill>
                <a:latin typeface="Calibri"/>
                <a:ea typeface="Calibri"/>
                <a:cs typeface="Calibri"/>
                <a:sym typeface="Calibri"/>
              </a:rPr>
              <a:t>Stanford Graduate School of Education: </a:t>
            </a:r>
            <a:endParaRPr>
              <a:solidFill>
                <a:schemeClr val="dk1"/>
              </a:solidFill>
              <a:latin typeface="Calibri"/>
              <a:ea typeface="Calibri"/>
              <a:cs typeface="Calibri"/>
              <a:sym typeface="Calibri"/>
            </a:endParaRPr>
          </a:p>
          <a:p>
            <a:pPr marL="342900" lvl="0" indent="0" algn="l" rtl="0">
              <a:spcBef>
                <a:spcPts val="0"/>
              </a:spcBef>
              <a:spcAft>
                <a:spcPts val="0"/>
              </a:spcAft>
              <a:buNone/>
            </a:pPr>
            <a:r>
              <a:rPr lang="en-US" u="sng">
                <a:solidFill>
                  <a:schemeClr val="dk2"/>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YouCubed</a:t>
            </a:r>
            <a:endParaRPr>
              <a:solidFill>
                <a:schemeClr val="dk2"/>
              </a:solidFill>
              <a:latin typeface="Calibri"/>
              <a:ea typeface="Calibri"/>
              <a:cs typeface="Calibri"/>
              <a:sym typeface="Calibri"/>
            </a:endParaRPr>
          </a:p>
          <a:p>
            <a:pPr marL="342900" lvl="0" indent="-254000" algn="l" rtl="0">
              <a:spcBef>
                <a:spcPts val="0"/>
              </a:spcBef>
              <a:spcAft>
                <a:spcPts val="0"/>
              </a:spcAft>
              <a:buSzPts val="1400"/>
              <a:buFont typeface="Calibri"/>
              <a:buChar char="●"/>
            </a:pPr>
            <a:r>
              <a:rPr lang="en-US">
                <a:solidFill>
                  <a:schemeClr val="dk1"/>
                </a:solidFill>
                <a:latin typeface="Calibri"/>
                <a:ea typeface="Calibri"/>
                <a:cs typeface="Calibri"/>
                <a:sym typeface="Calibri"/>
              </a:rPr>
              <a:t>NYTimes: </a:t>
            </a:r>
            <a:r>
              <a:rPr lang="en-US" u="sng">
                <a:solidFill>
                  <a:schemeClr val="dk2"/>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“What’s going on in this graph?”</a:t>
            </a:r>
            <a:endParaRPr>
              <a:solidFill>
                <a:schemeClr val="dk2"/>
              </a:solidFill>
              <a:latin typeface="Calibri"/>
              <a:ea typeface="Calibri"/>
              <a:cs typeface="Calibri"/>
              <a:sym typeface="Calibri"/>
            </a:endParaRPr>
          </a:p>
          <a:p>
            <a:pPr marL="0" lvl="0" indent="0" algn="l" rtl="0">
              <a:spcBef>
                <a:spcPts val="0"/>
              </a:spcBef>
              <a:spcAft>
                <a:spcPts val="0"/>
              </a:spcAft>
              <a:buNone/>
            </a:pPr>
            <a:endParaRPr sz="1100">
              <a:latin typeface="Nunito"/>
              <a:ea typeface="Nunito"/>
              <a:cs typeface="Nunito"/>
              <a:sym typeface="Nunito"/>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281"/>
        <p:cNvGrpSpPr/>
        <p:nvPr/>
      </p:nvGrpSpPr>
      <p:grpSpPr>
        <a:xfrm>
          <a:off x="0" y="0"/>
          <a:ext cx="0" cy="0"/>
          <a:chOff x="0" y="0"/>
          <a:chExt cx="0" cy="0"/>
        </a:xfrm>
      </p:grpSpPr>
      <p:sp>
        <p:nvSpPr>
          <p:cNvPr id="3282" name="Google Shape;3282;p411"/>
          <p:cNvSpPr txBox="1">
            <a:spLocks noGrp="1"/>
          </p:cNvSpPr>
          <p:nvPr>
            <p:ph type="sldNum" idx="12"/>
          </p:nvPr>
        </p:nvSpPr>
        <p:spPr>
          <a:xfrm>
            <a:off x="8431975" y="4707650"/>
            <a:ext cx="557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88</a:t>
            </a:fld>
            <a:endParaRPr/>
          </a:p>
        </p:txBody>
      </p:sp>
      <p:pic>
        <p:nvPicPr>
          <p:cNvPr id="3283" name="Google Shape;3283;p411" descr="Students in their 2nd year of High School repeating Algebra by Race/Ethnicity. See link below. "/>
          <p:cNvPicPr preferRelativeResize="0"/>
          <p:nvPr/>
        </p:nvPicPr>
        <p:blipFill>
          <a:blip r:embed="rId3">
            <a:alphaModFix/>
          </a:blip>
          <a:stretch>
            <a:fillRect/>
          </a:stretch>
        </p:blipFill>
        <p:spPr>
          <a:xfrm>
            <a:off x="5386775" y="2124081"/>
            <a:ext cx="2585362" cy="1502700"/>
          </a:xfrm>
          <a:prstGeom prst="rect">
            <a:avLst/>
          </a:prstGeom>
          <a:noFill/>
          <a:ln w="28575" cap="flat" cmpd="sng">
            <a:solidFill>
              <a:srgbClr val="595959"/>
            </a:solidFill>
            <a:prstDash val="solid"/>
            <a:round/>
            <a:headEnd type="none" w="sm" len="sm"/>
            <a:tailEnd type="none" w="sm" len="sm"/>
          </a:ln>
        </p:spPr>
      </p:pic>
      <p:sp>
        <p:nvSpPr>
          <p:cNvPr id="3284" name="Google Shape;3284;p411"/>
          <p:cNvSpPr txBox="1"/>
          <p:nvPr/>
        </p:nvSpPr>
        <p:spPr>
          <a:xfrm>
            <a:off x="3943850" y="4576500"/>
            <a:ext cx="4327200" cy="330600"/>
          </a:xfrm>
          <a:prstGeom prst="rect">
            <a:avLst/>
          </a:prstGeom>
          <a:solidFill>
            <a:srgbClr val="FCF4F8"/>
          </a:solid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US" sz="1100" u="sng">
                <a:solidFill>
                  <a:schemeClr val="hlink"/>
                </a:solidFill>
                <a:hlinkClick r:id="rId4"/>
              </a:rPr>
              <a:t>(</a:t>
            </a:r>
            <a:r>
              <a:rPr lang="en-US" sz="1000" u="sng">
                <a:solidFill>
                  <a:schemeClr val="hlink"/>
                </a:solidFill>
                <a:latin typeface="Calibri"/>
                <a:ea typeface="Calibri"/>
                <a:cs typeface="Calibri"/>
                <a:sym typeface="Calibri"/>
                <a:hlinkClick r:id="rId4"/>
              </a:rPr>
              <a:t>Oregon Office of Accountability, Research &amp; Information Services, 2017)</a:t>
            </a:r>
            <a:endParaRPr sz="1000">
              <a:solidFill>
                <a:srgbClr val="000000"/>
              </a:solidFill>
              <a:latin typeface="Calibri"/>
              <a:ea typeface="Calibri"/>
              <a:cs typeface="Calibri"/>
              <a:sym typeface="Calibri"/>
            </a:endParaRPr>
          </a:p>
        </p:txBody>
      </p:sp>
      <p:sp>
        <p:nvSpPr>
          <p:cNvPr id="3285" name="Google Shape;3285;p41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High school math course-taking patterns</a:t>
            </a:r>
            <a:endParaRPr sz="2800"/>
          </a:p>
        </p:txBody>
      </p:sp>
      <p:sp>
        <p:nvSpPr>
          <p:cNvPr id="3286" name="Google Shape;3286;p411"/>
          <p:cNvSpPr txBox="1"/>
          <p:nvPr/>
        </p:nvSpPr>
        <p:spPr>
          <a:xfrm>
            <a:off x="5308000" y="1722300"/>
            <a:ext cx="3133200" cy="3534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US" sz="1000">
                <a:solidFill>
                  <a:srgbClr val="000000"/>
                </a:solidFill>
                <a:latin typeface="Calibri"/>
                <a:ea typeface="Calibri"/>
                <a:cs typeface="Calibri"/>
                <a:sym typeface="Calibri"/>
              </a:rPr>
              <a:t>Students in their </a:t>
            </a:r>
            <a:r>
              <a:rPr lang="en-US" sz="1000">
                <a:latin typeface="Calibri"/>
                <a:ea typeface="Calibri"/>
                <a:cs typeface="Calibri"/>
                <a:sym typeface="Calibri"/>
              </a:rPr>
              <a:t>second</a:t>
            </a:r>
            <a:r>
              <a:rPr lang="en-US" sz="1000">
                <a:solidFill>
                  <a:srgbClr val="000000"/>
                </a:solidFill>
                <a:latin typeface="Calibri"/>
                <a:ea typeface="Calibri"/>
                <a:cs typeface="Calibri"/>
                <a:sym typeface="Calibri"/>
              </a:rPr>
              <a:t> </a:t>
            </a:r>
            <a:r>
              <a:rPr lang="en-US" sz="1000">
                <a:latin typeface="Calibri"/>
                <a:ea typeface="Calibri"/>
                <a:cs typeface="Calibri"/>
                <a:sym typeface="Calibri"/>
              </a:rPr>
              <a:t>y</a:t>
            </a:r>
            <a:r>
              <a:rPr lang="en-US" sz="1000">
                <a:solidFill>
                  <a:srgbClr val="000000"/>
                </a:solidFill>
                <a:latin typeface="Calibri"/>
                <a:ea typeface="Calibri"/>
                <a:cs typeface="Calibri"/>
                <a:sym typeface="Calibri"/>
              </a:rPr>
              <a:t>ear of </a:t>
            </a:r>
            <a:r>
              <a:rPr lang="en-US" sz="1000">
                <a:latin typeface="Calibri"/>
                <a:ea typeface="Calibri"/>
                <a:cs typeface="Calibri"/>
                <a:sym typeface="Calibri"/>
              </a:rPr>
              <a:t>h</a:t>
            </a:r>
            <a:r>
              <a:rPr lang="en-US" sz="1000">
                <a:solidFill>
                  <a:srgbClr val="000000"/>
                </a:solidFill>
                <a:latin typeface="Calibri"/>
                <a:ea typeface="Calibri"/>
                <a:cs typeface="Calibri"/>
                <a:sym typeface="Calibri"/>
              </a:rPr>
              <a:t>igh </a:t>
            </a:r>
            <a:r>
              <a:rPr lang="en-US" sz="1000">
                <a:latin typeface="Calibri"/>
                <a:ea typeface="Calibri"/>
                <a:cs typeface="Calibri"/>
                <a:sym typeface="Calibri"/>
              </a:rPr>
              <a:t>s</a:t>
            </a:r>
            <a:r>
              <a:rPr lang="en-US" sz="1000">
                <a:solidFill>
                  <a:srgbClr val="000000"/>
                </a:solidFill>
                <a:latin typeface="Calibri"/>
                <a:ea typeface="Calibri"/>
                <a:cs typeface="Calibri"/>
                <a:sym typeface="Calibri"/>
              </a:rPr>
              <a:t>chool who were repeating Algebra:</a:t>
            </a:r>
            <a:endParaRPr sz="1000">
              <a:latin typeface="Calibri"/>
              <a:ea typeface="Calibri"/>
              <a:cs typeface="Calibri"/>
              <a:sym typeface="Calibri"/>
            </a:endParaRPr>
          </a:p>
        </p:txBody>
      </p:sp>
      <p:pic>
        <p:nvPicPr>
          <p:cNvPr id="3287" name="Google Shape;3287;p411" descr="Students taking specified math courses in their first year of High School by Race/Ethnicity. See link below"/>
          <p:cNvPicPr preferRelativeResize="0"/>
          <p:nvPr/>
        </p:nvPicPr>
        <p:blipFill>
          <a:blip r:embed="rId5">
            <a:alphaModFix/>
          </a:blip>
          <a:stretch>
            <a:fillRect/>
          </a:stretch>
        </p:blipFill>
        <p:spPr>
          <a:xfrm>
            <a:off x="537875" y="1504225"/>
            <a:ext cx="4678601" cy="2137573"/>
          </a:xfrm>
          <a:prstGeom prst="rect">
            <a:avLst/>
          </a:prstGeom>
          <a:noFill/>
          <a:ln w="28575" cap="flat" cmpd="sng">
            <a:solidFill>
              <a:srgbClr val="595959"/>
            </a:solidFill>
            <a:prstDash val="solid"/>
            <a:round/>
            <a:headEnd type="none" w="sm" len="sm"/>
            <a:tailEnd type="none" w="sm" len="sm"/>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291"/>
        <p:cNvGrpSpPr/>
        <p:nvPr/>
      </p:nvGrpSpPr>
      <p:grpSpPr>
        <a:xfrm>
          <a:off x="0" y="0"/>
          <a:ext cx="0" cy="0"/>
          <a:chOff x="0" y="0"/>
          <a:chExt cx="0" cy="0"/>
        </a:xfrm>
      </p:grpSpPr>
      <p:sp>
        <p:nvSpPr>
          <p:cNvPr id="3292" name="Google Shape;3292;p41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000" b="1"/>
              <a:t>Directions: </a:t>
            </a:r>
            <a:r>
              <a:rPr lang="en-US" sz="2000">
                <a:solidFill>
                  <a:schemeClr val="dk1"/>
                </a:solidFill>
              </a:rPr>
              <a:t>Use the workspace to record your group’s claims about the data (generalizations) and your group’s evidence for those claims (justifications).</a:t>
            </a:r>
            <a:endParaRPr sz="1600"/>
          </a:p>
        </p:txBody>
      </p:sp>
      <p:sp>
        <p:nvSpPr>
          <p:cNvPr id="3293" name="Google Shape;3293;p412"/>
          <p:cNvSpPr txBox="1">
            <a:spLocks noGrp="1"/>
          </p:cNvSpPr>
          <p:nvPr>
            <p:ph type="sldNum" idx="12"/>
          </p:nvPr>
        </p:nvSpPr>
        <p:spPr>
          <a:xfrm>
            <a:off x="8389800" y="4711475"/>
            <a:ext cx="596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2"/>
        <p:cNvGrpSpPr/>
        <p:nvPr/>
      </p:nvGrpSpPr>
      <p:grpSpPr>
        <a:xfrm>
          <a:off x="0" y="0"/>
          <a:ext cx="0" cy="0"/>
          <a:chOff x="0" y="0"/>
          <a:chExt cx="0" cy="0"/>
        </a:xfrm>
      </p:grpSpPr>
      <p:sp>
        <p:nvSpPr>
          <p:cNvPr id="2544" name="Google Shape;2544;p332"/>
          <p:cNvSpPr txBox="1"/>
          <p:nvPr/>
        </p:nvSpPr>
        <p:spPr>
          <a:xfrm>
            <a:off x="6723729" y="1417599"/>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dirty="0">
                <a:solidFill>
                  <a:srgbClr val="000000"/>
                </a:solidFill>
                <a:latin typeface="Calibri"/>
                <a:ea typeface="Calibri"/>
                <a:cs typeface="Calibri"/>
                <a:sym typeface="Calibri"/>
              </a:rPr>
              <a:t>Any proposed instructional approach, curricular change, or </a:t>
            </a:r>
            <a:r>
              <a:rPr lang="en-US" sz="1300" b="1" dirty="0">
                <a:solidFill>
                  <a:srgbClr val="000000"/>
                </a:solidFill>
                <a:latin typeface="Calibri"/>
                <a:ea typeface="Calibri"/>
                <a:cs typeface="Calibri"/>
                <a:sym typeface="Calibri"/>
              </a:rPr>
              <a:t>system design element should be evaluated by the degree to which it builds on these four cornerstones</a:t>
            </a:r>
            <a:r>
              <a:rPr lang="en-US" sz="1300" dirty="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dirty="0">
              <a:latin typeface="Calibri"/>
              <a:ea typeface="Calibri"/>
              <a:cs typeface="Calibri"/>
              <a:sym typeface="Calibri"/>
            </a:endParaRPr>
          </a:p>
        </p:txBody>
      </p:sp>
      <p:sp>
        <p:nvSpPr>
          <p:cNvPr id="2545" name="Google Shape;2545;p332"/>
          <p:cNvSpPr txBox="1"/>
          <p:nvPr/>
        </p:nvSpPr>
        <p:spPr>
          <a:xfrm>
            <a:off x="255800" y="1417599"/>
            <a:ext cx="6288000" cy="34788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US" sz="1100" b="1" dirty="0">
                <a:solidFill>
                  <a:schemeClr val="hlink"/>
                </a:solidFill>
                <a:latin typeface="Calibri"/>
                <a:ea typeface="Calibri"/>
                <a:cs typeface="Calibri"/>
                <a:sym typeface="Calibri"/>
              </a:rPr>
              <a:t>Focus:</a:t>
            </a:r>
            <a:r>
              <a:rPr lang="en-US" sz="1100" dirty="0">
                <a:solidFill>
                  <a:schemeClr val="hlink"/>
                </a:solidFill>
                <a:latin typeface="Calibri"/>
                <a:ea typeface="Calibri"/>
                <a:cs typeface="Calibri"/>
                <a:sym typeface="Calibri"/>
              </a:rPr>
              <a:t> </a:t>
            </a:r>
            <a:r>
              <a:rPr lang="en-US" sz="1100" dirty="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dirty="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dirty="0">
                <a:solidFill>
                  <a:schemeClr val="hlink"/>
                </a:solidFill>
                <a:latin typeface="Calibri"/>
                <a:ea typeface="Calibri"/>
                <a:cs typeface="Calibri"/>
                <a:sym typeface="Calibri"/>
              </a:rPr>
              <a:t>Engagement:</a:t>
            </a:r>
            <a:r>
              <a:rPr lang="en-US" sz="1100" dirty="0">
                <a:solidFill>
                  <a:schemeClr val="hlink"/>
                </a:solidFill>
                <a:latin typeface="Calibri"/>
                <a:ea typeface="Calibri"/>
                <a:cs typeface="Calibri"/>
                <a:sym typeface="Calibri"/>
              </a:rPr>
              <a:t> </a:t>
            </a:r>
            <a:r>
              <a:rPr lang="en-US" sz="1100" dirty="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dirty="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dirty="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dirty="0">
                <a:solidFill>
                  <a:schemeClr val="hlink"/>
                </a:solidFill>
                <a:latin typeface="Calibri"/>
                <a:ea typeface="Calibri"/>
                <a:cs typeface="Calibri"/>
                <a:sym typeface="Calibri"/>
              </a:rPr>
              <a:t>Pathways:</a:t>
            </a:r>
            <a:r>
              <a:rPr lang="en-US" sz="1100" dirty="0">
                <a:solidFill>
                  <a:schemeClr val="hlink"/>
                </a:solidFill>
                <a:latin typeface="Calibri"/>
                <a:ea typeface="Calibri"/>
                <a:cs typeface="Calibri"/>
                <a:sym typeface="Calibri"/>
              </a:rPr>
              <a:t> </a:t>
            </a:r>
            <a:r>
              <a:rPr lang="en-US" sz="1100" dirty="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dirty="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dirty="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dirty="0">
                <a:solidFill>
                  <a:schemeClr val="hlink"/>
                </a:solidFill>
                <a:latin typeface="Calibri"/>
                <a:ea typeface="Calibri"/>
                <a:cs typeface="Calibri"/>
                <a:sym typeface="Calibri"/>
              </a:rPr>
              <a:t>Belonging:</a:t>
            </a:r>
            <a:r>
              <a:rPr lang="en-US" sz="1100" dirty="0">
                <a:solidFill>
                  <a:schemeClr val="hlink"/>
                </a:solidFill>
                <a:latin typeface="Calibri"/>
                <a:ea typeface="Calibri"/>
                <a:cs typeface="Calibri"/>
                <a:sym typeface="Calibri"/>
              </a:rPr>
              <a:t> </a:t>
            </a:r>
            <a:r>
              <a:rPr lang="en-US" sz="1100" dirty="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100" dirty="0">
              <a:solidFill>
                <a:schemeClr val="dk1"/>
              </a:solidFill>
              <a:latin typeface="Calibri"/>
              <a:ea typeface="Calibri"/>
              <a:cs typeface="Calibri"/>
              <a:sym typeface="Calibri"/>
            </a:endParaRPr>
          </a:p>
          <a:p>
            <a:pPr marL="2057400" lvl="0" indent="0" algn="r" rtl="0">
              <a:spcBef>
                <a:spcPts val="0"/>
              </a:spcBef>
              <a:spcAft>
                <a:spcPts val="0"/>
              </a:spcAft>
              <a:buClr>
                <a:schemeClr val="dk1"/>
              </a:buClr>
              <a:buSzPts val="800"/>
              <a:buFont typeface="Arial"/>
              <a:buNone/>
            </a:pPr>
            <a:endParaRPr sz="900" dirty="0">
              <a:solidFill>
                <a:schemeClr val="dk1"/>
              </a:solidFill>
              <a:latin typeface="Calibri"/>
              <a:ea typeface="Calibri"/>
              <a:cs typeface="Calibri"/>
              <a:sym typeface="Calibri"/>
            </a:endParaRPr>
          </a:p>
          <a:p>
            <a:pPr marL="2057400" lvl="0" indent="0" algn="r" rtl="0">
              <a:spcBef>
                <a:spcPts val="0"/>
              </a:spcBef>
              <a:spcAft>
                <a:spcPts val="0"/>
              </a:spcAft>
              <a:buClr>
                <a:schemeClr val="dk1"/>
              </a:buClr>
              <a:buSzPts val="800"/>
              <a:buFont typeface="Arial"/>
              <a:buNone/>
            </a:pPr>
            <a:endParaRPr sz="900" dirty="0">
              <a:solidFill>
                <a:schemeClr val="dk1"/>
              </a:solidFill>
              <a:latin typeface="Calibri"/>
              <a:ea typeface="Calibri"/>
              <a:cs typeface="Calibri"/>
              <a:sym typeface="Calibri"/>
            </a:endParaRPr>
          </a:p>
          <a:p>
            <a:pPr marL="2057400" lvl="0" indent="0" algn="r" rtl="0">
              <a:spcBef>
                <a:spcPts val="0"/>
              </a:spcBef>
              <a:spcAft>
                <a:spcPts val="0"/>
              </a:spcAft>
              <a:buClr>
                <a:schemeClr val="dk1"/>
              </a:buClr>
              <a:buSzPts val="800"/>
              <a:buFont typeface="Arial"/>
              <a:buNone/>
            </a:pPr>
            <a:r>
              <a:rPr lang="en-US" sz="900" dirty="0">
                <a:solidFill>
                  <a:schemeClr val="dk1"/>
                </a:solidFill>
                <a:latin typeface="Calibri"/>
                <a:ea typeface="Calibri"/>
                <a:cs typeface="Calibri"/>
                <a:sym typeface="Calibri"/>
              </a:rPr>
              <a:t>2</a:t>
            </a:r>
            <a:r>
              <a:rPr lang="en-US" sz="800" dirty="0">
                <a:solidFill>
                  <a:schemeClr val="dk1"/>
                </a:solidFill>
                <a:latin typeface="Calibri"/>
                <a:ea typeface="Calibri"/>
                <a:cs typeface="Calibri"/>
                <a:sym typeface="Calibri"/>
              </a:rPr>
              <a:t>022 Oregon Mathematics Standards &amp; Guidance (v5.2.5), p. 5</a:t>
            </a:r>
            <a:r>
              <a:rPr lang="en-US" sz="900" dirty="0">
                <a:solidFill>
                  <a:schemeClr val="dk1"/>
                </a:solidFill>
                <a:latin typeface="Calibri"/>
                <a:ea typeface="Calibri"/>
                <a:cs typeface="Calibri"/>
                <a:sym typeface="Calibri"/>
              </a:rPr>
              <a:t>.</a:t>
            </a:r>
            <a:endParaRPr sz="1300" dirty="0">
              <a:latin typeface="Calibri"/>
              <a:ea typeface="Calibri"/>
              <a:cs typeface="Calibri"/>
              <a:sym typeface="Calibri"/>
            </a:endParaRPr>
          </a:p>
        </p:txBody>
      </p:sp>
      <p:pic>
        <p:nvPicPr>
          <p:cNvPr id="2546" name="Google Shape;2546;p332" descr="Icon for Focus Cornerstone with a magnifying glass"/>
          <p:cNvPicPr preferRelativeResize="0"/>
          <p:nvPr/>
        </p:nvPicPr>
        <p:blipFill>
          <a:blip r:embed="rId3">
            <a:alphaModFix/>
          </a:blip>
          <a:stretch>
            <a:fillRect/>
          </a:stretch>
        </p:blipFill>
        <p:spPr>
          <a:xfrm>
            <a:off x="5068194" y="1552045"/>
            <a:ext cx="1475606" cy="368902"/>
          </a:xfrm>
          <a:prstGeom prst="rect">
            <a:avLst/>
          </a:prstGeom>
          <a:noFill/>
          <a:ln>
            <a:noFill/>
          </a:ln>
        </p:spPr>
      </p:pic>
      <p:pic>
        <p:nvPicPr>
          <p:cNvPr id="2547" name="Google Shape;2547;p332" descr="Icon for Engagement Cornerstone with a light bulb"/>
          <p:cNvPicPr preferRelativeResize="0"/>
          <p:nvPr/>
        </p:nvPicPr>
        <p:blipFill>
          <a:blip r:embed="rId4">
            <a:alphaModFix/>
          </a:blip>
          <a:stretch>
            <a:fillRect/>
          </a:stretch>
        </p:blipFill>
        <p:spPr>
          <a:xfrm>
            <a:off x="5068194" y="2246444"/>
            <a:ext cx="1475606" cy="368902"/>
          </a:xfrm>
          <a:prstGeom prst="rect">
            <a:avLst/>
          </a:prstGeom>
          <a:noFill/>
          <a:ln>
            <a:noFill/>
          </a:ln>
        </p:spPr>
      </p:pic>
      <p:pic>
        <p:nvPicPr>
          <p:cNvPr id="2548" name="Google Shape;2548;p332" descr="Icon for Pathways Cornerstone with a street signs"/>
          <p:cNvPicPr preferRelativeResize="0"/>
          <p:nvPr/>
        </p:nvPicPr>
        <p:blipFill>
          <a:blip r:embed="rId5">
            <a:alphaModFix/>
          </a:blip>
          <a:stretch>
            <a:fillRect/>
          </a:stretch>
        </p:blipFill>
        <p:spPr>
          <a:xfrm>
            <a:off x="4982344" y="3043208"/>
            <a:ext cx="1475606" cy="368902"/>
          </a:xfrm>
          <a:prstGeom prst="rect">
            <a:avLst/>
          </a:prstGeom>
          <a:noFill/>
          <a:ln>
            <a:noFill/>
          </a:ln>
        </p:spPr>
      </p:pic>
      <p:pic>
        <p:nvPicPr>
          <p:cNvPr id="2549" name="Google Shape;2549;p332" descr="Icon for Belonging Cornerstone with puzzle pieces"/>
          <p:cNvPicPr preferRelativeResize="0"/>
          <p:nvPr/>
        </p:nvPicPr>
        <p:blipFill>
          <a:blip r:embed="rId6">
            <a:alphaModFix/>
          </a:blip>
          <a:stretch>
            <a:fillRect/>
          </a:stretch>
        </p:blipFill>
        <p:spPr>
          <a:xfrm>
            <a:off x="4919039" y="3779356"/>
            <a:ext cx="1475606" cy="368902"/>
          </a:xfrm>
          <a:prstGeom prst="rect">
            <a:avLst/>
          </a:prstGeom>
          <a:noFill/>
          <a:ln>
            <a:noFill/>
          </a:ln>
        </p:spPr>
      </p:pic>
      <p:sp>
        <p:nvSpPr>
          <p:cNvPr id="2550" name="Google Shape;2550;p332"/>
          <p:cNvSpPr/>
          <p:nvPr/>
        </p:nvSpPr>
        <p:spPr>
          <a:xfrm>
            <a:off x="6865850" y="4309750"/>
            <a:ext cx="2033400" cy="608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7"/>
              </a:rPr>
              <a:t>(ODE, 2022)</a:t>
            </a:r>
            <a:endParaRPr/>
          </a:p>
        </p:txBody>
      </p:sp>
      <p:sp>
        <p:nvSpPr>
          <p:cNvPr id="2" name="Title 1"/>
          <p:cNvSpPr>
            <a:spLocks noGrp="1"/>
          </p:cNvSpPr>
          <p:nvPr>
            <p:ph type="title"/>
          </p:nvPr>
        </p:nvSpPr>
        <p:spPr>
          <a:xfrm>
            <a:off x="538050" y="375009"/>
            <a:ext cx="8088300" cy="769800"/>
          </a:xfrm>
          <a:solidFill>
            <a:srgbClr val="0070C0"/>
          </a:solidFill>
        </p:spPr>
        <p:txBody>
          <a:bodyPr>
            <a:noAutofit/>
          </a:bodyPr>
          <a:lstStyle/>
          <a:p>
            <a:pPr algn="ctr"/>
            <a:r>
              <a:rPr lang="en-US" sz="1800" dirty="0" smtClean="0">
                <a:solidFill>
                  <a:schemeClr val="bg1"/>
                </a:solidFill>
              </a:rPr>
              <a:t>The work of engineering a more equitable math system is centered on four cornerstone principles of the Oregon Math Project: </a:t>
            </a:r>
            <a:br>
              <a:rPr lang="en-US" sz="1800" dirty="0" smtClean="0">
                <a:solidFill>
                  <a:schemeClr val="bg1"/>
                </a:solidFill>
              </a:rPr>
            </a:br>
            <a:r>
              <a:rPr lang="en-US" sz="1800" b="1" dirty="0" smtClean="0">
                <a:solidFill>
                  <a:schemeClr val="bg1"/>
                </a:solidFill>
              </a:rPr>
              <a:t>FOCUS, ENGAGEMENT, PATHWAYS</a:t>
            </a:r>
            <a:r>
              <a:rPr lang="en-US" sz="1800" dirty="0" smtClean="0">
                <a:solidFill>
                  <a:schemeClr val="bg1"/>
                </a:solidFill>
              </a:rPr>
              <a:t>, </a:t>
            </a:r>
            <a:r>
              <a:rPr lang="en-US" sz="1800" b="1" dirty="0" smtClean="0">
                <a:solidFill>
                  <a:schemeClr val="bg1"/>
                </a:solidFill>
              </a:rPr>
              <a:t>and BELONGING</a:t>
            </a:r>
            <a:r>
              <a:rPr lang="en-US" sz="1800" dirty="0" smtClean="0">
                <a:solidFill>
                  <a:schemeClr val="bg1"/>
                </a:solidFill>
              </a:rPr>
              <a:t>  </a:t>
            </a:r>
            <a:endParaRPr lang="en-US" sz="1800" dirty="0">
              <a:solidFill>
                <a:schemeClr val="bg1"/>
              </a:solidFill>
            </a:endParaRPr>
          </a:p>
        </p:txBody>
      </p:sp>
      <p:sp>
        <p:nvSpPr>
          <p:cNvPr id="2551" name="Google Shape;2551;p332"/>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mtClean="0"/>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298"/>
        <p:cNvGrpSpPr/>
        <p:nvPr/>
      </p:nvGrpSpPr>
      <p:grpSpPr>
        <a:xfrm>
          <a:off x="0" y="0"/>
          <a:ext cx="0" cy="0"/>
          <a:chOff x="0" y="0"/>
          <a:chExt cx="0" cy="0"/>
        </a:xfrm>
      </p:grpSpPr>
      <p:sp>
        <p:nvSpPr>
          <p:cNvPr id="3299" name="Google Shape;3299;p41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298450" algn="l" rtl="0">
              <a:lnSpc>
                <a:spcPct val="115000"/>
              </a:lnSpc>
              <a:spcBef>
                <a:spcPts val="0"/>
              </a:spcBef>
              <a:spcAft>
                <a:spcPts val="0"/>
              </a:spcAft>
              <a:buClr>
                <a:srgbClr val="000000"/>
              </a:buClr>
              <a:buSzPts val="2100"/>
              <a:buFont typeface="Calibri"/>
              <a:buChar char="●"/>
            </a:pPr>
            <a:r>
              <a:rPr lang="en-US" sz="2100" b="1">
                <a:solidFill>
                  <a:srgbClr val="000000"/>
                </a:solidFill>
              </a:rPr>
              <a:t>Revoice what you heard</a:t>
            </a:r>
            <a:endParaRPr sz="2100" b="1">
              <a:solidFill>
                <a:srgbClr val="000000"/>
              </a:solidFill>
            </a:endParaRPr>
          </a:p>
          <a:p>
            <a:pPr marL="558800" lvl="1" indent="-209550" algn="l" rtl="0">
              <a:lnSpc>
                <a:spcPct val="115000"/>
              </a:lnSpc>
              <a:spcBef>
                <a:spcPts val="0"/>
              </a:spcBef>
              <a:spcAft>
                <a:spcPts val="0"/>
              </a:spcAft>
              <a:buClr>
                <a:srgbClr val="000000"/>
              </a:buClr>
              <a:buSzPts val="2100"/>
              <a:buFont typeface="Calibri"/>
              <a:buChar char="○"/>
            </a:pPr>
            <a:r>
              <a:rPr lang="en-US" sz="2100" i="1">
                <a:solidFill>
                  <a:srgbClr val="000000"/>
                </a:solidFill>
              </a:rPr>
              <a:t>I heard you say….</a:t>
            </a:r>
            <a:endParaRPr sz="2100" i="1">
              <a:solidFill>
                <a:srgbClr val="000000"/>
              </a:solidFill>
            </a:endParaRPr>
          </a:p>
          <a:p>
            <a:pPr marL="558800" lvl="1" indent="-209550" algn="l" rtl="0">
              <a:lnSpc>
                <a:spcPct val="115000"/>
              </a:lnSpc>
              <a:spcBef>
                <a:spcPts val="0"/>
              </a:spcBef>
              <a:spcAft>
                <a:spcPts val="0"/>
              </a:spcAft>
              <a:buClr>
                <a:srgbClr val="000000"/>
              </a:buClr>
              <a:buSzPts val="2100"/>
              <a:buFont typeface="Calibri"/>
              <a:buChar char="○"/>
            </a:pPr>
            <a:r>
              <a:rPr lang="en-US" sz="2100" i="1">
                <a:solidFill>
                  <a:srgbClr val="000000"/>
                </a:solidFill>
              </a:rPr>
              <a:t>I understand ….</a:t>
            </a:r>
            <a:endParaRPr sz="2100" i="1">
              <a:solidFill>
                <a:srgbClr val="000000"/>
              </a:solidFill>
            </a:endParaRPr>
          </a:p>
          <a:p>
            <a:pPr marL="0" lvl="0" indent="0" algn="l" rtl="0">
              <a:lnSpc>
                <a:spcPct val="115000"/>
              </a:lnSpc>
              <a:spcBef>
                <a:spcPts val="0"/>
              </a:spcBef>
              <a:spcAft>
                <a:spcPts val="0"/>
              </a:spcAft>
              <a:buClr>
                <a:schemeClr val="dk1"/>
              </a:buClr>
              <a:buSzPts val="1100"/>
              <a:buFont typeface="Arial"/>
              <a:buNone/>
            </a:pPr>
            <a:endParaRPr sz="800" i="1">
              <a:solidFill>
                <a:srgbClr val="000000"/>
              </a:solidFill>
            </a:endParaRPr>
          </a:p>
          <a:p>
            <a:pPr marL="342900" lvl="0" indent="-298450" algn="l" rtl="0">
              <a:lnSpc>
                <a:spcPct val="115000"/>
              </a:lnSpc>
              <a:spcBef>
                <a:spcPts val="0"/>
              </a:spcBef>
              <a:spcAft>
                <a:spcPts val="0"/>
              </a:spcAft>
              <a:buClr>
                <a:srgbClr val="000000"/>
              </a:buClr>
              <a:buSzPts val="2100"/>
              <a:buFont typeface="Calibri"/>
              <a:buChar char="●"/>
            </a:pPr>
            <a:r>
              <a:rPr lang="en-US" sz="2100" b="1">
                <a:solidFill>
                  <a:srgbClr val="000000"/>
                </a:solidFill>
              </a:rPr>
              <a:t>Add on to the idea shared</a:t>
            </a:r>
            <a:endParaRPr sz="2100" b="1">
              <a:solidFill>
                <a:srgbClr val="000000"/>
              </a:solidFill>
            </a:endParaRPr>
          </a:p>
          <a:p>
            <a:pPr marL="558800" lvl="1" indent="-209550" algn="l" rtl="0">
              <a:lnSpc>
                <a:spcPct val="115000"/>
              </a:lnSpc>
              <a:spcBef>
                <a:spcPts val="0"/>
              </a:spcBef>
              <a:spcAft>
                <a:spcPts val="0"/>
              </a:spcAft>
              <a:buClr>
                <a:srgbClr val="000000"/>
              </a:buClr>
              <a:buSzPts val="2100"/>
              <a:buFont typeface="Calibri"/>
              <a:buChar char="○"/>
            </a:pPr>
            <a:r>
              <a:rPr lang="en-US" sz="2100" i="1">
                <a:solidFill>
                  <a:srgbClr val="000000"/>
                </a:solidFill>
              </a:rPr>
              <a:t>I want to add on …..</a:t>
            </a:r>
            <a:endParaRPr sz="2100" i="1">
              <a:solidFill>
                <a:srgbClr val="000000"/>
              </a:solidFill>
            </a:endParaRPr>
          </a:p>
          <a:p>
            <a:pPr marL="0" lvl="0" indent="0" algn="l" rtl="0">
              <a:lnSpc>
                <a:spcPct val="115000"/>
              </a:lnSpc>
              <a:spcBef>
                <a:spcPts val="0"/>
              </a:spcBef>
              <a:spcAft>
                <a:spcPts val="0"/>
              </a:spcAft>
              <a:buClr>
                <a:schemeClr val="dk1"/>
              </a:buClr>
              <a:buSzPts val="1100"/>
              <a:buFont typeface="Arial"/>
              <a:buNone/>
            </a:pPr>
            <a:endParaRPr sz="800" i="1">
              <a:solidFill>
                <a:srgbClr val="000000"/>
              </a:solidFill>
            </a:endParaRPr>
          </a:p>
          <a:p>
            <a:pPr marL="342900" lvl="0" indent="-298450" algn="l" rtl="0">
              <a:lnSpc>
                <a:spcPct val="115000"/>
              </a:lnSpc>
              <a:spcBef>
                <a:spcPts val="0"/>
              </a:spcBef>
              <a:spcAft>
                <a:spcPts val="0"/>
              </a:spcAft>
              <a:buClr>
                <a:srgbClr val="000000"/>
              </a:buClr>
              <a:buSzPts val="2100"/>
              <a:buFont typeface="Calibri"/>
              <a:buChar char="●"/>
            </a:pPr>
            <a:r>
              <a:rPr lang="en-US" sz="2100" b="1">
                <a:solidFill>
                  <a:srgbClr val="000000"/>
                </a:solidFill>
              </a:rPr>
              <a:t>Ask a question</a:t>
            </a:r>
            <a:endParaRPr sz="2100" b="1">
              <a:solidFill>
                <a:srgbClr val="000000"/>
              </a:solidFill>
            </a:endParaRPr>
          </a:p>
          <a:p>
            <a:pPr marL="558800" lvl="1" indent="-209550" algn="l" rtl="0">
              <a:lnSpc>
                <a:spcPct val="115000"/>
              </a:lnSpc>
              <a:spcBef>
                <a:spcPts val="0"/>
              </a:spcBef>
              <a:spcAft>
                <a:spcPts val="0"/>
              </a:spcAft>
              <a:buClr>
                <a:srgbClr val="000000"/>
              </a:buClr>
              <a:buSzPts val="2100"/>
              <a:buFont typeface="Calibri"/>
              <a:buChar char="○"/>
            </a:pPr>
            <a:r>
              <a:rPr lang="en-US" sz="2100" i="1">
                <a:solidFill>
                  <a:srgbClr val="000000"/>
                </a:solidFill>
              </a:rPr>
              <a:t>I wonder about...</a:t>
            </a:r>
            <a:endParaRPr>
              <a:solidFill>
                <a:srgbClr val="000000"/>
              </a:solidFill>
            </a:endParaRPr>
          </a:p>
        </p:txBody>
      </p:sp>
      <p:sp>
        <p:nvSpPr>
          <p:cNvPr id="3300" name="Google Shape;3300;p413"/>
          <p:cNvSpPr txBox="1">
            <a:spLocks noGrp="1"/>
          </p:cNvSpPr>
          <p:nvPr>
            <p:ph type="sldNum" idx="12"/>
          </p:nvPr>
        </p:nvSpPr>
        <p:spPr>
          <a:xfrm>
            <a:off x="8431975" y="4707650"/>
            <a:ext cx="557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90</a:t>
            </a:fld>
            <a:endParaRPr/>
          </a:p>
        </p:txBody>
      </p:sp>
      <p:sp>
        <p:nvSpPr>
          <p:cNvPr id="3301" name="Google Shape;3301;p41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sz="2800"/>
              <a:t>As you listen to ideas and strategies in your group, be ready to do one of the following:</a:t>
            </a:r>
            <a:endParaRPr sz="2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06"/>
        <p:cNvGrpSpPr/>
        <p:nvPr/>
      </p:nvGrpSpPr>
      <p:grpSpPr>
        <a:xfrm>
          <a:off x="0" y="0"/>
          <a:ext cx="0" cy="0"/>
          <a:chOff x="0" y="0"/>
          <a:chExt cx="0" cy="0"/>
        </a:xfrm>
      </p:grpSpPr>
      <p:sp>
        <p:nvSpPr>
          <p:cNvPr id="3" name="Title 2"/>
          <p:cNvSpPr>
            <a:spLocks noGrp="1"/>
          </p:cNvSpPr>
          <p:nvPr>
            <p:ph type="title"/>
          </p:nvPr>
        </p:nvSpPr>
        <p:spPr>
          <a:xfrm>
            <a:off x="537882" y="203200"/>
            <a:ext cx="8088300" cy="423925"/>
          </a:xfrm>
        </p:spPr>
        <p:txBody>
          <a:bodyPr>
            <a:noAutofit/>
          </a:bodyPr>
          <a:lstStyle/>
          <a:p>
            <a:pPr algn="ctr"/>
            <a:r>
              <a:rPr lang="en-US" sz="2200" b="1" i="1" dirty="0" smtClean="0">
                <a:solidFill>
                  <a:schemeClr val="tx1"/>
                </a:solidFill>
              </a:rPr>
              <a:t>Preview of Workspace Slide</a:t>
            </a:r>
            <a:endParaRPr lang="en-US" sz="2200" b="1" i="1" dirty="0">
              <a:solidFill>
                <a:schemeClr val="tx1"/>
              </a:solidFill>
            </a:endParaRPr>
          </a:p>
        </p:txBody>
      </p:sp>
      <p:sp>
        <p:nvSpPr>
          <p:cNvPr id="3307" name="Google Shape;3307;p414"/>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91</a:t>
            </a:fld>
            <a:endParaRPr/>
          </a:p>
        </p:txBody>
      </p:sp>
      <p:graphicFrame>
        <p:nvGraphicFramePr>
          <p:cNvPr id="3308" name="Google Shape;3308;p414" descr="Table with I notice column and empty rows for writing information and I wonder column with empty rows for writing information" title="Slide 91 Workspace"/>
          <p:cNvGraphicFramePr/>
          <p:nvPr>
            <p:extLst>
              <p:ext uri="{D42A27DB-BD31-4B8C-83A1-F6EECF244321}">
                <p14:modId xmlns:p14="http://schemas.microsoft.com/office/powerpoint/2010/main" val="2020779089"/>
              </p:ext>
            </p:extLst>
          </p:nvPr>
        </p:nvGraphicFramePr>
        <p:xfrm>
          <a:off x="537869" y="1161515"/>
          <a:ext cx="3829550" cy="2011640"/>
        </p:xfrm>
        <a:graphic>
          <a:graphicData uri="http://schemas.openxmlformats.org/drawingml/2006/table">
            <a:tbl>
              <a:tblPr firstRow="1">
                <a:noFill/>
                <a:tableStyleId>{67300CE7-9024-4854-8B86-704BE5180176}</a:tableStyleId>
              </a:tblPr>
              <a:tblGrid>
                <a:gridCol w="1914775">
                  <a:extLst>
                    <a:ext uri="{9D8B030D-6E8A-4147-A177-3AD203B41FA5}">
                      <a16:colId xmlns:a16="http://schemas.microsoft.com/office/drawing/2014/main" val="20000"/>
                    </a:ext>
                  </a:extLst>
                </a:gridCol>
                <a:gridCol w="1914775">
                  <a:extLst>
                    <a:ext uri="{9D8B030D-6E8A-4147-A177-3AD203B41FA5}">
                      <a16:colId xmlns:a16="http://schemas.microsoft.com/office/drawing/2014/main" val="20001"/>
                    </a:ext>
                  </a:extLst>
                </a:gridCol>
              </a:tblGrid>
              <a:tr h="304800">
                <a:tc>
                  <a:txBody>
                    <a:bodyPr/>
                    <a:lstStyle/>
                    <a:p>
                      <a:pPr marL="0" lvl="0" indent="0" algn="l" rtl="0">
                        <a:spcBef>
                          <a:spcPts val="0"/>
                        </a:spcBef>
                        <a:spcAft>
                          <a:spcPts val="0"/>
                        </a:spcAft>
                        <a:buNone/>
                      </a:pPr>
                      <a:r>
                        <a:rPr lang="en-US" sz="1100" b="1">
                          <a:latin typeface="Calibri"/>
                          <a:ea typeface="Calibri"/>
                          <a:cs typeface="Calibri"/>
                          <a:sym typeface="Calibri"/>
                        </a:rPr>
                        <a:t>I notice …</a:t>
                      </a:r>
                      <a:endParaRPr sz="1100" b="1">
                        <a:latin typeface="Calibri"/>
                        <a:ea typeface="Calibri"/>
                        <a:cs typeface="Calibri"/>
                        <a:sym typeface="Calibri"/>
                      </a:endParaRPr>
                    </a:p>
                  </a:txBody>
                  <a:tcPr marL="68575" marR="68575" marT="68575" marB="685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lvl="0" indent="0" algn="l" rtl="0">
                        <a:spcBef>
                          <a:spcPts val="0"/>
                        </a:spcBef>
                        <a:spcAft>
                          <a:spcPts val="0"/>
                        </a:spcAft>
                        <a:buNone/>
                      </a:pPr>
                      <a:r>
                        <a:rPr lang="en-US" sz="1100" b="1">
                          <a:latin typeface="Calibri"/>
                          <a:ea typeface="Calibri"/>
                          <a:cs typeface="Calibri"/>
                          <a:sym typeface="Calibri"/>
                        </a:rPr>
                        <a:t>I wonder …</a:t>
                      </a:r>
                      <a:endParaRPr sz="1100" b="1">
                        <a:latin typeface="Calibri"/>
                        <a:ea typeface="Calibri"/>
                        <a:cs typeface="Calibri"/>
                        <a:sym typeface="Calibri"/>
                      </a:endParaRPr>
                    </a:p>
                  </a:txBody>
                  <a:tcPr marL="68575" marR="68575" marT="68575" marB="68575">
                    <a:lnL w="9525" cap="flat" cmpd="sng">
                      <a:solidFill>
                        <a:srgbClr val="CCCCCC"/>
                      </a:solidFill>
                      <a:prstDash val="solid"/>
                      <a:round/>
                      <a:headEnd type="none" w="sm" len="sm"/>
                      <a:tailEnd type="none" w="sm" len="sm"/>
                    </a:lnL>
                    <a:solidFill>
                      <a:srgbClr val="EEEEEE"/>
                    </a:solidFill>
                  </a:tcPr>
                </a:tc>
                <a:extLst>
                  <a:ext uri="{0D108BD9-81ED-4DB2-BD59-A6C34878D82A}">
                    <a16:rowId xmlns:a16="http://schemas.microsoft.com/office/drawing/2014/main" val="10000"/>
                  </a:ext>
                </a:extLst>
              </a:tr>
              <a:tr h="304800">
                <a:tc>
                  <a:txBody>
                    <a:bodyPr/>
                    <a:lstStyle/>
                    <a:p>
                      <a:pPr marL="0" lvl="0" indent="0" algn="l" rtl="0">
                        <a:spcBef>
                          <a:spcPts val="0"/>
                        </a:spcBef>
                        <a:spcAft>
                          <a:spcPts val="0"/>
                        </a:spcAft>
                        <a:buNone/>
                      </a:pPr>
                      <a:endParaRPr sz="800"/>
                    </a:p>
                  </a:txBody>
                  <a:tcPr marL="68575" marR="68575" marT="68575" marB="68575">
                    <a:lnT w="9525" cap="flat" cmpd="sng">
                      <a:solidFill>
                        <a:srgbClr val="CCCCCC"/>
                      </a:solidFill>
                      <a:prstDash val="solid"/>
                      <a:round/>
                      <a:headEnd type="none" w="sm" len="sm"/>
                      <a:tailEnd type="none" w="sm" len="sm"/>
                    </a:lnT>
                  </a:tcPr>
                </a:tc>
                <a:tc>
                  <a:txBody>
                    <a:bodyPr/>
                    <a:lstStyle/>
                    <a:p>
                      <a:pPr marL="0" lvl="0" indent="0" algn="l" rtl="0">
                        <a:spcBef>
                          <a:spcPts val="0"/>
                        </a:spcBef>
                        <a:spcAft>
                          <a:spcPts val="0"/>
                        </a:spcAft>
                        <a:buNone/>
                      </a:pPr>
                      <a:endParaRPr sz="1100"/>
                    </a:p>
                  </a:txBody>
                  <a:tcPr marL="68575" marR="68575" marT="68575" marB="68575"/>
                </a:tc>
                <a:extLst>
                  <a:ext uri="{0D108BD9-81ED-4DB2-BD59-A6C34878D82A}">
                    <a16:rowId xmlns:a16="http://schemas.microsoft.com/office/drawing/2014/main" val="10001"/>
                  </a:ext>
                </a:extLst>
              </a:tr>
              <a:tr h="301150">
                <a:tc>
                  <a:txBody>
                    <a:bodyPr/>
                    <a:lstStyle/>
                    <a:p>
                      <a:pPr marL="0" lvl="0" indent="0" algn="l" rtl="0">
                        <a:spcBef>
                          <a:spcPts val="0"/>
                        </a:spcBef>
                        <a:spcAft>
                          <a:spcPts val="0"/>
                        </a:spcAft>
                        <a:buNone/>
                      </a:pPr>
                      <a:endParaRPr sz="1100"/>
                    </a:p>
                  </a:txBody>
                  <a:tcPr marL="68575" marR="68575" marT="68575" marB="68575"/>
                </a:tc>
                <a:tc>
                  <a:txBody>
                    <a:bodyPr/>
                    <a:lstStyle/>
                    <a:p>
                      <a:pPr marL="0" lvl="0" indent="0" algn="l" rtl="0">
                        <a:spcBef>
                          <a:spcPts val="0"/>
                        </a:spcBef>
                        <a:spcAft>
                          <a:spcPts val="0"/>
                        </a:spcAft>
                        <a:buNone/>
                      </a:pPr>
                      <a:endParaRPr/>
                    </a:p>
                  </a:txBody>
                  <a:tcPr marL="68575" marR="68575" marT="68575" marB="68575"/>
                </a:tc>
                <a:extLst>
                  <a:ext uri="{0D108BD9-81ED-4DB2-BD59-A6C34878D82A}">
                    <a16:rowId xmlns:a16="http://schemas.microsoft.com/office/drawing/2014/main" val="10002"/>
                  </a:ext>
                </a:extLst>
              </a:tr>
              <a:tr h="298550">
                <a:tc>
                  <a:txBody>
                    <a:bodyPr/>
                    <a:lstStyle/>
                    <a:p>
                      <a:pPr marL="0" lvl="0" indent="0" algn="l" rtl="0">
                        <a:spcBef>
                          <a:spcPts val="0"/>
                        </a:spcBef>
                        <a:spcAft>
                          <a:spcPts val="0"/>
                        </a:spcAft>
                        <a:buNone/>
                      </a:pPr>
                      <a:endParaRPr/>
                    </a:p>
                  </a:txBody>
                  <a:tcPr marL="68575" marR="68575" marT="68575" marB="68575"/>
                </a:tc>
                <a:tc>
                  <a:txBody>
                    <a:bodyPr/>
                    <a:lstStyle/>
                    <a:p>
                      <a:pPr marL="0" lvl="0" indent="0" algn="l" rtl="0">
                        <a:spcBef>
                          <a:spcPts val="0"/>
                        </a:spcBef>
                        <a:spcAft>
                          <a:spcPts val="0"/>
                        </a:spcAft>
                        <a:buNone/>
                      </a:pPr>
                      <a:endParaRPr sz="1100"/>
                    </a:p>
                  </a:txBody>
                  <a:tcPr marL="68575" marR="68575" marT="68575" marB="68575"/>
                </a:tc>
                <a:extLst>
                  <a:ext uri="{0D108BD9-81ED-4DB2-BD59-A6C34878D82A}">
                    <a16:rowId xmlns:a16="http://schemas.microsoft.com/office/drawing/2014/main" val="10003"/>
                  </a:ext>
                </a:extLst>
              </a:tr>
              <a:tr h="350500">
                <a:tc>
                  <a:txBody>
                    <a:bodyPr/>
                    <a:lstStyle/>
                    <a:p>
                      <a:pPr marL="0" lvl="0" indent="0" algn="l" rtl="0">
                        <a:spcBef>
                          <a:spcPts val="0"/>
                        </a:spcBef>
                        <a:spcAft>
                          <a:spcPts val="0"/>
                        </a:spcAft>
                        <a:buNone/>
                      </a:pPr>
                      <a:endParaRPr/>
                    </a:p>
                  </a:txBody>
                  <a:tcPr marL="68575" marR="68575" marT="68575" marB="68575"/>
                </a:tc>
                <a:tc>
                  <a:txBody>
                    <a:bodyPr/>
                    <a:lstStyle/>
                    <a:p>
                      <a:pPr marL="0" lvl="0" indent="0" algn="l" rtl="0">
                        <a:spcBef>
                          <a:spcPts val="0"/>
                        </a:spcBef>
                        <a:spcAft>
                          <a:spcPts val="0"/>
                        </a:spcAft>
                        <a:buNone/>
                      </a:pPr>
                      <a:endParaRPr sz="1100"/>
                    </a:p>
                  </a:txBody>
                  <a:tcPr marL="68575" marR="68575" marT="68575" marB="68575"/>
                </a:tc>
                <a:extLst>
                  <a:ext uri="{0D108BD9-81ED-4DB2-BD59-A6C34878D82A}">
                    <a16:rowId xmlns:a16="http://schemas.microsoft.com/office/drawing/2014/main" val="10004"/>
                  </a:ext>
                </a:extLst>
              </a:tr>
              <a:tr h="298550">
                <a:tc>
                  <a:txBody>
                    <a:bodyPr/>
                    <a:lstStyle/>
                    <a:p>
                      <a:pPr marL="0" lvl="0" indent="0" algn="l" rtl="0">
                        <a:spcBef>
                          <a:spcPts val="0"/>
                        </a:spcBef>
                        <a:spcAft>
                          <a:spcPts val="0"/>
                        </a:spcAft>
                        <a:buNone/>
                      </a:pPr>
                      <a:endParaRPr/>
                    </a:p>
                  </a:txBody>
                  <a:tcPr marL="68575" marR="68575" marT="68575" marB="68575"/>
                </a:tc>
                <a:tc>
                  <a:txBody>
                    <a:bodyPr/>
                    <a:lstStyle/>
                    <a:p>
                      <a:pPr marL="0" lvl="0" indent="0" algn="l" rtl="0">
                        <a:spcBef>
                          <a:spcPts val="0"/>
                        </a:spcBef>
                        <a:spcAft>
                          <a:spcPts val="0"/>
                        </a:spcAft>
                        <a:buNone/>
                      </a:pPr>
                      <a:endParaRPr sz="1100" dirty="0"/>
                    </a:p>
                  </a:txBody>
                  <a:tcPr marL="68575" marR="68575" marT="68575" marB="68575"/>
                </a:tc>
                <a:extLst>
                  <a:ext uri="{0D108BD9-81ED-4DB2-BD59-A6C34878D82A}">
                    <a16:rowId xmlns:a16="http://schemas.microsoft.com/office/drawing/2014/main" val="10005"/>
                  </a:ext>
                </a:extLst>
              </a:tr>
            </a:tbl>
          </a:graphicData>
        </a:graphic>
      </p:graphicFrame>
      <p:sp>
        <p:nvSpPr>
          <p:cNvPr id="3309" name="Google Shape;3309;p414"/>
          <p:cNvSpPr txBox="1"/>
          <p:nvPr/>
        </p:nvSpPr>
        <p:spPr>
          <a:xfrm>
            <a:off x="537875" y="3239800"/>
            <a:ext cx="4262100" cy="1276200"/>
          </a:xfrm>
          <a:prstGeom prst="rect">
            <a:avLst/>
          </a:prstGeom>
          <a:noFill/>
          <a:ln w="19050"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100" b="1">
                <a:latin typeface="Calibri"/>
                <a:ea typeface="Calibri"/>
                <a:cs typeface="Calibri"/>
                <a:sym typeface="Calibri"/>
              </a:rPr>
              <a:t>Claim: </a:t>
            </a:r>
            <a:endParaRPr sz="800" b="1">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r>
              <a:rPr lang="en-US" sz="1100" b="1">
                <a:latin typeface="Calibri"/>
                <a:ea typeface="Calibri"/>
                <a:cs typeface="Calibri"/>
                <a:sym typeface="Calibri"/>
              </a:rPr>
              <a:t>Evidence: </a:t>
            </a:r>
            <a:endParaRPr sz="800" b="1">
              <a:latin typeface="Calibri"/>
              <a:ea typeface="Calibri"/>
              <a:cs typeface="Calibri"/>
              <a:sym typeface="Calibri"/>
            </a:endParaRPr>
          </a:p>
        </p:txBody>
      </p:sp>
      <p:pic>
        <p:nvPicPr>
          <p:cNvPr id="3310" name="Google Shape;3310;p414" descr="Students in their 2nd year of High School repeating Algebra by Race/Ethnicity"/>
          <p:cNvPicPr preferRelativeResize="0"/>
          <p:nvPr/>
        </p:nvPicPr>
        <p:blipFill>
          <a:blip r:embed="rId3">
            <a:alphaModFix/>
          </a:blip>
          <a:stretch>
            <a:fillRect/>
          </a:stretch>
        </p:blipFill>
        <p:spPr>
          <a:xfrm>
            <a:off x="4954751" y="3468400"/>
            <a:ext cx="2062518" cy="1198775"/>
          </a:xfrm>
          <a:prstGeom prst="rect">
            <a:avLst/>
          </a:prstGeom>
          <a:noFill/>
          <a:ln w="28575" cap="flat" cmpd="sng">
            <a:solidFill>
              <a:srgbClr val="595959"/>
            </a:solidFill>
            <a:prstDash val="solid"/>
            <a:round/>
            <a:headEnd type="none" w="sm" len="sm"/>
            <a:tailEnd type="none" w="sm" len="sm"/>
          </a:ln>
        </p:spPr>
      </p:pic>
      <p:sp>
        <p:nvSpPr>
          <p:cNvPr id="3311" name="Google Shape;3311;p414"/>
          <p:cNvSpPr txBox="1"/>
          <p:nvPr/>
        </p:nvSpPr>
        <p:spPr>
          <a:xfrm>
            <a:off x="4893525" y="3114975"/>
            <a:ext cx="3972600" cy="3534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US" sz="1000">
                <a:solidFill>
                  <a:srgbClr val="000000"/>
                </a:solidFill>
                <a:latin typeface="Calibri"/>
                <a:ea typeface="Calibri"/>
                <a:cs typeface="Calibri"/>
                <a:sym typeface="Calibri"/>
              </a:rPr>
              <a:t>Students in their </a:t>
            </a:r>
            <a:r>
              <a:rPr lang="en-US" sz="1000">
                <a:latin typeface="Calibri"/>
                <a:ea typeface="Calibri"/>
                <a:cs typeface="Calibri"/>
                <a:sym typeface="Calibri"/>
              </a:rPr>
              <a:t>second</a:t>
            </a:r>
            <a:r>
              <a:rPr lang="en-US" sz="1000">
                <a:solidFill>
                  <a:srgbClr val="000000"/>
                </a:solidFill>
                <a:latin typeface="Calibri"/>
                <a:ea typeface="Calibri"/>
                <a:cs typeface="Calibri"/>
                <a:sym typeface="Calibri"/>
              </a:rPr>
              <a:t> </a:t>
            </a:r>
            <a:r>
              <a:rPr lang="en-US" sz="1000">
                <a:latin typeface="Calibri"/>
                <a:ea typeface="Calibri"/>
                <a:cs typeface="Calibri"/>
                <a:sym typeface="Calibri"/>
              </a:rPr>
              <a:t>y</a:t>
            </a:r>
            <a:r>
              <a:rPr lang="en-US" sz="1000">
                <a:solidFill>
                  <a:srgbClr val="000000"/>
                </a:solidFill>
                <a:latin typeface="Calibri"/>
                <a:ea typeface="Calibri"/>
                <a:cs typeface="Calibri"/>
                <a:sym typeface="Calibri"/>
              </a:rPr>
              <a:t>ear of </a:t>
            </a:r>
            <a:r>
              <a:rPr lang="en-US" sz="1000">
                <a:latin typeface="Calibri"/>
                <a:ea typeface="Calibri"/>
                <a:cs typeface="Calibri"/>
                <a:sym typeface="Calibri"/>
              </a:rPr>
              <a:t>h</a:t>
            </a:r>
            <a:r>
              <a:rPr lang="en-US" sz="1000">
                <a:solidFill>
                  <a:srgbClr val="000000"/>
                </a:solidFill>
                <a:latin typeface="Calibri"/>
                <a:ea typeface="Calibri"/>
                <a:cs typeface="Calibri"/>
                <a:sym typeface="Calibri"/>
              </a:rPr>
              <a:t>igh </a:t>
            </a:r>
            <a:r>
              <a:rPr lang="en-US" sz="1000">
                <a:latin typeface="Calibri"/>
                <a:ea typeface="Calibri"/>
                <a:cs typeface="Calibri"/>
                <a:sym typeface="Calibri"/>
              </a:rPr>
              <a:t>s</a:t>
            </a:r>
            <a:r>
              <a:rPr lang="en-US" sz="1000">
                <a:solidFill>
                  <a:srgbClr val="000000"/>
                </a:solidFill>
                <a:latin typeface="Calibri"/>
                <a:ea typeface="Calibri"/>
                <a:cs typeface="Calibri"/>
                <a:sym typeface="Calibri"/>
              </a:rPr>
              <a:t>chool who were repeating Algebra:</a:t>
            </a:r>
            <a:endParaRPr sz="1000">
              <a:latin typeface="Calibri"/>
              <a:ea typeface="Calibri"/>
              <a:cs typeface="Calibri"/>
              <a:sym typeface="Calibri"/>
            </a:endParaRPr>
          </a:p>
        </p:txBody>
      </p:sp>
      <p:sp>
        <p:nvSpPr>
          <p:cNvPr id="3313" name="Google Shape;3313;p414"/>
          <p:cNvSpPr txBox="1"/>
          <p:nvPr/>
        </p:nvSpPr>
        <p:spPr>
          <a:xfrm>
            <a:off x="537875" y="675625"/>
            <a:ext cx="8088300" cy="437400"/>
          </a:xfrm>
          <a:prstGeom prst="rect">
            <a:avLst/>
          </a:prstGeom>
          <a:solidFill>
            <a:schemeClr val="accent2"/>
          </a:solid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US" sz="2200" b="1">
                <a:solidFill>
                  <a:srgbClr val="FFFFFF"/>
                </a:solidFill>
                <a:latin typeface="Calibri"/>
                <a:ea typeface="Calibri"/>
                <a:cs typeface="Calibri"/>
                <a:sym typeface="Calibri"/>
              </a:rPr>
              <a:t>Team names:</a:t>
            </a:r>
            <a:endParaRPr sz="2200" b="1">
              <a:solidFill>
                <a:srgbClr val="FFFFFF"/>
              </a:solidFill>
              <a:latin typeface="Calibri"/>
              <a:ea typeface="Calibri"/>
              <a:cs typeface="Calibri"/>
              <a:sym typeface="Calibri"/>
            </a:endParaRPr>
          </a:p>
        </p:txBody>
      </p:sp>
      <p:pic>
        <p:nvPicPr>
          <p:cNvPr id="3314" name="Google Shape;3314;p414" descr="Students taking specified math courses in their first year of High School by Race/Ethnicity. See link below"/>
          <p:cNvPicPr preferRelativeResize="0"/>
          <p:nvPr/>
        </p:nvPicPr>
        <p:blipFill>
          <a:blip r:embed="rId4">
            <a:alphaModFix/>
          </a:blip>
          <a:stretch>
            <a:fillRect/>
          </a:stretch>
        </p:blipFill>
        <p:spPr>
          <a:xfrm>
            <a:off x="4465400" y="1161525"/>
            <a:ext cx="4169444" cy="1904950"/>
          </a:xfrm>
          <a:prstGeom prst="rect">
            <a:avLst/>
          </a:prstGeom>
          <a:noFill/>
          <a:ln w="28575" cap="flat" cmpd="sng">
            <a:solidFill>
              <a:srgbClr val="595959"/>
            </a:solidFill>
            <a:prstDash val="solid"/>
            <a:round/>
            <a:headEnd type="none" w="sm" len="sm"/>
            <a:tailEnd type="none" w="sm" len="sm"/>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19"/>
        <p:cNvGrpSpPr/>
        <p:nvPr/>
      </p:nvGrpSpPr>
      <p:grpSpPr>
        <a:xfrm>
          <a:off x="0" y="0"/>
          <a:ext cx="0" cy="0"/>
          <a:chOff x="0" y="0"/>
          <a:chExt cx="0" cy="0"/>
        </a:xfrm>
      </p:grpSpPr>
      <p:sp>
        <p:nvSpPr>
          <p:cNvPr id="3320" name="Google Shape;3320;p415"/>
          <p:cNvSpPr txBox="1">
            <a:spLocks noGrp="1"/>
          </p:cNvSpPr>
          <p:nvPr>
            <p:ph type="sldNum" idx="12"/>
          </p:nvPr>
        </p:nvSpPr>
        <p:spPr>
          <a:xfrm>
            <a:off x="8431975" y="4707650"/>
            <a:ext cx="557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92</a:t>
            </a:fld>
            <a:endParaRPr/>
          </a:p>
        </p:txBody>
      </p:sp>
      <p:sp>
        <p:nvSpPr>
          <p:cNvPr id="3321" name="Google Shape;3321;p415"/>
          <p:cNvSpPr txBox="1"/>
          <p:nvPr/>
        </p:nvSpPr>
        <p:spPr>
          <a:xfrm>
            <a:off x="626850" y="3206863"/>
            <a:ext cx="8187900" cy="13044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100">
                <a:solidFill>
                  <a:srgbClr val="000000"/>
                </a:solidFill>
                <a:latin typeface="Calibri"/>
                <a:ea typeface="Calibri"/>
                <a:cs typeface="Calibri"/>
                <a:sym typeface="Calibri"/>
              </a:rPr>
              <a:t>Do you </a:t>
            </a:r>
            <a:r>
              <a:rPr lang="en-US" sz="1100" b="1">
                <a:solidFill>
                  <a:srgbClr val="000000"/>
                </a:solidFill>
                <a:latin typeface="Calibri"/>
                <a:ea typeface="Calibri"/>
                <a:cs typeface="Calibri"/>
                <a:sym typeface="Calibri"/>
              </a:rPr>
              <a:t>agree or disagree</a:t>
            </a:r>
            <a:r>
              <a:rPr lang="en-US" sz="1100">
                <a:solidFill>
                  <a:srgbClr val="000000"/>
                </a:solidFill>
                <a:latin typeface="Calibri"/>
                <a:ea typeface="Calibri"/>
                <a:cs typeface="Calibri"/>
                <a:sym typeface="Calibri"/>
              </a:rPr>
              <a:t> with the following students</a:t>
            </a:r>
            <a:r>
              <a:rPr lang="en-US" sz="1100">
                <a:latin typeface="Calibri"/>
                <a:ea typeface="Calibri"/>
                <a:cs typeface="Calibri"/>
                <a:sym typeface="Calibri"/>
              </a:rPr>
              <a:t>’</a:t>
            </a:r>
            <a:r>
              <a:rPr lang="en-US" sz="1100">
                <a:solidFill>
                  <a:srgbClr val="000000"/>
                </a:solidFill>
                <a:latin typeface="Calibri"/>
                <a:ea typeface="Calibri"/>
                <a:cs typeface="Calibri"/>
                <a:sym typeface="Calibri"/>
              </a:rPr>
              <a:t> comments and why? </a:t>
            </a:r>
            <a:endParaRPr sz="1100">
              <a:solidFill>
                <a:srgbClr val="000000"/>
              </a:solidFill>
              <a:latin typeface="Calibri"/>
              <a:ea typeface="Calibri"/>
              <a:cs typeface="Calibri"/>
              <a:sym typeface="Calibri"/>
            </a:endParaRPr>
          </a:p>
          <a:p>
            <a:pPr marL="342900" lvl="0" indent="-234950" algn="l" rtl="0">
              <a:spcBef>
                <a:spcPts val="0"/>
              </a:spcBef>
              <a:spcAft>
                <a:spcPts val="0"/>
              </a:spcAft>
              <a:buClr>
                <a:schemeClr val="accent2"/>
              </a:buClr>
              <a:buSzPts val="1100"/>
              <a:buFont typeface="Calibri"/>
              <a:buChar char="-"/>
            </a:pPr>
            <a:r>
              <a:rPr lang="en-US" sz="1100" b="1">
                <a:solidFill>
                  <a:schemeClr val="accent2"/>
                </a:solidFill>
                <a:latin typeface="Calibri"/>
                <a:ea typeface="Calibri"/>
                <a:cs typeface="Calibri"/>
                <a:sym typeface="Calibri"/>
              </a:rPr>
              <a:t>Student A: </a:t>
            </a:r>
            <a:r>
              <a:rPr lang="en-US" sz="1100">
                <a:solidFill>
                  <a:schemeClr val="accent2"/>
                </a:solidFill>
                <a:latin typeface="Calibri"/>
                <a:ea typeface="Calibri"/>
                <a:cs typeface="Calibri"/>
                <a:sym typeface="Calibri"/>
              </a:rPr>
              <a:t>Took 6.5% of 53.4% and got 3.5% white students take Alg 1 as a freshman and repeat it.  Then did 10.7% of 63.4% and got 6.8% Hispanic/Latino students take Alg 1 as a freshman and repeat it. Claim “If you are a Hispanic/Latino you are twice as likely to have to repeat Alg during their 2nd year of HS.” </a:t>
            </a:r>
            <a:endParaRPr sz="1100">
              <a:solidFill>
                <a:schemeClr val="accent2"/>
              </a:solidFill>
              <a:latin typeface="Calibri"/>
              <a:ea typeface="Calibri"/>
              <a:cs typeface="Calibri"/>
              <a:sym typeface="Calibri"/>
            </a:endParaRPr>
          </a:p>
          <a:p>
            <a:pPr marL="342900" lvl="0" indent="-234950" algn="l" rtl="0">
              <a:spcBef>
                <a:spcPts val="0"/>
              </a:spcBef>
              <a:spcAft>
                <a:spcPts val="0"/>
              </a:spcAft>
              <a:buClr>
                <a:schemeClr val="accent2"/>
              </a:buClr>
              <a:buSzPts val="1100"/>
              <a:buFont typeface="Calibri"/>
              <a:buChar char="-"/>
            </a:pPr>
            <a:r>
              <a:rPr lang="en-US" sz="1100" b="1">
                <a:solidFill>
                  <a:schemeClr val="accent2"/>
                </a:solidFill>
                <a:latin typeface="Calibri"/>
                <a:ea typeface="Calibri"/>
                <a:cs typeface="Calibri"/>
                <a:sym typeface="Calibri"/>
              </a:rPr>
              <a:t>Student B:</a:t>
            </a:r>
            <a:r>
              <a:rPr lang="en-US" sz="1100">
                <a:solidFill>
                  <a:schemeClr val="accent2"/>
                </a:solidFill>
                <a:latin typeface="Calibri"/>
                <a:ea typeface="Calibri"/>
                <a:cs typeface="Calibri"/>
                <a:sym typeface="Calibri"/>
              </a:rPr>
              <a:t> In the second chart, white sophomores (6.5%) who took algebra 1 as freshmen and are now repeating algebra is a part of the 53.4% from the first chart. So  6.5% of the 53.4% of white students who took algebra the first year of high school. </a:t>
            </a:r>
            <a:endParaRPr sz="1100">
              <a:solidFill>
                <a:schemeClr val="accent2"/>
              </a:solidFill>
              <a:latin typeface="Calibri"/>
              <a:ea typeface="Calibri"/>
              <a:cs typeface="Calibri"/>
              <a:sym typeface="Calibri"/>
            </a:endParaRPr>
          </a:p>
          <a:p>
            <a:pPr marL="342900" lvl="0" indent="-234950" algn="l" rtl="0">
              <a:spcBef>
                <a:spcPts val="0"/>
              </a:spcBef>
              <a:spcAft>
                <a:spcPts val="0"/>
              </a:spcAft>
              <a:buClr>
                <a:schemeClr val="accent2"/>
              </a:buClr>
              <a:buSzPts val="1100"/>
              <a:buFont typeface="Calibri"/>
              <a:buChar char="-"/>
            </a:pPr>
            <a:r>
              <a:rPr lang="en-US" sz="1100" b="1">
                <a:solidFill>
                  <a:schemeClr val="accent2"/>
                </a:solidFill>
                <a:latin typeface="Calibri"/>
                <a:ea typeface="Calibri"/>
                <a:cs typeface="Calibri"/>
                <a:sym typeface="Calibri"/>
              </a:rPr>
              <a:t>Student C:</a:t>
            </a:r>
            <a:r>
              <a:rPr lang="en-US" sz="1100">
                <a:solidFill>
                  <a:schemeClr val="accent2"/>
                </a:solidFill>
                <a:latin typeface="Calibri"/>
                <a:ea typeface="Calibri"/>
                <a:cs typeface="Calibri"/>
                <a:sym typeface="Calibri"/>
              </a:rPr>
              <a:t> About 14% more of Pacific Islanders are taking Alg 1 than Black/African Americans.</a:t>
            </a:r>
            <a:endParaRPr sz="1100">
              <a:solidFill>
                <a:schemeClr val="accent2"/>
              </a:solidFill>
              <a:latin typeface="Calibri"/>
              <a:ea typeface="Calibri"/>
              <a:cs typeface="Calibri"/>
              <a:sym typeface="Calibri"/>
            </a:endParaRPr>
          </a:p>
        </p:txBody>
      </p:sp>
      <p:pic>
        <p:nvPicPr>
          <p:cNvPr id="3322" name="Google Shape;3322;p415" descr="Students in their 2nd year of High School repeating Algebra by Race/Ethnicity. See link below. "/>
          <p:cNvPicPr preferRelativeResize="0"/>
          <p:nvPr/>
        </p:nvPicPr>
        <p:blipFill>
          <a:blip r:embed="rId3">
            <a:alphaModFix/>
          </a:blip>
          <a:stretch>
            <a:fillRect/>
          </a:stretch>
        </p:blipFill>
        <p:spPr>
          <a:xfrm>
            <a:off x="5386775" y="1438281"/>
            <a:ext cx="2585362" cy="1502700"/>
          </a:xfrm>
          <a:prstGeom prst="rect">
            <a:avLst/>
          </a:prstGeom>
          <a:noFill/>
          <a:ln w="28575" cap="flat" cmpd="sng">
            <a:solidFill>
              <a:srgbClr val="595959"/>
            </a:solidFill>
            <a:prstDash val="solid"/>
            <a:round/>
            <a:headEnd type="none" w="sm" len="sm"/>
            <a:tailEnd type="none" w="sm" len="sm"/>
          </a:ln>
        </p:spPr>
      </p:pic>
      <p:sp>
        <p:nvSpPr>
          <p:cNvPr id="3323" name="Google Shape;3323;p415"/>
          <p:cNvSpPr txBox="1"/>
          <p:nvPr/>
        </p:nvSpPr>
        <p:spPr>
          <a:xfrm>
            <a:off x="4467775" y="4604850"/>
            <a:ext cx="3753600" cy="330600"/>
          </a:xfrm>
          <a:prstGeom prst="rect">
            <a:avLst/>
          </a:prstGeom>
          <a:solidFill>
            <a:srgbClr val="FCF4F8"/>
          </a:solid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000" u="sng">
                <a:solidFill>
                  <a:schemeClr val="hlink"/>
                </a:solidFill>
                <a:latin typeface="Calibri"/>
                <a:ea typeface="Calibri"/>
                <a:cs typeface="Calibri"/>
                <a:sym typeface="Calibri"/>
                <a:hlinkClick r:id="rId4"/>
              </a:rPr>
              <a:t>(Office of Accountability, Research, and Information Services, 2017)</a:t>
            </a:r>
            <a:endParaRPr sz="1000">
              <a:solidFill>
                <a:srgbClr val="000000"/>
              </a:solidFill>
              <a:latin typeface="Calibri"/>
              <a:ea typeface="Calibri"/>
              <a:cs typeface="Calibri"/>
              <a:sym typeface="Calibri"/>
            </a:endParaRPr>
          </a:p>
        </p:txBody>
      </p:sp>
      <p:sp>
        <p:nvSpPr>
          <p:cNvPr id="3324" name="Google Shape;3324;p41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Worked example: Going deeper</a:t>
            </a:r>
            <a:endParaRPr sz="2800"/>
          </a:p>
        </p:txBody>
      </p:sp>
      <p:sp>
        <p:nvSpPr>
          <p:cNvPr id="3325" name="Google Shape;3325;p415"/>
          <p:cNvSpPr txBox="1"/>
          <p:nvPr/>
        </p:nvSpPr>
        <p:spPr>
          <a:xfrm>
            <a:off x="5308000" y="1036500"/>
            <a:ext cx="3133200" cy="3534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US" sz="1000">
                <a:solidFill>
                  <a:srgbClr val="000000"/>
                </a:solidFill>
                <a:latin typeface="Calibri"/>
                <a:ea typeface="Calibri"/>
                <a:cs typeface="Calibri"/>
                <a:sym typeface="Calibri"/>
              </a:rPr>
              <a:t>Students in their </a:t>
            </a:r>
            <a:r>
              <a:rPr lang="en-US" sz="1000">
                <a:latin typeface="Calibri"/>
                <a:ea typeface="Calibri"/>
                <a:cs typeface="Calibri"/>
                <a:sym typeface="Calibri"/>
              </a:rPr>
              <a:t>second</a:t>
            </a:r>
            <a:r>
              <a:rPr lang="en-US" sz="1000">
                <a:solidFill>
                  <a:srgbClr val="000000"/>
                </a:solidFill>
                <a:latin typeface="Calibri"/>
                <a:ea typeface="Calibri"/>
                <a:cs typeface="Calibri"/>
                <a:sym typeface="Calibri"/>
              </a:rPr>
              <a:t> </a:t>
            </a:r>
            <a:r>
              <a:rPr lang="en-US" sz="1000">
                <a:latin typeface="Calibri"/>
                <a:ea typeface="Calibri"/>
                <a:cs typeface="Calibri"/>
                <a:sym typeface="Calibri"/>
              </a:rPr>
              <a:t>y</a:t>
            </a:r>
            <a:r>
              <a:rPr lang="en-US" sz="1000">
                <a:solidFill>
                  <a:srgbClr val="000000"/>
                </a:solidFill>
                <a:latin typeface="Calibri"/>
                <a:ea typeface="Calibri"/>
                <a:cs typeface="Calibri"/>
                <a:sym typeface="Calibri"/>
              </a:rPr>
              <a:t>ear of </a:t>
            </a:r>
            <a:r>
              <a:rPr lang="en-US" sz="1000">
                <a:latin typeface="Calibri"/>
                <a:ea typeface="Calibri"/>
                <a:cs typeface="Calibri"/>
                <a:sym typeface="Calibri"/>
              </a:rPr>
              <a:t>h</a:t>
            </a:r>
            <a:r>
              <a:rPr lang="en-US" sz="1000">
                <a:solidFill>
                  <a:srgbClr val="000000"/>
                </a:solidFill>
                <a:latin typeface="Calibri"/>
                <a:ea typeface="Calibri"/>
                <a:cs typeface="Calibri"/>
                <a:sym typeface="Calibri"/>
              </a:rPr>
              <a:t>igh </a:t>
            </a:r>
            <a:r>
              <a:rPr lang="en-US" sz="1000">
                <a:latin typeface="Calibri"/>
                <a:ea typeface="Calibri"/>
                <a:cs typeface="Calibri"/>
                <a:sym typeface="Calibri"/>
              </a:rPr>
              <a:t>s</a:t>
            </a:r>
            <a:r>
              <a:rPr lang="en-US" sz="1000">
                <a:solidFill>
                  <a:srgbClr val="000000"/>
                </a:solidFill>
                <a:latin typeface="Calibri"/>
                <a:ea typeface="Calibri"/>
                <a:cs typeface="Calibri"/>
                <a:sym typeface="Calibri"/>
              </a:rPr>
              <a:t>chool who were repeating Algebra:</a:t>
            </a:r>
            <a:endParaRPr sz="1000">
              <a:latin typeface="Calibri"/>
              <a:ea typeface="Calibri"/>
              <a:cs typeface="Calibri"/>
              <a:sym typeface="Calibri"/>
            </a:endParaRPr>
          </a:p>
        </p:txBody>
      </p:sp>
      <p:pic>
        <p:nvPicPr>
          <p:cNvPr id="3326" name="Google Shape;3326;p415" descr="Students taking specified math courses in their first year of High School by Race/Ethnicity. See link below"/>
          <p:cNvPicPr preferRelativeResize="0"/>
          <p:nvPr/>
        </p:nvPicPr>
        <p:blipFill>
          <a:blip r:embed="rId5">
            <a:alphaModFix/>
          </a:blip>
          <a:stretch>
            <a:fillRect/>
          </a:stretch>
        </p:blipFill>
        <p:spPr>
          <a:xfrm>
            <a:off x="626850" y="1164712"/>
            <a:ext cx="4355884" cy="1990138"/>
          </a:xfrm>
          <a:prstGeom prst="rect">
            <a:avLst/>
          </a:prstGeom>
          <a:noFill/>
          <a:ln w="28575" cap="flat" cmpd="sng">
            <a:solidFill>
              <a:srgbClr val="595959"/>
            </a:solidFill>
            <a:prstDash val="solid"/>
            <a:round/>
            <a:headEnd type="none" w="sm" len="sm"/>
            <a:tailEnd type="none" w="sm" len="sm"/>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330"/>
        <p:cNvGrpSpPr/>
        <p:nvPr/>
      </p:nvGrpSpPr>
      <p:grpSpPr>
        <a:xfrm>
          <a:off x="0" y="0"/>
          <a:ext cx="0" cy="0"/>
          <a:chOff x="0" y="0"/>
          <a:chExt cx="0" cy="0"/>
        </a:xfrm>
      </p:grpSpPr>
      <p:sp>
        <p:nvSpPr>
          <p:cNvPr id="3331" name="Google Shape;3331;p416"/>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None/>
            </a:pPr>
            <a:r>
              <a:rPr lang="en-US" sz="2000" b="1"/>
              <a:t>Directions: </a:t>
            </a:r>
            <a:r>
              <a:rPr lang="en-US" sz="2000">
                <a:solidFill>
                  <a:schemeClr val="dk1"/>
                </a:solidFill>
              </a:rPr>
              <a:t>Pick one student’s claim, and use the workspace to document whether you agree or disagree, and your argument for why.</a:t>
            </a:r>
            <a:endParaRPr sz="1600"/>
          </a:p>
        </p:txBody>
      </p:sp>
      <p:sp>
        <p:nvSpPr>
          <p:cNvPr id="3332" name="Google Shape;3332;p416"/>
          <p:cNvSpPr txBox="1">
            <a:spLocks noGrp="1"/>
          </p:cNvSpPr>
          <p:nvPr>
            <p:ph type="sldNum" idx="12"/>
          </p:nvPr>
        </p:nvSpPr>
        <p:spPr>
          <a:xfrm>
            <a:off x="8389800" y="4711475"/>
            <a:ext cx="596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37"/>
        <p:cNvGrpSpPr/>
        <p:nvPr/>
      </p:nvGrpSpPr>
      <p:grpSpPr>
        <a:xfrm>
          <a:off x="0" y="0"/>
          <a:ext cx="0" cy="0"/>
          <a:chOff x="0" y="0"/>
          <a:chExt cx="0" cy="0"/>
        </a:xfrm>
      </p:grpSpPr>
      <p:sp>
        <p:nvSpPr>
          <p:cNvPr id="2" name="Title 1"/>
          <p:cNvSpPr>
            <a:spLocks noGrp="1"/>
          </p:cNvSpPr>
          <p:nvPr>
            <p:ph type="title"/>
          </p:nvPr>
        </p:nvSpPr>
        <p:spPr>
          <a:xfrm>
            <a:off x="537882" y="213360"/>
            <a:ext cx="8088300" cy="462265"/>
          </a:xfrm>
        </p:spPr>
        <p:txBody>
          <a:bodyPr>
            <a:normAutofit/>
          </a:bodyPr>
          <a:lstStyle/>
          <a:p>
            <a:pPr algn="ctr"/>
            <a:r>
              <a:rPr lang="en-US" sz="2200" b="1" i="1" dirty="0" smtClean="0">
                <a:solidFill>
                  <a:schemeClr val="tx1"/>
                </a:solidFill>
              </a:rPr>
              <a:t>Preview of Workspace Slide</a:t>
            </a:r>
            <a:endParaRPr lang="en-US" sz="2200" b="1" i="1" dirty="0">
              <a:solidFill>
                <a:schemeClr val="tx1"/>
              </a:solidFill>
            </a:endParaRPr>
          </a:p>
        </p:txBody>
      </p:sp>
      <p:sp>
        <p:nvSpPr>
          <p:cNvPr id="3338" name="Google Shape;3338;p417"/>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94</a:t>
            </a:fld>
            <a:endParaRPr/>
          </a:p>
        </p:txBody>
      </p:sp>
      <p:pic>
        <p:nvPicPr>
          <p:cNvPr id="3339" name="Google Shape;3339;p417" descr="Students in their 2nd year of High School repeating Algebra by Race/Ethnicity"/>
          <p:cNvPicPr preferRelativeResize="0"/>
          <p:nvPr/>
        </p:nvPicPr>
        <p:blipFill>
          <a:blip r:embed="rId3">
            <a:alphaModFix/>
          </a:blip>
          <a:stretch>
            <a:fillRect/>
          </a:stretch>
        </p:blipFill>
        <p:spPr>
          <a:xfrm>
            <a:off x="6704051" y="3593075"/>
            <a:ext cx="2062518" cy="1198775"/>
          </a:xfrm>
          <a:prstGeom prst="rect">
            <a:avLst/>
          </a:prstGeom>
          <a:noFill/>
          <a:ln w="28575" cap="flat" cmpd="sng">
            <a:solidFill>
              <a:srgbClr val="595959"/>
            </a:solidFill>
            <a:prstDash val="solid"/>
            <a:round/>
            <a:headEnd type="none" w="sm" len="sm"/>
            <a:tailEnd type="none" w="sm" len="sm"/>
          </a:ln>
        </p:spPr>
      </p:pic>
      <p:sp>
        <p:nvSpPr>
          <p:cNvPr id="3340" name="Google Shape;3340;p417"/>
          <p:cNvSpPr txBox="1"/>
          <p:nvPr/>
        </p:nvSpPr>
        <p:spPr>
          <a:xfrm>
            <a:off x="6697725" y="3191175"/>
            <a:ext cx="2168400" cy="3534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US" sz="1000">
                <a:solidFill>
                  <a:srgbClr val="000000"/>
                </a:solidFill>
                <a:latin typeface="Calibri"/>
                <a:ea typeface="Calibri"/>
                <a:cs typeface="Calibri"/>
                <a:sym typeface="Calibri"/>
              </a:rPr>
              <a:t>Students in their </a:t>
            </a:r>
            <a:r>
              <a:rPr lang="en-US" sz="1000">
                <a:latin typeface="Calibri"/>
                <a:ea typeface="Calibri"/>
                <a:cs typeface="Calibri"/>
                <a:sym typeface="Calibri"/>
              </a:rPr>
              <a:t>second</a:t>
            </a:r>
            <a:r>
              <a:rPr lang="en-US" sz="1000">
                <a:solidFill>
                  <a:srgbClr val="000000"/>
                </a:solidFill>
                <a:latin typeface="Calibri"/>
                <a:ea typeface="Calibri"/>
                <a:cs typeface="Calibri"/>
                <a:sym typeface="Calibri"/>
              </a:rPr>
              <a:t> </a:t>
            </a:r>
            <a:r>
              <a:rPr lang="en-US" sz="1000">
                <a:latin typeface="Calibri"/>
                <a:ea typeface="Calibri"/>
                <a:cs typeface="Calibri"/>
                <a:sym typeface="Calibri"/>
              </a:rPr>
              <a:t>y</a:t>
            </a:r>
            <a:r>
              <a:rPr lang="en-US" sz="1000">
                <a:solidFill>
                  <a:srgbClr val="000000"/>
                </a:solidFill>
                <a:latin typeface="Calibri"/>
                <a:ea typeface="Calibri"/>
                <a:cs typeface="Calibri"/>
                <a:sym typeface="Calibri"/>
              </a:rPr>
              <a:t>ear of </a:t>
            </a:r>
            <a:r>
              <a:rPr lang="en-US" sz="1000">
                <a:latin typeface="Calibri"/>
                <a:ea typeface="Calibri"/>
                <a:cs typeface="Calibri"/>
                <a:sym typeface="Calibri"/>
              </a:rPr>
              <a:t>h</a:t>
            </a:r>
            <a:r>
              <a:rPr lang="en-US" sz="1000">
                <a:solidFill>
                  <a:srgbClr val="000000"/>
                </a:solidFill>
                <a:latin typeface="Calibri"/>
                <a:ea typeface="Calibri"/>
                <a:cs typeface="Calibri"/>
                <a:sym typeface="Calibri"/>
              </a:rPr>
              <a:t>igh </a:t>
            </a:r>
            <a:r>
              <a:rPr lang="en-US" sz="1000">
                <a:latin typeface="Calibri"/>
                <a:ea typeface="Calibri"/>
                <a:cs typeface="Calibri"/>
                <a:sym typeface="Calibri"/>
              </a:rPr>
              <a:t>s</a:t>
            </a:r>
            <a:r>
              <a:rPr lang="en-US" sz="1000">
                <a:solidFill>
                  <a:srgbClr val="000000"/>
                </a:solidFill>
                <a:latin typeface="Calibri"/>
                <a:ea typeface="Calibri"/>
                <a:cs typeface="Calibri"/>
                <a:sym typeface="Calibri"/>
              </a:rPr>
              <a:t>chool who were repeating Algebra:</a:t>
            </a:r>
            <a:endParaRPr sz="1000">
              <a:latin typeface="Calibri"/>
              <a:ea typeface="Calibri"/>
              <a:cs typeface="Calibri"/>
              <a:sym typeface="Calibri"/>
            </a:endParaRPr>
          </a:p>
        </p:txBody>
      </p:sp>
      <p:sp>
        <p:nvSpPr>
          <p:cNvPr id="3342" name="Google Shape;3342;p417"/>
          <p:cNvSpPr txBox="1"/>
          <p:nvPr/>
        </p:nvSpPr>
        <p:spPr>
          <a:xfrm>
            <a:off x="537875" y="675625"/>
            <a:ext cx="8088300" cy="437400"/>
          </a:xfrm>
          <a:prstGeom prst="rect">
            <a:avLst/>
          </a:prstGeom>
          <a:solidFill>
            <a:schemeClr val="accent2"/>
          </a:solid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US" sz="2000" b="1">
                <a:solidFill>
                  <a:srgbClr val="FFFFFF"/>
                </a:solidFill>
                <a:latin typeface="Calibri"/>
                <a:ea typeface="Calibri"/>
                <a:cs typeface="Calibri"/>
                <a:sym typeface="Calibri"/>
              </a:rPr>
              <a:t>Team names:</a:t>
            </a:r>
            <a:endParaRPr sz="2000" b="1">
              <a:solidFill>
                <a:srgbClr val="FFFFFF"/>
              </a:solidFill>
              <a:latin typeface="Calibri"/>
              <a:ea typeface="Calibri"/>
              <a:cs typeface="Calibri"/>
              <a:sym typeface="Calibri"/>
            </a:endParaRPr>
          </a:p>
        </p:txBody>
      </p:sp>
      <p:sp>
        <p:nvSpPr>
          <p:cNvPr id="3343" name="Google Shape;3343;p417"/>
          <p:cNvSpPr txBox="1"/>
          <p:nvPr/>
        </p:nvSpPr>
        <p:spPr>
          <a:xfrm>
            <a:off x="537875" y="3206875"/>
            <a:ext cx="6081300" cy="13044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000">
                <a:solidFill>
                  <a:srgbClr val="000000"/>
                </a:solidFill>
                <a:latin typeface="Calibri"/>
                <a:ea typeface="Calibri"/>
                <a:cs typeface="Calibri"/>
                <a:sym typeface="Calibri"/>
              </a:rPr>
              <a:t>Do you </a:t>
            </a:r>
            <a:r>
              <a:rPr lang="en-US" sz="1000" b="1">
                <a:solidFill>
                  <a:srgbClr val="000000"/>
                </a:solidFill>
                <a:latin typeface="Calibri"/>
                <a:ea typeface="Calibri"/>
                <a:cs typeface="Calibri"/>
                <a:sym typeface="Calibri"/>
              </a:rPr>
              <a:t>agree or disagree</a:t>
            </a:r>
            <a:r>
              <a:rPr lang="en-US" sz="1000">
                <a:solidFill>
                  <a:srgbClr val="000000"/>
                </a:solidFill>
                <a:latin typeface="Calibri"/>
                <a:ea typeface="Calibri"/>
                <a:cs typeface="Calibri"/>
                <a:sym typeface="Calibri"/>
              </a:rPr>
              <a:t> with the following students</a:t>
            </a:r>
            <a:r>
              <a:rPr lang="en-US" sz="1000">
                <a:latin typeface="Calibri"/>
                <a:ea typeface="Calibri"/>
                <a:cs typeface="Calibri"/>
                <a:sym typeface="Calibri"/>
              </a:rPr>
              <a:t>’</a:t>
            </a:r>
            <a:r>
              <a:rPr lang="en-US" sz="1000">
                <a:solidFill>
                  <a:srgbClr val="000000"/>
                </a:solidFill>
                <a:latin typeface="Calibri"/>
                <a:ea typeface="Calibri"/>
                <a:cs typeface="Calibri"/>
                <a:sym typeface="Calibri"/>
              </a:rPr>
              <a:t> comments and why? </a:t>
            </a:r>
            <a:endParaRPr sz="1000">
              <a:solidFill>
                <a:srgbClr val="000000"/>
              </a:solidFill>
              <a:latin typeface="Calibri"/>
              <a:ea typeface="Calibri"/>
              <a:cs typeface="Calibri"/>
              <a:sym typeface="Calibri"/>
            </a:endParaRPr>
          </a:p>
          <a:p>
            <a:pPr marL="342900" lvl="0" indent="-228600" algn="l" rtl="0">
              <a:spcBef>
                <a:spcPts val="0"/>
              </a:spcBef>
              <a:spcAft>
                <a:spcPts val="0"/>
              </a:spcAft>
              <a:buClr>
                <a:schemeClr val="accent2"/>
              </a:buClr>
              <a:buSzPts val="1000"/>
              <a:buFont typeface="Calibri"/>
              <a:buChar char="-"/>
            </a:pPr>
            <a:r>
              <a:rPr lang="en-US" sz="1000" b="1">
                <a:solidFill>
                  <a:schemeClr val="accent2"/>
                </a:solidFill>
                <a:latin typeface="Calibri"/>
                <a:ea typeface="Calibri"/>
                <a:cs typeface="Calibri"/>
                <a:sym typeface="Calibri"/>
              </a:rPr>
              <a:t>Student A: </a:t>
            </a:r>
            <a:r>
              <a:rPr lang="en-US" sz="1000">
                <a:solidFill>
                  <a:schemeClr val="accent2"/>
                </a:solidFill>
                <a:latin typeface="Calibri"/>
                <a:ea typeface="Calibri"/>
                <a:cs typeface="Calibri"/>
                <a:sym typeface="Calibri"/>
              </a:rPr>
              <a:t>Took 6.5% of 53.4% and got 3.5% white students take Alg 1 as a freshman and repeat it.  Then did 10.7% of 63.4% and got 6.8% Hispanic/Latino students take Alg 1 as a freshman and repeat it. Claim “If you are a Hispanic/Latino you are twice as likely to have to repeat Alg during their 2nd year of HS.” </a:t>
            </a:r>
            <a:endParaRPr sz="1000">
              <a:solidFill>
                <a:schemeClr val="accent2"/>
              </a:solidFill>
              <a:latin typeface="Calibri"/>
              <a:ea typeface="Calibri"/>
              <a:cs typeface="Calibri"/>
              <a:sym typeface="Calibri"/>
            </a:endParaRPr>
          </a:p>
          <a:p>
            <a:pPr marL="342900" lvl="0" indent="-228600" algn="l" rtl="0">
              <a:spcBef>
                <a:spcPts val="0"/>
              </a:spcBef>
              <a:spcAft>
                <a:spcPts val="0"/>
              </a:spcAft>
              <a:buClr>
                <a:schemeClr val="accent2"/>
              </a:buClr>
              <a:buSzPts val="1000"/>
              <a:buFont typeface="Calibri"/>
              <a:buChar char="-"/>
            </a:pPr>
            <a:r>
              <a:rPr lang="en-US" sz="1000" b="1">
                <a:solidFill>
                  <a:schemeClr val="accent2"/>
                </a:solidFill>
                <a:latin typeface="Calibri"/>
                <a:ea typeface="Calibri"/>
                <a:cs typeface="Calibri"/>
                <a:sym typeface="Calibri"/>
              </a:rPr>
              <a:t>Student B:</a:t>
            </a:r>
            <a:r>
              <a:rPr lang="en-US" sz="1000">
                <a:solidFill>
                  <a:schemeClr val="accent2"/>
                </a:solidFill>
                <a:latin typeface="Calibri"/>
                <a:ea typeface="Calibri"/>
                <a:cs typeface="Calibri"/>
                <a:sym typeface="Calibri"/>
              </a:rPr>
              <a:t> In the second chart, white sophomores (6.5%) who took algebra 1 as freshmen and are now repeating algebra is a part of the 53.4% from the first chart. So  6.5% of the 53.4% of white students who took algebra the first year of high school. </a:t>
            </a:r>
            <a:endParaRPr sz="1000">
              <a:solidFill>
                <a:schemeClr val="accent2"/>
              </a:solidFill>
              <a:latin typeface="Calibri"/>
              <a:ea typeface="Calibri"/>
              <a:cs typeface="Calibri"/>
              <a:sym typeface="Calibri"/>
            </a:endParaRPr>
          </a:p>
          <a:p>
            <a:pPr marL="342900" lvl="0" indent="-228600" algn="l" rtl="0">
              <a:spcBef>
                <a:spcPts val="0"/>
              </a:spcBef>
              <a:spcAft>
                <a:spcPts val="0"/>
              </a:spcAft>
              <a:buClr>
                <a:schemeClr val="accent2"/>
              </a:buClr>
              <a:buSzPts val="1000"/>
              <a:buFont typeface="Calibri"/>
              <a:buChar char="-"/>
            </a:pPr>
            <a:r>
              <a:rPr lang="en-US" sz="1000" b="1">
                <a:solidFill>
                  <a:schemeClr val="accent2"/>
                </a:solidFill>
                <a:latin typeface="Calibri"/>
                <a:ea typeface="Calibri"/>
                <a:cs typeface="Calibri"/>
                <a:sym typeface="Calibri"/>
              </a:rPr>
              <a:t>Student C:</a:t>
            </a:r>
            <a:r>
              <a:rPr lang="en-US" sz="1000">
                <a:solidFill>
                  <a:schemeClr val="accent2"/>
                </a:solidFill>
                <a:latin typeface="Calibri"/>
                <a:ea typeface="Calibri"/>
                <a:cs typeface="Calibri"/>
                <a:sym typeface="Calibri"/>
              </a:rPr>
              <a:t> About 14% more of Pacific Islanders are taking Alg 1 than Black/African Americans.</a:t>
            </a:r>
            <a:endParaRPr sz="1000">
              <a:solidFill>
                <a:schemeClr val="accent2"/>
              </a:solidFill>
              <a:latin typeface="Calibri"/>
              <a:ea typeface="Calibri"/>
              <a:cs typeface="Calibri"/>
              <a:sym typeface="Calibri"/>
            </a:endParaRPr>
          </a:p>
        </p:txBody>
      </p:sp>
      <p:sp>
        <p:nvSpPr>
          <p:cNvPr id="3344" name="Google Shape;3344;p417"/>
          <p:cNvSpPr txBox="1"/>
          <p:nvPr/>
        </p:nvSpPr>
        <p:spPr>
          <a:xfrm>
            <a:off x="537875" y="1161524"/>
            <a:ext cx="3787500" cy="1905000"/>
          </a:xfrm>
          <a:prstGeom prst="rect">
            <a:avLst/>
          </a:prstGeom>
          <a:noFill/>
          <a:ln w="2857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100">
                <a:latin typeface="Calibri"/>
                <a:ea typeface="Calibri"/>
                <a:cs typeface="Calibri"/>
                <a:sym typeface="Calibri"/>
              </a:rPr>
              <a:t>Build an argument for why you agree or disagree with ONE of the student’s claims.</a:t>
            </a:r>
            <a:endParaRPr sz="1100">
              <a:latin typeface="Calibri"/>
              <a:ea typeface="Calibri"/>
              <a:cs typeface="Calibri"/>
              <a:sym typeface="Calibri"/>
            </a:endParaRPr>
          </a:p>
        </p:txBody>
      </p:sp>
      <p:pic>
        <p:nvPicPr>
          <p:cNvPr id="3345" name="Google Shape;3345;p417" descr="Students taking specified math courses in their first year of High School by Race/Ethnicity. See link below"/>
          <p:cNvPicPr preferRelativeResize="0"/>
          <p:nvPr/>
        </p:nvPicPr>
        <p:blipFill>
          <a:blip r:embed="rId4">
            <a:alphaModFix/>
          </a:blip>
          <a:stretch>
            <a:fillRect/>
          </a:stretch>
        </p:blipFill>
        <p:spPr>
          <a:xfrm>
            <a:off x="4456625" y="1181850"/>
            <a:ext cx="4169555" cy="1905001"/>
          </a:xfrm>
          <a:prstGeom prst="rect">
            <a:avLst/>
          </a:prstGeom>
          <a:noFill/>
          <a:ln w="28575" cap="flat" cmpd="sng">
            <a:solidFill>
              <a:srgbClr val="595959"/>
            </a:solidFill>
            <a:prstDash val="solid"/>
            <a:round/>
            <a:headEnd type="none" w="sm" len="sm"/>
            <a:tailEnd type="none" w="sm" len="sm"/>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3351" name="Google Shape;3351;p418"/>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rmAutofit/>
          </a:bodyPr>
          <a:lstStyle/>
          <a:p>
            <a:pPr marL="0" lvl="0" indent="0" algn="l" rtl="0">
              <a:lnSpc>
                <a:spcPct val="100000"/>
              </a:lnSpc>
              <a:spcBef>
                <a:spcPts val="0"/>
              </a:spcBef>
              <a:spcAft>
                <a:spcPts val="0"/>
              </a:spcAft>
              <a:buNone/>
            </a:pPr>
            <a:r>
              <a:rPr lang="en-US" sz="3100"/>
              <a:t>Working with conceptual understanding  </a:t>
            </a:r>
            <a:endParaRPr sz="4300"/>
          </a:p>
        </p:txBody>
      </p:sp>
      <p:sp>
        <p:nvSpPr>
          <p:cNvPr id="3352" name="Google Shape;3352;p418"/>
          <p:cNvSpPr txBox="1">
            <a:spLocks noGrp="1"/>
          </p:cNvSpPr>
          <p:nvPr>
            <p:ph type="sldNum" idx="12"/>
          </p:nvPr>
        </p:nvSpPr>
        <p:spPr>
          <a:xfrm>
            <a:off x="8336250" y="4707650"/>
            <a:ext cx="64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95</a:t>
            </a:fld>
            <a:endParaRPr/>
          </a:p>
        </p:txBody>
      </p:sp>
      <p:sp>
        <p:nvSpPr>
          <p:cNvPr id="3353" name="Google Shape;3353;p41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36550" algn="l" rtl="0">
              <a:lnSpc>
                <a:spcPct val="115000"/>
              </a:lnSpc>
              <a:spcBef>
                <a:spcPts val="800"/>
              </a:spcBef>
              <a:spcAft>
                <a:spcPts val="0"/>
              </a:spcAft>
              <a:buSzPts val="1700"/>
              <a:buChar char="•"/>
            </a:pPr>
            <a:r>
              <a:rPr lang="en-US" sz="2100"/>
              <a:t>Is the higher percent always the larger value?</a:t>
            </a:r>
            <a:endParaRPr sz="2100"/>
          </a:p>
          <a:p>
            <a:pPr marL="457200" lvl="0" indent="-336550" algn="l" rtl="0">
              <a:lnSpc>
                <a:spcPct val="115000"/>
              </a:lnSpc>
              <a:spcBef>
                <a:spcPts val="0"/>
              </a:spcBef>
              <a:spcAft>
                <a:spcPts val="0"/>
              </a:spcAft>
              <a:buSzPts val="1700"/>
              <a:buChar char="•"/>
            </a:pPr>
            <a:r>
              <a:rPr lang="en-US" sz="2100"/>
              <a:t>What is the whole of a percent?</a:t>
            </a:r>
            <a:endParaRPr sz="2100"/>
          </a:p>
          <a:p>
            <a:pPr marL="457200" lvl="0" indent="-336550" algn="l" rtl="0">
              <a:lnSpc>
                <a:spcPct val="115000"/>
              </a:lnSpc>
              <a:spcBef>
                <a:spcPts val="0"/>
              </a:spcBef>
              <a:spcAft>
                <a:spcPts val="0"/>
              </a:spcAft>
              <a:buSzPts val="1700"/>
              <a:buChar char="•"/>
            </a:pPr>
            <a:r>
              <a:rPr lang="en-US" sz="2100"/>
              <a:t>What is the percent of a percent?</a:t>
            </a:r>
            <a:endParaRPr sz="21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57"/>
        <p:cNvGrpSpPr/>
        <p:nvPr/>
      </p:nvGrpSpPr>
      <p:grpSpPr>
        <a:xfrm>
          <a:off x="0" y="0"/>
          <a:ext cx="0" cy="0"/>
          <a:chOff x="0" y="0"/>
          <a:chExt cx="0" cy="0"/>
        </a:xfrm>
      </p:grpSpPr>
      <p:sp>
        <p:nvSpPr>
          <p:cNvPr id="3358" name="Google Shape;3358;p41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dk1"/>
              </a:buClr>
              <a:buSzPct val="39285"/>
              <a:buFont typeface="Arial"/>
              <a:buNone/>
            </a:pPr>
            <a:r>
              <a:rPr lang="en-US" sz="2800">
                <a:solidFill>
                  <a:schemeClr val="accent2"/>
                </a:solidFill>
              </a:rPr>
              <a:t>Debriefing the high school math course-taking patterns task:</a:t>
            </a:r>
            <a:endParaRPr sz="2800">
              <a:solidFill>
                <a:schemeClr val="accent2"/>
              </a:solidFill>
            </a:endParaRPr>
          </a:p>
        </p:txBody>
      </p:sp>
      <p:sp>
        <p:nvSpPr>
          <p:cNvPr id="3359" name="Google Shape;3359;p419"/>
          <p:cNvSpPr txBox="1"/>
          <p:nvPr/>
        </p:nvSpPr>
        <p:spPr>
          <a:xfrm>
            <a:off x="655350" y="3314600"/>
            <a:ext cx="79671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AutoNum type="arabicPeriod"/>
            </a:pPr>
            <a:r>
              <a:rPr lang="en-US">
                <a:latin typeface="Calibri"/>
                <a:ea typeface="Calibri"/>
                <a:cs typeface="Calibri"/>
                <a:sym typeface="Calibri"/>
              </a:rPr>
              <a:t>How did you see me working on each of these goals during the lesson?</a:t>
            </a:r>
            <a:endParaRPr>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What moves was I making as a teacher of mathematics?</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a:latin typeface="Calibri"/>
                <a:ea typeface="Calibri"/>
                <a:cs typeface="Calibri"/>
                <a:sym typeface="Calibri"/>
              </a:rPr>
              <a:t>What moves could have been made to support our work on these goals even more?</a:t>
            </a:r>
            <a:endParaRPr>
              <a:latin typeface="Calibri"/>
              <a:ea typeface="Calibri"/>
              <a:cs typeface="Calibri"/>
              <a:sym typeface="Calibri"/>
            </a:endParaRPr>
          </a:p>
        </p:txBody>
      </p:sp>
      <p:sp>
        <p:nvSpPr>
          <p:cNvPr id="3360" name="Google Shape;3360;p41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96</a:t>
            </a:fld>
            <a:endParaRPr/>
          </a:p>
        </p:txBody>
      </p:sp>
      <p:sp>
        <p:nvSpPr>
          <p:cNvPr id="3361" name="Google Shape;3361;p419"/>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US" sz="2000" b="1">
                <a:solidFill>
                  <a:schemeClr val="accent2"/>
                </a:solidFill>
              </a:rPr>
              <a:t>Goals for us as math learners:</a:t>
            </a:r>
            <a:endParaRPr sz="2000" b="1">
              <a:solidFill>
                <a:schemeClr val="accent2"/>
              </a:solidFill>
            </a:endParaRPr>
          </a:p>
        </p:txBody>
      </p:sp>
      <p:sp>
        <p:nvSpPr>
          <p:cNvPr id="3362" name="Google Shape;3362;p419"/>
          <p:cNvSpPr txBox="1">
            <a:spLocks noGrp="1"/>
          </p:cNvSpPr>
          <p:nvPr>
            <p:ph type="body" idx="4294967295"/>
          </p:nvPr>
        </p:nvSpPr>
        <p:spPr>
          <a:xfrm>
            <a:off x="659150" y="1749250"/>
            <a:ext cx="7967100" cy="1110900"/>
          </a:xfrm>
          <a:prstGeom prst="rect">
            <a:avLst/>
          </a:prstGeom>
          <a:solidFill>
            <a:srgbClr val="FCF4F8"/>
          </a:solidFill>
        </p:spPr>
        <p:txBody>
          <a:bodyPr spcFirstLastPara="1" wrap="square" lIns="68575" tIns="34275" rIns="68575" bIns="34275" anchor="t" anchorCtr="0">
            <a:normAutofit fontScale="92500"/>
          </a:bodyPr>
          <a:lstStyle/>
          <a:p>
            <a:pPr marL="177800" lvl="0" indent="-158750" algn="l" rtl="0">
              <a:lnSpc>
                <a:spcPct val="100000"/>
              </a:lnSpc>
              <a:spcBef>
                <a:spcPts val="0"/>
              </a:spcBef>
              <a:spcAft>
                <a:spcPts val="0"/>
              </a:spcAft>
              <a:buSzPts val="1500"/>
              <a:buFont typeface="Calibri"/>
              <a:buChar char="●"/>
            </a:pPr>
            <a:r>
              <a:rPr lang="en-US" sz="1500" b="1"/>
              <a:t>Mathematical goal</a:t>
            </a:r>
            <a:r>
              <a:rPr lang="en-US" sz="1500"/>
              <a:t>: Deepen our understanding of how we interpret percents in data representations</a:t>
            </a:r>
            <a:endParaRPr sz="1500"/>
          </a:p>
          <a:p>
            <a:pPr marL="177800" lvl="0" indent="-158750" algn="l" rtl="0">
              <a:lnSpc>
                <a:spcPct val="100000"/>
              </a:lnSpc>
              <a:spcBef>
                <a:spcPts val="1000"/>
              </a:spcBef>
              <a:spcAft>
                <a:spcPts val="1000"/>
              </a:spcAft>
              <a:buSzPts val="1500"/>
              <a:buFont typeface="Calibri"/>
              <a:buChar char="●"/>
            </a:pPr>
            <a:r>
              <a:rPr lang="en-US" sz="1500" b="1"/>
              <a:t>Equity goal</a:t>
            </a:r>
            <a:r>
              <a:rPr lang="en-US" sz="1500"/>
              <a:t>: Build a community of learners where participants listen to each other and are ready to respond to what they have heard</a:t>
            </a:r>
            <a:endParaRPr sz="1500" b="1"/>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66"/>
        <p:cNvGrpSpPr/>
        <p:nvPr/>
      </p:nvGrpSpPr>
      <p:grpSpPr>
        <a:xfrm>
          <a:off x="0" y="0"/>
          <a:ext cx="0" cy="0"/>
          <a:chOff x="0" y="0"/>
          <a:chExt cx="0" cy="0"/>
        </a:xfrm>
      </p:grpSpPr>
      <p:sp>
        <p:nvSpPr>
          <p:cNvPr id="3367" name="Google Shape;3367;p42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dk1"/>
              </a:buClr>
              <a:buSzPct val="39285"/>
              <a:buFont typeface="Arial"/>
              <a:buNone/>
            </a:pPr>
            <a:r>
              <a:rPr lang="en-US" sz="2800">
                <a:solidFill>
                  <a:schemeClr val="accent2"/>
                </a:solidFill>
              </a:rPr>
              <a:t>Debriefing the high school math course-taking patterns task:</a:t>
            </a:r>
            <a:endParaRPr sz="2800">
              <a:solidFill>
                <a:schemeClr val="accent2"/>
              </a:solidFill>
            </a:endParaRPr>
          </a:p>
        </p:txBody>
      </p:sp>
      <p:sp>
        <p:nvSpPr>
          <p:cNvPr id="3368" name="Google Shape;3368;p420"/>
          <p:cNvSpPr txBox="1"/>
          <p:nvPr/>
        </p:nvSpPr>
        <p:spPr>
          <a:xfrm>
            <a:off x="655250" y="3543200"/>
            <a:ext cx="79671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US">
                <a:latin typeface="Calibri"/>
                <a:ea typeface="Calibri"/>
                <a:cs typeface="Calibri"/>
                <a:sym typeface="Calibri"/>
              </a:rPr>
              <a:t>What new ideas do you have about engaging students in authentic problems?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What questions do you have about engaging students in authentic problems?</a:t>
            </a:r>
            <a:endParaRPr>
              <a:latin typeface="Calibri"/>
              <a:ea typeface="Calibri"/>
              <a:cs typeface="Calibri"/>
              <a:sym typeface="Calibri"/>
            </a:endParaRPr>
          </a:p>
        </p:txBody>
      </p:sp>
      <p:sp>
        <p:nvSpPr>
          <p:cNvPr id="3369" name="Google Shape;3369;p42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97</a:t>
            </a:fld>
            <a:endParaRPr/>
          </a:p>
        </p:txBody>
      </p:sp>
      <p:sp>
        <p:nvSpPr>
          <p:cNvPr id="3370" name="Google Shape;3370;p420"/>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US" sz="2000" b="1">
                <a:solidFill>
                  <a:schemeClr val="accent2"/>
                </a:solidFill>
              </a:rPr>
              <a:t>Goals for us as teachers:</a:t>
            </a:r>
            <a:endParaRPr sz="2000" b="1">
              <a:solidFill>
                <a:schemeClr val="accent2"/>
              </a:solidFill>
            </a:endParaRPr>
          </a:p>
        </p:txBody>
      </p:sp>
      <p:sp>
        <p:nvSpPr>
          <p:cNvPr id="3371" name="Google Shape;3371;p420"/>
          <p:cNvSpPr txBox="1">
            <a:spLocks noGrp="1"/>
          </p:cNvSpPr>
          <p:nvPr>
            <p:ph type="body" idx="4294967295"/>
          </p:nvPr>
        </p:nvSpPr>
        <p:spPr>
          <a:xfrm>
            <a:off x="659150" y="1749250"/>
            <a:ext cx="7967100" cy="1160100"/>
          </a:xfrm>
          <a:prstGeom prst="rect">
            <a:avLst/>
          </a:prstGeom>
          <a:solidFill>
            <a:srgbClr val="FCF4F8"/>
          </a:solidFill>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Font typeface="Calibri"/>
              <a:buChar char="●"/>
            </a:pPr>
            <a:r>
              <a:rPr lang="en-US" sz="1500" b="1"/>
              <a:t>Equity goal</a:t>
            </a:r>
            <a:r>
              <a:rPr lang="en-US" sz="1500"/>
              <a:t>: Surface the importance of changing the way we teach to reach diverse students by giving access</a:t>
            </a:r>
            <a:endParaRPr sz="1500"/>
          </a:p>
          <a:p>
            <a:pPr marL="457200" lvl="0" indent="-349250" algn="l" rtl="0">
              <a:lnSpc>
                <a:spcPct val="100000"/>
              </a:lnSpc>
              <a:spcBef>
                <a:spcPts val="1000"/>
              </a:spcBef>
              <a:spcAft>
                <a:spcPts val="1000"/>
              </a:spcAft>
              <a:buSzPts val="1900"/>
              <a:buFont typeface="Calibri"/>
              <a:buChar char="●"/>
            </a:pPr>
            <a:r>
              <a:rPr lang="en-US" sz="1500" b="1"/>
              <a:t>Pedagogical goal</a:t>
            </a:r>
            <a:r>
              <a:rPr lang="en-US" sz="1500"/>
              <a:t>: Use claims and evidence to discuss and interpret data</a:t>
            </a:r>
            <a:endParaRPr sz="1500" b="1"/>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76"/>
        <p:cNvGrpSpPr/>
        <p:nvPr/>
      </p:nvGrpSpPr>
      <p:grpSpPr>
        <a:xfrm>
          <a:off x="0" y="0"/>
          <a:ext cx="0" cy="0"/>
          <a:chOff x="0" y="0"/>
          <a:chExt cx="0" cy="0"/>
        </a:xfrm>
      </p:grpSpPr>
      <p:sp>
        <p:nvSpPr>
          <p:cNvPr id="3377" name="Google Shape;3377;p421"/>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800"/>
              <a:buFont typeface="Arial"/>
              <a:buNone/>
            </a:pPr>
            <a:r>
              <a:rPr lang="en-US" sz="2800"/>
              <a:t>Why use Data Talks? </a:t>
            </a:r>
            <a:endParaRPr sz="2800"/>
          </a:p>
        </p:txBody>
      </p:sp>
      <p:sp>
        <p:nvSpPr>
          <p:cNvPr id="3378" name="Google Shape;3378;p42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342900" lvl="0" indent="-266700" algn="l" rtl="0">
              <a:lnSpc>
                <a:spcPct val="115000"/>
              </a:lnSpc>
              <a:spcBef>
                <a:spcPts val="900"/>
              </a:spcBef>
              <a:spcAft>
                <a:spcPts val="0"/>
              </a:spcAft>
              <a:buClr>
                <a:schemeClr val="dk1"/>
              </a:buClr>
              <a:buSzPts val="1600"/>
              <a:buFont typeface="Calibri"/>
              <a:buChar char="●"/>
            </a:pPr>
            <a:r>
              <a:rPr lang="en-US" sz="1600" b="1">
                <a:highlight>
                  <a:schemeClr val="lt1"/>
                </a:highlight>
              </a:rPr>
              <a:t>Data talks provide a space for students to practice considering and interpreting a variety of data and data representations in a low-stake, exploratory environment. </a:t>
            </a:r>
            <a:endParaRPr sz="1600" b="1">
              <a:highlight>
                <a:schemeClr val="lt1"/>
              </a:highlight>
            </a:endParaRPr>
          </a:p>
          <a:p>
            <a:pPr marL="342900" lvl="0" indent="-266700" algn="l" rtl="0">
              <a:lnSpc>
                <a:spcPct val="115000"/>
              </a:lnSpc>
              <a:spcBef>
                <a:spcPts val="0"/>
              </a:spcBef>
              <a:spcAft>
                <a:spcPts val="0"/>
              </a:spcAft>
              <a:buClr>
                <a:schemeClr val="dk1"/>
              </a:buClr>
              <a:buSzPts val="1600"/>
              <a:buFont typeface="Arial"/>
              <a:buChar char="●"/>
            </a:pPr>
            <a:r>
              <a:rPr lang="en-US" sz="1600" b="1">
                <a:highlight>
                  <a:schemeClr val="lt1"/>
                </a:highlight>
              </a:rPr>
              <a:t>An ideal data visualization is one that is interesting or relevant to the students</a:t>
            </a:r>
            <a:r>
              <a:rPr lang="en-US" sz="1600">
                <a:highlight>
                  <a:schemeClr val="lt1"/>
                </a:highlight>
              </a:rPr>
              <a:t>, but also that displays data in a way that is new to students or that might have some quirks or features that make the visualization harder to read (and often more interesting). </a:t>
            </a:r>
            <a:endParaRPr sz="1600">
              <a:highlight>
                <a:schemeClr val="lt1"/>
              </a:highlight>
            </a:endParaRPr>
          </a:p>
          <a:p>
            <a:pPr marL="342900" lvl="0" indent="-266700" algn="l" rtl="0">
              <a:lnSpc>
                <a:spcPct val="115000"/>
              </a:lnSpc>
              <a:spcBef>
                <a:spcPts val="0"/>
              </a:spcBef>
              <a:spcAft>
                <a:spcPts val="0"/>
              </a:spcAft>
              <a:buClr>
                <a:schemeClr val="dk1"/>
              </a:buClr>
              <a:buSzPts val="1600"/>
              <a:buFont typeface="Arial"/>
              <a:buChar char="●"/>
            </a:pPr>
            <a:r>
              <a:rPr lang="en-US" sz="1600" b="1">
                <a:highlight>
                  <a:schemeClr val="lt1"/>
                </a:highlight>
              </a:rPr>
              <a:t>Today’s information age requires students to develop a deeper understanding of mathematics. </a:t>
            </a:r>
            <a:r>
              <a:rPr lang="en-US" sz="1600">
                <a:highlight>
                  <a:schemeClr val="lt1"/>
                </a:highlight>
              </a:rPr>
              <a:t>Our students must have the ability to reason about quantitative information and possess number sense.</a:t>
            </a:r>
            <a:endParaRPr sz="1600">
              <a:highlight>
                <a:schemeClr val="lt1"/>
              </a:highlight>
            </a:endParaRPr>
          </a:p>
          <a:p>
            <a:pPr marL="342900" lvl="0" indent="-266700" algn="l" rtl="0">
              <a:lnSpc>
                <a:spcPct val="115000"/>
              </a:lnSpc>
              <a:spcBef>
                <a:spcPts val="0"/>
              </a:spcBef>
              <a:spcAft>
                <a:spcPts val="0"/>
              </a:spcAft>
              <a:buClr>
                <a:schemeClr val="dk1"/>
              </a:buClr>
              <a:buSzPts val="1600"/>
              <a:buFont typeface="Arial"/>
              <a:buChar char="●"/>
            </a:pPr>
            <a:r>
              <a:rPr lang="en-US" sz="1600" b="1">
                <a:highlight>
                  <a:schemeClr val="lt1"/>
                </a:highlight>
              </a:rPr>
              <a:t>Data talks also help develop speaking and listening skills</a:t>
            </a:r>
            <a:r>
              <a:rPr lang="en-US" sz="1600">
                <a:highlight>
                  <a:schemeClr val="lt1"/>
                </a:highlight>
              </a:rPr>
              <a:t> (which supports work on</a:t>
            </a:r>
            <a:endParaRPr sz="1600">
              <a:highlight>
                <a:schemeClr val="lt1"/>
              </a:highlight>
            </a:endParaRPr>
          </a:p>
          <a:p>
            <a:pPr marL="342900" lvl="0" indent="0" algn="l" rtl="0">
              <a:lnSpc>
                <a:spcPct val="115000"/>
              </a:lnSpc>
              <a:spcBef>
                <a:spcPts val="0"/>
              </a:spcBef>
              <a:spcAft>
                <a:spcPts val="0"/>
              </a:spcAft>
              <a:buNone/>
            </a:pPr>
            <a:r>
              <a:rPr lang="en-US" sz="1600">
                <a:highlight>
                  <a:schemeClr val="lt1"/>
                </a:highlight>
              </a:rPr>
              <a:t>Common Core Standards).</a:t>
            </a:r>
            <a:endParaRPr sz="2000"/>
          </a:p>
        </p:txBody>
      </p:sp>
      <p:sp>
        <p:nvSpPr>
          <p:cNvPr id="3379" name="Google Shape;3379;p421"/>
          <p:cNvSpPr txBox="1">
            <a:spLocks noGrp="1"/>
          </p:cNvSpPr>
          <p:nvPr>
            <p:ph type="sldNum" idx="12"/>
          </p:nvPr>
        </p:nvSpPr>
        <p:spPr>
          <a:xfrm>
            <a:off x="8336250" y="4707650"/>
            <a:ext cx="64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83"/>
        <p:cNvGrpSpPr/>
        <p:nvPr/>
      </p:nvGrpSpPr>
      <p:grpSpPr>
        <a:xfrm>
          <a:off x="0" y="0"/>
          <a:ext cx="0" cy="0"/>
          <a:chOff x="0" y="0"/>
          <a:chExt cx="0" cy="0"/>
        </a:xfrm>
      </p:grpSpPr>
      <p:sp>
        <p:nvSpPr>
          <p:cNvPr id="3384" name="Google Shape;3384;p422"/>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accent2"/>
                </a:solidFill>
              </a:rPr>
              <a:t>Debrief: </a:t>
            </a:r>
            <a:r>
              <a:rPr lang="en-US" sz="2850" b="1">
                <a:solidFill>
                  <a:schemeClr val="accent2"/>
                </a:solidFill>
              </a:rPr>
              <a:t>Practices</a:t>
            </a:r>
            <a:r>
              <a:rPr lang="en-US" sz="2850">
                <a:solidFill>
                  <a:schemeClr val="accent2"/>
                </a:solidFill>
              </a:rPr>
              <a:t> of ambitious mathematics teaching</a:t>
            </a:r>
            <a:endParaRPr sz="2670">
              <a:solidFill>
                <a:schemeClr val="accent2"/>
              </a:solidFill>
            </a:endParaRPr>
          </a:p>
        </p:txBody>
      </p:sp>
      <p:sp>
        <p:nvSpPr>
          <p:cNvPr id="3385" name="Google Shape;3385;p422"/>
          <p:cNvSpPr txBox="1"/>
          <p:nvPr/>
        </p:nvSpPr>
        <p:spPr>
          <a:xfrm>
            <a:off x="511500" y="1085325"/>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8 practices did you notice? What others could have been highlighted? In what ways? </a:t>
            </a:r>
            <a:endParaRPr sz="1500" b="1">
              <a:solidFill>
                <a:schemeClr val="lt1"/>
              </a:solidFill>
              <a:latin typeface="Calibri"/>
              <a:ea typeface="Calibri"/>
              <a:cs typeface="Calibri"/>
              <a:sym typeface="Calibri"/>
            </a:endParaRPr>
          </a:p>
        </p:txBody>
      </p:sp>
      <p:sp>
        <p:nvSpPr>
          <p:cNvPr id="3386" name="Google Shape;3386;p422"/>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Build on procedural fluency </a:t>
            </a:r>
            <a:r>
              <a:rPr lang="en-US" sz="1700" i="1">
                <a:solidFill>
                  <a:schemeClr val="dk1"/>
                </a:solidFill>
                <a:latin typeface="Calibri"/>
                <a:ea typeface="Calibri"/>
                <a:cs typeface="Calibri"/>
                <a:sym typeface="Calibri"/>
              </a:rPr>
              <a:t>from</a:t>
            </a:r>
            <a:r>
              <a:rPr lang="en-US"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3387" name="Google Shape;3387;p422"/>
          <p:cNvSpPr/>
          <p:nvPr/>
        </p:nvSpPr>
        <p:spPr>
          <a:xfrm>
            <a:off x="6215200" y="4584150"/>
            <a:ext cx="20334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(NCTM, 2014)</a:t>
            </a:r>
            <a:endParaRPr/>
          </a:p>
        </p:txBody>
      </p:sp>
      <p:sp>
        <p:nvSpPr>
          <p:cNvPr id="3388" name="Google Shape;3388;p422"/>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99</a:t>
            </a:fld>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B7A34422E9F444A66E2AD5A9CEA856" ma:contentTypeVersion="8" ma:contentTypeDescription="Create a new document." ma:contentTypeScope="" ma:versionID="3270c7a33a401281c6a4ae54adadce9f">
  <xsd:schema xmlns:xsd="http://www.w3.org/2001/XMLSchema" xmlns:xs="http://www.w3.org/2001/XMLSchema" xmlns:p="http://schemas.microsoft.com/office/2006/metadata/properties" xmlns:ns1="http://schemas.microsoft.com/sharepoint/v3" xmlns:ns2="deb2c2fb-1e3f-4583-bd3d-0a14ccee2e69" xmlns:ns3="54031767-dd6d-417c-ab73-583408f47564" targetNamespace="http://schemas.microsoft.com/office/2006/metadata/properties" ma:root="true" ma:fieldsID="4b81e50753eda006097a97a37faf2831" ns1:_="" ns2:_="" ns3:_="">
    <xsd:import namespace="http://schemas.microsoft.com/sharepoint/v3"/>
    <xsd:import namespace="deb2c2fb-1e3f-4583-bd3d-0a14ccee2e69"/>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b2c2fb-1e3f-4583-bd3d-0a14ccee2e69"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deb2c2fb-1e3f-4583-bd3d-0a14ccee2e69">2023-10-09T20:56:21+00:00</Remediation_x0020_Date>
    <PublishingExpirationDate xmlns="http://schemas.microsoft.com/sharepoint/v3" xsi:nil="true"/>
    <Estimated_x0020_Creation_x0020_Date xmlns="deb2c2fb-1e3f-4583-bd3d-0a14ccee2e69" xsi:nil="true"/>
    <Priority xmlns="deb2c2fb-1e3f-4583-bd3d-0a14ccee2e69">New</Priority>
    <PublishingStartDate xmlns="http://schemas.microsoft.com/sharepoint/v3" xsi:nil="true"/>
  </documentManagement>
</p:properties>
</file>

<file path=customXml/itemProps1.xml><?xml version="1.0" encoding="utf-8"?>
<ds:datastoreItem xmlns:ds="http://schemas.openxmlformats.org/officeDocument/2006/customXml" ds:itemID="{BC621A6D-B39B-445F-8C1D-B5F266C1EBA4}"/>
</file>

<file path=customXml/itemProps2.xml><?xml version="1.0" encoding="utf-8"?>
<ds:datastoreItem xmlns:ds="http://schemas.openxmlformats.org/officeDocument/2006/customXml" ds:itemID="{54F7F890-340D-47CF-884F-239574CBB3FA}"/>
</file>

<file path=customXml/itemProps3.xml><?xml version="1.0" encoding="utf-8"?>
<ds:datastoreItem xmlns:ds="http://schemas.openxmlformats.org/officeDocument/2006/customXml" ds:itemID="{F220307D-F6E5-43D3-87DC-149F7333DE2D}"/>
</file>

<file path=docProps/app.xml><?xml version="1.0" encoding="utf-8"?>
<Properties xmlns="http://schemas.openxmlformats.org/officeDocument/2006/extended-properties" xmlns:vt="http://schemas.openxmlformats.org/officeDocument/2006/docPropsVTypes">
  <TotalTime>68</TotalTime>
  <Words>22545</Words>
  <Application>Microsoft Office PowerPoint</Application>
  <PresentationFormat>On-screen Show (16:9)</PresentationFormat>
  <Paragraphs>1631</Paragraphs>
  <Slides>122</Slides>
  <Notes>122</Notes>
  <HiddenSlides>16</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122</vt:i4>
      </vt:variant>
    </vt:vector>
  </HeadingPairs>
  <TitlesOfParts>
    <vt:vector size="129" baseType="lpstr">
      <vt:lpstr>Arial</vt:lpstr>
      <vt:lpstr>Calibri</vt:lpstr>
      <vt:lpstr>Nunito</vt:lpstr>
      <vt:lpstr>Blue_2021ODE</vt:lpstr>
      <vt:lpstr>Blue_2021ODE</vt:lpstr>
      <vt:lpstr>Blue_2021ODE</vt:lpstr>
      <vt:lpstr>Blue_2021ODE</vt:lpstr>
      <vt:lpstr>Module 1 Part 1: Ambitious math teaching, and our expectations for students as math learners</vt:lpstr>
      <vt:lpstr>Facilitator Guide: Welcome to Module 1, Part 1!</vt:lpstr>
      <vt:lpstr>Facilitator Guide: Professional learning activity types</vt:lpstr>
      <vt:lpstr>Facilitator Guide: Table of contents</vt:lpstr>
      <vt:lpstr> Understanding ambitious math teaching:  Our hopes for students as math learners</vt:lpstr>
      <vt:lpstr>Oregon Math Project: Meaningful math for all</vt:lpstr>
      <vt:lpstr>Essential Questions of the Modules</vt:lpstr>
      <vt:lpstr>Four Cornerstones: Oregon Math Project &amp;  Oregon Educational Goals (ORS 329.015)</vt:lpstr>
      <vt:lpstr>The work of engineering a more equitable math system is centered on four cornerstone principles of the Oregon Math Project:  FOCUS, ENGAGEMENT, PATHWAYS, and BELONGING  </vt:lpstr>
      <vt:lpstr>Across the modules we will have opportunities to…</vt:lpstr>
      <vt:lpstr>Setting and maintaining norms</vt:lpstr>
      <vt:lpstr>Facilitator Guide: Setting and Maintaining Norms</vt:lpstr>
      <vt:lpstr>Developing productive norms for interaction</vt:lpstr>
      <vt:lpstr>Classroom rules reimagined as the rights of the learner</vt:lpstr>
      <vt:lpstr>Small Group Activity  Directions: Build a slide with your team norms.</vt:lpstr>
      <vt:lpstr>Team names:</vt:lpstr>
      <vt:lpstr>Doing math together:</vt:lpstr>
      <vt:lpstr>Facilitator Guide: Doing Math Together </vt:lpstr>
      <vt:lpstr>Orienting ourselves to the mathematics for this task</vt:lpstr>
      <vt:lpstr>Thinking critically about using and interpreting data</vt:lpstr>
      <vt:lpstr>Critical Sensemaking of Data Protocol</vt:lpstr>
      <vt:lpstr>Data preview</vt:lpstr>
      <vt:lpstr>What do you notice? What do you wonder?</vt:lpstr>
      <vt:lpstr>Small Group Activity Directions: Record your team’s noticings and wonderings about the data.</vt:lpstr>
      <vt:lpstr>What do you notice? What do you wonder?</vt:lpstr>
      <vt:lpstr>STUDENT WORK</vt:lpstr>
      <vt:lpstr>Small Group Activity Directions: Record what makes sense about each student’s reasoning.</vt:lpstr>
      <vt:lpstr>STUDENT WORK</vt:lpstr>
      <vt:lpstr>STUDENT WORK</vt:lpstr>
      <vt:lpstr>Reflecting on the mathematics</vt:lpstr>
      <vt:lpstr>Debriefing the data &amp; statistics task:</vt:lpstr>
      <vt:lpstr>Debriefing the data &amp; statistics task:</vt:lpstr>
      <vt:lpstr>Reflecting on our expectatons for students’ experiences as math learners</vt:lpstr>
      <vt:lpstr>Debrief: Practices of ambitious mathematics teaching</vt:lpstr>
      <vt:lpstr>Connecting to research</vt:lpstr>
      <vt:lpstr>Facilitator Guide: Connecting to Research</vt:lpstr>
      <vt:lpstr>Reading: Conceptual Understanding → Procedural Fluency</vt:lpstr>
      <vt:lpstr>Defining conceptual understanding &amp; procedural fluency</vt:lpstr>
      <vt:lpstr>Mathematical Teaching Practices Continuum What does conceptual understanding look like in practice? </vt:lpstr>
      <vt:lpstr>Planning for action</vt:lpstr>
      <vt:lpstr>Facilitator Guide: Planning for Action</vt:lpstr>
      <vt:lpstr>Reflecting on shifts needed</vt:lpstr>
      <vt:lpstr>Debriefing Session 1</vt:lpstr>
      <vt:lpstr>Debriefing Session 1: Four cornerstone principles of the OMP</vt:lpstr>
      <vt:lpstr>Debriefing Session 1: Focus of the session</vt:lpstr>
      <vt:lpstr> Understanding ambitious math teaching: Principles and practices of ambitious math teaching</vt:lpstr>
      <vt:lpstr>Setting and maintaining norms</vt:lpstr>
      <vt:lpstr>Facilitator Guide: Setting and Maintaining Norms</vt:lpstr>
      <vt:lpstr>Revisiting norms</vt:lpstr>
      <vt:lpstr>Connecting to research: </vt:lpstr>
      <vt:lpstr>Facilitator Guide: Connecting to Research</vt:lpstr>
      <vt:lpstr>As we begin our exploration of ambitious math teaching:</vt:lpstr>
      <vt:lpstr>Principles of ambitious math teaching</vt:lpstr>
      <vt:lpstr>Shifting from traditional discourse  to ambitious and equitable discourse   </vt:lpstr>
      <vt:lpstr>Shifting from traditional participation  to ambitious and equitable participation  </vt:lpstr>
      <vt:lpstr>Small Group Activity Directions: Use post-it notes to begin to fill out a trajectory that shifts from traditional to ambitious and equitable discourse and from traditional to ambitious and equitable participation</vt:lpstr>
      <vt:lpstr>Shifting from traditional discourse  to ambitious and equitable discourse   </vt:lpstr>
      <vt:lpstr>Shifting from traditional participation  to ambitious and equitable participation   </vt:lpstr>
      <vt:lpstr>Practices of ambitious mathematics teaching</vt:lpstr>
      <vt:lpstr>Kazemi Quote</vt:lpstr>
      <vt:lpstr>Connecting to research: </vt:lpstr>
      <vt:lpstr>Facilitator Guide: Connecting to Research</vt:lpstr>
      <vt:lpstr>What Research Says</vt:lpstr>
      <vt:lpstr>Small Group Activity Directions: Work to complete the three workspace slides, making sense of what the research says about four key ideas.</vt:lpstr>
      <vt:lpstr>Workspace of Slide (1 of 3)</vt:lpstr>
      <vt:lpstr>Preview of Workspace Slide (2 of 3)</vt:lpstr>
      <vt:lpstr>Preview of Workspace Slide (3 of 3)</vt:lpstr>
      <vt:lpstr>Facilitator answer key: What Research Says </vt:lpstr>
      <vt:lpstr>Debrief: Principles of ambitious mathematics teaching</vt:lpstr>
      <vt:lpstr> Planning for action:</vt:lpstr>
      <vt:lpstr>Facilitator Guide: Planning for Action</vt:lpstr>
      <vt:lpstr>Ambitious math teaching with our curriculum</vt:lpstr>
      <vt:lpstr>Small Group Activity Directions: Use the workspace slide to identify something to amplify and something to revise in the lesson.</vt:lpstr>
      <vt:lpstr>Preview of Workspace Slide (3 of 3)</vt:lpstr>
      <vt:lpstr>Debrief: Principles of ambitious mathematics teaching</vt:lpstr>
      <vt:lpstr>Debriefing Session 2</vt:lpstr>
      <vt:lpstr>Debriefing Session 2: Four cornerstone principles of the OMP</vt:lpstr>
      <vt:lpstr>Debriefing Session 2: Focus of the session</vt:lpstr>
      <vt:lpstr> Understanding ambitious math teaching: The importance of solving authentic problems</vt:lpstr>
      <vt:lpstr>Setting and maintaining norms</vt:lpstr>
      <vt:lpstr>Facilitator Guide: Setting and Maintaining Norms</vt:lpstr>
      <vt:lpstr>Revisiting norms</vt:lpstr>
      <vt:lpstr>Doing math together:</vt:lpstr>
      <vt:lpstr>Facilitator Guide: Doing Math Together </vt:lpstr>
      <vt:lpstr>What is Data Science, and why is it important?</vt:lpstr>
      <vt:lpstr>Data preview</vt:lpstr>
      <vt:lpstr>Data Talks are routines that allow students to make sense out of data and engage in discourse using evidence from visual representations.</vt:lpstr>
      <vt:lpstr>High school math course-taking patterns</vt:lpstr>
      <vt:lpstr>Small Group Activity Directions: Use the workspace to record your group’s claims about the data (generalizations) and your group’s evidence for those claims (justifications).</vt:lpstr>
      <vt:lpstr>As you listen to ideas and strategies in your group, be ready to do one of the following:</vt:lpstr>
      <vt:lpstr>Preview of Workspace Slide</vt:lpstr>
      <vt:lpstr>Worked example: Going deeper</vt:lpstr>
      <vt:lpstr>Small Group Activity Directions: Pick one student’s claim, and use the workspace to document whether you agree or disagree, and your argument for why.</vt:lpstr>
      <vt:lpstr>Preview of Workspace Slide</vt:lpstr>
      <vt:lpstr>Working with conceptual understanding  </vt:lpstr>
      <vt:lpstr>Debriefing the high school math course-taking patterns task:</vt:lpstr>
      <vt:lpstr>Debriefing the high school math course-taking patterns task:</vt:lpstr>
      <vt:lpstr>Why use Data Talks? </vt:lpstr>
      <vt:lpstr>Debrief: Practices of ambitious mathematics teaching</vt:lpstr>
      <vt:lpstr>Debrief: Habits, routines, and actions </vt:lpstr>
      <vt:lpstr>Planning for action:</vt:lpstr>
      <vt:lpstr>Facilitator Guide: Planning for Action</vt:lpstr>
      <vt:lpstr>Why use Data Talks? </vt:lpstr>
      <vt:lpstr>Small Group Activity Directions: Select one of the three data visualization options. Use the workspace slide to consider how you might use it with students.</vt:lpstr>
      <vt:lpstr>Preview of Workspace Slide</vt:lpstr>
      <vt:lpstr>Option 1: High school sports injuries</vt:lpstr>
      <vt:lpstr>Option 2: How did the pandemic change how we spend our free time?</vt:lpstr>
      <vt:lpstr>Option 3: Mental health of teenagers</vt:lpstr>
      <vt:lpstr>Other interesting data to explore</vt:lpstr>
      <vt:lpstr>Debrief: Principles of ambitious mathematics teaching</vt:lpstr>
      <vt:lpstr>Planning for action:</vt:lpstr>
      <vt:lpstr>Facilitator Guide: Planning for Action</vt:lpstr>
      <vt:lpstr>Reflecting on shifts needed</vt:lpstr>
      <vt:lpstr>Debrief: Principles of ambitious mathematics teaching</vt:lpstr>
      <vt:lpstr>Debriefing Session 3</vt:lpstr>
      <vt:lpstr>Debriefing Session 3: Four cornerstone principles of the OMP</vt:lpstr>
      <vt:lpstr>Debriefing Session 3: Focus of the session</vt:lpstr>
      <vt:lpstr>Debriefing Module 1 Part 1</vt:lpstr>
      <vt:lpstr>Debriefing Module 1 Part 1: Important moments  </vt:lpstr>
      <vt:lpstr>Debriefing Module 1 Part 1: Important moments  </vt:lpstr>
      <vt:lpstr>Acknowledgements</vt:lpstr>
      <vt:lpstr>Our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Part 1: Ambitious math teaching, and our expectations for students as math learners</dc:title>
  <cp:lastModifiedBy>OUNAPUU Sharon * ODE</cp:lastModifiedBy>
  <cp:revision>11</cp:revision>
  <dcterms:modified xsi:type="dcterms:W3CDTF">2023-08-10T20:47:23Z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0x01010055B7A34422E9F444A66E2AD5A9CEA856</vt:lpwstr>
  </property>
</Properties>
</file>