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5" r:id="rId1"/>
    <p:sldMasterId id="2147483726" r:id="rId2"/>
  </p:sldMasterIdLst>
  <p:notesMasterIdLst>
    <p:notesMasterId r:id="rId10"/>
  </p:notesMasterIdLst>
  <p:sldIdLst>
    <p:sldId id="256" r:id="rId3"/>
    <p:sldId id="257" r:id="rId4"/>
    <p:sldId id="258" r:id="rId5"/>
    <p:sldId id="259" r:id="rId6"/>
    <p:sldId id="260" r:id="rId7"/>
    <p:sldId id="261" r:id="rId8"/>
    <p:sldId id="262"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01" autoAdjust="0"/>
  </p:normalViewPr>
  <p:slideViewPr>
    <p:cSldViewPr snapToGrid="0">
      <p:cViewPr varScale="1">
        <p:scale>
          <a:sx n="76" d="100"/>
          <a:sy n="76" d="100"/>
        </p:scale>
        <p:origin x="756"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72ec1839f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r>
              <a:t>Este conjunto de diapositivas está diseñado para usarse con el personal y las familias, con notas incluidas para diferentes audiencias.</a:t>
            </a:r>
          </a:p>
        </p:txBody>
      </p:sp>
      <p:sp>
        <p:nvSpPr>
          <p:cNvPr id="516" name="Google Shape;516;g372ec1839f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100" b="0" i="0" u="none" strike="noStrike" cap="none" dirty="0">
                <a:solidFill>
                  <a:srgbClr val="000000"/>
                </a:solidFill>
                <a:effectLst/>
                <a:latin typeface="Arial"/>
                <a:ea typeface="Arial"/>
                <a:cs typeface="Arial"/>
                <a:sym typeface="Arial"/>
              </a:rPr>
              <a:t>Este conjunto de diapositivas está diseñado para usarse con el personal y las familias, con notas incluidas para diferentes audiencias.</a:t>
            </a:r>
            <a:br>
              <a:rPr lang="es-ES" dirty="0"/>
            </a:b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72ec1839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r>
              <a:t>Notas para el personal: Bienvenidos y gracias por estar aquí.</a:t>
            </a:r>
          </a:p>
          <a:p>
            <a:r>
              <a:t>Como saben, la Gobernadora Kotek firmó la Orden Ejecutiva 25-09 en julio de 2025, que prohíbe el uso de dispositivos electrónicos personales durante el tiempo de instrucción.</a:t>
            </a:r>
          </a:p>
          <a:p>
            <a:r>
              <a:t>Nuestro objetivo hoy es repasar lo que esto significa para nuestra escuela, cómo lo implementaremos y cómo podemos apoyar a los estudiantes y familias mientras mantenemos un enfoque en la equidad, el aprendizaje y el bienestar.</a:t>
            </a:r>
          </a:p>
          <a:p>
            <a:r>
              <a:t>Sabemos que este es un gran cambio, y lo estamos abordando con flexibilidad, apoyo y responsabilidad compartida.</a:t>
            </a:r>
          </a:p>
          <a:p>
            <a:endParaRPr/>
          </a:p>
          <a:p>
            <a:r>
              <a:t>Notas para las familias: Bienvenidos y muchas gracias por tomarse el tiempo de estar aquí hoy.</a:t>
            </a:r>
          </a:p>
          <a:p>
            <a:r>
              <a:t>Estamos aquí para hablar sobre un nuevo requisito estatal, la Orden Ejecutiva 25-09, que limita el uso de dispositivos electrónicos personales en las escuelas.</a:t>
            </a:r>
          </a:p>
          <a:p>
            <a:r>
              <a:t>Esta política está enfocada en ayudar a los estudiantes a mantener la concentración, reducir distracciones y apoyar su salud mental y bienestar.</a:t>
            </a:r>
          </a:p>
          <a:p>
            <a:r>
              <a:t>Hoy revisaremos lo que dice la nueva política, lo que significa para los estudiantes y las familias, y cómo estamos apoyando su implementación exitosa en nuestra escuela.</a:t>
            </a:r>
          </a:p>
        </p:txBody>
      </p:sp>
      <p:sp>
        <p:nvSpPr>
          <p:cNvPr id="522" name="Google Shape;522;g372ec1839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 sz="1100" b="1" i="0" u="none" strike="noStrike" cap="none" dirty="0">
                <a:solidFill>
                  <a:srgbClr val="000000"/>
                </a:solidFill>
                <a:effectLst/>
                <a:latin typeface="Arial"/>
                <a:ea typeface="Arial"/>
                <a:cs typeface="Arial"/>
                <a:sym typeface="Arial"/>
              </a:rPr>
              <a:t>Notas para el personal:</a:t>
            </a:r>
            <a:r>
              <a:rPr lang="es-ES" sz="1100" b="0" i="0" u="none" strike="noStrike" cap="none" dirty="0">
                <a:solidFill>
                  <a:srgbClr val="000000"/>
                </a:solidFill>
                <a:effectLst/>
                <a:latin typeface="Arial"/>
                <a:ea typeface="Arial"/>
                <a:cs typeface="Arial"/>
                <a:sym typeface="Arial"/>
              </a:rPr>
              <a:t> Bienvenidos y gracias por estar aquí.</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Como saben, la Gobernadora </a:t>
            </a:r>
            <a:r>
              <a:rPr lang="es-ES" sz="1100" b="0" i="0" u="none" strike="noStrike" cap="none" dirty="0" err="1">
                <a:solidFill>
                  <a:srgbClr val="000000"/>
                </a:solidFill>
                <a:effectLst/>
                <a:latin typeface="Arial"/>
                <a:ea typeface="Arial"/>
                <a:cs typeface="Arial"/>
                <a:sym typeface="Arial"/>
              </a:rPr>
              <a:t>Kotek</a:t>
            </a:r>
            <a:r>
              <a:rPr lang="es-ES" sz="1100" b="0" i="0" u="none" strike="noStrike" cap="none" dirty="0">
                <a:solidFill>
                  <a:srgbClr val="000000"/>
                </a:solidFill>
                <a:effectLst/>
                <a:latin typeface="Arial"/>
                <a:ea typeface="Arial"/>
                <a:cs typeface="Arial"/>
                <a:sym typeface="Arial"/>
              </a:rPr>
              <a:t> firmó la Orden Ejecutiva 25-09 en julio de 2025, que prohíbe el uso de dispositivos electrónicos personales durante la jornada escolar.</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Nuestro objetivo hoy es repasar lo que esto significa para nuestra escuela, cómo lo implementaremos y cómo podemos apoyar a los estudiantes y familias mientras mantenemos un enfoque en la equidad, el aprendizaje y el bienestar.</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Sabemos que este es un gran cambio, y lo estamos abordando con flexibilidad, apoyo y responsabilidad compartida.</a:t>
            </a:r>
          </a:p>
          <a:p>
            <a:r>
              <a:rPr lang="es-ES" sz="1100" b="1" i="0" u="none" strike="noStrike" cap="none" dirty="0">
                <a:solidFill>
                  <a:srgbClr val="000000"/>
                </a:solidFill>
                <a:effectLst/>
                <a:latin typeface="Arial"/>
                <a:ea typeface="Arial"/>
                <a:cs typeface="Arial"/>
                <a:sym typeface="Arial"/>
              </a:rPr>
              <a:t>Notas para las familias:</a:t>
            </a:r>
            <a:r>
              <a:rPr lang="es-ES" sz="1100" b="0" i="0" u="none" strike="noStrike" cap="none" dirty="0">
                <a:solidFill>
                  <a:srgbClr val="000000"/>
                </a:solidFill>
                <a:effectLst/>
                <a:latin typeface="Arial"/>
                <a:ea typeface="Arial"/>
                <a:cs typeface="Arial"/>
                <a:sym typeface="Arial"/>
              </a:rPr>
              <a:t> Bienvenidos y muchas gracias por tomarse el tiempo de estar aquí hoy.</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Estamos aquí para hablar sobre un nuevo requisito estatal, la Orden Ejecutiva 25-09, que limita el uso de dispositivos electrónicos personales en las escuelas.</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Esta política está enfocada en ayudar a los estudiantes a mantener la concentración, reducir distracciones y apoyar su salud mental y bienestar.</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Hoy revisaremos lo que dice la nueva política, lo que significa para los estudiantes y las familias, y cómo estamos apoyando su implementación exitosa en nuestra escuela.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72ec1839f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r>
              <a:t>Notas para el personal: La Orden Ejecutiva requiere que los estudiantes no usen dispositivos electrónicos personales, como teléfonos, relojes inteligentes o audífonos, durante el tiempo de instrucción.</a:t>
            </a:r>
          </a:p>
          <a:p>
            <a:r>
              <a:t>Esto incluye tiempo en clase, entre clases, en los baños y en otros espacios compartidos.</a:t>
            </a:r>
          </a:p>
          <a:p>
            <a:r>
              <a:t>Sin embargo, hay excepciones importantes. Los estudiantes que dependen de dispositivos por razones médicas, de salud mental, de idioma o de aprendizaje pueden recibir adaptaciones documentadas.</a:t>
            </a:r>
          </a:p>
          <a:p>
            <a:r>
              <a:t>Es esencial aplicar esto de manera consistente, pero siendo sensibles a las necesidades individuales de los estudiantes.</a:t>
            </a:r>
          </a:p>
          <a:p>
            <a:endParaRPr/>
          </a:p>
          <a:p>
            <a:r>
              <a:t>Notas para las familias: Esta política aplica a todas las escuelas públicas de Oregón y está basada en la guía de la oficina de la Gobernadora.</a:t>
            </a:r>
          </a:p>
          <a:p>
            <a:r>
              <a:t>Dice que los estudiantes no pueden usar dispositivos electrónicos personales, como teléfonos, relojes inteligentes o audífonos, durante el tiempo de instrucción.</a:t>
            </a:r>
          </a:p>
          <a:p>
            <a:r>
              <a:t>Esto incluye aulas, pasillos, baños y otros espacios compartidos durante el día escolar.</a:t>
            </a:r>
          </a:p>
          <a:p>
            <a:r>
              <a:t>Hay excepciones importantes: si un estudiante necesita su dispositivo por razones médicas, apoyo emocional, traducción de idiomas o adaptaciones de aprendizaje, trabajaremos con las familias para que eso sea posible. El objetivo no es quitar herramientas que ayudan a los estudiantes, sino crear un entorno de aprendizaje enfocado.</a:t>
            </a:r>
          </a:p>
        </p:txBody>
      </p:sp>
      <p:sp>
        <p:nvSpPr>
          <p:cNvPr id="529" name="Google Shape;529;g372ec1839f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 sz="1100" b="1" i="0" u="none" strike="noStrike" cap="none" dirty="0">
                <a:solidFill>
                  <a:srgbClr val="000000"/>
                </a:solidFill>
                <a:effectLst/>
                <a:latin typeface="Arial"/>
                <a:ea typeface="Arial"/>
                <a:cs typeface="Arial"/>
                <a:sym typeface="Arial"/>
              </a:rPr>
              <a:t>Notas para el personal:</a:t>
            </a:r>
            <a:r>
              <a:rPr lang="es-ES" sz="1100" b="0" i="0" u="none" strike="noStrike" cap="none" dirty="0">
                <a:solidFill>
                  <a:srgbClr val="000000"/>
                </a:solidFill>
                <a:effectLst/>
                <a:latin typeface="Arial"/>
                <a:ea typeface="Arial"/>
                <a:cs typeface="Arial"/>
                <a:sym typeface="Arial"/>
              </a:rPr>
              <a:t> La Orden Ejecutiva requiere que los estudiantes no usen dispositivos electrónicos personales, como teléfonos, relojes inteligentes o audífonos, durante el tiempo de instrucción.</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Esto incluye tiempo en clase, entre clases, en los baños y en otros espacios compartidos.</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Sin embargo, hay excepciones importantes. Los estudiantes que dependen de dispositivos para necesidades de aprendizaje, como IEP y 504, o necesidades médicas, pueden recibir excepciones debidamente documentadas a la política. Es esencial aplicar esto de manera consistente, pero siendo sensibles a las necesidades individuales de los estudiantes.</a:t>
            </a:r>
            <a:br>
              <a:rPr lang="es-ES" sz="1100" b="0" i="0" u="none" strike="noStrike" cap="none" dirty="0">
                <a:solidFill>
                  <a:srgbClr val="000000"/>
                </a:solidFill>
                <a:effectLst/>
                <a:latin typeface="Arial"/>
                <a:ea typeface="Arial"/>
                <a:cs typeface="Arial"/>
                <a:sym typeface="Arial"/>
              </a:rPr>
            </a:br>
            <a:endParaRPr lang="es-ES" sz="1100" b="0" i="0" u="none" strike="noStrike" cap="none" dirty="0">
              <a:solidFill>
                <a:srgbClr val="000000"/>
              </a:solidFill>
              <a:effectLst/>
              <a:latin typeface="Arial"/>
              <a:ea typeface="Arial"/>
              <a:cs typeface="Arial"/>
              <a:sym typeface="Arial"/>
            </a:endParaRPr>
          </a:p>
          <a:p>
            <a:r>
              <a:rPr lang="es-ES" sz="1100" b="1" i="0" u="none" strike="noStrike" cap="none" dirty="0">
                <a:solidFill>
                  <a:srgbClr val="000000"/>
                </a:solidFill>
                <a:effectLst/>
                <a:latin typeface="Arial"/>
                <a:ea typeface="Arial"/>
                <a:cs typeface="Arial"/>
                <a:sym typeface="Arial"/>
              </a:rPr>
              <a:t>Notas para las familias:</a:t>
            </a:r>
            <a:r>
              <a:rPr lang="es-ES" sz="1100" b="0" i="0" u="none" strike="noStrike" cap="none" dirty="0">
                <a:solidFill>
                  <a:srgbClr val="000000"/>
                </a:solidFill>
                <a:effectLst/>
                <a:latin typeface="Arial"/>
                <a:ea typeface="Arial"/>
                <a:cs typeface="Arial"/>
                <a:sym typeface="Arial"/>
              </a:rPr>
              <a:t> Esta política aplica a todas las escuelas públicas de Oregón y está basada en la guía de la oficina de la Gobernadora.</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Dice que los estudiantes no pueden usar dispositivos electrónicos personales, como teléfonos, relojes inteligentes o audífonos, durante el tiempo de instrucción.</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Esto incluye aulas, pasillos, baños y otros espacios compartidos durante el día escolar.</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Hay excepciones importantes: Si un estudiante necesita su dispositivo por razones médicas o para adaptaciones de aprendizaje, colaboraremos con las familias para que eso sea posible. El objetivo no es quitar herramientas que ayudan a los estudiantes, sino crear un entorno de aprendizaje en el que los estudiantes se puedan concentrar.</a:t>
            </a:r>
          </a:p>
          <a:p>
            <a:pPr marL="15875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72ec1839f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r>
              <a:t>Notas para el personal: Pedimos a los estudiantes que mantengan sus dispositivos apagados y fuera de la vista durante el tiempo de instrucción.</a:t>
            </a:r>
          </a:p>
          <a:p>
            <a:r>
              <a:t>Si un estudiante usa un dispositivo para manejar la ansiedad, mantenerse en contacto con un cuidador o acceder a herramientas de traducción, trabajaremos con él para crear un plan de apoyo.</a:t>
            </a:r>
          </a:p>
          <a:p>
            <a:r>
              <a:t>No estamos abordando esto de manera punitiva. Cuando surjan problemas, utilizaremos respuestas restaurativas enfocadas en la reflexión, la responsabilidad y la construcción de relaciones, en lugar de castigos o exclusiones.</a:t>
            </a:r>
          </a:p>
          <a:p>
            <a:endParaRPr/>
          </a:p>
          <a:p>
            <a:r>
              <a:t>Notas para las familias: Pedimos a los estudiantes que apaguen sus dispositivos y los guarden durante el tiempo de instrucción.</a:t>
            </a:r>
          </a:p>
          <a:p>
            <a:r>
              <a:t>Si un estudiante tiene una necesidad, como usar su teléfono para la regulación emocional, traducción o comunicarse con un familiar, trabajaremos con él y con ustedes para crear un plan.</a:t>
            </a:r>
          </a:p>
          <a:p>
            <a:r>
              <a:t>No estamos usando esta política para castigar a los estudiantes. En su lugar, tomaremos un enfoque restaurativo: hablar con los estudiantes, ayudarles a comprender el impacto de sus decisiones y trabajar juntos en soluciones cuando surjan desafíos.</a:t>
            </a:r>
          </a:p>
        </p:txBody>
      </p:sp>
      <p:sp>
        <p:nvSpPr>
          <p:cNvPr id="536" name="Google Shape;536;g372ec1839f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 sz="1100" b="1" i="0" u="none" strike="noStrike" cap="none" dirty="0">
                <a:solidFill>
                  <a:srgbClr val="000000"/>
                </a:solidFill>
                <a:effectLst/>
                <a:latin typeface="Arial"/>
                <a:ea typeface="Arial"/>
                <a:cs typeface="Arial"/>
                <a:sym typeface="Arial"/>
              </a:rPr>
              <a:t>Notas para el personal:</a:t>
            </a:r>
            <a:r>
              <a:rPr lang="es-ES" sz="1100" b="0" i="0" u="none" strike="noStrike" cap="none" dirty="0">
                <a:solidFill>
                  <a:srgbClr val="000000"/>
                </a:solidFill>
                <a:effectLst/>
                <a:latin typeface="Arial"/>
                <a:ea typeface="Arial"/>
                <a:cs typeface="Arial"/>
                <a:sym typeface="Arial"/>
              </a:rPr>
              <a:t> Pedimos a los estudiantes que mantengan sus dispositivos apagados y fuera de la vista durante el tiempo de instrucción.</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Si un estudiante usa un dispositivo para manejar una necesidad de aprendizaje o de salud, trabajaremos con él para crear un plan de apoyo.</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No estamos abordando esto de manera punitiva. Cuando surjan problemas, utilizaremos respuestas restaurativas enfocadas en la reflexión, la responsabilidad y la construcción de relaciones, en lugar de castigos o exclusiones.</a:t>
            </a:r>
          </a:p>
          <a:p>
            <a:pPr marL="158750" indent="0">
              <a:buNone/>
            </a:pPr>
            <a:endParaRPr lang="es-ES" sz="1100" b="0" i="0" u="none" strike="noStrike" cap="none" dirty="0">
              <a:solidFill>
                <a:srgbClr val="000000"/>
              </a:solidFill>
              <a:effectLst/>
              <a:latin typeface="Arial"/>
              <a:ea typeface="Arial"/>
              <a:cs typeface="Arial"/>
              <a:sym typeface="Arial"/>
            </a:endParaRPr>
          </a:p>
          <a:p>
            <a:r>
              <a:rPr lang="es-ES" sz="1100" b="1" i="0" u="none" strike="noStrike" cap="none" dirty="0">
                <a:solidFill>
                  <a:srgbClr val="000000"/>
                </a:solidFill>
                <a:effectLst/>
                <a:latin typeface="Arial"/>
                <a:ea typeface="Arial"/>
                <a:cs typeface="Arial"/>
                <a:sym typeface="Arial"/>
              </a:rPr>
              <a:t>Notas para las familias:</a:t>
            </a:r>
            <a:r>
              <a:rPr lang="es-ES" sz="1100" b="0" i="0" u="none" strike="noStrike" cap="none" dirty="0">
                <a:solidFill>
                  <a:srgbClr val="000000"/>
                </a:solidFill>
                <a:effectLst/>
                <a:latin typeface="Arial"/>
                <a:ea typeface="Arial"/>
                <a:cs typeface="Arial"/>
                <a:sym typeface="Arial"/>
              </a:rPr>
              <a:t> Pedimos a los estudiantes que apaguen sus dispositivos y los guarden durante la jornada escolar.</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Si un estudiante tiene una necesidad, como usar su teléfono por un motivo de salud o una necesidad de aprendizaje, trabajaremos con él y con ustedes para crear un plan.</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No estamos usando esta política para castigar a los estudiantes o excluirlos de momentos de aprendizaje, lo que significa que los estudiantes no perderán tiempo  en el aula como resultado del no cumplimiento de la regla. En su lugar, tomaremos un enfoque restaurativo, lo que significa que hablaremos con los estudiantes y les ayudaremos a entender el impacto de sus decisiones y trabajar juntos en soluciones cuando surjan desafíos.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72ec1839f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r>
              <a:t>Notas para el personal: Debemos ser claros con las familias: los estudiantes no estarán disponibles para responder mensajes durante el tiempo de instrucción.</a:t>
            </a:r>
          </a:p>
          <a:p>
            <a:r>
              <a:t>Si las familias necesitan comunicarse con sus hijos, les pediremos que lo hagan a través de la oficina principal.</a:t>
            </a:r>
          </a:p>
          <a:p>
            <a:r>
              <a:t>También les daremos apoyo con puntos de conversación y materiales multilingües para ayudar a comunicar la política y cómo se verá en la práctica.</a:t>
            </a:r>
          </a:p>
          <a:p>
            <a:r>
              <a:t>La colaboración con las familias es clave para una implementación exitosa, y estamos comprometidos a mantener abiertas las líneas de comunicación.</a:t>
            </a:r>
          </a:p>
          <a:p>
            <a:endParaRPr/>
          </a:p>
          <a:p>
            <a:r>
              <a:t>Notas para las familias: Esta política también afecta la manera en que las familias se comunican con los estudiantes durante el día.</a:t>
            </a:r>
          </a:p>
          <a:p>
            <a:r>
              <a:t>Como los estudiantes no podrán usar sus teléfonos durante la clase, no podrán responder a mensajes o llamadas de inmediato.</a:t>
            </a:r>
          </a:p>
          <a:p>
            <a:r>
              <a:t>Si necesita comunicarse con su hijo(a) durante el día escolar, llame a la oficina principal y nos aseguraremos de que reciba el mensaje.</a:t>
            </a:r>
          </a:p>
          <a:p>
            <a:r>
              <a:t>Sabemos que cada familia es diferente, y estamos comprometidos a comunicar de manera clara y constante.</a:t>
            </a:r>
          </a:p>
          <a:p>
            <a:r>
              <a:t>Compartiremos actualizaciones en múltiples idiomas y formatos, y queremos asegurarnos de que siempre sepan lo que ocurre en la escuela.</a:t>
            </a:r>
          </a:p>
        </p:txBody>
      </p:sp>
      <p:sp>
        <p:nvSpPr>
          <p:cNvPr id="543" name="Google Shape;543;g372ec1839f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 sz="1100" b="1" i="0" u="none" strike="noStrike" cap="none" dirty="0">
                <a:solidFill>
                  <a:srgbClr val="000000"/>
                </a:solidFill>
                <a:effectLst/>
                <a:latin typeface="Arial"/>
                <a:ea typeface="Arial"/>
                <a:cs typeface="Arial"/>
                <a:sym typeface="Arial"/>
              </a:rPr>
              <a:t>Notas para el personal:</a:t>
            </a:r>
            <a:r>
              <a:rPr lang="es-ES" sz="1100" b="0" i="0" u="none" strike="noStrike" cap="none" dirty="0">
                <a:solidFill>
                  <a:srgbClr val="000000"/>
                </a:solidFill>
                <a:effectLst/>
                <a:latin typeface="Arial"/>
                <a:ea typeface="Arial"/>
                <a:cs typeface="Arial"/>
                <a:sym typeface="Arial"/>
              </a:rPr>
              <a:t> Debemos ser claros con las familias: los estudiantes no estarán disponibles para responder mensajes mientras estén en la escuela durante toda la jornada escolar.</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Si las familias necesitan comunicarse con sus hijos, les pediremos que lo hagan a través de la oficina principal.</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También les daremos apoyo con puntos de conversación y materiales multilingües para ayudar a comunicar la política y cómo se verá en la práctica.</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La colaboración con las familias es clave para una implementación exitosa, y estamos comprometidos a mantener abiertas las líneas de comunicación.</a:t>
            </a:r>
          </a:p>
          <a:p>
            <a:r>
              <a:rPr lang="es-ES" sz="1100" b="1" i="0" u="none" strike="noStrike" cap="none" dirty="0">
                <a:solidFill>
                  <a:srgbClr val="000000"/>
                </a:solidFill>
                <a:effectLst/>
                <a:latin typeface="Arial"/>
                <a:ea typeface="Arial"/>
                <a:cs typeface="Arial"/>
                <a:sym typeface="Arial"/>
              </a:rPr>
              <a:t>Notas para las familias:</a:t>
            </a:r>
            <a:r>
              <a:rPr lang="es-ES" sz="1100" b="0" i="0" u="none" strike="noStrike" cap="none" dirty="0">
                <a:solidFill>
                  <a:srgbClr val="000000"/>
                </a:solidFill>
                <a:effectLst/>
                <a:latin typeface="Arial"/>
                <a:ea typeface="Arial"/>
                <a:cs typeface="Arial"/>
                <a:sym typeface="Arial"/>
              </a:rPr>
              <a:t> Esta política también afecta la manera en que las familias se comunican con los estudiantes durante el día.</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Debido a que los estudiantes no tendrán permitido usar sus teléfonos durante la jornada escolar, no podrán responder a mensajes de texto o llamadas en sus dispositivos personales.</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Si necesita comunicarse con su hijo(a) durante el día escolar, llame a la oficina principal y nos aseguraremos de que reciba el mensaje.</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Sabemos que cada familia es diferente, y estamos comprometidos a comunicar de manera clara y constante.</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Compartiremos actualizaciones en múltiples idiomas y formatos, y queremos asegurarnos de que siempre sepan lo que ocurre en la escuela.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72ec1839f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r>
              <a:t>Notas para el personal: No están solos en esto; estamos proporcionando capacitación, recursos y apoyo continuo.</a:t>
            </a:r>
          </a:p>
          <a:p>
            <a:r>
              <a:t>Recibirán orientación sobre cómo abordar el uso de dispositivos de manera consistente y equitativa, y cómo responder de forma restaurativa cuando surjan problemas.</a:t>
            </a:r>
          </a:p>
          <a:p>
            <a:r>
              <a:t>También estamos involucrando a los estudiantes para que comprendan el “por qué” y tengan espacio para reflexionar y compartir la implementación.</a:t>
            </a:r>
          </a:p>
          <a:p>
            <a:r>
              <a:t>Los materiales serán traducidos y adaptados para accesibilidad, y contaremos con canales para que el personal y las familias compartan retroalimentación durante todo el año.</a:t>
            </a:r>
          </a:p>
          <a:p>
            <a:endParaRPr/>
          </a:p>
          <a:p>
            <a:r>
              <a:t>Notas para las familias: Este es un gran cambio, y lo estamos tomando en serio.</a:t>
            </a:r>
          </a:p>
          <a:p>
            <a:r>
              <a:t>Estamos capacitando a nuestro personal para responder de maneras justas, solidarias y consistentes.</a:t>
            </a:r>
          </a:p>
          <a:p>
            <a:r>
              <a:t>También estamos involucrando directamente a los estudiantes para que entiendan por qué está sucediendo esto y cómo pueden contribuir a un entorno de aprendizaje respetuoso.</a:t>
            </a:r>
          </a:p>
          <a:p>
            <a:r>
              <a:t>Para las familias, nos aseguraremos de que todo lo que enviemos sea accesible, traducido cuando sea necesario, compartido en múltiples canales y fácil de entender.</a:t>
            </a:r>
          </a:p>
          <a:p>
            <a:r>
              <a:t>Finalmente, seguiremos pidiendo su retroalimentación. Si algo no funciona, o si tienen preguntas o ideas, queremos saberlo.</a:t>
            </a:r>
          </a:p>
        </p:txBody>
      </p:sp>
      <p:sp>
        <p:nvSpPr>
          <p:cNvPr id="550" name="Google Shape;550;g372ec1839f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 sz="1100" b="1" i="0" u="none" strike="noStrike" cap="none" dirty="0">
                <a:solidFill>
                  <a:srgbClr val="000000"/>
                </a:solidFill>
                <a:effectLst/>
                <a:latin typeface="Arial"/>
                <a:ea typeface="Arial"/>
                <a:cs typeface="Arial"/>
                <a:sym typeface="Arial"/>
              </a:rPr>
              <a:t>Notas para el personal:</a:t>
            </a:r>
            <a:r>
              <a:rPr lang="es-ES" sz="1100" b="0" i="0" u="none" strike="noStrike" cap="none" dirty="0">
                <a:solidFill>
                  <a:srgbClr val="000000"/>
                </a:solidFill>
                <a:effectLst/>
                <a:latin typeface="Arial"/>
                <a:ea typeface="Arial"/>
                <a:cs typeface="Arial"/>
                <a:sym typeface="Arial"/>
              </a:rPr>
              <a:t> Sabemos que este es un gran cambio cultural y que no será perfecto desde el primer día.</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Traigan sus preguntas, inquietudes y sugerencias; queremos que esto funcione para nuestra escuela y comunidad.</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Comuníquense en cualquier momento con [insertar contacto] si necesitan ayuda o desean resolver un problema.</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Gracias nuevamente por su colaboración. Juntos podemos crear un entorno de aprendizaje que ayude a los estudiantes a mantenerse concentrados, comprometidos y apoyados.</a:t>
            </a:r>
          </a:p>
          <a:p>
            <a:r>
              <a:rPr lang="es-ES" sz="1100" b="1" i="0" u="none" strike="noStrike" cap="none" dirty="0">
                <a:solidFill>
                  <a:srgbClr val="000000"/>
                </a:solidFill>
                <a:effectLst/>
                <a:latin typeface="Arial"/>
                <a:ea typeface="Arial"/>
                <a:cs typeface="Arial"/>
                <a:sym typeface="Arial"/>
              </a:rPr>
              <a:t>Notas para las familias:</a:t>
            </a:r>
            <a:r>
              <a:rPr lang="es-ES" sz="1100" b="0" i="0" u="none" strike="noStrike" cap="none" dirty="0">
                <a:solidFill>
                  <a:srgbClr val="000000"/>
                </a:solidFill>
                <a:effectLst/>
                <a:latin typeface="Arial"/>
                <a:ea typeface="Arial"/>
                <a:cs typeface="Arial"/>
                <a:sym typeface="Arial"/>
              </a:rPr>
              <a:t> Este es un gran cambio y lo estamos tomando seriamente.</a:t>
            </a:r>
          </a:p>
          <a:p>
            <a:pPr marL="158750" indent="0">
              <a:buNone/>
            </a:pPr>
            <a:r>
              <a:rPr lang="es-ES" sz="1100" b="0" i="0" u="none" strike="noStrike" cap="none" dirty="0">
                <a:solidFill>
                  <a:srgbClr val="000000"/>
                </a:solidFill>
                <a:effectLst/>
                <a:latin typeface="Arial"/>
                <a:ea typeface="Arial"/>
                <a:cs typeface="Arial"/>
                <a:sym typeface="Arial"/>
              </a:rPr>
              <a:t>Estamos capacitando a nuestro personal para que responda de manera justa, solidaria y coherente.</a:t>
            </a:r>
          </a:p>
          <a:p>
            <a:pPr marL="158750" indent="0">
              <a:buNone/>
            </a:pPr>
            <a:r>
              <a:rPr lang="es-ES" sz="1100" b="0" i="0" u="none" strike="noStrike" cap="none" dirty="0">
                <a:solidFill>
                  <a:srgbClr val="000000"/>
                </a:solidFill>
                <a:effectLst/>
                <a:latin typeface="Arial"/>
                <a:ea typeface="Arial"/>
                <a:cs typeface="Arial"/>
                <a:sym typeface="Arial"/>
              </a:rPr>
              <a:t>También estamos involucrando directamente a los estudiantes para que comprendan por qué está sucediendo esto y cómo pueden contribuir a crear un entorno de aprendizaje respetuoso. En cuanto a las familias, nos aseguramos de que todo lo que enviamos a casa sea accesible, se traduzca cuando sea necesario, se comparta a través de múltiples canales y sea fácil de entender. Por último, seguiremos pidiendo su opinión. Si algo no funciona, o si tienen preguntas o ideas, queremos saber</a:t>
            </a:r>
            <a:endParaRPr b="1"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72ec1839f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r>
              <a:t>Notas para el personal: Sabemos que este es un gran cambio cultural y que no será perfecto desde el primer día.</a:t>
            </a:r>
          </a:p>
          <a:p>
            <a:r>
              <a:t>Traigan sus preguntas, inquietudes y sugerencias; queremos que esto funcione para nuestra escuela y comunidad.</a:t>
            </a:r>
          </a:p>
          <a:p>
            <a:r>
              <a:t>Comuníquense en cualquier momento con [insertar contacto] si necesitan ayuda o desean resolver un problema.</a:t>
            </a:r>
          </a:p>
          <a:p>
            <a:r>
              <a:t>Gracias nuevamente por su colaboración. Juntos podemos crear un entorno de aprendizaje que ayude a los estudiantes a mantenerse concentrados, comprometidos y apoyados.</a:t>
            </a:r>
          </a:p>
          <a:p>
            <a:endParaRPr/>
          </a:p>
          <a:p>
            <a:r>
              <a:t>Notas para las familias: Sabemos que políticas como esta pueden generar preguntas e inquietudes, y queremos dar espacio para ello.</a:t>
            </a:r>
          </a:p>
          <a:p>
            <a:r>
              <a:t>Si desean preguntar algo ahora, con gusto responderemos.</a:t>
            </a:r>
          </a:p>
          <a:p>
            <a:r>
              <a:t>Si piensan en algo más tarde, no duden en comunicarse con nosotros en [insertar información de contacto].</a:t>
            </a:r>
          </a:p>
          <a:p>
            <a:r>
              <a:t>Su voz es importante, y su colaboración es esencial.</a:t>
            </a:r>
          </a:p>
          <a:p>
            <a:r>
              <a:t>Gracias por su apoyo mientras trabajamos para crear un entorno de aprendizaje seguro, enfocado e inclusivo para cada estudiante.</a:t>
            </a:r>
          </a:p>
        </p:txBody>
      </p:sp>
      <p:sp>
        <p:nvSpPr>
          <p:cNvPr id="557" name="Google Shape;557;g372ec1839f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 sz="1100" b="1" i="0" u="none" strike="noStrike" cap="none" dirty="0">
                <a:solidFill>
                  <a:srgbClr val="000000"/>
                </a:solidFill>
                <a:effectLst/>
                <a:latin typeface="Arial"/>
                <a:ea typeface="Arial"/>
                <a:cs typeface="Arial"/>
                <a:sym typeface="Arial"/>
              </a:rPr>
              <a:t>Notas para el personal:</a:t>
            </a:r>
            <a:r>
              <a:rPr lang="es-ES" sz="1100" b="0" i="0" u="none" strike="noStrike" cap="none" dirty="0">
                <a:solidFill>
                  <a:srgbClr val="000000"/>
                </a:solidFill>
                <a:effectLst/>
                <a:latin typeface="Arial"/>
                <a:ea typeface="Arial"/>
                <a:cs typeface="Arial"/>
                <a:sym typeface="Arial"/>
              </a:rPr>
              <a:t> Sabemos que este es un gran cambio cultural y que no será perfecto desde el primer día.</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Traigan sus preguntas, inquietudes y sugerencias; queremos que esto funcione para nuestra escuela y comunidad.</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Comuníquense en cualquier momento con [insertar contacto] si necesitan ayuda o desean resolver un problema.</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Gracias nuevamente por su colaboración. Juntos podemos crear un entorno de aprendizaje que ayude a los estudiantes a mantenerse concentrados, comprometidos y apoyados.</a:t>
            </a:r>
          </a:p>
          <a:p>
            <a:r>
              <a:rPr lang="es-ES" sz="1100" b="1" i="0" u="none" strike="noStrike" cap="none" dirty="0">
                <a:solidFill>
                  <a:srgbClr val="000000"/>
                </a:solidFill>
                <a:effectLst/>
                <a:latin typeface="Arial"/>
                <a:ea typeface="Arial"/>
                <a:cs typeface="Arial"/>
                <a:sym typeface="Arial"/>
              </a:rPr>
              <a:t>Notas para las familias:</a:t>
            </a:r>
            <a:r>
              <a:rPr lang="es-ES" sz="1100" b="0" i="0" u="none" strike="noStrike" cap="none" dirty="0">
                <a:solidFill>
                  <a:srgbClr val="000000"/>
                </a:solidFill>
                <a:effectLst/>
                <a:latin typeface="Arial"/>
                <a:ea typeface="Arial"/>
                <a:cs typeface="Arial"/>
                <a:sym typeface="Arial"/>
              </a:rPr>
              <a:t> Sabemos que políticas como esta pueden generar preguntas e inquietudes, y queremos dar espacio para ello.</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Si desean preguntar algo ahora, con gusto responderemos.</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Si piensan en algo más tarde, no duden en comunicarse con nosotros en [insertar información de contacto].</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Su voz es importante, y su colaboración es esencial.</a:t>
            </a:r>
            <a:br>
              <a:rPr lang="es-ES" sz="1100" b="0" i="0" u="none" strike="noStrike" cap="none" dirty="0">
                <a:solidFill>
                  <a:srgbClr val="000000"/>
                </a:solidFill>
                <a:effectLst/>
                <a:latin typeface="Arial"/>
                <a:ea typeface="Arial"/>
                <a:cs typeface="Arial"/>
                <a:sym typeface="Arial"/>
              </a:rPr>
            </a:br>
            <a:r>
              <a:rPr lang="es-ES" sz="1100" b="0" i="0" u="none" strike="noStrike" cap="none" dirty="0">
                <a:solidFill>
                  <a:srgbClr val="000000"/>
                </a:solidFill>
                <a:effectLst/>
                <a:latin typeface="Arial"/>
                <a:ea typeface="Arial"/>
                <a:cs typeface="Arial"/>
                <a:sym typeface="Arial"/>
              </a:rPr>
              <a:t>Gracias por su apoyo mientras trabajamos para crear un entorno de aprendizaje seguro, enfocado e inclusivo para cada estudiante.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356" cy="524435"/>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4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5" cy="1625349"/>
          </a:xfrm>
          <a:prstGeom prst="rect">
            <a:avLst/>
          </a:prstGeom>
          <a:noFill/>
          <a:ln>
            <a:noFill/>
          </a:ln>
        </p:spPr>
      </p:pic>
      <p:sp>
        <p:nvSpPr>
          <p:cNvPr id="63" name="Google Shape;63;p14"/>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356" cy="142527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407" cy="14252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5" cy="1625349"/>
          </a:xfrm>
          <a:prstGeom prst="rect">
            <a:avLst/>
          </a:prstGeom>
          <a:noFill/>
          <a:ln>
            <a:noFill/>
          </a:ln>
        </p:spPr>
      </p:pic>
      <p:sp>
        <p:nvSpPr>
          <p:cNvPr id="70" name="Google Shape;70;p15"/>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356" cy="104802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6"/>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53" cy="48241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8869" cy="1894213"/>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150" cy="381105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8869" cy="1740695"/>
          </a:xfrm>
          <a:prstGeom prst="rect">
            <a:avLst/>
          </a:prstGeom>
          <a:noFill/>
          <a:ln>
            <a:noFill/>
          </a:ln>
        </p:spPr>
      </p:sp>
      <p:sp>
        <p:nvSpPr>
          <p:cNvPr id="85" name="Google Shape;85;p17"/>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96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13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299"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299"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138"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138"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 name="Google Shape;104;p20"/>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21"/>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407" cy="404920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45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032"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356" cy="524435"/>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4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5" cy="1625349"/>
          </a:xfrm>
          <a:prstGeom prst="rect">
            <a:avLst/>
          </a:prstGeom>
          <a:noFill/>
          <a:ln>
            <a:noFill/>
          </a:ln>
        </p:spPr>
      </p:pic>
      <p:sp>
        <p:nvSpPr>
          <p:cNvPr id="139" name="Google Shape;139;p25"/>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356" cy="1425272"/>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407" cy="14252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5" cy="1625349"/>
          </a:xfrm>
          <a:prstGeom prst="rect">
            <a:avLst/>
          </a:prstGeom>
          <a:noFill/>
          <a:ln>
            <a:noFill/>
          </a:ln>
        </p:spPr>
      </p:pic>
      <p:sp>
        <p:nvSpPr>
          <p:cNvPr id="146" name="Google Shape;146;p26"/>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356" cy="1048023"/>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7"/>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53" cy="4824132"/>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8869" cy="190679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150" cy="381105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8869" cy="1740695"/>
          </a:xfrm>
          <a:prstGeom prst="rect">
            <a:avLst/>
          </a:prstGeom>
          <a:noFill/>
          <a:ln>
            <a:noFill/>
          </a:ln>
        </p:spPr>
      </p:sp>
      <p:sp>
        <p:nvSpPr>
          <p:cNvPr id="161" name="Google Shape;161;p28"/>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96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13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299"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299"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138"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138"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31"/>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5" name="Google Shape;185;p32"/>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407" cy="404920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45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032"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356" cy="524435"/>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4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5" cy="1625349"/>
          </a:xfrm>
          <a:prstGeom prst="rect">
            <a:avLst/>
          </a:prstGeom>
          <a:noFill/>
          <a:ln>
            <a:noFill/>
          </a:ln>
        </p:spPr>
      </p:pic>
      <p:sp>
        <p:nvSpPr>
          <p:cNvPr id="215" name="Google Shape;215;p36"/>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356" cy="1425272"/>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407" cy="14252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35"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168"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5" cy="1625349"/>
          </a:xfrm>
          <a:prstGeom prst="rect">
            <a:avLst/>
          </a:prstGeom>
          <a:noFill/>
          <a:ln>
            <a:noFill/>
          </a:ln>
        </p:spPr>
      </p:pic>
      <p:sp>
        <p:nvSpPr>
          <p:cNvPr id="225" name="Google Shape;225;p37"/>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356" cy="1048023"/>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1" name="Google Shape;231;p38"/>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53" cy="4824132"/>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8869" cy="1903651"/>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150" cy="381105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8869" cy="1740695"/>
          </a:xfrm>
          <a:prstGeom prst="rect">
            <a:avLst/>
          </a:prstGeom>
          <a:noFill/>
          <a:ln>
            <a:noFill/>
          </a:ln>
        </p:spPr>
      </p:sp>
      <p:sp>
        <p:nvSpPr>
          <p:cNvPr id="239" name="Google Shape;239;p39"/>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96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13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299"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299"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138"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138"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8" name="Google Shape;258;p42"/>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3" name="Google Shape;263;p43"/>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407" cy="404920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45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032"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356" cy="524435"/>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4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5" cy="1625349"/>
          </a:xfrm>
          <a:prstGeom prst="rect">
            <a:avLst/>
          </a:prstGeom>
          <a:noFill/>
          <a:ln>
            <a:noFill/>
          </a:ln>
        </p:spPr>
      </p:pic>
      <p:sp>
        <p:nvSpPr>
          <p:cNvPr id="293" name="Google Shape;293;p47"/>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356" cy="1425272"/>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407" cy="14252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5" cy="1625349"/>
          </a:xfrm>
          <a:prstGeom prst="rect">
            <a:avLst/>
          </a:prstGeom>
          <a:noFill/>
          <a:ln>
            <a:noFill/>
          </a:ln>
        </p:spPr>
      </p:pic>
      <p:sp>
        <p:nvSpPr>
          <p:cNvPr id="300" name="Google Shape;300;p48"/>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356" cy="1048023"/>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7" name="Google Shape;307;p49"/>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53" cy="4824132"/>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8869" cy="190050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150" cy="381105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8869" cy="1740695"/>
          </a:xfrm>
          <a:prstGeom prst="rect">
            <a:avLst/>
          </a:prstGeom>
          <a:noFill/>
          <a:ln>
            <a:noFill/>
          </a:ln>
        </p:spPr>
      </p:sp>
      <p:sp>
        <p:nvSpPr>
          <p:cNvPr id="315" name="Google Shape;315;p50"/>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96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13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299"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299"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138"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138"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4" name="Google Shape;334;p53"/>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9" name="Google Shape;339;p54"/>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407" cy="404920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45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032"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356" cy="524435"/>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4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5" cy="1625349"/>
          </a:xfrm>
          <a:prstGeom prst="rect">
            <a:avLst/>
          </a:prstGeom>
          <a:noFill/>
          <a:ln>
            <a:noFill/>
          </a:ln>
        </p:spPr>
      </p:pic>
      <p:sp>
        <p:nvSpPr>
          <p:cNvPr id="369" name="Google Shape;369;p58"/>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356" cy="1425272"/>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407" cy="14252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5" cy="1625349"/>
          </a:xfrm>
          <a:prstGeom prst="rect">
            <a:avLst/>
          </a:prstGeom>
          <a:noFill/>
          <a:ln>
            <a:noFill/>
          </a:ln>
        </p:spPr>
      </p:pic>
      <p:sp>
        <p:nvSpPr>
          <p:cNvPr id="376" name="Google Shape;376;p59"/>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356" cy="1048023"/>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3" name="Google Shape;383;p60"/>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53" cy="4824132"/>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8869" cy="189735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150" cy="381105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8869" cy="1740695"/>
          </a:xfrm>
          <a:prstGeom prst="rect">
            <a:avLst/>
          </a:prstGeom>
          <a:noFill/>
          <a:ln>
            <a:noFill/>
          </a:ln>
        </p:spPr>
      </p:sp>
      <p:sp>
        <p:nvSpPr>
          <p:cNvPr id="391" name="Google Shape;391;p61"/>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96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13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299"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299"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138"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138"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0" name="Google Shape;410;p64"/>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5" name="Google Shape;415;p65"/>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407" cy="404920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45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032"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356" cy="524435"/>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4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5" cy="1625349"/>
          </a:xfrm>
          <a:prstGeom prst="rect">
            <a:avLst/>
          </a:prstGeom>
          <a:noFill/>
          <a:ln>
            <a:noFill/>
          </a:ln>
        </p:spPr>
      </p:pic>
      <p:sp>
        <p:nvSpPr>
          <p:cNvPr id="445" name="Google Shape;445;p69"/>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356" cy="1425272"/>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407" cy="14252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5" cy="1625349"/>
          </a:xfrm>
          <a:prstGeom prst="rect">
            <a:avLst/>
          </a:prstGeom>
          <a:noFill/>
          <a:ln>
            <a:noFill/>
          </a:ln>
        </p:spPr>
      </p:pic>
      <p:sp>
        <p:nvSpPr>
          <p:cNvPr id="452" name="Google Shape;452;p70"/>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356" cy="1048023"/>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9" name="Google Shape;459;p71"/>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53" cy="4824132"/>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8869" cy="189735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150" cy="381105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8869" cy="1740695"/>
          </a:xfrm>
          <a:prstGeom prst="rect">
            <a:avLst/>
          </a:prstGeom>
          <a:noFill/>
          <a:ln>
            <a:noFill/>
          </a:ln>
        </p:spPr>
      </p:sp>
      <p:sp>
        <p:nvSpPr>
          <p:cNvPr id="467" name="Google Shape;467;p72"/>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96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138" cy="30795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299"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299"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138" cy="617934"/>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138" cy="257591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6" name="Google Shape;486;p75"/>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1" name="Google Shape;491;p76"/>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407" cy="4049202"/>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45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032" cy="3462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170"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image" Target="../media/image1.pn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theme" Target="../theme/theme2.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356" cy="482413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407" cy="769845"/>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407" cy="3081758"/>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339"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6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0"/>
          <p:cNvSpPr txBox="1">
            <a:spLocks noGrp="1"/>
          </p:cNvSpPr>
          <p:nvPr>
            <p:ph type="title"/>
          </p:nvPr>
        </p:nvSpPr>
        <p:spPr>
          <a:xfrm>
            <a:off x="527857" y="442174"/>
            <a:ext cx="8088300" cy="1452926"/>
          </a:xfrm>
          <a:prstGeom prst="rect">
            <a:avLst/>
          </a:prstGeom>
        </p:spPr>
        <p:txBody>
          <a:bodyPr spcFirstLastPara="1" wrap="square" lIns="68575" tIns="34275" rIns="68575" bIns="34275" anchor="b" anchorCtr="0">
            <a:noAutofit/>
          </a:bodyPr>
          <a:lstStyle/>
          <a:p>
            <a:pPr algn="ctr"/>
            <a:r>
              <a:rPr dirty="0" err="1"/>
              <a:t>Mejorando</a:t>
            </a:r>
            <a:r>
              <a:rPr dirty="0"/>
              <a:t> </a:t>
            </a:r>
            <a:r>
              <a:rPr dirty="0" err="1"/>
              <a:t>el</a:t>
            </a:r>
            <a:r>
              <a:rPr dirty="0"/>
              <a:t> </a:t>
            </a:r>
            <a:r>
              <a:rPr dirty="0" err="1"/>
              <a:t>Entorno</a:t>
            </a:r>
            <a:r>
              <a:rPr dirty="0"/>
              <a:t> de </a:t>
            </a:r>
            <a:r>
              <a:rPr dirty="0" err="1"/>
              <a:t>Aprendizaje</a:t>
            </a:r>
            <a:r>
              <a:rPr dirty="0"/>
              <a:t>: </a:t>
            </a:r>
            <a:r>
              <a:rPr dirty="0" err="1"/>
              <a:t>Implementación</a:t>
            </a:r>
            <a:r>
              <a:rPr dirty="0"/>
              <a:t> de la Política </a:t>
            </a:r>
            <a:r>
              <a:rPr dirty="0" err="1"/>
              <a:t>sobre</a:t>
            </a:r>
            <a:r>
              <a:rPr dirty="0"/>
              <a:t> </a:t>
            </a:r>
            <a:r>
              <a:rPr dirty="0" err="1"/>
              <a:t>Dispositivos</a:t>
            </a:r>
            <a:r>
              <a:rPr dirty="0"/>
              <a:t> </a:t>
            </a:r>
            <a:r>
              <a:rPr dirty="0" err="1"/>
              <a:t>Electrónicos</a:t>
            </a:r>
            <a:r>
              <a:rPr dirty="0"/>
              <a:t> </a:t>
            </a:r>
            <a:r>
              <a:rPr dirty="0" err="1"/>
              <a:t>Personales</a:t>
            </a:r>
            <a:endParaRPr dirty="0"/>
          </a:p>
        </p:txBody>
      </p:sp>
      <p:pic>
        <p:nvPicPr>
          <p:cNvPr id="519" name="Google Shape;519;p8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97025" y="2125250"/>
            <a:ext cx="3865052" cy="25760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1"/>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r>
              <a:t>Bienvenida y Propósito</a:t>
            </a:r>
          </a:p>
        </p:txBody>
      </p:sp>
      <p:sp>
        <p:nvSpPr>
          <p:cNvPr id="525" name="Google Shape;525;p81"/>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Autofit/>
          </a:bodyPr>
          <a:lstStyle/>
          <a:p>
            <a:r>
              <a:rPr sz="2400" dirty="0" err="1"/>
              <a:t>Introducción</a:t>
            </a:r>
            <a:r>
              <a:rPr sz="2400" dirty="0"/>
              <a:t> a la Orden Ejecutiva 25-09</a:t>
            </a:r>
          </a:p>
          <a:p>
            <a:endParaRPr sz="2400" dirty="0"/>
          </a:p>
          <a:p>
            <a:r>
              <a:rPr sz="2400" dirty="0" err="1"/>
              <a:t>Apoyar</a:t>
            </a:r>
            <a:r>
              <a:rPr sz="2400" dirty="0"/>
              <a:t> </a:t>
            </a:r>
            <a:r>
              <a:rPr sz="2400" dirty="0" err="1"/>
              <a:t>el</a:t>
            </a:r>
            <a:r>
              <a:rPr sz="2400" dirty="0"/>
              <a:t> </a:t>
            </a:r>
            <a:r>
              <a:rPr sz="2400" dirty="0" err="1"/>
              <a:t>aprendizaje</a:t>
            </a:r>
            <a:r>
              <a:rPr sz="2400" dirty="0"/>
              <a:t>, la </a:t>
            </a:r>
            <a:r>
              <a:rPr sz="2400" dirty="0" err="1"/>
              <a:t>concentración</a:t>
            </a:r>
            <a:r>
              <a:rPr sz="2400" dirty="0"/>
              <a:t> y </a:t>
            </a:r>
            <a:r>
              <a:rPr sz="2400" dirty="0" err="1"/>
              <a:t>el</a:t>
            </a:r>
            <a:r>
              <a:rPr sz="2400" dirty="0"/>
              <a:t> </a:t>
            </a:r>
            <a:r>
              <a:rPr sz="2400" dirty="0" err="1"/>
              <a:t>bienestar</a:t>
            </a:r>
            <a:r>
              <a:rPr sz="2400" dirty="0"/>
              <a:t> de </a:t>
            </a:r>
            <a:r>
              <a:rPr sz="2400" dirty="0" err="1"/>
              <a:t>los</a:t>
            </a:r>
            <a:r>
              <a:rPr sz="2400" dirty="0"/>
              <a:t> </a:t>
            </a:r>
            <a:r>
              <a:rPr sz="2400" dirty="0" err="1"/>
              <a:t>estudiantes</a:t>
            </a:r>
            <a:endParaRPr sz="2400" dirty="0"/>
          </a:p>
          <a:p>
            <a:endParaRPr sz="2400" dirty="0"/>
          </a:p>
          <a:p>
            <a:r>
              <a:rPr sz="2400" dirty="0"/>
              <a:t>Por </a:t>
            </a:r>
            <a:r>
              <a:rPr sz="2400" dirty="0" err="1"/>
              <a:t>qué</a:t>
            </a:r>
            <a:r>
              <a:rPr sz="2400" dirty="0"/>
              <a:t> </a:t>
            </a:r>
            <a:r>
              <a:rPr sz="2400" dirty="0" err="1"/>
              <a:t>esto</a:t>
            </a:r>
            <a:r>
              <a:rPr sz="2400" dirty="0"/>
              <a:t> es </a:t>
            </a:r>
            <a:r>
              <a:rPr sz="2400" dirty="0" err="1"/>
              <a:t>importante</a:t>
            </a:r>
            <a:r>
              <a:rPr sz="2400" dirty="0"/>
              <a:t> para </a:t>
            </a:r>
            <a:r>
              <a:rPr sz="2400" dirty="0" err="1"/>
              <a:t>nuestra</a:t>
            </a:r>
            <a:r>
              <a:rPr sz="2400" dirty="0"/>
              <a:t> </a:t>
            </a:r>
            <a:r>
              <a:rPr sz="2400" dirty="0" err="1"/>
              <a:t>comunidad</a:t>
            </a:r>
            <a:r>
              <a:rPr sz="2400" dirty="0"/>
              <a:t> escolar</a:t>
            </a:r>
          </a:p>
        </p:txBody>
      </p:sp>
      <p:pic>
        <p:nvPicPr>
          <p:cNvPr id="526" name="Google Shape;526;p8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87925" y="1759125"/>
            <a:ext cx="1855424" cy="27838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2"/>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r>
              <a:rPr dirty="0"/>
              <a:t>Lo que Dice la Política</a:t>
            </a:r>
          </a:p>
        </p:txBody>
      </p:sp>
      <p:sp>
        <p:nvSpPr>
          <p:cNvPr id="532" name="Google Shape;532;p82"/>
          <p:cNvSpPr txBox="1">
            <a:spLocks noGrp="1"/>
          </p:cNvSpPr>
          <p:nvPr>
            <p:ph type="body" idx="1"/>
          </p:nvPr>
        </p:nvSpPr>
        <p:spPr>
          <a:xfrm>
            <a:off x="3849795" y="456560"/>
            <a:ext cx="4903456" cy="4289059"/>
          </a:xfrm>
          <a:prstGeom prst="rect">
            <a:avLst/>
          </a:prstGeom>
        </p:spPr>
        <p:txBody>
          <a:bodyPr spcFirstLastPara="1" wrap="square" lIns="68575" tIns="34275" rIns="68575" bIns="34275" anchor="t" anchorCtr="0">
            <a:noAutofit/>
          </a:bodyPr>
          <a:lstStyle/>
          <a:p>
            <a:r>
              <a:rPr sz="2200" dirty="0"/>
              <a:t>No se </a:t>
            </a:r>
            <a:r>
              <a:rPr sz="2200" dirty="0" err="1"/>
              <a:t>permite</a:t>
            </a:r>
            <a:r>
              <a:rPr sz="2200" dirty="0"/>
              <a:t> </a:t>
            </a:r>
            <a:r>
              <a:rPr sz="2200" dirty="0" err="1"/>
              <a:t>el</a:t>
            </a:r>
            <a:r>
              <a:rPr sz="2200" dirty="0"/>
              <a:t> </a:t>
            </a:r>
            <a:r>
              <a:rPr sz="2200" dirty="0" err="1"/>
              <a:t>uso</a:t>
            </a:r>
            <a:r>
              <a:rPr sz="2200" dirty="0"/>
              <a:t> de </a:t>
            </a:r>
            <a:r>
              <a:rPr sz="2200" dirty="0" err="1"/>
              <a:t>dispositivos</a:t>
            </a:r>
            <a:r>
              <a:rPr sz="2200" dirty="0"/>
              <a:t> </a:t>
            </a:r>
            <a:r>
              <a:rPr sz="2200" dirty="0" err="1"/>
              <a:t>electrónicos</a:t>
            </a:r>
            <a:r>
              <a:rPr sz="2200" dirty="0"/>
              <a:t> </a:t>
            </a:r>
            <a:r>
              <a:rPr sz="2200" dirty="0" err="1"/>
              <a:t>personales</a:t>
            </a:r>
            <a:r>
              <a:rPr sz="2200" dirty="0"/>
              <a:t> (DEP</a:t>
            </a:r>
            <a:r>
              <a:rPr lang="en-US" sz="2200" dirty="0"/>
              <a:t>) </a:t>
            </a:r>
            <a:r>
              <a:rPr lang="es-ES" sz="2200" dirty="0"/>
              <a:t>durante toda la jornada escolar, desde el inicio hasta el final de las clases.</a:t>
            </a:r>
            <a:endParaRPr lang="en-US" sz="2200" dirty="0"/>
          </a:p>
          <a:p>
            <a:pPr marL="114300" indent="0">
              <a:buNone/>
            </a:pPr>
            <a:endParaRPr sz="1100" dirty="0"/>
          </a:p>
          <a:p>
            <a:r>
              <a:rPr lang="en-US" sz="2200" dirty="0"/>
              <a:t>Es possible </a:t>
            </a:r>
            <a:r>
              <a:rPr lang="en-US" sz="2200" dirty="0" err="1"/>
              <a:t>establecer</a:t>
            </a:r>
            <a:r>
              <a:rPr lang="en-US" sz="2200" dirty="0"/>
              <a:t> </a:t>
            </a:r>
            <a:r>
              <a:rPr lang="en-US" sz="2200" dirty="0" err="1"/>
              <a:t>excepciones</a:t>
            </a:r>
            <a:r>
              <a:rPr lang="en-US" sz="2200" dirty="0"/>
              <a:t> </a:t>
            </a:r>
            <a:r>
              <a:rPr sz="2200" dirty="0" err="1"/>
              <a:t>por</a:t>
            </a:r>
            <a:r>
              <a:rPr sz="2200" dirty="0"/>
              <a:t> </a:t>
            </a:r>
            <a:r>
              <a:rPr sz="2200" dirty="0" err="1"/>
              <a:t>razones</a:t>
            </a:r>
            <a:r>
              <a:rPr sz="2200" dirty="0"/>
              <a:t> </a:t>
            </a:r>
            <a:r>
              <a:rPr sz="2200" dirty="0" err="1"/>
              <a:t>médicas</a:t>
            </a:r>
            <a:r>
              <a:rPr sz="2200" dirty="0"/>
              <a:t>, de </a:t>
            </a:r>
            <a:r>
              <a:rPr sz="2200" dirty="0" err="1"/>
              <a:t>idioma</a:t>
            </a:r>
            <a:r>
              <a:rPr sz="2200" dirty="0"/>
              <a:t> o </a:t>
            </a:r>
            <a:r>
              <a:rPr lang="en-US" sz="2200" dirty="0" err="1"/>
              <a:t>necesidades</a:t>
            </a:r>
            <a:r>
              <a:rPr lang="en-US" sz="2200" dirty="0"/>
              <a:t> de</a:t>
            </a:r>
            <a:r>
              <a:rPr sz="2200" dirty="0"/>
              <a:t> </a:t>
            </a:r>
            <a:r>
              <a:rPr sz="2200" dirty="0" err="1"/>
              <a:t>aprendizaje</a:t>
            </a:r>
            <a:r>
              <a:rPr lang="en-US" sz="2200" dirty="0"/>
              <a:t>.</a:t>
            </a:r>
          </a:p>
          <a:p>
            <a:pPr marL="114300" indent="0">
              <a:buNone/>
            </a:pPr>
            <a:endParaRPr lang="en-US" sz="1600" dirty="0"/>
          </a:p>
          <a:p>
            <a:r>
              <a:rPr sz="2200" dirty="0"/>
              <a:t>La </a:t>
            </a:r>
            <a:r>
              <a:rPr sz="2200" dirty="0" err="1"/>
              <a:t>política</a:t>
            </a:r>
            <a:r>
              <a:rPr sz="2200" dirty="0"/>
              <a:t> </a:t>
            </a:r>
            <a:r>
              <a:rPr sz="2200" dirty="0" err="1"/>
              <a:t>aplica</a:t>
            </a:r>
            <a:r>
              <a:rPr sz="2200" dirty="0"/>
              <a:t> </a:t>
            </a:r>
            <a:r>
              <a:rPr sz="2200" dirty="0" err="1"/>
              <a:t>en</a:t>
            </a:r>
            <a:r>
              <a:rPr sz="2200" dirty="0"/>
              <a:t> </a:t>
            </a:r>
            <a:r>
              <a:rPr sz="2200" dirty="0" err="1"/>
              <a:t>salones</a:t>
            </a:r>
            <a:r>
              <a:rPr sz="2200" dirty="0"/>
              <a:t> de </a:t>
            </a:r>
            <a:r>
              <a:rPr sz="2200" dirty="0" err="1"/>
              <a:t>clase</a:t>
            </a:r>
            <a:r>
              <a:rPr sz="2200" dirty="0"/>
              <a:t>, </a:t>
            </a:r>
            <a:r>
              <a:rPr lang="en-US" sz="2200" dirty="0" err="1"/>
              <a:t>corredores</a:t>
            </a:r>
            <a:r>
              <a:rPr lang="en-US" sz="2200" dirty="0"/>
              <a:t> </a:t>
            </a:r>
            <a:r>
              <a:rPr sz="2200" dirty="0"/>
              <a:t>y </a:t>
            </a:r>
            <a:r>
              <a:rPr sz="2200" dirty="0" err="1"/>
              <a:t>espacios</a:t>
            </a:r>
            <a:r>
              <a:rPr sz="2200" dirty="0"/>
              <a:t> </a:t>
            </a:r>
            <a:r>
              <a:rPr sz="2200" dirty="0" err="1"/>
              <a:t>compartidos</a:t>
            </a:r>
            <a:endParaRPr sz="2200" dirty="0"/>
          </a:p>
        </p:txBody>
      </p:sp>
      <p:pic>
        <p:nvPicPr>
          <p:cNvPr id="533" name="Google Shape;533;p8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0750" y="2103525"/>
            <a:ext cx="3096125" cy="206356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3"/>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r>
              <a:rPr dirty="0"/>
              <a:t>Lo que Esto </a:t>
            </a:r>
            <a:r>
              <a:rPr dirty="0" err="1"/>
              <a:t>Significa</a:t>
            </a:r>
            <a:r>
              <a:rPr dirty="0"/>
              <a:t> para </a:t>
            </a:r>
            <a:r>
              <a:rPr dirty="0" err="1"/>
              <a:t>los</a:t>
            </a:r>
            <a:r>
              <a:rPr dirty="0"/>
              <a:t> </a:t>
            </a:r>
            <a:r>
              <a:rPr dirty="0" err="1"/>
              <a:t>Estudiantes</a:t>
            </a:r>
            <a:endParaRPr dirty="0"/>
          </a:p>
        </p:txBody>
      </p:sp>
      <p:sp>
        <p:nvSpPr>
          <p:cNvPr id="539" name="Google Shape;539;p83"/>
          <p:cNvSpPr txBox="1">
            <a:spLocks noGrp="1"/>
          </p:cNvSpPr>
          <p:nvPr>
            <p:ph type="body" idx="1"/>
          </p:nvPr>
        </p:nvSpPr>
        <p:spPr>
          <a:xfrm>
            <a:off x="3977117" y="573334"/>
            <a:ext cx="4629000" cy="3811200"/>
          </a:xfrm>
          <a:prstGeom prst="rect">
            <a:avLst/>
          </a:prstGeom>
        </p:spPr>
        <p:txBody>
          <a:bodyPr spcFirstLastPara="1" wrap="square" lIns="68575" tIns="34275" rIns="68575" bIns="34275" anchor="t" anchorCtr="0">
            <a:noAutofit/>
          </a:bodyPr>
          <a:lstStyle/>
          <a:p>
            <a:r>
              <a:rPr sz="2400" dirty="0" err="1"/>
              <a:t>Mantener</a:t>
            </a:r>
            <a:r>
              <a:rPr sz="2400" dirty="0"/>
              <a:t> </a:t>
            </a:r>
            <a:r>
              <a:rPr sz="2400" dirty="0" err="1"/>
              <a:t>los</a:t>
            </a:r>
            <a:r>
              <a:rPr sz="2400" dirty="0"/>
              <a:t> </a:t>
            </a:r>
            <a:r>
              <a:rPr sz="2400" dirty="0" err="1"/>
              <a:t>dispositivos</a:t>
            </a:r>
            <a:r>
              <a:rPr sz="2400" dirty="0"/>
              <a:t> </a:t>
            </a:r>
            <a:r>
              <a:rPr sz="2400" dirty="0" err="1"/>
              <a:t>apagados</a:t>
            </a:r>
            <a:r>
              <a:rPr sz="2400" dirty="0"/>
              <a:t> y </a:t>
            </a:r>
            <a:r>
              <a:rPr sz="2400" dirty="0" err="1"/>
              <a:t>guardados</a:t>
            </a:r>
            <a:r>
              <a:rPr sz="2400" dirty="0"/>
              <a:t> </a:t>
            </a:r>
            <a:r>
              <a:rPr sz="2400" dirty="0" err="1"/>
              <a:t>durante</a:t>
            </a:r>
            <a:r>
              <a:rPr sz="2400" dirty="0"/>
              <a:t> </a:t>
            </a:r>
            <a:r>
              <a:rPr sz="2400" dirty="0" err="1"/>
              <a:t>el</a:t>
            </a:r>
            <a:r>
              <a:rPr sz="2400" dirty="0"/>
              <a:t> </a:t>
            </a:r>
            <a:r>
              <a:rPr sz="2400" dirty="0" err="1"/>
              <a:t>tiempo</a:t>
            </a:r>
            <a:r>
              <a:rPr sz="2400" dirty="0"/>
              <a:t> de </a:t>
            </a:r>
            <a:r>
              <a:rPr sz="2400" dirty="0" err="1"/>
              <a:t>instrucción</a:t>
            </a:r>
            <a:endParaRPr lang="en-US" sz="2400" dirty="0"/>
          </a:p>
          <a:p>
            <a:pPr marL="114300" indent="0">
              <a:buNone/>
            </a:pPr>
            <a:endParaRPr sz="1200" dirty="0"/>
          </a:p>
          <a:p>
            <a:r>
              <a:rPr sz="2400" dirty="0" err="1"/>
              <a:t>Trabajaremos</a:t>
            </a:r>
            <a:r>
              <a:rPr sz="2400" dirty="0"/>
              <a:t> </a:t>
            </a:r>
            <a:r>
              <a:rPr lang="en-US" sz="2400" dirty="0"/>
              <a:t>con </a:t>
            </a:r>
            <a:r>
              <a:rPr lang="en-US" sz="2400" dirty="0" err="1"/>
              <a:t>estudiantes</a:t>
            </a:r>
            <a:r>
              <a:rPr lang="en-US" sz="2400" dirty="0"/>
              <a:t> que </a:t>
            </a:r>
            <a:r>
              <a:rPr lang="en-US" sz="2400" dirty="0" err="1"/>
              <a:t>necesiten</a:t>
            </a:r>
            <a:r>
              <a:rPr lang="en-US" sz="2400" dirty="0"/>
              <a:t> </a:t>
            </a:r>
            <a:r>
              <a:rPr lang="en-US" sz="2400" dirty="0" err="1"/>
              <a:t>una</a:t>
            </a:r>
            <a:r>
              <a:rPr lang="en-US" sz="2400" dirty="0"/>
              <a:t> </a:t>
            </a:r>
            <a:r>
              <a:rPr lang="en-US" sz="2400" dirty="0" err="1"/>
              <a:t>excepción</a:t>
            </a:r>
            <a:r>
              <a:rPr lang="en-US" sz="2400" dirty="0"/>
              <a:t> a la </a:t>
            </a:r>
            <a:r>
              <a:rPr lang="en-US" sz="2400" dirty="0" err="1"/>
              <a:t>normativa</a:t>
            </a:r>
            <a:endParaRPr lang="en-US" sz="2400" dirty="0"/>
          </a:p>
          <a:p>
            <a:pPr marL="114300" indent="0">
              <a:buNone/>
            </a:pPr>
            <a:endParaRPr sz="1200" dirty="0"/>
          </a:p>
          <a:p>
            <a:r>
              <a:rPr sz="2400" dirty="0" err="1"/>
              <a:t>Enfoques</a:t>
            </a:r>
            <a:r>
              <a:rPr sz="2400" dirty="0"/>
              <a:t> </a:t>
            </a:r>
            <a:r>
              <a:rPr sz="2400" dirty="0" err="1"/>
              <a:t>restaurativos</a:t>
            </a:r>
            <a:r>
              <a:rPr sz="2400" dirty="0"/>
              <a:t>, no </a:t>
            </a:r>
            <a:r>
              <a:rPr sz="2400" dirty="0" err="1"/>
              <a:t>castigos</a:t>
            </a:r>
            <a:r>
              <a:rPr lang="en-US" sz="2400" dirty="0"/>
              <a:t> o </a:t>
            </a:r>
            <a:r>
              <a:rPr lang="en-US" sz="2400" dirty="0" err="1"/>
              <a:t>perdida</a:t>
            </a:r>
            <a:r>
              <a:rPr lang="en-US" sz="2400" dirty="0"/>
              <a:t> de </a:t>
            </a:r>
            <a:r>
              <a:rPr lang="en-US" sz="2400" dirty="0" err="1"/>
              <a:t>tiempo</a:t>
            </a:r>
            <a:r>
              <a:rPr lang="en-US" sz="2400" dirty="0"/>
              <a:t> de </a:t>
            </a:r>
            <a:r>
              <a:rPr lang="en-US" sz="2400" dirty="0" err="1"/>
              <a:t>aprendizaje</a:t>
            </a:r>
            <a:r>
              <a:rPr lang="en-US" sz="2400" dirty="0"/>
              <a:t> </a:t>
            </a:r>
            <a:r>
              <a:rPr lang="en-US" sz="2400" dirty="0" err="1"/>
              <a:t>en</a:t>
            </a:r>
            <a:r>
              <a:rPr lang="en-US" sz="2400" dirty="0"/>
              <a:t> </a:t>
            </a:r>
            <a:r>
              <a:rPr lang="en-US" sz="2400" dirty="0" err="1"/>
              <a:t>el</a:t>
            </a:r>
            <a:r>
              <a:rPr lang="en-US" sz="2400" dirty="0"/>
              <a:t> aula</a:t>
            </a:r>
            <a:endParaRPr sz="2400" dirty="0"/>
          </a:p>
        </p:txBody>
      </p:sp>
      <p:pic>
        <p:nvPicPr>
          <p:cNvPr id="540" name="Google Shape;540;p8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31538" y="2134675"/>
            <a:ext cx="3161677" cy="210727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4"/>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r>
              <a:t>Lo que Esto Significa para las Familias</a:t>
            </a:r>
          </a:p>
        </p:txBody>
      </p:sp>
      <p:sp>
        <p:nvSpPr>
          <p:cNvPr id="546" name="Google Shape;546;p84"/>
          <p:cNvSpPr txBox="1">
            <a:spLocks noGrp="1"/>
          </p:cNvSpPr>
          <p:nvPr>
            <p:ph type="body" idx="1"/>
          </p:nvPr>
        </p:nvSpPr>
        <p:spPr>
          <a:xfrm>
            <a:off x="3977117" y="385850"/>
            <a:ext cx="4629000" cy="3811200"/>
          </a:xfrm>
          <a:prstGeom prst="rect">
            <a:avLst/>
          </a:prstGeom>
        </p:spPr>
        <p:txBody>
          <a:bodyPr spcFirstLastPara="1" wrap="square" lIns="68575" tIns="34275" rIns="68575" bIns="34275" anchor="t" anchorCtr="0">
            <a:noAutofit/>
          </a:bodyPr>
          <a:lstStyle/>
          <a:p>
            <a:r>
              <a:rPr sz="2400" dirty="0"/>
              <a:t>Los </a:t>
            </a:r>
            <a:r>
              <a:rPr sz="2400" dirty="0" err="1"/>
              <a:t>estudiantes</a:t>
            </a:r>
            <a:r>
              <a:rPr sz="2400" dirty="0"/>
              <a:t> no </a:t>
            </a:r>
            <a:r>
              <a:rPr sz="2400" dirty="0" err="1"/>
              <a:t>podrán</a:t>
            </a:r>
            <a:r>
              <a:rPr sz="2400" dirty="0"/>
              <a:t> responder </a:t>
            </a:r>
            <a:r>
              <a:rPr sz="2400" dirty="0" err="1"/>
              <a:t>llamadas</a:t>
            </a:r>
            <a:r>
              <a:rPr sz="2400" dirty="0"/>
              <a:t> o </a:t>
            </a:r>
            <a:r>
              <a:rPr sz="2400" dirty="0" err="1"/>
              <a:t>mensajes</a:t>
            </a:r>
            <a:r>
              <a:rPr sz="2400" dirty="0"/>
              <a:t> </a:t>
            </a:r>
            <a:r>
              <a:rPr sz="2400" dirty="0" err="1"/>
              <a:t>durante</a:t>
            </a:r>
            <a:r>
              <a:rPr sz="2400" dirty="0"/>
              <a:t> la </a:t>
            </a:r>
            <a:r>
              <a:rPr lang="en-US" sz="2400" dirty="0"/>
              <a:t>jornada escolar</a:t>
            </a:r>
            <a:endParaRPr sz="2400" dirty="0"/>
          </a:p>
          <a:p>
            <a:pPr marL="114300" indent="0">
              <a:buNone/>
            </a:pPr>
            <a:endParaRPr sz="2400" dirty="0"/>
          </a:p>
          <a:p>
            <a:r>
              <a:rPr sz="2400" dirty="0" err="1"/>
              <a:t>Comuníquese</a:t>
            </a:r>
            <a:r>
              <a:rPr sz="2400" dirty="0"/>
              <a:t> con </a:t>
            </a:r>
            <a:r>
              <a:rPr sz="2400" dirty="0" err="1"/>
              <a:t>su</a:t>
            </a:r>
            <a:r>
              <a:rPr sz="2400" dirty="0"/>
              <a:t> </a:t>
            </a:r>
            <a:r>
              <a:rPr lang="en-US" sz="2400" dirty="0" err="1"/>
              <a:t>estudiante</a:t>
            </a:r>
            <a:r>
              <a:rPr lang="en-US" sz="2400"/>
              <a:t> </a:t>
            </a:r>
            <a:r>
              <a:rPr sz="2400"/>
              <a:t>a </a:t>
            </a:r>
            <a:r>
              <a:rPr sz="2400" dirty="0" err="1"/>
              <a:t>través</a:t>
            </a:r>
            <a:r>
              <a:rPr sz="2400" dirty="0"/>
              <a:t> de la </a:t>
            </a:r>
            <a:r>
              <a:rPr sz="2400" dirty="0" err="1"/>
              <a:t>oficina</a:t>
            </a:r>
            <a:r>
              <a:rPr sz="2400" dirty="0"/>
              <a:t> principal</a:t>
            </a:r>
          </a:p>
          <a:p>
            <a:pPr marL="114300" indent="0">
              <a:buNone/>
            </a:pPr>
            <a:endParaRPr sz="2400" dirty="0"/>
          </a:p>
          <a:p>
            <a:r>
              <a:rPr sz="2400" dirty="0"/>
              <a:t>La </a:t>
            </a:r>
            <a:r>
              <a:rPr sz="2400" dirty="0" err="1"/>
              <a:t>comunicación</a:t>
            </a:r>
            <a:r>
              <a:rPr sz="2400" dirty="0"/>
              <a:t> continua es </a:t>
            </a:r>
            <a:r>
              <a:rPr sz="2400" dirty="0" err="1"/>
              <a:t>una</a:t>
            </a:r>
            <a:r>
              <a:rPr sz="2400" dirty="0"/>
              <a:t> </a:t>
            </a:r>
            <a:r>
              <a:rPr sz="2400" dirty="0" err="1"/>
              <a:t>parte</a:t>
            </a:r>
            <a:r>
              <a:rPr sz="2400" dirty="0"/>
              <a:t> clave de </a:t>
            </a:r>
            <a:r>
              <a:rPr sz="2400" dirty="0" err="1"/>
              <a:t>este</a:t>
            </a:r>
            <a:r>
              <a:rPr sz="2400" dirty="0"/>
              <a:t> </a:t>
            </a:r>
            <a:r>
              <a:rPr sz="2400" dirty="0" err="1"/>
              <a:t>trabajo</a:t>
            </a:r>
            <a:endParaRPr sz="2400" dirty="0"/>
          </a:p>
        </p:txBody>
      </p:sp>
      <p:pic>
        <p:nvPicPr>
          <p:cNvPr id="547" name="Google Shape;547;p8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9400" y="2291450"/>
            <a:ext cx="3157473" cy="21044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5"/>
          <p:cNvSpPr txBox="1">
            <a:spLocks noGrp="1"/>
          </p:cNvSpPr>
          <p:nvPr>
            <p:ph type="title"/>
          </p:nvPr>
        </p:nvSpPr>
        <p:spPr>
          <a:xfrm>
            <a:off x="306875" y="584725"/>
            <a:ext cx="3303000" cy="1894200"/>
          </a:xfrm>
          <a:prstGeom prst="rect">
            <a:avLst/>
          </a:prstGeom>
        </p:spPr>
        <p:txBody>
          <a:bodyPr spcFirstLastPara="1" wrap="square" lIns="68575" tIns="34275" rIns="68575" bIns="34275" anchor="t" anchorCtr="0">
            <a:normAutofit/>
          </a:bodyPr>
          <a:lstStyle/>
          <a:p>
            <a:r>
              <a:t>Apoyos para la Implementación</a:t>
            </a:r>
          </a:p>
        </p:txBody>
      </p:sp>
      <p:sp>
        <p:nvSpPr>
          <p:cNvPr id="553" name="Google Shape;553;p85"/>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rmAutofit fontScale="92500" lnSpcReduction="20000"/>
          </a:bodyPr>
          <a:lstStyle/>
          <a:p>
            <a:r>
              <a:rPr sz="2800" dirty="0" err="1"/>
              <a:t>Capacitación</a:t>
            </a:r>
            <a:r>
              <a:rPr sz="2800" dirty="0"/>
              <a:t> y </a:t>
            </a:r>
            <a:r>
              <a:rPr sz="2800" dirty="0" err="1"/>
              <a:t>herramientas</a:t>
            </a:r>
            <a:r>
              <a:rPr sz="2800" dirty="0"/>
              <a:t> para </a:t>
            </a:r>
            <a:r>
              <a:rPr sz="2800" dirty="0" err="1"/>
              <a:t>el</a:t>
            </a:r>
            <a:r>
              <a:rPr sz="2800" dirty="0"/>
              <a:t> personal</a:t>
            </a:r>
            <a:endParaRPr lang="en-US" sz="2800" dirty="0"/>
          </a:p>
          <a:p>
            <a:pPr marL="114300" indent="0">
              <a:buNone/>
            </a:pPr>
            <a:endParaRPr sz="1300" dirty="0"/>
          </a:p>
          <a:p>
            <a:r>
              <a:rPr sz="2800" dirty="0" err="1"/>
              <a:t>Educación</a:t>
            </a:r>
            <a:r>
              <a:rPr sz="2800" dirty="0"/>
              <a:t> y </a:t>
            </a:r>
            <a:r>
              <a:rPr sz="2800" dirty="0" err="1"/>
              <a:t>participación</a:t>
            </a:r>
            <a:r>
              <a:rPr sz="2800" dirty="0"/>
              <a:t> </a:t>
            </a:r>
            <a:r>
              <a:rPr sz="2800" dirty="0" err="1"/>
              <a:t>estudiantil</a:t>
            </a:r>
            <a:endParaRPr lang="en-US" sz="2800" dirty="0"/>
          </a:p>
          <a:p>
            <a:pPr marL="114300" indent="0">
              <a:buNone/>
            </a:pPr>
            <a:endParaRPr sz="1500" dirty="0"/>
          </a:p>
          <a:p>
            <a:r>
              <a:rPr sz="2800" dirty="0" err="1"/>
              <a:t>Recursos</a:t>
            </a:r>
            <a:r>
              <a:rPr sz="2800" dirty="0"/>
              <a:t> de </a:t>
            </a:r>
            <a:r>
              <a:rPr sz="2800" dirty="0" err="1"/>
              <a:t>traducción</a:t>
            </a:r>
            <a:r>
              <a:rPr sz="2800" dirty="0"/>
              <a:t> y </a:t>
            </a:r>
            <a:r>
              <a:rPr sz="2800" dirty="0" err="1"/>
              <a:t>accesibilidad</a:t>
            </a:r>
            <a:endParaRPr lang="en-US" sz="2800" dirty="0"/>
          </a:p>
          <a:p>
            <a:pPr marL="114300" indent="0">
              <a:buNone/>
            </a:pPr>
            <a:endParaRPr sz="1900" dirty="0"/>
          </a:p>
          <a:p>
            <a:r>
              <a:rPr sz="2800" dirty="0" err="1"/>
              <a:t>Oportunidades</a:t>
            </a:r>
            <a:r>
              <a:rPr sz="2800" dirty="0"/>
              <a:t> </a:t>
            </a:r>
            <a:r>
              <a:rPr lang="en-US" sz="2800" dirty="0"/>
              <a:t>para </a:t>
            </a:r>
            <a:r>
              <a:rPr lang="en-US" sz="2800" dirty="0" err="1"/>
              <a:t>compartir</a:t>
            </a:r>
            <a:r>
              <a:rPr lang="en-US" sz="2800" dirty="0"/>
              <a:t> sus </a:t>
            </a:r>
            <a:r>
              <a:rPr lang="en-US" sz="2800" dirty="0" err="1"/>
              <a:t>comentarios</a:t>
            </a:r>
            <a:r>
              <a:rPr lang="en-US" sz="2800" dirty="0"/>
              <a:t> </a:t>
            </a:r>
            <a:r>
              <a:rPr lang="en-US" sz="2800" dirty="0" err="1"/>
              <a:t>durante</a:t>
            </a:r>
            <a:r>
              <a:rPr lang="en-US" sz="2800" dirty="0"/>
              <a:t> </a:t>
            </a:r>
            <a:r>
              <a:rPr lang="en-US" sz="2800" dirty="0" err="1"/>
              <a:t>todo</a:t>
            </a:r>
            <a:r>
              <a:rPr lang="en-US" sz="2800" dirty="0"/>
              <a:t> </a:t>
            </a:r>
            <a:r>
              <a:rPr lang="en-US" sz="2800" dirty="0" err="1"/>
              <a:t>el</a:t>
            </a:r>
            <a:r>
              <a:rPr lang="en-US" sz="2800" dirty="0"/>
              <a:t> </a:t>
            </a:r>
            <a:r>
              <a:rPr lang="en-US" sz="2800" dirty="0" err="1"/>
              <a:t>año</a:t>
            </a:r>
            <a:endParaRPr sz="2800" dirty="0"/>
          </a:p>
        </p:txBody>
      </p:sp>
      <p:pic>
        <p:nvPicPr>
          <p:cNvPr id="554" name="Google Shape;554;p8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5025" y="2115300"/>
            <a:ext cx="3194849" cy="212937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6"/>
          <p:cNvSpPr txBox="1">
            <a:spLocks noGrp="1"/>
          </p:cNvSpPr>
          <p:nvPr>
            <p:ph type="title"/>
          </p:nvPr>
        </p:nvSpPr>
        <p:spPr>
          <a:xfrm>
            <a:off x="306875" y="584725"/>
            <a:ext cx="3303000" cy="1894200"/>
          </a:xfrm>
          <a:prstGeom prst="rect">
            <a:avLst/>
          </a:prstGeom>
        </p:spPr>
        <p:txBody>
          <a:bodyPr spcFirstLastPara="1" wrap="square" lIns="68575" tIns="34275" rIns="68575" bIns="34275" anchor="t" anchorCtr="0">
            <a:normAutofit/>
          </a:bodyPr>
          <a:lstStyle/>
          <a:p>
            <a:r>
              <a:t>Preguntas e Información de Contacto</a:t>
            </a:r>
          </a:p>
        </p:txBody>
      </p:sp>
      <p:sp>
        <p:nvSpPr>
          <p:cNvPr id="560" name="Google Shape;560;p86"/>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rmAutofit lnSpcReduction="10000"/>
          </a:bodyPr>
          <a:lstStyle/>
          <a:p>
            <a:r>
              <a:rPr sz="2800" dirty="0" err="1"/>
              <a:t>Agradecemos</a:t>
            </a:r>
            <a:r>
              <a:rPr sz="2800" dirty="0"/>
              <a:t> sus </a:t>
            </a:r>
            <a:r>
              <a:rPr sz="2800" dirty="0" err="1"/>
              <a:t>aportes</a:t>
            </a:r>
            <a:r>
              <a:rPr sz="2800" dirty="0"/>
              <a:t> e ideas</a:t>
            </a:r>
          </a:p>
          <a:p>
            <a:endParaRPr sz="2800" dirty="0"/>
          </a:p>
          <a:p>
            <a:r>
              <a:rPr sz="2800" dirty="0" err="1"/>
              <a:t>Contacto</a:t>
            </a:r>
            <a:r>
              <a:rPr sz="2800" dirty="0"/>
              <a:t>: [</a:t>
            </a:r>
            <a:r>
              <a:rPr sz="2800" dirty="0" err="1"/>
              <a:t>Insertar</a:t>
            </a:r>
            <a:r>
              <a:rPr sz="2800" dirty="0"/>
              <a:t> </a:t>
            </a:r>
            <a:r>
              <a:rPr sz="2800" dirty="0" err="1"/>
              <a:t>nombre</a:t>
            </a:r>
            <a:r>
              <a:rPr sz="2800" dirty="0"/>
              <a:t>/</a:t>
            </a:r>
            <a:r>
              <a:rPr sz="2800" dirty="0" err="1"/>
              <a:t>información</a:t>
            </a:r>
            <a:r>
              <a:rPr sz="2800" dirty="0"/>
              <a:t> de </a:t>
            </a:r>
            <a:r>
              <a:rPr sz="2800" dirty="0" err="1"/>
              <a:t>contacto</a:t>
            </a:r>
            <a:r>
              <a:rPr sz="2800" dirty="0"/>
              <a:t>]</a:t>
            </a:r>
          </a:p>
          <a:p>
            <a:endParaRPr sz="2800" dirty="0"/>
          </a:p>
          <a:p>
            <a:r>
              <a:rPr sz="2800" dirty="0"/>
              <a:t>Gracias </a:t>
            </a:r>
            <a:r>
              <a:rPr sz="2800" dirty="0" err="1"/>
              <a:t>por</a:t>
            </a:r>
            <a:r>
              <a:rPr sz="2800" dirty="0"/>
              <a:t> </a:t>
            </a:r>
            <a:r>
              <a:rPr sz="2800" dirty="0" err="1"/>
              <a:t>su</a:t>
            </a:r>
            <a:r>
              <a:rPr sz="2800" dirty="0"/>
              <a:t> </a:t>
            </a:r>
            <a:r>
              <a:rPr sz="2800" dirty="0" err="1"/>
              <a:t>compromiso</a:t>
            </a:r>
            <a:r>
              <a:rPr sz="2800" dirty="0"/>
              <a:t> con </a:t>
            </a:r>
            <a:r>
              <a:rPr sz="2800" dirty="0" err="1"/>
              <a:t>los</a:t>
            </a:r>
            <a:r>
              <a:rPr sz="2800" dirty="0"/>
              <a:t> </a:t>
            </a:r>
            <a:r>
              <a:rPr sz="2800" dirty="0" err="1"/>
              <a:t>estudiantes</a:t>
            </a:r>
            <a:endParaRPr sz="2800" dirty="0"/>
          </a:p>
        </p:txBody>
      </p:sp>
      <p:pic>
        <p:nvPicPr>
          <p:cNvPr id="561" name="Google Shape;561;p8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6875" y="1955350"/>
            <a:ext cx="3207107" cy="21375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4ED7EDA588641BA2DB1F50476E00F" ma:contentTypeVersion="7" ma:contentTypeDescription="Create a new document." ma:contentTypeScope="" ma:versionID="0a9e8130626d1a06b818d0bd9e76f391">
  <xsd:schema xmlns:xsd="http://www.w3.org/2001/XMLSchema" xmlns:xs="http://www.w3.org/2001/XMLSchema" xmlns:p="http://schemas.microsoft.com/office/2006/metadata/properties" xmlns:ns1="http://schemas.microsoft.com/sharepoint/v3" xmlns:ns2="17b1815e-ed97-4038-8b4f-b32987102c36" xmlns:ns3="54031767-dd6d-417c-ab73-583408f47564" targetNamespace="http://schemas.microsoft.com/office/2006/metadata/properties" ma:root="true" ma:fieldsID="43356d1e2cbf76ed9bc84ba3813c774f" ns1:_="" ns2:_="" ns3:_="">
    <xsd:import namespace="http://schemas.microsoft.com/sharepoint/v3"/>
    <xsd:import namespace="17b1815e-ed97-4038-8b4f-b32987102c36"/>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b1815e-ed97-4038-8b4f-b32987102c36"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17b1815e-ed97-4038-8b4f-b32987102c36">New</Priority>
    <Remediation_x0020_Date xmlns="17b1815e-ed97-4038-8b4f-b32987102c36">2025-09-02T23:02:27+00:00</Remediation_x0020_Date>
    <PublishingExpirationDate xmlns="http://schemas.microsoft.com/sharepoint/v3" xsi:nil="true"/>
    <PublishingStartDate xmlns="http://schemas.microsoft.com/sharepoint/v3" xsi:nil="true"/>
    <Estimated_x0020_Creation_x0020_Date xmlns="17b1815e-ed97-4038-8b4f-b32987102c36" xsi:nil="true"/>
  </documentManagement>
</p:properties>
</file>

<file path=customXml/itemProps1.xml><?xml version="1.0" encoding="utf-8"?>
<ds:datastoreItem xmlns:ds="http://schemas.openxmlformats.org/officeDocument/2006/customXml" ds:itemID="{C4998BC1-E28E-435A-ADE8-BB827F26865E}"/>
</file>

<file path=customXml/itemProps2.xml><?xml version="1.0" encoding="utf-8"?>
<ds:datastoreItem xmlns:ds="http://schemas.openxmlformats.org/officeDocument/2006/customXml" ds:itemID="{155D528F-E04E-4975-8726-7CD6ECB65BDD}"/>
</file>

<file path=customXml/itemProps3.xml><?xml version="1.0" encoding="utf-8"?>
<ds:datastoreItem xmlns:ds="http://schemas.openxmlformats.org/officeDocument/2006/customXml" ds:itemID="{E65A5D24-7315-4AFD-8BC3-382B43480D29}"/>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98</TotalTime>
  <Words>2758</Words>
  <Application>Microsoft Office PowerPoint</Application>
  <PresentationFormat>On-screen Show (16:9)</PresentationFormat>
  <Paragraphs>111</Paragraphs>
  <Slides>7</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Simple Light</vt:lpstr>
      <vt:lpstr>Blue_2021ODE</vt:lpstr>
      <vt:lpstr>Mejorando el Entorno de Aprendizaje: Implementación de la Política sobre Dispositivos Electrónicos Personales</vt:lpstr>
      <vt:lpstr>Bienvenida y Propósito</vt:lpstr>
      <vt:lpstr>Lo que Dice la Política</vt:lpstr>
      <vt:lpstr>Lo que Esto Significa para los Estudiantes</vt:lpstr>
      <vt:lpstr>Lo que Esto Significa para las Familias</vt:lpstr>
      <vt:lpstr>Apoyos para la Implementación</vt:lpstr>
      <vt:lpstr>Preguntas e Información de 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PIAR Natalia * ODE</dc:creator>
  <cp:lastModifiedBy>MASSA-MACLEOD Elizabeth * ODE</cp:lastModifiedBy>
  <cp:revision>5</cp:revision>
  <dcterms:modified xsi:type="dcterms:W3CDTF">2025-09-02T23:02:02Z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0x0101005E94ED7EDA588641BA2DB1F50476E00F</vt:lpwstr>
  </property>
</Properties>
</file>