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6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embeddedFontLst>
    <p:embeddedFont>
      <p:font typeface="News Cycle" panose="020B0604020202020204" charset="2"/>
      <p:regular r:id="rId12"/>
      <p:bold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6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793726e5a_0_6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g3f793726e5a_0_6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793726e5a_0_7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g3f793726e5a_0_7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793726e5a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3f793726e5a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f793726e5a_0_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3f793726e5a_0_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716d51872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f716d51872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3f716d51872_0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716d5187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f716d51872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f716d51872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716d51872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f716d51872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g3f716d51872_0_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716d51872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716d51872_0_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g3f716d51872_0_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716d51872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f716d51872_0_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highlight>
                  <a:srgbClr val="FFFF00"/>
                </a:highlight>
              </a:rPr>
              <a:t>DISCUSSION NOTES: </a:t>
            </a:r>
            <a:r>
              <a:rPr lang="en-US" sz="2000"/>
              <a:t>Leave at least 10 to 15 minutes for open discussion.</a:t>
            </a:r>
            <a:r>
              <a:rPr lang="en-US" sz="2000" b="1"/>
              <a:t> The brief's central finding is that students want to be part of the conversation, not just told rules</a:t>
            </a:r>
            <a:r>
              <a:rPr lang="en-US" sz="2000"/>
              <a:t>. This is where that happens. Listen more than you talk.</a:t>
            </a: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/>
              <a:t>Bullets on slide are left empty for you to type in notes on student discussion. </a:t>
            </a:r>
            <a:endParaRPr sz="2000" b="1"/>
          </a:p>
        </p:txBody>
      </p:sp>
      <p:sp>
        <p:nvSpPr>
          <p:cNvPr id="184" name="Google Shape;184;g3f716d51872_0_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udent ODE Slides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540467" y="2293532"/>
            <a:ext cx="4821900" cy="30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News Cycle"/>
              <a:buNone/>
              <a:defRPr sz="80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/>
          </p:nvPr>
        </p:nvSpPr>
        <p:spPr>
          <a:xfrm>
            <a:off x="540467" y="567649"/>
            <a:ext cx="4821900" cy="2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 b="1" i="0" u="none" strike="noStrike" cap="none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 b="1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 b="1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 b="1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 b="1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 b="1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 b="1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 b="1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 b="1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3"/>
          </p:nvPr>
        </p:nvSpPr>
        <p:spPr>
          <a:xfrm>
            <a:off x="540467" y="6029449"/>
            <a:ext cx="4821900" cy="2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i="0" u="none" strike="noStrike" cap="none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sz="1100"/>
            </a:lvl9pPr>
          </a:lstStyle>
          <a:p>
            <a:endParaRPr/>
          </a:p>
        </p:txBody>
      </p:sp>
      <p:sp>
        <p:nvSpPr>
          <p:cNvPr id="23" name="Google Shape;23;p3"/>
          <p:cNvSpPr>
            <a:spLocks noGrp="1"/>
          </p:cNvSpPr>
          <p:nvPr>
            <p:ph type="pic" idx="4"/>
          </p:nvPr>
        </p:nvSpPr>
        <p:spPr>
          <a:xfrm>
            <a:off x="6332717" y="1348700"/>
            <a:ext cx="2931900" cy="4160700"/>
          </a:xfrm>
          <a:prstGeom prst="roundRect">
            <a:avLst>
              <a:gd name="adj" fmla="val 9271"/>
            </a:avLst>
          </a:prstGeom>
          <a:noFill/>
          <a:ln>
            <a:noFill/>
          </a:ln>
        </p:spPr>
      </p:sp>
      <p:sp>
        <p:nvSpPr>
          <p:cNvPr id="24" name="Google Shape;24;p3"/>
          <p:cNvSpPr>
            <a:spLocks noGrp="1"/>
          </p:cNvSpPr>
          <p:nvPr>
            <p:ph type="pic" idx="5"/>
          </p:nvPr>
        </p:nvSpPr>
        <p:spPr>
          <a:xfrm>
            <a:off x="9420083" y="567650"/>
            <a:ext cx="2201100" cy="2879400"/>
          </a:xfrm>
          <a:prstGeom prst="roundRect">
            <a:avLst>
              <a:gd name="adj" fmla="val 927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17850" y="0"/>
            <a:ext cx="4138956" cy="6880670"/>
          </a:xfrm>
          <a:custGeom>
            <a:avLst/>
            <a:gdLst/>
            <a:ahLst/>
            <a:cxnLst/>
            <a:rect l="l" t="t" r="r" b="b"/>
            <a:pathLst>
              <a:path w="1634336" h="2738575" extrusionOk="0">
                <a:moveTo>
                  <a:pt x="0" y="0"/>
                </a:moveTo>
                <a:lnTo>
                  <a:pt x="1634336" y="0"/>
                </a:lnTo>
                <a:lnTo>
                  <a:pt x="1634336" y="2738575"/>
                </a:lnTo>
                <a:lnTo>
                  <a:pt x="0" y="2738575"/>
                </a:lnTo>
                <a:close/>
              </a:path>
            </a:pathLst>
          </a:custGeom>
          <a:solidFill>
            <a:srgbClr val="1B75BC"/>
          </a:solidFill>
          <a:ln>
            <a:noFill/>
          </a:ln>
        </p:spPr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4671467" y="713233"/>
            <a:ext cx="6959100" cy="1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News Cycle"/>
              <a:buNone/>
              <a:defRPr sz="5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4775600" y="2338133"/>
            <a:ext cx="6582300" cy="3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marR="0" lvl="0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marL="914400" marR="0" lvl="1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2pPr>
            <a:lvl3pPr marL="1371600" marR="0" lvl="2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3pPr>
            <a:lvl4pPr marL="1828800" marR="0" lvl="3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4pPr>
            <a:lvl5pPr marL="2286000" marR="0" lvl="4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»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5pPr>
            <a:lvl6pPr marL="2743200" marR="0" lvl="5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6pPr>
            <a:lvl7pPr marL="3200400" marR="0" lvl="6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7pPr>
            <a:lvl8pPr marL="3657600" marR="0" lvl="7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8pPr>
            <a:lvl9pPr marL="4114800" marR="0" lvl="8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>
            <a:spLocks noGrp="1"/>
          </p:cNvSpPr>
          <p:nvPr>
            <p:ph type="pic" idx="2"/>
          </p:nvPr>
        </p:nvSpPr>
        <p:spPr>
          <a:xfrm>
            <a:off x="584950" y="750883"/>
            <a:ext cx="2931900" cy="5381100"/>
          </a:xfrm>
          <a:prstGeom prst="roundRect">
            <a:avLst>
              <a:gd name="adj" fmla="val 927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"/>
          <p:cNvGrpSpPr/>
          <p:nvPr/>
        </p:nvGrpSpPr>
        <p:grpSpPr>
          <a:xfrm>
            <a:off x="8012783" y="-120553"/>
            <a:ext cx="4179300" cy="6978794"/>
            <a:chOff x="0" y="-47625"/>
            <a:chExt cx="1651049" cy="2757000"/>
          </a:xfrm>
        </p:grpSpPr>
        <p:sp>
          <p:nvSpPr>
            <p:cNvPr id="32" name="Google Shape;32;p5"/>
            <p:cNvSpPr/>
            <p:nvPr/>
          </p:nvSpPr>
          <p:spPr>
            <a:xfrm>
              <a:off x="0" y="0"/>
              <a:ext cx="1651049" cy="2709333"/>
            </a:xfrm>
            <a:custGeom>
              <a:avLst/>
              <a:gdLst/>
              <a:ahLst/>
              <a:cxnLst/>
              <a:rect l="l" t="t" r="r" b="b"/>
              <a:pathLst>
                <a:path w="1651049" h="2709333" extrusionOk="0">
                  <a:moveTo>
                    <a:pt x="0" y="0"/>
                  </a:moveTo>
                  <a:lnTo>
                    <a:pt x="1651049" y="0"/>
                  </a:lnTo>
                  <a:lnTo>
                    <a:pt x="165104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B75BC"/>
            </a:solidFill>
            <a:ln>
              <a:noFill/>
            </a:ln>
          </p:spPr>
        </p:sp>
        <p:sp>
          <p:nvSpPr>
            <p:cNvPr id="33" name="Google Shape;33;p5"/>
            <p:cNvSpPr txBox="1"/>
            <p:nvPr/>
          </p:nvSpPr>
          <p:spPr>
            <a:xfrm>
              <a:off x="0" y="-47625"/>
              <a:ext cx="1650900" cy="2757000"/>
            </a:xfrm>
            <a:prstGeom prst="rect">
              <a:avLst/>
            </a:prstGeom>
            <a:solidFill>
              <a:srgbClr val="1B75BC"/>
            </a:solidFill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" name="Google Shape;34;p5"/>
          <p:cNvSpPr>
            <a:spLocks noGrp="1"/>
          </p:cNvSpPr>
          <p:nvPr>
            <p:ph type="pic" idx="2"/>
          </p:nvPr>
        </p:nvSpPr>
        <p:spPr>
          <a:xfrm>
            <a:off x="7552717" y="425250"/>
            <a:ext cx="4096500" cy="2537700"/>
          </a:xfrm>
          <a:prstGeom prst="roundRect">
            <a:avLst>
              <a:gd name="adj" fmla="val 9271"/>
            </a:avLst>
          </a:prstGeom>
          <a:noFill/>
          <a:ln>
            <a:noFill/>
          </a:ln>
        </p:spPr>
      </p:sp>
      <p:sp>
        <p:nvSpPr>
          <p:cNvPr id="35" name="Google Shape;35;p5"/>
          <p:cNvSpPr>
            <a:spLocks noGrp="1"/>
          </p:cNvSpPr>
          <p:nvPr>
            <p:ph type="pic" idx="3"/>
          </p:nvPr>
        </p:nvSpPr>
        <p:spPr>
          <a:xfrm>
            <a:off x="6178450" y="3807550"/>
            <a:ext cx="3266400" cy="2856900"/>
          </a:xfrm>
          <a:prstGeom prst="roundRect">
            <a:avLst>
              <a:gd name="adj" fmla="val 9271"/>
            </a:avLst>
          </a:prstGeom>
          <a:noFill/>
          <a:ln>
            <a:noFill/>
          </a:ln>
        </p:spPr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593517" y="2397517"/>
            <a:ext cx="6959100" cy="13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News Cycle"/>
              <a:buNone/>
              <a:defRPr sz="5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685800" y="4087100"/>
            <a:ext cx="5175900" cy="23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marR="0" lvl="0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marL="914400" marR="0" lvl="1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2pPr>
            <a:lvl3pPr marL="1371600" marR="0" lvl="2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3pPr>
            <a:lvl4pPr marL="1828800" marR="0" lvl="3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4pPr>
            <a:lvl5pPr marL="2286000" marR="0" lvl="4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»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5pPr>
            <a:lvl6pPr marL="2743200" marR="0" lvl="5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6pPr>
            <a:lvl7pPr marL="3200400" marR="0" lvl="6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7pPr>
            <a:lvl8pPr marL="3657600" marR="0" lvl="7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8pPr>
            <a:lvl9pPr marL="4114800" marR="0" lvl="8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6"/>
          <p:cNvGrpSpPr/>
          <p:nvPr/>
        </p:nvGrpSpPr>
        <p:grpSpPr>
          <a:xfrm>
            <a:off x="0" y="1680798"/>
            <a:ext cx="12192239" cy="2308013"/>
            <a:chOff x="0" y="-47625"/>
            <a:chExt cx="4816592" cy="1025100"/>
          </a:xfrm>
        </p:grpSpPr>
        <p:sp>
          <p:nvSpPr>
            <p:cNvPr id="40" name="Google Shape;40;p6"/>
            <p:cNvSpPr/>
            <p:nvPr/>
          </p:nvSpPr>
          <p:spPr>
            <a:xfrm>
              <a:off x="0" y="0"/>
              <a:ext cx="4816592" cy="977355"/>
            </a:xfrm>
            <a:custGeom>
              <a:avLst/>
              <a:gdLst/>
              <a:ahLst/>
              <a:cxnLst/>
              <a:rect l="l" t="t" r="r" b="b"/>
              <a:pathLst>
                <a:path w="4816592" h="977355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977355"/>
                  </a:lnTo>
                  <a:lnTo>
                    <a:pt x="0" y="977355"/>
                  </a:lnTo>
                  <a:close/>
                </a:path>
              </a:pathLst>
            </a:custGeom>
            <a:solidFill>
              <a:srgbClr val="1B75BC"/>
            </a:solidFill>
            <a:ln>
              <a:noFill/>
            </a:ln>
          </p:spPr>
        </p:sp>
        <p:sp>
          <p:nvSpPr>
            <p:cNvPr id="41" name="Google Shape;41;p6"/>
            <p:cNvSpPr txBox="1"/>
            <p:nvPr/>
          </p:nvSpPr>
          <p:spPr>
            <a:xfrm>
              <a:off x="0" y="-47625"/>
              <a:ext cx="4816500" cy="1025100"/>
            </a:xfrm>
            <a:prstGeom prst="rect">
              <a:avLst/>
            </a:prstGeom>
            <a:solidFill>
              <a:srgbClr val="1B75BC"/>
            </a:solidFill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" name="Google Shape;42;p6"/>
          <p:cNvSpPr>
            <a:spLocks noGrp="1"/>
          </p:cNvSpPr>
          <p:nvPr>
            <p:ph type="pic" idx="2"/>
          </p:nvPr>
        </p:nvSpPr>
        <p:spPr>
          <a:xfrm>
            <a:off x="767067" y="2081667"/>
            <a:ext cx="3188400" cy="1907100"/>
          </a:xfrm>
          <a:prstGeom prst="roundRect">
            <a:avLst>
              <a:gd name="adj" fmla="val 9271"/>
            </a:avLst>
          </a:prstGeom>
          <a:noFill/>
          <a:ln>
            <a:noFill/>
          </a:ln>
        </p:spPr>
      </p:sp>
      <p:sp>
        <p:nvSpPr>
          <p:cNvPr id="43" name="Google Shape;43;p6"/>
          <p:cNvSpPr>
            <a:spLocks noGrp="1"/>
          </p:cNvSpPr>
          <p:nvPr>
            <p:ph type="pic" idx="3"/>
          </p:nvPr>
        </p:nvSpPr>
        <p:spPr>
          <a:xfrm>
            <a:off x="4501842" y="2081667"/>
            <a:ext cx="3188400" cy="1907100"/>
          </a:xfrm>
          <a:prstGeom prst="roundRect">
            <a:avLst>
              <a:gd name="adj" fmla="val 9271"/>
            </a:avLst>
          </a:prstGeom>
          <a:noFill/>
          <a:ln>
            <a:noFill/>
          </a:ln>
        </p:spPr>
      </p:sp>
      <p:sp>
        <p:nvSpPr>
          <p:cNvPr id="44" name="Google Shape;44;p6"/>
          <p:cNvSpPr>
            <a:spLocks noGrp="1"/>
          </p:cNvSpPr>
          <p:nvPr>
            <p:ph type="pic" idx="4"/>
          </p:nvPr>
        </p:nvSpPr>
        <p:spPr>
          <a:xfrm>
            <a:off x="8236625" y="2081667"/>
            <a:ext cx="3188400" cy="1907100"/>
          </a:xfrm>
          <a:prstGeom prst="roundRect">
            <a:avLst>
              <a:gd name="adj" fmla="val 9271"/>
            </a:avLst>
          </a:prstGeom>
          <a:noFill/>
          <a:ln>
            <a:noFill/>
          </a:ln>
        </p:spPr>
      </p: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1297375" y="461575"/>
            <a:ext cx="10157700" cy="8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R="0"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News Cycle"/>
              <a:buNone/>
              <a:defRPr sz="5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1"/>
          </p:nvPr>
        </p:nvSpPr>
        <p:spPr>
          <a:xfrm>
            <a:off x="767067" y="4513417"/>
            <a:ext cx="3188400" cy="19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marR="0" lvl="0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marL="914400" marR="0" lvl="1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2pPr>
            <a:lvl3pPr marL="1371600" marR="0" lvl="2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3pPr>
            <a:lvl4pPr marL="1828800" marR="0" lvl="3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4pPr>
            <a:lvl5pPr marL="2286000" marR="0" lvl="4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»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5pPr>
            <a:lvl6pPr marL="2743200" marR="0" lvl="5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6pPr>
            <a:lvl7pPr marL="3200400" marR="0" lvl="6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7pPr>
            <a:lvl8pPr marL="3657600" marR="0" lvl="7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8pPr>
            <a:lvl9pPr marL="4114800" marR="0" lvl="8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5"/>
          </p:nvPr>
        </p:nvSpPr>
        <p:spPr>
          <a:xfrm>
            <a:off x="4501850" y="4513417"/>
            <a:ext cx="3188400" cy="19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marR="0" lvl="0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marL="914400" marR="0" lvl="1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2pPr>
            <a:lvl3pPr marL="1371600" marR="0" lvl="2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3pPr>
            <a:lvl4pPr marL="1828800" marR="0" lvl="3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4pPr>
            <a:lvl5pPr marL="2286000" marR="0" lvl="4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»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5pPr>
            <a:lvl6pPr marL="2743200" marR="0" lvl="5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6pPr>
            <a:lvl7pPr marL="3200400" marR="0" lvl="6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7pPr>
            <a:lvl8pPr marL="3657600" marR="0" lvl="7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8pPr>
            <a:lvl9pPr marL="4114800" marR="0" lvl="8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6"/>
          </p:nvPr>
        </p:nvSpPr>
        <p:spPr>
          <a:xfrm>
            <a:off x="8236633" y="4513417"/>
            <a:ext cx="3188400" cy="19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marR="0" lvl="0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marL="914400" marR="0" lvl="1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2pPr>
            <a:lvl3pPr marL="1371600" marR="0" lvl="2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3pPr>
            <a:lvl4pPr marL="1828800" marR="0" lvl="3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4pPr>
            <a:lvl5pPr marL="2286000" marR="0" lvl="4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»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5pPr>
            <a:lvl6pPr marL="2743200" marR="0" lvl="5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6pPr>
            <a:lvl7pPr marL="3200400" marR="0" lvl="6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7pPr>
            <a:lvl8pPr marL="3657600" marR="0" lvl="7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8pPr>
            <a:lvl9pPr marL="4114800" marR="0" lvl="8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7"/>
          <p:cNvGrpSpPr/>
          <p:nvPr/>
        </p:nvGrpSpPr>
        <p:grpSpPr>
          <a:xfrm>
            <a:off x="-17848" y="2798458"/>
            <a:ext cx="12210232" cy="4059699"/>
            <a:chOff x="0" y="-47625"/>
            <a:chExt cx="4823700" cy="1603800"/>
          </a:xfrm>
        </p:grpSpPr>
        <p:sp>
          <p:nvSpPr>
            <p:cNvPr id="51" name="Google Shape;51;p7"/>
            <p:cNvSpPr/>
            <p:nvPr/>
          </p:nvSpPr>
          <p:spPr>
            <a:xfrm>
              <a:off x="0" y="0"/>
              <a:ext cx="4823644" cy="1556144"/>
            </a:xfrm>
            <a:custGeom>
              <a:avLst/>
              <a:gdLst/>
              <a:ahLst/>
              <a:cxnLst/>
              <a:rect l="l" t="t" r="r" b="b"/>
              <a:pathLst>
                <a:path w="4823644" h="1556144" extrusionOk="0">
                  <a:moveTo>
                    <a:pt x="0" y="0"/>
                  </a:moveTo>
                  <a:lnTo>
                    <a:pt x="4823644" y="0"/>
                  </a:lnTo>
                  <a:lnTo>
                    <a:pt x="4823644" y="1556144"/>
                  </a:lnTo>
                  <a:lnTo>
                    <a:pt x="0" y="1556144"/>
                  </a:lnTo>
                  <a:close/>
                </a:path>
              </a:pathLst>
            </a:custGeom>
            <a:solidFill>
              <a:srgbClr val="1B75BC"/>
            </a:solidFill>
            <a:ln>
              <a:noFill/>
            </a:ln>
          </p:spPr>
        </p:sp>
        <p:sp>
          <p:nvSpPr>
            <p:cNvPr id="52" name="Google Shape;52;p7"/>
            <p:cNvSpPr txBox="1"/>
            <p:nvPr/>
          </p:nvSpPr>
          <p:spPr>
            <a:xfrm>
              <a:off x="0" y="-47625"/>
              <a:ext cx="4823700" cy="1603800"/>
            </a:xfrm>
            <a:prstGeom prst="rect">
              <a:avLst/>
            </a:prstGeom>
            <a:solidFill>
              <a:srgbClr val="1B75BC"/>
            </a:solidFill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1952033" y="415200"/>
            <a:ext cx="3593100" cy="22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News Cycle"/>
              <a:buNone/>
              <a:defRPr sz="5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6330400" y="415200"/>
            <a:ext cx="5175900" cy="20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marR="0" lvl="0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marL="914400" marR="0" lvl="1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2pPr>
            <a:lvl3pPr marL="1371600" marR="0" lvl="2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3pPr>
            <a:lvl4pPr marL="1828800" marR="0" lvl="3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4pPr>
            <a:lvl5pPr marL="2286000" marR="0" lvl="4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»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5pPr>
            <a:lvl6pPr marL="2743200" marR="0" lvl="5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6pPr>
            <a:lvl7pPr marL="3200400" marR="0" lvl="6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7pPr>
            <a:lvl8pPr marL="3657600" marR="0" lvl="7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8pPr>
            <a:lvl9pPr marL="4114800" marR="0" lvl="8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9pPr>
          </a:lstStyle>
          <a:p>
            <a:endParaRPr/>
          </a:p>
        </p:txBody>
      </p:sp>
      <p:sp>
        <p:nvSpPr>
          <p:cNvPr id="55" name="Google Shape;55;p7"/>
          <p:cNvSpPr>
            <a:spLocks noGrp="1"/>
          </p:cNvSpPr>
          <p:nvPr>
            <p:ph type="pic" idx="2"/>
          </p:nvPr>
        </p:nvSpPr>
        <p:spPr>
          <a:xfrm>
            <a:off x="489817" y="3426317"/>
            <a:ext cx="4167900" cy="2959500"/>
          </a:xfrm>
          <a:prstGeom prst="roundRect">
            <a:avLst>
              <a:gd name="adj" fmla="val 9271"/>
            </a:avLst>
          </a:prstGeom>
          <a:noFill/>
          <a:ln>
            <a:noFill/>
          </a:ln>
        </p:spPr>
      </p:sp>
      <p:sp>
        <p:nvSpPr>
          <p:cNvPr id="56" name="Google Shape;56;p7"/>
          <p:cNvSpPr>
            <a:spLocks noGrp="1"/>
          </p:cNvSpPr>
          <p:nvPr>
            <p:ph type="pic" idx="3"/>
          </p:nvPr>
        </p:nvSpPr>
        <p:spPr>
          <a:xfrm>
            <a:off x="4918867" y="3426317"/>
            <a:ext cx="6750900" cy="2959500"/>
          </a:xfrm>
          <a:prstGeom prst="roundRect">
            <a:avLst>
              <a:gd name="adj" fmla="val 927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rgbClr val="1B75BC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6575133" y="1157550"/>
            <a:ext cx="3593100" cy="22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7E8"/>
              </a:buClr>
              <a:buSzPts val="5300"/>
              <a:buFont typeface="News Cycle"/>
              <a:buNone/>
              <a:defRPr sz="5300" i="0" u="none" strike="noStrike" cap="none">
                <a:solidFill>
                  <a:srgbClr val="FFF7E8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7E8"/>
              </a:buClr>
              <a:buSzPts val="900"/>
              <a:buNone/>
              <a:defRPr sz="1200">
                <a:solidFill>
                  <a:srgbClr val="FFF7E8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7E8"/>
              </a:buClr>
              <a:buSzPts val="900"/>
              <a:buNone/>
              <a:defRPr sz="1200">
                <a:solidFill>
                  <a:srgbClr val="FFF7E8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7E8"/>
              </a:buClr>
              <a:buSzPts val="900"/>
              <a:buNone/>
              <a:defRPr sz="1200">
                <a:solidFill>
                  <a:srgbClr val="FFF7E8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7E8"/>
              </a:buClr>
              <a:buSzPts val="900"/>
              <a:buNone/>
              <a:defRPr sz="1200">
                <a:solidFill>
                  <a:srgbClr val="FFF7E8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7E8"/>
              </a:buClr>
              <a:buSzPts val="900"/>
              <a:buNone/>
              <a:defRPr sz="1200">
                <a:solidFill>
                  <a:srgbClr val="FFF7E8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7E8"/>
              </a:buClr>
              <a:buSzPts val="900"/>
              <a:buNone/>
              <a:defRPr sz="1200">
                <a:solidFill>
                  <a:srgbClr val="FFF7E8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7E8"/>
              </a:buClr>
              <a:buSzPts val="900"/>
              <a:buNone/>
              <a:defRPr sz="1200">
                <a:solidFill>
                  <a:srgbClr val="FFF7E8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7E8"/>
              </a:buClr>
              <a:buSzPts val="900"/>
              <a:buNone/>
              <a:defRPr sz="1200">
                <a:solidFill>
                  <a:srgbClr val="FFF7E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1"/>
          </p:nvPr>
        </p:nvSpPr>
        <p:spPr>
          <a:xfrm>
            <a:off x="6575133" y="3687450"/>
            <a:ext cx="5175900" cy="20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marR="0" lvl="0" indent="-311150" algn="l">
              <a:spcBef>
                <a:spcPts val="400"/>
              </a:spcBef>
              <a:spcAft>
                <a:spcPts val="0"/>
              </a:spcAft>
              <a:buClr>
                <a:srgbClr val="FFF7E8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rgbClr val="FFF7E8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marL="914400" marR="0" lvl="1" indent="-311150" algn="l">
              <a:spcBef>
                <a:spcPts val="400"/>
              </a:spcBef>
              <a:spcAft>
                <a:spcPts val="0"/>
              </a:spcAft>
              <a:buClr>
                <a:srgbClr val="FFF7E8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rgbClr val="FFF7E8"/>
                </a:solidFill>
                <a:latin typeface="News Cycle"/>
                <a:ea typeface="News Cycle"/>
                <a:cs typeface="News Cycle"/>
                <a:sym typeface="News Cycle"/>
              </a:defRPr>
            </a:lvl2pPr>
            <a:lvl3pPr marL="1371600" marR="0" lvl="2" indent="-311150" algn="l">
              <a:spcBef>
                <a:spcPts val="300"/>
              </a:spcBef>
              <a:spcAft>
                <a:spcPts val="0"/>
              </a:spcAft>
              <a:buClr>
                <a:srgbClr val="FFF7E8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rgbClr val="FFF7E8"/>
                </a:solidFill>
                <a:latin typeface="News Cycle"/>
                <a:ea typeface="News Cycle"/>
                <a:cs typeface="News Cycle"/>
                <a:sym typeface="News Cycle"/>
              </a:defRPr>
            </a:lvl3pPr>
            <a:lvl4pPr marL="1828800" marR="0" lvl="3" indent="-311150" algn="l">
              <a:spcBef>
                <a:spcPts val="300"/>
              </a:spcBef>
              <a:spcAft>
                <a:spcPts val="0"/>
              </a:spcAft>
              <a:buClr>
                <a:srgbClr val="FFF7E8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rgbClr val="FFF7E8"/>
                </a:solidFill>
                <a:latin typeface="News Cycle"/>
                <a:ea typeface="News Cycle"/>
                <a:cs typeface="News Cycle"/>
                <a:sym typeface="News Cycle"/>
              </a:defRPr>
            </a:lvl4pPr>
            <a:lvl5pPr marL="2286000" marR="0" lvl="4" indent="-311150" algn="l">
              <a:spcBef>
                <a:spcPts val="300"/>
              </a:spcBef>
              <a:spcAft>
                <a:spcPts val="0"/>
              </a:spcAft>
              <a:buClr>
                <a:srgbClr val="FFF7E8"/>
              </a:buClr>
              <a:buSzPts val="1300"/>
              <a:buFont typeface="News Cycle"/>
              <a:buChar char="»"/>
              <a:defRPr sz="1300" i="0" u="none" strike="noStrike" cap="none">
                <a:solidFill>
                  <a:srgbClr val="FFF7E8"/>
                </a:solidFill>
                <a:latin typeface="News Cycle"/>
                <a:ea typeface="News Cycle"/>
                <a:cs typeface="News Cycle"/>
                <a:sym typeface="News Cycle"/>
              </a:defRPr>
            </a:lvl5pPr>
            <a:lvl6pPr marL="2743200" marR="0" lvl="5" indent="-311150" algn="l">
              <a:spcBef>
                <a:spcPts val="300"/>
              </a:spcBef>
              <a:spcAft>
                <a:spcPts val="0"/>
              </a:spcAft>
              <a:buClr>
                <a:srgbClr val="FFF7E8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rgbClr val="FFF7E8"/>
                </a:solidFill>
                <a:latin typeface="News Cycle"/>
                <a:ea typeface="News Cycle"/>
                <a:cs typeface="News Cycle"/>
                <a:sym typeface="News Cycle"/>
              </a:defRPr>
            </a:lvl6pPr>
            <a:lvl7pPr marL="3200400" marR="0" lvl="6" indent="-311150" algn="l">
              <a:spcBef>
                <a:spcPts val="300"/>
              </a:spcBef>
              <a:spcAft>
                <a:spcPts val="0"/>
              </a:spcAft>
              <a:buClr>
                <a:srgbClr val="FFF7E8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rgbClr val="FFF7E8"/>
                </a:solidFill>
                <a:latin typeface="News Cycle"/>
                <a:ea typeface="News Cycle"/>
                <a:cs typeface="News Cycle"/>
                <a:sym typeface="News Cycle"/>
              </a:defRPr>
            </a:lvl7pPr>
            <a:lvl8pPr marL="3657600" marR="0" lvl="7" indent="-311150" algn="l">
              <a:spcBef>
                <a:spcPts val="300"/>
              </a:spcBef>
              <a:spcAft>
                <a:spcPts val="0"/>
              </a:spcAft>
              <a:buClr>
                <a:srgbClr val="FFF7E8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rgbClr val="FFF7E8"/>
                </a:solidFill>
                <a:latin typeface="News Cycle"/>
                <a:ea typeface="News Cycle"/>
                <a:cs typeface="News Cycle"/>
                <a:sym typeface="News Cycle"/>
              </a:defRPr>
            </a:lvl8pPr>
            <a:lvl9pPr marL="4114800" marR="0" lvl="8" indent="-311150" algn="l">
              <a:spcBef>
                <a:spcPts val="300"/>
              </a:spcBef>
              <a:spcAft>
                <a:spcPts val="0"/>
              </a:spcAft>
              <a:buClr>
                <a:srgbClr val="FFF7E8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rgbClr val="FFF7E8"/>
                </a:solidFill>
                <a:latin typeface="News Cycle"/>
                <a:ea typeface="News Cycle"/>
                <a:cs typeface="News Cycle"/>
                <a:sym typeface="News Cycle"/>
              </a:defRPr>
            </a:lvl9pPr>
          </a:lstStyle>
          <a:p>
            <a:endParaRPr/>
          </a:p>
        </p:txBody>
      </p:sp>
      <p:sp>
        <p:nvSpPr>
          <p:cNvPr id="60" name="Google Shape;60;p8"/>
          <p:cNvSpPr>
            <a:spLocks noGrp="1"/>
          </p:cNvSpPr>
          <p:nvPr>
            <p:ph type="pic" idx="2"/>
          </p:nvPr>
        </p:nvSpPr>
        <p:spPr>
          <a:xfrm>
            <a:off x="2884817" y="404333"/>
            <a:ext cx="3266400" cy="2536800"/>
          </a:xfrm>
          <a:prstGeom prst="roundRect">
            <a:avLst>
              <a:gd name="adj" fmla="val 9271"/>
            </a:avLst>
          </a:prstGeom>
          <a:noFill/>
          <a:ln>
            <a:noFill/>
          </a:ln>
        </p:spPr>
      </p:sp>
      <p:sp>
        <p:nvSpPr>
          <p:cNvPr id="61" name="Google Shape;61;p8"/>
          <p:cNvSpPr>
            <a:spLocks noGrp="1"/>
          </p:cNvSpPr>
          <p:nvPr>
            <p:ph type="pic" idx="3"/>
          </p:nvPr>
        </p:nvSpPr>
        <p:spPr>
          <a:xfrm>
            <a:off x="521283" y="3197600"/>
            <a:ext cx="4508400" cy="3196500"/>
          </a:xfrm>
          <a:prstGeom prst="roundRect">
            <a:avLst>
              <a:gd name="adj" fmla="val 9271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717176" y="457200"/>
            <a:ext cx="10784400" cy="10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717176" y="1825625"/>
            <a:ext cx="10784400" cy="41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3854824" y="6139793"/>
            <a:ext cx="4509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ftr" idx="11"/>
          </p:nvPr>
        </p:nvSpPr>
        <p:spPr>
          <a:xfrm>
            <a:off x="717176" y="6139793"/>
            <a:ext cx="2864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News Cycle"/>
              <a:buNone/>
              <a:defRPr sz="29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900"/>
              <a:buNone/>
              <a:defRPr sz="12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t" anchorCtr="0">
            <a:normAutofit/>
          </a:bodyPr>
          <a:lstStyle>
            <a:lvl1pPr marL="457200" marR="0" lvl="0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1pPr>
            <a:lvl2pPr marL="914400" marR="0" lvl="1" indent="-31115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2pPr>
            <a:lvl3pPr marL="1371600" marR="0" lvl="2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3pPr>
            <a:lvl4pPr marL="1828800" marR="0" lvl="3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–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4pPr>
            <a:lvl5pPr marL="2286000" marR="0" lvl="4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»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5pPr>
            <a:lvl6pPr marL="2743200" marR="0" lvl="5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6pPr>
            <a:lvl7pPr marL="3200400" marR="0" lvl="6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7pPr>
            <a:lvl8pPr marL="3657600" marR="0" lvl="7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8pPr>
            <a:lvl9pPr marL="4114800" marR="0" lvl="8" indent="-311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ews Cycle"/>
              <a:buChar char="•"/>
              <a:defRPr sz="1300" i="0" u="none" strike="noStrike" cap="none">
                <a:solidFill>
                  <a:schemeClr val="dk1"/>
                </a:solidFill>
                <a:latin typeface="News Cycle"/>
                <a:ea typeface="News Cycle"/>
                <a:cs typeface="News Cycle"/>
                <a:sym typeface="News Cycle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9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5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9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9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75" rIns="60950" bIns="30475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gov/eo/eo-25-09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hyperlink" Target="https://www.usnews.com/news/national-news/articles/2026-08-10/39-u-s-states-and-106-countries-now-prohibit-phones-in-clas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680802"/>
            <a:ext cx="12192239" cy="2594836"/>
            <a:chOff x="0" y="-47625"/>
            <a:chExt cx="4816592" cy="1025100"/>
          </a:xfrm>
        </p:grpSpPr>
        <p:sp>
          <p:nvSpPr>
            <p:cNvPr id="73" name="Google Shape;73;p10"/>
            <p:cNvSpPr/>
            <p:nvPr/>
          </p:nvSpPr>
          <p:spPr>
            <a:xfrm>
              <a:off x="0" y="0"/>
              <a:ext cx="4816592" cy="977355"/>
            </a:xfrm>
            <a:custGeom>
              <a:avLst/>
              <a:gdLst/>
              <a:ahLst/>
              <a:cxnLst/>
              <a:rect l="l" t="t" r="r" b="b"/>
              <a:pathLst>
                <a:path w="4816592" h="977355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977355"/>
                  </a:lnTo>
                  <a:lnTo>
                    <a:pt x="0" y="977355"/>
                  </a:lnTo>
                  <a:close/>
                </a:path>
              </a:pathLst>
            </a:custGeom>
            <a:solidFill>
              <a:srgbClr val="1B75BC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Google Shape;74;p10"/>
            <p:cNvSpPr txBox="1"/>
            <p:nvPr/>
          </p:nvSpPr>
          <p:spPr>
            <a:xfrm>
              <a:off x="0" y="-47625"/>
              <a:ext cx="4816500" cy="1025100"/>
            </a:xfrm>
            <a:prstGeom prst="rect">
              <a:avLst/>
            </a:prstGeom>
            <a:solidFill>
              <a:srgbClr val="1B75BC"/>
            </a:solidFill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" name="Google Shape;75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07200" y="668551"/>
            <a:ext cx="3606343" cy="821662"/>
            <a:chOff x="0" y="-38100"/>
            <a:chExt cx="1424700" cy="322917"/>
          </a:xfrm>
        </p:grpSpPr>
        <p:sp>
          <p:nvSpPr>
            <p:cNvPr id="76" name="Google Shape;76;p10"/>
            <p:cNvSpPr/>
            <p:nvPr/>
          </p:nvSpPr>
          <p:spPr>
            <a:xfrm>
              <a:off x="0" y="0"/>
              <a:ext cx="1424634" cy="284817"/>
            </a:xfrm>
            <a:custGeom>
              <a:avLst/>
              <a:gdLst/>
              <a:ahLst/>
              <a:cxnLst/>
              <a:rect l="l" t="t" r="r" b="b"/>
              <a:pathLst>
                <a:path w="1424634" h="284817" extrusionOk="0">
                  <a:moveTo>
                    <a:pt x="28625" y="0"/>
                  </a:moveTo>
                  <a:lnTo>
                    <a:pt x="1396009" y="0"/>
                  </a:lnTo>
                  <a:cubicBezTo>
                    <a:pt x="1403601" y="0"/>
                    <a:pt x="1410882" y="3016"/>
                    <a:pt x="1416250" y="8384"/>
                  </a:cubicBezTo>
                  <a:cubicBezTo>
                    <a:pt x="1421618" y="13752"/>
                    <a:pt x="1424634" y="21033"/>
                    <a:pt x="1424634" y="28625"/>
                  </a:cubicBezTo>
                  <a:lnTo>
                    <a:pt x="1424634" y="256192"/>
                  </a:lnTo>
                  <a:cubicBezTo>
                    <a:pt x="1424634" y="272001"/>
                    <a:pt x="1411818" y="284817"/>
                    <a:pt x="1396009" y="284817"/>
                  </a:cubicBezTo>
                  <a:lnTo>
                    <a:pt x="28625" y="284817"/>
                  </a:lnTo>
                  <a:cubicBezTo>
                    <a:pt x="21033" y="284817"/>
                    <a:pt x="13752" y="281801"/>
                    <a:pt x="8384" y="276433"/>
                  </a:cubicBezTo>
                  <a:cubicBezTo>
                    <a:pt x="3016" y="271065"/>
                    <a:pt x="0" y="263784"/>
                    <a:pt x="0" y="256192"/>
                  </a:cubicBezTo>
                  <a:lnTo>
                    <a:pt x="0" y="28625"/>
                  </a:lnTo>
                  <a:cubicBezTo>
                    <a:pt x="0" y="12816"/>
                    <a:pt x="12816" y="0"/>
                    <a:pt x="28625" y="0"/>
                  </a:cubicBezTo>
                  <a:close/>
                </a:path>
              </a:pathLst>
            </a:custGeom>
            <a:solidFill>
              <a:srgbClr val="1B75BC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0"/>
            <p:cNvSpPr txBox="1"/>
            <p:nvPr/>
          </p:nvSpPr>
          <p:spPr>
            <a:xfrm>
              <a:off x="0" y="-38100"/>
              <a:ext cx="1424700" cy="322800"/>
            </a:xfrm>
            <a:prstGeom prst="rect">
              <a:avLst/>
            </a:prstGeom>
            <a:solidFill>
              <a:srgbClr val="1B75BC"/>
            </a:solidFill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" name="Google Shape;78;p10"/>
          <p:cNvSpPr txBox="1">
            <a:spLocks noGrp="1"/>
          </p:cNvSpPr>
          <p:nvPr>
            <p:ph type="title" idx="4294967295"/>
          </p:nvPr>
        </p:nvSpPr>
        <p:spPr>
          <a:xfrm>
            <a:off x="1152872" y="253455"/>
            <a:ext cx="9797100" cy="10314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700" b="1" i="0" u="none" strike="noStrike" kern="0" cap="none" spc="0" normalizeH="0" baseline="0" noProof="0" dirty="0">
                <a:ln>
                  <a:noFill/>
                </a:ln>
                <a:solidFill>
                  <a:srgbClr val="1E1A1B"/>
                </a:solidFill>
                <a:effectLst/>
                <a:highlight>
                  <a:schemeClr val="lt1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WHY </a:t>
            </a:r>
            <a:r>
              <a:rPr kumimoji="0" lang="en-US" sz="6700" b="1" i="0" u="none" strike="noStrike" kern="0" cap="none" spc="0" normalizeH="0" baseline="0" noProof="0" dirty="0">
                <a:ln>
                  <a:noFill/>
                </a:ln>
                <a:solidFill>
                  <a:srgbClr val="C14B1F"/>
                </a:solidFill>
                <a:effectLst/>
                <a:highlight>
                  <a:schemeClr val="lt1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NO</a:t>
            </a:r>
            <a:r>
              <a:rPr kumimoji="0" lang="en-US" sz="6700" b="1" i="0" u="none" strike="noStrike" kern="0" cap="none" spc="0" normalizeH="0" baseline="0" noProof="0" dirty="0">
                <a:ln>
                  <a:noFill/>
                </a:ln>
                <a:solidFill>
                  <a:srgbClr val="1E1A1B"/>
                </a:solidFill>
                <a:effectLst/>
                <a:highlight>
                  <a:schemeClr val="lt1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 PHONES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chemeClr val="lt1"/>
              </a:highlight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0"/>
          <p:cNvSpPr txBox="1"/>
          <p:nvPr/>
        </p:nvSpPr>
        <p:spPr>
          <a:xfrm>
            <a:off x="125" y="4444475"/>
            <a:ext cx="12192000" cy="9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C14B1F"/>
                </a:solidFill>
                <a:latin typeface="Calibri"/>
                <a:ea typeface="Calibri"/>
                <a:cs typeface="Calibri"/>
                <a:sym typeface="Calibri"/>
              </a:rPr>
              <a:t>What Students Across Oregon Are Saying</a:t>
            </a:r>
            <a:endParaRPr>
              <a:solidFill>
                <a:srgbClr val="C14B1F"/>
              </a:solidFill>
            </a:endParaRPr>
          </a:p>
        </p:txBody>
      </p:sp>
      <p:sp>
        <p:nvSpPr>
          <p:cNvPr id="80" name="Google Shape;80;p10"/>
          <p:cNvSpPr txBox="1">
            <a:spLocks noGrp="1"/>
          </p:cNvSpPr>
          <p:nvPr>
            <p:ph type="subTitle" idx="4294967295"/>
          </p:nvPr>
        </p:nvSpPr>
        <p:spPr>
          <a:xfrm>
            <a:off x="1528300" y="5681823"/>
            <a:ext cx="9144000" cy="6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</a:pPr>
            <a:r>
              <a:rPr lang="en-US" sz="3100" b="1">
                <a:solidFill>
                  <a:srgbClr val="373737"/>
                </a:solidFill>
                <a:latin typeface="Calibri"/>
                <a:ea typeface="Calibri"/>
                <a:cs typeface="Calibri"/>
                <a:sym typeface="Calibri"/>
              </a:rPr>
              <a:t>Fall 2026</a:t>
            </a:r>
            <a:endParaRPr sz="3100" b="1">
              <a:solidFill>
                <a:srgbClr val="3737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0" descr="Students reading."/>
          <p:cNvSpPr/>
          <p:nvPr/>
        </p:nvSpPr>
        <p:spPr>
          <a:xfrm>
            <a:off x="592588" y="1869700"/>
            <a:ext cx="3432900" cy="2345700"/>
          </a:xfrm>
          <a:prstGeom prst="roundRect">
            <a:avLst>
              <a:gd name="adj" fmla="val 749"/>
            </a:avLst>
          </a:prstGeom>
          <a:solidFill>
            <a:srgbClr val="C14B1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82" name="Google Shape;82;p10" descr="Students sitting on an outside staircase."/>
          <p:cNvSpPr/>
          <p:nvPr/>
        </p:nvSpPr>
        <p:spPr>
          <a:xfrm>
            <a:off x="4383841" y="1869700"/>
            <a:ext cx="3432900" cy="2345700"/>
          </a:xfrm>
          <a:prstGeom prst="roundRect">
            <a:avLst>
              <a:gd name="adj" fmla="val 749"/>
            </a:avLst>
          </a:prstGeom>
          <a:solidFill>
            <a:srgbClr val="C14B1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83" name="Google Shape;83;p10" descr="Middle school outside st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0200" y="1945263"/>
            <a:ext cx="3291840" cy="219456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84171" y="1869700"/>
            <a:ext cx="3432900" cy="2345700"/>
          </a:xfrm>
          <a:prstGeom prst="roundRect">
            <a:avLst>
              <a:gd name="adj" fmla="val 749"/>
            </a:avLst>
          </a:prstGeom>
          <a:solidFill>
            <a:srgbClr val="C14B1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85" name="Google Shape;85;p10" descr="Side view of student in green goggles"/>
          <p:cNvPicPr preferRelativeResize="0"/>
          <p:nvPr/>
        </p:nvPicPr>
        <p:blipFill rotWithShape="1">
          <a:blip r:embed="rId4">
            <a:alphaModFix/>
          </a:blip>
          <a:srcRect l="10" r="10"/>
          <a:stretch/>
        </p:blipFill>
        <p:spPr>
          <a:xfrm>
            <a:off x="8247775" y="1945263"/>
            <a:ext cx="3291837" cy="2194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0" descr="High School classroom group work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000" y="1945275"/>
            <a:ext cx="3291825" cy="219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0" descr="Oregon Department of Education Logo&#10;Oregon achieves together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9305" y="5741255"/>
            <a:ext cx="1735250" cy="862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012783" y="-120553"/>
            <a:ext cx="4179300" cy="6978794"/>
            <a:chOff x="0" y="-47625"/>
            <a:chExt cx="1651049" cy="2757000"/>
          </a:xfrm>
        </p:grpSpPr>
        <p:sp>
          <p:nvSpPr>
            <p:cNvPr id="93" name="Google Shape;93;p11"/>
            <p:cNvSpPr/>
            <p:nvPr/>
          </p:nvSpPr>
          <p:spPr>
            <a:xfrm>
              <a:off x="0" y="0"/>
              <a:ext cx="1651049" cy="2709333"/>
            </a:xfrm>
            <a:custGeom>
              <a:avLst/>
              <a:gdLst/>
              <a:ahLst/>
              <a:cxnLst/>
              <a:rect l="l" t="t" r="r" b="b"/>
              <a:pathLst>
                <a:path w="1651049" h="2709333" extrusionOk="0">
                  <a:moveTo>
                    <a:pt x="0" y="0"/>
                  </a:moveTo>
                  <a:lnTo>
                    <a:pt x="1651049" y="0"/>
                  </a:lnTo>
                  <a:lnTo>
                    <a:pt x="165104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B75BC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Google Shape;94;p11"/>
            <p:cNvSpPr txBox="1"/>
            <p:nvPr/>
          </p:nvSpPr>
          <p:spPr>
            <a:xfrm>
              <a:off x="0" y="-47625"/>
              <a:ext cx="1650900" cy="2757000"/>
            </a:xfrm>
            <a:prstGeom prst="rect">
              <a:avLst/>
            </a:prstGeom>
            <a:solidFill>
              <a:srgbClr val="1B75BC"/>
            </a:solidFill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" name="Google Shape;95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93751" y="188199"/>
            <a:ext cx="3190539" cy="725217"/>
            <a:chOff x="0" y="-38100"/>
            <a:chExt cx="1019700" cy="286500"/>
          </a:xfrm>
        </p:grpSpPr>
        <p:sp>
          <p:nvSpPr>
            <p:cNvPr id="96" name="Google Shape;96;p11"/>
            <p:cNvSpPr/>
            <p:nvPr/>
          </p:nvSpPr>
          <p:spPr>
            <a:xfrm>
              <a:off x="0" y="0"/>
              <a:ext cx="1019652" cy="248303"/>
            </a:xfrm>
            <a:custGeom>
              <a:avLst/>
              <a:gdLst/>
              <a:ahLst/>
              <a:cxnLst/>
              <a:rect l="l" t="t" r="r" b="b"/>
              <a:pathLst>
                <a:path w="1019652" h="248303" extrusionOk="0">
                  <a:moveTo>
                    <a:pt x="39994" y="0"/>
                  </a:moveTo>
                  <a:lnTo>
                    <a:pt x="979658" y="0"/>
                  </a:lnTo>
                  <a:cubicBezTo>
                    <a:pt x="990265" y="0"/>
                    <a:pt x="1000438" y="4214"/>
                    <a:pt x="1007938" y="11714"/>
                  </a:cubicBezTo>
                  <a:cubicBezTo>
                    <a:pt x="1015439" y="19215"/>
                    <a:pt x="1019652" y="29387"/>
                    <a:pt x="1019652" y="39994"/>
                  </a:cubicBezTo>
                  <a:lnTo>
                    <a:pt x="1019652" y="208309"/>
                  </a:lnTo>
                  <a:cubicBezTo>
                    <a:pt x="1019652" y="230397"/>
                    <a:pt x="1001746" y="248303"/>
                    <a:pt x="979658" y="248303"/>
                  </a:cubicBezTo>
                  <a:lnTo>
                    <a:pt x="39994" y="248303"/>
                  </a:lnTo>
                  <a:cubicBezTo>
                    <a:pt x="29387" y="248303"/>
                    <a:pt x="19215" y="244090"/>
                    <a:pt x="11714" y="236589"/>
                  </a:cubicBezTo>
                  <a:cubicBezTo>
                    <a:pt x="4214" y="229089"/>
                    <a:pt x="0" y="218916"/>
                    <a:pt x="0" y="208309"/>
                  </a:cubicBezTo>
                  <a:lnTo>
                    <a:pt x="0" y="39994"/>
                  </a:lnTo>
                  <a:cubicBezTo>
                    <a:pt x="0" y="17906"/>
                    <a:pt x="17906" y="0"/>
                    <a:pt x="39994" y="0"/>
                  </a:cubicBezTo>
                  <a:close/>
                </a:path>
              </a:pathLst>
            </a:custGeom>
            <a:solidFill>
              <a:srgbClr val="C14B1F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1"/>
            <p:cNvSpPr txBox="1"/>
            <p:nvPr/>
          </p:nvSpPr>
          <p:spPr>
            <a:xfrm>
              <a:off x="0" y="-38100"/>
              <a:ext cx="1019700" cy="286500"/>
            </a:xfrm>
            <a:prstGeom prst="rect">
              <a:avLst/>
            </a:prstGeom>
            <a:solidFill>
              <a:srgbClr val="C14B1F"/>
            </a:solidFill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" name="Google Shape;98;p11"/>
          <p:cNvSpPr txBox="1">
            <a:spLocks noGrp="1"/>
          </p:cNvSpPr>
          <p:nvPr>
            <p:ph type="title" idx="4294967295"/>
          </p:nvPr>
        </p:nvSpPr>
        <p:spPr>
          <a:xfrm>
            <a:off x="127472" y="313175"/>
            <a:ext cx="7406700" cy="609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373737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THIS ISN'T JUST 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OUR SCHOOL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1"/>
          <p:cNvSpPr txBox="1">
            <a:spLocks noGrp="1"/>
          </p:cNvSpPr>
          <p:nvPr>
            <p:ph type="body" idx="4294967295"/>
          </p:nvPr>
        </p:nvSpPr>
        <p:spPr>
          <a:xfrm>
            <a:off x="127475" y="1125144"/>
            <a:ext cx="7133400" cy="4651200"/>
          </a:xfrm>
          <a:prstGeom prst="rect">
            <a:avLst/>
          </a:prstGeom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Governor Kotek required every Oregon public school to restrict phone use during the school day based on a growing body of research.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alibri"/>
              <a:buChar char="•"/>
            </a:pPr>
            <a:r>
              <a:rPr lang="en-US" sz="2000" u="sng">
                <a:solidFill>
                  <a:srgbClr val="006CAD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Executive Order (EO) 25-09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 was issued in July 2025.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55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Calibri"/>
              <a:buChar char="•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Oregon is among 39 U.S. states and countries around the world </a:t>
            </a:r>
            <a:r>
              <a:rPr lang="en-US" sz="2000" u="sng">
                <a:solidFill>
                  <a:srgbClr val="006CAD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making this move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55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Calibri"/>
              <a:buChar char="•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The Personal Electronic Device (PED) policy was designed to support students, </a:t>
            </a:r>
            <a:r>
              <a:rPr lang="en-US" sz="2000" b="1" i="1">
                <a:solidFill>
                  <a:srgbClr val="C14B1F"/>
                </a:solidFill>
                <a:latin typeface="Calibri"/>
                <a:ea typeface="Calibri"/>
                <a:cs typeface="Calibri"/>
                <a:sym typeface="Calibri"/>
              </a:rPr>
              <a:t>not punish them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0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The goal is to help reduce the constant pull </a:t>
            </a:r>
            <a:br>
              <a:rPr lang="en-US" sz="2000" b="1"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of notifications and social media competing for your attention during important learning time.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1450" y="944052"/>
            <a:ext cx="4962600" cy="5758800"/>
          </a:xfrm>
          <a:prstGeom prst="roundRect">
            <a:avLst>
              <a:gd name="adj" fmla="val 3022"/>
            </a:avLst>
          </a:prstGeom>
          <a:solidFill>
            <a:srgbClr val="C14B1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101" name="Google Shape;101;p11" descr="Students walking to class outside. "/>
          <p:cNvPicPr preferRelativeResize="0"/>
          <p:nvPr/>
        </p:nvPicPr>
        <p:blipFill rotWithShape="1">
          <a:blip r:embed="rId5">
            <a:alphaModFix/>
          </a:blip>
          <a:srcRect l="33187" r="9056"/>
          <a:stretch/>
        </p:blipFill>
        <p:spPr>
          <a:xfrm>
            <a:off x="7240150" y="1108614"/>
            <a:ext cx="4705198" cy="5429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75BC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2"/>
          <p:cNvSpPr txBox="1">
            <a:spLocks noGrp="1"/>
          </p:cNvSpPr>
          <p:nvPr>
            <p:ph type="title" idx="4294967295"/>
          </p:nvPr>
        </p:nvSpPr>
        <p:spPr>
          <a:xfrm>
            <a:off x="2613125" y="930175"/>
            <a:ext cx="7370100" cy="609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YOUR BRAIN ON YOUR PHONE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93061" y="346329"/>
            <a:ext cx="2115161" cy="2115161"/>
          </a:xfrm>
          <a:custGeom>
            <a:avLst/>
            <a:gdLst/>
            <a:ahLst/>
            <a:cxnLst/>
            <a:rect l="l" t="t" r="r" b="b"/>
            <a:pathLst>
              <a:path w="3168781" h="3168781" extrusionOk="0">
                <a:moveTo>
                  <a:pt x="0" y="0"/>
                </a:moveTo>
                <a:lnTo>
                  <a:pt x="3168782" y="0"/>
                </a:lnTo>
                <a:lnTo>
                  <a:pt x="3168782" y="3168781"/>
                </a:lnTo>
                <a:lnTo>
                  <a:pt x="0" y="31687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8" name="Google Shape;108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32832" y="4457379"/>
            <a:ext cx="2115161" cy="2115161"/>
          </a:xfrm>
          <a:custGeom>
            <a:avLst/>
            <a:gdLst/>
            <a:ahLst/>
            <a:cxnLst/>
            <a:rect l="l" t="t" r="r" b="b"/>
            <a:pathLst>
              <a:path w="3168781" h="3168781" extrusionOk="0">
                <a:moveTo>
                  <a:pt x="0" y="0"/>
                </a:moveTo>
                <a:lnTo>
                  <a:pt x="3168781" y="0"/>
                </a:lnTo>
                <a:lnTo>
                  <a:pt x="3168781" y="3168782"/>
                </a:lnTo>
                <a:lnTo>
                  <a:pt x="0" y="31687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9" name="Google Shape;109;p12"/>
          <p:cNvSpPr txBox="1"/>
          <p:nvPr/>
        </p:nvSpPr>
        <p:spPr>
          <a:xfrm>
            <a:off x="926222" y="1576544"/>
            <a:ext cx="107439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1200"/>
              </a:spcBef>
              <a:spcAft>
                <a:spcPts val="240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Research shows the mere presence of a phone drains cognitive resources.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2"/>
          <p:cNvSpPr txBox="1"/>
          <p:nvPr/>
        </p:nvSpPr>
        <p:spPr>
          <a:xfrm>
            <a:off x="1126049" y="4407906"/>
            <a:ext cx="29289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Apps are designed to keep you hooked and social media platforms use the same psychological hooks found in gambling.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2"/>
          <p:cNvSpPr txBox="1"/>
          <p:nvPr/>
        </p:nvSpPr>
        <p:spPr>
          <a:xfrm>
            <a:off x="4632983" y="4407906"/>
            <a:ext cx="29289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Excessive use is linked to anxiety, depression, and 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reduced attention.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2"/>
          <p:cNvSpPr txBox="1"/>
          <p:nvPr/>
        </p:nvSpPr>
        <p:spPr>
          <a:xfrm>
            <a:off x="8277517" y="4407906"/>
            <a:ext cx="29289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Even having your phone nearby – without using it – reduces your brain's available capacity for learning.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6062" y="2283125"/>
            <a:ext cx="2928900" cy="1571400"/>
          </a:xfrm>
          <a:prstGeom prst="roundRect">
            <a:avLst>
              <a:gd name="adj" fmla="val 7692"/>
            </a:avLst>
          </a:prstGeom>
          <a:solidFill>
            <a:srgbClr val="C14B1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114" name="Google Shape;114;p12" descr="Three boys getting bins."/>
          <p:cNvPicPr preferRelativeResize="0"/>
          <p:nvPr/>
        </p:nvPicPr>
        <p:blipFill rotWithShape="1">
          <a:blip r:embed="rId4">
            <a:alphaModFix/>
          </a:blip>
          <a:srcRect t="41808" b="-2577"/>
          <a:stretch/>
        </p:blipFill>
        <p:spPr>
          <a:xfrm>
            <a:off x="1239400" y="2356026"/>
            <a:ext cx="2702198" cy="1235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01750" y="3539025"/>
            <a:ext cx="2977500" cy="803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16" name="Google Shape;116;p12"/>
          <p:cNvSpPr txBox="1"/>
          <p:nvPr/>
        </p:nvSpPr>
        <p:spPr>
          <a:xfrm>
            <a:off x="1126050" y="3617488"/>
            <a:ext cx="29847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Social media </a:t>
            </a:r>
            <a:b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be addicting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2975" y="2291275"/>
            <a:ext cx="2928900" cy="1571400"/>
          </a:xfrm>
          <a:prstGeom prst="roundRect">
            <a:avLst>
              <a:gd name="adj" fmla="val 7692"/>
            </a:avLst>
          </a:prstGeom>
          <a:solidFill>
            <a:srgbClr val="C14B1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118" name="Google Shape;118;p12" descr="Soldering green goggles profile CTE."/>
          <p:cNvPicPr preferRelativeResize="0"/>
          <p:nvPr/>
        </p:nvPicPr>
        <p:blipFill rotWithShape="1">
          <a:blip r:embed="rId5">
            <a:alphaModFix/>
          </a:blip>
          <a:srcRect t="31619"/>
          <a:stretch/>
        </p:blipFill>
        <p:spPr>
          <a:xfrm>
            <a:off x="4751534" y="2366489"/>
            <a:ext cx="2701425" cy="1231227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8663" y="3539025"/>
            <a:ext cx="2977500" cy="803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20" name="Google Shape;120;p12"/>
          <p:cNvSpPr txBox="1"/>
          <p:nvPr/>
        </p:nvSpPr>
        <p:spPr>
          <a:xfrm>
            <a:off x="4598454" y="3617488"/>
            <a:ext cx="29847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Increased risk to </a:t>
            </a:r>
            <a:b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mental health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77537" y="2283113"/>
            <a:ext cx="2928900" cy="1571400"/>
          </a:xfrm>
          <a:prstGeom prst="roundRect">
            <a:avLst>
              <a:gd name="adj" fmla="val 7692"/>
            </a:avLst>
          </a:prstGeom>
          <a:solidFill>
            <a:srgbClr val="C14B1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122" name="Google Shape;122;p12" descr="CTE student working with machine."/>
          <p:cNvPicPr preferRelativeResize="0"/>
          <p:nvPr/>
        </p:nvPicPr>
        <p:blipFill rotWithShape="1">
          <a:blip r:embed="rId6">
            <a:alphaModFix/>
          </a:blip>
          <a:srcRect l="2030" t="29112" r="-2030" b="5481"/>
          <a:stretch/>
        </p:blipFill>
        <p:spPr>
          <a:xfrm>
            <a:off x="8409492" y="2356017"/>
            <a:ext cx="2701425" cy="117767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07808" y="3527850"/>
            <a:ext cx="3063900" cy="803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24" name="Google Shape;124;p12"/>
          <p:cNvSpPr txBox="1"/>
          <p:nvPr/>
        </p:nvSpPr>
        <p:spPr>
          <a:xfrm>
            <a:off x="8243441" y="3590850"/>
            <a:ext cx="29847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Cell phones can limit your capacity for learning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27800" y="222327"/>
            <a:ext cx="3347871" cy="769262"/>
            <a:chOff x="0" y="-38100"/>
            <a:chExt cx="1190227" cy="303900"/>
          </a:xfrm>
        </p:grpSpPr>
        <p:sp>
          <p:nvSpPr>
            <p:cNvPr id="130" name="Google Shape;130;p13"/>
            <p:cNvSpPr/>
            <p:nvPr/>
          </p:nvSpPr>
          <p:spPr>
            <a:xfrm>
              <a:off x="0" y="0"/>
              <a:ext cx="1190227" cy="265651"/>
            </a:xfrm>
            <a:custGeom>
              <a:avLst/>
              <a:gdLst/>
              <a:ahLst/>
              <a:cxnLst/>
              <a:rect l="l" t="t" r="r" b="b"/>
              <a:pathLst>
                <a:path w="1190227" h="265651" extrusionOk="0">
                  <a:moveTo>
                    <a:pt x="34263" y="0"/>
                  </a:moveTo>
                  <a:lnTo>
                    <a:pt x="1155965" y="0"/>
                  </a:lnTo>
                  <a:cubicBezTo>
                    <a:pt x="1174887" y="0"/>
                    <a:pt x="1190227" y="15340"/>
                    <a:pt x="1190227" y="34263"/>
                  </a:cubicBezTo>
                  <a:lnTo>
                    <a:pt x="1190227" y="231388"/>
                  </a:lnTo>
                  <a:cubicBezTo>
                    <a:pt x="1190227" y="240475"/>
                    <a:pt x="1186617" y="249190"/>
                    <a:pt x="1180192" y="255615"/>
                  </a:cubicBezTo>
                  <a:cubicBezTo>
                    <a:pt x="1173767" y="262041"/>
                    <a:pt x="1165052" y="265651"/>
                    <a:pt x="1155965" y="265651"/>
                  </a:cubicBezTo>
                  <a:lnTo>
                    <a:pt x="34263" y="265651"/>
                  </a:lnTo>
                  <a:cubicBezTo>
                    <a:pt x="25176" y="265651"/>
                    <a:pt x="16461" y="262041"/>
                    <a:pt x="10035" y="255615"/>
                  </a:cubicBezTo>
                  <a:cubicBezTo>
                    <a:pt x="3610" y="249190"/>
                    <a:pt x="0" y="240475"/>
                    <a:pt x="0" y="231388"/>
                  </a:cubicBezTo>
                  <a:lnTo>
                    <a:pt x="0" y="34263"/>
                  </a:lnTo>
                  <a:cubicBezTo>
                    <a:pt x="0" y="25176"/>
                    <a:pt x="3610" y="16461"/>
                    <a:pt x="10035" y="10035"/>
                  </a:cubicBezTo>
                  <a:cubicBezTo>
                    <a:pt x="16461" y="3610"/>
                    <a:pt x="25176" y="0"/>
                    <a:pt x="34263" y="0"/>
                  </a:cubicBezTo>
                  <a:close/>
                </a:path>
              </a:pathLst>
            </a:custGeom>
            <a:solidFill>
              <a:srgbClr val="1B75BC"/>
            </a:solidFill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3"/>
            <p:cNvSpPr txBox="1"/>
            <p:nvPr/>
          </p:nvSpPr>
          <p:spPr>
            <a:xfrm>
              <a:off x="0" y="-38100"/>
              <a:ext cx="1190100" cy="303900"/>
            </a:xfrm>
            <a:prstGeom prst="rect">
              <a:avLst/>
            </a:prstGeom>
            <a:solidFill>
              <a:srgbClr val="1B75BC"/>
            </a:solidFill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" name="Google Shape;132;p13"/>
          <p:cNvSpPr txBox="1">
            <a:spLocks noGrp="1"/>
          </p:cNvSpPr>
          <p:nvPr>
            <p:ph type="title" idx="4294967295"/>
          </p:nvPr>
        </p:nvSpPr>
        <p:spPr>
          <a:xfrm>
            <a:off x="1090738" y="287400"/>
            <a:ext cx="4217700" cy="630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ODE ASKED</a:t>
            </a:r>
            <a:endParaRPr kumimoji="0" lang="en-US" sz="1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" name="Google Shape;133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35290" y="-120553"/>
            <a:ext cx="5056811" cy="6978794"/>
            <a:chOff x="0" y="-47625"/>
            <a:chExt cx="1997713" cy="2757000"/>
          </a:xfrm>
        </p:grpSpPr>
        <p:sp>
          <p:nvSpPr>
            <p:cNvPr id="134" name="Google Shape;134;p13"/>
            <p:cNvSpPr/>
            <p:nvPr/>
          </p:nvSpPr>
          <p:spPr>
            <a:xfrm>
              <a:off x="0" y="0"/>
              <a:ext cx="1997713" cy="2709333"/>
            </a:xfrm>
            <a:custGeom>
              <a:avLst/>
              <a:gdLst/>
              <a:ahLst/>
              <a:cxnLst/>
              <a:rect l="l" t="t" r="r" b="b"/>
              <a:pathLst>
                <a:path w="1997713" h="2709333" extrusionOk="0">
                  <a:moveTo>
                    <a:pt x="0" y="0"/>
                  </a:moveTo>
                  <a:lnTo>
                    <a:pt x="1997713" y="0"/>
                  </a:lnTo>
                  <a:lnTo>
                    <a:pt x="199771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B75BC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Google Shape;135;p13"/>
            <p:cNvSpPr txBox="1"/>
            <p:nvPr/>
          </p:nvSpPr>
          <p:spPr>
            <a:xfrm>
              <a:off x="0" y="-47625"/>
              <a:ext cx="1997700" cy="2757000"/>
            </a:xfrm>
            <a:prstGeom prst="rect">
              <a:avLst/>
            </a:prstGeom>
            <a:solidFill>
              <a:srgbClr val="1B75BC"/>
            </a:solidFill>
            <a:ln>
              <a:noFill/>
            </a:ln>
          </p:spPr>
          <p:txBody>
            <a:bodyPr spcFirstLastPara="1" wrap="square" lIns="33875" tIns="33875" rIns="33875" bIns="33875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13"/>
          <p:cNvSpPr txBox="1"/>
          <p:nvPr/>
        </p:nvSpPr>
        <p:spPr>
          <a:xfrm>
            <a:off x="179875" y="909034"/>
            <a:ext cx="60369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rgbClr val="373737"/>
                </a:solidFill>
                <a:latin typeface="Calibri"/>
                <a:ea typeface="Calibri"/>
                <a:cs typeface="Calibri"/>
                <a:sym typeface="Calibri"/>
              </a:rPr>
              <a:t>Over 6,000 Oregon students responded</a:t>
            </a:r>
            <a:endParaRPr sz="2500">
              <a:solidFill>
                <a:srgbClr val="373737"/>
              </a:solidFill>
            </a:endParaRPr>
          </a:p>
        </p:txBody>
      </p:sp>
      <p:sp>
        <p:nvSpPr>
          <p:cNvPr id="137" name="Google Shape;137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33250" y="1552650"/>
            <a:ext cx="5383200" cy="3878700"/>
          </a:xfrm>
          <a:prstGeom prst="roundRect">
            <a:avLst>
              <a:gd name="adj" fmla="val 4199"/>
            </a:avLst>
          </a:prstGeom>
          <a:solidFill>
            <a:srgbClr val="C14B1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38" name="Google Shape;138;p13"/>
          <p:cNvSpPr txBox="1">
            <a:spLocks noGrp="1"/>
          </p:cNvSpPr>
          <p:nvPr>
            <p:ph type="body" idx="4294967295"/>
          </p:nvPr>
        </p:nvSpPr>
        <p:spPr>
          <a:xfrm>
            <a:off x="157225" y="1616725"/>
            <a:ext cx="6375900" cy="5081100"/>
          </a:xfrm>
          <a:prstGeom prst="rect">
            <a:avLst/>
          </a:prstGeom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ODE surveyed MS &amp; HS students in spring 2025-26. Results were honest and mixed, and schools are working hard to improve PED policy implementation.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628650" lvl="0" indent="-298450" algn="l" rtl="0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SzPts val="2000"/>
              <a:buFont typeface="Calibri"/>
              <a:buChar char="•"/>
            </a:pP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Over 6,000 students across 76 districts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 told us what's working, what's not, and what needs to change.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628650" lvl="0" indent="-29845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Calibri"/>
              <a:buChar char="•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ODE also collaborated with Oregon’s Youth Advisory Council (YAC) to </a:t>
            </a: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get their insight and input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 into EO and PED policy implementation.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628650" lvl="0" indent="-29845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>
                <a:srgbClr val="373737"/>
              </a:buClr>
              <a:buSzPts val="2000"/>
              <a:buFont typeface="Calibri"/>
              <a:buChar char="•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Students recognized real benefits like </a:t>
            </a: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less harassment and more face-to-face interaction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, while also reporting stress, especially high schoolers managing jobs and family communication.</a:t>
            </a:r>
            <a:r>
              <a:rPr lang="en-US" sz="2000">
                <a:solidFill>
                  <a:srgbClr val="37373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i="1">
                <a:solidFill>
                  <a:srgbClr val="C14B1F"/>
                </a:solidFill>
                <a:latin typeface="Calibri"/>
                <a:ea typeface="Calibri"/>
                <a:cs typeface="Calibri"/>
                <a:sym typeface="Calibri"/>
              </a:rPr>
              <a:t>Both can be true</a:t>
            </a:r>
            <a:r>
              <a:rPr lang="en-US" sz="2000">
                <a:solidFill>
                  <a:srgbClr val="373737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solidFill>
                <a:srgbClr val="3737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9" name="Google Shape;139;p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50675" y="1464093"/>
            <a:ext cx="5895300" cy="0"/>
          </a:xfrm>
          <a:prstGeom prst="straightConnector1">
            <a:avLst/>
          </a:prstGeom>
          <a:noFill/>
          <a:ln w="38100" cap="flat" cmpd="sng">
            <a:solidFill>
              <a:srgbClr val="373737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40" name="Google Shape;140;p13" descr="High School robotics team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6450" y="1806400"/>
            <a:ext cx="5056800" cy="337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"/>
          <p:cNvSpPr txBox="1">
            <a:spLocks noGrp="1"/>
          </p:cNvSpPr>
          <p:nvPr>
            <p:ph type="title"/>
          </p:nvPr>
        </p:nvSpPr>
        <p:spPr>
          <a:xfrm>
            <a:off x="4671475" y="649645"/>
            <a:ext cx="6959100" cy="754800"/>
          </a:xfrm>
          <a:prstGeom prst="rect">
            <a:avLst/>
          </a:prstGeom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373737"/>
                </a:solidFill>
                <a:latin typeface="Calibri"/>
                <a:ea typeface="Calibri"/>
                <a:cs typeface="Calibri"/>
                <a:sym typeface="Calibri"/>
              </a:rPr>
              <a:t>What's Working</a:t>
            </a:r>
            <a:endParaRPr sz="4400" b="1">
              <a:solidFill>
                <a:srgbClr val="3737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4"/>
          <p:cNvSpPr txBox="1">
            <a:spLocks noGrp="1"/>
          </p:cNvSpPr>
          <p:nvPr>
            <p:ph type="body" idx="1"/>
          </p:nvPr>
        </p:nvSpPr>
        <p:spPr>
          <a:xfrm>
            <a:off x="4671475" y="1487566"/>
            <a:ext cx="6959100" cy="4133100"/>
          </a:xfrm>
          <a:prstGeom prst="rect">
            <a:avLst/>
          </a:prstGeom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688"/>
              <a:buNone/>
            </a:pP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Students and teachers both saw a difference early on. ODE heard from school staff and students across Oregon, including:</a:t>
            </a:r>
            <a:endParaRPr sz="2200" b="1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41275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000"/>
              <a:buFont typeface="Calibri"/>
              <a:buChar char="•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Less social media harassment and cyberbullying, more real conversations, louder cafeterias and hallways ← </a:t>
            </a:r>
            <a:r>
              <a:rPr lang="en-US" sz="2000" i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In a good way</a:t>
            </a:r>
            <a:r>
              <a:rPr lang="en-US" sz="2000">
                <a:solidFill>
                  <a:srgbClr val="C14B1F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2000">
              <a:solidFill>
                <a:srgbClr val="C14B1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412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Calibri"/>
              <a:buChar char="•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56% of educators surveyed confirmed reduced distractions, 52% confirmed improved social interactions among students.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41275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2000"/>
              <a:buFont typeface="Calibri"/>
              <a:buChar char="•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One YAC student noted the increased interaction benefits students who were already social, while quieter students maybe haven't changed much.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1925" y="1103700"/>
            <a:ext cx="3460800" cy="4650600"/>
          </a:xfrm>
          <a:prstGeom prst="roundRect">
            <a:avLst>
              <a:gd name="adj" fmla="val 7692"/>
            </a:avLst>
          </a:prstGeom>
          <a:solidFill>
            <a:srgbClr val="C14B1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149" name="Google Shape;149;p14" descr="Students passing in hallway."/>
          <p:cNvPicPr preferRelativeResize="0"/>
          <p:nvPr/>
        </p:nvPicPr>
        <p:blipFill rotWithShape="1">
          <a:blip r:embed="rId3">
            <a:alphaModFix/>
          </a:blip>
          <a:srcRect l="42607" r="8040"/>
          <a:stretch/>
        </p:blipFill>
        <p:spPr>
          <a:xfrm>
            <a:off x="602100" y="1362525"/>
            <a:ext cx="3060449" cy="413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5"/>
          <p:cNvSpPr txBox="1">
            <a:spLocks noGrp="1"/>
          </p:cNvSpPr>
          <p:nvPr>
            <p:ph type="title"/>
          </p:nvPr>
        </p:nvSpPr>
        <p:spPr>
          <a:xfrm>
            <a:off x="558617" y="771592"/>
            <a:ext cx="6959100" cy="1340700"/>
          </a:xfrm>
          <a:prstGeom prst="rect">
            <a:avLst/>
          </a:prstGeom>
        </p:spPr>
        <p:txBody>
          <a:bodyPr spcFirstLastPara="1" wrap="square" lIns="60950" tIns="30475" rIns="60950" bIns="3047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373737"/>
                </a:solidFill>
                <a:latin typeface="Calibri"/>
                <a:ea typeface="Calibri"/>
                <a:cs typeface="Calibri"/>
                <a:sym typeface="Calibri"/>
              </a:rPr>
              <a:t>What Needs to Improve</a:t>
            </a:r>
            <a:endParaRPr sz="4400" b="1">
              <a:solidFill>
                <a:srgbClr val="3737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5"/>
          <p:cNvSpPr txBox="1">
            <a:spLocks noGrp="1"/>
          </p:cNvSpPr>
          <p:nvPr>
            <p:ph type="body" idx="4294967295"/>
          </p:nvPr>
        </p:nvSpPr>
        <p:spPr>
          <a:xfrm>
            <a:off x="631550" y="1562225"/>
            <a:ext cx="7324800" cy="1684500"/>
          </a:xfrm>
          <a:prstGeom prst="rect">
            <a:avLst/>
          </a:prstGeom>
        </p:spPr>
        <p:txBody>
          <a:bodyPr spcFirstLastPara="1" wrap="square" lIns="60950" tIns="30475" rIns="60950" bIns="3047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The number one finding was that schools communicated rules but never explained the purpose.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Students said: ‘</a:t>
            </a:r>
            <a:r>
              <a:rPr lang="en-US" sz="2200" b="1" i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Tell us WHY, not just the rules.</a:t>
            </a: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’</a:t>
            </a:r>
            <a:endParaRPr sz="22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</a:pPr>
            <a:endParaRPr sz="19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44625" y="2548363"/>
            <a:ext cx="4323900" cy="3678600"/>
          </a:xfrm>
          <a:prstGeom prst="roundRect">
            <a:avLst>
              <a:gd name="adj" fmla="val 3548"/>
            </a:avLst>
          </a:prstGeom>
          <a:solidFill>
            <a:srgbClr val="C14B1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pic>
        <p:nvPicPr>
          <p:cNvPr id="158" name="Google Shape;158;p15" descr="Students wearing safety glasses."/>
          <p:cNvPicPr preferRelativeResize="0"/>
          <p:nvPr/>
        </p:nvPicPr>
        <p:blipFill rotWithShape="1">
          <a:blip r:embed="rId3">
            <a:alphaModFix/>
          </a:blip>
          <a:srcRect l="11102" r="10773"/>
          <a:stretch/>
        </p:blipFill>
        <p:spPr>
          <a:xfrm>
            <a:off x="7570577" y="2735652"/>
            <a:ext cx="3872001" cy="330402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5"/>
          <p:cNvSpPr txBox="1"/>
          <p:nvPr/>
        </p:nvSpPr>
        <p:spPr>
          <a:xfrm>
            <a:off x="1067875" y="2893513"/>
            <a:ext cx="5940600" cy="29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Students want enforcement to be fair and consistent across every classroom.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They know exactly which teachers enforce the PED policy and which don't.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Students also described enforcement applied more aggressively toward students already on staff radar for behavioral concerns.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2150" y="2598813"/>
            <a:ext cx="3302100" cy="3006600"/>
          </a:xfrm>
          <a:prstGeom prst="roundRect">
            <a:avLst>
              <a:gd name="adj" fmla="val 4573"/>
            </a:avLst>
          </a:prstGeom>
          <a:solidFill>
            <a:srgbClr val="C14B1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66" name="Google Shape;166;p16"/>
          <p:cNvSpPr txBox="1">
            <a:spLocks noGrp="1"/>
          </p:cNvSpPr>
          <p:nvPr>
            <p:ph type="body" idx="1"/>
          </p:nvPr>
        </p:nvSpPr>
        <p:spPr>
          <a:xfrm>
            <a:off x="843000" y="1632150"/>
            <a:ext cx="10784400" cy="96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Your brain is still building the skills you'll use forever: </a:t>
            </a: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focus, communication, emotional regulation</a:t>
            </a: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200" b="1" i="1">
                <a:solidFill>
                  <a:srgbClr val="C14B1F"/>
                </a:solidFill>
                <a:latin typeface="Calibri"/>
                <a:ea typeface="Calibri"/>
                <a:cs typeface="Calibri"/>
                <a:sym typeface="Calibri"/>
              </a:rPr>
              <a:t>This policy protects that development.</a:t>
            </a: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  </a:t>
            </a:r>
            <a:endParaRPr sz="2200" b="1">
              <a:latin typeface="Calibri"/>
              <a:ea typeface="Calibri"/>
              <a:cs typeface="Calibri"/>
              <a:sym typeface="Calibri"/>
            </a:endParaRPr>
          </a:p>
          <a:p>
            <a:pPr marL="2743200" lvl="0" indent="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</a:pP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6"/>
          <p:cNvSpPr txBox="1">
            <a:spLocks noGrp="1"/>
          </p:cNvSpPr>
          <p:nvPr>
            <p:ph type="sldNum" idx="12"/>
          </p:nvPr>
        </p:nvSpPr>
        <p:spPr>
          <a:xfrm>
            <a:off x="8610600" y="6139793"/>
            <a:ext cx="28911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168" name="Google Shape;168;p16" descr="Middle school students garden outside."/>
          <p:cNvPicPr preferRelativeResize="0"/>
          <p:nvPr/>
        </p:nvPicPr>
        <p:blipFill rotWithShape="1">
          <a:blip r:embed="rId3">
            <a:alphaModFix/>
          </a:blip>
          <a:srcRect l="13111" r="10483"/>
          <a:stretch/>
        </p:blipFill>
        <p:spPr>
          <a:xfrm>
            <a:off x="697650" y="2840791"/>
            <a:ext cx="2891100" cy="252262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9425" y="715408"/>
            <a:ext cx="9175200" cy="790200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70" name="Google Shape;170;p16"/>
          <p:cNvSpPr txBox="1">
            <a:spLocks noGrp="1"/>
          </p:cNvSpPr>
          <p:nvPr>
            <p:ph type="title"/>
          </p:nvPr>
        </p:nvSpPr>
        <p:spPr>
          <a:xfrm>
            <a:off x="843000" y="742350"/>
            <a:ext cx="11046300" cy="7020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Why This Matters For You Right Now</a:t>
            </a:r>
            <a:endParaRPr sz="4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6"/>
          <p:cNvSpPr txBox="1"/>
          <p:nvPr/>
        </p:nvSpPr>
        <p:spPr>
          <a:xfrm>
            <a:off x="4468200" y="2598750"/>
            <a:ext cx="6394800" cy="3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Middle and high school years are critical for developing sustained attention and face-to-face communication skills.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isn't about adults thinking you can't handle your phone.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It's about creating space where technology designed to capture your attention isn't competing with your personal growth and learning.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3450" y="2648750"/>
            <a:ext cx="3597000" cy="3315600"/>
          </a:xfrm>
          <a:prstGeom prst="roundRect">
            <a:avLst>
              <a:gd name="adj" fmla="val 5753"/>
            </a:avLst>
          </a:prstGeom>
          <a:solidFill>
            <a:srgbClr val="C14B1F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News Cycle"/>
              <a:ea typeface="News Cycle"/>
              <a:cs typeface="News Cycle"/>
              <a:sym typeface="News Cycle"/>
            </a:endParaRPr>
          </a:p>
        </p:txBody>
      </p:sp>
      <p:sp>
        <p:nvSpPr>
          <p:cNvPr id="178" name="Google Shape;178;p17"/>
          <p:cNvSpPr txBox="1">
            <a:spLocks noGrp="1"/>
          </p:cNvSpPr>
          <p:nvPr>
            <p:ph type="title"/>
          </p:nvPr>
        </p:nvSpPr>
        <p:spPr>
          <a:xfrm>
            <a:off x="843000" y="806625"/>
            <a:ext cx="5123400" cy="737400"/>
          </a:xfrm>
          <a:prstGeom prst="rect">
            <a:avLst/>
          </a:prstGeom>
        </p:spPr>
        <p:txBody>
          <a:bodyPr spcFirstLastPara="1" wrap="square" lIns="60950" tIns="30475" rIns="60950" bIns="30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It Gets Easier</a:t>
            </a:r>
            <a:endParaRPr sz="4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7"/>
          <p:cNvSpPr txBox="1">
            <a:spLocks noGrp="1"/>
          </p:cNvSpPr>
          <p:nvPr>
            <p:ph type="body" idx="4294967295"/>
          </p:nvPr>
        </p:nvSpPr>
        <p:spPr>
          <a:xfrm>
            <a:off x="843011" y="1544025"/>
            <a:ext cx="10784400" cy="4109100"/>
          </a:xfrm>
          <a:prstGeom prst="rect">
            <a:avLst/>
          </a:prstGeom>
        </p:spPr>
        <p:txBody>
          <a:bodyPr spcFirstLastPara="1" wrap="square" lIns="60950" tIns="30475" rIns="60950" bIns="30475" anchor="t" anchorCtr="0">
            <a:norm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transition is the hardest part. Student survey data shows that students in schools with PED policies in place longer expressed </a:t>
            </a:r>
            <a:r>
              <a:rPr lang="en-US" sz="2200" b="1" i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least concern overall</a:t>
            </a:r>
            <a:r>
              <a:rPr lang="en-US" sz="2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0" lvl="0" indent="-36933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216"/>
              <a:buFont typeface="Calibri"/>
              <a:buChar char="•"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 who lived under a phone policy for a full year or longer said it feels normal.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0" lvl="0" indent="-36933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216"/>
              <a:buFont typeface="Calibri"/>
              <a:buChar char="•"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YAC students believe this will benefit future generations of students and expressed genuine long-term optimism.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0" lvl="0" indent="-36933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2216"/>
              <a:buFont typeface="Calibri"/>
              <a:buChar char="•"/>
            </a:pPr>
            <a:r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ODE will survey students again in Years 2 and 3 to track change and </a:t>
            </a: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keep student voice central.</a:t>
            </a:r>
            <a:endParaRPr sz="2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p17" descr="Middle school classroom instruction."/>
          <p:cNvPicPr preferRelativeResize="0"/>
          <p:nvPr/>
        </p:nvPicPr>
        <p:blipFill rotWithShape="1">
          <a:blip r:embed="rId3">
            <a:alphaModFix/>
          </a:blip>
          <a:srcRect l="18274" t="4477" r="12921" b="3789"/>
          <a:stretch/>
        </p:blipFill>
        <p:spPr>
          <a:xfrm>
            <a:off x="417814" y="2854207"/>
            <a:ext cx="3268251" cy="290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8"/>
          <p:cNvSpPr txBox="1">
            <a:spLocks noGrp="1"/>
          </p:cNvSpPr>
          <p:nvPr>
            <p:ph type="title"/>
          </p:nvPr>
        </p:nvSpPr>
        <p:spPr>
          <a:xfrm>
            <a:off x="1297375" y="461575"/>
            <a:ext cx="10157700" cy="878400"/>
          </a:xfrm>
          <a:prstGeom prst="rect">
            <a:avLst/>
          </a:prstGeom>
        </p:spPr>
        <p:txBody>
          <a:bodyPr spcFirstLastPara="1" wrap="square" lIns="60950" tIns="30475" rIns="60950" bIns="3047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373737"/>
                </a:solidFill>
                <a:latin typeface="Calibri"/>
                <a:ea typeface="Calibri"/>
                <a:cs typeface="Calibri"/>
                <a:sym typeface="Calibri"/>
              </a:rPr>
              <a:t>Let's Talk About It </a:t>
            </a:r>
            <a:endParaRPr sz="4400" b="1">
              <a:solidFill>
                <a:srgbClr val="37373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8"/>
          <p:cNvSpPr txBox="1">
            <a:spLocks noGrp="1"/>
          </p:cNvSpPr>
          <p:nvPr>
            <p:ph type="body" idx="1"/>
          </p:nvPr>
        </p:nvSpPr>
        <p:spPr>
          <a:xfrm>
            <a:off x="767067" y="4150079"/>
            <a:ext cx="3188400" cy="1907100"/>
          </a:xfrm>
          <a:prstGeom prst="rect">
            <a:avLst/>
          </a:prstGeom>
        </p:spPr>
        <p:txBody>
          <a:bodyPr spcFirstLastPara="1" wrap="square" lIns="60950" tIns="30475" rIns="60950" bIns="30475" anchor="t" anchorCtr="0">
            <a:normAutofit/>
          </a:bodyPr>
          <a:lstStyle/>
          <a:p>
            <a:pPr marL="457200" lvl="0" indent="-34393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816"/>
              <a:buFont typeface="Calibri"/>
              <a:buChar char="•"/>
            </a:pPr>
            <a:r>
              <a:rPr lang="en-US" sz="1600" b="1">
                <a:latin typeface="Calibri"/>
                <a:ea typeface="Calibri"/>
                <a:cs typeface="Calibri"/>
                <a:sym typeface="Calibri"/>
              </a:rPr>
              <a:t>Student discussion notes here.</a:t>
            </a:r>
            <a:endParaRPr sz="1600" b="1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393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16"/>
              <a:buFont typeface="Calibri"/>
              <a:buChar char="•"/>
            </a:pPr>
            <a:r>
              <a:rPr lang="en-US" sz="1600" b="1"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 b="1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4393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816"/>
              <a:buFont typeface="Calibri"/>
              <a:buChar char="•"/>
            </a:pPr>
            <a:endParaRPr sz="16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18" descr="Oregon Department of Education Logo&#10;Oregon achieves togethe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305" y="5741255"/>
            <a:ext cx="1735250" cy="862926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8"/>
          <p:cNvSpPr txBox="1">
            <a:spLocks noGrp="1"/>
          </p:cNvSpPr>
          <p:nvPr>
            <p:ph type="body" idx="5"/>
          </p:nvPr>
        </p:nvSpPr>
        <p:spPr>
          <a:xfrm>
            <a:off x="4501850" y="4150079"/>
            <a:ext cx="3188400" cy="1907100"/>
          </a:xfrm>
          <a:prstGeom prst="rect">
            <a:avLst/>
          </a:prstGeom>
        </p:spPr>
        <p:txBody>
          <a:bodyPr spcFirstLastPara="1" wrap="square" lIns="60950" tIns="30475" rIns="60950" bIns="30475" anchor="t" anchorCtr="0">
            <a:normAutofit/>
          </a:bodyPr>
          <a:lstStyle/>
          <a:p>
            <a:pPr marL="457200" lvl="0" indent="-34393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816"/>
              <a:buFont typeface="Calibri"/>
              <a:buChar char="•"/>
            </a:pPr>
            <a:r>
              <a:rPr lang="en-US" sz="1600" b="1">
                <a:latin typeface="Calibri"/>
                <a:ea typeface="Calibri"/>
                <a:cs typeface="Calibri"/>
                <a:sym typeface="Calibri"/>
              </a:rPr>
              <a:t>Student discussion notes here.</a:t>
            </a:r>
            <a:endParaRPr sz="1600" b="1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Calibri"/>
              <a:buChar char="•"/>
            </a:pPr>
            <a:endParaRPr sz="1600" b="1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SzPts val="1600"/>
              <a:buFont typeface="Calibri"/>
              <a:buChar char="•"/>
            </a:pPr>
            <a:endParaRPr sz="16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8"/>
          <p:cNvSpPr txBox="1">
            <a:spLocks noGrp="1"/>
          </p:cNvSpPr>
          <p:nvPr>
            <p:ph type="body" idx="6"/>
          </p:nvPr>
        </p:nvSpPr>
        <p:spPr>
          <a:xfrm>
            <a:off x="8236633" y="4150079"/>
            <a:ext cx="3188400" cy="1907100"/>
          </a:xfrm>
          <a:prstGeom prst="rect">
            <a:avLst/>
          </a:prstGeom>
        </p:spPr>
        <p:txBody>
          <a:bodyPr spcFirstLastPara="1" wrap="square" lIns="60950" tIns="30475" rIns="60950" bIns="30475" anchor="t" anchorCtr="0">
            <a:normAutofit/>
          </a:bodyPr>
          <a:lstStyle/>
          <a:p>
            <a:pPr marL="457200" lvl="0" indent="-3302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Calibri"/>
              <a:buChar char="•"/>
            </a:pPr>
            <a:r>
              <a:rPr lang="en-US" sz="1600" b="1">
                <a:latin typeface="Calibri"/>
                <a:ea typeface="Calibri"/>
                <a:cs typeface="Calibri"/>
                <a:sym typeface="Calibri"/>
              </a:rPr>
              <a:t>Student discussion notes here.</a:t>
            </a:r>
            <a:endParaRPr sz="1600" b="1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Calibri"/>
              <a:buChar char="•"/>
            </a:pPr>
            <a:endParaRPr sz="1600" b="1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l" rtl="0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SzPts val="1600"/>
              <a:buFont typeface="Calibri"/>
              <a:buChar char="•"/>
            </a:pPr>
            <a:endParaRPr sz="16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8"/>
          <p:cNvSpPr txBox="1"/>
          <p:nvPr/>
        </p:nvSpPr>
        <p:spPr>
          <a:xfrm>
            <a:off x="428850" y="2135807"/>
            <a:ext cx="3544800" cy="14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25" tIns="94925" rIns="94925" bIns="94925" anchor="t" anchorCtr="0">
            <a:sp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831"/>
              </a:spcBef>
              <a:spcAft>
                <a:spcPts val="831"/>
              </a:spcAft>
              <a:buNone/>
            </a:pPr>
            <a:r>
              <a:rPr lang="en-US" sz="3738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questions do you have?</a:t>
            </a:r>
            <a:endParaRPr sz="3738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8"/>
          <p:cNvSpPr txBox="1"/>
          <p:nvPr/>
        </p:nvSpPr>
        <p:spPr>
          <a:xfrm>
            <a:off x="4486200" y="2135807"/>
            <a:ext cx="3324300" cy="14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25" tIns="94925" rIns="94925" bIns="94925" anchor="t" anchorCtr="0">
            <a:sp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831"/>
              </a:spcBef>
              <a:spcAft>
                <a:spcPts val="831"/>
              </a:spcAft>
              <a:buNone/>
            </a:pPr>
            <a:r>
              <a:rPr lang="en-US" sz="3738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What's working at our school?</a:t>
            </a:r>
            <a:endParaRPr sz="3738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8"/>
          <p:cNvSpPr txBox="1"/>
          <p:nvPr/>
        </p:nvSpPr>
        <p:spPr>
          <a:xfrm>
            <a:off x="8323050" y="2135807"/>
            <a:ext cx="2994000" cy="14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925" tIns="94925" rIns="94925" bIns="94925" anchor="t" anchorCtr="0">
            <a:sp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831"/>
              </a:spcBef>
              <a:spcAft>
                <a:spcPts val="831"/>
              </a:spcAft>
              <a:buNone/>
            </a:pPr>
            <a:r>
              <a:rPr lang="en-US" sz="3738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would you change?</a:t>
            </a:r>
            <a:endParaRPr sz="3738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8"/>
          <p:cNvSpPr txBox="1"/>
          <p:nvPr/>
        </p:nvSpPr>
        <p:spPr>
          <a:xfrm>
            <a:off x="4566325" y="1086625"/>
            <a:ext cx="3619800" cy="9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Your perspective matters!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B75BC"/>
      </a:dk1>
      <a:lt1>
        <a:srgbClr val="FFFFFF"/>
      </a:lt1>
      <a:dk2>
        <a:srgbClr val="916600"/>
      </a:dk2>
      <a:lt2>
        <a:srgbClr val="007A78"/>
      </a:lt2>
      <a:accent1>
        <a:srgbClr val="9F2065"/>
      </a:accent1>
      <a:accent2>
        <a:srgbClr val="C14B1F"/>
      </a:accent2>
      <a:accent3>
        <a:srgbClr val="007F43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94ED7EDA588641BA2DB1F50476E00F" ma:contentTypeVersion="21" ma:contentTypeDescription="Create a new document." ma:contentTypeScope="" ma:versionID="e13826693d453346900be6c2d591cb3d">
  <xsd:schema xmlns:xsd="http://www.w3.org/2001/XMLSchema" xmlns:xs="http://www.w3.org/2001/XMLSchema" xmlns:p="http://schemas.microsoft.com/office/2006/metadata/properties" xmlns:ns1="http://schemas.microsoft.com/sharepoint/v3" xmlns:ns2="17b1815e-ed97-4038-8b4f-b32987102c36" xmlns:ns3="54031767-dd6d-417c-ab73-583408f47564" targetNamespace="http://schemas.microsoft.com/office/2006/metadata/properties" ma:root="true" ma:fieldsID="d651bbd522b2714ade206cd50ce52d03" ns1:_="" ns2:_="" ns3:_="">
    <xsd:import namespace="http://schemas.microsoft.com/sharepoint/v3"/>
    <xsd:import namespace="17b1815e-ed97-4038-8b4f-b32987102c36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b1815e-ed97-4038-8b4f-b32987102c36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iority xmlns="17b1815e-ed97-4038-8b4f-b32987102c36">New</Priority>
    <Remediation_x0020_Date xmlns="17b1815e-ed97-4038-8b4f-b32987102c36">2026-09-04T15:58:38+00:00</Remediation_x0020_Date>
    <PublishingExpirationDate xmlns="http://schemas.microsoft.com/sharepoint/v3" xsi:nil="true"/>
    <PublishingStartDate xmlns="http://schemas.microsoft.com/sharepoint/v3" xsi:nil="true"/>
    <Estimated_x0020_Creation_x0020_Date xmlns="17b1815e-ed97-4038-8b4f-b32987102c36" xsi:nil="true"/>
  </documentManagement>
</p:properties>
</file>

<file path=customXml/itemProps1.xml><?xml version="1.0" encoding="utf-8"?>
<ds:datastoreItem xmlns:ds="http://schemas.openxmlformats.org/officeDocument/2006/customXml" ds:itemID="{9DF8A409-0E42-4852-96AD-42C25B9FFD14}"/>
</file>

<file path=customXml/itemProps2.xml><?xml version="1.0" encoding="utf-8"?>
<ds:datastoreItem xmlns:ds="http://schemas.openxmlformats.org/officeDocument/2006/customXml" ds:itemID="{C754BF01-76A7-47E2-86DF-AB23822EAA9E}"/>
</file>

<file path=customXml/itemProps3.xml><?xml version="1.0" encoding="utf-8"?>
<ds:datastoreItem xmlns:ds="http://schemas.openxmlformats.org/officeDocument/2006/customXml" ds:itemID="{B019E767-80BF-4E4F-8D8A-A619396823F0}"/>
</file>

<file path=docMetadata/LabelInfo.xml><?xml version="1.0" encoding="utf-8"?>
<clbl:labelList xmlns:clbl="http://schemas.microsoft.com/office/2020/mipLabelMetadata">
  <clbl:label id="{7730ea53-6f5e-4160-81a5-992a9105450a}" enabled="1" method="Standard" siteId="{b4f51418-b269-49a2-935a-fa54bf584fc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738</Words>
  <Application>Microsoft Office PowerPoint</Application>
  <PresentationFormat>Widescreen</PresentationFormat>
  <Paragraphs>64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News Cycle</vt:lpstr>
      <vt:lpstr>Arial</vt:lpstr>
      <vt:lpstr>Office Theme</vt:lpstr>
      <vt:lpstr>WHY NO PHONES</vt:lpstr>
      <vt:lpstr>THIS ISN'T JUST OUR SCHOOL</vt:lpstr>
      <vt:lpstr>YOUR BRAIN ON YOUR PHONE</vt:lpstr>
      <vt:lpstr>ODE ASKED</vt:lpstr>
      <vt:lpstr>What's Working</vt:lpstr>
      <vt:lpstr>What Needs to Improve</vt:lpstr>
      <vt:lpstr>Why This Matters For You Right Now</vt:lpstr>
      <vt:lpstr>It Gets Easier</vt:lpstr>
      <vt:lpstr>Let's Talk About It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MORRIS Cameron * ODE</cp:lastModifiedBy>
  <cp:revision>2</cp:revision>
  <dcterms:modified xsi:type="dcterms:W3CDTF">2026-09-03T23:38:06Z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0x0101005E94ED7EDA588641BA2DB1F50476E00F</vt:lpwstr>
  </property>
</Properties>
</file>