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6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customXml" Target="../customXml/item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590e82af8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2590e82af8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f716d51872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f716d51872_0_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g3f716d51872_0_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f716d51872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f716d51872_0_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g3f716d51872_0_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6c36bb61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f6c36bb61d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3f6c36bb61d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6c36bb61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f6c36bb61d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3f6c36bb61d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6c36bb61d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f6c36bb61d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3f6c36bb61d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716d5187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716d51872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3f716d51872_0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716d5187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f716d51872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g3f716d51872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716d51872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f716d51872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716d51872_0_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f716d51872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f716d51872_0_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3f716d51872_0_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716d51872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f716d51872_0_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g3f716d51872_0_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1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542" cy="539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">
  <p:cSld name="Large Type">
    <p:bg>
      <p:bgPr>
        <a:solidFill>
          <a:schemeClr val="accen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12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2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2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">
  <p:cSld name="Large Type">
    <p:bg>
      <p:bgPr>
        <a:solidFill>
          <a:schemeClr val="dk2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1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4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1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5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9" name="Google Shape;129;p15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bg>
      <p:bgPr>
        <a:solidFill>
          <a:schemeClr val="dk2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6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800"/>
              <a:buFont typeface="Calibri"/>
              <a:buNone/>
              <a:defRPr sz="6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7" name="Google Shape;137;p16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Bar and Content">
  <p:cSld name="Title Bar and Content">
    <p:bg>
      <p:bgPr>
        <a:solidFill>
          <a:schemeClr val="dk2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7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7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5" name="Google Shape;145;p1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Content with Caption">
    <p:bg>
      <p:bgPr>
        <a:solidFill>
          <a:schemeClr val="dk2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8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8"/>
          <p:cNvSpPr txBox="1">
            <a:spLocks noGrp="1"/>
          </p:cNvSpPr>
          <p:nvPr>
            <p:ph type="title"/>
          </p:nvPr>
        </p:nvSpPr>
        <p:spPr>
          <a:xfrm>
            <a:off x="717177" y="779646"/>
            <a:ext cx="3931826" cy="252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8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8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4" name="Google Shape;154;p18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26" cy="232092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dk2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19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9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solidFill>
          <a:schemeClr val="dk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0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624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18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20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0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bg>
      <p:bgPr>
        <a:solidFill>
          <a:schemeClr val="dk2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99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1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2" name="Google Shape;172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18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1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1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6" name="Google Shape;176;p2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llow Us">
  <p:cSld name="Follow Us">
    <p:bg>
      <p:bgPr>
        <a:solidFill>
          <a:schemeClr val="accen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25;p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" name="Google Shape;30;p3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dk2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2" name="Google Shape;182;p2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dk2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3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3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8" name="Google Shape;188;p23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542" cy="539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llow Us">
  <p:cSld name="Follow Us">
    <p:bg>
      <p:bgPr>
        <a:solidFill>
          <a:schemeClr val="dk2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2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4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4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4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6" name="Google Shape;196;p24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4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4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624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18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Google Shape;43;p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9" name="Google Shape;49;p5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bg>
      <p:bgPr>
        <a:solidFill>
          <a:schemeClr val="accen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6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800"/>
              <a:buFont typeface="Calibri"/>
              <a:buNone/>
              <a:defRPr sz="6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7" name="Google Shape;57;p6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Bar and Content">
  <p:cSld name="Title Bar and Content">
    <p:bg>
      <p:bgPr>
        <a:solidFill>
          <a:schemeClr val="accen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Content with Caption">
    <p:bg>
      <p:bgPr>
        <a:solidFill>
          <a:schemeClr val="accent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8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1826" cy="252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8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26" cy="232092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99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1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18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0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" name="Google Shape;16;p1" descr="Decorative line break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04670" y="1558360"/>
            <a:ext cx="1286259" cy="243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1" name="Google Shape;111;p13" descr="Decorative line break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04670" y="1558360"/>
            <a:ext cx="1286259" cy="243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educator-resources/teachingcontent/pages/pedtoolkit.aspx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gov/eo/eo-25-09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www.oregon.gov/ode/educator-resources/teachingcontent/pages/pedtoolkit.aspx" TargetMode="External"/><Relationship Id="rId4" Type="http://schemas.openxmlformats.org/officeDocument/2006/relationships/hyperlink" Target="https://www.oregon.gov/ode/educator-resources/teachingcontent/Documents/Executive%20Order%20No_%20One-Pager%20(1)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about-us/pages/oregon-eve-workforce-survey.asp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>
            <a:spLocks noGrp="1"/>
          </p:cNvSpPr>
          <p:nvPr>
            <p:ph type="ctrTitle"/>
          </p:nvPr>
        </p:nvSpPr>
        <p:spPr>
          <a:xfrm>
            <a:off x="1524000" y="2370230"/>
            <a:ext cx="9144000" cy="16560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US"/>
              <a:t>Building a School-Wide Culture of PED-Free Learning</a:t>
            </a:r>
            <a:endParaRPr/>
          </a:p>
        </p:txBody>
      </p:sp>
      <p:sp>
        <p:nvSpPr>
          <p:cNvPr id="204" name="Google Shape;204;p25"/>
          <p:cNvSpPr txBox="1">
            <a:spLocks noGrp="1"/>
          </p:cNvSpPr>
          <p:nvPr>
            <p:ph type="subTitle" idx="1"/>
          </p:nvPr>
        </p:nvSpPr>
        <p:spPr>
          <a:xfrm>
            <a:off x="1524000" y="4335123"/>
            <a:ext cx="9144000" cy="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lang="en-US" sz="3100" b="1"/>
              <a:t>Fall 2026</a:t>
            </a:r>
            <a:endParaRPr sz="3100" b="1"/>
          </a:p>
        </p:txBody>
      </p:sp>
      <p:sp>
        <p:nvSpPr>
          <p:cNvPr id="205" name="Google Shape;205;p2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This Gets Easier </a:t>
            </a:r>
            <a:endParaRPr b="1"/>
          </a:p>
        </p:txBody>
      </p:sp>
      <p:sp>
        <p:nvSpPr>
          <p:cNvPr id="291" name="Google Shape;291;p34"/>
          <p:cNvSpPr txBox="1">
            <a:spLocks noGrp="1"/>
          </p:cNvSpPr>
          <p:nvPr>
            <p:ph type="body" idx="1"/>
          </p:nvPr>
        </p:nvSpPr>
        <p:spPr>
          <a:xfrm>
            <a:off x="843000" y="1825625"/>
            <a:ext cx="10784400" cy="460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1"/>
              <a:t>The benefits compound as the policy becomes normal school culture. </a:t>
            </a:r>
            <a:endParaRPr sz="2500" b="1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/>
              <a:t>Students under a restricted PED policy for a year or more described it as normal. YAC students expressed genuine long-term optimism with restrictions over time. </a:t>
            </a:r>
            <a:endParaRPr sz="250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/>
              <a:t>Enforcement fatigue is real, but the data shows this improves with time. Early implementation is the hardest phase.</a:t>
            </a:r>
            <a:endParaRPr sz="250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SzPts val="2716"/>
              <a:buFont typeface="Calibri"/>
              <a:buChar char="•"/>
            </a:pPr>
            <a:r>
              <a:rPr lang="en-US" sz="2500"/>
              <a:t>If enforcement feels exhausting or unsustainable, </a:t>
            </a:r>
            <a:r>
              <a:rPr lang="en-US" sz="2500" i="1"/>
              <a:t>raise that with building leadership as a systemic support need</a:t>
            </a:r>
            <a:r>
              <a:rPr lang="en-US" sz="2500"/>
              <a:t>, not an individual failure.</a:t>
            </a:r>
            <a:endParaRPr sz="2500"/>
          </a:p>
        </p:txBody>
      </p:sp>
      <p:sp>
        <p:nvSpPr>
          <p:cNvPr id="292" name="Google Shape;292;p3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293" name="Google Shape;293;p34" descr="Oregon Department of Education Logo&#10;Oregon achieves togeth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4" descr="person icon showing bar garph presentati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6019" y="3032969"/>
            <a:ext cx="1480433" cy="1480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What You Can Do As The School Year Begins </a:t>
            </a:r>
            <a:endParaRPr b="1"/>
          </a:p>
        </p:txBody>
      </p:sp>
      <p:sp>
        <p:nvSpPr>
          <p:cNvPr id="301" name="Google Shape;301;p35"/>
          <p:cNvSpPr txBox="1">
            <a:spLocks noGrp="1"/>
          </p:cNvSpPr>
          <p:nvPr>
            <p:ph type="body" idx="1"/>
          </p:nvPr>
        </p:nvSpPr>
        <p:spPr>
          <a:xfrm>
            <a:off x="843000" y="1825625"/>
            <a:ext cx="10784400" cy="460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1"/>
              <a:t>These six suggestions come directly from ODE’s work in examining EO implementation across the state over the last year:</a:t>
            </a:r>
            <a:endParaRPr sz="2500" b="1"/>
          </a:p>
          <a:p>
            <a:pPr marL="1828800" lvl="0" indent="-42013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16"/>
              <a:buFont typeface="Calibri"/>
              <a:buChar char="•"/>
            </a:pPr>
            <a:r>
              <a:rPr lang="en-US" sz="2800">
                <a:solidFill>
                  <a:schemeClr val="accent1"/>
                </a:solidFill>
              </a:rPr>
              <a:t>Explain why and work to enforce consistently and fairly.  </a:t>
            </a:r>
            <a:endParaRPr sz="2800">
              <a:solidFill>
                <a:schemeClr val="accent1"/>
              </a:solidFill>
            </a:endParaRPr>
          </a:p>
          <a:p>
            <a:pPr marL="1828800" lvl="0" indent="-42013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16"/>
              <a:buFont typeface="Calibri"/>
              <a:buChar char="•"/>
            </a:pPr>
            <a:r>
              <a:rPr lang="en-US" sz="2800">
                <a:solidFill>
                  <a:schemeClr val="accent1"/>
                </a:solidFill>
              </a:rPr>
              <a:t>Reflect on equity, know the exemptions and which students have them.</a:t>
            </a:r>
            <a:endParaRPr sz="2800"/>
          </a:p>
          <a:p>
            <a:pPr marL="1828800" lvl="0" indent="-42013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3016"/>
              <a:buFont typeface="Calibri"/>
              <a:buChar char="•"/>
            </a:pPr>
            <a:r>
              <a:rPr lang="en-US" sz="2800">
                <a:solidFill>
                  <a:schemeClr val="accent1"/>
                </a:solidFill>
              </a:rPr>
              <a:t>Model the expectation and own the policy together. Continue to build positive school culture around it.</a:t>
            </a:r>
            <a:endParaRPr sz="2800">
              <a:solidFill>
                <a:schemeClr val="accent1"/>
              </a:solidFill>
            </a:endParaRPr>
          </a:p>
        </p:txBody>
      </p:sp>
      <p:sp>
        <p:nvSpPr>
          <p:cNvPr id="302" name="Google Shape;302;p3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303" name="Google Shape;303;p35" descr="Oregon Department of Education Logo&#10;Oregon achieves togeth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5" descr="Lightbulb icon with chack mar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751" y="3100342"/>
            <a:ext cx="1644926" cy="1644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6"/>
          <p:cNvSpPr txBox="1">
            <a:spLocks noGrp="1"/>
          </p:cNvSpPr>
          <p:nvPr>
            <p:ph type="ctrTitle"/>
          </p:nvPr>
        </p:nvSpPr>
        <p:spPr>
          <a:xfrm>
            <a:off x="475350" y="2642139"/>
            <a:ext cx="11241300" cy="238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</a:pPr>
            <a:r>
              <a:rPr lang="en-US" sz="3600">
                <a:solidFill>
                  <a:schemeClr val="accent2"/>
                </a:solidFill>
              </a:rPr>
              <a:t>Our </a:t>
            </a:r>
            <a:r>
              <a:rPr lang="en-US" sz="3600" b="1" u="sng">
                <a:solidFill>
                  <a:schemeClr val="hlink"/>
                </a:solidFill>
                <a:hlinkClick r:id="rId3"/>
              </a:rPr>
              <a:t>PED Policy Toolkit</a:t>
            </a:r>
            <a:r>
              <a:rPr lang="en-US" sz="3600">
                <a:solidFill>
                  <a:schemeClr val="accent2"/>
                </a:solidFill>
              </a:rPr>
              <a:t> has updated resources, guidance, communication templates and ways to get in touch. </a:t>
            </a:r>
            <a:endParaRPr sz="3600">
              <a:solidFill>
                <a:schemeClr val="accent2"/>
              </a:solidFill>
            </a:endParaRPr>
          </a:p>
          <a:p>
            <a:pPr marL="0" lvl="0" indent="0" algn="ctr" rtl="0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2000"/>
              <a:buFont typeface="Calibri"/>
              <a:buNone/>
            </a:pPr>
            <a:r>
              <a:rPr lang="en-US" sz="4000" b="1">
                <a:solidFill>
                  <a:schemeClr val="accent2"/>
                </a:solidFill>
              </a:rPr>
              <a:t>We appreciate all you do for Oregon students!</a:t>
            </a:r>
            <a:endParaRPr sz="7000" b="1">
              <a:solidFill>
                <a:schemeClr val="accent2"/>
              </a:solidFill>
            </a:endParaRPr>
          </a:p>
        </p:txBody>
      </p:sp>
      <p:sp>
        <p:nvSpPr>
          <p:cNvPr id="310" name="Google Shape;310;p36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Oregon Department of Education</a:t>
            </a:r>
            <a:endParaRPr/>
          </a:p>
        </p:txBody>
      </p:sp>
      <p:sp>
        <p:nvSpPr>
          <p:cNvPr id="311" name="Google Shape;311;p3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312" name="Google Shape;312;p36"/>
          <p:cNvSpPr txBox="1">
            <a:spLocks noGrp="1"/>
          </p:cNvSpPr>
          <p:nvPr>
            <p:ph type="ctrTitle"/>
          </p:nvPr>
        </p:nvSpPr>
        <p:spPr>
          <a:xfrm>
            <a:off x="1524000" y="818267"/>
            <a:ext cx="9144000" cy="16560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US" sz="6000" b="1">
                <a:solidFill>
                  <a:schemeClr val="accent1"/>
                </a:solidFill>
              </a:rPr>
              <a:t>ODE is here to help!</a:t>
            </a:r>
            <a:endParaRPr sz="6000" b="1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Where We Are As A State</a:t>
            </a:r>
            <a:endParaRPr b="1"/>
          </a:p>
        </p:txBody>
      </p:sp>
      <p:sp>
        <p:nvSpPr>
          <p:cNvPr id="212" name="Google Shape;212;p26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Font typeface="Calibri"/>
              <a:buChar char="•"/>
            </a:pPr>
            <a:r>
              <a:rPr lang="en-US" sz="2500" u="sng">
                <a:solidFill>
                  <a:schemeClr val="hlink"/>
                </a:solidFill>
                <a:hlinkClick r:id="rId3"/>
              </a:rPr>
              <a:t>EO 25-09</a:t>
            </a:r>
            <a:r>
              <a:rPr lang="en-US" sz="2500"/>
              <a:t> (</a:t>
            </a:r>
            <a:r>
              <a:rPr lang="en-US" sz="2500" u="sng">
                <a:solidFill>
                  <a:schemeClr val="hlink"/>
                </a:solidFill>
                <a:hlinkClick r:id="rId4"/>
              </a:rPr>
              <a:t>ODE 1-pager</a:t>
            </a:r>
            <a:r>
              <a:rPr lang="en-US" sz="2500"/>
              <a:t>) was signed into law by Governor Kotek in July 2025. </a:t>
            </a:r>
            <a:endParaRPr sz="2500"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Font typeface="Calibri"/>
              <a:buChar char="•"/>
            </a:pPr>
            <a:r>
              <a:rPr lang="en-US" sz="2500"/>
              <a:t>Bell-to-bell Personal Electronic Device (PED) restriction, including lunch and passing periods, starting January 1, 2026.</a:t>
            </a:r>
            <a:endParaRPr sz="2500"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Font typeface="Calibri"/>
              <a:buChar char="•"/>
            </a:pPr>
            <a:r>
              <a:rPr lang="en-US" sz="2500"/>
              <a:t>All Oregon school districts have a PED policy in place.</a:t>
            </a:r>
            <a:endParaRPr sz="2500"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Font typeface="Calibri"/>
              <a:buChar char="•"/>
            </a:pPr>
            <a:r>
              <a:rPr lang="en-US" sz="2500"/>
              <a:t>Over 6,000 students and </a:t>
            </a:r>
            <a:r>
              <a:rPr lang="en-US" sz="2500">
                <a:highlight>
                  <a:srgbClr val="FFFF00"/>
                </a:highlight>
              </a:rPr>
              <a:t>thousands of staff</a:t>
            </a:r>
            <a:r>
              <a:rPr lang="en-US" sz="2500"/>
              <a:t> across the state told us how implementation was going in Spring 2025.</a:t>
            </a:r>
            <a:endParaRPr sz="2500"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Font typeface="Calibri"/>
              <a:buChar char="•"/>
            </a:pPr>
            <a:r>
              <a:rPr lang="en-US" sz="2500"/>
              <a:t>ODE has created a </a:t>
            </a:r>
            <a:r>
              <a:rPr lang="en-US" sz="2500" u="sng">
                <a:solidFill>
                  <a:schemeClr val="hlink"/>
                </a:solidFill>
                <a:hlinkClick r:id="rId5"/>
              </a:rPr>
              <a:t>PED toolkit</a:t>
            </a:r>
            <a:r>
              <a:rPr lang="en-US" sz="2500"/>
              <a:t> (including this slide deck) aimed at supporting school implementation their districts PED policy.</a:t>
            </a:r>
            <a:endParaRPr sz="2500"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Font typeface="Calibri"/>
              <a:buChar char="•"/>
            </a:pPr>
            <a:r>
              <a:rPr lang="en-US" sz="2500"/>
              <a:t>It has been a great start statewide, and there is work to still be done.</a:t>
            </a:r>
            <a:endParaRPr sz="25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214" name="Google Shape;214;p26" descr="Oregon Department of Education Logo&#10;Oregon achieves togethe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It's Working. Both Students and Staff See It.</a:t>
            </a:r>
            <a:endParaRPr b="1"/>
          </a:p>
        </p:txBody>
      </p:sp>
      <p:sp>
        <p:nvSpPr>
          <p:cNvPr id="221" name="Google Shape;221;p27"/>
          <p:cNvSpPr txBox="1">
            <a:spLocks noGrp="1"/>
          </p:cNvSpPr>
          <p:nvPr>
            <p:ph type="body" idx="1"/>
          </p:nvPr>
        </p:nvSpPr>
        <p:spPr>
          <a:xfrm>
            <a:off x="895442" y="1825625"/>
            <a:ext cx="10784400" cy="410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500" b="1"/>
              <a:t>In the </a:t>
            </a:r>
            <a:r>
              <a:rPr lang="en-US" sz="2500" b="1" u="sng">
                <a:solidFill>
                  <a:schemeClr val="hlink"/>
                </a:solidFill>
                <a:hlinkClick r:id="rId3"/>
              </a:rPr>
              <a:t>Elevating Voices in Education (EVE) Workforce Survey</a:t>
            </a:r>
            <a:r>
              <a:rPr lang="en-US" sz="2500" b="1"/>
              <a:t> from the spring of 2026, completed soon after the policies were required to be implemented:</a:t>
            </a:r>
            <a:endParaRPr sz="2500" b="1"/>
          </a:p>
          <a:p>
            <a:pPr marL="1828800" lvl="0" indent="-369570" algn="l" rtl="0">
              <a:lnSpc>
                <a:spcPct val="110000"/>
              </a:lnSpc>
              <a:spcBef>
                <a:spcPts val="2400"/>
              </a:spcBef>
              <a:spcAft>
                <a:spcPts val="0"/>
              </a:spcAft>
              <a:buSzPct val="96000"/>
              <a:buFont typeface="Calibri"/>
              <a:buChar char="•"/>
            </a:pPr>
            <a:r>
              <a:rPr lang="en-US" sz="2500"/>
              <a:t>Over 7,000 Oregon school staff completed the survey, including 3,883 licensed educators and 230 administrators</a:t>
            </a:r>
            <a:endParaRPr sz="2500"/>
          </a:p>
          <a:p>
            <a:pPr marL="1828800" lvl="0" indent="-36957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96000"/>
              <a:buFont typeface="Calibri"/>
              <a:buChar char="•"/>
            </a:pPr>
            <a:r>
              <a:rPr lang="en-US" sz="2500"/>
              <a:t>56% of staff already reported reduced distractions</a:t>
            </a:r>
            <a:endParaRPr sz="2500"/>
          </a:p>
          <a:p>
            <a:pPr marL="1828800" lvl="0" indent="-36957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96000"/>
              <a:buFont typeface="Calibri"/>
              <a:buChar char="•"/>
            </a:pPr>
            <a:r>
              <a:rPr lang="en-US" sz="2500"/>
              <a:t>45% of staff said the policy had already improved their morale</a:t>
            </a:r>
            <a:endParaRPr sz="2500"/>
          </a:p>
          <a:p>
            <a:pPr marL="1828800" lvl="0" indent="-36957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96000"/>
              <a:buFont typeface="Calibri"/>
              <a:buChar char="•"/>
            </a:pPr>
            <a:r>
              <a:rPr lang="en-US" sz="2500"/>
              <a:t>52% said it was already improving social interactions in their classrooms</a:t>
            </a:r>
            <a:endParaRPr sz="2500"/>
          </a:p>
          <a:p>
            <a:pPr marL="0" lvl="0" indent="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l" rtl="0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22" name="Google Shape;222;p2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223" name="Google Shape;223;p27" descr="Oregon Department of Education Logo&#10;Oregon achieves togethe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7" descr="Three colorful people icons, one with a lightbulb hea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8922" y="2885941"/>
            <a:ext cx="1715828" cy="1715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It's Working. Both Students and Staff </a:t>
            </a:r>
            <a:r>
              <a:rPr lang="en-US" b="1"/>
              <a:t>See It</a:t>
            </a:r>
            <a:endParaRPr b="1" dirty="0"/>
          </a:p>
        </p:txBody>
      </p:sp>
      <p:sp>
        <p:nvSpPr>
          <p:cNvPr id="231" name="Google Shape;231;p28"/>
          <p:cNvSpPr txBox="1">
            <a:spLocks noGrp="1"/>
          </p:cNvSpPr>
          <p:nvPr>
            <p:ph type="body" idx="1"/>
          </p:nvPr>
        </p:nvSpPr>
        <p:spPr>
          <a:xfrm>
            <a:off x="843011" y="1825625"/>
            <a:ext cx="10784400" cy="410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500" b="1" dirty="0"/>
              <a:t>In the spring 2026 student survey that was offered to schools across Oregon, in addition to Youth Advisory Council listening sessions held in 2025 through 2026:</a:t>
            </a:r>
            <a:endParaRPr sz="2500" b="1" dirty="0"/>
          </a:p>
          <a:p>
            <a:pPr marL="1828800" lvl="0" indent="-401080" algn="l" rtl="0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 dirty="0"/>
              <a:t>YAC students regularly acknowledged reduced social media harassment and a sense of increased face-to-face interactions during lunch and passing periods.</a:t>
            </a:r>
            <a:endParaRPr sz="2500" dirty="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SzPts val="2716"/>
              <a:buFont typeface="Calibri"/>
              <a:buChar char="•"/>
            </a:pPr>
            <a:r>
              <a:rPr lang="en-US" sz="2500" dirty="0"/>
              <a:t>Among middle school students surveyed, 46% agreed or strongly agreed that the policy was already contributing to a safer school environment and 41% agreed it had already improved relationships with other students.</a:t>
            </a:r>
            <a:endParaRPr dirty="0"/>
          </a:p>
        </p:txBody>
      </p:sp>
      <p:sp>
        <p:nvSpPr>
          <p:cNvPr id="232" name="Google Shape;232;p2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233" name="Google Shape;233;p28" descr="Oregon Department of Education Logo&#10;Oregon achieves togeth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8" descr="Four colorful people icons in a circ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166" y="3128311"/>
            <a:ext cx="1713463" cy="1713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Many students want to know ‘The Why’</a:t>
            </a:r>
            <a:endParaRPr b="1"/>
          </a:p>
        </p:txBody>
      </p:sp>
      <p:sp>
        <p:nvSpPr>
          <p:cNvPr id="241" name="Google Shape;241;p29"/>
          <p:cNvSpPr txBox="1">
            <a:spLocks noGrp="1"/>
          </p:cNvSpPr>
          <p:nvPr>
            <p:ph type="body" idx="1"/>
          </p:nvPr>
        </p:nvSpPr>
        <p:spPr>
          <a:xfrm>
            <a:off x="843011" y="1825625"/>
            <a:ext cx="10784400" cy="410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500" b="1"/>
              <a:t>Students know the rules, but far fewer said their school explained why the policy exists in the first place.</a:t>
            </a:r>
            <a:endParaRPr sz="2500" b="1"/>
          </a:p>
          <a:p>
            <a:pPr marL="1828800" lvl="0" indent="-401080" algn="l" rtl="0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/>
              <a:t>Only 59% of students surveyed said their school explained why the PED restriction policy exists.</a:t>
            </a:r>
            <a:endParaRPr sz="250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/>
              <a:t>When schools did explain the purpose, students were more strongly correlated with positive outcomes across every survey measure than any other implementation variable. </a:t>
            </a:r>
            <a:endParaRPr sz="250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SzPts val="2716"/>
              <a:buFont typeface="Calibri"/>
              <a:buChar char="•"/>
            </a:pPr>
            <a:r>
              <a:rPr lang="en-US" sz="2500" i="1"/>
              <a:t>Meaning:</a:t>
            </a:r>
            <a:r>
              <a:rPr lang="en-US" sz="2500"/>
              <a:t> Explaining ‘The Why’ helps students understand and follow the policy more closely.</a:t>
            </a:r>
            <a:endParaRPr/>
          </a:p>
        </p:txBody>
      </p:sp>
      <p:sp>
        <p:nvSpPr>
          <p:cNvPr id="242" name="Google Shape;242;p2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243" name="Google Shape;243;p29" descr="Oregon Department of Education Logo&#10;Oregon achieves togeth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9" descr="Hnads around a targe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990" y="3179567"/>
            <a:ext cx="1713463" cy="1713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Consistency Is the Foundation of Fairness</a:t>
            </a:r>
            <a:endParaRPr b="1"/>
          </a:p>
        </p:txBody>
      </p:sp>
      <p:sp>
        <p:nvSpPr>
          <p:cNvPr id="251" name="Google Shape;251;p30"/>
          <p:cNvSpPr txBox="1">
            <a:spLocks noGrp="1"/>
          </p:cNvSpPr>
          <p:nvPr>
            <p:ph type="body" idx="1"/>
          </p:nvPr>
        </p:nvSpPr>
        <p:spPr>
          <a:xfrm>
            <a:off x="843011" y="1825625"/>
            <a:ext cx="10784400" cy="410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1"/>
              <a:t>Inconsistent implementation is the primary driver of low fairness scores.</a:t>
            </a:r>
            <a:endParaRPr sz="2500" b="1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/>
              <a:t>Students who see enforcement as consistent are nearly twice as likely to say the policy makes class productive (55% vs. 30%) and creates a safe environment (45% vs. 21%).</a:t>
            </a:r>
            <a:endParaRPr sz="250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SzPts val="2716"/>
              <a:buFont typeface="Calibri"/>
              <a:buChar char="•"/>
            </a:pPr>
            <a:r>
              <a:rPr lang="en-US" sz="2500"/>
              <a:t>In schools where students perceive enforcement as unfair, 35% report phones are still used "often," double the rate (17%) in schools where enforcement feels fair. </a:t>
            </a:r>
            <a:endParaRPr/>
          </a:p>
        </p:txBody>
      </p:sp>
      <p:sp>
        <p:nvSpPr>
          <p:cNvPr id="252" name="Google Shape;252;p3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253" name="Google Shape;253;p30" descr="Oregon Department of Education Logo&#10;Oregon achieves togeth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0" descr="Four colorful puzzle pieces connec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4659" y="2649507"/>
            <a:ext cx="2049302" cy="2049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Equity Requires Honest Reflection</a:t>
            </a:r>
            <a:endParaRPr b="1"/>
          </a:p>
        </p:txBody>
      </p:sp>
      <p:sp>
        <p:nvSpPr>
          <p:cNvPr id="261" name="Google Shape;261;p31"/>
          <p:cNvSpPr txBox="1">
            <a:spLocks noGrp="1"/>
          </p:cNvSpPr>
          <p:nvPr>
            <p:ph type="body" idx="1"/>
          </p:nvPr>
        </p:nvSpPr>
        <p:spPr>
          <a:xfrm>
            <a:off x="843011" y="1825625"/>
            <a:ext cx="10784400" cy="410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1"/>
              <a:t>Does our school data show that PED policy is being enforced fairly? </a:t>
            </a:r>
            <a:endParaRPr sz="2500" b="1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/>
              <a:t>Students with disabilities who completed the student survey reported significantly higher stress levels than their peers.</a:t>
            </a:r>
            <a:endParaRPr sz="250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/>
              <a:t>Black and African American students scored nearly 10 points below average on fairness.</a:t>
            </a:r>
            <a:endParaRPr sz="250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SzPts val="2716"/>
              <a:buFont typeface="Calibri"/>
              <a:buChar char="•"/>
            </a:pPr>
            <a:r>
              <a:rPr lang="en-US" sz="2500"/>
              <a:t>Students also described enforcement applied more aggressively toward students already on staff radar for behavioral concerns.</a:t>
            </a:r>
            <a:endParaRPr/>
          </a:p>
        </p:txBody>
      </p:sp>
      <p:sp>
        <p:nvSpPr>
          <p:cNvPr id="262" name="Google Shape;262;p3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263" name="Google Shape;263;p31" descr="Oregon Department of Education Logo&#10;Oregon achieves togeth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1" descr="Four colorful people icons with puzzle piece between them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0199" y="2685889"/>
            <a:ext cx="1853283" cy="1853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The Exemption Process Needs Clarity</a:t>
            </a:r>
            <a:endParaRPr b="1"/>
          </a:p>
        </p:txBody>
      </p:sp>
      <p:sp>
        <p:nvSpPr>
          <p:cNvPr id="271" name="Google Shape;271;p32"/>
          <p:cNvSpPr txBox="1">
            <a:spLocks noGrp="1"/>
          </p:cNvSpPr>
          <p:nvPr>
            <p:ph type="body" idx="1"/>
          </p:nvPr>
        </p:nvSpPr>
        <p:spPr>
          <a:xfrm>
            <a:off x="843011" y="1825625"/>
            <a:ext cx="10784400" cy="410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1"/>
              <a:t>All school staff need to understand the exemption process and which students have school-approved exemptions.</a:t>
            </a:r>
            <a:endParaRPr sz="2500" b="1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/>
              <a:t>61% of staff said "I don't know" when asked if the exemption process is fair. Students experience it as inconsistent. </a:t>
            </a:r>
            <a:endParaRPr sz="250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/>
              <a:t>Students reported legitimate exemptions being formally denied by staff. </a:t>
            </a:r>
            <a:endParaRPr sz="250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SzPts val="2716"/>
              <a:buFont typeface="Calibri"/>
              <a:buChar char="•"/>
            </a:pPr>
            <a:r>
              <a:rPr lang="en-US" sz="2500"/>
              <a:t>They also reported that there were often informal non-exemption uses permitted for loosely defined activities such as student ASB activities.</a:t>
            </a:r>
            <a:endParaRPr/>
          </a:p>
        </p:txBody>
      </p:sp>
      <p:sp>
        <p:nvSpPr>
          <p:cNvPr id="272" name="Google Shape;272;p3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273" name="Google Shape;273;p32" descr="Oregon Department of Education Logo&#10;Oregon achieves togeth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2" descr="Three colorful people icons under a magnifying glas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114" y="3057723"/>
            <a:ext cx="1644926" cy="1644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Staff Phone Use Matters Too </a:t>
            </a:r>
            <a:endParaRPr b="1"/>
          </a:p>
        </p:txBody>
      </p:sp>
      <p:sp>
        <p:nvSpPr>
          <p:cNvPr id="281" name="Google Shape;281;p33"/>
          <p:cNvSpPr txBox="1">
            <a:spLocks noGrp="1"/>
          </p:cNvSpPr>
          <p:nvPr>
            <p:ph type="body" idx="1"/>
          </p:nvPr>
        </p:nvSpPr>
        <p:spPr>
          <a:xfrm>
            <a:off x="843011" y="1825625"/>
            <a:ext cx="10784400" cy="410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1"/>
              <a:t>EO 25-09 doesn't regulate staff use, but students see it as part of the policy environment. </a:t>
            </a:r>
            <a:endParaRPr sz="2500" b="1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/>
              <a:t>Students identified staff phone use during class as a big credibility gap that can undermine buy-in.</a:t>
            </a:r>
            <a:endParaRPr sz="250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716"/>
              <a:buFont typeface="Calibri"/>
              <a:buChar char="•"/>
            </a:pPr>
            <a:r>
              <a:rPr lang="en-US" sz="2500"/>
              <a:t>YAC students voiced feeling that when they see staff using phones during class, policy implementation can feel hypocritical. </a:t>
            </a:r>
            <a:endParaRPr sz="2500"/>
          </a:p>
          <a:p>
            <a:pPr marL="1828800" lvl="0" indent="-40108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SzPts val="2716"/>
              <a:buFont typeface="Calibri"/>
              <a:buChar char="•"/>
            </a:pPr>
            <a:r>
              <a:rPr lang="en-US" sz="2500"/>
              <a:t>Modeling limited PED use is one of the most visible, low-cost ways to reinforce the school-wide culture you're building.</a:t>
            </a:r>
            <a:endParaRPr sz="2500"/>
          </a:p>
        </p:txBody>
      </p:sp>
      <p:sp>
        <p:nvSpPr>
          <p:cNvPr id="282" name="Google Shape;282;p3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283" name="Google Shape;283;p33" descr="Oregon Department of Education Logo&#10;Oregon achieves togeth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3" descr="Chat bubbl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9462" y="3326594"/>
            <a:ext cx="1480433" cy="1480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al_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94ED7EDA588641BA2DB1F50476E00F" ma:contentTypeVersion="21" ma:contentTypeDescription="Create a new document." ma:contentTypeScope="" ma:versionID="e13826693d453346900be6c2d591cb3d">
  <xsd:schema xmlns:xsd="http://www.w3.org/2001/XMLSchema" xmlns:xs="http://www.w3.org/2001/XMLSchema" xmlns:p="http://schemas.microsoft.com/office/2006/metadata/properties" xmlns:ns1="http://schemas.microsoft.com/sharepoint/v3" xmlns:ns2="17b1815e-ed97-4038-8b4f-b32987102c36" xmlns:ns3="54031767-dd6d-417c-ab73-583408f47564" targetNamespace="http://schemas.microsoft.com/office/2006/metadata/properties" ma:root="true" ma:fieldsID="d651bbd522b2714ade206cd50ce52d03" ns1:_="" ns2:_="" ns3:_="">
    <xsd:import namespace="http://schemas.microsoft.com/sharepoint/v3"/>
    <xsd:import namespace="17b1815e-ed97-4038-8b4f-b32987102c36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b1815e-ed97-4038-8b4f-b32987102c36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iority xmlns="17b1815e-ed97-4038-8b4f-b32987102c36">New</Priority>
    <Remediation_x0020_Date xmlns="17b1815e-ed97-4038-8b4f-b32987102c36">2026-09-04T15:58:33+00:00</Remediation_x0020_Date>
    <PublishingExpirationDate xmlns="http://schemas.microsoft.com/sharepoint/v3" xsi:nil="true"/>
    <PublishingStartDate xmlns="http://schemas.microsoft.com/sharepoint/v3" xsi:nil="true"/>
    <Estimated_x0020_Creation_x0020_Date xmlns="17b1815e-ed97-4038-8b4f-b32987102c36" xsi:nil="true"/>
  </documentManagement>
</p:properties>
</file>

<file path=customXml/itemProps1.xml><?xml version="1.0" encoding="utf-8"?>
<ds:datastoreItem xmlns:ds="http://schemas.openxmlformats.org/officeDocument/2006/customXml" ds:itemID="{80B85772-3B22-4FAE-9B1D-837E236BA2AF}"/>
</file>

<file path=customXml/itemProps2.xml><?xml version="1.0" encoding="utf-8"?>
<ds:datastoreItem xmlns:ds="http://schemas.openxmlformats.org/officeDocument/2006/customXml" ds:itemID="{5AF2D094-E0E5-4CC9-82FB-F34295B92EBE}"/>
</file>

<file path=customXml/itemProps3.xml><?xml version="1.0" encoding="utf-8"?>
<ds:datastoreItem xmlns:ds="http://schemas.openxmlformats.org/officeDocument/2006/customXml" ds:itemID="{7B235DF8-2B86-4DDD-9890-2EA457897126}"/>
</file>

<file path=docMetadata/LabelInfo.xml><?xml version="1.0" encoding="utf-8"?>
<clbl:labelList xmlns:clbl="http://schemas.microsoft.com/office/2020/mipLabelMetadata">
  <clbl:label id="{7730ea53-6f5e-4160-81a5-992a9105450a}" enabled="1" method="Standard" siteId="{b4f51418-b269-49a2-935a-fa54bf584fc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916</Words>
  <Application>Microsoft Office PowerPoint</Application>
  <PresentationFormat>Widescreen</PresentationFormat>
  <Paragraphs>79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2021ODE</vt:lpstr>
      <vt:lpstr>Teal_2021ODE</vt:lpstr>
      <vt:lpstr>Building a School-Wide Culture of PED-Free Learning</vt:lpstr>
      <vt:lpstr>Where We Are As A State</vt:lpstr>
      <vt:lpstr>It's Working. Both Students and Staff See It.</vt:lpstr>
      <vt:lpstr>It's Working. Both Students and Staff See It</vt:lpstr>
      <vt:lpstr>Many students want to know ‘The Why’</vt:lpstr>
      <vt:lpstr>Consistency Is the Foundation of Fairness</vt:lpstr>
      <vt:lpstr>Equity Requires Honest Reflection</vt:lpstr>
      <vt:lpstr>The Exemption Process Needs Clarity</vt:lpstr>
      <vt:lpstr>Staff Phone Use Matters Too </vt:lpstr>
      <vt:lpstr>This Gets Easier </vt:lpstr>
      <vt:lpstr>What You Can Do As The School Year Begins </vt:lpstr>
      <vt:lpstr>Our PED Policy Toolkit has updated resources, guidance, communication templates and ways to get in touch.  We appreciate all you do for Oregon students!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MORRIS Cameron * ODE</cp:lastModifiedBy>
  <cp:revision>1</cp:revision>
  <dcterms:modified xsi:type="dcterms:W3CDTF">2026-09-03T23:40:02Z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0x0101005E94ED7EDA588641BA2DB1F50476E00F</vt:lpwstr>
  </property>
</Properties>
</file>