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6.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0.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Override PartName="/ppt/metadata" ContentType="application/binary"/>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5143500" type="screen16x9"/>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2" roundtripDataSignature="AMtx7mirNgapnzXrSXwHX1ssxxcpYZMxr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4" d="100"/>
          <a:sy n="114" d="100"/>
        </p:scale>
        <p:origin x="126" y="42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customschemas.google.com/relationships/presentationmetadata" Target="metadata"/><Relationship Id="rId37"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9" name="Google Shape;79;p1: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r>
              <a:rPr lang="en" b="1"/>
              <a:t>Gabby</a:t>
            </a:r>
            <a:endParaRPr b="1"/>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4" name="Google Shape;134;p10: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1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0" name="Google Shape;140;p11: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12: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6" name="Google Shape;146;p12: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13: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2" name="Google Shape;152;p13: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r>
              <a:rPr lang="en" b="1"/>
              <a:t>Linda</a:t>
            </a:r>
            <a:endParaRPr b="1"/>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4: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7" name="Google Shape;157;p14: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r>
              <a:rPr lang="en" b="1"/>
              <a:t>Linda</a:t>
            </a:r>
            <a:endParaRPr b="1"/>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2930181677b_1_8:notes"/>
          <p:cNvSpPr>
            <a:spLocks noGrp="1" noRot="1" noChangeAspect="1"/>
          </p:cNvSpPr>
          <p:nvPr>
            <p:ph type="sldImg" idx="2"/>
          </p:nvPr>
        </p:nvSpPr>
        <p:spPr>
          <a:xfrm>
            <a:off x="406400" y="696913"/>
            <a:ext cx="6197700" cy="34863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3" name="Google Shape;163;g2930181677b_1_8:notes"/>
          <p:cNvSpPr txBox="1">
            <a:spLocks noGrp="1"/>
          </p:cNvSpPr>
          <p:nvPr>
            <p:ph type="body" idx="1"/>
          </p:nvPr>
        </p:nvSpPr>
        <p:spPr>
          <a:xfrm>
            <a:off x="701040" y="4415790"/>
            <a:ext cx="5608200" cy="418350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r>
              <a:rPr lang="en" b="1"/>
              <a:t>Linda</a:t>
            </a:r>
            <a:endParaRPr b="1"/>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2930181677b_1_0:notes"/>
          <p:cNvSpPr txBox="1">
            <a:spLocks noGrp="1"/>
          </p:cNvSpPr>
          <p:nvPr>
            <p:ph type="body" idx="1"/>
          </p:nvPr>
        </p:nvSpPr>
        <p:spPr>
          <a:xfrm>
            <a:off x="701040" y="4415790"/>
            <a:ext cx="5608200" cy="4183500"/>
          </a:xfrm>
          <a:prstGeom prst="rect">
            <a:avLst/>
          </a:prstGeom>
        </p:spPr>
        <p:txBody>
          <a:bodyPr spcFirstLastPara="1" wrap="square" lIns="93150" tIns="93150" rIns="93150" bIns="93150" anchor="t" anchorCtr="0">
            <a:noAutofit/>
          </a:bodyPr>
          <a:lstStyle/>
          <a:p>
            <a:pPr marL="0" lvl="0" indent="0" algn="l" rtl="0">
              <a:spcBef>
                <a:spcPts val="0"/>
              </a:spcBef>
              <a:spcAft>
                <a:spcPts val="0"/>
              </a:spcAft>
              <a:buNone/>
            </a:pPr>
            <a:endParaRPr/>
          </a:p>
        </p:txBody>
      </p:sp>
      <p:sp>
        <p:nvSpPr>
          <p:cNvPr id="169" name="Google Shape;169;g2930181677b_1_0: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1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6" name="Google Shape;176;p15: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r>
              <a:rPr lang="en" b="1"/>
              <a:t>Linda</a:t>
            </a:r>
            <a:endParaRPr b="1"/>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16: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1" name="Google Shape;181;p16: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7:notes"/>
          <p:cNvSpPr txBox="1">
            <a:spLocks noGrp="1"/>
          </p:cNvSpPr>
          <p:nvPr>
            <p:ph type="body" idx="1"/>
          </p:nvPr>
        </p:nvSpPr>
        <p:spPr>
          <a:xfrm>
            <a:off x="701040" y="4415790"/>
            <a:ext cx="5608320" cy="4183380"/>
          </a:xfrm>
          <a:prstGeom prst="rect">
            <a:avLst/>
          </a:prstGeom>
        </p:spPr>
        <p:txBody>
          <a:bodyPr spcFirstLastPara="1" wrap="square" lIns="93150" tIns="93150" rIns="93150" bIns="93150" anchor="t" anchorCtr="0">
            <a:noAutofit/>
          </a:bodyPr>
          <a:lstStyle/>
          <a:p>
            <a:pPr marL="0" lvl="0" indent="0" algn="l" rtl="0">
              <a:spcBef>
                <a:spcPts val="0"/>
              </a:spcBef>
              <a:spcAft>
                <a:spcPts val="0"/>
              </a:spcAft>
              <a:buNone/>
            </a:pPr>
            <a:endParaRPr/>
          </a:p>
        </p:txBody>
      </p:sp>
      <p:sp>
        <p:nvSpPr>
          <p:cNvPr id="187" name="Google Shape;187;p17: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p2: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5" name="Google Shape;85;p2: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18: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3" name="Google Shape;193;p18: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19: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9" name="Google Shape;199;p19: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5" name="Google Shape;205;p20: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p2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1" name="Google Shape;211;p21: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r>
              <a:rPr lang="en" b="1"/>
              <a:t>Linda</a:t>
            </a:r>
            <a:endParaRPr b="1"/>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p22: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7" name="Google Shape;217;p22: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r>
              <a:rPr lang="en" b="1"/>
              <a:t>Linda</a:t>
            </a:r>
            <a:endParaRPr b="1"/>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p23: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3" name="Google Shape;223;p23: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r>
              <a:rPr lang="en" b="1"/>
              <a:t>Linda</a:t>
            </a:r>
            <a:endParaRPr b="1"/>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24: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9" name="Google Shape;229;p24: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158750" lvl="0" indent="0" algn="l" rtl="0">
              <a:lnSpc>
                <a:spcPct val="100000"/>
              </a:lnSpc>
              <a:spcBef>
                <a:spcPts val="0"/>
              </a:spcBef>
              <a:spcAft>
                <a:spcPts val="0"/>
              </a:spcAft>
              <a:buSzPts val="1100"/>
              <a:buNone/>
            </a:pPr>
            <a:r>
              <a:rPr lang="en" b="1"/>
              <a:t>Linda</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3: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1" name="Google Shape;91;p3: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4: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7" name="Google Shape;97;p4: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5: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2" name="Google Shape;102;p5: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6:notes"/>
          <p:cNvSpPr txBox="1">
            <a:spLocks noGrp="1"/>
          </p:cNvSpPr>
          <p:nvPr>
            <p:ph type="body" idx="1"/>
          </p:nvPr>
        </p:nvSpPr>
        <p:spPr>
          <a:xfrm>
            <a:off x="701040" y="4415790"/>
            <a:ext cx="5608320" cy="4183380"/>
          </a:xfrm>
          <a:prstGeom prst="rect">
            <a:avLst/>
          </a:prstGeom>
        </p:spPr>
        <p:txBody>
          <a:bodyPr spcFirstLastPara="1" wrap="square" lIns="93150" tIns="93150" rIns="93150" bIns="93150" anchor="t" anchorCtr="0">
            <a:noAutofit/>
          </a:bodyPr>
          <a:lstStyle/>
          <a:p>
            <a:pPr marL="0" lvl="0" indent="0" algn="l" rtl="0">
              <a:spcBef>
                <a:spcPts val="0"/>
              </a:spcBef>
              <a:spcAft>
                <a:spcPts val="0"/>
              </a:spcAft>
              <a:buNone/>
            </a:pPr>
            <a:r>
              <a:rPr lang="en"/>
              <a:t>Data from 2021</a:t>
            </a:r>
            <a:endParaRPr/>
          </a:p>
        </p:txBody>
      </p:sp>
      <p:sp>
        <p:nvSpPr>
          <p:cNvPr id="108" name="Google Shape;108;p6: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7: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4" name="Google Shape;114;p7: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8: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2" name="Google Shape;122;p8: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9: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8" name="Google Shape;128;p9:notes"/>
          <p:cNvSpPr txBox="1">
            <a:spLocks noGrp="1"/>
          </p:cNvSpPr>
          <p:nvPr>
            <p:ph type="body" idx="1"/>
          </p:nvPr>
        </p:nvSpPr>
        <p:spPr>
          <a:xfrm>
            <a:off x="701040" y="4415790"/>
            <a:ext cx="5608320" cy="4183380"/>
          </a:xfrm>
          <a:prstGeom prst="rect">
            <a:avLst/>
          </a:prstGeom>
          <a:noFill/>
          <a:ln>
            <a:noFill/>
          </a:ln>
        </p:spPr>
        <p:txBody>
          <a:bodyPr spcFirstLastPara="1" wrap="square" lIns="93150" tIns="93150" rIns="93150" bIns="93150"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6"/>
        <p:cNvGrpSpPr/>
        <p:nvPr/>
      </p:nvGrpSpPr>
      <p:grpSpPr>
        <a:xfrm>
          <a:off x="0" y="0"/>
          <a:ext cx="0" cy="0"/>
          <a:chOff x="0" y="0"/>
          <a:chExt cx="0" cy="0"/>
        </a:xfrm>
      </p:grpSpPr>
      <p:sp>
        <p:nvSpPr>
          <p:cNvPr id="17" name="Google Shape;17;p26"/>
          <p:cNvSpPr txBox="1">
            <a:spLocks noGrp="1"/>
          </p:cNvSpPr>
          <p:nvPr>
            <p:ph type="ctrTitle"/>
          </p:nvPr>
        </p:nvSpPr>
        <p:spPr>
          <a:xfrm>
            <a:off x="311708" y="744575"/>
            <a:ext cx="8520600" cy="2052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8" name="Google Shape;18;p26"/>
          <p:cNvSpPr txBox="1">
            <a:spLocks noGrp="1"/>
          </p:cNvSpPr>
          <p:nvPr>
            <p:ph type="subTitle" idx="1"/>
          </p:nvPr>
        </p:nvSpPr>
        <p:spPr>
          <a:xfrm>
            <a:off x="311700" y="2834125"/>
            <a:ext cx="8520600" cy="792600"/>
          </a:xfrm>
          <a:prstGeom prst="rect">
            <a:avLst/>
          </a:prstGeom>
          <a:noFill/>
          <a:ln>
            <a:noFill/>
          </a:ln>
        </p:spPr>
        <p:txBody>
          <a:bodyPr spcFirstLastPara="1" wrap="square" lIns="91425" tIns="45700" rIns="91425" bIns="45700" anchor="t" anchorCtr="0">
            <a:normAutofit/>
          </a:bodyPr>
          <a:lstStyle>
            <a:lvl1pPr lvl="0" algn="ctr">
              <a:lnSpc>
                <a:spcPct val="100000"/>
              </a:lnSpc>
              <a:spcBef>
                <a:spcPts val="1000"/>
              </a:spcBef>
              <a:spcAft>
                <a:spcPts val="0"/>
              </a:spcAft>
              <a:buSzPts val="2800"/>
              <a:buNone/>
              <a:defRPr sz="2800"/>
            </a:lvl1pPr>
            <a:lvl2pPr lvl="1" algn="ctr">
              <a:lnSpc>
                <a:spcPct val="100000"/>
              </a:lnSpc>
              <a:spcBef>
                <a:spcPts val="500"/>
              </a:spcBef>
              <a:spcAft>
                <a:spcPts val="0"/>
              </a:spcAft>
              <a:buSzPts val="2800"/>
              <a:buNone/>
              <a:defRPr sz="2800"/>
            </a:lvl2pPr>
            <a:lvl3pPr lvl="2" algn="ctr">
              <a:lnSpc>
                <a:spcPct val="100000"/>
              </a:lnSpc>
              <a:spcBef>
                <a:spcPts val="500"/>
              </a:spcBef>
              <a:spcAft>
                <a:spcPts val="0"/>
              </a:spcAft>
              <a:buSzPts val="2800"/>
              <a:buNone/>
              <a:defRPr sz="2800"/>
            </a:lvl3pPr>
            <a:lvl4pPr lvl="3" algn="ctr">
              <a:lnSpc>
                <a:spcPct val="100000"/>
              </a:lnSpc>
              <a:spcBef>
                <a:spcPts val="500"/>
              </a:spcBef>
              <a:spcAft>
                <a:spcPts val="0"/>
              </a:spcAft>
              <a:buSzPts val="2800"/>
              <a:buNone/>
              <a:defRPr sz="2800"/>
            </a:lvl4pPr>
            <a:lvl5pPr lvl="4" algn="ctr">
              <a:lnSpc>
                <a:spcPct val="100000"/>
              </a:lnSpc>
              <a:spcBef>
                <a:spcPts val="500"/>
              </a:spcBef>
              <a:spcAft>
                <a:spcPts val="0"/>
              </a:spcAft>
              <a:buSzPts val="2800"/>
              <a:buNone/>
              <a:defRPr sz="2800"/>
            </a:lvl5pPr>
            <a:lvl6pPr lvl="5" algn="ctr">
              <a:lnSpc>
                <a:spcPct val="100000"/>
              </a:lnSpc>
              <a:spcBef>
                <a:spcPts val="500"/>
              </a:spcBef>
              <a:spcAft>
                <a:spcPts val="0"/>
              </a:spcAft>
              <a:buSzPts val="2800"/>
              <a:buNone/>
              <a:defRPr sz="2800"/>
            </a:lvl6pPr>
            <a:lvl7pPr lvl="6" algn="ctr">
              <a:lnSpc>
                <a:spcPct val="100000"/>
              </a:lnSpc>
              <a:spcBef>
                <a:spcPts val="500"/>
              </a:spcBef>
              <a:spcAft>
                <a:spcPts val="0"/>
              </a:spcAft>
              <a:buSzPts val="2800"/>
              <a:buNone/>
              <a:defRPr sz="2800"/>
            </a:lvl7pPr>
            <a:lvl8pPr lvl="7" algn="ctr">
              <a:lnSpc>
                <a:spcPct val="100000"/>
              </a:lnSpc>
              <a:spcBef>
                <a:spcPts val="500"/>
              </a:spcBef>
              <a:spcAft>
                <a:spcPts val="0"/>
              </a:spcAft>
              <a:buSzPts val="2800"/>
              <a:buNone/>
              <a:defRPr sz="2800"/>
            </a:lvl8pPr>
            <a:lvl9pPr lvl="8" algn="ctr">
              <a:lnSpc>
                <a:spcPct val="100000"/>
              </a:lnSpc>
              <a:spcBef>
                <a:spcPts val="500"/>
              </a:spcBef>
              <a:spcAft>
                <a:spcPts val="0"/>
              </a:spcAft>
              <a:buSzPts val="2800"/>
              <a:buNone/>
              <a:defRPr sz="2800"/>
            </a:lvl9pPr>
          </a:lstStyle>
          <a:p>
            <a:endParaRPr/>
          </a:p>
        </p:txBody>
      </p:sp>
      <p:sp>
        <p:nvSpPr>
          <p:cNvPr id="19" name="Google Shape;19;p26"/>
          <p:cNvSpPr txBox="1">
            <a:spLocks noGrp="1"/>
          </p:cNvSpPr>
          <p:nvPr>
            <p:ph type="sldNum" idx="12"/>
          </p:nvPr>
        </p:nvSpPr>
        <p:spPr>
          <a:xfrm>
            <a:off x="8472458" y="4663217"/>
            <a:ext cx="548700" cy="3936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55"/>
        <p:cNvGrpSpPr/>
        <p:nvPr/>
      </p:nvGrpSpPr>
      <p:grpSpPr>
        <a:xfrm>
          <a:off x="0" y="0"/>
          <a:ext cx="0" cy="0"/>
          <a:chOff x="0" y="0"/>
          <a:chExt cx="0" cy="0"/>
        </a:xfrm>
      </p:grpSpPr>
      <p:sp>
        <p:nvSpPr>
          <p:cNvPr id="56" name="Google Shape;56;p35"/>
          <p:cNvSpPr txBox="1">
            <a:spLocks noGrp="1"/>
          </p:cNvSpPr>
          <p:nvPr>
            <p:ph type="title"/>
          </p:nvPr>
        </p:nvSpPr>
        <p:spPr>
          <a:xfrm>
            <a:off x="2679825" y="69895"/>
            <a:ext cx="6400800" cy="643200"/>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Clr>
                <a:schemeClr val="lt1"/>
              </a:buClr>
              <a:buSzPts val="3200"/>
              <a:buFont typeface="Calibri"/>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35"/>
          <p:cNvSpPr txBox="1">
            <a:spLocks noGrp="1"/>
          </p:cNvSpPr>
          <p:nvPr>
            <p:ph type="body" idx="1"/>
          </p:nvPr>
        </p:nvSpPr>
        <p:spPr>
          <a:xfrm>
            <a:off x="584574" y="1853580"/>
            <a:ext cx="3868200" cy="6180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8" name="Google Shape;58;p35"/>
          <p:cNvSpPr txBox="1">
            <a:spLocks noGrp="1"/>
          </p:cNvSpPr>
          <p:nvPr>
            <p:ph type="body" idx="2"/>
          </p:nvPr>
        </p:nvSpPr>
        <p:spPr>
          <a:xfrm>
            <a:off x="584574" y="2529700"/>
            <a:ext cx="3868200" cy="16800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9" name="Google Shape;59;p35"/>
          <p:cNvSpPr txBox="1">
            <a:spLocks noGrp="1"/>
          </p:cNvSpPr>
          <p:nvPr>
            <p:ph type="body" idx="3"/>
          </p:nvPr>
        </p:nvSpPr>
        <p:spPr>
          <a:xfrm>
            <a:off x="4583884" y="1853580"/>
            <a:ext cx="3887400" cy="6180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0" name="Google Shape;60;p35"/>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3_Blank">
  <p:cSld name="3_Blank">
    <p:bg>
      <p:bgPr>
        <a:solidFill>
          <a:schemeClr val="lt1"/>
        </a:solidFill>
        <a:effectLst/>
      </p:bgPr>
    </p:bg>
    <p:spTree>
      <p:nvGrpSpPr>
        <p:cNvPr id="1" name="Shape 61"/>
        <p:cNvGrpSpPr/>
        <p:nvPr/>
      </p:nvGrpSpPr>
      <p:grpSpPr>
        <a:xfrm>
          <a:off x="0" y="0"/>
          <a:ext cx="0" cy="0"/>
          <a:chOff x="0" y="0"/>
          <a:chExt cx="0" cy="0"/>
        </a:xfrm>
      </p:grpSpPr>
      <p:sp>
        <p:nvSpPr>
          <p:cNvPr id="62" name="Google Shape;62;p36"/>
          <p:cNvSpPr txBox="1">
            <a:spLocks noGrp="1"/>
          </p:cNvSpPr>
          <p:nvPr>
            <p:ph type="title"/>
          </p:nvPr>
        </p:nvSpPr>
        <p:spPr>
          <a:xfrm>
            <a:off x="120178" y="103909"/>
            <a:ext cx="8924400" cy="5952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3600"/>
              <a:buFont typeface="Calibri"/>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63" name="Google Shape;63;p36" descr="Decorative geometric pattern"/>
          <p:cNvPicPr preferRelativeResize="0"/>
          <p:nvPr/>
        </p:nvPicPr>
        <p:blipFill rotWithShape="1">
          <a:blip r:embed="rId2">
            <a:alphaModFix/>
          </a:blip>
          <a:srcRect/>
          <a:stretch/>
        </p:blipFill>
        <p:spPr>
          <a:xfrm>
            <a:off x="0" y="0"/>
            <a:ext cx="9144001" cy="4871139"/>
          </a:xfrm>
          <a:prstGeom prst="rect">
            <a:avLst/>
          </a:prstGeom>
          <a:noFill/>
          <a:ln>
            <a:noFill/>
          </a:ln>
        </p:spPr>
      </p:pic>
      <p:pic>
        <p:nvPicPr>
          <p:cNvPr id="64" name="Google Shape;64;p36" descr="Decorative blue bar"/>
          <p:cNvPicPr preferRelativeResize="0"/>
          <p:nvPr/>
        </p:nvPicPr>
        <p:blipFill rotWithShape="1">
          <a:blip r:embed="rId3">
            <a:alphaModFix/>
          </a:blip>
          <a:srcRect/>
          <a:stretch/>
        </p:blipFill>
        <p:spPr>
          <a:xfrm>
            <a:off x="0" y="4871140"/>
            <a:ext cx="9144001" cy="276279"/>
          </a:xfrm>
          <a:prstGeom prst="rect">
            <a:avLst/>
          </a:prstGeom>
          <a:noFill/>
          <a:ln>
            <a:noFill/>
          </a:ln>
        </p:spPr>
      </p:pic>
      <p:pic>
        <p:nvPicPr>
          <p:cNvPr id="65" name="Google Shape;65;p36" descr="Oregon Department of Education Logo"/>
          <p:cNvPicPr preferRelativeResize="0"/>
          <p:nvPr/>
        </p:nvPicPr>
        <p:blipFill rotWithShape="1">
          <a:blip r:embed="rId4">
            <a:alphaModFix/>
          </a:blip>
          <a:srcRect/>
          <a:stretch/>
        </p:blipFill>
        <p:spPr>
          <a:xfrm>
            <a:off x="7171552" y="4195712"/>
            <a:ext cx="1479336" cy="735684"/>
          </a:xfrm>
          <a:prstGeom prst="rect">
            <a:avLst/>
          </a:prstGeom>
          <a:noFill/>
          <a:ln>
            <a:noFill/>
          </a:ln>
        </p:spPr>
      </p:pic>
      <p:sp>
        <p:nvSpPr>
          <p:cNvPr id="66" name="Google Shape;66;p36"/>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pic>
        <p:nvPicPr>
          <p:cNvPr id="67" name="Google Shape;67;p36"/>
          <p:cNvPicPr preferRelativeResize="0"/>
          <p:nvPr/>
        </p:nvPicPr>
        <p:blipFill rotWithShape="1">
          <a:blip r:embed="rId5">
            <a:alphaModFix/>
          </a:blip>
          <a:srcRect/>
          <a:stretch/>
        </p:blipFill>
        <p:spPr>
          <a:xfrm>
            <a:off x="299637" y="4195712"/>
            <a:ext cx="1070659" cy="511359"/>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1_Blank">
  <p:cSld name="1_Blank">
    <p:bg>
      <p:bgPr>
        <a:solidFill>
          <a:schemeClr val="accent1"/>
        </a:solidFill>
        <a:effectLst/>
      </p:bgPr>
    </p:bg>
    <p:spTree>
      <p:nvGrpSpPr>
        <p:cNvPr id="1" name="Shape 68"/>
        <p:cNvGrpSpPr/>
        <p:nvPr/>
      </p:nvGrpSpPr>
      <p:grpSpPr>
        <a:xfrm>
          <a:off x="0" y="0"/>
          <a:ext cx="0" cy="0"/>
          <a:chOff x="0" y="0"/>
          <a:chExt cx="0" cy="0"/>
        </a:xfrm>
      </p:grpSpPr>
      <p:sp>
        <p:nvSpPr>
          <p:cNvPr id="69" name="Google Shape;69;p37"/>
          <p:cNvSpPr txBox="1">
            <a:spLocks noGrp="1"/>
          </p:cNvSpPr>
          <p:nvPr>
            <p:ph type="title"/>
          </p:nvPr>
        </p:nvSpPr>
        <p:spPr>
          <a:xfrm>
            <a:off x="1881838" y="83686"/>
            <a:ext cx="7152300" cy="759900"/>
          </a:xfrm>
          <a:prstGeom prst="rect">
            <a:avLst/>
          </a:prstGeom>
          <a:noFill/>
          <a:ln>
            <a:noFill/>
          </a:ln>
        </p:spPr>
        <p:txBody>
          <a:bodyPr spcFirstLastPara="1" wrap="square" lIns="91425" tIns="45700" rIns="91425" bIns="45700" anchor="ctr" anchorCtr="0">
            <a:normAutofit/>
          </a:bodyPr>
          <a:lstStyle>
            <a:lvl1pPr lvl="0" algn="r">
              <a:lnSpc>
                <a:spcPct val="90000"/>
              </a:lnSpc>
              <a:spcBef>
                <a:spcPts val="0"/>
              </a:spcBef>
              <a:spcAft>
                <a:spcPts val="0"/>
              </a:spcAft>
              <a:buClr>
                <a:schemeClr val="lt1"/>
              </a:buClr>
              <a:buSzPts val="3600"/>
              <a:buFont typeface="Calibri"/>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70" name="Google Shape;70;p37"/>
          <p:cNvPicPr preferRelativeResize="0"/>
          <p:nvPr/>
        </p:nvPicPr>
        <p:blipFill rotWithShape="1">
          <a:blip r:embed="rId2">
            <a:alphaModFix/>
          </a:blip>
          <a:srcRect/>
          <a:stretch/>
        </p:blipFill>
        <p:spPr>
          <a:xfrm>
            <a:off x="-90611" y="40172"/>
            <a:ext cx="1479336" cy="735683"/>
          </a:xfrm>
          <a:prstGeom prst="rect">
            <a:avLst/>
          </a:prstGeom>
          <a:noFill/>
          <a:ln>
            <a:noFill/>
          </a:ln>
        </p:spPr>
      </p:pic>
      <p:sp>
        <p:nvSpPr>
          <p:cNvPr id="71" name="Google Shape;71;p37"/>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pic>
        <p:nvPicPr>
          <p:cNvPr id="72" name="Google Shape;72;p37"/>
          <p:cNvPicPr preferRelativeResize="0"/>
          <p:nvPr/>
        </p:nvPicPr>
        <p:blipFill rotWithShape="1">
          <a:blip r:embed="rId3">
            <a:alphaModFix/>
          </a:blip>
          <a:srcRect/>
          <a:stretch/>
        </p:blipFill>
        <p:spPr>
          <a:xfrm>
            <a:off x="7486650" y="4273543"/>
            <a:ext cx="1070659" cy="511359"/>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no pattern_3_Blank">
  <p:cSld name="no pattern_3_Blank">
    <p:bg>
      <p:bgPr>
        <a:noFill/>
        <a:effectLst/>
      </p:bgPr>
    </p:bg>
    <p:spTree>
      <p:nvGrpSpPr>
        <p:cNvPr id="1" name="Shape 73"/>
        <p:cNvGrpSpPr/>
        <p:nvPr/>
      </p:nvGrpSpPr>
      <p:grpSpPr>
        <a:xfrm>
          <a:off x="0" y="0"/>
          <a:ext cx="0" cy="0"/>
          <a:chOff x="0" y="0"/>
          <a:chExt cx="0" cy="0"/>
        </a:xfrm>
      </p:grpSpPr>
      <p:sp>
        <p:nvSpPr>
          <p:cNvPr id="74" name="Google Shape;74;p38"/>
          <p:cNvSpPr txBox="1">
            <a:spLocks noGrp="1"/>
          </p:cNvSpPr>
          <p:nvPr>
            <p:ph type="title"/>
          </p:nvPr>
        </p:nvSpPr>
        <p:spPr>
          <a:xfrm>
            <a:off x="120178" y="103909"/>
            <a:ext cx="8924400" cy="5952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3600"/>
              <a:buFont typeface="Calibri"/>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75" name="Google Shape;75;p38" descr="Oregon Department of Education Logo"/>
          <p:cNvPicPr preferRelativeResize="0"/>
          <p:nvPr/>
        </p:nvPicPr>
        <p:blipFill rotWithShape="1">
          <a:blip r:embed="rId2">
            <a:alphaModFix/>
          </a:blip>
          <a:srcRect/>
          <a:stretch/>
        </p:blipFill>
        <p:spPr>
          <a:xfrm>
            <a:off x="7394902" y="4172312"/>
            <a:ext cx="1109501" cy="551763"/>
          </a:xfrm>
          <a:prstGeom prst="rect">
            <a:avLst/>
          </a:prstGeom>
          <a:noFill/>
          <a:ln>
            <a:noFill/>
          </a:ln>
        </p:spPr>
      </p:pic>
      <p:pic>
        <p:nvPicPr>
          <p:cNvPr id="76" name="Google Shape;76;p38" descr="Decorative blue bar"/>
          <p:cNvPicPr preferRelativeResize="0"/>
          <p:nvPr/>
        </p:nvPicPr>
        <p:blipFill rotWithShape="1">
          <a:blip r:embed="rId3">
            <a:alphaModFix/>
          </a:blip>
          <a:srcRect/>
          <a:stretch/>
        </p:blipFill>
        <p:spPr>
          <a:xfrm>
            <a:off x="0" y="5018416"/>
            <a:ext cx="6858003" cy="207209"/>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0"/>
        <p:cNvGrpSpPr/>
        <p:nvPr/>
      </p:nvGrpSpPr>
      <p:grpSpPr>
        <a:xfrm>
          <a:off x="0" y="0"/>
          <a:ext cx="0" cy="0"/>
          <a:chOff x="0" y="0"/>
          <a:chExt cx="0" cy="0"/>
        </a:xfrm>
      </p:grpSpPr>
      <p:sp>
        <p:nvSpPr>
          <p:cNvPr id="21" name="Google Shape;21;p27"/>
          <p:cNvSpPr txBox="1">
            <a:spLocks noGrp="1"/>
          </p:cNvSpPr>
          <p:nvPr>
            <p:ph type="title"/>
          </p:nvPr>
        </p:nvSpPr>
        <p:spPr>
          <a:xfrm>
            <a:off x="2679825" y="69895"/>
            <a:ext cx="6400800" cy="643200"/>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Clr>
                <a:schemeClr val="lt1"/>
              </a:buClr>
              <a:buSzPts val="3200"/>
              <a:buFont typeface="Calibri"/>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7"/>
          <p:cNvSpPr txBox="1">
            <a:spLocks noGrp="1"/>
          </p:cNvSpPr>
          <p:nvPr>
            <p:ph type="body" idx="1"/>
          </p:nvPr>
        </p:nvSpPr>
        <p:spPr>
          <a:xfrm>
            <a:off x="692024" y="2061185"/>
            <a:ext cx="7886700" cy="2062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3" name="Google Shape;23;p27"/>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24"/>
        <p:cNvGrpSpPr/>
        <p:nvPr/>
      </p:nvGrpSpPr>
      <p:grpSpPr>
        <a:xfrm>
          <a:off x="0" y="0"/>
          <a:ext cx="0" cy="0"/>
          <a:chOff x="0" y="0"/>
          <a:chExt cx="0" cy="0"/>
        </a:xfrm>
      </p:grpSpPr>
      <p:sp>
        <p:nvSpPr>
          <p:cNvPr id="25" name="Google Shape;25;p28"/>
          <p:cNvSpPr txBox="1">
            <a:spLocks noGrp="1"/>
          </p:cNvSpPr>
          <p:nvPr>
            <p:ph type="title"/>
          </p:nvPr>
        </p:nvSpPr>
        <p:spPr>
          <a:xfrm>
            <a:off x="2711848" y="83686"/>
            <a:ext cx="6322500" cy="75990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3600"/>
              <a:buFont typeface="Calibri"/>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28"/>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Logo only">
  <p:cSld name="Logo only">
    <p:bg>
      <p:bgPr>
        <a:solidFill>
          <a:schemeClr val="lt1"/>
        </a:solidFill>
        <a:effectLst/>
      </p:bgPr>
    </p:bg>
    <p:spTree>
      <p:nvGrpSpPr>
        <p:cNvPr id="1" name="Shape 27"/>
        <p:cNvGrpSpPr/>
        <p:nvPr/>
      </p:nvGrpSpPr>
      <p:grpSpPr>
        <a:xfrm>
          <a:off x="0" y="0"/>
          <a:ext cx="0" cy="0"/>
          <a:chOff x="0" y="0"/>
          <a:chExt cx="0" cy="0"/>
        </a:xfrm>
      </p:grpSpPr>
      <p:sp>
        <p:nvSpPr>
          <p:cNvPr id="28" name="Google Shape;28;p29"/>
          <p:cNvSpPr txBox="1">
            <a:spLocks noGrp="1"/>
          </p:cNvSpPr>
          <p:nvPr>
            <p:ph type="title"/>
          </p:nvPr>
        </p:nvSpPr>
        <p:spPr>
          <a:xfrm>
            <a:off x="619597" y="2201987"/>
            <a:ext cx="7886700" cy="99420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dk1"/>
              </a:buClr>
              <a:buSzPts val="4400"/>
              <a:buFont typeface="Calibri"/>
              <a:buNone/>
              <a:defRPr>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29" name="Google Shape;29;p29" descr="Decorative geometric pattern"/>
          <p:cNvPicPr preferRelativeResize="0"/>
          <p:nvPr/>
        </p:nvPicPr>
        <p:blipFill rotWithShape="1">
          <a:blip r:embed="rId2">
            <a:alphaModFix/>
          </a:blip>
          <a:srcRect/>
          <a:stretch/>
        </p:blipFill>
        <p:spPr>
          <a:xfrm>
            <a:off x="0" y="0"/>
            <a:ext cx="9144001" cy="4871139"/>
          </a:xfrm>
          <a:prstGeom prst="rect">
            <a:avLst/>
          </a:prstGeom>
          <a:noFill/>
          <a:ln>
            <a:noFill/>
          </a:ln>
        </p:spPr>
      </p:pic>
      <p:pic>
        <p:nvPicPr>
          <p:cNvPr id="30" name="Google Shape;30;p29" descr="Decorative blue bar"/>
          <p:cNvPicPr preferRelativeResize="0"/>
          <p:nvPr/>
        </p:nvPicPr>
        <p:blipFill rotWithShape="1">
          <a:blip r:embed="rId3">
            <a:alphaModFix/>
          </a:blip>
          <a:srcRect/>
          <a:stretch/>
        </p:blipFill>
        <p:spPr>
          <a:xfrm>
            <a:off x="0" y="4871140"/>
            <a:ext cx="9144001" cy="276279"/>
          </a:xfrm>
          <a:prstGeom prst="rect">
            <a:avLst/>
          </a:prstGeom>
          <a:noFill/>
          <a:ln>
            <a:noFill/>
          </a:ln>
        </p:spPr>
      </p:pic>
      <p:pic>
        <p:nvPicPr>
          <p:cNvPr id="31" name="Google Shape;31;p29" descr="Oregon Department of Education logo"/>
          <p:cNvPicPr preferRelativeResize="0"/>
          <p:nvPr/>
        </p:nvPicPr>
        <p:blipFill rotWithShape="1">
          <a:blip r:embed="rId4">
            <a:alphaModFix/>
          </a:blip>
          <a:srcRect/>
          <a:stretch/>
        </p:blipFill>
        <p:spPr>
          <a:xfrm>
            <a:off x="5055133" y="3454911"/>
            <a:ext cx="2835913" cy="1410319"/>
          </a:xfrm>
          <a:prstGeom prst="rect">
            <a:avLst/>
          </a:prstGeom>
          <a:noFill/>
          <a:ln>
            <a:noFill/>
          </a:ln>
        </p:spPr>
      </p:pic>
      <p:pic>
        <p:nvPicPr>
          <p:cNvPr id="32" name="Google Shape;32;p29" descr="Decorative blue swoosh"/>
          <p:cNvPicPr preferRelativeResize="0"/>
          <p:nvPr/>
        </p:nvPicPr>
        <p:blipFill rotWithShape="1">
          <a:blip r:embed="rId5">
            <a:alphaModFix/>
          </a:blip>
          <a:srcRect/>
          <a:stretch/>
        </p:blipFill>
        <p:spPr>
          <a:xfrm>
            <a:off x="0" y="-300103"/>
            <a:ext cx="9144001" cy="1577651"/>
          </a:xfrm>
          <a:prstGeom prst="rect">
            <a:avLst/>
          </a:prstGeom>
          <a:noFill/>
          <a:ln>
            <a:noFill/>
          </a:ln>
        </p:spPr>
      </p:pic>
      <p:sp>
        <p:nvSpPr>
          <p:cNvPr id="33" name="Google Shape;33;p29"/>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pic>
        <p:nvPicPr>
          <p:cNvPr id="34" name="Google Shape;34;p29"/>
          <p:cNvPicPr preferRelativeResize="0"/>
          <p:nvPr/>
        </p:nvPicPr>
        <p:blipFill rotWithShape="1">
          <a:blip r:embed="rId6">
            <a:alphaModFix/>
          </a:blip>
          <a:srcRect/>
          <a:stretch/>
        </p:blipFill>
        <p:spPr>
          <a:xfrm>
            <a:off x="899801" y="3741313"/>
            <a:ext cx="1908116" cy="911338"/>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5"/>
        <p:cNvGrpSpPr/>
        <p:nvPr/>
      </p:nvGrpSpPr>
      <p:grpSpPr>
        <a:xfrm>
          <a:off x="0" y="0"/>
          <a:ext cx="0" cy="0"/>
          <a:chOff x="0" y="0"/>
          <a:chExt cx="0" cy="0"/>
        </a:xfrm>
      </p:grpSpPr>
      <p:sp>
        <p:nvSpPr>
          <p:cNvPr id="36" name="Google Shape;36;p30"/>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7" name="Google Shape;37;p30"/>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8" name="Google Shape;38;p30"/>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39"/>
        <p:cNvGrpSpPr/>
        <p:nvPr/>
      </p:nvGrpSpPr>
      <p:grpSpPr>
        <a:xfrm>
          <a:off x="0" y="0"/>
          <a:ext cx="0" cy="0"/>
          <a:chOff x="0" y="0"/>
          <a:chExt cx="0" cy="0"/>
        </a:xfrm>
      </p:grpSpPr>
      <p:sp>
        <p:nvSpPr>
          <p:cNvPr id="40" name="Google Shape;40;p31"/>
          <p:cNvSpPr txBox="1">
            <a:spLocks noGrp="1"/>
          </p:cNvSpPr>
          <p:nvPr>
            <p:ph type="title"/>
          </p:nvPr>
        </p:nvSpPr>
        <p:spPr>
          <a:xfrm>
            <a:off x="2711848" y="83686"/>
            <a:ext cx="6322500" cy="75990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3600"/>
              <a:buFont typeface="Calibri"/>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31"/>
          <p:cNvSpPr txBox="1">
            <a:spLocks noGrp="1"/>
          </p:cNvSpPr>
          <p:nvPr>
            <p:ph type="body" idx="1"/>
          </p:nvPr>
        </p:nvSpPr>
        <p:spPr>
          <a:xfrm>
            <a:off x="1037966" y="1484913"/>
            <a:ext cx="4629300" cy="2901000"/>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2" name="Google Shape;42;p31"/>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43"/>
        <p:cNvGrpSpPr/>
        <p:nvPr/>
      </p:nvGrpSpPr>
      <p:grpSpPr>
        <a:xfrm>
          <a:off x="0" y="0"/>
          <a:ext cx="0" cy="0"/>
          <a:chOff x="0" y="0"/>
          <a:chExt cx="0" cy="0"/>
        </a:xfrm>
      </p:grpSpPr>
      <p:sp>
        <p:nvSpPr>
          <p:cNvPr id="44" name="Google Shape;44;p32"/>
          <p:cNvSpPr txBox="1">
            <a:spLocks noGrp="1"/>
          </p:cNvSpPr>
          <p:nvPr>
            <p:ph type="title"/>
          </p:nvPr>
        </p:nvSpPr>
        <p:spPr>
          <a:xfrm>
            <a:off x="311700" y="445025"/>
            <a:ext cx="8520600" cy="623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4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32"/>
          <p:cNvSpPr txBox="1">
            <a:spLocks noGrp="1"/>
          </p:cNvSpPr>
          <p:nvPr>
            <p:ph type="body" idx="1"/>
          </p:nvPr>
        </p:nvSpPr>
        <p:spPr>
          <a:xfrm>
            <a:off x="311700" y="1152475"/>
            <a:ext cx="8520600" cy="3416400"/>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SzPts val="2800"/>
              <a:buChar char="•"/>
              <a:defRPr/>
            </a:lvl1pPr>
            <a:lvl2pPr marL="914400" lvl="1" indent="-381000" algn="l">
              <a:lnSpc>
                <a:spcPct val="90000"/>
              </a:lnSpc>
              <a:spcBef>
                <a:spcPts val="500"/>
              </a:spcBef>
              <a:spcAft>
                <a:spcPts val="0"/>
              </a:spcAft>
              <a:buSzPts val="2400"/>
              <a:buChar char="•"/>
              <a:defRPr/>
            </a:lvl2pPr>
            <a:lvl3pPr marL="1371600" lvl="2" indent="-355600" algn="l">
              <a:lnSpc>
                <a:spcPct val="90000"/>
              </a:lnSpc>
              <a:spcBef>
                <a:spcPts val="500"/>
              </a:spcBef>
              <a:spcAft>
                <a:spcPts val="0"/>
              </a:spcAft>
              <a:buSzPts val="2000"/>
              <a:buChar char="•"/>
              <a:defRPr/>
            </a:lvl3pPr>
            <a:lvl4pPr marL="1828800" lvl="3" indent="-342900" algn="l">
              <a:lnSpc>
                <a:spcPct val="90000"/>
              </a:lnSpc>
              <a:spcBef>
                <a:spcPts val="500"/>
              </a:spcBef>
              <a:spcAft>
                <a:spcPts val="0"/>
              </a:spcAft>
              <a:buSzPts val="1800"/>
              <a:buChar char="•"/>
              <a:defRPr/>
            </a:lvl4pPr>
            <a:lvl5pPr marL="2286000" lvl="4" indent="-342900" algn="l">
              <a:lnSpc>
                <a:spcPct val="90000"/>
              </a:lnSpc>
              <a:spcBef>
                <a:spcPts val="500"/>
              </a:spcBef>
              <a:spcAft>
                <a:spcPts val="0"/>
              </a:spcAft>
              <a:buSzPts val="1800"/>
              <a:buChar char="•"/>
              <a:defRPr/>
            </a:lvl5pPr>
            <a:lvl6pPr marL="2743200" lvl="5" indent="-342900" algn="l">
              <a:lnSpc>
                <a:spcPct val="90000"/>
              </a:lnSpc>
              <a:spcBef>
                <a:spcPts val="500"/>
              </a:spcBef>
              <a:spcAft>
                <a:spcPts val="0"/>
              </a:spcAft>
              <a:buSzPts val="1800"/>
              <a:buChar char="•"/>
              <a:defRPr/>
            </a:lvl6pPr>
            <a:lvl7pPr marL="3200400" lvl="6" indent="-342900" algn="l">
              <a:lnSpc>
                <a:spcPct val="90000"/>
              </a:lnSpc>
              <a:spcBef>
                <a:spcPts val="500"/>
              </a:spcBef>
              <a:spcAft>
                <a:spcPts val="0"/>
              </a:spcAft>
              <a:buSzPts val="1800"/>
              <a:buChar char="•"/>
              <a:defRPr/>
            </a:lvl7pPr>
            <a:lvl8pPr marL="3657600" lvl="7" indent="-342900" algn="l">
              <a:lnSpc>
                <a:spcPct val="90000"/>
              </a:lnSpc>
              <a:spcBef>
                <a:spcPts val="500"/>
              </a:spcBef>
              <a:spcAft>
                <a:spcPts val="0"/>
              </a:spcAft>
              <a:buSzPts val="1800"/>
              <a:buChar char="•"/>
              <a:defRPr/>
            </a:lvl8pPr>
            <a:lvl9pPr marL="4114800" lvl="8" indent="-342900" algn="l">
              <a:lnSpc>
                <a:spcPct val="90000"/>
              </a:lnSpc>
              <a:spcBef>
                <a:spcPts val="500"/>
              </a:spcBef>
              <a:spcAft>
                <a:spcPts val="0"/>
              </a:spcAft>
              <a:buSzPts val="1800"/>
              <a:buChar char="•"/>
              <a:defRPr/>
            </a:lvl9pPr>
          </a:lstStyle>
          <a:p>
            <a:endParaRPr/>
          </a:p>
        </p:txBody>
      </p:sp>
      <p:sp>
        <p:nvSpPr>
          <p:cNvPr id="46" name="Google Shape;46;p32"/>
          <p:cNvSpPr txBox="1">
            <a:spLocks noGrp="1"/>
          </p:cNvSpPr>
          <p:nvPr>
            <p:ph type="sldNum" idx="12"/>
          </p:nvPr>
        </p:nvSpPr>
        <p:spPr>
          <a:xfrm>
            <a:off x="8497999" y="4688759"/>
            <a:ext cx="548700" cy="3936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47"/>
        <p:cNvGrpSpPr/>
        <p:nvPr/>
      </p:nvGrpSpPr>
      <p:grpSpPr>
        <a:xfrm>
          <a:off x="0" y="0"/>
          <a:ext cx="0" cy="0"/>
          <a:chOff x="0" y="0"/>
          <a:chExt cx="0" cy="0"/>
        </a:xfrm>
      </p:grpSpPr>
      <p:sp>
        <p:nvSpPr>
          <p:cNvPr id="48" name="Google Shape;48;p33"/>
          <p:cNvSpPr txBox="1">
            <a:spLocks noGrp="1"/>
          </p:cNvSpPr>
          <p:nvPr>
            <p:ph type="title"/>
          </p:nvPr>
        </p:nvSpPr>
        <p:spPr>
          <a:xfrm>
            <a:off x="2679825" y="69895"/>
            <a:ext cx="6400800" cy="643200"/>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Clr>
                <a:schemeClr val="lt1"/>
              </a:buClr>
              <a:buSzPts val="3200"/>
              <a:buFont typeface="Calibri"/>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33"/>
          <p:cNvSpPr txBox="1">
            <a:spLocks noGrp="1"/>
          </p:cNvSpPr>
          <p:nvPr>
            <p:ph type="subTitle" idx="1"/>
          </p:nvPr>
        </p:nvSpPr>
        <p:spPr>
          <a:xfrm>
            <a:off x="989091" y="2107370"/>
            <a:ext cx="6858000" cy="12417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50" name="Google Shape;50;p33"/>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51"/>
        <p:cNvGrpSpPr/>
        <p:nvPr/>
      </p:nvGrpSpPr>
      <p:grpSpPr>
        <a:xfrm>
          <a:off x="0" y="0"/>
          <a:ext cx="0" cy="0"/>
          <a:chOff x="0" y="0"/>
          <a:chExt cx="0" cy="0"/>
        </a:xfrm>
      </p:grpSpPr>
      <p:sp>
        <p:nvSpPr>
          <p:cNvPr id="52" name="Google Shape;52;p34"/>
          <p:cNvSpPr txBox="1">
            <a:spLocks noGrp="1"/>
          </p:cNvSpPr>
          <p:nvPr>
            <p:ph type="title"/>
          </p:nvPr>
        </p:nvSpPr>
        <p:spPr>
          <a:xfrm>
            <a:off x="2679825" y="69895"/>
            <a:ext cx="6400800" cy="643200"/>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Clr>
                <a:schemeClr val="lt1"/>
              </a:buClr>
              <a:buSzPts val="3200"/>
              <a:buFont typeface="Calibri"/>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34"/>
          <p:cNvSpPr txBox="1">
            <a:spLocks noGrp="1"/>
          </p:cNvSpPr>
          <p:nvPr>
            <p:ph type="body" idx="1"/>
          </p:nvPr>
        </p:nvSpPr>
        <p:spPr>
          <a:xfrm>
            <a:off x="655811" y="1918592"/>
            <a:ext cx="3886200" cy="2062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34"/>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jp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g"/><Relationship Id="rId10" Type="http://schemas.openxmlformats.org/officeDocument/2006/relationships/slideLayout" Target="../slideLayouts/slideLayout10.xml"/><Relationship Id="rId19" Type="http://schemas.openxmlformats.org/officeDocument/2006/relationships/image" Target="../media/image5.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5"/>
          <p:cNvSpPr txBox="1">
            <a:spLocks noGrp="1"/>
          </p:cNvSpPr>
          <p:nvPr>
            <p:ph type="title"/>
          </p:nvPr>
        </p:nvSpPr>
        <p:spPr>
          <a:xfrm>
            <a:off x="628650" y="1498864"/>
            <a:ext cx="7886700" cy="9942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1"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pic>
        <p:nvPicPr>
          <p:cNvPr id="7" name="Google Shape;7;p25" descr="Decorative geometric pattern"/>
          <p:cNvPicPr preferRelativeResize="0"/>
          <p:nvPr/>
        </p:nvPicPr>
        <p:blipFill rotWithShape="1">
          <a:blip r:embed="rId15">
            <a:alphaModFix/>
          </a:blip>
          <a:srcRect/>
          <a:stretch/>
        </p:blipFill>
        <p:spPr>
          <a:xfrm>
            <a:off x="0" y="1"/>
            <a:ext cx="9144001" cy="4871141"/>
          </a:xfrm>
          <a:prstGeom prst="rect">
            <a:avLst/>
          </a:prstGeom>
          <a:noFill/>
          <a:ln>
            <a:noFill/>
          </a:ln>
        </p:spPr>
      </p:pic>
      <p:pic>
        <p:nvPicPr>
          <p:cNvPr id="8" name="Google Shape;8;p25" descr="Decorative blue swoosh"/>
          <p:cNvPicPr preferRelativeResize="0"/>
          <p:nvPr/>
        </p:nvPicPr>
        <p:blipFill rotWithShape="1">
          <a:blip r:embed="rId16">
            <a:alphaModFix/>
          </a:blip>
          <a:srcRect/>
          <a:stretch/>
        </p:blipFill>
        <p:spPr>
          <a:xfrm>
            <a:off x="-1" y="-677"/>
            <a:ext cx="9144003" cy="1556462"/>
          </a:xfrm>
          <a:prstGeom prst="rect">
            <a:avLst/>
          </a:prstGeom>
          <a:noFill/>
          <a:ln>
            <a:noFill/>
          </a:ln>
        </p:spPr>
      </p:pic>
      <p:pic>
        <p:nvPicPr>
          <p:cNvPr id="9" name="Google Shape;9;p25" descr="Decorative blue bar"/>
          <p:cNvPicPr preferRelativeResize="0"/>
          <p:nvPr/>
        </p:nvPicPr>
        <p:blipFill rotWithShape="1">
          <a:blip r:embed="rId17">
            <a:alphaModFix/>
          </a:blip>
          <a:srcRect/>
          <a:stretch/>
        </p:blipFill>
        <p:spPr>
          <a:xfrm>
            <a:off x="0" y="4871140"/>
            <a:ext cx="9144001" cy="276279"/>
          </a:xfrm>
          <a:prstGeom prst="rect">
            <a:avLst/>
          </a:prstGeom>
          <a:noFill/>
          <a:ln>
            <a:noFill/>
          </a:ln>
        </p:spPr>
      </p:pic>
      <p:sp>
        <p:nvSpPr>
          <p:cNvPr id="10" name="Google Shape;10;p25"/>
          <p:cNvSpPr txBox="1">
            <a:spLocks noGrp="1"/>
          </p:cNvSpPr>
          <p:nvPr>
            <p:ph type="body" idx="1"/>
          </p:nvPr>
        </p:nvSpPr>
        <p:spPr>
          <a:xfrm>
            <a:off x="628650" y="2570441"/>
            <a:ext cx="7886700" cy="2062200"/>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11" name="Google Shape;11;p25"/>
          <p:cNvPicPr preferRelativeResize="0"/>
          <p:nvPr/>
        </p:nvPicPr>
        <p:blipFill rotWithShape="1">
          <a:blip r:embed="rId18">
            <a:alphaModFix/>
          </a:blip>
          <a:srcRect/>
          <a:stretch/>
        </p:blipFill>
        <p:spPr>
          <a:xfrm>
            <a:off x="115173" y="139623"/>
            <a:ext cx="2033166" cy="1011108"/>
          </a:xfrm>
          <a:prstGeom prst="rect">
            <a:avLst/>
          </a:prstGeom>
          <a:noFill/>
          <a:ln>
            <a:noFill/>
          </a:ln>
        </p:spPr>
      </p:pic>
      <p:pic>
        <p:nvPicPr>
          <p:cNvPr id="12" name="Google Shape;12;p25"/>
          <p:cNvPicPr preferRelativeResize="0"/>
          <p:nvPr/>
        </p:nvPicPr>
        <p:blipFill rotWithShape="1">
          <a:blip r:embed="rId18">
            <a:alphaModFix/>
          </a:blip>
          <a:srcRect/>
          <a:stretch/>
        </p:blipFill>
        <p:spPr>
          <a:xfrm>
            <a:off x="115173" y="139623"/>
            <a:ext cx="2033166" cy="1011108"/>
          </a:xfrm>
          <a:prstGeom prst="rect">
            <a:avLst/>
          </a:prstGeom>
          <a:noFill/>
          <a:ln>
            <a:noFill/>
          </a:ln>
        </p:spPr>
      </p:pic>
      <p:pic>
        <p:nvPicPr>
          <p:cNvPr id="13" name="Google Shape;13;p25" descr="Oregon Department of Education Logo"/>
          <p:cNvPicPr preferRelativeResize="0"/>
          <p:nvPr/>
        </p:nvPicPr>
        <p:blipFill rotWithShape="1">
          <a:blip r:embed="rId18">
            <a:alphaModFix/>
          </a:blip>
          <a:srcRect/>
          <a:stretch/>
        </p:blipFill>
        <p:spPr>
          <a:xfrm>
            <a:off x="115173" y="139623"/>
            <a:ext cx="2033166" cy="1011108"/>
          </a:xfrm>
          <a:prstGeom prst="rect">
            <a:avLst/>
          </a:prstGeom>
          <a:noFill/>
          <a:ln>
            <a:noFill/>
          </a:ln>
        </p:spPr>
      </p:pic>
      <p:sp>
        <p:nvSpPr>
          <p:cNvPr id="14" name="Google Shape;14;p25"/>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pic>
        <p:nvPicPr>
          <p:cNvPr id="15" name="Google Shape;15;p25"/>
          <p:cNvPicPr preferRelativeResize="0"/>
          <p:nvPr/>
        </p:nvPicPr>
        <p:blipFill rotWithShape="1">
          <a:blip r:embed="rId19">
            <a:alphaModFix/>
          </a:blip>
          <a:srcRect/>
          <a:stretch/>
        </p:blipFill>
        <p:spPr>
          <a:xfrm>
            <a:off x="7269093" y="1180480"/>
            <a:ext cx="1281347" cy="611987"/>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14.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zoomgov.com/j/1616498662?pwd=Y2k0NDNXZ1Q4WGpuUWN2dzRHb1hkQT09"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ODE.CTERevitalization@ode.oregon.gov"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ww.oregon.gov/ode/learning-options/CTE/FedFund/Pages/CTE-Revitalization-Grant.aspx"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mailto:ODE.CTERevitalization@ode.oregon.gov" TargetMode="External"/><Relationship Id="rId4" Type="http://schemas.openxmlformats.org/officeDocument/2006/relationships/hyperlink" Target="https://www.oregon.gov/ode/learning-options/CTE/FedFund/Documents/CTE%20Revit%20Grant%20RFA%2023-25%20Final%20_10-3-23.docx"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2.jp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
          <p:cNvSpPr txBox="1">
            <a:spLocks noGrp="1"/>
          </p:cNvSpPr>
          <p:nvPr>
            <p:ph type="ctrTitle"/>
          </p:nvPr>
        </p:nvSpPr>
        <p:spPr>
          <a:xfrm>
            <a:off x="311708" y="744575"/>
            <a:ext cx="8520600" cy="20526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SzPts val="5200"/>
              <a:buNone/>
            </a:pPr>
            <a:r>
              <a:rPr lang="en" sz="4000">
                <a:solidFill>
                  <a:schemeClr val="accent1"/>
                </a:solidFill>
              </a:rPr>
              <a:t>CTE Revitalization Grant 2023-25</a:t>
            </a:r>
            <a:endParaRPr sz="4000">
              <a:solidFill>
                <a:schemeClr val="accent1"/>
              </a:solidFill>
            </a:endParaRPr>
          </a:p>
        </p:txBody>
      </p:sp>
      <p:sp>
        <p:nvSpPr>
          <p:cNvPr id="82" name="Google Shape;82;p1"/>
          <p:cNvSpPr txBox="1">
            <a:spLocks noGrp="1"/>
          </p:cNvSpPr>
          <p:nvPr>
            <p:ph type="subTitle" idx="1"/>
          </p:nvPr>
        </p:nvSpPr>
        <p:spPr>
          <a:xfrm>
            <a:off x="311708" y="2800816"/>
            <a:ext cx="8520600" cy="1949700"/>
          </a:xfrm>
          <a:prstGeom prst="rect">
            <a:avLst/>
          </a:prstGeom>
          <a:noFill/>
          <a:ln>
            <a:noFill/>
          </a:ln>
        </p:spPr>
        <p:txBody>
          <a:bodyPr spcFirstLastPara="1" wrap="square" lIns="91425" tIns="45700" rIns="91425" bIns="45700" anchor="t" anchorCtr="0">
            <a:normAutofit fontScale="85000" lnSpcReduction="20000"/>
          </a:bodyPr>
          <a:lstStyle/>
          <a:p>
            <a:pPr marL="0" lvl="0" indent="0" algn="ctr" rtl="0">
              <a:lnSpc>
                <a:spcPct val="150000"/>
              </a:lnSpc>
              <a:spcBef>
                <a:spcPts val="1000"/>
              </a:spcBef>
              <a:spcAft>
                <a:spcPts val="0"/>
              </a:spcAft>
              <a:buSzPct val="173374"/>
              <a:buNone/>
            </a:pPr>
            <a:r>
              <a:rPr lang="en" sz="1900"/>
              <a:t>Technical Assistance Webinar #3 – </a:t>
            </a:r>
            <a:r>
              <a:rPr lang="en" sz="1900" i="1"/>
              <a:t>Wednesday, October 25, 2023 | 3:00-4:00 p.m. </a:t>
            </a:r>
            <a:endParaRPr sz="1600" b="1" i="1">
              <a:solidFill>
                <a:srgbClr val="C00000"/>
              </a:solidFill>
            </a:endParaRPr>
          </a:p>
          <a:p>
            <a:pPr marL="0" lvl="0" indent="0" algn="ctr" rtl="0">
              <a:lnSpc>
                <a:spcPct val="140000"/>
              </a:lnSpc>
              <a:spcBef>
                <a:spcPts val="1000"/>
              </a:spcBef>
              <a:spcAft>
                <a:spcPts val="0"/>
              </a:spcAft>
              <a:buSzPct val="149732"/>
              <a:buNone/>
            </a:pPr>
            <a:r>
              <a:rPr lang="en" sz="2200" b="1">
                <a:solidFill>
                  <a:srgbClr val="333333"/>
                </a:solidFill>
                <a:highlight>
                  <a:srgbClr val="FFFFFF"/>
                </a:highlight>
                <a:latin typeface="Arial"/>
                <a:ea typeface="Arial"/>
                <a:cs typeface="Arial"/>
                <a:sym typeface="Arial"/>
              </a:rPr>
              <a:t>Building Your CTE Revitalization Application </a:t>
            </a:r>
            <a:br>
              <a:rPr lang="en" sz="2400" b="1">
                <a:solidFill>
                  <a:srgbClr val="333333"/>
                </a:solidFill>
                <a:highlight>
                  <a:srgbClr val="FFFFFF"/>
                </a:highlight>
                <a:latin typeface="Arial"/>
                <a:ea typeface="Arial"/>
                <a:cs typeface="Arial"/>
                <a:sym typeface="Arial"/>
              </a:rPr>
            </a:br>
            <a:r>
              <a:rPr lang="en" sz="2000" i="1">
                <a:solidFill>
                  <a:srgbClr val="333333"/>
                </a:solidFill>
                <a:highlight>
                  <a:srgbClr val="FFFFFF"/>
                </a:highlight>
                <a:latin typeface="Arial"/>
                <a:ea typeface="Arial"/>
                <a:cs typeface="Arial"/>
                <a:sym typeface="Arial"/>
              </a:rPr>
              <a:t>CTE and Equity, Reporting, and Budgeting</a:t>
            </a:r>
            <a:endParaRPr/>
          </a:p>
          <a:p>
            <a:pPr marL="0" lvl="0" indent="0" algn="ctr" rtl="0">
              <a:lnSpc>
                <a:spcPct val="100000"/>
              </a:lnSpc>
              <a:spcBef>
                <a:spcPts val="1000"/>
              </a:spcBef>
              <a:spcAft>
                <a:spcPts val="0"/>
              </a:spcAft>
              <a:buSzPct val="329411"/>
              <a:buNone/>
            </a:pPr>
            <a:endParaRPr sz="1000" i="1">
              <a:solidFill>
                <a:srgbClr val="333333"/>
              </a:solidFill>
              <a:highlight>
                <a:srgbClr val="FFFFFF"/>
              </a:highlight>
              <a:latin typeface="Arial"/>
              <a:ea typeface="Arial"/>
              <a:cs typeface="Arial"/>
              <a:sym typeface="Arial"/>
            </a:endParaRPr>
          </a:p>
          <a:p>
            <a:pPr marL="0" lvl="0" indent="0" algn="ctr" rtl="0">
              <a:lnSpc>
                <a:spcPct val="100000"/>
              </a:lnSpc>
              <a:spcBef>
                <a:spcPts val="1000"/>
              </a:spcBef>
              <a:spcAft>
                <a:spcPts val="0"/>
              </a:spcAft>
              <a:buSzPct val="205882"/>
              <a:buNone/>
            </a:pPr>
            <a:r>
              <a:rPr lang="en" sz="1600" b="1" i="1">
                <a:solidFill>
                  <a:srgbClr val="C00000"/>
                </a:solidFill>
              </a:rPr>
              <a:t>This session will be recorded. </a:t>
            </a:r>
            <a:endParaRPr sz="1600" b="1" i="1">
              <a:solidFill>
                <a:srgbClr val="C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0"/>
          <p:cNvSpPr txBox="1">
            <a:spLocks noGrp="1"/>
          </p:cNvSpPr>
          <p:nvPr>
            <p:ph type="title"/>
          </p:nvPr>
        </p:nvSpPr>
        <p:spPr>
          <a:xfrm>
            <a:off x="2743200" y="132454"/>
            <a:ext cx="6400800" cy="64320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SzPts val="3200"/>
              <a:buNone/>
            </a:pPr>
            <a:r>
              <a:rPr lang="en"/>
              <a:t>Examples of Specific Activities for Recruitment </a:t>
            </a:r>
            <a:endParaRPr/>
          </a:p>
        </p:txBody>
      </p:sp>
      <p:sp>
        <p:nvSpPr>
          <p:cNvPr id="137" name="Google Shape;137;p10"/>
          <p:cNvSpPr txBox="1">
            <a:spLocks noGrp="1"/>
          </p:cNvSpPr>
          <p:nvPr>
            <p:ph type="body" idx="1"/>
          </p:nvPr>
        </p:nvSpPr>
        <p:spPr>
          <a:xfrm>
            <a:off x="591900" y="2021634"/>
            <a:ext cx="7960200" cy="2667812"/>
          </a:xfrm>
          <a:prstGeom prst="rect">
            <a:avLst/>
          </a:prstGeom>
          <a:noFill/>
          <a:ln>
            <a:noFill/>
          </a:ln>
        </p:spPr>
        <p:txBody>
          <a:bodyPr spcFirstLastPara="1" wrap="square" lIns="91425" tIns="45700" rIns="91425" bIns="45700" anchor="t" anchorCtr="0">
            <a:normAutofit/>
          </a:bodyPr>
          <a:lstStyle/>
          <a:p>
            <a:pPr marL="465773" lvl="0" indent="-342900" algn="l" rtl="0">
              <a:lnSpc>
                <a:spcPct val="100000"/>
              </a:lnSpc>
              <a:spcBef>
                <a:spcPts val="0"/>
              </a:spcBef>
              <a:spcAft>
                <a:spcPts val="0"/>
              </a:spcAft>
              <a:buSzPts val="1286"/>
              <a:buFont typeface="Noto Sans Symbols"/>
              <a:buChar char="⮚"/>
            </a:pPr>
            <a:r>
              <a:rPr lang="en" sz="2000"/>
              <a:t>Your district might choose to offer a job fair that highlights employers of color, or employers with disabilities.  </a:t>
            </a:r>
            <a:endParaRPr sz="2000"/>
          </a:p>
          <a:p>
            <a:pPr marL="465773" lvl="0" indent="-342900" algn="l" rtl="0">
              <a:lnSpc>
                <a:spcPct val="100000"/>
              </a:lnSpc>
              <a:spcBef>
                <a:spcPts val="1000"/>
              </a:spcBef>
              <a:spcAft>
                <a:spcPts val="0"/>
              </a:spcAft>
              <a:buSzPts val="1286"/>
              <a:buFont typeface="Noto Sans Symbols"/>
              <a:buChar char="⮚"/>
            </a:pPr>
            <a:r>
              <a:rPr lang="en" sz="2000"/>
              <a:t>Your district includes interpreters for the languages of your community in informational meetings.</a:t>
            </a:r>
            <a:endParaRPr sz="2000"/>
          </a:p>
          <a:p>
            <a:pPr marL="465773" lvl="0" indent="-342900" algn="l" rtl="0">
              <a:lnSpc>
                <a:spcPct val="100000"/>
              </a:lnSpc>
              <a:spcBef>
                <a:spcPts val="1000"/>
              </a:spcBef>
              <a:spcAft>
                <a:spcPts val="1000"/>
              </a:spcAft>
              <a:buSzPts val="1286"/>
              <a:buFont typeface="Noto Sans Symbols"/>
              <a:buChar char="⮚"/>
            </a:pPr>
            <a:r>
              <a:rPr lang="en" sz="2000"/>
              <a:t>Any recruitment materials are offered in languages of the community and feature pictures of diverse populations.  </a:t>
            </a:r>
            <a:endParaRPr sz="2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1"/>
          <p:cNvSpPr txBox="1">
            <a:spLocks noGrp="1"/>
          </p:cNvSpPr>
          <p:nvPr>
            <p:ph type="title"/>
          </p:nvPr>
        </p:nvSpPr>
        <p:spPr>
          <a:xfrm>
            <a:off x="2679825" y="69895"/>
            <a:ext cx="6400800" cy="64320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SzPts val="3200"/>
              <a:buNone/>
            </a:pPr>
            <a:r>
              <a:rPr lang="en" sz="3000"/>
              <a:t>Samples of Specific Activities to Provide Support</a:t>
            </a:r>
            <a:endParaRPr sz="3000"/>
          </a:p>
        </p:txBody>
      </p:sp>
      <p:sp>
        <p:nvSpPr>
          <p:cNvPr id="143" name="Google Shape;143;p11"/>
          <p:cNvSpPr txBox="1">
            <a:spLocks noGrp="1"/>
          </p:cNvSpPr>
          <p:nvPr>
            <p:ph type="body" idx="1"/>
          </p:nvPr>
        </p:nvSpPr>
        <p:spPr>
          <a:xfrm>
            <a:off x="235350" y="1844344"/>
            <a:ext cx="8673300" cy="2787662"/>
          </a:xfrm>
          <a:prstGeom prst="rect">
            <a:avLst/>
          </a:prstGeom>
          <a:noFill/>
          <a:ln>
            <a:noFill/>
          </a:ln>
        </p:spPr>
        <p:txBody>
          <a:bodyPr spcFirstLastPara="1" wrap="square" lIns="91425" tIns="45700" rIns="91425" bIns="45700" anchor="t" anchorCtr="0">
            <a:noAutofit/>
          </a:bodyPr>
          <a:lstStyle/>
          <a:p>
            <a:pPr marL="365919" lvl="0" indent="-285750" algn="l" rtl="0">
              <a:lnSpc>
                <a:spcPct val="90000"/>
              </a:lnSpc>
              <a:spcBef>
                <a:spcPts val="1000"/>
              </a:spcBef>
              <a:spcAft>
                <a:spcPts val="0"/>
              </a:spcAft>
              <a:buSzPts val="1768"/>
              <a:buFont typeface="Noto Sans Symbols"/>
              <a:buChar char="⮚"/>
            </a:pPr>
            <a:r>
              <a:rPr lang="en" sz="1800"/>
              <a:t>Your district seeks information from the community to understand student needs and provide the necessary supports.  </a:t>
            </a:r>
            <a:endParaRPr sz="1800"/>
          </a:p>
          <a:p>
            <a:pPr marL="874395" lvl="1" indent="-285750" algn="l" rtl="0">
              <a:lnSpc>
                <a:spcPct val="90000"/>
              </a:lnSpc>
              <a:spcBef>
                <a:spcPts val="1000"/>
              </a:spcBef>
              <a:spcAft>
                <a:spcPts val="0"/>
              </a:spcAft>
              <a:buSzPts val="1350"/>
              <a:buFont typeface="Noto Sans Symbols"/>
              <a:buChar char="⮚"/>
            </a:pPr>
            <a:r>
              <a:rPr lang="en" sz="1800" i="1"/>
              <a:t>Surveys</a:t>
            </a:r>
            <a:endParaRPr sz="1800" i="1"/>
          </a:p>
          <a:p>
            <a:pPr marL="874395" lvl="1" indent="-285750" algn="l" rtl="0">
              <a:lnSpc>
                <a:spcPct val="90000"/>
              </a:lnSpc>
              <a:spcBef>
                <a:spcPts val="1000"/>
              </a:spcBef>
              <a:spcAft>
                <a:spcPts val="0"/>
              </a:spcAft>
              <a:buSzPts val="1350"/>
              <a:buFont typeface="Noto Sans Symbols"/>
              <a:buChar char="⮚"/>
            </a:pPr>
            <a:r>
              <a:rPr lang="en" sz="1800" i="1"/>
              <a:t>Parent meetings</a:t>
            </a:r>
            <a:endParaRPr sz="1800" i="1"/>
          </a:p>
          <a:p>
            <a:pPr marL="874395" lvl="1" indent="-285750" algn="l" rtl="0">
              <a:lnSpc>
                <a:spcPct val="90000"/>
              </a:lnSpc>
              <a:spcBef>
                <a:spcPts val="1000"/>
              </a:spcBef>
              <a:spcAft>
                <a:spcPts val="0"/>
              </a:spcAft>
              <a:buSzPts val="1350"/>
              <a:buFont typeface="Noto Sans Symbols"/>
              <a:buChar char="⮚"/>
            </a:pPr>
            <a:r>
              <a:rPr lang="en" sz="1800" i="1"/>
              <a:t>Advisories</a:t>
            </a:r>
            <a:endParaRPr sz="1800" i="1"/>
          </a:p>
          <a:p>
            <a:pPr marL="874395" lvl="1" indent="-285750" algn="l" rtl="0">
              <a:lnSpc>
                <a:spcPct val="90000"/>
              </a:lnSpc>
              <a:spcBef>
                <a:spcPts val="1000"/>
              </a:spcBef>
              <a:spcAft>
                <a:spcPts val="0"/>
              </a:spcAft>
              <a:buSzPts val="1350"/>
              <a:buFont typeface="Noto Sans Symbols"/>
              <a:buChar char="⮚"/>
            </a:pPr>
            <a:r>
              <a:rPr lang="en" sz="1800" i="1"/>
              <a:t>Focus groups</a:t>
            </a:r>
            <a:endParaRPr sz="1800" i="1"/>
          </a:p>
          <a:p>
            <a:pPr marL="365919" lvl="0" indent="-285750" algn="l" rtl="0">
              <a:lnSpc>
                <a:spcPct val="90000"/>
              </a:lnSpc>
              <a:spcBef>
                <a:spcPts val="1000"/>
              </a:spcBef>
              <a:spcAft>
                <a:spcPts val="1000"/>
              </a:spcAft>
              <a:buSzPts val="1768"/>
              <a:buFont typeface="Noto Sans Symbols"/>
              <a:buChar char="⮚"/>
            </a:pPr>
            <a:r>
              <a:rPr lang="en" sz="1800"/>
              <a:t>School counselors discuss with students any strengths or weaknesses of current CTE programming.  </a:t>
            </a:r>
            <a:endParaRPr sz="1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12"/>
          <p:cNvSpPr txBox="1">
            <a:spLocks noGrp="1"/>
          </p:cNvSpPr>
          <p:nvPr>
            <p:ph type="title"/>
          </p:nvPr>
        </p:nvSpPr>
        <p:spPr>
          <a:xfrm>
            <a:off x="2679825" y="69895"/>
            <a:ext cx="6400800" cy="64320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SzPts val="3200"/>
              <a:buNone/>
            </a:pPr>
            <a:r>
              <a:rPr lang="en" sz="3000"/>
              <a:t>Suggested Retention Strategies</a:t>
            </a:r>
            <a:endParaRPr sz="3000"/>
          </a:p>
        </p:txBody>
      </p:sp>
      <p:sp>
        <p:nvSpPr>
          <p:cNvPr id="149" name="Google Shape;149;p12"/>
          <p:cNvSpPr txBox="1">
            <a:spLocks noGrp="1"/>
          </p:cNvSpPr>
          <p:nvPr>
            <p:ph type="body" idx="1"/>
          </p:nvPr>
        </p:nvSpPr>
        <p:spPr>
          <a:xfrm>
            <a:off x="230925" y="2178621"/>
            <a:ext cx="8849700" cy="2774700"/>
          </a:xfrm>
          <a:prstGeom prst="rect">
            <a:avLst/>
          </a:prstGeom>
          <a:noFill/>
          <a:ln>
            <a:noFill/>
          </a:ln>
        </p:spPr>
        <p:txBody>
          <a:bodyPr spcFirstLastPara="1" wrap="square" lIns="91425" tIns="45700" rIns="91425" bIns="45700" anchor="t" anchorCtr="0">
            <a:noAutofit/>
          </a:bodyPr>
          <a:lstStyle/>
          <a:p>
            <a:pPr marL="508000" lvl="0" indent="-457200" algn="l" rtl="0">
              <a:lnSpc>
                <a:spcPct val="90000"/>
              </a:lnSpc>
              <a:spcBef>
                <a:spcPts val="0"/>
              </a:spcBef>
              <a:spcAft>
                <a:spcPts val="0"/>
              </a:spcAft>
              <a:buSzPts val="2800"/>
              <a:buFont typeface="Noto Sans Symbols"/>
              <a:buChar char="⮚"/>
            </a:pPr>
            <a:r>
              <a:rPr lang="en" sz="2200"/>
              <a:t>Examine scheduling practices to ensure access for all courses. </a:t>
            </a:r>
            <a:endParaRPr sz="2200"/>
          </a:p>
          <a:p>
            <a:pPr marL="508000" lvl="0" indent="-457200" algn="l" rtl="0">
              <a:lnSpc>
                <a:spcPct val="90000"/>
              </a:lnSpc>
              <a:spcBef>
                <a:spcPts val="1000"/>
              </a:spcBef>
              <a:spcAft>
                <a:spcPts val="0"/>
              </a:spcAft>
              <a:buSzPts val="2800"/>
              <a:buFont typeface="Noto Sans Symbols"/>
              <a:buChar char="⮚"/>
            </a:pPr>
            <a:r>
              <a:rPr lang="en" sz="2200"/>
              <a:t>Provide culturally responsive training for CTE teachers and counselors.  </a:t>
            </a:r>
            <a:endParaRPr sz="2200"/>
          </a:p>
          <a:p>
            <a:pPr marL="508000" lvl="0" indent="-457200" algn="l" rtl="0">
              <a:lnSpc>
                <a:spcPct val="90000"/>
              </a:lnSpc>
              <a:spcBef>
                <a:spcPts val="1000"/>
              </a:spcBef>
              <a:spcAft>
                <a:spcPts val="0"/>
              </a:spcAft>
              <a:buSzPts val="2800"/>
              <a:buFont typeface="Noto Sans Symbols"/>
              <a:buChar char="⮚"/>
            </a:pPr>
            <a:r>
              <a:rPr lang="en" sz="2200"/>
              <a:t>Examine monetary barriers for access.</a:t>
            </a:r>
            <a:endParaRPr sz="2200"/>
          </a:p>
          <a:p>
            <a:pPr marL="508000" lvl="0" indent="-457200" algn="l" rtl="0">
              <a:lnSpc>
                <a:spcPct val="90000"/>
              </a:lnSpc>
              <a:spcBef>
                <a:spcPts val="1000"/>
              </a:spcBef>
              <a:spcAft>
                <a:spcPts val="1000"/>
              </a:spcAft>
              <a:buSzPts val="2800"/>
              <a:buFont typeface="Noto Sans Symbols"/>
              <a:buChar char="⮚"/>
            </a:pPr>
            <a:r>
              <a:rPr lang="en" sz="2200"/>
              <a:t>Continue to listen to students and community about needs.  </a:t>
            </a:r>
            <a:endParaRPr sz="22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13"/>
          <p:cNvSpPr txBox="1">
            <a:spLocks noGrp="1"/>
          </p:cNvSpPr>
          <p:nvPr>
            <p:ph type="title"/>
          </p:nvPr>
        </p:nvSpPr>
        <p:spPr>
          <a:xfrm>
            <a:off x="628650" y="1804447"/>
            <a:ext cx="7886700" cy="9942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
              <a:t>Reporting Process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14"/>
          <p:cNvSpPr txBox="1">
            <a:spLocks noGrp="1"/>
          </p:cNvSpPr>
          <p:nvPr>
            <p:ph type="title"/>
          </p:nvPr>
        </p:nvSpPr>
        <p:spPr>
          <a:xfrm>
            <a:off x="2743200" y="54692"/>
            <a:ext cx="6400800" cy="64320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SzPts val="3200"/>
              <a:buNone/>
            </a:pPr>
            <a:r>
              <a:rPr lang="en"/>
              <a:t>Reporting Timeline</a:t>
            </a:r>
            <a:endParaRPr/>
          </a:p>
        </p:txBody>
      </p:sp>
      <p:sp>
        <p:nvSpPr>
          <p:cNvPr id="160" name="Google Shape;160;p14"/>
          <p:cNvSpPr txBox="1">
            <a:spLocks noGrp="1"/>
          </p:cNvSpPr>
          <p:nvPr>
            <p:ph type="body" idx="1"/>
          </p:nvPr>
        </p:nvSpPr>
        <p:spPr>
          <a:xfrm>
            <a:off x="1031275" y="1623325"/>
            <a:ext cx="7362900" cy="3185100"/>
          </a:xfrm>
          <a:prstGeom prst="rect">
            <a:avLst/>
          </a:prstGeom>
          <a:noFill/>
          <a:ln>
            <a:noFill/>
          </a:ln>
        </p:spPr>
        <p:txBody>
          <a:bodyPr spcFirstLastPara="1" wrap="square" lIns="91425" tIns="45700" rIns="91425" bIns="45700" anchor="t" anchorCtr="0">
            <a:normAutofit fontScale="25000" lnSpcReduction="20000"/>
          </a:bodyPr>
          <a:lstStyle/>
          <a:p>
            <a:pPr marL="0" lvl="0" indent="0" algn="l" rtl="0">
              <a:lnSpc>
                <a:spcPct val="100000"/>
              </a:lnSpc>
              <a:spcBef>
                <a:spcPts val="1200"/>
              </a:spcBef>
              <a:spcAft>
                <a:spcPts val="0"/>
              </a:spcAft>
              <a:buClr>
                <a:schemeClr val="dk1"/>
              </a:buClr>
              <a:buSzPct val="54590"/>
              <a:buFont typeface="Arial"/>
              <a:buNone/>
            </a:pPr>
            <a:r>
              <a:rPr lang="en" sz="6200">
                <a:latin typeface="Calibri"/>
                <a:ea typeface="Calibri"/>
                <a:cs typeface="Calibri"/>
                <a:sym typeface="Calibri"/>
              </a:rPr>
              <a:t>	Update #1		</a:t>
            </a:r>
            <a:r>
              <a:rPr lang="en" sz="6200" i="1">
                <a:latin typeface="Calibri"/>
                <a:ea typeface="Calibri"/>
                <a:cs typeface="Calibri"/>
                <a:sym typeface="Calibri"/>
              </a:rPr>
              <a:t>due 	</a:t>
            </a:r>
            <a:r>
              <a:rPr lang="en" sz="6200">
                <a:latin typeface="Calibri"/>
                <a:ea typeface="Calibri"/>
                <a:cs typeface="Calibri"/>
                <a:sym typeface="Calibri"/>
              </a:rPr>
              <a:t>	</a:t>
            </a:r>
            <a:r>
              <a:rPr lang="en" sz="6200" b="1"/>
              <a:t>May 24, 2024</a:t>
            </a:r>
            <a:endParaRPr b="1"/>
          </a:p>
          <a:p>
            <a:pPr marL="0" lvl="0" indent="0" algn="l" rtl="0">
              <a:lnSpc>
                <a:spcPct val="100000"/>
              </a:lnSpc>
              <a:spcBef>
                <a:spcPts val="1200"/>
              </a:spcBef>
              <a:spcAft>
                <a:spcPts val="0"/>
              </a:spcAft>
              <a:buClr>
                <a:schemeClr val="dk1"/>
              </a:buClr>
              <a:buSzPct val="54590"/>
              <a:buFont typeface="Arial"/>
              <a:buNone/>
            </a:pPr>
            <a:r>
              <a:rPr lang="en" sz="6200">
                <a:latin typeface="Calibri"/>
                <a:ea typeface="Calibri"/>
                <a:cs typeface="Calibri"/>
                <a:sym typeface="Calibri"/>
              </a:rPr>
              <a:t>	Update #2		</a:t>
            </a:r>
            <a:r>
              <a:rPr lang="en" sz="6200" i="1">
                <a:latin typeface="Calibri"/>
                <a:ea typeface="Calibri"/>
                <a:cs typeface="Calibri"/>
                <a:sym typeface="Calibri"/>
              </a:rPr>
              <a:t>due</a:t>
            </a:r>
            <a:r>
              <a:rPr lang="en" sz="6200">
                <a:latin typeface="Calibri"/>
                <a:ea typeface="Calibri"/>
                <a:cs typeface="Calibri"/>
                <a:sym typeface="Calibri"/>
              </a:rPr>
              <a:t> 		</a:t>
            </a:r>
            <a:r>
              <a:rPr lang="en" sz="6200" b="1"/>
              <a:t>September 27, 2024</a:t>
            </a:r>
            <a:endParaRPr b="1"/>
          </a:p>
          <a:p>
            <a:pPr marL="0" lvl="0" indent="0" algn="l" rtl="0">
              <a:lnSpc>
                <a:spcPct val="100000"/>
              </a:lnSpc>
              <a:spcBef>
                <a:spcPts val="1200"/>
              </a:spcBef>
              <a:spcAft>
                <a:spcPts val="0"/>
              </a:spcAft>
              <a:buClr>
                <a:schemeClr val="dk1"/>
              </a:buClr>
              <a:buSzPct val="54590"/>
              <a:buFont typeface="Arial"/>
              <a:buNone/>
            </a:pPr>
            <a:r>
              <a:rPr lang="en" sz="6200">
                <a:latin typeface="Calibri"/>
                <a:ea typeface="Calibri"/>
                <a:cs typeface="Calibri"/>
                <a:sym typeface="Calibri"/>
              </a:rPr>
              <a:t>	Update #3		</a:t>
            </a:r>
            <a:r>
              <a:rPr lang="en" sz="6200" i="1">
                <a:latin typeface="Calibri"/>
                <a:ea typeface="Calibri"/>
                <a:cs typeface="Calibri"/>
                <a:sym typeface="Calibri"/>
              </a:rPr>
              <a:t>due</a:t>
            </a:r>
            <a:r>
              <a:rPr lang="en" sz="6200">
                <a:latin typeface="Calibri"/>
                <a:ea typeface="Calibri"/>
                <a:cs typeface="Calibri"/>
                <a:sym typeface="Calibri"/>
              </a:rPr>
              <a:t> 		</a:t>
            </a:r>
            <a:r>
              <a:rPr lang="en" sz="6200" b="1"/>
              <a:t>December 18, 2024</a:t>
            </a:r>
            <a:endParaRPr b="1"/>
          </a:p>
          <a:p>
            <a:pPr marL="0" lvl="0" indent="0" algn="l" rtl="0">
              <a:lnSpc>
                <a:spcPct val="100000"/>
              </a:lnSpc>
              <a:spcBef>
                <a:spcPts val="1200"/>
              </a:spcBef>
              <a:spcAft>
                <a:spcPts val="0"/>
              </a:spcAft>
              <a:buClr>
                <a:schemeClr val="dk1"/>
              </a:buClr>
              <a:buSzPct val="54590"/>
              <a:buFont typeface="Arial"/>
              <a:buNone/>
            </a:pPr>
            <a:r>
              <a:rPr lang="en" sz="6200">
                <a:latin typeface="Calibri"/>
                <a:ea typeface="Calibri"/>
                <a:cs typeface="Calibri"/>
                <a:sym typeface="Calibri"/>
              </a:rPr>
              <a:t>	Update #4		</a:t>
            </a:r>
            <a:r>
              <a:rPr lang="en" sz="6200" i="1">
                <a:latin typeface="Calibri"/>
                <a:ea typeface="Calibri"/>
                <a:cs typeface="Calibri"/>
                <a:sym typeface="Calibri"/>
              </a:rPr>
              <a:t>due</a:t>
            </a:r>
            <a:r>
              <a:rPr lang="en" sz="6200">
                <a:latin typeface="Calibri"/>
                <a:ea typeface="Calibri"/>
                <a:cs typeface="Calibri"/>
                <a:sym typeface="Calibri"/>
              </a:rPr>
              <a:t> 		</a:t>
            </a:r>
            <a:r>
              <a:rPr lang="en" sz="6200" b="1"/>
              <a:t>March 31, 2025</a:t>
            </a:r>
            <a:endParaRPr b="1"/>
          </a:p>
          <a:p>
            <a:pPr marL="0" lvl="0" indent="0" algn="l" rtl="0">
              <a:lnSpc>
                <a:spcPct val="100000"/>
              </a:lnSpc>
              <a:spcBef>
                <a:spcPts val="1200"/>
              </a:spcBef>
              <a:spcAft>
                <a:spcPts val="0"/>
              </a:spcAft>
              <a:buClr>
                <a:schemeClr val="dk1"/>
              </a:buClr>
              <a:buSzPct val="54590"/>
              <a:buFont typeface="Arial"/>
              <a:buNone/>
            </a:pPr>
            <a:r>
              <a:rPr lang="en" sz="6200">
                <a:latin typeface="Calibri"/>
                <a:ea typeface="Calibri"/>
                <a:cs typeface="Calibri"/>
                <a:sym typeface="Calibri"/>
              </a:rPr>
              <a:t>	Final Update		</a:t>
            </a:r>
            <a:r>
              <a:rPr lang="en" sz="6200" i="1">
                <a:latin typeface="Calibri"/>
                <a:ea typeface="Calibri"/>
                <a:cs typeface="Calibri"/>
                <a:sym typeface="Calibri"/>
              </a:rPr>
              <a:t>due</a:t>
            </a:r>
            <a:r>
              <a:rPr lang="en" sz="6200">
                <a:latin typeface="Calibri"/>
                <a:ea typeface="Calibri"/>
                <a:cs typeface="Calibri"/>
                <a:sym typeface="Calibri"/>
              </a:rPr>
              <a:t> 		</a:t>
            </a:r>
            <a:r>
              <a:rPr lang="en" sz="6200" b="1"/>
              <a:t>October 10, 2025</a:t>
            </a:r>
            <a:r>
              <a:rPr lang="en" sz="2500">
                <a:latin typeface="Calibri"/>
                <a:ea typeface="Calibri"/>
                <a:cs typeface="Calibri"/>
                <a:sym typeface="Calibri"/>
              </a:rPr>
              <a:t>	</a:t>
            </a:r>
            <a:endParaRPr sz="2500">
              <a:latin typeface="Calibri"/>
              <a:ea typeface="Calibri"/>
              <a:cs typeface="Calibri"/>
              <a:sym typeface="Calibri"/>
            </a:endParaRPr>
          </a:p>
          <a:p>
            <a:pPr marL="0" lvl="0" indent="0" algn="l" rtl="0">
              <a:lnSpc>
                <a:spcPct val="90000"/>
              </a:lnSpc>
              <a:spcBef>
                <a:spcPts val="1200"/>
              </a:spcBef>
              <a:spcAft>
                <a:spcPts val="0"/>
              </a:spcAft>
              <a:buSzPct val="251748"/>
              <a:buNone/>
            </a:pPr>
            <a:endParaRPr sz="2200">
              <a:latin typeface="Calibri"/>
              <a:ea typeface="Calibri"/>
              <a:cs typeface="Calibri"/>
              <a:sym typeface="Calibri"/>
            </a:endParaRPr>
          </a:p>
          <a:p>
            <a:pPr marL="0" lvl="0" indent="0" algn="ctr" rtl="0">
              <a:lnSpc>
                <a:spcPct val="120000"/>
              </a:lnSpc>
              <a:spcBef>
                <a:spcPts val="1200"/>
              </a:spcBef>
              <a:spcAft>
                <a:spcPts val="0"/>
              </a:spcAft>
              <a:buSzPct val="89330"/>
              <a:buNone/>
            </a:pPr>
            <a:r>
              <a:rPr lang="en" sz="6200">
                <a:solidFill>
                  <a:srgbClr val="C00000"/>
                </a:solidFill>
                <a:latin typeface="Calibri"/>
                <a:ea typeface="Calibri"/>
                <a:cs typeface="Calibri"/>
                <a:sym typeface="Calibri"/>
              </a:rPr>
              <a:t>All CTE Revitalization Grant funds must be expended and goods delivered by </a:t>
            </a:r>
            <a:r>
              <a:rPr lang="en" sz="6200" b="1">
                <a:solidFill>
                  <a:srgbClr val="C00000"/>
                </a:solidFill>
                <a:latin typeface="Calibri"/>
                <a:ea typeface="Calibri"/>
                <a:cs typeface="Calibri"/>
                <a:sym typeface="Calibri"/>
              </a:rPr>
              <a:t>June 30, 2025.</a:t>
            </a:r>
            <a:endParaRPr/>
          </a:p>
          <a:p>
            <a:pPr marL="0" lvl="0" indent="0" algn="l" rtl="0">
              <a:lnSpc>
                <a:spcPct val="90000"/>
              </a:lnSpc>
              <a:spcBef>
                <a:spcPts val="1200"/>
              </a:spcBef>
              <a:spcAft>
                <a:spcPts val="0"/>
              </a:spcAft>
              <a:buSzPct val="197802"/>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g2930181677b_1_8"/>
          <p:cNvSpPr txBox="1">
            <a:spLocks noGrp="1"/>
          </p:cNvSpPr>
          <p:nvPr>
            <p:ph type="title"/>
          </p:nvPr>
        </p:nvSpPr>
        <p:spPr>
          <a:xfrm>
            <a:off x="2743200" y="54692"/>
            <a:ext cx="6400800" cy="64320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SzPts val="3200"/>
              <a:buNone/>
            </a:pPr>
            <a:r>
              <a:rPr lang="en"/>
              <a:t>Reporting Topics</a:t>
            </a:r>
            <a:endParaRPr/>
          </a:p>
        </p:txBody>
      </p:sp>
      <p:sp>
        <p:nvSpPr>
          <p:cNvPr id="166" name="Google Shape;166;g2930181677b_1_8"/>
          <p:cNvSpPr txBox="1"/>
          <p:nvPr/>
        </p:nvSpPr>
        <p:spPr>
          <a:xfrm>
            <a:off x="2208675" y="1624250"/>
            <a:ext cx="5311200" cy="2887500"/>
          </a:xfrm>
          <a:prstGeom prst="rect">
            <a:avLst/>
          </a:prstGeom>
          <a:noFill/>
          <a:ln>
            <a:noFill/>
          </a:ln>
        </p:spPr>
        <p:txBody>
          <a:bodyPr spcFirstLastPara="1" wrap="square" lIns="91425" tIns="91425" rIns="91425" bIns="91425" anchor="t" anchorCtr="0">
            <a:noAutofit/>
          </a:bodyPr>
          <a:lstStyle/>
          <a:p>
            <a:pPr marL="457200" lvl="0" indent="-374650" algn="l" rtl="0">
              <a:spcBef>
                <a:spcPts val="0"/>
              </a:spcBef>
              <a:spcAft>
                <a:spcPts val="0"/>
              </a:spcAft>
              <a:buSzPts val="2300"/>
              <a:buFont typeface="Calibri"/>
              <a:buChar char="➢"/>
            </a:pPr>
            <a:r>
              <a:rPr lang="en" sz="2300">
                <a:latin typeface="Calibri"/>
                <a:ea typeface="Calibri"/>
                <a:cs typeface="Calibri"/>
                <a:sym typeface="Calibri"/>
              </a:rPr>
              <a:t>Partnerships</a:t>
            </a:r>
            <a:endParaRPr sz="2300">
              <a:latin typeface="Calibri"/>
              <a:ea typeface="Calibri"/>
              <a:cs typeface="Calibri"/>
              <a:sym typeface="Calibri"/>
            </a:endParaRPr>
          </a:p>
          <a:p>
            <a:pPr marL="457200" lvl="0" indent="-374650" algn="l" rtl="0">
              <a:spcBef>
                <a:spcPts val="0"/>
              </a:spcBef>
              <a:spcAft>
                <a:spcPts val="0"/>
              </a:spcAft>
              <a:buSzPts val="2300"/>
              <a:buFont typeface="Calibri"/>
              <a:buChar char="➢"/>
            </a:pPr>
            <a:r>
              <a:rPr lang="en" sz="2300">
                <a:latin typeface="Calibri"/>
                <a:ea typeface="Calibri"/>
                <a:cs typeface="Calibri"/>
                <a:sym typeface="Calibri"/>
              </a:rPr>
              <a:t>Project Progress</a:t>
            </a:r>
            <a:endParaRPr sz="2300">
              <a:latin typeface="Calibri"/>
              <a:ea typeface="Calibri"/>
              <a:cs typeface="Calibri"/>
              <a:sym typeface="Calibri"/>
            </a:endParaRPr>
          </a:p>
          <a:p>
            <a:pPr marL="457200" lvl="0" indent="-374650" algn="l" rtl="0">
              <a:spcBef>
                <a:spcPts val="0"/>
              </a:spcBef>
              <a:spcAft>
                <a:spcPts val="0"/>
              </a:spcAft>
              <a:buSzPts val="2300"/>
              <a:buFont typeface="Calibri"/>
              <a:buChar char="➢"/>
            </a:pPr>
            <a:r>
              <a:rPr lang="en" sz="2300">
                <a:latin typeface="Calibri"/>
                <a:ea typeface="Calibri"/>
                <a:cs typeface="Calibri"/>
                <a:sym typeface="Calibri"/>
              </a:rPr>
              <a:t>Activities</a:t>
            </a:r>
            <a:endParaRPr sz="2300">
              <a:latin typeface="Calibri"/>
              <a:ea typeface="Calibri"/>
              <a:cs typeface="Calibri"/>
              <a:sym typeface="Calibri"/>
            </a:endParaRPr>
          </a:p>
          <a:p>
            <a:pPr marL="457200" lvl="0" indent="-374650" algn="l" rtl="0">
              <a:spcBef>
                <a:spcPts val="0"/>
              </a:spcBef>
              <a:spcAft>
                <a:spcPts val="0"/>
              </a:spcAft>
              <a:buSzPts val="2300"/>
              <a:buFont typeface="Calibri"/>
              <a:buChar char="➢"/>
            </a:pPr>
            <a:r>
              <a:rPr lang="en" sz="2300">
                <a:latin typeface="Calibri"/>
                <a:ea typeface="Calibri"/>
                <a:cs typeface="Calibri"/>
                <a:sym typeface="Calibri"/>
              </a:rPr>
              <a:t>Successes</a:t>
            </a:r>
            <a:endParaRPr sz="2300">
              <a:latin typeface="Calibri"/>
              <a:ea typeface="Calibri"/>
              <a:cs typeface="Calibri"/>
              <a:sym typeface="Calibri"/>
            </a:endParaRPr>
          </a:p>
          <a:p>
            <a:pPr marL="457200" lvl="0" indent="-374650" algn="l" rtl="0">
              <a:spcBef>
                <a:spcPts val="0"/>
              </a:spcBef>
              <a:spcAft>
                <a:spcPts val="0"/>
              </a:spcAft>
              <a:buSzPts val="2300"/>
              <a:buFont typeface="Calibri"/>
              <a:buChar char="➢"/>
            </a:pPr>
            <a:r>
              <a:rPr lang="en" sz="2300">
                <a:latin typeface="Calibri"/>
                <a:ea typeface="Calibri"/>
                <a:cs typeface="Calibri"/>
                <a:sym typeface="Calibri"/>
              </a:rPr>
              <a:t>Challenges</a:t>
            </a:r>
            <a:endParaRPr sz="2300">
              <a:latin typeface="Calibri"/>
              <a:ea typeface="Calibri"/>
              <a:cs typeface="Calibri"/>
              <a:sym typeface="Calibri"/>
            </a:endParaRPr>
          </a:p>
          <a:p>
            <a:pPr marL="457200" lvl="0" indent="-374650" algn="l" rtl="0">
              <a:spcBef>
                <a:spcPts val="0"/>
              </a:spcBef>
              <a:spcAft>
                <a:spcPts val="0"/>
              </a:spcAft>
              <a:buSzPts val="2300"/>
              <a:buFont typeface="Calibri"/>
              <a:buChar char="➢"/>
            </a:pPr>
            <a:r>
              <a:rPr lang="en" sz="2300">
                <a:latin typeface="Calibri"/>
                <a:ea typeface="Calibri"/>
                <a:cs typeface="Calibri"/>
                <a:sym typeface="Calibri"/>
              </a:rPr>
              <a:t>Student Engagement</a:t>
            </a:r>
            <a:endParaRPr sz="2300">
              <a:latin typeface="Calibri"/>
              <a:ea typeface="Calibri"/>
              <a:cs typeface="Calibri"/>
              <a:sym typeface="Calibri"/>
            </a:endParaRPr>
          </a:p>
          <a:p>
            <a:pPr marL="457200" lvl="0" indent="-374650" algn="l" rtl="0">
              <a:spcBef>
                <a:spcPts val="0"/>
              </a:spcBef>
              <a:spcAft>
                <a:spcPts val="0"/>
              </a:spcAft>
              <a:buSzPts val="2300"/>
              <a:buFont typeface="Calibri"/>
              <a:buChar char="➢"/>
            </a:pPr>
            <a:r>
              <a:rPr lang="en" sz="2300">
                <a:latin typeface="Calibri"/>
                <a:ea typeface="Calibri"/>
                <a:cs typeface="Calibri"/>
                <a:sym typeface="Calibri"/>
              </a:rPr>
              <a:t>Questions for ODE</a:t>
            </a:r>
            <a:endParaRPr sz="2300">
              <a:latin typeface="Calibri"/>
              <a:ea typeface="Calibri"/>
              <a:cs typeface="Calibri"/>
              <a:sym typeface="Calibri"/>
            </a:endParaRPr>
          </a:p>
          <a:p>
            <a:pPr marL="457200" lvl="0" indent="-374650" algn="l" rtl="0">
              <a:spcBef>
                <a:spcPts val="0"/>
              </a:spcBef>
              <a:spcAft>
                <a:spcPts val="0"/>
              </a:spcAft>
              <a:buSzPts val="2300"/>
              <a:buFont typeface="Calibri"/>
              <a:buChar char="➢"/>
            </a:pPr>
            <a:r>
              <a:rPr lang="en" sz="2300">
                <a:latin typeface="Calibri"/>
                <a:ea typeface="Calibri"/>
                <a:cs typeface="Calibri"/>
                <a:sym typeface="Calibri"/>
              </a:rPr>
              <a:t>Photos/Press Clippings/etc.</a:t>
            </a:r>
            <a:endParaRPr sz="2300">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g2930181677b_1_0"/>
          <p:cNvSpPr txBox="1">
            <a:spLocks noGrp="1"/>
          </p:cNvSpPr>
          <p:nvPr>
            <p:ph type="title"/>
          </p:nvPr>
        </p:nvSpPr>
        <p:spPr>
          <a:xfrm>
            <a:off x="2711848" y="83686"/>
            <a:ext cx="6322500" cy="759900"/>
          </a:xfrm>
          <a:prstGeom prst="rect">
            <a:avLst/>
          </a:prstGeom>
          <a:noFill/>
          <a:ln>
            <a:noFill/>
          </a:ln>
        </p:spPr>
        <p:txBody>
          <a:bodyPr spcFirstLastPara="1" wrap="square" lIns="91425" tIns="45700" rIns="91425" bIns="45700" anchor="ctr" anchorCtr="0">
            <a:normAutofit/>
          </a:bodyPr>
          <a:lstStyle/>
          <a:p>
            <a:pPr marL="0" lvl="0" indent="0" algn="r" rtl="0">
              <a:lnSpc>
                <a:spcPct val="90000"/>
              </a:lnSpc>
              <a:spcBef>
                <a:spcPts val="0"/>
              </a:spcBef>
              <a:spcAft>
                <a:spcPts val="0"/>
              </a:spcAft>
              <a:buSzPts val="3600"/>
              <a:buNone/>
            </a:pPr>
            <a:r>
              <a:rPr lang="en" sz="3200"/>
              <a:t>Update Form Sample</a:t>
            </a:r>
            <a:endParaRPr/>
          </a:p>
        </p:txBody>
      </p:sp>
      <p:pic>
        <p:nvPicPr>
          <p:cNvPr id="172" name="Google Shape;172;g2930181677b_1_0" descr="Image of top portion of sample update form."/>
          <p:cNvPicPr preferRelativeResize="0"/>
          <p:nvPr/>
        </p:nvPicPr>
        <p:blipFill>
          <a:blip r:embed="rId3">
            <a:alphaModFix/>
          </a:blip>
          <a:stretch>
            <a:fillRect/>
          </a:stretch>
        </p:blipFill>
        <p:spPr>
          <a:xfrm>
            <a:off x="1132100" y="1107701"/>
            <a:ext cx="3500051" cy="3505475"/>
          </a:xfrm>
          <a:prstGeom prst="rect">
            <a:avLst/>
          </a:prstGeom>
          <a:noFill/>
          <a:ln>
            <a:noFill/>
          </a:ln>
        </p:spPr>
      </p:pic>
      <p:pic>
        <p:nvPicPr>
          <p:cNvPr id="173" name="Google Shape;173;g2930181677b_1_0" descr="Image of middle portion of sample update form, with questions about activities, partners, and estimated project completion percentage."/>
          <p:cNvPicPr preferRelativeResize="0"/>
          <p:nvPr/>
        </p:nvPicPr>
        <p:blipFill>
          <a:blip r:embed="rId4">
            <a:alphaModFix/>
          </a:blip>
          <a:stretch>
            <a:fillRect/>
          </a:stretch>
        </p:blipFill>
        <p:spPr>
          <a:xfrm>
            <a:off x="4990800" y="862875"/>
            <a:ext cx="3543025" cy="3995124"/>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15"/>
          <p:cNvSpPr txBox="1">
            <a:spLocks noGrp="1"/>
          </p:cNvSpPr>
          <p:nvPr>
            <p:ph type="title"/>
          </p:nvPr>
        </p:nvSpPr>
        <p:spPr>
          <a:xfrm>
            <a:off x="628650" y="1804447"/>
            <a:ext cx="7886700" cy="9942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
              <a:t>Budgeting</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16"/>
          <p:cNvSpPr txBox="1">
            <a:spLocks noGrp="1"/>
          </p:cNvSpPr>
          <p:nvPr>
            <p:ph type="title"/>
          </p:nvPr>
        </p:nvSpPr>
        <p:spPr>
          <a:xfrm>
            <a:off x="2743200" y="54692"/>
            <a:ext cx="6400800" cy="64320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SzPts val="3200"/>
              <a:buNone/>
            </a:pPr>
            <a:r>
              <a:rPr lang="en"/>
              <a:t>Budget Worksheet</a:t>
            </a:r>
            <a:endParaRPr/>
          </a:p>
        </p:txBody>
      </p:sp>
      <p:sp>
        <p:nvSpPr>
          <p:cNvPr id="184" name="Google Shape;184;p16"/>
          <p:cNvSpPr txBox="1">
            <a:spLocks noGrp="1"/>
          </p:cNvSpPr>
          <p:nvPr>
            <p:ph type="body" idx="1"/>
          </p:nvPr>
        </p:nvSpPr>
        <p:spPr>
          <a:xfrm>
            <a:off x="1150706" y="1623316"/>
            <a:ext cx="7243281" cy="3184989"/>
          </a:xfrm>
          <a:prstGeom prst="rect">
            <a:avLst/>
          </a:prstGeom>
          <a:noFill/>
          <a:ln>
            <a:noFill/>
          </a:ln>
        </p:spPr>
        <p:txBody>
          <a:bodyPr spcFirstLastPara="1" wrap="square" lIns="91425" tIns="45700" rIns="91425" bIns="45700" anchor="t" anchorCtr="0">
            <a:normAutofit fontScale="92500" lnSpcReduction="10000"/>
          </a:bodyPr>
          <a:lstStyle/>
          <a:p>
            <a:pPr marL="588645" lvl="0" indent="-457199" algn="l" rtl="0">
              <a:lnSpc>
                <a:spcPct val="115000"/>
              </a:lnSpc>
              <a:spcBef>
                <a:spcPts val="0"/>
              </a:spcBef>
              <a:spcAft>
                <a:spcPts val="0"/>
              </a:spcAft>
              <a:buSzPct val="75000"/>
              <a:buFont typeface="Noto Sans Symbols"/>
              <a:buChar char="⮚"/>
            </a:pPr>
            <a:r>
              <a:rPr lang="en" sz="2600"/>
              <a:t>Required, but will </a:t>
            </a:r>
            <a:r>
              <a:rPr lang="en" sz="2600" b="1"/>
              <a:t>not</a:t>
            </a:r>
            <a:r>
              <a:rPr lang="en" sz="2600"/>
              <a:t> be scored separately</a:t>
            </a:r>
            <a:endParaRPr/>
          </a:p>
          <a:p>
            <a:pPr marL="588645" lvl="0" indent="-457199" algn="l" rtl="0">
              <a:lnSpc>
                <a:spcPct val="115000"/>
              </a:lnSpc>
              <a:spcBef>
                <a:spcPts val="0"/>
              </a:spcBef>
              <a:spcAft>
                <a:spcPts val="0"/>
              </a:spcAft>
              <a:buSzPct val="75000"/>
              <a:buFont typeface="Noto Sans Symbols"/>
              <a:buChar char="⮚"/>
            </a:pPr>
            <a:r>
              <a:rPr lang="en" sz="2600"/>
              <a:t>Adds context for reviews and aids in understanding</a:t>
            </a:r>
            <a:endParaRPr/>
          </a:p>
          <a:p>
            <a:pPr marL="588645" lvl="0" indent="-457199" algn="l" rtl="0">
              <a:lnSpc>
                <a:spcPct val="115000"/>
              </a:lnSpc>
              <a:spcBef>
                <a:spcPts val="0"/>
              </a:spcBef>
              <a:spcAft>
                <a:spcPts val="0"/>
              </a:spcAft>
              <a:buSzPct val="75000"/>
              <a:buFont typeface="Noto Sans Symbols"/>
              <a:buChar char="⮚"/>
            </a:pPr>
            <a:r>
              <a:rPr lang="en" sz="2600"/>
              <a:t>Matching funds not required, but are considered as an indicator of partner support</a:t>
            </a:r>
            <a:endParaRPr/>
          </a:p>
          <a:p>
            <a:pPr marL="588645" lvl="0" indent="-457199" algn="l" rtl="0">
              <a:lnSpc>
                <a:spcPct val="115000"/>
              </a:lnSpc>
              <a:spcBef>
                <a:spcPts val="0"/>
              </a:spcBef>
              <a:spcAft>
                <a:spcPts val="0"/>
              </a:spcAft>
              <a:buSzPct val="75000"/>
              <a:buFont typeface="Noto Sans Symbols"/>
              <a:buChar char="⮚"/>
            </a:pPr>
            <a:r>
              <a:rPr lang="en" sz="2600"/>
              <a:t>Braiding funds: Student Success Act, High School Success, other funds</a:t>
            </a:r>
            <a:endParaRPr/>
          </a:p>
          <a:p>
            <a:pPr marL="588645" lvl="0" indent="-457199" algn="l" rtl="0">
              <a:lnSpc>
                <a:spcPct val="115000"/>
              </a:lnSpc>
              <a:spcBef>
                <a:spcPts val="0"/>
              </a:spcBef>
              <a:spcAft>
                <a:spcPts val="0"/>
              </a:spcAft>
              <a:buSzPct val="75000"/>
              <a:buFont typeface="Noto Sans Symbols"/>
              <a:buChar char="⮚"/>
            </a:pPr>
            <a:r>
              <a:rPr lang="en" sz="2600"/>
              <a:t>Think about sustainability when building the grant concept</a:t>
            </a:r>
            <a:endParaRPr/>
          </a:p>
          <a:p>
            <a:pPr marL="0" lvl="0" indent="0" algn="l" rtl="0">
              <a:lnSpc>
                <a:spcPct val="100000"/>
              </a:lnSpc>
              <a:spcBef>
                <a:spcPts val="1200"/>
              </a:spcBef>
              <a:spcAft>
                <a:spcPts val="0"/>
              </a:spcAft>
              <a:buClr>
                <a:schemeClr val="dk1"/>
              </a:buClr>
              <a:buSzPct val="42471"/>
              <a:buFont typeface="Arial"/>
              <a:buNone/>
            </a:pP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17"/>
          <p:cNvSpPr txBox="1">
            <a:spLocks noGrp="1"/>
          </p:cNvSpPr>
          <p:nvPr>
            <p:ph type="title"/>
          </p:nvPr>
        </p:nvSpPr>
        <p:spPr>
          <a:xfrm>
            <a:off x="2711848" y="83686"/>
            <a:ext cx="6322500" cy="759900"/>
          </a:xfrm>
          <a:prstGeom prst="rect">
            <a:avLst/>
          </a:prstGeom>
          <a:noFill/>
          <a:ln>
            <a:noFill/>
          </a:ln>
        </p:spPr>
        <p:txBody>
          <a:bodyPr spcFirstLastPara="1" wrap="square" lIns="91425" tIns="45700" rIns="91425" bIns="45700" anchor="ctr" anchorCtr="0">
            <a:normAutofit/>
          </a:bodyPr>
          <a:lstStyle/>
          <a:p>
            <a:pPr marL="0" lvl="0" indent="0" algn="r" rtl="0">
              <a:lnSpc>
                <a:spcPct val="90000"/>
              </a:lnSpc>
              <a:spcBef>
                <a:spcPts val="0"/>
              </a:spcBef>
              <a:spcAft>
                <a:spcPts val="0"/>
              </a:spcAft>
              <a:buSzPts val="3600"/>
              <a:buNone/>
            </a:pPr>
            <a:r>
              <a:rPr lang="en" sz="3200"/>
              <a:t>Budget Worksheet Image</a:t>
            </a:r>
            <a:endParaRPr/>
          </a:p>
        </p:txBody>
      </p:sp>
      <p:pic>
        <p:nvPicPr>
          <p:cNvPr id="190" name="Google Shape;190;p17" descr="Image of budget worksheet from 2023-2025 CTE Revit Grant RFA."/>
          <p:cNvPicPr preferRelativeResize="0"/>
          <p:nvPr/>
        </p:nvPicPr>
        <p:blipFill rotWithShape="1">
          <a:blip r:embed="rId3">
            <a:alphaModFix/>
          </a:blip>
          <a:srcRect/>
          <a:stretch/>
        </p:blipFill>
        <p:spPr>
          <a:xfrm>
            <a:off x="2533036" y="843586"/>
            <a:ext cx="3312960" cy="392570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2"/>
          <p:cNvSpPr txBox="1">
            <a:spLocks noGrp="1"/>
          </p:cNvSpPr>
          <p:nvPr>
            <p:ph type="title"/>
          </p:nvPr>
        </p:nvSpPr>
        <p:spPr>
          <a:xfrm>
            <a:off x="2679825" y="69895"/>
            <a:ext cx="6400800" cy="64320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SzPts val="3200"/>
              <a:buNone/>
            </a:pPr>
            <a:r>
              <a:rPr lang="en" sz="3000">
                <a:solidFill>
                  <a:srgbClr val="FFFFFF"/>
                </a:solidFill>
              </a:rPr>
              <a:t>Welcome</a:t>
            </a:r>
            <a:endParaRPr sz="3000">
              <a:solidFill>
                <a:srgbClr val="FFFFFF"/>
              </a:solidFill>
            </a:endParaRPr>
          </a:p>
        </p:txBody>
      </p:sp>
      <p:sp>
        <p:nvSpPr>
          <p:cNvPr id="88" name="Google Shape;88;p2"/>
          <p:cNvSpPr txBox="1">
            <a:spLocks noGrp="1"/>
          </p:cNvSpPr>
          <p:nvPr>
            <p:ph type="body" idx="1"/>
          </p:nvPr>
        </p:nvSpPr>
        <p:spPr>
          <a:xfrm>
            <a:off x="111600" y="1865693"/>
            <a:ext cx="8920800" cy="219260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1000"/>
              </a:spcBef>
              <a:spcAft>
                <a:spcPts val="0"/>
              </a:spcAft>
              <a:buSzPts val="1800"/>
              <a:buNone/>
            </a:pPr>
            <a:r>
              <a:rPr lang="en" sz="2400" i="1"/>
              <a:t>Please introduce yourself in the chat-</a:t>
            </a:r>
            <a:endParaRPr/>
          </a:p>
          <a:p>
            <a:pPr marL="0" lvl="0" indent="0" algn="ctr" rtl="0">
              <a:lnSpc>
                <a:spcPct val="90000"/>
              </a:lnSpc>
              <a:spcBef>
                <a:spcPts val="1000"/>
              </a:spcBef>
              <a:spcAft>
                <a:spcPts val="0"/>
              </a:spcAft>
              <a:buSzPts val="1800"/>
              <a:buNone/>
            </a:pPr>
            <a:r>
              <a:rPr lang="en" sz="2400" i="1"/>
              <a:t>Name, school, and what you are thinking of doing with CTE Revit Funds for 2023-2025</a:t>
            </a:r>
            <a:endParaRPr/>
          </a:p>
          <a:p>
            <a:pPr marL="0" lvl="0" indent="0" algn="l" rtl="0">
              <a:lnSpc>
                <a:spcPct val="90000"/>
              </a:lnSpc>
              <a:spcBef>
                <a:spcPts val="1200"/>
              </a:spcBef>
              <a:spcAft>
                <a:spcPts val="0"/>
              </a:spcAft>
              <a:buSzPts val="1800"/>
              <a:buNone/>
            </a:pPr>
            <a:endParaRPr sz="13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18"/>
          <p:cNvSpPr txBox="1">
            <a:spLocks noGrp="1"/>
          </p:cNvSpPr>
          <p:nvPr>
            <p:ph type="title"/>
          </p:nvPr>
        </p:nvSpPr>
        <p:spPr>
          <a:xfrm>
            <a:off x="2743200" y="54692"/>
            <a:ext cx="6400800" cy="64320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SzPts val="3200"/>
              <a:buNone/>
            </a:pPr>
            <a:r>
              <a:rPr lang="en"/>
              <a:t>Budget Narrative</a:t>
            </a:r>
            <a:endParaRPr/>
          </a:p>
        </p:txBody>
      </p:sp>
      <p:sp>
        <p:nvSpPr>
          <p:cNvPr id="196" name="Google Shape;196;p18"/>
          <p:cNvSpPr txBox="1">
            <a:spLocks noGrp="1"/>
          </p:cNvSpPr>
          <p:nvPr>
            <p:ph type="body" idx="1"/>
          </p:nvPr>
        </p:nvSpPr>
        <p:spPr>
          <a:xfrm>
            <a:off x="1160980" y="1828801"/>
            <a:ext cx="7243281" cy="2958958"/>
          </a:xfrm>
          <a:prstGeom prst="rect">
            <a:avLst/>
          </a:prstGeom>
          <a:noFill/>
          <a:ln>
            <a:noFill/>
          </a:ln>
        </p:spPr>
        <p:txBody>
          <a:bodyPr spcFirstLastPara="1" wrap="square" lIns="91425" tIns="45700" rIns="91425" bIns="45700" anchor="t" anchorCtr="0">
            <a:normAutofit/>
          </a:bodyPr>
          <a:lstStyle/>
          <a:p>
            <a:pPr marL="457200" lvl="0" indent="-342900" algn="l" rtl="0">
              <a:lnSpc>
                <a:spcPct val="115000"/>
              </a:lnSpc>
              <a:spcBef>
                <a:spcPts val="0"/>
              </a:spcBef>
              <a:spcAft>
                <a:spcPts val="0"/>
              </a:spcAft>
              <a:buSzPts val="1800"/>
              <a:buFont typeface="Noto Sans Symbols"/>
              <a:buChar char="⮚"/>
            </a:pPr>
            <a:r>
              <a:rPr lang="en" sz="2400"/>
              <a:t>Literally, the story behind the numbers</a:t>
            </a:r>
            <a:endParaRPr/>
          </a:p>
          <a:p>
            <a:pPr marL="457200" lvl="0" indent="-342900" algn="l" rtl="0">
              <a:lnSpc>
                <a:spcPct val="115000"/>
              </a:lnSpc>
              <a:spcBef>
                <a:spcPts val="0"/>
              </a:spcBef>
              <a:spcAft>
                <a:spcPts val="0"/>
              </a:spcAft>
              <a:buSzPts val="1800"/>
              <a:buFont typeface="Noto Sans Symbols"/>
              <a:buChar char="⮚"/>
            </a:pPr>
            <a:r>
              <a:rPr lang="en" sz="2400"/>
              <a:t>Links costs and investments to the proposed activities and outcomes</a:t>
            </a:r>
            <a:endParaRPr/>
          </a:p>
          <a:p>
            <a:pPr marL="914400" lvl="1" indent="-342900" algn="l" rtl="0">
              <a:lnSpc>
                <a:spcPct val="115000"/>
              </a:lnSpc>
              <a:spcBef>
                <a:spcPts val="0"/>
              </a:spcBef>
              <a:spcAft>
                <a:spcPts val="0"/>
              </a:spcAft>
              <a:buSzPts val="1800"/>
              <a:buFont typeface="Noto Sans Symbols"/>
              <a:buChar char="⮚"/>
            </a:pPr>
            <a:r>
              <a:rPr lang="en"/>
              <a:t>Examples: equipment and improvements, professional and technical services, supplies and materials, curricula, staff expenses</a:t>
            </a:r>
            <a:endParaRPr/>
          </a:p>
          <a:p>
            <a:pPr marL="0" lvl="0" indent="0" algn="l" rtl="0">
              <a:lnSpc>
                <a:spcPct val="100000"/>
              </a:lnSpc>
              <a:spcBef>
                <a:spcPts val="1200"/>
              </a:spcBef>
              <a:spcAft>
                <a:spcPts val="0"/>
              </a:spcAft>
              <a:buClr>
                <a:schemeClr val="dk1"/>
              </a:buClr>
              <a:buSzPts val="1100"/>
              <a:buFont typeface="Arial"/>
              <a:buNone/>
            </a:pP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19"/>
          <p:cNvSpPr txBox="1">
            <a:spLocks noGrp="1"/>
          </p:cNvSpPr>
          <p:nvPr>
            <p:ph type="title"/>
          </p:nvPr>
        </p:nvSpPr>
        <p:spPr>
          <a:xfrm>
            <a:off x="2743200" y="54692"/>
            <a:ext cx="6400800" cy="64320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SzPts val="3200"/>
              <a:buNone/>
            </a:pPr>
            <a:r>
              <a:rPr lang="en"/>
              <a:t>Budget: Infrastructure Costs</a:t>
            </a:r>
            <a:endParaRPr/>
          </a:p>
        </p:txBody>
      </p:sp>
      <p:sp>
        <p:nvSpPr>
          <p:cNvPr id="202" name="Google Shape;202;p19"/>
          <p:cNvSpPr txBox="1">
            <a:spLocks noGrp="1"/>
          </p:cNvSpPr>
          <p:nvPr>
            <p:ph type="body" idx="1"/>
          </p:nvPr>
        </p:nvSpPr>
        <p:spPr>
          <a:xfrm>
            <a:off x="986319" y="2024010"/>
            <a:ext cx="7387119" cy="2958958"/>
          </a:xfrm>
          <a:prstGeom prst="rect">
            <a:avLst/>
          </a:prstGeom>
          <a:noFill/>
          <a:ln>
            <a:noFill/>
          </a:ln>
        </p:spPr>
        <p:txBody>
          <a:bodyPr spcFirstLastPara="1" wrap="square" lIns="91425" tIns="45700" rIns="91425" bIns="45700" anchor="t" anchorCtr="0">
            <a:normAutofit/>
          </a:bodyPr>
          <a:lstStyle/>
          <a:p>
            <a:pPr marL="457200" lvl="0" indent="-342900" algn="l" rtl="0">
              <a:lnSpc>
                <a:spcPct val="115000"/>
              </a:lnSpc>
              <a:spcBef>
                <a:spcPts val="0"/>
              </a:spcBef>
              <a:spcAft>
                <a:spcPts val="0"/>
              </a:spcAft>
              <a:buSzPts val="1800"/>
              <a:buFont typeface="Noto Sans Symbols"/>
              <a:buChar char="⮚"/>
            </a:pPr>
            <a:r>
              <a:rPr lang="en" sz="2400"/>
              <a:t>For infrastructure projects, please provide evidence that the budget narrative has been reviewed by appropriate fiscal staff or contractors</a:t>
            </a:r>
            <a:endParaRPr/>
          </a:p>
          <a:p>
            <a:pPr marL="457200" lvl="0" indent="-342900" algn="l" rtl="0">
              <a:lnSpc>
                <a:spcPct val="115000"/>
              </a:lnSpc>
              <a:spcBef>
                <a:spcPts val="0"/>
              </a:spcBef>
              <a:spcAft>
                <a:spcPts val="0"/>
              </a:spcAft>
              <a:buSzPts val="1800"/>
              <a:buFont typeface="Noto Sans Symbols"/>
              <a:buChar char="⮚"/>
            </a:pPr>
            <a:r>
              <a:rPr lang="en" sz="2400"/>
              <a:t>Official bids are not required, BUT do your homework</a:t>
            </a:r>
            <a:endParaRPr/>
          </a:p>
          <a:p>
            <a:pPr marL="0" lvl="0" indent="0" algn="l" rtl="0">
              <a:lnSpc>
                <a:spcPct val="100000"/>
              </a:lnSpc>
              <a:spcBef>
                <a:spcPts val="1200"/>
              </a:spcBef>
              <a:spcAft>
                <a:spcPts val="0"/>
              </a:spcAft>
              <a:buClr>
                <a:schemeClr val="dk1"/>
              </a:buClr>
              <a:buSzPts val="1100"/>
              <a:buFont typeface="Arial"/>
              <a:buNone/>
            </a:pP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20"/>
          <p:cNvSpPr txBox="1">
            <a:spLocks noGrp="1"/>
          </p:cNvSpPr>
          <p:nvPr>
            <p:ph type="title"/>
          </p:nvPr>
        </p:nvSpPr>
        <p:spPr>
          <a:xfrm>
            <a:off x="2743200" y="54692"/>
            <a:ext cx="6400800" cy="64320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SzPts val="3200"/>
              <a:buNone/>
            </a:pPr>
            <a:r>
              <a:rPr lang="en"/>
              <a:t>Budget: Required Meeting</a:t>
            </a:r>
            <a:endParaRPr/>
          </a:p>
        </p:txBody>
      </p:sp>
      <p:sp>
        <p:nvSpPr>
          <p:cNvPr id="208" name="Google Shape;208;p20"/>
          <p:cNvSpPr txBox="1">
            <a:spLocks noGrp="1"/>
          </p:cNvSpPr>
          <p:nvPr>
            <p:ph type="body" idx="1"/>
          </p:nvPr>
        </p:nvSpPr>
        <p:spPr>
          <a:xfrm>
            <a:off x="1160980" y="1828801"/>
            <a:ext cx="7243281" cy="2958958"/>
          </a:xfrm>
          <a:prstGeom prst="rect">
            <a:avLst/>
          </a:prstGeom>
          <a:noFill/>
          <a:ln>
            <a:noFill/>
          </a:ln>
        </p:spPr>
        <p:txBody>
          <a:bodyPr spcFirstLastPara="1" wrap="square" lIns="91425" tIns="45700" rIns="91425" bIns="45700" anchor="t" anchorCtr="0">
            <a:normAutofit/>
          </a:bodyPr>
          <a:lstStyle/>
          <a:p>
            <a:pPr marL="457200" lvl="0" indent="-342900" algn="l" rtl="0">
              <a:lnSpc>
                <a:spcPct val="115000"/>
              </a:lnSpc>
              <a:spcBef>
                <a:spcPts val="0"/>
              </a:spcBef>
              <a:spcAft>
                <a:spcPts val="0"/>
              </a:spcAft>
              <a:buSzPts val="1800"/>
              <a:buFont typeface="Noto Sans Symbols"/>
              <a:buChar char="⮚"/>
            </a:pPr>
            <a:r>
              <a:rPr lang="en" sz="2400"/>
              <a:t>One required meeting: </a:t>
            </a:r>
            <a:r>
              <a:rPr lang="en" sz="2400" b="1"/>
              <a:t>February 7, 2024</a:t>
            </a:r>
            <a:endParaRPr/>
          </a:p>
          <a:p>
            <a:pPr marL="914400" lvl="1" indent="-342900" algn="l" rtl="0">
              <a:lnSpc>
                <a:spcPct val="115000"/>
              </a:lnSpc>
              <a:spcBef>
                <a:spcPts val="0"/>
              </a:spcBef>
              <a:spcAft>
                <a:spcPts val="0"/>
              </a:spcAft>
              <a:buSzPts val="1800"/>
              <a:buFont typeface="Noto Sans Symbols"/>
              <a:buChar char="⮚"/>
            </a:pPr>
            <a:r>
              <a:rPr lang="en"/>
              <a:t>Grant team (minimum of two individuals) must attend</a:t>
            </a:r>
            <a:endParaRPr/>
          </a:p>
          <a:p>
            <a:pPr marL="914400" lvl="1" indent="-342900" algn="l" rtl="0">
              <a:lnSpc>
                <a:spcPct val="115000"/>
              </a:lnSpc>
              <a:spcBef>
                <a:spcPts val="0"/>
              </a:spcBef>
              <a:spcAft>
                <a:spcPts val="0"/>
              </a:spcAft>
              <a:buSzPts val="1800"/>
              <a:buFont typeface="Noto Sans Symbols"/>
              <a:buChar char="⮚"/>
            </a:pPr>
            <a:r>
              <a:rPr lang="en"/>
              <a:t>Currently virtual</a:t>
            </a:r>
            <a:endParaRPr/>
          </a:p>
          <a:p>
            <a:pPr marL="914400" lvl="1" indent="-342900" algn="l" rtl="0">
              <a:lnSpc>
                <a:spcPct val="115000"/>
              </a:lnSpc>
              <a:spcBef>
                <a:spcPts val="0"/>
              </a:spcBef>
              <a:spcAft>
                <a:spcPts val="0"/>
              </a:spcAft>
              <a:buSzPts val="1800"/>
              <a:buFont typeface="Noto Sans Symbols"/>
              <a:buChar char="⮚"/>
            </a:pPr>
            <a:r>
              <a:rPr lang="en"/>
              <a:t>If held in person, Revit funds may be used to defray associated costs</a:t>
            </a:r>
            <a:endParaRPr/>
          </a:p>
          <a:p>
            <a:pPr marL="0" lvl="0" indent="0" algn="l" rtl="0">
              <a:lnSpc>
                <a:spcPct val="100000"/>
              </a:lnSpc>
              <a:spcBef>
                <a:spcPts val="1200"/>
              </a:spcBef>
              <a:spcAft>
                <a:spcPts val="0"/>
              </a:spcAft>
              <a:buClr>
                <a:schemeClr val="dk1"/>
              </a:buClr>
              <a:buSzPts val="1100"/>
              <a:buFont typeface="Arial"/>
              <a:buNone/>
            </a:pP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21"/>
          <p:cNvSpPr txBox="1">
            <a:spLocks noGrp="1"/>
          </p:cNvSpPr>
          <p:nvPr>
            <p:ph type="title"/>
          </p:nvPr>
        </p:nvSpPr>
        <p:spPr>
          <a:xfrm>
            <a:off x="2743200" y="54692"/>
            <a:ext cx="6400800" cy="64320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SzPts val="3200"/>
              <a:buNone/>
            </a:pPr>
            <a:r>
              <a:rPr lang="en"/>
              <a:t>Application Deadline</a:t>
            </a:r>
            <a:endParaRPr/>
          </a:p>
        </p:txBody>
      </p:sp>
      <p:sp>
        <p:nvSpPr>
          <p:cNvPr id="214" name="Google Shape;214;p21"/>
          <p:cNvSpPr txBox="1">
            <a:spLocks noGrp="1"/>
          </p:cNvSpPr>
          <p:nvPr>
            <p:ph type="body" idx="1"/>
          </p:nvPr>
        </p:nvSpPr>
        <p:spPr>
          <a:xfrm>
            <a:off x="760288" y="1828801"/>
            <a:ext cx="7643973" cy="2958958"/>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1000"/>
              </a:spcBef>
              <a:spcAft>
                <a:spcPts val="0"/>
              </a:spcAft>
              <a:buSzPts val="1800"/>
              <a:buNone/>
            </a:pPr>
            <a:r>
              <a:rPr lang="en" sz="2800"/>
              <a:t>Application Submission Deadline:</a:t>
            </a:r>
            <a:endParaRPr/>
          </a:p>
          <a:p>
            <a:pPr marL="0" lvl="0" indent="0" algn="ctr" rtl="0">
              <a:lnSpc>
                <a:spcPct val="90000"/>
              </a:lnSpc>
              <a:spcBef>
                <a:spcPts val="1000"/>
              </a:spcBef>
              <a:spcAft>
                <a:spcPts val="0"/>
              </a:spcAft>
              <a:buSzPts val="1800"/>
              <a:buNone/>
            </a:pPr>
            <a:endParaRPr sz="1400"/>
          </a:p>
          <a:p>
            <a:pPr marL="0" lvl="0" indent="0" algn="ctr" rtl="0">
              <a:lnSpc>
                <a:spcPct val="90000"/>
              </a:lnSpc>
              <a:spcBef>
                <a:spcPts val="1000"/>
              </a:spcBef>
              <a:spcAft>
                <a:spcPts val="0"/>
              </a:spcAft>
              <a:buSzPts val="1800"/>
              <a:buNone/>
            </a:pPr>
            <a:r>
              <a:rPr lang="en" sz="3200"/>
              <a:t> </a:t>
            </a:r>
            <a:r>
              <a:rPr lang="en" sz="3200">
                <a:solidFill>
                  <a:srgbClr val="C00000"/>
                </a:solidFill>
              </a:rPr>
              <a:t> </a:t>
            </a:r>
            <a:r>
              <a:rPr lang="en" sz="4800" b="1">
                <a:solidFill>
                  <a:srgbClr val="C00000"/>
                </a:solidFill>
              </a:rPr>
              <a:t>Monday, November 6, 2023</a:t>
            </a:r>
            <a:endParaRPr/>
          </a:p>
          <a:p>
            <a:pPr marL="0" lvl="0" indent="0" algn="ctr" rtl="0">
              <a:lnSpc>
                <a:spcPct val="90000"/>
              </a:lnSpc>
              <a:spcBef>
                <a:spcPts val="1000"/>
              </a:spcBef>
              <a:spcAft>
                <a:spcPts val="0"/>
              </a:spcAft>
              <a:buSzPts val="1800"/>
              <a:buNone/>
            </a:pPr>
            <a:endParaRPr sz="1050" i="1"/>
          </a:p>
          <a:p>
            <a:pPr marL="0" lvl="0" indent="0" algn="ctr" rtl="0">
              <a:lnSpc>
                <a:spcPct val="90000"/>
              </a:lnSpc>
              <a:spcBef>
                <a:spcPts val="1000"/>
              </a:spcBef>
              <a:spcAft>
                <a:spcPts val="0"/>
              </a:spcAft>
              <a:buSzPts val="1800"/>
              <a:buNone/>
            </a:pPr>
            <a:r>
              <a:rPr lang="en" sz="2400" i="1"/>
              <a:t>No later than 5:00 p.m. PST</a:t>
            </a:r>
            <a:endParaRPr/>
          </a:p>
          <a:p>
            <a:pPr marL="0" lvl="0" indent="0" algn="l" rtl="0">
              <a:lnSpc>
                <a:spcPct val="100000"/>
              </a:lnSpc>
              <a:spcBef>
                <a:spcPts val="1200"/>
              </a:spcBef>
              <a:spcAft>
                <a:spcPts val="0"/>
              </a:spcAft>
              <a:buClr>
                <a:schemeClr val="dk1"/>
              </a:buClr>
              <a:buSzPts val="1100"/>
              <a:buFont typeface="Arial"/>
              <a:buNone/>
            </a:pP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22"/>
          <p:cNvSpPr txBox="1">
            <a:spLocks noGrp="1"/>
          </p:cNvSpPr>
          <p:nvPr>
            <p:ph type="title"/>
          </p:nvPr>
        </p:nvSpPr>
        <p:spPr>
          <a:xfrm>
            <a:off x="2743200" y="54692"/>
            <a:ext cx="6400800" cy="64320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SzPts val="3200"/>
              <a:buNone/>
            </a:pPr>
            <a:r>
              <a:rPr lang="en"/>
              <a:t>Upcoming Webinar</a:t>
            </a:r>
            <a:endParaRPr/>
          </a:p>
        </p:txBody>
      </p:sp>
      <p:sp>
        <p:nvSpPr>
          <p:cNvPr id="220" name="Google Shape;220;p22"/>
          <p:cNvSpPr txBox="1">
            <a:spLocks noGrp="1"/>
          </p:cNvSpPr>
          <p:nvPr>
            <p:ph type="body" idx="1"/>
          </p:nvPr>
        </p:nvSpPr>
        <p:spPr>
          <a:xfrm>
            <a:off x="914401" y="2291138"/>
            <a:ext cx="7643973" cy="173633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1000"/>
              </a:spcBef>
              <a:spcAft>
                <a:spcPts val="0"/>
              </a:spcAft>
              <a:buSzPts val="1800"/>
              <a:buNone/>
            </a:pPr>
            <a:r>
              <a:rPr lang="en" sz="2800" b="1" u="sng">
                <a:solidFill>
                  <a:schemeClr val="hlink"/>
                </a:solidFill>
                <a:hlinkClick r:id="rId3"/>
              </a:rPr>
              <a:t>Wednesday, November 1    3-4pm</a:t>
            </a:r>
            <a:endParaRPr sz="2800" b="1"/>
          </a:p>
          <a:p>
            <a:pPr marL="0" lvl="0" indent="0" algn="ctr" rtl="0">
              <a:lnSpc>
                <a:spcPct val="90000"/>
              </a:lnSpc>
              <a:spcBef>
                <a:spcPts val="1000"/>
              </a:spcBef>
              <a:spcAft>
                <a:spcPts val="0"/>
              </a:spcAft>
              <a:buSzPts val="1800"/>
              <a:buNone/>
            </a:pPr>
            <a:r>
              <a:rPr lang="en" sz="2800" i="1"/>
              <a:t>Office Hours for Applicants</a:t>
            </a:r>
            <a:endParaRPr/>
          </a:p>
          <a:p>
            <a:pPr marL="0" lvl="0" indent="0" algn="l" rtl="0">
              <a:lnSpc>
                <a:spcPct val="100000"/>
              </a:lnSpc>
              <a:spcBef>
                <a:spcPts val="1200"/>
              </a:spcBef>
              <a:spcAft>
                <a:spcPts val="0"/>
              </a:spcAft>
              <a:buClr>
                <a:schemeClr val="dk1"/>
              </a:buClr>
              <a:buSzPts val="1100"/>
              <a:buFont typeface="Arial"/>
              <a:buNone/>
            </a:pP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23"/>
          <p:cNvSpPr txBox="1">
            <a:spLocks noGrp="1"/>
          </p:cNvSpPr>
          <p:nvPr>
            <p:ph type="title"/>
          </p:nvPr>
        </p:nvSpPr>
        <p:spPr>
          <a:xfrm>
            <a:off x="2743200" y="54692"/>
            <a:ext cx="6400800" cy="64320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SzPts val="3200"/>
              <a:buNone/>
            </a:pPr>
            <a:r>
              <a:rPr lang="en"/>
              <a:t>Contact Information</a:t>
            </a:r>
            <a:endParaRPr/>
          </a:p>
        </p:txBody>
      </p:sp>
      <p:sp>
        <p:nvSpPr>
          <p:cNvPr id="226" name="Google Shape;226;p23"/>
          <p:cNvSpPr txBox="1">
            <a:spLocks noGrp="1"/>
          </p:cNvSpPr>
          <p:nvPr>
            <p:ph type="body" idx="1"/>
          </p:nvPr>
        </p:nvSpPr>
        <p:spPr>
          <a:xfrm>
            <a:off x="860612" y="2151289"/>
            <a:ext cx="7643973" cy="1736332"/>
          </a:xfrm>
          <a:prstGeom prst="rect">
            <a:avLst/>
          </a:prstGeom>
          <a:noFill/>
          <a:ln>
            <a:noFill/>
          </a:ln>
        </p:spPr>
        <p:txBody>
          <a:bodyPr spcFirstLastPara="1" wrap="square" lIns="91425" tIns="45700" rIns="91425" bIns="45700" anchor="t" anchorCtr="0">
            <a:normAutofit fontScale="85000" lnSpcReduction="20000"/>
          </a:bodyPr>
          <a:lstStyle/>
          <a:p>
            <a:pPr marL="117475" lvl="0" indent="0" algn="ctr" rtl="0">
              <a:lnSpc>
                <a:spcPct val="90000"/>
              </a:lnSpc>
              <a:spcBef>
                <a:spcPts val="1000"/>
              </a:spcBef>
              <a:spcAft>
                <a:spcPts val="0"/>
              </a:spcAft>
              <a:buSzPct val="75630"/>
              <a:buNone/>
            </a:pPr>
            <a:r>
              <a:rPr lang="en" sz="2800" i="1">
                <a:solidFill>
                  <a:srgbClr val="14578D"/>
                </a:solidFill>
              </a:rPr>
              <a:t>Contact the CTE Revit Grant Team:</a:t>
            </a:r>
            <a:endParaRPr/>
          </a:p>
          <a:p>
            <a:pPr marL="117475" lvl="0" indent="0" algn="ctr" rtl="0">
              <a:lnSpc>
                <a:spcPct val="90000"/>
              </a:lnSpc>
              <a:spcBef>
                <a:spcPts val="1000"/>
              </a:spcBef>
              <a:spcAft>
                <a:spcPts val="0"/>
              </a:spcAft>
              <a:buSzPct val="117647"/>
              <a:buNone/>
            </a:pPr>
            <a:endParaRPr sz="1800" i="1">
              <a:solidFill>
                <a:srgbClr val="1155CC"/>
              </a:solidFill>
            </a:endParaRPr>
          </a:p>
          <a:p>
            <a:pPr marL="117475" lvl="0" indent="0" algn="ctr" rtl="0">
              <a:lnSpc>
                <a:spcPct val="90000"/>
              </a:lnSpc>
              <a:spcBef>
                <a:spcPts val="1000"/>
              </a:spcBef>
              <a:spcAft>
                <a:spcPts val="0"/>
              </a:spcAft>
              <a:buSzPct val="60504"/>
              <a:buNone/>
            </a:pPr>
            <a:r>
              <a:rPr lang="en" sz="3500"/>
              <a:t>Dan Findley | KC Andrew | Linda Catterall</a:t>
            </a:r>
            <a:endParaRPr/>
          </a:p>
          <a:p>
            <a:pPr marL="117475" lvl="0" indent="0" algn="ctr" rtl="0">
              <a:lnSpc>
                <a:spcPct val="90000"/>
              </a:lnSpc>
              <a:spcBef>
                <a:spcPts val="1000"/>
              </a:spcBef>
              <a:spcAft>
                <a:spcPts val="0"/>
              </a:spcAft>
              <a:buSzPct val="60504"/>
              <a:buNone/>
            </a:pPr>
            <a:r>
              <a:rPr lang="en" sz="3500" u="sng">
                <a:solidFill>
                  <a:schemeClr val="hlink"/>
                </a:solidFill>
                <a:hlinkClick r:id="rId3"/>
              </a:rPr>
              <a:t>ode.cterevitalization@ode.oregon.gov</a:t>
            </a:r>
            <a:endParaRPr sz="3500"/>
          </a:p>
          <a:p>
            <a:pPr marL="0" lvl="0" indent="0" algn="l" rtl="0">
              <a:lnSpc>
                <a:spcPct val="100000"/>
              </a:lnSpc>
              <a:spcBef>
                <a:spcPts val="1200"/>
              </a:spcBef>
              <a:spcAft>
                <a:spcPts val="0"/>
              </a:spcAft>
              <a:buClr>
                <a:schemeClr val="dk1"/>
              </a:buClr>
              <a:buSzPct val="46218"/>
              <a:buFont typeface="Arial"/>
              <a:buNone/>
            </a:pP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24"/>
          <p:cNvSpPr txBox="1">
            <a:spLocks noGrp="1"/>
          </p:cNvSpPr>
          <p:nvPr>
            <p:ph type="title"/>
          </p:nvPr>
        </p:nvSpPr>
        <p:spPr>
          <a:xfrm>
            <a:off x="2711848" y="83686"/>
            <a:ext cx="6322500" cy="759900"/>
          </a:xfrm>
          <a:prstGeom prst="rect">
            <a:avLst/>
          </a:prstGeom>
          <a:noFill/>
          <a:ln>
            <a:noFill/>
          </a:ln>
        </p:spPr>
        <p:txBody>
          <a:bodyPr spcFirstLastPara="1" wrap="square" lIns="91425" tIns="45700" rIns="91425" bIns="45700" anchor="ctr" anchorCtr="0">
            <a:normAutofit/>
          </a:bodyPr>
          <a:lstStyle/>
          <a:p>
            <a:pPr marL="0" lvl="0" indent="0" algn="r" rtl="0">
              <a:lnSpc>
                <a:spcPct val="90000"/>
              </a:lnSpc>
              <a:spcBef>
                <a:spcPts val="0"/>
              </a:spcBef>
              <a:spcAft>
                <a:spcPts val="0"/>
              </a:spcAft>
              <a:buSzPts val="3600"/>
              <a:buNone/>
            </a:pPr>
            <a:r>
              <a:rPr lang="en" sz="3200"/>
              <a:t>Questions</a:t>
            </a:r>
            <a:endParaRPr/>
          </a:p>
        </p:txBody>
      </p:sp>
      <p:pic>
        <p:nvPicPr>
          <p:cNvPr id="232" name="Google Shape;232;p24" descr="Question marks in colored circles. This indicates live presention is in question and answer mode."/>
          <p:cNvPicPr preferRelativeResize="0"/>
          <p:nvPr/>
        </p:nvPicPr>
        <p:blipFill rotWithShape="1">
          <a:blip r:embed="rId3">
            <a:alphaModFix/>
          </a:blip>
          <a:srcRect/>
          <a:stretch/>
        </p:blipFill>
        <p:spPr>
          <a:xfrm>
            <a:off x="2388879" y="1636934"/>
            <a:ext cx="4458850" cy="297257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3"/>
          <p:cNvSpPr txBox="1">
            <a:spLocks noGrp="1"/>
          </p:cNvSpPr>
          <p:nvPr>
            <p:ph type="title"/>
          </p:nvPr>
        </p:nvSpPr>
        <p:spPr>
          <a:xfrm>
            <a:off x="2679825" y="69895"/>
            <a:ext cx="6400800" cy="64320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SzPts val="3200"/>
              <a:buNone/>
            </a:pPr>
            <a:r>
              <a:rPr lang="en" sz="3000">
                <a:solidFill>
                  <a:srgbClr val="FFFFFF"/>
                </a:solidFill>
              </a:rPr>
              <a:t>RFA Overview</a:t>
            </a:r>
            <a:endParaRPr sz="3000">
              <a:solidFill>
                <a:srgbClr val="FFFFFF"/>
              </a:solidFill>
            </a:endParaRPr>
          </a:p>
        </p:txBody>
      </p:sp>
      <p:sp>
        <p:nvSpPr>
          <p:cNvPr id="94" name="Google Shape;94;p3"/>
          <p:cNvSpPr txBox="1">
            <a:spLocks noGrp="1"/>
          </p:cNvSpPr>
          <p:nvPr>
            <p:ph type="body" idx="1"/>
          </p:nvPr>
        </p:nvSpPr>
        <p:spPr>
          <a:xfrm>
            <a:off x="159825" y="1562873"/>
            <a:ext cx="8920800" cy="3353700"/>
          </a:xfrm>
          <a:prstGeom prst="rect">
            <a:avLst/>
          </a:prstGeom>
          <a:noFill/>
          <a:ln>
            <a:noFill/>
          </a:ln>
        </p:spPr>
        <p:txBody>
          <a:bodyPr spcFirstLastPara="1" wrap="square" lIns="91425" tIns="45700" rIns="91425" bIns="45700" anchor="t" anchorCtr="0">
            <a:noAutofit/>
          </a:bodyPr>
          <a:lstStyle/>
          <a:p>
            <a:pPr marL="457200" lvl="0" indent="-311150" algn="l" rtl="0">
              <a:lnSpc>
                <a:spcPct val="115000"/>
              </a:lnSpc>
              <a:spcBef>
                <a:spcPts val="1200"/>
              </a:spcBef>
              <a:spcAft>
                <a:spcPts val="0"/>
              </a:spcAft>
              <a:buSzPts val="1300"/>
              <a:buChar char="●"/>
            </a:pPr>
            <a:r>
              <a:rPr lang="en" sz="1400"/>
              <a:t>2023-2025 CTE Revitalization Grant</a:t>
            </a:r>
            <a:endParaRPr sz="1400"/>
          </a:p>
          <a:p>
            <a:pPr marL="914400" lvl="1" indent="-311150" algn="l" rtl="0">
              <a:lnSpc>
                <a:spcPct val="115000"/>
              </a:lnSpc>
              <a:spcBef>
                <a:spcPts val="0"/>
              </a:spcBef>
              <a:spcAft>
                <a:spcPts val="0"/>
              </a:spcAft>
              <a:buSzPts val="1300"/>
              <a:buChar char="○"/>
            </a:pPr>
            <a:r>
              <a:rPr lang="en" sz="1400" u="sng">
                <a:solidFill>
                  <a:schemeClr val="hlink"/>
                </a:solidFill>
                <a:hlinkClick r:id="rId3"/>
              </a:rPr>
              <a:t>CTE Revitalization Grant website</a:t>
            </a:r>
            <a:endParaRPr sz="1400"/>
          </a:p>
          <a:p>
            <a:pPr marL="914400" lvl="1" indent="-311150" algn="l" rtl="0">
              <a:lnSpc>
                <a:spcPct val="115000"/>
              </a:lnSpc>
              <a:spcBef>
                <a:spcPts val="0"/>
              </a:spcBef>
              <a:spcAft>
                <a:spcPts val="0"/>
              </a:spcAft>
              <a:buSzPts val="1300"/>
              <a:buChar char="○"/>
            </a:pPr>
            <a:r>
              <a:rPr lang="en" sz="1400" u="sng">
                <a:solidFill>
                  <a:schemeClr val="hlink"/>
                </a:solidFill>
                <a:hlinkClick r:id="rId4"/>
              </a:rPr>
              <a:t>RFA/Request for Application</a:t>
            </a:r>
            <a:endParaRPr sz="1400"/>
          </a:p>
          <a:p>
            <a:pPr marL="914400" lvl="1" indent="-298450" algn="l" rtl="0">
              <a:lnSpc>
                <a:spcPct val="115000"/>
              </a:lnSpc>
              <a:spcBef>
                <a:spcPts val="0"/>
              </a:spcBef>
              <a:spcAft>
                <a:spcPts val="0"/>
              </a:spcAft>
              <a:buSzPts val="1100"/>
              <a:buChar char="○"/>
            </a:pPr>
            <a:r>
              <a:rPr lang="en" sz="1400" b="1" i="1">
                <a:solidFill>
                  <a:srgbClr val="333333"/>
                </a:solidFill>
                <a:highlight>
                  <a:srgbClr val="FFFFFF"/>
                </a:highlight>
                <a:latin typeface="Arial"/>
                <a:ea typeface="Arial"/>
                <a:cs typeface="Arial"/>
                <a:sym typeface="Arial"/>
              </a:rPr>
              <a:t>Deadline for submission: Monday, November 6, 2023 | 5:00 p.m. PST</a:t>
            </a:r>
            <a:endParaRPr sz="1400"/>
          </a:p>
          <a:p>
            <a:pPr marL="457200" lvl="0" indent="-311150" algn="l" rtl="0">
              <a:lnSpc>
                <a:spcPct val="115000"/>
              </a:lnSpc>
              <a:spcBef>
                <a:spcPts val="0"/>
              </a:spcBef>
              <a:spcAft>
                <a:spcPts val="0"/>
              </a:spcAft>
              <a:buSzPts val="1300"/>
              <a:buChar char="●"/>
            </a:pPr>
            <a:r>
              <a:rPr lang="en" sz="1400"/>
              <a:t>Focus</a:t>
            </a:r>
            <a:endParaRPr sz="1400"/>
          </a:p>
          <a:p>
            <a:pPr marL="914400" lvl="1" indent="-311150" algn="l" rtl="0">
              <a:lnSpc>
                <a:spcPct val="115000"/>
              </a:lnSpc>
              <a:spcBef>
                <a:spcPts val="0"/>
              </a:spcBef>
              <a:spcAft>
                <a:spcPts val="0"/>
              </a:spcAft>
              <a:buSzPts val="1300"/>
              <a:buChar char="○"/>
            </a:pPr>
            <a:r>
              <a:rPr lang="en" sz="1400"/>
              <a:t>Create a new CTE Program of Study or revitalize/evolve an existing program</a:t>
            </a:r>
            <a:endParaRPr sz="1400"/>
          </a:p>
          <a:p>
            <a:pPr marL="457200" lvl="0" indent="-311150" algn="l" rtl="0">
              <a:lnSpc>
                <a:spcPct val="115000"/>
              </a:lnSpc>
              <a:spcBef>
                <a:spcPts val="0"/>
              </a:spcBef>
              <a:spcAft>
                <a:spcPts val="0"/>
              </a:spcAft>
              <a:buSzPts val="1300"/>
              <a:buChar char="●"/>
            </a:pPr>
            <a:r>
              <a:rPr lang="en" sz="1400"/>
              <a:t>Eligibility</a:t>
            </a:r>
            <a:endParaRPr sz="1400"/>
          </a:p>
          <a:p>
            <a:pPr marL="914400" lvl="1" indent="-311150" algn="l" rtl="0">
              <a:lnSpc>
                <a:spcPct val="115000"/>
              </a:lnSpc>
              <a:spcBef>
                <a:spcPts val="0"/>
              </a:spcBef>
              <a:spcAft>
                <a:spcPts val="0"/>
              </a:spcAft>
              <a:buSzPts val="1300"/>
              <a:buChar char="○"/>
            </a:pPr>
            <a:r>
              <a:rPr lang="en" sz="1400"/>
              <a:t>public school district; Education Service District (ESD); public school; public charter school or combination (in Oregon)</a:t>
            </a:r>
            <a:endParaRPr sz="1400"/>
          </a:p>
          <a:p>
            <a:pPr marL="457200" lvl="0" indent="-311150" algn="l" rtl="0">
              <a:lnSpc>
                <a:spcPct val="115000"/>
              </a:lnSpc>
              <a:spcBef>
                <a:spcPts val="0"/>
              </a:spcBef>
              <a:spcAft>
                <a:spcPts val="0"/>
              </a:spcAft>
              <a:buSzPts val="1300"/>
              <a:buChar char="●"/>
            </a:pPr>
            <a:r>
              <a:rPr lang="en" sz="1400"/>
              <a:t>Support</a:t>
            </a:r>
            <a:endParaRPr sz="1400"/>
          </a:p>
          <a:p>
            <a:pPr marL="914400" lvl="1" indent="-311150" algn="l" rtl="0">
              <a:lnSpc>
                <a:spcPct val="115000"/>
              </a:lnSpc>
              <a:spcBef>
                <a:spcPts val="0"/>
              </a:spcBef>
              <a:spcAft>
                <a:spcPts val="0"/>
              </a:spcAft>
              <a:buSzPts val="1300"/>
              <a:buChar char="○"/>
            </a:pPr>
            <a:r>
              <a:rPr lang="en" sz="1400" u="sng">
                <a:solidFill>
                  <a:schemeClr val="hlink"/>
                </a:solidFill>
                <a:hlinkClick r:id="rId3"/>
              </a:rPr>
              <a:t>Technical Assistance Webinars</a:t>
            </a:r>
            <a:r>
              <a:rPr lang="en" sz="1400"/>
              <a:t>  </a:t>
            </a:r>
            <a:endParaRPr sz="1400"/>
          </a:p>
          <a:p>
            <a:pPr marL="914400" lvl="1" indent="-311150" algn="l" rtl="0">
              <a:lnSpc>
                <a:spcPct val="115000"/>
              </a:lnSpc>
              <a:spcBef>
                <a:spcPts val="0"/>
              </a:spcBef>
              <a:spcAft>
                <a:spcPts val="0"/>
              </a:spcAft>
              <a:buSzPts val="1300"/>
              <a:buChar char="○"/>
            </a:pPr>
            <a:r>
              <a:rPr lang="en" sz="1400" u="sng">
                <a:solidFill>
                  <a:schemeClr val="hlink"/>
                </a:solidFill>
                <a:hlinkClick r:id="rId5"/>
              </a:rPr>
              <a:t>CTE Revit Team email   </a:t>
            </a:r>
            <a:endParaRPr sz="1400"/>
          </a:p>
          <a:p>
            <a:pPr marL="0" lvl="0" indent="0" algn="l" rtl="0">
              <a:lnSpc>
                <a:spcPct val="90000"/>
              </a:lnSpc>
              <a:spcBef>
                <a:spcPts val="1200"/>
              </a:spcBef>
              <a:spcAft>
                <a:spcPts val="0"/>
              </a:spcAft>
              <a:buSzPts val="1800"/>
              <a:buNone/>
            </a:pPr>
            <a:endParaRPr sz="13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4"/>
          <p:cNvSpPr txBox="1">
            <a:spLocks noGrp="1"/>
          </p:cNvSpPr>
          <p:nvPr>
            <p:ph type="ctrTitle"/>
          </p:nvPr>
        </p:nvSpPr>
        <p:spPr>
          <a:xfrm>
            <a:off x="311708" y="744575"/>
            <a:ext cx="8520600" cy="20526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SzPts val="5200"/>
              <a:buNone/>
            </a:pPr>
            <a:r>
              <a:rPr lang="en"/>
              <a:t>CTE and Equity</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5"/>
          <p:cNvSpPr txBox="1">
            <a:spLocks noGrp="1"/>
          </p:cNvSpPr>
          <p:nvPr>
            <p:ph type="body" idx="1"/>
          </p:nvPr>
        </p:nvSpPr>
        <p:spPr>
          <a:xfrm>
            <a:off x="692024" y="2061185"/>
            <a:ext cx="7886700" cy="2062200"/>
          </a:xfrm>
          <a:prstGeom prst="rect">
            <a:avLst/>
          </a:prstGeom>
          <a:noFill/>
          <a:ln>
            <a:noFill/>
          </a:ln>
        </p:spPr>
        <p:txBody>
          <a:bodyPr spcFirstLastPara="1" wrap="square" lIns="91425" tIns="45700" rIns="91425" bIns="45700" anchor="t" anchorCtr="0">
            <a:normAutofit fontScale="92500" lnSpcReduction="20000"/>
          </a:bodyPr>
          <a:lstStyle/>
          <a:p>
            <a:pPr marL="0" lvl="0" indent="0" algn="l" rtl="0">
              <a:lnSpc>
                <a:spcPct val="115000"/>
              </a:lnSpc>
              <a:spcBef>
                <a:spcPts val="1200"/>
              </a:spcBef>
              <a:spcAft>
                <a:spcPts val="1200"/>
              </a:spcAft>
              <a:buSzPct val="97297"/>
              <a:buNone/>
            </a:pPr>
            <a:r>
              <a:rPr lang="en" sz="2000"/>
              <a:t>Education equity is the equitable implementation of policy, practices, procedures, and legislation that translates into resource allocation, education rigor, and opportunities for historically and currently marginalized youth, students, and families including civil rights protected classes. This means the restructuring and dismantling of systems and institutions that create the dichotomy of beneficiaries and the oppressed and marginalized.</a:t>
            </a:r>
            <a:endParaRPr sz="3700"/>
          </a:p>
        </p:txBody>
      </p:sp>
      <p:sp>
        <p:nvSpPr>
          <p:cNvPr id="105" name="Google Shape;105;p5"/>
          <p:cNvSpPr txBox="1">
            <a:spLocks noGrp="1"/>
          </p:cNvSpPr>
          <p:nvPr>
            <p:ph type="title"/>
          </p:nvPr>
        </p:nvSpPr>
        <p:spPr>
          <a:xfrm>
            <a:off x="2679825" y="69895"/>
            <a:ext cx="6400800" cy="64320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SzPts val="3200"/>
              <a:buNone/>
            </a:pPr>
            <a:r>
              <a:rPr lang="en"/>
              <a:t>ODE Education Equity Stance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6"/>
          <p:cNvSpPr txBox="1">
            <a:spLocks noGrp="1"/>
          </p:cNvSpPr>
          <p:nvPr>
            <p:ph type="title"/>
          </p:nvPr>
        </p:nvSpPr>
        <p:spPr>
          <a:xfrm>
            <a:off x="2711848" y="83686"/>
            <a:ext cx="6322500" cy="759900"/>
          </a:xfrm>
          <a:prstGeom prst="rect">
            <a:avLst/>
          </a:prstGeom>
          <a:noFill/>
          <a:ln>
            <a:noFill/>
          </a:ln>
        </p:spPr>
        <p:txBody>
          <a:bodyPr spcFirstLastPara="1" wrap="square" lIns="91425" tIns="45700" rIns="91425" bIns="45700" anchor="ctr" anchorCtr="0">
            <a:normAutofit/>
          </a:bodyPr>
          <a:lstStyle/>
          <a:p>
            <a:pPr marL="0" lvl="0" indent="0" algn="r" rtl="0">
              <a:lnSpc>
                <a:spcPct val="90000"/>
              </a:lnSpc>
              <a:spcBef>
                <a:spcPts val="0"/>
              </a:spcBef>
              <a:spcAft>
                <a:spcPts val="0"/>
              </a:spcAft>
              <a:buSzPts val="3600"/>
              <a:buNone/>
            </a:pPr>
            <a:r>
              <a:rPr lang="en" sz="3200"/>
              <a:t>Diversity in Oregon</a:t>
            </a:r>
            <a:endParaRPr/>
          </a:p>
        </p:txBody>
      </p:sp>
      <p:pic>
        <p:nvPicPr>
          <p:cNvPr id="111" name="Google Shape;111;p6" title="Points scored"/>
          <p:cNvPicPr preferRelativeResize="0"/>
          <p:nvPr/>
        </p:nvPicPr>
        <p:blipFill rotWithShape="1">
          <a:blip r:embed="rId3">
            <a:alphaModFix/>
          </a:blip>
          <a:srcRect/>
          <a:stretch/>
        </p:blipFill>
        <p:spPr>
          <a:xfrm>
            <a:off x="975725" y="1069025"/>
            <a:ext cx="6088725" cy="3744579"/>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7"/>
          <p:cNvSpPr txBox="1">
            <a:spLocks noGrp="1"/>
          </p:cNvSpPr>
          <p:nvPr>
            <p:ph type="title"/>
          </p:nvPr>
        </p:nvSpPr>
        <p:spPr>
          <a:xfrm>
            <a:off x="2679825" y="69895"/>
            <a:ext cx="6400800" cy="64320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SzPts val="3200"/>
              <a:buNone/>
            </a:pPr>
            <a:r>
              <a:rPr lang="en"/>
              <a:t>Most Pivotal Question    </a:t>
            </a:r>
            <a:endParaRPr/>
          </a:p>
        </p:txBody>
      </p:sp>
      <p:sp>
        <p:nvSpPr>
          <p:cNvPr id="117" name="Google Shape;117;p7"/>
          <p:cNvSpPr txBox="1">
            <a:spLocks noGrp="1"/>
          </p:cNvSpPr>
          <p:nvPr>
            <p:ph type="body" idx="1"/>
          </p:nvPr>
        </p:nvSpPr>
        <p:spPr>
          <a:xfrm>
            <a:off x="699099" y="1740778"/>
            <a:ext cx="7886700" cy="2062200"/>
          </a:xfrm>
          <a:prstGeom prst="rect">
            <a:avLst/>
          </a:prstGeom>
          <a:noFill/>
          <a:ln>
            <a:noFill/>
          </a:ln>
        </p:spPr>
        <p:txBody>
          <a:bodyPr spcFirstLastPara="1" wrap="square" lIns="91425" tIns="45700" rIns="91425" bIns="45700" anchor="t" anchorCtr="0">
            <a:normAutofit/>
          </a:bodyPr>
          <a:lstStyle/>
          <a:p>
            <a:pPr marL="0" lvl="0" indent="0" algn="l" rtl="0">
              <a:lnSpc>
                <a:spcPct val="115000"/>
              </a:lnSpc>
              <a:spcBef>
                <a:spcPts val="1200"/>
              </a:spcBef>
              <a:spcAft>
                <a:spcPts val="0"/>
              </a:spcAft>
              <a:buClr>
                <a:schemeClr val="dk1"/>
              </a:buClr>
              <a:buSzPts val="1100"/>
              <a:buFont typeface="Arial"/>
              <a:buNone/>
            </a:pPr>
            <a:r>
              <a:rPr lang="en" sz="2000" b="1">
                <a:latin typeface="Arial"/>
                <a:ea typeface="Arial"/>
                <a:cs typeface="Arial"/>
                <a:sym typeface="Arial"/>
              </a:rPr>
              <a:t>How will this project increase participation, support, and retention of historically and currently marginalized students in your community?</a:t>
            </a:r>
            <a:r>
              <a:rPr lang="en" sz="2000">
                <a:latin typeface="Arial"/>
                <a:ea typeface="Arial"/>
                <a:cs typeface="Arial"/>
                <a:sym typeface="Arial"/>
              </a:rPr>
              <a:t>  </a:t>
            </a:r>
            <a:endParaRPr sz="2000">
              <a:latin typeface="Arial"/>
              <a:ea typeface="Arial"/>
              <a:cs typeface="Arial"/>
              <a:sym typeface="Arial"/>
            </a:endParaRPr>
          </a:p>
          <a:p>
            <a:pPr marL="0" lvl="0" indent="0" algn="l" rtl="0">
              <a:lnSpc>
                <a:spcPct val="90000"/>
              </a:lnSpc>
              <a:spcBef>
                <a:spcPts val="1200"/>
              </a:spcBef>
              <a:spcAft>
                <a:spcPts val="0"/>
              </a:spcAft>
              <a:buSzPts val="1800"/>
              <a:buNone/>
            </a:pPr>
            <a:endParaRPr/>
          </a:p>
        </p:txBody>
      </p:sp>
      <p:pic>
        <p:nvPicPr>
          <p:cNvPr id="118" name="Google Shape;118;p7" descr="Photo of students.&#10;"/>
          <p:cNvPicPr preferRelativeResize="0"/>
          <p:nvPr/>
        </p:nvPicPr>
        <p:blipFill rotWithShape="1">
          <a:blip r:embed="rId3">
            <a:alphaModFix/>
          </a:blip>
          <a:srcRect/>
          <a:stretch/>
        </p:blipFill>
        <p:spPr>
          <a:xfrm>
            <a:off x="5514465" y="2872292"/>
            <a:ext cx="2378221" cy="1603852"/>
          </a:xfrm>
          <a:prstGeom prst="rect">
            <a:avLst/>
          </a:prstGeom>
          <a:noFill/>
          <a:ln>
            <a:noFill/>
          </a:ln>
        </p:spPr>
      </p:pic>
      <p:pic>
        <p:nvPicPr>
          <p:cNvPr id="119" name="Google Shape;119;p7" descr="Photo of students in hard hats at construction site."/>
          <p:cNvPicPr preferRelativeResize="0"/>
          <p:nvPr/>
        </p:nvPicPr>
        <p:blipFill rotWithShape="1">
          <a:blip r:embed="rId4">
            <a:alphaModFix/>
          </a:blip>
          <a:srcRect/>
          <a:stretch/>
        </p:blipFill>
        <p:spPr>
          <a:xfrm>
            <a:off x="1106841" y="3202015"/>
            <a:ext cx="2851050" cy="12019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8"/>
          <p:cNvSpPr txBox="1">
            <a:spLocks noGrp="1"/>
          </p:cNvSpPr>
          <p:nvPr>
            <p:ph type="title"/>
          </p:nvPr>
        </p:nvSpPr>
        <p:spPr>
          <a:xfrm>
            <a:off x="2679825" y="69895"/>
            <a:ext cx="6400800" cy="64320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SzPts val="3200"/>
              <a:buNone/>
            </a:pPr>
            <a:r>
              <a:rPr lang="en" sz="3000"/>
              <a:t>Matching Demographic Data with Outcomes  </a:t>
            </a:r>
            <a:endParaRPr sz="3000"/>
          </a:p>
        </p:txBody>
      </p:sp>
      <p:sp>
        <p:nvSpPr>
          <p:cNvPr id="125" name="Google Shape;125;p8"/>
          <p:cNvSpPr txBox="1">
            <a:spLocks noGrp="1"/>
          </p:cNvSpPr>
          <p:nvPr>
            <p:ph type="body" idx="1"/>
          </p:nvPr>
        </p:nvSpPr>
        <p:spPr>
          <a:xfrm>
            <a:off x="931182" y="1986838"/>
            <a:ext cx="7894036" cy="2334657"/>
          </a:xfrm>
          <a:prstGeom prst="rect">
            <a:avLst/>
          </a:prstGeom>
          <a:noFill/>
          <a:ln>
            <a:noFill/>
          </a:ln>
        </p:spPr>
        <p:txBody>
          <a:bodyPr spcFirstLastPara="1" wrap="square" lIns="91425" tIns="45700" rIns="91425" bIns="45700" anchor="t" anchorCtr="0">
            <a:noAutofit/>
          </a:bodyPr>
          <a:lstStyle/>
          <a:p>
            <a:pPr marL="393700" lvl="0" indent="-342900" algn="l" rtl="0">
              <a:lnSpc>
                <a:spcPct val="140000"/>
              </a:lnSpc>
              <a:spcBef>
                <a:spcPts val="1000"/>
              </a:spcBef>
              <a:spcAft>
                <a:spcPts val="0"/>
              </a:spcAft>
              <a:buSzPts val="2800"/>
              <a:buFont typeface="Noto Sans Symbols"/>
              <a:buChar char="⮚"/>
            </a:pPr>
            <a:r>
              <a:rPr lang="en" sz="2400"/>
              <a:t>Enrollment in CTE compared to Total Population</a:t>
            </a:r>
            <a:endParaRPr sz="2400"/>
          </a:p>
          <a:p>
            <a:pPr marL="393700" lvl="0" indent="-342900" algn="l" rtl="0">
              <a:lnSpc>
                <a:spcPct val="140000"/>
              </a:lnSpc>
              <a:spcBef>
                <a:spcPts val="0"/>
              </a:spcBef>
              <a:spcAft>
                <a:spcPts val="0"/>
              </a:spcAft>
              <a:buSzPts val="2800"/>
              <a:buFont typeface="Noto Sans Symbols"/>
              <a:buChar char="⮚"/>
            </a:pPr>
            <a:r>
              <a:rPr lang="en" sz="2400"/>
              <a:t>90% reports</a:t>
            </a:r>
            <a:endParaRPr sz="2400"/>
          </a:p>
          <a:p>
            <a:pPr marL="393700" lvl="0" indent="-342900" algn="l" rtl="0">
              <a:lnSpc>
                <a:spcPct val="140000"/>
              </a:lnSpc>
              <a:spcBef>
                <a:spcPts val="0"/>
              </a:spcBef>
              <a:spcAft>
                <a:spcPts val="0"/>
              </a:spcAft>
              <a:buSzPts val="2800"/>
              <a:buFont typeface="Noto Sans Symbols"/>
              <a:buChar char="⮚"/>
            </a:pPr>
            <a:r>
              <a:rPr lang="en" sz="2400"/>
              <a:t>Work-Based Learning reports</a:t>
            </a:r>
            <a:endParaRPr sz="2400"/>
          </a:p>
          <a:p>
            <a:pPr marL="393700" lvl="0" indent="-342900" algn="l" rtl="0">
              <a:lnSpc>
                <a:spcPct val="140000"/>
              </a:lnSpc>
              <a:spcBef>
                <a:spcPts val="0"/>
              </a:spcBef>
              <a:spcAft>
                <a:spcPts val="0"/>
              </a:spcAft>
              <a:buSzPts val="2800"/>
              <a:buFont typeface="Noto Sans Symbols"/>
              <a:buChar char="⮚"/>
            </a:pPr>
            <a:r>
              <a:rPr lang="en" sz="2400"/>
              <a:t>Needs Assessments</a:t>
            </a:r>
            <a:endParaRPr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9"/>
          <p:cNvSpPr txBox="1">
            <a:spLocks noGrp="1"/>
          </p:cNvSpPr>
          <p:nvPr>
            <p:ph type="title"/>
          </p:nvPr>
        </p:nvSpPr>
        <p:spPr>
          <a:xfrm>
            <a:off x="2679825" y="69895"/>
            <a:ext cx="6400800" cy="64320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SzPts val="3200"/>
              <a:buNone/>
            </a:pPr>
            <a:r>
              <a:rPr lang="en"/>
              <a:t>Measuring Student Impact</a:t>
            </a:r>
            <a:endParaRPr/>
          </a:p>
        </p:txBody>
      </p:sp>
      <p:sp>
        <p:nvSpPr>
          <p:cNvPr id="131" name="Google Shape;131;p9"/>
          <p:cNvSpPr txBox="1">
            <a:spLocks noGrp="1"/>
          </p:cNvSpPr>
          <p:nvPr>
            <p:ph type="body" idx="1"/>
          </p:nvPr>
        </p:nvSpPr>
        <p:spPr>
          <a:xfrm>
            <a:off x="365102" y="1817894"/>
            <a:ext cx="8413796" cy="27399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000"/>
              </a:spcBef>
              <a:spcAft>
                <a:spcPts val="0"/>
              </a:spcAft>
              <a:buClr>
                <a:schemeClr val="dk1"/>
              </a:buClr>
              <a:buSzPts val="629"/>
              <a:buFont typeface="Arial"/>
              <a:buNone/>
            </a:pPr>
            <a:r>
              <a:rPr lang="en" sz="1600"/>
              <a:t>Successful applicants will demonstrate their understanding of the local community by </a:t>
            </a:r>
            <a:r>
              <a:rPr lang="en" sz="1600" b="1"/>
              <a:t>aligning demographic data with project outcomes</a:t>
            </a:r>
            <a:r>
              <a:rPr lang="en" sz="1600"/>
              <a:t>, including a method for measuring and reporting student impact.</a:t>
            </a:r>
            <a:endParaRPr sz="1400"/>
          </a:p>
          <a:p>
            <a:pPr marL="605790" lvl="0" indent="-457200" algn="l" rtl="0">
              <a:lnSpc>
                <a:spcPct val="100000"/>
              </a:lnSpc>
              <a:spcBef>
                <a:spcPts val="1200"/>
              </a:spcBef>
              <a:spcAft>
                <a:spcPts val="0"/>
              </a:spcAft>
              <a:buSzPts val="1029"/>
              <a:buFont typeface="Noto Sans Symbols"/>
              <a:buChar char="⮚"/>
            </a:pPr>
            <a:r>
              <a:rPr lang="en" sz="1600"/>
              <a:t>Identify the specific activities within this project that are intended to </a:t>
            </a:r>
            <a:r>
              <a:rPr lang="en" sz="1600" b="1"/>
              <a:t>recruit </a:t>
            </a:r>
            <a:r>
              <a:rPr lang="en" sz="1600"/>
              <a:t>historically and currently marginalized students.</a:t>
            </a:r>
            <a:endParaRPr sz="1600"/>
          </a:p>
          <a:p>
            <a:pPr marL="605790" lvl="0" indent="-457200" algn="l" rtl="0">
              <a:lnSpc>
                <a:spcPct val="100000"/>
              </a:lnSpc>
              <a:spcBef>
                <a:spcPts val="1000"/>
              </a:spcBef>
              <a:spcAft>
                <a:spcPts val="0"/>
              </a:spcAft>
              <a:buSzPts val="1029"/>
              <a:buFont typeface="Noto Sans Symbols"/>
              <a:buChar char="⮚"/>
            </a:pPr>
            <a:r>
              <a:rPr lang="en" sz="1600"/>
              <a:t>Identify specific activities within this project that are intended to </a:t>
            </a:r>
            <a:r>
              <a:rPr lang="en" sz="1600" b="1"/>
              <a:t>provide support</a:t>
            </a:r>
            <a:r>
              <a:rPr lang="en" sz="1600"/>
              <a:t> of historically and currently marginalized students.</a:t>
            </a:r>
            <a:endParaRPr sz="1600"/>
          </a:p>
          <a:p>
            <a:pPr marL="605790" lvl="0" indent="-457200" algn="l" rtl="0">
              <a:lnSpc>
                <a:spcPct val="100000"/>
              </a:lnSpc>
              <a:spcBef>
                <a:spcPts val="1000"/>
              </a:spcBef>
              <a:spcAft>
                <a:spcPts val="1000"/>
              </a:spcAft>
              <a:buSzPts val="1029"/>
              <a:buFont typeface="Noto Sans Symbols"/>
              <a:buChar char="⮚"/>
            </a:pPr>
            <a:r>
              <a:rPr lang="en" sz="1600"/>
              <a:t>Identify specific activities within this project that are intended to </a:t>
            </a:r>
            <a:r>
              <a:rPr lang="en" sz="1600" b="1"/>
              <a:t>help retain</a:t>
            </a:r>
            <a:r>
              <a:rPr lang="en" sz="1600"/>
              <a:t> historically and currently marginalized students.</a:t>
            </a:r>
            <a:endParaRPr sz="1600"/>
          </a:p>
        </p:txBody>
      </p:sp>
    </p:spTree>
  </p:cSld>
  <p:clrMapOvr>
    <a:masterClrMapping/>
  </p:clrMapOvr>
</p:sld>
</file>

<file path=ppt/theme/theme1.xml><?xml version="1.0" encoding="utf-8"?>
<a:theme xmlns:a="http://schemas.openxmlformats.org/drawingml/2006/main" name="ODE_Powerpoint - pattern background">
  <a:themeElements>
    <a:clrScheme name="ODE Color Theme">
      <a:dk1>
        <a:srgbClr val="000000"/>
      </a:dk1>
      <a:lt1>
        <a:srgbClr val="FFFFFF"/>
      </a:lt1>
      <a:dk2>
        <a:srgbClr val="344654"/>
      </a:dk2>
      <a:lt2>
        <a:srgbClr val="E2F4FC"/>
      </a:lt2>
      <a:accent1>
        <a:srgbClr val="1B75BC"/>
      </a:accent1>
      <a:accent2>
        <a:srgbClr val="9F2065"/>
      </a:accent2>
      <a:accent3>
        <a:srgbClr val="E26B2A"/>
      </a:accent3>
      <a:accent4>
        <a:srgbClr val="72C9F1"/>
      </a:accent4>
      <a:accent5>
        <a:srgbClr val="408740"/>
      </a:accent5>
      <a:accent6>
        <a:srgbClr val="1B75BC"/>
      </a:accent6>
      <a:hlink>
        <a:srgbClr val="1B75BC"/>
      </a:hlink>
      <a:folHlink>
        <a:srgbClr val="21AA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70A246D552C07439E8981692F46C31B" ma:contentTypeVersion="8" ma:contentTypeDescription="Create a new document." ma:contentTypeScope="" ma:versionID="8da0082f3385fc33a28784faa64f0708">
  <xsd:schema xmlns:xsd="http://www.w3.org/2001/XMLSchema" xmlns:xs="http://www.w3.org/2001/XMLSchema" xmlns:p="http://schemas.microsoft.com/office/2006/metadata/properties" xmlns:ns1="http://schemas.microsoft.com/sharepoint/v3" xmlns:ns2="afac9031-5f96-4f43-a642-40c4ec1d4f3f" xmlns:ns3="54031767-dd6d-417c-ab73-583408f47564" targetNamespace="http://schemas.microsoft.com/office/2006/metadata/properties" ma:root="true" ma:fieldsID="9857c2729952d191b2dd9b58af602dbc" ns1:_="" ns2:_="" ns3:_="">
    <xsd:import namespace="http://schemas.microsoft.com/sharepoint/v3"/>
    <xsd:import namespace="afac9031-5f96-4f43-a642-40c4ec1d4f3f"/>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fac9031-5f96-4f43-a642-40c4ec1d4f3f"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Remediation_x0020_Date xmlns="afac9031-5f96-4f43-a642-40c4ec1d4f3f">2023-10-25T21:19:46+00:00</Remediation_x0020_Date>
    <PublishingExpirationDate xmlns="http://schemas.microsoft.com/sharepoint/v3" xsi:nil="true"/>
    <PublishingStartDate xmlns="http://schemas.microsoft.com/sharepoint/v3" xsi:nil="true"/>
    <Estimated_x0020_Creation_x0020_Date xmlns="afac9031-5f96-4f43-a642-40c4ec1d4f3f" xsi:nil="true"/>
    <Priority xmlns="afac9031-5f96-4f43-a642-40c4ec1d4f3f">New</Priority>
  </documentManagement>
</p:properties>
</file>

<file path=customXml/itemProps1.xml><?xml version="1.0" encoding="utf-8"?>
<ds:datastoreItem xmlns:ds="http://schemas.openxmlformats.org/officeDocument/2006/customXml" ds:itemID="{62677C02-F633-4437-9B3C-637F3183D668}"/>
</file>

<file path=customXml/itemProps2.xml><?xml version="1.0" encoding="utf-8"?>
<ds:datastoreItem xmlns:ds="http://schemas.openxmlformats.org/officeDocument/2006/customXml" ds:itemID="{E7EF0708-5B58-4C61-8AB3-4BCA1705C09D}"/>
</file>

<file path=customXml/itemProps3.xml><?xml version="1.0" encoding="utf-8"?>
<ds:datastoreItem xmlns:ds="http://schemas.openxmlformats.org/officeDocument/2006/customXml" ds:itemID="{95071448-9BF2-45A9-B9F2-F6FEE02623A4}"/>
</file>

<file path=docProps/app.xml><?xml version="1.0" encoding="utf-8"?>
<Properties xmlns="http://schemas.openxmlformats.org/officeDocument/2006/extended-properties" xmlns:vt="http://schemas.openxmlformats.org/officeDocument/2006/docPropsVTypes">
  <TotalTime>2</TotalTime>
  <Words>837</Words>
  <Application>Microsoft Office PowerPoint</Application>
  <PresentationFormat>On-screen Show (16:9)</PresentationFormat>
  <Paragraphs>116</Paragraphs>
  <Slides>26</Slides>
  <Notes>26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Noto Sans Symbols</vt:lpstr>
      <vt:lpstr>ODE_Powerpoint - pattern background</vt:lpstr>
      <vt:lpstr>CTE Revitalization Grant 2023-25</vt:lpstr>
      <vt:lpstr>Welcome</vt:lpstr>
      <vt:lpstr>RFA Overview</vt:lpstr>
      <vt:lpstr>CTE and Equity</vt:lpstr>
      <vt:lpstr>ODE Education Equity Stance</vt:lpstr>
      <vt:lpstr>Diversity in Oregon</vt:lpstr>
      <vt:lpstr>Most Pivotal Question    </vt:lpstr>
      <vt:lpstr>Matching Demographic Data with Outcomes  </vt:lpstr>
      <vt:lpstr>Measuring Student Impact</vt:lpstr>
      <vt:lpstr>Examples of Specific Activities for Recruitment </vt:lpstr>
      <vt:lpstr>Samples of Specific Activities to Provide Support</vt:lpstr>
      <vt:lpstr>Suggested Retention Strategies</vt:lpstr>
      <vt:lpstr>Reporting Process</vt:lpstr>
      <vt:lpstr>Reporting Timeline</vt:lpstr>
      <vt:lpstr>Reporting Topics</vt:lpstr>
      <vt:lpstr>Update Form Sample</vt:lpstr>
      <vt:lpstr>Budgeting</vt:lpstr>
      <vt:lpstr>Budget Worksheet</vt:lpstr>
      <vt:lpstr>Budget Worksheet Image</vt:lpstr>
      <vt:lpstr>Budget Narrative</vt:lpstr>
      <vt:lpstr>Budget: Infrastructure Costs</vt:lpstr>
      <vt:lpstr>Budget: Required Meeting</vt:lpstr>
      <vt:lpstr>Application Deadline</vt:lpstr>
      <vt:lpstr>Upcoming Webinar</vt:lpstr>
      <vt:lpstr>Contact Information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CTE Revitalization Grant 2023-25</dc:title>
  <dc:creator>CATTERALL Linda * ODE</dc:creator>
  <cp:lastModifiedBy>CATTERALL Linda * ODE</cp:lastModifiedBy>
  <cp:revision>2</cp:revision>
  <dcterms:modified xsi:type="dcterms:W3CDTF">2023-10-25T18:36:44Z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730ea53-6f5e-4160-81a5-992a9105450a_Enabled">
    <vt:lpwstr>true</vt:lpwstr>
  </property>
  <property fmtid="{D5CDD505-2E9C-101B-9397-08002B2CF9AE}" pid="3" name="MSIP_Label_7730ea53-6f5e-4160-81a5-992a9105450a_SetDate">
    <vt:lpwstr>2023-10-23T17:10:32Z</vt:lpwstr>
  </property>
  <property fmtid="{D5CDD505-2E9C-101B-9397-08002B2CF9AE}" pid="4" name="MSIP_Label_7730ea53-6f5e-4160-81a5-992a9105450a_Method">
    <vt:lpwstr>Privileged</vt:lpwstr>
  </property>
  <property fmtid="{D5CDD505-2E9C-101B-9397-08002B2CF9AE}" pid="5" name="MSIP_Label_7730ea53-6f5e-4160-81a5-992a9105450a_Name">
    <vt:lpwstr>Level 2 - Limited (Items)</vt:lpwstr>
  </property>
  <property fmtid="{D5CDD505-2E9C-101B-9397-08002B2CF9AE}" pid="6" name="MSIP_Label_7730ea53-6f5e-4160-81a5-992a9105450a_SiteId">
    <vt:lpwstr>b4f51418-b269-49a2-935a-fa54bf584fc8</vt:lpwstr>
  </property>
  <property fmtid="{D5CDD505-2E9C-101B-9397-08002B2CF9AE}" pid="7" name="MSIP_Label_7730ea53-6f5e-4160-81a5-992a9105450a_ActionId">
    <vt:lpwstr>b2bc574a-ff3f-4a2a-bf23-15adc7b39e3a</vt:lpwstr>
  </property>
  <property fmtid="{D5CDD505-2E9C-101B-9397-08002B2CF9AE}" pid="8" name="MSIP_Label_7730ea53-6f5e-4160-81a5-992a9105450a_ContentBits">
    <vt:lpwstr>0</vt:lpwstr>
  </property>
  <property fmtid="{D5CDD505-2E9C-101B-9397-08002B2CF9AE}" pid="9" name="ContentTypeId">
    <vt:lpwstr>0x010100370A246D552C07439E8981692F46C31B</vt:lpwstr>
  </property>
</Properties>
</file>