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138" y="4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tes.google.com/oregonlearning.org/cte-network-update/hom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ites.google.com/oregonlearning.org/cte-network-update/success-stori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ric.ed.gov/?q=ED60734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f7cf5a116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f7cf5a116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 </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7ebc6000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7ebc6000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1400">
                <a:solidFill>
                  <a:schemeClr val="dk1"/>
                </a:solidFill>
                <a:latin typeface="Calibri"/>
                <a:ea typeface="Calibri"/>
                <a:cs typeface="Calibri"/>
                <a:sym typeface="Calibri"/>
              </a:rPr>
              <a:t>I have provide a few examples of how we have approached increased access and inclusion as well as expanding transparency of our work.  The third big bucket of work involves the integration of career connected learning - this is a </a:t>
            </a:r>
            <a:r>
              <a:rPr lang="en" sz="1400" b="1">
                <a:solidFill>
                  <a:schemeClr val="dk1"/>
                </a:solidFill>
                <a:latin typeface="Calibri"/>
                <a:ea typeface="Calibri"/>
                <a:cs typeface="Calibri"/>
                <a:sym typeface="Calibri"/>
              </a:rPr>
              <a:t>big shift and a big lift </a:t>
            </a:r>
            <a:r>
              <a:rPr lang="en" sz="1400">
                <a:solidFill>
                  <a:schemeClr val="dk1"/>
                </a:solidFill>
                <a:latin typeface="Calibri"/>
                <a:ea typeface="Calibri"/>
                <a:cs typeface="Calibri"/>
                <a:sym typeface="Calibri"/>
              </a:rPr>
              <a:t>in our work and has the potential to positively impact all students.  </a:t>
            </a:r>
            <a:endParaRPr sz="18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7cf5a1164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7cf5a1164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7cf5a116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7cf5a116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7cf5a116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7cf5a116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f7cf5a1164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f7cf5a1164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f7ebc6000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f7ebc6000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7cf5a1164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7cf5a1164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f7cf5a1164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f7cf5a1164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f7cf5a1164_0_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f7cf5a1164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7ebc6000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7ebc6000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https://sites.google.com/oregonlearning.org/cte-network-update/home</a:t>
            </a:r>
            <a:r>
              <a:rPr lang="en"/>
              <a:t> - landing page to subscribe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https://sites.google.com/oregonlearning.org/cte-network-update/success-stories</a:t>
            </a:r>
            <a:r>
              <a:rPr lang="en"/>
              <a:t> - success stories tab.</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7cf5a1164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7cf5a1164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7cf5a1164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7cf5a1164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f7cf5a1164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f7cf5a116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endParaRPr sz="1400">
              <a:solidFill>
                <a:schemeClr val="dk1"/>
              </a:solidFill>
              <a:latin typeface="Calibri"/>
              <a:ea typeface="Calibri"/>
              <a:cs typeface="Calibri"/>
              <a:sym typeface="Calibri"/>
            </a:endParaRPr>
          </a:p>
          <a:p>
            <a:pPr marL="228593" lvl="0" indent="0" algn="l" rtl="0">
              <a:lnSpc>
                <a:spcPct val="90000"/>
              </a:lnSpc>
              <a:spcBef>
                <a:spcPts val="1000"/>
              </a:spcBef>
              <a:spcAft>
                <a:spcPts val="0"/>
              </a:spcAft>
              <a:buNone/>
            </a:pPr>
            <a:endParaRPr sz="28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7cf5a1164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f7cf5a116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7cf5a1164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7cf5a116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7cf5a116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gf7cf5a1164_0_0:notes"/>
          <p:cNvSpPr txBox="1">
            <a:spLocks noGrp="1"/>
          </p:cNvSpPr>
          <p:nvPr>
            <p:ph type="body" idx="1"/>
          </p:nvPr>
        </p:nvSpPr>
        <p:spPr>
          <a:xfrm>
            <a:off x="685801" y="4400550"/>
            <a:ext cx="5486400" cy="3600600"/>
          </a:xfrm>
          <a:prstGeom prst="rect">
            <a:avLst/>
          </a:prstGeom>
          <a:noFill/>
          <a:ln>
            <a:noFill/>
          </a:ln>
        </p:spPr>
        <p:txBody>
          <a:bodyPr spcFirstLastPara="1" wrap="square" lIns="90575" tIns="45275" rIns="90575" bIns="45275" anchor="t" anchorCtr="0">
            <a:noAutofit/>
          </a:bodyPr>
          <a:lstStyle/>
          <a:p>
            <a:pPr marL="0" lvl="0" indent="0" algn="l" rtl="0">
              <a:spcBef>
                <a:spcPts val="0"/>
              </a:spcBef>
              <a:spcAft>
                <a:spcPts val="0"/>
              </a:spcAft>
              <a:buNone/>
            </a:pPr>
            <a:r>
              <a:rPr lang="en" sz="1600" u="sng">
                <a:solidFill>
                  <a:srgbClr val="0563C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REL Research on CTE Impacts</a:t>
            </a:r>
            <a:endParaRPr sz="1800">
              <a:solidFill>
                <a:schemeClr val="dk1"/>
              </a:solidFill>
              <a:latin typeface="Calibri"/>
              <a:ea typeface="Calibri"/>
              <a:cs typeface="Calibri"/>
              <a:sym typeface="Calibri"/>
            </a:endParaRPr>
          </a:p>
          <a:p>
            <a:pPr marL="0" lvl="0" indent="0" algn="l" rtl="0">
              <a:lnSpc>
                <a:spcPct val="90000"/>
              </a:lnSpc>
              <a:spcBef>
                <a:spcPts val="0"/>
              </a:spcBef>
              <a:spcAft>
                <a:spcPts val="0"/>
              </a:spcAft>
              <a:buClr>
                <a:schemeClr val="dk1"/>
              </a:buClr>
              <a:buSzPts val="4000"/>
              <a:buFont typeface="Arial"/>
              <a:buNone/>
            </a:pPr>
            <a:endParaRPr sz="1600">
              <a:solidFill>
                <a:schemeClr val="dk1"/>
              </a:solidFill>
              <a:latin typeface="Calibri"/>
              <a:ea typeface="Calibri"/>
              <a:cs typeface="Calibri"/>
              <a:sym typeface="Calibri"/>
            </a:endParaRPr>
          </a:p>
        </p:txBody>
      </p:sp>
      <p:sp>
        <p:nvSpPr>
          <p:cNvPr id="78" name="Google Shape;78;gf7cf5a1164_0_0:notes"/>
          <p:cNvSpPr txBox="1">
            <a:spLocks noGrp="1"/>
          </p:cNvSpPr>
          <p:nvPr>
            <p:ph type="sldNum" idx="12"/>
          </p:nvPr>
        </p:nvSpPr>
        <p:spPr>
          <a:xfrm>
            <a:off x="3884614" y="8685217"/>
            <a:ext cx="2971800" cy="459000"/>
          </a:xfrm>
          <a:prstGeom prst="rect">
            <a:avLst/>
          </a:prstGeom>
          <a:noFill/>
          <a:ln>
            <a:noFill/>
          </a:ln>
        </p:spPr>
        <p:txBody>
          <a:bodyPr spcFirstLastPara="1" wrap="square" lIns="90575" tIns="45275" rIns="90575" bIns="45275" anchor="b" anchorCtr="0">
            <a:noAutofit/>
          </a:bodyPr>
          <a:lstStyle/>
          <a:p>
            <a:pPr marL="0" lvl="0" indent="0" algn="r" rtl="0">
              <a:spcBef>
                <a:spcPts val="0"/>
              </a:spcBef>
              <a:spcAft>
                <a:spcPts val="0"/>
              </a:spcAft>
              <a:buNone/>
            </a:pPr>
            <a:fld id="{00000000-1234-1234-1234-123412341234}" type="slidenum">
              <a:rPr lang="en" sz="1400"/>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f7cf5a116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f7cf5a1164_0_16:notes"/>
          <p:cNvSpPr txBox="1">
            <a:spLocks noGrp="1"/>
          </p:cNvSpPr>
          <p:nvPr>
            <p:ph type="body" idx="1"/>
          </p:nvPr>
        </p:nvSpPr>
        <p:spPr>
          <a:xfrm>
            <a:off x="685801" y="4400550"/>
            <a:ext cx="5486400" cy="3600600"/>
          </a:xfrm>
          <a:prstGeom prst="rect">
            <a:avLst/>
          </a:prstGeom>
          <a:noFill/>
          <a:ln>
            <a:noFill/>
          </a:ln>
        </p:spPr>
        <p:txBody>
          <a:bodyPr spcFirstLastPara="1" wrap="square" lIns="90575" tIns="45275" rIns="90575" bIns="45275" anchor="t" anchorCtr="0">
            <a:noAutofit/>
          </a:bodyPr>
          <a:lstStyle/>
          <a:p>
            <a:pPr marL="0" lvl="0" indent="0" algn="l" rtl="0">
              <a:lnSpc>
                <a:spcPct val="90000"/>
              </a:lnSpc>
              <a:spcBef>
                <a:spcPts val="0"/>
              </a:spcBef>
              <a:spcAft>
                <a:spcPts val="0"/>
              </a:spcAft>
              <a:buClr>
                <a:schemeClr val="dk1"/>
              </a:buClr>
              <a:buSzPts val="4000"/>
              <a:buFont typeface="Arial"/>
              <a:buNone/>
            </a:pPr>
            <a:endParaRPr sz="1600">
              <a:solidFill>
                <a:schemeClr val="dk1"/>
              </a:solidFill>
              <a:latin typeface="Calibri"/>
              <a:ea typeface="Calibri"/>
              <a:cs typeface="Calibri"/>
              <a:sym typeface="Calibri"/>
            </a:endParaRPr>
          </a:p>
        </p:txBody>
      </p:sp>
      <p:sp>
        <p:nvSpPr>
          <p:cNvPr id="95" name="Google Shape;95;gf7cf5a1164_0_16:notes"/>
          <p:cNvSpPr txBox="1">
            <a:spLocks noGrp="1"/>
          </p:cNvSpPr>
          <p:nvPr>
            <p:ph type="sldNum" idx="12"/>
          </p:nvPr>
        </p:nvSpPr>
        <p:spPr>
          <a:xfrm>
            <a:off x="3884614" y="8685217"/>
            <a:ext cx="2971800" cy="459000"/>
          </a:xfrm>
          <a:prstGeom prst="rect">
            <a:avLst/>
          </a:prstGeom>
          <a:noFill/>
          <a:ln>
            <a:noFill/>
          </a:ln>
        </p:spPr>
        <p:txBody>
          <a:bodyPr spcFirstLastPara="1" wrap="square" lIns="90575" tIns="45275" rIns="90575" bIns="45275" anchor="b" anchorCtr="0">
            <a:noAutofit/>
          </a:bodyPr>
          <a:lstStyle/>
          <a:p>
            <a:pPr marL="0" lvl="0" indent="0" algn="r" rtl="0">
              <a:spcBef>
                <a:spcPts val="0"/>
              </a:spcBef>
              <a:spcAft>
                <a:spcPts val="0"/>
              </a:spcAft>
              <a:buNone/>
            </a:pPr>
            <a:fld id="{00000000-1234-1234-1234-123412341234}" type="slidenum">
              <a:rPr lang="en"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7ebc6000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7ebc6000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7cf5a1164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7cf5a116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7cf5a116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7cf5a116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7cf5a116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7cf5a116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7cf5a1164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7cf5a116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o pattern_3_Blank">
  <p:cSld name="no pattern_3_Blank">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20178" y="103909"/>
            <a:ext cx="8924400" cy="595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2" name="Google Shape;52;p13" descr="Decorative blue bar"/>
          <p:cNvPicPr preferRelativeResize="0"/>
          <p:nvPr/>
        </p:nvPicPr>
        <p:blipFill rotWithShape="1">
          <a:blip r:embed="rId2">
            <a:alphaModFix/>
          </a:blip>
          <a:srcRect/>
          <a:stretch/>
        </p:blipFill>
        <p:spPr>
          <a:xfrm>
            <a:off x="0" y="4871140"/>
            <a:ext cx="9144001" cy="276279"/>
          </a:xfrm>
          <a:prstGeom prst="rect">
            <a:avLst/>
          </a:prstGeom>
          <a:noFill/>
          <a:ln>
            <a:noFill/>
          </a:ln>
        </p:spPr>
      </p:pic>
      <p:pic>
        <p:nvPicPr>
          <p:cNvPr id="53" name="Google Shape;53;p13" descr="Oregon Department of Education Logo"/>
          <p:cNvPicPr preferRelativeResize="0"/>
          <p:nvPr/>
        </p:nvPicPr>
        <p:blipFill rotWithShape="1">
          <a:blip r:embed="rId3">
            <a:alphaModFix/>
          </a:blip>
          <a:srcRect/>
          <a:stretch/>
        </p:blipFill>
        <p:spPr>
          <a:xfrm>
            <a:off x="7171552" y="4195712"/>
            <a:ext cx="1479336" cy="735684"/>
          </a:xfrm>
          <a:prstGeom prst="rect">
            <a:avLst/>
          </a:prstGeom>
          <a:noFill/>
          <a:ln>
            <a:noFill/>
          </a:ln>
        </p:spPr>
      </p:pic>
      <p:sp>
        <p:nvSpPr>
          <p:cNvPr id="54" name="Google Shape;54;p1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lnSpcReduction="10000"/>
          </a:bodyPr>
          <a:lstStyle>
            <a:lvl1pPr marL="0" lvl="0"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0" y="771221"/>
            <a:ext cx="7152300" cy="759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7" name="Google Shape;57;p14" descr="Decorative geometric pattern"/>
          <p:cNvPicPr preferRelativeResize="0"/>
          <p:nvPr/>
        </p:nvPicPr>
        <p:blipFill rotWithShape="1">
          <a:blip r:embed="rId2">
            <a:alphaModFix/>
          </a:blip>
          <a:srcRect/>
          <a:stretch/>
        </p:blipFill>
        <p:spPr>
          <a:xfrm>
            <a:off x="0" y="0"/>
            <a:ext cx="9144001" cy="4871139"/>
          </a:xfrm>
          <a:prstGeom prst="rect">
            <a:avLst/>
          </a:prstGeom>
          <a:noFill/>
          <a:ln>
            <a:noFill/>
          </a:ln>
        </p:spPr>
      </p:pic>
      <p:sp>
        <p:nvSpPr>
          <p:cNvPr id="58" name="Google Shape;58;p14"/>
          <p:cNvSpPr txBox="1"/>
          <p:nvPr/>
        </p:nvSpPr>
        <p:spPr>
          <a:xfrm>
            <a:off x="0" y="775879"/>
            <a:ext cx="9144000" cy="712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59" name="Google Shape;59;p14" descr="Decorative blue bar"/>
          <p:cNvPicPr preferRelativeResize="0"/>
          <p:nvPr/>
        </p:nvPicPr>
        <p:blipFill rotWithShape="1">
          <a:blip r:embed="rId3">
            <a:alphaModFix/>
          </a:blip>
          <a:srcRect/>
          <a:stretch/>
        </p:blipFill>
        <p:spPr>
          <a:xfrm>
            <a:off x="0" y="4871140"/>
            <a:ext cx="9144001" cy="276279"/>
          </a:xfrm>
          <a:prstGeom prst="rect">
            <a:avLst/>
          </a:prstGeom>
          <a:noFill/>
          <a:ln>
            <a:noFill/>
          </a:ln>
        </p:spPr>
      </p:pic>
      <p:pic>
        <p:nvPicPr>
          <p:cNvPr id="60" name="Google Shape;60;p14" descr="Oregon Department of Education Logo"/>
          <p:cNvPicPr preferRelativeResize="0"/>
          <p:nvPr/>
        </p:nvPicPr>
        <p:blipFill rotWithShape="1">
          <a:blip r:embed="rId4">
            <a:alphaModFix/>
          </a:blip>
          <a:srcRect/>
          <a:stretch/>
        </p:blipFill>
        <p:spPr>
          <a:xfrm>
            <a:off x="-90611" y="40172"/>
            <a:ext cx="1479336" cy="735684"/>
          </a:xfrm>
          <a:prstGeom prst="rect">
            <a:avLst/>
          </a:prstGeom>
          <a:noFill/>
          <a:ln>
            <a:noFill/>
          </a:ln>
        </p:spPr>
      </p:pic>
      <p:sp>
        <p:nvSpPr>
          <p:cNvPr id="61" name="Google Shape;61;p1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rmAutofit lnSpcReduction="10000"/>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4"/>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1200"/>
              </a:spcBef>
              <a:spcAft>
                <a:spcPts val="0"/>
              </a:spcAft>
              <a:buClr>
                <a:schemeClr val="dk1"/>
              </a:buClr>
              <a:buSzPts val="2000"/>
              <a:buNone/>
              <a:defRPr sz="2000"/>
            </a:lvl2pPr>
            <a:lvl3pPr lvl="2" algn="ctr" rtl="0">
              <a:lnSpc>
                <a:spcPct val="90000"/>
              </a:lnSpc>
              <a:spcBef>
                <a:spcPts val="1200"/>
              </a:spcBef>
              <a:spcAft>
                <a:spcPts val="0"/>
              </a:spcAft>
              <a:buClr>
                <a:schemeClr val="dk1"/>
              </a:buClr>
              <a:buSzPts val="1800"/>
              <a:buNone/>
              <a:defRPr sz="1800"/>
            </a:lvl3pPr>
            <a:lvl4pPr lvl="3" algn="ctr" rtl="0">
              <a:lnSpc>
                <a:spcPct val="90000"/>
              </a:lnSpc>
              <a:spcBef>
                <a:spcPts val="1200"/>
              </a:spcBef>
              <a:spcAft>
                <a:spcPts val="0"/>
              </a:spcAft>
              <a:buClr>
                <a:schemeClr val="dk1"/>
              </a:buClr>
              <a:buSzPts val="1600"/>
              <a:buNone/>
              <a:defRPr sz="1600"/>
            </a:lvl4pPr>
            <a:lvl5pPr lvl="4" algn="ctr" rtl="0">
              <a:lnSpc>
                <a:spcPct val="90000"/>
              </a:lnSpc>
              <a:spcBef>
                <a:spcPts val="1200"/>
              </a:spcBef>
              <a:spcAft>
                <a:spcPts val="0"/>
              </a:spcAft>
              <a:buClr>
                <a:schemeClr val="dk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hyperlink" Target="https://docs.google.com/document/d/1Egv0FfUm348FHsxM9LTfEJfmuzok7iGChwiZ1hAjpjg/edit?usp=sharing" TargetMode="External"/><Relationship Id="rId3" Type="http://schemas.openxmlformats.org/officeDocument/2006/relationships/hyperlink" Target="https://drive.google.com/file/d/1XjOy4z4i-I_rz62HK4C7Ht4RC-LoGsm5/view" TargetMode="External"/><Relationship Id="rId7" Type="http://schemas.openxmlformats.org/officeDocument/2006/relationships/hyperlink" Target="https://docs.google.com/document/d/1N3Q1Olg3hSK3e7BeYA7uLdXfrrkID1MqPFXEsZ8K82w/edit#heading=h.g2hexarjzjnh"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hyperlink" Target="https://public.tableau.com/app/profile/amy.arneson/viz/CTEParticipationExplorer/AnnualParticipation" TargetMode="External"/><Relationship Id="rId5" Type="http://schemas.openxmlformats.org/officeDocument/2006/relationships/hyperlink" Target="https://www.oregon.gov/ode/learning-options/CTE/FedFund/Pages/Oregon-CTE-State-Plan.aspx" TargetMode="External"/><Relationship Id="rId4" Type="http://schemas.openxmlformats.org/officeDocument/2006/relationships/hyperlink" Target="https://www.oregon.gov/ode/learning-options/CTE/Documents/CTE%20Policy%20Guidebook%209-2-21.docx" TargetMode="External"/><Relationship Id="rId9" Type="http://schemas.openxmlformats.org/officeDocument/2006/relationships/hyperlink" Target="https://eric.ed.gov/?q=ED6073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learning-options/CTE/FedFund/Pages/Statewide-CTE-Advisory-Council.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8" name="Google Shape;68;p15" title="Female Student"/>
          <p:cNvPicPr preferRelativeResize="0"/>
          <p:nvPr/>
        </p:nvPicPr>
        <p:blipFill>
          <a:blip r:embed="rId3">
            <a:alphaModFix/>
          </a:blip>
          <a:stretch>
            <a:fillRect/>
          </a:stretch>
        </p:blipFill>
        <p:spPr>
          <a:xfrm>
            <a:off x="0" y="49475"/>
            <a:ext cx="9274774" cy="6183175"/>
          </a:xfrm>
          <a:prstGeom prst="rect">
            <a:avLst/>
          </a:prstGeom>
          <a:noFill/>
          <a:ln>
            <a:noFill/>
          </a:ln>
        </p:spPr>
      </p:pic>
      <p:sp>
        <p:nvSpPr>
          <p:cNvPr id="69" name="Google Shape;69;p15"/>
          <p:cNvSpPr txBox="1">
            <a:spLocks noGrp="1"/>
          </p:cNvSpPr>
          <p:nvPr>
            <p:ph type="ctrTitle"/>
          </p:nvPr>
        </p:nvSpPr>
        <p:spPr>
          <a:xfrm>
            <a:off x="311708" y="23688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Retrospective on Oregon CTE State Plan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A64D79"/>
                </a:solidFill>
              </a:rPr>
              <a:t>Equity &amp; Access - Highlights</a:t>
            </a:r>
            <a:endParaRPr b="1">
              <a:solidFill>
                <a:srgbClr val="A64D79"/>
              </a:solidFill>
            </a:endParaRPr>
          </a:p>
        </p:txBody>
      </p:sp>
      <p:pic>
        <p:nvPicPr>
          <p:cNvPr id="147" name="Google Shape;147;p24" title="Line drawings depicting equity and access highlights"/>
          <p:cNvPicPr preferRelativeResize="0"/>
          <p:nvPr/>
        </p:nvPicPr>
        <p:blipFill>
          <a:blip r:embed="rId3">
            <a:alphaModFix/>
          </a:blip>
          <a:stretch>
            <a:fillRect/>
          </a:stretch>
        </p:blipFill>
        <p:spPr>
          <a:xfrm>
            <a:off x="326475" y="1017725"/>
            <a:ext cx="8491055"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idx="4294967295"/>
          </p:nvPr>
        </p:nvSpPr>
        <p:spPr>
          <a:xfrm>
            <a:off x="2509001" y="-90475"/>
            <a:ext cx="66351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dirty="0"/>
              <a:t>Oregon’s CTE State Plan</a:t>
            </a:r>
            <a:endParaRPr dirty="0"/>
          </a:p>
        </p:txBody>
      </p:sp>
      <p:sp>
        <p:nvSpPr>
          <p:cNvPr id="153" name="Google Shape;153;p25"/>
          <p:cNvSpPr txBox="1"/>
          <p:nvPr/>
        </p:nvSpPr>
        <p:spPr>
          <a:xfrm>
            <a:off x="214625" y="1095213"/>
            <a:ext cx="3853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600" b="1">
                <a:solidFill>
                  <a:srgbClr val="980000"/>
                </a:solidFill>
                <a:latin typeface="Calibri"/>
                <a:ea typeface="Calibri"/>
                <a:cs typeface="Calibri"/>
                <a:sym typeface="Calibri"/>
              </a:rPr>
              <a:t>4 YEARS</a:t>
            </a:r>
            <a:endParaRPr sz="5600" b="1">
              <a:solidFill>
                <a:srgbClr val="980000"/>
              </a:solidFill>
              <a:latin typeface="Calibri"/>
              <a:ea typeface="Calibri"/>
              <a:cs typeface="Calibri"/>
              <a:sym typeface="Calibri"/>
            </a:endParaRPr>
          </a:p>
        </p:txBody>
      </p:sp>
      <p:sp>
        <p:nvSpPr>
          <p:cNvPr id="154" name="Google Shape;154;p25"/>
          <p:cNvSpPr txBox="1"/>
          <p:nvPr/>
        </p:nvSpPr>
        <p:spPr>
          <a:xfrm>
            <a:off x="126350" y="2839375"/>
            <a:ext cx="2685300" cy="153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Integrate Career Connected Learning more centrally in Oregon’s schools.</a:t>
            </a:r>
            <a:endParaRPr sz="2200">
              <a:solidFill>
                <a:srgbClr val="FFFFFF"/>
              </a:solidFill>
              <a:latin typeface="Calibri"/>
              <a:ea typeface="Calibri"/>
              <a:cs typeface="Calibri"/>
              <a:sym typeface="Calibri"/>
            </a:endParaRPr>
          </a:p>
        </p:txBody>
      </p:sp>
      <p:sp>
        <p:nvSpPr>
          <p:cNvPr id="155" name="Google Shape;155;p25"/>
          <p:cNvSpPr txBox="1"/>
          <p:nvPr/>
        </p:nvSpPr>
        <p:spPr>
          <a:xfrm>
            <a:off x="3014400" y="2118000"/>
            <a:ext cx="2747100" cy="18777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Increase equitable access and inclusion in high quality CTE and career connected learning activities.</a:t>
            </a:r>
            <a:endParaRPr sz="2200">
              <a:solidFill>
                <a:srgbClr val="FFFFFF"/>
              </a:solidFill>
              <a:latin typeface="Calibri"/>
              <a:ea typeface="Calibri"/>
              <a:cs typeface="Calibri"/>
              <a:sym typeface="Calibri"/>
            </a:endParaRPr>
          </a:p>
        </p:txBody>
      </p:sp>
      <p:sp>
        <p:nvSpPr>
          <p:cNvPr id="156" name="Google Shape;156;p25"/>
          <p:cNvSpPr txBox="1"/>
          <p:nvPr/>
        </p:nvSpPr>
        <p:spPr>
          <a:xfrm>
            <a:off x="5964250" y="1399600"/>
            <a:ext cx="2962500" cy="1877700"/>
          </a:xfrm>
          <a:prstGeom prst="rect">
            <a:avLst/>
          </a:prstGeom>
          <a:solidFill>
            <a:srgbClr val="26B5B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Expand transparency and the voices contributing to our career preparation system</a:t>
            </a:r>
            <a:endParaRPr sz="22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smtClean="0"/>
              <a:t>Career Awareness, Exploration, Preparation, Training</a:t>
            </a:r>
            <a:endParaRPr lang="en-US" dirty="0"/>
          </a:p>
        </p:txBody>
      </p:sp>
      <p:sp>
        <p:nvSpPr>
          <p:cNvPr id="161" name="Google Shape;161;p26" hidden="1"/>
          <p:cNvSpPr txBox="1">
            <a:spLocks noGrp="1"/>
          </p:cNvSpPr>
          <p:nvPr>
            <p:ph type="body" idx="1"/>
          </p:nvPr>
        </p:nvSpPr>
        <p:spPr>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US" dirty="0" smtClean="0"/>
              <a:t>Career Awareness, Exploration, Preparation and Training</a:t>
            </a:r>
            <a:endParaRPr dirty="0"/>
          </a:p>
        </p:txBody>
      </p:sp>
      <p:pic>
        <p:nvPicPr>
          <p:cNvPr id="162" name="Google Shape;162;p26" title="Diagram of Career Awareness, Exploration, Preparation, and Training highlights"/>
          <p:cNvPicPr preferRelativeResize="0"/>
          <p:nvPr/>
        </p:nvPicPr>
        <p:blipFill>
          <a:blip r:embed="rId3">
            <a:alphaModFix/>
          </a:blip>
          <a:stretch>
            <a:fillRect/>
          </a:stretch>
        </p:blipFill>
        <p:spPr>
          <a:xfrm>
            <a:off x="258417" y="0"/>
            <a:ext cx="8441199" cy="532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155050"/>
            <a:ext cx="8520600" cy="110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solidFill>
                  <a:srgbClr val="0B5394"/>
                </a:solidFill>
              </a:rPr>
              <a:t>Career Connected Learning </a:t>
            </a:r>
            <a:endParaRPr sz="2500" b="1">
              <a:solidFill>
                <a:srgbClr val="0B5394"/>
              </a:solidFill>
            </a:endParaRPr>
          </a:p>
          <a:p>
            <a:pPr marL="0" lvl="0" indent="0" algn="l" rtl="0">
              <a:spcBef>
                <a:spcPts val="0"/>
              </a:spcBef>
              <a:spcAft>
                <a:spcPts val="0"/>
              </a:spcAft>
              <a:buNone/>
            </a:pPr>
            <a:r>
              <a:rPr lang="en" sz="2500" b="1">
                <a:solidFill>
                  <a:srgbClr val="0B5394"/>
                </a:solidFill>
              </a:rPr>
              <a:t>Career Exploration Expansion - Goals</a:t>
            </a:r>
            <a:endParaRPr sz="2500" b="1">
              <a:solidFill>
                <a:srgbClr val="0B5394"/>
              </a:solidFill>
            </a:endParaRPr>
          </a:p>
        </p:txBody>
      </p:sp>
      <p:pic>
        <p:nvPicPr>
          <p:cNvPr id="169" name="Google Shape;169;p27" title="Logo, Middle School Career Exploration"/>
          <p:cNvPicPr preferRelativeResize="0"/>
          <p:nvPr/>
        </p:nvPicPr>
        <p:blipFill>
          <a:blip r:embed="rId3">
            <a:alphaModFix/>
          </a:blip>
          <a:stretch>
            <a:fillRect/>
          </a:stretch>
        </p:blipFill>
        <p:spPr>
          <a:xfrm>
            <a:off x="6959100" y="491650"/>
            <a:ext cx="2121650" cy="2285600"/>
          </a:xfrm>
          <a:prstGeom prst="rect">
            <a:avLst/>
          </a:prstGeom>
          <a:noFill/>
          <a:ln>
            <a:noFill/>
          </a:ln>
        </p:spPr>
      </p:pic>
      <p:sp>
        <p:nvSpPr>
          <p:cNvPr id="168" name="Google Shape;168;p27"/>
          <p:cNvSpPr txBox="1">
            <a:spLocks noGrp="1"/>
          </p:cNvSpPr>
          <p:nvPr>
            <p:ph type="body" idx="1"/>
          </p:nvPr>
        </p:nvSpPr>
        <p:spPr>
          <a:xfrm>
            <a:off x="311700" y="1142700"/>
            <a:ext cx="6647400" cy="35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Goal 1 –</a:t>
            </a:r>
            <a:r>
              <a:rPr lang="en" sz="1750" b="1"/>
              <a:t> </a:t>
            </a:r>
            <a:r>
              <a:rPr lang="en" b="1"/>
              <a:t>Provide learners with career experiences earlier in secondary grades</a:t>
            </a:r>
            <a:r>
              <a:rPr lang="en" sz="1750"/>
              <a:t>.</a:t>
            </a:r>
            <a:endParaRPr sz="1750"/>
          </a:p>
          <a:p>
            <a:pPr marL="0" lvl="0" indent="0" algn="l" rtl="0">
              <a:spcBef>
                <a:spcPts val="1000"/>
              </a:spcBef>
              <a:spcAft>
                <a:spcPts val="0"/>
              </a:spcAft>
              <a:buNone/>
            </a:pPr>
            <a:r>
              <a:rPr lang="en" b="1"/>
              <a:t>Goal 2 – Develop systems and support for Oregon career education for all learners.</a:t>
            </a:r>
            <a:endParaRPr b="1"/>
          </a:p>
          <a:p>
            <a:pPr marL="0" lvl="0" indent="0" algn="l" rtl="0">
              <a:spcBef>
                <a:spcPts val="1000"/>
              </a:spcBef>
              <a:spcAft>
                <a:spcPts val="0"/>
              </a:spcAft>
              <a:buNone/>
            </a:pPr>
            <a:r>
              <a:rPr lang="en" b="1"/>
              <a:t>Goal 3 – Build a scope and sequence for career exploration and development, map resources and assets, and integrate with comprehensive counseling programs and community college guided pathways.</a:t>
            </a:r>
            <a:endParaRPr b="1"/>
          </a:p>
          <a:p>
            <a:pPr marL="0" lvl="0" indent="0" algn="l" rtl="0">
              <a:spcBef>
                <a:spcPts val="1000"/>
              </a:spcBef>
              <a:spcAft>
                <a:spcPts val="1000"/>
              </a:spcAft>
              <a:buNone/>
            </a:pPr>
            <a:r>
              <a:rPr lang="en" b="1"/>
              <a:t>Goal 4 – Provide all learners with CCL opportunities and supports to enter career pathways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155050"/>
            <a:ext cx="8520600" cy="110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solidFill>
                  <a:srgbClr val="0B5394"/>
                </a:solidFill>
              </a:rPr>
              <a:t>Career Connected Learning </a:t>
            </a:r>
            <a:endParaRPr sz="2500" b="1">
              <a:solidFill>
                <a:srgbClr val="0B5394"/>
              </a:solidFill>
            </a:endParaRPr>
          </a:p>
          <a:p>
            <a:pPr marL="0" lvl="0" indent="0" algn="l" rtl="0">
              <a:spcBef>
                <a:spcPts val="0"/>
              </a:spcBef>
              <a:spcAft>
                <a:spcPts val="0"/>
              </a:spcAft>
              <a:buNone/>
            </a:pPr>
            <a:r>
              <a:rPr lang="en" sz="2500" b="1">
                <a:solidFill>
                  <a:srgbClr val="0B5394"/>
                </a:solidFill>
              </a:rPr>
              <a:t>Career Exploration Expansion - Highlights</a:t>
            </a:r>
            <a:endParaRPr sz="2500" b="1">
              <a:solidFill>
                <a:srgbClr val="0B5394"/>
              </a:solidFill>
            </a:endParaRPr>
          </a:p>
        </p:txBody>
      </p:sp>
      <p:pic>
        <p:nvPicPr>
          <p:cNvPr id="176" name="Google Shape;176;p28" title="Highlights of Career Exploration Expansion Highlights"/>
          <p:cNvPicPr preferRelativeResize="0"/>
          <p:nvPr/>
        </p:nvPicPr>
        <p:blipFill>
          <a:blip r:embed="rId3">
            <a:alphaModFix/>
          </a:blip>
          <a:stretch>
            <a:fillRect/>
          </a:stretch>
        </p:blipFill>
        <p:spPr>
          <a:xfrm>
            <a:off x="195750" y="1097800"/>
            <a:ext cx="8752500" cy="3938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9"/>
          <p:cNvSpPr txBox="1">
            <a:spLocks noGrp="1"/>
          </p:cNvSpPr>
          <p:nvPr>
            <p:ph type="title"/>
          </p:nvPr>
        </p:nvSpPr>
        <p:spPr>
          <a:xfrm>
            <a:off x="311700" y="155050"/>
            <a:ext cx="8520600" cy="110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b="1">
                <a:solidFill>
                  <a:srgbClr val="351C75"/>
                </a:solidFill>
              </a:rPr>
              <a:t>Career Connected Learning </a:t>
            </a:r>
            <a:endParaRPr sz="2500" b="1">
              <a:solidFill>
                <a:srgbClr val="351C75"/>
              </a:solidFill>
            </a:endParaRPr>
          </a:p>
          <a:p>
            <a:pPr marL="0" lvl="0" indent="0" algn="l" rtl="0">
              <a:spcBef>
                <a:spcPts val="0"/>
              </a:spcBef>
              <a:spcAft>
                <a:spcPts val="0"/>
              </a:spcAft>
              <a:buNone/>
            </a:pPr>
            <a:r>
              <a:rPr lang="en" sz="2500" b="1">
                <a:solidFill>
                  <a:srgbClr val="351C75"/>
                </a:solidFill>
              </a:rPr>
              <a:t>Work Based Learning - Highlights</a:t>
            </a:r>
            <a:endParaRPr sz="2500" b="1">
              <a:solidFill>
                <a:srgbClr val="351C75"/>
              </a:solidFill>
            </a:endParaRPr>
          </a:p>
        </p:txBody>
      </p:sp>
      <p:pic>
        <p:nvPicPr>
          <p:cNvPr id="181" name="Google Shape;181;p29" title="Graphics related to Work Based Learning highlights"/>
          <p:cNvPicPr preferRelativeResize="0"/>
          <p:nvPr/>
        </p:nvPicPr>
        <p:blipFill>
          <a:blip r:embed="rId3">
            <a:alphaModFix/>
          </a:blip>
          <a:stretch>
            <a:fillRect/>
          </a:stretch>
        </p:blipFill>
        <p:spPr>
          <a:xfrm>
            <a:off x="326475" y="1110900"/>
            <a:ext cx="8491055"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idx="4294967295"/>
          </p:nvPr>
        </p:nvSpPr>
        <p:spPr>
          <a:xfrm>
            <a:off x="2509001" y="-90475"/>
            <a:ext cx="66351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dirty="0"/>
              <a:t>Oregon’s CTE State </a:t>
            </a:r>
            <a:r>
              <a:rPr lang="en" dirty="0" smtClean="0"/>
              <a:t>Plan (cont.)</a:t>
            </a:r>
            <a:endParaRPr dirty="0"/>
          </a:p>
        </p:txBody>
      </p:sp>
      <p:sp>
        <p:nvSpPr>
          <p:cNvPr id="188" name="Google Shape;188;p30"/>
          <p:cNvSpPr txBox="1"/>
          <p:nvPr/>
        </p:nvSpPr>
        <p:spPr>
          <a:xfrm>
            <a:off x="214625" y="1095213"/>
            <a:ext cx="3853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600" b="1">
                <a:solidFill>
                  <a:srgbClr val="980000"/>
                </a:solidFill>
                <a:latin typeface="Calibri"/>
                <a:ea typeface="Calibri"/>
                <a:cs typeface="Calibri"/>
                <a:sym typeface="Calibri"/>
              </a:rPr>
              <a:t>4 YEARS</a:t>
            </a:r>
            <a:endParaRPr sz="5600" b="1">
              <a:solidFill>
                <a:srgbClr val="980000"/>
              </a:solidFill>
              <a:latin typeface="Calibri"/>
              <a:ea typeface="Calibri"/>
              <a:cs typeface="Calibri"/>
              <a:sym typeface="Calibri"/>
            </a:endParaRPr>
          </a:p>
        </p:txBody>
      </p:sp>
      <p:sp>
        <p:nvSpPr>
          <p:cNvPr id="189" name="Google Shape;189;p30"/>
          <p:cNvSpPr txBox="1"/>
          <p:nvPr/>
        </p:nvSpPr>
        <p:spPr>
          <a:xfrm>
            <a:off x="126350" y="2839375"/>
            <a:ext cx="2685300" cy="153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Integrate Career Connected Learning more centrally in Oregon’s schools.</a:t>
            </a:r>
            <a:endParaRPr sz="2200">
              <a:solidFill>
                <a:srgbClr val="FFFFFF"/>
              </a:solidFill>
              <a:latin typeface="Calibri"/>
              <a:ea typeface="Calibri"/>
              <a:cs typeface="Calibri"/>
              <a:sym typeface="Calibri"/>
            </a:endParaRPr>
          </a:p>
        </p:txBody>
      </p:sp>
      <p:sp>
        <p:nvSpPr>
          <p:cNvPr id="190" name="Google Shape;190;p30"/>
          <p:cNvSpPr txBox="1"/>
          <p:nvPr/>
        </p:nvSpPr>
        <p:spPr>
          <a:xfrm>
            <a:off x="3014400" y="2118000"/>
            <a:ext cx="2747100" cy="18777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Increase equitable access and inclusion in high quality CTE and career connected learning activities.</a:t>
            </a:r>
            <a:endParaRPr sz="2200">
              <a:solidFill>
                <a:srgbClr val="FFFFFF"/>
              </a:solidFill>
              <a:latin typeface="Calibri"/>
              <a:ea typeface="Calibri"/>
              <a:cs typeface="Calibri"/>
              <a:sym typeface="Calibri"/>
            </a:endParaRPr>
          </a:p>
        </p:txBody>
      </p:sp>
      <p:sp>
        <p:nvSpPr>
          <p:cNvPr id="191" name="Google Shape;191;p30"/>
          <p:cNvSpPr txBox="1"/>
          <p:nvPr/>
        </p:nvSpPr>
        <p:spPr>
          <a:xfrm>
            <a:off x="5964250" y="1399600"/>
            <a:ext cx="2962500" cy="1877700"/>
          </a:xfrm>
          <a:prstGeom prst="rect">
            <a:avLst/>
          </a:prstGeom>
          <a:solidFill>
            <a:srgbClr val="26B5B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Expand transparency and the voices contributing to our career preparation system</a:t>
            </a:r>
            <a:endParaRPr sz="22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31"/>
          <p:cNvSpPr txBox="1">
            <a:spLocks noGrp="1"/>
          </p:cNvSpPr>
          <p:nvPr>
            <p:ph type="title"/>
          </p:nvPr>
        </p:nvSpPr>
        <p:spPr>
          <a:xfrm>
            <a:off x="311700" y="304000"/>
            <a:ext cx="8520600" cy="56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a:solidFill>
                  <a:srgbClr val="BF9000"/>
                </a:solidFill>
              </a:rPr>
              <a:t>Educator Recruitment, Retention, &amp; Training - Highlights</a:t>
            </a:r>
            <a:endParaRPr sz="2400" b="1">
              <a:solidFill>
                <a:srgbClr val="BF9000"/>
              </a:solidFill>
            </a:endParaRPr>
          </a:p>
        </p:txBody>
      </p:sp>
      <p:pic>
        <p:nvPicPr>
          <p:cNvPr id="196" name="Google Shape;196;p31" title="Graphics related to Educator Recruitment, Retention, and training highlights"/>
          <p:cNvPicPr preferRelativeResize="0"/>
          <p:nvPr/>
        </p:nvPicPr>
        <p:blipFill>
          <a:blip r:embed="rId3">
            <a:alphaModFix/>
          </a:blip>
          <a:stretch>
            <a:fillRect/>
          </a:stretch>
        </p:blipFill>
        <p:spPr>
          <a:xfrm>
            <a:off x="157138" y="1017725"/>
            <a:ext cx="8829715" cy="39733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32"/>
          <p:cNvSpPr txBox="1">
            <a:spLocks noGrp="1"/>
          </p:cNvSpPr>
          <p:nvPr>
            <p:ph type="title"/>
          </p:nvPr>
        </p:nvSpPr>
        <p:spPr>
          <a:xfrm>
            <a:off x="311700" y="304000"/>
            <a:ext cx="8520600" cy="56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a:solidFill>
                  <a:srgbClr val="B45F06"/>
                </a:solidFill>
              </a:rPr>
              <a:t>High Quality Programs of Study - Highlights</a:t>
            </a:r>
            <a:endParaRPr sz="2400" b="1">
              <a:solidFill>
                <a:srgbClr val="B45F06"/>
              </a:solidFill>
            </a:endParaRPr>
          </a:p>
        </p:txBody>
      </p:sp>
      <p:pic>
        <p:nvPicPr>
          <p:cNvPr id="202" name="Google Shape;202;p32" title="Graphics and descriptions of high quality programs of study highlights"/>
          <p:cNvPicPr preferRelativeResize="0"/>
          <p:nvPr/>
        </p:nvPicPr>
        <p:blipFill>
          <a:blip r:embed="rId3">
            <a:alphaModFix/>
          </a:blip>
          <a:stretch>
            <a:fillRect/>
          </a:stretch>
        </p:blipFill>
        <p:spPr>
          <a:xfrm>
            <a:off x="152400" y="968375"/>
            <a:ext cx="8839200" cy="39776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3"/>
          <p:cNvSpPr txBox="1">
            <a:spLocks noGrp="1"/>
          </p:cNvSpPr>
          <p:nvPr>
            <p:ph type="title"/>
          </p:nvPr>
        </p:nvSpPr>
        <p:spPr>
          <a:xfrm>
            <a:off x="311700" y="304000"/>
            <a:ext cx="8520600" cy="56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a:solidFill>
                  <a:srgbClr val="990000"/>
                </a:solidFill>
              </a:rPr>
              <a:t>Flexible Learning - Highlights</a:t>
            </a:r>
            <a:endParaRPr sz="2400" b="1">
              <a:solidFill>
                <a:srgbClr val="990000"/>
              </a:solidFill>
            </a:endParaRPr>
          </a:p>
        </p:txBody>
      </p:sp>
      <p:pic>
        <p:nvPicPr>
          <p:cNvPr id="208" name="Google Shape;208;p33" title="graphics depicting flexible learning highlights"/>
          <p:cNvPicPr preferRelativeResize="0"/>
          <p:nvPr/>
        </p:nvPicPr>
        <p:blipFill>
          <a:blip r:embed="rId3">
            <a:alphaModFix/>
          </a:blip>
          <a:stretch>
            <a:fillRect/>
          </a:stretch>
        </p:blipFill>
        <p:spPr>
          <a:xfrm>
            <a:off x="102200" y="974750"/>
            <a:ext cx="8939600" cy="4022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descr="Headline of story about FFA Program &quot;Growing Their Own Teachers&quot;" title="Screen Shot from CTE Network Update"/>
          <p:cNvPicPr preferRelativeResize="0"/>
          <p:nvPr/>
        </p:nvPicPr>
        <p:blipFill>
          <a:blip r:embed="rId3">
            <a:alphaModFix/>
          </a:blip>
          <a:stretch>
            <a:fillRect/>
          </a:stretch>
        </p:blipFill>
        <p:spPr>
          <a:xfrm>
            <a:off x="162339" y="221974"/>
            <a:ext cx="8839198" cy="4786396"/>
          </a:xfrm>
          <a:prstGeom prst="rect">
            <a:avLst/>
          </a:prstGeom>
          <a:noFill/>
          <a:ln>
            <a:noFill/>
          </a:ln>
        </p:spPr>
      </p:pic>
      <p:sp>
        <p:nvSpPr>
          <p:cNvPr id="2" name="Title 1" hidden="1"/>
          <p:cNvSpPr>
            <a:spLocks noGrp="1"/>
          </p:cNvSpPr>
          <p:nvPr>
            <p:ph type="title"/>
          </p:nvPr>
        </p:nvSpPr>
        <p:spPr/>
        <p:txBody>
          <a:bodyPr>
            <a:normAutofit fontScale="90000"/>
          </a:bodyPr>
          <a:lstStyle/>
          <a:p>
            <a:r>
              <a:rPr lang="en-US" dirty="0" smtClean="0"/>
              <a:t>Oregon CTE Network Update</a:t>
            </a:r>
            <a:endParaRPr lang="en-US" dirty="0"/>
          </a:p>
        </p:txBody>
      </p:sp>
      <p:sp>
        <p:nvSpPr>
          <p:cNvPr id="3" name="Text Placeholder 2" hidden="1"/>
          <p:cNvSpPr>
            <a:spLocks noGrp="1"/>
          </p:cNvSpPr>
          <p:nvPr>
            <p:ph type="body" idx="1"/>
          </p:nvPr>
        </p:nvSpPr>
        <p:spPr/>
        <p:txBody>
          <a:bodyP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34"/>
          <p:cNvSpPr txBox="1">
            <a:spLocks noGrp="1"/>
          </p:cNvSpPr>
          <p:nvPr>
            <p:ph type="title"/>
          </p:nvPr>
        </p:nvSpPr>
        <p:spPr>
          <a:xfrm>
            <a:off x="311700" y="304000"/>
            <a:ext cx="8520600" cy="567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b="1">
                <a:solidFill>
                  <a:srgbClr val="38761D"/>
                </a:solidFill>
              </a:rPr>
              <a:t>Data Literacy &amp; Accountability - Highlights</a:t>
            </a:r>
            <a:endParaRPr sz="2400" b="1">
              <a:solidFill>
                <a:srgbClr val="38761D"/>
              </a:solidFill>
            </a:endParaRPr>
          </a:p>
        </p:txBody>
      </p:sp>
      <p:pic>
        <p:nvPicPr>
          <p:cNvPr id="214" name="Google Shape;214;p34" title="graphics depicting data literacy and accountability highlights"/>
          <p:cNvPicPr preferRelativeResize="0"/>
          <p:nvPr/>
        </p:nvPicPr>
        <p:blipFill>
          <a:blip r:embed="rId3">
            <a:alphaModFix/>
          </a:blip>
          <a:stretch>
            <a:fillRect/>
          </a:stretch>
        </p:blipFill>
        <p:spPr>
          <a:xfrm>
            <a:off x="157138" y="1017725"/>
            <a:ext cx="8829715" cy="39733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0000"/>
                </a:solidFill>
              </a:rPr>
              <a:t>Ongoing Structural/Awareness Challenges</a:t>
            </a:r>
            <a:endParaRPr b="1">
              <a:solidFill>
                <a:srgbClr val="990000"/>
              </a:solidFill>
            </a:endParaRPr>
          </a:p>
        </p:txBody>
      </p:sp>
      <p:sp>
        <p:nvSpPr>
          <p:cNvPr id="221" name="Google Shape;22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Regional Structure and Funding for Regional Leadership</a:t>
            </a:r>
            <a:endParaRPr/>
          </a:p>
          <a:p>
            <a:pPr marL="0" lvl="0" indent="0" algn="l" rtl="0">
              <a:spcBef>
                <a:spcPts val="1200"/>
              </a:spcBef>
              <a:spcAft>
                <a:spcPts val="0"/>
              </a:spcAft>
              <a:buNone/>
            </a:pPr>
            <a:r>
              <a:rPr lang="en"/>
              <a:t>Awareness and understanding of CTE</a:t>
            </a:r>
            <a:endParaRPr/>
          </a:p>
          <a:p>
            <a:pPr marL="0" lvl="0" indent="0" algn="l" rtl="0">
              <a:spcBef>
                <a:spcPts val="1200"/>
              </a:spcBef>
              <a:spcAft>
                <a:spcPts val="0"/>
              </a:spcAft>
              <a:buNone/>
            </a:pPr>
            <a:r>
              <a:rPr lang="en"/>
              <a:t>Integration of CTE/career explorations into schools</a:t>
            </a:r>
            <a:endParaRPr/>
          </a:p>
          <a:p>
            <a:pPr marL="0" lvl="0" indent="0" algn="l" rtl="0">
              <a:spcBef>
                <a:spcPts val="1200"/>
              </a:spcBef>
              <a:spcAft>
                <a:spcPts val="0"/>
              </a:spcAft>
              <a:buNone/>
            </a:pPr>
            <a:r>
              <a:rPr lang="en"/>
              <a:t>Supporting Administrators and Counselors in building/integrating role of CTE in school systems</a:t>
            </a:r>
            <a:endParaRPr/>
          </a:p>
          <a:p>
            <a:pPr marL="0" lvl="0" indent="0" algn="l" rtl="0">
              <a:spcBef>
                <a:spcPts val="1200"/>
              </a:spcBef>
              <a:spcAft>
                <a:spcPts val="0"/>
              </a:spcAft>
              <a:buNone/>
            </a:pPr>
            <a:r>
              <a:rPr lang="en"/>
              <a:t>Creating accessible, welcoming, inclusive, antiracist CTE programs</a:t>
            </a:r>
            <a:endParaRPr/>
          </a:p>
          <a:p>
            <a:pPr marL="0" lvl="0" indent="0" algn="l" rtl="0">
              <a:spcBef>
                <a:spcPts val="1200"/>
              </a:spcBef>
              <a:spcAft>
                <a:spcPts val="1200"/>
              </a:spcAft>
              <a:buNone/>
            </a:pPr>
            <a:r>
              <a:rPr lang="en"/>
              <a:t>Integration of CTE/Education in larger workforce development ecosystem</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idx="4294967295"/>
          </p:nvPr>
        </p:nvSpPr>
        <p:spPr>
          <a:xfrm>
            <a:off x="2509001" y="-90475"/>
            <a:ext cx="66351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CTE High Impact Strategy</a:t>
            </a:r>
            <a:endParaRPr/>
          </a:p>
        </p:txBody>
      </p:sp>
      <p:sp>
        <p:nvSpPr>
          <p:cNvPr id="227" name="Google Shape;227;p36"/>
          <p:cNvSpPr txBox="1"/>
          <p:nvPr/>
        </p:nvSpPr>
        <p:spPr>
          <a:xfrm>
            <a:off x="214625" y="1095213"/>
            <a:ext cx="3853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600" b="1">
                <a:solidFill>
                  <a:srgbClr val="980000"/>
                </a:solidFill>
                <a:latin typeface="Calibri"/>
                <a:ea typeface="Calibri"/>
                <a:cs typeface="Calibri"/>
                <a:sym typeface="Calibri"/>
              </a:rPr>
              <a:t>4 YEARS</a:t>
            </a:r>
            <a:endParaRPr sz="5600" b="1">
              <a:solidFill>
                <a:srgbClr val="980000"/>
              </a:solidFill>
              <a:latin typeface="Calibri"/>
              <a:ea typeface="Calibri"/>
              <a:cs typeface="Calibri"/>
              <a:sym typeface="Calibri"/>
            </a:endParaRPr>
          </a:p>
        </p:txBody>
      </p:sp>
      <p:sp>
        <p:nvSpPr>
          <p:cNvPr id="228" name="Google Shape;228;p36"/>
          <p:cNvSpPr txBox="1"/>
          <p:nvPr/>
        </p:nvSpPr>
        <p:spPr>
          <a:xfrm>
            <a:off x="126350" y="2839375"/>
            <a:ext cx="2685300" cy="11082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FFFF"/>
                </a:solidFill>
                <a:latin typeface="Calibri"/>
                <a:ea typeface="Calibri"/>
                <a:cs typeface="Calibri"/>
                <a:sym typeface="Calibri"/>
              </a:rPr>
              <a:t>Integrate Career Learning</a:t>
            </a:r>
            <a:endParaRPr sz="3000" b="1">
              <a:solidFill>
                <a:srgbClr val="FFFFFF"/>
              </a:solidFill>
              <a:latin typeface="Calibri"/>
              <a:ea typeface="Calibri"/>
              <a:cs typeface="Calibri"/>
              <a:sym typeface="Calibri"/>
            </a:endParaRPr>
          </a:p>
        </p:txBody>
      </p:sp>
      <p:sp>
        <p:nvSpPr>
          <p:cNvPr id="229" name="Google Shape;229;p36"/>
          <p:cNvSpPr txBox="1"/>
          <p:nvPr/>
        </p:nvSpPr>
        <p:spPr>
          <a:xfrm>
            <a:off x="3014400" y="2118000"/>
            <a:ext cx="2747100" cy="11082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FFFF"/>
                </a:solidFill>
                <a:latin typeface="Calibri"/>
                <a:ea typeface="Calibri"/>
                <a:cs typeface="Calibri"/>
                <a:sym typeface="Calibri"/>
              </a:rPr>
              <a:t>Increase Access and Inclusion</a:t>
            </a:r>
            <a:endParaRPr sz="3000" b="1">
              <a:solidFill>
                <a:srgbClr val="FFFFFF"/>
              </a:solidFill>
              <a:latin typeface="Calibri"/>
              <a:ea typeface="Calibri"/>
              <a:cs typeface="Calibri"/>
              <a:sym typeface="Calibri"/>
            </a:endParaRPr>
          </a:p>
        </p:txBody>
      </p:sp>
      <p:sp>
        <p:nvSpPr>
          <p:cNvPr id="230" name="Google Shape;230;p36"/>
          <p:cNvSpPr txBox="1"/>
          <p:nvPr/>
        </p:nvSpPr>
        <p:spPr>
          <a:xfrm>
            <a:off x="5964250" y="1399600"/>
            <a:ext cx="2962500" cy="1569900"/>
          </a:xfrm>
          <a:prstGeom prst="rect">
            <a:avLst/>
          </a:prstGeom>
          <a:solidFill>
            <a:srgbClr val="26B5B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rgbClr val="FFFFFF"/>
                </a:solidFill>
                <a:latin typeface="Calibri"/>
                <a:ea typeface="Calibri"/>
                <a:cs typeface="Calibri"/>
                <a:sym typeface="Calibri"/>
              </a:rPr>
              <a:t>Expand Transparency and Ownership</a:t>
            </a:r>
            <a:endParaRPr sz="3000" b="1">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120175" y="103891"/>
            <a:ext cx="8924400" cy="1164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Resources to Learn More About CTE</a:t>
            </a:r>
            <a:endParaRPr/>
          </a:p>
        </p:txBody>
      </p:sp>
      <p:sp>
        <p:nvSpPr>
          <p:cNvPr id="240" name="Google Shape;240;p38"/>
          <p:cNvSpPr txBox="1"/>
          <p:nvPr/>
        </p:nvSpPr>
        <p:spPr>
          <a:xfrm>
            <a:off x="305825" y="1268500"/>
            <a:ext cx="5924400" cy="2308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Calibri"/>
              <a:buChar char="●"/>
            </a:pPr>
            <a:r>
              <a:rPr lang="en" u="sng">
                <a:solidFill>
                  <a:schemeClr val="hlink"/>
                </a:solidFill>
                <a:hlinkClick r:id="rId3"/>
              </a:rPr>
              <a:t>State Plan Accomplishments: Year One</a:t>
            </a:r>
            <a:endParaRPr/>
          </a:p>
          <a:p>
            <a:pPr marL="457200" lvl="0" indent="-330200" algn="l" rtl="0">
              <a:spcBef>
                <a:spcPts val="0"/>
              </a:spcBef>
              <a:spcAft>
                <a:spcPts val="0"/>
              </a:spcAft>
              <a:buSzPts val="1600"/>
              <a:buFont typeface="Calibri"/>
              <a:buChar char="●"/>
            </a:pPr>
            <a:r>
              <a:rPr lang="en" u="sng">
                <a:solidFill>
                  <a:schemeClr val="hlink"/>
                </a:solidFill>
                <a:hlinkClick r:id="rId4"/>
              </a:rPr>
              <a:t>CTE Policy Guidebook;</a:t>
            </a:r>
            <a:r>
              <a:rPr lang="en"/>
              <a:t>  Everything you need to know and more</a:t>
            </a:r>
            <a:endParaRPr/>
          </a:p>
          <a:p>
            <a:pPr marL="457200" lvl="0" indent="-317500" algn="l" rtl="0">
              <a:spcBef>
                <a:spcPts val="0"/>
              </a:spcBef>
              <a:spcAft>
                <a:spcPts val="0"/>
              </a:spcAft>
              <a:buSzPts val="1400"/>
              <a:buChar char="●"/>
            </a:pPr>
            <a:r>
              <a:rPr lang="en" u="sng">
                <a:solidFill>
                  <a:schemeClr val="hlink"/>
                </a:solidFill>
                <a:hlinkClick r:id="rId5"/>
              </a:rPr>
              <a:t>Oregon’s CTE State Plan</a:t>
            </a:r>
            <a:endParaRPr/>
          </a:p>
          <a:p>
            <a:pPr marL="457200" lvl="0" indent="-317500" algn="l" rtl="0">
              <a:spcBef>
                <a:spcPts val="0"/>
              </a:spcBef>
              <a:spcAft>
                <a:spcPts val="0"/>
              </a:spcAft>
              <a:buSzPts val="1400"/>
              <a:buChar char="●"/>
            </a:pPr>
            <a:r>
              <a:rPr lang="en" u="sng">
                <a:solidFill>
                  <a:schemeClr val="hlink"/>
                </a:solidFill>
                <a:hlinkClick r:id="rId6"/>
              </a:rPr>
              <a:t>CTE Data Dashboard</a:t>
            </a:r>
            <a:endParaRPr/>
          </a:p>
          <a:p>
            <a:pPr marL="457200" lvl="0" indent="-330200" algn="l" rtl="0">
              <a:spcBef>
                <a:spcPts val="0"/>
              </a:spcBef>
              <a:spcAft>
                <a:spcPts val="0"/>
              </a:spcAft>
              <a:buSzPts val="1600"/>
              <a:buFont typeface="Calibri"/>
              <a:buChar char="●"/>
            </a:pPr>
            <a:r>
              <a:rPr lang="en" sz="1600" u="sng">
                <a:solidFill>
                  <a:schemeClr val="hlink"/>
                </a:solidFill>
                <a:latin typeface="Calibri"/>
                <a:ea typeface="Calibri"/>
                <a:cs typeface="Calibri"/>
                <a:sym typeface="Calibri"/>
                <a:hlinkClick r:id="rId7"/>
              </a:rPr>
              <a:t>SPST Equity Decision Making Process</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u="sng">
                <a:solidFill>
                  <a:schemeClr val="hlink"/>
                </a:solidFill>
                <a:latin typeface="Calibri"/>
                <a:ea typeface="Calibri"/>
                <a:cs typeface="Calibri"/>
                <a:sym typeface="Calibri"/>
                <a:hlinkClick r:id="rId8"/>
              </a:rPr>
              <a:t>CTE State Plan - Year One Highlights</a:t>
            </a:r>
            <a:r>
              <a:rPr lang="en" sz="1600">
                <a:latin typeface="Calibri"/>
                <a:ea typeface="Calibri"/>
                <a:cs typeface="Calibri"/>
                <a:sym typeface="Calibri"/>
              </a:rPr>
              <a:t> State and Local</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 sz="1600" u="sng">
                <a:solidFill>
                  <a:schemeClr val="hlink"/>
                </a:solidFill>
                <a:latin typeface="Calibri"/>
                <a:ea typeface="Calibri"/>
                <a:cs typeface="Calibri"/>
                <a:sym typeface="Calibri"/>
                <a:hlinkClick r:id="rId9"/>
              </a:rPr>
              <a:t>REL Research on CTE Impacts</a:t>
            </a:r>
            <a:endParaRPr sz="1600">
              <a:latin typeface="Calibri"/>
              <a:ea typeface="Calibri"/>
              <a:cs typeface="Calibri"/>
              <a:sym typeface="Calibri"/>
            </a:endParaRPr>
          </a:p>
          <a:p>
            <a:pPr marL="0" lvl="0" indent="0" algn="l" rtl="0">
              <a:spcBef>
                <a:spcPts val="0"/>
              </a:spcBef>
              <a:spcAft>
                <a:spcPts val="0"/>
              </a:spcAft>
              <a:buNone/>
            </a:pPr>
            <a:endParaRPr sz="16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idx="4294967295"/>
          </p:nvPr>
        </p:nvSpPr>
        <p:spPr>
          <a:xfrm>
            <a:off x="4784375" y="-90475"/>
            <a:ext cx="43596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The Power of CTE </a:t>
            </a:r>
            <a:endParaRPr/>
          </a:p>
        </p:txBody>
      </p:sp>
      <p:pic>
        <p:nvPicPr>
          <p:cNvPr id="82" name="Google Shape;82;p17" title="CTE Logo, learning that works for Oregon"/>
          <p:cNvPicPr preferRelativeResize="0"/>
          <p:nvPr/>
        </p:nvPicPr>
        <p:blipFill rotWithShape="1">
          <a:blip r:embed="rId3">
            <a:alphaModFix/>
          </a:blip>
          <a:srcRect/>
          <a:stretch/>
        </p:blipFill>
        <p:spPr>
          <a:xfrm>
            <a:off x="7289526" y="3601582"/>
            <a:ext cx="1160757" cy="1160757"/>
          </a:xfrm>
          <a:prstGeom prst="rect">
            <a:avLst/>
          </a:prstGeom>
          <a:noFill/>
          <a:ln>
            <a:noFill/>
          </a:ln>
        </p:spPr>
      </p:pic>
      <p:sp>
        <p:nvSpPr>
          <p:cNvPr id="81" name="Google Shape;81;p17"/>
          <p:cNvSpPr txBox="1">
            <a:spLocks noGrp="1"/>
          </p:cNvSpPr>
          <p:nvPr>
            <p:ph type="body" idx="4294967295"/>
          </p:nvPr>
        </p:nvSpPr>
        <p:spPr>
          <a:xfrm>
            <a:off x="228525" y="478000"/>
            <a:ext cx="8394600" cy="143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endParaRPr sz="3000"/>
          </a:p>
          <a:p>
            <a:pPr marL="228593" lvl="0" indent="-50793" algn="l" rtl="0">
              <a:lnSpc>
                <a:spcPct val="90000"/>
              </a:lnSpc>
              <a:spcBef>
                <a:spcPts val="1000"/>
              </a:spcBef>
              <a:spcAft>
                <a:spcPts val="0"/>
              </a:spcAft>
              <a:buClr>
                <a:schemeClr val="dk1"/>
              </a:buClr>
              <a:buSzPts val="2800"/>
              <a:buNone/>
            </a:pPr>
            <a:r>
              <a:rPr lang="en" sz="2800">
                <a:solidFill>
                  <a:srgbClr val="000000"/>
                </a:solidFill>
                <a:latin typeface="Calibri"/>
                <a:ea typeface="Calibri"/>
                <a:cs typeface="Calibri"/>
                <a:sym typeface="Calibri"/>
              </a:rPr>
              <a:t>25% more likely to graduate</a:t>
            </a:r>
            <a:r>
              <a:rPr lang="en"/>
              <a:t> </a:t>
            </a:r>
            <a:endParaRPr/>
          </a:p>
          <a:p>
            <a:pPr marL="228593" lvl="0" indent="-50793" algn="l" rtl="0">
              <a:lnSpc>
                <a:spcPct val="90000"/>
              </a:lnSpc>
              <a:spcBef>
                <a:spcPts val="1200"/>
              </a:spcBef>
              <a:spcAft>
                <a:spcPts val="1200"/>
              </a:spcAft>
              <a:buClr>
                <a:schemeClr val="dk1"/>
              </a:buClr>
              <a:buSzPts val="2800"/>
              <a:buNone/>
            </a:pPr>
            <a:endParaRPr/>
          </a:p>
        </p:txBody>
      </p:sp>
      <p:pic>
        <p:nvPicPr>
          <p:cNvPr id="83" name="Google Shape;83;p17" title="Globe, graduation cap, diploma"/>
          <p:cNvPicPr preferRelativeResize="0"/>
          <p:nvPr/>
        </p:nvPicPr>
        <p:blipFill>
          <a:blip r:embed="rId4">
            <a:alphaModFix/>
          </a:blip>
          <a:stretch>
            <a:fillRect/>
          </a:stretch>
        </p:blipFill>
        <p:spPr>
          <a:xfrm>
            <a:off x="4720999" y="819075"/>
            <a:ext cx="950552" cy="994199"/>
          </a:xfrm>
          <a:prstGeom prst="rect">
            <a:avLst/>
          </a:prstGeom>
          <a:noFill/>
          <a:ln>
            <a:noFill/>
          </a:ln>
        </p:spPr>
      </p:pic>
      <p:grpSp>
        <p:nvGrpSpPr>
          <p:cNvPr id="84" name="Google Shape;84;p17" title="Graphic for Higher Attendance Rates"/>
          <p:cNvGrpSpPr/>
          <p:nvPr/>
        </p:nvGrpSpPr>
        <p:grpSpPr>
          <a:xfrm>
            <a:off x="228524" y="1836050"/>
            <a:ext cx="5528101" cy="950550"/>
            <a:chOff x="228524" y="2140850"/>
            <a:chExt cx="5528101" cy="950550"/>
          </a:xfrm>
        </p:grpSpPr>
        <p:pic>
          <p:nvPicPr>
            <p:cNvPr id="85" name="Google Shape;85;p17" title="Graphic of pencil and check boxes on paper"/>
            <p:cNvPicPr preferRelativeResize="0"/>
            <p:nvPr/>
          </p:nvPicPr>
          <p:blipFill>
            <a:blip r:embed="rId5">
              <a:alphaModFix/>
            </a:blip>
            <a:stretch>
              <a:fillRect/>
            </a:stretch>
          </p:blipFill>
          <p:spPr>
            <a:xfrm flipH="1">
              <a:off x="228524" y="2140850"/>
              <a:ext cx="950550" cy="950550"/>
            </a:xfrm>
            <a:prstGeom prst="rect">
              <a:avLst/>
            </a:prstGeom>
            <a:noFill/>
            <a:ln>
              <a:noFill/>
            </a:ln>
          </p:spPr>
        </p:pic>
        <p:sp>
          <p:nvSpPr>
            <p:cNvPr id="86" name="Google Shape;86;p17"/>
            <p:cNvSpPr txBox="1"/>
            <p:nvPr/>
          </p:nvSpPr>
          <p:spPr>
            <a:xfrm>
              <a:off x="1397025" y="2249250"/>
              <a:ext cx="435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Calibri"/>
                  <a:ea typeface="Calibri"/>
                  <a:cs typeface="Calibri"/>
                  <a:sym typeface="Calibri"/>
                </a:rPr>
                <a:t>Higher attendance rates</a:t>
              </a:r>
              <a:endParaRPr sz="2800">
                <a:latin typeface="Calibri"/>
                <a:ea typeface="Calibri"/>
                <a:cs typeface="Calibri"/>
                <a:sym typeface="Calibri"/>
              </a:endParaRPr>
            </a:p>
          </p:txBody>
        </p:sp>
      </p:grpSp>
      <p:grpSp>
        <p:nvGrpSpPr>
          <p:cNvPr id="87" name="Google Shape;87;p17" title="Equally Likely to Attend College"/>
          <p:cNvGrpSpPr/>
          <p:nvPr/>
        </p:nvGrpSpPr>
        <p:grpSpPr>
          <a:xfrm>
            <a:off x="241575" y="2932500"/>
            <a:ext cx="5898125" cy="950549"/>
            <a:chOff x="323150" y="3307175"/>
            <a:chExt cx="5898125" cy="950549"/>
          </a:xfrm>
        </p:grpSpPr>
        <p:sp>
          <p:nvSpPr>
            <p:cNvPr id="88" name="Google Shape;88;p17"/>
            <p:cNvSpPr txBox="1"/>
            <p:nvPr/>
          </p:nvSpPr>
          <p:spPr>
            <a:xfrm>
              <a:off x="323150" y="3474650"/>
              <a:ext cx="4769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Calibri"/>
                  <a:ea typeface="Calibri"/>
                  <a:cs typeface="Calibri"/>
                  <a:sym typeface="Calibri"/>
                </a:rPr>
                <a:t>Equally likely to attend college</a:t>
              </a:r>
              <a:endParaRPr sz="2800">
                <a:latin typeface="Calibri"/>
                <a:ea typeface="Calibri"/>
                <a:cs typeface="Calibri"/>
                <a:sym typeface="Calibri"/>
              </a:endParaRPr>
            </a:p>
          </p:txBody>
        </p:sp>
        <p:pic>
          <p:nvPicPr>
            <p:cNvPr id="89" name="Google Shape;89;p17" title="Image of School building"/>
            <p:cNvPicPr preferRelativeResize="0"/>
            <p:nvPr/>
          </p:nvPicPr>
          <p:blipFill>
            <a:blip r:embed="rId6">
              <a:alphaModFix/>
            </a:blip>
            <a:stretch>
              <a:fillRect/>
            </a:stretch>
          </p:blipFill>
          <p:spPr>
            <a:xfrm>
              <a:off x="4905525" y="3307175"/>
              <a:ext cx="1315750" cy="950549"/>
            </a:xfrm>
            <a:prstGeom prst="rect">
              <a:avLst/>
            </a:prstGeom>
            <a:noFill/>
            <a:ln>
              <a:noFill/>
            </a:ln>
          </p:spPr>
        </p:pic>
      </p:grpSp>
      <p:pic>
        <p:nvPicPr>
          <p:cNvPr id="90" name="Google Shape;90;p17" title="Graph with upward arrow and target"/>
          <p:cNvPicPr preferRelativeResize="0"/>
          <p:nvPr/>
        </p:nvPicPr>
        <p:blipFill>
          <a:blip r:embed="rId7">
            <a:alphaModFix/>
          </a:blip>
          <a:stretch>
            <a:fillRect/>
          </a:stretch>
        </p:blipFill>
        <p:spPr>
          <a:xfrm>
            <a:off x="241575" y="3811800"/>
            <a:ext cx="950550" cy="950550"/>
          </a:xfrm>
          <a:prstGeom prst="rect">
            <a:avLst/>
          </a:prstGeom>
          <a:noFill/>
          <a:ln>
            <a:noFill/>
          </a:ln>
        </p:spPr>
      </p:pic>
      <p:sp>
        <p:nvSpPr>
          <p:cNvPr id="91" name="Google Shape;91;p17"/>
          <p:cNvSpPr txBox="1"/>
          <p:nvPr/>
        </p:nvSpPr>
        <p:spPr>
          <a:xfrm>
            <a:off x="1192125" y="4028950"/>
            <a:ext cx="435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Calibri"/>
                <a:ea typeface="Calibri"/>
                <a:cs typeface="Calibri"/>
                <a:sym typeface="Calibri"/>
              </a:rPr>
              <a:t>Earn higher income</a:t>
            </a:r>
            <a:endParaRPr sz="2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idx="4294967295"/>
          </p:nvPr>
        </p:nvSpPr>
        <p:spPr>
          <a:xfrm>
            <a:off x="2509001" y="-90475"/>
            <a:ext cx="66351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ReVision of CTE in Oregon</a:t>
            </a:r>
            <a:endParaRPr/>
          </a:p>
        </p:txBody>
      </p:sp>
      <p:pic>
        <p:nvPicPr>
          <p:cNvPr id="99" name="Google Shape;99;p18" title="CTE logo, learning that works for Oregon"/>
          <p:cNvPicPr preferRelativeResize="0"/>
          <p:nvPr/>
        </p:nvPicPr>
        <p:blipFill rotWithShape="1">
          <a:blip r:embed="rId3">
            <a:alphaModFix/>
          </a:blip>
          <a:srcRect/>
          <a:stretch/>
        </p:blipFill>
        <p:spPr>
          <a:xfrm>
            <a:off x="7289526" y="3601582"/>
            <a:ext cx="1160757" cy="1160757"/>
          </a:xfrm>
          <a:prstGeom prst="rect">
            <a:avLst/>
          </a:prstGeom>
          <a:noFill/>
          <a:ln>
            <a:noFill/>
          </a:ln>
        </p:spPr>
      </p:pic>
      <p:sp>
        <p:nvSpPr>
          <p:cNvPr id="98" name="Google Shape;98;p18"/>
          <p:cNvSpPr txBox="1">
            <a:spLocks noGrp="1"/>
          </p:cNvSpPr>
          <p:nvPr>
            <p:ph type="body" idx="4294967295"/>
          </p:nvPr>
        </p:nvSpPr>
        <p:spPr>
          <a:xfrm>
            <a:off x="228526" y="903724"/>
            <a:ext cx="8394600" cy="3577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33333"/>
              <a:buNone/>
            </a:pPr>
            <a:r>
              <a:rPr lang="en" sz="3000"/>
              <a:t>What role does CTE programs, career exploration and career guidance play in our society?</a:t>
            </a:r>
            <a:endParaRPr sz="3000"/>
          </a:p>
          <a:p>
            <a:pPr marL="0" lvl="0" indent="0" algn="l" rtl="0">
              <a:lnSpc>
                <a:spcPct val="90000"/>
              </a:lnSpc>
              <a:spcBef>
                <a:spcPts val="0"/>
              </a:spcBef>
              <a:spcAft>
                <a:spcPts val="0"/>
              </a:spcAft>
              <a:buClr>
                <a:schemeClr val="dk1"/>
              </a:buClr>
              <a:buSzPct val="133333"/>
              <a:buNone/>
            </a:pPr>
            <a:endParaRPr sz="3000"/>
          </a:p>
          <a:p>
            <a:pPr marL="0" lvl="0" indent="0" algn="l" rtl="0">
              <a:lnSpc>
                <a:spcPct val="90000"/>
              </a:lnSpc>
              <a:spcBef>
                <a:spcPts val="0"/>
              </a:spcBef>
              <a:spcAft>
                <a:spcPts val="0"/>
              </a:spcAft>
              <a:buClr>
                <a:schemeClr val="dk1"/>
              </a:buClr>
              <a:buSzPct val="133333"/>
              <a:buNone/>
            </a:pPr>
            <a:r>
              <a:rPr lang="en" sz="3000"/>
              <a:t>How are our students prepared for the realities of our Oregon economy and community? </a:t>
            </a:r>
            <a:endParaRPr sz="3000"/>
          </a:p>
          <a:p>
            <a:pPr marL="0" lvl="0" indent="0" algn="l" rtl="0">
              <a:lnSpc>
                <a:spcPct val="90000"/>
              </a:lnSpc>
              <a:spcBef>
                <a:spcPts val="0"/>
              </a:spcBef>
              <a:spcAft>
                <a:spcPts val="0"/>
              </a:spcAft>
              <a:buClr>
                <a:schemeClr val="dk1"/>
              </a:buClr>
              <a:buSzPct val="133333"/>
              <a:buNone/>
            </a:pPr>
            <a:endParaRPr sz="3000"/>
          </a:p>
          <a:p>
            <a:pPr marL="0" lvl="0" indent="0" algn="l" rtl="0">
              <a:lnSpc>
                <a:spcPct val="90000"/>
              </a:lnSpc>
              <a:spcBef>
                <a:spcPts val="1000"/>
              </a:spcBef>
              <a:spcAft>
                <a:spcPts val="0"/>
              </a:spcAft>
              <a:buClr>
                <a:schemeClr val="dk1"/>
              </a:buClr>
              <a:buSzPct val="150000"/>
              <a:buNone/>
            </a:pPr>
            <a:r>
              <a:rPr lang="en" sz="3000"/>
              <a:t>What will career, college, and community readiness mean for students starting middle school this year?</a:t>
            </a:r>
            <a:endParaRPr sz="3000"/>
          </a:p>
          <a:p>
            <a:pPr marL="0" lvl="0" indent="0" algn="l" rtl="0">
              <a:lnSpc>
                <a:spcPct val="90000"/>
              </a:lnSpc>
              <a:spcBef>
                <a:spcPts val="1000"/>
              </a:spcBef>
              <a:spcAft>
                <a:spcPts val="0"/>
              </a:spcAft>
              <a:buClr>
                <a:schemeClr val="dk1"/>
              </a:buClr>
              <a:buSzPct val="150000"/>
              <a:buNone/>
            </a:pPr>
            <a:endParaRPr sz="3000"/>
          </a:p>
          <a:p>
            <a:pPr marL="0" lvl="0" indent="0" algn="l" rtl="0">
              <a:lnSpc>
                <a:spcPct val="90000"/>
              </a:lnSpc>
              <a:spcBef>
                <a:spcPts val="1000"/>
              </a:spcBef>
              <a:spcAft>
                <a:spcPts val="0"/>
              </a:spcAft>
              <a:buClr>
                <a:schemeClr val="dk1"/>
              </a:buClr>
              <a:buSzPct val="150000"/>
              <a:buNone/>
            </a:pPr>
            <a:r>
              <a:rPr lang="en" sz="3000"/>
              <a:t>How do we leverage education to build a more just and equitable economy?</a:t>
            </a:r>
            <a:endParaRPr sz="3000"/>
          </a:p>
          <a:p>
            <a:pPr marL="228593" lvl="0" indent="-50793" algn="l" rtl="0">
              <a:lnSpc>
                <a:spcPct val="90000"/>
              </a:lnSpc>
              <a:spcBef>
                <a:spcPts val="1000"/>
              </a:spcBef>
              <a:spcAft>
                <a:spcPts val="1200"/>
              </a:spcAft>
              <a:buClr>
                <a:schemeClr val="dk1"/>
              </a:buClr>
              <a:buSzPct val="155555"/>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ReVision to Vision of CTE In Oregon</a:t>
            </a:r>
            <a:endParaRPr/>
          </a:p>
        </p:txBody>
      </p:sp>
      <p:sp>
        <p:nvSpPr>
          <p:cNvPr id="105" name="Google Shape;105;p19"/>
          <p:cNvSpPr txBox="1">
            <a:spLocks noGrp="1"/>
          </p:cNvSpPr>
          <p:nvPr>
            <p:ph type="body" idx="1"/>
          </p:nvPr>
        </p:nvSpPr>
        <p:spPr>
          <a:xfrm>
            <a:off x="311700" y="1518325"/>
            <a:ext cx="8520600" cy="3050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 sz="2900" i="1">
                <a:solidFill>
                  <a:schemeClr val="dk1"/>
                </a:solidFill>
                <a:latin typeface="Calibri"/>
                <a:ea typeface="Calibri"/>
                <a:cs typeface="Calibri"/>
                <a:sym typeface="Calibri"/>
              </a:rPr>
              <a:t>Reimagine and transform learner experiences in order to </a:t>
            </a:r>
            <a:endParaRPr sz="2900" i="1">
              <a:solidFill>
                <a:schemeClr val="dk1"/>
              </a:solidFill>
              <a:latin typeface="Calibri"/>
              <a:ea typeface="Calibri"/>
              <a:cs typeface="Calibri"/>
              <a:sym typeface="Calibri"/>
            </a:endParaRPr>
          </a:p>
          <a:p>
            <a:pPr marL="914400" lvl="0" indent="-412750" algn="l" rtl="0">
              <a:lnSpc>
                <a:spcPct val="90000"/>
              </a:lnSpc>
              <a:spcBef>
                <a:spcPts val="0"/>
              </a:spcBef>
              <a:spcAft>
                <a:spcPts val="0"/>
              </a:spcAft>
              <a:buClr>
                <a:schemeClr val="dk1"/>
              </a:buClr>
              <a:buSzPts val="2900"/>
              <a:buFont typeface="Calibri"/>
              <a:buChar char="●"/>
            </a:pPr>
            <a:r>
              <a:rPr lang="en" sz="2900" i="1">
                <a:solidFill>
                  <a:schemeClr val="dk1"/>
                </a:solidFill>
                <a:latin typeface="Calibri"/>
                <a:ea typeface="Calibri"/>
                <a:cs typeface="Calibri"/>
                <a:sym typeface="Calibri"/>
              </a:rPr>
              <a:t>enhance their future prospects, </a:t>
            </a:r>
            <a:endParaRPr sz="2900" i="1">
              <a:solidFill>
                <a:schemeClr val="dk1"/>
              </a:solidFill>
              <a:latin typeface="Calibri"/>
              <a:ea typeface="Calibri"/>
              <a:cs typeface="Calibri"/>
              <a:sym typeface="Calibri"/>
            </a:endParaRPr>
          </a:p>
          <a:p>
            <a:pPr marL="914400" lvl="0" indent="-412750" algn="l" rtl="0">
              <a:lnSpc>
                <a:spcPct val="90000"/>
              </a:lnSpc>
              <a:spcBef>
                <a:spcPts val="0"/>
              </a:spcBef>
              <a:spcAft>
                <a:spcPts val="0"/>
              </a:spcAft>
              <a:buClr>
                <a:schemeClr val="dk1"/>
              </a:buClr>
              <a:buSzPts val="2900"/>
              <a:buFont typeface="Calibri"/>
              <a:buChar char="●"/>
            </a:pPr>
            <a:r>
              <a:rPr lang="en" sz="2900" i="1">
                <a:solidFill>
                  <a:schemeClr val="dk1"/>
                </a:solidFill>
                <a:latin typeface="Calibri"/>
                <a:ea typeface="Calibri"/>
                <a:cs typeface="Calibri"/>
                <a:sym typeface="Calibri"/>
              </a:rPr>
              <a:t>empower their communities, and </a:t>
            </a:r>
            <a:endParaRPr sz="2900" i="1">
              <a:solidFill>
                <a:schemeClr val="dk1"/>
              </a:solidFill>
              <a:latin typeface="Calibri"/>
              <a:ea typeface="Calibri"/>
              <a:cs typeface="Calibri"/>
              <a:sym typeface="Calibri"/>
            </a:endParaRPr>
          </a:p>
          <a:p>
            <a:pPr marL="914400" lvl="0" indent="-412750" algn="l" rtl="0">
              <a:lnSpc>
                <a:spcPct val="90000"/>
              </a:lnSpc>
              <a:spcBef>
                <a:spcPts val="0"/>
              </a:spcBef>
              <a:spcAft>
                <a:spcPts val="0"/>
              </a:spcAft>
              <a:buClr>
                <a:schemeClr val="dk1"/>
              </a:buClr>
              <a:buSzPts val="2900"/>
              <a:buFont typeface="Calibri"/>
              <a:buChar char="●"/>
            </a:pPr>
            <a:r>
              <a:rPr lang="en" sz="2900" i="1">
                <a:solidFill>
                  <a:schemeClr val="dk1"/>
                </a:solidFill>
                <a:latin typeface="Calibri"/>
                <a:ea typeface="Calibri"/>
                <a:cs typeface="Calibri"/>
                <a:sym typeface="Calibri"/>
              </a:rPr>
              <a:t>build equity in an inclusive, sustainable, innovation-based economy.</a:t>
            </a:r>
            <a:endParaRPr sz="31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idx="4294967295"/>
          </p:nvPr>
        </p:nvSpPr>
        <p:spPr>
          <a:xfrm>
            <a:off x="2509001" y="-90475"/>
            <a:ext cx="66351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a:t>Oregon’s CTE State Plan</a:t>
            </a:r>
            <a:endParaRPr/>
          </a:p>
        </p:txBody>
      </p:sp>
      <p:sp>
        <p:nvSpPr>
          <p:cNvPr id="111" name="Google Shape;111;p20"/>
          <p:cNvSpPr txBox="1"/>
          <p:nvPr/>
        </p:nvSpPr>
        <p:spPr>
          <a:xfrm>
            <a:off x="214625" y="1095213"/>
            <a:ext cx="3853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600" b="1">
                <a:solidFill>
                  <a:srgbClr val="980000"/>
                </a:solidFill>
                <a:latin typeface="Calibri"/>
                <a:ea typeface="Calibri"/>
                <a:cs typeface="Calibri"/>
                <a:sym typeface="Calibri"/>
              </a:rPr>
              <a:t>4 YEARS</a:t>
            </a:r>
            <a:endParaRPr sz="5600" b="1">
              <a:solidFill>
                <a:srgbClr val="980000"/>
              </a:solidFill>
              <a:latin typeface="Calibri"/>
              <a:ea typeface="Calibri"/>
              <a:cs typeface="Calibri"/>
              <a:sym typeface="Calibri"/>
            </a:endParaRPr>
          </a:p>
        </p:txBody>
      </p:sp>
      <p:sp>
        <p:nvSpPr>
          <p:cNvPr id="112" name="Google Shape;112;p20"/>
          <p:cNvSpPr txBox="1"/>
          <p:nvPr/>
        </p:nvSpPr>
        <p:spPr>
          <a:xfrm>
            <a:off x="126350" y="2839375"/>
            <a:ext cx="2685300" cy="1539300"/>
          </a:xfrm>
          <a:prstGeom prst="rect">
            <a:avLst/>
          </a:prstGeom>
          <a:solidFill>
            <a:schemeClr val="accent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Integrate Career Connected Learning more centrally in Oregon’s schools.</a:t>
            </a:r>
            <a:endParaRPr sz="2200">
              <a:solidFill>
                <a:srgbClr val="FFFFFF"/>
              </a:solidFill>
              <a:latin typeface="Calibri"/>
              <a:ea typeface="Calibri"/>
              <a:cs typeface="Calibri"/>
              <a:sym typeface="Calibri"/>
            </a:endParaRPr>
          </a:p>
        </p:txBody>
      </p:sp>
      <p:sp>
        <p:nvSpPr>
          <p:cNvPr id="113" name="Google Shape;113;p20"/>
          <p:cNvSpPr txBox="1"/>
          <p:nvPr/>
        </p:nvSpPr>
        <p:spPr>
          <a:xfrm>
            <a:off x="3014400" y="2118000"/>
            <a:ext cx="2747100" cy="18777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Increase equitable access and inclusion in high quality CTE and career connected learning activities.</a:t>
            </a:r>
            <a:endParaRPr sz="2200">
              <a:solidFill>
                <a:srgbClr val="FFFFFF"/>
              </a:solidFill>
              <a:latin typeface="Calibri"/>
              <a:ea typeface="Calibri"/>
              <a:cs typeface="Calibri"/>
              <a:sym typeface="Calibri"/>
            </a:endParaRPr>
          </a:p>
        </p:txBody>
      </p:sp>
      <p:sp>
        <p:nvSpPr>
          <p:cNvPr id="114" name="Google Shape;114;p20"/>
          <p:cNvSpPr txBox="1"/>
          <p:nvPr/>
        </p:nvSpPr>
        <p:spPr>
          <a:xfrm>
            <a:off x="5964250" y="1399600"/>
            <a:ext cx="2962500" cy="1877700"/>
          </a:xfrm>
          <a:prstGeom prst="rect">
            <a:avLst/>
          </a:prstGeom>
          <a:solidFill>
            <a:srgbClr val="26B5B5"/>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FFFFFF"/>
                </a:solidFill>
                <a:latin typeface="Calibri"/>
                <a:ea typeface="Calibri"/>
                <a:cs typeface="Calibri"/>
                <a:sym typeface="Calibri"/>
              </a:rPr>
              <a:t>Expand transparency and the voices contributing to our career preparation system</a:t>
            </a:r>
            <a:endParaRPr sz="22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20178" y="103909"/>
            <a:ext cx="8924400" cy="595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Oregon’s CTE State Plan</a:t>
            </a:r>
            <a:endParaRPr/>
          </a:p>
        </p:txBody>
      </p:sp>
      <p:sp>
        <p:nvSpPr>
          <p:cNvPr id="120" name="Google Shape;120;p21" descr="Career connected learning, Data literacy and accountability, Educator recruitment and retention, Flexible learning systems, Equity and civil rights, High quality programs of study" title="Graphic of Oregon's CTE State Plan Priorities"/>
          <p:cNvSpPr/>
          <p:nvPr/>
        </p:nvSpPr>
        <p:spPr>
          <a:xfrm>
            <a:off x="0" y="45325"/>
            <a:ext cx="9144000" cy="521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1" title="Career Connected Learning Text Graphic"/>
          <p:cNvSpPr/>
          <p:nvPr/>
        </p:nvSpPr>
        <p:spPr>
          <a:xfrm>
            <a:off x="76200" y="467275"/>
            <a:ext cx="2133600" cy="2733000"/>
          </a:xfrm>
          <a:prstGeom prst="rect">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sz="2200" b="1"/>
          </a:p>
        </p:txBody>
      </p:sp>
      <p:sp>
        <p:nvSpPr>
          <p:cNvPr id="124" name="Google Shape;124;p21"/>
          <p:cNvSpPr/>
          <p:nvPr/>
        </p:nvSpPr>
        <p:spPr>
          <a:xfrm>
            <a:off x="2362200" y="76200"/>
            <a:ext cx="2133600" cy="3124200"/>
          </a:xfrm>
          <a:prstGeom prst="rect">
            <a:avLst/>
          </a:prstGeom>
          <a:solidFill>
            <a:srgbClr val="3876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rPr>
              <a:t>Data Literacy and Accountability</a:t>
            </a:r>
            <a:endParaRPr sz="2200" b="1">
              <a:solidFill>
                <a:schemeClr val="lt1"/>
              </a:solidFill>
            </a:endParaRPr>
          </a:p>
        </p:txBody>
      </p:sp>
      <p:sp>
        <p:nvSpPr>
          <p:cNvPr id="125" name="Google Shape;125;p21"/>
          <p:cNvSpPr/>
          <p:nvPr/>
        </p:nvSpPr>
        <p:spPr>
          <a:xfrm>
            <a:off x="4648200" y="76200"/>
            <a:ext cx="2133600" cy="3124200"/>
          </a:xfrm>
          <a:prstGeom prst="rect">
            <a:avLst/>
          </a:prstGeom>
          <a:solidFill>
            <a:srgbClr val="BF9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rPr>
              <a:t>Educator Recruitment and Retention</a:t>
            </a:r>
            <a:endParaRPr sz="2200" b="1">
              <a:solidFill>
                <a:schemeClr val="lt1"/>
              </a:solidFill>
            </a:endParaRPr>
          </a:p>
        </p:txBody>
      </p:sp>
      <p:sp>
        <p:nvSpPr>
          <p:cNvPr id="126" name="Google Shape;126;p21" title="Lower part of Career Connected Learning text graphic"/>
          <p:cNvSpPr/>
          <p:nvPr/>
        </p:nvSpPr>
        <p:spPr>
          <a:xfrm>
            <a:off x="76250" y="1790950"/>
            <a:ext cx="2133600" cy="1409400"/>
          </a:xfrm>
          <a:prstGeom prst="rect">
            <a:avLst/>
          </a:prstGeom>
          <a:solidFill>
            <a:srgbClr val="351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p:nvPr/>
        </p:nvSpPr>
        <p:spPr>
          <a:xfrm>
            <a:off x="6934200" y="76200"/>
            <a:ext cx="2133600" cy="3124200"/>
          </a:xfrm>
          <a:prstGeom prst="rect">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a:solidFill>
                  <a:schemeClr val="lt1"/>
                </a:solidFill>
              </a:rPr>
              <a:t>Flexible Learning</a:t>
            </a:r>
            <a:endParaRPr sz="2200" b="1">
              <a:solidFill>
                <a:schemeClr val="lt1"/>
              </a:solidFill>
            </a:endParaRPr>
          </a:p>
          <a:p>
            <a:pPr marL="0" lvl="0" indent="0" algn="ctr" rtl="0">
              <a:spcBef>
                <a:spcPts val="0"/>
              </a:spcBef>
              <a:spcAft>
                <a:spcPts val="0"/>
              </a:spcAft>
              <a:buClr>
                <a:schemeClr val="dk1"/>
              </a:buClr>
              <a:buSzPts val="1100"/>
              <a:buFont typeface="Arial"/>
              <a:buNone/>
            </a:pPr>
            <a:r>
              <a:rPr lang="en" sz="2200" b="1">
                <a:solidFill>
                  <a:schemeClr val="lt1"/>
                </a:solidFill>
              </a:rPr>
              <a:t>Systems</a:t>
            </a:r>
            <a:endParaRPr sz="2200" b="1">
              <a:solidFill>
                <a:schemeClr val="lt1"/>
              </a:solidFill>
            </a:endParaRPr>
          </a:p>
        </p:txBody>
      </p:sp>
      <p:sp>
        <p:nvSpPr>
          <p:cNvPr id="128" name="Google Shape;128;p21"/>
          <p:cNvSpPr txBox="1">
            <a:spLocks noGrp="1"/>
          </p:cNvSpPr>
          <p:nvPr>
            <p:ph type="title"/>
          </p:nvPr>
        </p:nvSpPr>
        <p:spPr>
          <a:xfrm>
            <a:off x="0" y="0"/>
            <a:ext cx="9296400" cy="572700"/>
          </a:xfrm>
          <a:prstGeom prst="rect">
            <a:avLst/>
          </a:prstGeom>
          <a:solidFill>
            <a:schemeClr val="lt2"/>
          </a:solidFill>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 b="1" dirty="0"/>
              <a:t>Oregon’s CTE State Plan Priorities</a:t>
            </a:r>
            <a:endParaRPr b="1" dirty="0"/>
          </a:p>
        </p:txBody>
      </p:sp>
      <p:sp>
        <p:nvSpPr>
          <p:cNvPr id="121" name="Google Shape;121;p21"/>
          <p:cNvSpPr/>
          <p:nvPr/>
        </p:nvSpPr>
        <p:spPr>
          <a:xfrm>
            <a:off x="76200" y="3276600"/>
            <a:ext cx="4419600" cy="1903200"/>
          </a:xfrm>
          <a:prstGeom prst="rect">
            <a:avLst/>
          </a:prstGeom>
          <a:solidFill>
            <a:srgbClr val="A64D7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b="1">
                <a:solidFill>
                  <a:schemeClr val="lt1"/>
                </a:solidFill>
              </a:rPr>
              <a:t>Equity and Civil Rights</a:t>
            </a:r>
            <a:endParaRPr sz="3800" b="1">
              <a:solidFill>
                <a:schemeClr val="lt1"/>
              </a:solidFill>
            </a:endParaRPr>
          </a:p>
        </p:txBody>
      </p:sp>
      <p:sp>
        <p:nvSpPr>
          <p:cNvPr id="122" name="Google Shape;122;p21"/>
          <p:cNvSpPr/>
          <p:nvPr/>
        </p:nvSpPr>
        <p:spPr>
          <a:xfrm>
            <a:off x="4648200" y="3278400"/>
            <a:ext cx="4419600" cy="1903200"/>
          </a:xfrm>
          <a:prstGeom prst="rect">
            <a:avLst/>
          </a:prstGeom>
          <a:solidFill>
            <a:srgbClr val="B45F0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700" b="1">
                <a:solidFill>
                  <a:schemeClr val="lt1"/>
                </a:solidFill>
              </a:rPr>
              <a:t>High Quality Programs of Study</a:t>
            </a:r>
            <a:endParaRPr sz="3700" b="1">
              <a:solidFill>
                <a:schemeClr val="lt1"/>
              </a:solidFill>
            </a:endParaRPr>
          </a:p>
        </p:txBody>
      </p:sp>
      <p:sp>
        <p:nvSpPr>
          <p:cNvPr id="129" name="Google Shape;129;p21"/>
          <p:cNvSpPr txBox="1"/>
          <p:nvPr/>
        </p:nvSpPr>
        <p:spPr>
          <a:xfrm>
            <a:off x="298250" y="1038000"/>
            <a:ext cx="17271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200" b="1">
                <a:solidFill>
                  <a:schemeClr val="lt1"/>
                </a:solidFill>
              </a:rPr>
              <a:t>Career Connected Learning</a:t>
            </a:r>
            <a:endParaRPr>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A64D79"/>
                </a:solidFill>
              </a:rPr>
              <a:t>Equity &amp; Access - Goals </a:t>
            </a:r>
            <a:endParaRPr b="1">
              <a:solidFill>
                <a:srgbClr val="A64D79"/>
              </a:solidFill>
            </a:endParaRPr>
          </a:p>
        </p:txBody>
      </p:sp>
      <p:sp>
        <p:nvSpPr>
          <p:cNvPr id="135" name="Google Shape;135;p22"/>
          <p:cNvSpPr txBox="1">
            <a:spLocks noGrp="1"/>
          </p:cNvSpPr>
          <p:nvPr>
            <p:ph type="body" idx="1"/>
          </p:nvPr>
        </p:nvSpPr>
        <p:spPr>
          <a:xfrm>
            <a:off x="311700" y="1017725"/>
            <a:ext cx="8520600" cy="395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A64D79"/>
                </a:solidFill>
              </a:rPr>
              <a:t>Goal 1: Methods of Administration (MOA) State Plan Implementation</a:t>
            </a:r>
            <a:endParaRPr b="1">
              <a:solidFill>
                <a:srgbClr val="A64D79"/>
              </a:solidFill>
            </a:endParaRPr>
          </a:p>
          <a:p>
            <a:pPr marL="0" lvl="0" indent="0" algn="l" rtl="0">
              <a:spcBef>
                <a:spcPts val="1200"/>
              </a:spcBef>
              <a:spcAft>
                <a:spcPts val="0"/>
              </a:spcAft>
              <a:buNone/>
            </a:pPr>
            <a:r>
              <a:rPr lang="en" b="1">
                <a:solidFill>
                  <a:srgbClr val="A64D79"/>
                </a:solidFill>
              </a:rPr>
              <a:t>Goal 2: Center on equity in rule-making, budgeting, and resources allocation</a:t>
            </a:r>
            <a:endParaRPr b="1">
              <a:solidFill>
                <a:srgbClr val="A64D79"/>
              </a:solidFill>
            </a:endParaRPr>
          </a:p>
          <a:p>
            <a:pPr marL="0" lvl="0" indent="0" algn="l" rtl="0">
              <a:spcBef>
                <a:spcPts val="1200"/>
              </a:spcBef>
              <a:spcAft>
                <a:spcPts val="0"/>
              </a:spcAft>
              <a:buNone/>
            </a:pPr>
            <a:r>
              <a:rPr lang="en" b="1">
                <a:solidFill>
                  <a:srgbClr val="A64D79"/>
                </a:solidFill>
              </a:rPr>
              <a:t>Goal 3: Pursue meaningful collaboration with communities and students to provide comprehensive outreach and communication for those who are impacted by decisions regarding Career and Technical Education</a:t>
            </a:r>
            <a:endParaRPr b="1">
              <a:solidFill>
                <a:srgbClr val="A64D79"/>
              </a:solidFill>
            </a:endParaRPr>
          </a:p>
          <a:p>
            <a:pPr marL="0" lvl="0" indent="0" algn="l" rtl="0">
              <a:spcBef>
                <a:spcPts val="1200"/>
              </a:spcBef>
              <a:spcAft>
                <a:spcPts val="0"/>
              </a:spcAft>
              <a:buNone/>
            </a:pPr>
            <a:r>
              <a:rPr lang="en" b="1">
                <a:solidFill>
                  <a:srgbClr val="A64D79"/>
                </a:solidFill>
              </a:rPr>
              <a:t>Goal 4: Provide professional development and technical assistance on culturally responsive teaching and creating inclusive and welcoming CTE programs</a:t>
            </a:r>
            <a:endParaRPr b="1">
              <a:solidFill>
                <a:srgbClr val="A64D79"/>
              </a:solidFill>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394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rgbClr val="A64D79"/>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CTE Statewide Advisory/Steering Committee</a:t>
            </a:r>
            <a:endParaRPr>
              <a:solidFill>
                <a:srgbClr val="A64D79"/>
              </a:solidFill>
            </a:endParaRPr>
          </a:p>
        </p:txBody>
      </p:sp>
      <p:sp>
        <p:nvSpPr>
          <p:cNvPr id="141" name="Google Shape;14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A64D79"/>
                </a:solidFill>
              </a:rPr>
              <a:t>Building Diverse Inclusive Partnerships:</a:t>
            </a:r>
            <a:endParaRPr b="1">
              <a:solidFill>
                <a:srgbClr val="A64D79"/>
              </a:solidFill>
            </a:endParaRPr>
          </a:p>
          <a:p>
            <a:pPr marL="457200" lvl="0" indent="-342900" algn="l" rtl="0">
              <a:spcBef>
                <a:spcPts val="1200"/>
              </a:spcBef>
              <a:spcAft>
                <a:spcPts val="0"/>
              </a:spcAft>
              <a:buSzPts val="1800"/>
              <a:buChar char="●"/>
            </a:pPr>
            <a:r>
              <a:rPr lang="en"/>
              <a:t>Twenty-one Standing Members</a:t>
            </a:r>
            <a:endParaRPr/>
          </a:p>
          <a:p>
            <a:pPr marL="457200" lvl="0" indent="-342900" algn="l" rtl="0">
              <a:spcBef>
                <a:spcPts val="0"/>
              </a:spcBef>
              <a:spcAft>
                <a:spcPts val="0"/>
              </a:spcAft>
              <a:buSzPts val="1800"/>
              <a:buChar char="●"/>
            </a:pPr>
            <a:r>
              <a:rPr lang="en"/>
              <a:t>33% identify other than white</a:t>
            </a:r>
            <a:endParaRPr/>
          </a:p>
          <a:p>
            <a:pPr marL="457200" lvl="0" indent="-342900" algn="l" rtl="0">
              <a:spcBef>
                <a:spcPts val="0"/>
              </a:spcBef>
              <a:spcAft>
                <a:spcPts val="0"/>
              </a:spcAft>
              <a:buSzPts val="1800"/>
              <a:buChar char="●"/>
            </a:pPr>
            <a:r>
              <a:rPr lang="en"/>
              <a:t>3 members have English as a second language</a:t>
            </a:r>
            <a:endParaRPr/>
          </a:p>
          <a:p>
            <a:pPr marL="457200" lvl="0" indent="-342900" algn="l" rtl="0">
              <a:spcBef>
                <a:spcPts val="0"/>
              </a:spcBef>
              <a:spcAft>
                <a:spcPts val="0"/>
              </a:spcAft>
              <a:buSzPts val="1800"/>
              <a:buChar char="●"/>
            </a:pPr>
            <a:r>
              <a:rPr lang="en"/>
              <a:t>LGTBQ+ representation</a:t>
            </a:r>
            <a:endParaRPr/>
          </a:p>
          <a:p>
            <a:pPr marL="457200" lvl="0" indent="-342900" algn="l" rtl="0">
              <a:spcBef>
                <a:spcPts val="0"/>
              </a:spcBef>
              <a:spcAft>
                <a:spcPts val="0"/>
              </a:spcAft>
              <a:buSzPts val="1800"/>
              <a:buChar char="●"/>
            </a:pPr>
            <a:r>
              <a:rPr lang="en"/>
              <a:t>Exofficio members from: BOLI, HECC, Workforce and Talent Development Board,Employment, HSS, STEM Network</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A246D552C07439E8981692F46C31B" ma:contentTypeVersion="8" ma:contentTypeDescription="Create a new document." ma:contentTypeScope="" ma:versionID="8da0082f3385fc33a28784faa64f0708">
  <xsd:schema xmlns:xsd="http://www.w3.org/2001/XMLSchema" xmlns:xs="http://www.w3.org/2001/XMLSchema" xmlns:p="http://schemas.microsoft.com/office/2006/metadata/properties" xmlns:ns1="http://schemas.microsoft.com/sharepoint/v3" xmlns:ns2="afac9031-5f96-4f43-a642-40c4ec1d4f3f" xmlns:ns3="54031767-dd6d-417c-ab73-583408f47564" targetNamespace="http://schemas.microsoft.com/office/2006/metadata/properties" ma:root="true" ma:fieldsID="9857c2729952d191b2dd9b58af602dbc" ns1:_="" ns2:_="" ns3:_="">
    <xsd:import namespace="http://schemas.microsoft.com/sharepoint/v3"/>
    <xsd:import namespace="afac9031-5f96-4f43-a642-40c4ec1d4f3f"/>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ac9031-5f96-4f43-a642-40c4ec1d4f3f"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afac9031-5f96-4f43-a642-40c4ec1d4f3f">2021-11-24T18:51:01+00:00</Remediation_x0020_Date>
    <PublishingExpirationDate xmlns="http://schemas.microsoft.com/sharepoint/v3" xsi:nil="true"/>
    <PublishingStartDate xmlns="http://schemas.microsoft.com/sharepoint/v3" xsi:nil="true"/>
    <Estimated_x0020_Creation_x0020_Date xmlns="afac9031-5f96-4f43-a642-40c4ec1d4f3f" xsi:nil="true"/>
    <Priority xmlns="afac9031-5f96-4f43-a642-40c4ec1d4f3f">New</Priority>
  </documentManagement>
</p:properties>
</file>

<file path=customXml/itemProps1.xml><?xml version="1.0" encoding="utf-8"?>
<ds:datastoreItem xmlns:ds="http://schemas.openxmlformats.org/officeDocument/2006/customXml" ds:itemID="{1AB1EE2C-C190-4A99-B3D2-2EFE2A7CF697}"/>
</file>

<file path=customXml/itemProps2.xml><?xml version="1.0" encoding="utf-8"?>
<ds:datastoreItem xmlns:ds="http://schemas.openxmlformats.org/officeDocument/2006/customXml" ds:itemID="{B17120FE-8DD4-4D6A-9EA6-7CC6FE8917BA}"/>
</file>

<file path=customXml/itemProps3.xml><?xml version="1.0" encoding="utf-8"?>
<ds:datastoreItem xmlns:ds="http://schemas.openxmlformats.org/officeDocument/2006/customXml" ds:itemID="{7161C84B-D00E-458F-930D-E09AB366C04C}"/>
</file>

<file path=docProps/app.xml><?xml version="1.0" encoding="utf-8"?>
<Properties xmlns="http://schemas.openxmlformats.org/officeDocument/2006/extended-properties" xmlns:vt="http://schemas.openxmlformats.org/officeDocument/2006/docPropsVTypes">
  <TotalTime>36</TotalTime>
  <Words>770</Words>
  <Application>Microsoft Office PowerPoint</Application>
  <PresentationFormat>On-screen Show (16:9)</PresentationFormat>
  <Paragraphs>102</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Simple Light</vt:lpstr>
      <vt:lpstr>Retrospective on Oregon CTE State Plan</vt:lpstr>
      <vt:lpstr>Oregon CTE Network Update</vt:lpstr>
      <vt:lpstr>The Power of CTE </vt:lpstr>
      <vt:lpstr>ReVision of CTE in Oregon</vt:lpstr>
      <vt:lpstr>ReVision to Vision of CTE In Oregon</vt:lpstr>
      <vt:lpstr>Oregon’s CTE State Plan</vt:lpstr>
      <vt:lpstr>Oregon’s CTE State Plan Priorities</vt:lpstr>
      <vt:lpstr>Equity &amp; Access - Goals </vt:lpstr>
      <vt:lpstr>CTE Statewide Advisory/Steering Committee</vt:lpstr>
      <vt:lpstr>Equity &amp; Access - Highlights</vt:lpstr>
      <vt:lpstr>Oregon’s CTE State Plan</vt:lpstr>
      <vt:lpstr>Career Awareness, Exploration, Preparation, Training</vt:lpstr>
      <vt:lpstr>Career Connected Learning  Career Exploration Expansion - Goals</vt:lpstr>
      <vt:lpstr>Career Connected Learning  Career Exploration Expansion - Highlights</vt:lpstr>
      <vt:lpstr>Career Connected Learning  Work Based Learning - Highlights</vt:lpstr>
      <vt:lpstr>Oregon’s CTE State Plan (cont.)</vt:lpstr>
      <vt:lpstr>Educator Recruitment, Retention, &amp; Training - Highlights</vt:lpstr>
      <vt:lpstr>High Quality Programs of Study - Highlights</vt:lpstr>
      <vt:lpstr>Flexible Learning - Highlights</vt:lpstr>
      <vt:lpstr>Data Literacy &amp; Accountability - Highlights</vt:lpstr>
      <vt:lpstr>Ongoing Structural/Awareness Challenges</vt:lpstr>
      <vt:lpstr>CTE High Impact Strategy</vt:lpstr>
      <vt:lpstr>PowerPoint Presentation</vt:lpstr>
      <vt:lpstr>Resources to Learn More About CTE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Retrospective on Oregon CTE State Plan</dc:title>
  <cp:lastModifiedBy>SIMEONE Linda * ODE</cp:lastModifiedBy>
  <cp:revision>5</cp:revision>
  <dcterms:modified xsi:type="dcterms:W3CDTF">2021-11-24T18:45:05Z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0x010100370A246D552C07439E8981692F46C31B</vt:lpwstr>
  </property>
</Properties>
</file>