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24"/>
  </p:notesMasterIdLst>
  <p:handoutMasterIdLst>
    <p:handoutMasterId r:id="rId25"/>
  </p:handoutMasterIdLst>
  <p:sldIdLst>
    <p:sldId id="257" r:id="rId3"/>
    <p:sldId id="256" r:id="rId4"/>
    <p:sldId id="334" r:id="rId5"/>
    <p:sldId id="269" r:id="rId6"/>
    <p:sldId id="316" r:id="rId7"/>
    <p:sldId id="335" r:id="rId8"/>
    <p:sldId id="266" r:id="rId9"/>
    <p:sldId id="258" r:id="rId10"/>
    <p:sldId id="329" r:id="rId11"/>
    <p:sldId id="327" r:id="rId12"/>
    <p:sldId id="333" r:id="rId13"/>
    <p:sldId id="326" r:id="rId14"/>
    <p:sldId id="317" r:id="rId15"/>
    <p:sldId id="318" r:id="rId16"/>
    <p:sldId id="320" r:id="rId17"/>
    <p:sldId id="321" r:id="rId18"/>
    <p:sldId id="322" r:id="rId19"/>
    <p:sldId id="323" r:id="rId20"/>
    <p:sldId id="331" r:id="rId21"/>
    <p:sldId id="332" r:id="rId22"/>
    <p:sldId id="312" r:id="rId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30" autoAdjust="0"/>
  </p:normalViewPr>
  <p:slideViewPr>
    <p:cSldViewPr>
      <p:cViewPr varScale="1">
        <p:scale>
          <a:sx n="94" d="100"/>
          <a:sy n="94" d="100"/>
        </p:scale>
        <p:origin x="96" y="162"/>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1674" y="-11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70D042A4-EB68-4B46-BA0A-24F3DCBBC937}" type="datetimeFigureOut">
              <a:rPr lang="en-US" smtClean="0"/>
              <a:t>10/4/2017</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C33D6861-0556-4BE4-9342-447F74759856}" type="slidenum">
              <a:rPr lang="en-US" smtClean="0"/>
              <a:t>‹#›</a:t>
            </a:fld>
            <a:endParaRPr lang="en-US"/>
          </a:p>
        </p:txBody>
      </p:sp>
    </p:spTree>
    <p:extLst>
      <p:ext uri="{BB962C8B-B14F-4D97-AF65-F5344CB8AC3E}">
        <p14:creationId xmlns:p14="http://schemas.microsoft.com/office/powerpoint/2010/main" val="240092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A54F8BA-C894-446F-98DE-A997519F4C14}" type="datetimeFigureOut">
              <a:rPr lang="en-US" smtClean="0"/>
              <a:t>10/4/2017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C840D193-32AC-4630-A178-5DEF38E80372}" type="slidenum">
              <a:rPr lang="en-US" smtClean="0"/>
              <a:t>‹#›</a:t>
            </a:fld>
            <a:endParaRPr lang="en-US"/>
          </a:p>
        </p:txBody>
      </p:sp>
    </p:spTree>
    <p:extLst>
      <p:ext uri="{BB962C8B-B14F-4D97-AF65-F5344CB8AC3E}">
        <p14:creationId xmlns:p14="http://schemas.microsoft.com/office/powerpoint/2010/main" val="236405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C840D193-32AC-4630-A178-5DEF38E80372}" type="slidenum">
              <a:rPr lang="en-US" smtClean="0"/>
              <a:t>8</a:t>
            </a:fld>
            <a:endParaRPr lang="en-US"/>
          </a:p>
        </p:txBody>
      </p:sp>
    </p:spTree>
    <p:extLst>
      <p:ext uri="{BB962C8B-B14F-4D97-AF65-F5344CB8AC3E}">
        <p14:creationId xmlns:p14="http://schemas.microsoft.com/office/powerpoint/2010/main" val="335621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Compressed files take up less storage space and can be transferred to other computers more quickly than uncompressed files. You can work with compressed files and folders in the same way that you work with uncompressed files and folders. You can also combine several files into a single compressed folder, making it easier to share a group of files, since you only need to attach one folder to an e‑mail message instead of several files.</a:t>
            </a:r>
          </a:p>
        </p:txBody>
      </p:sp>
      <p:sp>
        <p:nvSpPr>
          <p:cNvPr id="4" name="Slide Number Placeholder 3"/>
          <p:cNvSpPr>
            <a:spLocks noGrp="1"/>
          </p:cNvSpPr>
          <p:nvPr>
            <p:ph type="sldNum" sz="quarter" idx="10"/>
          </p:nvPr>
        </p:nvSpPr>
        <p:spPr/>
        <p:txBody>
          <a:bodyPr/>
          <a:lstStyle/>
          <a:p>
            <a:fld id="{C840D193-32AC-4630-A178-5DEF38E80372}" type="slidenum">
              <a:rPr lang="en-US" smtClean="0"/>
              <a:t>9</a:t>
            </a:fld>
            <a:endParaRPr lang="en-US"/>
          </a:p>
        </p:txBody>
      </p:sp>
    </p:spTree>
    <p:extLst>
      <p:ext uri="{BB962C8B-B14F-4D97-AF65-F5344CB8AC3E}">
        <p14:creationId xmlns:p14="http://schemas.microsoft.com/office/powerpoint/2010/main" val="106285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long grant name, can </a:t>
            </a:r>
            <a:r>
              <a:rPr lang="en-US" dirty="0" err="1"/>
              <a:t>abreviate</a:t>
            </a:r>
            <a:r>
              <a:rPr lang="en-US" baseline="0" dirty="0"/>
              <a:t> but fiscal agent goes first!</a:t>
            </a:r>
            <a:endParaRPr lang="en-US" dirty="0"/>
          </a:p>
        </p:txBody>
      </p:sp>
      <p:sp>
        <p:nvSpPr>
          <p:cNvPr id="4" name="Slide Number Placeholder 3"/>
          <p:cNvSpPr>
            <a:spLocks noGrp="1"/>
          </p:cNvSpPr>
          <p:nvPr>
            <p:ph type="sldNum" sz="quarter" idx="10"/>
          </p:nvPr>
        </p:nvSpPr>
        <p:spPr/>
        <p:txBody>
          <a:bodyPr/>
          <a:lstStyle/>
          <a:p>
            <a:fld id="{C840D193-32AC-4630-A178-5DEF38E80372}" type="slidenum">
              <a:rPr lang="en-US" smtClean="0"/>
              <a:t>10</a:t>
            </a:fld>
            <a:endParaRPr lang="en-US"/>
          </a:p>
        </p:txBody>
      </p:sp>
    </p:spTree>
    <p:extLst>
      <p:ext uri="{BB962C8B-B14F-4D97-AF65-F5344CB8AC3E}">
        <p14:creationId xmlns:p14="http://schemas.microsoft.com/office/powerpoint/2010/main" val="204096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0D193-32AC-4630-A178-5DEF38E80372}" type="slidenum">
              <a:rPr lang="en-US" smtClean="0"/>
              <a:t>11</a:t>
            </a:fld>
            <a:endParaRPr lang="en-US"/>
          </a:p>
        </p:txBody>
      </p:sp>
    </p:spTree>
    <p:extLst>
      <p:ext uri="{BB962C8B-B14F-4D97-AF65-F5344CB8AC3E}">
        <p14:creationId xmlns:p14="http://schemas.microsoft.com/office/powerpoint/2010/main" val="204096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0D193-32AC-4630-A178-5DEF38E80372}" type="slidenum">
              <a:rPr lang="en-US" smtClean="0"/>
              <a:t>14</a:t>
            </a:fld>
            <a:endParaRPr lang="en-US"/>
          </a:p>
        </p:txBody>
      </p:sp>
    </p:spTree>
    <p:extLst>
      <p:ext uri="{BB962C8B-B14F-4D97-AF65-F5344CB8AC3E}">
        <p14:creationId xmlns:p14="http://schemas.microsoft.com/office/powerpoint/2010/main" val="207510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0D193-32AC-4630-A178-5DEF38E80372}" type="slidenum">
              <a:rPr lang="en-US" smtClean="0"/>
              <a:t>16</a:t>
            </a:fld>
            <a:endParaRPr lang="en-US"/>
          </a:p>
        </p:txBody>
      </p:sp>
    </p:spTree>
    <p:extLst>
      <p:ext uri="{BB962C8B-B14F-4D97-AF65-F5344CB8AC3E}">
        <p14:creationId xmlns:p14="http://schemas.microsoft.com/office/powerpoint/2010/main" val="207510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0D193-32AC-4630-A178-5DEF38E80372}" type="slidenum">
              <a:rPr lang="en-US" smtClean="0"/>
              <a:t>18</a:t>
            </a:fld>
            <a:endParaRPr lang="en-US"/>
          </a:p>
        </p:txBody>
      </p:sp>
    </p:spTree>
    <p:extLst>
      <p:ext uri="{BB962C8B-B14F-4D97-AF65-F5344CB8AC3E}">
        <p14:creationId xmlns:p14="http://schemas.microsoft.com/office/powerpoint/2010/main" val="207510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0D193-32AC-4630-A178-5DEF38E80372}" type="slidenum">
              <a:rPr lang="en-US" smtClean="0"/>
              <a:t>19</a:t>
            </a:fld>
            <a:endParaRPr lang="en-US"/>
          </a:p>
        </p:txBody>
      </p:sp>
    </p:spTree>
    <p:extLst>
      <p:ext uri="{BB962C8B-B14F-4D97-AF65-F5344CB8AC3E}">
        <p14:creationId xmlns:p14="http://schemas.microsoft.com/office/powerpoint/2010/main" val="207510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0D193-32AC-4630-A178-5DEF38E80372}" type="slidenum">
              <a:rPr lang="en-US" smtClean="0"/>
              <a:t>20</a:t>
            </a:fld>
            <a:endParaRPr lang="en-US"/>
          </a:p>
        </p:txBody>
      </p:sp>
    </p:spTree>
    <p:extLst>
      <p:ext uri="{BB962C8B-B14F-4D97-AF65-F5344CB8AC3E}">
        <p14:creationId xmlns:p14="http://schemas.microsoft.com/office/powerpoint/2010/main" val="207510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2F5656-A058-440D-88B0-7C81A8B3F362}"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EEA7-F96E-41CF-BF6A-8EB1EA2C6E4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2F5656-A058-440D-88B0-7C81A8B3F362}"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EEA7-F96E-41CF-BF6A-8EB1EA2C6E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F5656-A058-440D-88B0-7C81A8B3F362}"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EEA7-F96E-41CF-BF6A-8EB1EA2C6E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2F5656-A058-440D-88B0-7C81A8B3F362}"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EEA7-F96E-41CF-BF6A-8EB1EA2C6E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2F5656-A058-440D-88B0-7C81A8B3F362}"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3EEA7-F96E-41CF-BF6A-8EB1EA2C6E4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2F5656-A058-440D-88B0-7C81A8B3F362}"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3EEA7-F96E-41CF-BF6A-8EB1EA2C6E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2F5656-A058-440D-88B0-7C81A8B3F362}"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3EEA7-F96E-41CF-BF6A-8EB1EA2C6E4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2F5656-A058-440D-88B0-7C81A8B3F362}"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3EEA7-F96E-41CF-BF6A-8EB1EA2C6E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F5656-A058-440D-88B0-7C81A8B3F362}"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3EEA7-F96E-41CF-BF6A-8EB1EA2C6E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2F5656-A058-440D-88B0-7C81A8B3F362}"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3EEA7-F96E-41CF-BF6A-8EB1EA2C6E4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2F5656-A058-440D-88B0-7C81A8B3F362}"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3EEA7-F96E-41CF-BF6A-8EB1EA2C6E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F2F5656-A058-440D-88B0-7C81A8B3F362}" type="datetimeFigureOut">
              <a:rPr lang="en-US" smtClean="0"/>
              <a:t>10/4/2017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CE3EEA7-F96E-41CF-BF6A-8EB1EA2C6E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oregon.gov/ode/learning-options/CTE/statefund/Pages/CTE-Revitalization-Grant.asp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strict.ode.state.or.us/ho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istrict.ode.state.or.us/home/"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istrict.ode.state.or.us/home/"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i="1" dirty="0"/>
              <a:t>CTE Revitalization Grant - Final Checks and Updates</a:t>
            </a:r>
            <a:br>
              <a:rPr lang="en-US" dirty="0"/>
            </a:br>
            <a:r>
              <a:rPr lang="en-US" dirty="0"/>
              <a:t>During this webinar…</a:t>
            </a:r>
          </a:p>
        </p:txBody>
      </p:sp>
      <p:sp>
        <p:nvSpPr>
          <p:cNvPr id="2" name="Content Placeholder 1"/>
          <p:cNvSpPr>
            <a:spLocks noGrp="1"/>
          </p:cNvSpPr>
          <p:nvPr>
            <p:ph idx="1"/>
          </p:nvPr>
        </p:nvSpPr>
        <p:spPr>
          <a:xfrm>
            <a:off x="381000" y="2339975"/>
            <a:ext cx="8534400" cy="3222625"/>
          </a:xfrm>
        </p:spPr>
        <p:txBody>
          <a:bodyPr>
            <a:normAutofit lnSpcReduction="10000"/>
          </a:bodyPr>
          <a:lstStyle/>
          <a:p>
            <a:r>
              <a:rPr lang="en-US" sz="2000" dirty="0"/>
              <a:t>Please mute any microphones or phones</a:t>
            </a:r>
          </a:p>
          <a:p>
            <a:endParaRPr lang="en-US" sz="2000" dirty="0"/>
          </a:p>
          <a:p>
            <a:r>
              <a:rPr lang="en-US" sz="2000" dirty="0"/>
              <a:t>A copy of the RFP and these slides is available on the CTE Revitalization Webpage:  </a:t>
            </a:r>
            <a:r>
              <a:rPr lang="en-US" sz="2000" dirty="0">
                <a:hlinkClick r:id="rId2"/>
              </a:rPr>
              <a:t>http://www.oregon.gov/ode/learning-options/CTE/statefund/Pages/CTE-Revitalization-Grant.aspx</a:t>
            </a:r>
            <a:endParaRPr lang="en-US" sz="2000" dirty="0"/>
          </a:p>
          <a:p>
            <a:endParaRPr lang="en-US" sz="2000" dirty="0"/>
          </a:p>
          <a:p>
            <a:r>
              <a:rPr lang="en-US" sz="2000" dirty="0"/>
              <a:t>Submit all questions through the question feature.   </a:t>
            </a:r>
          </a:p>
          <a:p>
            <a:endParaRPr lang="en-US" sz="2000" dirty="0"/>
          </a:p>
          <a:p>
            <a:r>
              <a:rPr lang="en-US" sz="2000" dirty="0"/>
              <a:t>We will answer as may questions as possible at the end of the presentation.</a:t>
            </a:r>
          </a:p>
        </p:txBody>
      </p:sp>
    </p:spTree>
    <p:extLst>
      <p:ext uri="{BB962C8B-B14F-4D97-AF65-F5344CB8AC3E}">
        <p14:creationId xmlns:p14="http://schemas.microsoft.com/office/powerpoint/2010/main" val="33607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Zip a File Folder - PC</a:t>
            </a:r>
          </a:p>
        </p:txBody>
      </p:sp>
      <p:sp>
        <p:nvSpPr>
          <p:cNvPr id="2" name="Content Placeholder 1"/>
          <p:cNvSpPr>
            <a:spLocks noGrp="1"/>
          </p:cNvSpPr>
          <p:nvPr>
            <p:ph idx="1"/>
          </p:nvPr>
        </p:nvSpPr>
        <p:spPr>
          <a:xfrm>
            <a:off x="304800" y="2438400"/>
            <a:ext cx="8610600" cy="3581400"/>
          </a:xfrm>
        </p:spPr>
        <p:txBody>
          <a:bodyPr>
            <a:normAutofit fontScale="92500" lnSpcReduction="10000"/>
          </a:bodyPr>
          <a:lstStyle/>
          <a:p>
            <a:r>
              <a:rPr lang="en-US" dirty="0"/>
              <a:t>Move all documents into a single folder  “</a:t>
            </a:r>
            <a:r>
              <a:rPr lang="en-US" dirty="0" err="1"/>
              <a:t>Agency_Grant</a:t>
            </a:r>
            <a:r>
              <a:rPr lang="en-US" dirty="0"/>
              <a:t> Name”</a:t>
            </a:r>
          </a:p>
          <a:p>
            <a:pPr lvl="1"/>
            <a:r>
              <a:rPr lang="en-US" dirty="0" err="1"/>
              <a:t>AllOregonESD_AgStars</a:t>
            </a:r>
            <a:endParaRPr lang="en-US" dirty="0"/>
          </a:p>
          <a:p>
            <a:pPr lvl="1"/>
            <a:r>
              <a:rPr lang="en-US" dirty="0" err="1"/>
              <a:t>FirstSD_HealthCare</a:t>
            </a:r>
            <a:endParaRPr lang="en-US" dirty="0"/>
          </a:p>
          <a:p>
            <a:endParaRPr lang="en-US" sz="1000" dirty="0"/>
          </a:p>
          <a:p>
            <a:r>
              <a:rPr lang="en-US" dirty="0"/>
              <a:t>Organize them in the folder – match to submission requirement</a:t>
            </a:r>
          </a:p>
          <a:p>
            <a:endParaRPr lang="en-US" sz="1000" dirty="0"/>
          </a:p>
          <a:p>
            <a:r>
              <a:rPr lang="en-US" dirty="0"/>
              <a:t>Right Click on the folder</a:t>
            </a:r>
          </a:p>
          <a:p>
            <a:pPr lvl="1"/>
            <a:r>
              <a:rPr lang="en-US" dirty="0"/>
              <a:t>Send to</a:t>
            </a:r>
          </a:p>
          <a:p>
            <a:pPr lvl="2"/>
            <a:r>
              <a:rPr lang="en-US" dirty="0"/>
              <a:t>Compressed (Zipped) Folder</a:t>
            </a:r>
          </a:p>
          <a:p>
            <a:pPr lvl="2"/>
            <a:endParaRPr lang="en-US" sz="1000" dirty="0"/>
          </a:p>
          <a:p>
            <a:r>
              <a:rPr lang="en-US" dirty="0"/>
              <a:t>Compressed folder </a:t>
            </a:r>
          </a:p>
          <a:p>
            <a:pPr lvl="1"/>
            <a:r>
              <a:rPr lang="en-US" dirty="0"/>
              <a:t>.zip</a:t>
            </a:r>
          </a:p>
          <a:p>
            <a:endParaRPr lang="en-US" dirty="0"/>
          </a:p>
        </p:txBody>
      </p:sp>
    </p:spTree>
    <p:extLst>
      <p:ext uri="{BB962C8B-B14F-4D97-AF65-F5344CB8AC3E}">
        <p14:creationId xmlns:p14="http://schemas.microsoft.com/office/powerpoint/2010/main" val="60308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Zip a File Folder - MAC</a:t>
            </a:r>
          </a:p>
        </p:txBody>
      </p:sp>
      <p:sp>
        <p:nvSpPr>
          <p:cNvPr id="2" name="Content Placeholder 1"/>
          <p:cNvSpPr>
            <a:spLocks noGrp="1"/>
          </p:cNvSpPr>
          <p:nvPr>
            <p:ph idx="1"/>
          </p:nvPr>
        </p:nvSpPr>
        <p:spPr>
          <a:xfrm>
            <a:off x="304800" y="2438400"/>
            <a:ext cx="8610600" cy="3581400"/>
          </a:xfrm>
        </p:spPr>
        <p:txBody>
          <a:bodyPr>
            <a:normAutofit fontScale="92500"/>
          </a:bodyPr>
          <a:lstStyle/>
          <a:p>
            <a:r>
              <a:rPr lang="en-US" dirty="0"/>
              <a:t>Move all documents into a single folder – “</a:t>
            </a:r>
            <a:r>
              <a:rPr lang="en-US" dirty="0" err="1"/>
              <a:t>Agency_Grant</a:t>
            </a:r>
            <a:r>
              <a:rPr lang="en-US" dirty="0"/>
              <a:t> Name”</a:t>
            </a:r>
          </a:p>
          <a:p>
            <a:pPr lvl="1"/>
            <a:r>
              <a:rPr lang="en-US" dirty="0" err="1"/>
              <a:t>AllOregonESD_AgStars</a:t>
            </a:r>
            <a:endParaRPr lang="en-US" dirty="0"/>
          </a:p>
          <a:p>
            <a:pPr lvl="1"/>
            <a:r>
              <a:rPr lang="en-US" dirty="0" err="1"/>
              <a:t>FirstSD_HealthCare</a:t>
            </a:r>
            <a:endParaRPr lang="en-US" dirty="0"/>
          </a:p>
          <a:p>
            <a:endParaRPr lang="en-US" sz="1000" dirty="0"/>
          </a:p>
          <a:p>
            <a:r>
              <a:rPr lang="en-US" dirty="0"/>
              <a:t>Organize them in the folder – match to submission requirement</a:t>
            </a:r>
          </a:p>
          <a:p>
            <a:endParaRPr lang="en-US" sz="1000" dirty="0"/>
          </a:p>
          <a:p>
            <a:r>
              <a:rPr lang="en-US" dirty="0"/>
              <a:t>“Right Click” on the folder</a:t>
            </a:r>
          </a:p>
          <a:p>
            <a:pPr lvl="1"/>
            <a:r>
              <a:rPr lang="en-US" dirty="0"/>
              <a:t>Select Compress “folder name will appear”</a:t>
            </a:r>
          </a:p>
          <a:p>
            <a:pPr lvl="2"/>
            <a:endParaRPr lang="en-US" sz="1000" dirty="0"/>
          </a:p>
          <a:p>
            <a:r>
              <a:rPr lang="en-US" dirty="0"/>
              <a:t>Compressed folder appears</a:t>
            </a:r>
          </a:p>
          <a:p>
            <a:pPr lvl="1"/>
            <a:r>
              <a:rPr lang="en-US" dirty="0"/>
              <a:t>.zip</a:t>
            </a:r>
          </a:p>
          <a:p>
            <a:endParaRPr lang="en-US" dirty="0"/>
          </a:p>
        </p:txBody>
      </p:sp>
    </p:spTree>
    <p:extLst>
      <p:ext uri="{BB962C8B-B14F-4D97-AF65-F5344CB8AC3E}">
        <p14:creationId xmlns:p14="http://schemas.microsoft.com/office/powerpoint/2010/main" val="262345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hree students in a welding program" title="Divider picture"/>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l="9765" r="9765"/>
          <a:stretch>
            <a:fillRect/>
          </a:stretch>
        </p:blipFill>
        <p:spPr>
          <a:xfrm>
            <a:off x="3240088" y="838200"/>
            <a:ext cx="5903912" cy="5500688"/>
          </a:xfrm>
        </p:spPr>
      </p:pic>
      <p:sp>
        <p:nvSpPr>
          <p:cNvPr id="5" name="Title 1"/>
          <p:cNvSpPr txBox="1">
            <a:spLocks/>
          </p:cNvSpPr>
          <p:nvPr/>
        </p:nvSpPr>
        <p:spPr>
          <a:xfrm>
            <a:off x="457200" y="792480"/>
            <a:ext cx="2142680" cy="126492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r>
              <a:rPr lang="en-US" dirty="0"/>
              <a:t>Secure File Transfer</a:t>
            </a:r>
          </a:p>
        </p:txBody>
      </p:sp>
      <p:sp>
        <p:nvSpPr>
          <p:cNvPr id="6" name="Title 5" hidden="1">
            <a:extLst>
              <a:ext uri="{FF2B5EF4-FFF2-40B4-BE49-F238E27FC236}">
                <a16:creationId xmlns:a16="http://schemas.microsoft.com/office/drawing/2014/main" id="{B7A76D0A-9E4C-4493-98F3-46575B41E227}"/>
              </a:ext>
            </a:extLst>
          </p:cNvPr>
          <p:cNvSpPr>
            <a:spLocks noGrp="1"/>
          </p:cNvSpPr>
          <p:nvPr>
            <p:ph type="title"/>
          </p:nvPr>
        </p:nvSpPr>
        <p:spPr/>
        <p:txBody>
          <a:bodyPr/>
          <a:lstStyle/>
          <a:p>
            <a:r>
              <a:rPr lang="en-US" dirty="0"/>
              <a:t>Secure File </a:t>
            </a:r>
            <a:r>
              <a:rPr lang="en-US" dirty="0" err="1"/>
              <a:t>Trnafer</a:t>
            </a:r>
            <a:endParaRPr lang="en-US" dirty="0"/>
          </a:p>
        </p:txBody>
      </p:sp>
    </p:spTree>
    <p:extLst>
      <p:ext uri="{BB962C8B-B14F-4D97-AF65-F5344CB8AC3E}">
        <p14:creationId xmlns:p14="http://schemas.microsoft.com/office/powerpoint/2010/main" val="384620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Secure File Transfer (SFT)?</a:t>
            </a:r>
          </a:p>
        </p:txBody>
      </p:sp>
      <p:sp>
        <p:nvSpPr>
          <p:cNvPr id="2" name="Content Placeholder 1"/>
          <p:cNvSpPr>
            <a:spLocks noGrp="1"/>
          </p:cNvSpPr>
          <p:nvPr>
            <p:ph idx="1"/>
          </p:nvPr>
        </p:nvSpPr>
        <p:spPr>
          <a:xfrm>
            <a:off x="304800" y="2590800"/>
            <a:ext cx="7942263" cy="3451225"/>
          </a:xfrm>
        </p:spPr>
        <p:txBody>
          <a:bodyPr/>
          <a:lstStyle/>
          <a:p>
            <a:r>
              <a:rPr lang="en-US" dirty="0"/>
              <a:t>Used to transfer files from one computer to another</a:t>
            </a:r>
          </a:p>
          <a:p>
            <a:endParaRPr lang="en-US" dirty="0"/>
          </a:p>
          <a:p>
            <a:r>
              <a:rPr lang="en-US" dirty="0"/>
              <a:t>Encrypted</a:t>
            </a:r>
          </a:p>
          <a:p>
            <a:endParaRPr lang="en-US" dirty="0"/>
          </a:p>
          <a:p>
            <a:r>
              <a:rPr lang="en-US" dirty="0"/>
              <a:t>Able to move LARGE files</a:t>
            </a:r>
          </a:p>
        </p:txBody>
      </p:sp>
    </p:spTree>
    <p:extLst>
      <p:ext uri="{BB962C8B-B14F-4D97-AF65-F5344CB8AC3E}">
        <p14:creationId xmlns:p14="http://schemas.microsoft.com/office/powerpoint/2010/main" val="75521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Secure File Transfer (SFT)</a:t>
            </a:r>
          </a:p>
        </p:txBody>
      </p:sp>
      <p:sp>
        <p:nvSpPr>
          <p:cNvPr id="2" name="Content Placeholder 1"/>
          <p:cNvSpPr>
            <a:spLocks noGrp="1"/>
          </p:cNvSpPr>
          <p:nvPr>
            <p:ph idx="1"/>
          </p:nvPr>
        </p:nvSpPr>
        <p:spPr>
          <a:xfrm>
            <a:off x="228600" y="2590800"/>
            <a:ext cx="8610600" cy="3451225"/>
          </a:xfrm>
        </p:spPr>
        <p:txBody>
          <a:bodyPr/>
          <a:lstStyle/>
          <a:p>
            <a:r>
              <a:rPr lang="en-US" dirty="0"/>
              <a:t>Go to “District” website</a:t>
            </a:r>
          </a:p>
          <a:p>
            <a:pPr lvl="1"/>
            <a:r>
              <a:rPr lang="en-US" dirty="0">
                <a:hlinkClick r:id="rId3"/>
              </a:rPr>
              <a:t>https://district.ode.state.or.us/home/</a:t>
            </a:r>
            <a:endParaRPr lang="en-US" dirty="0"/>
          </a:p>
          <a:p>
            <a:pPr lvl="1"/>
            <a:endParaRPr lang="en-US" dirty="0"/>
          </a:p>
          <a:p>
            <a:r>
              <a:rPr lang="en-US" dirty="0"/>
              <a:t>Do not need user name/password</a:t>
            </a:r>
          </a:p>
          <a:p>
            <a:endParaRPr lang="en-US" dirty="0"/>
          </a:p>
          <a:p>
            <a:r>
              <a:rPr lang="en-US" dirty="0"/>
              <a:t>Click on Secure File Transfer </a:t>
            </a:r>
          </a:p>
          <a:p>
            <a:pPr marL="303213" lvl="1" indent="0">
              <a:buNone/>
            </a:pPr>
            <a:r>
              <a:rPr lang="en-US" dirty="0"/>
              <a:t>(located on right side under </a:t>
            </a:r>
            <a:r>
              <a:rPr lang="en-US" b="1" i="1" dirty="0"/>
              <a:t>Quick Links</a:t>
            </a:r>
            <a:r>
              <a:rPr lang="en-US" dirty="0"/>
              <a:t>)</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0604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of the Oregon Department of Education district web page with an arrow showing the location of the Secure File Transfer link on the right side of the page." title="Webpage captur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6" y="381000"/>
            <a:ext cx="917579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descr="Arrow pointing to the Secure File Transfer Link on a capture of the Oregon Department of Education district web page." title="Arrow"/>
          <p:cNvSpPr/>
          <p:nvPr/>
        </p:nvSpPr>
        <p:spPr>
          <a:xfrm rot="19825943">
            <a:off x="3968649" y="4114522"/>
            <a:ext cx="3657600" cy="990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6172200"/>
            <a:ext cx="4288418" cy="369332"/>
          </a:xfrm>
          <a:prstGeom prst="rect">
            <a:avLst/>
          </a:prstGeom>
        </p:spPr>
        <p:txBody>
          <a:bodyPr wrap="none">
            <a:spAutoFit/>
          </a:bodyPr>
          <a:lstStyle/>
          <a:p>
            <a:pPr lvl="1"/>
            <a:r>
              <a:rPr lang="en-US" dirty="0">
                <a:hlinkClick r:id="rId3"/>
              </a:rPr>
              <a:t>https://district.ode.state.or.us/home/</a:t>
            </a:r>
            <a:endParaRPr lang="en-US" dirty="0"/>
          </a:p>
        </p:txBody>
      </p:sp>
      <p:sp>
        <p:nvSpPr>
          <p:cNvPr id="4" name="Title 3" hidden="1">
            <a:extLst>
              <a:ext uri="{FF2B5EF4-FFF2-40B4-BE49-F238E27FC236}">
                <a16:creationId xmlns:a16="http://schemas.microsoft.com/office/drawing/2014/main" id="{21F7A401-2E82-43EB-8F51-020B4C482B0C}"/>
              </a:ext>
            </a:extLst>
          </p:cNvPr>
          <p:cNvSpPr>
            <a:spLocks noGrp="1"/>
          </p:cNvSpPr>
          <p:nvPr>
            <p:ph type="title"/>
          </p:nvPr>
        </p:nvSpPr>
        <p:spPr/>
        <p:txBody>
          <a:bodyPr/>
          <a:lstStyle/>
          <a:p>
            <a:r>
              <a:rPr lang="en-US" dirty="0"/>
              <a:t>District web page capture</a:t>
            </a:r>
          </a:p>
        </p:txBody>
      </p:sp>
    </p:spTree>
    <p:extLst>
      <p:ext uri="{BB962C8B-B14F-4D97-AF65-F5344CB8AC3E}">
        <p14:creationId xmlns:p14="http://schemas.microsoft.com/office/powerpoint/2010/main" val="427668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Secure File Transfer(SFT)</a:t>
            </a:r>
          </a:p>
        </p:txBody>
      </p:sp>
      <p:sp>
        <p:nvSpPr>
          <p:cNvPr id="2" name="Content Placeholder 1"/>
          <p:cNvSpPr>
            <a:spLocks noGrp="1"/>
          </p:cNvSpPr>
          <p:nvPr>
            <p:ph idx="1"/>
          </p:nvPr>
        </p:nvSpPr>
        <p:spPr>
          <a:xfrm>
            <a:off x="304800" y="2590800"/>
            <a:ext cx="7942263" cy="3451225"/>
          </a:xfrm>
        </p:spPr>
        <p:txBody>
          <a:bodyPr/>
          <a:lstStyle/>
          <a:p>
            <a:r>
              <a:rPr lang="en-US" dirty="0"/>
              <a:t>Who Receives the File?</a:t>
            </a:r>
          </a:p>
          <a:p>
            <a:pPr marL="303213" lvl="1" indent="0">
              <a:buNone/>
            </a:pPr>
            <a:r>
              <a:rPr lang="en-US" dirty="0"/>
              <a:t>ode.cterevitalization@ode.state.or.us</a:t>
            </a:r>
          </a:p>
          <a:p>
            <a:endParaRPr lang="en-US" sz="1200" dirty="0"/>
          </a:p>
          <a:p>
            <a:r>
              <a:rPr lang="en-US" dirty="0"/>
              <a:t>Who is Sending the File?</a:t>
            </a:r>
          </a:p>
          <a:p>
            <a:endParaRPr lang="en-US" sz="1200" dirty="0"/>
          </a:p>
          <a:p>
            <a:r>
              <a:rPr lang="en-US" dirty="0"/>
              <a:t>Locate your file and SEND</a:t>
            </a:r>
          </a:p>
          <a:p>
            <a:pPr lvl="1"/>
            <a:r>
              <a:rPr lang="en-US" dirty="0"/>
              <a:t>ZIP it!!</a:t>
            </a:r>
          </a:p>
          <a:p>
            <a:pPr marL="303213" lvl="1" indent="0">
              <a:buNone/>
            </a:pPr>
            <a:endParaRPr lang="en-US" sz="1200" dirty="0"/>
          </a:p>
          <a:p>
            <a:r>
              <a:rPr lang="en-US" dirty="0"/>
              <a:t>Enter message</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13281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5867400"/>
            <a:ext cx="2785763" cy="523220"/>
          </a:xfrm>
          <a:prstGeom prst="rect">
            <a:avLst/>
          </a:prstGeom>
          <a:noFill/>
        </p:spPr>
        <p:txBody>
          <a:bodyPr wrap="none" rtlCol="0">
            <a:spAutoFit/>
          </a:bodyPr>
          <a:lstStyle/>
          <a:p>
            <a:r>
              <a:rPr lang="en-US" sz="2800" b="1" i="1" dirty="0"/>
              <a:t>Let’s </a:t>
            </a:r>
            <a:r>
              <a:rPr lang="en-US" sz="2800" b="1" i="1" dirty="0">
                <a:hlinkClick r:id="rId2"/>
              </a:rPr>
              <a:t>Practice</a:t>
            </a:r>
            <a:r>
              <a:rPr lang="en-US" sz="2800" b="1" i="1" dirty="0"/>
              <a:t>…..</a:t>
            </a:r>
          </a:p>
        </p:txBody>
      </p:sp>
      <p:pic>
        <p:nvPicPr>
          <p:cNvPr id="2052" name="Picture 1" descr="Captured image of the Secure File Transfer web page on the Oregon Department of Education district web site." title="Secure file transfer web page capture"/>
          <p:cNvPicPr>
            <a:picLocks noChangeAspect="1" noChangeArrowheads="1"/>
          </p:cNvPicPr>
          <p:nvPr/>
        </p:nvPicPr>
        <p:blipFill rotWithShape="1">
          <a:blip r:embed="rId3">
            <a:extLst>
              <a:ext uri="{28A0092B-C50C-407E-A947-70E740481C1C}">
                <a14:useLocalDpi xmlns:a14="http://schemas.microsoft.com/office/drawing/2010/main" val="0"/>
              </a:ext>
            </a:extLst>
          </a:blip>
          <a:srcRect b="10648"/>
          <a:stretch/>
        </p:blipFill>
        <p:spPr bwMode="auto">
          <a:xfrm>
            <a:off x="152400" y="152400"/>
            <a:ext cx="88392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a:extLst>
              <a:ext uri="{FF2B5EF4-FFF2-40B4-BE49-F238E27FC236}">
                <a16:creationId xmlns:a16="http://schemas.microsoft.com/office/drawing/2014/main" id="{B06CD6AE-95AF-48A8-A260-4BD5722E0CD3}"/>
              </a:ext>
            </a:extLst>
          </p:cNvPr>
          <p:cNvSpPr>
            <a:spLocks noGrp="1"/>
          </p:cNvSpPr>
          <p:nvPr>
            <p:ph type="title"/>
          </p:nvPr>
        </p:nvSpPr>
        <p:spPr/>
        <p:txBody>
          <a:bodyPr/>
          <a:lstStyle/>
          <a:p>
            <a:r>
              <a:rPr lang="en-US" dirty="0"/>
              <a:t>Secure file transfer page capture</a:t>
            </a:r>
          </a:p>
        </p:txBody>
      </p:sp>
    </p:spTree>
    <p:extLst>
      <p:ext uri="{BB962C8B-B14F-4D97-AF65-F5344CB8AC3E}">
        <p14:creationId xmlns:p14="http://schemas.microsoft.com/office/powerpoint/2010/main" val="332796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4294967295"/>
          </p:nvPr>
        </p:nvSpPr>
        <p:spPr>
          <a:xfrm>
            <a:off x="0" y="762000"/>
            <a:ext cx="2444750" cy="5614988"/>
          </a:xfrm>
        </p:spPr>
        <p:txBody>
          <a:bodyPr>
            <a:normAutofit/>
          </a:bodyPr>
          <a:lstStyle/>
          <a:p>
            <a:pPr marL="0" indent="0" algn="ctr">
              <a:buNone/>
            </a:pPr>
            <a:r>
              <a:rPr lang="en-US" sz="3200" i="1" dirty="0"/>
              <a:t>HELP with Secure File Transfer…</a:t>
            </a:r>
          </a:p>
          <a:p>
            <a:pPr marL="0" indent="0" algn="ctr">
              <a:buNone/>
            </a:pPr>
            <a:endParaRPr lang="en-US" sz="1600" i="1" dirty="0"/>
          </a:p>
          <a:p>
            <a:pPr marL="0" indent="0" algn="ctr">
              <a:buNone/>
            </a:pPr>
            <a:r>
              <a:rPr lang="en-US" sz="3200" i="1" dirty="0"/>
              <a:t>ODE Helpdesk </a:t>
            </a:r>
          </a:p>
          <a:p>
            <a:pPr marL="0" indent="0" algn="ctr">
              <a:buNone/>
            </a:pPr>
            <a:r>
              <a:rPr lang="en-US" sz="3200" i="1" dirty="0"/>
              <a:t>Mon to Fri</a:t>
            </a:r>
          </a:p>
          <a:p>
            <a:pPr marL="0" indent="0" algn="ctr">
              <a:buNone/>
            </a:pPr>
            <a:r>
              <a:rPr lang="en-US" sz="2800" i="1" dirty="0"/>
              <a:t>503-947-5715</a:t>
            </a:r>
          </a:p>
          <a:p>
            <a:pPr marL="0" indent="0" algn="ctr">
              <a:buNone/>
            </a:pPr>
            <a:r>
              <a:rPr lang="en-US" i="1" dirty="0"/>
              <a:t>Ode.helpdesk@ode.state.or.us</a:t>
            </a:r>
          </a:p>
          <a:p>
            <a:pPr lvl="1"/>
            <a:endParaRPr lang="en-US" dirty="0"/>
          </a:p>
          <a:p>
            <a:pPr marL="0" indent="0">
              <a:buNone/>
            </a:pPr>
            <a:endParaRPr lang="en-US" dirty="0"/>
          </a:p>
          <a:p>
            <a:pPr marL="0" indent="0">
              <a:buNone/>
            </a:pPr>
            <a:endParaRPr lang="en-US" dirty="0"/>
          </a:p>
        </p:txBody>
      </p:sp>
      <p:pic>
        <p:nvPicPr>
          <p:cNvPr id="7" name="Content Placeholder 3" descr="Students watching a medical scan being conducted" title="Divider pag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728" y="579408"/>
            <a:ext cx="6319072" cy="59737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hidden="1">
            <a:extLst>
              <a:ext uri="{FF2B5EF4-FFF2-40B4-BE49-F238E27FC236}">
                <a16:creationId xmlns:a16="http://schemas.microsoft.com/office/drawing/2014/main" id="{FA0208F4-A34B-411B-90C0-A43A38E0CDC4}"/>
              </a:ext>
            </a:extLst>
          </p:cNvPr>
          <p:cNvSpPr>
            <a:spLocks noGrp="1"/>
          </p:cNvSpPr>
          <p:nvPr>
            <p:ph type="title"/>
          </p:nvPr>
        </p:nvSpPr>
        <p:spPr/>
        <p:txBody>
          <a:bodyPr/>
          <a:lstStyle/>
          <a:p>
            <a:r>
              <a:rPr lang="en-US" dirty="0"/>
              <a:t>Help with secure file transfer</a:t>
            </a:r>
          </a:p>
        </p:txBody>
      </p:sp>
    </p:spTree>
    <p:extLst>
      <p:ext uri="{BB962C8B-B14F-4D97-AF65-F5344CB8AC3E}">
        <p14:creationId xmlns:p14="http://schemas.microsoft.com/office/powerpoint/2010/main" val="364058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One last note…</a:t>
            </a:r>
          </a:p>
        </p:txBody>
      </p:sp>
      <p:sp>
        <p:nvSpPr>
          <p:cNvPr id="2" name="Content Placeholder 1"/>
          <p:cNvSpPr>
            <a:spLocks noGrp="1"/>
          </p:cNvSpPr>
          <p:nvPr>
            <p:ph idx="1"/>
          </p:nvPr>
        </p:nvSpPr>
        <p:spPr>
          <a:xfrm>
            <a:off x="838200" y="3352800"/>
            <a:ext cx="7408863" cy="2689225"/>
          </a:xfrm>
        </p:spPr>
        <p:txBody>
          <a:bodyPr/>
          <a:lstStyle/>
          <a:p>
            <a:pPr marL="0" indent="0" algn="ctr">
              <a:buNone/>
            </a:pPr>
            <a:r>
              <a:rPr lang="en-US" sz="4400" i="1" dirty="0"/>
              <a:t>Keep the receipt!</a:t>
            </a:r>
          </a:p>
          <a:p>
            <a:endParaRPr lang="en-US" dirty="0"/>
          </a:p>
          <a:p>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6639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CTE Revitalization Grant</a:t>
            </a:r>
          </a:p>
        </p:txBody>
      </p:sp>
      <p:sp>
        <p:nvSpPr>
          <p:cNvPr id="3" name="Subtitle 2"/>
          <p:cNvSpPr>
            <a:spLocks noGrp="1"/>
          </p:cNvSpPr>
          <p:nvPr>
            <p:ph type="body" idx="1"/>
          </p:nvPr>
        </p:nvSpPr>
        <p:spPr>
          <a:xfrm>
            <a:off x="1371600" y="1447800"/>
            <a:ext cx="6417734" cy="939801"/>
          </a:xfrm>
        </p:spPr>
        <p:txBody>
          <a:bodyPr/>
          <a:lstStyle/>
          <a:p>
            <a:r>
              <a:rPr lang="en-US" dirty="0"/>
              <a:t>Final Checks and Updates</a:t>
            </a:r>
          </a:p>
          <a:p>
            <a:r>
              <a:rPr lang="en-US" dirty="0"/>
              <a:t>October 4, 2017</a:t>
            </a:r>
          </a:p>
        </p:txBody>
      </p:sp>
    </p:spTree>
    <p:extLst>
      <p:ext uri="{BB962C8B-B14F-4D97-AF65-F5344CB8AC3E}">
        <p14:creationId xmlns:p14="http://schemas.microsoft.com/office/powerpoint/2010/main" val="3321957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One more last, last note…</a:t>
            </a:r>
          </a:p>
        </p:txBody>
      </p:sp>
      <p:sp>
        <p:nvSpPr>
          <p:cNvPr id="2" name="Content Placeholder 1"/>
          <p:cNvSpPr>
            <a:spLocks noGrp="1"/>
          </p:cNvSpPr>
          <p:nvPr>
            <p:ph idx="1"/>
          </p:nvPr>
        </p:nvSpPr>
        <p:spPr>
          <a:xfrm>
            <a:off x="381000" y="2514600"/>
            <a:ext cx="8610600" cy="3527425"/>
          </a:xfrm>
        </p:spPr>
        <p:txBody>
          <a:bodyPr/>
          <a:lstStyle/>
          <a:p>
            <a:pPr marL="0" indent="0" algn="ctr">
              <a:buNone/>
            </a:pPr>
            <a:r>
              <a:rPr lang="en-US" sz="4400" i="1" dirty="0"/>
              <a:t>Don’t wait until the last minute to use SFT!</a:t>
            </a:r>
          </a:p>
          <a:p>
            <a:pPr marL="0" indent="0" algn="ctr">
              <a:buNone/>
            </a:pPr>
            <a:r>
              <a:rPr lang="en-US" sz="4400" i="1" dirty="0"/>
              <a:t>Give yourself time to work out any glitches.</a:t>
            </a:r>
          </a:p>
          <a:p>
            <a:endParaRPr lang="en-US" dirty="0"/>
          </a:p>
          <a:p>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27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udents working on framing a house" title="Divider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044" y="-19665"/>
            <a:ext cx="6445956" cy="734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Final Questions</a:t>
            </a:r>
          </a:p>
        </p:txBody>
      </p:sp>
    </p:spTree>
    <p:extLst>
      <p:ext uri="{BB962C8B-B14F-4D97-AF65-F5344CB8AC3E}">
        <p14:creationId xmlns:p14="http://schemas.microsoft.com/office/powerpoint/2010/main" val="356693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During this webinar…</a:t>
            </a:r>
          </a:p>
        </p:txBody>
      </p:sp>
      <p:sp>
        <p:nvSpPr>
          <p:cNvPr id="2" name="Content Placeholder 1"/>
          <p:cNvSpPr>
            <a:spLocks noGrp="1"/>
          </p:cNvSpPr>
          <p:nvPr>
            <p:ph idx="1"/>
          </p:nvPr>
        </p:nvSpPr>
        <p:spPr>
          <a:xfrm>
            <a:off x="381000" y="2339975"/>
            <a:ext cx="8534400" cy="3222625"/>
          </a:xfrm>
        </p:spPr>
        <p:txBody>
          <a:bodyPr/>
          <a:lstStyle/>
          <a:p>
            <a:pPr marL="457200" indent="-457200">
              <a:buAutoNum type="arabicPeriod"/>
            </a:pPr>
            <a:r>
              <a:rPr lang="en-US" sz="2000" dirty="0"/>
              <a:t>Review Submission Requirements</a:t>
            </a:r>
          </a:p>
          <a:p>
            <a:pPr marL="457200" indent="-457200">
              <a:buAutoNum type="arabicPeriod"/>
            </a:pPr>
            <a:endParaRPr lang="en-US" sz="1200" dirty="0"/>
          </a:p>
          <a:p>
            <a:pPr marL="457200" indent="-457200">
              <a:buAutoNum type="arabicPeriod"/>
            </a:pPr>
            <a:r>
              <a:rPr lang="en-US" sz="2000" dirty="0"/>
              <a:t>How to Compress a File</a:t>
            </a:r>
          </a:p>
          <a:p>
            <a:pPr marL="457200" indent="-457200">
              <a:buAutoNum type="arabicPeriod"/>
            </a:pPr>
            <a:endParaRPr lang="en-US" sz="1200" dirty="0"/>
          </a:p>
          <a:p>
            <a:pPr marL="457200" indent="-457200">
              <a:buAutoNum type="arabicPeriod"/>
            </a:pPr>
            <a:r>
              <a:rPr lang="en-US" sz="2000" dirty="0"/>
              <a:t>How to Use Secure File Transfer (SFT)</a:t>
            </a:r>
          </a:p>
          <a:p>
            <a:pPr marL="457200" indent="-457200">
              <a:buAutoNum type="arabicPeriod"/>
            </a:pPr>
            <a:endParaRPr lang="en-US" sz="1200" dirty="0"/>
          </a:p>
          <a:p>
            <a:pPr marL="457200" indent="-457200">
              <a:buAutoNum type="arabicPeriod"/>
            </a:pPr>
            <a:r>
              <a:rPr lang="en-US" sz="2000" dirty="0"/>
              <a:t>Demo on Using SFT</a:t>
            </a:r>
            <a:endParaRPr lang="en-US" sz="1200" dirty="0"/>
          </a:p>
          <a:p>
            <a:pPr marL="457200" indent="-457200">
              <a:buAutoNum type="arabicPeriod"/>
            </a:pPr>
            <a:r>
              <a:rPr lang="en-US" sz="2000" dirty="0"/>
              <a:t>Final Questions from </a:t>
            </a:r>
            <a:r>
              <a:rPr lang="en-US" sz="2800" b="1" i="1" dirty="0"/>
              <a:t>YOU</a:t>
            </a:r>
            <a:r>
              <a:rPr lang="en-US" sz="2000" dirty="0"/>
              <a:t>!</a:t>
            </a:r>
          </a:p>
          <a:p>
            <a:pPr marL="457200" indent="-457200">
              <a:buAutoNum type="arabicPeriod"/>
            </a:pPr>
            <a:endParaRPr lang="en-US" sz="2000" dirty="0"/>
          </a:p>
        </p:txBody>
      </p:sp>
    </p:spTree>
    <p:extLst>
      <p:ext uri="{BB962C8B-B14F-4D97-AF65-F5344CB8AC3E}">
        <p14:creationId xmlns:p14="http://schemas.microsoft.com/office/powerpoint/2010/main" val="22072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Reminders</a:t>
            </a:r>
          </a:p>
        </p:txBody>
      </p:sp>
      <p:pic>
        <p:nvPicPr>
          <p:cNvPr id="1026" name="Picture 2" descr="Students working on a pipe." title="Divider pictur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223" r="14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6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page 13 of the current CTE Revitalization RFA." title="Application S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278" y="34212"/>
            <a:ext cx="5638800" cy="680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 y="1981200"/>
            <a:ext cx="2133600" cy="830997"/>
          </a:xfrm>
          <a:prstGeom prst="rect">
            <a:avLst/>
          </a:prstGeom>
          <a:noFill/>
        </p:spPr>
        <p:txBody>
          <a:bodyPr wrap="square" rtlCol="0">
            <a:spAutoFit/>
          </a:bodyPr>
          <a:lstStyle/>
          <a:p>
            <a:pPr lvl="1" indent="-341313" algn="ctr"/>
            <a:r>
              <a:rPr lang="en-US" sz="1600" dirty="0"/>
              <a:t>Required Submission</a:t>
            </a:r>
          </a:p>
          <a:p>
            <a:pPr lvl="1" indent="-341313" algn="ctr"/>
            <a:r>
              <a:rPr lang="en-US" sz="1600" dirty="0"/>
              <a:t>p. 13</a:t>
            </a:r>
            <a:endParaRPr lang="en-US" sz="2400" dirty="0"/>
          </a:p>
        </p:txBody>
      </p:sp>
      <p:sp>
        <p:nvSpPr>
          <p:cNvPr id="2" name="Title 1" hidden="1">
            <a:extLst>
              <a:ext uri="{FF2B5EF4-FFF2-40B4-BE49-F238E27FC236}">
                <a16:creationId xmlns:a16="http://schemas.microsoft.com/office/drawing/2014/main" id="{9E185F1D-4D24-488B-AEDF-C9492C3459B0}"/>
              </a:ext>
            </a:extLst>
          </p:cNvPr>
          <p:cNvSpPr>
            <a:spLocks noGrp="1"/>
          </p:cNvSpPr>
          <p:nvPr>
            <p:ph type="title"/>
          </p:nvPr>
        </p:nvSpPr>
        <p:spPr/>
        <p:txBody>
          <a:bodyPr/>
          <a:lstStyle/>
          <a:p>
            <a:r>
              <a:rPr lang="en-US" dirty="0"/>
              <a:t>Application Sections</a:t>
            </a:r>
          </a:p>
        </p:txBody>
      </p:sp>
    </p:spTree>
    <p:extLst>
      <p:ext uri="{BB962C8B-B14F-4D97-AF65-F5344CB8AC3E}">
        <p14:creationId xmlns:p14="http://schemas.microsoft.com/office/powerpoint/2010/main" val="39397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of page 17 of the current CTE Revitalization Grant RFA." title="Summer Programs 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566737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 y="1981200"/>
            <a:ext cx="2133600" cy="830997"/>
          </a:xfrm>
          <a:prstGeom prst="rect">
            <a:avLst/>
          </a:prstGeom>
          <a:noFill/>
        </p:spPr>
        <p:txBody>
          <a:bodyPr wrap="square" rtlCol="0">
            <a:spAutoFit/>
          </a:bodyPr>
          <a:lstStyle/>
          <a:p>
            <a:pPr lvl="1" indent="-341313" algn="ctr"/>
            <a:r>
              <a:rPr lang="en-US" sz="1600" dirty="0"/>
              <a:t>Required Submission</a:t>
            </a:r>
          </a:p>
          <a:p>
            <a:pPr lvl="1" indent="-341313" algn="ctr"/>
            <a:r>
              <a:rPr lang="en-US" sz="1600" dirty="0"/>
              <a:t>p. 14</a:t>
            </a:r>
            <a:endParaRPr lang="en-US" sz="2400" dirty="0"/>
          </a:p>
        </p:txBody>
      </p:sp>
      <p:sp>
        <p:nvSpPr>
          <p:cNvPr id="2" name="Title 1" hidden="1">
            <a:extLst>
              <a:ext uri="{FF2B5EF4-FFF2-40B4-BE49-F238E27FC236}">
                <a16:creationId xmlns:a16="http://schemas.microsoft.com/office/drawing/2014/main" id="{2A732598-422C-4455-B787-5B5B79BC137D}"/>
              </a:ext>
            </a:extLst>
          </p:cNvPr>
          <p:cNvSpPr>
            <a:spLocks noGrp="1"/>
          </p:cNvSpPr>
          <p:nvPr>
            <p:ph type="title"/>
          </p:nvPr>
        </p:nvSpPr>
        <p:spPr/>
        <p:txBody>
          <a:bodyPr/>
          <a:lstStyle/>
          <a:p>
            <a:r>
              <a:rPr lang="en-US" dirty="0"/>
              <a:t>Summer Program Only</a:t>
            </a:r>
          </a:p>
        </p:txBody>
      </p:sp>
    </p:spTree>
    <p:extLst>
      <p:ext uri="{BB962C8B-B14F-4D97-AF65-F5344CB8AC3E}">
        <p14:creationId xmlns:p14="http://schemas.microsoft.com/office/powerpoint/2010/main" val="62628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Format  and Submission</a:t>
            </a:r>
            <a:br>
              <a:rPr lang="en-US" dirty="0"/>
            </a:br>
            <a:r>
              <a:rPr lang="en-US" dirty="0"/>
              <a:t>(p. 15)</a:t>
            </a:r>
          </a:p>
        </p:txBody>
      </p:sp>
      <p:sp>
        <p:nvSpPr>
          <p:cNvPr id="2" name="Content Placeholder 1"/>
          <p:cNvSpPr>
            <a:spLocks noGrp="1"/>
          </p:cNvSpPr>
          <p:nvPr>
            <p:ph idx="1"/>
          </p:nvPr>
        </p:nvSpPr>
        <p:spPr>
          <a:xfrm>
            <a:off x="228600" y="2514600"/>
            <a:ext cx="8686800" cy="3657600"/>
          </a:xfrm>
        </p:spPr>
        <p:txBody>
          <a:bodyPr>
            <a:normAutofit fontScale="92500" lnSpcReduction="20000"/>
          </a:bodyPr>
          <a:lstStyle/>
          <a:p>
            <a:r>
              <a:rPr lang="en-US" dirty="0"/>
              <a:t>Format</a:t>
            </a:r>
          </a:p>
          <a:p>
            <a:pPr lvl="1"/>
            <a:r>
              <a:rPr lang="en-US" dirty="0"/>
              <a:t>12 point font</a:t>
            </a:r>
          </a:p>
          <a:p>
            <a:pPr lvl="1"/>
            <a:r>
              <a:rPr lang="en-US" dirty="0"/>
              <a:t>Double spaced</a:t>
            </a:r>
          </a:p>
          <a:p>
            <a:pPr lvl="1"/>
            <a:r>
              <a:rPr lang="en-US" dirty="0"/>
              <a:t>1 inch margins</a:t>
            </a:r>
          </a:p>
          <a:p>
            <a:pPr lvl="1"/>
            <a:r>
              <a:rPr lang="en-US" dirty="0"/>
              <a:t>Numbered pages</a:t>
            </a:r>
          </a:p>
          <a:p>
            <a:pPr lvl="1"/>
            <a:r>
              <a:rPr lang="en-US" dirty="0"/>
              <a:t>Include the eligible agency in all file names</a:t>
            </a:r>
          </a:p>
          <a:p>
            <a:pPr lvl="1"/>
            <a:r>
              <a:rPr lang="en-US" dirty="0"/>
              <a:t>Submit all documents through Secure File Transfer (SFT) ONLY</a:t>
            </a:r>
          </a:p>
          <a:p>
            <a:pPr lvl="1"/>
            <a:endParaRPr lang="en-US" sz="1050" dirty="0"/>
          </a:p>
          <a:p>
            <a:r>
              <a:rPr lang="en-US" dirty="0"/>
              <a:t>Secure File Transfer – REQUIRED</a:t>
            </a:r>
          </a:p>
          <a:p>
            <a:pPr marL="274320" lvl="2" indent="0">
              <a:buNone/>
            </a:pPr>
            <a:r>
              <a:rPr lang="en-US" dirty="0"/>
              <a:t>October 15, 2017 by 11:59 pm</a:t>
            </a:r>
          </a:p>
          <a:p>
            <a:r>
              <a:rPr lang="en-US" dirty="0"/>
              <a:t>Technical Assistance for Upload</a:t>
            </a:r>
          </a:p>
          <a:p>
            <a:pPr marL="303213" lvl="1" indent="0">
              <a:buNone/>
            </a:pPr>
            <a:r>
              <a:rPr lang="en-US" dirty="0"/>
              <a:t>October 13, 2017 by 5:00 pm</a:t>
            </a:r>
          </a:p>
          <a:p>
            <a:pPr marL="303213" lvl="1" indent="0">
              <a:buNone/>
            </a:pPr>
            <a:endParaRPr lang="en-US" dirty="0"/>
          </a:p>
          <a:p>
            <a:pPr marL="303213" lvl="1" indent="0">
              <a:buNone/>
            </a:pPr>
            <a:endParaRPr lang="en-US" dirty="0"/>
          </a:p>
          <a:p>
            <a:pPr marL="303213" lvl="1" indent="0">
              <a:buNone/>
            </a:pPr>
            <a:endParaRPr lang="en-US" dirty="0"/>
          </a:p>
          <a:p>
            <a:pPr marL="303213" lvl="1" indent="0">
              <a:buNone/>
            </a:pPr>
            <a:endParaRPr lang="en-US" sz="1050" dirty="0"/>
          </a:p>
          <a:p>
            <a:pPr marL="0" indent="0">
              <a:buNone/>
            </a:pPr>
            <a:endParaRPr lang="en-US" dirty="0"/>
          </a:p>
        </p:txBody>
      </p:sp>
    </p:spTree>
    <p:extLst>
      <p:ext uri="{BB962C8B-B14F-4D97-AF65-F5344CB8AC3E}">
        <p14:creationId xmlns:p14="http://schemas.microsoft.com/office/powerpoint/2010/main" val="351364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student preparing a meal in a school culinary program" title="Divider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85800"/>
            <a:ext cx="533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792480"/>
            <a:ext cx="2142680" cy="126492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r>
              <a:rPr lang="en-US" dirty="0"/>
              <a:t>Compressing Files</a:t>
            </a:r>
          </a:p>
        </p:txBody>
      </p:sp>
      <p:sp>
        <p:nvSpPr>
          <p:cNvPr id="6" name="Title 5" hidden="1">
            <a:extLst>
              <a:ext uri="{FF2B5EF4-FFF2-40B4-BE49-F238E27FC236}">
                <a16:creationId xmlns:a16="http://schemas.microsoft.com/office/drawing/2014/main" id="{C539F6CE-57E0-4747-A10F-D99838FEDCC8}"/>
              </a:ext>
            </a:extLst>
          </p:cNvPr>
          <p:cNvSpPr>
            <a:spLocks noGrp="1"/>
          </p:cNvSpPr>
          <p:nvPr>
            <p:ph type="title"/>
          </p:nvPr>
        </p:nvSpPr>
        <p:spPr/>
        <p:txBody>
          <a:bodyPr/>
          <a:lstStyle/>
          <a:p>
            <a:r>
              <a:rPr lang="en-US" dirty="0"/>
              <a:t>Compressing Files</a:t>
            </a:r>
          </a:p>
        </p:txBody>
      </p:sp>
    </p:spTree>
    <p:extLst>
      <p:ext uri="{BB962C8B-B14F-4D97-AF65-F5344CB8AC3E}">
        <p14:creationId xmlns:p14="http://schemas.microsoft.com/office/powerpoint/2010/main" val="114151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Compressed (ZIP) Files</a:t>
            </a:r>
          </a:p>
        </p:txBody>
      </p:sp>
      <p:sp>
        <p:nvSpPr>
          <p:cNvPr id="2" name="Content Placeholder 1"/>
          <p:cNvSpPr>
            <a:spLocks noGrp="1"/>
          </p:cNvSpPr>
          <p:nvPr>
            <p:ph idx="1"/>
          </p:nvPr>
        </p:nvSpPr>
        <p:spPr>
          <a:xfrm>
            <a:off x="304800" y="2514600"/>
            <a:ext cx="8610600" cy="3070225"/>
          </a:xfrm>
        </p:spPr>
        <p:txBody>
          <a:bodyPr>
            <a:normAutofit lnSpcReduction="10000"/>
          </a:bodyPr>
          <a:lstStyle/>
          <a:p>
            <a:r>
              <a:rPr lang="en-US" dirty="0"/>
              <a:t>Take up less storage space</a:t>
            </a:r>
          </a:p>
          <a:p>
            <a:endParaRPr lang="en-US" dirty="0"/>
          </a:p>
          <a:p>
            <a:r>
              <a:rPr lang="en-US" dirty="0"/>
              <a:t>Transfer more quickly</a:t>
            </a:r>
          </a:p>
          <a:p>
            <a:endParaRPr lang="en-US" dirty="0"/>
          </a:p>
          <a:p>
            <a:r>
              <a:rPr lang="en-US" dirty="0"/>
              <a:t>Behave just like uncompressed files/folders</a:t>
            </a:r>
          </a:p>
          <a:p>
            <a:endParaRPr lang="en-US" dirty="0"/>
          </a:p>
          <a:p>
            <a:r>
              <a:rPr lang="en-US" dirty="0"/>
              <a:t>Simplifies transfer – usually in single file</a:t>
            </a:r>
          </a:p>
        </p:txBody>
      </p:sp>
    </p:spTree>
    <p:extLst>
      <p:ext uri="{BB962C8B-B14F-4D97-AF65-F5344CB8AC3E}">
        <p14:creationId xmlns:p14="http://schemas.microsoft.com/office/powerpoint/2010/main" val="1247845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37302A"/>
      </a:dk2>
      <a:lt2>
        <a:srgbClr val="D0CCB9"/>
      </a:lt2>
      <a:accent1>
        <a:srgbClr val="009AA6"/>
      </a:accent1>
      <a:accent2>
        <a:srgbClr val="FF6D14"/>
      </a:accent2>
      <a:accent3>
        <a:srgbClr val="009AA6"/>
      </a:accent3>
      <a:accent4>
        <a:srgbClr val="009AA6"/>
      </a:accent4>
      <a:accent5>
        <a:srgbClr val="FF6D14"/>
      </a:accent5>
      <a:accent6>
        <a:srgbClr val="7AB800"/>
      </a:accent6>
      <a:hlink>
        <a:srgbClr val="009AA6"/>
      </a:hlink>
      <a:folHlink>
        <a:srgbClr val="FF6D1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882AC69E13DAE343B30BD11D4AE94B07" ma:contentTypeVersion="6" ma:contentTypeDescription="Create a new document." ma:contentTypeScope="" ma:versionID="d5a156f56fc17e7a6852c1333a683a5d">
  <xsd:schema xmlns:xsd="http://www.w3.org/2001/XMLSchema" xmlns:xs="http://www.w3.org/2001/XMLSchema" xmlns:p="http://schemas.microsoft.com/office/2006/metadata/properties" xmlns:ns1="http://schemas.microsoft.com/sharepoint/v3" xmlns:ns2="4b67475f-cf35-47d1-ae69-d1c08a43b1c2" targetNamespace="http://schemas.microsoft.com/office/2006/metadata/properties" ma:root="true" ma:fieldsID="690910a98ffa37479aa1316fc441be78" ns1:_="" ns2:_="">
    <xsd:import namespace="http://schemas.microsoft.com/sharepoint/v3"/>
    <xsd:import namespace="4b67475f-cf35-47d1-ae69-d1c08a43b1c2"/>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67475f-cf35-47d1-ae69-d1c08a43b1c2"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4b67475f-cf35-47d1-ae69-d1c08a43b1c2" xsi:nil="true"/>
    <Priority xmlns="4b67475f-cf35-47d1-ae69-d1c08a43b1c2">New</Priority>
    <Remediation_x0020_Date xmlns="4b67475f-cf35-47d1-ae69-d1c08a43b1c2">2018-06-27T23:39:54+00:00</Remediation_x0020_Date>
  </documentManagement>
</p:properties>
</file>

<file path=customXml/itemProps1.xml><?xml version="1.0" encoding="utf-8"?>
<ds:datastoreItem xmlns:ds="http://schemas.openxmlformats.org/officeDocument/2006/customXml" ds:itemID="{C3BA06B6-E97B-4071-8C4A-33A2383ABDB9}"/>
</file>

<file path=customXml/itemProps2.xml><?xml version="1.0" encoding="utf-8"?>
<ds:datastoreItem xmlns:ds="http://schemas.openxmlformats.org/officeDocument/2006/customXml" ds:itemID="{1911BEED-C6C9-4EE6-830B-61870E0DE43F}"/>
</file>

<file path=customXml/itemProps3.xml><?xml version="1.0" encoding="utf-8"?>
<ds:datastoreItem xmlns:ds="http://schemas.openxmlformats.org/officeDocument/2006/customXml" ds:itemID="{95E8F8FB-2973-4AAE-A19F-47BE57B45030}"/>
</file>

<file path=customXml/itemProps4.xml><?xml version="1.0" encoding="utf-8"?>
<ds:datastoreItem xmlns:ds="http://schemas.openxmlformats.org/officeDocument/2006/customXml" ds:itemID="{60177FE1-F656-4625-A67E-BDC7A1565585}"/>
</file>

<file path=docProps/app.xml><?xml version="1.0" encoding="utf-8"?>
<Properties xmlns="http://schemas.openxmlformats.org/officeDocument/2006/extended-properties" xmlns:vt="http://schemas.openxmlformats.org/officeDocument/2006/docPropsVTypes">
  <Template>Clarity</Template>
  <TotalTime>5700</TotalTime>
  <Words>639</Words>
  <Application>Microsoft Office PowerPoint</Application>
  <PresentationFormat>On-screen Show (4:3)</PresentationFormat>
  <Paragraphs>142</Paragraphs>
  <Slides>21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Clarity</vt:lpstr>
      <vt:lpstr>CTE Revitalization Grant - Final Checks and Updates During this webinar…</vt:lpstr>
      <vt:lpstr>CTE Revitalization Grant</vt:lpstr>
      <vt:lpstr>During this webinar…</vt:lpstr>
      <vt:lpstr>Submission Reminders</vt:lpstr>
      <vt:lpstr>Application Sections</vt:lpstr>
      <vt:lpstr>Summer Program Only</vt:lpstr>
      <vt:lpstr>Format  and Submission (p. 15)</vt:lpstr>
      <vt:lpstr>Compressing Files</vt:lpstr>
      <vt:lpstr>Compressed (ZIP) Files</vt:lpstr>
      <vt:lpstr>How to Zip a File Folder - PC</vt:lpstr>
      <vt:lpstr>How to Zip a File Folder - MAC</vt:lpstr>
      <vt:lpstr>Secure File Trnafer</vt:lpstr>
      <vt:lpstr>What is Secure File Transfer (SFT)?</vt:lpstr>
      <vt:lpstr>Secure File Transfer (SFT)</vt:lpstr>
      <vt:lpstr>District web page capture</vt:lpstr>
      <vt:lpstr>Secure File Transfer(SFT)</vt:lpstr>
      <vt:lpstr>Secure file transfer page capture</vt:lpstr>
      <vt:lpstr>Help with secure file transfer</vt:lpstr>
      <vt:lpstr>One last note…</vt:lpstr>
      <vt:lpstr>One more last, last note…</vt:lpstr>
      <vt:lpstr>Final 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Tom</dc:creator>
  <cp:lastModifiedBy>Tom Thompson</cp:lastModifiedBy>
  <cp:revision>85</cp:revision>
  <cp:lastPrinted>2013-10-11T17:34:39Z</cp:lastPrinted>
  <dcterms:created xsi:type="dcterms:W3CDTF">2013-08-13T17:04:42Z</dcterms:created>
  <dcterms:modified xsi:type="dcterms:W3CDTF">2017-10-04T22:59:03Z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0x010100882AC69E13DAE343B30BD11D4AE94B07</vt:lpwstr>
  </property>
</Properties>
</file>