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89" r:id="rId6"/>
    <p:sldId id="261" r:id="rId7"/>
    <p:sldId id="291" r:id="rId8"/>
    <p:sldId id="290" r:id="rId9"/>
    <p:sldId id="263" r:id="rId10"/>
    <p:sldId id="29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2" r:id="rId19"/>
    <p:sldId id="293" r:id="rId20"/>
    <p:sldId id="294" r:id="rId21"/>
    <p:sldId id="275" r:id="rId22"/>
    <p:sldId id="276" r:id="rId23"/>
    <p:sldId id="295" r:id="rId24"/>
    <p:sldId id="278" r:id="rId25"/>
    <p:sldId id="296" r:id="rId26"/>
    <p:sldId id="297" r:id="rId27"/>
    <p:sldId id="281" r:id="rId28"/>
    <p:sldId id="282" r:id="rId29"/>
    <p:sldId id="283" r:id="rId30"/>
    <p:sldId id="284" r:id="rId31"/>
    <p:sldId id="285" r:id="rId32"/>
    <p:sldId id="286" r:id="rId33"/>
    <p:sldId id="298" r:id="rId34"/>
    <p:sldId id="288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7201C-8144-4D41-B103-2E0867913115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D64C3-AA5E-4A75-97FC-C448AB4CD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5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D64C3-AA5E-4A75-97FC-C448AB4CD8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8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413511"/>
            <a:ext cx="7614919" cy="792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8194" y="1623186"/>
            <a:ext cx="6547611" cy="2684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5" Type="http://schemas.openxmlformats.org/officeDocument/2006/relationships/image" Target="../media/image19.pn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2.png"/><Relationship Id="rId10" Type="http://schemas.openxmlformats.org/officeDocument/2006/relationships/image" Target="../media/image29.png"/><Relationship Id="rId4" Type="http://schemas.openxmlformats.org/officeDocument/2006/relationships/image" Target="../media/image19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2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2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49.png"/><Relationship Id="rId12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50.png"/><Relationship Id="rId5" Type="http://schemas.openxmlformats.org/officeDocument/2006/relationships/image" Target="../media/image48.png"/><Relationship Id="rId15" Type="http://schemas.openxmlformats.org/officeDocument/2006/relationships/image" Target="../media/image2.png"/><Relationship Id="rId10" Type="http://schemas.openxmlformats.org/officeDocument/2006/relationships/image" Target="../media/image42.png"/><Relationship Id="rId4" Type="http://schemas.openxmlformats.org/officeDocument/2006/relationships/image" Target="../media/image47.png"/><Relationship Id="rId9" Type="http://schemas.openxmlformats.org/officeDocument/2006/relationships/image" Target="../media/image41.png"/><Relationship Id="rId14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33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61.png"/><Relationship Id="rId2" Type="http://schemas.openxmlformats.org/officeDocument/2006/relationships/image" Target="../media/image34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0.png"/><Relationship Id="rId5" Type="http://schemas.openxmlformats.org/officeDocument/2006/relationships/image" Target="../media/image55.png"/><Relationship Id="rId15" Type="http://schemas.openxmlformats.org/officeDocument/2006/relationships/image" Target="../media/image32.png"/><Relationship Id="rId10" Type="http://schemas.openxmlformats.org/officeDocument/2006/relationships/image" Target="../media/image59.png"/><Relationship Id="rId4" Type="http://schemas.openxmlformats.org/officeDocument/2006/relationships/image" Target="../media/image54.png"/><Relationship Id="rId9" Type="http://schemas.openxmlformats.org/officeDocument/2006/relationships/image" Target="../media/image41.png"/><Relationship Id="rId14" Type="http://schemas.openxmlformats.org/officeDocument/2006/relationships/image" Target="../media/image6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45.png"/><Relationship Id="rId3" Type="http://schemas.openxmlformats.org/officeDocument/2006/relationships/image" Target="../media/image64.png"/><Relationship Id="rId7" Type="http://schemas.openxmlformats.org/officeDocument/2006/relationships/image" Target="../media/image57.png"/><Relationship Id="rId12" Type="http://schemas.openxmlformats.org/officeDocument/2006/relationships/image" Target="../media/image69.png"/><Relationship Id="rId2" Type="http://schemas.openxmlformats.org/officeDocument/2006/relationships/image" Target="../media/image63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8.png"/><Relationship Id="rId5" Type="http://schemas.openxmlformats.org/officeDocument/2006/relationships/image" Target="../media/image55.png"/><Relationship Id="rId15" Type="http://schemas.openxmlformats.org/officeDocument/2006/relationships/image" Target="../media/image33.png"/><Relationship Id="rId10" Type="http://schemas.openxmlformats.org/officeDocument/2006/relationships/image" Target="../media/image67.png"/><Relationship Id="rId4" Type="http://schemas.openxmlformats.org/officeDocument/2006/relationships/image" Target="../media/image65.png"/><Relationship Id="rId9" Type="http://schemas.openxmlformats.org/officeDocument/2006/relationships/image" Target="../media/image41.png"/><Relationship Id="rId14" Type="http://schemas.openxmlformats.org/officeDocument/2006/relationships/image" Target="../media/image6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4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3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19" Type="http://schemas.openxmlformats.org/officeDocument/2006/relationships/image" Target="../media/image85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18" Type="http://schemas.openxmlformats.org/officeDocument/2006/relationships/image" Target="../media/image91.png"/><Relationship Id="rId3" Type="http://schemas.openxmlformats.org/officeDocument/2006/relationships/hyperlink" Target="http://www.ode.state.or.us/data/stats/opte/ApprPrgs.aspx?school=00004638&amp;amp;year=2017" TargetMode="External"/><Relationship Id="rId21" Type="http://schemas.openxmlformats.org/officeDocument/2006/relationships/image" Target="../media/image94.png"/><Relationship Id="rId7" Type="http://schemas.openxmlformats.org/officeDocument/2006/relationships/image" Target="../media/image72.png"/><Relationship Id="rId12" Type="http://schemas.openxmlformats.org/officeDocument/2006/relationships/image" Target="../media/image88.png"/><Relationship Id="rId17" Type="http://schemas.openxmlformats.org/officeDocument/2006/relationships/image" Target="../media/image9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2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5" Type="http://schemas.openxmlformats.org/officeDocument/2006/relationships/image" Target="../media/image89.png"/><Relationship Id="rId10" Type="http://schemas.openxmlformats.org/officeDocument/2006/relationships/image" Target="../media/image75.png"/><Relationship Id="rId19" Type="http://schemas.openxmlformats.org/officeDocument/2006/relationships/image" Target="../media/image92.png"/><Relationship Id="rId4" Type="http://schemas.openxmlformats.org/officeDocument/2006/relationships/image" Target="../media/image2.png"/><Relationship Id="rId9" Type="http://schemas.openxmlformats.org/officeDocument/2006/relationships/image" Target="../media/image87.png"/><Relationship Id="rId14" Type="http://schemas.openxmlformats.org/officeDocument/2006/relationships/image" Target="../media/image7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103.png"/><Relationship Id="rId3" Type="http://schemas.openxmlformats.org/officeDocument/2006/relationships/image" Target="../media/image95.png"/><Relationship Id="rId7" Type="http://schemas.openxmlformats.org/officeDocument/2006/relationships/image" Target="../media/image98.png"/><Relationship Id="rId12" Type="http://schemas.openxmlformats.org/officeDocument/2006/relationships/image" Target="../media/image10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11" Type="http://schemas.openxmlformats.org/officeDocument/2006/relationships/image" Target="../media/image101.png"/><Relationship Id="rId5" Type="http://schemas.openxmlformats.org/officeDocument/2006/relationships/image" Target="../media/image55.png"/><Relationship Id="rId15" Type="http://schemas.openxmlformats.org/officeDocument/2006/relationships/image" Target="../media/image2.png"/><Relationship Id="rId10" Type="http://schemas.openxmlformats.org/officeDocument/2006/relationships/image" Target="../media/image100.png"/><Relationship Id="rId4" Type="http://schemas.openxmlformats.org/officeDocument/2006/relationships/image" Target="../media/image96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2.png"/><Relationship Id="rId3" Type="http://schemas.openxmlformats.org/officeDocument/2006/relationships/image" Target="../media/image105.png"/><Relationship Id="rId7" Type="http://schemas.openxmlformats.org/officeDocument/2006/relationships/image" Target="../media/image108.png"/><Relationship Id="rId12" Type="http://schemas.openxmlformats.org/officeDocument/2006/relationships/image" Target="../media/image11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11.png"/><Relationship Id="rId5" Type="http://schemas.openxmlformats.org/officeDocument/2006/relationships/image" Target="../media/image55.png"/><Relationship Id="rId15" Type="http://schemas.openxmlformats.org/officeDocument/2006/relationships/image" Target="../media/image2.png"/><Relationship Id="rId10" Type="http://schemas.openxmlformats.org/officeDocument/2006/relationships/image" Target="../media/image110.png"/><Relationship Id="rId4" Type="http://schemas.openxmlformats.org/officeDocument/2006/relationships/image" Target="../media/image106.png"/><Relationship Id="rId9" Type="http://schemas.openxmlformats.org/officeDocument/2006/relationships/image" Target="../media/image109.png"/><Relationship Id="rId1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117.png"/><Relationship Id="rId3" Type="http://schemas.openxmlformats.org/officeDocument/2006/relationships/image" Target="../media/image113.png"/><Relationship Id="rId7" Type="http://schemas.openxmlformats.org/officeDocument/2006/relationships/image" Target="../media/image108.png"/><Relationship Id="rId12" Type="http://schemas.openxmlformats.org/officeDocument/2006/relationships/image" Target="../media/image11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15.png"/><Relationship Id="rId5" Type="http://schemas.openxmlformats.org/officeDocument/2006/relationships/image" Target="../media/image55.png"/><Relationship Id="rId15" Type="http://schemas.openxmlformats.org/officeDocument/2006/relationships/image" Target="../media/image2.png"/><Relationship Id="rId10" Type="http://schemas.openxmlformats.org/officeDocument/2006/relationships/image" Target="../media/image110.png"/><Relationship Id="rId4" Type="http://schemas.openxmlformats.org/officeDocument/2006/relationships/image" Target="../media/image106.png"/><Relationship Id="rId9" Type="http://schemas.openxmlformats.org/officeDocument/2006/relationships/image" Target="../media/image114.png"/><Relationship Id="rId14" Type="http://schemas.openxmlformats.org/officeDocument/2006/relationships/image" Target="../media/image11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52.png"/><Relationship Id="rId3" Type="http://schemas.openxmlformats.org/officeDocument/2006/relationships/image" Target="../media/image119.png"/><Relationship Id="rId7" Type="http://schemas.openxmlformats.org/officeDocument/2006/relationships/image" Target="../media/image122.png"/><Relationship Id="rId12" Type="http://schemas.openxmlformats.org/officeDocument/2006/relationships/image" Target="../media/image12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11" Type="http://schemas.openxmlformats.org/officeDocument/2006/relationships/image" Target="../media/image125.png"/><Relationship Id="rId5" Type="http://schemas.openxmlformats.org/officeDocument/2006/relationships/image" Target="../media/image120.png"/><Relationship Id="rId15" Type="http://schemas.openxmlformats.org/officeDocument/2006/relationships/image" Target="../media/image2.png"/><Relationship Id="rId10" Type="http://schemas.openxmlformats.org/officeDocument/2006/relationships/image" Target="../media/image110.png"/><Relationship Id="rId4" Type="http://schemas.openxmlformats.org/officeDocument/2006/relationships/image" Target="../media/image106.png"/><Relationship Id="rId9" Type="http://schemas.openxmlformats.org/officeDocument/2006/relationships/image" Target="../media/image124.png"/><Relationship Id="rId14" Type="http://schemas.openxmlformats.org/officeDocument/2006/relationships/image" Target="../media/image12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mailto:jim.taylor@ode.state.or.us" TargetMode="External"/><Relationship Id="rId3" Type="http://schemas.openxmlformats.org/officeDocument/2006/relationships/hyperlink" Target="http://www.oregon.gov/ode/learning-options/CTE/resources/Pages/CTE-Network.aspx" TargetMode="External"/><Relationship Id="rId7" Type="http://schemas.openxmlformats.org/officeDocument/2006/relationships/hyperlink" Target="mailto:art.witkowski@ode.state.or.us" TargetMode="External"/><Relationship Id="rId2" Type="http://schemas.openxmlformats.org/officeDocument/2006/relationships/hyperlink" Target="http://www.oregon.gov/ode/learning-options/CTE/resources/Documents/15-16dualcreditcoorataglan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n.dodge@ode.state.or.us" TargetMode="External"/><Relationship Id="rId5" Type="http://schemas.openxmlformats.org/officeDocument/2006/relationships/hyperlink" Target="mailto:denise.brock@ode.state.or.us" TargetMode="External"/><Relationship Id="rId10" Type="http://schemas.openxmlformats.org/officeDocument/2006/relationships/image" Target="../media/image2.png"/><Relationship Id="rId4" Type="http://schemas.openxmlformats.org/officeDocument/2006/relationships/hyperlink" Target="mailto:reynold.gardner@ode.state.or.us" TargetMode="External"/><Relationship Id="rId9" Type="http://schemas.openxmlformats.org/officeDocument/2006/relationships/hyperlink" Target="mailto:tom.thompson@ode.state.or.us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regon.gov/ode/learning-options/CTE/resources/Pages/CTE-Network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5485" y="2494660"/>
            <a:ext cx="519239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/>
              <a:t>Start-Up </a:t>
            </a:r>
            <a:r>
              <a:rPr sz="4400" spc="5" dirty="0"/>
              <a:t>CTE</a:t>
            </a:r>
            <a:r>
              <a:rPr sz="4400" spc="-50" dirty="0"/>
              <a:t> </a:t>
            </a:r>
            <a:r>
              <a:rPr sz="4400" spc="-20" dirty="0"/>
              <a:t>Programs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0764" y="3904233"/>
            <a:ext cx="4520565" cy="1683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A Guide </a:t>
            </a:r>
            <a:r>
              <a:rPr sz="3600" spc="-25" dirty="0">
                <a:latin typeface="Calibri"/>
                <a:cs typeface="Calibri"/>
              </a:rPr>
              <a:t>to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Pre-designed</a:t>
            </a:r>
            <a:endParaRPr sz="3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3600" dirty="0">
                <a:latin typeface="Calibri"/>
                <a:cs typeface="Calibri"/>
              </a:rPr>
              <a:t>CTE </a:t>
            </a:r>
            <a:r>
              <a:rPr sz="3600" spc="-20" dirty="0">
                <a:latin typeface="Calibri"/>
                <a:cs typeface="Calibri"/>
              </a:rPr>
              <a:t>Programs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Study</a:t>
            </a:r>
            <a:endParaRPr sz="3600" dirty="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645"/>
              </a:spcBef>
            </a:pPr>
            <a:r>
              <a:rPr sz="2400" spc="-20" dirty="0">
                <a:latin typeface="Calibri"/>
                <a:cs typeface="Calibri"/>
              </a:rPr>
              <a:t>Ma</a:t>
            </a:r>
            <a:r>
              <a:rPr lang="en-US" sz="2400" spc="-20" dirty="0">
                <a:latin typeface="Calibri"/>
                <a:cs typeface="Calibri"/>
              </a:rPr>
              <a:t>rch 15</a:t>
            </a:r>
            <a:r>
              <a:rPr sz="2400" spc="-5" dirty="0">
                <a:latin typeface="Calibri"/>
                <a:cs typeface="Calibri"/>
              </a:rPr>
              <a:t>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201</a:t>
            </a:r>
            <a:r>
              <a:rPr lang="en-US" sz="2400" spc="-5" dirty="0">
                <a:latin typeface="Calibri"/>
                <a:cs typeface="Calibri"/>
              </a:rPr>
              <a:t>8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 title="Logo, Oregon Department of Education, Oregon achieves together!"/>
          <p:cNvSpPr/>
          <p:nvPr/>
        </p:nvSpPr>
        <p:spPr>
          <a:xfrm>
            <a:off x="2590800" y="152400"/>
            <a:ext cx="3740150" cy="18600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 descr="Four courses for an Ag CTE start up" title="Ag Science Chart"/>
          <p:cNvSpPr/>
          <p:nvPr/>
        </p:nvSpPr>
        <p:spPr>
          <a:xfrm>
            <a:off x="228600" y="943141"/>
            <a:ext cx="2520696" cy="1161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 title="Border"/>
          <p:cNvSpPr/>
          <p:nvPr/>
        </p:nvSpPr>
        <p:spPr>
          <a:xfrm>
            <a:off x="276034" y="967525"/>
            <a:ext cx="2426335" cy="1066800"/>
          </a:xfrm>
          <a:custGeom>
            <a:avLst/>
            <a:gdLst/>
            <a:ahLst/>
            <a:cxnLst/>
            <a:rect l="l" t="t" r="r" b="b"/>
            <a:pathLst>
              <a:path w="2426335" h="1066800">
                <a:moveTo>
                  <a:pt x="0" y="1066800"/>
                </a:moveTo>
                <a:lnTo>
                  <a:pt x="2425827" y="1066800"/>
                </a:lnTo>
                <a:lnTo>
                  <a:pt x="2425827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952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 title="Border"/>
          <p:cNvSpPr/>
          <p:nvPr/>
        </p:nvSpPr>
        <p:spPr>
          <a:xfrm>
            <a:off x="3162300" y="943141"/>
            <a:ext cx="2638044" cy="1161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 title="Border"/>
          <p:cNvSpPr/>
          <p:nvPr/>
        </p:nvSpPr>
        <p:spPr>
          <a:xfrm>
            <a:off x="3319271" y="862369"/>
            <a:ext cx="2377440" cy="13883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title="Border"/>
          <p:cNvSpPr/>
          <p:nvPr/>
        </p:nvSpPr>
        <p:spPr>
          <a:xfrm>
            <a:off x="3209290" y="967525"/>
            <a:ext cx="2543175" cy="1066800"/>
          </a:xfrm>
          <a:custGeom>
            <a:avLst/>
            <a:gdLst/>
            <a:ahLst/>
            <a:cxnLst/>
            <a:rect l="l" t="t" r="r" b="b"/>
            <a:pathLst>
              <a:path w="2543175" h="1066800">
                <a:moveTo>
                  <a:pt x="0" y="1066800"/>
                </a:moveTo>
                <a:lnTo>
                  <a:pt x="2543175" y="1066800"/>
                </a:lnTo>
                <a:lnTo>
                  <a:pt x="2543175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952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2" title="Border"/>
          <p:cNvSpPr/>
          <p:nvPr/>
        </p:nvSpPr>
        <p:spPr>
          <a:xfrm>
            <a:off x="6166103" y="943141"/>
            <a:ext cx="2634996" cy="11612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 title="Border"/>
          <p:cNvSpPr/>
          <p:nvPr/>
        </p:nvSpPr>
        <p:spPr>
          <a:xfrm>
            <a:off x="276021" y="2110525"/>
            <a:ext cx="2426335" cy="2362200"/>
          </a:xfrm>
          <a:custGeom>
            <a:avLst/>
            <a:gdLst/>
            <a:ahLst/>
            <a:cxnLst/>
            <a:rect l="l" t="t" r="r" b="b"/>
            <a:pathLst>
              <a:path w="2426335" h="2362200">
                <a:moveTo>
                  <a:pt x="0" y="2362200"/>
                </a:moveTo>
                <a:lnTo>
                  <a:pt x="2425827" y="2362200"/>
                </a:lnTo>
                <a:lnTo>
                  <a:pt x="2425827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 title="Border"/>
          <p:cNvSpPr/>
          <p:nvPr/>
        </p:nvSpPr>
        <p:spPr>
          <a:xfrm>
            <a:off x="276021" y="2110525"/>
            <a:ext cx="2426335" cy="2362200"/>
          </a:xfrm>
          <a:custGeom>
            <a:avLst/>
            <a:gdLst/>
            <a:ahLst/>
            <a:cxnLst/>
            <a:rect l="l" t="t" r="r" b="b"/>
            <a:pathLst>
              <a:path w="2426335" h="2362200">
                <a:moveTo>
                  <a:pt x="0" y="2362200"/>
                </a:moveTo>
                <a:lnTo>
                  <a:pt x="2425827" y="2362200"/>
                </a:lnTo>
                <a:lnTo>
                  <a:pt x="2425827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ln w="254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8" title="Border"/>
          <p:cNvSpPr/>
          <p:nvPr/>
        </p:nvSpPr>
        <p:spPr>
          <a:xfrm>
            <a:off x="3232658" y="2120304"/>
            <a:ext cx="2519680" cy="2047875"/>
          </a:xfrm>
          <a:custGeom>
            <a:avLst/>
            <a:gdLst/>
            <a:ahLst/>
            <a:cxnLst/>
            <a:rect l="l" t="t" r="r" b="b"/>
            <a:pathLst>
              <a:path w="2519679" h="2047875">
                <a:moveTo>
                  <a:pt x="0" y="2047621"/>
                </a:moveTo>
                <a:lnTo>
                  <a:pt x="2519680" y="2047621"/>
                </a:lnTo>
                <a:lnTo>
                  <a:pt x="2519680" y="0"/>
                </a:lnTo>
                <a:lnTo>
                  <a:pt x="0" y="0"/>
                </a:lnTo>
                <a:lnTo>
                  <a:pt x="0" y="2047621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9" title="Border"/>
          <p:cNvSpPr/>
          <p:nvPr/>
        </p:nvSpPr>
        <p:spPr>
          <a:xfrm>
            <a:off x="3232658" y="2120304"/>
            <a:ext cx="2519680" cy="2047875"/>
          </a:xfrm>
          <a:custGeom>
            <a:avLst/>
            <a:gdLst/>
            <a:ahLst/>
            <a:cxnLst/>
            <a:rect l="l" t="t" r="r" b="b"/>
            <a:pathLst>
              <a:path w="2519679" h="2047875">
                <a:moveTo>
                  <a:pt x="0" y="2047621"/>
                </a:moveTo>
                <a:lnTo>
                  <a:pt x="2519680" y="2047621"/>
                </a:lnTo>
                <a:lnTo>
                  <a:pt x="2519680" y="0"/>
                </a:lnTo>
                <a:lnTo>
                  <a:pt x="0" y="0"/>
                </a:lnTo>
                <a:lnTo>
                  <a:pt x="0" y="2047621"/>
                </a:lnTo>
                <a:close/>
              </a:path>
            </a:pathLst>
          </a:custGeom>
          <a:ln w="254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21" title="Border"/>
          <p:cNvSpPr/>
          <p:nvPr/>
        </p:nvSpPr>
        <p:spPr>
          <a:xfrm>
            <a:off x="6146291" y="2086141"/>
            <a:ext cx="2700527" cy="24658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22" title="Border"/>
          <p:cNvSpPr/>
          <p:nvPr/>
        </p:nvSpPr>
        <p:spPr>
          <a:xfrm>
            <a:off x="6166103" y="2043469"/>
            <a:ext cx="2700528" cy="25999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3" title="Border"/>
          <p:cNvSpPr/>
          <p:nvPr/>
        </p:nvSpPr>
        <p:spPr>
          <a:xfrm>
            <a:off x="6202679" y="2120304"/>
            <a:ext cx="2586990" cy="2352675"/>
          </a:xfrm>
          <a:custGeom>
            <a:avLst/>
            <a:gdLst/>
            <a:ahLst/>
            <a:cxnLst/>
            <a:rect l="l" t="t" r="r" b="b"/>
            <a:pathLst>
              <a:path w="2586990" h="2352675">
                <a:moveTo>
                  <a:pt x="0" y="2352421"/>
                </a:moveTo>
                <a:lnTo>
                  <a:pt x="2586862" y="2352421"/>
                </a:lnTo>
                <a:lnTo>
                  <a:pt x="2586862" y="0"/>
                </a:lnTo>
                <a:lnTo>
                  <a:pt x="0" y="0"/>
                </a:lnTo>
                <a:lnTo>
                  <a:pt x="0" y="2352421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4" title="Border"/>
          <p:cNvSpPr/>
          <p:nvPr/>
        </p:nvSpPr>
        <p:spPr>
          <a:xfrm>
            <a:off x="6202679" y="2120304"/>
            <a:ext cx="2586990" cy="2352675"/>
          </a:xfrm>
          <a:custGeom>
            <a:avLst/>
            <a:gdLst/>
            <a:ahLst/>
            <a:cxnLst/>
            <a:rect l="l" t="t" r="r" b="b"/>
            <a:pathLst>
              <a:path w="2586990" h="2352675">
                <a:moveTo>
                  <a:pt x="0" y="2352421"/>
                </a:moveTo>
                <a:lnTo>
                  <a:pt x="2586862" y="2352421"/>
                </a:lnTo>
                <a:lnTo>
                  <a:pt x="2586862" y="0"/>
                </a:lnTo>
                <a:lnTo>
                  <a:pt x="0" y="0"/>
                </a:lnTo>
                <a:lnTo>
                  <a:pt x="0" y="2352421"/>
                </a:lnTo>
                <a:close/>
              </a:path>
            </a:pathLst>
          </a:custGeom>
          <a:ln w="2857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6"/>
          <p:cNvSpPr txBox="1"/>
          <p:nvPr/>
        </p:nvSpPr>
        <p:spPr>
          <a:xfrm>
            <a:off x="1648205" y="6031269"/>
            <a:ext cx="4843780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1330" marR="5080" indent="-1739264">
              <a:lnSpc>
                <a:spcPct val="100000"/>
              </a:lnSpc>
            </a:pPr>
            <a:r>
              <a:rPr sz="1600" spc="-80" dirty="0">
                <a:latin typeface="Calibri"/>
                <a:cs typeface="Calibri"/>
              </a:rPr>
              <a:t>To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learn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more,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get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started,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please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contact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your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Regional </a:t>
            </a:r>
            <a:r>
              <a:rPr sz="1600" spc="-2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CTE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Coordinator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7" title="Border"/>
          <p:cNvSpPr/>
          <p:nvPr/>
        </p:nvSpPr>
        <p:spPr>
          <a:xfrm>
            <a:off x="2647188" y="3137701"/>
            <a:ext cx="588263" cy="5791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8" title="Border"/>
          <p:cNvSpPr/>
          <p:nvPr/>
        </p:nvSpPr>
        <p:spPr>
          <a:xfrm>
            <a:off x="2701925" y="3161450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39" h="485139">
                <a:moveTo>
                  <a:pt x="242315" y="0"/>
                </a:moveTo>
                <a:lnTo>
                  <a:pt x="0" y="0"/>
                </a:lnTo>
                <a:lnTo>
                  <a:pt x="242315" y="242315"/>
                </a:lnTo>
                <a:lnTo>
                  <a:pt x="0" y="484631"/>
                </a:lnTo>
                <a:lnTo>
                  <a:pt x="242315" y="484631"/>
                </a:lnTo>
                <a:lnTo>
                  <a:pt x="484631" y="242315"/>
                </a:lnTo>
                <a:lnTo>
                  <a:pt x="242315" y="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30" title="Border"/>
          <p:cNvSpPr/>
          <p:nvPr/>
        </p:nvSpPr>
        <p:spPr>
          <a:xfrm>
            <a:off x="5675376" y="3137701"/>
            <a:ext cx="588263" cy="5791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31" title="Border"/>
          <p:cNvSpPr/>
          <p:nvPr/>
        </p:nvSpPr>
        <p:spPr>
          <a:xfrm>
            <a:off x="5728970" y="3161450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39" h="485139">
                <a:moveTo>
                  <a:pt x="242315" y="0"/>
                </a:moveTo>
                <a:lnTo>
                  <a:pt x="0" y="0"/>
                </a:lnTo>
                <a:lnTo>
                  <a:pt x="242315" y="242315"/>
                </a:lnTo>
                <a:lnTo>
                  <a:pt x="0" y="484631"/>
                </a:lnTo>
                <a:lnTo>
                  <a:pt x="242315" y="484631"/>
                </a:lnTo>
                <a:lnTo>
                  <a:pt x="484631" y="242315"/>
                </a:lnTo>
                <a:lnTo>
                  <a:pt x="242315" y="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4" title="Border"/>
          <p:cNvSpPr/>
          <p:nvPr/>
        </p:nvSpPr>
        <p:spPr>
          <a:xfrm>
            <a:off x="7389368" y="5445252"/>
            <a:ext cx="1400175" cy="14127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6" title="Border"/>
          <p:cNvSpPr/>
          <p:nvPr/>
        </p:nvSpPr>
        <p:spPr>
          <a:xfrm>
            <a:off x="3549903" y="4548925"/>
            <a:ext cx="2165350" cy="1295400"/>
          </a:xfrm>
          <a:custGeom>
            <a:avLst/>
            <a:gdLst/>
            <a:ahLst/>
            <a:cxnLst/>
            <a:rect l="l" t="t" r="r" b="b"/>
            <a:pathLst>
              <a:path w="2165350" h="1295400">
                <a:moveTo>
                  <a:pt x="0" y="1295400"/>
                </a:moveTo>
                <a:lnTo>
                  <a:pt x="2165350" y="1295400"/>
                </a:lnTo>
                <a:lnTo>
                  <a:pt x="216535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254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37"/>
          <p:cNvSpPr txBox="1"/>
          <p:nvPr/>
        </p:nvSpPr>
        <p:spPr>
          <a:xfrm>
            <a:off x="3629405" y="4640110"/>
            <a:ext cx="17056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Advanced Synthesis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Course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40" title="Border"/>
          <p:cNvSpPr/>
          <p:nvPr/>
        </p:nvSpPr>
        <p:spPr>
          <a:xfrm>
            <a:off x="5715253" y="4549305"/>
            <a:ext cx="2019300" cy="1295400"/>
          </a:xfrm>
          <a:custGeom>
            <a:avLst/>
            <a:gdLst/>
            <a:ahLst/>
            <a:cxnLst/>
            <a:rect l="l" t="t" r="r" b="b"/>
            <a:pathLst>
              <a:path w="2019300" h="1295400">
                <a:moveTo>
                  <a:pt x="0" y="1295019"/>
                </a:moveTo>
                <a:lnTo>
                  <a:pt x="2019046" y="1295019"/>
                </a:lnTo>
                <a:lnTo>
                  <a:pt x="2019046" y="0"/>
                </a:lnTo>
                <a:lnTo>
                  <a:pt x="0" y="0"/>
                </a:lnTo>
                <a:lnTo>
                  <a:pt x="0" y="1295019"/>
                </a:lnTo>
                <a:close/>
              </a:path>
            </a:pathLst>
          </a:custGeom>
          <a:ln w="25400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2" title="Border"/>
          <p:cNvSpPr/>
          <p:nvPr/>
        </p:nvSpPr>
        <p:spPr>
          <a:xfrm>
            <a:off x="2889504" y="4948213"/>
            <a:ext cx="588264" cy="5791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43" title="Border"/>
          <p:cNvSpPr/>
          <p:nvPr/>
        </p:nvSpPr>
        <p:spPr>
          <a:xfrm>
            <a:off x="2944241" y="4972089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39" h="485139">
                <a:moveTo>
                  <a:pt x="242315" y="0"/>
                </a:moveTo>
                <a:lnTo>
                  <a:pt x="0" y="0"/>
                </a:lnTo>
                <a:lnTo>
                  <a:pt x="242315" y="242315"/>
                </a:lnTo>
                <a:lnTo>
                  <a:pt x="0" y="484631"/>
                </a:lnTo>
                <a:lnTo>
                  <a:pt x="242315" y="484631"/>
                </a:lnTo>
                <a:lnTo>
                  <a:pt x="484631" y="242315"/>
                </a:lnTo>
                <a:lnTo>
                  <a:pt x="242315" y="0"/>
                </a:lnTo>
                <a:close/>
              </a:path>
            </a:pathLst>
          </a:custGeom>
          <a:solidFill>
            <a:srgbClr val="7792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45" title="Border"/>
          <p:cNvSpPr/>
          <p:nvPr/>
        </p:nvSpPr>
        <p:spPr>
          <a:xfrm>
            <a:off x="286511" y="4753140"/>
            <a:ext cx="2462784" cy="9326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46" title="Border"/>
          <p:cNvSpPr/>
          <p:nvPr/>
        </p:nvSpPr>
        <p:spPr>
          <a:xfrm>
            <a:off x="713232" y="4695228"/>
            <a:ext cx="1763268" cy="11140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7" title="Border"/>
          <p:cNvSpPr/>
          <p:nvPr/>
        </p:nvSpPr>
        <p:spPr>
          <a:xfrm>
            <a:off x="333730" y="4777525"/>
            <a:ext cx="2368169" cy="8382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4" title="Border"/>
          <p:cNvSpPr/>
          <p:nvPr/>
        </p:nvSpPr>
        <p:spPr>
          <a:xfrm>
            <a:off x="276034" y="967525"/>
            <a:ext cx="2425827" cy="10668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6"/>
          <p:cNvSpPr txBox="1"/>
          <p:nvPr/>
        </p:nvSpPr>
        <p:spPr>
          <a:xfrm>
            <a:off x="587146" y="937298"/>
            <a:ext cx="1802764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115" marR="404495" indent="-635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Basic</a:t>
            </a:r>
            <a:r>
              <a:rPr sz="18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endParaRPr sz="1800" dirty="0">
              <a:latin typeface="Calibri"/>
              <a:cs typeface="Calibri"/>
            </a:endParaRPr>
          </a:p>
          <a:p>
            <a:pPr marL="12700" marR="5080" indent="1905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Introduction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Agriculture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Science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6" name="object 9" title="Border"/>
          <p:cNvSpPr/>
          <p:nvPr/>
        </p:nvSpPr>
        <p:spPr>
          <a:xfrm>
            <a:off x="3209290" y="967525"/>
            <a:ext cx="2543175" cy="10668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1"/>
          <p:cNvSpPr txBox="1"/>
          <p:nvPr/>
        </p:nvSpPr>
        <p:spPr>
          <a:xfrm>
            <a:off x="3487292" y="937298"/>
            <a:ext cx="1987550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275590" indent="-635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2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Advanced</a:t>
            </a:r>
            <a:r>
              <a:rPr sz="1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endParaRPr sz="1800" dirty="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Animal</a:t>
            </a:r>
            <a:r>
              <a:rPr sz="18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Science/Plant </a:t>
            </a:r>
            <a:r>
              <a:rPr sz="1800" spc="-3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Science/Horticulture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8" name="object 13" title="Border"/>
          <p:cNvSpPr/>
          <p:nvPr/>
        </p:nvSpPr>
        <p:spPr>
          <a:xfrm>
            <a:off x="6213602" y="967525"/>
            <a:ext cx="2539873" cy="10668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4"/>
          <p:cNvSpPr txBox="1"/>
          <p:nvPr/>
        </p:nvSpPr>
        <p:spPr>
          <a:xfrm>
            <a:off x="6202679" y="985519"/>
            <a:ext cx="2564405" cy="1082944"/>
          </a:xfrm>
          <a:prstGeom prst="rect">
            <a:avLst/>
          </a:prstGeom>
          <a:ln w="9525">
            <a:solidFill>
              <a:srgbClr val="77923B"/>
            </a:solidFill>
          </a:ln>
        </p:spPr>
        <p:txBody>
          <a:bodyPr vert="horz" wrap="square" lIns="0" tIns="5671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227965" marR="220979" indent="63246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Agriculture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Mechanics</a:t>
            </a:r>
            <a:endParaRPr lang="en-US" sz="18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27965" marR="220979" indent="632460"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40" name="object 17"/>
          <p:cNvSpPr txBox="1"/>
          <p:nvPr/>
        </p:nvSpPr>
        <p:spPr>
          <a:xfrm>
            <a:off x="276021" y="2103554"/>
            <a:ext cx="2426335" cy="2362200"/>
          </a:xfrm>
          <a:prstGeom prst="rect">
            <a:avLst/>
          </a:prstGeom>
          <a:ln w="25400">
            <a:solidFill>
              <a:srgbClr val="77923B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365125" indent="-28638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365760" algn="l"/>
              </a:tabLst>
            </a:pPr>
            <a:r>
              <a:rPr sz="1200" dirty="0">
                <a:latin typeface="Calibri"/>
                <a:cs typeface="Calibri"/>
              </a:rPr>
              <a:t>Animal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husbandry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Plant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science/horticulture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Mechanical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Automation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systems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Precision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agriculture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Agribusiness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recordkeeping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Leadership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dirty="0">
                <a:latin typeface="Calibri"/>
                <a:cs typeface="Calibri"/>
              </a:rPr>
              <a:t>Public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Speaking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Parliamentary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procedure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Agricultural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safety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10" dirty="0">
                <a:latin typeface="Calibri"/>
                <a:cs typeface="Calibri"/>
              </a:rPr>
              <a:t>Intra-personal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Introduction to</a:t>
            </a:r>
            <a:r>
              <a:rPr sz="1200" spc="-12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FFA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1" name="object 20"/>
          <p:cNvSpPr txBox="1"/>
          <p:nvPr/>
        </p:nvSpPr>
        <p:spPr>
          <a:xfrm>
            <a:off x="3232658" y="2120304"/>
            <a:ext cx="2519680" cy="2047875"/>
          </a:xfrm>
          <a:prstGeom prst="rect">
            <a:avLst/>
          </a:prstGeom>
          <a:ln w="25400">
            <a:solidFill>
              <a:srgbClr val="77923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5760" indent="-286385">
              <a:lnSpc>
                <a:spcPts val="1415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25" dirty="0">
                <a:latin typeface="Calibri"/>
                <a:cs typeface="Calibri"/>
              </a:rPr>
              <a:t>Taxonomy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dirty="0">
                <a:latin typeface="Calibri"/>
                <a:cs typeface="Calibri"/>
              </a:rPr>
              <a:t>Hands-on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education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Projects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activities</a:t>
            </a:r>
          </a:p>
          <a:p>
            <a:pPr marL="365760" marR="227329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Characteristics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plant/animal </a:t>
            </a:r>
            <a:r>
              <a:rPr sz="1200" spc="-1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science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Production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problems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Solving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problems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Communicating</a:t>
            </a:r>
            <a:endParaRPr sz="1200" dirty="0">
              <a:latin typeface="Calibri"/>
              <a:cs typeface="Calibri"/>
            </a:endParaRPr>
          </a:p>
          <a:p>
            <a:pPr marL="365760" marR="208279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Engagement with business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2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industry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30" dirty="0">
                <a:latin typeface="Calibri"/>
                <a:cs typeface="Calibri"/>
              </a:rPr>
              <a:t>FFA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2" name="object 25" descr="Four courses for a start up in Ag Science" title="Ag science start up chart"/>
          <p:cNvSpPr txBox="1"/>
          <p:nvPr/>
        </p:nvSpPr>
        <p:spPr>
          <a:xfrm>
            <a:off x="6282309" y="2099221"/>
            <a:ext cx="2426970" cy="239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Introduction to mechanical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theory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10" dirty="0">
                <a:latin typeface="Calibri"/>
                <a:cs typeface="Calibri"/>
              </a:rPr>
              <a:t>Safety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Selection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power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tools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Electrical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wiring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dirty="0">
                <a:latin typeface="Calibri"/>
                <a:cs typeface="Calibri"/>
              </a:rPr>
              <a:t>Plumbing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Hydraulics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Mechanical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engines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Building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10" dirty="0">
                <a:latin typeface="Calibri"/>
                <a:cs typeface="Calibri"/>
              </a:rPr>
              <a:t>Welding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Cold metal working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tools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Automation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systems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Precision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agriculture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30" dirty="0">
                <a:latin typeface="Calibri"/>
                <a:cs typeface="Calibri"/>
              </a:rPr>
              <a:t>FFA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3" name="object 29" title="Border"/>
          <p:cNvSpPr/>
          <p:nvPr/>
        </p:nvSpPr>
        <p:spPr>
          <a:xfrm>
            <a:off x="2701925" y="3161450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39" h="485139">
                <a:moveTo>
                  <a:pt x="0" y="0"/>
                </a:moveTo>
                <a:lnTo>
                  <a:pt x="242315" y="0"/>
                </a:lnTo>
                <a:lnTo>
                  <a:pt x="484631" y="242315"/>
                </a:lnTo>
                <a:lnTo>
                  <a:pt x="242315" y="484631"/>
                </a:lnTo>
                <a:lnTo>
                  <a:pt x="0" y="484631"/>
                </a:lnTo>
                <a:lnTo>
                  <a:pt x="242315" y="2423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32" title="Border"/>
          <p:cNvSpPr/>
          <p:nvPr/>
        </p:nvSpPr>
        <p:spPr>
          <a:xfrm>
            <a:off x="5728970" y="3161450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39" h="485139">
                <a:moveTo>
                  <a:pt x="0" y="0"/>
                </a:moveTo>
                <a:lnTo>
                  <a:pt x="242315" y="0"/>
                </a:lnTo>
                <a:lnTo>
                  <a:pt x="484631" y="242315"/>
                </a:lnTo>
                <a:lnTo>
                  <a:pt x="242315" y="484631"/>
                </a:lnTo>
                <a:lnTo>
                  <a:pt x="0" y="484631"/>
                </a:lnTo>
                <a:lnTo>
                  <a:pt x="242315" y="2423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35" title="Border"/>
          <p:cNvSpPr/>
          <p:nvPr/>
        </p:nvSpPr>
        <p:spPr>
          <a:xfrm>
            <a:off x="3549903" y="4548925"/>
            <a:ext cx="2165350" cy="1295400"/>
          </a:xfrm>
          <a:custGeom>
            <a:avLst/>
            <a:gdLst/>
            <a:ahLst/>
            <a:cxnLst/>
            <a:rect l="l" t="t" r="r" b="b"/>
            <a:pathLst>
              <a:path w="2165350" h="1295400">
                <a:moveTo>
                  <a:pt x="0" y="1295400"/>
                </a:moveTo>
                <a:lnTo>
                  <a:pt x="2165350" y="1295400"/>
                </a:lnTo>
                <a:lnTo>
                  <a:pt x="216535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38"/>
          <p:cNvSpPr txBox="1"/>
          <p:nvPr/>
        </p:nvSpPr>
        <p:spPr>
          <a:xfrm>
            <a:off x="3629405" y="4822991"/>
            <a:ext cx="1947545" cy="934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10" dirty="0">
                <a:latin typeface="Calibri"/>
                <a:cs typeface="Calibri"/>
              </a:rPr>
              <a:t>Entrepreneurship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Financial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management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10" dirty="0">
                <a:latin typeface="Calibri"/>
                <a:cs typeface="Calibri"/>
              </a:rPr>
              <a:t>Record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keeping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Agribusiness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management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10" dirty="0">
                <a:latin typeface="Calibri"/>
                <a:cs typeface="Calibri"/>
              </a:rPr>
              <a:t>Farmstead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layout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39" title="Border"/>
          <p:cNvSpPr/>
          <p:nvPr/>
        </p:nvSpPr>
        <p:spPr>
          <a:xfrm>
            <a:off x="5715253" y="4549305"/>
            <a:ext cx="2019300" cy="1295400"/>
          </a:xfrm>
          <a:custGeom>
            <a:avLst/>
            <a:gdLst/>
            <a:ahLst/>
            <a:cxnLst/>
            <a:rect l="l" t="t" r="r" b="b"/>
            <a:pathLst>
              <a:path w="2019300" h="1295400">
                <a:moveTo>
                  <a:pt x="0" y="1295019"/>
                </a:moveTo>
                <a:lnTo>
                  <a:pt x="2019046" y="1295019"/>
                </a:lnTo>
                <a:lnTo>
                  <a:pt x="2019046" y="0"/>
                </a:lnTo>
                <a:lnTo>
                  <a:pt x="0" y="0"/>
                </a:lnTo>
                <a:lnTo>
                  <a:pt x="0" y="1295019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1"/>
          <p:cNvSpPr txBox="1"/>
          <p:nvPr/>
        </p:nvSpPr>
        <p:spPr>
          <a:xfrm>
            <a:off x="5795009" y="4548670"/>
            <a:ext cx="1775460" cy="1301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Leadership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Next </a:t>
            </a:r>
            <a:r>
              <a:rPr sz="1200" spc="-10" dirty="0">
                <a:latin typeface="Calibri"/>
                <a:cs typeface="Calibri"/>
              </a:rPr>
              <a:t>step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career</a:t>
            </a:r>
            <a:endParaRPr sz="1200">
              <a:latin typeface="Calibri"/>
              <a:cs typeface="Calibri"/>
            </a:endParaRPr>
          </a:p>
          <a:p>
            <a:pPr marL="299085" marR="6223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Preparation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college </a:t>
            </a:r>
            <a:r>
              <a:rPr sz="1200" spc="-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opportunities</a:t>
            </a:r>
            <a:endParaRPr sz="1200">
              <a:latin typeface="Calibri"/>
              <a:cs typeface="Calibri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4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arm</a:t>
            </a:r>
            <a:r>
              <a:rPr sz="1200" spc="5" dirty="0">
                <a:latin typeface="Calibri"/>
                <a:cs typeface="Calibri"/>
              </a:rPr>
              <a:t>/</a:t>
            </a:r>
            <a:r>
              <a:rPr sz="1200" dirty="0">
                <a:latin typeface="Calibri"/>
                <a:cs typeface="Calibri"/>
              </a:rPr>
              <a:t>Ran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h/Ran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ela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  </a:t>
            </a:r>
            <a:r>
              <a:rPr sz="1200" spc="-5" dirty="0">
                <a:latin typeface="Calibri"/>
                <a:cs typeface="Calibri"/>
              </a:rPr>
              <a:t>management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practices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30" dirty="0">
                <a:latin typeface="Calibri"/>
                <a:cs typeface="Calibri"/>
              </a:rPr>
              <a:t>FFA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4" title="Border"/>
          <p:cNvSpPr/>
          <p:nvPr/>
        </p:nvSpPr>
        <p:spPr>
          <a:xfrm>
            <a:off x="2944241" y="4972089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39" h="485139">
                <a:moveTo>
                  <a:pt x="0" y="0"/>
                </a:moveTo>
                <a:lnTo>
                  <a:pt x="242315" y="0"/>
                </a:lnTo>
                <a:lnTo>
                  <a:pt x="484631" y="242315"/>
                </a:lnTo>
                <a:lnTo>
                  <a:pt x="242315" y="484631"/>
                </a:lnTo>
                <a:lnTo>
                  <a:pt x="0" y="484631"/>
                </a:lnTo>
                <a:lnTo>
                  <a:pt x="242315" y="2423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79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8"/>
          <p:cNvSpPr txBox="1"/>
          <p:nvPr/>
        </p:nvSpPr>
        <p:spPr>
          <a:xfrm>
            <a:off x="333730" y="4777525"/>
            <a:ext cx="2368550" cy="838200"/>
          </a:xfrm>
          <a:prstGeom prst="rect">
            <a:avLst/>
          </a:prstGeom>
          <a:ln w="9525">
            <a:solidFill>
              <a:srgbClr val="77923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7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8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 dirty="0">
              <a:latin typeface="Calibri"/>
              <a:cs typeface="Calibri"/>
            </a:endParaRPr>
          </a:p>
          <a:p>
            <a:pPr marL="554990" marR="546735" indent="-2540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Agribusiness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Management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1" name="object 49" title="Border"/>
          <p:cNvSpPr/>
          <p:nvPr/>
        </p:nvSpPr>
        <p:spPr>
          <a:xfrm>
            <a:off x="5772530" y="5045698"/>
            <a:ext cx="99695" cy="291465"/>
          </a:xfrm>
          <a:custGeom>
            <a:avLst/>
            <a:gdLst/>
            <a:ahLst/>
            <a:cxnLst/>
            <a:rect l="l" t="t" r="r" b="b"/>
            <a:pathLst>
              <a:path w="99695" h="291464">
                <a:moveTo>
                  <a:pt x="0" y="291007"/>
                </a:moveTo>
                <a:lnTo>
                  <a:pt x="99390" y="291007"/>
                </a:lnTo>
                <a:lnTo>
                  <a:pt x="99390" y="0"/>
                </a:lnTo>
                <a:lnTo>
                  <a:pt x="0" y="0"/>
                </a:lnTo>
                <a:lnTo>
                  <a:pt x="0" y="291007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" title="Border"/>
          <p:cNvSpPr/>
          <p:nvPr/>
        </p:nvSpPr>
        <p:spPr>
          <a:xfrm>
            <a:off x="281997" y="967525"/>
            <a:ext cx="2425827" cy="10668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6"/>
          <p:cNvSpPr txBox="1"/>
          <p:nvPr/>
        </p:nvSpPr>
        <p:spPr>
          <a:xfrm>
            <a:off x="593109" y="937298"/>
            <a:ext cx="1802764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2115" marR="404495" indent="-635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Basic</a:t>
            </a:r>
            <a:r>
              <a:rPr sz="18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endParaRPr sz="1800" dirty="0">
              <a:latin typeface="Calibri"/>
              <a:cs typeface="Calibri"/>
            </a:endParaRPr>
          </a:p>
          <a:p>
            <a:pPr marL="12700" marR="5080" indent="1905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Introduction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Agriculture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Science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4" name="object 9" title="Border"/>
          <p:cNvSpPr/>
          <p:nvPr/>
        </p:nvSpPr>
        <p:spPr>
          <a:xfrm>
            <a:off x="3215253" y="967525"/>
            <a:ext cx="2543175" cy="10668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1"/>
          <p:cNvSpPr txBox="1"/>
          <p:nvPr/>
        </p:nvSpPr>
        <p:spPr>
          <a:xfrm>
            <a:off x="3493255" y="937298"/>
            <a:ext cx="1987550" cy="112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275590" indent="-635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2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Advanced</a:t>
            </a:r>
            <a:r>
              <a:rPr sz="1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Skills</a:t>
            </a:r>
            <a:endParaRPr sz="1800" dirty="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Animal</a:t>
            </a:r>
            <a:r>
              <a:rPr sz="18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Science/Plant </a:t>
            </a:r>
            <a:r>
              <a:rPr sz="1800" spc="-3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Science/Horticulture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6" name="object 14" title="Border"/>
          <p:cNvSpPr txBox="1"/>
          <p:nvPr/>
        </p:nvSpPr>
        <p:spPr>
          <a:xfrm>
            <a:off x="6208642" y="985519"/>
            <a:ext cx="2564405" cy="1082944"/>
          </a:xfrm>
          <a:prstGeom prst="rect">
            <a:avLst/>
          </a:prstGeom>
          <a:ln w="9525">
            <a:solidFill>
              <a:srgbClr val="77923B"/>
            </a:solidFill>
          </a:ln>
        </p:spPr>
        <p:txBody>
          <a:bodyPr vert="horz" wrap="square" lIns="0" tIns="5671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227965" marR="220979" indent="63246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Agriculture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Mechanics</a:t>
            </a:r>
            <a:endParaRPr lang="en-US" sz="18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27965" marR="220979" indent="632460"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57" name="object 17"/>
          <p:cNvSpPr txBox="1"/>
          <p:nvPr/>
        </p:nvSpPr>
        <p:spPr>
          <a:xfrm>
            <a:off x="281984" y="2103554"/>
            <a:ext cx="2426335" cy="2362200"/>
          </a:xfrm>
          <a:prstGeom prst="rect">
            <a:avLst/>
          </a:prstGeom>
          <a:ln w="25400">
            <a:solidFill>
              <a:srgbClr val="77923B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365125" indent="-28638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365760" algn="l"/>
              </a:tabLst>
            </a:pPr>
            <a:r>
              <a:rPr sz="1200" dirty="0">
                <a:latin typeface="Calibri"/>
                <a:cs typeface="Calibri"/>
              </a:rPr>
              <a:t>Animal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husbandry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Plant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science/horticulture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Mechanical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Automation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systems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Precision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agriculture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Agribusiness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recordkeeping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Leadership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dirty="0">
                <a:latin typeface="Calibri"/>
                <a:cs typeface="Calibri"/>
              </a:rPr>
              <a:t>Public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Speaking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Parliamentary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procedure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Agricultural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safety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10" dirty="0">
                <a:latin typeface="Calibri"/>
                <a:cs typeface="Calibri"/>
              </a:rPr>
              <a:t>Intra-personal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</a:t>
            </a:r>
            <a:endParaRPr sz="1200" dirty="0">
              <a:latin typeface="Calibri"/>
              <a:cs typeface="Calibri"/>
            </a:endParaRPr>
          </a:p>
          <a:p>
            <a:pPr marL="365125" indent="-286385">
              <a:lnSpc>
                <a:spcPct val="100000"/>
              </a:lnSpc>
              <a:buFont typeface="Arial"/>
              <a:buChar char="•"/>
              <a:tabLst>
                <a:tab pos="365760" algn="l"/>
              </a:tabLst>
            </a:pPr>
            <a:r>
              <a:rPr sz="1200" spc="-5" dirty="0">
                <a:latin typeface="Calibri"/>
                <a:cs typeface="Calibri"/>
              </a:rPr>
              <a:t>Introduction to</a:t>
            </a:r>
            <a:r>
              <a:rPr sz="1200" spc="-12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FFA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8" name="object 20"/>
          <p:cNvSpPr txBox="1"/>
          <p:nvPr/>
        </p:nvSpPr>
        <p:spPr>
          <a:xfrm>
            <a:off x="3238621" y="2120304"/>
            <a:ext cx="2519680" cy="2047875"/>
          </a:xfrm>
          <a:prstGeom prst="rect">
            <a:avLst/>
          </a:prstGeom>
          <a:ln w="25400">
            <a:solidFill>
              <a:srgbClr val="77923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5760" indent="-286385">
              <a:lnSpc>
                <a:spcPts val="1415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25" dirty="0">
                <a:latin typeface="Calibri"/>
                <a:cs typeface="Calibri"/>
              </a:rPr>
              <a:t>Taxonomy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dirty="0">
                <a:latin typeface="Calibri"/>
                <a:cs typeface="Calibri"/>
              </a:rPr>
              <a:t>Hands-on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education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Projects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activities</a:t>
            </a:r>
          </a:p>
          <a:p>
            <a:pPr marL="365760" marR="227329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Characteristics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plant/animal </a:t>
            </a:r>
            <a:r>
              <a:rPr sz="1200" spc="-1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science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Production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problems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Solving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problems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Communicating</a:t>
            </a:r>
            <a:endParaRPr sz="1200" dirty="0">
              <a:latin typeface="Calibri"/>
              <a:cs typeface="Calibri"/>
            </a:endParaRPr>
          </a:p>
          <a:p>
            <a:pPr marL="365760" marR="208279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5" dirty="0">
                <a:latin typeface="Calibri"/>
                <a:cs typeface="Calibri"/>
              </a:rPr>
              <a:t>Engagement with business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2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industry</a:t>
            </a:r>
            <a:endParaRPr sz="1200" dirty="0">
              <a:latin typeface="Calibri"/>
              <a:cs typeface="Calibri"/>
            </a:endParaRPr>
          </a:p>
          <a:p>
            <a:pPr marL="365760" indent="-286385">
              <a:lnSpc>
                <a:spcPct val="100000"/>
              </a:lnSpc>
              <a:buFont typeface="Arial"/>
              <a:buChar char="•"/>
              <a:tabLst>
                <a:tab pos="366395" algn="l"/>
              </a:tabLst>
            </a:pPr>
            <a:r>
              <a:rPr sz="1200" spc="-30" dirty="0">
                <a:latin typeface="Calibri"/>
                <a:cs typeface="Calibri"/>
              </a:rPr>
              <a:t>FFA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9" name="object 25" descr="Four courses for a start up in Ag Science" title="Ag science start up chart"/>
          <p:cNvSpPr txBox="1"/>
          <p:nvPr/>
        </p:nvSpPr>
        <p:spPr>
          <a:xfrm>
            <a:off x="6288272" y="2099221"/>
            <a:ext cx="2426970" cy="239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Introduction to mechanical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theory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10" dirty="0">
                <a:latin typeface="Calibri"/>
                <a:cs typeface="Calibri"/>
              </a:rPr>
              <a:t>Safety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Selection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power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tools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Electrical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wiring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dirty="0">
                <a:latin typeface="Calibri"/>
                <a:cs typeface="Calibri"/>
              </a:rPr>
              <a:t>Plumbing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Hydraulics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Mechanical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engines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Building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10" dirty="0">
                <a:latin typeface="Calibri"/>
                <a:cs typeface="Calibri"/>
              </a:rPr>
              <a:t>Welding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Cold metal working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tools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Automation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systems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Precision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agriculture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30" dirty="0">
                <a:latin typeface="Calibri"/>
                <a:cs typeface="Calibri"/>
              </a:rPr>
              <a:t>FFA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0" name="object 35" title="Border"/>
          <p:cNvSpPr/>
          <p:nvPr/>
        </p:nvSpPr>
        <p:spPr>
          <a:xfrm>
            <a:off x="3555866" y="4548925"/>
            <a:ext cx="2165350" cy="1295400"/>
          </a:xfrm>
          <a:custGeom>
            <a:avLst/>
            <a:gdLst/>
            <a:ahLst/>
            <a:cxnLst/>
            <a:rect l="l" t="t" r="r" b="b"/>
            <a:pathLst>
              <a:path w="2165350" h="1295400">
                <a:moveTo>
                  <a:pt x="0" y="1295400"/>
                </a:moveTo>
                <a:lnTo>
                  <a:pt x="2165350" y="1295400"/>
                </a:lnTo>
                <a:lnTo>
                  <a:pt x="216535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EBF0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38"/>
          <p:cNvSpPr txBox="1"/>
          <p:nvPr/>
        </p:nvSpPr>
        <p:spPr>
          <a:xfrm>
            <a:off x="3635368" y="4822991"/>
            <a:ext cx="211697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b="1" spc="-5" dirty="0">
                <a:latin typeface="Calibri"/>
                <a:cs typeface="Calibri"/>
              </a:rPr>
              <a:t>Entrepreneurship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b="1" spc="-5" dirty="0">
                <a:latin typeface="Calibri"/>
                <a:cs typeface="Calibri"/>
              </a:rPr>
              <a:t>Financial management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b="1" spc="-5" dirty="0">
                <a:latin typeface="Calibri"/>
                <a:cs typeface="Calibri"/>
              </a:rPr>
              <a:t>Record keeping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b="1" spc="-5" dirty="0">
                <a:latin typeface="Calibri"/>
                <a:cs typeface="Calibri"/>
              </a:rPr>
              <a:t>Agribusiness management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b="1" spc="-5" dirty="0">
                <a:latin typeface="Calibri"/>
                <a:cs typeface="Calibri"/>
              </a:rPr>
              <a:t>Farmstead layout</a:t>
            </a:r>
          </a:p>
        </p:txBody>
      </p:sp>
      <p:sp>
        <p:nvSpPr>
          <p:cNvPr id="62" name="object 41"/>
          <p:cNvSpPr txBox="1"/>
          <p:nvPr/>
        </p:nvSpPr>
        <p:spPr>
          <a:xfrm>
            <a:off x="5800972" y="4548670"/>
            <a:ext cx="1775460" cy="1301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Leadership</a:t>
            </a:r>
            <a:r>
              <a:rPr sz="1200" spc="-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Next </a:t>
            </a:r>
            <a:r>
              <a:rPr sz="1200" spc="-10" dirty="0">
                <a:latin typeface="Calibri"/>
                <a:cs typeface="Calibri"/>
              </a:rPr>
              <a:t>step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career</a:t>
            </a:r>
            <a:endParaRPr sz="1200" dirty="0">
              <a:latin typeface="Calibri"/>
              <a:cs typeface="Calibri"/>
            </a:endParaRPr>
          </a:p>
          <a:p>
            <a:pPr marL="299085" marR="6223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5" dirty="0">
                <a:latin typeface="Calibri"/>
                <a:cs typeface="Calibri"/>
              </a:rPr>
              <a:t>Preparation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college </a:t>
            </a:r>
            <a:r>
              <a:rPr sz="1200" spc="-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opportunities</a:t>
            </a:r>
            <a:endParaRPr sz="1200" dirty="0">
              <a:latin typeface="Calibri"/>
              <a:cs typeface="Calibri"/>
            </a:endParaRPr>
          </a:p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4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arm</a:t>
            </a:r>
            <a:r>
              <a:rPr sz="1200" spc="5" dirty="0">
                <a:latin typeface="Calibri"/>
                <a:cs typeface="Calibri"/>
              </a:rPr>
              <a:t>/</a:t>
            </a:r>
            <a:r>
              <a:rPr sz="1200" dirty="0">
                <a:latin typeface="Calibri"/>
                <a:cs typeface="Calibri"/>
              </a:rPr>
              <a:t>Ran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h/Ran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ela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  </a:t>
            </a:r>
            <a:r>
              <a:rPr sz="1200" spc="-5" dirty="0">
                <a:latin typeface="Calibri"/>
                <a:cs typeface="Calibri"/>
              </a:rPr>
              <a:t>management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practices</a:t>
            </a:r>
            <a:endParaRPr sz="12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200" spc="-30" dirty="0">
                <a:latin typeface="Calibri"/>
                <a:cs typeface="Calibri"/>
              </a:rPr>
              <a:t>FFA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3" name="object 33"/>
          <p:cNvSpPr txBox="1">
            <a:spLocks noGrp="1"/>
          </p:cNvSpPr>
          <p:nvPr>
            <p:ph type="title"/>
          </p:nvPr>
        </p:nvSpPr>
        <p:spPr>
          <a:xfrm>
            <a:off x="838200" y="413511"/>
            <a:ext cx="75412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/>
              <a:t>AGRICULTURE </a:t>
            </a:r>
            <a:r>
              <a:rPr sz="2400" dirty="0"/>
              <a:t>SCIENCE </a:t>
            </a:r>
            <a:r>
              <a:rPr lang="en-US" sz="2400" dirty="0"/>
              <a:t>&amp;</a:t>
            </a:r>
            <a:r>
              <a:rPr sz="2400" dirty="0"/>
              <a:t> </a:t>
            </a:r>
            <a:r>
              <a:rPr sz="2400" spc="-15" dirty="0"/>
              <a:t>TECHNOLOGY </a:t>
            </a:r>
            <a:r>
              <a:rPr sz="2400" spc="-40" dirty="0"/>
              <a:t>START-UP</a:t>
            </a:r>
            <a:r>
              <a:rPr sz="2400" dirty="0"/>
              <a:t> PLAN</a:t>
            </a:r>
          </a:p>
        </p:txBody>
      </p:sp>
    </p:spTree>
    <p:extLst>
      <p:ext uri="{BB962C8B-B14F-4D97-AF65-F5344CB8AC3E}">
        <p14:creationId xmlns:p14="http://schemas.microsoft.com/office/powerpoint/2010/main" val="2896915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370" y="439673"/>
            <a:ext cx="6680834" cy="1009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spc="-5" dirty="0"/>
              <a:t>Agriculture, </a:t>
            </a:r>
            <a:r>
              <a:rPr sz="3200" spc="-15" dirty="0"/>
              <a:t>Food </a:t>
            </a:r>
            <a:r>
              <a:rPr lang="en-US" sz="3200" dirty="0"/>
              <a:t>&amp;</a:t>
            </a:r>
            <a:r>
              <a:rPr sz="3200" dirty="0"/>
              <a:t> </a:t>
            </a:r>
            <a:r>
              <a:rPr sz="3200" spc="-15" dirty="0"/>
              <a:t>Natural</a:t>
            </a:r>
            <a:r>
              <a:rPr sz="3200" spc="35" dirty="0"/>
              <a:t> </a:t>
            </a:r>
            <a:r>
              <a:rPr sz="3200" spc="-10" dirty="0"/>
              <a:t>Resources</a:t>
            </a:r>
            <a:endParaRPr sz="3200" dirty="0"/>
          </a:p>
          <a:p>
            <a:pPr algn="ctr">
              <a:lnSpc>
                <a:spcPct val="100000"/>
              </a:lnSpc>
            </a:pPr>
            <a:r>
              <a:rPr sz="3200" spc="-20" dirty="0"/>
              <a:t>Systems</a:t>
            </a:r>
            <a:endParaRPr sz="3200" dirty="0"/>
          </a:p>
        </p:txBody>
      </p:sp>
      <p:sp>
        <p:nvSpPr>
          <p:cNvPr id="3" name="object 3" title="Border"/>
          <p:cNvSpPr/>
          <p:nvPr/>
        </p:nvSpPr>
        <p:spPr>
          <a:xfrm>
            <a:off x="7467600" y="53339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12316" y="2080386"/>
            <a:ext cx="6589395" cy="265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Calibri"/>
                <a:cs typeface="Calibri"/>
              </a:rPr>
              <a:t>Forestry</a:t>
            </a:r>
            <a:r>
              <a:rPr lang="en-US" sz="2800" b="1" spc="-15" dirty="0">
                <a:latin typeface="Calibri"/>
                <a:cs typeface="Calibri"/>
              </a:rPr>
              <a:t> &amp; Forest Products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220"/>
              </a:spcBef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Natural Resources/Forestry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0" dirty="0">
                <a:latin typeface="Calibri"/>
                <a:cs typeface="Calibri"/>
              </a:rPr>
              <a:t>reflects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career </a:t>
            </a:r>
            <a:r>
              <a:rPr sz="1800" spc="-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opportunities within </a:t>
            </a:r>
            <a:r>
              <a:rPr sz="1800" spc="-20" dirty="0">
                <a:latin typeface="Calibri"/>
                <a:cs typeface="Calibri"/>
              </a:rPr>
              <a:t>Oregon’s </a:t>
            </a:r>
            <a:r>
              <a:rPr sz="1800" spc="-10" dirty="0">
                <a:latin typeface="Calibri"/>
                <a:cs typeface="Calibri"/>
              </a:rPr>
              <a:t>diverse natural resource </a:t>
            </a:r>
            <a:r>
              <a:rPr sz="1800" spc="-5" dirty="0">
                <a:latin typeface="Calibri"/>
                <a:cs typeface="Calibri"/>
              </a:rPr>
              <a:t>industries. The 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spc="-10" dirty="0">
                <a:latin typeface="Calibri"/>
                <a:cs typeface="Calibri"/>
              </a:rPr>
              <a:t>natural resources/forestry production, </a:t>
            </a:r>
            <a:r>
              <a:rPr sz="1800" spc="-5" dirty="0">
                <a:latin typeface="Calibri"/>
                <a:cs typeface="Calibri"/>
              </a:rPr>
              <a:t>management,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leadership </a:t>
            </a:r>
            <a:r>
              <a:rPr sz="1800" spc="-5" dirty="0">
                <a:latin typeface="Calibri"/>
                <a:cs typeface="Calibri"/>
              </a:rPr>
              <a:t>skills is </a:t>
            </a:r>
            <a:r>
              <a:rPr sz="1800" spc="-15" dirty="0">
                <a:latin typeface="Calibri"/>
                <a:cs typeface="Calibri"/>
              </a:rPr>
              <a:t>reinforced </a:t>
            </a:r>
            <a:r>
              <a:rPr sz="1800" spc="-5" dirty="0">
                <a:latin typeface="Calibri"/>
                <a:cs typeface="Calibri"/>
              </a:rPr>
              <a:t>within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program.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0" dirty="0">
                <a:latin typeface="Calibri"/>
                <a:cs typeface="Calibri"/>
              </a:rPr>
              <a:t>enrolled 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Natural Resources/Forestry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eligible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participate </a:t>
            </a:r>
            <a:r>
              <a:rPr sz="1800" spc="-5" dirty="0">
                <a:latin typeface="Calibri"/>
                <a:cs typeface="Calibri"/>
              </a:rPr>
              <a:t>within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Future Natural </a:t>
            </a:r>
            <a:r>
              <a:rPr sz="1800" spc="-15" dirty="0">
                <a:latin typeface="Calibri"/>
                <a:cs typeface="Calibri"/>
              </a:rPr>
              <a:t>Resource </a:t>
            </a:r>
            <a:r>
              <a:rPr sz="1800" spc="-10" dirty="0">
                <a:latin typeface="Calibri"/>
                <a:cs typeface="Calibri"/>
              </a:rPr>
              <a:t>Leaders </a:t>
            </a:r>
            <a:r>
              <a:rPr sz="1800" spc="-5" dirty="0">
                <a:latin typeface="Calibri"/>
                <a:cs typeface="Calibri"/>
              </a:rPr>
              <a:t>(FNRL) student 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leadership </a:t>
            </a:r>
            <a:r>
              <a:rPr sz="1800" spc="-15" dirty="0">
                <a:latin typeface="Calibri"/>
                <a:cs typeface="Calibri"/>
              </a:rPr>
              <a:t>organization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(CTSO).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>
              <a:lnSpc>
                <a:spcPct val="100000"/>
              </a:lnSpc>
            </a:pPr>
            <a:r>
              <a:rPr sz="2800" spc="-15" dirty="0"/>
              <a:t>FORESTRY </a:t>
            </a:r>
            <a:r>
              <a:rPr lang="en-US" sz="2800" spc="-15" dirty="0"/>
              <a:t>&amp; FOREST PRODUCTS </a:t>
            </a:r>
            <a:r>
              <a:rPr sz="2800" spc="-35" dirty="0"/>
              <a:t>START-UP</a:t>
            </a:r>
            <a:r>
              <a:rPr sz="2800" spc="50" dirty="0"/>
              <a:t> </a:t>
            </a:r>
            <a:r>
              <a:rPr sz="2800" spc="-5" dirty="0"/>
              <a:t>PLAN</a:t>
            </a:r>
            <a:endParaRPr sz="2800" dirty="0"/>
          </a:p>
        </p:txBody>
      </p:sp>
      <p:grpSp>
        <p:nvGrpSpPr>
          <p:cNvPr id="38" name="Group 37" title="Border"/>
          <p:cNvGrpSpPr/>
          <p:nvPr/>
        </p:nvGrpSpPr>
        <p:grpSpPr>
          <a:xfrm>
            <a:off x="409955" y="961644"/>
            <a:ext cx="8674607" cy="5767044"/>
            <a:chOff x="409955" y="961644"/>
            <a:chExt cx="8674607" cy="5767044"/>
          </a:xfrm>
        </p:grpSpPr>
        <p:sp>
          <p:nvSpPr>
            <p:cNvPr id="29" name="object 29"/>
            <p:cNvSpPr txBox="1"/>
            <p:nvPr/>
          </p:nvSpPr>
          <p:spPr>
            <a:xfrm>
              <a:off x="1881632" y="5592470"/>
              <a:ext cx="4601845" cy="5727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20775" marR="5080" indent="-1108710">
                <a:lnSpc>
                  <a:spcPct val="100000"/>
                </a:lnSpc>
              </a:pPr>
              <a:r>
                <a:rPr sz="1800" spc="-80" dirty="0">
                  <a:latin typeface="Calibri"/>
                  <a:cs typeface="Calibri"/>
                </a:rPr>
                <a:t>To </a:t>
              </a:r>
              <a:r>
                <a:rPr sz="1800" spc="-5" dirty="0">
                  <a:latin typeface="Calibri"/>
                  <a:cs typeface="Calibri"/>
                </a:rPr>
                <a:t>learn </a:t>
              </a:r>
              <a:r>
                <a:rPr sz="1800" spc="-10" dirty="0">
                  <a:latin typeface="Calibri"/>
                  <a:cs typeface="Calibri"/>
                </a:rPr>
                <a:t>more, </a:t>
              </a:r>
              <a:r>
                <a:rPr sz="1800" spc="-5" dirty="0">
                  <a:latin typeface="Calibri"/>
                  <a:cs typeface="Calibri"/>
                </a:rPr>
                <a:t>or </a:t>
              </a:r>
              <a:r>
                <a:rPr sz="1800" spc="-10" dirty="0">
                  <a:latin typeface="Calibri"/>
                  <a:cs typeface="Calibri"/>
                </a:rPr>
                <a:t>get </a:t>
              </a:r>
              <a:r>
                <a:rPr sz="1800" spc="-15" dirty="0">
                  <a:latin typeface="Calibri"/>
                  <a:cs typeface="Calibri"/>
                </a:rPr>
                <a:t>started, </a:t>
              </a:r>
              <a:r>
                <a:rPr sz="1800" spc="-5" dirty="0">
                  <a:latin typeface="Calibri"/>
                  <a:cs typeface="Calibri"/>
                </a:rPr>
                <a:t>please </a:t>
              </a:r>
              <a:r>
                <a:rPr sz="1800" spc="-10" dirty="0">
                  <a:latin typeface="Calibri"/>
                  <a:cs typeface="Calibri"/>
                </a:rPr>
                <a:t>contact your </a:t>
              </a:r>
              <a:r>
                <a:rPr sz="1800" spc="-14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Regional </a:t>
              </a:r>
              <a:r>
                <a:rPr sz="1800" dirty="0">
                  <a:latin typeface="Calibri"/>
                  <a:cs typeface="Calibri"/>
                </a:rPr>
                <a:t>CTE</a:t>
              </a:r>
              <a:r>
                <a:rPr sz="1800" spc="-3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Coordinator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" name="object 2" title="Border"/>
            <p:cNvSpPr/>
            <p:nvPr/>
          </p:nvSpPr>
          <p:spPr>
            <a:xfrm>
              <a:off x="409955" y="1042416"/>
              <a:ext cx="2520696" cy="11612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417576" y="961644"/>
              <a:ext cx="2555748" cy="13883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457200" y="1066800"/>
              <a:ext cx="2425827" cy="10668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066800"/>
              <a:ext cx="2426335" cy="1066800"/>
            </a:xfrm>
            <a:custGeom>
              <a:avLst/>
              <a:gdLst/>
              <a:ahLst/>
              <a:cxnLst/>
              <a:rect l="l" t="t" r="r" b="b"/>
              <a:pathLst>
                <a:path w="2426335" h="1066800">
                  <a:moveTo>
                    <a:pt x="0" y="1066800"/>
                  </a:moveTo>
                  <a:lnTo>
                    <a:pt x="2425827" y="1066800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52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85622" y="1036573"/>
              <a:ext cx="2170430" cy="11220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20395" marR="563245" indent="-52069" algn="ctr">
                <a:lnSpc>
                  <a:spcPct val="100000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Basic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Skills</a:t>
              </a:r>
              <a:endParaRPr sz="1800" dirty="0">
                <a:latin typeface="Calibri"/>
                <a:cs typeface="Calibri"/>
              </a:endParaRPr>
            </a:p>
            <a:p>
              <a:pPr marL="12700" marR="5080" algn="ctr">
                <a:lnSpc>
                  <a:spcPct val="100000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Introduction to Natural </a:t>
              </a:r>
              <a:r>
                <a:rPr sz="1800" spc="-34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Resources/Forestry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305555" y="1042416"/>
              <a:ext cx="2699004" cy="11612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322320" y="961644"/>
              <a:ext cx="2717292" cy="13883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 title="Border"/>
            <p:cNvSpPr/>
            <p:nvPr/>
          </p:nvSpPr>
          <p:spPr>
            <a:xfrm>
              <a:off x="3352800" y="1066800"/>
              <a:ext cx="2604389" cy="10668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2800" y="1066800"/>
              <a:ext cx="2604770" cy="1066800"/>
            </a:xfrm>
            <a:custGeom>
              <a:avLst/>
              <a:gdLst/>
              <a:ahLst/>
              <a:cxnLst/>
              <a:rect l="l" t="t" r="r" b="b"/>
              <a:pathLst>
                <a:path w="2604770" h="1066800">
                  <a:moveTo>
                    <a:pt x="0" y="1066800"/>
                  </a:moveTo>
                  <a:lnTo>
                    <a:pt x="2604389" y="1066800"/>
                  </a:lnTo>
                  <a:lnTo>
                    <a:pt x="2604389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52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490086" y="1036573"/>
              <a:ext cx="2330450" cy="11220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454659" marR="447675" algn="ctr">
                <a:lnSpc>
                  <a:spcPct val="100000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2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Advanced</a:t>
              </a:r>
              <a:r>
                <a:rPr sz="1800" spc="-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Skills</a:t>
              </a:r>
              <a:endParaRPr sz="1800" dirty="0">
                <a:latin typeface="Calibri"/>
                <a:cs typeface="Calibri"/>
              </a:endParaRPr>
            </a:p>
            <a:p>
              <a:pPr marL="12700" marR="5080" algn="ctr">
                <a:lnSpc>
                  <a:spcPct val="100000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Natural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Resource System </a:t>
              </a:r>
              <a:r>
                <a:rPr sz="1800" spc="-33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Management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90132" y="1042416"/>
              <a:ext cx="2685288" cy="11612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 title="Border"/>
            <p:cNvSpPr/>
            <p:nvPr/>
          </p:nvSpPr>
          <p:spPr>
            <a:xfrm>
              <a:off x="6667500" y="961644"/>
              <a:ext cx="2182368" cy="138836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 title="Border"/>
            <p:cNvSpPr/>
            <p:nvPr/>
          </p:nvSpPr>
          <p:spPr>
            <a:xfrm>
              <a:off x="6436995" y="1066800"/>
              <a:ext cx="2590292" cy="10668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436995" y="1066800"/>
              <a:ext cx="2590800" cy="1066800"/>
            </a:xfrm>
            <a:custGeom>
              <a:avLst/>
              <a:gdLst/>
              <a:ahLst/>
              <a:cxnLst/>
              <a:rect l="l" t="t" r="r" b="b"/>
              <a:pathLst>
                <a:path w="2590800" h="1066800">
                  <a:moveTo>
                    <a:pt x="0" y="1066800"/>
                  </a:moveTo>
                  <a:lnTo>
                    <a:pt x="2590292" y="1066800"/>
                  </a:lnTo>
                  <a:lnTo>
                    <a:pt x="2590292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52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6835902" y="1036573"/>
              <a:ext cx="1794510" cy="11220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490855" marR="485140" algn="ctr">
                <a:lnSpc>
                  <a:spcPct val="100000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 </a:t>
              </a:r>
              <a:r>
                <a:rPr sz="1800" spc="-33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Careers</a:t>
              </a:r>
              <a:endParaRPr sz="1800">
                <a:latin typeface="Calibri"/>
                <a:cs typeface="Calibri"/>
              </a:endParaRPr>
            </a:p>
            <a:p>
              <a:pPr marL="12700" marR="5080" algn="ctr">
                <a:lnSpc>
                  <a:spcPct val="100000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Natural Resources/ </a:t>
              </a:r>
              <a:r>
                <a:rPr sz="1800" spc="-3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Forestry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457200" y="2411222"/>
              <a:ext cx="2426335" cy="2905125"/>
            </a:xfrm>
            <a:custGeom>
              <a:avLst/>
              <a:gdLst/>
              <a:ahLst/>
              <a:cxnLst/>
              <a:rect l="l" t="t" r="r" b="b"/>
              <a:pathLst>
                <a:path w="2426335" h="2905125">
                  <a:moveTo>
                    <a:pt x="0" y="2904616"/>
                  </a:moveTo>
                  <a:lnTo>
                    <a:pt x="2425827" y="2904616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2904616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7200" y="2411222"/>
              <a:ext cx="2426335" cy="2905125"/>
            </a:xfrm>
            <a:custGeom>
              <a:avLst/>
              <a:gdLst/>
              <a:ahLst/>
              <a:cxnLst/>
              <a:rect l="l" t="t" r="r" b="b"/>
              <a:pathLst>
                <a:path w="2426335" h="2905125">
                  <a:moveTo>
                    <a:pt x="0" y="2904616"/>
                  </a:moveTo>
                  <a:lnTo>
                    <a:pt x="2425827" y="2904616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2904616"/>
                  </a:lnTo>
                  <a:close/>
                </a:path>
              </a:pathLst>
            </a:custGeom>
            <a:ln w="25400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457200" y="2411222"/>
              <a:ext cx="2426335" cy="2905125"/>
            </a:xfrm>
            <a:prstGeom prst="rect">
              <a:avLst/>
            </a:prstGeom>
            <a:ln w="25400">
              <a:solidFill>
                <a:srgbClr val="77923B"/>
              </a:solidFill>
            </a:ln>
          </p:spPr>
          <p:txBody>
            <a:bodyPr vert="horz" wrap="square" lIns="0" tIns="28575" rIns="0" bIns="0" rtlCol="0">
              <a:spAutoFit/>
            </a:bodyPr>
            <a:lstStyle/>
            <a:p>
              <a:pPr marL="365125" indent="-286385">
                <a:lnSpc>
                  <a:spcPct val="100000"/>
                </a:lnSpc>
                <a:spcBef>
                  <a:spcPts val="225"/>
                </a:spcBef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Plant</a:t>
              </a:r>
              <a:r>
                <a:rPr sz="1200" spc="-7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identification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10" dirty="0">
                  <a:latin typeface="Calibri"/>
                  <a:cs typeface="Calibri"/>
                </a:rPr>
                <a:t>Navigation</a:t>
              </a:r>
              <a:r>
                <a:rPr sz="1200" spc="-7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tools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dirty="0">
                  <a:latin typeface="Calibri"/>
                  <a:cs typeface="Calibri"/>
                </a:rPr>
                <a:t>Map</a:t>
              </a:r>
              <a:r>
                <a:rPr sz="1200" spc="-10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reading/interpretation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30" dirty="0">
                  <a:latin typeface="Calibri"/>
                  <a:cs typeface="Calibri"/>
                </a:rPr>
                <a:t>Tool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usage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Rangeland</a:t>
              </a:r>
              <a:r>
                <a:rPr sz="1200" spc="-9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resources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Silviculture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Dendrology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Heritage of </a:t>
              </a:r>
              <a:r>
                <a:rPr sz="1200" spc="-15" dirty="0">
                  <a:latin typeface="Calibri"/>
                  <a:cs typeface="Calibri"/>
                </a:rPr>
                <a:t>Oregon’s</a:t>
              </a:r>
              <a:r>
                <a:rPr sz="1200" spc="-35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forests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10" dirty="0">
                  <a:latin typeface="Calibri"/>
                  <a:cs typeface="Calibri"/>
                </a:rPr>
                <a:t>Resource</a:t>
              </a:r>
              <a:r>
                <a:rPr sz="1200" spc="-4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utilization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Economic</a:t>
              </a:r>
              <a:r>
                <a:rPr sz="1200" spc="-8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needs</a:t>
              </a: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Recreation/tourism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Components of</a:t>
              </a:r>
              <a:r>
                <a:rPr sz="1200" spc="-4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sustainability</a:t>
              </a:r>
              <a:endParaRPr sz="1200" dirty="0">
                <a:latin typeface="Calibri"/>
                <a:cs typeface="Calibri"/>
              </a:endParaRPr>
            </a:p>
            <a:p>
              <a:pPr marL="365125" marR="23431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Introduction</a:t>
              </a:r>
              <a:r>
                <a:rPr sz="1200" spc="-5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to</a:t>
              </a:r>
              <a:r>
                <a:rPr sz="1200" spc="-3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FNRL</a:t>
              </a:r>
              <a:r>
                <a:rPr sz="1200" spc="-3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student </a:t>
              </a:r>
              <a:r>
                <a:rPr sz="1200" spc="-19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leadership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dirty="0">
                  <a:latin typeface="Calibri"/>
                  <a:cs typeface="Calibri"/>
                </a:rPr>
                <a:t>FNRL</a:t>
              </a:r>
            </a:p>
          </p:txBody>
        </p:sp>
        <p:sp>
          <p:nvSpPr>
            <p:cNvPr id="20" name="object 20"/>
            <p:cNvSpPr/>
            <p:nvPr/>
          </p:nvSpPr>
          <p:spPr>
            <a:xfrm>
              <a:off x="3352800" y="2411222"/>
              <a:ext cx="2619375" cy="2465705"/>
            </a:xfrm>
            <a:custGeom>
              <a:avLst/>
              <a:gdLst/>
              <a:ahLst/>
              <a:cxnLst/>
              <a:rect l="l" t="t" r="r" b="b"/>
              <a:pathLst>
                <a:path w="2619375" h="2465704">
                  <a:moveTo>
                    <a:pt x="0" y="2465578"/>
                  </a:moveTo>
                  <a:lnTo>
                    <a:pt x="2619248" y="2465578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2465578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52800" y="2411222"/>
              <a:ext cx="2619375" cy="2465705"/>
            </a:xfrm>
            <a:custGeom>
              <a:avLst/>
              <a:gdLst/>
              <a:ahLst/>
              <a:cxnLst/>
              <a:rect l="l" t="t" r="r" b="b"/>
              <a:pathLst>
                <a:path w="2619375" h="2465704">
                  <a:moveTo>
                    <a:pt x="0" y="2465578"/>
                  </a:moveTo>
                  <a:lnTo>
                    <a:pt x="2619248" y="2465578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2465578"/>
                  </a:lnTo>
                  <a:close/>
                </a:path>
              </a:pathLst>
            </a:custGeom>
            <a:ln w="25400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432175" y="2446909"/>
              <a:ext cx="1706245" cy="2032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200" spc="-5" dirty="0">
                  <a:latin typeface="Calibri"/>
                  <a:cs typeface="Calibri"/>
                </a:rPr>
                <a:t>Advanced Synthesis</a:t>
              </a:r>
              <a:r>
                <a:rPr sz="1200" spc="-7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Course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432175" y="2629789"/>
              <a:ext cx="2448560" cy="221551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Management/Resource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Utilization</a:t>
              </a:r>
              <a:endParaRPr sz="1200" dirty="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10" dirty="0">
                  <a:latin typeface="Calibri"/>
                  <a:cs typeface="Calibri"/>
                </a:rPr>
                <a:t>Economy </a:t>
              </a:r>
              <a:r>
                <a:rPr sz="1200" dirty="0">
                  <a:latin typeface="Calibri"/>
                  <a:cs typeface="Calibri"/>
                </a:rPr>
                <a:t>of</a:t>
              </a:r>
              <a:r>
                <a:rPr sz="1200" spc="-4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Resources</a:t>
              </a:r>
              <a:endParaRPr sz="1200" dirty="0">
                <a:latin typeface="Calibri"/>
                <a:cs typeface="Calibri"/>
              </a:endParaRPr>
            </a:p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Internal</a:t>
              </a:r>
              <a:r>
                <a:rPr sz="1200" spc="-4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and</a:t>
              </a:r>
              <a:r>
                <a:rPr sz="1200" spc="-2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external</a:t>
              </a:r>
              <a:r>
                <a:rPr sz="1200" spc="-3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factors</a:t>
              </a:r>
              <a:r>
                <a:rPr sz="1200" spc="-2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in</a:t>
              </a:r>
              <a:r>
                <a:rPr sz="1200" spc="-1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the </a:t>
              </a:r>
              <a:r>
                <a:rPr sz="1200" spc="-17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environment</a:t>
              </a:r>
              <a:endParaRPr sz="1200" dirty="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Sustainability</a:t>
              </a:r>
              <a:endParaRPr sz="1200" dirty="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10" dirty="0">
                  <a:latin typeface="Calibri"/>
                  <a:cs typeface="Calibri"/>
                </a:rPr>
                <a:t>Role </a:t>
              </a:r>
              <a:r>
                <a:rPr sz="1200" dirty="0">
                  <a:latin typeface="Calibri"/>
                  <a:cs typeface="Calibri"/>
                </a:rPr>
                <a:t>of </a:t>
              </a:r>
              <a:r>
                <a:rPr sz="1200" spc="-5" dirty="0">
                  <a:latin typeface="Calibri"/>
                  <a:cs typeface="Calibri"/>
                </a:rPr>
                <a:t>management</a:t>
              </a:r>
              <a:r>
                <a:rPr sz="1200" spc="-25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strategies</a:t>
              </a:r>
              <a:endParaRPr sz="1200" dirty="0">
                <a:latin typeface="Calibri"/>
                <a:cs typeface="Calibri"/>
              </a:endParaRPr>
            </a:p>
            <a:p>
              <a:pPr marL="299085" marR="10096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Understanding</a:t>
              </a:r>
              <a:r>
                <a:rPr sz="1200" spc="-5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of</a:t>
              </a:r>
              <a:r>
                <a:rPr sz="1200" spc="-2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healthy</a:t>
              </a:r>
              <a:r>
                <a:rPr sz="1200" spc="-5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natural </a:t>
              </a:r>
              <a:r>
                <a:rPr sz="1200" spc="-18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resource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15" dirty="0">
                  <a:latin typeface="Calibri"/>
                  <a:cs typeface="Calibri"/>
                </a:rPr>
                <a:t>systems</a:t>
              </a:r>
              <a:endParaRPr sz="1200" dirty="0">
                <a:latin typeface="Calibri"/>
                <a:cs typeface="Calibri"/>
              </a:endParaRPr>
            </a:p>
            <a:p>
              <a:pPr marL="299085" marR="13716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Issues associated with resources </a:t>
              </a:r>
              <a:r>
                <a:rPr sz="1200" spc="-17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management</a:t>
              </a:r>
              <a:endParaRPr sz="1200" dirty="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Utilization </a:t>
              </a:r>
              <a:r>
                <a:rPr sz="1200" dirty="0">
                  <a:latin typeface="Calibri"/>
                  <a:cs typeface="Calibri"/>
                </a:rPr>
                <a:t>of public</a:t>
              </a:r>
              <a:r>
                <a:rPr sz="1200" spc="-11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lands</a:t>
              </a: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dirty="0">
                  <a:latin typeface="Calibri"/>
                  <a:cs typeface="Calibri"/>
                </a:rPr>
                <a:t>FNRL</a:t>
              </a:r>
            </a:p>
          </p:txBody>
        </p:sp>
        <p:sp>
          <p:nvSpPr>
            <p:cNvPr id="24" name="object 24" title="Border"/>
            <p:cNvSpPr/>
            <p:nvPr/>
          </p:nvSpPr>
          <p:spPr>
            <a:xfrm>
              <a:off x="6384035" y="2374392"/>
              <a:ext cx="2700527" cy="220065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 title="Border"/>
            <p:cNvSpPr/>
            <p:nvPr/>
          </p:nvSpPr>
          <p:spPr>
            <a:xfrm>
              <a:off x="6397752" y="2199132"/>
              <a:ext cx="2599944" cy="259994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40551" y="2407792"/>
              <a:ext cx="2586990" cy="2088514"/>
            </a:xfrm>
            <a:custGeom>
              <a:avLst/>
              <a:gdLst/>
              <a:ahLst/>
              <a:cxnLst/>
              <a:rect l="l" t="t" r="r" b="b"/>
              <a:pathLst>
                <a:path w="2586990" h="2088514">
                  <a:moveTo>
                    <a:pt x="0" y="2088006"/>
                  </a:moveTo>
                  <a:lnTo>
                    <a:pt x="2586862" y="2088006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2088006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40551" y="2407792"/>
              <a:ext cx="2586990" cy="2088514"/>
            </a:xfrm>
            <a:custGeom>
              <a:avLst/>
              <a:gdLst/>
              <a:ahLst/>
              <a:cxnLst/>
              <a:rect l="l" t="t" r="r" b="b"/>
              <a:pathLst>
                <a:path w="2586990" h="2088514">
                  <a:moveTo>
                    <a:pt x="0" y="2088006"/>
                  </a:moveTo>
                  <a:lnTo>
                    <a:pt x="2586862" y="2088006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2088006"/>
                  </a:lnTo>
                  <a:close/>
                </a:path>
              </a:pathLst>
            </a:custGeom>
            <a:ln w="2857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6440551" y="2407792"/>
              <a:ext cx="2586990" cy="2088514"/>
            </a:xfrm>
            <a:prstGeom prst="rect">
              <a:avLst/>
            </a:prstGeom>
            <a:ln w="28575">
              <a:solidFill>
                <a:srgbClr val="77923B"/>
              </a:solidFill>
            </a:ln>
          </p:spPr>
          <p:txBody>
            <a:bodyPr vert="horz" wrap="square" lIns="0" tIns="15240" rIns="0" bIns="0" rtlCol="0">
              <a:spAutoFit/>
            </a:bodyPr>
            <a:lstStyle/>
            <a:p>
              <a:pPr marL="78105">
                <a:lnSpc>
                  <a:spcPct val="100000"/>
                </a:lnSpc>
                <a:spcBef>
                  <a:spcPts val="120"/>
                </a:spcBef>
              </a:pPr>
              <a:r>
                <a:rPr sz="1200" spc="-5" dirty="0">
                  <a:latin typeface="Calibri"/>
                  <a:cs typeface="Calibri"/>
                </a:rPr>
                <a:t>Advanced Synthesis</a:t>
              </a:r>
              <a:r>
                <a:rPr sz="1200" spc="-8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Course</a:t>
              </a:r>
              <a:endParaRPr sz="12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10" dirty="0">
                  <a:latin typeface="Calibri"/>
                  <a:cs typeface="Calibri"/>
                </a:rPr>
                <a:t>Personal </a:t>
              </a:r>
              <a:r>
                <a:rPr sz="1200" spc="-5" dirty="0">
                  <a:latin typeface="Calibri"/>
                  <a:cs typeface="Calibri"/>
                </a:rPr>
                <a:t>career</a:t>
              </a:r>
              <a:r>
                <a:rPr sz="1200" spc="-35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interest</a:t>
              </a:r>
              <a:endParaRPr sz="1200">
                <a:latin typeface="Calibri"/>
                <a:cs typeface="Calibri"/>
              </a:endParaRPr>
            </a:p>
            <a:p>
              <a:pPr marL="364490" marR="18542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10" dirty="0">
                  <a:latin typeface="Calibri"/>
                  <a:cs typeface="Calibri"/>
                </a:rPr>
                <a:t>Student’s</a:t>
              </a:r>
              <a:r>
                <a:rPr sz="1200" spc="-3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individualized</a:t>
              </a:r>
              <a:r>
                <a:rPr sz="1200" spc="-5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learning </a:t>
              </a:r>
              <a:r>
                <a:rPr sz="1200" spc="-18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plan</a:t>
              </a:r>
              <a:endParaRPr sz="1200">
                <a:latin typeface="Calibri"/>
                <a:cs typeface="Calibri"/>
              </a:endParaRPr>
            </a:p>
            <a:p>
              <a:pPr marL="364490" marR="17653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Career</a:t>
              </a:r>
              <a:r>
                <a:rPr sz="1200" spc="-3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opportunities</a:t>
              </a:r>
              <a:r>
                <a:rPr sz="1200" spc="-4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in</a:t>
              </a:r>
              <a:r>
                <a:rPr sz="1200" spc="-1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the</a:t>
              </a:r>
              <a:r>
                <a:rPr sz="1200" spc="-1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local </a:t>
              </a:r>
              <a:r>
                <a:rPr sz="1200" spc="-18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and </a:t>
              </a:r>
              <a:r>
                <a:rPr sz="1200" spc="-5" dirty="0">
                  <a:latin typeface="Calibri"/>
                  <a:cs typeface="Calibri"/>
                </a:rPr>
                <a:t>regional employment</a:t>
              </a:r>
              <a:r>
                <a:rPr sz="1200" spc="-8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sector</a:t>
              </a:r>
              <a:endParaRPr sz="12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Leadership</a:t>
              </a:r>
              <a:r>
                <a:rPr sz="1200" spc="-10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skills</a:t>
              </a:r>
              <a:endParaRPr sz="12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Next </a:t>
              </a:r>
              <a:r>
                <a:rPr sz="1200" spc="-10" dirty="0">
                  <a:latin typeface="Calibri"/>
                  <a:cs typeface="Calibri"/>
                </a:rPr>
                <a:t>step </a:t>
              </a:r>
              <a:r>
                <a:rPr sz="1200" spc="-5" dirty="0">
                  <a:latin typeface="Calibri"/>
                  <a:cs typeface="Calibri"/>
                </a:rPr>
                <a:t>to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career</a:t>
              </a:r>
              <a:endParaRPr sz="1200">
                <a:latin typeface="Calibri"/>
                <a:cs typeface="Calibri"/>
              </a:endParaRPr>
            </a:p>
            <a:p>
              <a:pPr marL="364490" marR="77978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Preparation</a:t>
              </a:r>
              <a:r>
                <a:rPr sz="1200" spc="-65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for</a:t>
              </a:r>
              <a:r>
                <a:rPr sz="1200" spc="-5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college </a:t>
              </a:r>
              <a:r>
                <a:rPr sz="1200" spc="-204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opportunities</a:t>
              </a:r>
              <a:endParaRPr sz="12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dirty="0">
                  <a:latin typeface="Calibri"/>
                  <a:cs typeface="Calibri"/>
                </a:rPr>
                <a:t>FNRL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0" name="object 30" title="Border"/>
            <p:cNvSpPr/>
            <p:nvPr/>
          </p:nvSpPr>
          <p:spPr>
            <a:xfrm>
              <a:off x="2828544" y="3008376"/>
              <a:ext cx="588264" cy="579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88302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8302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 title="Border"/>
            <p:cNvSpPr/>
            <p:nvPr/>
          </p:nvSpPr>
          <p:spPr>
            <a:xfrm>
              <a:off x="5917691" y="3008376"/>
              <a:ext cx="588263" cy="5791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72047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7792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72047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 title="Border"/>
            <p:cNvSpPr/>
            <p:nvPr/>
          </p:nvSpPr>
          <p:spPr>
            <a:xfrm>
              <a:off x="7467600" y="5315940"/>
              <a:ext cx="1400175" cy="14127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596188"/>
          </a:xfrm>
          <a:prstGeom prst="rect">
            <a:avLst/>
          </a:prstGeom>
        </p:spPr>
        <p:txBody>
          <a:bodyPr vert="horz" wrap="square" lIns="0" tIns="102742" rIns="0" bIns="0" rtlCol="0">
            <a:spAutoFit/>
          </a:bodyPr>
          <a:lstStyle/>
          <a:p>
            <a:pPr marL="601345">
              <a:lnSpc>
                <a:spcPct val="100000"/>
              </a:lnSpc>
            </a:pPr>
            <a:r>
              <a:rPr sz="3200" spc="-5" dirty="0"/>
              <a:t>Arts, </a:t>
            </a:r>
            <a:r>
              <a:rPr sz="3200" spc="-15" dirty="0"/>
              <a:t>Information </a:t>
            </a:r>
            <a:r>
              <a:rPr lang="en-US" sz="3200" dirty="0"/>
              <a:t>&amp;</a:t>
            </a:r>
            <a:r>
              <a:rPr sz="3200" spc="60" dirty="0"/>
              <a:t> </a:t>
            </a:r>
            <a:r>
              <a:rPr sz="3200" spc="-5" dirty="0"/>
              <a:t>Communications</a:t>
            </a:r>
            <a:endParaRPr sz="3200" dirty="0"/>
          </a:p>
        </p:txBody>
      </p:sp>
      <p:sp>
        <p:nvSpPr>
          <p:cNvPr id="3" name="object 3" title="Border"/>
          <p:cNvSpPr/>
          <p:nvPr/>
        </p:nvSpPr>
        <p:spPr>
          <a:xfrm>
            <a:off x="7467600" y="53339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Information </a:t>
            </a:r>
            <a:r>
              <a:rPr spc="-25" dirty="0"/>
              <a:t>Technology/Computer</a:t>
            </a:r>
            <a:r>
              <a:rPr spc="135" dirty="0"/>
              <a:t> </a:t>
            </a:r>
            <a:r>
              <a:rPr spc="-5" dirty="0"/>
              <a:t>Science</a:t>
            </a:r>
          </a:p>
          <a:p>
            <a:pPr marL="12700" marR="5080">
              <a:lnSpc>
                <a:spcPct val="100000"/>
              </a:lnSpc>
              <a:spcBef>
                <a:spcPts val="2460"/>
              </a:spcBef>
            </a:pPr>
            <a:r>
              <a:rPr sz="1800" b="0" spc="-5" dirty="0">
                <a:latin typeface="Calibri"/>
                <a:cs typeface="Calibri"/>
              </a:rPr>
              <a:t>This sequence of </a:t>
            </a:r>
            <a:r>
              <a:rPr sz="1800" b="0" spc="-10" dirty="0">
                <a:latin typeface="Calibri"/>
                <a:cs typeface="Calibri"/>
              </a:rPr>
              <a:t>courses prepares </a:t>
            </a:r>
            <a:r>
              <a:rPr sz="1800" b="0" spc="-5" dirty="0">
                <a:latin typeface="Calibri"/>
                <a:cs typeface="Calibri"/>
              </a:rPr>
              <a:t>students </a:t>
            </a:r>
            <a:r>
              <a:rPr sz="1800" b="0" spc="-15" dirty="0">
                <a:latin typeface="Calibri"/>
                <a:cs typeface="Calibri"/>
              </a:rPr>
              <a:t>for pathways </a:t>
            </a:r>
            <a:r>
              <a:rPr sz="1800" b="0" spc="-10" dirty="0">
                <a:latin typeface="Calibri"/>
                <a:cs typeface="Calibri"/>
              </a:rPr>
              <a:t>into </a:t>
            </a:r>
            <a:r>
              <a:rPr sz="1800" b="0" spc="-22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computer technology-related </a:t>
            </a:r>
            <a:r>
              <a:rPr sz="1800" b="0" spc="-5" dirty="0">
                <a:latin typeface="Calibri"/>
                <a:cs typeface="Calibri"/>
              </a:rPr>
              <a:t>industries. Students will </a:t>
            </a:r>
            <a:r>
              <a:rPr sz="1800" b="0" spc="-10" dirty="0">
                <a:latin typeface="Calibri"/>
                <a:cs typeface="Calibri"/>
              </a:rPr>
              <a:t>increase </a:t>
            </a:r>
            <a:r>
              <a:rPr sz="1800" b="0" dirty="0">
                <a:latin typeface="Calibri"/>
                <a:cs typeface="Calibri"/>
              </a:rPr>
              <a:t>their </a:t>
            </a:r>
            <a:r>
              <a:rPr sz="1800" b="0" spc="-130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level </a:t>
            </a:r>
            <a:r>
              <a:rPr sz="1800" b="0" spc="-5" dirty="0">
                <a:latin typeface="Calibri"/>
                <a:cs typeface="Calibri"/>
              </a:rPr>
              <a:t>of </a:t>
            </a:r>
            <a:r>
              <a:rPr sz="1800" b="0" spc="-10" dirty="0">
                <a:latin typeface="Calibri"/>
                <a:cs typeface="Calibri"/>
              </a:rPr>
              <a:t>understanding </a:t>
            </a:r>
            <a:r>
              <a:rPr sz="1800" b="0" spc="-5" dirty="0">
                <a:latin typeface="Calibri"/>
                <a:cs typeface="Calibri"/>
              </a:rPr>
              <a:t>in applying </a:t>
            </a:r>
            <a:r>
              <a:rPr sz="1800" b="0" spc="-10" dirty="0">
                <a:latin typeface="Calibri"/>
                <a:cs typeface="Calibri"/>
              </a:rPr>
              <a:t>skills </a:t>
            </a:r>
            <a:r>
              <a:rPr sz="1800" b="0" spc="-5" dirty="0">
                <a:latin typeface="Calibri"/>
                <a:cs typeface="Calibri"/>
              </a:rPr>
              <a:t>that </a:t>
            </a:r>
            <a:r>
              <a:rPr sz="1800" b="0" spc="-10" dirty="0">
                <a:latin typeface="Calibri"/>
                <a:cs typeface="Calibri"/>
              </a:rPr>
              <a:t>are relevant to local </a:t>
            </a:r>
            <a:r>
              <a:rPr sz="1800" b="0" dirty="0">
                <a:latin typeface="Calibri"/>
                <a:cs typeface="Calibri"/>
              </a:rPr>
              <a:t>and </a:t>
            </a:r>
            <a:r>
              <a:rPr sz="1800" b="0" spc="-75" dirty="0">
                <a:latin typeface="Calibri"/>
                <a:cs typeface="Calibri"/>
              </a:rPr>
              <a:t> </a:t>
            </a:r>
            <a:r>
              <a:rPr sz="1800" b="0" spc="-5" dirty="0">
                <a:latin typeface="Calibri"/>
                <a:cs typeface="Calibri"/>
              </a:rPr>
              <a:t>national entry-level positions, </a:t>
            </a:r>
            <a:r>
              <a:rPr sz="1800" b="0" dirty="0">
                <a:latin typeface="Calibri"/>
                <a:cs typeface="Calibri"/>
              </a:rPr>
              <a:t>as </a:t>
            </a:r>
            <a:r>
              <a:rPr sz="1800" b="0" spc="-5" dirty="0">
                <a:latin typeface="Calibri"/>
                <a:cs typeface="Calibri"/>
              </a:rPr>
              <a:t>well </a:t>
            </a:r>
            <a:r>
              <a:rPr sz="1800" b="0" dirty="0">
                <a:latin typeface="Calibri"/>
                <a:cs typeface="Calibri"/>
              </a:rPr>
              <a:t>as </a:t>
            </a:r>
            <a:r>
              <a:rPr sz="1800" b="0" spc="-5" dirty="0">
                <a:latin typeface="Calibri"/>
                <a:cs typeface="Calibri"/>
              </a:rPr>
              <a:t>college-ready academic </a:t>
            </a:r>
            <a:r>
              <a:rPr sz="1800" b="0" spc="-10" dirty="0">
                <a:latin typeface="Calibri"/>
                <a:cs typeface="Calibri"/>
              </a:rPr>
              <a:t>skills. </a:t>
            </a:r>
            <a:r>
              <a:rPr sz="1800" b="0" spc="-25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A </a:t>
            </a:r>
            <a:r>
              <a:rPr sz="1800" b="0" spc="-5" dirty="0">
                <a:latin typeface="Calibri"/>
                <a:cs typeface="Calibri"/>
              </a:rPr>
              <a:t>successful </a:t>
            </a:r>
            <a:r>
              <a:rPr sz="1800" b="0" spc="-15" dirty="0">
                <a:latin typeface="Calibri"/>
                <a:cs typeface="Calibri"/>
              </a:rPr>
              <a:t>program </a:t>
            </a:r>
            <a:r>
              <a:rPr sz="1800" b="0" spc="-10" dirty="0">
                <a:latin typeface="Calibri"/>
                <a:cs typeface="Calibri"/>
              </a:rPr>
              <a:t>framework </a:t>
            </a:r>
            <a:r>
              <a:rPr sz="1800" b="0" spc="-5" dirty="0">
                <a:latin typeface="Calibri"/>
                <a:cs typeface="Calibri"/>
              </a:rPr>
              <a:t>should include </a:t>
            </a:r>
            <a:r>
              <a:rPr sz="1800" b="0" spc="-10" dirty="0">
                <a:latin typeface="Calibri"/>
                <a:cs typeface="Calibri"/>
              </a:rPr>
              <a:t>flexibility </a:t>
            </a:r>
            <a:r>
              <a:rPr sz="1800" b="0" spc="-15" dirty="0">
                <a:latin typeface="Calibri"/>
                <a:cs typeface="Calibri"/>
              </a:rPr>
              <a:t>for focus </a:t>
            </a:r>
            <a:r>
              <a:rPr sz="1800" b="0" spc="-5" dirty="0">
                <a:latin typeface="Calibri"/>
                <a:cs typeface="Calibri"/>
              </a:rPr>
              <a:t>on </a:t>
            </a:r>
            <a:r>
              <a:rPr sz="1800" b="0" spc="-14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the </a:t>
            </a:r>
            <a:r>
              <a:rPr sz="1800" b="0" spc="-10" dirty="0">
                <a:latin typeface="Calibri"/>
                <a:cs typeface="Calibri"/>
              </a:rPr>
              <a:t>various </a:t>
            </a:r>
            <a:r>
              <a:rPr sz="1800" b="0" spc="-5" dirty="0">
                <a:latin typeface="Calibri"/>
                <a:cs typeface="Calibri"/>
              </a:rPr>
              <a:t>techniques </a:t>
            </a:r>
            <a:r>
              <a:rPr sz="1800" b="0" dirty="0">
                <a:latin typeface="Calibri"/>
                <a:cs typeface="Calibri"/>
              </a:rPr>
              <a:t>seen in the </a:t>
            </a:r>
            <a:r>
              <a:rPr sz="1800" b="0" spc="-20" dirty="0">
                <a:latin typeface="Calibri"/>
                <a:cs typeface="Calibri"/>
              </a:rPr>
              <a:t>industry, </a:t>
            </a:r>
            <a:r>
              <a:rPr sz="1800" b="0" spc="-5" dirty="0">
                <a:latin typeface="Calibri"/>
                <a:cs typeface="Calibri"/>
              </a:rPr>
              <a:t>such </a:t>
            </a:r>
            <a:r>
              <a:rPr sz="1800" b="0" dirty="0">
                <a:latin typeface="Calibri"/>
                <a:cs typeface="Calibri"/>
              </a:rPr>
              <a:t>as </a:t>
            </a:r>
            <a:r>
              <a:rPr sz="1800" b="0" spc="-10" dirty="0">
                <a:latin typeface="Calibri"/>
                <a:cs typeface="Calibri"/>
              </a:rPr>
              <a:t>coding </a:t>
            </a:r>
            <a:r>
              <a:rPr sz="1800" b="0" spc="-5" dirty="0">
                <a:latin typeface="Calibri"/>
                <a:cs typeface="Calibri"/>
              </a:rPr>
              <a:t>languages, </a:t>
            </a:r>
            <a:r>
              <a:rPr sz="1800" b="0" spc="-19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and </a:t>
            </a:r>
            <a:r>
              <a:rPr sz="1800" b="0" spc="-15" dirty="0">
                <a:latin typeface="Calibri"/>
                <a:cs typeface="Calibri"/>
              </a:rPr>
              <a:t>hardware </a:t>
            </a:r>
            <a:r>
              <a:rPr sz="1800" b="0" dirty="0">
                <a:latin typeface="Calibri"/>
                <a:cs typeface="Calibri"/>
              </a:rPr>
              <a:t>and </a:t>
            </a:r>
            <a:r>
              <a:rPr sz="1800" b="0" spc="-10" dirty="0">
                <a:latin typeface="Calibri"/>
                <a:cs typeface="Calibri"/>
              </a:rPr>
              <a:t>software </a:t>
            </a:r>
            <a:r>
              <a:rPr sz="1800" b="0" spc="-5" dirty="0">
                <a:latin typeface="Calibri"/>
                <a:cs typeface="Calibri"/>
              </a:rPr>
              <a:t>design</a:t>
            </a:r>
            <a:r>
              <a:rPr sz="1800" b="0" spc="50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structures.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711403" y="196036"/>
            <a:ext cx="7817206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22855" marR="5080" indent="-2510790">
              <a:lnSpc>
                <a:spcPct val="100000"/>
              </a:lnSpc>
            </a:pPr>
            <a:r>
              <a:rPr sz="2800" spc="-30" dirty="0"/>
              <a:t>INFORMATION </a:t>
            </a:r>
            <a:r>
              <a:rPr lang="en-US" sz="2800" spc="-30" dirty="0"/>
              <a:t>&amp; COMMUNICATIONS TECHNOLOGY </a:t>
            </a:r>
            <a:r>
              <a:rPr sz="2800" spc="-40" dirty="0"/>
              <a:t>START-UP</a:t>
            </a:r>
            <a:r>
              <a:rPr sz="2800" spc="-30" dirty="0"/>
              <a:t> </a:t>
            </a:r>
            <a:r>
              <a:rPr sz="2800" spc="-5" dirty="0"/>
              <a:t>PLAN</a:t>
            </a:r>
            <a:endParaRPr sz="2800" dirty="0"/>
          </a:p>
        </p:txBody>
      </p:sp>
      <p:grpSp>
        <p:nvGrpSpPr>
          <p:cNvPr id="35" name="Group 34" title="Border"/>
          <p:cNvGrpSpPr/>
          <p:nvPr/>
        </p:nvGrpSpPr>
        <p:grpSpPr>
          <a:xfrm>
            <a:off x="409955" y="1138427"/>
            <a:ext cx="8670036" cy="5590261"/>
            <a:chOff x="409955" y="1138427"/>
            <a:chExt cx="8670036" cy="5590261"/>
          </a:xfrm>
        </p:grpSpPr>
        <p:sp>
          <p:nvSpPr>
            <p:cNvPr id="25" name="object 25"/>
            <p:cNvSpPr txBox="1"/>
            <p:nvPr/>
          </p:nvSpPr>
          <p:spPr>
            <a:xfrm>
              <a:off x="1759711" y="4975097"/>
              <a:ext cx="4846320" cy="14103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2865" marR="59055" indent="2540" algn="ctr">
                <a:lnSpc>
                  <a:spcPct val="100000"/>
                </a:lnSpc>
              </a:pPr>
              <a:r>
                <a:rPr sz="1600" spc="-5" dirty="0">
                  <a:latin typeface="Calibri"/>
                  <a:cs typeface="Calibri"/>
                </a:rPr>
                <a:t>This POS </a:t>
              </a:r>
              <a:r>
                <a:rPr sz="1600" spc="-10" dirty="0">
                  <a:latin typeface="Calibri"/>
                  <a:cs typeface="Calibri"/>
                </a:rPr>
                <a:t>could </a:t>
              </a:r>
              <a:r>
                <a:rPr sz="1600" spc="-5" dirty="0">
                  <a:latin typeface="Calibri"/>
                  <a:cs typeface="Calibri"/>
                </a:rPr>
                <a:t>be a </a:t>
              </a:r>
              <a:r>
                <a:rPr sz="1600" spc="-10" dirty="0">
                  <a:latin typeface="Calibri"/>
                  <a:cs typeface="Calibri"/>
                </a:rPr>
                <a:t>3-year </a:t>
              </a:r>
              <a:r>
                <a:rPr sz="1600" spc="-15" dirty="0">
                  <a:latin typeface="Calibri"/>
                  <a:cs typeface="Calibri"/>
                </a:rPr>
                <a:t>pathway </a:t>
              </a:r>
              <a:r>
                <a:rPr sz="1600" spc="-10" dirty="0">
                  <a:latin typeface="Calibri"/>
                  <a:cs typeface="Calibri"/>
                </a:rPr>
                <a:t>offering </a:t>
              </a:r>
              <a:r>
                <a:rPr sz="1600" spc="-5" dirty="0">
                  <a:latin typeface="Calibri"/>
                  <a:cs typeface="Calibri"/>
                </a:rPr>
                <a:t>3</a:t>
              </a:r>
              <a:r>
                <a:rPr sz="1600" spc="5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credits,  </a:t>
              </a:r>
              <a:r>
                <a:rPr sz="1600" spc="-5" dirty="0">
                  <a:latin typeface="Calibri"/>
                  <a:cs typeface="Calibri"/>
                </a:rPr>
                <a:t>including 1 dual </a:t>
              </a:r>
              <a:r>
                <a:rPr sz="1600" spc="-10" dirty="0">
                  <a:latin typeface="Calibri"/>
                  <a:cs typeface="Calibri"/>
                </a:rPr>
                <a:t>college credit </a:t>
              </a:r>
              <a:r>
                <a:rPr sz="1600" spc="-5" dirty="0">
                  <a:latin typeface="Calibri"/>
                  <a:cs typeface="Calibri"/>
                </a:rPr>
                <a:t>and </a:t>
              </a:r>
              <a:r>
                <a:rPr sz="1600" spc="-10" dirty="0">
                  <a:latin typeface="Calibri"/>
                  <a:cs typeface="Calibri"/>
                </a:rPr>
                <a:t>career related </a:t>
              </a:r>
              <a:r>
                <a:rPr sz="1600" spc="-5" dirty="0">
                  <a:latin typeface="Calibri"/>
                  <a:cs typeface="Calibri"/>
                </a:rPr>
                <a:t>learning </a:t>
              </a:r>
              <a:r>
                <a:rPr sz="1600" spc="-30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experiences</a:t>
              </a:r>
              <a:endParaRPr sz="1600">
                <a:latin typeface="Calibri"/>
                <a:cs typeface="Calibri"/>
              </a:endParaRPr>
            </a:p>
            <a:p>
              <a:pPr marL="12065" marR="5080" algn="ctr">
                <a:lnSpc>
                  <a:spcPct val="100000"/>
                </a:lnSpc>
                <a:spcBef>
                  <a:spcPts val="1320"/>
                </a:spcBef>
              </a:pPr>
              <a:r>
                <a:rPr sz="1600" spc="-80" dirty="0">
                  <a:latin typeface="Calibri"/>
                  <a:cs typeface="Calibri"/>
                </a:rPr>
                <a:t>To</a:t>
              </a:r>
              <a:r>
                <a:rPr sz="1600" spc="1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learn</a:t>
              </a:r>
              <a:r>
                <a:rPr sz="1600" dirty="0">
                  <a:latin typeface="Calibri"/>
                  <a:cs typeface="Calibri"/>
                </a:rPr>
                <a:t> </a:t>
              </a:r>
              <a:r>
                <a:rPr sz="1600" spc="-15" dirty="0">
                  <a:latin typeface="Calibri"/>
                  <a:cs typeface="Calibri"/>
                </a:rPr>
                <a:t>more,</a:t>
              </a:r>
              <a:r>
                <a:rPr sz="1600" spc="3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or</a:t>
              </a:r>
              <a:r>
                <a:rPr sz="1600" spc="2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get</a:t>
              </a:r>
              <a:r>
                <a:rPr sz="1600" spc="1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started,</a:t>
              </a:r>
              <a:r>
                <a:rPr sz="160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please</a:t>
              </a:r>
              <a:r>
                <a:rPr sz="1600" spc="10" dirty="0">
                  <a:latin typeface="Calibri"/>
                  <a:cs typeface="Calibri"/>
                </a:rPr>
                <a:t> </a:t>
              </a:r>
              <a:r>
                <a:rPr sz="1600" spc="-15" dirty="0">
                  <a:latin typeface="Calibri"/>
                  <a:cs typeface="Calibri"/>
                </a:rPr>
                <a:t>contact</a:t>
              </a:r>
              <a:r>
                <a:rPr sz="1600" spc="40" dirty="0">
                  <a:latin typeface="Calibri"/>
                  <a:cs typeface="Calibri"/>
                </a:rPr>
                <a:t> </a:t>
              </a:r>
              <a:r>
                <a:rPr sz="1600" spc="-15" dirty="0">
                  <a:latin typeface="Calibri"/>
                  <a:cs typeface="Calibri"/>
                </a:rPr>
                <a:t>your</a:t>
              </a:r>
              <a:r>
                <a:rPr sz="1600" spc="2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Regional </a:t>
              </a:r>
              <a:r>
                <a:rPr sz="1600" spc="-325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CTE</a:t>
              </a:r>
              <a:r>
                <a:rPr sz="1600" spc="-8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Coordinator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2" name="object 2" title="Border"/>
            <p:cNvSpPr/>
            <p:nvPr/>
          </p:nvSpPr>
          <p:spPr>
            <a:xfrm>
              <a:off x="409955" y="1194816"/>
              <a:ext cx="2520696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678180" y="1275588"/>
              <a:ext cx="2084832" cy="839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457200" y="1219212"/>
              <a:ext cx="2425827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57200" y="1219212"/>
              <a:ext cx="2426335" cy="840740"/>
            </a:xfrm>
            <a:prstGeom prst="rect">
              <a:avLst/>
            </a:prstGeom>
            <a:ln w="9525">
              <a:solidFill>
                <a:srgbClr val="E36C09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925194" marR="390525" indent="-528955">
                <a:lnSpc>
                  <a:spcPct val="100000"/>
                </a:lnSpc>
                <a:spcBef>
                  <a:spcPts val="995"/>
                </a:spcBef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Start-Up</a:t>
              </a:r>
              <a:r>
                <a:rPr sz="1800" spc="-6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Program </a:t>
              </a:r>
              <a:r>
                <a:rPr sz="1800" spc="-32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44595" y="1194816"/>
              <a:ext cx="2699004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247644" y="1275588"/>
              <a:ext cx="2744724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291332" y="1219212"/>
              <a:ext cx="2604389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291332" y="1219212"/>
              <a:ext cx="2604770" cy="840740"/>
            </a:xfrm>
            <a:prstGeom prst="rect">
              <a:avLst/>
            </a:prstGeom>
            <a:ln w="9525">
              <a:solidFill>
                <a:srgbClr val="E36C09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1015365" marR="123189" indent="-884555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Program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of Study </a:t>
              </a:r>
              <a:r>
                <a:rPr sz="1800" spc="-3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2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315455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291071" y="1138427"/>
              <a:ext cx="2788920" cy="1114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63461" y="1219212"/>
              <a:ext cx="2590291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63461" y="1219212"/>
              <a:ext cx="2590800" cy="840740"/>
            </a:xfrm>
            <a:prstGeom prst="rect">
              <a:avLst/>
            </a:prstGeom>
            <a:ln w="9525">
              <a:solidFill>
                <a:srgbClr val="E36C09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2075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Quality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 to</a:t>
              </a:r>
              <a:endParaRPr sz="1800">
                <a:latin typeface="Calibri"/>
                <a:cs typeface="Calibri"/>
              </a:endParaRPr>
            </a:p>
            <a:p>
              <a:pPr marL="102870" marR="95885" algn="ctr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Wage,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Demand </a:t>
              </a:r>
              <a:r>
                <a:rPr sz="1800" spc="-38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0" dirty="0">
                  <a:solidFill>
                    <a:srgbClr val="FFFFFF"/>
                  </a:solidFill>
                  <a:latin typeface="Calibri"/>
                  <a:cs typeface="Calibri"/>
                </a:rPr>
                <a:t>Career,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" y="2405379"/>
              <a:ext cx="2426335" cy="1938020"/>
            </a:xfrm>
            <a:custGeom>
              <a:avLst/>
              <a:gdLst/>
              <a:ahLst/>
              <a:cxnLst/>
              <a:rect l="l" t="t" r="r" b="b"/>
              <a:pathLst>
                <a:path w="2426335" h="1938020">
                  <a:moveTo>
                    <a:pt x="0" y="1938020"/>
                  </a:moveTo>
                  <a:lnTo>
                    <a:pt x="2425827" y="1938020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1938020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2405379"/>
              <a:ext cx="2426335" cy="1938020"/>
            </a:xfrm>
            <a:custGeom>
              <a:avLst/>
              <a:gdLst/>
              <a:ahLst/>
              <a:cxnLst/>
              <a:rect l="l" t="t" r="r" b="b"/>
              <a:pathLst>
                <a:path w="2426335" h="1938020">
                  <a:moveTo>
                    <a:pt x="0" y="1938020"/>
                  </a:moveTo>
                  <a:lnTo>
                    <a:pt x="2425827" y="1938020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1938020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57200" y="2405379"/>
              <a:ext cx="2426335" cy="1938020"/>
            </a:xfrm>
            <a:prstGeom prst="rect">
              <a:avLst/>
            </a:prstGeom>
            <a:ln w="25400">
              <a:solidFill>
                <a:srgbClr val="E36C09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65125" marR="26733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Designed </a:t>
              </a:r>
              <a:r>
                <a:rPr sz="1400" spc="-10" dirty="0">
                  <a:latin typeface="Calibri"/>
                  <a:cs typeface="Calibri"/>
                </a:rPr>
                <a:t>for </a:t>
              </a:r>
              <a:r>
                <a:rPr sz="1400" spc="-5" dirty="0">
                  <a:latin typeface="Calibri"/>
                  <a:cs typeface="Calibri"/>
                </a:rPr>
                <a:t>beginning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structural </a:t>
              </a:r>
              <a:r>
                <a:rPr sz="1400" spc="-10" dirty="0">
                  <a:latin typeface="Calibri"/>
                  <a:cs typeface="Calibri"/>
                </a:rPr>
                <a:t>programming,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webpage design, and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programming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language</a:t>
              </a:r>
              <a:endParaRPr sz="14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Example</a:t>
              </a:r>
              <a:r>
                <a:rPr sz="1400" spc="-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courses:</a:t>
              </a:r>
              <a:endParaRPr sz="1400" dirty="0">
                <a:latin typeface="Calibri"/>
                <a:cs typeface="Calibri"/>
              </a:endParaRPr>
            </a:p>
            <a:p>
              <a:pPr marL="822325" lvl="1" indent="-286385">
                <a:lnSpc>
                  <a:spcPct val="100000"/>
                </a:lnSpc>
                <a:buFont typeface="Arial"/>
                <a:buChar char="•"/>
                <a:tabLst>
                  <a:tab pos="822960" algn="l"/>
                </a:tabLst>
              </a:pPr>
              <a:r>
                <a:rPr sz="1400" spc="-15" dirty="0">
                  <a:latin typeface="Calibri"/>
                  <a:cs typeface="Calibri"/>
                </a:rPr>
                <a:t>Web </a:t>
              </a:r>
              <a:r>
                <a:rPr sz="1400" spc="-5" dirty="0">
                  <a:latin typeface="Calibri"/>
                  <a:cs typeface="Calibri"/>
                </a:rPr>
                <a:t>Design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1</a:t>
              </a:r>
            </a:p>
            <a:p>
              <a:pPr marL="822325" marR="374650" lvl="1" indent="-286385">
                <a:lnSpc>
                  <a:spcPct val="100000"/>
                </a:lnSpc>
                <a:buFont typeface="Arial"/>
                <a:buChar char="•"/>
                <a:tabLst>
                  <a:tab pos="822960" algn="l"/>
                </a:tabLst>
              </a:pPr>
              <a:r>
                <a:rPr sz="1400" spc="-5" dirty="0">
                  <a:latin typeface="Calibri"/>
                  <a:cs typeface="Calibri"/>
                </a:rPr>
                <a:t>Computer </a:t>
              </a:r>
              <a:r>
                <a:rPr sz="1400" dirty="0">
                  <a:latin typeface="Calibri"/>
                  <a:cs typeface="Calibri"/>
                </a:rPr>
                <a:t>Game </a:t>
              </a:r>
              <a:r>
                <a:rPr sz="1400" spc="-30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Design</a:t>
              </a:r>
              <a:r>
                <a:rPr sz="1400" spc="-8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7" name="object 17"/>
            <p:cNvSpPr/>
            <p:nvPr/>
          </p:nvSpPr>
          <p:spPr>
            <a:xfrm>
              <a:off x="3352800" y="2411222"/>
              <a:ext cx="2512695" cy="2389505"/>
            </a:xfrm>
            <a:custGeom>
              <a:avLst/>
              <a:gdLst/>
              <a:ahLst/>
              <a:cxnLst/>
              <a:rect l="l" t="t" r="r" b="b"/>
              <a:pathLst>
                <a:path w="2512695" h="2389504">
                  <a:moveTo>
                    <a:pt x="0" y="2389378"/>
                  </a:moveTo>
                  <a:lnTo>
                    <a:pt x="2512187" y="2389378"/>
                  </a:lnTo>
                  <a:lnTo>
                    <a:pt x="2512187" y="0"/>
                  </a:lnTo>
                  <a:lnTo>
                    <a:pt x="0" y="0"/>
                  </a:lnTo>
                  <a:lnTo>
                    <a:pt x="0" y="2389378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52800" y="2411222"/>
              <a:ext cx="2512695" cy="2389505"/>
            </a:xfrm>
            <a:custGeom>
              <a:avLst/>
              <a:gdLst/>
              <a:ahLst/>
              <a:cxnLst/>
              <a:rect l="l" t="t" r="r" b="b"/>
              <a:pathLst>
                <a:path w="2512695" h="2389504">
                  <a:moveTo>
                    <a:pt x="0" y="2389378"/>
                  </a:moveTo>
                  <a:lnTo>
                    <a:pt x="2512187" y="2389378"/>
                  </a:lnTo>
                  <a:lnTo>
                    <a:pt x="2512187" y="0"/>
                  </a:lnTo>
                  <a:lnTo>
                    <a:pt x="0" y="0"/>
                  </a:lnTo>
                  <a:lnTo>
                    <a:pt x="0" y="2389378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352800" y="2411222"/>
              <a:ext cx="2512695" cy="2389505"/>
            </a:xfrm>
            <a:prstGeom prst="rect">
              <a:avLst/>
            </a:prstGeom>
            <a:ln w="25400">
              <a:solidFill>
                <a:srgbClr val="E36C09"/>
              </a:solidFill>
            </a:ln>
          </p:spPr>
          <p:txBody>
            <a:bodyPr vert="horz" wrap="square" lIns="0" tIns="4445" rIns="0" bIns="0" rtlCol="0">
              <a:spAutoFit/>
            </a:bodyPr>
            <a:lstStyle/>
            <a:p>
              <a:pPr marL="365760" marR="287655" indent="-286385">
                <a:lnSpc>
                  <a:spcPts val="1680"/>
                </a:lnSpc>
                <a:spcBef>
                  <a:spcPts val="35"/>
                </a:spcBef>
                <a:buFont typeface="Arial"/>
                <a:buChar char="•"/>
                <a:tabLst>
                  <a:tab pos="366395" algn="l"/>
                </a:tabLst>
              </a:pPr>
              <a:r>
                <a:rPr sz="1400" spc="-5" dirty="0">
                  <a:latin typeface="Calibri"/>
                  <a:cs typeface="Calibri"/>
                </a:rPr>
                <a:t>Deeper </a:t>
              </a:r>
              <a:r>
                <a:rPr sz="1400" spc="-10" dirty="0">
                  <a:latin typeface="Calibri"/>
                  <a:cs typeface="Calibri"/>
                </a:rPr>
                <a:t>understanding </a:t>
              </a:r>
              <a:r>
                <a:rPr sz="1400" spc="-5" dirty="0">
                  <a:latin typeface="Calibri"/>
                  <a:cs typeface="Calibri"/>
                </a:rPr>
                <a:t>of </a:t>
              </a:r>
              <a:r>
                <a:rPr sz="1400" spc="-204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programming </a:t>
              </a:r>
              <a:r>
                <a:rPr sz="1400" spc="-5" dirty="0">
                  <a:latin typeface="Calibri"/>
                  <a:cs typeface="Calibri"/>
                </a:rPr>
                <a:t>language,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including graphics, </a:t>
              </a:r>
              <a:r>
                <a:rPr sz="1400" spc="-10" dirty="0">
                  <a:latin typeface="Calibri"/>
                  <a:cs typeface="Calibri"/>
                </a:rPr>
                <a:t>circuit </a:t>
              </a:r>
              <a:r>
                <a:rPr sz="1400" spc="-23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design, </a:t>
              </a:r>
              <a:r>
                <a:rPr sz="1400" spc="-10" dirty="0">
                  <a:latin typeface="Calibri"/>
                  <a:cs typeface="Calibri"/>
                </a:rPr>
                <a:t>game </a:t>
              </a:r>
              <a:r>
                <a:rPr sz="1400" spc="-5" dirty="0">
                  <a:latin typeface="Calibri"/>
                  <a:cs typeface="Calibri"/>
                </a:rPr>
                <a:t>design, app </a:t>
              </a:r>
              <a:r>
                <a:rPr sz="1400" spc="-20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development</a:t>
              </a:r>
              <a:endParaRPr sz="1400" dirty="0">
                <a:latin typeface="Calibri"/>
                <a:cs typeface="Calibri"/>
              </a:endParaRPr>
            </a:p>
            <a:p>
              <a:pPr marL="365760" indent="-286385">
                <a:lnSpc>
                  <a:spcPts val="1625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400" spc="-5" dirty="0">
                  <a:latin typeface="Calibri"/>
                  <a:cs typeface="Calibri"/>
                </a:rPr>
                <a:t>Example</a:t>
              </a:r>
              <a:r>
                <a:rPr sz="1400" spc="-7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courses:</a:t>
              </a:r>
              <a:endParaRPr sz="1400" dirty="0">
                <a:latin typeface="Calibri"/>
                <a:cs typeface="Calibri"/>
              </a:endParaRPr>
            </a:p>
            <a:p>
              <a:pPr marL="822960" lvl="1" indent="-286385">
                <a:lnSpc>
                  <a:spcPct val="100000"/>
                </a:lnSpc>
                <a:buFont typeface="Arial"/>
                <a:buChar char="•"/>
                <a:tabLst>
                  <a:tab pos="823594" algn="l"/>
                </a:tabLst>
              </a:pPr>
              <a:r>
                <a:rPr sz="1400" spc="-15" dirty="0">
                  <a:latin typeface="Calibri"/>
                  <a:cs typeface="Calibri"/>
                </a:rPr>
                <a:t>Web </a:t>
              </a:r>
              <a:r>
                <a:rPr sz="1400" spc="-5" dirty="0">
                  <a:latin typeface="Calibri"/>
                  <a:cs typeface="Calibri"/>
                </a:rPr>
                <a:t>Design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2</a:t>
              </a:r>
            </a:p>
            <a:p>
              <a:pPr marL="822960" marR="461009" lvl="1" indent="-286385">
                <a:lnSpc>
                  <a:spcPct val="100000"/>
                </a:lnSpc>
                <a:buFont typeface="Arial"/>
                <a:buChar char="•"/>
                <a:tabLst>
                  <a:tab pos="823594" algn="l"/>
                </a:tabLst>
              </a:pPr>
              <a:r>
                <a:rPr sz="1400" spc="-5" dirty="0">
                  <a:latin typeface="Calibri"/>
                  <a:cs typeface="Calibri"/>
                </a:rPr>
                <a:t>Computer </a:t>
              </a:r>
              <a:r>
                <a:rPr sz="1400" dirty="0">
                  <a:latin typeface="Calibri"/>
                  <a:cs typeface="Calibri"/>
                </a:rPr>
                <a:t>Game </a:t>
              </a:r>
              <a:r>
                <a:rPr sz="1400" spc="-30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Design</a:t>
              </a:r>
              <a:r>
                <a:rPr sz="1400" spc="-8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2</a:t>
              </a:r>
            </a:p>
            <a:p>
              <a:pPr marL="822960" marR="316230" lvl="1" indent="-286385">
                <a:lnSpc>
                  <a:spcPct val="100000"/>
                </a:lnSpc>
                <a:buFont typeface="Arial"/>
                <a:buChar char="•"/>
                <a:tabLst>
                  <a:tab pos="823594" algn="l"/>
                </a:tabLst>
              </a:pPr>
              <a:r>
                <a:rPr sz="1400" dirty="0">
                  <a:latin typeface="Calibri"/>
                  <a:cs typeface="Calibri"/>
                </a:rPr>
                <a:t>Job</a:t>
              </a:r>
              <a:r>
                <a:rPr sz="1400" spc="-3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shadow</a:t>
              </a:r>
              <a:r>
                <a:rPr sz="1400" spc="-2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or</a:t>
              </a:r>
              <a:r>
                <a:rPr sz="1400" spc="-3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site </a:t>
              </a:r>
              <a:r>
                <a:rPr sz="1400" spc="-23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visit</a:t>
              </a:r>
            </a:p>
          </p:txBody>
        </p:sp>
        <p:sp>
          <p:nvSpPr>
            <p:cNvPr id="20" name="object 20" title="Border"/>
            <p:cNvSpPr/>
            <p:nvPr/>
          </p:nvSpPr>
          <p:spPr>
            <a:xfrm>
              <a:off x="6309359" y="2377439"/>
              <a:ext cx="2702051" cy="19370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316979" y="2395727"/>
              <a:ext cx="2609087" cy="195224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66890" y="2411348"/>
              <a:ext cx="2586990" cy="1823085"/>
            </a:xfrm>
            <a:custGeom>
              <a:avLst/>
              <a:gdLst/>
              <a:ahLst/>
              <a:cxnLst/>
              <a:rect l="l" t="t" r="r" b="b"/>
              <a:pathLst>
                <a:path w="2586990" h="1823085">
                  <a:moveTo>
                    <a:pt x="0" y="1822703"/>
                  </a:moveTo>
                  <a:lnTo>
                    <a:pt x="2586863" y="1822703"/>
                  </a:lnTo>
                  <a:lnTo>
                    <a:pt x="2586863" y="0"/>
                  </a:lnTo>
                  <a:lnTo>
                    <a:pt x="0" y="0"/>
                  </a:lnTo>
                  <a:lnTo>
                    <a:pt x="0" y="1822703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66890" y="2411348"/>
              <a:ext cx="2586990" cy="1823085"/>
            </a:xfrm>
            <a:custGeom>
              <a:avLst/>
              <a:gdLst/>
              <a:ahLst/>
              <a:cxnLst/>
              <a:rect l="l" t="t" r="r" b="b"/>
              <a:pathLst>
                <a:path w="2586990" h="1823085">
                  <a:moveTo>
                    <a:pt x="0" y="1822703"/>
                  </a:moveTo>
                  <a:lnTo>
                    <a:pt x="2586863" y="1822703"/>
                  </a:lnTo>
                  <a:lnTo>
                    <a:pt x="2586863" y="0"/>
                  </a:lnTo>
                  <a:lnTo>
                    <a:pt x="0" y="0"/>
                  </a:lnTo>
                  <a:lnTo>
                    <a:pt x="0" y="1822703"/>
                  </a:lnTo>
                  <a:close/>
                </a:path>
              </a:pathLst>
            </a:custGeom>
            <a:ln w="28575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6366762" y="2458211"/>
              <a:ext cx="2586990" cy="1823085"/>
            </a:xfrm>
            <a:prstGeom prst="rect">
              <a:avLst/>
            </a:prstGeom>
            <a:ln w="28575">
              <a:solidFill>
                <a:srgbClr val="E36C09"/>
              </a:solidFill>
            </a:ln>
          </p:spPr>
          <p:txBody>
            <a:bodyPr vert="horz" wrap="square" lIns="0" tIns="32384" rIns="0" bIns="0" rtlCol="0">
              <a:spAutoFit/>
            </a:bodyPr>
            <a:lstStyle/>
            <a:p>
              <a:pPr marL="364490" marR="204470" indent="-286385">
                <a:lnSpc>
                  <a:spcPct val="100000"/>
                </a:lnSpc>
                <a:spcBef>
                  <a:spcPts val="254"/>
                </a:spcBef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Advanced topics such </a:t>
              </a:r>
              <a:r>
                <a:rPr sz="1400" dirty="0">
                  <a:latin typeface="Calibri"/>
                  <a:cs typeface="Calibri"/>
                </a:rPr>
                <a:t>as </a:t>
              </a:r>
              <a:r>
                <a:rPr sz="1400" spc="-5" dirty="0">
                  <a:latin typeface="Calibri"/>
                  <a:cs typeface="Calibri"/>
                </a:rPr>
                <a:t>AI, </a:t>
              </a:r>
              <a:r>
                <a:rPr sz="1400" spc="-27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UX </a:t>
              </a:r>
              <a:r>
                <a:rPr sz="1400" spc="-5" dirty="0">
                  <a:latin typeface="Calibri"/>
                  <a:cs typeface="Calibri"/>
                </a:rPr>
                <a:t>design, and advanced </a:t>
              </a:r>
              <a:r>
                <a:rPr sz="1400" spc="-27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graphics</a:t>
              </a:r>
              <a:endParaRPr sz="14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Example</a:t>
              </a:r>
              <a:r>
                <a:rPr sz="1400" spc="-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courses:</a:t>
              </a:r>
              <a:endParaRPr sz="1400">
                <a:latin typeface="Calibri"/>
                <a:cs typeface="Calibri"/>
              </a:endParaRPr>
            </a:p>
            <a:p>
              <a:pPr marL="821690" marR="180340" lvl="1" indent="-286385" algn="just">
                <a:lnSpc>
                  <a:spcPct val="100000"/>
                </a:lnSpc>
                <a:buFont typeface="Arial"/>
                <a:buChar char="•"/>
                <a:tabLst>
                  <a:tab pos="822325" algn="l"/>
                </a:tabLst>
              </a:pPr>
              <a:r>
                <a:rPr sz="1400" spc="-15" dirty="0">
                  <a:latin typeface="Calibri"/>
                  <a:cs typeface="Calibri"/>
                </a:rPr>
                <a:t>Java </a:t>
              </a:r>
              <a:r>
                <a:rPr sz="1400" spc="-10" dirty="0">
                  <a:latin typeface="Calibri"/>
                  <a:cs typeface="Calibri"/>
                </a:rPr>
                <a:t>Programming </a:t>
              </a:r>
              <a:r>
                <a:rPr sz="1400" spc="-5" dirty="0">
                  <a:latin typeface="Calibri"/>
                  <a:cs typeface="Calibri"/>
                </a:rPr>
                <a:t>CS </a:t>
              </a:r>
              <a:r>
                <a:rPr sz="1400" spc="-229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161 </a:t>
              </a:r>
              <a:r>
                <a:rPr sz="1400" dirty="0">
                  <a:latin typeface="Calibri"/>
                  <a:cs typeface="Calibri"/>
                </a:rPr>
                <a:t>- </a:t>
              </a:r>
              <a:r>
                <a:rPr sz="1400" spc="-5" dirty="0">
                  <a:latin typeface="Calibri"/>
                  <a:cs typeface="Calibri"/>
                </a:rPr>
                <a:t>PSU Credit (full-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year</a:t>
              </a:r>
              <a:r>
                <a:rPr sz="1400" spc="-9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course)</a:t>
              </a:r>
              <a:endParaRPr sz="1400">
                <a:latin typeface="Calibri"/>
                <a:cs typeface="Calibri"/>
              </a:endParaRPr>
            </a:p>
            <a:p>
              <a:pPr marL="821690" lvl="1" indent="-286385">
                <a:lnSpc>
                  <a:spcPct val="100000"/>
                </a:lnSpc>
                <a:buFont typeface="Arial"/>
                <a:buChar char="•"/>
                <a:tabLst>
                  <a:tab pos="822325" algn="l"/>
                </a:tabLst>
              </a:pPr>
              <a:r>
                <a:rPr sz="1400" spc="-10" dirty="0">
                  <a:latin typeface="Calibri"/>
                  <a:cs typeface="Calibri"/>
                </a:rPr>
                <a:t>Internship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6" name="object 26" title="Border"/>
            <p:cNvSpPr/>
            <p:nvPr/>
          </p:nvSpPr>
          <p:spPr>
            <a:xfrm>
              <a:off x="2828544" y="3008376"/>
              <a:ext cx="588264" cy="579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302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8302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Border"/>
            <p:cNvSpPr/>
            <p:nvPr/>
          </p:nvSpPr>
          <p:spPr>
            <a:xfrm>
              <a:off x="5841491" y="3008376"/>
              <a:ext cx="588263" cy="5791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95721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95721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 title="Border"/>
            <p:cNvSpPr/>
            <p:nvPr/>
          </p:nvSpPr>
          <p:spPr>
            <a:xfrm>
              <a:off x="7467600" y="5315940"/>
              <a:ext cx="1400175" cy="14127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596188"/>
          </a:xfrm>
          <a:prstGeom prst="rect">
            <a:avLst/>
          </a:prstGeom>
        </p:spPr>
        <p:txBody>
          <a:bodyPr vert="horz" wrap="square" lIns="0" tIns="102742" rIns="0" bIns="0" rtlCol="0">
            <a:spAutoFit/>
          </a:bodyPr>
          <a:lstStyle/>
          <a:p>
            <a:pPr marL="601345">
              <a:lnSpc>
                <a:spcPct val="100000"/>
              </a:lnSpc>
            </a:pPr>
            <a:r>
              <a:rPr sz="3200" spc="-5" dirty="0"/>
              <a:t>Arts, </a:t>
            </a:r>
            <a:r>
              <a:rPr sz="3200" spc="-15" dirty="0"/>
              <a:t>Information </a:t>
            </a:r>
            <a:r>
              <a:rPr lang="en-US" sz="3200" dirty="0"/>
              <a:t>&amp;</a:t>
            </a:r>
            <a:r>
              <a:rPr sz="3200" spc="60" dirty="0"/>
              <a:t> </a:t>
            </a:r>
            <a:r>
              <a:rPr sz="3200" spc="-5" dirty="0"/>
              <a:t>Communications</a:t>
            </a:r>
            <a:endParaRPr sz="3200" dirty="0"/>
          </a:p>
        </p:txBody>
      </p:sp>
      <p:sp>
        <p:nvSpPr>
          <p:cNvPr id="3" name="object 3" title="Border"/>
          <p:cNvSpPr/>
          <p:nvPr/>
        </p:nvSpPr>
        <p:spPr>
          <a:xfrm>
            <a:off x="7467600" y="53339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8194" y="1699386"/>
            <a:ext cx="6488430" cy="268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spc="-10" dirty="0">
                <a:latin typeface="Calibri"/>
                <a:cs typeface="Calibri"/>
              </a:rPr>
              <a:t>Web &amp; </a:t>
            </a:r>
            <a:r>
              <a:rPr sz="2800" b="1" spc="-10" dirty="0">
                <a:latin typeface="Calibri"/>
                <a:cs typeface="Calibri"/>
              </a:rPr>
              <a:t>Digital </a:t>
            </a:r>
            <a:r>
              <a:rPr sz="2800" b="1" spc="-5" dirty="0">
                <a:latin typeface="Calibri"/>
                <a:cs typeface="Calibri"/>
              </a:rPr>
              <a:t>Media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Production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460"/>
              </a:spcBef>
            </a:pPr>
            <a:r>
              <a:rPr sz="1800" spc="-5" dirty="0">
                <a:latin typeface="Calibri"/>
                <a:cs typeface="Calibri"/>
              </a:rPr>
              <a:t>This sequence of </a:t>
            </a:r>
            <a:r>
              <a:rPr sz="1800" dirty="0">
                <a:latin typeface="Calibri"/>
                <a:cs typeface="Calibri"/>
              </a:rPr>
              <a:t>arts-based </a:t>
            </a:r>
            <a:r>
              <a:rPr sz="1800" spc="-5" dirty="0">
                <a:latin typeface="Calibri"/>
                <a:cs typeface="Calibri"/>
              </a:rPr>
              <a:t>design </a:t>
            </a:r>
            <a:r>
              <a:rPr sz="1800" spc="-10" dirty="0">
                <a:latin typeface="Calibri"/>
                <a:cs typeface="Calibri"/>
              </a:rPr>
              <a:t>courses prepares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2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pathways </a:t>
            </a:r>
            <a:r>
              <a:rPr sz="1800" spc="-10" dirty="0">
                <a:latin typeface="Calibri"/>
                <a:cs typeface="Calibri"/>
              </a:rPr>
              <a:t>into </a:t>
            </a:r>
            <a:r>
              <a:rPr sz="1800" dirty="0">
                <a:latin typeface="Calibri"/>
                <a:cs typeface="Calibri"/>
              </a:rPr>
              <a:t>modern </a:t>
            </a:r>
            <a:r>
              <a:rPr sz="1800" spc="-10" dirty="0">
                <a:latin typeface="Calibri"/>
                <a:cs typeface="Calibri"/>
              </a:rPr>
              <a:t>digital </a:t>
            </a:r>
            <a:r>
              <a:rPr sz="1800" dirty="0">
                <a:latin typeface="Calibri"/>
                <a:cs typeface="Calibri"/>
              </a:rPr>
              <a:t>media </a:t>
            </a:r>
            <a:r>
              <a:rPr sz="1800" spc="-5" dirty="0">
                <a:latin typeface="Calibri"/>
                <a:cs typeface="Calibri"/>
              </a:rPr>
              <a:t>industries. Students will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2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chance </a:t>
            </a:r>
            <a:r>
              <a:rPr sz="1800" spc="-10" dirty="0">
                <a:latin typeface="Calibri"/>
                <a:cs typeface="Calibri"/>
              </a:rPr>
              <a:t>to grow </a:t>
            </a:r>
            <a:r>
              <a:rPr sz="1800" spc="-5" dirty="0">
                <a:latin typeface="Calibri"/>
                <a:cs typeface="Calibri"/>
              </a:rPr>
              <a:t>their basic </a:t>
            </a:r>
            <a:r>
              <a:rPr sz="1800" spc="-10" dirty="0">
                <a:latin typeface="Calibri"/>
                <a:cs typeface="Calibri"/>
              </a:rPr>
              <a:t>skills to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advanced level of design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production </a:t>
            </a:r>
            <a:r>
              <a:rPr sz="1800" spc="-5" dirty="0">
                <a:latin typeface="Calibri"/>
                <a:cs typeface="Calibri"/>
              </a:rPr>
              <a:t>while </a:t>
            </a:r>
            <a:r>
              <a:rPr sz="1800" spc="-10" dirty="0">
                <a:latin typeface="Calibri"/>
                <a:cs typeface="Calibri"/>
              </a:rPr>
              <a:t>connecting </a:t>
            </a:r>
            <a:r>
              <a:rPr sz="1800" dirty="0">
                <a:latin typeface="Calibri"/>
                <a:cs typeface="Calibri"/>
              </a:rPr>
              <a:t>their </a:t>
            </a:r>
            <a:r>
              <a:rPr sz="1800" spc="-5" dirty="0">
                <a:latin typeface="Calibri"/>
                <a:cs typeface="Calibri"/>
              </a:rPr>
              <a:t>academic skills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learning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valuable </a:t>
            </a:r>
            <a:r>
              <a:rPr sz="1800" spc="-10" dirty="0">
                <a:latin typeface="Calibri"/>
                <a:cs typeface="Calibri"/>
              </a:rPr>
              <a:t>workplace-ready </a:t>
            </a:r>
            <a:r>
              <a:rPr sz="1800" spc="-5" dirty="0">
                <a:latin typeface="Calibri"/>
                <a:cs typeface="Calibri"/>
              </a:rPr>
              <a:t>skills.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10" dirty="0">
                <a:latin typeface="Calibri"/>
                <a:cs typeface="Calibri"/>
              </a:rPr>
              <a:t>framework </a:t>
            </a:r>
            <a:r>
              <a:rPr sz="1800" spc="-5" dirty="0">
                <a:latin typeface="Calibri"/>
                <a:cs typeface="Calibri"/>
              </a:rPr>
              <a:t>should include </a:t>
            </a:r>
            <a:r>
              <a:rPr sz="1800" spc="-1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flexibility </a:t>
            </a:r>
            <a:r>
              <a:rPr sz="1800" spc="-15" dirty="0">
                <a:latin typeface="Calibri"/>
                <a:cs typeface="Calibri"/>
              </a:rPr>
              <a:t>for focus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varied </a:t>
            </a:r>
            <a:r>
              <a:rPr sz="1800" spc="-10" dirty="0">
                <a:latin typeface="Calibri"/>
                <a:cs typeface="Calibri"/>
              </a:rPr>
              <a:t>creative </a:t>
            </a:r>
            <a:r>
              <a:rPr sz="1800" spc="-5" dirty="0">
                <a:latin typeface="Calibri"/>
                <a:cs typeface="Calibri"/>
              </a:rPr>
              <a:t>methods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skills </a:t>
            </a:r>
            <a:r>
              <a:rPr sz="1800" dirty="0">
                <a:latin typeface="Calibri"/>
                <a:cs typeface="Calibri"/>
              </a:rPr>
              <a:t>used in </a:t>
            </a:r>
            <a:r>
              <a:rPr sz="1800" spc="-1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20" dirty="0">
                <a:latin typeface="Calibri"/>
                <a:cs typeface="Calibri"/>
              </a:rPr>
              <a:t>industry, </a:t>
            </a:r>
            <a:r>
              <a:rPr sz="1800" spc="-5" dirty="0">
                <a:latin typeface="Calibri"/>
                <a:cs typeface="Calibri"/>
              </a:rPr>
              <a:t>such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digital </a:t>
            </a:r>
            <a:r>
              <a:rPr sz="1800" spc="-5" dirty="0">
                <a:latin typeface="Calibri"/>
                <a:cs typeface="Calibri"/>
              </a:rPr>
              <a:t>design, </a:t>
            </a:r>
            <a:r>
              <a:rPr sz="1800" dirty="0">
                <a:latin typeface="Calibri"/>
                <a:cs typeface="Calibri"/>
              </a:rPr>
              <a:t>editing, and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production.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9590">
              <a:lnSpc>
                <a:spcPct val="100000"/>
              </a:lnSpc>
            </a:pPr>
            <a:r>
              <a:rPr sz="2800" spc="-35" dirty="0"/>
              <a:t>DIGITAL </a:t>
            </a:r>
            <a:r>
              <a:rPr sz="2800" spc="-10" dirty="0"/>
              <a:t>MEDIA PRODUCTION </a:t>
            </a:r>
            <a:r>
              <a:rPr sz="2800" spc="-35" dirty="0"/>
              <a:t>START-UP</a:t>
            </a:r>
            <a:r>
              <a:rPr sz="2800" spc="100" dirty="0"/>
              <a:t> </a:t>
            </a:r>
            <a:r>
              <a:rPr sz="2800" spc="-5" dirty="0"/>
              <a:t>PLAN</a:t>
            </a:r>
            <a:endParaRPr sz="2800" dirty="0"/>
          </a:p>
        </p:txBody>
      </p:sp>
      <p:grpSp>
        <p:nvGrpSpPr>
          <p:cNvPr id="36" name="Group 35" title="Border"/>
          <p:cNvGrpSpPr/>
          <p:nvPr/>
        </p:nvGrpSpPr>
        <p:grpSpPr>
          <a:xfrm>
            <a:off x="409955" y="1138427"/>
            <a:ext cx="8670036" cy="5590261"/>
            <a:chOff x="409955" y="1138427"/>
            <a:chExt cx="8670036" cy="5590261"/>
          </a:xfrm>
        </p:grpSpPr>
        <p:sp>
          <p:nvSpPr>
            <p:cNvPr id="26" name="object 26"/>
            <p:cNvSpPr txBox="1"/>
            <p:nvPr/>
          </p:nvSpPr>
          <p:spPr>
            <a:xfrm>
              <a:off x="1913889" y="5202428"/>
              <a:ext cx="4843780" cy="131889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62865" marR="55880" indent="2540" algn="ctr">
                <a:lnSpc>
                  <a:spcPct val="100000"/>
                </a:lnSpc>
              </a:pPr>
              <a:r>
                <a:rPr sz="1600" spc="-5" dirty="0">
                  <a:latin typeface="Calibri"/>
                  <a:cs typeface="Calibri"/>
                </a:rPr>
                <a:t>This POS </a:t>
              </a:r>
              <a:r>
                <a:rPr sz="1600" spc="-10" dirty="0">
                  <a:latin typeface="Calibri"/>
                  <a:cs typeface="Calibri"/>
                </a:rPr>
                <a:t>could </a:t>
              </a:r>
              <a:r>
                <a:rPr sz="1600" spc="-5" dirty="0">
                  <a:latin typeface="Calibri"/>
                  <a:cs typeface="Calibri"/>
                </a:rPr>
                <a:t>be a </a:t>
              </a:r>
              <a:r>
                <a:rPr sz="1600" spc="-10" dirty="0">
                  <a:latin typeface="Calibri"/>
                  <a:cs typeface="Calibri"/>
                </a:rPr>
                <a:t>3-year </a:t>
              </a:r>
              <a:r>
                <a:rPr sz="1600" spc="-15" dirty="0">
                  <a:latin typeface="Calibri"/>
                  <a:cs typeface="Calibri"/>
                </a:rPr>
                <a:t>pathway </a:t>
              </a:r>
              <a:r>
                <a:rPr sz="1600" spc="-10" dirty="0">
                  <a:latin typeface="Calibri"/>
                  <a:cs typeface="Calibri"/>
                </a:rPr>
                <a:t>offering </a:t>
              </a:r>
              <a:r>
                <a:rPr sz="1600" spc="-5" dirty="0">
                  <a:latin typeface="Calibri"/>
                  <a:cs typeface="Calibri"/>
                </a:rPr>
                <a:t>3</a:t>
              </a:r>
              <a:r>
                <a:rPr sz="1600" spc="5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credits,  </a:t>
              </a:r>
              <a:r>
                <a:rPr sz="1600" spc="-5" dirty="0">
                  <a:latin typeface="Calibri"/>
                  <a:cs typeface="Calibri"/>
                </a:rPr>
                <a:t>including 1 dual </a:t>
              </a:r>
              <a:r>
                <a:rPr sz="1600" spc="-10" dirty="0">
                  <a:latin typeface="Calibri"/>
                  <a:cs typeface="Calibri"/>
                </a:rPr>
                <a:t>college credit </a:t>
              </a:r>
              <a:r>
                <a:rPr sz="1600" spc="-5" dirty="0">
                  <a:latin typeface="Calibri"/>
                  <a:cs typeface="Calibri"/>
                </a:rPr>
                <a:t>and </a:t>
              </a:r>
              <a:r>
                <a:rPr sz="1600" spc="-10" dirty="0">
                  <a:latin typeface="Calibri"/>
                  <a:cs typeface="Calibri"/>
                </a:rPr>
                <a:t>career related </a:t>
              </a:r>
              <a:r>
                <a:rPr sz="1600" spc="-5" dirty="0">
                  <a:latin typeface="Calibri"/>
                  <a:cs typeface="Calibri"/>
                </a:rPr>
                <a:t>learning </a:t>
              </a:r>
              <a:r>
                <a:rPr sz="1600" spc="-31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experiences</a:t>
              </a:r>
              <a:endParaRPr sz="1600">
                <a:latin typeface="Calibri"/>
                <a:cs typeface="Calibri"/>
              </a:endParaRPr>
            </a:p>
            <a:p>
              <a:pPr marL="12065" marR="5080" algn="ctr">
                <a:lnSpc>
                  <a:spcPct val="100000"/>
                </a:lnSpc>
                <a:spcBef>
                  <a:spcPts val="600"/>
                </a:spcBef>
              </a:pPr>
              <a:r>
                <a:rPr sz="1600" spc="-80" dirty="0">
                  <a:latin typeface="Calibri"/>
                  <a:cs typeface="Calibri"/>
                </a:rPr>
                <a:t>To</a:t>
              </a:r>
              <a:r>
                <a:rPr sz="1600" spc="1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learn</a:t>
              </a:r>
              <a:r>
                <a:rPr sz="1600" dirty="0">
                  <a:latin typeface="Calibri"/>
                  <a:cs typeface="Calibri"/>
                </a:rPr>
                <a:t> </a:t>
              </a:r>
              <a:r>
                <a:rPr sz="1600" spc="-15" dirty="0">
                  <a:latin typeface="Calibri"/>
                  <a:cs typeface="Calibri"/>
                </a:rPr>
                <a:t>more,</a:t>
              </a:r>
              <a:r>
                <a:rPr sz="1600" spc="3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or</a:t>
              </a:r>
              <a:r>
                <a:rPr sz="1600" spc="2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get</a:t>
              </a:r>
              <a:r>
                <a:rPr sz="1600" spc="1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started,</a:t>
              </a:r>
              <a:r>
                <a:rPr sz="160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please</a:t>
              </a:r>
              <a:r>
                <a:rPr sz="1600" spc="10" dirty="0">
                  <a:latin typeface="Calibri"/>
                  <a:cs typeface="Calibri"/>
                </a:rPr>
                <a:t> </a:t>
              </a:r>
              <a:r>
                <a:rPr sz="1600" spc="-15" dirty="0">
                  <a:latin typeface="Calibri"/>
                  <a:cs typeface="Calibri"/>
                </a:rPr>
                <a:t>contact</a:t>
              </a:r>
              <a:r>
                <a:rPr sz="1600" spc="15" dirty="0">
                  <a:latin typeface="Calibri"/>
                  <a:cs typeface="Calibri"/>
                </a:rPr>
                <a:t> </a:t>
              </a:r>
              <a:r>
                <a:rPr sz="1600" spc="-15" dirty="0">
                  <a:latin typeface="Calibri"/>
                  <a:cs typeface="Calibri"/>
                </a:rPr>
                <a:t>your</a:t>
              </a:r>
              <a:r>
                <a:rPr sz="1600" spc="2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Regional </a:t>
              </a:r>
              <a:r>
                <a:rPr sz="1600" spc="-33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CTE</a:t>
              </a:r>
              <a:r>
                <a:rPr sz="1600" spc="-8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Coordinator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2" name="object 2" title="Border"/>
            <p:cNvSpPr/>
            <p:nvPr/>
          </p:nvSpPr>
          <p:spPr>
            <a:xfrm>
              <a:off x="409955" y="1194816"/>
              <a:ext cx="2456688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646176" y="1275588"/>
              <a:ext cx="2084832" cy="839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457200" y="1219212"/>
              <a:ext cx="2362200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57200" y="1219212"/>
              <a:ext cx="2362200" cy="840740"/>
            </a:xfrm>
            <a:prstGeom prst="rect">
              <a:avLst/>
            </a:prstGeom>
            <a:ln w="9525">
              <a:solidFill>
                <a:srgbClr val="E36C09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893444" marR="358775" indent="-528955">
                <a:lnSpc>
                  <a:spcPct val="100000"/>
                </a:lnSpc>
                <a:spcBef>
                  <a:spcPts val="995"/>
                </a:spcBef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Start-Up</a:t>
              </a:r>
              <a:r>
                <a:rPr sz="1800" spc="-6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Program </a:t>
              </a:r>
              <a:r>
                <a:rPr sz="1800" spc="-32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64408" y="1194816"/>
              <a:ext cx="2689860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262884" y="1275588"/>
              <a:ext cx="2744724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312414" y="1219212"/>
              <a:ext cx="2594229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312414" y="1219212"/>
              <a:ext cx="2594610" cy="840740"/>
            </a:xfrm>
            <a:prstGeom prst="rect">
              <a:avLst/>
            </a:prstGeom>
            <a:ln w="9525">
              <a:solidFill>
                <a:srgbClr val="E36C09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1009650" marR="118110" indent="-883919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Program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of Study </a:t>
              </a:r>
              <a:r>
                <a:rPr sz="1800" spc="-3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315455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291071" y="1138427"/>
              <a:ext cx="2788920" cy="1114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63461" y="1219212"/>
              <a:ext cx="2590291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63461" y="1219212"/>
              <a:ext cx="2590800" cy="840740"/>
            </a:xfrm>
            <a:prstGeom prst="rect">
              <a:avLst/>
            </a:prstGeom>
            <a:ln w="9525">
              <a:solidFill>
                <a:srgbClr val="E36C09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2075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Quality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 to</a:t>
              </a:r>
              <a:endParaRPr sz="1800">
                <a:latin typeface="Calibri"/>
                <a:cs typeface="Calibri"/>
              </a:endParaRPr>
            </a:p>
            <a:p>
              <a:pPr marL="102870" marR="95885" algn="ctr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Wage,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Demand </a:t>
              </a:r>
              <a:r>
                <a:rPr sz="1800" spc="-38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0" dirty="0">
                  <a:solidFill>
                    <a:srgbClr val="FFFFFF"/>
                  </a:solidFill>
                  <a:latin typeface="Calibri"/>
                  <a:cs typeface="Calibri"/>
                </a:rPr>
                <a:t>Career,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" y="2411222"/>
              <a:ext cx="2362200" cy="2465705"/>
            </a:xfrm>
            <a:custGeom>
              <a:avLst/>
              <a:gdLst/>
              <a:ahLst/>
              <a:cxnLst/>
              <a:rect l="l" t="t" r="r" b="b"/>
              <a:pathLst>
                <a:path w="2362200" h="2465704">
                  <a:moveTo>
                    <a:pt x="0" y="2465578"/>
                  </a:moveTo>
                  <a:lnTo>
                    <a:pt x="2362200" y="2465578"/>
                  </a:lnTo>
                  <a:lnTo>
                    <a:pt x="2362200" y="0"/>
                  </a:lnTo>
                  <a:lnTo>
                    <a:pt x="0" y="0"/>
                  </a:lnTo>
                  <a:lnTo>
                    <a:pt x="0" y="2465578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2411222"/>
              <a:ext cx="2362200" cy="2465705"/>
            </a:xfrm>
            <a:custGeom>
              <a:avLst/>
              <a:gdLst/>
              <a:ahLst/>
              <a:cxnLst/>
              <a:rect l="l" t="t" r="r" b="b"/>
              <a:pathLst>
                <a:path w="2362200" h="2465704">
                  <a:moveTo>
                    <a:pt x="0" y="2465578"/>
                  </a:moveTo>
                  <a:lnTo>
                    <a:pt x="2362200" y="2465578"/>
                  </a:lnTo>
                  <a:lnTo>
                    <a:pt x="2362200" y="0"/>
                  </a:lnTo>
                  <a:lnTo>
                    <a:pt x="0" y="0"/>
                  </a:lnTo>
                  <a:lnTo>
                    <a:pt x="0" y="2465578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57200" y="2411222"/>
              <a:ext cx="2362200" cy="2465705"/>
            </a:xfrm>
            <a:prstGeom prst="rect">
              <a:avLst/>
            </a:prstGeom>
            <a:ln w="25400">
              <a:solidFill>
                <a:srgbClr val="E36C09"/>
              </a:solidFill>
            </a:ln>
          </p:spPr>
          <p:txBody>
            <a:bodyPr vert="horz" wrap="square" lIns="0" tIns="66040" rIns="0" bIns="0" rtlCol="0">
              <a:spAutoFit/>
            </a:bodyPr>
            <a:lstStyle/>
            <a:p>
              <a:pPr marL="365125" marR="73025" indent="-286385">
                <a:lnSpc>
                  <a:spcPct val="100000"/>
                </a:lnSpc>
                <a:spcBef>
                  <a:spcPts val="520"/>
                </a:spcBef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Designed </a:t>
              </a:r>
              <a:r>
                <a:rPr sz="1400" spc="-10" dirty="0">
                  <a:latin typeface="Calibri"/>
                  <a:cs typeface="Calibri"/>
                </a:rPr>
                <a:t>for </a:t>
              </a:r>
              <a:r>
                <a:rPr sz="1400" dirty="0">
                  <a:latin typeface="Calibri"/>
                  <a:cs typeface="Calibri"/>
                </a:rPr>
                <a:t>learning </a:t>
              </a:r>
              <a:r>
                <a:rPr sz="1400" spc="-28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basic </a:t>
              </a:r>
              <a:r>
                <a:rPr sz="1400" dirty="0">
                  <a:latin typeface="Calibri"/>
                  <a:cs typeface="Calibri"/>
                </a:rPr>
                <a:t>ICT </a:t>
              </a:r>
              <a:r>
                <a:rPr sz="1400" spc="-5" dirty="0">
                  <a:latin typeface="Calibri"/>
                  <a:cs typeface="Calibri"/>
                </a:rPr>
                <a:t>tools, operations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for</a:t>
              </a:r>
              <a:r>
                <a:rPr sz="1400" spc="-4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communication,</a:t>
              </a:r>
              <a:r>
                <a:rPr sz="1400" spc="-2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roles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of </a:t>
              </a:r>
              <a:r>
                <a:rPr sz="1400" spc="-15" dirty="0">
                  <a:latin typeface="Calibri"/>
                  <a:cs typeface="Calibri"/>
                </a:rPr>
                <a:t>creators </a:t>
              </a:r>
              <a:r>
                <a:rPr sz="1400" dirty="0">
                  <a:latin typeface="Calibri"/>
                  <a:cs typeface="Calibri"/>
                </a:rPr>
                <a:t>in </a:t>
              </a:r>
              <a:r>
                <a:rPr sz="1400" spc="-5" dirty="0">
                  <a:latin typeface="Calibri"/>
                  <a:cs typeface="Calibri"/>
                </a:rPr>
                <a:t>production,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and </a:t>
              </a:r>
              <a:r>
                <a:rPr sz="1400" spc="-10" dirty="0">
                  <a:latin typeface="Calibri"/>
                  <a:cs typeface="Calibri"/>
                </a:rPr>
                <a:t>presentation </a:t>
              </a:r>
              <a:r>
                <a:rPr sz="1400" spc="-5" dirty="0">
                  <a:latin typeface="Calibri"/>
                  <a:cs typeface="Calibri"/>
                </a:rPr>
                <a:t>of visual </a:t>
              </a:r>
              <a:r>
                <a:rPr sz="1400" spc="-20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and </a:t>
              </a:r>
              <a:r>
                <a:rPr sz="1400" spc="-5" dirty="0">
                  <a:latin typeface="Calibri"/>
                  <a:cs typeface="Calibri"/>
                </a:rPr>
                <a:t>media</a:t>
              </a:r>
              <a:r>
                <a:rPr sz="1400" spc="-8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arts</a:t>
              </a: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Example</a:t>
              </a:r>
              <a:r>
                <a:rPr sz="1400" spc="-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courses:</a:t>
              </a:r>
              <a:endParaRPr sz="1400" dirty="0">
                <a:latin typeface="Calibri"/>
                <a:cs typeface="Calibri"/>
              </a:endParaRPr>
            </a:p>
            <a:p>
              <a:pPr marL="822325" marR="544830" lvl="1" indent="-286385">
                <a:lnSpc>
                  <a:spcPct val="100000"/>
                </a:lnSpc>
                <a:buFont typeface="Arial"/>
                <a:buChar char="•"/>
                <a:tabLst>
                  <a:tab pos="822960" algn="l"/>
                </a:tabLst>
              </a:pPr>
              <a:r>
                <a:rPr sz="1400" spc="-5" dirty="0">
                  <a:latin typeface="Calibri"/>
                  <a:cs typeface="Calibri"/>
                </a:rPr>
                <a:t>Digital </a:t>
              </a:r>
              <a:r>
                <a:rPr sz="1400" dirty="0">
                  <a:latin typeface="Calibri"/>
                  <a:cs typeface="Calibri"/>
                </a:rPr>
                <a:t>Media </a:t>
              </a:r>
              <a:r>
                <a:rPr sz="1400" spc="-29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Production</a:t>
              </a:r>
              <a:r>
                <a:rPr sz="1400" spc="-9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1</a:t>
              </a:r>
            </a:p>
            <a:p>
              <a:pPr marL="822325" marR="544830" lvl="1" indent="-286385">
                <a:lnSpc>
                  <a:spcPct val="100000"/>
                </a:lnSpc>
                <a:buFont typeface="Arial"/>
                <a:buChar char="•"/>
                <a:tabLst>
                  <a:tab pos="822960" algn="l"/>
                </a:tabLst>
              </a:pPr>
              <a:r>
                <a:rPr sz="1400" spc="-5" dirty="0">
                  <a:latin typeface="Calibri"/>
                  <a:cs typeface="Calibri"/>
                </a:rPr>
                <a:t>Digital </a:t>
              </a:r>
              <a:r>
                <a:rPr sz="1400" dirty="0">
                  <a:latin typeface="Calibri"/>
                  <a:cs typeface="Calibri"/>
                </a:rPr>
                <a:t>Media </a:t>
              </a:r>
              <a:r>
                <a:rPr sz="1400" spc="-29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Production</a:t>
              </a:r>
              <a:r>
                <a:rPr sz="1400" spc="-9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17" name="object 17"/>
            <p:cNvSpPr/>
            <p:nvPr/>
          </p:nvSpPr>
          <p:spPr>
            <a:xfrm>
              <a:off x="3312414" y="2411222"/>
              <a:ext cx="2581275" cy="2618105"/>
            </a:xfrm>
            <a:custGeom>
              <a:avLst/>
              <a:gdLst/>
              <a:ahLst/>
              <a:cxnLst/>
              <a:rect l="l" t="t" r="r" b="b"/>
              <a:pathLst>
                <a:path w="2581275" h="2618104">
                  <a:moveTo>
                    <a:pt x="0" y="2617978"/>
                  </a:moveTo>
                  <a:lnTo>
                    <a:pt x="2580766" y="2617978"/>
                  </a:lnTo>
                  <a:lnTo>
                    <a:pt x="2580766" y="0"/>
                  </a:lnTo>
                  <a:lnTo>
                    <a:pt x="0" y="0"/>
                  </a:lnTo>
                  <a:lnTo>
                    <a:pt x="0" y="2617978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12414" y="2411222"/>
              <a:ext cx="2581275" cy="2618105"/>
            </a:xfrm>
            <a:custGeom>
              <a:avLst/>
              <a:gdLst/>
              <a:ahLst/>
              <a:cxnLst/>
              <a:rect l="l" t="t" r="r" b="b"/>
              <a:pathLst>
                <a:path w="2581275" h="2618104">
                  <a:moveTo>
                    <a:pt x="0" y="2617978"/>
                  </a:moveTo>
                  <a:lnTo>
                    <a:pt x="2580766" y="2617978"/>
                  </a:lnTo>
                  <a:lnTo>
                    <a:pt x="2580766" y="0"/>
                  </a:lnTo>
                  <a:lnTo>
                    <a:pt x="0" y="0"/>
                  </a:lnTo>
                  <a:lnTo>
                    <a:pt x="0" y="2617978"/>
                  </a:lnTo>
                  <a:close/>
                </a:path>
              </a:pathLst>
            </a:custGeom>
            <a:ln w="25400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391661" y="2429128"/>
              <a:ext cx="2157730" cy="13023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Deeper </a:t>
              </a:r>
              <a:r>
                <a:rPr sz="1400" spc="-10" dirty="0">
                  <a:latin typeface="Calibri"/>
                  <a:cs typeface="Calibri"/>
                </a:rPr>
                <a:t>understanding </a:t>
              </a:r>
              <a:r>
                <a:rPr sz="1400" spc="-5" dirty="0">
                  <a:latin typeface="Calibri"/>
                  <a:cs typeface="Calibri"/>
                </a:rPr>
                <a:t>of </a:t>
              </a:r>
              <a:r>
                <a:rPr sz="1400" spc="-204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tools, materials, </a:t>
              </a:r>
              <a:r>
                <a:rPr sz="1400" spc="-10" dirty="0">
                  <a:latin typeface="Calibri"/>
                  <a:cs typeface="Calibri"/>
                </a:rPr>
                <a:t>technical </a:t>
              </a:r>
              <a:r>
                <a:rPr sz="1400" spc="-24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knowledge, skills, and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expression of aesthetic </a:t>
              </a:r>
              <a:r>
                <a:rPr sz="1400" spc="-28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vision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Example</a:t>
              </a:r>
              <a:r>
                <a:rPr sz="1400" spc="-7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courses: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3849115" y="3709670"/>
              <a:ext cx="1651635" cy="13023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marR="38290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Digital</a:t>
              </a:r>
              <a:r>
                <a:rPr sz="1400" spc="-7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Media </a:t>
              </a:r>
              <a:r>
                <a:rPr sz="1400" spc="-229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Production</a:t>
              </a:r>
              <a:r>
                <a:rPr sz="1400" spc="-9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3</a:t>
              </a:r>
              <a:endParaRPr sz="1400">
                <a:latin typeface="Calibri"/>
                <a:cs typeface="Calibri"/>
              </a:endParaRPr>
            </a:p>
            <a:p>
              <a:pPr marL="299085" marR="38290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Digital</a:t>
              </a:r>
              <a:r>
                <a:rPr sz="1400" spc="-7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Media </a:t>
              </a:r>
              <a:r>
                <a:rPr sz="1400" spc="-229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Production</a:t>
              </a:r>
              <a:r>
                <a:rPr sz="1400" spc="-9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4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dirty="0">
                  <a:latin typeface="Calibri"/>
                  <a:cs typeface="Calibri"/>
                </a:rPr>
                <a:t>Job </a:t>
              </a:r>
              <a:r>
                <a:rPr sz="1400" spc="-5" dirty="0">
                  <a:latin typeface="Calibri"/>
                  <a:cs typeface="Calibri"/>
                </a:rPr>
                <a:t>shadow or</a:t>
              </a:r>
              <a:r>
                <a:rPr sz="1400" spc="-9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site</a:t>
              </a:r>
              <a:endParaRPr sz="1400">
                <a:latin typeface="Calibri"/>
                <a:cs typeface="Calibri"/>
              </a:endParaRPr>
            </a:p>
            <a:p>
              <a:pPr marL="299085">
                <a:lnSpc>
                  <a:spcPct val="100000"/>
                </a:lnSpc>
              </a:pPr>
              <a:r>
                <a:rPr sz="1400" dirty="0">
                  <a:latin typeface="Calibri"/>
                  <a:cs typeface="Calibri"/>
                </a:rPr>
                <a:t>visit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333744" y="2374392"/>
              <a:ext cx="2702052" cy="212445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 title="Border"/>
            <p:cNvSpPr/>
            <p:nvPr/>
          </p:nvSpPr>
          <p:spPr>
            <a:xfrm>
              <a:off x="6341364" y="2380488"/>
              <a:ext cx="2729484" cy="21656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91275" y="2407792"/>
              <a:ext cx="2586990" cy="2012314"/>
            </a:xfrm>
            <a:custGeom>
              <a:avLst/>
              <a:gdLst/>
              <a:ahLst/>
              <a:cxnLst/>
              <a:rect l="l" t="t" r="r" b="b"/>
              <a:pathLst>
                <a:path w="2586990" h="2012314">
                  <a:moveTo>
                    <a:pt x="0" y="2011806"/>
                  </a:moveTo>
                  <a:lnTo>
                    <a:pt x="2586863" y="2011806"/>
                  </a:lnTo>
                  <a:lnTo>
                    <a:pt x="2586863" y="0"/>
                  </a:lnTo>
                  <a:lnTo>
                    <a:pt x="0" y="0"/>
                  </a:lnTo>
                  <a:lnTo>
                    <a:pt x="0" y="2011806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91275" y="2407792"/>
              <a:ext cx="2586990" cy="2012314"/>
            </a:xfrm>
            <a:custGeom>
              <a:avLst/>
              <a:gdLst/>
              <a:ahLst/>
              <a:cxnLst/>
              <a:rect l="l" t="t" r="r" b="b"/>
              <a:pathLst>
                <a:path w="2586990" h="2012314">
                  <a:moveTo>
                    <a:pt x="0" y="2011806"/>
                  </a:moveTo>
                  <a:lnTo>
                    <a:pt x="2586863" y="2011806"/>
                  </a:lnTo>
                  <a:lnTo>
                    <a:pt x="2586863" y="0"/>
                  </a:lnTo>
                  <a:lnTo>
                    <a:pt x="0" y="0"/>
                  </a:lnTo>
                  <a:lnTo>
                    <a:pt x="0" y="2011806"/>
                  </a:lnTo>
                  <a:close/>
                </a:path>
              </a:pathLst>
            </a:custGeom>
            <a:ln w="28575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6391275" y="2407792"/>
              <a:ext cx="2586990" cy="2012314"/>
            </a:xfrm>
            <a:prstGeom prst="rect">
              <a:avLst/>
            </a:prstGeom>
            <a:ln w="28575">
              <a:solidFill>
                <a:srgbClr val="E36C09"/>
              </a:solidFill>
            </a:ln>
          </p:spPr>
          <p:txBody>
            <a:bodyPr vert="horz" wrap="square" lIns="0" tIns="20320" rIns="0" bIns="0" rtlCol="0">
              <a:spAutoFit/>
            </a:bodyPr>
            <a:lstStyle/>
            <a:p>
              <a:pPr marL="364490" marR="194310" indent="-286385">
                <a:lnSpc>
                  <a:spcPct val="100000"/>
                </a:lnSpc>
                <a:spcBef>
                  <a:spcPts val="160"/>
                </a:spcBef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Advanced editing </a:t>
              </a:r>
              <a:r>
                <a:rPr sz="1400" spc="-27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techniques, lighting, sound, </a:t>
              </a:r>
              <a:r>
                <a:rPr sz="1400" spc="-204" dirty="0">
                  <a:latin typeface="Calibri"/>
                  <a:cs typeface="Calibri"/>
                </a:rPr>
                <a:t> </a:t>
              </a:r>
              <a:r>
                <a:rPr sz="1400" spc="-15" dirty="0">
                  <a:latin typeface="Calibri"/>
                  <a:cs typeface="Calibri"/>
                </a:rPr>
                <a:t>photography, </a:t>
              </a:r>
              <a:r>
                <a:rPr sz="1400" spc="-10" dirty="0">
                  <a:latin typeface="Calibri"/>
                  <a:cs typeface="Calibri"/>
                </a:rPr>
                <a:t>creating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industry quality</a:t>
              </a:r>
              <a:r>
                <a:rPr sz="140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videos</a:t>
              </a:r>
              <a:endParaRPr sz="14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Example</a:t>
              </a:r>
              <a:r>
                <a:rPr sz="1400" spc="-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courses:</a:t>
              </a:r>
              <a:endParaRPr sz="1400">
                <a:latin typeface="Calibri"/>
                <a:cs typeface="Calibri"/>
              </a:endParaRPr>
            </a:p>
            <a:p>
              <a:pPr marL="821690" marR="76200" lvl="1" indent="-286385">
                <a:lnSpc>
                  <a:spcPct val="100000"/>
                </a:lnSpc>
                <a:buFont typeface="Arial"/>
                <a:buChar char="•"/>
                <a:tabLst>
                  <a:tab pos="822325" algn="l"/>
                </a:tabLst>
              </a:pPr>
              <a:r>
                <a:rPr sz="1400" spc="-5" dirty="0">
                  <a:latin typeface="Calibri"/>
                  <a:cs typeface="Calibri"/>
                </a:rPr>
                <a:t>Advanced Digital </a:t>
              </a:r>
              <a:r>
                <a:rPr sz="1400" spc="-28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Media: </a:t>
              </a:r>
              <a:r>
                <a:rPr sz="1400" spc="-15" dirty="0">
                  <a:latin typeface="Calibri"/>
                  <a:cs typeface="Calibri"/>
                </a:rPr>
                <a:t>Web </a:t>
              </a:r>
              <a:r>
                <a:rPr sz="1400" spc="-5" dirty="0">
                  <a:latin typeface="Calibri"/>
                  <a:cs typeface="Calibri"/>
                </a:rPr>
                <a:t>and Video </a:t>
              </a:r>
              <a:r>
                <a:rPr sz="1400" spc="-28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Design</a:t>
              </a:r>
              <a:endParaRPr sz="1400">
                <a:latin typeface="Calibri"/>
                <a:cs typeface="Calibri"/>
              </a:endParaRPr>
            </a:p>
            <a:p>
              <a:pPr marL="821690" lvl="1" indent="-286385">
                <a:lnSpc>
                  <a:spcPct val="100000"/>
                </a:lnSpc>
                <a:buFont typeface="Arial"/>
                <a:buChar char="•"/>
                <a:tabLst>
                  <a:tab pos="822325" algn="l"/>
                </a:tabLst>
              </a:pPr>
              <a:r>
                <a:rPr sz="1400" spc="-10" dirty="0">
                  <a:latin typeface="Calibri"/>
                  <a:cs typeface="Calibri"/>
                </a:rPr>
                <a:t>Internship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7" name="object 27" title="Border"/>
            <p:cNvSpPr/>
            <p:nvPr/>
          </p:nvSpPr>
          <p:spPr>
            <a:xfrm>
              <a:off x="2773679" y="3008376"/>
              <a:ext cx="588264" cy="579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27782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827782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 title="Border"/>
            <p:cNvSpPr/>
            <p:nvPr/>
          </p:nvSpPr>
          <p:spPr>
            <a:xfrm>
              <a:off x="5852159" y="3006851"/>
              <a:ext cx="588263" cy="5791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06642" y="303123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E36C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906642" y="303123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36C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 title="Border"/>
            <p:cNvSpPr/>
            <p:nvPr/>
          </p:nvSpPr>
          <p:spPr>
            <a:xfrm>
              <a:off x="7467600" y="5315940"/>
              <a:ext cx="1400175" cy="14127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657744"/>
          </a:xfrm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1584325">
              <a:lnSpc>
                <a:spcPct val="100000"/>
              </a:lnSpc>
            </a:pPr>
            <a:r>
              <a:rPr sz="3200" dirty="0"/>
              <a:t>Business </a:t>
            </a:r>
            <a:r>
              <a:rPr lang="en-US" sz="3200" dirty="0"/>
              <a:t>&amp;</a:t>
            </a:r>
            <a:r>
              <a:rPr sz="3200" spc="-30" dirty="0"/>
              <a:t> </a:t>
            </a:r>
            <a:r>
              <a:rPr sz="3200" spc="-5" dirty="0"/>
              <a:t>Management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3186"/>
            <a:ext cx="716025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Business </a:t>
            </a:r>
            <a:r>
              <a:rPr sz="2800" b="1" spc="-10" dirty="0">
                <a:latin typeface="Calibri"/>
                <a:cs typeface="Calibri"/>
              </a:rPr>
              <a:t>Management </a:t>
            </a:r>
            <a:r>
              <a:rPr lang="en-US" sz="2800" b="1" spc="-5" dirty="0">
                <a:latin typeface="Calibri"/>
                <a:cs typeface="Calibri"/>
              </a:rPr>
              <a:t>&amp;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Administration</a:t>
            </a:r>
            <a:r>
              <a:rPr lang="en-US" sz="2800" b="1" spc="-15" dirty="0">
                <a:latin typeface="Calibri"/>
                <a:cs typeface="Calibri"/>
              </a:rPr>
              <a:t> (BMA)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42083"/>
            <a:ext cx="7847965" cy="1396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BMA CTE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0" dirty="0">
                <a:latin typeface="Calibri"/>
                <a:cs typeface="Calibri"/>
              </a:rPr>
              <a:t>focuses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business </a:t>
            </a:r>
            <a:r>
              <a:rPr sz="1800" dirty="0">
                <a:latin typeface="Calibri"/>
                <a:cs typeface="Calibri"/>
              </a:rPr>
              <a:t>needs </a:t>
            </a:r>
            <a:r>
              <a:rPr sz="1800" spc="-5" dirty="0">
                <a:latin typeface="Calibri"/>
                <a:cs typeface="Calibri"/>
              </a:rPr>
              <a:t>of Oregon's students </a:t>
            </a:r>
            <a:r>
              <a:rPr sz="1800" spc="-2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they </a:t>
            </a:r>
            <a:r>
              <a:rPr sz="1800" spc="-10" dirty="0">
                <a:latin typeface="Calibri"/>
                <a:cs typeface="Calibri"/>
              </a:rPr>
              <a:t>prepare to enter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succeed 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world </a:t>
            </a:r>
            <a:r>
              <a:rPr sz="1800" spc="-5" dirty="0">
                <a:latin typeface="Calibri"/>
                <a:cs typeface="Calibri"/>
              </a:rPr>
              <a:t>of business. The </a:t>
            </a:r>
            <a:r>
              <a:rPr sz="1800" spc="-15" dirty="0">
                <a:latin typeface="Calibri"/>
                <a:cs typeface="Calibri"/>
              </a:rPr>
              <a:t>careers </a:t>
            </a:r>
            <a:r>
              <a:rPr sz="1800" spc="-5" dirty="0">
                <a:latin typeface="Calibri"/>
                <a:cs typeface="Calibri"/>
              </a:rPr>
              <a:t>in this 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area </a:t>
            </a:r>
            <a:r>
              <a:rPr sz="1800" spc="-5" dirty="0">
                <a:latin typeface="Calibri"/>
                <a:cs typeface="Calibri"/>
              </a:rPr>
              <a:t>span virtually every industry </a:t>
            </a:r>
            <a:r>
              <a:rPr sz="1800" dirty="0">
                <a:latin typeface="Calibri"/>
                <a:cs typeface="Calibri"/>
              </a:rPr>
              <a:t>in the </a:t>
            </a:r>
            <a:r>
              <a:rPr sz="1800" spc="-10" dirty="0">
                <a:latin typeface="Calibri"/>
                <a:cs typeface="Calibri"/>
              </a:rPr>
              <a:t>world. </a:t>
            </a:r>
            <a:r>
              <a:rPr sz="1800" spc="-5" dirty="0">
                <a:latin typeface="Calibri"/>
                <a:cs typeface="Calibri"/>
              </a:rPr>
              <a:t>Studies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Business </a:t>
            </a:r>
            <a:r>
              <a:rPr lang="en-US" sz="1800" dirty="0">
                <a:latin typeface="Calibri"/>
                <a:cs typeface="Calibri"/>
              </a:rPr>
              <a:t>&amp;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Management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commonalities </a:t>
            </a:r>
            <a:r>
              <a:rPr sz="1800" dirty="0">
                <a:latin typeface="Calibri"/>
                <a:cs typeface="Calibri"/>
              </a:rPr>
              <a:t>among </a:t>
            </a:r>
            <a:r>
              <a:rPr sz="1800" spc="-5" dirty="0">
                <a:latin typeface="Calibri"/>
                <a:cs typeface="Calibri"/>
              </a:rPr>
              <a:t>most businesses, including </a:t>
            </a:r>
            <a:r>
              <a:rPr sz="1800" spc="-10" dirty="0">
                <a:latin typeface="Calibri"/>
                <a:cs typeface="Calibri"/>
              </a:rPr>
              <a:t>concepts </a:t>
            </a:r>
            <a:r>
              <a:rPr sz="1800" spc="-20" dirty="0">
                <a:latin typeface="Calibri"/>
                <a:cs typeface="Calibri"/>
              </a:rPr>
              <a:t>like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personnel </a:t>
            </a:r>
            <a:r>
              <a:rPr sz="1800" spc="-5" dirty="0">
                <a:latin typeface="Calibri"/>
                <a:cs typeface="Calibri"/>
              </a:rPr>
              <a:t>management, </a:t>
            </a:r>
            <a:r>
              <a:rPr sz="1800" spc="-10" dirty="0">
                <a:latin typeface="Calibri"/>
                <a:cs typeface="Calibri"/>
              </a:rPr>
              <a:t>marketing, </a:t>
            </a:r>
            <a:r>
              <a:rPr sz="1800" spc="-5" dirty="0">
                <a:latin typeface="Calibri"/>
                <a:cs typeface="Calibri"/>
              </a:rPr>
              <a:t>planning, finance,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resource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management.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435965" y="189991"/>
            <a:ext cx="8117205" cy="88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36240" marR="5080" indent="-2924175">
              <a:lnSpc>
                <a:spcPct val="100000"/>
              </a:lnSpc>
            </a:pPr>
            <a:r>
              <a:rPr sz="2800" spc="-10" dirty="0"/>
              <a:t>BUSINESS </a:t>
            </a:r>
            <a:r>
              <a:rPr sz="2800" spc="-5" dirty="0"/>
              <a:t>MANAGEMENT </a:t>
            </a:r>
            <a:r>
              <a:rPr lang="en-US" sz="2800" spc="-5" dirty="0"/>
              <a:t>&amp;</a:t>
            </a:r>
            <a:r>
              <a:rPr sz="2800" spc="-5" dirty="0"/>
              <a:t> </a:t>
            </a:r>
            <a:r>
              <a:rPr sz="2800" spc="-25" dirty="0"/>
              <a:t>ADMINISTRATION </a:t>
            </a:r>
            <a:r>
              <a:rPr sz="2800" spc="-5" dirty="0"/>
              <a:t>(BMA) </a:t>
            </a:r>
            <a:r>
              <a:rPr sz="2800" spc="-385" dirty="0"/>
              <a:t> </a:t>
            </a:r>
            <a:r>
              <a:rPr sz="2800" spc="-40" dirty="0"/>
              <a:t>START-UP</a:t>
            </a:r>
            <a:r>
              <a:rPr sz="2800" spc="-30" dirty="0"/>
              <a:t> </a:t>
            </a:r>
            <a:r>
              <a:rPr sz="2800" spc="-5" dirty="0"/>
              <a:t>PLAN</a:t>
            </a:r>
            <a:endParaRPr sz="2800" dirty="0"/>
          </a:p>
        </p:txBody>
      </p:sp>
      <p:grpSp>
        <p:nvGrpSpPr>
          <p:cNvPr id="15" name="Group 14" title="Border"/>
          <p:cNvGrpSpPr/>
          <p:nvPr/>
        </p:nvGrpSpPr>
        <p:grpSpPr>
          <a:xfrm>
            <a:off x="257556" y="1138427"/>
            <a:ext cx="8793478" cy="5590261"/>
            <a:chOff x="257556" y="1138427"/>
            <a:chExt cx="8793478" cy="5590261"/>
          </a:xfrm>
        </p:grpSpPr>
        <p:sp>
          <p:nvSpPr>
            <p:cNvPr id="27" name="object 27"/>
            <p:cNvSpPr txBox="1"/>
            <p:nvPr/>
          </p:nvSpPr>
          <p:spPr>
            <a:xfrm>
              <a:off x="1681988" y="4668901"/>
              <a:ext cx="5003165" cy="16706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065" marR="5080" algn="ctr">
                <a:lnSpc>
                  <a:spcPct val="100000"/>
                </a:lnSpc>
              </a:pPr>
              <a:r>
                <a:rPr sz="1800" spc="-5" dirty="0">
                  <a:latin typeface="Calibri"/>
                  <a:cs typeface="Calibri"/>
                </a:rPr>
                <a:t>This POS </a:t>
              </a:r>
              <a:r>
                <a:rPr sz="1800" spc="-10" dirty="0">
                  <a:latin typeface="Calibri"/>
                  <a:cs typeface="Calibri"/>
                </a:rPr>
                <a:t>could </a:t>
              </a:r>
              <a:r>
                <a:rPr sz="1800" spc="-5" dirty="0">
                  <a:latin typeface="Calibri"/>
                  <a:cs typeface="Calibri"/>
                </a:rPr>
                <a:t>be </a:t>
              </a:r>
              <a:r>
                <a:rPr sz="1800" dirty="0">
                  <a:latin typeface="Calibri"/>
                  <a:cs typeface="Calibri"/>
                </a:rPr>
                <a:t>a </a:t>
              </a:r>
              <a:r>
                <a:rPr sz="1800" spc="-5" dirty="0">
                  <a:latin typeface="Calibri"/>
                  <a:cs typeface="Calibri"/>
                </a:rPr>
                <a:t>3-year </a:t>
              </a:r>
              <a:r>
                <a:rPr sz="1800" spc="-15" dirty="0">
                  <a:latin typeface="Calibri"/>
                  <a:cs typeface="Calibri"/>
                </a:rPr>
                <a:t>pathway </a:t>
              </a:r>
              <a:r>
                <a:rPr sz="1800" spc="-10" dirty="0">
                  <a:latin typeface="Calibri"/>
                  <a:cs typeface="Calibri"/>
                </a:rPr>
                <a:t>offering </a:t>
              </a:r>
              <a:r>
                <a:rPr sz="1800" dirty="0">
                  <a:latin typeface="Calibri"/>
                  <a:cs typeface="Calibri"/>
                </a:rPr>
                <a:t>3 </a:t>
              </a:r>
              <a:r>
                <a:rPr sz="1800" spc="-5" dirty="0">
                  <a:latin typeface="Calibri"/>
                  <a:cs typeface="Calibri"/>
                </a:rPr>
                <a:t>credits, </a:t>
              </a:r>
              <a:r>
                <a:rPr sz="1800" spc="-315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including </a:t>
              </a:r>
              <a:r>
                <a:rPr sz="1800" dirty="0">
                  <a:latin typeface="Calibri"/>
                  <a:cs typeface="Calibri"/>
                </a:rPr>
                <a:t>1 </a:t>
              </a:r>
              <a:r>
                <a:rPr sz="1800" spc="-5" dirty="0">
                  <a:latin typeface="Calibri"/>
                  <a:cs typeface="Calibri"/>
                </a:rPr>
                <a:t>dual </a:t>
              </a:r>
              <a:r>
                <a:rPr sz="1800" spc="-10" dirty="0">
                  <a:latin typeface="Calibri"/>
                  <a:cs typeface="Calibri"/>
                </a:rPr>
                <a:t>college credit </a:t>
              </a:r>
              <a:r>
                <a:rPr sz="1800" dirty="0">
                  <a:latin typeface="Calibri"/>
                  <a:cs typeface="Calibri"/>
                </a:rPr>
                <a:t>and </a:t>
              </a:r>
              <a:r>
                <a:rPr sz="1800" spc="-10" dirty="0">
                  <a:latin typeface="Calibri"/>
                  <a:cs typeface="Calibri"/>
                </a:rPr>
                <a:t>career</a:t>
              </a:r>
              <a:r>
                <a:rPr sz="1800" spc="105" dirty="0">
                  <a:latin typeface="Calibri"/>
                  <a:cs typeface="Calibri"/>
                </a:rPr>
                <a:t> </a:t>
              </a:r>
              <a:r>
                <a:rPr sz="1800" spc="-15" dirty="0">
                  <a:latin typeface="Calibri"/>
                  <a:cs typeface="Calibri"/>
                </a:rPr>
                <a:t>related </a:t>
              </a:r>
              <a:r>
                <a:rPr sz="180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learning</a:t>
              </a:r>
              <a:r>
                <a:rPr sz="1800" spc="-5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experiences</a:t>
              </a:r>
              <a:endParaRPr sz="18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32"/>
                </a:spcBef>
              </a:pPr>
              <a:endParaRPr sz="1850">
                <a:latin typeface="Times New Roman"/>
                <a:cs typeface="Times New Roman"/>
              </a:endParaRPr>
            </a:p>
            <a:p>
              <a:pPr marL="239395" marR="236220" algn="ctr">
                <a:lnSpc>
                  <a:spcPct val="100000"/>
                </a:lnSpc>
              </a:pPr>
              <a:r>
                <a:rPr sz="1800" spc="-80" dirty="0">
                  <a:latin typeface="Calibri"/>
                  <a:cs typeface="Calibri"/>
                </a:rPr>
                <a:t>To</a:t>
              </a:r>
              <a:r>
                <a:rPr sz="1800" spc="-5" dirty="0">
                  <a:latin typeface="Calibri"/>
                  <a:cs typeface="Calibri"/>
                </a:rPr>
                <a:t> learn</a:t>
              </a:r>
              <a:r>
                <a:rPr sz="1800" spc="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more</a:t>
              </a:r>
              <a:r>
                <a:rPr sz="180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or</a:t>
              </a:r>
              <a:r>
                <a:rPr sz="1800" spc="1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get</a:t>
              </a:r>
              <a:r>
                <a:rPr sz="1800" dirty="0">
                  <a:latin typeface="Calibri"/>
                  <a:cs typeface="Calibri"/>
                </a:rPr>
                <a:t> </a:t>
              </a:r>
              <a:r>
                <a:rPr sz="1800" spc="-15" dirty="0">
                  <a:latin typeface="Calibri"/>
                  <a:cs typeface="Calibri"/>
                </a:rPr>
                <a:t>started,</a:t>
              </a:r>
              <a:r>
                <a:rPr sz="1800" spc="5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please</a:t>
              </a:r>
              <a:r>
                <a:rPr sz="1800" spc="1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contact</a:t>
              </a:r>
              <a:r>
                <a:rPr sz="180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your </a:t>
              </a:r>
              <a:r>
                <a:rPr sz="1800" spc="-36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Regional </a:t>
              </a:r>
              <a:r>
                <a:rPr sz="1800" dirty="0">
                  <a:latin typeface="Calibri"/>
                  <a:cs typeface="Calibri"/>
                </a:rPr>
                <a:t>CTE</a:t>
              </a:r>
              <a:r>
                <a:rPr sz="1800" spc="-3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Coordinator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" name="object 2" title="Border"/>
            <p:cNvSpPr/>
            <p:nvPr/>
          </p:nvSpPr>
          <p:spPr>
            <a:xfrm>
              <a:off x="257556" y="1194816"/>
              <a:ext cx="2520696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458723" y="1275588"/>
              <a:ext cx="2208276" cy="839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304800" y="1219212"/>
              <a:ext cx="2425827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04800" y="1219212"/>
              <a:ext cx="2426335" cy="840740"/>
            </a:xfrm>
            <a:prstGeom prst="rect">
              <a:avLst/>
            </a:prstGeom>
            <a:ln w="9525">
              <a:solidFill>
                <a:srgbClr val="497DBA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329565" marR="323850" indent="13335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Start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-Up</a:t>
              </a:r>
              <a:r>
                <a:rPr sz="1800" spc="-7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Program,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1,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One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12592" y="1194816"/>
              <a:ext cx="2700528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197351" y="1275588"/>
              <a:ext cx="2785872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260597" y="1219212"/>
              <a:ext cx="2604389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260597" y="1219212"/>
              <a:ext cx="2604770" cy="840740"/>
            </a:xfrm>
            <a:prstGeom prst="rect">
              <a:avLst/>
            </a:prstGeom>
            <a:ln w="9525">
              <a:solidFill>
                <a:srgbClr val="497DBA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381000" marR="102235" indent="-269875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Program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of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Study, </a:t>
              </a:r>
              <a:r>
                <a:rPr sz="1800" spc="-33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2, Add</a:t>
              </a: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286500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262115" y="1138427"/>
              <a:ext cx="2788919" cy="1114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34505" y="1219212"/>
              <a:ext cx="2590292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34505" y="1219212"/>
              <a:ext cx="2590800" cy="840740"/>
            </a:xfrm>
            <a:prstGeom prst="rect">
              <a:avLst/>
            </a:prstGeom>
            <a:ln w="9525">
              <a:solidFill>
                <a:srgbClr val="497DBA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56235">
                <a:lnSpc>
                  <a:spcPts val="2075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Quality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</a:t>
              </a:r>
              <a:endParaRPr sz="1800">
                <a:latin typeface="Calibri"/>
                <a:cs typeface="Calibri"/>
              </a:endParaRPr>
            </a:p>
            <a:p>
              <a:pPr marL="654685" marR="95885" indent="-551815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Wage,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Demand </a:t>
              </a:r>
              <a:r>
                <a:rPr sz="1800" spc="-31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0" dirty="0">
                  <a:solidFill>
                    <a:srgbClr val="FFFFFF"/>
                  </a:solidFill>
                  <a:latin typeface="Calibri"/>
                  <a:cs typeface="Calibri"/>
                </a:rPr>
                <a:t>Career,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3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09829" y="2411222"/>
              <a:ext cx="2426335" cy="1945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rgbClr val="4F81BC"/>
              </a:solidFill>
            </a:ln>
          </p:spPr>
          <p:txBody>
            <a:bodyPr vert="horz" wrap="square" lIns="0" tIns="6494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51"/>
                </a:spcBef>
              </a:pPr>
              <a:endParaRPr sz="1400" dirty="0">
                <a:latin typeface="Times New Roman"/>
                <a:cs typeface="Times New Roman"/>
              </a:endParaRPr>
            </a:p>
            <a:p>
              <a:pPr marL="365125" marR="69151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Intro to </a:t>
              </a:r>
              <a:r>
                <a:rPr sz="1400" spc="-5" dirty="0">
                  <a:latin typeface="Calibri"/>
                  <a:cs typeface="Calibri"/>
                </a:rPr>
                <a:t>Business </a:t>
              </a:r>
              <a:r>
                <a:rPr sz="1400" dirty="0">
                  <a:latin typeface="Calibri"/>
                  <a:cs typeface="Calibri"/>
                </a:rPr>
                <a:t>1 </a:t>
              </a:r>
              <a:r>
                <a:rPr sz="1400" spc="-23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(semester)</a:t>
              </a:r>
              <a:endParaRPr sz="1400" dirty="0">
                <a:latin typeface="Calibri"/>
                <a:cs typeface="Calibri"/>
              </a:endParaRPr>
            </a:p>
            <a:p>
              <a:pPr marL="78105">
                <a:lnSpc>
                  <a:spcPct val="100000"/>
                </a:lnSpc>
              </a:pPr>
              <a:r>
                <a:rPr lang="en-US" sz="1400" spc="-10" dirty="0">
                  <a:latin typeface="Calibri"/>
                  <a:cs typeface="Calibri"/>
                </a:rPr>
                <a:t>        </a:t>
              </a:r>
              <a:r>
                <a:rPr lang="en-US" sz="1400" spc="-5" dirty="0">
                  <a:cs typeface="Calibri"/>
                </a:rPr>
                <a:t>–and/or–</a:t>
              </a:r>
              <a:endParaRPr lang="en-US" sz="1400" dirty="0"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Intro to </a:t>
              </a:r>
              <a:r>
                <a:rPr sz="1400" spc="-5" dirty="0">
                  <a:latin typeface="Calibri"/>
                  <a:cs typeface="Calibri"/>
                </a:rPr>
                <a:t>Business</a:t>
              </a:r>
              <a:r>
                <a:rPr sz="1400" spc="-2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2</a:t>
              </a:r>
            </a:p>
            <a:p>
              <a:pPr marL="365125" marR="99060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Future </a:t>
              </a:r>
              <a:r>
                <a:rPr sz="1400" spc="-5" dirty="0">
                  <a:latin typeface="Calibri"/>
                  <a:cs typeface="Calibri"/>
                </a:rPr>
                <a:t>Business Leaders of </a:t>
              </a:r>
              <a:r>
                <a:rPr sz="1400" spc="-24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America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(FBLA)</a:t>
              </a:r>
              <a:endParaRPr lang="en-US" sz="1400" spc="-5" dirty="0">
                <a:latin typeface="Calibri"/>
                <a:cs typeface="Calibri"/>
              </a:endParaRPr>
            </a:p>
            <a:p>
              <a:pPr marL="365125" marR="99060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endParaRPr lang="en-US" sz="1400" spc="-5" dirty="0">
                <a:latin typeface="Calibri"/>
                <a:cs typeface="Calibri"/>
              </a:endParaRPr>
            </a:p>
            <a:p>
              <a:pPr marL="78740" marR="99060">
                <a:lnSpc>
                  <a:spcPct val="100000"/>
                </a:lnSpc>
                <a:tabLst>
                  <a:tab pos="365760" algn="l"/>
                </a:tabLst>
              </a:pPr>
              <a:endParaRPr lang="en-US" sz="1400" spc="-5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252502" y="2389514"/>
              <a:ext cx="2619375" cy="1920239"/>
            </a:xfrm>
            <a:custGeom>
              <a:avLst/>
              <a:gdLst/>
              <a:ahLst/>
              <a:cxnLst/>
              <a:rect l="l" t="t" r="r" b="b"/>
              <a:pathLst>
                <a:path w="2619375" h="1920239">
                  <a:moveTo>
                    <a:pt x="0" y="1920239"/>
                  </a:moveTo>
                  <a:lnTo>
                    <a:pt x="2619248" y="1920239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1920239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27323" y="2423160"/>
              <a:ext cx="2619375" cy="1920239"/>
            </a:xfrm>
            <a:custGeom>
              <a:avLst/>
              <a:gdLst/>
              <a:ahLst/>
              <a:cxnLst/>
              <a:rect l="l" t="t" r="r" b="b"/>
              <a:pathLst>
                <a:path w="2619375" h="1920239">
                  <a:moveTo>
                    <a:pt x="0" y="1920239"/>
                  </a:moveTo>
                  <a:lnTo>
                    <a:pt x="2619248" y="1920239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192023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349817" y="2583980"/>
              <a:ext cx="2025014" cy="129266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8450" marR="5080" indent="-285750">
                <a:lnSpc>
                  <a:spcPct val="100000"/>
                </a:lnSpc>
                <a:buFont typeface="Arial" panose="020B0604020202020204" pitchFamily="34" charset="0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Business Management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Principles </a:t>
              </a:r>
              <a:r>
                <a:rPr sz="1400" dirty="0">
                  <a:latin typeface="Calibri"/>
                  <a:cs typeface="Calibri"/>
                </a:rPr>
                <a:t>1</a:t>
              </a:r>
              <a:r>
                <a:rPr sz="1400" spc="-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</a:t>
              </a:r>
              <a:r>
                <a:rPr lang="en-US" sz="1400" spc="-5" dirty="0">
                  <a:latin typeface="Calibri"/>
                  <a:cs typeface="Calibri"/>
                </a:rPr>
                <a:t>)</a:t>
              </a:r>
            </a:p>
            <a:p>
              <a:pPr marL="78105">
                <a:lnSpc>
                  <a:spcPct val="100000"/>
                </a:lnSpc>
              </a:pPr>
              <a:r>
                <a:rPr lang="en-US" sz="1400" spc="-10" dirty="0">
                  <a:cs typeface="Calibri"/>
                </a:rPr>
                <a:t>         </a:t>
              </a:r>
              <a:r>
                <a:rPr lang="en-US" sz="1400" spc="-5" dirty="0">
                  <a:cs typeface="Calibri"/>
                </a:rPr>
                <a:t>–and/or–</a:t>
              </a:r>
              <a:endParaRPr lang="en-US" sz="1400" dirty="0">
                <a:cs typeface="Calibri"/>
              </a:endParaRPr>
            </a:p>
            <a:p>
              <a:pPr marL="299085" marR="5080" indent="-286385">
                <a:buFont typeface="Arial"/>
                <a:buChar char="•"/>
                <a:tabLst>
                  <a:tab pos="299720" algn="l"/>
                </a:tabLst>
              </a:pPr>
              <a:r>
                <a:rPr lang="en-US" sz="1400" spc="-10" dirty="0">
                  <a:cs typeface="Calibri"/>
                </a:rPr>
                <a:t>Entrepreneurship </a:t>
              </a:r>
              <a:r>
                <a:rPr lang="en-US" sz="1400" dirty="0">
                  <a:cs typeface="Calibri"/>
                </a:rPr>
                <a:t>1 </a:t>
              </a:r>
              <a:r>
                <a:rPr lang="en-US" sz="1400" spc="-229" dirty="0">
                  <a:cs typeface="Calibri"/>
                </a:rPr>
                <a:t> </a:t>
              </a:r>
              <a:r>
                <a:rPr lang="en-US" sz="1400" spc="-5" dirty="0">
                  <a:cs typeface="Calibri"/>
                </a:rPr>
                <a:t>(semester)</a:t>
              </a:r>
              <a:endParaRPr lang="en-US" sz="1400" dirty="0"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lang="en-US" sz="1400" spc="-5" dirty="0">
                  <a:cs typeface="Calibri"/>
                </a:rPr>
                <a:t>FBLA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22" name="object 22" title="Border"/>
            <p:cNvSpPr/>
            <p:nvPr/>
          </p:nvSpPr>
          <p:spPr>
            <a:xfrm>
              <a:off x="6269735" y="2374392"/>
              <a:ext cx="2700527" cy="204825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 title="Border"/>
            <p:cNvSpPr/>
            <p:nvPr/>
          </p:nvSpPr>
          <p:spPr>
            <a:xfrm>
              <a:off x="6268211" y="2342388"/>
              <a:ext cx="2506980" cy="21656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26378" y="2407792"/>
              <a:ext cx="2586990" cy="1936114"/>
            </a:xfrm>
            <a:custGeom>
              <a:avLst/>
              <a:gdLst/>
              <a:ahLst/>
              <a:cxnLst/>
              <a:rect l="l" t="t" r="r" b="b"/>
              <a:pathLst>
                <a:path w="2586990" h="1936114">
                  <a:moveTo>
                    <a:pt x="0" y="1935606"/>
                  </a:moveTo>
                  <a:lnTo>
                    <a:pt x="2586862" y="1935606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1935606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326378" y="2407792"/>
              <a:ext cx="2586990" cy="1936114"/>
            </a:xfrm>
            <a:custGeom>
              <a:avLst/>
              <a:gdLst/>
              <a:ahLst/>
              <a:cxnLst/>
              <a:rect l="l" t="t" r="r" b="b"/>
              <a:pathLst>
                <a:path w="2586990" h="1936114">
                  <a:moveTo>
                    <a:pt x="0" y="1935606"/>
                  </a:moveTo>
                  <a:lnTo>
                    <a:pt x="2586862" y="1935606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1935606"/>
                  </a:lnTo>
                  <a:close/>
                </a:path>
              </a:pathLst>
            </a:custGeom>
            <a:ln w="28575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6326378" y="2407792"/>
              <a:ext cx="2586990" cy="1936114"/>
            </a:xfrm>
            <a:prstGeom prst="rect">
              <a:avLst/>
            </a:prstGeom>
            <a:ln w="28575">
              <a:solidFill>
                <a:srgbClr val="4F81BC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64490" indent="-286385">
                <a:lnSpc>
                  <a:spcPts val="154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Business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Management</a:t>
              </a:r>
              <a:endParaRPr sz="1400" dirty="0">
                <a:latin typeface="Calibri"/>
                <a:cs typeface="Calibri"/>
              </a:endParaRPr>
            </a:p>
            <a:p>
              <a:pPr marL="434340">
                <a:lnSpc>
                  <a:spcPct val="100000"/>
                </a:lnSpc>
              </a:pPr>
              <a:r>
                <a:rPr sz="1400" spc="-5" dirty="0">
                  <a:latin typeface="Calibri"/>
                  <a:cs typeface="Calibri"/>
                </a:rPr>
                <a:t>Principles </a:t>
              </a:r>
              <a:r>
                <a:rPr sz="1400" dirty="0">
                  <a:latin typeface="Calibri"/>
                  <a:cs typeface="Calibri"/>
                </a:rPr>
                <a:t>2</a:t>
              </a:r>
              <a:r>
                <a:rPr sz="1400" spc="-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(semester)</a:t>
              </a:r>
              <a:endParaRPr sz="1400" dirty="0">
                <a:latin typeface="Calibri"/>
                <a:cs typeface="Calibri"/>
              </a:endParaRPr>
            </a:p>
            <a:p>
              <a:pPr marL="78105">
                <a:lnSpc>
                  <a:spcPct val="100000"/>
                </a:lnSpc>
              </a:pPr>
              <a:r>
                <a:rPr lang="en-US" sz="1400" spc="-5" dirty="0">
                  <a:latin typeface="Calibri"/>
                  <a:cs typeface="Calibri"/>
                </a:rPr>
                <a:t>       </a:t>
              </a:r>
              <a:r>
                <a:rPr sz="1400" spc="-5" dirty="0">
                  <a:latin typeface="Calibri"/>
                  <a:cs typeface="Calibri"/>
                </a:rPr>
                <a:t>–and–</a:t>
              </a:r>
              <a:endParaRPr sz="1400" dirty="0">
                <a:latin typeface="Calibri"/>
                <a:cs typeface="Calibri"/>
              </a:endParaRPr>
            </a:p>
            <a:p>
              <a:pPr marL="364490" marR="79248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Entrepreneurship </a:t>
              </a:r>
              <a:r>
                <a:rPr sz="1400" dirty="0">
                  <a:latin typeface="Calibri"/>
                  <a:cs typeface="Calibri"/>
                </a:rPr>
                <a:t>2 </a:t>
              </a:r>
              <a:r>
                <a:rPr sz="1400" spc="-229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(semester)</a:t>
              </a:r>
              <a:endParaRPr sz="1400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20" dirty="0">
                  <a:latin typeface="Calibri"/>
                  <a:cs typeface="Calibri"/>
                </a:rPr>
                <a:t>Technical </a:t>
              </a:r>
              <a:r>
                <a:rPr sz="1400" spc="-5" dirty="0">
                  <a:latin typeface="Calibri"/>
                  <a:cs typeface="Calibri"/>
                </a:rPr>
                <a:t>Skill</a:t>
              </a:r>
              <a:r>
                <a:rPr sz="1400" spc="-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Assessment</a:t>
              </a:r>
              <a:endParaRPr sz="1400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dirty="0">
                  <a:latin typeface="Calibri"/>
                  <a:cs typeface="Calibri"/>
                </a:rPr>
                <a:t>Job </a:t>
              </a:r>
              <a:r>
                <a:rPr sz="1400" spc="-5" dirty="0">
                  <a:latin typeface="Calibri"/>
                  <a:cs typeface="Calibri"/>
                </a:rPr>
                <a:t>shadow or site</a:t>
              </a:r>
              <a:r>
                <a:rPr sz="1400" spc="-8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visit</a:t>
              </a: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Internship</a:t>
              </a:r>
              <a:endParaRPr sz="1400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FBLA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28" name="object 28" title="Border"/>
            <p:cNvSpPr/>
            <p:nvPr/>
          </p:nvSpPr>
          <p:spPr>
            <a:xfrm>
              <a:off x="2688335" y="3017520"/>
              <a:ext cx="588263" cy="579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Border"/>
            <p:cNvSpPr/>
            <p:nvPr/>
          </p:nvSpPr>
          <p:spPr>
            <a:xfrm>
              <a:off x="2742692" y="3041269"/>
              <a:ext cx="484631" cy="48463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42692" y="3041269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 title="Border"/>
            <p:cNvSpPr/>
            <p:nvPr/>
          </p:nvSpPr>
          <p:spPr>
            <a:xfrm>
              <a:off x="5798820" y="3008376"/>
              <a:ext cx="588263" cy="57912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 title="Border"/>
            <p:cNvSpPr/>
            <p:nvPr/>
          </p:nvSpPr>
          <p:spPr>
            <a:xfrm>
              <a:off x="5853429" y="3032125"/>
              <a:ext cx="484631" cy="48463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853429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 title="ODE Logo"/>
            <p:cNvSpPr/>
            <p:nvPr/>
          </p:nvSpPr>
          <p:spPr>
            <a:xfrm>
              <a:off x="7467600" y="5315940"/>
              <a:ext cx="1400175" cy="141274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50553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657744"/>
          </a:xfrm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1584325">
              <a:lnSpc>
                <a:spcPct val="100000"/>
              </a:lnSpc>
            </a:pPr>
            <a:r>
              <a:rPr sz="3200" dirty="0"/>
              <a:t>Business </a:t>
            </a:r>
            <a:r>
              <a:rPr lang="en-US" sz="3200" dirty="0"/>
              <a:t>&amp;</a:t>
            </a:r>
            <a:r>
              <a:rPr sz="3200" spc="-30" dirty="0"/>
              <a:t> </a:t>
            </a:r>
            <a:r>
              <a:rPr sz="3200" spc="-5" dirty="0"/>
              <a:t>Management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3186"/>
            <a:ext cx="510286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spc="-15" dirty="0">
                <a:latin typeface="Calibri"/>
                <a:cs typeface="Calibri"/>
              </a:rPr>
              <a:t>Marketing &amp; </a:t>
            </a:r>
            <a:r>
              <a:rPr sz="2800" b="1" spc="-15" dirty="0">
                <a:latin typeface="Calibri"/>
                <a:cs typeface="Calibri"/>
              </a:rPr>
              <a:t>Entrepreneurship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42083"/>
            <a:ext cx="7851140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lang="en-US" sz="1800" spc="-5" dirty="0">
                <a:latin typeface="Calibri"/>
                <a:cs typeface="Calibri"/>
              </a:rPr>
              <a:t>Marketing &amp; </a:t>
            </a:r>
            <a:r>
              <a:rPr sz="1800" spc="-10" dirty="0">
                <a:latin typeface="Calibri"/>
                <a:cs typeface="Calibri"/>
              </a:rPr>
              <a:t>Entrepreneurship </a:t>
            </a:r>
            <a:r>
              <a:rPr sz="1800" dirty="0">
                <a:latin typeface="Calibri"/>
                <a:cs typeface="Calibri"/>
              </a:rPr>
              <a:t>CTE </a:t>
            </a:r>
            <a:r>
              <a:rPr sz="1800" spc="-5" dirty="0">
                <a:latin typeface="Calibri"/>
                <a:cs typeface="Calibri"/>
              </a:rPr>
              <a:t>POS is </a:t>
            </a:r>
            <a:r>
              <a:rPr sz="1800" spc="-10" dirty="0">
                <a:latin typeface="Calibri"/>
                <a:cs typeface="Calibri"/>
              </a:rPr>
              <a:t>focused </a:t>
            </a:r>
            <a:r>
              <a:rPr sz="1800" spc="-5" dirty="0">
                <a:latin typeface="Calibri"/>
                <a:cs typeface="Calibri"/>
              </a:rPr>
              <a:t>on students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Oregon </a:t>
            </a:r>
            <a:r>
              <a:rPr sz="1800" dirty="0">
                <a:latin typeface="Calibri"/>
                <a:cs typeface="Calibri"/>
              </a:rPr>
              <a:t>who </a:t>
            </a:r>
            <a:r>
              <a:rPr sz="1800" spc="-10" dirty="0">
                <a:latin typeface="Calibri"/>
                <a:cs typeface="Calibri"/>
              </a:rPr>
              <a:t>anticipate </a:t>
            </a:r>
            <a:r>
              <a:rPr sz="1800" spc="-5" dirty="0">
                <a:latin typeface="Calibri"/>
                <a:cs typeface="Calibri"/>
              </a:rPr>
              <a:t>they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will be launching businesses in </a:t>
            </a:r>
            <a:r>
              <a:rPr sz="1800" dirty="0">
                <a:latin typeface="Calibri"/>
                <a:cs typeface="Calibri"/>
              </a:rPr>
              <a:t>their </a:t>
            </a:r>
            <a:r>
              <a:rPr sz="1800" spc="-10" dirty="0">
                <a:latin typeface="Calibri"/>
                <a:cs typeface="Calibri"/>
              </a:rPr>
              <a:t>community </a:t>
            </a:r>
            <a:r>
              <a:rPr sz="1800" dirty="0">
                <a:latin typeface="Calibri"/>
                <a:cs typeface="Calibri"/>
              </a:rPr>
              <a:t>and need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versed </a:t>
            </a:r>
            <a:r>
              <a:rPr sz="1800" spc="-5" dirty="0">
                <a:latin typeface="Calibri"/>
                <a:cs typeface="Calibri"/>
              </a:rPr>
              <a:t>not only in 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skills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their </a:t>
            </a:r>
            <a:r>
              <a:rPr sz="1800" spc="-20" dirty="0">
                <a:latin typeface="Calibri"/>
                <a:cs typeface="Calibri"/>
              </a:rPr>
              <a:t>industry, </a:t>
            </a:r>
            <a:r>
              <a:rPr sz="1800" spc="-5" dirty="0">
                <a:latin typeface="Calibri"/>
                <a:cs typeface="Calibri"/>
              </a:rPr>
              <a:t>but on </a:t>
            </a:r>
            <a:r>
              <a:rPr sz="1800" spc="-10" dirty="0">
                <a:latin typeface="Calibri"/>
                <a:cs typeface="Calibri"/>
              </a:rPr>
              <a:t>how to </a:t>
            </a:r>
            <a:r>
              <a:rPr sz="1800" spc="-5" dirty="0">
                <a:latin typeface="Calibri"/>
                <a:cs typeface="Calibri"/>
              </a:rPr>
              <a:t>run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business in that </a:t>
            </a:r>
            <a:r>
              <a:rPr sz="1800" spc="-20" dirty="0">
                <a:latin typeface="Calibri"/>
                <a:cs typeface="Calibri"/>
              </a:rPr>
              <a:t>industry.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10" dirty="0">
                <a:latin typeface="Calibri"/>
                <a:cs typeface="Calibri"/>
              </a:rPr>
              <a:t>stands </a:t>
            </a:r>
            <a:r>
              <a:rPr sz="1800" spc="-5" dirty="0">
                <a:latin typeface="Calibri"/>
                <a:cs typeface="Calibri"/>
              </a:rPr>
              <a:t>on its own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dirty="0">
                <a:latin typeface="Calibri"/>
                <a:cs typeface="Calibri"/>
              </a:rPr>
              <a:t>who see </a:t>
            </a:r>
            <a:r>
              <a:rPr sz="1800" spc="-5" dirty="0">
                <a:latin typeface="Calibri"/>
                <a:cs typeface="Calibri"/>
              </a:rPr>
              <a:t>themselves </a:t>
            </a:r>
            <a:r>
              <a:rPr sz="1800" spc="-10" dirty="0">
                <a:latin typeface="Calibri"/>
                <a:cs typeface="Calibri"/>
              </a:rPr>
              <a:t>providing </a:t>
            </a:r>
            <a:r>
              <a:rPr sz="1800" spc="-5" dirty="0">
                <a:latin typeface="Calibri"/>
                <a:cs typeface="Calibri"/>
              </a:rPr>
              <a:t>business 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expertise </a:t>
            </a:r>
            <a:r>
              <a:rPr sz="1800" spc="-10" dirty="0">
                <a:latin typeface="Calibri"/>
                <a:cs typeface="Calibri"/>
              </a:rPr>
              <a:t>to start-up </a:t>
            </a:r>
            <a:r>
              <a:rPr sz="1800" spc="-5" dirty="0">
                <a:latin typeface="Calibri"/>
                <a:cs typeface="Calibri"/>
              </a:rPr>
              <a:t>businesses in </a:t>
            </a:r>
            <a:r>
              <a:rPr sz="1800" dirty="0">
                <a:latin typeface="Calibri"/>
                <a:cs typeface="Calibri"/>
              </a:rPr>
              <a:t>their </a:t>
            </a:r>
            <a:r>
              <a:rPr sz="1800" spc="-5" dirty="0">
                <a:latin typeface="Calibri"/>
                <a:cs typeface="Calibri"/>
              </a:rPr>
              <a:t>community;</a:t>
            </a:r>
            <a:r>
              <a:rPr lang="en-US" sz="1800" spc="-5" dirty="0">
                <a:latin typeface="Calibri"/>
                <a:cs typeface="Calibri"/>
              </a:rPr>
              <a:t>  It also prepares students interested in Marketing careers; and thirdly, it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stands </a:t>
            </a:r>
            <a:r>
              <a:rPr sz="1800" dirty="0">
                <a:latin typeface="Calibri"/>
                <a:cs typeface="Calibri"/>
              </a:rPr>
              <a:t>as a </a:t>
            </a:r>
            <a:r>
              <a:rPr sz="1800" spc="-5" dirty="0">
                <a:latin typeface="Calibri"/>
                <a:cs typeface="Calibri"/>
              </a:rPr>
              <a:t>complement </a:t>
            </a:r>
            <a:r>
              <a:rPr sz="1800" spc="-2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other </a:t>
            </a:r>
            <a:r>
              <a:rPr sz="1800" spc="-15" dirty="0">
                <a:latin typeface="Calibri"/>
                <a:cs typeface="Calibri"/>
              </a:rPr>
              <a:t>Programs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Study </a:t>
            </a:r>
            <a:r>
              <a:rPr sz="1800" spc="-5" dirty="0">
                <a:latin typeface="Calibri"/>
                <a:cs typeface="Calibri"/>
              </a:rPr>
              <a:t>in which students </a:t>
            </a:r>
            <a:r>
              <a:rPr sz="1800" dirty="0">
                <a:latin typeface="Calibri"/>
                <a:cs typeface="Calibri"/>
              </a:rPr>
              <a:t>think </a:t>
            </a:r>
            <a:r>
              <a:rPr sz="1800" spc="-5" dirty="0">
                <a:latin typeface="Calibri"/>
                <a:cs typeface="Calibri"/>
              </a:rPr>
              <a:t>they might </a:t>
            </a:r>
            <a:r>
              <a:rPr sz="1800" spc="-10" dirty="0">
                <a:latin typeface="Calibri"/>
                <a:cs typeface="Calibri"/>
              </a:rPr>
              <a:t>want to start </a:t>
            </a:r>
            <a:r>
              <a:rPr sz="1800" spc="-5" dirty="0">
                <a:latin typeface="Calibri"/>
                <a:cs typeface="Calibri"/>
              </a:rPr>
              <a:t>or </a:t>
            </a:r>
            <a:r>
              <a:rPr sz="1800" spc="-18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operate </a:t>
            </a:r>
            <a:r>
              <a:rPr sz="1800" spc="-5" dirty="0">
                <a:latin typeface="Calibri"/>
                <a:cs typeface="Calibri"/>
              </a:rPr>
              <a:t>small businesses in </a:t>
            </a:r>
            <a:r>
              <a:rPr sz="1800" dirty="0">
                <a:latin typeface="Calibri"/>
                <a:cs typeface="Calibri"/>
              </a:rPr>
              <a:t>their </a:t>
            </a:r>
            <a:r>
              <a:rPr sz="1800" spc="-5" dirty="0">
                <a:latin typeface="Calibri"/>
                <a:cs typeface="Calibri"/>
              </a:rPr>
              <a:t>own </a:t>
            </a:r>
            <a:r>
              <a:rPr sz="1800" spc="-10" dirty="0">
                <a:latin typeface="Calibri"/>
                <a:cs typeface="Calibri"/>
              </a:rPr>
              <a:t>career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field.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600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138682"/>
            <a:ext cx="6826884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15" dirty="0">
                <a:latin typeface="Calibri"/>
                <a:cs typeface="Calibri"/>
              </a:rPr>
              <a:t>Welcome to </a:t>
            </a:r>
            <a:r>
              <a:rPr sz="2600" b="1" spc="-10" dirty="0">
                <a:latin typeface="Calibri"/>
                <a:cs typeface="Calibri"/>
              </a:rPr>
              <a:t>Career </a:t>
            </a:r>
            <a:r>
              <a:rPr sz="2600" b="1" dirty="0">
                <a:latin typeface="Calibri"/>
                <a:cs typeface="Calibri"/>
              </a:rPr>
              <a:t>and </a:t>
            </a:r>
            <a:r>
              <a:rPr sz="2600" b="1" spc="-30" dirty="0">
                <a:latin typeface="Calibri"/>
                <a:cs typeface="Calibri"/>
              </a:rPr>
              <a:t>Technical </a:t>
            </a:r>
            <a:r>
              <a:rPr sz="2600" b="1" spc="-10" dirty="0">
                <a:latin typeface="Calibri"/>
                <a:cs typeface="Calibri"/>
              </a:rPr>
              <a:t>Education </a:t>
            </a:r>
            <a:r>
              <a:rPr sz="2600" b="1" dirty="0">
                <a:latin typeface="Calibri"/>
                <a:cs typeface="Calibri"/>
              </a:rPr>
              <a:t>–</a:t>
            </a:r>
            <a:r>
              <a:rPr sz="2600" b="1" spc="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CTE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813814"/>
            <a:ext cx="6930390" cy="3608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35" dirty="0">
                <a:latin typeface="Calibri"/>
                <a:cs typeface="Calibri"/>
              </a:rPr>
              <a:t>We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20" dirty="0">
                <a:latin typeface="Calibri"/>
                <a:cs typeface="Calibri"/>
              </a:rPr>
              <a:t>excited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10" dirty="0">
                <a:latin typeface="Calibri"/>
                <a:cs typeface="Calibri"/>
              </a:rPr>
              <a:t>you </a:t>
            </a:r>
            <a:r>
              <a:rPr sz="2000" spc="-20" dirty="0">
                <a:latin typeface="Calibri"/>
                <a:cs typeface="Calibri"/>
              </a:rPr>
              <a:t>have </a:t>
            </a:r>
            <a:r>
              <a:rPr sz="2000" dirty="0">
                <a:latin typeface="Calibri"/>
                <a:cs typeface="Calibri"/>
              </a:rPr>
              <a:t>decided </a:t>
            </a:r>
            <a:r>
              <a:rPr sz="2000" spc="-15" dirty="0">
                <a:latin typeface="Calibri"/>
                <a:cs typeface="Calibri"/>
              </a:rPr>
              <a:t>to explore </a:t>
            </a:r>
            <a:r>
              <a:rPr sz="2000" spc="-5" dirty="0">
                <a:latin typeface="Calibri"/>
                <a:cs typeface="Calibri"/>
              </a:rPr>
              <a:t>how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start </a:t>
            </a:r>
            <a:r>
              <a:rPr sz="2000" dirty="0">
                <a:latin typeface="Calibri"/>
                <a:cs typeface="Calibri"/>
              </a:rPr>
              <a:t>a CTE </a:t>
            </a:r>
            <a:r>
              <a:rPr sz="2000" spc="-2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Program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your </a:t>
            </a:r>
            <a:r>
              <a:rPr sz="2000" spc="-5" dirty="0">
                <a:latin typeface="Calibri"/>
                <a:cs typeface="Calibri"/>
              </a:rPr>
              <a:t>school or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district.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26797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Under the High </a:t>
            </a:r>
            <a:r>
              <a:rPr sz="2000" spc="-5" dirty="0">
                <a:latin typeface="Calibri"/>
                <a:cs typeface="Calibri"/>
              </a:rPr>
              <a:t>School </a:t>
            </a:r>
            <a:r>
              <a:rPr sz="2000" spc="-10" dirty="0">
                <a:latin typeface="Calibri"/>
                <a:cs typeface="Calibri"/>
              </a:rPr>
              <a:t>Graduation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College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Career </a:t>
            </a:r>
            <a:r>
              <a:rPr sz="2000" spc="-3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Readiness </a:t>
            </a:r>
            <a:r>
              <a:rPr sz="2000" dirty="0">
                <a:latin typeface="Calibri"/>
                <a:cs typeface="Calibri"/>
              </a:rPr>
              <a:t>Act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2016, </a:t>
            </a:r>
            <a:r>
              <a:rPr sz="2000" spc="-10" dirty="0">
                <a:latin typeface="Calibri"/>
                <a:cs typeface="Calibri"/>
              </a:rPr>
              <a:t>direct </a:t>
            </a:r>
            <a:r>
              <a:rPr sz="2000" spc="-5" dirty="0">
                <a:latin typeface="Calibri"/>
                <a:cs typeface="Calibri"/>
              </a:rPr>
              <a:t>funding will be </a:t>
            </a:r>
            <a:r>
              <a:rPr sz="2000" spc="-10" dirty="0">
                <a:latin typeface="Calibri"/>
                <a:cs typeface="Calibri"/>
              </a:rPr>
              <a:t>provided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Oregon </a:t>
            </a:r>
            <a:r>
              <a:rPr sz="2000" spc="-2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school districts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increase high school graduation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rates.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Measure </a:t>
            </a:r>
            <a:r>
              <a:rPr sz="2000" dirty="0">
                <a:latin typeface="Calibri"/>
                <a:cs typeface="Calibri"/>
              </a:rPr>
              <a:t>98 </a:t>
            </a:r>
            <a:r>
              <a:rPr sz="2000" spc="-5" dirty="0">
                <a:latin typeface="Calibri"/>
                <a:cs typeface="Calibri"/>
              </a:rPr>
              <a:t>identifies three specific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areas: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1345"/>
              </a:spcBef>
              <a:buFont typeface="Calibri"/>
              <a:buAutoNum type="arabicPeriod"/>
              <a:tabLst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Establish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10" dirty="0">
                <a:latin typeface="Calibri"/>
                <a:cs typeface="Calibri"/>
              </a:rPr>
              <a:t>expand career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spc="-10" dirty="0">
                <a:latin typeface="Calibri"/>
                <a:cs typeface="Calibri"/>
              </a:rPr>
              <a:t>technical education </a:t>
            </a:r>
            <a:r>
              <a:rPr sz="1600" spc="-15" dirty="0">
                <a:latin typeface="Calibri"/>
                <a:cs typeface="Calibri"/>
              </a:rPr>
              <a:t>programs </a:t>
            </a:r>
            <a:r>
              <a:rPr sz="1600" spc="-5" dirty="0">
                <a:latin typeface="Calibri"/>
                <a:cs typeface="Calibri"/>
              </a:rPr>
              <a:t>in high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schools,</a:t>
            </a: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Calibri"/>
              <a:buAutoNum type="arabicPeriod"/>
              <a:tabLst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Establish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10" dirty="0">
                <a:latin typeface="Calibri"/>
                <a:cs typeface="Calibri"/>
              </a:rPr>
              <a:t>expand college-level educational </a:t>
            </a:r>
            <a:r>
              <a:rPr sz="1600" spc="-5" dirty="0">
                <a:latin typeface="Calibri"/>
                <a:cs typeface="Calibri"/>
              </a:rPr>
              <a:t>opportunities </a:t>
            </a:r>
            <a:r>
              <a:rPr sz="1600" spc="-20" dirty="0">
                <a:latin typeface="Calibri"/>
                <a:cs typeface="Calibri"/>
              </a:rPr>
              <a:t>for </a:t>
            </a:r>
            <a:r>
              <a:rPr sz="1600" spc="-10" dirty="0">
                <a:latin typeface="Calibri"/>
                <a:cs typeface="Calibri"/>
              </a:rPr>
              <a:t>students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high</a:t>
            </a:r>
            <a:endParaRPr sz="16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schools,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</a:t>
            </a: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Calibri"/>
              <a:buAutoNum type="arabicPeriod" startAt="3"/>
              <a:tabLst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Establish </a:t>
            </a:r>
            <a:r>
              <a:rPr sz="1600" spc="-5" dirty="0">
                <a:latin typeface="Calibri"/>
                <a:cs typeface="Calibri"/>
              </a:rPr>
              <a:t>or </a:t>
            </a:r>
            <a:r>
              <a:rPr sz="1600" spc="-10" dirty="0">
                <a:latin typeface="Calibri"/>
                <a:cs typeface="Calibri"/>
              </a:rPr>
              <a:t>expand dropout-prevention strategies </a:t>
            </a:r>
            <a:r>
              <a:rPr sz="1600" spc="-5" dirty="0">
                <a:latin typeface="Calibri"/>
                <a:cs typeface="Calibri"/>
              </a:rPr>
              <a:t>in high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schools.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 title="Logo, Oregon Department of Education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257555" y="221293"/>
            <a:ext cx="7614919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8400" algn="ctr">
              <a:lnSpc>
                <a:spcPct val="100000"/>
              </a:lnSpc>
            </a:pPr>
            <a:r>
              <a:rPr lang="en-US" sz="2800" spc="-10" dirty="0"/>
              <a:t>MARKETING &amp; </a:t>
            </a:r>
            <a:r>
              <a:rPr sz="2800" spc="-10" dirty="0"/>
              <a:t>ENTREPRENEURSHIP </a:t>
            </a:r>
            <a:r>
              <a:rPr lang="en-US" sz="2800" spc="-10" dirty="0"/>
              <a:t/>
            </a:r>
            <a:br>
              <a:rPr lang="en-US" sz="2800" spc="-10" dirty="0"/>
            </a:br>
            <a:r>
              <a:rPr sz="2800" spc="-35" dirty="0"/>
              <a:t>START-UP</a:t>
            </a:r>
            <a:r>
              <a:rPr sz="2800" spc="35" dirty="0"/>
              <a:t> </a:t>
            </a:r>
            <a:r>
              <a:rPr sz="2800" spc="-5" dirty="0"/>
              <a:t>PLAN</a:t>
            </a:r>
            <a:endParaRPr sz="2800" dirty="0"/>
          </a:p>
        </p:txBody>
      </p:sp>
      <p:grpSp>
        <p:nvGrpSpPr>
          <p:cNvPr id="16" name="Group 15" title="Border"/>
          <p:cNvGrpSpPr/>
          <p:nvPr/>
        </p:nvGrpSpPr>
        <p:grpSpPr>
          <a:xfrm>
            <a:off x="272795" y="1138427"/>
            <a:ext cx="8750808" cy="5590261"/>
            <a:chOff x="272795" y="1138427"/>
            <a:chExt cx="8750808" cy="5590261"/>
          </a:xfrm>
        </p:grpSpPr>
        <p:sp>
          <p:nvSpPr>
            <p:cNvPr id="21" name="object 21"/>
            <p:cNvSpPr txBox="1"/>
            <p:nvPr/>
          </p:nvSpPr>
          <p:spPr>
            <a:xfrm>
              <a:off x="1681988" y="4720082"/>
              <a:ext cx="5003165" cy="16706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065" marR="5080" algn="ctr">
                <a:lnSpc>
                  <a:spcPct val="100000"/>
                </a:lnSpc>
              </a:pPr>
              <a:r>
                <a:rPr sz="1800" spc="-5" dirty="0">
                  <a:latin typeface="Calibri"/>
                  <a:cs typeface="Calibri"/>
                </a:rPr>
                <a:t>This POS </a:t>
              </a:r>
              <a:r>
                <a:rPr sz="1800" spc="-10" dirty="0">
                  <a:latin typeface="Calibri"/>
                  <a:cs typeface="Calibri"/>
                </a:rPr>
                <a:t>could </a:t>
              </a:r>
              <a:r>
                <a:rPr sz="1800" spc="-5" dirty="0">
                  <a:latin typeface="Calibri"/>
                  <a:cs typeface="Calibri"/>
                </a:rPr>
                <a:t>be </a:t>
              </a:r>
              <a:r>
                <a:rPr sz="1800" dirty="0">
                  <a:latin typeface="Calibri"/>
                  <a:cs typeface="Calibri"/>
                </a:rPr>
                <a:t>a </a:t>
              </a:r>
              <a:r>
                <a:rPr sz="1800" spc="-5" dirty="0">
                  <a:latin typeface="Calibri"/>
                  <a:cs typeface="Calibri"/>
                </a:rPr>
                <a:t>3-year </a:t>
              </a:r>
              <a:r>
                <a:rPr sz="1800" spc="-15" dirty="0">
                  <a:latin typeface="Calibri"/>
                  <a:cs typeface="Calibri"/>
                </a:rPr>
                <a:t>pathway </a:t>
              </a:r>
              <a:r>
                <a:rPr sz="1800" spc="-10" dirty="0">
                  <a:latin typeface="Calibri"/>
                  <a:cs typeface="Calibri"/>
                </a:rPr>
                <a:t>offering </a:t>
              </a:r>
              <a:r>
                <a:rPr sz="1800" dirty="0">
                  <a:latin typeface="Calibri"/>
                  <a:cs typeface="Calibri"/>
                </a:rPr>
                <a:t>3 </a:t>
              </a:r>
              <a:r>
                <a:rPr sz="1800" spc="-5" dirty="0">
                  <a:latin typeface="Calibri"/>
                  <a:cs typeface="Calibri"/>
                </a:rPr>
                <a:t>credits, </a:t>
              </a:r>
              <a:r>
                <a:rPr sz="1800" spc="-315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including </a:t>
              </a:r>
              <a:r>
                <a:rPr sz="1800" dirty="0">
                  <a:latin typeface="Calibri"/>
                  <a:cs typeface="Calibri"/>
                </a:rPr>
                <a:t>1 </a:t>
              </a:r>
              <a:r>
                <a:rPr sz="1800" spc="-5" dirty="0">
                  <a:latin typeface="Calibri"/>
                  <a:cs typeface="Calibri"/>
                </a:rPr>
                <a:t>dual </a:t>
              </a:r>
              <a:r>
                <a:rPr sz="1800" spc="-10" dirty="0">
                  <a:latin typeface="Calibri"/>
                  <a:cs typeface="Calibri"/>
                </a:rPr>
                <a:t>college credit </a:t>
              </a:r>
              <a:r>
                <a:rPr sz="1800" dirty="0">
                  <a:latin typeface="Calibri"/>
                  <a:cs typeface="Calibri"/>
                </a:rPr>
                <a:t>and </a:t>
              </a:r>
              <a:r>
                <a:rPr sz="1800" spc="-10" dirty="0">
                  <a:latin typeface="Calibri"/>
                  <a:cs typeface="Calibri"/>
                </a:rPr>
                <a:t>career</a:t>
              </a:r>
              <a:r>
                <a:rPr sz="1800" spc="105" dirty="0">
                  <a:latin typeface="Calibri"/>
                  <a:cs typeface="Calibri"/>
                </a:rPr>
                <a:t> </a:t>
              </a:r>
              <a:r>
                <a:rPr sz="1800" spc="-15" dirty="0">
                  <a:latin typeface="Calibri"/>
                  <a:cs typeface="Calibri"/>
                </a:rPr>
                <a:t>related </a:t>
              </a:r>
              <a:r>
                <a:rPr sz="180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learning</a:t>
              </a:r>
              <a:r>
                <a:rPr sz="1800" spc="-55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experiences</a:t>
              </a:r>
              <a:endParaRPr sz="1800" dirty="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32"/>
                </a:spcBef>
              </a:pPr>
              <a:endParaRPr sz="1850" dirty="0">
                <a:latin typeface="Times New Roman"/>
                <a:cs typeface="Times New Roman"/>
              </a:endParaRPr>
            </a:p>
            <a:p>
              <a:pPr marL="203200" marR="198120" algn="ctr">
                <a:lnSpc>
                  <a:spcPct val="100000"/>
                </a:lnSpc>
              </a:pPr>
              <a:r>
                <a:rPr sz="1800" b="1" spc="-80" dirty="0">
                  <a:latin typeface="Calibri"/>
                  <a:cs typeface="Calibri"/>
                </a:rPr>
                <a:t>To</a:t>
              </a:r>
              <a:r>
                <a:rPr sz="1800" b="1" spc="-10" dirty="0">
                  <a:latin typeface="Calibri"/>
                  <a:cs typeface="Calibri"/>
                </a:rPr>
                <a:t> </a:t>
              </a:r>
              <a:r>
                <a:rPr sz="1800" b="1" dirty="0">
                  <a:latin typeface="Calibri"/>
                  <a:cs typeface="Calibri"/>
                </a:rPr>
                <a:t>learn</a:t>
              </a:r>
              <a:r>
                <a:rPr sz="1800" b="1" spc="-35" dirty="0">
                  <a:latin typeface="Calibri"/>
                  <a:cs typeface="Calibri"/>
                </a:rPr>
                <a:t> </a:t>
              </a:r>
              <a:r>
                <a:rPr sz="1800" b="1" spc="-10" dirty="0">
                  <a:latin typeface="Calibri"/>
                  <a:cs typeface="Calibri"/>
                </a:rPr>
                <a:t>more</a:t>
              </a:r>
              <a:r>
                <a:rPr sz="1800" b="1" spc="-20" dirty="0">
                  <a:latin typeface="Calibri"/>
                  <a:cs typeface="Calibri"/>
                </a:rPr>
                <a:t> </a:t>
              </a:r>
              <a:r>
                <a:rPr sz="1800" b="1" dirty="0">
                  <a:latin typeface="Calibri"/>
                  <a:cs typeface="Calibri"/>
                </a:rPr>
                <a:t>or</a:t>
              </a:r>
              <a:r>
                <a:rPr sz="1800" b="1" spc="-25" dirty="0">
                  <a:latin typeface="Calibri"/>
                  <a:cs typeface="Calibri"/>
                </a:rPr>
                <a:t> </a:t>
              </a:r>
              <a:r>
                <a:rPr sz="1800" b="1" spc="-15" dirty="0">
                  <a:latin typeface="Calibri"/>
                  <a:cs typeface="Calibri"/>
                </a:rPr>
                <a:t>get</a:t>
              </a:r>
              <a:r>
                <a:rPr sz="1800" b="1" spc="-10" dirty="0">
                  <a:latin typeface="Calibri"/>
                  <a:cs typeface="Calibri"/>
                </a:rPr>
                <a:t> started,</a:t>
              </a:r>
              <a:r>
                <a:rPr sz="1800" b="1" spc="-30" dirty="0">
                  <a:latin typeface="Calibri"/>
                  <a:cs typeface="Calibri"/>
                </a:rPr>
                <a:t> </a:t>
              </a:r>
              <a:r>
                <a:rPr sz="1800" b="1" dirty="0">
                  <a:latin typeface="Calibri"/>
                  <a:cs typeface="Calibri"/>
                </a:rPr>
                <a:t>please</a:t>
              </a:r>
              <a:r>
                <a:rPr sz="1800" b="1" spc="-55" dirty="0">
                  <a:latin typeface="Calibri"/>
                  <a:cs typeface="Calibri"/>
                </a:rPr>
                <a:t> </a:t>
              </a:r>
              <a:r>
                <a:rPr sz="1800" b="1" spc="-5" dirty="0">
                  <a:latin typeface="Calibri"/>
                  <a:cs typeface="Calibri"/>
                </a:rPr>
                <a:t>contact</a:t>
              </a:r>
              <a:r>
                <a:rPr sz="1800" b="1" spc="-45" dirty="0">
                  <a:latin typeface="Calibri"/>
                  <a:cs typeface="Calibri"/>
                </a:rPr>
                <a:t> </a:t>
              </a:r>
              <a:r>
                <a:rPr sz="1800" b="1" spc="-5" dirty="0">
                  <a:latin typeface="Calibri"/>
                  <a:cs typeface="Calibri"/>
                </a:rPr>
                <a:t>your </a:t>
              </a:r>
              <a:r>
                <a:rPr sz="1800" b="1" spc="-360" dirty="0">
                  <a:latin typeface="Calibri"/>
                  <a:cs typeface="Calibri"/>
                </a:rPr>
                <a:t> </a:t>
              </a:r>
              <a:r>
                <a:rPr sz="1800" b="1" spc="-5" dirty="0">
                  <a:latin typeface="Calibri"/>
                  <a:cs typeface="Calibri"/>
                </a:rPr>
                <a:t>Regional </a:t>
              </a:r>
              <a:r>
                <a:rPr sz="1800" b="1" dirty="0">
                  <a:latin typeface="Calibri"/>
                  <a:cs typeface="Calibri"/>
                </a:rPr>
                <a:t>CTE</a:t>
              </a:r>
              <a:r>
                <a:rPr sz="1800" b="1" spc="-114" dirty="0">
                  <a:latin typeface="Calibri"/>
                  <a:cs typeface="Calibri"/>
                </a:rPr>
                <a:t> </a:t>
              </a:r>
              <a:r>
                <a:rPr sz="1800" b="1" spc="-10" dirty="0">
                  <a:latin typeface="Calibri"/>
                  <a:cs typeface="Calibri"/>
                </a:rPr>
                <a:t>Coordinator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" name="object 2" title="Border"/>
            <p:cNvSpPr/>
            <p:nvPr/>
          </p:nvSpPr>
          <p:spPr>
            <a:xfrm>
              <a:off x="272795" y="1214627"/>
              <a:ext cx="2520696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473963" y="1295400"/>
              <a:ext cx="2180844" cy="839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319874" y="1239278"/>
              <a:ext cx="2425827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19874" y="1239278"/>
              <a:ext cx="2426335" cy="840740"/>
            </a:xfrm>
            <a:prstGeom prst="rect">
              <a:avLst/>
            </a:prstGeom>
            <a:ln w="9525">
              <a:solidFill>
                <a:srgbClr val="497DBA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329565" marR="323850" indent="39370">
                <a:lnSpc>
                  <a:spcPct val="100000"/>
                </a:lnSpc>
                <a:spcBef>
                  <a:spcPts val="995"/>
                </a:spcBef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Start-Up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Program,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1,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One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12592" y="1194816"/>
              <a:ext cx="2700528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197351" y="1275588"/>
              <a:ext cx="2785872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260597" y="1219212"/>
              <a:ext cx="2604389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260597" y="1219212"/>
              <a:ext cx="2604770" cy="840740"/>
            </a:xfrm>
            <a:prstGeom prst="rect">
              <a:avLst/>
            </a:prstGeom>
            <a:ln w="9525">
              <a:solidFill>
                <a:srgbClr val="497DBA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381000" marR="102235" indent="-269875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Program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of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Study, </a:t>
              </a:r>
              <a:r>
                <a:rPr sz="1800" spc="-33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2, Add</a:t>
              </a: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260591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234684" y="1138427"/>
              <a:ext cx="2788919" cy="1114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07328" y="1219212"/>
              <a:ext cx="2590292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07328" y="1219212"/>
              <a:ext cx="2590800" cy="840740"/>
            </a:xfrm>
            <a:prstGeom prst="rect">
              <a:avLst/>
            </a:prstGeom>
            <a:ln w="9525">
              <a:solidFill>
                <a:srgbClr val="497DBA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56235">
                <a:lnSpc>
                  <a:spcPts val="2075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Quality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Perkins</a:t>
              </a:r>
              <a:endParaRPr sz="1800">
                <a:latin typeface="Calibri"/>
                <a:cs typeface="Calibri"/>
              </a:endParaRPr>
            </a:p>
            <a:p>
              <a:pPr marL="654685" marR="95885" indent="-551815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Wage,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High Demand </a:t>
              </a:r>
              <a:r>
                <a:rPr sz="1800" spc="-31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30" dirty="0">
                  <a:solidFill>
                    <a:srgbClr val="FFFFFF"/>
                  </a:solidFill>
                  <a:latin typeface="Calibri"/>
                  <a:cs typeface="Calibri"/>
                </a:rPr>
                <a:t>Career, 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Year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04800" y="2411222"/>
              <a:ext cx="2426335" cy="2031325"/>
            </a:xfrm>
            <a:prstGeom prst="rect">
              <a:avLst/>
            </a:prstGeom>
            <a:solidFill>
              <a:srgbClr val="DCE6F1"/>
            </a:solidFill>
            <a:ln w="25400">
              <a:solidFill>
                <a:srgbClr val="4F81BC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4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27"/>
                </a:spcBef>
              </a:pPr>
              <a:endParaRPr sz="1200" dirty="0">
                <a:latin typeface="Times New Roman"/>
                <a:cs typeface="Times New Roman"/>
              </a:endParaRPr>
            </a:p>
            <a:p>
              <a:pPr marL="365125" marR="63436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Entrepreneurship </a:t>
              </a:r>
              <a:r>
                <a:rPr sz="1400" dirty="0">
                  <a:latin typeface="Calibri"/>
                  <a:cs typeface="Calibri"/>
                </a:rPr>
                <a:t>1 </a:t>
              </a:r>
              <a:r>
                <a:rPr sz="1400" spc="-229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(semester)</a:t>
              </a:r>
              <a:endParaRPr sz="1400" dirty="0">
                <a:latin typeface="Calibri"/>
                <a:cs typeface="Calibri"/>
              </a:endParaRPr>
            </a:p>
            <a:p>
              <a:pPr marL="78105">
                <a:lnSpc>
                  <a:spcPct val="100000"/>
                </a:lnSpc>
              </a:pPr>
              <a:r>
                <a:rPr lang="en-US" sz="1400" spc="-10" dirty="0">
                  <a:latin typeface="Calibri"/>
                  <a:cs typeface="Calibri"/>
                </a:rPr>
                <a:t>        </a:t>
              </a:r>
              <a:r>
                <a:rPr sz="1400" spc="-10" dirty="0">
                  <a:latin typeface="Calibri"/>
                  <a:cs typeface="Calibri"/>
                </a:rPr>
                <a:t>-and/or</a:t>
              </a:r>
              <a:endParaRPr sz="14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Marketing</a:t>
              </a:r>
              <a:r>
                <a:rPr sz="1400" spc="-5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1</a:t>
              </a: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DECA</a:t>
              </a:r>
              <a:r>
                <a:rPr sz="1400" spc="-4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organization</a:t>
              </a:r>
              <a:endParaRPr lang="en-US" sz="1400" spc="-10" dirty="0">
                <a:latin typeface="Calibri"/>
                <a:cs typeface="Calibri"/>
              </a:endParaRPr>
            </a:p>
            <a:p>
              <a:pPr marL="78740">
                <a:lnSpc>
                  <a:spcPct val="100000"/>
                </a:lnSpc>
                <a:tabLst>
                  <a:tab pos="365760" algn="l"/>
                </a:tabLst>
              </a:pPr>
              <a:endParaRPr lang="en-US" sz="900" spc="-10" dirty="0">
                <a:latin typeface="Calibri"/>
                <a:cs typeface="Calibri"/>
              </a:endParaRPr>
            </a:p>
            <a:p>
              <a:pPr marL="78740">
                <a:lnSpc>
                  <a:spcPct val="100000"/>
                </a:lnSpc>
                <a:tabLst>
                  <a:tab pos="365760" algn="l"/>
                </a:tabLst>
              </a:pPr>
              <a:endParaRPr lang="en-US" sz="900" spc="-1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endParaRPr lang="en-US" sz="1400" spc="-1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323287" y="2417495"/>
              <a:ext cx="2512695" cy="20005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rgbClr val="4F81BC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400" dirty="0">
                <a:latin typeface="Times New Roman"/>
                <a:cs typeface="Times New Roman"/>
              </a:endParaRPr>
            </a:p>
            <a:p>
              <a:pPr marL="365760" marR="719455" indent="-286385">
                <a:lnSpc>
                  <a:spcPct val="100000"/>
                </a:lnSpc>
                <a:spcBef>
                  <a:spcPts val="1165"/>
                </a:spcBef>
                <a:buFont typeface="Arial"/>
                <a:buChar char="•"/>
                <a:tabLst>
                  <a:tab pos="366395" algn="l"/>
                </a:tabLst>
              </a:pPr>
              <a:r>
                <a:rPr sz="1400" spc="-10" dirty="0">
                  <a:latin typeface="Calibri"/>
                  <a:cs typeface="Calibri"/>
                </a:rPr>
                <a:t>Entrepreneurship </a:t>
              </a:r>
              <a:r>
                <a:rPr sz="1400" dirty="0">
                  <a:latin typeface="Calibri"/>
                  <a:cs typeface="Calibri"/>
                </a:rPr>
                <a:t>2 </a:t>
              </a:r>
              <a:r>
                <a:rPr sz="1400" spc="-229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(semester)</a:t>
              </a:r>
              <a:endParaRPr sz="1400" dirty="0">
                <a:latin typeface="Calibri"/>
                <a:cs typeface="Calibri"/>
              </a:endParaRPr>
            </a:p>
            <a:p>
              <a:pPr marL="78740">
                <a:lnSpc>
                  <a:spcPct val="100000"/>
                </a:lnSpc>
              </a:pPr>
              <a:r>
                <a:rPr lang="en-US" sz="1400" spc="-5" dirty="0">
                  <a:latin typeface="Calibri"/>
                  <a:cs typeface="Calibri"/>
                </a:rPr>
                <a:t>       </a:t>
              </a:r>
              <a:r>
                <a:rPr sz="1400" spc="-5" dirty="0">
                  <a:latin typeface="Calibri"/>
                  <a:cs typeface="Calibri"/>
                </a:rPr>
                <a:t>–and–</a:t>
              </a:r>
              <a:endParaRPr sz="1400" dirty="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400" spc="-10" dirty="0">
                  <a:latin typeface="Calibri"/>
                  <a:cs typeface="Calibri"/>
                </a:rPr>
                <a:t>Marketing </a:t>
              </a:r>
              <a:r>
                <a:rPr sz="1400" dirty="0">
                  <a:latin typeface="Calibri"/>
                  <a:cs typeface="Calibri"/>
                </a:rPr>
                <a:t>2</a:t>
              </a:r>
              <a:r>
                <a:rPr sz="1400" spc="-3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(semester)</a:t>
              </a:r>
              <a:endParaRPr sz="1400" dirty="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400" spc="-5" dirty="0">
                  <a:latin typeface="Calibri"/>
                  <a:cs typeface="Calibri"/>
                </a:rPr>
                <a:t>DECA</a:t>
              </a:r>
              <a:endParaRPr lang="en-US" sz="1400" spc="-5" dirty="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endParaRPr lang="en-US" sz="1400" spc="-5" dirty="0">
                <a:latin typeface="Calibri"/>
                <a:cs typeface="Calibri"/>
              </a:endParaRPr>
            </a:p>
            <a:p>
              <a:pPr marL="79375">
                <a:lnSpc>
                  <a:spcPct val="100000"/>
                </a:lnSpc>
                <a:tabLst>
                  <a:tab pos="366395" algn="l"/>
                </a:tabLst>
              </a:pPr>
              <a:endParaRPr lang="en-US" sz="1100" dirty="0">
                <a:latin typeface="Calibri"/>
                <a:cs typeface="Calibri"/>
              </a:endParaRPr>
            </a:p>
            <a:p>
              <a:pPr marL="79375">
                <a:lnSpc>
                  <a:spcPct val="100000"/>
                </a:lnSpc>
                <a:tabLst>
                  <a:tab pos="366395" algn="l"/>
                </a:tabLst>
              </a:pP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18" name="object 18" title="Text Box "/>
            <p:cNvSpPr/>
            <p:nvPr/>
          </p:nvSpPr>
          <p:spPr>
            <a:xfrm>
              <a:off x="6292596" y="2377439"/>
              <a:ext cx="2700528" cy="193700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 title="Border"/>
            <p:cNvSpPr/>
            <p:nvPr/>
          </p:nvSpPr>
          <p:spPr>
            <a:xfrm>
              <a:off x="6291071" y="2395727"/>
              <a:ext cx="2506979" cy="195224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 descr="Business Management  Principles 1 (semester)&#10;         –and–&#10;Entrepreneurship 3 (sem)&#10;Marketing 3&#10;Technical Skill Assessment&#10;Job shadow or site visit&#10;Internship&#10;DECA&#10;"/>
            <p:cNvSpPr txBox="1"/>
            <p:nvPr/>
          </p:nvSpPr>
          <p:spPr>
            <a:xfrm>
              <a:off x="6349619" y="2411348"/>
              <a:ext cx="2586990" cy="1971693"/>
            </a:xfrm>
            <a:prstGeom prst="rect">
              <a:avLst/>
            </a:prstGeom>
            <a:solidFill>
              <a:srgbClr val="DCE6F1"/>
            </a:solidFill>
            <a:ln w="28575">
              <a:solidFill>
                <a:srgbClr val="497DBA"/>
              </a:solidFill>
            </a:ln>
          </p:spPr>
          <p:txBody>
            <a:bodyPr vert="horz" wrap="square" lIns="0" tIns="32384" rIns="0" bIns="0" rtlCol="0">
              <a:spAutoFit/>
            </a:bodyPr>
            <a:lstStyle/>
            <a:p>
              <a:pPr marL="434340" marR="473075" indent="-356235">
                <a:lnSpc>
                  <a:spcPct val="100000"/>
                </a:lnSpc>
                <a:spcBef>
                  <a:spcPts val="254"/>
                </a:spcBef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Business Management </a:t>
              </a:r>
              <a:r>
                <a:rPr sz="1400" spc="-28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Principles </a:t>
              </a:r>
              <a:r>
                <a:rPr sz="1400" dirty="0">
                  <a:latin typeface="Calibri"/>
                  <a:cs typeface="Calibri"/>
                </a:rPr>
                <a:t>1</a:t>
              </a:r>
              <a:r>
                <a:rPr sz="1400" spc="-3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(semester)</a:t>
              </a:r>
              <a:endParaRPr sz="1400" dirty="0">
                <a:latin typeface="Calibri"/>
                <a:cs typeface="Calibri"/>
              </a:endParaRPr>
            </a:p>
            <a:p>
              <a:pPr marL="78105">
                <a:lnSpc>
                  <a:spcPct val="100000"/>
                </a:lnSpc>
              </a:pPr>
              <a:r>
                <a:rPr lang="en-US" sz="1400" spc="-5" dirty="0">
                  <a:latin typeface="Calibri"/>
                  <a:cs typeface="Calibri"/>
                </a:rPr>
                <a:t>         </a:t>
              </a:r>
              <a:r>
                <a:rPr sz="1400" spc="-5" dirty="0">
                  <a:latin typeface="Calibri"/>
                  <a:cs typeface="Calibri"/>
                </a:rPr>
                <a:t>–and–</a:t>
              </a:r>
              <a:endParaRPr sz="1400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Entrepreneurship </a:t>
              </a:r>
              <a:r>
                <a:rPr sz="1400" dirty="0">
                  <a:latin typeface="Calibri"/>
                  <a:cs typeface="Calibri"/>
                </a:rPr>
                <a:t>3</a:t>
              </a:r>
              <a:r>
                <a:rPr sz="1400" spc="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</a:t>
              </a:r>
              <a:r>
                <a:rPr sz="1400" spc="-5" dirty="0" err="1">
                  <a:latin typeface="Calibri"/>
                  <a:cs typeface="Calibri"/>
                </a:rPr>
                <a:t>sem</a:t>
              </a:r>
              <a:r>
                <a:rPr sz="1400" spc="-5" dirty="0">
                  <a:latin typeface="Calibri"/>
                  <a:cs typeface="Calibri"/>
                </a:rPr>
                <a:t>)</a:t>
              </a:r>
              <a:endParaRPr lang="en-US" sz="1400" spc="-5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lang="en-US" sz="1400" spc="-5" dirty="0">
                  <a:latin typeface="Calibri"/>
                  <a:cs typeface="Calibri"/>
                </a:rPr>
                <a:t>Marketing 3</a:t>
              </a:r>
              <a:endParaRPr sz="1400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20" dirty="0">
                  <a:latin typeface="Calibri"/>
                  <a:cs typeface="Calibri"/>
                </a:rPr>
                <a:t>Technical </a:t>
              </a:r>
              <a:r>
                <a:rPr sz="1400" spc="-5" dirty="0">
                  <a:latin typeface="Calibri"/>
                  <a:cs typeface="Calibri"/>
                </a:rPr>
                <a:t>Skill</a:t>
              </a:r>
              <a:r>
                <a:rPr sz="1400" spc="-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Assessment</a:t>
              </a:r>
              <a:endParaRPr sz="1400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dirty="0">
                  <a:latin typeface="Calibri"/>
                  <a:cs typeface="Calibri"/>
                </a:rPr>
                <a:t>Job </a:t>
              </a:r>
              <a:r>
                <a:rPr sz="1400" spc="-5" dirty="0">
                  <a:latin typeface="Calibri"/>
                  <a:cs typeface="Calibri"/>
                </a:rPr>
                <a:t>shadow or site</a:t>
              </a:r>
              <a:r>
                <a:rPr sz="1400" spc="-8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visit</a:t>
              </a: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Internship</a:t>
              </a:r>
              <a:endParaRPr sz="1400" dirty="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DECA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22" name="object 22" title="Border"/>
            <p:cNvSpPr/>
            <p:nvPr/>
          </p:nvSpPr>
          <p:spPr>
            <a:xfrm>
              <a:off x="2746248" y="3008376"/>
              <a:ext cx="588263" cy="579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 title="Border"/>
            <p:cNvSpPr/>
            <p:nvPr/>
          </p:nvSpPr>
          <p:spPr>
            <a:xfrm>
              <a:off x="2800476" y="3032125"/>
              <a:ext cx="484631" cy="48463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0047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 title="Border"/>
            <p:cNvSpPr/>
            <p:nvPr/>
          </p:nvSpPr>
          <p:spPr>
            <a:xfrm>
              <a:off x="5768340" y="3008376"/>
              <a:ext cx="588263" cy="57912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 title="Border"/>
            <p:cNvSpPr/>
            <p:nvPr/>
          </p:nvSpPr>
          <p:spPr>
            <a:xfrm>
              <a:off x="5822696" y="3032125"/>
              <a:ext cx="484631" cy="48463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82269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ODE Logo"/>
            <p:cNvSpPr/>
            <p:nvPr/>
          </p:nvSpPr>
          <p:spPr>
            <a:xfrm>
              <a:off x="7467600" y="5315940"/>
              <a:ext cx="1400175" cy="141274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42556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2513330">
              <a:lnSpc>
                <a:spcPct val="100000"/>
              </a:lnSpc>
            </a:pPr>
            <a:r>
              <a:rPr sz="3200" spc="-5" dirty="0"/>
              <a:t>Health</a:t>
            </a:r>
            <a:r>
              <a:rPr sz="3200" spc="-65" dirty="0"/>
              <a:t> </a:t>
            </a:r>
            <a:r>
              <a:rPr sz="3200" spc="-5" dirty="0"/>
              <a:t>Sciences</a:t>
            </a:r>
            <a:endParaRPr sz="3200"/>
          </a:p>
        </p:txBody>
      </p:sp>
      <p:sp>
        <p:nvSpPr>
          <p:cNvPr id="3" name="object 3" title="ODE Logo"/>
          <p:cNvSpPr/>
          <p:nvPr/>
        </p:nvSpPr>
        <p:spPr>
          <a:xfrm>
            <a:off x="7467600" y="53339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46175" y="1639315"/>
            <a:ext cx="6617970" cy="265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Therapeutic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Services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225"/>
              </a:spcBef>
            </a:pPr>
            <a:r>
              <a:rPr sz="1800" spc="-5" dirty="0">
                <a:latin typeface="Calibri"/>
                <a:cs typeface="Calibri"/>
              </a:rPr>
              <a:t>The Health Sciences </a:t>
            </a:r>
            <a:r>
              <a:rPr sz="1800" spc="-10" dirty="0">
                <a:latin typeface="Calibri"/>
                <a:cs typeface="Calibri"/>
              </a:rPr>
              <a:t>Therapeutic </a:t>
            </a:r>
            <a:r>
              <a:rPr sz="1800" spc="-5" dirty="0">
                <a:latin typeface="Calibri"/>
                <a:cs typeface="Calibri"/>
              </a:rPr>
              <a:t>Services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0" dirty="0">
                <a:latin typeface="Calibri"/>
                <a:cs typeface="Calibri"/>
              </a:rPr>
              <a:t>prepares 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5" dirty="0">
                <a:latin typeface="Calibri"/>
                <a:cs typeface="Calibri"/>
              </a:rPr>
              <a:t>for pathways </a:t>
            </a:r>
            <a:r>
              <a:rPr sz="1800" spc="-10" dirty="0">
                <a:latin typeface="Calibri"/>
                <a:cs typeface="Calibri"/>
              </a:rPr>
              <a:t>into </a:t>
            </a:r>
            <a:r>
              <a:rPr sz="1800" dirty="0">
                <a:latin typeface="Calibri"/>
                <a:cs typeface="Calibri"/>
              </a:rPr>
              <a:t>all </a:t>
            </a:r>
            <a:r>
              <a:rPr sz="1800" spc="-5" dirty="0">
                <a:latin typeface="Calibri"/>
                <a:cs typeface="Calibri"/>
              </a:rPr>
              <a:t>health </a:t>
            </a:r>
            <a:r>
              <a:rPr sz="1800" spc="-15" dirty="0">
                <a:latin typeface="Calibri"/>
                <a:cs typeface="Calibri"/>
              </a:rPr>
              <a:t>care careers. </a:t>
            </a:r>
            <a:r>
              <a:rPr sz="1800" spc="-10" dirty="0">
                <a:latin typeface="Calibri"/>
                <a:cs typeface="Calibri"/>
              </a:rPr>
              <a:t>Following national 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health science </a:t>
            </a:r>
            <a:r>
              <a:rPr sz="1800" spc="-10" dirty="0">
                <a:latin typeface="Calibri"/>
                <a:cs typeface="Calibri"/>
              </a:rPr>
              <a:t>standards, completion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this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0" dirty="0">
                <a:latin typeface="Calibri"/>
                <a:cs typeface="Calibri"/>
              </a:rPr>
              <a:t>provides </a:t>
            </a:r>
            <a:r>
              <a:rPr sz="1800" spc="-1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usable </a:t>
            </a:r>
            <a:r>
              <a:rPr sz="1800" spc="-5" dirty="0">
                <a:latin typeface="Calibri"/>
                <a:cs typeface="Calibri"/>
              </a:rPr>
              <a:t>knowledge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skills that carry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further </a:t>
            </a:r>
            <a:r>
              <a:rPr sz="1800" spc="-10" dirty="0">
                <a:latin typeface="Calibri"/>
                <a:cs typeface="Calibri"/>
              </a:rPr>
              <a:t>training at community </a:t>
            </a:r>
            <a:r>
              <a:rPr sz="1800" spc="-1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colleges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universities.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0" dirty="0">
                <a:latin typeface="Calibri"/>
                <a:cs typeface="Calibri"/>
              </a:rPr>
              <a:t>enrolled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Health Sciences 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Therapeutic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Services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Program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Study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eligible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participate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within </a:t>
            </a:r>
            <a:r>
              <a:rPr sz="1800" spc="-3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Future </a:t>
            </a:r>
            <a:r>
              <a:rPr sz="1800" spc="-5" dirty="0">
                <a:latin typeface="Calibri"/>
                <a:cs typeface="Calibri"/>
              </a:rPr>
              <a:t>Health </a:t>
            </a:r>
            <a:r>
              <a:rPr sz="1800" spc="-10" dirty="0">
                <a:latin typeface="Calibri"/>
                <a:cs typeface="Calibri"/>
              </a:rPr>
              <a:t>Care </a:t>
            </a:r>
            <a:r>
              <a:rPr sz="1800" spc="-5" dirty="0">
                <a:latin typeface="Calibri"/>
                <a:cs typeface="Calibri"/>
              </a:rPr>
              <a:t>student </a:t>
            </a:r>
            <a:r>
              <a:rPr sz="1800" spc="-10" dirty="0">
                <a:latin typeface="Calibri"/>
                <a:cs typeface="Calibri"/>
              </a:rPr>
              <a:t>leadership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organization.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742313" y="5901944"/>
            <a:ext cx="4843780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1964" marR="5080" indent="-1739264">
              <a:lnSpc>
                <a:spcPct val="100000"/>
              </a:lnSpc>
            </a:pPr>
            <a:r>
              <a:rPr sz="1600" spc="-80" dirty="0">
                <a:latin typeface="Calibri"/>
                <a:cs typeface="Calibri"/>
              </a:rPr>
              <a:t>To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learn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more,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get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started,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please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contact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your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Regional </a:t>
            </a:r>
            <a:r>
              <a:rPr sz="1600" spc="-2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CTE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Coordinator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5725">
              <a:lnSpc>
                <a:spcPct val="100000"/>
              </a:lnSpc>
            </a:pPr>
            <a:r>
              <a:rPr sz="2400" spc="-5" dirty="0"/>
              <a:t>THERAPEUTIC </a:t>
            </a:r>
            <a:r>
              <a:rPr sz="2400" spc="-15" dirty="0"/>
              <a:t>SERVICES </a:t>
            </a:r>
            <a:r>
              <a:rPr sz="2400" spc="-30" dirty="0"/>
              <a:t>START-UP</a:t>
            </a:r>
            <a:r>
              <a:rPr sz="2400" spc="-50" dirty="0"/>
              <a:t> </a:t>
            </a:r>
            <a:r>
              <a:rPr sz="2400" dirty="0"/>
              <a:t>PLAN</a:t>
            </a:r>
            <a:endParaRPr sz="2400"/>
          </a:p>
        </p:txBody>
      </p:sp>
      <p:sp>
        <p:nvSpPr>
          <p:cNvPr id="33" name="object 33" title="ODE Logo"/>
          <p:cNvSpPr/>
          <p:nvPr/>
        </p:nvSpPr>
        <p:spPr>
          <a:xfrm>
            <a:off x="7503668" y="5315927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4" name="Group 43" title="Border"/>
          <p:cNvGrpSpPr/>
          <p:nvPr/>
        </p:nvGrpSpPr>
        <p:grpSpPr>
          <a:xfrm>
            <a:off x="342900" y="966216"/>
            <a:ext cx="8618218" cy="4553711"/>
            <a:chOff x="342900" y="966216"/>
            <a:chExt cx="8618218" cy="4553711"/>
          </a:xfrm>
        </p:grpSpPr>
        <p:sp>
          <p:nvSpPr>
            <p:cNvPr id="2" name="object 2" title="Border"/>
            <p:cNvSpPr/>
            <p:nvPr/>
          </p:nvSpPr>
          <p:spPr>
            <a:xfrm>
              <a:off x="342900" y="966216"/>
              <a:ext cx="2520696" cy="7802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513587" y="969263"/>
              <a:ext cx="2231136" cy="8397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390334" y="990600"/>
              <a:ext cx="2425827" cy="6858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90334" y="990600"/>
              <a:ext cx="2426335" cy="685800"/>
            </a:xfrm>
            <a:prstGeom prst="rect">
              <a:avLst/>
            </a:prstGeom>
            <a:ln w="9525">
              <a:solidFill>
                <a:srgbClr val="30859C"/>
              </a:solidFill>
            </a:ln>
          </p:spPr>
          <p:txBody>
            <a:bodyPr vert="horz" wrap="square" lIns="0" tIns="48894" rIns="0" bIns="0" rtlCol="0">
              <a:spAutoFit/>
            </a:bodyPr>
            <a:lstStyle/>
            <a:p>
              <a:pPr marL="297180" marR="292735" indent="504190">
                <a:lnSpc>
                  <a:spcPct val="100000"/>
                </a:lnSpc>
                <a:spcBef>
                  <a:spcPts val="384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Health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Occupations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76600" y="999744"/>
              <a:ext cx="2638044" cy="7467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630167" y="986027"/>
              <a:ext cx="1979676" cy="8397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323590" y="1024089"/>
              <a:ext cx="2543175" cy="65231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323590" y="1024089"/>
              <a:ext cx="2543175" cy="652780"/>
            </a:xfrm>
            <a:prstGeom prst="rect">
              <a:avLst/>
            </a:prstGeom>
            <a:ln w="9525">
              <a:solidFill>
                <a:srgbClr val="30859C"/>
              </a:solidFill>
            </a:ln>
          </p:spPr>
          <p:txBody>
            <a:bodyPr vert="horz" wrap="square" lIns="0" tIns="31750" rIns="0" bIns="0" rtlCol="0">
              <a:spAutoFit/>
            </a:bodyPr>
            <a:lstStyle/>
            <a:p>
              <a:pPr marL="481965" marR="476250" indent="379095">
                <a:lnSpc>
                  <a:spcPct val="100000"/>
                </a:lnSpc>
                <a:spcBef>
                  <a:spcPts val="250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2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Health Sciences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I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280403" y="1013460"/>
              <a:ext cx="2634996" cy="733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605016" y="992124"/>
              <a:ext cx="2037587" cy="8397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27902" y="1037488"/>
              <a:ext cx="2539873" cy="63891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27902" y="1037488"/>
              <a:ext cx="2540000" cy="639445"/>
            </a:xfrm>
            <a:prstGeom prst="rect">
              <a:avLst/>
            </a:prstGeom>
            <a:ln w="9524">
              <a:solidFill>
                <a:srgbClr val="30859C"/>
              </a:solidFill>
            </a:ln>
          </p:spPr>
          <p:txBody>
            <a:bodyPr vert="horz" wrap="square" lIns="0" tIns="25400" rIns="0" bIns="0" rtlCol="0">
              <a:spAutoFit/>
            </a:bodyPr>
            <a:lstStyle/>
            <a:p>
              <a:pPr marL="452120" marR="445770" indent="408305">
                <a:lnSpc>
                  <a:spcPct val="100000"/>
                </a:lnSpc>
                <a:spcBef>
                  <a:spcPts val="200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3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Health Sciences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II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90321" y="1981200"/>
              <a:ext cx="2426335" cy="2240280"/>
            </a:xfrm>
            <a:custGeom>
              <a:avLst/>
              <a:gdLst/>
              <a:ahLst/>
              <a:cxnLst/>
              <a:rect l="l" t="t" r="r" b="b"/>
              <a:pathLst>
                <a:path w="2426335" h="2240279">
                  <a:moveTo>
                    <a:pt x="0" y="2240280"/>
                  </a:moveTo>
                  <a:lnTo>
                    <a:pt x="2425827" y="2240280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224028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0321" y="1981200"/>
              <a:ext cx="2426335" cy="2240280"/>
            </a:xfrm>
            <a:custGeom>
              <a:avLst/>
              <a:gdLst/>
              <a:ahLst/>
              <a:cxnLst/>
              <a:rect l="l" t="t" r="r" b="b"/>
              <a:pathLst>
                <a:path w="2426335" h="2240279">
                  <a:moveTo>
                    <a:pt x="0" y="2240280"/>
                  </a:moveTo>
                  <a:lnTo>
                    <a:pt x="2425827" y="2240280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2240280"/>
                  </a:lnTo>
                  <a:close/>
                </a:path>
              </a:pathLst>
            </a:custGeom>
            <a:ln w="254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90321" y="1981200"/>
              <a:ext cx="2426335" cy="2240280"/>
            </a:xfrm>
            <a:prstGeom prst="rect">
              <a:avLst/>
            </a:prstGeom>
            <a:ln w="25400">
              <a:solidFill>
                <a:srgbClr val="30859C"/>
              </a:solidFill>
            </a:ln>
          </p:spPr>
          <p:txBody>
            <a:bodyPr vert="horz" wrap="square" lIns="0" tIns="62230" rIns="0" bIns="0" rtlCol="0">
              <a:spAutoFit/>
            </a:bodyPr>
            <a:lstStyle/>
            <a:p>
              <a:pPr marL="365125" indent="-286385">
                <a:lnSpc>
                  <a:spcPct val="100000"/>
                </a:lnSpc>
                <a:spcBef>
                  <a:spcPts val="490"/>
                </a:spcBef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Exploration </a:t>
              </a:r>
              <a:r>
                <a:rPr sz="1200" dirty="0">
                  <a:latin typeface="Calibri"/>
                  <a:cs typeface="Calibri"/>
                </a:rPr>
                <a:t>of </a:t>
              </a:r>
              <a:r>
                <a:rPr sz="1200" spc="-5" dirty="0">
                  <a:latin typeface="Calibri"/>
                  <a:cs typeface="Calibri"/>
                </a:rPr>
                <a:t>Health</a:t>
              </a:r>
              <a:r>
                <a:rPr sz="1200" spc="-75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Careers</a:t>
              </a:r>
              <a:endParaRPr sz="1200" dirty="0">
                <a:latin typeface="Calibri"/>
                <a:cs typeface="Calibri"/>
              </a:endParaRPr>
            </a:p>
            <a:p>
              <a:pPr marL="365125" marR="280670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Ethics</a:t>
              </a:r>
              <a:r>
                <a:rPr sz="1200" spc="-2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within</a:t>
              </a:r>
              <a:r>
                <a:rPr sz="1200" spc="-3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cultural,</a:t>
              </a:r>
              <a:r>
                <a:rPr sz="1200" spc="-3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social, </a:t>
              </a:r>
              <a:r>
                <a:rPr sz="1200" spc="-19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and </a:t>
              </a:r>
              <a:r>
                <a:rPr sz="1200" spc="-5" dirty="0">
                  <a:latin typeface="Calibri"/>
                  <a:cs typeface="Calibri"/>
                </a:rPr>
                <a:t>ethnic</a:t>
              </a:r>
              <a:r>
                <a:rPr sz="1200" spc="-11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differences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Medical math</a:t>
              </a:r>
              <a:r>
                <a:rPr sz="1200" spc="-8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principles</a:t>
              </a: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Methods </a:t>
              </a:r>
              <a:r>
                <a:rPr sz="1200" dirty="0">
                  <a:latin typeface="Calibri"/>
                  <a:cs typeface="Calibri"/>
                </a:rPr>
                <a:t>of </a:t>
              </a:r>
              <a:r>
                <a:rPr sz="1200" spc="-5" dirty="0">
                  <a:latin typeface="Calibri"/>
                  <a:cs typeface="Calibri"/>
                </a:rPr>
                <a:t>delivering</a:t>
              </a:r>
              <a:r>
                <a:rPr sz="1200" spc="-9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and</a:t>
              </a:r>
            </a:p>
            <a:p>
              <a:pPr marR="310515" algn="ctr">
                <a:lnSpc>
                  <a:spcPct val="100000"/>
                </a:lnSpc>
              </a:pPr>
              <a:r>
                <a:rPr sz="1200" spc="-5" dirty="0">
                  <a:latin typeface="Calibri"/>
                  <a:cs typeface="Calibri"/>
                </a:rPr>
                <a:t>obtaining</a:t>
              </a:r>
              <a:r>
                <a:rPr sz="1200" spc="-9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information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Communicating</a:t>
              </a:r>
              <a:r>
                <a:rPr sz="1200" spc="-11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effectively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Employability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skills</a:t>
              </a:r>
              <a:endParaRPr sz="1200" dirty="0">
                <a:latin typeface="Calibri"/>
                <a:cs typeface="Calibri"/>
              </a:endParaRPr>
            </a:p>
            <a:p>
              <a:pPr marL="365125" marR="74104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10" dirty="0">
                  <a:latin typeface="Calibri"/>
                  <a:cs typeface="Calibri"/>
                </a:rPr>
                <a:t>HOSA </a:t>
              </a:r>
              <a:r>
                <a:rPr sz="1200" spc="-5" dirty="0">
                  <a:latin typeface="Calibri"/>
                  <a:cs typeface="Calibri"/>
                </a:rPr>
                <a:t>(Future Health </a:t>
              </a:r>
              <a:r>
                <a:rPr sz="1200" spc="-22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Professionals)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346958" y="1990851"/>
              <a:ext cx="2519680" cy="1889125"/>
            </a:xfrm>
            <a:custGeom>
              <a:avLst/>
              <a:gdLst/>
              <a:ahLst/>
              <a:cxnLst/>
              <a:rect l="l" t="t" r="r" b="b"/>
              <a:pathLst>
                <a:path w="2519679" h="1889125">
                  <a:moveTo>
                    <a:pt x="0" y="1888744"/>
                  </a:moveTo>
                  <a:lnTo>
                    <a:pt x="2519680" y="1888744"/>
                  </a:lnTo>
                  <a:lnTo>
                    <a:pt x="2519680" y="0"/>
                  </a:lnTo>
                  <a:lnTo>
                    <a:pt x="0" y="0"/>
                  </a:lnTo>
                  <a:lnTo>
                    <a:pt x="0" y="1888744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46958" y="1990851"/>
              <a:ext cx="2519680" cy="1889125"/>
            </a:xfrm>
            <a:custGeom>
              <a:avLst/>
              <a:gdLst/>
              <a:ahLst/>
              <a:cxnLst/>
              <a:rect l="l" t="t" r="r" b="b"/>
              <a:pathLst>
                <a:path w="2519679" h="1889125">
                  <a:moveTo>
                    <a:pt x="0" y="1888744"/>
                  </a:moveTo>
                  <a:lnTo>
                    <a:pt x="2519680" y="1888744"/>
                  </a:lnTo>
                  <a:lnTo>
                    <a:pt x="2519680" y="0"/>
                  </a:lnTo>
                  <a:lnTo>
                    <a:pt x="0" y="0"/>
                  </a:lnTo>
                  <a:lnTo>
                    <a:pt x="0" y="1888744"/>
                  </a:lnTo>
                  <a:close/>
                </a:path>
              </a:pathLst>
            </a:custGeom>
            <a:ln w="254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346958" y="1990851"/>
              <a:ext cx="2519680" cy="1889125"/>
            </a:xfrm>
            <a:prstGeom prst="rect">
              <a:avLst/>
            </a:prstGeom>
            <a:ln w="25400">
              <a:solidFill>
                <a:srgbClr val="30859C"/>
              </a:solidFill>
            </a:ln>
          </p:spPr>
          <p:txBody>
            <a:bodyPr vert="horz" wrap="square" lIns="0" tIns="1794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4"/>
                </a:spcBef>
              </a:pPr>
              <a:endParaRPr sz="1300">
                <a:latin typeface="Times New Roman"/>
                <a:cs typeface="Times New Roman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10" dirty="0">
                  <a:latin typeface="Calibri"/>
                  <a:cs typeface="Calibri"/>
                </a:rPr>
                <a:t>Legal</a:t>
              </a:r>
              <a:r>
                <a:rPr sz="1200" spc="-4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responsibilities</a:t>
              </a:r>
              <a:endParaRPr sz="120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10" dirty="0">
                  <a:latin typeface="Calibri"/>
                  <a:cs typeface="Calibri"/>
                </a:rPr>
                <a:t>Safety</a:t>
              </a:r>
              <a:r>
                <a:rPr sz="1200" spc="-9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practices</a:t>
              </a:r>
              <a:endParaRPr sz="120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5" dirty="0">
                  <a:latin typeface="Calibri"/>
                  <a:cs typeface="Calibri"/>
                </a:rPr>
                <a:t>Human</a:t>
              </a:r>
              <a:r>
                <a:rPr sz="1200" spc="-2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anatomy/physiology</a:t>
              </a:r>
              <a:endParaRPr sz="120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5" dirty="0">
                  <a:latin typeface="Calibri"/>
                  <a:cs typeface="Calibri"/>
                </a:rPr>
                <a:t>Common </a:t>
              </a:r>
              <a:r>
                <a:rPr sz="1200" dirty="0">
                  <a:latin typeface="Calibri"/>
                  <a:cs typeface="Calibri"/>
                </a:rPr>
                <a:t>diseases and</a:t>
              </a:r>
              <a:r>
                <a:rPr sz="1200" spc="-7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disorders</a:t>
              </a:r>
              <a:endParaRPr sz="1200">
                <a:latin typeface="Calibri"/>
                <a:cs typeface="Calibri"/>
              </a:endParaRPr>
            </a:p>
            <a:p>
              <a:pPr marL="365760" marR="39370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15" dirty="0">
                  <a:latin typeface="Calibri"/>
                  <a:cs typeface="Calibri"/>
                </a:rPr>
                <a:t>Teamwork/Roles </a:t>
              </a:r>
              <a:r>
                <a:rPr sz="1200" dirty="0">
                  <a:latin typeface="Calibri"/>
                  <a:cs typeface="Calibri"/>
                </a:rPr>
                <a:t>and </a:t>
              </a:r>
              <a:r>
                <a:rPr sz="1200" spc="-19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responsibilities </a:t>
              </a:r>
              <a:r>
                <a:rPr sz="1200" dirty="0">
                  <a:latin typeface="Calibri"/>
                  <a:cs typeface="Calibri"/>
                </a:rPr>
                <a:t>of </a:t>
              </a:r>
              <a:r>
                <a:rPr sz="1200" spc="-5" dirty="0">
                  <a:latin typeface="Calibri"/>
                  <a:cs typeface="Calibri"/>
                </a:rPr>
                <a:t>individual </a:t>
              </a:r>
              <a:r>
                <a:rPr sz="1200" spc="-21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members</a:t>
              </a:r>
              <a:r>
                <a:rPr sz="1200" spc="-1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as</a:t>
              </a:r>
              <a:r>
                <a:rPr sz="1200" spc="-1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part</a:t>
              </a:r>
              <a:r>
                <a:rPr sz="1200" spc="-2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of</a:t>
              </a:r>
              <a:r>
                <a:rPr sz="1200" spc="-1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the </a:t>
              </a:r>
              <a:r>
                <a:rPr sz="1200" spc="-23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healthcare</a:t>
              </a:r>
              <a:r>
                <a:rPr sz="1200" spc="-10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team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0" name="object 20" title="Border"/>
            <p:cNvSpPr/>
            <p:nvPr/>
          </p:nvSpPr>
          <p:spPr>
            <a:xfrm>
              <a:off x="6260591" y="1956816"/>
              <a:ext cx="2700527" cy="200863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274308" y="2051304"/>
              <a:ext cx="2560319" cy="1868424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16979" y="1990979"/>
              <a:ext cx="2586990" cy="1895475"/>
            </a:xfrm>
            <a:custGeom>
              <a:avLst/>
              <a:gdLst/>
              <a:ahLst/>
              <a:cxnLst/>
              <a:rect l="l" t="t" r="r" b="b"/>
              <a:pathLst>
                <a:path w="2586990" h="1895475">
                  <a:moveTo>
                    <a:pt x="0" y="1895221"/>
                  </a:moveTo>
                  <a:lnTo>
                    <a:pt x="2586862" y="1895221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1895221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16979" y="1990979"/>
              <a:ext cx="2586990" cy="1895475"/>
            </a:xfrm>
            <a:custGeom>
              <a:avLst/>
              <a:gdLst/>
              <a:ahLst/>
              <a:cxnLst/>
              <a:rect l="l" t="t" r="r" b="b"/>
              <a:pathLst>
                <a:path w="2586990" h="1895475">
                  <a:moveTo>
                    <a:pt x="0" y="1895221"/>
                  </a:moveTo>
                  <a:lnTo>
                    <a:pt x="2586862" y="1895221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1895221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6316979" y="1990979"/>
              <a:ext cx="2586990" cy="1895475"/>
            </a:xfrm>
            <a:prstGeom prst="rect">
              <a:avLst/>
            </a:prstGeom>
            <a:ln w="28575">
              <a:solidFill>
                <a:srgbClr val="30859C"/>
              </a:solidFill>
            </a:ln>
          </p:spPr>
          <p:txBody>
            <a:bodyPr vert="horz" wrap="square" lIns="0" tIns="101600" rIns="0" bIns="0" rtlCol="0">
              <a:spAutoFit/>
            </a:bodyPr>
            <a:lstStyle/>
            <a:p>
              <a:pPr marL="364490" marR="217804" indent="-287020">
                <a:lnSpc>
                  <a:spcPct val="100000"/>
                </a:lnSpc>
                <a:spcBef>
                  <a:spcPts val="800"/>
                </a:spcBef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How </a:t>
              </a:r>
              <a:r>
                <a:rPr sz="1200" spc="-20" dirty="0">
                  <a:latin typeface="Calibri"/>
                  <a:cs typeface="Calibri"/>
                </a:rPr>
                <a:t>key </a:t>
              </a:r>
              <a:r>
                <a:rPr sz="1200" spc="-15" dirty="0">
                  <a:latin typeface="Calibri"/>
                  <a:cs typeface="Calibri"/>
                </a:rPr>
                <a:t>systems </a:t>
              </a:r>
              <a:r>
                <a:rPr sz="1200" spc="-10" dirty="0">
                  <a:latin typeface="Calibri"/>
                  <a:cs typeface="Calibri"/>
                </a:rPr>
                <a:t>affect </a:t>
              </a:r>
              <a:r>
                <a:rPr sz="1200" spc="-5" dirty="0">
                  <a:latin typeface="Calibri"/>
                  <a:cs typeface="Calibri"/>
                </a:rPr>
                <a:t>services </a:t>
              </a:r>
              <a:r>
                <a:rPr sz="1200" spc="-13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performed </a:t>
              </a:r>
              <a:r>
                <a:rPr sz="1200" dirty="0">
                  <a:latin typeface="Calibri"/>
                  <a:cs typeface="Calibri"/>
                </a:rPr>
                <a:t>and quality of</a:t>
              </a:r>
              <a:r>
                <a:rPr sz="1200" spc="-13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care</a:t>
              </a:r>
              <a:endParaRPr sz="12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Health maintenance</a:t>
              </a:r>
              <a:r>
                <a:rPr sz="1200" spc="-5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practices</a:t>
              </a:r>
              <a:endParaRPr sz="12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Information</a:t>
              </a:r>
              <a:r>
                <a:rPr sz="1200" spc="-7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technology</a:t>
              </a:r>
              <a:endParaRPr sz="12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15" dirty="0">
                  <a:latin typeface="Calibri"/>
                  <a:cs typeface="Calibri"/>
                </a:rPr>
                <a:t>Technical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skills</a:t>
              </a:r>
              <a:endParaRPr sz="12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10" dirty="0">
                  <a:latin typeface="Calibri"/>
                  <a:cs typeface="Calibri"/>
                </a:rPr>
                <a:t>HOSA</a:t>
              </a:r>
              <a:endParaRPr sz="12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5"/>
                </a:spcBef>
              </a:pPr>
              <a:endParaRPr sz="1250">
                <a:latin typeface="Times New Roman"/>
                <a:cs typeface="Times New Roman"/>
              </a:endParaRPr>
            </a:p>
            <a:p>
              <a:pPr marL="77470" marR="247015">
                <a:lnSpc>
                  <a:spcPct val="100000"/>
                </a:lnSpc>
              </a:pPr>
              <a:r>
                <a:rPr sz="1200" dirty="0">
                  <a:latin typeface="Calibri"/>
                  <a:cs typeface="Calibri"/>
                </a:rPr>
                <a:t>This </a:t>
              </a:r>
              <a:r>
                <a:rPr sz="1200" spc="-10" dirty="0">
                  <a:latin typeface="Calibri"/>
                  <a:cs typeface="Calibri"/>
                </a:rPr>
                <a:t>course </a:t>
              </a:r>
              <a:r>
                <a:rPr sz="1200" spc="-5" dirty="0">
                  <a:latin typeface="Calibri"/>
                  <a:cs typeface="Calibri"/>
                </a:rPr>
                <a:t>requires </a:t>
              </a:r>
              <a:r>
                <a:rPr sz="1200" dirty="0">
                  <a:latin typeface="Calibri"/>
                  <a:cs typeface="Calibri"/>
                </a:rPr>
                <a:t>a </a:t>
              </a:r>
              <a:r>
                <a:rPr sz="1200" spc="-15" dirty="0">
                  <a:latin typeface="Calibri"/>
                  <a:cs typeface="Calibri"/>
                </a:rPr>
                <a:t>Technical </a:t>
              </a:r>
              <a:r>
                <a:rPr sz="1200" spc="-5" dirty="0">
                  <a:latin typeface="Calibri"/>
                  <a:cs typeface="Calibri"/>
                </a:rPr>
                <a:t>Skill </a:t>
              </a:r>
              <a:r>
                <a:rPr sz="1200" spc="-229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Assessment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(TSA)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6" name="object 26" title="Border"/>
            <p:cNvSpPr/>
            <p:nvPr/>
          </p:nvSpPr>
          <p:spPr>
            <a:xfrm>
              <a:off x="2784348" y="2912364"/>
              <a:ext cx="588263" cy="5791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38957" y="2936113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38957" y="2936113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Border"/>
            <p:cNvSpPr/>
            <p:nvPr/>
          </p:nvSpPr>
          <p:spPr>
            <a:xfrm>
              <a:off x="5789676" y="2918460"/>
              <a:ext cx="588263" cy="58064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43270" y="294360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43270" y="294360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 title="Border"/>
            <p:cNvSpPr/>
            <p:nvPr/>
          </p:nvSpPr>
          <p:spPr>
            <a:xfrm>
              <a:off x="3003804" y="4818888"/>
              <a:ext cx="588264" cy="57912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58541" y="4842764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58541" y="4842764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 title="Border"/>
            <p:cNvSpPr/>
            <p:nvPr/>
          </p:nvSpPr>
          <p:spPr>
            <a:xfrm>
              <a:off x="400811" y="4700015"/>
              <a:ext cx="2462784" cy="73456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 title="Border"/>
            <p:cNvSpPr/>
            <p:nvPr/>
          </p:nvSpPr>
          <p:spPr>
            <a:xfrm>
              <a:off x="643127" y="4680203"/>
              <a:ext cx="2028444" cy="83972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 title="Border"/>
            <p:cNvSpPr/>
            <p:nvPr/>
          </p:nvSpPr>
          <p:spPr>
            <a:xfrm>
              <a:off x="448030" y="4724400"/>
              <a:ext cx="2368169" cy="64008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448030" y="4724400"/>
              <a:ext cx="2368550" cy="640080"/>
            </a:xfrm>
            <a:prstGeom prst="rect">
              <a:avLst/>
            </a:prstGeom>
            <a:ln w="9525">
              <a:solidFill>
                <a:srgbClr val="30859C"/>
              </a:solidFill>
            </a:ln>
          </p:spPr>
          <p:txBody>
            <a:bodyPr vert="horz" wrap="square" lIns="0" tIns="26670" rIns="0" bIns="0" rtlCol="0">
              <a:spAutoFit/>
            </a:bodyPr>
            <a:lstStyle/>
            <a:p>
              <a:pPr marL="475615" marR="363855" indent="297180">
                <a:lnSpc>
                  <a:spcPct val="100000"/>
                </a:lnSpc>
                <a:spcBef>
                  <a:spcPts val="210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4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Senior</a:t>
              </a:r>
              <a:r>
                <a:rPr sz="1800" spc="-7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Capstone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5737859" y="4916373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0"/>
                  </a:moveTo>
                  <a:lnTo>
                    <a:pt x="0" y="291007"/>
                  </a:lnTo>
                </a:path>
              </a:pathLst>
            </a:custGeom>
            <a:ln w="45720">
              <a:solidFill>
                <a:srgbClr val="EBF0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4" name="object 34" title="Bor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506161"/>
              </p:ext>
            </p:extLst>
          </p:nvPr>
        </p:nvGraphicFramePr>
        <p:xfrm>
          <a:off x="3664203" y="4419790"/>
          <a:ext cx="4184396" cy="123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33"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909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Communications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ts val="1295"/>
                        </a:lnSpc>
                        <a:buFont typeface="Arial"/>
                        <a:buChar char="•"/>
                        <a:tabLst>
                          <a:tab pos="379095" algn="l"/>
                        </a:tabLst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Employability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skills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Work-Based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Learning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(WBL)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ts val="1295"/>
                        </a:lnSpc>
                        <a:buFont typeface="Arial"/>
                        <a:buChar char="•"/>
                        <a:tabLst>
                          <a:tab pos="379095" algn="l"/>
                        </a:tabLst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Safety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practices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06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Career</a:t>
                      </a:r>
                      <a:r>
                        <a:rPr sz="12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Practicum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ts val="1295"/>
                        </a:lnSpc>
                        <a:buFont typeface="Arial"/>
                        <a:buChar char="•"/>
                        <a:tabLst>
                          <a:tab pos="379095" algn="l"/>
                        </a:tabLst>
                      </a:pPr>
                      <a:r>
                        <a:rPr sz="1200" spc="-20" dirty="0">
                          <a:latin typeface="Calibri"/>
                          <a:cs typeface="Calibri"/>
                        </a:rPr>
                        <a:t>Teamwork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9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ts val="1295"/>
                        </a:lnSpc>
                        <a:buFont typeface="Arial"/>
                        <a:buChar char="•"/>
                        <a:tabLst>
                          <a:tab pos="379095" algn="l"/>
                        </a:tabLst>
                      </a:pPr>
                      <a:r>
                        <a:rPr sz="1200" spc="-15" dirty="0"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12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skills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B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2513330">
              <a:lnSpc>
                <a:spcPct val="100000"/>
              </a:lnSpc>
            </a:pPr>
            <a:r>
              <a:rPr sz="3200" spc="-5" dirty="0"/>
              <a:t>Health</a:t>
            </a:r>
            <a:r>
              <a:rPr sz="3200" spc="-65" dirty="0"/>
              <a:t> </a:t>
            </a:r>
            <a:r>
              <a:rPr sz="3200" spc="-5" dirty="0"/>
              <a:t>Sciences</a:t>
            </a:r>
            <a:endParaRPr sz="3200"/>
          </a:p>
        </p:txBody>
      </p:sp>
      <p:sp>
        <p:nvSpPr>
          <p:cNvPr id="3" name="object 3" title="ODE Logo"/>
          <p:cNvSpPr/>
          <p:nvPr/>
        </p:nvSpPr>
        <p:spPr>
          <a:xfrm>
            <a:off x="7467600" y="53339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46175" y="1639315"/>
            <a:ext cx="6684009" cy="4337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Biotechnology</a:t>
            </a:r>
            <a:r>
              <a:rPr lang="en-US" sz="2800" b="1" spc="-10" dirty="0">
                <a:latin typeface="Calibri"/>
                <a:cs typeface="Calibri"/>
              </a:rPr>
              <a:t> Research &amp; Development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225"/>
              </a:spcBef>
            </a:pPr>
            <a:r>
              <a:rPr sz="1800" spc="-5" dirty="0">
                <a:latin typeface="Calibri"/>
                <a:cs typeface="Calibri"/>
              </a:rPr>
              <a:t>The Health Sciences Biotechnology </a:t>
            </a:r>
            <a:r>
              <a:rPr lang="en-US" sz="1800" spc="-5" dirty="0">
                <a:latin typeface="Calibri"/>
                <a:cs typeface="Calibri"/>
              </a:rPr>
              <a:t>Research &amp; Development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0" dirty="0">
                <a:latin typeface="Calibri"/>
                <a:cs typeface="Calibri"/>
              </a:rPr>
              <a:t>prepares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 pathways </a:t>
            </a:r>
            <a:r>
              <a:rPr sz="1800" spc="-10" dirty="0">
                <a:latin typeface="Calibri"/>
                <a:cs typeface="Calibri"/>
              </a:rPr>
              <a:t>into </a:t>
            </a:r>
            <a:r>
              <a:rPr sz="1800" dirty="0">
                <a:latin typeface="Calibri"/>
                <a:cs typeface="Calibri"/>
              </a:rPr>
              <a:t>all </a:t>
            </a:r>
            <a:r>
              <a:rPr sz="1800" spc="-5" dirty="0">
                <a:latin typeface="Calibri"/>
                <a:cs typeface="Calibri"/>
              </a:rPr>
              <a:t>health </a:t>
            </a:r>
            <a:r>
              <a:rPr sz="1800" spc="-15" dirty="0">
                <a:latin typeface="Calibri"/>
                <a:cs typeface="Calibri"/>
              </a:rPr>
              <a:t>care careers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emphasis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develop 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technologies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products </a:t>
            </a:r>
            <a:r>
              <a:rPr sz="1800" spc="-5" dirty="0">
                <a:latin typeface="Calibri"/>
                <a:cs typeface="Calibri"/>
              </a:rPr>
              <a:t>that help </a:t>
            </a:r>
            <a:r>
              <a:rPr sz="1800" spc="-10" dirty="0">
                <a:latin typeface="Calibri"/>
                <a:cs typeface="Calibri"/>
              </a:rPr>
              <a:t>improve </a:t>
            </a:r>
            <a:r>
              <a:rPr sz="1800" spc="-5" dirty="0">
                <a:latin typeface="Calibri"/>
                <a:cs typeface="Calibri"/>
              </a:rPr>
              <a:t>our lives </a:t>
            </a:r>
            <a:r>
              <a:rPr sz="1800" dirty="0">
                <a:latin typeface="Calibri"/>
                <a:cs typeface="Calibri"/>
              </a:rPr>
              <a:t>and the </a:t>
            </a:r>
            <a:r>
              <a:rPr sz="1800" spc="-5" dirty="0">
                <a:latin typeface="Calibri"/>
                <a:cs typeface="Calibri"/>
              </a:rPr>
              <a:t>health of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our planet. </a:t>
            </a:r>
            <a:r>
              <a:rPr sz="1800" spc="-10" dirty="0">
                <a:latin typeface="Calibri"/>
                <a:cs typeface="Calibri"/>
              </a:rPr>
              <a:t>Following </a:t>
            </a:r>
            <a:r>
              <a:rPr sz="1800" spc="-5" dirty="0">
                <a:latin typeface="Calibri"/>
                <a:cs typeface="Calibri"/>
              </a:rPr>
              <a:t>national health science </a:t>
            </a:r>
            <a:r>
              <a:rPr sz="1800" spc="-10" dirty="0">
                <a:latin typeface="Calibri"/>
                <a:cs typeface="Calibri"/>
              </a:rPr>
              <a:t>standards, completion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includes dual </a:t>
            </a:r>
            <a:r>
              <a:rPr sz="1800" spc="-10" dirty="0">
                <a:latin typeface="Calibri"/>
                <a:cs typeface="Calibri"/>
              </a:rPr>
              <a:t>credit </a:t>
            </a:r>
            <a:r>
              <a:rPr sz="1800" spc="-5" dirty="0">
                <a:latin typeface="Calibri"/>
                <a:cs typeface="Calibri"/>
              </a:rPr>
              <a:t>options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continuance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training at community </a:t>
            </a:r>
            <a:r>
              <a:rPr sz="1800" spc="-5" dirty="0">
                <a:latin typeface="Calibri"/>
                <a:cs typeface="Calibri"/>
              </a:rPr>
              <a:t>colleges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universities.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 marR="119380">
              <a:lnSpc>
                <a:spcPct val="100000"/>
              </a:lnSpc>
            </a:pPr>
            <a:r>
              <a:rPr sz="1800" b="1" i="1" spc="-5" dirty="0">
                <a:latin typeface="Calibri"/>
                <a:cs typeface="Calibri"/>
              </a:rPr>
              <a:t>Please </a:t>
            </a:r>
            <a:r>
              <a:rPr sz="1800" b="1" i="1" spc="-10" dirty="0">
                <a:latin typeface="Calibri"/>
                <a:cs typeface="Calibri"/>
              </a:rPr>
              <a:t>Note: </a:t>
            </a:r>
            <a:r>
              <a:rPr sz="1800" i="1" spc="-5" dirty="0">
                <a:latin typeface="Calibri"/>
                <a:cs typeface="Calibri"/>
              </a:rPr>
              <a:t>The Oregon Department of </a:t>
            </a:r>
            <a:r>
              <a:rPr sz="1800" i="1" spc="-10" dirty="0">
                <a:latin typeface="Calibri"/>
                <a:cs typeface="Calibri"/>
              </a:rPr>
              <a:t>Education </a:t>
            </a:r>
            <a:r>
              <a:rPr sz="1800" i="1" spc="-5" dirty="0">
                <a:latin typeface="Calibri"/>
                <a:cs typeface="Calibri"/>
              </a:rPr>
              <a:t>does not endorse </a:t>
            </a:r>
            <a:r>
              <a:rPr sz="1800" i="1" spc="-204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curriculums. </a:t>
            </a:r>
            <a:r>
              <a:rPr sz="1800" i="1" spc="-25" dirty="0">
                <a:latin typeface="Calibri"/>
                <a:cs typeface="Calibri"/>
              </a:rPr>
              <a:t>However, </a:t>
            </a:r>
            <a:r>
              <a:rPr sz="1800" i="1" spc="-10" dirty="0">
                <a:latin typeface="Calibri"/>
                <a:cs typeface="Calibri"/>
              </a:rPr>
              <a:t>following </a:t>
            </a:r>
            <a:r>
              <a:rPr sz="1800" i="1" spc="-5" dirty="0">
                <a:latin typeface="Calibri"/>
                <a:cs typeface="Calibri"/>
              </a:rPr>
              <a:t>is an </a:t>
            </a:r>
            <a:r>
              <a:rPr sz="1800" i="1" spc="-15" dirty="0">
                <a:latin typeface="Calibri"/>
                <a:cs typeface="Calibri"/>
              </a:rPr>
              <a:t>example </a:t>
            </a:r>
            <a:r>
              <a:rPr sz="1800" i="1" spc="-5" dirty="0">
                <a:latin typeface="Calibri"/>
                <a:cs typeface="Calibri"/>
              </a:rPr>
              <a:t>of how one Oregon high </a:t>
            </a:r>
            <a:r>
              <a:rPr sz="1800" i="1" spc="-16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school developed Project Lead </a:t>
            </a:r>
            <a:r>
              <a:rPr sz="1800" i="1" dirty="0">
                <a:latin typeface="Calibri"/>
                <a:cs typeface="Calibri"/>
              </a:rPr>
              <a:t>the </a:t>
            </a:r>
            <a:r>
              <a:rPr sz="1800" i="1" spc="-25" dirty="0">
                <a:latin typeface="Calibri"/>
                <a:cs typeface="Calibri"/>
              </a:rPr>
              <a:t>Way </a:t>
            </a:r>
            <a:r>
              <a:rPr sz="1800" i="1" spc="-30" dirty="0">
                <a:latin typeface="Calibri"/>
                <a:cs typeface="Calibri"/>
              </a:rPr>
              <a:t>(PLTW) </a:t>
            </a:r>
            <a:r>
              <a:rPr sz="1800" i="1" spc="-10" dirty="0">
                <a:latin typeface="Calibri"/>
                <a:cs typeface="Calibri"/>
              </a:rPr>
              <a:t>courses </a:t>
            </a:r>
            <a:r>
              <a:rPr sz="1800" i="1" spc="-15" dirty="0">
                <a:latin typeface="Calibri"/>
                <a:cs typeface="Calibri"/>
              </a:rPr>
              <a:t>into </a:t>
            </a:r>
            <a:r>
              <a:rPr sz="1800" i="1" spc="-5" dirty="0">
                <a:latin typeface="Calibri"/>
                <a:cs typeface="Calibri"/>
              </a:rPr>
              <a:t>an Oregon </a:t>
            </a:r>
            <a:r>
              <a:rPr sz="1800" i="1" spc="-14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Health Sciences Program of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spc="-15" dirty="0">
                <a:latin typeface="Calibri"/>
                <a:cs typeface="Calibri"/>
              </a:rPr>
              <a:t>Study.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2511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2110">
              <a:lnSpc>
                <a:spcPct val="100000"/>
              </a:lnSpc>
            </a:pPr>
            <a:r>
              <a:rPr sz="2400" spc="-20" dirty="0"/>
              <a:t>BIOTECHNOLOGY </a:t>
            </a:r>
            <a:r>
              <a:rPr sz="2400" spc="-30" dirty="0"/>
              <a:t>START-UP </a:t>
            </a:r>
            <a:r>
              <a:rPr sz="2400" dirty="0"/>
              <a:t>PLAN</a:t>
            </a:r>
            <a:r>
              <a:rPr sz="2400" spc="-15" dirty="0"/>
              <a:t> </a:t>
            </a:r>
            <a:r>
              <a:rPr sz="2400" dirty="0"/>
              <a:t>*</a:t>
            </a:r>
            <a:endParaRPr sz="2400"/>
          </a:p>
        </p:txBody>
      </p:sp>
      <p:grpSp>
        <p:nvGrpSpPr>
          <p:cNvPr id="48" name="Group 47" title="Border"/>
          <p:cNvGrpSpPr/>
          <p:nvPr/>
        </p:nvGrpSpPr>
        <p:grpSpPr>
          <a:xfrm>
            <a:off x="342900" y="966216"/>
            <a:ext cx="8618218" cy="5762459"/>
            <a:chOff x="342900" y="966216"/>
            <a:chExt cx="8618218" cy="5762459"/>
          </a:xfrm>
        </p:grpSpPr>
        <p:sp>
          <p:nvSpPr>
            <p:cNvPr id="25" name="object 25"/>
            <p:cNvSpPr txBox="1"/>
            <p:nvPr/>
          </p:nvSpPr>
          <p:spPr>
            <a:xfrm>
              <a:off x="580440" y="5697016"/>
              <a:ext cx="6598284" cy="9645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065" marR="5080" algn="ctr">
                <a:lnSpc>
                  <a:spcPct val="100000"/>
                </a:lnSpc>
              </a:pPr>
              <a:r>
                <a:rPr sz="1200" dirty="0">
                  <a:latin typeface="Calibri"/>
                  <a:cs typeface="Calibri"/>
                </a:rPr>
                <a:t>* This </a:t>
              </a:r>
              <a:r>
                <a:rPr sz="1200" spc="-5" dirty="0">
                  <a:latin typeface="Calibri"/>
                  <a:cs typeface="Calibri"/>
                </a:rPr>
                <a:t>information </a:t>
              </a:r>
              <a:r>
                <a:rPr sz="1200" dirty="0">
                  <a:latin typeface="Calibri"/>
                  <a:cs typeface="Calibri"/>
                </a:rPr>
                <a:t>is </a:t>
              </a:r>
              <a:r>
                <a:rPr sz="1200" spc="-5" dirty="0">
                  <a:latin typeface="Calibri"/>
                  <a:cs typeface="Calibri"/>
                </a:rPr>
                <a:t>provided </a:t>
              </a:r>
              <a:r>
                <a:rPr sz="1200" dirty="0">
                  <a:latin typeface="Calibri"/>
                  <a:cs typeface="Calibri"/>
                </a:rPr>
                <a:t>as a </a:t>
              </a:r>
              <a:r>
                <a:rPr sz="1200" spc="-10" dirty="0">
                  <a:latin typeface="Calibri"/>
                  <a:cs typeface="Calibri"/>
                </a:rPr>
                <a:t>courtesy </a:t>
              </a:r>
              <a:r>
                <a:rPr sz="1200" spc="-5" dirty="0">
                  <a:latin typeface="Calibri"/>
                  <a:cs typeface="Calibri"/>
                </a:rPr>
                <a:t>case study </a:t>
              </a:r>
              <a:r>
                <a:rPr sz="1200" dirty="0">
                  <a:latin typeface="Calibri"/>
                  <a:cs typeface="Calibri"/>
                </a:rPr>
                <a:t>of how the </a:t>
              </a:r>
              <a:r>
                <a:rPr sz="1200" spc="-5" dirty="0">
                  <a:latin typeface="Calibri"/>
                  <a:cs typeface="Calibri"/>
                </a:rPr>
                <a:t>Health </a:t>
              </a:r>
              <a:r>
                <a:rPr sz="1200" dirty="0">
                  <a:latin typeface="Calibri"/>
                  <a:cs typeface="Calibri"/>
                </a:rPr>
                <a:t>and </a:t>
              </a:r>
              <a:r>
                <a:rPr sz="1200" spc="-5" dirty="0">
                  <a:latin typeface="Calibri"/>
                  <a:cs typeface="Calibri"/>
                </a:rPr>
                <a:t>Science School </a:t>
              </a:r>
              <a:r>
                <a:rPr sz="1200" dirty="0">
                  <a:latin typeface="Calibri"/>
                  <a:cs typeface="Calibri"/>
                </a:rPr>
                <a:t>in</a:t>
              </a:r>
              <a:r>
                <a:rPr sz="1200" spc="-4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Beaverton </a:t>
              </a:r>
              <a:r>
                <a:rPr sz="120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uses Project Lead </a:t>
              </a:r>
              <a:r>
                <a:rPr sz="1200" dirty="0">
                  <a:latin typeface="Calibri"/>
                  <a:cs typeface="Calibri"/>
                </a:rPr>
                <a:t>the </a:t>
              </a:r>
              <a:r>
                <a:rPr sz="1200" spc="-40" dirty="0">
                  <a:latin typeface="Calibri"/>
                  <a:cs typeface="Calibri"/>
                </a:rPr>
                <a:t>Way. </a:t>
              </a:r>
              <a:r>
                <a:rPr sz="1200" spc="-5" dirty="0">
                  <a:latin typeface="Calibri"/>
                  <a:cs typeface="Calibri"/>
                </a:rPr>
                <a:t>For more information, visit </a:t>
              </a:r>
              <a:r>
                <a:rPr sz="1200" u="sng" spc="-5" dirty="0">
                  <a:solidFill>
                    <a:srgbClr val="0000FF"/>
                  </a:solidFill>
                  <a:latin typeface="Calibri"/>
                  <a:cs typeface="Calibri"/>
                  <a:hlinkClick r:id="rId3"/>
                </a:rPr>
                <a:t>Health </a:t>
              </a:r>
              <a:r>
                <a:rPr sz="1200" u="sng" dirty="0">
                  <a:solidFill>
                    <a:srgbClr val="0000FF"/>
                  </a:solidFill>
                  <a:latin typeface="Calibri"/>
                  <a:cs typeface="Calibri"/>
                  <a:hlinkClick r:id="rId3"/>
                </a:rPr>
                <a:t>and </a:t>
              </a:r>
              <a:r>
                <a:rPr sz="1200" u="sng" spc="-5" dirty="0">
                  <a:solidFill>
                    <a:srgbClr val="0000FF"/>
                  </a:solidFill>
                  <a:latin typeface="Calibri"/>
                  <a:cs typeface="Calibri"/>
                  <a:hlinkClick r:id="rId3"/>
                </a:rPr>
                <a:t>Science School CTE </a:t>
              </a:r>
              <a:r>
                <a:rPr sz="1200" u="sng" spc="-10" dirty="0">
                  <a:solidFill>
                    <a:srgbClr val="0000FF"/>
                  </a:solidFill>
                  <a:latin typeface="Calibri"/>
                  <a:cs typeface="Calibri"/>
                  <a:hlinkClick r:id="rId3"/>
                </a:rPr>
                <a:t>Program</a:t>
              </a:r>
              <a:r>
                <a:rPr sz="1200" u="sng" spc="105" dirty="0">
                  <a:solidFill>
                    <a:srgbClr val="0000FF"/>
                  </a:solidFill>
                  <a:latin typeface="Calibri"/>
                  <a:cs typeface="Calibri"/>
                  <a:hlinkClick r:id="rId3"/>
                </a:rPr>
                <a:t> </a:t>
              </a:r>
              <a:r>
                <a:rPr sz="1200" u="sng" spc="-5" dirty="0">
                  <a:solidFill>
                    <a:srgbClr val="0000FF"/>
                  </a:solidFill>
                  <a:latin typeface="Calibri"/>
                  <a:cs typeface="Calibri"/>
                  <a:hlinkClick r:id="rId3"/>
                </a:rPr>
                <a:t>Listing</a:t>
              </a:r>
              <a:r>
                <a:rPr sz="1200" spc="-5" dirty="0">
                  <a:latin typeface="Calibri"/>
                  <a:cs typeface="Calibri"/>
                </a:rPr>
                <a:t>. </a:t>
              </a:r>
              <a:r>
                <a:rPr sz="1200" dirty="0">
                  <a:latin typeface="Calibri"/>
                  <a:cs typeface="Calibri"/>
                </a:rPr>
                <a:t> </a:t>
              </a:r>
              <a:r>
                <a:rPr sz="1200" u="sng" spc="-10" dirty="0">
                  <a:latin typeface="Calibri"/>
                  <a:cs typeface="Calibri"/>
                  <a:hlinkClick r:id="rId3"/>
                </a:rPr>
                <a:t>http://www.ode.state.or.us/data/stats/opte/ApprPrgs.aspx?school=00004638&amp;year=2017</a:t>
              </a:r>
              <a:endParaRPr sz="1200" dirty="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40"/>
                </a:spcBef>
              </a:pPr>
              <a:endParaRPr sz="1200" dirty="0">
                <a:latin typeface="Times New Roman"/>
                <a:cs typeface="Times New Roman"/>
              </a:endParaRPr>
            </a:p>
            <a:p>
              <a:pPr marL="3810" algn="ctr">
                <a:lnSpc>
                  <a:spcPct val="100000"/>
                </a:lnSpc>
              </a:pPr>
              <a:r>
                <a:rPr sz="1400" spc="-60" dirty="0">
                  <a:latin typeface="Calibri"/>
                  <a:cs typeface="Calibri"/>
                </a:rPr>
                <a:t>To </a:t>
              </a:r>
              <a:r>
                <a:rPr sz="1400" dirty="0">
                  <a:latin typeface="Calibri"/>
                  <a:cs typeface="Calibri"/>
                </a:rPr>
                <a:t>learn </a:t>
              </a:r>
              <a:r>
                <a:rPr sz="1400" spc="-5" dirty="0">
                  <a:latin typeface="Calibri"/>
                  <a:cs typeface="Calibri"/>
                </a:rPr>
                <a:t>more, or </a:t>
              </a:r>
              <a:r>
                <a:rPr sz="1400" spc="-10" dirty="0">
                  <a:latin typeface="Calibri"/>
                  <a:cs typeface="Calibri"/>
                </a:rPr>
                <a:t>get </a:t>
              </a:r>
              <a:r>
                <a:rPr sz="1400" spc="-5" dirty="0">
                  <a:latin typeface="Calibri"/>
                  <a:cs typeface="Calibri"/>
                </a:rPr>
                <a:t>started, please </a:t>
              </a:r>
              <a:r>
                <a:rPr sz="1400" spc="-10" dirty="0">
                  <a:latin typeface="Calibri"/>
                  <a:cs typeface="Calibri"/>
                </a:rPr>
                <a:t>contact </a:t>
              </a:r>
              <a:r>
                <a:rPr sz="1400" spc="-5" dirty="0">
                  <a:latin typeface="Calibri"/>
                  <a:cs typeface="Calibri"/>
                </a:rPr>
                <a:t>your Regional </a:t>
              </a:r>
              <a:r>
                <a:rPr sz="1400" dirty="0">
                  <a:latin typeface="Calibri"/>
                  <a:cs typeface="Calibri"/>
                </a:rPr>
                <a:t>CTE</a:t>
              </a:r>
              <a:r>
                <a:rPr sz="1400" spc="10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Coordinator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33" name="object 33" title="ODE Logo"/>
            <p:cNvSpPr/>
            <p:nvPr/>
          </p:nvSpPr>
          <p:spPr>
            <a:xfrm>
              <a:off x="7503668" y="5315927"/>
              <a:ext cx="1400175" cy="141274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" name="object 2" title="Border"/>
            <p:cNvSpPr/>
            <p:nvPr/>
          </p:nvSpPr>
          <p:spPr>
            <a:xfrm>
              <a:off x="342900" y="966216"/>
              <a:ext cx="2520696" cy="7802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536448" y="969263"/>
              <a:ext cx="2185416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390334" y="990600"/>
              <a:ext cx="2425827" cy="6858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90334" y="990600"/>
              <a:ext cx="2426335" cy="685800"/>
            </a:xfrm>
            <a:prstGeom prst="rect">
              <a:avLst/>
            </a:prstGeom>
            <a:ln w="9525">
              <a:solidFill>
                <a:srgbClr val="30859C"/>
              </a:solidFill>
            </a:ln>
          </p:spPr>
          <p:txBody>
            <a:bodyPr vert="horz" wrap="square" lIns="0" tIns="48894" rIns="0" bIns="0" rtlCol="0">
              <a:spAutoFit/>
            </a:bodyPr>
            <a:lstStyle/>
            <a:p>
              <a:pPr marL="320040" marR="314960" indent="481330">
                <a:lnSpc>
                  <a:spcPct val="100000"/>
                </a:lnSpc>
                <a:spcBef>
                  <a:spcPts val="384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Biomedical</a:t>
              </a:r>
              <a:r>
                <a:rPr sz="1800" spc="-6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Science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76600" y="999744"/>
              <a:ext cx="2638044" cy="7467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413759" y="986027"/>
              <a:ext cx="2412491" cy="8397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323590" y="1024089"/>
              <a:ext cx="2543175" cy="65231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323590" y="1024089"/>
              <a:ext cx="2543175" cy="652780"/>
            </a:xfrm>
            <a:prstGeom prst="rect">
              <a:avLst/>
            </a:prstGeom>
            <a:ln w="9525">
              <a:solidFill>
                <a:srgbClr val="30859C"/>
              </a:solidFill>
            </a:ln>
          </p:spPr>
          <p:txBody>
            <a:bodyPr vert="horz" wrap="square" lIns="0" tIns="31750" rIns="0" bIns="0" rtlCol="0">
              <a:spAutoFit/>
            </a:bodyPr>
            <a:lstStyle/>
            <a:p>
              <a:pPr marL="266065" marR="260350" indent="595630">
                <a:lnSpc>
                  <a:spcPct val="100000"/>
                </a:lnSpc>
                <a:spcBef>
                  <a:spcPts val="250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2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Human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Body</a:t>
              </a:r>
              <a:r>
                <a:rPr sz="1800" spc="-6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Systems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280403" y="1013460"/>
              <a:ext cx="2634996" cy="73304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441947" y="992124"/>
              <a:ext cx="2365248" cy="83972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27902" y="1037488"/>
              <a:ext cx="2539873" cy="63891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27902" y="1037488"/>
              <a:ext cx="2540000" cy="639445"/>
            </a:xfrm>
            <a:prstGeom prst="rect">
              <a:avLst/>
            </a:prstGeom>
            <a:ln w="9524">
              <a:solidFill>
                <a:srgbClr val="30859C"/>
              </a:solidFill>
            </a:ln>
          </p:spPr>
          <p:txBody>
            <a:bodyPr vert="horz" wrap="square" lIns="0" tIns="25400" rIns="0" bIns="0" rtlCol="0">
              <a:spAutoFit/>
            </a:bodyPr>
            <a:lstStyle/>
            <a:p>
              <a:pPr marL="288925" marR="281305" indent="571500">
                <a:lnSpc>
                  <a:spcPct val="100000"/>
                </a:lnSpc>
                <a:spcBef>
                  <a:spcPts val="200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Medical</a:t>
              </a:r>
              <a:r>
                <a:rPr sz="1800" spc="-6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Innervations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390321" y="1981200"/>
              <a:ext cx="2426335" cy="1905000"/>
            </a:xfrm>
            <a:custGeom>
              <a:avLst/>
              <a:gdLst/>
              <a:ahLst/>
              <a:cxnLst/>
              <a:rect l="l" t="t" r="r" b="b"/>
              <a:pathLst>
                <a:path w="2426335" h="1905000">
                  <a:moveTo>
                    <a:pt x="0" y="1905000"/>
                  </a:moveTo>
                  <a:lnTo>
                    <a:pt x="2425827" y="1905000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0321" y="1981200"/>
              <a:ext cx="2426335" cy="1905000"/>
            </a:xfrm>
            <a:custGeom>
              <a:avLst/>
              <a:gdLst/>
              <a:ahLst/>
              <a:cxnLst/>
              <a:rect l="l" t="t" r="r" b="b"/>
              <a:pathLst>
                <a:path w="2426335" h="1905000">
                  <a:moveTo>
                    <a:pt x="0" y="1905000"/>
                  </a:moveTo>
                  <a:lnTo>
                    <a:pt x="2425827" y="1905000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ln w="254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90321" y="1981200"/>
              <a:ext cx="2426335" cy="1905000"/>
            </a:xfrm>
            <a:prstGeom prst="rect">
              <a:avLst/>
            </a:prstGeom>
            <a:ln w="25400">
              <a:solidFill>
                <a:srgbClr val="30859C"/>
              </a:solidFill>
            </a:ln>
          </p:spPr>
          <p:txBody>
            <a:bodyPr vert="horz" wrap="square" lIns="0" tIns="51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40"/>
                </a:spcBef>
              </a:pPr>
              <a:endParaRPr sz="1750" dirty="0">
                <a:latin typeface="Times New Roman"/>
                <a:cs typeface="Times New Roman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Human</a:t>
              </a:r>
              <a:r>
                <a:rPr sz="1200" spc="-2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anatomy/physiology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Medical</a:t>
              </a:r>
              <a:r>
                <a:rPr sz="1200" spc="-6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mathematics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Communicating</a:t>
              </a:r>
              <a:r>
                <a:rPr sz="1200" spc="-11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effectively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Medical</a:t>
              </a:r>
              <a:r>
                <a:rPr sz="1200" spc="-4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terminology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10" dirty="0">
                  <a:latin typeface="Calibri"/>
                  <a:cs typeface="Calibri"/>
                </a:rPr>
                <a:t>Written </a:t>
              </a:r>
              <a:r>
                <a:rPr sz="1200" spc="-5" dirty="0">
                  <a:latin typeface="Calibri"/>
                  <a:cs typeface="Calibri"/>
                </a:rPr>
                <a:t>communication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skills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Infection</a:t>
              </a:r>
              <a:r>
                <a:rPr sz="1200" spc="-95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control</a:t>
              </a:r>
              <a:endParaRPr sz="12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200" spc="-5" dirty="0">
                  <a:latin typeface="Calibri"/>
                  <a:cs typeface="Calibri"/>
                </a:rPr>
                <a:t>Basic computer</a:t>
              </a:r>
              <a:r>
                <a:rPr sz="1200" spc="-5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skills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346958" y="1990979"/>
              <a:ext cx="2519680" cy="1895475"/>
            </a:xfrm>
            <a:custGeom>
              <a:avLst/>
              <a:gdLst/>
              <a:ahLst/>
              <a:cxnLst/>
              <a:rect l="l" t="t" r="r" b="b"/>
              <a:pathLst>
                <a:path w="2519679" h="1895475">
                  <a:moveTo>
                    <a:pt x="0" y="1895221"/>
                  </a:moveTo>
                  <a:lnTo>
                    <a:pt x="2519680" y="1895221"/>
                  </a:lnTo>
                  <a:lnTo>
                    <a:pt x="2519680" y="0"/>
                  </a:lnTo>
                  <a:lnTo>
                    <a:pt x="0" y="0"/>
                  </a:lnTo>
                  <a:lnTo>
                    <a:pt x="0" y="1895221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46958" y="1990979"/>
              <a:ext cx="2519680" cy="1895475"/>
            </a:xfrm>
            <a:custGeom>
              <a:avLst/>
              <a:gdLst/>
              <a:ahLst/>
              <a:cxnLst/>
              <a:rect l="l" t="t" r="r" b="b"/>
              <a:pathLst>
                <a:path w="2519679" h="1895475">
                  <a:moveTo>
                    <a:pt x="0" y="1895221"/>
                  </a:moveTo>
                  <a:lnTo>
                    <a:pt x="2519680" y="1895221"/>
                  </a:lnTo>
                  <a:lnTo>
                    <a:pt x="2519680" y="0"/>
                  </a:lnTo>
                  <a:lnTo>
                    <a:pt x="0" y="0"/>
                  </a:lnTo>
                  <a:lnTo>
                    <a:pt x="0" y="1895221"/>
                  </a:lnTo>
                  <a:close/>
                </a:path>
              </a:pathLst>
            </a:custGeom>
            <a:ln w="254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346958" y="1990979"/>
              <a:ext cx="2519680" cy="1895475"/>
            </a:xfrm>
            <a:prstGeom prst="rect">
              <a:avLst/>
            </a:prstGeom>
            <a:ln w="25400">
              <a:solidFill>
                <a:srgbClr val="30859C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200">
                <a:latin typeface="Times New Roman"/>
                <a:cs typeface="Times New Roman"/>
              </a:endParaRPr>
            </a:p>
            <a:p>
              <a:pPr marL="365760" indent="-286385">
                <a:lnSpc>
                  <a:spcPct val="100000"/>
                </a:lnSpc>
                <a:spcBef>
                  <a:spcPts val="875"/>
                </a:spcBef>
                <a:buFont typeface="Arial"/>
                <a:buChar char="•"/>
                <a:tabLst>
                  <a:tab pos="366395" algn="l"/>
                </a:tabLst>
              </a:pPr>
              <a:r>
                <a:rPr sz="1200" dirty="0">
                  <a:latin typeface="Calibri"/>
                  <a:cs typeface="Calibri"/>
                </a:rPr>
                <a:t>Diseases and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disorders</a:t>
              </a:r>
              <a:endParaRPr sz="120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5" dirty="0">
                  <a:latin typeface="Calibri"/>
                  <a:cs typeface="Calibri"/>
                </a:rPr>
                <a:t>Healthy</a:t>
              </a:r>
              <a:r>
                <a:rPr sz="1200" spc="-10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behaviors</a:t>
              </a:r>
              <a:endParaRPr sz="1200">
                <a:latin typeface="Calibri"/>
                <a:cs typeface="Calibri"/>
              </a:endParaRPr>
            </a:p>
            <a:p>
              <a:pPr marL="365760" marR="52705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5" dirty="0">
                  <a:latin typeface="Calibri"/>
                  <a:cs typeface="Calibri"/>
                </a:rPr>
                <a:t>Cultural,</a:t>
              </a:r>
              <a:r>
                <a:rPr sz="1200" spc="-4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social </a:t>
              </a:r>
              <a:r>
                <a:rPr sz="1200" dirty="0">
                  <a:latin typeface="Calibri"/>
                  <a:cs typeface="Calibri"/>
                </a:rPr>
                <a:t>and</a:t>
              </a:r>
              <a:r>
                <a:rPr sz="1200" spc="-3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ethnic </a:t>
              </a:r>
              <a:r>
                <a:rPr sz="1200" spc="-19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diversity</a:t>
              </a:r>
              <a:endParaRPr sz="120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10" dirty="0">
                  <a:latin typeface="Calibri"/>
                  <a:cs typeface="Calibri"/>
                </a:rPr>
                <a:t>Personal</a:t>
              </a:r>
              <a:r>
                <a:rPr sz="1200" spc="-65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safety</a:t>
              </a:r>
              <a:endParaRPr sz="120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10" dirty="0">
                  <a:latin typeface="Calibri"/>
                  <a:cs typeface="Calibri"/>
                </a:rPr>
                <a:t>Environmental</a:t>
              </a:r>
              <a:r>
                <a:rPr sz="1200" spc="-7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safety</a:t>
              </a:r>
              <a:endParaRPr sz="1200">
                <a:latin typeface="Calibri"/>
                <a:cs typeface="Calibri"/>
              </a:endParaRPr>
            </a:p>
            <a:p>
              <a:pPr marL="365760" indent="-286385">
                <a:lnSpc>
                  <a:spcPct val="100000"/>
                </a:lnSpc>
                <a:buFont typeface="Arial"/>
                <a:buChar char="•"/>
                <a:tabLst>
                  <a:tab pos="366395" algn="l"/>
                </a:tabLst>
              </a:pPr>
              <a:r>
                <a:rPr sz="1200" spc="-15" dirty="0">
                  <a:latin typeface="Calibri"/>
                  <a:cs typeface="Calibri"/>
                </a:rPr>
                <a:t>Technical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skills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0" name="object 20" title="Border"/>
            <p:cNvSpPr/>
            <p:nvPr/>
          </p:nvSpPr>
          <p:spPr>
            <a:xfrm>
              <a:off x="6260591" y="1956816"/>
              <a:ext cx="2700527" cy="200863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274308" y="1776983"/>
              <a:ext cx="2311908" cy="241706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16979" y="1990979"/>
              <a:ext cx="2586990" cy="1895475"/>
            </a:xfrm>
            <a:custGeom>
              <a:avLst/>
              <a:gdLst/>
              <a:ahLst/>
              <a:cxnLst/>
              <a:rect l="l" t="t" r="r" b="b"/>
              <a:pathLst>
                <a:path w="2586990" h="1895475">
                  <a:moveTo>
                    <a:pt x="0" y="1895221"/>
                  </a:moveTo>
                  <a:lnTo>
                    <a:pt x="2586862" y="1895221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1895221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16979" y="1990979"/>
              <a:ext cx="2586990" cy="1895475"/>
            </a:xfrm>
            <a:custGeom>
              <a:avLst/>
              <a:gdLst/>
              <a:ahLst/>
              <a:cxnLst/>
              <a:rect l="l" t="t" r="r" b="b"/>
              <a:pathLst>
                <a:path w="2586990" h="1895475">
                  <a:moveTo>
                    <a:pt x="0" y="1895221"/>
                  </a:moveTo>
                  <a:lnTo>
                    <a:pt x="2586862" y="1895221"/>
                  </a:lnTo>
                  <a:lnTo>
                    <a:pt x="2586862" y="0"/>
                  </a:lnTo>
                  <a:lnTo>
                    <a:pt x="0" y="0"/>
                  </a:lnTo>
                  <a:lnTo>
                    <a:pt x="0" y="1895221"/>
                  </a:lnTo>
                  <a:close/>
                </a:path>
              </a:pathLst>
            </a:custGeom>
            <a:ln w="2857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6316979" y="1990979"/>
              <a:ext cx="2586990" cy="1895475"/>
            </a:xfrm>
            <a:prstGeom prst="rect">
              <a:avLst/>
            </a:prstGeom>
            <a:ln w="28575">
              <a:solidFill>
                <a:srgbClr val="30859C"/>
              </a:solidFill>
            </a:ln>
          </p:spPr>
          <p:txBody>
            <a:bodyPr vert="horz" wrap="square" lIns="0" tIns="3381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26"/>
                </a:spcBef>
              </a:pPr>
              <a:endParaRPr sz="1300">
                <a:latin typeface="Times New Roman"/>
                <a:cs typeface="Times New Roman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Healthcare delivery</a:t>
              </a:r>
              <a:r>
                <a:rPr sz="1200" spc="-55" dirty="0">
                  <a:latin typeface="Calibri"/>
                  <a:cs typeface="Calibri"/>
                </a:rPr>
                <a:t> </a:t>
              </a:r>
              <a:r>
                <a:rPr sz="1200" spc="-15" dirty="0">
                  <a:latin typeface="Calibri"/>
                  <a:cs typeface="Calibri"/>
                </a:rPr>
                <a:t>systems</a:t>
              </a:r>
              <a:endParaRPr sz="1200">
                <a:latin typeface="Calibri"/>
                <a:cs typeface="Calibri"/>
              </a:endParaRPr>
            </a:p>
            <a:p>
              <a:pPr marL="364490" marR="63881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10" dirty="0">
                  <a:latin typeface="Calibri"/>
                  <a:cs typeface="Calibri"/>
                </a:rPr>
                <a:t>Legal </a:t>
              </a:r>
              <a:r>
                <a:rPr sz="1200" spc="-5" dirty="0">
                  <a:latin typeface="Calibri"/>
                  <a:cs typeface="Calibri"/>
                </a:rPr>
                <a:t>responsibilities </a:t>
              </a:r>
              <a:r>
                <a:rPr sz="1200" dirty="0">
                  <a:latin typeface="Calibri"/>
                  <a:cs typeface="Calibri"/>
                </a:rPr>
                <a:t>and </a:t>
              </a:r>
              <a:r>
                <a:rPr sz="1200" spc="-229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implications</a:t>
              </a:r>
              <a:endParaRPr sz="12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10" dirty="0">
                  <a:latin typeface="Calibri"/>
                  <a:cs typeface="Calibri"/>
                </a:rPr>
                <a:t>Legal</a:t>
              </a:r>
              <a:r>
                <a:rPr sz="1200" spc="-8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practices</a:t>
              </a:r>
              <a:endParaRPr sz="12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Ethical</a:t>
              </a:r>
              <a:r>
                <a:rPr sz="1200" spc="-9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practice</a:t>
              </a:r>
              <a:endParaRPr sz="12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Common </a:t>
              </a:r>
              <a:r>
                <a:rPr sz="1200" spc="-10" dirty="0">
                  <a:latin typeface="Calibri"/>
                  <a:cs typeface="Calibri"/>
                </a:rPr>
                <a:t>safety</a:t>
              </a:r>
              <a:r>
                <a:rPr sz="1200" spc="-7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hazards</a:t>
              </a:r>
              <a:endParaRPr sz="1200">
                <a:latin typeface="Calibri"/>
                <a:cs typeface="Calibri"/>
              </a:endParaRPr>
            </a:p>
            <a:p>
              <a:pPr marL="364490" marR="503555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200" spc="-5" dirty="0">
                  <a:latin typeface="Calibri"/>
                  <a:cs typeface="Calibri"/>
                </a:rPr>
                <a:t>Emergency</a:t>
              </a:r>
              <a:r>
                <a:rPr sz="1200" spc="-4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procedures</a:t>
              </a:r>
              <a:r>
                <a:rPr sz="1200" spc="-6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and </a:t>
              </a:r>
              <a:r>
                <a:rPr sz="1200" spc="-200" dirty="0">
                  <a:latin typeface="Calibri"/>
                  <a:cs typeface="Calibri"/>
                </a:rPr>
                <a:t> </a:t>
              </a:r>
              <a:r>
                <a:rPr sz="1200" spc="-10" dirty="0">
                  <a:latin typeface="Calibri"/>
                  <a:cs typeface="Calibri"/>
                </a:rPr>
                <a:t>protocols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6" name="object 26" title="Border"/>
            <p:cNvSpPr/>
            <p:nvPr/>
          </p:nvSpPr>
          <p:spPr>
            <a:xfrm>
              <a:off x="2784348" y="2909316"/>
              <a:ext cx="588263" cy="57912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38957" y="2933700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38957" y="2933700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Border"/>
            <p:cNvSpPr/>
            <p:nvPr/>
          </p:nvSpPr>
          <p:spPr>
            <a:xfrm>
              <a:off x="5789676" y="2932176"/>
              <a:ext cx="588263" cy="57912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43270" y="2956179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43270" y="2956179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375533" y="4130421"/>
              <a:ext cx="2165350" cy="1219200"/>
            </a:xfrm>
            <a:custGeom>
              <a:avLst/>
              <a:gdLst/>
              <a:ahLst/>
              <a:cxnLst/>
              <a:rect l="l" t="t" r="r" b="b"/>
              <a:pathLst>
                <a:path w="2165350" h="1219200">
                  <a:moveTo>
                    <a:pt x="0" y="1219199"/>
                  </a:moveTo>
                  <a:lnTo>
                    <a:pt x="2165350" y="1219199"/>
                  </a:lnTo>
                  <a:lnTo>
                    <a:pt x="2165350" y="0"/>
                  </a:lnTo>
                  <a:lnTo>
                    <a:pt x="0" y="0"/>
                  </a:lnTo>
                  <a:lnTo>
                    <a:pt x="0" y="1219199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75533" y="4130421"/>
              <a:ext cx="2165350" cy="1219200"/>
            </a:xfrm>
            <a:custGeom>
              <a:avLst/>
              <a:gdLst/>
              <a:ahLst/>
              <a:cxnLst/>
              <a:rect l="l" t="t" r="r" b="b"/>
              <a:pathLst>
                <a:path w="2165350" h="1219200">
                  <a:moveTo>
                    <a:pt x="0" y="1219199"/>
                  </a:moveTo>
                  <a:lnTo>
                    <a:pt x="2165350" y="1219199"/>
                  </a:lnTo>
                  <a:lnTo>
                    <a:pt x="2165350" y="0"/>
                  </a:lnTo>
                  <a:lnTo>
                    <a:pt x="0" y="0"/>
                  </a:lnTo>
                  <a:lnTo>
                    <a:pt x="0" y="1219199"/>
                  </a:lnTo>
                  <a:close/>
                </a:path>
              </a:pathLst>
            </a:custGeom>
            <a:ln w="254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3454653" y="4183379"/>
              <a:ext cx="1942464" cy="11176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marR="19050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15" dirty="0">
                  <a:latin typeface="Calibri"/>
                  <a:cs typeface="Calibri"/>
                </a:rPr>
                <a:t>Key</a:t>
              </a:r>
              <a:r>
                <a:rPr sz="1200" spc="-3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principles</a:t>
              </a:r>
              <a:r>
                <a:rPr sz="1200" spc="-5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of</a:t>
              </a:r>
              <a:r>
                <a:rPr sz="1200" spc="-3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health </a:t>
              </a:r>
              <a:r>
                <a:rPr sz="1200" spc="-18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information</a:t>
              </a:r>
              <a:r>
                <a:rPr sz="1200" spc="-80" dirty="0">
                  <a:latin typeface="Calibri"/>
                  <a:cs typeface="Calibri"/>
                </a:rPr>
                <a:t> </a:t>
              </a:r>
              <a:r>
                <a:rPr sz="1200" spc="-15" dirty="0">
                  <a:latin typeface="Calibri"/>
                  <a:cs typeface="Calibri"/>
                </a:rPr>
                <a:t>systems</a:t>
              </a:r>
              <a:endParaRPr sz="1200">
                <a:latin typeface="Calibri"/>
                <a:cs typeface="Calibri"/>
              </a:endParaRPr>
            </a:p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Privacy</a:t>
              </a:r>
              <a:r>
                <a:rPr sz="1200" spc="-35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and</a:t>
              </a:r>
              <a:r>
                <a:rPr sz="1200" spc="-3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confidentiality </a:t>
              </a:r>
              <a:r>
                <a:rPr sz="1200" spc="-180" dirty="0">
                  <a:latin typeface="Calibri"/>
                  <a:cs typeface="Calibri"/>
                </a:rPr>
                <a:t> </a:t>
              </a:r>
              <a:r>
                <a:rPr sz="1200" dirty="0">
                  <a:latin typeface="Calibri"/>
                  <a:cs typeface="Calibri"/>
                </a:rPr>
                <a:t>of health</a:t>
              </a:r>
              <a:r>
                <a:rPr sz="1200" spc="-12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information</a:t>
              </a:r>
              <a:endParaRPr sz="1200">
                <a:latin typeface="Calibri"/>
                <a:cs typeface="Calibri"/>
              </a:endParaRPr>
            </a:p>
            <a:p>
              <a:pPr marL="299085" marR="18859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10" dirty="0">
                  <a:latin typeface="Calibri"/>
                  <a:cs typeface="Calibri"/>
                </a:rPr>
                <a:t>Personal </a:t>
              </a:r>
              <a:r>
                <a:rPr sz="1200" spc="-5" dirty="0">
                  <a:latin typeface="Calibri"/>
                  <a:cs typeface="Calibri"/>
                </a:rPr>
                <a:t>traits </a:t>
              </a:r>
              <a:r>
                <a:rPr sz="1200" dirty="0">
                  <a:latin typeface="Calibri"/>
                  <a:cs typeface="Calibri"/>
                </a:rPr>
                <a:t>of a </a:t>
              </a:r>
              <a:r>
                <a:rPr sz="1200" spc="-24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healthcare</a:t>
              </a:r>
              <a:r>
                <a:rPr sz="1200" spc="-9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professional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5532754" y="4130421"/>
              <a:ext cx="2019300" cy="1219200"/>
            </a:xfrm>
            <a:custGeom>
              <a:avLst/>
              <a:gdLst/>
              <a:ahLst/>
              <a:cxnLst/>
              <a:rect l="l" t="t" r="r" b="b"/>
              <a:pathLst>
                <a:path w="2019300" h="1219200">
                  <a:moveTo>
                    <a:pt x="0" y="1219199"/>
                  </a:moveTo>
                  <a:lnTo>
                    <a:pt x="2019046" y="1219199"/>
                  </a:lnTo>
                  <a:lnTo>
                    <a:pt x="2019046" y="0"/>
                  </a:lnTo>
                  <a:lnTo>
                    <a:pt x="0" y="0"/>
                  </a:lnTo>
                  <a:lnTo>
                    <a:pt x="0" y="1219199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32754" y="4130421"/>
              <a:ext cx="2019300" cy="1219200"/>
            </a:xfrm>
            <a:custGeom>
              <a:avLst/>
              <a:gdLst/>
              <a:ahLst/>
              <a:cxnLst/>
              <a:rect l="l" t="t" r="r" b="b"/>
              <a:pathLst>
                <a:path w="2019300" h="1219200">
                  <a:moveTo>
                    <a:pt x="0" y="1219199"/>
                  </a:moveTo>
                  <a:lnTo>
                    <a:pt x="2019046" y="1219199"/>
                  </a:lnTo>
                  <a:lnTo>
                    <a:pt x="2019046" y="0"/>
                  </a:lnTo>
                  <a:lnTo>
                    <a:pt x="0" y="0"/>
                  </a:lnTo>
                  <a:lnTo>
                    <a:pt x="0" y="1219199"/>
                  </a:lnTo>
                  <a:close/>
                </a:path>
              </a:pathLst>
            </a:custGeom>
            <a:ln w="254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5612384" y="4183379"/>
              <a:ext cx="1753235" cy="11176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Career </a:t>
              </a:r>
              <a:r>
                <a:rPr sz="1200" dirty="0">
                  <a:latin typeface="Calibri"/>
                  <a:cs typeface="Calibri"/>
                </a:rPr>
                <a:t>decision</a:t>
              </a:r>
              <a:r>
                <a:rPr sz="1200" spc="-80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making</a:t>
              </a:r>
              <a:endParaRPr sz="12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Employability</a:t>
              </a:r>
              <a:r>
                <a:rPr sz="1200" spc="-8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skills</a:t>
              </a:r>
              <a:endParaRPr sz="1200">
                <a:latin typeface="Calibri"/>
                <a:cs typeface="Calibri"/>
              </a:endParaRPr>
            </a:p>
            <a:p>
              <a:pPr marL="299085" marR="60769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5" dirty="0">
                  <a:latin typeface="Calibri"/>
                  <a:cs typeface="Calibri"/>
                </a:rPr>
                <a:t>E</a:t>
              </a:r>
              <a:r>
                <a:rPr sz="1200" dirty="0">
                  <a:latin typeface="Calibri"/>
                  <a:cs typeface="Calibri"/>
                </a:rPr>
                <a:t>mpl</a:t>
              </a:r>
              <a:r>
                <a:rPr sz="1200" spc="-10" dirty="0">
                  <a:latin typeface="Calibri"/>
                  <a:cs typeface="Calibri"/>
                </a:rPr>
                <a:t>o</a:t>
              </a:r>
              <a:r>
                <a:rPr sz="1200" spc="-20" dirty="0">
                  <a:latin typeface="Calibri"/>
                  <a:cs typeface="Calibri"/>
                </a:rPr>
                <a:t>y</a:t>
              </a:r>
              <a:r>
                <a:rPr sz="1200" dirty="0">
                  <a:latin typeface="Calibri"/>
                  <a:cs typeface="Calibri"/>
                </a:rPr>
                <a:t>a</a:t>
              </a:r>
              <a:r>
                <a:rPr sz="1200" spc="5" dirty="0">
                  <a:latin typeface="Calibri"/>
                  <a:cs typeface="Calibri"/>
                </a:rPr>
                <a:t>b</a:t>
              </a:r>
              <a:r>
                <a:rPr sz="1200" dirty="0">
                  <a:latin typeface="Calibri"/>
                  <a:cs typeface="Calibri"/>
                </a:rPr>
                <a:t>ility  </a:t>
              </a:r>
              <a:r>
                <a:rPr sz="1200" spc="-10" dirty="0">
                  <a:latin typeface="Calibri"/>
                  <a:cs typeface="Calibri"/>
                </a:rPr>
                <a:t>preparation</a:t>
              </a:r>
              <a:endParaRPr sz="1200">
                <a:latin typeface="Calibri"/>
                <a:cs typeface="Calibri"/>
              </a:endParaRPr>
            </a:p>
            <a:p>
              <a:pPr marL="299085" marR="54927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200" spc="-30" dirty="0">
                  <a:latin typeface="Calibri"/>
                  <a:cs typeface="Calibri"/>
                </a:rPr>
                <a:t>Team </a:t>
              </a:r>
              <a:r>
                <a:rPr sz="1200" dirty="0">
                  <a:latin typeface="Calibri"/>
                  <a:cs typeface="Calibri"/>
                </a:rPr>
                <a:t>member </a:t>
              </a:r>
              <a:r>
                <a:rPr sz="1200" spc="-225" dirty="0">
                  <a:latin typeface="Calibri"/>
                  <a:cs typeface="Calibri"/>
                </a:rPr>
                <a:t> </a:t>
              </a:r>
              <a:r>
                <a:rPr sz="1200" spc="-5" dirty="0">
                  <a:latin typeface="Calibri"/>
                  <a:cs typeface="Calibri"/>
                </a:rPr>
                <a:t>participation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0" name="object 40" title="Border"/>
            <p:cNvSpPr/>
            <p:nvPr/>
          </p:nvSpPr>
          <p:spPr>
            <a:xfrm>
              <a:off x="2808732" y="4472940"/>
              <a:ext cx="588264" cy="57911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862326" y="4497704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6"/>
                  </a:lnTo>
                  <a:lnTo>
                    <a:pt x="0" y="484632"/>
                  </a:lnTo>
                  <a:lnTo>
                    <a:pt x="242315" y="484632"/>
                  </a:lnTo>
                  <a:lnTo>
                    <a:pt x="484631" y="242316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308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862326" y="4497704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6"/>
                  </a:lnTo>
                  <a:lnTo>
                    <a:pt x="242315" y="484632"/>
                  </a:lnTo>
                  <a:lnTo>
                    <a:pt x="0" y="484632"/>
                  </a:lnTo>
                  <a:lnTo>
                    <a:pt x="242315" y="2423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 title="Border"/>
            <p:cNvSpPr/>
            <p:nvPr/>
          </p:nvSpPr>
          <p:spPr>
            <a:xfrm>
              <a:off x="400811" y="4319015"/>
              <a:ext cx="2462784" cy="958596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 title="Border"/>
            <p:cNvSpPr/>
            <p:nvPr/>
          </p:nvSpPr>
          <p:spPr>
            <a:xfrm>
              <a:off x="609600" y="4274820"/>
              <a:ext cx="2098548" cy="111404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 title="Border"/>
            <p:cNvSpPr/>
            <p:nvPr/>
          </p:nvSpPr>
          <p:spPr>
            <a:xfrm>
              <a:off x="448030" y="4343349"/>
              <a:ext cx="2368169" cy="864031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448030" y="4343349"/>
              <a:ext cx="2368550" cy="864235"/>
            </a:xfrm>
            <a:prstGeom prst="rect">
              <a:avLst/>
            </a:prstGeom>
            <a:ln w="9525">
              <a:solidFill>
                <a:srgbClr val="30859C"/>
              </a:solidFill>
            </a:ln>
          </p:spPr>
          <p:txBody>
            <a:bodyPr vert="horz" wrap="square" lIns="0" tIns="1270" rIns="0" bIns="0" rtlCol="0">
              <a:spAutoFit/>
            </a:bodyPr>
            <a:lstStyle/>
            <a:p>
              <a:pPr marL="337185" marR="330835" indent="-635" algn="ctr">
                <a:lnSpc>
                  <a:spcPct val="100000"/>
                </a:lnSpc>
                <a:spcBef>
                  <a:spcPts val="10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4 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Computer</a:t>
              </a:r>
              <a:r>
                <a:rPr sz="1800" spc="-5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Science </a:t>
              </a:r>
              <a:r>
                <a:rPr sz="1800" spc="-3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Principles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5737859" y="4916373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h="291464">
                  <a:moveTo>
                    <a:pt x="0" y="0"/>
                  </a:moveTo>
                  <a:lnTo>
                    <a:pt x="0" y="291007"/>
                  </a:lnTo>
                </a:path>
              </a:pathLst>
            </a:custGeom>
            <a:ln w="45720">
              <a:solidFill>
                <a:srgbClr val="EBF0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2324100">
              <a:lnSpc>
                <a:spcPct val="100000"/>
              </a:lnSpc>
            </a:pPr>
            <a:r>
              <a:rPr sz="3200" spc="-5" dirty="0"/>
              <a:t>Human</a:t>
            </a:r>
            <a:r>
              <a:rPr sz="3200" spc="-20" dirty="0"/>
              <a:t> </a:t>
            </a:r>
            <a:r>
              <a:rPr sz="3200" spc="-15" dirty="0"/>
              <a:t>Resources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3186"/>
            <a:ext cx="312166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Calibri"/>
                <a:cs typeface="Calibri"/>
              </a:rPr>
              <a:t>Education</a:t>
            </a:r>
            <a:r>
              <a:rPr lang="en-US" sz="2800" b="1" spc="-15" dirty="0">
                <a:latin typeface="Calibri"/>
                <a:cs typeface="Calibri"/>
              </a:rPr>
              <a:t> &amp; Training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42083"/>
            <a:ext cx="7987030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An </a:t>
            </a:r>
            <a:r>
              <a:rPr sz="1800" spc="-10" dirty="0">
                <a:latin typeface="Calibri"/>
                <a:cs typeface="Calibri"/>
              </a:rPr>
              <a:t>Education </a:t>
            </a:r>
            <a:r>
              <a:rPr lang="en-US" sz="1800" spc="-10" dirty="0">
                <a:latin typeface="Calibri"/>
                <a:cs typeface="Calibri"/>
              </a:rPr>
              <a:t>&amp; Training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5" dirty="0">
                <a:latin typeface="Calibri"/>
                <a:cs typeface="Calibri"/>
              </a:rPr>
              <a:t>may </a:t>
            </a:r>
            <a:r>
              <a:rPr sz="1800" spc="-5" dirty="0">
                <a:latin typeface="Calibri"/>
                <a:cs typeface="Calibri"/>
              </a:rPr>
              <a:t>be one 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simplest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implement,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many </a:t>
            </a:r>
            <a:r>
              <a:rPr sz="1800" spc="-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high schools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much 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infrastructure </a:t>
            </a:r>
            <a:r>
              <a:rPr sz="1800" dirty="0">
                <a:latin typeface="Calibri"/>
                <a:cs typeface="Calibri"/>
              </a:rPr>
              <a:t>needed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POS in this </a:t>
            </a:r>
            <a:r>
              <a:rPr sz="1800" spc="-10" dirty="0">
                <a:latin typeface="Calibri"/>
                <a:cs typeface="Calibri"/>
              </a:rPr>
              <a:t>area </a:t>
            </a:r>
            <a:r>
              <a:rPr sz="1800" spc="-5" dirty="0">
                <a:latin typeface="Calibri"/>
                <a:cs typeface="Calibri"/>
              </a:rPr>
              <a:t>already in </a:t>
            </a:r>
            <a:r>
              <a:rPr sz="1800" spc="-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place.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10" dirty="0">
                <a:latin typeface="Calibri"/>
                <a:cs typeface="Calibri"/>
              </a:rPr>
              <a:t>Education </a:t>
            </a:r>
            <a:r>
              <a:rPr lang="en-US" sz="1800" spc="-10" dirty="0">
                <a:latin typeface="Calibri"/>
                <a:cs typeface="Calibri"/>
              </a:rPr>
              <a:t>&amp; Training </a:t>
            </a:r>
            <a:r>
              <a:rPr sz="1800" spc="-5" dirty="0">
                <a:latin typeface="Calibri"/>
                <a:cs typeface="Calibri"/>
              </a:rPr>
              <a:t>POS aligns with </a:t>
            </a:r>
            <a:r>
              <a:rPr sz="1800" spc="-20" dirty="0">
                <a:latin typeface="Calibri"/>
                <a:cs typeface="Calibri"/>
              </a:rPr>
              <a:t>Oregon’s </a:t>
            </a:r>
            <a:r>
              <a:rPr sz="1800" spc="-5" dirty="0">
                <a:latin typeface="Calibri"/>
                <a:cs typeface="Calibri"/>
              </a:rPr>
              <a:t>industry </a:t>
            </a:r>
            <a:r>
              <a:rPr sz="1800" dirty="0">
                <a:latin typeface="Calibri"/>
                <a:cs typeface="Calibri"/>
              </a:rPr>
              <a:t>need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develop secondary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CTE </a:t>
            </a:r>
            <a:r>
              <a:rPr sz="1800" spc="-10" dirty="0">
                <a:latin typeface="Calibri"/>
                <a:cs typeface="Calibri"/>
              </a:rPr>
              <a:t>teachers,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prepares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0" dirty="0">
                <a:latin typeface="Calibri"/>
                <a:cs typeface="Calibri"/>
              </a:rPr>
              <a:t>to enter into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teacher preparation </a:t>
            </a:r>
            <a:r>
              <a:rPr sz="1800" spc="-5" dirty="0">
                <a:latin typeface="Calibri"/>
                <a:cs typeface="Calibri"/>
              </a:rPr>
              <a:t>pipeline in </a:t>
            </a:r>
            <a:r>
              <a:rPr sz="1800" spc="-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Oregon.</a:t>
            </a:r>
            <a:r>
              <a:rPr lang="en-US" sz="1800" spc="-10" dirty="0">
                <a:latin typeface="Calibri"/>
                <a:cs typeface="Calibri"/>
              </a:rPr>
              <a:t>  An Education  &amp; Training POS can be used in conjunction with other CTE POSs to help students develop careers teaching or training in their chosen career pathway.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9083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272731" y="390016"/>
            <a:ext cx="781964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685">
              <a:lnSpc>
                <a:spcPct val="100000"/>
              </a:lnSpc>
            </a:pPr>
            <a:r>
              <a:rPr sz="2800" spc="-30" dirty="0"/>
              <a:t>EDUCATION </a:t>
            </a:r>
            <a:r>
              <a:rPr lang="en-US" sz="2800" spc="-30" dirty="0"/>
              <a:t>&amp; TRAINING </a:t>
            </a:r>
            <a:r>
              <a:rPr sz="2800" spc="-35" dirty="0"/>
              <a:t>START-UP</a:t>
            </a:r>
            <a:r>
              <a:rPr sz="2800" spc="-15" dirty="0"/>
              <a:t> </a:t>
            </a:r>
            <a:r>
              <a:rPr sz="2800" spc="-5" dirty="0"/>
              <a:t>PLAN</a:t>
            </a:r>
            <a:endParaRPr sz="2800" dirty="0"/>
          </a:p>
        </p:txBody>
      </p:sp>
      <p:grpSp>
        <p:nvGrpSpPr>
          <p:cNvPr id="35" name="Group 34" title="Border"/>
          <p:cNvGrpSpPr/>
          <p:nvPr/>
        </p:nvGrpSpPr>
        <p:grpSpPr>
          <a:xfrm>
            <a:off x="409955" y="1138427"/>
            <a:ext cx="8674608" cy="5719572"/>
            <a:chOff x="409955" y="1138427"/>
            <a:chExt cx="8674608" cy="5719572"/>
          </a:xfrm>
        </p:grpSpPr>
        <p:sp>
          <p:nvSpPr>
            <p:cNvPr id="25" name="object 25"/>
            <p:cNvSpPr txBox="1"/>
            <p:nvPr/>
          </p:nvSpPr>
          <p:spPr>
            <a:xfrm>
              <a:off x="1881632" y="5899403"/>
              <a:ext cx="4601845" cy="5727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20775" marR="5080" indent="-1108710">
                <a:lnSpc>
                  <a:spcPct val="100000"/>
                </a:lnSpc>
              </a:pPr>
              <a:r>
                <a:rPr sz="1800" spc="-80" dirty="0">
                  <a:latin typeface="Calibri"/>
                  <a:cs typeface="Calibri"/>
                </a:rPr>
                <a:t>To </a:t>
              </a:r>
              <a:r>
                <a:rPr sz="1800" spc="-5" dirty="0">
                  <a:latin typeface="Calibri"/>
                  <a:cs typeface="Calibri"/>
                </a:rPr>
                <a:t>learn </a:t>
              </a:r>
              <a:r>
                <a:rPr sz="1800" spc="-10" dirty="0">
                  <a:latin typeface="Calibri"/>
                  <a:cs typeface="Calibri"/>
                </a:rPr>
                <a:t>more, </a:t>
              </a:r>
              <a:r>
                <a:rPr sz="1800" spc="-5" dirty="0">
                  <a:latin typeface="Calibri"/>
                  <a:cs typeface="Calibri"/>
                </a:rPr>
                <a:t>or </a:t>
              </a:r>
              <a:r>
                <a:rPr sz="1800" spc="-10" dirty="0">
                  <a:latin typeface="Calibri"/>
                  <a:cs typeface="Calibri"/>
                </a:rPr>
                <a:t>get </a:t>
              </a:r>
              <a:r>
                <a:rPr sz="1800" spc="-15" dirty="0">
                  <a:latin typeface="Calibri"/>
                  <a:cs typeface="Calibri"/>
                </a:rPr>
                <a:t>started, </a:t>
              </a:r>
              <a:r>
                <a:rPr sz="1800" spc="-5" dirty="0">
                  <a:latin typeface="Calibri"/>
                  <a:cs typeface="Calibri"/>
                </a:rPr>
                <a:t>please </a:t>
              </a:r>
              <a:r>
                <a:rPr sz="1800" spc="-10" dirty="0">
                  <a:latin typeface="Calibri"/>
                  <a:cs typeface="Calibri"/>
                </a:rPr>
                <a:t>contact your </a:t>
              </a:r>
              <a:r>
                <a:rPr sz="1800" spc="-14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Regional </a:t>
              </a:r>
              <a:r>
                <a:rPr sz="1800" dirty="0">
                  <a:latin typeface="Calibri"/>
                  <a:cs typeface="Calibri"/>
                </a:rPr>
                <a:t>CTE</a:t>
              </a:r>
              <a:r>
                <a:rPr sz="1800" spc="-3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Coordinator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" name="object 2" title="Border"/>
            <p:cNvSpPr/>
            <p:nvPr/>
          </p:nvSpPr>
          <p:spPr>
            <a:xfrm>
              <a:off x="409955" y="1194816"/>
              <a:ext cx="2520696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437387" y="1275588"/>
              <a:ext cx="2516124" cy="839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457200" y="1219212"/>
              <a:ext cx="2425827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57200" y="1219212"/>
              <a:ext cx="2426335" cy="840740"/>
            </a:xfrm>
            <a:prstGeom prst="rect">
              <a:avLst/>
            </a:prstGeom>
            <a:ln w="9525">
              <a:solidFill>
                <a:srgbClr val="5F497A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</a:t>
              </a:r>
              <a:endParaRPr sz="18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Basic Skills: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Leadership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12592" y="1194816"/>
              <a:ext cx="2700528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468623" y="1138427"/>
              <a:ext cx="2241804" cy="11140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260597" y="1219212"/>
              <a:ext cx="2604389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260597" y="1219212"/>
              <a:ext cx="2604770" cy="840740"/>
            </a:xfrm>
            <a:prstGeom prst="rect">
              <a:avLst/>
            </a:prstGeom>
            <a:ln w="9525">
              <a:solidFill>
                <a:srgbClr val="5F497A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ts val="2075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2</a:t>
              </a:r>
              <a:endParaRPr sz="1800">
                <a:latin typeface="Calibri"/>
                <a:cs typeface="Calibri"/>
              </a:endParaRPr>
            </a:p>
            <a:p>
              <a:pPr marL="382905" marR="374650" indent="-1270" algn="ctr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Advanced</a:t>
              </a: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Skills: 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Teaching 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Profession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315455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284976" y="1138427"/>
              <a:ext cx="2799587" cy="1114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63461" y="1219212"/>
              <a:ext cx="2590291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63461" y="1219212"/>
              <a:ext cx="2590800" cy="840740"/>
            </a:xfrm>
            <a:prstGeom prst="rect">
              <a:avLst/>
            </a:prstGeom>
            <a:ln w="9525">
              <a:solidFill>
                <a:srgbClr val="5F497A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884555">
                <a:lnSpc>
                  <a:spcPts val="2075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endParaRPr sz="1800">
                <a:latin typeface="Calibri"/>
                <a:cs typeface="Calibri"/>
              </a:endParaRPr>
            </a:p>
            <a:p>
              <a:pPr marL="97155" marR="87630" indent="130810">
                <a:lnSpc>
                  <a:spcPct val="100000"/>
                </a:lnSpc>
              </a:pP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Workplace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 Experience: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(Teacher’s</a:t>
              </a: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Aide/Assistant)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" y="2411222"/>
              <a:ext cx="2426335" cy="3288029"/>
            </a:xfrm>
            <a:custGeom>
              <a:avLst/>
              <a:gdLst/>
              <a:ahLst/>
              <a:cxnLst/>
              <a:rect l="l" t="t" r="r" b="b"/>
              <a:pathLst>
                <a:path w="2426335" h="3288029">
                  <a:moveTo>
                    <a:pt x="0" y="3287903"/>
                  </a:moveTo>
                  <a:lnTo>
                    <a:pt x="2425827" y="3287903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3287903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2411222"/>
              <a:ext cx="2426335" cy="3288029"/>
            </a:xfrm>
            <a:custGeom>
              <a:avLst/>
              <a:gdLst/>
              <a:ahLst/>
              <a:cxnLst/>
              <a:rect l="l" t="t" r="r" b="b"/>
              <a:pathLst>
                <a:path w="2426335" h="3288029">
                  <a:moveTo>
                    <a:pt x="0" y="3287903"/>
                  </a:moveTo>
                  <a:lnTo>
                    <a:pt x="2425827" y="3287903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3287903"/>
                  </a:lnTo>
                  <a:close/>
                </a:path>
              </a:pathLst>
            </a:custGeom>
            <a:ln w="25400">
              <a:solidFill>
                <a:srgbClr val="5F49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57200" y="2411222"/>
              <a:ext cx="2426335" cy="3288029"/>
            </a:xfrm>
            <a:prstGeom prst="rect">
              <a:avLst/>
            </a:prstGeom>
            <a:ln w="25400">
              <a:solidFill>
                <a:srgbClr val="5F497A"/>
              </a:solidFill>
            </a:ln>
          </p:spPr>
          <p:txBody>
            <a:bodyPr vert="horz" wrap="square" lIns="0" tIns="34925" rIns="0" bIns="0" rtlCol="0">
              <a:spAutoFit/>
            </a:bodyPr>
            <a:lstStyle/>
            <a:p>
              <a:pPr marL="365125" marR="151130" indent="-286385">
                <a:lnSpc>
                  <a:spcPct val="100000"/>
                </a:lnSpc>
                <a:spcBef>
                  <a:spcPts val="275"/>
                </a:spcBef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dirty="0">
                  <a:latin typeface="Calibri"/>
                  <a:cs typeface="Calibri"/>
                </a:rPr>
                <a:t>on </a:t>
              </a:r>
              <a:r>
                <a:rPr sz="1400" spc="-5" dirty="0">
                  <a:latin typeface="Calibri"/>
                  <a:cs typeface="Calibri"/>
                </a:rPr>
                <a:t>helping students </a:t>
              </a:r>
              <a:r>
                <a:rPr sz="1400" spc="-27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learn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5" dirty="0">
                  <a:latin typeface="Calibri"/>
                  <a:cs typeface="Calibri"/>
                </a:rPr>
                <a:t>establish </a:t>
              </a:r>
              <a:r>
                <a:rPr sz="1400" dirty="0">
                  <a:latin typeface="Calibri"/>
                  <a:cs typeface="Calibri"/>
                </a:rPr>
                <a:t>a </a:t>
              </a:r>
              <a:r>
                <a:rPr sz="1400" spc="-27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positive climate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promote </a:t>
              </a:r>
              <a:r>
                <a:rPr sz="1400" dirty="0">
                  <a:latin typeface="Calibri"/>
                  <a:cs typeface="Calibri"/>
                </a:rPr>
                <a:t>learning, as </a:t>
              </a:r>
              <a:r>
                <a:rPr sz="1400" spc="-5" dirty="0">
                  <a:latin typeface="Calibri"/>
                  <a:cs typeface="Calibri"/>
                </a:rPr>
                <a:t>well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as </a:t>
              </a:r>
              <a:r>
                <a:rPr sz="1400" spc="-10" dirty="0">
                  <a:latin typeface="Calibri"/>
                  <a:cs typeface="Calibri"/>
                </a:rPr>
                <a:t>foundation </a:t>
              </a:r>
              <a:r>
                <a:rPr sz="1400" spc="-5" dirty="0">
                  <a:latin typeface="Calibri"/>
                  <a:cs typeface="Calibri"/>
                </a:rPr>
                <a:t>skills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29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maintain relationships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with</a:t>
              </a:r>
              <a:r>
                <a:rPr sz="1400" spc="-2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others</a:t>
              </a:r>
              <a:r>
                <a:rPr sz="1400" spc="-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in</a:t>
              </a:r>
              <a:r>
                <a:rPr sz="1400" spc="-2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an</a:t>
              </a:r>
              <a:r>
                <a:rPr sz="1400" spc="-10" dirty="0">
                  <a:latin typeface="Calibri"/>
                  <a:cs typeface="Calibri"/>
                </a:rPr>
                <a:t> effort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increase support </a:t>
              </a:r>
              <a:r>
                <a:rPr sz="1400" spc="-10" dirty="0">
                  <a:latin typeface="Calibri"/>
                  <a:cs typeface="Calibri"/>
                </a:rPr>
                <a:t>for </a:t>
              </a:r>
              <a:r>
                <a:rPr sz="1400" spc="-5" dirty="0">
                  <a:latin typeface="Calibri"/>
                  <a:cs typeface="Calibri"/>
                </a:rPr>
                <a:t>the </a:t>
              </a:r>
              <a:r>
                <a:rPr sz="1400" spc="-28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organization</a:t>
              </a:r>
              <a:endParaRPr sz="14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5" dirty="0">
                  <a:latin typeface="Calibri"/>
                  <a:cs typeface="Calibri"/>
                </a:rPr>
                <a:t>Educators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Rising</a:t>
              </a:r>
            </a:p>
            <a:p>
              <a:pPr marL="365125" marR="397510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20" dirty="0">
                  <a:latin typeface="Calibri"/>
                  <a:cs typeface="Calibri"/>
                </a:rPr>
                <a:t>Family, </a:t>
              </a:r>
              <a:r>
                <a:rPr sz="1400" spc="-5" dirty="0">
                  <a:latin typeface="Calibri"/>
                  <a:cs typeface="Calibri"/>
                </a:rPr>
                <a:t>Career and </a:t>
              </a:r>
              <a:r>
                <a:rPr sz="1400" spc="-28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Community Leaders of </a:t>
              </a:r>
              <a:r>
                <a:rPr sz="1400" spc="-27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America</a:t>
              </a:r>
              <a:r>
                <a:rPr sz="1400" spc="-8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(FCCLA)</a:t>
              </a:r>
              <a:endParaRPr sz="14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352800" y="2411222"/>
              <a:ext cx="2619375" cy="2465705"/>
            </a:xfrm>
            <a:custGeom>
              <a:avLst/>
              <a:gdLst/>
              <a:ahLst/>
              <a:cxnLst/>
              <a:rect l="l" t="t" r="r" b="b"/>
              <a:pathLst>
                <a:path w="2619375" h="2465704">
                  <a:moveTo>
                    <a:pt x="0" y="2465578"/>
                  </a:moveTo>
                  <a:lnTo>
                    <a:pt x="2619248" y="2465578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2465578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52800" y="2411222"/>
              <a:ext cx="2619375" cy="2465705"/>
            </a:xfrm>
            <a:custGeom>
              <a:avLst/>
              <a:gdLst/>
              <a:ahLst/>
              <a:cxnLst/>
              <a:rect l="l" t="t" r="r" b="b"/>
              <a:pathLst>
                <a:path w="2619375" h="2465704">
                  <a:moveTo>
                    <a:pt x="0" y="2465578"/>
                  </a:moveTo>
                  <a:lnTo>
                    <a:pt x="2619248" y="2465578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2465578"/>
                  </a:lnTo>
                  <a:close/>
                </a:path>
              </a:pathLst>
            </a:custGeom>
            <a:ln w="25400">
              <a:solidFill>
                <a:srgbClr val="5F49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432175" y="2459609"/>
              <a:ext cx="2338705" cy="23691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spc="-5" dirty="0">
                  <a:latin typeface="Calibri"/>
                  <a:cs typeface="Calibri"/>
                </a:rPr>
                <a:t>on providing </a:t>
              </a:r>
              <a:r>
                <a:rPr sz="1400" spc="-10" dirty="0">
                  <a:latin typeface="Calibri"/>
                  <a:cs typeface="Calibri"/>
                </a:rPr>
                <a:t>students </a:t>
              </a:r>
              <a:r>
                <a:rPr sz="1400" spc="-24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the basics of </a:t>
              </a:r>
              <a:r>
                <a:rPr sz="1400" spc="-10" dirty="0">
                  <a:latin typeface="Calibri"/>
                  <a:cs typeface="Calibri"/>
                </a:rPr>
                <a:t>developmental </a:t>
              </a:r>
              <a:r>
                <a:rPr sz="1400" spc="-21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theory </a:t>
              </a:r>
              <a:r>
                <a:rPr sz="1400" spc="-5" dirty="0">
                  <a:latin typeface="Calibri"/>
                  <a:cs typeface="Calibri"/>
                </a:rPr>
                <a:t>and introduction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the teaching</a:t>
              </a:r>
              <a:r>
                <a:rPr sz="1400" spc="-5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profession</a:t>
              </a:r>
              <a:endParaRPr sz="1400">
                <a:latin typeface="Calibri"/>
                <a:cs typeface="Calibri"/>
              </a:endParaRPr>
            </a:p>
            <a:p>
              <a:pPr marL="299085" marR="12446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</a:t>
              </a:r>
              <a:r>
                <a:rPr sz="1400" dirty="0">
                  <a:latin typeface="Calibri"/>
                  <a:cs typeface="Calibri"/>
                </a:rPr>
                <a:t>learn </a:t>
              </a:r>
              <a:r>
                <a:rPr sz="1400" spc="-5" dirty="0">
                  <a:latin typeface="Calibri"/>
                  <a:cs typeface="Calibri"/>
                </a:rPr>
                <a:t>about </a:t>
              </a:r>
              <a:r>
                <a:rPr sz="1400" spc="-28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standards, </a:t>
              </a:r>
              <a:r>
                <a:rPr sz="1400" spc="-5" dirty="0">
                  <a:latin typeface="Calibri"/>
                  <a:cs typeface="Calibri"/>
                </a:rPr>
                <a:t>instruction, </a:t>
              </a:r>
              <a:r>
                <a:rPr sz="1400" spc="-2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classroom instruction, and </a:t>
              </a:r>
              <a:r>
                <a:rPr sz="1400" spc="-254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assessment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15" dirty="0">
                  <a:latin typeface="Calibri"/>
                  <a:cs typeface="Calibri"/>
                </a:rPr>
                <a:t>Educators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Rising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FCCLA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0" name="object 20" title="Border"/>
            <p:cNvSpPr/>
            <p:nvPr/>
          </p:nvSpPr>
          <p:spPr>
            <a:xfrm>
              <a:off x="6399276" y="2374392"/>
              <a:ext cx="2595372" cy="326745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406896" y="2418588"/>
              <a:ext cx="2624328" cy="32324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56679" y="2407792"/>
              <a:ext cx="2480310" cy="3155315"/>
            </a:xfrm>
            <a:custGeom>
              <a:avLst/>
              <a:gdLst/>
              <a:ahLst/>
              <a:cxnLst/>
              <a:rect l="l" t="t" r="r" b="b"/>
              <a:pathLst>
                <a:path w="2480309" h="3155315">
                  <a:moveTo>
                    <a:pt x="0" y="3154806"/>
                  </a:moveTo>
                  <a:lnTo>
                    <a:pt x="2480310" y="3154806"/>
                  </a:lnTo>
                  <a:lnTo>
                    <a:pt x="2480310" y="0"/>
                  </a:lnTo>
                  <a:lnTo>
                    <a:pt x="0" y="0"/>
                  </a:lnTo>
                  <a:lnTo>
                    <a:pt x="0" y="3154806"/>
                  </a:lnTo>
                  <a:close/>
                </a:path>
              </a:pathLst>
            </a:custGeom>
            <a:solidFill>
              <a:srgbClr val="E6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56679" y="2407792"/>
              <a:ext cx="2480310" cy="3155315"/>
            </a:xfrm>
            <a:custGeom>
              <a:avLst/>
              <a:gdLst/>
              <a:ahLst/>
              <a:cxnLst/>
              <a:rect l="l" t="t" r="r" b="b"/>
              <a:pathLst>
                <a:path w="2480309" h="3155315">
                  <a:moveTo>
                    <a:pt x="0" y="3154806"/>
                  </a:moveTo>
                  <a:lnTo>
                    <a:pt x="2480310" y="3154806"/>
                  </a:lnTo>
                  <a:lnTo>
                    <a:pt x="2480310" y="0"/>
                  </a:lnTo>
                  <a:lnTo>
                    <a:pt x="0" y="0"/>
                  </a:lnTo>
                  <a:lnTo>
                    <a:pt x="0" y="3154806"/>
                  </a:lnTo>
                  <a:close/>
                </a:path>
              </a:pathLst>
            </a:custGeom>
            <a:ln w="28575">
              <a:solidFill>
                <a:srgbClr val="5F49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6536563" y="2480690"/>
              <a:ext cx="2318385" cy="30099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spc="-5" dirty="0">
                  <a:latin typeface="Calibri"/>
                  <a:cs typeface="Calibri"/>
                </a:rPr>
                <a:t>on </a:t>
              </a:r>
              <a:r>
                <a:rPr sz="1400" spc="-10" dirty="0">
                  <a:latin typeface="Calibri"/>
                  <a:cs typeface="Calibri"/>
                </a:rPr>
                <a:t>practicum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experience, providing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students </a:t>
              </a:r>
              <a:r>
                <a:rPr sz="1400" spc="-5" dirty="0">
                  <a:latin typeface="Calibri"/>
                  <a:cs typeface="Calibri"/>
                </a:rPr>
                <a:t>the opportunity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18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use knowledge </a:t>
              </a:r>
              <a:r>
                <a:rPr sz="1400" dirty="0">
                  <a:latin typeface="Calibri"/>
                  <a:cs typeface="Calibri"/>
                </a:rPr>
                <a:t>and </a:t>
              </a:r>
              <a:r>
                <a:rPr sz="1400" spc="-5" dirty="0">
                  <a:latin typeface="Calibri"/>
                  <a:cs typeface="Calibri"/>
                </a:rPr>
                <a:t>skills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54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assist classroom teacher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plan and </a:t>
              </a:r>
              <a:r>
                <a:rPr sz="1400" spc="-10" dirty="0">
                  <a:latin typeface="Calibri"/>
                  <a:cs typeface="Calibri"/>
                </a:rPr>
                <a:t>prepare effective </a:t>
              </a:r>
              <a:r>
                <a:rPr sz="1400" spc="-2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instruction, develop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standards-based goals, and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assist</a:t>
              </a:r>
              <a:r>
                <a:rPr sz="1400" spc="-2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in</a:t>
              </a:r>
              <a:r>
                <a:rPr sz="1400" spc="-1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the</a:t>
              </a:r>
              <a:r>
                <a:rPr sz="1400" spc="-1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promotion</a:t>
              </a:r>
              <a:r>
                <a:rPr sz="1400" spc="-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of</a:t>
              </a:r>
              <a:r>
                <a:rPr sz="1400" spc="-2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a </a:t>
              </a:r>
              <a:r>
                <a:rPr sz="1400" spc="-2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positive learning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environment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15" dirty="0">
                  <a:latin typeface="Calibri"/>
                  <a:cs typeface="Calibri"/>
                </a:rPr>
                <a:t>Educators</a:t>
              </a:r>
              <a:r>
                <a:rPr sz="1400" spc="-7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Rising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FCCLA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6" name="object 26" title="Border"/>
            <p:cNvSpPr/>
            <p:nvPr/>
          </p:nvSpPr>
          <p:spPr>
            <a:xfrm>
              <a:off x="2828544" y="3249167"/>
              <a:ext cx="588264" cy="58064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3026" y="3274186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5F49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83026" y="3274186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5F49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Border"/>
            <p:cNvSpPr/>
            <p:nvPr/>
          </p:nvSpPr>
          <p:spPr>
            <a:xfrm>
              <a:off x="5917691" y="3249167"/>
              <a:ext cx="588263" cy="58064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72047" y="3274059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5F49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72047" y="3274059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5F49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 title="ODE logo"/>
            <p:cNvSpPr/>
            <p:nvPr/>
          </p:nvSpPr>
          <p:spPr>
            <a:xfrm>
              <a:off x="7467600" y="5445251"/>
              <a:ext cx="1400175" cy="14127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14560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657744"/>
          </a:xfrm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930910">
              <a:lnSpc>
                <a:spcPct val="100000"/>
              </a:lnSpc>
            </a:pPr>
            <a:r>
              <a:rPr sz="3200" spc="-10" dirty="0"/>
              <a:t>Industrial </a:t>
            </a:r>
            <a:r>
              <a:rPr lang="en-US" sz="3200" dirty="0"/>
              <a:t>&amp;</a:t>
            </a:r>
            <a:r>
              <a:rPr sz="3200" dirty="0"/>
              <a:t> </a:t>
            </a:r>
            <a:r>
              <a:rPr sz="3200" spc="-5" dirty="0"/>
              <a:t>Engineering</a:t>
            </a:r>
            <a:r>
              <a:rPr sz="3200" spc="45" dirty="0"/>
              <a:t> </a:t>
            </a:r>
            <a:r>
              <a:rPr sz="3200" spc="-20" dirty="0"/>
              <a:t>Systems</a:t>
            </a:r>
            <a:endParaRPr sz="3200" dirty="0"/>
          </a:p>
        </p:txBody>
      </p:sp>
      <p:sp>
        <p:nvSpPr>
          <p:cNvPr id="3" name="object 3" title="oDE logo"/>
          <p:cNvSpPr/>
          <p:nvPr/>
        </p:nvSpPr>
        <p:spPr>
          <a:xfrm>
            <a:off x="7467600" y="52577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2044" y="1699386"/>
            <a:ext cx="6523355" cy="265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Advanced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Manufacturing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220"/>
              </a:spcBef>
            </a:pPr>
            <a:r>
              <a:rPr sz="1800" spc="-5" dirty="0">
                <a:latin typeface="Calibri"/>
                <a:cs typeface="Calibri"/>
              </a:rPr>
              <a:t>This sequence of </a:t>
            </a:r>
            <a:r>
              <a:rPr sz="1800" spc="-10" dirty="0">
                <a:latin typeface="Calibri"/>
                <a:cs typeface="Calibri"/>
              </a:rPr>
              <a:t>courses prepares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5" dirty="0">
                <a:latin typeface="Calibri"/>
                <a:cs typeface="Calibri"/>
              </a:rPr>
              <a:t>for pathways </a:t>
            </a:r>
            <a:r>
              <a:rPr sz="1800" spc="-10" dirty="0">
                <a:latin typeface="Calibri"/>
                <a:cs typeface="Calibri"/>
              </a:rPr>
              <a:t>into </a:t>
            </a:r>
            <a:r>
              <a:rPr sz="1800" dirty="0">
                <a:latin typeface="Calibri"/>
                <a:cs typeface="Calibri"/>
              </a:rPr>
              <a:t>modern </a:t>
            </a:r>
            <a:r>
              <a:rPr sz="1800" spc="-2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manufacturing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engineering industries. Students will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chance </a:t>
            </a:r>
            <a:r>
              <a:rPr sz="1800" spc="-10" dirty="0">
                <a:latin typeface="Calibri"/>
                <a:cs typeface="Calibri"/>
              </a:rPr>
              <a:t>to grow </a:t>
            </a:r>
            <a:r>
              <a:rPr sz="1800" spc="-5" dirty="0">
                <a:latin typeface="Calibri"/>
                <a:cs typeface="Calibri"/>
              </a:rPr>
              <a:t>their basic </a:t>
            </a:r>
            <a:r>
              <a:rPr sz="1800" spc="-10" dirty="0">
                <a:latin typeface="Calibri"/>
                <a:cs typeface="Calibri"/>
              </a:rPr>
              <a:t>skills to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5" dirty="0">
                <a:latin typeface="Calibri"/>
                <a:cs typeface="Calibri"/>
              </a:rPr>
              <a:t>advanced level of design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production </a:t>
            </a:r>
            <a:r>
              <a:rPr sz="1800" spc="-5" dirty="0">
                <a:latin typeface="Calibri"/>
                <a:cs typeface="Calibri"/>
              </a:rPr>
              <a:t>while developing </a:t>
            </a:r>
            <a:r>
              <a:rPr sz="1800" dirty="0">
                <a:latin typeface="Calibri"/>
                <a:cs typeface="Calibri"/>
              </a:rPr>
              <a:t>their </a:t>
            </a:r>
            <a:r>
              <a:rPr sz="1800" spc="-5" dirty="0">
                <a:latin typeface="Calibri"/>
                <a:cs typeface="Calibri"/>
              </a:rPr>
              <a:t>academic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workplace </a:t>
            </a:r>
            <a:r>
              <a:rPr sz="1800" spc="-5" dirty="0">
                <a:latin typeface="Calibri"/>
                <a:cs typeface="Calibri"/>
              </a:rPr>
              <a:t>skills.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10" dirty="0">
                <a:latin typeface="Calibri"/>
                <a:cs typeface="Calibri"/>
              </a:rPr>
              <a:t>framework </a:t>
            </a:r>
            <a:r>
              <a:rPr sz="1800" spc="-5" dirty="0">
                <a:latin typeface="Calibri"/>
                <a:cs typeface="Calibri"/>
              </a:rPr>
              <a:t>should be </a:t>
            </a:r>
            <a:r>
              <a:rPr sz="1800" spc="-10" dirty="0">
                <a:latin typeface="Calibri"/>
                <a:cs typeface="Calibri"/>
              </a:rPr>
              <a:t>flexible to </a:t>
            </a:r>
            <a:r>
              <a:rPr sz="1800" spc="-15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various 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materials </a:t>
            </a:r>
            <a:r>
              <a:rPr sz="1800" dirty="0">
                <a:latin typeface="Calibri"/>
                <a:cs typeface="Calibri"/>
              </a:rPr>
              <a:t>seen in the </a:t>
            </a:r>
            <a:r>
              <a:rPr sz="1800" spc="-20" dirty="0">
                <a:latin typeface="Calibri"/>
                <a:cs typeface="Calibri"/>
              </a:rPr>
              <a:t>industry, </a:t>
            </a:r>
            <a:r>
              <a:rPr sz="1800" spc="-5" dirty="0">
                <a:latin typeface="Calibri"/>
                <a:cs typeface="Calibri"/>
              </a:rPr>
              <a:t>such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woods, metals, or </a:t>
            </a:r>
            <a:r>
              <a:rPr sz="1800" spc="-15" dirty="0">
                <a:latin typeface="Calibri"/>
                <a:cs typeface="Calibri"/>
              </a:rPr>
              <a:t>mixed </a:t>
            </a:r>
            <a:r>
              <a:rPr sz="1800" spc="-2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materials.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9425">
              <a:lnSpc>
                <a:spcPct val="100000"/>
              </a:lnSpc>
            </a:pPr>
            <a:r>
              <a:rPr sz="2800" spc="-30" dirty="0"/>
              <a:t>ADVANCED </a:t>
            </a:r>
            <a:r>
              <a:rPr sz="2800" spc="-20" dirty="0"/>
              <a:t>MANUFACTURING </a:t>
            </a:r>
            <a:r>
              <a:rPr sz="2800" spc="-35" dirty="0"/>
              <a:t>START-UP</a:t>
            </a:r>
            <a:r>
              <a:rPr sz="2800" spc="165" dirty="0"/>
              <a:t> </a:t>
            </a:r>
            <a:r>
              <a:rPr sz="2800" spc="-5" dirty="0"/>
              <a:t>PLAN</a:t>
            </a:r>
            <a:endParaRPr sz="2800"/>
          </a:p>
        </p:txBody>
      </p:sp>
      <p:grpSp>
        <p:nvGrpSpPr>
          <p:cNvPr id="35" name="Group 34" title="Border"/>
          <p:cNvGrpSpPr/>
          <p:nvPr/>
        </p:nvGrpSpPr>
        <p:grpSpPr>
          <a:xfrm>
            <a:off x="409955" y="1194816"/>
            <a:ext cx="8648700" cy="5533872"/>
            <a:chOff x="409955" y="1194816"/>
            <a:chExt cx="8648700" cy="5533872"/>
          </a:xfrm>
        </p:grpSpPr>
        <p:sp>
          <p:nvSpPr>
            <p:cNvPr id="2" name="object 2" title="Border"/>
            <p:cNvSpPr/>
            <p:nvPr/>
          </p:nvSpPr>
          <p:spPr>
            <a:xfrm>
              <a:off x="409955" y="1194816"/>
              <a:ext cx="2520696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999744" y="1275588"/>
              <a:ext cx="1389888" cy="839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457200" y="1219212"/>
              <a:ext cx="2425827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57200" y="1219212"/>
              <a:ext cx="2426335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718185" marR="711835" indent="83820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Basic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Skills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12592" y="1194816"/>
              <a:ext cx="2700528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672840" y="1275588"/>
              <a:ext cx="1831848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260597" y="1219212"/>
              <a:ext cx="2604389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260597" y="1219212"/>
              <a:ext cx="2604770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586740" marR="579755" indent="304800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2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Advanced</a:t>
              </a:r>
              <a:r>
                <a:rPr sz="1800" spc="-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Skills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315455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310884" y="1275588"/>
              <a:ext cx="2747771" cy="8397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63461" y="1219212"/>
              <a:ext cx="2590291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63461" y="1219212"/>
              <a:ext cx="2590800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122555" marR="114935" indent="762000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Manufacturing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Processes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" y="2411222"/>
              <a:ext cx="2426335" cy="1819275"/>
            </a:xfrm>
            <a:custGeom>
              <a:avLst/>
              <a:gdLst/>
              <a:ahLst/>
              <a:cxnLst/>
              <a:rect l="l" t="t" r="r" b="b"/>
              <a:pathLst>
                <a:path w="2426335" h="1819275">
                  <a:moveTo>
                    <a:pt x="0" y="1819275"/>
                  </a:moveTo>
                  <a:lnTo>
                    <a:pt x="2425827" y="1819275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1819275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2411222"/>
              <a:ext cx="2426335" cy="1819275"/>
            </a:xfrm>
            <a:custGeom>
              <a:avLst/>
              <a:gdLst/>
              <a:ahLst/>
              <a:cxnLst/>
              <a:rect l="l" t="t" r="r" b="b"/>
              <a:pathLst>
                <a:path w="2426335" h="1819275">
                  <a:moveTo>
                    <a:pt x="0" y="1819275"/>
                  </a:moveTo>
                  <a:lnTo>
                    <a:pt x="2425827" y="1819275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1819275"/>
                  </a:lnTo>
                  <a:close/>
                </a:path>
              </a:pathLst>
            </a:custGeom>
            <a:ln w="2540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57200" y="2411222"/>
              <a:ext cx="2426335" cy="1819275"/>
            </a:xfrm>
            <a:prstGeom prst="rect">
              <a:avLst/>
            </a:prstGeom>
            <a:ln w="25400">
              <a:solidFill>
                <a:srgbClr val="943735"/>
              </a:solidFill>
            </a:ln>
          </p:spPr>
          <p:txBody>
            <a:bodyPr vert="horz" wrap="square" lIns="0" tIns="61594" rIns="0" bIns="0" rtlCol="0">
              <a:spAutoFit/>
            </a:bodyPr>
            <a:lstStyle/>
            <a:p>
              <a:pPr marL="365125" marR="97155" indent="-286385">
                <a:lnSpc>
                  <a:spcPct val="100000"/>
                </a:lnSpc>
                <a:spcBef>
                  <a:spcPts val="484"/>
                </a:spcBef>
                <a:buFont typeface="Arial"/>
                <a:buChar char="•"/>
                <a:tabLst>
                  <a:tab pos="365760" algn="l"/>
                </a:tabLst>
              </a:pPr>
              <a:r>
                <a:rPr sz="1600" spc="-15" dirty="0">
                  <a:latin typeface="Calibri"/>
                  <a:cs typeface="Calibri"/>
                </a:rPr>
                <a:t>Focus </a:t>
              </a:r>
              <a:r>
                <a:rPr sz="1600" spc="-5" dirty="0">
                  <a:latin typeface="Calibri"/>
                  <a:cs typeface="Calibri"/>
                </a:rPr>
                <a:t>is on using basic </a:t>
              </a:r>
              <a:r>
                <a:rPr sz="1600" spc="-27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tools </a:t>
              </a:r>
              <a:r>
                <a:rPr sz="1600" spc="-15" dirty="0">
                  <a:latin typeface="Calibri"/>
                  <a:cs typeface="Calibri"/>
                </a:rPr>
                <a:t>for </a:t>
              </a:r>
              <a:r>
                <a:rPr sz="1600" spc="-5" dirty="0">
                  <a:latin typeface="Calibri"/>
                  <a:cs typeface="Calibri"/>
                </a:rPr>
                <a:t>design, </a:t>
              </a:r>
              <a:r>
                <a:rPr sz="1600" spc="-15" dirty="0">
                  <a:latin typeface="Calibri"/>
                  <a:cs typeface="Calibri"/>
                </a:rPr>
                <a:t>layout, </a:t>
              </a:r>
              <a:r>
                <a:rPr sz="1600" spc="-265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and</a:t>
              </a:r>
              <a:r>
                <a:rPr sz="1600" spc="-9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production</a:t>
              </a:r>
              <a:endParaRPr sz="1600" dirty="0">
                <a:latin typeface="Calibri"/>
                <a:cs typeface="Calibri"/>
              </a:endParaRPr>
            </a:p>
            <a:p>
              <a:pPr marL="365125" marR="16573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600" spc="-5" dirty="0">
                  <a:latin typeface="Calibri"/>
                  <a:cs typeface="Calibri"/>
                </a:rPr>
                <a:t>Manual </a:t>
              </a:r>
              <a:r>
                <a:rPr sz="1600" spc="-10" dirty="0">
                  <a:latin typeface="Calibri"/>
                  <a:cs typeface="Calibri"/>
                </a:rPr>
                <a:t>processes </a:t>
              </a:r>
              <a:r>
                <a:rPr sz="1600" spc="-15" dirty="0">
                  <a:latin typeface="Calibri"/>
                  <a:cs typeface="Calibri"/>
                </a:rPr>
                <a:t>are </a:t>
              </a:r>
              <a:r>
                <a:rPr sz="1600" spc="-31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emphasized, </a:t>
              </a:r>
              <a:r>
                <a:rPr sz="1600" spc="-5" dirty="0">
                  <a:latin typeface="Calibri"/>
                  <a:cs typeface="Calibri"/>
                </a:rPr>
                <a:t>as </a:t>
              </a:r>
              <a:r>
                <a:rPr sz="1600" spc="-10" dirty="0">
                  <a:latin typeface="Calibri"/>
                  <a:cs typeface="Calibri"/>
                </a:rPr>
                <a:t>well </a:t>
              </a:r>
              <a:r>
                <a:rPr sz="1600" spc="-5" dirty="0">
                  <a:latin typeface="Calibri"/>
                  <a:cs typeface="Calibri"/>
                </a:rPr>
                <a:t>as </a:t>
              </a:r>
              <a:r>
                <a:rPr sz="1600" spc="-28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2D</a:t>
              </a:r>
              <a:r>
                <a:rPr sz="1600" spc="-6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design</a:t>
              </a:r>
              <a:endParaRPr sz="16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600" spc="-10" dirty="0">
                  <a:latin typeface="Calibri"/>
                  <a:cs typeface="Calibri"/>
                </a:rPr>
                <a:t>SkillsUSA</a:t>
              </a: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352800" y="2411222"/>
              <a:ext cx="2619375" cy="1819275"/>
            </a:xfrm>
            <a:custGeom>
              <a:avLst/>
              <a:gdLst/>
              <a:ahLst/>
              <a:cxnLst/>
              <a:rect l="l" t="t" r="r" b="b"/>
              <a:pathLst>
                <a:path w="2619375" h="1819275">
                  <a:moveTo>
                    <a:pt x="0" y="1819275"/>
                  </a:moveTo>
                  <a:lnTo>
                    <a:pt x="2619248" y="1819275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1819275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52800" y="2411222"/>
              <a:ext cx="2619375" cy="1819275"/>
            </a:xfrm>
            <a:custGeom>
              <a:avLst/>
              <a:gdLst/>
              <a:ahLst/>
              <a:cxnLst/>
              <a:rect l="l" t="t" r="r" b="b"/>
              <a:pathLst>
                <a:path w="2619375" h="1819275">
                  <a:moveTo>
                    <a:pt x="0" y="1819275"/>
                  </a:moveTo>
                  <a:lnTo>
                    <a:pt x="2619248" y="1819275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1819275"/>
                  </a:lnTo>
                  <a:close/>
                </a:path>
              </a:pathLst>
            </a:custGeom>
            <a:ln w="2540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432175" y="2455545"/>
              <a:ext cx="2453005" cy="173037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600" spc="-15" dirty="0">
                  <a:latin typeface="Calibri"/>
                  <a:cs typeface="Calibri"/>
                </a:rPr>
                <a:t>Focus </a:t>
              </a:r>
              <a:r>
                <a:rPr sz="1600" spc="-5" dirty="0">
                  <a:latin typeface="Calibri"/>
                  <a:cs typeface="Calibri"/>
                </a:rPr>
                <a:t>is on building </a:t>
              </a:r>
              <a:r>
                <a:rPr sz="1600" spc="-26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existing</a:t>
              </a:r>
              <a:r>
                <a:rPr sz="1600" spc="-4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skills,</a:t>
              </a:r>
              <a:r>
                <a:rPr sz="1600" spc="-25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with </a:t>
              </a:r>
              <a:r>
                <a:rPr sz="1600" spc="-31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development </a:t>
              </a:r>
              <a:r>
                <a:rPr sz="1600" spc="-5" dirty="0">
                  <a:latin typeface="Calibri"/>
                  <a:cs typeface="Calibri"/>
                </a:rPr>
                <a:t>of 3D </a:t>
              </a:r>
              <a:r>
                <a:rPr sz="1600" spc="-285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design and </a:t>
              </a:r>
              <a:r>
                <a:rPr sz="1600" spc="-10" dirty="0">
                  <a:latin typeface="Calibri"/>
                  <a:cs typeface="Calibri"/>
                </a:rPr>
                <a:t>technology </a:t>
              </a:r>
              <a:r>
                <a:rPr sz="1600" spc="-315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enhanced </a:t>
              </a:r>
              <a:r>
                <a:rPr sz="1600" spc="-10" dirty="0">
                  <a:latin typeface="Calibri"/>
                  <a:cs typeface="Calibri"/>
                </a:rPr>
                <a:t>processes, such </a:t>
              </a:r>
              <a:r>
                <a:rPr sz="1600" spc="-275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as</a:t>
              </a:r>
              <a:r>
                <a:rPr sz="1600" spc="-8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CNC</a:t>
              </a:r>
              <a:endParaRPr sz="16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600" spc="-10" dirty="0">
                  <a:latin typeface="Calibri"/>
                  <a:cs typeface="Calibri"/>
                </a:rPr>
                <a:t>SkillsUSA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20" name="object 20" title="Border"/>
            <p:cNvSpPr/>
            <p:nvPr/>
          </p:nvSpPr>
          <p:spPr>
            <a:xfrm>
              <a:off x="6384035" y="2374392"/>
              <a:ext cx="2627375" cy="193547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376415" y="2385060"/>
              <a:ext cx="2633472" cy="197510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40551" y="2407792"/>
              <a:ext cx="2513330" cy="1823085"/>
            </a:xfrm>
            <a:custGeom>
              <a:avLst/>
              <a:gdLst/>
              <a:ahLst/>
              <a:cxnLst/>
              <a:rect l="l" t="t" r="r" b="b"/>
              <a:pathLst>
                <a:path w="2513329" h="1823085">
                  <a:moveTo>
                    <a:pt x="0" y="1822703"/>
                  </a:moveTo>
                  <a:lnTo>
                    <a:pt x="2513329" y="1822703"/>
                  </a:lnTo>
                  <a:lnTo>
                    <a:pt x="2513329" y="0"/>
                  </a:lnTo>
                  <a:lnTo>
                    <a:pt x="0" y="0"/>
                  </a:lnTo>
                  <a:lnTo>
                    <a:pt x="0" y="1822703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40551" y="2407792"/>
              <a:ext cx="2513330" cy="1823085"/>
            </a:xfrm>
            <a:custGeom>
              <a:avLst/>
              <a:gdLst/>
              <a:ahLst/>
              <a:cxnLst/>
              <a:rect l="l" t="t" r="r" b="b"/>
              <a:pathLst>
                <a:path w="2513329" h="1823085">
                  <a:moveTo>
                    <a:pt x="0" y="1822703"/>
                  </a:moveTo>
                  <a:lnTo>
                    <a:pt x="2513329" y="1822703"/>
                  </a:lnTo>
                  <a:lnTo>
                    <a:pt x="2513329" y="0"/>
                  </a:lnTo>
                  <a:lnTo>
                    <a:pt x="0" y="0"/>
                  </a:lnTo>
                  <a:lnTo>
                    <a:pt x="0" y="1822703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6440551" y="2407792"/>
              <a:ext cx="2513330" cy="1823085"/>
            </a:xfrm>
            <a:prstGeom prst="rect">
              <a:avLst/>
            </a:prstGeom>
            <a:ln w="28575">
              <a:solidFill>
                <a:srgbClr val="943735"/>
              </a:solidFill>
            </a:ln>
          </p:spPr>
          <p:txBody>
            <a:bodyPr vert="horz" wrap="square" lIns="0" tIns="31750" rIns="0" bIns="0" rtlCol="0">
              <a:spAutoFit/>
            </a:bodyPr>
            <a:lstStyle/>
            <a:p>
              <a:pPr marL="364490" marR="179070" indent="-286385" algn="just">
                <a:lnSpc>
                  <a:spcPct val="100000"/>
                </a:lnSpc>
                <a:spcBef>
                  <a:spcPts val="250"/>
                </a:spcBef>
                <a:buFont typeface="Arial"/>
                <a:buChar char="•"/>
                <a:tabLst>
                  <a:tab pos="365125" algn="l"/>
                </a:tabLst>
              </a:pPr>
              <a:r>
                <a:rPr sz="1600" spc="-10" dirty="0">
                  <a:latin typeface="Calibri"/>
                  <a:cs typeface="Calibri"/>
                </a:rPr>
                <a:t>Focus </a:t>
              </a:r>
              <a:r>
                <a:rPr sz="1600" spc="-5" dirty="0">
                  <a:latin typeface="Calibri"/>
                  <a:cs typeface="Calibri"/>
                </a:rPr>
                <a:t>is on design and </a:t>
              </a:r>
              <a:r>
                <a:rPr sz="1600" spc="-31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production </a:t>
              </a:r>
              <a:r>
                <a:rPr sz="1600" spc="-5" dirty="0">
                  <a:latin typeface="Calibri"/>
                  <a:cs typeface="Calibri"/>
                </a:rPr>
                <a:t>of </a:t>
              </a:r>
              <a:r>
                <a:rPr sz="1600" spc="-10" dirty="0">
                  <a:latin typeface="Calibri"/>
                  <a:cs typeface="Calibri"/>
                </a:rPr>
                <a:t>products </a:t>
              </a:r>
              <a:r>
                <a:rPr sz="1600" spc="-29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that </a:t>
              </a:r>
              <a:r>
                <a:rPr sz="1600" spc="-15" dirty="0">
                  <a:latin typeface="Calibri"/>
                  <a:cs typeface="Calibri"/>
                </a:rPr>
                <a:t>require </a:t>
              </a:r>
              <a:r>
                <a:rPr sz="1600" spc="-10" dirty="0">
                  <a:latin typeface="Calibri"/>
                  <a:cs typeface="Calibri"/>
                </a:rPr>
                <a:t>integration </a:t>
              </a:r>
              <a:r>
                <a:rPr sz="1600" spc="-28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of</a:t>
              </a:r>
              <a:r>
                <a:rPr sz="1600" spc="-85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skills</a:t>
              </a:r>
              <a:endParaRPr sz="1600">
                <a:latin typeface="Calibri"/>
                <a:cs typeface="Calibri"/>
              </a:endParaRPr>
            </a:p>
            <a:p>
              <a:pPr marL="364490" marR="132080" indent="-286385" algn="just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600" spc="-5" dirty="0">
                  <a:latin typeface="Calibri"/>
                  <a:cs typeface="Calibri"/>
                </a:rPr>
                <a:t>The </a:t>
              </a:r>
              <a:r>
                <a:rPr sz="1600" spc="-10" dirty="0">
                  <a:latin typeface="Calibri"/>
                  <a:cs typeface="Calibri"/>
                </a:rPr>
                <a:t>goal </a:t>
              </a:r>
              <a:r>
                <a:rPr sz="1600" spc="-5" dirty="0">
                  <a:latin typeface="Calibri"/>
                  <a:cs typeface="Calibri"/>
                </a:rPr>
                <a:t>is </a:t>
              </a:r>
              <a:r>
                <a:rPr sz="1600" spc="-10" dirty="0">
                  <a:latin typeface="Calibri"/>
                  <a:cs typeface="Calibri"/>
                </a:rPr>
                <a:t>to </a:t>
              </a:r>
              <a:r>
                <a:rPr sz="1600" spc="-5" dirty="0">
                  <a:latin typeface="Calibri"/>
                  <a:cs typeface="Calibri"/>
                </a:rPr>
                <a:t>simulate a </a:t>
              </a:r>
              <a:r>
                <a:rPr sz="1600" spc="-33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production</a:t>
              </a:r>
              <a:r>
                <a:rPr sz="1600" spc="-35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facility</a:t>
              </a:r>
              <a:endParaRPr sz="16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600" spc="-10" dirty="0">
                  <a:latin typeface="Calibri"/>
                  <a:cs typeface="Calibri"/>
                </a:rPr>
                <a:t>SkillsUSA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1881632" y="5592470"/>
              <a:ext cx="4601845" cy="5727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20775" marR="5080" indent="-1108710">
                <a:lnSpc>
                  <a:spcPct val="100000"/>
                </a:lnSpc>
              </a:pPr>
              <a:r>
                <a:rPr sz="1800" spc="-80" dirty="0">
                  <a:latin typeface="Calibri"/>
                  <a:cs typeface="Calibri"/>
                </a:rPr>
                <a:t>To </a:t>
              </a:r>
              <a:r>
                <a:rPr sz="1800" spc="-5" dirty="0">
                  <a:latin typeface="Calibri"/>
                  <a:cs typeface="Calibri"/>
                </a:rPr>
                <a:t>learn </a:t>
              </a:r>
              <a:r>
                <a:rPr sz="1800" spc="-10" dirty="0">
                  <a:latin typeface="Calibri"/>
                  <a:cs typeface="Calibri"/>
                </a:rPr>
                <a:t>more, </a:t>
              </a:r>
              <a:r>
                <a:rPr sz="1800" spc="-5" dirty="0">
                  <a:latin typeface="Calibri"/>
                  <a:cs typeface="Calibri"/>
                </a:rPr>
                <a:t>or </a:t>
              </a:r>
              <a:r>
                <a:rPr sz="1800" spc="-10" dirty="0">
                  <a:latin typeface="Calibri"/>
                  <a:cs typeface="Calibri"/>
                </a:rPr>
                <a:t>get </a:t>
              </a:r>
              <a:r>
                <a:rPr sz="1800" spc="-15" dirty="0">
                  <a:latin typeface="Calibri"/>
                  <a:cs typeface="Calibri"/>
                </a:rPr>
                <a:t>started, </a:t>
              </a:r>
              <a:r>
                <a:rPr sz="1800" spc="-5" dirty="0">
                  <a:latin typeface="Calibri"/>
                  <a:cs typeface="Calibri"/>
                </a:rPr>
                <a:t>please </a:t>
              </a:r>
              <a:r>
                <a:rPr sz="1800" spc="-10" dirty="0">
                  <a:latin typeface="Calibri"/>
                  <a:cs typeface="Calibri"/>
                </a:rPr>
                <a:t>contact your </a:t>
              </a:r>
              <a:r>
                <a:rPr sz="1800" spc="-14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Regional </a:t>
              </a:r>
              <a:r>
                <a:rPr sz="1800" dirty="0">
                  <a:latin typeface="Calibri"/>
                  <a:cs typeface="Calibri"/>
                </a:rPr>
                <a:t>CTE</a:t>
              </a:r>
              <a:r>
                <a:rPr sz="1800" spc="-3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Coordinator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6" name="object 26" title="Border"/>
            <p:cNvSpPr/>
            <p:nvPr/>
          </p:nvSpPr>
          <p:spPr>
            <a:xfrm>
              <a:off x="2828544" y="3008376"/>
              <a:ext cx="588264" cy="579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302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83026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Border"/>
            <p:cNvSpPr/>
            <p:nvPr/>
          </p:nvSpPr>
          <p:spPr>
            <a:xfrm>
              <a:off x="5917691" y="3008376"/>
              <a:ext cx="588263" cy="5791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72047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72047" y="3032125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 title="ODE logo"/>
            <p:cNvSpPr/>
            <p:nvPr/>
          </p:nvSpPr>
          <p:spPr>
            <a:xfrm>
              <a:off x="7467600" y="5315940"/>
              <a:ext cx="1400175" cy="14127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657744"/>
          </a:xfrm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930910">
              <a:lnSpc>
                <a:spcPct val="100000"/>
              </a:lnSpc>
            </a:pPr>
            <a:r>
              <a:rPr sz="3200" spc="-10" dirty="0"/>
              <a:t>Industrial </a:t>
            </a:r>
            <a:r>
              <a:rPr lang="en-US" sz="3200" dirty="0"/>
              <a:t>&amp;</a:t>
            </a:r>
            <a:r>
              <a:rPr sz="3200" dirty="0"/>
              <a:t> </a:t>
            </a:r>
            <a:r>
              <a:rPr sz="3200" spc="-5" dirty="0"/>
              <a:t>Engineering</a:t>
            </a:r>
            <a:r>
              <a:rPr sz="3200" spc="45" dirty="0"/>
              <a:t> </a:t>
            </a:r>
            <a:r>
              <a:rPr sz="3200" spc="-20" dirty="0"/>
              <a:t>Systems</a:t>
            </a:r>
            <a:endParaRPr sz="3200" dirty="0"/>
          </a:p>
        </p:txBody>
      </p:sp>
      <p:sp>
        <p:nvSpPr>
          <p:cNvPr id="3" name="object 3" title="ODE logo"/>
          <p:cNvSpPr/>
          <p:nvPr/>
        </p:nvSpPr>
        <p:spPr>
          <a:xfrm>
            <a:off x="7467600" y="52577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2044" y="1699386"/>
            <a:ext cx="6539865" cy="265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Construction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Technology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220"/>
              </a:spcBef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Construction </a:t>
            </a:r>
            <a:r>
              <a:rPr sz="1800" spc="-20" dirty="0">
                <a:latin typeface="Calibri"/>
                <a:cs typeface="Calibri"/>
              </a:rPr>
              <a:t>Technology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10" dirty="0">
                <a:latin typeface="Calibri"/>
                <a:cs typeface="Calibri"/>
              </a:rPr>
              <a:t>prepares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spc="-15" dirty="0">
                <a:latin typeface="Calibri"/>
                <a:cs typeface="Calibri"/>
              </a:rPr>
              <a:t>for pathways 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into construction, architecture,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civil engineering.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student will be 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able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develop </a:t>
            </a:r>
            <a:r>
              <a:rPr sz="1800" spc="-10" dirty="0">
                <a:latin typeface="Calibri"/>
                <a:cs typeface="Calibri"/>
              </a:rPr>
              <a:t>skills </a:t>
            </a:r>
            <a:r>
              <a:rPr sz="1800" dirty="0">
                <a:latin typeface="Calibri"/>
                <a:cs typeface="Calibri"/>
              </a:rPr>
              <a:t>needed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design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build </a:t>
            </a:r>
            <a:r>
              <a:rPr sz="1800" spc="-10" dirty="0">
                <a:latin typeface="Calibri"/>
                <a:cs typeface="Calibri"/>
              </a:rPr>
              <a:t>structures starting </a:t>
            </a:r>
            <a:r>
              <a:rPr sz="1800" spc="-20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with basic </a:t>
            </a:r>
            <a:r>
              <a:rPr sz="1800" spc="-10" dirty="0">
                <a:latin typeface="Calibri"/>
                <a:cs typeface="Calibri"/>
              </a:rPr>
              <a:t>tools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plans moving </a:t>
            </a:r>
            <a:r>
              <a:rPr sz="1800" spc="-10" dirty="0">
                <a:latin typeface="Calibri"/>
                <a:cs typeface="Calibri"/>
              </a:rPr>
              <a:t>into larger projects </a:t>
            </a:r>
            <a:r>
              <a:rPr sz="1800" spc="-5" dirty="0">
                <a:latin typeface="Calibri"/>
                <a:cs typeface="Calibri"/>
              </a:rPr>
              <a:t>where students </a:t>
            </a:r>
            <a:r>
              <a:rPr sz="1800" spc="-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 involved </a:t>
            </a:r>
            <a:r>
              <a:rPr sz="1800" dirty="0">
                <a:latin typeface="Calibri"/>
                <a:cs typeface="Calibri"/>
              </a:rPr>
              <a:t>in the </a:t>
            </a:r>
            <a:r>
              <a:rPr sz="1800" spc="-5" dirty="0">
                <a:latin typeface="Calibri"/>
                <a:cs typeface="Calibri"/>
              </a:rPr>
              <a:t>design.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design/build </a:t>
            </a:r>
            <a:r>
              <a:rPr sz="1800" spc="-10" dirty="0">
                <a:latin typeface="Calibri"/>
                <a:cs typeface="Calibri"/>
              </a:rPr>
              <a:t>project that </a:t>
            </a:r>
            <a:r>
              <a:rPr sz="1800" spc="-15" dirty="0">
                <a:latin typeface="Calibri"/>
                <a:cs typeface="Calibri"/>
              </a:rPr>
              <a:t>integrates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variety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materials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construction </a:t>
            </a:r>
            <a:r>
              <a:rPr sz="1800" spc="-5" dirty="0">
                <a:latin typeface="Calibri"/>
                <a:cs typeface="Calibri"/>
              </a:rPr>
              <a:t>methods </a:t>
            </a:r>
            <a:r>
              <a:rPr sz="1800" spc="-10" dirty="0">
                <a:latin typeface="Calibri"/>
                <a:cs typeface="Calibri"/>
              </a:rPr>
              <a:t>can range from </a:t>
            </a:r>
            <a:r>
              <a:rPr sz="1800" spc="-5" dirty="0">
                <a:latin typeface="Calibri"/>
                <a:cs typeface="Calibri"/>
              </a:rPr>
              <a:t>new </a:t>
            </a:r>
            <a:r>
              <a:rPr sz="1800" spc="-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house </a:t>
            </a:r>
            <a:r>
              <a:rPr sz="1800" spc="-10" dirty="0">
                <a:latin typeface="Calibri"/>
                <a:cs typeface="Calibri"/>
              </a:rPr>
              <a:t>construction to </a:t>
            </a:r>
            <a:r>
              <a:rPr sz="1800" spc="-5" dirty="0">
                <a:latin typeface="Calibri"/>
                <a:cs typeface="Calibri"/>
              </a:rPr>
              <a:t>smaller </a:t>
            </a:r>
            <a:r>
              <a:rPr sz="1800" spc="-10" dirty="0">
                <a:latin typeface="Calibri"/>
                <a:cs typeface="Calibri"/>
              </a:rPr>
              <a:t>structures </a:t>
            </a:r>
            <a:r>
              <a:rPr sz="1800" spc="-5" dirty="0">
                <a:latin typeface="Calibri"/>
                <a:cs typeface="Calibri"/>
              </a:rPr>
              <a:t>such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sheds.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title="Pyramid Shaped Graphic, CTE Delivers for Students"/>
          <p:cNvSpPr/>
          <p:nvPr/>
        </p:nvSpPr>
        <p:spPr>
          <a:xfrm>
            <a:off x="2033142" y="1600200"/>
            <a:ext cx="4724400" cy="2895600"/>
          </a:xfrm>
          <a:custGeom>
            <a:avLst/>
            <a:gdLst/>
            <a:ahLst/>
            <a:cxnLst/>
            <a:rect l="l" t="t" r="r" b="b"/>
            <a:pathLst>
              <a:path w="4724400" h="2895600">
                <a:moveTo>
                  <a:pt x="0" y="2895600"/>
                </a:moveTo>
                <a:lnTo>
                  <a:pt x="2362199" y="0"/>
                </a:lnTo>
                <a:lnTo>
                  <a:pt x="4724400" y="2895600"/>
                </a:lnTo>
                <a:lnTo>
                  <a:pt x="0" y="28956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Group 10" descr="Bue traingle connecting real options for college, high school experience and real world skills.&#10;" title="CTE Delivers for Students"/>
          <p:cNvGrpSpPr/>
          <p:nvPr/>
        </p:nvGrpSpPr>
        <p:grpSpPr>
          <a:xfrm>
            <a:off x="2033142" y="1600200"/>
            <a:ext cx="4724400" cy="2895600"/>
            <a:chOff x="2033142" y="1600200"/>
            <a:chExt cx="4724400" cy="2895600"/>
          </a:xfrm>
        </p:grpSpPr>
        <p:sp>
          <p:nvSpPr>
            <p:cNvPr id="2" name="object 2" descr="Blue triangle with words CTE Delivers for Students." title="Blue Triangle"/>
            <p:cNvSpPr/>
            <p:nvPr/>
          </p:nvSpPr>
          <p:spPr>
            <a:xfrm>
              <a:off x="2033142" y="1600200"/>
              <a:ext cx="4724400" cy="2895600"/>
            </a:xfrm>
            <a:custGeom>
              <a:avLst/>
              <a:gdLst/>
              <a:ahLst/>
              <a:cxnLst/>
              <a:rect l="l" t="t" r="r" b="b"/>
              <a:pathLst>
                <a:path w="4724400" h="2895600">
                  <a:moveTo>
                    <a:pt x="2362199" y="0"/>
                  </a:moveTo>
                  <a:lnTo>
                    <a:pt x="0" y="2895600"/>
                  </a:lnTo>
                  <a:lnTo>
                    <a:pt x="4724400" y="2895600"/>
                  </a:lnTo>
                  <a:lnTo>
                    <a:pt x="23621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547109" y="3223640"/>
              <a:ext cx="1789430" cy="88391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</a:pPr>
              <a:r>
                <a:rPr sz="2800" spc="-5" dirty="0">
                  <a:solidFill>
                    <a:srgbClr val="FFFFFF"/>
                  </a:solidFill>
                  <a:latin typeface="Calibri"/>
                  <a:cs typeface="Calibri"/>
                </a:rPr>
                <a:t>CTE </a:t>
              </a:r>
              <a:r>
                <a:rPr sz="2800" spc="-20" dirty="0">
                  <a:solidFill>
                    <a:srgbClr val="FFFFFF"/>
                  </a:solidFill>
                  <a:latin typeface="Calibri"/>
                  <a:cs typeface="Calibri"/>
                </a:rPr>
                <a:t>Delivers </a:t>
              </a:r>
              <a:r>
                <a:rPr sz="2800" spc="-5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2800" spc="-25" dirty="0">
                  <a:solidFill>
                    <a:srgbClr val="FFFFFF"/>
                  </a:solidFill>
                  <a:latin typeface="Calibri"/>
                  <a:cs typeface="Calibri"/>
                </a:rPr>
                <a:t>for</a:t>
              </a:r>
              <a:r>
                <a:rPr sz="2800" spc="-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2800" spc="-10" dirty="0">
                  <a:solidFill>
                    <a:srgbClr val="FFFFFF"/>
                  </a:solidFill>
                  <a:latin typeface="Calibri"/>
                  <a:cs typeface="Calibri"/>
                </a:rPr>
                <a:t>Students</a:t>
              </a:r>
              <a:endParaRPr sz="2800" dirty="0">
                <a:latin typeface="Calibri"/>
                <a:cs typeface="Calibri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96160" y="1143253"/>
            <a:ext cx="444309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/>
              <a:t>Real </a:t>
            </a:r>
            <a:r>
              <a:rPr sz="1800" spc="-10" dirty="0"/>
              <a:t>Options </a:t>
            </a:r>
            <a:r>
              <a:rPr sz="1800" spc="-15" dirty="0"/>
              <a:t>for </a:t>
            </a:r>
            <a:r>
              <a:rPr sz="1800" spc="-5" dirty="0"/>
              <a:t>College </a:t>
            </a:r>
            <a:r>
              <a:rPr sz="1800" dirty="0"/>
              <a:t>and </a:t>
            </a:r>
            <a:r>
              <a:rPr sz="1800" spc="-15" dirty="0"/>
              <a:t>Rewarding</a:t>
            </a:r>
            <a:r>
              <a:rPr sz="1800" spc="85" dirty="0"/>
              <a:t> </a:t>
            </a:r>
            <a:r>
              <a:rPr sz="1800" spc="-10" dirty="0"/>
              <a:t>Careers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6104382" y="4706111"/>
            <a:ext cx="154559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Real </a:t>
            </a:r>
            <a:r>
              <a:rPr sz="1800" spc="-20" dirty="0">
                <a:latin typeface="Calibri"/>
                <a:cs typeface="Calibri"/>
              </a:rPr>
              <a:t>World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Skills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480" y="4709159"/>
            <a:ext cx="263842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Real </a:t>
            </a:r>
            <a:r>
              <a:rPr sz="1800" spc="-5" dirty="0">
                <a:latin typeface="Calibri"/>
                <a:cs typeface="Calibri"/>
              </a:rPr>
              <a:t>High School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Experience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spc="-10" dirty="0">
                <a:latin typeface="Calibri"/>
                <a:cs typeface="Calibri"/>
              </a:rPr>
              <a:t>More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Value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 title="Logo, Oregon Department of Education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Advance CTE logo withthree colored arrows." title="Advance CTE logo"/>
          <p:cNvSpPr/>
          <p:nvPr/>
        </p:nvSpPr>
        <p:spPr>
          <a:xfrm>
            <a:off x="3861308" y="6123825"/>
            <a:ext cx="1828800" cy="409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98775" y="6169456"/>
            <a:ext cx="7016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10" dirty="0">
                <a:latin typeface="Calibri"/>
                <a:cs typeface="Calibri"/>
              </a:rPr>
              <a:t>courtesy</a:t>
            </a:r>
            <a:r>
              <a:rPr sz="1200" i="1" spc="-8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2374519" y="189991"/>
            <a:ext cx="4415790" cy="884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0" marR="5080" indent="-1073150">
              <a:lnSpc>
                <a:spcPct val="100000"/>
              </a:lnSpc>
            </a:pPr>
            <a:r>
              <a:rPr sz="2800" spc="-10" dirty="0"/>
              <a:t>CONSTRUCTION </a:t>
            </a:r>
            <a:r>
              <a:rPr sz="2800" spc="-20" dirty="0"/>
              <a:t>TECHNOLOGY </a:t>
            </a:r>
            <a:r>
              <a:rPr sz="2800" spc="-575" dirty="0"/>
              <a:t> </a:t>
            </a:r>
            <a:r>
              <a:rPr sz="2800" spc="-40" dirty="0"/>
              <a:t>START-UP</a:t>
            </a:r>
            <a:r>
              <a:rPr sz="2800" spc="-30" dirty="0"/>
              <a:t> </a:t>
            </a:r>
            <a:r>
              <a:rPr sz="2800" spc="-5" dirty="0"/>
              <a:t>PLAN</a:t>
            </a:r>
            <a:endParaRPr sz="2800"/>
          </a:p>
        </p:txBody>
      </p:sp>
      <p:grpSp>
        <p:nvGrpSpPr>
          <p:cNvPr id="35" name="Group 34" title="Border"/>
          <p:cNvGrpSpPr/>
          <p:nvPr/>
        </p:nvGrpSpPr>
        <p:grpSpPr>
          <a:xfrm>
            <a:off x="409955" y="1138427"/>
            <a:ext cx="8657845" cy="5590261"/>
            <a:chOff x="409955" y="1138427"/>
            <a:chExt cx="8657845" cy="5590261"/>
          </a:xfrm>
        </p:grpSpPr>
        <p:sp>
          <p:nvSpPr>
            <p:cNvPr id="2" name="object 2" title="Border"/>
            <p:cNvSpPr/>
            <p:nvPr/>
          </p:nvSpPr>
          <p:spPr>
            <a:xfrm>
              <a:off x="409955" y="1194816"/>
              <a:ext cx="2520696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451104" y="1275588"/>
              <a:ext cx="2488692" cy="839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457200" y="1219212"/>
              <a:ext cx="2425827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 title="Course 1, Basic Tools and Design"/>
            <p:cNvSpPr txBox="1"/>
            <p:nvPr/>
          </p:nvSpPr>
          <p:spPr>
            <a:xfrm>
              <a:off x="457200" y="1219212"/>
              <a:ext cx="2426335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</a:t>
              </a:r>
              <a:endParaRPr sz="1800" dirty="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Basic 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Tools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and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Design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212592" y="1194816"/>
              <a:ext cx="2700528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672840" y="1275588"/>
              <a:ext cx="1831848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Border"/>
            <p:cNvSpPr/>
            <p:nvPr/>
          </p:nvSpPr>
          <p:spPr>
            <a:xfrm>
              <a:off x="3260597" y="1219212"/>
              <a:ext cx="2604389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260597" y="1219212"/>
              <a:ext cx="2604770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586740" marR="579755" indent="304800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2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Advanced</a:t>
              </a:r>
              <a:r>
                <a:rPr sz="1800" spc="-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Skills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315455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376415" y="1138427"/>
              <a:ext cx="2619756" cy="1114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63461" y="1219212"/>
              <a:ext cx="2590291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63461" y="1219212"/>
              <a:ext cx="2590800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885190">
                <a:lnSpc>
                  <a:spcPts val="2075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endParaRPr sz="1800" dirty="0">
                <a:latin typeface="Calibri"/>
                <a:cs typeface="Calibri"/>
              </a:endParaRPr>
            </a:p>
            <a:p>
              <a:pPr marL="918844" marR="179705" indent="-730250">
                <a:lnSpc>
                  <a:spcPct val="100000"/>
                </a:lnSpc>
              </a:pP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Integrated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Construction </a:t>
              </a:r>
              <a:r>
                <a:rPr sz="1800" spc="-32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Projects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" y="2411222"/>
              <a:ext cx="2426335" cy="2770505"/>
            </a:xfrm>
            <a:custGeom>
              <a:avLst/>
              <a:gdLst/>
              <a:ahLst/>
              <a:cxnLst/>
              <a:rect l="l" t="t" r="r" b="b"/>
              <a:pathLst>
                <a:path w="2426335" h="2770504">
                  <a:moveTo>
                    <a:pt x="0" y="2770378"/>
                  </a:moveTo>
                  <a:lnTo>
                    <a:pt x="2425827" y="2770378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2770378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2411222"/>
              <a:ext cx="2426335" cy="2770505"/>
            </a:xfrm>
            <a:custGeom>
              <a:avLst/>
              <a:gdLst/>
              <a:ahLst/>
              <a:cxnLst/>
              <a:rect l="l" t="t" r="r" b="b"/>
              <a:pathLst>
                <a:path w="2426335" h="2770504">
                  <a:moveTo>
                    <a:pt x="0" y="2770378"/>
                  </a:moveTo>
                  <a:lnTo>
                    <a:pt x="2425827" y="2770378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2770378"/>
                  </a:lnTo>
                  <a:close/>
                </a:path>
              </a:pathLst>
            </a:custGeom>
            <a:ln w="2540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57200" y="2411222"/>
              <a:ext cx="2426335" cy="2770505"/>
            </a:xfrm>
            <a:prstGeom prst="rect">
              <a:avLst/>
            </a:prstGeom>
            <a:ln w="25400">
              <a:solidFill>
                <a:srgbClr val="943735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65125" indent="-286385">
                <a:lnSpc>
                  <a:spcPts val="16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dirty="0">
                  <a:latin typeface="Calibri"/>
                  <a:cs typeface="Calibri"/>
                </a:rPr>
                <a:t>is </a:t>
              </a:r>
              <a:r>
                <a:rPr sz="1400" spc="-5" dirty="0">
                  <a:latin typeface="Calibri"/>
                  <a:cs typeface="Calibri"/>
                </a:rPr>
                <a:t>on</a:t>
              </a:r>
              <a:r>
                <a:rPr sz="1400" spc="-7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developing</a:t>
              </a:r>
              <a:endParaRPr sz="1400" dirty="0">
                <a:latin typeface="Calibri"/>
                <a:cs typeface="Calibri"/>
              </a:endParaRPr>
            </a:p>
            <a:p>
              <a:pPr marL="365125" marR="103505">
                <a:lnSpc>
                  <a:spcPct val="100000"/>
                </a:lnSpc>
              </a:pPr>
              <a:r>
                <a:rPr sz="1400" spc="-5" dirty="0">
                  <a:latin typeface="Calibri"/>
                  <a:cs typeface="Calibri"/>
                </a:rPr>
                <a:t>skills </a:t>
              </a:r>
              <a:r>
                <a:rPr sz="1400" dirty="0">
                  <a:latin typeface="Calibri"/>
                  <a:cs typeface="Calibri"/>
                </a:rPr>
                <a:t>in </a:t>
              </a:r>
              <a:r>
                <a:rPr sz="1400" spc="-5" dirty="0">
                  <a:latin typeface="Calibri"/>
                  <a:cs typeface="Calibri"/>
                </a:rPr>
                <a:t>using basic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woodworking tools and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techniques </a:t>
              </a:r>
              <a:r>
                <a:rPr sz="1400" spc="-10" dirty="0">
                  <a:latin typeface="Calibri"/>
                  <a:cs typeface="Calibri"/>
                </a:rPr>
                <a:t>through </a:t>
              </a:r>
              <a:r>
                <a:rPr sz="1400" dirty="0">
                  <a:latin typeface="Calibri"/>
                  <a:cs typeface="Calibri"/>
                </a:rPr>
                <a:t>a </a:t>
              </a:r>
              <a:r>
                <a:rPr sz="1400" spc="-24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series of small projects </a:t>
              </a:r>
              <a:r>
                <a:rPr sz="1400" spc="-28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that can be </a:t>
              </a:r>
              <a:r>
                <a:rPr sz="1400" spc="-10" dirty="0">
                  <a:latin typeface="Calibri"/>
                  <a:cs typeface="Calibri"/>
                </a:rPr>
                <a:t>completed </a:t>
              </a:r>
              <a:r>
                <a:rPr sz="1400" dirty="0">
                  <a:latin typeface="Calibri"/>
                  <a:cs typeface="Calibri"/>
                </a:rPr>
                <a:t>in a </a:t>
              </a:r>
              <a:r>
                <a:rPr sz="1400" spc="-24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shop</a:t>
              </a:r>
              <a:endParaRPr sz="1400" dirty="0">
                <a:latin typeface="Calibri"/>
                <a:cs typeface="Calibri"/>
              </a:endParaRPr>
            </a:p>
            <a:p>
              <a:pPr marL="365125" marR="120014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experience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design </a:t>
              </a:r>
              <a:r>
                <a:rPr sz="1400" spc="-10" dirty="0">
                  <a:latin typeface="Calibri"/>
                  <a:cs typeface="Calibri"/>
                </a:rPr>
                <a:t>by </a:t>
              </a:r>
              <a:r>
                <a:rPr sz="1400" spc="-5" dirty="0">
                  <a:latin typeface="Calibri"/>
                  <a:cs typeface="Calibri"/>
                </a:rPr>
                <a:t>reading and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creating </a:t>
              </a:r>
              <a:r>
                <a:rPr sz="1400" spc="-5" dirty="0">
                  <a:latin typeface="Calibri"/>
                  <a:cs typeface="Calibri"/>
                </a:rPr>
                <a:t>drawings </a:t>
              </a:r>
              <a:r>
                <a:rPr sz="1400" spc="-10" dirty="0">
                  <a:latin typeface="Calibri"/>
                  <a:cs typeface="Calibri"/>
                </a:rPr>
                <a:t>for </a:t>
              </a:r>
              <a:r>
                <a:rPr sz="1400" spc="-5" dirty="0">
                  <a:latin typeface="Calibri"/>
                  <a:cs typeface="Calibri"/>
                </a:rPr>
                <a:t>their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projects</a:t>
              </a:r>
              <a:endParaRPr sz="14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352800" y="2411222"/>
              <a:ext cx="2619375" cy="2770505"/>
            </a:xfrm>
            <a:custGeom>
              <a:avLst/>
              <a:gdLst/>
              <a:ahLst/>
              <a:cxnLst/>
              <a:rect l="l" t="t" r="r" b="b"/>
              <a:pathLst>
                <a:path w="2619375" h="2770504">
                  <a:moveTo>
                    <a:pt x="0" y="2770378"/>
                  </a:moveTo>
                  <a:lnTo>
                    <a:pt x="2619248" y="2770378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2770378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52800" y="2411222"/>
              <a:ext cx="2619375" cy="2770505"/>
            </a:xfrm>
            <a:custGeom>
              <a:avLst/>
              <a:gdLst/>
              <a:ahLst/>
              <a:cxnLst/>
              <a:rect l="l" t="t" r="r" b="b"/>
              <a:pathLst>
                <a:path w="2619375" h="2770504">
                  <a:moveTo>
                    <a:pt x="0" y="2770378"/>
                  </a:moveTo>
                  <a:lnTo>
                    <a:pt x="2619248" y="2770378"/>
                  </a:lnTo>
                  <a:lnTo>
                    <a:pt x="2619248" y="0"/>
                  </a:lnTo>
                  <a:lnTo>
                    <a:pt x="0" y="0"/>
                  </a:lnTo>
                  <a:lnTo>
                    <a:pt x="0" y="2770378"/>
                  </a:lnTo>
                  <a:close/>
                </a:path>
              </a:pathLst>
            </a:custGeom>
            <a:ln w="2540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432175" y="2398648"/>
              <a:ext cx="2421255" cy="27965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dirty="0">
                  <a:latin typeface="Calibri"/>
                  <a:cs typeface="Calibri"/>
                </a:rPr>
                <a:t>is on</a:t>
              </a:r>
              <a:r>
                <a:rPr sz="1400" spc="-7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building</a:t>
              </a:r>
              <a:endParaRPr sz="1400">
                <a:latin typeface="Calibri"/>
                <a:cs typeface="Calibri"/>
              </a:endParaRPr>
            </a:p>
            <a:p>
              <a:pPr marL="299085">
                <a:lnSpc>
                  <a:spcPct val="100000"/>
                </a:lnSpc>
              </a:pPr>
              <a:r>
                <a:rPr sz="1400" spc="-5" dirty="0">
                  <a:latin typeface="Calibri"/>
                  <a:cs typeface="Calibri"/>
                </a:rPr>
                <a:t>construction and</a:t>
              </a:r>
              <a:r>
                <a:rPr sz="1400" spc="-65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design</a:t>
              </a:r>
              <a:endParaRPr sz="1400">
                <a:latin typeface="Calibri"/>
                <a:cs typeface="Calibri"/>
              </a:endParaRPr>
            </a:p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</a:t>
              </a:r>
              <a:r>
                <a:rPr sz="1400" spc="-10" dirty="0">
                  <a:latin typeface="Calibri"/>
                  <a:cs typeface="Calibri"/>
                </a:rPr>
                <a:t>advance </a:t>
              </a:r>
              <a:r>
                <a:rPr sz="1400" spc="-5" dirty="0">
                  <a:latin typeface="Calibri"/>
                  <a:cs typeface="Calibri"/>
                </a:rPr>
                <a:t>knowledge </a:t>
              </a:r>
              <a:r>
                <a:rPr sz="1400" spc="-2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and skills </a:t>
              </a:r>
              <a:r>
                <a:rPr sz="1400" dirty="0">
                  <a:latin typeface="Calibri"/>
                  <a:cs typeface="Calibri"/>
                </a:rPr>
                <a:t>in </a:t>
              </a:r>
              <a:r>
                <a:rPr sz="1400" spc="-5" dirty="0">
                  <a:latin typeface="Calibri"/>
                  <a:cs typeface="Calibri"/>
                </a:rPr>
                <a:t>construction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carpentry </a:t>
              </a:r>
              <a:r>
                <a:rPr sz="1400" spc="-10" dirty="0">
                  <a:latin typeface="Calibri"/>
                  <a:cs typeface="Calibri"/>
                </a:rPr>
                <a:t>focused </a:t>
              </a:r>
              <a:r>
                <a:rPr sz="1400" spc="-5" dirty="0">
                  <a:latin typeface="Calibri"/>
                  <a:cs typeface="Calibri"/>
                </a:rPr>
                <a:t>on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framing, </a:t>
              </a:r>
              <a:r>
                <a:rPr sz="1400" spc="-10" dirty="0">
                  <a:latin typeface="Calibri"/>
                  <a:cs typeface="Calibri"/>
                </a:rPr>
                <a:t>stairs, </a:t>
              </a:r>
              <a:r>
                <a:rPr sz="1400" spc="-5" dirty="0">
                  <a:latin typeface="Calibri"/>
                  <a:cs typeface="Calibri"/>
                </a:rPr>
                <a:t>roofing,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siding,</a:t>
              </a:r>
              <a:r>
                <a:rPr sz="1400" spc="-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etc.</a:t>
              </a:r>
              <a:endParaRPr sz="1400">
                <a:latin typeface="Calibri"/>
                <a:cs typeface="Calibri"/>
              </a:endParaRPr>
            </a:p>
            <a:p>
              <a:pPr marL="299085" marR="5969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</a:t>
              </a:r>
              <a:r>
                <a:rPr sz="1400" spc="-10" dirty="0">
                  <a:latin typeface="Calibri"/>
                  <a:cs typeface="Calibri"/>
                </a:rPr>
                <a:t>create </a:t>
              </a:r>
              <a:r>
                <a:rPr sz="1400" spc="-5" dirty="0">
                  <a:latin typeface="Calibri"/>
                  <a:cs typeface="Calibri"/>
                </a:rPr>
                <a:t>plans </a:t>
              </a:r>
              <a:r>
                <a:rPr sz="1400" spc="-10" dirty="0">
                  <a:latin typeface="Calibri"/>
                  <a:cs typeface="Calibri"/>
                </a:rPr>
                <a:t>for </a:t>
              </a:r>
              <a:r>
                <a:rPr sz="1400" spc="-254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projects that </a:t>
              </a:r>
              <a:r>
                <a:rPr sz="1400" spc="-10" dirty="0">
                  <a:latin typeface="Calibri"/>
                  <a:cs typeface="Calibri"/>
                </a:rPr>
                <a:t>integrate </a:t>
              </a:r>
              <a:r>
                <a:rPr sz="1400" spc="-5" dirty="0">
                  <a:latin typeface="Calibri"/>
                  <a:cs typeface="Calibri"/>
                </a:rPr>
                <a:t>these </a:t>
              </a:r>
              <a:r>
                <a:rPr sz="1400" spc="-24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concepts using </a:t>
              </a:r>
              <a:r>
                <a:rPr sz="1400" spc="-10" dirty="0">
                  <a:latin typeface="Calibri"/>
                  <a:cs typeface="Calibri"/>
                </a:rPr>
                <a:t>architectural </a:t>
              </a:r>
              <a:r>
                <a:rPr sz="1400" spc="-24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design</a:t>
              </a:r>
              <a:r>
                <a:rPr sz="1400" spc="-1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software</a:t>
              </a:r>
              <a:r>
                <a:rPr sz="1400" spc="-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and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technology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0" name="object 20" title="Border"/>
            <p:cNvSpPr/>
            <p:nvPr/>
          </p:nvSpPr>
          <p:spPr>
            <a:xfrm>
              <a:off x="6399276" y="2374392"/>
              <a:ext cx="2612135" cy="288645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406896" y="2654807"/>
              <a:ext cx="2660904" cy="237896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56679" y="2407792"/>
              <a:ext cx="2497455" cy="2774315"/>
            </a:xfrm>
            <a:custGeom>
              <a:avLst/>
              <a:gdLst/>
              <a:ahLst/>
              <a:cxnLst/>
              <a:rect l="l" t="t" r="r" b="b"/>
              <a:pathLst>
                <a:path w="2497454" h="2774315">
                  <a:moveTo>
                    <a:pt x="0" y="2773806"/>
                  </a:moveTo>
                  <a:lnTo>
                    <a:pt x="2497074" y="2773806"/>
                  </a:lnTo>
                  <a:lnTo>
                    <a:pt x="2497074" y="0"/>
                  </a:lnTo>
                  <a:lnTo>
                    <a:pt x="0" y="0"/>
                  </a:lnTo>
                  <a:lnTo>
                    <a:pt x="0" y="2773806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56679" y="2407792"/>
              <a:ext cx="2497455" cy="2774315"/>
            </a:xfrm>
            <a:custGeom>
              <a:avLst/>
              <a:gdLst/>
              <a:ahLst/>
              <a:cxnLst/>
              <a:rect l="l" t="t" r="r" b="b"/>
              <a:pathLst>
                <a:path w="2497454" h="2774315">
                  <a:moveTo>
                    <a:pt x="0" y="2773806"/>
                  </a:moveTo>
                  <a:lnTo>
                    <a:pt x="2497074" y="2773806"/>
                  </a:lnTo>
                  <a:lnTo>
                    <a:pt x="2497074" y="0"/>
                  </a:lnTo>
                  <a:lnTo>
                    <a:pt x="0" y="0"/>
                  </a:lnTo>
                  <a:lnTo>
                    <a:pt x="0" y="2773806"/>
                  </a:lnTo>
                  <a:close/>
                </a:path>
              </a:pathLst>
            </a:custGeom>
            <a:ln w="2857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6456679" y="2407792"/>
              <a:ext cx="2497455" cy="2774315"/>
            </a:xfrm>
            <a:prstGeom prst="rect">
              <a:avLst/>
            </a:prstGeom>
            <a:ln w="28575">
              <a:solidFill>
                <a:srgbClr val="943735"/>
              </a:solidFill>
            </a:ln>
          </p:spPr>
          <p:txBody>
            <a:bodyPr vert="horz" wrap="square" lIns="0" tIns="275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21"/>
                </a:spcBef>
              </a:pPr>
              <a:endParaRPr sz="2000">
                <a:latin typeface="Times New Roman"/>
                <a:cs typeface="Times New Roman"/>
              </a:endParaRPr>
            </a:p>
            <a:p>
              <a:pPr marL="364490" marR="9017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dirty="0">
                  <a:latin typeface="Calibri"/>
                  <a:cs typeface="Calibri"/>
                </a:rPr>
                <a:t>is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5" dirty="0">
                  <a:latin typeface="Calibri"/>
                  <a:cs typeface="Calibri"/>
                </a:rPr>
                <a:t>provide </a:t>
              </a:r>
              <a:r>
                <a:rPr sz="1400" spc="-10" dirty="0">
                  <a:latin typeface="Calibri"/>
                  <a:cs typeface="Calibri"/>
                </a:rPr>
                <a:t>students </a:t>
              </a:r>
              <a:r>
                <a:rPr sz="1400" spc="-254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with a </a:t>
              </a:r>
              <a:r>
                <a:rPr sz="1400" spc="-10" dirty="0">
                  <a:latin typeface="Calibri"/>
                  <a:cs typeface="Calibri"/>
                </a:rPr>
                <a:t>more </a:t>
              </a:r>
              <a:r>
                <a:rPr sz="1400" spc="-5" dirty="0">
                  <a:latin typeface="Calibri"/>
                  <a:cs typeface="Calibri"/>
                </a:rPr>
                <a:t>in-depth look </a:t>
              </a:r>
              <a:r>
                <a:rPr sz="1400" spc="-24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at the design/build industry</a:t>
              </a:r>
              <a:endParaRPr sz="1400">
                <a:latin typeface="Calibri"/>
                <a:cs typeface="Calibri"/>
              </a:endParaRPr>
            </a:p>
            <a:p>
              <a:pPr marL="364490" marR="21717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use </a:t>
              </a:r>
              <a:r>
                <a:rPr sz="1400" spc="-10" dirty="0">
                  <a:latin typeface="Calibri"/>
                  <a:cs typeface="Calibri"/>
                </a:rPr>
                <a:t>previously </a:t>
              </a:r>
              <a:r>
                <a:rPr sz="1400" spc="-24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learned </a:t>
              </a:r>
              <a:r>
                <a:rPr sz="1400" spc="-5" dirty="0">
                  <a:latin typeface="Calibri"/>
                  <a:cs typeface="Calibri"/>
                </a:rPr>
                <a:t>skills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5" dirty="0">
                  <a:latin typeface="Calibri"/>
                  <a:cs typeface="Calibri"/>
                </a:rPr>
                <a:t>work on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full structures that can </a:t>
              </a:r>
              <a:r>
                <a:rPr sz="1400" spc="-28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range </a:t>
              </a:r>
              <a:r>
                <a:rPr sz="1400" spc="-5" dirty="0">
                  <a:latin typeface="Calibri"/>
                  <a:cs typeface="Calibri"/>
                </a:rPr>
                <a:t>from full houses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smaller site-built projects, </a:t>
              </a:r>
              <a:r>
                <a:rPr sz="1400" spc="-254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such </a:t>
              </a:r>
              <a:r>
                <a:rPr sz="1400" dirty="0">
                  <a:latin typeface="Calibri"/>
                  <a:cs typeface="Calibri"/>
                </a:rPr>
                <a:t>as </a:t>
              </a:r>
              <a:r>
                <a:rPr sz="1400" spc="-15" dirty="0">
                  <a:latin typeface="Calibri"/>
                  <a:cs typeface="Calibri"/>
                </a:rPr>
                <a:t>gazebos </a:t>
              </a:r>
              <a:r>
                <a:rPr sz="1400" dirty="0">
                  <a:latin typeface="Calibri"/>
                  <a:cs typeface="Calibri"/>
                </a:rPr>
                <a:t>or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sheds</a:t>
              </a:r>
              <a:endParaRPr sz="1400">
                <a:latin typeface="Calibri"/>
                <a:cs typeface="Calibri"/>
              </a:endParaRPr>
            </a:p>
            <a:p>
              <a:pPr marL="364490" indent="-286385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1881632" y="5823203"/>
              <a:ext cx="4601845" cy="5727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20775" marR="5080" indent="-1108710">
                <a:lnSpc>
                  <a:spcPct val="100000"/>
                </a:lnSpc>
              </a:pPr>
              <a:r>
                <a:rPr sz="1800" spc="-80" dirty="0">
                  <a:latin typeface="Calibri"/>
                  <a:cs typeface="Calibri"/>
                </a:rPr>
                <a:t>To </a:t>
              </a:r>
              <a:r>
                <a:rPr sz="1800" spc="-5" dirty="0">
                  <a:latin typeface="Calibri"/>
                  <a:cs typeface="Calibri"/>
                </a:rPr>
                <a:t>learn </a:t>
              </a:r>
              <a:r>
                <a:rPr sz="1800" spc="-10" dirty="0">
                  <a:latin typeface="Calibri"/>
                  <a:cs typeface="Calibri"/>
                </a:rPr>
                <a:t>more, </a:t>
              </a:r>
              <a:r>
                <a:rPr sz="1800" spc="-5" dirty="0">
                  <a:latin typeface="Calibri"/>
                  <a:cs typeface="Calibri"/>
                </a:rPr>
                <a:t>or </a:t>
              </a:r>
              <a:r>
                <a:rPr sz="1800" spc="-10" dirty="0">
                  <a:latin typeface="Calibri"/>
                  <a:cs typeface="Calibri"/>
                </a:rPr>
                <a:t>get </a:t>
              </a:r>
              <a:r>
                <a:rPr sz="1800" spc="-15" dirty="0">
                  <a:latin typeface="Calibri"/>
                  <a:cs typeface="Calibri"/>
                </a:rPr>
                <a:t>started, </a:t>
              </a:r>
              <a:r>
                <a:rPr sz="1800" spc="-5" dirty="0">
                  <a:latin typeface="Calibri"/>
                  <a:cs typeface="Calibri"/>
                </a:rPr>
                <a:t>please </a:t>
              </a:r>
              <a:r>
                <a:rPr sz="1800" spc="-10" dirty="0">
                  <a:latin typeface="Calibri"/>
                  <a:cs typeface="Calibri"/>
                </a:rPr>
                <a:t>contact your </a:t>
              </a:r>
              <a:r>
                <a:rPr sz="1800" spc="-14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Regional </a:t>
              </a:r>
              <a:r>
                <a:rPr sz="1800" dirty="0">
                  <a:latin typeface="Calibri"/>
                  <a:cs typeface="Calibri"/>
                </a:rPr>
                <a:t>CTE</a:t>
              </a:r>
              <a:r>
                <a:rPr sz="1800" spc="-3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Coordinator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6" name="object 26" title="Border"/>
            <p:cNvSpPr/>
            <p:nvPr/>
          </p:nvSpPr>
          <p:spPr>
            <a:xfrm>
              <a:off x="2828544" y="3240023"/>
              <a:ext cx="588264" cy="5791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2264" y="3264153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 title="Right directional arrow"/>
            <p:cNvSpPr/>
            <p:nvPr/>
          </p:nvSpPr>
          <p:spPr>
            <a:xfrm>
              <a:off x="2882264" y="3264153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 title="Border"/>
            <p:cNvSpPr/>
            <p:nvPr/>
          </p:nvSpPr>
          <p:spPr>
            <a:xfrm>
              <a:off x="5917691" y="3176016"/>
              <a:ext cx="588263" cy="57912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 title="Right directional arrow"/>
            <p:cNvSpPr/>
            <p:nvPr/>
          </p:nvSpPr>
          <p:spPr>
            <a:xfrm>
              <a:off x="5972047" y="3200400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72047" y="3200400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 title="Logo, Oregon Department of Education"/>
            <p:cNvSpPr/>
            <p:nvPr/>
          </p:nvSpPr>
          <p:spPr>
            <a:xfrm>
              <a:off x="7467600" y="5315940"/>
              <a:ext cx="1400175" cy="14127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7614919" cy="657744"/>
          </a:xfrm>
          <a:prstGeom prst="rect">
            <a:avLst/>
          </a:prstGeom>
        </p:spPr>
        <p:txBody>
          <a:bodyPr vert="horz" wrap="square" lIns="0" tIns="163703" rIns="0" bIns="0" rtlCol="0">
            <a:spAutoFit/>
          </a:bodyPr>
          <a:lstStyle/>
          <a:p>
            <a:pPr marL="930910">
              <a:lnSpc>
                <a:spcPct val="100000"/>
              </a:lnSpc>
            </a:pPr>
            <a:r>
              <a:rPr sz="3200" spc="-10" dirty="0"/>
              <a:t>Industrial </a:t>
            </a:r>
            <a:r>
              <a:rPr lang="en-US" sz="3200" dirty="0"/>
              <a:t>&amp;</a:t>
            </a:r>
            <a:r>
              <a:rPr sz="3200" dirty="0"/>
              <a:t> </a:t>
            </a:r>
            <a:r>
              <a:rPr sz="3200" spc="-5" dirty="0"/>
              <a:t>Engineering</a:t>
            </a:r>
            <a:r>
              <a:rPr sz="3200" spc="45" dirty="0"/>
              <a:t> </a:t>
            </a:r>
            <a:r>
              <a:rPr sz="3200" spc="-20" dirty="0"/>
              <a:t>Systems</a:t>
            </a:r>
            <a:endParaRPr sz="3200" dirty="0"/>
          </a:p>
        </p:txBody>
      </p:sp>
      <p:sp>
        <p:nvSpPr>
          <p:cNvPr id="3" name="object 3" title="Logo, Oregon Department of Education"/>
          <p:cNvSpPr/>
          <p:nvPr/>
        </p:nvSpPr>
        <p:spPr>
          <a:xfrm>
            <a:off x="7467600" y="52577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2044" y="1699386"/>
            <a:ext cx="6232525" cy="2379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Engineering</a:t>
            </a:r>
            <a:r>
              <a:rPr sz="2800" b="1" spc="-35" dirty="0">
                <a:latin typeface="Calibri"/>
                <a:cs typeface="Calibri"/>
              </a:rPr>
              <a:t> Technology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220"/>
              </a:spcBef>
            </a:pPr>
            <a:r>
              <a:rPr sz="1800" spc="-5" dirty="0">
                <a:latin typeface="Calibri"/>
                <a:cs typeface="Calibri"/>
              </a:rPr>
              <a:t>The Engineering </a:t>
            </a:r>
            <a:r>
              <a:rPr sz="1800" spc="-20" dirty="0">
                <a:latin typeface="Calibri"/>
                <a:cs typeface="Calibri"/>
              </a:rPr>
              <a:t>Technology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10" dirty="0">
                <a:latin typeface="Calibri"/>
                <a:cs typeface="Calibri"/>
              </a:rPr>
              <a:t>prepares </a:t>
            </a:r>
            <a:r>
              <a:rPr sz="1800" spc="-5" dirty="0">
                <a:latin typeface="Calibri"/>
                <a:cs typeface="Calibri"/>
              </a:rPr>
              <a:t>students’ </a:t>
            </a:r>
            <a:r>
              <a:rPr sz="1800" spc="-15" dirty="0">
                <a:latin typeface="Calibri"/>
                <a:cs typeface="Calibri"/>
              </a:rPr>
              <a:t>pathways </a:t>
            </a:r>
            <a:r>
              <a:rPr sz="1800" spc="-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into </a:t>
            </a:r>
            <a:r>
              <a:rPr sz="1800" spc="-5" dirty="0">
                <a:latin typeface="Calibri"/>
                <a:cs typeface="Calibri"/>
              </a:rPr>
              <a:t>engineering or engineering technician </a:t>
            </a:r>
            <a:r>
              <a:rPr sz="1800" spc="-15" dirty="0">
                <a:latin typeface="Calibri"/>
                <a:cs typeface="Calibri"/>
              </a:rPr>
              <a:t>careers. </a:t>
            </a:r>
            <a:r>
              <a:rPr sz="1800" spc="-5" dirty="0">
                <a:latin typeface="Calibri"/>
                <a:cs typeface="Calibri"/>
              </a:rPr>
              <a:t>Students use 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design processes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tools to </a:t>
            </a:r>
            <a:r>
              <a:rPr sz="1800" spc="-5" dirty="0">
                <a:latin typeface="Calibri"/>
                <a:cs typeface="Calibri"/>
              </a:rPr>
              <a:t>develop </a:t>
            </a:r>
            <a:r>
              <a:rPr sz="1800" spc="-10" dirty="0">
                <a:latin typeface="Calibri"/>
                <a:cs typeface="Calibri"/>
              </a:rPr>
              <a:t>prototypes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solutions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2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variety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problems.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10" dirty="0">
                <a:latin typeface="Calibri"/>
                <a:cs typeface="Calibri"/>
              </a:rPr>
              <a:t>culminates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capstone </a:t>
            </a:r>
            <a:r>
              <a:rPr sz="1800" spc="-15" dirty="0">
                <a:latin typeface="Calibri"/>
                <a:cs typeface="Calibri"/>
              </a:rPr>
              <a:t>course 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where students </a:t>
            </a:r>
            <a:r>
              <a:rPr sz="1800" spc="-10" dirty="0">
                <a:latin typeface="Calibri"/>
                <a:cs typeface="Calibri"/>
              </a:rPr>
              <a:t>work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teams to </a:t>
            </a:r>
            <a:r>
              <a:rPr sz="1800" spc="-5" dirty="0">
                <a:latin typeface="Calibri"/>
                <a:cs typeface="Calibri"/>
              </a:rPr>
              <a:t>identify </a:t>
            </a:r>
            <a:r>
              <a:rPr sz="1800" dirty="0">
                <a:latin typeface="Calibri"/>
                <a:cs typeface="Calibri"/>
              </a:rPr>
              <a:t>their </a:t>
            </a:r>
            <a:r>
              <a:rPr sz="1800" spc="-5" dirty="0">
                <a:latin typeface="Calibri"/>
                <a:cs typeface="Calibri"/>
              </a:rPr>
              <a:t>own </a:t>
            </a:r>
            <a:r>
              <a:rPr sz="1800" spc="-10" dirty="0">
                <a:latin typeface="Calibri"/>
                <a:cs typeface="Calibri"/>
              </a:rPr>
              <a:t>problems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solutions.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7695">
              <a:lnSpc>
                <a:spcPct val="100000"/>
              </a:lnSpc>
            </a:pPr>
            <a:r>
              <a:rPr sz="2800" spc="-5" dirty="0"/>
              <a:t>ENGINEERING </a:t>
            </a:r>
            <a:r>
              <a:rPr sz="2800" spc="-20" dirty="0"/>
              <a:t>TECHNOLOGY </a:t>
            </a:r>
            <a:r>
              <a:rPr sz="2800" spc="-35" dirty="0"/>
              <a:t>START-UP</a:t>
            </a:r>
            <a:r>
              <a:rPr sz="2800" spc="-15" dirty="0"/>
              <a:t> </a:t>
            </a:r>
            <a:r>
              <a:rPr sz="2800" spc="-5" dirty="0"/>
              <a:t>PLAN</a:t>
            </a:r>
            <a:endParaRPr sz="2800"/>
          </a:p>
        </p:txBody>
      </p:sp>
      <p:grpSp>
        <p:nvGrpSpPr>
          <p:cNvPr id="34" name="Group 33" title="Border"/>
          <p:cNvGrpSpPr/>
          <p:nvPr/>
        </p:nvGrpSpPr>
        <p:grpSpPr>
          <a:xfrm>
            <a:off x="409955" y="1138427"/>
            <a:ext cx="8647175" cy="5696963"/>
            <a:chOff x="409955" y="1138427"/>
            <a:chExt cx="8647175" cy="5696963"/>
          </a:xfrm>
        </p:grpSpPr>
        <p:sp>
          <p:nvSpPr>
            <p:cNvPr id="2" name="object 2" title="Border"/>
            <p:cNvSpPr/>
            <p:nvPr/>
          </p:nvSpPr>
          <p:spPr>
            <a:xfrm>
              <a:off x="409955" y="1194816"/>
              <a:ext cx="2520696" cy="9357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 title="Border"/>
            <p:cNvSpPr/>
            <p:nvPr/>
          </p:nvSpPr>
          <p:spPr>
            <a:xfrm>
              <a:off x="676655" y="1138427"/>
              <a:ext cx="2037588" cy="1114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title="Border"/>
            <p:cNvSpPr/>
            <p:nvPr/>
          </p:nvSpPr>
          <p:spPr>
            <a:xfrm>
              <a:off x="457200" y="1219212"/>
              <a:ext cx="2425827" cy="8403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57200" y="1219212"/>
              <a:ext cx="2426335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802005">
                <a:lnSpc>
                  <a:spcPts val="2075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1</a:t>
              </a:r>
              <a:endParaRPr sz="1800">
                <a:latin typeface="Calibri"/>
                <a:cs typeface="Calibri"/>
              </a:endParaRPr>
            </a:p>
            <a:p>
              <a:pPr marL="753110" marR="389890" indent="-358140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Basic Engineering </a:t>
              </a:r>
              <a:r>
                <a:rPr sz="1800" spc="-3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Processes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title="Border"/>
            <p:cNvSpPr/>
            <p:nvPr/>
          </p:nvSpPr>
          <p:spPr>
            <a:xfrm>
              <a:off x="3302508" y="1194816"/>
              <a:ext cx="2612136" cy="935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Border"/>
            <p:cNvSpPr/>
            <p:nvPr/>
          </p:nvSpPr>
          <p:spPr>
            <a:xfrm>
              <a:off x="3538728" y="1275588"/>
              <a:ext cx="2189988" cy="8397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 title="Course 2, Engineering Design"/>
            <p:cNvSpPr/>
            <p:nvPr/>
          </p:nvSpPr>
          <p:spPr>
            <a:xfrm>
              <a:off x="3349497" y="1219212"/>
              <a:ext cx="2517902" cy="8403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 title="Course 2, Engineering Design"/>
            <p:cNvSpPr txBox="1"/>
            <p:nvPr/>
          </p:nvSpPr>
          <p:spPr>
            <a:xfrm>
              <a:off x="3349497" y="1219212"/>
              <a:ext cx="2518410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126365" rIns="0" bIns="0" rtlCol="0">
              <a:spAutoFit/>
            </a:bodyPr>
            <a:lstStyle/>
            <a:p>
              <a:pPr marL="365125" marR="358140" indent="482600">
                <a:lnSpc>
                  <a:spcPct val="100000"/>
                </a:lnSpc>
                <a:spcBef>
                  <a:spcPts val="995"/>
                </a:spcBef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2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Engineering</a:t>
              </a:r>
              <a:r>
                <a:rPr sz="1800" spc="-6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Design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0" name="object 10" title="Border"/>
            <p:cNvSpPr/>
            <p:nvPr/>
          </p:nvSpPr>
          <p:spPr>
            <a:xfrm>
              <a:off x="6352032" y="1194816"/>
              <a:ext cx="2685288" cy="9357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 title="Border"/>
            <p:cNvSpPr/>
            <p:nvPr/>
          </p:nvSpPr>
          <p:spPr>
            <a:xfrm>
              <a:off x="6481571" y="1138427"/>
              <a:ext cx="2481072" cy="11140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 title="Border"/>
            <p:cNvSpPr/>
            <p:nvPr/>
          </p:nvSpPr>
          <p:spPr>
            <a:xfrm>
              <a:off x="6399784" y="1219212"/>
              <a:ext cx="2590291" cy="84034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6399784" y="1219212"/>
              <a:ext cx="2590800" cy="840740"/>
            </a:xfrm>
            <a:prstGeom prst="rect">
              <a:avLst/>
            </a:prstGeom>
            <a:ln w="9525">
              <a:solidFill>
                <a:srgbClr val="943735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885190">
                <a:lnSpc>
                  <a:spcPts val="2075"/>
                </a:lnSpc>
              </a:pP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Course</a:t>
              </a:r>
              <a:r>
                <a:rPr sz="1800" spc="-8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3</a:t>
              </a:r>
              <a:endParaRPr sz="1800" dirty="0">
                <a:latin typeface="Calibri"/>
                <a:cs typeface="Calibri"/>
              </a:endParaRPr>
            </a:p>
            <a:p>
              <a:pPr marL="977900" marR="250825" indent="-721360">
                <a:lnSpc>
                  <a:spcPct val="100000"/>
                </a:lnSpc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Advanced Engineering </a:t>
              </a:r>
              <a:r>
                <a:rPr sz="1800" spc="-36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Design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00" y="2286000"/>
              <a:ext cx="2426335" cy="3136900"/>
            </a:xfrm>
            <a:custGeom>
              <a:avLst/>
              <a:gdLst/>
              <a:ahLst/>
              <a:cxnLst/>
              <a:rect l="l" t="t" r="r" b="b"/>
              <a:pathLst>
                <a:path w="2426335" h="3136900">
                  <a:moveTo>
                    <a:pt x="0" y="3136646"/>
                  </a:moveTo>
                  <a:lnTo>
                    <a:pt x="2425827" y="3136646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3136646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7200" y="2286000"/>
              <a:ext cx="2426335" cy="3136900"/>
            </a:xfrm>
            <a:custGeom>
              <a:avLst/>
              <a:gdLst/>
              <a:ahLst/>
              <a:cxnLst/>
              <a:rect l="l" t="t" r="r" b="b"/>
              <a:pathLst>
                <a:path w="2426335" h="3136900">
                  <a:moveTo>
                    <a:pt x="0" y="3136646"/>
                  </a:moveTo>
                  <a:lnTo>
                    <a:pt x="2425827" y="3136646"/>
                  </a:lnTo>
                  <a:lnTo>
                    <a:pt x="2425827" y="0"/>
                  </a:lnTo>
                  <a:lnTo>
                    <a:pt x="0" y="0"/>
                  </a:lnTo>
                  <a:lnTo>
                    <a:pt x="0" y="3136646"/>
                  </a:lnTo>
                  <a:close/>
                </a:path>
              </a:pathLst>
            </a:custGeom>
            <a:ln w="2540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57200" y="2286000"/>
              <a:ext cx="2426335" cy="3136900"/>
            </a:xfrm>
            <a:prstGeom prst="rect">
              <a:avLst/>
            </a:prstGeom>
            <a:ln w="25400">
              <a:solidFill>
                <a:srgbClr val="943735"/>
              </a:solidFill>
            </a:ln>
          </p:spPr>
          <p:txBody>
            <a:bodyPr vert="horz" wrap="square" lIns="0" tIns="50800" rIns="0" bIns="0" rtlCol="0">
              <a:spAutoFit/>
            </a:bodyPr>
            <a:lstStyle/>
            <a:p>
              <a:pPr marL="365125" indent="-286385">
                <a:lnSpc>
                  <a:spcPct val="100000"/>
                </a:lnSpc>
                <a:spcBef>
                  <a:spcPts val="400"/>
                </a:spcBef>
                <a:buFont typeface="Arial"/>
                <a:buChar char="•"/>
                <a:tabLst>
                  <a:tab pos="365760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dirty="0">
                  <a:latin typeface="Calibri"/>
                  <a:cs typeface="Calibri"/>
                </a:rPr>
                <a:t>is </a:t>
              </a:r>
              <a:r>
                <a:rPr sz="1400" spc="-5" dirty="0">
                  <a:latin typeface="Calibri"/>
                  <a:cs typeface="Calibri"/>
                </a:rPr>
                <a:t>on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fundamental</a:t>
              </a:r>
              <a:endParaRPr sz="1400" dirty="0">
                <a:latin typeface="Calibri"/>
                <a:cs typeface="Calibri"/>
              </a:endParaRPr>
            </a:p>
            <a:p>
              <a:pPr marL="365125">
                <a:lnSpc>
                  <a:spcPct val="100000"/>
                </a:lnSpc>
              </a:pPr>
              <a:r>
                <a:rPr sz="1400" spc="-5" dirty="0">
                  <a:latin typeface="Calibri"/>
                  <a:cs typeface="Calibri"/>
                </a:rPr>
                <a:t>concepts </a:t>
              </a:r>
              <a:r>
                <a:rPr sz="1400" dirty="0">
                  <a:latin typeface="Calibri"/>
                  <a:cs typeface="Calibri"/>
                </a:rPr>
                <a:t>in</a:t>
              </a:r>
              <a:r>
                <a:rPr sz="1400" spc="-5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engineering</a:t>
              </a:r>
              <a:endParaRPr sz="1400" dirty="0">
                <a:latin typeface="Calibri"/>
                <a:cs typeface="Calibri"/>
              </a:endParaRPr>
            </a:p>
            <a:p>
              <a:pPr marL="365125" marR="17843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</a:t>
              </a:r>
              <a:r>
                <a:rPr sz="1400" dirty="0">
                  <a:latin typeface="Calibri"/>
                  <a:cs typeface="Calibri"/>
                </a:rPr>
                <a:t>learn </a:t>
              </a:r>
              <a:r>
                <a:rPr sz="1400" spc="-5" dirty="0">
                  <a:latin typeface="Calibri"/>
                  <a:cs typeface="Calibri"/>
                </a:rPr>
                <a:t>about </a:t>
              </a:r>
              <a:r>
                <a:rPr sz="1400" spc="-28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mechanical and electrical </a:t>
              </a:r>
              <a:r>
                <a:rPr sz="1400" spc="-24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systems through </a:t>
              </a:r>
              <a:r>
                <a:rPr sz="1400" dirty="0">
                  <a:latin typeface="Calibri"/>
                  <a:cs typeface="Calibri"/>
                </a:rPr>
                <a:t>a </a:t>
              </a:r>
              <a:r>
                <a:rPr sz="1400" spc="-5" dirty="0">
                  <a:latin typeface="Calibri"/>
                  <a:cs typeface="Calibri"/>
                </a:rPr>
                <a:t>variety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of short-term, defined </a:t>
              </a:r>
              <a:r>
                <a:rPr sz="1400" spc="-29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projects</a:t>
              </a:r>
              <a:endParaRPr sz="1400" dirty="0">
                <a:latin typeface="Calibri"/>
                <a:cs typeface="Calibri"/>
              </a:endParaRPr>
            </a:p>
            <a:p>
              <a:pPr marL="365125" marR="255904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</a:t>
              </a:r>
              <a:r>
                <a:rPr sz="1400" dirty="0">
                  <a:latin typeface="Calibri"/>
                  <a:cs typeface="Calibri"/>
                </a:rPr>
                <a:t>also </a:t>
              </a:r>
              <a:r>
                <a:rPr sz="1400" spc="-5" dirty="0">
                  <a:latin typeface="Calibri"/>
                  <a:cs typeface="Calibri"/>
                </a:rPr>
                <a:t>use design </a:t>
              </a:r>
              <a:r>
                <a:rPr sz="1400" spc="-27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tools </a:t>
              </a:r>
              <a:r>
                <a:rPr sz="1400" spc="-10" dirty="0">
                  <a:latin typeface="Calibri"/>
                  <a:cs typeface="Calibri"/>
                </a:rPr>
                <a:t>to communicate </a:t>
              </a:r>
              <a:r>
                <a:rPr sz="1400" spc="-27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their</a:t>
              </a:r>
              <a:r>
                <a:rPr sz="1400" spc="-3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solutions</a:t>
              </a:r>
              <a:endParaRPr sz="1400" dirty="0">
                <a:latin typeface="Calibri"/>
                <a:cs typeface="Calibri"/>
              </a:endParaRPr>
            </a:p>
            <a:p>
              <a:pPr marL="365125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 dirty="0">
                <a:latin typeface="Calibri"/>
                <a:cs typeface="Calibri"/>
              </a:endParaRPr>
            </a:p>
            <a:p>
              <a:pPr marL="365125" marR="755650" indent="-286385">
                <a:lnSpc>
                  <a:spcPct val="100000"/>
                </a:lnSpc>
                <a:buFont typeface="Arial"/>
                <a:buChar char="•"/>
                <a:tabLst>
                  <a:tab pos="365760" algn="l"/>
                </a:tabLst>
              </a:pPr>
              <a:r>
                <a:rPr sz="1400" spc="-20" dirty="0">
                  <a:latin typeface="Calibri"/>
                  <a:cs typeface="Calibri"/>
                </a:rPr>
                <a:t>Technical </a:t>
              </a:r>
              <a:r>
                <a:rPr sz="1400" spc="-10" dirty="0">
                  <a:latin typeface="Calibri"/>
                  <a:cs typeface="Calibri"/>
                </a:rPr>
                <a:t>Student </a:t>
              </a:r>
              <a:r>
                <a:rPr sz="1400" spc="-2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Association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(TSA)</a:t>
              </a:r>
              <a:endParaRPr sz="14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352800" y="2286000"/>
              <a:ext cx="2514600" cy="3136900"/>
            </a:xfrm>
            <a:custGeom>
              <a:avLst/>
              <a:gdLst/>
              <a:ahLst/>
              <a:cxnLst/>
              <a:rect l="l" t="t" r="r" b="b"/>
              <a:pathLst>
                <a:path w="2514600" h="3136900">
                  <a:moveTo>
                    <a:pt x="0" y="3136646"/>
                  </a:moveTo>
                  <a:lnTo>
                    <a:pt x="2514600" y="3136646"/>
                  </a:lnTo>
                  <a:lnTo>
                    <a:pt x="2514600" y="0"/>
                  </a:lnTo>
                  <a:lnTo>
                    <a:pt x="0" y="0"/>
                  </a:lnTo>
                  <a:lnTo>
                    <a:pt x="0" y="3136646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52800" y="2286000"/>
              <a:ext cx="2514600" cy="3136900"/>
            </a:xfrm>
            <a:custGeom>
              <a:avLst/>
              <a:gdLst/>
              <a:ahLst/>
              <a:cxnLst/>
              <a:rect l="l" t="t" r="r" b="b"/>
              <a:pathLst>
                <a:path w="2514600" h="3136900">
                  <a:moveTo>
                    <a:pt x="0" y="3136646"/>
                  </a:moveTo>
                  <a:lnTo>
                    <a:pt x="2514600" y="3136646"/>
                  </a:lnTo>
                  <a:lnTo>
                    <a:pt x="2514600" y="0"/>
                  </a:lnTo>
                  <a:lnTo>
                    <a:pt x="0" y="0"/>
                  </a:lnTo>
                  <a:lnTo>
                    <a:pt x="0" y="3136646"/>
                  </a:lnTo>
                  <a:close/>
                </a:path>
              </a:pathLst>
            </a:custGeom>
            <a:ln w="2540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432175" y="2349627"/>
              <a:ext cx="2348230" cy="25831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 marR="5080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dirty="0">
                  <a:latin typeface="Calibri"/>
                  <a:cs typeface="Calibri"/>
                </a:rPr>
                <a:t>is </a:t>
              </a:r>
              <a:r>
                <a:rPr sz="1400" spc="-5" dirty="0">
                  <a:latin typeface="Calibri"/>
                  <a:cs typeface="Calibri"/>
                </a:rPr>
                <a:t>on working </a:t>
              </a:r>
              <a:r>
                <a:rPr sz="1400" dirty="0">
                  <a:latin typeface="Calibri"/>
                  <a:cs typeface="Calibri"/>
                </a:rPr>
                <a:t>in </a:t>
              </a:r>
              <a:r>
                <a:rPr sz="1400" spc="-29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teams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5" dirty="0">
                  <a:latin typeface="Calibri"/>
                  <a:cs typeface="Calibri"/>
                </a:rPr>
                <a:t>design solutions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1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posed </a:t>
              </a:r>
              <a:r>
                <a:rPr sz="1400" spc="-10" dirty="0">
                  <a:latin typeface="Calibri"/>
                  <a:cs typeface="Calibri"/>
                </a:rPr>
                <a:t>problems that </a:t>
              </a:r>
              <a:r>
                <a:rPr sz="1400" spc="-26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increase </a:t>
              </a:r>
              <a:r>
                <a:rPr sz="1400" dirty="0">
                  <a:latin typeface="Calibri"/>
                  <a:cs typeface="Calibri"/>
                </a:rPr>
                <a:t>in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complexity</a:t>
              </a:r>
              <a:endParaRPr sz="1400">
                <a:latin typeface="Calibri"/>
                <a:cs typeface="Calibri"/>
              </a:endParaRPr>
            </a:p>
            <a:p>
              <a:pPr marL="299085" marR="17335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</a:t>
              </a:r>
              <a:r>
                <a:rPr sz="1400" spc="-10" dirty="0">
                  <a:latin typeface="Calibri"/>
                  <a:cs typeface="Calibri"/>
                </a:rPr>
                <a:t>create </a:t>
              </a:r>
              <a:r>
                <a:rPr sz="1400" spc="-5" dirty="0">
                  <a:latin typeface="Calibri"/>
                  <a:cs typeface="Calibri"/>
                </a:rPr>
                <a:t>drawings </a:t>
              </a:r>
              <a:r>
                <a:rPr sz="1400" spc="-28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and </a:t>
              </a:r>
              <a:r>
                <a:rPr sz="1400" spc="-10" dirty="0">
                  <a:latin typeface="Calibri"/>
                  <a:cs typeface="Calibri"/>
                </a:rPr>
                <a:t>prototypes </a:t>
              </a:r>
              <a:r>
                <a:rPr sz="1400" spc="-5" dirty="0">
                  <a:latin typeface="Calibri"/>
                  <a:cs typeface="Calibri"/>
                </a:rPr>
                <a:t>that show </a:t>
              </a:r>
              <a:r>
                <a:rPr sz="1400" spc="-21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proof </a:t>
              </a:r>
              <a:r>
                <a:rPr sz="1400" spc="-5" dirty="0">
                  <a:latin typeface="Calibri"/>
                  <a:cs typeface="Calibri"/>
                </a:rPr>
                <a:t>of </a:t>
              </a:r>
              <a:r>
                <a:rPr sz="1400" spc="-10" dirty="0">
                  <a:latin typeface="Calibri"/>
                  <a:cs typeface="Calibri"/>
                </a:rPr>
                <a:t>concept </a:t>
              </a:r>
              <a:r>
                <a:rPr sz="1400" spc="-5" dirty="0">
                  <a:latin typeface="Calibri"/>
                  <a:cs typeface="Calibri"/>
                </a:rPr>
                <a:t>and </a:t>
              </a:r>
              <a:r>
                <a:rPr sz="1400" spc="-254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communicate </a:t>
              </a:r>
              <a:r>
                <a:rPr sz="1400" spc="-5" dirty="0">
                  <a:latin typeface="Calibri"/>
                  <a:cs typeface="Calibri"/>
                </a:rPr>
                <a:t>their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solutions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5" dirty="0">
                  <a:latin typeface="Calibri"/>
                  <a:cs typeface="Calibri"/>
                </a:rPr>
                <a:t>other</a:t>
              </a:r>
              <a:r>
                <a:rPr sz="1400" spc="-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teams</a:t>
              </a:r>
              <a:endParaRPr sz="14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>
                <a:latin typeface="Calibri"/>
                <a:cs typeface="Calibri"/>
              </a:endParaRPr>
            </a:p>
            <a:p>
              <a:pPr marL="299085" marR="768985" indent="-286385">
                <a:lnSpc>
                  <a:spcPct val="100000"/>
                </a:lnSpc>
                <a:buFont typeface="Arial"/>
                <a:buChar char="•"/>
                <a:tabLst>
                  <a:tab pos="299720" algn="l"/>
                </a:tabLst>
              </a:pPr>
              <a:r>
                <a:rPr sz="1400" spc="-20" dirty="0">
                  <a:latin typeface="Calibri"/>
                  <a:cs typeface="Calibri"/>
                </a:rPr>
                <a:t>Technical </a:t>
              </a:r>
              <a:r>
                <a:rPr sz="1400" spc="-10" dirty="0">
                  <a:latin typeface="Calibri"/>
                  <a:cs typeface="Calibri"/>
                </a:rPr>
                <a:t>Student </a:t>
              </a:r>
              <a:r>
                <a:rPr sz="1400" spc="-2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Association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(TSA)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0" name="object 20" title="Border"/>
            <p:cNvSpPr/>
            <p:nvPr/>
          </p:nvSpPr>
          <p:spPr>
            <a:xfrm>
              <a:off x="6345935" y="2252472"/>
              <a:ext cx="2700527" cy="325069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 title="Border"/>
            <p:cNvSpPr/>
            <p:nvPr/>
          </p:nvSpPr>
          <p:spPr>
            <a:xfrm>
              <a:off x="6345935" y="2074164"/>
              <a:ext cx="2711195" cy="365912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6403213" y="2286000"/>
              <a:ext cx="2586990" cy="3136900"/>
            </a:xfrm>
            <a:prstGeom prst="rect">
              <a:avLst/>
            </a:prstGeom>
            <a:solidFill>
              <a:srgbClr val="F1DCDB"/>
            </a:solidFill>
            <a:ln w="28575">
              <a:solidFill>
                <a:srgbClr val="943735"/>
              </a:solidFill>
            </a:ln>
          </p:spPr>
          <p:txBody>
            <a:bodyPr vert="horz" wrap="square" lIns="0" tIns="48895" rIns="0" bIns="0" rtlCol="0">
              <a:spAutoFit/>
            </a:bodyPr>
            <a:lstStyle/>
            <a:p>
              <a:pPr marL="364490" marR="144780" indent="-287020">
                <a:lnSpc>
                  <a:spcPct val="100000"/>
                </a:lnSpc>
                <a:spcBef>
                  <a:spcPts val="385"/>
                </a:spcBef>
                <a:buFont typeface="Arial"/>
                <a:buChar char="•"/>
                <a:tabLst>
                  <a:tab pos="365125" algn="l"/>
                </a:tabLst>
              </a:pPr>
              <a:r>
                <a:rPr sz="1400" spc="-10" dirty="0">
                  <a:latin typeface="Calibri"/>
                  <a:cs typeface="Calibri"/>
                </a:rPr>
                <a:t>Focus </a:t>
              </a:r>
              <a:r>
                <a:rPr sz="1400" dirty="0">
                  <a:latin typeface="Calibri"/>
                  <a:cs typeface="Calibri"/>
                </a:rPr>
                <a:t>is </a:t>
              </a:r>
              <a:r>
                <a:rPr sz="1400" spc="-5" dirty="0">
                  <a:latin typeface="Calibri"/>
                  <a:cs typeface="Calibri"/>
                </a:rPr>
                <a:t>on identifying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problems that </a:t>
              </a:r>
              <a:r>
                <a:rPr sz="1400" spc="-5" dirty="0">
                  <a:latin typeface="Calibri"/>
                  <a:cs typeface="Calibri"/>
                </a:rPr>
                <a:t>can be solved </a:t>
              </a:r>
              <a:r>
                <a:rPr sz="1400" spc="-19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using engineering principles </a:t>
              </a:r>
              <a:r>
                <a:rPr sz="1400" spc="-19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and developing solutions</a:t>
              </a:r>
              <a:endParaRPr sz="1400">
                <a:latin typeface="Calibri"/>
                <a:cs typeface="Calibri"/>
              </a:endParaRPr>
            </a:p>
            <a:p>
              <a:pPr marL="364490" marR="100965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Students work </a:t>
              </a:r>
              <a:r>
                <a:rPr sz="1400" dirty="0">
                  <a:latin typeface="Calibri"/>
                  <a:cs typeface="Calibri"/>
                </a:rPr>
                <a:t>in </a:t>
              </a:r>
              <a:r>
                <a:rPr sz="1400" spc="-5" dirty="0">
                  <a:latin typeface="Calibri"/>
                  <a:cs typeface="Calibri"/>
                </a:rPr>
                <a:t>teams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30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develop </a:t>
              </a:r>
              <a:r>
                <a:rPr sz="1400" dirty="0">
                  <a:latin typeface="Calibri"/>
                  <a:cs typeface="Calibri"/>
                </a:rPr>
                <a:t>a </a:t>
              </a:r>
              <a:r>
                <a:rPr sz="1400" spc="-5" dirty="0">
                  <a:latin typeface="Calibri"/>
                  <a:cs typeface="Calibri"/>
                </a:rPr>
                <a:t>working </a:t>
              </a:r>
              <a:r>
                <a:rPr sz="1400" spc="-10" dirty="0">
                  <a:latin typeface="Calibri"/>
                  <a:cs typeface="Calibri"/>
                </a:rPr>
                <a:t>prototype </a:t>
              </a:r>
              <a:r>
                <a:rPr sz="1400" spc="-26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of</a:t>
              </a:r>
              <a:r>
                <a:rPr sz="1400" spc="-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their</a:t>
              </a:r>
              <a:r>
                <a:rPr sz="1400" dirty="0">
                  <a:latin typeface="Calibri"/>
                  <a:cs typeface="Calibri"/>
                </a:rPr>
                <a:t> own</a:t>
              </a:r>
              <a:r>
                <a:rPr sz="1400" spc="-30" dirty="0">
                  <a:latin typeface="Calibri"/>
                  <a:cs typeface="Calibri"/>
                </a:rPr>
                <a:t> </a:t>
              </a:r>
              <a:r>
                <a:rPr sz="1400" dirty="0">
                  <a:latin typeface="Calibri"/>
                  <a:cs typeface="Calibri"/>
                </a:rPr>
                <a:t>solution</a:t>
              </a:r>
              <a:r>
                <a:rPr sz="1400" spc="-20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and </a:t>
              </a:r>
              <a:r>
                <a:rPr sz="1400" spc="-25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communicate </a:t>
              </a:r>
              <a:r>
                <a:rPr sz="1400" spc="-5" dirty="0">
                  <a:latin typeface="Calibri"/>
                  <a:cs typeface="Calibri"/>
                </a:rPr>
                <a:t>their design </a:t>
              </a:r>
              <a:r>
                <a:rPr sz="1400" spc="-10" dirty="0">
                  <a:latin typeface="Calibri"/>
                  <a:cs typeface="Calibri"/>
                </a:rPr>
                <a:t>to </a:t>
              </a:r>
              <a:r>
                <a:rPr sz="1400" spc="-225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review </a:t>
              </a:r>
              <a:r>
                <a:rPr sz="1400" spc="-5" dirty="0">
                  <a:latin typeface="Calibri"/>
                  <a:cs typeface="Calibri"/>
                </a:rPr>
                <a:t>teams, simulating the </a:t>
              </a:r>
              <a:r>
                <a:rPr sz="1400" spc="-22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way </a:t>
              </a:r>
              <a:r>
                <a:rPr sz="1400" spc="-5" dirty="0">
                  <a:latin typeface="Calibri"/>
                  <a:cs typeface="Calibri"/>
                </a:rPr>
                <a:t>engineering happens </a:t>
              </a:r>
              <a:r>
                <a:rPr sz="1400" dirty="0">
                  <a:latin typeface="Calibri"/>
                  <a:cs typeface="Calibri"/>
                </a:rPr>
                <a:t>in </a:t>
              </a:r>
              <a:r>
                <a:rPr sz="1400" spc="-21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real</a:t>
              </a:r>
              <a:r>
                <a:rPr sz="1400" spc="-10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settings</a:t>
              </a:r>
              <a:endParaRPr sz="1400">
                <a:latin typeface="Calibri"/>
                <a:cs typeface="Calibri"/>
              </a:endParaRPr>
            </a:p>
            <a:p>
              <a:pPr marL="36449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5" dirty="0">
                  <a:latin typeface="Calibri"/>
                  <a:cs typeface="Calibri"/>
                </a:rPr>
                <a:t>SkillsUSA</a:t>
              </a:r>
              <a:endParaRPr sz="1400">
                <a:latin typeface="Calibri"/>
                <a:cs typeface="Calibri"/>
              </a:endParaRPr>
            </a:p>
            <a:p>
              <a:pPr marL="364490" marR="914400" indent="-287020">
                <a:lnSpc>
                  <a:spcPct val="100000"/>
                </a:lnSpc>
                <a:buFont typeface="Arial"/>
                <a:buChar char="•"/>
                <a:tabLst>
                  <a:tab pos="365125" algn="l"/>
                </a:tabLst>
              </a:pPr>
              <a:r>
                <a:rPr sz="1400" spc="-20" dirty="0">
                  <a:latin typeface="Calibri"/>
                  <a:cs typeface="Calibri"/>
                </a:rPr>
                <a:t>Technical </a:t>
              </a:r>
              <a:r>
                <a:rPr sz="1400" spc="-10" dirty="0">
                  <a:latin typeface="Calibri"/>
                  <a:cs typeface="Calibri"/>
                </a:rPr>
                <a:t>Student </a:t>
              </a:r>
              <a:r>
                <a:rPr sz="1400" spc="-225" dirty="0">
                  <a:latin typeface="Calibri"/>
                  <a:cs typeface="Calibri"/>
                </a:rPr>
                <a:t> </a:t>
              </a:r>
              <a:r>
                <a:rPr sz="1400" spc="-5" dirty="0">
                  <a:latin typeface="Calibri"/>
                  <a:cs typeface="Calibri"/>
                </a:rPr>
                <a:t>Association</a:t>
              </a:r>
              <a:r>
                <a:rPr sz="1400" spc="-40" dirty="0">
                  <a:latin typeface="Calibri"/>
                  <a:cs typeface="Calibri"/>
                </a:rPr>
                <a:t> </a:t>
              </a:r>
              <a:r>
                <a:rPr sz="1400" spc="-10" dirty="0">
                  <a:latin typeface="Calibri"/>
                  <a:cs typeface="Calibri"/>
                </a:rPr>
                <a:t>(TSA)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1517777" y="5699125"/>
              <a:ext cx="5331460" cy="646430"/>
            </a:xfrm>
            <a:custGeom>
              <a:avLst/>
              <a:gdLst/>
              <a:ahLst/>
              <a:cxnLst/>
              <a:rect l="l" t="t" r="r" b="b"/>
              <a:pathLst>
                <a:path w="5331459" h="646429">
                  <a:moveTo>
                    <a:pt x="0" y="646328"/>
                  </a:moveTo>
                  <a:lnTo>
                    <a:pt x="5331333" y="646328"/>
                  </a:lnTo>
                  <a:lnTo>
                    <a:pt x="5331333" y="0"/>
                  </a:lnTo>
                  <a:lnTo>
                    <a:pt x="0" y="0"/>
                  </a:lnTo>
                  <a:lnTo>
                    <a:pt x="0" y="6463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1881632" y="5731154"/>
              <a:ext cx="4601845" cy="57277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20775" marR="5080" indent="-1108710">
                <a:lnSpc>
                  <a:spcPct val="100000"/>
                </a:lnSpc>
              </a:pPr>
              <a:r>
                <a:rPr sz="1800" spc="-80" dirty="0">
                  <a:latin typeface="Calibri"/>
                  <a:cs typeface="Calibri"/>
                </a:rPr>
                <a:t>To </a:t>
              </a:r>
              <a:r>
                <a:rPr sz="1800" spc="-5" dirty="0">
                  <a:latin typeface="Calibri"/>
                  <a:cs typeface="Calibri"/>
                </a:rPr>
                <a:t>learn </a:t>
              </a:r>
              <a:r>
                <a:rPr sz="1800" spc="-10" dirty="0">
                  <a:latin typeface="Calibri"/>
                  <a:cs typeface="Calibri"/>
                </a:rPr>
                <a:t>more, </a:t>
              </a:r>
              <a:r>
                <a:rPr sz="1800" spc="-5" dirty="0">
                  <a:latin typeface="Calibri"/>
                  <a:cs typeface="Calibri"/>
                </a:rPr>
                <a:t>or </a:t>
              </a:r>
              <a:r>
                <a:rPr sz="1800" spc="-10" dirty="0">
                  <a:latin typeface="Calibri"/>
                  <a:cs typeface="Calibri"/>
                </a:rPr>
                <a:t>get </a:t>
              </a:r>
              <a:r>
                <a:rPr sz="1800" spc="-15" dirty="0">
                  <a:latin typeface="Calibri"/>
                  <a:cs typeface="Calibri"/>
                </a:rPr>
                <a:t>started, </a:t>
              </a:r>
              <a:r>
                <a:rPr sz="1800" spc="-5" dirty="0">
                  <a:latin typeface="Calibri"/>
                  <a:cs typeface="Calibri"/>
                </a:rPr>
                <a:t>please </a:t>
              </a:r>
              <a:r>
                <a:rPr sz="1800" spc="-10" dirty="0">
                  <a:latin typeface="Calibri"/>
                  <a:cs typeface="Calibri"/>
                </a:rPr>
                <a:t>contact your </a:t>
              </a:r>
              <a:r>
                <a:rPr sz="1800" spc="-14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Regional </a:t>
              </a:r>
              <a:r>
                <a:rPr sz="1800" dirty="0">
                  <a:latin typeface="Calibri"/>
                  <a:cs typeface="Calibri"/>
                </a:rPr>
                <a:t>CTE</a:t>
              </a:r>
              <a:r>
                <a:rPr sz="1800" spc="-35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Coordinator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5" name="object 25" title="Border"/>
            <p:cNvSpPr/>
            <p:nvPr/>
          </p:nvSpPr>
          <p:spPr>
            <a:xfrm>
              <a:off x="2834639" y="3252215"/>
              <a:ext cx="588263" cy="579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89123" y="3276600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89123" y="3276600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 title="Border"/>
            <p:cNvSpPr/>
            <p:nvPr/>
          </p:nvSpPr>
          <p:spPr>
            <a:xfrm>
              <a:off x="5824728" y="3243072"/>
              <a:ext cx="588263" cy="58064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78829" y="3267964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242315" y="0"/>
                  </a:moveTo>
                  <a:lnTo>
                    <a:pt x="0" y="0"/>
                  </a:lnTo>
                  <a:lnTo>
                    <a:pt x="242315" y="242315"/>
                  </a:lnTo>
                  <a:lnTo>
                    <a:pt x="0" y="484631"/>
                  </a:lnTo>
                  <a:lnTo>
                    <a:pt x="242315" y="484631"/>
                  </a:lnTo>
                  <a:lnTo>
                    <a:pt x="484631" y="242315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943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78829" y="3267964"/>
              <a:ext cx="485140" cy="485140"/>
            </a:xfrm>
            <a:custGeom>
              <a:avLst/>
              <a:gdLst/>
              <a:ahLst/>
              <a:cxnLst/>
              <a:rect l="l" t="t" r="r" b="b"/>
              <a:pathLst>
                <a:path w="485139" h="485139">
                  <a:moveTo>
                    <a:pt x="0" y="0"/>
                  </a:moveTo>
                  <a:lnTo>
                    <a:pt x="242315" y="0"/>
                  </a:lnTo>
                  <a:lnTo>
                    <a:pt x="484631" y="242315"/>
                  </a:lnTo>
                  <a:lnTo>
                    <a:pt x="242315" y="484631"/>
                  </a:lnTo>
                  <a:lnTo>
                    <a:pt x="0" y="484631"/>
                  </a:lnTo>
                  <a:lnTo>
                    <a:pt x="242315" y="24231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 title="Border"/>
            <p:cNvSpPr/>
            <p:nvPr/>
          </p:nvSpPr>
          <p:spPr>
            <a:xfrm>
              <a:off x="7467600" y="5422642"/>
              <a:ext cx="1400175" cy="14127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630" rIns="0" bIns="0" rtlCol="0">
            <a:spAutoFit/>
          </a:bodyPr>
          <a:lstStyle/>
          <a:p>
            <a:pPr marL="2762885">
              <a:lnSpc>
                <a:spcPct val="100000"/>
              </a:lnSpc>
            </a:pPr>
            <a:r>
              <a:rPr spc="-20" dirty="0"/>
              <a:t>Resources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4728"/>
            <a:ext cx="6403340" cy="2214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4769" indent="-342900">
              <a:lnSpc>
                <a:spcPts val="1540"/>
              </a:lnSpc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List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Regional </a:t>
            </a:r>
            <a:r>
              <a:rPr sz="1600" u="heavy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CTE </a:t>
            </a:r>
            <a:r>
              <a:rPr sz="1600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Coordinators</a:t>
            </a:r>
            <a:r>
              <a:rPr sz="1600" spc="-10" dirty="0">
                <a:latin typeface="Calibri"/>
                <a:cs typeface="Calibri"/>
              </a:rPr>
              <a:t>: </a:t>
            </a:r>
            <a:r>
              <a:rPr sz="16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http://www.oregon.gov/ode/learning- </a:t>
            </a:r>
            <a:r>
              <a:rPr sz="1600" u="heavy" spc="-2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600" u="heavy" spc="-1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options/CTE/resources/Pages/CTE-Network.aspx</a:t>
            </a:r>
            <a:endParaRPr sz="1600" dirty="0">
              <a:latin typeface="Calibri"/>
              <a:cs typeface="Calibri"/>
            </a:endParaRPr>
          </a:p>
          <a:p>
            <a:pPr marL="355600" indent="-342900">
              <a:lnSpc>
                <a:spcPts val="1914"/>
              </a:lnSpc>
              <a:spcBef>
                <a:spcPts val="121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libri"/>
                <a:cs typeface="Calibri"/>
              </a:rPr>
              <a:t>ODE Contacts by Career </a:t>
            </a:r>
            <a:r>
              <a:rPr sz="1600" spc="-5" dirty="0">
                <a:latin typeface="Calibri"/>
                <a:cs typeface="Calibri"/>
              </a:rPr>
              <a:t>Learning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Area:</a:t>
            </a:r>
            <a:endParaRPr sz="1600" dirty="0">
              <a:latin typeface="Calibri"/>
              <a:cs typeface="Calibri"/>
            </a:endParaRPr>
          </a:p>
          <a:p>
            <a:pPr marL="927100">
              <a:lnSpc>
                <a:spcPts val="2395"/>
              </a:lnSpc>
            </a:pPr>
            <a:r>
              <a:rPr sz="2000" b="1" i="1" spc="-5" dirty="0">
                <a:latin typeface="Calibri"/>
                <a:cs typeface="Calibri"/>
              </a:rPr>
              <a:t>Agriculture, </a:t>
            </a:r>
            <a:r>
              <a:rPr sz="2000" b="1" i="1" spc="-10" dirty="0">
                <a:latin typeface="Calibri"/>
                <a:cs typeface="Calibri"/>
              </a:rPr>
              <a:t>Food </a:t>
            </a:r>
            <a:r>
              <a:rPr sz="2000" b="1" i="1" dirty="0">
                <a:latin typeface="Calibri"/>
                <a:cs typeface="Calibri"/>
              </a:rPr>
              <a:t>and </a:t>
            </a:r>
            <a:r>
              <a:rPr sz="2000" b="1" i="1" spc="-5" dirty="0">
                <a:latin typeface="Calibri"/>
                <a:cs typeface="Calibri"/>
              </a:rPr>
              <a:t>Natural Resources</a:t>
            </a:r>
            <a:r>
              <a:rPr sz="2000" b="1" i="1" spc="-18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Systems:</a:t>
            </a:r>
            <a:endParaRPr sz="2000" dirty="0">
              <a:latin typeface="Calibri"/>
              <a:cs typeface="Calibri"/>
            </a:endParaRPr>
          </a:p>
          <a:p>
            <a:pPr marL="1841500">
              <a:lnSpc>
                <a:spcPts val="1910"/>
              </a:lnSpc>
              <a:spcBef>
                <a:spcPts val="15"/>
              </a:spcBef>
              <a:tabLst>
                <a:tab pos="3670300" algn="l"/>
              </a:tabLst>
            </a:pPr>
            <a:r>
              <a:rPr sz="1600" b="1" spc="-10" dirty="0">
                <a:latin typeface="Calibri"/>
                <a:cs typeface="Calibri"/>
              </a:rPr>
              <a:t>Reynold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Gardner	</a:t>
            </a:r>
            <a:r>
              <a:rPr sz="1600" u="heavy" spc="-15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reynold.gardner@ode.state.or.us</a:t>
            </a:r>
            <a:endParaRPr sz="1600" dirty="0">
              <a:latin typeface="Calibri"/>
              <a:cs typeface="Calibri"/>
            </a:endParaRPr>
          </a:p>
          <a:p>
            <a:pPr marL="927100">
              <a:lnSpc>
                <a:spcPts val="2390"/>
              </a:lnSpc>
            </a:pPr>
            <a:r>
              <a:rPr sz="2000" b="1" i="1" dirty="0">
                <a:latin typeface="Calibri"/>
                <a:cs typeface="Calibri"/>
              </a:rPr>
              <a:t>Arts, Information and</a:t>
            </a:r>
            <a:r>
              <a:rPr sz="2000" b="1" i="1" spc="-145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Communications:</a:t>
            </a:r>
            <a:endParaRPr sz="2000" dirty="0">
              <a:latin typeface="Calibri"/>
              <a:cs typeface="Calibri"/>
            </a:endParaRPr>
          </a:p>
          <a:p>
            <a:pPr marL="1841500">
              <a:lnSpc>
                <a:spcPts val="1914"/>
              </a:lnSpc>
              <a:spcBef>
                <a:spcPts val="15"/>
              </a:spcBef>
              <a:tabLst>
                <a:tab pos="3670300" algn="l"/>
              </a:tabLst>
            </a:pPr>
            <a:r>
              <a:rPr sz="1600" b="1" spc="-10" dirty="0">
                <a:latin typeface="Calibri"/>
                <a:cs typeface="Calibri"/>
              </a:rPr>
              <a:t>Denise</a:t>
            </a:r>
            <a:r>
              <a:rPr sz="1600" b="1" spc="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Brock	</a:t>
            </a:r>
            <a:r>
              <a:rPr sz="1600" u="heavy" spc="-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denise.brock@ode.state.or.us</a:t>
            </a:r>
            <a:endParaRPr sz="1600" dirty="0">
              <a:latin typeface="Calibri"/>
              <a:cs typeface="Calibri"/>
            </a:endParaRPr>
          </a:p>
          <a:p>
            <a:pPr marL="927100">
              <a:lnSpc>
                <a:spcPts val="2395"/>
              </a:lnSpc>
            </a:pPr>
            <a:r>
              <a:rPr sz="2000" b="1" i="1" dirty="0">
                <a:latin typeface="Calibri"/>
                <a:cs typeface="Calibri"/>
              </a:rPr>
              <a:t>Business and</a:t>
            </a:r>
            <a:r>
              <a:rPr sz="2000" b="1" i="1" spc="-12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Management: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4175" y="3705859"/>
            <a:ext cx="227266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15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ron.dodge@ode.state.or.us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9895" y="4254500"/>
            <a:ext cx="251968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1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art.witkowski@ode.state.or.us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594" y="3705859"/>
            <a:ext cx="2134870" cy="1364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0">
              <a:lnSpc>
                <a:spcPts val="1910"/>
              </a:lnSpc>
            </a:pPr>
            <a:r>
              <a:rPr sz="1600" b="1" spc="-15" dirty="0">
                <a:latin typeface="Calibri"/>
                <a:cs typeface="Calibri"/>
              </a:rPr>
              <a:t>Ron</a:t>
            </a:r>
            <a:r>
              <a:rPr sz="1600" b="1" spc="-7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Dodge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2390"/>
              </a:lnSpc>
            </a:pPr>
            <a:r>
              <a:rPr sz="2000" b="1" i="1" dirty="0">
                <a:latin typeface="Calibri"/>
                <a:cs typeface="Calibri"/>
              </a:rPr>
              <a:t>Health</a:t>
            </a:r>
            <a:r>
              <a:rPr sz="2000" b="1" i="1" spc="-10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Sciences:</a:t>
            </a:r>
            <a:endParaRPr sz="2000" dirty="0">
              <a:latin typeface="Calibri"/>
              <a:cs typeface="Calibri"/>
            </a:endParaRPr>
          </a:p>
          <a:p>
            <a:pPr marL="927100">
              <a:lnSpc>
                <a:spcPts val="1914"/>
              </a:lnSpc>
              <a:spcBef>
                <a:spcPts val="15"/>
              </a:spcBef>
            </a:pPr>
            <a:r>
              <a:rPr sz="1600" b="1" spc="-5" dirty="0">
                <a:latin typeface="Calibri"/>
                <a:cs typeface="Calibri"/>
              </a:rPr>
              <a:t>Art</a:t>
            </a:r>
            <a:r>
              <a:rPr sz="1600" b="1" spc="-8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Witkowski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2395"/>
              </a:lnSpc>
            </a:pPr>
            <a:r>
              <a:rPr sz="2000" b="1" i="1" spc="-5" dirty="0">
                <a:latin typeface="Calibri"/>
                <a:cs typeface="Calibri"/>
              </a:rPr>
              <a:t>Human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Resources:</a:t>
            </a:r>
            <a:endParaRPr sz="20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lang="en-US" sz="1600" b="1" spc="-5" dirty="0">
                <a:latin typeface="Calibri"/>
                <a:cs typeface="Calibri"/>
              </a:rPr>
              <a:t>Jim Taylor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39895" y="4803394"/>
            <a:ext cx="25463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u="heavy" spc="-1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jim.taylor</a:t>
            </a:r>
            <a:r>
              <a:rPr sz="1600" u="heavy" spc="-1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@ode.state.or.us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0594" y="5045202"/>
            <a:ext cx="376809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-5" dirty="0">
                <a:latin typeface="Calibri"/>
                <a:cs typeface="Calibri"/>
              </a:rPr>
              <a:t>Industrial </a:t>
            </a:r>
            <a:r>
              <a:rPr sz="2000" b="1" i="1" dirty="0">
                <a:latin typeface="Calibri"/>
                <a:cs typeface="Calibri"/>
              </a:rPr>
              <a:t>and </a:t>
            </a:r>
            <a:r>
              <a:rPr sz="2000" b="1" i="1" spc="-5" dirty="0">
                <a:latin typeface="Calibri"/>
                <a:cs typeface="Calibri"/>
              </a:rPr>
              <a:t>Engineering</a:t>
            </a:r>
            <a:r>
              <a:rPr sz="2000" b="1" i="1" spc="-16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Systems: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4994" y="5352033"/>
            <a:ext cx="131572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5" dirty="0">
                <a:latin typeface="Calibri"/>
                <a:cs typeface="Calibri"/>
              </a:rPr>
              <a:t>Tom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Thompson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85615" y="5352033"/>
            <a:ext cx="264858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15" dirty="0">
                <a:solidFill>
                  <a:srgbClr val="0000FF"/>
                </a:solidFill>
                <a:latin typeface="Calibri"/>
                <a:cs typeface="Calibri"/>
                <a:hlinkClick r:id="rId9"/>
              </a:rPr>
              <a:t>tom.thompson@ode.state.or.us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0876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9839" y="2368930"/>
            <a:ext cx="2778760" cy="77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5" dirty="0"/>
              <a:t>Thank</a:t>
            </a:r>
            <a:r>
              <a:rPr sz="4800" spc="-80" dirty="0"/>
              <a:t> </a:t>
            </a:r>
            <a:r>
              <a:rPr sz="4800" spc="-20" dirty="0"/>
              <a:t>you!</a:t>
            </a:r>
            <a:endParaRPr sz="4800"/>
          </a:p>
        </p:txBody>
      </p:sp>
      <p:sp>
        <p:nvSpPr>
          <p:cNvPr id="3" name="object 3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491" y="830707"/>
            <a:ext cx="7101840" cy="854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If </a:t>
            </a:r>
            <a:r>
              <a:rPr sz="2800" b="1" spc="-25" dirty="0">
                <a:latin typeface="Calibri"/>
                <a:cs typeface="Calibri"/>
              </a:rPr>
              <a:t>you’re </a:t>
            </a:r>
            <a:r>
              <a:rPr sz="2800" b="1" spc="-5" dirty="0">
                <a:latin typeface="Calibri"/>
                <a:cs typeface="Calibri"/>
              </a:rPr>
              <a:t>thinking of </a:t>
            </a:r>
            <a:r>
              <a:rPr sz="2800" b="1" spc="-10" dirty="0">
                <a:latin typeface="Calibri"/>
                <a:cs typeface="Calibri"/>
              </a:rPr>
              <a:t>starting </a:t>
            </a:r>
            <a:r>
              <a:rPr sz="2800" b="1" spc="-5" dirty="0">
                <a:latin typeface="Calibri"/>
                <a:cs typeface="Calibri"/>
              </a:rPr>
              <a:t>a </a:t>
            </a:r>
            <a:r>
              <a:rPr sz="2800" b="1" spc="-20" dirty="0">
                <a:latin typeface="Calibri"/>
                <a:cs typeface="Calibri"/>
              </a:rPr>
              <a:t>Program </a:t>
            </a:r>
            <a:r>
              <a:rPr sz="2800" b="1" spc="-5" dirty="0">
                <a:latin typeface="Calibri"/>
                <a:cs typeface="Calibri"/>
              </a:rPr>
              <a:t>of </a:t>
            </a:r>
            <a:r>
              <a:rPr sz="2800" b="1" spc="-35" dirty="0">
                <a:latin typeface="Calibri"/>
                <a:cs typeface="Calibri"/>
              </a:rPr>
              <a:t>Study, </a:t>
            </a:r>
            <a:r>
              <a:rPr sz="2800" b="1" spc="-35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here are </a:t>
            </a:r>
            <a:r>
              <a:rPr sz="2800" b="1" spc="-10" dirty="0">
                <a:latin typeface="Calibri"/>
                <a:cs typeface="Calibri"/>
              </a:rPr>
              <a:t>important </a:t>
            </a:r>
            <a:r>
              <a:rPr sz="2800" b="1" spc="-5" dirty="0">
                <a:latin typeface="Calibri"/>
                <a:cs typeface="Calibri"/>
              </a:rPr>
              <a:t>things </a:t>
            </a:r>
            <a:r>
              <a:rPr sz="2800" b="1" spc="-15" dirty="0">
                <a:latin typeface="Calibri"/>
                <a:cs typeface="Calibri"/>
              </a:rPr>
              <a:t>to</a:t>
            </a:r>
            <a:r>
              <a:rPr sz="2800" b="1" spc="7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consider: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1491" y="1989201"/>
            <a:ext cx="7278370" cy="4239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800" b="1" spc="-20" dirty="0">
                <a:latin typeface="Calibri"/>
                <a:cs typeface="Calibri"/>
              </a:rPr>
              <a:t>Have </a:t>
            </a:r>
            <a:r>
              <a:rPr sz="2800" b="1" spc="-15" dirty="0">
                <a:latin typeface="Calibri"/>
                <a:cs typeface="Calibri"/>
              </a:rPr>
              <a:t>you contacted </a:t>
            </a:r>
            <a:r>
              <a:rPr sz="2800" b="1" spc="-10" dirty="0">
                <a:latin typeface="Calibri"/>
                <a:cs typeface="Calibri"/>
              </a:rPr>
              <a:t>your </a:t>
            </a:r>
            <a:r>
              <a:rPr sz="2800" b="1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Regional</a:t>
            </a:r>
            <a:r>
              <a:rPr sz="2800" b="1" u="heavy" spc="4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800" b="1" u="heavy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CTE</a:t>
            </a:r>
            <a:endParaRPr sz="2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800" b="1" u="heavy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Coordinator </a:t>
            </a:r>
            <a:r>
              <a:rPr sz="2800" b="1" spc="-20" dirty="0">
                <a:latin typeface="Calibri"/>
                <a:cs typeface="Calibri"/>
              </a:rPr>
              <a:t>for </a:t>
            </a:r>
            <a:r>
              <a:rPr sz="2800" b="1" spc="-5" dirty="0">
                <a:latin typeface="Calibri"/>
                <a:cs typeface="Calibri"/>
              </a:rPr>
              <a:t>help in </a:t>
            </a:r>
            <a:r>
              <a:rPr sz="2800" b="1" spc="-20" dirty="0">
                <a:latin typeface="Calibri"/>
                <a:cs typeface="Calibri"/>
              </a:rPr>
              <a:t>getting</a:t>
            </a:r>
            <a:r>
              <a:rPr sz="2800" b="1" spc="9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started?</a:t>
            </a:r>
            <a:endParaRPr sz="2800">
              <a:latin typeface="Calibri"/>
              <a:cs typeface="Calibri"/>
            </a:endParaRPr>
          </a:p>
          <a:p>
            <a:pPr marL="927100" marR="5080">
              <a:lnSpc>
                <a:spcPct val="100000"/>
              </a:lnSpc>
              <a:spcBef>
                <a:spcPts val="25"/>
              </a:spcBef>
            </a:pPr>
            <a:r>
              <a:rPr sz="2400" spc="-5" dirty="0">
                <a:latin typeface="Calibri"/>
                <a:cs typeface="Calibri"/>
              </a:rPr>
              <a:t>The Regional </a:t>
            </a:r>
            <a:r>
              <a:rPr sz="2400" spc="-15" dirty="0">
                <a:latin typeface="Calibri"/>
                <a:cs typeface="Calibri"/>
              </a:rPr>
              <a:t>Coordinators are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5" dirty="0">
                <a:latin typeface="Calibri"/>
                <a:cs typeface="Calibri"/>
              </a:rPr>
              <a:t>key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successful </a:t>
            </a:r>
            <a:r>
              <a:rPr sz="2400" spc="-45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CTE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Programming!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299085" marR="15049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spc="-15" dirty="0">
                <a:latin typeface="Calibri"/>
                <a:cs typeface="Calibri"/>
              </a:rPr>
              <a:t>programs/courses </a:t>
            </a:r>
            <a:r>
              <a:rPr sz="2400" spc="-5" dirty="0">
                <a:latin typeface="Calibri"/>
                <a:cs typeface="Calibri"/>
              </a:rPr>
              <a:t>does </a:t>
            </a:r>
            <a:r>
              <a:rPr sz="2400" spc="-10" dirty="0">
                <a:latin typeface="Calibri"/>
                <a:cs typeface="Calibri"/>
              </a:rPr>
              <a:t>your </a:t>
            </a:r>
            <a:r>
              <a:rPr sz="2400" spc="-5" dirty="0">
                <a:latin typeface="Calibri"/>
                <a:cs typeface="Calibri"/>
              </a:rPr>
              <a:t>district already </a:t>
            </a:r>
            <a:r>
              <a:rPr sz="2400" spc="-20" dirty="0">
                <a:latin typeface="Calibri"/>
                <a:cs typeface="Calibri"/>
              </a:rPr>
              <a:t>have </a:t>
            </a:r>
            <a:r>
              <a:rPr sz="2400" spc="-5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place </a:t>
            </a:r>
            <a:r>
              <a:rPr sz="2400" spc="-10" dirty="0">
                <a:latin typeface="Calibri"/>
                <a:cs typeface="Calibri"/>
              </a:rPr>
              <a:t>that can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leveraged?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99085" marR="10541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Does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career area you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identifying </a:t>
            </a:r>
            <a:r>
              <a:rPr sz="2400" spc="-15" dirty="0">
                <a:latin typeface="Calibri"/>
                <a:cs typeface="Calibri"/>
              </a:rPr>
              <a:t>follow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high </a:t>
            </a:r>
            <a:r>
              <a:rPr sz="2400" spc="-4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wage,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high demand </a:t>
            </a:r>
            <a:r>
              <a:rPr sz="2400" dirty="0">
                <a:latin typeface="Calibri"/>
                <a:cs typeface="Calibri"/>
              </a:rPr>
              <a:t>labor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market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information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0" dirty="0">
                <a:latin typeface="Calibri"/>
                <a:cs typeface="Calibri"/>
              </a:rPr>
              <a:t> your </a:t>
            </a:r>
            <a:r>
              <a:rPr sz="2400" spc="-459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region?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 title="Logo, Oregon Department of Education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075436" y="480805"/>
            <a:ext cx="711777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37285" algn="l"/>
              </a:tabLst>
            </a:pPr>
            <a:r>
              <a:rPr lang="en-US" sz="4400" dirty="0">
                <a:latin typeface="Calibri"/>
                <a:cs typeface="Calibri"/>
              </a:rPr>
              <a:t>Model CTE Program of Study</a:t>
            </a:r>
            <a:endParaRPr sz="4400" dirty="0">
              <a:latin typeface="Calibri"/>
              <a:cs typeface="Calibri"/>
            </a:endParaRPr>
          </a:p>
        </p:txBody>
      </p:sp>
      <p:grpSp>
        <p:nvGrpSpPr>
          <p:cNvPr id="3" name="Group 2" descr="Shows three Phases of building a CTE Program of Study plotted against school commitment and funding.&#10;" title="Model Program Graph"/>
          <p:cNvGrpSpPr/>
          <p:nvPr/>
        </p:nvGrpSpPr>
        <p:grpSpPr>
          <a:xfrm>
            <a:off x="109728" y="1664207"/>
            <a:ext cx="8736520" cy="5193792"/>
            <a:chOff x="109728" y="1664207"/>
            <a:chExt cx="8736520" cy="5193792"/>
          </a:xfrm>
        </p:grpSpPr>
        <p:sp>
          <p:nvSpPr>
            <p:cNvPr id="2" name="object 2" descr="Graph showing three phases of a start-up CTE program of Study" title="Model CTE Graph"/>
            <p:cNvSpPr/>
            <p:nvPr/>
          </p:nvSpPr>
          <p:spPr>
            <a:xfrm>
              <a:off x="109728" y="1932432"/>
              <a:ext cx="646176" cy="40782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 descr="Graph showing 3 Phases of CTE POS start-up" title="Start-up POS Phases Graph"/>
            <p:cNvSpPr/>
            <p:nvPr/>
          </p:nvSpPr>
          <p:spPr>
            <a:xfrm>
              <a:off x="853438" y="1664207"/>
              <a:ext cx="7833361" cy="51937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 descr="Oregon outline with mortar board." title="ODE Logo"/>
            <p:cNvSpPr/>
            <p:nvPr/>
          </p:nvSpPr>
          <p:spPr>
            <a:xfrm>
              <a:off x="7971217" y="5945187"/>
              <a:ext cx="847725" cy="0"/>
            </a:xfrm>
            <a:custGeom>
              <a:avLst/>
              <a:gdLst/>
              <a:ahLst/>
              <a:cxnLst/>
              <a:rect l="l" t="t" r="r" b="b"/>
              <a:pathLst>
                <a:path w="847725">
                  <a:moveTo>
                    <a:pt x="0" y="0"/>
                  </a:moveTo>
                  <a:lnTo>
                    <a:pt x="847344" y="0"/>
                  </a:lnTo>
                </a:path>
              </a:pathLst>
            </a:custGeom>
            <a:ln w="9144">
              <a:solidFill>
                <a:srgbClr val="3F749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 title="Logo graphic, Oregon outline and mortar board"/>
            <p:cNvSpPr/>
            <p:nvPr/>
          </p:nvSpPr>
          <p:spPr>
            <a:xfrm>
              <a:off x="8047609" y="5515415"/>
              <a:ext cx="694944" cy="4084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36652" y="6459473"/>
              <a:ext cx="394970" cy="18097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050" spc="-95" dirty="0">
                  <a:latin typeface="Consolas"/>
                  <a:cs typeface="Consolas"/>
                </a:rPr>
                <a:t>3/1/17</a:t>
              </a:r>
              <a:endParaRPr sz="1050">
                <a:latin typeface="Consolas"/>
                <a:cs typeface="Consolas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084580" y="2185670"/>
              <a:ext cx="1795780" cy="104669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55880" algn="ctr">
                <a:lnSpc>
                  <a:spcPct val="100000"/>
                </a:lnSpc>
              </a:pPr>
              <a:r>
                <a:rPr sz="1150" spc="10" dirty="0">
                  <a:latin typeface="Calibri"/>
                  <a:cs typeface="Calibri"/>
                </a:rPr>
                <a:t>Phase</a:t>
              </a:r>
              <a:r>
                <a:rPr sz="1150" spc="155" dirty="0">
                  <a:latin typeface="Calibri"/>
                  <a:cs typeface="Calibri"/>
                </a:rPr>
                <a:t> </a:t>
              </a:r>
              <a:r>
                <a:rPr sz="1150" spc="20" dirty="0">
                  <a:solidFill>
                    <a:srgbClr val="030C0F"/>
                  </a:solidFill>
                  <a:latin typeface="Calibri"/>
                  <a:cs typeface="Calibri"/>
                </a:rPr>
                <a:t>I:</a:t>
              </a:r>
              <a:endParaRPr sz="1150" dirty="0">
                <a:latin typeface="Calibri"/>
                <a:cs typeface="Calibri"/>
              </a:endParaRPr>
            </a:p>
            <a:p>
              <a:pPr marL="189230">
                <a:lnSpc>
                  <a:spcPct val="100000"/>
                </a:lnSpc>
                <a:spcBef>
                  <a:spcPts val="180"/>
                </a:spcBef>
              </a:pPr>
              <a:r>
                <a:rPr sz="1050" spc="5" dirty="0">
                  <a:latin typeface="Consolas"/>
                  <a:cs typeface="Consolas"/>
                </a:rPr>
                <a:t>Star</a:t>
              </a:r>
              <a:r>
                <a:rPr lang="en-US" sz="1050" spc="5" dirty="0">
                  <a:latin typeface="Consolas"/>
                  <a:cs typeface="Consolas"/>
                </a:rPr>
                <a:t>t</a:t>
              </a:r>
              <a:r>
                <a:rPr sz="1050" spc="-275" dirty="0">
                  <a:latin typeface="Consolas"/>
                  <a:cs typeface="Consolas"/>
                </a:rPr>
                <a:t> </a:t>
              </a:r>
              <a:r>
                <a:rPr sz="1050" spc="60" dirty="0">
                  <a:solidFill>
                    <a:srgbClr val="28130F"/>
                  </a:solidFill>
                  <a:latin typeface="Consolas"/>
                  <a:cs typeface="Consolas"/>
                </a:rPr>
                <a:t>Up</a:t>
              </a:r>
              <a:r>
                <a:rPr sz="1050" spc="-215" dirty="0">
                  <a:solidFill>
                    <a:srgbClr val="28130F"/>
                  </a:solidFill>
                  <a:latin typeface="Consolas"/>
                  <a:cs typeface="Consolas"/>
                </a:rPr>
                <a:t> </a:t>
              </a:r>
              <a:r>
                <a:rPr lang="en-US" sz="1050" spc="50" dirty="0">
                  <a:solidFill>
                    <a:srgbClr val="31312A"/>
                  </a:solidFill>
                  <a:latin typeface="Consolas"/>
                  <a:cs typeface="Consolas"/>
                </a:rPr>
                <a:t>C</a:t>
              </a:r>
              <a:r>
                <a:rPr sz="1050" spc="50" dirty="0">
                  <a:solidFill>
                    <a:srgbClr val="31312A"/>
                  </a:solidFill>
                  <a:latin typeface="Consolas"/>
                  <a:cs typeface="Consolas"/>
                </a:rPr>
                <a:t>TE</a:t>
              </a:r>
              <a:r>
                <a:rPr sz="1050" spc="-355" dirty="0">
                  <a:solidFill>
                    <a:srgbClr val="31312A"/>
                  </a:solidFill>
                  <a:latin typeface="Consolas"/>
                  <a:cs typeface="Consolas"/>
                </a:rPr>
                <a:t> </a:t>
              </a:r>
              <a:r>
                <a:rPr lang="en-US" sz="1050" spc="90" dirty="0">
                  <a:latin typeface="Consolas"/>
                  <a:cs typeface="Consolas"/>
                </a:rPr>
                <a:t>P</a:t>
              </a:r>
              <a:r>
                <a:rPr sz="1050" spc="90" dirty="0">
                  <a:latin typeface="Consolas"/>
                  <a:cs typeface="Consolas"/>
                </a:rPr>
                <a:t>rog</a:t>
              </a:r>
              <a:r>
                <a:rPr lang="en-US" sz="1050" spc="90" dirty="0">
                  <a:latin typeface="Consolas"/>
                  <a:cs typeface="Consolas"/>
                </a:rPr>
                <a:t>ra</a:t>
              </a:r>
              <a:r>
                <a:rPr sz="1050" spc="90" dirty="0">
                  <a:latin typeface="Consolas"/>
                  <a:cs typeface="Consolas"/>
                </a:rPr>
                <a:t>m</a:t>
              </a:r>
              <a:endParaRPr sz="1050" dirty="0">
                <a:latin typeface="Consolas"/>
                <a:cs typeface="Consolas"/>
              </a:endParaRPr>
            </a:p>
            <a:p>
              <a:pPr marL="12700" marR="5080">
                <a:lnSpc>
                  <a:spcPct val="107400"/>
                </a:lnSpc>
                <a:spcBef>
                  <a:spcPts val="680"/>
                </a:spcBef>
              </a:pPr>
              <a:r>
                <a:rPr sz="900" spc="45" dirty="0">
                  <a:solidFill>
                    <a:srgbClr val="0A080E"/>
                  </a:solidFill>
                  <a:latin typeface="Calibri"/>
                  <a:cs typeface="Calibri"/>
                </a:rPr>
                <a:t>Intentioral</a:t>
              </a:r>
              <a:r>
                <a:rPr sz="900" spc="10" dirty="0">
                  <a:solidFill>
                    <a:srgbClr val="0A080E"/>
                  </a:solidFill>
                  <a:latin typeface="Calibri"/>
                  <a:cs typeface="Calibri"/>
                </a:rPr>
                <a:t> </a:t>
              </a:r>
              <a:r>
                <a:rPr sz="900" spc="25" dirty="0">
                  <a:latin typeface="Calibri"/>
                  <a:cs typeface="Calibri"/>
                </a:rPr>
                <a:t>and</a:t>
              </a:r>
              <a:r>
                <a:rPr sz="900" spc="-15" dirty="0">
                  <a:latin typeface="Calibri"/>
                  <a:cs typeface="Calibri"/>
                </a:rPr>
                <a:t> </a:t>
              </a:r>
              <a:r>
                <a:rPr sz="900" spc="35" dirty="0">
                  <a:latin typeface="Calibri"/>
                  <a:cs typeface="Calibri"/>
                </a:rPr>
                <a:t>phased</a:t>
              </a:r>
              <a:r>
                <a:rPr lang="en-US" sz="900" spc="-25" dirty="0">
                  <a:latin typeface="Calibri"/>
                  <a:cs typeface="Calibri"/>
                </a:rPr>
                <a:t>-</a:t>
              </a:r>
              <a:r>
                <a:rPr sz="900" spc="50" dirty="0">
                  <a:solidFill>
                    <a:srgbClr val="383F3B"/>
                  </a:solidFill>
                  <a:latin typeface="Calibri"/>
                  <a:cs typeface="Calibri"/>
                </a:rPr>
                <a:t>in </a:t>
              </a:r>
              <a:r>
                <a:rPr sz="900" spc="-130" dirty="0">
                  <a:solidFill>
                    <a:srgbClr val="383F3B"/>
                  </a:solidFill>
                  <a:latin typeface="Calibri"/>
                  <a:cs typeface="Calibri"/>
                </a:rPr>
                <a:t> </a:t>
              </a:r>
              <a:r>
                <a:rPr sz="900" spc="35" dirty="0">
                  <a:solidFill>
                    <a:srgbClr val="595B54"/>
                  </a:solidFill>
                  <a:latin typeface="Calibri"/>
                  <a:cs typeface="Calibri"/>
                </a:rPr>
                <a:t>development </a:t>
              </a:r>
              <a:r>
                <a:rPr sz="900" spc="15" dirty="0">
                  <a:latin typeface="Calibri"/>
                  <a:cs typeface="Calibri"/>
                </a:rPr>
                <a:t>of </a:t>
              </a:r>
              <a:r>
                <a:rPr sz="900" spc="-30" dirty="0">
                  <a:solidFill>
                    <a:srgbClr val="1A1616"/>
                  </a:solidFill>
                  <a:latin typeface="Calibri"/>
                  <a:cs typeface="Calibri"/>
                </a:rPr>
                <a:t>a </a:t>
              </a:r>
              <a:r>
                <a:rPr sz="900" spc="30" dirty="0">
                  <a:latin typeface="Calibri"/>
                  <a:cs typeface="Calibri"/>
                </a:rPr>
                <a:t>sequence </a:t>
              </a:r>
              <a:r>
                <a:rPr sz="900" spc="15" dirty="0">
                  <a:latin typeface="Calibri"/>
                  <a:cs typeface="Calibri"/>
                </a:rPr>
                <a:t>of </a:t>
              </a:r>
              <a:r>
                <a:rPr sz="900" spc="-110" dirty="0">
                  <a:latin typeface="Calibri"/>
                  <a:cs typeface="Calibri"/>
                </a:rPr>
                <a:t> </a:t>
              </a:r>
              <a:r>
                <a:rPr sz="900" spc="30" dirty="0">
                  <a:latin typeface="Calibri"/>
                  <a:cs typeface="Calibri"/>
                </a:rPr>
                <a:t>courses </a:t>
              </a:r>
              <a:r>
                <a:rPr sz="900" spc="40" dirty="0">
                  <a:solidFill>
                    <a:srgbClr val="0F0F11"/>
                  </a:solidFill>
                  <a:latin typeface="Calibri"/>
                  <a:cs typeface="Calibri"/>
                </a:rPr>
                <a:t>leading</a:t>
              </a:r>
              <a:r>
                <a:rPr lang="en-US" sz="900" spc="40" dirty="0">
                  <a:solidFill>
                    <a:srgbClr val="0F0F11"/>
                  </a:solidFill>
                  <a:latin typeface="Calibri"/>
                  <a:cs typeface="Calibri"/>
                </a:rPr>
                <a:t> </a:t>
              </a:r>
              <a:r>
                <a:rPr sz="900" spc="40" dirty="0">
                  <a:latin typeface="Calibri"/>
                  <a:cs typeface="Calibri"/>
                </a:rPr>
                <a:t>to </a:t>
              </a:r>
              <a:r>
                <a:rPr sz="900" spc="-30" dirty="0">
                  <a:latin typeface="Calibri"/>
                  <a:cs typeface="Calibri"/>
                </a:rPr>
                <a:t>a </a:t>
              </a:r>
              <a:r>
                <a:rPr sz="900" spc="25" dirty="0">
                  <a:latin typeface="Calibri"/>
                  <a:cs typeface="Calibri"/>
                </a:rPr>
                <a:t>CTE Program of </a:t>
              </a:r>
              <a:r>
                <a:rPr sz="900" spc="-145" dirty="0">
                  <a:latin typeface="Calibri"/>
                  <a:cs typeface="Calibri"/>
                </a:rPr>
                <a:t> </a:t>
              </a:r>
              <a:r>
                <a:rPr lang="en-US" sz="900" spc="45" dirty="0">
                  <a:latin typeface="Calibri"/>
                  <a:cs typeface="Calibri"/>
                </a:rPr>
                <a:t>S</a:t>
              </a:r>
              <a:r>
                <a:rPr sz="900" spc="45" dirty="0">
                  <a:latin typeface="Calibri"/>
                  <a:cs typeface="Calibri"/>
                </a:rPr>
                <a:t>tudy.</a:t>
              </a:r>
              <a:endParaRPr sz="900" dirty="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084580" y="3363529"/>
              <a:ext cx="1830070" cy="28802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04400"/>
                </a:lnSpc>
              </a:pPr>
              <a:r>
                <a:rPr sz="900" spc="40" dirty="0">
                  <a:latin typeface="Calibri"/>
                  <a:cs typeface="Calibri"/>
                </a:rPr>
                <a:t>Could </a:t>
              </a:r>
              <a:r>
                <a:rPr sz="900" spc="15" dirty="0">
                  <a:solidFill>
                    <a:srgbClr val="44494D"/>
                  </a:solidFill>
                  <a:latin typeface="Calibri"/>
                  <a:cs typeface="Calibri"/>
                </a:rPr>
                <a:t>take </a:t>
              </a:r>
              <a:r>
                <a:rPr sz="900" spc="30" dirty="0">
                  <a:solidFill>
                    <a:srgbClr val="0C0A18"/>
                  </a:solidFill>
                  <a:latin typeface="Calibri"/>
                  <a:cs typeface="Calibri"/>
                </a:rPr>
                <a:t>up </a:t>
              </a:r>
              <a:r>
                <a:rPr sz="900" spc="15" dirty="0">
                  <a:latin typeface="Calibri"/>
                  <a:cs typeface="Calibri"/>
                </a:rPr>
                <a:t>to </a:t>
              </a:r>
              <a:r>
                <a:rPr lang="en-US" sz="900" spc="30" dirty="0">
                  <a:solidFill>
                    <a:srgbClr val="181A18"/>
                  </a:solidFill>
                  <a:latin typeface="Calibri"/>
                  <a:cs typeface="Calibri"/>
                </a:rPr>
                <a:t>three</a:t>
              </a:r>
              <a:r>
                <a:rPr sz="900" spc="30" dirty="0">
                  <a:solidFill>
                    <a:srgbClr val="181A18"/>
                  </a:solidFill>
                  <a:latin typeface="Calibri"/>
                  <a:cs typeface="Calibri"/>
                </a:rPr>
                <a:t> </a:t>
              </a:r>
              <a:r>
                <a:rPr sz="900" spc="25" dirty="0">
                  <a:solidFill>
                    <a:srgbClr val="0F0E13"/>
                  </a:solidFill>
                  <a:latin typeface="Calibri"/>
                  <a:cs typeface="Calibri"/>
                </a:rPr>
                <a:t>years </a:t>
              </a:r>
              <a:r>
                <a:rPr sz="900" spc="15" dirty="0">
                  <a:solidFill>
                    <a:srgbClr val="0E0A00"/>
                  </a:solidFill>
                  <a:latin typeface="Calibri"/>
                  <a:cs typeface="Calibri"/>
                </a:rPr>
                <a:t>to </a:t>
              </a:r>
              <a:r>
                <a:rPr sz="900" spc="30" dirty="0">
                  <a:latin typeface="Calibri"/>
                  <a:cs typeface="Calibri"/>
                </a:rPr>
                <a:t>reach </a:t>
              </a:r>
              <a:r>
                <a:rPr sz="900" spc="-114" dirty="0">
                  <a:latin typeface="Calibri"/>
                  <a:cs typeface="Calibri"/>
                </a:rPr>
                <a:t> </a:t>
              </a:r>
              <a:r>
                <a:rPr sz="900" spc="-30" dirty="0">
                  <a:solidFill>
                    <a:srgbClr val="0E0A18"/>
                  </a:solidFill>
                  <a:latin typeface="Calibri"/>
                  <a:cs typeface="Calibri"/>
                </a:rPr>
                <a:t>a </a:t>
              </a:r>
              <a:r>
                <a:rPr sz="900" spc="40" dirty="0">
                  <a:solidFill>
                    <a:srgbClr val="0C0F08"/>
                  </a:solidFill>
                  <a:latin typeface="Calibri"/>
                  <a:cs typeface="Calibri"/>
                </a:rPr>
                <a:t>full </a:t>
              </a:r>
              <a:r>
                <a:rPr sz="900" spc="10" dirty="0">
                  <a:latin typeface="Calibri"/>
                  <a:cs typeface="Calibri"/>
                </a:rPr>
                <a:t>CTE</a:t>
              </a:r>
              <a:r>
                <a:rPr lang="en-US" sz="900" spc="10" dirty="0">
                  <a:latin typeface="Calibri"/>
                  <a:cs typeface="Calibri"/>
                </a:rPr>
                <a:t> </a:t>
              </a:r>
              <a:r>
                <a:rPr sz="900" spc="10" dirty="0">
                  <a:latin typeface="Calibri"/>
                  <a:cs typeface="Calibri"/>
                </a:rPr>
                <a:t>Program </a:t>
              </a:r>
              <a:r>
                <a:rPr sz="900" spc="15" dirty="0">
                  <a:latin typeface="Calibri"/>
                  <a:cs typeface="Calibri"/>
                </a:rPr>
                <a:t>of</a:t>
              </a:r>
              <a:r>
                <a:rPr sz="900" spc="45" dirty="0">
                  <a:latin typeface="Calibri"/>
                  <a:cs typeface="Calibri"/>
                </a:rPr>
                <a:t> </a:t>
              </a:r>
              <a:r>
                <a:rPr sz="900" spc="20" dirty="0">
                  <a:latin typeface="Calibri"/>
                  <a:cs typeface="Calibri"/>
                </a:rPr>
                <a:t>Study.</a:t>
              </a:r>
              <a:endParaRPr sz="900" dirty="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1075436" y="3803396"/>
              <a:ext cx="1780539" cy="45339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1590" marR="5080" indent="-9525" algn="just">
                <a:lnSpc>
                  <a:spcPct val="95000"/>
                </a:lnSpc>
              </a:pPr>
              <a:r>
                <a:rPr sz="1000" spc="-20" dirty="0">
                  <a:solidFill>
                    <a:srgbClr val="181311"/>
                  </a:solidFill>
                  <a:latin typeface="Calibri"/>
                  <a:cs typeface="Calibri"/>
                </a:rPr>
                <a:t>The </a:t>
              </a:r>
              <a:r>
                <a:rPr sz="1000" spc="-15" dirty="0">
                  <a:solidFill>
                    <a:srgbClr val="160F03"/>
                  </a:solidFill>
                  <a:latin typeface="Calibri"/>
                  <a:cs typeface="Calibri"/>
                </a:rPr>
                <a:t>district </a:t>
              </a:r>
              <a:r>
                <a:rPr sz="1000" spc="-5" dirty="0">
                  <a:solidFill>
                    <a:srgbClr val="4D4D4B"/>
                  </a:solidFill>
                  <a:latin typeface="Calibri"/>
                  <a:cs typeface="Calibri"/>
                </a:rPr>
                <a:t>should </a:t>
              </a:r>
              <a:r>
                <a:rPr sz="1000" spc="-5" dirty="0">
                  <a:solidFill>
                    <a:srgbClr val="4B4B46"/>
                  </a:solidFill>
                  <a:latin typeface="Calibri"/>
                  <a:cs typeface="Calibri"/>
                </a:rPr>
                <a:t>include</a:t>
              </a:r>
              <a:r>
                <a:rPr lang="en-US" sz="1000" spc="-5" dirty="0">
                  <a:solidFill>
                    <a:srgbClr val="4B4B46"/>
                  </a:solidFill>
                  <a:latin typeface="Calibri"/>
                  <a:cs typeface="Calibri"/>
                </a:rPr>
                <a:t> </a:t>
              </a:r>
              <a:r>
                <a:rPr sz="1000" spc="-5" dirty="0">
                  <a:solidFill>
                    <a:srgbClr val="363D3B"/>
                  </a:solidFill>
                  <a:latin typeface="Calibri"/>
                  <a:cs typeface="Calibri"/>
                </a:rPr>
                <a:t>the </a:t>
              </a:r>
              <a:r>
                <a:rPr sz="1000" spc="-30" dirty="0">
                  <a:solidFill>
                    <a:srgbClr val="1A1C26"/>
                  </a:solidFill>
                  <a:latin typeface="Calibri"/>
                  <a:cs typeface="Calibri"/>
                </a:rPr>
                <a:t>CTE </a:t>
              </a:r>
              <a:r>
                <a:rPr sz="1000" spc="-50" dirty="0">
                  <a:solidFill>
                    <a:srgbClr val="1A1C26"/>
                  </a:solidFill>
                  <a:latin typeface="Calibri"/>
                  <a:cs typeface="Calibri"/>
                </a:rPr>
                <a:t> </a:t>
              </a:r>
              <a:r>
                <a:rPr sz="1000" dirty="0">
                  <a:latin typeface="Calibri"/>
                  <a:cs typeface="Calibri"/>
                </a:rPr>
                <a:t>Regional</a:t>
              </a:r>
              <a:r>
                <a:rPr sz="1000" spc="-20" dirty="0">
                  <a:latin typeface="Calibri"/>
                  <a:cs typeface="Calibri"/>
                </a:rPr>
                <a:t> </a:t>
              </a:r>
              <a:r>
                <a:rPr sz="1000" spc="-30" dirty="0">
                  <a:latin typeface="Calibri"/>
                  <a:cs typeface="Calibri"/>
                </a:rPr>
                <a:t>Coordinator</a:t>
              </a:r>
              <a:r>
                <a:rPr sz="1000" spc="20" dirty="0">
                  <a:latin typeface="Calibri"/>
                  <a:cs typeface="Calibri"/>
                </a:rPr>
                <a:t> </a:t>
              </a:r>
              <a:r>
                <a:rPr sz="1000" spc="10" dirty="0">
                  <a:solidFill>
                    <a:srgbClr val="50493D"/>
                  </a:solidFill>
                  <a:latin typeface="Calibri"/>
                  <a:cs typeface="Calibri"/>
                </a:rPr>
                <a:t>in</a:t>
              </a:r>
              <a:r>
                <a:rPr sz="1000" spc="-75" dirty="0">
                  <a:solidFill>
                    <a:srgbClr val="50493D"/>
                  </a:solidFill>
                  <a:latin typeface="Calibri"/>
                  <a:cs typeface="Calibri"/>
                </a:rPr>
                <a:t> </a:t>
              </a:r>
              <a:r>
                <a:rPr sz="1000" spc="-15" dirty="0">
                  <a:solidFill>
                    <a:srgbClr val="4B4B46"/>
                  </a:solidFill>
                  <a:latin typeface="Calibri"/>
                  <a:cs typeface="Calibri"/>
                </a:rPr>
                <a:t>planning</a:t>
              </a:r>
              <a:r>
                <a:rPr sz="1000" spc="-35" dirty="0">
                  <a:solidFill>
                    <a:srgbClr val="4B4B46"/>
                  </a:solidFill>
                  <a:latin typeface="Calibri"/>
                  <a:cs typeface="Calibri"/>
                </a:rPr>
                <a:t> </a:t>
              </a:r>
              <a:r>
                <a:rPr sz="1000" spc="-80" dirty="0">
                  <a:latin typeface="Calibri"/>
                  <a:cs typeface="Calibri"/>
                </a:rPr>
                <a:t>a </a:t>
              </a:r>
              <a:r>
                <a:rPr sz="1000" spc="-204" dirty="0">
                  <a:latin typeface="Calibri"/>
                  <a:cs typeface="Calibri"/>
                </a:rPr>
                <a:t> </a:t>
              </a:r>
              <a:r>
                <a:rPr sz="1000" spc="-20" dirty="0">
                  <a:solidFill>
                    <a:srgbClr val="18181A"/>
                  </a:solidFill>
                  <a:latin typeface="Calibri"/>
                  <a:cs typeface="Calibri"/>
                </a:rPr>
                <a:t>Start </a:t>
              </a:r>
              <a:r>
                <a:rPr sz="1000" spc="-45" dirty="0">
                  <a:latin typeface="Calibri"/>
                  <a:cs typeface="Calibri"/>
                </a:rPr>
                <a:t>Up CTE </a:t>
              </a:r>
              <a:r>
                <a:rPr sz="1000" spc="-20" dirty="0">
                  <a:latin typeface="Calibri"/>
                  <a:cs typeface="Calibri"/>
                </a:rPr>
                <a:t>Program </a:t>
              </a:r>
              <a:r>
                <a:rPr sz="1000" spc="-15" dirty="0">
                  <a:solidFill>
                    <a:srgbClr val="1F1A1A"/>
                  </a:solidFill>
                  <a:latin typeface="Calibri"/>
                  <a:cs typeface="Calibri"/>
                </a:rPr>
                <a:t>of</a:t>
              </a:r>
              <a:r>
                <a:rPr sz="1000" spc="110" dirty="0">
                  <a:solidFill>
                    <a:srgbClr val="1F1A1A"/>
                  </a:solidFill>
                  <a:latin typeface="Calibri"/>
                  <a:cs typeface="Calibri"/>
                </a:rPr>
                <a:t> </a:t>
              </a:r>
              <a:r>
                <a:rPr sz="1000" spc="-25" dirty="0">
                  <a:solidFill>
                    <a:srgbClr val="646969"/>
                  </a:solidFill>
                  <a:latin typeface="Calibri"/>
                  <a:cs typeface="Calibri"/>
                </a:rPr>
                <a:t>Study.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1322324" y="5349747"/>
              <a:ext cx="1239520" cy="16927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en-US" sz="1100" spc="25" dirty="0">
                  <a:latin typeface="Calibri"/>
                  <a:cs typeface="Calibri"/>
                </a:rPr>
                <a:t>P</a:t>
              </a:r>
              <a:r>
                <a:rPr sz="1100" spc="25" dirty="0">
                  <a:latin typeface="Calibri"/>
                  <a:cs typeface="Calibri"/>
                </a:rPr>
                <a:t>otential</a:t>
              </a:r>
              <a:r>
                <a:rPr sz="1100" spc="170" dirty="0">
                  <a:latin typeface="Calibri"/>
                  <a:cs typeface="Calibri"/>
                </a:rPr>
                <a:t> </a:t>
              </a:r>
              <a:r>
                <a:rPr sz="1100" spc="25" dirty="0">
                  <a:solidFill>
                    <a:srgbClr val="2A2D23"/>
                  </a:solidFill>
                  <a:latin typeface="Calibri"/>
                  <a:cs typeface="Calibri"/>
                </a:rPr>
                <a:t>Resources</a:t>
              </a:r>
              <a:endParaRPr sz="1100" dirty="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084580" y="5652770"/>
              <a:ext cx="1583179" cy="41883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850" spc="55" dirty="0">
                  <a:solidFill>
                    <a:srgbClr val="111308"/>
                  </a:solidFill>
                  <a:latin typeface="Calibri"/>
                  <a:cs typeface="Calibri"/>
                </a:rPr>
                <a:t>Local</a:t>
              </a:r>
              <a:r>
                <a:rPr sz="850" spc="-125" dirty="0">
                  <a:solidFill>
                    <a:srgbClr val="111308"/>
                  </a:solidFill>
                  <a:latin typeface="Calibri"/>
                  <a:cs typeface="Calibri"/>
                </a:rPr>
                <a:t> </a:t>
              </a:r>
              <a:r>
                <a:rPr sz="850" spc="40" dirty="0">
                  <a:solidFill>
                    <a:srgbClr val="382F2A"/>
                  </a:solidFill>
                  <a:latin typeface="Calibri"/>
                  <a:cs typeface="Calibri"/>
                </a:rPr>
                <a:t>sources</a:t>
              </a:r>
              <a:endParaRPr sz="850" dirty="0">
                <a:latin typeface="Calibri"/>
                <a:cs typeface="Calibri"/>
              </a:endParaRPr>
            </a:p>
            <a:p>
              <a:pPr marL="12700" marR="5080">
                <a:lnSpc>
                  <a:spcPct val="104400"/>
                </a:lnSpc>
                <a:spcBef>
                  <a:spcPts val="35"/>
                </a:spcBef>
              </a:pPr>
              <a:r>
                <a:rPr sz="900" spc="45" dirty="0">
                  <a:solidFill>
                    <a:srgbClr val="3B3F3A"/>
                  </a:solidFill>
                  <a:latin typeface="Calibri"/>
                  <a:cs typeface="Calibri"/>
                </a:rPr>
                <a:t>Eligible</a:t>
              </a:r>
              <a:r>
                <a:rPr sz="900" spc="-65" dirty="0">
                  <a:solidFill>
                    <a:srgbClr val="3B3F3A"/>
                  </a:solidFill>
                  <a:latin typeface="Calibri"/>
                  <a:cs typeface="Calibri"/>
                </a:rPr>
                <a:t> </a:t>
              </a:r>
              <a:r>
                <a:rPr sz="900" spc="-10" dirty="0">
                  <a:solidFill>
                    <a:srgbClr val="0C0A11"/>
                  </a:solidFill>
                  <a:latin typeface="Calibri"/>
                  <a:cs typeface="Calibri"/>
                </a:rPr>
                <a:t>for</a:t>
              </a:r>
              <a:r>
                <a:rPr sz="900" spc="-5" dirty="0">
                  <a:solidFill>
                    <a:srgbClr val="0C0A11"/>
                  </a:solidFill>
                  <a:latin typeface="Calibri"/>
                  <a:cs typeface="Calibri"/>
                </a:rPr>
                <a:t> </a:t>
              </a:r>
              <a:r>
                <a:rPr sz="900" spc="105" dirty="0">
                  <a:latin typeface="Calibri"/>
                  <a:cs typeface="Calibri"/>
                </a:rPr>
                <a:t>M</a:t>
              </a:r>
              <a:r>
                <a:rPr lang="en-US" sz="900" spc="105" dirty="0">
                  <a:latin typeface="Calibri"/>
                  <a:cs typeface="Calibri"/>
                </a:rPr>
                <a:t>98</a:t>
              </a:r>
              <a:r>
                <a:rPr sz="900" spc="-30" dirty="0">
                  <a:latin typeface="Calibri"/>
                  <a:cs typeface="Calibri"/>
                </a:rPr>
                <a:t> </a:t>
              </a:r>
              <a:r>
                <a:rPr sz="900" spc="30" dirty="0">
                  <a:solidFill>
                    <a:srgbClr val="0C0C0A"/>
                  </a:solidFill>
                  <a:latin typeface="Calibri"/>
                  <a:cs typeface="Calibri"/>
                </a:rPr>
                <a:t>funds </a:t>
              </a:r>
              <a:r>
                <a:rPr sz="900" spc="-140" dirty="0">
                  <a:solidFill>
                    <a:srgbClr val="0C0C0A"/>
                  </a:solidFill>
                  <a:latin typeface="Calibri"/>
                  <a:cs typeface="Calibri"/>
                </a:rPr>
                <a:t> </a:t>
              </a:r>
              <a:r>
                <a:rPr sz="900" spc="30" dirty="0">
                  <a:solidFill>
                    <a:srgbClr val="595960"/>
                  </a:solidFill>
                  <a:latin typeface="Calibri"/>
                  <a:cs typeface="Calibri"/>
                </a:rPr>
                <a:t>Supplemental </a:t>
              </a:r>
              <a:r>
                <a:rPr sz="900" spc="25" dirty="0">
                  <a:solidFill>
                    <a:srgbClr val="46493D"/>
                  </a:solidFill>
                  <a:latin typeface="Calibri"/>
                  <a:cs typeface="Calibri"/>
                </a:rPr>
                <a:t>Perkins</a:t>
              </a:r>
              <a:r>
                <a:rPr sz="900" spc="15" dirty="0">
                  <a:solidFill>
                    <a:srgbClr val="46493D"/>
                  </a:solidFill>
                  <a:latin typeface="Calibri"/>
                  <a:cs typeface="Calibri"/>
                </a:rPr>
                <a:t> </a:t>
              </a:r>
              <a:r>
                <a:rPr sz="900" spc="30" dirty="0">
                  <a:latin typeface="Calibri"/>
                  <a:cs typeface="Calibri"/>
                </a:rPr>
                <a:t>fu</a:t>
              </a:r>
              <a:r>
                <a:rPr lang="en-US" sz="900" spc="30" dirty="0">
                  <a:latin typeface="Calibri"/>
                  <a:cs typeface="Calibri"/>
                </a:rPr>
                <a:t>n</a:t>
              </a:r>
              <a:r>
                <a:rPr sz="900" spc="30" dirty="0">
                  <a:latin typeface="Calibri"/>
                  <a:cs typeface="Calibri"/>
                </a:rPr>
                <a:t>ds</a:t>
              </a:r>
              <a:endParaRPr sz="900" dirty="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474211" y="2185670"/>
              <a:ext cx="1807845" cy="10579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579120">
                <a:lnSpc>
                  <a:spcPct val="100000"/>
                </a:lnSpc>
              </a:pPr>
              <a:r>
                <a:rPr lang="en-US" sz="1150" spc="5" dirty="0">
                  <a:latin typeface="Calibri"/>
                  <a:cs typeface="Calibri"/>
                </a:rPr>
                <a:t>P</a:t>
              </a:r>
              <a:r>
                <a:rPr sz="1150" spc="5" dirty="0">
                  <a:latin typeface="Calibri"/>
                  <a:cs typeface="Calibri"/>
                </a:rPr>
                <a:t>hase  </a:t>
              </a:r>
              <a:r>
                <a:rPr sz="1150" spc="-155" dirty="0">
                  <a:solidFill>
                    <a:srgbClr val="13131A"/>
                  </a:solidFill>
                  <a:latin typeface="Calibri"/>
                  <a:cs typeface="Calibri"/>
                </a:rPr>
                <a:t>I</a:t>
              </a:r>
              <a:r>
                <a:rPr sz="1150" spc="-135" dirty="0">
                  <a:solidFill>
                    <a:srgbClr val="13131A"/>
                  </a:solidFill>
                  <a:latin typeface="Calibri"/>
                  <a:cs typeface="Calibri"/>
                </a:rPr>
                <a:t> </a:t>
              </a:r>
              <a:r>
                <a:rPr sz="1150" spc="-310" dirty="0">
                  <a:latin typeface="Calibri"/>
                  <a:cs typeface="Calibri"/>
                </a:rPr>
                <a:t>!</a:t>
              </a:r>
              <a:r>
                <a:rPr lang="en-US" sz="1150" spc="-20" dirty="0">
                  <a:latin typeface="Calibri"/>
                  <a:cs typeface="Calibri"/>
                </a:rPr>
                <a:t>I</a:t>
              </a:r>
              <a:r>
                <a:rPr sz="1150" spc="-70" dirty="0">
                  <a:solidFill>
                    <a:srgbClr val="858389"/>
                  </a:solidFill>
                  <a:latin typeface="Calibri"/>
                  <a:cs typeface="Calibri"/>
                </a:rPr>
                <a:t>:</a:t>
              </a:r>
              <a:endParaRPr sz="1150" dirty="0">
                <a:latin typeface="Calibri"/>
                <a:cs typeface="Calibri"/>
              </a:endParaRPr>
            </a:p>
            <a:p>
              <a:pPr marL="179705">
                <a:lnSpc>
                  <a:spcPct val="100000"/>
                </a:lnSpc>
                <a:spcBef>
                  <a:spcPts val="80"/>
                </a:spcBef>
              </a:pPr>
              <a:r>
                <a:rPr sz="1150" spc="15" dirty="0">
                  <a:solidFill>
                    <a:srgbClr val="243434"/>
                  </a:solidFill>
                  <a:latin typeface="Calibri"/>
                  <a:cs typeface="Calibri"/>
                </a:rPr>
                <a:t>CTE </a:t>
              </a:r>
              <a:r>
                <a:rPr sz="1150" spc="-5" dirty="0">
                  <a:latin typeface="Calibri"/>
                  <a:cs typeface="Calibri"/>
                </a:rPr>
                <a:t>Program  </a:t>
              </a:r>
              <a:r>
                <a:rPr sz="1150" spc="20" dirty="0">
                  <a:solidFill>
                    <a:srgbClr val="52524F"/>
                  </a:solidFill>
                  <a:latin typeface="Calibri"/>
                  <a:cs typeface="Calibri"/>
                </a:rPr>
                <a:t>of</a:t>
              </a:r>
              <a:r>
                <a:rPr sz="1150" spc="45" dirty="0">
                  <a:solidFill>
                    <a:srgbClr val="52524F"/>
                  </a:solidFill>
                  <a:latin typeface="Calibri"/>
                  <a:cs typeface="Calibri"/>
                </a:rPr>
                <a:t> </a:t>
              </a:r>
              <a:r>
                <a:rPr sz="1150" spc="-30" dirty="0">
                  <a:latin typeface="Calibri"/>
                  <a:cs typeface="Calibri"/>
                </a:rPr>
                <a:t>Study</a:t>
              </a:r>
              <a:endParaRPr sz="1150" dirty="0">
                <a:latin typeface="Calibri"/>
                <a:cs typeface="Calibri"/>
              </a:endParaRPr>
            </a:p>
            <a:p>
              <a:pPr marL="12700" marR="5080">
                <a:lnSpc>
                  <a:spcPct val="97100"/>
                </a:lnSpc>
                <a:spcBef>
                  <a:spcPts val="725"/>
                </a:spcBef>
              </a:pPr>
              <a:r>
                <a:rPr sz="950" spc="20" dirty="0">
                  <a:latin typeface="Calibri"/>
                  <a:cs typeface="Calibri"/>
                </a:rPr>
                <a:t>Sequence </a:t>
              </a:r>
              <a:r>
                <a:rPr sz="950" spc="-5" dirty="0">
                  <a:latin typeface="Calibri"/>
                  <a:cs typeface="Calibri"/>
                </a:rPr>
                <a:t>of </a:t>
              </a:r>
              <a:r>
                <a:rPr sz="950" spc="-10" dirty="0">
                  <a:solidFill>
                    <a:srgbClr val="05080E"/>
                  </a:solidFill>
                  <a:latin typeface="Calibri"/>
                  <a:cs typeface="Calibri"/>
                </a:rPr>
                <a:t>contextualized </a:t>
              </a:r>
              <a:r>
                <a:rPr sz="950" spc="-5" dirty="0">
                  <a:solidFill>
                    <a:srgbClr val="16131C"/>
                  </a:solidFill>
                  <a:latin typeface="Calibri"/>
                  <a:cs typeface="Calibri"/>
                </a:rPr>
                <a:t>and </a:t>
              </a:r>
              <a:r>
                <a:rPr sz="950" spc="-75" dirty="0">
                  <a:solidFill>
                    <a:srgbClr val="16131C"/>
                  </a:solidFill>
                  <a:latin typeface="Calibri"/>
                  <a:cs typeface="Calibri"/>
                </a:rPr>
                <a:t> </a:t>
              </a:r>
              <a:r>
                <a:rPr sz="950" spc="5" dirty="0">
                  <a:latin typeface="Calibri"/>
                  <a:cs typeface="Calibri"/>
                </a:rPr>
                <a:t>hands</a:t>
              </a:r>
              <a:r>
                <a:rPr lang="en-US" sz="950" spc="5" dirty="0">
                  <a:latin typeface="Calibri"/>
                  <a:cs typeface="Calibri"/>
                </a:rPr>
                <a:t>-</a:t>
              </a:r>
              <a:r>
                <a:rPr sz="950" dirty="0">
                  <a:solidFill>
                    <a:srgbClr val="545048"/>
                  </a:solidFill>
                  <a:latin typeface="Calibri"/>
                  <a:cs typeface="Calibri"/>
                </a:rPr>
                <a:t>on</a:t>
              </a:r>
              <a:r>
                <a:rPr sz="950" spc="-100" dirty="0">
                  <a:solidFill>
                    <a:srgbClr val="545048"/>
                  </a:solidFill>
                  <a:latin typeface="Calibri"/>
                  <a:cs typeface="Calibri"/>
                </a:rPr>
                <a:t> </a:t>
              </a:r>
              <a:r>
                <a:rPr sz="950" spc="5" dirty="0">
                  <a:solidFill>
                    <a:srgbClr val="0C0805"/>
                  </a:solidFill>
                  <a:latin typeface="Calibri"/>
                  <a:cs typeface="Calibri"/>
                </a:rPr>
                <a:t>courses</a:t>
              </a:r>
              <a:r>
                <a:rPr sz="950" spc="40" dirty="0">
                  <a:solidFill>
                    <a:srgbClr val="0C0805"/>
                  </a:solidFill>
                  <a:latin typeface="Calibri"/>
                  <a:cs typeface="Calibri"/>
                </a:rPr>
                <a:t> </a:t>
              </a:r>
              <a:r>
                <a:rPr sz="950" spc="20" dirty="0">
                  <a:solidFill>
                    <a:srgbClr val="13181C"/>
                  </a:solidFill>
                  <a:latin typeface="Calibri"/>
                  <a:cs typeface="Calibri"/>
                </a:rPr>
                <a:t>(at</a:t>
              </a:r>
              <a:r>
                <a:rPr sz="950" spc="-80" dirty="0">
                  <a:solidFill>
                    <a:srgbClr val="13181C"/>
                  </a:solidFill>
                  <a:latin typeface="Calibri"/>
                  <a:cs typeface="Calibri"/>
                </a:rPr>
                <a:t> </a:t>
              </a:r>
              <a:r>
                <a:rPr sz="950" spc="30" dirty="0">
                  <a:solidFill>
                    <a:srgbClr val="2F2F31"/>
                  </a:solidFill>
                  <a:latin typeface="Calibri"/>
                  <a:cs typeface="Calibri"/>
                </a:rPr>
                <a:t>Ieast2</a:t>
              </a:r>
              <a:r>
                <a:rPr sz="950" spc="-25" dirty="0">
                  <a:solidFill>
                    <a:srgbClr val="2F2F31"/>
                  </a:solidFill>
                  <a:latin typeface="Calibri"/>
                  <a:cs typeface="Calibri"/>
                </a:rPr>
                <a:t> </a:t>
              </a:r>
              <a:r>
                <a:rPr sz="950" spc="15" dirty="0">
                  <a:solidFill>
                    <a:srgbClr val="727C79"/>
                  </a:solidFill>
                  <a:latin typeface="Calibri"/>
                  <a:cs typeface="Calibri"/>
                </a:rPr>
                <a:t>credits) </a:t>
              </a:r>
              <a:r>
                <a:rPr sz="950" spc="-114" dirty="0">
                  <a:solidFill>
                    <a:srgbClr val="727C79"/>
                  </a:solidFill>
                  <a:latin typeface="Calibri"/>
                  <a:cs typeface="Calibri"/>
                </a:rPr>
                <a:t> </a:t>
              </a:r>
              <a:r>
                <a:rPr sz="1000" spc="-5" dirty="0">
                  <a:solidFill>
                    <a:srgbClr val="0F0F11"/>
                  </a:solidFill>
                  <a:latin typeface="Calibri"/>
                  <a:cs typeface="Calibri"/>
                </a:rPr>
                <a:t>aligned </a:t>
              </a:r>
              <a:r>
                <a:rPr sz="1000" spc="-25" dirty="0">
                  <a:latin typeface="Calibri"/>
                  <a:cs typeface="Calibri"/>
                </a:rPr>
                <a:t>with </a:t>
              </a:r>
              <a:r>
                <a:rPr sz="1000" spc="-10" dirty="0">
                  <a:solidFill>
                    <a:srgbClr val="181C21"/>
                  </a:solidFill>
                  <a:latin typeface="Calibri"/>
                  <a:cs typeface="Calibri"/>
                </a:rPr>
                <a:t>industry </a:t>
              </a:r>
              <a:r>
                <a:rPr sz="1000" spc="-35" dirty="0">
                  <a:latin typeface="Calibri"/>
                  <a:cs typeface="Calibri"/>
                </a:rPr>
                <a:t>approved </a:t>
              </a:r>
              <a:r>
                <a:rPr sz="1000" dirty="0">
                  <a:solidFill>
                    <a:srgbClr val="4D4F42"/>
                  </a:solidFill>
                  <a:latin typeface="Calibri"/>
                  <a:cs typeface="Calibri"/>
                </a:rPr>
                <a:t>skill </a:t>
              </a:r>
              <a:r>
                <a:rPr sz="1000" spc="-145" dirty="0">
                  <a:solidFill>
                    <a:srgbClr val="4D4F42"/>
                  </a:solidFill>
                  <a:latin typeface="Calibri"/>
                  <a:cs typeface="Calibri"/>
                </a:rPr>
                <a:t> </a:t>
              </a:r>
              <a:r>
                <a:rPr sz="1050" spc="-25" dirty="0">
                  <a:latin typeface="Calibri"/>
                  <a:cs typeface="Calibri"/>
                </a:rPr>
                <a:t>set.</a:t>
              </a:r>
              <a:endParaRPr sz="1050" dirty="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474211" y="3363529"/>
              <a:ext cx="1471930" cy="3054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04400"/>
                </a:lnSpc>
              </a:pPr>
              <a:r>
                <a:rPr sz="900" spc="45" dirty="0">
                  <a:latin typeface="Calibri"/>
                  <a:cs typeface="Calibri"/>
                </a:rPr>
                <a:t>Includes</a:t>
              </a:r>
              <a:r>
                <a:rPr sz="900" spc="-25" dirty="0">
                  <a:latin typeface="Calibri"/>
                  <a:cs typeface="Calibri"/>
                </a:rPr>
                <a:t> </a:t>
              </a:r>
              <a:r>
                <a:rPr sz="900" spc="15" dirty="0">
                  <a:solidFill>
                    <a:srgbClr val="13030A"/>
                  </a:solidFill>
                  <a:latin typeface="Calibri"/>
                  <a:cs typeface="Calibri"/>
                </a:rPr>
                <a:t>career</a:t>
              </a:r>
              <a:r>
                <a:rPr sz="900" spc="-60" dirty="0">
                  <a:solidFill>
                    <a:srgbClr val="13030A"/>
                  </a:solidFill>
                  <a:latin typeface="Calibri"/>
                  <a:cs typeface="Calibri"/>
                </a:rPr>
                <a:t> </a:t>
              </a:r>
              <a:r>
                <a:rPr sz="900" spc="30" dirty="0">
                  <a:latin typeface="Calibri"/>
                  <a:cs typeface="Calibri"/>
                </a:rPr>
                <a:t>guidance</a:t>
              </a:r>
              <a:r>
                <a:rPr sz="900" spc="-10" dirty="0">
                  <a:latin typeface="Calibri"/>
                  <a:cs typeface="Calibri"/>
                </a:rPr>
                <a:t> </a:t>
              </a:r>
              <a:r>
                <a:rPr sz="900" spc="5" dirty="0">
                  <a:solidFill>
                    <a:srgbClr val="1C1C15"/>
                  </a:solidFill>
                  <a:latin typeface="Calibri"/>
                  <a:cs typeface="Calibri"/>
                </a:rPr>
                <a:t>and </a:t>
              </a:r>
              <a:r>
                <a:rPr sz="900" spc="-110" dirty="0">
                  <a:solidFill>
                    <a:srgbClr val="1C1C15"/>
                  </a:solidFill>
                  <a:latin typeface="Calibri"/>
                  <a:cs typeface="Calibri"/>
                </a:rPr>
                <a:t> </a:t>
              </a:r>
              <a:r>
                <a:rPr sz="900" spc="35" dirty="0">
                  <a:solidFill>
                    <a:srgbClr val="1A1A18"/>
                  </a:solidFill>
                  <a:latin typeface="Calibri"/>
                  <a:cs typeface="Calibri"/>
                </a:rPr>
                <a:t>support </a:t>
              </a:r>
              <a:r>
                <a:rPr sz="900" spc="15" dirty="0">
                  <a:latin typeface="Calibri"/>
                  <a:cs typeface="Calibri"/>
                </a:rPr>
                <a:t>for </a:t>
              </a:r>
              <a:r>
                <a:rPr sz="900" spc="40" dirty="0">
                  <a:latin typeface="Calibri"/>
                  <a:cs typeface="Calibri"/>
                </a:rPr>
                <a:t>student</a:t>
              </a:r>
              <a:r>
                <a:rPr sz="900" spc="-140" dirty="0">
                  <a:latin typeface="Calibri"/>
                  <a:cs typeface="Calibri"/>
                </a:rPr>
                <a:t> </a:t>
              </a:r>
              <a:r>
                <a:rPr sz="900" spc="15" dirty="0">
                  <a:latin typeface="Calibri"/>
                  <a:cs typeface="Calibri"/>
                </a:rPr>
                <a:t>success.</a:t>
              </a:r>
              <a:endParaRPr sz="9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465067" y="3803396"/>
              <a:ext cx="1778000" cy="45339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1590" marR="5080" indent="-9525">
                <a:lnSpc>
                  <a:spcPct val="95000"/>
                </a:lnSpc>
              </a:pPr>
              <a:r>
                <a:rPr sz="1000" spc="-55" dirty="0">
                  <a:latin typeface="Calibri"/>
                  <a:cs typeface="Calibri"/>
                </a:rPr>
                <a:t>A </a:t>
              </a:r>
              <a:r>
                <a:rPr sz="1000" spc="-15" dirty="0">
                  <a:solidFill>
                    <a:srgbClr val="494B4D"/>
                  </a:solidFill>
                  <a:latin typeface="Calibri"/>
                  <a:cs typeface="Calibri"/>
                </a:rPr>
                <a:t>professional </a:t>
              </a:r>
              <a:r>
                <a:rPr sz="1000" spc="-30" dirty="0">
                  <a:latin typeface="Calibri"/>
                  <a:cs typeface="Calibri"/>
                </a:rPr>
                <a:t>development </a:t>
              </a:r>
              <a:r>
                <a:rPr sz="1000" dirty="0">
                  <a:solidFill>
                    <a:srgbClr val="424848"/>
                  </a:solidFill>
                  <a:latin typeface="Calibri"/>
                  <a:cs typeface="Calibri"/>
                </a:rPr>
                <a:t>plan </a:t>
              </a:r>
              <a:r>
                <a:rPr sz="1000" spc="-15" dirty="0">
                  <a:solidFill>
                    <a:srgbClr val="49484D"/>
                  </a:solidFill>
                  <a:latin typeface="Calibri"/>
                  <a:cs typeface="Calibri"/>
                </a:rPr>
                <a:t>is </a:t>
              </a:r>
              <a:r>
                <a:rPr sz="1000" spc="-170" dirty="0">
                  <a:solidFill>
                    <a:srgbClr val="49484D"/>
                  </a:solidFill>
                  <a:latin typeface="Calibri"/>
                  <a:cs typeface="Calibri"/>
                </a:rPr>
                <a:t> </a:t>
              </a:r>
              <a:r>
                <a:rPr sz="1000" dirty="0">
                  <a:latin typeface="Calibri"/>
                  <a:cs typeface="Calibri"/>
                </a:rPr>
                <a:t>requiredto </a:t>
              </a:r>
              <a:r>
                <a:rPr sz="1000" spc="-5" dirty="0">
                  <a:latin typeface="Calibri"/>
                  <a:cs typeface="Calibri"/>
                </a:rPr>
                <a:t>ensure</a:t>
              </a:r>
              <a:r>
                <a:rPr sz="1000" spc="-45" dirty="0">
                  <a:latin typeface="Calibri"/>
                  <a:cs typeface="Calibri"/>
                </a:rPr>
                <a:t> </a:t>
              </a:r>
              <a:r>
                <a:rPr sz="1000" spc="-30" dirty="0">
                  <a:latin typeface="Calibri"/>
                  <a:cs typeface="Calibri"/>
                </a:rPr>
                <a:t>contirzJous </a:t>
              </a:r>
              <a:r>
                <a:rPr sz="1000" spc="-20" dirty="0">
                  <a:latin typeface="Calibri"/>
                  <a:cs typeface="Calibri"/>
                </a:rPr>
                <a:t> </a:t>
              </a:r>
              <a:r>
                <a:rPr sz="1000" spc="-20" dirty="0">
                  <a:solidFill>
                    <a:srgbClr val="151516"/>
                  </a:solidFill>
                  <a:latin typeface="Calibri"/>
                  <a:cs typeface="Calibri"/>
                </a:rPr>
                <a:t>program </a:t>
              </a:r>
              <a:r>
                <a:rPr sz="1000" spc="-20" dirty="0">
                  <a:solidFill>
                    <a:srgbClr val="4F4B42"/>
                  </a:solidFill>
                  <a:latin typeface="Calibri"/>
                  <a:cs typeface="Calibri"/>
                </a:rPr>
                <a:t>improvement</a:t>
              </a:r>
              <a:r>
                <a:rPr sz="1000" spc="-10" dirty="0">
                  <a:solidFill>
                    <a:srgbClr val="4F4B42"/>
                  </a:solidFill>
                  <a:latin typeface="Calibri"/>
                  <a:cs typeface="Calibri"/>
                </a:rPr>
                <a:t> </a:t>
              </a:r>
              <a:r>
                <a:rPr sz="1000" spc="-45" dirty="0">
                  <a:solidFill>
                    <a:srgbClr val="1A231F"/>
                  </a:solidFill>
                  <a:latin typeface="Calibri"/>
                  <a:cs typeface="Calibri"/>
                </a:rPr>
                <a:t>and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474211" y="4524247"/>
              <a:ext cx="1851025" cy="47053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ts val="1175"/>
                </a:lnSpc>
              </a:pPr>
              <a:r>
                <a:rPr sz="1000" spc="-10" dirty="0">
                  <a:solidFill>
                    <a:srgbClr val="11151C"/>
                  </a:solidFill>
                  <a:latin typeface="Calibri"/>
                  <a:cs typeface="Calibri"/>
                </a:rPr>
                <a:t>Student </a:t>
              </a:r>
              <a:r>
                <a:rPr sz="1000" spc="-25" dirty="0">
                  <a:latin typeface="Calibri"/>
                  <a:cs typeface="Calibri"/>
                </a:rPr>
                <a:t>Leadership</a:t>
              </a:r>
              <a:r>
                <a:rPr sz="1000" spc="60" dirty="0">
                  <a:latin typeface="Calibri"/>
                  <a:cs typeface="Calibri"/>
                </a:rPr>
                <a:t> </a:t>
              </a:r>
              <a:r>
                <a:rPr sz="1000" spc="-35" dirty="0">
                  <a:solidFill>
                    <a:srgbClr val="1F2626"/>
                  </a:solidFill>
                  <a:latin typeface="Calibri"/>
                  <a:cs typeface="Calibri"/>
                </a:rPr>
                <a:t>Organizations</a:t>
              </a:r>
              <a:endParaRPr sz="1000">
                <a:latin typeface="Calibri"/>
                <a:cs typeface="Calibri"/>
              </a:endParaRPr>
            </a:p>
            <a:p>
              <a:pPr marL="12700" marR="5080">
                <a:lnSpc>
                  <a:spcPts val="1200"/>
                </a:lnSpc>
                <a:spcBef>
                  <a:spcPts val="15"/>
                </a:spcBef>
              </a:pPr>
              <a:r>
                <a:rPr sz="1000" spc="-35" dirty="0">
                  <a:solidFill>
                    <a:srgbClr val="131316"/>
                  </a:solidFill>
                  <a:latin typeface="Calibri"/>
                  <a:cs typeface="Calibri"/>
                </a:rPr>
                <a:t>are </a:t>
              </a:r>
              <a:r>
                <a:rPr sz="1000" spc="-40" dirty="0">
                  <a:solidFill>
                    <a:srgbClr val="0A0C2D"/>
                  </a:solidFill>
                  <a:latin typeface="Calibri"/>
                  <a:cs typeface="Calibri"/>
                </a:rPr>
                <a:t>an </a:t>
              </a:r>
              <a:r>
                <a:rPr sz="1000" spc="-10" dirty="0">
                  <a:solidFill>
                    <a:srgbClr val="0E0F0F"/>
                  </a:solidFill>
                  <a:latin typeface="Calibri"/>
                  <a:cs typeface="Calibri"/>
                </a:rPr>
                <a:t>integral </a:t>
              </a:r>
              <a:r>
                <a:rPr sz="1000" spc="-10" dirty="0">
                  <a:latin typeface="Calibri"/>
                  <a:cs typeface="Calibri"/>
                </a:rPr>
                <a:t>part </a:t>
              </a:r>
              <a:r>
                <a:rPr sz="1000" spc="-30" dirty="0">
                  <a:solidFill>
                    <a:srgbClr val="181513"/>
                  </a:solidFill>
                  <a:latin typeface="Calibri"/>
                  <a:cs typeface="Calibri"/>
                </a:rPr>
                <a:t>of </a:t>
              </a:r>
              <a:r>
                <a:rPr sz="1000" spc="-80" dirty="0">
                  <a:solidFill>
                    <a:srgbClr val="181F26"/>
                  </a:solidFill>
                  <a:latin typeface="Calibri"/>
                  <a:cs typeface="Calibri"/>
                </a:rPr>
                <a:t>a </a:t>
              </a:r>
              <a:r>
                <a:rPr sz="1000" spc="-45" dirty="0">
                  <a:latin typeface="Calibri"/>
                  <a:cs typeface="Calibri"/>
                </a:rPr>
                <a:t>CTE </a:t>
              </a:r>
              <a:r>
                <a:rPr sz="1000" spc="-20" dirty="0">
                  <a:solidFill>
                    <a:srgbClr val="262323"/>
                  </a:solidFill>
                  <a:latin typeface="Calibri"/>
                  <a:cs typeface="Calibri"/>
                </a:rPr>
                <a:t>Program </a:t>
              </a:r>
              <a:r>
                <a:rPr sz="1000" spc="-85" dirty="0">
                  <a:solidFill>
                    <a:srgbClr val="262323"/>
                  </a:solidFill>
                  <a:latin typeface="Calibri"/>
                  <a:cs typeface="Calibri"/>
                </a:rPr>
                <a:t> </a:t>
              </a:r>
              <a:r>
                <a:rPr sz="1000" spc="-30" dirty="0">
                  <a:latin typeface="Calibri"/>
                  <a:cs typeface="Calibri"/>
                </a:rPr>
                <a:t>of</a:t>
              </a:r>
              <a:r>
                <a:rPr sz="1000" spc="-95" dirty="0">
                  <a:latin typeface="Calibri"/>
                  <a:cs typeface="Calibri"/>
                </a:rPr>
                <a:t> </a:t>
              </a:r>
              <a:r>
                <a:rPr sz="1000" dirty="0">
                  <a:solidFill>
                    <a:srgbClr val="575956"/>
                  </a:solidFill>
                  <a:latin typeface="Calibri"/>
                  <a:cs typeface="Calibri"/>
                </a:rPr>
                <a:t>study.</a:t>
              </a:r>
              <a:endParaRPr sz="10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474211" y="5343397"/>
              <a:ext cx="1799589" cy="7518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41300">
                <a:lnSpc>
                  <a:spcPct val="100000"/>
                </a:lnSpc>
              </a:pPr>
              <a:r>
                <a:rPr sz="1150" dirty="0">
                  <a:latin typeface="Calibri"/>
                  <a:cs typeface="Calibri"/>
                </a:rPr>
                <a:t>Potential</a:t>
              </a:r>
              <a:r>
                <a:rPr sz="1150" spc="180" dirty="0">
                  <a:latin typeface="Calibri"/>
                  <a:cs typeface="Calibri"/>
                </a:rPr>
                <a:t> </a:t>
              </a:r>
              <a:r>
                <a:rPr sz="1150" dirty="0">
                  <a:solidFill>
                    <a:srgbClr val="545456"/>
                  </a:solidFill>
                  <a:latin typeface="Calibri"/>
                  <a:cs typeface="Calibri"/>
                </a:rPr>
                <a:t>Resources</a:t>
              </a:r>
              <a:endParaRPr sz="1150" dirty="0">
                <a:latin typeface="Calibri"/>
                <a:cs typeface="Calibri"/>
              </a:endParaRPr>
            </a:p>
            <a:p>
              <a:pPr marL="12700">
                <a:lnSpc>
                  <a:spcPts val="1175"/>
                </a:lnSpc>
                <a:spcBef>
                  <a:spcPts val="905"/>
                </a:spcBef>
              </a:pPr>
              <a:r>
                <a:rPr sz="1000" spc="-15" dirty="0">
                  <a:latin typeface="Calibri"/>
                  <a:cs typeface="Calibri"/>
                </a:rPr>
                <a:t>Local</a:t>
              </a:r>
              <a:r>
                <a:rPr sz="1000" spc="-135" dirty="0">
                  <a:latin typeface="Calibri"/>
                  <a:cs typeface="Calibri"/>
                </a:rPr>
                <a:t> </a:t>
              </a:r>
              <a:r>
                <a:rPr sz="1000" spc="-30" dirty="0">
                  <a:solidFill>
                    <a:srgbClr val="181313"/>
                  </a:solidFill>
                  <a:latin typeface="Calibri"/>
                  <a:cs typeface="Calibri"/>
                </a:rPr>
                <a:t>source</a:t>
              </a:r>
              <a:endParaRPr sz="1000" dirty="0">
                <a:latin typeface="Calibri"/>
                <a:cs typeface="Calibri"/>
              </a:endParaRPr>
            </a:p>
            <a:p>
              <a:pPr marL="12700" marR="5080">
                <a:lnSpc>
                  <a:spcPts val="1130"/>
                </a:lnSpc>
                <a:spcBef>
                  <a:spcPts val="70"/>
                </a:spcBef>
              </a:pPr>
              <a:r>
                <a:rPr sz="1000" spc="10" dirty="0">
                  <a:solidFill>
                    <a:srgbClr val="575952"/>
                  </a:solidFill>
                  <a:latin typeface="Calibri"/>
                  <a:cs typeface="Calibri"/>
                </a:rPr>
                <a:t>Eligible </a:t>
              </a:r>
              <a:r>
                <a:rPr sz="1000" spc="-40" dirty="0">
                  <a:solidFill>
                    <a:srgbClr val="0A0F0E"/>
                  </a:solidFill>
                  <a:latin typeface="Calibri"/>
                  <a:cs typeface="Calibri"/>
                </a:rPr>
                <a:t>for </a:t>
              </a:r>
              <a:r>
                <a:rPr lang="en-US" sz="1000" spc="105" dirty="0">
                  <a:cs typeface="Calibri"/>
                </a:rPr>
                <a:t>M98</a:t>
              </a:r>
              <a:r>
                <a:rPr lang="en-US" sz="1000" spc="-30" dirty="0">
                  <a:cs typeface="Calibri"/>
                </a:rPr>
                <a:t> </a:t>
              </a:r>
              <a:r>
                <a:rPr lang="en-US" sz="1000" spc="30" dirty="0">
                  <a:solidFill>
                    <a:srgbClr val="0C0C0A"/>
                  </a:solidFill>
                  <a:cs typeface="Calibri"/>
                </a:rPr>
                <a:t>funds</a:t>
              </a:r>
              <a:r>
                <a:rPr sz="1000" spc="-65" dirty="0">
                  <a:solidFill>
                    <a:srgbClr val="110E0C"/>
                  </a:solidFill>
                  <a:latin typeface="Calibri"/>
                  <a:cs typeface="Calibri"/>
                </a:rPr>
                <a:t> </a:t>
              </a:r>
              <a:r>
                <a:rPr sz="1000" spc="-30" dirty="0">
                  <a:latin typeface="Calibri"/>
                  <a:cs typeface="Calibri"/>
                </a:rPr>
                <a:t>to </a:t>
              </a:r>
              <a:r>
                <a:rPr sz="1000" spc="-10" dirty="0">
                  <a:latin typeface="Calibri"/>
                  <a:cs typeface="Calibri"/>
                </a:rPr>
                <a:t>expand </a:t>
              </a:r>
              <a:r>
                <a:rPr sz="1000" spc="-150" dirty="0">
                  <a:latin typeface="Calibri"/>
                  <a:cs typeface="Calibri"/>
                </a:rPr>
                <a:t> </a:t>
              </a:r>
              <a:r>
                <a:rPr sz="1000" spc="-20" dirty="0">
                  <a:solidFill>
                    <a:srgbClr val="414946"/>
                  </a:solidFill>
                  <a:latin typeface="Calibri"/>
                  <a:cs typeface="Calibri"/>
                </a:rPr>
                <a:t>Supplemental  </a:t>
              </a:r>
              <a:r>
                <a:rPr sz="1000" spc="-25" dirty="0">
                  <a:latin typeface="Calibri"/>
                  <a:cs typeface="Calibri"/>
                </a:rPr>
                <a:t>Perkins Fe</a:t>
              </a:r>
              <a:r>
                <a:rPr lang="en-US" sz="1000" spc="-25" dirty="0">
                  <a:latin typeface="Calibri"/>
                  <a:cs typeface="Calibri"/>
                </a:rPr>
                <a:t>de</a:t>
              </a:r>
              <a:r>
                <a:rPr sz="1000" spc="-25" dirty="0">
                  <a:latin typeface="Calibri"/>
                  <a:cs typeface="Calibri"/>
                </a:rPr>
                <a:t>ral</a:t>
              </a:r>
              <a:r>
                <a:rPr sz="1000" spc="-110" dirty="0">
                  <a:latin typeface="Calibri"/>
                  <a:cs typeface="Calibri"/>
                </a:rPr>
                <a:t> </a:t>
              </a:r>
              <a:r>
                <a:rPr sz="1000" spc="-35" dirty="0">
                  <a:latin typeface="Calibri"/>
                  <a:cs typeface="Calibri"/>
                </a:rPr>
                <a:t>funds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5836411" y="2185670"/>
              <a:ext cx="1829435" cy="7543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R="84455" algn="ctr">
                <a:lnSpc>
                  <a:spcPct val="100000"/>
                </a:lnSpc>
              </a:pPr>
              <a:r>
                <a:rPr sz="1150" spc="-10" dirty="0">
                  <a:latin typeface="Calibri"/>
                  <a:cs typeface="Calibri"/>
                </a:rPr>
                <a:t>Phase </a:t>
              </a:r>
              <a:r>
                <a:rPr lang="en-US" sz="1150" spc="-10" dirty="0">
                  <a:latin typeface="Calibri"/>
                  <a:cs typeface="Calibri"/>
                </a:rPr>
                <a:t>I</a:t>
              </a:r>
              <a:r>
                <a:rPr lang="en-US" sz="1150" spc="-155" dirty="0">
                  <a:solidFill>
                    <a:srgbClr val="13131A"/>
                  </a:solidFill>
                  <a:cs typeface="Calibri"/>
                </a:rPr>
                <a:t>I</a:t>
              </a:r>
              <a:r>
                <a:rPr lang="en-US" sz="1150" spc="-135" dirty="0">
                  <a:solidFill>
                    <a:srgbClr val="13131A"/>
                  </a:solidFill>
                  <a:cs typeface="Calibri"/>
                </a:rPr>
                <a:t> </a:t>
              </a:r>
              <a:r>
                <a:rPr lang="en-US" sz="1150" spc="-310" dirty="0">
                  <a:cs typeface="Calibri"/>
                </a:rPr>
                <a:t>!</a:t>
              </a:r>
              <a:r>
                <a:rPr lang="en-US" sz="1150" spc="-20" dirty="0">
                  <a:cs typeface="Calibri"/>
                </a:rPr>
                <a:t>I </a:t>
              </a:r>
              <a:r>
                <a:rPr sz="1150" spc="5" dirty="0">
                  <a:latin typeface="Calibri"/>
                  <a:cs typeface="Calibri"/>
                </a:rPr>
                <a:t>:</a:t>
              </a:r>
              <a:endParaRPr sz="1150" dirty="0">
                <a:latin typeface="Calibri"/>
                <a:cs typeface="Calibri"/>
              </a:endParaRPr>
            </a:p>
            <a:p>
              <a:pPr marL="27305">
                <a:lnSpc>
                  <a:spcPct val="100000"/>
                </a:lnSpc>
                <a:spcBef>
                  <a:spcPts val="80"/>
                </a:spcBef>
              </a:pPr>
              <a:r>
                <a:rPr sz="1150" spc="-5" dirty="0">
                  <a:solidFill>
                    <a:srgbClr val="080C0F"/>
                  </a:solidFill>
                  <a:latin typeface="Calibri"/>
                  <a:cs typeface="Calibri"/>
                </a:rPr>
                <a:t>High  </a:t>
              </a:r>
              <a:r>
                <a:rPr sz="1150" spc="-10" dirty="0">
                  <a:latin typeface="Calibri"/>
                  <a:cs typeface="Calibri"/>
                </a:rPr>
                <a:t>Quality  </a:t>
              </a:r>
              <a:r>
                <a:rPr sz="1150" spc="15" dirty="0">
                  <a:solidFill>
                    <a:srgbClr val="2F3434"/>
                  </a:solidFill>
                  <a:latin typeface="Calibri"/>
                  <a:cs typeface="Calibri"/>
                </a:rPr>
                <a:t>CTE</a:t>
              </a:r>
              <a:r>
                <a:rPr sz="1150" spc="85" dirty="0">
                  <a:solidFill>
                    <a:srgbClr val="2F3434"/>
                  </a:solidFill>
                  <a:latin typeface="Calibri"/>
                  <a:cs typeface="Calibri"/>
                </a:rPr>
                <a:t> </a:t>
              </a:r>
              <a:r>
                <a:rPr sz="1150" spc="-15" dirty="0">
                  <a:solidFill>
                    <a:srgbClr val="565B57"/>
                  </a:solidFill>
                  <a:latin typeface="Calibri"/>
                  <a:cs typeface="Calibri"/>
                </a:rPr>
                <a:t>Programs</a:t>
              </a:r>
              <a:endParaRPr sz="1150" dirty="0">
                <a:latin typeface="Calibri"/>
                <a:cs typeface="Calibri"/>
              </a:endParaRPr>
            </a:p>
            <a:p>
              <a:pPr marL="12700" marR="5080">
                <a:lnSpc>
                  <a:spcPct val="104400"/>
                </a:lnSpc>
                <a:spcBef>
                  <a:spcPts val="695"/>
                </a:spcBef>
              </a:pPr>
              <a:r>
                <a:rPr sz="900" spc="40" dirty="0">
                  <a:solidFill>
                    <a:srgbClr val="4D4949"/>
                  </a:solidFill>
                  <a:latin typeface="Calibri"/>
                  <a:cs typeface="Calibri"/>
                </a:rPr>
                <a:t>Meets </a:t>
              </a:r>
              <a:r>
                <a:rPr sz="900" spc="10" dirty="0">
                  <a:solidFill>
                    <a:srgbClr val="13161A"/>
                  </a:solidFill>
                  <a:latin typeface="Calibri"/>
                  <a:cs typeface="Calibri"/>
                </a:rPr>
                <a:t>or </a:t>
              </a:r>
              <a:r>
                <a:rPr sz="900" spc="25" dirty="0">
                  <a:latin typeface="Calibri"/>
                  <a:cs typeface="Calibri"/>
                </a:rPr>
                <a:t>exceeds </a:t>
              </a:r>
              <a:r>
                <a:rPr sz="900" spc="30" dirty="0">
                  <a:solidFill>
                    <a:srgbClr val="111318"/>
                  </a:solidFill>
                  <a:latin typeface="Calibri"/>
                  <a:cs typeface="Calibri"/>
                </a:rPr>
                <a:t>all </a:t>
              </a:r>
              <a:r>
                <a:rPr sz="900" spc="15" dirty="0">
                  <a:latin typeface="Calibri"/>
                  <a:cs typeface="Calibri"/>
                </a:rPr>
                <a:t>components </a:t>
              </a:r>
              <a:r>
                <a:rPr sz="900" spc="25" dirty="0">
                  <a:solidFill>
                    <a:srgbClr val="0A0F11"/>
                  </a:solidFill>
                  <a:latin typeface="Calibri"/>
                  <a:cs typeface="Calibri"/>
                </a:rPr>
                <a:t>of </a:t>
              </a:r>
              <a:r>
                <a:rPr sz="900" spc="-45" dirty="0">
                  <a:solidFill>
                    <a:srgbClr val="0A0F11"/>
                  </a:solidFill>
                  <a:latin typeface="Calibri"/>
                  <a:cs typeface="Calibri"/>
                </a:rPr>
                <a:t> </a:t>
              </a:r>
              <a:r>
                <a:rPr sz="900" spc="-30" dirty="0">
                  <a:solidFill>
                    <a:srgbClr val="080E1D"/>
                  </a:solidFill>
                  <a:latin typeface="Calibri"/>
                  <a:cs typeface="Calibri"/>
                </a:rPr>
                <a:t>a </a:t>
              </a:r>
              <a:r>
                <a:rPr sz="900" spc="25" dirty="0">
                  <a:latin typeface="Calibri"/>
                  <a:cs typeface="Calibri"/>
                </a:rPr>
                <a:t>CTE Program </a:t>
              </a:r>
              <a:r>
                <a:rPr sz="900" spc="25" dirty="0">
                  <a:solidFill>
                    <a:srgbClr val="383D3D"/>
                  </a:solidFill>
                  <a:latin typeface="Calibri"/>
                  <a:cs typeface="Calibri"/>
                </a:rPr>
                <a:t>of</a:t>
              </a:r>
              <a:r>
                <a:rPr sz="900" spc="55" dirty="0">
                  <a:solidFill>
                    <a:srgbClr val="383D3D"/>
                  </a:solidFill>
                  <a:latin typeface="Calibri"/>
                  <a:cs typeface="Calibri"/>
                </a:rPr>
                <a:t> </a:t>
              </a:r>
              <a:r>
                <a:rPr sz="900" spc="35" dirty="0">
                  <a:latin typeface="Calibri"/>
                  <a:cs typeface="Calibri"/>
                </a:rPr>
                <a:t>Study.</a:t>
              </a:r>
              <a:endParaRPr sz="900" dirty="0">
                <a:latin typeface="Calibri"/>
                <a:cs typeface="Calibri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5836411" y="3082544"/>
              <a:ext cx="1865630" cy="42319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ts val="1130"/>
                </a:lnSpc>
              </a:pPr>
              <a:r>
                <a:rPr sz="1000" spc="-5" dirty="0">
                  <a:latin typeface="Calibri"/>
                  <a:cs typeface="Calibri"/>
                </a:rPr>
                <a:t>Includes </a:t>
              </a:r>
              <a:r>
                <a:rPr sz="1000" spc="-80" dirty="0">
                  <a:latin typeface="Calibri"/>
                  <a:cs typeface="Calibri"/>
                </a:rPr>
                <a:t>a </a:t>
              </a:r>
              <a:r>
                <a:rPr sz="1000" spc="-20" dirty="0">
                  <a:latin typeface="Calibri"/>
                  <a:cs typeface="Calibri"/>
                </a:rPr>
                <a:t>sequence </a:t>
              </a:r>
              <a:r>
                <a:rPr sz="1000" spc="-30" dirty="0">
                  <a:latin typeface="Calibri"/>
                  <a:cs typeface="Calibri"/>
                </a:rPr>
                <a:t>of </a:t>
              </a:r>
              <a:r>
                <a:rPr sz="1000" spc="-35" dirty="0">
                  <a:latin typeface="Calibri"/>
                  <a:cs typeface="Calibri"/>
                </a:rPr>
                <a:t>courses </a:t>
              </a:r>
              <a:r>
                <a:rPr sz="1000" spc="-30" dirty="0">
                  <a:latin typeface="Calibri"/>
                  <a:cs typeface="Calibri"/>
                </a:rPr>
                <a:t>(3 </a:t>
              </a:r>
              <a:r>
                <a:rPr sz="1000" spc="-40" dirty="0">
                  <a:latin typeface="Calibri"/>
                  <a:cs typeface="Calibri"/>
                </a:rPr>
                <a:t>or </a:t>
              </a:r>
              <a:r>
                <a:rPr sz="1000" spc="50" dirty="0">
                  <a:latin typeface="Calibri"/>
                  <a:cs typeface="Calibri"/>
                </a:rPr>
                <a:t> </a:t>
              </a:r>
              <a:r>
                <a:rPr sz="1000" spc="-15" dirty="0">
                  <a:latin typeface="Calibri"/>
                  <a:cs typeface="Calibri"/>
                </a:rPr>
                <a:t>more credits) </a:t>
              </a:r>
              <a:r>
                <a:rPr sz="1000" spc="5" dirty="0">
                  <a:latin typeface="Calibri"/>
                  <a:cs typeface="Calibri"/>
                </a:rPr>
                <a:t>in</a:t>
              </a:r>
              <a:r>
                <a:rPr lang="en-US" sz="1000" spc="5" dirty="0">
                  <a:latin typeface="Calibri"/>
                  <a:cs typeface="Calibri"/>
                </a:rPr>
                <a:t> </a:t>
              </a:r>
              <a:r>
                <a:rPr sz="1000" spc="5" dirty="0">
                  <a:latin typeface="Calibri"/>
                  <a:cs typeface="Calibri"/>
                </a:rPr>
                <a:t>grades </a:t>
              </a:r>
              <a:r>
                <a:rPr sz="1000" spc="-70" dirty="0">
                  <a:latin typeface="Calibri"/>
                  <a:cs typeface="Calibri"/>
                </a:rPr>
                <a:t>9—14</a:t>
              </a:r>
              <a:r>
                <a:rPr lang="en-US" sz="1000" spc="-70" dirty="0">
                  <a:latin typeface="Calibri"/>
                  <a:cs typeface="Calibri"/>
                </a:rPr>
                <a:t> </a:t>
              </a:r>
              <a:r>
                <a:rPr sz="1000" spc="-70" dirty="0">
                  <a:latin typeface="Calibri"/>
                  <a:cs typeface="Calibri"/>
                </a:rPr>
                <a:t>resulting </a:t>
              </a:r>
              <a:r>
                <a:rPr sz="1000" spc="-40" dirty="0">
                  <a:latin typeface="Calibri"/>
                  <a:cs typeface="Calibri"/>
                </a:rPr>
                <a:t> </a:t>
              </a:r>
              <a:r>
                <a:rPr sz="1000" spc="10" dirty="0">
                  <a:solidFill>
                    <a:srgbClr val="4D4F49"/>
                  </a:solidFill>
                  <a:latin typeface="Calibri"/>
                  <a:cs typeface="Calibri"/>
                </a:rPr>
                <a:t>in </a:t>
              </a:r>
              <a:r>
                <a:rPr sz="1000" spc="-40" dirty="0">
                  <a:solidFill>
                    <a:srgbClr val="0A030E"/>
                  </a:solidFill>
                  <a:latin typeface="Calibri"/>
                  <a:cs typeface="Calibri"/>
                </a:rPr>
                <a:t>an </a:t>
              </a:r>
              <a:r>
                <a:rPr sz="1000" spc="-10" dirty="0">
                  <a:solidFill>
                    <a:srgbClr val="605D59"/>
                  </a:solidFill>
                  <a:latin typeface="Calibri"/>
                  <a:cs typeface="Calibri"/>
                </a:rPr>
                <a:t>industry </a:t>
              </a:r>
              <a:r>
                <a:rPr sz="1000" spc="-15" dirty="0">
                  <a:latin typeface="Calibri"/>
                  <a:cs typeface="Calibri"/>
                </a:rPr>
                <a:t>credential</a:t>
              </a:r>
              <a:r>
                <a:rPr sz="1000" spc="-70" dirty="0">
                  <a:latin typeface="Calibri"/>
                  <a:cs typeface="Calibri"/>
                </a:rPr>
                <a:t> </a:t>
              </a:r>
              <a:r>
                <a:rPr sz="1000" spc="25" dirty="0">
                  <a:solidFill>
                    <a:srgbClr val="42413D"/>
                  </a:solidFill>
                  <a:latin typeface="Calibri"/>
                  <a:cs typeface="Calibri"/>
                </a:rPr>
                <a:t>.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5836411" y="3664711"/>
              <a:ext cx="1700530" cy="30289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ts val="1130"/>
                </a:lnSpc>
              </a:pPr>
              <a:r>
                <a:rPr sz="1000" spc="-15" dirty="0">
                  <a:solidFill>
                    <a:srgbClr val="777974"/>
                  </a:solidFill>
                  <a:latin typeface="Calibri"/>
                  <a:cs typeface="Calibri"/>
                </a:rPr>
                <a:t>Programs </a:t>
              </a:r>
              <a:r>
                <a:rPr sz="1000" spc="-15" dirty="0">
                  <a:latin typeface="Calibri"/>
                  <a:cs typeface="Calibri"/>
                </a:rPr>
                <a:t>lead </a:t>
              </a:r>
              <a:r>
                <a:rPr sz="1000" spc="-30" dirty="0">
                  <a:solidFill>
                    <a:srgbClr val="11110F"/>
                  </a:solidFill>
                  <a:latin typeface="Calibri"/>
                  <a:cs typeface="Calibri"/>
                </a:rPr>
                <a:t>to </a:t>
              </a:r>
              <a:r>
                <a:rPr sz="1000" spc="-80" dirty="0">
                  <a:solidFill>
                    <a:srgbClr val="181D1D"/>
                  </a:solidFill>
                  <a:latin typeface="Calibri"/>
                  <a:cs typeface="Calibri"/>
                </a:rPr>
                <a:t>a </a:t>
              </a:r>
              <a:r>
                <a:rPr sz="1000" spc="-5" dirty="0">
                  <a:solidFill>
                    <a:srgbClr val="3F3F3B"/>
                  </a:solidFill>
                  <a:latin typeface="Calibri"/>
                  <a:cs typeface="Calibri"/>
                </a:rPr>
                <a:t>high </a:t>
              </a:r>
              <a:r>
                <a:rPr sz="1000" spc="-40" dirty="0">
                  <a:solidFill>
                    <a:srgbClr val="757579"/>
                  </a:solidFill>
                  <a:latin typeface="Calibri"/>
                  <a:cs typeface="Calibri"/>
                </a:rPr>
                <a:t>wage </a:t>
              </a:r>
              <a:r>
                <a:rPr sz="1000" spc="-30" dirty="0">
                  <a:solidFill>
                    <a:srgbClr val="0F0C16"/>
                  </a:solidFill>
                  <a:latin typeface="Calibri"/>
                  <a:cs typeface="Calibri"/>
                </a:rPr>
                <a:t>and </a:t>
              </a:r>
              <a:r>
                <a:rPr sz="1000" spc="-170" dirty="0">
                  <a:solidFill>
                    <a:srgbClr val="0F0C16"/>
                  </a:solidFill>
                  <a:latin typeface="Calibri"/>
                  <a:cs typeface="Calibri"/>
                </a:rPr>
                <a:t> </a:t>
              </a:r>
              <a:r>
                <a:rPr sz="1000" spc="-5" dirty="0">
                  <a:solidFill>
                    <a:srgbClr val="051C0A"/>
                  </a:solidFill>
                  <a:latin typeface="Calibri"/>
                  <a:cs typeface="Calibri"/>
                </a:rPr>
                <a:t>high </a:t>
              </a:r>
              <a:r>
                <a:rPr sz="1000" spc="-20" dirty="0">
                  <a:latin typeface="Calibri"/>
                  <a:cs typeface="Calibri"/>
                </a:rPr>
                <a:t>demand</a:t>
              </a:r>
              <a:r>
                <a:rPr sz="1000" spc="-80" dirty="0">
                  <a:latin typeface="Calibri"/>
                  <a:cs typeface="Calibri"/>
                </a:rPr>
                <a:t> </a:t>
              </a:r>
              <a:r>
                <a:rPr sz="1000" spc="-25" dirty="0">
                  <a:solidFill>
                    <a:srgbClr val="52524D"/>
                  </a:solidFill>
                  <a:latin typeface="Calibri"/>
                  <a:cs typeface="Calibri"/>
                </a:rPr>
                <a:t>occupation.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6080252" y="5349747"/>
              <a:ext cx="1244600" cy="18732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100" spc="20" dirty="0">
                  <a:solidFill>
                    <a:srgbClr val="312F31"/>
                  </a:solidFill>
                  <a:latin typeface="Calibri"/>
                  <a:cs typeface="Calibri"/>
                </a:rPr>
                <a:t>Potential</a:t>
              </a:r>
              <a:r>
                <a:rPr sz="1100" spc="100" dirty="0">
                  <a:solidFill>
                    <a:srgbClr val="312F31"/>
                  </a:solidFill>
                  <a:latin typeface="Calibri"/>
                  <a:cs typeface="Calibri"/>
                </a:rPr>
                <a:t> </a:t>
              </a:r>
              <a:r>
                <a:rPr sz="1100" spc="40" dirty="0">
                  <a:latin typeface="Calibri"/>
                  <a:cs typeface="Calibri"/>
                </a:rPr>
                <a:t>Resources</a:t>
              </a:r>
              <a:endParaRPr sz="1100">
                <a:latin typeface="Calibri"/>
                <a:cs typeface="Calibri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827267" y="5646420"/>
              <a:ext cx="1809750" cy="5975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1590">
                <a:lnSpc>
                  <a:spcPct val="100000"/>
                </a:lnSpc>
              </a:pPr>
              <a:r>
                <a:rPr sz="900" spc="25" dirty="0">
                  <a:latin typeface="Calibri"/>
                  <a:cs typeface="Calibri"/>
                </a:rPr>
                <a:t>Local</a:t>
              </a:r>
              <a:r>
                <a:rPr sz="900" spc="-75" dirty="0">
                  <a:latin typeface="Calibri"/>
                  <a:cs typeface="Calibri"/>
                </a:rPr>
                <a:t> </a:t>
              </a:r>
              <a:r>
                <a:rPr sz="900" spc="25" dirty="0">
                  <a:solidFill>
                    <a:srgbClr val="464648"/>
                  </a:solidFill>
                  <a:latin typeface="Calibri"/>
                  <a:cs typeface="Calibri"/>
                </a:rPr>
                <a:t>source</a:t>
              </a:r>
              <a:endParaRPr sz="900" dirty="0">
                <a:latin typeface="Calibri"/>
                <a:cs typeface="Calibri"/>
              </a:endParaRPr>
            </a:p>
            <a:p>
              <a:pPr marL="12700" marR="5080" indent="8890">
                <a:lnSpc>
                  <a:spcPct val="104400"/>
                </a:lnSpc>
                <a:spcBef>
                  <a:spcPts val="25"/>
                </a:spcBef>
              </a:pPr>
              <a:r>
                <a:rPr sz="900" spc="45" dirty="0">
                  <a:latin typeface="Calibri"/>
                  <a:cs typeface="Calibri"/>
                </a:rPr>
                <a:t>Eligible </a:t>
              </a:r>
              <a:r>
                <a:rPr sz="900" spc="-15" dirty="0">
                  <a:latin typeface="Calibri"/>
                  <a:cs typeface="Calibri"/>
                </a:rPr>
                <a:t>f</a:t>
              </a:r>
              <a:r>
                <a:rPr lang="en-US" sz="900" spc="-15" dirty="0">
                  <a:latin typeface="Calibri"/>
                  <a:cs typeface="Calibri"/>
                </a:rPr>
                <a:t>or</a:t>
              </a:r>
              <a:r>
                <a:rPr sz="900" spc="-15" dirty="0">
                  <a:latin typeface="Calibri"/>
                  <a:cs typeface="Calibri"/>
                </a:rPr>
                <a:t> </a:t>
              </a:r>
              <a:r>
                <a:rPr lang="en-US" sz="900" spc="105" dirty="0">
                  <a:cs typeface="Calibri"/>
                </a:rPr>
                <a:t>M98</a:t>
              </a:r>
              <a:r>
                <a:rPr lang="en-US" sz="900" spc="-30" dirty="0">
                  <a:cs typeface="Calibri"/>
                </a:rPr>
                <a:t> </a:t>
              </a:r>
              <a:r>
                <a:rPr lang="en-US" sz="900" spc="30" dirty="0">
                  <a:solidFill>
                    <a:srgbClr val="0C0C0A"/>
                  </a:solidFill>
                  <a:cs typeface="Calibri"/>
                </a:rPr>
                <a:t>funds </a:t>
              </a:r>
              <a:r>
                <a:rPr lang="en-US" sz="900" spc="-70" dirty="0">
                  <a:latin typeface="Calibri"/>
                  <a:cs typeface="Calibri"/>
                </a:rPr>
                <a:t>to</a:t>
              </a:r>
              <a:r>
                <a:rPr sz="900" spc="55" dirty="0">
                  <a:latin typeface="Calibri"/>
                  <a:cs typeface="Calibri"/>
                </a:rPr>
                <a:t> </a:t>
              </a:r>
              <a:r>
                <a:rPr sz="900" spc="50" dirty="0">
                  <a:latin typeface="Calibri"/>
                  <a:cs typeface="Calibri"/>
                </a:rPr>
                <a:t>expand </a:t>
              </a:r>
              <a:r>
                <a:rPr sz="900" spc="-190" dirty="0">
                  <a:latin typeface="Calibri"/>
                  <a:cs typeface="Calibri"/>
                </a:rPr>
                <a:t> </a:t>
              </a:r>
              <a:r>
                <a:rPr sz="900" spc="35" dirty="0">
                  <a:solidFill>
                    <a:srgbClr val="130F0C"/>
                  </a:solidFill>
                  <a:latin typeface="Calibri"/>
                  <a:cs typeface="Calibri"/>
                </a:rPr>
                <a:t>Secondary </a:t>
              </a:r>
              <a:r>
                <a:rPr sz="900" spc="25" dirty="0">
                  <a:latin typeface="Calibri"/>
                  <a:cs typeface="Calibri"/>
                </a:rPr>
                <a:t>Career</a:t>
              </a:r>
              <a:r>
                <a:rPr sz="900" spc="-25" dirty="0">
                  <a:latin typeface="Calibri"/>
                  <a:cs typeface="Calibri"/>
                </a:rPr>
                <a:t> </a:t>
              </a:r>
              <a:r>
                <a:rPr sz="900" spc="30" dirty="0">
                  <a:latin typeface="Calibri"/>
                  <a:cs typeface="Calibri"/>
                </a:rPr>
                <a:t>Pathways</a:t>
              </a:r>
              <a:endParaRPr sz="900" dirty="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120"/>
                </a:spcBef>
              </a:pPr>
              <a:r>
                <a:rPr sz="900" spc="35" dirty="0">
                  <a:latin typeface="Calibri"/>
                  <a:cs typeface="Calibri"/>
                </a:rPr>
                <a:t>Supplemental </a:t>
              </a:r>
              <a:r>
                <a:rPr sz="900" spc="25" dirty="0">
                  <a:latin typeface="Calibri"/>
                  <a:cs typeface="Calibri"/>
                </a:rPr>
                <a:t>Perkins </a:t>
              </a:r>
              <a:r>
                <a:rPr sz="900" spc="15" dirty="0">
                  <a:latin typeface="Calibri"/>
                  <a:cs typeface="Calibri"/>
                </a:rPr>
                <a:t>Federal</a:t>
              </a:r>
              <a:r>
                <a:rPr sz="900" spc="-50" dirty="0">
                  <a:latin typeface="Calibri"/>
                  <a:cs typeface="Calibri"/>
                </a:rPr>
                <a:t> </a:t>
              </a:r>
              <a:r>
                <a:rPr sz="900" spc="20" dirty="0">
                  <a:latin typeface="Calibri"/>
                  <a:cs typeface="Calibri"/>
                </a:rPr>
                <a:t>funds</a:t>
              </a:r>
              <a:endParaRPr sz="900" dirty="0">
                <a:latin typeface="Calibri"/>
                <a:cs typeface="Calibri"/>
              </a:endParaRPr>
            </a:p>
          </p:txBody>
        </p:sp>
        <p:sp>
          <p:nvSpPr>
            <p:cNvPr id="25" name="object 25" title="Oregon Department of Education"/>
            <p:cNvSpPr txBox="1"/>
            <p:nvPr/>
          </p:nvSpPr>
          <p:spPr>
            <a:xfrm>
              <a:off x="7943913" y="5945187"/>
              <a:ext cx="902335" cy="58356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1590">
                <a:lnSpc>
                  <a:spcPts val="2110"/>
                </a:lnSpc>
              </a:pPr>
              <a:r>
                <a:rPr sz="1850" spc="-5" dirty="0">
                  <a:latin typeface="Courier New"/>
                  <a:cs typeface="Courier New"/>
                </a:rPr>
                <a:t>OREGON</a:t>
              </a:r>
              <a:endParaRPr sz="1850" dirty="0">
                <a:latin typeface="Courier New"/>
                <a:cs typeface="Courier New"/>
              </a:endParaRPr>
            </a:p>
            <a:p>
              <a:pPr marL="12700">
                <a:lnSpc>
                  <a:spcPts val="890"/>
                </a:lnSpc>
              </a:pPr>
              <a:r>
                <a:rPr lang="en-US" sz="1000" spc="-25" dirty="0">
                  <a:solidFill>
                    <a:srgbClr val="0E74BA"/>
                  </a:solidFill>
                  <a:latin typeface="Calibri"/>
                  <a:cs typeface="Calibri"/>
                </a:rPr>
                <a:t>DEPA</a:t>
              </a:r>
              <a:r>
                <a:rPr sz="1000" spc="-25" dirty="0">
                  <a:solidFill>
                    <a:srgbClr val="0E74BA"/>
                  </a:solidFill>
                  <a:latin typeface="Calibri"/>
                  <a:cs typeface="Calibri"/>
                </a:rPr>
                <a:t>RTMENT</a:t>
              </a:r>
              <a:r>
                <a:rPr sz="1000" spc="35" dirty="0">
                  <a:solidFill>
                    <a:srgbClr val="0E74BA"/>
                  </a:solidFill>
                  <a:latin typeface="Calibri"/>
                  <a:cs typeface="Calibri"/>
                </a:rPr>
                <a:t> </a:t>
              </a:r>
              <a:r>
                <a:rPr sz="1000" spc="-35" dirty="0">
                  <a:solidFill>
                    <a:srgbClr val="0E74BA"/>
                  </a:solidFill>
                  <a:latin typeface="Calibri"/>
                  <a:cs typeface="Calibri"/>
                </a:rPr>
                <a:t>OF</a:t>
              </a:r>
              <a:endParaRPr sz="1000" dirty="0">
                <a:latin typeface="Calibri"/>
                <a:cs typeface="Calibri"/>
              </a:endParaRPr>
            </a:p>
            <a:p>
              <a:pPr marL="15240">
                <a:lnSpc>
                  <a:spcPts val="1420"/>
                </a:lnSpc>
              </a:pPr>
              <a:r>
                <a:rPr sz="1350" spc="25" dirty="0">
                  <a:solidFill>
                    <a:srgbClr val="0E74BA"/>
                  </a:solidFill>
                  <a:latin typeface="Calibri"/>
                  <a:cs typeface="Calibri"/>
                </a:rPr>
                <a:t>EDUCATION</a:t>
              </a:r>
              <a:endParaRPr sz="135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12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595" rIns="0" bIns="0" rtlCol="0">
            <a:spAutoFit/>
          </a:bodyPr>
          <a:lstStyle/>
          <a:p>
            <a:pPr marL="147320">
              <a:lnSpc>
                <a:spcPct val="100000"/>
              </a:lnSpc>
            </a:pPr>
            <a:r>
              <a:rPr sz="4400" spc="-15" dirty="0"/>
              <a:t>More </a:t>
            </a:r>
            <a:r>
              <a:rPr sz="4400" spc="-10" dirty="0"/>
              <a:t>Important</a:t>
            </a:r>
            <a:r>
              <a:rPr sz="4400" spc="15" dirty="0"/>
              <a:t> </a:t>
            </a:r>
            <a:r>
              <a:rPr sz="4400" spc="-10" dirty="0"/>
              <a:t>Considerations: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7340" y="1697354"/>
            <a:ext cx="7967980" cy="3740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Do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instructor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identified?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What kind of equipment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materials </a:t>
            </a:r>
            <a:r>
              <a:rPr sz="3200" spc="-5" dirty="0">
                <a:latin typeface="Calibri"/>
                <a:cs typeface="Calibri"/>
              </a:rPr>
              <a:t>do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you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need?</a:t>
            </a:r>
            <a:endParaRPr sz="3200">
              <a:latin typeface="Calibri"/>
              <a:cs typeface="Calibri"/>
            </a:endParaRPr>
          </a:p>
          <a:p>
            <a:pPr marL="355600" marR="8953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10" dirty="0">
                <a:latin typeface="Calibri"/>
                <a:cs typeface="Calibri"/>
              </a:rPr>
              <a:t>your </a:t>
            </a:r>
            <a:r>
              <a:rPr sz="3200" spc="-20" dirty="0">
                <a:latin typeface="Calibri"/>
                <a:cs typeface="Calibri"/>
              </a:rPr>
              <a:t>program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15" dirty="0">
                <a:latin typeface="Calibri"/>
                <a:cs typeface="Calibri"/>
              </a:rPr>
              <a:t>affiliated </a:t>
            </a:r>
            <a:r>
              <a:rPr sz="3200" dirty="0">
                <a:latin typeface="Calibri"/>
                <a:cs typeface="Calibri"/>
              </a:rPr>
              <a:t>with a </a:t>
            </a:r>
            <a:r>
              <a:rPr sz="3200" spc="-10" dirty="0">
                <a:latin typeface="Calibri"/>
                <a:cs typeface="Calibri"/>
              </a:rPr>
              <a:t>student </a:t>
            </a:r>
            <a:r>
              <a:rPr sz="3200" spc="-6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leadership </a:t>
            </a:r>
            <a:r>
              <a:rPr sz="3200" spc="-20" dirty="0">
                <a:latin typeface="Calibri"/>
                <a:cs typeface="Calibri"/>
              </a:rPr>
              <a:t>organization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(CTSO)?</a:t>
            </a:r>
            <a:endParaRPr sz="3200">
              <a:latin typeface="Calibri"/>
              <a:cs typeface="Calibri"/>
            </a:endParaRPr>
          </a:p>
          <a:p>
            <a:pPr marL="355600" marR="14351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Are you </a:t>
            </a:r>
            <a:r>
              <a:rPr sz="3200" spc="-5" dirty="0">
                <a:latin typeface="Calibri"/>
                <a:cs typeface="Calibri"/>
              </a:rPr>
              <a:t>planning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30" dirty="0">
                <a:latin typeface="Calibri"/>
                <a:cs typeface="Calibri"/>
              </a:rPr>
              <a:t>offer </a:t>
            </a:r>
            <a:r>
              <a:rPr sz="3200" spc="-10" dirty="0">
                <a:latin typeface="Calibri"/>
                <a:cs typeface="Calibri"/>
              </a:rPr>
              <a:t>college </a:t>
            </a:r>
            <a:r>
              <a:rPr sz="3200" spc="-5" dirty="0">
                <a:latin typeface="Calibri"/>
                <a:cs typeface="Calibri"/>
              </a:rPr>
              <a:t>credit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54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Program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Study?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 descr="Oregon outline with mortar board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81032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Career </a:t>
            </a:r>
            <a:r>
              <a:rPr sz="2400" b="1" spc="-5" dirty="0">
                <a:latin typeface="Calibri"/>
                <a:cs typeface="Calibri"/>
              </a:rPr>
              <a:t>Learning Areas and </a:t>
            </a:r>
            <a:r>
              <a:rPr sz="2400" b="1" dirty="0">
                <a:latin typeface="Calibri"/>
                <a:cs typeface="Calibri"/>
              </a:rPr>
              <a:t>Sample </a:t>
            </a:r>
            <a:r>
              <a:rPr sz="2400" b="1" spc="-10" dirty="0">
                <a:latin typeface="Calibri"/>
                <a:cs typeface="Calibri"/>
              </a:rPr>
              <a:t>Programs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to</a:t>
            </a:r>
            <a:r>
              <a:rPr lang="en-US" sz="2400" dirty="0"/>
              <a:t> </a:t>
            </a:r>
            <a:r>
              <a:rPr sz="2400" b="1" spc="-5" dirty="0">
                <a:latin typeface="Calibri"/>
                <a:cs typeface="Calibri"/>
              </a:rPr>
              <a:t>Consider: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325104"/>
            <a:ext cx="5464810" cy="4534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spc="-5" dirty="0">
                <a:latin typeface="Calibri"/>
                <a:cs typeface="Calibri"/>
              </a:rPr>
              <a:t>Agriculture, Food </a:t>
            </a:r>
            <a:r>
              <a:rPr lang="en-US" sz="2000" b="1" dirty="0">
                <a:latin typeface="Calibri"/>
                <a:cs typeface="Calibri"/>
              </a:rPr>
              <a:t>&amp;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Natural Resources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Systems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5" dirty="0">
                <a:latin typeface="Calibri"/>
                <a:cs typeface="Calibri"/>
              </a:rPr>
              <a:t>Agribusiness Systems</a:t>
            </a: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i="1" spc="-5" dirty="0">
                <a:latin typeface="Calibri"/>
                <a:cs typeface="Calibri"/>
              </a:rPr>
              <a:t>Agricultur</a:t>
            </a:r>
            <a:r>
              <a:rPr lang="en-US" i="1" spc="-5" dirty="0">
                <a:latin typeface="Calibri"/>
                <a:cs typeface="Calibri"/>
              </a:rPr>
              <a:t>al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Science </a:t>
            </a:r>
            <a:r>
              <a:rPr lang="en-US" i="1" spc="-5" dirty="0">
                <a:latin typeface="Calibri"/>
                <a:cs typeface="Calibri"/>
              </a:rPr>
              <a:t>&amp;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20" dirty="0">
                <a:latin typeface="Calibri"/>
                <a:cs typeface="Calibri"/>
              </a:rPr>
              <a:t>Technology</a:t>
            </a:r>
            <a:endParaRPr lang="en-US" i="1" spc="-2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20" dirty="0">
                <a:latin typeface="Calibri"/>
                <a:cs typeface="Calibri"/>
              </a:rPr>
              <a:t>Environmental Service Systems</a:t>
            </a:r>
            <a:endParaRPr dirty="0">
              <a:latin typeface="Calibri"/>
              <a:cs typeface="Calibri"/>
            </a:endParaRPr>
          </a:p>
          <a:p>
            <a:pPr marL="756285" lvl="1" indent="-286385">
              <a:lnSpc>
                <a:spcPts val="2155"/>
              </a:lnSpc>
              <a:buFont typeface="Arial"/>
              <a:buChar char="•"/>
              <a:tabLst>
                <a:tab pos="756920" algn="l"/>
              </a:tabLst>
            </a:pPr>
            <a:r>
              <a:rPr lang="en-US" i="1" spc="-10" dirty="0">
                <a:cs typeface="Calibri"/>
              </a:rPr>
              <a:t>Forestry &amp; Forest Products</a:t>
            </a:r>
            <a:endParaRPr lang="en-US" dirty="0">
              <a:cs typeface="Calibri"/>
            </a:endParaRPr>
          </a:p>
          <a:p>
            <a:pPr marL="756285" lvl="1" indent="-286385">
              <a:lnSpc>
                <a:spcPts val="2155"/>
              </a:lnSpc>
              <a:buFont typeface="Arial"/>
              <a:buChar char="•"/>
              <a:tabLst>
                <a:tab pos="756920" algn="l"/>
              </a:tabLst>
            </a:pPr>
            <a:r>
              <a:rPr i="1" spc="-5" dirty="0">
                <a:latin typeface="Calibri"/>
                <a:cs typeface="Calibri"/>
              </a:rPr>
              <a:t>Natural</a:t>
            </a:r>
            <a:r>
              <a:rPr i="1" spc="-5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Resource</a:t>
            </a:r>
            <a:r>
              <a:rPr lang="en-US" i="1" spc="-10" dirty="0">
                <a:latin typeface="Calibri"/>
                <a:cs typeface="Calibri"/>
              </a:rPr>
              <a:t> Systems</a:t>
            </a:r>
          </a:p>
          <a:p>
            <a:pPr marL="299085" indent="-286385">
              <a:lnSpc>
                <a:spcPts val="24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dirty="0">
                <a:latin typeface="Calibri"/>
                <a:cs typeface="Calibri"/>
              </a:rPr>
              <a:t>Arts, </a:t>
            </a:r>
            <a:r>
              <a:rPr sz="2000" b="1" spc="-5" dirty="0">
                <a:latin typeface="Calibri"/>
                <a:cs typeface="Calibri"/>
              </a:rPr>
              <a:t>Information </a:t>
            </a:r>
            <a:r>
              <a:rPr lang="en-US" sz="2000" b="1" dirty="0">
                <a:latin typeface="Calibri"/>
                <a:cs typeface="Calibri"/>
              </a:rPr>
              <a:t>&amp;</a:t>
            </a:r>
            <a:r>
              <a:rPr sz="2000" b="1" spc="-9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Communications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0" dirty="0">
                <a:cs typeface="Calibri"/>
              </a:rPr>
              <a:t>Digital </a:t>
            </a:r>
            <a:r>
              <a:rPr lang="en-US" i="1" spc="-5" dirty="0">
                <a:cs typeface="Calibri"/>
              </a:rPr>
              <a:t>Media Production</a:t>
            </a:r>
          </a:p>
          <a:p>
            <a:pPr marL="756285" lvl="1" indent="-286385"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5" dirty="0">
                <a:cs typeface="Calibri"/>
              </a:rPr>
              <a:t>Information &amp; Communications Technology</a:t>
            </a:r>
            <a:endParaRPr lang="en-US" dirty="0"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0" dirty="0">
                <a:latin typeface="Calibri"/>
                <a:cs typeface="Calibri"/>
              </a:rPr>
              <a:t>Performing Arts</a:t>
            </a: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0" dirty="0">
                <a:latin typeface="Calibri"/>
                <a:cs typeface="Calibri"/>
              </a:rPr>
              <a:t>Programming &amp; Software Development</a:t>
            </a:r>
            <a:endParaRPr dirty="0">
              <a:latin typeface="Calibri"/>
              <a:cs typeface="Calibri"/>
            </a:endParaRPr>
          </a:p>
          <a:p>
            <a:pPr marL="299085" indent="-286385">
              <a:lnSpc>
                <a:spcPts val="2395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dirty="0">
                <a:latin typeface="Calibri"/>
                <a:cs typeface="Calibri"/>
              </a:rPr>
              <a:t>Business </a:t>
            </a:r>
            <a:r>
              <a:rPr lang="en-US" sz="2000" b="1" dirty="0">
                <a:latin typeface="Calibri"/>
                <a:cs typeface="Calibri"/>
              </a:rPr>
              <a:t>&amp;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Management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6920" algn="l"/>
              </a:tabLst>
            </a:pPr>
            <a:r>
              <a:rPr i="1" spc="-5" dirty="0">
                <a:latin typeface="Calibri"/>
                <a:cs typeface="Calibri"/>
              </a:rPr>
              <a:t>Business Management </a:t>
            </a:r>
            <a:r>
              <a:rPr lang="en-US" i="1" spc="-5" dirty="0">
                <a:latin typeface="Calibri"/>
                <a:cs typeface="Calibri"/>
              </a:rPr>
              <a:t>&amp;</a:t>
            </a:r>
            <a:r>
              <a:rPr i="1" spc="-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Administration</a:t>
            </a:r>
            <a:endParaRPr lang="en-US" i="1" spc="-1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0" dirty="0">
                <a:latin typeface="Calibri"/>
                <a:cs typeface="Calibri"/>
              </a:rPr>
              <a:t>Finance &amp; Accounting</a:t>
            </a:r>
          </a:p>
          <a:p>
            <a:pPr marL="756285" lvl="1" indent="-286385">
              <a:spcBef>
                <a:spcPts val="10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0" dirty="0">
                <a:latin typeface="Calibri"/>
                <a:cs typeface="Calibri"/>
              </a:rPr>
              <a:t>Hospitality Tourism (Culinary, Travel, Lodging)</a:t>
            </a:r>
          </a:p>
          <a:p>
            <a:pPr marL="756285" lvl="1" indent="-286385">
              <a:spcBef>
                <a:spcPts val="10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0" dirty="0">
                <a:latin typeface="Calibri"/>
                <a:cs typeface="Calibri"/>
              </a:rPr>
              <a:t>Marketing &amp; </a:t>
            </a:r>
            <a:r>
              <a:rPr lang="en-US" i="1" spc="-5" dirty="0">
                <a:cs typeface="Calibri"/>
              </a:rPr>
              <a:t>Entrepreneurship</a:t>
            </a:r>
            <a:endParaRPr lang="en-US" dirty="0">
              <a:cs typeface="Calibri"/>
            </a:endParaRPr>
          </a:p>
        </p:txBody>
      </p:sp>
      <p:sp>
        <p:nvSpPr>
          <p:cNvPr id="4" name="object 4" descr="Outline of Oregon, with mortar board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8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3511"/>
            <a:ext cx="810323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Career </a:t>
            </a:r>
            <a:r>
              <a:rPr sz="2400" b="1" spc="-5" dirty="0">
                <a:latin typeface="Calibri"/>
                <a:cs typeface="Calibri"/>
              </a:rPr>
              <a:t>Learning Areas and </a:t>
            </a:r>
            <a:r>
              <a:rPr sz="2400" b="1" dirty="0">
                <a:latin typeface="Calibri"/>
                <a:cs typeface="Calibri"/>
              </a:rPr>
              <a:t>Sample </a:t>
            </a:r>
            <a:r>
              <a:rPr sz="2400" b="1" spc="-10" dirty="0">
                <a:latin typeface="Calibri"/>
                <a:cs typeface="Calibri"/>
              </a:rPr>
              <a:t>Programs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to</a:t>
            </a:r>
            <a:r>
              <a:rPr lang="en-US" sz="2400" dirty="0"/>
              <a:t> </a:t>
            </a:r>
            <a:r>
              <a:rPr sz="2400" b="1" spc="-5" dirty="0">
                <a:latin typeface="Calibri"/>
                <a:cs typeface="Calibri"/>
              </a:rPr>
              <a:t>Consider:</a:t>
            </a:r>
            <a:r>
              <a:rPr lang="en-US" sz="2400" b="1" spc="-5" dirty="0">
                <a:latin typeface="Calibri"/>
                <a:cs typeface="Calibri"/>
              </a:rPr>
              <a:t/>
            </a:r>
            <a:br>
              <a:rPr lang="en-US" sz="2400" b="1" spc="-5" dirty="0">
                <a:latin typeface="Calibri"/>
                <a:cs typeface="Calibri"/>
              </a:rPr>
            </a:br>
            <a:r>
              <a:rPr lang="en-US" sz="1800" spc="-5" dirty="0"/>
              <a:t>(continued….)</a:t>
            </a:r>
            <a:endParaRPr sz="1800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47800"/>
            <a:ext cx="5464810" cy="4267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ts val="2395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spc="-5" dirty="0">
                <a:latin typeface="Calibri"/>
                <a:cs typeface="Calibri"/>
              </a:rPr>
              <a:t>Health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Sciences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5" dirty="0">
                <a:cs typeface="Calibri"/>
              </a:rPr>
              <a:t>Biotechnology Research &amp; Development</a:t>
            </a:r>
            <a:endParaRPr lang="en-US" dirty="0">
              <a:cs typeface="Calibri"/>
            </a:endParaRPr>
          </a:p>
          <a:p>
            <a:pPr marL="756285" lvl="1" indent="-286385"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5" dirty="0">
                <a:cs typeface="Calibri"/>
              </a:rPr>
              <a:t>Diagnostic Services</a:t>
            </a:r>
          </a:p>
          <a:p>
            <a:pPr marL="756285" lvl="1" indent="-286385"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5" dirty="0">
                <a:cs typeface="Calibri"/>
              </a:rPr>
              <a:t>Health Informatics</a:t>
            </a:r>
            <a:endParaRPr lang="en-US" dirty="0"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i="1" spc="-5" dirty="0">
                <a:latin typeface="Calibri"/>
                <a:cs typeface="Calibri"/>
              </a:rPr>
              <a:t>Therapeutic</a:t>
            </a:r>
            <a:r>
              <a:rPr i="1" spc="-6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Services</a:t>
            </a:r>
            <a:endParaRPr lang="en-US" i="1" spc="-5" dirty="0">
              <a:latin typeface="Calibri"/>
              <a:cs typeface="Calibri"/>
            </a:endParaRPr>
          </a:p>
          <a:p>
            <a:pPr marL="299085" indent="-286385">
              <a:lnSpc>
                <a:spcPts val="24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dirty="0">
                <a:latin typeface="Calibri"/>
                <a:cs typeface="Calibri"/>
              </a:rPr>
              <a:t>Human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Resources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ts val="2155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i="1" spc="-15" dirty="0">
                <a:latin typeface="Calibri"/>
                <a:cs typeface="Calibri"/>
              </a:rPr>
              <a:t>Education</a:t>
            </a:r>
            <a:r>
              <a:rPr lang="en-US" i="1" spc="-15" dirty="0">
                <a:latin typeface="Calibri"/>
                <a:cs typeface="Calibri"/>
              </a:rPr>
              <a:t> &amp; Training</a:t>
            </a:r>
          </a:p>
          <a:p>
            <a:pPr marL="756285" lvl="1" indent="-286385">
              <a:lnSpc>
                <a:spcPts val="2155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5" dirty="0">
                <a:latin typeface="Calibri"/>
                <a:cs typeface="Calibri"/>
              </a:rPr>
              <a:t>Family &amp; Community Services</a:t>
            </a:r>
          </a:p>
          <a:p>
            <a:pPr marL="756285" lvl="1" indent="-286385">
              <a:lnSpc>
                <a:spcPts val="2155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5" dirty="0">
                <a:latin typeface="Calibri"/>
                <a:cs typeface="Calibri"/>
              </a:rPr>
              <a:t>Human &amp; Personal Care Services</a:t>
            </a:r>
          </a:p>
          <a:p>
            <a:pPr marL="756285" lvl="1" indent="-286385">
              <a:lnSpc>
                <a:spcPts val="2155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15" dirty="0">
                <a:latin typeface="Calibri"/>
                <a:cs typeface="Calibri"/>
              </a:rPr>
              <a:t>Law, Public Safety, &amp; Security</a:t>
            </a:r>
            <a:endParaRPr dirty="0">
              <a:latin typeface="Calibri"/>
              <a:cs typeface="Calibri"/>
            </a:endParaRPr>
          </a:p>
          <a:p>
            <a:pPr marL="299085" indent="-286385">
              <a:lnSpc>
                <a:spcPts val="2395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spc="-5" dirty="0">
                <a:latin typeface="Calibri"/>
                <a:cs typeface="Calibri"/>
              </a:rPr>
              <a:t>Industrial </a:t>
            </a:r>
            <a:r>
              <a:rPr lang="en-US" sz="2000" b="1" dirty="0">
                <a:latin typeface="Calibri"/>
                <a:cs typeface="Calibri"/>
              </a:rPr>
              <a:t>&amp;</a:t>
            </a:r>
            <a:r>
              <a:rPr sz="2000" b="1" dirty="0">
                <a:latin typeface="Calibri"/>
                <a:cs typeface="Calibri"/>
              </a:rPr>
              <a:t> Engineering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Systems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i="1" spc="-5" dirty="0">
                <a:latin typeface="Calibri"/>
                <a:cs typeface="Calibri"/>
              </a:rPr>
              <a:t>Advanced</a:t>
            </a:r>
            <a:r>
              <a:rPr i="1" spc="-9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Manufacturing</a:t>
            </a:r>
            <a:endParaRPr lang="en-US" i="1" spc="-5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lang="en-US" i="1" spc="-5" dirty="0">
                <a:latin typeface="Calibri"/>
                <a:cs typeface="Calibri"/>
              </a:rPr>
              <a:t>Automotive &amp; Heavy Equipment Technology</a:t>
            </a:r>
            <a:endParaRPr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•"/>
              <a:tabLst>
                <a:tab pos="756920" algn="l"/>
              </a:tabLst>
            </a:pPr>
            <a:r>
              <a:rPr i="1" spc="-10" dirty="0">
                <a:latin typeface="Calibri"/>
                <a:cs typeface="Calibri"/>
              </a:rPr>
              <a:t>Construction</a:t>
            </a:r>
            <a:r>
              <a:rPr i="1" spc="-40" dirty="0">
                <a:latin typeface="Calibri"/>
                <a:cs typeface="Calibri"/>
              </a:rPr>
              <a:t> </a:t>
            </a:r>
            <a:r>
              <a:rPr i="1" spc="-20" dirty="0">
                <a:latin typeface="Calibri"/>
                <a:cs typeface="Calibri"/>
              </a:rPr>
              <a:t>Technology</a:t>
            </a:r>
            <a:endParaRPr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•"/>
              <a:tabLst>
                <a:tab pos="756920" algn="l"/>
              </a:tabLst>
            </a:pPr>
            <a:r>
              <a:rPr i="1" spc="-5" dirty="0">
                <a:latin typeface="Calibri"/>
                <a:cs typeface="Calibri"/>
              </a:rPr>
              <a:t>Engineering</a:t>
            </a:r>
            <a:r>
              <a:rPr i="1" spc="-85" dirty="0">
                <a:latin typeface="Calibri"/>
                <a:cs typeface="Calibri"/>
              </a:rPr>
              <a:t> </a:t>
            </a:r>
            <a:r>
              <a:rPr i="1" spc="-20" dirty="0">
                <a:latin typeface="Calibri"/>
                <a:cs typeface="Calibri"/>
              </a:rPr>
              <a:t>Technology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" name="object 4" descr="Oregon outline with mortar board" title="ODe Logo"/>
          <p:cNvSpPr/>
          <p:nvPr/>
        </p:nvSpPr>
        <p:spPr>
          <a:xfrm>
            <a:off x="7467600" y="5315940"/>
            <a:ext cx="1400175" cy="1412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983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370" y="439673"/>
            <a:ext cx="6680834" cy="1009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spc="-5" dirty="0"/>
              <a:t>Agriculture, </a:t>
            </a:r>
            <a:r>
              <a:rPr sz="3200" spc="-15" dirty="0"/>
              <a:t>Food </a:t>
            </a:r>
            <a:r>
              <a:rPr lang="en-US" sz="3200" dirty="0"/>
              <a:t>&amp;</a:t>
            </a:r>
            <a:r>
              <a:rPr sz="3200" dirty="0"/>
              <a:t> </a:t>
            </a:r>
            <a:r>
              <a:rPr sz="3200" spc="-15" dirty="0"/>
              <a:t>Natural</a:t>
            </a:r>
            <a:r>
              <a:rPr sz="3200" spc="35" dirty="0"/>
              <a:t> </a:t>
            </a:r>
            <a:r>
              <a:rPr sz="3200" spc="-10" dirty="0"/>
              <a:t>Resources</a:t>
            </a:r>
            <a:endParaRPr sz="3200" dirty="0"/>
          </a:p>
          <a:p>
            <a:pPr algn="ctr">
              <a:lnSpc>
                <a:spcPct val="100000"/>
              </a:lnSpc>
            </a:pPr>
            <a:r>
              <a:rPr sz="3200" spc="-20" dirty="0"/>
              <a:t>Systems</a:t>
            </a:r>
            <a:endParaRPr sz="3200" dirty="0"/>
          </a:p>
        </p:txBody>
      </p:sp>
      <p:sp>
        <p:nvSpPr>
          <p:cNvPr id="3" name="object 3" descr="Oregon outline with mortar board&#10;" title="ODE logo"/>
          <p:cNvSpPr/>
          <p:nvPr/>
        </p:nvSpPr>
        <p:spPr>
          <a:xfrm>
            <a:off x="7467600" y="5333974"/>
            <a:ext cx="1400809" cy="1413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5844" y="1851786"/>
            <a:ext cx="6616065" cy="3202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Agriculture </a:t>
            </a:r>
            <a:r>
              <a:rPr sz="2800" b="1" spc="-5" dirty="0">
                <a:latin typeface="Calibri"/>
                <a:cs typeface="Calibri"/>
              </a:rPr>
              <a:t>Science </a:t>
            </a:r>
            <a:r>
              <a:rPr lang="en-US" sz="2800" b="1" spc="-5" dirty="0">
                <a:latin typeface="Calibri"/>
                <a:cs typeface="Calibri"/>
              </a:rPr>
              <a:t>&amp;</a:t>
            </a:r>
            <a:r>
              <a:rPr sz="2800" b="1" spc="95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Technology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220"/>
              </a:spcBef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Agriculture </a:t>
            </a:r>
            <a:r>
              <a:rPr sz="1800" spc="-5" dirty="0">
                <a:latin typeface="Calibri"/>
                <a:cs typeface="Calibri"/>
              </a:rPr>
              <a:t>Science </a:t>
            </a:r>
            <a:r>
              <a:rPr lang="en-US" sz="1800" dirty="0">
                <a:latin typeface="Calibri"/>
                <a:cs typeface="Calibri"/>
              </a:rPr>
              <a:t>&amp;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Technology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dirty="0">
                <a:latin typeface="Calibri"/>
                <a:cs typeface="Calibri"/>
              </a:rPr>
              <a:t>is a 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comprehensive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dirty="0">
                <a:latin typeface="Calibri"/>
                <a:cs typeface="Calibri"/>
              </a:rPr>
              <a:t>that </a:t>
            </a:r>
            <a:r>
              <a:rPr sz="1800" spc="-5" dirty="0">
                <a:latin typeface="Calibri"/>
                <a:cs typeface="Calibri"/>
              </a:rPr>
              <a:t>connects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related </a:t>
            </a:r>
            <a:r>
              <a:rPr sz="1800" spc="-10" dirty="0">
                <a:latin typeface="Calibri"/>
                <a:cs typeface="Calibri"/>
              </a:rPr>
              <a:t>career strands </a:t>
            </a:r>
            <a:r>
              <a:rPr sz="1800" spc="-5" dirty="0">
                <a:latin typeface="Calibri"/>
                <a:cs typeface="Calibri"/>
              </a:rPr>
              <a:t>that </a:t>
            </a:r>
            <a:r>
              <a:rPr sz="1800" spc="-1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dirty="0">
                <a:latin typeface="Calibri"/>
                <a:cs typeface="Calibri"/>
              </a:rPr>
              <a:t>part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vibrant nature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20" dirty="0">
                <a:latin typeface="Calibri"/>
                <a:cs typeface="Calibri"/>
              </a:rPr>
              <a:t>Oregon’s </a:t>
            </a:r>
            <a:r>
              <a:rPr sz="1800" spc="-10" dirty="0">
                <a:latin typeface="Calibri"/>
                <a:cs typeface="Calibri"/>
              </a:rPr>
              <a:t>agriculture </a:t>
            </a:r>
            <a:r>
              <a:rPr sz="1800" spc="-20" dirty="0">
                <a:latin typeface="Calibri"/>
                <a:cs typeface="Calibri"/>
              </a:rPr>
              <a:t>industry.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career strands </a:t>
            </a:r>
            <a:r>
              <a:rPr sz="1800" spc="-5" dirty="0">
                <a:latin typeface="Calibri"/>
                <a:cs typeface="Calibri"/>
              </a:rPr>
              <a:t>include agribusiness, </a:t>
            </a:r>
            <a:r>
              <a:rPr sz="1800" dirty="0">
                <a:latin typeface="Calibri"/>
                <a:cs typeface="Calibri"/>
              </a:rPr>
              <a:t>animal </a:t>
            </a:r>
            <a:r>
              <a:rPr sz="1800" spc="-5" dirty="0">
                <a:latin typeface="Calibri"/>
                <a:cs typeface="Calibri"/>
              </a:rPr>
              <a:t>science, plant </a:t>
            </a:r>
            <a:r>
              <a:rPr sz="1800" spc="-2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science/horticulture,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agriculture </a:t>
            </a:r>
            <a:r>
              <a:rPr sz="1800" spc="-5" dirty="0">
                <a:latin typeface="Calibri"/>
                <a:cs typeface="Calibri"/>
              </a:rPr>
              <a:t>mechanics.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spc="-10" dirty="0">
                <a:latin typeface="Calibri"/>
                <a:cs typeface="Calibri"/>
              </a:rPr>
              <a:t>agriculture </a:t>
            </a:r>
            <a:r>
              <a:rPr sz="1800" spc="-1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entrepreneurship, leadership,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management skills is part 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program. </a:t>
            </a:r>
            <a:r>
              <a:rPr sz="1800" spc="-5" dirty="0">
                <a:latin typeface="Calibri"/>
                <a:cs typeface="Calibri"/>
              </a:rPr>
              <a:t>Students </a:t>
            </a:r>
            <a:r>
              <a:rPr sz="1800" dirty="0">
                <a:latin typeface="Calibri"/>
                <a:cs typeface="Calibri"/>
              </a:rPr>
              <a:t>who </a:t>
            </a:r>
            <a:r>
              <a:rPr sz="1800" spc="-10" dirty="0">
                <a:latin typeface="Calibri"/>
                <a:cs typeface="Calibri"/>
              </a:rPr>
              <a:t>are enrolled </a:t>
            </a:r>
            <a:r>
              <a:rPr sz="1800" spc="-5" dirty="0">
                <a:latin typeface="Calibri"/>
                <a:cs typeface="Calibri"/>
              </a:rPr>
              <a:t>within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Agriculture </a:t>
            </a:r>
            <a:r>
              <a:rPr sz="1800" spc="-5" dirty="0">
                <a:latin typeface="Calibri"/>
                <a:cs typeface="Calibri"/>
              </a:rPr>
              <a:t>Science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Technology </a:t>
            </a:r>
            <a:r>
              <a:rPr sz="1800" spc="-15" dirty="0">
                <a:latin typeface="Calibri"/>
                <a:cs typeface="Calibri"/>
              </a:rPr>
              <a:t>Program </a:t>
            </a:r>
            <a:r>
              <a:rPr sz="1800" spc="-5" dirty="0">
                <a:latin typeface="Calibri"/>
                <a:cs typeface="Calibri"/>
              </a:rPr>
              <a:t>of Study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eligible </a:t>
            </a:r>
            <a:r>
              <a:rPr sz="1800" spc="-10" dirty="0">
                <a:latin typeface="Calibri"/>
                <a:cs typeface="Calibri"/>
              </a:rPr>
              <a:t>to participate </a:t>
            </a:r>
            <a:r>
              <a:rPr sz="1800" spc="-5" dirty="0">
                <a:latin typeface="Calibri"/>
                <a:cs typeface="Calibri"/>
              </a:rPr>
              <a:t>within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35" dirty="0">
                <a:latin typeface="Calibri"/>
                <a:cs typeface="Calibri"/>
              </a:rPr>
              <a:t>FFA 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student </a:t>
            </a:r>
            <a:r>
              <a:rPr sz="1800" spc="-10" dirty="0">
                <a:latin typeface="Calibri"/>
                <a:cs typeface="Calibri"/>
              </a:rPr>
              <a:t>leadership </a:t>
            </a:r>
            <a:r>
              <a:rPr sz="1800" spc="-15" dirty="0">
                <a:latin typeface="Calibri"/>
                <a:cs typeface="Calibri"/>
              </a:rPr>
              <a:t>organization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(CTSO).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EA4080AC646C46ADCF94E40500EAAA" ma:contentTypeVersion="7" ma:contentTypeDescription="Create a new document." ma:contentTypeScope="" ma:versionID="65541e0802308968ec04ca0dcea30397">
  <xsd:schema xmlns:xsd="http://www.w3.org/2001/XMLSchema" xmlns:xs="http://www.w3.org/2001/XMLSchema" xmlns:p="http://schemas.microsoft.com/office/2006/metadata/properties" xmlns:ns1="http://schemas.microsoft.com/sharepoint/v3" xmlns:ns2="54ba7e27-71cb-4c46-94e1-a2d959839410" xmlns:ns3="54031767-dd6d-417c-ab73-583408f47564" targetNamespace="http://schemas.microsoft.com/office/2006/metadata/properties" ma:root="true" ma:fieldsID="ec373ca5e322ce03912459cbb723fbfa" ns1:_="" ns2:_="" ns3:_="">
    <xsd:import namespace="http://schemas.microsoft.com/sharepoint/v3"/>
    <xsd:import namespace="54ba7e27-71cb-4c46-94e1-a2d959839410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7e27-71cb-4c46-94e1-a2d959839410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riority xmlns="54ba7e27-71cb-4c46-94e1-a2d959839410">New</Priority>
    <Remediation_x0020_Date xmlns="54ba7e27-71cb-4c46-94e1-a2d959839410">2019-03-19T07:00:00+00:00</Remediation_x0020_Date>
    <Estimated_x0020_Creation_x0020_Date xmlns="54ba7e27-71cb-4c46-94e1-a2d959839410">2019-03-19T07:00:00+00:00</Estimated_x0020_Creation_x0020_Date>
  </documentManagement>
</p:properties>
</file>

<file path=customXml/itemProps1.xml><?xml version="1.0" encoding="utf-8"?>
<ds:datastoreItem xmlns:ds="http://schemas.openxmlformats.org/officeDocument/2006/customXml" ds:itemID="{D7CEDE76-465D-4EF3-8709-5B0C95F29C3B}"/>
</file>

<file path=customXml/itemProps2.xml><?xml version="1.0" encoding="utf-8"?>
<ds:datastoreItem xmlns:ds="http://schemas.openxmlformats.org/officeDocument/2006/customXml" ds:itemID="{D10B792B-A3A8-45A8-BF0D-326AD882312A}"/>
</file>

<file path=customXml/itemProps3.xml><?xml version="1.0" encoding="utf-8"?>
<ds:datastoreItem xmlns:ds="http://schemas.openxmlformats.org/officeDocument/2006/customXml" ds:itemID="{FCEFFAFD-99E2-4740-B838-CEA622ADD2E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3543</Words>
  <Application>Microsoft Office PowerPoint</Application>
  <PresentationFormat>On-screen Show (4:3)</PresentationFormat>
  <Paragraphs>548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Consolas</vt:lpstr>
      <vt:lpstr>Courier New</vt:lpstr>
      <vt:lpstr>Times New Roman</vt:lpstr>
      <vt:lpstr>Office Theme</vt:lpstr>
      <vt:lpstr>Start-Up CTE Programs</vt:lpstr>
      <vt:lpstr>Welcome to Career and Technical Education – CTE</vt:lpstr>
      <vt:lpstr>Real Options for College and Rewarding Careers</vt:lpstr>
      <vt:lpstr>If you’re thinking of starting a Program of Study,  here are important things to consider:</vt:lpstr>
      <vt:lpstr>Model CTE Program of Study</vt:lpstr>
      <vt:lpstr>More Important Considerations:</vt:lpstr>
      <vt:lpstr>Career Learning Areas and Sample Programs to Consider:</vt:lpstr>
      <vt:lpstr>Career Learning Areas and Sample Programs to Consider: (continued….)</vt:lpstr>
      <vt:lpstr>Agriculture, Food &amp; Natural Resources Systems</vt:lpstr>
      <vt:lpstr>AGRICULTURE SCIENCE &amp; TECHNOLOGY START-UP PLAN</vt:lpstr>
      <vt:lpstr>Agriculture, Food &amp; Natural Resources Systems</vt:lpstr>
      <vt:lpstr>FORESTRY &amp; FOREST PRODUCTS START-UP PLAN</vt:lpstr>
      <vt:lpstr>Arts, Information &amp; Communications</vt:lpstr>
      <vt:lpstr>INFORMATION &amp; COMMUNICATIONS TECHNOLOGY START-UP PLAN</vt:lpstr>
      <vt:lpstr>Arts, Information &amp; Communications</vt:lpstr>
      <vt:lpstr>DIGITAL MEDIA PRODUCTION START-UP PLAN</vt:lpstr>
      <vt:lpstr>Business &amp; Management</vt:lpstr>
      <vt:lpstr>BUSINESS MANAGEMENT &amp; ADMINISTRATION (BMA)  START-UP PLAN</vt:lpstr>
      <vt:lpstr>Business &amp; Management</vt:lpstr>
      <vt:lpstr>MARKETING &amp; ENTREPRENEURSHIP  START-UP PLAN</vt:lpstr>
      <vt:lpstr>Health Sciences</vt:lpstr>
      <vt:lpstr>THERAPEUTIC SERVICES START-UP PLAN</vt:lpstr>
      <vt:lpstr>Health Sciences</vt:lpstr>
      <vt:lpstr>BIOTECHNOLOGY START-UP PLAN *</vt:lpstr>
      <vt:lpstr>Human Resources</vt:lpstr>
      <vt:lpstr>EDUCATION &amp; TRAINING START-UP PLAN</vt:lpstr>
      <vt:lpstr>Industrial &amp; Engineering Systems</vt:lpstr>
      <vt:lpstr>ADVANCED MANUFACTURING START-UP PLAN</vt:lpstr>
      <vt:lpstr>Industrial &amp; Engineering Systems</vt:lpstr>
      <vt:lpstr>CONSTRUCTION TECHNOLOGY  START-UP PLAN</vt:lpstr>
      <vt:lpstr>Industrial &amp; Engineering Systems</vt:lpstr>
      <vt:lpstr>ENGINEERING TECHNOLOGY START-UP PLAN</vt:lpstr>
      <vt:lpstr>Resources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Pre-Designed Career and Technical Education Programs of Study Webinar PowerPoint</dc:title>
  <dc:creator>Linda Simeone</dc:creator>
  <cp:lastModifiedBy>ONEILL Barbara - ODE</cp:lastModifiedBy>
  <cp:revision>36</cp:revision>
  <dcterms:created xsi:type="dcterms:W3CDTF">2019-03-05T09:51:40Z</dcterms:created>
  <dcterms:modified xsi:type="dcterms:W3CDTF">2019-03-19T15:21:27Z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2019-03-05T00:00:00Z</vt:filetime>
  </property>
  <property fmtid="{D5CDD505-2E9C-101B-9397-08002B2CF9AE}" pid="5" name="ContentTypeId">
    <vt:lpwstr>0x010100E3EA4080AC646C46ADCF94E40500EAAA</vt:lpwstr>
  </property>
</Properties>
</file>