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9" r:id="rId4"/>
    <p:sldId id="279" r:id="rId5"/>
    <p:sldId id="280" r:id="rId6"/>
    <p:sldId id="292" r:id="rId7"/>
    <p:sldId id="275" r:id="rId8"/>
    <p:sldId id="259" r:id="rId9"/>
    <p:sldId id="287" r:id="rId10"/>
    <p:sldId id="286" r:id="rId11"/>
    <p:sldId id="290" r:id="rId12"/>
    <p:sldId id="291" r:id="rId13"/>
    <p:sldId id="278" r:id="rId1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30" autoAdjust="0"/>
  </p:normalViewPr>
  <p:slideViewPr>
    <p:cSldViewPr>
      <p:cViewPr varScale="1">
        <p:scale>
          <a:sx n="102" d="100"/>
          <a:sy n="102" d="100"/>
        </p:scale>
        <p:origin x="42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F91C8-6A45-4E24-9530-AA59E1DA79D0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B9479-F080-4AAD-8E78-D948E3DBCF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796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B7D94-2B7C-4871-AE6B-385AC0A9EE61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90ED7-D44E-4AC7-85FA-132606251F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1083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AD202-E7A4-49F8-91BB-4D9975E2C253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E0FB8-9A9B-45F0-B457-0F4A7362BA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524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C448E-5FBD-4DC2-A5D8-C03E17649A69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8F262-8C5F-4506-B60B-975FD2F30D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55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7DB8F-12D3-4FCE-96FE-4D539EC54436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D6FFF-7831-430F-ADDE-29B7AB4F11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08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D156F-1AFF-440A-92BD-023BEE13F977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B536A-C980-4C0C-8FD6-11D1C1DBB7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19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F757C-45A6-453A-A708-C639E0AB753B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DB3F0-AEE5-4D8A-BF06-C24A4C4C11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2543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8CBB4-A77B-41FB-85FC-1A9959C8598B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8DB29-278F-4A0C-B2BD-96C95B2FD8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55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DA6EA-9BF5-4365-8974-4223F014EBE8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801F-E565-48F0-8A1B-00C69EA558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7674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D5EF7-243A-4641-ACEB-73935FDF1015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6690E-7D94-4928-95F5-8BCCC3B263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693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C679C-00D4-440C-A6CD-54EEB76C0C54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39B0F-3E15-457F-87B7-0D98C515C1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26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382C1-BD59-4ECC-A6F9-C51106C9A8AF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06072-7AA7-4B7D-B0CB-638B037E95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17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75DE49-DCB6-4960-9A15-3C7C6C67E82D}" type="datetimeFigureOut">
              <a:rPr lang="en-US"/>
              <a:pPr>
                <a:defRPr/>
              </a:pPr>
              <a:t>11/14/2022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77A6EA1-BD87-4FBC-B2AC-A23F6F16BA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drive.google.com/drive/folders/13X42yRB3Gxxd2p_BJJj2FLHn-L6rfkD2?usp=sharin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drive/folders/13X42yRB3Gxxd2p_BJJj2FLHn-L6rfkD2?usp=sharing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Reynold.Gardner@ode.oregon.gov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2590800"/>
          </a:xfrm>
        </p:spPr>
        <p:txBody>
          <a:bodyPr/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Statewide Natural Resource / Forestry Program  of Study 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 Standards &amp; Content</a:t>
            </a:r>
            <a:r>
              <a:rPr lang="en-US" altLang="en-US" sz="3200" smtClean="0"/>
              <a:t/>
            </a:r>
            <a:br>
              <a:rPr lang="en-US" altLang="en-US" sz="3200" smtClean="0"/>
            </a:br>
            <a:r>
              <a:rPr lang="en-US" altLang="en-US" sz="3200" smtClean="0"/>
              <a:t>Webinar #1</a:t>
            </a: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2667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Reynold Gardner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Oregon Department of Education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October 14, 2022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Content will be archived</a:t>
            </a: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title="Colored rectangle as backgroud for next image."/>
          <p:cNvSpPr/>
          <p:nvPr/>
        </p:nvSpPr>
        <p:spPr>
          <a:xfrm>
            <a:off x="0" y="2667000"/>
            <a:ext cx="9144000" cy="419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6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Archive Source / ONREA Google</a:t>
            </a:r>
          </a:p>
        </p:txBody>
      </p:sp>
      <p:sp>
        <p:nvSpPr>
          <p:cNvPr id="11268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hlinkClick r:id="rId2"/>
              </a:rPr>
              <a:t>https://drive.google.com/drive/folders/13X42yRB3Gxxd2p_BJJj2FLHn-L6rfkD2?usp=sharing</a:t>
            </a:r>
            <a:r>
              <a:rPr lang="en-US" altLang="en-US" smtClean="0"/>
              <a:t> </a:t>
            </a:r>
          </a:p>
        </p:txBody>
      </p:sp>
      <p:pic>
        <p:nvPicPr>
          <p:cNvPr id="11269" name="Picture 1" title="Screen shot of documents in Google folder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288" y="2921000"/>
            <a:ext cx="7529512" cy="368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Archive Location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Content will be archived </a:t>
            </a:r>
          </a:p>
          <a:p>
            <a:pPr lvl="1"/>
            <a:r>
              <a:rPr lang="en-US" altLang="en-US" smtClean="0"/>
              <a:t>Video of this webinar</a:t>
            </a:r>
          </a:p>
          <a:p>
            <a:pPr lvl="1"/>
            <a:r>
              <a:rPr lang="en-US" altLang="en-US" smtClean="0"/>
              <a:t>Crosswalk Template</a:t>
            </a:r>
          </a:p>
          <a:p>
            <a:pPr lvl="1"/>
            <a:r>
              <a:rPr lang="en-US" altLang="en-US" smtClean="0"/>
              <a:t>PowerPoint</a:t>
            </a:r>
          </a:p>
          <a:p>
            <a:endParaRPr lang="en-US" altLang="en-US" i="1" smtClean="0"/>
          </a:p>
          <a:p>
            <a:endParaRPr lang="en-US" altLang="en-US" i="1" smtClean="0"/>
          </a:p>
          <a:p>
            <a:r>
              <a:rPr lang="en-US" altLang="en-US" smtClean="0">
                <a:hlinkClick r:id="rId2"/>
              </a:rPr>
              <a:t>https://drive.google.com/drive/folders/13X42yRB3Gxxd2p_BJJj2FLHn-L6rfkD2?usp=sharing</a:t>
            </a:r>
            <a:r>
              <a:rPr lang="en-US" altLang="en-US" smtClean="0"/>
              <a:t> </a:t>
            </a:r>
          </a:p>
          <a:p>
            <a:endParaRPr lang="en-US" altLang="en-US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534400" cy="48006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altLang="en-US" dirty="0" smtClean="0"/>
              <a:t>What is a Program of Study (POS)</a:t>
            </a:r>
          </a:p>
          <a:p>
            <a:pPr>
              <a:buFont typeface="Arial" charset="0"/>
              <a:buChar char="•"/>
              <a:defRPr/>
            </a:pPr>
            <a:r>
              <a:rPr lang="en-US" altLang="en-US" dirty="0" smtClean="0"/>
              <a:t>Required components and expected documentation of Element # 1 Standards and Content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altLang="en-US" dirty="0" smtClean="0"/>
              <a:t>Excel </a:t>
            </a:r>
            <a:r>
              <a:rPr lang="en-US" altLang="en-US" dirty="0"/>
              <a:t>Template </a:t>
            </a:r>
            <a:r>
              <a:rPr lang="en-US" altLang="en-US" sz="1800" dirty="0"/>
              <a:t>(Emailed</a:t>
            </a:r>
            <a:r>
              <a:rPr lang="en-US" altLang="en-US" sz="1800" dirty="0" smtClean="0"/>
              <a:t>)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altLang="en-US" dirty="0" smtClean="0"/>
              <a:t>Timeline to June 2023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altLang="en-US" dirty="0" smtClean="0"/>
              <a:t>Professional Development  expectations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altLang="en-US" dirty="0" smtClean="0"/>
              <a:t>Homework – Archive location </a:t>
            </a:r>
          </a:p>
          <a:p>
            <a:pPr marL="971550" lvl="1" indent="-514350">
              <a:buFont typeface="+mj-lt"/>
              <a:buAutoNum type="arabicPeriod"/>
              <a:defRPr/>
            </a:pPr>
            <a:endParaRPr lang="en-US" altLang="en-US" sz="4000" dirty="0" smtClean="0"/>
          </a:p>
          <a:p>
            <a:pPr marL="457200" lvl="1" indent="0">
              <a:buFont typeface="Arial" charset="0"/>
              <a:buNone/>
              <a:defRPr/>
            </a:pPr>
            <a:endParaRPr lang="en-US" altLang="en-US" dirty="0" smtClean="0"/>
          </a:p>
        </p:txBody>
      </p:sp>
      <p:sp>
        <p:nvSpPr>
          <p:cNvPr id="13315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t>Today’s Objective Goal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Thank you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Questions.</a:t>
            </a:r>
          </a:p>
          <a:p>
            <a:pPr lvl="1" eaLnBrk="1" hangingPunct="1"/>
            <a:r>
              <a:rPr lang="en-US" altLang="en-US" u="sng" smtClean="0">
                <a:hlinkClick r:id="rId2"/>
              </a:rPr>
              <a:t>Reynold.Gardner@ode.oregon.gov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t>Long Term Goal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382000" cy="31242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All Natural Resource / Forestry Programs are being renewed June 30, 2023 </a:t>
            </a:r>
          </a:p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Regardless of:</a:t>
            </a:r>
          </a:p>
          <a:p>
            <a:pPr lvl="1" eaLnBrk="1" hangingPunct="1"/>
            <a:r>
              <a:rPr lang="en-US" altLang="en-US" smtClean="0">
                <a:latin typeface="Times New Roman" panose="02020603050405020304" pitchFamily="18" charset="0"/>
              </a:rPr>
              <a:t>Statewide Model Natural Resource / Forestry POS</a:t>
            </a:r>
          </a:p>
          <a:p>
            <a:pPr lvl="1" eaLnBrk="1" hangingPunct="1"/>
            <a:r>
              <a:rPr lang="en-US" altLang="en-US" smtClean="0">
                <a:latin typeface="Times New Roman" panose="02020603050405020304" pitchFamily="18" charset="0"/>
              </a:rPr>
              <a:t>Locally Developed POS</a:t>
            </a:r>
          </a:p>
          <a:p>
            <a:pPr eaLnBrk="1" hangingPunct="1"/>
            <a:endParaRPr lang="en-US" altLang="en-US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t>Annual Statewide Professional Development requirements ONREA Fall Conf (1 day) and OFRI  (1.5 day)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534400" cy="48006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altLang="en-US" dirty="0" smtClean="0"/>
              <a:t>Required components and expected documentation of Element # 1 Standards and Content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altLang="en-US" dirty="0" smtClean="0"/>
              <a:t>Excel </a:t>
            </a:r>
            <a:r>
              <a:rPr lang="en-US" altLang="en-US" dirty="0"/>
              <a:t>Template </a:t>
            </a:r>
            <a:r>
              <a:rPr lang="en-US" altLang="en-US" sz="1800" dirty="0"/>
              <a:t>(Emailed</a:t>
            </a:r>
            <a:r>
              <a:rPr lang="en-US" altLang="en-US" sz="1800" dirty="0" smtClean="0"/>
              <a:t>)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altLang="en-US" dirty="0" smtClean="0"/>
              <a:t>Timeline to June 2023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altLang="en-US" dirty="0" smtClean="0"/>
              <a:t>Professional Development  expectations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altLang="en-US" dirty="0" smtClean="0"/>
              <a:t>Homework – Archive location </a:t>
            </a:r>
          </a:p>
          <a:p>
            <a:pPr marL="971550" lvl="1" indent="-514350">
              <a:buFont typeface="+mj-lt"/>
              <a:buAutoNum type="arabicPeriod"/>
              <a:defRPr/>
            </a:pPr>
            <a:endParaRPr lang="en-US" altLang="en-US" sz="4000" dirty="0" smtClean="0"/>
          </a:p>
          <a:p>
            <a:pPr marL="457200" lvl="1" indent="0">
              <a:buFont typeface="Arial" charset="0"/>
              <a:buNone/>
              <a:defRPr/>
            </a:pPr>
            <a:endParaRPr lang="en-US" alt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t>Today’s Objective Goal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>
          <a:xfrm>
            <a:off x="381000" y="990600"/>
            <a:ext cx="8686800" cy="5334000"/>
          </a:xfrm>
        </p:spPr>
        <p:txBody>
          <a:bodyPr/>
          <a:lstStyle/>
          <a:p>
            <a:pPr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altLang="en-US" sz="2800" dirty="0" smtClean="0">
                <a:latin typeface="+mj-lt"/>
              </a:rPr>
              <a:t>What is a Program of Study (POS)</a:t>
            </a:r>
          </a:p>
          <a:p>
            <a:pPr lvl="1">
              <a:spcBef>
                <a:spcPts val="0"/>
              </a:spcBef>
              <a:buFont typeface="Arial" charset="0"/>
              <a:buChar char="–"/>
              <a:defRPr/>
            </a:pPr>
            <a:r>
              <a:rPr lang="en-US" altLang="en-US" sz="2400" dirty="0" smtClean="0">
                <a:latin typeface="+mj-lt"/>
              </a:rPr>
              <a:t>Connection to High Wage &amp; High Demand</a:t>
            </a:r>
          </a:p>
          <a:p>
            <a:pPr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altLang="en-US" sz="3600" b="1" dirty="0" smtClean="0">
                <a:latin typeface="+mj-lt"/>
              </a:rPr>
              <a:t> POS Elements</a:t>
            </a:r>
          </a:p>
          <a:p>
            <a:pPr marL="1200150" lvl="1" indent="-7429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en-US" sz="3200" dirty="0" smtClean="0">
                <a:latin typeface="+mj-lt"/>
                <a:cs typeface="Times New Roman" pitchFamily="18" charset="0"/>
              </a:rPr>
              <a:t>Standards </a:t>
            </a:r>
            <a:r>
              <a:rPr lang="en-US" altLang="en-US" sz="3200" dirty="0">
                <a:latin typeface="+mj-lt"/>
                <a:cs typeface="Times New Roman" pitchFamily="18" charset="0"/>
              </a:rPr>
              <a:t>&amp; </a:t>
            </a:r>
            <a:r>
              <a:rPr lang="en-US" altLang="en-US" sz="3200" dirty="0" smtClean="0">
                <a:latin typeface="+mj-lt"/>
                <a:cs typeface="Times New Roman" pitchFamily="18" charset="0"/>
              </a:rPr>
              <a:t>Content</a:t>
            </a:r>
          </a:p>
          <a:p>
            <a:pPr marL="1200150" lvl="1" indent="-7429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en-US" sz="3200" dirty="0" smtClean="0">
                <a:latin typeface="+mj-lt"/>
                <a:cs typeface="Times New Roman" pitchFamily="18" charset="0"/>
              </a:rPr>
              <a:t>Alignment </a:t>
            </a:r>
            <a:r>
              <a:rPr lang="en-US" altLang="en-US" sz="3200" dirty="0">
                <a:latin typeface="+mj-lt"/>
                <a:cs typeface="Times New Roman" pitchFamily="18" charset="0"/>
              </a:rPr>
              <a:t>&amp; Articulation </a:t>
            </a:r>
            <a:r>
              <a:rPr lang="en-US" altLang="en-US" sz="3200" dirty="0" smtClean="0">
                <a:latin typeface="+mj-lt"/>
                <a:cs typeface="Times New Roman" pitchFamily="18" charset="0"/>
              </a:rPr>
              <a:t>Visual</a:t>
            </a:r>
          </a:p>
          <a:p>
            <a:pPr marL="1200150" lvl="1" indent="-7429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en-US" sz="3200" dirty="0" smtClean="0">
                <a:latin typeface="+mj-lt"/>
                <a:cs typeface="Times New Roman" pitchFamily="18" charset="0"/>
              </a:rPr>
              <a:t>Work Based Learning / Accountability &amp; Assessment</a:t>
            </a:r>
          </a:p>
          <a:p>
            <a:pPr marL="1200150" lvl="1" indent="-7429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en-US" sz="3200" dirty="0" smtClean="0">
                <a:latin typeface="+mj-lt"/>
                <a:cs typeface="Times New Roman" pitchFamily="18" charset="0"/>
              </a:rPr>
              <a:t>Student </a:t>
            </a:r>
            <a:r>
              <a:rPr lang="en-US" altLang="en-US" sz="3200" dirty="0">
                <a:latin typeface="+mj-lt"/>
                <a:cs typeface="Times New Roman" pitchFamily="18" charset="0"/>
              </a:rPr>
              <a:t>Support </a:t>
            </a:r>
            <a:r>
              <a:rPr lang="en-US" altLang="en-US" sz="3200" dirty="0" smtClean="0">
                <a:latin typeface="+mj-lt"/>
                <a:cs typeface="Times New Roman" pitchFamily="18" charset="0"/>
              </a:rPr>
              <a:t>Services</a:t>
            </a:r>
          </a:p>
          <a:p>
            <a:pPr marL="1200150" lvl="1" indent="-7429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en-US" sz="3200" dirty="0" smtClean="0">
                <a:latin typeface="+mj-lt"/>
                <a:cs typeface="Times New Roman" pitchFamily="18" charset="0"/>
              </a:rPr>
              <a:t>Professional Development</a:t>
            </a:r>
          </a:p>
          <a:p>
            <a:pPr marL="1200150" lvl="1" indent="-74295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en-US" sz="3200" dirty="0" smtClean="0">
                <a:latin typeface="+mj-lt"/>
                <a:cs typeface="Times New Roman" pitchFamily="18" charset="0"/>
              </a:rPr>
              <a:t>Equity / Diversity / Inclusion</a:t>
            </a:r>
            <a:endParaRPr lang="en-US" altLang="en-US" sz="3200" dirty="0" smtClean="0">
              <a:latin typeface="+mj-lt"/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t>Program of Study - POS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altLang="en-US" smtClean="0"/>
              <a:t>Emailed - CTE Course-to-Standards Crosswalk Templates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 smtClean="0"/>
              <a:t>Nat_Res_Forestry_POS_Skill_Set_Crosswalk_10-14-2022</a:t>
            </a:r>
          </a:p>
        </p:txBody>
      </p:sp>
      <p:pic>
        <p:nvPicPr>
          <p:cNvPr id="6148" name="Picture 1" title="Natural Resources/Forestry Program of Study Skill Set Course to Standards Crosswalk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057400"/>
            <a:ext cx="6457950" cy="555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Knowledge and Skill Statement vs Performance / Measurement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vs How</a:t>
            </a:r>
          </a:p>
          <a:p>
            <a:pPr lvl="1">
              <a:defRPr/>
            </a:pPr>
            <a:r>
              <a:rPr lang="en-US" dirty="0" smtClean="0"/>
              <a:t>What students need to know and do</a:t>
            </a:r>
            <a:endParaRPr lang="en-US" dirty="0"/>
          </a:p>
          <a:p>
            <a:pPr marL="457200" lvl="1" indent="0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en-US" dirty="0" smtClean="0"/>
              <a:t>VS</a:t>
            </a:r>
          </a:p>
          <a:p>
            <a:pPr marL="457200" lvl="1" indent="0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lvl="1">
              <a:defRPr/>
            </a:pPr>
            <a:r>
              <a:rPr lang="en-US" smtClean="0"/>
              <a:t>How </a:t>
            </a:r>
            <a:r>
              <a:rPr lang="en-US" dirty="0" smtClean="0"/>
              <a:t>you provide instruction and measure </a:t>
            </a:r>
            <a:r>
              <a:rPr lang="en-US" smtClean="0"/>
              <a:t>knowledge gained.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June 2023 Timeline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>
          <a:xfrm>
            <a:off x="152400" y="1600200"/>
            <a:ext cx="8991600" cy="5257800"/>
          </a:xfrm>
        </p:spPr>
        <p:txBody>
          <a:bodyPr/>
          <a:lstStyle/>
          <a:p>
            <a:pPr marL="0" indent="0" eaLnBrk="1" hangingPunct="1">
              <a:lnSpc>
                <a:spcPts val="3700"/>
              </a:lnSpc>
              <a:spcBef>
                <a:spcPct val="0"/>
              </a:spcBef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Webinar - Element 1 – Standards &amp; Content </a:t>
            </a:r>
            <a:r>
              <a:rPr lang="en-US" alt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(Oct 13 – ONREA)</a:t>
            </a:r>
            <a:endParaRPr lang="en-US" altLang="en-US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ts val="3700"/>
              </a:lnSpc>
              <a:spcBef>
                <a:spcPct val="0"/>
              </a:spcBef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Webinar - Element 2 - Alignment &amp; Articulation Visual </a:t>
            </a:r>
            <a:r>
              <a:rPr lang="en-US" alt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(Dec 14)</a:t>
            </a:r>
          </a:p>
          <a:p>
            <a:pPr marL="400050" lvl="1" indent="0" eaLnBrk="1" hangingPunct="1">
              <a:lnSpc>
                <a:spcPts val="3700"/>
              </a:lnSpc>
              <a:spcBef>
                <a:spcPct val="0"/>
              </a:spcBef>
            </a:pPr>
            <a:r>
              <a:rPr lang="en-US" alt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OFRI Workshop Dec 14 @ Silverton</a:t>
            </a:r>
          </a:p>
          <a:p>
            <a:pPr marL="0" indent="0" eaLnBrk="1" hangingPunct="1">
              <a:lnSpc>
                <a:spcPts val="3700"/>
              </a:lnSpc>
              <a:spcBef>
                <a:spcPct val="0"/>
              </a:spcBef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Webinar - Element 3 – Accountability, Data, Assessment, </a:t>
            </a:r>
          </a:p>
          <a:p>
            <a:pPr marL="0" indent="0" eaLnBrk="1" hangingPunct="1"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Work Based Learning  </a:t>
            </a:r>
            <a:r>
              <a:rPr lang="en-US" alt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(March 7)</a:t>
            </a:r>
          </a:p>
          <a:p>
            <a:pPr marL="0" indent="0" eaLnBrk="1" hangingPunct="1">
              <a:lnSpc>
                <a:spcPts val="3700"/>
              </a:lnSpc>
              <a:spcBef>
                <a:spcPct val="0"/>
              </a:spcBef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Webinar - Element 4 - Student Support Services  </a:t>
            </a:r>
            <a:r>
              <a:rPr lang="en-US" alt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(May 9)</a:t>
            </a:r>
          </a:p>
          <a:p>
            <a:pPr marL="0" indent="0" eaLnBrk="1" hangingPunct="1">
              <a:lnSpc>
                <a:spcPts val="3700"/>
              </a:lnSpc>
              <a:spcBef>
                <a:spcPct val="0"/>
              </a:spcBef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Webinar - Element 5 &amp; 6 - Professional Development &amp; </a:t>
            </a:r>
          </a:p>
          <a:p>
            <a:pPr marL="0" indent="0" eaLnBrk="1" hangingPunct="1">
              <a:lnSpc>
                <a:spcPts val="37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Diversity Equity &amp; Inclusion  </a:t>
            </a:r>
            <a:r>
              <a:rPr lang="en-US" alt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(June 6)</a:t>
            </a:r>
          </a:p>
          <a:p>
            <a:pPr marL="400050" lvl="1" indent="0" eaLnBrk="1" hangingPunct="1">
              <a:lnSpc>
                <a:spcPts val="3700"/>
              </a:lnSpc>
              <a:spcBef>
                <a:spcPct val="0"/>
              </a:spcBef>
            </a:pPr>
            <a:r>
              <a:rPr lang="en-US" alt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Regional Coordinator Approval, Signatures / Submission </a:t>
            </a:r>
            <a:r>
              <a:rPr lang="en-US" alt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(June 30)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t>Professional Development 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>
          <a:xfrm>
            <a:off x="304800" y="1219200"/>
            <a:ext cx="8839200" cy="452596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2800" smtClean="0">
                <a:solidFill>
                  <a:srgbClr val="000000"/>
                </a:solidFill>
                <a:latin typeface="Times New Roman" panose="02020603050405020304" pitchFamily="18" charset="0"/>
              </a:rPr>
              <a:t>What is the professional development plan of your program?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>
                <a:solidFill>
                  <a:srgbClr val="000000"/>
                </a:solidFill>
                <a:latin typeface="Times New Roman" panose="02020603050405020304" pitchFamily="18" charset="0"/>
              </a:rPr>
              <a:t>ONREA 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rgbClr val="000000"/>
                </a:solidFill>
                <a:latin typeface="Times New Roman" panose="02020603050405020304" pitchFamily="18" charset="0"/>
              </a:rPr>
              <a:t>Annual Fall Conference </a:t>
            </a:r>
          </a:p>
          <a:p>
            <a:pPr lvl="3" eaLnBrk="1" hangingPunct="1">
              <a:spcBef>
                <a:spcPct val="0"/>
              </a:spcBef>
            </a:pPr>
            <a:r>
              <a:rPr lang="en-US" altLang="en-US" sz="1400" smtClean="0">
                <a:solidFill>
                  <a:srgbClr val="000000"/>
                </a:solidFill>
                <a:latin typeface="Times New Roman" panose="02020603050405020304" pitchFamily="18" charset="0"/>
              </a:rPr>
              <a:t>Statewide In-service Day 1</a:t>
            </a:r>
            <a:r>
              <a:rPr lang="en-US" altLang="en-US" sz="1400" baseline="30000" smtClean="0">
                <a:solidFill>
                  <a:srgbClr val="000000"/>
                </a:solidFill>
                <a:latin typeface="Times New Roman" panose="02020603050405020304" pitchFamily="18" charset="0"/>
              </a:rPr>
              <a:t>st</a:t>
            </a:r>
            <a:r>
              <a:rPr lang="en-US" altLang="en-US" sz="1400" smtClean="0">
                <a:solidFill>
                  <a:srgbClr val="000000"/>
                </a:solidFill>
                <a:latin typeface="Times New Roman" panose="02020603050405020304" pitchFamily="18" charset="0"/>
              </a:rPr>
              <a:t> week in October</a:t>
            </a: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>
                <a:solidFill>
                  <a:srgbClr val="000000"/>
                </a:solidFill>
                <a:latin typeface="Times New Roman" panose="02020603050405020304" pitchFamily="18" charset="0"/>
              </a:rPr>
              <a:t>OFRI</a:t>
            </a:r>
          </a:p>
          <a:p>
            <a:pPr lvl="2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rgbClr val="000000"/>
                </a:solidFill>
                <a:latin typeface="Times New Roman" panose="02020603050405020304" pitchFamily="18" charset="0"/>
              </a:rPr>
              <a:t>Winter workshop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>
                <a:solidFill>
                  <a:srgbClr val="000000"/>
                </a:solidFill>
                <a:latin typeface="Times New Roman" panose="02020603050405020304" pitchFamily="18" charset="0"/>
              </a:rPr>
              <a:t>Community College involvement  (6 colleges)</a:t>
            </a:r>
          </a:p>
          <a:p>
            <a:pPr lvl="3" eaLnBrk="1" hangingPunct="1"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Times New Roman" panose="02020603050405020304" pitchFamily="18" charset="0"/>
              </a:rPr>
              <a:t>Collegial interactions </a:t>
            </a:r>
          </a:p>
          <a:p>
            <a:pPr lvl="3" eaLnBrk="1" hangingPunct="1"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Times New Roman" panose="02020603050405020304" pitchFamily="18" charset="0"/>
              </a:rPr>
              <a:t>Annual basis (expectation) </a:t>
            </a:r>
          </a:p>
          <a:p>
            <a:pPr lvl="3" eaLnBrk="1" hangingPunct="1">
              <a:spcBef>
                <a:spcPct val="0"/>
              </a:spcBef>
            </a:pPr>
            <a:r>
              <a:rPr lang="en-US" altLang="en-US" sz="1800" smtClean="0">
                <a:solidFill>
                  <a:srgbClr val="000000"/>
                </a:solidFill>
                <a:latin typeface="Times New Roman" panose="02020603050405020304" pitchFamily="18" charset="0"/>
              </a:rPr>
              <a:t>More than just crossing paths with your postsecondary partner…..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800" smtClean="0">
                <a:solidFill>
                  <a:srgbClr val="000000"/>
                </a:solidFill>
                <a:latin typeface="Times New Roman" panose="02020603050405020304" pitchFamily="18" charset="0"/>
              </a:rPr>
              <a:t>Perkins Defined – Program of Study required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>
                <a:solidFill>
                  <a:srgbClr val="000000"/>
                </a:solidFill>
                <a:latin typeface="Times New Roman" panose="02020603050405020304" pitchFamily="18" charset="0"/>
              </a:rPr>
              <a:t>Planned long range professional development (PD with a focus) 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>
                <a:solidFill>
                  <a:srgbClr val="000000"/>
                </a:solidFill>
                <a:latin typeface="Times New Roman" panose="02020603050405020304" pitchFamily="18" charset="0"/>
              </a:rPr>
              <a:t>Regional Coordinator input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>
                <a:solidFill>
                  <a:srgbClr val="000000"/>
                </a:solidFill>
                <a:latin typeface="Times New Roman" panose="02020603050405020304" pitchFamily="18" charset="0"/>
              </a:rPr>
              <a:t>Skin in the Game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Homework</a:t>
            </a: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Complete the Emailed - CTE Course-to-Standards Crosswalk </a:t>
            </a:r>
          </a:p>
          <a:p>
            <a:r>
              <a:rPr lang="en-US" altLang="en-US" smtClean="0"/>
              <a:t>Attend the OFRI Workshop on Dec 14, 2022 Oregon Gardens - Silverton 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EA4080AC646C46ADCF94E40500EAAA" ma:contentTypeVersion="7" ma:contentTypeDescription="Create a new document." ma:contentTypeScope="" ma:versionID="65541e0802308968ec04ca0dcea30397">
  <xsd:schema xmlns:xsd="http://www.w3.org/2001/XMLSchema" xmlns:xs="http://www.w3.org/2001/XMLSchema" xmlns:p="http://schemas.microsoft.com/office/2006/metadata/properties" xmlns:ns1="http://schemas.microsoft.com/sharepoint/v3" xmlns:ns2="54ba7e27-71cb-4c46-94e1-a2d959839410" xmlns:ns3="54031767-dd6d-417c-ab73-583408f47564" targetNamespace="http://schemas.microsoft.com/office/2006/metadata/properties" ma:root="true" ma:fieldsID="ec373ca5e322ce03912459cbb723fbfa" ns1:_="" ns2:_="" ns3:_="">
    <xsd:import namespace="http://schemas.microsoft.com/sharepoint/v3"/>
    <xsd:import namespace="54ba7e27-71cb-4c46-94e1-a2d959839410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ba7e27-71cb-4c46-94e1-a2d959839410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mediation_x0020_Date xmlns="54ba7e27-71cb-4c46-94e1-a2d959839410">2022-11-16T18:57:44+00:00</Remediation_x0020_Date>
    <Priority xmlns="54ba7e27-71cb-4c46-94e1-a2d959839410">New</Priority>
    <PublishingExpirationDate xmlns="http://schemas.microsoft.com/sharepoint/v3" xsi:nil="true"/>
    <PublishingStartDate xmlns="http://schemas.microsoft.com/sharepoint/v3" xsi:nil="true"/>
    <Estimated_x0020_Creation_x0020_Date xmlns="54ba7e27-71cb-4c46-94e1-a2d959839410" xsi:nil="true"/>
  </documentManagement>
</p:properties>
</file>

<file path=customXml/itemProps1.xml><?xml version="1.0" encoding="utf-8"?>
<ds:datastoreItem xmlns:ds="http://schemas.openxmlformats.org/officeDocument/2006/customXml" ds:itemID="{1434D4A4-5255-4B94-8E59-7BFF486D3BB4}"/>
</file>

<file path=customXml/itemProps2.xml><?xml version="1.0" encoding="utf-8"?>
<ds:datastoreItem xmlns:ds="http://schemas.openxmlformats.org/officeDocument/2006/customXml" ds:itemID="{CEC28E1A-71AE-4247-9E66-B67C5C8E2AEE}"/>
</file>

<file path=customXml/itemProps3.xml><?xml version="1.0" encoding="utf-8"?>
<ds:datastoreItem xmlns:ds="http://schemas.openxmlformats.org/officeDocument/2006/customXml" ds:itemID="{6CF2B8AA-5B7E-46E7-89C1-2B45C50745A9}"/>
</file>

<file path=docProps/app.xml><?xml version="1.0" encoding="utf-8"?>
<Properties xmlns="http://schemas.openxmlformats.org/officeDocument/2006/extended-properties" xmlns:vt="http://schemas.openxmlformats.org/officeDocument/2006/docPropsVTypes">
  <TotalTime>9948</TotalTime>
  <Words>463</Words>
  <Application>Microsoft Office PowerPoint</Application>
  <PresentationFormat>On-screen Show (4:3)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 Statewide Natural Resource / Forestry Program  of Study    Standards &amp; Content Webinar #1 </vt:lpstr>
      <vt:lpstr>Long Term Goal</vt:lpstr>
      <vt:lpstr>Today’s Objective Goal</vt:lpstr>
      <vt:lpstr>Program of Study - POS</vt:lpstr>
      <vt:lpstr>Emailed - CTE Course-to-Standards Crosswalk Templates</vt:lpstr>
      <vt:lpstr>Knowledge and Skill Statement vs Performance / Measurement </vt:lpstr>
      <vt:lpstr>June 2023 Timeline</vt:lpstr>
      <vt:lpstr>Professional Development </vt:lpstr>
      <vt:lpstr>Homework</vt:lpstr>
      <vt:lpstr>Archive Source / ONREA Google</vt:lpstr>
      <vt:lpstr>Archive Location</vt:lpstr>
      <vt:lpstr>Today’s Objective Goal</vt:lpstr>
      <vt:lpstr>Thank you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Statewide Agricultural Education Program of Study</dc:title>
  <dc:creator>Reynold_Gardner</dc:creator>
  <cp:lastModifiedBy>SIMEONE Linda * ODE</cp:lastModifiedBy>
  <cp:revision>540</cp:revision>
  <cp:lastPrinted>2015-10-06T16:19:36Z</cp:lastPrinted>
  <dcterms:created xsi:type="dcterms:W3CDTF">2012-01-06T23:06:09Z</dcterms:created>
  <dcterms:modified xsi:type="dcterms:W3CDTF">2022-11-15T18:35:44Z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0x010100E3EA4080AC646C46ADCF94E40500EAAA</vt:lpwstr>
  </property>
</Properties>
</file>