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6_D0688E92.xml" ContentType="application/vnd.ms-powerpoint.comments+xml"/>
  <Override PartName="/ppt/comments/modernComment_114_7A394BCD.xml" ContentType="application/vnd.ms-powerpoint.comments+xml"/>
  <Override PartName="/ppt/comments/modernComment_13C_C877454F.xml" ContentType="application/vnd.ms-powerpoint.comments+xml"/>
  <Override PartName="/ppt/comments/modernComment_12D_B319C380.xml" ContentType="application/vnd.ms-powerpoint.comments+xml"/>
  <Override PartName="/ppt/comments/modernComment_128_79E4F2A0.xml" ContentType="application/vnd.ms-powerpoint.comments+xml"/>
  <Override PartName="/ppt/comments/modernComment_13E_B90C9B05.xml" ContentType="application/vnd.ms-powerpoint.comments+xml"/>
  <Override PartName="/ppt/comments/modernComment_13D_AF52AD1.xml" ContentType="application/vnd.ms-powerpoint.comments+xml"/>
  <Override PartName="/ppt/comments/modernComment_129_33FA3402.xml" ContentType="application/vnd.ms-powerpoint.comments+xml"/>
  <Override PartName="/ppt/comments/modernComment_11C_6B4FABBB.xml" ContentType="application/vnd.ms-powerpoint.comments+xml"/>
  <Override PartName="/ppt/comments/modernComment_140_44BD25C2.xml" ContentType="application/vnd.ms-powerpoint.comments+xml"/>
  <Override PartName="/ppt/comments/modernComment_13F_B9642955.xml" ContentType="application/vnd.ms-powerpoint.comments+xml"/>
  <Override PartName="/ppt/comments/modernComment_124_10A75E8E.xml" ContentType="application/vnd.ms-powerpoint.comments+xml"/>
  <Override PartName="/ppt/comments/modernComment_13B_4BCAF9D3.xml" ContentType="application/vnd.ms-powerpoint.comments+xml"/>
  <Override PartName="/ppt/comments/modernComment_123_F65B1944.xml" ContentType="application/vnd.ms-powerpoint.comment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6"/>
  </p:notesMasterIdLst>
  <p:sldIdLst>
    <p:sldId id="256" r:id="rId10"/>
    <p:sldId id="258" r:id="rId11"/>
    <p:sldId id="257" r:id="rId12"/>
    <p:sldId id="278" r:id="rId13"/>
    <p:sldId id="276" r:id="rId14"/>
    <p:sldId id="322" r:id="rId15"/>
    <p:sldId id="264" r:id="rId16"/>
    <p:sldId id="316" r:id="rId17"/>
    <p:sldId id="293" r:id="rId18"/>
    <p:sldId id="301" r:id="rId19"/>
    <p:sldId id="310" r:id="rId20"/>
    <p:sldId id="296" r:id="rId21"/>
    <p:sldId id="312" r:id="rId22"/>
    <p:sldId id="318" r:id="rId23"/>
    <p:sldId id="317" r:id="rId24"/>
    <p:sldId id="283" r:id="rId25"/>
    <p:sldId id="297" r:id="rId26"/>
    <p:sldId id="284" r:id="rId27"/>
    <p:sldId id="320" r:id="rId28"/>
    <p:sldId id="288" r:id="rId29"/>
    <p:sldId id="321" r:id="rId30"/>
    <p:sldId id="319" r:id="rId31"/>
    <p:sldId id="290" r:id="rId32"/>
    <p:sldId id="292" r:id="rId33"/>
    <p:sldId id="315"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5DEF1A-D8E2-39FD-1794-C74D3BD4D3EB}" name="PEARSON Alexa * ODE" initials="PO" userId="S::pearsona@ode.oregon.gov::a1fdb018-8291-4080-aaff-84b3cf2aa3a5" providerId="AD"/>
  <p188:author id="{8F28D529-2206-D8E6-EB47-7C20D888D8CD}" name="BLUMENSTEIN Beth * ODE" initials="BO" userId="S::blumensb@ode.oregon.gov::cdc54d51-d29d-43b2-b3aa-5ee92794c34b" providerId="AD"/>
  <p188:author id="{BE383273-8E62-5CDC-5082-2B2BB4DBC8C9}" name="IVEY Allie * ODE" initials="IO" userId="S::iveya@ode.oregon.gov::d1c2cbec-4487-4589-9797-8b0101e0432a" providerId="AD"/>
  <p188:author id="{CEF15EBC-A38F-0BAA-8A56-F39FC1FC1D75}" name="PATTERSON Jennifer * ODE" initials="PO" userId="S::pattersj@ode.oregon.gov::518323b8-3836-4832-9f22-4ad814731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CRAE Caitlin * ODE" initials="MO" lastIdx="2" clrIdx="6">
    <p:extLst>
      <p:ext uri="{19B8F6BF-5375-455C-9EA6-DF929625EA0E}">
        <p15:presenceInfo xmlns:p15="http://schemas.microsoft.com/office/powerpoint/2012/main" userId="S::mcraec@ode.oregon.gov::22d726c8-c292-464b-8868-8c7210280932" providerId="AD"/>
      </p:ext>
    </p:extLst>
  </p:cmAuthor>
  <p:cmAuthor id="1" name="Beth BLUMENSTEIN" initials="BB" lastIdx="51" clrIdx="0">
    <p:extLst>
      <p:ext uri="{19B8F6BF-5375-455C-9EA6-DF929625EA0E}">
        <p15:presenceInfo xmlns:p15="http://schemas.microsoft.com/office/powerpoint/2012/main" userId="Beth BLUMENSTEIN" providerId="None"/>
      </p:ext>
    </p:extLst>
  </p:cmAuthor>
  <p:cmAuthor id="2" name="IVEY Allie * ODE" initials="IO" lastIdx="42" clrIdx="1">
    <p:extLst>
      <p:ext uri="{19B8F6BF-5375-455C-9EA6-DF929625EA0E}">
        <p15:presenceInfo xmlns:p15="http://schemas.microsoft.com/office/powerpoint/2012/main" userId="S::iveya@ode.oregon.gov::d1c2cbec-4487-4589-9797-8b0101e0432a" providerId="AD"/>
      </p:ext>
    </p:extLst>
  </p:cmAuthor>
  <p:cmAuthor id="3" name="THOMPSON Tom * ODE" initials="TO" lastIdx="11" clrIdx="2">
    <p:extLst>
      <p:ext uri="{19B8F6BF-5375-455C-9EA6-DF929625EA0E}">
        <p15:presenceInfo xmlns:p15="http://schemas.microsoft.com/office/powerpoint/2012/main" userId="S::thompsot@ode.oregon.gov::25597ced-44e4-470f-b283-351ee3165e51" providerId="AD"/>
      </p:ext>
    </p:extLst>
  </p:cmAuthor>
  <p:cmAuthor id="4" name="IVES Jennell * ODE" initials="IO" lastIdx="3" clrIdx="3">
    <p:extLst>
      <p:ext uri="{19B8F6BF-5375-455C-9EA6-DF929625EA0E}">
        <p15:presenceInfo xmlns:p15="http://schemas.microsoft.com/office/powerpoint/2012/main" userId="S::ivesj@ode.oregon.gov::34ff7e5e-ea9a-4f03-9f9c-fcc27a9d4d25" providerId="AD"/>
      </p:ext>
    </p:extLst>
  </p:cmAuthor>
  <p:cmAuthor id="5" name="ALMASI Kama * ODE" initials="AO" lastIdx="2" clrIdx="4">
    <p:extLst>
      <p:ext uri="{19B8F6BF-5375-455C-9EA6-DF929625EA0E}">
        <p15:presenceInfo xmlns:p15="http://schemas.microsoft.com/office/powerpoint/2012/main" userId="S::almasik@ode.oregon.gov::56e2838f-2dcb-41bb-b6f7-77f69a465898" providerId="AD"/>
      </p:ext>
    </p:extLst>
  </p:cmAuthor>
  <p:cmAuthor id="6" name="BLUMENSTEIN Beth * ODE" initials="BO" lastIdx="3" clrIdx="5">
    <p:extLst>
      <p:ext uri="{19B8F6BF-5375-455C-9EA6-DF929625EA0E}">
        <p15:presenceInfo xmlns:p15="http://schemas.microsoft.com/office/powerpoint/2012/main" userId="S::blumensb@ode.oregon.gov::cdc54d51-d29d-43b2-b3aa-5ee92794c3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5C4"/>
    <a:srgbClr val="DAF5DB"/>
    <a:srgbClr val="FCF4F8"/>
    <a:srgbClr val="FCEDE1"/>
    <a:srgbClr val="FAF5E3"/>
    <a:srgbClr val="F0F4E6"/>
    <a:srgbClr val="E7F5F3"/>
    <a:srgbClr val="20552D"/>
    <a:srgbClr val="AC471A"/>
    <a:srgbClr val="5D054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C9CD2-7D48-A19C-91A0-8D0CD940D9F3}" v="253" dt="2022-11-21T17:45:57.632"/>
    <p1510:client id="{0EBD168D-B08B-496D-8BE7-DAAF0A25C1B1}" v="9" dt="2022-11-21T19:59:52.397"/>
    <p1510:client id="{11511CEF-B23F-DF63-2841-E3E299308370}" v="1" dt="2022-11-21T17:22:21.241"/>
    <p1510:client id="{1260B2E7-FB1F-4599-5231-54A1377A7829}" v="2" dt="2022-11-09T18:45:40.579"/>
    <p1510:client id="{19C3E6D0-94EB-50E7-4C05-E4DB852CD073}" v="694" dt="2022-11-29T18:28:52.296"/>
    <p1510:client id="{1B20859E-C8CA-CD6B-FDC0-2E9D95C88664}" v="1944" dt="2022-11-07T20:00:01.739"/>
    <p1510:client id="{1CE31EF4-CAD5-EF59-209D-C4DA580723ED}" v="251" dt="2022-11-29T00:24:35.557"/>
    <p1510:client id="{2BF99C88-34B1-7ED8-55AF-092F3B8DCD28}" v="99" dt="2022-11-17T20:10:43.933"/>
    <p1510:client id="{2C6E927A-05B1-D9A3-2381-031D52F8343F}" v="10" dt="2022-11-04T00:28:08.651"/>
    <p1510:client id="{2F2E405C-8328-0938-9ED7-F6B4C786486F}" v="2" dt="2022-11-21T17:51:16.686"/>
    <p1510:client id="{2F39161B-301D-3291-83BE-5AC410FF103F}" v="76" dt="2022-11-29T03:58:26.832"/>
    <p1510:client id="{312A1764-074F-22AB-29B0-516E15CDA798}" v="3" dt="2022-11-21T17:17:15.971"/>
    <p1510:client id="{4D21D2B9-6930-6865-84E3-56DD34DBB502}" v="60" dt="2022-11-17T17:51:54.557"/>
    <p1510:client id="{52522E38-61F5-4D9C-A554-A30AF052DBC1}" v="1" dt="2022-11-16T23:28:25.366"/>
    <p1510:client id="{557F86DC-A1E7-4F98-84B5-DDF1A57F1D88}" v="36" dt="2022-11-16T23:43:10.280"/>
    <p1510:client id="{5EE056ED-1B1D-AFF0-285B-E97B7F8E474F}" v="1207" dt="2022-11-09T20:29:15.217"/>
    <p1510:client id="{6496D7DB-2592-FC32-EBCD-E554F13459C9}" v="2" dt="2022-11-28T18:58:14.149"/>
    <p1510:client id="{654AC704-A36A-D0A9-31B4-45B4CA30214F}" v="5" dt="2022-11-09T18:40:50.230"/>
    <p1510:client id="{6B7DFF92-F8BD-AFEC-E1C0-64258E21AC75}" v="29" dt="2022-11-22T22:55:21.784"/>
    <p1510:client id="{6ECACDAF-3DEB-2528-CE55-342F12547D69}" v="1689" dt="2022-11-07T17:42:00.405"/>
    <p1510:client id="{71CC70E0-1ED2-38B9-0452-65F0194F47BF}" v="1" dt="2022-11-21T19:01:05.271"/>
    <p1510:client id="{729D08D3-8D8A-C4C2-645C-5DED783A647E}" v="2" dt="2022-11-28T18:55:32.137"/>
    <p1510:client id="{9E6CA12A-4700-E98B-5BB5-2D173D2EA3CB}" v="175" dt="2022-11-10T17:45:27.188"/>
    <p1510:client id="{B202A300-ABB6-030D-D328-497FD0922BB9}" v="2" dt="2022-11-29T17:16:12.414"/>
    <p1510:client id="{B94C8CEC-2162-49AC-A984-4BDC441E9CAB}" v="132" dt="2022-11-23T19:52:01.922"/>
    <p1510:client id="{C3265621-A974-CA95-791B-9A2A07DF7017}" v="180" dt="2022-11-07T20:29:03.658"/>
    <p1510:client id="{C6E7C046-AD73-D79F-526F-DE600331B577}" v="13" dt="2022-11-08T01:02:19.650"/>
    <p1510:client id="{C9A98B83-CC13-EC64-EB3F-0E82244C5257}" v="47" dt="2022-11-22T22:42:00.075"/>
    <p1510:client id="{D06A0FA0-F32A-5FFD-CDAA-7C75C3E9F9ED}" v="132" dt="2022-11-10T19:29:19.280"/>
    <p1510:client id="{D0ACAA7C-DD2D-0C79-748F-0E71129ED637}" v="62" dt="2022-11-22T23:47:47.597"/>
    <p1510:client id="{D4F69FC5-907F-62A8-09DA-1AC660431A52}" v="118" dt="2022-11-21T22:58:20.382"/>
    <p1510:client id="{D8E98AA8-ED73-5C99-0DD3-F4E92B73538B}" v="8" dt="2022-11-07T20:06:13.252"/>
    <p1510:client id="{E984382D-A8BD-4F12-0415-8ECA3A0BE053}" v="221" dt="2022-11-18T20:56:50.668"/>
    <p1510:client id="{ED029013-DB4B-AC1F-5B8D-26E850A71FBE}" v="5" dt="2022-11-09T18:44:03.472"/>
    <p1510:client id="{F20A501E-2810-9B4C-0D8D-24AFCB8A4F6F}" v="2" dt="2022-11-16T23:11:56.060"/>
    <p1510:client id="{F3952334-B9B2-4EF5-0EBF-969CC4FCCE06}" v="5" dt="2022-11-29T17:21:46.021"/>
    <p1510:client id="{F6554A7C-6935-20E9-1F22-3519E4EB8018}" v="299" dt="2022-11-08T01:03:30.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6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8/10/relationships/authors" Target="authors.xml"/></Relationships>
</file>

<file path=ppt/comments/modernComment_114_7A394BCD.xml><?xml version="1.0" encoding="utf-8"?>
<p188:cmLst xmlns:a="http://schemas.openxmlformats.org/drawingml/2006/main" xmlns:r="http://schemas.openxmlformats.org/officeDocument/2006/relationships" xmlns:p188="http://schemas.microsoft.com/office/powerpoint/2018/8/main">
  <p188:cm id="{81866755-CA5A-4088-94F6-6CD96AA539A7}" authorId="{CEF15EBC-A38F-0BAA-8A56-F39FC1FC1D75}" created="2022-11-29T03:40:55.294">
    <ac:txMkLst xmlns:ac="http://schemas.microsoft.com/office/drawing/2013/main/command">
      <pc:docMk xmlns:pc="http://schemas.microsoft.com/office/powerpoint/2013/main/command"/>
      <pc:sldMk xmlns:pc="http://schemas.microsoft.com/office/powerpoint/2013/main/command" cId="2050575309" sldId="276"/>
      <ac:spMk id="2" creationId="{DC7C466A-BD9E-7F2D-1EE3-F01576D6CAA8}"/>
      <ac:txMk cp="0" len="1">
        <ac:context len="78" hash="645780019"/>
      </ac:txMk>
    </ac:txMkLst>
    <p188:pos x="6591759" y="532481"/>
    <p188:replyLst>
      <p188:reply id="{F27AC81C-2647-4BFC-8CA9-7099BA6FB1C8}" authorId="{BE383273-8E62-5CDC-5082-2B2BB4DBC8C9}" created="2022-11-29T16:52:13.620">
        <p188:txBody>
          <a:bodyPr/>
          <a:lstStyle/>
          <a:p>
            <a:r>
              <a:rPr lang="en-US"/>
              <a:t>Titled changed - engagement summary added for each phase of engagement.</a:t>
            </a:r>
          </a:p>
        </p188:txBody>
      </p188:reply>
    </p188:replyLst>
    <p188:txBody>
      <a:bodyPr/>
      <a:lstStyle/>
      <a:p>
        <a:r>
          <a:rPr lang="en-US"/>
          <a:t>I like this title, but not sure it matches the content of the slide. 
To me, this slide is really about "Oregon's Timeline &amp; Commitment to CS Implementation"  or something like that..... Thoughts?</a:t>
        </a:r>
      </a:p>
    </p188:txBody>
  </p188:cm>
</p188:cmLst>
</file>

<file path=ppt/comments/modernComment_116_D0688E92.xml><?xml version="1.0" encoding="utf-8"?>
<p188:cmLst xmlns:a="http://schemas.openxmlformats.org/drawingml/2006/main" xmlns:r="http://schemas.openxmlformats.org/officeDocument/2006/relationships" xmlns:p188="http://schemas.microsoft.com/office/powerpoint/2018/8/main">
  <p188:cm id="{57C87E8E-B99B-4BFA-B367-1F1859856191}" authorId="{CEF15EBC-A38F-0BAA-8A56-F39FC1FC1D75}" created="2022-11-29T03:49:38.087">
    <ac:txMkLst xmlns:ac="http://schemas.microsoft.com/office/drawing/2013/main/command">
      <pc:docMk xmlns:pc="http://schemas.microsoft.com/office/powerpoint/2013/main/command"/>
      <pc:sldMk xmlns:pc="http://schemas.microsoft.com/office/powerpoint/2013/main/command" cId="3496513170" sldId="278"/>
      <ac:spMk id="2" creationId="{F6F75AE0-CBF2-134C-79E6-6FF626C211B5}"/>
      <ac:txMk cp="0" len="22">
        <ac:context len="24" hash="263768164"/>
      </ac:txMk>
    </ac:txMkLst>
    <p188:pos x="9685662" y="587566"/>
    <p188:txBody>
      <a:bodyPr/>
      <a:lstStyle/>
      <a:p>
        <a:r>
          <a:rPr lang="en-US"/>
          <a:t>Two wonderings within this section:
1. Should we connect the pandemic and/or work force needs to why this effort matters now more than ever?
2. Do we also include information around national and international efforts around CS to help shine a light on the fact that Oregon is slow to the table in this area?</a:t>
        </a:r>
      </a:p>
    </p188:txBody>
  </p188:cm>
</p188:cmLst>
</file>

<file path=ppt/comments/modernComment_11C_6B4FABBB.xml><?xml version="1.0" encoding="utf-8"?>
<p188:cmLst xmlns:a="http://schemas.openxmlformats.org/drawingml/2006/main" xmlns:r="http://schemas.openxmlformats.org/officeDocument/2006/relationships" xmlns:p188="http://schemas.microsoft.com/office/powerpoint/2018/8/main">
  <p188:cm id="{457A97AE-317D-4B20-BB32-44927E374E20}" authorId="{CEF15EBC-A38F-0BAA-8A56-F39FC1FC1D75}" created="2022-11-29T03:52:57.310">
    <ac:txMkLst xmlns:ac="http://schemas.microsoft.com/office/drawing/2013/main/command">
      <pc:docMk xmlns:pc="http://schemas.microsoft.com/office/powerpoint/2013/main/command"/>
      <pc:sldMk xmlns:pc="http://schemas.microsoft.com/office/powerpoint/2013/main/command" cId="1800383419" sldId="284"/>
      <ac:spMk id="5" creationId="{501968B4-52FF-390E-DC6C-170CB51E8EF9}"/>
      <ac:txMk cp="0" len="62">
        <ac:context len="63" hash="2312813289"/>
      </ac:txMk>
    </ac:txMkLst>
    <p188:pos x="1276120" y="2341084"/>
    <p188:replyLst>
      <p188:reply id="{C8500945-088B-4249-B4CD-A03A83171CDB}" authorId="{BE383273-8E62-5CDC-5082-2B2BB4DBC8C9}" created="2022-11-29T16:54:14.139">
        <p188:txBody>
          <a:bodyPr/>
          <a:lstStyle/>
          <a:p>
            <a:r>
              <a:rPr lang="en-US"/>
              <a:t>Shifted to the questions for the breakout rooms. Hoping this isn't too much information as people go to their rooms but facilitators can support as needed.</a:t>
            </a:r>
          </a:p>
        </p188:txBody>
      </p188:reply>
    </p188:replyLst>
    <p188:txBody>
      <a:bodyPr/>
      <a:lstStyle/>
      <a:p>
        <a:r>
          <a:rPr lang="en-US"/>
          <a:t>I'm sure the google doc link will have more information but I'm not clear from this slide what the probing questions are here to help prompt the thinking/interaction with this breakout discussion topic.</a:t>
        </a:r>
      </a:p>
    </p188:txBody>
  </p188:cm>
  <p188:cm id="{32EC929C-C2C0-4E06-A3DD-337ED7BE9F11}" authorId="{8F28D529-2206-D8E6-EB47-7C20D888D8CD}" created="2022-11-29T17:16:12.414">
    <ac:txMkLst xmlns:ac="http://schemas.microsoft.com/office/drawing/2013/main/command">
      <pc:docMk xmlns:pc="http://schemas.microsoft.com/office/powerpoint/2013/main/command"/>
      <pc:sldMk xmlns:pc="http://schemas.microsoft.com/office/powerpoint/2013/main/command" cId="1800383419" sldId="284"/>
      <ac:spMk id="8" creationId="{E08E7207-6229-55AC-D198-CAD66DEE7F2B}"/>
      <ac:txMk cp="371">
        <ac:context len="373" hash="3715995310"/>
      </ac:txMk>
    </ac:txMkLst>
    <p188:pos x="6470072" y="4939145"/>
    <p188:replyLst>
      <p188:reply id="{96AC8C55-2D49-46E2-A097-6C16AAE1A4DC}" authorId="{BE383273-8E62-5CDC-5082-2B2BB4DBC8C9}" created="2022-11-29T17:35:22.185">
        <p188:txBody>
          <a:bodyPr/>
          <a:lstStyle/>
          <a:p>
            <a:r>
              <a:rPr lang="en-US"/>
              <a:t>I am wondering if it would make more sense to have this third so that we are starting with personal experiences and moving to "now what"</a:t>
            </a:r>
          </a:p>
        </p188:txBody>
      </p188:reply>
    </p188:replyLst>
    <p188:txBody>
      <a:bodyPr/>
      <a:lstStyle/>
      <a:p>
        <a:r>
          <a:rPr lang="en-US"/>
          <a:t>Because this question is first in the google doc, I'd recommend reordering on this slide and in the notes.</a:t>
        </a:r>
      </a:p>
    </p188:txBody>
  </p188:cm>
</p188:cmLst>
</file>

<file path=ppt/comments/modernComment_123_F65B1944.xml><?xml version="1.0" encoding="utf-8"?>
<p188:cmLst xmlns:a="http://schemas.openxmlformats.org/drawingml/2006/main" xmlns:r="http://schemas.openxmlformats.org/officeDocument/2006/relationships" xmlns:p188="http://schemas.microsoft.com/office/powerpoint/2018/8/main">
  <p188:cm id="{B6D7BDF7-A433-44CE-A0A7-E6F490A8CE78}" authorId="{CEF15EBC-A38F-0BAA-8A56-F39FC1FC1D75}" created="2022-11-29T03:57:08.159">
    <ac:txMkLst xmlns:ac="http://schemas.microsoft.com/office/drawing/2013/main/command">
      <pc:docMk xmlns:pc="http://schemas.microsoft.com/office/powerpoint/2013/main/command"/>
      <pc:sldMk xmlns:pc="http://schemas.microsoft.com/office/powerpoint/2013/main/command" cId="4133165380" sldId="291"/>
      <ac:spMk id="5" creationId="{79059A1E-919D-10D0-EC79-67E56FFAD970}"/>
      <ac:txMk cp="505" len="50">
        <ac:context len="556" hash="2017481791"/>
      </ac:txMk>
    </ac:txMkLst>
    <p188:pos x="5416626" y="4581180"/>
    <p188:replyLst>
      <p188:reply id="{15F5B36C-AE47-41CC-92D0-FF3020B82396}" authorId="{BE383273-8E62-5CDC-5082-2B2BB4DBC8C9}" created="2022-11-29T16:59:22.725">
        <p188:txBody>
          <a:bodyPr/>
          <a:lstStyle/>
          <a:p>
            <a:r>
              <a:rPr lang="en-US"/>
              <a:t>Excellent!</a:t>
            </a:r>
          </a:p>
        </p188:txBody>
      </p188:reply>
      <p188:reply id="{85334FAC-8EC3-49D6-A1C1-CD11AC3CF229}" authorId="{E15DEF1A-D8E2-39FD-1794-C74D3BD4D3EB}" created="2022-11-29T17:21:46.021">
        <p188:txBody>
          <a:bodyPr/>
          <a:lstStyle/>
          <a:p>
            <a:r>
              <a:rPr lang="en-US"/>
              <a:t>for..instead of to?</a:t>
            </a:r>
          </a:p>
        </p188:txBody>
      </p188:reply>
    </p188:replyLst>
    <p188:txBody>
      <a:bodyPr/>
      <a:lstStyle/>
      <a:p>
        <a:r>
          <a:rPr lang="en-US"/>
          <a:t>added this :)</a:t>
        </a:r>
      </a:p>
    </p188:txBody>
  </p188:cm>
  <p188:cm id="{3EE722EB-D1DF-4A3A-8474-5EEAC60275E5}" authorId="{CEF15EBC-A38F-0BAA-8A56-F39FC1FC1D75}" created="2022-11-29T03:58:26.832">
    <ac:txMkLst xmlns:ac="http://schemas.microsoft.com/office/drawing/2013/main/command">
      <pc:docMk xmlns:pc="http://schemas.microsoft.com/office/powerpoint/2013/main/command"/>
      <pc:sldMk xmlns:pc="http://schemas.microsoft.com/office/powerpoint/2013/main/command" cId="4133165380" sldId="291"/>
      <ac:spMk id="2" creationId="{E7F680E8-D64B-E141-EA86-53C9D2CC4345}"/>
      <ac:txMk cp="0" len="7">
        <ac:context len="9" hash="2630034332"/>
      </ac:txMk>
    </ac:txMkLst>
    <p188:pos x="2120746" y="183614"/>
    <p188:replyLst>
      <p188:reply id="{4D9D7736-59A5-41A7-BE3E-4BFE4B51B5AA}" authorId="{BE383273-8E62-5CDC-5082-2B2BB4DBC8C9}" created="2022-11-29T16:34:36.869">
        <p188:txBody>
          <a:bodyPr/>
          <a:lstStyle/>
          <a:p>
            <a:r>
              <a:rPr lang="en-US"/>
              <a:t>I added these prompts to the breakout room slides - we don't have a "debrief" slide as we won't be sharing screen so that we can see faces. </a:t>
            </a:r>
          </a:p>
        </p188:txBody>
      </p188:reply>
    </p188:replyLst>
    <p188:txBody>
      <a:bodyPr/>
      <a:lstStyle/>
      <a:p>
        <a:r>
          <a:rPr lang="en-US"/>
          <a:t>Would it be helpful to ask folks if there is anything else they want to be sure to add or for us to capture that they didn't have an opportunty to express in their enagement break out sessions? And/or might it be helpful to ask the group if there are questions or prompts they would recommend for us to incorporate in future engagment sessions?</a:t>
        </a:r>
      </a:p>
    </p188:txBody>
  </p188:cm>
</p188:cmLst>
</file>

<file path=ppt/comments/modernComment_124_10A75E8E.xml><?xml version="1.0" encoding="utf-8"?>
<p188:cmLst xmlns:a="http://schemas.openxmlformats.org/drawingml/2006/main" xmlns:r="http://schemas.openxmlformats.org/officeDocument/2006/relationships" xmlns:p188="http://schemas.microsoft.com/office/powerpoint/2018/8/main">
  <p188:cm id="{392A0BA4-7281-403F-A323-B269D837F062}" authorId="{CEF15EBC-A38F-0BAA-8A56-F39FC1FC1D75}" created="2022-11-29T03:56:21.533">
    <pc:sldMkLst xmlns:pc="http://schemas.microsoft.com/office/powerpoint/2013/main/command">
      <pc:docMk/>
      <pc:sldMk cId="279404174" sldId="292"/>
    </pc:sldMkLst>
    <p188:replyLst>
      <p188:reply id="{129670B8-7462-4B44-90E7-F1A29E1E5702}" authorId="{BE383273-8E62-5CDC-5082-2B2BB4DBC8C9}" created="2022-11-29T16:31:15.378">
        <p188:txBody>
          <a:bodyPr/>
          <a:lstStyle/>
          <a:p>
            <a:r>
              <a:rPr lang="en-US"/>
              <a:t>Shifted the slide as well as the script.</a:t>
            </a:r>
          </a:p>
        </p188:txBody>
      </p188:reply>
    </p188:replyLst>
    <p188:txBody>
      <a:bodyPr/>
      <a:lstStyle/>
      <a:p>
        <a:r>
          <a:rPr lang="en-US"/>
          <a:t>Will there be a synthesis/report back that attempts to pull together and synthesize the feedback from these enagement sessions and will that document be shared out with folks who have participated?
Also, will these same participants receive info on how to be involved in Phase II engagement?</a:t>
        </a:r>
      </a:p>
    </p188:txBody>
  </p188:cm>
</p188:cmLst>
</file>

<file path=ppt/comments/modernComment_128_79E4F2A0.xml><?xml version="1.0" encoding="utf-8"?>
<p188:cmLst xmlns:a="http://schemas.openxmlformats.org/drawingml/2006/main" xmlns:r="http://schemas.openxmlformats.org/officeDocument/2006/relationships" xmlns:p188="http://schemas.microsoft.com/office/powerpoint/2018/8/main">
  <p188:cm id="{BF7D2D56-5253-4AFC-ACEF-4AD2AAEE16EB}" authorId="{CEF15EBC-A38F-0BAA-8A56-F39FC1FC1D75}" created="2022-11-29T03:45:31.956">
    <ac:txMkLst xmlns:ac="http://schemas.microsoft.com/office/drawing/2013/main/command">
      <pc:docMk xmlns:pc="http://schemas.microsoft.com/office/powerpoint/2013/main/command"/>
      <pc:sldMk xmlns:pc="http://schemas.microsoft.com/office/powerpoint/2013/main/command" cId="2045047456" sldId="296"/>
      <ac:spMk id="3" creationId="{B19119A7-B011-BDA5-7495-250106A6D901}"/>
      <ac:txMk cp="88" len="113">
        <ac:context len="202" hash="1459545465"/>
      </ac:txMk>
    </ac:txMkLst>
    <p188:pos x="1276120" y="4562819"/>
    <p188:replyLst>
      <p188:reply id="{6F659CBD-0344-4965-AAF4-E2DC7F2CEB37}" authorId="{BE383273-8E62-5CDC-5082-2B2BB4DBC8C9}" created="2022-11-29T16:07:38.397">
        <p188:txBody>
          <a:bodyPr/>
          <a:lstStyle/>
          <a:p>
            <a:r>
              <a:rPr lang="en-US"/>
              <a:t>I shifted the second bullet to a percentage to align. </a:t>
            </a:r>
          </a:p>
        </p188:txBody>
      </p188:reply>
    </p188:replyLst>
    <p188:txBody>
      <a:bodyPr/>
      <a:lstStyle/>
      <a:p>
        <a:r>
          <a:rPr lang="en-US"/>
          <a:t>I'd recommend bulleting these and being consistent around using percentages or total numbers.</a:t>
        </a:r>
      </a:p>
    </p188:txBody>
  </p188:cm>
</p188:cmLst>
</file>

<file path=ppt/comments/modernComment_129_33FA3402.xml><?xml version="1.0" encoding="utf-8"?>
<p188:cmLst xmlns:a="http://schemas.openxmlformats.org/drawingml/2006/main" xmlns:r="http://schemas.openxmlformats.org/officeDocument/2006/relationships" xmlns:p188="http://schemas.microsoft.com/office/powerpoint/2018/8/main">
  <p188:cm id="{CD58423C-EEA2-4C1C-B03D-C5C494183AE1}" authorId="{CEF15EBC-A38F-0BAA-8A56-F39FC1FC1D75}" created="2022-11-29T03:51:06.792">
    <ac:txMkLst xmlns:ac="http://schemas.microsoft.com/office/drawing/2013/main/command">
      <pc:docMk xmlns:pc="http://schemas.microsoft.com/office/powerpoint/2013/main/command"/>
      <pc:sldMk xmlns:pc="http://schemas.microsoft.com/office/powerpoint/2013/main/command" cId="872035330" sldId="297"/>
      <ac:spMk id="3" creationId="{3943328F-DA58-6CC6-4477-D0905A358020}"/>
      <ac:txMk cp="112" len="9">
        <ac:context len="149" hash="3014798710"/>
      </ac:txMk>
    </ac:txMkLst>
    <p188:pos x="3139807" y="2708313"/>
    <p188:replyLst>
      <p188:reply id="{9E61F0CC-0A37-45DF-AECB-DE678D5B8588}" authorId="{CEF15EBC-A38F-0BAA-8A56-F39FC1FC1D75}" created="2022-11-29T03:51:53.371">
        <p188:txBody>
          <a:bodyPr/>
          <a:lstStyle/>
          <a:p>
            <a:r>
              <a:rPr lang="en-US"/>
              <a:t>Are these intended to serve as shared agreements? I like the lanague here, but it may not be as clear for some participants.</a:t>
            </a:r>
          </a:p>
        </p188:txBody>
      </p188:reply>
      <p188:reply id="{0B91776A-F5EF-4653-A4FD-650C82495699}" authorId="{BE383273-8E62-5CDC-5082-2B2BB4DBC8C9}" created="2022-11-29T16:53:37.169">
        <p188:txBody>
          <a:bodyPr/>
          <a:lstStyle/>
          <a:p>
            <a:r>
              <a:rPr lang="en-US"/>
              <a:t>Changed - hoping that the script for the slide helps to provide context.</a:t>
            </a:r>
          </a:p>
        </p188:txBody>
      </p188:reply>
    </p188:replyLst>
    <p188:txBody>
      <a:bodyPr/>
      <a:lstStyle/>
      <a:p>
        <a:r>
          <a:rPr lang="en-US"/>
          <a:t>Is this meant to be ODE/HECC ? Or to reference everyone? 
"Accept that not all questions may have clear answers" that framing takes the we out of it if helpful</a:t>
        </a:r>
      </a:p>
    </p188:txBody>
  </p188:cm>
</p188:cmLst>
</file>

<file path=ppt/comments/modernComment_12D_B319C380.xml><?xml version="1.0" encoding="utf-8"?>
<p188:cmLst xmlns:a="http://schemas.openxmlformats.org/drawingml/2006/main" xmlns:r="http://schemas.openxmlformats.org/officeDocument/2006/relationships" xmlns:p188="http://schemas.microsoft.com/office/powerpoint/2018/8/main">
  <p188:cm id="{E8BBF102-7B45-4EE6-9AD3-E4F5DD691F08}" authorId="{E15DEF1A-D8E2-39FD-1794-C74D3BD4D3EB}" created="2022-11-29T17:15:52.812">
    <ac:txMkLst xmlns:ac="http://schemas.microsoft.com/office/drawing/2013/main/command">
      <pc:docMk xmlns:pc="http://schemas.microsoft.com/office/powerpoint/2013/main/command"/>
      <pc:sldMk xmlns:pc="http://schemas.microsoft.com/office/powerpoint/2013/main/command" cId="3004810112" sldId="301"/>
      <ac:spMk id="2" creationId="{F63BD3B6-3A54-74FA-4DCB-EFA3349F730E}"/>
      <ac:txMk cp="159" len="18">
        <ac:context len="206" hash="3524029264"/>
      </ac:txMk>
    </ac:txMkLst>
    <p188:pos x="2453268" y="3233853"/>
    <p188:txBody>
      <a:bodyPr/>
      <a:lstStyle/>
      <a:p>
        <a:r>
          <a:rPr lang="en-US"/>
          <a:t>can we reformat so the words are not broken up?</a:t>
        </a:r>
      </a:p>
    </p188:txBody>
  </p188:cm>
</p188:cmLst>
</file>

<file path=ppt/comments/modernComment_13B_4BCAF9D3.xml><?xml version="1.0" encoding="utf-8"?>
<p188:cmLst xmlns:a="http://schemas.openxmlformats.org/drawingml/2006/main" xmlns:r="http://schemas.openxmlformats.org/officeDocument/2006/relationships" xmlns:p188="http://schemas.microsoft.com/office/powerpoint/2018/8/main">
  <p188:cm id="{58DE0CD9-6744-4E5E-8B36-4095B90D7C60}" authorId="{CEF15EBC-A38F-0BAA-8A56-F39FC1FC1D75}" created="2022-11-29T03:54:15.046">
    <ac:txMkLst xmlns:ac="http://schemas.microsoft.com/office/drawing/2013/main/command">
      <pc:docMk xmlns:pc="http://schemas.microsoft.com/office/powerpoint/2013/main/command"/>
      <pc:sldMk xmlns:pc="http://schemas.microsoft.com/office/powerpoint/2013/main/command" cId="1271593427" sldId="315"/>
      <ac:spMk id="5" creationId="{A2F1B9AC-7CD9-9951-DCE0-FFF098B657A2}"/>
      <ac:txMk cp="17" len="30">
        <ac:context len="48" hash="1364729869"/>
      </ac:txMk>
    </ac:txMkLst>
    <p188:pos x="1551542" y="1413831"/>
    <p188:replyLst>
      <p188:reply id="{1EB7D9EE-D49F-4F8E-A92D-395FB7D0BA61}" authorId="{BE383273-8E62-5CDC-5082-2B2BB4DBC8C9}" created="2022-11-29T16:59:14.443">
        <p188:txBody>
          <a:bodyPr/>
          <a:lstStyle/>
          <a:p>
            <a:r>
              <a:rPr lang="en-US"/>
              <a:t>Shifted the title</a:t>
            </a:r>
          </a:p>
        </p188:txBody>
      </p188:reply>
    </p188:replyLst>
    <p188:txBody>
      <a:bodyPr/>
      <a:lstStyle/>
      <a:p>
        <a:r>
          <a:rPr lang="en-US"/>
          <a:t>Is this an invitation to join/apply? If so... maye adding "Join Us" or "Lend your voice" may be helpful in title</a:t>
        </a:r>
      </a:p>
    </p188:txBody>
  </p188:cm>
</p188:cmLst>
</file>

<file path=ppt/comments/modernComment_13C_C877454F.xml><?xml version="1.0" encoding="utf-8"?>
<p188:cmLst xmlns:a="http://schemas.openxmlformats.org/drawingml/2006/main" xmlns:r="http://schemas.openxmlformats.org/officeDocument/2006/relationships" xmlns:p188="http://schemas.microsoft.com/office/powerpoint/2018/8/main">
  <p188:cm id="{CF5079F3-E3FB-4461-BD63-E7E0D5DBD289}" authorId="{CEF15EBC-A38F-0BAA-8A56-F39FC1FC1D75}" created="2022-11-29T03:38:07.775">
    <ac:txMkLst xmlns:ac="http://schemas.microsoft.com/office/drawing/2013/main/command">
      <pc:docMk xmlns:pc="http://schemas.microsoft.com/office/powerpoint/2013/main/command"/>
      <pc:sldMk xmlns:pc="http://schemas.microsoft.com/office/powerpoint/2013/main/command" cId="3363259727" sldId="316"/>
      <ac:spMk id="2" creationId="{00000000-0000-0000-0000-000000000000}"/>
      <ac:txMk cp="55">
        <ac:context len="56" hash="198286403"/>
      </ac:txMk>
    </ac:txMkLst>
    <p188:pos x="3305060" y="1413831"/>
    <p188:replyLst>
      <p188:reply id="{70C9F6B6-3B3B-48F2-B152-866584D02A42}" authorId="{CEF15EBC-A38F-0BAA-8A56-F39FC1FC1D75}" created="2022-11-29T03:39:09.964">
        <p188:txBody>
          <a:bodyPr/>
          <a:lstStyle/>
          <a:p>
            <a:r>
              <a:rPr lang="en-US"/>
              <a:t>Also... wondering if this slide may better live after slide 7 and before slide 8?</a:t>
            </a:r>
          </a:p>
        </p188:txBody>
      </p188:reply>
      <p188:reply id="{B137B3F5-8EC6-4570-B34C-05A1FFBA5318}" authorId="{BE383273-8E62-5CDC-5082-2B2BB4DBC8C9}" created="2022-11-29T16:52:50.325">
        <p188:txBody>
          <a:bodyPr/>
          <a:lstStyle/>
          <a:p>
            <a:r>
              <a:rPr lang="en-US"/>
              <a:t>Title changed and position shifted.</a:t>
            </a:r>
          </a:p>
        </p188:txBody>
      </p188:reply>
      <p188:reply id="{B82CD1E9-CA9A-4D1F-8F5D-A0AF3212B38D}" authorId="{E15DEF1A-D8E2-39FD-1794-C74D3BD4D3EB}" created="2022-11-29T17:14:23.888">
        <p188:txBody>
          <a:bodyPr/>
          <a:lstStyle/>
          <a:p>
            <a:r>
              <a:rPr lang="en-US"/>
              <a:t>The list seems more adult focused and the title is student focused. I recommend on of the other options suggested. </a:t>
            </a:r>
          </a:p>
        </p188:txBody>
      </p188:reply>
      <p188:reply id="{ECDA974D-4D05-48AF-B6B7-76C941927725}" authorId="{BE383273-8E62-5CDC-5082-2B2BB4DBC8C9}" created="2022-11-29T17:32:01.914">
        <p188:txBody>
          <a:bodyPr/>
          <a:lstStyle/>
          <a:p>
            <a:r>
              <a:rPr lang="en-US"/>
              <a:t>Shifted. :)</a:t>
            </a:r>
          </a:p>
        </p188:txBody>
      </p188:reply>
    </p188:replyLst>
    <p188:txBody>
      <a:bodyPr/>
      <a:lstStyle/>
      <a:p>
        <a:r>
          <a:rPr lang="en-US"/>
          <a:t>I'm wondering about a different header for the slide.. "Computer Scientists of the future will... " 
or "Why Computer Science is Relevant for our Students Today"
or "What Do Computer Scientists Do?"</a:t>
        </a:r>
      </a:p>
    </p188:txBody>
  </p188:cm>
</p188:cmLst>
</file>

<file path=ppt/comments/modernComment_13D_AF52AD1.xml><?xml version="1.0" encoding="utf-8"?>
<p188:cmLst xmlns:a="http://schemas.openxmlformats.org/drawingml/2006/main" xmlns:r="http://schemas.openxmlformats.org/officeDocument/2006/relationships" xmlns:p188="http://schemas.microsoft.com/office/powerpoint/2018/8/main">
  <p188:cm id="{E0C2040E-F61A-40BE-8601-715FFACC850D}" authorId="{CEF15EBC-A38F-0BAA-8A56-F39FC1FC1D75}" created="2022-11-29T03:47:55.538">
    <ac:txMkLst xmlns:ac="http://schemas.microsoft.com/office/drawing/2013/main/command">
      <pc:docMk xmlns:pc="http://schemas.microsoft.com/office/powerpoint/2013/main/command"/>
      <pc:sldMk xmlns:pc="http://schemas.microsoft.com/office/powerpoint/2013/main/command" cId="183839441" sldId="317"/>
      <ac:spMk id="2" creationId="{2AB864D5-C673-5C1E-386C-DED3ED2760C2}"/>
      <ac:txMk cp="0" len="174">
        <ac:context len="176" hash="3201446488"/>
      </ac:txMk>
    </ac:txMkLst>
    <p188:pos x="5618602" y="3507036"/>
    <p188:replyLst>
      <p188:reply id="{C0D42D5E-1F0C-477A-97B8-6ABD70B0265D}" authorId="{BE383273-8E62-5CDC-5082-2B2BB4DBC8C9}" created="2022-11-29T16:11:31.201">
        <p188:txBody>
          <a:bodyPr/>
          <a:lstStyle/>
          <a:p>
            <a:r>
              <a:rPr lang="en-US"/>
              <a:t>This language came from HECC - wondering if we shift to "Only 9.5% of community college CTE participants in Oregon participated in a Computer Science program of study."</a:t>
            </a:r>
          </a:p>
        </p188:txBody>
      </p188:reply>
    </p188:replyLst>
    <p188:txBody>
      <a:bodyPr/>
      <a:lstStyle/>
      <a:p>
        <a:r>
          <a:rPr lang="en-US"/>
          <a:t>Hard to know what the take away is here... how does this compare w/ other Program of Study percentages for example? Or how does this compare w/ other states? </a:t>
        </a:r>
      </a:p>
    </p188:txBody>
  </p188:cm>
</p188:cmLst>
</file>

<file path=ppt/comments/modernComment_13E_B90C9B05.xml><?xml version="1.0" encoding="utf-8"?>
<p188:cmLst xmlns:a="http://schemas.openxmlformats.org/drawingml/2006/main" xmlns:r="http://schemas.openxmlformats.org/officeDocument/2006/relationships" xmlns:p188="http://schemas.microsoft.com/office/powerpoint/2018/8/main">
  <p188:cm id="{3AFE4080-D0C2-47EA-B393-B645943D3131}" authorId="{CEF15EBC-A38F-0BAA-8A56-F39FC1FC1D75}" created="2022-11-29T03:46:39.302">
    <ac:txMkLst xmlns:ac="http://schemas.microsoft.com/office/drawing/2013/main/command">
      <pc:docMk xmlns:pc="http://schemas.microsoft.com/office/powerpoint/2013/main/command"/>
      <pc:sldMk xmlns:pc="http://schemas.microsoft.com/office/powerpoint/2013/main/command" cId="3104611077" sldId="318"/>
      <ac:spMk id="58" creationId="{3F17349B-54DE-8ABB-A145-44B9FCE5DB5F}"/>
      <ac:txMk cp="0" len="111">
        <ac:context len="134" hash="1505784999"/>
      </ac:txMk>
    </ac:txMkLst>
    <p188:pos x="8345277" y="716096"/>
    <p188:replyLst>
      <p188:reply id="{7CF3B193-CBE7-47D2-B773-58B088CF89A9}" authorId="{BE383273-8E62-5CDC-5082-2B2BB4DBC8C9}" created="2022-11-29T16:53:09.622">
        <p188:txBody>
          <a:bodyPr/>
          <a:lstStyle/>
          <a:p>
            <a:r>
              <a:rPr lang="en-US"/>
              <a:t>Language revised</a:t>
            </a:r>
          </a:p>
        </p188:txBody>
      </p188:reply>
    </p188:replyLst>
    <p188:txBody>
      <a:bodyPr/>
      <a:lstStyle/>
      <a:p>
        <a:r>
          <a:rPr lang="en-US"/>
          <a:t>The langauge around female/male is not consistent w/ langauge in slide 10. I'd recommend consistency throughout.</a:t>
        </a:r>
      </a:p>
    </p188:txBody>
  </p188:cm>
</p188:cmLst>
</file>

<file path=ppt/comments/modernComment_13F_B9642955.xml><?xml version="1.0" encoding="utf-8"?>
<p188:cmLst xmlns:a="http://schemas.openxmlformats.org/drawingml/2006/main" xmlns:r="http://schemas.openxmlformats.org/officeDocument/2006/relationships" xmlns:p188="http://schemas.microsoft.com/office/powerpoint/2018/8/main">
  <p188:cm id="{6EF605EB-E096-4816-A742-CAD6FDA781A5}" authorId="{CEF15EBC-A38F-0BAA-8A56-F39FC1FC1D75}" created="2022-11-29T03:53:13.919">
    <ac:txMkLst xmlns:ac="http://schemas.microsoft.com/office/drawing/2013/main/command">
      <pc:docMk xmlns:pc="http://schemas.microsoft.com/office/powerpoint/2013/main/command"/>
      <pc:sldMk xmlns:pc="http://schemas.microsoft.com/office/powerpoint/2013/main/command" cId="3110349141" sldId="319"/>
      <ac:spMk id="5" creationId="{501968B4-52FF-390E-DC6C-170CB51E8EF9}"/>
      <ac:txMk cp="0" len="45">
        <ac:context len="46" hash="963649444"/>
      </ac:txMk>
    </ac:txMkLst>
    <p188:pos x="1983036" y="1836144"/>
    <p188:txBody>
      <a:bodyPr/>
      <a:lstStyle/>
      <a:p>
        <a:r>
          <a:rPr lang="en-US"/>
          <a:t>Same comment as above on slide 17</a:t>
        </a:r>
      </a:p>
    </p188:txBody>
  </p188:cm>
</p188:cmLst>
</file>

<file path=ppt/comments/modernComment_140_44BD25C2.xml><?xml version="1.0" encoding="utf-8"?>
<p188:cmLst xmlns:a="http://schemas.openxmlformats.org/drawingml/2006/main" xmlns:r="http://schemas.openxmlformats.org/officeDocument/2006/relationships" xmlns:p188="http://schemas.microsoft.com/office/powerpoint/2018/8/main">
  <p188:cm id="{7EED9E31-0574-4842-88D7-93E337702883}" authorId="{E15DEF1A-D8E2-39FD-1794-C74D3BD4D3EB}" created="2022-11-29T17:20:29.801">
    <ac:txMkLst xmlns:ac="http://schemas.microsoft.com/office/drawing/2013/main/command">
      <pc:docMk xmlns:pc="http://schemas.microsoft.com/office/powerpoint/2013/main/command"/>
      <pc:sldMk xmlns:pc="http://schemas.microsoft.com/office/powerpoint/2013/main/command" cId="1153246658" sldId="320"/>
      <ac:spMk id="8" creationId="{E08E7207-6229-55AC-D198-CAD66DEE7F2B}"/>
      <ac:txMk cp="223" len="73">
        <ac:context len="401" hash="903817037"/>
      </ac:txMk>
    </ac:txMkLst>
    <p188:pos x="2332463" y="4116658"/>
    <p188:txBody>
      <a:bodyPr/>
      <a:lstStyle/>
      <a:p>
        <a:r>
          <a:rPr lang="en-US"/>
          <a:t>I wonder if you need the intro part to this prompt. I think both folks who participated and didn't participate could speak to the barriers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dvocacy.code.org/2022_state_of_c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to the Computer Science Education Engagement Session. We are going to spend the next hour and a half together today learning about your experiences with Computer</a:t>
            </a:r>
            <a:r>
              <a:rPr lang="en-US" baseline="0"/>
              <a:t> </a:t>
            </a:r>
            <a:r>
              <a:rPr lang="en-US"/>
              <a:t>Science Education. Our goal during this time is to gather ideas to help the Oregon Department of Education and the Higher Education Coordinating Commission</a:t>
            </a:r>
            <a:r>
              <a:rPr lang="en-US" baseline="0"/>
              <a:t> understand what should be included in </a:t>
            </a:r>
            <a:r>
              <a:rPr lang="en-US"/>
              <a:t>the Computer Science </a:t>
            </a:r>
            <a:r>
              <a:rPr lang="en-US" baseline="0"/>
              <a:t>Implementation Plan</a:t>
            </a:r>
            <a:r>
              <a:rPr lang="en-US"/>
              <a:t> which</a:t>
            </a:r>
            <a:r>
              <a:rPr lang="en-US" baseline="0"/>
              <a:t> </a:t>
            </a:r>
            <a:r>
              <a:rPr lang="en-US"/>
              <a:t>will aim</a:t>
            </a:r>
            <a:r>
              <a:rPr lang="en-US" baseline="0"/>
              <a:t> to ensure</a:t>
            </a:r>
            <a:r>
              <a:rPr lang="en-US"/>
              <a:t> that every public school student in Oregon has access to computer science</a:t>
            </a:r>
            <a:r>
              <a:rPr lang="en-US" baseline="0"/>
              <a:t> by the 2027-28 School year.</a:t>
            </a:r>
            <a:r>
              <a:rPr lang="en-US"/>
              <a:t> </a:t>
            </a:r>
            <a:r>
              <a:rPr lang="en-US" baseline="0"/>
              <a:t> </a:t>
            </a:r>
            <a:r>
              <a:rPr lang="en-US"/>
              <a:t>We are</a:t>
            </a:r>
            <a:r>
              <a:rPr lang="en-US" baseline="0"/>
              <a:t> excited to have you with us today and </a:t>
            </a:r>
            <a:r>
              <a:rPr lang="en-US"/>
              <a:t>are hopeful </a:t>
            </a:r>
            <a:r>
              <a:rPr lang="en-US" baseline="0"/>
              <a:t>that</a:t>
            </a:r>
            <a:r>
              <a:rPr lang="en-US"/>
              <a:t> we can spend the time learning alongside one another.</a:t>
            </a:r>
            <a:endParaRPr lang="en-US" baseline="0"/>
          </a:p>
          <a:p>
            <a:endParaRPr lang="en-US" baseline="0"/>
          </a:p>
          <a:p>
            <a:r>
              <a:rPr lang="en-US" baseline="0"/>
              <a:t>[Facilitator Introduce Self and Additional Speakers]</a:t>
            </a:r>
            <a:endParaRPr lang="en-US" baseline="0">
              <a:cs typeface="Calibri"/>
            </a:endParaRPr>
          </a:p>
          <a:p>
            <a:r>
              <a:rPr lang="en-US">
                <a:cs typeface="Calibri"/>
              </a:rPr>
              <a:t>Beth </a:t>
            </a:r>
          </a:p>
          <a:p>
            <a:r>
              <a:rPr lang="en-US">
                <a:cs typeface="Calibri"/>
              </a:rPr>
              <a:t>Allie</a:t>
            </a:r>
          </a:p>
          <a:p>
            <a:r>
              <a:rPr lang="en-US">
                <a:cs typeface="Calibri"/>
              </a:rPr>
              <a:t>Tom</a:t>
            </a:r>
          </a:p>
          <a:p>
            <a:r>
              <a:rPr lang="en-US">
                <a:cs typeface="Calibri"/>
              </a:rPr>
              <a:t>Celia</a:t>
            </a:r>
          </a:p>
          <a:p>
            <a:r>
              <a:rPr lang="en-US">
                <a:cs typeface="Calibri"/>
              </a:rPr>
              <a:t>Luis</a:t>
            </a:r>
          </a:p>
          <a:p>
            <a:r>
              <a:rPr lang="en-US">
                <a:cs typeface="Calibri"/>
              </a:rPr>
              <a:t>Eric</a:t>
            </a:r>
          </a:p>
          <a:p>
            <a:r>
              <a:rPr lang="en-US">
                <a:cs typeface="Calibri"/>
              </a:rPr>
              <a:t>Jennell</a:t>
            </a:r>
          </a:p>
          <a:p>
            <a:r>
              <a:rPr lang="en-US">
                <a:cs typeface="Calibri"/>
              </a:rPr>
              <a:t>Alexa</a:t>
            </a:r>
          </a:p>
          <a:p>
            <a:r>
              <a:rPr lang="en-US">
                <a:cs typeface="Calibri"/>
              </a:rPr>
              <a:t>Kama</a:t>
            </a:r>
          </a:p>
          <a:p>
            <a:r>
              <a:rPr lang="en-US">
                <a:cs typeface="Calibri"/>
              </a:rPr>
              <a:t>Lizzy</a:t>
            </a:r>
          </a:p>
          <a:p>
            <a:r>
              <a:rPr lang="en-US">
                <a:cs typeface="Calibri"/>
              </a:rPr>
              <a:t>Deb</a:t>
            </a:r>
            <a:endParaRPr lang="en-US"/>
          </a:p>
          <a:p>
            <a:r>
              <a:rPr lang="en-US">
                <a:cs typeface="Calibri"/>
              </a:rPr>
              <a:t>Dan</a:t>
            </a:r>
            <a:endParaRPr lang="en-US"/>
          </a:p>
          <a:p>
            <a:r>
              <a:rPr lang="en-US">
                <a:cs typeface="Calibri"/>
              </a:rPr>
              <a:t>Vanessa </a:t>
            </a:r>
          </a:p>
          <a:p>
            <a:r>
              <a:rPr lang="en-US">
                <a:cs typeface="Calibri"/>
              </a:rPr>
              <a:t>Shannon</a:t>
            </a:r>
          </a:p>
          <a:p>
            <a:r>
              <a:rPr lang="en-US">
                <a:cs typeface="Calibri"/>
              </a:rPr>
              <a:t>Matt</a:t>
            </a:r>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204432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a:t>
            </a:r>
            <a:r>
              <a:rPr lang="en-US" baseline="0"/>
              <a:t> to the Well-Rounded Access Program Needs Assessment</a:t>
            </a:r>
            <a:r>
              <a:rPr lang="en-US"/>
              <a:t> which was published in 2022</a:t>
            </a:r>
            <a:r>
              <a:rPr lang="en-US" baseline="0"/>
              <a:t>, Black and African American students, </a:t>
            </a:r>
            <a:r>
              <a:rPr lang="en-US"/>
              <a:t>Latino/a/x</a:t>
            </a:r>
            <a:r>
              <a:rPr lang="en-US" baseline="0"/>
              <a:t> students, students identifying as female, students with disabilities, and multilingual </a:t>
            </a:r>
            <a:r>
              <a:rPr lang="en-US"/>
              <a:t>learners </a:t>
            </a:r>
            <a:r>
              <a:rPr lang="en-US" baseline="0"/>
              <a:t>have a statistically significant underrepresentation in Oregon High School computer science enrollment.</a:t>
            </a:r>
            <a:r>
              <a:rPr lang="en-US"/>
              <a:t>  </a:t>
            </a:r>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83141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Diving</a:t>
            </a:r>
            <a:r>
              <a:rPr lang="en-US" baseline="0"/>
              <a:t> further into the data</a:t>
            </a:r>
            <a:r>
              <a:rPr lang="en-US"/>
              <a:t>, in Oregon, male-identifying</a:t>
            </a:r>
            <a:r>
              <a:rPr lang="en-US" baseline="0"/>
              <a:t> high school students are approximately 2 </a:t>
            </a:r>
            <a:r>
              <a:rPr lang="en-US"/>
              <a:t>times</a:t>
            </a:r>
            <a:r>
              <a:rPr lang="en-US" baseline="0"/>
              <a:t> more likely to be enrolled in a computer science course than female-identifying students.</a:t>
            </a:r>
            <a:r>
              <a:rPr lang="en-US"/>
              <a:t> </a:t>
            </a:r>
            <a:r>
              <a:rPr lang="en-US" baseline="0"/>
              <a:t> In the 2021-22 school year, 4 out of 25 male-identifying high school students were enrolled in a computer science course compared to 2 out of 25 female-identifying high school students.</a:t>
            </a:r>
            <a:r>
              <a:rPr lang="en-US"/>
              <a:t>  </a:t>
            </a:r>
            <a:endParaRPr lang="en-US" baseline="0"/>
          </a:p>
          <a:p>
            <a:endParaRPr lang="en-US">
              <a:cs typeface="Calibri"/>
            </a:endParaRPr>
          </a:p>
          <a:p>
            <a:r>
              <a:rPr lang="en-US">
                <a:cs typeface="Calibri"/>
              </a:rPr>
              <a:t>It is important to acknowledge that these data are imperfect as they do not represent the range of gender identities of Oregon students. While the Department has begun collecting data on non-binary students, </a:t>
            </a:r>
            <a:r>
              <a:rPr lang="en-US"/>
              <a:t>this gender designation is underreported and contains a much smaller denominator than male or female identifying categories. Acknowledging this, 2022 administrative data does show that </a:t>
            </a:r>
            <a:r>
              <a:rPr lang="en-US">
                <a:cs typeface="Calibri"/>
              </a:rPr>
              <a:t>only </a:t>
            </a:r>
            <a:r>
              <a:rPr lang="en-US"/>
              <a:t>5 out of 20 non-binary students in high school enrolled in a computer science course in the 2021-22 school year.  All of this information points to gender disparities within computer science across Oregon.</a:t>
            </a:r>
            <a:endParaRPr lang="en-US">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68038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While those numbers represent access to computer science broadly, we see even more vast disparities when looking at enrollment in AP (Advanced Placement) Computer Science courses. As framed in the Governor's Computer Science Directive, </a:t>
            </a:r>
            <a:r>
              <a:rPr lang="en-US"/>
              <a:t>in 2019, only 369 high school students took the AP Computer Science exam. Of those students, 17 percent were female, 33 students were Hispanic/Latino, and no Black students took the AP exam.</a:t>
            </a:r>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59396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addition, we also see disparities in enrollment in AP (Advanced Placement) computer science courses across geographic regions.  For</a:t>
            </a:r>
            <a:r>
              <a:rPr lang="en-US" baseline="0">
                <a:ea typeface="Calibri"/>
                <a:cs typeface="Calibri"/>
              </a:rPr>
              <a:t> students in Oregon public high schools, those in </a:t>
            </a:r>
            <a:r>
              <a:rPr lang="en-US">
                <a:ea typeface="Calibri"/>
                <a:cs typeface="Calibri"/>
              </a:rPr>
              <a:t>urban </a:t>
            </a:r>
            <a:r>
              <a:rPr lang="en-US" baseline="0">
                <a:ea typeface="Calibri"/>
                <a:cs typeface="Calibri"/>
              </a:rPr>
              <a:t>areas are approximately </a:t>
            </a:r>
            <a:r>
              <a:rPr lang="en-US">
                <a:ea typeface="Calibri"/>
                <a:cs typeface="Calibri"/>
              </a:rPr>
              <a:t>4</a:t>
            </a:r>
            <a:r>
              <a:rPr lang="en-US" baseline="0">
                <a:ea typeface="Calibri"/>
                <a:cs typeface="Calibri"/>
              </a:rPr>
              <a:t> times more likely to be taking an advanced computer science course compared to those living in rural areas.</a:t>
            </a:r>
            <a:r>
              <a:rPr lang="en-US">
                <a:ea typeface="Calibri"/>
                <a:cs typeface="Calibri"/>
              </a:rPr>
              <a:t> </a:t>
            </a:r>
            <a:r>
              <a:rPr lang="en-US" baseline="0">
                <a:ea typeface="Calibri"/>
                <a:cs typeface="Calibri"/>
              </a:rPr>
              <a:t> In the 2021-22 school year, 1 in 50 rural high school computer science students were enrolled in an advanced computer science course compared to 4 out of 50 </a:t>
            </a:r>
            <a:r>
              <a:rPr lang="en-US">
                <a:ea typeface="Calibri"/>
                <a:cs typeface="Calibri"/>
              </a:rPr>
              <a:t>urban area</a:t>
            </a:r>
            <a:r>
              <a:rPr lang="en-US" baseline="0">
                <a:ea typeface="Calibri"/>
                <a:cs typeface="Calibri"/>
              </a:rPr>
              <a:t> high school computer science students.</a:t>
            </a:r>
            <a:r>
              <a:rPr lang="en-US">
                <a:ea typeface="Calibri"/>
                <a:cs typeface="Calibri"/>
              </a:rPr>
              <a:t> </a:t>
            </a:r>
            <a:endParaRPr lang="en-US">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95038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Another way for us to understand data related to computer science is by looking at representation within CTE, or career technical education. CTE programs use 21st century technology to support students in acquiring technical skills, professional practices, and academic knowledge critical for career success in high-wage, in-demand careers.</a:t>
            </a:r>
            <a:r>
              <a:rPr lang="en-US"/>
              <a:t> When looking at data related to postsecondary participation in computer science education, we see that female-identifying students participate in Computer Science CTE programs at a rate slightly higher than males. During the 2021-22 academic year, approximately 2 (or 2.3) out of 25 male-identifying postsecondary students were enrolled in a Computer Science CTE program, compared to almost 3 (or</a:t>
            </a:r>
            <a:r>
              <a:rPr lang="en-US" baseline="0"/>
              <a:t> </a:t>
            </a:r>
            <a:r>
              <a:rPr lang="en-US"/>
              <a:t>2.6) out of 25 female-identifying postsecondary students.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3830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finally, during the 2021-22 academic year, there were 42,599 community college students who were CTE Participants, meaning that they earned one or more credits in CTE Courses. Of those, 9.5% were participating in a Computer Science CTE program. It is important to note that all 17 community colleges have students participating in a Computer Science CTE program.  </a:t>
            </a:r>
            <a:endParaRPr lang="en-US">
              <a:cs typeface="Calibri"/>
            </a:endParaRPr>
          </a:p>
          <a:p>
            <a:endParaRPr lang="en-US">
              <a:cs typeface="Calibri"/>
            </a:endParaRPr>
          </a:p>
          <a:p>
            <a:r>
              <a:rPr lang="en-US">
                <a:cs typeface="Calibri"/>
              </a:rPr>
              <a:t>We just presented a lot of data – which can feel overwhelming given the disparities discussed. You do have access to these data to refer to throughout the rest of our session today as well as after the session so that you can have continued processing opportunities. We share these data with you as a way to anchor the conversations you will have in breakout rooms today as well as ground us in the importance and urgency of this work moving forward. Though, as we shared earlier, these data are more than numbers, they are students whose identities, stories, and experiences cannot be represented on a slide. We are hopeful that during the remainder of our time together today, you can give voice to those stories as you share your experiences, ideas, and perspectives about computer science education. </a:t>
            </a: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85392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background and framing, we’re now</a:t>
            </a:r>
            <a:r>
              <a:rPr lang="en-US" baseline="0"/>
              <a:t> going to transition into a time of breakout room discussions.  Before we move into these rooms, there are a few instructions. </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27045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we are all entering these conversations with differing identities, life experiences, and perspectives, it is important that we are able to have meaningful and generative conversations aimed at ensuring access to computer science education for all students in Oregon. As we do not have time to co-develop agreements today, we have offerings for you that we are hopeful will ground the conversations in your breakout rooms so that everyone feels safe and welcomed in sharing their voice. </a:t>
            </a:r>
          </a:p>
          <a:p>
            <a:endParaRPr lang="en-US"/>
          </a:p>
          <a:p>
            <a:pPr marL="171450" indent="-171450">
              <a:buFont typeface="Arial"/>
              <a:buChar char="•"/>
            </a:pPr>
            <a:r>
              <a:rPr lang="en-US"/>
              <a:t>First, Stay </a:t>
            </a:r>
            <a:r>
              <a:rPr lang="en-US" baseline="0"/>
              <a:t>focused on students and how our recommendations will impact them.</a:t>
            </a:r>
            <a:r>
              <a:rPr lang="en-US"/>
              <a:t>  </a:t>
            </a:r>
            <a:endParaRPr lang="en-US">
              <a:cs typeface="Calibri" panose="020F0502020204030204"/>
            </a:endParaRPr>
          </a:p>
          <a:p>
            <a:pPr marL="171450" indent="-171450">
              <a:buFont typeface="Arial" panose="020B0604020202020204" pitchFamily="34" charset="0"/>
              <a:buChar char="•"/>
            </a:pPr>
            <a:r>
              <a:rPr lang="en-US" baseline="0"/>
              <a:t>Listen and ask questions.</a:t>
            </a:r>
            <a:r>
              <a:rPr lang="en-US"/>
              <a:t> </a:t>
            </a:r>
            <a:r>
              <a:rPr lang="en-US" baseline="0"/>
              <a:t> This is a time for open dialogue.</a:t>
            </a:r>
            <a:r>
              <a:rPr lang="en-US"/>
              <a:t>  </a:t>
            </a:r>
            <a:endParaRPr lang="en-US" baseline="0">
              <a:cs typeface="Calibri"/>
            </a:endParaRPr>
          </a:p>
          <a:p>
            <a:pPr marL="171450" indent="-171450">
              <a:buFont typeface="Arial" panose="020B0604020202020204" pitchFamily="34" charset="0"/>
              <a:buChar char="•"/>
            </a:pPr>
            <a:r>
              <a:rPr lang="en-US" baseline="0"/>
              <a:t>Be mindful of who is and isn’t speaking.</a:t>
            </a:r>
            <a:r>
              <a:rPr lang="en-US"/>
              <a:t> </a:t>
            </a:r>
            <a:r>
              <a:rPr lang="en-US" baseline="0"/>
              <a:t> Share the airtime with others.</a:t>
            </a:r>
            <a:endParaRPr lang="en-US" baseline="0">
              <a:cs typeface="Calibri"/>
            </a:endParaRPr>
          </a:p>
          <a:p>
            <a:pPr marL="171450" indent="-171450">
              <a:buFont typeface="Arial" panose="020B0604020202020204" pitchFamily="34" charset="0"/>
              <a:buChar char="•"/>
            </a:pPr>
            <a:r>
              <a:rPr lang="en-US" baseline="0"/>
              <a:t>Respect differences of opinion.</a:t>
            </a:r>
            <a:r>
              <a:rPr lang="en-US"/>
              <a:t>  </a:t>
            </a:r>
            <a:endParaRPr lang="en-US" baseline="0">
              <a:cs typeface="Calibri"/>
            </a:endParaRPr>
          </a:p>
          <a:p>
            <a:pPr marL="171450" indent="-171450">
              <a:buFont typeface="Arial" panose="020B0604020202020204" pitchFamily="34" charset="0"/>
              <a:buChar char="•"/>
            </a:pPr>
            <a:r>
              <a:rPr lang="en-US" baseline="0"/>
              <a:t>And, accept that we may not have answers.</a:t>
            </a:r>
            <a:r>
              <a:rPr lang="en-US"/>
              <a:t> </a:t>
            </a:r>
            <a:r>
              <a:rPr lang="en-US" baseline="0"/>
              <a:t> Part of this work will be developing answers to the questions that you have for us today.</a:t>
            </a:r>
            <a:endParaRPr lang="en-US">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422723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During the remainder of our time together today, you will be in breakout rooms. Each room will have an ODE or HECC facilitator who will provide support and framing as well as provide any needed technical support. Your facilitator will also share the questions for each breakout room as well as ensure that the conversation is grounded in the community offerings. </a:t>
            </a:r>
          </a:p>
          <a:p>
            <a:pPr>
              <a:defRPr/>
            </a:pPr>
            <a:endParaRPr lang="en-US">
              <a:cs typeface="Calibri" panose="020F0502020204030204"/>
            </a:endParaRPr>
          </a:p>
          <a:p>
            <a:pPr>
              <a:defRPr/>
            </a:pPr>
            <a:r>
              <a:rPr lang="en-US">
                <a:cs typeface="Calibri" panose="020F0502020204030204"/>
              </a:rPr>
              <a:t>For the first breakout room, we will be discussing experiences with computer science and goals that you have moving forward with this work. Our hope is to spend this time talking about the following questions:</a:t>
            </a:r>
          </a:p>
          <a:p>
            <a:pPr marL="457200" indent="-457200">
              <a:lnSpc>
                <a:spcPct val="90000"/>
              </a:lnSpc>
              <a:spcBef>
                <a:spcPts val="1000"/>
              </a:spcBef>
              <a:buFont typeface="Arial,Sans-Serif"/>
              <a:buChar char="•"/>
              <a:defRPr/>
            </a:pPr>
            <a:r>
              <a:rPr lang="en-US"/>
              <a:t>What</a:t>
            </a:r>
            <a:r>
              <a:rPr lang="en-US" b="1"/>
              <a:t> goal(s) for computer science education</a:t>
            </a:r>
            <a:r>
              <a:rPr lang="en-US"/>
              <a:t> in Oregon do you think is the most important to attend to in the implementation plan?</a:t>
            </a:r>
          </a:p>
          <a:p>
            <a:pPr marL="457200" indent="-457200">
              <a:lnSpc>
                <a:spcPct val="90000"/>
              </a:lnSpc>
              <a:spcBef>
                <a:spcPts val="1000"/>
              </a:spcBef>
              <a:buFont typeface="Arial,Sans-Serif"/>
              <a:buChar char="•"/>
              <a:defRPr/>
            </a:pPr>
            <a:r>
              <a:rPr lang="en-US"/>
              <a:t>What do you see as the </a:t>
            </a:r>
            <a:r>
              <a:rPr lang="en-US" b="1"/>
              <a:t>central challenge(s)</a:t>
            </a:r>
            <a:r>
              <a:rPr lang="en-US"/>
              <a:t> to ensuring equitable opportunities and outcomes in computer science?</a:t>
            </a:r>
            <a:endParaRPr lang="en-US">
              <a:cs typeface="Calibri"/>
            </a:endParaRPr>
          </a:p>
          <a:p>
            <a:pPr marL="457200" indent="-457200">
              <a:lnSpc>
                <a:spcPct val="90000"/>
              </a:lnSpc>
              <a:spcBef>
                <a:spcPts val="1000"/>
              </a:spcBef>
              <a:buFont typeface="Arial,Sans-Serif"/>
              <a:buChar char="•"/>
              <a:defRPr/>
            </a:pPr>
            <a:r>
              <a:rPr lang="en-US"/>
              <a:t>What </a:t>
            </a:r>
            <a:r>
              <a:rPr lang="en-US" b="1"/>
              <a:t>promising practice(s)</a:t>
            </a:r>
            <a:r>
              <a:rPr lang="en-US"/>
              <a:t> have you experienced or learned about with regards to broadening participation in computer science?</a:t>
            </a:r>
            <a:endParaRPr lang="en-US">
              <a:cs typeface="Calibri"/>
            </a:endParaRPr>
          </a:p>
          <a:p>
            <a:pPr marL="457200" indent="-457200">
              <a:lnSpc>
                <a:spcPct val="90000"/>
              </a:lnSpc>
              <a:spcBef>
                <a:spcPts val="1000"/>
              </a:spcBef>
              <a:buFont typeface="Arial,Sans-Serif"/>
              <a:buChar char="•"/>
              <a:defRPr/>
            </a:pPr>
            <a:endParaRPr lang="en-US">
              <a:cs typeface="Calibri"/>
            </a:endParaRPr>
          </a:p>
          <a:p>
            <a:pPr>
              <a:defRPr/>
            </a:pPr>
            <a:endParaRPr lang="en-US">
              <a:cs typeface="Calibri"/>
            </a:endParaRPr>
          </a:p>
          <a:p>
            <a:pPr>
              <a:defRPr/>
            </a:pPr>
            <a:r>
              <a:rPr lang="en-US">
                <a:cs typeface="Calibri"/>
              </a:rPr>
              <a:t>We will be using a Google Doc during the breakout rooms so that there are multiple ways to capture ideas. In just a minute, </a:t>
            </a:r>
            <a:r>
              <a:rPr lang="en-US"/>
              <a:t>you will see links to Google Docs in the chat. Before you go to your breakout room, please look at your room number and open the corresponding Google Doc. Once you are moved to your breakout room, your facilitator will be there with guidance on how your time together will work and can support as needed.</a:t>
            </a:r>
            <a:endParaRPr lang="en-US">
              <a:cs typeface="Calibri" panose="020F0502020204030204"/>
            </a:endParaRPr>
          </a:p>
          <a:p>
            <a:pPr>
              <a:defRPr/>
            </a:pPr>
            <a:endParaRPr lang="en-US"/>
          </a:p>
          <a:p>
            <a:pPr>
              <a:defRPr/>
            </a:pPr>
            <a:r>
              <a:rPr lang="en-US">
                <a:cs typeface="Calibri" panose="020F0502020204030204"/>
              </a:rPr>
              <a:t>This first breakout room will last for 20 minutes. During that time, you will be discussing </a:t>
            </a:r>
            <a:r>
              <a:rPr lang="en-US"/>
              <a:t>Computer Science Experiences and Goals. The specific questions you will be discussing are on the Google Doc. After the breakout discussion has finished, you will return to the main room and the facilitator of each room will have the opportunity to share out themes from each breakout room.  If time remains, people from each breakout room can also speak into the space.  </a:t>
            </a:r>
            <a:endParaRPr lang="en-US">
              <a:cs typeface="Calibri"/>
            </a:endParaRPr>
          </a:p>
          <a:p>
            <a:pPr>
              <a:defRPr/>
            </a:pPr>
            <a:endParaRPr lang="en-US"/>
          </a:p>
          <a:p>
            <a:pPr>
              <a:defRPr/>
            </a:pPr>
            <a:r>
              <a:rPr lang="en-US"/>
              <a:t>If you have any technical difficulties during this process, please be sure to send a message to [Technical Support] in the chat or stay in the main room.  Thank you, and you’ll be moved to your breakout room momentarily.</a:t>
            </a:r>
            <a:endParaRPr lang="en-US">
              <a:cs typeface="Calibri"/>
            </a:endParaRPr>
          </a:p>
          <a:p>
            <a:pPr>
              <a:defRPr/>
            </a:pPr>
            <a:endParaRPr lang="en-US">
              <a:cs typeface="Calibri"/>
            </a:endParaRPr>
          </a:p>
          <a:p>
            <a:pPr>
              <a:defRPr/>
            </a:pPr>
            <a:r>
              <a:rPr lang="en-US">
                <a:cs typeface="Calibri"/>
              </a:rPr>
              <a:t>_________________________</a:t>
            </a:r>
            <a:endParaRPr lang="en-US"/>
          </a:p>
          <a:p>
            <a:pPr>
              <a:defRPr/>
            </a:pPr>
            <a:r>
              <a:rPr lang="en-US"/>
              <a:t>Welcome back everyone.  Now</a:t>
            </a:r>
            <a:r>
              <a:rPr lang="en-US" baseline="0"/>
              <a:t> w</a:t>
            </a:r>
            <a:r>
              <a:rPr lang="en-US"/>
              <a:t>e will have an opportunity for each group to provide a short summary of their conversation.</a:t>
            </a:r>
            <a:endParaRPr lang="en-US">
              <a:cs typeface="Calibri"/>
            </a:endParaRPr>
          </a:p>
          <a:p>
            <a:pPr>
              <a:defRPr/>
            </a:pPr>
            <a:endParaRPr lang="en-US">
              <a:cs typeface="Calibri"/>
            </a:endParaRPr>
          </a:p>
          <a:p>
            <a:pPr>
              <a:defRPr/>
            </a:pPr>
            <a:r>
              <a:rPr lang="en-US"/>
              <a:t>Is there anything else you would like to add that wasn't yet shared?</a:t>
            </a:r>
            <a:endParaRPr lang="en-US">
              <a:cs typeface="Calibri" panose="020F0502020204030204"/>
            </a:endParaRPr>
          </a:p>
          <a:p>
            <a:pPr>
              <a:defRPr/>
            </a:pPr>
            <a:endParaRPr lang="en-US"/>
          </a:p>
          <a:p>
            <a:pPr>
              <a:defRPr/>
            </a:pPr>
            <a:r>
              <a:rPr lang="en-US"/>
              <a:t>[Facilitator: Guide this discussion.]</a:t>
            </a:r>
            <a:endParaRPr lang="en-US">
              <a:cs typeface="Calibri" panose="020F0502020204030204"/>
            </a:endParaRPr>
          </a:p>
          <a:p>
            <a:pPr>
              <a:defRPr/>
            </a:pP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30318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During the remainder of our time together today, you will be in breakout rooms. Each room will have an ODE or HECC facilitator who will provide support and framing as well as provide any needed technical support. Your facilitator will also share the questions for each breakout room as well as ensure that the conversation is grounded in the community offerings. </a:t>
            </a:r>
          </a:p>
          <a:p>
            <a:pPr>
              <a:defRPr/>
            </a:pPr>
            <a:endParaRPr lang="en-US">
              <a:cs typeface="Calibri" panose="020F0502020204030204"/>
            </a:endParaRPr>
          </a:p>
          <a:p>
            <a:pPr>
              <a:defRPr/>
            </a:pPr>
            <a:r>
              <a:rPr lang="en-US"/>
              <a:t>For the first breakout room, we will be discussing experiences with computer science and goals that you have moving forward with this work. Our hope is to spend this time talking about the following questions:</a:t>
            </a:r>
            <a:endParaRPr lang="en-US">
              <a:cs typeface="Calibri" panose="020F0502020204030204"/>
            </a:endParaRPr>
          </a:p>
          <a:p>
            <a:pPr marL="457200" indent="-457200">
              <a:lnSpc>
                <a:spcPct val="90000"/>
              </a:lnSpc>
              <a:spcBef>
                <a:spcPts val="1000"/>
              </a:spcBef>
              <a:buFont typeface="Arial,Sans-Serif"/>
              <a:buChar char="•"/>
              <a:defRPr/>
            </a:pPr>
            <a:r>
              <a:rPr lang="en-US"/>
              <a:t>Have you or your child </a:t>
            </a:r>
            <a:r>
              <a:rPr lang="en-US" b="1"/>
              <a:t>participated</a:t>
            </a:r>
            <a:r>
              <a:rPr lang="en-US"/>
              <a:t> in computer science education? What has that looked like/felt like?</a:t>
            </a:r>
            <a:endParaRPr lang="en-US">
              <a:cs typeface="Calibri"/>
            </a:endParaRPr>
          </a:p>
          <a:p>
            <a:pPr marL="457200" indent="-457200">
              <a:lnSpc>
                <a:spcPct val="90000"/>
              </a:lnSpc>
              <a:spcBef>
                <a:spcPts val="1000"/>
              </a:spcBef>
              <a:buFont typeface="Arial,Sans-Serif"/>
              <a:buChar char="•"/>
              <a:defRPr/>
            </a:pPr>
            <a:r>
              <a:rPr lang="en-US"/>
              <a:t>If you or your child has participated in computer science, what do you see as the </a:t>
            </a:r>
            <a:r>
              <a:rPr lang="en-US" b="1"/>
              <a:t>benefits </a:t>
            </a:r>
            <a:r>
              <a:rPr lang="en-US"/>
              <a:t>(short-term and long-term)?</a:t>
            </a:r>
            <a:endParaRPr lang="en-US">
              <a:cs typeface="Calibri"/>
            </a:endParaRPr>
          </a:p>
          <a:p>
            <a:pPr marL="457200" indent="-457200">
              <a:lnSpc>
                <a:spcPct val="90000"/>
              </a:lnSpc>
              <a:spcBef>
                <a:spcPts val="1000"/>
              </a:spcBef>
              <a:buFont typeface="Arial,Sans-Serif"/>
              <a:buChar char="•"/>
              <a:defRPr/>
            </a:pPr>
            <a:r>
              <a:rPr lang="en-US"/>
              <a:t>If you or your child has not participated in computer science education, what do you see as </a:t>
            </a:r>
            <a:r>
              <a:rPr lang="en-US" b="1"/>
              <a:t>barriers to participation</a:t>
            </a:r>
            <a:r>
              <a:rPr lang="en-US"/>
              <a:t>? What do you see as the impact (short-term and long-term)?</a:t>
            </a:r>
          </a:p>
          <a:p>
            <a:pPr>
              <a:defRPr/>
            </a:pPr>
            <a:endParaRPr lang="en-US">
              <a:cs typeface="Calibri" panose="020F0502020204030204"/>
            </a:endParaRPr>
          </a:p>
          <a:p>
            <a:pPr>
              <a:defRPr/>
            </a:pPr>
            <a:r>
              <a:rPr lang="en-US">
                <a:cs typeface="Calibri" panose="020F0502020204030204"/>
              </a:rPr>
              <a:t>We will be using a Google Doc during the breakout rooms so that there are multiple ways to capture ideas. In just a minute, </a:t>
            </a:r>
            <a:r>
              <a:rPr lang="en-US"/>
              <a:t>you will see links to Google Docs in the chat. Before you go to your breakout room, please look at your room number and open the corresponding Google Doc. Once you are moved to your breakout room, your facilitator will be there with guidance on how your time together will work and can support as needed.</a:t>
            </a:r>
            <a:endParaRPr lang="en-US">
              <a:cs typeface="Calibri" panose="020F0502020204030204"/>
            </a:endParaRPr>
          </a:p>
          <a:p>
            <a:pPr>
              <a:defRPr/>
            </a:pPr>
            <a:endParaRPr lang="en-US"/>
          </a:p>
          <a:p>
            <a:pPr>
              <a:defRPr/>
            </a:pPr>
            <a:r>
              <a:rPr lang="en-US">
                <a:cs typeface="Calibri" panose="020F0502020204030204"/>
              </a:rPr>
              <a:t>This first breakout room will last for 20 minutes. During that time, you will be discussing </a:t>
            </a:r>
            <a:r>
              <a:rPr lang="en-US"/>
              <a:t>Computer Science Experiences and Goals. The specific questions you will be discussing are on the Google Doc. After the breakout discussion has finished, you will return to the main room and the facilitator of each room will have the opportunity to share out themes from each breakout room.  If time remains, people from each breakout room can also speak into the space.  </a:t>
            </a:r>
            <a:endParaRPr lang="en-US">
              <a:cs typeface="Calibri"/>
            </a:endParaRPr>
          </a:p>
          <a:p>
            <a:pPr>
              <a:defRPr/>
            </a:pPr>
            <a:endParaRPr lang="en-US"/>
          </a:p>
          <a:p>
            <a:pPr>
              <a:defRPr/>
            </a:pPr>
            <a:r>
              <a:rPr lang="en-US"/>
              <a:t>If you have any technical difficulties during this process, please be sure to send a message to [Technical Support] in the chat or stay in the main room.  Thank you, and you’ll be moved to your breakout room momentarily.</a:t>
            </a:r>
            <a:endParaRPr lang="en-US">
              <a:cs typeface="Calibri"/>
            </a:endParaRPr>
          </a:p>
          <a:p>
            <a:pPr>
              <a:defRPr/>
            </a:pPr>
            <a:endParaRPr lang="en-US">
              <a:cs typeface="Calibri"/>
            </a:endParaRPr>
          </a:p>
          <a:p>
            <a:pPr>
              <a:defRPr/>
            </a:pPr>
            <a:r>
              <a:rPr lang="en-US">
                <a:cs typeface="Calibri"/>
              </a:rPr>
              <a:t>_________________________</a:t>
            </a:r>
            <a:endParaRPr lang="en-US"/>
          </a:p>
          <a:p>
            <a:pPr>
              <a:defRPr/>
            </a:pPr>
            <a:r>
              <a:rPr lang="en-US"/>
              <a:t>Welcome back everyone.  Now</a:t>
            </a:r>
            <a:r>
              <a:rPr lang="en-US" baseline="0"/>
              <a:t> w</a:t>
            </a:r>
            <a:r>
              <a:rPr lang="en-US"/>
              <a:t>e will have an opportunity for each group to provide a short summary of their conversation.</a:t>
            </a:r>
            <a:endParaRPr lang="en-US">
              <a:cs typeface="Calibri"/>
            </a:endParaRPr>
          </a:p>
          <a:p>
            <a:pPr>
              <a:defRPr/>
            </a:pPr>
            <a:endParaRPr lang="en-US">
              <a:cs typeface="Calibri"/>
            </a:endParaRPr>
          </a:p>
          <a:p>
            <a:pPr>
              <a:defRPr/>
            </a:pPr>
            <a:r>
              <a:rPr lang="en-US"/>
              <a:t>Is there anything else you would like to add that wasn't yet shared?</a:t>
            </a:r>
            <a:endParaRPr lang="en-US">
              <a:cs typeface="Calibri"/>
            </a:endParaRPr>
          </a:p>
          <a:p>
            <a:pPr>
              <a:defRPr/>
            </a:pPr>
            <a:endParaRPr lang="en-US"/>
          </a:p>
          <a:p>
            <a:pPr>
              <a:defRPr/>
            </a:pPr>
            <a:r>
              <a:rPr lang="en-US"/>
              <a:t>[Facilitator: Guide this discussion.]</a:t>
            </a:r>
            <a:endParaRPr lang="en-US">
              <a:cs typeface="Calibri" panose="020F0502020204030204"/>
            </a:endParaRPr>
          </a:p>
          <a:p>
            <a:pPr>
              <a:defRPr/>
            </a:pP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88907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Now that we’ve introduced ourselves, if you are able to access the chat, please take a moment to use the chat and add</a:t>
            </a:r>
            <a:r>
              <a:rPr lang="en-US" baseline="0"/>
              <a:t> your name and what brought you here today.  While you’re typing in this information, I’m going to go over some basic Zoom Logistics.  </a:t>
            </a:r>
          </a:p>
          <a:p>
            <a:endParaRPr lang="en-US" baseline="0"/>
          </a:p>
          <a:p>
            <a:r>
              <a:rPr lang="en-US" baseline="0"/>
              <a:t>First, if you have not done so already, please update your Zoom Name by clicking on the Participants Tab, finding your name, and selecting the three dots next to your name.  This will provide you an option to change your name.  It is helpful to include your first and last name, your pronouns if you are comfortable sharing them, and if you are here representing an organization, please include your organization and your title as part of your Zoom name.  </a:t>
            </a:r>
          </a:p>
          <a:p>
            <a:endParaRPr lang="en-US" baseline="0"/>
          </a:p>
          <a:p>
            <a:r>
              <a:rPr lang="en-US" baseline="0"/>
              <a:t>You should see an icon of a video camera.  If there is a red line through this icon, your camera is not displaying.  If you would like to display your video, click on the icon and the red line should disappear.  </a:t>
            </a:r>
          </a:p>
          <a:p>
            <a:endParaRPr lang="en-US" baseline="0"/>
          </a:p>
          <a:p>
            <a:r>
              <a:rPr lang="en-US" baseline="0"/>
              <a:t>This is a similar process for audio.  If you see a red line through your microphone icon, this means you are muted, and we cannot hear you.  If you would like to unmute, click on the icon, and the red line should disappear, allowing us to hear you.  To ensure that all participants can hear the audio clearly, please be sure to mute yourself when not talking.  We will have an opportunity for everyone to unmute and share out during our breakout sessions.  </a:t>
            </a:r>
          </a:p>
          <a:p>
            <a:endParaRPr lang="en-US" baseline="0"/>
          </a:p>
          <a:p>
            <a:r>
              <a:rPr lang="en-US" baseline="0"/>
              <a:t>We will be recording this presentation and whole group discussions, but we will not be recording the breakout sessions.  Information shared during the recording is subject to public records laws and may be shared with the public if requested. </a:t>
            </a:r>
          </a:p>
          <a:p>
            <a:endParaRPr lang="en-US"/>
          </a:p>
          <a:p>
            <a:r>
              <a:rPr lang="en-US"/>
              <a:t>We will be using the chat feature today.  If you are unable to access or add to the chat,</a:t>
            </a:r>
            <a:r>
              <a:rPr lang="en-US" baseline="0"/>
              <a:t> we will have an opportunity during breakout sessions to share your feedback verbally.  </a:t>
            </a:r>
          </a:p>
          <a:p>
            <a:endParaRPr lang="en-US" baseline="0"/>
          </a:p>
          <a:p>
            <a:r>
              <a:rPr lang="en-US" baseline="0"/>
              <a:t>We have also enabled live captioning today.  </a:t>
            </a:r>
          </a:p>
          <a:p>
            <a:endParaRPr lang="en-US" baseline="0"/>
          </a:p>
          <a:p>
            <a:r>
              <a:rPr lang="en-US" baseline="0"/>
              <a:t>To support our presentation and discussion today, we have ASL Interpreters on the call.  If they are not already showing up as pinned to the top of your screen, you can pin them by hovering your mouse over their screen and clicking the three dots that display.  This will bring up a menu for you to select the Pin option.  </a:t>
            </a:r>
          </a:p>
          <a:p>
            <a:endParaRPr lang="en-US" baseline="0"/>
          </a:p>
          <a:p>
            <a:r>
              <a:rPr lang="en-US" baseline="0"/>
              <a:t>During today’s breakout discussion, not every breakout room will have an ASL Interpreter.  If you would like to be placed in a room with an ASL Interpreter, please type this request into the chat as a private message to [Technical Support], and we will be sure to include you in a room with an Interpreter.  </a:t>
            </a:r>
          </a:p>
          <a:p>
            <a:endParaRPr lang="en-US" baseline="0"/>
          </a:p>
          <a:p>
            <a:r>
              <a:rPr lang="en-US" baseline="0"/>
              <a:t>If you experience any technical difficulties or need technical support during our time today, please message [TA Support] in the chat, and they will be able to help you.  </a:t>
            </a:r>
          </a:p>
          <a:p>
            <a:endParaRPr lang="en-US" baseline="0"/>
          </a:p>
          <a:p>
            <a:r>
              <a:rPr lang="en-US" baseline="0"/>
              <a:t>We also have today’s materials available in multiple languages.  If you would like a version of these materials in a language other than English, please message [TA Support], and we can get these to you.  </a:t>
            </a:r>
          </a:p>
          <a:p>
            <a:endParaRPr lang="en-US" baseline="0"/>
          </a:p>
          <a:p>
            <a:r>
              <a:rPr lang="en-US" baseline="0"/>
              <a:t>Thank you to everyone for taking the time to introduce yourself in the chat!  We’ll now move onto our agenda for the day.</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68348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a:t>
            </a:r>
            <a:r>
              <a:rPr lang="en-US" baseline="0"/>
              <a:t> we go into our next breakout session, let’s take a 10 minute break.  We’ll meet back here at [say the time].  Thank you!</a:t>
            </a:r>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98175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 hope everyone had a chance to take a short break.  </a:t>
            </a:r>
          </a:p>
          <a:p>
            <a:pPr>
              <a:defRPr/>
            </a:pPr>
            <a:endParaRPr lang="en-US"/>
          </a:p>
          <a:p>
            <a:pPr>
              <a:defRPr/>
            </a:pPr>
            <a:r>
              <a:rPr lang="en-US"/>
              <a:t>In a minute, you will be automatically moved to the same breakout room for your second breakout session.  During breakout discussion #2, the conversation will focus on hopes and priorities for computer science education – both short term and long-term. </a:t>
            </a:r>
          </a:p>
          <a:p>
            <a:pPr>
              <a:defRPr/>
            </a:pPr>
            <a:endParaRPr lang="en-US">
              <a:cs typeface="Calibri" panose="020F0502020204030204"/>
            </a:endParaRPr>
          </a:p>
          <a:p>
            <a:pPr>
              <a:defRPr/>
            </a:pPr>
            <a:r>
              <a:rPr lang="en-US"/>
              <a:t>Our hope is to spend this time talking about the following questions:</a:t>
            </a:r>
            <a:endParaRPr lang="en-US">
              <a:cs typeface="Calibri" panose="020F0502020204030204"/>
            </a:endParaRPr>
          </a:p>
          <a:p>
            <a:pPr marL="171450" indent="-171450">
              <a:buFont typeface="Arial"/>
              <a:buChar char="•"/>
              <a:defRPr/>
            </a:pPr>
            <a:r>
              <a:rPr lang="en-US"/>
              <a:t>What do you see as most important to be included in the Computer Science Implementation Plan?</a:t>
            </a:r>
            <a:endParaRPr lang="en-US">
              <a:cs typeface="Calibri" panose="020F0502020204030204"/>
            </a:endParaRPr>
          </a:p>
          <a:p>
            <a:pPr marL="914400" lvl="1" indent="-457200">
              <a:buFont typeface="Wingdings,Sans-Serif"/>
              <a:buChar char="§"/>
              <a:defRPr/>
            </a:pPr>
            <a:r>
              <a:rPr lang="en-US"/>
              <a:t>What immediate actions/next steps do you see as important to implement within Oregon?</a:t>
            </a:r>
            <a:endParaRPr lang="en-US">
              <a:cs typeface="Calibri" panose="020F0502020204030204"/>
            </a:endParaRPr>
          </a:p>
          <a:p>
            <a:pPr marL="914400" lvl="1" indent="-457200">
              <a:buFont typeface="Wingdings,Sans-Serif"/>
              <a:buChar char="§"/>
              <a:defRPr/>
            </a:pPr>
            <a:r>
              <a:rPr lang="en-US"/>
              <a:t>What long-term changes do you see as important to implement within Oregon?</a:t>
            </a:r>
            <a:endParaRPr lang="en-US">
              <a:cs typeface="Calibri" panose="020F0502020204030204"/>
            </a:endParaRPr>
          </a:p>
          <a:p>
            <a:pPr indent="-457200">
              <a:buFont typeface="Wingdings,Sans-Serif"/>
              <a:buChar char="§"/>
              <a:defRPr/>
            </a:pPr>
            <a:r>
              <a:rPr lang="en-US"/>
              <a:t>What do you hope that ODE/HECC considers or understands when developing the Computer Science Implementation plan?</a:t>
            </a:r>
            <a:endParaRPr lang="en-US">
              <a:cs typeface="Calibri" panose="020F0502020204030204"/>
            </a:endParaRPr>
          </a:p>
          <a:p>
            <a:pPr>
              <a:defRPr/>
            </a:pPr>
            <a:endParaRPr lang="en-US">
              <a:cs typeface="Calibri" panose="020F0502020204030204"/>
            </a:endParaRPr>
          </a:p>
          <a:p>
            <a:pPr>
              <a:defRPr/>
            </a:pPr>
            <a:r>
              <a:rPr lang="en-US"/>
              <a:t>As a reminder, each room will have an Oregon Department of Education or Higher Education Coordinating Commission facilitator who will provide support and framing as well as provide any needed technical support. Your facilitator will also share the questions for each breakout room as well as ensure that the conversation is grounded in the community offerings. </a:t>
            </a:r>
            <a:endParaRPr lang="en-US">
              <a:cs typeface="Calibri" panose="020F0502020204030204"/>
            </a:endParaRPr>
          </a:p>
          <a:p>
            <a:pPr>
              <a:defRPr/>
            </a:pPr>
            <a:endParaRPr lang="en-US">
              <a:cs typeface="Calibri" panose="020F0502020204030204"/>
            </a:endParaRPr>
          </a:p>
          <a:p>
            <a:pPr>
              <a:defRPr/>
            </a:pPr>
            <a:r>
              <a:rPr lang="en-US">
                <a:cs typeface="Calibri" panose="020F0502020204030204"/>
              </a:rPr>
              <a:t>You will use the same Google Doc as you used for the first breakout discussion. If you closed that document during the break, </a:t>
            </a:r>
            <a:r>
              <a:rPr lang="en-US"/>
              <a:t>you will see links to Google Docs in the chat. Before you go to your breakout room, please look at your room number and open the corresponding Google Doc. Once you are moved to your breakout room, your facilitator will be there with guidance on how your time together will work and can support as needed.</a:t>
            </a:r>
            <a:endParaRPr lang="en-US">
              <a:cs typeface="Calibri" panose="020F0502020204030204"/>
            </a:endParaRPr>
          </a:p>
          <a:p>
            <a:pPr>
              <a:defRPr/>
            </a:pPr>
            <a:endParaRPr lang="en-US"/>
          </a:p>
          <a:p>
            <a:pPr>
              <a:defRPr/>
            </a:pPr>
            <a:r>
              <a:rPr lang="en-US">
                <a:cs typeface="Calibri" panose="020F0502020204030204"/>
              </a:rPr>
              <a:t>As with the first breakout discussion, we will be in breakout rooms for 20 minutes. </a:t>
            </a:r>
            <a:r>
              <a:rPr lang="en-US"/>
              <a:t>After the breakout discussion has finished, you will return to the main room and the facilitator of each room will have the opportunity to share out themes from each breakout room.  If time remains, people from each breakout room can also speak into the space.  </a:t>
            </a:r>
            <a:endParaRPr lang="en-US">
              <a:cs typeface="Calibri"/>
            </a:endParaRPr>
          </a:p>
          <a:p>
            <a:pPr>
              <a:defRPr/>
            </a:pPr>
            <a:endParaRPr lang="en-US"/>
          </a:p>
          <a:p>
            <a:pPr>
              <a:defRPr/>
            </a:pPr>
            <a:r>
              <a:rPr lang="en-US"/>
              <a:t>If you have any technical difficulties during this process, please be sure to send a message to [Technical Support] in the chat or stay in the main room.  Thank you, and you’ll be moved to your breakout room momentarily.</a:t>
            </a:r>
            <a:endParaRPr lang="en-US">
              <a:cs typeface="Calibri"/>
            </a:endParaRPr>
          </a:p>
          <a:p>
            <a:pPr>
              <a:defRPr/>
            </a:pPr>
            <a:endParaRPr lang="en-US">
              <a:cs typeface="Calibri"/>
            </a:endParaRPr>
          </a:p>
          <a:p>
            <a:pPr>
              <a:defRPr/>
            </a:pPr>
            <a:r>
              <a:rPr lang="en-US"/>
              <a:t>_________________________</a:t>
            </a:r>
            <a:endParaRPr lang="en-US">
              <a:cs typeface="Calibri"/>
            </a:endParaRPr>
          </a:p>
          <a:p>
            <a:pPr>
              <a:defRPr/>
            </a:pPr>
            <a:r>
              <a:rPr lang="en-US"/>
              <a:t>Welcome back everyone.  We will again have an opportunity for each group to provide a short summary of their conversation.</a:t>
            </a:r>
            <a:endParaRPr lang="en-US">
              <a:cs typeface="Calibri"/>
            </a:endParaRPr>
          </a:p>
          <a:p>
            <a:pPr>
              <a:defRPr/>
            </a:pPr>
            <a:endParaRPr lang="en-US">
              <a:cs typeface="Calibri"/>
            </a:endParaRPr>
          </a:p>
          <a:p>
            <a:pPr>
              <a:defRPr/>
            </a:pPr>
            <a:r>
              <a:rPr lang="en-US"/>
              <a:t>Is there anything else you would like to add that wasn't yet shared?</a:t>
            </a:r>
            <a:endParaRPr lang="en-US">
              <a:cs typeface="Calibri"/>
            </a:endParaRPr>
          </a:p>
          <a:p>
            <a:pPr>
              <a:defRPr/>
            </a:pPr>
            <a:endParaRPr lang="en-US"/>
          </a:p>
          <a:p>
            <a:pPr>
              <a:defRPr/>
            </a:pPr>
            <a:r>
              <a:rPr lang="en-US"/>
              <a:t>Are there any questions or prompts you would recommend we incorporate in future engagement sessions?</a:t>
            </a:r>
            <a:endParaRPr lang="en-US">
              <a:cs typeface="Calibri"/>
            </a:endParaRPr>
          </a:p>
          <a:p>
            <a:pPr>
              <a:defRPr/>
            </a:pPr>
            <a:endParaRPr lang="en-US"/>
          </a:p>
          <a:p>
            <a:pPr>
              <a:defRPr/>
            </a:pPr>
            <a:r>
              <a:rPr lang="en-US"/>
              <a:t>[Facilitator: Guide this discussion.]</a:t>
            </a:r>
            <a:endParaRPr lang="en-US">
              <a:cs typeface="Calibri"/>
            </a:endParaRPr>
          </a:p>
          <a:p>
            <a:pPr>
              <a:defRPr/>
            </a:pPr>
            <a:endParaRPr lang="en-US">
              <a:cs typeface="Calibri"/>
            </a:endParaRPr>
          </a:p>
          <a:p>
            <a:pPr>
              <a:defRPr/>
            </a:pP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3475808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I hope everyone had a chance to take a short break.  </a:t>
            </a:r>
          </a:p>
          <a:p>
            <a:pPr>
              <a:defRPr/>
            </a:pPr>
            <a:endParaRPr lang="en-US"/>
          </a:p>
          <a:p>
            <a:pPr>
              <a:defRPr/>
            </a:pPr>
            <a:r>
              <a:rPr lang="en-US"/>
              <a:t>In a minute, you will be automatically moved to the same breakout room for your second breakout session.  During breakout discussion #2, the conversation will focus on hopes and priorities for computer science education – both short term and long-term. </a:t>
            </a:r>
          </a:p>
          <a:p>
            <a:pPr>
              <a:defRPr/>
            </a:pPr>
            <a:endParaRPr lang="en-US"/>
          </a:p>
          <a:p>
            <a:pPr>
              <a:defRPr/>
            </a:pPr>
            <a:r>
              <a:rPr lang="en-US"/>
              <a:t>Our hope is to spend this time talking about the following questions:</a:t>
            </a:r>
            <a:endParaRPr lang="en-US">
              <a:cs typeface="Calibri" panose="020F0502020204030204"/>
            </a:endParaRPr>
          </a:p>
          <a:p>
            <a:pPr marL="171450" indent="-171450">
              <a:buFont typeface="Arial"/>
              <a:buChar char="•"/>
              <a:defRPr/>
            </a:pPr>
            <a:r>
              <a:rPr lang="en-US"/>
              <a:t>What do you </a:t>
            </a:r>
            <a:r>
              <a:rPr lang="en-US" b="1"/>
              <a:t>hope to see continue</a:t>
            </a:r>
            <a:r>
              <a:rPr lang="en-US"/>
              <a:t> in schools next year to support computer science education? </a:t>
            </a:r>
          </a:p>
          <a:p>
            <a:pPr marL="171450" indent="-171450">
              <a:buFont typeface="Arial"/>
              <a:buChar char="•"/>
              <a:defRPr/>
            </a:pPr>
            <a:r>
              <a:rPr lang="en-US"/>
              <a:t>What do you </a:t>
            </a:r>
            <a:r>
              <a:rPr lang="en-US" b="1"/>
              <a:t>hope to see change in your schools next year</a:t>
            </a:r>
            <a:r>
              <a:rPr lang="en-US"/>
              <a:t> to support access to computer science education? </a:t>
            </a:r>
          </a:p>
          <a:p>
            <a:pPr marL="171450" indent="-171450">
              <a:buFont typeface="Arial"/>
              <a:buChar char="•"/>
              <a:defRPr/>
            </a:pPr>
            <a:r>
              <a:rPr lang="en-US"/>
              <a:t>What do you </a:t>
            </a:r>
            <a:r>
              <a:rPr lang="en-US" b="1"/>
              <a:t>hope to see change with computer science long-term</a:t>
            </a:r>
            <a:r>
              <a:rPr lang="en-US"/>
              <a:t>? </a:t>
            </a:r>
            <a:endParaRPr lang="en-US">
              <a:cs typeface="Calibri"/>
            </a:endParaRPr>
          </a:p>
          <a:p>
            <a:pPr marL="171450" indent="-171450">
              <a:buFont typeface="Arial"/>
              <a:buChar char="•"/>
              <a:defRPr/>
            </a:pPr>
            <a:r>
              <a:rPr lang="en-US"/>
              <a:t>Is there </a:t>
            </a:r>
            <a:r>
              <a:rPr lang="en-US" b="1"/>
              <a:t>anything else</a:t>
            </a:r>
            <a:r>
              <a:rPr lang="en-US"/>
              <a:t> you would like us to know when writing the Computer Science Implementation Plan?</a:t>
            </a:r>
            <a:endParaRPr lang="en-US">
              <a:cs typeface="Calibri" panose="020F0502020204030204"/>
            </a:endParaRPr>
          </a:p>
          <a:p>
            <a:pPr>
              <a:defRPr/>
            </a:pPr>
            <a:endParaRPr lang="en-US"/>
          </a:p>
          <a:p>
            <a:pPr>
              <a:defRPr/>
            </a:pPr>
            <a:r>
              <a:rPr lang="en-US"/>
              <a:t>As a reminder, each room will have an Oregon Department of Education or Higher Education Coordinating Commission facilitator who will provide support and framing as well as provide any needed technical support. Your facilitator will also share the questions for each breakout room as well as ensure that the conversation is grounded in the community offerings. </a:t>
            </a:r>
            <a:endParaRPr lang="en-US">
              <a:cs typeface="Calibri" panose="020F0502020204030204"/>
            </a:endParaRPr>
          </a:p>
          <a:p>
            <a:pPr>
              <a:defRPr/>
            </a:pPr>
            <a:endParaRPr lang="en-US">
              <a:cs typeface="Calibri" panose="020F0502020204030204"/>
            </a:endParaRPr>
          </a:p>
          <a:p>
            <a:pPr>
              <a:defRPr/>
            </a:pPr>
            <a:r>
              <a:rPr lang="en-US">
                <a:cs typeface="Calibri" panose="020F0502020204030204"/>
              </a:rPr>
              <a:t>You will use the same Google Doc as you used for the first breakout discussion. If you closed that document during the break, </a:t>
            </a:r>
            <a:r>
              <a:rPr lang="en-US"/>
              <a:t>you will see links to Google Docs in the chat. Before you go to your breakout room, please look at your room number and open the corresponding Google Doc. Once you are moved to your breakout room, your facilitator will be there with guidance on how your time together will work and can support as needed.</a:t>
            </a:r>
            <a:endParaRPr lang="en-US">
              <a:cs typeface="Calibri" panose="020F0502020204030204"/>
            </a:endParaRPr>
          </a:p>
          <a:p>
            <a:pPr>
              <a:defRPr/>
            </a:pPr>
            <a:endParaRPr lang="en-US"/>
          </a:p>
          <a:p>
            <a:pPr>
              <a:defRPr/>
            </a:pPr>
            <a:r>
              <a:rPr lang="en-US">
                <a:cs typeface="Calibri" panose="020F0502020204030204"/>
              </a:rPr>
              <a:t>As with the first breakout discussion, we will be in breakout rooms for 20 minutes. </a:t>
            </a:r>
            <a:r>
              <a:rPr lang="en-US"/>
              <a:t>After the breakout discussion has finished, you will return to the main room and the facilitator of each room will have the opportunity to share out themes from each breakout room.  If time remains, people from each breakout room can also speak into the space.  </a:t>
            </a:r>
            <a:endParaRPr lang="en-US">
              <a:cs typeface="Calibri"/>
            </a:endParaRPr>
          </a:p>
          <a:p>
            <a:pPr>
              <a:defRPr/>
            </a:pPr>
            <a:endParaRPr lang="en-US"/>
          </a:p>
          <a:p>
            <a:pPr>
              <a:defRPr/>
            </a:pPr>
            <a:r>
              <a:rPr lang="en-US"/>
              <a:t>If you have any technical difficulties during this process, please be sure to send a message to [Technical Support] in the chat or stay in the main room.  Thank you, and you’ll be moved to your breakout room momentarily.</a:t>
            </a:r>
            <a:endParaRPr lang="en-US">
              <a:cs typeface="Calibri"/>
            </a:endParaRPr>
          </a:p>
          <a:p>
            <a:pPr>
              <a:defRPr/>
            </a:pPr>
            <a:endParaRPr lang="en-US">
              <a:cs typeface="Calibri"/>
            </a:endParaRPr>
          </a:p>
          <a:p>
            <a:pPr>
              <a:defRPr/>
            </a:pPr>
            <a:r>
              <a:rPr lang="en-US"/>
              <a:t>_________________________</a:t>
            </a:r>
            <a:endParaRPr lang="en-US">
              <a:cs typeface="Calibri"/>
            </a:endParaRPr>
          </a:p>
          <a:p>
            <a:pPr>
              <a:defRPr/>
            </a:pPr>
            <a:r>
              <a:rPr lang="en-US"/>
              <a:t>Welcome back everyone.  We will again have an opportunity for each group to provide a short summary of their conversation.</a:t>
            </a:r>
            <a:endParaRPr lang="en-US">
              <a:cs typeface="Calibri"/>
            </a:endParaRPr>
          </a:p>
          <a:p>
            <a:pPr>
              <a:defRPr/>
            </a:pPr>
            <a:endParaRPr lang="en-US">
              <a:cs typeface="Calibri"/>
            </a:endParaRPr>
          </a:p>
          <a:p>
            <a:pPr>
              <a:defRPr/>
            </a:pPr>
            <a:r>
              <a:rPr lang="en-US">
                <a:cs typeface="Calibri"/>
              </a:rPr>
              <a:t>Is there anything else you would like to add that wasn't yet shared?</a:t>
            </a:r>
          </a:p>
          <a:p>
            <a:pPr>
              <a:defRPr/>
            </a:pPr>
            <a:endParaRPr lang="en-US">
              <a:cs typeface="Calibri"/>
            </a:endParaRPr>
          </a:p>
          <a:p>
            <a:pPr>
              <a:defRPr/>
            </a:pPr>
            <a:r>
              <a:rPr lang="en-US"/>
              <a:t>Are there any questions or prompts you would recommend we incorporate in future engagement sessions?</a:t>
            </a:r>
            <a:endParaRPr lang="en-US">
              <a:cs typeface="Calibri"/>
            </a:endParaRPr>
          </a:p>
          <a:p>
            <a:pPr>
              <a:defRPr/>
            </a:pPr>
            <a:endParaRPr lang="en-US"/>
          </a:p>
          <a:p>
            <a:pPr>
              <a:defRPr/>
            </a:pPr>
            <a:r>
              <a:rPr lang="en-US"/>
              <a:t>[Facilitator: Guide this discussion.]</a:t>
            </a:r>
            <a:endParaRPr lang="en-US">
              <a:cs typeface="Calibri"/>
            </a:endParaRPr>
          </a:p>
          <a:p>
            <a:pPr>
              <a:defRPr/>
            </a:pPr>
            <a:endParaRPr lang="en-US">
              <a:cs typeface="Calibri"/>
            </a:endParaRPr>
          </a:p>
          <a:p>
            <a:pPr>
              <a:defRPr/>
            </a:pP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273696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all for this engaging discussion</a:t>
            </a:r>
            <a:r>
              <a:rPr lang="en-US" baseline="0"/>
              <a:t> and for sharing your thoughts and ideas with us!</a:t>
            </a:r>
            <a:r>
              <a:rPr lang="en-US"/>
              <a:t>  Your time is valuable and we are appreciative that you were able to be here with us today. Before</a:t>
            </a:r>
            <a:r>
              <a:rPr lang="en-US" baseline="0"/>
              <a:t> we leave today, we wanted to provide you with some closing items and next steps.</a:t>
            </a:r>
            <a:r>
              <a:rPr lang="en-US"/>
              <a:t>  </a:t>
            </a:r>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75824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will see in the grey box that the next steps after our initial engagement will include identifying a consult group (which we will share information about in a moment), facilitating another round of engagement – which we hope you all will join us for (anyone who participated in Phase I engagement will receive an invite as will those signed up for our listserv (which we will share the link for in the chat in just a moment), revising the Computer Science Implementation plan, and publishing it in September 2023. After each phase of engagement, we plan to publish an engagement summary and post it on our Computer Science website.</a:t>
            </a:r>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1008954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previous slide, we mentioned that we will be forming a consult group to help provide advice to the Oregon Department of Education and the Higher Education Coordinating Commission as</a:t>
            </a:r>
            <a:r>
              <a:rPr lang="en-US" baseline="0"/>
              <a:t> we write the implementation plan.</a:t>
            </a:r>
            <a:r>
              <a:rPr lang="en-US"/>
              <a:t>  </a:t>
            </a:r>
            <a:r>
              <a:rPr lang="en-US" baseline="0"/>
              <a:t>We are looking for a small group of individuals representing broad and diverse </a:t>
            </a:r>
            <a:r>
              <a:rPr lang="en-US"/>
              <a:t>perspectives in Oregon. The consult group will meet</a:t>
            </a:r>
            <a:r>
              <a:rPr lang="en-US" baseline="0"/>
              <a:t> monthly for approximately 2 hours with an additional 2-4 hours of outside work each month, including reading, leaving feedback on documents, etc.</a:t>
            </a:r>
            <a:r>
              <a:rPr lang="en-US"/>
              <a:t> </a:t>
            </a:r>
            <a:r>
              <a:rPr lang="en-US" baseline="0"/>
              <a:t> This group will meet virtually from February through August 2023.</a:t>
            </a:r>
            <a:r>
              <a:rPr lang="en-US"/>
              <a:t>  </a:t>
            </a:r>
            <a:endParaRPr lang="en-US" baseline="0"/>
          </a:p>
          <a:p>
            <a:endParaRPr lang="en-US" baseline="0"/>
          </a:p>
          <a:p>
            <a:r>
              <a:rPr lang="en-US" baseline="0"/>
              <a:t>If you are interested in being a part of </a:t>
            </a:r>
            <a:r>
              <a:rPr lang="en-US"/>
              <a:t>the computer science consult group</a:t>
            </a:r>
            <a:r>
              <a:rPr lang="en-US" baseline="0"/>
              <a:t>, </a:t>
            </a:r>
            <a:r>
              <a:rPr lang="en-US"/>
              <a:t>we encourage you to complete the consult group application. You can find a link to the application in chat and this will also be shared out through email after today's session. </a:t>
            </a:r>
            <a:r>
              <a:rPr lang="en-US" baseline="0"/>
              <a:t>Applications are due by January 23, 2023.</a:t>
            </a:r>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406101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Just a few reminders before we end our session.  Again, if you are interested in being a part of the</a:t>
            </a:r>
            <a:r>
              <a:rPr lang="en-US" baseline="0">
                <a:ea typeface="Calibri"/>
                <a:cs typeface="Calibri"/>
              </a:rPr>
              <a:t> consult group, please consider applying.</a:t>
            </a:r>
            <a:r>
              <a:rPr lang="en-US">
                <a:ea typeface="Calibri"/>
                <a:cs typeface="Calibri"/>
              </a:rPr>
              <a:t> </a:t>
            </a:r>
            <a:r>
              <a:rPr lang="en-US" baseline="0">
                <a:ea typeface="Calibri"/>
                <a:cs typeface="Calibri"/>
              </a:rPr>
              <a:t> We will also be reaching out to all of you with an invitation to participate in our next phase of engagement this spring and review a draft of the implementation plan.</a:t>
            </a:r>
            <a:r>
              <a:rPr lang="en-US">
                <a:ea typeface="Calibri"/>
                <a:cs typeface="Calibri"/>
              </a:rPr>
              <a:t> </a:t>
            </a:r>
            <a:r>
              <a:rPr lang="en-US" baseline="0">
                <a:ea typeface="Calibri"/>
                <a:cs typeface="Calibri"/>
              </a:rPr>
              <a:t> If you would like to stay informed, please consider subscribing to our Computer Science listserv.</a:t>
            </a:r>
            <a:r>
              <a:rPr lang="en-US">
                <a:ea typeface="Calibri"/>
                <a:cs typeface="Calibri"/>
              </a:rPr>
              <a:t> </a:t>
            </a:r>
            <a:r>
              <a:rPr lang="en-US" baseline="0">
                <a:ea typeface="Calibri"/>
                <a:cs typeface="Calibri"/>
              </a:rPr>
              <a:t> We also encourage you to share out this link with others who might be interested.</a:t>
            </a:r>
            <a:r>
              <a:rPr lang="en-US">
                <a:ea typeface="Calibri"/>
                <a:cs typeface="Calibri"/>
              </a:rPr>
              <a:t> </a:t>
            </a:r>
            <a:r>
              <a:rPr lang="en-US" baseline="0">
                <a:ea typeface="Calibri"/>
                <a:cs typeface="Calibri"/>
              </a:rPr>
              <a:t> You can also find information on our Computer Science website.</a:t>
            </a:r>
            <a:r>
              <a:rPr lang="en-US">
                <a:ea typeface="Calibri"/>
                <a:cs typeface="Calibri"/>
              </a:rPr>
              <a:t> </a:t>
            </a:r>
            <a:r>
              <a:rPr lang="en-US" baseline="0">
                <a:ea typeface="Calibri"/>
                <a:cs typeface="Calibri"/>
              </a:rPr>
              <a:t> If you have specific questions or would like to connect individually, please send our Computer Science team an email at ode.csinitiative@ode.oregon.gov.</a:t>
            </a:r>
            <a:r>
              <a:rPr lang="en-US">
                <a:ea typeface="Calibri"/>
                <a:cs typeface="Calibri"/>
              </a:rPr>
              <a:t> </a:t>
            </a:r>
            <a:r>
              <a:rPr lang="en-US" baseline="0">
                <a:ea typeface="Calibri"/>
                <a:cs typeface="Calibri"/>
              </a:rPr>
              <a:t> Thank you so much for your time today!</a:t>
            </a:r>
            <a:r>
              <a:rPr lang="en-US">
                <a:ea typeface="Calibri"/>
                <a:cs typeface="Calibri"/>
              </a:rPr>
              <a:t> </a:t>
            </a:r>
            <a:r>
              <a:rPr lang="en-US" baseline="0">
                <a:ea typeface="Calibri"/>
                <a:cs typeface="Calibri"/>
              </a:rPr>
              <a:t> We will stay on the line if you have further questions.</a:t>
            </a:r>
            <a:r>
              <a:rPr lang="en-US">
                <a:ea typeface="Calibri"/>
                <a:cs typeface="Calibri"/>
              </a:rPr>
              <a:t> </a:t>
            </a:r>
            <a:r>
              <a:rPr lang="en-US" baseline="0">
                <a:ea typeface="Calibri"/>
                <a:cs typeface="Calibri"/>
              </a:rPr>
              <a:t> Otherwise, </a:t>
            </a:r>
            <a:r>
              <a:rPr lang="en-US">
                <a:ea typeface="Calibri"/>
                <a:cs typeface="Calibri"/>
              </a:rPr>
              <a:t>we are grateful for your gift of time and the vulnerability it takes to share your stories, experiences, and perspectives within a virtual meeting. </a:t>
            </a:r>
            <a:r>
              <a:rPr lang="en-US" baseline="0">
                <a:ea typeface="Calibri"/>
                <a:cs typeface="Calibri"/>
              </a:rPr>
              <a:t> Thank you!</a:t>
            </a:r>
            <a:endParaRPr lang="en-US">
              <a:ea typeface="Calibri"/>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319088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a:t>
            </a:r>
            <a:r>
              <a:rPr lang="en-US" baseline="0"/>
              <a:t> our time today, w</a:t>
            </a:r>
            <a:r>
              <a:rPr lang="en-US"/>
              <a:t>e</a:t>
            </a:r>
            <a:r>
              <a:rPr lang="en-US" baseline="0"/>
              <a:t> will begin with some background and framing information.</a:t>
            </a:r>
            <a:r>
              <a:rPr lang="en-US"/>
              <a:t> </a:t>
            </a:r>
            <a:r>
              <a:rPr lang="en-US" baseline="0"/>
              <a:t> Then, we will send everyone to breakout rooms to engage in small group discussions around some key questions.</a:t>
            </a:r>
            <a:r>
              <a:rPr lang="en-US"/>
              <a:t> </a:t>
            </a:r>
            <a:r>
              <a:rPr lang="en-US" baseline="0"/>
              <a:t> We’ll come back together as a whole group to share out key themes that emerged from those breakout sessions, and follow this time by a short break. After the break, we’ll repeat this process with another breakout session and whole group discussion.</a:t>
            </a:r>
            <a:r>
              <a:rPr lang="en-US"/>
              <a:t> </a:t>
            </a:r>
            <a:r>
              <a:rPr lang="en-US" baseline="0"/>
              <a:t> Last, we’ll share some next steps and information about how to stay informed.</a:t>
            </a:r>
            <a:r>
              <a:rPr lang="en-US"/>
              <a:t>  </a:t>
            </a:r>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4505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begin</a:t>
            </a:r>
            <a:r>
              <a:rPr lang="en-US" baseline="0"/>
              <a:t> our presentation today with some background and framing information.</a:t>
            </a:r>
            <a:r>
              <a:rPr lang="en-US"/>
              <a:t>  </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67102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provides a timeline of the computer science work spanning from May 2022 through September 2023. </a:t>
            </a:r>
            <a:endParaRPr lang="en-US"/>
          </a:p>
          <a:p>
            <a:endParaRPr lang="en-US"/>
          </a:p>
          <a:p>
            <a:r>
              <a:rPr lang="en-US"/>
              <a:t>To</a:t>
            </a:r>
            <a:r>
              <a:rPr lang="en-US" baseline="0"/>
              <a:t> provide some background information, in May 2022, Governor Kate Brown signed a Computer Science Directive that began the process for the Oregon Department of Education and the Higher Education Coordinating Commission to start increasing access to computer science education through two methods:</a:t>
            </a:r>
            <a:r>
              <a:rPr lang="en-US"/>
              <a:t> </a:t>
            </a:r>
            <a:endParaRPr lang="en-US">
              <a:cs typeface="Calibri"/>
            </a:endParaRPr>
          </a:p>
          <a:p>
            <a:r>
              <a:rPr lang="en-US" baseline="0"/>
              <a:t>1) The Oregon Department of Education was given authority to distribute $6 Million in GEER Funds to increase Computer Science opportunities for students during this school year</a:t>
            </a:r>
            <a:r>
              <a:rPr lang="en-US"/>
              <a:t>. ODE distributed these funds to Oregon’s 13 STEM Hubs to meet this need with regional projects taking place through September 2023 - and the second method; </a:t>
            </a:r>
            <a:endParaRPr lang="en-US">
              <a:cs typeface="Calibri"/>
            </a:endParaRPr>
          </a:p>
          <a:p>
            <a:r>
              <a:rPr lang="en-US" baseline="0"/>
              <a:t>2) The Oregon Department of Education and the Higher Education Coordinating Commission were given authority to write an Implementation Plan that would provide computer science access to all public school students by the 2027-28 school year.</a:t>
            </a:r>
            <a:r>
              <a:rPr lang="en-US"/>
              <a:t> </a:t>
            </a:r>
            <a:r>
              <a:rPr lang="en-US" baseline="0"/>
              <a:t> Our engagement today is focused on this second method to hear from you and gather ideas about what should be included in this implementation plan.</a:t>
            </a:r>
            <a:r>
              <a:rPr lang="en-US"/>
              <a:t>  </a:t>
            </a:r>
            <a:r>
              <a:rPr lang="en-US" baseline="0"/>
              <a:t>We are seeking input and advice through several engagement sessions to lay this groundwork before we begin drafting the plan.</a:t>
            </a:r>
            <a:r>
              <a:rPr lang="en-US"/>
              <a:t> You will see Phase 1 engagement in the grey box which represents where we are in this timeline. Beginning in December and lasting through January 2023, the Oregon Department of Education and the Higher Education Coordinating Commission will be facilitating engagement with education partners, career connected partners, students, families, and community members. The information gleaned during these sessions will be used to write a draft Computer Science implementation plan between February and March 2023 with the goal of receiving feedback during Phase II engagement sessions in the spring and publishing the</a:t>
            </a:r>
            <a:r>
              <a:rPr lang="en-US" baseline="0"/>
              <a:t> finalized </a:t>
            </a:r>
            <a:r>
              <a:rPr lang="en-US"/>
              <a:t>plan by</a:t>
            </a:r>
            <a:r>
              <a:rPr lang="en-US" baseline="0"/>
              <a:t> September 2023.</a:t>
            </a:r>
            <a:r>
              <a:rPr lang="en-US"/>
              <a:t> The implementation plan has three overarching goals:  </a:t>
            </a:r>
            <a:endParaRPr lang="en-US">
              <a:cs typeface="Calibri"/>
            </a:endParaRPr>
          </a:p>
          <a:p>
            <a:pPr marL="171450" indent="-171450">
              <a:buFont typeface="Arial"/>
              <a:buChar char="•"/>
            </a:pPr>
            <a:r>
              <a:rPr lang="en-US"/>
              <a:t>That Computer Science be made available to public school students on an equitable basis </a:t>
            </a:r>
            <a:endParaRPr lang="en-US">
              <a:cs typeface="Calibri"/>
            </a:endParaRPr>
          </a:p>
          <a:p>
            <a:pPr marL="171450" indent="-171450">
              <a:buFont typeface="Arial"/>
              <a:buChar char="•"/>
            </a:pPr>
            <a:r>
              <a:rPr lang="en-US"/>
              <a:t>That it is based on a framework that guides students from computer users to computer literate creators who are proficient in the concepts and practices of computer science, as informed by national frameworks and standards </a:t>
            </a:r>
            <a:endParaRPr lang="en-US">
              <a:cs typeface="Calibri"/>
            </a:endParaRPr>
          </a:p>
          <a:p>
            <a:pPr marL="171450" indent="-171450">
              <a:buFont typeface="Arial"/>
              <a:buChar char="•"/>
            </a:pPr>
            <a:r>
              <a:rPr lang="en-US"/>
              <a:t>And last, to identify immediate practical and systemic changes, with a focus on equity and inclusion.</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r>
              <a:rPr lang="en-US"/>
              <a:t>While this timeline provides important dates beginning in May 2022, the work of computer science education in Oregon has been an ongoing effort prior to the spring of 2022 with educators, career connected partners, and community members leading for computer science education across the state. </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endParaRPr lang="en-US">
              <a:cs typeface="Calibri" panose="020F0502020204030204"/>
            </a:endParaRPr>
          </a:p>
          <a:p>
            <a:pPr marL="171450" indent="-171450">
              <a:buFont typeface="Arial"/>
              <a:buChar char="•"/>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44424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a:rPr>
              <a:t>The work we are doing in Oregon is alongside national efforts to broaden participation in computer science – with data showing that there is work to be done across the nation to ensure that all students have equitable access to computer science education. According to the 2022 State of CS report, just over</a:t>
            </a:r>
            <a:r>
              <a:rPr lang="en-US"/>
              <a:t> half (53%) of high schools in the United States (U.S.) offer a single computer science course and across the nation students identifying as female, Hispanic/Latina/Latino/Latinx students, multilingual learners, students with disabilities, and economically disadvantaged students are underrepresented in foundational computer science compared to their overall population. Yet, we also know that in states that had policy action focused on broadening participation in computer science there has been growth in access, participation, engagement, and overall equity efforts. For example, for states that have adopted at least some policies, 68% of their high schools offer foundational computer science.</a:t>
            </a:r>
          </a:p>
          <a:p>
            <a:pPr>
              <a:lnSpc>
                <a:spcPct val="90000"/>
              </a:lnSpc>
              <a:spcBef>
                <a:spcPts val="1000"/>
              </a:spcBef>
            </a:pPr>
            <a:endParaRPr lang="en-US">
              <a:cs typeface="Calibri"/>
            </a:endParaRPr>
          </a:p>
          <a:p>
            <a:pPr>
              <a:lnSpc>
                <a:spcPct val="90000"/>
              </a:lnSpc>
              <a:spcBef>
                <a:spcPts val="1000"/>
              </a:spcBef>
            </a:pPr>
            <a:r>
              <a:rPr lang="en-US"/>
              <a:t>While Oregon falls behind other states with regards to legislation, this is a pivotal moment to lean into the experiences, ideas, and perspectives of those who have been leading for computer science education in Oregon for decades – many of you who are with us today.  This is the first time in Oregon's history that direction has been given to the Oregon Department of Education to develop a plan to provide access to computer science to all public school students in the state and both the Oregon Department of Education and the Higher Education Coordinating Commission are looking forward to engaging with you all to learn from and alongside you about your experiences, ideas, and hopes for computer science in Oregon.</a:t>
            </a:r>
          </a:p>
          <a:p>
            <a:pPr>
              <a:lnSpc>
                <a:spcPct val="90000"/>
              </a:lnSpc>
              <a:spcBef>
                <a:spcPts val="1000"/>
              </a:spcBef>
            </a:pPr>
            <a:endParaRPr lang="en-US">
              <a:cs typeface="Calibri"/>
            </a:endParaRPr>
          </a:p>
          <a:p>
            <a:pPr>
              <a:lnSpc>
                <a:spcPct val="90000"/>
              </a:lnSpc>
              <a:spcBef>
                <a:spcPts val="1000"/>
              </a:spcBef>
            </a:pPr>
            <a:r>
              <a:rPr lang="en-US">
                <a:cs typeface="Calibri"/>
              </a:rPr>
              <a:t>2022 State of CS Report: </a:t>
            </a:r>
            <a:r>
              <a:rPr lang="en-US">
                <a:hlinkClick r:id="rId3"/>
              </a:rPr>
              <a:t>https://advocacy.code.org/2022_state_of_cs.pdf</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149263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94f967ba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f94f967ba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a:t>Before we dive</a:t>
            </a:r>
            <a:r>
              <a:rPr lang="en-US" baseline="0"/>
              <a:t> into some data, we’d like to</a:t>
            </a:r>
            <a:r>
              <a:rPr lang="en-US"/>
              <a:t> provide a little</a:t>
            </a:r>
            <a:r>
              <a:rPr lang="en-US" baseline="0"/>
              <a:t> more context about our state</a:t>
            </a:r>
            <a:r>
              <a:rPr lang="en-US"/>
              <a:t>.</a:t>
            </a:r>
            <a:r>
              <a:rPr lang="en-US" baseline="0"/>
              <a:t> </a:t>
            </a:r>
            <a:r>
              <a:rPr lang="en-US"/>
              <a:t>Oregon’s Public K-12 system</a:t>
            </a:r>
            <a:r>
              <a:rPr lang="en-US" baseline="0"/>
              <a:t> serves more than 560,000 students, with more than 200 languages spoken.</a:t>
            </a:r>
            <a:r>
              <a:rPr lang="en-US"/>
              <a:t> </a:t>
            </a:r>
            <a:r>
              <a:rPr lang="en-US" baseline="0"/>
              <a:t> We have approximately 75,000 educators, 197 School Districts, and about 1200 Schools.</a:t>
            </a:r>
            <a:r>
              <a:rPr lang="en-US"/>
              <a:t> </a:t>
            </a:r>
            <a:r>
              <a:rPr lang="en-US" baseline="0"/>
              <a:t> Our students are diverse and bring a wealth of knowledge and experiences with them into the classroom.</a:t>
            </a:r>
            <a:r>
              <a:rPr lang="en-US"/>
              <a:t>  </a:t>
            </a:r>
            <a:endParaRPr lang="en-US" baseline="0"/>
          </a:p>
          <a:p>
            <a:endParaRPr lang="en-US">
              <a:cs typeface="Calibri" panose="020F0502020204030204"/>
            </a:endParaRPr>
          </a:p>
          <a:p>
            <a:r>
              <a:rPr lang="en-US">
                <a:cs typeface="Calibri" panose="020F0502020204030204"/>
              </a:rPr>
              <a:t>When thinking</a:t>
            </a:r>
            <a:r>
              <a:rPr lang="en-US" baseline="0">
                <a:cs typeface="Calibri" panose="020F0502020204030204"/>
              </a:rPr>
              <a:t> about these students and the education that we bring to them, the Oregon Department of Education values equitable opportunity for all students and defines education equity as the </a:t>
            </a:r>
            <a:r>
              <a:rPr lang="en-US"/>
              <a:t>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a:p>
            <a:endParaRPr lang="en-US">
              <a:cs typeface="Calibri" panose="020F0502020204030204"/>
            </a:endParaRPr>
          </a:p>
          <a:p>
            <a:r>
              <a:rPr lang="en-US"/>
              <a:t>Given the impact Computer Science education can have on students, it is important for all students to have the opportunity to learn computer science concepts and skills.  However, in Oregon and across the nation, students do not have equitable opportunities to learn these skills.  To frame the "why" behind this work, we are going to present data specific to computer science in Oregon. Before we dive in, we want to acknowledge that as we talk about data, we recognize that there are stories of students represented here, not just numbers on a slide. And while these data are important in framing the "why" behind the computer science implementation plan, we are hopeful that our conversations today and moving forward will bring life to these data through the stories, experiences, and perspectives that each of you bring to this space.</a:t>
            </a:r>
          </a:p>
        </p:txBody>
      </p:sp>
      <p:sp>
        <p:nvSpPr>
          <p:cNvPr id="494" name="Google Shape;494;gf94f967ba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2828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panose="020F0502020204030204"/>
              </a:rPr>
              <a:t>We want to begin today grounding us in why we are all here – computer science. </a:t>
            </a:r>
            <a:endParaRPr lang="en-US"/>
          </a:p>
          <a:p>
            <a:pPr marL="285750" indent="-285750">
              <a:lnSpc>
                <a:spcPct val="90000"/>
              </a:lnSpc>
              <a:spcBef>
                <a:spcPts val="1000"/>
              </a:spcBef>
              <a:buFont typeface="Arial"/>
              <a:buChar char="•"/>
            </a:pPr>
            <a:r>
              <a:rPr lang="en-US"/>
              <a:t>Computer science instills </a:t>
            </a:r>
            <a:r>
              <a:rPr lang="en-US" b="1"/>
              <a:t>creativity, logical reasoning, and critical thinking </a:t>
            </a:r>
            <a:r>
              <a:rPr lang="en-US"/>
              <a:t>skills</a:t>
            </a:r>
            <a:endParaRPr lang="en-US">
              <a:cs typeface="Calibri"/>
            </a:endParaRPr>
          </a:p>
          <a:p>
            <a:pPr marL="285750" indent="-285750">
              <a:lnSpc>
                <a:spcPct val="90000"/>
              </a:lnSpc>
              <a:spcBef>
                <a:spcPts val="1000"/>
              </a:spcBef>
              <a:buFont typeface="Arial"/>
              <a:buChar char="•"/>
            </a:pPr>
            <a:r>
              <a:rPr lang="en-US"/>
              <a:t>It supports students in </a:t>
            </a:r>
            <a:r>
              <a:rPr lang="en-US" b="1"/>
              <a:t>creative, hands-on learning</a:t>
            </a:r>
            <a:endParaRPr lang="en-US">
              <a:cs typeface="Calibri"/>
            </a:endParaRPr>
          </a:p>
          <a:p>
            <a:pPr marL="285750" indent="-285750">
              <a:lnSpc>
                <a:spcPct val="90000"/>
              </a:lnSpc>
              <a:spcBef>
                <a:spcPts val="1000"/>
              </a:spcBef>
              <a:buFont typeface="Arial"/>
              <a:buChar char="•"/>
            </a:pPr>
            <a:r>
              <a:rPr lang="en-US"/>
              <a:t>It helps students to develop </a:t>
            </a:r>
            <a:r>
              <a:rPr lang="en-US" b="1"/>
              <a:t>resiliency through problem-solving</a:t>
            </a:r>
            <a:endParaRPr lang="en-US"/>
          </a:p>
          <a:p>
            <a:pPr marL="285750" indent="-285750">
              <a:lnSpc>
                <a:spcPct val="90000"/>
              </a:lnSpc>
              <a:spcBef>
                <a:spcPts val="1000"/>
              </a:spcBef>
              <a:buFont typeface="Arial"/>
              <a:buChar char="•"/>
            </a:pPr>
            <a:r>
              <a:rPr lang="en-US"/>
              <a:t>Computer science </a:t>
            </a:r>
            <a:r>
              <a:rPr lang="en-US" b="1"/>
              <a:t>strengthens collaboration skills</a:t>
            </a:r>
            <a:r>
              <a:rPr lang="en-US"/>
              <a:t> through working with others to solve problems</a:t>
            </a:r>
            <a:endParaRPr lang="en-US">
              <a:cs typeface="Calibri"/>
            </a:endParaRPr>
          </a:p>
          <a:p>
            <a:pPr marL="285750" indent="-285750">
              <a:lnSpc>
                <a:spcPct val="90000"/>
              </a:lnSpc>
              <a:spcBef>
                <a:spcPts val="1000"/>
              </a:spcBef>
              <a:buFont typeface="Arial"/>
              <a:buChar char="•"/>
            </a:pPr>
            <a:r>
              <a:rPr lang="en-US"/>
              <a:t>It supports </a:t>
            </a:r>
            <a:r>
              <a:rPr lang="en-US" b="1"/>
              <a:t>cross-disciplinary skills </a:t>
            </a:r>
            <a:r>
              <a:rPr lang="en-US"/>
              <a:t>needed within and across </a:t>
            </a:r>
            <a:r>
              <a:rPr lang="en-US" b="1"/>
              <a:t>academic and workforce contexts</a:t>
            </a:r>
            <a:endParaRPr lang="en-US">
              <a:cs typeface="Calibri"/>
            </a:endParaRPr>
          </a:p>
          <a:p>
            <a:pPr marL="285750" indent="-285750">
              <a:lnSpc>
                <a:spcPct val="90000"/>
              </a:lnSpc>
              <a:spcBef>
                <a:spcPts val="1000"/>
              </a:spcBef>
              <a:buFont typeface="Arial"/>
              <a:buChar char="•"/>
            </a:pPr>
            <a:r>
              <a:rPr lang="en-US"/>
              <a:t>It also helps students become </a:t>
            </a:r>
            <a:r>
              <a:rPr lang="en-US" b="1"/>
              <a:t>active participants</a:t>
            </a:r>
            <a:r>
              <a:rPr lang="en-US"/>
              <a:t> in changing their world</a:t>
            </a:r>
          </a:p>
          <a:p>
            <a:pPr marL="285750" indent="-285750">
              <a:lnSpc>
                <a:spcPct val="90000"/>
              </a:lnSpc>
              <a:spcBef>
                <a:spcPts val="1000"/>
              </a:spcBef>
              <a:buFont typeface="Arial"/>
              <a:buChar char="•"/>
            </a:pPr>
            <a:endParaRPr lang="en-US">
              <a:cs typeface="Calibri"/>
            </a:endParaRPr>
          </a:p>
          <a:p>
            <a:pPr>
              <a:lnSpc>
                <a:spcPct val="90000"/>
              </a:lnSpc>
              <a:spcBef>
                <a:spcPts val="1000"/>
              </a:spcBef>
            </a:pPr>
            <a:r>
              <a:rPr lang="en-US">
                <a:cs typeface="Calibri"/>
              </a:rPr>
              <a:t>While many of these skills are cross-cutting and interdisciplinary, someone doing computer science might... </a:t>
            </a:r>
          </a:p>
          <a:p>
            <a:pPr marL="171450" indent="-171450">
              <a:lnSpc>
                <a:spcPct val="90000"/>
              </a:lnSpc>
              <a:spcBef>
                <a:spcPts val="1000"/>
              </a:spcBef>
              <a:buFont typeface="Arial"/>
              <a:buChar char="•"/>
            </a:pPr>
            <a:r>
              <a:rPr lang="en-US"/>
              <a:t>Develop ways to keep your emails and phone calls secure.</a:t>
            </a:r>
            <a:endParaRPr lang="en-US">
              <a:cs typeface="Calibri" panose="020F0502020204030204"/>
            </a:endParaRPr>
          </a:p>
          <a:p>
            <a:pPr marL="171450" indent="-171450">
              <a:lnSpc>
                <a:spcPct val="90000"/>
              </a:lnSpc>
              <a:spcBef>
                <a:spcPts val="1000"/>
              </a:spcBef>
              <a:buFont typeface="Arial"/>
              <a:buChar char="•"/>
            </a:pPr>
            <a:r>
              <a:rPr lang="en-US"/>
              <a:t>Develop digital tools that can be used to create realistic 3D animations and images.</a:t>
            </a:r>
            <a:endParaRPr lang="en-US">
              <a:cs typeface="Calibri" panose="020F0502020204030204"/>
            </a:endParaRPr>
          </a:p>
          <a:p>
            <a:pPr marL="171450" indent="-171450">
              <a:lnSpc>
                <a:spcPct val="90000"/>
              </a:lnSpc>
              <a:spcBef>
                <a:spcPts val="1000"/>
              </a:spcBef>
              <a:buFont typeface="Arial"/>
              <a:buChar char="•"/>
            </a:pPr>
            <a:r>
              <a:rPr lang="en-US"/>
              <a:t>Figure out how to link computing devices so you can monitor your home from anywhere in the world.</a:t>
            </a:r>
            <a:endParaRPr lang="en-US">
              <a:cs typeface="Calibri" panose="020F0502020204030204"/>
            </a:endParaRPr>
          </a:p>
          <a:p>
            <a:pPr marL="171450" indent="-171450">
              <a:lnSpc>
                <a:spcPct val="90000"/>
              </a:lnSpc>
              <a:spcBef>
                <a:spcPts val="1000"/>
              </a:spcBef>
              <a:buFont typeface="Arial"/>
              <a:buChar char="•"/>
            </a:pPr>
            <a:r>
              <a:rPr lang="en-US"/>
              <a:t>Make it easier for people to use computers by learning how computers and people interact.</a:t>
            </a:r>
            <a:endParaRPr lang="en-US">
              <a:cs typeface="Calibri" panose="020F0502020204030204"/>
            </a:endParaRPr>
          </a:p>
          <a:p>
            <a:pPr marL="171450" indent="-171450">
              <a:lnSpc>
                <a:spcPct val="90000"/>
              </a:lnSpc>
              <a:spcBef>
                <a:spcPts val="1000"/>
              </a:spcBef>
              <a:buFont typeface="Arial"/>
              <a:buChar char="•"/>
            </a:pPr>
            <a:r>
              <a:rPr lang="en-US"/>
              <a:t>And Use artificial intelligence to understand and process video or sound.</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85586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cs typeface="Calibri"/>
            </a:endParaRPr>
          </a:p>
          <a:p>
            <a:r>
              <a:rPr lang="en-US">
                <a:cs typeface="Calibri"/>
              </a:rPr>
              <a:t>In the most</a:t>
            </a:r>
            <a:r>
              <a:rPr lang="en-US" baseline="0">
                <a:cs typeface="Calibri"/>
              </a:rPr>
              <a:t> recent State of Computer Science Education report, nearly 87% of public Oregon high school students attend a school that offers foundational computer science, but only 7% of students are enrolled in a computer science course.</a:t>
            </a:r>
            <a:r>
              <a:rPr lang="en-US">
                <a:cs typeface="Calibri"/>
              </a:rPr>
              <a:t>   </a:t>
            </a:r>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4098761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twitter.com/ORDeptEd | fb.com/ORDeptEd</a:t>
            </a: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11/29/2022</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11/29/2022</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11/29/2022</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11/29/2022</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11/29/2022</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twitter.com/ORDeptEd | fb.com/ORDeptEd</a:t>
            </a: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11/29/2022</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11/29/2022</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11/29/2022</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11/29/2022</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twitter.com/ORDeptEd | fb.com/ORDeptEd</a:t>
            </a: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11/29/2022</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11/29/2022</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11/29/2022</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11/29/2022</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twitter.com/ORDeptEd | fb.com/ORDeptEd</a:t>
            </a: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11/29/2022</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11/29/2022</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11/29/2022</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11/29/2022</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twitter.com/ORDeptEd | fb.com/ORDeptEd</a:t>
            </a: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11/29/2022</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11/29/2022</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11/29/2022</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11/29/2022</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11/29/2022</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11/29/2022</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twitter.com/ORDeptEd | fb.com/ORDeptEd</a:t>
            </a: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11/29/2022</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11/29/2022</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11/29/2022</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11/29/2022</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11/29/2022</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11/29/2022</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11/29/2022</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11/29/2022</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11/29/2022</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18/10/relationships/comments" Target="../comments/modernComment_12D_B319C38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microsoft.com/office/2018/10/relationships/comments" Target="../comments/modernComment_128_79E4F2A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microsoft.com/office/2018/10/relationships/comments" Target="../comments/modernComment_13E_B90C9B0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microsoft.com/office/2018/10/relationships/comments" Target="../comments/modernComment_13D_AF52AD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microsoft.com/office/2018/10/relationships/comments" Target="../comments/modernComment_129_33FA340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8.xml"/><Relationship Id="rId4" Type="http://schemas.microsoft.com/office/2018/10/relationships/comments" Target="../comments/modernComment_11C_6B4FABBB.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8.xml"/><Relationship Id="rId4" Type="http://schemas.microsoft.com/office/2018/10/relationships/comments" Target="../comments/modernComment_140_44BD25C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8.xml"/><Relationship Id="rId4" Type="http://schemas.microsoft.com/office/2018/10/relationships/comments" Target="../comments/modernComment_13F_B96429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10" Type="http://schemas.microsoft.com/office/2018/10/relationships/comments" Target="../comments/modernComment_124_10A75E8E.xml"/><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microsoft.com/office/2018/10/relationships/comments" Target="../comments/modernComment_13B_4BCAF9D3.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schools-and-districts/grants/Pages/Computer-Science-Implementation-Plan.aspx" TargetMode="External"/><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microsoft.com/office/2018/10/relationships/comments" Target="../comments/modernComment_123_F65B1944.xml"/><Relationship Id="rId5" Type="http://schemas.openxmlformats.org/officeDocument/2006/relationships/image" Target="../media/image39.png"/><Relationship Id="rId4" Type="http://schemas.openxmlformats.org/officeDocument/2006/relationships/hyperlink" Target="mailto:ode.csinitiative@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6_D0688E9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10" Type="http://schemas.microsoft.com/office/2018/10/relationships/comments" Target="../comments/modernComment_114_7A394BCD.xml"/><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microsoft.com/office/2018/10/relationships/comments" Target="../comments/modernComment_13C_C877454F.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a:p>
        </p:txBody>
      </p:sp>
      <p:sp>
        <p:nvSpPr>
          <p:cNvPr id="2" name="Title 1"/>
          <p:cNvSpPr>
            <a:spLocks noGrp="1"/>
          </p:cNvSpPr>
          <p:nvPr>
            <p:ph type="ctrTitle"/>
          </p:nvPr>
        </p:nvSpPr>
        <p:spPr/>
        <p:txBody>
          <a:bodyPr>
            <a:normAutofit fontScale="90000"/>
          </a:bodyPr>
          <a:lstStyle/>
          <a:p>
            <a:r>
              <a:rPr lang="en-US"/>
              <a:t>Computer Science Education Engagement Session</a:t>
            </a:r>
          </a:p>
        </p:txBody>
      </p:sp>
      <p:sp>
        <p:nvSpPr>
          <p:cNvPr id="3" name="Subtitle 2"/>
          <p:cNvSpPr>
            <a:spLocks noGrp="1"/>
          </p:cNvSpPr>
          <p:nvPr>
            <p:ph type="subTitle" idx="1"/>
          </p:nvPr>
        </p:nvSpPr>
        <p:spPr/>
        <p:txBody>
          <a:bodyPr/>
          <a:lstStyle/>
          <a:p>
            <a:r>
              <a:rPr lang="en-US"/>
              <a:t>[Engagement Session Title]</a:t>
            </a:r>
          </a:p>
          <a:p>
            <a:r>
              <a:rPr lang="en-US"/>
              <a:t>[Date]</a:t>
            </a:r>
          </a:p>
        </p:txBody>
      </p:sp>
      <p:pic>
        <p:nvPicPr>
          <p:cNvPr id="1026" name="Picture 2" descr="The Higher Education Coordinating Commission Logo: Includes the Oregon State Seal."/>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71241" y="439742"/>
            <a:ext cx="2630844" cy="1372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Oregon Department of Education Logo: The State of Oregon in blue with a black graduation cap.">
            <a:extLst>
              <a:ext uri="{FF2B5EF4-FFF2-40B4-BE49-F238E27FC236}">
                <a16:creationId xmlns:a16="http://schemas.microsoft.com/office/drawing/2014/main" id="{315F6759-1087-7266-16B6-1CFDDCC942CF}"/>
              </a:ext>
            </a:extLst>
          </p:cNvPr>
          <p:cNvPicPr>
            <a:picLocks noChangeAspect="1"/>
          </p:cNvPicPr>
          <p:nvPr/>
        </p:nvPicPr>
        <p:blipFill>
          <a:blip r:embed="rId4"/>
          <a:stretch>
            <a:fillRect/>
          </a:stretch>
        </p:blipFill>
        <p:spPr>
          <a:xfrm>
            <a:off x="308310" y="265698"/>
            <a:ext cx="1809750" cy="1714500"/>
          </a:xfrm>
          <a:prstGeom prst="rect">
            <a:avLst/>
          </a:prstGeom>
        </p:spPr>
      </p:pic>
      <p:sp>
        <p:nvSpPr>
          <p:cNvPr id="7" name="Rectangle 6" descr="Skip Picture - Blank">
            <a:extLst>
              <a:ext uri="{FF2B5EF4-FFF2-40B4-BE49-F238E27FC236}">
                <a16:creationId xmlns:a16="http://schemas.microsoft.com/office/drawing/2014/main" id="{6D8FFE28-0A33-B84E-40FA-405102B958E0}"/>
              </a:ext>
            </a:extLst>
          </p:cNvPr>
          <p:cNvSpPr/>
          <p:nvPr/>
        </p:nvSpPr>
        <p:spPr>
          <a:xfrm>
            <a:off x="4926932" y="334879"/>
            <a:ext cx="2426367" cy="174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170871-B187-FF33-2E73-4A6318E42317}"/>
              </a:ext>
            </a:extLst>
          </p:cNvPr>
          <p:cNvSpPr>
            <a:spLocks noGrp="1"/>
          </p:cNvSpPr>
          <p:nvPr>
            <p:ph type="sldNum" sz="quarter" idx="12"/>
          </p:nvPr>
        </p:nvSpPr>
        <p:spPr/>
        <p:txBody>
          <a:bodyPr/>
          <a:lstStyle/>
          <a:p>
            <a:fld id="{357F5B69-6281-4C1F-8C38-6DA0F56DA430}" type="slidenum">
              <a:rPr lang="en-US" smtClean="0"/>
              <a:pPr/>
              <a:t>10</a:t>
            </a:fld>
            <a:endParaRPr lang="en-US"/>
          </a:p>
        </p:txBody>
      </p:sp>
      <p:sp>
        <p:nvSpPr>
          <p:cNvPr id="5" name="Title 4">
            <a:extLst>
              <a:ext uri="{FF2B5EF4-FFF2-40B4-BE49-F238E27FC236}">
                <a16:creationId xmlns:a16="http://schemas.microsoft.com/office/drawing/2014/main" id="{CA04E76B-195E-CC02-6B5F-E0FAFAAB9819}"/>
              </a:ext>
            </a:extLst>
          </p:cNvPr>
          <p:cNvSpPr>
            <a:spLocks noGrp="1"/>
          </p:cNvSpPr>
          <p:nvPr>
            <p:ph type="title"/>
          </p:nvPr>
        </p:nvSpPr>
        <p:spPr>
          <a:xfrm>
            <a:off x="458872" y="366357"/>
            <a:ext cx="4551758" cy="2542395"/>
          </a:xfrm>
        </p:spPr>
        <p:txBody>
          <a:bodyPr>
            <a:normAutofit/>
          </a:bodyPr>
          <a:lstStyle/>
          <a:p>
            <a:r>
              <a:rPr lang="en-US">
                <a:cs typeface="Calibri"/>
              </a:rPr>
              <a:t>Disparities in Computer Science </a:t>
            </a:r>
            <a:br>
              <a:rPr lang="en-US">
                <a:cs typeface="Calibri"/>
              </a:rPr>
            </a:br>
            <a:r>
              <a:rPr lang="en-US">
                <a:cs typeface="Calibri"/>
              </a:rPr>
              <a:t>Courses in Oregon</a:t>
            </a:r>
            <a:endParaRPr lang="en-US"/>
          </a:p>
        </p:txBody>
      </p:sp>
      <p:sp>
        <p:nvSpPr>
          <p:cNvPr id="2" name="Content Placeholder 1">
            <a:extLst>
              <a:ext uri="{FF2B5EF4-FFF2-40B4-BE49-F238E27FC236}">
                <a16:creationId xmlns:a16="http://schemas.microsoft.com/office/drawing/2014/main" id="{F63BD3B6-3A54-74FA-4DCB-EFA3349F730E}"/>
              </a:ext>
            </a:extLst>
          </p:cNvPr>
          <p:cNvSpPr>
            <a:spLocks noGrp="1"/>
          </p:cNvSpPr>
          <p:nvPr>
            <p:ph idx="1"/>
          </p:nvPr>
        </p:nvSpPr>
        <p:spPr>
          <a:xfrm>
            <a:off x="4934455" y="767744"/>
            <a:ext cx="6888192" cy="5007042"/>
          </a:xfrm>
        </p:spPr>
        <p:txBody>
          <a:bodyPr vert="horz" lIns="91440" tIns="45720" rIns="91440" bIns="45720" rtlCol="0" anchor="t">
            <a:noAutofit/>
          </a:bodyPr>
          <a:lstStyle/>
          <a:p>
            <a:pPr marL="0" indent="0" algn="ctr">
              <a:buNone/>
            </a:pPr>
            <a:r>
              <a:rPr lang="en-US" sz="3700">
                <a:ea typeface="+mn-lt"/>
                <a:cs typeface="+mn-lt"/>
              </a:rPr>
              <a:t>Black/African American students, Latino/a/x students, students identifying as female, students with disabilities, and  multilingual learners are significantly underrepresented  in computer science courses.</a:t>
            </a:r>
            <a:endParaRPr lang="en-US">
              <a:cs typeface="Calibri"/>
            </a:endParaRPr>
          </a:p>
        </p:txBody>
      </p:sp>
      <p:sp>
        <p:nvSpPr>
          <p:cNvPr id="7" name="TextBox 6">
            <a:extLst>
              <a:ext uri="{FF2B5EF4-FFF2-40B4-BE49-F238E27FC236}">
                <a16:creationId xmlns:a16="http://schemas.microsoft.com/office/drawing/2014/main" id="{A3B8CBE6-2A3A-D98F-9DC4-94C856CAC4FF}"/>
              </a:ext>
            </a:extLst>
          </p:cNvPr>
          <p:cNvSpPr txBox="1"/>
          <p:nvPr/>
        </p:nvSpPr>
        <p:spPr>
          <a:xfrm>
            <a:off x="8144830" y="5957278"/>
            <a:ext cx="3048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Well-Rounded Access Program Needs Assessment (2022)</a:t>
            </a:r>
            <a:endParaRPr lang="en-US">
              <a:cs typeface="Calibri" panose="020F0502020204030204"/>
            </a:endParaRPr>
          </a:p>
        </p:txBody>
      </p:sp>
      <p:pic>
        <p:nvPicPr>
          <p:cNvPr id="9" name="Picture 5" descr="A picture of a student working on computer programming">
            <a:extLst>
              <a:ext uri="{FF2B5EF4-FFF2-40B4-BE49-F238E27FC236}">
                <a16:creationId xmlns:a16="http://schemas.microsoft.com/office/drawing/2014/main" id="{CE7E22A8-5CDC-BE60-D6D4-70F0C35EB8E7}"/>
              </a:ext>
            </a:extLst>
          </p:cNvPr>
          <p:cNvPicPr>
            <a:picLocks noChangeAspect="1"/>
          </p:cNvPicPr>
          <p:nvPr/>
        </p:nvPicPr>
        <p:blipFill>
          <a:blip r:embed="rId3"/>
          <a:stretch>
            <a:fillRect/>
          </a:stretch>
        </p:blipFill>
        <p:spPr>
          <a:xfrm>
            <a:off x="715404" y="3122106"/>
            <a:ext cx="3745831" cy="2571636"/>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BE26C11C-164B-9BAD-EFF4-751FB622CEEE}"/>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004810112"/>
      </p:ext>
    </p:extLst>
  </p:cSld>
  <p:clrMapOvr>
    <a:masterClrMapping/>
  </p:clrMapOvr>
  <p:extLst mod="1">
    <p:ext uri="{6950BFC3-D8DA-4A85-94F7-54DA5524770B}">
      <p188:commentRel xmlns=""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1E3916-01A5-7FF0-C09F-E864BC844177}"/>
              </a:ext>
            </a:extLst>
          </p:cNvPr>
          <p:cNvSpPr>
            <a:spLocks noGrp="1"/>
          </p:cNvSpPr>
          <p:nvPr>
            <p:ph type="sldNum" sz="quarter" idx="12"/>
          </p:nvPr>
        </p:nvSpPr>
        <p:spPr/>
        <p:txBody>
          <a:bodyPr/>
          <a:lstStyle/>
          <a:p>
            <a:fld id="{357F5B69-6281-4C1F-8C38-6DA0F56DA430}" type="slidenum">
              <a:rPr lang="en-US" smtClean="0"/>
              <a:pPr/>
              <a:t>11</a:t>
            </a:fld>
            <a:endParaRPr lang="en-US"/>
          </a:p>
        </p:txBody>
      </p:sp>
      <p:sp>
        <p:nvSpPr>
          <p:cNvPr id="5" name="Title 4">
            <a:extLst>
              <a:ext uri="{FF2B5EF4-FFF2-40B4-BE49-F238E27FC236}">
                <a16:creationId xmlns:a16="http://schemas.microsoft.com/office/drawing/2014/main" id="{17B51A49-E872-906B-386D-B5BF28EA686E}"/>
              </a:ext>
            </a:extLst>
          </p:cNvPr>
          <p:cNvSpPr>
            <a:spLocks noGrp="1"/>
          </p:cNvSpPr>
          <p:nvPr>
            <p:ph type="title"/>
          </p:nvPr>
        </p:nvSpPr>
        <p:spPr>
          <a:xfrm>
            <a:off x="626938" y="689239"/>
            <a:ext cx="11323645" cy="1230329"/>
          </a:xfrm>
        </p:spPr>
        <p:txBody>
          <a:bodyPr>
            <a:noAutofit/>
          </a:bodyPr>
          <a:lstStyle/>
          <a:p>
            <a:r>
              <a:rPr lang="en-US" sz="4000">
                <a:ea typeface="+mj-lt"/>
                <a:cs typeface="+mj-lt"/>
              </a:rPr>
              <a:t>Female Student Representation in Computer Science Courses in Oregon</a:t>
            </a:r>
          </a:p>
          <a:p>
            <a:endParaRPr lang="en-US" sz="3200">
              <a:cs typeface="Calibri"/>
            </a:endParaRPr>
          </a:p>
        </p:txBody>
      </p:sp>
      <p:sp>
        <p:nvSpPr>
          <p:cNvPr id="21" name="TextBox 20">
            <a:extLst>
              <a:ext uri="{FF2B5EF4-FFF2-40B4-BE49-F238E27FC236}">
                <a16:creationId xmlns:a16="http://schemas.microsoft.com/office/drawing/2014/main" id="{5A91DA7A-5B37-7EE9-1926-AFF2846AD6F0}"/>
              </a:ext>
            </a:extLst>
          </p:cNvPr>
          <p:cNvSpPr txBox="1"/>
          <p:nvPr/>
        </p:nvSpPr>
        <p:spPr>
          <a:xfrm>
            <a:off x="346474" y="1609034"/>
            <a:ext cx="1149217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t>Male-identifying high school students are approximately 2 times more likely to be enrolled in a computer science course than female-identifying students</a:t>
            </a:r>
          </a:p>
        </p:txBody>
      </p:sp>
      <p:sp>
        <p:nvSpPr>
          <p:cNvPr id="22" name="TextBox 21">
            <a:extLst>
              <a:ext uri="{FF2B5EF4-FFF2-40B4-BE49-F238E27FC236}">
                <a16:creationId xmlns:a16="http://schemas.microsoft.com/office/drawing/2014/main" id="{4DA0B542-3D8D-C2D2-D7B3-87A753B908CB}"/>
              </a:ext>
            </a:extLst>
          </p:cNvPr>
          <p:cNvSpPr txBox="1"/>
          <p:nvPr/>
        </p:nvSpPr>
        <p:spPr>
          <a:xfrm>
            <a:off x="4802710" y="3327520"/>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4 out of 25 male-identifying high school students were enrolled in a computer science course in the 2021-22 school year compared to 2 out of 25 female-identifying high school students. </a:t>
            </a:r>
          </a:p>
        </p:txBody>
      </p:sp>
      <p:sp>
        <p:nvSpPr>
          <p:cNvPr id="6" name="TextBox 5">
            <a:extLst>
              <a:ext uri="{FF2B5EF4-FFF2-40B4-BE49-F238E27FC236}">
                <a16:creationId xmlns:a16="http://schemas.microsoft.com/office/drawing/2014/main" id="{E2E63B68-8641-57AC-0883-74BBD7F5ACB9}"/>
              </a:ext>
            </a:extLst>
          </p:cNvPr>
          <p:cNvSpPr txBox="1"/>
          <p:nvPr/>
        </p:nvSpPr>
        <p:spPr>
          <a:xfrm>
            <a:off x="8459814" y="598771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t>Oregon Department of Education Administrative Data (2022)</a:t>
            </a:r>
            <a:endParaRPr lang="en-US" sz="1200">
              <a:cs typeface="Calibri"/>
            </a:endParaRPr>
          </a:p>
        </p:txBody>
      </p:sp>
      <p:pic>
        <p:nvPicPr>
          <p:cNvPr id="17" name="Picture 17" descr="A drawing of 25 people, 4 in blue and 21 in gray.">
            <a:extLst>
              <a:ext uri="{FF2B5EF4-FFF2-40B4-BE49-F238E27FC236}">
                <a16:creationId xmlns:a16="http://schemas.microsoft.com/office/drawing/2014/main" id="{31677682-D682-24F7-0A7E-15332F9D4DBF}"/>
              </a:ext>
            </a:extLst>
          </p:cNvPr>
          <p:cNvPicPr>
            <a:picLocks noGrp="1" noChangeAspect="1"/>
          </p:cNvPicPr>
          <p:nvPr>
            <p:ph idx="1"/>
          </p:nvPr>
        </p:nvPicPr>
        <p:blipFill>
          <a:blip r:embed="rId3"/>
          <a:stretch>
            <a:fillRect/>
          </a:stretch>
        </p:blipFill>
        <p:spPr>
          <a:xfrm>
            <a:off x="2478129" y="2971021"/>
            <a:ext cx="1712667" cy="3017751"/>
          </a:xfrm>
        </p:spPr>
      </p:pic>
      <p:pic>
        <p:nvPicPr>
          <p:cNvPr id="18" name="Picture 18" descr="A drawing of 25 people, 2 in orange and 23 in gray.">
            <a:extLst>
              <a:ext uri="{FF2B5EF4-FFF2-40B4-BE49-F238E27FC236}">
                <a16:creationId xmlns:a16="http://schemas.microsoft.com/office/drawing/2014/main" id="{BD0C1471-43C3-94DB-F0F7-D8C31404E8A7}"/>
              </a:ext>
            </a:extLst>
          </p:cNvPr>
          <p:cNvPicPr>
            <a:picLocks noChangeAspect="1"/>
          </p:cNvPicPr>
          <p:nvPr/>
        </p:nvPicPr>
        <p:blipFill>
          <a:blip r:embed="rId4"/>
          <a:stretch>
            <a:fillRect/>
          </a:stretch>
        </p:blipFill>
        <p:spPr>
          <a:xfrm>
            <a:off x="8120454" y="2968551"/>
            <a:ext cx="1713398" cy="3023542"/>
          </a:xfrm>
          <a:prstGeom prst="rect">
            <a:avLst/>
          </a:prstGeom>
        </p:spPr>
      </p:pic>
      <p:sp>
        <p:nvSpPr>
          <p:cNvPr id="3" name="Footer Placeholder 2" hidden="1">
            <a:extLst>
              <a:ext uri="{FF2B5EF4-FFF2-40B4-BE49-F238E27FC236}">
                <a16:creationId xmlns:a16="http://schemas.microsoft.com/office/drawing/2014/main" id="{5255D677-AEE9-630F-6F1F-64393BBF73B0}"/>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46078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1118CE-FC87-E6FD-C91E-446329688F05}"/>
              </a:ext>
            </a:extLst>
          </p:cNvPr>
          <p:cNvSpPr>
            <a:spLocks noGrp="1"/>
          </p:cNvSpPr>
          <p:nvPr>
            <p:ph type="sldNum" sz="quarter" idx="12"/>
          </p:nvPr>
        </p:nvSpPr>
        <p:spPr/>
        <p:txBody>
          <a:bodyPr/>
          <a:lstStyle/>
          <a:p>
            <a:fld id="{357F5B69-6281-4C1F-8C38-6DA0F56DA430}" type="slidenum">
              <a:rPr lang="en-US" smtClean="0"/>
              <a:t>12</a:t>
            </a:fld>
            <a:endParaRPr lang="en-US"/>
          </a:p>
        </p:txBody>
      </p:sp>
      <p:sp>
        <p:nvSpPr>
          <p:cNvPr id="2" name="Title 1">
            <a:extLst>
              <a:ext uri="{FF2B5EF4-FFF2-40B4-BE49-F238E27FC236}">
                <a16:creationId xmlns:a16="http://schemas.microsoft.com/office/drawing/2014/main" id="{385FDFF4-1798-5DD3-9258-399AACECE4AC}"/>
              </a:ext>
            </a:extLst>
          </p:cNvPr>
          <p:cNvSpPr>
            <a:spLocks noGrp="1"/>
          </p:cNvSpPr>
          <p:nvPr>
            <p:ph type="title"/>
          </p:nvPr>
        </p:nvSpPr>
        <p:spPr>
          <a:xfrm>
            <a:off x="481992" y="525645"/>
            <a:ext cx="4411603" cy="2542395"/>
          </a:xfrm>
        </p:spPr>
        <p:txBody>
          <a:bodyPr>
            <a:normAutofit/>
          </a:bodyPr>
          <a:lstStyle/>
          <a:p>
            <a:r>
              <a:rPr lang="en-US">
                <a:cs typeface="Calibri"/>
              </a:rPr>
              <a:t>Racial and Gender Disparities in AP Computer Science</a:t>
            </a:r>
          </a:p>
        </p:txBody>
      </p:sp>
      <p:sp>
        <p:nvSpPr>
          <p:cNvPr id="3" name="Content Placeholder 2">
            <a:extLst>
              <a:ext uri="{FF2B5EF4-FFF2-40B4-BE49-F238E27FC236}">
                <a16:creationId xmlns:a16="http://schemas.microsoft.com/office/drawing/2014/main" id="{B19119A7-B011-BDA5-7495-250106A6D901}"/>
              </a:ext>
            </a:extLst>
          </p:cNvPr>
          <p:cNvSpPr>
            <a:spLocks noGrp="1"/>
          </p:cNvSpPr>
          <p:nvPr>
            <p:ph idx="1"/>
          </p:nvPr>
        </p:nvSpPr>
        <p:spPr>
          <a:xfrm>
            <a:off x="5305483" y="779647"/>
            <a:ext cx="5965238" cy="5081404"/>
          </a:xfrm>
        </p:spPr>
        <p:txBody>
          <a:bodyPr vert="horz" lIns="91440" tIns="45720" rIns="91440" bIns="45720" rtlCol="0" anchor="t">
            <a:normAutofit lnSpcReduction="10000"/>
          </a:bodyPr>
          <a:lstStyle/>
          <a:p>
            <a:pPr marL="0" indent="0">
              <a:buNone/>
            </a:pPr>
            <a:r>
              <a:rPr lang="en-US" sz="3600">
                <a:ea typeface="+mn-lt"/>
                <a:cs typeface="+mn-lt"/>
              </a:rPr>
              <a:t>In 2019, 369 high school students took the AP Computer Science exam. Of those students:</a:t>
            </a:r>
            <a:endParaRPr lang="en-US" sz="2800">
              <a:ea typeface="+mn-lt"/>
              <a:cs typeface="+mn-lt"/>
            </a:endParaRPr>
          </a:p>
          <a:p>
            <a:r>
              <a:rPr lang="en-US" sz="3600">
                <a:ea typeface="+mn-lt"/>
                <a:cs typeface="+mn-lt"/>
              </a:rPr>
              <a:t>17% of the students were female</a:t>
            </a:r>
            <a:endParaRPr lang="en-US" sz="2800">
              <a:ea typeface="+mn-lt"/>
              <a:cs typeface="+mn-lt"/>
            </a:endParaRPr>
          </a:p>
          <a:p>
            <a:r>
              <a:rPr lang="en-US" sz="3600">
                <a:ea typeface="+mn-lt"/>
                <a:cs typeface="+mn-lt"/>
              </a:rPr>
              <a:t>Less than 1% of students were Hispanic/Latino</a:t>
            </a:r>
            <a:endParaRPr lang="en-US" sz="2800">
              <a:ea typeface="+mn-lt"/>
              <a:cs typeface="+mn-lt"/>
            </a:endParaRPr>
          </a:p>
          <a:p>
            <a:r>
              <a:rPr lang="en-US" sz="3600">
                <a:ea typeface="+mn-lt"/>
                <a:cs typeface="+mn-lt"/>
              </a:rPr>
              <a:t>No Black students took the AP exam.</a:t>
            </a:r>
            <a:endParaRPr lang="en-US" sz="2800">
              <a:cs typeface="Calibri" panose="020F0502020204030204"/>
            </a:endParaRPr>
          </a:p>
        </p:txBody>
      </p:sp>
      <p:pic>
        <p:nvPicPr>
          <p:cNvPr id="10" name="Picture 5" descr="A picture of two high school aged students and a teacher working on a laptop.">
            <a:extLst>
              <a:ext uri="{FF2B5EF4-FFF2-40B4-BE49-F238E27FC236}">
                <a16:creationId xmlns:a16="http://schemas.microsoft.com/office/drawing/2014/main" id="{0DB3536C-E091-7577-E315-D534CEAC6EE9}"/>
              </a:ext>
            </a:extLst>
          </p:cNvPr>
          <p:cNvPicPr>
            <a:picLocks noChangeAspect="1"/>
          </p:cNvPicPr>
          <p:nvPr/>
        </p:nvPicPr>
        <p:blipFill>
          <a:blip r:embed="rId3"/>
          <a:stretch>
            <a:fillRect/>
          </a:stretch>
        </p:blipFill>
        <p:spPr>
          <a:xfrm>
            <a:off x="611754" y="2835863"/>
            <a:ext cx="3876173" cy="2561614"/>
          </a:xfrm>
          <a:prstGeom prst="rect">
            <a:avLst/>
          </a:prstGeom>
          <a:ln>
            <a:noFill/>
          </a:ln>
          <a:effectLst>
            <a:outerShdw blurRad="292100" dist="139700" dir="2700000" algn="tl" rotWithShape="0">
              <a:srgbClr val="333333">
                <a:alpha val="65000"/>
              </a:srgbClr>
            </a:outerShdw>
          </a:effectLst>
        </p:spPr>
      </p:pic>
      <p:sp>
        <p:nvSpPr>
          <p:cNvPr id="4" name="Footer Placeholder 3" hidden="1">
            <a:extLst>
              <a:ext uri="{FF2B5EF4-FFF2-40B4-BE49-F238E27FC236}">
                <a16:creationId xmlns:a16="http://schemas.microsoft.com/office/drawing/2014/main" id="{6C3CA4DF-33B3-4D4B-0EDE-8B3117A243A9}"/>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045047456"/>
      </p:ext>
    </p:extLst>
  </p:cSld>
  <p:clrMapOvr>
    <a:masterClrMapping/>
  </p:clrMapOvr>
  <p:extLst mod="1">
    <p:ext uri="{6950BFC3-D8DA-4A85-94F7-54DA5524770B}">
      <p188:commentRel xmlns=""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8B80BF-884D-36F4-227C-650605A3CEB1}"/>
              </a:ext>
            </a:extLst>
          </p:cNvPr>
          <p:cNvSpPr>
            <a:spLocks noGrp="1"/>
          </p:cNvSpPr>
          <p:nvPr>
            <p:ph type="sldNum" sz="quarter" idx="12"/>
          </p:nvPr>
        </p:nvSpPr>
        <p:spPr/>
        <p:txBody>
          <a:bodyPr/>
          <a:lstStyle/>
          <a:p>
            <a:fld id="{357F5B69-6281-4C1F-8C38-6DA0F56DA430}" type="slidenum">
              <a:rPr lang="en-US" smtClean="0"/>
              <a:pPr/>
              <a:t>13</a:t>
            </a:fld>
            <a:endParaRPr lang="en-US"/>
          </a:p>
        </p:txBody>
      </p:sp>
      <p:sp>
        <p:nvSpPr>
          <p:cNvPr id="5" name="Title 4">
            <a:extLst>
              <a:ext uri="{FF2B5EF4-FFF2-40B4-BE49-F238E27FC236}">
                <a16:creationId xmlns:a16="http://schemas.microsoft.com/office/drawing/2014/main" id="{BA11A095-59D8-E1BE-8BB2-6126A2251B32}"/>
              </a:ext>
            </a:extLst>
          </p:cNvPr>
          <p:cNvSpPr>
            <a:spLocks noGrp="1"/>
          </p:cNvSpPr>
          <p:nvPr>
            <p:ph type="title"/>
          </p:nvPr>
        </p:nvSpPr>
        <p:spPr/>
        <p:txBody>
          <a:bodyPr>
            <a:normAutofit fontScale="90000"/>
          </a:bodyPr>
          <a:lstStyle/>
          <a:p>
            <a:r>
              <a:rPr lang="en-US">
                <a:cs typeface="Calibri"/>
              </a:rPr>
              <a:t>Geographical Disparities in Advanced Computer Science Courses in Oregon</a:t>
            </a:r>
            <a:endParaRPr lang="en-US"/>
          </a:p>
        </p:txBody>
      </p:sp>
      <p:sp>
        <p:nvSpPr>
          <p:cNvPr id="10" name="TextBox 9">
            <a:extLst>
              <a:ext uri="{FF2B5EF4-FFF2-40B4-BE49-F238E27FC236}">
                <a16:creationId xmlns:a16="http://schemas.microsoft.com/office/drawing/2014/main" id="{19F5341D-70D9-DC64-C3D1-87F3299A3294}"/>
              </a:ext>
            </a:extLst>
          </p:cNvPr>
          <p:cNvSpPr txBox="1"/>
          <p:nvPr/>
        </p:nvSpPr>
        <p:spPr>
          <a:xfrm>
            <a:off x="250853" y="1665522"/>
            <a:ext cx="116768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a:t>High school computer science students in urban areas are approximately 4 times more likely to be taking an advanced computer science course compared to high school computer science students in rural areas.</a:t>
            </a:r>
          </a:p>
        </p:txBody>
      </p:sp>
      <p:sp>
        <p:nvSpPr>
          <p:cNvPr id="9" name="TextBox 8">
            <a:extLst>
              <a:ext uri="{FF2B5EF4-FFF2-40B4-BE49-F238E27FC236}">
                <a16:creationId xmlns:a16="http://schemas.microsoft.com/office/drawing/2014/main" id="{38905418-FD30-1058-7F55-29A7505C6E71}"/>
              </a:ext>
            </a:extLst>
          </p:cNvPr>
          <p:cNvSpPr txBox="1"/>
          <p:nvPr/>
        </p:nvSpPr>
        <p:spPr>
          <a:xfrm>
            <a:off x="4134929" y="3200400"/>
            <a:ext cx="36130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1 in 50 rural high school computer science students were enrolled in an advanced computer science course in the 2021-22 school year compared to 4 out of 50 urban high school computer science students</a:t>
            </a:r>
          </a:p>
        </p:txBody>
      </p:sp>
      <p:sp>
        <p:nvSpPr>
          <p:cNvPr id="7" name="TextBox 6">
            <a:extLst>
              <a:ext uri="{FF2B5EF4-FFF2-40B4-BE49-F238E27FC236}">
                <a16:creationId xmlns:a16="http://schemas.microsoft.com/office/drawing/2014/main" id="{154C0D48-6B16-E0D5-1450-ABA224A8488A}"/>
              </a:ext>
            </a:extLst>
          </p:cNvPr>
          <p:cNvSpPr txBox="1"/>
          <p:nvPr/>
        </p:nvSpPr>
        <p:spPr>
          <a:xfrm>
            <a:off x="8412563" y="598566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Oregon Department of Education Administrative Data (2022)</a:t>
            </a:r>
            <a:endParaRPr lang="en-US">
              <a:ea typeface="+mn-lt"/>
              <a:cs typeface="+mn-lt"/>
            </a:endParaRPr>
          </a:p>
        </p:txBody>
      </p:sp>
      <p:pic>
        <p:nvPicPr>
          <p:cNvPr id="6" name="Picture 7" descr="A drawing of 50 people, 1 in green and 49 in gray.">
            <a:extLst>
              <a:ext uri="{FF2B5EF4-FFF2-40B4-BE49-F238E27FC236}">
                <a16:creationId xmlns:a16="http://schemas.microsoft.com/office/drawing/2014/main" id="{EBF7D3C1-3D9D-05B4-F70D-251E5A2E282B}"/>
              </a:ext>
            </a:extLst>
          </p:cNvPr>
          <p:cNvPicPr>
            <a:picLocks noChangeAspect="1"/>
          </p:cNvPicPr>
          <p:nvPr/>
        </p:nvPicPr>
        <p:blipFill>
          <a:blip r:embed="rId3"/>
          <a:stretch>
            <a:fillRect/>
          </a:stretch>
        </p:blipFill>
        <p:spPr>
          <a:xfrm>
            <a:off x="950343" y="3327005"/>
            <a:ext cx="2743200" cy="2389347"/>
          </a:xfrm>
          <a:prstGeom prst="rect">
            <a:avLst/>
          </a:prstGeom>
        </p:spPr>
      </p:pic>
      <p:pic>
        <p:nvPicPr>
          <p:cNvPr id="8" name="Picture 8" descr="A drawing of 50 people, 4 in magenta and 46 in gray.">
            <a:extLst>
              <a:ext uri="{FF2B5EF4-FFF2-40B4-BE49-F238E27FC236}">
                <a16:creationId xmlns:a16="http://schemas.microsoft.com/office/drawing/2014/main" id="{147D52A2-A5D0-C282-9593-CBAAFB40D95D}"/>
              </a:ext>
            </a:extLst>
          </p:cNvPr>
          <p:cNvPicPr>
            <a:picLocks noChangeAspect="1"/>
          </p:cNvPicPr>
          <p:nvPr/>
        </p:nvPicPr>
        <p:blipFill>
          <a:blip r:embed="rId4"/>
          <a:stretch>
            <a:fillRect/>
          </a:stretch>
        </p:blipFill>
        <p:spPr>
          <a:xfrm>
            <a:off x="8045570" y="3325536"/>
            <a:ext cx="2743200" cy="2392286"/>
          </a:xfrm>
          <a:prstGeom prst="rect">
            <a:avLst/>
          </a:prstGeom>
        </p:spPr>
      </p:pic>
      <p:sp>
        <p:nvSpPr>
          <p:cNvPr id="3" name="Footer Placeholder 2" hidden="1">
            <a:extLst>
              <a:ext uri="{FF2B5EF4-FFF2-40B4-BE49-F238E27FC236}">
                <a16:creationId xmlns:a16="http://schemas.microsoft.com/office/drawing/2014/main" id="{0C30847E-054B-B702-5110-69DC28E3A6E0}"/>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31399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47042-1F74-4E00-FC9E-1CF9144094E4}"/>
              </a:ext>
            </a:extLst>
          </p:cNvPr>
          <p:cNvSpPr>
            <a:spLocks noGrp="1"/>
          </p:cNvSpPr>
          <p:nvPr>
            <p:ph type="sldNum" sz="quarter" idx="12"/>
          </p:nvPr>
        </p:nvSpPr>
        <p:spPr/>
        <p:txBody>
          <a:bodyPr/>
          <a:lstStyle/>
          <a:p>
            <a:fld id="{357F5B69-6281-4C1F-8C38-6DA0F56DA430}" type="slidenum">
              <a:rPr lang="en-US" smtClean="0"/>
              <a:pPr/>
              <a:t>14</a:t>
            </a:fld>
            <a:endParaRPr lang="en-US"/>
          </a:p>
        </p:txBody>
      </p:sp>
      <p:sp>
        <p:nvSpPr>
          <p:cNvPr id="5" name="Title 4">
            <a:extLst>
              <a:ext uri="{FF2B5EF4-FFF2-40B4-BE49-F238E27FC236}">
                <a16:creationId xmlns:a16="http://schemas.microsoft.com/office/drawing/2014/main" id="{AE757692-F81C-4F54-0BE7-E7A2908BC4C1}"/>
              </a:ext>
            </a:extLst>
          </p:cNvPr>
          <p:cNvSpPr>
            <a:spLocks noGrp="1"/>
          </p:cNvSpPr>
          <p:nvPr>
            <p:ph type="title"/>
          </p:nvPr>
        </p:nvSpPr>
        <p:spPr/>
        <p:txBody>
          <a:bodyPr>
            <a:noAutofit/>
          </a:bodyPr>
          <a:lstStyle/>
          <a:p>
            <a:r>
              <a:rPr lang="en-US" sz="4000"/>
              <a:t>Female Student Representation in Postsecondary Computer Science CTE Programs in Oregon</a:t>
            </a:r>
          </a:p>
        </p:txBody>
      </p:sp>
      <p:sp>
        <p:nvSpPr>
          <p:cNvPr id="58" name="TextBox 57">
            <a:extLst>
              <a:ext uri="{FF2B5EF4-FFF2-40B4-BE49-F238E27FC236}">
                <a16:creationId xmlns:a16="http://schemas.microsoft.com/office/drawing/2014/main" id="{3F17349B-54DE-8ABB-A145-44B9FCE5DB5F}"/>
              </a:ext>
            </a:extLst>
          </p:cNvPr>
          <p:cNvSpPr txBox="1"/>
          <p:nvPr/>
        </p:nvSpPr>
        <p:spPr>
          <a:xfrm>
            <a:off x="372235" y="1660876"/>
            <a:ext cx="11345032" cy="1015663"/>
          </a:xfrm>
          <a:prstGeom prst="rect">
            <a:avLst/>
          </a:prstGeom>
          <a:noFill/>
        </p:spPr>
        <p:txBody>
          <a:bodyPr wrap="square" lIns="91440" tIns="45720" rIns="91440" bIns="45720" rtlCol="0" anchor="t">
            <a:spAutoFit/>
          </a:bodyPr>
          <a:lstStyle/>
          <a:p>
            <a:pPr algn="ctr"/>
            <a:r>
              <a:rPr lang="en-US" sz="3000"/>
              <a:t>Female-identifying participate in postsecondary Computer Science CTE Programs at a rate slightly more than male-identifying students.</a:t>
            </a:r>
            <a:endParaRPr lang="en-US" sz="3000">
              <a:cs typeface="Calibri"/>
            </a:endParaRPr>
          </a:p>
        </p:txBody>
      </p:sp>
      <p:sp>
        <p:nvSpPr>
          <p:cNvPr id="56" name="TextBox 55">
            <a:extLst>
              <a:ext uri="{FF2B5EF4-FFF2-40B4-BE49-F238E27FC236}">
                <a16:creationId xmlns:a16="http://schemas.microsoft.com/office/drawing/2014/main" id="{1409D418-1209-6C2C-41B8-4FA27EC28CCC}"/>
              </a:ext>
            </a:extLst>
          </p:cNvPr>
          <p:cNvSpPr txBox="1"/>
          <p:nvPr/>
        </p:nvSpPr>
        <p:spPr>
          <a:xfrm>
            <a:off x="4334119" y="2826688"/>
            <a:ext cx="3353715" cy="2031325"/>
          </a:xfrm>
          <a:prstGeom prst="rect">
            <a:avLst/>
          </a:prstGeom>
          <a:noFill/>
        </p:spPr>
        <p:txBody>
          <a:bodyPr wrap="square" rtlCol="0">
            <a:spAutoFit/>
          </a:bodyPr>
          <a:lstStyle/>
          <a:p>
            <a:pPr algn="ctr"/>
            <a:r>
              <a:rPr lang="en-US"/>
              <a:t>Approximately 2 out of 25 male-identifying CTE Participants were participating in a Computer Science CTE Program in the 2021-22 academic year, compared to almost 3 out of 25 female-identifying CTE Participants. </a:t>
            </a:r>
          </a:p>
        </p:txBody>
      </p:sp>
      <p:sp>
        <p:nvSpPr>
          <p:cNvPr id="57" name="TextBox 56">
            <a:extLst>
              <a:ext uri="{FF2B5EF4-FFF2-40B4-BE49-F238E27FC236}">
                <a16:creationId xmlns:a16="http://schemas.microsoft.com/office/drawing/2014/main" id="{15125147-8C00-9EFB-DDEA-8FCB2303393B}"/>
              </a:ext>
            </a:extLst>
          </p:cNvPr>
          <p:cNvSpPr txBox="1"/>
          <p:nvPr/>
        </p:nvSpPr>
        <p:spPr>
          <a:xfrm>
            <a:off x="5841211" y="5927773"/>
            <a:ext cx="527203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kumimoji="0" lang="en-US" sz="1100" b="0" i="0" u="none" strike="noStrike" kern="1200" cap="none" spc="0" normalizeH="0" baseline="0" noProof="0">
                <a:ln>
                  <a:noFill/>
                </a:ln>
                <a:solidFill>
                  <a:srgbClr val="000000">
                    <a:lumMod val="65000"/>
                    <a:lumOff val="35000"/>
                  </a:srgbClr>
                </a:solidFill>
                <a:effectLst/>
                <a:uLnTx/>
                <a:uFillTx/>
                <a:latin typeface="Calibri"/>
                <a:ea typeface="+mn-ea"/>
                <a:cs typeface="+mn-cs"/>
              </a:rPr>
              <a:t>Source: HECC analysis of community college student-level data.</a:t>
            </a:r>
          </a:p>
          <a:p>
            <a:r>
              <a:rPr lang="en-US" sz="1100">
                <a:solidFill>
                  <a:srgbClr val="000000">
                    <a:lumMod val="65000"/>
                    <a:lumOff val="35000"/>
                  </a:srgbClr>
                </a:solidFill>
                <a:latin typeface="Calibri"/>
              </a:rPr>
              <a:t>Notes: CTE Participants must have earned one or more credits in CTE Courses. Computer Science CTE program includes programs with a CIP family of 11, 14, 30, 38, or 52. </a:t>
            </a:r>
            <a:endParaRPr lang="en-US" sz="1100">
              <a:cs typeface="Calibri"/>
            </a:endParaRPr>
          </a:p>
        </p:txBody>
      </p:sp>
      <p:pic>
        <p:nvPicPr>
          <p:cNvPr id="2" name="Picture 1" descr="A drawing of 25 people, 2 in blue and 23 in gray."/>
          <p:cNvPicPr>
            <a:picLocks noChangeAspect="1"/>
          </p:cNvPicPr>
          <p:nvPr/>
        </p:nvPicPr>
        <p:blipFill>
          <a:blip r:embed="rId3"/>
          <a:stretch>
            <a:fillRect/>
          </a:stretch>
        </p:blipFill>
        <p:spPr>
          <a:xfrm>
            <a:off x="1919619" y="2605462"/>
            <a:ext cx="1814970" cy="3378066"/>
          </a:xfrm>
          <a:prstGeom prst="rect">
            <a:avLst/>
          </a:prstGeom>
        </p:spPr>
      </p:pic>
      <p:pic>
        <p:nvPicPr>
          <p:cNvPr id="59" name="Picture 58" descr="A drawing of 25 people, 3 in orange and 22 in gray."/>
          <p:cNvPicPr>
            <a:picLocks noChangeAspect="1"/>
          </p:cNvPicPr>
          <p:nvPr/>
        </p:nvPicPr>
        <p:blipFill>
          <a:blip r:embed="rId4"/>
          <a:stretch>
            <a:fillRect/>
          </a:stretch>
        </p:blipFill>
        <p:spPr>
          <a:xfrm>
            <a:off x="8837322" y="2605463"/>
            <a:ext cx="1814970" cy="3322564"/>
          </a:xfrm>
          <a:prstGeom prst="rect">
            <a:avLst/>
          </a:prstGeom>
        </p:spPr>
      </p:pic>
      <p:sp>
        <p:nvSpPr>
          <p:cNvPr id="3" name="Footer Placeholder 2" hidden="1">
            <a:extLst>
              <a:ext uri="{FF2B5EF4-FFF2-40B4-BE49-F238E27FC236}">
                <a16:creationId xmlns:a16="http://schemas.microsoft.com/office/drawing/2014/main" id="{A80DBF8D-9767-CD9D-5CAF-9FFF81315D27}"/>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104611077"/>
      </p:ext>
    </p:extLst>
  </p:cSld>
  <p:clrMapOvr>
    <a:masterClrMapping/>
  </p:clrMapOvr>
  <p:extLst mod="1">
    <p:ext uri="{6950BFC3-D8DA-4A85-94F7-54DA5524770B}">
      <p188:commentRel xmlns="" xmlns:p188="http://schemas.microsoft.com/office/powerpoint/2018/8/main" r:id="rId5"/>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5F8CB9-9926-1168-982E-727EF1DD84BD}"/>
              </a:ext>
            </a:extLst>
          </p:cNvPr>
          <p:cNvSpPr>
            <a:spLocks noGrp="1"/>
          </p:cNvSpPr>
          <p:nvPr>
            <p:ph type="sldNum" sz="quarter" idx="12"/>
          </p:nvPr>
        </p:nvSpPr>
        <p:spPr/>
        <p:txBody>
          <a:bodyPr/>
          <a:lstStyle/>
          <a:p>
            <a:fld id="{357F5B69-6281-4C1F-8C38-6DA0F56DA430}" type="slidenum">
              <a:rPr lang="en-US" smtClean="0"/>
              <a:pPr/>
              <a:t>15</a:t>
            </a:fld>
            <a:endParaRPr lang="en-US"/>
          </a:p>
        </p:txBody>
      </p:sp>
      <p:sp>
        <p:nvSpPr>
          <p:cNvPr id="5" name="Title 4">
            <a:extLst>
              <a:ext uri="{FF2B5EF4-FFF2-40B4-BE49-F238E27FC236}">
                <a16:creationId xmlns:a16="http://schemas.microsoft.com/office/drawing/2014/main" id="{998F1985-EF3E-143D-B6F9-D98C3D243290}"/>
              </a:ext>
            </a:extLst>
          </p:cNvPr>
          <p:cNvSpPr>
            <a:spLocks noGrp="1"/>
          </p:cNvSpPr>
          <p:nvPr>
            <p:ph type="title"/>
          </p:nvPr>
        </p:nvSpPr>
        <p:spPr/>
        <p:txBody>
          <a:bodyPr>
            <a:normAutofit fontScale="90000"/>
          </a:bodyPr>
          <a:lstStyle/>
          <a:p>
            <a:r>
              <a:rPr lang="en-US">
                <a:ea typeface="+mj-lt"/>
                <a:cs typeface="+mj-lt"/>
              </a:rPr>
              <a:t>Postsecondary Participation in Computer Science in Oregon</a:t>
            </a:r>
            <a:endParaRPr lang="en-US"/>
          </a:p>
        </p:txBody>
      </p:sp>
      <p:sp>
        <p:nvSpPr>
          <p:cNvPr id="2" name="Content Placeholder 1">
            <a:extLst>
              <a:ext uri="{FF2B5EF4-FFF2-40B4-BE49-F238E27FC236}">
                <a16:creationId xmlns:a16="http://schemas.microsoft.com/office/drawing/2014/main" id="{2AB864D5-C673-5C1E-386C-DED3ED2760C2}"/>
              </a:ext>
            </a:extLst>
          </p:cNvPr>
          <p:cNvSpPr>
            <a:spLocks noGrp="1"/>
          </p:cNvSpPr>
          <p:nvPr>
            <p:ph idx="1"/>
          </p:nvPr>
        </p:nvSpPr>
        <p:spPr>
          <a:xfrm>
            <a:off x="5248237" y="779647"/>
            <a:ext cx="6501713" cy="5081404"/>
          </a:xfrm>
        </p:spPr>
        <p:txBody>
          <a:bodyPr vert="horz" lIns="91440" tIns="45720" rIns="91440" bIns="45720" rtlCol="0" anchor="t">
            <a:normAutofit/>
          </a:bodyPr>
          <a:lstStyle/>
          <a:p>
            <a:pPr algn="ctr">
              <a:buNone/>
            </a:pPr>
            <a:r>
              <a:rPr lang="en-US" sz="4000">
                <a:ea typeface="+mn-lt"/>
                <a:cs typeface="+mn-lt"/>
              </a:rPr>
              <a:t>Of the 42,599 community college CTE (Career Technical Education) participants enrolled during the 2021-22 academic year, 9.5%  participated in a Computer Science CTE program.</a:t>
            </a:r>
          </a:p>
          <a:p>
            <a:pPr marL="0" indent="0">
              <a:buNone/>
            </a:pPr>
            <a:endParaRPr lang="en-US" sz="2000">
              <a:cs typeface="Calibri"/>
            </a:endParaRPr>
          </a:p>
        </p:txBody>
      </p:sp>
      <p:sp>
        <p:nvSpPr>
          <p:cNvPr id="6" name="TextBox 5">
            <a:extLst>
              <a:ext uri="{FF2B5EF4-FFF2-40B4-BE49-F238E27FC236}">
                <a16:creationId xmlns:a16="http://schemas.microsoft.com/office/drawing/2014/main" id="{6926CEF2-7F59-DA2F-4879-FAE70D155D39}"/>
              </a:ext>
            </a:extLst>
          </p:cNvPr>
          <p:cNvSpPr txBox="1"/>
          <p:nvPr/>
        </p:nvSpPr>
        <p:spPr>
          <a:xfrm>
            <a:off x="7740343" y="5688753"/>
            <a:ext cx="3466186"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050">
                <a:ea typeface="+mn-lt"/>
                <a:cs typeface="+mn-lt"/>
              </a:rPr>
              <a:t>Source: HECC analysis of community college student-level data. Notes: CTE Participants must have earned one or more credits in CTE Courses. Computer Science CTE program includes programs with a CIP family of 11, 14, 30, 38, or 52. </a:t>
            </a:r>
            <a:endParaRPr lang="en-US" sz="1050">
              <a:cs typeface="Calibri"/>
            </a:endParaRPr>
          </a:p>
          <a:p>
            <a:pPr algn="l"/>
            <a:endParaRPr lang="en-US" sz="1050">
              <a:cs typeface="Calibri"/>
            </a:endParaRPr>
          </a:p>
        </p:txBody>
      </p:sp>
      <p:pic>
        <p:nvPicPr>
          <p:cNvPr id="8" name="Picture 8" descr="A picture of two college students working on a computer">
            <a:extLst>
              <a:ext uri="{FF2B5EF4-FFF2-40B4-BE49-F238E27FC236}">
                <a16:creationId xmlns:a16="http://schemas.microsoft.com/office/drawing/2014/main" id="{5274A48B-6576-6047-5262-3323BB1FD667}"/>
              </a:ext>
            </a:extLst>
          </p:cNvPr>
          <p:cNvPicPr>
            <a:picLocks noChangeAspect="1"/>
          </p:cNvPicPr>
          <p:nvPr/>
        </p:nvPicPr>
        <p:blipFill>
          <a:blip r:embed="rId3"/>
          <a:stretch>
            <a:fillRect/>
          </a:stretch>
        </p:blipFill>
        <p:spPr>
          <a:xfrm>
            <a:off x="717932" y="3160923"/>
            <a:ext cx="3731740" cy="2474097"/>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AA188DE8-F1B7-4882-5EF7-CE5C718B77F7}"/>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83839441"/>
      </p:ext>
    </p:extLst>
  </p:cSld>
  <p:clrMapOvr>
    <a:masterClrMapping/>
  </p:clrMapOvr>
  <p:extLst mod="1">
    <p:ext uri="{6950BFC3-D8DA-4A85-94F7-54DA5524770B}">
      <p188:commentRel xmlns="" xmlns:p188="http://schemas.microsoft.com/office/powerpoint/2018/8/main" r:id="rId4"/>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6C190-56DB-6EA5-2436-44CA4E735A81}"/>
              </a:ext>
            </a:extLst>
          </p:cNvPr>
          <p:cNvSpPr>
            <a:spLocks noGrp="1"/>
          </p:cNvSpPr>
          <p:nvPr>
            <p:ph type="sldNum" sz="quarter" idx="12"/>
          </p:nvPr>
        </p:nvSpPr>
        <p:spPr/>
        <p:txBody>
          <a:bodyPr/>
          <a:lstStyle/>
          <a:p>
            <a:fld id="{357F5B69-6281-4C1F-8C38-6DA0F56DA430}" type="slidenum">
              <a:rPr lang="en-US" smtClean="0"/>
              <a:pPr/>
              <a:t>16</a:t>
            </a:fld>
            <a:endParaRPr lang="en-US"/>
          </a:p>
        </p:txBody>
      </p:sp>
      <p:sp>
        <p:nvSpPr>
          <p:cNvPr id="5" name="Title 4">
            <a:extLst>
              <a:ext uri="{FF2B5EF4-FFF2-40B4-BE49-F238E27FC236}">
                <a16:creationId xmlns:a16="http://schemas.microsoft.com/office/drawing/2014/main" id="{F07BABAA-923C-490E-DBF5-713430562304}"/>
              </a:ext>
            </a:extLst>
          </p:cNvPr>
          <p:cNvSpPr>
            <a:spLocks noGrp="1"/>
          </p:cNvSpPr>
          <p:nvPr>
            <p:ph type="ctrTitle"/>
          </p:nvPr>
        </p:nvSpPr>
        <p:spPr/>
        <p:txBody>
          <a:bodyPr/>
          <a:lstStyle/>
          <a:p>
            <a:r>
              <a:rPr lang="en-US">
                <a:cs typeface="Calibri"/>
              </a:rPr>
              <a:t>Breakout Room Discussions</a:t>
            </a:r>
            <a:endParaRPr lang="en-US"/>
          </a:p>
        </p:txBody>
      </p:sp>
      <p:sp>
        <p:nvSpPr>
          <p:cNvPr id="3" name="Footer Placeholder 2" hidden="1">
            <a:extLst>
              <a:ext uri="{FF2B5EF4-FFF2-40B4-BE49-F238E27FC236}">
                <a16:creationId xmlns:a16="http://schemas.microsoft.com/office/drawing/2014/main" id="{A3218C32-8F29-9A0A-894C-273CED1917E5}"/>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64569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8ABA8C-5C83-F0AC-E389-FD514ABC75C6}"/>
              </a:ext>
            </a:extLst>
          </p:cNvPr>
          <p:cNvSpPr>
            <a:spLocks noGrp="1"/>
          </p:cNvSpPr>
          <p:nvPr>
            <p:ph type="sldNum" sz="quarter" idx="12"/>
          </p:nvPr>
        </p:nvSpPr>
        <p:spPr/>
        <p:txBody>
          <a:bodyPr/>
          <a:lstStyle/>
          <a:p>
            <a:fld id="{357F5B69-6281-4C1F-8C38-6DA0F56DA430}" type="slidenum">
              <a:rPr lang="en-US" smtClean="0"/>
              <a:t>17</a:t>
            </a:fld>
            <a:endParaRPr lang="en-US"/>
          </a:p>
        </p:txBody>
      </p:sp>
      <p:sp>
        <p:nvSpPr>
          <p:cNvPr id="2" name="Title 1">
            <a:extLst>
              <a:ext uri="{FF2B5EF4-FFF2-40B4-BE49-F238E27FC236}">
                <a16:creationId xmlns:a16="http://schemas.microsoft.com/office/drawing/2014/main" id="{09D71BE0-7AE2-23C2-0844-C1779EF483DE}"/>
              </a:ext>
            </a:extLst>
          </p:cNvPr>
          <p:cNvSpPr>
            <a:spLocks noGrp="1"/>
          </p:cNvSpPr>
          <p:nvPr>
            <p:ph type="title"/>
          </p:nvPr>
        </p:nvSpPr>
        <p:spPr/>
        <p:txBody>
          <a:bodyPr/>
          <a:lstStyle/>
          <a:p>
            <a:r>
              <a:rPr lang="en-US">
                <a:cs typeface="Calibri"/>
              </a:rPr>
              <a:t>Offerings for Today</a:t>
            </a:r>
            <a:endParaRPr lang="en-US"/>
          </a:p>
        </p:txBody>
      </p:sp>
      <p:sp>
        <p:nvSpPr>
          <p:cNvPr id="3" name="Content Placeholder 2">
            <a:extLst>
              <a:ext uri="{FF2B5EF4-FFF2-40B4-BE49-F238E27FC236}">
                <a16:creationId xmlns:a16="http://schemas.microsoft.com/office/drawing/2014/main" id="{3943328F-DA58-6CC6-4477-D0905A358020}"/>
              </a:ext>
            </a:extLst>
          </p:cNvPr>
          <p:cNvSpPr>
            <a:spLocks noGrp="1"/>
          </p:cNvSpPr>
          <p:nvPr>
            <p:ph idx="1"/>
          </p:nvPr>
        </p:nvSpPr>
        <p:spPr>
          <a:xfrm>
            <a:off x="5325256" y="934630"/>
            <a:ext cx="6172200" cy="5081404"/>
          </a:xfrm>
        </p:spPr>
        <p:txBody>
          <a:bodyPr vert="horz" lIns="91440" tIns="45720" rIns="91440" bIns="45720" rtlCol="0" anchor="t">
            <a:normAutofit/>
          </a:bodyPr>
          <a:lstStyle/>
          <a:p>
            <a:r>
              <a:rPr lang="en-US" sz="3600">
                <a:ea typeface="+mn-lt"/>
                <a:cs typeface="+mn-lt"/>
              </a:rPr>
              <a:t>Stay focused on </a:t>
            </a:r>
            <a:r>
              <a:rPr lang="en-US" sz="3600" b="1">
                <a:ea typeface="+mn-lt"/>
                <a:cs typeface="+mn-lt"/>
              </a:rPr>
              <a:t>students</a:t>
            </a:r>
            <a:endParaRPr lang="en-US" sz="3600" b="1">
              <a:cs typeface="Calibri" panose="020F0502020204030204"/>
            </a:endParaRPr>
          </a:p>
          <a:p>
            <a:r>
              <a:rPr lang="en-US" sz="3600" b="1">
                <a:ea typeface="+mn-lt"/>
                <a:cs typeface="+mn-lt"/>
              </a:rPr>
              <a:t>Listen </a:t>
            </a:r>
            <a:r>
              <a:rPr lang="en-US" sz="3600">
                <a:ea typeface="+mn-lt"/>
                <a:cs typeface="+mn-lt"/>
              </a:rPr>
              <a:t>and ask </a:t>
            </a:r>
            <a:r>
              <a:rPr lang="en-US" sz="3600" b="1">
                <a:ea typeface="+mn-lt"/>
                <a:cs typeface="+mn-lt"/>
              </a:rPr>
              <a:t>questions </a:t>
            </a:r>
          </a:p>
          <a:p>
            <a:r>
              <a:rPr lang="en-US" sz="3600">
                <a:ea typeface="+mn-lt"/>
                <a:cs typeface="+mn-lt"/>
              </a:rPr>
              <a:t>Share the airtime</a:t>
            </a:r>
          </a:p>
          <a:p>
            <a:r>
              <a:rPr lang="en-US" sz="3600">
                <a:ea typeface="+mn-lt"/>
                <a:cs typeface="+mn-lt"/>
              </a:rPr>
              <a:t>Respect </a:t>
            </a:r>
            <a:r>
              <a:rPr lang="en-US" sz="3600" b="1">
                <a:ea typeface="+mn-lt"/>
                <a:cs typeface="+mn-lt"/>
              </a:rPr>
              <a:t>differences of opinion</a:t>
            </a:r>
          </a:p>
          <a:p>
            <a:r>
              <a:rPr lang="en-US" sz="3600">
                <a:ea typeface="+mn-lt"/>
                <a:cs typeface="+mn-lt"/>
              </a:rPr>
              <a:t>Accept that not all questions have </a:t>
            </a:r>
            <a:r>
              <a:rPr lang="en-US" sz="3600" b="1">
                <a:ea typeface="+mn-lt"/>
                <a:cs typeface="+mn-lt"/>
              </a:rPr>
              <a:t>clear</a:t>
            </a:r>
            <a:r>
              <a:rPr lang="en-US" sz="3600">
                <a:ea typeface="+mn-lt"/>
                <a:cs typeface="+mn-lt"/>
              </a:rPr>
              <a:t> </a:t>
            </a:r>
            <a:r>
              <a:rPr lang="en-US" sz="3600" b="1">
                <a:ea typeface="+mn-lt"/>
                <a:cs typeface="+mn-lt"/>
              </a:rPr>
              <a:t>answers</a:t>
            </a:r>
            <a:endParaRPr lang="en-US" sz="3600" b="1">
              <a:cs typeface="Calibri" panose="020F0502020204030204"/>
            </a:endParaRPr>
          </a:p>
        </p:txBody>
      </p:sp>
      <p:pic>
        <p:nvPicPr>
          <p:cNvPr id="8" name="Picture 8" descr="A picture of several hands on a tree">
            <a:extLst>
              <a:ext uri="{FF2B5EF4-FFF2-40B4-BE49-F238E27FC236}">
                <a16:creationId xmlns:a16="http://schemas.microsoft.com/office/drawing/2014/main" id="{A342D6EB-E7B2-890B-BC6B-FCBFEAA84612}"/>
              </a:ext>
            </a:extLst>
          </p:cNvPr>
          <p:cNvPicPr>
            <a:picLocks noChangeAspect="1"/>
          </p:cNvPicPr>
          <p:nvPr/>
        </p:nvPicPr>
        <p:blipFill>
          <a:blip r:embed="rId3"/>
          <a:stretch>
            <a:fillRect/>
          </a:stretch>
        </p:blipFill>
        <p:spPr>
          <a:xfrm>
            <a:off x="1398634" y="2220096"/>
            <a:ext cx="2319912" cy="3526256"/>
          </a:xfrm>
          <a:prstGeom prst="rect">
            <a:avLst/>
          </a:prstGeom>
          <a:ln>
            <a:noFill/>
          </a:ln>
          <a:effectLst>
            <a:outerShdw blurRad="292100" dist="139700" dir="2700000" algn="tl" rotWithShape="0">
              <a:srgbClr val="333333">
                <a:alpha val="65000"/>
              </a:srgbClr>
            </a:outerShdw>
          </a:effectLst>
        </p:spPr>
      </p:pic>
      <p:sp>
        <p:nvSpPr>
          <p:cNvPr id="4" name="Footer Placeholder 3" hidden="1">
            <a:extLst>
              <a:ext uri="{FF2B5EF4-FFF2-40B4-BE49-F238E27FC236}">
                <a16:creationId xmlns:a16="http://schemas.microsoft.com/office/drawing/2014/main" id="{D022A65C-5C86-5E9E-77C1-023E3160149D}"/>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872035330"/>
      </p:ext>
    </p:extLst>
  </p:cSld>
  <p:clrMapOvr>
    <a:masterClrMapping/>
  </p:clrMapOvr>
  <p:extLst mod="1">
    <p:ext uri="{6950BFC3-D8DA-4A85-94F7-54DA5524770B}">
      <p188:commentRel xmlns="" xmlns:p188="http://schemas.microsoft.com/office/powerpoint/2018/8/main" r:id="rId4"/>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B2AF93-BBF2-8689-0D3F-0B90A32D1721}"/>
              </a:ext>
            </a:extLst>
          </p:cNvPr>
          <p:cNvSpPr>
            <a:spLocks noGrp="1"/>
          </p:cNvSpPr>
          <p:nvPr>
            <p:ph type="sldNum" sz="quarter" idx="12"/>
          </p:nvPr>
        </p:nvSpPr>
        <p:spPr/>
        <p:txBody>
          <a:bodyPr/>
          <a:lstStyle/>
          <a:p>
            <a:fld id="{357F5B69-6281-4C1F-8C38-6DA0F56DA430}" type="slidenum">
              <a:rPr lang="en-US" smtClean="0"/>
              <a:pPr/>
              <a:t>18</a:t>
            </a:fld>
            <a:endParaRPr lang="en-US"/>
          </a:p>
        </p:txBody>
      </p:sp>
      <p:sp>
        <p:nvSpPr>
          <p:cNvPr id="5" name="Title 4">
            <a:extLst>
              <a:ext uri="{FF2B5EF4-FFF2-40B4-BE49-F238E27FC236}">
                <a16:creationId xmlns:a16="http://schemas.microsoft.com/office/drawing/2014/main" id="{501968B4-52FF-390E-DC6C-170CB51E8EF9}"/>
              </a:ext>
            </a:extLst>
          </p:cNvPr>
          <p:cNvSpPr>
            <a:spLocks noGrp="1"/>
          </p:cNvSpPr>
          <p:nvPr>
            <p:ph type="title"/>
          </p:nvPr>
        </p:nvSpPr>
        <p:spPr>
          <a:xfrm>
            <a:off x="562357" y="634821"/>
            <a:ext cx="3931826" cy="2529812"/>
          </a:xfrm>
        </p:spPr>
        <p:txBody>
          <a:bodyPr>
            <a:noAutofit/>
          </a:bodyPr>
          <a:lstStyle/>
          <a:p>
            <a:r>
              <a:rPr lang="en-US" sz="3600" dirty="0">
                <a:cs typeface="Calibri"/>
              </a:rPr>
              <a:t>Breakout Discussion #1:</a:t>
            </a:r>
            <a:r>
              <a:rPr lang="en-US" sz="3600" dirty="0">
                <a:ea typeface="+mj-lt"/>
                <a:cs typeface="+mj-lt"/>
              </a:rPr>
              <a:t> Computer Science Experiences and Goals</a:t>
            </a:r>
            <a:endParaRPr lang="en-US" sz="3600" dirty="0">
              <a:cs typeface="Calibri"/>
            </a:endParaRPr>
          </a:p>
        </p:txBody>
      </p:sp>
      <p:sp>
        <p:nvSpPr>
          <p:cNvPr id="8" name="TextBox 7">
            <a:extLst>
              <a:ext uri="{FF2B5EF4-FFF2-40B4-BE49-F238E27FC236}">
                <a16:creationId xmlns:a16="http://schemas.microsoft.com/office/drawing/2014/main" id="{E08E7207-6229-55AC-D198-CAD66DEE7F2B}"/>
              </a:ext>
            </a:extLst>
          </p:cNvPr>
          <p:cNvSpPr txBox="1"/>
          <p:nvPr/>
        </p:nvSpPr>
        <p:spPr>
          <a:xfrm>
            <a:off x="5084798" y="598024"/>
            <a:ext cx="6615675" cy="67556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90000"/>
              </a:lnSpc>
              <a:spcBef>
                <a:spcPts val="1000"/>
              </a:spcBef>
              <a:buFont typeface="Arial"/>
              <a:buChar char="•"/>
            </a:pPr>
            <a:r>
              <a:rPr lang="en-US" sz="3000">
                <a:cs typeface="Calibri" panose="020F0502020204030204"/>
              </a:rPr>
              <a:t>What</a:t>
            </a:r>
            <a:r>
              <a:rPr lang="en-US" sz="3000" b="1">
                <a:cs typeface="Calibri" panose="020F0502020204030204"/>
              </a:rPr>
              <a:t> goal(s) for computer science education</a:t>
            </a:r>
            <a:r>
              <a:rPr lang="en-US" sz="3000">
                <a:cs typeface="Calibri" panose="020F0502020204030204"/>
              </a:rPr>
              <a:t> in Oregon do you think is the most important to attend to in the implementation plan?</a:t>
            </a:r>
          </a:p>
          <a:p>
            <a:pPr marL="457200" indent="-457200">
              <a:lnSpc>
                <a:spcPct val="90000"/>
              </a:lnSpc>
              <a:spcBef>
                <a:spcPts val="1000"/>
              </a:spcBef>
              <a:buFont typeface="Arial"/>
              <a:buChar char="•"/>
            </a:pPr>
            <a:r>
              <a:rPr lang="en-US" sz="3000">
                <a:cs typeface="Calibri" panose="020F0502020204030204"/>
              </a:rPr>
              <a:t>What do you see as the </a:t>
            </a:r>
            <a:r>
              <a:rPr lang="en-US" sz="3000" b="1">
                <a:cs typeface="Calibri" panose="020F0502020204030204"/>
              </a:rPr>
              <a:t>central challenge(s)</a:t>
            </a:r>
            <a:r>
              <a:rPr lang="en-US" sz="3000">
                <a:cs typeface="Calibri" panose="020F0502020204030204"/>
              </a:rPr>
              <a:t> to ensuring equitable opportunities and outcomes in computer science?</a:t>
            </a:r>
            <a:endParaRPr lang="en-US" sz="3000">
              <a:ea typeface="+mn-lt"/>
              <a:cs typeface="+mn-lt"/>
            </a:endParaRPr>
          </a:p>
          <a:p>
            <a:pPr marL="457200" indent="-457200">
              <a:lnSpc>
                <a:spcPct val="90000"/>
              </a:lnSpc>
              <a:spcBef>
                <a:spcPts val="1000"/>
              </a:spcBef>
              <a:buFont typeface="Arial"/>
              <a:buChar char="•"/>
            </a:pPr>
            <a:r>
              <a:rPr lang="en-US" sz="3000">
                <a:cs typeface="Calibri" panose="020F0502020204030204"/>
              </a:rPr>
              <a:t>What </a:t>
            </a:r>
            <a:r>
              <a:rPr lang="en-US" sz="3000" b="1">
                <a:cs typeface="Calibri" panose="020F0502020204030204"/>
              </a:rPr>
              <a:t>promising practice(s)</a:t>
            </a:r>
            <a:r>
              <a:rPr lang="en-US" sz="3000">
                <a:cs typeface="Calibri" panose="020F0502020204030204"/>
              </a:rPr>
              <a:t> have you experienced or learned about with regards to broadening participation in computer science?</a:t>
            </a:r>
          </a:p>
          <a:p>
            <a:pPr marL="457200" indent="-457200">
              <a:lnSpc>
                <a:spcPct val="90000"/>
              </a:lnSpc>
              <a:spcBef>
                <a:spcPts val="1000"/>
              </a:spcBef>
              <a:buFont typeface="Arial"/>
              <a:buChar char="•"/>
            </a:pPr>
            <a:endParaRPr lang="en-US" sz="3000">
              <a:ea typeface="+mn-lt"/>
              <a:cs typeface="+mn-lt"/>
            </a:endParaRPr>
          </a:p>
          <a:p>
            <a:pPr marL="285750" indent="-285750">
              <a:buFont typeface="Arial"/>
              <a:buChar char="•"/>
            </a:pPr>
            <a:endParaRPr lang="en-US" sz="3000">
              <a:cs typeface="Calibri" panose="020F0502020204030204"/>
            </a:endParaRPr>
          </a:p>
        </p:txBody>
      </p:sp>
      <p:pic>
        <p:nvPicPr>
          <p:cNvPr id="7" name="Picture 7" descr="A picture of a cork board with a yellow post-it and a lightblub on it">
            <a:extLst>
              <a:ext uri="{FF2B5EF4-FFF2-40B4-BE49-F238E27FC236}">
                <a16:creationId xmlns:a16="http://schemas.microsoft.com/office/drawing/2014/main" id="{1ECEABB0-6956-44CC-6137-1F1520B74652}"/>
              </a:ext>
            </a:extLst>
          </p:cNvPr>
          <p:cNvPicPr>
            <a:picLocks noGrp="1" noChangeAspect="1"/>
          </p:cNvPicPr>
          <p:nvPr>
            <p:ph idx="1"/>
          </p:nvPr>
        </p:nvPicPr>
        <p:blipFill>
          <a:blip r:embed="rId3"/>
          <a:stretch>
            <a:fillRect/>
          </a:stretch>
        </p:blipFill>
        <p:spPr>
          <a:xfrm>
            <a:off x="616055" y="3251207"/>
            <a:ext cx="3827585" cy="2522219"/>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8F5F8CBE-30B2-1C57-0EDF-35CC70716EA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800383419"/>
      </p:ext>
    </p:extLst>
  </p:cSld>
  <p:clrMapOvr>
    <a:masterClrMapping/>
  </p:clrMapOvr>
  <p:extLst mod="1">
    <p:ext uri="{6950BFC3-D8DA-4A85-94F7-54DA5524770B}">
      <p188:commentRel xmlns=""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B2AF93-BBF2-8689-0D3F-0B90A32D1721}"/>
              </a:ext>
            </a:extLst>
          </p:cNvPr>
          <p:cNvSpPr>
            <a:spLocks noGrp="1"/>
          </p:cNvSpPr>
          <p:nvPr>
            <p:ph type="sldNum" sz="quarter" idx="12"/>
          </p:nvPr>
        </p:nvSpPr>
        <p:spPr/>
        <p:txBody>
          <a:bodyPr/>
          <a:lstStyle/>
          <a:p>
            <a:fld id="{357F5B69-6281-4C1F-8C38-6DA0F56DA430}" type="slidenum">
              <a:rPr lang="en-US" smtClean="0"/>
              <a:pPr/>
              <a:t>19</a:t>
            </a:fld>
            <a:endParaRPr lang="en-US"/>
          </a:p>
        </p:txBody>
      </p:sp>
      <p:sp>
        <p:nvSpPr>
          <p:cNvPr id="5" name="Title 4">
            <a:extLst>
              <a:ext uri="{FF2B5EF4-FFF2-40B4-BE49-F238E27FC236}">
                <a16:creationId xmlns:a16="http://schemas.microsoft.com/office/drawing/2014/main" id="{501968B4-52FF-390E-DC6C-170CB51E8EF9}"/>
              </a:ext>
            </a:extLst>
          </p:cNvPr>
          <p:cNvSpPr>
            <a:spLocks noGrp="1"/>
          </p:cNvSpPr>
          <p:nvPr>
            <p:ph type="title"/>
          </p:nvPr>
        </p:nvSpPr>
        <p:spPr>
          <a:xfrm>
            <a:off x="562357" y="634821"/>
            <a:ext cx="3931826" cy="2529812"/>
          </a:xfrm>
        </p:spPr>
        <p:txBody>
          <a:bodyPr>
            <a:noAutofit/>
          </a:bodyPr>
          <a:lstStyle/>
          <a:p>
            <a:r>
              <a:rPr lang="en-US" sz="3600" dirty="0">
                <a:cs typeface="Calibri"/>
              </a:rPr>
              <a:t>Breakout Discussion #1:</a:t>
            </a:r>
            <a:r>
              <a:rPr lang="en-US" sz="3600" dirty="0">
                <a:ea typeface="+mj-lt"/>
                <a:cs typeface="+mj-lt"/>
              </a:rPr>
              <a:t> Computer Science Experiences and </a:t>
            </a:r>
            <a:r>
              <a:rPr lang="en-US" sz="3600" dirty="0" smtClean="0">
                <a:ea typeface="+mj-lt"/>
                <a:cs typeface="+mj-lt"/>
              </a:rPr>
              <a:t>Goals, cont.</a:t>
            </a:r>
            <a:endParaRPr lang="en-US" sz="3600" dirty="0">
              <a:cs typeface="Calibri"/>
            </a:endParaRPr>
          </a:p>
        </p:txBody>
      </p:sp>
      <p:sp>
        <p:nvSpPr>
          <p:cNvPr id="8" name="TextBox 7">
            <a:extLst>
              <a:ext uri="{FF2B5EF4-FFF2-40B4-BE49-F238E27FC236}">
                <a16:creationId xmlns:a16="http://schemas.microsoft.com/office/drawing/2014/main" id="{E08E7207-6229-55AC-D198-CAD66DEE7F2B}"/>
              </a:ext>
            </a:extLst>
          </p:cNvPr>
          <p:cNvSpPr txBox="1"/>
          <p:nvPr/>
        </p:nvSpPr>
        <p:spPr>
          <a:xfrm>
            <a:off x="5047627" y="421463"/>
            <a:ext cx="6615675" cy="6211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90000"/>
              </a:lnSpc>
              <a:spcBef>
                <a:spcPts val="1000"/>
              </a:spcBef>
              <a:buFont typeface="Arial"/>
              <a:buChar char="•"/>
            </a:pPr>
            <a:r>
              <a:rPr lang="en-US" sz="3000">
                <a:ea typeface="+mn-lt"/>
                <a:cs typeface="+mn-lt"/>
              </a:rPr>
              <a:t>Have you or your child </a:t>
            </a:r>
            <a:r>
              <a:rPr lang="en-US" sz="3000" b="1">
                <a:ea typeface="+mn-lt"/>
                <a:cs typeface="+mn-lt"/>
              </a:rPr>
              <a:t>participated</a:t>
            </a:r>
            <a:r>
              <a:rPr lang="en-US" sz="3000">
                <a:ea typeface="+mn-lt"/>
                <a:cs typeface="+mn-lt"/>
              </a:rPr>
              <a:t> in computer science education? What has that looked like/felt like?</a:t>
            </a:r>
          </a:p>
          <a:p>
            <a:pPr marL="457200" indent="-457200">
              <a:lnSpc>
                <a:spcPct val="90000"/>
              </a:lnSpc>
              <a:spcBef>
                <a:spcPts val="1000"/>
              </a:spcBef>
              <a:buFont typeface="Arial"/>
              <a:buChar char="•"/>
            </a:pPr>
            <a:r>
              <a:rPr lang="en-US" sz="3000">
                <a:ea typeface="+mn-lt"/>
                <a:cs typeface="+mn-lt"/>
              </a:rPr>
              <a:t>If you or your child has participated in computer science, what do you see as the </a:t>
            </a:r>
            <a:r>
              <a:rPr lang="en-US" sz="3000" b="1">
                <a:ea typeface="+mn-lt"/>
                <a:cs typeface="+mn-lt"/>
              </a:rPr>
              <a:t>benefits </a:t>
            </a:r>
            <a:r>
              <a:rPr lang="en-US" sz="3000">
                <a:ea typeface="+mn-lt"/>
                <a:cs typeface="+mn-lt"/>
              </a:rPr>
              <a:t>(short-term and long-term)?</a:t>
            </a:r>
            <a:endParaRPr lang="en-US" sz="3000">
              <a:cs typeface="Calibri" panose="020F0502020204030204"/>
            </a:endParaRPr>
          </a:p>
          <a:p>
            <a:pPr marL="457200" indent="-457200">
              <a:lnSpc>
                <a:spcPct val="90000"/>
              </a:lnSpc>
              <a:spcBef>
                <a:spcPts val="1000"/>
              </a:spcBef>
              <a:buFont typeface="Arial"/>
              <a:buChar char="•"/>
            </a:pPr>
            <a:r>
              <a:rPr lang="en-US" sz="3000">
                <a:ea typeface="+mn-lt"/>
                <a:cs typeface="+mn-lt"/>
              </a:rPr>
              <a:t>If you or your child has not participated in computer science education, what do you see as </a:t>
            </a:r>
            <a:r>
              <a:rPr lang="en-US" sz="3000" b="1">
                <a:ea typeface="+mn-lt"/>
                <a:cs typeface="+mn-lt"/>
              </a:rPr>
              <a:t>barriers to participation</a:t>
            </a:r>
            <a:r>
              <a:rPr lang="en-US" sz="3000">
                <a:ea typeface="+mn-lt"/>
                <a:cs typeface="+mn-lt"/>
              </a:rPr>
              <a:t>? What do you see as the impact (short-term and long-term)?</a:t>
            </a:r>
          </a:p>
          <a:p>
            <a:pPr marL="285750" indent="-285750">
              <a:buFont typeface="Arial"/>
              <a:buChar char="•"/>
            </a:pPr>
            <a:endParaRPr lang="en-US" sz="3000">
              <a:cs typeface="Calibri" panose="020F0502020204030204"/>
            </a:endParaRPr>
          </a:p>
        </p:txBody>
      </p:sp>
      <p:pic>
        <p:nvPicPr>
          <p:cNvPr id="7" name="Picture 7" descr="A picture of a cork board with a yellow post-it and a lightblub on it">
            <a:extLst>
              <a:ext uri="{FF2B5EF4-FFF2-40B4-BE49-F238E27FC236}">
                <a16:creationId xmlns:a16="http://schemas.microsoft.com/office/drawing/2014/main" id="{1ECEABB0-6956-44CC-6137-1F1520B74652}"/>
              </a:ext>
            </a:extLst>
          </p:cNvPr>
          <p:cNvPicPr>
            <a:picLocks noGrp="1" noChangeAspect="1"/>
          </p:cNvPicPr>
          <p:nvPr>
            <p:ph idx="1"/>
          </p:nvPr>
        </p:nvPicPr>
        <p:blipFill>
          <a:blip r:embed="rId3"/>
          <a:stretch>
            <a:fillRect/>
          </a:stretch>
        </p:blipFill>
        <p:spPr>
          <a:xfrm>
            <a:off x="616055" y="3251207"/>
            <a:ext cx="3827585" cy="2522219"/>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8F5F8CBE-30B2-1C57-0EDF-35CC70716EA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153246658"/>
      </p:ext>
    </p:extLst>
  </p:cSld>
  <p:clrMapOvr>
    <a:masterClrMapping/>
  </p:clrMapOvr>
  <p:extLst mod="1">
    <p:ext uri="{6950BFC3-D8DA-4A85-94F7-54DA5524770B}">
      <p188:commentRel xmlns=""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7F5B69-6281-4C1F-8C38-6DA0F56DA430}" type="slidenum">
              <a:rPr lang="en-US" smtClean="0"/>
              <a:pPr/>
              <a:t>2</a:t>
            </a:fld>
            <a:endParaRPr lang="en-US"/>
          </a:p>
        </p:txBody>
      </p:sp>
      <p:sp>
        <p:nvSpPr>
          <p:cNvPr id="5" name="Title 4"/>
          <p:cNvSpPr>
            <a:spLocks noGrp="1"/>
          </p:cNvSpPr>
          <p:nvPr>
            <p:ph type="title"/>
          </p:nvPr>
        </p:nvSpPr>
        <p:spPr/>
        <p:txBody>
          <a:bodyPr/>
          <a:lstStyle/>
          <a:p>
            <a:r>
              <a:rPr lang="en-US"/>
              <a:t>Introductions &amp; Gratitude</a:t>
            </a:r>
          </a:p>
        </p:txBody>
      </p:sp>
      <p:sp>
        <p:nvSpPr>
          <p:cNvPr id="2" name="Content Placeholder 1"/>
          <p:cNvSpPr>
            <a:spLocks noGrp="1"/>
          </p:cNvSpPr>
          <p:nvPr>
            <p:ph idx="1"/>
          </p:nvPr>
        </p:nvSpPr>
        <p:spPr>
          <a:xfrm>
            <a:off x="717176" y="1825625"/>
            <a:ext cx="5781411" cy="4109010"/>
          </a:xfrm>
        </p:spPr>
        <p:txBody>
          <a:bodyPr vert="horz" lIns="91440" tIns="45720" rIns="91440" bIns="45720" rtlCol="0" anchor="t">
            <a:normAutofit/>
          </a:bodyPr>
          <a:lstStyle/>
          <a:p>
            <a:pPr>
              <a:buNone/>
            </a:pPr>
            <a:r>
              <a:rPr lang="en-US" sz="2800" b="1">
                <a:ea typeface="+mn-lt"/>
                <a:cs typeface="+mn-lt"/>
              </a:rPr>
              <a:t>1</a:t>
            </a:r>
            <a:r>
              <a:rPr lang="en-US" sz="2800">
                <a:ea typeface="+mn-lt"/>
                <a:cs typeface="+mn-lt"/>
              </a:rPr>
              <a:t>. </a:t>
            </a:r>
            <a:r>
              <a:rPr lang="en-US" sz="2800" b="1">
                <a:ea typeface="+mn-lt"/>
                <a:cs typeface="+mn-lt"/>
              </a:rPr>
              <a:t>Please update your Zoom Name</a:t>
            </a:r>
          </a:p>
          <a:p>
            <a:pPr>
              <a:buNone/>
            </a:pPr>
            <a:r>
              <a:rPr lang="en-US">
                <a:ea typeface="+mn-lt"/>
                <a:cs typeface="+mn-lt"/>
              </a:rPr>
              <a:t>First Last (Pronouns) Organization, Title </a:t>
            </a:r>
          </a:p>
          <a:p>
            <a:pPr>
              <a:buNone/>
            </a:pPr>
            <a:r>
              <a:rPr lang="en-US" i="1">
                <a:ea typeface="+mn-lt"/>
                <a:cs typeface="+mn-lt"/>
              </a:rPr>
              <a:t>Example: Jenn Smith (she/they) Oregon Academy, Principal</a:t>
            </a:r>
            <a:endParaRPr lang="en-US">
              <a:ea typeface="+mn-lt"/>
              <a:cs typeface="+mn-lt"/>
            </a:endParaRPr>
          </a:p>
          <a:p>
            <a:pPr marL="0" indent="0">
              <a:buNone/>
            </a:pPr>
            <a:r>
              <a:rPr lang="en-US"/>
              <a:t/>
            </a:r>
            <a:br>
              <a:rPr lang="en-US"/>
            </a:br>
            <a:r>
              <a:rPr lang="en-US" sz="2800" b="1"/>
              <a:t>2. Introduce Yourself</a:t>
            </a:r>
            <a:endParaRPr lang="en-US" b="1">
              <a:cs typeface="Calibri" panose="020F0502020204030204"/>
            </a:endParaRPr>
          </a:p>
          <a:p>
            <a:pPr marL="0" indent="0">
              <a:buNone/>
            </a:pPr>
            <a:r>
              <a:rPr lang="en-US"/>
              <a:t>In the chat, share your name and what brought you here today.</a:t>
            </a:r>
            <a:endParaRPr lang="en-US">
              <a:cs typeface="Calibri"/>
            </a:endParaRPr>
          </a:p>
        </p:txBody>
      </p:sp>
      <p:sp>
        <p:nvSpPr>
          <p:cNvPr id="6" name="Content Placeholder 5"/>
          <p:cNvSpPr>
            <a:spLocks noGrp="1"/>
          </p:cNvSpPr>
          <p:nvPr>
            <p:ph sz="half" idx="4294967295"/>
          </p:nvPr>
        </p:nvSpPr>
        <p:spPr>
          <a:xfrm>
            <a:off x="7485063" y="1680845"/>
            <a:ext cx="4706937" cy="4105275"/>
          </a:xfrm>
        </p:spPr>
        <p:txBody>
          <a:bodyPr>
            <a:normAutofit/>
          </a:bodyPr>
          <a:lstStyle/>
          <a:p>
            <a:pPr marL="0" indent="0">
              <a:buNone/>
            </a:pPr>
            <a:r>
              <a:rPr lang="en-US" sz="3600" u="sng"/>
              <a:t>Logistics</a:t>
            </a:r>
          </a:p>
          <a:p>
            <a:pPr marL="0" indent="0">
              <a:spcAft>
                <a:spcPts val="1200"/>
              </a:spcAft>
              <a:buNone/>
            </a:pPr>
            <a:r>
              <a:rPr lang="en-US"/>
              <a:t>Video: </a:t>
            </a:r>
          </a:p>
          <a:p>
            <a:pPr marL="0" indent="0">
              <a:spcAft>
                <a:spcPts val="1200"/>
              </a:spcAft>
              <a:buNone/>
            </a:pPr>
            <a:r>
              <a:rPr lang="en-US"/>
              <a:t>Audio:</a:t>
            </a:r>
          </a:p>
          <a:p>
            <a:pPr marL="0" indent="0">
              <a:spcAft>
                <a:spcPts val="1200"/>
              </a:spcAft>
              <a:buNone/>
            </a:pPr>
            <a:r>
              <a:rPr lang="en-US"/>
              <a:t>Recording: </a:t>
            </a:r>
          </a:p>
          <a:p>
            <a:pPr marL="0" indent="0">
              <a:spcAft>
                <a:spcPts val="1200"/>
              </a:spcAft>
              <a:buNone/>
            </a:pPr>
            <a:r>
              <a:rPr lang="en-US"/>
              <a:t>Chat: </a:t>
            </a:r>
          </a:p>
          <a:p>
            <a:pPr marL="0" indent="0">
              <a:spcAft>
                <a:spcPts val="1200"/>
              </a:spcAft>
              <a:buNone/>
            </a:pPr>
            <a:r>
              <a:rPr lang="en-US"/>
              <a:t>Captioning: Available</a:t>
            </a:r>
          </a:p>
          <a:p>
            <a:pPr marL="0" indent="0">
              <a:spcAft>
                <a:spcPts val="1200"/>
              </a:spcAft>
              <a:buNone/>
            </a:pPr>
            <a:r>
              <a:rPr lang="en-US"/>
              <a:t>Interpreters: Available </a:t>
            </a:r>
          </a:p>
        </p:txBody>
      </p:sp>
      <p:pic>
        <p:nvPicPr>
          <p:cNvPr id="7" name="Picture 6" descr="Screenshot of the Zoom Video Icon with a red line through it, indicating a user not sharing their video."/>
          <p:cNvPicPr>
            <a:picLocks noChangeAspect="1"/>
          </p:cNvPicPr>
          <p:nvPr/>
        </p:nvPicPr>
        <p:blipFill>
          <a:blip r:embed="rId3"/>
          <a:stretch>
            <a:fillRect/>
          </a:stretch>
        </p:blipFill>
        <p:spPr>
          <a:xfrm>
            <a:off x="8495822" y="2265521"/>
            <a:ext cx="752908" cy="474560"/>
          </a:xfrm>
          <a:prstGeom prst="rect">
            <a:avLst/>
          </a:prstGeom>
        </p:spPr>
      </p:pic>
      <p:pic>
        <p:nvPicPr>
          <p:cNvPr id="8" name="Picture 7" descr="Screenshot of the Zoom Video Icon without a red line through it, indicating a user sharing their video."/>
          <p:cNvPicPr>
            <a:picLocks noChangeAspect="1"/>
          </p:cNvPicPr>
          <p:nvPr/>
        </p:nvPicPr>
        <p:blipFill>
          <a:blip r:embed="rId4"/>
          <a:stretch>
            <a:fillRect/>
          </a:stretch>
        </p:blipFill>
        <p:spPr>
          <a:xfrm>
            <a:off x="9348264" y="2265521"/>
            <a:ext cx="971719" cy="474560"/>
          </a:xfrm>
          <a:prstGeom prst="rect">
            <a:avLst/>
          </a:prstGeom>
        </p:spPr>
      </p:pic>
      <p:pic>
        <p:nvPicPr>
          <p:cNvPr id="9" name="Picture 8" descr="Screenshot of the Zoom Audio Icon with a red line through it, indicating a user who is muted."/>
          <p:cNvPicPr>
            <a:picLocks noChangeAspect="1"/>
          </p:cNvPicPr>
          <p:nvPr/>
        </p:nvPicPr>
        <p:blipFill>
          <a:blip r:embed="rId5"/>
          <a:stretch>
            <a:fillRect/>
          </a:stretch>
        </p:blipFill>
        <p:spPr>
          <a:xfrm>
            <a:off x="8465743" y="2914389"/>
            <a:ext cx="744249" cy="431576"/>
          </a:xfrm>
          <a:prstGeom prst="rect">
            <a:avLst/>
          </a:prstGeom>
        </p:spPr>
      </p:pic>
      <p:pic>
        <p:nvPicPr>
          <p:cNvPr id="10" name="Picture 9" descr="Screenshot of the Zoom Audio Icon without a red line through it, indicating a user who is not muted."/>
          <p:cNvPicPr>
            <a:picLocks noChangeAspect="1"/>
          </p:cNvPicPr>
          <p:nvPr/>
        </p:nvPicPr>
        <p:blipFill>
          <a:blip r:embed="rId6"/>
          <a:stretch>
            <a:fillRect/>
          </a:stretch>
        </p:blipFill>
        <p:spPr>
          <a:xfrm>
            <a:off x="9346260" y="2914391"/>
            <a:ext cx="695325" cy="442090"/>
          </a:xfrm>
          <a:prstGeom prst="rect">
            <a:avLst/>
          </a:prstGeom>
        </p:spPr>
      </p:pic>
      <p:pic>
        <p:nvPicPr>
          <p:cNvPr id="11" name="Picture 10" descr="Screenshot of the Zoom recording icon."/>
          <p:cNvPicPr>
            <a:picLocks noChangeAspect="1"/>
          </p:cNvPicPr>
          <p:nvPr/>
        </p:nvPicPr>
        <p:blipFill>
          <a:blip r:embed="rId7"/>
          <a:stretch>
            <a:fillRect/>
          </a:stretch>
        </p:blipFill>
        <p:spPr>
          <a:xfrm>
            <a:off x="8977472" y="3501792"/>
            <a:ext cx="471055" cy="431800"/>
          </a:xfrm>
          <a:prstGeom prst="rect">
            <a:avLst/>
          </a:prstGeom>
        </p:spPr>
      </p:pic>
      <p:pic>
        <p:nvPicPr>
          <p:cNvPr id="12" name="Picture 11" descr="Screenshot of the Zoom chat icon"/>
          <p:cNvPicPr>
            <a:picLocks noChangeAspect="1"/>
          </p:cNvPicPr>
          <p:nvPr/>
        </p:nvPicPr>
        <p:blipFill>
          <a:blip r:embed="rId8"/>
          <a:stretch>
            <a:fillRect/>
          </a:stretch>
        </p:blipFill>
        <p:spPr>
          <a:xfrm>
            <a:off x="8331663" y="4107789"/>
            <a:ext cx="699222" cy="496689"/>
          </a:xfrm>
          <a:prstGeom prst="rect">
            <a:avLst/>
          </a:prstGeom>
        </p:spPr>
      </p:pic>
      <p:sp>
        <p:nvSpPr>
          <p:cNvPr id="3" name="Footer Placeholder 2" hidden="1"/>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18721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6B7E06-ADC9-45BC-0074-3CFB4E51305E}"/>
              </a:ext>
            </a:extLst>
          </p:cNvPr>
          <p:cNvSpPr>
            <a:spLocks noGrp="1"/>
          </p:cNvSpPr>
          <p:nvPr>
            <p:ph type="sldNum" sz="quarter" idx="12"/>
          </p:nvPr>
        </p:nvSpPr>
        <p:spPr/>
        <p:txBody>
          <a:bodyPr/>
          <a:lstStyle/>
          <a:p>
            <a:fld id="{357F5B69-6281-4C1F-8C38-6DA0F56DA430}" type="slidenum">
              <a:rPr lang="en-US" smtClean="0"/>
              <a:t>20</a:t>
            </a:fld>
            <a:endParaRPr lang="en-US"/>
          </a:p>
        </p:txBody>
      </p:sp>
      <p:sp>
        <p:nvSpPr>
          <p:cNvPr id="2" name="Title 1">
            <a:extLst>
              <a:ext uri="{FF2B5EF4-FFF2-40B4-BE49-F238E27FC236}">
                <a16:creationId xmlns:a16="http://schemas.microsoft.com/office/drawing/2014/main" id="{F9EA2A65-A6EE-3524-0436-61263ADEDEAD}"/>
              </a:ext>
            </a:extLst>
          </p:cNvPr>
          <p:cNvSpPr>
            <a:spLocks noGrp="1"/>
          </p:cNvSpPr>
          <p:nvPr>
            <p:ph type="ctrTitle"/>
          </p:nvPr>
        </p:nvSpPr>
        <p:spPr/>
        <p:txBody>
          <a:bodyPr/>
          <a:lstStyle/>
          <a:p>
            <a:r>
              <a:rPr lang="en-US">
                <a:cs typeface="Calibri"/>
              </a:rPr>
              <a:t>Break</a:t>
            </a:r>
            <a:endParaRPr lang="en-US"/>
          </a:p>
        </p:txBody>
      </p:sp>
      <p:sp>
        <p:nvSpPr>
          <p:cNvPr id="4" name="Footer Placeholder 3" hidden="1">
            <a:extLst>
              <a:ext uri="{FF2B5EF4-FFF2-40B4-BE49-F238E27FC236}">
                <a16:creationId xmlns:a16="http://schemas.microsoft.com/office/drawing/2014/main" id="{149C3E5E-F32D-1BDA-30F4-C7EB3ACF4D5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00247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B2AF93-BBF2-8689-0D3F-0B90A32D1721}"/>
              </a:ext>
            </a:extLst>
          </p:cNvPr>
          <p:cNvSpPr>
            <a:spLocks noGrp="1"/>
          </p:cNvSpPr>
          <p:nvPr>
            <p:ph type="sldNum" sz="quarter" idx="12"/>
          </p:nvPr>
        </p:nvSpPr>
        <p:spPr/>
        <p:txBody>
          <a:bodyPr/>
          <a:lstStyle/>
          <a:p>
            <a:fld id="{357F5B69-6281-4C1F-8C38-6DA0F56DA430}" type="slidenum">
              <a:rPr lang="en-US" smtClean="0"/>
              <a:pPr/>
              <a:t>21</a:t>
            </a:fld>
            <a:endParaRPr lang="en-US"/>
          </a:p>
        </p:txBody>
      </p:sp>
      <p:sp>
        <p:nvSpPr>
          <p:cNvPr id="5" name="Title 4">
            <a:extLst>
              <a:ext uri="{FF2B5EF4-FFF2-40B4-BE49-F238E27FC236}">
                <a16:creationId xmlns:a16="http://schemas.microsoft.com/office/drawing/2014/main" id="{501968B4-52FF-390E-DC6C-170CB51E8EF9}"/>
              </a:ext>
            </a:extLst>
          </p:cNvPr>
          <p:cNvSpPr>
            <a:spLocks noGrp="1"/>
          </p:cNvSpPr>
          <p:nvPr>
            <p:ph type="title"/>
          </p:nvPr>
        </p:nvSpPr>
        <p:spPr>
          <a:xfrm>
            <a:off x="515894" y="448967"/>
            <a:ext cx="3931826" cy="2529812"/>
          </a:xfrm>
        </p:spPr>
        <p:txBody>
          <a:bodyPr>
            <a:normAutofit/>
          </a:bodyPr>
          <a:lstStyle/>
          <a:p>
            <a:r>
              <a:rPr lang="en-US">
                <a:cs typeface="Calibri"/>
              </a:rPr>
              <a:t>Breakout Discussion #2: </a:t>
            </a:r>
            <a:r>
              <a:rPr lang="en-US">
                <a:ea typeface="+mj-lt"/>
                <a:cs typeface="+mj-lt"/>
              </a:rPr>
              <a:t/>
            </a:r>
            <a:br>
              <a:rPr lang="en-US">
                <a:ea typeface="+mj-lt"/>
                <a:cs typeface="+mj-lt"/>
              </a:rPr>
            </a:br>
            <a:r>
              <a:rPr lang="en-US">
                <a:ea typeface="+mj-lt"/>
                <a:cs typeface="+mj-lt"/>
              </a:rPr>
              <a:t>Hopes and Priorities</a:t>
            </a:r>
            <a:endParaRPr lang="en-US">
              <a:cs typeface="Calibri"/>
            </a:endParaRPr>
          </a:p>
        </p:txBody>
      </p:sp>
      <p:sp>
        <p:nvSpPr>
          <p:cNvPr id="8" name="TextBox 7">
            <a:extLst>
              <a:ext uri="{FF2B5EF4-FFF2-40B4-BE49-F238E27FC236}">
                <a16:creationId xmlns:a16="http://schemas.microsoft.com/office/drawing/2014/main" id="{E08E7207-6229-55AC-D198-CAD66DEE7F2B}"/>
              </a:ext>
            </a:extLst>
          </p:cNvPr>
          <p:cNvSpPr txBox="1"/>
          <p:nvPr/>
        </p:nvSpPr>
        <p:spPr>
          <a:xfrm>
            <a:off x="5066213" y="495804"/>
            <a:ext cx="6717894" cy="71711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ea typeface="+mn-lt"/>
                <a:cs typeface="+mn-lt"/>
              </a:rPr>
              <a:t>What do you see as the most important topic to be included in the Computer Science Implementation Plan?</a:t>
            </a:r>
          </a:p>
          <a:p>
            <a:pPr marL="914400" lvl="1" indent="-457200">
              <a:buFont typeface="Wingdings"/>
              <a:buChar char="§"/>
            </a:pPr>
            <a:r>
              <a:rPr lang="en-US" sz="2800">
                <a:ea typeface="+mn-lt"/>
                <a:cs typeface="+mn-lt"/>
              </a:rPr>
              <a:t>What immediate actions/next steps do you see as important to implement within Oregon?</a:t>
            </a:r>
          </a:p>
          <a:p>
            <a:pPr marL="914400" lvl="1" indent="-457200">
              <a:buFont typeface="Wingdings"/>
              <a:buChar char="§"/>
            </a:pPr>
            <a:r>
              <a:rPr lang="en-US" sz="2800">
                <a:ea typeface="+mn-lt"/>
                <a:cs typeface="+mn-lt"/>
              </a:rPr>
              <a:t>What long-term changes do you see as important to implement within Oregon?</a:t>
            </a:r>
          </a:p>
          <a:p>
            <a:pPr marL="457200" indent="-457200">
              <a:buFont typeface="Arial"/>
              <a:buChar char="•"/>
            </a:pPr>
            <a:r>
              <a:rPr lang="en-US" sz="2800">
                <a:ea typeface="+mn-lt"/>
                <a:cs typeface="+mn-lt"/>
              </a:rPr>
              <a:t>What do you hope that ODE/HECC considers or understands when developing the Computer Science Implementation plan?</a:t>
            </a:r>
            <a:endParaRPr lang="en-US" sz="2800">
              <a:cs typeface="Calibri" panose="020F0502020204030204"/>
            </a:endParaRPr>
          </a:p>
          <a:p>
            <a:pPr marL="457200" indent="-457200">
              <a:buFont typeface="Arial"/>
              <a:buChar char="•"/>
            </a:pPr>
            <a:endParaRPr lang="en-US" sz="3200">
              <a:cs typeface="Calibri" panose="020F0502020204030204"/>
            </a:endParaRPr>
          </a:p>
          <a:p>
            <a:pPr marL="285750" indent="-285750">
              <a:buFont typeface="Arial"/>
              <a:buChar char="•"/>
            </a:pPr>
            <a:endParaRPr lang="en-US" sz="3200">
              <a:cs typeface="Calibri" panose="020F0502020204030204"/>
            </a:endParaRPr>
          </a:p>
          <a:p>
            <a:pPr marL="285750" indent="-285750">
              <a:buFont typeface="Arial"/>
              <a:buChar char="•"/>
            </a:pPr>
            <a:endParaRPr lang="en-US" sz="3200">
              <a:cs typeface="Calibri" panose="020F0502020204030204"/>
            </a:endParaRPr>
          </a:p>
        </p:txBody>
      </p:sp>
      <p:pic>
        <p:nvPicPr>
          <p:cNvPr id="10" name="Picture 7" descr="A picture of a compass">
            <a:extLst>
              <a:ext uri="{FF2B5EF4-FFF2-40B4-BE49-F238E27FC236}">
                <a16:creationId xmlns:a16="http://schemas.microsoft.com/office/drawing/2014/main" id="{FCA2D6F3-0CF0-8F1C-9677-4B3BC1BA5B44}"/>
              </a:ext>
            </a:extLst>
          </p:cNvPr>
          <p:cNvPicPr>
            <a:picLocks noChangeAspect="1"/>
          </p:cNvPicPr>
          <p:nvPr/>
        </p:nvPicPr>
        <p:blipFill rotWithShape="1">
          <a:blip r:embed="rId3"/>
          <a:srcRect t="14365" r="-417"/>
          <a:stretch/>
        </p:blipFill>
        <p:spPr>
          <a:xfrm rot="-5400000">
            <a:off x="1201474" y="3068335"/>
            <a:ext cx="2576906" cy="3217215"/>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8F5F8CBE-30B2-1C57-0EDF-35CC70716EA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38988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B2AF93-BBF2-8689-0D3F-0B90A32D1721}"/>
              </a:ext>
            </a:extLst>
          </p:cNvPr>
          <p:cNvSpPr>
            <a:spLocks noGrp="1"/>
          </p:cNvSpPr>
          <p:nvPr>
            <p:ph type="sldNum" sz="quarter" idx="12"/>
          </p:nvPr>
        </p:nvSpPr>
        <p:spPr/>
        <p:txBody>
          <a:bodyPr/>
          <a:lstStyle/>
          <a:p>
            <a:fld id="{357F5B69-6281-4C1F-8C38-6DA0F56DA430}" type="slidenum">
              <a:rPr lang="en-US" smtClean="0"/>
              <a:pPr/>
              <a:t>22</a:t>
            </a:fld>
            <a:endParaRPr lang="en-US"/>
          </a:p>
        </p:txBody>
      </p:sp>
      <p:sp>
        <p:nvSpPr>
          <p:cNvPr id="5" name="Title 4">
            <a:extLst>
              <a:ext uri="{FF2B5EF4-FFF2-40B4-BE49-F238E27FC236}">
                <a16:creationId xmlns:a16="http://schemas.microsoft.com/office/drawing/2014/main" id="{501968B4-52FF-390E-DC6C-170CB51E8EF9}"/>
              </a:ext>
            </a:extLst>
          </p:cNvPr>
          <p:cNvSpPr>
            <a:spLocks noGrp="1"/>
          </p:cNvSpPr>
          <p:nvPr>
            <p:ph type="title"/>
          </p:nvPr>
        </p:nvSpPr>
        <p:spPr>
          <a:xfrm>
            <a:off x="515894" y="448967"/>
            <a:ext cx="3931826" cy="2529812"/>
          </a:xfrm>
        </p:spPr>
        <p:txBody>
          <a:bodyPr>
            <a:normAutofit/>
          </a:bodyPr>
          <a:lstStyle/>
          <a:p>
            <a:r>
              <a:rPr lang="en-US" dirty="0">
                <a:cs typeface="Calibri"/>
              </a:rPr>
              <a:t>Breakout Discussion #2: </a:t>
            </a:r>
            <a:r>
              <a:rPr lang="en-US" dirty="0">
                <a:ea typeface="+mj-lt"/>
                <a:cs typeface="+mj-lt"/>
              </a:rPr>
              <a:t/>
            </a:r>
            <a:br>
              <a:rPr lang="en-US" dirty="0">
                <a:ea typeface="+mj-lt"/>
                <a:cs typeface="+mj-lt"/>
              </a:rPr>
            </a:br>
            <a:r>
              <a:rPr lang="en-US" dirty="0">
                <a:ea typeface="+mj-lt"/>
                <a:cs typeface="+mj-lt"/>
              </a:rPr>
              <a:t>Hopes and </a:t>
            </a:r>
            <a:r>
              <a:rPr lang="en-US" dirty="0" smtClean="0">
                <a:ea typeface="+mj-lt"/>
                <a:cs typeface="+mj-lt"/>
              </a:rPr>
              <a:t>Priorities, cont.</a:t>
            </a:r>
            <a:endParaRPr lang="en-US" dirty="0">
              <a:cs typeface="Calibri"/>
            </a:endParaRPr>
          </a:p>
        </p:txBody>
      </p:sp>
      <p:sp>
        <p:nvSpPr>
          <p:cNvPr id="8" name="TextBox 7">
            <a:extLst>
              <a:ext uri="{FF2B5EF4-FFF2-40B4-BE49-F238E27FC236}">
                <a16:creationId xmlns:a16="http://schemas.microsoft.com/office/drawing/2014/main" id="{E08E7207-6229-55AC-D198-CAD66DEE7F2B}"/>
              </a:ext>
            </a:extLst>
          </p:cNvPr>
          <p:cNvSpPr txBox="1"/>
          <p:nvPr/>
        </p:nvSpPr>
        <p:spPr>
          <a:xfrm>
            <a:off x="5038335" y="477219"/>
            <a:ext cx="671789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000">
                <a:ea typeface="+mn-lt"/>
                <a:cs typeface="+mn-lt"/>
              </a:rPr>
              <a:t>What do you </a:t>
            </a:r>
            <a:r>
              <a:rPr lang="en-US" sz="3000" b="1">
                <a:ea typeface="+mn-lt"/>
                <a:cs typeface="+mn-lt"/>
              </a:rPr>
              <a:t>hope to see continue</a:t>
            </a:r>
            <a:r>
              <a:rPr lang="en-US" sz="3000">
                <a:ea typeface="+mn-lt"/>
                <a:cs typeface="+mn-lt"/>
              </a:rPr>
              <a:t> in schools next year to support computer science education? </a:t>
            </a:r>
          </a:p>
          <a:p>
            <a:pPr marL="457200" indent="-457200">
              <a:buFont typeface="Arial"/>
              <a:buChar char="•"/>
            </a:pPr>
            <a:r>
              <a:rPr lang="en-US" sz="3000">
                <a:ea typeface="+mn-lt"/>
                <a:cs typeface="+mn-lt"/>
              </a:rPr>
              <a:t>What do you </a:t>
            </a:r>
            <a:r>
              <a:rPr lang="en-US" sz="3000" b="1">
                <a:ea typeface="+mn-lt"/>
                <a:cs typeface="+mn-lt"/>
              </a:rPr>
              <a:t>hope to see change in your schools next year</a:t>
            </a:r>
            <a:r>
              <a:rPr lang="en-US" sz="3000">
                <a:ea typeface="+mn-lt"/>
                <a:cs typeface="+mn-lt"/>
              </a:rPr>
              <a:t> to support access to computer science education? </a:t>
            </a:r>
          </a:p>
          <a:p>
            <a:pPr marL="457200" indent="-457200">
              <a:buFont typeface="Arial"/>
              <a:buChar char="•"/>
            </a:pPr>
            <a:r>
              <a:rPr lang="en-US" sz="3000">
                <a:ea typeface="+mn-lt"/>
                <a:cs typeface="+mn-lt"/>
              </a:rPr>
              <a:t>What do you </a:t>
            </a:r>
            <a:r>
              <a:rPr lang="en-US" sz="3000" b="1">
                <a:ea typeface="+mn-lt"/>
                <a:cs typeface="+mn-lt"/>
              </a:rPr>
              <a:t>hope to see change with computer science long-term</a:t>
            </a:r>
            <a:r>
              <a:rPr lang="en-US" sz="3000">
                <a:ea typeface="+mn-lt"/>
                <a:cs typeface="+mn-lt"/>
              </a:rPr>
              <a:t>? </a:t>
            </a:r>
          </a:p>
          <a:p>
            <a:pPr marL="457200" indent="-457200">
              <a:buFont typeface="Arial"/>
              <a:buChar char="•"/>
            </a:pPr>
            <a:r>
              <a:rPr lang="en-US" sz="3000">
                <a:ea typeface="+mn-lt"/>
                <a:cs typeface="+mn-lt"/>
              </a:rPr>
              <a:t>Is there </a:t>
            </a:r>
            <a:r>
              <a:rPr lang="en-US" sz="3000" b="1">
                <a:ea typeface="+mn-lt"/>
                <a:cs typeface="+mn-lt"/>
              </a:rPr>
              <a:t>anything else</a:t>
            </a:r>
            <a:r>
              <a:rPr lang="en-US" sz="3000">
                <a:ea typeface="+mn-lt"/>
                <a:cs typeface="+mn-lt"/>
              </a:rPr>
              <a:t> you would like us to know when writing the Computer Science Implementation Plan?</a:t>
            </a:r>
            <a:endParaRPr lang="en-US" sz="3000">
              <a:cs typeface="Calibri" panose="020F0502020204030204"/>
            </a:endParaRPr>
          </a:p>
          <a:p>
            <a:pPr marL="285750" indent="-285750">
              <a:buFont typeface="Arial"/>
              <a:buChar char="•"/>
            </a:pPr>
            <a:endParaRPr lang="en-US" sz="3000">
              <a:cs typeface="Calibri" panose="020F0502020204030204"/>
            </a:endParaRPr>
          </a:p>
          <a:p>
            <a:pPr marL="285750" indent="-285750">
              <a:buFont typeface="Arial"/>
              <a:buChar char="•"/>
            </a:pPr>
            <a:endParaRPr lang="en-US" sz="3000">
              <a:cs typeface="Calibri" panose="020F0502020204030204"/>
            </a:endParaRPr>
          </a:p>
        </p:txBody>
      </p:sp>
      <p:pic>
        <p:nvPicPr>
          <p:cNvPr id="10" name="Picture 7" descr="A picture of a compass">
            <a:extLst>
              <a:ext uri="{FF2B5EF4-FFF2-40B4-BE49-F238E27FC236}">
                <a16:creationId xmlns:a16="http://schemas.microsoft.com/office/drawing/2014/main" id="{FCA2D6F3-0CF0-8F1C-9677-4B3BC1BA5B44}"/>
              </a:ext>
            </a:extLst>
          </p:cNvPr>
          <p:cNvPicPr>
            <a:picLocks noChangeAspect="1"/>
          </p:cNvPicPr>
          <p:nvPr/>
        </p:nvPicPr>
        <p:blipFill rotWithShape="1">
          <a:blip r:embed="rId3"/>
          <a:srcRect t="14365" r="-417"/>
          <a:stretch/>
        </p:blipFill>
        <p:spPr>
          <a:xfrm rot="-5400000">
            <a:off x="1201474" y="3068335"/>
            <a:ext cx="2576906" cy="3217215"/>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8F5F8CBE-30B2-1C57-0EDF-35CC70716EA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110349141"/>
      </p:ext>
    </p:extLst>
  </p:cSld>
  <p:clrMapOvr>
    <a:masterClrMapping/>
  </p:clrMapOvr>
  <p:extLst mod="1">
    <p:ext uri="{6950BFC3-D8DA-4A85-94F7-54DA5524770B}">
      <p188:commentRel xmlns="" xmlns:p188="http://schemas.microsoft.com/office/powerpoint/2018/8/main"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80F5BC-FC6E-5F07-321A-D090C1DA2251}"/>
              </a:ext>
            </a:extLst>
          </p:cNvPr>
          <p:cNvSpPr>
            <a:spLocks noGrp="1"/>
          </p:cNvSpPr>
          <p:nvPr>
            <p:ph type="sldNum" sz="quarter" idx="12"/>
          </p:nvPr>
        </p:nvSpPr>
        <p:spPr/>
        <p:txBody>
          <a:bodyPr/>
          <a:lstStyle/>
          <a:p>
            <a:fld id="{357F5B69-6281-4C1F-8C38-6DA0F56DA430}" type="slidenum">
              <a:rPr lang="en-US" smtClean="0"/>
              <a:t>23</a:t>
            </a:fld>
            <a:endParaRPr lang="en-US"/>
          </a:p>
        </p:txBody>
      </p:sp>
      <p:sp>
        <p:nvSpPr>
          <p:cNvPr id="2" name="Title 1">
            <a:extLst>
              <a:ext uri="{FF2B5EF4-FFF2-40B4-BE49-F238E27FC236}">
                <a16:creationId xmlns:a16="http://schemas.microsoft.com/office/drawing/2014/main" id="{A311FA49-3CD6-63F8-1FDE-91285C74BABB}"/>
              </a:ext>
            </a:extLst>
          </p:cNvPr>
          <p:cNvSpPr>
            <a:spLocks noGrp="1"/>
          </p:cNvSpPr>
          <p:nvPr>
            <p:ph type="ctrTitle"/>
          </p:nvPr>
        </p:nvSpPr>
        <p:spPr/>
        <p:txBody>
          <a:bodyPr/>
          <a:lstStyle/>
          <a:p>
            <a:r>
              <a:rPr lang="en-US">
                <a:cs typeface="Calibri"/>
              </a:rPr>
              <a:t>Closing and Next Steps</a:t>
            </a:r>
          </a:p>
        </p:txBody>
      </p:sp>
      <p:sp>
        <p:nvSpPr>
          <p:cNvPr id="4" name="Footer Placeholder 3" hidden="1">
            <a:extLst>
              <a:ext uri="{FF2B5EF4-FFF2-40B4-BE49-F238E27FC236}">
                <a16:creationId xmlns:a16="http://schemas.microsoft.com/office/drawing/2014/main" id="{00BBA2E9-ECF1-5F00-68C5-62D60F3737AA}"/>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29852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ED374D-6061-D6B0-359D-9B62586DA3FD}"/>
              </a:ext>
            </a:extLst>
          </p:cNvPr>
          <p:cNvSpPr>
            <a:spLocks noGrp="1"/>
          </p:cNvSpPr>
          <p:nvPr>
            <p:ph type="sldNum" sz="quarter" idx="12"/>
          </p:nvPr>
        </p:nvSpPr>
        <p:spPr/>
        <p:txBody>
          <a:bodyPr/>
          <a:lstStyle/>
          <a:p>
            <a:fld id="{357F5B69-6281-4C1F-8C38-6DA0F56DA430}" type="slidenum">
              <a:rPr lang="en-US" smtClean="0"/>
              <a:t>24</a:t>
            </a:fld>
            <a:endParaRPr lang="en-US"/>
          </a:p>
        </p:txBody>
      </p:sp>
      <p:sp>
        <p:nvSpPr>
          <p:cNvPr id="2" name="Title 1">
            <a:extLst>
              <a:ext uri="{FF2B5EF4-FFF2-40B4-BE49-F238E27FC236}">
                <a16:creationId xmlns:a16="http://schemas.microsoft.com/office/drawing/2014/main" id="{DC7C466A-BD9E-7F2D-1EE3-F01576D6CAA8}"/>
              </a:ext>
            </a:extLst>
          </p:cNvPr>
          <p:cNvSpPr>
            <a:spLocks noGrp="1"/>
          </p:cNvSpPr>
          <p:nvPr>
            <p:ph type="title"/>
          </p:nvPr>
        </p:nvSpPr>
        <p:spPr/>
        <p:txBody>
          <a:bodyPr>
            <a:normAutofit/>
          </a:bodyPr>
          <a:lstStyle/>
          <a:p>
            <a:r>
              <a:rPr lang="en-US" sz="5400">
                <a:cs typeface="Calibri"/>
              </a:rPr>
              <a:t>Next Steps</a:t>
            </a:r>
            <a:endParaRPr lang="en-US" sz="4800">
              <a:cs typeface="Calibri" panose="020F0502020204030204"/>
            </a:endParaRPr>
          </a:p>
        </p:txBody>
      </p:sp>
      <p:sp>
        <p:nvSpPr>
          <p:cNvPr id="6" name="Rectangle 5" descr="Gray box indicating next steps between Feb 2023 and Sept 2023">
            <a:extLst>
              <a:ext uri="{FF2B5EF4-FFF2-40B4-BE49-F238E27FC236}">
                <a16:creationId xmlns:a16="http://schemas.microsoft.com/office/drawing/2014/main" id="{259866CD-D2BB-15E4-DC02-447B222B6633}"/>
              </a:ext>
            </a:extLst>
          </p:cNvPr>
          <p:cNvSpPr/>
          <p:nvPr/>
        </p:nvSpPr>
        <p:spPr>
          <a:xfrm>
            <a:off x="5251752" y="1774371"/>
            <a:ext cx="6628190" cy="4768946"/>
          </a:xfrm>
          <a:prstGeom prst="rect">
            <a:avLst/>
          </a:prstGeom>
          <a:solidFill>
            <a:schemeClr val="bg1">
              <a:lumMod val="95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97ED05EA-2417-F295-3573-58C77590D3EE}"/>
              </a:ext>
            </a:extLst>
          </p:cNvPr>
          <p:cNvSpPr txBox="1"/>
          <p:nvPr/>
        </p:nvSpPr>
        <p:spPr>
          <a:xfrm>
            <a:off x="159626" y="2117939"/>
            <a:ext cx="16643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MAY 2022</a:t>
            </a:r>
          </a:p>
        </p:txBody>
      </p:sp>
      <p:pic>
        <p:nvPicPr>
          <p:cNvPr id="18" name="Picture 18" descr="Drawing of a light bulb">
            <a:extLst>
              <a:ext uri="{FF2B5EF4-FFF2-40B4-BE49-F238E27FC236}">
                <a16:creationId xmlns:a16="http://schemas.microsoft.com/office/drawing/2014/main" id="{8BF0D88F-AE8B-B2B0-CA0B-1B4F0AC5FF87}"/>
              </a:ext>
            </a:extLst>
          </p:cNvPr>
          <p:cNvPicPr>
            <a:picLocks noChangeAspect="1"/>
          </p:cNvPicPr>
          <p:nvPr/>
        </p:nvPicPr>
        <p:blipFill>
          <a:blip r:embed="rId3"/>
          <a:stretch>
            <a:fillRect/>
          </a:stretch>
        </p:blipFill>
        <p:spPr>
          <a:xfrm>
            <a:off x="461132" y="2636989"/>
            <a:ext cx="1073453" cy="1076023"/>
          </a:xfrm>
          <a:prstGeom prst="rect">
            <a:avLst/>
          </a:prstGeom>
        </p:spPr>
      </p:pic>
      <p:sp>
        <p:nvSpPr>
          <p:cNvPr id="19" name="TextBox 18">
            <a:extLst>
              <a:ext uri="{FF2B5EF4-FFF2-40B4-BE49-F238E27FC236}">
                <a16:creationId xmlns:a16="http://schemas.microsoft.com/office/drawing/2014/main" id="{3E478394-2193-D430-F943-E35E5D3DE474}"/>
              </a:ext>
            </a:extLst>
          </p:cNvPr>
          <p:cNvSpPr txBox="1"/>
          <p:nvPr/>
        </p:nvSpPr>
        <p:spPr>
          <a:xfrm>
            <a:off x="248747" y="3820186"/>
            <a:ext cx="1350770"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 Governor Brown signs</a:t>
            </a:r>
            <a:r>
              <a:rPr lang="en-US" sz="1400" b="1">
                <a:ea typeface="+mn-lt"/>
                <a:cs typeface="+mn-lt"/>
              </a:rPr>
              <a:t> Computer Science Directive</a:t>
            </a:r>
            <a:endParaRPr lang="en-US" sz="1400" b="1">
              <a:cs typeface="Calibri"/>
            </a:endParaRPr>
          </a:p>
          <a:p>
            <a:pPr algn="l"/>
            <a:endParaRPr lang="en-US" sz="1600">
              <a:cs typeface="Calibri"/>
            </a:endParaRPr>
          </a:p>
        </p:txBody>
      </p:sp>
      <p:cxnSp>
        <p:nvCxnSpPr>
          <p:cNvPr id="41" name="Straight Arrow Connector 40" descr="Dash between steps 1 &amp; 2">
            <a:extLst>
              <a:ext uri="{FF2B5EF4-FFF2-40B4-BE49-F238E27FC236}">
                <a16:creationId xmlns:a16="http://schemas.microsoft.com/office/drawing/2014/main" id="{71358787-8B99-851B-B4B8-8541215EF7DF}"/>
              </a:ext>
            </a:extLst>
          </p:cNvPr>
          <p:cNvCxnSpPr/>
          <p:nvPr/>
        </p:nvCxnSpPr>
        <p:spPr>
          <a:xfrm flipV="1">
            <a:off x="1437217" y="3245455"/>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829F9FEC-012F-C383-579F-5B089DEBE722}"/>
              </a:ext>
            </a:extLst>
          </p:cNvPr>
          <p:cNvSpPr txBox="1"/>
          <p:nvPr/>
        </p:nvSpPr>
        <p:spPr>
          <a:xfrm>
            <a:off x="1744101" y="2117939"/>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JULY 2022 – SEPT 2023</a:t>
            </a:r>
          </a:p>
        </p:txBody>
      </p:sp>
      <p:pic>
        <p:nvPicPr>
          <p:cNvPr id="21" name="Picture 21" descr="Drawing of four hands around a gear">
            <a:extLst>
              <a:ext uri="{FF2B5EF4-FFF2-40B4-BE49-F238E27FC236}">
                <a16:creationId xmlns:a16="http://schemas.microsoft.com/office/drawing/2014/main" id="{3E34CBCB-D993-8B2F-5635-748F4665FBF0}"/>
              </a:ext>
            </a:extLst>
          </p:cNvPr>
          <p:cNvPicPr>
            <a:picLocks noChangeAspect="1"/>
          </p:cNvPicPr>
          <p:nvPr/>
        </p:nvPicPr>
        <p:blipFill>
          <a:blip r:embed="rId4"/>
          <a:stretch>
            <a:fillRect/>
          </a:stretch>
        </p:blipFill>
        <p:spPr>
          <a:xfrm>
            <a:off x="1948845" y="2632225"/>
            <a:ext cx="1194406" cy="1182311"/>
          </a:xfrm>
          <a:prstGeom prst="rect">
            <a:avLst/>
          </a:prstGeom>
        </p:spPr>
      </p:pic>
      <p:sp>
        <p:nvSpPr>
          <p:cNvPr id="22" name="TextBox 21">
            <a:extLst>
              <a:ext uri="{FF2B5EF4-FFF2-40B4-BE49-F238E27FC236}">
                <a16:creationId xmlns:a16="http://schemas.microsoft.com/office/drawing/2014/main" id="{641804C0-77FD-6A05-56E2-634A8042272A}"/>
              </a:ext>
            </a:extLst>
          </p:cNvPr>
          <p:cNvSpPr txBox="1"/>
          <p:nvPr/>
        </p:nvSpPr>
        <p:spPr>
          <a:xfrm>
            <a:off x="1670144" y="3814536"/>
            <a:ext cx="155010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STEM Hubs submit </a:t>
            </a:r>
            <a:r>
              <a:rPr lang="en-US" sz="1400" b="1">
                <a:cs typeface="Calibri"/>
              </a:rPr>
              <a:t>proposals</a:t>
            </a:r>
            <a:r>
              <a:rPr lang="en-US" sz="1400">
                <a:cs typeface="Calibri"/>
              </a:rPr>
              <a:t> to increase access and participation in computer science in their regions</a:t>
            </a:r>
          </a:p>
        </p:txBody>
      </p:sp>
      <p:cxnSp>
        <p:nvCxnSpPr>
          <p:cNvPr id="42" name="Straight Arrow Connector 41" descr="Dash between steps 2 &amp; 3">
            <a:extLst>
              <a:ext uri="{FF2B5EF4-FFF2-40B4-BE49-F238E27FC236}">
                <a16:creationId xmlns:a16="http://schemas.microsoft.com/office/drawing/2014/main" id="{ED9B070D-8D71-4532-7AD5-B14A6D05D54C}"/>
              </a:ext>
            </a:extLst>
          </p:cNvPr>
          <p:cNvCxnSpPr>
            <a:cxnSpLocks/>
          </p:cNvCxnSpPr>
          <p:nvPr/>
        </p:nvCxnSpPr>
        <p:spPr>
          <a:xfrm flipV="1">
            <a:off x="3142645" y="3245454"/>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79928AE-0D30-634F-CB7E-F9DFE2486500}"/>
              </a:ext>
            </a:extLst>
          </p:cNvPr>
          <p:cNvSpPr txBox="1"/>
          <p:nvPr/>
        </p:nvSpPr>
        <p:spPr>
          <a:xfrm>
            <a:off x="3413243" y="2117939"/>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DEC 2022 – JAN 2023</a:t>
            </a:r>
            <a:endParaRPr lang="en-US"/>
          </a:p>
        </p:txBody>
      </p:sp>
      <p:pic>
        <p:nvPicPr>
          <p:cNvPr id="24" name="Picture 24" descr="Drawing of three people with a lightbulb">
            <a:extLst>
              <a:ext uri="{FF2B5EF4-FFF2-40B4-BE49-F238E27FC236}">
                <a16:creationId xmlns:a16="http://schemas.microsoft.com/office/drawing/2014/main" id="{6DE198C2-6CEA-BEA0-C97D-3C8BDC8CB794}"/>
              </a:ext>
            </a:extLst>
          </p:cNvPr>
          <p:cNvPicPr>
            <a:picLocks noChangeAspect="1"/>
          </p:cNvPicPr>
          <p:nvPr/>
        </p:nvPicPr>
        <p:blipFill>
          <a:blip r:embed="rId5"/>
          <a:stretch>
            <a:fillRect/>
          </a:stretch>
        </p:blipFill>
        <p:spPr>
          <a:xfrm>
            <a:off x="3581702" y="2692702"/>
            <a:ext cx="1266977" cy="1303262"/>
          </a:xfrm>
          <a:prstGeom prst="rect">
            <a:avLst/>
          </a:prstGeom>
        </p:spPr>
      </p:pic>
      <p:sp>
        <p:nvSpPr>
          <p:cNvPr id="25" name="TextBox 24">
            <a:extLst>
              <a:ext uri="{FF2B5EF4-FFF2-40B4-BE49-F238E27FC236}">
                <a16:creationId xmlns:a16="http://schemas.microsoft.com/office/drawing/2014/main" id="{968DCE4D-878A-E574-29F4-7A3211531F5C}"/>
              </a:ext>
            </a:extLst>
          </p:cNvPr>
          <p:cNvSpPr txBox="1"/>
          <p:nvPr/>
        </p:nvSpPr>
        <p:spPr>
          <a:xfrm>
            <a:off x="3210493" y="3808088"/>
            <a:ext cx="191454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and HECC facilitate </a:t>
            </a:r>
            <a:r>
              <a:rPr lang="en-US" sz="1400" b="1">
                <a:cs typeface="Calibri"/>
              </a:rPr>
              <a:t>Phase I Engagement</a:t>
            </a:r>
            <a:r>
              <a:rPr lang="en-US" sz="1400">
                <a:cs typeface="Calibri"/>
              </a:rPr>
              <a:t> focused on learning from education partners, career connected partners, students, families, and community members about their experience with computer science. </a:t>
            </a:r>
          </a:p>
        </p:txBody>
      </p:sp>
      <p:cxnSp>
        <p:nvCxnSpPr>
          <p:cNvPr id="43" name="Straight Arrow Connector 42" descr="Dash between steps 3 &amp; 4">
            <a:extLst>
              <a:ext uri="{FF2B5EF4-FFF2-40B4-BE49-F238E27FC236}">
                <a16:creationId xmlns:a16="http://schemas.microsoft.com/office/drawing/2014/main" id="{2968DD7C-4F19-CEEA-DAB5-7D10F8FB980D}"/>
              </a:ext>
            </a:extLst>
          </p:cNvPr>
          <p:cNvCxnSpPr>
            <a:cxnSpLocks/>
          </p:cNvCxnSpPr>
          <p:nvPr/>
        </p:nvCxnSpPr>
        <p:spPr>
          <a:xfrm flipV="1">
            <a:off x="4848073" y="3245454"/>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B8FD239E-40E7-837E-6159-D95714853017}"/>
              </a:ext>
            </a:extLst>
          </p:cNvPr>
          <p:cNvSpPr txBox="1"/>
          <p:nvPr/>
        </p:nvSpPr>
        <p:spPr>
          <a:xfrm>
            <a:off x="5082385" y="2117938"/>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FEB 2023 – MAR 2023</a:t>
            </a:r>
            <a:endParaRPr lang="en-US"/>
          </a:p>
        </p:txBody>
      </p:sp>
      <p:pic>
        <p:nvPicPr>
          <p:cNvPr id="27" name="Picture 27" descr="Drawing of three gears in a triangle">
            <a:extLst>
              <a:ext uri="{FF2B5EF4-FFF2-40B4-BE49-F238E27FC236}">
                <a16:creationId xmlns:a16="http://schemas.microsoft.com/office/drawing/2014/main" id="{B5C31D9D-9A0B-82AC-EEBE-1BEE61D8B026}"/>
              </a:ext>
            </a:extLst>
          </p:cNvPr>
          <p:cNvPicPr>
            <a:picLocks noChangeAspect="1"/>
          </p:cNvPicPr>
          <p:nvPr/>
        </p:nvPicPr>
        <p:blipFill>
          <a:blip r:embed="rId6"/>
          <a:stretch>
            <a:fillRect/>
          </a:stretch>
        </p:blipFill>
        <p:spPr>
          <a:xfrm>
            <a:off x="5364464" y="2632226"/>
            <a:ext cx="1221166" cy="1230691"/>
          </a:xfrm>
          <a:prstGeom prst="rect">
            <a:avLst/>
          </a:prstGeom>
        </p:spPr>
      </p:pic>
      <p:sp>
        <p:nvSpPr>
          <p:cNvPr id="28" name="TextBox 27">
            <a:extLst>
              <a:ext uri="{FF2B5EF4-FFF2-40B4-BE49-F238E27FC236}">
                <a16:creationId xmlns:a16="http://schemas.microsoft.com/office/drawing/2014/main" id="{7B816564-2E05-1289-2194-DA41CE59EEF0}"/>
              </a:ext>
            </a:extLst>
          </p:cNvPr>
          <p:cNvSpPr txBox="1"/>
          <p:nvPr/>
        </p:nvSpPr>
        <p:spPr>
          <a:xfrm>
            <a:off x="5135223" y="3820182"/>
            <a:ext cx="162267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and HECC identify a consult team (based on applications) and work with the consult team to write a </a:t>
            </a:r>
            <a:r>
              <a:rPr lang="en-US" sz="1400" b="1">
                <a:cs typeface="Calibri"/>
              </a:rPr>
              <a:t>draft implementation plan. Phase I Engagement summary shared publicly.</a:t>
            </a:r>
          </a:p>
        </p:txBody>
      </p:sp>
      <p:cxnSp>
        <p:nvCxnSpPr>
          <p:cNvPr id="44" name="Straight Arrow Connector 43" descr="Dash between steps 4 &amp; 5">
            <a:extLst>
              <a:ext uri="{FF2B5EF4-FFF2-40B4-BE49-F238E27FC236}">
                <a16:creationId xmlns:a16="http://schemas.microsoft.com/office/drawing/2014/main" id="{72E65FF6-C803-FB33-2CE7-783119B0D628}"/>
              </a:ext>
            </a:extLst>
          </p:cNvPr>
          <p:cNvCxnSpPr>
            <a:cxnSpLocks/>
          </p:cNvCxnSpPr>
          <p:nvPr/>
        </p:nvCxnSpPr>
        <p:spPr>
          <a:xfrm flipV="1">
            <a:off x="6480931" y="3245455"/>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6D2BAB94-112E-C585-ACB5-12DBD11D17C7}"/>
              </a:ext>
            </a:extLst>
          </p:cNvPr>
          <p:cNvSpPr txBox="1"/>
          <p:nvPr/>
        </p:nvSpPr>
        <p:spPr>
          <a:xfrm>
            <a:off x="6678955" y="2117938"/>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APR 2023 –JUNE 2023</a:t>
            </a:r>
            <a:endParaRPr lang="en-US"/>
          </a:p>
        </p:txBody>
      </p:sp>
      <p:pic>
        <p:nvPicPr>
          <p:cNvPr id="31" name="Picture 31" descr="Drawing of three people with their arms raised">
            <a:extLst>
              <a:ext uri="{FF2B5EF4-FFF2-40B4-BE49-F238E27FC236}">
                <a16:creationId xmlns:a16="http://schemas.microsoft.com/office/drawing/2014/main" id="{9E69F8BC-5F68-28A1-A068-0B012B6EF776}"/>
              </a:ext>
            </a:extLst>
          </p:cNvPr>
          <p:cNvPicPr>
            <a:picLocks noChangeAspect="1"/>
          </p:cNvPicPr>
          <p:nvPr/>
        </p:nvPicPr>
        <p:blipFill>
          <a:blip r:embed="rId7"/>
          <a:stretch>
            <a:fillRect/>
          </a:stretch>
        </p:blipFill>
        <p:spPr>
          <a:xfrm>
            <a:off x="6956273" y="2656418"/>
            <a:ext cx="1206501" cy="1182310"/>
          </a:xfrm>
          <a:prstGeom prst="rect">
            <a:avLst/>
          </a:prstGeom>
        </p:spPr>
      </p:pic>
      <p:sp>
        <p:nvSpPr>
          <p:cNvPr id="29" name="TextBox 28">
            <a:extLst>
              <a:ext uri="{FF2B5EF4-FFF2-40B4-BE49-F238E27FC236}">
                <a16:creationId xmlns:a16="http://schemas.microsoft.com/office/drawing/2014/main" id="{8786FFC5-ACE3-BA87-D7FB-4184A0FE52C5}"/>
              </a:ext>
            </a:extLst>
          </p:cNvPr>
          <p:cNvSpPr txBox="1"/>
          <p:nvPr/>
        </p:nvSpPr>
        <p:spPr>
          <a:xfrm>
            <a:off x="6865752" y="3808087"/>
            <a:ext cx="1484148"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and HECC facilitate </a:t>
            </a:r>
            <a:r>
              <a:rPr lang="en-US" sz="1400" b="1">
                <a:cs typeface="Calibri"/>
              </a:rPr>
              <a:t>Phase II Engagement</a:t>
            </a:r>
            <a:r>
              <a:rPr lang="en-US" sz="1400">
                <a:cs typeface="Calibri"/>
              </a:rPr>
              <a:t> focused on getting feedback on the draft implementation plan. </a:t>
            </a:r>
            <a:r>
              <a:rPr lang="en-US" sz="1400" b="1">
                <a:ea typeface="+mn-lt"/>
                <a:cs typeface="+mn-lt"/>
              </a:rPr>
              <a:t>Phase II Engagement  summary shared publicly.</a:t>
            </a:r>
            <a:endParaRPr lang="en-US" sz="1400">
              <a:cs typeface="Calibri"/>
            </a:endParaRPr>
          </a:p>
        </p:txBody>
      </p:sp>
      <p:cxnSp>
        <p:nvCxnSpPr>
          <p:cNvPr id="45" name="Straight Arrow Connector 44" descr="Dash between steps 5 &amp; 6">
            <a:extLst>
              <a:ext uri="{FF2B5EF4-FFF2-40B4-BE49-F238E27FC236}">
                <a16:creationId xmlns:a16="http://schemas.microsoft.com/office/drawing/2014/main" id="{12AA374E-A3EE-50BC-D074-69A218E514FE}"/>
              </a:ext>
            </a:extLst>
          </p:cNvPr>
          <p:cNvCxnSpPr>
            <a:cxnSpLocks/>
          </p:cNvCxnSpPr>
          <p:nvPr/>
        </p:nvCxnSpPr>
        <p:spPr>
          <a:xfrm flipV="1">
            <a:off x="8162169" y="3245455"/>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F821FA9C-437D-2AAB-09E7-95FA8F89103A}"/>
              </a:ext>
            </a:extLst>
          </p:cNvPr>
          <p:cNvSpPr txBox="1"/>
          <p:nvPr/>
        </p:nvSpPr>
        <p:spPr>
          <a:xfrm>
            <a:off x="8517430" y="2117937"/>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JULY 2023 –AUG 2023</a:t>
            </a:r>
            <a:endParaRPr lang="en-US"/>
          </a:p>
        </p:txBody>
      </p:sp>
      <p:pic>
        <p:nvPicPr>
          <p:cNvPr id="34" name="Picture 34" descr="Drawing of four people in a circle">
            <a:extLst>
              <a:ext uri="{FF2B5EF4-FFF2-40B4-BE49-F238E27FC236}">
                <a16:creationId xmlns:a16="http://schemas.microsoft.com/office/drawing/2014/main" id="{26F0E67A-DF8A-64B4-31A0-13898EFF0A6D}"/>
              </a:ext>
            </a:extLst>
          </p:cNvPr>
          <p:cNvPicPr>
            <a:picLocks noChangeAspect="1"/>
          </p:cNvPicPr>
          <p:nvPr/>
        </p:nvPicPr>
        <p:blipFill>
          <a:blip r:embed="rId8"/>
          <a:stretch>
            <a:fillRect/>
          </a:stretch>
        </p:blipFill>
        <p:spPr>
          <a:xfrm>
            <a:off x="8794750" y="2692703"/>
            <a:ext cx="1121834" cy="1146024"/>
          </a:xfrm>
          <a:prstGeom prst="rect">
            <a:avLst/>
          </a:prstGeom>
        </p:spPr>
      </p:pic>
      <p:sp>
        <p:nvSpPr>
          <p:cNvPr id="35" name="TextBox 34">
            <a:extLst>
              <a:ext uri="{FF2B5EF4-FFF2-40B4-BE49-F238E27FC236}">
                <a16:creationId xmlns:a16="http://schemas.microsoft.com/office/drawing/2014/main" id="{0BA9D3BA-3FBC-7C9C-7253-2450C0A1C7DB}"/>
              </a:ext>
            </a:extLst>
          </p:cNvPr>
          <p:cNvSpPr txBox="1"/>
          <p:nvPr/>
        </p:nvSpPr>
        <p:spPr>
          <a:xfrm>
            <a:off x="8582363" y="3856467"/>
            <a:ext cx="15501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HECC, and the Consult Group respond to feedback on the implementation plan and write</a:t>
            </a:r>
            <a:r>
              <a:rPr lang="en-US" sz="1400" b="1">
                <a:cs typeface="Calibri"/>
              </a:rPr>
              <a:t> final implementation </a:t>
            </a:r>
            <a:endParaRPr lang="en-US"/>
          </a:p>
          <a:p>
            <a:pPr algn="ctr"/>
            <a:r>
              <a:rPr lang="en-US" sz="1400" b="1">
                <a:cs typeface="Calibri"/>
              </a:rPr>
              <a:t>plan</a:t>
            </a:r>
            <a:endParaRPr lang="en-US"/>
          </a:p>
        </p:txBody>
      </p:sp>
      <p:cxnSp>
        <p:nvCxnSpPr>
          <p:cNvPr id="46" name="Straight Arrow Connector 45" descr="Dash between steps 6 &amp; 7">
            <a:extLst>
              <a:ext uri="{FF2B5EF4-FFF2-40B4-BE49-F238E27FC236}">
                <a16:creationId xmlns:a16="http://schemas.microsoft.com/office/drawing/2014/main" id="{5A8BA3A0-099E-D97D-E09F-C6BAFCD2928A}"/>
              </a:ext>
            </a:extLst>
          </p:cNvPr>
          <p:cNvCxnSpPr>
            <a:cxnSpLocks/>
          </p:cNvCxnSpPr>
          <p:nvPr/>
        </p:nvCxnSpPr>
        <p:spPr>
          <a:xfrm flipV="1">
            <a:off x="9831312" y="3221264"/>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574424EC-DD5C-A5A2-EDBE-568072A332D5}"/>
              </a:ext>
            </a:extLst>
          </p:cNvPr>
          <p:cNvSpPr txBox="1"/>
          <p:nvPr/>
        </p:nvSpPr>
        <p:spPr>
          <a:xfrm>
            <a:off x="10210762" y="2142126"/>
            <a:ext cx="16643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SEPT 2023</a:t>
            </a:r>
            <a:endParaRPr lang="en-US" b="1">
              <a:cs typeface="Calibri"/>
            </a:endParaRPr>
          </a:p>
        </p:txBody>
      </p:sp>
      <p:pic>
        <p:nvPicPr>
          <p:cNvPr id="37" name="Picture 37" descr="Drawing of four puzzle pieces that fit together">
            <a:extLst>
              <a:ext uri="{FF2B5EF4-FFF2-40B4-BE49-F238E27FC236}">
                <a16:creationId xmlns:a16="http://schemas.microsoft.com/office/drawing/2014/main" id="{7146AC04-CEFF-81EE-38F9-938D38C75BE8}"/>
              </a:ext>
            </a:extLst>
          </p:cNvPr>
          <p:cNvPicPr>
            <a:picLocks noChangeAspect="1"/>
          </p:cNvPicPr>
          <p:nvPr/>
        </p:nvPicPr>
        <p:blipFill>
          <a:blip r:embed="rId9"/>
          <a:stretch>
            <a:fillRect/>
          </a:stretch>
        </p:blipFill>
        <p:spPr>
          <a:xfrm>
            <a:off x="10367131" y="2511274"/>
            <a:ext cx="1351643" cy="1327453"/>
          </a:xfrm>
          <a:prstGeom prst="rect">
            <a:avLst/>
          </a:prstGeom>
        </p:spPr>
      </p:pic>
      <p:sp>
        <p:nvSpPr>
          <p:cNvPr id="40" name="TextBox 39">
            <a:extLst>
              <a:ext uri="{FF2B5EF4-FFF2-40B4-BE49-F238E27FC236}">
                <a16:creationId xmlns:a16="http://schemas.microsoft.com/office/drawing/2014/main" id="{FE2BA476-5ED6-A254-D002-B4BE232A47EB}"/>
              </a:ext>
            </a:extLst>
          </p:cNvPr>
          <p:cNvSpPr txBox="1"/>
          <p:nvPr/>
        </p:nvSpPr>
        <p:spPr>
          <a:xfrm>
            <a:off x="10299889" y="3771804"/>
            <a:ext cx="15017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a:rPr>
              <a:t>Publish Computer Science Implementation Plan</a:t>
            </a:r>
          </a:p>
          <a:p>
            <a:pPr algn="l"/>
            <a:endParaRPr lang="en-US" sz="1600">
              <a:cs typeface="Calibri"/>
            </a:endParaRPr>
          </a:p>
        </p:txBody>
      </p:sp>
      <p:sp>
        <p:nvSpPr>
          <p:cNvPr id="4" name="Footer Placeholder 3" hidden="1">
            <a:extLst>
              <a:ext uri="{FF2B5EF4-FFF2-40B4-BE49-F238E27FC236}">
                <a16:creationId xmlns:a16="http://schemas.microsoft.com/office/drawing/2014/main" id="{C6A00CBF-6B19-EBD9-28BD-E4F3D6209160}"/>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79404174"/>
      </p:ext>
    </p:extLst>
  </p:cSld>
  <p:clrMapOvr>
    <a:masterClrMapping/>
  </p:clrMapOvr>
  <p:extLst mod="1">
    <p:ext uri="{6950BFC3-D8DA-4A85-94F7-54DA5524770B}">
      <p188:commentRel xmlns="" xmlns:p188="http://schemas.microsoft.com/office/powerpoint/2018/8/main" r:id="rId10"/>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53B76A-77E7-ADD9-EC04-73A143C155CB}"/>
              </a:ext>
            </a:extLst>
          </p:cNvPr>
          <p:cNvSpPr>
            <a:spLocks noGrp="1"/>
          </p:cNvSpPr>
          <p:nvPr>
            <p:ph type="sldNum" sz="quarter" idx="12"/>
          </p:nvPr>
        </p:nvSpPr>
        <p:spPr/>
        <p:txBody>
          <a:bodyPr/>
          <a:lstStyle/>
          <a:p>
            <a:fld id="{357F5B69-6281-4C1F-8C38-6DA0F56DA430}" type="slidenum">
              <a:rPr lang="en-US" smtClean="0"/>
              <a:pPr/>
              <a:t>25</a:t>
            </a:fld>
            <a:endParaRPr lang="en-US"/>
          </a:p>
        </p:txBody>
      </p:sp>
      <p:sp>
        <p:nvSpPr>
          <p:cNvPr id="5" name="Title 4">
            <a:extLst>
              <a:ext uri="{FF2B5EF4-FFF2-40B4-BE49-F238E27FC236}">
                <a16:creationId xmlns:a16="http://schemas.microsoft.com/office/drawing/2014/main" id="{A2F1B9AC-7CD9-9951-DCE0-FFF098B657A2}"/>
              </a:ext>
            </a:extLst>
          </p:cNvPr>
          <p:cNvSpPr>
            <a:spLocks noGrp="1"/>
          </p:cNvSpPr>
          <p:nvPr>
            <p:ph type="title"/>
          </p:nvPr>
        </p:nvSpPr>
        <p:spPr>
          <a:xfrm>
            <a:off x="559026" y="563985"/>
            <a:ext cx="4118731" cy="2538201"/>
          </a:xfrm>
        </p:spPr>
        <p:txBody>
          <a:bodyPr/>
          <a:lstStyle/>
          <a:p>
            <a:r>
              <a:rPr lang="en-US">
                <a:ea typeface="Calibri"/>
                <a:cs typeface="Calibri"/>
              </a:rPr>
              <a:t>Lend Your Voice: Computer Science Consult Group</a:t>
            </a:r>
            <a:endParaRPr lang="en-US"/>
          </a:p>
        </p:txBody>
      </p:sp>
      <p:sp>
        <p:nvSpPr>
          <p:cNvPr id="2" name="Content Placeholder 1">
            <a:extLst>
              <a:ext uri="{FF2B5EF4-FFF2-40B4-BE49-F238E27FC236}">
                <a16:creationId xmlns:a16="http://schemas.microsoft.com/office/drawing/2014/main" id="{1097AA2A-7476-507E-DF67-A372EB808A9C}"/>
              </a:ext>
            </a:extLst>
          </p:cNvPr>
          <p:cNvSpPr>
            <a:spLocks noGrp="1"/>
          </p:cNvSpPr>
          <p:nvPr>
            <p:ph idx="1"/>
          </p:nvPr>
        </p:nvSpPr>
        <p:spPr>
          <a:xfrm>
            <a:off x="5183188" y="558422"/>
            <a:ext cx="6172200" cy="5757370"/>
          </a:xfrm>
        </p:spPr>
        <p:txBody>
          <a:bodyPr vert="horz" lIns="91440" tIns="45720" rIns="91440" bIns="45720" rtlCol="0" anchor="t">
            <a:normAutofit fontScale="77500" lnSpcReduction="20000"/>
          </a:bodyPr>
          <a:lstStyle/>
          <a:p>
            <a:pPr>
              <a:lnSpc>
                <a:spcPct val="120000"/>
              </a:lnSpc>
              <a:spcBef>
                <a:spcPts val="0"/>
              </a:spcBef>
              <a:spcAft>
                <a:spcPts val="1200"/>
              </a:spcAft>
            </a:pPr>
            <a:r>
              <a:rPr lang="en-US" sz="2600" b="1">
                <a:ea typeface="+mn-lt"/>
                <a:cs typeface="+mn-lt"/>
              </a:rPr>
              <a:t>Who: </a:t>
            </a:r>
            <a:r>
              <a:rPr lang="en-US" sz="2600">
                <a:ea typeface="+mn-lt"/>
                <a:cs typeface="+mn-lt"/>
              </a:rPr>
              <a:t>Oregon-based partners including teachers, school/district administrators, teacher licensure representatives, instructors, professors, teacher preparatory program representatives, CTE Regional Coordinators, and computer science education experts existing across the P-20 education age range, as well as business/industry representation. </a:t>
            </a:r>
          </a:p>
          <a:p>
            <a:pPr>
              <a:lnSpc>
                <a:spcPct val="120000"/>
              </a:lnSpc>
              <a:spcBef>
                <a:spcPts val="0"/>
              </a:spcBef>
              <a:spcAft>
                <a:spcPts val="1200"/>
              </a:spcAft>
            </a:pPr>
            <a:r>
              <a:rPr lang="en-US" sz="2600" b="1">
                <a:ea typeface="+mn-lt"/>
                <a:cs typeface="+mn-lt"/>
              </a:rPr>
              <a:t>What:</a:t>
            </a:r>
            <a:r>
              <a:rPr lang="en-US" sz="2600">
                <a:ea typeface="+mn-lt"/>
                <a:cs typeface="+mn-lt"/>
              </a:rPr>
              <a:t> The group will review engagement summaries, draft recommendations, and advise ODE and HECC staff. </a:t>
            </a:r>
          </a:p>
          <a:p>
            <a:pPr>
              <a:lnSpc>
                <a:spcPct val="120000"/>
              </a:lnSpc>
              <a:spcBef>
                <a:spcPts val="0"/>
              </a:spcBef>
              <a:spcAft>
                <a:spcPts val="1200"/>
              </a:spcAft>
            </a:pPr>
            <a:r>
              <a:rPr lang="en-US" sz="2600" b="1">
                <a:ea typeface="+mn-lt"/>
                <a:cs typeface="+mn-lt"/>
              </a:rPr>
              <a:t>When:</a:t>
            </a:r>
            <a:r>
              <a:rPr lang="en-US" sz="2600">
                <a:ea typeface="+mn-lt"/>
                <a:cs typeface="+mn-lt"/>
              </a:rPr>
              <a:t> The group will meet virtually on a regular basis from February 2022 through August 2023. </a:t>
            </a:r>
          </a:p>
          <a:p>
            <a:pPr>
              <a:lnSpc>
                <a:spcPct val="120000"/>
              </a:lnSpc>
              <a:spcBef>
                <a:spcPts val="0"/>
              </a:spcBef>
              <a:spcAft>
                <a:spcPts val="1200"/>
              </a:spcAft>
            </a:pPr>
            <a:r>
              <a:rPr lang="en-US" sz="2600" b="1">
                <a:ea typeface="+mn-lt"/>
                <a:cs typeface="+mn-lt"/>
              </a:rPr>
              <a:t>How:</a:t>
            </a:r>
            <a:r>
              <a:rPr lang="en-US" sz="2600">
                <a:ea typeface="+mn-lt"/>
                <a:cs typeface="+mn-lt"/>
              </a:rPr>
              <a:t> Membership on the Consult Group will be by application, and members will be selected by ODE/HECC staff.  Applications are due by January 23, 2023.</a:t>
            </a:r>
            <a:r>
              <a:rPr lang="en-US"/>
              <a:t/>
            </a:r>
            <a:br>
              <a:rPr lang="en-US"/>
            </a:br>
            <a:endParaRPr lang="en-US">
              <a:ea typeface="Calibri" panose="020F0502020204030204"/>
              <a:cs typeface="Calibri" panose="020F0502020204030204"/>
            </a:endParaRPr>
          </a:p>
        </p:txBody>
      </p:sp>
      <p:pic>
        <p:nvPicPr>
          <p:cNvPr id="7" name="Picture 7" descr="A picture of a group of hands together">
            <a:extLst>
              <a:ext uri="{FF2B5EF4-FFF2-40B4-BE49-F238E27FC236}">
                <a16:creationId xmlns:a16="http://schemas.microsoft.com/office/drawing/2014/main" id="{AD3D6DE7-5EAF-7DD3-4B3D-16AB64FC4B11}"/>
              </a:ext>
            </a:extLst>
          </p:cNvPr>
          <p:cNvPicPr>
            <a:picLocks noGrp="1" noChangeAspect="1"/>
          </p:cNvPicPr>
          <p:nvPr>
            <p:ph type="pic" sz="quarter" idx="13"/>
          </p:nvPr>
        </p:nvPicPr>
        <p:blipFill rotWithShape="1">
          <a:blip r:embed="rId3"/>
          <a:srcRect t="8056" b="8056"/>
          <a:stretch/>
        </p:blipFill>
        <p:spPr>
          <a:xfrm>
            <a:off x="502711" y="3053382"/>
            <a:ext cx="4360756" cy="2873990"/>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8DD9E4A6-ECA8-25F2-6809-250B978FAC8F}"/>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271593427"/>
      </p:ext>
    </p:extLst>
  </p:cSld>
  <p:clrMapOvr>
    <a:masterClrMapping/>
  </p:clrMapOvr>
  <p:extLst mod="1">
    <p:ext uri="{6950BFC3-D8DA-4A85-94F7-54DA5524770B}">
      <p188:commentRel xmlns="" xmlns:p188="http://schemas.microsoft.com/office/powerpoint/2018/8/main" r:id="rId4"/>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45FC9-93AA-7117-A14D-30D655B08CB4}"/>
              </a:ext>
            </a:extLst>
          </p:cNvPr>
          <p:cNvSpPr>
            <a:spLocks noGrp="1"/>
          </p:cNvSpPr>
          <p:nvPr>
            <p:ph type="sldNum" sz="quarter" idx="12"/>
          </p:nvPr>
        </p:nvSpPr>
        <p:spPr/>
        <p:txBody>
          <a:bodyPr/>
          <a:lstStyle/>
          <a:p>
            <a:fld id="{357F5B69-6281-4C1F-8C38-6DA0F56DA430}" type="slidenum">
              <a:rPr lang="en-US" smtClean="0"/>
              <a:t>26</a:t>
            </a:fld>
            <a:endParaRPr lang="en-US"/>
          </a:p>
        </p:txBody>
      </p:sp>
      <p:sp>
        <p:nvSpPr>
          <p:cNvPr id="2" name="Title 1">
            <a:extLst>
              <a:ext uri="{FF2B5EF4-FFF2-40B4-BE49-F238E27FC236}">
                <a16:creationId xmlns:a16="http://schemas.microsoft.com/office/drawing/2014/main" id="{E7F680E8-D64B-E141-EA86-53C9D2CC4345}"/>
              </a:ext>
            </a:extLst>
          </p:cNvPr>
          <p:cNvSpPr>
            <a:spLocks noGrp="1"/>
          </p:cNvSpPr>
          <p:nvPr>
            <p:ph type="title"/>
          </p:nvPr>
        </p:nvSpPr>
        <p:spPr/>
        <p:txBody>
          <a:bodyPr>
            <a:normAutofit/>
          </a:bodyPr>
          <a:lstStyle/>
          <a:p>
            <a:r>
              <a:rPr lang="en-US" sz="5400">
                <a:cs typeface="Calibri"/>
              </a:rPr>
              <a:t>Closing </a:t>
            </a:r>
            <a:endParaRPr lang="en-US" sz="5400"/>
          </a:p>
        </p:txBody>
      </p:sp>
      <p:sp>
        <p:nvSpPr>
          <p:cNvPr id="5" name="Content Placeholder 4">
            <a:extLst>
              <a:ext uri="{FF2B5EF4-FFF2-40B4-BE49-F238E27FC236}">
                <a16:creationId xmlns:a16="http://schemas.microsoft.com/office/drawing/2014/main" id="{79059A1E-919D-10D0-EC79-67E56FFAD970}"/>
              </a:ext>
            </a:extLst>
          </p:cNvPr>
          <p:cNvSpPr>
            <a:spLocks noGrp="1"/>
          </p:cNvSpPr>
          <p:nvPr>
            <p:ph idx="1"/>
          </p:nvPr>
        </p:nvSpPr>
        <p:spPr/>
        <p:txBody>
          <a:bodyPr vert="horz" lIns="91440" tIns="45720" rIns="91440" bIns="45720" rtlCol="0" anchor="t">
            <a:normAutofit fontScale="92500" lnSpcReduction="20000"/>
          </a:bodyPr>
          <a:lstStyle/>
          <a:p>
            <a:pPr>
              <a:lnSpc>
                <a:spcPct val="110000"/>
              </a:lnSpc>
              <a:spcBef>
                <a:spcPts val="0"/>
              </a:spcBef>
              <a:spcAft>
                <a:spcPts val="1200"/>
              </a:spcAft>
            </a:pPr>
            <a:r>
              <a:rPr lang="en-US">
                <a:cs typeface="Calibri"/>
              </a:rPr>
              <a:t>Please consider applying for the Computer Science Consult Group.</a:t>
            </a:r>
          </a:p>
          <a:p>
            <a:pPr>
              <a:lnSpc>
                <a:spcPct val="110000"/>
              </a:lnSpc>
              <a:spcBef>
                <a:spcPts val="0"/>
              </a:spcBef>
              <a:spcAft>
                <a:spcPts val="1200"/>
              </a:spcAft>
            </a:pPr>
            <a:r>
              <a:rPr lang="en-US">
                <a:cs typeface="Calibri"/>
              </a:rPr>
              <a:t>We will reach out to all of those who participated in Phase I engagement for participation in Phase II engagement in the spring.</a:t>
            </a:r>
          </a:p>
          <a:p>
            <a:pPr>
              <a:lnSpc>
                <a:spcPct val="110000"/>
              </a:lnSpc>
              <a:spcBef>
                <a:spcPts val="0"/>
              </a:spcBef>
              <a:spcAft>
                <a:spcPts val="1200"/>
              </a:spcAft>
            </a:pPr>
            <a:r>
              <a:rPr lang="en-US">
                <a:cs typeface="Calibri"/>
              </a:rPr>
              <a:t>If you would like to receive direct notifications about upcoming Computer Science work, please join the Computer Science listserv.</a:t>
            </a:r>
          </a:p>
          <a:p>
            <a:pPr>
              <a:lnSpc>
                <a:spcPct val="110000"/>
              </a:lnSpc>
              <a:spcBef>
                <a:spcPts val="0"/>
              </a:spcBef>
              <a:spcAft>
                <a:spcPts val="1200"/>
              </a:spcAft>
            </a:pPr>
            <a:r>
              <a:rPr lang="en-US">
                <a:cs typeface="Calibri"/>
              </a:rPr>
              <a:t>You can find additional information on our </a:t>
            </a:r>
            <a:r>
              <a:rPr lang="en-US">
                <a:cs typeface="Calibri"/>
                <a:hlinkClick r:id="rId3"/>
              </a:rPr>
              <a:t>Computer Science website</a:t>
            </a:r>
            <a:r>
              <a:rPr lang="en-US">
                <a:cs typeface="Calibri"/>
              </a:rPr>
              <a:t>.</a:t>
            </a:r>
          </a:p>
          <a:p>
            <a:pPr>
              <a:lnSpc>
                <a:spcPct val="110000"/>
              </a:lnSpc>
              <a:spcBef>
                <a:spcPts val="0"/>
              </a:spcBef>
              <a:spcAft>
                <a:spcPts val="1200"/>
              </a:spcAft>
            </a:pPr>
            <a:r>
              <a:rPr lang="en-US">
                <a:cs typeface="Calibri"/>
              </a:rPr>
              <a:t>If you have any questions, please reach out to the ODE Computer Science Inbox </a:t>
            </a:r>
            <a:r>
              <a:rPr lang="en-US" u="sng">
                <a:cs typeface="Calibri"/>
                <a:hlinkClick r:id="rId4"/>
              </a:rPr>
              <a:t>ode</a:t>
            </a:r>
            <a:r>
              <a:rPr lang="en-US" u="sng">
                <a:ea typeface="+mn-lt"/>
                <a:cs typeface="+mn-lt"/>
                <a:hlinkClick r:id="rId4"/>
              </a:rPr>
              <a:t>.csinitiative@ode.oregon.gov</a:t>
            </a:r>
            <a:r>
              <a:rPr lang="en-US">
                <a:cs typeface="Calibri"/>
              </a:rPr>
              <a:t> </a:t>
            </a:r>
          </a:p>
          <a:p>
            <a:pPr>
              <a:lnSpc>
                <a:spcPct val="110000"/>
              </a:lnSpc>
              <a:spcBef>
                <a:spcPts val="0"/>
              </a:spcBef>
              <a:spcAft>
                <a:spcPts val="1200"/>
              </a:spcAft>
            </a:pPr>
            <a:r>
              <a:rPr lang="en-US">
                <a:cs typeface="Calibri"/>
              </a:rPr>
              <a:t>Our gratitude for your time, voice and input today</a:t>
            </a:r>
            <a:endParaRPr lang="en-US"/>
          </a:p>
        </p:txBody>
      </p:sp>
      <p:pic>
        <p:nvPicPr>
          <p:cNvPr id="8" name="Picture 8" descr="A picture of a letter that says Thanks">
            <a:extLst>
              <a:ext uri="{FF2B5EF4-FFF2-40B4-BE49-F238E27FC236}">
                <a16:creationId xmlns:a16="http://schemas.microsoft.com/office/drawing/2014/main" id="{0254151E-BE32-D423-EC4E-67760D0051B6}"/>
              </a:ext>
            </a:extLst>
          </p:cNvPr>
          <p:cNvPicPr>
            <a:picLocks noChangeAspect="1"/>
          </p:cNvPicPr>
          <p:nvPr/>
        </p:nvPicPr>
        <p:blipFill>
          <a:blip r:embed="rId5"/>
          <a:stretch>
            <a:fillRect/>
          </a:stretch>
        </p:blipFill>
        <p:spPr>
          <a:xfrm>
            <a:off x="587829" y="2297801"/>
            <a:ext cx="3868057" cy="2576875"/>
          </a:xfrm>
          <a:prstGeom prst="rect">
            <a:avLst/>
          </a:prstGeom>
          <a:ln>
            <a:noFill/>
          </a:ln>
          <a:effectLst>
            <a:outerShdw blurRad="292100" dist="139700" dir="2700000" algn="tl" rotWithShape="0">
              <a:srgbClr val="333333">
                <a:alpha val="65000"/>
              </a:srgbClr>
            </a:outerShdw>
          </a:effectLst>
        </p:spPr>
      </p:pic>
      <p:sp>
        <p:nvSpPr>
          <p:cNvPr id="3" name="Footer Placeholder 2" hidden="1">
            <a:extLst>
              <a:ext uri="{FF2B5EF4-FFF2-40B4-BE49-F238E27FC236}">
                <a16:creationId xmlns:a16="http://schemas.microsoft.com/office/drawing/2014/main" id="{38E6C9C7-2D86-0EC2-A32A-5D35796BBF9D}"/>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4133165380"/>
      </p:ext>
    </p:extLst>
  </p:cSld>
  <p:clrMapOvr>
    <a:masterClrMapping/>
  </p:clrMapOvr>
  <p:extLst mod="1">
    <p:ext uri="{6950BFC3-D8DA-4A85-94F7-54DA5524770B}">
      <p188:commentRel xmlns="" xmlns:p188="http://schemas.microsoft.com/office/powerpoint/2018/8/main" r:id="rId6"/>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a:p>
        </p:txBody>
      </p:sp>
      <p:sp>
        <p:nvSpPr>
          <p:cNvPr id="5" name="Title 4"/>
          <p:cNvSpPr>
            <a:spLocks noGrp="1"/>
          </p:cNvSpPr>
          <p:nvPr>
            <p:ph type="title"/>
          </p:nvPr>
        </p:nvSpPr>
        <p:spPr/>
        <p:txBody>
          <a:bodyPr/>
          <a:lstStyle/>
          <a:p>
            <a:r>
              <a:rPr lang="en-US"/>
              <a:t>Engagement Session Agenda and Flow</a:t>
            </a:r>
          </a:p>
        </p:txBody>
      </p:sp>
      <p:sp>
        <p:nvSpPr>
          <p:cNvPr id="6" name="Content Placeholder 5"/>
          <p:cNvSpPr>
            <a:spLocks noGrp="1"/>
          </p:cNvSpPr>
          <p:nvPr>
            <p:ph idx="1"/>
          </p:nvPr>
        </p:nvSpPr>
        <p:spPr/>
        <p:txBody>
          <a:bodyPr vert="horz" lIns="91440" tIns="45720" rIns="91440" bIns="45720" rtlCol="0" anchor="t">
            <a:noAutofit/>
          </a:bodyPr>
          <a:lstStyle/>
          <a:p>
            <a:pPr>
              <a:spcAft>
                <a:spcPts val="1200"/>
              </a:spcAft>
            </a:pPr>
            <a:r>
              <a:rPr lang="en-US" sz="3200"/>
              <a:t>Background and Framing </a:t>
            </a:r>
            <a:endParaRPr lang="en-US" sz="3200">
              <a:cs typeface="Calibri"/>
            </a:endParaRPr>
          </a:p>
          <a:p>
            <a:r>
              <a:rPr lang="en-US" sz="3200">
                <a:ea typeface="+mn-lt"/>
                <a:cs typeface="+mn-lt"/>
              </a:rPr>
              <a:t>Computer Science Experiences and Goals </a:t>
            </a:r>
            <a:endParaRPr lang="en-US" sz="3200">
              <a:ea typeface="Calibri"/>
              <a:cs typeface="Calibri" panose="020F0502020204030204"/>
            </a:endParaRPr>
          </a:p>
          <a:p>
            <a:pPr lvl="1">
              <a:spcAft>
                <a:spcPts val="1200"/>
              </a:spcAft>
            </a:pPr>
            <a:r>
              <a:rPr lang="en-US" sz="3200" i="1">
                <a:ea typeface="+mn-lt"/>
                <a:cs typeface="+mn-lt"/>
              </a:rPr>
              <a:t>Breakout Rooms: Share Out</a:t>
            </a:r>
            <a:endParaRPr lang="en-US" sz="3200" i="1">
              <a:cs typeface="Calibri"/>
            </a:endParaRPr>
          </a:p>
          <a:p>
            <a:r>
              <a:rPr lang="en-US" sz="3200">
                <a:ea typeface="+mn-lt"/>
                <a:cs typeface="+mn-lt"/>
              </a:rPr>
              <a:t>Computer Science Hopes and Priorities</a:t>
            </a:r>
          </a:p>
          <a:p>
            <a:pPr lvl="1">
              <a:spcAft>
                <a:spcPts val="1200"/>
              </a:spcAft>
            </a:pPr>
            <a:r>
              <a:rPr lang="en-US" sz="3200" i="1">
                <a:ea typeface="+mn-lt"/>
                <a:cs typeface="+mn-lt"/>
              </a:rPr>
              <a:t>Breakout Rooms: Share Out </a:t>
            </a:r>
          </a:p>
          <a:p>
            <a:pPr>
              <a:spcAft>
                <a:spcPts val="1200"/>
              </a:spcAft>
            </a:pPr>
            <a:r>
              <a:rPr lang="en-US" sz="3200"/>
              <a:t>Closing and Next Steps </a:t>
            </a:r>
            <a:endParaRPr lang="en-US" sz="3200">
              <a:cs typeface="Calibri"/>
            </a:endParaRP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2" name="Picture 7" descr="Picture of a calendar notebook with a pencil.">
            <a:extLst>
              <a:ext uri="{FF2B5EF4-FFF2-40B4-BE49-F238E27FC236}">
                <a16:creationId xmlns:a16="http://schemas.microsoft.com/office/drawing/2014/main" id="{1A160DEF-0E3D-71C2-3CA1-10772268987C}"/>
              </a:ext>
            </a:extLst>
          </p:cNvPr>
          <p:cNvPicPr>
            <a:picLocks noChangeAspect="1"/>
          </p:cNvPicPr>
          <p:nvPr/>
        </p:nvPicPr>
        <p:blipFill>
          <a:blip r:embed="rId3"/>
          <a:stretch>
            <a:fillRect/>
          </a:stretch>
        </p:blipFill>
        <p:spPr>
          <a:xfrm>
            <a:off x="713874" y="2866436"/>
            <a:ext cx="3785936" cy="2528813"/>
          </a:xfrm>
          <a:prstGeom prst="rect">
            <a:avLst/>
          </a:prstGeom>
          <a:ln>
            <a:noFill/>
          </a:ln>
          <a:effectLst>
            <a:outerShdw blurRad="292100" dist="139700" dir="2700000" algn="tl" rotWithShape="0">
              <a:srgbClr val="333333">
                <a:alpha val="65000"/>
              </a:srgbClr>
            </a:outerShdw>
          </a:effectLst>
        </p:spPr>
      </p:pic>
      <p:sp>
        <p:nvSpPr>
          <p:cNvPr id="3" name="Footer Placeholder 2" hidden="1"/>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51610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B25000-F93D-424E-7CD6-080F622BD1F0}"/>
              </a:ext>
            </a:extLst>
          </p:cNvPr>
          <p:cNvSpPr>
            <a:spLocks noGrp="1"/>
          </p:cNvSpPr>
          <p:nvPr>
            <p:ph type="sldNum" sz="quarter" idx="12"/>
          </p:nvPr>
        </p:nvSpPr>
        <p:spPr/>
        <p:txBody>
          <a:bodyPr/>
          <a:lstStyle/>
          <a:p>
            <a:fld id="{357F5B69-6281-4C1F-8C38-6DA0F56DA430}" type="slidenum">
              <a:rPr lang="en-US" smtClean="0"/>
              <a:t>4</a:t>
            </a:fld>
            <a:endParaRPr lang="en-US"/>
          </a:p>
        </p:txBody>
      </p:sp>
      <p:sp>
        <p:nvSpPr>
          <p:cNvPr id="2" name="Title 1">
            <a:extLst>
              <a:ext uri="{FF2B5EF4-FFF2-40B4-BE49-F238E27FC236}">
                <a16:creationId xmlns:a16="http://schemas.microsoft.com/office/drawing/2014/main" id="{F6F75AE0-CBF2-134C-79E6-6FF626C211B5}"/>
              </a:ext>
            </a:extLst>
          </p:cNvPr>
          <p:cNvSpPr>
            <a:spLocks noGrp="1"/>
          </p:cNvSpPr>
          <p:nvPr>
            <p:ph type="ctrTitle"/>
          </p:nvPr>
        </p:nvSpPr>
        <p:spPr/>
        <p:txBody>
          <a:bodyPr/>
          <a:lstStyle/>
          <a:p>
            <a:r>
              <a:rPr lang="en-US">
                <a:ea typeface="+mj-lt"/>
                <a:cs typeface="+mj-lt"/>
              </a:rPr>
              <a:t>Background and Framing </a:t>
            </a:r>
            <a:endParaRPr lang="en-US"/>
          </a:p>
        </p:txBody>
      </p:sp>
      <p:sp>
        <p:nvSpPr>
          <p:cNvPr id="4" name="Footer Placeholder 3" hidden="1">
            <a:extLst>
              <a:ext uri="{FF2B5EF4-FFF2-40B4-BE49-F238E27FC236}">
                <a16:creationId xmlns:a16="http://schemas.microsoft.com/office/drawing/2014/main" id="{96D9DDAD-D0B7-D49B-D0CD-BD4382B640AC}"/>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496513170"/>
      </p:ext>
    </p:extLst>
  </p:cSld>
  <p:clrMapOvr>
    <a:masterClrMapping/>
  </p:clrMapOvr>
  <p:extLst mod="1">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ED374D-6061-D6B0-359D-9B62586DA3FD}"/>
              </a:ext>
            </a:extLst>
          </p:cNvPr>
          <p:cNvSpPr>
            <a:spLocks noGrp="1"/>
          </p:cNvSpPr>
          <p:nvPr>
            <p:ph type="sldNum" sz="quarter" idx="12"/>
          </p:nvPr>
        </p:nvSpPr>
        <p:spPr/>
        <p:txBody>
          <a:bodyPr/>
          <a:lstStyle/>
          <a:p>
            <a:fld id="{357F5B69-6281-4C1F-8C38-6DA0F56DA430}" type="slidenum">
              <a:rPr lang="en-US" smtClean="0"/>
              <a:t>5</a:t>
            </a:fld>
            <a:endParaRPr lang="en-US"/>
          </a:p>
        </p:txBody>
      </p:sp>
      <p:sp>
        <p:nvSpPr>
          <p:cNvPr id="2" name="Title 1">
            <a:extLst>
              <a:ext uri="{FF2B5EF4-FFF2-40B4-BE49-F238E27FC236}">
                <a16:creationId xmlns:a16="http://schemas.microsoft.com/office/drawing/2014/main" id="{DC7C466A-BD9E-7F2D-1EE3-F01576D6CAA8}"/>
              </a:ext>
            </a:extLst>
          </p:cNvPr>
          <p:cNvSpPr>
            <a:spLocks noGrp="1"/>
          </p:cNvSpPr>
          <p:nvPr>
            <p:ph type="title"/>
          </p:nvPr>
        </p:nvSpPr>
        <p:spPr/>
        <p:txBody>
          <a:bodyPr>
            <a:normAutofit fontScale="90000"/>
          </a:bodyPr>
          <a:lstStyle/>
          <a:p>
            <a:r>
              <a:rPr lang="en-US">
                <a:cs typeface="Calibri"/>
              </a:rPr>
              <a:t>Oregon's Timeline and Commitment to Computer Science Implementation (2022-23)</a:t>
            </a:r>
            <a:endParaRPr lang="en-US"/>
          </a:p>
        </p:txBody>
      </p:sp>
      <p:sp>
        <p:nvSpPr>
          <p:cNvPr id="20" name="TextBox 19">
            <a:extLst>
              <a:ext uri="{FF2B5EF4-FFF2-40B4-BE49-F238E27FC236}">
                <a16:creationId xmlns:a16="http://schemas.microsoft.com/office/drawing/2014/main" id="{97ED05EA-2417-F295-3573-58C77590D3EE}"/>
              </a:ext>
            </a:extLst>
          </p:cNvPr>
          <p:cNvSpPr txBox="1"/>
          <p:nvPr/>
        </p:nvSpPr>
        <p:spPr>
          <a:xfrm>
            <a:off x="159626" y="2117939"/>
            <a:ext cx="16643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MAY 2022</a:t>
            </a:r>
          </a:p>
        </p:txBody>
      </p:sp>
      <p:pic>
        <p:nvPicPr>
          <p:cNvPr id="18" name="Picture 18" descr="A drawing of a light bulb">
            <a:extLst>
              <a:ext uri="{FF2B5EF4-FFF2-40B4-BE49-F238E27FC236}">
                <a16:creationId xmlns:a16="http://schemas.microsoft.com/office/drawing/2014/main" id="{8BF0D88F-AE8B-B2B0-CA0B-1B4F0AC5FF87}"/>
              </a:ext>
            </a:extLst>
          </p:cNvPr>
          <p:cNvPicPr>
            <a:picLocks noChangeAspect="1"/>
          </p:cNvPicPr>
          <p:nvPr/>
        </p:nvPicPr>
        <p:blipFill>
          <a:blip r:embed="rId3"/>
          <a:stretch>
            <a:fillRect/>
          </a:stretch>
        </p:blipFill>
        <p:spPr>
          <a:xfrm>
            <a:off x="461132" y="2636989"/>
            <a:ext cx="1073453" cy="1076023"/>
          </a:xfrm>
          <a:prstGeom prst="rect">
            <a:avLst/>
          </a:prstGeom>
        </p:spPr>
      </p:pic>
      <p:sp>
        <p:nvSpPr>
          <p:cNvPr id="19" name="TextBox 18">
            <a:extLst>
              <a:ext uri="{FF2B5EF4-FFF2-40B4-BE49-F238E27FC236}">
                <a16:creationId xmlns:a16="http://schemas.microsoft.com/office/drawing/2014/main" id="{3E478394-2193-D430-F943-E35E5D3DE474}"/>
              </a:ext>
            </a:extLst>
          </p:cNvPr>
          <p:cNvSpPr txBox="1"/>
          <p:nvPr/>
        </p:nvSpPr>
        <p:spPr>
          <a:xfrm>
            <a:off x="248747" y="3820186"/>
            <a:ext cx="150172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ea typeface="+mn-lt"/>
                <a:cs typeface="+mn-lt"/>
              </a:rPr>
              <a:t> Governor Brown signs</a:t>
            </a:r>
            <a:r>
              <a:rPr lang="en-US" sz="1400" b="1">
                <a:ea typeface="+mn-lt"/>
                <a:cs typeface="+mn-lt"/>
              </a:rPr>
              <a:t> Computer Science Directive</a:t>
            </a:r>
            <a:endParaRPr lang="en-US" sz="1400" b="1">
              <a:cs typeface="Calibri"/>
            </a:endParaRPr>
          </a:p>
          <a:p>
            <a:pPr algn="l"/>
            <a:endParaRPr lang="en-US" sz="1600">
              <a:cs typeface="Calibri"/>
            </a:endParaRPr>
          </a:p>
        </p:txBody>
      </p:sp>
      <p:cxnSp>
        <p:nvCxnSpPr>
          <p:cNvPr id="41" name="Straight Arrow Connector 40" descr="Dash between steps 1 &amp; 2">
            <a:extLst>
              <a:ext uri="{FF2B5EF4-FFF2-40B4-BE49-F238E27FC236}">
                <a16:creationId xmlns:a16="http://schemas.microsoft.com/office/drawing/2014/main" id="{71358787-8B99-851B-B4B8-8541215EF7DF}"/>
              </a:ext>
            </a:extLst>
          </p:cNvPr>
          <p:cNvCxnSpPr/>
          <p:nvPr/>
        </p:nvCxnSpPr>
        <p:spPr>
          <a:xfrm flipV="1">
            <a:off x="1437217" y="3245455"/>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829F9FEC-012F-C383-579F-5B089DEBE722}"/>
              </a:ext>
            </a:extLst>
          </p:cNvPr>
          <p:cNvSpPr txBox="1"/>
          <p:nvPr/>
        </p:nvSpPr>
        <p:spPr>
          <a:xfrm>
            <a:off x="1744101" y="2117939"/>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JULY 2022 – SEPT 2023</a:t>
            </a:r>
          </a:p>
        </p:txBody>
      </p:sp>
      <p:pic>
        <p:nvPicPr>
          <p:cNvPr id="21" name="Picture 21" descr="Drawing of four hands around a gear.">
            <a:extLst>
              <a:ext uri="{FF2B5EF4-FFF2-40B4-BE49-F238E27FC236}">
                <a16:creationId xmlns:a16="http://schemas.microsoft.com/office/drawing/2014/main" id="{3E34CBCB-D993-8B2F-5635-748F4665FBF0}"/>
              </a:ext>
            </a:extLst>
          </p:cNvPr>
          <p:cNvPicPr>
            <a:picLocks noChangeAspect="1"/>
          </p:cNvPicPr>
          <p:nvPr/>
        </p:nvPicPr>
        <p:blipFill>
          <a:blip r:embed="rId4"/>
          <a:stretch>
            <a:fillRect/>
          </a:stretch>
        </p:blipFill>
        <p:spPr>
          <a:xfrm>
            <a:off x="1948845" y="2632225"/>
            <a:ext cx="1194406" cy="1182311"/>
          </a:xfrm>
          <a:prstGeom prst="rect">
            <a:avLst/>
          </a:prstGeom>
        </p:spPr>
      </p:pic>
      <p:sp>
        <p:nvSpPr>
          <p:cNvPr id="22" name="TextBox 21">
            <a:extLst>
              <a:ext uri="{FF2B5EF4-FFF2-40B4-BE49-F238E27FC236}">
                <a16:creationId xmlns:a16="http://schemas.microsoft.com/office/drawing/2014/main" id="{641804C0-77FD-6A05-56E2-634A8042272A}"/>
              </a:ext>
            </a:extLst>
          </p:cNvPr>
          <p:cNvSpPr txBox="1"/>
          <p:nvPr/>
        </p:nvSpPr>
        <p:spPr>
          <a:xfrm>
            <a:off x="1679798" y="3808089"/>
            <a:ext cx="155010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STEM Hubs submit and implement </a:t>
            </a:r>
          </a:p>
          <a:p>
            <a:pPr algn="ctr"/>
            <a:r>
              <a:rPr lang="en-US" sz="1400" b="1">
                <a:cs typeface="Calibri"/>
              </a:rPr>
              <a:t>proposals</a:t>
            </a:r>
            <a:r>
              <a:rPr lang="en-US" sz="1400">
                <a:cs typeface="Calibri"/>
              </a:rPr>
              <a:t> to increase access and participation in computer science in their regions</a:t>
            </a:r>
          </a:p>
        </p:txBody>
      </p:sp>
      <p:cxnSp>
        <p:nvCxnSpPr>
          <p:cNvPr id="42" name="Straight Arrow Connector 41" descr="Dash between steps 2 and 3">
            <a:extLst>
              <a:ext uri="{FF2B5EF4-FFF2-40B4-BE49-F238E27FC236}">
                <a16:creationId xmlns:a16="http://schemas.microsoft.com/office/drawing/2014/main" id="{ED9B070D-8D71-4532-7AD5-B14A6D05D54C}"/>
              </a:ext>
            </a:extLst>
          </p:cNvPr>
          <p:cNvCxnSpPr>
            <a:cxnSpLocks/>
          </p:cNvCxnSpPr>
          <p:nvPr/>
        </p:nvCxnSpPr>
        <p:spPr>
          <a:xfrm flipV="1">
            <a:off x="3142645" y="3245454"/>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79928AE-0D30-634F-CB7E-F9DFE2486500}"/>
              </a:ext>
            </a:extLst>
          </p:cNvPr>
          <p:cNvSpPr txBox="1"/>
          <p:nvPr/>
        </p:nvSpPr>
        <p:spPr>
          <a:xfrm>
            <a:off x="3542638" y="2117939"/>
            <a:ext cx="15349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DEC 2022 – JAN 2023</a:t>
            </a:r>
            <a:endParaRPr lang="en-US"/>
          </a:p>
        </p:txBody>
      </p:sp>
      <p:pic>
        <p:nvPicPr>
          <p:cNvPr id="24" name="Picture 24" descr="Drawing of three people with a lightbulb">
            <a:extLst>
              <a:ext uri="{FF2B5EF4-FFF2-40B4-BE49-F238E27FC236}">
                <a16:creationId xmlns:a16="http://schemas.microsoft.com/office/drawing/2014/main" id="{6DE198C2-6CEA-BEA0-C97D-3C8BDC8CB794}"/>
              </a:ext>
            </a:extLst>
          </p:cNvPr>
          <p:cNvPicPr>
            <a:picLocks noChangeAspect="1"/>
          </p:cNvPicPr>
          <p:nvPr/>
        </p:nvPicPr>
        <p:blipFill>
          <a:blip r:embed="rId5"/>
          <a:stretch>
            <a:fillRect/>
          </a:stretch>
        </p:blipFill>
        <p:spPr>
          <a:xfrm>
            <a:off x="3581702" y="2692702"/>
            <a:ext cx="1266977" cy="1303262"/>
          </a:xfrm>
          <a:prstGeom prst="rect">
            <a:avLst/>
          </a:prstGeom>
        </p:spPr>
      </p:pic>
      <p:sp>
        <p:nvSpPr>
          <p:cNvPr id="25" name="TextBox 24" descr="Gray box indicating the current step for Dec 2022 - Jan 2023">
            <a:extLst>
              <a:ext uri="{FF2B5EF4-FFF2-40B4-BE49-F238E27FC236}">
                <a16:creationId xmlns:a16="http://schemas.microsoft.com/office/drawing/2014/main" id="{968DCE4D-878A-E574-29F4-7A3211531F5C}"/>
              </a:ext>
            </a:extLst>
          </p:cNvPr>
          <p:cNvSpPr txBox="1"/>
          <p:nvPr/>
        </p:nvSpPr>
        <p:spPr>
          <a:xfrm>
            <a:off x="3269182" y="3808088"/>
            <a:ext cx="2012447" cy="2246769"/>
          </a:xfrm>
          <a:prstGeom prst="rect">
            <a:avLst/>
          </a:prstGeom>
          <a:solidFill>
            <a:schemeClr val="bg1">
              <a:lumMod val="95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and HECC facilitate </a:t>
            </a:r>
            <a:r>
              <a:rPr lang="en-US" sz="1400" b="1">
                <a:cs typeface="Calibri"/>
              </a:rPr>
              <a:t>Phase I Engagement</a:t>
            </a:r>
            <a:r>
              <a:rPr lang="en-US" sz="1400">
                <a:cs typeface="Calibri"/>
              </a:rPr>
              <a:t> focused on learning from education partners, career connected partners, students, families, and community members about their experience with computer science</a:t>
            </a:r>
          </a:p>
        </p:txBody>
      </p:sp>
      <p:cxnSp>
        <p:nvCxnSpPr>
          <p:cNvPr id="43" name="Straight Arrow Connector 42" descr="Dash between steps 3 &amp; 4">
            <a:extLst>
              <a:ext uri="{FF2B5EF4-FFF2-40B4-BE49-F238E27FC236}">
                <a16:creationId xmlns:a16="http://schemas.microsoft.com/office/drawing/2014/main" id="{2968DD7C-4F19-CEEA-DAB5-7D10F8FB980D}"/>
              </a:ext>
            </a:extLst>
          </p:cNvPr>
          <p:cNvCxnSpPr>
            <a:cxnSpLocks/>
          </p:cNvCxnSpPr>
          <p:nvPr/>
        </p:nvCxnSpPr>
        <p:spPr>
          <a:xfrm flipV="1">
            <a:off x="4848073" y="3245454"/>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B8FD239E-40E7-837E-6159-D95714853017}"/>
              </a:ext>
            </a:extLst>
          </p:cNvPr>
          <p:cNvSpPr txBox="1"/>
          <p:nvPr/>
        </p:nvSpPr>
        <p:spPr>
          <a:xfrm>
            <a:off x="5082385" y="2117938"/>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FEB 2023 – MAR 2023</a:t>
            </a:r>
            <a:endParaRPr lang="en-US"/>
          </a:p>
        </p:txBody>
      </p:sp>
      <p:pic>
        <p:nvPicPr>
          <p:cNvPr id="27" name="Picture 27" descr="Drawing of three gears in a triangle">
            <a:extLst>
              <a:ext uri="{FF2B5EF4-FFF2-40B4-BE49-F238E27FC236}">
                <a16:creationId xmlns:a16="http://schemas.microsoft.com/office/drawing/2014/main" id="{B5C31D9D-9A0B-82AC-EEBE-1BEE61D8B026}"/>
              </a:ext>
            </a:extLst>
          </p:cNvPr>
          <p:cNvPicPr>
            <a:picLocks noChangeAspect="1"/>
          </p:cNvPicPr>
          <p:nvPr/>
        </p:nvPicPr>
        <p:blipFill>
          <a:blip r:embed="rId6"/>
          <a:stretch>
            <a:fillRect/>
          </a:stretch>
        </p:blipFill>
        <p:spPr>
          <a:xfrm>
            <a:off x="5364464" y="2632226"/>
            <a:ext cx="1221166" cy="1230691"/>
          </a:xfrm>
          <a:prstGeom prst="rect">
            <a:avLst/>
          </a:prstGeom>
        </p:spPr>
      </p:pic>
      <p:sp>
        <p:nvSpPr>
          <p:cNvPr id="28" name="TextBox 27">
            <a:extLst>
              <a:ext uri="{FF2B5EF4-FFF2-40B4-BE49-F238E27FC236}">
                <a16:creationId xmlns:a16="http://schemas.microsoft.com/office/drawing/2014/main" id="{7B816564-2E05-1289-2194-DA41CE59EEF0}"/>
              </a:ext>
            </a:extLst>
          </p:cNvPr>
          <p:cNvSpPr txBox="1"/>
          <p:nvPr/>
        </p:nvSpPr>
        <p:spPr>
          <a:xfrm>
            <a:off x="5298347" y="3820182"/>
            <a:ext cx="157001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and HECC identify a consult team (based on applications) and </a:t>
            </a:r>
            <a:r>
              <a:rPr lang="en-US" sz="1400" b="1">
                <a:cs typeface="Calibri"/>
              </a:rPr>
              <a:t>draft the Computer Science Implementation Plan. Phase I  Engagement</a:t>
            </a:r>
            <a:endParaRPr lang="en-US" sz="1400">
              <a:cs typeface="Calibri"/>
            </a:endParaRPr>
          </a:p>
          <a:p>
            <a:pPr algn="ctr"/>
            <a:r>
              <a:rPr lang="en-US" sz="1400" b="1">
                <a:cs typeface="Calibri"/>
              </a:rPr>
              <a:t>  summary shared publicly.</a:t>
            </a:r>
            <a:endParaRPr lang="en-US" sz="1400">
              <a:ea typeface="+mn-lt"/>
              <a:cs typeface="+mn-lt"/>
            </a:endParaRPr>
          </a:p>
          <a:p>
            <a:pPr algn="ctr"/>
            <a:endParaRPr lang="en-US" sz="1400" b="1">
              <a:cs typeface="Calibri"/>
            </a:endParaRPr>
          </a:p>
        </p:txBody>
      </p:sp>
      <p:cxnSp>
        <p:nvCxnSpPr>
          <p:cNvPr id="44" name="Straight Arrow Connector 43" descr="Dash between steps 4 &amp; 5">
            <a:extLst>
              <a:ext uri="{FF2B5EF4-FFF2-40B4-BE49-F238E27FC236}">
                <a16:creationId xmlns:a16="http://schemas.microsoft.com/office/drawing/2014/main" id="{72E65FF6-C803-FB33-2CE7-783119B0D628}"/>
              </a:ext>
            </a:extLst>
          </p:cNvPr>
          <p:cNvCxnSpPr>
            <a:cxnSpLocks/>
          </p:cNvCxnSpPr>
          <p:nvPr/>
        </p:nvCxnSpPr>
        <p:spPr>
          <a:xfrm flipV="1">
            <a:off x="6480931" y="3245455"/>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6D2BAB94-112E-C585-ACB5-12DBD11D17C7}"/>
              </a:ext>
            </a:extLst>
          </p:cNvPr>
          <p:cNvSpPr txBox="1"/>
          <p:nvPr/>
        </p:nvSpPr>
        <p:spPr>
          <a:xfrm>
            <a:off x="6678955" y="2117938"/>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APR 2023 –JUNE 2023</a:t>
            </a:r>
            <a:endParaRPr lang="en-US"/>
          </a:p>
        </p:txBody>
      </p:sp>
      <p:pic>
        <p:nvPicPr>
          <p:cNvPr id="31" name="Picture 31" descr="Drawing of three people with their arms raised">
            <a:extLst>
              <a:ext uri="{FF2B5EF4-FFF2-40B4-BE49-F238E27FC236}">
                <a16:creationId xmlns:a16="http://schemas.microsoft.com/office/drawing/2014/main" id="{9E69F8BC-5F68-28A1-A068-0B012B6EF776}"/>
              </a:ext>
            </a:extLst>
          </p:cNvPr>
          <p:cNvPicPr>
            <a:picLocks noChangeAspect="1"/>
          </p:cNvPicPr>
          <p:nvPr/>
        </p:nvPicPr>
        <p:blipFill>
          <a:blip r:embed="rId7"/>
          <a:stretch>
            <a:fillRect/>
          </a:stretch>
        </p:blipFill>
        <p:spPr>
          <a:xfrm>
            <a:off x="6956273" y="2656418"/>
            <a:ext cx="1206501" cy="1182310"/>
          </a:xfrm>
          <a:prstGeom prst="rect">
            <a:avLst/>
          </a:prstGeom>
        </p:spPr>
      </p:pic>
      <p:sp>
        <p:nvSpPr>
          <p:cNvPr id="29" name="TextBox 28">
            <a:extLst>
              <a:ext uri="{FF2B5EF4-FFF2-40B4-BE49-F238E27FC236}">
                <a16:creationId xmlns:a16="http://schemas.microsoft.com/office/drawing/2014/main" id="{8786FFC5-ACE3-BA87-D7FB-4184A0FE52C5}"/>
              </a:ext>
            </a:extLst>
          </p:cNvPr>
          <p:cNvSpPr txBox="1"/>
          <p:nvPr/>
        </p:nvSpPr>
        <p:spPr>
          <a:xfrm>
            <a:off x="6959738" y="3822464"/>
            <a:ext cx="165086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and HECC facilitate </a:t>
            </a:r>
            <a:r>
              <a:rPr lang="en-US" sz="1400" b="1">
                <a:cs typeface="Calibri"/>
              </a:rPr>
              <a:t>Phase II Engagement</a:t>
            </a:r>
            <a:r>
              <a:rPr lang="en-US" sz="1400">
                <a:cs typeface="Calibri"/>
              </a:rPr>
              <a:t> focused on getting feedback on the draft implementation plan. </a:t>
            </a:r>
            <a:r>
              <a:rPr lang="en-US" sz="1400" b="1">
                <a:ea typeface="+mn-lt"/>
                <a:cs typeface="+mn-lt"/>
              </a:rPr>
              <a:t>Phase II Engagement    </a:t>
            </a:r>
            <a:endParaRPr lang="en-US" sz="1400">
              <a:ea typeface="+mn-lt"/>
              <a:cs typeface="+mn-lt"/>
            </a:endParaRPr>
          </a:p>
          <a:p>
            <a:pPr algn="ctr"/>
            <a:r>
              <a:rPr lang="en-US" sz="1400" b="1">
                <a:ea typeface="+mn-lt"/>
                <a:cs typeface="+mn-lt"/>
              </a:rPr>
              <a:t> summary shared publicly.</a:t>
            </a:r>
            <a:endParaRPr lang="en-US" sz="1400">
              <a:cs typeface="Calibri"/>
            </a:endParaRPr>
          </a:p>
        </p:txBody>
      </p:sp>
      <p:cxnSp>
        <p:nvCxnSpPr>
          <p:cNvPr id="45" name="Straight Arrow Connector 44" descr="Dash between steps 5 &amp; 6">
            <a:extLst>
              <a:ext uri="{FF2B5EF4-FFF2-40B4-BE49-F238E27FC236}">
                <a16:creationId xmlns:a16="http://schemas.microsoft.com/office/drawing/2014/main" id="{12AA374E-A3EE-50BC-D074-69A218E514FE}"/>
              </a:ext>
            </a:extLst>
          </p:cNvPr>
          <p:cNvCxnSpPr>
            <a:cxnSpLocks/>
          </p:cNvCxnSpPr>
          <p:nvPr/>
        </p:nvCxnSpPr>
        <p:spPr>
          <a:xfrm flipV="1">
            <a:off x="8162169" y="3245455"/>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F821FA9C-437D-2AAB-09E7-95FA8F89103A}"/>
              </a:ext>
            </a:extLst>
          </p:cNvPr>
          <p:cNvSpPr txBox="1"/>
          <p:nvPr/>
        </p:nvSpPr>
        <p:spPr>
          <a:xfrm>
            <a:off x="8517430" y="2117937"/>
            <a:ext cx="1664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JULY 2023 –AUG 2023</a:t>
            </a:r>
            <a:endParaRPr lang="en-US"/>
          </a:p>
        </p:txBody>
      </p:sp>
      <p:pic>
        <p:nvPicPr>
          <p:cNvPr id="34" name="Picture 34" descr="Drawing of four people in a circle">
            <a:extLst>
              <a:ext uri="{FF2B5EF4-FFF2-40B4-BE49-F238E27FC236}">
                <a16:creationId xmlns:a16="http://schemas.microsoft.com/office/drawing/2014/main" id="{26F0E67A-DF8A-64B4-31A0-13898EFF0A6D}"/>
              </a:ext>
            </a:extLst>
          </p:cNvPr>
          <p:cNvPicPr>
            <a:picLocks noChangeAspect="1"/>
          </p:cNvPicPr>
          <p:nvPr/>
        </p:nvPicPr>
        <p:blipFill>
          <a:blip r:embed="rId8"/>
          <a:stretch>
            <a:fillRect/>
          </a:stretch>
        </p:blipFill>
        <p:spPr>
          <a:xfrm>
            <a:off x="8794750" y="2692703"/>
            <a:ext cx="1121834" cy="1146024"/>
          </a:xfrm>
          <a:prstGeom prst="rect">
            <a:avLst/>
          </a:prstGeom>
        </p:spPr>
      </p:pic>
      <p:sp>
        <p:nvSpPr>
          <p:cNvPr id="35" name="TextBox 34">
            <a:extLst>
              <a:ext uri="{FF2B5EF4-FFF2-40B4-BE49-F238E27FC236}">
                <a16:creationId xmlns:a16="http://schemas.microsoft.com/office/drawing/2014/main" id="{0BA9D3BA-3FBC-7C9C-7253-2450C0A1C7DB}"/>
              </a:ext>
            </a:extLst>
          </p:cNvPr>
          <p:cNvSpPr txBox="1"/>
          <p:nvPr/>
        </p:nvSpPr>
        <p:spPr>
          <a:xfrm>
            <a:off x="8612441" y="3806335"/>
            <a:ext cx="159721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Calibri"/>
              </a:rPr>
              <a:t>ODE, HECC, and the Consult Group respond to feedback on the implementation plan and write</a:t>
            </a:r>
            <a:r>
              <a:rPr lang="en-US" sz="1400" b="1">
                <a:cs typeface="Calibri"/>
              </a:rPr>
              <a:t> </a:t>
            </a:r>
            <a:r>
              <a:rPr lang="en-US" sz="1400">
                <a:cs typeface="Calibri"/>
              </a:rPr>
              <a:t>the</a:t>
            </a:r>
            <a:r>
              <a:rPr lang="en-US" sz="1400" b="1">
                <a:cs typeface="Calibri"/>
              </a:rPr>
              <a:t> final implementation </a:t>
            </a:r>
            <a:endParaRPr lang="en-US"/>
          </a:p>
          <a:p>
            <a:pPr algn="ctr"/>
            <a:r>
              <a:rPr lang="en-US" sz="1400" b="1">
                <a:cs typeface="Calibri"/>
              </a:rPr>
              <a:t>plan</a:t>
            </a:r>
            <a:endParaRPr lang="en-US"/>
          </a:p>
        </p:txBody>
      </p:sp>
      <p:cxnSp>
        <p:nvCxnSpPr>
          <p:cNvPr id="46" name="Straight Arrow Connector 45" descr="Dash between steps 6 &amp; 7">
            <a:extLst>
              <a:ext uri="{FF2B5EF4-FFF2-40B4-BE49-F238E27FC236}">
                <a16:creationId xmlns:a16="http://schemas.microsoft.com/office/drawing/2014/main" id="{5A8BA3A0-099E-D97D-E09F-C6BAFCD2928A}"/>
              </a:ext>
            </a:extLst>
          </p:cNvPr>
          <p:cNvCxnSpPr>
            <a:cxnSpLocks/>
          </p:cNvCxnSpPr>
          <p:nvPr/>
        </p:nvCxnSpPr>
        <p:spPr>
          <a:xfrm flipV="1">
            <a:off x="9831312" y="3221264"/>
            <a:ext cx="544284"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574424EC-DD5C-A5A2-EDBE-568072A332D5}"/>
              </a:ext>
            </a:extLst>
          </p:cNvPr>
          <p:cNvSpPr txBox="1"/>
          <p:nvPr/>
        </p:nvSpPr>
        <p:spPr>
          <a:xfrm>
            <a:off x="10210762" y="2142126"/>
            <a:ext cx="16643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SEPT 2023</a:t>
            </a:r>
            <a:endParaRPr lang="en-US" b="1">
              <a:cs typeface="Calibri"/>
            </a:endParaRPr>
          </a:p>
        </p:txBody>
      </p:sp>
      <p:pic>
        <p:nvPicPr>
          <p:cNvPr id="37" name="Picture 37" descr="Drawing of four puzzle pieces that fit together">
            <a:extLst>
              <a:ext uri="{FF2B5EF4-FFF2-40B4-BE49-F238E27FC236}">
                <a16:creationId xmlns:a16="http://schemas.microsoft.com/office/drawing/2014/main" id="{7146AC04-CEFF-81EE-38F9-938D38C75BE8}"/>
              </a:ext>
            </a:extLst>
          </p:cNvPr>
          <p:cNvPicPr>
            <a:picLocks noChangeAspect="1"/>
          </p:cNvPicPr>
          <p:nvPr/>
        </p:nvPicPr>
        <p:blipFill>
          <a:blip r:embed="rId9"/>
          <a:stretch>
            <a:fillRect/>
          </a:stretch>
        </p:blipFill>
        <p:spPr>
          <a:xfrm>
            <a:off x="10367131" y="2511274"/>
            <a:ext cx="1351643" cy="1327453"/>
          </a:xfrm>
          <a:prstGeom prst="rect">
            <a:avLst/>
          </a:prstGeom>
        </p:spPr>
      </p:pic>
      <p:sp>
        <p:nvSpPr>
          <p:cNvPr id="40" name="TextBox 39">
            <a:extLst>
              <a:ext uri="{FF2B5EF4-FFF2-40B4-BE49-F238E27FC236}">
                <a16:creationId xmlns:a16="http://schemas.microsoft.com/office/drawing/2014/main" id="{FE2BA476-5ED6-A254-D002-B4BE232A47EB}"/>
              </a:ext>
            </a:extLst>
          </p:cNvPr>
          <p:cNvSpPr txBox="1"/>
          <p:nvPr/>
        </p:nvSpPr>
        <p:spPr>
          <a:xfrm>
            <a:off x="10209653" y="3771804"/>
            <a:ext cx="1591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cs typeface="Calibri"/>
              </a:rPr>
              <a:t>Publish  Computer Science Implementation Plan</a:t>
            </a:r>
          </a:p>
          <a:p>
            <a:pPr algn="l"/>
            <a:endParaRPr lang="en-US" sz="1600">
              <a:cs typeface="Calibri"/>
            </a:endParaRPr>
          </a:p>
        </p:txBody>
      </p:sp>
      <p:sp>
        <p:nvSpPr>
          <p:cNvPr id="4" name="Footer Placeholder 3" hidden="1">
            <a:extLst>
              <a:ext uri="{FF2B5EF4-FFF2-40B4-BE49-F238E27FC236}">
                <a16:creationId xmlns:a16="http://schemas.microsoft.com/office/drawing/2014/main" id="{C6A00CBF-6B19-EBD9-28BD-E4F3D6209160}"/>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050575309"/>
      </p:ext>
    </p:extLst>
  </p:cSld>
  <p:clrMapOvr>
    <a:masterClrMapping/>
  </p:clrMapOvr>
  <p:extLst mod="1">
    <p:ext uri="{6950BFC3-D8DA-4A85-94F7-54DA5524770B}">
      <p188:commentRel xmlns="" xmlns:p188="http://schemas.microsoft.com/office/powerpoint/2018/8/main" r:id="rId10"/>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3C8F1A-EB08-A212-BFEA-99C4DBFA131A}"/>
              </a:ext>
            </a:extLst>
          </p:cNvPr>
          <p:cNvSpPr>
            <a:spLocks noGrp="1"/>
          </p:cNvSpPr>
          <p:nvPr>
            <p:ph type="sldNum" sz="quarter" idx="12"/>
          </p:nvPr>
        </p:nvSpPr>
        <p:spPr/>
        <p:txBody>
          <a:bodyPr/>
          <a:lstStyle/>
          <a:p>
            <a:fld id="{357F5B69-6281-4C1F-8C38-6DA0F56DA430}" type="slidenum">
              <a:rPr lang="en-US" smtClean="0"/>
              <a:pPr/>
              <a:t>6</a:t>
            </a:fld>
            <a:endParaRPr lang="en-US"/>
          </a:p>
        </p:txBody>
      </p:sp>
      <p:sp>
        <p:nvSpPr>
          <p:cNvPr id="5" name="Title 4">
            <a:extLst>
              <a:ext uri="{FF2B5EF4-FFF2-40B4-BE49-F238E27FC236}">
                <a16:creationId xmlns:a16="http://schemas.microsoft.com/office/drawing/2014/main" id="{AE13DE1B-1D30-4963-407F-C8DA535B2E4B}"/>
              </a:ext>
            </a:extLst>
          </p:cNvPr>
          <p:cNvSpPr>
            <a:spLocks noGrp="1"/>
          </p:cNvSpPr>
          <p:nvPr>
            <p:ph type="title"/>
          </p:nvPr>
        </p:nvSpPr>
        <p:spPr>
          <a:xfrm>
            <a:off x="530271" y="506475"/>
            <a:ext cx="4320014" cy="2542395"/>
          </a:xfrm>
        </p:spPr>
        <p:txBody>
          <a:bodyPr/>
          <a:lstStyle/>
          <a:p>
            <a:r>
              <a:rPr lang="en-US">
                <a:cs typeface="Calibri"/>
              </a:rPr>
              <a:t>National Computer Science Education Efforts</a:t>
            </a:r>
            <a:endParaRPr lang="en-US"/>
          </a:p>
        </p:txBody>
      </p:sp>
      <p:sp>
        <p:nvSpPr>
          <p:cNvPr id="2" name="Content Placeholder 1">
            <a:extLst>
              <a:ext uri="{FF2B5EF4-FFF2-40B4-BE49-F238E27FC236}">
                <a16:creationId xmlns:a16="http://schemas.microsoft.com/office/drawing/2014/main" id="{BEF0EDF9-6937-222E-C99E-CFF2D861FA08}"/>
              </a:ext>
            </a:extLst>
          </p:cNvPr>
          <p:cNvSpPr>
            <a:spLocks noGrp="1"/>
          </p:cNvSpPr>
          <p:nvPr>
            <p:ph idx="1"/>
          </p:nvPr>
        </p:nvSpPr>
        <p:spPr/>
        <p:txBody>
          <a:bodyPr vert="horz" lIns="91440" tIns="45720" rIns="91440" bIns="45720" rtlCol="0" anchor="t">
            <a:normAutofit/>
          </a:bodyPr>
          <a:lstStyle/>
          <a:p>
            <a:r>
              <a:rPr lang="en-US" sz="3600">
                <a:ea typeface="+mn-lt"/>
                <a:cs typeface="+mn-lt"/>
              </a:rPr>
              <a:t>Just over half (53%) of high schools in the United States (U.S.) offer a single computer science course. </a:t>
            </a:r>
          </a:p>
          <a:p>
            <a:r>
              <a:rPr lang="en-US" sz="3600">
                <a:ea typeface="+mn-lt"/>
                <a:cs typeface="+mn-lt"/>
              </a:rPr>
              <a:t>In states that have adopted at least some policies related to computer science, 68% of their high schools offer foundational computer science.</a:t>
            </a:r>
          </a:p>
          <a:p>
            <a:endParaRPr lang="en-US">
              <a:cs typeface="Calibri" panose="020F0502020204030204"/>
            </a:endParaRPr>
          </a:p>
          <a:p>
            <a:endParaRPr lang="en-US">
              <a:cs typeface="Calibri" panose="020F0502020204030204"/>
            </a:endParaRPr>
          </a:p>
        </p:txBody>
      </p:sp>
      <p:sp>
        <p:nvSpPr>
          <p:cNvPr id="6" name="Picture Placeholder 5">
            <a:extLst>
              <a:ext uri="{FF2B5EF4-FFF2-40B4-BE49-F238E27FC236}">
                <a16:creationId xmlns:a16="http://schemas.microsoft.com/office/drawing/2014/main" id="{31206E02-46BA-633C-BAAF-BD011ED45A71}"/>
              </a:ext>
            </a:extLst>
          </p:cNvPr>
          <p:cNvSpPr>
            <a:spLocks noGrp="1"/>
          </p:cNvSpPr>
          <p:nvPr>
            <p:ph type="pic" sz="quarter" idx="13"/>
          </p:nvPr>
        </p:nvSpPr>
        <p:spPr/>
      </p:sp>
      <p:sp>
        <p:nvSpPr>
          <p:cNvPr id="3" name="Footer Placeholder 2" hidden="1">
            <a:extLst>
              <a:ext uri="{FF2B5EF4-FFF2-40B4-BE49-F238E27FC236}">
                <a16:creationId xmlns:a16="http://schemas.microsoft.com/office/drawing/2014/main" id="{BA93A799-17B0-45E8-34C0-68CA01EBE1E7}"/>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99973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2"/>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595959"/>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595959"/>
              </a:solidFill>
              <a:effectLst/>
              <a:uLnTx/>
              <a:uFillTx/>
              <a:latin typeface="Calibri"/>
              <a:cs typeface="Calibri"/>
              <a:sym typeface="Calibri"/>
            </a:endParaRPr>
          </a:p>
        </p:txBody>
      </p:sp>
      <p:sp>
        <p:nvSpPr>
          <p:cNvPr id="505" name="Google Shape;505;p62"/>
          <p:cNvSpPr txBox="1">
            <a:spLocks noGrp="1"/>
          </p:cNvSpPr>
          <p:nvPr>
            <p:ph type="title"/>
          </p:nvPr>
        </p:nvSpPr>
        <p:spPr>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Who We Serve</a:t>
            </a:r>
            <a:endParaRPr/>
          </a:p>
        </p:txBody>
      </p:sp>
      <p:sp>
        <p:nvSpPr>
          <p:cNvPr id="499" name="Google Shape;499;p62"/>
          <p:cNvSpPr txBox="1"/>
          <p:nvPr/>
        </p:nvSpPr>
        <p:spPr>
          <a:xfrm>
            <a:off x="650290" y="1415164"/>
            <a:ext cx="3233400" cy="772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F75BC"/>
              </a:buClr>
              <a:buSzPts val="5400"/>
              <a:buFont typeface="Arial"/>
              <a:buNone/>
              <a:tabLst/>
              <a:defRPr/>
            </a:pPr>
            <a:r>
              <a:rPr kumimoji="0" lang="en-US" sz="2800" b="1" i="0" u="none" strike="noStrike" kern="0" cap="none" spc="0" normalizeH="0" baseline="0" noProof="0">
                <a:ln>
                  <a:noFill/>
                </a:ln>
                <a:solidFill>
                  <a:srgbClr val="DC5626"/>
                </a:solidFill>
                <a:effectLst/>
                <a:uLnTx/>
                <a:uFillTx/>
                <a:latin typeface="Calibri"/>
                <a:ea typeface="Calibri"/>
                <a:cs typeface="Calibri"/>
                <a:sym typeface="Calibri"/>
              </a:rPr>
              <a:t>560,907 Students</a:t>
            </a:r>
            <a:r>
              <a:rPr kumimoji="0" lang="en-US" sz="4400" b="0" i="1" u="none" strike="noStrike" kern="0" cap="none" spc="0" normalizeH="0" baseline="0" noProof="0">
                <a:ln>
                  <a:noFill/>
                </a:ln>
                <a:solidFill>
                  <a:srgbClr val="0F75BC"/>
                </a:solidFill>
                <a:effectLst/>
                <a:uLnTx/>
                <a:uFillTx/>
                <a:latin typeface="Calibri"/>
                <a:ea typeface="Calibri"/>
                <a:cs typeface="Calibri"/>
                <a:sym typeface="Calibri"/>
              </a:rPr>
              <a:t> </a:t>
            </a:r>
            <a:endParaRPr kumimoji="0" sz="4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1" name="Google Shape;501;p62"/>
          <p:cNvSpPr txBox="1"/>
          <p:nvPr/>
        </p:nvSpPr>
        <p:spPr>
          <a:xfrm>
            <a:off x="648650" y="1928784"/>
            <a:ext cx="4453200" cy="5232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F75BC"/>
              </a:buClr>
              <a:buSzPts val="5400"/>
              <a:buFont typeface="Arial"/>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More than 200 languages spoken</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0" name="Google Shape;500;p62"/>
          <p:cNvSpPr txBox="1"/>
          <p:nvPr/>
        </p:nvSpPr>
        <p:spPr>
          <a:xfrm>
            <a:off x="230425" y="2314949"/>
            <a:ext cx="4010100" cy="1948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F75BC"/>
              </a:buClr>
              <a:buSzPts val="2800"/>
              <a:buFont typeface="Arial"/>
              <a:buNone/>
              <a:tabLst/>
              <a:defRPr/>
            </a:pPr>
            <a:r>
              <a:rPr kumimoji="0" lang="en-US" sz="2800" b="1" i="0" u="none" strike="noStrike" kern="0" cap="none" spc="0" normalizeH="0" baseline="0" noProof="0">
                <a:ln>
                  <a:noFill/>
                </a:ln>
                <a:solidFill>
                  <a:srgbClr val="9F2065"/>
                </a:solidFill>
                <a:effectLst/>
                <a:uLnTx/>
                <a:uFillTx/>
                <a:latin typeface="Calibri"/>
                <a:ea typeface="Calibri"/>
                <a:cs typeface="Calibri"/>
                <a:sym typeface="Calibri"/>
              </a:rPr>
              <a:t>75,807 Educators</a:t>
            </a:r>
            <a:endParaRPr kumimoji="0" sz="2800" b="0" i="0" u="none" strike="noStrike" kern="0" cap="none" spc="0" normalizeH="0" baseline="0" noProof="0">
              <a:ln>
                <a:noFill/>
              </a:ln>
              <a:solidFill>
                <a:srgbClr val="9F2065"/>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F75BC"/>
              </a:buClr>
              <a:buSzPts val="2400"/>
              <a:buFont typeface="Arial"/>
              <a:buNone/>
              <a:tabLst/>
              <a:defRPr/>
            </a:pPr>
            <a:r>
              <a:rPr kumimoji="0" lang="en-US" sz="2400" b="0" i="0" u="none" strike="noStrike" kern="0" cap="none" spc="0" normalizeH="0" baseline="0" noProof="0">
                <a:ln>
                  <a:noFill/>
                </a:ln>
                <a:solidFill>
                  <a:srgbClr val="9F2065"/>
                </a:solidFill>
                <a:effectLst/>
                <a:uLnTx/>
                <a:uFillTx/>
                <a:latin typeface="Calibri"/>
                <a:ea typeface="Calibri"/>
                <a:cs typeface="Calibri"/>
                <a:sym typeface="Calibri"/>
              </a:rPr>
              <a:t>Staff of Color</a:t>
            </a:r>
            <a:endParaRPr kumimoji="0" sz="1200" b="0" i="0" u="none" strike="noStrike" kern="0" cap="none" spc="0" normalizeH="0" baseline="0" noProof="0">
              <a:ln>
                <a:noFill/>
              </a:ln>
              <a:solidFill>
                <a:srgbClr val="9F2065"/>
              </a:solidFill>
              <a:effectLst/>
              <a:uLnTx/>
              <a:uFillTx/>
              <a:latin typeface="Calibri"/>
              <a:ea typeface="Calibri"/>
              <a:cs typeface="Calibri"/>
              <a:sym typeface="Calibri"/>
            </a:endParaRPr>
          </a:p>
          <a:p>
            <a:pPr marL="800100" marR="0" lvl="0" indent="-2286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11.4% of Teachers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800100" marR="0" lvl="0" indent="-2286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12.3% of Administrators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800100" marR="0" lvl="0" indent="-2286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16.4% of Counselors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800100" marR="0" lvl="0" indent="-228600" algn="l" defTabSz="914400" rtl="0" eaLnBrk="1" fontAlgn="auto" latinLnBrk="0" hangingPunct="1">
              <a:lnSpc>
                <a:spcPct val="100000"/>
              </a:lnSpc>
              <a:spcBef>
                <a:spcPts val="0"/>
              </a:spcBef>
              <a:spcAft>
                <a:spcPts val="0"/>
              </a:spcAft>
              <a:buClr>
                <a:srgbClr val="000000"/>
              </a:buClr>
              <a:buSzPts val="1800"/>
              <a:buFont typeface="Calibri"/>
              <a:buChar char="•"/>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21.1% of Educational Assistants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8" name="Google Shape;498;p62"/>
          <p:cNvSpPr txBox="1"/>
          <p:nvPr/>
        </p:nvSpPr>
        <p:spPr>
          <a:xfrm>
            <a:off x="230425" y="4229207"/>
            <a:ext cx="4086600" cy="1454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F75BC"/>
              </a:buClr>
              <a:buSzPts val="3600"/>
              <a:buFont typeface="Arial"/>
              <a:buNone/>
              <a:tabLst/>
              <a:defRPr/>
            </a:pPr>
            <a:r>
              <a:rPr kumimoji="0" lang="en-US" sz="2800" b="1" i="0" u="none" strike="noStrike" kern="0" cap="none" spc="0" normalizeH="0" baseline="0" noProof="0">
                <a:ln>
                  <a:noFill/>
                </a:ln>
                <a:solidFill>
                  <a:srgbClr val="006CAD"/>
                </a:solidFill>
                <a:effectLst/>
                <a:uLnTx/>
                <a:uFillTx/>
                <a:latin typeface="Calibri"/>
                <a:ea typeface="Calibri"/>
                <a:cs typeface="Calibri"/>
                <a:sym typeface="Calibri"/>
              </a:rPr>
              <a:t>197 Districts</a:t>
            </a:r>
            <a:endParaRPr kumimoji="0" sz="2800" b="0" i="0" u="none" strike="noStrike" kern="0" cap="none" spc="0" normalizeH="0" baseline="0" noProof="0">
              <a:ln>
                <a:noFill/>
              </a:ln>
              <a:solidFill>
                <a:srgbClr val="006CAD"/>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F75BC"/>
              </a:buClr>
              <a:buSzPts val="3200"/>
              <a:buFont typeface="Arial"/>
              <a:buNone/>
              <a:tabLst/>
              <a:defRPr/>
            </a:pPr>
            <a:r>
              <a:rPr kumimoji="0" lang="en-US" sz="2200" b="0" i="0" u="none" strike="noStrike" kern="0" cap="none" spc="0" normalizeH="0" baseline="0" noProof="0">
                <a:ln>
                  <a:noFill/>
                </a:ln>
                <a:solidFill>
                  <a:srgbClr val="0F75BC"/>
                </a:solidFill>
                <a:effectLst/>
                <a:uLnTx/>
                <a:uFillTx/>
                <a:latin typeface="Calibri"/>
                <a:ea typeface="Calibri"/>
                <a:cs typeface="Calibri"/>
                <a:sym typeface="Calibri"/>
              </a:rPr>
              <a:t>1,257 Schools</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006CAD"/>
                </a:solidFill>
                <a:effectLst/>
                <a:uLnTx/>
                <a:uFillTx/>
                <a:latin typeface="Calibri"/>
                <a:ea typeface="Calibri"/>
                <a:cs typeface="Calibri"/>
                <a:sym typeface="Calibri"/>
              </a:rPr>
              <a:t>133 Charter Schools</a:t>
            </a:r>
            <a:endParaRPr kumimoji="0" sz="2200" b="0" i="0" u="none" strike="noStrike" kern="0" cap="none" spc="0" normalizeH="0" baseline="0" noProof="0">
              <a:ln>
                <a:noFill/>
              </a:ln>
              <a:solidFill>
                <a:srgbClr val="006CAD"/>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F75BC"/>
              </a:buClr>
              <a:buSzPts val="1400"/>
              <a:buFont typeface="Arial"/>
              <a:buNone/>
              <a:tabLst/>
              <a:defRPr/>
            </a:pPr>
            <a:r>
              <a:rPr kumimoji="0" lang="en-US" sz="2200" b="0" i="0" u="none" strike="noStrike" kern="0" cap="none" spc="0" normalizeH="0" baseline="0" noProof="0">
                <a:ln>
                  <a:noFill/>
                </a:ln>
                <a:solidFill>
                  <a:srgbClr val="006CAD"/>
                </a:solidFill>
                <a:effectLst/>
                <a:uLnTx/>
                <a:uFillTx/>
                <a:latin typeface="Calibri"/>
                <a:ea typeface="Calibri"/>
                <a:cs typeface="Calibri"/>
                <a:sym typeface="Calibri"/>
              </a:rPr>
              <a:t>   19 Education Service Districts</a:t>
            </a:r>
            <a:endParaRPr kumimoji="0" sz="2200" b="0" i="0" u="none" strike="noStrike" kern="0" cap="none" spc="0" normalizeH="0" baseline="0" noProof="0">
              <a:ln>
                <a:noFill/>
              </a:ln>
              <a:solidFill>
                <a:srgbClr val="006CAD"/>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7" name="Google Shape;507;p6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595959"/>
                </a:solidFill>
                <a:effectLst/>
                <a:uLnTx/>
                <a:uFillTx/>
                <a:latin typeface="Calibri"/>
                <a:cs typeface="Calibri"/>
                <a:sym typeface="Calibri"/>
              </a:rPr>
              <a:t>Oregon Department of Education, 2020-21 School Year</a:t>
            </a:r>
            <a:endParaRPr kumimoji="0" sz="1200" b="0" i="0" u="none" strike="noStrike" kern="0" cap="none" spc="0" normalizeH="0" baseline="0" noProof="0">
              <a:ln>
                <a:noFill/>
              </a:ln>
              <a:solidFill>
                <a:srgbClr val="595959"/>
              </a:solidFill>
              <a:effectLst/>
              <a:uLnTx/>
              <a:uFillTx/>
              <a:latin typeface="Calibri"/>
              <a:cs typeface="Calibri"/>
              <a:sym typeface="Calibri"/>
            </a:endParaRPr>
          </a:p>
        </p:txBody>
      </p:sp>
      <p:pic>
        <p:nvPicPr>
          <p:cNvPr id="497" name="Google Shape;497;p62" descr="Outline of Oregon"/>
          <p:cNvPicPr preferRelativeResize="0"/>
          <p:nvPr/>
        </p:nvPicPr>
        <p:blipFill rotWithShape="1">
          <a:blip r:embed="rId3">
            <a:alphaModFix/>
          </a:blip>
          <a:srcRect/>
          <a:stretch/>
        </p:blipFill>
        <p:spPr>
          <a:xfrm>
            <a:off x="4658750" y="372375"/>
            <a:ext cx="7218126" cy="5384049"/>
          </a:xfrm>
          <a:prstGeom prst="rect">
            <a:avLst/>
          </a:prstGeom>
          <a:noFill/>
          <a:ln>
            <a:noFill/>
          </a:ln>
        </p:spPr>
      </p:pic>
      <p:sp>
        <p:nvSpPr>
          <p:cNvPr id="508" name="Google Shape;508;p62"/>
          <p:cNvSpPr txBox="1"/>
          <p:nvPr/>
        </p:nvSpPr>
        <p:spPr>
          <a:xfrm>
            <a:off x="6622088" y="1276125"/>
            <a:ext cx="3544500" cy="615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F43"/>
                </a:solidFill>
                <a:effectLst/>
                <a:uLnTx/>
                <a:uFillTx/>
                <a:latin typeface="Calibri"/>
                <a:ea typeface="Calibri"/>
                <a:cs typeface="Calibri"/>
                <a:sym typeface="Calibri"/>
              </a:rPr>
              <a:t>Student Diversity</a:t>
            </a:r>
            <a:endParaRPr kumimoji="0" sz="2800" b="1" i="0" u="none" strike="noStrike" kern="0" cap="none" spc="0" normalizeH="0" baseline="0" noProof="0">
              <a:ln>
                <a:noFill/>
              </a:ln>
              <a:solidFill>
                <a:srgbClr val="007F43"/>
              </a:solidFill>
              <a:effectLst/>
              <a:uLnTx/>
              <a:uFillTx/>
              <a:latin typeface="Calibri"/>
              <a:ea typeface="Calibri"/>
              <a:cs typeface="Calibri"/>
              <a:sym typeface="Calibri"/>
            </a:endParaRPr>
          </a:p>
        </p:txBody>
      </p:sp>
      <p:sp>
        <p:nvSpPr>
          <p:cNvPr id="502" name="Google Shape;502;p62"/>
          <p:cNvSpPr txBox="1"/>
          <p:nvPr/>
        </p:nvSpPr>
        <p:spPr>
          <a:xfrm>
            <a:off x="5644812" y="1832725"/>
            <a:ext cx="2891100" cy="794100"/>
          </a:xfrm>
          <a:prstGeom prst="rect">
            <a:avLst/>
          </a:prstGeom>
          <a:noFill/>
          <a:ln>
            <a:noFill/>
          </a:ln>
        </p:spPr>
        <p:txBody>
          <a:bodyPr spcFirstLastPara="1" wrap="square" lIns="91425" tIns="91425" rIns="91425" bIns="91425" anchor="t" anchorCtr="0">
            <a:spAutoFit/>
          </a:bodyPr>
          <a:lstStyle/>
          <a:p>
            <a:pPr marL="228600" marR="0" lvl="0" indent="-190500" algn="l" defTabSz="914400" rtl="0" eaLnBrk="1" fontAlgn="auto" latinLnBrk="0" hangingPunct="1">
              <a:lnSpc>
                <a:spcPct val="115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Economically Disadvantaged: 53%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90500" algn="l" defTabSz="914400" rtl="0" eaLnBrk="1" fontAlgn="auto" latinLnBrk="0" hangingPunct="1">
              <a:lnSpc>
                <a:spcPct val="115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Ever English Learners: 18%</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90500" algn="l" defTabSz="914400" rtl="0" eaLnBrk="1" fontAlgn="auto" latinLnBrk="0" hangingPunct="1">
              <a:lnSpc>
                <a:spcPct val="115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Homeless: 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6" name="Google Shape;506;p62"/>
          <p:cNvSpPr txBox="1"/>
          <p:nvPr/>
        </p:nvSpPr>
        <p:spPr>
          <a:xfrm>
            <a:off x="8610600" y="1832725"/>
            <a:ext cx="2656800" cy="794100"/>
          </a:xfrm>
          <a:prstGeom prst="rect">
            <a:avLst/>
          </a:prstGeom>
          <a:noFill/>
          <a:ln>
            <a:noFill/>
          </a:ln>
        </p:spPr>
        <p:txBody>
          <a:bodyPr spcFirstLastPara="1" wrap="square" lIns="91425" tIns="91425" rIns="91425" bIns="91425" anchor="t" anchorCtr="0">
            <a:spAutoFit/>
          </a:bodyPr>
          <a:lstStyle/>
          <a:p>
            <a:pPr marL="228600" marR="0" lvl="0" indent="-190500" algn="l" defTabSz="914400" rtl="0" eaLnBrk="1" fontAlgn="auto" latinLnBrk="0" hangingPunct="1">
              <a:lnSpc>
                <a:spcPct val="115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Lesbian/Gay /Bisexual: 12.6%</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90500" algn="l" defTabSz="914400" rtl="0" eaLnBrk="1" fontAlgn="auto" latinLnBrk="0" hangingPunct="1">
              <a:lnSpc>
                <a:spcPct val="115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Mobile Students: 11%</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90500" algn="l" defTabSz="914400" rtl="0" eaLnBrk="1" fontAlgn="auto" latinLnBrk="0" hangingPunct="1">
              <a:lnSpc>
                <a:spcPct val="115000"/>
              </a:lnSpc>
              <a:spcBef>
                <a:spcPts val="0"/>
              </a:spcBef>
              <a:spcAft>
                <a:spcPts val="0"/>
              </a:spcAft>
              <a:buClr>
                <a:srgbClr val="000000"/>
              </a:buClr>
              <a:buSzPts val="12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Students with Disabilities: 15%</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03" name="Google Shape;503;p62" descr="Oregon student diversity pie chart"/>
          <p:cNvPicPr preferRelativeResize="0"/>
          <p:nvPr/>
        </p:nvPicPr>
        <p:blipFill rotWithShape="1">
          <a:blip r:embed="rId4">
            <a:alphaModFix/>
          </a:blip>
          <a:srcRect l="641" r="51236"/>
          <a:stretch/>
        </p:blipFill>
        <p:spPr>
          <a:xfrm>
            <a:off x="6398176" y="2522245"/>
            <a:ext cx="1965960" cy="1602382"/>
          </a:xfrm>
          <a:prstGeom prst="rect">
            <a:avLst/>
          </a:prstGeom>
          <a:noFill/>
          <a:ln>
            <a:noFill/>
          </a:ln>
        </p:spPr>
      </p:pic>
      <p:sp>
        <p:nvSpPr>
          <p:cNvPr id="2" name="TextBox 1"/>
          <p:cNvSpPr txBox="1"/>
          <p:nvPr/>
        </p:nvSpPr>
        <p:spPr>
          <a:xfrm>
            <a:off x="8364136" y="2586251"/>
            <a:ext cx="2903264" cy="1492716"/>
          </a:xfrm>
          <a:prstGeom prst="rect">
            <a:avLst/>
          </a:prstGeom>
          <a:noFill/>
        </p:spPr>
        <p:txBody>
          <a:bodyPr wrap="square" rtlCol="0">
            <a:spAutoFit/>
          </a:bodyPr>
          <a:lstStyle/>
          <a:p>
            <a:r>
              <a:rPr lang="en-US" sz="1300"/>
              <a:t>White (60%)</a:t>
            </a:r>
          </a:p>
          <a:p>
            <a:r>
              <a:rPr lang="en-US" sz="1300"/>
              <a:t>Hispanic (24%)</a:t>
            </a:r>
          </a:p>
          <a:p>
            <a:r>
              <a:rPr lang="en-US" sz="1300"/>
              <a:t>Multi-Racial (7%)</a:t>
            </a:r>
          </a:p>
          <a:p>
            <a:r>
              <a:rPr lang="en-US" sz="1300"/>
              <a:t>Asian (4%)</a:t>
            </a:r>
          </a:p>
          <a:p>
            <a:r>
              <a:rPr lang="en-US" sz="1300"/>
              <a:t>African American/Black (2%)</a:t>
            </a:r>
          </a:p>
          <a:p>
            <a:r>
              <a:rPr lang="en-US" sz="1300"/>
              <a:t>American Indian/ Alaska Native (1%)</a:t>
            </a:r>
          </a:p>
          <a:p>
            <a:r>
              <a:rPr lang="en-US" sz="1300"/>
              <a:t>Native Hawaiian/ Pacific Islander (1%)</a:t>
            </a:r>
          </a:p>
        </p:txBody>
      </p:sp>
      <p:sp>
        <p:nvSpPr>
          <p:cNvPr id="3" name="TextBox 2"/>
          <p:cNvSpPr txBox="1"/>
          <p:nvPr/>
        </p:nvSpPr>
        <p:spPr>
          <a:xfrm>
            <a:off x="6781010" y="4192924"/>
            <a:ext cx="3166251" cy="369332"/>
          </a:xfrm>
          <a:prstGeom prst="rect">
            <a:avLst/>
          </a:prstGeom>
          <a:noFill/>
        </p:spPr>
        <p:txBody>
          <a:bodyPr wrap="none" rtlCol="0">
            <a:spAutoFit/>
          </a:bodyPr>
          <a:lstStyle/>
          <a:p>
            <a:r>
              <a:rPr lang="en-US" b="1">
                <a:solidFill>
                  <a:schemeClr val="accent1"/>
                </a:solidFill>
              </a:rPr>
              <a:t>Rapidly Diversifying Population</a:t>
            </a:r>
          </a:p>
        </p:txBody>
      </p:sp>
      <p:pic>
        <p:nvPicPr>
          <p:cNvPr id="504" name="Google Shape;504;p62" descr="Oregon student population diversity: This chart shows a greater than 90% white student population in 1958 with increased student diverstiy through the 2018-19 school year.  "/>
          <p:cNvPicPr preferRelativeResize="0"/>
          <p:nvPr/>
        </p:nvPicPr>
        <p:blipFill rotWithShape="1">
          <a:blip r:embed="rId5">
            <a:alphaModFix/>
          </a:blip>
          <a:srcRect l="1470" t="15063" r="-1469" b="15517"/>
          <a:stretch/>
        </p:blipFill>
        <p:spPr>
          <a:xfrm>
            <a:off x="6198437" y="4526280"/>
            <a:ext cx="4432441" cy="914400"/>
          </a:xfrm>
          <a:prstGeom prst="rect">
            <a:avLst/>
          </a:prstGeom>
          <a:noFill/>
          <a:ln>
            <a:noFill/>
          </a:ln>
        </p:spPr>
      </p:pic>
      <p:sp>
        <p:nvSpPr>
          <p:cNvPr id="4" name="TextBox 3"/>
          <p:cNvSpPr txBox="1"/>
          <p:nvPr/>
        </p:nvSpPr>
        <p:spPr>
          <a:xfrm>
            <a:off x="6971048" y="5356680"/>
            <a:ext cx="1356077" cy="307777"/>
          </a:xfrm>
          <a:prstGeom prst="rect">
            <a:avLst/>
          </a:prstGeom>
          <a:noFill/>
        </p:spPr>
        <p:txBody>
          <a:bodyPr wrap="none" rtlCol="0">
            <a:spAutoFit/>
          </a:bodyPr>
          <a:lstStyle/>
          <a:p>
            <a:r>
              <a:rPr lang="en-US" sz="1400"/>
              <a:t>White Students </a:t>
            </a:r>
          </a:p>
        </p:txBody>
      </p:sp>
      <p:sp>
        <p:nvSpPr>
          <p:cNvPr id="6" name="Rectangle 5" title="Blue box: white students"/>
          <p:cNvSpPr/>
          <p:nvPr/>
        </p:nvSpPr>
        <p:spPr>
          <a:xfrm>
            <a:off x="6751561" y="5422588"/>
            <a:ext cx="223774" cy="17596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title="Purple box: students of color"/>
          <p:cNvSpPr/>
          <p:nvPr/>
        </p:nvSpPr>
        <p:spPr>
          <a:xfrm>
            <a:off x="8394338" y="5440718"/>
            <a:ext cx="242761" cy="18256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599329" y="5356680"/>
            <a:ext cx="1449371" cy="307777"/>
          </a:xfrm>
          <a:prstGeom prst="rect">
            <a:avLst/>
          </a:prstGeom>
          <a:noFill/>
        </p:spPr>
        <p:txBody>
          <a:bodyPr wrap="none" rtlCol="0">
            <a:spAutoFit/>
          </a:bodyPr>
          <a:lstStyle/>
          <a:p>
            <a:r>
              <a:rPr lang="en-US" sz="1400"/>
              <a:t>Students of Color</a:t>
            </a:r>
          </a:p>
        </p:txBody>
      </p:sp>
    </p:spTree>
    <p:extLst>
      <p:ext uri="{BB962C8B-B14F-4D97-AF65-F5344CB8AC3E}">
        <p14:creationId xmlns:p14="http://schemas.microsoft.com/office/powerpoint/2010/main" val="138973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8</a:t>
            </a:fld>
            <a:endParaRPr lang="en-US"/>
          </a:p>
        </p:txBody>
      </p:sp>
      <p:sp>
        <p:nvSpPr>
          <p:cNvPr id="2" name="Title 1"/>
          <p:cNvSpPr>
            <a:spLocks noGrp="1"/>
          </p:cNvSpPr>
          <p:nvPr>
            <p:ph type="title"/>
          </p:nvPr>
        </p:nvSpPr>
        <p:spPr>
          <a:xfrm>
            <a:off x="587079" y="445108"/>
            <a:ext cx="3931826" cy="2542395"/>
          </a:xfrm>
        </p:spPr>
        <p:txBody>
          <a:bodyPr/>
          <a:lstStyle/>
          <a:p>
            <a:r>
              <a:rPr lang="en-US">
                <a:cs typeface="Calibri"/>
              </a:rPr>
              <a:t>Why Do Computer Scientists Do?</a:t>
            </a:r>
          </a:p>
        </p:txBody>
      </p:sp>
      <p:sp>
        <p:nvSpPr>
          <p:cNvPr id="3" name="Content Placeholder 2"/>
          <p:cNvSpPr>
            <a:spLocks noGrp="1"/>
          </p:cNvSpPr>
          <p:nvPr>
            <p:ph idx="1"/>
          </p:nvPr>
        </p:nvSpPr>
        <p:spPr>
          <a:xfrm>
            <a:off x="5157358" y="547172"/>
            <a:ext cx="6456335" cy="5203179"/>
          </a:xfrm>
        </p:spPr>
        <p:txBody>
          <a:bodyPr vert="horz" lIns="91440" tIns="45720" rIns="91440" bIns="45720" rtlCol="0" anchor="t">
            <a:noAutofit/>
          </a:bodyPr>
          <a:lstStyle/>
          <a:p>
            <a:r>
              <a:rPr lang="en-US" sz="2600"/>
              <a:t>Develop ways to keep your emails and phone calls secure.</a:t>
            </a:r>
            <a:endParaRPr lang="en-US" sz="2600">
              <a:cs typeface="Calibri"/>
            </a:endParaRPr>
          </a:p>
          <a:p>
            <a:r>
              <a:rPr lang="en-US" sz="2600"/>
              <a:t>Develop digital tools that can be used to create realistic 3D animations and images.</a:t>
            </a:r>
            <a:endParaRPr lang="en-US" sz="2600">
              <a:cs typeface="Calibri"/>
            </a:endParaRPr>
          </a:p>
          <a:p>
            <a:r>
              <a:rPr lang="en-US" sz="2600"/>
              <a:t>Figure out how to link computing devices so you can monitor your home from anywhere in the world.</a:t>
            </a:r>
            <a:endParaRPr lang="en-US" sz="2600">
              <a:cs typeface="Calibri"/>
            </a:endParaRPr>
          </a:p>
          <a:p>
            <a:r>
              <a:rPr lang="en-US" sz="2600"/>
              <a:t>Make it easier for people to use computers by learning how computers and people interact.</a:t>
            </a:r>
            <a:endParaRPr lang="en-US" sz="2600">
              <a:cs typeface="Calibri"/>
            </a:endParaRPr>
          </a:p>
          <a:p>
            <a:r>
              <a:rPr lang="en-US" sz="2600"/>
              <a:t>Use artificial intelligence to understand and process video or sound.</a:t>
            </a:r>
            <a:endParaRPr lang="en-US" sz="2600">
              <a:cs typeface="Calibri"/>
            </a:endParaRPr>
          </a:p>
        </p:txBody>
      </p:sp>
      <p:pic>
        <p:nvPicPr>
          <p:cNvPr id="8" name="Picture 7" descr="A picture with elementary aged students working on laptops in a classroom.">
            <a:extLst>
              <a:ext uri="{FF2B5EF4-FFF2-40B4-BE49-F238E27FC236}">
                <a16:creationId xmlns:a16="http://schemas.microsoft.com/office/drawing/2014/main" id="{E81937C4-7549-8784-9819-84CB10B9FB3C}"/>
              </a:ext>
            </a:extLst>
          </p:cNvPr>
          <p:cNvPicPr>
            <a:picLocks noChangeAspect="1"/>
          </p:cNvPicPr>
          <p:nvPr/>
        </p:nvPicPr>
        <p:blipFill>
          <a:blip r:embed="rId3"/>
          <a:stretch>
            <a:fillRect/>
          </a:stretch>
        </p:blipFill>
        <p:spPr>
          <a:xfrm>
            <a:off x="587654" y="3074603"/>
            <a:ext cx="3937488" cy="263989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363259727"/>
      </p:ext>
    </p:extLst>
  </p:cSld>
  <p:clrMapOvr>
    <a:masterClrMapping/>
  </p:clrMapOvr>
  <p:extLst mod="1">
    <p:ext uri="{6950BFC3-D8DA-4A85-94F7-54DA5524770B}">
      <p188:commentRel xmlns=""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1118CE-FC87-E6FD-C91E-446329688F05}"/>
              </a:ext>
            </a:extLst>
          </p:cNvPr>
          <p:cNvSpPr>
            <a:spLocks noGrp="1"/>
          </p:cNvSpPr>
          <p:nvPr>
            <p:ph type="sldNum" sz="quarter" idx="12"/>
          </p:nvPr>
        </p:nvSpPr>
        <p:spPr/>
        <p:txBody>
          <a:bodyPr/>
          <a:lstStyle/>
          <a:p>
            <a:fld id="{357F5B69-6281-4C1F-8C38-6DA0F56DA430}" type="slidenum">
              <a:rPr lang="en-US" smtClean="0"/>
              <a:t>9</a:t>
            </a:fld>
            <a:endParaRPr lang="en-US"/>
          </a:p>
        </p:txBody>
      </p:sp>
      <p:sp>
        <p:nvSpPr>
          <p:cNvPr id="2" name="Title 1">
            <a:extLst>
              <a:ext uri="{FF2B5EF4-FFF2-40B4-BE49-F238E27FC236}">
                <a16:creationId xmlns:a16="http://schemas.microsoft.com/office/drawing/2014/main" id="{385FDFF4-1798-5DD3-9258-399AACECE4AC}"/>
              </a:ext>
            </a:extLst>
          </p:cNvPr>
          <p:cNvSpPr>
            <a:spLocks noGrp="1"/>
          </p:cNvSpPr>
          <p:nvPr>
            <p:ph type="title"/>
          </p:nvPr>
        </p:nvSpPr>
        <p:spPr>
          <a:xfrm>
            <a:off x="445957" y="443848"/>
            <a:ext cx="3931826" cy="2542395"/>
          </a:xfrm>
        </p:spPr>
        <p:txBody>
          <a:bodyPr>
            <a:normAutofit fontScale="90000"/>
          </a:bodyPr>
          <a:lstStyle/>
          <a:p>
            <a:r>
              <a:rPr lang="en-US">
                <a:cs typeface="Calibri"/>
              </a:rPr>
              <a:t>Foundational Computer Science Access and Participation in Oregon</a:t>
            </a:r>
          </a:p>
        </p:txBody>
      </p:sp>
      <p:sp>
        <p:nvSpPr>
          <p:cNvPr id="3" name="Content Placeholder 2">
            <a:extLst>
              <a:ext uri="{FF2B5EF4-FFF2-40B4-BE49-F238E27FC236}">
                <a16:creationId xmlns:a16="http://schemas.microsoft.com/office/drawing/2014/main" id="{B19119A7-B011-BDA5-7495-250106A6D901}"/>
              </a:ext>
            </a:extLst>
          </p:cNvPr>
          <p:cNvSpPr>
            <a:spLocks noGrp="1"/>
          </p:cNvSpPr>
          <p:nvPr>
            <p:ph idx="1"/>
          </p:nvPr>
        </p:nvSpPr>
        <p:spPr>
          <a:xfrm>
            <a:off x="5197565" y="535232"/>
            <a:ext cx="6482165" cy="5081404"/>
          </a:xfrm>
        </p:spPr>
        <p:txBody>
          <a:bodyPr vert="horz" lIns="91440" tIns="45720" rIns="91440" bIns="45720" rtlCol="0" anchor="t">
            <a:normAutofit lnSpcReduction="10000"/>
          </a:bodyPr>
          <a:lstStyle/>
          <a:p>
            <a:pPr algn="ctr">
              <a:lnSpc>
                <a:spcPct val="110000"/>
              </a:lnSpc>
              <a:spcBef>
                <a:spcPts val="0"/>
              </a:spcBef>
              <a:buNone/>
            </a:pPr>
            <a:r>
              <a:rPr lang="en-US" sz="4000">
                <a:ea typeface="+mn-lt"/>
                <a:cs typeface="+mn-lt"/>
              </a:rPr>
              <a:t>86.6% of Oregon high school students attend a</a:t>
            </a:r>
            <a:endParaRPr lang="en-US"/>
          </a:p>
          <a:p>
            <a:pPr algn="ctr">
              <a:lnSpc>
                <a:spcPct val="110000"/>
              </a:lnSpc>
              <a:spcBef>
                <a:spcPts val="0"/>
              </a:spcBef>
              <a:buNone/>
            </a:pPr>
            <a:r>
              <a:rPr lang="en-US" sz="4000">
                <a:ea typeface="+mn-lt"/>
                <a:cs typeface="+mn-lt"/>
              </a:rPr>
              <a:t>school that offers foundational computer</a:t>
            </a:r>
            <a:endParaRPr lang="en-US"/>
          </a:p>
          <a:p>
            <a:pPr algn="ctr">
              <a:lnSpc>
                <a:spcPct val="110000"/>
              </a:lnSpc>
              <a:spcBef>
                <a:spcPts val="0"/>
              </a:spcBef>
              <a:buNone/>
            </a:pPr>
            <a:r>
              <a:rPr lang="en-US" sz="4000">
                <a:ea typeface="+mn-lt"/>
                <a:cs typeface="+mn-lt"/>
              </a:rPr>
              <a:t>science, but only 7.2% of students are</a:t>
            </a:r>
            <a:endParaRPr lang="en-US"/>
          </a:p>
          <a:p>
            <a:pPr marL="0" indent="0" algn="ctr">
              <a:lnSpc>
                <a:spcPct val="110000"/>
              </a:lnSpc>
              <a:spcBef>
                <a:spcPts val="0"/>
              </a:spcBef>
              <a:buNone/>
            </a:pPr>
            <a:r>
              <a:rPr lang="en-US" sz="4000">
                <a:ea typeface="+mn-lt"/>
                <a:cs typeface="+mn-lt"/>
              </a:rPr>
              <a:t>enrolled in a computer science course.</a:t>
            </a:r>
            <a:endParaRPr lang="en-US">
              <a:ea typeface="+mn-lt"/>
              <a:cs typeface="+mn-lt"/>
            </a:endParaRPr>
          </a:p>
        </p:txBody>
      </p:sp>
      <p:sp>
        <p:nvSpPr>
          <p:cNvPr id="6" name="TextBox 5">
            <a:extLst>
              <a:ext uri="{FF2B5EF4-FFF2-40B4-BE49-F238E27FC236}">
                <a16:creationId xmlns:a16="http://schemas.microsoft.com/office/drawing/2014/main" id="{93698029-D16F-CB82-711F-18F70AF681BB}"/>
              </a:ext>
            </a:extLst>
          </p:cNvPr>
          <p:cNvSpPr txBox="1"/>
          <p:nvPr/>
        </p:nvSpPr>
        <p:spPr>
          <a:xfrm>
            <a:off x="8184684" y="5773094"/>
            <a:ext cx="3048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Code.org, CSTA, &amp; ECEP Alliance (2022). 2022</a:t>
            </a:r>
            <a:endParaRPr lang="en-US" sz="1200">
              <a:cs typeface="Calibri"/>
            </a:endParaRPr>
          </a:p>
          <a:p>
            <a:pPr algn="r"/>
            <a:r>
              <a:rPr lang="en-US" sz="1200">
                <a:ea typeface="+mn-lt"/>
                <a:cs typeface="+mn-lt"/>
              </a:rPr>
              <a:t>State of Computer Science Education:</a:t>
            </a:r>
            <a:endParaRPr lang="en-US" sz="1200">
              <a:cs typeface="Calibri"/>
            </a:endParaRPr>
          </a:p>
          <a:p>
            <a:pPr algn="r"/>
            <a:r>
              <a:rPr lang="en-US" sz="1200">
                <a:ea typeface="+mn-lt"/>
                <a:cs typeface="+mn-lt"/>
              </a:rPr>
              <a:t>Understanding Our National Imperative.</a:t>
            </a:r>
            <a:endParaRPr lang="en-US" sz="1200">
              <a:cs typeface="Calibri"/>
            </a:endParaRPr>
          </a:p>
        </p:txBody>
      </p:sp>
      <p:pic>
        <p:nvPicPr>
          <p:cNvPr id="9" name="Picture 8" descr="A picture of high school aged students working together on a laptop">
            <a:extLst>
              <a:ext uri="{FF2B5EF4-FFF2-40B4-BE49-F238E27FC236}">
                <a16:creationId xmlns:a16="http://schemas.microsoft.com/office/drawing/2014/main" id="{BB4AB79D-5F17-5FAC-7C6E-1AA184AAD246}"/>
              </a:ext>
            </a:extLst>
          </p:cNvPr>
          <p:cNvPicPr>
            <a:picLocks noChangeAspect="1"/>
          </p:cNvPicPr>
          <p:nvPr/>
        </p:nvPicPr>
        <p:blipFill>
          <a:blip r:embed="rId3"/>
          <a:stretch>
            <a:fillRect/>
          </a:stretch>
        </p:blipFill>
        <p:spPr>
          <a:xfrm>
            <a:off x="529265" y="3370278"/>
            <a:ext cx="3937489" cy="2639890"/>
          </a:xfrm>
          <a:prstGeom prst="rect">
            <a:avLst/>
          </a:prstGeom>
          <a:ln>
            <a:noFill/>
          </a:ln>
          <a:effectLst>
            <a:outerShdw blurRad="292100" dist="139700" dir="2700000" algn="tl" rotWithShape="0">
              <a:srgbClr val="333333">
                <a:alpha val="65000"/>
              </a:srgbClr>
            </a:outerShdw>
          </a:effectLst>
        </p:spPr>
      </p:pic>
      <p:sp>
        <p:nvSpPr>
          <p:cNvPr id="4" name="Footer Placeholder 3" hidden="1">
            <a:extLst>
              <a:ext uri="{FF2B5EF4-FFF2-40B4-BE49-F238E27FC236}">
                <a16:creationId xmlns:a16="http://schemas.microsoft.com/office/drawing/2014/main" id="{6C3CA4DF-33B3-4D4B-0EDE-8B3117A243A9}"/>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125768487"/>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CA1779EF-404C-40EC-AE1C-4E7CB1FF334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7B5AFE78-9CF7-4712-A484-02177805FB18}"/>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9DB117EC-CCB7-4942-A79F-D67FDA18FDA5}"/>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6EA88DF3-8199-41D3-BD37-41E396ABC7FA}"/>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FD9BC937-E704-4D8E-952C-6E01F47C66D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453E4EAA-52B1-435D-A402-F7FF7F9E89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C3289CFA6E2E49B6CEC4E8AFEA2EA5" ma:contentTypeVersion="7" ma:contentTypeDescription="Create a new document." ma:contentTypeScope="" ma:versionID="0defd2dd0ac36d1c6c069b28afd66d12">
  <xsd:schema xmlns:xsd="http://www.w3.org/2001/XMLSchema" xmlns:xs="http://www.w3.org/2001/XMLSchema" xmlns:p="http://schemas.microsoft.com/office/2006/metadata/properties" xmlns:ns1="http://schemas.microsoft.com/sharepoint/v3" xmlns:ns2="122e5434-dc24-497d-aa69-d61fddbc4b6a" xmlns:ns3="54031767-dd6d-417c-ab73-583408f47564" targetNamespace="http://schemas.microsoft.com/office/2006/metadata/properties" ma:root="true" ma:fieldsID="9cdd75efebe656e8529213315421c00f" ns1:_="" ns2:_="" ns3:_="">
    <xsd:import namespace="http://schemas.microsoft.com/sharepoint/v3"/>
    <xsd:import namespace="122e5434-dc24-497d-aa69-d61fddbc4b6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2e5434-dc24-497d-aa69-d61fddbc4b6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stimated_x0020_Creation_x0020_Date xmlns="122e5434-dc24-497d-aa69-d61fddbc4b6a" xsi:nil="true"/>
    <Priority xmlns="122e5434-dc24-497d-aa69-d61fddbc4b6a">New</Priority>
    <PublishingExpirationDate xmlns="http://schemas.microsoft.com/sharepoint/v3" xsi:nil="true"/>
    <Remediation_x0020_Date xmlns="122e5434-dc24-497d-aa69-d61fddbc4b6a">2023-11-07T08:00:00+00:00</Remediation_x0020_Dat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C8F4CB-B08F-4171-9AE1-A4CB0DE7B273}"/>
</file>

<file path=customXml/itemProps2.xml><?xml version="1.0" encoding="utf-8"?>
<ds:datastoreItem xmlns:ds="http://schemas.openxmlformats.org/officeDocument/2006/customXml" ds:itemID="{1C2AA772-8C0A-480C-9E0C-84C76C73C71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ceb9678-18e9-4ad1-b5d3-6c12cf91a040"/>
    <ds:schemaRef ds:uri="http://purl.org/dc/elements/1.1/"/>
    <ds:schemaRef ds:uri="http://schemas.microsoft.com/office/2006/metadata/properties"/>
    <ds:schemaRef ds:uri="b156ca02-05dc-4ae8-8856-8e9e5c86d2ce"/>
    <ds:schemaRef ds:uri="http://www.w3.org/XML/1998/namespace"/>
    <ds:schemaRef ds:uri="http://purl.org/dc/terms/"/>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27</TotalTime>
  <Words>7625</Words>
  <Application>Microsoft Office PowerPoint</Application>
  <PresentationFormat>Widescreen</PresentationFormat>
  <Paragraphs>461</Paragraphs>
  <Slides>26</Slides>
  <Notes>26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Arial,Sans-Serif</vt:lpstr>
      <vt:lpstr>Calibri</vt:lpstr>
      <vt:lpstr>Wingdings</vt:lpstr>
      <vt:lpstr>Wingdings,Sans-Serif</vt:lpstr>
      <vt:lpstr>2021ODE</vt:lpstr>
      <vt:lpstr>Green_2021ODE</vt:lpstr>
      <vt:lpstr>Gold_2021ODE</vt:lpstr>
      <vt:lpstr>Orange_2021ODE</vt:lpstr>
      <vt:lpstr>Red_2021ODE</vt:lpstr>
      <vt:lpstr>Teal_2021ODE</vt:lpstr>
      <vt:lpstr>Computer Science Education Engagement Session</vt:lpstr>
      <vt:lpstr>Introductions &amp; Gratitude</vt:lpstr>
      <vt:lpstr>Engagement Session Agenda and Flow</vt:lpstr>
      <vt:lpstr>Background and Framing </vt:lpstr>
      <vt:lpstr>Oregon's Timeline and Commitment to Computer Science Implementation (2022-23)</vt:lpstr>
      <vt:lpstr>National Computer Science Education Efforts</vt:lpstr>
      <vt:lpstr>Who We Serve</vt:lpstr>
      <vt:lpstr>Why Do Computer Scientists Do?</vt:lpstr>
      <vt:lpstr>Foundational Computer Science Access and Participation in Oregon</vt:lpstr>
      <vt:lpstr>Disparities in Computer Science  Courses in Oregon</vt:lpstr>
      <vt:lpstr>Female Student Representation in Computer Science Courses in Oregon </vt:lpstr>
      <vt:lpstr>Racial and Gender Disparities in AP Computer Science</vt:lpstr>
      <vt:lpstr>Geographical Disparities in Advanced Computer Science Courses in Oregon</vt:lpstr>
      <vt:lpstr>Female Student Representation in Postsecondary Computer Science CTE Programs in Oregon</vt:lpstr>
      <vt:lpstr>Postsecondary Participation in Computer Science in Oregon</vt:lpstr>
      <vt:lpstr>Breakout Room Discussions</vt:lpstr>
      <vt:lpstr>Offerings for Today</vt:lpstr>
      <vt:lpstr>Breakout Discussion #1: Computer Science Experiences and Goals</vt:lpstr>
      <vt:lpstr>Breakout Discussion #1: Computer Science Experiences and Goals, cont.</vt:lpstr>
      <vt:lpstr>Break</vt:lpstr>
      <vt:lpstr>Breakout Discussion #2:  Hopes and Priorities</vt:lpstr>
      <vt:lpstr>Breakout Discussion #2:  Hopes and Priorities, cont.</vt:lpstr>
      <vt:lpstr>Closing and Next Steps</vt:lpstr>
      <vt:lpstr>Next Steps</vt:lpstr>
      <vt:lpstr>Lend Your Voice: Computer Science Consult Group</vt:lpstr>
      <vt:lpstr>Closing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Engagement Slide Deck</dc:title>
  <dc:creator>BLUMENSTEIN Beth - ODE</dc:creator>
  <cp:lastModifiedBy>MASSA-MACLEOD Elizabeth * ODE</cp:lastModifiedBy>
  <cp:revision>24</cp:revision>
  <dcterms:created xsi:type="dcterms:W3CDTF">2022-11-01T18:24:24Z</dcterms:created>
  <dcterms:modified xsi:type="dcterms:W3CDTF">2022-11-29T19:31:14Z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0x0101008FC3289CFA6E2E49B6CEC4E8AFEA2EA5</vt:lpwstr>
  </property>
</Properties>
</file>