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9.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notesSlides/notesSlide4.xml" ContentType="application/vnd.openxmlformats-officedocument.presentationml.notesSlide+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21.xml" ContentType="application/vnd.openxmlformats-officedocument.presentationml.slideLayout+xml"/>
  <Override PartName="/ppt/slideMasters/slideMaster2.xml" ContentType="application/vnd.openxmlformats-officedocument.presentationml.slideMaster+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10" r:id="rId2"/>
  </p:sldMasterIdLst>
  <p:notesMasterIdLst>
    <p:notesMasterId r:id="rId13"/>
  </p:notesMasterIdLst>
  <p:sldIdLst>
    <p:sldId id="258" r:id="rId3"/>
    <p:sldId id="259" r:id="rId4"/>
    <p:sldId id="261" r:id="rId5"/>
    <p:sldId id="260" r:id="rId6"/>
    <p:sldId id="262" r:id="rId7"/>
    <p:sldId id="263" r:id="rId8"/>
    <p:sldId id="264" r:id="rId9"/>
    <p:sldId id="265" r:id="rId10"/>
    <p:sldId id="266" r:id="rId11"/>
    <p:sldId id="267"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GES Annie - ODE" initials="MA-O" lastIdx="1" clrIdx="0">
    <p:extLst>
      <p:ext uri="{19B8F6BF-5375-455C-9EA6-DF929625EA0E}">
        <p15:presenceInfo xmlns:p15="http://schemas.microsoft.com/office/powerpoint/2012/main" userId="S-1-5-21-2237050375-1962090969-1930583096-446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5" autoAdjust="0"/>
    <p:restoredTop sz="94660"/>
  </p:normalViewPr>
  <p:slideViewPr>
    <p:cSldViewPr snapToGrid="0">
      <p:cViewPr varScale="1">
        <p:scale>
          <a:sx n="115" d="100"/>
          <a:sy n="115" d="100"/>
        </p:scale>
        <p:origin x="130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6E269B5-A450-40E7-A292-22517D9C251B}" type="datetimeFigureOut">
              <a:rPr lang="en-US" smtClean="0"/>
              <a:t>10/8/2019</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2B63952-BBA8-4838-A0CF-80F9272645AB}" type="slidenum">
              <a:rPr lang="en-US" smtClean="0"/>
              <a:t>‹#›</a:t>
            </a:fld>
            <a:endParaRPr lang="en-US"/>
          </a:p>
        </p:txBody>
      </p:sp>
    </p:spTree>
    <p:extLst>
      <p:ext uri="{BB962C8B-B14F-4D97-AF65-F5344CB8AC3E}">
        <p14:creationId xmlns:p14="http://schemas.microsoft.com/office/powerpoint/2010/main" val="4115451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smtClean="0"/>
              <a:t>Welcome and introductions. Reminder about newsletter and dates</a:t>
            </a:r>
            <a:r>
              <a:rPr lang="en-US" baseline="0" dirty="0" smtClean="0"/>
              <a:t> to watch (GED Summit!) Explanation about how we plan to utilize the webinars – present information on topics that matter to / are of concern to the Alt Ed community, and then hear from YOU! We are simply facilitating the conversation, not doing all of the talking (hopefully)</a:t>
            </a:r>
          </a:p>
          <a:p>
            <a:r>
              <a:rPr lang="en-US" baseline="0" dirty="0" smtClean="0"/>
              <a:t>At the end of the discussion we will ask about future topics.</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a:t>
            </a:fld>
            <a:endParaRPr lang="en-US"/>
          </a:p>
        </p:txBody>
      </p:sp>
    </p:spTree>
    <p:extLst>
      <p:ext uri="{BB962C8B-B14F-4D97-AF65-F5344CB8AC3E}">
        <p14:creationId xmlns:p14="http://schemas.microsoft.com/office/powerpoint/2010/main" val="295385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Jeremy</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2</a:t>
            </a:fld>
            <a:endParaRPr lang="en-US"/>
          </a:p>
        </p:txBody>
      </p:sp>
    </p:spTree>
    <p:extLst>
      <p:ext uri="{BB962C8B-B14F-4D97-AF65-F5344CB8AC3E}">
        <p14:creationId xmlns:p14="http://schemas.microsoft.com/office/powerpoint/2010/main" val="3062577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Jeremy</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3</a:t>
            </a:fld>
            <a:endParaRPr lang="en-US"/>
          </a:p>
        </p:txBody>
      </p:sp>
    </p:spTree>
    <p:extLst>
      <p:ext uri="{BB962C8B-B14F-4D97-AF65-F5344CB8AC3E}">
        <p14:creationId xmlns:p14="http://schemas.microsoft.com/office/powerpoint/2010/main" val="765792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Annie</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4</a:t>
            </a:fld>
            <a:endParaRPr lang="en-US"/>
          </a:p>
        </p:txBody>
      </p:sp>
    </p:spTree>
    <p:extLst>
      <p:ext uri="{BB962C8B-B14F-4D97-AF65-F5344CB8AC3E}">
        <p14:creationId xmlns:p14="http://schemas.microsoft.com/office/powerpoint/2010/main" val="38826553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Logo only">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12" name="Picture 11"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13" name="Picture 12"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pic>
        <p:nvPicPr>
          <p:cNvPr id="9" name="Picture 8" descr="Decorative blue swoosh"/>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848146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031801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Edit Master text styles</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22400804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no pattern_Logo only">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19597" y="2935982"/>
            <a:ext cx="7886700" cy="1325563"/>
          </a:xfrm>
        </p:spPr>
        <p:txBody>
          <a:bodyPr/>
          <a:lstStyle>
            <a:lvl1pPr algn="ctr">
              <a:defRPr>
                <a:solidFill>
                  <a:schemeClr val="tx1"/>
                </a:solidFill>
              </a:defRPr>
            </a:lvl1pPr>
          </a:lstStyle>
          <a:p>
            <a:r>
              <a:rPr lang="en-US" dirty="0" smtClean="0"/>
              <a:t>CLICK TO EDIT MASTER TITLE</a:t>
            </a:r>
            <a:endParaRPr lang="en-US" dirty="0"/>
          </a:p>
        </p:txBody>
      </p:sp>
      <p:pic>
        <p:nvPicPr>
          <p:cNvPr id="13" name="Picture 12"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5" name="Picture 4"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39081" y="615148"/>
            <a:ext cx="4296302" cy="2136580"/>
          </a:xfrm>
          <a:prstGeom prst="rect">
            <a:avLst/>
          </a:prstGeom>
        </p:spPr>
      </p:pic>
      <p:pic>
        <p:nvPicPr>
          <p:cNvPr id="9" name="Picture 8" descr="Decorative blue swoosh"/>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00138"/>
            <a:ext cx="9144000" cy="2103535"/>
          </a:xfrm>
          <a:prstGeom prst="rect">
            <a:avLst/>
          </a:prstGeom>
        </p:spPr>
      </p:pic>
      <p:sp>
        <p:nvSpPr>
          <p:cNvPr id="7"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6234503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no pattern_Blank">
    <p:bg>
      <p:bgPr>
        <a:solidFill>
          <a:schemeClr val="bg1"/>
        </a:solidFill>
        <a:effectLst/>
      </p:bgPr>
    </p:bg>
    <p:spTree>
      <p:nvGrpSpPr>
        <p:cNvPr id="1" name=""/>
        <p:cNvGrpSpPr/>
        <p:nvPr/>
      </p:nvGrpSpPr>
      <p:grpSpPr>
        <a:xfrm>
          <a:off x="0" y="0"/>
          <a:ext cx="0" cy="0"/>
          <a:chOff x="0" y="0"/>
          <a:chExt cx="0" cy="0"/>
        </a:xfrm>
      </p:grpSpPr>
      <p:sp>
        <p:nvSpPr>
          <p:cNvPr id="8" name="Title 1"/>
          <p:cNvSpPr txBox="1">
            <a:spLocks/>
          </p:cNvSpPr>
          <p:nvPr userDrawn="1"/>
        </p:nvSpPr>
        <p:spPr>
          <a:xfrm>
            <a:off x="0" y="1034505"/>
            <a:ext cx="9144000" cy="949744"/>
          </a:xfrm>
          <a:prstGeom prst="rect">
            <a:avLst/>
          </a:prstGeom>
          <a:solidFill>
            <a:schemeClr val="accent1"/>
          </a:solidFill>
        </p:spPr>
        <p:txBody>
          <a:bodyPr vert="horz" lIns="91440" tIns="45720" rIns="91440" bIns="45720" rtlCol="0" anchor="ctr">
            <a:normAutofit/>
          </a:bodyPr>
          <a:lst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endParaRPr kumimoji="0" lang="en-US" altLang="en-US" sz="1600" b="1" i="0" u="none" strike="noStrike" kern="1200" cap="none" spc="0" normalizeH="0" baseline="0" noProof="0" dirty="0" smtClean="0">
              <a:ln>
                <a:noFill/>
              </a:ln>
              <a:solidFill>
                <a:prstClr val="white"/>
              </a:solidFill>
              <a:effectLst/>
              <a:uLnTx/>
              <a:uFillTx/>
              <a:latin typeface="Calibri"/>
              <a:ea typeface="+mj-ea"/>
              <a:cs typeface="+mj-cs"/>
            </a:endParaRPr>
          </a:p>
        </p:txBody>
      </p:sp>
      <p:sp>
        <p:nvSpPr>
          <p:cNvPr id="5" name="Title 1"/>
          <p:cNvSpPr>
            <a:spLocks noGrp="1"/>
          </p:cNvSpPr>
          <p:nvPr>
            <p:ph type="title" hasCustomPrompt="1"/>
          </p:nvPr>
        </p:nvSpPr>
        <p:spPr>
          <a:xfrm>
            <a:off x="0" y="1028295"/>
            <a:ext cx="7152434" cy="1013398"/>
          </a:xfrm>
        </p:spPr>
        <p:txBody>
          <a:bodyPr>
            <a:normAutofit/>
          </a:bodyPr>
          <a:lstStyle>
            <a:lvl1pPr algn="l">
              <a:defRPr sz="3600">
                <a:solidFill>
                  <a:schemeClr val="bg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
        <p:nvSpPr>
          <p:cNvPr id="9"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63840277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pattern_Title Slid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79953959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pattern_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92024" y="2748246"/>
            <a:ext cx="78867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5542365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 pattern_Two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8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4588666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 pattern_Comparison">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30106236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no pattern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1530889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no pattern_3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7" name="Picture 6" descr="Decorative blue ba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0101477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Blank">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0" y="1028295"/>
            <a:ext cx="7152434" cy="1013398"/>
          </a:xfrm>
        </p:spPr>
        <p:txBody>
          <a:bodyPr>
            <a:normAutofit/>
          </a:bodyPr>
          <a:lstStyle>
            <a:lvl1pPr algn="l">
              <a:defRPr sz="3600">
                <a:solidFill>
                  <a:schemeClr val="bg1"/>
                </a:solidFill>
              </a:defRPr>
            </a:lvl1pPr>
          </a:lstStyle>
          <a:p>
            <a:r>
              <a:rPr lang="en-US" dirty="0" smtClean="0"/>
              <a:t>CLICK TO EDIT MASTER TITLE STYLE</a:t>
            </a:r>
            <a:endParaRPr lang="en-US" dirty="0"/>
          </a:p>
        </p:txBody>
      </p:sp>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sp>
        <p:nvSpPr>
          <p:cNvPr id="9" name="Title 1"/>
          <p:cNvSpPr txBox="1">
            <a:spLocks/>
          </p:cNvSpPr>
          <p:nvPr userDrawn="1"/>
        </p:nvSpPr>
        <p:spPr>
          <a:xfrm>
            <a:off x="0" y="1034505"/>
            <a:ext cx="9144000" cy="949744"/>
          </a:xfrm>
          <a:prstGeom prst="rect">
            <a:avLst/>
          </a:prstGeom>
          <a:solidFill>
            <a:schemeClr val="accent1"/>
          </a:solidFill>
        </p:spPr>
        <p:txBody>
          <a:bodyPr vert="horz" lIns="91440" tIns="45720" rIns="91440" bIns="45720" rtlCol="0" anchor="ctr">
            <a:normAutofit/>
          </a:bodyPr>
          <a:lst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endParaRPr kumimoji="0" lang="en-US" altLang="en-US" sz="1600" b="1" i="0" u="none" strike="noStrike" kern="1200" cap="none" spc="0" normalizeH="0" baseline="0" noProof="0" dirty="0" smtClean="0">
              <a:ln>
                <a:noFill/>
              </a:ln>
              <a:solidFill>
                <a:prstClr val="white"/>
              </a:solidFill>
              <a:effectLst/>
              <a:uLnTx/>
              <a:uFillTx/>
              <a:latin typeface="Calibri"/>
              <a:ea typeface="+mj-ea"/>
              <a:cs typeface="+mj-cs"/>
            </a:endParaRPr>
          </a:p>
        </p:txBody>
      </p:sp>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
        <p:nvSpPr>
          <p:cNvPr id="11"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57500704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no pattern_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89284416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 pattern_Content with Capti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Content Placeholder 2"/>
          <p:cNvSpPr>
            <a:spLocks noGrp="1"/>
          </p:cNvSpPr>
          <p:nvPr>
            <p:ph idx="1"/>
          </p:nvPr>
        </p:nvSpPr>
        <p:spPr>
          <a:xfrm>
            <a:off x="3887391" y="1992834"/>
            <a:ext cx="4629150" cy="38682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29841" y="3593039"/>
            <a:ext cx="2949178" cy="2275953"/>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14197628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 pattern_Picture with Caption">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711848" y="111581"/>
            <a:ext cx="6322423" cy="1013398"/>
          </a:xfrm>
        </p:spPr>
        <p:txBody>
          <a:bodyPr>
            <a:normAutofit/>
          </a:bodyPr>
          <a:lstStyle>
            <a:lvl1pPr algn="ctr">
              <a:defRPr sz="3600">
                <a:solidFill>
                  <a:schemeClr val="bg1"/>
                </a:solidFill>
              </a:defRPr>
            </a:lvl1pPr>
          </a:lstStyle>
          <a:p>
            <a:r>
              <a:rPr lang="en-US" dirty="0" smtClean="0"/>
              <a:t>CLICK TO EDIT MASTER STYLE</a:t>
            </a:r>
            <a:endParaRPr lang="en-US" dirty="0"/>
          </a:p>
        </p:txBody>
      </p:sp>
      <p:sp>
        <p:nvSpPr>
          <p:cNvPr id="3" name="Picture Placeholder 2"/>
          <p:cNvSpPr>
            <a:spLocks noGrp="1"/>
          </p:cNvSpPr>
          <p:nvPr>
            <p:ph type="pic" idx="1"/>
          </p:nvPr>
        </p:nvSpPr>
        <p:spPr>
          <a:xfrm>
            <a:off x="3887391" y="1999818"/>
            <a:ext cx="4629150" cy="38612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29841" y="3613978"/>
            <a:ext cx="2949178" cy="224707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3017136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89091" y="2809827"/>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9568245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692024" y="2748246"/>
            <a:ext cx="78867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814761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8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6311" y="2558123"/>
            <a:ext cx="3886200" cy="27497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4739107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679825" y="93193"/>
            <a:ext cx="6400800" cy="857421"/>
          </a:xfrm>
        </p:spPr>
        <p:txBody>
          <a:bodyPr>
            <a:noAutofit/>
          </a:bodyPr>
          <a:lstStyle>
            <a:lvl1pPr algn="r">
              <a:defRPr sz="32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84574" y="2471440"/>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4" name="Content Placeholder 3"/>
          <p:cNvSpPr>
            <a:spLocks noGrp="1"/>
          </p:cNvSpPr>
          <p:nvPr>
            <p:ph sz="half" idx="2"/>
          </p:nvPr>
        </p:nvSpPr>
        <p:spPr>
          <a:xfrm>
            <a:off x="584574" y="3372933"/>
            <a:ext cx="3868340" cy="22402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83884" y="2471440"/>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583884" y="3372934"/>
            <a:ext cx="3887391" cy="22402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3"/>
          <p:cNvSpPr>
            <a:spLocks noGrp="1"/>
          </p:cNvSpPr>
          <p:nvPr>
            <p:ph type="sldNum" sz="quarter" idx="10"/>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1008166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881838" y="111581"/>
            <a:ext cx="7152434" cy="1013398"/>
          </a:xfrm>
        </p:spPr>
        <p:txBody>
          <a:bodyPr>
            <a:normAutofit/>
          </a:bodyPr>
          <a:lstStyle>
            <a:lvl1pPr algn="r">
              <a:defRPr sz="3600">
                <a:solidFill>
                  <a:schemeClr val="tx1"/>
                </a:solidFill>
              </a:defRPr>
            </a:lvl1pPr>
          </a:lstStyle>
          <a:p>
            <a:r>
              <a:rPr lang="en-US" dirty="0" smtClean="0"/>
              <a:t>CLICK TO EDIT MASTER TITLE STYLE</a:t>
            </a:r>
            <a:endParaRPr lang="en-US" dirty="0"/>
          </a:p>
        </p:txBody>
      </p:sp>
      <p:pic>
        <p:nvPicPr>
          <p:cNvPr id="6" name="Picture 5"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611" y="53562"/>
            <a:ext cx="1972448" cy="980912"/>
          </a:xfrm>
          <a:prstGeom prst="rect">
            <a:avLst/>
          </a:prstGeom>
        </p:spPr>
      </p:pic>
      <p:sp>
        <p:nvSpPr>
          <p:cNvPr id="8"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3217716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3_Blank">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20178" y="138546"/>
            <a:ext cx="8924544" cy="793583"/>
          </a:xfrm>
        </p:spPr>
        <p:txBody>
          <a:bodyPr>
            <a:normAutofit/>
          </a:bodyPr>
          <a:lstStyle>
            <a:lvl1pPr algn="l">
              <a:defRPr sz="3600">
                <a:solidFill>
                  <a:schemeClr val="tx1"/>
                </a:solidFill>
              </a:defRPr>
            </a:lvl1pPr>
          </a:lstStyle>
          <a:p>
            <a:r>
              <a:rPr lang="en-US" dirty="0" smtClean="0"/>
              <a:t>CLICK TO EDIT MASTER TITLE STYLE</a:t>
            </a:r>
            <a:endParaRPr lang="en-US" dirty="0"/>
          </a:p>
        </p:txBody>
      </p:sp>
      <p:pic>
        <p:nvPicPr>
          <p:cNvPr id="8" name="Picture 7" descr="Decorative geometric patter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94853"/>
          </a:xfrm>
          <a:prstGeom prst="rect">
            <a:avLst/>
          </a:prstGeom>
          <a:noFill/>
        </p:spPr>
      </p:pic>
      <p:pic>
        <p:nvPicPr>
          <p:cNvPr id="7" name="Picture 6" descr="Decorative blue ba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pic>
        <p:nvPicPr>
          <p:cNvPr id="4" name="Picture 3" descr="Oregon Department of Educatio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71552" y="5594283"/>
            <a:ext cx="1972448" cy="980912"/>
          </a:xfrm>
          <a:prstGeom prst="rect">
            <a:avLst/>
          </a:prstGeom>
        </p:spPr>
      </p:pic>
      <p:sp>
        <p:nvSpPr>
          <p:cNvPr id="6"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323809184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Blank">
    <p:bg>
      <p:bgPr>
        <a:solidFill>
          <a:schemeClr val="accent1"/>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1881838" y="111581"/>
            <a:ext cx="7152434" cy="1013398"/>
          </a:xfrm>
        </p:spPr>
        <p:txBody>
          <a:bodyPr>
            <a:normAutofit/>
          </a:bodyPr>
          <a:lstStyle>
            <a:lvl1pPr algn="r">
              <a:defRPr sz="3600">
                <a:solidFill>
                  <a:schemeClr val="bg1"/>
                </a:solidFill>
              </a:defRPr>
            </a:lvl1pPr>
          </a:lstStyle>
          <a:p>
            <a:r>
              <a:rPr lang="en-US" dirty="0"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11" y="53562"/>
            <a:ext cx="1972448" cy="980911"/>
          </a:xfrm>
          <a:prstGeom prst="rect">
            <a:avLst/>
          </a:prstGeom>
        </p:spPr>
      </p:pic>
      <p:sp>
        <p:nvSpPr>
          <p:cNvPr id="5"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15118791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pic>
        <p:nvPicPr>
          <p:cNvPr id="10" name="Picture 9" descr="Decorative geometric pattern"/>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
            <a:ext cx="9144000" cy="6494854"/>
          </a:xfrm>
          <a:prstGeom prst="rect">
            <a:avLst/>
          </a:prstGeom>
          <a:noFill/>
        </p:spPr>
      </p:pic>
      <p:pic>
        <p:nvPicPr>
          <p:cNvPr id="11" name="Picture 10" descr="Decorative blue swoosh"/>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4"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60407740"/>
      </p:ext>
    </p:extLst>
  </p:cSld>
  <p:clrMap bg1="lt1" tx1="dk1" bg2="lt2" tx2="dk2" accent1="accent1" accent2="accent2" accent3="accent3" accent4="accent4" accent5="accent5" accent6="accent6" hlink="hlink" folHlink="folHlink"/>
  <p:sldLayoutIdLst>
    <p:sldLayoutId id="2147483696" r:id="rId1"/>
    <p:sldLayoutId id="2147483721" r:id="rId2"/>
    <p:sldLayoutId id="2147483698" r:id="rId3"/>
    <p:sldLayoutId id="2147483699" r:id="rId4"/>
    <p:sldLayoutId id="2147483701" r:id="rId5"/>
    <p:sldLayoutId id="2147483702" r:id="rId6"/>
    <p:sldLayoutId id="2147483704" r:id="rId7"/>
    <p:sldLayoutId id="2147483709" r:id="rId8"/>
    <p:sldLayoutId id="2147483707" r:id="rId9"/>
    <p:sldLayoutId id="2147483705" r:id="rId10"/>
    <p:sldLayoutId id="2147483706"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99848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pic>
        <p:nvPicPr>
          <p:cNvPr id="11" name="Picture 10" descr="Decorative blue swoosh"/>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902"/>
            <a:ext cx="9144001" cy="2075283"/>
          </a:xfrm>
          <a:prstGeom prst="rect">
            <a:avLst/>
          </a:prstGeom>
        </p:spPr>
      </p:pic>
      <p:pic>
        <p:nvPicPr>
          <p:cNvPr id="12" name="Picture 11" descr="Decorative blue ba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494854"/>
            <a:ext cx="9144000" cy="368372"/>
          </a:xfrm>
          <a:prstGeom prst="rect">
            <a:avLst/>
          </a:prstGeom>
        </p:spPr>
      </p:pic>
      <p:sp>
        <p:nvSpPr>
          <p:cNvPr id="3" name="Text Placeholder 2"/>
          <p:cNvSpPr>
            <a:spLocks noGrp="1"/>
          </p:cNvSpPr>
          <p:nvPr>
            <p:ph type="body" idx="1"/>
          </p:nvPr>
        </p:nvSpPr>
        <p:spPr>
          <a:xfrm>
            <a:off x="628650" y="3427255"/>
            <a:ext cx="7886700" cy="27497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5" name="Picture 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pic>
        <p:nvPicPr>
          <p:cNvPr id="6" name="Picture 5" descr="Oregon Department of Education Logo"/>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5173" y="186164"/>
            <a:ext cx="2710888" cy="1348143"/>
          </a:xfrm>
          <a:prstGeom prst="rect">
            <a:avLst/>
          </a:prstGeom>
        </p:spPr>
      </p:pic>
      <p:sp>
        <p:nvSpPr>
          <p:cNvPr id="10" name="Slide Number Placeholder 3"/>
          <p:cNvSpPr>
            <a:spLocks noGrp="1"/>
          </p:cNvSpPr>
          <p:nvPr>
            <p:ph type="sldNum" sz="quarter" idx="4"/>
          </p:nvPr>
        </p:nvSpPr>
        <p:spPr>
          <a:xfrm>
            <a:off x="6457950" y="6492537"/>
            <a:ext cx="2057400" cy="365125"/>
          </a:xfrm>
          <a:prstGeom prst="rect">
            <a:avLst/>
          </a:prstGeom>
        </p:spPr>
        <p:txBody>
          <a:bodyPr vert="horz" lIns="91440" tIns="45720" rIns="91440" bIns="45720" rtlCol="0" anchor="ctr"/>
          <a:lstStyle>
            <a:lvl1pPr algn="r">
              <a:defRPr sz="1200">
                <a:solidFill>
                  <a:schemeClr val="bg1"/>
                </a:solidFill>
              </a:defRPr>
            </a:lvl1pPr>
          </a:lstStyle>
          <a:p>
            <a:fld id="{8A0BAB59-E1FB-40DE-BF54-BC3526BEF81F}" type="slidenum">
              <a:rPr lang="en-US" smtClean="0"/>
              <a:pPr/>
              <a:t>‹#›</a:t>
            </a:fld>
            <a:endParaRPr lang="en-US"/>
          </a:p>
        </p:txBody>
      </p:sp>
    </p:spTree>
    <p:extLst>
      <p:ext uri="{BB962C8B-B14F-4D97-AF65-F5344CB8AC3E}">
        <p14:creationId xmlns:p14="http://schemas.microsoft.com/office/powerpoint/2010/main" val="2991520618"/>
      </p:ext>
    </p:extLst>
  </p:cSld>
  <p:clrMap bg1="lt1" tx1="dk1" bg2="lt2" tx2="dk2" accent1="accent1" accent2="accent2" accent3="accent3" accent4="accent4" accent5="accent5" accent6="accent6" hlink="hlink" folHlink="folHlink"/>
  <p:sldLayoutIdLst>
    <p:sldLayoutId id="2147483711" r:id="rId1"/>
    <p:sldLayoutId id="2147483722"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Monthly Alternative Education Community Webinar</a:t>
            </a:r>
            <a:endParaRPr lang="en-US" dirty="0"/>
          </a:p>
        </p:txBody>
      </p:sp>
      <p:sp>
        <p:nvSpPr>
          <p:cNvPr id="3" name="TextBox 2"/>
          <p:cNvSpPr txBox="1"/>
          <p:nvPr/>
        </p:nvSpPr>
        <p:spPr>
          <a:xfrm>
            <a:off x="735148" y="4814505"/>
            <a:ext cx="7655597" cy="1200329"/>
          </a:xfrm>
          <a:prstGeom prst="rect">
            <a:avLst/>
          </a:prstGeom>
          <a:noFill/>
        </p:spPr>
        <p:txBody>
          <a:bodyPr wrap="square" rtlCol="0">
            <a:spAutoFit/>
          </a:bodyPr>
          <a:lstStyle/>
          <a:p>
            <a:pPr algn="ctr"/>
            <a:r>
              <a:rPr lang="en-US" dirty="0" smtClean="0"/>
              <a:t>October 8, 2019</a:t>
            </a:r>
          </a:p>
          <a:p>
            <a:pPr algn="ctr"/>
            <a:endParaRPr lang="en-US" dirty="0" smtClean="0"/>
          </a:p>
          <a:p>
            <a:pPr algn="ctr"/>
            <a:r>
              <a:rPr lang="en-US" dirty="0" smtClean="0"/>
              <a:t>Annie Marges, ODE Alternative Education Options Specialist</a:t>
            </a:r>
          </a:p>
          <a:p>
            <a:pPr algn="ctr"/>
            <a:r>
              <a:rPr lang="en-US" dirty="0" smtClean="0"/>
              <a:t>Jeremy A. Wartz, ODE Program Analyst</a:t>
            </a:r>
            <a:endParaRPr lang="en-US" dirty="0"/>
          </a:p>
        </p:txBody>
      </p:sp>
    </p:spTree>
    <p:extLst>
      <p:ext uri="{BB962C8B-B14F-4D97-AF65-F5344CB8AC3E}">
        <p14:creationId xmlns:p14="http://schemas.microsoft.com/office/powerpoint/2010/main" val="2695922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5742" y="3307795"/>
            <a:ext cx="7152434" cy="1013398"/>
          </a:xfrm>
        </p:spPr>
        <p:txBody>
          <a:bodyPr>
            <a:normAutofit/>
          </a:bodyPr>
          <a:lstStyle/>
          <a:p>
            <a:pPr algn="ctr"/>
            <a:r>
              <a:rPr lang="en-US" sz="6000" dirty="0" smtClean="0">
                <a:solidFill>
                  <a:schemeClr val="tx1"/>
                </a:solidFill>
              </a:rPr>
              <a:t>Thank you!</a:t>
            </a:r>
            <a:endParaRPr lang="en-US" sz="6000" dirty="0">
              <a:solidFill>
                <a:schemeClr val="tx1"/>
              </a:solidFill>
            </a:endParaRPr>
          </a:p>
        </p:txBody>
      </p:sp>
    </p:spTree>
    <p:extLst>
      <p:ext uri="{BB962C8B-B14F-4D97-AF65-F5344CB8AC3E}">
        <p14:creationId xmlns:p14="http://schemas.microsoft.com/office/powerpoint/2010/main" val="211944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28295"/>
            <a:ext cx="9144000" cy="1013398"/>
          </a:xfrm>
        </p:spPr>
        <p:txBody>
          <a:bodyPr>
            <a:normAutofit/>
          </a:bodyPr>
          <a:lstStyle/>
          <a:p>
            <a:r>
              <a:rPr lang="en-US" sz="3000" dirty="0" smtClean="0"/>
              <a:t>336.615 </a:t>
            </a:r>
            <a:r>
              <a:rPr lang="en-US" sz="3000" dirty="0"/>
              <a:t>Definition for </a:t>
            </a:r>
            <a:r>
              <a:rPr lang="en-US" sz="3000" dirty="0" smtClean="0"/>
              <a:t>Alternative Education Programs</a:t>
            </a:r>
            <a:endParaRPr lang="en-US" sz="3000" dirty="0"/>
          </a:p>
        </p:txBody>
      </p:sp>
      <p:sp>
        <p:nvSpPr>
          <p:cNvPr id="3" name="Subtitle 2"/>
          <p:cNvSpPr>
            <a:spLocks noGrp="1"/>
          </p:cNvSpPr>
          <p:nvPr>
            <p:ph type="subTitle" idx="1"/>
          </p:nvPr>
        </p:nvSpPr>
        <p:spPr>
          <a:xfrm>
            <a:off x="891822" y="2370667"/>
            <a:ext cx="7292622" cy="3691466"/>
          </a:xfrm>
        </p:spPr>
        <p:txBody>
          <a:bodyPr>
            <a:normAutofit/>
          </a:bodyPr>
          <a:lstStyle/>
          <a:p>
            <a:pPr algn="l"/>
            <a:r>
              <a:rPr lang="en-US" dirty="0" smtClean="0"/>
              <a:t>As </a:t>
            </a:r>
            <a:r>
              <a:rPr lang="en-US" dirty="0"/>
              <a:t>used in ORS 336.615 to 336.665, “alternative education program” means a school or separate class group designed to best serve students’ educational needs and interests and assist students in achieving the academic standards of the school district and the state. </a:t>
            </a:r>
          </a:p>
          <a:p>
            <a:endParaRPr lang="en-US" dirty="0"/>
          </a:p>
        </p:txBody>
      </p:sp>
    </p:spTree>
    <p:extLst>
      <p:ext uri="{BB962C8B-B14F-4D97-AF65-F5344CB8AC3E}">
        <p14:creationId xmlns:p14="http://schemas.microsoft.com/office/powerpoint/2010/main" val="1262985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28295"/>
            <a:ext cx="9144000" cy="1013398"/>
          </a:xfrm>
        </p:spPr>
        <p:txBody>
          <a:bodyPr>
            <a:normAutofit/>
          </a:bodyPr>
          <a:lstStyle/>
          <a:p>
            <a:r>
              <a:rPr lang="en-US" sz="2800" dirty="0"/>
              <a:t>581-021-0071 District Information for Parents and Students Regarding the Availability of Alternative Education Programs</a:t>
            </a:r>
          </a:p>
        </p:txBody>
      </p:sp>
      <p:sp>
        <p:nvSpPr>
          <p:cNvPr id="3" name="Subtitle 2"/>
          <p:cNvSpPr>
            <a:spLocks noGrp="1"/>
          </p:cNvSpPr>
          <p:nvPr>
            <p:ph type="subTitle" idx="1"/>
          </p:nvPr>
        </p:nvSpPr>
        <p:spPr>
          <a:xfrm>
            <a:off x="835378" y="2054575"/>
            <a:ext cx="7428089" cy="4417169"/>
          </a:xfrm>
        </p:spPr>
        <p:txBody>
          <a:bodyPr>
            <a:noAutofit/>
          </a:bodyPr>
          <a:lstStyle/>
          <a:p>
            <a:pPr algn="l"/>
            <a:r>
              <a:rPr lang="en-US" sz="1800" dirty="0"/>
              <a:t>(2) District school boards shall adopt policies and procedures for notification to students and parents, or guardians of the availability of appropriate and accessible alternative programs. This notification shall be provided in the following situations:</a:t>
            </a:r>
          </a:p>
          <a:p>
            <a:pPr marL="455613" lvl="1" algn="l">
              <a:tabLst>
                <a:tab pos="741363" algn="l"/>
              </a:tabLst>
            </a:pPr>
            <a:r>
              <a:rPr lang="en-US" sz="1800" dirty="0"/>
              <a:t>(a) Upon the occurrence of a second or any subsequent occurrence of a </a:t>
            </a:r>
            <a:r>
              <a:rPr lang="en-US" sz="1800" dirty="0" smtClean="0"/>
              <a:t>	severe </a:t>
            </a:r>
            <a:r>
              <a:rPr lang="en-US" sz="1800" dirty="0"/>
              <a:t>disciplinary problem within a three-year period;</a:t>
            </a:r>
          </a:p>
          <a:p>
            <a:pPr lvl="1" algn="l">
              <a:tabLst>
                <a:tab pos="741363" algn="l"/>
              </a:tabLst>
            </a:pPr>
            <a:r>
              <a:rPr lang="en-US" sz="1800" dirty="0"/>
              <a:t>(b) When the district finds a student’s attendance pattern to be so </a:t>
            </a:r>
            <a:r>
              <a:rPr lang="en-US" sz="1800" dirty="0" smtClean="0"/>
              <a:t>	erratic </a:t>
            </a:r>
            <a:r>
              <a:rPr lang="en-US" sz="1800" dirty="0"/>
              <a:t>that </a:t>
            </a:r>
            <a:r>
              <a:rPr lang="en-US" sz="1800" dirty="0" smtClean="0"/>
              <a:t>the </a:t>
            </a:r>
            <a:r>
              <a:rPr lang="en-US" sz="1800" dirty="0"/>
              <a:t>student is not benefiting from the educational </a:t>
            </a:r>
            <a:r>
              <a:rPr lang="en-US" sz="1800" dirty="0" smtClean="0"/>
              <a:t>	program</a:t>
            </a:r>
            <a:r>
              <a:rPr lang="en-US" sz="1800" dirty="0"/>
              <a:t>;</a:t>
            </a:r>
          </a:p>
          <a:p>
            <a:pPr lvl="1" algn="l">
              <a:tabLst>
                <a:tab pos="741363" algn="l"/>
              </a:tabLst>
            </a:pPr>
            <a:r>
              <a:rPr lang="en-US" sz="1800" dirty="0"/>
              <a:t>(c) When the district is considering expulsion as a disciplinary </a:t>
            </a:r>
            <a:r>
              <a:rPr lang="en-US" sz="1800" dirty="0" smtClean="0"/>
              <a:t>	alternative</a:t>
            </a:r>
            <a:r>
              <a:rPr lang="en-US" sz="1800" dirty="0"/>
              <a:t>;</a:t>
            </a:r>
          </a:p>
          <a:p>
            <a:pPr lvl="1" algn="l">
              <a:tabLst>
                <a:tab pos="741363" algn="l"/>
              </a:tabLst>
            </a:pPr>
            <a:r>
              <a:rPr lang="en-US" sz="1800" dirty="0"/>
              <a:t>(d) When a student is expelled pursuant to subsection (3) of ORS </a:t>
            </a:r>
            <a:r>
              <a:rPr lang="en-US" sz="1800" dirty="0" smtClean="0"/>
              <a:t>	339.250</a:t>
            </a:r>
            <a:r>
              <a:rPr lang="en-US" sz="1800" dirty="0"/>
              <a:t>; </a:t>
            </a:r>
            <a:r>
              <a:rPr lang="en-US" sz="1800" dirty="0" smtClean="0"/>
              <a:t>and</a:t>
            </a:r>
            <a:endParaRPr lang="en-US" sz="1800" dirty="0"/>
          </a:p>
          <a:p>
            <a:pPr lvl="1" algn="l">
              <a:tabLst>
                <a:tab pos="741363" algn="l"/>
              </a:tabLst>
            </a:pPr>
            <a:r>
              <a:rPr lang="en-US" sz="1800" dirty="0"/>
              <a:t>(e) When an emancipated minor, parent, or legal guardian applies for a </a:t>
            </a:r>
            <a:r>
              <a:rPr lang="en-US" sz="1800" dirty="0" smtClean="0"/>
              <a:t>	student’s </a:t>
            </a:r>
            <a:r>
              <a:rPr lang="en-US" sz="1800" dirty="0"/>
              <a:t>exemption from compulsory attendance on a semiannual </a:t>
            </a:r>
            <a:r>
              <a:rPr lang="en-US" sz="1800" dirty="0" smtClean="0"/>
              <a:t>	basis as </a:t>
            </a:r>
            <a:r>
              <a:rPr lang="en-US" sz="1800" dirty="0"/>
              <a:t>provided in ORS 339.030(5).</a:t>
            </a:r>
          </a:p>
        </p:txBody>
      </p:sp>
    </p:spTree>
    <p:extLst>
      <p:ext uri="{BB962C8B-B14F-4D97-AF65-F5344CB8AC3E}">
        <p14:creationId xmlns:p14="http://schemas.microsoft.com/office/powerpoint/2010/main" val="385487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28295"/>
            <a:ext cx="9144000" cy="1013398"/>
          </a:xfrm>
        </p:spPr>
        <p:txBody>
          <a:bodyPr>
            <a:normAutofit/>
          </a:bodyPr>
          <a:lstStyle/>
          <a:p>
            <a:r>
              <a:rPr lang="en-US" dirty="0" smtClean="0"/>
              <a:t>Proposed Alternative Education Definition</a:t>
            </a:r>
            <a:endParaRPr lang="en-US" dirty="0"/>
          </a:p>
        </p:txBody>
      </p:sp>
      <p:sp>
        <p:nvSpPr>
          <p:cNvPr id="3" name="Subtitle 2"/>
          <p:cNvSpPr>
            <a:spLocks noGrp="1"/>
          </p:cNvSpPr>
          <p:nvPr>
            <p:ph type="subTitle" idx="1"/>
          </p:nvPr>
        </p:nvSpPr>
        <p:spPr>
          <a:xfrm>
            <a:off x="468034" y="2249164"/>
            <a:ext cx="8229600" cy="3800610"/>
          </a:xfrm>
        </p:spPr>
        <p:txBody>
          <a:bodyPr>
            <a:normAutofit fontScale="92500"/>
          </a:bodyPr>
          <a:lstStyle/>
          <a:p>
            <a:r>
              <a:rPr lang="en-US" dirty="0"/>
              <a:t>Alternative education schools are defined as public schools whose primary mission is to serve students who, based on their grade or age, are at risk of dropping out, students who have previously dropped out, and/or students who are credit deficient. Alternative schools are designed to best serve these students’ educational needs and interests and to assist students in achieving the academic standards of the school district and the state. Alternative education schools do not include schools whose primary mission is to provide dual credit or career and technical education (CTE). Alternative education schools may include virtual education in combination with instruction provided by an appropriately licensed teacher to assist in providing credit but may not use virtual education as the sole source of instruction.</a:t>
            </a:r>
          </a:p>
        </p:txBody>
      </p:sp>
    </p:spTree>
    <p:extLst>
      <p:ext uri="{BB962C8B-B14F-4D97-AF65-F5344CB8AC3E}">
        <p14:creationId xmlns:p14="http://schemas.microsoft.com/office/powerpoint/2010/main" val="2380604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Definition</a:t>
            </a:r>
            <a:endParaRPr lang="en-US" dirty="0"/>
          </a:p>
        </p:txBody>
      </p:sp>
      <p:sp>
        <p:nvSpPr>
          <p:cNvPr id="5" name="Subtitle 4"/>
          <p:cNvSpPr>
            <a:spLocks noGrp="1"/>
          </p:cNvSpPr>
          <p:nvPr>
            <p:ph type="subTitle" idx="1"/>
          </p:nvPr>
        </p:nvSpPr>
        <p:spPr/>
        <p:txBody>
          <a:bodyPr>
            <a:normAutofit lnSpcReduction="10000"/>
          </a:bodyPr>
          <a:lstStyle/>
          <a:p>
            <a:r>
              <a:rPr lang="en-US" dirty="0"/>
              <a:t>Alternative education schools are defined as public schools whose primary mission is to serve students who, based on their grade or age, are at risk of dropping out, students who have previously dropped out, and/or students who are credit deficient.</a:t>
            </a:r>
          </a:p>
        </p:txBody>
      </p:sp>
    </p:spTree>
    <p:extLst>
      <p:ext uri="{BB962C8B-B14F-4D97-AF65-F5344CB8AC3E}">
        <p14:creationId xmlns:p14="http://schemas.microsoft.com/office/powerpoint/2010/main" val="1628585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Subtitle 2"/>
          <p:cNvSpPr>
            <a:spLocks noGrp="1"/>
          </p:cNvSpPr>
          <p:nvPr>
            <p:ph type="subTitle" idx="1"/>
          </p:nvPr>
        </p:nvSpPr>
        <p:spPr/>
        <p:txBody>
          <a:bodyPr/>
          <a:lstStyle/>
          <a:p>
            <a:r>
              <a:rPr lang="en-US" dirty="0"/>
              <a:t>Alternative schools are designed to best serve these students’ educational needs and interests and to assist students in achieving the academic standards of the school district and the state.</a:t>
            </a:r>
          </a:p>
        </p:txBody>
      </p:sp>
    </p:spTree>
    <p:extLst>
      <p:ext uri="{BB962C8B-B14F-4D97-AF65-F5344CB8AC3E}">
        <p14:creationId xmlns:p14="http://schemas.microsoft.com/office/powerpoint/2010/main" val="267655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Definition</a:t>
            </a:r>
            <a:endParaRPr lang="en-US" dirty="0"/>
          </a:p>
        </p:txBody>
      </p:sp>
      <p:sp>
        <p:nvSpPr>
          <p:cNvPr id="3" name="Subtitle 2"/>
          <p:cNvSpPr>
            <a:spLocks noGrp="1"/>
          </p:cNvSpPr>
          <p:nvPr>
            <p:ph type="subTitle" idx="1"/>
          </p:nvPr>
        </p:nvSpPr>
        <p:spPr/>
        <p:txBody>
          <a:bodyPr/>
          <a:lstStyle/>
          <a:p>
            <a:r>
              <a:rPr lang="en-US" dirty="0"/>
              <a:t>Alternative education schools do not include schools whose primary mission is to provide dual credit or career and technical education (CTE).</a:t>
            </a:r>
          </a:p>
        </p:txBody>
      </p:sp>
    </p:spTree>
    <p:extLst>
      <p:ext uri="{BB962C8B-B14F-4D97-AF65-F5344CB8AC3E}">
        <p14:creationId xmlns:p14="http://schemas.microsoft.com/office/powerpoint/2010/main" val="3329924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Subtitle 2"/>
          <p:cNvSpPr>
            <a:spLocks noGrp="1"/>
          </p:cNvSpPr>
          <p:nvPr>
            <p:ph type="subTitle" idx="1"/>
          </p:nvPr>
        </p:nvSpPr>
        <p:spPr/>
        <p:txBody>
          <a:bodyPr>
            <a:normAutofit lnSpcReduction="10000"/>
          </a:bodyPr>
          <a:lstStyle/>
          <a:p>
            <a:r>
              <a:rPr lang="en-US" dirty="0"/>
              <a:t>Alternative education schools may include virtual education in combination with instruction provided by an appropriately licensed teacher to assist in providing credit but may not use virtual education as the sole source of instruction.</a:t>
            </a:r>
          </a:p>
          <a:p>
            <a:endParaRPr lang="en-US" dirty="0"/>
          </a:p>
        </p:txBody>
      </p:sp>
    </p:spTree>
    <p:extLst>
      <p:ext uri="{BB962C8B-B14F-4D97-AF65-F5344CB8AC3E}">
        <p14:creationId xmlns:p14="http://schemas.microsoft.com/office/powerpoint/2010/main" val="2449864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Subtitle 2"/>
          <p:cNvSpPr>
            <a:spLocks noGrp="1"/>
          </p:cNvSpPr>
          <p:nvPr>
            <p:ph type="subTitle" idx="1"/>
          </p:nvPr>
        </p:nvSpPr>
        <p:spPr>
          <a:xfrm>
            <a:off x="989091" y="2809827"/>
            <a:ext cx="6858000" cy="2643322"/>
          </a:xfrm>
        </p:spPr>
        <p:txBody>
          <a:bodyPr>
            <a:normAutofit/>
          </a:bodyPr>
          <a:lstStyle/>
          <a:p>
            <a:pPr marL="457200" indent="-457200" algn="l">
              <a:buAutoNum type="arabicPeriod"/>
            </a:pPr>
            <a:r>
              <a:rPr lang="en-US" dirty="0" smtClean="0"/>
              <a:t>Continue to gather feedback from Alt Ed educators, stakeholders, and community members.</a:t>
            </a:r>
          </a:p>
          <a:p>
            <a:pPr marL="457200" indent="-457200" algn="l">
              <a:buAutoNum type="arabicPeriod"/>
            </a:pPr>
            <a:r>
              <a:rPr lang="en-US" dirty="0" smtClean="0"/>
              <a:t>Draft alternative education definition to include all perspectives and voices.</a:t>
            </a:r>
          </a:p>
          <a:p>
            <a:pPr marL="457200" indent="-457200" algn="l">
              <a:buAutoNum type="arabicPeriod"/>
            </a:pPr>
            <a:r>
              <a:rPr lang="en-US" dirty="0" smtClean="0"/>
              <a:t>Propose a final definition at a later date.</a:t>
            </a:r>
          </a:p>
          <a:p>
            <a:pPr marL="457200" indent="-457200" algn="l">
              <a:buAutoNum type="arabicPeriod"/>
            </a:pPr>
            <a:endParaRPr lang="en-US" dirty="0"/>
          </a:p>
        </p:txBody>
      </p:sp>
    </p:spTree>
    <p:extLst>
      <p:ext uri="{BB962C8B-B14F-4D97-AF65-F5344CB8AC3E}">
        <p14:creationId xmlns:p14="http://schemas.microsoft.com/office/powerpoint/2010/main" val="2722034497"/>
      </p:ext>
    </p:extLst>
  </p:cSld>
  <p:clrMapOvr>
    <a:masterClrMapping/>
  </p:clrMapOvr>
</p:sld>
</file>

<file path=ppt/theme/theme1.xml><?xml version="1.0" encoding="utf-8"?>
<a:theme xmlns:a="http://schemas.openxmlformats.org/drawingml/2006/main" name="ODE_Powerpoint - pattern background">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7F503C52-12B9-4EA8-9F89-165746C6E469}"/>
    </a:ext>
  </a:extLst>
</a:theme>
</file>

<file path=ppt/theme/theme2.xml><?xml version="1.0" encoding="utf-8"?>
<a:theme xmlns:a="http://schemas.openxmlformats.org/drawingml/2006/main" name="ODE_Powerpoint">
  <a:themeElements>
    <a:clrScheme name="ODE Color Theme">
      <a:dk1>
        <a:sysClr val="windowText" lastClr="000000"/>
      </a:dk1>
      <a:lt1>
        <a:sysClr val="window" lastClr="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672BCB2-EAC7-46E4-A670-3ED36BA53CEC}" vid="{45A6DAF1-5290-4CB7-877E-E266750732A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DC239A32B9A24D88CCC482CEB0F4CD" ma:contentTypeVersion="7" ma:contentTypeDescription="Create a new document." ma:contentTypeScope="" ma:versionID="a959634fe1cacb654dbe2d961b5359dc">
  <xsd:schema xmlns:xsd="http://www.w3.org/2001/XMLSchema" xmlns:xs="http://www.w3.org/2001/XMLSchema" xmlns:p="http://schemas.microsoft.com/office/2006/metadata/properties" xmlns:ns1="http://schemas.microsoft.com/sharepoint/v3" xmlns:ns2="a5f05903-3135-476f-b977-bf9d55331442" xmlns:ns3="54031767-dd6d-417c-ab73-583408f47564" targetNamespace="http://schemas.microsoft.com/office/2006/metadata/properties" ma:root="true" ma:fieldsID="1d896ed075f2ffd2c226c52cd08ec691" ns1:_="" ns2:_="" ns3:_="">
    <xsd:import namespace="http://schemas.microsoft.com/sharepoint/v3"/>
    <xsd:import namespace="a5f05903-3135-476f-b977-bf9d55331442"/>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5f05903-3135-476f-b977-bf9d55331442"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Priority xmlns="a5f05903-3135-476f-b977-bf9d55331442">New</Priority>
    <Estimated_x0020_Creation_x0020_Date xmlns="a5f05903-3135-476f-b977-bf9d55331442" xsi:nil="true"/>
    <Remediation_x0020_Date xmlns="a5f05903-3135-476f-b977-bf9d55331442">2019-10-28T07:00:00+00:00</Remediation_x0020_Date>
  </documentManagement>
</p:properties>
</file>

<file path=customXml/itemProps1.xml><?xml version="1.0" encoding="utf-8"?>
<ds:datastoreItem xmlns:ds="http://schemas.openxmlformats.org/officeDocument/2006/customXml" ds:itemID="{C57FF8D0-8628-4F2F-95E4-8618A6C9B4AB}"/>
</file>

<file path=customXml/itemProps2.xml><?xml version="1.0" encoding="utf-8"?>
<ds:datastoreItem xmlns:ds="http://schemas.openxmlformats.org/officeDocument/2006/customXml" ds:itemID="{567B427D-0446-4A08-8E7D-52D9E53726CC}"/>
</file>

<file path=customXml/itemProps3.xml><?xml version="1.0" encoding="utf-8"?>
<ds:datastoreItem xmlns:ds="http://schemas.openxmlformats.org/officeDocument/2006/customXml" ds:itemID="{456A1DAF-A5A9-462F-A77F-098B235F4B50}"/>
</file>

<file path=docProps/app.xml><?xml version="1.0" encoding="utf-8"?>
<Properties xmlns="http://schemas.openxmlformats.org/officeDocument/2006/extended-properties" xmlns:vt="http://schemas.openxmlformats.org/officeDocument/2006/docPropsVTypes">
  <Template>ODE Powerpoint Template March 2019</Template>
  <TotalTime>91</TotalTime>
  <Words>546</Words>
  <Application>Microsoft Office PowerPoint</Application>
  <PresentationFormat>On-screen Show (4:3)</PresentationFormat>
  <Paragraphs>38</Paragraphs>
  <Slides>10</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10</vt:i4>
      </vt:variant>
    </vt:vector>
  </HeadingPairs>
  <TitlesOfParts>
    <vt:vector size="14" baseType="lpstr">
      <vt:lpstr>Arial</vt:lpstr>
      <vt:lpstr>Calibri</vt:lpstr>
      <vt:lpstr>ODE_Powerpoint - pattern background</vt:lpstr>
      <vt:lpstr>ODE_Powerpoint</vt:lpstr>
      <vt:lpstr>Monthly Alternative Education Community Webinar</vt:lpstr>
      <vt:lpstr>336.615 Definition for Alternative Education Programs</vt:lpstr>
      <vt:lpstr>581-021-0071 District Information for Parents and Students Regarding the Availability of Alternative Education Programs</vt:lpstr>
      <vt:lpstr>Proposed Alternative Education Definition</vt:lpstr>
      <vt:lpstr>Definition</vt:lpstr>
      <vt:lpstr>Definition</vt:lpstr>
      <vt:lpstr>Definition</vt:lpstr>
      <vt:lpstr>Definition</vt:lpstr>
      <vt:lpstr>Next Steps</vt:lpstr>
      <vt:lpstr>Thank you!</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Monthly Alternative Education Community Webinar</dc:title>
  <dc:creator>WARTZ Jeremy - ODE</dc:creator>
  <cp:lastModifiedBy>"wartzj"</cp:lastModifiedBy>
  <cp:revision>8</cp:revision>
  <cp:lastPrinted>2017-08-28T18:38:33Z</cp:lastPrinted>
  <dcterms:created xsi:type="dcterms:W3CDTF">2019-10-08T15:33:29Z</dcterms:created>
  <dcterms:modified xsi:type="dcterms:W3CDTF">2019-10-08T21:46:35Z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0x0101002EDC239A32B9A24D88CCC482CEB0F4CD</vt:lpwstr>
  </property>
</Properties>
</file>