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Masters/slideMaster2.xml" ContentType="application/vnd.openxmlformats-officedocument.presentationml.slideMaster+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notesSlides/notesSlide3.xml" ContentType="application/vnd.openxmlformats-officedocument.presentationml.notesSlide+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comments/comment1.xml" ContentType="application/vnd.openxmlformats-officedocument.presentationml.comments+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10" r:id="rId2"/>
  </p:sldMasterIdLst>
  <p:notesMasterIdLst>
    <p:notesMasterId r:id="rId10"/>
  </p:notesMasterIdLst>
  <p:sldIdLst>
    <p:sldId id="257" r:id="rId3"/>
    <p:sldId id="263" r:id="rId4"/>
    <p:sldId id="264" r:id="rId5"/>
    <p:sldId id="265" r:id="rId6"/>
    <p:sldId id="266" r:id="rId7"/>
    <p:sldId id="262" r:id="rId8"/>
    <p:sldId id="267"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ES Annie - ODE" initials="MA-O" lastIdx="1" clrIdx="0">
    <p:extLst>
      <p:ext uri="{19B8F6BF-5375-455C-9EA6-DF929625EA0E}">
        <p15:presenceInfo xmlns:p15="http://schemas.microsoft.com/office/powerpoint/2012/main" userId="S-1-5-21-2237050375-1962090969-1930583096-44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7" autoAdjust="0"/>
    <p:restoredTop sz="94660"/>
  </p:normalViewPr>
  <p:slideViewPr>
    <p:cSldViewPr snapToGrid="0">
      <p:cViewPr>
        <p:scale>
          <a:sx n="139" d="100"/>
          <a:sy n="139" d="100"/>
        </p:scale>
        <p:origin x="180"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19T09:53:00.438"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6E269B5-A450-40E7-A292-22517D9C251B}" type="datetimeFigureOut">
              <a:rPr lang="en-US" smtClean="0"/>
              <a:t>9/30/2019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2B63952-BBA8-4838-A0CF-80F9272645AB}" type="slidenum">
              <a:rPr lang="en-US" smtClean="0"/>
              <a:t>‹#›</a:t>
            </a:fld>
            <a:endParaRPr lang="en-US"/>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Welcome and introductions. Reminder about newsletter and dates</a:t>
            </a:r>
            <a:r>
              <a:rPr lang="en-US" baseline="0" dirty="0" smtClean="0"/>
              <a:t> to watch (GED Summit!) Explanation about how we plan to utilize the webinars – present information on topics that matter to / are of concern to the Alt Ed community, and then hear from YOU! We are simply facilitating the conversation, not doing all of the talking (hopefully)</a:t>
            </a:r>
          </a:p>
          <a:p>
            <a:r>
              <a:rPr lang="en-US" baseline="0" dirty="0" smtClean="0"/>
              <a:t>At the end of the discussion we will ask about future topics.</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a:t>
            </a:fld>
            <a:endParaRPr lang="en-US"/>
          </a:p>
        </p:txBody>
      </p:sp>
    </p:spTree>
    <p:extLst>
      <p:ext uri="{BB962C8B-B14F-4D97-AF65-F5344CB8AC3E}">
        <p14:creationId xmlns:p14="http://schemas.microsoft.com/office/powerpoint/2010/main" val="57785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Jeremy</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a:t>
            </a:fld>
            <a:endParaRPr lang="en-US"/>
          </a:p>
        </p:txBody>
      </p:sp>
    </p:spTree>
    <p:extLst>
      <p:ext uri="{BB962C8B-B14F-4D97-AF65-F5344CB8AC3E}">
        <p14:creationId xmlns:p14="http://schemas.microsoft.com/office/powerpoint/2010/main" val="3864765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Annie</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132723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Jeremy</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4</a:t>
            </a:fld>
            <a:endParaRPr lang="en-US"/>
          </a:p>
        </p:txBody>
      </p:sp>
    </p:spTree>
    <p:extLst>
      <p:ext uri="{BB962C8B-B14F-4D97-AF65-F5344CB8AC3E}">
        <p14:creationId xmlns:p14="http://schemas.microsoft.com/office/powerpoint/2010/main" val="2230505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Jeremy</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5</a:t>
            </a:fld>
            <a:endParaRPr lang="en-US"/>
          </a:p>
        </p:txBody>
      </p:sp>
    </p:spTree>
    <p:extLst>
      <p:ext uri="{BB962C8B-B14F-4D97-AF65-F5344CB8AC3E}">
        <p14:creationId xmlns:p14="http://schemas.microsoft.com/office/powerpoint/2010/main" val="30200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Annie</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6</a:t>
            </a:fld>
            <a:endParaRPr lang="en-US"/>
          </a:p>
        </p:txBody>
      </p:sp>
    </p:spTree>
    <p:extLst>
      <p:ext uri="{BB962C8B-B14F-4D97-AF65-F5344CB8AC3E}">
        <p14:creationId xmlns:p14="http://schemas.microsoft.com/office/powerpoint/2010/main" val="21069912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84814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0318013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2240080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623450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no pattern_Blank">
    <p:bg>
      <p:bgPr>
        <a:solidFill>
          <a:schemeClr val="bg1"/>
        </a:solidFill>
        <a:effectLst/>
      </p:bgPr>
    </p:bg>
    <p:spTree>
      <p:nvGrpSpPr>
        <p:cNvPr id="1" name=""/>
        <p:cNvGrpSpPr/>
        <p:nvPr/>
      </p:nvGrpSpPr>
      <p:grpSpPr>
        <a:xfrm>
          <a:off x="0" y="0"/>
          <a:ext cx="0" cy="0"/>
          <a:chOff x="0" y="0"/>
          <a:chExt cx="0" cy="0"/>
        </a:xfrm>
      </p:grpSpPr>
      <p:sp>
        <p:nvSpPr>
          <p:cNvPr id="8"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dirty="0" smtClean="0">
              <a:ln>
                <a:noFill/>
              </a:ln>
              <a:solidFill>
                <a:prstClr val="white"/>
              </a:solidFill>
              <a:effectLst/>
              <a:uLnTx/>
              <a:uFillTx/>
              <a:latin typeface="Calibri"/>
              <a:ea typeface="+mj-ea"/>
              <a:cs typeface="+mj-cs"/>
            </a:endParaRPr>
          </a:p>
        </p:txBody>
      </p:sp>
      <p:sp>
        <p:nvSpPr>
          <p:cNvPr id="5"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9"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384027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7995395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92024" y="2748246"/>
            <a:ext cx="78867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542365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8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458866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3010623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153088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0101477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dirty="0" smtClean="0"/>
              <a:t>CLICK TO EDIT MASTER TITLE STYLE</a:t>
            </a:r>
            <a:endParaRPr lang="en-US" dirty="0"/>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sp>
        <p:nvSpPr>
          <p:cNvPr id="9"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dirty="0" smtClean="0">
              <a:ln>
                <a:noFill/>
              </a:ln>
              <a:solidFill>
                <a:prstClr val="white"/>
              </a:solidFill>
              <a:effectLst/>
              <a:uLnTx/>
              <a:uFillTx/>
              <a:latin typeface="Calibri"/>
              <a:ea typeface="+mj-ea"/>
              <a:cs typeface="+mj-cs"/>
            </a:endParaRPr>
          </a:p>
        </p:txBody>
      </p:sp>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11"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5750070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8928441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14197628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01713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9568245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92024" y="2748246"/>
            <a:ext cx="78867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81476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8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739107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100816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321771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380918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5118791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0" name="Picture 9" descr="Decorative geometric patter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4"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721" r:id="rId2"/>
    <p:sldLayoutId id="2147483698" r:id="rId3"/>
    <p:sldLayoutId id="2147483699" r:id="rId4"/>
    <p:sldLayoutId id="2147483701" r:id="rId5"/>
    <p:sldLayoutId id="2147483702" r:id="rId6"/>
    <p:sldLayoutId id="2147483704" r:id="rId7"/>
    <p:sldLayoutId id="2147483709" r:id="rId8"/>
    <p:sldLayoutId id="2147483707" r:id="rId9"/>
    <p:sldLayoutId id="2147483705" r:id="rId10"/>
    <p:sldLayoutId id="2147483706"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1" name="Picture 10" descr="Decorative blue swoosh"/>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10"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22"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Monthly Alternative Education Community Webinar</a:t>
            </a:r>
            <a:endParaRPr lang="en-US" dirty="0"/>
          </a:p>
        </p:txBody>
      </p:sp>
      <p:sp>
        <p:nvSpPr>
          <p:cNvPr id="3" name="TextBox 2"/>
          <p:cNvSpPr txBox="1"/>
          <p:nvPr/>
        </p:nvSpPr>
        <p:spPr>
          <a:xfrm>
            <a:off x="735148" y="4814505"/>
            <a:ext cx="7655597" cy="1200329"/>
          </a:xfrm>
          <a:prstGeom prst="rect">
            <a:avLst/>
          </a:prstGeom>
          <a:noFill/>
        </p:spPr>
        <p:txBody>
          <a:bodyPr wrap="square" rtlCol="0">
            <a:spAutoFit/>
          </a:bodyPr>
          <a:lstStyle/>
          <a:p>
            <a:pPr algn="ctr"/>
            <a:r>
              <a:rPr lang="en-US" dirty="0" smtClean="0"/>
              <a:t>September 19, 2019</a:t>
            </a:r>
          </a:p>
          <a:p>
            <a:pPr algn="ctr"/>
            <a:endParaRPr lang="en-US" dirty="0" smtClean="0"/>
          </a:p>
          <a:p>
            <a:pPr algn="ctr"/>
            <a:r>
              <a:rPr lang="en-US" dirty="0" smtClean="0"/>
              <a:t>Annie Marges, ODE Alternative Education Options Specialist</a:t>
            </a:r>
          </a:p>
          <a:p>
            <a:pPr algn="ctr"/>
            <a:r>
              <a:rPr lang="en-US" dirty="0" smtClean="0"/>
              <a:t>Jeremy A. Wartz, ODE Program Analyst</a:t>
            </a:r>
            <a:endParaRPr lang="en-US" dirty="0"/>
          </a:p>
        </p:txBody>
      </p:sp>
    </p:spTree>
    <p:extLst>
      <p:ext uri="{BB962C8B-B14F-4D97-AF65-F5344CB8AC3E}">
        <p14:creationId xmlns:p14="http://schemas.microsoft.com/office/powerpoint/2010/main" val="367577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fontScale="90000"/>
          </a:bodyPr>
          <a:lstStyle/>
          <a:p>
            <a:r>
              <a:rPr lang="en-US" dirty="0"/>
              <a:t>336.635 Enrollment in alternative education program; billing; rules; status of </a:t>
            </a:r>
            <a:r>
              <a:rPr lang="en-US" dirty="0" smtClean="0"/>
              <a:t>teachers</a:t>
            </a:r>
            <a:endParaRPr lang="en-US" dirty="0"/>
          </a:p>
        </p:txBody>
      </p:sp>
      <p:sp>
        <p:nvSpPr>
          <p:cNvPr id="3" name="Subtitle 2"/>
          <p:cNvSpPr>
            <a:spLocks noGrp="1"/>
          </p:cNvSpPr>
          <p:nvPr>
            <p:ph type="subTitle" idx="1"/>
          </p:nvPr>
        </p:nvSpPr>
        <p:spPr>
          <a:xfrm>
            <a:off x="891822" y="2370667"/>
            <a:ext cx="7292622" cy="3691466"/>
          </a:xfrm>
        </p:spPr>
        <p:txBody>
          <a:bodyPr>
            <a:normAutofit fontScale="77500" lnSpcReduction="20000"/>
          </a:bodyPr>
          <a:lstStyle/>
          <a:p>
            <a:pPr algn="l"/>
            <a:r>
              <a:rPr lang="en-US" dirty="0"/>
              <a:t>(1) The parent or guardian of a student may enroll the student in one of the proposed public alternative education programs or private alternative education programs of instruction or instruction combined with counseling if:</a:t>
            </a:r>
          </a:p>
          <a:p>
            <a:pPr algn="l">
              <a:tabLst>
                <a:tab pos="630238" algn="l"/>
              </a:tabLst>
            </a:pPr>
            <a:r>
              <a:rPr lang="en-US" dirty="0"/>
              <a:t>      (a) The enrollment is necessary to meet the student’s educational  </a:t>
            </a:r>
            <a:r>
              <a:rPr lang="en-US" dirty="0" smtClean="0"/>
              <a:t> 	needs </a:t>
            </a:r>
            <a:r>
              <a:rPr lang="en-US" dirty="0"/>
              <a:t>and interests.</a:t>
            </a:r>
          </a:p>
          <a:p>
            <a:pPr algn="l">
              <a:tabLst>
                <a:tab pos="685800" algn="l"/>
              </a:tabLst>
            </a:pPr>
            <a:r>
              <a:rPr lang="en-US" dirty="0"/>
              <a:t>      (b) The program is appropriate and accessible to the student.</a:t>
            </a:r>
          </a:p>
          <a:p>
            <a:pPr algn="l">
              <a:tabLst>
                <a:tab pos="630238" algn="l"/>
              </a:tabLst>
            </a:pPr>
            <a:r>
              <a:rPr lang="en-US" dirty="0"/>
              <a:t>      (c) For a program in a school district in which the student is a </a:t>
            </a:r>
            <a:r>
              <a:rPr lang="en-US" dirty="0" smtClean="0"/>
              <a:t>	resident</a:t>
            </a:r>
            <a:r>
              <a:rPr lang="en-US" dirty="0"/>
              <a:t>, the resident school district approves the enrollment.</a:t>
            </a:r>
          </a:p>
          <a:p>
            <a:pPr algn="l">
              <a:tabLst>
                <a:tab pos="630238" algn="l"/>
              </a:tabLst>
            </a:pPr>
            <a:r>
              <a:rPr lang="en-US" dirty="0"/>
              <a:t>      (d) For a program in a school district in which the student is not a </a:t>
            </a:r>
            <a:r>
              <a:rPr lang="en-US" dirty="0" smtClean="0"/>
              <a:t>	resident</a:t>
            </a:r>
            <a:r>
              <a:rPr lang="en-US" dirty="0"/>
              <a:t>, the resident school district and the attending school </a:t>
            </a:r>
            <a:r>
              <a:rPr lang="en-US" dirty="0" smtClean="0"/>
              <a:t>	district </a:t>
            </a:r>
            <a:r>
              <a:rPr lang="en-US" dirty="0"/>
              <a:t>approve the enrollment.</a:t>
            </a:r>
          </a:p>
          <a:p>
            <a:pPr algn="l">
              <a:tabLst>
                <a:tab pos="630238" algn="l"/>
              </a:tabLst>
            </a:pPr>
            <a:r>
              <a:rPr lang="en-US" dirty="0"/>
              <a:t>      (e) For a private alternative education program, the program is </a:t>
            </a:r>
            <a:r>
              <a:rPr lang="en-US" dirty="0" smtClean="0"/>
              <a:t>	registered </a:t>
            </a:r>
            <a:r>
              <a:rPr lang="en-US" dirty="0"/>
              <a:t>with the Department of Education.</a:t>
            </a:r>
          </a:p>
          <a:p>
            <a:endParaRPr lang="en-US" dirty="0"/>
          </a:p>
        </p:txBody>
      </p:sp>
    </p:spTree>
    <p:extLst>
      <p:ext uri="{BB962C8B-B14F-4D97-AF65-F5344CB8AC3E}">
        <p14:creationId xmlns:p14="http://schemas.microsoft.com/office/powerpoint/2010/main" val="377088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fontScale="90000"/>
          </a:bodyPr>
          <a:lstStyle/>
          <a:p>
            <a:r>
              <a:rPr lang="en-US" dirty="0"/>
              <a:t>336.645 Notification of availability of program; </a:t>
            </a:r>
            <a:r>
              <a:rPr lang="en-US" dirty="0" smtClean="0"/>
              <a:t>rules</a:t>
            </a:r>
            <a:endParaRPr lang="en-US" dirty="0"/>
          </a:p>
        </p:txBody>
      </p:sp>
      <p:sp>
        <p:nvSpPr>
          <p:cNvPr id="3" name="Subtitle 2"/>
          <p:cNvSpPr>
            <a:spLocks noGrp="1"/>
          </p:cNvSpPr>
          <p:nvPr>
            <p:ph type="subTitle" idx="1"/>
          </p:nvPr>
        </p:nvSpPr>
        <p:spPr>
          <a:xfrm>
            <a:off x="989091" y="2765780"/>
            <a:ext cx="6858000" cy="2822222"/>
          </a:xfrm>
        </p:spPr>
        <p:txBody>
          <a:bodyPr>
            <a:normAutofit/>
          </a:bodyPr>
          <a:lstStyle/>
          <a:p>
            <a:pPr algn="l"/>
            <a:r>
              <a:rPr lang="en-US" dirty="0"/>
              <a:t>The State Board of Education shall adopt rules to implement the provisions of ORS 336.615 to 336.665 that shall include rules regarding school district notification to parents and students of the availability of alternative education programs, the law regarding alternative education programs and the procedures for requesting district school boards to establish alternative education programs.</a:t>
            </a:r>
          </a:p>
        </p:txBody>
      </p:sp>
    </p:spTree>
    <p:extLst>
      <p:ext uri="{BB962C8B-B14F-4D97-AF65-F5344CB8AC3E}">
        <p14:creationId xmlns:p14="http://schemas.microsoft.com/office/powerpoint/2010/main" val="322666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a:bodyPr>
          <a:lstStyle/>
          <a:p>
            <a:r>
              <a:rPr lang="en-US" sz="2800" dirty="0"/>
              <a:t>581-021-0071 District Information for Parents and Students Regarding the Availability of Alternative Education Programs</a:t>
            </a:r>
          </a:p>
        </p:txBody>
      </p:sp>
      <p:sp>
        <p:nvSpPr>
          <p:cNvPr id="3" name="Subtitle 2"/>
          <p:cNvSpPr>
            <a:spLocks noGrp="1"/>
          </p:cNvSpPr>
          <p:nvPr>
            <p:ph type="subTitle" idx="1"/>
          </p:nvPr>
        </p:nvSpPr>
        <p:spPr>
          <a:xfrm>
            <a:off x="835378" y="2054575"/>
            <a:ext cx="7428089" cy="4417169"/>
          </a:xfrm>
        </p:spPr>
        <p:txBody>
          <a:bodyPr>
            <a:noAutofit/>
          </a:bodyPr>
          <a:lstStyle/>
          <a:p>
            <a:pPr algn="l"/>
            <a:r>
              <a:rPr lang="en-US" sz="1800" dirty="0"/>
              <a:t>(2) District school boards shall adopt policies and procedures for notification to students and parents, or guardians of the availability of appropriate and accessible alternative programs. This notification shall be provided in the following situations:</a:t>
            </a:r>
          </a:p>
          <a:p>
            <a:pPr marL="455613" lvl="1" algn="l">
              <a:tabLst>
                <a:tab pos="741363" algn="l"/>
              </a:tabLst>
            </a:pPr>
            <a:r>
              <a:rPr lang="en-US" sz="1800" dirty="0"/>
              <a:t>(a) Upon the occurrence of a second or any subsequent occurrence of a </a:t>
            </a:r>
            <a:r>
              <a:rPr lang="en-US" sz="1800" dirty="0" smtClean="0"/>
              <a:t>	severe </a:t>
            </a:r>
            <a:r>
              <a:rPr lang="en-US" sz="1800" dirty="0"/>
              <a:t>disciplinary problem within a three-year period;</a:t>
            </a:r>
          </a:p>
          <a:p>
            <a:pPr lvl="1" algn="l">
              <a:tabLst>
                <a:tab pos="741363" algn="l"/>
              </a:tabLst>
            </a:pPr>
            <a:r>
              <a:rPr lang="en-US" sz="1800" dirty="0"/>
              <a:t>(b) When the district finds a student’s attendance pattern to be so </a:t>
            </a:r>
            <a:r>
              <a:rPr lang="en-US" sz="1800" dirty="0" smtClean="0"/>
              <a:t>	erratic </a:t>
            </a:r>
            <a:r>
              <a:rPr lang="en-US" sz="1800" dirty="0"/>
              <a:t>that </a:t>
            </a:r>
            <a:r>
              <a:rPr lang="en-US" sz="1800" dirty="0" smtClean="0"/>
              <a:t>the </a:t>
            </a:r>
            <a:r>
              <a:rPr lang="en-US" sz="1800" dirty="0"/>
              <a:t>student is not benefiting from the educational </a:t>
            </a:r>
            <a:r>
              <a:rPr lang="en-US" sz="1800" dirty="0" smtClean="0"/>
              <a:t>	program</a:t>
            </a:r>
            <a:r>
              <a:rPr lang="en-US" sz="1800" dirty="0"/>
              <a:t>;</a:t>
            </a:r>
          </a:p>
          <a:p>
            <a:pPr lvl="1" algn="l">
              <a:tabLst>
                <a:tab pos="741363" algn="l"/>
              </a:tabLst>
            </a:pPr>
            <a:r>
              <a:rPr lang="en-US" sz="1800" dirty="0"/>
              <a:t>(c) When the district is considering expulsion as a disciplinary </a:t>
            </a:r>
            <a:r>
              <a:rPr lang="en-US" sz="1800" dirty="0" smtClean="0"/>
              <a:t>	alternative</a:t>
            </a:r>
            <a:r>
              <a:rPr lang="en-US" sz="1800" dirty="0"/>
              <a:t>;</a:t>
            </a:r>
          </a:p>
          <a:p>
            <a:pPr lvl="1" algn="l">
              <a:tabLst>
                <a:tab pos="741363" algn="l"/>
              </a:tabLst>
            </a:pPr>
            <a:r>
              <a:rPr lang="en-US" sz="1800" dirty="0"/>
              <a:t>(d) When a student is expelled pursuant to subsection (3) of ORS </a:t>
            </a:r>
            <a:r>
              <a:rPr lang="en-US" sz="1800" dirty="0" smtClean="0"/>
              <a:t>	339.250</a:t>
            </a:r>
            <a:r>
              <a:rPr lang="en-US" sz="1800" dirty="0"/>
              <a:t>; </a:t>
            </a:r>
            <a:r>
              <a:rPr lang="en-US" sz="1800" dirty="0" smtClean="0"/>
              <a:t>and</a:t>
            </a:r>
            <a:endParaRPr lang="en-US" sz="1800" dirty="0"/>
          </a:p>
          <a:p>
            <a:pPr lvl="1" algn="l">
              <a:tabLst>
                <a:tab pos="741363" algn="l"/>
              </a:tabLst>
            </a:pPr>
            <a:r>
              <a:rPr lang="en-US" sz="1800" dirty="0"/>
              <a:t>(e) When an emancipated minor, parent, or legal guardian applies for a </a:t>
            </a:r>
            <a:r>
              <a:rPr lang="en-US" sz="1800" dirty="0" smtClean="0"/>
              <a:t>	student’s </a:t>
            </a:r>
            <a:r>
              <a:rPr lang="en-US" sz="1800" dirty="0"/>
              <a:t>exemption from compulsory attendance on a semiannual </a:t>
            </a:r>
            <a:r>
              <a:rPr lang="en-US" sz="1800" dirty="0" smtClean="0"/>
              <a:t>	basis as </a:t>
            </a:r>
            <a:r>
              <a:rPr lang="en-US" sz="1800" dirty="0"/>
              <a:t>provided in ORS 339.030(5).</a:t>
            </a:r>
          </a:p>
        </p:txBody>
      </p:sp>
    </p:spTree>
    <p:extLst>
      <p:ext uri="{BB962C8B-B14F-4D97-AF65-F5344CB8AC3E}">
        <p14:creationId xmlns:p14="http://schemas.microsoft.com/office/powerpoint/2010/main" val="306219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a:bodyPr>
          <a:lstStyle/>
          <a:p>
            <a:r>
              <a:rPr lang="en-US" sz="2800" dirty="0"/>
              <a:t>581-021-0071 District Information for Parents and Students Regarding the Availability of Alternative Education Programs</a:t>
            </a:r>
          </a:p>
        </p:txBody>
      </p:sp>
      <p:sp>
        <p:nvSpPr>
          <p:cNvPr id="3" name="Subtitle 2"/>
          <p:cNvSpPr>
            <a:spLocks noGrp="1"/>
          </p:cNvSpPr>
          <p:nvPr>
            <p:ph type="subTitle" idx="1"/>
          </p:nvPr>
        </p:nvSpPr>
        <p:spPr>
          <a:xfrm>
            <a:off x="780394" y="2157055"/>
            <a:ext cx="7732986" cy="4143024"/>
          </a:xfrm>
        </p:spPr>
        <p:txBody>
          <a:bodyPr>
            <a:noAutofit/>
          </a:bodyPr>
          <a:lstStyle/>
          <a:p>
            <a:pPr algn="l"/>
            <a:r>
              <a:rPr lang="en-US" sz="1800" dirty="0"/>
              <a:t>(3) The notification must include but is not limited to the following:</a:t>
            </a:r>
          </a:p>
          <a:p>
            <a:pPr marL="455613" lvl="1" algn="l">
              <a:tabLst>
                <a:tab pos="741363" algn="l"/>
              </a:tabLst>
            </a:pPr>
            <a:r>
              <a:rPr lang="en-US" sz="1800" dirty="0"/>
              <a:t>(a) Student action which is the basis for consideration of alternative </a:t>
            </a:r>
            <a:r>
              <a:rPr lang="en-US" sz="1800" dirty="0" smtClean="0"/>
              <a:t>	education</a:t>
            </a:r>
            <a:r>
              <a:rPr lang="en-US" sz="1800" dirty="0"/>
              <a:t>;</a:t>
            </a:r>
          </a:p>
          <a:p>
            <a:pPr lvl="1" algn="l">
              <a:tabLst>
                <a:tab pos="741363" algn="l"/>
              </a:tabLst>
            </a:pPr>
            <a:r>
              <a:rPr lang="en-US" sz="1800" dirty="0"/>
              <a:t>(b) Listing of alternative programs available to this student for which the </a:t>
            </a:r>
            <a:r>
              <a:rPr lang="en-US" sz="1800" dirty="0" smtClean="0"/>
              <a:t>	district </a:t>
            </a:r>
            <a:r>
              <a:rPr lang="en-US" sz="1800" dirty="0"/>
              <a:t>would provide financial support in accordance with ORS </a:t>
            </a:r>
            <a:r>
              <a:rPr lang="en-US" sz="1800" dirty="0" smtClean="0"/>
              <a:t>	339.620 </a:t>
            </a:r>
            <a:r>
              <a:rPr lang="en-US" sz="1800" dirty="0"/>
              <a:t>except that when notice is given in accordance with </a:t>
            </a:r>
            <a:r>
              <a:rPr lang="en-US" sz="1800" dirty="0" smtClean="0"/>
              <a:t>	subsection 	(</a:t>
            </a:r>
            <a:r>
              <a:rPr lang="en-US" sz="1800" dirty="0"/>
              <a:t>2</a:t>
            </a:r>
            <a:r>
              <a:rPr lang="en-US" sz="1800" dirty="0" smtClean="0"/>
              <a:t>)(</a:t>
            </a:r>
            <a:r>
              <a:rPr lang="en-US" sz="1800" dirty="0"/>
              <a:t>e) of this rule the district shall not be obligated to </a:t>
            </a:r>
            <a:r>
              <a:rPr lang="en-US" sz="1800" dirty="0" smtClean="0"/>
              <a:t>provide 	financial </a:t>
            </a:r>
            <a:r>
              <a:rPr lang="en-US" sz="1800" dirty="0"/>
              <a:t>support;</a:t>
            </a:r>
          </a:p>
          <a:p>
            <a:pPr lvl="1" algn="l">
              <a:tabLst>
                <a:tab pos="741363" algn="l"/>
              </a:tabLst>
            </a:pPr>
            <a:r>
              <a:rPr lang="en-US" sz="1800" dirty="0"/>
              <a:t>(c) The program recommended for the student based on student’s </a:t>
            </a:r>
            <a:r>
              <a:rPr lang="en-US" sz="1800" dirty="0" smtClean="0"/>
              <a:t>	learning </a:t>
            </a:r>
            <a:r>
              <a:rPr lang="en-US" sz="1800" dirty="0"/>
              <a:t>styles and needs;</a:t>
            </a:r>
          </a:p>
          <a:p>
            <a:pPr lvl="1" algn="l">
              <a:tabLst>
                <a:tab pos="741363" algn="l"/>
              </a:tabLst>
            </a:pPr>
            <a:r>
              <a:rPr lang="en-US" sz="1800" dirty="0"/>
              <a:t>(d) Procedures for enrolling the student in the recommended program; </a:t>
            </a:r>
            <a:r>
              <a:rPr lang="en-US" sz="1800" dirty="0" smtClean="0"/>
              <a:t>	and</a:t>
            </a:r>
            <a:endParaRPr lang="en-US" sz="1800" dirty="0"/>
          </a:p>
          <a:p>
            <a:pPr lvl="1" algn="l">
              <a:tabLst>
                <a:tab pos="741363" algn="l"/>
              </a:tabLst>
            </a:pPr>
            <a:r>
              <a:rPr lang="en-US" sz="1800" dirty="0"/>
              <a:t>(e) When the parent or guardian’s language is other than English, the </a:t>
            </a:r>
            <a:r>
              <a:rPr lang="en-US" sz="1800" dirty="0" smtClean="0"/>
              <a:t>	district </a:t>
            </a:r>
            <a:r>
              <a:rPr lang="en-US" sz="1800" dirty="0"/>
              <a:t>must provide notification in manner that the parent or </a:t>
            </a:r>
            <a:r>
              <a:rPr lang="en-US" sz="1800" dirty="0" smtClean="0"/>
              <a:t>	guardian </a:t>
            </a:r>
            <a:r>
              <a:rPr lang="en-US" sz="1800" dirty="0"/>
              <a:t>can understand.</a:t>
            </a:r>
          </a:p>
        </p:txBody>
      </p:sp>
    </p:spTree>
    <p:extLst>
      <p:ext uri="{BB962C8B-B14F-4D97-AF65-F5344CB8AC3E}">
        <p14:creationId xmlns:p14="http://schemas.microsoft.com/office/powerpoint/2010/main" val="99452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154" y="2991941"/>
            <a:ext cx="7152434" cy="1013398"/>
          </a:xfrm>
        </p:spPr>
        <p:txBody>
          <a:bodyPr/>
          <a:lstStyle/>
          <a:p>
            <a:pPr algn="ctr"/>
            <a:r>
              <a:rPr lang="en-US" dirty="0" smtClean="0"/>
              <a:t>Questions?</a:t>
            </a:r>
            <a:endParaRPr lang="en-US" dirty="0"/>
          </a:p>
        </p:txBody>
      </p:sp>
    </p:spTree>
    <p:extLst>
      <p:ext uri="{BB962C8B-B14F-4D97-AF65-F5344CB8AC3E}">
        <p14:creationId xmlns:p14="http://schemas.microsoft.com/office/powerpoint/2010/main" val="263471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THANK YOU!</a:t>
            </a:r>
            <a:endParaRPr lang="en-US" sz="4400" dirty="0"/>
          </a:p>
        </p:txBody>
      </p:sp>
      <p:sp>
        <p:nvSpPr>
          <p:cNvPr id="5" name="TextBox 4"/>
          <p:cNvSpPr txBox="1"/>
          <p:nvPr/>
        </p:nvSpPr>
        <p:spPr>
          <a:xfrm>
            <a:off x="1293091" y="3842327"/>
            <a:ext cx="6604000" cy="707886"/>
          </a:xfrm>
          <a:prstGeom prst="rect">
            <a:avLst/>
          </a:prstGeom>
          <a:noFill/>
        </p:spPr>
        <p:txBody>
          <a:bodyPr wrap="square" rtlCol="0">
            <a:spAutoFit/>
          </a:bodyPr>
          <a:lstStyle/>
          <a:p>
            <a:r>
              <a:rPr lang="en-US" sz="4000" dirty="0" smtClean="0"/>
              <a:t>Ideas for future webinars?</a:t>
            </a:r>
            <a:endParaRPr lang="en-US" sz="4000" dirty="0"/>
          </a:p>
        </p:txBody>
      </p:sp>
    </p:spTree>
    <p:extLst>
      <p:ext uri="{BB962C8B-B14F-4D97-AF65-F5344CB8AC3E}">
        <p14:creationId xmlns:p14="http://schemas.microsoft.com/office/powerpoint/2010/main" val="3870225829"/>
      </p:ext>
    </p:extLst>
  </p:cSld>
  <p:clrMapOvr>
    <a:masterClrMapping/>
  </p:clrMapOvr>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7F503C52-12B9-4EA8-9F89-165746C6E469}"/>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45A6DAF1-5290-4CB7-877E-E266750732A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DC239A32B9A24D88CCC482CEB0F4CD" ma:contentTypeVersion="7" ma:contentTypeDescription="Create a new document." ma:contentTypeScope="" ma:versionID="a959634fe1cacb654dbe2d961b5359dc">
  <xsd:schema xmlns:xsd="http://www.w3.org/2001/XMLSchema" xmlns:xs="http://www.w3.org/2001/XMLSchema" xmlns:p="http://schemas.microsoft.com/office/2006/metadata/properties" xmlns:ns1="http://schemas.microsoft.com/sharepoint/v3" xmlns:ns2="a5f05903-3135-476f-b977-bf9d55331442" xmlns:ns3="54031767-dd6d-417c-ab73-583408f47564" targetNamespace="http://schemas.microsoft.com/office/2006/metadata/properties" ma:root="true" ma:fieldsID="1d896ed075f2ffd2c226c52cd08ec691" ns1:_="" ns2:_="" ns3:_="">
    <xsd:import namespace="http://schemas.microsoft.com/sharepoint/v3"/>
    <xsd:import namespace="a5f05903-3135-476f-b977-bf9d55331442"/>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5f05903-3135-476f-b977-bf9d55331442"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riority xmlns="a5f05903-3135-476f-b977-bf9d55331442">New</Priority>
    <Estimated_x0020_Creation_x0020_Date xmlns="a5f05903-3135-476f-b977-bf9d55331442" xsi:nil="true"/>
    <Remediation_x0020_Date xmlns="a5f05903-3135-476f-b977-bf9d55331442">2019-10-02T07:00:00+00:00</Remediation_x0020_Date>
  </documentManagement>
</p:properties>
</file>

<file path=customXml/itemProps1.xml><?xml version="1.0" encoding="utf-8"?>
<ds:datastoreItem xmlns:ds="http://schemas.openxmlformats.org/officeDocument/2006/customXml" ds:itemID="{84A5820C-6F67-41EB-99F8-3A2EED7212D4}"/>
</file>

<file path=customXml/itemProps2.xml><?xml version="1.0" encoding="utf-8"?>
<ds:datastoreItem xmlns:ds="http://schemas.openxmlformats.org/officeDocument/2006/customXml" ds:itemID="{FD82A671-651B-4FB6-9318-3174ADF92090}"/>
</file>

<file path=customXml/itemProps3.xml><?xml version="1.0" encoding="utf-8"?>
<ds:datastoreItem xmlns:ds="http://schemas.openxmlformats.org/officeDocument/2006/customXml" ds:itemID="{5705E0E3-D094-4CC4-A945-132E5EBA6266}"/>
</file>

<file path=docProps/app.xml><?xml version="1.0" encoding="utf-8"?>
<Properties xmlns="http://schemas.openxmlformats.org/officeDocument/2006/extended-properties" xmlns:vt="http://schemas.openxmlformats.org/officeDocument/2006/docPropsVTypes">
  <Template>ODE Powerpoint Template March 2019</Template>
  <TotalTime>1198</TotalTime>
  <Words>350</Words>
  <Application>Microsoft Office PowerPoint</Application>
  <PresentationFormat>On-screen Show (4:3)</PresentationFormat>
  <Paragraphs>44</Paragraphs>
  <Slides>7</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ODE_Powerpoint - pattern background</vt:lpstr>
      <vt:lpstr>ODE_Powerpoint</vt:lpstr>
      <vt:lpstr>Monthly Alternative Education Community Webinar</vt:lpstr>
      <vt:lpstr>336.635 Enrollment in alternative education program; billing; rules; status of teachers</vt:lpstr>
      <vt:lpstr>336.645 Notification of availability of program; rules</vt:lpstr>
      <vt:lpstr>581-021-0071 District Information for Parents and Students Regarding the Availability of Alternative Education Programs</vt:lpstr>
      <vt:lpstr>581-021-0071 District Information for Parents and Students Regarding the Availability of Alternative Education Programs</vt:lpstr>
      <vt:lpstr>Questions?</vt:lpstr>
      <vt:lpstr>THANK YOU!</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Alternative Education Webinar</dc:title>
  <dc:creator>WARTZ Jeremy - ODE</dc:creator>
  <cp:lastModifiedBy>WARTZ Jeremy - ODE</cp:lastModifiedBy>
  <cp:revision>11</cp:revision>
  <cp:lastPrinted>2017-08-28T18:38:33Z</cp:lastPrinted>
  <dcterms:created xsi:type="dcterms:W3CDTF">2019-09-18T21:22:14Z</dcterms:created>
  <dcterms:modified xsi:type="dcterms:W3CDTF">2019-09-30T21:45:03Z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0x0101002EDC239A32B9A24D88CCC482CEB0F4CD</vt:lpwstr>
  </property>
</Properties>
</file>