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Masters/slideMaster2.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theme/theme2.xml" ContentType="application/vnd.openxmlformats-officedocument.theme+xml"/>
  <Override PartName="/ppt/theme/theme3.xml" ContentType="application/vnd.openxmlformats-officedocument.theme+xml"/>
  <Override PartName="/ppt/theme/theme1.xml" ContentType="application/vnd.openxmlformats-officedocument.theme+xml"/>
  <Override PartName="/ppt/notesMasters/notesMaster1.xml" ContentType="application/vnd.openxmlformats-officedocument.presentationml.notes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5" r:id="rId1"/>
    <p:sldMasterId id="2147483710" r:id="rId2"/>
  </p:sldMasterIdLst>
  <p:notesMasterIdLst>
    <p:notesMasterId r:id="rId14"/>
  </p:notesMasterIdLst>
  <p:sldIdLst>
    <p:sldId id="257" r:id="rId3"/>
    <p:sldId id="258" r:id="rId4"/>
    <p:sldId id="259" r:id="rId5"/>
    <p:sldId id="260" r:id="rId6"/>
    <p:sldId id="268" r:id="rId7"/>
    <p:sldId id="261" r:id="rId8"/>
    <p:sldId id="263" r:id="rId9"/>
    <p:sldId id="262" r:id="rId10"/>
    <p:sldId id="264" r:id="rId11"/>
    <p:sldId id="265" r:id="rId12"/>
    <p:sldId id="266" r:id="rId13"/>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111" d="100"/>
          <a:sy n="111" d="100"/>
        </p:scale>
        <p:origin x="59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customXml" Target="../customXml/item3.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20"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customXml" Target="../customXml/item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16E269B5-A450-40E7-A292-22517D9C251B}" type="datetimeFigureOut">
              <a:rPr lang="en-US" smtClean="0"/>
              <a:t>9/4/2025</a:t>
            </a:fld>
            <a:endParaRPr lang="en-US"/>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E2B63952-BBA8-4838-A0CF-80F9272645AB}" type="slidenum">
              <a:rPr lang="en-US" smtClean="0"/>
              <a:t>‹#›</a:t>
            </a:fld>
            <a:endParaRPr lang="en-US"/>
          </a:p>
        </p:txBody>
      </p:sp>
    </p:spTree>
    <p:extLst>
      <p:ext uri="{BB962C8B-B14F-4D97-AF65-F5344CB8AC3E}">
        <p14:creationId xmlns:p14="http://schemas.microsoft.com/office/powerpoint/2010/main" val="41154510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2B63952-BBA8-4838-A0CF-80F9272645AB}" type="slidenum">
              <a:rPr lang="en-US" smtClean="0"/>
              <a:t>1</a:t>
            </a:fld>
            <a:endParaRPr lang="en-US"/>
          </a:p>
        </p:txBody>
      </p:sp>
    </p:spTree>
    <p:extLst>
      <p:ext uri="{BB962C8B-B14F-4D97-AF65-F5344CB8AC3E}">
        <p14:creationId xmlns:p14="http://schemas.microsoft.com/office/powerpoint/2010/main" val="57785232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jp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5.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jpg"/><Relationship Id="rId1" Type="http://schemas.openxmlformats.org/officeDocument/2006/relationships/slideMaster" Target="../slideMasters/slideMaster2.xml"/><Relationship Id="rId4" Type="http://schemas.openxmlformats.org/officeDocument/2006/relationships/image" Target="../media/image6.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Logo only">
    <p:bg>
      <p:bgPr>
        <a:solidFill>
          <a:schemeClr val="bg1"/>
        </a:solidFill>
        <a:effectLst/>
      </p:bgPr>
    </p:bg>
    <p:spTree>
      <p:nvGrpSpPr>
        <p:cNvPr id="1" name=""/>
        <p:cNvGrpSpPr/>
        <p:nvPr/>
      </p:nvGrpSpPr>
      <p:grpSpPr>
        <a:xfrm>
          <a:off x="0" y="0"/>
          <a:ext cx="0" cy="0"/>
          <a:chOff x="0" y="0"/>
          <a:chExt cx="0" cy="0"/>
        </a:xfrm>
      </p:grpSpPr>
      <p:pic>
        <p:nvPicPr>
          <p:cNvPr id="12" name="Picture 11" descr="Decorative geometric pattern"/>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494853"/>
          </a:xfrm>
          <a:prstGeom prst="rect">
            <a:avLst/>
          </a:prstGeom>
          <a:noFill/>
        </p:spPr>
      </p:pic>
      <p:pic>
        <p:nvPicPr>
          <p:cNvPr id="13" name="Picture 12" descr="Decorative blue ba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6494854"/>
            <a:ext cx="9144000" cy="368372"/>
          </a:xfrm>
          <a:prstGeom prst="rect">
            <a:avLst/>
          </a:prstGeom>
        </p:spPr>
      </p:pic>
      <p:pic>
        <p:nvPicPr>
          <p:cNvPr id="5" name="Picture 4" descr="Oregon Department of Education logo"/>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3739081" y="615148"/>
            <a:ext cx="4296302" cy="2136580"/>
          </a:xfrm>
          <a:prstGeom prst="rect">
            <a:avLst/>
          </a:prstGeom>
        </p:spPr>
      </p:pic>
      <p:sp>
        <p:nvSpPr>
          <p:cNvPr id="6" name="Title 1"/>
          <p:cNvSpPr>
            <a:spLocks noGrp="1"/>
          </p:cNvSpPr>
          <p:nvPr>
            <p:ph type="title" hasCustomPrompt="1"/>
          </p:nvPr>
        </p:nvSpPr>
        <p:spPr>
          <a:xfrm>
            <a:off x="619597" y="2935982"/>
            <a:ext cx="7886700" cy="1325563"/>
          </a:xfrm>
        </p:spPr>
        <p:txBody>
          <a:bodyPr/>
          <a:lstStyle>
            <a:lvl1pPr algn="ctr">
              <a:defRPr>
                <a:solidFill>
                  <a:schemeClr val="tx1"/>
                </a:solidFill>
              </a:defRPr>
            </a:lvl1pPr>
          </a:lstStyle>
          <a:p>
            <a:r>
              <a:rPr lang="en-US" dirty="0"/>
              <a:t>CLICK TO EDIT MASTER TITLE</a:t>
            </a:r>
          </a:p>
        </p:txBody>
      </p:sp>
      <p:pic>
        <p:nvPicPr>
          <p:cNvPr id="9" name="Picture 8" descr="Decorative blue swoosh"/>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0" y="-400138"/>
            <a:ext cx="9144000" cy="2103535"/>
          </a:xfrm>
          <a:prstGeom prst="rect">
            <a:avLst/>
          </a:prstGeom>
        </p:spPr>
      </p:pic>
      <p:sp>
        <p:nvSpPr>
          <p:cNvPr id="7"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2684814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887391" y="1999818"/>
            <a:ext cx="4629150" cy="3861237"/>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a:t>Click icon to add picture</a:t>
            </a:r>
          </a:p>
        </p:txBody>
      </p:sp>
      <p:sp>
        <p:nvSpPr>
          <p:cNvPr id="4" name="Text Placeholder 3"/>
          <p:cNvSpPr>
            <a:spLocks noGrp="1"/>
          </p:cNvSpPr>
          <p:nvPr>
            <p:ph type="body" sz="half" idx="2"/>
          </p:nvPr>
        </p:nvSpPr>
        <p:spPr>
          <a:xfrm>
            <a:off x="629841" y="3613978"/>
            <a:ext cx="2949178" cy="224707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Edit Master text styles</a:t>
            </a:r>
          </a:p>
        </p:txBody>
      </p:sp>
      <p:sp>
        <p:nvSpPr>
          <p:cNvPr id="5" name="Title 1"/>
          <p:cNvSpPr>
            <a:spLocks noGrp="1"/>
          </p:cNvSpPr>
          <p:nvPr>
            <p:ph type="title" hasCustomPrompt="1"/>
          </p:nvPr>
        </p:nvSpPr>
        <p:spPr>
          <a:xfrm>
            <a:off x="2711848" y="111581"/>
            <a:ext cx="6322423" cy="1013398"/>
          </a:xfrm>
        </p:spPr>
        <p:txBody>
          <a:bodyPr>
            <a:normAutofit/>
          </a:bodyPr>
          <a:lstStyle>
            <a:lvl1pPr algn="ctr">
              <a:defRPr sz="3600">
                <a:solidFill>
                  <a:schemeClr val="bg1"/>
                </a:solidFill>
              </a:defRPr>
            </a:lvl1pPr>
          </a:lstStyle>
          <a:p>
            <a:r>
              <a:rPr lang="en-US" dirty="0"/>
              <a:t>CLICK TO EDIT MASTER STYLE</a:t>
            </a:r>
          </a:p>
        </p:txBody>
      </p:sp>
      <p:sp>
        <p:nvSpPr>
          <p:cNvPr id="6"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22240080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no pattern_Logo only">
    <p:bg>
      <p:bgPr>
        <a:solidFill>
          <a:schemeClr val="bg1"/>
        </a:solidFill>
        <a:effectLst/>
      </p:bgPr>
    </p:bg>
    <p:spTree>
      <p:nvGrpSpPr>
        <p:cNvPr id="1" name=""/>
        <p:cNvGrpSpPr/>
        <p:nvPr/>
      </p:nvGrpSpPr>
      <p:grpSpPr>
        <a:xfrm>
          <a:off x="0" y="0"/>
          <a:ext cx="0" cy="0"/>
          <a:chOff x="0" y="0"/>
          <a:chExt cx="0" cy="0"/>
        </a:xfrm>
      </p:grpSpPr>
      <p:pic>
        <p:nvPicPr>
          <p:cNvPr id="13" name="Picture 12" descr="Decorative blue ba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494854"/>
            <a:ext cx="9144000" cy="368372"/>
          </a:xfrm>
          <a:prstGeom prst="rect">
            <a:avLst/>
          </a:prstGeom>
        </p:spPr>
      </p:pic>
      <p:pic>
        <p:nvPicPr>
          <p:cNvPr id="5" name="Picture 4" descr="Oregon Department of Education 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739081" y="615148"/>
            <a:ext cx="4296302" cy="2136580"/>
          </a:xfrm>
          <a:prstGeom prst="rect">
            <a:avLst/>
          </a:prstGeom>
        </p:spPr>
      </p:pic>
      <p:sp>
        <p:nvSpPr>
          <p:cNvPr id="6" name="Title 1"/>
          <p:cNvSpPr>
            <a:spLocks noGrp="1"/>
          </p:cNvSpPr>
          <p:nvPr>
            <p:ph type="title" hasCustomPrompt="1"/>
          </p:nvPr>
        </p:nvSpPr>
        <p:spPr>
          <a:xfrm>
            <a:off x="619597" y="2935982"/>
            <a:ext cx="7886700" cy="1325563"/>
          </a:xfrm>
        </p:spPr>
        <p:txBody>
          <a:bodyPr/>
          <a:lstStyle>
            <a:lvl1pPr algn="ctr">
              <a:defRPr>
                <a:solidFill>
                  <a:schemeClr val="tx1"/>
                </a:solidFill>
              </a:defRPr>
            </a:lvl1pPr>
          </a:lstStyle>
          <a:p>
            <a:r>
              <a:rPr lang="en-US" dirty="0"/>
              <a:t>CLICK TO EDIT MASTER TITLE</a:t>
            </a:r>
          </a:p>
        </p:txBody>
      </p:sp>
      <p:pic>
        <p:nvPicPr>
          <p:cNvPr id="9" name="Picture 8" descr="Decorative blue swoosh"/>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0" y="-400138"/>
            <a:ext cx="9144000" cy="2103535"/>
          </a:xfrm>
          <a:prstGeom prst="rect">
            <a:avLst/>
          </a:prstGeom>
        </p:spPr>
      </p:pic>
      <p:sp>
        <p:nvSpPr>
          <p:cNvPr id="7"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25623450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no pattern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89091" y="2809827"/>
            <a:ext cx="6858000" cy="1655762"/>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p>
        </p:txBody>
      </p:sp>
      <p:sp>
        <p:nvSpPr>
          <p:cNvPr id="4" name="Title 1"/>
          <p:cNvSpPr>
            <a:spLocks noGrp="1"/>
          </p:cNvSpPr>
          <p:nvPr>
            <p:ph type="title" hasCustomPrompt="1"/>
          </p:nvPr>
        </p:nvSpPr>
        <p:spPr>
          <a:xfrm>
            <a:off x="2679825" y="93193"/>
            <a:ext cx="6400800" cy="857421"/>
          </a:xfrm>
        </p:spPr>
        <p:txBody>
          <a:bodyPr>
            <a:noAutofit/>
          </a:bodyPr>
          <a:lstStyle>
            <a:lvl1pPr algn="r">
              <a:defRPr sz="3200">
                <a:solidFill>
                  <a:schemeClr val="bg1"/>
                </a:solidFill>
              </a:defRPr>
            </a:lvl1pPr>
          </a:lstStyle>
          <a:p>
            <a:r>
              <a:rPr lang="en-US" dirty="0"/>
              <a:t>CLICK TO EDIT MASTER TITLE STYLE</a:t>
            </a:r>
          </a:p>
        </p:txBody>
      </p:sp>
      <p:sp>
        <p:nvSpPr>
          <p:cNvPr id="5"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17995395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 pattern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92024" y="2748246"/>
            <a:ext cx="7886700" cy="27497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itle 1"/>
          <p:cNvSpPr>
            <a:spLocks noGrp="1"/>
          </p:cNvSpPr>
          <p:nvPr>
            <p:ph type="title" hasCustomPrompt="1"/>
          </p:nvPr>
        </p:nvSpPr>
        <p:spPr>
          <a:xfrm>
            <a:off x="2679825" y="93193"/>
            <a:ext cx="6400800" cy="857421"/>
          </a:xfrm>
        </p:spPr>
        <p:txBody>
          <a:bodyPr>
            <a:noAutofit/>
          </a:bodyPr>
          <a:lstStyle>
            <a:lvl1pPr algn="r">
              <a:defRPr sz="3200">
                <a:solidFill>
                  <a:schemeClr val="bg1"/>
                </a:solidFill>
              </a:defRPr>
            </a:lvl1pPr>
          </a:lstStyle>
          <a:p>
            <a:r>
              <a:rPr lang="en-US" dirty="0"/>
              <a:t>CLICK TO EDIT MASTER TITLE STYLE</a:t>
            </a:r>
          </a:p>
        </p:txBody>
      </p:sp>
      <p:sp>
        <p:nvSpPr>
          <p:cNvPr id="5"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25542365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 pattern_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55811" y="2558123"/>
            <a:ext cx="3886200" cy="27497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56311" y="2558123"/>
            <a:ext cx="3886200" cy="27497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itle 1"/>
          <p:cNvSpPr>
            <a:spLocks noGrp="1"/>
          </p:cNvSpPr>
          <p:nvPr>
            <p:ph type="title" hasCustomPrompt="1"/>
          </p:nvPr>
        </p:nvSpPr>
        <p:spPr>
          <a:xfrm>
            <a:off x="2679825" y="93193"/>
            <a:ext cx="6400800" cy="857421"/>
          </a:xfrm>
        </p:spPr>
        <p:txBody>
          <a:bodyPr>
            <a:noAutofit/>
          </a:bodyPr>
          <a:lstStyle>
            <a:lvl1pPr algn="r">
              <a:defRPr sz="3200">
                <a:solidFill>
                  <a:schemeClr val="bg1"/>
                </a:solidFill>
              </a:defRPr>
            </a:lvl1pPr>
          </a:lstStyle>
          <a:p>
            <a:r>
              <a:rPr lang="en-US" dirty="0"/>
              <a:t>CLICK TO EDIT MASTER TITLE STYLE</a:t>
            </a:r>
          </a:p>
        </p:txBody>
      </p:sp>
      <p:sp>
        <p:nvSpPr>
          <p:cNvPr id="6"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34458866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 pattern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84574" y="2471440"/>
            <a:ext cx="3868340"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p:cNvSpPr>
            <a:spLocks noGrp="1"/>
          </p:cNvSpPr>
          <p:nvPr>
            <p:ph sz="half" idx="2"/>
          </p:nvPr>
        </p:nvSpPr>
        <p:spPr>
          <a:xfrm>
            <a:off x="584574" y="3372933"/>
            <a:ext cx="3868340" cy="224021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583884" y="2471440"/>
            <a:ext cx="3887391"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583884" y="3372934"/>
            <a:ext cx="3887391" cy="224021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p:cNvSpPr>
            <a:spLocks noGrp="1"/>
          </p:cNvSpPr>
          <p:nvPr>
            <p:ph type="title" hasCustomPrompt="1"/>
          </p:nvPr>
        </p:nvSpPr>
        <p:spPr>
          <a:xfrm>
            <a:off x="2679825" y="93193"/>
            <a:ext cx="6400800" cy="857421"/>
          </a:xfrm>
        </p:spPr>
        <p:txBody>
          <a:bodyPr>
            <a:noAutofit/>
          </a:bodyPr>
          <a:lstStyle>
            <a:lvl1pPr algn="r">
              <a:defRPr sz="3200">
                <a:solidFill>
                  <a:schemeClr val="bg1"/>
                </a:solidFill>
              </a:defRPr>
            </a:lvl1pPr>
          </a:lstStyle>
          <a:p>
            <a:r>
              <a:rPr lang="en-US" dirty="0"/>
              <a:t>CLICK TO EDIT MASTER TITLE STYLE</a:t>
            </a:r>
          </a:p>
        </p:txBody>
      </p:sp>
      <p:sp>
        <p:nvSpPr>
          <p:cNvPr id="8" name="Slide Number Placeholder 3"/>
          <p:cNvSpPr>
            <a:spLocks noGrp="1"/>
          </p:cNvSpPr>
          <p:nvPr>
            <p:ph type="sldNum" sz="quarter" idx="10"/>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23010623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no pattern_Blank">
    <p:bg>
      <p:bgPr>
        <a:solidFill>
          <a:schemeClr val="bg1"/>
        </a:solidFill>
        <a:effectLst/>
      </p:bgPr>
    </p:bg>
    <p:spTree>
      <p:nvGrpSpPr>
        <p:cNvPr id="1" name=""/>
        <p:cNvGrpSpPr/>
        <p:nvPr/>
      </p:nvGrpSpPr>
      <p:grpSpPr>
        <a:xfrm>
          <a:off x="0" y="0"/>
          <a:ext cx="0" cy="0"/>
          <a:chOff x="0" y="0"/>
          <a:chExt cx="0" cy="0"/>
        </a:xfrm>
      </p:grpSpPr>
      <p:pic>
        <p:nvPicPr>
          <p:cNvPr id="7" name="Picture 6" descr="Decorative blue ba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494854"/>
            <a:ext cx="9144000" cy="368372"/>
          </a:xfrm>
          <a:prstGeom prst="rect">
            <a:avLst/>
          </a:prstGeom>
        </p:spPr>
      </p:pic>
      <p:sp>
        <p:nvSpPr>
          <p:cNvPr id="5" name="Title 1"/>
          <p:cNvSpPr>
            <a:spLocks noGrp="1"/>
          </p:cNvSpPr>
          <p:nvPr>
            <p:ph type="title" hasCustomPrompt="1"/>
          </p:nvPr>
        </p:nvSpPr>
        <p:spPr>
          <a:xfrm>
            <a:off x="1881838" y="111581"/>
            <a:ext cx="7152434" cy="1013398"/>
          </a:xfrm>
        </p:spPr>
        <p:txBody>
          <a:bodyPr>
            <a:normAutofit/>
          </a:bodyPr>
          <a:lstStyle>
            <a:lvl1pPr algn="r">
              <a:defRPr sz="3600">
                <a:solidFill>
                  <a:schemeClr val="tx1"/>
                </a:solidFill>
              </a:defRPr>
            </a:lvl1pPr>
          </a:lstStyle>
          <a:p>
            <a:r>
              <a:rPr lang="en-US" dirty="0"/>
              <a:t>CLICK TO EDIT MASTER TITLE STYLE</a:t>
            </a:r>
          </a:p>
        </p:txBody>
      </p:sp>
      <p:pic>
        <p:nvPicPr>
          <p:cNvPr id="4" name="Picture 3" descr="Oregon Department of Education 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611" y="53562"/>
            <a:ext cx="1972448" cy="980912"/>
          </a:xfrm>
          <a:prstGeom prst="rect">
            <a:avLst/>
          </a:prstGeom>
        </p:spPr>
      </p:pic>
      <p:sp>
        <p:nvSpPr>
          <p:cNvPr id="6"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131530889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no pattern_3_Blank">
    <p:bg>
      <p:bgPr>
        <a:solidFill>
          <a:schemeClr val="bg1"/>
        </a:solidFill>
        <a:effectLst/>
      </p:bgPr>
    </p:bg>
    <p:spTree>
      <p:nvGrpSpPr>
        <p:cNvPr id="1" name=""/>
        <p:cNvGrpSpPr/>
        <p:nvPr/>
      </p:nvGrpSpPr>
      <p:grpSpPr>
        <a:xfrm>
          <a:off x="0" y="0"/>
          <a:ext cx="0" cy="0"/>
          <a:chOff x="0" y="0"/>
          <a:chExt cx="0" cy="0"/>
        </a:xfrm>
      </p:grpSpPr>
      <p:pic>
        <p:nvPicPr>
          <p:cNvPr id="7" name="Picture 6" descr="Decorative blue ba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494854"/>
            <a:ext cx="9144000" cy="368372"/>
          </a:xfrm>
          <a:prstGeom prst="rect">
            <a:avLst/>
          </a:prstGeom>
        </p:spPr>
      </p:pic>
      <p:sp>
        <p:nvSpPr>
          <p:cNvPr id="5" name="Title 1"/>
          <p:cNvSpPr>
            <a:spLocks noGrp="1"/>
          </p:cNvSpPr>
          <p:nvPr>
            <p:ph type="title" hasCustomPrompt="1"/>
          </p:nvPr>
        </p:nvSpPr>
        <p:spPr>
          <a:xfrm>
            <a:off x="120178" y="138546"/>
            <a:ext cx="8924544" cy="793583"/>
          </a:xfrm>
        </p:spPr>
        <p:txBody>
          <a:bodyPr>
            <a:normAutofit/>
          </a:bodyPr>
          <a:lstStyle>
            <a:lvl1pPr algn="l">
              <a:defRPr sz="3600">
                <a:solidFill>
                  <a:schemeClr val="tx1"/>
                </a:solidFill>
              </a:defRPr>
            </a:lvl1pPr>
          </a:lstStyle>
          <a:p>
            <a:r>
              <a:rPr lang="en-US" dirty="0"/>
              <a:t>CLICK TO EDIT MASTER TITLE STYLE</a:t>
            </a:r>
          </a:p>
        </p:txBody>
      </p:sp>
      <p:pic>
        <p:nvPicPr>
          <p:cNvPr id="4" name="Picture 3" descr="Oregon Department of Education 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171552" y="5594283"/>
            <a:ext cx="1972448" cy="980912"/>
          </a:xfrm>
          <a:prstGeom prst="rect">
            <a:avLst/>
          </a:prstGeom>
        </p:spPr>
      </p:pic>
      <p:sp>
        <p:nvSpPr>
          <p:cNvPr id="6"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101014779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no pattern_1_Blank">
    <p:bg>
      <p:bgPr>
        <a:solidFill>
          <a:schemeClr val="accent1"/>
        </a:solidFill>
        <a:effectLst/>
      </p:bgPr>
    </p:bg>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1881838" y="111581"/>
            <a:ext cx="7152434" cy="1013398"/>
          </a:xfrm>
        </p:spPr>
        <p:txBody>
          <a:bodyPr>
            <a:normAutofit/>
          </a:bodyPr>
          <a:lstStyle>
            <a:lvl1pPr algn="r">
              <a:defRPr sz="3600">
                <a:solidFill>
                  <a:schemeClr val="bg1"/>
                </a:solidFill>
              </a:defRPr>
            </a:lvl1pPr>
          </a:lstStyle>
          <a:p>
            <a:r>
              <a:rPr lang="en-US" dirty="0"/>
              <a:t>CLICK TO EDIT MASTER TITLE STYLE</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0611" y="53562"/>
            <a:ext cx="1972448" cy="980911"/>
          </a:xfrm>
          <a:prstGeom prst="rect">
            <a:avLst/>
          </a:prstGeom>
        </p:spPr>
      </p:pic>
      <p:sp>
        <p:nvSpPr>
          <p:cNvPr id="5"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389284416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no pattern_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887391" y="1992834"/>
            <a:ext cx="4629150" cy="386821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629841" y="3593039"/>
            <a:ext cx="2949178" cy="2275953"/>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6" name="Title 1"/>
          <p:cNvSpPr>
            <a:spLocks noGrp="1"/>
          </p:cNvSpPr>
          <p:nvPr>
            <p:ph type="title" hasCustomPrompt="1"/>
          </p:nvPr>
        </p:nvSpPr>
        <p:spPr>
          <a:xfrm>
            <a:off x="2711848" y="111581"/>
            <a:ext cx="6322423" cy="1013398"/>
          </a:xfrm>
        </p:spPr>
        <p:txBody>
          <a:bodyPr>
            <a:normAutofit/>
          </a:bodyPr>
          <a:lstStyle>
            <a:lvl1pPr algn="ctr">
              <a:defRPr sz="3600">
                <a:solidFill>
                  <a:schemeClr val="bg1"/>
                </a:solidFill>
              </a:defRPr>
            </a:lvl1pPr>
          </a:lstStyle>
          <a:p>
            <a:r>
              <a:rPr lang="en-US" dirty="0"/>
              <a:t>CLICK TO EDIT MASTER STYLE</a:t>
            </a:r>
          </a:p>
        </p:txBody>
      </p:sp>
      <p:sp>
        <p:nvSpPr>
          <p:cNvPr id="5"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1141976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89091" y="2809827"/>
            <a:ext cx="6858000" cy="1655762"/>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p>
        </p:txBody>
      </p:sp>
      <p:sp>
        <p:nvSpPr>
          <p:cNvPr id="4" name="Title 1"/>
          <p:cNvSpPr>
            <a:spLocks noGrp="1"/>
          </p:cNvSpPr>
          <p:nvPr>
            <p:ph type="title" hasCustomPrompt="1"/>
          </p:nvPr>
        </p:nvSpPr>
        <p:spPr>
          <a:xfrm>
            <a:off x="2679825" y="93193"/>
            <a:ext cx="6400800" cy="857421"/>
          </a:xfrm>
        </p:spPr>
        <p:txBody>
          <a:bodyPr>
            <a:noAutofit/>
          </a:bodyPr>
          <a:lstStyle>
            <a:lvl1pPr algn="r">
              <a:defRPr sz="3200">
                <a:solidFill>
                  <a:schemeClr val="bg1"/>
                </a:solidFill>
              </a:defRPr>
            </a:lvl1pPr>
          </a:lstStyle>
          <a:p>
            <a:r>
              <a:rPr lang="en-US" dirty="0"/>
              <a:t>CLICK TO EDIT MASTER TITLE STYLE</a:t>
            </a:r>
          </a:p>
        </p:txBody>
      </p:sp>
      <p:sp>
        <p:nvSpPr>
          <p:cNvPr id="5"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95682450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no pattern_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887391" y="1999818"/>
            <a:ext cx="4629150" cy="3861237"/>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a:t>Click icon to add picture</a:t>
            </a:r>
          </a:p>
        </p:txBody>
      </p:sp>
      <p:sp>
        <p:nvSpPr>
          <p:cNvPr id="4" name="Text Placeholder 3"/>
          <p:cNvSpPr>
            <a:spLocks noGrp="1"/>
          </p:cNvSpPr>
          <p:nvPr>
            <p:ph type="body" sz="half" idx="2"/>
          </p:nvPr>
        </p:nvSpPr>
        <p:spPr>
          <a:xfrm>
            <a:off x="629841" y="3613978"/>
            <a:ext cx="2949178" cy="224707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Title 1"/>
          <p:cNvSpPr>
            <a:spLocks noGrp="1"/>
          </p:cNvSpPr>
          <p:nvPr>
            <p:ph type="title" hasCustomPrompt="1"/>
          </p:nvPr>
        </p:nvSpPr>
        <p:spPr>
          <a:xfrm>
            <a:off x="2711848" y="111581"/>
            <a:ext cx="6322423" cy="1013398"/>
          </a:xfrm>
        </p:spPr>
        <p:txBody>
          <a:bodyPr>
            <a:normAutofit/>
          </a:bodyPr>
          <a:lstStyle>
            <a:lvl1pPr algn="ctr">
              <a:defRPr sz="3600">
                <a:solidFill>
                  <a:schemeClr val="bg1"/>
                </a:solidFill>
              </a:defRPr>
            </a:lvl1pPr>
          </a:lstStyle>
          <a:p>
            <a:r>
              <a:rPr lang="en-US" dirty="0"/>
              <a:t>CLICK TO EDIT MASTER STYLE</a:t>
            </a:r>
          </a:p>
        </p:txBody>
      </p:sp>
      <p:sp>
        <p:nvSpPr>
          <p:cNvPr id="6"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13017136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92024" y="2748246"/>
            <a:ext cx="7886700" cy="274970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itle 1"/>
          <p:cNvSpPr>
            <a:spLocks noGrp="1"/>
          </p:cNvSpPr>
          <p:nvPr>
            <p:ph type="title" hasCustomPrompt="1"/>
          </p:nvPr>
        </p:nvSpPr>
        <p:spPr>
          <a:xfrm>
            <a:off x="2679825" y="93193"/>
            <a:ext cx="6400800" cy="857421"/>
          </a:xfrm>
        </p:spPr>
        <p:txBody>
          <a:bodyPr>
            <a:noAutofit/>
          </a:bodyPr>
          <a:lstStyle>
            <a:lvl1pPr algn="r">
              <a:defRPr sz="3200">
                <a:solidFill>
                  <a:schemeClr val="bg1"/>
                </a:solidFill>
              </a:defRPr>
            </a:lvl1pPr>
          </a:lstStyle>
          <a:p>
            <a:r>
              <a:rPr lang="en-US" dirty="0"/>
              <a:t>CLICK TO EDIT MASTER TITLE STYLE</a:t>
            </a:r>
          </a:p>
        </p:txBody>
      </p:sp>
      <p:sp>
        <p:nvSpPr>
          <p:cNvPr id="5"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2814761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55811" y="2558123"/>
            <a:ext cx="3886200" cy="274970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56311" y="2558123"/>
            <a:ext cx="3886200" cy="274970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itle 1"/>
          <p:cNvSpPr>
            <a:spLocks noGrp="1"/>
          </p:cNvSpPr>
          <p:nvPr>
            <p:ph type="title" hasCustomPrompt="1"/>
          </p:nvPr>
        </p:nvSpPr>
        <p:spPr>
          <a:xfrm>
            <a:off x="2679825" y="93193"/>
            <a:ext cx="6400800" cy="857421"/>
          </a:xfrm>
        </p:spPr>
        <p:txBody>
          <a:bodyPr>
            <a:noAutofit/>
          </a:bodyPr>
          <a:lstStyle>
            <a:lvl1pPr algn="r">
              <a:defRPr sz="3200">
                <a:solidFill>
                  <a:schemeClr val="bg1"/>
                </a:solidFill>
              </a:defRPr>
            </a:lvl1pPr>
          </a:lstStyle>
          <a:p>
            <a:r>
              <a:rPr lang="en-US" dirty="0"/>
              <a:t>CLICK TO EDIT MASTER TITLE STYLE</a:t>
            </a:r>
          </a:p>
        </p:txBody>
      </p:sp>
      <p:sp>
        <p:nvSpPr>
          <p:cNvPr id="6"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34739107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84574" y="2471440"/>
            <a:ext cx="3868340"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Edit Master text styles</a:t>
            </a:r>
          </a:p>
        </p:txBody>
      </p:sp>
      <p:sp>
        <p:nvSpPr>
          <p:cNvPr id="4" name="Content Placeholder 3"/>
          <p:cNvSpPr>
            <a:spLocks noGrp="1"/>
          </p:cNvSpPr>
          <p:nvPr>
            <p:ph sz="half" idx="2"/>
          </p:nvPr>
        </p:nvSpPr>
        <p:spPr>
          <a:xfrm>
            <a:off x="584574" y="3372933"/>
            <a:ext cx="3868340" cy="224021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583884" y="2471440"/>
            <a:ext cx="3887391"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Edit Master text styles</a:t>
            </a:r>
          </a:p>
        </p:txBody>
      </p:sp>
      <p:sp>
        <p:nvSpPr>
          <p:cNvPr id="6" name="Content Placeholder 5"/>
          <p:cNvSpPr>
            <a:spLocks noGrp="1"/>
          </p:cNvSpPr>
          <p:nvPr>
            <p:ph sz="quarter" idx="4"/>
          </p:nvPr>
        </p:nvSpPr>
        <p:spPr>
          <a:xfrm>
            <a:off x="4583884" y="3372934"/>
            <a:ext cx="3887391" cy="224021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itle 1"/>
          <p:cNvSpPr>
            <a:spLocks noGrp="1"/>
          </p:cNvSpPr>
          <p:nvPr>
            <p:ph type="title" hasCustomPrompt="1"/>
          </p:nvPr>
        </p:nvSpPr>
        <p:spPr>
          <a:xfrm>
            <a:off x="2679825" y="93193"/>
            <a:ext cx="6400800" cy="857421"/>
          </a:xfrm>
        </p:spPr>
        <p:txBody>
          <a:bodyPr>
            <a:noAutofit/>
          </a:bodyPr>
          <a:lstStyle>
            <a:lvl1pPr algn="r">
              <a:defRPr sz="3200">
                <a:solidFill>
                  <a:schemeClr val="bg1"/>
                </a:solidFill>
              </a:defRPr>
            </a:lvl1pPr>
          </a:lstStyle>
          <a:p>
            <a:r>
              <a:rPr lang="en-US" dirty="0"/>
              <a:t>CLICK TO EDIT MASTER TITLE STYLE</a:t>
            </a:r>
          </a:p>
        </p:txBody>
      </p:sp>
      <p:sp>
        <p:nvSpPr>
          <p:cNvPr id="8" name="Slide Number Placeholder 3"/>
          <p:cNvSpPr>
            <a:spLocks noGrp="1"/>
          </p:cNvSpPr>
          <p:nvPr>
            <p:ph type="sldNum" sz="quarter" idx="10"/>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3210081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Blank">
    <p:bg>
      <p:bgPr>
        <a:solidFill>
          <a:schemeClr val="bg1"/>
        </a:solidFill>
        <a:effectLst/>
      </p:bgPr>
    </p:bg>
    <p:spTree>
      <p:nvGrpSpPr>
        <p:cNvPr id="1" name=""/>
        <p:cNvGrpSpPr/>
        <p:nvPr/>
      </p:nvGrpSpPr>
      <p:grpSpPr>
        <a:xfrm>
          <a:off x="0" y="0"/>
          <a:ext cx="0" cy="0"/>
          <a:chOff x="0" y="0"/>
          <a:chExt cx="0" cy="0"/>
        </a:xfrm>
      </p:grpSpPr>
      <p:pic>
        <p:nvPicPr>
          <p:cNvPr id="6" name="Picture 5" descr="Decorative geometric pattern"/>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494853"/>
          </a:xfrm>
          <a:prstGeom prst="rect">
            <a:avLst/>
          </a:prstGeom>
          <a:noFill/>
        </p:spPr>
      </p:pic>
      <p:pic>
        <p:nvPicPr>
          <p:cNvPr id="7" name="Picture 6" descr="Decorative blue ba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6494854"/>
            <a:ext cx="9144000" cy="368372"/>
          </a:xfrm>
          <a:prstGeom prst="rect">
            <a:avLst/>
          </a:prstGeom>
        </p:spPr>
      </p:pic>
      <p:sp>
        <p:nvSpPr>
          <p:cNvPr id="5" name="Title 1"/>
          <p:cNvSpPr>
            <a:spLocks noGrp="1"/>
          </p:cNvSpPr>
          <p:nvPr>
            <p:ph type="title" hasCustomPrompt="1"/>
          </p:nvPr>
        </p:nvSpPr>
        <p:spPr>
          <a:xfrm>
            <a:off x="1881838" y="111581"/>
            <a:ext cx="7152434" cy="1013398"/>
          </a:xfrm>
        </p:spPr>
        <p:txBody>
          <a:bodyPr>
            <a:normAutofit/>
          </a:bodyPr>
          <a:lstStyle>
            <a:lvl1pPr algn="r">
              <a:defRPr sz="3600">
                <a:solidFill>
                  <a:schemeClr val="tx1"/>
                </a:solidFill>
              </a:defRPr>
            </a:lvl1pPr>
          </a:lstStyle>
          <a:p>
            <a:r>
              <a:rPr lang="en-US" dirty="0"/>
              <a:t>CLICK TO EDIT MASTER TITLE STYLE</a:t>
            </a:r>
          </a:p>
        </p:txBody>
      </p:sp>
      <p:pic>
        <p:nvPicPr>
          <p:cNvPr id="4" name="Picture 3" descr="Oregon Department of Education Logo"/>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0611" y="53562"/>
            <a:ext cx="1972448" cy="980912"/>
          </a:xfrm>
          <a:prstGeom prst="rect">
            <a:avLst/>
          </a:prstGeom>
        </p:spPr>
      </p:pic>
      <p:sp>
        <p:nvSpPr>
          <p:cNvPr id="8"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29321771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3_Blank">
    <p:bg>
      <p:bgPr>
        <a:solidFill>
          <a:schemeClr val="bg1"/>
        </a:solidFill>
        <a:effectLst/>
      </p:bgPr>
    </p:bg>
    <p:spTree>
      <p:nvGrpSpPr>
        <p:cNvPr id="1" name=""/>
        <p:cNvGrpSpPr/>
        <p:nvPr/>
      </p:nvGrpSpPr>
      <p:grpSpPr>
        <a:xfrm>
          <a:off x="0" y="0"/>
          <a:ext cx="0" cy="0"/>
          <a:chOff x="0" y="0"/>
          <a:chExt cx="0" cy="0"/>
        </a:xfrm>
      </p:grpSpPr>
      <p:pic>
        <p:nvPicPr>
          <p:cNvPr id="8" name="Picture 7" descr="Decorative geometric pattern"/>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494853"/>
          </a:xfrm>
          <a:prstGeom prst="rect">
            <a:avLst/>
          </a:prstGeom>
          <a:noFill/>
        </p:spPr>
      </p:pic>
      <p:pic>
        <p:nvPicPr>
          <p:cNvPr id="7" name="Picture 6" descr="Decorative blue ba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6494854"/>
            <a:ext cx="9144000" cy="368372"/>
          </a:xfrm>
          <a:prstGeom prst="rect">
            <a:avLst/>
          </a:prstGeom>
        </p:spPr>
      </p:pic>
      <p:sp>
        <p:nvSpPr>
          <p:cNvPr id="5" name="Title 1"/>
          <p:cNvSpPr>
            <a:spLocks noGrp="1"/>
          </p:cNvSpPr>
          <p:nvPr>
            <p:ph type="title" hasCustomPrompt="1"/>
          </p:nvPr>
        </p:nvSpPr>
        <p:spPr>
          <a:xfrm>
            <a:off x="120178" y="138546"/>
            <a:ext cx="8924544" cy="793583"/>
          </a:xfrm>
        </p:spPr>
        <p:txBody>
          <a:bodyPr>
            <a:normAutofit/>
          </a:bodyPr>
          <a:lstStyle>
            <a:lvl1pPr algn="l">
              <a:defRPr sz="3600">
                <a:solidFill>
                  <a:schemeClr val="tx1"/>
                </a:solidFill>
              </a:defRPr>
            </a:lvl1pPr>
          </a:lstStyle>
          <a:p>
            <a:r>
              <a:rPr lang="en-US" dirty="0"/>
              <a:t>CLICK TO EDIT MASTER TITLE STYLE</a:t>
            </a:r>
          </a:p>
        </p:txBody>
      </p:sp>
      <p:pic>
        <p:nvPicPr>
          <p:cNvPr id="4" name="Picture 3" descr="Oregon Department of Education Logo"/>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171552" y="5594283"/>
            <a:ext cx="1972448" cy="980912"/>
          </a:xfrm>
          <a:prstGeom prst="rect">
            <a:avLst/>
          </a:prstGeom>
        </p:spPr>
      </p:pic>
      <p:sp>
        <p:nvSpPr>
          <p:cNvPr id="6"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32380918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1_Blank">
    <p:bg>
      <p:bgPr>
        <a:solidFill>
          <a:schemeClr val="accent1"/>
        </a:solidFill>
        <a:effectLst/>
      </p:bgPr>
    </p:bg>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1881838" y="111581"/>
            <a:ext cx="7152434" cy="1013398"/>
          </a:xfrm>
        </p:spPr>
        <p:txBody>
          <a:bodyPr>
            <a:normAutofit/>
          </a:bodyPr>
          <a:lstStyle>
            <a:lvl1pPr algn="r">
              <a:defRPr sz="3600">
                <a:solidFill>
                  <a:schemeClr val="bg1"/>
                </a:solidFill>
              </a:defRPr>
            </a:lvl1pPr>
          </a:lstStyle>
          <a:p>
            <a:r>
              <a:rPr lang="en-US" dirty="0"/>
              <a:t>CLICK TO EDIT MASTER TITLE STYLE</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0611" y="53562"/>
            <a:ext cx="1972448" cy="980911"/>
          </a:xfrm>
          <a:prstGeom prst="rect">
            <a:avLst/>
          </a:prstGeom>
        </p:spPr>
      </p:pic>
      <p:sp>
        <p:nvSpPr>
          <p:cNvPr id="5"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15118791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887391" y="1992834"/>
            <a:ext cx="4629150" cy="386821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3593039"/>
            <a:ext cx="2949178" cy="2275953"/>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Edit Master text styles</a:t>
            </a:r>
          </a:p>
        </p:txBody>
      </p:sp>
      <p:sp>
        <p:nvSpPr>
          <p:cNvPr id="6" name="Title 1"/>
          <p:cNvSpPr>
            <a:spLocks noGrp="1"/>
          </p:cNvSpPr>
          <p:nvPr>
            <p:ph type="title" hasCustomPrompt="1"/>
          </p:nvPr>
        </p:nvSpPr>
        <p:spPr>
          <a:xfrm>
            <a:off x="2711848" y="111581"/>
            <a:ext cx="6322423" cy="1013398"/>
          </a:xfrm>
        </p:spPr>
        <p:txBody>
          <a:bodyPr>
            <a:normAutofit/>
          </a:bodyPr>
          <a:lstStyle>
            <a:lvl1pPr algn="ctr">
              <a:defRPr sz="3600">
                <a:solidFill>
                  <a:schemeClr val="bg1"/>
                </a:solidFill>
              </a:defRPr>
            </a:lvl1pPr>
          </a:lstStyle>
          <a:p>
            <a:r>
              <a:rPr lang="en-US" dirty="0"/>
              <a:t>CLICK TO EDIT MASTER STYLE</a:t>
            </a:r>
          </a:p>
        </p:txBody>
      </p:sp>
      <p:sp>
        <p:nvSpPr>
          <p:cNvPr id="5"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20318013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image" Target="../media/image4.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jp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13" Type="http://schemas.openxmlformats.org/officeDocument/2006/relationships/image" Target="../media/image3.jpg"/><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image" Target="../media/image2.png"/><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theme" Target="../theme/theme2.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 name="Picture 9" descr="Decorative geometric pattern"/>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0" y="1"/>
            <a:ext cx="9144000" cy="6494854"/>
          </a:xfrm>
          <a:prstGeom prst="rect">
            <a:avLst/>
          </a:prstGeom>
          <a:noFill/>
        </p:spPr>
      </p:pic>
      <p:pic>
        <p:nvPicPr>
          <p:cNvPr id="11" name="Picture 10" descr="Decorative blue swoosh"/>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 y="-902"/>
            <a:ext cx="9144001" cy="2075283"/>
          </a:xfrm>
          <a:prstGeom prst="rect">
            <a:avLst/>
          </a:prstGeom>
        </p:spPr>
      </p:pic>
      <p:pic>
        <p:nvPicPr>
          <p:cNvPr id="12" name="Picture 11" descr="Decorative blue ba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0" y="6494854"/>
            <a:ext cx="9144000" cy="368372"/>
          </a:xfrm>
          <a:prstGeom prst="rect">
            <a:avLst/>
          </a:prstGeom>
        </p:spPr>
      </p:pic>
      <p:sp>
        <p:nvSpPr>
          <p:cNvPr id="2" name="Title Placeholder 1"/>
          <p:cNvSpPr>
            <a:spLocks noGrp="1"/>
          </p:cNvSpPr>
          <p:nvPr>
            <p:ph type="title"/>
          </p:nvPr>
        </p:nvSpPr>
        <p:spPr>
          <a:xfrm>
            <a:off x="628650" y="199848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3427255"/>
            <a:ext cx="7886700" cy="274970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9" name="Picture 8"/>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15173" y="186164"/>
            <a:ext cx="2710888" cy="1348143"/>
          </a:xfrm>
          <a:prstGeom prst="rect">
            <a:avLst/>
          </a:prstGeom>
        </p:spPr>
      </p:pic>
      <p:pic>
        <p:nvPicPr>
          <p:cNvPr id="5" name="Picture 4"/>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15173" y="186164"/>
            <a:ext cx="2710888" cy="1348143"/>
          </a:xfrm>
          <a:prstGeom prst="rect">
            <a:avLst/>
          </a:prstGeom>
        </p:spPr>
      </p:pic>
      <p:pic>
        <p:nvPicPr>
          <p:cNvPr id="6" name="Picture 5" descr="Oregon Department of Education Logo"/>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15173" y="186164"/>
            <a:ext cx="2710888" cy="1348143"/>
          </a:xfrm>
          <a:prstGeom prst="rect">
            <a:avLst/>
          </a:prstGeom>
        </p:spPr>
      </p:pic>
      <p:sp>
        <p:nvSpPr>
          <p:cNvPr id="4"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260407740"/>
      </p:ext>
    </p:extLst>
  </p:cSld>
  <p:clrMap bg1="lt1" tx1="dk1" bg2="lt2" tx2="dk2" accent1="accent1" accent2="accent2" accent3="accent3" accent4="accent4" accent5="accent5" accent6="accent6" hlink="hlink" folHlink="folHlink"/>
  <p:sldLayoutIdLst>
    <p:sldLayoutId id="2147483696" r:id="rId1"/>
    <p:sldLayoutId id="2147483698" r:id="rId2"/>
    <p:sldLayoutId id="2147483699" r:id="rId3"/>
    <p:sldLayoutId id="2147483701" r:id="rId4"/>
    <p:sldLayoutId id="2147483702" r:id="rId5"/>
    <p:sldLayoutId id="2147483704" r:id="rId6"/>
    <p:sldLayoutId id="2147483709" r:id="rId7"/>
    <p:sldLayoutId id="2147483707" r:id="rId8"/>
    <p:sldLayoutId id="2147483705" r:id="rId9"/>
    <p:sldLayoutId id="2147483706" r:id="rId10"/>
  </p:sldLayoutIdLst>
  <p:txStyles>
    <p:titleStyle>
      <a:lvl1pPr algn="l" defTabSz="914377"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1" name="Picture 10" descr="Decorative blue swoosh"/>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1" y="-902"/>
            <a:ext cx="9144001" cy="2075283"/>
          </a:xfrm>
          <a:prstGeom prst="rect">
            <a:avLst/>
          </a:prstGeom>
        </p:spPr>
      </p:pic>
      <p:pic>
        <p:nvPicPr>
          <p:cNvPr id="12" name="Picture 11" descr="Decorative blue ba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6494854"/>
            <a:ext cx="9144000" cy="368372"/>
          </a:xfrm>
          <a:prstGeom prst="rect">
            <a:avLst/>
          </a:prstGeom>
        </p:spPr>
      </p:pic>
      <p:sp>
        <p:nvSpPr>
          <p:cNvPr id="2" name="Title Placeholder 1"/>
          <p:cNvSpPr>
            <a:spLocks noGrp="1"/>
          </p:cNvSpPr>
          <p:nvPr>
            <p:ph type="title"/>
          </p:nvPr>
        </p:nvSpPr>
        <p:spPr>
          <a:xfrm>
            <a:off x="628650" y="199848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3427255"/>
            <a:ext cx="7886700" cy="274970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9" name="Picture 8"/>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15173" y="186164"/>
            <a:ext cx="2710888" cy="1348143"/>
          </a:xfrm>
          <a:prstGeom prst="rect">
            <a:avLst/>
          </a:prstGeom>
        </p:spPr>
      </p:pic>
      <p:pic>
        <p:nvPicPr>
          <p:cNvPr id="5" name="Picture 4"/>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15173" y="186164"/>
            <a:ext cx="2710888" cy="1348143"/>
          </a:xfrm>
          <a:prstGeom prst="rect">
            <a:avLst/>
          </a:prstGeom>
        </p:spPr>
      </p:pic>
      <p:pic>
        <p:nvPicPr>
          <p:cNvPr id="6" name="Picture 5" descr="Oregon Department of Education Logo"/>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15173" y="186164"/>
            <a:ext cx="2710888" cy="1348143"/>
          </a:xfrm>
          <a:prstGeom prst="rect">
            <a:avLst/>
          </a:prstGeom>
        </p:spPr>
      </p:pic>
      <p:sp>
        <p:nvSpPr>
          <p:cNvPr id="10"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2991520618"/>
      </p:ext>
    </p:extLst>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Lst>
  <p:txStyles>
    <p:titleStyle>
      <a:lvl1pPr algn="l" defTabSz="914377"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hyperlink" Target="mailto:Christen.Kelly@ode.oregon.gov" TargetMode="Externa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hyperlink" Target="https://www.oregon.gov/ode/learning-options/schooltypes/charter/Pages/Charter-Schools.aspx" TargetMode="Externa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hyperlink" Target="https://meetings.boardbook.org/Public/Organization/2146" TargetMode="External"/><Relationship Id="rId2" Type="http://schemas.openxmlformats.org/officeDocument/2006/relationships/hyperlink" Target="mailto:Christen.Kelly@ode.oregon.gov" TargetMode="Externa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2026 Process to Request a Charter School Waiver</a:t>
            </a:r>
          </a:p>
        </p:txBody>
      </p:sp>
      <p:sp>
        <p:nvSpPr>
          <p:cNvPr id="2" name="TextBox 1"/>
          <p:cNvSpPr txBox="1"/>
          <p:nvPr/>
        </p:nvSpPr>
        <p:spPr>
          <a:xfrm>
            <a:off x="2481734" y="4505325"/>
            <a:ext cx="4162425" cy="461665"/>
          </a:xfrm>
          <a:prstGeom prst="rect">
            <a:avLst/>
          </a:prstGeom>
          <a:noFill/>
        </p:spPr>
        <p:txBody>
          <a:bodyPr wrap="square" rtlCol="0">
            <a:spAutoFit/>
          </a:bodyPr>
          <a:lstStyle/>
          <a:p>
            <a:pPr algn="ctr"/>
            <a:r>
              <a:rPr lang="en-US" sz="2400" dirty="0"/>
              <a:t>January 1, 2026</a:t>
            </a:r>
          </a:p>
        </p:txBody>
      </p:sp>
    </p:spTree>
    <p:extLst>
      <p:ext uri="{BB962C8B-B14F-4D97-AF65-F5344CB8AC3E}">
        <p14:creationId xmlns:p14="http://schemas.microsoft.com/office/powerpoint/2010/main" val="36757791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nSpc>
                <a:spcPct val="150000"/>
              </a:lnSpc>
            </a:pPr>
            <a:r>
              <a:rPr lang="en-US" sz="2800" dirty="0"/>
              <a:t>Data Collection and Review Process</a:t>
            </a:r>
          </a:p>
        </p:txBody>
      </p:sp>
      <p:sp>
        <p:nvSpPr>
          <p:cNvPr id="3" name="TextBox 2"/>
          <p:cNvSpPr txBox="1"/>
          <p:nvPr/>
        </p:nvSpPr>
        <p:spPr>
          <a:xfrm>
            <a:off x="666750" y="1438275"/>
            <a:ext cx="7705725" cy="3539430"/>
          </a:xfrm>
          <a:prstGeom prst="rect">
            <a:avLst/>
          </a:prstGeom>
          <a:noFill/>
        </p:spPr>
        <p:txBody>
          <a:bodyPr wrap="square" rtlCol="0">
            <a:spAutoFit/>
          </a:bodyPr>
          <a:lstStyle/>
          <a:p>
            <a:r>
              <a:rPr lang="en-US" sz="2800" dirty="0"/>
              <a:t>All schools requesting waivers will need to include a process for collecting data on how their proposed waiver has impacted the following:</a:t>
            </a:r>
          </a:p>
          <a:p>
            <a:pPr marL="914400" lvl="1" indent="-457200">
              <a:buFont typeface="Arial" panose="020B0604020202020204" pitchFamily="34" charset="0"/>
              <a:buChar char="•"/>
            </a:pPr>
            <a:r>
              <a:rPr lang="en-US" sz="2800" dirty="0"/>
              <a:t>Equitable access for families</a:t>
            </a:r>
          </a:p>
          <a:p>
            <a:pPr marL="914400" lvl="1" indent="-457200">
              <a:buFont typeface="Arial" panose="020B0604020202020204" pitchFamily="34" charset="0"/>
              <a:buChar char="•"/>
            </a:pPr>
            <a:r>
              <a:rPr lang="en-US" sz="2800" dirty="0"/>
              <a:t>Teaching style</a:t>
            </a:r>
          </a:p>
          <a:p>
            <a:pPr marL="914400" lvl="1" indent="-457200">
              <a:buFont typeface="Arial" panose="020B0604020202020204" pitchFamily="34" charset="0"/>
              <a:buChar char="•"/>
            </a:pPr>
            <a:r>
              <a:rPr lang="en-US" sz="2800" dirty="0"/>
              <a:t>Accommodations</a:t>
            </a:r>
          </a:p>
          <a:p>
            <a:pPr marL="914400" lvl="1" indent="-457200">
              <a:buFont typeface="Arial" panose="020B0604020202020204" pitchFamily="34" charset="0"/>
              <a:buChar char="•"/>
            </a:pPr>
            <a:r>
              <a:rPr lang="en-US" sz="2800" dirty="0"/>
              <a:t>Student outcomes</a:t>
            </a:r>
          </a:p>
          <a:p>
            <a:pPr marL="914400" lvl="1" indent="-457200">
              <a:buFont typeface="Arial" panose="020B0604020202020204" pitchFamily="34" charset="0"/>
              <a:buChar char="•"/>
            </a:pPr>
            <a:r>
              <a:rPr lang="en-US" sz="2800" dirty="0"/>
              <a:t>Other data</a:t>
            </a:r>
            <a:endParaRPr lang="en-US" sz="4000" dirty="0"/>
          </a:p>
        </p:txBody>
      </p:sp>
    </p:spTree>
    <p:extLst>
      <p:ext uri="{BB962C8B-B14F-4D97-AF65-F5344CB8AC3E}">
        <p14:creationId xmlns:p14="http://schemas.microsoft.com/office/powerpoint/2010/main" val="1542583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nSpc>
                <a:spcPct val="150000"/>
              </a:lnSpc>
            </a:pPr>
            <a:r>
              <a:rPr lang="en-US" sz="2800" dirty="0"/>
              <a:t>So What’s Next?</a:t>
            </a:r>
          </a:p>
        </p:txBody>
      </p:sp>
      <p:sp>
        <p:nvSpPr>
          <p:cNvPr id="3" name="TextBox 2"/>
          <p:cNvSpPr txBox="1"/>
          <p:nvPr/>
        </p:nvSpPr>
        <p:spPr>
          <a:xfrm>
            <a:off x="666750" y="1438275"/>
            <a:ext cx="8184642" cy="3416320"/>
          </a:xfrm>
          <a:prstGeom prst="rect">
            <a:avLst/>
          </a:prstGeom>
          <a:noFill/>
        </p:spPr>
        <p:txBody>
          <a:bodyPr wrap="square" rtlCol="0">
            <a:spAutoFit/>
          </a:bodyPr>
          <a:lstStyle/>
          <a:p>
            <a:r>
              <a:rPr lang="en-US" sz="3600" dirty="0"/>
              <a:t>Friday, February 27, 2026 – Waiver Requests Due</a:t>
            </a:r>
          </a:p>
          <a:p>
            <a:endParaRPr lang="en-US" sz="3600" dirty="0"/>
          </a:p>
          <a:p>
            <a:r>
              <a:rPr lang="en-US" sz="3600" dirty="0"/>
              <a:t>Email to:  </a:t>
            </a:r>
            <a:r>
              <a:rPr lang="en-US" sz="3600" u="sng" dirty="0">
                <a:solidFill>
                  <a:schemeClr val="dk1"/>
                </a:solidFill>
                <a:hlinkClick r:id="rId2"/>
              </a:rPr>
              <a:t>Christen.Kelly@ode.oregon.gov</a:t>
            </a:r>
            <a:endParaRPr lang="en-US" sz="3600" dirty="0"/>
          </a:p>
          <a:p>
            <a:endParaRPr lang="en-US" sz="3600" dirty="0"/>
          </a:p>
          <a:p>
            <a:r>
              <a:rPr lang="en-US" sz="3600" dirty="0"/>
              <a:t>Contact me if you have questions.</a:t>
            </a:r>
          </a:p>
        </p:txBody>
      </p:sp>
    </p:spTree>
    <p:extLst>
      <p:ext uri="{BB962C8B-B14F-4D97-AF65-F5344CB8AC3E}">
        <p14:creationId xmlns:p14="http://schemas.microsoft.com/office/powerpoint/2010/main" val="41842838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Overview</a:t>
            </a:r>
          </a:p>
        </p:txBody>
      </p:sp>
      <p:sp>
        <p:nvSpPr>
          <p:cNvPr id="3" name="TextBox 2"/>
          <p:cNvSpPr txBox="1"/>
          <p:nvPr/>
        </p:nvSpPr>
        <p:spPr>
          <a:xfrm>
            <a:off x="694182" y="1124979"/>
            <a:ext cx="7439025" cy="4616648"/>
          </a:xfrm>
          <a:prstGeom prst="rect">
            <a:avLst/>
          </a:prstGeom>
          <a:noFill/>
        </p:spPr>
        <p:txBody>
          <a:bodyPr wrap="square" rtlCol="0">
            <a:spAutoFit/>
          </a:bodyPr>
          <a:lstStyle/>
          <a:p>
            <a:pPr>
              <a:lnSpc>
                <a:spcPct val="150000"/>
              </a:lnSpc>
            </a:pPr>
            <a:r>
              <a:rPr lang="en-US" sz="2800" dirty="0"/>
              <a:t>Participants will Understand:</a:t>
            </a:r>
          </a:p>
          <a:p>
            <a:pPr marL="342900" indent="-342900">
              <a:lnSpc>
                <a:spcPct val="150000"/>
              </a:lnSpc>
              <a:buAutoNum type="arabicPeriod"/>
            </a:pPr>
            <a:r>
              <a:rPr lang="en-US" sz="2800" dirty="0"/>
              <a:t>Background on Charter School Waivers</a:t>
            </a:r>
          </a:p>
          <a:p>
            <a:pPr marL="342900" indent="-342900">
              <a:lnSpc>
                <a:spcPct val="150000"/>
              </a:lnSpc>
              <a:buAutoNum type="arabicPeriod"/>
            </a:pPr>
            <a:r>
              <a:rPr lang="en-US" sz="2800" dirty="0"/>
              <a:t>Criteria for Approving Charter School Waivers</a:t>
            </a:r>
          </a:p>
          <a:p>
            <a:pPr marL="342900" indent="-342900">
              <a:lnSpc>
                <a:spcPct val="150000"/>
              </a:lnSpc>
              <a:buAutoNum type="arabicPeriod"/>
            </a:pPr>
            <a:r>
              <a:rPr lang="en-US" sz="2800" dirty="0"/>
              <a:t>Requirements in the Waiver Request Process</a:t>
            </a:r>
          </a:p>
          <a:p>
            <a:pPr marL="342900" indent="-342900">
              <a:lnSpc>
                <a:spcPct val="150000"/>
              </a:lnSpc>
              <a:buFontTx/>
              <a:buAutoNum type="arabicPeriod"/>
            </a:pPr>
            <a:r>
              <a:rPr lang="en-US" sz="2800" dirty="0"/>
              <a:t>Timeline for Waiver Requests</a:t>
            </a:r>
          </a:p>
          <a:p>
            <a:pPr marL="342900" indent="-342900">
              <a:lnSpc>
                <a:spcPct val="150000"/>
              </a:lnSpc>
              <a:buFontTx/>
              <a:buAutoNum type="arabicPeriod"/>
            </a:pPr>
            <a:r>
              <a:rPr lang="en-US" sz="2800" dirty="0"/>
              <a:t>Equity Guidance</a:t>
            </a:r>
          </a:p>
          <a:p>
            <a:pPr marL="342900" indent="-342900">
              <a:lnSpc>
                <a:spcPct val="150000"/>
              </a:lnSpc>
              <a:buFontTx/>
              <a:buAutoNum type="arabicPeriod"/>
            </a:pPr>
            <a:r>
              <a:rPr lang="en-US" sz="2800" dirty="0"/>
              <a:t>Data Collection and Review Process</a:t>
            </a:r>
            <a:endParaRPr lang="en-US" dirty="0"/>
          </a:p>
        </p:txBody>
      </p:sp>
      <p:sp>
        <p:nvSpPr>
          <p:cNvPr id="4" name="TextBox 3"/>
          <p:cNvSpPr txBox="1"/>
          <p:nvPr/>
        </p:nvSpPr>
        <p:spPr>
          <a:xfrm>
            <a:off x="694182" y="5815584"/>
            <a:ext cx="7900416" cy="369332"/>
          </a:xfrm>
          <a:prstGeom prst="rect">
            <a:avLst/>
          </a:prstGeom>
          <a:noFill/>
        </p:spPr>
        <p:txBody>
          <a:bodyPr wrap="square" rtlCol="0">
            <a:spAutoFit/>
          </a:bodyPr>
          <a:lstStyle/>
          <a:p>
            <a:pPr algn="ctr"/>
            <a:r>
              <a:rPr lang="en-US" i="1" dirty="0"/>
              <a:t>All waiver resources are accessible on the website under </a:t>
            </a:r>
            <a:r>
              <a:rPr lang="en-US" i="1" dirty="0">
                <a:hlinkClick r:id="rId2"/>
              </a:rPr>
              <a:t>Current Charter Schools</a:t>
            </a:r>
            <a:endParaRPr lang="en-US" i="1" dirty="0"/>
          </a:p>
        </p:txBody>
      </p:sp>
    </p:spTree>
    <p:extLst>
      <p:ext uri="{BB962C8B-B14F-4D97-AF65-F5344CB8AC3E}">
        <p14:creationId xmlns:p14="http://schemas.microsoft.com/office/powerpoint/2010/main" val="15740436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nSpc>
                <a:spcPct val="150000"/>
              </a:lnSpc>
            </a:pPr>
            <a:r>
              <a:rPr lang="en-US" sz="2800" dirty="0"/>
              <a:t>Background on Charter School Waivers</a:t>
            </a:r>
          </a:p>
        </p:txBody>
      </p:sp>
      <p:sp>
        <p:nvSpPr>
          <p:cNvPr id="4" name="Flowchart: Alternate Process 3"/>
          <p:cNvSpPr/>
          <p:nvPr/>
        </p:nvSpPr>
        <p:spPr>
          <a:xfrm>
            <a:off x="638175" y="1409699"/>
            <a:ext cx="7886699" cy="4410075"/>
          </a:xfrm>
          <a:prstGeom prst="flowChartAlternateProcess">
            <a:avLst/>
          </a:prstGeom>
          <a:solidFill>
            <a:schemeClr val="accent1">
              <a:lumMod val="20000"/>
              <a:lumOff val="80000"/>
            </a:schemeClr>
          </a:solidFill>
          <a:ln w="190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15000"/>
              </a:lnSpc>
              <a:spcBef>
                <a:spcPts val="0"/>
              </a:spcBef>
              <a:spcAft>
                <a:spcPts val="1000"/>
              </a:spcAft>
            </a:pPr>
            <a:r>
              <a:rPr lang="en-US" i="1" dirty="0">
                <a:solidFill>
                  <a:srgbClr val="244061"/>
                </a:solidFill>
                <a:effectLst/>
                <a:ea typeface="Calibri" panose="020F0502020204030204" pitchFamily="34" charset="0"/>
                <a:cs typeface="Times New Roman" panose="02020603050405020304" pitchFamily="18" charset="0"/>
              </a:rPr>
              <a:t>What gives the State Board of Education authority to grant waivers?</a:t>
            </a:r>
            <a:endParaRPr lang="en-US" dirty="0">
              <a:effectLst/>
              <a:ea typeface="Calibri" panose="020F0502020204030204" pitchFamily="34" charset="0"/>
              <a:cs typeface="Times New Roman" panose="02020603050405020304" pitchFamily="18" charset="0"/>
            </a:endParaRPr>
          </a:p>
          <a:p>
            <a:pPr marL="0" marR="0" algn="just">
              <a:spcBef>
                <a:spcPts val="0"/>
              </a:spcBef>
              <a:spcAft>
                <a:spcPts val="0"/>
              </a:spcAft>
            </a:pPr>
            <a:r>
              <a:rPr lang="en-US" b="1" dirty="0">
                <a:solidFill>
                  <a:srgbClr val="244061"/>
                </a:solidFill>
                <a:effectLst/>
                <a:ea typeface="Calibri" panose="020F0502020204030204" pitchFamily="34" charset="0"/>
                <a:cs typeface="Times New Roman" panose="02020603050405020304" pitchFamily="18" charset="0"/>
              </a:rPr>
              <a:t>ORS 338.025</a:t>
            </a:r>
            <a:endParaRPr lang="en-US" dirty="0">
              <a:effectLst/>
              <a:ea typeface="Calibri" panose="020F0502020204030204" pitchFamily="34" charset="0"/>
              <a:cs typeface="Times New Roman" panose="02020603050405020304" pitchFamily="18" charset="0"/>
            </a:endParaRPr>
          </a:p>
          <a:p>
            <a:pPr marL="0" marR="0" algn="just">
              <a:spcBef>
                <a:spcPts val="0"/>
              </a:spcBef>
              <a:spcAft>
                <a:spcPts val="0"/>
              </a:spcAft>
            </a:pPr>
            <a:r>
              <a:rPr lang="en-US" dirty="0">
                <a:solidFill>
                  <a:srgbClr val="244061"/>
                </a:solidFill>
                <a:effectLst/>
                <a:ea typeface="Calibri" panose="020F0502020204030204" pitchFamily="34" charset="0"/>
                <a:cs typeface="Times New Roman" panose="02020603050405020304" pitchFamily="18" charset="0"/>
              </a:rPr>
              <a:t>1. The State Board of Education may adopt any rules necessary for the implementation of this chapter. The rules shall follow the intent of this chapter.</a:t>
            </a:r>
            <a:endParaRPr lang="en-US" dirty="0">
              <a:effectLst/>
              <a:ea typeface="Calibri" panose="020F0502020204030204" pitchFamily="34" charset="0"/>
              <a:cs typeface="Times New Roman" panose="02020603050405020304" pitchFamily="18" charset="0"/>
            </a:endParaRPr>
          </a:p>
          <a:p>
            <a:pPr marL="0" marR="0" algn="just">
              <a:spcBef>
                <a:spcPts val="0"/>
              </a:spcBef>
              <a:spcAft>
                <a:spcPts val="0"/>
              </a:spcAft>
            </a:pPr>
            <a:r>
              <a:rPr lang="en-US" dirty="0">
                <a:solidFill>
                  <a:srgbClr val="244061"/>
                </a:solidFill>
                <a:effectLst/>
                <a:ea typeface="Calibri" panose="020F0502020204030204" pitchFamily="34" charset="0"/>
                <a:cs typeface="Times New Roman" panose="02020603050405020304" pitchFamily="18" charset="0"/>
              </a:rPr>
              <a:t> </a:t>
            </a:r>
            <a:endParaRPr lang="en-US" dirty="0">
              <a:effectLst/>
              <a:ea typeface="Calibri" panose="020F0502020204030204" pitchFamily="34" charset="0"/>
              <a:cs typeface="Times New Roman" panose="02020603050405020304" pitchFamily="18" charset="0"/>
            </a:endParaRPr>
          </a:p>
          <a:p>
            <a:pPr marL="0" marR="0" algn="just">
              <a:spcBef>
                <a:spcPts val="0"/>
              </a:spcBef>
              <a:spcAft>
                <a:spcPts val="0"/>
              </a:spcAft>
            </a:pPr>
            <a:r>
              <a:rPr lang="en-US" dirty="0">
                <a:solidFill>
                  <a:srgbClr val="244061"/>
                </a:solidFill>
                <a:effectLst/>
                <a:ea typeface="Calibri" panose="020F0502020204030204" pitchFamily="34" charset="0"/>
                <a:cs typeface="Times New Roman" panose="02020603050405020304" pitchFamily="18" charset="0"/>
              </a:rPr>
              <a:t>2. Upon application by a public charter school, the State Board of Education may grant a waiver of any provision of this chapter if the waiver promotes the development of programs by providers, enhances the equitable access by underserved families to the public education of their choice, extends the equitable access to public support by all students or permits high quality programs of unusual cost. The State Board of Education may not waive any appeal provision in this chapter or any provision under ORS 338.115.</a:t>
            </a:r>
            <a:endParaRPr lang="en-US" dirty="0">
              <a:effectLst/>
              <a:ea typeface="Calibri" panose="020F0502020204030204" pitchFamily="34" charset="0"/>
              <a:cs typeface="Times New Roman" panose="02020603050405020304" pitchFamily="18" charset="0"/>
            </a:endParaRPr>
          </a:p>
          <a:p>
            <a:pPr marL="0" marR="0" algn="ctr">
              <a:lnSpc>
                <a:spcPct val="115000"/>
              </a:lnSpc>
              <a:spcBef>
                <a:spcPts val="0"/>
              </a:spcBef>
              <a:spcAft>
                <a:spcPts val="1000"/>
              </a:spcAft>
            </a:pPr>
            <a:r>
              <a:rPr lang="en-US" sz="1100" dirty="0">
                <a:solidFill>
                  <a:srgbClr val="244061"/>
                </a:solidFill>
                <a:effectLst/>
                <a:ea typeface="Calibri" panose="020F0502020204030204" pitchFamily="34" charset="0"/>
                <a:cs typeface="Times New Roman" panose="02020603050405020304" pitchFamily="18" charset="0"/>
              </a:rPr>
              <a:t> </a:t>
            </a:r>
            <a:endParaRPr lang="en-US" sz="1100" dirty="0">
              <a:effectLst/>
              <a:ea typeface="Calibri" panose="020F0502020204030204" pitchFamily="34" charset="0"/>
              <a:cs typeface="Times New Roman" panose="02020603050405020304" pitchFamily="18" charset="0"/>
            </a:endParaRPr>
          </a:p>
          <a:p>
            <a:pPr marL="0" marR="0" algn="ctr">
              <a:lnSpc>
                <a:spcPct val="115000"/>
              </a:lnSpc>
              <a:spcBef>
                <a:spcPts val="0"/>
              </a:spcBef>
              <a:spcAft>
                <a:spcPts val="1000"/>
              </a:spcAft>
            </a:pPr>
            <a:r>
              <a:rPr lang="en-US" sz="1100" i="1" dirty="0">
                <a:effectLst/>
                <a:ea typeface="Calibri" panose="020F0502020204030204" pitchFamily="34" charset="0"/>
                <a:cs typeface="Times New Roman" panose="02020603050405020304" pitchFamily="18" charset="0"/>
              </a:rPr>
              <a:t> </a:t>
            </a:r>
            <a:endParaRPr lang="en-US" sz="11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696696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nSpc>
                <a:spcPct val="150000"/>
              </a:lnSpc>
            </a:pPr>
            <a:r>
              <a:rPr lang="en-US" sz="2800" dirty="0"/>
              <a:t>Types of Charter School Waivers Granted</a:t>
            </a:r>
          </a:p>
        </p:txBody>
      </p:sp>
      <p:pic>
        <p:nvPicPr>
          <p:cNvPr id="3" name="Picture 2" descr="Types of waivers examples."/>
          <p:cNvPicPr>
            <a:picLocks noChangeAspect="1"/>
          </p:cNvPicPr>
          <p:nvPr/>
        </p:nvPicPr>
        <p:blipFill>
          <a:blip r:embed="rId2"/>
          <a:stretch>
            <a:fillRect/>
          </a:stretch>
        </p:blipFill>
        <p:spPr>
          <a:xfrm>
            <a:off x="720845" y="1298649"/>
            <a:ext cx="7900987" cy="4514850"/>
          </a:xfrm>
          <a:prstGeom prst="rect">
            <a:avLst/>
          </a:prstGeom>
        </p:spPr>
      </p:pic>
    </p:spTree>
    <p:extLst>
      <p:ext uri="{BB962C8B-B14F-4D97-AF65-F5344CB8AC3E}">
        <p14:creationId xmlns:p14="http://schemas.microsoft.com/office/powerpoint/2010/main" val="22478320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nSpc>
                <a:spcPct val="150000"/>
              </a:lnSpc>
            </a:pPr>
            <a:r>
              <a:rPr lang="en-US" sz="2800" dirty="0"/>
              <a:t>Recent Charter School Waivers</a:t>
            </a:r>
          </a:p>
        </p:txBody>
      </p:sp>
      <p:pic>
        <p:nvPicPr>
          <p:cNvPr id="3" name="Picture 2" descr="Recent waiver examples."/>
          <p:cNvPicPr>
            <a:picLocks noChangeAspect="1"/>
          </p:cNvPicPr>
          <p:nvPr/>
        </p:nvPicPr>
        <p:blipFill>
          <a:blip r:embed="rId2">
            <a:extLst>
              <a:ext uri="{28A0092B-C50C-407E-A947-70E740481C1C}">
                <a14:useLocalDpi xmlns:a14="http://schemas.microsoft.com/office/drawing/2010/main" val="0"/>
              </a:ext>
            </a:extLst>
          </a:blip>
          <a:srcRect/>
          <a:stretch/>
        </p:blipFill>
        <p:spPr>
          <a:xfrm>
            <a:off x="1257315" y="1423539"/>
            <a:ext cx="6892490" cy="5003140"/>
          </a:xfrm>
          <a:prstGeom prst="rect">
            <a:avLst/>
          </a:prstGeom>
        </p:spPr>
      </p:pic>
    </p:spTree>
    <p:extLst>
      <p:ext uri="{BB962C8B-B14F-4D97-AF65-F5344CB8AC3E}">
        <p14:creationId xmlns:p14="http://schemas.microsoft.com/office/powerpoint/2010/main" val="1940075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t>Criteria for Approving Charter School Waivers</a:t>
            </a:r>
          </a:p>
        </p:txBody>
      </p:sp>
      <p:sp>
        <p:nvSpPr>
          <p:cNvPr id="3" name="TextBox 2"/>
          <p:cNvSpPr txBox="1"/>
          <p:nvPr/>
        </p:nvSpPr>
        <p:spPr>
          <a:xfrm>
            <a:off x="666750" y="1438275"/>
            <a:ext cx="7439025" cy="5078313"/>
          </a:xfrm>
          <a:prstGeom prst="rect">
            <a:avLst/>
          </a:prstGeom>
          <a:noFill/>
        </p:spPr>
        <p:txBody>
          <a:bodyPr wrap="square" rtlCol="0">
            <a:spAutoFit/>
          </a:bodyPr>
          <a:lstStyle/>
          <a:p>
            <a:pPr>
              <a:lnSpc>
                <a:spcPct val="150000"/>
              </a:lnSpc>
            </a:pPr>
            <a:r>
              <a:rPr lang="en-US" sz="2400" dirty="0">
                <a:solidFill>
                  <a:srgbClr val="244061"/>
                </a:solidFill>
                <a:ea typeface="Calibri" panose="020F0502020204030204" pitchFamily="34" charset="0"/>
                <a:cs typeface="Times New Roman" panose="02020603050405020304" pitchFamily="18" charset="0"/>
              </a:rPr>
              <a:t>Upon application by a public charter school, the State Board of Education may grant a waiver of any provision of this chapter if the waiver:</a:t>
            </a:r>
          </a:p>
          <a:p>
            <a:pPr marL="457200" indent="-457200">
              <a:lnSpc>
                <a:spcPct val="150000"/>
              </a:lnSpc>
              <a:buFont typeface="Arial" panose="020B0604020202020204" pitchFamily="34" charset="0"/>
              <a:buChar char="•"/>
            </a:pPr>
            <a:r>
              <a:rPr lang="en-US" sz="2400" dirty="0">
                <a:solidFill>
                  <a:srgbClr val="244061"/>
                </a:solidFill>
                <a:ea typeface="Calibri" panose="020F0502020204030204" pitchFamily="34" charset="0"/>
                <a:cs typeface="Times New Roman" panose="02020603050405020304" pitchFamily="18" charset="0"/>
              </a:rPr>
              <a:t>Promotes the development of programs by providers;</a:t>
            </a:r>
          </a:p>
          <a:p>
            <a:pPr marL="457200" indent="-457200">
              <a:lnSpc>
                <a:spcPct val="150000"/>
              </a:lnSpc>
              <a:buFont typeface="Arial" panose="020B0604020202020204" pitchFamily="34" charset="0"/>
              <a:buChar char="•"/>
            </a:pPr>
            <a:r>
              <a:rPr lang="en-US" sz="2400" dirty="0">
                <a:solidFill>
                  <a:srgbClr val="244061"/>
                </a:solidFill>
                <a:ea typeface="Calibri" panose="020F0502020204030204" pitchFamily="34" charset="0"/>
                <a:cs typeface="Times New Roman" panose="02020603050405020304" pitchFamily="18" charset="0"/>
              </a:rPr>
              <a:t>Enhances the equitable access by underserved families to the public education of their choice;</a:t>
            </a:r>
          </a:p>
          <a:p>
            <a:pPr marL="457200" indent="-457200">
              <a:lnSpc>
                <a:spcPct val="150000"/>
              </a:lnSpc>
              <a:buFont typeface="Arial" panose="020B0604020202020204" pitchFamily="34" charset="0"/>
              <a:buChar char="•"/>
            </a:pPr>
            <a:r>
              <a:rPr lang="en-US" sz="2400" dirty="0">
                <a:solidFill>
                  <a:srgbClr val="244061"/>
                </a:solidFill>
                <a:ea typeface="Calibri" panose="020F0502020204030204" pitchFamily="34" charset="0"/>
                <a:cs typeface="Times New Roman" panose="02020603050405020304" pitchFamily="18" charset="0"/>
              </a:rPr>
              <a:t>Extends the equitable access to public support by all students; or </a:t>
            </a:r>
          </a:p>
          <a:p>
            <a:pPr marL="457200" indent="-457200">
              <a:lnSpc>
                <a:spcPct val="150000"/>
              </a:lnSpc>
              <a:buFont typeface="Arial" panose="020B0604020202020204" pitchFamily="34" charset="0"/>
              <a:buChar char="•"/>
            </a:pPr>
            <a:r>
              <a:rPr lang="en-US" sz="2400" dirty="0">
                <a:solidFill>
                  <a:srgbClr val="244061"/>
                </a:solidFill>
                <a:ea typeface="Calibri" panose="020F0502020204030204" pitchFamily="34" charset="0"/>
                <a:cs typeface="Times New Roman" panose="02020603050405020304" pitchFamily="18" charset="0"/>
              </a:rPr>
              <a:t>Permits high quality programs of unusual cost.</a:t>
            </a:r>
            <a:endParaRPr lang="en-US" sz="1600" dirty="0"/>
          </a:p>
        </p:txBody>
      </p:sp>
    </p:spTree>
    <p:extLst>
      <p:ext uri="{BB962C8B-B14F-4D97-AF65-F5344CB8AC3E}">
        <p14:creationId xmlns:p14="http://schemas.microsoft.com/office/powerpoint/2010/main" val="19307483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t>Requirements in the Waiver Request Process</a:t>
            </a:r>
          </a:p>
        </p:txBody>
      </p:sp>
      <p:sp>
        <p:nvSpPr>
          <p:cNvPr id="3" name="TextBox 2"/>
          <p:cNvSpPr txBox="1"/>
          <p:nvPr/>
        </p:nvSpPr>
        <p:spPr>
          <a:xfrm>
            <a:off x="666750" y="1438275"/>
            <a:ext cx="7439025" cy="4616648"/>
          </a:xfrm>
          <a:prstGeom prst="rect">
            <a:avLst/>
          </a:prstGeom>
          <a:noFill/>
        </p:spPr>
        <p:txBody>
          <a:bodyPr wrap="square" rtlCol="0">
            <a:spAutoFit/>
          </a:bodyPr>
          <a:lstStyle/>
          <a:p>
            <a:pPr>
              <a:lnSpc>
                <a:spcPct val="150000"/>
              </a:lnSpc>
            </a:pPr>
            <a:r>
              <a:rPr lang="en-US" sz="2800" dirty="0"/>
              <a:t>Process Requirements:</a:t>
            </a:r>
          </a:p>
          <a:p>
            <a:pPr marL="514350" indent="-514350">
              <a:lnSpc>
                <a:spcPct val="150000"/>
              </a:lnSpc>
              <a:buAutoNum type="arabicPeriod"/>
            </a:pPr>
            <a:r>
              <a:rPr lang="en-US" sz="2800" dirty="0"/>
              <a:t>Complete the Waiver Request Form</a:t>
            </a:r>
          </a:p>
          <a:p>
            <a:pPr marL="514350" indent="-514350">
              <a:lnSpc>
                <a:spcPct val="150000"/>
              </a:lnSpc>
              <a:buAutoNum type="arabicPeriod"/>
            </a:pPr>
            <a:r>
              <a:rPr lang="en-US" sz="2800" dirty="0"/>
              <a:t>Request a letter of support from sponsor</a:t>
            </a:r>
          </a:p>
          <a:p>
            <a:pPr marL="514350" indent="-514350">
              <a:lnSpc>
                <a:spcPct val="150000"/>
              </a:lnSpc>
              <a:buAutoNum type="arabicPeriod"/>
            </a:pPr>
            <a:r>
              <a:rPr lang="en-US" sz="2800" dirty="0"/>
              <a:t>Identify the specific law to be waived</a:t>
            </a:r>
          </a:p>
          <a:p>
            <a:pPr marL="514350" indent="-514350">
              <a:lnSpc>
                <a:spcPct val="150000"/>
              </a:lnSpc>
              <a:buAutoNum type="arabicPeriod"/>
            </a:pPr>
            <a:r>
              <a:rPr lang="en-US" sz="2800" dirty="0"/>
              <a:t>Answer all of the equity questions</a:t>
            </a:r>
            <a:endParaRPr lang="en-US" dirty="0"/>
          </a:p>
          <a:p>
            <a:pPr marL="514350" indent="-514350">
              <a:lnSpc>
                <a:spcPct val="150000"/>
              </a:lnSpc>
              <a:buAutoNum type="arabicPeriod"/>
            </a:pPr>
            <a:r>
              <a:rPr lang="en-US" sz="2800" dirty="0"/>
              <a:t>Identify what data the charter will collect and report to the State Board of Education</a:t>
            </a:r>
          </a:p>
        </p:txBody>
      </p:sp>
    </p:spTree>
    <p:extLst>
      <p:ext uri="{BB962C8B-B14F-4D97-AF65-F5344CB8AC3E}">
        <p14:creationId xmlns:p14="http://schemas.microsoft.com/office/powerpoint/2010/main" val="40867664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nSpc>
                <a:spcPct val="150000"/>
              </a:lnSpc>
            </a:pPr>
            <a:r>
              <a:rPr lang="en-US" sz="2800" dirty="0"/>
              <a:t>Timeline for Waiver Requests </a:t>
            </a:r>
          </a:p>
        </p:txBody>
      </p:sp>
      <p:graphicFrame>
        <p:nvGraphicFramePr>
          <p:cNvPr id="5" name="Table 4"/>
          <p:cNvGraphicFramePr>
            <a:graphicFrameLocks noGrp="1"/>
          </p:cNvGraphicFramePr>
          <p:nvPr>
            <p:extLst>
              <p:ext uri="{D42A27DB-BD31-4B8C-83A1-F6EECF244321}">
                <p14:modId xmlns:p14="http://schemas.microsoft.com/office/powerpoint/2010/main" val="1580120638"/>
              </p:ext>
            </p:extLst>
          </p:nvPr>
        </p:nvGraphicFramePr>
        <p:xfrm>
          <a:off x="448056" y="1397000"/>
          <a:ext cx="8172425" cy="4826000"/>
        </p:xfrm>
        <a:graphic>
          <a:graphicData uri="http://schemas.openxmlformats.org/drawingml/2006/table">
            <a:tbl>
              <a:tblPr firstRow="1" bandRow="1">
                <a:tableStyleId>{5C22544A-7EE6-4342-B048-85BDC9FD1C3A}</a:tableStyleId>
              </a:tblPr>
              <a:tblGrid>
                <a:gridCol w="2075180">
                  <a:extLst>
                    <a:ext uri="{9D8B030D-6E8A-4147-A177-3AD203B41FA5}">
                      <a16:colId xmlns:a16="http://schemas.microsoft.com/office/drawing/2014/main" val="3452135398"/>
                    </a:ext>
                  </a:extLst>
                </a:gridCol>
                <a:gridCol w="6097245">
                  <a:extLst>
                    <a:ext uri="{9D8B030D-6E8A-4147-A177-3AD203B41FA5}">
                      <a16:colId xmlns:a16="http://schemas.microsoft.com/office/drawing/2014/main" val="2988921369"/>
                    </a:ext>
                  </a:extLst>
                </a:gridCol>
              </a:tblGrid>
              <a:tr h="370840">
                <a:tc>
                  <a:txBody>
                    <a:bodyPr/>
                    <a:lstStyle/>
                    <a:p>
                      <a:pPr algn="ctr"/>
                      <a:r>
                        <a:rPr lang="en-US" sz="1600" dirty="0"/>
                        <a:t>Date</a:t>
                      </a:r>
                    </a:p>
                  </a:txBody>
                  <a:tcPr/>
                </a:tc>
                <a:tc>
                  <a:txBody>
                    <a:bodyPr/>
                    <a:lstStyle/>
                    <a:p>
                      <a:pPr algn="ctr"/>
                      <a:r>
                        <a:rPr lang="en-US" sz="1600" dirty="0"/>
                        <a:t>Description</a:t>
                      </a:r>
                    </a:p>
                  </a:txBody>
                  <a:tcPr/>
                </a:tc>
                <a:extLst>
                  <a:ext uri="{0D108BD9-81ED-4DB2-BD59-A6C34878D82A}">
                    <a16:rowId xmlns:a16="http://schemas.microsoft.com/office/drawing/2014/main" val="2094693943"/>
                  </a:ext>
                </a:extLst>
              </a:tr>
              <a:tr h="370840">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1400" b="1" kern="1200" dirty="0">
                          <a:solidFill>
                            <a:schemeClr val="dk1"/>
                          </a:solidFill>
                          <a:effectLst/>
                          <a:latin typeface="+mn-lt"/>
                          <a:ea typeface="+mn-ea"/>
                          <a:cs typeface="+mn-cs"/>
                        </a:rPr>
                        <a:t>Friday, February 27,</a:t>
                      </a:r>
                      <a:r>
                        <a:rPr lang="en-US" sz="1400" b="1" kern="1200" baseline="0" dirty="0">
                          <a:solidFill>
                            <a:schemeClr val="dk1"/>
                          </a:solidFill>
                          <a:effectLst/>
                          <a:latin typeface="+mn-lt"/>
                          <a:ea typeface="+mn-ea"/>
                          <a:cs typeface="+mn-cs"/>
                        </a:rPr>
                        <a:t> 2026</a:t>
                      </a:r>
                      <a:endParaRPr lang="en-US" sz="1400" kern="1200" dirty="0">
                        <a:solidFill>
                          <a:schemeClr val="dk1"/>
                        </a:solidFill>
                        <a:effectLst/>
                        <a:latin typeface="+mn-lt"/>
                        <a:ea typeface="+mn-ea"/>
                        <a:cs typeface="+mn-cs"/>
                      </a:endParaRPr>
                    </a:p>
                  </a:txBody>
                  <a:tcPr/>
                </a:tc>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effectLst/>
                          <a:latin typeface="+mn-lt"/>
                          <a:ea typeface="+mn-ea"/>
                          <a:cs typeface="+mn-cs"/>
                        </a:rPr>
                        <a:t>Deadline for submitting waiver requests. No other waivers will be considered in 2026 after this day. Deadline for submitting waiver requests. Waiver requests must be submitted by midnight PST on Friday, February 27, 2026. No other waivers will be considered after this day for 2026. </a:t>
                      </a:r>
                    </a:p>
                    <a:p>
                      <a:pPr marL="0" marR="0" lvl="0" indent="0" algn="l" defTabSz="914377"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effectLst/>
                          <a:latin typeface="+mn-lt"/>
                          <a:ea typeface="+mn-ea"/>
                          <a:cs typeface="+mn-cs"/>
                        </a:rPr>
                        <a:t>Submit via email to: </a:t>
                      </a:r>
                      <a:r>
                        <a:rPr lang="en-US" sz="1400" u="sng" kern="1200" dirty="0">
                          <a:solidFill>
                            <a:schemeClr val="dk1"/>
                          </a:solidFill>
                          <a:effectLst/>
                          <a:latin typeface="+mn-lt"/>
                          <a:ea typeface="+mn-ea"/>
                          <a:cs typeface="+mn-cs"/>
                          <a:hlinkClick r:id="rId2"/>
                        </a:rPr>
                        <a:t>Christen.Kelly@ode.oregon.gov</a:t>
                      </a:r>
                      <a:endParaRPr lang="en-US" sz="1400" i="1" u="none" kern="1200" dirty="0">
                        <a:solidFill>
                          <a:schemeClr val="dk1"/>
                        </a:solidFill>
                        <a:effectLst/>
                        <a:latin typeface="+mn-lt"/>
                        <a:ea typeface="+mn-ea"/>
                        <a:cs typeface="+mn-cs"/>
                      </a:endParaRPr>
                    </a:p>
                  </a:txBody>
                  <a:tcPr/>
                </a:tc>
                <a:extLst>
                  <a:ext uri="{0D108BD9-81ED-4DB2-BD59-A6C34878D82A}">
                    <a16:rowId xmlns:a16="http://schemas.microsoft.com/office/drawing/2014/main" val="2591318905"/>
                  </a:ext>
                </a:extLst>
              </a:tr>
              <a:tr h="370840">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1400" b="1" kern="1200" dirty="0">
                          <a:solidFill>
                            <a:schemeClr val="dk1"/>
                          </a:solidFill>
                          <a:effectLst/>
                          <a:latin typeface="+mn-lt"/>
                          <a:ea typeface="+mn-ea"/>
                          <a:cs typeface="+mn-cs"/>
                        </a:rPr>
                        <a:t>Friday, March 13, 2026</a:t>
                      </a:r>
                    </a:p>
                    <a:p>
                      <a:pPr marL="0" marR="0" lvl="0" indent="0" algn="l" defTabSz="914377" rtl="0" eaLnBrk="1" fontAlgn="auto" latinLnBrk="0" hangingPunct="1">
                        <a:lnSpc>
                          <a:spcPct val="100000"/>
                        </a:lnSpc>
                        <a:spcBef>
                          <a:spcPts val="0"/>
                        </a:spcBef>
                        <a:spcAft>
                          <a:spcPts val="0"/>
                        </a:spcAft>
                        <a:buClrTx/>
                        <a:buSzTx/>
                        <a:buFontTx/>
                        <a:buNone/>
                        <a:tabLst/>
                        <a:defRPr/>
                      </a:pPr>
                      <a:r>
                        <a:rPr lang="en-US" sz="1400" b="1" kern="1200" dirty="0">
                          <a:solidFill>
                            <a:schemeClr val="dk1"/>
                          </a:solidFill>
                          <a:effectLst/>
                          <a:latin typeface="+mn-lt"/>
                          <a:ea typeface="+mn-ea"/>
                          <a:cs typeface="+mn-cs"/>
                        </a:rPr>
                        <a:t>10:00AM-12:00PM</a:t>
                      </a:r>
                      <a:endParaRPr lang="en-US" sz="1400" kern="1200" dirty="0">
                        <a:solidFill>
                          <a:schemeClr val="dk1"/>
                        </a:solidFill>
                        <a:effectLst/>
                        <a:latin typeface="+mn-lt"/>
                        <a:ea typeface="+mn-ea"/>
                        <a:cs typeface="+mn-cs"/>
                      </a:endParaRPr>
                    </a:p>
                  </a:txBody>
                  <a:tcPr/>
                </a:tc>
                <a:tc>
                  <a:txBody>
                    <a:bodyPr/>
                    <a:lstStyle/>
                    <a:p>
                      <a:r>
                        <a:rPr lang="en-US" sz="1400" kern="1200" dirty="0">
                          <a:solidFill>
                            <a:schemeClr val="dk1"/>
                          </a:solidFill>
                          <a:effectLst/>
                          <a:latin typeface="+mn-lt"/>
                          <a:ea typeface="+mn-ea"/>
                          <a:cs typeface="+mn-cs"/>
                        </a:rPr>
                        <a:t>The Department will conduct an internal review hearing for all waiver requests prior to drafting recommendations for the State Board of Education. Charter school leaders are invited to attend the virtual hearing to present the waiver request and answer questions. </a:t>
                      </a:r>
                    </a:p>
                  </a:txBody>
                  <a:tcPr/>
                </a:tc>
                <a:extLst>
                  <a:ext uri="{0D108BD9-81ED-4DB2-BD59-A6C34878D82A}">
                    <a16:rowId xmlns:a16="http://schemas.microsoft.com/office/drawing/2014/main" val="3055467770"/>
                  </a:ext>
                </a:extLst>
              </a:tr>
              <a:tr h="370840">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1400" b="1" kern="1200" dirty="0">
                          <a:solidFill>
                            <a:schemeClr val="dk1"/>
                          </a:solidFill>
                          <a:effectLst/>
                          <a:latin typeface="+mn-lt"/>
                          <a:ea typeface="+mn-ea"/>
                          <a:cs typeface="+mn-cs"/>
                        </a:rPr>
                        <a:t>Friday, March 27, 2026</a:t>
                      </a:r>
                      <a:endParaRPr lang="en-US" sz="1400" kern="1200" dirty="0">
                        <a:solidFill>
                          <a:schemeClr val="dk1"/>
                        </a:solidFill>
                        <a:effectLst/>
                        <a:latin typeface="+mn-lt"/>
                        <a:ea typeface="+mn-ea"/>
                        <a:cs typeface="+mn-cs"/>
                      </a:endParaRPr>
                    </a:p>
                  </a:txBody>
                  <a:tcPr/>
                </a:tc>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effectLst/>
                          <a:latin typeface="+mn-lt"/>
                          <a:ea typeface="+mn-ea"/>
                          <a:cs typeface="+mn-cs"/>
                        </a:rPr>
                        <a:t>Deadline for submitting additional information following the review hearing.</a:t>
                      </a:r>
                    </a:p>
                  </a:txBody>
                  <a:tcPr/>
                </a:tc>
                <a:extLst>
                  <a:ext uri="{0D108BD9-81ED-4DB2-BD59-A6C34878D82A}">
                    <a16:rowId xmlns:a16="http://schemas.microsoft.com/office/drawing/2014/main" val="930355595"/>
                  </a:ext>
                </a:extLst>
              </a:tr>
              <a:tr h="370840">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1400" b="1" kern="1200" dirty="0">
                          <a:solidFill>
                            <a:schemeClr val="dk1"/>
                          </a:solidFill>
                          <a:effectLst/>
                          <a:latin typeface="+mn-lt"/>
                          <a:ea typeface="+mn-ea"/>
                          <a:cs typeface="+mn-cs"/>
                        </a:rPr>
                        <a:t>Thursday, April 16, 2026</a:t>
                      </a:r>
                      <a:endParaRPr lang="en-US" sz="1400" kern="1200" dirty="0">
                        <a:solidFill>
                          <a:schemeClr val="dk1"/>
                        </a:solidFill>
                        <a:effectLst/>
                        <a:latin typeface="+mn-lt"/>
                        <a:ea typeface="+mn-ea"/>
                        <a:cs typeface="+mn-cs"/>
                      </a:endParaRPr>
                    </a:p>
                  </a:txBody>
                  <a:tcPr/>
                </a:tc>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effectLst/>
                          <a:latin typeface="+mn-lt"/>
                          <a:ea typeface="+mn-ea"/>
                          <a:cs typeface="+mn-cs"/>
                        </a:rPr>
                        <a:t>The State Board will have a first read on all charter school waiver requests. Charter schools are invited to attend the State Board meeting to respond to the State Board’s questions. State Board agendas and materials are available </a:t>
                      </a:r>
                      <a:r>
                        <a:rPr lang="en-US" sz="1400" u="sng" kern="1200" dirty="0">
                          <a:solidFill>
                            <a:schemeClr val="dk1"/>
                          </a:solidFill>
                          <a:effectLst/>
                          <a:latin typeface="+mn-lt"/>
                          <a:ea typeface="+mn-ea"/>
                          <a:cs typeface="+mn-cs"/>
                          <a:hlinkClick r:id="rId3"/>
                        </a:rPr>
                        <a:t>here</a:t>
                      </a:r>
                      <a:r>
                        <a:rPr lang="en-US" sz="1400" kern="1200" dirty="0">
                          <a:solidFill>
                            <a:schemeClr val="dk1"/>
                          </a:solidFill>
                          <a:effectLst/>
                          <a:latin typeface="+mn-lt"/>
                          <a:ea typeface="+mn-ea"/>
                          <a:cs typeface="+mn-cs"/>
                        </a:rPr>
                        <a:t>.</a:t>
                      </a:r>
                    </a:p>
                  </a:txBody>
                  <a:tcPr/>
                </a:tc>
                <a:extLst>
                  <a:ext uri="{0D108BD9-81ED-4DB2-BD59-A6C34878D82A}">
                    <a16:rowId xmlns:a16="http://schemas.microsoft.com/office/drawing/2014/main" val="963517043"/>
                  </a:ext>
                </a:extLst>
              </a:tr>
              <a:tr h="370840">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1400" b="1" kern="1200" dirty="0">
                          <a:solidFill>
                            <a:schemeClr val="dk1"/>
                          </a:solidFill>
                          <a:effectLst/>
                          <a:latin typeface="+mn-lt"/>
                          <a:ea typeface="+mn-ea"/>
                          <a:cs typeface="+mn-cs"/>
                        </a:rPr>
                        <a:t>Friday, May 1, 2026</a:t>
                      </a:r>
                      <a:endParaRPr lang="en-US" sz="1400" kern="1200" dirty="0">
                        <a:solidFill>
                          <a:schemeClr val="dk1"/>
                        </a:solidFill>
                        <a:effectLst/>
                        <a:latin typeface="+mn-lt"/>
                        <a:ea typeface="+mn-ea"/>
                        <a:cs typeface="+mn-cs"/>
                      </a:endParaRPr>
                    </a:p>
                  </a:txBody>
                  <a:tcPr/>
                </a:tc>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effectLst/>
                          <a:latin typeface="+mn-lt"/>
                          <a:ea typeface="+mn-ea"/>
                          <a:cs typeface="+mn-cs"/>
                        </a:rPr>
                        <a:t>Deadline for submitting additional information following the first read at State Board meeting.</a:t>
                      </a:r>
                    </a:p>
                  </a:txBody>
                  <a:tcPr/>
                </a:tc>
                <a:extLst>
                  <a:ext uri="{0D108BD9-81ED-4DB2-BD59-A6C34878D82A}">
                    <a16:rowId xmlns:a16="http://schemas.microsoft.com/office/drawing/2014/main" val="1033741712"/>
                  </a:ext>
                </a:extLst>
              </a:tr>
              <a:tr h="370840">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1400" b="1" kern="1200" dirty="0">
                          <a:solidFill>
                            <a:schemeClr val="dk1"/>
                          </a:solidFill>
                          <a:effectLst/>
                          <a:latin typeface="+mn-lt"/>
                          <a:ea typeface="+mn-ea"/>
                          <a:cs typeface="+mn-cs"/>
                        </a:rPr>
                        <a:t>Thursday, May 21, 2026</a:t>
                      </a:r>
                      <a:endParaRPr lang="en-US" sz="1400" kern="1200" dirty="0">
                        <a:solidFill>
                          <a:schemeClr val="dk1"/>
                        </a:solidFill>
                        <a:effectLst/>
                        <a:latin typeface="+mn-lt"/>
                        <a:ea typeface="+mn-ea"/>
                        <a:cs typeface="+mn-cs"/>
                      </a:endParaRPr>
                    </a:p>
                  </a:txBody>
                  <a:tcPr/>
                </a:tc>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effectLst/>
                          <a:latin typeface="+mn-lt"/>
                          <a:ea typeface="+mn-ea"/>
                          <a:cs typeface="+mn-cs"/>
                        </a:rPr>
                        <a:t>The State Board will make a final decision on all charter school waiver requests. Charter schools are invited to attend the meeting. State Board agendas and materials are available </a:t>
                      </a:r>
                      <a:r>
                        <a:rPr lang="en-US" sz="1400" u="sng" kern="1200" dirty="0">
                          <a:solidFill>
                            <a:schemeClr val="dk1"/>
                          </a:solidFill>
                          <a:effectLst/>
                          <a:latin typeface="+mn-lt"/>
                          <a:ea typeface="+mn-ea"/>
                          <a:cs typeface="+mn-cs"/>
                          <a:hlinkClick r:id="rId3"/>
                        </a:rPr>
                        <a:t>here</a:t>
                      </a:r>
                      <a:r>
                        <a:rPr lang="en-US" sz="1400" kern="1200" dirty="0">
                          <a:solidFill>
                            <a:schemeClr val="dk1"/>
                          </a:solidFill>
                          <a:effectLst/>
                          <a:latin typeface="+mn-lt"/>
                          <a:ea typeface="+mn-ea"/>
                          <a:cs typeface="+mn-cs"/>
                        </a:rPr>
                        <a:t>.</a:t>
                      </a:r>
                    </a:p>
                  </a:txBody>
                  <a:tcPr/>
                </a:tc>
                <a:extLst>
                  <a:ext uri="{0D108BD9-81ED-4DB2-BD59-A6C34878D82A}">
                    <a16:rowId xmlns:a16="http://schemas.microsoft.com/office/drawing/2014/main" val="2392127227"/>
                  </a:ext>
                </a:extLst>
              </a:tr>
            </a:tbl>
          </a:graphicData>
        </a:graphic>
      </p:graphicFrame>
    </p:spTree>
    <p:extLst>
      <p:ext uri="{BB962C8B-B14F-4D97-AF65-F5344CB8AC3E}">
        <p14:creationId xmlns:p14="http://schemas.microsoft.com/office/powerpoint/2010/main" val="17260072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nSpc>
                <a:spcPct val="150000"/>
              </a:lnSpc>
            </a:pPr>
            <a:r>
              <a:rPr lang="en-US" sz="2800" dirty="0"/>
              <a:t>Equity Guidance</a:t>
            </a:r>
          </a:p>
        </p:txBody>
      </p:sp>
      <p:sp>
        <p:nvSpPr>
          <p:cNvPr id="4" name="Flowchart: Alternate Process 3"/>
          <p:cNvSpPr/>
          <p:nvPr/>
        </p:nvSpPr>
        <p:spPr>
          <a:xfrm>
            <a:off x="552450" y="1124979"/>
            <a:ext cx="8001000" cy="5181600"/>
          </a:xfrm>
          <a:prstGeom prst="flowChartAlternateProcess">
            <a:avLst/>
          </a:prstGeom>
          <a:solidFill>
            <a:schemeClr val="accent1">
              <a:lumMod val="20000"/>
              <a:lumOff val="80000"/>
            </a:schemeClr>
          </a:solidFill>
          <a:ln w="190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spcBef>
                <a:spcPts val="0"/>
              </a:spcBef>
              <a:spcAft>
                <a:spcPts val="0"/>
              </a:spcAft>
            </a:pPr>
            <a:r>
              <a:rPr lang="en-US" sz="1400" b="1" i="1" dirty="0">
                <a:solidFill>
                  <a:srgbClr val="0F243E"/>
                </a:solidFill>
                <a:effectLst/>
                <a:ea typeface="Calibri" panose="020F0502020204030204" pitchFamily="34" charset="0"/>
                <a:cs typeface="Times New Roman" panose="02020603050405020304" pitchFamily="18" charset="0"/>
              </a:rPr>
              <a:t>Equity Lens Questions</a:t>
            </a:r>
            <a:endParaRPr lang="en-US" sz="1400" dirty="0">
              <a:effectLst/>
              <a:ea typeface="Calibri" panose="020F0502020204030204" pitchFamily="34" charset="0"/>
              <a:cs typeface="Times New Roman" panose="02020603050405020304" pitchFamily="18" charset="0"/>
            </a:endParaRPr>
          </a:p>
          <a:p>
            <a:pPr marL="0" marR="0" algn="just">
              <a:spcBef>
                <a:spcPts val="0"/>
              </a:spcBef>
              <a:spcAft>
                <a:spcPts val="0"/>
              </a:spcAft>
            </a:pPr>
            <a:r>
              <a:rPr lang="en-US" sz="1300" i="1" dirty="0">
                <a:solidFill>
                  <a:srgbClr val="0F243E"/>
                </a:solidFill>
                <a:effectLst/>
                <a:ea typeface="Calibri" panose="020F0502020204030204" pitchFamily="34" charset="0"/>
                <a:cs typeface="Times New Roman" panose="02020603050405020304" pitchFamily="18" charset="0"/>
              </a:rPr>
              <a:t> </a:t>
            </a:r>
            <a:endParaRPr lang="en-US" sz="1300" dirty="0">
              <a:effectLst/>
              <a:ea typeface="Calibri" panose="020F0502020204030204" pitchFamily="34" charset="0"/>
              <a:cs typeface="Times New Roman" panose="02020603050405020304" pitchFamily="18" charset="0"/>
            </a:endParaRPr>
          </a:p>
          <a:p>
            <a:pPr marL="0" marR="0" algn="just">
              <a:spcBef>
                <a:spcPts val="0"/>
              </a:spcBef>
              <a:spcAft>
                <a:spcPts val="0"/>
              </a:spcAft>
            </a:pPr>
            <a:r>
              <a:rPr lang="en-US" sz="1300" dirty="0">
                <a:solidFill>
                  <a:srgbClr val="0F243E"/>
                </a:solidFill>
                <a:effectLst/>
                <a:ea typeface="Calibri" panose="020F0502020204030204" pitchFamily="34" charset="0"/>
                <a:cs typeface="Times New Roman" panose="02020603050405020304" pitchFamily="18" charset="0"/>
              </a:rPr>
              <a:t>Who are the racial or ethnic and underserved groups affected? What is the potential impact of the waiver and educational opportunity for these groups?</a:t>
            </a:r>
            <a:endParaRPr lang="en-US" sz="1300" dirty="0">
              <a:effectLst/>
              <a:ea typeface="Calibri" panose="020F0502020204030204" pitchFamily="34" charset="0"/>
              <a:cs typeface="Times New Roman" panose="02020603050405020304" pitchFamily="18" charset="0"/>
            </a:endParaRPr>
          </a:p>
          <a:p>
            <a:pPr marL="0" marR="0" algn="just">
              <a:spcBef>
                <a:spcPts val="0"/>
              </a:spcBef>
              <a:spcAft>
                <a:spcPts val="0"/>
              </a:spcAft>
            </a:pPr>
            <a:r>
              <a:rPr lang="en-US" sz="1300" dirty="0">
                <a:solidFill>
                  <a:srgbClr val="0F243E"/>
                </a:solidFill>
                <a:effectLst/>
                <a:ea typeface="Calibri" panose="020F0502020204030204" pitchFamily="34" charset="0"/>
                <a:cs typeface="Times New Roman" panose="02020603050405020304" pitchFamily="18" charset="0"/>
              </a:rPr>
              <a:t> </a:t>
            </a:r>
            <a:endParaRPr lang="en-US" sz="1300" dirty="0">
              <a:effectLst/>
              <a:ea typeface="Calibri" panose="020F0502020204030204" pitchFamily="34" charset="0"/>
              <a:cs typeface="Times New Roman" panose="02020603050405020304" pitchFamily="18" charset="0"/>
            </a:endParaRPr>
          </a:p>
          <a:p>
            <a:pPr marL="0" marR="0" algn="just">
              <a:spcBef>
                <a:spcPts val="0"/>
              </a:spcBef>
              <a:spcAft>
                <a:spcPts val="0"/>
              </a:spcAft>
            </a:pPr>
            <a:r>
              <a:rPr lang="en-US" sz="1300" dirty="0">
                <a:solidFill>
                  <a:srgbClr val="0F243E"/>
                </a:solidFill>
                <a:effectLst/>
                <a:ea typeface="Calibri" panose="020F0502020204030204" pitchFamily="34" charset="0"/>
                <a:cs typeface="Times New Roman" panose="02020603050405020304" pitchFamily="18" charset="0"/>
              </a:rPr>
              <a:t>Does the decision being made ignore or worsen existing disparities or produce other unintended consequences? Does this decision have an impact on eliminating the opportunity gap?</a:t>
            </a:r>
            <a:endParaRPr lang="en-US" sz="1300" dirty="0">
              <a:effectLst/>
              <a:ea typeface="Calibri" panose="020F0502020204030204" pitchFamily="34" charset="0"/>
              <a:cs typeface="Times New Roman" panose="02020603050405020304" pitchFamily="18" charset="0"/>
            </a:endParaRPr>
          </a:p>
          <a:p>
            <a:pPr marL="0" marR="0" algn="just">
              <a:spcBef>
                <a:spcPts val="0"/>
              </a:spcBef>
              <a:spcAft>
                <a:spcPts val="0"/>
              </a:spcAft>
            </a:pPr>
            <a:r>
              <a:rPr lang="en-US" sz="1300" dirty="0">
                <a:solidFill>
                  <a:srgbClr val="0F243E"/>
                </a:solidFill>
                <a:effectLst/>
                <a:ea typeface="Calibri" panose="020F0502020204030204" pitchFamily="34" charset="0"/>
                <a:cs typeface="Times New Roman" panose="02020603050405020304" pitchFamily="18" charset="0"/>
              </a:rPr>
              <a:t> </a:t>
            </a:r>
            <a:endParaRPr lang="en-US" sz="1300" dirty="0">
              <a:effectLst/>
              <a:ea typeface="Calibri" panose="020F0502020204030204" pitchFamily="34" charset="0"/>
              <a:cs typeface="Times New Roman" panose="02020603050405020304" pitchFamily="18" charset="0"/>
            </a:endParaRPr>
          </a:p>
          <a:p>
            <a:pPr marL="0" marR="0" algn="just">
              <a:spcBef>
                <a:spcPts val="0"/>
              </a:spcBef>
              <a:spcAft>
                <a:spcPts val="0"/>
              </a:spcAft>
            </a:pPr>
            <a:r>
              <a:rPr lang="en-US" sz="1300" dirty="0">
                <a:solidFill>
                  <a:srgbClr val="0F243E"/>
                </a:solidFill>
                <a:effectLst/>
                <a:ea typeface="Calibri" panose="020F0502020204030204" pitchFamily="34" charset="0"/>
                <a:cs typeface="Times New Roman" panose="02020603050405020304" pitchFamily="18" charset="0"/>
              </a:rPr>
              <a:t>Are there barriers to more equitable access to these groups to the public education of their choice? (e.g. mandated, political, emotional, financial, programmatic, or managerial)</a:t>
            </a:r>
            <a:endParaRPr lang="en-US" sz="1300" dirty="0">
              <a:effectLst/>
              <a:ea typeface="Calibri" panose="020F0502020204030204" pitchFamily="34" charset="0"/>
              <a:cs typeface="Times New Roman" panose="02020603050405020304" pitchFamily="18" charset="0"/>
            </a:endParaRPr>
          </a:p>
          <a:p>
            <a:pPr marL="0" marR="0" algn="just">
              <a:spcBef>
                <a:spcPts val="0"/>
              </a:spcBef>
              <a:spcAft>
                <a:spcPts val="0"/>
              </a:spcAft>
            </a:pPr>
            <a:r>
              <a:rPr lang="en-US" sz="1300" dirty="0">
                <a:solidFill>
                  <a:srgbClr val="0F243E"/>
                </a:solidFill>
                <a:effectLst/>
                <a:ea typeface="Calibri" panose="020F0502020204030204" pitchFamily="34" charset="0"/>
                <a:cs typeface="Times New Roman" panose="02020603050405020304" pitchFamily="18" charset="0"/>
              </a:rPr>
              <a:t> </a:t>
            </a:r>
            <a:endParaRPr lang="en-US" sz="1300" dirty="0">
              <a:effectLst/>
              <a:ea typeface="Calibri" panose="020F0502020204030204" pitchFamily="34" charset="0"/>
              <a:cs typeface="Times New Roman" panose="02020603050405020304" pitchFamily="18" charset="0"/>
            </a:endParaRPr>
          </a:p>
          <a:p>
            <a:pPr marL="0" marR="0" algn="just">
              <a:spcBef>
                <a:spcPts val="0"/>
              </a:spcBef>
              <a:spcAft>
                <a:spcPts val="0"/>
              </a:spcAft>
            </a:pPr>
            <a:r>
              <a:rPr lang="en-US" sz="1300" dirty="0">
                <a:solidFill>
                  <a:srgbClr val="0F243E"/>
                </a:solidFill>
                <a:effectLst/>
                <a:ea typeface="Calibri" panose="020F0502020204030204" pitchFamily="34" charset="0"/>
                <a:cs typeface="Times New Roman" panose="02020603050405020304" pitchFamily="18" charset="0"/>
              </a:rPr>
              <a:t>How has the public charter school intentionally involved stakeholders who are also members of these groups within their community?</a:t>
            </a:r>
            <a:endParaRPr lang="en-US" sz="1300" dirty="0">
              <a:effectLst/>
              <a:ea typeface="Calibri" panose="020F0502020204030204" pitchFamily="34" charset="0"/>
              <a:cs typeface="Times New Roman" panose="02020603050405020304" pitchFamily="18" charset="0"/>
            </a:endParaRPr>
          </a:p>
          <a:p>
            <a:pPr marL="0" marR="0" algn="just">
              <a:spcBef>
                <a:spcPts val="0"/>
              </a:spcBef>
              <a:spcAft>
                <a:spcPts val="0"/>
              </a:spcAft>
            </a:pPr>
            <a:r>
              <a:rPr lang="en-US" sz="1300" dirty="0">
                <a:solidFill>
                  <a:srgbClr val="0F243E"/>
                </a:solidFill>
                <a:effectLst/>
                <a:ea typeface="Calibri" panose="020F0502020204030204" pitchFamily="34" charset="0"/>
                <a:cs typeface="Times New Roman" panose="02020603050405020304" pitchFamily="18" charset="0"/>
              </a:rPr>
              <a:t> </a:t>
            </a:r>
            <a:endParaRPr lang="en-US" sz="1300" dirty="0">
              <a:effectLst/>
              <a:ea typeface="Calibri" panose="020F0502020204030204" pitchFamily="34" charset="0"/>
              <a:cs typeface="Times New Roman" panose="02020603050405020304" pitchFamily="18" charset="0"/>
            </a:endParaRPr>
          </a:p>
          <a:p>
            <a:pPr marL="0" marR="0" algn="just">
              <a:spcBef>
                <a:spcPts val="0"/>
              </a:spcBef>
              <a:spcAft>
                <a:spcPts val="0"/>
              </a:spcAft>
            </a:pPr>
            <a:r>
              <a:rPr lang="en-US" sz="1300" dirty="0">
                <a:solidFill>
                  <a:srgbClr val="0F243E"/>
                </a:solidFill>
                <a:effectLst/>
                <a:ea typeface="Calibri" panose="020F0502020204030204" pitchFamily="34" charset="0"/>
                <a:cs typeface="Times New Roman" panose="02020603050405020304" pitchFamily="18" charset="0"/>
              </a:rPr>
              <a:t>How will the public charter school modify or enhance its school to ensure each learner and the school’s community’s individual and cultural needs are met?</a:t>
            </a:r>
            <a:endParaRPr lang="en-US" sz="1300" dirty="0">
              <a:effectLst/>
              <a:ea typeface="Calibri" panose="020F0502020204030204" pitchFamily="34" charset="0"/>
              <a:cs typeface="Times New Roman" panose="02020603050405020304" pitchFamily="18" charset="0"/>
            </a:endParaRPr>
          </a:p>
          <a:p>
            <a:pPr marL="0" marR="0" algn="just">
              <a:spcBef>
                <a:spcPts val="0"/>
              </a:spcBef>
              <a:spcAft>
                <a:spcPts val="0"/>
              </a:spcAft>
            </a:pPr>
            <a:r>
              <a:rPr lang="en-US" sz="1300" dirty="0">
                <a:solidFill>
                  <a:srgbClr val="0F243E"/>
                </a:solidFill>
                <a:effectLst/>
                <a:ea typeface="Calibri" panose="020F0502020204030204" pitchFamily="34" charset="0"/>
                <a:cs typeface="Times New Roman" panose="02020603050405020304" pitchFamily="18" charset="0"/>
              </a:rPr>
              <a:t> </a:t>
            </a:r>
            <a:endParaRPr lang="en-US" sz="1300" dirty="0">
              <a:effectLst/>
              <a:ea typeface="Calibri" panose="020F0502020204030204" pitchFamily="34" charset="0"/>
              <a:cs typeface="Times New Roman" panose="02020603050405020304" pitchFamily="18" charset="0"/>
            </a:endParaRPr>
          </a:p>
          <a:p>
            <a:pPr marL="0" marR="0" algn="just">
              <a:spcBef>
                <a:spcPts val="0"/>
              </a:spcBef>
              <a:spcAft>
                <a:spcPts val="0"/>
              </a:spcAft>
            </a:pPr>
            <a:r>
              <a:rPr lang="en-US" sz="1300" dirty="0">
                <a:solidFill>
                  <a:srgbClr val="0F243E"/>
                </a:solidFill>
                <a:effectLst/>
                <a:ea typeface="Calibri" panose="020F0502020204030204" pitchFamily="34" charset="0"/>
                <a:cs typeface="Times New Roman" panose="02020603050405020304" pitchFamily="18" charset="0"/>
              </a:rPr>
              <a:t>How is the public charter school collecting data on race, ethnicity, and native language relating to the educational goals for the school and waiver under consideration?</a:t>
            </a:r>
            <a:endParaRPr lang="en-US" sz="1300" dirty="0">
              <a:effectLst/>
              <a:ea typeface="Calibri" panose="020F0502020204030204" pitchFamily="34" charset="0"/>
              <a:cs typeface="Times New Roman" panose="02020603050405020304" pitchFamily="18" charset="0"/>
            </a:endParaRPr>
          </a:p>
          <a:p>
            <a:pPr marL="0" marR="0" algn="just">
              <a:spcBef>
                <a:spcPts val="0"/>
              </a:spcBef>
              <a:spcAft>
                <a:spcPts val="0"/>
              </a:spcAft>
            </a:pPr>
            <a:r>
              <a:rPr lang="en-US" sz="1300" dirty="0">
                <a:solidFill>
                  <a:srgbClr val="0F243E"/>
                </a:solidFill>
                <a:effectLst/>
                <a:ea typeface="Calibri" panose="020F0502020204030204" pitchFamily="34" charset="0"/>
                <a:cs typeface="Times New Roman" panose="02020603050405020304" pitchFamily="18" charset="0"/>
              </a:rPr>
              <a:t> </a:t>
            </a:r>
            <a:endParaRPr lang="en-US" sz="1300" dirty="0">
              <a:effectLst/>
              <a:ea typeface="Calibri" panose="020F0502020204030204" pitchFamily="34" charset="0"/>
              <a:cs typeface="Times New Roman" panose="02020603050405020304" pitchFamily="18" charset="0"/>
            </a:endParaRPr>
          </a:p>
          <a:p>
            <a:pPr marL="0" marR="0" algn="just">
              <a:spcBef>
                <a:spcPts val="0"/>
              </a:spcBef>
              <a:spcAft>
                <a:spcPts val="0"/>
              </a:spcAft>
            </a:pPr>
            <a:r>
              <a:rPr lang="en-US" sz="1300" dirty="0">
                <a:solidFill>
                  <a:srgbClr val="0F243E"/>
                </a:solidFill>
                <a:effectLst/>
                <a:ea typeface="Calibri" panose="020F0502020204030204" pitchFamily="34" charset="0"/>
                <a:cs typeface="Times New Roman" panose="02020603050405020304" pitchFamily="18" charset="0"/>
              </a:rPr>
              <a:t>What is the public charter school’s commitment to professional learning for equity? What resources is the public charter school allocating for training in cultural responsive instruction and board governance?</a:t>
            </a:r>
            <a:endParaRPr lang="en-US" sz="1300" dirty="0">
              <a:effectLst/>
              <a:ea typeface="Calibri" panose="020F0502020204030204" pitchFamily="34" charset="0"/>
              <a:cs typeface="Times New Roman" panose="02020603050405020304" pitchFamily="18" charset="0"/>
            </a:endParaRPr>
          </a:p>
          <a:p>
            <a:pPr marL="0" marR="0" algn="ctr">
              <a:lnSpc>
                <a:spcPct val="115000"/>
              </a:lnSpc>
              <a:spcBef>
                <a:spcPts val="0"/>
              </a:spcBef>
              <a:spcAft>
                <a:spcPts val="1000"/>
              </a:spcAft>
            </a:pPr>
            <a:r>
              <a:rPr lang="en-US" sz="1100" dirty="0">
                <a:effectLst/>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2452499743"/>
      </p:ext>
    </p:extLst>
  </p:cSld>
  <p:clrMapOvr>
    <a:masterClrMapping/>
  </p:clrMapOvr>
</p:sld>
</file>

<file path=ppt/theme/theme1.xml><?xml version="1.0" encoding="utf-8"?>
<a:theme xmlns:a="http://schemas.openxmlformats.org/drawingml/2006/main" name="ODE_Powerpoint - pattern background">
  <a:themeElements>
    <a:clrScheme name="ODE Color Theme">
      <a:dk1>
        <a:sysClr val="windowText" lastClr="000000"/>
      </a:dk1>
      <a:lt1>
        <a:sysClr val="window" lastClr="FFFFFF"/>
      </a:lt1>
      <a:dk2>
        <a:srgbClr val="344654"/>
      </a:dk2>
      <a:lt2>
        <a:srgbClr val="E2F4FC"/>
      </a:lt2>
      <a:accent1>
        <a:srgbClr val="1B75BC"/>
      </a:accent1>
      <a:accent2>
        <a:srgbClr val="9F2065"/>
      </a:accent2>
      <a:accent3>
        <a:srgbClr val="E26B2A"/>
      </a:accent3>
      <a:accent4>
        <a:srgbClr val="72C9F1"/>
      </a:accent4>
      <a:accent5>
        <a:srgbClr val="408740"/>
      </a:accent5>
      <a:accent6>
        <a:srgbClr val="1B75BC"/>
      </a:accent6>
      <a:hlink>
        <a:srgbClr val="1B75BC"/>
      </a:hlink>
      <a:folHlink>
        <a:srgbClr val="21AAE8"/>
      </a:folHlink>
    </a:clrScheme>
    <a:fontScheme name="OD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 Powerpoint Template March 2019.potx" id="{8F04E96B-83B4-4B2F-89B2-3150D294CC40}" vid="{7837AEFF-8D99-48F0-9B65-23E66CA0866F}"/>
    </a:ext>
  </a:extLst>
</a:theme>
</file>

<file path=ppt/theme/theme2.xml><?xml version="1.0" encoding="utf-8"?>
<a:theme xmlns:a="http://schemas.openxmlformats.org/drawingml/2006/main" name="ODE_Powerpoint">
  <a:themeElements>
    <a:clrScheme name="ODE Color Theme">
      <a:dk1>
        <a:sysClr val="windowText" lastClr="000000"/>
      </a:dk1>
      <a:lt1>
        <a:sysClr val="window" lastClr="FFFFFF"/>
      </a:lt1>
      <a:dk2>
        <a:srgbClr val="344654"/>
      </a:dk2>
      <a:lt2>
        <a:srgbClr val="E2F4FC"/>
      </a:lt2>
      <a:accent1>
        <a:srgbClr val="1B75BC"/>
      </a:accent1>
      <a:accent2>
        <a:srgbClr val="9F2065"/>
      </a:accent2>
      <a:accent3>
        <a:srgbClr val="E26B2A"/>
      </a:accent3>
      <a:accent4>
        <a:srgbClr val="72C9F1"/>
      </a:accent4>
      <a:accent5>
        <a:srgbClr val="408740"/>
      </a:accent5>
      <a:accent6>
        <a:srgbClr val="1B75BC"/>
      </a:accent6>
      <a:hlink>
        <a:srgbClr val="1B75BC"/>
      </a:hlink>
      <a:folHlink>
        <a:srgbClr val="21AAE8"/>
      </a:folHlink>
    </a:clrScheme>
    <a:fontScheme name="OD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 Powerpoint Template March 2019.potx" id="{8F04E96B-83B4-4B2F-89B2-3150D294CC40}" vid="{8B20BE8A-E528-4E24-AFBF-70FAB0D74EF1}"/>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9BE1DDF7652004B97A08E9E1237A2C6" ma:contentTypeVersion="6" ma:contentTypeDescription="Create a new document." ma:contentTypeScope="" ma:versionID="f56ba64e2d5d025a5103acf29fba7b01">
  <xsd:schema xmlns:xsd="http://www.w3.org/2001/XMLSchema" xmlns:xs="http://www.w3.org/2001/XMLSchema" xmlns:p="http://schemas.microsoft.com/office/2006/metadata/properties" xmlns:ns1="http://schemas.microsoft.com/sharepoint/v3" xmlns:ns2="34fb217e-71e5-45f5-ac12-57a9bc5aa8c7" xmlns:ns3="54031767-dd6d-417c-ab73-583408f47564" targetNamespace="http://schemas.microsoft.com/office/2006/metadata/properties" ma:root="true" ma:fieldsID="c888e4914cec62970e4afef068c79a3c" ns1:_="" ns2:_="" ns3:_="">
    <xsd:import namespace="http://schemas.microsoft.com/sharepoint/v3"/>
    <xsd:import namespace="34fb217e-71e5-45f5-ac12-57a9bc5aa8c7"/>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4fb217e-71e5-45f5-ac12-57a9bc5aa8c7"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0" ma:readOnly="false">
      <xsd:simpleType>
        <xsd:restriction base="dms:DateTime"/>
      </xsd:simpleType>
    </xsd:element>
    <xsd:element name="Remediation_x0020_Date" ma:index="7" nillable="true" ma:displayName="Remediation Date" ma:default="[today]" ma:format="DateOnly" ma:internalName="Remediation_x0020_Date0" ma:readOnly="false">
      <xsd:simpleType>
        <xsd:restriction base="dms:DateTime"/>
      </xsd:simpleType>
    </xsd:element>
    <xsd:element name="Priority" ma:index="8" nillable="true" ma:displayName="Priority" ma:default="New" ma:description="What Priority Level Is This Document?" ma:format="RadioButtons" ma:internalName="Priority0"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Remediation_x0020_Date xmlns="34fb217e-71e5-45f5-ac12-57a9bc5aa8c7">2025-09-04T18:16:44+00:00</Remediation_x0020_Date>
    <Priority xmlns="34fb217e-71e5-45f5-ac12-57a9bc5aa8c7">New</Priority>
    <PublishingExpirationDate xmlns="http://schemas.microsoft.com/sharepoint/v3" xsi:nil="true"/>
    <PublishingStartDate xmlns="http://schemas.microsoft.com/sharepoint/v3" xsi:nil="true"/>
    <Estimated_x0020_Creation_x0020_Date xmlns="34fb217e-71e5-45f5-ac12-57a9bc5aa8c7" xsi:nil="true"/>
  </documentManagement>
</p:properties>
</file>

<file path=customXml/itemProps1.xml><?xml version="1.0" encoding="utf-8"?>
<ds:datastoreItem xmlns:ds="http://schemas.openxmlformats.org/officeDocument/2006/customXml" ds:itemID="{2F218BEB-7AF4-468D-8CFD-9305BAAE394D}"/>
</file>

<file path=customXml/itemProps2.xml><?xml version="1.0" encoding="utf-8"?>
<ds:datastoreItem xmlns:ds="http://schemas.openxmlformats.org/officeDocument/2006/customXml" ds:itemID="{B034645A-326B-496A-BE95-1F5996FB32BB}"/>
</file>

<file path=customXml/itemProps3.xml><?xml version="1.0" encoding="utf-8"?>
<ds:datastoreItem xmlns:ds="http://schemas.openxmlformats.org/officeDocument/2006/customXml" ds:itemID="{7D7D400A-C707-4A06-9DEC-A784F988D190}"/>
</file>

<file path=docMetadata/LabelInfo.xml><?xml version="1.0" encoding="utf-8"?>
<clbl:labelList xmlns:clbl="http://schemas.microsoft.com/office/2020/mipLabelMetadata">
  <clbl:label id="{7730ea53-6f5e-4160-81a5-992a9105450a}" enabled="1" method="Standard" siteId="{b4f51418-b269-49a2-935a-fa54bf584fc8}" contentBits="0" removed="0"/>
</clbl:labelList>
</file>

<file path=docProps/app.xml><?xml version="1.0" encoding="utf-8"?>
<Properties xmlns="http://schemas.openxmlformats.org/officeDocument/2006/extended-properties" xmlns:vt="http://schemas.openxmlformats.org/officeDocument/2006/docPropsVTypes">
  <Template>ode-powerpoint-template-march-2019</Template>
  <TotalTime>2986</TotalTime>
  <Words>866</Words>
  <Application>Microsoft Office PowerPoint</Application>
  <PresentationFormat>On-screen Show (4:3)</PresentationFormat>
  <Paragraphs>82</Paragraphs>
  <Slides>11</Slides>
  <Notes>1</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11</vt:i4>
      </vt:variant>
    </vt:vector>
  </HeadingPairs>
  <TitlesOfParts>
    <vt:vector size="15" baseType="lpstr">
      <vt:lpstr>Arial</vt:lpstr>
      <vt:lpstr>Calibri</vt:lpstr>
      <vt:lpstr>ODE_Powerpoint - pattern background</vt:lpstr>
      <vt:lpstr>ODE_Powerpoint</vt:lpstr>
      <vt:lpstr>2026 Process to Request a Charter School Waiver</vt:lpstr>
      <vt:lpstr>Overview</vt:lpstr>
      <vt:lpstr>Background on Charter School Waivers</vt:lpstr>
      <vt:lpstr>Types of Charter School Waivers Granted</vt:lpstr>
      <vt:lpstr>Recent Charter School Waivers</vt:lpstr>
      <vt:lpstr>Criteria for Approving Charter School Waivers</vt:lpstr>
      <vt:lpstr>Requirements in the Waiver Request Process</vt:lpstr>
      <vt:lpstr>Timeline for Waiver Requests </vt:lpstr>
      <vt:lpstr>Equity Guidance</vt:lpstr>
      <vt:lpstr>Data Collection and Review Process</vt:lpstr>
      <vt:lpstr>So What’s Next?</vt:lpstr>
    </vt:vector>
  </TitlesOfParts>
  <Company>Oregon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PATTISON Kate - ODE</dc:creator>
  <cp:lastModifiedBy>GRIFFITH Emily * ODE</cp:lastModifiedBy>
  <cp:revision>18</cp:revision>
  <cp:lastPrinted>2017-08-28T18:38:33Z</cp:lastPrinted>
  <dcterms:created xsi:type="dcterms:W3CDTF">2019-04-03T19:28:57Z</dcterms:created>
  <dcterms:modified xsi:type="dcterms:W3CDTF">2025-09-04T18:15:41Z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730ea53-6f5e-4160-81a5-992a9105450a_Enabled">
    <vt:lpwstr>true</vt:lpwstr>
  </property>
  <property fmtid="{D5CDD505-2E9C-101B-9397-08002B2CF9AE}" pid="3" name="MSIP_Label_7730ea53-6f5e-4160-81a5-992a9105450a_SetDate">
    <vt:lpwstr>2025-02-25T23:41:48Z</vt:lpwstr>
  </property>
  <property fmtid="{D5CDD505-2E9C-101B-9397-08002B2CF9AE}" pid="4" name="MSIP_Label_7730ea53-6f5e-4160-81a5-992a9105450a_Method">
    <vt:lpwstr>Standard</vt:lpwstr>
  </property>
  <property fmtid="{D5CDD505-2E9C-101B-9397-08002B2CF9AE}" pid="5" name="MSIP_Label_7730ea53-6f5e-4160-81a5-992a9105450a_Name">
    <vt:lpwstr>Level 2 - Limited (Items)</vt:lpwstr>
  </property>
  <property fmtid="{D5CDD505-2E9C-101B-9397-08002B2CF9AE}" pid="6" name="MSIP_Label_7730ea53-6f5e-4160-81a5-992a9105450a_SiteId">
    <vt:lpwstr>b4f51418-b269-49a2-935a-fa54bf584fc8</vt:lpwstr>
  </property>
  <property fmtid="{D5CDD505-2E9C-101B-9397-08002B2CF9AE}" pid="7" name="MSIP_Label_7730ea53-6f5e-4160-81a5-992a9105450a_ActionId">
    <vt:lpwstr>d6dec2fe-2852-444d-ba54-86f545466193</vt:lpwstr>
  </property>
  <property fmtid="{D5CDD505-2E9C-101B-9397-08002B2CF9AE}" pid="8" name="MSIP_Label_7730ea53-6f5e-4160-81a5-992a9105450a_ContentBits">
    <vt:lpwstr>0</vt:lpwstr>
  </property>
  <property fmtid="{D5CDD505-2E9C-101B-9397-08002B2CF9AE}" pid="9" name="MSIP_Label_7730ea53-6f5e-4160-81a5-992a9105450a_Tag">
    <vt:lpwstr>10, 3, 0, 1</vt:lpwstr>
  </property>
  <property fmtid="{D5CDD505-2E9C-101B-9397-08002B2CF9AE}" pid="10" name="ContentTypeId">
    <vt:lpwstr>0x010100F9BE1DDF7652004B97A08E9E1237A2C6</vt:lpwstr>
  </property>
</Properties>
</file>