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entation.xml" ContentType="application/vnd.openxmlformats-officedocument.presentationml.presentation.main+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 id="2147483672" r:id="rId3"/>
  </p:sldMasterIdLst>
  <p:notesMasterIdLst>
    <p:notesMasterId r:id="rId24"/>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7" roundtripDataSignature="AMtx7miA77Sk4lxVdA8zwKm2t66FYuloJ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73" autoAdjust="0"/>
  </p:normalViewPr>
  <p:slideViewPr>
    <p:cSldViewPr snapToGrid="0">
      <p:cViewPr varScale="1">
        <p:scale>
          <a:sx n="101" d="100"/>
          <a:sy n="101" d="100"/>
        </p:scale>
        <p:origin x="876" y="10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customXml" Target="../customXml/item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customXml" Target="../customXml/item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32" Type="http://schemas.openxmlformats.org/officeDocument/2006/relationships/customXml" Target="../customXml/item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customschemas.google.com/relationships/presentationmetadata" Target="meta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6" name="Google Shape;29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4" name="Google Shape;30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3dddb2c9697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3dddb2c9697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a:t>Jackie</a:t>
            </a:r>
            <a:endParaRPr/>
          </a:p>
          <a:p>
            <a:pPr marL="0" lvl="0" indent="0" algn="l" rtl="0">
              <a:lnSpc>
                <a:spcPct val="115000"/>
              </a:lnSpc>
              <a:spcBef>
                <a:spcPts val="0"/>
              </a:spcBef>
              <a:spcAft>
                <a:spcPts val="0"/>
              </a:spcAft>
              <a:buNone/>
            </a:pPr>
            <a:r>
              <a:rPr lang="en-US" u="sng"/>
              <a:t>Data collected is considered confidential, </a:t>
            </a:r>
            <a:r>
              <a:rPr lang="en-US" b="1" u="sng"/>
              <a:t>personally identifiable information </a:t>
            </a:r>
            <a:r>
              <a:rPr lang="en-US" u="sng"/>
              <a:t>is</a:t>
            </a:r>
            <a:r>
              <a:rPr lang="en-US">
                <a:solidFill>
                  <a:srgbClr val="444444"/>
                </a:solidFill>
              </a:rPr>
              <a:t>​</a:t>
            </a:r>
            <a:endParaRPr>
              <a:solidFill>
                <a:srgbClr val="444444"/>
              </a:solidFill>
            </a:endParaRPr>
          </a:p>
          <a:p>
            <a:pPr marL="457200" lvl="0" indent="-288925" algn="l" rtl="0">
              <a:lnSpc>
                <a:spcPct val="115000"/>
              </a:lnSpc>
              <a:spcBef>
                <a:spcPts val="0"/>
              </a:spcBef>
              <a:spcAft>
                <a:spcPts val="0"/>
              </a:spcAft>
              <a:buClr>
                <a:srgbClr val="444444"/>
              </a:buClr>
              <a:buSzPts val="950"/>
              <a:buFont typeface="Verdana"/>
              <a:buChar char="●"/>
            </a:pPr>
            <a:r>
              <a:rPr lang="en-US"/>
              <a:t>Protected by </a:t>
            </a:r>
            <a:r>
              <a:rPr lang="en-US" b="1"/>
              <a:t>FERPA</a:t>
            </a:r>
            <a:r>
              <a:rPr lang="en-US"/>
              <a:t> (Family Educational Rights and Privacy Act)</a:t>
            </a:r>
            <a:r>
              <a:rPr lang="en-US">
                <a:solidFill>
                  <a:srgbClr val="444444"/>
                </a:solidFill>
              </a:rPr>
              <a:t>​</a:t>
            </a:r>
            <a:endParaRPr>
              <a:solidFill>
                <a:srgbClr val="444444"/>
              </a:solidFill>
            </a:endParaRPr>
          </a:p>
          <a:p>
            <a:pPr marL="457200" lvl="0" indent="-288925" algn="l" rtl="0">
              <a:lnSpc>
                <a:spcPct val="115000"/>
              </a:lnSpc>
              <a:spcBef>
                <a:spcPts val="0"/>
              </a:spcBef>
              <a:spcAft>
                <a:spcPts val="0"/>
              </a:spcAft>
              <a:buClr>
                <a:srgbClr val="444444"/>
              </a:buClr>
              <a:buSzPts val="950"/>
              <a:buFont typeface="Verdana"/>
              <a:buChar char="●"/>
            </a:pPr>
            <a:r>
              <a:rPr lang="en-US"/>
              <a:t>Oregon Identity Theft Protection Act </a:t>
            </a:r>
            <a:r>
              <a:rPr lang="en-US">
                <a:solidFill>
                  <a:srgbClr val="444444"/>
                </a:solidFill>
              </a:rPr>
              <a:t>​</a:t>
            </a:r>
            <a:endParaRPr>
              <a:solidFill>
                <a:srgbClr val="444444"/>
              </a:solidFill>
            </a:endParaRPr>
          </a:p>
          <a:p>
            <a:pPr marL="457200" lvl="0" indent="-288925" algn="l" rtl="0">
              <a:lnSpc>
                <a:spcPct val="115000"/>
              </a:lnSpc>
              <a:spcBef>
                <a:spcPts val="0"/>
              </a:spcBef>
              <a:spcAft>
                <a:spcPts val="0"/>
              </a:spcAft>
              <a:buClr>
                <a:srgbClr val="444444"/>
              </a:buClr>
              <a:buSzPts val="950"/>
              <a:buFont typeface="Verdana"/>
              <a:buChar char="●"/>
            </a:pPr>
            <a:r>
              <a:rPr lang="en-US"/>
              <a:t>And in some cases, </a:t>
            </a:r>
            <a:r>
              <a:rPr lang="en-US" b="1"/>
              <a:t>HIPAA </a:t>
            </a:r>
            <a:r>
              <a:rPr lang="en-US"/>
              <a:t>(Health Insurance Portability and Accountability Act), </a:t>
            </a:r>
            <a:r>
              <a:rPr lang="en-US" b="1"/>
              <a:t>mainly the transfer of records from one agency to another. </a:t>
            </a:r>
            <a:r>
              <a:rPr lang="en-US">
                <a:solidFill>
                  <a:srgbClr val="444444"/>
                </a:solidFill>
              </a:rPr>
              <a:t>​</a:t>
            </a:r>
            <a:endParaRPr>
              <a:solidFill>
                <a:srgbClr val="444444"/>
              </a:solidFill>
            </a:endParaRPr>
          </a:p>
          <a:p>
            <a:pPr marL="457200" lvl="0" indent="-288925" algn="l" rtl="0">
              <a:lnSpc>
                <a:spcPct val="115000"/>
              </a:lnSpc>
              <a:spcBef>
                <a:spcPts val="0"/>
              </a:spcBef>
              <a:spcAft>
                <a:spcPts val="0"/>
              </a:spcAft>
              <a:buClr>
                <a:srgbClr val="444444"/>
              </a:buClr>
              <a:buSzPts val="950"/>
              <a:buFont typeface="Verdana"/>
              <a:buChar char="●"/>
            </a:pPr>
            <a:r>
              <a:rPr lang="en-US"/>
              <a:t>Loss of protected data can have a financial impact to your school, district, ESD including fines and cost of remediation! Failure to comply can lead to legal problems, lawsuits, fines, cost of remediation, etc.</a:t>
            </a:r>
            <a:r>
              <a:rPr lang="en-US">
                <a:solidFill>
                  <a:srgbClr val="444444"/>
                </a:solidFill>
              </a:rPr>
              <a:t>​</a:t>
            </a:r>
            <a:endParaRPr>
              <a:solidFill>
                <a:srgbClr val="444444"/>
              </a:solidFill>
            </a:endParaRPr>
          </a:p>
          <a:p>
            <a:pPr marL="457200" lvl="0" indent="-288925" algn="l" rtl="0">
              <a:lnSpc>
                <a:spcPct val="115000"/>
              </a:lnSpc>
              <a:spcBef>
                <a:spcPts val="0"/>
              </a:spcBef>
              <a:spcAft>
                <a:spcPts val="0"/>
              </a:spcAft>
              <a:buClr>
                <a:srgbClr val="444444"/>
              </a:buClr>
              <a:buSzPts val="950"/>
              <a:buFont typeface="Verdana"/>
              <a:buChar char="●"/>
            </a:pPr>
            <a:r>
              <a:rPr lang="en-US"/>
              <a:t>Keep in mind that State email is public – be careful when sending information to us, e.g. student name, DOB, grade, etc. It is okay to send SSID only (with zero personal information).</a:t>
            </a:r>
            <a:r>
              <a:rPr lang="en-US">
                <a:solidFill>
                  <a:srgbClr val="444444"/>
                </a:solidFill>
              </a:rPr>
              <a:t>​</a:t>
            </a:r>
            <a:endParaRPr>
              <a:solidFill>
                <a:srgbClr val="444444"/>
              </a:solidFill>
            </a:endParaRPr>
          </a:p>
          <a:p>
            <a:pPr marL="0" lvl="0" indent="0" algn="l" rtl="0">
              <a:lnSpc>
                <a:spcPct val="115000"/>
              </a:lnSpc>
              <a:spcBef>
                <a:spcPts val="0"/>
              </a:spcBef>
              <a:spcAft>
                <a:spcPts val="0"/>
              </a:spcAft>
              <a:buClr>
                <a:schemeClr val="dk1"/>
              </a:buClr>
              <a:buSzPts val="1100"/>
              <a:buFont typeface="Arial"/>
              <a:buNone/>
            </a:pPr>
            <a:r>
              <a:rPr lang="en-US">
                <a:solidFill>
                  <a:srgbClr val="444444"/>
                </a:solidFill>
              </a:rPr>
              <a:t>​</a:t>
            </a:r>
            <a:endParaRPr>
              <a:solidFill>
                <a:srgbClr val="444444"/>
              </a:solidFill>
            </a:endParaRPr>
          </a:p>
          <a:p>
            <a:pPr marL="0" lvl="0" indent="0" algn="l" rtl="0">
              <a:lnSpc>
                <a:spcPct val="115000"/>
              </a:lnSpc>
              <a:spcBef>
                <a:spcPts val="0"/>
              </a:spcBef>
              <a:spcAft>
                <a:spcPts val="0"/>
              </a:spcAft>
              <a:buClr>
                <a:schemeClr val="dk1"/>
              </a:buClr>
              <a:buSzPts val="1100"/>
              <a:buFont typeface="Arial"/>
              <a:buNone/>
            </a:pPr>
            <a:r>
              <a:rPr lang="en-US" u="sng"/>
              <a:t>ODE Help Desk</a:t>
            </a:r>
            <a:r>
              <a:rPr lang="en-US">
                <a:solidFill>
                  <a:srgbClr val="444444"/>
                </a:solidFill>
              </a:rPr>
              <a:t>​</a:t>
            </a:r>
            <a:endParaRPr>
              <a:solidFill>
                <a:srgbClr val="444444"/>
              </a:solidFill>
            </a:endParaRPr>
          </a:p>
          <a:p>
            <a:pPr marL="0" lvl="0" indent="0" algn="l" rtl="0">
              <a:lnSpc>
                <a:spcPct val="115000"/>
              </a:lnSpc>
              <a:spcBef>
                <a:spcPts val="0"/>
              </a:spcBef>
              <a:spcAft>
                <a:spcPts val="0"/>
              </a:spcAft>
              <a:buNone/>
            </a:pPr>
            <a:r>
              <a:rPr lang="en-US"/>
              <a:t>If you are having technical difficulties with submitting your data, you can call the help desk for:</a:t>
            </a:r>
            <a:r>
              <a:rPr lang="en-US">
                <a:solidFill>
                  <a:srgbClr val="444444"/>
                </a:solidFill>
              </a:rPr>
              <a:t>​</a:t>
            </a:r>
            <a:endParaRPr>
              <a:solidFill>
                <a:srgbClr val="444444"/>
              </a:solidFill>
            </a:endParaRPr>
          </a:p>
          <a:p>
            <a:pPr marL="457200" lvl="0" indent="-288925" algn="l" rtl="0">
              <a:lnSpc>
                <a:spcPct val="115000"/>
              </a:lnSpc>
              <a:spcBef>
                <a:spcPts val="0"/>
              </a:spcBef>
              <a:spcAft>
                <a:spcPts val="0"/>
              </a:spcAft>
              <a:buClr>
                <a:srgbClr val="444444"/>
              </a:buClr>
              <a:buSzPts val="950"/>
              <a:buFont typeface="Verdana"/>
              <a:buChar char="●"/>
            </a:pPr>
            <a:r>
              <a:rPr lang="en-US"/>
              <a:t>Technical assistance submitting your data</a:t>
            </a:r>
            <a:r>
              <a:rPr lang="en-US">
                <a:solidFill>
                  <a:srgbClr val="444444"/>
                </a:solidFill>
              </a:rPr>
              <a:t>​</a:t>
            </a:r>
            <a:endParaRPr>
              <a:solidFill>
                <a:srgbClr val="444444"/>
              </a:solidFill>
            </a:endParaRPr>
          </a:p>
          <a:p>
            <a:pPr marL="457200" lvl="0" indent="-288925" algn="l" rtl="0">
              <a:lnSpc>
                <a:spcPct val="115000"/>
              </a:lnSpc>
              <a:spcBef>
                <a:spcPts val="0"/>
              </a:spcBef>
              <a:spcAft>
                <a:spcPts val="0"/>
              </a:spcAft>
              <a:buClr>
                <a:srgbClr val="444444"/>
              </a:buClr>
              <a:buSzPts val="950"/>
              <a:buFont typeface="Verdana"/>
              <a:buChar char="●"/>
            </a:pPr>
            <a:r>
              <a:rPr lang="en-US"/>
              <a:t>See if data submitted</a:t>
            </a:r>
            <a:r>
              <a:rPr lang="en-US">
                <a:solidFill>
                  <a:srgbClr val="444444"/>
                </a:solidFill>
              </a:rPr>
              <a:t>​</a:t>
            </a:r>
            <a:endParaRPr>
              <a:solidFill>
                <a:srgbClr val="444444"/>
              </a:solidFill>
            </a:endParaRPr>
          </a:p>
          <a:p>
            <a:pPr marL="457200" lvl="0" indent="-288925" algn="l" rtl="0">
              <a:lnSpc>
                <a:spcPct val="115000"/>
              </a:lnSpc>
              <a:spcBef>
                <a:spcPts val="0"/>
              </a:spcBef>
              <a:spcAft>
                <a:spcPts val="0"/>
              </a:spcAft>
              <a:buClr>
                <a:srgbClr val="444444"/>
              </a:buClr>
              <a:buSzPts val="950"/>
              <a:buFont typeface="Verdana"/>
              <a:buChar char="●"/>
            </a:pPr>
            <a:r>
              <a:rPr lang="en-US"/>
              <a:t>Questions about access rights and permissions</a:t>
            </a:r>
            <a:r>
              <a:rPr lang="en-US">
                <a:solidFill>
                  <a:srgbClr val="444444"/>
                </a:solidFill>
              </a:rPr>
              <a:t>​</a:t>
            </a:r>
            <a:endParaRPr>
              <a:solidFill>
                <a:srgbClr val="444444"/>
              </a:solidFill>
            </a:endParaRPr>
          </a:p>
          <a:p>
            <a:pPr marL="0" lvl="0" indent="0" algn="l" rtl="0">
              <a:lnSpc>
                <a:spcPct val="115000"/>
              </a:lnSpc>
              <a:spcBef>
                <a:spcPts val="0"/>
              </a:spcBef>
              <a:spcAft>
                <a:spcPts val="0"/>
              </a:spcAft>
              <a:buNone/>
            </a:pPr>
            <a:r>
              <a:rPr lang="en-US"/>
              <a:t>However, the ODE Help Desk:</a:t>
            </a:r>
            <a:r>
              <a:rPr lang="en-US">
                <a:solidFill>
                  <a:srgbClr val="444444"/>
                </a:solidFill>
              </a:rPr>
              <a:t>​</a:t>
            </a:r>
            <a:endParaRPr>
              <a:solidFill>
                <a:srgbClr val="444444"/>
              </a:solidFill>
            </a:endParaRPr>
          </a:p>
          <a:p>
            <a:pPr marL="457200" lvl="0" indent="-288925" algn="l" rtl="0">
              <a:lnSpc>
                <a:spcPct val="115000"/>
              </a:lnSpc>
              <a:spcBef>
                <a:spcPts val="0"/>
              </a:spcBef>
              <a:spcAft>
                <a:spcPts val="0"/>
              </a:spcAft>
              <a:buClr>
                <a:srgbClr val="444444"/>
              </a:buClr>
              <a:buSzPts val="950"/>
              <a:buFont typeface="Verdana"/>
              <a:buChar char="●"/>
            </a:pPr>
            <a:r>
              <a:rPr lang="en-US"/>
              <a:t>Can’t answer questions about Abbreviated School Day</a:t>
            </a:r>
            <a:endParaRPr>
              <a:solidFill>
                <a:srgbClr val="444444"/>
              </a:solidFill>
            </a:endParaRPr>
          </a:p>
          <a:p>
            <a:pPr marL="457200" lvl="0" indent="-288925" algn="l" rtl="0">
              <a:lnSpc>
                <a:spcPct val="115000"/>
              </a:lnSpc>
              <a:spcBef>
                <a:spcPts val="0"/>
              </a:spcBef>
              <a:spcAft>
                <a:spcPts val="0"/>
              </a:spcAft>
              <a:buClr>
                <a:srgbClr val="444444"/>
              </a:buClr>
              <a:buSzPts val="950"/>
              <a:buFont typeface="Verdana"/>
              <a:buChar char="●"/>
            </a:pPr>
            <a:r>
              <a:rPr lang="en-US"/>
              <a:t>Recommend that you always call a member of Data Team first </a:t>
            </a:r>
            <a:r>
              <a:rPr lang="en-US">
                <a:solidFill>
                  <a:srgbClr val="444444"/>
                </a:solidFill>
              </a:rPr>
              <a:t>​</a:t>
            </a:r>
            <a:endParaRPr>
              <a:solidFill>
                <a:srgbClr val="444444"/>
              </a:solidFill>
            </a:endParaRPr>
          </a:p>
          <a:p>
            <a:pPr marL="457200" lvl="0" indent="-288925" algn="l" rtl="0">
              <a:lnSpc>
                <a:spcPct val="115000"/>
              </a:lnSpc>
              <a:spcBef>
                <a:spcPts val="0"/>
              </a:spcBef>
              <a:spcAft>
                <a:spcPts val="0"/>
              </a:spcAft>
              <a:buClr>
                <a:srgbClr val="444444"/>
              </a:buClr>
              <a:buSzPts val="950"/>
              <a:buFont typeface="Verdana"/>
              <a:buChar char="●"/>
            </a:pPr>
            <a:r>
              <a:rPr lang="en-US"/>
              <a:t>If necessary we will send you to Help Desk</a:t>
            </a:r>
            <a:r>
              <a:rPr lang="en-US">
                <a:solidFill>
                  <a:srgbClr val="444444"/>
                </a:solidFill>
              </a:rPr>
              <a:t>​</a:t>
            </a:r>
            <a:endParaRPr/>
          </a:p>
        </p:txBody>
      </p:sp>
      <p:sp>
        <p:nvSpPr>
          <p:cNvPr id="314" name="Google Shape;314;g3dddb2c9697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Jackie</a:t>
            </a:r>
            <a:endParaRPr/>
          </a:p>
          <a:p>
            <a:pPr marL="0" lvl="0" indent="0" algn="l" rtl="0">
              <a:lnSpc>
                <a:spcPct val="100000"/>
              </a:lnSpc>
              <a:spcBef>
                <a:spcPts val="0"/>
              </a:spcBef>
              <a:spcAft>
                <a:spcPts val="0"/>
              </a:spcAft>
              <a:buSzPts val="1400"/>
              <a:buNone/>
            </a:pPr>
            <a:r>
              <a:rPr lang="en-US" sz="1100"/>
              <a:t>Here is an end of year timeline to help you identify what needs to be completed each month.</a:t>
            </a:r>
            <a:endParaRPr sz="1100"/>
          </a:p>
          <a:p>
            <a:pPr marL="457200" lvl="0" indent="-292100" algn="l" rtl="0">
              <a:lnSpc>
                <a:spcPct val="100000"/>
              </a:lnSpc>
              <a:spcBef>
                <a:spcPts val="0"/>
              </a:spcBef>
              <a:spcAft>
                <a:spcPts val="0"/>
              </a:spcAft>
              <a:buSzPts val="1000"/>
              <a:buChar char="●"/>
            </a:pPr>
            <a:r>
              <a:rPr lang="en-US" sz="1100" u="sng"/>
              <a:t>Now until June 30</a:t>
            </a:r>
            <a:r>
              <a:rPr lang="en-US" sz="1100"/>
              <a:t> check all your 2025-2026 records for accuracy and make any needed updates</a:t>
            </a:r>
            <a:endParaRPr sz="1100"/>
          </a:p>
          <a:p>
            <a:pPr marL="457200" lvl="0" indent="-292100" algn="l" rtl="0">
              <a:lnSpc>
                <a:spcPct val="100000"/>
              </a:lnSpc>
              <a:spcBef>
                <a:spcPts val="0"/>
              </a:spcBef>
              <a:spcAft>
                <a:spcPts val="0"/>
              </a:spcAft>
              <a:buSzPts val="1000"/>
              <a:buChar char="●"/>
            </a:pPr>
            <a:r>
              <a:rPr lang="en-US" sz="1100" u="sng"/>
              <a:t>May and June</a:t>
            </a:r>
            <a:r>
              <a:rPr lang="en-US" sz="1100"/>
              <a:t> - develop a list of students exiting the Abbreviated School Day Program on of before June 30. You will need to login an add stop dates for all of these records so they don’t roll over on July 1 to 2026-2027.</a:t>
            </a:r>
            <a:endParaRPr sz="1100"/>
          </a:p>
          <a:p>
            <a:pPr marL="457200" lvl="0" indent="-292100" algn="l" rtl="0">
              <a:lnSpc>
                <a:spcPct val="100000"/>
              </a:lnSpc>
              <a:spcBef>
                <a:spcPts val="0"/>
              </a:spcBef>
              <a:spcAft>
                <a:spcPts val="0"/>
              </a:spcAft>
              <a:buSzPts val="1000"/>
              <a:buChar char="●"/>
            </a:pPr>
            <a:r>
              <a:rPr lang="en-US" sz="1100" u="sng"/>
              <a:t>July 1, 2026</a:t>
            </a:r>
            <a:r>
              <a:rPr lang="en-US" sz="1100"/>
              <a:t>, the 2026-2027 School Year will appear in the dropdown.</a:t>
            </a:r>
            <a:endParaRPr sz="1100"/>
          </a:p>
          <a:p>
            <a:pPr marL="457200" lvl="0" indent="-292100" algn="l" rtl="0">
              <a:lnSpc>
                <a:spcPct val="100000"/>
              </a:lnSpc>
              <a:spcBef>
                <a:spcPts val="0"/>
              </a:spcBef>
              <a:spcAft>
                <a:spcPts val="0"/>
              </a:spcAft>
              <a:buSzPts val="1000"/>
              <a:buChar char="●"/>
            </a:pPr>
            <a:r>
              <a:rPr lang="en-US" sz="1100" u="sng"/>
              <a:t>Beginning July 1</a:t>
            </a:r>
            <a:r>
              <a:rPr lang="en-US" sz="1100"/>
              <a:t> review all records that rolled over from 2025-2026 and make any required changes</a:t>
            </a:r>
            <a:endParaRPr sz="1100"/>
          </a:p>
          <a:p>
            <a:pPr marL="457200" lvl="0" indent="-292100" algn="l" rtl="0">
              <a:lnSpc>
                <a:spcPct val="100000"/>
              </a:lnSpc>
              <a:spcBef>
                <a:spcPts val="0"/>
              </a:spcBef>
              <a:spcAft>
                <a:spcPts val="0"/>
              </a:spcAft>
              <a:buSzPts val="1000"/>
              <a:buChar char="●"/>
            </a:pPr>
            <a:r>
              <a:rPr lang="en-US" sz="1100" u="sng"/>
              <a:t>No later than July 8</a:t>
            </a:r>
            <a:r>
              <a:rPr lang="en-US" sz="1100"/>
              <a:t> verify the month of June.  Note that June can be verified as early as June 1 unlike other months.</a:t>
            </a:r>
            <a:endParaRPr sz="1100"/>
          </a:p>
          <a:p>
            <a:pPr marL="457200" lvl="0" indent="-292100" algn="l" rtl="0">
              <a:lnSpc>
                <a:spcPct val="100000"/>
              </a:lnSpc>
              <a:spcBef>
                <a:spcPts val="0"/>
              </a:spcBef>
              <a:spcAft>
                <a:spcPts val="0"/>
              </a:spcAft>
              <a:buSzPts val="1000"/>
              <a:buChar char="●"/>
            </a:pPr>
            <a:r>
              <a:rPr lang="en-US" sz="1100" u="sng"/>
              <a:t>July 17, 2026,</a:t>
            </a:r>
            <a:r>
              <a:rPr lang="en-US" sz="1100"/>
              <a:t> the End of Year Verification for 2025-2026 must be signed and sent to ODE</a:t>
            </a:r>
            <a:endParaRPr sz="1100"/>
          </a:p>
          <a:p>
            <a:pPr marL="0" lvl="0" indent="0" algn="l" rtl="0">
              <a:lnSpc>
                <a:spcPct val="100000"/>
              </a:lnSpc>
              <a:spcBef>
                <a:spcPts val="0"/>
              </a:spcBef>
              <a:spcAft>
                <a:spcPts val="0"/>
              </a:spcAft>
              <a:buNone/>
            </a:pPr>
            <a:endParaRPr sz="1100"/>
          </a:p>
          <a:p>
            <a:pPr marL="0" lvl="0" indent="0" algn="l" rtl="0">
              <a:lnSpc>
                <a:spcPct val="100000"/>
              </a:lnSpc>
              <a:spcBef>
                <a:spcPts val="0"/>
              </a:spcBef>
              <a:spcAft>
                <a:spcPts val="0"/>
              </a:spcAft>
              <a:buNone/>
            </a:pPr>
            <a:endParaRPr sz="1100"/>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321" name="Google Shape;32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3d4e010265f_0_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3d4e010265f_0_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Jackie</a:t>
            </a:r>
            <a:endParaRPr/>
          </a:p>
          <a:p>
            <a:pPr marL="0" lvl="0" indent="0" algn="l" rtl="0">
              <a:spcBef>
                <a:spcPts val="0"/>
              </a:spcBef>
              <a:spcAft>
                <a:spcPts val="0"/>
              </a:spcAft>
              <a:buNone/>
            </a:pPr>
            <a:endParaRPr/>
          </a:p>
          <a:p>
            <a:pPr marL="0" lvl="0" indent="0" algn="l" rtl="0">
              <a:spcBef>
                <a:spcPts val="0"/>
              </a:spcBef>
              <a:spcAft>
                <a:spcPts val="0"/>
              </a:spcAft>
              <a:buNone/>
            </a:pPr>
            <a:r>
              <a:rPr lang="en-US" sz="1100"/>
              <a:t>Review and determine if any records need to be updated by June 30, 2026.  You will want to check:</a:t>
            </a:r>
            <a:endParaRPr sz="1100"/>
          </a:p>
          <a:p>
            <a:pPr marL="457200" lvl="0" indent="-298450" algn="l" rtl="0">
              <a:lnSpc>
                <a:spcPct val="115000"/>
              </a:lnSpc>
              <a:spcBef>
                <a:spcPts val="0"/>
              </a:spcBef>
              <a:spcAft>
                <a:spcPts val="0"/>
              </a:spcAft>
              <a:buSzPts val="1100"/>
              <a:buFont typeface="Calibri"/>
              <a:buChar char="●"/>
            </a:pPr>
            <a:r>
              <a:rPr lang="en-US" sz="1100"/>
              <a:t>the Expected Date to Return to Full School Day</a:t>
            </a:r>
            <a:endParaRPr sz="1100"/>
          </a:p>
          <a:p>
            <a:pPr marL="457200" lvl="0" indent="-298450" algn="l" rtl="0">
              <a:lnSpc>
                <a:spcPct val="115000"/>
              </a:lnSpc>
              <a:spcBef>
                <a:spcPts val="0"/>
              </a:spcBef>
              <a:spcAft>
                <a:spcPts val="0"/>
              </a:spcAft>
              <a:buSzPts val="1100"/>
              <a:buFont typeface="Calibri"/>
              <a:buChar char="●"/>
            </a:pPr>
            <a:r>
              <a:rPr lang="en-US" sz="1100"/>
              <a:t>the Student's Weekly Instruction and Service Minutes as well as the Weekly Minutes for Grade (Bell to Bell)</a:t>
            </a:r>
            <a:endParaRPr sz="1100"/>
          </a:p>
          <a:p>
            <a:pPr marL="457200" lvl="0" indent="-298450" algn="l" rtl="0">
              <a:lnSpc>
                <a:spcPct val="115000"/>
              </a:lnSpc>
              <a:spcBef>
                <a:spcPts val="0"/>
              </a:spcBef>
              <a:spcAft>
                <a:spcPts val="0"/>
              </a:spcAft>
              <a:buSzPts val="1100"/>
              <a:buFont typeface="Calibri"/>
              <a:buChar char="●"/>
            </a:pPr>
            <a:r>
              <a:rPr lang="en-US" sz="1100"/>
              <a:t>the Program Reason Code to be sure it is up to date, accurate or should be recoded if code 6 Other was used</a:t>
            </a:r>
            <a:endParaRPr sz="1100"/>
          </a:p>
          <a:p>
            <a:pPr marL="457200" lvl="0" indent="-298450" algn="l" rtl="0">
              <a:lnSpc>
                <a:spcPct val="115000"/>
              </a:lnSpc>
              <a:spcBef>
                <a:spcPts val="0"/>
              </a:spcBef>
              <a:spcAft>
                <a:spcPts val="0"/>
              </a:spcAft>
              <a:buSzPts val="1100"/>
              <a:buFont typeface="Calibri"/>
              <a:buChar char="●"/>
            </a:pPr>
            <a:r>
              <a:rPr lang="en-US" sz="1100"/>
              <a:t>Confirm the most recent parent consent form has been uploaded</a:t>
            </a:r>
            <a:endParaRPr sz="1100"/>
          </a:p>
          <a:p>
            <a:pPr marL="457200" lvl="0" indent="-298450" algn="l" rtl="0">
              <a:lnSpc>
                <a:spcPct val="115000"/>
              </a:lnSpc>
              <a:spcBef>
                <a:spcPts val="0"/>
              </a:spcBef>
              <a:spcAft>
                <a:spcPts val="0"/>
              </a:spcAft>
              <a:buSzPts val="1100"/>
              <a:buChar char="●"/>
            </a:pPr>
            <a:r>
              <a:rPr lang="en-US" sz="1100"/>
              <a:t>Check the Latest IEP Date </a:t>
            </a:r>
            <a:endParaRPr sz="1100"/>
          </a:p>
        </p:txBody>
      </p:sp>
      <p:sp>
        <p:nvSpPr>
          <p:cNvPr id="360" name="Google Shape;360;g3d4e010265f_0_2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3d4e010265f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8" name="Google Shape;368;g3d4e010265f_0_2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Jackie</a:t>
            </a:r>
            <a:endParaRPr/>
          </a:p>
          <a:p>
            <a:pPr marL="0" lvl="0" indent="0" algn="l" rtl="0">
              <a:spcBef>
                <a:spcPts val="0"/>
              </a:spcBef>
              <a:spcAft>
                <a:spcPts val="0"/>
              </a:spcAft>
              <a:buNone/>
            </a:pPr>
            <a:endParaRPr/>
          </a:p>
          <a:p>
            <a:pPr marL="0" lvl="0" indent="0" algn="l" rtl="0">
              <a:spcBef>
                <a:spcPts val="0"/>
              </a:spcBef>
              <a:spcAft>
                <a:spcPts val="0"/>
              </a:spcAft>
              <a:buNone/>
            </a:pPr>
            <a:r>
              <a:rPr lang="en-US"/>
              <a:t>Prepare your list of students who will exit ASDP on or before June 30. For example:</a:t>
            </a:r>
            <a:endParaRPr/>
          </a:p>
          <a:p>
            <a:pPr marL="457200" lvl="0" indent="-317500" algn="l" rtl="0">
              <a:spcBef>
                <a:spcPts val="0"/>
              </a:spcBef>
              <a:spcAft>
                <a:spcPts val="0"/>
              </a:spcAft>
              <a:buSzPts val="1400"/>
              <a:buChar char="●"/>
            </a:pPr>
            <a:r>
              <a:rPr lang="en-US"/>
              <a:t>Students graduating with a regular diploma. FAPE ends so they will exit special education. </a:t>
            </a:r>
            <a:endParaRPr/>
          </a:p>
          <a:p>
            <a:pPr marL="457200" lvl="0" indent="-317500" algn="l" rtl="0">
              <a:spcBef>
                <a:spcPts val="0"/>
              </a:spcBef>
              <a:spcAft>
                <a:spcPts val="0"/>
              </a:spcAft>
              <a:buSzPts val="1400"/>
              <a:buChar char="●"/>
            </a:pPr>
            <a:r>
              <a:rPr lang="en-US"/>
              <a:t>Students receiving another type of diploma and NOT moving on to the transition program within a school district unless they are turning 21 on or before September 1. </a:t>
            </a:r>
            <a:endParaRPr/>
          </a:p>
          <a:p>
            <a:pPr marL="457200" lvl="0" indent="-317500" algn="l" rtl="0">
              <a:spcBef>
                <a:spcPts val="0"/>
              </a:spcBef>
              <a:spcAft>
                <a:spcPts val="0"/>
              </a:spcAft>
              <a:buSzPts val="1400"/>
              <a:buChar char="●"/>
            </a:pPr>
            <a:r>
              <a:rPr lang="en-US"/>
              <a:t>Students returning to full-time instruction.</a:t>
            </a:r>
            <a:endParaRPr/>
          </a:p>
          <a:p>
            <a:pPr marL="457200" lvl="0" indent="-317500" algn="l" rtl="0">
              <a:spcBef>
                <a:spcPts val="0"/>
              </a:spcBef>
              <a:spcAft>
                <a:spcPts val="0"/>
              </a:spcAft>
              <a:buSzPts val="1400"/>
              <a:buChar char="●"/>
            </a:pPr>
            <a:r>
              <a:rPr lang="en-US"/>
              <a:t>Students who are no longer in special education or who no longer have a 504 plan</a:t>
            </a:r>
            <a:endParaRPr/>
          </a:p>
          <a:p>
            <a:pPr marL="457200" lvl="0" indent="-317500" algn="l" rtl="0">
              <a:spcBef>
                <a:spcPts val="0"/>
              </a:spcBef>
              <a:spcAft>
                <a:spcPts val="0"/>
              </a:spcAft>
              <a:buSzPts val="1400"/>
              <a:buChar char="●"/>
            </a:pPr>
            <a:r>
              <a:rPr lang="en-US"/>
              <a:t> Students who are no longer under evaluation, including if they were determined not eligible for special education or 504.</a:t>
            </a:r>
            <a:endParaRPr/>
          </a:p>
          <a:p>
            <a:pPr marL="457200" lvl="0" indent="-317500" algn="l" rtl="0">
              <a:spcBef>
                <a:spcPts val="0"/>
              </a:spcBef>
              <a:spcAft>
                <a:spcPts val="0"/>
              </a:spcAft>
              <a:buSzPts val="1400"/>
              <a:buChar char="●"/>
            </a:pPr>
            <a:r>
              <a:rPr lang="en-US"/>
              <a:t>Students moving out of the district.</a:t>
            </a:r>
            <a:endParaRPr/>
          </a:p>
          <a:p>
            <a:pPr marL="0" lvl="0" indent="0" algn="l" rtl="0">
              <a:spcBef>
                <a:spcPts val="0"/>
              </a:spcBef>
              <a:spcAft>
                <a:spcPts val="0"/>
              </a:spcAft>
              <a:buNone/>
            </a:pPr>
            <a:endParaRPr/>
          </a:p>
        </p:txBody>
      </p:sp>
      <p:sp>
        <p:nvSpPr>
          <p:cNvPr id="369" name="Google Shape;369;g3d4e010265f_0_2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3d4e010265f_0_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3d4e010265f_0_4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Jackie</a:t>
            </a:r>
            <a:endParaRPr/>
          </a:p>
          <a:p>
            <a:pPr marL="0" lvl="0" indent="0" algn="l" rtl="0">
              <a:spcBef>
                <a:spcPts val="0"/>
              </a:spcBef>
              <a:spcAft>
                <a:spcPts val="0"/>
              </a:spcAft>
              <a:buNone/>
            </a:pPr>
            <a:endParaRPr/>
          </a:p>
          <a:p>
            <a:pPr marL="0" lvl="0" indent="0" algn="l" rtl="0">
              <a:spcBef>
                <a:spcPts val="0"/>
              </a:spcBef>
              <a:spcAft>
                <a:spcPts val="0"/>
              </a:spcAft>
              <a:buNone/>
            </a:pPr>
            <a:r>
              <a:rPr lang="en-US"/>
              <a:t>The deadline to add stop dates to 2025-2026 records is June 30, 2026.  </a:t>
            </a:r>
            <a:endParaRPr/>
          </a:p>
          <a:p>
            <a:pPr marL="0" lvl="0" indent="0" algn="l" rtl="0">
              <a:spcBef>
                <a:spcPts val="0"/>
              </a:spcBef>
              <a:spcAft>
                <a:spcPts val="0"/>
              </a:spcAft>
              <a:buNone/>
            </a:pPr>
            <a:r>
              <a:rPr lang="en-US"/>
              <a:t>If unsure if the student is leaving or will no longer be on a abbreviated day, do not add a stop date to the record. </a:t>
            </a:r>
            <a:endParaRPr/>
          </a:p>
          <a:p>
            <a:pPr marL="0" lvl="0" indent="0" algn="l" rtl="0">
              <a:spcBef>
                <a:spcPts val="0"/>
              </a:spcBef>
              <a:spcAft>
                <a:spcPts val="0"/>
              </a:spcAft>
              <a:buNone/>
            </a:pPr>
            <a:r>
              <a:rPr lang="en-US"/>
              <a:t>Also,  you will not enter a stop date for students moving into 18- to 21-year-old transition program who will turn 21 after September 1. </a:t>
            </a:r>
            <a:endParaRPr/>
          </a:p>
        </p:txBody>
      </p:sp>
      <p:sp>
        <p:nvSpPr>
          <p:cNvPr id="378" name="Google Shape;378;g3d4e010265f_0_4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3dd6d47a90f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6" name="Google Shape;386;g3dd6d47a90f_0_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Jackie</a:t>
            </a:r>
            <a:endParaRPr/>
          </a:p>
          <a:p>
            <a:pPr marL="457200" lvl="0" indent="-317500" algn="l" rtl="0">
              <a:spcBef>
                <a:spcPts val="0"/>
              </a:spcBef>
              <a:spcAft>
                <a:spcPts val="0"/>
              </a:spcAft>
              <a:buSzPts val="1400"/>
              <a:buChar char="●"/>
            </a:pPr>
            <a:r>
              <a:rPr lang="en-US"/>
              <a:t>Makes the months of September 2025 through June 2026 are verified before or no later than June 30. Note that there is a glitch that is causing  prior months that were verified to become unverified.  The original verification dates are retained in our database so don’t be alarmed.  Just be sure to verify them all again if they revert back.</a:t>
            </a:r>
            <a:endParaRPr/>
          </a:p>
          <a:p>
            <a:pPr marL="457200" lvl="0" indent="-317500" algn="l" rtl="0">
              <a:spcBef>
                <a:spcPts val="0"/>
              </a:spcBef>
              <a:spcAft>
                <a:spcPts val="0"/>
              </a:spcAft>
              <a:buSzPts val="1400"/>
              <a:buChar char="●"/>
            </a:pPr>
            <a:r>
              <a:rPr lang="en-US"/>
              <a:t>Also, be sure to Re-verify any moths where yo made changes to records</a:t>
            </a:r>
            <a:endParaRPr/>
          </a:p>
          <a:p>
            <a:pPr marL="457200" lvl="0" indent="-317500" algn="l" rtl="0">
              <a:spcBef>
                <a:spcPts val="0"/>
              </a:spcBef>
              <a:spcAft>
                <a:spcPts val="0"/>
              </a:spcAft>
              <a:buSzPts val="1400"/>
              <a:buChar char="●"/>
            </a:pPr>
            <a:r>
              <a:rPr lang="en-US"/>
              <a:t>Once you have verified and re-verified september through june, the next step is complete your end of year verification. to do this:</a:t>
            </a:r>
            <a:endParaRPr/>
          </a:p>
          <a:p>
            <a:pPr marL="914400" lvl="1" indent="-317500" algn="l" rtl="0">
              <a:spcBef>
                <a:spcPts val="0"/>
              </a:spcBef>
              <a:spcAft>
                <a:spcPts val="0"/>
              </a:spcAft>
              <a:buSzPts val="1400"/>
              <a:buChar char="○"/>
            </a:pPr>
            <a:r>
              <a:rPr lang="en-US"/>
              <a:t>Go to the Reports tab, then select the menu option “End of Year Verification” </a:t>
            </a:r>
            <a:endParaRPr/>
          </a:p>
          <a:p>
            <a:pPr marL="914400" lvl="1" indent="-317500" algn="l" rtl="0">
              <a:spcBef>
                <a:spcPts val="0"/>
              </a:spcBef>
              <a:spcAft>
                <a:spcPts val="0"/>
              </a:spcAft>
              <a:buSzPts val="1400"/>
              <a:buChar char="○"/>
            </a:pPr>
            <a:r>
              <a:rPr lang="en-US"/>
              <a:t>Download the End of Year PDF</a:t>
            </a:r>
            <a:endParaRPr/>
          </a:p>
          <a:p>
            <a:pPr marL="914400" lvl="1" indent="-317500" algn="l" rtl="0">
              <a:spcBef>
                <a:spcPts val="0"/>
              </a:spcBef>
              <a:spcAft>
                <a:spcPts val="0"/>
              </a:spcAft>
              <a:buSzPts val="1400"/>
              <a:buChar char="○"/>
            </a:pPr>
            <a:r>
              <a:rPr lang="en-US"/>
              <a:t>Print the report, sign it and send it back to ODE. </a:t>
            </a:r>
            <a:endParaRPr/>
          </a:p>
          <a:p>
            <a:pPr marL="0" lvl="0" indent="0" algn="l" rtl="0">
              <a:spcBef>
                <a:spcPts val="0"/>
              </a:spcBef>
              <a:spcAft>
                <a:spcPts val="0"/>
              </a:spcAft>
              <a:buNone/>
            </a:pPr>
            <a:r>
              <a:rPr lang="en-US"/>
              <a:t>. </a:t>
            </a:r>
            <a:endParaRPr/>
          </a:p>
        </p:txBody>
      </p:sp>
      <p:sp>
        <p:nvSpPr>
          <p:cNvPr id="387" name="Google Shape;387;g3dd6d47a90f_0_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3dd6d47a90f_0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3dd6d47a90f_0_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Jackie</a:t>
            </a:r>
            <a:endParaRPr/>
          </a:p>
          <a:p>
            <a:pPr marL="457200" lvl="0" indent="-317500" algn="l" rtl="0">
              <a:spcBef>
                <a:spcPts val="0"/>
              </a:spcBef>
              <a:spcAft>
                <a:spcPts val="0"/>
              </a:spcAft>
              <a:buSzPts val="1400"/>
              <a:buChar char="●"/>
            </a:pPr>
            <a:r>
              <a:rPr lang="en-US"/>
              <a:t>2026-2027 will be available on July 1, so you can add new students who will start their ASDP program in 2026-2027 on or after July 1</a:t>
            </a:r>
            <a:endParaRPr/>
          </a:p>
          <a:p>
            <a:pPr marL="457200" lvl="0" indent="-317500" algn="l" rtl="0">
              <a:spcBef>
                <a:spcPts val="0"/>
              </a:spcBef>
              <a:spcAft>
                <a:spcPts val="0"/>
              </a:spcAft>
              <a:buSzPts val="1400"/>
              <a:buChar char="●"/>
            </a:pPr>
            <a:r>
              <a:rPr lang="en-US"/>
              <a:t>2024-2025 records cannot be added on or after July 1.  The ability to add records for students placed on ASDP in 2024-2025 is closed as of  July 1.</a:t>
            </a:r>
            <a:endParaRPr/>
          </a:p>
          <a:p>
            <a:pPr marL="457200" lvl="0" indent="-317500" algn="l" rtl="0">
              <a:spcBef>
                <a:spcPts val="0"/>
              </a:spcBef>
              <a:spcAft>
                <a:spcPts val="0"/>
              </a:spcAft>
              <a:buSzPts val="1400"/>
              <a:buChar char="●"/>
            </a:pPr>
            <a:r>
              <a:rPr lang="en-US"/>
              <a:t>2025-2026 records - you can add a 2025-2026 records until June 30, 2027.  This should be for clean-up only, not normal practice.  Ideally, your 2025-2026 submission should be complete and accurate as of June 30, 2026. </a:t>
            </a:r>
            <a:endParaRPr/>
          </a:p>
          <a:p>
            <a:pPr marL="0" lvl="0" indent="0" algn="l" rtl="0">
              <a:spcBef>
                <a:spcPts val="0"/>
              </a:spcBef>
              <a:spcAft>
                <a:spcPts val="0"/>
              </a:spcAft>
              <a:buNone/>
            </a:pPr>
            <a:endParaRPr/>
          </a:p>
        </p:txBody>
      </p:sp>
      <p:sp>
        <p:nvSpPr>
          <p:cNvPr id="396" name="Google Shape;396;g3dd6d47a90f_0_1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3dd6d47a90f_0_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5" name="Google Shape;405;g3dd6d47a90f_0_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Jackie</a:t>
            </a:r>
            <a:endParaRPr/>
          </a:p>
          <a:p>
            <a:pPr marL="457200" lvl="0" indent="-317500" algn="l" rtl="0">
              <a:spcBef>
                <a:spcPts val="0"/>
              </a:spcBef>
              <a:spcAft>
                <a:spcPts val="0"/>
              </a:spcAft>
              <a:buSzPts val="1400"/>
              <a:buChar char="●"/>
            </a:pPr>
            <a:r>
              <a:rPr lang="en-US"/>
              <a:t>Start 2026-2027 on the right track by updating all open records that rolled over from 2025-2026.</a:t>
            </a:r>
            <a:endParaRPr/>
          </a:p>
          <a:p>
            <a:pPr marL="457200" lvl="0" indent="-317500" algn="l" rtl="0">
              <a:spcBef>
                <a:spcPts val="0"/>
              </a:spcBef>
              <a:spcAft>
                <a:spcPts val="0"/>
              </a:spcAft>
              <a:buSzPts val="1400"/>
              <a:buChar char="●"/>
            </a:pPr>
            <a:r>
              <a:rPr lang="en-US"/>
              <a:t>These updates should be completed on and by Spetember 30. Some examples of changes might be:</a:t>
            </a:r>
            <a:endParaRPr/>
          </a:p>
          <a:p>
            <a:pPr marL="914400" lvl="1" indent="-317500" algn="l" rtl="0">
              <a:spcBef>
                <a:spcPts val="0"/>
              </a:spcBef>
              <a:spcAft>
                <a:spcPts val="0"/>
              </a:spcAft>
              <a:buSzPts val="1400"/>
              <a:buChar char="○"/>
            </a:pPr>
            <a:r>
              <a:rPr lang="en-US"/>
              <a:t>Updating the minutes of instruction and educational services</a:t>
            </a:r>
            <a:endParaRPr/>
          </a:p>
          <a:p>
            <a:pPr marL="914400" lvl="1" indent="-317500" algn="l" rtl="0">
              <a:spcBef>
                <a:spcPts val="0"/>
              </a:spcBef>
              <a:spcAft>
                <a:spcPts val="0"/>
              </a:spcAft>
              <a:buSzPts val="1400"/>
              <a:buChar char="○"/>
            </a:pPr>
            <a:r>
              <a:rPr lang="en-US"/>
              <a:t>Updating the reason code</a:t>
            </a:r>
            <a:endParaRPr/>
          </a:p>
          <a:p>
            <a:pPr marL="914400" lvl="1" indent="-317500" algn="l" rtl="0">
              <a:spcBef>
                <a:spcPts val="0"/>
              </a:spcBef>
              <a:spcAft>
                <a:spcPts val="0"/>
              </a:spcAft>
              <a:buSzPts val="1400"/>
              <a:buChar char="○"/>
            </a:pPr>
            <a:r>
              <a:rPr lang="en-US"/>
              <a:t>Changing the disability status  selection for students who are now eligible for an IEP or 504 Plan who was previously under evaluation.  </a:t>
            </a:r>
            <a:endParaRPr/>
          </a:p>
          <a:p>
            <a:pPr marL="914400" lvl="1" indent="-317500" algn="l" rtl="0">
              <a:spcBef>
                <a:spcPts val="0"/>
              </a:spcBef>
              <a:spcAft>
                <a:spcPts val="0"/>
              </a:spcAft>
              <a:buSzPts val="1400"/>
              <a:buChar char="○"/>
            </a:pPr>
            <a:r>
              <a:rPr lang="en-US"/>
              <a:t>Be sure to add a program stop reason code and program stop date to students who moved out of or left the district over the summer OR who are no longer on an ASDP</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406" name="Google Shape;406;g3dd6d47a90f_0_2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3dd6d47a90f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5" name="Google Shape;415;g3dd6d47a90f_0_2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Jackie</a:t>
            </a:r>
            <a:endParaRPr/>
          </a:p>
          <a:p>
            <a:pPr marL="0" lvl="0" indent="0" algn="l" rtl="0">
              <a:spcBef>
                <a:spcPts val="0"/>
              </a:spcBef>
              <a:spcAft>
                <a:spcPts val="0"/>
              </a:spcAft>
              <a:buNone/>
            </a:pPr>
            <a:endParaRPr/>
          </a:p>
          <a:p>
            <a:pPr marL="457200" lvl="0" indent="-317500" algn="l" rtl="0">
              <a:spcBef>
                <a:spcPts val="0"/>
              </a:spcBef>
              <a:spcAft>
                <a:spcPts val="0"/>
              </a:spcAft>
              <a:buSzPts val="1400"/>
              <a:buChar char="●"/>
            </a:pPr>
            <a:r>
              <a:rPr lang="en-US"/>
              <a:t>Records rolled over from 2025-2026 that are still active and records entered in July and August will be verified for the month of September.  This will be the first moth to be verified for 2025-2026.</a:t>
            </a:r>
            <a:endParaRPr/>
          </a:p>
          <a:p>
            <a:pPr marL="457200" lvl="0" indent="-317500" algn="l" rtl="0">
              <a:spcBef>
                <a:spcPts val="0"/>
              </a:spcBef>
              <a:spcAft>
                <a:spcPts val="0"/>
              </a:spcAft>
              <a:buSzPts val="1400"/>
              <a:buChar char="●"/>
            </a:pPr>
            <a:r>
              <a:rPr lang="en-US"/>
              <a:t>September must be verified by October 8</a:t>
            </a:r>
            <a:endParaRPr/>
          </a:p>
          <a:p>
            <a:pPr marL="457200" lvl="0" indent="-317500" algn="l" rtl="0">
              <a:spcBef>
                <a:spcPts val="0"/>
              </a:spcBef>
              <a:spcAft>
                <a:spcPts val="0"/>
              </a:spcAft>
              <a:buSzPts val="1400"/>
              <a:buChar char="●"/>
            </a:pPr>
            <a:r>
              <a:rPr lang="en-US"/>
              <a:t>Also,  you will also need to upload the most recent parent consent form into the application each time you hold a review meeting. </a:t>
            </a:r>
            <a:endParaRPr/>
          </a:p>
          <a:p>
            <a:pPr marL="0" lvl="0" indent="0" algn="l" rtl="0">
              <a:spcBef>
                <a:spcPts val="0"/>
              </a:spcBef>
              <a:spcAft>
                <a:spcPts val="0"/>
              </a:spcAft>
              <a:buNone/>
            </a:pPr>
            <a:endParaRPr/>
          </a:p>
        </p:txBody>
      </p:sp>
      <p:sp>
        <p:nvSpPr>
          <p:cNvPr id="416" name="Google Shape;416;g3dd6d47a90f_0_2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3dd6d47a90f_0_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5" name="Google Shape;425;g3dd6d47a90f_0_5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Elizabeth</a:t>
            </a:r>
            <a:endParaRPr/>
          </a:p>
        </p:txBody>
      </p:sp>
      <p:sp>
        <p:nvSpPr>
          <p:cNvPr id="426" name="Google Shape;426;g3dd6d47a90f_0_5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3e050a99db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4" name="Google Shape;434;g3e050a99db0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Jackie </a:t>
            </a:r>
            <a:endParaRPr/>
          </a:p>
          <a:p>
            <a:pPr marL="0" lvl="0" indent="0" algn="l" rtl="0">
              <a:spcBef>
                <a:spcPts val="0"/>
              </a:spcBef>
              <a:spcAft>
                <a:spcPts val="0"/>
              </a:spcAft>
              <a:buNone/>
            </a:pPr>
            <a:r>
              <a:rPr lang="en-US"/>
              <a:t>Some common ASDP errors the data team has encountered include records with:</a:t>
            </a:r>
            <a:endParaRPr/>
          </a:p>
          <a:p>
            <a:pPr marL="457200" lvl="0" indent="-317500" algn="l" rtl="0">
              <a:spcBef>
                <a:spcPts val="0"/>
              </a:spcBef>
              <a:spcAft>
                <a:spcPts val="0"/>
              </a:spcAft>
              <a:buSzPts val="1400"/>
              <a:buChar char="●"/>
            </a:pPr>
            <a:r>
              <a:rPr lang="en-US"/>
              <a:t>The wrong program start date.  This fix for this is not easy. The record has to be deleted by ODE and then the district has to reenter it. </a:t>
            </a:r>
            <a:endParaRPr/>
          </a:p>
          <a:p>
            <a:pPr marL="457200" lvl="0" indent="-317500" algn="l" rtl="0">
              <a:spcBef>
                <a:spcPts val="0"/>
              </a:spcBef>
              <a:spcAft>
                <a:spcPts val="0"/>
              </a:spcAft>
              <a:buSzPts val="1400"/>
              <a:buChar char="●"/>
            </a:pPr>
            <a:r>
              <a:rPr lang="en-US"/>
              <a:t>The wrong date of initial parent consent, </a:t>
            </a:r>
            <a:endParaRPr/>
          </a:p>
          <a:p>
            <a:pPr marL="457200" lvl="0" indent="-317500" algn="l" rtl="0">
              <a:spcBef>
                <a:spcPts val="0"/>
              </a:spcBef>
              <a:spcAft>
                <a:spcPts val="0"/>
              </a:spcAft>
              <a:buSzPts val="1400"/>
              <a:buChar char="●"/>
            </a:pPr>
            <a:r>
              <a:rPr lang="en-US" strike="sngStrike"/>
              <a:t>the student is SpED but the last IEP date is blank, </a:t>
            </a:r>
            <a:endParaRPr strike="sngStrike"/>
          </a:p>
          <a:p>
            <a:pPr marL="457200" lvl="0" indent="-317500" algn="l" rtl="0">
              <a:spcBef>
                <a:spcPts val="0"/>
              </a:spcBef>
              <a:spcAft>
                <a:spcPts val="0"/>
              </a:spcAft>
              <a:buSzPts val="1400"/>
              <a:buChar char="●"/>
            </a:pPr>
            <a:r>
              <a:rPr lang="en-US"/>
              <a:t>The daily number of minutes was entered in lieu of the weekly minutes, or the number of hours were entered instead of the weekly minutes. </a:t>
            </a:r>
            <a:endParaRPr/>
          </a:p>
          <a:p>
            <a:pPr marL="457200" lvl="0" indent="-317500" algn="l" rtl="0">
              <a:spcBef>
                <a:spcPts val="0"/>
              </a:spcBef>
              <a:spcAft>
                <a:spcPts val="0"/>
              </a:spcAft>
              <a:buSzPts val="1400"/>
              <a:buChar char="●"/>
            </a:pPr>
            <a:r>
              <a:rPr lang="en-US"/>
              <a:t>When selecting the reason code, check the list of available reason codes for a more appropriate code before selecting code 06, “Other.” the OESO recode team will have you recode the record if they fit under another reason code. For example, if the student attends a special program that has a school day that is shorter, use code 10, “Special School or Program.” </a:t>
            </a:r>
            <a:endParaRPr/>
          </a:p>
          <a:p>
            <a:pPr marL="457200" lvl="0" indent="-317500" algn="l" rtl="0">
              <a:spcBef>
                <a:spcPts val="0"/>
              </a:spcBef>
              <a:spcAft>
                <a:spcPts val="0"/>
              </a:spcAft>
              <a:buSzPts val="1400"/>
              <a:buChar char="●"/>
            </a:pPr>
            <a:r>
              <a:rPr lang="en-US"/>
              <a:t>Logging in as a school to submit and/or verify</a:t>
            </a:r>
            <a:endParaRPr/>
          </a:p>
          <a:p>
            <a:pPr marL="914400" lvl="1" indent="-317500" algn="l" rtl="0">
              <a:spcBef>
                <a:spcPts val="0"/>
              </a:spcBef>
              <a:spcAft>
                <a:spcPts val="0"/>
              </a:spcAft>
              <a:buSzPts val="1400"/>
              <a:buChar char="○"/>
            </a:pPr>
            <a:r>
              <a:rPr lang="en-US"/>
              <a:t>Must be done at the school district level</a:t>
            </a:r>
            <a:endParaRPr/>
          </a:p>
          <a:p>
            <a:pPr marL="914400" lvl="1" indent="-317500" algn="l" rtl="0">
              <a:spcBef>
                <a:spcPts val="0"/>
              </a:spcBef>
              <a:spcAft>
                <a:spcPts val="0"/>
              </a:spcAft>
              <a:buSzPts val="1400"/>
              <a:buChar char="○"/>
            </a:pPr>
            <a:r>
              <a:rPr lang="en-US"/>
              <a:t>Exception: state sponsored charter schools</a:t>
            </a:r>
            <a:endParaRPr/>
          </a:p>
          <a:p>
            <a:pPr marL="0" lvl="0" indent="0" algn="l" rtl="0">
              <a:spcBef>
                <a:spcPts val="0"/>
              </a:spcBef>
              <a:spcAft>
                <a:spcPts val="0"/>
              </a:spcAft>
              <a:buNone/>
            </a:pPr>
            <a:endParaRPr/>
          </a:p>
          <a:p>
            <a:pPr marL="0" lvl="0" indent="0" algn="l" rtl="0">
              <a:spcBef>
                <a:spcPts val="0"/>
              </a:spcBef>
              <a:spcAft>
                <a:spcPts val="0"/>
              </a:spcAft>
              <a:buNone/>
            </a:pPr>
            <a:r>
              <a:rPr lang="en-US"/>
              <a:t>When in doubt, don’t hesitate to reach out to ODE. Our contact information has been included at the end of this presentation.</a:t>
            </a:r>
            <a:endParaRPr/>
          </a:p>
        </p:txBody>
      </p:sp>
      <p:sp>
        <p:nvSpPr>
          <p:cNvPr id="435" name="Google Shape;435;g3e050a99db0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3dd6d47a90f_0_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2" name="Google Shape;442;g3dd6d47a90f_0_5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3" name="Google Shape;443;g3dd6d47a90f_0_5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3dd6d47a90f_0_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9" name="Google Shape;449;g3dd6d47a90f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0" name="Google Shape;450;g3dd6d47a90f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g3dd6d47a90f_0_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7" name="Google Shape;457;g3dd6d47a90f_0_7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Will put the flow chart in the chat. </a:t>
            </a:r>
            <a:endParaRPr/>
          </a:p>
          <a:p>
            <a:pPr marL="0" lvl="0" indent="0" algn="l" rtl="0">
              <a:spcBef>
                <a:spcPts val="0"/>
              </a:spcBef>
              <a:spcAft>
                <a:spcPts val="0"/>
              </a:spcAft>
              <a:buNone/>
            </a:pPr>
            <a:endParaRPr/>
          </a:p>
        </p:txBody>
      </p:sp>
      <p:sp>
        <p:nvSpPr>
          <p:cNvPr id="458" name="Google Shape;458;g3dd6d47a90f_0_7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g3dd6d47a90f_0_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4" name="Google Shape;464;g3dd6d47a90f_0_8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Will put the flow chart in the chat. </a:t>
            </a:r>
            <a:endParaRPr/>
          </a:p>
        </p:txBody>
      </p:sp>
      <p:sp>
        <p:nvSpPr>
          <p:cNvPr id="465" name="Google Shape;465;g3dd6d47a90f_0_8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g3dd6d47a90f_0_1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1" name="Google Shape;471;g3dd6d47a90f_0_10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2" name="Google Shape;472;g3dd6d47a90f_0_10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9" name="Google Shape;47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8" name="Google Shape;48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chemeClr val="accent1"/>
        </a:solidFill>
        <a:effectLst/>
      </p:bgPr>
    </p:bg>
    <p:spTree>
      <p:nvGrpSpPr>
        <p:cNvPr id="1" name="Shape 17"/>
        <p:cNvGrpSpPr/>
        <p:nvPr/>
      </p:nvGrpSpPr>
      <p:grpSpPr>
        <a:xfrm>
          <a:off x="0" y="0"/>
          <a:ext cx="0" cy="0"/>
          <a:chOff x="0" y="0"/>
          <a:chExt cx="0" cy="0"/>
        </a:xfrm>
      </p:grpSpPr>
      <p:sp>
        <p:nvSpPr>
          <p:cNvPr id="18" name="Google Shape;18;p17"/>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9" name="Google Shape;19;p17"/>
          <p:cNvSpPr/>
          <p:nvPr/>
        </p:nvSpPr>
        <p:spPr>
          <a:xfrm>
            <a:off x="206188" y="5948082"/>
            <a:ext cx="11775141" cy="699247"/>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20" name="Google Shape;20;p17"/>
          <p:cNvPicPr preferRelativeResize="0"/>
          <p:nvPr/>
        </p:nvPicPr>
        <p:blipFill rotWithShape="1">
          <a:blip r:embed="rId2">
            <a:alphaModFix/>
          </a:blip>
          <a:srcRect/>
          <a:stretch/>
        </p:blipFill>
        <p:spPr>
          <a:xfrm>
            <a:off x="5452870" y="3472133"/>
            <a:ext cx="1286259" cy="24384"/>
          </a:xfrm>
          <a:prstGeom prst="rect">
            <a:avLst/>
          </a:prstGeom>
          <a:noFill/>
          <a:ln>
            <a:noFill/>
          </a:ln>
        </p:spPr>
      </p:pic>
      <p:pic>
        <p:nvPicPr>
          <p:cNvPr id="21" name="Google Shape;21;p17" descr="Oregon Department of Education Logo"/>
          <p:cNvPicPr preferRelativeResize="0"/>
          <p:nvPr/>
        </p:nvPicPr>
        <p:blipFill rotWithShape="1">
          <a:blip r:embed="rId3">
            <a:alphaModFix/>
          </a:blip>
          <a:srcRect/>
          <a:stretch/>
        </p:blipFill>
        <p:spPr>
          <a:xfrm>
            <a:off x="5033770" y="214049"/>
            <a:ext cx="2124460" cy="2167132"/>
          </a:xfrm>
          <a:prstGeom prst="rect">
            <a:avLst/>
          </a:prstGeom>
          <a:noFill/>
          <a:ln>
            <a:noFill/>
          </a:ln>
        </p:spPr>
      </p:pic>
      <p:sp>
        <p:nvSpPr>
          <p:cNvPr id="22" name="Google Shape;22;p17"/>
          <p:cNvSpPr txBox="1">
            <a:spLocks noGrp="1"/>
          </p:cNvSpPr>
          <p:nvPr>
            <p:ph type="ctrTitle"/>
          </p:nvPr>
        </p:nvSpPr>
        <p:spPr>
          <a:xfrm>
            <a:off x="1524000" y="2486701"/>
            <a:ext cx="9144000" cy="102326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1"/>
              </a:buClr>
              <a:buSzPts val="5400"/>
              <a:buFont typeface="Calibri"/>
              <a:buNone/>
              <a:defRPr sz="54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1"/>
              </a:buClr>
              <a:buSzPts val="2400"/>
              <a:buNone/>
              <a:defRPr sz="2400">
                <a:solidFill>
                  <a:schemeClr val="accen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4" name="Google Shape;24;p17"/>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7"/>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7"/>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18"/>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8"/>
          <p:cNvSpPr txBox="1">
            <a:spLocks noGrp="1"/>
          </p:cNvSpPr>
          <p:nvPr>
            <p:ph type="body" idx="1"/>
          </p:nvPr>
        </p:nvSpPr>
        <p:spPr>
          <a:xfrm>
            <a:off x="717176" y="1825625"/>
            <a:ext cx="10784542" cy="410901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18"/>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8"/>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8"/>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Follow Us">
  <p:cSld name="Follow Us">
    <p:bg>
      <p:bgPr>
        <a:solidFill>
          <a:schemeClr val="accent1"/>
        </a:solidFill>
        <a:effectLst/>
      </p:bgPr>
    </p:bg>
    <p:spTree>
      <p:nvGrpSpPr>
        <p:cNvPr id="1" name="Shape 33"/>
        <p:cNvGrpSpPr/>
        <p:nvPr/>
      </p:nvGrpSpPr>
      <p:grpSpPr>
        <a:xfrm>
          <a:off x="0" y="0"/>
          <a:ext cx="0" cy="0"/>
          <a:chOff x="0" y="0"/>
          <a:chExt cx="0" cy="0"/>
        </a:xfrm>
      </p:grpSpPr>
      <p:sp>
        <p:nvSpPr>
          <p:cNvPr id="34" name="Google Shape;34;p27"/>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35" name="Google Shape;35;p27"/>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36" name="Google Shape;36;p27"/>
          <p:cNvSpPr txBox="1">
            <a:spLocks noGrp="1"/>
          </p:cNvSpPr>
          <p:nvPr>
            <p:ph type="ctrTitle"/>
          </p:nvPr>
        </p:nvSpPr>
        <p:spPr>
          <a:xfrm>
            <a:off x="1524000" y="1499125"/>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1"/>
              </a:buClr>
              <a:buSzPts val="12000"/>
              <a:buFont typeface="Calibri"/>
              <a:buNone/>
              <a:defRPr sz="12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37" name="Google Shape;37;p27" descr="Twitter icon"/>
          <p:cNvPicPr preferRelativeResize="0"/>
          <p:nvPr/>
        </p:nvPicPr>
        <p:blipFill rotWithShape="1">
          <a:blip r:embed="rId3">
            <a:alphaModFix/>
          </a:blip>
          <a:srcRect/>
          <a:stretch/>
        </p:blipFill>
        <p:spPr>
          <a:xfrm>
            <a:off x="2718290" y="4043402"/>
            <a:ext cx="500040" cy="500040"/>
          </a:xfrm>
          <a:prstGeom prst="rect">
            <a:avLst/>
          </a:prstGeom>
          <a:noFill/>
          <a:ln>
            <a:noFill/>
          </a:ln>
        </p:spPr>
      </p:pic>
      <p:sp>
        <p:nvSpPr>
          <p:cNvPr id="38" name="Google Shape;38;p27"/>
          <p:cNvSpPr txBox="1"/>
          <p:nvPr/>
        </p:nvSpPr>
        <p:spPr>
          <a:xfrm>
            <a:off x="2718290" y="4043402"/>
            <a:ext cx="6806709"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2400"/>
              <a:buFont typeface="Arial"/>
              <a:buNone/>
            </a:pPr>
            <a:r>
              <a:rPr lang="en-US" sz="2400" b="0" i="0" u="none" strike="noStrike" cap="none">
                <a:solidFill>
                  <a:schemeClr val="accent1"/>
                </a:solidFill>
                <a:latin typeface="Arial"/>
                <a:ea typeface="Arial"/>
                <a:cs typeface="Arial"/>
                <a:sym typeface="Arial"/>
              </a:rPr>
              <a:t>twitter.com/ORDeptEd | fb.com/ORDeptEd</a:t>
            </a:r>
            <a:endParaRPr sz="2400" b="0" i="0" u="none" strike="noStrike" cap="none">
              <a:solidFill>
                <a:schemeClr val="accent1"/>
              </a:solidFill>
              <a:latin typeface="Arial"/>
              <a:ea typeface="Arial"/>
              <a:cs typeface="Arial"/>
              <a:sym typeface="Arial"/>
            </a:endParaRPr>
          </a:p>
        </p:txBody>
      </p:sp>
      <p:pic>
        <p:nvPicPr>
          <p:cNvPr id="39" name="Google Shape;39;p27" descr="Facebook icon"/>
          <p:cNvPicPr preferRelativeResize="0"/>
          <p:nvPr/>
        </p:nvPicPr>
        <p:blipFill rotWithShape="1">
          <a:blip r:embed="rId4">
            <a:alphaModFix/>
          </a:blip>
          <a:srcRect/>
          <a:stretch/>
        </p:blipFill>
        <p:spPr>
          <a:xfrm>
            <a:off x="9024960" y="4043402"/>
            <a:ext cx="500040" cy="500040"/>
          </a:xfrm>
          <a:prstGeom prst="rect">
            <a:avLst/>
          </a:prstGeom>
          <a:noFill/>
          <a:ln>
            <a:noFill/>
          </a:ln>
        </p:spPr>
      </p:pic>
      <p:sp>
        <p:nvSpPr>
          <p:cNvPr id="40" name="Google Shape;40;p27"/>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7"/>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7"/>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3"/>
        <p:cNvGrpSpPr/>
        <p:nvPr/>
      </p:nvGrpSpPr>
      <p:grpSpPr>
        <a:xfrm>
          <a:off x="0" y="0"/>
          <a:ext cx="0" cy="0"/>
          <a:chOff x="0" y="0"/>
          <a:chExt cx="0" cy="0"/>
        </a:xfrm>
      </p:grpSpPr>
      <p:sp>
        <p:nvSpPr>
          <p:cNvPr id="44" name="Google Shape;44;p28"/>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8"/>
          <p:cNvSpPr txBox="1">
            <a:spLocks noGrp="1"/>
          </p:cNvSpPr>
          <p:nvPr>
            <p:ph type="body" idx="1"/>
          </p:nvPr>
        </p:nvSpPr>
        <p:spPr>
          <a:xfrm>
            <a:off x="717176" y="1825625"/>
            <a:ext cx="5302624" cy="41060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body" idx="2"/>
          </p:nvPr>
        </p:nvSpPr>
        <p:spPr>
          <a:xfrm>
            <a:off x="6172200" y="1825625"/>
            <a:ext cx="5329518" cy="41060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28"/>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8"/>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8"/>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Section Header">
  <p:cSld name="Section Header">
    <p:bg>
      <p:bgPr>
        <a:solidFill>
          <a:schemeClr val="accent1"/>
        </a:solidFill>
        <a:effectLst/>
      </p:bgPr>
    </p:bg>
    <p:spTree>
      <p:nvGrpSpPr>
        <p:cNvPr id="1" name="Shape 50"/>
        <p:cNvGrpSpPr/>
        <p:nvPr/>
      </p:nvGrpSpPr>
      <p:grpSpPr>
        <a:xfrm>
          <a:off x="0" y="0"/>
          <a:ext cx="0" cy="0"/>
          <a:chOff x="0" y="0"/>
          <a:chExt cx="0" cy="0"/>
        </a:xfrm>
      </p:grpSpPr>
      <p:sp>
        <p:nvSpPr>
          <p:cNvPr id="51" name="Google Shape;51;p29"/>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2" name="Google Shape;52;p29"/>
          <p:cNvSpPr/>
          <p:nvPr/>
        </p:nvSpPr>
        <p:spPr>
          <a:xfrm>
            <a:off x="206187" y="2488757"/>
            <a:ext cx="11775141" cy="1900363"/>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pic>
        <p:nvPicPr>
          <p:cNvPr id="53" name="Google Shape;53;p29" descr="Oregon Department of Education Logo"/>
          <p:cNvPicPr preferRelativeResize="0"/>
          <p:nvPr/>
        </p:nvPicPr>
        <p:blipFill rotWithShape="1">
          <a:blip r:embed="rId2">
            <a:alphaModFix/>
          </a:blip>
          <a:srcRect/>
          <a:stretch/>
        </p:blipFill>
        <p:spPr>
          <a:xfrm>
            <a:off x="5033770" y="214049"/>
            <a:ext cx="2124460" cy="2167132"/>
          </a:xfrm>
          <a:prstGeom prst="rect">
            <a:avLst/>
          </a:prstGeom>
          <a:noFill/>
          <a:ln>
            <a:noFill/>
          </a:ln>
        </p:spPr>
      </p:pic>
      <p:sp>
        <p:nvSpPr>
          <p:cNvPr id="54" name="Google Shape;54;p29"/>
          <p:cNvSpPr txBox="1">
            <a:spLocks noGrp="1"/>
          </p:cNvSpPr>
          <p:nvPr>
            <p:ph type="ctrTitle"/>
          </p:nvPr>
        </p:nvSpPr>
        <p:spPr>
          <a:xfrm>
            <a:off x="717177" y="2488757"/>
            <a:ext cx="10784542" cy="1900363"/>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accent1"/>
              </a:buClr>
              <a:buSzPts val="6800"/>
              <a:buFont typeface="Calibri"/>
              <a:buNone/>
              <a:defRPr sz="68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9"/>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9"/>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9"/>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Title Bar and Content">
  <p:cSld name="Title Bar and Content">
    <p:bg>
      <p:bgPr>
        <a:solidFill>
          <a:schemeClr val="accent1"/>
        </a:solidFill>
        <a:effectLst/>
      </p:bgPr>
    </p:bg>
    <p:spTree>
      <p:nvGrpSpPr>
        <p:cNvPr id="1" name="Shape 58"/>
        <p:cNvGrpSpPr/>
        <p:nvPr/>
      </p:nvGrpSpPr>
      <p:grpSpPr>
        <a:xfrm>
          <a:off x="0" y="0"/>
          <a:ext cx="0" cy="0"/>
          <a:chOff x="0" y="0"/>
          <a:chExt cx="0" cy="0"/>
        </a:xfrm>
      </p:grpSpPr>
      <p:sp>
        <p:nvSpPr>
          <p:cNvPr id="59" name="Google Shape;59;p30"/>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0" name="Google Shape;60;p30"/>
          <p:cNvSpPr/>
          <p:nvPr/>
        </p:nvSpPr>
        <p:spPr>
          <a:xfrm>
            <a:off x="206188" y="215153"/>
            <a:ext cx="11775141" cy="1397364"/>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1" name="Google Shape;61;p30"/>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30"/>
          <p:cNvSpPr txBox="1">
            <a:spLocks noGrp="1"/>
          </p:cNvSpPr>
          <p:nvPr>
            <p:ph type="body" idx="1"/>
          </p:nvPr>
        </p:nvSpPr>
        <p:spPr>
          <a:xfrm>
            <a:off x="717176" y="1825625"/>
            <a:ext cx="10784542" cy="410901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30"/>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30"/>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30"/>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Content with Caption">
  <p:cSld name="Content with Caption">
    <p:bg>
      <p:bgPr>
        <a:solidFill>
          <a:schemeClr val="accent1"/>
        </a:solidFill>
        <a:effectLst/>
      </p:bgPr>
    </p:bg>
    <p:spTree>
      <p:nvGrpSpPr>
        <p:cNvPr id="1" name="Shape 66"/>
        <p:cNvGrpSpPr/>
        <p:nvPr/>
      </p:nvGrpSpPr>
      <p:grpSpPr>
        <a:xfrm>
          <a:off x="0" y="0"/>
          <a:ext cx="0" cy="0"/>
          <a:chOff x="0" y="0"/>
          <a:chExt cx="0" cy="0"/>
        </a:xfrm>
      </p:grpSpPr>
      <p:sp>
        <p:nvSpPr>
          <p:cNvPr id="67" name="Google Shape;67;p31"/>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8" name="Google Shape;68;p31"/>
          <p:cNvSpPr/>
          <p:nvPr/>
        </p:nvSpPr>
        <p:spPr>
          <a:xfrm>
            <a:off x="206189" y="215153"/>
            <a:ext cx="4730470" cy="6432176"/>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9" name="Google Shape;69;p31"/>
          <p:cNvSpPr txBox="1">
            <a:spLocks noGrp="1"/>
          </p:cNvSpPr>
          <p:nvPr>
            <p:ph type="title"/>
          </p:nvPr>
        </p:nvSpPr>
        <p:spPr>
          <a:xfrm>
            <a:off x="717177" y="779645"/>
            <a:ext cx="3931826" cy="2525617"/>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1"/>
              </a:buClr>
              <a:buSzPts val="4400"/>
              <a:buFont typeface="Calibri"/>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1"/>
          <p:cNvSpPr>
            <a:spLocks noGrp="1"/>
          </p:cNvSpPr>
          <p:nvPr>
            <p:ph type="pic" idx="2"/>
          </p:nvPr>
        </p:nvSpPr>
        <p:spPr>
          <a:xfrm>
            <a:off x="717177" y="3540125"/>
            <a:ext cx="3931826" cy="2320926"/>
          </a:xfrm>
          <a:prstGeom prst="rect">
            <a:avLst/>
          </a:prstGeom>
          <a:noFill/>
          <a:ln>
            <a:noFill/>
          </a:ln>
        </p:spPr>
      </p:sp>
      <p:sp>
        <p:nvSpPr>
          <p:cNvPr id="71" name="Google Shape;71;p31"/>
          <p:cNvSpPr txBox="1">
            <a:spLocks noGrp="1"/>
          </p:cNvSpPr>
          <p:nvPr>
            <p:ph type="body" idx="1"/>
          </p:nvPr>
        </p:nvSpPr>
        <p:spPr>
          <a:xfrm>
            <a:off x="5183188" y="779647"/>
            <a:ext cx="6172200" cy="5081404"/>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81000" algn="l">
              <a:lnSpc>
                <a:spcPct val="90000"/>
              </a:lnSpc>
              <a:spcBef>
                <a:spcPts val="500"/>
              </a:spcBef>
              <a:spcAft>
                <a:spcPts val="0"/>
              </a:spcAft>
              <a:buClr>
                <a:schemeClr val="dk1"/>
              </a:buClr>
              <a:buSzPts val="2400"/>
              <a:buChar char="•"/>
              <a:defRPr sz="2400"/>
            </a:lvl2pPr>
            <a:lvl3pPr marL="1371600" lvl="2" indent="-381000" algn="l">
              <a:lnSpc>
                <a:spcPct val="90000"/>
              </a:lnSpc>
              <a:spcBef>
                <a:spcPts val="500"/>
              </a:spcBef>
              <a:spcAft>
                <a:spcPts val="0"/>
              </a:spcAft>
              <a:buClr>
                <a:schemeClr val="dk1"/>
              </a:buClr>
              <a:buSzPts val="2400"/>
              <a:buChar char="•"/>
              <a:defRPr sz="2400"/>
            </a:lvl3pPr>
            <a:lvl4pPr marL="1828800" lvl="3" indent="-381000" algn="l">
              <a:lnSpc>
                <a:spcPct val="90000"/>
              </a:lnSpc>
              <a:spcBef>
                <a:spcPts val="500"/>
              </a:spcBef>
              <a:spcAft>
                <a:spcPts val="0"/>
              </a:spcAft>
              <a:buClr>
                <a:schemeClr val="dk1"/>
              </a:buClr>
              <a:buSzPts val="2400"/>
              <a:buChar char="•"/>
              <a:defRPr sz="2400"/>
            </a:lvl4pPr>
            <a:lvl5pPr marL="2286000" lvl="4" indent="-381000" algn="l">
              <a:lnSpc>
                <a:spcPct val="90000"/>
              </a:lnSpc>
              <a:spcBef>
                <a:spcPts val="500"/>
              </a:spcBef>
              <a:spcAft>
                <a:spcPts val="0"/>
              </a:spcAft>
              <a:buClr>
                <a:schemeClr val="dk1"/>
              </a:buClr>
              <a:buSzPts val="2400"/>
              <a:buChar char="•"/>
              <a:defRPr sz="24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2" name="Google Shape;72;p31"/>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1"/>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1"/>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75"/>
        <p:cNvGrpSpPr/>
        <p:nvPr/>
      </p:nvGrpSpPr>
      <p:grpSpPr>
        <a:xfrm>
          <a:off x="0" y="0"/>
          <a:ext cx="0" cy="0"/>
          <a:chOff x="0" y="0"/>
          <a:chExt cx="0" cy="0"/>
        </a:xfrm>
      </p:grpSpPr>
      <p:sp>
        <p:nvSpPr>
          <p:cNvPr id="76" name="Google Shape;76;p32"/>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32"/>
          <p:cNvSpPr txBox="1">
            <a:spLocks noGrp="1"/>
          </p:cNvSpPr>
          <p:nvPr>
            <p:ph type="body" idx="1"/>
          </p:nvPr>
        </p:nvSpPr>
        <p:spPr>
          <a:xfrm>
            <a:off x="717176" y="1681163"/>
            <a:ext cx="5280399" cy="82391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1"/>
              </a:buClr>
              <a:buSzPts val="3200"/>
              <a:buNone/>
              <a:defRPr sz="3200" b="0">
                <a:solidFill>
                  <a:schemeClr val="accent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8" name="Google Shape;78;p32"/>
          <p:cNvSpPr txBox="1">
            <a:spLocks noGrp="1"/>
          </p:cNvSpPr>
          <p:nvPr>
            <p:ph type="body" idx="2"/>
          </p:nvPr>
        </p:nvSpPr>
        <p:spPr>
          <a:xfrm>
            <a:off x="717176" y="2505075"/>
            <a:ext cx="5280399" cy="343454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32"/>
          <p:cNvSpPr txBox="1">
            <a:spLocks noGrp="1"/>
          </p:cNvSpPr>
          <p:nvPr>
            <p:ph type="body" idx="3"/>
          </p:nvPr>
        </p:nvSpPr>
        <p:spPr>
          <a:xfrm>
            <a:off x="6172200" y="1681163"/>
            <a:ext cx="5329518" cy="82391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1"/>
              </a:buClr>
              <a:buSzPts val="3200"/>
              <a:buNone/>
              <a:defRPr sz="3200" b="0">
                <a:solidFill>
                  <a:schemeClr val="accent1"/>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0" name="Google Shape;80;p32"/>
          <p:cNvSpPr txBox="1">
            <a:spLocks noGrp="1"/>
          </p:cNvSpPr>
          <p:nvPr>
            <p:ph type="body" idx="4"/>
          </p:nvPr>
        </p:nvSpPr>
        <p:spPr>
          <a:xfrm>
            <a:off x="6172200" y="2505075"/>
            <a:ext cx="5329518" cy="343454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2"/>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32"/>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32"/>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Title Only">
  <p:cSld name="Title Only">
    <p:spTree>
      <p:nvGrpSpPr>
        <p:cNvPr id="1" name="Shape 84"/>
        <p:cNvGrpSpPr/>
        <p:nvPr/>
      </p:nvGrpSpPr>
      <p:grpSpPr>
        <a:xfrm>
          <a:off x="0" y="0"/>
          <a:ext cx="0" cy="0"/>
          <a:chOff x="0" y="0"/>
          <a:chExt cx="0" cy="0"/>
        </a:xfrm>
      </p:grpSpPr>
      <p:sp>
        <p:nvSpPr>
          <p:cNvPr id="85" name="Google Shape;85;p33"/>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6" name="Google Shape;86;p33"/>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33"/>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33"/>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33"/>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Blank">
  <p:cSld name="Blank">
    <p:spTree>
      <p:nvGrpSpPr>
        <p:cNvPr id="1" name="Shape 90"/>
        <p:cNvGrpSpPr/>
        <p:nvPr/>
      </p:nvGrpSpPr>
      <p:grpSpPr>
        <a:xfrm>
          <a:off x="0" y="0"/>
          <a:ext cx="0" cy="0"/>
          <a:chOff x="0" y="0"/>
          <a:chExt cx="0" cy="0"/>
        </a:xfrm>
      </p:grpSpPr>
      <p:sp>
        <p:nvSpPr>
          <p:cNvPr id="91" name="Google Shape;91;p34"/>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v</a:t>
            </a:r>
            <a:endParaRPr sz="1400" b="0" i="0" u="none" strike="noStrike" cap="none">
              <a:solidFill>
                <a:srgbClr val="000000"/>
              </a:solidFill>
              <a:latin typeface="Arial"/>
              <a:ea typeface="Arial"/>
              <a:cs typeface="Arial"/>
              <a:sym typeface="Arial"/>
            </a:endParaRPr>
          </a:p>
        </p:txBody>
      </p:sp>
      <p:sp>
        <p:nvSpPr>
          <p:cNvPr id="92" name="Google Shape;92;p34"/>
          <p:cNvSpPr txBox="1">
            <a:spLocks noGrp="1"/>
          </p:cNvSpPr>
          <p:nvPr>
            <p:ph type="body" idx="1"/>
          </p:nvPr>
        </p:nvSpPr>
        <p:spPr>
          <a:xfrm>
            <a:off x="717176" y="659958"/>
            <a:ext cx="10784542" cy="539893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 name="Google Shape;93;p34"/>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34"/>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34"/>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Large Type">
  <p:cSld name="Large Type">
    <p:bg>
      <p:bgPr>
        <a:solidFill>
          <a:schemeClr val="accent1"/>
        </a:solidFill>
        <a:effectLst/>
      </p:bgPr>
    </p:bg>
    <p:spTree>
      <p:nvGrpSpPr>
        <p:cNvPr id="1" name="Shape 96"/>
        <p:cNvGrpSpPr/>
        <p:nvPr/>
      </p:nvGrpSpPr>
      <p:grpSpPr>
        <a:xfrm>
          <a:off x="0" y="0"/>
          <a:ext cx="0" cy="0"/>
          <a:chOff x="0" y="0"/>
          <a:chExt cx="0" cy="0"/>
        </a:xfrm>
      </p:grpSpPr>
      <p:sp>
        <p:nvSpPr>
          <p:cNvPr id="97" name="Google Shape;97;p35"/>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98" name="Google Shape;98;p35"/>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99" name="Google Shape;99;p35"/>
          <p:cNvSpPr txBox="1">
            <a:spLocks noGrp="1"/>
          </p:cNvSpPr>
          <p:nvPr>
            <p:ph type="ctrTitle"/>
          </p:nvPr>
        </p:nvSpPr>
        <p:spPr>
          <a:xfrm>
            <a:off x="1524000" y="1499125"/>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1"/>
              </a:buClr>
              <a:buSzPts val="12000"/>
              <a:buFont typeface="Calibri"/>
              <a:buNone/>
              <a:defRPr sz="12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35"/>
          <p:cNvSpPr txBox="1">
            <a:spLocks noGrp="1"/>
          </p:cNvSpPr>
          <p:nvPr>
            <p:ph type="subTitle" idx="1"/>
          </p:nvPr>
        </p:nvSpPr>
        <p:spPr>
          <a:xfrm>
            <a:off x="1524000" y="4003184"/>
            <a:ext cx="9144000" cy="880607"/>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1"/>
              </a:buClr>
              <a:buSzPts val="2400"/>
              <a:buNone/>
              <a:defRPr sz="2400">
                <a:solidFill>
                  <a:schemeClr val="accen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01" name="Google Shape;101;p35"/>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35"/>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35"/>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Large Type">
  <p:cSld name="Large Type">
    <p:bg>
      <p:bgPr>
        <a:solidFill>
          <a:schemeClr val="dk2"/>
        </a:solidFill>
        <a:effectLst/>
      </p:bgPr>
    </p:bg>
    <p:spTree>
      <p:nvGrpSpPr>
        <p:cNvPr id="1" name="Shape 112"/>
        <p:cNvGrpSpPr/>
        <p:nvPr/>
      </p:nvGrpSpPr>
      <p:grpSpPr>
        <a:xfrm>
          <a:off x="0" y="0"/>
          <a:ext cx="0" cy="0"/>
          <a:chOff x="0" y="0"/>
          <a:chExt cx="0" cy="0"/>
        </a:xfrm>
      </p:grpSpPr>
      <p:sp>
        <p:nvSpPr>
          <p:cNvPr id="113" name="Google Shape;113;p24"/>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114" name="Google Shape;114;p24"/>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115" name="Google Shape;115;p24"/>
          <p:cNvSpPr txBox="1">
            <a:spLocks noGrp="1"/>
          </p:cNvSpPr>
          <p:nvPr>
            <p:ph type="ctrTitle"/>
          </p:nvPr>
        </p:nvSpPr>
        <p:spPr>
          <a:xfrm>
            <a:off x="1524000" y="1499125"/>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2000"/>
              <a:buFont typeface="Calibri"/>
              <a:buNone/>
              <a:defRPr sz="120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 name="Google Shape;116;p24"/>
          <p:cNvSpPr txBox="1">
            <a:spLocks noGrp="1"/>
          </p:cNvSpPr>
          <p:nvPr>
            <p:ph type="subTitle" idx="1"/>
          </p:nvPr>
        </p:nvSpPr>
        <p:spPr>
          <a:xfrm>
            <a:off x="1524000" y="4003184"/>
            <a:ext cx="9144000" cy="880607"/>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2"/>
              </a:buClr>
              <a:buSzPts val="2400"/>
              <a:buNone/>
              <a:defRPr sz="2400">
                <a:solidFill>
                  <a:schemeClr val="dk2"/>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17" name="Google Shape;117;p24"/>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24"/>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p24"/>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chemeClr val="dk2"/>
        </a:solidFill>
        <a:effectLst/>
      </p:bgPr>
    </p:bg>
    <p:spTree>
      <p:nvGrpSpPr>
        <p:cNvPr id="1" name="Shape 120"/>
        <p:cNvGrpSpPr/>
        <p:nvPr/>
      </p:nvGrpSpPr>
      <p:grpSpPr>
        <a:xfrm>
          <a:off x="0" y="0"/>
          <a:ext cx="0" cy="0"/>
          <a:chOff x="0" y="0"/>
          <a:chExt cx="0" cy="0"/>
        </a:xfrm>
      </p:grpSpPr>
      <p:sp>
        <p:nvSpPr>
          <p:cNvPr id="121" name="Google Shape;121;p66"/>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22" name="Google Shape;122;p66"/>
          <p:cNvSpPr/>
          <p:nvPr/>
        </p:nvSpPr>
        <p:spPr>
          <a:xfrm>
            <a:off x="206188" y="5948082"/>
            <a:ext cx="11775141" cy="699247"/>
          </a:xfrm>
          <a:prstGeom prst="rect">
            <a:avLst/>
          </a:prstGeom>
          <a:solidFill>
            <a:srgbClr val="E7F5F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123" name="Google Shape;123;p66"/>
          <p:cNvPicPr preferRelativeResize="0"/>
          <p:nvPr/>
        </p:nvPicPr>
        <p:blipFill rotWithShape="1">
          <a:blip r:embed="rId2">
            <a:alphaModFix/>
          </a:blip>
          <a:srcRect/>
          <a:stretch/>
        </p:blipFill>
        <p:spPr>
          <a:xfrm>
            <a:off x="5452870" y="3472133"/>
            <a:ext cx="1286259" cy="24384"/>
          </a:xfrm>
          <a:prstGeom prst="rect">
            <a:avLst/>
          </a:prstGeom>
          <a:noFill/>
          <a:ln>
            <a:noFill/>
          </a:ln>
        </p:spPr>
      </p:pic>
      <p:pic>
        <p:nvPicPr>
          <p:cNvPr id="124" name="Google Shape;124;p66" descr="Oregon Department of Education Logo"/>
          <p:cNvPicPr preferRelativeResize="0"/>
          <p:nvPr/>
        </p:nvPicPr>
        <p:blipFill rotWithShape="1">
          <a:blip r:embed="rId3">
            <a:alphaModFix/>
          </a:blip>
          <a:srcRect/>
          <a:stretch/>
        </p:blipFill>
        <p:spPr>
          <a:xfrm>
            <a:off x="5033770" y="214049"/>
            <a:ext cx="2124460" cy="2167132"/>
          </a:xfrm>
          <a:prstGeom prst="rect">
            <a:avLst/>
          </a:prstGeom>
          <a:noFill/>
          <a:ln>
            <a:noFill/>
          </a:ln>
        </p:spPr>
      </p:pic>
      <p:sp>
        <p:nvSpPr>
          <p:cNvPr id="125" name="Google Shape;125;p66"/>
          <p:cNvSpPr txBox="1">
            <a:spLocks noGrp="1"/>
          </p:cNvSpPr>
          <p:nvPr>
            <p:ph type="ctrTitle"/>
          </p:nvPr>
        </p:nvSpPr>
        <p:spPr>
          <a:xfrm>
            <a:off x="1524000" y="2486701"/>
            <a:ext cx="9144000" cy="102326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5400"/>
              <a:buFont typeface="Calibri"/>
              <a:buNone/>
              <a:defRPr sz="54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6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2"/>
              </a:buClr>
              <a:buSzPts val="2400"/>
              <a:buNone/>
              <a:defRPr sz="2400">
                <a:solidFill>
                  <a:schemeClr val="dk2"/>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27" name="Google Shape;127;p66"/>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66"/>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p66"/>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Section Header">
  <p:cSld name="Section Header">
    <p:bg>
      <p:bgPr>
        <a:solidFill>
          <a:schemeClr val="dk2"/>
        </a:solidFill>
        <a:effectLst/>
      </p:bgPr>
    </p:bg>
    <p:spTree>
      <p:nvGrpSpPr>
        <p:cNvPr id="1" name="Shape 130"/>
        <p:cNvGrpSpPr/>
        <p:nvPr/>
      </p:nvGrpSpPr>
      <p:grpSpPr>
        <a:xfrm>
          <a:off x="0" y="0"/>
          <a:ext cx="0" cy="0"/>
          <a:chOff x="0" y="0"/>
          <a:chExt cx="0" cy="0"/>
        </a:xfrm>
      </p:grpSpPr>
      <p:sp>
        <p:nvSpPr>
          <p:cNvPr id="131" name="Google Shape;131;p67"/>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32" name="Google Shape;132;p67"/>
          <p:cNvSpPr/>
          <p:nvPr/>
        </p:nvSpPr>
        <p:spPr>
          <a:xfrm>
            <a:off x="206187" y="2488757"/>
            <a:ext cx="11775141" cy="1900363"/>
          </a:xfrm>
          <a:prstGeom prst="rect">
            <a:avLst/>
          </a:prstGeom>
          <a:solidFill>
            <a:srgbClr val="E7F5F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pic>
        <p:nvPicPr>
          <p:cNvPr id="133" name="Google Shape;133;p67" descr="Oregon Department of Education Logo"/>
          <p:cNvPicPr preferRelativeResize="0"/>
          <p:nvPr/>
        </p:nvPicPr>
        <p:blipFill rotWithShape="1">
          <a:blip r:embed="rId2">
            <a:alphaModFix/>
          </a:blip>
          <a:srcRect/>
          <a:stretch/>
        </p:blipFill>
        <p:spPr>
          <a:xfrm>
            <a:off x="5033770" y="214049"/>
            <a:ext cx="2124460" cy="2167132"/>
          </a:xfrm>
          <a:prstGeom prst="rect">
            <a:avLst/>
          </a:prstGeom>
          <a:noFill/>
          <a:ln>
            <a:noFill/>
          </a:ln>
        </p:spPr>
      </p:pic>
      <p:sp>
        <p:nvSpPr>
          <p:cNvPr id="134" name="Google Shape;134;p67"/>
          <p:cNvSpPr txBox="1">
            <a:spLocks noGrp="1"/>
          </p:cNvSpPr>
          <p:nvPr>
            <p:ph type="ctrTitle"/>
          </p:nvPr>
        </p:nvSpPr>
        <p:spPr>
          <a:xfrm>
            <a:off x="717177" y="2488757"/>
            <a:ext cx="10784542" cy="1900363"/>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dk2"/>
              </a:buClr>
              <a:buSzPts val="6800"/>
              <a:buFont typeface="Calibri"/>
              <a:buNone/>
              <a:defRPr sz="68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67"/>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67"/>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7" name="Google Shape;137;p67"/>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Title Bar and Content">
  <p:cSld name="Title Bar and Content">
    <p:bg>
      <p:bgPr>
        <a:solidFill>
          <a:schemeClr val="dk2"/>
        </a:solidFill>
        <a:effectLst/>
      </p:bgPr>
    </p:bg>
    <p:spTree>
      <p:nvGrpSpPr>
        <p:cNvPr id="1" name="Shape 138"/>
        <p:cNvGrpSpPr/>
        <p:nvPr/>
      </p:nvGrpSpPr>
      <p:grpSpPr>
        <a:xfrm>
          <a:off x="0" y="0"/>
          <a:ext cx="0" cy="0"/>
          <a:chOff x="0" y="0"/>
          <a:chExt cx="0" cy="0"/>
        </a:xfrm>
      </p:grpSpPr>
      <p:sp>
        <p:nvSpPr>
          <p:cNvPr id="139" name="Google Shape;139;p68"/>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40" name="Google Shape;140;p68"/>
          <p:cNvSpPr/>
          <p:nvPr/>
        </p:nvSpPr>
        <p:spPr>
          <a:xfrm>
            <a:off x="206188" y="215153"/>
            <a:ext cx="11775141" cy="1397364"/>
          </a:xfrm>
          <a:prstGeom prst="rect">
            <a:avLst/>
          </a:prstGeom>
          <a:solidFill>
            <a:srgbClr val="E7F5F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41" name="Google Shape;141;p68"/>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68"/>
          <p:cNvSpPr txBox="1">
            <a:spLocks noGrp="1"/>
          </p:cNvSpPr>
          <p:nvPr>
            <p:ph type="body" idx="1"/>
          </p:nvPr>
        </p:nvSpPr>
        <p:spPr>
          <a:xfrm>
            <a:off x="717176" y="1825625"/>
            <a:ext cx="10784542" cy="410901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3" name="Google Shape;143;p68"/>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4" name="Google Shape;144;p68"/>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5" name="Google Shape;145;p68"/>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Content with Caption">
  <p:cSld name="Content with Caption">
    <p:bg>
      <p:bgPr>
        <a:solidFill>
          <a:schemeClr val="dk2"/>
        </a:solidFill>
        <a:effectLst/>
      </p:bgPr>
    </p:bg>
    <p:spTree>
      <p:nvGrpSpPr>
        <p:cNvPr id="1" name="Shape 146"/>
        <p:cNvGrpSpPr/>
        <p:nvPr/>
      </p:nvGrpSpPr>
      <p:grpSpPr>
        <a:xfrm>
          <a:off x="0" y="0"/>
          <a:ext cx="0" cy="0"/>
          <a:chOff x="0" y="0"/>
          <a:chExt cx="0" cy="0"/>
        </a:xfrm>
      </p:grpSpPr>
      <p:sp>
        <p:nvSpPr>
          <p:cNvPr id="147" name="Google Shape;147;p69"/>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48" name="Google Shape;148;p69"/>
          <p:cNvSpPr/>
          <p:nvPr/>
        </p:nvSpPr>
        <p:spPr>
          <a:xfrm>
            <a:off x="206189" y="215153"/>
            <a:ext cx="4730470" cy="6432176"/>
          </a:xfrm>
          <a:prstGeom prst="rect">
            <a:avLst/>
          </a:prstGeom>
          <a:solidFill>
            <a:srgbClr val="E7F5F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49" name="Google Shape;149;p69"/>
          <p:cNvSpPr txBox="1">
            <a:spLocks noGrp="1"/>
          </p:cNvSpPr>
          <p:nvPr>
            <p:ph type="title"/>
          </p:nvPr>
        </p:nvSpPr>
        <p:spPr>
          <a:xfrm>
            <a:off x="717177" y="779646"/>
            <a:ext cx="3931826" cy="2529812"/>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2"/>
              </a:buClr>
              <a:buSzPts val="4400"/>
              <a:buFont typeface="Calibri"/>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0" name="Google Shape;150;p69"/>
          <p:cNvSpPr>
            <a:spLocks noGrp="1"/>
          </p:cNvSpPr>
          <p:nvPr>
            <p:ph type="pic" idx="2"/>
          </p:nvPr>
        </p:nvSpPr>
        <p:spPr>
          <a:xfrm>
            <a:off x="717177" y="3540125"/>
            <a:ext cx="3931826" cy="2320926"/>
          </a:xfrm>
          <a:prstGeom prst="rect">
            <a:avLst/>
          </a:prstGeom>
          <a:noFill/>
          <a:ln>
            <a:noFill/>
          </a:ln>
        </p:spPr>
      </p:sp>
      <p:sp>
        <p:nvSpPr>
          <p:cNvPr id="151" name="Google Shape;151;p69"/>
          <p:cNvSpPr txBox="1">
            <a:spLocks noGrp="1"/>
          </p:cNvSpPr>
          <p:nvPr>
            <p:ph type="body" idx="1"/>
          </p:nvPr>
        </p:nvSpPr>
        <p:spPr>
          <a:xfrm>
            <a:off x="5183188" y="779647"/>
            <a:ext cx="6172200" cy="5081404"/>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81000" algn="l">
              <a:lnSpc>
                <a:spcPct val="90000"/>
              </a:lnSpc>
              <a:spcBef>
                <a:spcPts val="500"/>
              </a:spcBef>
              <a:spcAft>
                <a:spcPts val="0"/>
              </a:spcAft>
              <a:buClr>
                <a:schemeClr val="dk1"/>
              </a:buClr>
              <a:buSzPts val="2400"/>
              <a:buChar char="•"/>
              <a:defRPr sz="2400"/>
            </a:lvl2pPr>
            <a:lvl3pPr marL="1371600" lvl="2" indent="-381000" algn="l">
              <a:lnSpc>
                <a:spcPct val="90000"/>
              </a:lnSpc>
              <a:spcBef>
                <a:spcPts val="500"/>
              </a:spcBef>
              <a:spcAft>
                <a:spcPts val="0"/>
              </a:spcAft>
              <a:buClr>
                <a:schemeClr val="dk1"/>
              </a:buClr>
              <a:buSzPts val="2400"/>
              <a:buChar char="•"/>
              <a:defRPr sz="2400"/>
            </a:lvl3pPr>
            <a:lvl4pPr marL="1828800" lvl="3" indent="-381000" algn="l">
              <a:lnSpc>
                <a:spcPct val="90000"/>
              </a:lnSpc>
              <a:spcBef>
                <a:spcPts val="500"/>
              </a:spcBef>
              <a:spcAft>
                <a:spcPts val="0"/>
              </a:spcAft>
              <a:buClr>
                <a:schemeClr val="dk1"/>
              </a:buClr>
              <a:buSzPts val="2400"/>
              <a:buChar char="•"/>
              <a:defRPr sz="2400"/>
            </a:lvl4pPr>
            <a:lvl5pPr marL="2286000" lvl="4" indent="-381000" algn="l">
              <a:lnSpc>
                <a:spcPct val="90000"/>
              </a:lnSpc>
              <a:spcBef>
                <a:spcPts val="500"/>
              </a:spcBef>
              <a:spcAft>
                <a:spcPts val="0"/>
              </a:spcAft>
              <a:buClr>
                <a:schemeClr val="dk1"/>
              </a:buClr>
              <a:buSzPts val="2400"/>
              <a:buChar char="•"/>
              <a:defRPr sz="24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52" name="Google Shape;152;p69"/>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3" name="Google Shape;153;p69"/>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4" name="Google Shape;154;p69"/>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Content" type="obj">
  <p:cSld name="OBJECT">
    <p:bg>
      <p:bgPr>
        <a:solidFill>
          <a:schemeClr val="dk2"/>
        </a:solidFill>
        <a:effectLst/>
      </p:bgPr>
    </p:bg>
    <p:spTree>
      <p:nvGrpSpPr>
        <p:cNvPr id="1" name="Shape 155"/>
        <p:cNvGrpSpPr/>
        <p:nvPr/>
      </p:nvGrpSpPr>
      <p:grpSpPr>
        <a:xfrm>
          <a:off x="0" y="0"/>
          <a:ext cx="0" cy="0"/>
          <a:chOff x="0" y="0"/>
          <a:chExt cx="0" cy="0"/>
        </a:xfrm>
      </p:grpSpPr>
      <p:sp>
        <p:nvSpPr>
          <p:cNvPr id="156" name="Google Shape;156;p70"/>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7" name="Google Shape;157;p70"/>
          <p:cNvSpPr txBox="1">
            <a:spLocks noGrp="1"/>
          </p:cNvSpPr>
          <p:nvPr>
            <p:ph type="body" idx="1"/>
          </p:nvPr>
        </p:nvSpPr>
        <p:spPr>
          <a:xfrm>
            <a:off x="717176" y="1825625"/>
            <a:ext cx="10784542" cy="410901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8" name="Google Shape;158;p70"/>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9" name="Google Shape;159;p70"/>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0" name="Google Shape;160;p70"/>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Content" type="twoObj">
  <p:cSld name="TWO_OBJECTS">
    <p:bg>
      <p:bgPr>
        <a:solidFill>
          <a:schemeClr val="dk2"/>
        </a:solidFill>
        <a:effectLst/>
      </p:bgPr>
    </p:bg>
    <p:spTree>
      <p:nvGrpSpPr>
        <p:cNvPr id="1" name="Shape 161"/>
        <p:cNvGrpSpPr/>
        <p:nvPr/>
      </p:nvGrpSpPr>
      <p:grpSpPr>
        <a:xfrm>
          <a:off x="0" y="0"/>
          <a:ext cx="0" cy="0"/>
          <a:chOff x="0" y="0"/>
          <a:chExt cx="0" cy="0"/>
        </a:xfrm>
      </p:grpSpPr>
      <p:sp>
        <p:nvSpPr>
          <p:cNvPr id="162" name="Google Shape;162;p71"/>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3" name="Google Shape;163;p71"/>
          <p:cNvSpPr txBox="1">
            <a:spLocks noGrp="1"/>
          </p:cNvSpPr>
          <p:nvPr>
            <p:ph type="body" idx="1"/>
          </p:nvPr>
        </p:nvSpPr>
        <p:spPr>
          <a:xfrm>
            <a:off x="717176" y="1825625"/>
            <a:ext cx="5302624" cy="41060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4" name="Google Shape;164;p71"/>
          <p:cNvSpPr txBox="1">
            <a:spLocks noGrp="1"/>
          </p:cNvSpPr>
          <p:nvPr>
            <p:ph type="body" idx="2"/>
          </p:nvPr>
        </p:nvSpPr>
        <p:spPr>
          <a:xfrm>
            <a:off x="6172200" y="1825625"/>
            <a:ext cx="5329518" cy="41060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5" name="Google Shape;165;p71"/>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6" name="Google Shape;166;p71"/>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7" name="Google Shape;167;p71"/>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mparison">
  <p:cSld name="Comparison">
    <p:bg>
      <p:bgPr>
        <a:solidFill>
          <a:schemeClr val="dk2"/>
        </a:solidFill>
        <a:effectLst/>
      </p:bgPr>
    </p:bg>
    <p:spTree>
      <p:nvGrpSpPr>
        <p:cNvPr id="1" name="Shape 168"/>
        <p:cNvGrpSpPr/>
        <p:nvPr/>
      </p:nvGrpSpPr>
      <p:grpSpPr>
        <a:xfrm>
          <a:off x="0" y="0"/>
          <a:ext cx="0" cy="0"/>
          <a:chOff x="0" y="0"/>
          <a:chExt cx="0" cy="0"/>
        </a:xfrm>
      </p:grpSpPr>
      <p:sp>
        <p:nvSpPr>
          <p:cNvPr id="169" name="Google Shape;169;p72"/>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0" name="Google Shape;170;p72"/>
          <p:cNvSpPr txBox="1">
            <a:spLocks noGrp="1"/>
          </p:cNvSpPr>
          <p:nvPr>
            <p:ph type="body" idx="1"/>
          </p:nvPr>
        </p:nvSpPr>
        <p:spPr>
          <a:xfrm>
            <a:off x="717176" y="1681163"/>
            <a:ext cx="5280399" cy="82391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2"/>
              </a:buClr>
              <a:buSzPts val="3200"/>
              <a:buNone/>
              <a:defRPr sz="3200" b="0">
                <a:solidFill>
                  <a:schemeClr val="dk2"/>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71" name="Google Shape;171;p72"/>
          <p:cNvSpPr txBox="1">
            <a:spLocks noGrp="1"/>
          </p:cNvSpPr>
          <p:nvPr>
            <p:ph type="body" idx="2"/>
          </p:nvPr>
        </p:nvSpPr>
        <p:spPr>
          <a:xfrm>
            <a:off x="717176" y="2505075"/>
            <a:ext cx="5280399" cy="343454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2" name="Google Shape;172;p72"/>
          <p:cNvSpPr txBox="1">
            <a:spLocks noGrp="1"/>
          </p:cNvSpPr>
          <p:nvPr>
            <p:ph type="body" idx="3"/>
          </p:nvPr>
        </p:nvSpPr>
        <p:spPr>
          <a:xfrm>
            <a:off x="6172200" y="1681163"/>
            <a:ext cx="5329518" cy="82391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2"/>
              </a:buClr>
              <a:buSzPts val="3200"/>
              <a:buNone/>
              <a:defRPr sz="3200" b="0">
                <a:solidFill>
                  <a:schemeClr val="dk2"/>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73" name="Google Shape;173;p72"/>
          <p:cNvSpPr txBox="1">
            <a:spLocks noGrp="1"/>
          </p:cNvSpPr>
          <p:nvPr>
            <p:ph type="body" idx="4"/>
          </p:nvPr>
        </p:nvSpPr>
        <p:spPr>
          <a:xfrm>
            <a:off x="6172200" y="2505075"/>
            <a:ext cx="5329518" cy="343454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4" name="Google Shape;174;p72"/>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5" name="Google Shape;175;p72"/>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6" name="Google Shape;176;p72"/>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Title Only">
  <p:cSld name="Title Only">
    <p:bg>
      <p:bgPr>
        <a:solidFill>
          <a:schemeClr val="dk2"/>
        </a:solidFill>
        <a:effectLst/>
      </p:bgPr>
    </p:bg>
    <p:spTree>
      <p:nvGrpSpPr>
        <p:cNvPr id="1" name="Shape 177"/>
        <p:cNvGrpSpPr/>
        <p:nvPr/>
      </p:nvGrpSpPr>
      <p:grpSpPr>
        <a:xfrm>
          <a:off x="0" y="0"/>
          <a:ext cx="0" cy="0"/>
          <a:chOff x="0" y="0"/>
          <a:chExt cx="0" cy="0"/>
        </a:xfrm>
      </p:grpSpPr>
      <p:sp>
        <p:nvSpPr>
          <p:cNvPr id="178" name="Google Shape;178;p73"/>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79" name="Google Shape;179;p73"/>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0" name="Google Shape;180;p73"/>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1" name="Google Shape;181;p73"/>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2" name="Google Shape;182;p73"/>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Blank">
  <p:cSld name="Blank">
    <p:bg>
      <p:bgPr>
        <a:solidFill>
          <a:schemeClr val="dk2"/>
        </a:solidFill>
        <a:effectLst/>
      </p:bgPr>
    </p:bg>
    <p:spTree>
      <p:nvGrpSpPr>
        <p:cNvPr id="1" name="Shape 183"/>
        <p:cNvGrpSpPr/>
        <p:nvPr/>
      </p:nvGrpSpPr>
      <p:grpSpPr>
        <a:xfrm>
          <a:off x="0" y="0"/>
          <a:ext cx="0" cy="0"/>
          <a:chOff x="0" y="0"/>
          <a:chExt cx="0" cy="0"/>
        </a:xfrm>
      </p:grpSpPr>
      <p:sp>
        <p:nvSpPr>
          <p:cNvPr id="184" name="Google Shape;184;p74"/>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v</a:t>
            </a:r>
            <a:endParaRPr sz="1400" b="0" i="0" u="none" strike="noStrike" cap="none">
              <a:solidFill>
                <a:srgbClr val="000000"/>
              </a:solidFill>
              <a:latin typeface="Arial"/>
              <a:ea typeface="Arial"/>
              <a:cs typeface="Arial"/>
              <a:sym typeface="Arial"/>
            </a:endParaRPr>
          </a:p>
        </p:txBody>
      </p:sp>
      <p:sp>
        <p:nvSpPr>
          <p:cNvPr id="185" name="Google Shape;185;p74"/>
          <p:cNvSpPr txBox="1">
            <a:spLocks noGrp="1"/>
          </p:cNvSpPr>
          <p:nvPr>
            <p:ph type="body" idx="1"/>
          </p:nvPr>
        </p:nvSpPr>
        <p:spPr>
          <a:xfrm>
            <a:off x="717176" y="659958"/>
            <a:ext cx="10784542" cy="539893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6" name="Google Shape;186;p74"/>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7" name="Google Shape;187;p74"/>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8" name="Google Shape;188;p74"/>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Follow Us">
  <p:cSld name="Follow Us">
    <p:bg>
      <p:bgPr>
        <a:solidFill>
          <a:schemeClr val="dk2"/>
        </a:solidFill>
        <a:effectLst/>
      </p:bgPr>
    </p:bg>
    <p:spTree>
      <p:nvGrpSpPr>
        <p:cNvPr id="1" name="Shape 189"/>
        <p:cNvGrpSpPr/>
        <p:nvPr/>
      </p:nvGrpSpPr>
      <p:grpSpPr>
        <a:xfrm>
          <a:off x="0" y="0"/>
          <a:ext cx="0" cy="0"/>
          <a:chOff x="0" y="0"/>
          <a:chExt cx="0" cy="0"/>
        </a:xfrm>
      </p:grpSpPr>
      <p:sp>
        <p:nvSpPr>
          <p:cNvPr id="190" name="Google Shape;190;p75"/>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191" name="Google Shape;191;p75"/>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192" name="Google Shape;192;p75"/>
          <p:cNvSpPr txBox="1">
            <a:spLocks noGrp="1"/>
          </p:cNvSpPr>
          <p:nvPr>
            <p:ph type="ctrTitle"/>
          </p:nvPr>
        </p:nvSpPr>
        <p:spPr>
          <a:xfrm>
            <a:off x="1524000" y="1499125"/>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2000"/>
              <a:buFont typeface="Calibri"/>
              <a:buNone/>
              <a:defRPr sz="120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93" name="Google Shape;193;p75" descr="Twitter icon"/>
          <p:cNvPicPr preferRelativeResize="0"/>
          <p:nvPr/>
        </p:nvPicPr>
        <p:blipFill rotWithShape="1">
          <a:blip r:embed="rId3">
            <a:alphaModFix/>
          </a:blip>
          <a:srcRect/>
          <a:stretch/>
        </p:blipFill>
        <p:spPr>
          <a:xfrm>
            <a:off x="2718290" y="4043402"/>
            <a:ext cx="500040" cy="500040"/>
          </a:xfrm>
          <a:prstGeom prst="rect">
            <a:avLst/>
          </a:prstGeom>
          <a:noFill/>
          <a:ln>
            <a:noFill/>
          </a:ln>
        </p:spPr>
      </p:pic>
      <p:sp>
        <p:nvSpPr>
          <p:cNvPr id="194" name="Google Shape;194;p75"/>
          <p:cNvSpPr txBox="1"/>
          <p:nvPr/>
        </p:nvSpPr>
        <p:spPr>
          <a:xfrm>
            <a:off x="2718290" y="4043402"/>
            <a:ext cx="6806709"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2400"/>
              <a:buFont typeface="Arial"/>
              <a:buNone/>
            </a:pPr>
            <a:r>
              <a:rPr lang="en-US" sz="2400" b="0" i="0" u="none" strike="noStrike" cap="none">
                <a:solidFill>
                  <a:schemeClr val="accent1"/>
                </a:solidFill>
                <a:latin typeface="Arial"/>
                <a:ea typeface="Arial"/>
                <a:cs typeface="Arial"/>
                <a:sym typeface="Arial"/>
              </a:rPr>
              <a:t>twitter.com/ORDeptEd | fb.com/ORDeptEd</a:t>
            </a:r>
            <a:endParaRPr sz="2400" b="0" i="0" u="none" strike="noStrike" cap="none">
              <a:solidFill>
                <a:schemeClr val="accent1"/>
              </a:solidFill>
              <a:latin typeface="Arial"/>
              <a:ea typeface="Arial"/>
              <a:cs typeface="Arial"/>
              <a:sym typeface="Arial"/>
            </a:endParaRPr>
          </a:p>
        </p:txBody>
      </p:sp>
      <p:pic>
        <p:nvPicPr>
          <p:cNvPr id="195" name="Google Shape;195;p75" descr="Facebook icon"/>
          <p:cNvPicPr preferRelativeResize="0"/>
          <p:nvPr/>
        </p:nvPicPr>
        <p:blipFill rotWithShape="1">
          <a:blip r:embed="rId4">
            <a:alphaModFix/>
          </a:blip>
          <a:srcRect/>
          <a:stretch/>
        </p:blipFill>
        <p:spPr>
          <a:xfrm>
            <a:off x="9024960" y="4043402"/>
            <a:ext cx="500040" cy="500040"/>
          </a:xfrm>
          <a:prstGeom prst="rect">
            <a:avLst/>
          </a:prstGeom>
          <a:noFill/>
          <a:ln>
            <a:noFill/>
          </a:ln>
        </p:spPr>
      </p:pic>
      <p:sp>
        <p:nvSpPr>
          <p:cNvPr id="196" name="Google Shape;196;p75"/>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7" name="Google Shape;197;p75"/>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8" name="Google Shape;198;p75"/>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Large Type">
  <p:cSld name="Large Type">
    <p:bg>
      <p:bgPr>
        <a:solidFill>
          <a:schemeClr val="accent5"/>
        </a:solidFill>
        <a:effectLst/>
      </p:bgPr>
    </p:bg>
    <p:spTree>
      <p:nvGrpSpPr>
        <p:cNvPr id="1" name="Shape 207"/>
        <p:cNvGrpSpPr/>
        <p:nvPr/>
      </p:nvGrpSpPr>
      <p:grpSpPr>
        <a:xfrm>
          <a:off x="0" y="0"/>
          <a:ext cx="0" cy="0"/>
          <a:chOff x="0" y="0"/>
          <a:chExt cx="0" cy="0"/>
        </a:xfrm>
      </p:grpSpPr>
      <p:sp>
        <p:nvSpPr>
          <p:cNvPr id="208" name="Google Shape;208;p26"/>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9" name="Google Shape;209;p26"/>
          <p:cNvSpPr txBox="1">
            <a:spLocks noGrp="1"/>
          </p:cNvSpPr>
          <p:nvPr>
            <p:ph type="ctrTitle"/>
          </p:nvPr>
        </p:nvSpPr>
        <p:spPr>
          <a:xfrm>
            <a:off x="1524000" y="1499125"/>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5"/>
              </a:buClr>
              <a:buSzPts val="12000"/>
              <a:buFont typeface="Calibri"/>
              <a:buNone/>
              <a:defRPr sz="12000">
                <a:solidFill>
                  <a:schemeClr val="accent5"/>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10" name="Google Shape;210;p26"/>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211" name="Google Shape;211;p26"/>
          <p:cNvSpPr txBox="1">
            <a:spLocks noGrp="1"/>
          </p:cNvSpPr>
          <p:nvPr>
            <p:ph type="subTitle" idx="1"/>
          </p:nvPr>
        </p:nvSpPr>
        <p:spPr>
          <a:xfrm>
            <a:off x="1524000" y="4003184"/>
            <a:ext cx="9144000" cy="880607"/>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5"/>
              </a:buClr>
              <a:buSzPts val="2400"/>
              <a:buNone/>
              <a:defRPr sz="2400">
                <a:solidFill>
                  <a:schemeClr val="accent5"/>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12" name="Google Shape;212;p26"/>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3" name="Google Shape;213;p26"/>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4" name="Google Shape;214;p26"/>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chemeClr val="accent5"/>
        </a:solidFill>
        <a:effectLst/>
      </p:bgPr>
    </p:bg>
    <p:spTree>
      <p:nvGrpSpPr>
        <p:cNvPr id="1" name="Shape 215"/>
        <p:cNvGrpSpPr/>
        <p:nvPr/>
      </p:nvGrpSpPr>
      <p:grpSpPr>
        <a:xfrm>
          <a:off x="0" y="0"/>
          <a:ext cx="0" cy="0"/>
          <a:chOff x="0" y="0"/>
          <a:chExt cx="0" cy="0"/>
        </a:xfrm>
      </p:grpSpPr>
      <p:sp>
        <p:nvSpPr>
          <p:cNvPr id="216" name="Google Shape;216;p36"/>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17" name="Google Shape;217;p36"/>
          <p:cNvSpPr/>
          <p:nvPr/>
        </p:nvSpPr>
        <p:spPr>
          <a:xfrm>
            <a:off x="206188" y="5948082"/>
            <a:ext cx="11775141" cy="699247"/>
          </a:xfrm>
          <a:prstGeom prst="rect">
            <a:avLst/>
          </a:prstGeom>
          <a:solidFill>
            <a:srgbClr val="F0F4E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218" name="Google Shape;218;p36"/>
          <p:cNvPicPr preferRelativeResize="0"/>
          <p:nvPr/>
        </p:nvPicPr>
        <p:blipFill rotWithShape="1">
          <a:blip r:embed="rId2">
            <a:alphaModFix/>
          </a:blip>
          <a:srcRect/>
          <a:stretch/>
        </p:blipFill>
        <p:spPr>
          <a:xfrm>
            <a:off x="5452870" y="3472133"/>
            <a:ext cx="1286259" cy="24384"/>
          </a:xfrm>
          <a:prstGeom prst="rect">
            <a:avLst/>
          </a:prstGeom>
          <a:noFill/>
          <a:ln>
            <a:noFill/>
          </a:ln>
        </p:spPr>
      </p:pic>
      <p:pic>
        <p:nvPicPr>
          <p:cNvPr id="219" name="Google Shape;219;p36" descr="Oregon Department of Education Logo"/>
          <p:cNvPicPr preferRelativeResize="0"/>
          <p:nvPr/>
        </p:nvPicPr>
        <p:blipFill rotWithShape="1">
          <a:blip r:embed="rId3">
            <a:alphaModFix/>
          </a:blip>
          <a:srcRect/>
          <a:stretch/>
        </p:blipFill>
        <p:spPr>
          <a:xfrm>
            <a:off x="5033770" y="214049"/>
            <a:ext cx="2124460" cy="2167132"/>
          </a:xfrm>
          <a:prstGeom prst="rect">
            <a:avLst/>
          </a:prstGeom>
          <a:noFill/>
          <a:ln>
            <a:noFill/>
          </a:ln>
        </p:spPr>
      </p:pic>
      <p:sp>
        <p:nvSpPr>
          <p:cNvPr id="220" name="Google Shape;220;p36"/>
          <p:cNvSpPr txBox="1">
            <a:spLocks noGrp="1"/>
          </p:cNvSpPr>
          <p:nvPr>
            <p:ph type="ctrTitle"/>
          </p:nvPr>
        </p:nvSpPr>
        <p:spPr>
          <a:xfrm>
            <a:off x="1524000" y="2486701"/>
            <a:ext cx="9144000" cy="102326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accent5"/>
              </a:buClr>
              <a:buSzPts val="5400"/>
              <a:buFont typeface="Calibri"/>
              <a:buNone/>
              <a:defRPr sz="5400">
                <a:solidFill>
                  <a:schemeClr val="accent5"/>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1" name="Google Shape;221;p3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5"/>
              </a:buClr>
              <a:buSzPts val="2400"/>
              <a:buNone/>
              <a:defRPr sz="2400">
                <a:solidFill>
                  <a:schemeClr val="accent5"/>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22" name="Google Shape;222;p36"/>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3" name="Google Shape;223;p36"/>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4" name="Google Shape;224;p36"/>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Section Header">
  <p:cSld name="Section Header">
    <p:bg>
      <p:bgPr>
        <a:solidFill>
          <a:schemeClr val="accent5"/>
        </a:solidFill>
        <a:effectLst/>
      </p:bgPr>
    </p:bg>
    <p:spTree>
      <p:nvGrpSpPr>
        <p:cNvPr id="1" name="Shape 225"/>
        <p:cNvGrpSpPr/>
        <p:nvPr/>
      </p:nvGrpSpPr>
      <p:grpSpPr>
        <a:xfrm>
          <a:off x="0" y="0"/>
          <a:ext cx="0" cy="0"/>
          <a:chOff x="0" y="0"/>
          <a:chExt cx="0" cy="0"/>
        </a:xfrm>
      </p:grpSpPr>
      <p:sp>
        <p:nvSpPr>
          <p:cNvPr id="226" name="Google Shape;226;p37"/>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27" name="Google Shape;227;p37"/>
          <p:cNvSpPr/>
          <p:nvPr/>
        </p:nvSpPr>
        <p:spPr>
          <a:xfrm>
            <a:off x="206187" y="2488757"/>
            <a:ext cx="11775141" cy="1900363"/>
          </a:xfrm>
          <a:prstGeom prst="rect">
            <a:avLst/>
          </a:prstGeom>
          <a:solidFill>
            <a:srgbClr val="F0F4E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p:txBody>
      </p:sp>
      <p:pic>
        <p:nvPicPr>
          <p:cNvPr id="228" name="Google Shape;228;p37" descr="Oregon Department of Education Logo"/>
          <p:cNvPicPr preferRelativeResize="0"/>
          <p:nvPr/>
        </p:nvPicPr>
        <p:blipFill rotWithShape="1">
          <a:blip r:embed="rId2">
            <a:alphaModFix/>
          </a:blip>
          <a:srcRect/>
          <a:stretch/>
        </p:blipFill>
        <p:spPr>
          <a:xfrm>
            <a:off x="5033770" y="214049"/>
            <a:ext cx="2124460" cy="2167132"/>
          </a:xfrm>
          <a:prstGeom prst="rect">
            <a:avLst/>
          </a:prstGeom>
          <a:noFill/>
          <a:ln>
            <a:noFill/>
          </a:ln>
        </p:spPr>
      </p:pic>
      <p:sp>
        <p:nvSpPr>
          <p:cNvPr id="229" name="Google Shape;229;p37"/>
          <p:cNvSpPr txBox="1">
            <a:spLocks noGrp="1"/>
          </p:cNvSpPr>
          <p:nvPr>
            <p:ph type="ctrTitle"/>
          </p:nvPr>
        </p:nvSpPr>
        <p:spPr>
          <a:xfrm>
            <a:off x="717177" y="2488757"/>
            <a:ext cx="10784542" cy="1900363"/>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accent5"/>
              </a:buClr>
              <a:buSzPts val="6800"/>
              <a:buFont typeface="Calibri"/>
              <a:buNone/>
              <a:defRPr sz="6800">
                <a:solidFill>
                  <a:schemeClr val="accent5"/>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0" name="Google Shape;230;p37"/>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1" name="Google Shape;231;p37"/>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2" name="Google Shape;232;p37"/>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Title Bar and Content">
  <p:cSld name="Title Bar and Content">
    <p:bg>
      <p:bgPr>
        <a:solidFill>
          <a:schemeClr val="accent5"/>
        </a:solidFill>
        <a:effectLst/>
      </p:bgPr>
    </p:bg>
    <p:spTree>
      <p:nvGrpSpPr>
        <p:cNvPr id="1" name="Shape 233"/>
        <p:cNvGrpSpPr/>
        <p:nvPr/>
      </p:nvGrpSpPr>
      <p:grpSpPr>
        <a:xfrm>
          <a:off x="0" y="0"/>
          <a:ext cx="0" cy="0"/>
          <a:chOff x="0" y="0"/>
          <a:chExt cx="0" cy="0"/>
        </a:xfrm>
      </p:grpSpPr>
      <p:sp>
        <p:nvSpPr>
          <p:cNvPr id="234" name="Google Shape;234;p38"/>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35" name="Google Shape;235;p38"/>
          <p:cNvSpPr/>
          <p:nvPr/>
        </p:nvSpPr>
        <p:spPr>
          <a:xfrm>
            <a:off x="206188" y="215153"/>
            <a:ext cx="11775141" cy="1397364"/>
          </a:xfrm>
          <a:prstGeom prst="rect">
            <a:avLst/>
          </a:prstGeom>
          <a:solidFill>
            <a:srgbClr val="F0F4E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36" name="Google Shape;236;p38"/>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5"/>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7" name="Google Shape;237;p38"/>
          <p:cNvSpPr txBox="1">
            <a:spLocks noGrp="1"/>
          </p:cNvSpPr>
          <p:nvPr>
            <p:ph type="body" idx="1"/>
          </p:nvPr>
        </p:nvSpPr>
        <p:spPr>
          <a:xfrm>
            <a:off x="717176" y="1825625"/>
            <a:ext cx="10784542" cy="410901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8" name="Google Shape;238;p38"/>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9" name="Google Shape;239;p38"/>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0" name="Google Shape;240;p38"/>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Content with Caption">
  <p:cSld name="Content with Caption">
    <p:bg>
      <p:bgPr>
        <a:solidFill>
          <a:schemeClr val="accent5"/>
        </a:solidFill>
        <a:effectLst/>
      </p:bgPr>
    </p:bg>
    <p:spTree>
      <p:nvGrpSpPr>
        <p:cNvPr id="1" name="Shape 241"/>
        <p:cNvGrpSpPr/>
        <p:nvPr/>
      </p:nvGrpSpPr>
      <p:grpSpPr>
        <a:xfrm>
          <a:off x="0" y="0"/>
          <a:ext cx="0" cy="0"/>
          <a:chOff x="0" y="0"/>
          <a:chExt cx="0" cy="0"/>
        </a:xfrm>
      </p:grpSpPr>
      <p:sp>
        <p:nvSpPr>
          <p:cNvPr id="242" name="Google Shape;242;p39"/>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43" name="Google Shape;243;p39"/>
          <p:cNvSpPr/>
          <p:nvPr/>
        </p:nvSpPr>
        <p:spPr>
          <a:xfrm>
            <a:off x="206189" y="215153"/>
            <a:ext cx="4730470" cy="6432176"/>
          </a:xfrm>
          <a:prstGeom prst="rect">
            <a:avLst/>
          </a:prstGeom>
          <a:solidFill>
            <a:srgbClr val="F0F4E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44" name="Google Shape;244;p39"/>
          <p:cNvSpPr txBox="1">
            <a:spLocks noGrp="1"/>
          </p:cNvSpPr>
          <p:nvPr>
            <p:ph type="title"/>
          </p:nvPr>
        </p:nvSpPr>
        <p:spPr>
          <a:xfrm>
            <a:off x="717177" y="779645"/>
            <a:ext cx="3931826" cy="254239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accent5"/>
              </a:buClr>
              <a:buSzPts val="4400"/>
              <a:buFont typeface="Calibri"/>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5" name="Google Shape;245;p39"/>
          <p:cNvSpPr>
            <a:spLocks noGrp="1"/>
          </p:cNvSpPr>
          <p:nvPr>
            <p:ph type="pic" idx="2"/>
          </p:nvPr>
        </p:nvSpPr>
        <p:spPr>
          <a:xfrm>
            <a:off x="717177" y="3540125"/>
            <a:ext cx="3931826" cy="2320926"/>
          </a:xfrm>
          <a:prstGeom prst="rect">
            <a:avLst/>
          </a:prstGeom>
          <a:noFill/>
          <a:ln>
            <a:noFill/>
          </a:ln>
        </p:spPr>
      </p:sp>
      <p:sp>
        <p:nvSpPr>
          <p:cNvPr id="246" name="Google Shape;246;p39"/>
          <p:cNvSpPr txBox="1">
            <a:spLocks noGrp="1"/>
          </p:cNvSpPr>
          <p:nvPr>
            <p:ph type="body" idx="1"/>
          </p:nvPr>
        </p:nvSpPr>
        <p:spPr>
          <a:xfrm>
            <a:off x="5183188" y="779647"/>
            <a:ext cx="6172200" cy="5081404"/>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81000" algn="l">
              <a:lnSpc>
                <a:spcPct val="90000"/>
              </a:lnSpc>
              <a:spcBef>
                <a:spcPts val="500"/>
              </a:spcBef>
              <a:spcAft>
                <a:spcPts val="0"/>
              </a:spcAft>
              <a:buClr>
                <a:schemeClr val="dk1"/>
              </a:buClr>
              <a:buSzPts val="2400"/>
              <a:buChar char="•"/>
              <a:defRPr sz="2400"/>
            </a:lvl2pPr>
            <a:lvl3pPr marL="1371600" lvl="2" indent="-381000" algn="l">
              <a:lnSpc>
                <a:spcPct val="90000"/>
              </a:lnSpc>
              <a:spcBef>
                <a:spcPts val="500"/>
              </a:spcBef>
              <a:spcAft>
                <a:spcPts val="0"/>
              </a:spcAft>
              <a:buClr>
                <a:schemeClr val="dk1"/>
              </a:buClr>
              <a:buSzPts val="2400"/>
              <a:buChar char="•"/>
              <a:defRPr sz="2400"/>
            </a:lvl3pPr>
            <a:lvl4pPr marL="1828800" lvl="3" indent="-381000" algn="l">
              <a:lnSpc>
                <a:spcPct val="90000"/>
              </a:lnSpc>
              <a:spcBef>
                <a:spcPts val="500"/>
              </a:spcBef>
              <a:spcAft>
                <a:spcPts val="0"/>
              </a:spcAft>
              <a:buClr>
                <a:schemeClr val="dk1"/>
              </a:buClr>
              <a:buSzPts val="2400"/>
              <a:buChar char="•"/>
              <a:defRPr sz="2400"/>
            </a:lvl4pPr>
            <a:lvl5pPr marL="2286000" lvl="4" indent="-381000" algn="l">
              <a:lnSpc>
                <a:spcPct val="90000"/>
              </a:lnSpc>
              <a:spcBef>
                <a:spcPts val="500"/>
              </a:spcBef>
              <a:spcAft>
                <a:spcPts val="0"/>
              </a:spcAft>
              <a:buClr>
                <a:schemeClr val="dk1"/>
              </a:buClr>
              <a:buSzPts val="2400"/>
              <a:buChar char="•"/>
              <a:defRPr sz="24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47" name="Google Shape;247;p39"/>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8" name="Google Shape;248;p39"/>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9" name="Google Shape;249;p39"/>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Content" type="obj">
  <p:cSld name="OBJECT">
    <p:bg>
      <p:bgPr>
        <a:solidFill>
          <a:schemeClr val="accent5"/>
        </a:solidFill>
        <a:effectLst/>
      </p:bgPr>
    </p:bg>
    <p:spTree>
      <p:nvGrpSpPr>
        <p:cNvPr id="1" name="Shape 250"/>
        <p:cNvGrpSpPr/>
        <p:nvPr/>
      </p:nvGrpSpPr>
      <p:grpSpPr>
        <a:xfrm>
          <a:off x="0" y="0"/>
          <a:ext cx="0" cy="0"/>
          <a:chOff x="0" y="0"/>
          <a:chExt cx="0" cy="0"/>
        </a:xfrm>
      </p:grpSpPr>
      <p:sp>
        <p:nvSpPr>
          <p:cNvPr id="251" name="Google Shape;251;p40"/>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5"/>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2" name="Google Shape;252;p40"/>
          <p:cNvSpPr txBox="1">
            <a:spLocks noGrp="1"/>
          </p:cNvSpPr>
          <p:nvPr>
            <p:ph type="body" idx="1"/>
          </p:nvPr>
        </p:nvSpPr>
        <p:spPr>
          <a:xfrm>
            <a:off x="717176" y="1825625"/>
            <a:ext cx="10784542" cy="410901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3" name="Google Shape;253;p40"/>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4" name="Google Shape;254;p40"/>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5" name="Google Shape;255;p40"/>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wo Content" type="twoObj">
  <p:cSld name="TWO_OBJECTS">
    <p:bg>
      <p:bgPr>
        <a:solidFill>
          <a:schemeClr val="accent5"/>
        </a:solidFill>
        <a:effectLst/>
      </p:bgPr>
    </p:bg>
    <p:spTree>
      <p:nvGrpSpPr>
        <p:cNvPr id="1" name="Shape 256"/>
        <p:cNvGrpSpPr/>
        <p:nvPr/>
      </p:nvGrpSpPr>
      <p:grpSpPr>
        <a:xfrm>
          <a:off x="0" y="0"/>
          <a:ext cx="0" cy="0"/>
          <a:chOff x="0" y="0"/>
          <a:chExt cx="0" cy="0"/>
        </a:xfrm>
      </p:grpSpPr>
      <p:sp>
        <p:nvSpPr>
          <p:cNvPr id="257" name="Google Shape;257;p41"/>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5"/>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8" name="Google Shape;258;p41"/>
          <p:cNvSpPr txBox="1">
            <a:spLocks noGrp="1"/>
          </p:cNvSpPr>
          <p:nvPr>
            <p:ph type="body" idx="1"/>
          </p:nvPr>
        </p:nvSpPr>
        <p:spPr>
          <a:xfrm>
            <a:off x="717176" y="1825625"/>
            <a:ext cx="5302624" cy="41060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9" name="Google Shape;259;p41"/>
          <p:cNvSpPr txBox="1">
            <a:spLocks noGrp="1"/>
          </p:cNvSpPr>
          <p:nvPr>
            <p:ph type="body" idx="2"/>
          </p:nvPr>
        </p:nvSpPr>
        <p:spPr>
          <a:xfrm>
            <a:off x="6172200" y="1825625"/>
            <a:ext cx="5329518" cy="41060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0" name="Google Shape;260;p41"/>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1" name="Google Shape;261;p41"/>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2" name="Google Shape;262;p41"/>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mparison">
  <p:cSld name="Comparison">
    <p:bg>
      <p:bgPr>
        <a:solidFill>
          <a:schemeClr val="accent5"/>
        </a:solidFill>
        <a:effectLst/>
      </p:bgPr>
    </p:bg>
    <p:spTree>
      <p:nvGrpSpPr>
        <p:cNvPr id="1" name="Shape 263"/>
        <p:cNvGrpSpPr/>
        <p:nvPr/>
      </p:nvGrpSpPr>
      <p:grpSpPr>
        <a:xfrm>
          <a:off x="0" y="0"/>
          <a:ext cx="0" cy="0"/>
          <a:chOff x="0" y="0"/>
          <a:chExt cx="0" cy="0"/>
        </a:xfrm>
      </p:grpSpPr>
      <p:sp>
        <p:nvSpPr>
          <p:cNvPr id="264" name="Google Shape;264;p42"/>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5"/>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5" name="Google Shape;265;p42"/>
          <p:cNvSpPr txBox="1">
            <a:spLocks noGrp="1"/>
          </p:cNvSpPr>
          <p:nvPr>
            <p:ph type="body" idx="1"/>
          </p:nvPr>
        </p:nvSpPr>
        <p:spPr>
          <a:xfrm>
            <a:off x="717176" y="1681163"/>
            <a:ext cx="5280399" cy="82391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5"/>
              </a:buClr>
              <a:buSzPts val="3200"/>
              <a:buNone/>
              <a:defRPr sz="3200" b="0">
                <a:solidFill>
                  <a:schemeClr val="accent5"/>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66" name="Google Shape;266;p42"/>
          <p:cNvSpPr txBox="1">
            <a:spLocks noGrp="1"/>
          </p:cNvSpPr>
          <p:nvPr>
            <p:ph type="body" idx="2"/>
          </p:nvPr>
        </p:nvSpPr>
        <p:spPr>
          <a:xfrm>
            <a:off x="717176" y="2505075"/>
            <a:ext cx="5280399" cy="343454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7" name="Google Shape;267;p42"/>
          <p:cNvSpPr txBox="1">
            <a:spLocks noGrp="1"/>
          </p:cNvSpPr>
          <p:nvPr>
            <p:ph type="body" idx="3"/>
          </p:nvPr>
        </p:nvSpPr>
        <p:spPr>
          <a:xfrm>
            <a:off x="6172200" y="1681163"/>
            <a:ext cx="5329518" cy="82391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5"/>
              </a:buClr>
              <a:buSzPts val="3200"/>
              <a:buNone/>
              <a:defRPr sz="3200" b="0">
                <a:solidFill>
                  <a:schemeClr val="accent5"/>
                </a:solidFil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68" name="Google Shape;268;p42"/>
          <p:cNvSpPr txBox="1">
            <a:spLocks noGrp="1"/>
          </p:cNvSpPr>
          <p:nvPr>
            <p:ph type="body" idx="4"/>
          </p:nvPr>
        </p:nvSpPr>
        <p:spPr>
          <a:xfrm>
            <a:off x="6172200" y="2505075"/>
            <a:ext cx="5329518" cy="343454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9" name="Google Shape;269;p42"/>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0" name="Google Shape;270;p42"/>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1" name="Google Shape;271;p42"/>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Title Only">
  <p:cSld name="Title Only">
    <p:bg>
      <p:bgPr>
        <a:solidFill>
          <a:schemeClr val="accent5"/>
        </a:solidFill>
        <a:effectLst/>
      </p:bgPr>
    </p:bg>
    <p:spTree>
      <p:nvGrpSpPr>
        <p:cNvPr id="1" name="Shape 272"/>
        <p:cNvGrpSpPr/>
        <p:nvPr/>
      </p:nvGrpSpPr>
      <p:grpSpPr>
        <a:xfrm>
          <a:off x="0" y="0"/>
          <a:ext cx="0" cy="0"/>
          <a:chOff x="0" y="0"/>
          <a:chExt cx="0" cy="0"/>
        </a:xfrm>
      </p:grpSpPr>
      <p:sp>
        <p:nvSpPr>
          <p:cNvPr id="273" name="Google Shape;273;p43"/>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74" name="Google Shape;274;p43"/>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5"/>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5" name="Google Shape;275;p43"/>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6" name="Google Shape;276;p43"/>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7" name="Google Shape;277;p43"/>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matchingName="Blank">
  <p:cSld name="Blank">
    <p:bg>
      <p:bgPr>
        <a:solidFill>
          <a:schemeClr val="accent5"/>
        </a:solidFill>
        <a:effectLst/>
      </p:bgPr>
    </p:bg>
    <p:spTree>
      <p:nvGrpSpPr>
        <p:cNvPr id="1" name="Shape 278"/>
        <p:cNvGrpSpPr/>
        <p:nvPr/>
      </p:nvGrpSpPr>
      <p:grpSpPr>
        <a:xfrm>
          <a:off x="0" y="0"/>
          <a:ext cx="0" cy="0"/>
          <a:chOff x="0" y="0"/>
          <a:chExt cx="0" cy="0"/>
        </a:xfrm>
      </p:grpSpPr>
      <p:sp>
        <p:nvSpPr>
          <p:cNvPr id="279" name="Google Shape;279;p44"/>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v</a:t>
            </a:r>
            <a:endParaRPr sz="1400" b="0" i="0" u="none" strike="noStrike" cap="none">
              <a:solidFill>
                <a:srgbClr val="000000"/>
              </a:solidFill>
              <a:latin typeface="Arial"/>
              <a:ea typeface="Arial"/>
              <a:cs typeface="Arial"/>
              <a:sym typeface="Arial"/>
            </a:endParaRPr>
          </a:p>
        </p:txBody>
      </p:sp>
      <p:sp>
        <p:nvSpPr>
          <p:cNvPr id="280" name="Google Shape;280;p44"/>
          <p:cNvSpPr txBox="1">
            <a:spLocks noGrp="1"/>
          </p:cNvSpPr>
          <p:nvPr>
            <p:ph type="body" idx="1"/>
          </p:nvPr>
        </p:nvSpPr>
        <p:spPr>
          <a:xfrm>
            <a:off x="717176" y="659958"/>
            <a:ext cx="10784542" cy="539893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1" name="Google Shape;281;p44"/>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2" name="Google Shape;282;p44"/>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3" name="Google Shape;283;p44"/>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Follow Us">
  <p:cSld name="Follow Us">
    <p:bg>
      <p:bgPr>
        <a:solidFill>
          <a:schemeClr val="accent5"/>
        </a:solidFill>
        <a:effectLst/>
      </p:bgPr>
    </p:bg>
    <p:spTree>
      <p:nvGrpSpPr>
        <p:cNvPr id="1" name="Shape 284"/>
        <p:cNvGrpSpPr/>
        <p:nvPr/>
      </p:nvGrpSpPr>
      <p:grpSpPr>
        <a:xfrm>
          <a:off x="0" y="0"/>
          <a:ext cx="0" cy="0"/>
          <a:chOff x="0" y="0"/>
          <a:chExt cx="0" cy="0"/>
        </a:xfrm>
      </p:grpSpPr>
      <p:sp>
        <p:nvSpPr>
          <p:cNvPr id="285" name="Google Shape;285;p45"/>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286" name="Google Shape;286;p45"/>
          <p:cNvPicPr preferRelativeResize="0"/>
          <p:nvPr/>
        </p:nvPicPr>
        <p:blipFill rotWithShape="1">
          <a:blip r:embed="rId2">
            <a:alphaModFix/>
          </a:blip>
          <a:srcRect/>
          <a:stretch/>
        </p:blipFill>
        <p:spPr>
          <a:xfrm>
            <a:off x="5452870" y="3848895"/>
            <a:ext cx="1286259" cy="24384"/>
          </a:xfrm>
          <a:prstGeom prst="rect">
            <a:avLst/>
          </a:prstGeom>
          <a:noFill/>
          <a:ln>
            <a:noFill/>
          </a:ln>
        </p:spPr>
      </p:pic>
      <p:sp>
        <p:nvSpPr>
          <p:cNvPr id="287" name="Google Shape;287;p45"/>
          <p:cNvSpPr txBox="1">
            <a:spLocks noGrp="1"/>
          </p:cNvSpPr>
          <p:nvPr>
            <p:ph type="ctrTitle"/>
          </p:nvPr>
        </p:nvSpPr>
        <p:spPr>
          <a:xfrm>
            <a:off x="1524000" y="1499125"/>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accent5"/>
              </a:buClr>
              <a:buSzPts val="12000"/>
              <a:buFont typeface="Calibri"/>
              <a:buNone/>
              <a:defRPr sz="12000">
                <a:solidFill>
                  <a:schemeClr val="accent5"/>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88" name="Google Shape;288;p45" descr="Twitter icon"/>
          <p:cNvPicPr preferRelativeResize="0"/>
          <p:nvPr/>
        </p:nvPicPr>
        <p:blipFill rotWithShape="1">
          <a:blip r:embed="rId3">
            <a:alphaModFix/>
          </a:blip>
          <a:srcRect/>
          <a:stretch/>
        </p:blipFill>
        <p:spPr>
          <a:xfrm>
            <a:off x="2718290" y="4043402"/>
            <a:ext cx="500040" cy="500040"/>
          </a:xfrm>
          <a:prstGeom prst="rect">
            <a:avLst/>
          </a:prstGeom>
          <a:noFill/>
          <a:ln>
            <a:noFill/>
          </a:ln>
        </p:spPr>
      </p:pic>
      <p:sp>
        <p:nvSpPr>
          <p:cNvPr id="289" name="Google Shape;289;p45"/>
          <p:cNvSpPr txBox="1"/>
          <p:nvPr/>
        </p:nvSpPr>
        <p:spPr>
          <a:xfrm>
            <a:off x="2718290" y="4043402"/>
            <a:ext cx="6806709"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2400"/>
              <a:buFont typeface="Arial"/>
              <a:buNone/>
            </a:pPr>
            <a:r>
              <a:rPr lang="en-US" sz="2400" b="0" i="0" u="none" strike="noStrike" cap="none">
                <a:solidFill>
                  <a:schemeClr val="accent1"/>
                </a:solidFill>
                <a:latin typeface="Arial"/>
                <a:ea typeface="Arial"/>
                <a:cs typeface="Arial"/>
                <a:sym typeface="Arial"/>
              </a:rPr>
              <a:t>twitter.com/ORDeptEd | fb.com/ORDeptEd</a:t>
            </a:r>
            <a:endParaRPr sz="2400" b="0" i="0" u="none" strike="noStrike" cap="none">
              <a:solidFill>
                <a:schemeClr val="accent1"/>
              </a:solidFill>
              <a:latin typeface="Arial"/>
              <a:ea typeface="Arial"/>
              <a:cs typeface="Arial"/>
              <a:sym typeface="Arial"/>
            </a:endParaRPr>
          </a:p>
        </p:txBody>
      </p:sp>
      <p:pic>
        <p:nvPicPr>
          <p:cNvPr id="290" name="Google Shape;290;p45" descr="Facebook icon"/>
          <p:cNvPicPr preferRelativeResize="0"/>
          <p:nvPr/>
        </p:nvPicPr>
        <p:blipFill rotWithShape="1">
          <a:blip r:embed="rId4">
            <a:alphaModFix/>
          </a:blip>
          <a:srcRect/>
          <a:stretch/>
        </p:blipFill>
        <p:spPr>
          <a:xfrm>
            <a:off x="9024960" y="4043402"/>
            <a:ext cx="500040" cy="500040"/>
          </a:xfrm>
          <a:prstGeom prst="rect">
            <a:avLst/>
          </a:prstGeom>
          <a:noFill/>
          <a:ln>
            <a:noFill/>
          </a:ln>
        </p:spPr>
      </p:pic>
      <p:sp>
        <p:nvSpPr>
          <p:cNvPr id="291" name="Google Shape;291;p45"/>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2" name="Google Shape;292;p45"/>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3" name="Google Shape;293;p45"/>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9"/>
        <p:cNvGrpSpPr/>
        <p:nvPr/>
      </p:nvGrpSpPr>
      <p:grpSpPr>
        <a:xfrm>
          <a:off x="0" y="0"/>
          <a:ext cx="0" cy="0"/>
          <a:chOff x="0" y="0"/>
          <a:chExt cx="0" cy="0"/>
        </a:xfrm>
      </p:grpSpPr>
      <p:sp>
        <p:nvSpPr>
          <p:cNvPr id="10" name="Google Shape;10;p16"/>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595959"/>
              </a:solidFill>
              <a:latin typeface="Arial"/>
              <a:ea typeface="Arial"/>
              <a:cs typeface="Arial"/>
              <a:sym typeface="Arial"/>
            </a:endParaRPr>
          </a:p>
        </p:txBody>
      </p:sp>
      <p:sp>
        <p:nvSpPr>
          <p:cNvPr id="11" name="Google Shape;11;p16"/>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accent1"/>
              </a:buClr>
              <a:buSzPts val="4400"/>
              <a:buFont typeface="Calibri"/>
              <a:buNone/>
              <a:defRPr sz="4400" b="0" i="0" u="none" strike="noStrike" cap="none">
                <a:solidFill>
                  <a:schemeClr val="accen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 name="Google Shape;12;p16"/>
          <p:cNvSpPr txBox="1">
            <a:spLocks noGrp="1"/>
          </p:cNvSpPr>
          <p:nvPr>
            <p:ph type="body" idx="1"/>
          </p:nvPr>
        </p:nvSpPr>
        <p:spPr>
          <a:xfrm>
            <a:off x="717176" y="1825625"/>
            <a:ext cx="10784542" cy="4109010"/>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90000"/>
              </a:lnSpc>
              <a:spcBef>
                <a:spcPts val="10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4pPr>
            <a:lvl5pPr marL="2286000" marR="0" lvl="4"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16"/>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595959"/>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 name="Google Shape;14;p16"/>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595959"/>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5" name="Google Shape;15;p16"/>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16" name="Google Shape;16;p16" descr="Decorative line break"/>
          <p:cNvPicPr preferRelativeResize="0"/>
          <p:nvPr/>
        </p:nvPicPr>
        <p:blipFill rotWithShape="1">
          <a:blip r:embed="rId13">
            <a:alphaModFix/>
          </a:blip>
          <a:srcRect/>
          <a:stretch/>
        </p:blipFill>
        <p:spPr>
          <a:xfrm>
            <a:off x="804670" y="1558360"/>
            <a:ext cx="1286259" cy="2438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104"/>
        <p:cNvGrpSpPr/>
        <p:nvPr/>
      </p:nvGrpSpPr>
      <p:grpSpPr>
        <a:xfrm>
          <a:off x="0" y="0"/>
          <a:ext cx="0" cy="0"/>
          <a:chOff x="0" y="0"/>
          <a:chExt cx="0" cy="0"/>
        </a:xfrm>
      </p:grpSpPr>
      <p:sp>
        <p:nvSpPr>
          <p:cNvPr id="105" name="Google Shape;105;p23"/>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06" name="Google Shape;106;p23"/>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4400"/>
              <a:buFont typeface="Calibri"/>
              <a:buNone/>
              <a:defRPr sz="4400" b="0" i="0" u="none" strike="noStrike" cap="none">
                <a:solidFill>
                  <a:schemeClr val="dk2"/>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07" name="Google Shape;107;p23"/>
          <p:cNvSpPr txBox="1">
            <a:spLocks noGrp="1"/>
          </p:cNvSpPr>
          <p:nvPr>
            <p:ph type="body" idx="1"/>
          </p:nvPr>
        </p:nvSpPr>
        <p:spPr>
          <a:xfrm>
            <a:off x="717176" y="1825625"/>
            <a:ext cx="10784542" cy="4109010"/>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90000"/>
              </a:lnSpc>
              <a:spcBef>
                <a:spcPts val="10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4pPr>
            <a:lvl5pPr marL="2286000" marR="0" lvl="4"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8" name="Google Shape;108;p23"/>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595959"/>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9" name="Google Shape;109;p23"/>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595959"/>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0" name="Google Shape;110;p23"/>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111" name="Google Shape;111;p23" descr="Decorative line break"/>
          <p:cNvPicPr preferRelativeResize="0"/>
          <p:nvPr/>
        </p:nvPicPr>
        <p:blipFill rotWithShape="1">
          <a:blip r:embed="rId13">
            <a:alphaModFix/>
          </a:blip>
          <a:srcRect/>
          <a:stretch/>
        </p:blipFill>
        <p:spPr>
          <a:xfrm>
            <a:off x="804670" y="1558360"/>
            <a:ext cx="1286259" cy="2438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199"/>
        <p:cNvGrpSpPr/>
        <p:nvPr/>
      </p:nvGrpSpPr>
      <p:grpSpPr>
        <a:xfrm>
          <a:off x="0" y="0"/>
          <a:ext cx="0" cy="0"/>
          <a:chOff x="0" y="0"/>
          <a:chExt cx="0" cy="0"/>
        </a:xfrm>
      </p:grpSpPr>
      <p:sp>
        <p:nvSpPr>
          <p:cNvPr id="200" name="Google Shape;200;p25"/>
          <p:cNvSpPr/>
          <p:nvPr/>
        </p:nvSpPr>
        <p:spPr>
          <a:xfrm>
            <a:off x="206188" y="215153"/>
            <a:ext cx="11775141" cy="6432176"/>
          </a:xfrm>
          <a:prstGeom prst="rect">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1" name="Google Shape;201;p25"/>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accent5"/>
              </a:buClr>
              <a:buSzPts val="4400"/>
              <a:buFont typeface="Calibri"/>
              <a:buNone/>
              <a:defRPr sz="4400" b="0" i="0" u="none" strike="noStrike" cap="none">
                <a:solidFill>
                  <a:schemeClr val="accent5"/>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02" name="Google Shape;202;p25"/>
          <p:cNvSpPr txBox="1">
            <a:spLocks noGrp="1"/>
          </p:cNvSpPr>
          <p:nvPr>
            <p:ph type="body" idx="1"/>
          </p:nvPr>
        </p:nvSpPr>
        <p:spPr>
          <a:xfrm>
            <a:off x="717176" y="1825625"/>
            <a:ext cx="10784542" cy="4109010"/>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90000"/>
              </a:lnSpc>
              <a:spcBef>
                <a:spcPts val="10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4pPr>
            <a:lvl5pPr marL="2286000" marR="0" lvl="4"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3" name="Google Shape;203;p25"/>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595959"/>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04" name="Google Shape;204;p25"/>
          <p:cNvSpPr txBox="1">
            <a:spLocks noGrp="1"/>
          </p:cNvSpPr>
          <p:nvPr>
            <p:ph type="dt" idx="10"/>
          </p:nvPr>
        </p:nvSpPr>
        <p:spPr>
          <a:xfrm>
            <a:off x="3854824" y="6139793"/>
            <a:ext cx="4509246"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595959"/>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05" name="Google Shape;205;p25"/>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06" name="Google Shape;206;p25"/>
          <p:cNvPicPr preferRelativeResize="0"/>
          <p:nvPr/>
        </p:nvPicPr>
        <p:blipFill rotWithShape="1">
          <a:blip r:embed="rId13">
            <a:alphaModFix/>
          </a:blip>
          <a:srcRect/>
          <a:stretch/>
        </p:blipFill>
        <p:spPr>
          <a:xfrm>
            <a:off x="804670" y="1558360"/>
            <a:ext cx="1286259" cy="2438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ode.ASDPquestions@ode.Oregon.gov" TargetMode="External"/><Relationship Id="rId2" Type="http://schemas.openxmlformats.org/officeDocument/2006/relationships/notesSlide" Target="../notesSlides/notesSlide19.xml"/><Relationship Id="rId1" Type="http://schemas.openxmlformats.org/officeDocument/2006/relationships/slideLayout" Target="../slideLayouts/slideLayout18.xml"/><Relationship Id="rId5" Type="http://schemas.openxmlformats.org/officeDocument/2006/relationships/image" Target="../media/image12.jpg"/><Relationship Id="rId4" Type="http://schemas.openxmlformats.org/officeDocument/2006/relationships/hyperlink" Target="mailto:ode.asdpapplication@ode.oregon.gov"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1"/>
          <p:cNvSpPr txBox="1">
            <a:spLocks noGrp="1"/>
          </p:cNvSpPr>
          <p:nvPr>
            <p:ph type="ctrTitle"/>
          </p:nvPr>
        </p:nvSpPr>
        <p:spPr>
          <a:xfrm>
            <a:off x="703802" y="2268957"/>
            <a:ext cx="10784400" cy="19005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accent1"/>
              </a:buClr>
              <a:buSzPts val="5400"/>
              <a:buFont typeface="Calibri"/>
              <a:buNone/>
            </a:pPr>
            <a:r>
              <a:rPr lang="en-US" sz="4800" b="1" dirty="0"/>
              <a:t>Abbreviated School Day Programs</a:t>
            </a:r>
            <a:endParaRPr sz="4800" b="1" dirty="0"/>
          </a:p>
          <a:p>
            <a:pPr marL="0" lvl="0" indent="0" algn="ctr" rtl="0">
              <a:lnSpc>
                <a:spcPct val="90000"/>
              </a:lnSpc>
              <a:spcBef>
                <a:spcPts val="0"/>
              </a:spcBef>
              <a:spcAft>
                <a:spcPts val="0"/>
              </a:spcAft>
              <a:buClr>
                <a:schemeClr val="accent1"/>
              </a:buClr>
              <a:buSzPts val="5400"/>
              <a:buFont typeface="Calibri"/>
              <a:buNone/>
            </a:pPr>
            <a:r>
              <a:rPr lang="en-US" sz="4800" b="1" dirty="0"/>
              <a:t>End-of-Year Activities</a:t>
            </a:r>
            <a:endParaRPr sz="4800" b="1" dirty="0"/>
          </a:p>
        </p:txBody>
      </p:sp>
      <p:sp>
        <p:nvSpPr>
          <p:cNvPr id="299" name="Google Shape;299;p1"/>
          <p:cNvSpPr txBox="1">
            <a:spLocks noGrp="1"/>
          </p:cNvSpPr>
          <p:nvPr>
            <p:ph type="subTitle" idx="4294967295"/>
          </p:nvPr>
        </p:nvSpPr>
        <p:spPr>
          <a:xfrm>
            <a:off x="1524000" y="4849213"/>
            <a:ext cx="9144000" cy="16557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accent1"/>
              </a:buClr>
              <a:buSzPts val="2400"/>
              <a:buNone/>
            </a:pPr>
            <a:r>
              <a:rPr lang="en-US" sz="4000"/>
              <a:t>May 2026</a:t>
            </a:r>
            <a:endParaRPr sz="4000"/>
          </a:p>
        </p:txBody>
      </p:sp>
      <p:sp>
        <p:nvSpPr>
          <p:cNvPr id="300" name="Google Shape;300;p1"/>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301" name="Google Shape;301;p1"/>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5"/>
          <p:cNvSpPr txBox="1">
            <a:spLocks noGrp="1"/>
          </p:cNvSpPr>
          <p:nvPr>
            <p:ph type="title"/>
          </p:nvPr>
        </p:nvSpPr>
        <p:spPr>
          <a:xfrm>
            <a:off x="703726" y="270875"/>
            <a:ext cx="10784400" cy="10266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accent1"/>
              </a:buClr>
              <a:buSzPts val="4400"/>
              <a:buFont typeface="Calibri"/>
              <a:buNone/>
            </a:pPr>
            <a:r>
              <a:rPr lang="en-US" dirty="0"/>
              <a:t>Purpose of this Training</a:t>
            </a:r>
            <a:endParaRPr dirty="0"/>
          </a:p>
        </p:txBody>
      </p:sp>
      <p:pic>
        <p:nvPicPr>
          <p:cNvPr id="310" name="Google Shape;310;p5" descr="close-up of a checklist clipped to a clipboard with a pen on it (Provided by Getty Images)"/>
          <p:cNvPicPr preferRelativeResize="0"/>
          <p:nvPr/>
        </p:nvPicPr>
        <p:blipFill>
          <a:blip r:embed="rId3">
            <a:alphaModFix/>
          </a:blip>
          <a:stretch>
            <a:fillRect/>
          </a:stretch>
        </p:blipFill>
        <p:spPr>
          <a:xfrm>
            <a:off x="703725" y="2487963"/>
            <a:ext cx="4449024" cy="3236824"/>
          </a:xfrm>
          <a:prstGeom prst="rect">
            <a:avLst/>
          </a:prstGeom>
          <a:noFill/>
          <a:ln w="9525" cap="flat" cmpd="sng">
            <a:solidFill>
              <a:srgbClr val="783F04"/>
            </a:solidFill>
            <a:prstDash val="solid"/>
            <a:round/>
            <a:headEnd type="none" w="sm" len="sm"/>
            <a:tailEnd type="none" w="sm" len="sm"/>
          </a:ln>
        </p:spPr>
      </p:pic>
      <p:sp>
        <p:nvSpPr>
          <p:cNvPr id="307" name="Google Shape;307;p5"/>
          <p:cNvSpPr txBox="1">
            <a:spLocks noGrp="1"/>
          </p:cNvSpPr>
          <p:nvPr>
            <p:ph type="body" idx="1"/>
          </p:nvPr>
        </p:nvSpPr>
        <p:spPr>
          <a:xfrm>
            <a:off x="5522775" y="1825625"/>
            <a:ext cx="5979000" cy="4561500"/>
          </a:xfrm>
          <a:prstGeom prst="rect">
            <a:avLst/>
          </a:prstGeom>
          <a:noFill/>
          <a:ln>
            <a:noFill/>
          </a:ln>
        </p:spPr>
        <p:txBody>
          <a:bodyPr spcFirstLastPara="1" wrap="square" lIns="91425" tIns="45700" rIns="91425" bIns="45700" anchor="t" anchorCtr="0">
            <a:normAutofit/>
          </a:bodyPr>
          <a:lstStyle/>
          <a:p>
            <a:pPr marL="457200" lvl="0" indent="-406400" algn="l" rtl="0">
              <a:lnSpc>
                <a:spcPct val="90000"/>
              </a:lnSpc>
              <a:spcBef>
                <a:spcPts val="1000"/>
              </a:spcBef>
              <a:spcAft>
                <a:spcPts val="0"/>
              </a:spcAft>
              <a:buSzPts val="2800"/>
              <a:buChar char="●"/>
            </a:pPr>
            <a:r>
              <a:rPr lang="en-US" sz="2800" dirty="0"/>
              <a:t>Prepare for the end-of-year activities required for Abbreviated School Day Programs</a:t>
            </a:r>
            <a:endParaRPr sz="2800" dirty="0"/>
          </a:p>
          <a:p>
            <a:pPr marL="457200" lvl="0" indent="-406400" algn="l" rtl="0">
              <a:lnSpc>
                <a:spcPct val="90000"/>
              </a:lnSpc>
              <a:spcBef>
                <a:spcPts val="1000"/>
              </a:spcBef>
              <a:spcAft>
                <a:spcPts val="0"/>
              </a:spcAft>
              <a:buSzPts val="2800"/>
              <a:buChar char="●"/>
            </a:pPr>
            <a:r>
              <a:rPr lang="en-US" sz="2800" dirty="0"/>
              <a:t>Avoid having to complete required activities during the summer months. </a:t>
            </a:r>
            <a:endParaRPr sz="2800" dirty="0"/>
          </a:p>
          <a:p>
            <a:pPr marL="457200" lvl="0" indent="-406400" algn="l" rtl="0">
              <a:lnSpc>
                <a:spcPct val="90000"/>
              </a:lnSpc>
              <a:spcBef>
                <a:spcPts val="1000"/>
              </a:spcBef>
              <a:spcAft>
                <a:spcPts val="0"/>
              </a:spcAft>
              <a:buSzPts val="2800"/>
              <a:buChar char="●"/>
            </a:pPr>
            <a:r>
              <a:rPr lang="en-US" sz="2800" dirty="0"/>
              <a:t>Review questions around parent choice for ASDP</a:t>
            </a:r>
            <a:endParaRPr sz="2800" dirty="0"/>
          </a:p>
          <a:p>
            <a:pPr marL="457200" lvl="0" indent="-406400" algn="l" rtl="0">
              <a:lnSpc>
                <a:spcPct val="90000"/>
              </a:lnSpc>
              <a:spcBef>
                <a:spcPts val="1000"/>
              </a:spcBef>
              <a:spcAft>
                <a:spcPts val="0"/>
              </a:spcAft>
              <a:buSzPts val="2800"/>
              <a:buChar char="●"/>
            </a:pPr>
            <a:r>
              <a:rPr lang="en-US" sz="2800" dirty="0"/>
              <a:t>Review revised charter school flowchart.</a:t>
            </a:r>
            <a:endParaRPr sz="2800" dirty="0"/>
          </a:p>
        </p:txBody>
      </p:sp>
      <p:sp>
        <p:nvSpPr>
          <p:cNvPr id="309" name="Google Shape;309;p5"/>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g3dddb2c9697_1_0"/>
          <p:cNvSpPr txBox="1">
            <a:spLocks noGrp="1"/>
          </p:cNvSpPr>
          <p:nvPr>
            <p:ph type="title"/>
          </p:nvPr>
        </p:nvSpPr>
        <p:spPr>
          <a:xfrm>
            <a:off x="717176" y="457200"/>
            <a:ext cx="10784400" cy="10266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a:t>Information Security &amp; ODE Help Desk</a:t>
            </a:r>
            <a:endParaRPr/>
          </a:p>
        </p:txBody>
      </p:sp>
      <p:sp>
        <p:nvSpPr>
          <p:cNvPr id="317" name="Google Shape;317;g3dddb2c9697_1_0"/>
          <p:cNvSpPr txBox="1">
            <a:spLocks noGrp="1"/>
          </p:cNvSpPr>
          <p:nvPr>
            <p:ph type="body" idx="1"/>
          </p:nvPr>
        </p:nvSpPr>
        <p:spPr>
          <a:xfrm>
            <a:off x="717176" y="1825625"/>
            <a:ext cx="10784400" cy="4109100"/>
          </a:xfrm>
          <a:prstGeom prst="rect">
            <a:avLst/>
          </a:prstGeom>
        </p:spPr>
        <p:txBody>
          <a:bodyPr spcFirstLastPara="1" wrap="square" lIns="91425" tIns="45700" rIns="91425" bIns="45700" anchor="t" anchorCtr="0">
            <a:noAutofit/>
          </a:bodyPr>
          <a:lstStyle/>
          <a:p>
            <a:pPr marL="0" lvl="0" indent="0" algn="l" rtl="0">
              <a:lnSpc>
                <a:spcPct val="70000"/>
              </a:lnSpc>
              <a:spcBef>
                <a:spcPts val="1000"/>
              </a:spcBef>
              <a:spcAft>
                <a:spcPts val="0"/>
              </a:spcAft>
              <a:buSzPts val="523"/>
              <a:buNone/>
            </a:pPr>
            <a:r>
              <a:rPr lang="en-US" sz="3000" b="1"/>
              <a:t>Data is Confidential​</a:t>
            </a:r>
            <a:endParaRPr sz="3000" b="1"/>
          </a:p>
          <a:p>
            <a:pPr marL="0" lvl="0" indent="0" algn="l" rtl="0">
              <a:lnSpc>
                <a:spcPct val="70000"/>
              </a:lnSpc>
              <a:spcBef>
                <a:spcPts val="1000"/>
              </a:spcBef>
              <a:spcAft>
                <a:spcPts val="0"/>
              </a:spcAft>
              <a:buSzPts val="523"/>
              <a:buNone/>
            </a:pPr>
            <a:endParaRPr sz="3000"/>
          </a:p>
          <a:p>
            <a:pPr marL="457200" lvl="0" indent="-419100" algn="l" rtl="0">
              <a:lnSpc>
                <a:spcPct val="70000"/>
              </a:lnSpc>
              <a:spcBef>
                <a:spcPts val="1000"/>
              </a:spcBef>
              <a:spcAft>
                <a:spcPts val="0"/>
              </a:spcAft>
              <a:buSzPts val="3000"/>
              <a:buChar char="•"/>
            </a:pPr>
            <a:r>
              <a:rPr lang="en-US" sz="3000"/>
              <a:t>FERPA​</a:t>
            </a:r>
            <a:endParaRPr sz="3000"/>
          </a:p>
          <a:p>
            <a:pPr marL="457200" lvl="0" indent="-419100" algn="l" rtl="0">
              <a:lnSpc>
                <a:spcPct val="70000"/>
              </a:lnSpc>
              <a:spcBef>
                <a:spcPts val="0"/>
              </a:spcBef>
              <a:spcAft>
                <a:spcPts val="0"/>
              </a:spcAft>
              <a:buSzPts val="3000"/>
              <a:buChar char="•"/>
            </a:pPr>
            <a:r>
              <a:rPr lang="en-US" sz="3000"/>
              <a:t>HIPAA (transfer of records)​</a:t>
            </a:r>
            <a:endParaRPr sz="3000"/>
          </a:p>
          <a:p>
            <a:pPr marL="457200" lvl="0" indent="-419100" algn="l" rtl="0">
              <a:lnSpc>
                <a:spcPct val="70000"/>
              </a:lnSpc>
              <a:spcBef>
                <a:spcPts val="0"/>
              </a:spcBef>
              <a:spcAft>
                <a:spcPts val="0"/>
              </a:spcAft>
              <a:buSzPts val="3000"/>
              <a:buChar char="•"/>
            </a:pPr>
            <a:r>
              <a:rPr lang="en-US" sz="3000"/>
              <a:t>Email SSID numbers only​</a:t>
            </a:r>
            <a:endParaRPr sz="3000"/>
          </a:p>
          <a:p>
            <a:pPr marL="0" lvl="0" indent="0" algn="l" rtl="0">
              <a:lnSpc>
                <a:spcPct val="70000"/>
              </a:lnSpc>
              <a:spcBef>
                <a:spcPts val="1000"/>
              </a:spcBef>
              <a:spcAft>
                <a:spcPts val="0"/>
              </a:spcAft>
              <a:buSzPts val="523"/>
              <a:buNone/>
            </a:pPr>
            <a:endParaRPr sz="3000"/>
          </a:p>
          <a:p>
            <a:pPr marL="0" lvl="0" indent="0" algn="l" rtl="0">
              <a:lnSpc>
                <a:spcPct val="70000"/>
              </a:lnSpc>
              <a:spcBef>
                <a:spcPts val="1000"/>
              </a:spcBef>
              <a:spcAft>
                <a:spcPts val="0"/>
              </a:spcAft>
              <a:buSzPts val="523"/>
              <a:buNone/>
            </a:pPr>
            <a:r>
              <a:rPr lang="en-US" sz="3000"/>
              <a:t>​</a:t>
            </a:r>
            <a:r>
              <a:rPr lang="en-US" sz="3000" b="1"/>
              <a:t>ODE Data Team ​</a:t>
            </a:r>
            <a:endParaRPr sz="3000" b="1"/>
          </a:p>
          <a:p>
            <a:pPr marL="0" lvl="0" indent="0" algn="l" rtl="0">
              <a:lnSpc>
                <a:spcPct val="70000"/>
              </a:lnSpc>
              <a:spcBef>
                <a:spcPts val="1000"/>
              </a:spcBef>
              <a:spcAft>
                <a:spcPts val="0"/>
              </a:spcAft>
              <a:buSzPts val="523"/>
              <a:buNone/>
            </a:pPr>
            <a:endParaRPr sz="3000"/>
          </a:p>
          <a:p>
            <a:pPr marL="457200" lvl="0" indent="-419100" algn="l" rtl="0">
              <a:lnSpc>
                <a:spcPct val="70000"/>
              </a:lnSpc>
              <a:spcBef>
                <a:spcPts val="1000"/>
              </a:spcBef>
              <a:spcAft>
                <a:spcPts val="0"/>
              </a:spcAft>
              <a:buSzPts val="3000"/>
              <a:buChar char="•"/>
            </a:pPr>
            <a:r>
              <a:rPr lang="en-US" sz="3000"/>
              <a:t>Always call us first ​</a:t>
            </a:r>
            <a:endParaRPr sz="3000"/>
          </a:p>
          <a:p>
            <a:pPr marL="457200" lvl="0" indent="-419100" algn="l" rtl="0">
              <a:lnSpc>
                <a:spcPct val="70000"/>
              </a:lnSpc>
              <a:spcBef>
                <a:spcPts val="0"/>
              </a:spcBef>
              <a:spcAft>
                <a:spcPts val="0"/>
              </a:spcAft>
              <a:buSzPts val="3000"/>
              <a:buChar char="•"/>
            </a:pPr>
            <a:r>
              <a:rPr lang="en-US" sz="3000"/>
              <a:t>If necessary, we can refer you to the Help Desk</a:t>
            </a:r>
            <a:endParaRPr sz="3000"/>
          </a:p>
        </p:txBody>
      </p:sp>
      <p:sp>
        <p:nvSpPr>
          <p:cNvPr id="318" name="Google Shape;318;g3dddb2c9697_1_0"/>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6"/>
          <p:cNvSpPr txBox="1">
            <a:spLocks noGrp="1"/>
          </p:cNvSpPr>
          <p:nvPr>
            <p:ph type="title"/>
          </p:nvPr>
        </p:nvSpPr>
        <p:spPr>
          <a:xfrm>
            <a:off x="717176" y="457200"/>
            <a:ext cx="10784542" cy="102646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accent1"/>
              </a:buClr>
              <a:buSzPts val="4400"/>
              <a:buFont typeface="Calibri"/>
              <a:buNone/>
            </a:pPr>
            <a:r>
              <a:rPr lang="en-US" dirty="0"/>
              <a:t>End of Year Timeline</a:t>
            </a:r>
            <a:endParaRPr dirty="0"/>
          </a:p>
        </p:txBody>
      </p:sp>
      <p:sp>
        <p:nvSpPr>
          <p:cNvPr id="324" name="Google Shape;324;p6" descr="Decorative line"/>
          <p:cNvSpPr/>
          <p:nvPr/>
        </p:nvSpPr>
        <p:spPr>
          <a:xfrm>
            <a:off x="206188" y="3841379"/>
            <a:ext cx="11775000" cy="71700"/>
          </a:xfrm>
          <a:prstGeom prst="rect">
            <a:avLst/>
          </a:prstGeom>
          <a:solidFill>
            <a:srgbClr val="7F7F7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nvGrpSpPr>
          <p:cNvPr id="325" name="Google Shape;325;p6" descr="timeline box" title="timeline box"/>
          <p:cNvGrpSpPr/>
          <p:nvPr/>
        </p:nvGrpSpPr>
        <p:grpSpPr>
          <a:xfrm>
            <a:off x="773047" y="1687415"/>
            <a:ext cx="2752483" cy="1914490"/>
            <a:chOff x="439272" y="1658465"/>
            <a:chExt cx="2752483" cy="1914490"/>
          </a:xfrm>
        </p:grpSpPr>
        <p:sp>
          <p:nvSpPr>
            <p:cNvPr id="326" name="Google Shape;326;p6" descr="Decorative box"/>
            <p:cNvSpPr/>
            <p:nvPr/>
          </p:nvSpPr>
          <p:spPr>
            <a:xfrm>
              <a:off x="439272" y="2970664"/>
              <a:ext cx="2752482" cy="602291"/>
            </a:xfrm>
            <a:prstGeom prst="wedgeRectCallout">
              <a:avLst>
                <a:gd name="adj1" fmla="val -20344"/>
                <a:gd name="adj2" fmla="val 85571"/>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27" name="Google Shape;327;p6" descr="Decorative box"/>
            <p:cNvSpPr txBox="1"/>
            <p:nvPr/>
          </p:nvSpPr>
          <p:spPr>
            <a:xfrm>
              <a:off x="439272" y="1658465"/>
              <a:ext cx="2752482" cy="1316129"/>
            </a:xfrm>
            <a:prstGeom prst="rect">
              <a:avLst/>
            </a:prstGeom>
            <a:solidFill>
              <a:srgbClr val="F2FAFE"/>
            </a:solid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chemeClr val="accent1"/>
                </a:buClr>
                <a:buSzPts val="2000"/>
                <a:buFont typeface="Arial"/>
                <a:buNone/>
              </a:pPr>
              <a:r>
                <a:rPr lang="en-US" sz="2000" b="1">
                  <a:solidFill>
                    <a:schemeClr val="accent1"/>
                  </a:solidFill>
                  <a:latin typeface="Calibri"/>
                  <a:ea typeface="Calibri"/>
                  <a:cs typeface="Calibri"/>
                  <a:sym typeface="Calibri"/>
                </a:rPr>
                <a:t>Check all 2025-2026 student records for accuracy and make appropriate updates.</a:t>
              </a:r>
              <a:endParaRPr sz="1400" b="1" i="0" u="none" strike="noStrike" cap="none">
                <a:solidFill>
                  <a:srgbClr val="000000"/>
                </a:solidFill>
              </a:endParaRPr>
            </a:p>
          </p:txBody>
        </p:sp>
        <p:sp>
          <p:nvSpPr>
            <p:cNvPr id="328" name="Google Shape;328;p6"/>
            <p:cNvSpPr txBox="1"/>
            <p:nvPr/>
          </p:nvSpPr>
          <p:spPr>
            <a:xfrm>
              <a:off x="439273" y="2970665"/>
              <a:ext cx="2752482" cy="586760"/>
            </a:xfrm>
            <a:prstGeom prst="rect">
              <a:avLst/>
            </a:prstGeom>
            <a:noFill/>
            <a:ln>
              <a:noFill/>
            </a:ln>
          </p:spPr>
          <p:txBody>
            <a:bodyPr spcFirstLastPara="1" wrap="square" lIns="91425" tIns="45700" rIns="91425" bIns="45700" anchor="ctr" anchorCtr="1">
              <a:normAutofit/>
            </a:bodyPr>
            <a:lstStyle/>
            <a:p>
              <a:pPr marL="0" marR="0" lvl="0" indent="0" algn="ctr" rtl="0">
                <a:lnSpc>
                  <a:spcPct val="90000"/>
                </a:lnSpc>
                <a:spcBef>
                  <a:spcPts val="0"/>
                </a:spcBef>
                <a:spcAft>
                  <a:spcPts val="0"/>
                </a:spcAft>
                <a:buClr>
                  <a:schemeClr val="lt1"/>
                </a:buClr>
                <a:buSzPts val="2400"/>
                <a:buFont typeface="Arial"/>
                <a:buNone/>
              </a:pPr>
              <a:r>
                <a:rPr lang="en-US" sz="2400">
                  <a:solidFill>
                    <a:schemeClr val="lt1"/>
                  </a:solidFill>
                  <a:latin typeface="Calibri"/>
                  <a:ea typeface="Calibri"/>
                  <a:cs typeface="Calibri"/>
                  <a:sym typeface="Calibri"/>
                </a:rPr>
                <a:t>Now until </a:t>
              </a:r>
              <a:r>
                <a:rPr lang="en-US" sz="2400">
                  <a:solidFill>
                    <a:schemeClr val="lt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June 30</a:t>
              </a:r>
              <a:endParaRPr sz="1400" b="0" i="0" u="none" strike="noStrike" cap="none">
                <a:solidFill>
                  <a:srgbClr val="000000"/>
                </a:solidFill>
                <a:latin typeface="Arial"/>
                <a:ea typeface="Arial"/>
                <a:cs typeface="Arial"/>
                <a:sym typeface="Arial"/>
              </a:endParaRPr>
            </a:p>
          </p:txBody>
        </p:sp>
      </p:grpSp>
      <p:sp>
        <p:nvSpPr>
          <p:cNvPr id="329" name="Google Shape;329;p6" descr="&quot;&quot;" title="&quot;&quot;"/>
          <p:cNvSpPr/>
          <p:nvPr/>
        </p:nvSpPr>
        <p:spPr>
          <a:xfrm>
            <a:off x="1562213" y="3805665"/>
            <a:ext cx="134400" cy="134400"/>
          </a:xfrm>
          <a:prstGeom prst="ellipse">
            <a:avLst/>
          </a:prstGeom>
          <a:solidFill>
            <a:schemeClr val="accen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nvGrpSpPr>
          <p:cNvPr id="330" name="Google Shape;330;p6" descr="timeline box&#10;&#10;timeline box" title="timeline box"/>
          <p:cNvGrpSpPr/>
          <p:nvPr/>
        </p:nvGrpSpPr>
        <p:grpSpPr>
          <a:xfrm>
            <a:off x="1812651" y="4172856"/>
            <a:ext cx="2752501" cy="1910812"/>
            <a:chOff x="1812651" y="4172856"/>
            <a:chExt cx="2752501" cy="1910812"/>
          </a:xfrm>
        </p:grpSpPr>
        <p:sp>
          <p:nvSpPr>
            <p:cNvPr id="331" name="Google Shape;331;p6" descr="Decorative box"/>
            <p:cNvSpPr/>
            <p:nvPr/>
          </p:nvSpPr>
          <p:spPr>
            <a:xfrm rot="10800000" flipH="1">
              <a:off x="1812651" y="4172856"/>
              <a:ext cx="2746754" cy="602291"/>
            </a:xfrm>
            <a:prstGeom prst="wedgeRectCallout">
              <a:avLst>
                <a:gd name="adj1" fmla="val -20344"/>
                <a:gd name="adj2" fmla="val 85571"/>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32" name="Google Shape;332;p6" descr="Decorative box"/>
            <p:cNvSpPr txBox="1"/>
            <p:nvPr/>
          </p:nvSpPr>
          <p:spPr>
            <a:xfrm>
              <a:off x="1812651" y="4767538"/>
              <a:ext cx="2746754" cy="1316130"/>
            </a:xfrm>
            <a:prstGeom prst="rect">
              <a:avLst/>
            </a:prstGeom>
            <a:solidFill>
              <a:srgbClr val="FDF4EC"/>
            </a:solid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accent3"/>
                </a:buClr>
                <a:buSzPts val="2000"/>
                <a:buFont typeface="Arial"/>
                <a:buNone/>
              </a:pPr>
              <a:r>
                <a:rPr lang="en-US" sz="2000" b="1">
                  <a:solidFill>
                    <a:schemeClr val="accent3"/>
                  </a:solidFill>
                  <a:latin typeface="Calibri"/>
                  <a:ea typeface="Calibri"/>
                  <a:cs typeface="Calibri"/>
                  <a:sym typeface="Calibri"/>
                </a:rPr>
                <a:t>Create a list of students who will be exiting ASDP by the EOY and add a stop date.</a:t>
              </a:r>
              <a:endParaRPr sz="1400" b="1" i="0" u="none" strike="noStrike" cap="none">
                <a:solidFill>
                  <a:schemeClr val="accent3"/>
                </a:solidFill>
              </a:endParaRPr>
            </a:p>
          </p:txBody>
        </p:sp>
        <p:sp>
          <p:nvSpPr>
            <p:cNvPr id="333" name="Google Shape;333;p6"/>
            <p:cNvSpPr txBox="1"/>
            <p:nvPr/>
          </p:nvSpPr>
          <p:spPr>
            <a:xfrm>
              <a:off x="1812652" y="4190382"/>
              <a:ext cx="2752500" cy="586800"/>
            </a:xfrm>
            <a:prstGeom prst="rect">
              <a:avLst/>
            </a:prstGeom>
            <a:noFill/>
            <a:ln>
              <a:noFill/>
            </a:ln>
          </p:spPr>
          <p:txBody>
            <a:bodyPr spcFirstLastPara="1" wrap="square" lIns="91425" tIns="45700" rIns="91425" bIns="45700" anchor="ctr" anchorCtr="1">
              <a:normAutofit/>
            </a:bodyPr>
            <a:lstStyle/>
            <a:p>
              <a:pPr marL="0" marR="0" lvl="0" indent="0" algn="ctr" rtl="0">
                <a:lnSpc>
                  <a:spcPct val="90000"/>
                </a:lnSpc>
                <a:spcBef>
                  <a:spcPts val="0"/>
                </a:spcBef>
                <a:spcAft>
                  <a:spcPts val="0"/>
                </a:spcAft>
                <a:buClr>
                  <a:schemeClr val="lt1"/>
                </a:buClr>
                <a:buSzPts val="2400"/>
                <a:buFont typeface="Arial"/>
                <a:buNone/>
              </a:pPr>
              <a:r>
                <a:rPr lang="en-US" sz="2400">
                  <a:solidFill>
                    <a:schemeClr val="lt1"/>
                  </a:solidFill>
                  <a:latin typeface="Calibri"/>
                  <a:ea typeface="Calibri"/>
                  <a:cs typeface="Calibri"/>
                  <a:sym typeface="Calibri"/>
                </a:rPr>
                <a:t>May and </a:t>
              </a:r>
              <a:r>
                <a:rPr lang="en-US" sz="2400">
                  <a:solidFill>
                    <a:schemeClr val="lt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June</a:t>
              </a:r>
              <a:endParaRPr sz="1400" b="0" i="0" u="none" strike="noStrike" cap="none">
                <a:solidFill>
                  <a:srgbClr val="000000"/>
                </a:solidFill>
                <a:latin typeface="Arial"/>
                <a:ea typeface="Arial"/>
                <a:cs typeface="Arial"/>
                <a:sym typeface="Arial"/>
              </a:endParaRPr>
            </a:p>
          </p:txBody>
        </p:sp>
      </p:grpSp>
      <p:sp>
        <p:nvSpPr>
          <p:cNvPr id="334" name="Google Shape;334;p6" title="&quot;&quot;"/>
          <p:cNvSpPr/>
          <p:nvPr/>
        </p:nvSpPr>
        <p:spPr>
          <a:xfrm>
            <a:off x="2570876" y="3805671"/>
            <a:ext cx="134400" cy="134400"/>
          </a:xfrm>
          <a:prstGeom prst="ellipse">
            <a:avLst/>
          </a:prstGeom>
          <a:solidFill>
            <a:schemeClr val="accent3"/>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nvGrpSpPr>
          <p:cNvPr id="350" name="Google Shape;350;p6" descr="timeline box" title="timeline box"/>
          <p:cNvGrpSpPr/>
          <p:nvPr/>
        </p:nvGrpSpPr>
        <p:grpSpPr>
          <a:xfrm>
            <a:off x="4399439" y="1691304"/>
            <a:ext cx="2752483" cy="1914490"/>
            <a:chOff x="8987864" y="1657129"/>
            <a:chExt cx="2752483" cy="1914490"/>
          </a:xfrm>
        </p:grpSpPr>
        <p:sp>
          <p:nvSpPr>
            <p:cNvPr id="351" name="Google Shape;351;p6" descr="Decorative box"/>
            <p:cNvSpPr/>
            <p:nvPr/>
          </p:nvSpPr>
          <p:spPr>
            <a:xfrm>
              <a:off x="8987864" y="2969328"/>
              <a:ext cx="2752482" cy="602291"/>
            </a:xfrm>
            <a:prstGeom prst="wedgeRectCallout">
              <a:avLst>
                <a:gd name="adj1" fmla="val -20344"/>
                <a:gd name="adj2" fmla="val 85571"/>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52" name="Google Shape;352;p6" descr="Decorative box"/>
            <p:cNvSpPr txBox="1"/>
            <p:nvPr/>
          </p:nvSpPr>
          <p:spPr>
            <a:xfrm>
              <a:off x="8987864" y="1657129"/>
              <a:ext cx="2752482" cy="1316129"/>
            </a:xfrm>
            <a:prstGeom prst="rect">
              <a:avLst/>
            </a:prstGeom>
            <a:solidFill>
              <a:srgbClr val="E7F5F3"/>
            </a:solid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chemeClr val="dk2"/>
                </a:buClr>
                <a:buSzPts val="2000"/>
                <a:buFont typeface="Arial"/>
                <a:buNone/>
              </a:pPr>
              <a:r>
                <a:rPr lang="en-US" sz="2000" b="1" i="0" u="none" strike="noStrike" cap="none">
                  <a:solidFill>
                    <a:schemeClr val="dk2"/>
                  </a:solidFill>
                  <a:latin typeface="Calibri"/>
                  <a:ea typeface="Calibri"/>
                  <a:cs typeface="Calibri"/>
                  <a:sym typeface="Calibri"/>
                </a:rPr>
                <a:t>Review all </a:t>
              </a:r>
              <a:r>
                <a:rPr lang="en-US" sz="2000" b="1">
                  <a:solidFill>
                    <a:schemeClr val="dk2"/>
                  </a:solidFill>
                  <a:latin typeface="Calibri"/>
                  <a:ea typeface="Calibri"/>
                  <a:cs typeface="Calibri"/>
                  <a:sym typeface="Calibri"/>
                </a:rPr>
                <a:t>student records</a:t>
              </a:r>
              <a:r>
                <a:rPr lang="en-US" sz="2000" b="1" i="0" u="none" strike="noStrike" cap="none">
                  <a:solidFill>
                    <a:schemeClr val="dk2"/>
                  </a:solidFill>
                  <a:latin typeface="Calibri"/>
                  <a:ea typeface="Calibri"/>
                  <a:cs typeface="Calibri"/>
                  <a:sym typeface="Calibri"/>
                </a:rPr>
                <a:t> </a:t>
              </a:r>
              <a:r>
                <a:rPr lang="en-US" sz="2000" b="1">
                  <a:solidFill>
                    <a:schemeClr val="dk2"/>
                  </a:solidFill>
                  <a:latin typeface="Calibri"/>
                  <a:ea typeface="Calibri"/>
                  <a:cs typeface="Calibri"/>
                  <a:sym typeface="Calibri"/>
                </a:rPr>
                <a:t>retained</a:t>
              </a:r>
              <a:r>
                <a:rPr lang="en-US" sz="2000" b="1" i="0" u="none" strike="noStrike" cap="none">
                  <a:solidFill>
                    <a:schemeClr val="dk2"/>
                  </a:solidFill>
                  <a:latin typeface="Calibri"/>
                  <a:ea typeface="Calibri"/>
                  <a:cs typeface="Calibri"/>
                  <a:sym typeface="Calibri"/>
                </a:rPr>
                <a:t> from SY 202</a:t>
              </a:r>
              <a:r>
                <a:rPr lang="en-US" sz="2000" b="1">
                  <a:solidFill>
                    <a:schemeClr val="dk2"/>
                  </a:solidFill>
                  <a:latin typeface="Calibri"/>
                  <a:ea typeface="Calibri"/>
                  <a:cs typeface="Calibri"/>
                  <a:sym typeface="Calibri"/>
                </a:rPr>
                <a:t>5-2026 and make any required</a:t>
              </a:r>
              <a:r>
                <a:rPr lang="en-US" sz="2000">
                  <a:solidFill>
                    <a:schemeClr val="dk2"/>
                  </a:solidFill>
                  <a:latin typeface="Calibri"/>
                  <a:ea typeface="Calibri"/>
                  <a:cs typeface="Calibri"/>
                  <a:sym typeface="Calibri"/>
                </a:rPr>
                <a:t> </a:t>
              </a:r>
              <a:r>
                <a:rPr lang="en-US" sz="2000" b="1">
                  <a:solidFill>
                    <a:schemeClr val="dk2"/>
                  </a:solidFill>
                  <a:latin typeface="Calibri"/>
                  <a:ea typeface="Calibri"/>
                  <a:cs typeface="Calibri"/>
                  <a:sym typeface="Calibri"/>
                </a:rPr>
                <a:t>changes.</a:t>
              </a:r>
              <a:endParaRPr sz="1400" b="1" i="0" u="none" strike="noStrike" cap="none">
                <a:solidFill>
                  <a:srgbClr val="000000"/>
                </a:solidFill>
              </a:endParaRPr>
            </a:p>
          </p:txBody>
        </p:sp>
        <p:sp>
          <p:nvSpPr>
            <p:cNvPr id="353" name="Google Shape;353;p6"/>
            <p:cNvSpPr txBox="1"/>
            <p:nvPr/>
          </p:nvSpPr>
          <p:spPr>
            <a:xfrm>
              <a:off x="8987865" y="2969329"/>
              <a:ext cx="2752482" cy="586760"/>
            </a:xfrm>
            <a:prstGeom prst="rect">
              <a:avLst/>
            </a:prstGeom>
            <a:noFill/>
            <a:ln>
              <a:noFill/>
            </a:ln>
          </p:spPr>
          <p:txBody>
            <a:bodyPr spcFirstLastPara="1" wrap="square" lIns="91425" tIns="45700" rIns="91425" bIns="45700" anchor="ctr" anchorCtr="1">
              <a:normAutofit/>
            </a:bodyPr>
            <a:lstStyle/>
            <a:p>
              <a:pPr marL="0" marR="0" lvl="0" indent="0" algn="l" rtl="0">
                <a:lnSpc>
                  <a:spcPct val="90000"/>
                </a:lnSpc>
                <a:spcBef>
                  <a:spcPts val="0"/>
                </a:spcBef>
                <a:spcAft>
                  <a:spcPts val="0"/>
                </a:spcAft>
                <a:buClr>
                  <a:schemeClr val="lt1"/>
                </a:buClr>
                <a:buSzPts val="2400"/>
                <a:buFont typeface="Arial"/>
                <a:buNone/>
              </a:pPr>
              <a:r>
                <a:rPr lang="en-US" sz="2400">
                  <a:solidFill>
                    <a:schemeClr val="lt1"/>
                  </a:solidFill>
                  <a:latin typeface="Calibri"/>
                  <a:ea typeface="Calibri"/>
                  <a:cs typeface="Calibri"/>
                  <a:sym typeface="Calibri"/>
                </a:rPr>
                <a:t>Starting </a:t>
              </a:r>
              <a:r>
                <a:rPr lang="en-US" sz="2400">
                  <a:solidFill>
                    <a:schemeClr val="lt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
                    </a:ext>
                  </a:extLst>
                </a:rPr>
                <a:t>July 1, 2026</a:t>
              </a:r>
              <a:endParaRPr sz="1400" b="0" i="0" u="none" strike="noStrike" cap="none">
                <a:solidFill>
                  <a:srgbClr val="000000"/>
                </a:solidFill>
                <a:latin typeface="Arial"/>
                <a:ea typeface="Arial"/>
                <a:cs typeface="Arial"/>
                <a:sym typeface="Arial"/>
              </a:endParaRPr>
            </a:p>
          </p:txBody>
        </p:sp>
      </p:grpSp>
      <p:sp>
        <p:nvSpPr>
          <p:cNvPr id="354" name="Google Shape;354;p6" title="&quot;&quot;"/>
          <p:cNvSpPr/>
          <p:nvPr/>
        </p:nvSpPr>
        <p:spPr>
          <a:xfrm>
            <a:off x="5186082" y="3822132"/>
            <a:ext cx="134400" cy="134400"/>
          </a:xfrm>
          <a:prstGeom prst="ellipse">
            <a:avLst/>
          </a:prstGeom>
          <a:solidFill>
            <a:schemeClr val="dk2"/>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Clr>
                <a:srgbClr val="000000"/>
              </a:buClr>
              <a:buSzPts val="450"/>
              <a:buFont typeface="Arial"/>
              <a:buNone/>
            </a:pPr>
            <a:endParaRPr sz="450" b="0" i="0" u="none" strike="noStrike" cap="none">
              <a:solidFill>
                <a:schemeClr val="lt1"/>
              </a:solidFill>
              <a:latin typeface="Calibri"/>
              <a:ea typeface="Calibri"/>
              <a:cs typeface="Calibri"/>
              <a:sym typeface="Calibri"/>
            </a:endParaRPr>
          </a:p>
        </p:txBody>
      </p:sp>
      <p:grpSp>
        <p:nvGrpSpPr>
          <p:cNvPr id="335" name="Google Shape;335;p6" descr="timeline box" title="timeline box"/>
          <p:cNvGrpSpPr/>
          <p:nvPr/>
        </p:nvGrpSpPr>
        <p:grpSpPr>
          <a:xfrm>
            <a:off x="4717517" y="4172856"/>
            <a:ext cx="2752483" cy="1910812"/>
            <a:chOff x="4717517" y="4172856"/>
            <a:chExt cx="2752483" cy="1910812"/>
          </a:xfrm>
        </p:grpSpPr>
        <p:sp>
          <p:nvSpPr>
            <p:cNvPr id="336" name="Google Shape;336;p6" descr="Decorative box"/>
            <p:cNvSpPr/>
            <p:nvPr/>
          </p:nvSpPr>
          <p:spPr>
            <a:xfrm rot="10800000" flipH="1">
              <a:off x="4717517" y="4172856"/>
              <a:ext cx="2746754" cy="602291"/>
            </a:xfrm>
            <a:prstGeom prst="wedgeRectCallout">
              <a:avLst>
                <a:gd name="adj1" fmla="val -20344"/>
                <a:gd name="adj2" fmla="val 85571"/>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37" name="Google Shape;337;p6" descr="Decorative box"/>
            <p:cNvSpPr txBox="1"/>
            <p:nvPr/>
          </p:nvSpPr>
          <p:spPr>
            <a:xfrm>
              <a:off x="4717517" y="4767538"/>
              <a:ext cx="2746754" cy="1316130"/>
            </a:xfrm>
            <a:prstGeom prst="rect">
              <a:avLst/>
            </a:prstGeom>
            <a:solidFill>
              <a:srgbClr val="FAF5E3"/>
            </a:solid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accent4"/>
                </a:buClr>
                <a:buSzPts val="2000"/>
                <a:buFont typeface="Arial"/>
                <a:buNone/>
              </a:pPr>
              <a:r>
                <a:rPr lang="en-US" sz="2000" b="1">
                  <a:solidFill>
                    <a:schemeClr val="accent4"/>
                  </a:solidFill>
                  <a:latin typeface="Calibri"/>
                  <a:ea typeface="Calibri"/>
                  <a:cs typeface="Calibri"/>
                  <a:sym typeface="Calibri"/>
                </a:rPr>
                <a:t>2026-2027 will display in the School Year Drop Menu.</a:t>
              </a:r>
              <a:endParaRPr sz="1400" b="1" i="0" u="none" strike="noStrike" cap="none">
                <a:solidFill>
                  <a:srgbClr val="000000"/>
                </a:solidFill>
              </a:endParaRPr>
            </a:p>
          </p:txBody>
        </p:sp>
        <p:sp>
          <p:nvSpPr>
            <p:cNvPr id="338" name="Google Shape;338;p6"/>
            <p:cNvSpPr txBox="1"/>
            <p:nvPr/>
          </p:nvSpPr>
          <p:spPr>
            <a:xfrm>
              <a:off x="4717518" y="4190382"/>
              <a:ext cx="2752482" cy="586760"/>
            </a:xfrm>
            <a:prstGeom prst="rect">
              <a:avLst/>
            </a:prstGeom>
            <a:noFill/>
            <a:ln>
              <a:noFill/>
            </a:ln>
          </p:spPr>
          <p:txBody>
            <a:bodyPr spcFirstLastPara="1" wrap="square" lIns="91425" tIns="45700" rIns="91425" bIns="45700" anchor="ctr" anchorCtr="1">
              <a:normAutofit/>
            </a:bodyPr>
            <a:lstStyle/>
            <a:p>
              <a:pPr marL="0" marR="0" lvl="0" indent="0" algn="ctr" rtl="0">
                <a:lnSpc>
                  <a:spcPct val="90000"/>
                </a:lnSpc>
                <a:spcBef>
                  <a:spcPts val="0"/>
                </a:spcBef>
                <a:spcAft>
                  <a:spcPts val="0"/>
                </a:spcAft>
                <a:buClr>
                  <a:schemeClr val="lt1"/>
                </a:buClr>
                <a:buSzPts val="2400"/>
                <a:buFont typeface="Arial"/>
                <a:buNone/>
              </a:pPr>
              <a:r>
                <a:rPr lang="en-US" sz="2400">
                  <a:solidFill>
                    <a:schemeClr val="lt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July </a:t>
              </a:r>
              <a:r>
                <a:rPr lang="en-US" sz="2400">
                  <a:solidFill>
                    <a:schemeClr val="lt1"/>
                  </a:solidFill>
                  <a:latin typeface="Calibri"/>
                  <a:ea typeface="Calibri"/>
                  <a:cs typeface="Calibri"/>
                  <a:sym typeface="Calibri"/>
                </a:rPr>
                <a:t>1, 2026</a:t>
              </a:r>
              <a:endParaRPr sz="1400" b="0" i="0" u="none" strike="noStrike" cap="none">
                <a:solidFill>
                  <a:srgbClr val="000000"/>
                </a:solidFill>
                <a:latin typeface="Arial"/>
                <a:ea typeface="Arial"/>
                <a:cs typeface="Arial"/>
                <a:sym typeface="Arial"/>
              </a:endParaRPr>
            </a:p>
          </p:txBody>
        </p:sp>
      </p:grpSp>
      <p:sp>
        <p:nvSpPr>
          <p:cNvPr id="339" name="Google Shape;339;p6" title="&quot;&quot;"/>
          <p:cNvSpPr/>
          <p:nvPr/>
        </p:nvSpPr>
        <p:spPr>
          <a:xfrm>
            <a:off x="5465233" y="3805521"/>
            <a:ext cx="134458" cy="134458"/>
          </a:xfrm>
          <a:prstGeom prst="ellipse">
            <a:avLst/>
          </a:prstGeom>
          <a:solidFill>
            <a:schemeClr val="accent4"/>
          </a:solidFill>
          <a:ln w="2857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nvGrpSpPr>
          <p:cNvPr id="340" name="Google Shape;340;p6" descr="timeline box" title="timeline box"/>
          <p:cNvGrpSpPr/>
          <p:nvPr/>
        </p:nvGrpSpPr>
        <p:grpSpPr>
          <a:xfrm>
            <a:off x="7614196" y="4172859"/>
            <a:ext cx="2752483" cy="1910811"/>
            <a:chOff x="7614196" y="4172859"/>
            <a:chExt cx="2752483" cy="1910811"/>
          </a:xfrm>
        </p:grpSpPr>
        <p:sp>
          <p:nvSpPr>
            <p:cNvPr id="341" name="Google Shape;341;p6" descr="Decorative box"/>
            <p:cNvSpPr/>
            <p:nvPr/>
          </p:nvSpPr>
          <p:spPr>
            <a:xfrm rot="10800000" flipH="1">
              <a:off x="7614196" y="4172859"/>
              <a:ext cx="2746754" cy="602291"/>
            </a:xfrm>
            <a:prstGeom prst="wedgeRectCallout">
              <a:avLst>
                <a:gd name="adj1" fmla="val -20344"/>
                <a:gd name="adj2" fmla="val 85571"/>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42" name="Google Shape;342;p6" descr="Decorative box"/>
            <p:cNvSpPr txBox="1"/>
            <p:nvPr/>
          </p:nvSpPr>
          <p:spPr>
            <a:xfrm>
              <a:off x="7614196" y="4767541"/>
              <a:ext cx="2746754" cy="1316129"/>
            </a:xfrm>
            <a:prstGeom prst="rect">
              <a:avLst/>
            </a:prstGeom>
            <a:solidFill>
              <a:srgbClr val="FCF4F8"/>
            </a:solid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accent1"/>
                </a:buClr>
                <a:buSzPts val="2000"/>
                <a:buFont typeface="Arial"/>
                <a:buNone/>
              </a:pPr>
              <a:r>
                <a:rPr lang="en-US" sz="2000" b="1">
                  <a:solidFill>
                    <a:schemeClr val="accent2"/>
                  </a:solidFill>
                  <a:latin typeface="Calibri"/>
                  <a:ea typeface="Calibri"/>
                  <a:cs typeface="Calibri"/>
                  <a:sym typeface="Calibri"/>
                </a:rPr>
                <a:t>Records for June 2026 must be verified in the ASDP collection.</a:t>
              </a:r>
              <a:endParaRPr sz="2000" b="1">
                <a:solidFill>
                  <a:schemeClr val="accent2"/>
                </a:solidFill>
                <a:latin typeface="Calibri"/>
                <a:ea typeface="Calibri"/>
                <a:cs typeface="Calibri"/>
                <a:sym typeface="Calibri"/>
              </a:endParaRPr>
            </a:p>
          </p:txBody>
        </p:sp>
        <p:sp>
          <p:nvSpPr>
            <p:cNvPr id="343" name="Google Shape;343;p6"/>
            <p:cNvSpPr txBox="1"/>
            <p:nvPr/>
          </p:nvSpPr>
          <p:spPr>
            <a:xfrm>
              <a:off x="7614197" y="4190385"/>
              <a:ext cx="2752482" cy="586760"/>
            </a:xfrm>
            <a:prstGeom prst="rect">
              <a:avLst/>
            </a:prstGeom>
            <a:solidFill>
              <a:schemeClr val="accent2"/>
            </a:solidFill>
            <a:ln>
              <a:noFill/>
            </a:ln>
          </p:spPr>
          <p:txBody>
            <a:bodyPr spcFirstLastPara="1" wrap="square" lIns="91425" tIns="45700" rIns="91425" bIns="45700" anchor="ctr" anchorCtr="1">
              <a:normAutofit/>
            </a:bodyPr>
            <a:lstStyle/>
            <a:p>
              <a:pPr marL="0" marR="0" lvl="0" indent="0" algn="ctr" rtl="0">
                <a:lnSpc>
                  <a:spcPct val="90000"/>
                </a:lnSpc>
                <a:spcBef>
                  <a:spcPts val="0"/>
                </a:spcBef>
                <a:spcAft>
                  <a:spcPts val="0"/>
                </a:spcAft>
                <a:buClr>
                  <a:schemeClr val="lt1"/>
                </a:buClr>
                <a:buSzPts val="2400"/>
                <a:buFont typeface="Arial"/>
                <a:buNone/>
              </a:pPr>
              <a:r>
                <a:rPr lang="en-US" sz="2400">
                  <a:solidFill>
                    <a:schemeClr val="lt1"/>
                  </a:solidFill>
                  <a:latin typeface="Calibri"/>
                  <a:ea typeface="Calibri"/>
                  <a:cs typeface="Calibri"/>
                  <a:sym typeface="Calibri"/>
                </a:rPr>
                <a:t>July 8, 2026</a:t>
              </a:r>
              <a:endParaRPr sz="1400" b="0" i="0" u="none" strike="noStrike" cap="none">
                <a:solidFill>
                  <a:srgbClr val="000000"/>
                </a:solidFill>
                <a:latin typeface="Arial"/>
                <a:ea typeface="Arial"/>
                <a:cs typeface="Arial"/>
                <a:sym typeface="Arial"/>
              </a:endParaRPr>
            </a:p>
          </p:txBody>
        </p:sp>
      </p:grpSp>
      <p:sp>
        <p:nvSpPr>
          <p:cNvPr id="344" name="Google Shape;344;p6" title="&quot;&quot;"/>
          <p:cNvSpPr/>
          <p:nvPr/>
        </p:nvSpPr>
        <p:spPr>
          <a:xfrm>
            <a:off x="8359598" y="3805525"/>
            <a:ext cx="134458" cy="134458"/>
          </a:xfrm>
          <a:prstGeom prst="ellipse">
            <a:avLst/>
          </a:prstGeom>
          <a:solidFill>
            <a:schemeClr val="accent2"/>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nvGrpSpPr>
          <p:cNvPr id="345" name="Google Shape;345;p6" descr="timeline box&#10;&#10;timeline box" title="timeline box"/>
          <p:cNvGrpSpPr/>
          <p:nvPr/>
        </p:nvGrpSpPr>
        <p:grpSpPr>
          <a:xfrm>
            <a:off x="8359588" y="1687293"/>
            <a:ext cx="2752500" cy="1914599"/>
            <a:chOff x="6144063" y="1658468"/>
            <a:chExt cx="2752500" cy="1914599"/>
          </a:xfrm>
        </p:grpSpPr>
        <p:sp>
          <p:nvSpPr>
            <p:cNvPr id="346" name="Google Shape;346;p6" descr="Decorative box"/>
            <p:cNvSpPr/>
            <p:nvPr/>
          </p:nvSpPr>
          <p:spPr>
            <a:xfrm>
              <a:off x="6144063" y="2970667"/>
              <a:ext cx="2752500" cy="602400"/>
            </a:xfrm>
            <a:prstGeom prst="wedgeRectCallout">
              <a:avLst>
                <a:gd name="adj1" fmla="val -20344"/>
                <a:gd name="adj2" fmla="val 85571"/>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47" name="Google Shape;347;p6" descr="Decorative box"/>
            <p:cNvSpPr txBox="1"/>
            <p:nvPr/>
          </p:nvSpPr>
          <p:spPr>
            <a:xfrm>
              <a:off x="6144063" y="1658468"/>
              <a:ext cx="2752500" cy="1316100"/>
            </a:xfrm>
            <a:prstGeom prst="rect">
              <a:avLst/>
            </a:prstGeom>
            <a:solidFill>
              <a:srgbClr val="F0F4E6"/>
            </a:solid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chemeClr val="accent5"/>
                </a:buClr>
                <a:buSzPts val="2000"/>
                <a:buFont typeface="Arial"/>
                <a:buNone/>
              </a:pPr>
              <a:r>
                <a:rPr lang="en-US" sz="2000" b="1">
                  <a:solidFill>
                    <a:schemeClr val="accent5"/>
                  </a:solidFill>
                  <a:latin typeface="Calibri"/>
                  <a:ea typeface="Calibri"/>
                  <a:cs typeface="Calibri"/>
                  <a:sym typeface="Calibri"/>
                </a:rPr>
                <a:t>End of Year Verification Form for all SY 2025-2026 ASDP records signed and sent to ODE.</a:t>
              </a:r>
              <a:endParaRPr sz="1400" b="1" i="0" u="none" strike="noStrike" cap="none">
                <a:solidFill>
                  <a:srgbClr val="000000"/>
                </a:solidFill>
              </a:endParaRPr>
            </a:p>
          </p:txBody>
        </p:sp>
        <p:sp>
          <p:nvSpPr>
            <p:cNvPr id="348" name="Google Shape;348;p6"/>
            <p:cNvSpPr txBox="1"/>
            <p:nvPr/>
          </p:nvSpPr>
          <p:spPr>
            <a:xfrm>
              <a:off x="6144064" y="2970668"/>
              <a:ext cx="2752482" cy="586760"/>
            </a:xfrm>
            <a:prstGeom prst="rect">
              <a:avLst/>
            </a:prstGeom>
            <a:noFill/>
            <a:ln>
              <a:noFill/>
            </a:ln>
          </p:spPr>
          <p:txBody>
            <a:bodyPr spcFirstLastPara="1" wrap="square" lIns="91425" tIns="45700" rIns="91425" bIns="45700" anchor="ctr" anchorCtr="1">
              <a:normAutofit/>
            </a:bodyPr>
            <a:lstStyle/>
            <a:p>
              <a:pPr marL="0" marR="0" lvl="0" indent="0" algn="ctr" rtl="0">
                <a:lnSpc>
                  <a:spcPct val="90000"/>
                </a:lnSpc>
                <a:spcBef>
                  <a:spcPts val="0"/>
                </a:spcBef>
                <a:spcAft>
                  <a:spcPts val="0"/>
                </a:spcAft>
                <a:buClr>
                  <a:schemeClr val="lt1"/>
                </a:buClr>
                <a:buSzPts val="2400"/>
                <a:buFont typeface="Arial"/>
                <a:buNone/>
              </a:pPr>
              <a:r>
                <a:rPr lang="en-US" sz="2400">
                  <a:solidFill>
                    <a:schemeClr val="lt1"/>
                  </a:solidFill>
                  <a:latin typeface="Calibri"/>
                  <a:ea typeface="Calibri"/>
                  <a:cs typeface="Calibri"/>
                  <a:sym typeface="Calibri"/>
                </a:rPr>
                <a:t>July 17, 2026</a:t>
              </a:r>
              <a:endParaRPr sz="1400" b="0" i="0" u="none" strike="noStrike" cap="none">
                <a:solidFill>
                  <a:srgbClr val="000000"/>
                </a:solidFill>
                <a:latin typeface="Arial"/>
                <a:ea typeface="Arial"/>
                <a:cs typeface="Arial"/>
                <a:sym typeface="Arial"/>
              </a:endParaRPr>
            </a:p>
          </p:txBody>
        </p:sp>
      </p:grpSp>
      <p:sp>
        <p:nvSpPr>
          <p:cNvPr id="349" name="Google Shape;349;p6" title="&quot;&quot;"/>
          <p:cNvSpPr/>
          <p:nvPr/>
        </p:nvSpPr>
        <p:spPr>
          <a:xfrm>
            <a:off x="9179808" y="3820181"/>
            <a:ext cx="134400" cy="134400"/>
          </a:xfrm>
          <a:prstGeom prst="ellipse">
            <a:avLst/>
          </a:prstGeom>
          <a:solidFill>
            <a:schemeClr val="accent5"/>
          </a:solidFill>
          <a:ln w="2857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55" name="Google Shape;355;p6"/>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356" name="Google Shape;356;p6"/>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g3d4e010265f_0_22"/>
          <p:cNvSpPr txBox="1">
            <a:spLocks noGrp="1"/>
          </p:cNvSpPr>
          <p:nvPr>
            <p:ph type="title"/>
          </p:nvPr>
        </p:nvSpPr>
        <p:spPr>
          <a:xfrm>
            <a:off x="717176" y="457200"/>
            <a:ext cx="10784400" cy="1026600"/>
          </a:xfrm>
          <a:prstGeom prst="rect">
            <a:avLst/>
          </a:prstGeom>
        </p:spPr>
        <p:txBody>
          <a:bodyPr spcFirstLastPara="1" wrap="square" lIns="91425" tIns="45700" rIns="91425" bIns="45700" anchor="b" anchorCtr="0">
            <a:normAutofit fontScale="90000"/>
          </a:bodyPr>
          <a:lstStyle/>
          <a:p>
            <a:pPr marL="0" lvl="0" indent="0" algn="l" rtl="0">
              <a:spcBef>
                <a:spcPts val="0"/>
              </a:spcBef>
              <a:spcAft>
                <a:spcPts val="0"/>
              </a:spcAft>
              <a:buClr>
                <a:schemeClr val="dk1"/>
              </a:buClr>
              <a:buSzPts val="990"/>
              <a:buFont typeface="Arial"/>
              <a:buNone/>
            </a:pPr>
            <a:r>
              <a:rPr lang="en-US"/>
              <a:t>Check all 2025-2026 Student Records</a:t>
            </a:r>
            <a:endParaRPr/>
          </a:p>
          <a:p>
            <a:pPr marL="0" lvl="0" indent="0" algn="l" rtl="0">
              <a:spcBef>
                <a:spcPts val="0"/>
              </a:spcBef>
              <a:spcAft>
                <a:spcPts val="0"/>
              </a:spcAft>
              <a:buNone/>
            </a:pPr>
            <a:r>
              <a:rPr lang="en-US"/>
              <a:t>for Accuracy</a:t>
            </a:r>
            <a:endParaRPr/>
          </a:p>
        </p:txBody>
      </p:sp>
      <p:sp>
        <p:nvSpPr>
          <p:cNvPr id="365" name="Google Shape;365;g3d4e010265f_0_22"/>
          <p:cNvSpPr/>
          <p:nvPr/>
        </p:nvSpPr>
        <p:spPr>
          <a:xfrm>
            <a:off x="9114475" y="457200"/>
            <a:ext cx="2746800" cy="576000"/>
          </a:xfrm>
          <a:prstGeom prst="snip2SameRect">
            <a:avLst>
              <a:gd name="adj1" fmla="val 16667"/>
              <a:gd name="adj2"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latin typeface="Calibri"/>
                <a:ea typeface="Calibri"/>
                <a:cs typeface="Calibri"/>
                <a:sym typeface="Calibri"/>
              </a:rPr>
              <a:t>Now until June 30</a:t>
            </a:r>
            <a:endParaRPr>
              <a:latin typeface="Calibri"/>
              <a:ea typeface="Calibri"/>
              <a:cs typeface="Calibri"/>
              <a:sym typeface="Calibri"/>
            </a:endParaRPr>
          </a:p>
        </p:txBody>
      </p:sp>
      <p:sp>
        <p:nvSpPr>
          <p:cNvPr id="363" name="Google Shape;363;g3d4e010265f_0_22"/>
          <p:cNvSpPr txBox="1">
            <a:spLocks noGrp="1"/>
          </p:cNvSpPr>
          <p:nvPr>
            <p:ph type="body" idx="1"/>
          </p:nvPr>
        </p:nvSpPr>
        <p:spPr>
          <a:xfrm>
            <a:off x="717176" y="1825625"/>
            <a:ext cx="10784400" cy="4109100"/>
          </a:xfrm>
          <a:prstGeom prst="rect">
            <a:avLst/>
          </a:prstGeom>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1100"/>
              <a:buFont typeface="Arial"/>
              <a:buNone/>
            </a:pPr>
            <a:r>
              <a:rPr lang="en-US" sz="3000" b="1"/>
              <a:t>Review records to determine any that may need to be updated/changed for accuracy.</a:t>
            </a:r>
            <a:endParaRPr sz="3000" b="1"/>
          </a:p>
          <a:p>
            <a:pPr marL="0" lvl="0" indent="0" algn="l" rtl="0">
              <a:lnSpc>
                <a:spcPct val="100000"/>
              </a:lnSpc>
              <a:spcBef>
                <a:spcPts val="0"/>
              </a:spcBef>
              <a:spcAft>
                <a:spcPts val="0"/>
              </a:spcAft>
              <a:buClr>
                <a:schemeClr val="dk1"/>
              </a:buClr>
              <a:buSzPts val="1100"/>
              <a:buFont typeface="Arial"/>
              <a:buNone/>
            </a:pPr>
            <a:r>
              <a:rPr lang="en-US" sz="3000" b="1"/>
              <a:t>Consider:</a:t>
            </a:r>
            <a:endParaRPr sz="3000" b="1"/>
          </a:p>
          <a:p>
            <a:pPr marL="457200" lvl="0" indent="-406400" algn="l" rtl="0">
              <a:lnSpc>
                <a:spcPct val="100000"/>
              </a:lnSpc>
              <a:spcBef>
                <a:spcPts val="0"/>
              </a:spcBef>
              <a:spcAft>
                <a:spcPts val="0"/>
              </a:spcAft>
              <a:buSzPts val="2800"/>
              <a:buChar char="●"/>
            </a:pPr>
            <a:r>
              <a:rPr lang="en-US" sz="2800"/>
              <a:t>Dates of expected return to full day</a:t>
            </a:r>
            <a:endParaRPr sz="2800"/>
          </a:p>
          <a:p>
            <a:pPr marL="457200" lvl="0" indent="-406400" algn="l" rtl="0">
              <a:lnSpc>
                <a:spcPct val="100000"/>
              </a:lnSpc>
              <a:spcBef>
                <a:spcPts val="0"/>
              </a:spcBef>
              <a:spcAft>
                <a:spcPts val="0"/>
              </a:spcAft>
              <a:buSzPts val="2800"/>
              <a:buChar char="●"/>
            </a:pPr>
            <a:r>
              <a:rPr lang="en-US" sz="2800"/>
              <a:t>Student minutes</a:t>
            </a:r>
            <a:endParaRPr sz="2800"/>
          </a:p>
          <a:p>
            <a:pPr marL="457200" lvl="0" indent="-406400" algn="l" rtl="0">
              <a:lnSpc>
                <a:spcPct val="100000"/>
              </a:lnSpc>
              <a:spcBef>
                <a:spcPts val="0"/>
              </a:spcBef>
              <a:spcAft>
                <a:spcPts val="0"/>
              </a:spcAft>
              <a:buSzPts val="2800"/>
              <a:buChar char="●"/>
            </a:pPr>
            <a:r>
              <a:rPr lang="en-US" sz="2800"/>
              <a:t>Reason codes</a:t>
            </a:r>
            <a:endParaRPr sz="2800"/>
          </a:p>
          <a:p>
            <a:pPr marL="457200" lvl="0" indent="-406400" algn="l" rtl="0">
              <a:lnSpc>
                <a:spcPct val="100000"/>
              </a:lnSpc>
              <a:spcBef>
                <a:spcPts val="0"/>
              </a:spcBef>
              <a:spcAft>
                <a:spcPts val="0"/>
              </a:spcAft>
              <a:buSzPts val="2800"/>
              <a:buChar char="●"/>
            </a:pPr>
            <a:r>
              <a:rPr lang="en-US" sz="2800"/>
              <a:t>Latest consent documents uploaded</a:t>
            </a:r>
            <a:endParaRPr sz="2800"/>
          </a:p>
          <a:p>
            <a:pPr marL="457200" lvl="0" indent="-406400" algn="l" rtl="0">
              <a:lnSpc>
                <a:spcPct val="100000"/>
              </a:lnSpc>
              <a:spcBef>
                <a:spcPts val="0"/>
              </a:spcBef>
              <a:spcAft>
                <a:spcPts val="0"/>
              </a:spcAft>
              <a:buSzPts val="2800"/>
              <a:buChar char="●"/>
            </a:pPr>
            <a:r>
              <a:rPr lang="en-US" sz="2800"/>
              <a:t>Latest IEP date</a:t>
            </a:r>
            <a:endParaRPr sz="2800"/>
          </a:p>
          <a:p>
            <a:pPr marL="0" lvl="0" indent="0" algn="l" rtl="0">
              <a:spcBef>
                <a:spcPts val="1000"/>
              </a:spcBef>
              <a:spcAft>
                <a:spcPts val="0"/>
              </a:spcAft>
              <a:buNone/>
            </a:pPr>
            <a:endParaRPr/>
          </a:p>
        </p:txBody>
      </p:sp>
      <p:sp>
        <p:nvSpPr>
          <p:cNvPr id="364" name="Google Shape;364;g3d4e010265f_0_22"/>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g3d4e010265f_0_29"/>
          <p:cNvSpPr txBox="1">
            <a:spLocks noGrp="1"/>
          </p:cNvSpPr>
          <p:nvPr>
            <p:ph type="title"/>
          </p:nvPr>
        </p:nvSpPr>
        <p:spPr>
          <a:xfrm>
            <a:off x="717175" y="457200"/>
            <a:ext cx="8533500" cy="10266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a:t>Create Your Exit List Now</a:t>
            </a:r>
            <a:endParaRPr/>
          </a:p>
        </p:txBody>
      </p:sp>
      <p:sp>
        <p:nvSpPr>
          <p:cNvPr id="374" name="Google Shape;374;g3d4e010265f_0_29"/>
          <p:cNvSpPr/>
          <p:nvPr/>
        </p:nvSpPr>
        <p:spPr>
          <a:xfrm>
            <a:off x="9114475" y="457200"/>
            <a:ext cx="2746800" cy="576000"/>
          </a:xfrm>
          <a:prstGeom prst="snip2SameRect">
            <a:avLst>
              <a:gd name="adj1" fmla="val 16667"/>
              <a:gd name="adj2"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latin typeface="Calibri"/>
                <a:ea typeface="Calibri"/>
                <a:cs typeface="Calibri"/>
                <a:sym typeface="Calibri"/>
              </a:rPr>
              <a:t>May and June</a:t>
            </a:r>
            <a:endParaRPr>
              <a:latin typeface="Calibri"/>
              <a:ea typeface="Calibri"/>
              <a:cs typeface="Calibri"/>
              <a:sym typeface="Calibri"/>
            </a:endParaRPr>
          </a:p>
        </p:txBody>
      </p:sp>
      <p:sp>
        <p:nvSpPr>
          <p:cNvPr id="372" name="Google Shape;372;g3d4e010265f_0_29"/>
          <p:cNvSpPr txBox="1">
            <a:spLocks noGrp="1"/>
          </p:cNvSpPr>
          <p:nvPr>
            <p:ph type="body" idx="1"/>
          </p:nvPr>
        </p:nvSpPr>
        <p:spPr>
          <a:xfrm>
            <a:off x="717175" y="1825625"/>
            <a:ext cx="11031600" cy="41091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200" b="1"/>
              <a:t>Start to gather a list of students who will exit ASDP on or before June 30, 2026. Include: </a:t>
            </a:r>
            <a:endParaRPr sz="3200" b="1"/>
          </a:p>
          <a:p>
            <a:pPr marL="457200" lvl="0" indent="-406400" algn="l" rtl="0">
              <a:spcBef>
                <a:spcPts val="1000"/>
              </a:spcBef>
              <a:spcAft>
                <a:spcPts val="0"/>
              </a:spcAft>
              <a:buSzPts val="2800"/>
              <a:buChar char="●"/>
            </a:pPr>
            <a:r>
              <a:rPr lang="en-US" sz="2800"/>
              <a:t>Students graduating with a regular diploma.</a:t>
            </a:r>
            <a:endParaRPr sz="2800"/>
          </a:p>
          <a:p>
            <a:pPr marL="457200" lvl="0" indent="-406400" algn="l" rtl="0">
              <a:spcBef>
                <a:spcPts val="0"/>
              </a:spcBef>
              <a:spcAft>
                <a:spcPts val="0"/>
              </a:spcAft>
              <a:buSzPts val="2800"/>
              <a:buChar char="●"/>
            </a:pPr>
            <a:r>
              <a:rPr lang="en-US" sz="2800"/>
              <a:t>Students receiving another type of diploma and NOT moving on to the transition program within a school district.</a:t>
            </a:r>
            <a:endParaRPr sz="2800"/>
          </a:p>
          <a:p>
            <a:pPr marL="457200" lvl="0" indent="-406400" algn="l" rtl="0">
              <a:spcBef>
                <a:spcPts val="0"/>
              </a:spcBef>
              <a:spcAft>
                <a:spcPts val="0"/>
              </a:spcAft>
              <a:buSzPts val="2800"/>
              <a:buChar char="●"/>
            </a:pPr>
            <a:r>
              <a:rPr lang="en-US" sz="2800"/>
              <a:t>Students returning to full-time instruction.</a:t>
            </a:r>
            <a:endParaRPr sz="2800"/>
          </a:p>
          <a:p>
            <a:pPr marL="457200" lvl="0" indent="-406400" algn="l" rtl="0">
              <a:spcBef>
                <a:spcPts val="0"/>
              </a:spcBef>
              <a:spcAft>
                <a:spcPts val="0"/>
              </a:spcAft>
              <a:buSzPts val="2800"/>
              <a:buChar char="●"/>
            </a:pPr>
            <a:r>
              <a:rPr lang="en-US" sz="2800"/>
              <a:t>Students no longer in special education or have a 504 plan or no longer under evaluation.</a:t>
            </a:r>
            <a:endParaRPr sz="2800"/>
          </a:p>
          <a:p>
            <a:pPr marL="457200" lvl="0" indent="-406400" algn="l" rtl="0">
              <a:spcBef>
                <a:spcPts val="0"/>
              </a:spcBef>
              <a:spcAft>
                <a:spcPts val="0"/>
              </a:spcAft>
              <a:buSzPts val="2800"/>
              <a:buChar char="●"/>
            </a:pPr>
            <a:r>
              <a:rPr lang="en-US" sz="2800"/>
              <a:t>Students moving out of the district.</a:t>
            </a:r>
            <a:endParaRPr sz="2800"/>
          </a:p>
        </p:txBody>
      </p:sp>
      <p:sp>
        <p:nvSpPr>
          <p:cNvPr id="373" name="Google Shape;373;g3d4e010265f_0_29"/>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g3d4e010265f_0_43"/>
          <p:cNvSpPr txBox="1">
            <a:spLocks noGrp="1"/>
          </p:cNvSpPr>
          <p:nvPr>
            <p:ph type="title"/>
          </p:nvPr>
        </p:nvSpPr>
        <p:spPr>
          <a:xfrm>
            <a:off x="717175" y="457200"/>
            <a:ext cx="8776800" cy="10266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a:t>Deadline to Add Student Stop Dates</a:t>
            </a:r>
            <a:endParaRPr/>
          </a:p>
        </p:txBody>
      </p:sp>
      <p:sp>
        <p:nvSpPr>
          <p:cNvPr id="383" name="Google Shape;383;g3d4e010265f_0_43"/>
          <p:cNvSpPr/>
          <p:nvPr/>
        </p:nvSpPr>
        <p:spPr>
          <a:xfrm>
            <a:off x="9104200" y="457209"/>
            <a:ext cx="2746800" cy="576000"/>
          </a:xfrm>
          <a:prstGeom prst="snip2SameRect">
            <a:avLst>
              <a:gd name="adj1" fmla="val 16667"/>
              <a:gd name="adj2"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latin typeface="Calibri"/>
                <a:ea typeface="Calibri"/>
                <a:cs typeface="Calibri"/>
                <a:sym typeface="Calibri"/>
              </a:rPr>
              <a:t>June 30, 2026</a:t>
            </a:r>
            <a:endParaRPr>
              <a:latin typeface="Calibri"/>
              <a:ea typeface="Calibri"/>
              <a:cs typeface="Calibri"/>
              <a:sym typeface="Calibri"/>
            </a:endParaRPr>
          </a:p>
        </p:txBody>
      </p:sp>
      <p:sp>
        <p:nvSpPr>
          <p:cNvPr id="381" name="Google Shape;381;g3d4e010265f_0_43"/>
          <p:cNvSpPr txBox="1">
            <a:spLocks noGrp="1"/>
          </p:cNvSpPr>
          <p:nvPr>
            <p:ph type="body" idx="1"/>
          </p:nvPr>
        </p:nvSpPr>
        <p:spPr>
          <a:xfrm>
            <a:off x="717176" y="1825625"/>
            <a:ext cx="10784400" cy="4109100"/>
          </a:xfrm>
          <a:prstGeom prst="rect">
            <a:avLst/>
          </a:prstGeom>
        </p:spPr>
        <p:txBody>
          <a:bodyPr spcFirstLastPara="1" wrap="square" lIns="91425" tIns="45700" rIns="91425" bIns="45700" anchor="t" anchorCtr="0">
            <a:normAutofit/>
          </a:bodyPr>
          <a:lstStyle/>
          <a:p>
            <a:pPr marL="457200" lvl="0" indent="-406400" algn="l" rtl="0">
              <a:lnSpc>
                <a:spcPct val="100000"/>
              </a:lnSpc>
              <a:spcBef>
                <a:spcPts val="0"/>
              </a:spcBef>
              <a:spcAft>
                <a:spcPts val="0"/>
              </a:spcAft>
              <a:buSzPts val="2800"/>
              <a:buChar char="●"/>
            </a:pPr>
            <a:r>
              <a:rPr lang="en-US" sz="2800"/>
              <a:t>No later than June 30, 2026, enter student stop dates for all students exiting their Abbreviated School Day Program this school year.</a:t>
            </a:r>
            <a:endParaRPr sz="2800"/>
          </a:p>
          <a:p>
            <a:pPr marL="457200" lvl="0" indent="-406400" algn="l" rtl="0">
              <a:lnSpc>
                <a:spcPct val="100000"/>
              </a:lnSpc>
              <a:spcBef>
                <a:spcPts val="0"/>
              </a:spcBef>
              <a:spcAft>
                <a:spcPts val="0"/>
              </a:spcAft>
              <a:buSzPts val="2800"/>
              <a:buChar char="●"/>
            </a:pPr>
            <a:r>
              <a:rPr lang="en-US" sz="2800"/>
              <a:t>If you are unsure if a student is leaving the district or will be returning to a full day of instruction in the fall, keep the student in the application.</a:t>
            </a:r>
            <a:endParaRPr sz="2800"/>
          </a:p>
          <a:p>
            <a:pPr marL="457200" lvl="0" indent="-406400" algn="l" rtl="0">
              <a:lnSpc>
                <a:spcPct val="100000"/>
              </a:lnSpc>
              <a:spcBef>
                <a:spcPts val="0"/>
              </a:spcBef>
              <a:spcAft>
                <a:spcPts val="0"/>
              </a:spcAft>
              <a:buSzPts val="2800"/>
              <a:buChar char="●"/>
            </a:pPr>
            <a:r>
              <a:rPr lang="en-US" sz="2800"/>
              <a:t>Do not enter a stop date for students moving into 18- to 21-year-old transition program who are turning 21 after September 1.</a:t>
            </a:r>
            <a:endParaRPr sz="2800"/>
          </a:p>
          <a:p>
            <a:pPr marL="0" lvl="0" indent="0" algn="l" rtl="0">
              <a:spcBef>
                <a:spcPts val="1000"/>
              </a:spcBef>
              <a:spcAft>
                <a:spcPts val="0"/>
              </a:spcAft>
              <a:buNone/>
            </a:pPr>
            <a:endParaRPr/>
          </a:p>
        </p:txBody>
      </p:sp>
      <p:sp>
        <p:nvSpPr>
          <p:cNvPr id="382" name="Google Shape;382;g3d4e010265f_0_43"/>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g3dd6d47a90f_0_8"/>
          <p:cNvSpPr txBox="1">
            <a:spLocks noGrp="1"/>
          </p:cNvSpPr>
          <p:nvPr>
            <p:ph type="title"/>
          </p:nvPr>
        </p:nvSpPr>
        <p:spPr>
          <a:xfrm>
            <a:off x="703801" y="315350"/>
            <a:ext cx="10784400" cy="10266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4"/>
                  </a:ext>
                </a:extLst>
              </a:rPr>
              <a:t>Verify 2025-2026 Data</a:t>
            </a:r>
            <a:endParaRPr/>
          </a:p>
        </p:txBody>
      </p:sp>
      <p:sp>
        <p:nvSpPr>
          <p:cNvPr id="391" name="Google Shape;391;g3dd6d47a90f_0_8"/>
          <p:cNvSpPr/>
          <p:nvPr/>
        </p:nvSpPr>
        <p:spPr>
          <a:xfrm>
            <a:off x="9108775" y="457209"/>
            <a:ext cx="2746800" cy="576000"/>
          </a:xfrm>
          <a:prstGeom prst="snip2SameRect">
            <a:avLst>
              <a:gd name="adj1" fmla="val 16667"/>
              <a:gd name="adj2"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latin typeface="Calibri"/>
                <a:ea typeface="Calibri"/>
                <a:cs typeface="Calibri"/>
                <a:sym typeface="Calibri"/>
              </a:rPr>
              <a:t>June</a:t>
            </a:r>
            <a:endParaRPr>
              <a:latin typeface="Calibri"/>
              <a:ea typeface="Calibri"/>
              <a:cs typeface="Calibri"/>
              <a:sym typeface="Calibri"/>
            </a:endParaRPr>
          </a:p>
        </p:txBody>
      </p:sp>
      <p:sp>
        <p:nvSpPr>
          <p:cNvPr id="392" name="Google Shape;392;g3dd6d47a90f_0_8"/>
          <p:cNvSpPr txBox="1"/>
          <p:nvPr/>
        </p:nvSpPr>
        <p:spPr>
          <a:xfrm>
            <a:off x="966600" y="1954800"/>
            <a:ext cx="10208400" cy="3093900"/>
          </a:xfrm>
          <a:prstGeom prst="rect">
            <a:avLst/>
          </a:prstGeom>
          <a:noFill/>
          <a:ln>
            <a:noFill/>
          </a:ln>
        </p:spPr>
        <p:txBody>
          <a:bodyPr spcFirstLastPara="1" wrap="square" lIns="91425" tIns="91425" rIns="91425" bIns="91425" anchor="t" anchorCtr="0">
            <a:spAutoFit/>
          </a:bodyPr>
          <a:lstStyle/>
          <a:p>
            <a:pPr marL="457200" lvl="0" indent="-419100" algn="l" rtl="0">
              <a:lnSpc>
                <a:spcPct val="90000"/>
              </a:lnSpc>
              <a:spcBef>
                <a:spcPts val="1000"/>
              </a:spcBef>
              <a:spcAft>
                <a:spcPts val="0"/>
              </a:spcAft>
              <a:buClr>
                <a:schemeClr val="dk1"/>
              </a:buClr>
              <a:buSzPts val="3000"/>
              <a:buChar char="●"/>
            </a:pPr>
            <a:r>
              <a:rPr lang="en-US" sz="3000">
                <a:solidFill>
                  <a:schemeClr val="dk1"/>
                </a:solidFill>
                <a:latin typeface="Calibri"/>
                <a:ea typeface="Calibri"/>
                <a:cs typeface="Calibri"/>
                <a:sym typeface="Calibri"/>
              </a:rPr>
              <a:t>Make sure September 2025 through June 2026 verifications are completed by June 30.</a:t>
            </a:r>
            <a:endParaRPr sz="3000">
              <a:solidFill>
                <a:schemeClr val="dk1"/>
              </a:solidFill>
              <a:latin typeface="Calibri"/>
              <a:ea typeface="Calibri"/>
              <a:cs typeface="Calibri"/>
              <a:sym typeface="Calibri"/>
            </a:endParaRPr>
          </a:p>
          <a:p>
            <a:pPr marL="914400" lvl="1" indent="-419100" algn="l" rtl="0">
              <a:lnSpc>
                <a:spcPct val="90000"/>
              </a:lnSpc>
              <a:spcBef>
                <a:spcPts val="0"/>
              </a:spcBef>
              <a:spcAft>
                <a:spcPts val="0"/>
              </a:spcAft>
              <a:buClr>
                <a:schemeClr val="dk1"/>
              </a:buClr>
              <a:buSzPts val="3000"/>
              <a:buFont typeface="Calibri"/>
              <a:buChar char="○"/>
            </a:pPr>
            <a:r>
              <a:rPr lang="en-US" sz="3000">
                <a:solidFill>
                  <a:schemeClr val="dk1"/>
                </a:solidFill>
                <a:latin typeface="Calibri"/>
                <a:ea typeface="Calibri"/>
                <a:cs typeface="Calibri"/>
                <a:sym typeface="Calibri"/>
              </a:rPr>
              <a:t>Re-verify months if any changes were made to records.</a:t>
            </a:r>
            <a:endParaRPr sz="3000">
              <a:solidFill>
                <a:schemeClr val="dk1"/>
              </a:solidFill>
              <a:latin typeface="Calibri"/>
              <a:ea typeface="Calibri"/>
              <a:cs typeface="Calibri"/>
              <a:sym typeface="Calibri"/>
            </a:endParaRPr>
          </a:p>
          <a:p>
            <a:pPr marL="457200" lvl="0" indent="-419100" algn="l" rtl="0">
              <a:lnSpc>
                <a:spcPct val="90000"/>
              </a:lnSpc>
              <a:spcBef>
                <a:spcPts val="0"/>
              </a:spcBef>
              <a:spcAft>
                <a:spcPts val="0"/>
              </a:spcAft>
              <a:buClr>
                <a:schemeClr val="dk1"/>
              </a:buClr>
              <a:buSzPts val="3000"/>
              <a:buFont typeface="Calibri"/>
              <a:buChar char="●"/>
            </a:pPr>
            <a:r>
              <a:rPr lang="en-US" sz="3000">
                <a:solidFill>
                  <a:schemeClr val="dk1"/>
                </a:solidFill>
                <a:latin typeface="Calibri"/>
                <a:ea typeface="Calibri"/>
                <a:cs typeface="Calibri"/>
                <a:sym typeface="Calibri"/>
              </a:rPr>
              <a:t>Go to the Reports tab, then select the menu option “End of Year Verification” </a:t>
            </a:r>
            <a:endParaRPr sz="3000">
              <a:solidFill>
                <a:schemeClr val="dk1"/>
              </a:solidFill>
              <a:latin typeface="Calibri"/>
              <a:ea typeface="Calibri"/>
              <a:cs typeface="Calibri"/>
              <a:sym typeface="Calibri"/>
            </a:endParaRPr>
          </a:p>
          <a:p>
            <a:pPr marL="914400" lvl="1" indent="-419100" algn="l" rtl="0">
              <a:lnSpc>
                <a:spcPct val="90000"/>
              </a:lnSpc>
              <a:spcBef>
                <a:spcPts val="0"/>
              </a:spcBef>
              <a:spcAft>
                <a:spcPts val="0"/>
              </a:spcAft>
              <a:buClr>
                <a:schemeClr val="dk1"/>
              </a:buClr>
              <a:buSzPts val="3000"/>
              <a:buFont typeface="Calibri"/>
              <a:buChar char="○"/>
            </a:pPr>
            <a:r>
              <a:rPr lang="en-US" sz="3000">
                <a:solidFill>
                  <a:schemeClr val="dk1"/>
                </a:solidFill>
                <a:latin typeface="Calibri"/>
                <a:ea typeface="Calibri"/>
                <a:cs typeface="Calibri"/>
                <a:sym typeface="Calibri"/>
              </a:rPr>
              <a:t>Download the End of Year PDF</a:t>
            </a:r>
            <a:endParaRPr sz="3000">
              <a:solidFill>
                <a:schemeClr val="dk1"/>
              </a:solidFill>
              <a:latin typeface="Calibri"/>
              <a:ea typeface="Calibri"/>
              <a:cs typeface="Calibri"/>
              <a:sym typeface="Calibri"/>
            </a:endParaRPr>
          </a:p>
          <a:p>
            <a:pPr marL="914400" lvl="1" indent="-419100" algn="l" rtl="0">
              <a:lnSpc>
                <a:spcPct val="90000"/>
              </a:lnSpc>
              <a:spcBef>
                <a:spcPts val="0"/>
              </a:spcBef>
              <a:spcAft>
                <a:spcPts val="0"/>
              </a:spcAft>
              <a:buClr>
                <a:schemeClr val="dk1"/>
              </a:buClr>
              <a:buSzPts val="3000"/>
              <a:buFont typeface="Calibri"/>
              <a:buChar char="○"/>
            </a:pPr>
            <a:r>
              <a:rPr lang="en-US" sz="3000">
                <a:solidFill>
                  <a:schemeClr val="dk1"/>
                </a:solidFill>
                <a:latin typeface="Calibri"/>
                <a:ea typeface="Calibri"/>
                <a:cs typeface="Calibri"/>
                <a:sym typeface="Calibri"/>
              </a:rPr>
              <a:t>Print the report, sign it and send to ODE. </a:t>
            </a:r>
            <a:endParaRPr/>
          </a:p>
        </p:txBody>
      </p:sp>
      <p:sp>
        <p:nvSpPr>
          <p:cNvPr id="390" name="Google Shape;390;g3dd6d47a90f_0_8"/>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g3dd6d47a90f_0_15"/>
          <p:cNvSpPr txBox="1">
            <a:spLocks noGrp="1"/>
          </p:cNvSpPr>
          <p:nvPr>
            <p:ph type="title"/>
          </p:nvPr>
        </p:nvSpPr>
        <p:spPr>
          <a:xfrm>
            <a:off x="717175" y="457200"/>
            <a:ext cx="8776800" cy="1026600"/>
          </a:xfrm>
          <a:prstGeom prst="rect">
            <a:avLst/>
          </a:prstGeom>
        </p:spPr>
        <p:txBody>
          <a:bodyPr spcFirstLastPara="1" wrap="square" lIns="91425" tIns="45700" rIns="91425" bIns="45700" anchor="b" anchorCtr="0">
            <a:normAutofit fontScale="90000"/>
          </a:bodyPr>
          <a:lstStyle/>
          <a:p>
            <a:pPr marL="0" lvl="0" indent="0" algn="l" rtl="0">
              <a:spcBef>
                <a:spcPts val="0"/>
              </a:spcBef>
              <a:spcAft>
                <a:spcPts val="0"/>
              </a:spcAft>
              <a:buNone/>
            </a:pPr>
            <a:r>
              <a:rPr lang="en-US"/>
              <a:t>2026-2027 Available in ASDP Application</a:t>
            </a:r>
            <a:endParaRPr/>
          </a:p>
        </p:txBody>
      </p:sp>
      <p:sp>
        <p:nvSpPr>
          <p:cNvPr id="401" name="Google Shape;401;g3dd6d47a90f_0_15"/>
          <p:cNvSpPr/>
          <p:nvPr/>
        </p:nvSpPr>
        <p:spPr>
          <a:xfrm>
            <a:off x="9103300" y="457209"/>
            <a:ext cx="2746800" cy="576000"/>
          </a:xfrm>
          <a:prstGeom prst="snip2SameRect">
            <a:avLst>
              <a:gd name="adj1" fmla="val 16667"/>
              <a:gd name="adj2"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latin typeface="Calibri"/>
                <a:ea typeface="Calibri"/>
                <a:cs typeface="Calibri"/>
                <a:sym typeface="Calibri"/>
              </a:rPr>
              <a:t>July 1, 2026</a:t>
            </a:r>
            <a:endParaRPr>
              <a:latin typeface="Calibri"/>
              <a:ea typeface="Calibri"/>
              <a:cs typeface="Calibri"/>
              <a:sym typeface="Calibri"/>
            </a:endParaRPr>
          </a:p>
        </p:txBody>
      </p:sp>
      <p:sp>
        <p:nvSpPr>
          <p:cNvPr id="399" name="Google Shape;399;g3dd6d47a90f_0_15"/>
          <p:cNvSpPr txBox="1">
            <a:spLocks noGrp="1"/>
          </p:cNvSpPr>
          <p:nvPr>
            <p:ph type="body" idx="1"/>
          </p:nvPr>
        </p:nvSpPr>
        <p:spPr>
          <a:xfrm>
            <a:off x="717175" y="1668900"/>
            <a:ext cx="7335300" cy="4935600"/>
          </a:xfrm>
          <a:prstGeom prst="rect">
            <a:avLst/>
          </a:prstGeom>
        </p:spPr>
        <p:txBody>
          <a:bodyPr spcFirstLastPara="1" wrap="square" lIns="91425" tIns="45700" rIns="91425" bIns="45700" anchor="t" anchorCtr="0">
            <a:normAutofit fontScale="92500"/>
          </a:bodyPr>
          <a:lstStyle/>
          <a:p>
            <a:pPr marL="457200" lvl="0" indent="-419100" algn="l" rtl="0">
              <a:spcBef>
                <a:spcPts val="1000"/>
              </a:spcBef>
              <a:spcAft>
                <a:spcPts val="0"/>
              </a:spcAft>
              <a:buSzPts val="3000"/>
              <a:buChar char="●"/>
            </a:pPr>
            <a:r>
              <a:rPr lang="en-US" sz="3000"/>
              <a:t>Districts can begin to add new students to the ASDP Application for the 2026-2027 school year as early as July 1, 2026.  </a:t>
            </a:r>
            <a:endParaRPr sz="3000"/>
          </a:p>
          <a:p>
            <a:pPr marL="457200" lvl="0" indent="-419100" algn="l" rtl="0">
              <a:spcBef>
                <a:spcPts val="0"/>
              </a:spcBef>
              <a:spcAft>
                <a:spcPts val="0"/>
              </a:spcAft>
              <a:buSzPts val="3000"/>
              <a:buChar char="●"/>
            </a:pPr>
            <a:r>
              <a:rPr lang="en-US" sz="3000"/>
              <a:t>Districts </a:t>
            </a:r>
            <a:r>
              <a:rPr lang="en-US" sz="3000" b="1"/>
              <a:t>cannot</a:t>
            </a:r>
            <a:r>
              <a:rPr lang="en-US" sz="3000"/>
              <a:t> retroactively add students who were placed on an ASDP during the 2024-2025 school year.</a:t>
            </a:r>
            <a:endParaRPr sz="3000"/>
          </a:p>
          <a:p>
            <a:pPr marL="457200" lvl="0" indent="-419100" algn="l" rtl="0">
              <a:spcBef>
                <a:spcPts val="0"/>
              </a:spcBef>
              <a:spcAft>
                <a:spcPts val="0"/>
              </a:spcAft>
              <a:buSzPts val="3000"/>
              <a:buChar char="●"/>
            </a:pPr>
            <a:r>
              <a:rPr lang="en-US" sz="3000"/>
              <a:t>If Districts need to add a record for 2025-2026 then this can be done until June 30, 2027. </a:t>
            </a:r>
            <a:endParaRPr sz="3000"/>
          </a:p>
          <a:p>
            <a:pPr marL="914400" lvl="1" indent="-419100" algn="l" rtl="0">
              <a:spcBef>
                <a:spcPts val="0"/>
              </a:spcBef>
              <a:spcAft>
                <a:spcPts val="0"/>
              </a:spcAft>
              <a:buSzPts val="3000"/>
              <a:buChar char="○"/>
            </a:pPr>
            <a:r>
              <a:rPr lang="en-US" sz="3000"/>
              <a:t>Caution: This is for data cleanup only and not normal practice. </a:t>
            </a:r>
            <a:endParaRPr sz="3000"/>
          </a:p>
          <a:p>
            <a:pPr marL="914400" lvl="1" indent="-419100" algn="l" rtl="0">
              <a:spcBef>
                <a:spcPts val="0"/>
              </a:spcBef>
              <a:spcAft>
                <a:spcPts val="0"/>
              </a:spcAft>
              <a:buSzPts val="3000"/>
              <a:buChar char="○"/>
            </a:pPr>
            <a:r>
              <a:rPr lang="en-US" sz="3000"/>
              <a:t>Reminder: Best practice - add the record as soon as possible.</a:t>
            </a:r>
            <a:endParaRPr sz="3000"/>
          </a:p>
        </p:txBody>
      </p:sp>
      <p:pic>
        <p:nvPicPr>
          <p:cNvPr id="402" name="Google Shape;402;g3dd6d47a90f_0_15" descr="open  board  hanging (Provided by Getty Images)"/>
          <p:cNvPicPr preferRelativeResize="0"/>
          <p:nvPr/>
        </p:nvPicPr>
        <p:blipFill>
          <a:blip r:embed="rId3">
            <a:alphaModFix/>
          </a:blip>
          <a:stretch>
            <a:fillRect/>
          </a:stretch>
        </p:blipFill>
        <p:spPr>
          <a:xfrm>
            <a:off x="8241050" y="1926950"/>
            <a:ext cx="3260652" cy="3260652"/>
          </a:xfrm>
          <a:prstGeom prst="rect">
            <a:avLst/>
          </a:prstGeom>
          <a:noFill/>
          <a:ln>
            <a:noFill/>
          </a:ln>
        </p:spPr>
      </p:pic>
      <p:sp>
        <p:nvSpPr>
          <p:cNvPr id="400" name="Google Shape;400;g3dd6d47a90f_0_15"/>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g3dd6d47a90f_0_22"/>
          <p:cNvSpPr txBox="1">
            <a:spLocks noGrp="1"/>
          </p:cNvSpPr>
          <p:nvPr>
            <p:ph type="title"/>
          </p:nvPr>
        </p:nvSpPr>
        <p:spPr>
          <a:xfrm>
            <a:off x="717175" y="810275"/>
            <a:ext cx="8417700" cy="777600"/>
          </a:xfrm>
          <a:prstGeom prst="rect">
            <a:avLst/>
          </a:prstGeom>
        </p:spPr>
        <p:txBody>
          <a:bodyPr spcFirstLastPara="1" wrap="square" lIns="91425" tIns="45700" rIns="91425" bIns="45700" anchor="b" anchorCtr="0">
            <a:normAutofit fontScale="90000"/>
          </a:bodyPr>
          <a:lstStyle/>
          <a:p>
            <a:pPr marL="0" lvl="0" indent="0" algn="l" rtl="0">
              <a:spcBef>
                <a:spcPts val="0"/>
              </a:spcBef>
              <a:spcAft>
                <a:spcPts val="0"/>
              </a:spcAft>
              <a:buNone/>
            </a:pPr>
            <a:r>
              <a:rPr lang="en-US"/>
              <a:t>Start the 2026-2027 SY by Updating Open Records</a:t>
            </a:r>
            <a:endParaRPr/>
          </a:p>
        </p:txBody>
      </p:sp>
      <p:sp>
        <p:nvSpPr>
          <p:cNvPr id="412" name="Google Shape;412;g3dd6d47a90f_0_22"/>
          <p:cNvSpPr/>
          <p:nvPr/>
        </p:nvSpPr>
        <p:spPr>
          <a:xfrm>
            <a:off x="9134875" y="458809"/>
            <a:ext cx="2746800" cy="576000"/>
          </a:xfrm>
          <a:prstGeom prst="snip2SameRect">
            <a:avLst>
              <a:gd name="adj1" fmla="val 16667"/>
              <a:gd name="adj2"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latin typeface="Calibri"/>
                <a:ea typeface="Calibri"/>
                <a:cs typeface="Calibri"/>
                <a:sym typeface="Calibri"/>
              </a:rPr>
              <a:t>July 1 - September 30</a:t>
            </a:r>
            <a:endParaRPr>
              <a:latin typeface="Calibri"/>
              <a:ea typeface="Calibri"/>
              <a:cs typeface="Calibri"/>
              <a:sym typeface="Calibri"/>
            </a:endParaRPr>
          </a:p>
        </p:txBody>
      </p:sp>
      <p:sp>
        <p:nvSpPr>
          <p:cNvPr id="409" name="Google Shape;409;g3dd6d47a90f_0_22"/>
          <p:cNvSpPr txBox="1">
            <a:spLocks noGrp="1"/>
          </p:cNvSpPr>
          <p:nvPr>
            <p:ph type="body" idx="1"/>
          </p:nvPr>
        </p:nvSpPr>
        <p:spPr>
          <a:xfrm>
            <a:off x="717176" y="1825625"/>
            <a:ext cx="5302500" cy="4106100"/>
          </a:xfrm>
          <a:prstGeom prst="rect">
            <a:avLst/>
          </a:prstGeom>
        </p:spPr>
        <p:txBody>
          <a:bodyPr spcFirstLastPara="1" wrap="square" lIns="91425" tIns="45700" rIns="91425" bIns="45700" anchor="t" anchorCtr="0">
            <a:normAutofit/>
          </a:bodyPr>
          <a:lstStyle/>
          <a:p>
            <a:pPr marL="457200" lvl="0" indent="-381000" algn="l" rtl="0">
              <a:spcBef>
                <a:spcPts val="1000"/>
              </a:spcBef>
              <a:spcAft>
                <a:spcPts val="0"/>
              </a:spcAft>
              <a:buSzPts val="2400"/>
              <a:buChar char="●"/>
            </a:pPr>
            <a:r>
              <a:rPr lang="en-US" sz="3000"/>
              <a:t>Review all students whose program records continued from 2025-2026.</a:t>
            </a:r>
            <a:endParaRPr sz="3000"/>
          </a:p>
          <a:p>
            <a:pPr marL="457200" lvl="0" indent="-381000" algn="l" rtl="0">
              <a:spcBef>
                <a:spcPts val="0"/>
              </a:spcBef>
              <a:spcAft>
                <a:spcPts val="0"/>
              </a:spcAft>
              <a:buSzPts val="2400"/>
              <a:buChar char="●"/>
            </a:pPr>
            <a:r>
              <a:rPr lang="en-US" sz="3000"/>
              <a:t>By September 30, complete any necessary edits to student records carried over from 2025-2026.</a:t>
            </a:r>
            <a:endParaRPr sz="3000"/>
          </a:p>
          <a:p>
            <a:pPr marL="0" lvl="0" indent="0" algn="l" rtl="0">
              <a:spcBef>
                <a:spcPts val="1000"/>
              </a:spcBef>
              <a:spcAft>
                <a:spcPts val="0"/>
              </a:spcAft>
              <a:buNone/>
            </a:pPr>
            <a:endParaRPr/>
          </a:p>
        </p:txBody>
      </p:sp>
      <p:sp>
        <p:nvSpPr>
          <p:cNvPr id="411" name="Google Shape;411;g3dd6d47a90f_0_22"/>
          <p:cNvSpPr txBox="1">
            <a:spLocks noGrp="1"/>
          </p:cNvSpPr>
          <p:nvPr>
            <p:ph type="body" idx="2"/>
          </p:nvPr>
        </p:nvSpPr>
        <p:spPr>
          <a:xfrm>
            <a:off x="6172200" y="1825625"/>
            <a:ext cx="5329500" cy="4106100"/>
          </a:xfrm>
          <a:prstGeom prst="rect">
            <a:avLst/>
          </a:prstGeom>
        </p:spPr>
        <p:txBody>
          <a:bodyPr spcFirstLastPara="1" wrap="square" lIns="91425" tIns="45700" rIns="91425" bIns="45700" anchor="t" anchorCtr="0">
            <a:normAutofit lnSpcReduction="10000"/>
          </a:bodyPr>
          <a:lstStyle/>
          <a:p>
            <a:pPr marL="0" lvl="0" indent="0" algn="l" rtl="0">
              <a:spcBef>
                <a:spcPts val="1000"/>
              </a:spcBef>
              <a:spcAft>
                <a:spcPts val="0"/>
              </a:spcAft>
              <a:buNone/>
            </a:pPr>
            <a:r>
              <a:rPr lang="en-US" b="1"/>
              <a:t>Examples of Changes: </a:t>
            </a:r>
            <a:endParaRPr b="1"/>
          </a:p>
          <a:p>
            <a:pPr marL="457200" lvl="0" indent="-381000" algn="l" rtl="0">
              <a:lnSpc>
                <a:spcPct val="100000"/>
              </a:lnSpc>
              <a:spcBef>
                <a:spcPts val="0"/>
              </a:spcBef>
              <a:spcAft>
                <a:spcPts val="0"/>
              </a:spcAft>
              <a:buSzPts val="2400"/>
              <a:buChar char="●"/>
            </a:pPr>
            <a:r>
              <a:rPr lang="en-US"/>
              <a:t>Updated minutes of instruction and educational services</a:t>
            </a:r>
            <a:endParaRPr/>
          </a:p>
          <a:p>
            <a:pPr marL="457200" lvl="0" indent="-381000" algn="l" rtl="0">
              <a:lnSpc>
                <a:spcPct val="100000"/>
              </a:lnSpc>
              <a:spcBef>
                <a:spcPts val="0"/>
              </a:spcBef>
              <a:spcAft>
                <a:spcPts val="0"/>
              </a:spcAft>
              <a:buSzPts val="2400"/>
              <a:buChar char="●"/>
            </a:pPr>
            <a:r>
              <a:rPr lang="en-US"/>
              <a:t>Updated reason code</a:t>
            </a:r>
            <a:endParaRPr/>
          </a:p>
          <a:p>
            <a:pPr marL="457200" lvl="0" indent="-381000" algn="l" rtl="0">
              <a:lnSpc>
                <a:spcPct val="100000"/>
              </a:lnSpc>
              <a:spcBef>
                <a:spcPts val="0"/>
              </a:spcBef>
              <a:spcAft>
                <a:spcPts val="0"/>
              </a:spcAft>
              <a:buSzPts val="2400"/>
              <a:buChar char="●"/>
            </a:pPr>
            <a:r>
              <a:rPr lang="en-US"/>
              <a:t>Student now eligible for an IEP or 504 Plan who was previously under evaluation, etc.</a:t>
            </a:r>
            <a:endParaRPr/>
          </a:p>
          <a:p>
            <a:pPr marL="457200" lvl="0" indent="-381000" algn="l" rtl="0">
              <a:lnSpc>
                <a:spcPct val="100000"/>
              </a:lnSpc>
              <a:spcBef>
                <a:spcPts val="0"/>
              </a:spcBef>
              <a:spcAft>
                <a:spcPts val="0"/>
              </a:spcAft>
              <a:buSzPts val="2400"/>
              <a:buChar char="●"/>
            </a:pPr>
            <a:r>
              <a:rPr lang="en-US"/>
              <a:t>Student has left the district over the summer</a:t>
            </a:r>
            <a:endParaRPr/>
          </a:p>
          <a:p>
            <a:pPr marL="457200" lvl="0" indent="-381000" algn="l" rtl="0">
              <a:lnSpc>
                <a:spcPct val="100000"/>
              </a:lnSpc>
              <a:spcBef>
                <a:spcPts val="0"/>
              </a:spcBef>
              <a:spcAft>
                <a:spcPts val="0"/>
              </a:spcAft>
              <a:buSzPts val="2400"/>
              <a:buChar char="●"/>
            </a:pPr>
            <a:r>
              <a:rPr lang="en-US"/>
              <a:t>Student is no longer on an ASDP</a:t>
            </a:r>
            <a:endParaRPr/>
          </a:p>
          <a:p>
            <a:pPr marL="0" lvl="0" indent="0" algn="l" rtl="0">
              <a:lnSpc>
                <a:spcPct val="100000"/>
              </a:lnSpc>
              <a:spcBef>
                <a:spcPts val="0"/>
              </a:spcBef>
              <a:spcAft>
                <a:spcPts val="0"/>
              </a:spcAft>
              <a:buNone/>
            </a:pPr>
            <a:r>
              <a:rPr lang="en-US"/>
              <a:t> </a:t>
            </a:r>
            <a:endParaRPr/>
          </a:p>
        </p:txBody>
      </p:sp>
      <p:sp>
        <p:nvSpPr>
          <p:cNvPr id="410" name="Google Shape;410;g3dd6d47a90f_0_22"/>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g3dd6d47a90f_0_29"/>
          <p:cNvSpPr txBox="1">
            <a:spLocks noGrp="1"/>
          </p:cNvSpPr>
          <p:nvPr>
            <p:ph type="title"/>
          </p:nvPr>
        </p:nvSpPr>
        <p:spPr>
          <a:xfrm>
            <a:off x="717176" y="457200"/>
            <a:ext cx="10784400" cy="10266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a:t>Verify September 2026 Records</a:t>
            </a:r>
            <a:endParaRPr/>
          </a:p>
        </p:txBody>
      </p:sp>
      <p:sp>
        <p:nvSpPr>
          <p:cNvPr id="422" name="Google Shape;422;g3dd6d47a90f_0_29"/>
          <p:cNvSpPr/>
          <p:nvPr/>
        </p:nvSpPr>
        <p:spPr>
          <a:xfrm>
            <a:off x="9114200" y="457209"/>
            <a:ext cx="2746800" cy="576000"/>
          </a:xfrm>
          <a:prstGeom prst="snip2SameRect">
            <a:avLst>
              <a:gd name="adj1" fmla="val 16667"/>
              <a:gd name="adj2" fmla="val 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latin typeface="Calibri"/>
                <a:ea typeface="Calibri"/>
                <a:cs typeface="Calibri"/>
                <a:sym typeface="Calibri"/>
              </a:rPr>
              <a:t>October 8, 2026</a:t>
            </a:r>
            <a:endParaRPr>
              <a:latin typeface="Calibri"/>
              <a:ea typeface="Calibri"/>
              <a:cs typeface="Calibri"/>
              <a:sym typeface="Calibri"/>
            </a:endParaRPr>
          </a:p>
        </p:txBody>
      </p:sp>
      <p:sp>
        <p:nvSpPr>
          <p:cNvPr id="419" name="Google Shape;419;g3dd6d47a90f_0_29"/>
          <p:cNvSpPr txBox="1">
            <a:spLocks noGrp="1"/>
          </p:cNvSpPr>
          <p:nvPr>
            <p:ph type="body" idx="1"/>
          </p:nvPr>
        </p:nvSpPr>
        <p:spPr>
          <a:xfrm>
            <a:off x="717175" y="1825625"/>
            <a:ext cx="11045700" cy="4109100"/>
          </a:xfrm>
          <a:prstGeom prst="rect">
            <a:avLst/>
          </a:prstGeom>
        </p:spPr>
        <p:txBody>
          <a:bodyPr spcFirstLastPara="1" wrap="square" lIns="91425" tIns="45700" rIns="91425" bIns="45700" anchor="t" anchorCtr="0">
            <a:normAutofit/>
          </a:bodyPr>
          <a:lstStyle/>
          <a:p>
            <a:pPr marL="457200" lvl="0" indent="-419100" algn="l" rtl="0">
              <a:spcBef>
                <a:spcPts val="1000"/>
              </a:spcBef>
              <a:spcAft>
                <a:spcPts val="0"/>
              </a:spcAft>
              <a:buSzPts val="3000"/>
              <a:buChar char="●"/>
            </a:pPr>
            <a:r>
              <a:rPr lang="en-US" sz="3000"/>
              <a:t>Records entered in July and August will be verified with September.</a:t>
            </a:r>
            <a:endParaRPr sz="3000"/>
          </a:p>
          <a:p>
            <a:pPr marL="914400" lvl="1" indent="-419100" algn="l" rtl="0">
              <a:spcBef>
                <a:spcPts val="0"/>
              </a:spcBef>
              <a:spcAft>
                <a:spcPts val="0"/>
              </a:spcAft>
              <a:buSzPts val="3000"/>
              <a:buChar char="○"/>
            </a:pPr>
            <a:r>
              <a:rPr lang="en-US" sz="3000"/>
              <a:t>These must be verified by October 8, 2026.</a:t>
            </a:r>
            <a:endParaRPr sz="3000"/>
          </a:p>
          <a:p>
            <a:pPr marL="457200" lvl="0" indent="-419100" algn="l" rtl="0">
              <a:spcBef>
                <a:spcPts val="0"/>
              </a:spcBef>
              <a:spcAft>
                <a:spcPts val="0"/>
              </a:spcAft>
              <a:buSzPts val="3000"/>
              <a:buChar char="●"/>
            </a:pPr>
            <a:r>
              <a:rPr lang="en-US" sz="300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
                  </a:ext>
                </a:extLst>
              </a:rPr>
              <a:t>REMINDER</a:t>
            </a:r>
            <a:r>
              <a:rPr lang="en-US" sz="3000"/>
              <a:t>:  Always upload the </a:t>
            </a:r>
            <a:r>
              <a:rPr lang="en-US" sz="3000" b="1"/>
              <a:t>most recent</a:t>
            </a:r>
            <a:r>
              <a:rPr lang="en-US" sz="3000"/>
              <a:t> parent consent into the application each time you hold a review meeting.  </a:t>
            </a:r>
            <a:endParaRPr sz="3000"/>
          </a:p>
        </p:txBody>
      </p:sp>
      <p:pic>
        <p:nvPicPr>
          <p:cNvPr id="421" name="Google Shape;421;g3dd6d47a90f_0_29" descr="Cloud upload vector, Social media flat style icon (Provided by Getty Images)"/>
          <p:cNvPicPr preferRelativeResize="0"/>
          <p:nvPr/>
        </p:nvPicPr>
        <p:blipFill>
          <a:blip r:embed="rId3">
            <a:alphaModFix/>
          </a:blip>
          <a:srcRect t="7036" b="9755"/>
          <a:stretch>
            <a:fillRect/>
          </a:stretch>
        </p:blipFill>
        <p:spPr>
          <a:xfrm>
            <a:off x="4107125" y="4076699"/>
            <a:ext cx="3138499" cy="2324101"/>
          </a:xfrm>
          <a:prstGeom prst="rect">
            <a:avLst/>
          </a:prstGeom>
          <a:noFill/>
          <a:ln>
            <a:noFill/>
          </a:ln>
        </p:spPr>
      </p:pic>
      <p:sp>
        <p:nvSpPr>
          <p:cNvPr id="420" name="Google Shape;420;g3dd6d47a90f_0_29"/>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g3dd6d47a90f_0_52"/>
          <p:cNvSpPr txBox="1">
            <a:spLocks noGrp="1"/>
          </p:cNvSpPr>
          <p:nvPr>
            <p:ph type="title"/>
          </p:nvPr>
        </p:nvSpPr>
        <p:spPr>
          <a:xfrm>
            <a:off x="717175" y="457200"/>
            <a:ext cx="7722900" cy="10266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a:t>Other Reminders</a:t>
            </a:r>
            <a:endParaRPr/>
          </a:p>
        </p:txBody>
      </p:sp>
      <p:pic>
        <p:nvPicPr>
          <p:cNvPr id="431" name="Google Shape;431;g3dd6d47a90f_0_52" descr="yellow, sticky, note, red, push, pin, post it, office | Piqsels"/>
          <p:cNvPicPr preferRelativeResize="0"/>
          <p:nvPr/>
        </p:nvPicPr>
        <p:blipFill>
          <a:blip r:embed="rId3">
            <a:alphaModFix/>
          </a:blip>
          <a:stretch>
            <a:fillRect/>
          </a:stretch>
        </p:blipFill>
        <p:spPr>
          <a:xfrm>
            <a:off x="717175" y="2102300"/>
            <a:ext cx="3990975" cy="3048000"/>
          </a:xfrm>
          <a:prstGeom prst="rect">
            <a:avLst/>
          </a:prstGeom>
          <a:noFill/>
          <a:ln>
            <a:noFill/>
          </a:ln>
        </p:spPr>
      </p:pic>
      <p:sp>
        <p:nvSpPr>
          <p:cNvPr id="429" name="Google Shape;429;g3dd6d47a90f_0_52"/>
          <p:cNvSpPr txBox="1">
            <a:spLocks noGrp="1"/>
          </p:cNvSpPr>
          <p:nvPr>
            <p:ph type="body" idx="1"/>
          </p:nvPr>
        </p:nvSpPr>
        <p:spPr>
          <a:xfrm>
            <a:off x="5278600" y="1483800"/>
            <a:ext cx="6222900" cy="5202600"/>
          </a:xfrm>
          <a:prstGeom prst="rect">
            <a:avLst/>
          </a:prstGeom>
        </p:spPr>
        <p:txBody>
          <a:bodyPr spcFirstLastPara="1" wrap="square" lIns="91425" tIns="45700" rIns="91425" bIns="45700" anchor="t" anchorCtr="0">
            <a:normAutofit lnSpcReduction="10000"/>
          </a:bodyPr>
          <a:lstStyle/>
          <a:p>
            <a:pPr marL="457200" lvl="0" indent="-406400" algn="l" rtl="0">
              <a:spcBef>
                <a:spcPts val="1000"/>
              </a:spcBef>
              <a:spcAft>
                <a:spcPts val="0"/>
              </a:spcAft>
              <a:buSzPts val="2800"/>
              <a:buChar char="●"/>
            </a:pPr>
            <a:r>
              <a:rPr lang="en-US" sz="2800"/>
              <a:t>The count for meeting days and the Superintendent’s Review </a:t>
            </a:r>
            <a:r>
              <a:rPr lang="en-US" sz="2800" b="1"/>
              <a:t>stops over the summer.  </a:t>
            </a:r>
            <a:endParaRPr sz="2800" b="1"/>
          </a:p>
          <a:p>
            <a:pPr marL="914400" lvl="1" indent="-406400" algn="l" rtl="0">
              <a:spcBef>
                <a:spcPts val="0"/>
              </a:spcBef>
              <a:spcAft>
                <a:spcPts val="0"/>
              </a:spcAft>
              <a:buSzPts val="2800"/>
              <a:buChar char="○"/>
            </a:pPr>
            <a:r>
              <a:rPr lang="en-US" sz="2800"/>
              <a:t>Pick up the count </a:t>
            </a:r>
            <a:r>
              <a:rPr lang="en-US" sz="2800" b="1"/>
              <a:t>on the first day</a:t>
            </a:r>
            <a:r>
              <a:rPr lang="en-US" sz="2800"/>
              <a:t> of the 2026-2027 school year.  </a:t>
            </a:r>
            <a:endParaRPr sz="2800"/>
          </a:p>
          <a:p>
            <a:pPr marL="457200" lvl="0" indent="-406400" algn="l" rtl="0">
              <a:spcBef>
                <a:spcPts val="0"/>
              </a:spcBef>
              <a:spcAft>
                <a:spcPts val="0"/>
              </a:spcAft>
              <a:buSzPts val="2800"/>
              <a:buChar char="●"/>
            </a:pPr>
            <a:r>
              <a:rPr lang="en-US" sz="2800"/>
              <a:t>Although not required, </a:t>
            </a:r>
            <a:r>
              <a:rPr lang="en-US" sz="2800" b="1"/>
              <a:t>best practice </a:t>
            </a:r>
            <a:r>
              <a:rPr lang="en-US" sz="2800"/>
              <a:t>would be to hold IEP and 504 meetings at the beginning of the new school year for students with open records. </a:t>
            </a:r>
            <a:endParaRPr sz="2800"/>
          </a:p>
          <a:p>
            <a:pPr marL="457200" lvl="0" indent="-406400" algn="l" rtl="0">
              <a:spcBef>
                <a:spcPts val="0"/>
              </a:spcBef>
              <a:spcAft>
                <a:spcPts val="0"/>
              </a:spcAft>
              <a:buSzPts val="2800"/>
              <a:buChar char="●"/>
            </a:pPr>
            <a:r>
              <a:rPr lang="en-US" sz="2800" b="1"/>
              <a:t>Do not simply assume an ASDP needs to continue. </a:t>
            </a:r>
            <a:r>
              <a:rPr lang="en-US" sz="2800"/>
              <a:t>Deeply analyze the new situation (new teachers, supports, etc.)!</a:t>
            </a:r>
            <a:endParaRPr sz="2800"/>
          </a:p>
        </p:txBody>
      </p:sp>
      <p:sp>
        <p:nvSpPr>
          <p:cNvPr id="430" name="Google Shape;430;g3dd6d47a90f_0_52"/>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g3e050a99db0_0_0"/>
          <p:cNvSpPr txBox="1">
            <a:spLocks noGrp="1"/>
          </p:cNvSpPr>
          <p:nvPr>
            <p:ph type="title"/>
          </p:nvPr>
        </p:nvSpPr>
        <p:spPr>
          <a:xfrm>
            <a:off x="717176" y="457200"/>
            <a:ext cx="10784400" cy="10266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a:t>Problem Areas for ASDP Records</a:t>
            </a:r>
            <a:endParaRPr/>
          </a:p>
        </p:txBody>
      </p:sp>
      <p:sp>
        <p:nvSpPr>
          <p:cNvPr id="438" name="Google Shape;438;g3e050a99db0_0_0"/>
          <p:cNvSpPr txBox="1">
            <a:spLocks noGrp="1"/>
          </p:cNvSpPr>
          <p:nvPr>
            <p:ph type="body" idx="1"/>
          </p:nvPr>
        </p:nvSpPr>
        <p:spPr>
          <a:xfrm>
            <a:off x="717175" y="1678525"/>
            <a:ext cx="10784400" cy="47064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2800" b="1"/>
              <a:t>Common ASDP Data </a:t>
            </a:r>
            <a:r>
              <a:rPr lang="en-US" sz="2800" b="1">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
                  </a:ext>
                </a:extLst>
              </a:rPr>
              <a:t>Errors</a:t>
            </a:r>
            <a:endParaRPr sz="2800" b="1"/>
          </a:p>
          <a:p>
            <a:pPr marL="457200" lvl="0" indent="-342900" algn="l" rtl="0">
              <a:spcBef>
                <a:spcPts val="1000"/>
              </a:spcBef>
              <a:spcAft>
                <a:spcPts val="0"/>
              </a:spcAft>
              <a:buSzPts val="1800"/>
              <a:buChar char="•"/>
            </a:pPr>
            <a:r>
              <a:rPr lang="en-US"/>
              <a:t>Wrong Program Start Date</a:t>
            </a:r>
            <a:endParaRPr/>
          </a:p>
          <a:p>
            <a:pPr marL="457200" lvl="0" indent="-342900" algn="l" rtl="0">
              <a:spcBef>
                <a:spcPts val="0"/>
              </a:spcBef>
              <a:spcAft>
                <a:spcPts val="0"/>
              </a:spcAft>
              <a:buSzPts val="1800"/>
              <a:buChar char="•"/>
            </a:pPr>
            <a:r>
              <a:rPr lang="en-US"/>
              <a:t>Wrong Date of Initial Parent Consent</a:t>
            </a:r>
            <a:endParaRPr strike="sngStrike"/>
          </a:p>
          <a:p>
            <a:pPr marL="457200" lvl="0" indent="-342900" algn="l" rtl="0">
              <a:spcBef>
                <a:spcPts val="0"/>
              </a:spcBef>
              <a:spcAft>
                <a:spcPts val="0"/>
              </a:spcAft>
              <a:buSzPts val="1800"/>
              <a:buChar char="•"/>
            </a:pPr>
            <a:r>
              <a:rPr lang="en-US"/>
              <a:t>Daily minutes entered instead of weekly minutes</a:t>
            </a:r>
            <a:endParaRPr/>
          </a:p>
          <a:p>
            <a:pPr marL="457200" lvl="0" indent="-342900" algn="l" rtl="0">
              <a:spcBef>
                <a:spcPts val="0"/>
              </a:spcBef>
              <a:spcAft>
                <a:spcPts val="0"/>
              </a:spcAft>
              <a:buSzPts val="1800"/>
              <a:buChar char="•"/>
            </a:pPr>
            <a:r>
              <a:rPr lang="en-US"/>
              <a:t>Number of hours entered instead of weekly minutes</a:t>
            </a:r>
            <a:endParaRPr/>
          </a:p>
          <a:p>
            <a:pPr marL="457200" lvl="0" indent="-342900" algn="l" rtl="0">
              <a:spcBef>
                <a:spcPts val="0"/>
              </a:spcBef>
              <a:spcAft>
                <a:spcPts val="0"/>
              </a:spcAft>
              <a:buSzPts val="1800"/>
              <a:buChar char="•"/>
            </a:pPr>
            <a:r>
              <a:rPr lang="en-U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
                  </a:ext>
                </a:extLst>
              </a:rPr>
              <a:t>Reason Code 06 “Other” selected when there is an available reason code that fits</a:t>
            </a:r>
            <a:endParaRPr/>
          </a:p>
          <a:p>
            <a:pPr marL="457200" lvl="0" indent="-342900" algn="l" rtl="0">
              <a:spcBef>
                <a:spcPts val="0"/>
              </a:spcBef>
              <a:spcAft>
                <a:spcPts val="0"/>
              </a:spcAft>
              <a:buSzPts val="1800"/>
              <a:buChar char="•"/>
            </a:pPr>
            <a:r>
              <a:rPr lang="en-U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
                  </a:ext>
                </a:extLst>
              </a:rPr>
              <a:t>Logging in as a school to submit and/or verify</a:t>
            </a:r>
            <a:endParaRPr>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
                </a:ext>
              </a:extLst>
            </a:endParaRPr>
          </a:p>
          <a:p>
            <a:pPr marL="914400" lvl="1" indent="-342900" algn="l" rtl="0">
              <a:spcBef>
                <a:spcPts val="0"/>
              </a:spcBef>
              <a:spcAft>
                <a:spcPts val="0"/>
              </a:spcAft>
              <a:buSzPts val="1800"/>
              <a:buChar char="•"/>
            </a:pPr>
            <a:r>
              <a:rPr lang="en-U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0"/>
                  </a:ext>
                </a:extLst>
              </a:rPr>
              <a:t>Must be done at the school district level</a:t>
            </a:r>
            <a:endParaRPr>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1"/>
                </a:ext>
              </a:extLst>
            </a:endParaRPr>
          </a:p>
          <a:p>
            <a:pPr marL="914400" lvl="1" indent="-342900" algn="l" rtl="0">
              <a:spcBef>
                <a:spcPts val="0"/>
              </a:spcBef>
              <a:spcAft>
                <a:spcPts val="0"/>
              </a:spcAft>
              <a:buSzPts val="1800"/>
              <a:buChar char="•"/>
            </a:pPr>
            <a:r>
              <a:rPr lang="en-US">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2"/>
                  </a:ext>
                </a:extLst>
              </a:rPr>
              <a:t>Exception: state sponsored charter schools</a:t>
            </a:r>
            <a:endParaRPr/>
          </a:p>
          <a:p>
            <a:pPr marL="0" lvl="0" indent="0" algn="l" rtl="0">
              <a:spcBef>
                <a:spcPts val="1000"/>
              </a:spcBef>
              <a:spcAft>
                <a:spcPts val="0"/>
              </a:spcAft>
              <a:buNone/>
            </a:pPr>
            <a:endParaRPr/>
          </a:p>
          <a:p>
            <a:pPr marL="0" lvl="0" indent="0" algn="l" rtl="0">
              <a:spcBef>
                <a:spcPts val="1000"/>
              </a:spcBef>
              <a:spcAft>
                <a:spcPts val="0"/>
              </a:spcAft>
              <a:buNone/>
            </a:pPr>
            <a:r>
              <a:rPr lang="en-US"/>
              <a:t>When in doubt, reach out to ODE, we are here to help!</a:t>
            </a:r>
            <a:endParaRPr/>
          </a:p>
        </p:txBody>
      </p:sp>
      <p:sp>
        <p:nvSpPr>
          <p:cNvPr id="439" name="Google Shape;439;g3e050a99db0_0_0"/>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g3dd6d47a90f_0_59"/>
          <p:cNvSpPr txBox="1">
            <a:spLocks noGrp="1"/>
          </p:cNvSpPr>
          <p:nvPr>
            <p:ph type="ctrTitle"/>
          </p:nvPr>
        </p:nvSpPr>
        <p:spPr>
          <a:xfrm>
            <a:off x="717177" y="2488757"/>
            <a:ext cx="10784400" cy="19005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sz="5400"/>
              <a:t>Review of Parent Requests for ASDP</a:t>
            </a:r>
            <a:endParaRPr sz="5400"/>
          </a:p>
        </p:txBody>
      </p:sp>
      <p:sp>
        <p:nvSpPr>
          <p:cNvPr id="446" name="Google Shape;446;g3dd6d47a90f_0_59"/>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g3dd6d47a90f_0_66"/>
          <p:cNvSpPr txBox="1">
            <a:spLocks noGrp="1"/>
          </p:cNvSpPr>
          <p:nvPr>
            <p:ph type="title"/>
          </p:nvPr>
        </p:nvSpPr>
        <p:spPr>
          <a:xfrm>
            <a:off x="717175" y="457200"/>
            <a:ext cx="10784400" cy="656100"/>
          </a:xfrm>
          <a:prstGeom prst="rect">
            <a:avLst/>
          </a:prstGeom>
        </p:spPr>
        <p:txBody>
          <a:bodyPr spcFirstLastPara="1" wrap="square" lIns="91425" tIns="45700" rIns="91425" bIns="45700" anchor="b" anchorCtr="0">
            <a:normAutofit fontScale="90000"/>
          </a:bodyPr>
          <a:lstStyle/>
          <a:p>
            <a:pPr marL="0" lvl="0" indent="0" algn="l" rtl="0">
              <a:spcBef>
                <a:spcPts val="0"/>
              </a:spcBef>
              <a:spcAft>
                <a:spcPts val="0"/>
              </a:spcAft>
              <a:buNone/>
            </a:pPr>
            <a:r>
              <a:rPr lang="en-US"/>
              <a:t>Flow Chart Steps</a:t>
            </a:r>
            <a:endParaRPr/>
          </a:p>
        </p:txBody>
      </p:sp>
      <p:sp>
        <p:nvSpPr>
          <p:cNvPr id="453" name="Google Shape;453;g3dd6d47a90f_0_66"/>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15</a:t>
            </a:fld>
            <a:endParaRPr/>
          </a:p>
        </p:txBody>
      </p:sp>
      <p:sp>
        <p:nvSpPr>
          <p:cNvPr id="454" name="Google Shape;454;g3dd6d47a90f_0_66"/>
          <p:cNvSpPr txBox="1"/>
          <p:nvPr/>
        </p:nvSpPr>
        <p:spPr>
          <a:xfrm>
            <a:off x="521400" y="1113300"/>
            <a:ext cx="11149200" cy="5209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2400">
                <a:solidFill>
                  <a:schemeClr val="dk1"/>
                </a:solidFill>
                <a:latin typeface="Calibri"/>
                <a:ea typeface="Calibri"/>
                <a:cs typeface="Calibri"/>
                <a:sym typeface="Calibri"/>
              </a:rPr>
              <a:t>1. Is parent choice the sole reason the student currently does not receive a full-day of instruction? </a:t>
            </a:r>
            <a:r>
              <a:rPr lang="en-US" sz="2400" b="1">
                <a:solidFill>
                  <a:schemeClr val="dk1"/>
                </a:solidFill>
                <a:latin typeface="Calibri"/>
                <a:ea typeface="Calibri"/>
                <a:cs typeface="Calibri"/>
                <a:sym typeface="Calibri"/>
              </a:rPr>
              <a:t>Yes or No</a:t>
            </a:r>
            <a:r>
              <a:rPr lang="en-US" sz="2400">
                <a:solidFill>
                  <a:schemeClr val="dk1"/>
                </a:solidFill>
                <a:latin typeface="Calibri"/>
                <a:ea typeface="Calibri"/>
                <a:cs typeface="Calibri"/>
                <a:sym typeface="Calibri"/>
              </a:rPr>
              <a:t>. If </a:t>
            </a:r>
            <a:r>
              <a:rPr lang="en-US" sz="2400" b="1">
                <a:solidFill>
                  <a:schemeClr val="dk1"/>
                </a:solidFill>
                <a:latin typeface="Calibri"/>
                <a:ea typeface="Calibri"/>
                <a:cs typeface="Calibri"/>
                <a:sym typeface="Calibri"/>
              </a:rPr>
              <a:t>No</a:t>
            </a:r>
            <a:r>
              <a:rPr lang="en-US" sz="2400">
                <a:solidFill>
                  <a:schemeClr val="dk1"/>
                </a:solidFill>
                <a:latin typeface="Calibri"/>
                <a:ea typeface="Calibri"/>
                <a:cs typeface="Calibri"/>
                <a:sym typeface="Calibri"/>
              </a:rPr>
              <a:t>, student continues to remain in the ASDP application.</a:t>
            </a:r>
            <a:endParaRPr sz="24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2400">
                <a:solidFill>
                  <a:schemeClr val="dk1"/>
                </a:solidFill>
                <a:latin typeface="Calibri"/>
                <a:ea typeface="Calibri"/>
                <a:cs typeface="Calibri"/>
                <a:sym typeface="Calibri"/>
              </a:rPr>
              <a:t>2. If </a:t>
            </a:r>
            <a:r>
              <a:rPr lang="en-US" sz="2400" b="1">
                <a:solidFill>
                  <a:schemeClr val="dk1"/>
                </a:solidFill>
                <a:latin typeface="Calibri"/>
                <a:ea typeface="Calibri"/>
                <a:cs typeface="Calibri"/>
                <a:sym typeface="Calibri"/>
              </a:rPr>
              <a:t>Yes</a:t>
            </a:r>
            <a:r>
              <a:rPr lang="en-US" sz="2400">
                <a:solidFill>
                  <a:schemeClr val="dk1"/>
                </a:solidFill>
                <a:latin typeface="Calibri"/>
                <a:ea typeface="Calibri"/>
                <a:cs typeface="Calibri"/>
                <a:sym typeface="Calibri"/>
              </a:rPr>
              <a:t>, is the parent choice reason linked to attending a charter school, a virtual public charter school or other school of choice whose instructional time may be less than the resident district?</a:t>
            </a:r>
            <a:endParaRPr sz="24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2400">
                <a:solidFill>
                  <a:schemeClr val="dk1"/>
                </a:solidFill>
                <a:latin typeface="Calibri"/>
                <a:ea typeface="Calibri"/>
                <a:cs typeface="Calibri"/>
                <a:sym typeface="Calibri"/>
              </a:rPr>
              <a:t>3. If </a:t>
            </a:r>
            <a:r>
              <a:rPr lang="en-US" sz="2400" b="1">
                <a:solidFill>
                  <a:schemeClr val="dk1"/>
                </a:solidFill>
                <a:latin typeface="Calibri"/>
                <a:ea typeface="Calibri"/>
                <a:cs typeface="Calibri"/>
                <a:sym typeface="Calibri"/>
              </a:rPr>
              <a:t>Yes</a:t>
            </a:r>
            <a:r>
              <a:rPr lang="en-US" sz="2400">
                <a:solidFill>
                  <a:schemeClr val="dk1"/>
                </a:solidFill>
                <a:latin typeface="Calibri"/>
                <a:ea typeface="Calibri"/>
                <a:cs typeface="Calibri"/>
                <a:sym typeface="Calibri"/>
              </a:rPr>
              <a:t>, the student should remain in the application.</a:t>
            </a:r>
            <a:endParaRPr sz="24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2400">
                <a:solidFill>
                  <a:schemeClr val="dk1"/>
                </a:solidFill>
                <a:latin typeface="Calibri"/>
                <a:ea typeface="Calibri"/>
                <a:cs typeface="Calibri"/>
                <a:sym typeface="Calibri"/>
              </a:rPr>
              <a:t>4. If </a:t>
            </a:r>
            <a:r>
              <a:rPr lang="en-US" sz="2400" b="1">
                <a:solidFill>
                  <a:schemeClr val="dk1"/>
                </a:solidFill>
                <a:latin typeface="Calibri"/>
                <a:ea typeface="Calibri"/>
                <a:cs typeface="Calibri"/>
                <a:sym typeface="Calibri"/>
              </a:rPr>
              <a:t>No</a:t>
            </a:r>
            <a:r>
              <a:rPr lang="en-US" sz="2400">
                <a:solidFill>
                  <a:schemeClr val="dk1"/>
                </a:solidFill>
                <a:latin typeface="Calibri"/>
                <a:ea typeface="Calibri"/>
                <a:cs typeface="Calibri"/>
                <a:sym typeface="Calibri"/>
              </a:rPr>
              <a:t>, has the district communicated with the parent that they can provide meaningful access to instruction on a full-time schedule despite the parent request for an abbreviated school day?</a:t>
            </a:r>
            <a:endParaRPr sz="24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2400">
                <a:solidFill>
                  <a:schemeClr val="dk1"/>
                </a:solidFill>
                <a:latin typeface="Calibri"/>
                <a:ea typeface="Calibri"/>
                <a:cs typeface="Calibri"/>
                <a:sym typeface="Calibri"/>
              </a:rPr>
              <a:t>5. If </a:t>
            </a:r>
            <a:r>
              <a:rPr lang="en-US" sz="2400" b="1">
                <a:solidFill>
                  <a:schemeClr val="dk1"/>
                </a:solidFill>
                <a:latin typeface="Calibri"/>
                <a:ea typeface="Calibri"/>
                <a:cs typeface="Calibri"/>
                <a:sym typeface="Calibri"/>
              </a:rPr>
              <a:t>No</a:t>
            </a:r>
            <a:r>
              <a:rPr lang="en-US" sz="2400">
                <a:solidFill>
                  <a:schemeClr val="dk1"/>
                </a:solidFill>
                <a:latin typeface="Calibri"/>
                <a:ea typeface="Calibri"/>
                <a:cs typeface="Calibri"/>
                <a:sym typeface="Calibri"/>
              </a:rPr>
              <a:t>, </a:t>
            </a:r>
            <a:r>
              <a:rPr lang="en-US" sz="2400" b="1">
                <a:solidFill>
                  <a:schemeClr val="dk1"/>
                </a:solidFill>
                <a:latin typeface="Calibri"/>
                <a:ea typeface="Calibri"/>
                <a:cs typeface="Calibri"/>
                <a:sym typeface="Calibri"/>
              </a:rPr>
              <a:t>the school has agreed with the parent request </a:t>
            </a:r>
            <a:r>
              <a:rPr lang="en-US" sz="2400">
                <a:solidFill>
                  <a:schemeClr val="dk1"/>
                </a:solidFill>
                <a:latin typeface="Calibri"/>
                <a:ea typeface="Calibri"/>
                <a:cs typeface="Calibri"/>
                <a:sym typeface="Calibri"/>
              </a:rPr>
              <a:t>to provide an abbreviated school day program. The student is therefore on an abbreviated school day program and should remain in the ASDP application.</a:t>
            </a:r>
            <a:endParaRPr sz="24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2400">
                <a:solidFill>
                  <a:schemeClr val="dk1"/>
                </a:solidFill>
                <a:latin typeface="Calibri"/>
                <a:ea typeface="Calibri"/>
                <a:cs typeface="Calibri"/>
                <a:sym typeface="Calibri"/>
              </a:rPr>
              <a:t>6. If </a:t>
            </a:r>
            <a:r>
              <a:rPr lang="en-US" sz="2400" b="1">
                <a:solidFill>
                  <a:schemeClr val="dk1"/>
                </a:solidFill>
                <a:latin typeface="Calibri"/>
                <a:ea typeface="Calibri"/>
                <a:cs typeface="Calibri"/>
                <a:sym typeface="Calibri"/>
              </a:rPr>
              <a:t>Yes</a:t>
            </a:r>
            <a:r>
              <a:rPr lang="en-US" sz="2400">
                <a:solidFill>
                  <a:schemeClr val="dk1"/>
                </a:solidFill>
                <a:latin typeface="Calibri"/>
                <a:ea typeface="Calibri"/>
                <a:cs typeface="Calibri"/>
                <a:sym typeface="Calibri"/>
              </a:rPr>
              <a:t>, the district has shared </a:t>
            </a:r>
            <a:r>
              <a:rPr lang="en-US" sz="2400" b="1">
                <a:solidFill>
                  <a:schemeClr val="dk1"/>
                </a:solidFill>
                <a:latin typeface="Calibri"/>
                <a:ea typeface="Calibri"/>
                <a:cs typeface="Calibri"/>
                <a:sym typeface="Calibri"/>
              </a:rPr>
              <a:t>it is ready and able to provide a full-time schedule</a:t>
            </a:r>
            <a:r>
              <a:rPr lang="en-US" sz="2400">
                <a:solidFill>
                  <a:schemeClr val="dk1"/>
                </a:solidFill>
                <a:latin typeface="Calibri"/>
                <a:ea typeface="Calibri"/>
                <a:cs typeface="Calibri"/>
                <a:sym typeface="Calibri"/>
              </a:rPr>
              <a:t> and therefore the student </a:t>
            </a:r>
            <a:r>
              <a:rPr lang="en-US" sz="2400" b="1">
                <a:solidFill>
                  <a:schemeClr val="dk1"/>
                </a:solidFill>
                <a:latin typeface="Calibri"/>
                <a:ea typeface="Calibri"/>
                <a:cs typeface="Calibri"/>
                <a:sym typeface="Calibri"/>
              </a:rPr>
              <a:t>does not belong in the ASDP application.</a:t>
            </a:r>
            <a:endParaRPr sz="2400" b="1">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2400">
              <a:solidFill>
                <a:schemeClr val="dk1"/>
              </a:solidFill>
              <a:latin typeface="Calibri"/>
              <a:ea typeface="Calibri"/>
              <a:cs typeface="Calibri"/>
              <a:sym typeface="Calibri"/>
            </a:endParaRPr>
          </a:p>
          <a:p>
            <a:pPr marL="0" lvl="0" indent="0" algn="l" rtl="0">
              <a:spcBef>
                <a:spcPts val="0"/>
              </a:spcBef>
              <a:spcAft>
                <a:spcPts val="0"/>
              </a:spcAft>
              <a:buNone/>
            </a:pPr>
            <a:endParaRPr sz="24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2" name="Title 1">
            <a:extLst>
              <a:ext uri="{FF2B5EF4-FFF2-40B4-BE49-F238E27FC236}">
                <a16:creationId xmlns:a16="http://schemas.microsoft.com/office/drawing/2014/main" id="{B9150E37-BD82-0194-4630-A91FF9E82F55}"/>
              </a:ext>
            </a:extLst>
          </p:cNvPr>
          <p:cNvSpPr>
            <a:spLocks noGrp="1"/>
          </p:cNvSpPr>
          <p:nvPr>
            <p:ph type="title"/>
          </p:nvPr>
        </p:nvSpPr>
        <p:spPr/>
        <p:txBody>
          <a:bodyPr>
            <a:normAutofit/>
          </a:bodyPr>
          <a:lstStyle/>
          <a:p>
            <a:r>
              <a:rPr lang="en-US" sz="2200" dirty="0">
                <a:solidFill>
                  <a:schemeClr val="bg1"/>
                </a:solidFill>
              </a:rPr>
              <a:t>Flowchart to Determine if a Parent’s Choice to Abbreviate a Student’s Day is reportable in the application</a:t>
            </a:r>
          </a:p>
        </p:txBody>
      </p:sp>
      <p:sp>
        <p:nvSpPr>
          <p:cNvPr id="460" name="Google Shape;460;g3dd6d47a90f_0_73"/>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16</a:t>
            </a:fld>
            <a:endParaRPr/>
          </a:p>
        </p:txBody>
      </p:sp>
      <p:pic>
        <p:nvPicPr>
          <p:cNvPr id="461" name="Google Shape;461;g3dd6d47a90f_0_73" descr="Parent Choice Flowchart."/>
          <p:cNvPicPr preferRelativeResize="0"/>
          <p:nvPr/>
        </p:nvPicPr>
        <p:blipFill>
          <a:blip r:embed="rId3">
            <a:alphaModFix/>
          </a:blip>
          <a:stretch>
            <a:fillRect/>
          </a:stretch>
        </p:blipFill>
        <p:spPr>
          <a:xfrm>
            <a:off x="759113" y="511500"/>
            <a:ext cx="10673769" cy="583499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2" name="Title 1">
            <a:extLst>
              <a:ext uri="{FF2B5EF4-FFF2-40B4-BE49-F238E27FC236}">
                <a16:creationId xmlns:a16="http://schemas.microsoft.com/office/drawing/2014/main" id="{52D6E40C-F3F7-2F1C-BC91-7EBD97F4FF9F}"/>
              </a:ext>
            </a:extLst>
          </p:cNvPr>
          <p:cNvSpPr>
            <a:spLocks noGrp="1"/>
          </p:cNvSpPr>
          <p:nvPr>
            <p:ph type="title" idx="4294967295"/>
          </p:nvPr>
        </p:nvSpPr>
        <p:spPr>
          <a:xfrm>
            <a:off x="602876" y="1308100"/>
            <a:ext cx="10784542" cy="1026460"/>
          </a:xfrm>
        </p:spPr>
        <p:txBody>
          <a:bodyPr>
            <a:normAutofit/>
          </a:bodyPr>
          <a:lstStyle/>
          <a:p>
            <a:r>
              <a:rPr lang="en-US" sz="2200" dirty="0">
                <a:solidFill>
                  <a:schemeClr val="bg1"/>
                </a:solidFill>
              </a:rPr>
              <a:t>Flowchart to Determine if a Student Attending a Charter School is reportable in the application</a:t>
            </a:r>
          </a:p>
        </p:txBody>
      </p:sp>
      <p:sp>
        <p:nvSpPr>
          <p:cNvPr id="467" name="Google Shape;467;g3dd6d47a90f_0_86"/>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17</a:t>
            </a:fld>
            <a:endParaRPr/>
          </a:p>
        </p:txBody>
      </p:sp>
      <p:pic>
        <p:nvPicPr>
          <p:cNvPr id="468" name="Google Shape;468;g3dd6d47a90f_0_86" descr="Charter School Flowchart"/>
          <p:cNvPicPr preferRelativeResize="0"/>
          <p:nvPr/>
        </p:nvPicPr>
        <p:blipFill>
          <a:blip r:embed="rId3">
            <a:alphaModFix/>
          </a:blip>
          <a:stretch>
            <a:fillRect/>
          </a:stretch>
        </p:blipFill>
        <p:spPr>
          <a:xfrm>
            <a:off x="1943832" y="349850"/>
            <a:ext cx="8301419" cy="61550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Google Shape;474;g3dd6d47a90f_0_100"/>
          <p:cNvSpPr txBox="1">
            <a:spLocks noGrp="1"/>
          </p:cNvSpPr>
          <p:nvPr>
            <p:ph type="title"/>
          </p:nvPr>
        </p:nvSpPr>
        <p:spPr>
          <a:xfrm>
            <a:off x="703801" y="330200"/>
            <a:ext cx="10784400" cy="10266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dirty="0"/>
              <a:t>What questions do you have?</a:t>
            </a:r>
            <a:endParaRPr dirty="0"/>
          </a:p>
        </p:txBody>
      </p:sp>
      <p:pic>
        <p:nvPicPr>
          <p:cNvPr id="476" name="Google Shape;476;g3dd6d47a90f_0_100" descr="questions and answers icon vector. Isolated contour symbol illustration (Provided by Getty Images)"/>
          <p:cNvPicPr preferRelativeResize="0"/>
          <p:nvPr/>
        </p:nvPicPr>
        <p:blipFill>
          <a:blip r:embed="rId3">
            <a:alphaModFix/>
          </a:blip>
          <a:stretch>
            <a:fillRect/>
          </a:stretch>
        </p:blipFill>
        <p:spPr>
          <a:xfrm>
            <a:off x="3581401" y="1356800"/>
            <a:ext cx="5196401" cy="5196401"/>
          </a:xfrm>
          <a:prstGeom prst="rect">
            <a:avLst/>
          </a:prstGeom>
          <a:noFill/>
          <a:ln>
            <a:noFill/>
          </a:ln>
        </p:spPr>
      </p:pic>
      <p:sp>
        <p:nvSpPr>
          <p:cNvPr id="475" name="Google Shape;475;g3dd6d47a90f_0_100"/>
          <p:cNvSpPr txBox="1">
            <a:spLocks noGrp="1"/>
          </p:cNvSpPr>
          <p:nvPr>
            <p:ph type="sldNum" idx="12"/>
          </p:nvPr>
        </p:nvSpPr>
        <p:spPr>
          <a:xfrm>
            <a:off x="8610600" y="6139793"/>
            <a:ext cx="28911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p9"/>
          <p:cNvSpPr txBox="1">
            <a:spLocks noGrp="1"/>
          </p:cNvSpPr>
          <p:nvPr>
            <p:ph type="title"/>
          </p:nvPr>
        </p:nvSpPr>
        <p:spPr>
          <a:xfrm>
            <a:off x="717176" y="457200"/>
            <a:ext cx="10784400" cy="10266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2"/>
              </a:buClr>
              <a:buSzPts val="12000"/>
              <a:buFont typeface="Calibri"/>
              <a:buNone/>
            </a:pPr>
            <a:r>
              <a:rPr lang="en-US" sz="4800"/>
              <a:t>We Are Here to Help</a:t>
            </a:r>
            <a:endParaRPr sz="4800"/>
          </a:p>
        </p:txBody>
      </p:sp>
      <p:sp>
        <p:nvSpPr>
          <p:cNvPr id="482" name="Google Shape;482;p9"/>
          <p:cNvSpPr txBox="1">
            <a:spLocks noGrp="1"/>
          </p:cNvSpPr>
          <p:nvPr>
            <p:ph type="body" idx="1"/>
          </p:nvPr>
        </p:nvSpPr>
        <p:spPr>
          <a:xfrm>
            <a:off x="717175" y="1825625"/>
            <a:ext cx="6294600" cy="41061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rmAutofit/>
          </a:bodyPr>
          <a:lstStyle/>
          <a:p>
            <a:pPr marL="0" lvl="0" indent="0" algn="l" rtl="0">
              <a:spcBef>
                <a:spcPts val="1000"/>
              </a:spcBef>
              <a:spcAft>
                <a:spcPts val="0"/>
              </a:spcAft>
              <a:buClr>
                <a:schemeClr val="dk1"/>
              </a:buClr>
              <a:buSzPts val="2800"/>
              <a:buNone/>
            </a:pPr>
            <a:endParaRPr sz="3000"/>
          </a:p>
          <a:p>
            <a:pPr marL="0" lvl="0" indent="0" algn="ctr" rtl="0">
              <a:spcBef>
                <a:spcPts val="1000"/>
              </a:spcBef>
              <a:spcAft>
                <a:spcPts val="0"/>
              </a:spcAft>
              <a:buClr>
                <a:schemeClr val="dk1"/>
              </a:buClr>
              <a:buSzPts val="2800"/>
              <a:buNone/>
            </a:pPr>
            <a:r>
              <a:rPr lang="en-US" sz="3000" b="1"/>
              <a:t>Policies and Procedures</a:t>
            </a:r>
            <a:endParaRPr sz="3000" b="1"/>
          </a:p>
          <a:p>
            <a:pPr marL="0" lvl="0" indent="0" algn="ctr" rtl="0">
              <a:spcBef>
                <a:spcPts val="1000"/>
              </a:spcBef>
              <a:spcAft>
                <a:spcPts val="0"/>
              </a:spcAft>
              <a:buClr>
                <a:schemeClr val="dk1"/>
              </a:buClr>
              <a:buSzPts val="2800"/>
              <a:buNone/>
            </a:pPr>
            <a:r>
              <a:rPr lang="en-US" sz="3000" u="sng">
                <a:solidFill>
                  <a:schemeClr val="hlink"/>
                </a:solidFill>
                <a:hlinkClick r:id="rId3"/>
              </a:rPr>
              <a:t>ode.ASDPquestions@ode.Oregon.gov</a:t>
            </a:r>
            <a:endParaRPr sz="3000"/>
          </a:p>
          <a:p>
            <a:pPr marL="0" lvl="0" indent="0" algn="ctr" rtl="0">
              <a:spcBef>
                <a:spcPts val="1000"/>
              </a:spcBef>
              <a:spcAft>
                <a:spcPts val="0"/>
              </a:spcAft>
              <a:buClr>
                <a:schemeClr val="dk1"/>
              </a:buClr>
              <a:buSzPts val="2800"/>
              <a:buNone/>
            </a:pPr>
            <a:endParaRPr sz="3000"/>
          </a:p>
          <a:p>
            <a:pPr marL="0" lvl="0" indent="0" algn="ctr" rtl="0">
              <a:spcBef>
                <a:spcPts val="1000"/>
              </a:spcBef>
              <a:spcAft>
                <a:spcPts val="0"/>
              </a:spcAft>
              <a:buClr>
                <a:schemeClr val="dk1"/>
              </a:buClr>
              <a:buSzPts val="2800"/>
              <a:buNone/>
            </a:pPr>
            <a:r>
              <a:rPr lang="en-US" sz="3000" b="1"/>
              <a:t>Data Application Support</a:t>
            </a:r>
            <a:endParaRPr sz="3000" b="1"/>
          </a:p>
          <a:p>
            <a:pPr marL="0" lvl="0" indent="0" algn="ctr" rtl="0">
              <a:spcBef>
                <a:spcPts val="1000"/>
              </a:spcBef>
              <a:spcAft>
                <a:spcPts val="0"/>
              </a:spcAft>
              <a:buClr>
                <a:schemeClr val="dk1"/>
              </a:buClr>
              <a:buSzPts val="2800"/>
              <a:buNone/>
            </a:pPr>
            <a:r>
              <a:rPr lang="en-US" sz="3000" u="sng">
                <a:solidFill>
                  <a:schemeClr val="hlink"/>
                </a:solidFill>
                <a:hlinkClick r:id="rId4"/>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3"/>
                  </a:ext>
                </a:extLst>
              </a:rPr>
              <a:t>ode.ASDPapplication@ode.oregon.gov</a:t>
            </a:r>
            <a:endParaRPr sz="3000" b="1"/>
          </a:p>
        </p:txBody>
      </p:sp>
      <p:pic>
        <p:nvPicPr>
          <p:cNvPr id="485" name="Google Shape;485;p9" descr="Question mark 1080P, 2K, 4K, 5K HD wallpapers free download ..."/>
          <p:cNvPicPr preferRelativeResize="0"/>
          <p:nvPr/>
        </p:nvPicPr>
        <p:blipFill>
          <a:blip r:embed="rId5">
            <a:alphaModFix/>
          </a:blip>
          <a:stretch>
            <a:fillRect/>
          </a:stretch>
        </p:blipFill>
        <p:spPr>
          <a:xfrm>
            <a:off x="7011775" y="1940175"/>
            <a:ext cx="4792474" cy="3144075"/>
          </a:xfrm>
          <a:prstGeom prst="rect">
            <a:avLst/>
          </a:prstGeom>
          <a:noFill/>
          <a:ln>
            <a:noFill/>
          </a:ln>
        </p:spPr>
      </p:pic>
      <p:sp>
        <p:nvSpPr>
          <p:cNvPr id="483" name="Google Shape;483;p9"/>
          <p:cNvSpPr txBox="1">
            <a:spLocks noGrp="1"/>
          </p:cNvSpPr>
          <p:nvPr>
            <p:ph type="ftr" idx="11"/>
          </p:nvPr>
        </p:nvSpPr>
        <p:spPr>
          <a:xfrm>
            <a:off x="717176" y="6139793"/>
            <a:ext cx="2864224" cy="3651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Oregon Department of Education</a:t>
            </a:r>
            <a:endParaRPr/>
          </a:p>
        </p:txBody>
      </p:sp>
      <p:sp>
        <p:nvSpPr>
          <p:cNvPr id="484" name="Google Shape;484;p9"/>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19</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pic>
        <p:nvPicPr>
          <p:cNvPr id="493" name="Google Shape;493;p10" descr="File:Thank you capitals.jpg - Wikimedia Commons"/>
          <p:cNvPicPr preferRelativeResize="0"/>
          <p:nvPr/>
        </p:nvPicPr>
        <p:blipFill>
          <a:blip r:embed="rId3">
            <a:alphaModFix/>
          </a:blip>
          <a:stretch>
            <a:fillRect/>
          </a:stretch>
        </p:blipFill>
        <p:spPr>
          <a:xfrm>
            <a:off x="4220300" y="428128"/>
            <a:ext cx="3751400" cy="3982250"/>
          </a:xfrm>
          <a:prstGeom prst="rect">
            <a:avLst/>
          </a:prstGeom>
          <a:noFill/>
          <a:ln>
            <a:noFill/>
          </a:ln>
        </p:spPr>
      </p:pic>
      <p:sp>
        <p:nvSpPr>
          <p:cNvPr id="490" name="Google Shape;490;p10"/>
          <p:cNvSpPr txBox="1">
            <a:spLocks noGrp="1"/>
          </p:cNvSpPr>
          <p:nvPr>
            <p:ph type="subTitle" idx="1"/>
          </p:nvPr>
        </p:nvSpPr>
        <p:spPr>
          <a:xfrm>
            <a:off x="1524000" y="4410384"/>
            <a:ext cx="9144000" cy="8805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accent5"/>
              </a:buClr>
              <a:buSzPts val="2400"/>
              <a:buNone/>
            </a:pPr>
            <a:r>
              <a:rPr lang="en-US" sz="3600"/>
              <a:t>for the incredible work you do throughout the entire school year to keep our ASDP records up to date. It is appreciated!</a:t>
            </a:r>
            <a:endParaRPr sz="3600"/>
          </a:p>
        </p:txBody>
      </p:sp>
      <p:sp>
        <p:nvSpPr>
          <p:cNvPr id="491" name="Google Shape;491;p10"/>
          <p:cNvSpPr txBox="1">
            <a:spLocks noGrp="1"/>
          </p:cNvSpPr>
          <p:nvPr>
            <p:ph type="title" idx="4294967295"/>
          </p:nvPr>
        </p:nvSpPr>
        <p:spPr>
          <a:xfrm>
            <a:off x="717550" y="6140450"/>
            <a:ext cx="2863850" cy="365125"/>
          </a:xfrm>
          <a:prstGeom prst="rect">
            <a:avLst/>
          </a:prstGeom>
          <a:no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595959"/>
                </a:solidFill>
                <a:effectLst/>
                <a:uLnTx/>
                <a:uFillTx/>
                <a:latin typeface="Arial"/>
                <a:ea typeface="Arial"/>
                <a:cs typeface="Arial"/>
                <a:sym typeface="Arial"/>
              </a:rPr>
              <a:t>Oregon Department of Education</a:t>
            </a:r>
          </a:p>
        </p:txBody>
      </p:sp>
      <p:sp>
        <p:nvSpPr>
          <p:cNvPr id="492" name="Google Shape;492;p10"/>
          <p:cNvSpPr txBox="1">
            <a:spLocks noGrp="1"/>
          </p:cNvSpPr>
          <p:nvPr>
            <p:ph type="sldNum" idx="12"/>
          </p:nvPr>
        </p:nvSpPr>
        <p:spPr>
          <a:xfrm>
            <a:off x="8610600" y="6139793"/>
            <a:ext cx="289111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20</a:t>
            </a:fld>
            <a:endParaRPr/>
          </a:p>
        </p:txBody>
      </p:sp>
    </p:spTree>
  </p:cSld>
  <p:clrMapOvr>
    <a:masterClrMapping/>
  </p:clrMapOvr>
</p:sld>
</file>

<file path=ppt/theme/theme1.xml><?xml version="1.0" encoding="utf-8"?>
<a:theme xmlns:a="http://schemas.openxmlformats.org/drawingml/2006/main" name="1_2021ODE">
  <a:themeElements>
    <a:clrScheme name="ODE 2025">
      <a:dk1>
        <a:srgbClr val="000000"/>
      </a:dk1>
      <a:lt1>
        <a:srgbClr val="FFFFFF"/>
      </a:lt1>
      <a:dk2>
        <a:srgbClr val="007A78"/>
      </a:dk2>
      <a:lt2>
        <a:srgbClr val="F2FAFE"/>
      </a:lt2>
      <a:accent1>
        <a:srgbClr val="1B75BC"/>
      </a:accent1>
      <a:accent2>
        <a:srgbClr val="9F2065"/>
      </a:accent2>
      <a:accent3>
        <a:srgbClr val="C14B1F"/>
      </a:accent3>
      <a:accent4>
        <a:srgbClr val="916600"/>
      </a:accent4>
      <a:accent5>
        <a:srgbClr val="007F43"/>
      </a:accent5>
      <a:accent6>
        <a:srgbClr val="D34F9A"/>
      </a:accent6>
      <a:hlink>
        <a:srgbClr val="1B75BC"/>
      </a:hlink>
      <a:folHlink>
        <a:srgbClr val="21AA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al_2021ODE">
  <a:themeElements>
    <a:clrScheme name="ODE_2024">
      <a:dk1>
        <a:srgbClr val="000000"/>
      </a:dk1>
      <a:lt1>
        <a:srgbClr val="FFFFFF"/>
      </a:lt1>
      <a:dk2>
        <a:srgbClr val="007A78"/>
      </a:dk2>
      <a:lt2>
        <a:srgbClr val="F2FAFE"/>
      </a:lt2>
      <a:accent1>
        <a:srgbClr val="006CAD"/>
      </a:accent1>
      <a:accent2>
        <a:srgbClr val="9F2065"/>
      </a:accent2>
      <a:accent3>
        <a:srgbClr val="C14B1F"/>
      </a:accent3>
      <a:accent4>
        <a:srgbClr val="916600"/>
      </a:accent4>
      <a:accent5>
        <a:srgbClr val="007F43"/>
      </a:accent5>
      <a:accent6>
        <a:srgbClr val="C45BA3"/>
      </a:accent6>
      <a:hlink>
        <a:srgbClr val="1B75BC"/>
      </a:hlink>
      <a:folHlink>
        <a:srgbClr val="21AA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Green_2021ODE">
  <a:themeElements>
    <a:clrScheme name="ODE_2024">
      <a:dk1>
        <a:srgbClr val="000000"/>
      </a:dk1>
      <a:lt1>
        <a:srgbClr val="FFFFFF"/>
      </a:lt1>
      <a:dk2>
        <a:srgbClr val="007A78"/>
      </a:dk2>
      <a:lt2>
        <a:srgbClr val="F2FAFE"/>
      </a:lt2>
      <a:accent1>
        <a:srgbClr val="006CAD"/>
      </a:accent1>
      <a:accent2>
        <a:srgbClr val="9F2065"/>
      </a:accent2>
      <a:accent3>
        <a:srgbClr val="C14B1F"/>
      </a:accent3>
      <a:accent4>
        <a:srgbClr val="916600"/>
      </a:accent4>
      <a:accent5>
        <a:srgbClr val="007F43"/>
      </a:accent5>
      <a:accent6>
        <a:srgbClr val="C45BA3"/>
      </a:accent6>
      <a:hlink>
        <a:srgbClr val="1B75BC"/>
      </a:hlink>
      <a:folHlink>
        <a:srgbClr val="21AA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4E3A0F89BB9954C8B253FD585569827" ma:contentTypeVersion="11" ma:contentTypeDescription="Create a new document." ma:contentTypeScope="" ma:versionID="db441c4053a2524f622df63b47750384">
  <xsd:schema xmlns:xsd="http://www.w3.org/2001/XMLSchema" xmlns:xs="http://www.w3.org/2001/XMLSchema" xmlns:p="http://schemas.microsoft.com/office/2006/metadata/properties" xmlns:ns1="http://schemas.microsoft.com/sharepoint/v3" xmlns:ns2="b4311169-ef95-4eb4-ad55-0b8e815ccd7b" xmlns:ns3="626a857a-181d-4963-b522-a6055312c9f6" targetNamespace="http://schemas.microsoft.com/office/2006/metadata/properties" ma:root="true" ma:fieldsID="07241a755f9d7dc6433dc1321f08eba0" ns1:_="" ns2:_="" ns3:_="">
    <xsd:import namespace="http://schemas.microsoft.com/sharepoint/v3"/>
    <xsd:import namespace="b4311169-ef95-4eb4-ad55-0b8e815ccd7b"/>
    <xsd:import namespace="626a857a-181d-4963-b522-a6055312c9f6"/>
    <xsd:element name="properties">
      <xsd:complexType>
        <xsd:sequence>
          <xsd:element name="documentManagement">
            <xsd:complexType>
              <xsd:all>
                <xsd:element ref="ns1:PublishingStartDate" minOccurs="0"/>
                <xsd:element ref="ns1:PublishingExpirationDate" minOccurs="0"/>
                <xsd:element ref="ns2:Estimated_x0020_Creation_x0020_Date" minOccurs="0"/>
                <xsd:element ref="ns2:Remediation_x0020_Date" minOccurs="0"/>
                <xsd:element ref="ns2:Priority"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4311169-ef95-4eb4-ad55-0b8e815ccd7b" elementFormDefault="qualified">
    <xsd:import namespace="http://schemas.microsoft.com/office/2006/documentManagement/types"/>
    <xsd:import namespace="http://schemas.microsoft.com/office/infopath/2007/PartnerControls"/>
    <xsd:element name="Estimated_x0020_Creation_x0020_Date" ma:index="6" nillable="true" ma:displayName="Estimated Creation Date" ma:format="DateOnly" ma:internalName="Estimated_x0020_Creation_x0020_Date" ma:readOnly="false">
      <xsd:simpleType>
        <xsd:restriction base="dms:DateTime"/>
      </xsd:simpleType>
    </xsd:element>
    <xsd:element name="Remediation_x0020_Date" ma:index="7" nillable="true" ma:displayName="Remediation Date" ma:default="[today]" ma:format="DateOnly" ma:internalName="Remediation_x0020_Date" ma:readOnly="false">
      <xsd:simpleType>
        <xsd:restriction base="dms:DateTime"/>
      </xsd:simpleType>
    </xsd:element>
    <xsd:element name="Priority" ma:index="8" nillable="true" ma:displayName="Priority" ma:default="New" ma:description="What Priority Level Is This Document?" ma:format="RadioButtons" ma:internalName="Priority" ma:readOnly="false">
      <xsd:simpleType>
        <xsd:restriction base="dms:Choice">
          <xsd:enumeration value="New"/>
          <xsd:enumeration value="Legacy"/>
          <xsd:enumeration value="Tier 1"/>
          <xsd:enumeration value="Tier 2"/>
          <xsd:enumeration value="Tier 3"/>
        </xsd:restriction>
      </xsd:simpleType>
    </xsd:element>
  </xsd:schema>
  <xsd:schema xmlns:xsd="http://www.w3.org/2001/XMLSchema" xmlns:xs="http://www.w3.org/2001/XMLSchema" xmlns:dms="http://schemas.microsoft.com/office/2006/documentManagement/types" xmlns:pc="http://schemas.microsoft.com/office/infopath/2007/PartnerControls" targetNamespace="626a857a-181d-4963-b522-a6055312c9f6" elementFormDefault="qualified">
    <xsd:import namespace="http://schemas.microsoft.com/office/2006/documentManagement/types"/>
    <xsd:import namespace="http://schemas.microsoft.com/office/infopath/2007/PartnerControls"/>
    <xsd:element name="SharedWithUsers" ma:index="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0"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Estimated_x0020_Creation_x0020_Date xmlns="b4311169-ef95-4eb4-ad55-0b8e815ccd7b">2026-04-16T07:00:00+00:00</Estimated_x0020_Creation_x0020_Date>
    <PublishingExpirationDate xmlns="http://schemas.microsoft.com/sharepoint/v3" xsi:nil="true"/>
    <PublishingStartDate xmlns="http://schemas.microsoft.com/sharepoint/v3" xsi:nil="true"/>
    <Priority xmlns="b4311169-ef95-4eb4-ad55-0b8e815ccd7b">New</Priority>
    <Remediation_x0020_Date xmlns="b4311169-ef95-4eb4-ad55-0b8e815ccd7b">2026-09-16T16:50:43+00:00</Remediation_x0020_Date>
  </documentManagement>
</p:properties>
</file>

<file path=customXml/itemProps1.xml><?xml version="1.0" encoding="utf-8"?>
<ds:datastoreItem xmlns:ds="http://schemas.openxmlformats.org/officeDocument/2006/customXml" ds:itemID="{B764B91C-CD51-4F66-84E9-D13B144E4309}"/>
</file>

<file path=customXml/itemProps2.xml><?xml version="1.0" encoding="utf-8"?>
<ds:datastoreItem xmlns:ds="http://schemas.openxmlformats.org/officeDocument/2006/customXml" ds:itemID="{7D629AC4-C6EA-4F47-A299-62EA5A34AF73}"/>
</file>

<file path=customXml/itemProps3.xml><?xml version="1.0" encoding="utf-8"?>
<ds:datastoreItem xmlns:ds="http://schemas.openxmlformats.org/officeDocument/2006/customXml" ds:itemID="{8B7E3698-52D2-4EE7-B8F3-F5EB447A0175}"/>
</file>

<file path=docMetadata/LabelInfo.xml><?xml version="1.0" encoding="utf-8"?>
<clbl:labelList xmlns:clbl="http://schemas.microsoft.com/office/2020/mipLabelMetadata">
  <clbl:label id="{61f40bdc-19d8-4b8e-be88-e9eb9bcca8b8}" enabled="1" method="Privileged" siteId="{b4f51418-b269-49a2-935a-fa54bf584fc8}" contentBits="0" removed="0"/>
</clbl:labelList>
</file>

<file path=docProps/app.xml><?xml version="1.0" encoding="utf-8"?>
<Properties xmlns="http://schemas.openxmlformats.org/officeDocument/2006/extended-properties" xmlns:vt="http://schemas.openxmlformats.org/officeDocument/2006/docPropsVTypes">
  <TotalTime>349</TotalTime>
  <Words>2539</Words>
  <Application>Microsoft Office PowerPoint</Application>
  <PresentationFormat>Widescreen</PresentationFormat>
  <Paragraphs>249</Paragraphs>
  <Slides>20</Slides>
  <Notes>20</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20</vt:i4>
      </vt:variant>
    </vt:vector>
  </HeadingPairs>
  <TitlesOfParts>
    <vt:vector size="26" baseType="lpstr">
      <vt:lpstr>Arial</vt:lpstr>
      <vt:lpstr>Calibri</vt:lpstr>
      <vt:lpstr>Verdana</vt:lpstr>
      <vt:lpstr>1_2021ODE</vt:lpstr>
      <vt:lpstr>Teal_2021ODE</vt:lpstr>
      <vt:lpstr>Green_2021ODE</vt:lpstr>
      <vt:lpstr>Abbreviated School Day Programs End-of-Year Activities</vt:lpstr>
      <vt:lpstr>Purpose of this Training</vt:lpstr>
      <vt:lpstr>Information Security &amp; ODE Help Desk</vt:lpstr>
      <vt:lpstr>End of Year Timeline</vt:lpstr>
      <vt:lpstr>Check all 2025-2026 Student Records for Accuracy</vt:lpstr>
      <vt:lpstr>Create Your Exit List Now</vt:lpstr>
      <vt:lpstr>Deadline to Add Student Stop Dates</vt:lpstr>
      <vt:lpstr>Verify 2025-2026 Data</vt:lpstr>
      <vt:lpstr>2026-2027 Available in ASDP Application</vt:lpstr>
      <vt:lpstr>Start the 2026-2027 SY by Updating Open Records</vt:lpstr>
      <vt:lpstr>Verify September 2026 Records</vt:lpstr>
      <vt:lpstr>Other Reminders</vt:lpstr>
      <vt:lpstr>Problem Areas for ASDP Records</vt:lpstr>
      <vt:lpstr>Review of Parent Requests for ASDP</vt:lpstr>
      <vt:lpstr>Flow Chart Steps</vt:lpstr>
      <vt:lpstr>Flowchart to Determine if a Parent’s Choice to Abbreviate a Student’s Day is reportable in the application</vt:lpstr>
      <vt:lpstr>Flowchart to Determine if a Student Attending a Charter School is reportable in the application</vt:lpstr>
      <vt:lpstr>What questions do you have?</vt:lpstr>
      <vt:lpstr>We Are Here to Help</vt:lpstr>
      <vt:lpstr>Oregon Department of Education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Abbreviated School Day End of Year Webinar</dc:title>
  <dc:creator/>
  <cp:lastModifiedBy>GARTON Cynthia * ODE</cp:lastModifiedBy>
  <cp:revision>11</cp:revision>
  <dcterms:created xsi:type="dcterms:W3CDTF">2025-04-16T17:42:20Z</dcterms:created>
  <dcterms:modified xsi:type="dcterms:W3CDTF">2026-09-16T16:48:43Z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0x01010054E3A0F89BB9954C8B253FD585569827</vt:lpwstr>
  </property>
  <property fmtid="{D5CDD505-2E9C-101B-9397-08002B2CF9AE}" pid="3" name="TaxKeyword">
    <vt:lpwstr/>
  </property>
  <property fmtid="{D5CDD505-2E9C-101B-9397-08002B2CF9AE}" pid="4" name="MSIP_Label_61f40bdc-19d8-4b8e-be88-e9eb9bcca8b8_Enabled">
    <vt:lpwstr>true</vt:lpwstr>
  </property>
  <property fmtid="{D5CDD505-2E9C-101B-9397-08002B2CF9AE}" pid="5" name="MSIP_Label_61f40bdc-19d8-4b8e-be88-e9eb9bcca8b8_SetDate">
    <vt:lpwstr>2023-10-19T17:38:46Z</vt:lpwstr>
  </property>
  <property fmtid="{D5CDD505-2E9C-101B-9397-08002B2CF9AE}" pid="6" name="MSIP_Label_61f40bdc-19d8-4b8e-be88-e9eb9bcca8b8_Method">
    <vt:lpwstr>Privileged</vt:lpwstr>
  </property>
  <property fmtid="{D5CDD505-2E9C-101B-9397-08002B2CF9AE}" pid="7" name="MSIP_Label_61f40bdc-19d8-4b8e-be88-e9eb9bcca8b8_Name">
    <vt:lpwstr>Level 1 - Published (Items)</vt:lpwstr>
  </property>
  <property fmtid="{D5CDD505-2E9C-101B-9397-08002B2CF9AE}" pid="8" name="MSIP_Label_61f40bdc-19d8-4b8e-be88-e9eb9bcca8b8_SiteId">
    <vt:lpwstr>b4f51418-b269-49a2-935a-fa54bf584fc8</vt:lpwstr>
  </property>
  <property fmtid="{D5CDD505-2E9C-101B-9397-08002B2CF9AE}" pid="9" name="MSIP_Label_61f40bdc-19d8-4b8e-be88-e9eb9bcca8b8_ActionId">
    <vt:lpwstr>c4b5f7af-171c-4074-8f39-9fc74c531cc2</vt:lpwstr>
  </property>
  <property fmtid="{D5CDD505-2E9C-101B-9397-08002B2CF9AE}" pid="10" name="MSIP_Label_61f40bdc-19d8-4b8e-be88-e9eb9bcca8b8_ContentBits">
    <vt:lpwstr>0</vt:lpwstr>
  </property>
  <property fmtid="{D5CDD505-2E9C-101B-9397-08002B2CF9AE}" pid="11" name="MSIP_Label_09b73270-2993-4076-be47-9c78f42a1e84_Enabled">
    <vt:lpwstr>true</vt:lpwstr>
  </property>
  <property fmtid="{D5CDD505-2E9C-101B-9397-08002B2CF9AE}" pid="12" name="MSIP_Label_09b73270-2993-4076-be47-9c78f42a1e84_SetDate">
    <vt:lpwstr>2024-06-21T16:55:30Z</vt:lpwstr>
  </property>
  <property fmtid="{D5CDD505-2E9C-101B-9397-08002B2CF9AE}" pid="13" name="MSIP_Label_09b73270-2993-4076-be47-9c78f42a1e84_Method">
    <vt:lpwstr>Privileged</vt:lpwstr>
  </property>
  <property fmtid="{D5CDD505-2E9C-101B-9397-08002B2CF9AE}" pid="14" name="MSIP_Label_09b73270-2993-4076-be47-9c78f42a1e84_Name">
    <vt:lpwstr>Level 1 - Published (Items)</vt:lpwstr>
  </property>
  <property fmtid="{D5CDD505-2E9C-101B-9397-08002B2CF9AE}" pid="15" name="MSIP_Label_09b73270-2993-4076-be47-9c78f42a1e84_SiteId">
    <vt:lpwstr>aa3f6932-fa7c-47b4-a0ce-a598cad161cf</vt:lpwstr>
  </property>
  <property fmtid="{D5CDD505-2E9C-101B-9397-08002B2CF9AE}" pid="16" name="MSIP_Label_09b73270-2993-4076-be47-9c78f42a1e84_ActionId">
    <vt:lpwstr>9a956e48-93ec-48f0-b269-11b89d529c66</vt:lpwstr>
  </property>
  <property fmtid="{D5CDD505-2E9C-101B-9397-08002B2CF9AE}" pid="17" name="MSIP_Label_09b73270-2993-4076-be47-9c78f42a1e84_ContentBits">
    <vt:lpwstr>0</vt:lpwstr>
  </property>
  <property fmtid="{D5CDD505-2E9C-101B-9397-08002B2CF9AE}" pid="18" name="_MarkAsFinal">
    <vt:bool>true</vt:bool>
  </property>
</Properties>
</file>