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slideLayouts/slideLayout62.xml" ContentType="application/vnd.openxmlformats-officedocument.presentationml.slideLayou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notesSlides/notesSlide29.xml" ContentType="application/vnd.openxmlformats-officedocument.presentationml.notesSlide+xml"/>
  <Override PartName="/ppt/slideMasters/slideMaster6.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 id="2147483815" r:id="rId2"/>
    <p:sldMasterId id="2147483803" r:id="rId3"/>
    <p:sldMasterId id="2147483791" r:id="rId4"/>
    <p:sldMasterId id="2147483779" r:id="rId5"/>
    <p:sldMasterId id="2147483767" r:id="rId6"/>
  </p:sldMasterIdLst>
  <p:notesMasterIdLst>
    <p:notesMasterId r:id="rId41"/>
  </p:notesMasterIdLst>
  <p:sldIdLst>
    <p:sldId id="256" r:id="rId7"/>
    <p:sldId id="257" r:id="rId8"/>
    <p:sldId id="373" r:id="rId9"/>
    <p:sldId id="374" r:id="rId10"/>
    <p:sldId id="375" r:id="rId11"/>
    <p:sldId id="372" r:id="rId12"/>
    <p:sldId id="377" r:id="rId13"/>
    <p:sldId id="378" r:id="rId14"/>
    <p:sldId id="379" r:id="rId15"/>
    <p:sldId id="380" r:id="rId16"/>
    <p:sldId id="381" r:id="rId17"/>
    <p:sldId id="382" r:id="rId18"/>
    <p:sldId id="384" r:id="rId19"/>
    <p:sldId id="385" r:id="rId20"/>
    <p:sldId id="387" r:id="rId21"/>
    <p:sldId id="386" r:id="rId22"/>
    <p:sldId id="388" r:id="rId23"/>
    <p:sldId id="390" r:id="rId24"/>
    <p:sldId id="391" r:id="rId25"/>
    <p:sldId id="392" r:id="rId26"/>
    <p:sldId id="272" r:id="rId27"/>
    <p:sldId id="393" r:id="rId28"/>
    <p:sldId id="394" r:id="rId29"/>
    <p:sldId id="361" r:id="rId30"/>
    <p:sldId id="359" r:id="rId31"/>
    <p:sldId id="363" r:id="rId32"/>
    <p:sldId id="362" r:id="rId33"/>
    <p:sldId id="376" r:id="rId34"/>
    <p:sldId id="395" r:id="rId35"/>
    <p:sldId id="396" r:id="rId36"/>
    <p:sldId id="403" r:id="rId37"/>
    <p:sldId id="404" r:id="rId38"/>
    <p:sldId id="399" r:id="rId39"/>
    <p:sldId id="406" r:id="rId4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RTON Cynthia * ODE" initials="GC*O" lastIdx="2" clrIdx="0">
    <p:extLst>
      <p:ext uri="{19B8F6BF-5375-455C-9EA6-DF929625EA0E}">
        <p15:presenceInfo xmlns:p15="http://schemas.microsoft.com/office/powerpoint/2012/main" userId="S-1-5-21-2237050375-1962090969-1930583096-36631" providerId="AD"/>
      </p:ext>
    </p:extLst>
  </p:cmAuthor>
  <p:cmAuthor id="2" name="WILSON Lisa * ODE" initials="WL*O" lastIdx="1" clrIdx="1">
    <p:extLst>
      <p:ext uri="{19B8F6BF-5375-455C-9EA6-DF929625EA0E}">
        <p15:presenceInfo xmlns:p15="http://schemas.microsoft.com/office/powerpoint/2012/main" userId="S-1-5-21-2237050375-1962090969-1930583096-525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F5F4"/>
    <a:srgbClr val="E4F8F8"/>
    <a:srgbClr val="E3F9F8"/>
    <a:srgbClr val="E4F3F8"/>
    <a:srgbClr val="DDFFFE"/>
    <a:srgbClr val="DAFEF3"/>
    <a:srgbClr val="DCFCE2"/>
    <a:srgbClr val="DAFEFE"/>
    <a:srgbClr val="DCF6FC"/>
    <a:srgbClr val="DAFEF5"/>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67248" autoAdjust="0"/>
  </p:normalViewPr>
  <p:slideViewPr>
    <p:cSldViewPr snapToGrid="0">
      <p:cViewPr varScale="1">
        <p:scale>
          <a:sx n="63" d="100"/>
          <a:sy n="63" d="100"/>
        </p:scale>
        <p:origin x="2058" y="72"/>
      </p:cViewPr>
      <p:guideLst/>
    </p:cSldViewPr>
  </p:slideViewPr>
  <p:outlineViewPr>
    <p:cViewPr>
      <p:scale>
        <a:sx n="33" d="100"/>
        <a:sy n="33" d="100"/>
      </p:scale>
      <p:origin x="0" y="-28824"/>
    </p:cViewPr>
  </p:outlineViewPr>
  <p:notesTextViewPr>
    <p:cViewPr>
      <p:scale>
        <a:sx n="1" d="1"/>
        <a:sy n="1" d="1"/>
      </p:scale>
      <p:origin x="0" y="0"/>
    </p:cViewPr>
  </p:notesTextViewPr>
  <p:sorterViewPr>
    <p:cViewPr>
      <p:scale>
        <a:sx n="100" d="100"/>
        <a:sy n="100" d="100"/>
      </p:scale>
      <p:origin x="0" y="-5442"/>
    </p:cViewPr>
  </p:sorterViewPr>
  <p:notesViewPr>
    <p:cSldViewPr snapToGrid="0">
      <p:cViewPr varScale="1">
        <p:scale>
          <a:sx n="72" d="100"/>
          <a:sy n="72" d="100"/>
        </p:scale>
        <p:origin x="387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commentAuthors" Target="commentAuthors.xml"/><Relationship Id="rId47" Type="http://schemas.openxmlformats.org/officeDocument/2006/relationships/customXml" Target="../customXml/item1.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customXml" Target="../customXml/item3.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presProps" Target="presProps.xml"/><Relationship Id="rId48" Type="http://schemas.openxmlformats.org/officeDocument/2006/relationships/customXml" Target="../customXml/item2.xml"/><Relationship Id="rId8" Type="http://schemas.openxmlformats.org/officeDocument/2006/relationships/slide" Target="slides/slide2.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tableStyles" Target="tableStyles.xml"/><Relationship Id="rId20" Type="http://schemas.openxmlformats.org/officeDocument/2006/relationships/slide" Target="slides/slide14.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B63DED8-CA54-42CE-AED5-48AF1E60C0FC}" type="datetimeFigureOut">
              <a:rPr lang="en-US" smtClean="0"/>
              <a:t>9/21/2023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Clr>
                <a:schemeClr val="dk1"/>
              </a:buClr>
              <a:buSzPts val="2600"/>
              <a:buNone/>
            </a:pPr>
            <a:r>
              <a:rPr lang="en-US" sz="1100" b="1" dirty="0">
                <a:solidFill>
                  <a:schemeClr val="dk1"/>
                </a:solidFill>
              </a:rPr>
              <a:t>Opening</a:t>
            </a:r>
            <a:r>
              <a:rPr lang="en-US" sz="1100" dirty="0">
                <a:solidFill>
                  <a:schemeClr val="dk1"/>
                </a:solidFill>
              </a:rPr>
              <a:t>: </a:t>
            </a:r>
            <a:r>
              <a:rPr lang="en-US" sz="1100" u="sng" dirty="0">
                <a:solidFill>
                  <a:schemeClr val="dk1"/>
                </a:solidFill>
              </a:rPr>
              <a:t>Tenneal introduction and opener</a:t>
            </a:r>
          </a:p>
          <a:p>
            <a:pPr marL="0" indent="0">
              <a:buClr>
                <a:schemeClr val="dk1"/>
              </a:buClr>
              <a:buSzPts val="2600"/>
              <a:buNone/>
            </a:pPr>
            <a:endParaRPr lang="en-US" sz="1100" dirty="0">
              <a:solidFill>
                <a:schemeClr val="dk1"/>
              </a:solidFill>
            </a:endParaRPr>
          </a:p>
          <a:p>
            <a:pPr marL="0" indent="0">
              <a:buClr>
                <a:schemeClr val="dk1"/>
              </a:buClr>
              <a:buSzPts val="2600"/>
              <a:buNone/>
            </a:pPr>
            <a:r>
              <a:rPr lang="en-US" sz="1100" b="1" u="sng" dirty="0">
                <a:solidFill>
                  <a:schemeClr val="dk1"/>
                </a:solidFill>
              </a:rPr>
              <a:t>Elizabeth</a:t>
            </a:r>
            <a:endParaRPr lang="en-US" sz="1100" dirty="0">
              <a:solidFill>
                <a:schemeClr val="dk1"/>
              </a:solidFill>
            </a:endParaRPr>
          </a:p>
          <a:p>
            <a:pPr marL="0" indent="0">
              <a:buClr>
                <a:schemeClr val="dk1"/>
              </a:buClr>
              <a:buSzPts val="2600"/>
              <a:buNone/>
            </a:pPr>
            <a:r>
              <a:rPr lang="en-US" sz="1100" dirty="0">
                <a:solidFill>
                  <a:schemeClr val="dk1"/>
                </a:solidFill>
              </a:rPr>
              <a:t>Good afternoon and thank you for joining us. We will begin at 2 pm. </a:t>
            </a:r>
          </a:p>
          <a:p>
            <a:pPr marL="171450" indent="-171450">
              <a:buClr>
                <a:schemeClr val="dk1"/>
              </a:buClr>
              <a:buSzPts val="2600"/>
            </a:pPr>
            <a:endParaRPr lang="en-US" sz="1100" dirty="0">
              <a:solidFill>
                <a:schemeClr val="dk1"/>
              </a:solidFill>
            </a:endParaRPr>
          </a:p>
          <a:p>
            <a:pPr marL="0" indent="0">
              <a:buClr>
                <a:schemeClr val="dk1"/>
              </a:buClr>
              <a:buSzPts val="1300"/>
              <a:buNone/>
            </a:pPr>
            <a:r>
              <a:rPr lang="en-US" sz="1100" dirty="0"/>
              <a:t>Welcome to today’s webinar. I’m Elizabeth Jankowski, and I’m the data owner for the new abbreviated day collection</a:t>
            </a:r>
            <a:r>
              <a:rPr lang="en-US" sz="1100" baseline="0" dirty="0"/>
              <a:t> that </a:t>
            </a:r>
            <a:r>
              <a:rPr lang="en-US" sz="1100" dirty="0"/>
              <a:t>we will discuss in today’s webinar. </a:t>
            </a:r>
          </a:p>
          <a:p>
            <a:pPr marL="0" indent="0">
              <a:lnSpc>
                <a:spcPct val="115000"/>
              </a:lnSpc>
              <a:buClr>
                <a:schemeClr val="dk1"/>
              </a:buClr>
              <a:buNone/>
            </a:pPr>
            <a:r>
              <a:rPr lang="en-US" sz="1100" dirty="0"/>
              <a:t>ODE staff presenting on the webinar today include Jackie McKim and Cynthia Garton, </a:t>
            </a:r>
            <a:r>
              <a:rPr lang="en-US" sz="1100" baseline="0" dirty="0">
                <a:cs typeface="Arial" pitchFamily="34" charset="0"/>
              </a:rPr>
              <a:t>Research Analysts with the Oregon Department of Education, Office of Enhancing Student Opportunities.</a:t>
            </a:r>
            <a:r>
              <a:rPr lang="en-US" sz="1100" baseline="0" dirty="0"/>
              <a:t> Maxwell Swope, also a Research Analyst, </a:t>
            </a:r>
            <a:r>
              <a:rPr lang="en-US" sz="1100" dirty="0"/>
              <a:t>is assisting with technology, and</a:t>
            </a:r>
            <a:r>
              <a:rPr lang="en-US" sz="1100" baseline="0" dirty="0"/>
              <a:t> </a:t>
            </a:r>
            <a:r>
              <a:rPr lang="en-US" sz="1100" dirty="0"/>
              <a:t>will be monitoring questions in chat.</a:t>
            </a:r>
          </a:p>
          <a:p>
            <a:pPr marL="0" indent="0">
              <a:buClr>
                <a:schemeClr val="dk1"/>
              </a:buClr>
              <a:buSzPts val="3600"/>
              <a:buNone/>
            </a:pPr>
            <a:endParaRPr lang="en-US" sz="1100" dirty="0"/>
          </a:p>
          <a:p>
            <a:pPr marL="0" indent="0">
              <a:buClr>
                <a:schemeClr val="dk1"/>
              </a:buClr>
              <a:buSzPts val="1300"/>
              <a:buNone/>
            </a:pPr>
            <a:r>
              <a:rPr lang="en-US" sz="1100" dirty="0">
                <a:cs typeface="Arial" pitchFamily="34" charset="0"/>
              </a:rPr>
              <a:t>This training is intended for staff who will be submitting data to the Abbreviated Day Collection</a:t>
            </a:r>
            <a:r>
              <a:rPr lang="en-US" sz="1100" i="0" dirty="0">
                <a:solidFill>
                  <a:schemeClr val="tx1"/>
                </a:solidFill>
                <a:cs typeface="Arial" pitchFamily="34" charset="0"/>
              </a:rPr>
              <a:t>. This training is for</a:t>
            </a:r>
            <a:r>
              <a:rPr lang="en-US" sz="1100" i="0" baseline="0" dirty="0">
                <a:solidFill>
                  <a:schemeClr val="tx1"/>
                </a:solidFill>
                <a:cs typeface="Arial" pitchFamily="34" charset="0"/>
              </a:rPr>
              <a:t> you. Please ask questions anytime by typing it in the chat. Please note that we will only be able to answer questions about the collection. </a:t>
            </a:r>
          </a:p>
          <a:p>
            <a:pPr marL="0" indent="0">
              <a:buClr>
                <a:schemeClr val="dk1"/>
              </a:buClr>
              <a:buSzPts val="1300"/>
              <a:buNone/>
            </a:pPr>
            <a:endParaRPr lang="en-US" sz="1100" i="0" baseline="0" dirty="0">
              <a:solidFill>
                <a:schemeClr val="tx1"/>
              </a:solidFill>
              <a:cs typeface="Arial" pitchFamily="34" charset="0"/>
            </a:endParaRPr>
          </a:p>
          <a:p>
            <a:pPr marL="0" marR="0" lvl="0" indent="0" algn="l" defTabSz="914400" rtl="0" eaLnBrk="1" fontAlgn="auto" latinLnBrk="0" hangingPunct="1">
              <a:lnSpc>
                <a:spcPct val="100000"/>
              </a:lnSpc>
              <a:spcBef>
                <a:spcPts val="0"/>
              </a:spcBef>
              <a:spcAft>
                <a:spcPts val="0"/>
              </a:spcAft>
              <a:buClr>
                <a:schemeClr val="dk1"/>
              </a:buClr>
              <a:buSzPts val="1300"/>
              <a:buNone/>
              <a:tabLst/>
              <a:defRPr/>
            </a:pPr>
            <a:r>
              <a:rPr lang="en-US" sz="1100" dirty="0">
                <a:cs typeface="Arial" pitchFamily="34" charset="0"/>
              </a:rPr>
              <a:t>You should have the following handouts in your packet:</a:t>
            </a:r>
          </a:p>
          <a:p>
            <a:pPr marL="222087" indent="-222087" defTabSz="898136">
              <a:buFontTx/>
              <a:buAutoNum type="arabicParenR"/>
              <a:defRPr/>
            </a:pPr>
            <a:r>
              <a:rPr lang="en-US" sz="1100" b="0" baseline="0" dirty="0">
                <a:cs typeface="Arial" pitchFamily="34" charset="0"/>
              </a:rPr>
              <a:t>PowerPoint </a:t>
            </a:r>
          </a:p>
          <a:p>
            <a:pPr marL="222087" indent="-222087" defTabSz="898136">
              <a:buFontTx/>
              <a:buAutoNum type="arabicParenR"/>
              <a:defRPr/>
            </a:pPr>
            <a:r>
              <a:rPr lang="en-US" sz="1100" b="0" baseline="0" dirty="0">
                <a:solidFill>
                  <a:schemeClr val="tx1"/>
                </a:solidFill>
                <a:cs typeface="Arial" pitchFamily="34" charset="0"/>
              </a:rPr>
              <a:t>Abbreviated Day Collection Manual</a:t>
            </a:r>
          </a:p>
          <a:p>
            <a:pPr marL="222087" indent="-222087" defTabSz="898136">
              <a:buFontTx/>
              <a:buAutoNum type="arabicParenR"/>
              <a:defRPr/>
            </a:pPr>
            <a:r>
              <a:rPr lang="en-US" sz="1100" b="0" baseline="0" dirty="0">
                <a:solidFill>
                  <a:schemeClr val="tx1"/>
                </a:solidFill>
                <a:cs typeface="Arial" pitchFamily="34" charset="0"/>
              </a:rPr>
              <a:t>Web Submission Data Elements</a:t>
            </a:r>
            <a:endParaRPr lang="en-US" sz="1100"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2840148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u="sng" dirty="0">
                <a:solidFill>
                  <a:schemeClr val="dk1"/>
                </a:solidFill>
              </a:rPr>
              <a:t>The criteria for reporting</a:t>
            </a:r>
            <a:r>
              <a:rPr lang="en-US" sz="1100" u="sng" baseline="0" dirty="0">
                <a:solidFill>
                  <a:schemeClr val="dk1"/>
                </a:solidFill>
              </a:rPr>
              <a:t> a record:</a:t>
            </a:r>
          </a:p>
          <a:p>
            <a:pPr marL="171450" indent="-171450">
              <a:spcBef>
                <a:spcPts val="0"/>
              </a:spcBef>
              <a:buSzPct val="120000"/>
              <a:buFont typeface="Arial" panose="020B0604020202020204" pitchFamily="34" charset="0"/>
              <a:buChar char="•"/>
            </a:pPr>
            <a:r>
              <a:rPr lang="en-US" sz="1100" dirty="0"/>
              <a:t>When a student with </a:t>
            </a:r>
            <a:r>
              <a:rPr lang="en" sz="1100" dirty="0"/>
              <a:t>an IEP, 504 plan or referred for an evaluation for Special Education or Section 504, i</a:t>
            </a:r>
            <a:r>
              <a:rPr lang="en-US" sz="1100" dirty="0"/>
              <a:t>s on an abbreviated school day for more than 10 school days </a:t>
            </a:r>
            <a:r>
              <a:rPr lang="en-US" sz="1100" u="sng" dirty="0"/>
              <a:t>per school year </a:t>
            </a:r>
          </a:p>
          <a:p>
            <a:pPr marL="171450" indent="-171450">
              <a:spcBef>
                <a:spcPts val="0"/>
              </a:spcBef>
              <a:buSzPct val="120000"/>
              <a:buFont typeface="Arial" panose="020B0604020202020204" pitchFamily="34" charset="0"/>
              <a:buChar char="•"/>
            </a:pPr>
            <a:r>
              <a:rPr lang="en-US" sz="1100" u="none" dirty="0"/>
              <a:t>A record</a:t>
            </a:r>
            <a:r>
              <a:rPr lang="en-US" sz="1100" dirty="0"/>
              <a:t>(s)</a:t>
            </a:r>
            <a:r>
              <a:rPr lang="en-US" sz="1100" baseline="0" dirty="0"/>
              <a:t> </a:t>
            </a:r>
            <a:r>
              <a:rPr lang="en-US" sz="1100" dirty="0"/>
              <a:t>becomes reportable when it reaches day number 11. </a:t>
            </a:r>
          </a:p>
          <a:p>
            <a:pPr marL="171450" marR="0" lvl="0" indent="-171450" algn="l" defTabSz="914400" rtl="0" eaLnBrk="1" fontAlgn="auto" latinLnBrk="0" hangingPunct="1">
              <a:lnSpc>
                <a:spcPct val="100000"/>
              </a:lnSpc>
              <a:spcBef>
                <a:spcPts val="0"/>
              </a:spcBef>
              <a:spcAft>
                <a:spcPts val="0"/>
              </a:spcAft>
              <a:buClr>
                <a:srgbClr val="000000"/>
              </a:buClr>
              <a:buSzPct val="120000"/>
              <a:buFont typeface="Arial" panose="020B0604020202020204" pitchFamily="34" charset="0"/>
              <a:buChar char="•"/>
              <a:tabLst/>
              <a:defRPr/>
            </a:pPr>
            <a:r>
              <a:rPr lang="en-US" sz="1100" dirty="0"/>
              <a:t>The count of</a:t>
            </a:r>
            <a:r>
              <a:rPr lang="en-US" sz="1100" baseline="0" dirty="0"/>
              <a:t> d</a:t>
            </a:r>
            <a:r>
              <a:rPr lang="en-US" sz="1100" dirty="0"/>
              <a:t>ays are cumulative! So,</a:t>
            </a:r>
            <a:r>
              <a:rPr lang="en-US" sz="1100" baseline="0" dirty="0"/>
              <a:t> it can be 11 school days in a row or a total of 11 days accumulated throughout the school year.</a:t>
            </a:r>
            <a:endParaRPr lang="en-US" sz="1100" u="none" baseline="0" dirty="0"/>
          </a:p>
          <a:p>
            <a:pPr marL="171450" marR="0" lvl="0" indent="-171450" algn="l" defTabSz="914400" rtl="0" eaLnBrk="1" fontAlgn="auto" latinLnBrk="0" hangingPunct="1">
              <a:lnSpc>
                <a:spcPct val="100000"/>
              </a:lnSpc>
              <a:spcBef>
                <a:spcPts val="0"/>
              </a:spcBef>
              <a:spcAft>
                <a:spcPts val="0"/>
              </a:spcAft>
              <a:buClr>
                <a:srgbClr val="000000"/>
              </a:buClr>
              <a:buSzPct val="120000"/>
              <a:buFont typeface="Arial" panose="020B0604020202020204" pitchFamily="34" charset="0"/>
              <a:buChar char="•"/>
              <a:tabLst/>
              <a:defRPr/>
            </a:pPr>
            <a:endParaRPr lang="en-US" sz="1100" u="none" baseline="0" dirty="0"/>
          </a:p>
          <a:p>
            <a:pPr marL="0" marR="0" lvl="0" indent="0" algn="l" defTabSz="914400" rtl="0" eaLnBrk="1" fontAlgn="auto" latinLnBrk="0" hangingPunct="1">
              <a:lnSpc>
                <a:spcPct val="100000"/>
              </a:lnSpc>
              <a:spcBef>
                <a:spcPts val="0"/>
              </a:spcBef>
              <a:spcAft>
                <a:spcPts val="0"/>
              </a:spcAft>
              <a:buClr>
                <a:srgbClr val="000000"/>
              </a:buClr>
              <a:buSzPct val="120000"/>
              <a:buFont typeface="Arial" panose="020B0604020202020204" pitchFamily="34" charset="0"/>
              <a:buNone/>
              <a:tabLst/>
              <a:defRPr/>
            </a:pPr>
            <a:r>
              <a:rPr lang="en-US" sz="1100" u="sng" dirty="0"/>
              <a:t>Info</a:t>
            </a:r>
            <a:r>
              <a:rPr lang="en-US" sz="1100" u="sng" baseline="0" dirty="0"/>
              <a:t> for presenter use ONLY</a:t>
            </a:r>
            <a:r>
              <a:rPr lang="en-US" sz="1100" baseline="0" dirty="0"/>
              <a:t>: </a:t>
            </a:r>
          </a:p>
          <a:p>
            <a:pPr marL="0" indent="0">
              <a:buClr>
                <a:schemeClr val="dk1"/>
              </a:buClr>
              <a:buSzPts val="1300"/>
              <a:buNone/>
            </a:pPr>
            <a:r>
              <a:rPr lang="en-US" sz="1100" dirty="0">
                <a:solidFill>
                  <a:schemeClr val="dk1"/>
                </a:solidFill>
              </a:rPr>
              <a:t>(see Sec 4. (e) </a:t>
            </a:r>
          </a:p>
          <a:p>
            <a:pPr marL="0" indent="0">
              <a:buClr>
                <a:schemeClr val="dk1"/>
              </a:buClr>
              <a:buSzPts val="1300"/>
              <a:buNone/>
            </a:pPr>
            <a:r>
              <a:rPr lang="en-US" sz="1100" dirty="0">
                <a:solidFill>
                  <a:schemeClr val="dk1"/>
                </a:solidFill>
              </a:rPr>
              <a:t>At least once every 30 calendar days during the school year, inform the Department</a:t>
            </a:r>
          </a:p>
          <a:p>
            <a:pPr marL="0" indent="0">
              <a:buClr>
                <a:schemeClr val="dk1"/>
              </a:buClr>
              <a:buSzPts val="1300"/>
              <a:buNone/>
            </a:pPr>
            <a:r>
              <a:rPr lang="en-US" sz="1100" dirty="0">
                <a:solidFill>
                  <a:schemeClr val="dk1"/>
                </a:solidFill>
              </a:rPr>
              <a:t>of Education about the student’s abbreviated school day program placement, including:</a:t>
            </a:r>
          </a:p>
          <a:p>
            <a:pPr marL="0" indent="0">
              <a:buClr>
                <a:schemeClr val="dk1"/>
              </a:buClr>
              <a:buSzPts val="1300"/>
              <a:buNone/>
            </a:pPr>
            <a:r>
              <a:rPr lang="en-US" sz="1100" dirty="0">
                <a:solidFill>
                  <a:schemeClr val="dk1"/>
                </a:solidFill>
              </a:rPr>
              <a:t>(A) The grade level of the student;</a:t>
            </a:r>
          </a:p>
          <a:p>
            <a:pPr marL="0" indent="0">
              <a:buClr>
                <a:schemeClr val="dk1"/>
              </a:buClr>
              <a:buSzPts val="1300"/>
              <a:buNone/>
            </a:pPr>
            <a:r>
              <a:rPr lang="en-US" sz="1100" dirty="0">
                <a:solidFill>
                  <a:schemeClr val="dk1"/>
                </a:solidFill>
              </a:rPr>
              <a:t>(B) The number of hours of instruction and educational services the school district is</a:t>
            </a:r>
          </a:p>
          <a:p>
            <a:pPr marL="0" indent="0">
              <a:buClr>
                <a:schemeClr val="dk1"/>
              </a:buClr>
              <a:buSzPts val="1300"/>
              <a:buNone/>
            </a:pPr>
            <a:r>
              <a:rPr lang="en-US" sz="1100" dirty="0">
                <a:solidFill>
                  <a:schemeClr val="dk1"/>
                </a:solidFill>
              </a:rPr>
              <a:t>scheduled to provide to the student each week;</a:t>
            </a:r>
          </a:p>
          <a:p>
            <a:pPr marL="0" indent="0">
              <a:buClr>
                <a:schemeClr val="dk1"/>
              </a:buClr>
              <a:buSzPts val="1300"/>
              <a:buNone/>
            </a:pPr>
            <a:r>
              <a:rPr lang="en-US" sz="1100" dirty="0">
                <a:solidFill>
                  <a:schemeClr val="dk1"/>
                </a:solidFill>
              </a:rPr>
              <a:t>(C) </a:t>
            </a:r>
            <a:r>
              <a:rPr lang="en-US" sz="1100" b="0" dirty="0">
                <a:solidFill>
                  <a:schemeClr val="dk1"/>
                </a:solidFill>
              </a:rPr>
              <a:t>The date the student began the abbreviated school day program; </a:t>
            </a:r>
            <a:r>
              <a:rPr lang="en-US" sz="1100" dirty="0">
                <a:solidFill>
                  <a:schemeClr val="dk1"/>
                </a:solidFill>
              </a:rPr>
              <a:t>and</a:t>
            </a:r>
          </a:p>
          <a:p>
            <a:pPr marL="0" indent="0">
              <a:buClr>
                <a:schemeClr val="dk1"/>
              </a:buClr>
              <a:buSzPts val="1300"/>
              <a:buNone/>
            </a:pPr>
            <a:r>
              <a:rPr lang="en-US" sz="1100" dirty="0">
                <a:solidFill>
                  <a:schemeClr val="dk1"/>
                </a:solidFill>
              </a:rPr>
              <a:t>(D) The date by which the student is expected to receive meaningful access to the same</a:t>
            </a:r>
          </a:p>
          <a:p>
            <a:pPr marL="0" indent="0">
              <a:buClr>
                <a:schemeClr val="dk1"/>
              </a:buClr>
              <a:buSzPts val="1300"/>
              <a:buNone/>
            </a:pPr>
            <a:r>
              <a:rPr lang="en-US" sz="1100" dirty="0">
                <a:solidFill>
                  <a:schemeClr val="dk1"/>
                </a:solidFill>
              </a:rPr>
              <a:t>number of hours of instruction and educational services that are provided to the majority</a:t>
            </a:r>
          </a:p>
          <a:p>
            <a:pPr marL="0" indent="0">
              <a:buClr>
                <a:schemeClr val="dk1"/>
              </a:buClr>
              <a:buSzPts val="1300"/>
              <a:buNone/>
            </a:pPr>
            <a:r>
              <a:rPr lang="en-US" sz="1100" dirty="0">
                <a:solidFill>
                  <a:schemeClr val="dk1"/>
                </a:solidFill>
              </a:rPr>
              <a:t>of other students who are in the same grade within the student’s resident school district.</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10</a:t>
            </a:fld>
            <a:endParaRPr sz="1300"/>
          </a:p>
        </p:txBody>
      </p:sp>
    </p:spTree>
    <p:extLst>
      <p:ext uri="{BB962C8B-B14F-4D97-AF65-F5344CB8AC3E}">
        <p14:creationId xmlns:p14="http://schemas.microsoft.com/office/powerpoint/2010/main" val="17430173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174708" indent="-174708">
              <a:buClr>
                <a:schemeClr val="dk1"/>
              </a:buClr>
              <a:buSzPct val="120000"/>
              <a:buFont typeface="Arial" panose="020B0604020202020204" pitchFamily="34" charset="0"/>
              <a:buChar char="•"/>
            </a:pPr>
            <a:r>
              <a:rPr lang="en-US" sz="1100" dirty="0">
                <a:solidFill>
                  <a:schemeClr val="dk1"/>
                </a:solidFill>
              </a:rPr>
              <a:t>Report all records</a:t>
            </a:r>
            <a:r>
              <a:rPr lang="en-US" sz="1100" baseline="0" dirty="0">
                <a:solidFill>
                  <a:schemeClr val="dk1"/>
                </a:solidFill>
              </a:rPr>
              <a:t> that meet the criteria from July 1 to June 30.</a:t>
            </a:r>
          </a:p>
          <a:p>
            <a:pPr marL="174708" indent="-174708">
              <a:buClr>
                <a:schemeClr val="dk1"/>
              </a:buClr>
              <a:buSzPct val="120000"/>
              <a:buFont typeface="Arial" panose="020B0604020202020204" pitchFamily="34" charset="0"/>
              <a:buChar char="•"/>
            </a:pPr>
            <a:r>
              <a:rPr lang="en-US" sz="1100" baseline="0" dirty="0">
                <a:solidFill>
                  <a:schemeClr val="dk1"/>
                </a:solidFill>
              </a:rPr>
              <a:t>The collection is open year around,</a:t>
            </a:r>
            <a:r>
              <a:rPr lang="en-US" sz="1100" baseline="0" dirty="0">
                <a:solidFill>
                  <a:srgbClr val="000000"/>
                </a:solidFill>
              </a:rPr>
              <a:t> so you will report records meeting the criteria throughout the year. </a:t>
            </a:r>
          </a:p>
          <a:p>
            <a:pPr marL="174708" indent="-174708">
              <a:buClr>
                <a:schemeClr val="dk1"/>
              </a:buClr>
              <a:buSzPct val="120000"/>
              <a:buFont typeface="Arial" panose="020B0604020202020204" pitchFamily="34" charset="0"/>
              <a:buChar char="•"/>
            </a:pPr>
            <a:r>
              <a:rPr lang="en-US" sz="1100" baseline="0" dirty="0">
                <a:solidFill>
                  <a:srgbClr val="000000"/>
                </a:solidFill>
              </a:rPr>
              <a:t>When should you report the records?  As soon as possible.  It is best to do it the same day or the next day while it is still fresh on everyone’s mind. </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11</a:t>
            </a:fld>
            <a:endParaRPr sz="1300"/>
          </a:p>
        </p:txBody>
      </p:sp>
    </p:spTree>
    <p:extLst>
      <p:ext uri="{BB962C8B-B14F-4D97-AF65-F5344CB8AC3E}">
        <p14:creationId xmlns:p14="http://schemas.microsoft.com/office/powerpoint/2010/main" val="23995868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These</a:t>
            </a:r>
            <a:r>
              <a:rPr lang="en-US" sz="1100" baseline="0" dirty="0">
                <a:solidFill>
                  <a:schemeClr val="dk1"/>
                </a:solidFill>
              </a:rPr>
              <a:t> are all that do not apply to this collection and are not reported.</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12</a:t>
            </a:fld>
            <a:endParaRPr sz="1300"/>
          </a:p>
        </p:txBody>
      </p:sp>
    </p:spTree>
    <p:extLst>
      <p:ext uri="{BB962C8B-B14F-4D97-AF65-F5344CB8AC3E}">
        <p14:creationId xmlns:p14="http://schemas.microsoft.com/office/powerpoint/2010/main" val="788570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174708" indent="-174708">
              <a:buClr>
                <a:schemeClr val="dk1"/>
              </a:buClr>
              <a:buSzPct val="120000"/>
              <a:buFont typeface="Arial" panose="020B0604020202020204" pitchFamily="34" charset="0"/>
              <a:buChar char="•"/>
            </a:pPr>
            <a:r>
              <a:rPr lang="en-US" sz="1100" dirty="0">
                <a:solidFill>
                  <a:schemeClr val="dk1"/>
                </a:solidFill>
              </a:rPr>
              <a:t>This is kind of a different</a:t>
            </a:r>
            <a:r>
              <a:rPr lang="en-US" sz="1100" baseline="0" dirty="0">
                <a:solidFill>
                  <a:schemeClr val="dk1"/>
                </a:solidFill>
              </a:rPr>
              <a:t> collection.  It is web submission only. </a:t>
            </a:r>
          </a:p>
          <a:p>
            <a:pPr marL="174708" indent="-174708">
              <a:buClr>
                <a:schemeClr val="dk1"/>
              </a:buClr>
              <a:buSzPct val="120000"/>
              <a:buFont typeface="Arial" panose="020B0604020202020204" pitchFamily="34" charset="0"/>
              <a:buChar char="•"/>
            </a:pPr>
            <a:r>
              <a:rPr lang="en-US" sz="1100" baseline="0" dirty="0">
                <a:solidFill>
                  <a:schemeClr val="dk1"/>
                </a:solidFill>
              </a:rPr>
              <a:t>Due to the ability to upload your parent consent forms to attach to the record, there is no file upload option at this time. It is disappointing that it can’t do this, and we know this adds to your workload.</a:t>
            </a:r>
          </a:p>
          <a:p>
            <a:pPr marL="174708" marR="0" lvl="0" indent="-174708" algn="l" defTabSz="914400" rtl="0" eaLnBrk="1" fontAlgn="auto" latinLnBrk="0" hangingPunct="1">
              <a:lnSpc>
                <a:spcPct val="100000"/>
              </a:lnSpc>
              <a:spcBef>
                <a:spcPts val="0"/>
              </a:spcBef>
              <a:spcAft>
                <a:spcPts val="0"/>
              </a:spcAft>
              <a:buClr>
                <a:schemeClr val="dk1"/>
              </a:buClr>
              <a:buSzPct val="120000"/>
              <a:buFont typeface="Arial" panose="020B0604020202020204" pitchFamily="34" charset="0"/>
              <a:buChar char="•"/>
              <a:tabLst/>
              <a:defRPr/>
            </a:pPr>
            <a:r>
              <a:rPr lang="en-US" sz="1100" baseline="0" dirty="0">
                <a:solidFill>
                  <a:srgbClr val="000000"/>
                </a:solidFill>
              </a:rPr>
              <a:t>The initial submission of records for this school year will be the most difficult.  We ask that it be completed by September 30. ODE is required to generate monthly monitoring reports from data submitted on or about the first of each month. Please reach out anytime you need help with your submission.  As always, we are here to help.</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13</a:t>
            </a:fld>
            <a:endParaRPr sz="1300"/>
          </a:p>
        </p:txBody>
      </p:sp>
    </p:spTree>
    <p:extLst>
      <p:ext uri="{BB962C8B-B14F-4D97-AF65-F5344CB8AC3E}">
        <p14:creationId xmlns:p14="http://schemas.microsoft.com/office/powerpoint/2010/main" val="7604000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defTabSz="931774">
              <a:buClr>
                <a:schemeClr val="dk1"/>
              </a:buClr>
              <a:buSzPts val="1300"/>
              <a:buNone/>
              <a:defRPr/>
            </a:pPr>
            <a:r>
              <a:rPr lang="en-US" sz="1100" baseline="0" dirty="0">
                <a:solidFill>
                  <a:schemeClr val="dk1"/>
                </a:solidFill>
              </a:rPr>
              <a:t>You will enter and save the information for the student.  </a:t>
            </a:r>
            <a:r>
              <a:rPr lang="en-US" sz="1100" dirty="0"/>
              <a:t>Only two fields will be editable after saving: </a:t>
            </a:r>
          </a:p>
          <a:p>
            <a:pPr marL="228600" lvl="3" indent="-228600">
              <a:buSzPct val="90000"/>
              <a:buFont typeface="+mj-lt"/>
              <a:buAutoNum type="arabicPeriod"/>
            </a:pPr>
            <a:r>
              <a:rPr lang="en-US" sz="1100" dirty="0"/>
              <a:t>Abbreviated School Day Program End Date field</a:t>
            </a:r>
          </a:p>
          <a:p>
            <a:pPr marL="228600" lvl="3" indent="-228600">
              <a:buSzPct val="90000"/>
              <a:buFont typeface="+mj-lt"/>
              <a:buAutoNum type="arabicPeriod"/>
            </a:pPr>
            <a:r>
              <a:rPr lang="en-US" sz="1100" dirty="0"/>
              <a:t>Parent Consent Form PDF Upload field</a:t>
            </a:r>
          </a:p>
          <a:p>
            <a:pPr marL="0" indent="0" defTabSz="931774">
              <a:buClr>
                <a:schemeClr val="dk1"/>
              </a:buClr>
              <a:buSzPts val="1300"/>
              <a:buNone/>
              <a:defRPr/>
            </a:pPr>
            <a:endParaRPr lang="en-US" sz="1100" baseline="0" dirty="0">
              <a:solidFill>
                <a:schemeClr val="dk1"/>
              </a:solidFill>
            </a:endParaRPr>
          </a:p>
          <a:p>
            <a:pPr marL="0" indent="0" defTabSz="931774">
              <a:buClr>
                <a:schemeClr val="dk1"/>
              </a:buClr>
              <a:buSzPts val="1300"/>
              <a:buNone/>
              <a:defRPr/>
            </a:pPr>
            <a:r>
              <a:rPr lang="en-US" sz="1100" baseline="0" dirty="0">
                <a:solidFill>
                  <a:schemeClr val="dk1"/>
                </a:solidFill>
              </a:rPr>
              <a:t>The other fields will not be editable as ODE is not collecting updated information for these fields this school year. </a:t>
            </a:r>
            <a:endParaRPr lang="en-US" dirty="0">
              <a:solidFill>
                <a:schemeClr val="dk1"/>
              </a:solidFill>
            </a:endParaRP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14</a:t>
            </a:fld>
            <a:endParaRPr sz="1300"/>
          </a:p>
        </p:txBody>
      </p:sp>
    </p:spTree>
    <p:extLst>
      <p:ext uri="{BB962C8B-B14F-4D97-AF65-F5344CB8AC3E}">
        <p14:creationId xmlns:p14="http://schemas.microsoft.com/office/powerpoint/2010/main" val="7746034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174708" indent="-174708" defTabSz="931774">
              <a:buClr>
                <a:schemeClr val="dk1"/>
              </a:buClr>
              <a:buSzPct val="120000"/>
              <a:buFont typeface="Arial" panose="020B0604020202020204" pitchFamily="34" charset="0"/>
              <a:buChar char="•"/>
              <a:defRPr/>
            </a:pPr>
            <a:r>
              <a:rPr lang="en-US" sz="1100" baseline="0" dirty="0">
                <a:solidFill>
                  <a:schemeClr val="dk1"/>
                </a:solidFill>
              </a:rPr>
              <a:t>When the abbreviated day program ends, enter the </a:t>
            </a:r>
            <a:r>
              <a:rPr lang="en-US" sz="1100" dirty="0"/>
              <a:t>Abbreviated School Day Program End Date. Then all fields will be not editable.</a:t>
            </a:r>
            <a:endParaRPr lang="en-US" sz="1100" baseline="0" dirty="0">
              <a:solidFill>
                <a:schemeClr val="dk1"/>
              </a:solidFill>
            </a:endParaRPr>
          </a:p>
          <a:p>
            <a:pPr marL="174708" indent="-174708" defTabSz="931774">
              <a:buClr>
                <a:schemeClr val="dk1"/>
              </a:buClr>
              <a:buSzPct val="120000"/>
              <a:buFont typeface="Arial" panose="020B0604020202020204" pitchFamily="34" charset="0"/>
              <a:buChar char="•"/>
              <a:defRPr/>
            </a:pPr>
            <a:r>
              <a:rPr lang="en-US" sz="1100" baseline="0" dirty="0">
                <a:solidFill>
                  <a:schemeClr val="dk1"/>
                </a:solidFill>
              </a:rPr>
              <a:t>If a student is placed on an Abbreviated School Day Program later in the school year, you will enter a new record.</a:t>
            </a:r>
          </a:p>
          <a:p>
            <a:pPr marL="0" indent="0">
              <a:buClr>
                <a:schemeClr val="dk1"/>
              </a:buClr>
              <a:buSzPts val="1300"/>
              <a:buNone/>
            </a:pPr>
            <a:endParaRPr lang="en-US" sz="1100" u="sng" dirty="0"/>
          </a:p>
          <a:p>
            <a:pPr marL="0" indent="0">
              <a:buClr>
                <a:schemeClr val="dk1"/>
              </a:buClr>
              <a:buSzPts val="1300"/>
              <a:buNone/>
            </a:pPr>
            <a:r>
              <a:rPr lang="en-US" sz="1100" u="sng" dirty="0"/>
              <a:t>NEVER</a:t>
            </a:r>
            <a:r>
              <a:rPr lang="en-US" sz="1100" dirty="0"/>
              <a:t> delete a record unless…</a:t>
            </a:r>
          </a:p>
          <a:p>
            <a:pPr marL="171450" indent="-171450">
              <a:buClr>
                <a:schemeClr val="dk1"/>
              </a:buClr>
              <a:buSzPct val="120000"/>
              <a:buFont typeface="Arial" panose="020B0604020202020204" pitchFamily="34" charset="0"/>
              <a:buChar char="•"/>
            </a:pPr>
            <a:r>
              <a:rPr lang="en-US" sz="1100" dirty="0"/>
              <a:t>The wrong student was entered, or</a:t>
            </a:r>
          </a:p>
          <a:p>
            <a:pPr marL="171450" indent="-171450">
              <a:buClr>
                <a:schemeClr val="dk1"/>
              </a:buClr>
              <a:buSzPct val="120000"/>
              <a:buFont typeface="Arial" panose="020B0604020202020204" pitchFamily="34" charset="0"/>
              <a:buChar char="•"/>
            </a:pPr>
            <a:r>
              <a:rPr lang="en-US" sz="1100" dirty="0"/>
              <a:t>You entered and saved a record with incorrect information in non-editable fields</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15</a:t>
            </a:fld>
            <a:endParaRPr sz="1300"/>
          </a:p>
        </p:txBody>
      </p:sp>
    </p:spTree>
    <p:extLst>
      <p:ext uri="{BB962C8B-B14F-4D97-AF65-F5344CB8AC3E}">
        <p14:creationId xmlns:p14="http://schemas.microsoft.com/office/powerpoint/2010/main" val="1081342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174708" indent="-174708" defTabSz="931774">
              <a:buClr>
                <a:schemeClr val="dk1"/>
              </a:buClr>
              <a:buSzPct val="120000"/>
              <a:buFont typeface="Arial" panose="020B0604020202020204" pitchFamily="34" charset="0"/>
              <a:buChar char="•"/>
              <a:defRPr/>
            </a:pPr>
            <a:r>
              <a:rPr lang="en-US" sz="1100" baseline="0" dirty="0">
                <a:solidFill>
                  <a:schemeClr val="dk1"/>
                </a:solidFill>
              </a:rPr>
              <a:t>When the abbreviated day program ends, enter the </a:t>
            </a:r>
            <a:r>
              <a:rPr lang="en-US" sz="1100" dirty="0"/>
              <a:t>Abbreviated School Day Program End Date. Then all fields will be not editable.</a:t>
            </a:r>
            <a:endParaRPr lang="en-US" sz="1100" baseline="0" dirty="0">
              <a:solidFill>
                <a:schemeClr val="dk1"/>
              </a:solidFill>
            </a:endParaRPr>
          </a:p>
          <a:p>
            <a:pPr marL="174708" indent="-174708" defTabSz="931774">
              <a:buClr>
                <a:schemeClr val="dk1"/>
              </a:buClr>
              <a:buSzPct val="120000"/>
              <a:buFont typeface="Arial" panose="020B0604020202020204" pitchFamily="34" charset="0"/>
              <a:buChar char="•"/>
              <a:defRPr/>
            </a:pPr>
            <a:r>
              <a:rPr lang="en-US" sz="1100" baseline="0" dirty="0">
                <a:solidFill>
                  <a:schemeClr val="dk1"/>
                </a:solidFill>
              </a:rPr>
              <a:t>If a student is placed on an Abbreviated School Day Program later in the school year, you will enter a new record.</a:t>
            </a:r>
          </a:p>
          <a:p>
            <a:pPr marL="0" indent="0">
              <a:buClr>
                <a:schemeClr val="dk1"/>
              </a:buClr>
              <a:buSzPts val="1300"/>
              <a:buNone/>
            </a:pPr>
            <a:endParaRPr lang="en-US" sz="1100" u="sng" dirty="0"/>
          </a:p>
          <a:p>
            <a:pPr marL="0" indent="0">
              <a:buClr>
                <a:schemeClr val="dk1"/>
              </a:buClr>
              <a:buSzPts val="1300"/>
              <a:buNone/>
            </a:pPr>
            <a:r>
              <a:rPr lang="en-US" sz="1100" u="sng" dirty="0"/>
              <a:t>NEVER</a:t>
            </a:r>
            <a:r>
              <a:rPr lang="en-US" sz="1100" dirty="0"/>
              <a:t> delete a record unless…</a:t>
            </a:r>
          </a:p>
          <a:p>
            <a:pPr marL="171450" indent="-171450">
              <a:buClr>
                <a:schemeClr val="dk1"/>
              </a:buClr>
              <a:buSzPct val="120000"/>
              <a:buFont typeface="Arial" panose="020B0604020202020204" pitchFamily="34" charset="0"/>
              <a:buChar char="•"/>
            </a:pPr>
            <a:r>
              <a:rPr lang="en-US" sz="1100" dirty="0"/>
              <a:t>The wrong student was entered, or</a:t>
            </a:r>
          </a:p>
          <a:p>
            <a:pPr marL="171450" indent="-171450">
              <a:buClr>
                <a:schemeClr val="dk1"/>
              </a:buClr>
              <a:buSzPct val="120000"/>
              <a:buFont typeface="Arial" panose="020B0604020202020204" pitchFamily="34" charset="0"/>
              <a:buChar char="•"/>
            </a:pPr>
            <a:r>
              <a:rPr lang="en-US" sz="1100" dirty="0"/>
              <a:t>You entered and saved a record with incorrect information in non-editable fields</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16</a:t>
            </a:fld>
            <a:endParaRPr sz="1300"/>
          </a:p>
        </p:txBody>
      </p:sp>
    </p:spTree>
    <p:extLst>
      <p:ext uri="{BB962C8B-B14F-4D97-AF65-F5344CB8AC3E}">
        <p14:creationId xmlns:p14="http://schemas.microsoft.com/office/powerpoint/2010/main" val="15542620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When a record becomes reportable:</a:t>
            </a:r>
          </a:p>
          <a:p>
            <a:pPr marL="0" indent="0">
              <a:buClr>
                <a:schemeClr val="dk1"/>
              </a:buClr>
              <a:buSzPts val="1300"/>
              <a:buNone/>
            </a:pPr>
            <a:endParaRPr lang="en-US" sz="1100" dirty="0"/>
          </a:p>
          <a:p>
            <a:pPr marL="38100" lvl="0" indent="0">
              <a:lnSpc>
                <a:spcPct val="100000"/>
              </a:lnSpc>
              <a:spcBef>
                <a:spcPts val="500"/>
              </a:spcBef>
              <a:buSzPts val="3000"/>
              <a:buNone/>
            </a:pPr>
            <a:r>
              <a:rPr lang="en-US" sz="1100" u="sng" dirty="0"/>
              <a:t>If the </a:t>
            </a:r>
            <a:r>
              <a:rPr lang="en-US" sz="1100" u="sng" dirty="0">
                <a:solidFill>
                  <a:schemeClr val="tx1"/>
                </a:solidFill>
              </a:rPr>
              <a:t>Count of Days are 11 Consecutive Days:</a:t>
            </a:r>
          </a:p>
          <a:p>
            <a:pPr marL="209550" indent="-171450">
              <a:lnSpc>
                <a:spcPct val="100000"/>
              </a:lnSpc>
              <a:spcBef>
                <a:spcPts val="500"/>
              </a:spcBef>
              <a:buSzPct val="120000"/>
              <a:buFont typeface="Arial" panose="020B0604020202020204" pitchFamily="34" charset="0"/>
              <a:buChar char="•"/>
            </a:pPr>
            <a:r>
              <a:rPr lang="en-US" sz="1100" dirty="0">
                <a:solidFill>
                  <a:schemeClr val="tx1"/>
                </a:solidFill>
              </a:rPr>
              <a:t>Report the record </a:t>
            </a:r>
          </a:p>
          <a:p>
            <a:pPr marL="666750" lvl="1" indent="-171450">
              <a:lnSpc>
                <a:spcPct val="100000"/>
              </a:lnSpc>
              <a:spcBef>
                <a:spcPts val="500"/>
              </a:spcBef>
              <a:buSzPct val="120000"/>
              <a:buFont typeface="Courier New" panose="02070309020205020404" pitchFamily="49" charset="0"/>
              <a:buChar char="o"/>
            </a:pPr>
            <a:r>
              <a:rPr lang="en-US" sz="1100" dirty="0">
                <a:solidFill>
                  <a:schemeClr val="tx1"/>
                </a:solidFill>
              </a:rPr>
              <a:t>Day 1, not Day 11, is the Abbreviated School Day Program Start Date </a:t>
            </a:r>
          </a:p>
          <a:p>
            <a:pPr marL="38100" indent="0">
              <a:lnSpc>
                <a:spcPct val="100000"/>
              </a:lnSpc>
              <a:spcBef>
                <a:spcPts val="500"/>
              </a:spcBef>
              <a:buSzPts val="3000"/>
              <a:buNone/>
            </a:pPr>
            <a:r>
              <a:rPr lang="en-US" sz="1100" u="sng" dirty="0">
                <a:solidFill>
                  <a:schemeClr val="tx1"/>
                </a:solidFill>
              </a:rPr>
              <a:t>If the Count of Days are 11 Cumulative Days:</a:t>
            </a:r>
          </a:p>
          <a:p>
            <a:pPr marL="209550" lvl="1" indent="-171450">
              <a:lnSpc>
                <a:spcPct val="100000"/>
              </a:lnSpc>
              <a:spcBef>
                <a:spcPts val="500"/>
              </a:spcBef>
              <a:buSzPct val="120000"/>
              <a:buFont typeface="Arial" panose="020B0604020202020204" pitchFamily="34" charset="0"/>
              <a:buChar char="•"/>
            </a:pPr>
            <a:r>
              <a:rPr lang="en-US" sz="1100" dirty="0">
                <a:solidFill>
                  <a:schemeClr val="tx1"/>
                </a:solidFill>
              </a:rPr>
              <a:t>Report multiple records, one for each instance leading up to a count of 11 days total</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17</a:t>
            </a:fld>
            <a:endParaRPr sz="1300"/>
          </a:p>
        </p:txBody>
      </p:sp>
    </p:spTree>
    <p:extLst>
      <p:ext uri="{BB962C8B-B14F-4D97-AF65-F5344CB8AC3E}">
        <p14:creationId xmlns:p14="http://schemas.microsoft.com/office/powerpoint/2010/main" val="14455686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u="sng" dirty="0">
                <a:solidFill>
                  <a:schemeClr val="dk1"/>
                </a:solidFill>
              </a:rPr>
              <a:t>Here is an example of how to report when the count of days are consecutive:</a:t>
            </a:r>
          </a:p>
          <a:p>
            <a:pPr marL="171450" indent="-171450">
              <a:buClr>
                <a:schemeClr val="dk1"/>
              </a:buClr>
              <a:buSzPct val="120000"/>
              <a:buFont typeface="Arial" panose="020B0604020202020204" pitchFamily="34" charset="0"/>
              <a:buChar char="•"/>
            </a:pPr>
            <a:r>
              <a:rPr lang="en-US" sz="1100" dirty="0">
                <a:solidFill>
                  <a:schemeClr val="dk1"/>
                </a:solidFill>
              </a:rPr>
              <a:t>Login and enter the record</a:t>
            </a:r>
          </a:p>
          <a:p>
            <a:pPr marL="171450" indent="-171450">
              <a:buClr>
                <a:schemeClr val="dk1"/>
              </a:buClr>
              <a:buSzPct val="120000"/>
              <a:buFont typeface="Arial" panose="020B0604020202020204" pitchFamily="34" charset="0"/>
              <a:buChar char="•"/>
            </a:pPr>
            <a:r>
              <a:rPr lang="en-US" sz="1100" dirty="0">
                <a:solidFill>
                  <a:schemeClr val="dk1"/>
                </a:solidFill>
              </a:rPr>
              <a:t>Enter Abbreviated School Day Program Start Date </a:t>
            </a:r>
          </a:p>
          <a:p>
            <a:pPr marL="628650" lvl="1" indent="-171450">
              <a:buClr>
                <a:schemeClr val="dk1"/>
              </a:buClr>
              <a:buSzPct val="120000"/>
              <a:buFont typeface="Courier New" panose="02070309020205020404" pitchFamily="49" charset="0"/>
              <a:buChar char="o"/>
            </a:pPr>
            <a:r>
              <a:rPr lang="en-US" sz="1100" dirty="0">
                <a:solidFill>
                  <a:schemeClr val="dk1"/>
                </a:solidFill>
              </a:rPr>
              <a:t>This is the date the student started on an abbreviated school day, not day 11</a:t>
            </a:r>
          </a:p>
          <a:p>
            <a:pPr marL="171450" indent="-171450">
              <a:buClr>
                <a:schemeClr val="dk1"/>
              </a:buClr>
              <a:buSzPct val="120000"/>
              <a:buFont typeface="Arial" panose="020B0604020202020204" pitchFamily="34" charset="0"/>
              <a:buChar char="•"/>
            </a:pPr>
            <a:r>
              <a:rPr lang="en-US" sz="1100" dirty="0">
                <a:solidFill>
                  <a:schemeClr val="dk1"/>
                </a:solidFill>
              </a:rPr>
              <a:t>Enter all other data except….</a:t>
            </a:r>
          </a:p>
          <a:p>
            <a:pPr marL="628650" lvl="1" indent="-171450">
              <a:buClr>
                <a:schemeClr val="dk1"/>
              </a:buClr>
              <a:buSzPct val="120000"/>
              <a:buFont typeface="Courier New" panose="02070309020205020404" pitchFamily="49" charset="0"/>
              <a:buChar char="o"/>
            </a:pPr>
            <a:r>
              <a:rPr lang="en-US" sz="1100" dirty="0">
                <a:solidFill>
                  <a:schemeClr val="dk1"/>
                </a:solidFill>
              </a:rPr>
              <a:t>Leave Abbreviated School Day Program End Date blank if student is still on an abbreviated school day program</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We will demo this later. </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18</a:t>
            </a:fld>
            <a:endParaRPr sz="1300"/>
          </a:p>
        </p:txBody>
      </p:sp>
    </p:spTree>
    <p:extLst>
      <p:ext uri="{BB962C8B-B14F-4D97-AF65-F5344CB8AC3E}">
        <p14:creationId xmlns:p14="http://schemas.microsoft.com/office/powerpoint/2010/main" val="8272298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u="sng" dirty="0">
                <a:solidFill>
                  <a:schemeClr val="dk1"/>
                </a:solidFill>
              </a:rPr>
              <a:t>Here is an example of how to report when the count of days are cumulative:</a:t>
            </a:r>
          </a:p>
          <a:p>
            <a:pPr marL="171450" indent="-171450">
              <a:buClr>
                <a:schemeClr val="dk1"/>
              </a:buClr>
              <a:buSzPct val="120000"/>
              <a:buFont typeface="Arial" panose="020B0604020202020204" pitchFamily="34" charset="0"/>
              <a:buChar char="•"/>
            </a:pPr>
            <a:r>
              <a:rPr lang="en-US" sz="1100" dirty="0">
                <a:solidFill>
                  <a:schemeClr val="dk1"/>
                </a:solidFill>
              </a:rPr>
              <a:t>Record Number 1:</a:t>
            </a:r>
          </a:p>
          <a:p>
            <a:pPr marL="628650" lvl="1" indent="-171450">
              <a:buClr>
                <a:schemeClr val="dk1"/>
              </a:buClr>
              <a:buSzPct val="120000"/>
              <a:buFont typeface="Courier New" panose="02070309020205020404" pitchFamily="49" charset="0"/>
              <a:buChar char="o"/>
            </a:pPr>
            <a:r>
              <a:rPr lang="en-US" sz="1100" dirty="0">
                <a:solidFill>
                  <a:schemeClr val="dk1"/>
                </a:solidFill>
              </a:rPr>
              <a:t>Enter Day 1, not Day 11, as the Abbreviated School Day Program Start Date </a:t>
            </a:r>
          </a:p>
          <a:p>
            <a:pPr marL="628650" lvl="1" indent="-171450">
              <a:buClr>
                <a:schemeClr val="dk1"/>
              </a:buClr>
              <a:buSzPct val="120000"/>
              <a:buFont typeface="Courier New" panose="02070309020205020404" pitchFamily="49" charset="0"/>
              <a:buChar char="o"/>
            </a:pPr>
            <a:r>
              <a:rPr lang="en-US" sz="1100" dirty="0">
                <a:solidFill>
                  <a:schemeClr val="dk1"/>
                </a:solidFill>
              </a:rPr>
              <a:t>Enter Abbreviated School Day Program End Date</a:t>
            </a:r>
          </a:p>
          <a:p>
            <a:pPr marL="171450" indent="-171450">
              <a:buClr>
                <a:schemeClr val="dk1"/>
              </a:buClr>
              <a:buSzPct val="120000"/>
              <a:buFont typeface="Arial" panose="020B0604020202020204" pitchFamily="34" charset="0"/>
              <a:buChar char="•"/>
            </a:pPr>
            <a:r>
              <a:rPr lang="en-US" sz="1100" dirty="0">
                <a:solidFill>
                  <a:schemeClr val="dk1"/>
                </a:solidFill>
              </a:rPr>
              <a:t>Record Number 2:</a:t>
            </a:r>
          </a:p>
          <a:p>
            <a:pPr marL="628650" lvl="1" indent="-171450">
              <a:buClr>
                <a:schemeClr val="dk1"/>
              </a:buClr>
              <a:buSzPct val="120000"/>
              <a:buFont typeface="Courier New" panose="02070309020205020404" pitchFamily="49" charset="0"/>
              <a:buChar char="o"/>
            </a:pPr>
            <a:r>
              <a:rPr lang="en-US" sz="1100" dirty="0">
                <a:solidFill>
                  <a:schemeClr val="dk1"/>
                </a:solidFill>
              </a:rPr>
              <a:t>Enter date student was again placed on an abbreviated school day</a:t>
            </a:r>
          </a:p>
          <a:p>
            <a:pPr marL="628650" lvl="1" indent="-171450">
              <a:buClr>
                <a:schemeClr val="dk1"/>
              </a:buClr>
              <a:buSzPct val="120000"/>
              <a:buFont typeface="Courier New" panose="02070309020205020404" pitchFamily="49" charset="0"/>
              <a:buChar char="o"/>
            </a:pPr>
            <a:r>
              <a:rPr lang="en-US" sz="1100" dirty="0">
                <a:solidFill>
                  <a:schemeClr val="dk1"/>
                </a:solidFill>
              </a:rPr>
              <a:t>Leave Abbreviated School Day Program End Date blank if student is still on an abbreviated school day program.  </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It is possible for a student to 2 or more records when the count of days are cumulative until reaching day number 11.  You will enter all of these records, ending with the most current record, leaving the abbreviated day end date blank if the student is still on an abbreviated day.  </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We will also demo this later</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19</a:t>
            </a:fld>
            <a:endParaRPr sz="1300"/>
          </a:p>
        </p:txBody>
      </p:sp>
    </p:spTree>
    <p:extLst>
      <p:ext uri="{BB962C8B-B14F-4D97-AF65-F5344CB8AC3E}">
        <p14:creationId xmlns:p14="http://schemas.microsoft.com/office/powerpoint/2010/main" val="2381858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7"/>
        <p:cNvGrpSpPr/>
        <p:nvPr/>
      </p:nvGrpSpPr>
      <p:grpSpPr>
        <a:xfrm>
          <a:off x="0" y="0"/>
          <a:ext cx="0" cy="0"/>
          <a:chOff x="0" y="0"/>
          <a:chExt cx="0" cy="0"/>
        </a:xfrm>
      </p:grpSpPr>
      <p:sp>
        <p:nvSpPr>
          <p:cNvPr id="668" name="Google Shape;668;g1141b69673e_0_0: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9" name="Google Shape;669;g1141b69673e_0_0:notes"/>
          <p:cNvSpPr txBox="1">
            <a:spLocks noGrp="1"/>
          </p:cNvSpPr>
          <p:nvPr>
            <p:ph type="body" idx="1"/>
          </p:nvPr>
        </p:nvSpPr>
        <p:spPr>
          <a:xfrm>
            <a:off x="701040" y="4473893"/>
            <a:ext cx="5608320" cy="3660610"/>
          </a:xfrm>
          <a:prstGeom prst="rect">
            <a:avLst/>
          </a:prstGeom>
          <a:noFill/>
          <a:ln>
            <a:noFill/>
          </a:ln>
        </p:spPr>
        <p:txBody>
          <a:bodyPr spcFirstLastPara="1" wrap="square" lIns="93162" tIns="46568" rIns="93162" bIns="46568" anchor="t" anchorCtr="0">
            <a:noAutofit/>
          </a:bodyPr>
          <a:lstStyle/>
          <a:p>
            <a:pPr marL="0" indent="0" defTabSz="898136">
              <a:buNone/>
              <a:defRPr/>
            </a:pPr>
            <a:r>
              <a:rPr lang="en-US" sz="1100" b="0" dirty="0"/>
              <a:t>Jackie</a:t>
            </a:r>
          </a:p>
          <a:p>
            <a:pPr marL="0" indent="0" defTabSz="898136">
              <a:buNone/>
              <a:defRPr/>
            </a:pPr>
            <a:endParaRPr lang="en-US" sz="1100" dirty="0"/>
          </a:p>
          <a:p>
            <a:pPr marL="0" indent="0" defTabSz="898136">
              <a:buNone/>
              <a:defRPr/>
            </a:pPr>
            <a:r>
              <a:rPr lang="en-US" sz="1100" dirty="0"/>
              <a:t>This</a:t>
            </a:r>
            <a:r>
              <a:rPr lang="en-US" sz="1100" baseline="0" dirty="0"/>
              <a:t> is what we will be going over today. </a:t>
            </a:r>
          </a:p>
          <a:p>
            <a:pPr marL="171450" indent="-171450" defTabSz="898136">
              <a:buSzPct val="120000"/>
              <a:buFont typeface="Arial" panose="020B0604020202020204" pitchFamily="34" charset="0"/>
              <a:buChar char="•"/>
              <a:defRPr/>
            </a:pPr>
            <a:r>
              <a:rPr lang="en-US" sz="1100" baseline="0" dirty="0"/>
              <a:t>We will go over the purpose of the collection, as well as the reporting criteria and features including who is to be reported and not reported. </a:t>
            </a:r>
          </a:p>
          <a:p>
            <a:pPr marL="171450" indent="-171450" defTabSz="898136">
              <a:buSzPct val="120000"/>
              <a:buFont typeface="Arial" panose="020B0604020202020204" pitchFamily="34" charset="0"/>
              <a:buChar char="•"/>
              <a:defRPr/>
            </a:pPr>
            <a:r>
              <a:rPr lang="en-US" sz="1100" baseline="0" dirty="0"/>
              <a:t>We will also go over the data entry fields and the annual verification process.  Finally, we will provide a demonstration on how to submit and manage records, including uploading consent forms.</a:t>
            </a:r>
          </a:p>
          <a:p>
            <a:pPr marL="171450" indent="-171450" defTabSz="898136">
              <a:buSzPct val="120000"/>
              <a:buFont typeface="Arial" panose="020B0604020202020204" pitchFamily="34" charset="0"/>
              <a:buChar char="•"/>
              <a:defRPr/>
            </a:pPr>
            <a:r>
              <a:rPr lang="en-US" sz="1100" baseline="0" dirty="0"/>
              <a:t>While we may not be able to fully prepare you for everything you might face in submitting data to this collection as there are lots of complexities.  We hope it provides the information and guidance you need to be prepared to submit to this collection.</a:t>
            </a:r>
          </a:p>
        </p:txBody>
      </p:sp>
      <p:sp>
        <p:nvSpPr>
          <p:cNvPr id="670" name="Google Shape;670;g1141b69673e_0_0:notes"/>
          <p:cNvSpPr txBox="1">
            <a:spLocks noGrp="1"/>
          </p:cNvSpPr>
          <p:nvPr>
            <p:ph type="sldNum" idx="12"/>
          </p:nvPr>
        </p:nvSpPr>
        <p:spPr>
          <a:xfrm>
            <a:off x="3970938" y="8829967"/>
            <a:ext cx="3037840" cy="466345"/>
          </a:xfrm>
          <a:prstGeom prst="rect">
            <a:avLst/>
          </a:prstGeom>
          <a:noFill/>
          <a:ln>
            <a:noFill/>
          </a:ln>
        </p:spPr>
        <p:txBody>
          <a:bodyPr spcFirstLastPara="1" wrap="square" lIns="93162" tIns="46568" rIns="93162" bIns="46568" anchor="b" anchorCtr="0">
            <a:noAutofit/>
          </a:bodyPr>
          <a:lstStyle/>
          <a:p>
            <a:pPr algn="r"/>
            <a:fld id="{00000000-1234-1234-1234-123412341234}" type="slidenum">
              <a:rPr lang="en"/>
              <a:pPr algn="r"/>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63500" indent="0">
              <a:lnSpc>
                <a:spcPct val="100000"/>
              </a:lnSpc>
              <a:spcBef>
                <a:spcPts val="0"/>
              </a:spcBef>
              <a:buSzPts val="2600"/>
              <a:buNone/>
            </a:pPr>
            <a:r>
              <a:rPr lang="en-US" sz="1100" dirty="0"/>
              <a:t>At the end of the school year:</a:t>
            </a:r>
          </a:p>
          <a:p>
            <a:pPr marL="234950" indent="-171450">
              <a:lnSpc>
                <a:spcPct val="100000"/>
              </a:lnSpc>
              <a:spcBef>
                <a:spcPts val="0"/>
              </a:spcBef>
              <a:buSzPct val="120000"/>
              <a:buFont typeface="Arial" panose="020B0604020202020204" pitchFamily="34" charset="0"/>
              <a:buChar char="•"/>
            </a:pPr>
            <a:r>
              <a:rPr lang="en-US" sz="1100" dirty="0"/>
              <a:t>Be sure to leave the </a:t>
            </a:r>
            <a:r>
              <a:rPr lang="en-US" sz="1100" u="sng" dirty="0"/>
              <a:t>Abbreviated School Day Program End Date </a:t>
            </a:r>
            <a:r>
              <a:rPr lang="en-US" sz="1100" dirty="0"/>
              <a:t>blank on open records</a:t>
            </a:r>
          </a:p>
          <a:p>
            <a:pPr marL="63500" indent="0">
              <a:lnSpc>
                <a:spcPct val="100000"/>
              </a:lnSpc>
              <a:spcBef>
                <a:spcPts val="0"/>
              </a:spcBef>
              <a:buSzPts val="2600"/>
              <a:buNone/>
            </a:pPr>
            <a:r>
              <a:rPr lang="en-US" sz="1100" dirty="0"/>
              <a:t>Next year:</a:t>
            </a:r>
          </a:p>
          <a:p>
            <a:pPr marL="234950" indent="-171450">
              <a:lnSpc>
                <a:spcPct val="100000"/>
              </a:lnSpc>
              <a:spcBef>
                <a:spcPts val="0"/>
              </a:spcBef>
              <a:buSzPct val="120000"/>
              <a:buFont typeface="Arial" panose="020B0604020202020204" pitchFamily="34" charset="0"/>
              <a:buChar char="•"/>
            </a:pPr>
            <a:r>
              <a:rPr lang="en-US" sz="1100" dirty="0"/>
              <a:t>Plan to have Manual Roll Forward Function</a:t>
            </a:r>
          </a:p>
          <a:p>
            <a:pPr marL="234950" indent="-171450">
              <a:lnSpc>
                <a:spcPct val="100000"/>
              </a:lnSpc>
              <a:spcBef>
                <a:spcPts val="0"/>
              </a:spcBef>
              <a:buSzPct val="120000"/>
              <a:buFont typeface="Arial" panose="020B0604020202020204" pitchFamily="34" charset="0"/>
              <a:buChar char="•"/>
            </a:pPr>
            <a:r>
              <a:rPr lang="en-US" sz="1100" dirty="0"/>
              <a:t>District and agencies will be able to select open records to roll forward</a:t>
            </a:r>
            <a:endParaRPr lang="en-US" sz="1100" dirty="0">
              <a:solidFill>
                <a:schemeClr val="dk1"/>
              </a:solidFill>
            </a:endParaRP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20</a:t>
            </a:fld>
            <a:endParaRPr sz="1300"/>
          </a:p>
        </p:txBody>
      </p:sp>
    </p:spTree>
    <p:extLst>
      <p:ext uri="{BB962C8B-B14F-4D97-AF65-F5344CB8AC3E}">
        <p14:creationId xmlns:p14="http://schemas.microsoft.com/office/powerpoint/2010/main" val="780902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latin typeface="+mn-lt"/>
              </a:rPr>
              <a:t>Jackie</a:t>
            </a:r>
          </a:p>
          <a:p>
            <a:pPr marL="0" indent="0">
              <a:buClr>
                <a:schemeClr val="dk1"/>
              </a:buClr>
              <a:buSzPts val="1300"/>
              <a:buNone/>
            </a:pPr>
            <a:endParaRPr lang="en-US" sz="1100" b="0" i="0" u="none" strike="noStrike" cap="none" baseline="0" dirty="0">
              <a:solidFill>
                <a:srgbClr val="000000"/>
              </a:solidFill>
              <a:latin typeface="+mn-lt"/>
              <a:cs typeface="Arial"/>
              <a:sym typeface="Arial"/>
            </a:endParaRPr>
          </a:p>
          <a:p>
            <a:pPr marL="0" indent="0">
              <a:buClr>
                <a:schemeClr val="dk1"/>
              </a:buClr>
              <a:buSzPts val="1300"/>
              <a:buNone/>
            </a:pPr>
            <a:r>
              <a:rPr lang="en-US" sz="1100" b="0" i="0" u="none" strike="noStrike" cap="none" baseline="0" dirty="0">
                <a:solidFill>
                  <a:srgbClr val="000000"/>
                </a:solidFill>
                <a:latin typeface="+mn-lt"/>
                <a:cs typeface="Arial"/>
                <a:sym typeface="Arial"/>
              </a:rPr>
              <a:t>Next we well go over the Data Entry fields specific to the collection. </a:t>
            </a:r>
          </a:p>
          <a:p>
            <a:pPr marL="171450" indent="-171450">
              <a:buClr>
                <a:schemeClr val="dk1"/>
              </a:buClr>
              <a:buSzPct val="120000"/>
              <a:buFont typeface="Arial" panose="020B0604020202020204" pitchFamily="34" charset="0"/>
              <a:buChar char="•"/>
            </a:pPr>
            <a:r>
              <a:rPr lang="en-US" sz="1100" b="1" dirty="0">
                <a:latin typeface="+mn-lt"/>
              </a:rPr>
              <a:t>Abbreviated School Day Program Start Date</a:t>
            </a:r>
            <a:endParaRPr lang="en-US" sz="1100" b="1" dirty="0">
              <a:solidFill>
                <a:srgbClr val="366091"/>
              </a:solidFill>
              <a:latin typeface="+mn-lt"/>
            </a:endParaRPr>
          </a:p>
          <a:p>
            <a:pPr marL="628650" lvl="1" indent="-171450">
              <a:buClr>
                <a:schemeClr val="dk1"/>
              </a:buClr>
              <a:buSzPct val="120000"/>
              <a:buFont typeface="Courier New" panose="02070309020205020404" pitchFamily="49" charset="0"/>
              <a:buChar char="o"/>
            </a:pPr>
            <a:r>
              <a:rPr lang="en-US" sz="1100" dirty="0">
                <a:solidFill>
                  <a:schemeClr val="tx1"/>
                </a:solidFill>
                <a:latin typeface="+mn-lt"/>
              </a:rPr>
              <a:t>Enter the date the student started on an abbreviated school day.</a:t>
            </a:r>
            <a:r>
              <a:rPr lang="en-US" sz="1100" baseline="0" dirty="0">
                <a:solidFill>
                  <a:schemeClr val="tx1"/>
                </a:solidFill>
                <a:latin typeface="+mn-lt"/>
              </a:rPr>
              <a:t>  </a:t>
            </a:r>
          </a:p>
          <a:p>
            <a:pPr marL="628650" lvl="1" indent="-171450">
              <a:buClr>
                <a:schemeClr val="dk1"/>
              </a:buClr>
              <a:buSzPct val="120000"/>
              <a:buFont typeface="Courier New" panose="02070309020205020404" pitchFamily="49" charset="0"/>
              <a:buChar char="o"/>
            </a:pPr>
            <a:r>
              <a:rPr lang="en-US" sz="1100" baseline="0" dirty="0">
                <a:solidFill>
                  <a:schemeClr val="tx1"/>
                </a:solidFill>
                <a:latin typeface="+mn-lt"/>
              </a:rPr>
              <a:t>The start date is day one, not day 11 for each instance</a:t>
            </a:r>
            <a:endParaRPr lang="en-US" sz="1100" b="0" baseline="0" dirty="0">
              <a:solidFill>
                <a:srgbClr val="FF0000"/>
              </a:solidFill>
              <a:latin typeface="+mn-lt"/>
            </a:endParaRPr>
          </a:p>
          <a:p>
            <a:pPr marL="171450" indent="-171450">
              <a:buClr>
                <a:schemeClr val="dk1"/>
              </a:buClr>
              <a:buSzPct val="120000"/>
              <a:buFont typeface="Arial" panose="020B0604020202020204" pitchFamily="34" charset="0"/>
              <a:buChar char="•"/>
            </a:pPr>
            <a:r>
              <a:rPr lang="en-US" sz="1100" b="1" dirty="0">
                <a:latin typeface="+mn-lt"/>
              </a:rPr>
              <a:t>Abbreviated School Day Program End Date</a:t>
            </a:r>
          </a:p>
          <a:p>
            <a:pPr marL="628650" lvl="1" indent="-171450">
              <a:buClr>
                <a:schemeClr val="dk1"/>
              </a:buClr>
              <a:buSzPct val="120000"/>
              <a:buFont typeface="Courier New" panose="02070309020205020404" pitchFamily="49" charset="0"/>
              <a:buChar char="o"/>
            </a:pPr>
            <a:r>
              <a:rPr lang="en-US" sz="1100" dirty="0">
                <a:latin typeface="+mn-lt"/>
              </a:rPr>
              <a:t>You</a:t>
            </a:r>
            <a:r>
              <a:rPr lang="en-US" sz="1100" baseline="0" dirty="0">
                <a:latin typeface="+mn-lt"/>
              </a:rPr>
              <a:t> will e</a:t>
            </a:r>
            <a:r>
              <a:rPr lang="en-US" sz="1100" dirty="0">
                <a:latin typeface="+mn-lt"/>
              </a:rPr>
              <a:t>nter the date the student was last on an Abbreviated School Day Program for this instance</a:t>
            </a:r>
            <a:r>
              <a:rPr lang="en-US" sz="1100" baseline="0" dirty="0">
                <a:latin typeface="+mn-lt"/>
              </a:rPr>
              <a:t> </a:t>
            </a:r>
            <a:r>
              <a:rPr lang="en-US" sz="1100" dirty="0">
                <a:latin typeface="+mn-lt"/>
              </a:rPr>
              <a:t>when it occurs. </a:t>
            </a:r>
          </a:p>
          <a:p>
            <a:pPr marL="628650" lvl="1" indent="-171450">
              <a:buClr>
                <a:schemeClr val="dk1"/>
              </a:buClr>
              <a:buSzPct val="120000"/>
              <a:buFont typeface="Courier New" panose="02070309020205020404" pitchFamily="49" charset="0"/>
              <a:buChar char="o"/>
            </a:pPr>
            <a:r>
              <a:rPr lang="en-US" sz="1100" dirty="0">
                <a:latin typeface="+mn-lt"/>
              </a:rPr>
              <a:t>Leave this field blank if the student is still on an abbreviated day</a:t>
            </a:r>
          </a:p>
          <a:p>
            <a:pPr marL="628650" lvl="1" indent="-171450">
              <a:buClr>
                <a:schemeClr val="dk1"/>
              </a:buClr>
              <a:buSzPct val="120000"/>
              <a:buFont typeface="Courier New" panose="02070309020205020404" pitchFamily="49" charset="0"/>
              <a:buChar char="o"/>
            </a:pPr>
            <a:r>
              <a:rPr lang="en-US" sz="1100" dirty="0">
                <a:latin typeface="+mn-lt"/>
              </a:rPr>
              <a:t>If multiple records are reported for a student</a:t>
            </a:r>
            <a:r>
              <a:rPr lang="en-US" sz="1100" baseline="0" dirty="0">
                <a:latin typeface="+mn-lt"/>
              </a:rPr>
              <a:t> throughout the school year.  Only the record with the most current start date can be blank.</a:t>
            </a:r>
            <a:endParaRPr lang="en-US" sz="1100" dirty="0">
              <a:solidFill>
                <a:schemeClr val="dk1"/>
              </a:solidFill>
              <a:latin typeface="+mn-lt"/>
            </a:endParaRP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21</a:t>
            </a:fld>
            <a:endParaRPr sz="13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u="none" dirty="0">
              <a:solidFill>
                <a:schemeClr val="dk1"/>
              </a:solidFill>
            </a:endParaRPr>
          </a:p>
          <a:p>
            <a:pPr marL="0" indent="0">
              <a:buClr>
                <a:schemeClr val="dk1"/>
              </a:buClr>
              <a:buSzPts val="1300"/>
              <a:buNone/>
            </a:pPr>
            <a:r>
              <a:rPr lang="en-US" sz="1100" u="none" dirty="0"/>
              <a:t>Here are some</a:t>
            </a:r>
            <a:r>
              <a:rPr lang="en-US" sz="1100" u="none" baseline="0" dirty="0"/>
              <a:t> of the reasons to enter an abbreviated day end date: </a:t>
            </a:r>
          </a:p>
          <a:p>
            <a:pPr marL="171450" indent="-171450">
              <a:buClr>
                <a:schemeClr val="dk1"/>
              </a:buClr>
              <a:buSzPct val="120000"/>
              <a:buFont typeface="Arial" panose="020B0604020202020204" pitchFamily="34" charset="0"/>
              <a:buChar char="•"/>
            </a:pPr>
            <a:r>
              <a:rPr lang="en-US" sz="1100" dirty="0"/>
              <a:t>Student is no longer on an abbreviated day is the most obvious but als</a:t>
            </a:r>
            <a:r>
              <a:rPr lang="en-US" sz="1100" baseline="0" dirty="0"/>
              <a:t>o you should enter a date when …</a:t>
            </a:r>
          </a:p>
          <a:p>
            <a:pPr marL="171450" indent="-171450">
              <a:buClr>
                <a:schemeClr val="dk1"/>
              </a:buClr>
              <a:buSzPct val="120000"/>
              <a:buFont typeface="Arial" panose="020B0604020202020204" pitchFamily="34" charset="0"/>
              <a:buChar char="•"/>
            </a:pPr>
            <a:r>
              <a:rPr lang="en-US" sz="1100" dirty="0"/>
              <a:t>Student moves to another district or out of state</a:t>
            </a:r>
          </a:p>
          <a:p>
            <a:pPr marL="171450" indent="-171450">
              <a:buClr>
                <a:schemeClr val="dk1"/>
              </a:buClr>
              <a:buSzPct val="120000"/>
              <a:buFont typeface="Arial" panose="020B0604020202020204" pitchFamily="34" charset="0"/>
              <a:buChar char="•"/>
            </a:pPr>
            <a:r>
              <a:rPr lang="en-US" sz="1100" dirty="0"/>
              <a:t>Student graduates with a regular high school diploma.</a:t>
            </a:r>
            <a:r>
              <a:rPr lang="en-US" sz="1100" baseline="0" dirty="0"/>
              <a:t>  FAPE (Free and Appropriate Public Education) ends.  Districts can continue to serve but cannot use IDEA funds and report the student as IDEA eligible.</a:t>
            </a:r>
          </a:p>
          <a:p>
            <a:pPr marL="171450" indent="-171450">
              <a:buClr>
                <a:schemeClr val="dk1"/>
              </a:buClr>
              <a:buSzPct val="120000"/>
              <a:buFont typeface="Arial" panose="020B0604020202020204" pitchFamily="34" charset="0"/>
              <a:buChar char="•"/>
            </a:pPr>
            <a:r>
              <a:rPr lang="en-US" sz="1100" dirty="0"/>
              <a:t>Student returns to regular education</a:t>
            </a:r>
          </a:p>
          <a:p>
            <a:pPr marL="628650" lvl="1" indent="-171450">
              <a:buClr>
                <a:schemeClr val="dk1"/>
              </a:buClr>
              <a:buSzPct val="120000"/>
              <a:buFont typeface="Courier New" panose="02070309020205020404" pitchFamily="49" charset="0"/>
              <a:buChar char="o"/>
            </a:pPr>
            <a:r>
              <a:rPr lang="en-US" sz="1100" dirty="0"/>
              <a:t>No longer in special education </a:t>
            </a:r>
            <a:r>
              <a:rPr lang="en-US" sz="1100" b="1" dirty="0"/>
              <a:t>or</a:t>
            </a:r>
            <a:r>
              <a:rPr lang="en-US" sz="1100" dirty="0"/>
              <a:t> on 504 Plan</a:t>
            </a:r>
          </a:p>
          <a:p>
            <a:pPr marL="171450" indent="-171450">
              <a:buClr>
                <a:schemeClr val="dk1"/>
              </a:buClr>
              <a:buSzPct val="120000"/>
              <a:buFont typeface="Arial" panose="020B0604020202020204" pitchFamily="34" charset="0"/>
              <a:buChar char="•"/>
            </a:pPr>
            <a:r>
              <a:rPr lang="en-US" sz="1100" dirty="0"/>
              <a:t>The student is found not eligible for an initial evaluation for special education (or 504). As</a:t>
            </a:r>
            <a:r>
              <a:rPr lang="en-US" sz="1100" baseline="0" dirty="0"/>
              <a:t> a result the student is no longer in referral status and will not be placed on an IEP or 504 plan. </a:t>
            </a:r>
            <a:endParaRPr lang="en-US" sz="1100" u="none" dirty="0"/>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22</a:t>
            </a:fld>
            <a:endParaRPr sz="1300"/>
          </a:p>
        </p:txBody>
      </p:sp>
    </p:spTree>
    <p:extLst>
      <p:ext uri="{BB962C8B-B14F-4D97-AF65-F5344CB8AC3E}">
        <p14:creationId xmlns:p14="http://schemas.microsoft.com/office/powerpoint/2010/main" val="26466724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171450" indent="-171450">
              <a:buClr>
                <a:schemeClr val="dk1"/>
              </a:buClr>
              <a:buSzPct val="120000"/>
              <a:buFont typeface="Arial" panose="020B0604020202020204" pitchFamily="34" charset="0"/>
              <a:buChar char="•"/>
            </a:pPr>
            <a:r>
              <a:rPr lang="en-US" sz="1100" u="sng" dirty="0"/>
              <a:t>Abbreviated School Day Program Notice to Parents Flag</a:t>
            </a:r>
            <a:r>
              <a:rPr lang="en-US" sz="1100" u="none" dirty="0"/>
              <a:t> </a:t>
            </a:r>
            <a:r>
              <a:rPr lang="en-US" sz="1100" dirty="0"/>
              <a:t>indicates district provided the parent of the student written notice regarding the district’s legal requirements for an Abbreviated School Day Program</a:t>
            </a:r>
          </a:p>
          <a:p>
            <a:pPr marL="171450" indent="-171450">
              <a:buClr>
                <a:schemeClr val="dk1"/>
              </a:buClr>
              <a:buSzPct val="120000"/>
              <a:buFont typeface="Arial" panose="020B0604020202020204" pitchFamily="34" charset="0"/>
              <a:buChar char="•"/>
            </a:pPr>
            <a:r>
              <a:rPr lang="en-US" sz="1100" u="sng" dirty="0"/>
              <a:t>Abbreviated School Day Program Notice Parental Receipt Date</a:t>
            </a:r>
            <a:r>
              <a:rPr lang="en-US" sz="1100" u="none" baseline="0" dirty="0"/>
              <a:t> </a:t>
            </a:r>
            <a:r>
              <a:rPr lang="en-US" sz="1100" dirty="0"/>
              <a:t>is </a:t>
            </a:r>
            <a:r>
              <a:rPr lang="en-US" sz="1100" baseline="0" dirty="0"/>
              <a:t>the d</a:t>
            </a:r>
            <a:r>
              <a:rPr lang="en-US" sz="1100" dirty="0"/>
              <a:t>ate the district or agency obtained required parental signature of acknowledgement of receipt of required Abbreviated School Day Program Information </a:t>
            </a:r>
            <a:endParaRPr sz="1100" dirty="0"/>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23</a:t>
            </a:fld>
            <a:endParaRPr sz="1300"/>
          </a:p>
        </p:txBody>
      </p:sp>
    </p:spTree>
    <p:extLst>
      <p:ext uri="{BB962C8B-B14F-4D97-AF65-F5344CB8AC3E}">
        <p14:creationId xmlns:p14="http://schemas.microsoft.com/office/powerpoint/2010/main" val="18538180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dirty="0">
                <a:solidFill>
                  <a:schemeClr val="dk1"/>
                </a:solidFill>
              </a:rPr>
              <a:t>Jackie</a:t>
            </a:r>
          </a:p>
          <a:p>
            <a:pPr marL="0" indent="0">
              <a:buClr>
                <a:schemeClr val="dk1"/>
              </a:buClr>
              <a:buSzPts val="1300"/>
              <a:buNone/>
            </a:pPr>
            <a:endParaRPr lang="en-US" dirty="0">
              <a:solidFill>
                <a:schemeClr val="dk1"/>
              </a:solidFill>
            </a:endParaRPr>
          </a:p>
          <a:p>
            <a:pPr marL="171450" indent="-171450">
              <a:buClr>
                <a:schemeClr val="dk1"/>
              </a:buClr>
              <a:buSzPct val="120000"/>
              <a:buFont typeface="Arial" panose="020B0604020202020204" pitchFamily="34" charset="0"/>
              <a:buChar char="•"/>
            </a:pPr>
            <a:r>
              <a:rPr lang="en-US" sz="1100" b="0" u="sng" dirty="0"/>
              <a:t>Parent Consented to Abbreviated School Day Program Date</a:t>
            </a:r>
            <a:r>
              <a:rPr lang="en-US" sz="1100" b="0" u="none" dirty="0"/>
              <a:t>.</a:t>
            </a:r>
            <a:r>
              <a:rPr lang="en-US" sz="1100" b="0" u="none" baseline="0" dirty="0"/>
              <a:t> This is the date the parent signed required consent to place student on an Abbreviated School Day Program per SB819.</a:t>
            </a:r>
            <a:endParaRPr lang="en-US" sz="1100" b="0" u="sng" baseline="0" dirty="0"/>
          </a:p>
          <a:p>
            <a:pPr marL="171450" indent="-171450">
              <a:buClr>
                <a:schemeClr val="dk1"/>
              </a:buClr>
              <a:buSzPct val="120000"/>
              <a:buFont typeface="Arial" panose="020B0604020202020204" pitchFamily="34" charset="0"/>
              <a:buChar char="•"/>
            </a:pPr>
            <a:r>
              <a:rPr lang="en-US" sz="1100" b="0" u="sng" dirty="0"/>
              <a:t>Expected to Return to Full School Day</a:t>
            </a:r>
            <a:r>
              <a:rPr lang="en-US" sz="1100" b="0" dirty="0"/>
              <a:t>.</a:t>
            </a:r>
            <a:r>
              <a:rPr lang="en-US" sz="1100" b="0" baseline="0" dirty="0"/>
              <a:t> This is the date the student is expected to return to a full school day.</a:t>
            </a:r>
            <a:endParaRPr lang="en-US" sz="1100" b="0" dirty="0"/>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24</a:t>
            </a:fld>
            <a:endParaRPr sz="1300"/>
          </a:p>
        </p:txBody>
      </p:sp>
    </p:spTree>
    <p:extLst>
      <p:ext uri="{BB962C8B-B14F-4D97-AF65-F5344CB8AC3E}">
        <p14:creationId xmlns:p14="http://schemas.microsoft.com/office/powerpoint/2010/main" val="22387706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dirty="0">
                <a:solidFill>
                  <a:schemeClr val="dk1"/>
                </a:solidFill>
              </a:rPr>
              <a:t>Jackie</a:t>
            </a:r>
          </a:p>
          <a:p>
            <a:pPr marL="0" indent="0">
              <a:buClr>
                <a:schemeClr val="dk1"/>
              </a:buClr>
              <a:buSzPts val="1300"/>
              <a:buNone/>
            </a:pPr>
            <a:endParaRPr lang="en-US" dirty="0">
              <a:solidFill>
                <a:schemeClr val="dk1"/>
              </a:solidFill>
            </a:endParaRPr>
          </a:p>
          <a:p>
            <a:pPr marL="171450" indent="-171450">
              <a:buClr>
                <a:schemeClr val="dk1"/>
              </a:buClr>
              <a:buSzPct val="120000"/>
              <a:buFont typeface="Arial" panose="020B0604020202020204" pitchFamily="34" charset="0"/>
              <a:buChar char="•"/>
            </a:pPr>
            <a:r>
              <a:rPr lang="en-US" sz="1100" b="0" u="sng" dirty="0"/>
              <a:t>Primary Disability Code </a:t>
            </a:r>
            <a:r>
              <a:rPr lang="en-US" sz="1100" b="0" dirty="0"/>
              <a:t>is a dropdown</a:t>
            </a:r>
            <a:r>
              <a:rPr lang="en-US" sz="1100" b="0" baseline="0" dirty="0"/>
              <a:t> field.  Submitters will select the primary disability (eligibility) of the student. For Students with </a:t>
            </a:r>
            <a:r>
              <a:rPr lang="en-US" sz="1100" b="0" baseline="0" dirty="0" err="1"/>
              <a:t>SpEdFg</a:t>
            </a:r>
            <a:r>
              <a:rPr lang="en-US" sz="1100" b="0" baseline="0" dirty="0"/>
              <a:t> = 'N', this code should be '00'. If </a:t>
            </a:r>
            <a:r>
              <a:rPr lang="en-US" sz="1100" b="0" baseline="0" dirty="0" err="1"/>
              <a:t>SpEdFg</a:t>
            </a:r>
            <a:r>
              <a:rPr lang="en-US" sz="1100" b="0" baseline="0" dirty="0"/>
              <a:t> is No, you will receive an error if you try to enter a primary disability.  This can be remedied by changed the </a:t>
            </a:r>
            <a:r>
              <a:rPr lang="en-US" sz="1100" b="0" baseline="0" dirty="0" err="1"/>
              <a:t>SpEdFg</a:t>
            </a:r>
            <a:r>
              <a:rPr lang="en-US" sz="1100" b="0" baseline="0" dirty="0"/>
              <a:t> to Yes. </a:t>
            </a:r>
            <a:endParaRPr lang="en-US" sz="1100" b="0" u="none" baseline="0" dirty="0">
              <a:solidFill>
                <a:srgbClr val="366091"/>
              </a:solidFill>
            </a:endParaRPr>
          </a:p>
          <a:p>
            <a:pPr marL="171450" indent="-171450">
              <a:buClr>
                <a:schemeClr val="dk1"/>
              </a:buClr>
              <a:buSzPct val="120000"/>
              <a:buFont typeface="Arial" panose="020B0604020202020204" pitchFamily="34" charset="0"/>
              <a:buChar char="•"/>
            </a:pPr>
            <a:r>
              <a:rPr lang="en-US" sz="1100" b="0" u="sng" dirty="0"/>
              <a:t>Last Individual Education or Family Service Plan (IEP/IFSP) Date</a:t>
            </a:r>
            <a:r>
              <a:rPr lang="en-US" sz="1100" b="0" u="none" dirty="0"/>
              <a:t>  </a:t>
            </a:r>
            <a:r>
              <a:rPr lang="en-US" sz="1100" b="0" dirty="0"/>
              <a:t>is the date of the most current IEP. </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25</a:t>
            </a:fld>
            <a:endParaRPr sz="1300"/>
          </a:p>
        </p:txBody>
      </p:sp>
    </p:spTree>
    <p:extLst>
      <p:ext uri="{BB962C8B-B14F-4D97-AF65-F5344CB8AC3E}">
        <p14:creationId xmlns:p14="http://schemas.microsoft.com/office/powerpoint/2010/main" val="11707853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dirty="0">
              <a:solidFill>
                <a:schemeClr val="dk1"/>
              </a:solidFill>
            </a:endParaRPr>
          </a:p>
          <a:p>
            <a:pPr marL="171450" indent="-171450">
              <a:buClr>
                <a:schemeClr val="dk1"/>
              </a:buClr>
              <a:buSzPct val="120000"/>
              <a:buFont typeface="Arial" panose="020B0604020202020204" pitchFamily="34" charset="0"/>
              <a:buChar char="•"/>
            </a:pPr>
            <a:r>
              <a:rPr lang="en-US" sz="1100" b="1" dirty="0"/>
              <a:t>Weekly minutes of student while on Abbreviated School Day Program. </a:t>
            </a:r>
            <a:r>
              <a:rPr lang="en-US" sz="1100" b="0" dirty="0"/>
              <a:t>Enter the weekly minutes of the student </a:t>
            </a:r>
            <a:r>
              <a:rPr lang="en-US" sz="1100" b="0" baseline="0" dirty="0"/>
              <a:t>while on the </a:t>
            </a:r>
            <a:r>
              <a:rPr lang="en-US" sz="1100" b="0" dirty="0"/>
              <a:t>Abbreviated School Day Program. This is the weekly instructional and educational service minutes provided to the student. </a:t>
            </a:r>
          </a:p>
          <a:p>
            <a:pPr marL="171450" indent="-171450">
              <a:buClr>
                <a:schemeClr val="dk1"/>
              </a:buClr>
              <a:buSzPct val="120000"/>
              <a:buFont typeface="Arial" panose="020B0604020202020204" pitchFamily="34" charset="0"/>
              <a:buChar char="•"/>
            </a:pPr>
            <a:r>
              <a:rPr lang="en-US" sz="1100" b="1" dirty="0"/>
              <a:t>Weekly minutes available to other students in the same grade at the Resident District. </a:t>
            </a:r>
            <a:r>
              <a:rPr lang="en-US" sz="1100" b="0" dirty="0"/>
              <a:t>Enter the weekly minutes available to other students. This is the weekly instructional and educational service minutes provided to other students. </a:t>
            </a:r>
            <a:endParaRPr lang="en-US" sz="1100" b="0" dirty="0">
              <a:solidFill>
                <a:srgbClr val="366091"/>
              </a:solidFill>
            </a:endParaRP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26</a:t>
            </a:fld>
            <a:endParaRPr sz="1300"/>
          </a:p>
        </p:txBody>
      </p:sp>
    </p:spTree>
    <p:extLst>
      <p:ext uri="{BB962C8B-B14F-4D97-AF65-F5344CB8AC3E}">
        <p14:creationId xmlns:p14="http://schemas.microsoft.com/office/powerpoint/2010/main" val="19153454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171450" indent="-171450">
              <a:buClr>
                <a:schemeClr val="dk1"/>
              </a:buClr>
              <a:buSzPct val="120000"/>
              <a:buFont typeface="Arial" panose="020B0604020202020204" pitchFamily="34" charset="0"/>
              <a:buChar char="•"/>
            </a:pPr>
            <a:r>
              <a:rPr lang="en-US" sz="1100" baseline="0" dirty="0"/>
              <a:t>Select the code that best fits the reason the student was placed on an Abbreviated School Day. </a:t>
            </a:r>
          </a:p>
          <a:p>
            <a:pPr marL="171450" indent="-171450">
              <a:buClr>
                <a:schemeClr val="dk1"/>
              </a:buClr>
              <a:buSzPct val="120000"/>
              <a:buFont typeface="Arial" panose="020B0604020202020204" pitchFamily="34" charset="0"/>
              <a:buChar char="•"/>
            </a:pPr>
            <a:r>
              <a:rPr lang="en-US" sz="1100" baseline="0" dirty="0"/>
              <a:t>Codes are intentionally broad.  We were trying to stay away from the dreaded laundry list.  </a:t>
            </a:r>
          </a:p>
          <a:p>
            <a:pPr marL="171450" indent="-171450">
              <a:buClr>
                <a:schemeClr val="dk1"/>
              </a:buClr>
              <a:buSzPct val="120000"/>
              <a:buFont typeface="Arial" panose="020B0604020202020204" pitchFamily="34" charset="0"/>
              <a:buChar char="•"/>
            </a:pPr>
            <a:r>
              <a:rPr lang="en-US" sz="1100" baseline="0" dirty="0"/>
              <a:t>If more than one:</a:t>
            </a:r>
          </a:p>
          <a:p>
            <a:pPr marL="628650" lvl="1" indent="-171450">
              <a:buClr>
                <a:schemeClr val="dk1"/>
              </a:buClr>
              <a:buSzPct val="120000"/>
              <a:buFont typeface="Courier New" panose="02070309020205020404" pitchFamily="49" charset="0"/>
              <a:buChar char="o"/>
            </a:pPr>
            <a:r>
              <a:rPr lang="en-US" sz="1100" baseline="0" dirty="0"/>
              <a:t>Some codes take precedence.  Codes 03, 04 and 05 take precedence over codes 01 and 02.  If codes 03, 04 and 05 apply, they should be selected.  </a:t>
            </a:r>
          </a:p>
          <a:p>
            <a:pPr marL="628650" lvl="1" indent="-171450">
              <a:buClr>
                <a:schemeClr val="dk1"/>
              </a:buClr>
              <a:buSzPct val="120000"/>
              <a:buFont typeface="Courier New" panose="02070309020205020404" pitchFamily="49" charset="0"/>
              <a:buChar char="o"/>
            </a:pPr>
            <a:r>
              <a:rPr lang="en-US" sz="1100" baseline="0" dirty="0"/>
              <a:t>After taking precedence into account, if more than one code applies, choose the primary reason. </a:t>
            </a:r>
          </a:p>
          <a:p>
            <a:pPr marL="171450" indent="-171450">
              <a:buClr>
                <a:schemeClr val="dk1"/>
              </a:buClr>
              <a:buSzPct val="120000"/>
              <a:buFont typeface="Arial" panose="020B0604020202020204" pitchFamily="34" charset="0"/>
              <a:buChar char="•"/>
            </a:pPr>
            <a:r>
              <a:rPr lang="en-US" sz="1100" b="0" dirty="0"/>
              <a:t>Code 6 –</a:t>
            </a:r>
            <a:r>
              <a:rPr lang="en-US" sz="1100" b="0" baseline="0" dirty="0"/>
              <a:t> </a:t>
            </a:r>
            <a:r>
              <a:rPr lang="en-US" sz="1100" b="0" dirty="0"/>
              <a:t>Other</a:t>
            </a:r>
            <a:r>
              <a:rPr lang="en-US" sz="1100" b="0" baseline="0" dirty="0"/>
              <a:t> </a:t>
            </a:r>
            <a:r>
              <a:rPr lang="en-US" sz="1100" b="0" dirty="0"/>
              <a:t>should only be used when</a:t>
            </a:r>
            <a:r>
              <a:rPr lang="en-US" sz="1100" b="0" baseline="0" dirty="0"/>
              <a:t> the situation does not fall under codes 1 through 5. If you are not sure, please call us and we will help you figure out if one of the others apply.  We are here to help. Don’t think you are bothering us.</a:t>
            </a:r>
          </a:p>
          <a:p>
            <a:pPr marL="171450" indent="-171450">
              <a:buClr>
                <a:schemeClr val="dk1"/>
              </a:buClr>
              <a:buSzPct val="120000"/>
              <a:buFont typeface="Arial" panose="020B0604020202020204" pitchFamily="34" charset="0"/>
              <a:buChar char="•"/>
            </a:pPr>
            <a:r>
              <a:rPr lang="en-US" sz="1100" b="0" baseline="0" dirty="0"/>
              <a:t>Code 6 - Other will be used to add needed codes so that hopefully it will no longer be needed. </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27</a:t>
            </a:fld>
            <a:endParaRPr sz="1300"/>
          </a:p>
        </p:txBody>
      </p:sp>
    </p:spTree>
    <p:extLst>
      <p:ext uri="{BB962C8B-B14F-4D97-AF65-F5344CB8AC3E}">
        <p14:creationId xmlns:p14="http://schemas.microsoft.com/office/powerpoint/2010/main" val="5899753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171450" indent="-171450">
              <a:buClr>
                <a:schemeClr val="dk1"/>
              </a:buClr>
              <a:buSzPct val="120000"/>
              <a:buFont typeface="Arial" panose="020B0604020202020204" pitchFamily="34" charset="0"/>
              <a:buChar char="•"/>
            </a:pPr>
            <a:r>
              <a:rPr lang="en-US" sz="1100" b="0" baseline="0" dirty="0"/>
              <a:t>Comment is required when 6 – Other is selected.</a:t>
            </a:r>
          </a:p>
          <a:p>
            <a:pPr marL="171450" indent="-171450">
              <a:buClr>
                <a:schemeClr val="dk1"/>
              </a:buClr>
              <a:buSzPct val="120000"/>
              <a:buFont typeface="Arial" panose="020B0604020202020204" pitchFamily="34" charset="0"/>
              <a:buChar char="•"/>
            </a:pPr>
            <a:r>
              <a:rPr lang="en-US" sz="1100" b="0" baseline="0" dirty="0"/>
              <a:t>Please be brief and concise.  The field is limited to 50 characters.  </a:t>
            </a:r>
          </a:p>
          <a:p>
            <a:pPr marL="171450" indent="-171450">
              <a:buClr>
                <a:schemeClr val="dk1"/>
              </a:buClr>
              <a:buSzPct val="120000"/>
              <a:buFont typeface="Arial" panose="020B0604020202020204" pitchFamily="34" charset="0"/>
              <a:buChar char="•"/>
            </a:pPr>
            <a:r>
              <a:rPr lang="en-US" sz="1100" b="0" baseline="0" dirty="0"/>
              <a:t>ODE may ask you to recode to a code 1 through 5 if the comment indicates it fits under one of them. </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28</a:t>
            </a:fld>
            <a:endParaRPr sz="1300"/>
          </a:p>
        </p:txBody>
      </p:sp>
    </p:spTree>
    <p:extLst>
      <p:ext uri="{BB962C8B-B14F-4D97-AF65-F5344CB8AC3E}">
        <p14:creationId xmlns:p14="http://schemas.microsoft.com/office/powerpoint/2010/main" val="191103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Parent Consent document (PDF file)</a:t>
            </a:r>
            <a:br>
              <a:rPr lang="en-US" sz="1100" dirty="0">
                <a:solidFill>
                  <a:schemeClr val="dk1"/>
                </a:solidFill>
              </a:rPr>
            </a:br>
            <a:r>
              <a:rPr lang="en-US" sz="1100" dirty="0">
                <a:solidFill>
                  <a:schemeClr val="dk1"/>
                </a:solidFill>
              </a:rPr>
              <a:t>Upload field for Signed Consent and Acknowledgement of receipt of program information</a:t>
            </a:r>
          </a:p>
          <a:p>
            <a:pPr marL="0" indent="0">
              <a:buClr>
                <a:schemeClr val="dk1"/>
              </a:buClr>
              <a:buSzPts val="1300"/>
              <a:buNone/>
            </a:pPr>
            <a:endParaRPr lang="en-US" sz="1100" dirty="0">
              <a:solidFill>
                <a:schemeClr val="dk1"/>
              </a:solidFill>
            </a:endParaRPr>
          </a:p>
          <a:p>
            <a:pPr marL="171450" indent="-171450">
              <a:buClr>
                <a:schemeClr val="dk1"/>
              </a:buClr>
              <a:buSzPts val="1300"/>
              <a:buFont typeface="Arial" panose="020B0604020202020204" pitchFamily="34" charset="0"/>
              <a:buChar char="•"/>
            </a:pPr>
            <a:r>
              <a:rPr lang="en-US" sz="1100" dirty="0">
                <a:solidFill>
                  <a:schemeClr val="dk1"/>
                </a:solidFill>
              </a:rPr>
              <a:t>Steps to uploading:</a:t>
            </a:r>
          </a:p>
          <a:p>
            <a:pPr marL="171450" indent="-171450">
              <a:buClr>
                <a:schemeClr val="dk1"/>
              </a:buClr>
              <a:buSzPts val="1300"/>
              <a:buFont typeface="Arial" panose="020B0604020202020204" pitchFamily="34" charset="0"/>
              <a:buChar char="•"/>
            </a:pPr>
            <a:r>
              <a:rPr lang="en-US" sz="1100" dirty="0">
                <a:solidFill>
                  <a:schemeClr val="dk1"/>
                </a:solidFill>
              </a:rPr>
              <a:t>Browse and select file to be uploaded</a:t>
            </a:r>
          </a:p>
          <a:p>
            <a:pPr marL="628650" lvl="1" indent="-171450">
              <a:buClr>
                <a:schemeClr val="dk1"/>
              </a:buClr>
              <a:buSzPts val="1300"/>
              <a:buFont typeface="Courier New" panose="02070309020205020404" pitchFamily="49" charset="0"/>
              <a:buChar char="o"/>
            </a:pPr>
            <a:r>
              <a:rPr lang="en-US" sz="1100" dirty="0">
                <a:solidFill>
                  <a:schemeClr val="dk1"/>
                </a:solidFill>
              </a:rPr>
              <a:t>Once selected the file uploads</a:t>
            </a:r>
          </a:p>
          <a:p>
            <a:pPr marL="171450" indent="-171450">
              <a:buClr>
                <a:schemeClr val="dk1"/>
              </a:buClr>
              <a:buSzPts val="1300"/>
              <a:buFont typeface="Arial" panose="020B0604020202020204" pitchFamily="34" charset="0"/>
              <a:buChar char="•"/>
            </a:pPr>
            <a:r>
              <a:rPr lang="en-US" sz="1100" dirty="0">
                <a:solidFill>
                  <a:schemeClr val="dk1"/>
                </a:solidFill>
              </a:rPr>
              <a:t>Click “Reset” if wrong file selected</a:t>
            </a:r>
          </a:p>
          <a:p>
            <a:pPr marL="171450" indent="-171450">
              <a:buClr>
                <a:schemeClr val="dk1"/>
              </a:buClr>
              <a:buSzPts val="1300"/>
              <a:buFont typeface="Arial" panose="020B0604020202020204" pitchFamily="34" charset="0"/>
              <a:buChar char="•"/>
            </a:pPr>
            <a:r>
              <a:rPr lang="en-US" sz="1100" dirty="0">
                <a:solidFill>
                  <a:schemeClr val="dk1"/>
                </a:solidFill>
              </a:rPr>
              <a:t>CAUTION! When clicking the Save button at bottom of record</a:t>
            </a:r>
          </a:p>
          <a:p>
            <a:pPr marL="628650" lvl="1" indent="-171450">
              <a:buClr>
                <a:schemeClr val="dk1"/>
              </a:buClr>
              <a:buSzPts val="1300"/>
              <a:buFont typeface="Courier New" panose="02070309020205020404" pitchFamily="49" charset="0"/>
              <a:buChar char="o"/>
            </a:pPr>
            <a:r>
              <a:rPr lang="en-US" sz="1100" dirty="0">
                <a:solidFill>
                  <a:schemeClr val="dk1"/>
                </a:solidFill>
              </a:rPr>
              <a:t>If wrong file uploaded, it cannot be deleted</a:t>
            </a:r>
          </a:p>
          <a:p>
            <a:pPr marL="628650" lvl="1" indent="-171450">
              <a:buClr>
                <a:schemeClr val="dk1"/>
              </a:buClr>
              <a:buSzPts val="1300"/>
              <a:buFont typeface="Courier New" panose="02070309020205020404" pitchFamily="49" charset="0"/>
              <a:buChar char="o"/>
            </a:pPr>
            <a:r>
              <a:rPr lang="en-US" sz="1100" dirty="0">
                <a:solidFill>
                  <a:schemeClr val="dk1"/>
                </a:solidFill>
              </a:rPr>
              <a:t>Fix is to immediately select and save the correct file</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29</a:t>
            </a:fld>
            <a:endParaRPr sz="1300"/>
          </a:p>
        </p:txBody>
      </p:sp>
    </p:spTree>
    <p:extLst>
      <p:ext uri="{BB962C8B-B14F-4D97-AF65-F5344CB8AC3E}">
        <p14:creationId xmlns:p14="http://schemas.microsoft.com/office/powerpoint/2010/main" val="1871843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g10b851efc64_0_75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32" name="Google Shape;732;g10b851efc64_0_756:notes"/>
          <p:cNvSpPr txBox="1">
            <a:spLocks noGrp="1"/>
          </p:cNvSpPr>
          <p:nvPr>
            <p:ph type="body" idx="1"/>
          </p:nvPr>
        </p:nvSpPr>
        <p:spPr>
          <a:xfrm>
            <a:off x="701040" y="4473891"/>
            <a:ext cx="5608320" cy="3660610"/>
          </a:xfrm>
          <a:prstGeom prst="rect">
            <a:avLst/>
          </a:prstGeom>
          <a:noFill/>
          <a:ln>
            <a:noFill/>
          </a:ln>
        </p:spPr>
        <p:txBody>
          <a:bodyPr spcFirstLastPara="1" wrap="square" lIns="87812" tIns="87812" rIns="87812" bIns="87812" anchor="t" anchorCtr="0">
            <a:noAutofit/>
          </a:bodyPr>
          <a:lstStyle/>
          <a:p>
            <a:pPr marL="0" indent="0">
              <a:buClr>
                <a:schemeClr val="dk1"/>
              </a:buClr>
              <a:buSzPts val="1300"/>
              <a:buNone/>
            </a:pPr>
            <a:r>
              <a:rPr lang="en" sz="1100" b="0" dirty="0"/>
              <a:t>Jackie</a:t>
            </a:r>
          </a:p>
          <a:p>
            <a:pPr marL="0" indent="0">
              <a:buClr>
                <a:schemeClr val="dk1"/>
              </a:buClr>
              <a:buSzPts val="1300"/>
              <a:buNone/>
            </a:pPr>
            <a:endParaRPr lang="en" sz="1100" dirty="0"/>
          </a:p>
          <a:p>
            <a:pPr marL="0" indent="0">
              <a:buClr>
                <a:schemeClr val="dk1"/>
              </a:buClr>
              <a:buSzPts val="1300"/>
              <a:buNone/>
            </a:pPr>
            <a:r>
              <a:rPr lang="en" sz="1100" dirty="0"/>
              <a:t>The collection manual and web submission elements are available </a:t>
            </a:r>
            <a:r>
              <a:rPr lang="en-US" sz="1100" dirty="0"/>
              <a:t>on this page. We will post the slides for this webinar at a later date.</a:t>
            </a:r>
          </a:p>
        </p:txBody>
      </p:sp>
      <p:sp>
        <p:nvSpPr>
          <p:cNvPr id="733" name="Google Shape;733;g10b851efc64_0_756: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3</a:t>
            </a:fld>
            <a:endParaRPr sz="1300"/>
          </a:p>
        </p:txBody>
      </p:sp>
    </p:spTree>
    <p:extLst>
      <p:ext uri="{BB962C8B-B14F-4D97-AF65-F5344CB8AC3E}">
        <p14:creationId xmlns:p14="http://schemas.microsoft.com/office/powerpoint/2010/main" val="13915470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These fields must be accurate. Check them every time a new record is entered!</a:t>
            </a:r>
          </a:p>
          <a:p>
            <a:pPr marL="171450" indent="-171450">
              <a:buClr>
                <a:schemeClr val="dk1"/>
              </a:buClr>
              <a:buSzPts val="1300"/>
              <a:buFont typeface="Arial" panose="020B0604020202020204" pitchFamily="34" charset="0"/>
              <a:buChar char="•"/>
            </a:pPr>
            <a:r>
              <a:rPr lang="en-US" sz="1100" dirty="0">
                <a:solidFill>
                  <a:schemeClr val="dk1"/>
                </a:solidFill>
              </a:rPr>
              <a:t>Special Education Flag </a:t>
            </a:r>
          </a:p>
          <a:p>
            <a:pPr marL="628650" lvl="1" indent="-171450">
              <a:buClr>
                <a:schemeClr val="dk1"/>
              </a:buClr>
              <a:buSzPts val="1300"/>
              <a:buFont typeface="Courier New" panose="02070309020205020404" pitchFamily="49" charset="0"/>
              <a:buChar char="o"/>
            </a:pPr>
            <a:r>
              <a:rPr lang="en-US" sz="1100" dirty="0">
                <a:solidFill>
                  <a:schemeClr val="dk1"/>
                </a:solidFill>
              </a:rPr>
              <a:t>Yes indicates student is on an IEP </a:t>
            </a:r>
          </a:p>
          <a:p>
            <a:pPr marL="628650" lvl="1" indent="-171450">
              <a:buClr>
                <a:schemeClr val="dk1"/>
              </a:buClr>
              <a:buSzPts val="1300"/>
              <a:buFont typeface="Courier New" panose="02070309020205020404" pitchFamily="49" charset="0"/>
              <a:buChar char="o"/>
            </a:pPr>
            <a:r>
              <a:rPr lang="en-US" sz="1100" dirty="0">
                <a:solidFill>
                  <a:schemeClr val="dk1"/>
                </a:solidFill>
              </a:rPr>
              <a:t>When Yes, record will require Primary Disability Code and Last Individual Education or Family Service Plan (IEP/IFSP) Date</a:t>
            </a:r>
          </a:p>
          <a:p>
            <a:pPr marL="171450" indent="-171450">
              <a:buClr>
                <a:schemeClr val="dk1"/>
              </a:buClr>
              <a:buSzPts val="1300"/>
              <a:buFont typeface="Arial" panose="020B0604020202020204" pitchFamily="34" charset="0"/>
              <a:buChar char="•"/>
            </a:pPr>
            <a:r>
              <a:rPr lang="en-US" sz="1100" dirty="0">
                <a:solidFill>
                  <a:schemeClr val="dk1"/>
                </a:solidFill>
              </a:rPr>
              <a:t>Section 504 Flag</a:t>
            </a:r>
          </a:p>
          <a:p>
            <a:pPr marL="628650" lvl="1" indent="-171450">
              <a:buClr>
                <a:schemeClr val="dk1"/>
              </a:buClr>
              <a:buSzPts val="1300"/>
              <a:buFont typeface="Courier New" panose="02070309020205020404" pitchFamily="49" charset="0"/>
              <a:buChar char="o"/>
            </a:pPr>
            <a:r>
              <a:rPr lang="en-US" sz="1100" dirty="0">
                <a:solidFill>
                  <a:schemeClr val="dk1"/>
                </a:solidFill>
              </a:rPr>
              <a:t>When Yes, student is on a 504 plan</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30</a:t>
            </a:fld>
            <a:endParaRPr sz="1300"/>
          </a:p>
        </p:txBody>
      </p:sp>
    </p:spTree>
    <p:extLst>
      <p:ext uri="{BB962C8B-B14F-4D97-AF65-F5344CB8AC3E}">
        <p14:creationId xmlns:p14="http://schemas.microsoft.com/office/powerpoint/2010/main" val="425467392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Remember:</a:t>
            </a:r>
          </a:p>
          <a:p>
            <a:pPr marL="171450" indent="-171450" defTabSz="931774">
              <a:buClr>
                <a:schemeClr val="dk1"/>
              </a:buClr>
              <a:buSzPct val="120000"/>
              <a:buFont typeface="Arial" panose="020B0604020202020204" pitchFamily="34" charset="0"/>
              <a:buChar char="•"/>
            </a:pPr>
            <a:r>
              <a:rPr lang="en-US" sz="1100" dirty="0"/>
              <a:t>A student may no longer be on an Abbreviated School Day Program, then be placed on it again.</a:t>
            </a:r>
          </a:p>
          <a:p>
            <a:pPr marL="171450" indent="-171450">
              <a:buClr>
                <a:schemeClr val="dk1"/>
              </a:buClr>
              <a:buSzPct val="120000"/>
              <a:buFont typeface="Arial" panose="020B0604020202020204" pitchFamily="34" charset="0"/>
              <a:buChar char="•"/>
            </a:pPr>
            <a:r>
              <a:rPr lang="en-US" sz="1100" dirty="0"/>
              <a:t>If student is placed on an Abbreviated School Day Program again during the reporting period, another record must be reported. Students can have multiple records reported throughout the reporting period.  </a:t>
            </a:r>
          </a:p>
          <a:p>
            <a:pPr marL="171450" indent="-171450">
              <a:buClr>
                <a:schemeClr val="dk1"/>
              </a:buClr>
              <a:buSzPct val="120000"/>
              <a:buFont typeface="Arial" panose="020B0604020202020204" pitchFamily="34" charset="0"/>
              <a:buChar char="•"/>
            </a:pPr>
            <a:r>
              <a:rPr lang="en-US" sz="1100" dirty="0"/>
              <a:t>Students may only have one Open record during the reporting period.</a:t>
            </a:r>
          </a:p>
          <a:p>
            <a:pPr marL="171450" indent="-171450">
              <a:buClr>
                <a:schemeClr val="dk1"/>
              </a:buClr>
              <a:buSzPct val="120000"/>
              <a:buFont typeface="Arial" panose="020B0604020202020204" pitchFamily="34" charset="0"/>
              <a:buChar char="•"/>
            </a:pPr>
            <a:r>
              <a:rPr lang="en-US" sz="1100" dirty="0"/>
              <a:t>If</a:t>
            </a:r>
            <a:r>
              <a:rPr lang="en-US" sz="1100" baseline="0" dirty="0"/>
              <a:t> entering multiple records, be sure to enter them in chronological date order.  Enter the earliest record first ant the most current last.  This will typically be the case when the count of abbreviated school days are not consecutive, when it has reached a total of 11 days for the school year. </a:t>
            </a:r>
            <a:endParaRPr lang="en-US" sz="1100" dirty="0"/>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31</a:t>
            </a:fld>
            <a:endParaRPr sz="1300"/>
          </a:p>
        </p:txBody>
      </p:sp>
    </p:spTree>
    <p:extLst>
      <p:ext uri="{BB962C8B-B14F-4D97-AF65-F5344CB8AC3E}">
        <p14:creationId xmlns:p14="http://schemas.microsoft.com/office/powerpoint/2010/main" val="6879719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171450" indent="-171450">
              <a:buClr>
                <a:schemeClr val="dk1"/>
              </a:buClr>
              <a:buSzPct val="120000"/>
              <a:buFont typeface="Arial" panose="020B0604020202020204" pitchFamily="34" charset="0"/>
              <a:buChar char="•"/>
            </a:pPr>
            <a:r>
              <a:rPr lang="en-US" sz="1100" dirty="0"/>
              <a:t>At the end of the school year:</a:t>
            </a:r>
          </a:p>
          <a:p>
            <a:pPr marL="171450" indent="-171450">
              <a:buClr>
                <a:schemeClr val="dk1"/>
              </a:buClr>
              <a:buSzPct val="120000"/>
              <a:buFont typeface="Arial" panose="020B0604020202020204" pitchFamily="34" charset="0"/>
              <a:buChar char="•"/>
            </a:pPr>
            <a:r>
              <a:rPr lang="en-US" sz="1100" dirty="0"/>
              <a:t>Check and finalize all the data submitted for the school year</a:t>
            </a:r>
          </a:p>
          <a:p>
            <a:pPr marL="171450" indent="-171450">
              <a:buClr>
                <a:schemeClr val="dk1"/>
              </a:buClr>
              <a:buSzPct val="120000"/>
              <a:buFont typeface="Arial" panose="020B0604020202020204" pitchFamily="34" charset="0"/>
              <a:buChar char="•"/>
            </a:pPr>
            <a:r>
              <a:rPr lang="en-US" sz="1100" dirty="0"/>
              <a:t>This can impact manual roll forward</a:t>
            </a:r>
          </a:p>
          <a:p>
            <a:pPr marL="171450" indent="-171450">
              <a:buClr>
                <a:schemeClr val="dk1"/>
              </a:buClr>
              <a:buSzPct val="120000"/>
              <a:buFont typeface="Arial" panose="020B0604020202020204" pitchFamily="34" charset="0"/>
              <a:buChar char="•"/>
            </a:pPr>
            <a:r>
              <a:rPr lang="en-US" sz="1100" dirty="0"/>
              <a:t>Verify your annual submission in Status Tracking before the collection closes</a:t>
            </a: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32</a:t>
            </a:fld>
            <a:endParaRPr sz="1300"/>
          </a:p>
        </p:txBody>
      </p:sp>
    </p:spTree>
    <p:extLst>
      <p:ext uri="{BB962C8B-B14F-4D97-AF65-F5344CB8AC3E}">
        <p14:creationId xmlns:p14="http://schemas.microsoft.com/office/powerpoint/2010/main" val="9416052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52B3C4-AFF9-1116-3AB7-DF6564435B9B}"/>
              </a:ext>
            </a:extLst>
          </p:cNvPr>
          <p:cNvSpPr>
            <a:spLocks noGrp="1"/>
          </p:cNvSpPr>
          <p:nvPr>
            <p:ph type="sldNum" sz="quarter" idx="5"/>
          </p:nvPr>
        </p:nvSpPr>
        <p:spPr/>
        <p:txBody>
          <a:bodyPr/>
          <a:lstStyle/>
          <a:p>
            <a:fld id="{8069EBEF-A6B2-4711-8410-BED40E57A28B}" type="slidenum">
              <a:rPr lang="en-US" smtClean="0"/>
              <a:t>33</a:t>
            </a:fld>
            <a:endParaRPr lang="en-US"/>
          </a:p>
        </p:txBody>
      </p:sp>
    </p:spTree>
    <p:extLst>
      <p:ext uri="{BB962C8B-B14F-4D97-AF65-F5344CB8AC3E}">
        <p14:creationId xmlns:p14="http://schemas.microsoft.com/office/powerpoint/2010/main" val="1192380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lvl="1" indent="0">
              <a:buClr>
                <a:schemeClr val="dk1"/>
              </a:buClr>
              <a:buSzPts val="2300"/>
              <a:buNone/>
            </a:pPr>
            <a:r>
              <a:rPr lang="en" sz="1100" dirty="0"/>
              <a:t>Please contact us directly for specific questions pertaining to your institution or program. We can help with individualized situations outside of this training opportunity. </a:t>
            </a:r>
            <a:endParaRPr lang="en-US" sz="1100" dirty="0"/>
          </a:p>
        </p:txBody>
      </p:sp>
      <p:sp>
        <p:nvSpPr>
          <p:cNvPr id="4" name="Slide Number Placeholder 3"/>
          <p:cNvSpPr>
            <a:spLocks noGrp="1"/>
          </p:cNvSpPr>
          <p:nvPr>
            <p:ph type="sldNum" sz="quarter" idx="5"/>
          </p:nvPr>
        </p:nvSpPr>
        <p:spPr/>
        <p:txBody>
          <a:bodyPr/>
          <a:lstStyle/>
          <a:p>
            <a:fld id="{42042C83-F474-4689-992F-134064305DAD}" type="slidenum">
              <a:rPr lang="en-US" smtClean="0"/>
              <a:t>34</a:t>
            </a:fld>
            <a:endParaRPr lang="en-US"/>
          </a:p>
        </p:txBody>
      </p:sp>
    </p:spTree>
    <p:extLst>
      <p:ext uri="{BB962C8B-B14F-4D97-AF65-F5344CB8AC3E}">
        <p14:creationId xmlns:p14="http://schemas.microsoft.com/office/powerpoint/2010/main" val="167243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g10b851efc64_0_75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32" name="Google Shape;732;g10b851efc64_0_756:notes"/>
          <p:cNvSpPr txBox="1">
            <a:spLocks noGrp="1"/>
          </p:cNvSpPr>
          <p:nvPr>
            <p:ph type="body" idx="1"/>
          </p:nvPr>
        </p:nvSpPr>
        <p:spPr>
          <a:xfrm>
            <a:off x="701040" y="4473891"/>
            <a:ext cx="5608320" cy="3660610"/>
          </a:xfrm>
          <a:prstGeom prst="rect">
            <a:avLst/>
          </a:prstGeom>
          <a:noFill/>
          <a:ln>
            <a:noFill/>
          </a:ln>
        </p:spPr>
        <p:txBody>
          <a:bodyPr spcFirstLastPara="1" wrap="square" lIns="87812" tIns="87812" rIns="87812" bIns="87812" anchor="t" anchorCtr="0">
            <a:noAutofit/>
          </a:bodyPr>
          <a:lstStyle/>
          <a:p>
            <a:pPr marL="0" indent="0">
              <a:buClr>
                <a:schemeClr val="dk1"/>
              </a:buClr>
              <a:buSzPts val="1300"/>
              <a:buNone/>
            </a:pPr>
            <a:r>
              <a:rPr lang="en-US" sz="1100" b="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As you navigate the data collection, please reach out to any one of us for assistance as individual issues or questions arise. We are here to help. </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Eventually there will be a designated Research Analyst for this collection.  In the interim, the Data Team Research Analysts are assisting. </a:t>
            </a:r>
          </a:p>
        </p:txBody>
      </p:sp>
      <p:sp>
        <p:nvSpPr>
          <p:cNvPr id="733" name="Google Shape;733;g10b851efc64_0_756: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4</a:t>
            </a:fld>
            <a:endParaRPr sz="1300"/>
          </a:p>
        </p:txBody>
      </p:sp>
    </p:spTree>
    <p:extLst>
      <p:ext uri="{BB962C8B-B14F-4D97-AF65-F5344CB8AC3E}">
        <p14:creationId xmlns:p14="http://schemas.microsoft.com/office/powerpoint/2010/main" val="58908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4226809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g10b851efc64_0_756: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32" name="Google Shape;732;g10b851efc64_0_756:notes"/>
          <p:cNvSpPr txBox="1">
            <a:spLocks noGrp="1"/>
          </p:cNvSpPr>
          <p:nvPr>
            <p:ph type="body" idx="1"/>
          </p:nvPr>
        </p:nvSpPr>
        <p:spPr>
          <a:xfrm>
            <a:off x="701040" y="4473891"/>
            <a:ext cx="5608320" cy="3660610"/>
          </a:xfrm>
          <a:prstGeom prst="rect">
            <a:avLst/>
          </a:prstGeom>
          <a:noFill/>
          <a:ln>
            <a:noFill/>
          </a:ln>
        </p:spPr>
        <p:txBody>
          <a:bodyPr spcFirstLastPara="1" wrap="square" lIns="87812" tIns="87812" rIns="87812" bIns="87812" anchor="t" anchorCtr="0">
            <a:noAutofit/>
          </a:bodyPr>
          <a:lstStyle/>
          <a:p>
            <a:pPr marL="0" indent="0">
              <a:buClr>
                <a:schemeClr val="dk1"/>
              </a:buClr>
              <a:buSzPts val="1300"/>
              <a:buNone/>
            </a:pPr>
            <a:r>
              <a:rPr lang="en-US" sz="1100" dirty="0"/>
              <a:t>Jackie</a:t>
            </a:r>
          </a:p>
          <a:p>
            <a:pPr marL="0" indent="0">
              <a:buClr>
                <a:schemeClr val="dk1"/>
              </a:buClr>
              <a:buSzPts val="1300"/>
              <a:buNone/>
            </a:pPr>
            <a:endParaRPr sz="1100" dirty="0"/>
          </a:p>
          <a:p>
            <a:pPr marL="174708" indent="-174708">
              <a:buClr>
                <a:schemeClr val="dk1"/>
              </a:buClr>
              <a:buSzPct val="120000"/>
              <a:buFont typeface="Arial" panose="020B0604020202020204" pitchFamily="34" charset="0"/>
              <a:buChar char="•"/>
            </a:pPr>
            <a:r>
              <a:rPr lang="en" sz="1100" dirty="0"/>
              <a:t>The collection </a:t>
            </a:r>
            <a:r>
              <a:rPr lang="en" sz="1100" baseline="0" dirty="0"/>
              <a:t>opened on September 14. It closes July 5.</a:t>
            </a:r>
          </a:p>
          <a:p>
            <a:pPr marL="174708" indent="-174708">
              <a:buClr>
                <a:schemeClr val="dk1"/>
              </a:buClr>
              <a:buSzPct val="120000"/>
              <a:buFont typeface="Arial" panose="020B0604020202020204" pitchFamily="34" charset="0"/>
              <a:buChar char="•"/>
            </a:pPr>
            <a:r>
              <a:rPr lang="en" sz="1100" dirty="0"/>
              <a:t>Districts and agencies will submit records throughout the year and will have until July 5 to </a:t>
            </a:r>
            <a:r>
              <a:rPr lang="en" sz="1100" baseline="0" dirty="0"/>
              <a:t>finalize and verify </a:t>
            </a:r>
            <a:r>
              <a:rPr lang="en" sz="1100" dirty="0"/>
              <a:t>all records submitted for the 2023-2024 school year. </a:t>
            </a:r>
          </a:p>
          <a:p>
            <a:pPr marL="174708" indent="-174708">
              <a:buClr>
                <a:schemeClr val="dk1"/>
              </a:buClr>
              <a:buSzPct val="120000"/>
              <a:buFont typeface="Arial" panose="020B0604020202020204" pitchFamily="34" charset="0"/>
              <a:buChar char="•"/>
            </a:pPr>
            <a:r>
              <a:rPr lang="en-US" sz="1100" dirty="0"/>
              <a:t>ODE will review data as it is submitted throughout year, but also after it closes on July 5 to look for any potential errors.  ODE will contact the submitter if there are questions about any of the data submitted for 2023-2024. </a:t>
            </a:r>
          </a:p>
        </p:txBody>
      </p:sp>
      <p:sp>
        <p:nvSpPr>
          <p:cNvPr id="733" name="Google Shape;733;g10b851efc64_0_756: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6</a:t>
            </a:fld>
            <a:endParaRPr sz="1300"/>
          </a:p>
        </p:txBody>
      </p:sp>
    </p:spTree>
    <p:extLst>
      <p:ext uri="{BB962C8B-B14F-4D97-AF65-F5344CB8AC3E}">
        <p14:creationId xmlns:p14="http://schemas.microsoft.com/office/powerpoint/2010/main" val="3414125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 sz="1100" dirty="0">
                <a:latin typeface="+mn-lt"/>
                <a:cs typeface="Calibri" panose="020F0502020204030204" pitchFamily="34" charset="0"/>
              </a:rPr>
              <a:t>Jackie</a:t>
            </a:r>
          </a:p>
          <a:p>
            <a:pPr marL="0" indent="0">
              <a:buClr>
                <a:schemeClr val="dk1"/>
              </a:buClr>
              <a:buSzPts val="1300"/>
              <a:buNone/>
            </a:pPr>
            <a:endParaRPr lang="en" sz="1100" dirty="0">
              <a:solidFill>
                <a:schemeClr val="tx1"/>
              </a:solidFill>
              <a:latin typeface="+mn-lt"/>
              <a:cs typeface="Calibri" panose="020F0502020204030204" pitchFamily="34" charset="0"/>
            </a:endParaRPr>
          </a:p>
          <a:p>
            <a:pPr marL="0" indent="0">
              <a:buClr>
                <a:schemeClr val="dk1"/>
              </a:buClr>
              <a:buSzPts val="1300"/>
              <a:buNone/>
            </a:pPr>
            <a:r>
              <a:rPr lang="en" sz="1100" dirty="0">
                <a:solidFill>
                  <a:schemeClr val="tx1"/>
                </a:solidFill>
                <a:latin typeface="+mn-lt"/>
                <a:cs typeface="Calibri" panose="020F0502020204030204" pitchFamily="34" charset="0"/>
              </a:rPr>
              <a:t>The purpose of the Abbreviated Day</a:t>
            </a:r>
            <a:r>
              <a:rPr lang="en" sz="1100" baseline="0" dirty="0">
                <a:solidFill>
                  <a:schemeClr val="tx1"/>
                </a:solidFill>
                <a:latin typeface="+mn-lt"/>
                <a:cs typeface="Calibri" panose="020F0502020204030204" pitchFamily="34" charset="0"/>
              </a:rPr>
              <a:t> </a:t>
            </a:r>
            <a:r>
              <a:rPr lang="en" sz="1100" dirty="0">
                <a:solidFill>
                  <a:schemeClr val="tx1"/>
                </a:solidFill>
                <a:latin typeface="+mn-lt"/>
                <a:cs typeface="Calibri" panose="020F0502020204030204" pitchFamily="34" charset="0"/>
              </a:rPr>
              <a:t>collection is to collect student level</a:t>
            </a:r>
            <a:r>
              <a:rPr lang="en" sz="1100" baseline="0" dirty="0">
                <a:solidFill>
                  <a:schemeClr val="tx1"/>
                </a:solidFill>
                <a:latin typeface="+mn-lt"/>
                <a:cs typeface="Calibri" panose="020F0502020204030204" pitchFamily="34" charset="0"/>
              </a:rPr>
              <a:t> records for those who are on an abbreviated school day program.</a:t>
            </a:r>
          </a:p>
          <a:p>
            <a:pPr marL="171450" indent="-171450">
              <a:buClr>
                <a:schemeClr val="dk1"/>
              </a:buClr>
              <a:buSzPct val="120000"/>
              <a:buFont typeface="Arial" panose="020B0604020202020204" pitchFamily="34" charset="0"/>
              <a:buChar char="•"/>
            </a:pPr>
            <a:r>
              <a:rPr lang="en" sz="1100" dirty="0">
                <a:solidFill>
                  <a:schemeClr val="tx1"/>
                </a:solidFill>
                <a:latin typeface="+mn-lt"/>
                <a:ea typeface="Calibri"/>
                <a:cs typeface="Calibri" panose="020F0502020204030204" pitchFamily="34" charset="0"/>
                <a:sym typeface="Calibri"/>
              </a:rPr>
              <a:t>SB 819 signed into law this summer created new provisions relating to abbreviated school day programs. </a:t>
            </a:r>
          </a:p>
          <a:p>
            <a:pPr marL="171450" indent="-171450">
              <a:buClr>
                <a:schemeClr val="dk1"/>
              </a:buClr>
              <a:buSzPct val="120000"/>
              <a:buFont typeface="Arial" panose="020B0604020202020204" pitchFamily="34" charset="0"/>
              <a:buChar char="•"/>
            </a:pPr>
            <a:r>
              <a:rPr lang="en-US" sz="1100" dirty="0">
                <a:solidFill>
                  <a:schemeClr val="tx1"/>
                </a:solidFill>
                <a:latin typeface="+mn-lt"/>
                <a:ea typeface="Calibri"/>
                <a:cs typeface="Calibri" panose="020F0502020204030204" pitchFamily="34" charset="0"/>
                <a:sym typeface="Calibri"/>
              </a:rPr>
              <a:t>This collection is to provide some of the basic and critical data elements needed and the </a:t>
            </a:r>
            <a:r>
              <a:rPr lang="en" sz="1100" dirty="0">
                <a:latin typeface="+mn-lt"/>
              </a:rPr>
              <a:t>data collected will be used for</a:t>
            </a:r>
            <a:endParaRPr lang="en" sz="1100" baseline="0" dirty="0">
              <a:latin typeface="+mn-lt"/>
            </a:endParaRPr>
          </a:p>
          <a:p>
            <a:pPr marL="631908" lvl="1" indent="-174708" defTabSz="931774">
              <a:buSzPct val="120000"/>
              <a:buFont typeface="Courier New" panose="02070309020205020404" pitchFamily="49" charset="0"/>
              <a:buChar char="o"/>
              <a:defRPr/>
            </a:pPr>
            <a:r>
              <a:rPr lang="en-US" sz="1100" dirty="0">
                <a:latin typeface="+mn-lt"/>
                <a:ea typeface="Calibri"/>
                <a:cs typeface="Calibri"/>
                <a:sym typeface="Calibri"/>
              </a:rPr>
              <a:t>Tracking and monitoring the use of Abbreviated School Day Program per SB 819, and </a:t>
            </a:r>
          </a:p>
          <a:p>
            <a:pPr marL="631908" lvl="1" indent="-174708" defTabSz="931774">
              <a:buSzPct val="120000"/>
              <a:buFont typeface="Courier New" panose="02070309020205020404" pitchFamily="49" charset="0"/>
              <a:buChar char="o"/>
              <a:defRPr/>
            </a:pPr>
            <a:r>
              <a:rPr lang="en-US" sz="1100" dirty="0">
                <a:solidFill>
                  <a:schemeClr val="tx1"/>
                </a:solidFill>
                <a:latin typeface="+mn-lt"/>
                <a:ea typeface="Calibri"/>
                <a:cs typeface="Calibri" panose="020F0502020204030204" pitchFamily="34" charset="0"/>
                <a:sym typeface="Calibri"/>
              </a:rPr>
              <a:t>To provide guidance and technical assistance to districts and agencies. </a:t>
            </a:r>
            <a:endParaRPr lang="en-US" sz="1100" dirty="0">
              <a:solidFill>
                <a:schemeClr val="tx1"/>
              </a:solidFill>
              <a:latin typeface="+mn-lt"/>
              <a:cs typeface="Calibri" panose="020F0502020204030204" pitchFamily="34" charset="0"/>
            </a:endParaRP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7</a:t>
            </a:fld>
            <a:endParaRPr sz="1300"/>
          </a:p>
        </p:txBody>
      </p:sp>
    </p:spTree>
    <p:extLst>
      <p:ext uri="{BB962C8B-B14F-4D97-AF65-F5344CB8AC3E}">
        <p14:creationId xmlns:p14="http://schemas.microsoft.com/office/powerpoint/2010/main" val="9481530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Here are the districts</a:t>
            </a:r>
            <a:r>
              <a:rPr lang="en-US" sz="1100" baseline="0" dirty="0">
                <a:solidFill>
                  <a:schemeClr val="dk1"/>
                </a:solidFill>
              </a:rPr>
              <a:t> and agencies required to submit data to this collection.  </a:t>
            </a:r>
            <a:endParaRPr lang="en-US" sz="1100" dirty="0">
              <a:solidFill>
                <a:schemeClr val="dk1"/>
              </a:solidFill>
            </a:endParaRPr>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8</a:t>
            </a:fld>
            <a:endParaRPr sz="1300"/>
          </a:p>
        </p:txBody>
      </p:sp>
    </p:spTree>
    <p:extLst>
      <p:ext uri="{BB962C8B-B14F-4D97-AF65-F5344CB8AC3E}">
        <p14:creationId xmlns:p14="http://schemas.microsoft.com/office/powerpoint/2010/main" val="357185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6"/>
        <p:cNvGrpSpPr/>
        <p:nvPr/>
      </p:nvGrpSpPr>
      <p:grpSpPr>
        <a:xfrm>
          <a:off x="0" y="0"/>
          <a:ext cx="0" cy="0"/>
          <a:chOff x="0" y="0"/>
          <a:chExt cx="0" cy="0"/>
        </a:xfrm>
      </p:grpSpPr>
      <p:sp>
        <p:nvSpPr>
          <p:cNvPr id="787" name="Google Shape;787;g10b851efc64_0_803: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88" name="Google Shape;788;g10b851efc64_0_803:notes"/>
          <p:cNvSpPr txBox="1">
            <a:spLocks noGrp="1"/>
          </p:cNvSpPr>
          <p:nvPr>
            <p:ph type="body" idx="1"/>
          </p:nvPr>
        </p:nvSpPr>
        <p:spPr>
          <a:xfrm>
            <a:off x="701040" y="4473891"/>
            <a:ext cx="5608320" cy="3660610"/>
          </a:xfrm>
          <a:prstGeom prst="rect">
            <a:avLst/>
          </a:prstGeom>
          <a:noFill/>
          <a:ln>
            <a:noFill/>
          </a:ln>
        </p:spPr>
        <p:txBody>
          <a:bodyPr spcFirstLastPara="1" wrap="square" lIns="87838" tIns="87838" rIns="87838" bIns="87838" anchor="t" anchorCtr="0">
            <a:noAutofit/>
          </a:bodyPr>
          <a:lstStyle/>
          <a:p>
            <a:pPr marL="0" indent="0">
              <a:buClr>
                <a:schemeClr val="dk1"/>
              </a:buClr>
              <a:buSzPts val="1300"/>
              <a:buNone/>
            </a:pPr>
            <a:r>
              <a:rPr lang="en-US" sz="1100" dirty="0">
                <a:solidFill>
                  <a:schemeClr val="dk1"/>
                </a:solidFill>
              </a:rPr>
              <a:t>Jackie</a:t>
            </a:r>
          </a:p>
          <a:p>
            <a:pPr marL="0" indent="0">
              <a:buClr>
                <a:schemeClr val="dk1"/>
              </a:buClr>
              <a:buSzPts val="1300"/>
              <a:buNone/>
            </a:pPr>
            <a:endParaRPr lang="en-US" sz="1100" dirty="0">
              <a:solidFill>
                <a:schemeClr val="dk1"/>
              </a:solidFill>
            </a:endParaRPr>
          </a:p>
          <a:p>
            <a:pPr marL="0" indent="0">
              <a:buClr>
                <a:schemeClr val="dk1"/>
              </a:buClr>
              <a:buSzPts val="1300"/>
              <a:buNone/>
            </a:pPr>
            <a:r>
              <a:rPr lang="en-US" sz="1100" dirty="0">
                <a:solidFill>
                  <a:schemeClr val="dk1"/>
                </a:solidFill>
              </a:rPr>
              <a:t>An Abbreviated School</a:t>
            </a:r>
            <a:r>
              <a:rPr lang="en-US" sz="1100" baseline="0" dirty="0">
                <a:solidFill>
                  <a:schemeClr val="dk1"/>
                </a:solidFill>
              </a:rPr>
              <a:t> Day Program as defined by </a:t>
            </a:r>
            <a:r>
              <a:rPr lang="en-US" sz="1100" b="1" baseline="0" dirty="0">
                <a:solidFill>
                  <a:schemeClr val="dk1"/>
                </a:solidFill>
              </a:rPr>
              <a:t>Senate Bill 819 </a:t>
            </a:r>
            <a:r>
              <a:rPr lang="en-US" sz="1100" baseline="0" dirty="0">
                <a:solidFill>
                  <a:schemeClr val="dk1"/>
                </a:solidFill>
              </a:rPr>
              <a:t>has two parts:</a:t>
            </a:r>
          </a:p>
          <a:p>
            <a:pPr marL="228600" indent="-228600">
              <a:buClr>
                <a:schemeClr val="dk1"/>
              </a:buClr>
              <a:buSzPct val="90000"/>
              <a:buFont typeface="+mj-lt"/>
              <a:buAutoNum type="arabicPeriod"/>
            </a:pPr>
            <a:r>
              <a:rPr lang="en-US" sz="1100" baseline="0" dirty="0">
                <a:solidFill>
                  <a:schemeClr val="dk1"/>
                </a:solidFill>
              </a:rPr>
              <a:t>One, It is an education program in which the school district restricts access for a student with a disability to hours of </a:t>
            </a:r>
            <a:r>
              <a:rPr lang="en-US" sz="1100" u="sng" baseline="0" dirty="0">
                <a:solidFill>
                  <a:schemeClr val="dk1"/>
                </a:solidFill>
              </a:rPr>
              <a:t>instruction or educational service</a:t>
            </a:r>
            <a:r>
              <a:rPr lang="en-US" sz="1100" baseline="0" dirty="0">
                <a:solidFill>
                  <a:schemeClr val="dk1"/>
                </a:solidFill>
              </a:rPr>
              <a:t>s to less than the number of hours of instruction or educational services that are provided to the majority of other students who are in the same grade within the student’s resident school district, </a:t>
            </a:r>
            <a:endParaRPr lang="en-US" sz="1100" dirty="0">
              <a:solidFill>
                <a:schemeClr val="dk1"/>
              </a:solidFill>
            </a:endParaRPr>
          </a:p>
          <a:p>
            <a:pPr marL="228600" indent="-228600">
              <a:buClr>
                <a:schemeClr val="dk1"/>
              </a:buClr>
              <a:buSzPct val="90000"/>
              <a:buFont typeface="+mj-lt"/>
              <a:buAutoNum type="arabicPeriod"/>
            </a:pPr>
            <a:r>
              <a:rPr lang="en-US" sz="1100" dirty="0">
                <a:solidFill>
                  <a:schemeClr val="dk1"/>
                </a:solidFill>
              </a:rPr>
              <a:t>If number 1 is met then the student is considered to</a:t>
            </a:r>
            <a:r>
              <a:rPr lang="en-US" sz="1100" baseline="0" dirty="0">
                <a:solidFill>
                  <a:schemeClr val="dk1"/>
                </a:solidFill>
              </a:rPr>
              <a:t> be in an abbreviated school day </a:t>
            </a:r>
            <a:r>
              <a:rPr lang="en-US" sz="1100" b="1" baseline="0" dirty="0">
                <a:solidFill>
                  <a:schemeClr val="dk1"/>
                </a:solidFill>
              </a:rPr>
              <a:t>program</a:t>
            </a:r>
            <a:r>
              <a:rPr lang="en-US" sz="1100" baseline="0" dirty="0">
                <a:solidFill>
                  <a:schemeClr val="dk1"/>
                </a:solidFill>
              </a:rPr>
              <a:t> IF the number of abbreviated school days exceeds 10 days. On day 11 the student is considered to be on an </a:t>
            </a:r>
            <a:r>
              <a:rPr lang="en-US" sz="1100" dirty="0">
                <a:solidFill>
                  <a:schemeClr val="dk1"/>
                </a:solidFill>
              </a:rPr>
              <a:t>Abbreviated School</a:t>
            </a:r>
            <a:r>
              <a:rPr lang="en-US" sz="1100" baseline="0" dirty="0">
                <a:solidFill>
                  <a:schemeClr val="dk1"/>
                </a:solidFill>
              </a:rPr>
              <a:t> Day Program. </a:t>
            </a:r>
            <a:endParaRPr lang="en-US" sz="1100" dirty="0"/>
          </a:p>
        </p:txBody>
      </p:sp>
      <p:sp>
        <p:nvSpPr>
          <p:cNvPr id="789" name="Google Shape;789;g10b851efc64_0_803:notes"/>
          <p:cNvSpPr txBox="1">
            <a:spLocks noGrp="1"/>
          </p:cNvSpPr>
          <p:nvPr>
            <p:ph type="sldNum" idx="12"/>
          </p:nvPr>
        </p:nvSpPr>
        <p:spPr>
          <a:xfrm>
            <a:off x="3970938" y="8829968"/>
            <a:ext cx="3037840" cy="466650"/>
          </a:xfrm>
          <a:prstGeom prst="rect">
            <a:avLst/>
          </a:prstGeom>
          <a:noFill/>
          <a:ln>
            <a:noFill/>
          </a:ln>
        </p:spPr>
        <p:txBody>
          <a:bodyPr spcFirstLastPara="1" wrap="square" lIns="92831" tIns="46415" rIns="92831" bIns="46415" anchor="b" anchorCtr="0">
            <a:noAutofit/>
          </a:bodyPr>
          <a:lstStyle/>
          <a:p>
            <a:pPr algn="r">
              <a:buClr>
                <a:schemeClr val="dk1"/>
              </a:buClr>
              <a:buSzPts val="1200"/>
            </a:pPr>
            <a:fld id="{00000000-1234-1234-1234-123412341234}" type="slidenum">
              <a:rPr lang="en" sz="1300"/>
              <a:pPr algn="r">
                <a:buClr>
                  <a:schemeClr val="dk1"/>
                </a:buClr>
                <a:buSzPts val="1200"/>
              </a:pPr>
              <a:t>9</a:t>
            </a:fld>
            <a:endParaRPr sz="1300"/>
          </a:p>
        </p:txBody>
      </p:sp>
    </p:spTree>
    <p:extLst>
      <p:ext uri="{BB962C8B-B14F-4D97-AF65-F5344CB8AC3E}">
        <p14:creationId xmlns:p14="http://schemas.microsoft.com/office/powerpoint/2010/main" val="19990774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033FB73-4AF2-4333-8D86-39DD6761FE7D}"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6ECA3082-3D17-4633-A926-BA5EC2A8C45B}"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BE15A129-1640-4C11-AB4A-42DC4A5AC0AD}"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Bar and Content">
  <p:cSld name="1_Title Bar and Content">
    <p:bg>
      <p:bgPr>
        <a:solidFill>
          <a:schemeClr val="accent1"/>
        </a:solidFill>
        <a:effectLst/>
      </p:bgPr>
    </p:bg>
    <p:spTree>
      <p:nvGrpSpPr>
        <p:cNvPr id="1" name="Shape 54"/>
        <p:cNvGrpSpPr/>
        <p:nvPr/>
      </p:nvGrpSpPr>
      <p:grpSpPr>
        <a:xfrm>
          <a:off x="0" y="0"/>
          <a:ext cx="0" cy="0"/>
          <a:chOff x="0" y="0"/>
          <a:chExt cx="0" cy="0"/>
        </a:xfrm>
      </p:grpSpPr>
      <p:sp>
        <p:nvSpPr>
          <p:cNvPr id="55" name="Google Shape;55;p7"/>
          <p:cNvSpPr/>
          <p:nvPr/>
        </p:nvSpPr>
        <p:spPr>
          <a:xfrm>
            <a:off x="206188" y="215153"/>
            <a:ext cx="11775200" cy="64320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33" tIns="45700" rIns="91433" bIns="45700" anchor="ctr" anchorCtr="0">
            <a:noAutofit/>
          </a:bodyPr>
          <a:lstStyle/>
          <a:p>
            <a:pPr marL="0" marR="0" lvl="0" indent="0" algn="ctr" rtl="0">
              <a:spcBef>
                <a:spcPts val="0"/>
              </a:spcBef>
              <a:spcAft>
                <a:spcPts val="0"/>
              </a:spcAft>
              <a:buNone/>
            </a:pPr>
            <a:endParaRPr sz="1867" b="0" i="0" u="none" strike="noStrike" cap="none">
              <a:solidFill>
                <a:schemeClr val="lt1"/>
              </a:solidFill>
              <a:latin typeface="Calibri"/>
              <a:ea typeface="Calibri"/>
              <a:cs typeface="Calibri"/>
              <a:sym typeface="Calibri"/>
            </a:endParaRPr>
          </a:p>
        </p:txBody>
      </p:sp>
      <p:sp>
        <p:nvSpPr>
          <p:cNvPr id="56" name="Google Shape;56;p7"/>
          <p:cNvSpPr/>
          <p:nvPr/>
        </p:nvSpPr>
        <p:spPr>
          <a:xfrm>
            <a:off x="206188" y="215153"/>
            <a:ext cx="11775200" cy="1397200"/>
          </a:xfrm>
          <a:prstGeom prst="rect">
            <a:avLst/>
          </a:prstGeom>
          <a:solidFill>
            <a:schemeClr val="lt2"/>
          </a:solidFill>
          <a:ln>
            <a:noFill/>
          </a:ln>
        </p:spPr>
        <p:txBody>
          <a:bodyPr spcFirstLastPara="1" wrap="square" lIns="91433" tIns="45700" rIns="91433" bIns="45700" anchor="ctr" anchorCtr="0">
            <a:noAutofit/>
          </a:bodyPr>
          <a:lstStyle/>
          <a:p>
            <a:pPr marL="0" marR="0" lvl="0" indent="0" algn="ctr" rtl="0">
              <a:spcBef>
                <a:spcPts val="0"/>
              </a:spcBef>
              <a:spcAft>
                <a:spcPts val="0"/>
              </a:spcAft>
              <a:buNone/>
            </a:pPr>
            <a:endParaRPr sz="1867" b="0" i="0" u="none" strike="noStrike" cap="none">
              <a:solidFill>
                <a:schemeClr val="lt1"/>
              </a:solidFill>
              <a:latin typeface="Calibri"/>
              <a:ea typeface="Calibri"/>
              <a:cs typeface="Calibri"/>
              <a:sym typeface="Calibri"/>
            </a:endParaRPr>
          </a:p>
        </p:txBody>
      </p:sp>
      <p:sp>
        <p:nvSpPr>
          <p:cNvPr id="57" name="Google Shape;57;p7"/>
          <p:cNvSpPr txBox="1">
            <a:spLocks noGrp="1"/>
          </p:cNvSpPr>
          <p:nvPr>
            <p:ph type="body" idx="1"/>
          </p:nvPr>
        </p:nvSpPr>
        <p:spPr>
          <a:xfrm>
            <a:off x="717176" y="1825625"/>
            <a:ext cx="10784400" cy="4109200"/>
          </a:xfrm>
          <a:prstGeom prst="rect">
            <a:avLst/>
          </a:prstGeom>
          <a:noFill/>
          <a:ln>
            <a:noFill/>
          </a:ln>
        </p:spPr>
        <p:txBody>
          <a:bodyPr spcFirstLastPara="1" wrap="square" lIns="68575" tIns="34275" rIns="68575" bIns="34275" anchor="t" anchorCtr="0">
            <a:norm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endParaRPr/>
          </a:p>
        </p:txBody>
      </p:sp>
      <p:sp>
        <p:nvSpPr>
          <p:cNvPr id="58" name="Google Shape;58;p7"/>
          <p:cNvSpPr txBox="1">
            <a:spLocks noGrp="1"/>
          </p:cNvSpPr>
          <p:nvPr>
            <p:ph type="dt" idx="10"/>
          </p:nvPr>
        </p:nvSpPr>
        <p:spPr>
          <a:xfrm>
            <a:off x="3854824" y="6139793"/>
            <a:ext cx="4509200" cy="3652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fld id="{A46855F0-25B4-4612-9D5E-23F5EAAA638F}" type="datetime1">
              <a:rPr lang="en-US" smtClean="0"/>
              <a:t>9/21/2023</a:t>
            </a:fld>
            <a:endParaRPr/>
          </a:p>
        </p:txBody>
      </p:sp>
      <p:sp>
        <p:nvSpPr>
          <p:cNvPr id="59" name="Google Shape;59;p7"/>
          <p:cNvSpPr txBox="1">
            <a:spLocks noGrp="1"/>
          </p:cNvSpPr>
          <p:nvPr>
            <p:ph type="ftr" idx="11"/>
          </p:nvPr>
        </p:nvSpPr>
        <p:spPr>
          <a:xfrm>
            <a:off x="717176" y="6139793"/>
            <a:ext cx="2864400" cy="3652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r>
              <a:rPr lang="en-US"/>
              <a:t>Oregon Department of Education</a:t>
            </a:r>
            <a:endParaRPr/>
          </a:p>
        </p:txBody>
      </p:sp>
      <p:sp>
        <p:nvSpPr>
          <p:cNvPr id="60" name="Google Shape;60;p7"/>
          <p:cNvSpPr txBox="1">
            <a:spLocks noGrp="1"/>
          </p:cNvSpPr>
          <p:nvPr>
            <p:ph type="sldNum" idx="12"/>
          </p:nvPr>
        </p:nvSpPr>
        <p:spPr>
          <a:xfrm>
            <a:off x="8610600" y="6139793"/>
            <a:ext cx="2891200" cy="3652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sp>
        <p:nvSpPr>
          <p:cNvPr id="61" name="Google Shape;61;p7"/>
          <p:cNvSpPr txBox="1">
            <a:spLocks noGrp="1"/>
          </p:cNvSpPr>
          <p:nvPr>
            <p:ph type="title"/>
          </p:nvPr>
        </p:nvSpPr>
        <p:spPr>
          <a:xfrm>
            <a:off x="717176" y="457200"/>
            <a:ext cx="10784400" cy="10264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Tree>
    <p:extLst>
      <p:ext uri="{BB962C8B-B14F-4D97-AF65-F5344CB8AC3E}">
        <p14:creationId xmlns:p14="http://schemas.microsoft.com/office/powerpoint/2010/main" val="1952838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Section Header">
  <p:cSld name="1_Section Header">
    <p:bg>
      <p:bgPr>
        <a:solidFill>
          <a:schemeClr val="accent1"/>
        </a:solidFill>
        <a:effectLst/>
      </p:bgPr>
    </p:bg>
    <p:spTree>
      <p:nvGrpSpPr>
        <p:cNvPr id="1" name="Shape 46"/>
        <p:cNvGrpSpPr/>
        <p:nvPr/>
      </p:nvGrpSpPr>
      <p:grpSpPr>
        <a:xfrm>
          <a:off x="0" y="0"/>
          <a:ext cx="0" cy="0"/>
          <a:chOff x="0" y="0"/>
          <a:chExt cx="0" cy="0"/>
        </a:xfrm>
      </p:grpSpPr>
      <p:sp>
        <p:nvSpPr>
          <p:cNvPr id="47" name="Google Shape;47;p6"/>
          <p:cNvSpPr/>
          <p:nvPr/>
        </p:nvSpPr>
        <p:spPr>
          <a:xfrm>
            <a:off x="206188" y="215153"/>
            <a:ext cx="11775200" cy="64320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33" tIns="45700" rIns="91433" bIns="45700" anchor="ctr" anchorCtr="0">
            <a:noAutofit/>
          </a:bodyPr>
          <a:lstStyle/>
          <a:p>
            <a:pPr marL="0" marR="0" lvl="0" indent="0" algn="ctr" rtl="0">
              <a:spcBef>
                <a:spcPts val="0"/>
              </a:spcBef>
              <a:spcAft>
                <a:spcPts val="0"/>
              </a:spcAft>
              <a:buNone/>
            </a:pPr>
            <a:endParaRPr sz="1867" b="0" i="0" u="none" strike="noStrike" cap="none">
              <a:solidFill>
                <a:schemeClr val="lt1"/>
              </a:solidFill>
              <a:latin typeface="Calibri"/>
              <a:ea typeface="Calibri"/>
              <a:cs typeface="Calibri"/>
              <a:sym typeface="Calibri"/>
            </a:endParaRPr>
          </a:p>
        </p:txBody>
      </p:sp>
      <p:sp>
        <p:nvSpPr>
          <p:cNvPr id="48" name="Google Shape;48;p6"/>
          <p:cNvSpPr/>
          <p:nvPr/>
        </p:nvSpPr>
        <p:spPr>
          <a:xfrm>
            <a:off x="206187" y="2488757"/>
            <a:ext cx="11775200" cy="1900400"/>
          </a:xfrm>
          <a:prstGeom prst="rect">
            <a:avLst/>
          </a:prstGeom>
          <a:solidFill>
            <a:schemeClr val="lt2"/>
          </a:solidFill>
          <a:ln>
            <a:noFill/>
          </a:ln>
        </p:spPr>
        <p:txBody>
          <a:bodyPr spcFirstLastPara="1" wrap="square" lIns="91433" tIns="45700" rIns="91433" bIns="45700" anchor="ctr" anchorCtr="0">
            <a:noAutofit/>
          </a:bodyPr>
          <a:lstStyle/>
          <a:p>
            <a:pPr marL="0" marR="0" lvl="0" indent="0" algn="ctr" rtl="0">
              <a:spcBef>
                <a:spcPts val="0"/>
              </a:spcBef>
              <a:spcAft>
                <a:spcPts val="0"/>
              </a:spcAft>
              <a:buNone/>
            </a:pPr>
            <a:endParaRPr sz="1600" b="0" i="0" u="none" strike="noStrike" cap="none">
              <a:solidFill>
                <a:schemeClr val="lt1"/>
              </a:solidFill>
              <a:latin typeface="Calibri"/>
              <a:ea typeface="Calibri"/>
              <a:cs typeface="Calibri"/>
              <a:sym typeface="Calibri"/>
            </a:endParaRPr>
          </a:p>
        </p:txBody>
      </p:sp>
      <p:sp>
        <p:nvSpPr>
          <p:cNvPr id="49" name="Google Shape;49;p6"/>
          <p:cNvSpPr txBox="1">
            <a:spLocks noGrp="1"/>
          </p:cNvSpPr>
          <p:nvPr>
            <p:ph type="ctrTitle"/>
          </p:nvPr>
        </p:nvSpPr>
        <p:spPr>
          <a:xfrm>
            <a:off x="717177" y="2488757"/>
            <a:ext cx="10784400" cy="19004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accent1"/>
              </a:buClr>
              <a:buSzPts val="5100"/>
              <a:buFont typeface="Calibri"/>
              <a:buNone/>
              <a:defRPr sz="6800">
                <a:solidFill>
                  <a:schemeClr val="accent1"/>
                </a:solidFill>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50" name="Google Shape;50;p6"/>
          <p:cNvSpPr txBox="1">
            <a:spLocks noGrp="1"/>
          </p:cNvSpPr>
          <p:nvPr>
            <p:ph type="dt" idx="10"/>
          </p:nvPr>
        </p:nvSpPr>
        <p:spPr>
          <a:xfrm>
            <a:off x="3854824" y="6139793"/>
            <a:ext cx="4509200" cy="3652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fld id="{9C9C928F-292F-46E2-88E3-0737078DA50F}" type="datetime1">
              <a:rPr lang="en-US" smtClean="0"/>
              <a:t>9/21/2023</a:t>
            </a:fld>
            <a:endParaRPr/>
          </a:p>
        </p:txBody>
      </p:sp>
      <p:sp>
        <p:nvSpPr>
          <p:cNvPr id="51" name="Google Shape;51;p6"/>
          <p:cNvSpPr txBox="1">
            <a:spLocks noGrp="1"/>
          </p:cNvSpPr>
          <p:nvPr>
            <p:ph type="ftr" idx="11"/>
          </p:nvPr>
        </p:nvSpPr>
        <p:spPr>
          <a:xfrm>
            <a:off x="717176" y="6139793"/>
            <a:ext cx="2864400" cy="365200"/>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r>
              <a:rPr lang="en-US"/>
              <a:t>Oregon Department of Education</a:t>
            </a:r>
            <a:endParaRPr/>
          </a:p>
        </p:txBody>
      </p:sp>
      <p:sp>
        <p:nvSpPr>
          <p:cNvPr id="52" name="Google Shape;52;p6"/>
          <p:cNvSpPr txBox="1">
            <a:spLocks noGrp="1"/>
          </p:cNvSpPr>
          <p:nvPr>
            <p:ph type="sldNum" idx="12"/>
          </p:nvPr>
        </p:nvSpPr>
        <p:spPr>
          <a:xfrm>
            <a:off x="8610600" y="6139793"/>
            <a:ext cx="2891200" cy="365200"/>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en" smtClean="0"/>
              <a:pPr/>
              <a:t>‹#›</a:t>
            </a:fld>
            <a:endParaRPr lang="en"/>
          </a:p>
        </p:txBody>
      </p:sp>
      <p:pic>
        <p:nvPicPr>
          <p:cNvPr id="53" name="Google Shape;53;p6" descr="Oregon Department of Education Logo"/>
          <p:cNvPicPr preferRelativeResize="0"/>
          <p:nvPr/>
        </p:nvPicPr>
        <p:blipFill rotWithShape="1">
          <a:blip r:embed="rId2">
            <a:alphaModFix/>
          </a:blip>
          <a:srcRect/>
          <a:stretch/>
        </p:blipFill>
        <p:spPr>
          <a:xfrm>
            <a:off x="5033770" y="214050"/>
            <a:ext cx="2124460" cy="2167133"/>
          </a:xfrm>
          <a:prstGeom prst="rect">
            <a:avLst/>
          </a:prstGeom>
          <a:noFill/>
          <a:ln>
            <a:noFill/>
          </a:ln>
        </p:spPr>
      </p:pic>
    </p:spTree>
    <p:extLst>
      <p:ext uri="{BB962C8B-B14F-4D97-AF65-F5344CB8AC3E}">
        <p14:creationId xmlns:p14="http://schemas.microsoft.com/office/powerpoint/2010/main" val="36309406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95806B-F980-4F15-A81F-ADBE1136A776}"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D04E0CC6-7767-4EEA-91C7-E6D2A50A5526}" type="datetime1">
              <a:rPr lang="en-US" smtClean="0"/>
              <a:t>9/21/2023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FA4481-9307-4147-8527-02DAEAF6631C}"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2FBE43-D6B4-4D65-B766-F214190B56A2}"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54A600-565E-411C-BD05-F0EA200F0301}"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F94518-7F9C-4C8F-B22B-DF23BAC7D9C5}"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6A404D1C-7D26-424D-BEC8-FDF426DF9C78}" type="datetime1">
              <a:rPr lang="en-US" smtClean="0"/>
              <a:t>9/21/2023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818817B-74FE-4BB0-B205-3FF5F19A1641}" type="datetime1">
              <a:rPr lang="en-US" smtClean="0"/>
              <a:t>9/21/2023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18CB9E38-50E2-4AB5-8CDE-9970716F44C4}" type="datetime1">
              <a:rPr lang="en-US" smtClean="0"/>
              <a:t>9/21/2023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39F0D8DA-273D-495E-843F-730B14517A7C}" type="datetime1">
              <a:rPr lang="en-US" smtClean="0"/>
              <a:t>9/21/2023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ABC583E7-F6CD-44C3-A8F2-9E678FE8C5F8}"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B008E3-6F24-44AC-A203-FD42E82C994D}"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985DFD-88C6-4334-A699-DB40BC0A2558}"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CF565425-B94A-4699-A743-5BA0C842D8F0}" type="datetime1">
              <a:rPr lang="en-US" smtClean="0"/>
              <a:t>9/21/2023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FCF3A5-3953-4056-A0F4-7AB696530529}"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A05864-2F9E-41B2-8AFC-D9CB9366B56A}"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DD09AF-711D-4B32-BA61-C2A1122F35F5}"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3E2B1E-51EA-4D2D-9BF4-67875A485780}"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033DC7-F8AB-48DB-989F-1E8B4DC18474}"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9E29C94-3498-4263-9705-54F251CAB1CF}" type="datetime1">
              <a:rPr lang="en-US" smtClean="0"/>
              <a:t>9/21/2023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CEDBF34D-2CD0-4B84-B91E-80AA8363C444}" type="datetime1">
              <a:rPr lang="en-US" smtClean="0"/>
              <a:t>9/21/2023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D85B70A5-E6FC-45AE-B81F-C0E7B1D5B281}" type="datetime1">
              <a:rPr lang="en-US" smtClean="0"/>
              <a:t>9/21/2023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E6C1E4D2-85FE-4C0E-8948-0701ACF89296}"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12DA2EE2-26B5-4880-8125-FC6A218E4BD9}"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891950-DEFB-44DB-9BF6-F164C7316F89}"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B8F412A1-41C6-4ECD-B8D7-93396FD04619}" type="datetime1">
              <a:rPr lang="en-US" smtClean="0"/>
              <a:t>9/21/2023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4393F-B9B7-4489-AA98-8AF34352A9A9}"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6D027D-1238-40C7-BCD0-DA8363839CC1}"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4FE897-38A3-4F1D-BA07-1304A7340BFD}"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4D7F9D-33FC-4988-A1EE-80F594B57CFC}"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A1830F-FF59-42D1-B31F-4C95179A4300}"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C4ADA16-2245-4A74-9001-F18256666484}" type="datetime1">
              <a:rPr lang="en-US" smtClean="0"/>
              <a:t>9/21/2023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DB0D19AA-B782-44B7-9733-B7BB61FCB091}" type="datetime1">
              <a:rPr lang="en-US" smtClean="0"/>
              <a:t>9/21/2023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14C4F04D-B4D7-4E9F-8660-3003F456634D}" type="datetime1">
              <a:rPr lang="en-US" smtClean="0"/>
              <a:t>9/21/2023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80AD28AB-7FE6-417A-A881-DCBD5657CBD8}"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C0DB7B0C-EEE2-471C-BCCB-26F474CBAB0A}"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26B193-2558-4DDC-8124-8838ADEC1D23}"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2122B8B-39F9-472B-8AC0-256D1518B8EA}" type="datetime1">
              <a:rPr lang="en-US" smtClean="0"/>
              <a:t>9/21/2023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CE6652-EF8B-454B-93FA-7C6CBB208B85}"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AC4F90A-B0CC-4B3D-B61E-62CBC4E49C52}"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D8BA6B-0AD1-4123-A57B-4A24AB45333E}"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1170D3-B302-45DB-B9F0-864804AD8F02}"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76E4F0-F390-433F-861D-0C4591001427}"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E131F06-312A-450B-AEDA-7D3A0B43BAED}" type="datetime1">
              <a:rPr lang="en-US" smtClean="0"/>
              <a:t>9/21/2023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812D40F5-3EE2-44D4-8577-0F4F9EB084F8}" type="datetime1">
              <a:rPr lang="en-US" smtClean="0"/>
              <a:t>9/21/2023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42134F7B-742A-4C7A-A1F5-2FBDBD132EF3}" type="datetime1">
              <a:rPr lang="en-US" smtClean="0"/>
              <a:t>9/21/2023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4A9FE7F0-7328-41DD-912A-7F6B1B9D14BE}"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5371EE95-54A4-4CAF-81C7-981B6C404C0F}"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418AFA-1B09-414F-9C37-68D7A01BAE22}"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C890E75F-95EC-48CB-86F9-0B7931BA4AFE}" type="datetime1">
              <a:rPr lang="en-US" smtClean="0"/>
              <a:t>9/21/2023</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4018C1-8F0C-4F58-B6D0-5E554B707F07}"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6069A3-EB43-45FA-8CD4-8E061FA4EC84}"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3324B-1790-430B-A18E-DCB007CD646E}"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450AE7-7FA4-4A69-A99D-4FD321E0F18F}"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63B6E42-1E56-411F-8F73-327D2C909812}" type="datetime1">
              <a:rPr lang="en-US" smtClean="0"/>
              <a:t>9/21/2023</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99DFCFF-5B9B-4DAD-967C-89FE73E81B01}" type="datetime1">
              <a:rPr lang="en-US" smtClean="0"/>
              <a:t>9/21/2023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430E9B16-5988-419E-B437-F0E31C0D1E82}" type="datetime1">
              <a:rPr lang="en-US" smtClean="0"/>
              <a:t>9/21/2023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A3FA0754-20F7-44E1-9AA4-BBC69EFF8BB6}" type="datetime1">
              <a:rPr lang="en-US" smtClean="0"/>
              <a:t>9/21/2023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22EF481E-D5B8-448D-8D87-8F1CB74A0AA3}"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8C888652-F001-40A5-B7B2-1013D5F3F52C}" type="datetime1">
              <a:rPr lang="en-US" smtClean="0"/>
              <a:t>9/21/2023</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FC7A62-6167-49A1-B3C9-40EA2B9D31F4}" type="datetime1">
              <a:rPr lang="en-US" smtClean="0"/>
              <a:t>9/21/2023</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F57290B7-4516-4177-BAA5-024AFE700BE1}" type="datetime1">
              <a:rPr lang="en-US" smtClean="0"/>
              <a:t>9/21/2023</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0DE01BEB-1E2C-49E2-B89F-6B34EF74A7AD}" type="datetime1">
              <a:rPr lang="en-US" smtClean="0"/>
              <a:t>9/21/2023</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image" Target="../media/image1.pn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image" Target="../media/image1.png"/><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image" Target="../media/image1.png"/><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A6CD963B-963C-4AF5-80B2-D62D65AE8A70}" type="datetime1">
              <a:rPr lang="en-US" smtClean="0"/>
              <a:t>9/21/2023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827" r:id="rId12"/>
    <p:sldLayoutId id="2147483828" r:id="rId13"/>
  </p:sldLayoutIdLst>
  <p:hf sldNum="0"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E41C55D-008E-4195-B984-EA092E83F86F}" type="datetime1">
              <a:rPr lang="en-US" smtClean="0"/>
              <a:t>9/21/2023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sldNum="0" hdr="0" ft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513EA448-9566-418A-919F-7E3A09BAE985}" type="datetime1">
              <a:rPr lang="en-US" smtClean="0"/>
              <a:t>9/21/2023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sldNum="0" hdr="0" ft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BD74D02-AEF9-42BB-A008-A560AC7F23C1}" type="datetime1">
              <a:rPr lang="en-US" smtClean="0"/>
              <a:t>9/21/2023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sldNum="0" hdr="0" ft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161B1B6-B4E9-4583-8A49-218112D38A8F}" type="datetime1">
              <a:rPr lang="en-US" smtClean="0"/>
              <a:t>9/21/2023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sldNum="0" hdr="0" ft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783C3A54-2221-4EF9-B122-D9FC1704B7CC}" type="datetime1">
              <a:rPr lang="en-US" smtClean="0"/>
              <a:t>9/21/2023</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sldNum="0" hdr="0" ft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www.oregon.gov/ode/reports-and-data/SpEdReports/Pages/AbbreviatedSchoolDayCollection.aspx"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hyperlink" Target="mailto:elizabeth.jankowski@ode.oregon.gov" TargetMode="External"/><Relationship Id="rId2" Type="http://schemas.openxmlformats.org/officeDocument/2006/relationships/notesSlide" Target="../notesSlides/notesSlide34.xml"/><Relationship Id="rId1" Type="http://schemas.openxmlformats.org/officeDocument/2006/relationships/slideLayout" Target="../slideLayouts/slideLayout12.xml"/><Relationship Id="rId6" Type="http://schemas.openxmlformats.org/officeDocument/2006/relationships/hyperlink" Target="mailto:maxwell.swope@ode.oregon.gov" TargetMode="External"/><Relationship Id="rId5" Type="http://schemas.openxmlformats.org/officeDocument/2006/relationships/hyperlink" Target="mailto:cynthia.garton@ode.oregon.gov" TargetMode="External"/><Relationship Id="rId4" Type="http://schemas.openxmlformats.org/officeDocument/2006/relationships/hyperlink" Target="mailto:jackie.mckim@ode.oregon.gov"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elizabeth.jankowski@ode.oregon.gov"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hyperlink" Target="mailto:maxwell.swope@ode.oregon.gov" TargetMode="External"/><Relationship Id="rId5" Type="http://schemas.openxmlformats.org/officeDocument/2006/relationships/hyperlink" Target="mailto:cynthia.garton@ode.oregon.gov" TargetMode="External"/><Relationship Id="rId4" Type="http://schemas.openxmlformats.org/officeDocument/2006/relationships/hyperlink" Target="mailto:jackie.mckim@ode.oregon.gov"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5840" y="2279216"/>
            <a:ext cx="10495878" cy="1023261"/>
          </a:xfrm>
        </p:spPr>
        <p:txBody>
          <a:bodyPr>
            <a:normAutofit/>
          </a:bodyPr>
          <a:lstStyle/>
          <a:p>
            <a:pPr marL="0" marR="0" lvl="0" indent="0" algn="ctr" rtl="0">
              <a:lnSpc>
                <a:spcPct val="100000"/>
              </a:lnSpc>
              <a:spcBef>
                <a:spcPts val="0"/>
              </a:spcBef>
              <a:spcAft>
                <a:spcPts val="0"/>
              </a:spcAft>
              <a:buClr>
                <a:schemeClr val="dk1"/>
              </a:buClr>
              <a:buSzPts val="2400"/>
              <a:buFont typeface="Arial"/>
              <a:buNone/>
            </a:pPr>
            <a:r>
              <a:rPr lang="en-US" sz="4500" i="0" u="none" strike="noStrike" cap="none" dirty="0">
                <a:solidFill>
                  <a:schemeClr val="accent1"/>
                </a:solidFill>
                <a:latin typeface="Calibri"/>
                <a:ea typeface="Calibri"/>
                <a:cs typeface="Calibri"/>
                <a:sym typeface="Calibri"/>
              </a:rPr>
              <a:t>Abbreviated Day Collection 20</a:t>
            </a:r>
            <a:r>
              <a:rPr lang="en-US" sz="4500" dirty="0">
                <a:solidFill>
                  <a:schemeClr val="accent1"/>
                </a:solidFill>
                <a:latin typeface="Calibri"/>
                <a:ea typeface="Calibri"/>
                <a:cs typeface="Calibri"/>
                <a:sym typeface="Calibri"/>
              </a:rPr>
              <a:t>23-2024</a:t>
            </a:r>
            <a:endParaRPr lang="en-US" sz="4500" b="0" i="0" u="none" strike="noStrike" cap="none" dirty="0">
              <a:solidFill>
                <a:schemeClr val="accent1"/>
              </a:solidFill>
              <a:latin typeface="Calibri"/>
              <a:ea typeface="Calibri"/>
              <a:cs typeface="Calibri"/>
              <a:sym typeface="Calibri"/>
            </a:endParaRPr>
          </a:p>
        </p:txBody>
      </p:sp>
      <p:sp>
        <p:nvSpPr>
          <p:cNvPr id="3" name="Subtitle 2"/>
          <p:cNvSpPr>
            <a:spLocks noGrp="1"/>
          </p:cNvSpPr>
          <p:nvPr>
            <p:ph type="subTitle" idx="1"/>
          </p:nvPr>
        </p:nvSpPr>
        <p:spPr>
          <a:xfrm>
            <a:off x="1524000" y="3672840"/>
            <a:ext cx="9144000" cy="1584960"/>
          </a:xfrm>
        </p:spPr>
        <p:txBody>
          <a:bodyPr/>
          <a:lstStyle/>
          <a:p>
            <a:pPr marL="0" lvl="0" indent="0" algn="ctr" rtl="0">
              <a:lnSpc>
                <a:spcPct val="250000"/>
              </a:lnSpc>
              <a:spcBef>
                <a:spcPts val="0"/>
              </a:spcBef>
              <a:spcAft>
                <a:spcPts val="0"/>
              </a:spcAft>
              <a:buClr>
                <a:srgbClr val="000000"/>
              </a:buClr>
              <a:buSzPts val="3200"/>
              <a:buFont typeface="Arial"/>
              <a:buNone/>
            </a:pPr>
            <a:r>
              <a:rPr lang="en-US" sz="2400" dirty="0">
                <a:solidFill>
                  <a:schemeClr val="accent1"/>
                </a:solidFill>
                <a:latin typeface="Calibri"/>
                <a:ea typeface="Calibri"/>
                <a:cs typeface="Calibri"/>
                <a:sym typeface="Calibri"/>
              </a:rPr>
              <a:t>September 20, 2023</a:t>
            </a:r>
          </a:p>
        </p:txBody>
      </p:sp>
    </p:spTree>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800" dirty="0"/>
              <a:t>Criteria for Reporting a Record </a:t>
            </a:r>
            <a:endParaRPr lang="en-US" sz="4800" dirty="0">
              <a:solidFill>
                <a:srgbClr val="000000"/>
              </a:solidFill>
            </a:endParaRPr>
          </a:p>
        </p:txBody>
      </p:sp>
      <p:sp>
        <p:nvSpPr>
          <p:cNvPr id="2" name="Text Placeholder 1"/>
          <p:cNvSpPr>
            <a:spLocks noGrp="1"/>
          </p:cNvSpPr>
          <p:nvPr>
            <p:ph type="body" idx="1"/>
          </p:nvPr>
        </p:nvSpPr>
        <p:spPr>
          <a:xfrm>
            <a:off x="431610" y="1604909"/>
            <a:ext cx="11753348" cy="4109200"/>
          </a:xfrm>
        </p:spPr>
        <p:txBody>
          <a:bodyPr>
            <a:normAutofit/>
          </a:bodyPr>
          <a:lstStyle/>
          <a:p>
            <a:pPr marL="177796" indent="0">
              <a:lnSpc>
                <a:spcPct val="100000"/>
              </a:lnSpc>
              <a:spcBef>
                <a:spcPts val="500"/>
              </a:spcBef>
              <a:buSzPct val="104000"/>
              <a:buNone/>
            </a:pPr>
            <a:r>
              <a:rPr lang="en-US" sz="3500" dirty="0"/>
              <a:t>When a student with an IEP, 504 plan or referred for an evaluation for Special Education or Section 504 is on an abbreviated school day for more than 10 school days per </a:t>
            </a:r>
            <a:r>
              <a:rPr lang="en-US" sz="3500" u="sng" dirty="0"/>
              <a:t>school year</a:t>
            </a:r>
          </a:p>
          <a:p>
            <a:pPr marL="1066785" lvl="1" indent="-368300">
              <a:lnSpc>
                <a:spcPct val="100000"/>
              </a:lnSpc>
              <a:spcBef>
                <a:spcPts val="500"/>
              </a:spcBef>
              <a:buSzPct val="125000"/>
            </a:pPr>
            <a:r>
              <a:rPr lang="en-US" sz="3500" dirty="0">
                <a:latin typeface="Calibri"/>
                <a:ea typeface="Calibri"/>
                <a:cs typeface="Calibri"/>
                <a:sym typeface="Calibri"/>
              </a:rPr>
              <a:t>Record(s) become reportable on day 11 </a:t>
            </a:r>
          </a:p>
          <a:p>
            <a:pPr marL="1066785" lvl="1" indent="-368300">
              <a:lnSpc>
                <a:spcPct val="100000"/>
              </a:lnSpc>
              <a:spcBef>
                <a:spcPts val="500"/>
              </a:spcBef>
              <a:buSzPct val="125000"/>
            </a:pPr>
            <a:r>
              <a:rPr lang="en-US" sz="3500" dirty="0">
                <a:latin typeface="Calibri"/>
                <a:ea typeface="Calibri"/>
                <a:cs typeface="Calibri"/>
                <a:sym typeface="Calibri"/>
              </a:rPr>
              <a:t>Days are cumulative!</a:t>
            </a:r>
          </a:p>
          <a:p>
            <a:pPr marL="88900" lvl="0" indent="0" algn="l" rtl="0">
              <a:spcBef>
                <a:spcPts val="0"/>
              </a:spcBef>
              <a:spcAft>
                <a:spcPts val="0"/>
              </a:spcAft>
              <a:buSzPct val="125000"/>
              <a:buNone/>
            </a:pPr>
            <a:endParaRPr lang="en-US" sz="3200" dirty="0">
              <a:latin typeface="Calibri"/>
              <a:ea typeface="Calibri"/>
              <a:cs typeface="Calibri"/>
              <a:sym typeface="Calibri"/>
            </a:endParaRPr>
          </a:p>
          <a:p>
            <a:pPr marL="457200" indent="-368300">
              <a:spcBef>
                <a:spcPts val="0"/>
              </a:spcBef>
              <a:buSzPct val="125000"/>
            </a:pPr>
            <a:endParaRPr lang="en-US" sz="3200" dirty="0">
              <a:latin typeface="Calibri"/>
              <a:ea typeface="Calibri"/>
              <a:cs typeface="Calibri"/>
              <a:sym typeface="Calibri"/>
            </a:endParaRPr>
          </a:p>
        </p:txBody>
      </p:sp>
    </p:spTree>
    <p:extLst>
      <p:ext uri="{BB962C8B-B14F-4D97-AF65-F5344CB8AC3E}">
        <p14:creationId xmlns:p14="http://schemas.microsoft.com/office/powerpoint/2010/main" val="350358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800" dirty="0"/>
              <a:t>Who is Reported</a:t>
            </a:r>
            <a:endParaRPr lang="en-US" sz="4800" dirty="0">
              <a:solidFill>
                <a:srgbClr val="000000"/>
              </a:solidFill>
            </a:endParaRPr>
          </a:p>
        </p:txBody>
      </p:sp>
      <p:sp>
        <p:nvSpPr>
          <p:cNvPr id="2" name="Text Placeholder 1"/>
          <p:cNvSpPr>
            <a:spLocks noGrp="1"/>
          </p:cNvSpPr>
          <p:nvPr>
            <p:ph type="body" idx="1"/>
          </p:nvPr>
        </p:nvSpPr>
        <p:spPr>
          <a:xfrm>
            <a:off x="717176" y="1652204"/>
            <a:ext cx="10784400" cy="4575175"/>
          </a:xfrm>
        </p:spPr>
        <p:txBody>
          <a:bodyPr>
            <a:normAutofit/>
          </a:bodyPr>
          <a:lstStyle/>
          <a:p>
            <a:pPr marL="457200" lvl="0" indent="-368300" algn="l" rtl="0">
              <a:lnSpc>
                <a:spcPct val="100000"/>
              </a:lnSpc>
              <a:spcBef>
                <a:spcPts val="500"/>
              </a:spcBef>
              <a:spcAft>
                <a:spcPts val="0"/>
              </a:spcAft>
              <a:buSzPct val="125000"/>
              <a:buFont typeface="Arial" panose="020B0604020202020204" pitchFamily="34" charset="0"/>
              <a:buChar char="•"/>
            </a:pPr>
            <a:r>
              <a:rPr lang="en-US" sz="3300" dirty="0">
                <a:latin typeface="Calibri"/>
                <a:ea typeface="Calibri"/>
                <a:cs typeface="Calibri"/>
                <a:sym typeface="Calibri"/>
              </a:rPr>
              <a:t>Report all records meeting criteria from July 1 to June 30</a:t>
            </a:r>
          </a:p>
          <a:p>
            <a:pPr marL="457200" lvl="0" indent="-368300" algn="l" rtl="0">
              <a:lnSpc>
                <a:spcPct val="100000"/>
              </a:lnSpc>
              <a:spcBef>
                <a:spcPts val="500"/>
              </a:spcBef>
              <a:spcAft>
                <a:spcPts val="0"/>
              </a:spcAft>
              <a:buSzPct val="125000"/>
              <a:buFont typeface="Arial" panose="020B0604020202020204" pitchFamily="34" charset="0"/>
              <a:buChar char="•"/>
            </a:pPr>
            <a:r>
              <a:rPr lang="en-US" sz="3300" dirty="0">
                <a:latin typeface="Calibri"/>
                <a:ea typeface="Calibri"/>
                <a:cs typeface="Calibri"/>
                <a:sym typeface="Calibri"/>
              </a:rPr>
              <a:t>When to report</a:t>
            </a:r>
          </a:p>
          <a:p>
            <a:pPr marL="977900" lvl="2" indent="-457200">
              <a:spcBef>
                <a:spcPts val="400"/>
              </a:spcBef>
              <a:buSzPct val="70000"/>
              <a:buFont typeface="Courier New" panose="02070309020205020404" pitchFamily="49" charset="0"/>
              <a:buChar char="o"/>
            </a:pPr>
            <a:r>
              <a:rPr lang="en-US" sz="3300" dirty="0"/>
              <a:t>Throughout the year </a:t>
            </a:r>
            <a:r>
              <a:rPr lang="en-US" sz="3300" u="sng" dirty="0"/>
              <a:t>AND</a:t>
            </a:r>
          </a:p>
          <a:p>
            <a:pPr marL="977900" lvl="2" indent="-457200">
              <a:spcBef>
                <a:spcPts val="400"/>
              </a:spcBef>
              <a:buSzPct val="70000"/>
              <a:buFont typeface="Courier New" panose="02070309020205020404" pitchFamily="49" charset="0"/>
              <a:buChar char="o"/>
            </a:pPr>
            <a:r>
              <a:rPr lang="en-US" sz="3300" dirty="0"/>
              <a:t>As soon as possible (the same day or next day is best!)</a:t>
            </a:r>
          </a:p>
        </p:txBody>
      </p:sp>
    </p:spTree>
    <p:extLst>
      <p:ext uri="{BB962C8B-B14F-4D97-AF65-F5344CB8AC3E}">
        <p14:creationId xmlns:p14="http://schemas.microsoft.com/office/powerpoint/2010/main" val="471389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800" dirty="0"/>
              <a:t>Who is Reported</a:t>
            </a:r>
            <a:endParaRPr lang="en-US" sz="4800" dirty="0">
              <a:solidFill>
                <a:srgbClr val="000000"/>
              </a:solidFill>
            </a:endParaRPr>
          </a:p>
        </p:txBody>
      </p:sp>
      <p:sp>
        <p:nvSpPr>
          <p:cNvPr id="2" name="Text Placeholder 1"/>
          <p:cNvSpPr>
            <a:spLocks noGrp="1"/>
          </p:cNvSpPr>
          <p:nvPr>
            <p:ph type="body" idx="1"/>
          </p:nvPr>
        </p:nvSpPr>
        <p:spPr>
          <a:xfrm>
            <a:off x="433396" y="1652204"/>
            <a:ext cx="11465995" cy="4606706"/>
          </a:xfrm>
        </p:spPr>
        <p:txBody>
          <a:bodyPr>
            <a:normAutofit/>
          </a:bodyPr>
          <a:lstStyle/>
          <a:p>
            <a:pPr marL="495300" lvl="0" indent="-457200">
              <a:lnSpc>
                <a:spcPct val="100000"/>
              </a:lnSpc>
              <a:spcBef>
                <a:spcPts val="500"/>
              </a:spcBef>
              <a:buSzPct val="100000"/>
              <a:buFont typeface="Arial" panose="020B0604020202020204" pitchFamily="34" charset="0"/>
              <a:buChar char="•"/>
            </a:pPr>
            <a:r>
              <a:rPr lang="en-US" sz="3500" dirty="0"/>
              <a:t>Home schooled</a:t>
            </a:r>
          </a:p>
          <a:p>
            <a:pPr marL="495300" lvl="0" indent="-457200">
              <a:lnSpc>
                <a:spcPct val="100000"/>
              </a:lnSpc>
              <a:spcBef>
                <a:spcPts val="500"/>
              </a:spcBef>
              <a:buSzPct val="100000"/>
              <a:buFont typeface="Arial" panose="020B0604020202020204" pitchFamily="34" charset="0"/>
              <a:buChar char="•"/>
            </a:pPr>
            <a:r>
              <a:rPr lang="en-US" sz="3500" dirty="0"/>
              <a:t>Parent Placed Private Schools</a:t>
            </a:r>
          </a:p>
          <a:p>
            <a:pPr marL="495300" lvl="0" indent="-457200">
              <a:lnSpc>
                <a:spcPct val="100000"/>
              </a:lnSpc>
              <a:spcBef>
                <a:spcPts val="500"/>
              </a:spcBef>
              <a:buSzPct val="100000"/>
              <a:buFont typeface="Arial" panose="020B0604020202020204" pitchFamily="34" charset="0"/>
              <a:buChar char="•"/>
            </a:pPr>
            <a:r>
              <a:rPr lang="en-US" sz="3500" dirty="0"/>
              <a:t>Excluded from or limited access due to court order</a:t>
            </a:r>
          </a:p>
          <a:p>
            <a:pPr marL="495300" lvl="0" indent="-457200">
              <a:lnSpc>
                <a:spcPct val="100000"/>
              </a:lnSpc>
              <a:spcBef>
                <a:spcPts val="500"/>
              </a:spcBef>
              <a:buSzPct val="100000"/>
              <a:buFont typeface="Arial" panose="020B0604020202020204" pitchFamily="34" charset="0"/>
              <a:buChar char="•"/>
            </a:pPr>
            <a:r>
              <a:rPr lang="en-US" sz="3500" dirty="0"/>
              <a:t>Component of discipline imposed</a:t>
            </a:r>
          </a:p>
          <a:p>
            <a:pPr marL="495300" lvl="0" indent="-457200">
              <a:lnSpc>
                <a:spcPct val="100000"/>
              </a:lnSpc>
              <a:spcBef>
                <a:spcPts val="500"/>
              </a:spcBef>
              <a:buSzPct val="100000"/>
              <a:buFont typeface="Arial" panose="020B0604020202020204" pitchFamily="34" charset="0"/>
              <a:buChar char="•"/>
            </a:pPr>
            <a:r>
              <a:rPr lang="en-US" sz="3500" dirty="0"/>
              <a:t>Exposure to disease</a:t>
            </a:r>
          </a:p>
          <a:p>
            <a:pPr marL="495300" lvl="0" indent="-457200">
              <a:lnSpc>
                <a:spcPct val="100000"/>
              </a:lnSpc>
              <a:spcBef>
                <a:spcPts val="500"/>
              </a:spcBef>
              <a:buSzPct val="100000"/>
              <a:buFont typeface="Arial" panose="020B0604020202020204" pitchFamily="34" charset="0"/>
              <a:buChar char="•"/>
            </a:pPr>
            <a:r>
              <a:rPr lang="en-US" sz="3500" dirty="0"/>
              <a:t>Public health emergency, i.e., restricted access or school closures as a result</a:t>
            </a:r>
          </a:p>
          <a:p>
            <a:pPr marL="457200" lvl="0" indent="-368300" algn="l" rtl="0">
              <a:lnSpc>
                <a:spcPct val="100000"/>
              </a:lnSpc>
              <a:spcBef>
                <a:spcPts val="500"/>
              </a:spcBef>
              <a:spcAft>
                <a:spcPts val="0"/>
              </a:spcAft>
              <a:buSzPct val="125000"/>
              <a:buFont typeface="Arial" panose="020B0604020202020204" pitchFamily="34" charset="0"/>
              <a:buChar char="•"/>
            </a:pPr>
            <a:endParaRPr lang="en-US" sz="3200" dirty="0">
              <a:latin typeface="Calibri"/>
              <a:ea typeface="Calibri"/>
              <a:cs typeface="Calibri"/>
              <a:sym typeface="Calibri"/>
            </a:endParaRPr>
          </a:p>
        </p:txBody>
      </p:sp>
    </p:spTree>
    <p:extLst>
      <p:ext uri="{BB962C8B-B14F-4D97-AF65-F5344CB8AC3E}">
        <p14:creationId xmlns:p14="http://schemas.microsoft.com/office/powerpoint/2010/main" val="4099049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US" sz="4800" dirty="0"/>
              <a:t>Abbreviated Day Collection Features</a:t>
            </a:r>
            <a:endParaRPr sz="4800" dirty="0">
              <a:solidFill>
                <a:srgbClr val="000000"/>
              </a:solidFill>
            </a:endParaRPr>
          </a:p>
        </p:txBody>
      </p:sp>
      <p:sp>
        <p:nvSpPr>
          <p:cNvPr id="2" name="Text Placeholder 1"/>
          <p:cNvSpPr>
            <a:spLocks noGrp="1"/>
          </p:cNvSpPr>
          <p:nvPr>
            <p:ph type="body" idx="1"/>
          </p:nvPr>
        </p:nvSpPr>
        <p:spPr>
          <a:xfrm>
            <a:off x="329248" y="1673224"/>
            <a:ext cx="11570144" cy="4727575"/>
          </a:xfrm>
        </p:spPr>
        <p:txBody>
          <a:bodyPr>
            <a:normAutofit/>
          </a:bodyPr>
          <a:lstStyle/>
          <a:p>
            <a:pPr marL="634984" indent="-457189">
              <a:lnSpc>
                <a:spcPct val="100000"/>
              </a:lnSpc>
              <a:spcBef>
                <a:spcPts val="0"/>
              </a:spcBef>
              <a:buSzPct val="104000"/>
            </a:pPr>
            <a:r>
              <a:rPr lang="en-US" sz="3600" dirty="0"/>
              <a:t>Web Submission Only</a:t>
            </a:r>
          </a:p>
          <a:p>
            <a:pPr marL="634984" indent="-457189">
              <a:lnSpc>
                <a:spcPct val="100000"/>
              </a:lnSpc>
              <a:spcBef>
                <a:spcPts val="0"/>
              </a:spcBef>
              <a:buSzPct val="104000"/>
            </a:pPr>
            <a:r>
              <a:rPr lang="en-US" sz="3600" dirty="0"/>
              <a:t>Parent Consent Forms are uploaded </a:t>
            </a:r>
          </a:p>
          <a:p>
            <a:pPr marL="634984" indent="-457189">
              <a:lnSpc>
                <a:spcPct val="100000"/>
              </a:lnSpc>
              <a:spcBef>
                <a:spcPts val="0"/>
              </a:spcBef>
              <a:buSzPct val="104000"/>
            </a:pPr>
            <a:r>
              <a:rPr lang="en-US" sz="3600" dirty="0"/>
              <a:t>No File Upload option at this time (due to document upload feature)</a:t>
            </a:r>
          </a:p>
          <a:p>
            <a:pPr marL="634984" indent="-457189">
              <a:lnSpc>
                <a:spcPct val="100000"/>
              </a:lnSpc>
              <a:spcBef>
                <a:spcPts val="0"/>
              </a:spcBef>
              <a:buSzPct val="104000"/>
            </a:pPr>
            <a:r>
              <a:rPr lang="en-US" sz="3600" dirty="0"/>
              <a:t>Initial submission of records is due September 30</a:t>
            </a:r>
          </a:p>
          <a:p>
            <a:pPr marL="634984" indent="-457189">
              <a:spcBef>
                <a:spcPts val="0"/>
              </a:spcBef>
              <a:buSzPct val="104000"/>
            </a:pPr>
            <a:endParaRPr lang="en-US" sz="3067" dirty="0"/>
          </a:p>
          <a:p>
            <a:pPr marL="1244569" lvl="1" indent="-457189">
              <a:spcBef>
                <a:spcPts val="0"/>
              </a:spcBef>
              <a:buSzPct val="104000"/>
              <a:buFont typeface="Calibri" panose="020F0502020204030204" pitchFamily="34" charset="0"/>
              <a:buChar char="•"/>
            </a:pPr>
            <a:endParaRPr lang="en-US" sz="3067" dirty="0"/>
          </a:p>
        </p:txBody>
      </p:sp>
    </p:spTree>
    <p:extLst>
      <p:ext uri="{BB962C8B-B14F-4D97-AF65-F5344CB8AC3E}">
        <p14:creationId xmlns:p14="http://schemas.microsoft.com/office/powerpoint/2010/main" val="194471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800" dirty="0"/>
              <a:t>Abbreviated Day Collection Features</a:t>
            </a:r>
            <a:endParaRPr lang="en-US" sz="4800" dirty="0">
              <a:solidFill>
                <a:srgbClr val="000000"/>
              </a:solidFill>
            </a:endParaRPr>
          </a:p>
        </p:txBody>
      </p:sp>
      <p:sp>
        <p:nvSpPr>
          <p:cNvPr id="2" name="Text Placeholder 1"/>
          <p:cNvSpPr>
            <a:spLocks noGrp="1"/>
          </p:cNvSpPr>
          <p:nvPr>
            <p:ph type="body" idx="1"/>
          </p:nvPr>
        </p:nvSpPr>
        <p:spPr>
          <a:xfrm>
            <a:off x="559234" y="1652204"/>
            <a:ext cx="10784400" cy="4575175"/>
          </a:xfrm>
        </p:spPr>
        <p:txBody>
          <a:bodyPr>
            <a:normAutofit/>
          </a:bodyPr>
          <a:lstStyle/>
          <a:p>
            <a:pPr marL="88900" indent="0">
              <a:spcBef>
                <a:spcPts val="400"/>
              </a:spcBef>
              <a:buSzPct val="125000"/>
              <a:buNone/>
            </a:pPr>
            <a:r>
              <a:rPr lang="en-US" sz="3000" dirty="0"/>
              <a:t>Once a record is entered and saved:</a:t>
            </a:r>
          </a:p>
          <a:p>
            <a:pPr marL="457200" lvl="0" indent="-368300" algn="l" rtl="0">
              <a:spcBef>
                <a:spcPts val="400"/>
              </a:spcBef>
              <a:spcAft>
                <a:spcPts val="0"/>
              </a:spcAft>
              <a:buSzPct val="125000"/>
              <a:buFont typeface="Arial" panose="020B0604020202020204" pitchFamily="34" charset="0"/>
              <a:buChar char="•"/>
            </a:pPr>
            <a:r>
              <a:rPr lang="en-US" sz="3000" dirty="0">
                <a:latin typeface="Calibri"/>
                <a:ea typeface="Calibri"/>
                <a:cs typeface="Calibri"/>
                <a:sym typeface="Calibri"/>
              </a:rPr>
              <a:t>Only two fields will be editable</a:t>
            </a:r>
          </a:p>
          <a:p>
            <a:pPr marL="977900" lvl="2" indent="-457200">
              <a:spcBef>
                <a:spcPts val="400"/>
              </a:spcBef>
              <a:buSzPct val="70000"/>
              <a:buFont typeface="Courier New" panose="02070309020205020404" pitchFamily="49" charset="0"/>
              <a:buChar char="o"/>
            </a:pPr>
            <a:r>
              <a:rPr lang="en-US" sz="3000" dirty="0"/>
              <a:t>Abbreviated School Day Program End Date field</a:t>
            </a:r>
          </a:p>
          <a:p>
            <a:pPr marL="977900" lvl="2" indent="-457200">
              <a:spcBef>
                <a:spcPts val="400"/>
              </a:spcBef>
              <a:buSzPct val="70000"/>
              <a:buFont typeface="Courier New" panose="02070309020205020404" pitchFamily="49" charset="0"/>
              <a:buChar char="o"/>
            </a:pPr>
            <a:r>
              <a:rPr lang="en-US" sz="3000" dirty="0"/>
              <a:t>Parent Consent Form PDF Upload field</a:t>
            </a:r>
          </a:p>
          <a:p>
            <a:pPr marL="457200" indent="-368300">
              <a:spcBef>
                <a:spcPts val="400"/>
              </a:spcBef>
              <a:buSzPct val="125000"/>
            </a:pPr>
            <a:r>
              <a:rPr lang="en-US" sz="3000" dirty="0"/>
              <a:t>No updates allowed to other fields</a:t>
            </a:r>
          </a:p>
          <a:p>
            <a:pPr marL="457200" lvl="0" indent="-368300" algn="l" rtl="0">
              <a:lnSpc>
                <a:spcPct val="100000"/>
              </a:lnSpc>
              <a:spcBef>
                <a:spcPts val="500"/>
              </a:spcBef>
              <a:spcAft>
                <a:spcPts val="0"/>
              </a:spcAft>
              <a:buSzPct val="125000"/>
              <a:buFont typeface="Arial" panose="020B0604020202020204" pitchFamily="34" charset="0"/>
              <a:buChar char="•"/>
            </a:pPr>
            <a:endParaRPr lang="en-US" sz="3000" dirty="0">
              <a:latin typeface="Calibri"/>
              <a:ea typeface="Calibri"/>
              <a:cs typeface="Calibri"/>
              <a:sym typeface="Calibri"/>
            </a:endParaRPr>
          </a:p>
          <a:p>
            <a:pPr marL="368316" lvl="1" indent="-457200">
              <a:spcBef>
                <a:spcPts val="400"/>
              </a:spcBef>
              <a:buSzPct val="70000"/>
              <a:buFont typeface="Courier New" panose="02070309020205020404" pitchFamily="49" charset="0"/>
              <a:buChar char="o"/>
            </a:pPr>
            <a:endParaRPr lang="en-US" sz="3000" dirty="0"/>
          </a:p>
        </p:txBody>
      </p:sp>
    </p:spTree>
    <p:extLst>
      <p:ext uri="{BB962C8B-B14F-4D97-AF65-F5344CB8AC3E}">
        <p14:creationId xmlns:p14="http://schemas.microsoft.com/office/powerpoint/2010/main" val="229056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800" dirty="0"/>
              <a:t>Abbreviated Day Collection Features</a:t>
            </a:r>
            <a:endParaRPr lang="en-US" sz="4800" dirty="0">
              <a:solidFill>
                <a:srgbClr val="000000"/>
              </a:solidFill>
            </a:endParaRPr>
          </a:p>
        </p:txBody>
      </p:sp>
      <p:sp>
        <p:nvSpPr>
          <p:cNvPr id="2" name="Text Placeholder 1"/>
          <p:cNvSpPr>
            <a:spLocks noGrp="1"/>
          </p:cNvSpPr>
          <p:nvPr>
            <p:ph type="body" idx="1"/>
          </p:nvPr>
        </p:nvSpPr>
        <p:spPr>
          <a:xfrm>
            <a:off x="315394" y="1652204"/>
            <a:ext cx="11583998" cy="4748596"/>
          </a:xfrm>
        </p:spPr>
        <p:txBody>
          <a:bodyPr>
            <a:normAutofit/>
          </a:bodyPr>
          <a:lstStyle/>
          <a:p>
            <a:pPr marL="63500" lvl="4" indent="0">
              <a:buSzPts val="2600"/>
              <a:buNone/>
            </a:pPr>
            <a:r>
              <a:rPr lang="en-US" sz="3000" dirty="0"/>
              <a:t>When the abbreviated day program ends:</a:t>
            </a:r>
          </a:p>
          <a:p>
            <a:pPr marL="1066785" lvl="1" indent="-368300">
              <a:spcBef>
                <a:spcPts val="400"/>
              </a:spcBef>
              <a:buSzPct val="120000"/>
            </a:pPr>
            <a:r>
              <a:rPr lang="en-US" sz="3000" dirty="0">
                <a:latin typeface="Calibri"/>
                <a:cs typeface="Calibri"/>
                <a:sym typeface="Calibri"/>
              </a:rPr>
              <a:t>Enter </a:t>
            </a:r>
            <a:r>
              <a:rPr lang="en-US" sz="3000" dirty="0"/>
              <a:t>the Abbreviated School Day Program End Date</a:t>
            </a:r>
          </a:p>
          <a:p>
            <a:pPr marL="1587485" lvl="3" indent="-457200">
              <a:spcBef>
                <a:spcPts val="400"/>
              </a:spcBef>
              <a:buSzPct val="70000"/>
              <a:buFont typeface="Courier New" panose="02070309020205020404" pitchFamily="49" charset="0"/>
              <a:buChar char="o"/>
            </a:pPr>
            <a:r>
              <a:rPr lang="en-US" sz="3000" dirty="0"/>
              <a:t>No fields will be editable</a:t>
            </a:r>
          </a:p>
          <a:p>
            <a:pPr marL="1066785" lvl="1" indent="-368300">
              <a:spcBef>
                <a:spcPts val="400"/>
              </a:spcBef>
              <a:buSzPct val="120000"/>
            </a:pPr>
            <a:r>
              <a:rPr lang="en-US" sz="3000" dirty="0"/>
              <a:t>If a student is placed on an Abbreviated School Day Program later in the school year, enter a new record</a:t>
            </a:r>
          </a:p>
          <a:p>
            <a:pPr marL="88900" indent="0">
              <a:spcBef>
                <a:spcPts val="400"/>
              </a:spcBef>
              <a:buSzPct val="120000"/>
              <a:buNone/>
            </a:pPr>
            <a:endParaRPr lang="en-US" sz="3000" b="1" i="1" dirty="0"/>
          </a:p>
          <a:p>
            <a:pPr marL="88900" indent="0">
              <a:spcBef>
                <a:spcPts val="400"/>
              </a:spcBef>
              <a:buSzPct val="120000"/>
              <a:buNone/>
            </a:pPr>
            <a:r>
              <a:rPr lang="en-US" sz="3000" b="1" i="1" dirty="0"/>
              <a:t>NEVER</a:t>
            </a:r>
            <a:r>
              <a:rPr lang="en-US" sz="3000" dirty="0"/>
              <a:t> delete a record unless…..</a:t>
            </a:r>
          </a:p>
          <a:p>
            <a:pPr marL="1066785" lvl="1" indent="-368300">
              <a:spcBef>
                <a:spcPts val="400"/>
              </a:spcBef>
              <a:buSzPct val="120000"/>
            </a:pPr>
            <a:r>
              <a:rPr lang="en-US" sz="3000" dirty="0"/>
              <a:t>The wrong student was entered, or</a:t>
            </a:r>
          </a:p>
          <a:p>
            <a:pPr marL="1066785" lvl="1" indent="-368300">
              <a:spcBef>
                <a:spcPts val="400"/>
              </a:spcBef>
              <a:buSzPct val="120000"/>
            </a:pPr>
            <a:r>
              <a:rPr lang="en-US" sz="3000" dirty="0"/>
              <a:t>Entered and saved a record with incorrect information in non-editable fields</a:t>
            </a:r>
          </a:p>
          <a:p>
            <a:pPr marL="457200" indent="-368300">
              <a:spcBef>
                <a:spcPts val="400"/>
              </a:spcBef>
              <a:buSzPct val="125000"/>
            </a:pPr>
            <a:endParaRPr lang="en-US" sz="3200" dirty="0"/>
          </a:p>
          <a:p>
            <a:pPr marL="457200" indent="-368300">
              <a:spcBef>
                <a:spcPts val="400"/>
              </a:spcBef>
              <a:buSzPct val="125000"/>
            </a:pPr>
            <a:endParaRPr lang="en-US" sz="3000" dirty="0"/>
          </a:p>
          <a:p>
            <a:pPr marL="457200" lvl="0" indent="-368300" algn="l" rtl="0">
              <a:lnSpc>
                <a:spcPct val="100000"/>
              </a:lnSpc>
              <a:spcBef>
                <a:spcPts val="500"/>
              </a:spcBef>
              <a:spcAft>
                <a:spcPts val="0"/>
              </a:spcAft>
              <a:buSzPct val="125000"/>
              <a:buFont typeface="Arial" panose="020B0604020202020204" pitchFamily="34" charset="0"/>
              <a:buChar char="•"/>
            </a:pPr>
            <a:endParaRPr lang="en-US" sz="3000" dirty="0">
              <a:latin typeface="Calibri"/>
              <a:ea typeface="Calibri"/>
              <a:cs typeface="Calibri"/>
              <a:sym typeface="Calibri"/>
            </a:endParaRPr>
          </a:p>
          <a:p>
            <a:pPr marL="368316" lvl="1" indent="-457200">
              <a:spcBef>
                <a:spcPts val="400"/>
              </a:spcBef>
              <a:buSzPct val="70000"/>
              <a:buFont typeface="Courier New" panose="02070309020205020404" pitchFamily="49" charset="0"/>
              <a:buChar char="o"/>
            </a:pPr>
            <a:endParaRPr lang="en-US" sz="3000" dirty="0"/>
          </a:p>
        </p:txBody>
      </p:sp>
    </p:spTree>
    <p:extLst>
      <p:ext uri="{BB962C8B-B14F-4D97-AF65-F5344CB8AC3E}">
        <p14:creationId xmlns:p14="http://schemas.microsoft.com/office/powerpoint/2010/main" val="2259256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800" dirty="0"/>
              <a:t>Abbreviated Day Collection Features</a:t>
            </a:r>
            <a:endParaRPr lang="en-US" sz="4800" dirty="0">
              <a:solidFill>
                <a:srgbClr val="000000"/>
              </a:solidFill>
            </a:endParaRPr>
          </a:p>
        </p:txBody>
      </p:sp>
      <p:sp>
        <p:nvSpPr>
          <p:cNvPr id="2" name="Text Placeholder 1"/>
          <p:cNvSpPr>
            <a:spLocks noGrp="1"/>
          </p:cNvSpPr>
          <p:nvPr>
            <p:ph type="body" idx="1"/>
          </p:nvPr>
        </p:nvSpPr>
        <p:spPr>
          <a:xfrm>
            <a:off x="315394" y="1652204"/>
            <a:ext cx="11405551" cy="4748596"/>
          </a:xfrm>
        </p:spPr>
        <p:txBody>
          <a:bodyPr>
            <a:normAutofit lnSpcReduction="10000"/>
          </a:bodyPr>
          <a:lstStyle/>
          <a:p>
            <a:pPr marL="457200" indent="-368300">
              <a:lnSpc>
                <a:spcPct val="100000"/>
              </a:lnSpc>
              <a:spcBef>
                <a:spcPts val="400"/>
              </a:spcBef>
              <a:buSzPct val="120000"/>
            </a:pPr>
            <a:r>
              <a:rPr lang="en-US" sz="3400" dirty="0"/>
              <a:t>Only one “open” record allowed per student in school year</a:t>
            </a:r>
          </a:p>
          <a:p>
            <a:pPr marL="977900" lvl="1" indent="-457200">
              <a:lnSpc>
                <a:spcPct val="100000"/>
              </a:lnSpc>
              <a:spcBef>
                <a:spcPts val="0"/>
              </a:spcBef>
              <a:buSzPct val="70000"/>
              <a:buFont typeface="Courier New" panose="02070309020205020404" pitchFamily="49" charset="0"/>
              <a:buChar char="o"/>
            </a:pPr>
            <a:r>
              <a:rPr lang="en-US" sz="3400" dirty="0"/>
              <a:t>Students can have multiple records reported </a:t>
            </a:r>
          </a:p>
          <a:p>
            <a:pPr marL="977900" lvl="1" indent="-457200">
              <a:lnSpc>
                <a:spcPct val="100000"/>
              </a:lnSpc>
              <a:spcBef>
                <a:spcPts val="0"/>
              </a:spcBef>
              <a:buSzPct val="70000"/>
              <a:buFont typeface="Courier New" panose="02070309020205020404" pitchFamily="49" charset="0"/>
              <a:buChar char="o"/>
            </a:pPr>
            <a:r>
              <a:rPr lang="en-US" sz="3400" dirty="0"/>
              <a:t>Only one with BLANK Abbreviated School Day Program End Date</a:t>
            </a:r>
          </a:p>
          <a:p>
            <a:pPr marL="1587485" lvl="3" indent="-457200">
              <a:lnSpc>
                <a:spcPct val="100000"/>
              </a:lnSpc>
              <a:spcBef>
                <a:spcPts val="400"/>
              </a:spcBef>
              <a:buSzPct val="70000"/>
              <a:buFont typeface="Courier New" panose="02070309020205020404" pitchFamily="49" charset="0"/>
              <a:buChar char="o"/>
            </a:pPr>
            <a:endParaRPr lang="en-US" sz="3400" dirty="0"/>
          </a:p>
          <a:p>
            <a:pPr marL="457200" indent="-368300">
              <a:lnSpc>
                <a:spcPct val="100000"/>
              </a:lnSpc>
              <a:spcBef>
                <a:spcPts val="400"/>
              </a:spcBef>
              <a:buSzPct val="120000"/>
            </a:pPr>
            <a:r>
              <a:rPr lang="en-US" sz="3400" dirty="0">
                <a:solidFill>
                  <a:srgbClr val="C00000"/>
                </a:solidFill>
              </a:rPr>
              <a:t>CAUTION! Records must be entered in chronological date order. To fix this mistake:</a:t>
            </a:r>
          </a:p>
          <a:p>
            <a:pPr marL="1492250" lvl="2" indent="-514350">
              <a:lnSpc>
                <a:spcPct val="100000"/>
              </a:lnSpc>
              <a:spcBef>
                <a:spcPts val="0"/>
              </a:spcBef>
              <a:buSzPct val="100000"/>
              <a:buFont typeface="+mj-lt"/>
              <a:buAutoNum type="arabicPeriod"/>
            </a:pPr>
            <a:r>
              <a:rPr lang="en-US" sz="3400" dirty="0">
                <a:solidFill>
                  <a:srgbClr val="C00000"/>
                </a:solidFill>
              </a:rPr>
              <a:t>Delete the most current record</a:t>
            </a:r>
          </a:p>
          <a:p>
            <a:pPr marL="1492250" lvl="2" indent="-514350">
              <a:lnSpc>
                <a:spcPct val="100000"/>
              </a:lnSpc>
              <a:spcBef>
                <a:spcPts val="0"/>
              </a:spcBef>
              <a:buSzPct val="100000"/>
              <a:buFont typeface="+mj-lt"/>
              <a:buAutoNum type="arabicPeriod"/>
            </a:pPr>
            <a:r>
              <a:rPr lang="en-US" sz="3400" dirty="0">
                <a:solidFill>
                  <a:srgbClr val="C00000"/>
                </a:solidFill>
              </a:rPr>
              <a:t>Resubmit the record</a:t>
            </a:r>
            <a:endParaRPr lang="en-US" sz="3400" dirty="0"/>
          </a:p>
          <a:p>
            <a:pPr marL="88900" indent="0">
              <a:spcBef>
                <a:spcPts val="400"/>
              </a:spcBef>
              <a:buSzPct val="120000"/>
              <a:buNone/>
            </a:pPr>
            <a:endParaRPr lang="en-US" sz="3000" b="1" i="1" dirty="0"/>
          </a:p>
          <a:p>
            <a:pPr marL="457200" indent="-368300">
              <a:spcBef>
                <a:spcPts val="400"/>
              </a:spcBef>
              <a:buSzPct val="125000"/>
            </a:pPr>
            <a:endParaRPr lang="en-US" sz="3200" dirty="0"/>
          </a:p>
          <a:p>
            <a:pPr marL="457200" indent="-368300">
              <a:spcBef>
                <a:spcPts val="400"/>
              </a:spcBef>
              <a:buSzPct val="125000"/>
            </a:pPr>
            <a:endParaRPr lang="en-US" sz="3000" dirty="0"/>
          </a:p>
          <a:p>
            <a:pPr marL="457200" lvl="0" indent="-368300" algn="l" rtl="0">
              <a:lnSpc>
                <a:spcPct val="100000"/>
              </a:lnSpc>
              <a:spcBef>
                <a:spcPts val="500"/>
              </a:spcBef>
              <a:spcAft>
                <a:spcPts val="0"/>
              </a:spcAft>
              <a:buSzPct val="125000"/>
              <a:buFont typeface="Arial" panose="020B0604020202020204" pitchFamily="34" charset="0"/>
              <a:buChar char="•"/>
            </a:pPr>
            <a:endParaRPr lang="en-US" sz="3000" dirty="0">
              <a:latin typeface="Calibri"/>
              <a:ea typeface="Calibri"/>
              <a:cs typeface="Calibri"/>
              <a:sym typeface="Calibri"/>
            </a:endParaRPr>
          </a:p>
          <a:p>
            <a:pPr marL="368316" lvl="1" indent="-457200">
              <a:spcBef>
                <a:spcPts val="400"/>
              </a:spcBef>
              <a:buSzPct val="70000"/>
              <a:buFont typeface="Courier New" panose="02070309020205020404" pitchFamily="49" charset="0"/>
              <a:buChar char="o"/>
            </a:pPr>
            <a:endParaRPr lang="en-US" sz="3000" dirty="0"/>
          </a:p>
        </p:txBody>
      </p:sp>
    </p:spTree>
    <p:extLst>
      <p:ext uri="{BB962C8B-B14F-4D97-AF65-F5344CB8AC3E}">
        <p14:creationId xmlns:p14="http://schemas.microsoft.com/office/powerpoint/2010/main" val="3536377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276293"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000" dirty="0"/>
              <a:t>More on When a Record Become Reportable</a:t>
            </a:r>
            <a:endParaRPr lang="en-US" sz="4800" dirty="0">
              <a:solidFill>
                <a:srgbClr val="000000"/>
              </a:solidFill>
            </a:endParaRPr>
          </a:p>
        </p:txBody>
      </p:sp>
      <p:sp>
        <p:nvSpPr>
          <p:cNvPr id="2" name="Text Placeholder 1"/>
          <p:cNvSpPr>
            <a:spLocks noGrp="1"/>
          </p:cNvSpPr>
          <p:nvPr>
            <p:ph type="body" idx="1"/>
          </p:nvPr>
        </p:nvSpPr>
        <p:spPr>
          <a:xfrm>
            <a:off x="401783" y="1652204"/>
            <a:ext cx="10931236" cy="4748596"/>
          </a:xfrm>
        </p:spPr>
        <p:txBody>
          <a:bodyPr>
            <a:normAutofit/>
          </a:bodyPr>
          <a:lstStyle/>
          <a:p>
            <a:pPr marL="63500" lvl="4" indent="0">
              <a:lnSpc>
                <a:spcPct val="100000"/>
              </a:lnSpc>
              <a:spcBef>
                <a:spcPts val="500"/>
              </a:spcBef>
              <a:buSzPts val="2600"/>
              <a:buNone/>
            </a:pPr>
            <a:r>
              <a:rPr lang="en-US" sz="3400" u="sng" dirty="0">
                <a:solidFill>
                  <a:schemeClr val="tx1"/>
                </a:solidFill>
              </a:rPr>
              <a:t>If Count of Days are 11 Consecutive Days:</a:t>
            </a:r>
          </a:p>
          <a:p>
            <a:pPr marL="457200" indent="-368300">
              <a:lnSpc>
                <a:spcPct val="100000"/>
              </a:lnSpc>
              <a:spcBef>
                <a:spcPts val="500"/>
              </a:spcBef>
              <a:buSzPct val="120000"/>
            </a:pPr>
            <a:r>
              <a:rPr lang="en-US" sz="3400" dirty="0">
                <a:solidFill>
                  <a:schemeClr val="tx1"/>
                </a:solidFill>
              </a:rPr>
              <a:t>Report the record </a:t>
            </a:r>
          </a:p>
          <a:p>
            <a:pPr marL="977900" lvl="2" indent="-457200">
              <a:lnSpc>
                <a:spcPct val="100000"/>
              </a:lnSpc>
              <a:spcBef>
                <a:spcPts val="500"/>
              </a:spcBef>
              <a:buSzPct val="70000"/>
              <a:buFont typeface="Courier New" panose="02070309020205020404" pitchFamily="49" charset="0"/>
              <a:buChar char="o"/>
            </a:pPr>
            <a:r>
              <a:rPr lang="en-US" sz="3400" dirty="0">
                <a:solidFill>
                  <a:schemeClr val="tx1"/>
                </a:solidFill>
              </a:rPr>
              <a:t>Day 1, not Day 11, is the Abbreviated School Day Program Start Date </a:t>
            </a:r>
          </a:p>
          <a:p>
            <a:pPr marL="0" lvl="1" indent="0">
              <a:lnSpc>
                <a:spcPct val="100000"/>
              </a:lnSpc>
              <a:spcBef>
                <a:spcPts val="500"/>
              </a:spcBef>
              <a:buSzPct val="70000"/>
              <a:buNone/>
            </a:pPr>
            <a:r>
              <a:rPr lang="en-US" sz="3400" u="sng" dirty="0">
                <a:solidFill>
                  <a:schemeClr val="tx1"/>
                </a:solidFill>
              </a:rPr>
              <a:t>If Count of Days are 11 Cumulative Days:</a:t>
            </a:r>
          </a:p>
          <a:p>
            <a:pPr marL="457200" indent="-368300">
              <a:lnSpc>
                <a:spcPct val="100000"/>
              </a:lnSpc>
              <a:spcBef>
                <a:spcPts val="500"/>
              </a:spcBef>
              <a:buSzPct val="120000"/>
            </a:pPr>
            <a:r>
              <a:rPr lang="en-US" sz="3400" dirty="0">
                <a:solidFill>
                  <a:schemeClr val="tx1"/>
                </a:solidFill>
              </a:rPr>
              <a:t>Report multiple records, one for each instance leading up to a count of 11 days total</a:t>
            </a:r>
            <a:endParaRPr lang="en-US" sz="3400" dirty="0"/>
          </a:p>
          <a:p>
            <a:pPr marL="457200" indent="-368300">
              <a:spcBef>
                <a:spcPts val="400"/>
              </a:spcBef>
              <a:buSzPct val="125000"/>
            </a:pPr>
            <a:endParaRPr lang="en-US" sz="3000" dirty="0"/>
          </a:p>
          <a:p>
            <a:pPr marL="457200" lvl="0" indent="-368300" algn="l" rtl="0">
              <a:lnSpc>
                <a:spcPct val="100000"/>
              </a:lnSpc>
              <a:spcBef>
                <a:spcPts val="500"/>
              </a:spcBef>
              <a:spcAft>
                <a:spcPts val="0"/>
              </a:spcAft>
              <a:buSzPct val="125000"/>
              <a:buFont typeface="Arial" panose="020B0604020202020204" pitchFamily="34" charset="0"/>
              <a:buChar char="•"/>
            </a:pPr>
            <a:endParaRPr lang="en-US" sz="3000" dirty="0">
              <a:latin typeface="Calibri"/>
              <a:ea typeface="Calibri"/>
              <a:cs typeface="Calibri"/>
              <a:sym typeface="Calibri"/>
            </a:endParaRPr>
          </a:p>
          <a:p>
            <a:pPr marL="368316" lvl="1" indent="-457200">
              <a:spcBef>
                <a:spcPts val="400"/>
              </a:spcBef>
              <a:buSzPct val="70000"/>
              <a:buFont typeface="Courier New" panose="02070309020205020404" pitchFamily="49" charset="0"/>
              <a:buChar char="o"/>
            </a:pPr>
            <a:endParaRPr lang="en-US" sz="3000" dirty="0"/>
          </a:p>
        </p:txBody>
      </p:sp>
    </p:spTree>
    <p:extLst>
      <p:ext uri="{BB962C8B-B14F-4D97-AF65-F5344CB8AC3E}">
        <p14:creationId xmlns:p14="http://schemas.microsoft.com/office/powerpoint/2010/main" val="951392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276293"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000" dirty="0"/>
              <a:t>Example: If Count of Days are Consecutive</a:t>
            </a:r>
            <a:endParaRPr lang="en-US" sz="4800" dirty="0">
              <a:solidFill>
                <a:srgbClr val="000000"/>
              </a:solidFill>
            </a:endParaRPr>
          </a:p>
        </p:txBody>
      </p:sp>
      <p:sp>
        <p:nvSpPr>
          <p:cNvPr id="2" name="Text Placeholder 1"/>
          <p:cNvSpPr>
            <a:spLocks noGrp="1"/>
          </p:cNvSpPr>
          <p:nvPr>
            <p:ph type="body" idx="1"/>
          </p:nvPr>
        </p:nvSpPr>
        <p:spPr>
          <a:xfrm>
            <a:off x="401782" y="1652204"/>
            <a:ext cx="11333017" cy="4748596"/>
          </a:xfrm>
        </p:spPr>
        <p:txBody>
          <a:bodyPr>
            <a:normAutofit/>
          </a:bodyPr>
          <a:lstStyle/>
          <a:p>
            <a:pPr marL="495300" indent="-457200">
              <a:lnSpc>
                <a:spcPct val="100000"/>
              </a:lnSpc>
              <a:spcBef>
                <a:spcPts val="500"/>
              </a:spcBef>
              <a:buSzPts val="3000"/>
            </a:pPr>
            <a:r>
              <a:rPr lang="en-US" sz="3600" dirty="0">
                <a:solidFill>
                  <a:schemeClr val="tx1"/>
                </a:solidFill>
              </a:rPr>
              <a:t>Login and enter the record</a:t>
            </a:r>
          </a:p>
          <a:p>
            <a:pPr marL="495300" indent="-457200">
              <a:lnSpc>
                <a:spcPct val="100000"/>
              </a:lnSpc>
              <a:spcBef>
                <a:spcPts val="500"/>
              </a:spcBef>
              <a:buSzPts val="3000"/>
            </a:pPr>
            <a:r>
              <a:rPr lang="en-US" sz="3600" dirty="0">
                <a:solidFill>
                  <a:schemeClr val="tx1"/>
                </a:solidFill>
              </a:rPr>
              <a:t>Enter Abbreviated School Day Program Start Date </a:t>
            </a:r>
          </a:p>
          <a:p>
            <a:pPr marL="952500" lvl="1" indent="-457200">
              <a:lnSpc>
                <a:spcPct val="100000"/>
              </a:lnSpc>
              <a:spcBef>
                <a:spcPts val="500"/>
              </a:spcBef>
              <a:buSzPct val="70000"/>
              <a:buFont typeface="Courier New" panose="02070309020205020404" pitchFamily="49" charset="0"/>
              <a:buChar char="o"/>
            </a:pPr>
            <a:r>
              <a:rPr lang="en-US" sz="3600" dirty="0">
                <a:solidFill>
                  <a:schemeClr val="tx1"/>
                </a:solidFill>
              </a:rPr>
              <a:t>This is the date the student started on an abbreviated school day, not day 11</a:t>
            </a:r>
            <a:endParaRPr lang="en-US" sz="3400" dirty="0"/>
          </a:p>
          <a:p>
            <a:pPr marL="495300" indent="-457200">
              <a:lnSpc>
                <a:spcPct val="100000"/>
              </a:lnSpc>
              <a:spcBef>
                <a:spcPts val="500"/>
              </a:spcBef>
              <a:buSzPts val="3000"/>
            </a:pPr>
            <a:r>
              <a:rPr lang="en-US" sz="3600" dirty="0">
                <a:solidFill>
                  <a:schemeClr val="tx1"/>
                </a:solidFill>
              </a:rPr>
              <a:t>Enter all other data except….</a:t>
            </a:r>
          </a:p>
          <a:p>
            <a:pPr marL="952500" lvl="1" indent="-457200">
              <a:lnSpc>
                <a:spcPct val="100000"/>
              </a:lnSpc>
              <a:spcBef>
                <a:spcPts val="500"/>
              </a:spcBef>
              <a:buSzPct val="70000"/>
              <a:buFont typeface="Courier New" panose="02070309020205020404" pitchFamily="49" charset="0"/>
              <a:buChar char="o"/>
            </a:pPr>
            <a:r>
              <a:rPr lang="en-US" sz="3600" dirty="0">
                <a:solidFill>
                  <a:schemeClr val="tx1"/>
                </a:solidFill>
              </a:rPr>
              <a:t>Leave Abbreviated School Day Program End Date blank if student is still on an abbreviated school day program</a:t>
            </a:r>
            <a:endParaRPr lang="en-US" sz="3000" dirty="0"/>
          </a:p>
          <a:p>
            <a:pPr marL="457200" lvl="0" indent="-368300" algn="l" rtl="0">
              <a:lnSpc>
                <a:spcPct val="100000"/>
              </a:lnSpc>
              <a:spcBef>
                <a:spcPts val="500"/>
              </a:spcBef>
              <a:spcAft>
                <a:spcPts val="0"/>
              </a:spcAft>
              <a:buSzPct val="125000"/>
              <a:buFont typeface="Arial" panose="020B0604020202020204" pitchFamily="34" charset="0"/>
              <a:buChar char="•"/>
            </a:pPr>
            <a:endParaRPr lang="en-US" sz="3000" dirty="0">
              <a:latin typeface="Calibri"/>
              <a:ea typeface="Calibri"/>
              <a:cs typeface="Calibri"/>
              <a:sym typeface="Calibri"/>
            </a:endParaRPr>
          </a:p>
          <a:p>
            <a:pPr marL="368316" lvl="1" indent="-457200">
              <a:spcBef>
                <a:spcPts val="400"/>
              </a:spcBef>
              <a:buSzPct val="70000"/>
              <a:buFont typeface="Courier New" panose="02070309020205020404" pitchFamily="49" charset="0"/>
              <a:buChar char="o"/>
            </a:pPr>
            <a:endParaRPr lang="en-US" sz="3000" dirty="0"/>
          </a:p>
        </p:txBody>
      </p:sp>
    </p:spTree>
    <p:extLst>
      <p:ext uri="{BB962C8B-B14F-4D97-AF65-F5344CB8AC3E}">
        <p14:creationId xmlns:p14="http://schemas.microsoft.com/office/powerpoint/2010/main" val="2528163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276293"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000" dirty="0"/>
              <a:t>Example: If Count of Days are Cumulative</a:t>
            </a:r>
            <a:endParaRPr lang="en-US" sz="4800" dirty="0">
              <a:solidFill>
                <a:srgbClr val="000000"/>
              </a:solidFill>
            </a:endParaRPr>
          </a:p>
        </p:txBody>
      </p:sp>
      <p:sp>
        <p:nvSpPr>
          <p:cNvPr id="2" name="Text Placeholder 1"/>
          <p:cNvSpPr>
            <a:spLocks noGrp="1"/>
          </p:cNvSpPr>
          <p:nvPr>
            <p:ph type="body" idx="1"/>
          </p:nvPr>
        </p:nvSpPr>
        <p:spPr>
          <a:xfrm>
            <a:off x="401783" y="1652204"/>
            <a:ext cx="10958944" cy="4748596"/>
          </a:xfrm>
        </p:spPr>
        <p:txBody>
          <a:bodyPr>
            <a:normAutofit/>
          </a:bodyPr>
          <a:lstStyle/>
          <a:p>
            <a:pPr marL="38100" indent="0">
              <a:lnSpc>
                <a:spcPct val="100000"/>
              </a:lnSpc>
              <a:spcBef>
                <a:spcPts val="500"/>
              </a:spcBef>
              <a:buSzPts val="3000"/>
              <a:buNone/>
            </a:pPr>
            <a:r>
              <a:rPr lang="en-US" sz="2800" u="sng" dirty="0">
                <a:solidFill>
                  <a:schemeClr val="tx1"/>
                </a:solidFill>
              </a:rPr>
              <a:t>Record </a:t>
            </a:r>
            <a:r>
              <a:rPr lang="en-US" sz="2900" u="sng" dirty="0">
                <a:solidFill>
                  <a:schemeClr val="tx1"/>
                </a:solidFill>
              </a:rPr>
              <a:t>Number 1</a:t>
            </a:r>
            <a:r>
              <a:rPr lang="en-US" sz="2900" dirty="0">
                <a:solidFill>
                  <a:schemeClr val="tx1"/>
                </a:solidFill>
              </a:rPr>
              <a:t>:</a:t>
            </a:r>
          </a:p>
          <a:p>
            <a:pPr indent="-419100">
              <a:lnSpc>
                <a:spcPct val="100000"/>
              </a:lnSpc>
              <a:spcBef>
                <a:spcPts val="500"/>
              </a:spcBef>
              <a:buSzPts val="3000"/>
              <a:buFont typeface="Arial" panose="020B0604020202020204" pitchFamily="34" charset="0"/>
              <a:buChar char="•"/>
            </a:pPr>
            <a:r>
              <a:rPr lang="en-US" sz="2900" dirty="0">
                <a:solidFill>
                  <a:schemeClr val="tx1"/>
                </a:solidFill>
              </a:rPr>
              <a:t>Enter Day 1, not Day 11, as the Abbreviated School Day Program Start Date </a:t>
            </a:r>
          </a:p>
          <a:p>
            <a:pPr indent="-419100">
              <a:lnSpc>
                <a:spcPct val="100000"/>
              </a:lnSpc>
              <a:spcBef>
                <a:spcPts val="500"/>
              </a:spcBef>
              <a:buSzPts val="3000"/>
              <a:buFont typeface="Arial" panose="020B0604020202020204" pitchFamily="34" charset="0"/>
              <a:buChar char="•"/>
            </a:pPr>
            <a:r>
              <a:rPr lang="en-US" sz="2900" dirty="0">
                <a:solidFill>
                  <a:schemeClr val="tx1"/>
                </a:solidFill>
              </a:rPr>
              <a:t>Enter Abbreviated School Day Program End Date</a:t>
            </a:r>
          </a:p>
          <a:p>
            <a:pPr marL="38100" indent="0">
              <a:lnSpc>
                <a:spcPct val="100000"/>
              </a:lnSpc>
              <a:spcBef>
                <a:spcPts val="500"/>
              </a:spcBef>
              <a:buSzPts val="3000"/>
              <a:buNone/>
            </a:pPr>
            <a:r>
              <a:rPr lang="en-US" sz="2900" u="sng" dirty="0">
                <a:solidFill>
                  <a:schemeClr val="tx1"/>
                </a:solidFill>
              </a:rPr>
              <a:t>Record Number 2</a:t>
            </a:r>
            <a:r>
              <a:rPr lang="en-US" sz="2900" dirty="0">
                <a:solidFill>
                  <a:schemeClr val="tx1"/>
                </a:solidFill>
              </a:rPr>
              <a:t>:</a:t>
            </a:r>
          </a:p>
          <a:p>
            <a:pPr indent="-419100">
              <a:lnSpc>
                <a:spcPct val="100000"/>
              </a:lnSpc>
              <a:spcBef>
                <a:spcPts val="500"/>
              </a:spcBef>
              <a:buSzPts val="3000"/>
              <a:buFont typeface="Arial" panose="020B0604020202020204" pitchFamily="34" charset="0"/>
              <a:buChar char="•"/>
            </a:pPr>
            <a:r>
              <a:rPr lang="en-US" sz="2900" dirty="0">
                <a:solidFill>
                  <a:schemeClr val="tx1"/>
                </a:solidFill>
              </a:rPr>
              <a:t>Enter date student was again placed on an abbreviated school day</a:t>
            </a:r>
          </a:p>
          <a:p>
            <a:pPr indent="-419100">
              <a:lnSpc>
                <a:spcPct val="100000"/>
              </a:lnSpc>
              <a:spcBef>
                <a:spcPts val="500"/>
              </a:spcBef>
              <a:buSzPts val="3000"/>
              <a:buFont typeface="Arial" panose="020B0604020202020204" pitchFamily="34" charset="0"/>
              <a:buChar char="•"/>
            </a:pPr>
            <a:r>
              <a:rPr lang="en-US" sz="2900" dirty="0">
                <a:solidFill>
                  <a:schemeClr val="tx1"/>
                </a:solidFill>
              </a:rPr>
              <a:t>Leave Abbreviated School Day Program End Date blank if student is still on an abbreviated school day program</a:t>
            </a:r>
            <a:endParaRPr lang="en-US" sz="2900" dirty="0"/>
          </a:p>
          <a:p>
            <a:pPr marL="457200" lvl="0" indent="-368300" algn="l" rtl="0">
              <a:lnSpc>
                <a:spcPct val="100000"/>
              </a:lnSpc>
              <a:spcBef>
                <a:spcPts val="500"/>
              </a:spcBef>
              <a:spcAft>
                <a:spcPts val="0"/>
              </a:spcAft>
              <a:buSzPct val="125000"/>
              <a:buFont typeface="Arial" panose="020B0604020202020204" pitchFamily="34" charset="0"/>
              <a:buChar char="•"/>
            </a:pPr>
            <a:endParaRPr lang="en-US" sz="3000" dirty="0">
              <a:latin typeface="Calibri"/>
              <a:ea typeface="Calibri"/>
              <a:cs typeface="Calibri"/>
              <a:sym typeface="Calibri"/>
            </a:endParaRPr>
          </a:p>
          <a:p>
            <a:pPr marL="368316" lvl="1" indent="-457200">
              <a:spcBef>
                <a:spcPts val="400"/>
              </a:spcBef>
              <a:buSzPct val="70000"/>
              <a:buFont typeface="Courier New" panose="02070309020205020404" pitchFamily="49" charset="0"/>
              <a:buChar char="o"/>
            </a:pPr>
            <a:endParaRPr lang="en-US" sz="3000" dirty="0"/>
          </a:p>
        </p:txBody>
      </p:sp>
    </p:spTree>
    <p:extLst>
      <p:ext uri="{BB962C8B-B14F-4D97-AF65-F5344CB8AC3E}">
        <p14:creationId xmlns:p14="http://schemas.microsoft.com/office/powerpoint/2010/main" val="3986239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1"/>
        <p:cNvGrpSpPr/>
        <p:nvPr/>
      </p:nvGrpSpPr>
      <p:grpSpPr>
        <a:xfrm>
          <a:off x="0" y="0"/>
          <a:ext cx="0" cy="0"/>
          <a:chOff x="0" y="0"/>
          <a:chExt cx="0" cy="0"/>
        </a:xfrm>
      </p:grpSpPr>
      <p:sp>
        <p:nvSpPr>
          <p:cNvPr id="672" name="Google Shape;672;p100"/>
          <p:cNvSpPr txBox="1">
            <a:spLocks noGrp="1"/>
          </p:cNvSpPr>
          <p:nvPr>
            <p:ph type="title"/>
          </p:nvPr>
        </p:nvSpPr>
        <p:spPr>
          <a:xfrm>
            <a:off x="717176" y="457200"/>
            <a:ext cx="10784400" cy="1026400"/>
          </a:xfrm>
          <a:prstGeom prst="rect">
            <a:avLst/>
          </a:prstGeom>
          <a:noFill/>
          <a:ln>
            <a:noFill/>
          </a:ln>
        </p:spPr>
        <p:txBody>
          <a:bodyPr spcFirstLastPara="1" vert="horz" wrap="square" lIns="91433" tIns="45700" rIns="91433" bIns="45700" rtlCol="0" anchor="b" anchorCtr="0">
            <a:normAutofit/>
          </a:bodyPr>
          <a:lstStyle/>
          <a:p>
            <a:pPr>
              <a:spcBef>
                <a:spcPts val="0"/>
              </a:spcBef>
              <a:buClr>
                <a:schemeClr val="accent1"/>
              </a:buClr>
              <a:buSzPts val="3300"/>
            </a:pPr>
            <a:r>
              <a:rPr lang="en"/>
              <a:t>Agenda</a:t>
            </a:r>
            <a:endParaRPr/>
          </a:p>
        </p:txBody>
      </p:sp>
      <p:pic>
        <p:nvPicPr>
          <p:cNvPr id="673" name="Google Shape;673;p100" descr="Pencils in histogram form"/>
          <p:cNvPicPr preferRelativeResize="0">
            <a:picLocks noGrp="1"/>
          </p:cNvPicPr>
          <p:nvPr>
            <p:ph type="body" idx="1"/>
          </p:nvPr>
        </p:nvPicPr>
        <p:blipFill rotWithShape="1">
          <a:blip r:embed="rId3">
            <a:alphaModFix/>
          </a:blip>
          <a:srcRect/>
          <a:stretch/>
        </p:blipFill>
        <p:spPr>
          <a:xfrm>
            <a:off x="417184" y="2074793"/>
            <a:ext cx="4572000" cy="3049600"/>
          </a:xfrm>
          <a:prstGeom prst="rect">
            <a:avLst/>
          </a:prstGeom>
          <a:noFill/>
          <a:ln>
            <a:noFill/>
          </a:ln>
        </p:spPr>
      </p:pic>
      <p:grpSp>
        <p:nvGrpSpPr>
          <p:cNvPr id="676" name="Google Shape;676;p100" descr="Agenda&#10;Purpose of Collection&#10;Reporting Criteria&#10;Data Entry Fields&#10;Demonstratiion"/>
          <p:cNvGrpSpPr/>
          <p:nvPr/>
        </p:nvGrpSpPr>
        <p:grpSpPr>
          <a:xfrm>
            <a:off x="5528867" y="1826067"/>
            <a:ext cx="6201255" cy="4105203"/>
            <a:chOff x="0" y="434"/>
            <a:chExt cx="5972700" cy="4105203"/>
          </a:xfrm>
        </p:grpSpPr>
        <p:cxnSp>
          <p:nvCxnSpPr>
            <p:cNvPr id="677" name="Google Shape;677;p100"/>
            <p:cNvCxnSpPr/>
            <p:nvPr/>
          </p:nvCxnSpPr>
          <p:spPr>
            <a:xfrm>
              <a:off x="0" y="501"/>
              <a:ext cx="5972700" cy="0"/>
            </a:xfrm>
            <a:prstGeom prst="straightConnector1">
              <a:avLst/>
            </a:prstGeom>
            <a:solidFill>
              <a:schemeClr val="lt1"/>
            </a:solidFill>
            <a:ln w="12700" cap="flat" cmpd="sng">
              <a:solidFill>
                <a:srgbClr val="00619C"/>
              </a:solidFill>
              <a:prstDash val="solid"/>
              <a:miter lim="800000"/>
              <a:headEnd type="none" w="sm" len="sm"/>
              <a:tailEnd type="none" w="sm" len="sm"/>
            </a:ln>
          </p:spPr>
        </p:cxnSp>
        <p:sp>
          <p:nvSpPr>
            <p:cNvPr id="678" name="Google Shape;678;p100"/>
            <p:cNvSpPr/>
            <p:nvPr/>
          </p:nvSpPr>
          <p:spPr>
            <a:xfrm>
              <a:off x="0" y="501"/>
              <a:ext cx="5972700" cy="821100"/>
            </a:xfrm>
            <a:prstGeom prst="rect">
              <a:avLst/>
            </a:prstGeom>
            <a:noFill/>
            <a:ln>
              <a:noFill/>
            </a:ln>
          </p:spPr>
          <p:txBody>
            <a:bodyPr spcFirstLastPara="1" wrap="square" lIns="91433" tIns="91433" rIns="91433" bIns="91433" anchor="ctr" anchorCtr="0">
              <a:noAutofit/>
            </a:bodyPr>
            <a:lstStyle/>
            <a:p>
              <a:endParaRPr sz="2400"/>
            </a:p>
          </p:txBody>
        </p:sp>
        <p:sp>
          <p:nvSpPr>
            <p:cNvPr id="679" name="Google Shape;679;p100"/>
            <p:cNvSpPr txBox="1"/>
            <p:nvPr/>
          </p:nvSpPr>
          <p:spPr>
            <a:xfrm>
              <a:off x="0" y="434"/>
              <a:ext cx="5972700" cy="821100"/>
            </a:xfrm>
            <a:prstGeom prst="rect">
              <a:avLst/>
            </a:prstGeom>
            <a:noFill/>
            <a:ln>
              <a:noFill/>
            </a:ln>
          </p:spPr>
          <p:txBody>
            <a:bodyPr spcFirstLastPara="1" wrap="square" lIns="87633" tIns="87633" rIns="87633" bIns="87633" anchor="t" anchorCtr="0">
              <a:noAutofit/>
            </a:bodyPr>
            <a:lstStyle/>
            <a:p>
              <a:pPr>
                <a:lnSpc>
                  <a:spcPct val="115000"/>
                </a:lnSpc>
                <a:buClr>
                  <a:schemeClr val="dk1"/>
                </a:buClr>
                <a:buSzPts val="1100"/>
              </a:pPr>
              <a:r>
                <a:rPr lang="en-US" sz="2133" dirty="0">
                  <a:solidFill>
                    <a:schemeClr val="dk1"/>
                  </a:solidFill>
                  <a:latin typeface="Calibri"/>
                  <a:ea typeface="Calibri"/>
                  <a:cs typeface="Calibri"/>
                  <a:sym typeface="Calibri"/>
                </a:rPr>
                <a:t>Purpose of Collection</a:t>
              </a:r>
            </a:p>
          </p:txBody>
        </p:sp>
        <p:cxnSp>
          <p:nvCxnSpPr>
            <p:cNvPr id="680" name="Google Shape;680;p100"/>
            <p:cNvCxnSpPr/>
            <p:nvPr/>
          </p:nvCxnSpPr>
          <p:spPr>
            <a:xfrm>
              <a:off x="0" y="821510"/>
              <a:ext cx="5972700" cy="0"/>
            </a:xfrm>
            <a:prstGeom prst="straightConnector1">
              <a:avLst/>
            </a:prstGeom>
            <a:solidFill>
              <a:schemeClr val="lt1"/>
            </a:solidFill>
            <a:ln w="12700" cap="flat" cmpd="sng">
              <a:solidFill>
                <a:srgbClr val="00619C"/>
              </a:solidFill>
              <a:prstDash val="solid"/>
              <a:miter lim="800000"/>
              <a:headEnd type="none" w="sm" len="sm"/>
              <a:tailEnd type="none" w="sm" len="sm"/>
            </a:ln>
          </p:spPr>
        </p:cxnSp>
        <p:sp>
          <p:nvSpPr>
            <p:cNvPr id="681" name="Google Shape;681;p100"/>
            <p:cNvSpPr/>
            <p:nvPr/>
          </p:nvSpPr>
          <p:spPr>
            <a:xfrm>
              <a:off x="0" y="821510"/>
              <a:ext cx="5972700" cy="821100"/>
            </a:xfrm>
            <a:prstGeom prst="rect">
              <a:avLst/>
            </a:prstGeom>
            <a:noFill/>
            <a:ln>
              <a:noFill/>
            </a:ln>
          </p:spPr>
          <p:txBody>
            <a:bodyPr spcFirstLastPara="1" wrap="square" lIns="91433" tIns="91433" rIns="91433" bIns="91433" anchor="ctr" anchorCtr="0">
              <a:noAutofit/>
            </a:bodyPr>
            <a:lstStyle/>
            <a:p>
              <a:endParaRPr sz="2400"/>
            </a:p>
          </p:txBody>
        </p:sp>
        <p:sp>
          <p:nvSpPr>
            <p:cNvPr id="682" name="Google Shape;682;p100"/>
            <p:cNvSpPr txBox="1"/>
            <p:nvPr/>
          </p:nvSpPr>
          <p:spPr>
            <a:xfrm>
              <a:off x="0" y="821510"/>
              <a:ext cx="5972700" cy="821100"/>
            </a:xfrm>
            <a:prstGeom prst="rect">
              <a:avLst/>
            </a:prstGeom>
            <a:noFill/>
            <a:ln>
              <a:noFill/>
            </a:ln>
          </p:spPr>
          <p:txBody>
            <a:bodyPr spcFirstLastPara="1" wrap="square" lIns="87633" tIns="87633" rIns="87633" bIns="87633" anchor="t" anchorCtr="0">
              <a:noAutofit/>
            </a:bodyPr>
            <a:lstStyle/>
            <a:p>
              <a:pPr>
                <a:lnSpc>
                  <a:spcPct val="90000"/>
                </a:lnSpc>
                <a:buClr>
                  <a:schemeClr val="dk1"/>
                </a:buClr>
                <a:buSzPts val="1700"/>
              </a:pPr>
              <a:r>
                <a:rPr lang="en-US" sz="2133" dirty="0">
                  <a:solidFill>
                    <a:schemeClr val="dk1"/>
                  </a:solidFill>
                  <a:latin typeface="Calibri"/>
                  <a:ea typeface="Calibri"/>
                  <a:cs typeface="Calibri"/>
                  <a:sym typeface="Calibri"/>
                </a:rPr>
                <a:t>Reporting Criteria and Features</a:t>
              </a:r>
            </a:p>
          </p:txBody>
        </p:sp>
        <p:cxnSp>
          <p:nvCxnSpPr>
            <p:cNvPr id="683" name="Google Shape;683;p100"/>
            <p:cNvCxnSpPr/>
            <p:nvPr/>
          </p:nvCxnSpPr>
          <p:spPr>
            <a:xfrm>
              <a:off x="0" y="1642519"/>
              <a:ext cx="5972700" cy="0"/>
            </a:xfrm>
            <a:prstGeom prst="straightConnector1">
              <a:avLst/>
            </a:prstGeom>
            <a:solidFill>
              <a:schemeClr val="lt1"/>
            </a:solidFill>
            <a:ln w="12700" cap="flat" cmpd="sng">
              <a:solidFill>
                <a:srgbClr val="00619C"/>
              </a:solidFill>
              <a:prstDash val="solid"/>
              <a:miter lim="800000"/>
              <a:headEnd type="none" w="sm" len="sm"/>
              <a:tailEnd type="none" w="sm" len="sm"/>
            </a:ln>
          </p:spPr>
        </p:cxnSp>
        <p:sp>
          <p:nvSpPr>
            <p:cNvPr id="684" name="Google Shape;684;p100"/>
            <p:cNvSpPr/>
            <p:nvPr/>
          </p:nvSpPr>
          <p:spPr>
            <a:xfrm>
              <a:off x="0" y="1642519"/>
              <a:ext cx="5972700" cy="821100"/>
            </a:xfrm>
            <a:prstGeom prst="rect">
              <a:avLst/>
            </a:prstGeom>
            <a:noFill/>
            <a:ln>
              <a:noFill/>
            </a:ln>
          </p:spPr>
          <p:txBody>
            <a:bodyPr spcFirstLastPara="1" wrap="square" lIns="91433" tIns="91433" rIns="91433" bIns="91433" anchor="ctr" anchorCtr="0">
              <a:noAutofit/>
            </a:bodyPr>
            <a:lstStyle/>
            <a:p>
              <a:endParaRPr sz="2400"/>
            </a:p>
          </p:txBody>
        </p:sp>
        <p:sp>
          <p:nvSpPr>
            <p:cNvPr id="685" name="Google Shape;685;p100"/>
            <p:cNvSpPr txBox="1"/>
            <p:nvPr/>
          </p:nvSpPr>
          <p:spPr>
            <a:xfrm>
              <a:off x="0" y="1642519"/>
              <a:ext cx="5972700" cy="821100"/>
            </a:xfrm>
            <a:prstGeom prst="rect">
              <a:avLst/>
            </a:prstGeom>
            <a:noFill/>
            <a:ln>
              <a:noFill/>
            </a:ln>
          </p:spPr>
          <p:txBody>
            <a:bodyPr spcFirstLastPara="1" wrap="square" lIns="87633" tIns="87633" rIns="87633" bIns="87633" anchor="t" anchorCtr="0">
              <a:noAutofit/>
            </a:bodyPr>
            <a:lstStyle/>
            <a:p>
              <a:pPr>
                <a:lnSpc>
                  <a:spcPct val="90000"/>
                </a:lnSpc>
                <a:buClr>
                  <a:schemeClr val="dk1"/>
                </a:buClr>
                <a:buSzPts val="1700"/>
              </a:pPr>
              <a:r>
                <a:rPr lang="en-US" sz="2133" dirty="0">
                  <a:latin typeface="Calibri"/>
                  <a:ea typeface="Calibri"/>
                  <a:cs typeface="Calibri"/>
                  <a:sym typeface="Calibri"/>
                </a:rPr>
                <a:t>Data Entry Fields and Annual Verification  </a:t>
              </a:r>
            </a:p>
            <a:p>
              <a:pPr>
                <a:lnSpc>
                  <a:spcPct val="90000"/>
                </a:lnSpc>
                <a:buClr>
                  <a:schemeClr val="dk1"/>
                </a:buClr>
                <a:buSzPts val="1700"/>
              </a:pPr>
              <a:r>
                <a:rPr lang="en-US" sz="2133" dirty="0">
                  <a:latin typeface="Calibri"/>
                  <a:ea typeface="Calibri"/>
                  <a:cs typeface="Calibri"/>
                  <a:sym typeface="Calibri"/>
                </a:rPr>
                <a:t> </a:t>
              </a:r>
              <a:endParaRPr sz="2133" dirty="0">
                <a:latin typeface="Calibri"/>
                <a:ea typeface="Calibri"/>
                <a:cs typeface="Calibri"/>
                <a:sym typeface="Calibri"/>
              </a:endParaRPr>
            </a:p>
          </p:txBody>
        </p:sp>
        <p:cxnSp>
          <p:nvCxnSpPr>
            <p:cNvPr id="686" name="Google Shape;686;p100"/>
            <p:cNvCxnSpPr/>
            <p:nvPr/>
          </p:nvCxnSpPr>
          <p:spPr>
            <a:xfrm>
              <a:off x="0" y="2463528"/>
              <a:ext cx="5972700" cy="0"/>
            </a:xfrm>
            <a:prstGeom prst="straightConnector1">
              <a:avLst/>
            </a:prstGeom>
            <a:solidFill>
              <a:schemeClr val="lt1"/>
            </a:solidFill>
            <a:ln w="12700" cap="flat" cmpd="sng">
              <a:solidFill>
                <a:srgbClr val="00619C"/>
              </a:solidFill>
              <a:prstDash val="solid"/>
              <a:miter lim="800000"/>
              <a:headEnd type="none" w="sm" len="sm"/>
              <a:tailEnd type="none" w="sm" len="sm"/>
            </a:ln>
          </p:spPr>
        </p:cxnSp>
        <p:sp>
          <p:nvSpPr>
            <p:cNvPr id="687" name="Google Shape;687;p100"/>
            <p:cNvSpPr/>
            <p:nvPr/>
          </p:nvSpPr>
          <p:spPr>
            <a:xfrm>
              <a:off x="0" y="2463528"/>
              <a:ext cx="5972700" cy="821100"/>
            </a:xfrm>
            <a:prstGeom prst="rect">
              <a:avLst/>
            </a:prstGeom>
            <a:noFill/>
            <a:ln>
              <a:noFill/>
            </a:ln>
          </p:spPr>
          <p:txBody>
            <a:bodyPr spcFirstLastPara="1" wrap="square" lIns="91433" tIns="91433" rIns="91433" bIns="91433" anchor="ctr" anchorCtr="0">
              <a:noAutofit/>
            </a:bodyPr>
            <a:lstStyle/>
            <a:p>
              <a:endParaRPr sz="2400"/>
            </a:p>
          </p:txBody>
        </p:sp>
        <p:sp>
          <p:nvSpPr>
            <p:cNvPr id="688" name="Google Shape;688;p100"/>
            <p:cNvSpPr txBox="1"/>
            <p:nvPr/>
          </p:nvSpPr>
          <p:spPr>
            <a:xfrm>
              <a:off x="0" y="2463528"/>
              <a:ext cx="5972700" cy="821100"/>
            </a:xfrm>
            <a:prstGeom prst="rect">
              <a:avLst/>
            </a:prstGeom>
            <a:noFill/>
            <a:ln>
              <a:noFill/>
            </a:ln>
          </p:spPr>
          <p:txBody>
            <a:bodyPr spcFirstLastPara="1" wrap="square" lIns="87633" tIns="87633" rIns="87633" bIns="87633" anchor="t" anchorCtr="0">
              <a:noAutofit/>
            </a:bodyPr>
            <a:lstStyle/>
            <a:p>
              <a:pPr>
                <a:lnSpc>
                  <a:spcPct val="90000"/>
                </a:lnSpc>
                <a:buClr>
                  <a:schemeClr val="dk1"/>
                </a:buClr>
                <a:buSzPts val="1700"/>
              </a:pPr>
              <a:r>
                <a:rPr lang="en-US" sz="2133" dirty="0">
                  <a:solidFill>
                    <a:schemeClr val="dk1"/>
                  </a:solidFill>
                  <a:latin typeface="Calibri"/>
                  <a:ea typeface="Calibri"/>
                  <a:cs typeface="Calibri"/>
                  <a:sym typeface="Calibri"/>
                </a:rPr>
                <a:t>Demonstration: Submitting &amp; Managing Records</a:t>
              </a:r>
            </a:p>
          </p:txBody>
        </p:sp>
        <p:cxnSp>
          <p:nvCxnSpPr>
            <p:cNvPr id="689" name="Google Shape;689;p100"/>
            <p:cNvCxnSpPr/>
            <p:nvPr/>
          </p:nvCxnSpPr>
          <p:spPr>
            <a:xfrm>
              <a:off x="0" y="3284537"/>
              <a:ext cx="5972700" cy="0"/>
            </a:xfrm>
            <a:prstGeom prst="straightConnector1">
              <a:avLst/>
            </a:prstGeom>
            <a:solidFill>
              <a:schemeClr val="lt1"/>
            </a:solidFill>
            <a:ln w="12700" cap="flat" cmpd="sng">
              <a:solidFill>
                <a:srgbClr val="00619C"/>
              </a:solidFill>
              <a:prstDash val="solid"/>
              <a:miter lim="800000"/>
              <a:headEnd type="none" w="sm" len="sm"/>
              <a:tailEnd type="none" w="sm" len="sm"/>
            </a:ln>
          </p:spPr>
        </p:cxnSp>
        <p:sp>
          <p:nvSpPr>
            <p:cNvPr id="690" name="Google Shape;690;p100"/>
            <p:cNvSpPr/>
            <p:nvPr/>
          </p:nvSpPr>
          <p:spPr>
            <a:xfrm>
              <a:off x="0" y="3284537"/>
              <a:ext cx="5972700" cy="821100"/>
            </a:xfrm>
            <a:prstGeom prst="rect">
              <a:avLst/>
            </a:prstGeom>
            <a:noFill/>
            <a:ln>
              <a:noFill/>
            </a:ln>
          </p:spPr>
          <p:txBody>
            <a:bodyPr spcFirstLastPara="1" wrap="square" lIns="91433" tIns="91433" rIns="91433" bIns="91433" anchor="ctr" anchorCtr="0">
              <a:noAutofit/>
            </a:bodyPr>
            <a:lstStyle/>
            <a:p>
              <a:endParaRPr sz="2400"/>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276293"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000" dirty="0"/>
              <a:t>End of Year and Manual Roll Forward Function</a:t>
            </a:r>
            <a:endParaRPr lang="en-US" sz="4800" dirty="0">
              <a:solidFill>
                <a:srgbClr val="000000"/>
              </a:solidFill>
            </a:endParaRPr>
          </a:p>
        </p:txBody>
      </p:sp>
      <p:sp>
        <p:nvSpPr>
          <p:cNvPr id="2" name="Text Placeholder 1"/>
          <p:cNvSpPr>
            <a:spLocks noGrp="1"/>
          </p:cNvSpPr>
          <p:nvPr>
            <p:ph type="body" idx="1"/>
          </p:nvPr>
        </p:nvSpPr>
        <p:spPr>
          <a:xfrm>
            <a:off x="401783" y="1652204"/>
            <a:ext cx="10515599" cy="4748596"/>
          </a:xfrm>
        </p:spPr>
        <p:txBody>
          <a:bodyPr>
            <a:normAutofit/>
          </a:bodyPr>
          <a:lstStyle/>
          <a:p>
            <a:pPr marL="63500" indent="0">
              <a:lnSpc>
                <a:spcPct val="100000"/>
              </a:lnSpc>
              <a:spcBef>
                <a:spcPts val="0"/>
              </a:spcBef>
              <a:buSzPts val="2600"/>
              <a:buNone/>
            </a:pPr>
            <a:r>
              <a:rPr lang="en-US" sz="3500" dirty="0"/>
              <a:t>At the end of the school year:</a:t>
            </a:r>
          </a:p>
          <a:p>
            <a:pPr indent="-419100">
              <a:lnSpc>
                <a:spcPct val="100000"/>
              </a:lnSpc>
              <a:spcBef>
                <a:spcPts val="500"/>
              </a:spcBef>
              <a:buSzPts val="3000"/>
              <a:buFont typeface="Arial" panose="020B0604020202020204" pitchFamily="34" charset="0"/>
              <a:buChar char="•"/>
            </a:pPr>
            <a:r>
              <a:rPr lang="en-US" sz="3500" dirty="0">
                <a:solidFill>
                  <a:schemeClr val="tx1"/>
                </a:solidFill>
              </a:rPr>
              <a:t>Be sure to leave the Abbreviated School Day Program End Date blank on open records</a:t>
            </a:r>
          </a:p>
          <a:p>
            <a:pPr marL="63500" indent="0">
              <a:lnSpc>
                <a:spcPct val="100000"/>
              </a:lnSpc>
              <a:spcBef>
                <a:spcPts val="0"/>
              </a:spcBef>
              <a:buSzPts val="2600"/>
              <a:buNone/>
            </a:pPr>
            <a:r>
              <a:rPr lang="en-US" sz="3500" dirty="0"/>
              <a:t>Next year:</a:t>
            </a:r>
          </a:p>
          <a:p>
            <a:pPr indent="-419100">
              <a:lnSpc>
                <a:spcPct val="100000"/>
              </a:lnSpc>
              <a:spcBef>
                <a:spcPts val="500"/>
              </a:spcBef>
              <a:buSzPts val="3000"/>
              <a:buFont typeface="Arial" panose="020B0604020202020204" pitchFamily="34" charset="0"/>
              <a:buChar char="•"/>
            </a:pPr>
            <a:r>
              <a:rPr lang="en-US" sz="3500" dirty="0">
                <a:solidFill>
                  <a:schemeClr val="tx1"/>
                </a:solidFill>
              </a:rPr>
              <a:t>Plan to have Manual Roll Forward Function</a:t>
            </a:r>
          </a:p>
          <a:p>
            <a:pPr indent="-419100">
              <a:lnSpc>
                <a:spcPct val="100000"/>
              </a:lnSpc>
              <a:spcBef>
                <a:spcPts val="500"/>
              </a:spcBef>
              <a:buSzPts val="3000"/>
              <a:buFont typeface="Arial" panose="020B0604020202020204" pitchFamily="34" charset="0"/>
              <a:buChar char="•"/>
            </a:pPr>
            <a:r>
              <a:rPr lang="en-US" sz="3500" dirty="0">
                <a:solidFill>
                  <a:schemeClr val="tx1"/>
                </a:solidFill>
              </a:rPr>
              <a:t>District and agencies can select open records to roll forward</a:t>
            </a:r>
          </a:p>
          <a:p>
            <a:pPr marL="457200" lvl="0" indent="-368300" algn="l" rtl="0">
              <a:lnSpc>
                <a:spcPct val="100000"/>
              </a:lnSpc>
              <a:spcBef>
                <a:spcPts val="500"/>
              </a:spcBef>
              <a:spcAft>
                <a:spcPts val="0"/>
              </a:spcAft>
              <a:buSzPct val="125000"/>
              <a:buFont typeface="Arial" panose="020B0604020202020204" pitchFamily="34" charset="0"/>
              <a:buChar char="•"/>
            </a:pPr>
            <a:endParaRPr lang="en-US" sz="3000" dirty="0">
              <a:latin typeface="Calibri"/>
              <a:ea typeface="Calibri"/>
              <a:cs typeface="Calibri"/>
              <a:sym typeface="Calibri"/>
            </a:endParaRPr>
          </a:p>
          <a:p>
            <a:pPr marL="368316" lvl="1" indent="-457200">
              <a:spcBef>
                <a:spcPts val="400"/>
              </a:spcBef>
              <a:buSzPct val="70000"/>
              <a:buFont typeface="Courier New" panose="02070309020205020404" pitchFamily="49" charset="0"/>
              <a:buChar char="o"/>
            </a:pPr>
            <a:endParaRPr lang="en-US" sz="3000" dirty="0"/>
          </a:p>
        </p:txBody>
      </p:sp>
    </p:spTree>
    <p:extLst>
      <p:ext uri="{BB962C8B-B14F-4D97-AF65-F5344CB8AC3E}">
        <p14:creationId xmlns:p14="http://schemas.microsoft.com/office/powerpoint/2010/main" val="3318461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 sz="4267" dirty="0"/>
              <a:t>Data Entry Fields</a:t>
            </a:r>
            <a:endParaRPr sz="4267" dirty="0">
              <a:solidFill>
                <a:srgbClr val="000000"/>
              </a:solidFill>
            </a:endParaRPr>
          </a:p>
        </p:txBody>
      </p:sp>
      <p:sp>
        <p:nvSpPr>
          <p:cNvPr id="2" name="Text Placeholder 1"/>
          <p:cNvSpPr>
            <a:spLocks noGrp="1"/>
          </p:cNvSpPr>
          <p:nvPr>
            <p:ph type="body" idx="1"/>
          </p:nvPr>
        </p:nvSpPr>
        <p:spPr>
          <a:xfrm>
            <a:off x="275216" y="1825625"/>
            <a:ext cx="10784400" cy="4109200"/>
          </a:xfrm>
        </p:spPr>
        <p:txBody>
          <a:bodyPr>
            <a:normAutofit/>
          </a:bodyPr>
          <a:lstStyle/>
          <a:p>
            <a:pPr marL="634984" indent="-457189">
              <a:spcBef>
                <a:spcPts val="0"/>
              </a:spcBef>
              <a:buSzPct val="110000"/>
            </a:pPr>
            <a:r>
              <a:rPr lang="en-US" sz="3067" b="1" dirty="0"/>
              <a:t>Abbreviated School Day Program Start Date</a:t>
            </a:r>
            <a:endParaRPr lang="en-US" sz="3067" dirty="0">
              <a:solidFill>
                <a:srgbClr val="366091"/>
              </a:solidFill>
            </a:endParaRPr>
          </a:p>
          <a:p>
            <a:pPr marL="1244569" lvl="1" indent="-457189">
              <a:spcBef>
                <a:spcPts val="0"/>
              </a:spcBef>
              <a:buSzPct val="70000"/>
              <a:buFont typeface="Courier New" panose="02070309020205020404" pitchFamily="49" charset="0"/>
              <a:buChar char="o"/>
            </a:pPr>
            <a:r>
              <a:rPr lang="en-US" sz="3200" dirty="0"/>
              <a:t>Enter the date the student started on an abbreviated school day </a:t>
            </a:r>
          </a:p>
          <a:p>
            <a:pPr marL="1244569" lvl="1" indent="-457189">
              <a:spcBef>
                <a:spcPts val="0"/>
              </a:spcBef>
              <a:buSzPct val="70000"/>
              <a:buFont typeface="Courier New" panose="02070309020205020404" pitchFamily="49" charset="0"/>
              <a:buChar char="o"/>
            </a:pPr>
            <a:r>
              <a:rPr lang="en-US" sz="3200" dirty="0"/>
              <a:t>This is </a:t>
            </a:r>
            <a:r>
              <a:rPr lang="en-US" sz="3200" u="sng" dirty="0"/>
              <a:t>Day 1</a:t>
            </a:r>
            <a:r>
              <a:rPr lang="en-US" sz="3200" dirty="0"/>
              <a:t>, not Day 11 for each instance</a:t>
            </a:r>
            <a:endParaRPr lang="en-US" sz="3067" dirty="0">
              <a:solidFill>
                <a:srgbClr val="FF0000"/>
              </a:solidFill>
            </a:endParaRPr>
          </a:p>
          <a:p>
            <a:pPr marL="634984" indent="-457189">
              <a:spcBef>
                <a:spcPts val="0"/>
              </a:spcBef>
              <a:buSzPct val="104000"/>
            </a:pPr>
            <a:r>
              <a:rPr lang="en-US" sz="3067" b="1" dirty="0"/>
              <a:t>Abbreviated School Day Program End Date</a:t>
            </a:r>
          </a:p>
          <a:p>
            <a:pPr marL="1244569" lvl="1" indent="-457189">
              <a:spcBef>
                <a:spcPts val="0"/>
              </a:spcBef>
              <a:buSzPct val="70000"/>
              <a:buFont typeface="Courier New" panose="02070309020205020404" pitchFamily="49" charset="0"/>
              <a:buChar char="o"/>
            </a:pPr>
            <a:r>
              <a:rPr lang="en-US" sz="3067" dirty="0"/>
              <a:t>Enter the date the student was last on an Abbreviated School Day Program for this instance</a:t>
            </a:r>
          </a:p>
          <a:p>
            <a:pPr marL="1244569" lvl="1" indent="-457189">
              <a:spcBef>
                <a:spcPts val="0"/>
              </a:spcBef>
              <a:buSzPct val="70000"/>
              <a:buFont typeface="Courier New" panose="02070309020205020404" pitchFamily="49" charset="0"/>
              <a:buChar char="o"/>
            </a:pPr>
            <a:r>
              <a:rPr lang="en-US" sz="3067" u="sng" dirty="0"/>
              <a:t>Leave blank</a:t>
            </a:r>
            <a:r>
              <a:rPr lang="en-US" sz="3067" dirty="0"/>
              <a:t> if student is still on an abbreviated day</a:t>
            </a:r>
          </a:p>
          <a:p>
            <a:pPr marL="787380" lvl="1" indent="0">
              <a:spcBef>
                <a:spcPts val="0"/>
              </a:spcBef>
              <a:buSzPct val="104000"/>
              <a:buNone/>
            </a:pPr>
            <a:endParaRPr lang="en-US" sz="3067" dirty="0"/>
          </a:p>
          <a:p>
            <a:pPr marL="1244569" lvl="1" indent="-457189">
              <a:spcBef>
                <a:spcPts val="0"/>
              </a:spcBef>
              <a:buSzPct val="104000"/>
              <a:buFont typeface="Calibri" panose="020F0502020204030204" pitchFamily="34" charset="0"/>
              <a:buChar char="•"/>
            </a:pPr>
            <a:endParaRPr lang="en-US" sz="3067"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rmAutofit fontScale="90000"/>
          </a:bodyPr>
          <a:lstStyle/>
          <a:p>
            <a:pPr>
              <a:lnSpc>
                <a:spcPct val="100000"/>
              </a:lnSpc>
              <a:buClr>
                <a:schemeClr val="dk1"/>
              </a:buClr>
              <a:buSzPts val="3200"/>
            </a:pPr>
            <a:r>
              <a:rPr lang="en-US" sz="4267" dirty="0"/>
              <a:t>More on Abbreviated School Day Program End Date…</a:t>
            </a:r>
            <a:endParaRPr sz="4267" dirty="0">
              <a:solidFill>
                <a:srgbClr val="000000"/>
              </a:solidFill>
            </a:endParaRPr>
          </a:p>
        </p:txBody>
      </p:sp>
      <p:sp>
        <p:nvSpPr>
          <p:cNvPr id="2" name="Text Placeholder 1"/>
          <p:cNvSpPr>
            <a:spLocks noGrp="1"/>
          </p:cNvSpPr>
          <p:nvPr>
            <p:ph type="body" idx="1"/>
          </p:nvPr>
        </p:nvSpPr>
        <p:spPr>
          <a:xfrm>
            <a:off x="305696" y="1825625"/>
            <a:ext cx="10784400" cy="4109200"/>
          </a:xfrm>
        </p:spPr>
        <p:txBody>
          <a:bodyPr>
            <a:normAutofit/>
          </a:bodyPr>
          <a:lstStyle/>
          <a:p>
            <a:pPr marL="177796" indent="0">
              <a:spcBef>
                <a:spcPts val="0"/>
              </a:spcBef>
              <a:buSzPct val="104000"/>
              <a:buNone/>
            </a:pPr>
            <a:r>
              <a:rPr lang="en-US" sz="3067" dirty="0"/>
              <a:t>Enter the end date when:</a:t>
            </a:r>
          </a:p>
          <a:p>
            <a:pPr marL="634984" indent="-457189">
              <a:spcBef>
                <a:spcPts val="0"/>
              </a:spcBef>
              <a:buSzPct val="104000"/>
            </a:pPr>
            <a:r>
              <a:rPr lang="en-US" sz="3067" dirty="0"/>
              <a:t>Student is no longer on an abbreviated day program</a:t>
            </a:r>
          </a:p>
          <a:p>
            <a:pPr marL="634984" indent="-457189">
              <a:spcBef>
                <a:spcPts val="0"/>
              </a:spcBef>
              <a:buSzPct val="104000"/>
            </a:pPr>
            <a:r>
              <a:rPr lang="en-US" sz="3067" dirty="0"/>
              <a:t>Student moves out of state or to another resident district</a:t>
            </a:r>
          </a:p>
          <a:p>
            <a:pPr marL="634984" indent="-457189">
              <a:spcBef>
                <a:spcPts val="0"/>
              </a:spcBef>
              <a:buSzPct val="104000"/>
            </a:pPr>
            <a:r>
              <a:rPr lang="en-US" sz="3067" dirty="0"/>
              <a:t>Student graduates with a regular high school diploma </a:t>
            </a:r>
          </a:p>
          <a:p>
            <a:pPr marL="634984" indent="-457189">
              <a:spcBef>
                <a:spcPts val="0"/>
              </a:spcBef>
              <a:buSzPct val="104000"/>
            </a:pPr>
            <a:r>
              <a:rPr lang="en-US" sz="3067" dirty="0"/>
              <a:t>Student returns to regular education</a:t>
            </a:r>
          </a:p>
          <a:p>
            <a:pPr marL="1244569" lvl="1" indent="-457189">
              <a:spcBef>
                <a:spcPts val="0"/>
              </a:spcBef>
              <a:buSzPct val="70000"/>
              <a:buFont typeface="Courier New" panose="02070309020205020404" pitchFamily="49" charset="0"/>
              <a:buChar char="o"/>
            </a:pPr>
            <a:r>
              <a:rPr lang="en-US" sz="3067" dirty="0"/>
              <a:t>No longer in special education </a:t>
            </a:r>
            <a:r>
              <a:rPr lang="en-US" sz="3067" b="1" dirty="0"/>
              <a:t>or</a:t>
            </a:r>
            <a:r>
              <a:rPr lang="en-US" sz="3067" dirty="0"/>
              <a:t> on 504 Plan</a:t>
            </a:r>
          </a:p>
          <a:p>
            <a:pPr marL="634984" indent="-457189">
              <a:spcBef>
                <a:spcPts val="0"/>
              </a:spcBef>
              <a:buSzPct val="104000"/>
            </a:pPr>
            <a:r>
              <a:rPr lang="en-US" sz="3067" dirty="0"/>
              <a:t>Student referred for an initial evaluation for special education or 504</a:t>
            </a:r>
          </a:p>
          <a:p>
            <a:pPr marL="1244569" lvl="1" indent="-457189">
              <a:spcBef>
                <a:spcPts val="0"/>
              </a:spcBef>
              <a:buSzPct val="70000"/>
              <a:buFont typeface="Courier New" panose="02070309020205020404" pitchFamily="49" charset="0"/>
              <a:buChar char="o"/>
            </a:pPr>
            <a:r>
              <a:rPr lang="en-US" sz="3067" dirty="0"/>
              <a:t>When evaluation complete and found not eligible</a:t>
            </a:r>
          </a:p>
          <a:p>
            <a:pPr marL="1244569" lvl="1" indent="-457189">
              <a:spcBef>
                <a:spcPts val="0"/>
              </a:spcBef>
              <a:buSzPct val="104000"/>
              <a:buFont typeface="Calibri" panose="020F0502020204030204" pitchFamily="34" charset="0"/>
              <a:buChar char="•"/>
            </a:pPr>
            <a:endParaRPr lang="en-US" sz="3067" dirty="0"/>
          </a:p>
        </p:txBody>
      </p:sp>
    </p:spTree>
    <p:extLst>
      <p:ext uri="{BB962C8B-B14F-4D97-AF65-F5344CB8AC3E}">
        <p14:creationId xmlns:p14="http://schemas.microsoft.com/office/powerpoint/2010/main" val="2047273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 sz="4267" dirty="0"/>
              <a:t>Data Entry Fields</a:t>
            </a:r>
            <a:endParaRPr sz="4267" dirty="0">
              <a:solidFill>
                <a:srgbClr val="000000"/>
              </a:solidFill>
            </a:endParaRPr>
          </a:p>
        </p:txBody>
      </p:sp>
      <p:sp>
        <p:nvSpPr>
          <p:cNvPr id="2" name="Text Placeholder 1"/>
          <p:cNvSpPr>
            <a:spLocks noGrp="1"/>
          </p:cNvSpPr>
          <p:nvPr>
            <p:ph type="body" idx="1"/>
          </p:nvPr>
        </p:nvSpPr>
        <p:spPr>
          <a:xfrm>
            <a:off x="381897" y="1795145"/>
            <a:ext cx="10326303" cy="4109200"/>
          </a:xfrm>
        </p:spPr>
        <p:txBody>
          <a:bodyPr>
            <a:normAutofit/>
          </a:bodyPr>
          <a:lstStyle/>
          <a:p>
            <a:pPr marL="634984" indent="-457189">
              <a:spcBef>
                <a:spcPts val="0"/>
              </a:spcBef>
              <a:buSzPct val="110000"/>
            </a:pPr>
            <a:r>
              <a:rPr lang="en-US" sz="3067" b="1" dirty="0"/>
              <a:t>Abbreviated School Day Program Notice to Parents Flag </a:t>
            </a:r>
            <a:r>
              <a:rPr lang="en-US" sz="3067" dirty="0"/>
              <a:t>Required information provided in writing (SB 819,Sec.4 (1-3))</a:t>
            </a:r>
          </a:p>
          <a:p>
            <a:pPr marL="634984" indent="-457189">
              <a:spcBef>
                <a:spcPts val="0"/>
              </a:spcBef>
              <a:buSzPct val="104000"/>
            </a:pPr>
            <a:r>
              <a:rPr lang="en-US" sz="3067" b="1" dirty="0"/>
              <a:t>Abbreviated School Day Program Notice Parental Receipt Date</a:t>
            </a:r>
            <a:br>
              <a:rPr lang="en-US" sz="3067" b="1" dirty="0"/>
            </a:br>
            <a:r>
              <a:rPr lang="en-US" sz="3067" dirty="0"/>
              <a:t>The date the district/agency obtained required parental signature of acknowledgement</a:t>
            </a:r>
          </a:p>
          <a:p>
            <a:pPr marL="787380" lvl="1" indent="0">
              <a:spcBef>
                <a:spcPts val="0"/>
              </a:spcBef>
              <a:buSzPct val="104000"/>
              <a:buNone/>
            </a:pPr>
            <a:endParaRPr lang="en-US" sz="3067" dirty="0"/>
          </a:p>
          <a:p>
            <a:pPr marL="1244569" lvl="1" indent="-457189">
              <a:spcBef>
                <a:spcPts val="0"/>
              </a:spcBef>
              <a:buSzPct val="104000"/>
              <a:buFont typeface="Calibri" panose="020F0502020204030204" pitchFamily="34" charset="0"/>
              <a:buChar char="•"/>
            </a:pPr>
            <a:endParaRPr lang="en-US" sz="3067" dirty="0"/>
          </a:p>
        </p:txBody>
      </p:sp>
    </p:spTree>
    <p:extLst>
      <p:ext uri="{BB962C8B-B14F-4D97-AF65-F5344CB8AC3E}">
        <p14:creationId xmlns:p14="http://schemas.microsoft.com/office/powerpoint/2010/main" val="2281337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 sz="4267" dirty="0"/>
              <a:t>Data Entry Fields</a:t>
            </a:r>
            <a:endParaRPr sz="4267" dirty="0">
              <a:solidFill>
                <a:srgbClr val="000000"/>
              </a:solidFill>
            </a:endParaRPr>
          </a:p>
        </p:txBody>
      </p:sp>
      <p:sp>
        <p:nvSpPr>
          <p:cNvPr id="2" name="Text Placeholder 1"/>
          <p:cNvSpPr>
            <a:spLocks noGrp="1"/>
          </p:cNvSpPr>
          <p:nvPr>
            <p:ph type="body" idx="1"/>
          </p:nvPr>
        </p:nvSpPr>
        <p:spPr>
          <a:xfrm>
            <a:off x="397136" y="1825625"/>
            <a:ext cx="10784400" cy="4109200"/>
          </a:xfrm>
        </p:spPr>
        <p:txBody>
          <a:bodyPr>
            <a:normAutofit/>
          </a:bodyPr>
          <a:lstStyle/>
          <a:p>
            <a:pPr marL="634984" indent="-457189">
              <a:spcBef>
                <a:spcPts val="0"/>
              </a:spcBef>
              <a:buSzPct val="110000"/>
            </a:pPr>
            <a:r>
              <a:rPr lang="en-US" sz="3067" b="1" dirty="0"/>
              <a:t>Parent Consented to Abbreviated School Day Program Date</a:t>
            </a:r>
            <a:br>
              <a:rPr lang="en-US" sz="3067" b="1" dirty="0"/>
            </a:br>
            <a:r>
              <a:rPr lang="en-US" sz="3067" dirty="0" err="1"/>
              <a:t>Date</a:t>
            </a:r>
            <a:r>
              <a:rPr lang="en-US" sz="3067" dirty="0"/>
              <a:t> parent signed consent</a:t>
            </a:r>
          </a:p>
          <a:p>
            <a:pPr marL="634984" indent="-457189">
              <a:spcBef>
                <a:spcPts val="0"/>
              </a:spcBef>
              <a:buSzPct val="104000"/>
            </a:pPr>
            <a:r>
              <a:rPr lang="en-US" sz="3067" b="1" dirty="0"/>
              <a:t>Expected to Return to Full School Day </a:t>
            </a:r>
            <a:br>
              <a:rPr lang="en-US" sz="3067" b="1" dirty="0"/>
            </a:br>
            <a:r>
              <a:rPr lang="en-US" sz="3067" dirty="0"/>
              <a:t>Date student is expected to not be on an Abbreviated Day Program</a:t>
            </a:r>
          </a:p>
          <a:p>
            <a:pPr marL="1244569" lvl="1" indent="-457189">
              <a:spcBef>
                <a:spcPts val="0"/>
              </a:spcBef>
              <a:buSzPct val="104000"/>
              <a:buFont typeface="Calibri" panose="020F0502020204030204" pitchFamily="34" charset="0"/>
              <a:buChar char="•"/>
            </a:pPr>
            <a:endParaRPr lang="en-US" sz="3067" dirty="0"/>
          </a:p>
        </p:txBody>
      </p:sp>
    </p:spTree>
    <p:extLst>
      <p:ext uri="{BB962C8B-B14F-4D97-AF65-F5344CB8AC3E}">
        <p14:creationId xmlns:p14="http://schemas.microsoft.com/office/powerpoint/2010/main" val="12665454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 sz="4267" dirty="0"/>
              <a:t>Data Entry Fields</a:t>
            </a:r>
            <a:endParaRPr sz="4267" dirty="0">
              <a:solidFill>
                <a:srgbClr val="000000"/>
              </a:solidFill>
            </a:endParaRPr>
          </a:p>
        </p:txBody>
      </p:sp>
      <p:sp>
        <p:nvSpPr>
          <p:cNvPr id="2" name="Text Placeholder 1"/>
          <p:cNvSpPr>
            <a:spLocks noGrp="1"/>
          </p:cNvSpPr>
          <p:nvPr>
            <p:ph type="body" idx="1"/>
          </p:nvPr>
        </p:nvSpPr>
        <p:spPr>
          <a:xfrm>
            <a:off x="381896" y="1825625"/>
            <a:ext cx="10784400" cy="4109200"/>
          </a:xfrm>
        </p:spPr>
        <p:txBody>
          <a:bodyPr>
            <a:normAutofit/>
          </a:bodyPr>
          <a:lstStyle/>
          <a:p>
            <a:pPr marL="634984" indent="-457189">
              <a:spcBef>
                <a:spcPts val="0"/>
              </a:spcBef>
              <a:buSzPct val="110000"/>
            </a:pPr>
            <a:r>
              <a:rPr lang="en-US" sz="3067" b="1" dirty="0"/>
              <a:t>Primary Disability Code</a:t>
            </a:r>
          </a:p>
          <a:p>
            <a:pPr marL="1244569" lvl="1" indent="-457189">
              <a:spcBef>
                <a:spcPts val="0"/>
              </a:spcBef>
              <a:buSzPct val="70000"/>
              <a:buFont typeface="Courier New" panose="02070309020205020404" pitchFamily="49" charset="0"/>
              <a:buChar char="o"/>
            </a:pPr>
            <a:r>
              <a:rPr lang="en-US" sz="3067" dirty="0"/>
              <a:t>This is a dropdown field</a:t>
            </a:r>
          </a:p>
          <a:p>
            <a:pPr marL="1244569" lvl="1" indent="-457189">
              <a:spcBef>
                <a:spcPts val="0"/>
              </a:spcBef>
              <a:buSzPct val="70000"/>
              <a:buFont typeface="Courier New" panose="02070309020205020404" pitchFamily="49" charset="0"/>
              <a:buChar char="o"/>
            </a:pPr>
            <a:r>
              <a:rPr lang="en-US" sz="3067" dirty="0"/>
              <a:t>Select the primary disability of the student with an IEP</a:t>
            </a:r>
          </a:p>
          <a:p>
            <a:pPr marL="634984" indent="-457189">
              <a:spcBef>
                <a:spcPts val="0"/>
              </a:spcBef>
              <a:buSzPct val="104000"/>
            </a:pPr>
            <a:r>
              <a:rPr lang="en-US" sz="3067" b="1" dirty="0"/>
              <a:t>Last Individual Education or Family Service Plan (IEP/IFSP) Date</a:t>
            </a:r>
          </a:p>
          <a:p>
            <a:pPr marL="1244569" lvl="1" indent="-457189">
              <a:spcBef>
                <a:spcPts val="0"/>
              </a:spcBef>
              <a:buSzPct val="70000"/>
              <a:buFont typeface="Courier New" panose="02070309020205020404" pitchFamily="49" charset="0"/>
              <a:buChar char="o"/>
            </a:pPr>
            <a:r>
              <a:rPr lang="en-US" sz="3067" dirty="0"/>
              <a:t>Enter the date of the most current IEP</a:t>
            </a:r>
          </a:p>
          <a:p>
            <a:pPr marL="787380" lvl="1" indent="0">
              <a:spcBef>
                <a:spcPts val="0"/>
              </a:spcBef>
              <a:buSzPct val="104000"/>
              <a:buNone/>
            </a:pPr>
            <a:endParaRPr lang="en-US" sz="3067" dirty="0"/>
          </a:p>
          <a:p>
            <a:pPr marL="1244569" lvl="1" indent="-457189">
              <a:spcBef>
                <a:spcPts val="0"/>
              </a:spcBef>
              <a:buSzPct val="104000"/>
              <a:buFont typeface="Calibri" panose="020F0502020204030204" pitchFamily="34" charset="0"/>
              <a:buChar char="•"/>
            </a:pPr>
            <a:endParaRPr lang="en-US" sz="3067" dirty="0"/>
          </a:p>
        </p:txBody>
      </p:sp>
    </p:spTree>
    <p:extLst>
      <p:ext uri="{BB962C8B-B14F-4D97-AF65-F5344CB8AC3E}">
        <p14:creationId xmlns:p14="http://schemas.microsoft.com/office/powerpoint/2010/main" val="11067614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 sz="4267" dirty="0"/>
              <a:t>Data Entry Fields</a:t>
            </a:r>
            <a:endParaRPr sz="4267" dirty="0">
              <a:solidFill>
                <a:srgbClr val="000000"/>
              </a:solidFill>
            </a:endParaRPr>
          </a:p>
        </p:txBody>
      </p:sp>
      <p:sp>
        <p:nvSpPr>
          <p:cNvPr id="2" name="Text Placeholder 1"/>
          <p:cNvSpPr>
            <a:spLocks noGrp="1"/>
          </p:cNvSpPr>
          <p:nvPr>
            <p:ph type="body" idx="1"/>
          </p:nvPr>
        </p:nvSpPr>
        <p:spPr>
          <a:xfrm>
            <a:off x="259976" y="1825625"/>
            <a:ext cx="10784400" cy="4109200"/>
          </a:xfrm>
        </p:spPr>
        <p:txBody>
          <a:bodyPr>
            <a:normAutofit/>
          </a:bodyPr>
          <a:lstStyle/>
          <a:p>
            <a:pPr marL="634984" indent="-457189">
              <a:spcBef>
                <a:spcPts val="0"/>
              </a:spcBef>
              <a:buSzPct val="110000"/>
            </a:pPr>
            <a:r>
              <a:rPr lang="en-US" sz="3067" b="1" dirty="0"/>
              <a:t>Weekly minutes of student while on Abbreviated School Day Program </a:t>
            </a:r>
            <a:br>
              <a:rPr lang="en-US" sz="3067" b="1" dirty="0"/>
            </a:br>
            <a:r>
              <a:rPr lang="en-US" sz="3067" dirty="0"/>
              <a:t>The weekly instructional and educational service minutes provided to the student </a:t>
            </a:r>
            <a:endParaRPr lang="en-US" sz="3067" dirty="0">
              <a:solidFill>
                <a:srgbClr val="366091"/>
              </a:solidFill>
            </a:endParaRPr>
          </a:p>
          <a:p>
            <a:pPr marL="634984" indent="-457189">
              <a:spcBef>
                <a:spcPts val="0"/>
              </a:spcBef>
              <a:buSzPct val="110000"/>
            </a:pPr>
            <a:r>
              <a:rPr lang="en-US" sz="3067" b="1" dirty="0"/>
              <a:t>Weekly minutes available to other students in the same grade at the Resident District </a:t>
            </a:r>
            <a:br>
              <a:rPr lang="en-US" sz="3067" b="1" dirty="0"/>
            </a:br>
            <a:r>
              <a:rPr lang="en-US" sz="3200" dirty="0"/>
              <a:t>The weekly instructional and educational service minutes provided to other students</a:t>
            </a:r>
            <a:endParaRPr lang="en-US" sz="3200" dirty="0">
              <a:solidFill>
                <a:srgbClr val="366091"/>
              </a:solidFill>
            </a:endParaRPr>
          </a:p>
          <a:p>
            <a:pPr marL="634984" indent="-457189">
              <a:spcBef>
                <a:spcPts val="0"/>
              </a:spcBef>
              <a:buSzPct val="104000"/>
              <a:buFont typeface="Calibri" panose="020F0502020204030204" pitchFamily="34" charset="0"/>
              <a:buChar char="•"/>
            </a:pPr>
            <a:endParaRPr lang="en-US" sz="3067" b="1" dirty="0"/>
          </a:p>
          <a:p>
            <a:pPr marL="634984" indent="-457189">
              <a:spcBef>
                <a:spcPts val="0"/>
              </a:spcBef>
              <a:buSzPct val="104000"/>
              <a:buFont typeface="Calibri" panose="020F0502020204030204" pitchFamily="34" charset="0"/>
              <a:buChar char="•"/>
            </a:pPr>
            <a:endParaRPr lang="en-US" sz="3067" dirty="0"/>
          </a:p>
          <a:p>
            <a:pPr marL="787380" lvl="1" indent="0">
              <a:spcBef>
                <a:spcPts val="0"/>
              </a:spcBef>
              <a:buSzPct val="104000"/>
              <a:buNone/>
            </a:pPr>
            <a:endParaRPr lang="en-US" sz="3067" dirty="0"/>
          </a:p>
          <a:p>
            <a:pPr marL="1244569" lvl="1" indent="-457189">
              <a:spcBef>
                <a:spcPts val="0"/>
              </a:spcBef>
              <a:buSzPct val="104000"/>
              <a:buFont typeface="Calibri" panose="020F0502020204030204" pitchFamily="34" charset="0"/>
              <a:buChar char="•"/>
            </a:pPr>
            <a:endParaRPr lang="en-US" sz="3067" dirty="0"/>
          </a:p>
        </p:txBody>
      </p:sp>
    </p:spTree>
    <p:extLst>
      <p:ext uri="{BB962C8B-B14F-4D97-AF65-F5344CB8AC3E}">
        <p14:creationId xmlns:p14="http://schemas.microsoft.com/office/powerpoint/2010/main" val="1293454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fontScale="90000"/>
          </a:bodyPr>
          <a:lstStyle/>
          <a:p>
            <a:pPr lvl="0">
              <a:lnSpc>
                <a:spcPct val="100000"/>
              </a:lnSpc>
              <a:buClr>
                <a:schemeClr val="dk1"/>
              </a:buClr>
              <a:buSzPts val="3200"/>
            </a:pPr>
            <a:r>
              <a:rPr lang="en-US" sz="4267" b="1" dirty="0"/>
              <a:t>Data Entry Field: </a:t>
            </a:r>
            <a:br>
              <a:rPr lang="en-US" sz="4267" b="1" dirty="0"/>
            </a:br>
            <a:r>
              <a:rPr lang="en-US" sz="4267" b="1" dirty="0"/>
              <a:t>Abbreviated School Day Program Reason Codes </a:t>
            </a:r>
            <a:endParaRPr sz="4267" dirty="0">
              <a:solidFill>
                <a:srgbClr val="000000"/>
              </a:solidFill>
            </a:endParaRPr>
          </a:p>
        </p:txBody>
      </p:sp>
      <p:sp>
        <p:nvSpPr>
          <p:cNvPr id="2" name="Text Placeholder 1" descr="Reason Code fields for Abbreviated Day"/>
          <p:cNvSpPr>
            <a:spLocks noGrp="1"/>
          </p:cNvSpPr>
          <p:nvPr>
            <p:ph type="body" idx="1"/>
          </p:nvPr>
        </p:nvSpPr>
        <p:spPr>
          <a:xfrm>
            <a:off x="280416" y="1483600"/>
            <a:ext cx="11667744" cy="5374400"/>
          </a:xfrm>
        </p:spPr>
        <p:txBody>
          <a:bodyPr>
            <a:normAutofit/>
          </a:bodyPr>
          <a:lstStyle/>
          <a:p>
            <a:pPr marL="787380" lvl="1" indent="0">
              <a:spcBef>
                <a:spcPts val="0"/>
              </a:spcBef>
              <a:buSzPct val="110000"/>
              <a:buNone/>
            </a:pPr>
            <a:endParaRPr lang="en-US" sz="3067" dirty="0"/>
          </a:p>
          <a:p>
            <a:pPr marL="0" lvl="1" indent="0">
              <a:spcBef>
                <a:spcPts val="0"/>
              </a:spcBef>
              <a:buSzPct val="110000"/>
              <a:buNone/>
            </a:pPr>
            <a:endParaRPr lang="en-US" sz="3067" dirty="0"/>
          </a:p>
          <a:p>
            <a:pPr marL="0" lvl="1" indent="0">
              <a:spcBef>
                <a:spcPts val="0"/>
              </a:spcBef>
              <a:buSzPct val="110000"/>
              <a:buNone/>
            </a:pPr>
            <a:endParaRPr lang="en-US" sz="3067" dirty="0"/>
          </a:p>
          <a:p>
            <a:pPr marL="0" lvl="1" indent="0">
              <a:spcBef>
                <a:spcPts val="0"/>
              </a:spcBef>
              <a:buSzPct val="110000"/>
              <a:buNone/>
            </a:pPr>
            <a:endParaRPr lang="en-US" sz="3067" dirty="0"/>
          </a:p>
          <a:p>
            <a:pPr marL="634984" indent="-457189">
              <a:spcBef>
                <a:spcPts val="0"/>
              </a:spcBef>
              <a:buSzPct val="104000"/>
              <a:buFont typeface="Calibri" panose="020F0502020204030204" pitchFamily="34" charset="0"/>
              <a:buChar char="•"/>
            </a:pPr>
            <a:endParaRPr lang="en-US" sz="3067" b="1" dirty="0"/>
          </a:p>
          <a:p>
            <a:pPr marL="634984" indent="-457189">
              <a:spcBef>
                <a:spcPts val="0"/>
              </a:spcBef>
              <a:buSzPct val="104000"/>
              <a:buFont typeface="Calibri" panose="020F0502020204030204" pitchFamily="34" charset="0"/>
              <a:buChar char="•"/>
            </a:pPr>
            <a:endParaRPr lang="en-US" sz="3067" b="1" dirty="0"/>
          </a:p>
          <a:p>
            <a:pPr marL="634984" indent="-457189">
              <a:spcBef>
                <a:spcPts val="0"/>
              </a:spcBef>
              <a:buSzPct val="104000"/>
              <a:buFont typeface="Calibri" panose="020F0502020204030204" pitchFamily="34" charset="0"/>
              <a:buChar char="•"/>
            </a:pPr>
            <a:endParaRPr lang="en-US" sz="3067" b="1" dirty="0"/>
          </a:p>
          <a:p>
            <a:pPr marL="634984" indent="-457189">
              <a:spcBef>
                <a:spcPts val="0"/>
              </a:spcBef>
              <a:buSzPct val="104000"/>
              <a:buFont typeface="Calibri" panose="020F0502020204030204" pitchFamily="34" charset="0"/>
              <a:buChar char="•"/>
            </a:pPr>
            <a:endParaRPr lang="en-US" sz="3067" b="1" dirty="0"/>
          </a:p>
          <a:p>
            <a:pPr marL="634984" indent="-457189">
              <a:spcBef>
                <a:spcPts val="0"/>
              </a:spcBef>
              <a:buSzPct val="104000"/>
              <a:buFont typeface="Calibri" panose="020F0502020204030204" pitchFamily="34" charset="0"/>
              <a:buChar char="•"/>
            </a:pPr>
            <a:endParaRPr lang="en-US" sz="3067" b="1" dirty="0"/>
          </a:p>
          <a:p>
            <a:pPr marL="634984" indent="-457189">
              <a:spcBef>
                <a:spcPts val="0"/>
              </a:spcBef>
              <a:buSzPct val="104000"/>
              <a:buFont typeface="Calibri" panose="020F0502020204030204" pitchFamily="34" charset="0"/>
              <a:buChar char="•"/>
            </a:pPr>
            <a:endParaRPr lang="en-US" sz="3067" b="1" dirty="0"/>
          </a:p>
        </p:txBody>
      </p:sp>
      <p:graphicFrame>
        <p:nvGraphicFramePr>
          <p:cNvPr id="4" name="Table 3"/>
          <p:cNvGraphicFramePr>
            <a:graphicFrameLocks noGrp="1"/>
          </p:cNvGraphicFramePr>
          <p:nvPr>
            <p:extLst>
              <p:ext uri="{D42A27DB-BD31-4B8C-83A1-F6EECF244321}">
                <p14:modId xmlns:p14="http://schemas.microsoft.com/office/powerpoint/2010/main" val="2511474704"/>
              </p:ext>
            </p:extLst>
          </p:nvPr>
        </p:nvGraphicFramePr>
        <p:xfrm>
          <a:off x="243840" y="1680288"/>
          <a:ext cx="11704320" cy="4927069"/>
        </p:xfrm>
        <a:graphic>
          <a:graphicData uri="http://schemas.openxmlformats.org/drawingml/2006/table">
            <a:tbl>
              <a:tblPr firstRow="1" bandRow="1">
                <a:tableStyleId>{5C22544A-7EE6-4342-B048-85BDC9FD1C3A}</a:tableStyleId>
              </a:tblPr>
              <a:tblGrid>
                <a:gridCol w="5478087">
                  <a:extLst>
                    <a:ext uri="{9D8B030D-6E8A-4147-A177-3AD203B41FA5}">
                      <a16:colId xmlns:a16="http://schemas.microsoft.com/office/drawing/2014/main" val="322184706"/>
                    </a:ext>
                  </a:extLst>
                </a:gridCol>
                <a:gridCol w="6226233">
                  <a:extLst>
                    <a:ext uri="{9D8B030D-6E8A-4147-A177-3AD203B41FA5}">
                      <a16:colId xmlns:a16="http://schemas.microsoft.com/office/drawing/2014/main" val="684732120"/>
                    </a:ext>
                  </a:extLst>
                </a:gridCol>
              </a:tblGrid>
              <a:tr h="378163">
                <a:tc>
                  <a:txBody>
                    <a:bodyPr/>
                    <a:lstStyle/>
                    <a:p>
                      <a:r>
                        <a:rPr lang="en-US" sz="1900" dirty="0">
                          <a:latin typeface="Arial" panose="020B0604020202020204" pitchFamily="34" charset="0"/>
                          <a:cs typeface="Arial" panose="020B0604020202020204" pitchFamily="34" charset="0"/>
                        </a:rPr>
                        <a:t>Code</a:t>
                      </a:r>
                      <a:r>
                        <a:rPr lang="en-US" sz="1900" baseline="0" dirty="0">
                          <a:latin typeface="Arial" panose="020B0604020202020204" pitchFamily="34" charset="0"/>
                          <a:cs typeface="Arial" panose="020B0604020202020204" pitchFamily="34" charset="0"/>
                        </a:rPr>
                        <a:t> &amp; </a:t>
                      </a:r>
                      <a:r>
                        <a:rPr lang="en-US" sz="1900" dirty="0">
                          <a:latin typeface="Arial" panose="020B0604020202020204" pitchFamily="34" charset="0"/>
                          <a:cs typeface="Arial" panose="020B0604020202020204" pitchFamily="34" charset="0"/>
                        </a:rPr>
                        <a:t>Name</a:t>
                      </a:r>
                    </a:p>
                  </a:txBody>
                  <a:tcPr marL="121920" marR="121920" marT="60960" marB="60960"/>
                </a:tc>
                <a:tc>
                  <a:txBody>
                    <a:bodyPr/>
                    <a:lstStyle/>
                    <a:p>
                      <a:r>
                        <a:rPr lang="en-US" sz="1900" dirty="0">
                          <a:latin typeface="Arial" panose="020B0604020202020204" pitchFamily="34" charset="0"/>
                          <a:cs typeface="Arial" panose="020B0604020202020204" pitchFamily="34" charset="0"/>
                        </a:rPr>
                        <a:t>Description</a:t>
                      </a:r>
                    </a:p>
                  </a:txBody>
                  <a:tcPr marL="121920" marR="121920" marT="60960" marB="60960"/>
                </a:tc>
                <a:extLst>
                  <a:ext uri="{0D108BD9-81ED-4DB2-BD59-A6C34878D82A}">
                    <a16:rowId xmlns:a16="http://schemas.microsoft.com/office/drawing/2014/main" val="2181502041"/>
                  </a:ext>
                </a:extLst>
              </a:tr>
              <a:tr h="652720">
                <a:tc>
                  <a:txBody>
                    <a:bodyPr/>
                    <a:lstStyle/>
                    <a:p>
                      <a:pPr algn="l"/>
                      <a:r>
                        <a:rPr lang="en-US" sz="1900" dirty="0">
                          <a:latin typeface="Arial" panose="020B0604020202020204" pitchFamily="34" charset="0"/>
                          <a:cs typeface="Arial" panose="020B0604020202020204" pitchFamily="34" charset="0"/>
                        </a:rPr>
                        <a:t>01 - Behavior Needs</a:t>
                      </a:r>
                    </a:p>
                  </a:txBody>
                  <a:tcPr marL="121920" marR="121920" marT="60960" marB="60960"/>
                </a:tc>
                <a:tc>
                  <a:txBody>
                    <a:bodyPr/>
                    <a:lstStyle/>
                    <a:p>
                      <a:r>
                        <a:rPr lang="en-US" sz="1900" dirty="0">
                          <a:latin typeface="Arial" panose="020B0604020202020204" pitchFamily="34" charset="0"/>
                          <a:cs typeface="Arial" panose="020B0604020202020204" pitchFamily="34" charset="0"/>
                        </a:rPr>
                        <a:t>To help student meet their IEP goals related to behavior</a:t>
                      </a:r>
                    </a:p>
                  </a:txBody>
                  <a:tcPr marL="121920" marR="121920" marT="60960" marB="60960"/>
                </a:tc>
                <a:extLst>
                  <a:ext uri="{0D108BD9-81ED-4DB2-BD59-A6C34878D82A}">
                    <a16:rowId xmlns:a16="http://schemas.microsoft.com/office/drawing/2014/main" val="3106141773"/>
                  </a:ext>
                </a:extLst>
              </a:tr>
              <a:tr h="378163">
                <a:tc>
                  <a:txBody>
                    <a:bodyPr/>
                    <a:lstStyle/>
                    <a:p>
                      <a:pPr algn="l"/>
                      <a:r>
                        <a:rPr lang="en-US" sz="1900" dirty="0">
                          <a:latin typeface="Arial" panose="020B0604020202020204" pitchFamily="34" charset="0"/>
                          <a:cs typeface="Arial" panose="020B0604020202020204" pitchFamily="34" charset="0"/>
                        </a:rPr>
                        <a:t>02 - Medical Needs</a:t>
                      </a:r>
                    </a:p>
                  </a:txBody>
                  <a:tcPr marL="121920" marR="121920" marT="60960" marB="60960"/>
                </a:tc>
                <a:tc>
                  <a:txBody>
                    <a:bodyPr/>
                    <a:lstStyle/>
                    <a:p>
                      <a:r>
                        <a:rPr lang="en-US" sz="1900" dirty="0">
                          <a:latin typeface="Arial" panose="020B0604020202020204" pitchFamily="34" charset="0"/>
                          <a:cs typeface="Arial" panose="020B0604020202020204" pitchFamily="34" charset="0"/>
                        </a:rPr>
                        <a:t>To help student meet their medical needs </a:t>
                      </a:r>
                    </a:p>
                  </a:txBody>
                  <a:tcPr marL="121920" marR="121920" marT="60960" marB="60960"/>
                </a:tc>
                <a:extLst>
                  <a:ext uri="{0D108BD9-81ED-4DB2-BD59-A6C34878D82A}">
                    <a16:rowId xmlns:a16="http://schemas.microsoft.com/office/drawing/2014/main" val="2408684558"/>
                  </a:ext>
                </a:extLst>
              </a:tr>
              <a:tr h="652720">
                <a:tc>
                  <a:txBody>
                    <a:bodyPr/>
                    <a:lstStyle/>
                    <a:p>
                      <a:pPr algn="l"/>
                      <a:r>
                        <a:rPr lang="en-US" sz="1900" dirty="0">
                          <a:latin typeface="Arial" panose="020B0604020202020204" pitchFamily="34" charset="0"/>
                          <a:cs typeface="Arial" panose="020B0604020202020204" pitchFamily="34" charset="0"/>
                        </a:rPr>
                        <a:t>03 - Student/Parent Choice Alter Ed Program</a:t>
                      </a:r>
                    </a:p>
                  </a:txBody>
                  <a:tcPr marL="121920" marR="121920" marT="60960" marB="60960"/>
                </a:tc>
                <a:tc>
                  <a:txBody>
                    <a:bodyPr/>
                    <a:lstStyle/>
                    <a:p>
                      <a:r>
                        <a:rPr lang="en-US" sz="1900" dirty="0">
                          <a:latin typeface="Arial" panose="020B0604020202020204" pitchFamily="34" charset="0"/>
                          <a:cs typeface="Arial" panose="020B0604020202020204" pitchFamily="34" charset="0"/>
                        </a:rPr>
                        <a:t>Student/parent choice to alter student’s education program</a:t>
                      </a:r>
                    </a:p>
                  </a:txBody>
                  <a:tcPr marL="121920" marR="121920" marT="60960" marB="60960"/>
                </a:tc>
                <a:extLst>
                  <a:ext uri="{0D108BD9-81ED-4DB2-BD59-A6C34878D82A}">
                    <a16:rowId xmlns:a16="http://schemas.microsoft.com/office/drawing/2014/main" val="2135238066"/>
                  </a:ext>
                </a:extLst>
              </a:tr>
              <a:tr h="817469">
                <a:tc>
                  <a:txBody>
                    <a:bodyPr/>
                    <a:lstStyle/>
                    <a:p>
                      <a:pPr algn="l"/>
                      <a:r>
                        <a:rPr lang="en-US" sz="1900" dirty="0">
                          <a:latin typeface="Arial" panose="020B0604020202020204" pitchFamily="34" charset="0"/>
                          <a:cs typeface="Arial" panose="020B0604020202020204" pitchFamily="34" charset="0"/>
                        </a:rPr>
                        <a:t>04 - Student/Parent Choice -</a:t>
                      </a:r>
                      <a:r>
                        <a:rPr lang="en-US" sz="1900" baseline="0" dirty="0">
                          <a:latin typeface="Arial" panose="020B0604020202020204" pitchFamily="34" charset="0"/>
                          <a:cs typeface="Arial" panose="020B0604020202020204" pitchFamily="34" charset="0"/>
                        </a:rPr>
                        <a:t> Senior Needs Less</a:t>
                      </a:r>
                    </a:p>
                    <a:p>
                      <a:pPr marL="365760" algn="l"/>
                      <a:r>
                        <a:rPr lang="en-US" sz="1900" baseline="0" dirty="0">
                          <a:latin typeface="Arial" panose="020B0604020202020204" pitchFamily="34" charset="0"/>
                          <a:cs typeface="Arial" panose="020B0604020202020204" pitchFamily="34" charset="0"/>
                        </a:rPr>
                        <a:t>Than Full School Day Credits To Graduate</a:t>
                      </a:r>
                      <a:endParaRPr lang="en-US" sz="1900" dirty="0">
                        <a:latin typeface="Arial" panose="020B0604020202020204" pitchFamily="34" charset="0"/>
                        <a:cs typeface="Arial" panose="020B0604020202020204" pitchFamily="34" charset="0"/>
                      </a:endParaRPr>
                    </a:p>
                  </a:txBody>
                  <a:tcPr marL="121920" marR="121920" marT="60960" marB="60960"/>
                </a:tc>
                <a:tc>
                  <a:txBody>
                    <a:bodyPr/>
                    <a:lstStyle/>
                    <a:p>
                      <a:r>
                        <a:rPr lang="en-US" sz="1900" dirty="0">
                          <a:latin typeface="Arial" panose="020B0604020202020204" pitchFamily="34" charset="0"/>
                          <a:cs typeface="Arial" panose="020B0604020202020204" pitchFamily="34" charset="0"/>
                        </a:rPr>
                        <a:t>Student/parent choice due to needing less than full school day credits to graduate</a:t>
                      </a:r>
                    </a:p>
                  </a:txBody>
                  <a:tcPr marL="121920" marR="121920" marT="60960" marB="60960"/>
                </a:tc>
                <a:extLst>
                  <a:ext uri="{0D108BD9-81ED-4DB2-BD59-A6C34878D82A}">
                    <a16:rowId xmlns:a16="http://schemas.microsoft.com/office/drawing/2014/main" val="595232306"/>
                  </a:ext>
                </a:extLst>
              </a:tr>
              <a:tr h="652720">
                <a:tc>
                  <a:txBody>
                    <a:bodyPr/>
                    <a:lstStyle/>
                    <a:p>
                      <a:pPr algn="l"/>
                      <a:r>
                        <a:rPr lang="en-US" sz="1900" dirty="0">
                          <a:latin typeface="Arial" panose="020B0604020202020204" pitchFamily="34" charset="0"/>
                          <a:cs typeface="Arial" panose="020B0604020202020204" pitchFamily="34" charset="0"/>
                        </a:rPr>
                        <a:t>05 - Court Order </a:t>
                      </a:r>
                    </a:p>
                  </a:txBody>
                  <a:tcPr marL="121920" marR="121920" marT="60960" marB="60960"/>
                </a:tc>
                <a:tc>
                  <a:txBody>
                    <a:bodyPr/>
                    <a:lstStyle/>
                    <a:p>
                      <a:r>
                        <a:rPr lang="en-US" sz="1900" dirty="0">
                          <a:latin typeface="Arial" panose="020B0604020202020204" pitchFamily="34" charset="0"/>
                          <a:cs typeface="Arial" panose="020B0604020202020204" pitchFamily="34" charset="0"/>
                        </a:rPr>
                        <a:t>Student has limited access to school due to court order.</a:t>
                      </a:r>
                    </a:p>
                  </a:txBody>
                  <a:tcPr marL="121920" marR="121920" marT="60960" marB="60960"/>
                </a:tc>
                <a:extLst>
                  <a:ext uri="{0D108BD9-81ED-4DB2-BD59-A6C34878D82A}">
                    <a16:rowId xmlns:a16="http://schemas.microsoft.com/office/drawing/2014/main" val="1146755613"/>
                  </a:ext>
                </a:extLst>
              </a:tr>
              <a:tr h="1212194">
                <a:tc>
                  <a:txBody>
                    <a:bodyPr/>
                    <a:lstStyle/>
                    <a:p>
                      <a:pPr algn="l"/>
                      <a:r>
                        <a:rPr lang="en-US" sz="1900" dirty="0">
                          <a:latin typeface="Arial" panose="020B0604020202020204" pitchFamily="34" charset="0"/>
                          <a:cs typeface="Arial" panose="020B0604020202020204" pitchFamily="34" charset="0"/>
                        </a:rPr>
                        <a:t>06 - Other</a:t>
                      </a:r>
                    </a:p>
                  </a:txBody>
                  <a:tcPr marL="121920" marR="121920" marT="60960" marB="60960"/>
                </a:tc>
                <a:tc>
                  <a:txBody>
                    <a:bodyPr/>
                    <a:lstStyle/>
                    <a:p>
                      <a:r>
                        <a:rPr lang="en-US" sz="1900" dirty="0">
                          <a:latin typeface="Arial" panose="020B0604020202020204" pitchFamily="34" charset="0"/>
                          <a:cs typeface="Arial" panose="020B0604020202020204" pitchFamily="34" charset="0"/>
                        </a:rPr>
                        <a:t>Student on abbreviated day for other reason detailed in comment</a:t>
                      </a:r>
                      <a:r>
                        <a:rPr lang="en-US" sz="1900" baseline="0" dirty="0">
                          <a:latin typeface="Arial" panose="020B0604020202020204" pitchFamily="34" charset="0"/>
                          <a:cs typeface="Arial" panose="020B0604020202020204" pitchFamily="34" charset="0"/>
                        </a:rPr>
                        <a:t> </a:t>
                      </a:r>
                    </a:p>
                    <a:p>
                      <a:r>
                        <a:rPr lang="en-US" sz="1900" baseline="0" dirty="0">
                          <a:solidFill>
                            <a:srgbClr val="C00000"/>
                          </a:solidFill>
                          <a:latin typeface="Arial" panose="020B0604020202020204" pitchFamily="34" charset="0"/>
                          <a:cs typeface="Arial" panose="020B0604020202020204" pitchFamily="34" charset="0"/>
                        </a:rPr>
                        <a:t>(USE ONLY WHEN OTHER CODES NOT APPLICABLE!)</a:t>
                      </a:r>
                      <a:endParaRPr lang="en-US" sz="1900" dirty="0">
                        <a:solidFill>
                          <a:srgbClr val="C00000"/>
                        </a:solidFill>
                        <a:latin typeface="Arial" panose="020B0604020202020204" pitchFamily="34" charset="0"/>
                        <a:cs typeface="Arial" panose="020B0604020202020204" pitchFamily="34" charset="0"/>
                      </a:endParaRPr>
                    </a:p>
                  </a:txBody>
                  <a:tcPr marL="121920" marR="121920" marT="60960" marB="60960"/>
                </a:tc>
                <a:extLst>
                  <a:ext uri="{0D108BD9-81ED-4DB2-BD59-A6C34878D82A}">
                    <a16:rowId xmlns:a16="http://schemas.microsoft.com/office/drawing/2014/main" val="3765479138"/>
                  </a:ext>
                </a:extLst>
              </a:tr>
            </a:tbl>
          </a:graphicData>
        </a:graphic>
      </p:graphicFrame>
    </p:spTree>
    <p:extLst>
      <p:ext uri="{BB962C8B-B14F-4D97-AF65-F5344CB8AC3E}">
        <p14:creationId xmlns:p14="http://schemas.microsoft.com/office/powerpoint/2010/main" val="316823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 sz="4267" dirty="0"/>
              <a:t>Data Entry Fields</a:t>
            </a:r>
            <a:endParaRPr sz="4267" dirty="0">
              <a:solidFill>
                <a:srgbClr val="000000"/>
              </a:solidFill>
            </a:endParaRPr>
          </a:p>
        </p:txBody>
      </p:sp>
      <p:sp>
        <p:nvSpPr>
          <p:cNvPr id="2" name="Text Placeholder 1"/>
          <p:cNvSpPr>
            <a:spLocks noGrp="1"/>
          </p:cNvSpPr>
          <p:nvPr>
            <p:ph type="body" idx="1"/>
          </p:nvPr>
        </p:nvSpPr>
        <p:spPr>
          <a:xfrm>
            <a:off x="412376" y="1810385"/>
            <a:ext cx="10784400" cy="4109200"/>
          </a:xfrm>
        </p:spPr>
        <p:txBody>
          <a:bodyPr>
            <a:normAutofit/>
          </a:bodyPr>
          <a:lstStyle/>
          <a:p>
            <a:pPr marL="634984" indent="-457189">
              <a:spcBef>
                <a:spcPts val="0"/>
              </a:spcBef>
              <a:buSzPct val="110000"/>
            </a:pPr>
            <a:r>
              <a:rPr lang="en-US" sz="3067" b="1" dirty="0"/>
              <a:t>Abbreviated School Day Program Reason Comment </a:t>
            </a:r>
          </a:p>
          <a:p>
            <a:pPr marL="1244569" lvl="1" indent="-457189">
              <a:spcBef>
                <a:spcPts val="0"/>
              </a:spcBef>
              <a:buSzPct val="70000"/>
              <a:buFont typeface="Courier New" panose="02070309020205020404" pitchFamily="49" charset="0"/>
              <a:buChar char="o"/>
            </a:pPr>
            <a:r>
              <a:rPr lang="en-US" sz="3067" dirty="0"/>
              <a:t>Required if Code 06 is selected</a:t>
            </a:r>
          </a:p>
          <a:p>
            <a:pPr marL="1244569" lvl="1" indent="-457189">
              <a:spcBef>
                <a:spcPts val="0"/>
              </a:spcBef>
              <a:buSzPct val="70000"/>
              <a:buFont typeface="Courier New" panose="02070309020205020404" pitchFamily="49" charset="0"/>
              <a:buChar char="o"/>
            </a:pPr>
            <a:r>
              <a:rPr lang="en-US" sz="3067" dirty="0"/>
              <a:t>Be concise but brief (50 characters)</a:t>
            </a:r>
          </a:p>
          <a:p>
            <a:pPr marL="1244569" lvl="1" indent="-457189">
              <a:spcBef>
                <a:spcPts val="0"/>
              </a:spcBef>
              <a:buSzPct val="70000"/>
              <a:buFont typeface="Courier New" panose="02070309020205020404" pitchFamily="49" charset="0"/>
              <a:buChar char="o"/>
            </a:pPr>
            <a:r>
              <a:rPr lang="en-US" sz="3067" dirty="0"/>
              <a:t>Not allowed if Codes 1 through 5 selected</a:t>
            </a:r>
          </a:p>
        </p:txBody>
      </p:sp>
    </p:spTree>
    <p:extLst>
      <p:ext uri="{BB962C8B-B14F-4D97-AF65-F5344CB8AC3E}">
        <p14:creationId xmlns:p14="http://schemas.microsoft.com/office/powerpoint/2010/main" val="17641364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 sz="4267" dirty="0"/>
              <a:t>Data Entry Fields</a:t>
            </a:r>
            <a:endParaRPr sz="4267" dirty="0">
              <a:solidFill>
                <a:srgbClr val="000000"/>
              </a:solidFill>
            </a:endParaRPr>
          </a:p>
        </p:txBody>
      </p:sp>
      <p:sp>
        <p:nvSpPr>
          <p:cNvPr id="2" name="Text Placeholder 1"/>
          <p:cNvSpPr>
            <a:spLocks noGrp="1"/>
          </p:cNvSpPr>
          <p:nvPr>
            <p:ph type="body" idx="1"/>
          </p:nvPr>
        </p:nvSpPr>
        <p:spPr>
          <a:xfrm>
            <a:off x="366656" y="1840865"/>
            <a:ext cx="10784400" cy="4109200"/>
          </a:xfrm>
        </p:spPr>
        <p:txBody>
          <a:bodyPr>
            <a:normAutofit fontScale="92500" lnSpcReduction="10000"/>
          </a:bodyPr>
          <a:lstStyle/>
          <a:p>
            <a:pPr marL="634984" indent="-457189">
              <a:spcBef>
                <a:spcPts val="0"/>
              </a:spcBef>
              <a:buSzPct val="110000"/>
            </a:pPr>
            <a:r>
              <a:rPr lang="en-US" sz="3067" b="1" dirty="0"/>
              <a:t>Parent Consent document (PDF file)</a:t>
            </a:r>
            <a:br>
              <a:rPr lang="en-US" sz="3067" b="1" dirty="0"/>
            </a:br>
            <a:r>
              <a:rPr lang="en-US" sz="3067" dirty="0"/>
              <a:t>Upload field for Signed Consent and Acknowledgement of receipt of program information</a:t>
            </a:r>
          </a:p>
          <a:p>
            <a:pPr marL="634984" indent="-457189">
              <a:spcBef>
                <a:spcPts val="0"/>
              </a:spcBef>
              <a:buSzPct val="110000"/>
              <a:buFont typeface="Calibri" panose="020F0502020204030204" pitchFamily="34" charset="0"/>
              <a:buChar char="•"/>
            </a:pPr>
            <a:endParaRPr lang="en-US" sz="3067" dirty="0">
              <a:solidFill>
                <a:srgbClr val="FF0000"/>
              </a:solidFill>
            </a:endParaRPr>
          </a:p>
          <a:p>
            <a:pPr marL="177796" indent="0">
              <a:spcBef>
                <a:spcPts val="0"/>
              </a:spcBef>
              <a:buSzPct val="110000"/>
              <a:buNone/>
            </a:pPr>
            <a:r>
              <a:rPr lang="en-US" sz="3067" dirty="0"/>
              <a:t>Steps to uploading:</a:t>
            </a:r>
          </a:p>
          <a:p>
            <a:pPr marL="1396965" lvl="1" indent="-609585">
              <a:spcBef>
                <a:spcPts val="0"/>
              </a:spcBef>
              <a:buSzPct val="110000"/>
            </a:pPr>
            <a:r>
              <a:rPr lang="en-US" sz="3067" dirty="0"/>
              <a:t>Browse and select file to be uploaded</a:t>
            </a:r>
          </a:p>
          <a:p>
            <a:pPr marL="2006550" lvl="2" indent="-609585">
              <a:spcBef>
                <a:spcPts val="0"/>
              </a:spcBef>
              <a:buSzPct val="75000"/>
              <a:buFont typeface="Courier New" panose="02070309020205020404" pitchFamily="49" charset="0"/>
              <a:buChar char="o"/>
            </a:pPr>
            <a:r>
              <a:rPr lang="en-US" sz="3067" dirty="0"/>
              <a:t>Once selected the file uploads</a:t>
            </a:r>
          </a:p>
          <a:p>
            <a:pPr marL="1396965" lvl="1" indent="-609585">
              <a:spcBef>
                <a:spcPts val="0"/>
              </a:spcBef>
              <a:buSzPct val="110000"/>
            </a:pPr>
            <a:r>
              <a:rPr lang="en-US" sz="3067" dirty="0"/>
              <a:t>Click “Reset” if wrong file selected</a:t>
            </a:r>
          </a:p>
          <a:p>
            <a:pPr marL="1396965" lvl="1" indent="-609585">
              <a:spcBef>
                <a:spcPts val="0"/>
              </a:spcBef>
              <a:buSzPct val="110000"/>
            </a:pPr>
            <a:r>
              <a:rPr lang="en-US" sz="3067" dirty="0">
                <a:solidFill>
                  <a:srgbClr val="C00000"/>
                </a:solidFill>
              </a:rPr>
              <a:t>CAUTION! </a:t>
            </a:r>
            <a:r>
              <a:rPr lang="en-US" sz="3067" dirty="0"/>
              <a:t>When clicking the Save button at bottom of record</a:t>
            </a:r>
          </a:p>
          <a:p>
            <a:pPr marL="1854154" lvl="2" indent="-457189">
              <a:spcBef>
                <a:spcPts val="0"/>
              </a:spcBef>
              <a:buSzPct val="75000"/>
              <a:buFont typeface="Courier New" panose="02070309020205020404" pitchFamily="49" charset="0"/>
              <a:buChar char="o"/>
            </a:pPr>
            <a:r>
              <a:rPr lang="en-US" sz="3067" dirty="0"/>
              <a:t>If wrong file uploaded, it cannot be deleted</a:t>
            </a:r>
          </a:p>
          <a:p>
            <a:pPr marL="1854154" lvl="2" indent="-457189">
              <a:spcBef>
                <a:spcPts val="0"/>
              </a:spcBef>
              <a:buSzPct val="75000"/>
              <a:buFont typeface="Courier New" panose="02070309020205020404" pitchFamily="49" charset="0"/>
              <a:buChar char="o"/>
            </a:pPr>
            <a:r>
              <a:rPr lang="en-US" sz="3067" dirty="0"/>
              <a:t>Fix is to immediately select and save the correct file</a:t>
            </a:r>
          </a:p>
        </p:txBody>
      </p:sp>
    </p:spTree>
    <p:extLst>
      <p:ext uri="{BB962C8B-B14F-4D97-AF65-F5344CB8AC3E}">
        <p14:creationId xmlns:p14="http://schemas.microsoft.com/office/powerpoint/2010/main" val="3955142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4"/>
        <p:cNvGrpSpPr/>
        <p:nvPr/>
      </p:nvGrpSpPr>
      <p:grpSpPr>
        <a:xfrm>
          <a:off x="0" y="0"/>
          <a:ext cx="0" cy="0"/>
          <a:chOff x="0" y="0"/>
          <a:chExt cx="0" cy="0"/>
        </a:xfrm>
      </p:grpSpPr>
      <p:sp>
        <p:nvSpPr>
          <p:cNvPr id="735" name="Google Shape;735;p107"/>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2800"/>
            </a:pPr>
            <a:r>
              <a:rPr lang="en" sz="4800" dirty="0"/>
              <a:t>Data Collection Materials</a:t>
            </a:r>
            <a:endParaRPr dirty="0"/>
          </a:p>
        </p:txBody>
      </p:sp>
      <p:sp>
        <p:nvSpPr>
          <p:cNvPr id="736" name="Google Shape;736;p107"/>
          <p:cNvSpPr txBox="1">
            <a:spLocks noGrp="1"/>
          </p:cNvSpPr>
          <p:nvPr>
            <p:ph type="body" idx="1"/>
          </p:nvPr>
        </p:nvSpPr>
        <p:spPr>
          <a:xfrm>
            <a:off x="717176" y="1850520"/>
            <a:ext cx="9399839" cy="4109200"/>
          </a:xfrm>
          <a:prstGeom prst="rect">
            <a:avLst/>
          </a:prstGeom>
        </p:spPr>
        <p:txBody>
          <a:bodyPr spcFirstLastPara="1" vert="horz" wrap="square" lIns="91433" tIns="45700" rIns="91433" bIns="45700" rtlCol="0" anchor="t" anchorCtr="0">
            <a:normAutofit/>
          </a:bodyPr>
          <a:lstStyle/>
          <a:p>
            <a:pPr marL="139700" indent="0">
              <a:spcBef>
                <a:spcPts val="800"/>
              </a:spcBef>
              <a:buNone/>
            </a:pPr>
            <a:r>
              <a:rPr lang="en-US" sz="3100" dirty="0"/>
              <a:t>Abbreviated Day Collection webpage:</a:t>
            </a:r>
            <a:br>
              <a:rPr lang="en-US" sz="3100" dirty="0"/>
            </a:br>
            <a:r>
              <a:rPr lang="en-US" sz="3100" dirty="0">
                <a:hlinkClick r:id="rId3"/>
              </a:rPr>
              <a:t>https://www.oregon.gov/ode/reports-and-data/SpEdReports/Pages/AbbreviatedSchoolDayCollection.aspx</a:t>
            </a:r>
            <a:endParaRPr lang="en-US" sz="3100" dirty="0"/>
          </a:p>
          <a:p>
            <a:pPr marL="139700" indent="0">
              <a:spcBef>
                <a:spcPts val="800"/>
              </a:spcBef>
              <a:buNone/>
            </a:pPr>
            <a:endParaRPr lang="en-US" sz="3100" dirty="0"/>
          </a:p>
          <a:p>
            <a:pPr>
              <a:spcBef>
                <a:spcPts val="800"/>
              </a:spcBef>
              <a:buSzPct val="105000"/>
            </a:pPr>
            <a:r>
              <a:rPr lang="en-US" sz="3100" dirty="0"/>
              <a:t>Manual</a:t>
            </a:r>
          </a:p>
          <a:p>
            <a:pPr>
              <a:spcBef>
                <a:spcPts val="800"/>
              </a:spcBef>
              <a:buSzPct val="100000"/>
            </a:pPr>
            <a:r>
              <a:rPr lang="en-US" sz="3100" dirty="0"/>
              <a:t>Web Submission Elements</a:t>
            </a:r>
          </a:p>
        </p:txBody>
      </p:sp>
    </p:spTree>
    <p:extLst>
      <p:ext uri="{BB962C8B-B14F-4D97-AF65-F5344CB8AC3E}">
        <p14:creationId xmlns:p14="http://schemas.microsoft.com/office/powerpoint/2010/main" val="19855682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 sz="4267" dirty="0"/>
              <a:t>Data Entry Fields – Critical Core Fields to Check</a:t>
            </a:r>
            <a:endParaRPr sz="4267" dirty="0">
              <a:solidFill>
                <a:srgbClr val="000000"/>
              </a:solidFill>
            </a:endParaRPr>
          </a:p>
        </p:txBody>
      </p:sp>
      <p:sp>
        <p:nvSpPr>
          <p:cNvPr id="2" name="Text Placeholder 1"/>
          <p:cNvSpPr>
            <a:spLocks noGrp="1"/>
          </p:cNvSpPr>
          <p:nvPr>
            <p:ph type="body" idx="1"/>
          </p:nvPr>
        </p:nvSpPr>
        <p:spPr>
          <a:xfrm>
            <a:off x="397135" y="1825625"/>
            <a:ext cx="10906789" cy="4575175"/>
          </a:xfrm>
        </p:spPr>
        <p:txBody>
          <a:bodyPr>
            <a:normAutofit lnSpcReduction="10000"/>
          </a:bodyPr>
          <a:lstStyle/>
          <a:p>
            <a:pPr marL="177796" indent="0">
              <a:spcBef>
                <a:spcPts val="0"/>
              </a:spcBef>
              <a:buSzPts val="1300"/>
              <a:buNone/>
            </a:pPr>
            <a:r>
              <a:rPr lang="en-US" sz="3067" dirty="0"/>
              <a:t>These fields must be accurate. Check them every time a new record is entered!</a:t>
            </a:r>
          </a:p>
          <a:p>
            <a:pPr marL="634984" indent="-457189">
              <a:spcBef>
                <a:spcPts val="0"/>
              </a:spcBef>
              <a:buSzPct val="110000"/>
            </a:pPr>
            <a:r>
              <a:rPr lang="en-US" sz="3067" b="1" dirty="0"/>
              <a:t>Special Education Flag</a:t>
            </a:r>
            <a:r>
              <a:rPr lang="en-US" sz="3067" dirty="0"/>
              <a:t> </a:t>
            </a:r>
          </a:p>
          <a:p>
            <a:pPr marL="1244569" lvl="1" indent="-457189">
              <a:spcBef>
                <a:spcPts val="0"/>
              </a:spcBef>
              <a:buSzPct val="70000"/>
              <a:buFont typeface="Courier New" panose="02070309020205020404" pitchFamily="49" charset="0"/>
              <a:buChar char="o"/>
            </a:pPr>
            <a:r>
              <a:rPr lang="en-US" sz="3067" dirty="0"/>
              <a:t>Yes indicates student is on an IEP </a:t>
            </a:r>
          </a:p>
          <a:p>
            <a:pPr marL="1244569" lvl="1" indent="-457189">
              <a:spcBef>
                <a:spcPts val="0"/>
              </a:spcBef>
              <a:buSzPct val="70000"/>
              <a:buFont typeface="Courier New" panose="02070309020205020404" pitchFamily="49" charset="0"/>
              <a:buChar char="o"/>
            </a:pPr>
            <a:r>
              <a:rPr lang="en-US" sz="3067" dirty="0"/>
              <a:t>When Yes, record will require Primary Disability Code </a:t>
            </a:r>
            <a:r>
              <a:rPr lang="en-US" sz="3067" u="sng" dirty="0"/>
              <a:t>and</a:t>
            </a:r>
            <a:r>
              <a:rPr lang="en-US" sz="3067" dirty="0"/>
              <a:t> Last Individual Education or Family Service Plan (IEP/IFSP) Date</a:t>
            </a:r>
          </a:p>
          <a:p>
            <a:pPr marL="634984" indent="-457189">
              <a:spcBef>
                <a:spcPts val="0"/>
              </a:spcBef>
              <a:buSzPct val="110000"/>
            </a:pPr>
            <a:r>
              <a:rPr lang="en-US" sz="3067" b="1" dirty="0"/>
              <a:t>Section 504 Flag</a:t>
            </a:r>
          </a:p>
          <a:p>
            <a:pPr marL="1244569" lvl="1" indent="-457189">
              <a:spcBef>
                <a:spcPts val="0"/>
              </a:spcBef>
              <a:buSzPct val="70000"/>
              <a:buFont typeface="Courier New" panose="02070309020205020404" pitchFamily="49" charset="0"/>
              <a:buChar char="o"/>
            </a:pPr>
            <a:r>
              <a:rPr lang="en-US" sz="3067" dirty="0"/>
              <a:t>When Yes, student is on a 504 plan</a:t>
            </a:r>
          </a:p>
          <a:p>
            <a:pPr marL="177796" indent="0">
              <a:spcBef>
                <a:spcPts val="0"/>
              </a:spcBef>
              <a:buSzPct val="110000"/>
              <a:buNone/>
            </a:pPr>
            <a:endParaRPr lang="en-US" sz="3067" dirty="0"/>
          </a:p>
          <a:p>
            <a:pPr marL="177796" indent="0">
              <a:spcBef>
                <a:spcPts val="0"/>
              </a:spcBef>
              <a:buSzPct val="110000"/>
              <a:buNone/>
            </a:pPr>
            <a:r>
              <a:rPr lang="en-US" sz="3067" dirty="0"/>
              <a:t>Responses to these matter! This lets ODE know if the student is on an IEP or 504 plan, both or has been referred for either</a:t>
            </a:r>
          </a:p>
        </p:txBody>
      </p:sp>
    </p:spTree>
    <p:extLst>
      <p:ext uri="{BB962C8B-B14F-4D97-AF65-F5344CB8AC3E}">
        <p14:creationId xmlns:p14="http://schemas.microsoft.com/office/powerpoint/2010/main" val="18277523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US" sz="4000" dirty="0"/>
              <a:t>Multiple Records During the same School Year</a:t>
            </a:r>
            <a:endParaRPr sz="4267" dirty="0">
              <a:solidFill>
                <a:srgbClr val="000000"/>
              </a:solidFill>
            </a:endParaRPr>
          </a:p>
        </p:txBody>
      </p:sp>
      <p:sp>
        <p:nvSpPr>
          <p:cNvPr id="2" name="Text Placeholder 1"/>
          <p:cNvSpPr>
            <a:spLocks noGrp="1"/>
          </p:cNvSpPr>
          <p:nvPr>
            <p:ph type="body" idx="1"/>
          </p:nvPr>
        </p:nvSpPr>
        <p:spPr>
          <a:xfrm>
            <a:off x="305695" y="1825625"/>
            <a:ext cx="10906789" cy="4575175"/>
          </a:xfrm>
        </p:spPr>
        <p:txBody>
          <a:bodyPr>
            <a:normAutofit/>
          </a:bodyPr>
          <a:lstStyle/>
          <a:p>
            <a:pPr marL="634984" indent="-457189">
              <a:spcBef>
                <a:spcPts val="0"/>
              </a:spcBef>
              <a:buSzPct val="110000"/>
            </a:pPr>
            <a:r>
              <a:rPr lang="en-US" sz="3800" dirty="0"/>
              <a:t>Students may only have one “Open” record during the reporting period (blank Abbreviated School Day Program End Date)</a:t>
            </a:r>
          </a:p>
          <a:p>
            <a:pPr marL="634984" indent="-457189">
              <a:spcBef>
                <a:spcPts val="0"/>
              </a:spcBef>
              <a:buSzPct val="110000"/>
            </a:pPr>
            <a:r>
              <a:rPr lang="en-US" sz="3800" dirty="0"/>
              <a:t>Students can have multiple records with Abbreviated School Day Program End Date</a:t>
            </a:r>
          </a:p>
          <a:p>
            <a:pPr marL="634984" indent="-457189">
              <a:spcBef>
                <a:spcPts val="0"/>
              </a:spcBef>
              <a:buSzPct val="110000"/>
            </a:pPr>
            <a:endParaRPr lang="en-US" sz="3067" dirty="0"/>
          </a:p>
          <a:p>
            <a:pPr marL="634984" indent="-457189">
              <a:spcBef>
                <a:spcPts val="0"/>
              </a:spcBef>
              <a:buSzPct val="110000"/>
            </a:pPr>
            <a:endParaRPr lang="en-US" sz="3067" dirty="0"/>
          </a:p>
        </p:txBody>
      </p:sp>
    </p:spTree>
    <p:extLst>
      <p:ext uri="{BB962C8B-B14F-4D97-AF65-F5344CB8AC3E}">
        <p14:creationId xmlns:p14="http://schemas.microsoft.com/office/powerpoint/2010/main" val="24892191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3200"/>
            </a:pPr>
            <a:r>
              <a:rPr lang="en-US" sz="4000" dirty="0"/>
              <a:t>Annual Verification in Status Tracking</a:t>
            </a:r>
            <a:endParaRPr sz="4267" dirty="0">
              <a:solidFill>
                <a:srgbClr val="000000"/>
              </a:solidFill>
            </a:endParaRPr>
          </a:p>
        </p:txBody>
      </p:sp>
      <p:sp>
        <p:nvSpPr>
          <p:cNvPr id="2" name="Text Placeholder 1"/>
          <p:cNvSpPr>
            <a:spLocks noGrp="1"/>
          </p:cNvSpPr>
          <p:nvPr>
            <p:ph type="body" idx="1"/>
          </p:nvPr>
        </p:nvSpPr>
        <p:spPr>
          <a:xfrm>
            <a:off x="366655" y="1825625"/>
            <a:ext cx="10906789" cy="4575175"/>
          </a:xfrm>
        </p:spPr>
        <p:txBody>
          <a:bodyPr>
            <a:normAutofit/>
          </a:bodyPr>
          <a:lstStyle/>
          <a:p>
            <a:pPr marL="177795" indent="0">
              <a:spcBef>
                <a:spcPts val="0"/>
              </a:spcBef>
              <a:buSzPct val="110000"/>
              <a:buNone/>
            </a:pPr>
            <a:r>
              <a:rPr lang="en-US" sz="4000" dirty="0"/>
              <a:t>At the end of the school year:</a:t>
            </a:r>
          </a:p>
          <a:p>
            <a:pPr marL="634984" indent="-457189">
              <a:spcBef>
                <a:spcPts val="0"/>
              </a:spcBef>
              <a:buSzPct val="110000"/>
            </a:pPr>
            <a:r>
              <a:rPr lang="en-US" sz="3800" dirty="0"/>
              <a:t>Check and finalize all the data submitted for the school year</a:t>
            </a:r>
          </a:p>
          <a:p>
            <a:pPr marL="634984" indent="-457189">
              <a:spcBef>
                <a:spcPts val="0"/>
              </a:spcBef>
              <a:buSzPct val="110000"/>
            </a:pPr>
            <a:r>
              <a:rPr lang="en-US" sz="3800" dirty="0"/>
              <a:t>This can impact manual roll forward</a:t>
            </a:r>
          </a:p>
          <a:p>
            <a:pPr marL="634984" indent="-457189">
              <a:spcBef>
                <a:spcPts val="0"/>
              </a:spcBef>
              <a:buSzPct val="110000"/>
            </a:pPr>
            <a:r>
              <a:rPr lang="en-US" sz="3800" dirty="0"/>
              <a:t>Verify your annual submission in Status Tracking before the collection closes</a:t>
            </a:r>
          </a:p>
          <a:p>
            <a:pPr marL="177795" indent="0">
              <a:spcBef>
                <a:spcPts val="0"/>
              </a:spcBef>
              <a:buSzPct val="110000"/>
              <a:buNone/>
            </a:pPr>
            <a:endParaRPr lang="en-US" sz="3067" dirty="0"/>
          </a:p>
          <a:p>
            <a:pPr marL="634984" indent="-457189">
              <a:spcBef>
                <a:spcPts val="0"/>
              </a:spcBef>
              <a:buSzPct val="110000"/>
            </a:pPr>
            <a:endParaRPr lang="en-US" sz="3067" dirty="0"/>
          </a:p>
        </p:txBody>
      </p:sp>
    </p:spTree>
    <p:extLst>
      <p:ext uri="{BB962C8B-B14F-4D97-AF65-F5344CB8AC3E}">
        <p14:creationId xmlns:p14="http://schemas.microsoft.com/office/powerpoint/2010/main" val="25495657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1E6D16A-B9F9-C3D9-42E4-860B955698B3}"/>
              </a:ext>
            </a:extLst>
          </p:cNvPr>
          <p:cNvSpPr>
            <a:spLocks noGrp="1"/>
          </p:cNvSpPr>
          <p:nvPr>
            <p:ph type="ctrTitle"/>
          </p:nvPr>
        </p:nvSpPr>
        <p:spPr/>
        <p:txBody>
          <a:bodyPr/>
          <a:lstStyle/>
          <a:p>
            <a:r>
              <a:rPr lang="en-US" dirty="0"/>
              <a:t>Collection Demonstration</a:t>
            </a:r>
          </a:p>
        </p:txBody>
      </p:sp>
    </p:spTree>
    <p:extLst>
      <p:ext uri="{BB962C8B-B14F-4D97-AF65-F5344CB8AC3E}">
        <p14:creationId xmlns:p14="http://schemas.microsoft.com/office/powerpoint/2010/main" val="18268058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05AE354-9C69-90CF-71E1-818ECEA5E3C7}"/>
              </a:ext>
            </a:extLst>
          </p:cNvPr>
          <p:cNvSpPr>
            <a:spLocks noGrp="1"/>
          </p:cNvSpPr>
          <p:nvPr>
            <p:ph type="title"/>
          </p:nvPr>
        </p:nvSpPr>
        <p:spPr>
          <a:xfrm>
            <a:off x="627600" y="228600"/>
            <a:ext cx="10784400" cy="1970315"/>
          </a:xfrm>
          <a:effectLst>
            <a:outerShdw blurRad="57150" dist="19050" dir="5400000" algn="ctr" rotWithShape="0">
              <a:srgbClr val="000000">
                <a:alpha val="50000"/>
              </a:srgbClr>
            </a:outerShdw>
          </a:effectLst>
        </p:spPr>
        <p:txBody>
          <a:bodyPr anchor="ctr">
            <a:noAutofit/>
          </a:bodyPr>
          <a:lstStyle/>
          <a:p>
            <a:pPr algn="ctr">
              <a:lnSpc>
                <a:spcPct val="120000"/>
              </a:lnSpc>
            </a:pPr>
            <a:r>
              <a:rPr lang="en-US" b="1" dirty="0">
                <a:ln w="0">
                  <a:noFill/>
                </a:ln>
              </a:rPr>
              <a:t>Questions? </a:t>
            </a:r>
            <a:br>
              <a:rPr lang="en-US" b="1" dirty="0">
                <a:ln w="0">
                  <a:noFill/>
                </a:ln>
              </a:rPr>
            </a:br>
            <a:r>
              <a:rPr lang="en-US" dirty="0">
                <a:ln w="0">
                  <a:noFill/>
                </a:ln>
              </a:rPr>
              <a:t>Thank You! We Appreciate YOU!</a:t>
            </a:r>
            <a:br>
              <a:rPr lang="en-US" dirty="0">
                <a:ln w="0">
                  <a:noFill/>
                </a:ln>
              </a:rPr>
            </a:br>
            <a:r>
              <a:rPr lang="en-US" sz="2700" dirty="0">
                <a:ln w="0">
                  <a:noFill/>
                </a:ln>
              </a:rPr>
              <a:t>We cannot produce accurate reports without your excellent work </a:t>
            </a:r>
          </a:p>
        </p:txBody>
      </p:sp>
      <p:sp>
        <p:nvSpPr>
          <p:cNvPr id="8" name="Google Shape;934;p48">
            <a:extLst>
              <a:ext uri="{FF2B5EF4-FFF2-40B4-BE49-F238E27FC236}">
                <a16:creationId xmlns:a16="http://schemas.microsoft.com/office/drawing/2014/main" id="{6AA4AFB6-1809-7B38-BAAE-FF28216B9E11}"/>
              </a:ext>
            </a:extLst>
          </p:cNvPr>
          <p:cNvSpPr txBox="1">
            <a:spLocks noGrp="1"/>
          </p:cNvSpPr>
          <p:nvPr>
            <p:ph type="body" idx="1"/>
          </p:nvPr>
        </p:nvSpPr>
        <p:spPr>
          <a:xfrm>
            <a:off x="703800" y="2855176"/>
            <a:ext cx="10784400" cy="2870568"/>
          </a:xfrm>
          <a:prstGeom prst="rect">
            <a:avLst/>
          </a:prstGeom>
          <a:noFill/>
          <a:ln w="38100" cap="flat" cmpd="sng">
            <a:solidFill>
              <a:schemeClr val="accent1"/>
            </a:solidFill>
            <a:prstDash val="solid"/>
            <a:round/>
            <a:headEnd type="none" w="sm" len="sm"/>
            <a:tailEnd type="none" w="sm" len="sm"/>
          </a:ln>
        </p:spPr>
        <p:txBody>
          <a:bodyPr spcFirstLastPara="1" vert="horz" wrap="square" lIns="121900" tIns="121900" rIns="121900" bIns="121900" rtlCol="0" anchor="t" anchorCtr="0">
            <a:noAutofit/>
          </a:bodyPr>
          <a:lstStyle/>
          <a:p>
            <a:pPr marL="0" indent="0">
              <a:lnSpc>
                <a:spcPct val="100000"/>
              </a:lnSpc>
              <a:spcBef>
                <a:spcPts val="0"/>
              </a:spcBef>
              <a:buSzPts val="2800"/>
              <a:buNone/>
            </a:pPr>
            <a:r>
              <a:rPr lang="en-US" b="1" u="sng" dirty="0"/>
              <a:t>Data Collection Owner</a:t>
            </a:r>
            <a:r>
              <a:rPr lang="en-US" b="1" dirty="0"/>
              <a:t>: </a:t>
            </a:r>
          </a:p>
          <a:p>
            <a:pPr marL="0" indent="0">
              <a:lnSpc>
                <a:spcPct val="100000"/>
              </a:lnSpc>
              <a:spcBef>
                <a:spcPts val="0"/>
              </a:spcBef>
              <a:buClr>
                <a:srgbClr val="000000"/>
              </a:buClr>
              <a:buSzPts val="2800"/>
              <a:buNone/>
            </a:pPr>
            <a:r>
              <a:rPr lang="en-US" dirty="0">
                <a:solidFill>
                  <a:srgbClr val="000000"/>
                </a:solidFill>
              </a:rPr>
              <a:t>Elizabeth Jankowski, (503) 881-9798 or </a:t>
            </a:r>
            <a:r>
              <a:rPr lang="en-US" dirty="0">
                <a:solidFill>
                  <a:srgbClr val="000000"/>
                </a:solidFill>
                <a:hlinkClick r:id="rId3"/>
              </a:rPr>
              <a:t>elizabeth.jankowski@ode.oregon.gov</a:t>
            </a:r>
            <a:r>
              <a:rPr lang="en-US" dirty="0">
                <a:solidFill>
                  <a:srgbClr val="000000"/>
                </a:solidFill>
              </a:rPr>
              <a:t> </a:t>
            </a:r>
          </a:p>
          <a:p>
            <a:pPr marL="0" indent="0">
              <a:lnSpc>
                <a:spcPct val="100000"/>
              </a:lnSpc>
              <a:spcBef>
                <a:spcPts val="480"/>
              </a:spcBef>
              <a:buSzPts val="2800"/>
              <a:buNone/>
            </a:pPr>
            <a:r>
              <a:rPr lang="en-US" b="1" u="sng" dirty="0"/>
              <a:t>Research Analysts</a:t>
            </a:r>
            <a:r>
              <a:rPr lang="en-US" b="1" dirty="0"/>
              <a:t>:</a:t>
            </a:r>
            <a:endParaRPr lang="en-US" dirty="0"/>
          </a:p>
          <a:p>
            <a:pPr marL="0" indent="0">
              <a:lnSpc>
                <a:spcPct val="100000"/>
              </a:lnSpc>
              <a:spcBef>
                <a:spcPts val="480"/>
              </a:spcBef>
              <a:buClr>
                <a:srgbClr val="000000"/>
              </a:buClr>
              <a:buSzPts val="1100"/>
              <a:buNone/>
            </a:pPr>
            <a:r>
              <a:rPr lang="en-US" dirty="0">
                <a:solidFill>
                  <a:srgbClr val="000000"/>
                </a:solidFill>
              </a:rPr>
              <a:t>Jackie McKim, (971) 240-0234 or </a:t>
            </a:r>
            <a:r>
              <a:rPr lang="en-US" u="sng" dirty="0">
                <a:solidFill>
                  <a:srgbClr val="1B75BC"/>
                </a:solidFill>
                <a:hlinkClick r:id="rId4"/>
              </a:rPr>
              <a:t>jackie.mckim@ode.oregon.gov</a:t>
            </a:r>
            <a:endParaRPr lang="en-US" dirty="0">
              <a:solidFill>
                <a:srgbClr val="000000"/>
              </a:solidFill>
            </a:endParaRPr>
          </a:p>
          <a:p>
            <a:pPr marL="0" indent="0">
              <a:lnSpc>
                <a:spcPct val="100000"/>
              </a:lnSpc>
              <a:spcBef>
                <a:spcPts val="480"/>
              </a:spcBef>
              <a:buClr>
                <a:srgbClr val="000000"/>
              </a:buClr>
              <a:buSzPts val="1100"/>
              <a:buNone/>
            </a:pPr>
            <a:r>
              <a:rPr lang="en-US" dirty="0">
                <a:solidFill>
                  <a:srgbClr val="000000"/>
                </a:solidFill>
              </a:rPr>
              <a:t>Cynthia Garton, (</a:t>
            </a:r>
            <a:r>
              <a:rPr lang="en-US" dirty="0">
                <a:solidFill>
                  <a:srgbClr val="000000"/>
                </a:solidFill>
                <a:latin typeface="Calibri" panose="020F0502020204030204" pitchFamily="34" charset="0"/>
                <a:cs typeface="Calibri" panose="020F0502020204030204" pitchFamily="34" charset="0"/>
                <a:sym typeface="Arial"/>
              </a:rPr>
              <a:t>503) 508-7492 </a:t>
            </a:r>
            <a:r>
              <a:rPr lang="en-US" dirty="0">
                <a:solidFill>
                  <a:srgbClr val="000000"/>
                </a:solidFill>
              </a:rPr>
              <a:t>or </a:t>
            </a:r>
            <a:r>
              <a:rPr lang="en-US" u="sng" dirty="0">
                <a:solidFill>
                  <a:srgbClr val="1B75BC"/>
                </a:solidFill>
                <a:hlinkClick r:id="rId5"/>
              </a:rPr>
              <a:t>cynthia.garton@ode.oregon.gov</a:t>
            </a:r>
            <a:endParaRPr lang="en-US" u="sng" dirty="0">
              <a:solidFill>
                <a:srgbClr val="1B75BC"/>
              </a:solidFill>
            </a:endParaRPr>
          </a:p>
          <a:p>
            <a:pPr marL="0" indent="0">
              <a:lnSpc>
                <a:spcPct val="100000"/>
              </a:lnSpc>
              <a:spcBef>
                <a:spcPts val="480"/>
              </a:spcBef>
              <a:buClr>
                <a:srgbClr val="000000"/>
              </a:buClr>
              <a:buSzPts val="1100"/>
              <a:buNone/>
            </a:pPr>
            <a:r>
              <a:rPr lang="en-US" dirty="0">
                <a:solidFill>
                  <a:srgbClr val="000000"/>
                </a:solidFill>
              </a:rPr>
              <a:t>Maxwell Swope, (</a:t>
            </a:r>
            <a:r>
              <a:rPr lang="en-US" dirty="0">
                <a:solidFill>
                  <a:srgbClr val="000000"/>
                </a:solidFill>
                <a:latin typeface="Calibri" panose="020F0502020204030204" pitchFamily="34" charset="0"/>
                <a:cs typeface="Calibri" panose="020F0502020204030204" pitchFamily="34" charset="0"/>
                <a:sym typeface="Arial"/>
              </a:rPr>
              <a:t>971) 208-0259 or </a:t>
            </a:r>
            <a:r>
              <a:rPr lang="en-US" u="sng" dirty="0">
                <a:solidFill>
                  <a:srgbClr val="000000"/>
                </a:solidFill>
                <a:latin typeface="Calibri" panose="020F0502020204030204" pitchFamily="34" charset="0"/>
                <a:cs typeface="Calibri" panose="020F0502020204030204" pitchFamily="34" charset="0"/>
                <a:sym typeface="Arial"/>
                <a:hlinkClick r:id="rId6"/>
              </a:rPr>
              <a:t>maxwell.swope@ode.oregon.gov</a:t>
            </a:r>
            <a:endParaRPr lang="en-US" u="sng" strike="sngStrike" dirty="0">
              <a:solidFill>
                <a:srgbClr val="1B75BC"/>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39263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4"/>
        <p:cNvGrpSpPr/>
        <p:nvPr/>
      </p:nvGrpSpPr>
      <p:grpSpPr>
        <a:xfrm>
          <a:off x="0" y="0"/>
          <a:ext cx="0" cy="0"/>
          <a:chOff x="0" y="0"/>
          <a:chExt cx="0" cy="0"/>
        </a:xfrm>
      </p:grpSpPr>
      <p:sp>
        <p:nvSpPr>
          <p:cNvPr id="735" name="Google Shape;735;p107"/>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2800"/>
            </a:pPr>
            <a:r>
              <a:rPr lang="en" sz="4800" dirty="0"/>
              <a:t>Data Collection Materials</a:t>
            </a:r>
            <a:endParaRPr dirty="0"/>
          </a:p>
        </p:txBody>
      </p:sp>
      <p:sp>
        <p:nvSpPr>
          <p:cNvPr id="5" name="Google Shape;710;p103">
            <a:extLst>
              <a:ext uri="{FF2B5EF4-FFF2-40B4-BE49-F238E27FC236}">
                <a16:creationId xmlns:a16="http://schemas.microsoft.com/office/drawing/2014/main" id="{AC0A74EA-7FDA-2F76-2E4C-6B31BE40F81F}"/>
              </a:ext>
            </a:extLst>
          </p:cNvPr>
          <p:cNvSpPr txBox="1"/>
          <p:nvPr/>
        </p:nvSpPr>
        <p:spPr>
          <a:xfrm>
            <a:off x="345412" y="1581727"/>
            <a:ext cx="11462960" cy="494519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en" sz="3000" b="1" i="0" u="sng" strike="noStrike" cap="none" dirty="0">
                <a:solidFill>
                  <a:schemeClr val="dk1"/>
                </a:solidFill>
                <a:latin typeface="Calibri"/>
                <a:ea typeface="Calibri"/>
                <a:cs typeface="Calibri"/>
                <a:sym typeface="Calibri"/>
              </a:rPr>
              <a:t>Data Collection Owner</a:t>
            </a:r>
            <a:r>
              <a:rPr lang="en" sz="3000" b="1" i="0" u="none" strike="noStrike" cap="none" dirty="0">
                <a:solidFill>
                  <a:schemeClr val="dk1"/>
                </a:solidFill>
                <a:latin typeface="Calibri"/>
                <a:ea typeface="Calibri"/>
                <a:cs typeface="Calibri"/>
                <a:sym typeface="Calibri"/>
              </a:rPr>
              <a:t>: </a:t>
            </a:r>
            <a:endParaRPr sz="3000" b="1" i="0" u="none" strike="noStrike" cap="none" dirty="0">
              <a:solidFill>
                <a:srgbClr val="000000"/>
              </a:solidFill>
              <a:latin typeface="Calibri"/>
              <a:ea typeface="Calibri"/>
              <a:cs typeface="Calibri"/>
              <a:sym typeface="Calibri"/>
            </a:endParaRPr>
          </a:p>
          <a:p>
            <a:pPr lvl="0">
              <a:spcAft>
                <a:spcPts val="1000"/>
              </a:spcAft>
              <a:buSzPts val="2800"/>
            </a:pPr>
            <a:r>
              <a:rPr lang="en-US" sz="3000" dirty="0">
                <a:solidFill>
                  <a:schemeClr val="dk1"/>
                </a:solidFill>
                <a:latin typeface="Calibri"/>
                <a:ea typeface="Calibri"/>
                <a:cs typeface="Calibri"/>
                <a:sym typeface="Calibri"/>
              </a:rPr>
              <a:t>Elizabeth Jankowski, (503) 881-9798 or </a:t>
            </a:r>
            <a:r>
              <a:rPr lang="en-US" sz="3000" dirty="0">
                <a:solidFill>
                  <a:schemeClr val="dk1"/>
                </a:solidFill>
                <a:latin typeface="Calibri"/>
                <a:ea typeface="Calibri"/>
                <a:cs typeface="Calibri"/>
                <a:sym typeface="Calibri"/>
                <a:hlinkClick r:id="rId3"/>
              </a:rPr>
              <a:t>elizabeth.jankowski@ode.oregon.gov</a:t>
            </a:r>
            <a:r>
              <a:rPr lang="en-US" sz="3000" dirty="0">
                <a:solidFill>
                  <a:schemeClr val="dk1"/>
                </a:solidFill>
                <a:latin typeface="Calibri"/>
                <a:ea typeface="Calibri"/>
                <a:cs typeface="Calibri"/>
                <a:sym typeface="Calibri"/>
              </a:rPr>
              <a:t> </a:t>
            </a:r>
            <a:endParaRPr lang="en" sz="3000" b="1" i="0" u="sng" strike="noStrike" cap="none" dirty="0">
              <a:solidFill>
                <a:schemeClr val="dk1"/>
              </a:solidFill>
              <a:latin typeface="Calibri"/>
              <a:ea typeface="Calibri"/>
              <a:cs typeface="Calibri"/>
              <a:sym typeface="Calibri"/>
            </a:endParaRPr>
          </a:p>
          <a:p>
            <a:pPr marL="0" marR="0" lvl="0" indent="0" algn="l" rtl="0">
              <a:lnSpc>
                <a:spcPct val="100000"/>
              </a:lnSpc>
              <a:spcBef>
                <a:spcPts val="360"/>
              </a:spcBef>
              <a:spcAft>
                <a:spcPts val="0"/>
              </a:spcAft>
              <a:buClr>
                <a:srgbClr val="000000"/>
              </a:buClr>
              <a:buSzPts val="2800"/>
              <a:buFont typeface="Arial"/>
              <a:buNone/>
            </a:pPr>
            <a:r>
              <a:rPr lang="en" sz="3000" b="1" i="0" u="sng" strike="noStrike" cap="none" dirty="0">
                <a:solidFill>
                  <a:schemeClr val="dk1"/>
                </a:solidFill>
                <a:latin typeface="Calibri"/>
                <a:ea typeface="Calibri"/>
                <a:cs typeface="Calibri"/>
                <a:sym typeface="Calibri"/>
              </a:rPr>
              <a:t>Research Analysts</a:t>
            </a:r>
            <a:r>
              <a:rPr lang="en" sz="3000" b="1" i="0" u="none" strike="noStrike" cap="none" dirty="0">
                <a:solidFill>
                  <a:schemeClr val="dk1"/>
                </a:solidFill>
                <a:latin typeface="Calibri"/>
                <a:ea typeface="Calibri"/>
                <a:cs typeface="Calibri"/>
                <a:sym typeface="Calibri"/>
              </a:rPr>
              <a:t>:</a:t>
            </a:r>
            <a:endParaRPr sz="3000" i="0" u="none" strike="noStrike" cap="none" dirty="0">
              <a:solidFill>
                <a:srgbClr val="000000"/>
              </a:solidFill>
              <a:latin typeface="Calibri"/>
              <a:ea typeface="Calibri"/>
              <a:cs typeface="Calibri"/>
              <a:sym typeface="Calibri"/>
            </a:endParaRPr>
          </a:p>
          <a:p>
            <a:pPr marL="0" marR="0" lvl="0" indent="0" algn="l" rtl="0">
              <a:spcBef>
                <a:spcPts val="360"/>
              </a:spcBef>
              <a:spcAft>
                <a:spcPts val="1000"/>
              </a:spcAft>
              <a:buClr>
                <a:schemeClr val="dk1"/>
              </a:buClr>
              <a:buSzPts val="1100"/>
              <a:buFont typeface="Arial"/>
              <a:buNone/>
            </a:pPr>
            <a:r>
              <a:rPr lang="en" sz="3000" i="0" strike="noStrike" cap="none" dirty="0">
                <a:solidFill>
                  <a:schemeClr val="dk1"/>
                </a:solidFill>
                <a:latin typeface="Calibri"/>
                <a:ea typeface="Calibri"/>
                <a:cs typeface="Calibri"/>
                <a:sym typeface="Calibri"/>
              </a:rPr>
              <a:t>Coming Soon</a:t>
            </a:r>
            <a:r>
              <a:rPr lang="en" sz="3000" i="0" u="none" strike="noStrike" cap="none" dirty="0">
                <a:solidFill>
                  <a:schemeClr val="dk1"/>
                </a:solidFill>
                <a:latin typeface="Calibri"/>
                <a:ea typeface="Calibri"/>
                <a:cs typeface="Calibri"/>
                <a:sym typeface="Calibri"/>
              </a:rPr>
              <a:t>! Abbreviated Day Collection Research Analyst  </a:t>
            </a:r>
          </a:p>
          <a:p>
            <a:pPr marL="0" marR="0" lvl="0" indent="0" algn="l" rtl="0">
              <a:spcBef>
                <a:spcPts val="360"/>
              </a:spcBef>
              <a:spcAft>
                <a:spcPts val="0"/>
              </a:spcAft>
              <a:buClr>
                <a:schemeClr val="dk1"/>
              </a:buClr>
              <a:buSzPts val="1100"/>
              <a:buFont typeface="Arial"/>
              <a:buNone/>
            </a:pPr>
            <a:r>
              <a:rPr lang="en" sz="3000" i="1" u="none" strike="noStrike" cap="none" dirty="0">
                <a:solidFill>
                  <a:schemeClr val="dk1"/>
                </a:solidFill>
                <a:latin typeface="Calibri"/>
                <a:ea typeface="Calibri"/>
                <a:cs typeface="Calibri"/>
                <a:sym typeface="Calibri"/>
              </a:rPr>
              <a:t>In the meantime: </a:t>
            </a:r>
          </a:p>
          <a:p>
            <a:pPr marL="0" marR="0" lvl="0" indent="0" algn="l" rtl="0">
              <a:spcBef>
                <a:spcPts val="360"/>
              </a:spcBef>
              <a:spcAft>
                <a:spcPts val="0"/>
              </a:spcAft>
              <a:buClr>
                <a:schemeClr val="dk1"/>
              </a:buClr>
              <a:buSzPts val="1100"/>
              <a:buFont typeface="Arial"/>
              <a:buNone/>
            </a:pPr>
            <a:r>
              <a:rPr lang="en" sz="3000" i="0" u="none" strike="noStrike" cap="none" dirty="0">
                <a:solidFill>
                  <a:schemeClr val="dk1"/>
                </a:solidFill>
                <a:latin typeface="Calibri"/>
                <a:ea typeface="Calibri"/>
                <a:cs typeface="Calibri"/>
                <a:sym typeface="Calibri"/>
              </a:rPr>
              <a:t>Jackie McKim, (</a:t>
            </a:r>
            <a:r>
              <a:rPr lang="en" sz="3000" i="0" u="none" strike="noStrike" cap="none" dirty="0">
                <a:solidFill>
                  <a:schemeClr val="tx1"/>
                </a:solidFill>
                <a:latin typeface="Calibri"/>
                <a:ea typeface="Calibri"/>
                <a:cs typeface="Calibri"/>
                <a:sym typeface="Calibri"/>
              </a:rPr>
              <a:t>971) 240-0234 </a:t>
            </a:r>
            <a:r>
              <a:rPr lang="en" sz="3000" i="0" u="none" strike="noStrike" cap="none" dirty="0">
                <a:solidFill>
                  <a:schemeClr val="dk1"/>
                </a:solidFill>
                <a:latin typeface="Calibri"/>
                <a:ea typeface="Calibri"/>
                <a:cs typeface="Calibri"/>
                <a:sym typeface="Calibri"/>
              </a:rPr>
              <a:t>or </a:t>
            </a:r>
            <a:r>
              <a:rPr lang="en" sz="3000" u="sng" dirty="0">
                <a:solidFill>
                  <a:schemeClr val="hlink"/>
                </a:solidFill>
                <a:latin typeface="Calibri"/>
                <a:ea typeface="Calibri"/>
                <a:cs typeface="Calibri"/>
                <a:sym typeface="Calibri"/>
                <a:hlinkClick r:id="rId4"/>
              </a:rPr>
              <a:t>jackie.mckim@ode.oregon.gov</a:t>
            </a:r>
            <a:endParaRPr sz="3000" i="0" u="none" strike="noStrike" cap="none" dirty="0">
              <a:solidFill>
                <a:schemeClr val="dk1"/>
              </a:solidFill>
              <a:latin typeface="Calibri"/>
              <a:ea typeface="Calibri"/>
              <a:cs typeface="Calibri"/>
              <a:sym typeface="Calibri"/>
            </a:endParaRPr>
          </a:p>
          <a:p>
            <a:pPr lvl="0">
              <a:spcBef>
                <a:spcPts val="360"/>
              </a:spcBef>
              <a:buClr>
                <a:schemeClr val="dk1"/>
              </a:buClr>
              <a:buSzPts val="1100"/>
            </a:pPr>
            <a:r>
              <a:rPr lang="en" sz="3000" i="0" u="none" strike="noStrike" cap="none" dirty="0">
                <a:solidFill>
                  <a:schemeClr val="dk1"/>
                </a:solidFill>
                <a:latin typeface="Calibri"/>
                <a:ea typeface="Calibri"/>
                <a:cs typeface="Calibri"/>
                <a:sym typeface="Calibri"/>
              </a:rPr>
              <a:t>Cynthia Garton, (</a:t>
            </a:r>
            <a:r>
              <a:rPr lang="en-US" sz="3000" dirty="0">
                <a:latin typeface="Calibri" panose="020F0502020204030204" pitchFamily="34" charset="0"/>
                <a:cs typeface="Calibri" panose="020F0502020204030204" pitchFamily="34" charset="0"/>
              </a:rPr>
              <a:t>503) 508-7492 </a:t>
            </a:r>
            <a:r>
              <a:rPr lang="en" sz="3000" i="0" u="none" strike="noStrike" cap="none" dirty="0">
                <a:solidFill>
                  <a:schemeClr val="dk1"/>
                </a:solidFill>
                <a:latin typeface="Calibri"/>
                <a:ea typeface="Calibri"/>
                <a:cs typeface="Calibri"/>
                <a:sym typeface="Calibri"/>
              </a:rPr>
              <a:t>or </a:t>
            </a:r>
            <a:r>
              <a:rPr lang="en" sz="3000" u="sng" dirty="0">
                <a:solidFill>
                  <a:schemeClr val="hlink"/>
                </a:solidFill>
                <a:latin typeface="Calibri"/>
                <a:ea typeface="Calibri"/>
                <a:cs typeface="Calibri"/>
                <a:sym typeface="Calibri"/>
                <a:hlinkClick r:id="rId5"/>
              </a:rPr>
              <a:t>cynthia.garton@ode.oregon.gov</a:t>
            </a:r>
            <a:endParaRPr lang="en" sz="3000" u="sng" dirty="0">
              <a:solidFill>
                <a:schemeClr val="hlink"/>
              </a:solidFill>
              <a:latin typeface="Calibri"/>
              <a:ea typeface="Calibri"/>
              <a:cs typeface="Calibri"/>
              <a:sym typeface="Calibri"/>
            </a:endParaRPr>
          </a:p>
          <a:p>
            <a:pPr>
              <a:spcBef>
                <a:spcPts val="360"/>
              </a:spcBef>
              <a:buClr>
                <a:schemeClr val="dk1"/>
              </a:buClr>
              <a:buSzPts val="1100"/>
            </a:pPr>
            <a:r>
              <a:rPr lang="en-US" sz="3000" dirty="0">
                <a:latin typeface="Calibri"/>
                <a:ea typeface="Calibri"/>
                <a:cs typeface="Calibri"/>
                <a:sym typeface="Calibri"/>
              </a:rPr>
              <a:t>Maxwell Swope, (</a:t>
            </a:r>
            <a:r>
              <a:rPr lang="en-US" sz="3000" dirty="0">
                <a:latin typeface="Calibri" panose="020F0502020204030204" pitchFamily="34" charset="0"/>
                <a:cs typeface="Calibri" panose="020F0502020204030204" pitchFamily="34" charset="0"/>
              </a:rPr>
              <a:t>971) 208-0259 or </a:t>
            </a:r>
            <a:r>
              <a:rPr lang="en-US" sz="3000" u="sng" dirty="0">
                <a:latin typeface="Calibri" panose="020F0502020204030204" pitchFamily="34" charset="0"/>
                <a:cs typeface="Calibri" panose="020F0502020204030204" pitchFamily="34" charset="0"/>
                <a:hlinkClick r:id="rId6"/>
              </a:rPr>
              <a:t>maxwell.swope@ode.oregon.gov</a:t>
            </a:r>
            <a:endParaRPr lang="en" sz="3000" u="sng" strike="sngStrike" dirty="0">
              <a:solidFill>
                <a:schemeClr val="hlink"/>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val="3149378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29C3AF-54E2-AC74-7D59-92375D577A18}"/>
              </a:ext>
            </a:extLst>
          </p:cNvPr>
          <p:cNvSpPr>
            <a:spLocks noGrp="1"/>
          </p:cNvSpPr>
          <p:nvPr>
            <p:ph type="ctrTitle"/>
          </p:nvPr>
        </p:nvSpPr>
        <p:spPr/>
        <p:txBody>
          <a:bodyPr/>
          <a:lstStyle/>
          <a:p>
            <a:r>
              <a:rPr lang="en-US" dirty="0"/>
              <a:t>Abbreviated Day Collection</a:t>
            </a:r>
          </a:p>
        </p:txBody>
      </p:sp>
    </p:spTree>
    <p:extLst>
      <p:ext uri="{BB962C8B-B14F-4D97-AF65-F5344CB8AC3E}">
        <p14:creationId xmlns:p14="http://schemas.microsoft.com/office/powerpoint/2010/main" val="3584374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34"/>
        <p:cNvGrpSpPr/>
        <p:nvPr/>
      </p:nvGrpSpPr>
      <p:grpSpPr>
        <a:xfrm>
          <a:off x="0" y="0"/>
          <a:ext cx="0" cy="0"/>
          <a:chOff x="0" y="0"/>
          <a:chExt cx="0" cy="0"/>
        </a:xfrm>
      </p:grpSpPr>
      <p:sp>
        <p:nvSpPr>
          <p:cNvPr id="735" name="Google Shape;735;p107"/>
          <p:cNvSpPr txBox="1">
            <a:spLocks noGrp="1"/>
          </p:cNvSpPr>
          <p:nvPr>
            <p:ph type="title"/>
          </p:nvPr>
        </p:nvSpPr>
        <p:spPr>
          <a:prstGeom prst="rect">
            <a:avLst/>
          </a:prstGeom>
          <a:noFill/>
          <a:ln>
            <a:noFill/>
          </a:ln>
        </p:spPr>
        <p:txBody>
          <a:bodyPr spcFirstLastPara="1" vert="horz" wrap="square" lIns="121900" tIns="60933" rIns="121900" bIns="60933" rtlCol="0" anchor="ctr" anchorCtr="0">
            <a:normAutofit/>
          </a:bodyPr>
          <a:lstStyle/>
          <a:p>
            <a:pPr>
              <a:lnSpc>
                <a:spcPct val="100000"/>
              </a:lnSpc>
              <a:buClr>
                <a:schemeClr val="dk1"/>
              </a:buClr>
              <a:buSzPts val="2800"/>
            </a:pPr>
            <a:r>
              <a:rPr lang="en" sz="4667" dirty="0"/>
              <a:t>Abbreviated Day Collection</a:t>
            </a:r>
            <a:endParaRPr dirty="0"/>
          </a:p>
        </p:txBody>
      </p:sp>
      <p:sp>
        <p:nvSpPr>
          <p:cNvPr id="736" name="Google Shape;736;p107"/>
          <p:cNvSpPr txBox="1">
            <a:spLocks noGrp="1"/>
          </p:cNvSpPr>
          <p:nvPr>
            <p:ph type="body" idx="1"/>
          </p:nvPr>
        </p:nvSpPr>
        <p:spPr>
          <a:xfrm>
            <a:off x="1115761" y="1836665"/>
            <a:ext cx="4042393" cy="4109200"/>
          </a:xfrm>
          <a:prstGeom prst="rect">
            <a:avLst/>
          </a:prstGeom>
        </p:spPr>
        <p:txBody>
          <a:bodyPr spcFirstLastPara="1" vert="horz" wrap="square" lIns="91433" tIns="45700" rIns="91433" bIns="45700" rtlCol="0" anchor="t" anchorCtr="0">
            <a:normAutofit/>
          </a:bodyPr>
          <a:lstStyle/>
          <a:p>
            <a:pPr marL="0" indent="0" algn="ctr">
              <a:spcBef>
                <a:spcPts val="1333"/>
              </a:spcBef>
              <a:buNone/>
            </a:pPr>
            <a:endParaRPr sz="3733" b="1" dirty="0"/>
          </a:p>
          <a:p>
            <a:pPr marL="0" indent="0" algn="ctr">
              <a:spcBef>
                <a:spcPts val="1333"/>
              </a:spcBef>
              <a:buNone/>
            </a:pPr>
            <a:r>
              <a:rPr lang="en" sz="3733" b="1" dirty="0"/>
              <a:t>Collection</a:t>
            </a:r>
            <a:endParaRPr sz="3733" b="1" dirty="0"/>
          </a:p>
          <a:p>
            <a:pPr marL="298442" indent="-298442">
              <a:spcBef>
                <a:spcPts val="1333"/>
              </a:spcBef>
              <a:buSzPts val="2800"/>
            </a:pPr>
            <a:r>
              <a:rPr lang="en" sz="3733" dirty="0"/>
              <a:t>Opens: 9/14/202</a:t>
            </a:r>
            <a:r>
              <a:rPr lang="en-US" sz="3733" dirty="0"/>
              <a:t>3</a:t>
            </a:r>
            <a:endParaRPr sz="3733" dirty="0"/>
          </a:p>
          <a:p>
            <a:pPr marL="298442" indent="-298442">
              <a:spcBef>
                <a:spcPts val="1333"/>
              </a:spcBef>
              <a:buSzPts val="2800"/>
            </a:pPr>
            <a:r>
              <a:rPr lang="en" sz="3733" dirty="0"/>
              <a:t>Closes: 7/05/202</a:t>
            </a:r>
            <a:r>
              <a:rPr lang="en-US" sz="3733" dirty="0"/>
              <a:t>4</a:t>
            </a:r>
            <a:endParaRPr sz="3733" dirty="0"/>
          </a:p>
          <a:p>
            <a:pPr marL="0" indent="0">
              <a:buNone/>
            </a:pPr>
            <a:endParaRPr dirty="0"/>
          </a:p>
        </p:txBody>
      </p:sp>
      <p:sp>
        <p:nvSpPr>
          <p:cNvPr id="737" name="Google Shape;737;p107"/>
          <p:cNvSpPr txBox="1">
            <a:spLocks noGrp="1"/>
          </p:cNvSpPr>
          <p:nvPr>
            <p:ph type="body" idx="4294967295"/>
          </p:nvPr>
        </p:nvSpPr>
        <p:spPr>
          <a:xfrm>
            <a:off x="6252307" y="1839157"/>
            <a:ext cx="5249268" cy="4104216"/>
          </a:xfrm>
          <a:prstGeom prst="rect">
            <a:avLst/>
          </a:prstGeom>
        </p:spPr>
        <p:txBody>
          <a:bodyPr spcFirstLastPara="1" vert="horz" wrap="square" lIns="91433" tIns="45700" rIns="91433" bIns="45700" rtlCol="0" anchor="t" anchorCtr="0">
            <a:normAutofit/>
          </a:bodyPr>
          <a:lstStyle/>
          <a:p>
            <a:pPr marL="0" indent="0" algn="ctr">
              <a:spcBef>
                <a:spcPts val="1333"/>
              </a:spcBef>
              <a:buNone/>
            </a:pPr>
            <a:endParaRPr sz="3733" b="1" dirty="0"/>
          </a:p>
          <a:p>
            <a:pPr marL="0" indent="0" algn="ctr">
              <a:spcBef>
                <a:spcPts val="1333"/>
              </a:spcBef>
              <a:buClr>
                <a:schemeClr val="dk1"/>
              </a:buClr>
              <a:buSzPts val="1100"/>
              <a:buNone/>
            </a:pPr>
            <a:r>
              <a:rPr lang="en" sz="3733" b="1" dirty="0"/>
              <a:t>Review by ODE</a:t>
            </a:r>
          </a:p>
          <a:p>
            <a:pPr marL="298442" indent="-298442">
              <a:spcBef>
                <a:spcPts val="1333"/>
              </a:spcBef>
              <a:buSzPts val="2800"/>
            </a:pPr>
            <a:r>
              <a:rPr lang="en-US" sz="3733" dirty="0"/>
              <a:t>Summer 2024 </a:t>
            </a:r>
          </a:p>
          <a:p>
            <a:pPr marL="298442" indent="-298442">
              <a:spcBef>
                <a:spcPts val="1333"/>
              </a:spcBef>
              <a:buSzPts val="2800"/>
            </a:pPr>
            <a:r>
              <a:rPr lang="en-US" sz="3733" dirty="0"/>
              <a:t>ODE will contact submitter if questions</a:t>
            </a:r>
          </a:p>
        </p:txBody>
      </p:sp>
    </p:spTree>
    <p:extLst>
      <p:ext uri="{BB962C8B-B14F-4D97-AF65-F5344CB8AC3E}">
        <p14:creationId xmlns:p14="http://schemas.microsoft.com/office/powerpoint/2010/main" val="3969978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800" dirty="0"/>
              <a:t>Purpose of the Collection</a:t>
            </a:r>
            <a:endParaRPr lang="en-US" sz="4800" dirty="0">
              <a:solidFill>
                <a:srgbClr val="000000"/>
              </a:solidFill>
            </a:endParaRPr>
          </a:p>
        </p:txBody>
      </p:sp>
      <p:sp>
        <p:nvSpPr>
          <p:cNvPr id="2" name="Text Placeholder 1"/>
          <p:cNvSpPr>
            <a:spLocks noGrp="1"/>
          </p:cNvSpPr>
          <p:nvPr>
            <p:ph type="body" idx="1"/>
          </p:nvPr>
        </p:nvSpPr>
        <p:spPr/>
        <p:txBody>
          <a:bodyPr>
            <a:normAutofit/>
          </a:bodyPr>
          <a:lstStyle/>
          <a:p>
            <a:pPr marL="177796" indent="0">
              <a:lnSpc>
                <a:spcPct val="100000"/>
              </a:lnSpc>
              <a:spcBef>
                <a:spcPts val="0"/>
              </a:spcBef>
              <a:buSzPct val="104000"/>
              <a:buNone/>
            </a:pPr>
            <a:r>
              <a:rPr lang="en-US" sz="3067" dirty="0"/>
              <a:t>Enter the end date when:</a:t>
            </a:r>
          </a:p>
          <a:p>
            <a:pPr marL="457200" lvl="0" indent="-368300" algn="l" rtl="0">
              <a:lnSpc>
                <a:spcPct val="100000"/>
              </a:lnSpc>
              <a:spcBef>
                <a:spcPts val="0"/>
              </a:spcBef>
              <a:spcAft>
                <a:spcPts val="0"/>
              </a:spcAft>
              <a:buSzPct val="125000"/>
              <a:buFont typeface="Arial" panose="020B0604020202020204" pitchFamily="34" charset="0"/>
              <a:buChar char="•"/>
            </a:pPr>
            <a:r>
              <a:rPr lang="en" sz="3200" dirty="0">
                <a:latin typeface="Calibri"/>
                <a:ea typeface="Calibri"/>
                <a:cs typeface="Calibri"/>
                <a:sym typeface="Calibri"/>
              </a:rPr>
              <a:t>Collect student level records who are on an Abbreviated School Day Program </a:t>
            </a:r>
          </a:p>
          <a:p>
            <a:pPr marL="457200" indent="-368300">
              <a:lnSpc>
                <a:spcPct val="100000"/>
              </a:lnSpc>
              <a:spcBef>
                <a:spcPts val="0"/>
              </a:spcBef>
              <a:buSzPct val="125000"/>
            </a:pPr>
            <a:r>
              <a:rPr lang="en" sz="3200" dirty="0">
                <a:latin typeface="Calibri"/>
                <a:ea typeface="Calibri"/>
                <a:cs typeface="Calibri"/>
                <a:sym typeface="Calibri"/>
              </a:rPr>
              <a:t>This collection will provide the basic data elements needed and will be used to: </a:t>
            </a:r>
          </a:p>
          <a:p>
            <a:pPr marL="1155685" lvl="1" indent="-457200">
              <a:lnSpc>
                <a:spcPct val="100000"/>
              </a:lnSpc>
              <a:spcBef>
                <a:spcPts val="0"/>
              </a:spcBef>
              <a:buSzPct val="70000"/>
              <a:buFont typeface="Courier New" panose="02070309020205020404" pitchFamily="49" charset="0"/>
              <a:buChar char="o"/>
            </a:pPr>
            <a:r>
              <a:rPr lang="en-US" sz="3200" dirty="0">
                <a:latin typeface="Calibri"/>
                <a:ea typeface="Calibri"/>
                <a:cs typeface="Calibri"/>
                <a:sym typeface="Calibri"/>
              </a:rPr>
              <a:t>Help with tracking and monitoring per SB 819</a:t>
            </a:r>
          </a:p>
          <a:p>
            <a:pPr marL="1155685" lvl="1" indent="-457200">
              <a:lnSpc>
                <a:spcPct val="100000"/>
              </a:lnSpc>
              <a:spcBef>
                <a:spcPts val="0"/>
              </a:spcBef>
              <a:buSzPct val="70000"/>
              <a:buFont typeface="Courier New" panose="02070309020205020404" pitchFamily="49" charset="0"/>
              <a:buChar char="o"/>
            </a:pPr>
            <a:r>
              <a:rPr lang="en-US" sz="3200" dirty="0">
                <a:latin typeface="Calibri"/>
                <a:ea typeface="Calibri"/>
                <a:cs typeface="Calibri"/>
                <a:sym typeface="Calibri"/>
              </a:rPr>
              <a:t>Provide guidance and technical assistance</a:t>
            </a:r>
          </a:p>
          <a:p>
            <a:pPr marL="457200" indent="-368300">
              <a:spcBef>
                <a:spcPts val="0"/>
              </a:spcBef>
              <a:buSzPct val="125000"/>
            </a:pPr>
            <a:endParaRPr lang="en-US" sz="3200" dirty="0">
              <a:latin typeface="Calibri"/>
              <a:ea typeface="Calibri"/>
              <a:cs typeface="Calibri"/>
              <a:sym typeface="Calibri"/>
            </a:endParaRPr>
          </a:p>
        </p:txBody>
      </p:sp>
    </p:spTree>
    <p:extLst>
      <p:ext uri="{BB962C8B-B14F-4D97-AF65-F5344CB8AC3E}">
        <p14:creationId xmlns:p14="http://schemas.microsoft.com/office/powerpoint/2010/main" val="4199443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717176" y="457200"/>
            <a:ext cx="11182216"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800" dirty="0"/>
              <a:t>Who Submits</a:t>
            </a:r>
            <a:endParaRPr lang="en-US" sz="4800" dirty="0">
              <a:solidFill>
                <a:srgbClr val="000000"/>
              </a:solidFill>
            </a:endParaRPr>
          </a:p>
        </p:txBody>
      </p:sp>
      <p:sp>
        <p:nvSpPr>
          <p:cNvPr id="2" name="Text Placeholder 1"/>
          <p:cNvSpPr>
            <a:spLocks noGrp="1"/>
          </p:cNvSpPr>
          <p:nvPr>
            <p:ph type="body" idx="1"/>
          </p:nvPr>
        </p:nvSpPr>
        <p:spPr>
          <a:xfrm>
            <a:off x="717176" y="1652204"/>
            <a:ext cx="10784400" cy="4575175"/>
          </a:xfrm>
        </p:spPr>
        <p:txBody>
          <a:bodyPr>
            <a:normAutofit/>
          </a:bodyPr>
          <a:lstStyle/>
          <a:p>
            <a:pPr marL="457200" lvl="0" indent="-368300" algn="l" rtl="0">
              <a:lnSpc>
                <a:spcPct val="100000"/>
              </a:lnSpc>
              <a:spcBef>
                <a:spcPts val="500"/>
              </a:spcBef>
              <a:spcAft>
                <a:spcPts val="0"/>
              </a:spcAft>
              <a:buSzPct val="125000"/>
              <a:buFont typeface="Arial" panose="020B0604020202020204" pitchFamily="34" charset="0"/>
              <a:buChar char="•"/>
            </a:pPr>
            <a:r>
              <a:rPr lang="en-US" sz="3200" dirty="0">
                <a:latin typeface="Calibri"/>
                <a:ea typeface="Calibri"/>
                <a:cs typeface="Calibri"/>
                <a:sym typeface="Calibri"/>
              </a:rPr>
              <a:t>Resident Districts</a:t>
            </a:r>
          </a:p>
          <a:p>
            <a:pPr marL="457200" indent="-368300">
              <a:lnSpc>
                <a:spcPct val="100000"/>
              </a:lnSpc>
              <a:spcBef>
                <a:spcPts val="500"/>
              </a:spcBef>
              <a:buSzPct val="125000"/>
            </a:pPr>
            <a:r>
              <a:rPr lang="en-US" sz="3200" dirty="0">
                <a:latin typeface="Calibri"/>
                <a:ea typeface="Calibri"/>
                <a:cs typeface="Calibri"/>
                <a:sym typeface="Calibri"/>
              </a:rPr>
              <a:t>ODE Contractors/Partners responsible for reporting for ODE or Districts:</a:t>
            </a:r>
          </a:p>
          <a:p>
            <a:pPr marL="952500" lvl="1" indent="-457200">
              <a:lnSpc>
                <a:spcPct val="100000"/>
              </a:lnSpc>
              <a:spcBef>
                <a:spcPts val="500"/>
              </a:spcBef>
              <a:buSzPct val="70000"/>
              <a:buFont typeface="Courier New" panose="02070309020205020404" pitchFamily="49" charset="0"/>
              <a:buChar char="o"/>
            </a:pPr>
            <a:r>
              <a:rPr lang="en-US" sz="3200" dirty="0"/>
              <a:t>JDEP (ODE)</a:t>
            </a:r>
          </a:p>
          <a:p>
            <a:pPr marL="952500" lvl="1" indent="-457200">
              <a:lnSpc>
                <a:spcPct val="100000"/>
              </a:lnSpc>
              <a:spcBef>
                <a:spcPts val="500"/>
              </a:spcBef>
              <a:buSzPct val="70000"/>
              <a:buFont typeface="Courier New" panose="02070309020205020404" pitchFamily="49" charset="0"/>
              <a:buChar char="o"/>
            </a:pPr>
            <a:r>
              <a:rPr lang="en-US" sz="3200" dirty="0"/>
              <a:t>YCEP (ODE)</a:t>
            </a:r>
          </a:p>
          <a:p>
            <a:pPr marL="952500" lvl="1" indent="-457200">
              <a:lnSpc>
                <a:spcPct val="100000"/>
              </a:lnSpc>
              <a:spcBef>
                <a:spcPts val="500"/>
              </a:spcBef>
              <a:buSzPct val="70000"/>
              <a:buFont typeface="Courier New" panose="02070309020205020404" pitchFamily="49" charset="0"/>
              <a:buChar char="o"/>
            </a:pPr>
            <a:r>
              <a:rPr lang="en-US" sz="3200" dirty="0"/>
              <a:t>Hospital Programs (District)</a:t>
            </a:r>
          </a:p>
          <a:p>
            <a:pPr marL="952500" lvl="1" indent="-457200">
              <a:lnSpc>
                <a:spcPct val="100000"/>
              </a:lnSpc>
              <a:spcBef>
                <a:spcPts val="500"/>
              </a:spcBef>
              <a:buSzPct val="70000"/>
              <a:buFont typeface="Courier New" panose="02070309020205020404" pitchFamily="49" charset="0"/>
              <a:buChar char="o"/>
            </a:pPr>
            <a:r>
              <a:rPr lang="en-US" sz="3200" dirty="0"/>
              <a:t>LTCT (District)</a:t>
            </a:r>
          </a:p>
          <a:p>
            <a:pPr marL="952500" lvl="1" indent="-457200">
              <a:lnSpc>
                <a:spcPct val="100000"/>
              </a:lnSpc>
              <a:spcBef>
                <a:spcPts val="500"/>
              </a:spcBef>
              <a:buSzPct val="70000"/>
              <a:buFont typeface="Courier New" panose="02070309020205020404" pitchFamily="49" charset="0"/>
              <a:buChar char="o"/>
            </a:pPr>
            <a:r>
              <a:rPr lang="en-US" sz="3200" dirty="0"/>
              <a:t>Pediatric Nursing Facilities (Districts)</a:t>
            </a:r>
            <a:endParaRPr lang="en-US" sz="3200" dirty="0">
              <a:latin typeface="Calibri"/>
              <a:ea typeface="Calibri"/>
              <a:cs typeface="Calibri"/>
              <a:sym typeface="Calibri"/>
            </a:endParaRPr>
          </a:p>
          <a:p>
            <a:pPr marL="457200" indent="-368300">
              <a:spcBef>
                <a:spcPts val="0"/>
              </a:spcBef>
              <a:buSzPct val="125000"/>
            </a:pPr>
            <a:endParaRPr lang="en-US" sz="3200" dirty="0">
              <a:latin typeface="Calibri"/>
              <a:ea typeface="Calibri"/>
              <a:cs typeface="Calibri"/>
              <a:sym typeface="Calibri"/>
            </a:endParaRPr>
          </a:p>
        </p:txBody>
      </p:sp>
    </p:spTree>
    <p:extLst>
      <p:ext uri="{BB962C8B-B14F-4D97-AF65-F5344CB8AC3E}">
        <p14:creationId xmlns:p14="http://schemas.microsoft.com/office/powerpoint/2010/main" val="712795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0"/>
        <p:cNvGrpSpPr/>
        <p:nvPr/>
      </p:nvGrpSpPr>
      <p:grpSpPr>
        <a:xfrm>
          <a:off x="0" y="0"/>
          <a:ext cx="0" cy="0"/>
          <a:chOff x="0" y="0"/>
          <a:chExt cx="0" cy="0"/>
        </a:xfrm>
      </p:grpSpPr>
      <p:sp>
        <p:nvSpPr>
          <p:cNvPr id="791" name="Google Shape;791;p115"/>
          <p:cNvSpPr txBox="1">
            <a:spLocks noGrp="1"/>
          </p:cNvSpPr>
          <p:nvPr>
            <p:ph type="title"/>
          </p:nvPr>
        </p:nvSpPr>
        <p:spPr>
          <a:xfrm>
            <a:off x="315310" y="457200"/>
            <a:ext cx="11584082" cy="1026400"/>
          </a:xfrm>
          <a:prstGeom prst="rect">
            <a:avLst/>
          </a:prstGeom>
          <a:noFill/>
          <a:ln>
            <a:noFill/>
          </a:ln>
        </p:spPr>
        <p:txBody>
          <a:bodyPr spcFirstLastPara="1" vert="horz" wrap="square" lIns="121900" tIns="60933" rIns="121900" bIns="60933" rtlCol="0" anchor="ctr" anchorCtr="0">
            <a:noAutofit/>
          </a:bodyPr>
          <a:lstStyle/>
          <a:p>
            <a:pPr>
              <a:lnSpc>
                <a:spcPct val="100000"/>
              </a:lnSpc>
              <a:buClr>
                <a:schemeClr val="dk1"/>
              </a:buClr>
              <a:buSzPts val="3200"/>
            </a:pPr>
            <a:r>
              <a:rPr lang="en-US" sz="4000" dirty="0"/>
              <a:t>Abbreviated School Day Program means (per SB 819):</a:t>
            </a:r>
            <a:endParaRPr lang="en-US" sz="4000" dirty="0">
              <a:solidFill>
                <a:srgbClr val="000000"/>
              </a:solidFill>
            </a:endParaRPr>
          </a:p>
        </p:txBody>
      </p:sp>
      <p:sp>
        <p:nvSpPr>
          <p:cNvPr id="2" name="Text Placeholder 1"/>
          <p:cNvSpPr>
            <a:spLocks noGrp="1"/>
          </p:cNvSpPr>
          <p:nvPr>
            <p:ph type="body" idx="1"/>
          </p:nvPr>
        </p:nvSpPr>
        <p:spPr>
          <a:xfrm>
            <a:off x="315310" y="1573376"/>
            <a:ext cx="11366937" cy="4827424"/>
          </a:xfrm>
        </p:spPr>
        <p:txBody>
          <a:bodyPr>
            <a:normAutofit/>
          </a:bodyPr>
          <a:lstStyle/>
          <a:p>
            <a:pPr marL="603250" indent="-514350">
              <a:lnSpc>
                <a:spcPct val="100000"/>
              </a:lnSpc>
              <a:spcBef>
                <a:spcPts val="0"/>
              </a:spcBef>
              <a:buSzPct val="90000"/>
              <a:buFont typeface="+mj-lt"/>
              <a:buAutoNum type="arabicPeriod"/>
            </a:pPr>
            <a:r>
              <a:rPr lang="en-US" sz="3400" dirty="0">
                <a:latin typeface="Calibri"/>
                <a:ea typeface="Calibri"/>
                <a:cs typeface="Calibri"/>
                <a:sym typeface="Calibri"/>
              </a:rPr>
              <a:t>An education program in which the school district restricts access for a student with a disability to hours of instruction or educational services to less than the number of hours of instruction or educational services that are provided to the majority of other students who are in the same grade within the student’s resident school district, </a:t>
            </a:r>
            <a:r>
              <a:rPr lang="en-US" sz="3400" u="sng" dirty="0">
                <a:latin typeface="Calibri"/>
                <a:ea typeface="Calibri"/>
                <a:cs typeface="Calibri"/>
                <a:sym typeface="Calibri"/>
              </a:rPr>
              <a:t>and</a:t>
            </a:r>
            <a:r>
              <a:rPr lang="en-US" sz="3400" dirty="0">
                <a:latin typeface="Calibri"/>
                <a:ea typeface="Calibri"/>
                <a:cs typeface="Calibri"/>
                <a:sym typeface="Calibri"/>
              </a:rPr>
              <a:t> </a:t>
            </a:r>
          </a:p>
          <a:p>
            <a:pPr marL="603250" indent="-514350">
              <a:lnSpc>
                <a:spcPct val="100000"/>
              </a:lnSpc>
              <a:spcBef>
                <a:spcPts val="0"/>
              </a:spcBef>
              <a:buSzPct val="90000"/>
              <a:buFont typeface="+mj-lt"/>
              <a:buAutoNum type="arabicPeriod"/>
            </a:pPr>
            <a:r>
              <a:rPr lang="en-US" sz="3400" dirty="0">
                <a:latin typeface="Calibri"/>
                <a:ea typeface="Calibri"/>
                <a:cs typeface="Calibri"/>
                <a:sym typeface="Calibri"/>
              </a:rPr>
              <a:t>That results in a student with a disability having an abbreviated school day for more than 10 school days per school year.</a:t>
            </a:r>
          </a:p>
          <a:p>
            <a:pPr marL="88900" indent="0">
              <a:spcBef>
                <a:spcPts val="0"/>
              </a:spcBef>
              <a:buSzPct val="125000"/>
              <a:buNone/>
            </a:pPr>
            <a:endParaRPr lang="en-US" sz="3200" dirty="0">
              <a:latin typeface="Calibri"/>
              <a:ea typeface="Calibri"/>
              <a:cs typeface="Calibri"/>
              <a:sym typeface="Calibri"/>
            </a:endParaRPr>
          </a:p>
        </p:txBody>
      </p:sp>
    </p:spTree>
    <p:extLst>
      <p:ext uri="{BB962C8B-B14F-4D97-AF65-F5344CB8AC3E}">
        <p14:creationId xmlns:p14="http://schemas.microsoft.com/office/powerpoint/2010/main" val="2236968878"/>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E3A0F89BB9954C8B253FD585569827" ma:contentTypeVersion="7" ma:contentTypeDescription="Create a new document." ma:contentTypeScope="" ma:versionID="a81cf9d4b13597e61b9efcf1db968191">
  <xsd:schema xmlns:xsd="http://www.w3.org/2001/XMLSchema" xmlns:xs="http://www.w3.org/2001/XMLSchema" xmlns:p="http://schemas.microsoft.com/office/2006/metadata/properties" xmlns:ns1="http://schemas.microsoft.com/sharepoint/v3" xmlns:ns2="b4311169-ef95-4eb4-ad55-0b8e815ccd7b" xmlns:ns3="626a857a-181d-4963-b522-a6055312c9f6" targetNamespace="http://schemas.microsoft.com/office/2006/metadata/properties" ma:root="true" ma:fieldsID="502f16f298c31747db7e96094745dff6" ns1:_="" ns2:_="" ns3:_="">
    <xsd:import namespace="http://schemas.microsoft.com/sharepoint/v3"/>
    <xsd:import namespace="b4311169-ef95-4eb4-ad55-0b8e815ccd7b"/>
    <xsd:import namespace="626a857a-181d-4963-b522-a6055312c9f6"/>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4311169-ef95-4eb4-ad55-0b8e815ccd7b"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626a857a-181d-4963-b522-a6055312c9f6"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b4311169-ef95-4eb4-ad55-0b8e815ccd7b">2023-09-20T07:00:00+00:00</Estimated_x0020_Creation_x0020_Date>
    <PublishingExpirationDate xmlns="http://schemas.microsoft.com/sharepoint/v3" xsi:nil="true"/>
    <PublishingStartDate xmlns="http://schemas.microsoft.com/sharepoint/v3" xsi:nil="true"/>
    <Priority xmlns="b4311169-ef95-4eb4-ad55-0b8e815ccd7b">New</Priority>
    <Remediation_x0020_Date xmlns="b4311169-ef95-4eb4-ad55-0b8e815ccd7b">2023-09-21T07:00:00+00:00</Remediation_x0020_Date>
  </documentManagement>
</p:properties>
</file>

<file path=customXml/itemProps1.xml><?xml version="1.0" encoding="utf-8"?>
<ds:datastoreItem xmlns:ds="http://schemas.openxmlformats.org/officeDocument/2006/customXml" ds:itemID="{1C461777-AB61-4D8E-995E-4AC7C1CA15E6}"/>
</file>

<file path=customXml/itemProps2.xml><?xml version="1.0" encoding="utf-8"?>
<ds:datastoreItem xmlns:ds="http://schemas.openxmlformats.org/officeDocument/2006/customXml" ds:itemID="{6CC939E0-5344-4818-940E-2B826D6D9A0C}"/>
</file>

<file path=customXml/itemProps3.xml><?xml version="1.0" encoding="utf-8"?>
<ds:datastoreItem xmlns:ds="http://schemas.openxmlformats.org/officeDocument/2006/customXml" ds:itemID="{01785F8D-08DF-4A16-BC0A-2E41B397B862}"/>
</file>

<file path=docProps/app.xml><?xml version="1.0" encoding="utf-8"?>
<Properties xmlns="http://schemas.openxmlformats.org/officeDocument/2006/extended-properties" xmlns:vt="http://schemas.openxmlformats.org/officeDocument/2006/docPropsVTypes">
  <Template>ODE PowerPoint Template</Template>
  <TotalTime>7239</TotalTime>
  <Words>4500</Words>
  <Application>Microsoft Office PowerPoint</Application>
  <PresentationFormat>Widescreen</PresentationFormat>
  <Paragraphs>481</Paragraphs>
  <Slides>34</Slides>
  <Notes>34</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34</vt:i4>
      </vt:variant>
    </vt:vector>
  </HeadingPairs>
  <TitlesOfParts>
    <vt:vector size="43" baseType="lpstr">
      <vt:lpstr>Arial</vt:lpstr>
      <vt:lpstr>Calibri</vt:lpstr>
      <vt:lpstr>Courier New</vt:lpstr>
      <vt:lpstr>2021ODE</vt:lpstr>
      <vt:lpstr>Green_2021ODE</vt:lpstr>
      <vt:lpstr>Gold_2021ODE</vt:lpstr>
      <vt:lpstr>Orange_2021ODE</vt:lpstr>
      <vt:lpstr>Red_2021ODE</vt:lpstr>
      <vt:lpstr>Teal_2021ODE</vt:lpstr>
      <vt:lpstr>Abbreviated Day Collection 2023-2024</vt:lpstr>
      <vt:lpstr>Agenda</vt:lpstr>
      <vt:lpstr>Data Collection Materials</vt:lpstr>
      <vt:lpstr>Data Collection Materials</vt:lpstr>
      <vt:lpstr>Abbreviated Day Collection</vt:lpstr>
      <vt:lpstr>Abbreviated Day Collection</vt:lpstr>
      <vt:lpstr>Purpose of the Collection</vt:lpstr>
      <vt:lpstr>Who Submits</vt:lpstr>
      <vt:lpstr>Abbreviated School Day Program means (per SB 819):</vt:lpstr>
      <vt:lpstr>Criteria for Reporting a Record </vt:lpstr>
      <vt:lpstr>Who is Reported</vt:lpstr>
      <vt:lpstr>Who is Reported</vt:lpstr>
      <vt:lpstr>Abbreviated Day Collection Features</vt:lpstr>
      <vt:lpstr>Abbreviated Day Collection Features</vt:lpstr>
      <vt:lpstr>Abbreviated Day Collection Features</vt:lpstr>
      <vt:lpstr>Abbreviated Day Collection Features</vt:lpstr>
      <vt:lpstr>More on When a Record Become Reportable</vt:lpstr>
      <vt:lpstr>Example: If Count of Days are Consecutive</vt:lpstr>
      <vt:lpstr>Example: If Count of Days are Cumulative</vt:lpstr>
      <vt:lpstr>End of Year and Manual Roll Forward Function</vt:lpstr>
      <vt:lpstr>Data Entry Fields</vt:lpstr>
      <vt:lpstr>More on Abbreviated School Day Program End Date…</vt:lpstr>
      <vt:lpstr>Data Entry Fields</vt:lpstr>
      <vt:lpstr>Data Entry Fields</vt:lpstr>
      <vt:lpstr>Data Entry Fields</vt:lpstr>
      <vt:lpstr>Data Entry Fields</vt:lpstr>
      <vt:lpstr>Data Entry Field:  Abbreviated School Day Program Reason Codes </vt:lpstr>
      <vt:lpstr>Data Entry Fields</vt:lpstr>
      <vt:lpstr>Data Entry Fields</vt:lpstr>
      <vt:lpstr>Data Entry Fields – Critical Core Fields to Check</vt:lpstr>
      <vt:lpstr>Multiple Records During the same School Year</vt:lpstr>
      <vt:lpstr>Annual Verification in Status Tracking</vt:lpstr>
      <vt:lpstr>Collection Demonstration</vt:lpstr>
      <vt:lpstr>Questions?  Thank You! We Appreciate YOU! We cannot produce accurate reports without your excellent work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Abbreviated Day Webinar</dc:title>
  <dc:creator>ODE Staff</dc:creator>
  <cp:lastModifiedBy>GARTON Cynthia * ODE</cp:lastModifiedBy>
  <cp:revision>198</cp:revision>
  <cp:lastPrinted>2022-09-24T00:08:12Z</cp:lastPrinted>
  <dcterms:created xsi:type="dcterms:W3CDTF">2021-11-17T22:12:45Z</dcterms:created>
  <dcterms:modified xsi:type="dcterms:W3CDTF">2023-09-21T18:58:36Z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y fmtid="{D5CDD505-2E9C-101B-9397-08002B2CF9AE}" pid="3" name="ContentTypeId">
    <vt:lpwstr>0x01010054E3A0F89BB9954C8B253FD585569827</vt:lpwstr>
  </property>
</Properties>
</file>