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5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48.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47.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custom.xml" ContentType="application/vnd.openxmlformats-officedocument.custom-properties+xml"/>
  <Override PartName="/docMetadata/LabelInfo.xml" ContentType="application/vnd.ms-office.classificationlabel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745" r:id="rId1"/>
    <p:sldMasterId id="2147483805" r:id="rId2"/>
  </p:sldMasterIdLst>
  <p:notesMasterIdLst>
    <p:notesMasterId r:id="rId69"/>
  </p:notesMasterIdLst>
  <p:sldIdLst>
    <p:sldId id="256" r:id="rId3"/>
    <p:sldId id="415" r:id="rId4"/>
    <p:sldId id="409" r:id="rId5"/>
    <p:sldId id="452" r:id="rId6"/>
    <p:sldId id="453" r:id="rId7"/>
    <p:sldId id="408" r:id="rId8"/>
    <p:sldId id="450" r:id="rId9"/>
    <p:sldId id="446" r:id="rId10"/>
    <p:sldId id="447" r:id="rId11"/>
    <p:sldId id="449" r:id="rId12"/>
    <p:sldId id="451" r:id="rId13"/>
    <p:sldId id="338" r:id="rId14"/>
    <p:sldId id="371" r:id="rId15"/>
    <p:sldId id="373" r:id="rId16"/>
    <p:sldId id="340" r:id="rId17"/>
    <p:sldId id="339" r:id="rId18"/>
    <p:sldId id="345" r:id="rId19"/>
    <p:sldId id="431" r:id="rId20"/>
    <p:sldId id="411" r:id="rId21"/>
    <p:sldId id="412" r:id="rId22"/>
    <p:sldId id="392" r:id="rId23"/>
    <p:sldId id="440" r:id="rId24"/>
    <p:sldId id="272" r:id="rId25"/>
    <p:sldId id="363" r:id="rId26"/>
    <p:sldId id="376" r:id="rId27"/>
    <p:sldId id="388" r:id="rId28"/>
    <p:sldId id="379" r:id="rId29"/>
    <p:sldId id="361" r:id="rId30"/>
    <p:sldId id="359" r:id="rId31"/>
    <p:sldId id="354" r:id="rId32"/>
    <p:sldId id="394" r:id="rId33"/>
    <p:sldId id="420" r:id="rId34"/>
    <p:sldId id="395" r:id="rId35"/>
    <p:sldId id="436" r:id="rId36"/>
    <p:sldId id="358" r:id="rId37"/>
    <p:sldId id="396" r:id="rId38"/>
    <p:sldId id="428" r:id="rId39"/>
    <p:sldId id="426" r:id="rId40"/>
    <p:sldId id="427" r:id="rId41"/>
    <p:sldId id="438" r:id="rId42"/>
    <p:sldId id="439" r:id="rId43"/>
    <p:sldId id="441" r:id="rId44"/>
    <p:sldId id="442" r:id="rId45"/>
    <p:sldId id="421" r:id="rId46"/>
    <p:sldId id="422" r:id="rId47"/>
    <p:sldId id="378" r:id="rId48"/>
    <p:sldId id="399" r:id="rId49"/>
    <p:sldId id="400" r:id="rId50"/>
    <p:sldId id="401" r:id="rId51"/>
    <p:sldId id="433" r:id="rId52"/>
    <p:sldId id="434" r:id="rId53"/>
    <p:sldId id="423" r:id="rId54"/>
    <p:sldId id="404" r:id="rId55"/>
    <p:sldId id="430" r:id="rId56"/>
    <p:sldId id="393" r:id="rId57"/>
    <p:sldId id="443" r:id="rId58"/>
    <p:sldId id="435" r:id="rId59"/>
    <p:sldId id="437" r:id="rId60"/>
    <p:sldId id="444" r:id="rId61"/>
    <p:sldId id="445" r:id="rId62"/>
    <p:sldId id="424" r:id="rId63"/>
    <p:sldId id="382" r:id="rId64"/>
    <p:sldId id="413" r:id="rId65"/>
    <p:sldId id="414" r:id="rId66"/>
    <p:sldId id="418" r:id="rId67"/>
    <p:sldId id="429" r:id="rId68"/>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and Meeting Information" id="{BA3C52AF-6EA4-4C7B-8137-E4E63B8DE60C}">
          <p14:sldIdLst>
            <p14:sldId id="256"/>
            <p14:sldId id="415"/>
            <p14:sldId id="409"/>
            <p14:sldId id="452"/>
            <p14:sldId id="453"/>
            <p14:sldId id="408"/>
          </p14:sldIdLst>
        </p14:section>
        <p14:section name="Collection Background" id="{22038DA2-203E-4EA7-8238-955275BFCB6B}">
          <p14:sldIdLst>
            <p14:sldId id="450"/>
            <p14:sldId id="446"/>
            <p14:sldId id="447"/>
            <p14:sldId id="449"/>
            <p14:sldId id="451"/>
            <p14:sldId id="338"/>
            <p14:sldId id="371"/>
            <p14:sldId id="373"/>
            <p14:sldId id="340"/>
            <p14:sldId id="339"/>
            <p14:sldId id="345"/>
          </p14:sldIdLst>
        </p14:section>
        <p14:section name="Getting Started" id="{BC4EEF18-F97E-453A-BFA1-8FFE7DC56593}">
          <p14:sldIdLst>
            <p14:sldId id="431"/>
            <p14:sldId id="411"/>
            <p14:sldId id="412"/>
          </p14:sldIdLst>
        </p14:section>
        <p14:section name="Data Entry and Record Managment" id="{C5576E47-63C8-41B8-9C81-2DAD033A0917}">
          <p14:sldIdLst>
            <p14:sldId id="392"/>
            <p14:sldId id="440"/>
            <p14:sldId id="272"/>
            <p14:sldId id="363"/>
            <p14:sldId id="376"/>
            <p14:sldId id="388"/>
            <p14:sldId id="379"/>
            <p14:sldId id="361"/>
            <p14:sldId id="359"/>
            <p14:sldId id="354"/>
            <p14:sldId id="394"/>
            <p14:sldId id="420"/>
            <p14:sldId id="395"/>
            <p14:sldId id="436"/>
            <p14:sldId id="358"/>
            <p14:sldId id="396"/>
            <p14:sldId id="428"/>
            <p14:sldId id="426"/>
            <p14:sldId id="427"/>
            <p14:sldId id="438"/>
            <p14:sldId id="439"/>
            <p14:sldId id="441"/>
            <p14:sldId id="442"/>
          </p14:sldIdLst>
        </p14:section>
        <p14:section name="Verification" id="{CE6596E0-BDC3-4D4F-A460-81AB437D5863}">
          <p14:sldIdLst>
            <p14:sldId id="421"/>
            <p14:sldId id="422"/>
            <p14:sldId id="378"/>
            <p14:sldId id="399"/>
            <p14:sldId id="400"/>
            <p14:sldId id="401"/>
            <p14:sldId id="433"/>
            <p14:sldId id="434"/>
            <p14:sldId id="423"/>
            <p14:sldId id="404"/>
          </p14:sldIdLst>
        </p14:section>
        <p14:section name="Demonstration" id="{3FD48EBE-47F7-47A8-A88B-DC62B60F1897}">
          <p14:sldIdLst>
            <p14:sldId id="430"/>
          </p14:sldIdLst>
        </p14:section>
        <p14:section name="Troubleshooting" id="{7B568D43-CC3E-4E29-A0AC-1912003EF479}">
          <p14:sldIdLst>
            <p14:sldId id="393"/>
            <p14:sldId id="443"/>
            <p14:sldId id="435"/>
            <p14:sldId id="437"/>
            <p14:sldId id="444"/>
            <p14:sldId id="445"/>
            <p14:sldId id="424"/>
          </p14:sldIdLst>
        </p14:section>
        <p14:section name="Resources and Closing" id="{98EAF531-6B52-419B-A2DA-BA2089FD488B}">
          <p14:sldIdLst>
            <p14:sldId id="382"/>
            <p14:sldId id="413"/>
            <p14:sldId id="414"/>
            <p14:sldId id="418"/>
            <p14:sldId id="42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F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04292-BEFA-4BAD-8A47-C02B7D0BD923}" v="141" dt="2026-09-16T22:23:43.677"/>
    <p1510:client id="{B5A549CF-3C8D-4E03-BDEE-73B9AAE01CF6}" v="14" dt="2026-09-16T22:18:49.1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79" Type="http://schemas.openxmlformats.org/officeDocument/2006/relationships/customXml" Target="../customXml/item3.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77"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commentAuthors" Target="commentAuthor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78"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microsoft.com/office/2018/10/relationships/authors" Target="authors.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7">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B9B5FA-934D-4051-A514-9F8C1E19A18D}" type="doc">
      <dgm:prSet loTypeId="urn:microsoft.com/office/officeart/2005/8/layout/list1" loCatId="list" qsTypeId="urn:microsoft.com/office/officeart/2005/8/quickstyle/simple2#1" qsCatId="simple" csTypeId="urn:microsoft.com/office/officeart/2005/8/colors/accent1_2#5" csCatId="accent1"/>
      <dgm:spPr/>
      <dgm:t>
        <a:bodyPr/>
        <a:lstStyle/>
        <a:p>
          <a:endParaRPr lang="en-US"/>
        </a:p>
      </dgm:t>
    </dgm:pt>
    <dgm:pt modelId="{8BF62048-AFB3-43D3-89B6-64F7BAC0C1F8}">
      <dgm:prSet custT="1"/>
      <dgm:spPr/>
      <dgm:t>
        <a:bodyPr/>
        <a:lstStyle/>
        <a:p>
          <a:r>
            <a:rPr lang="en-US" sz="2400"/>
            <a:t>Commonly used acronyms</a:t>
          </a:r>
        </a:p>
      </dgm:t>
    </dgm:pt>
    <dgm:pt modelId="{3594D200-01EC-4D23-8085-B89A5B8D0221}" type="parTrans" cxnId="{023B73EC-4E56-474C-A016-387DECCA3087}">
      <dgm:prSet/>
      <dgm:spPr/>
      <dgm:t>
        <a:bodyPr/>
        <a:lstStyle/>
        <a:p>
          <a:endParaRPr lang="en-US"/>
        </a:p>
      </dgm:t>
    </dgm:pt>
    <dgm:pt modelId="{C7374418-552F-4084-922C-1B169A575805}" type="sibTrans" cxnId="{023B73EC-4E56-474C-A016-387DECCA3087}">
      <dgm:prSet/>
      <dgm:spPr/>
      <dgm:t>
        <a:bodyPr/>
        <a:lstStyle/>
        <a:p>
          <a:endParaRPr lang="en-US"/>
        </a:p>
      </dgm:t>
    </dgm:pt>
    <dgm:pt modelId="{67E769E2-D6E7-4337-8F31-23DFB21067B8}">
      <dgm:prSet custT="1"/>
      <dgm:spPr/>
      <dgm:t>
        <a:bodyPr/>
        <a:lstStyle/>
        <a:p>
          <a:r>
            <a:rPr lang="en-US" sz="1800"/>
            <a:t>ODE – Oregon Department of Education</a:t>
          </a:r>
        </a:p>
      </dgm:t>
    </dgm:pt>
    <dgm:pt modelId="{077E21C6-4E50-4015-AD82-475FC2EA4CCD}" type="parTrans" cxnId="{8BBCB25A-B5DC-47BC-A408-21CF4239F95F}">
      <dgm:prSet/>
      <dgm:spPr/>
      <dgm:t>
        <a:bodyPr/>
        <a:lstStyle/>
        <a:p>
          <a:endParaRPr lang="en-US"/>
        </a:p>
      </dgm:t>
    </dgm:pt>
    <dgm:pt modelId="{61548F27-B970-4564-A750-0567453B9137}" type="sibTrans" cxnId="{8BBCB25A-B5DC-47BC-A408-21CF4239F95F}">
      <dgm:prSet/>
      <dgm:spPr/>
      <dgm:t>
        <a:bodyPr/>
        <a:lstStyle/>
        <a:p>
          <a:endParaRPr lang="en-US"/>
        </a:p>
      </dgm:t>
    </dgm:pt>
    <dgm:pt modelId="{AB2F3661-5F97-46E8-8082-388B9C493F4B}">
      <dgm:prSet custT="1"/>
      <dgm:spPr/>
      <dgm:t>
        <a:bodyPr/>
        <a:lstStyle/>
        <a:p>
          <a:r>
            <a:rPr lang="en-US" sz="1800"/>
            <a:t>OESO – Office of Enhancing Student Opportunities</a:t>
          </a:r>
        </a:p>
      </dgm:t>
    </dgm:pt>
    <dgm:pt modelId="{E0E192A3-935E-4304-8D37-B966E7A070C0}" type="parTrans" cxnId="{F9592EF6-671D-458B-93E4-BADB2E18F8B5}">
      <dgm:prSet/>
      <dgm:spPr/>
      <dgm:t>
        <a:bodyPr/>
        <a:lstStyle/>
        <a:p>
          <a:endParaRPr lang="en-US"/>
        </a:p>
      </dgm:t>
    </dgm:pt>
    <dgm:pt modelId="{EC149EC1-CBA7-45D7-A407-DCDCB8422EE0}" type="sibTrans" cxnId="{F9592EF6-671D-458B-93E4-BADB2E18F8B5}">
      <dgm:prSet/>
      <dgm:spPr/>
      <dgm:t>
        <a:bodyPr/>
        <a:lstStyle/>
        <a:p>
          <a:endParaRPr lang="en-US"/>
        </a:p>
      </dgm:t>
    </dgm:pt>
    <dgm:pt modelId="{ED24548A-49B4-4086-8CCA-F00829D0379C}">
      <dgm:prSet custT="1"/>
      <dgm:spPr/>
      <dgm:t>
        <a:bodyPr/>
        <a:lstStyle/>
        <a:p>
          <a:r>
            <a:rPr lang="en-US" sz="1800"/>
            <a:t>ASDP – Abbreviated School Day Program</a:t>
          </a:r>
        </a:p>
      </dgm:t>
    </dgm:pt>
    <dgm:pt modelId="{48A5D016-A9D6-4140-8C65-FB7EE2CE8FD0}" type="parTrans" cxnId="{8C6CE099-B1A2-4958-B811-14C3FB6956E7}">
      <dgm:prSet/>
      <dgm:spPr/>
      <dgm:t>
        <a:bodyPr/>
        <a:lstStyle/>
        <a:p>
          <a:endParaRPr lang="en-US"/>
        </a:p>
      </dgm:t>
    </dgm:pt>
    <dgm:pt modelId="{C921933C-4BCA-48F8-9288-9534ECB0EAAE}" type="sibTrans" cxnId="{8C6CE099-B1A2-4958-B811-14C3FB6956E7}">
      <dgm:prSet/>
      <dgm:spPr/>
      <dgm:t>
        <a:bodyPr/>
        <a:lstStyle/>
        <a:p>
          <a:endParaRPr lang="en-US"/>
        </a:p>
      </dgm:t>
    </dgm:pt>
    <dgm:pt modelId="{9C269136-043B-4074-AEB6-48594E8DBE6C}">
      <dgm:prSet custT="1"/>
      <dgm:spPr/>
      <dgm:t>
        <a:bodyPr/>
        <a:lstStyle/>
        <a:p>
          <a:r>
            <a:rPr lang="en-US" sz="1800"/>
            <a:t>DSA – District Security Administrator</a:t>
          </a:r>
        </a:p>
      </dgm:t>
    </dgm:pt>
    <dgm:pt modelId="{DD87C780-B792-4F18-81D6-F4CA14608845}" type="parTrans" cxnId="{6ABC82CE-BAAD-439F-893A-BF23FABB90F9}">
      <dgm:prSet/>
      <dgm:spPr/>
      <dgm:t>
        <a:bodyPr/>
        <a:lstStyle/>
        <a:p>
          <a:endParaRPr lang="en-US"/>
        </a:p>
      </dgm:t>
    </dgm:pt>
    <dgm:pt modelId="{1DA3A6BB-500E-4F95-AD0B-9D0E633FF8AA}" type="sibTrans" cxnId="{6ABC82CE-BAAD-439F-893A-BF23FABB90F9}">
      <dgm:prSet/>
      <dgm:spPr/>
      <dgm:t>
        <a:bodyPr/>
        <a:lstStyle/>
        <a:p>
          <a:endParaRPr lang="en-US"/>
        </a:p>
      </dgm:t>
    </dgm:pt>
    <dgm:pt modelId="{EA049BB3-0FC3-4AF2-B64A-F1B93FA564C3}">
      <dgm:prSet custT="1"/>
      <dgm:spPr/>
      <dgm:t>
        <a:bodyPr/>
        <a:lstStyle/>
        <a:p>
          <a:r>
            <a:rPr lang="en-US" sz="2400"/>
            <a:t>How to get the most out of this training:</a:t>
          </a:r>
        </a:p>
      </dgm:t>
    </dgm:pt>
    <dgm:pt modelId="{D08CB888-B539-4032-80CC-DE2B94E3EB1D}" type="parTrans" cxnId="{A67938D5-12A4-4027-9ED5-B581DECBACE7}">
      <dgm:prSet/>
      <dgm:spPr/>
      <dgm:t>
        <a:bodyPr/>
        <a:lstStyle/>
        <a:p>
          <a:endParaRPr lang="en-US"/>
        </a:p>
      </dgm:t>
    </dgm:pt>
    <dgm:pt modelId="{2B1A33F7-BEAD-417E-B57D-5F3E36A31A7F}" type="sibTrans" cxnId="{A67938D5-12A4-4027-9ED5-B581DECBACE7}">
      <dgm:prSet/>
      <dgm:spPr/>
      <dgm:t>
        <a:bodyPr/>
        <a:lstStyle/>
        <a:p>
          <a:endParaRPr lang="en-US"/>
        </a:p>
      </dgm:t>
    </dgm:pt>
    <dgm:pt modelId="{99D9BAA3-CDED-4B64-8BF5-EC497185EBD0}">
      <dgm:prSet custT="1"/>
      <dgm:spPr/>
      <dgm:t>
        <a:bodyPr/>
        <a:lstStyle/>
        <a:p>
          <a:r>
            <a:rPr lang="en-US" sz="1800"/>
            <a:t>Mute your mic when you are not speaking</a:t>
          </a:r>
        </a:p>
      </dgm:t>
    </dgm:pt>
    <dgm:pt modelId="{DAC3CAF2-6061-405C-B48A-E7D88E38C2D1}" type="parTrans" cxnId="{066C048C-4D74-4130-9A3F-4AAC829E44F4}">
      <dgm:prSet/>
      <dgm:spPr/>
      <dgm:t>
        <a:bodyPr/>
        <a:lstStyle/>
        <a:p>
          <a:endParaRPr lang="en-US"/>
        </a:p>
      </dgm:t>
    </dgm:pt>
    <dgm:pt modelId="{425276FB-E52A-4A94-8A88-B1D362F4B240}" type="sibTrans" cxnId="{066C048C-4D74-4130-9A3F-4AAC829E44F4}">
      <dgm:prSet/>
      <dgm:spPr/>
      <dgm:t>
        <a:bodyPr/>
        <a:lstStyle/>
        <a:p>
          <a:endParaRPr lang="en-US"/>
        </a:p>
      </dgm:t>
    </dgm:pt>
    <dgm:pt modelId="{1B9D9E69-17D1-4FE5-877D-BD1D0B3A936F}">
      <dgm:prSet custT="1"/>
      <dgm:spPr/>
      <dgm:t>
        <a:bodyPr/>
        <a:lstStyle/>
        <a:p>
          <a:r>
            <a:rPr lang="en-US" sz="1800"/>
            <a:t>Ask questions</a:t>
          </a:r>
        </a:p>
      </dgm:t>
    </dgm:pt>
    <dgm:pt modelId="{D971A830-2307-4D97-95C0-98FFDC18C8CC}" type="parTrans" cxnId="{661BB6FA-EA2F-4A71-B5E8-2A8CD5248156}">
      <dgm:prSet/>
      <dgm:spPr/>
      <dgm:t>
        <a:bodyPr/>
        <a:lstStyle/>
        <a:p>
          <a:endParaRPr lang="en-US"/>
        </a:p>
      </dgm:t>
    </dgm:pt>
    <dgm:pt modelId="{A65C5220-D93D-4F9F-81E8-88A61E8866CD}" type="sibTrans" cxnId="{661BB6FA-EA2F-4A71-B5E8-2A8CD5248156}">
      <dgm:prSet/>
      <dgm:spPr/>
      <dgm:t>
        <a:bodyPr/>
        <a:lstStyle/>
        <a:p>
          <a:endParaRPr lang="en-US"/>
        </a:p>
      </dgm:t>
    </dgm:pt>
    <dgm:pt modelId="{3DC80311-5BE5-4C7B-84FD-4AF8D3E95CD1}" type="pres">
      <dgm:prSet presAssocID="{F5B9B5FA-934D-4051-A514-9F8C1E19A18D}" presName="linear" presStyleCnt="0">
        <dgm:presLayoutVars>
          <dgm:dir/>
          <dgm:animLvl val="lvl"/>
          <dgm:resizeHandles val="exact"/>
        </dgm:presLayoutVars>
      </dgm:prSet>
      <dgm:spPr/>
    </dgm:pt>
    <dgm:pt modelId="{F870E323-82EA-4C56-A594-E912A37347DB}" type="pres">
      <dgm:prSet presAssocID="{8BF62048-AFB3-43D3-89B6-64F7BAC0C1F8}" presName="parentLin" presStyleCnt="0"/>
      <dgm:spPr/>
    </dgm:pt>
    <dgm:pt modelId="{EF88F0FE-9D1F-403C-B4B7-B77F2C818152}" type="pres">
      <dgm:prSet presAssocID="{8BF62048-AFB3-43D3-89B6-64F7BAC0C1F8}" presName="parentLeftMargin" presStyleLbl="node1" presStyleIdx="0" presStyleCnt="2"/>
      <dgm:spPr/>
    </dgm:pt>
    <dgm:pt modelId="{B30F0C90-9741-47D0-9520-AEA5D5D4C56E}" type="pres">
      <dgm:prSet presAssocID="{8BF62048-AFB3-43D3-89B6-64F7BAC0C1F8}" presName="parentText" presStyleLbl="node1" presStyleIdx="0" presStyleCnt="2">
        <dgm:presLayoutVars>
          <dgm:chMax val="0"/>
          <dgm:bulletEnabled val="1"/>
        </dgm:presLayoutVars>
      </dgm:prSet>
      <dgm:spPr/>
    </dgm:pt>
    <dgm:pt modelId="{22DDB32E-6C7B-4BBD-9218-81707956BFC2}" type="pres">
      <dgm:prSet presAssocID="{8BF62048-AFB3-43D3-89B6-64F7BAC0C1F8}" presName="negativeSpace" presStyleCnt="0"/>
      <dgm:spPr/>
    </dgm:pt>
    <dgm:pt modelId="{D5BC5C2E-9A91-42F8-A39E-9AC1DBD4DB3C}" type="pres">
      <dgm:prSet presAssocID="{8BF62048-AFB3-43D3-89B6-64F7BAC0C1F8}" presName="childText" presStyleLbl="conFgAcc1" presStyleIdx="0" presStyleCnt="2">
        <dgm:presLayoutVars>
          <dgm:bulletEnabled val="1"/>
        </dgm:presLayoutVars>
      </dgm:prSet>
      <dgm:spPr/>
    </dgm:pt>
    <dgm:pt modelId="{460ED61E-8BB3-4BB9-A3BE-1FE932253BB7}" type="pres">
      <dgm:prSet presAssocID="{C7374418-552F-4084-922C-1B169A575805}" presName="spaceBetweenRectangles" presStyleCnt="0"/>
      <dgm:spPr/>
    </dgm:pt>
    <dgm:pt modelId="{E9B11484-D6B0-40C2-A9B0-8A1EB1B415ED}" type="pres">
      <dgm:prSet presAssocID="{EA049BB3-0FC3-4AF2-B64A-F1B93FA564C3}" presName="parentLin" presStyleCnt="0"/>
      <dgm:spPr/>
    </dgm:pt>
    <dgm:pt modelId="{E98933EF-B65A-4FE4-B761-21C74FDA8C90}" type="pres">
      <dgm:prSet presAssocID="{EA049BB3-0FC3-4AF2-B64A-F1B93FA564C3}" presName="parentLeftMargin" presStyleLbl="node1" presStyleIdx="0" presStyleCnt="2"/>
      <dgm:spPr/>
    </dgm:pt>
    <dgm:pt modelId="{8F82B2C7-213D-4A41-B970-335BA10BCE1D}" type="pres">
      <dgm:prSet presAssocID="{EA049BB3-0FC3-4AF2-B64A-F1B93FA564C3}" presName="parentText" presStyleLbl="node1" presStyleIdx="1" presStyleCnt="2">
        <dgm:presLayoutVars>
          <dgm:chMax val="0"/>
          <dgm:bulletEnabled val="1"/>
        </dgm:presLayoutVars>
      </dgm:prSet>
      <dgm:spPr/>
    </dgm:pt>
    <dgm:pt modelId="{5E4D820D-7906-4B60-9EA4-C330C4FC0784}" type="pres">
      <dgm:prSet presAssocID="{EA049BB3-0FC3-4AF2-B64A-F1B93FA564C3}" presName="negativeSpace" presStyleCnt="0"/>
      <dgm:spPr/>
    </dgm:pt>
    <dgm:pt modelId="{979F0B41-B491-42C8-B096-3ECDDC5E34F3}" type="pres">
      <dgm:prSet presAssocID="{EA049BB3-0FC3-4AF2-B64A-F1B93FA564C3}" presName="childText" presStyleLbl="conFgAcc1" presStyleIdx="1" presStyleCnt="2">
        <dgm:presLayoutVars>
          <dgm:bulletEnabled val="1"/>
        </dgm:presLayoutVars>
      </dgm:prSet>
      <dgm:spPr/>
    </dgm:pt>
  </dgm:ptLst>
  <dgm:cxnLst>
    <dgm:cxn modelId="{F58FDE2A-DAD7-4D60-9D80-C55A86F4BF53}" type="presOf" srcId="{1B9D9E69-17D1-4FE5-877D-BD1D0B3A936F}" destId="{979F0B41-B491-42C8-B096-3ECDDC5E34F3}" srcOrd="0" destOrd="1" presId="urn:microsoft.com/office/officeart/2005/8/layout/list1"/>
    <dgm:cxn modelId="{D8B5375F-EECE-4F17-8B23-FD669A4B62C2}" type="presOf" srcId="{8BF62048-AFB3-43D3-89B6-64F7BAC0C1F8}" destId="{B30F0C90-9741-47D0-9520-AEA5D5D4C56E}" srcOrd="1" destOrd="0" presId="urn:microsoft.com/office/officeart/2005/8/layout/list1"/>
    <dgm:cxn modelId="{2A1B6878-E326-4E08-A90A-0E5535C03B0C}" type="presOf" srcId="{ED24548A-49B4-4086-8CCA-F00829D0379C}" destId="{D5BC5C2E-9A91-42F8-A39E-9AC1DBD4DB3C}" srcOrd="0" destOrd="2" presId="urn:microsoft.com/office/officeart/2005/8/layout/list1"/>
    <dgm:cxn modelId="{39AE265A-F84C-47EA-B4A8-C1B27C6AD634}" type="presOf" srcId="{F5B9B5FA-934D-4051-A514-9F8C1E19A18D}" destId="{3DC80311-5BE5-4C7B-84FD-4AF8D3E95CD1}" srcOrd="0" destOrd="0" presId="urn:microsoft.com/office/officeart/2005/8/layout/list1"/>
    <dgm:cxn modelId="{8BBCB25A-B5DC-47BC-A408-21CF4239F95F}" srcId="{8BF62048-AFB3-43D3-89B6-64F7BAC0C1F8}" destId="{67E769E2-D6E7-4337-8F31-23DFB21067B8}" srcOrd="0" destOrd="0" parTransId="{077E21C6-4E50-4015-AD82-475FC2EA4CCD}" sibTransId="{61548F27-B970-4564-A750-0567453B9137}"/>
    <dgm:cxn modelId="{066C048C-4D74-4130-9A3F-4AAC829E44F4}" srcId="{EA049BB3-0FC3-4AF2-B64A-F1B93FA564C3}" destId="{99D9BAA3-CDED-4B64-8BF5-EC497185EBD0}" srcOrd="0" destOrd="0" parTransId="{DAC3CAF2-6061-405C-B48A-E7D88E38C2D1}" sibTransId="{425276FB-E52A-4A94-8A88-B1D362F4B240}"/>
    <dgm:cxn modelId="{66BE8992-783F-4D2A-9681-3697CAB21C2C}" type="presOf" srcId="{EA049BB3-0FC3-4AF2-B64A-F1B93FA564C3}" destId="{E98933EF-B65A-4FE4-B761-21C74FDA8C90}" srcOrd="0" destOrd="0" presId="urn:microsoft.com/office/officeart/2005/8/layout/list1"/>
    <dgm:cxn modelId="{8C6CE099-B1A2-4958-B811-14C3FB6956E7}" srcId="{8BF62048-AFB3-43D3-89B6-64F7BAC0C1F8}" destId="{ED24548A-49B4-4086-8CCA-F00829D0379C}" srcOrd="2" destOrd="0" parTransId="{48A5D016-A9D6-4140-8C65-FB7EE2CE8FD0}" sibTransId="{C921933C-4BCA-48F8-9288-9534ECB0EAAE}"/>
    <dgm:cxn modelId="{B6741EC6-2DE7-410D-89DD-D13777544FAC}" type="presOf" srcId="{8BF62048-AFB3-43D3-89B6-64F7BAC0C1F8}" destId="{EF88F0FE-9D1F-403C-B4B7-B77F2C818152}" srcOrd="0" destOrd="0" presId="urn:microsoft.com/office/officeart/2005/8/layout/list1"/>
    <dgm:cxn modelId="{6ABC82CE-BAAD-439F-893A-BF23FABB90F9}" srcId="{8BF62048-AFB3-43D3-89B6-64F7BAC0C1F8}" destId="{9C269136-043B-4074-AEB6-48594E8DBE6C}" srcOrd="3" destOrd="0" parTransId="{DD87C780-B792-4F18-81D6-F4CA14608845}" sibTransId="{1DA3A6BB-500E-4F95-AD0B-9D0E633FF8AA}"/>
    <dgm:cxn modelId="{A67938D5-12A4-4027-9ED5-B581DECBACE7}" srcId="{F5B9B5FA-934D-4051-A514-9F8C1E19A18D}" destId="{EA049BB3-0FC3-4AF2-B64A-F1B93FA564C3}" srcOrd="1" destOrd="0" parTransId="{D08CB888-B539-4032-80CC-DE2B94E3EB1D}" sibTransId="{2B1A33F7-BEAD-417E-B57D-5F3E36A31A7F}"/>
    <dgm:cxn modelId="{B876A0DE-897D-445A-A44B-E39095EE6F3D}" type="presOf" srcId="{99D9BAA3-CDED-4B64-8BF5-EC497185EBD0}" destId="{979F0B41-B491-42C8-B096-3ECDDC5E34F3}" srcOrd="0" destOrd="0" presId="urn:microsoft.com/office/officeart/2005/8/layout/list1"/>
    <dgm:cxn modelId="{8A8703E3-06C8-4358-B572-81AF6CF615C2}" type="presOf" srcId="{AB2F3661-5F97-46E8-8082-388B9C493F4B}" destId="{D5BC5C2E-9A91-42F8-A39E-9AC1DBD4DB3C}" srcOrd="0" destOrd="1" presId="urn:microsoft.com/office/officeart/2005/8/layout/list1"/>
    <dgm:cxn modelId="{C778BFE8-D9AF-410F-9ED2-3C5EC53DB3F6}" type="presOf" srcId="{67E769E2-D6E7-4337-8F31-23DFB21067B8}" destId="{D5BC5C2E-9A91-42F8-A39E-9AC1DBD4DB3C}" srcOrd="0" destOrd="0" presId="urn:microsoft.com/office/officeart/2005/8/layout/list1"/>
    <dgm:cxn modelId="{023B73EC-4E56-474C-A016-387DECCA3087}" srcId="{F5B9B5FA-934D-4051-A514-9F8C1E19A18D}" destId="{8BF62048-AFB3-43D3-89B6-64F7BAC0C1F8}" srcOrd="0" destOrd="0" parTransId="{3594D200-01EC-4D23-8085-B89A5B8D0221}" sibTransId="{C7374418-552F-4084-922C-1B169A575805}"/>
    <dgm:cxn modelId="{C8C41CF5-288A-4535-A840-8C938C342AC0}" type="presOf" srcId="{9C269136-043B-4074-AEB6-48594E8DBE6C}" destId="{D5BC5C2E-9A91-42F8-A39E-9AC1DBD4DB3C}" srcOrd="0" destOrd="3" presId="urn:microsoft.com/office/officeart/2005/8/layout/list1"/>
    <dgm:cxn modelId="{F9592EF6-671D-458B-93E4-BADB2E18F8B5}" srcId="{8BF62048-AFB3-43D3-89B6-64F7BAC0C1F8}" destId="{AB2F3661-5F97-46E8-8082-388B9C493F4B}" srcOrd="1" destOrd="0" parTransId="{E0E192A3-935E-4304-8D37-B966E7A070C0}" sibTransId="{EC149EC1-CBA7-45D7-A407-DCDCB8422EE0}"/>
    <dgm:cxn modelId="{448018F7-A60E-452C-9967-07779B55C6DE}" type="presOf" srcId="{EA049BB3-0FC3-4AF2-B64A-F1B93FA564C3}" destId="{8F82B2C7-213D-4A41-B970-335BA10BCE1D}" srcOrd="1" destOrd="0" presId="urn:microsoft.com/office/officeart/2005/8/layout/list1"/>
    <dgm:cxn modelId="{661BB6FA-EA2F-4A71-B5E8-2A8CD5248156}" srcId="{EA049BB3-0FC3-4AF2-B64A-F1B93FA564C3}" destId="{1B9D9E69-17D1-4FE5-877D-BD1D0B3A936F}" srcOrd="1" destOrd="0" parTransId="{D971A830-2307-4D97-95C0-98FFDC18C8CC}" sibTransId="{A65C5220-D93D-4F9F-81E8-88A61E8866CD}"/>
    <dgm:cxn modelId="{BCC659DA-17EE-4B0E-A09C-D0651CCF6DAC}" type="presParOf" srcId="{3DC80311-5BE5-4C7B-84FD-4AF8D3E95CD1}" destId="{F870E323-82EA-4C56-A594-E912A37347DB}" srcOrd="0" destOrd="0" presId="urn:microsoft.com/office/officeart/2005/8/layout/list1"/>
    <dgm:cxn modelId="{38D4745E-5CC0-4D81-BCA1-DCAD6D36921C}" type="presParOf" srcId="{F870E323-82EA-4C56-A594-E912A37347DB}" destId="{EF88F0FE-9D1F-403C-B4B7-B77F2C818152}" srcOrd="0" destOrd="0" presId="urn:microsoft.com/office/officeart/2005/8/layout/list1"/>
    <dgm:cxn modelId="{31897BCF-0F24-43D9-86A3-981130A730C0}" type="presParOf" srcId="{F870E323-82EA-4C56-A594-E912A37347DB}" destId="{B30F0C90-9741-47D0-9520-AEA5D5D4C56E}" srcOrd="1" destOrd="0" presId="urn:microsoft.com/office/officeart/2005/8/layout/list1"/>
    <dgm:cxn modelId="{3876F8E1-0172-4BE5-949A-A40941A00FC0}" type="presParOf" srcId="{3DC80311-5BE5-4C7B-84FD-4AF8D3E95CD1}" destId="{22DDB32E-6C7B-4BBD-9218-81707956BFC2}" srcOrd="1" destOrd="0" presId="urn:microsoft.com/office/officeart/2005/8/layout/list1"/>
    <dgm:cxn modelId="{CC40F37A-F566-492E-A6AF-BF72F773DA06}" type="presParOf" srcId="{3DC80311-5BE5-4C7B-84FD-4AF8D3E95CD1}" destId="{D5BC5C2E-9A91-42F8-A39E-9AC1DBD4DB3C}" srcOrd="2" destOrd="0" presId="urn:microsoft.com/office/officeart/2005/8/layout/list1"/>
    <dgm:cxn modelId="{592AC355-DF08-4939-AA0A-49E64F9B8F39}" type="presParOf" srcId="{3DC80311-5BE5-4C7B-84FD-4AF8D3E95CD1}" destId="{460ED61E-8BB3-4BB9-A3BE-1FE932253BB7}" srcOrd="3" destOrd="0" presId="urn:microsoft.com/office/officeart/2005/8/layout/list1"/>
    <dgm:cxn modelId="{ADAF8257-10EB-44F3-907D-4539F4C46200}" type="presParOf" srcId="{3DC80311-5BE5-4C7B-84FD-4AF8D3E95CD1}" destId="{E9B11484-D6B0-40C2-A9B0-8A1EB1B415ED}" srcOrd="4" destOrd="0" presId="urn:microsoft.com/office/officeart/2005/8/layout/list1"/>
    <dgm:cxn modelId="{3A8F9354-AE84-4096-845E-3987937561E8}" type="presParOf" srcId="{E9B11484-D6B0-40C2-A9B0-8A1EB1B415ED}" destId="{E98933EF-B65A-4FE4-B761-21C74FDA8C90}" srcOrd="0" destOrd="0" presId="urn:microsoft.com/office/officeart/2005/8/layout/list1"/>
    <dgm:cxn modelId="{F6CA2EA3-1C3A-4632-85E0-FC656B5AA9C3}" type="presParOf" srcId="{E9B11484-D6B0-40C2-A9B0-8A1EB1B415ED}" destId="{8F82B2C7-213D-4A41-B970-335BA10BCE1D}" srcOrd="1" destOrd="0" presId="urn:microsoft.com/office/officeart/2005/8/layout/list1"/>
    <dgm:cxn modelId="{99D4D20F-5423-40FE-9186-8C7D3350D5D6}" type="presParOf" srcId="{3DC80311-5BE5-4C7B-84FD-4AF8D3E95CD1}" destId="{5E4D820D-7906-4B60-9EA4-C330C4FC0784}" srcOrd="5" destOrd="0" presId="urn:microsoft.com/office/officeart/2005/8/layout/list1"/>
    <dgm:cxn modelId="{DF1D19FE-8E6A-49BF-A2BC-69D82C6C8119}" type="presParOf" srcId="{3DC80311-5BE5-4C7B-84FD-4AF8D3E95CD1}" destId="{979F0B41-B491-42C8-B096-3ECDDC5E34F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FD0973-609D-433B-B1F0-1C1AF438CB32}" type="doc">
      <dgm:prSet loTypeId="urn:microsoft.com/office/officeart/2005/8/layout/list1" loCatId="list" qsTypeId="urn:microsoft.com/office/officeart/2005/8/quickstyle/simple5#9" qsCatId="simple" csTypeId="urn:microsoft.com/office/officeart/2005/8/colors/accent3_2#7" csCatId="accent3" phldr="1"/>
      <dgm:spPr/>
      <dgm:t>
        <a:bodyPr/>
        <a:lstStyle/>
        <a:p>
          <a:endParaRPr lang="en-US"/>
        </a:p>
      </dgm:t>
    </dgm:pt>
    <dgm:pt modelId="{17BFE9F2-C7D1-41C4-A857-A2A96494E9EC}">
      <dgm:prSet phldrT="[Text]" phldr="0"/>
      <dgm:spPr>
        <a:solidFill>
          <a:schemeClr val="accent1"/>
        </a:solidFill>
      </dgm:spPr>
      <dgm:t>
        <a:bodyPr/>
        <a:lstStyle/>
        <a:p>
          <a:pPr rtl="0"/>
          <a:r>
            <a:rPr lang="en-US">
              <a:latin typeface="+mn-lt"/>
              <a:ea typeface="+mn-ea"/>
              <a:cs typeface="+mn-cs"/>
            </a:rPr>
            <a:t>Data is confidential</a:t>
          </a:r>
        </a:p>
      </dgm:t>
    </dgm:pt>
    <dgm:pt modelId="{B0F2E90A-028E-41FB-BD93-804C7DEA5E7B}" type="parTrans" cxnId="{3E7445C0-FD84-47D3-88F6-7C88A608D4E5}">
      <dgm:prSet/>
      <dgm:spPr/>
      <dgm:t>
        <a:bodyPr/>
        <a:lstStyle/>
        <a:p>
          <a:endParaRPr lang="en-US"/>
        </a:p>
      </dgm:t>
    </dgm:pt>
    <dgm:pt modelId="{FE075C7B-9A10-4583-9376-96977B43A2AA}" type="sibTrans" cxnId="{3E7445C0-FD84-47D3-88F6-7C88A608D4E5}">
      <dgm:prSet/>
      <dgm:spPr/>
      <dgm:t>
        <a:bodyPr/>
        <a:lstStyle/>
        <a:p>
          <a:endParaRPr lang="en-US"/>
        </a:p>
      </dgm:t>
    </dgm:pt>
    <dgm:pt modelId="{8F8A09DF-9917-4880-B58B-860D2A8E5EAA}">
      <dgm:prSet phldrT="[Text]" phldr="0"/>
      <dgm:spPr>
        <a:ln>
          <a:solidFill>
            <a:schemeClr val="accent1"/>
          </a:solidFill>
        </a:ln>
      </dgm:spPr>
      <dgm:t>
        <a:bodyPr/>
        <a:lstStyle/>
        <a:p>
          <a:pPr rtl="0"/>
          <a:r>
            <a:rPr lang="en-US">
              <a:latin typeface="+mn-lt"/>
              <a:ea typeface="+mn-ea"/>
              <a:cs typeface="+mn-cs"/>
            </a:rPr>
            <a:t>HIPAA (transfer of records)</a:t>
          </a:r>
        </a:p>
      </dgm:t>
    </dgm:pt>
    <dgm:pt modelId="{B7A1F84B-BAF1-40CB-A3BB-EDC8B5D0C595}" type="parTrans" cxnId="{E85CAEC8-1043-4D2F-A82B-2B8BE9828D59}">
      <dgm:prSet/>
      <dgm:spPr/>
      <dgm:t>
        <a:bodyPr/>
        <a:lstStyle/>
        <a:p>
          <a:endParaRPr lang="en-US"/>
        </a:p>
      </dgm:t>
    </dgm:pt>
    <dgm:pt modelId="{2B82E69E-B9BD-4CF4-9AA9-7D26AD41C371}" type="sibTrans" cxnId="{E85CAEC8-1043-4D2F-A82B-2B8BE9828D59}">
      <dgm:prSet/>
      <dgm:spPr/>
      <dgm:t>
        <a:bodyPr/>
        <a:lstStyle/>
        <a:p>
          <a:endParaRPr lang="en-US"/>
        </a:p>
      </dgm:t>
    </dgm:pt>
    <dgm:pt modelId="{6BA084B2-717E-472A-81A6-175F5463624A}">
      <dgm:prSet phldrT="[Text]" phldr="0"/>
      <dgm:spPr>
        <a:ln>
          <a:solidFill>
            <a:schemeClr val="accent1"/>
          </a:solidFill>
        </a:ln>
      </dgm:spPr>
      <dgm:t>
        <a:bodyPr/>
        <a:lstStyle/>
        <a:p>
          <a:pPr rtl="0"/>
          <a:r>
            <a:rPr lang="en-US">
              <a:latin typeface="+mn-lt"/>
              <a:ea typeface="+mn-ea"/>
              <a:cs typeface="+mn-cs"/>
            </a:rPr>
            <a:t>Email SSID numbers only</a:t>
          </a:r>
        </a:p>
      </dgm:t>
    </dgm:pt>
    <dgm:pt modelId="{58F63AC2-FC36-454B-A0EC-BC83DD14D520}" type="parTrans" cxnId="{AB7C23F4-1E2E-4FE7-AE99-B25D076F0E9F}">
      <dgm:prSet/>
      <dgm:spPr/>
      <dgm:t>
        <a:bodyPr/>
        <a:lstStyle/>
        <a:p>
          <a:endParaRPr lang="en-US"/>
        </a:p>
      </dgm:t>
    </dgm:pt>
    <dgm:pt modelId="{59F40FC8-A3FF-4A5B-9CA6-612ABB6B1318}" type="sibTrans" cxnId="{AB7C23F4-1E2E-4FE7-AE99-B25D076F0E9F}">
      <dgm:prSet/>
      <dgm:spPr/>
      <dgm:t>
        <a:bodyPr/>
        <a:lstStyle/>
        <a:p>
          <a:endParaRPr lang="en-US"/>
        </a:p>
      </dgm:t>
    </dgm:pt>
    <dgm:pt modelId="{9722733C-0B30-40B7-9381-D75417401A65}">
      <dgm:prSet phldrT="[Text]" phldr="0"/>
      <dgm:spPr>
        <a:ln>
          <a:solidFill>
            <a:schemeClr val="accent1"/>
          </a:solidFill>
        </a:ln>
      </dgm:spPr>
      <dgm:t>
        <a:bodyPr/>
        <a:lstStyle/>
        <a:p>
          <a:pPr rtl="0"/>
          <a:r>
            <a:rPr lang="en-US">
              <a:latin typeface="+mn-lt"/>
              <a:ea typeface="+mn-ea"/>
              <a:cs typeface="+mn-cs"/>
            </a:rPr>
            <a:t>FERPA</a:t>
          </a:r>
        </a:p>
      </dgm:t>
      <dgm:extLst>
        <a:ext uri="{E40237B7-FDA0-4F09-8148-C483321AD2D9}">
          <dgm14:cNvPr xmlns:dgm14="http://schemas.microsoft.com/office/drawing/2010/diagram" id="0" name="" descr="Smart Art graphic.&#10;Data is confidential&#10;Bullet points for FERPA, HIPAA, a note to email SSID numbers only, and a note to use the &quot;Notes&quot; function in the application."/>
        </a:ext>
      </dgm:extLst>
    </dgm:pt>
    <dgm:pt modelId="{13F0A0A2-19F7-4638-9896-FCB7AEAA8276}" type="parTrans" cxnId="{7B5C14AC-F7C6-4FD1-8DBF-40ECE341B7A8}">
      <dgm:prSet/>
      <dgm:spPr/>
      <dgm:t>
        <a:bodyPr/>
        <a:lstStyle/>
        <a:p>
          <a:endParaRPr lang="en-US"/>
        </a:p>
      </dgm:t>
    </dgm:pt>
    <dgm:pt modelId="{64D14CF6-E667-4DE8-9BF9-02A8108F4449}" type="sibTrans" cxnId="{7B5C14AC-F7C6-4FD1-8DBF-40ECE341B7A8}">
      <dgm:prSet/>
      <dgm:spPr/>
      <dgm:t>
        <a:bodyPr/>
        <a:lstStyle/>
        <a:p>
          <a:endParaRPr lang="en-US"/>
        </a:p>
      </dgm:t>
    </dgm:pt>
    <dgm:pt modelId="{CCCD065F-9F6A-407E-8185-7417EC9367D2}">
      <dgm:prSet phldrT="[Text]" phldr="0"/>
      <dgm:spPr>
        <a:ln>
          <a:solidFill>
            <a:schemeClr val="accent1"/>
          </a:solidFill>
        </a:ln>
      </dgm:spPr>
      <dgm:t>
        <a:bodyPr/>
        <a:lstStyle/>
        <a:p>
          <a:pPr rtl="0"/>
          <a:r>
            <a:rPr lang="en-US">
              <a:latin typeface="+mn-lt"/>
              <a:ea typeface="+mn-ea"/>
              <a:cs typeface="+mn-cs"/>
            </a:rPr>
            <a:t>Use the “Notes” function in the application</a:t>
          </a:r>
        </a:p>
      </dgm:t>
    </dgm:pt>
    <dgm:pt modelId="{F04C709C-2D67-4F4E-BEE6-02A33E9D4EF5}" type="parTrans" cxnId="{AE0394A4-EC5E-4822-B5EB-CC295F21892E}">
      <dgm:prSet/>
      <dgm:spPr/>
      <dgm:t>
        <a:bodyPr/>
        <a:lstStyle/>
        <a:p>
          <a:endParaRPr lang="en-US"/>
        </a:p>
      </dgm:t>
    </dgm:pt>
    <dgm:pt modelId="{D68A2A0D-93DA-4239-B779-5606AFA9653F}" type="sibTrans" cxnId="{AE0394A4-EC5E-4822-B5EB-CC295F21892E}">
      <dgm:prSet/>
      <dgm:spPr/>
      <dgm:t>
        <a:bodyPr/>
        <a:lstStyle/>
        <a:p>
          <a:endParaRPr lang="en-US"/>
        </a:p>
      </dgm:t>
    </dgm:pt>
    <dgm:pt modelId="{7D402738-DB04-458B-A167-B466C0D1B638}" type="pres">
      <dgm:prSet presAssocID="{1DFD0973-609D-433B-B1F0-1C1AF438CB32}" presName="linear" presStyleCnt="0">
        <dgm:presLayoutVars>
          <dgm:dir/>
          <dgm:animLvl val="lvl"/>
          <dgm:resizeHandles val="exact"/>
        </dgm:presLayoutVars>
      </dgm:prSet>
      <dgm:spPr/>
    </dgm:pt>
    <dgm:pt modelId="{77E86AAB-7257-46D1-988A-E1DDF88C20AC}" type="pres">
      <dgm:prSet presAssocID="{17BFE9F2-C7D1-41C4-A857-A2A96494E9EC}" presName="parentLin" presStyleCnt="0"/>
      <dgm:spPr/>
    </dgm:pt>
    <dgm:pt modelId="{FE076A58-7546-4B51-835D-ACEEF112FDDA}" type="pres">
      <dgm:prSet presAssocID="{17BFE9F2-C7D1-41C4-A857-A2A96494E9EC}" presName="parentLeftMargin" presStyleLbl="node1" presStyleIdx="0" presStyleCnt="1"/>
      <dgm:spPr/>
    </dgm:pt>
    <dgm:pt modelId="{495C027C-B9EF-45ED-8EA0-79AD02CCE79C}" type="pres">
      <dgm:prSet presAssocID="{17BFE9F2-C7D1-41C4-A857-A2A96494E9EC}" presName="parentText" presStyleLbl="node1" presStyleIdx="0" presStyleCnt="1">
        <dgm:presLayoutVars>
          <dgm:chMax val="0"/>
          <dgm:bulletEnabled val="1"/>
        </dgm:presLayoutVars>
      </dgm:prSet>
      <dgm:spPr/>
    </dgm:pt>
    <dgm:pt modelId="{92F68C2C-EA96-4D4B-8B48-191EC87F1C5C}" type="pres">
      <dgm:prSet presAssocID="{17BFE9F2-C7D1-41C4-A857-A2A96494E9EC}" presName="negativeSpace" presStyleCnt="0"/>
      <dgm:spPr/>
    </dgm:pt>
    <dgm:pt modelId="{C01501C7-2F43-4508-A6AF-FDEA9E46C815}" type="pres">
      <dgm:prSet presAssocID="{17BFE9F2-C7D1-41C4-A857-A2A96494E9EC}" presName="childText" presStyleLbl="conFgAcc1" presStyleIdx="0" presStyleCnt="1">
        <dgm:presLayoutVars>
          <dgm:bulletEnabled val="1"/>
        </dgm:presLayoutVars>
      </dgm:prSet>
      <dgm:spPr/>
    </dgm:pt>
  </dgm:ptLst>
  <dgm:cxnLst>
    <dgm:cxn modelId="{A356C108-A07B-40D3-8661-219A9DA05ECB}" type="presOf" srcId="{17BFE9F2-C7D1-41C4-A857-A2A96494E9EC}" destId="{FE076A58-7546-4B51-835D-ACEEF112FDDA}" srcOrd="0" destOrd="0" presId="urn:microsoft.com/office/officeart/2005/8/layout/list1"/>
    <dgm:cxn modelId="{91DB8616-C3B0-4BB9-9F81-9045939D052F}" type="presOf" srcId="{9722733C-0B30-40B7-9381-D75417401A65}" destId="{C01501C7-2F43-4508-A6AF-FDEA9E46C815}" srcOrd="0" destOrd="0" presId="urn:microsoft.com/office/officeart/2005/8/layout/list1"/>
    <dgm:cxn modelId="{BC7B8764-0BAE-4F30-909B-BB50C2097199}" type="presOf" srcId="{CCCD065F-9F6A-407E-8185-7417EC9367D2}" destId="{C01501C7-2F43-4508-A6AF-FDEA9E46C815}" srcOrd="0" destOrd="3" presId="urn:microsoft.com/office/officeart/2005/8/layout/list1"/>
    <dgm:cxn modelId="{03556165-7CDD-4138-A6C4-38131D64D1CF}" type="presOf" srcId="{6BA084B2-717E-472A-81A6-175F5463624A}" destId="{C01501C7-2F43-4508-A6AF-FDEA9E46C815}" srcOrd="0" destOrd="2" presId="urn:microsoft.com/office/officeart/2005/8/layout/list1"/>
    <dgm:cxn modelId="{1F25D281-7EED-4847-9712-83169356A1A7}" type="presOf" srcId="{1DFD0973-609D-433B-B1F0-1C1AF438CB32}" destId="{7D402738-DB04-458B-A167-B466C0D1B638}" srcOrd="0" destOrd="0" presId="urn:microsoft.com/office/officeart/2005/8/layout/list1"/>
    <dgm:cxn modelId="{AE0394A4-EC5E-4822-B5EB-CC295F21892E}" srcId="{17BFE9F2-C7D1-41C4-A857-A2A96494E9EC}" destId="{CCCD065F-9F6A-407E-8185-7417EC9367D2}" srcOrd="3" destOrd="0" parTransId="{F04C709C-2D67-4F4E-BEE6-02A33E9D4EF5}" sibTransId="{D68A2A0D-93DA-4239-B779-5606AFA9653F}"/>
    <dgm:cxn modelId="{366723A8-4840-43CC-BD24-00F1590505C4}" type="presOf" srcId="{8F8A09DF-9917-4880-B58B-860D2A8E5EAA}" destId="{C01501C7-2F43-4508-A6AF-FDEA9E46C815}" srcOrd="0" destOrd="1" presId="urn:microsoft.com/office/officeart/2005/8/layout/list1"/>
    <dgm:cxn modelId="{7B5C14AC-F7C6-4FD1-8DBF-40ECE341B7A8}" srcId="{17BFE9F2-C7D1-41C4-A857-A2A96494E9EC}" destId="{9722733C-0B30-40B7-9381-D75417401A65}" srcOrd="0" destOrd="0" parTransId="{13F0A0A2-19F7-4638-9896-FCB7AEAA8276}" sibTransId="{64D14CF6-E667-4DE8-9BF9-02A8108F4449}"/>
    <dgm:cxn modelId="{3E7445C0-FD84-47D3-88F6-7C88A608D4E5}" srcId="{1DFD0973-609D-433B-B1F0-1C1AF438CB32}" destId="{17BFE9F2-C7D1-41C4-A857-A2A96494E9EC}" srcOrd="0" destOrd="0" parTransId="{B0F2E90A-028E-41FB-BD93-804C7DEA5E7B}" sibTransId="{FE075C7B-9A10-4583-9376-96977B43A2AA}"/>
    <dgm:cxn modelId="{E85CAEC8-1043-4D2F-A82B-2B8BE9828D59}" srcId="{17BFE9F2-C7D1-41C4-A857-A2A96494E9EC}" destId="{8F8A09DF-9917-4880-B58B-860D2A8E5EAA}" srcOrd="1" destOrd="0" parTransId="{B7A1F84B-BAF1-40CB-A3BB-EDC8B5D0C595}" sibTransId="{2B82E69E-B9BD-4CF4-9AA9-7D26AD41C371}"/>
    <dgm:cxn modelId="{BDE121E5-FC8F-4F16-B377-7A17AFB7E88F}" type="presOf" srcId="{17BFE9F2-C7D1-41C4-A857-A2A96494E9EC}" destId="{495C027C-B9EF-45ED-8EA0-79AD02CCE79C}" srcOrd="1" destOrd="0" presId="urn:microsoft.com/office/officeart/2005/8/layout/list1"/>
    <dgm:cxn modelId="{AB7C23F4-1E2E-4FE7-AE99-B25D076F0E9F}" srcId="{17BFE9F2-C7D1-41C4-A857-A2A96494E9EC}" destId="{6BA084B2-717E-472A-81A6-175F5463624A}" srcOrd="2" destOrd="0" parTransId="{58F63AC2-FC36-454B-A0EC-BC83DD14D520}" sibTransId="{59F40FC8-A3FF-4A5B-9CA6-612ABB6B1318}"/>
    <dgm:cxn modelId="{305342A0-DB07-4944-90C3-B0224E743874}" type="presParOf" srcId="{7D402738-DB04-458B-A167-B466C0D1B638}" destId="{77E86AAB-7257-46D1-988A-E1DDF88C20AC}" srcOrd="0" destOrd="0" presId="urn:microsoft.com/office/officeart/2005/8/layout/list1"/>
    <dgm:cxn modelId="{D3C5A480-2B12-466F-9C7D-BF56F6B3BC67}" type="presParOf" srcId="{77E86AAB-7257-46D1-988A-E1DDF88C20AC}" destId="{FE076A58-7546-4B51-835D-ACEEF112FDDA}" srcOrd="0" destOrd="0" presId="urn:microsoft.com/office/officeart/2005/8/layout/list1"/>
    <dgm:cxn modelId="{4BDE7F48-FDE6-494A-B6E4-7AAC0F8CE70F}" type="presParOf" srcId="{77E86AAB-7257-46D1-988A-E1DDF88C20AC}" destId="{495C027C-B9EF-45ED-8EA0-79AD02CCE79C}" srcOrd="1" destOrd="0" presId="urn:microsoft.com/office/officeart/2005/8/layout/list1"/>
    <dgm:cxn modelId="{98CE266B-53F0-4CF4-A8B3-0247CB055745}" type="presParOf" srcId="{7D402738-DB04-458B-A167-B466C0D1B638}" destId="{92F68C2C-EA96-4D4B-8B48-191EC87F1C5C}" srcOrd="1" destOrd="0" presId="urn:microsoft.com/office/officeart/2005/8/layout/list1"/>
    <dgm:cxn modelId="{B3691B3C-B9D8-40A6-8716-6664205D93F8}" type="presParOf" srcId="{7D402738-DB04-458B-A167-B466C0D1B638}" destId="{C01501C7-2F43-4508-A6AF-FDEA9E46C815}" srcOrd="2" destOrd="0" presId="urn:microsoft.com/office/officeart/2005/8/layout/list1"/>
  </dgm:cxnLst>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9EA2F2-19BA-486C-91EA-7A01361B5FBF}" type="doc">
      <dgm:prSet loTypeId="urn:microsoft.com/office/officeart/2005/8/layout/vList2" loCatId="list" qsTypeId="urn:microsoft.com/office/officeart/2005/8/quickstyle/simple1#3" qsCatId="simple" csTypeId="urn:microsoft.com/office/officeart/2005/8/colors/accent3_2#3" csCatId="accent3" phldr="1"/>
      <dgm:spPr/>
      <dgm:t>
        <a:bodyPr/>
        <a:lstStyle/>
        <a:p>
          <a:endParaRPr lang="en-US"/>
        </a:p>
      </dgm:t>
    </dgm:pt>
    <dgm:pt modelId="{B838141E-748F-4D72-B057-24D083867ECB}">
      <dgm:prSet/>
      <dgm:spPr/>
      <dgm:t>
        <a:bodyPr/>
        <a:lstStyle/>
        <a:p>
          <a:r>
            <a:rPr lang="en-US" b="0">
              <a:ea typeface="+mn-ea"/>
              <a:cs typeface="+mn-cs"/>
            </a:rPr>
            <a:t>A student who is eligible for special education and related services, as provided by ORS chapter 343;</a:t>
          </a:r>
        </a:p>
      </dgm:t>
      <dgm:extLst>
        <a:ext uri="{E40237B7-FDA0-4F09-8148-C483321AD2D9}">
          <dgm14:cNvPr xmlns:dgm14="http://schemas.microsoft.com/office/drawing/2010/diagram" id="0" name="" descr="Smart Art Graphic with three icons with text.&#10;&#10;Icon 1 text: A student who is eligible for special education and related services, as provided by ORS chapter 343&#10;&#10;Icon 2 text: A student who has a disability under Section 504 of the Rehabilitation Act of 1973, 29 U.S.C. 794, and is eligible for a 504 Plan including students eligible without a plan; or&#10;&#10;Icon 3 text: A student who has not been determined to be eligible for special education and related services, as provided by ORS chapter 343, or to be eligible for a 504 Plan, but for whom a request or referral for evaluation for eligibility determination has been made but not yet completed."/>
        </a:ext>
      </dgm:extLst>
    </dgm:pt>
    <dgm:pt modelId="{A66B8FCE-A1A4-4EF9-B271-72067914FDE0}" type="parTrans" cxnId="{B9B691F8-AAAE-4B24-BE2E-ADBCCD503476}">
      <dgm:prSet/>
      <dgm:spPr/>
      <dgm:t>
        <a:bodyPr/>
        <a:lstStyle/>
        <a:p>
          <a:endParaRPr lang="en-US"/>
        </a:p>
      </dgm:t>
    </dgm:pt>
    <dgm:pt modelId="{8C44B593-D51B-45B0-9EF8-B44CCF5B7D0F}" type="sibTrans" cxnId="{B9B691F8-AAAE-4B24-BE2E-ADBCCD503476}">
      <dgm:prSet/>
      <dgm:spPr/>
      <dgm:t>
        <a:bodyPr/>
        <a:lstStyle/>
        <a:p>
          <a:endParaRPr lang="en-US"/>
        </a:p>
      </dgm:t>
    </dgm:pt>
    <dgm:pt modelId="{3106B547-AB0A-4DA0-AE43-E29DEB11E6C7}">
      <dgm:prSet/>
      <dgm:spPr/>
      <dgm:t>
        <a:bodyPr/>
        <a:lstStyle/>
        <a:p>
          <a:pPr rtl="0"/>
          <a:r>
            <a:rPr lang="en-US" b="0">
              <a:ea typeface="+mn-ea"/>
              <a:cs typeface="+mn-cs"/>
            </a:rPr>
            <a:t>A student who has a disability under Section 504 of the Rehabilitation Act of 1973, 29 U.S.C. 794, and is eligible for a 504 Plan</a:t>
          </a:r>
          <a:r>
            <a:rPr lang="en-US" b="0">
              <a:latin typeface="Calibri" panose="020F0502020204030204"/>
              <a:ea typeface="+mn-ea"/>
              <a:cs typeface="+mn-cs"/>
            </a:rPr>
            <a:t> including students eligible without a plan</a:t>
          </a:r>
          <a:r>
            <a:rPr lang="en-US" b="0">
              <a:ea typeface="+mn-ea"/>
              <a:cs typeface="+mn-cs"/>
            </a:rPr>
            <a:t>; or</a:t>
          </a:r>
        </a:p>
      </dgm:t>
      <dgm:extLst>
        <a:ext uri="{E40237B7-FDA0-4F09-8148-C483321AD2D9}">
          <dgm14:cNvPr xmlns:dgm14="http://schemas.microsoft.com/office/drawing/2010/diagram" id="0" name="" descr="A Smart Art Graphic with the following text:&#10;&#10;A student who has a disability under Section 504 of the Rehabilitation Act of 1973, 29 U.S.C. 794, and is eligible for a 504 Plan including students eligible without a plan; or&#10;"/>
        </a:ext>
      </dgm:extLst>
    </dgm:pt>
    <dgm:pt modelId="{FD0A8ACE-AE2A-4543-A0A3-18A9CA2CB29D}" type="parTrans" cxnId="{CCB0B640-FAE4-4DE1-9DB4-F6A475F07E3B}">
      <dgm:prSet/>
      <dgm:spPr/>
      <dgm:t>
        <a:bodyPr/>
        <a:lstStyle/>
        <a:p>
          <a:endParaRPr lang="en-US"/>
        </a:p>
      </dgm:t>
    </dgm:pt>
    <dgm:pt modelId="{93F0202D-08A6-4DB3-882D-B9E4CF09FCA1}" type="sibTrans" cxnId="{CCB0B640-FAE4-4DE1-9DB4-F6A475F07E3B}">
      <dgm:prSet/>
      <dgm:spPr/>
      <dgm:t>
        <a:bodyPr/>
        <a:lstStyle/>
        <a:p>
          <a:endParaRPr lang="en-US"/>
        </a:p>
      </dgm:t>
    </dgm:pt>
    <dgm:pt modelId="{05A6D637-2423-49A5-9513-A15D26075EDF}">
      <dgm:prSet/>
      <dgm:spPr/>
      <dgm:t>
        <a:bodyPr/>
        <a:lstStyle/>
        <a:p>
          <a:r>
            <a:rPr lang="en-US" b="0">
              <a:ea typeface="+mn-ea"/>
              <a:cs typeface="+mn-cs"/>
            </a:rPr>
            <a:t>A student who has not been determined to be eligible for special education and related services, as provided by ORS chapter 343, or to be eligible for a 504 Plan, but for whom a request or referral for evaluation for eligibility determination has been made but not yet completed.</a:t>
          </a:r>
        </a:p>
      </dgm:t>
      <dgm:extLst>
        <a:ext uri="{E40237B7-FDA0-4F09-8148-C483321AD2D9}">
          <dgm14:cNvPr xmlns:dgm14="http://schemas.microsoft.com/office/drawing/2010/diagram" id="0" name="" descr="Smart Art Graphic with three icons with text.&#10;&#10;Icon 1 text: A student who is eligible for special education and related services, as provided by ORS chapter 343&#10;&#10;Icon 2 text: A student who has a disability under Section 504 of the Rehabilitation Act of 1973, 29 U.S.C. 794, and is eligible for a 504 Plan including students eligible without a plan; or&#10;&#10;Icon 3 text: A student who has not been determined to be eligible for special education and related services, as provided by ORS chapter 343, or to be eligible for a 504 Plan, but for whom a request or referral for evaluation for eligibility determination has been made but not yet completed."/>
        </a:ext>
      </dgm:extLst>
    </dgm:pt>
    <dgm:pt modelId="{E57056A1-085A-46BF-B03D-EF0E6160236F}" type="parTrans" cxnId="{6A471144-E2D3-4229-B7EC-893E39AC8A33}">
      <dgm:prSet/>
      <dgm:spPr/>
      <dgm:t>
        <a:bodyPr/>
        <a:lstStyle/>
        <a:p>
          <a:endParaRPr lang="en-US"/>
        </a:p>
      </dgm:t>
    </dgm:pt>
    <dgm:pt modelId="{2E12735D-60C4-47AC-BB8A-8968E64523D4}" type="sibTrans" cxnId="{6A471144-E2D3-4229-B7EC-893E39AC8A33}">
      <dgm:prSet/>
      <dgm:spPr/>
      <dgm:t>
        <a:bodyPr/>
        <a:lstStyle/>
        <a:p>
          <a:endParaRPr lang="en-US"/>
        </a:p>
      </dgm:t>
    </dgm:pt>
    <dgm:pt modelId="{A2E2E91F-C40E-43B8-995D-007E6486DC6B}" type="pres">
      <dgm:prSet presAssocID="{B99EA2F2-19BA-486C-91EA-7A01361B5FBF}" presName="linear" presStyleCnt="0">
        <dgm:presLayoutVars>
          <dgm:animLvl val="lvl"/>
          <dgm:resizeHandles val="exact"/>
        </dgm:presLayoutVars>
      </dgm:prSet>
      <dgm:spPr/>
    </dgm:pt>
    <dgm:pt modelId="{FDD84F66-7EAC-4401-9F92-48586E094980}" type="pres">
      <dgm:prSet presAssocID="{B838141E-748F-4D72-B057-24D083867ECB}" presName="parentText" presStyleLbl="node1" presStyleIdx="0" presStyleCnt="3">
        <dgm:presLayoutVars>
          <dgm:chMax val="0"/>
          <dgm:bulletEnabled val="1"/>
        </dgm:presLayoutVars>
      </dgm:prSet>
      <dgm:spPr/>
    </dgm:pt>
    <dgm:pt modelId="{15679218-F873-4552-9414-A3D6FAA63B93}" type="pres">
      <dgm:prSet presAssocID="{8C44B593-D51B-45B0-9EF8-B44CCF5B7D0F}" presName="spacer" presStyleCnt="0"/>
      <dgm:spPr/>
    </dgm:pt>
    <dgm:pt modelId="{EE38F5D4-09A2-4090-BC49-AB11860B34EF}" type="pres">
      <dgm:prSet presAssocID="{3106B547-AB0A-4DA0-AE43-E29DEB11E6C7}" presName="parentText" presStyleLbl="node1" presStyleIdx="1" presStyleCnt="3">
        <dgm:presLayoutVars>
          <dgm:chMax val="0"/>
          <dgm:bulletEnabled val="1"/>
        </dgm:presLayoutVars>
      </dgm:prSet>
      <dgm:spPr/>
    </dgm:pt>
    <dgm:pt modelId="{C29B8F93-5583-481B-9685-F1806B5FB18A}" type="pres">
      <dgm:prSet presAssocID="{93F0202D-08A6-4DB3-882D-B9E4CF09FCA1}" presName="spacer" presStyleCnt="0"/>
      <dgm:spPr/>
    </dgm:pt>
    <dgm:pt modelId="{38532522-DB69-44D4-B2F7-CFEFC027ACDB}" type="pres">
      <dgm:prSet presAssocID="{05A6D637-2423-49A5-9513-A15D26075EDF}" presName="parentText" presStyleLbl="node1" presStyleIdx="2" presStyleCnt="3">
        <dgm:presLayoutVars>
          <dgm:chMax val="0"/>
          <dgm:bulletEnabled val="1"/>
        </dgm:presLayoutVars>
      </dgm:prSet>
      <dgm:spPr/>
    </dgm:pt>
  </dgm:ptLst>
  <dgm:cxnLst>
    <dgm:cxn modelId="{CCB0B640-FAE4-4DE1-9DB4-F6A475F07E3B}" srcId="{B99EA2F2-19BA-486C-91EA-7A01361B5FBF}" destId="{3106B547-AB0A-4DA0-AE43-E29DEB11E6C7}" srcOrd="1" destOrd="0" parTransId="{FD0A8ACE-AE2A-4543-A0A3-18A9CA2CB29D}" sibTransId="{93F0202D-08A6-4DB3-882D-B9E4CF09FCA1}"/>
    <dgm:cxn modelId="{6A471144-E2D3-4229-B7EC-893E39AC8A33}" srcId="{B99EA2F2-19BA-486C-91EA-7A01361B5FBF}" destId="{05A6D637-2423-49A5-9513-A15D26075EDF}" srcOrd="2" destOrd="0" parTransId="{E57056A1-085A-46BF-B03D-EF0E6160236F}" sibTransId="{2E12735D-60C4-47AC-BB8A-8968E64523D4}"/>
    <dgm:cxn modelId="{AB39B480-6DF8-4879-89D1-6724B0D3AF83}" type="presOf" srcId="{3106B547-AB0A-4DA0-AE43-E29DEB11E6C7}" destId="{EE38F5D4-09A2-4090-BC49-AB11860B34EF}" srcOrd="0" destOrd="0" presId="urn:microsoft.com/office/officeart/2005/8/layout/vList2"/>
    <dgm:cxn modelId="{4A6FFE96-9EFF-4BFF-92D3-36B09AA8C9DF}" type="presOf" srcId="{B99EA2F2-19BA-486C-91EA-7A01361B5FBF}" destId="{A2E2E91F-C40E-43B8-995D-007E6486DC6B}" srcOrd="0" destOrd="0" presId="urn:microsoft.com/office/officeart/2005/8/layout/vList2"/>
    <dgm:cxn modelId="{5AEAFEAE-001C-41D2-9ED2-4E99CE51A65B}" type="presOf" srcId="{05A6D637-2423-49A5-9513-A15D26075EDF}" destId="{38532522-DB69-44D4-B2F7-CFEFC027ACDB}" srcOrd="0" destOrd="0" presId="urn:microsoft.com/office/officeart/2005/8/layout/vList2"/>
    <dgm:cxn modelId="{44C4D5B1-9525-43EC-A67C-68685C7A74E9}" type="presOf" srcId="{B838141E-748F-4D72-B057-24D083867ECB}" destId="{FDD84F66-7EAC-4401-9F92-48586E094980}" srcOrd="0" destOrd="0" presId="urn:microsoft.com/office/officeart/2005/8/layout/vList2"/>
    <dgm:cxn modelId="{B9B691F8-AAAE-4B24-BE2E-ADBCCD503476}" srcId="{B99EA2F2-19BA-486C-91EA-7A01361B5FBF}" destId="{B838141E-748F-4D72-B057-24D083867ECB}" srcOrd="0" destOrd="0" parTransId="{A66B8FCE-A1A4-4EF9-B271-72067914FDE0}" sibTransId="{8C44B593-D51B-45B0-9EF8-B44CCF5B7D0F}"/>
    <dgm:cxn modelId="{9468EDFB-CE32-4724-B542-29AE30AE5A46}" type="presParOf" srcId="{A2E2E91F-C40E-43B8-995D-007E6486DC6B}" destId="{FDD84F66-7EAC-4401-9F92-48586E094980}" srcOrd="0" destOrd="0" presId="urn:microsoft.com/office/officeart/2005/8/layout/vList2"/>
    <dgm:cxn modelId="{73782311-8991-433D-BEC9-34231B38B336}" type="presParOf" srcId="{A2E2E91F-C40E-43B8-995D-007E6486DC6B}" destId="{15679218-F873-4552-9414-A3D6FAA63B93}" srcOrd="1" destOrd="0" presId="urn:microsoft.com/office/officeart/2005/8/layout/vList2"/>
    <dgm:cxn modelId="{D5779EF1-F3E7-4513-B001-B1F35EC11502}" type="presParOf" srcId="{A2E2E91F-C40E-43B8-995D-007E6486DC6B}" destId="{EE38F5D4-09A2-4090-BC49-AB11860B34EF}" srcOrd="2" destOrd="0" presId="urn:microsoft.com/office/officeart/2005/8/layout/vList2"/>
    <dgm:cxn modelId="{722F5A05-3003-40FA-9BE4-F7B1E7743BB7}" type="presParOf" srcId="{A2E2E91F-C40E-43B8-995D-007E6486DC6B}" destId="{C29B8F93-5583-481B-9685-F1806B5FB18A}" srcOrd="3" destOrd="0" presId="urn:microsoft.com/office/officeart/2005/8/layout/vList2"/>
    <dgm:cxn modelId="{C6FC921D-82A6-4C1F-BD05-3253837C0067}" type="presParOf" srcId="{A2E2E91F-C40E-43B8-995D-007E6486DC6B}" destId="{38532522-DB69-44D4-B2F7-CFEFC027ACD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C5C2E-9A91-42F8-A39E-9AC1DBD4DB3C}">
      <dsp:nvSpPr>
        <dsp:cNvPr id="0" name=""/>
        <dsp:cNvSpPr/>
      </dsp:nvSpPr>
      <dsp:spPr>
        <a:xfrm>
          <a:off x="0" y="224179"/>
          <a:ext cx="8088407" cy="158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7750" tIns="291592" rIns="6277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ODE – Oregon Department of Education</a:t>
          </a:r>
        </a:p>
        <a:p>
          <a:pPr marL="171450" lvl="1" indent="-171450" algn="l" defTabSz="800100">
            <a:lnSpc>
              <a:spcPct val="90000"/>
            </a:lnSpc>
            <a:spcBef>
              <a:spcPct val="0"/>
            </a:spcBef>
            <a:spcAft>
              <a:spcPct val="15000"/>
            </a:spcAft>
            <a:buChar char="•"/>
          </a:pPr>
          <a:r>
            <a:rPr lang="en-US" sz="1800" kern="1200"/>
            <a:t>OESO – Office of Enhancing Student Opportunities</a:t>
          </a:r>
        </a:p>
        <a:p>
          <a:pPr marL="171450" lvl="1" indent="-171450" algn="l" defTabSz="800100">
            <a:lnSpc>
              <a:spcPct val="90000"/>
            </a:lnSpc>
            <a:spcBef>
              <a:spcPct val="0"/>
            </a:spcBef>
            <a:spcAft>
              <a:spcPct val="15000"/>
            </a:spcAft>
            <a:buChar char="•"/>
          </a:pPr>
          <a:r>
            <a:rPr lang="en-US" sz="1800" kern="1200"/>
            <a:t>ASDP – Abbreviated School Day Program</a:t>
          </a:r>
        </a:p>
        <a:p>
          <a:pPr marL="171450" lvl="1" indent="-171450" algn="l" defTabSz="800100">
            <a:lnSpc>
              <a:spcPct val="90000"/>
            </a:lnSpc>
            <a:spcBef>
              <a:spcPct val="0"/>
            </a:spcBef>
            <a:spcAft>
              <a:spcPct val="15000"/>
            </a:spcAft>
            <a:buChar char="•"/>
          </a:pPr>
          <a:r>
            <a:rPr lang="en-US" sz="1800" kern="1200"/>
            <a:t>DSA – District Security Administrator</a:t>
          </a:r>
        </a:p>
      </dsp:txBody>
      <dsp:txXfrm>
        <a:off x="0" y="224179"/>
        <a:ext cx="8088407" cy="1587600"/>
      </dsp:txXfrm>
    </dsp:sp>
    <dsp:sp modelId="{B30F0C90-9741-47D0-9520-AEA5D5D4C56E}">
      <dsp:nvSpPr>
        <dsp:cNvPr id="0" name=""/>
        <dsp:cNvSpPr/>
      </dsp:nvSpPr>
      <dsp:spPr>
        <a:xfrm>
          <a:off x="404420" y="17539"/>
          <a:ext cx="5661884"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4006" tIns="0" rIns="214006" bIns="0" numCol="1" spcCol="1270" anchor="ctr" anchorCtr="0">
          <a:noAutofit/>
        </a:bodyPr>
        <a:lstStyle/>
        <a:p>
          <a:pPr marL="0" lvl="0" indent="0" algn="l" defTabSz="1066800">
            <a:lnSpc>
              <a:spcPct val="90000"/>
            </a:lnSpc>
            <a:spcBef>
              <a:spcPct val="0"/>
            </a:spcBef>
            <a:spcAft>
              <a:spcPct val="35000"/>
            </a:spcAft>
            <a:buNone/>
          </a:pPr>
          <a:r>
            <a:rPr lang="en-US" sz="2400" kern="1200"/>
            <a:t>Commonly used acronyms</a:t>
          </a:r>
        </a:p>
      </dsp:txBody>
      <dsp:txXfrm>
        <a:off x="424595" y="37714"/>
        <a:ext cx="5621534" cy="372930"/>
      </dsp:txXfrm>
    </dsp:sp>
    <dsp:sp modelId="{979F0B41-B491-42C8-B096-3ECDDC5E34F3}">
      <dsp:nvSpPr>
        <dsp:cNvPr id="0" name=""/>
        <dsp:cNvSpPr/>
      </dsp:nvSpPr>
      <dsp:spPr>
        <a:xfrm>
          <a:off x="0" y="2094019"/>
          <a:ext cx="8088407" cy="970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7750" tIns="291592" rIns="6277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Mute your mic when you are not speaking</a:t>
          </a:r>
        </a:p>
        <a:p>
          <a:pPr marL="171450" lvl="1" indent="-171450" algn="l" defTabSz="800100">
            <a:lnSpc>
              <a:spcPct val="90000"/>
            </a:lnSpc>
            <a:spcBef>
              <a:spcPct val="0"/>
            </a:spcBef>
            <a:spcAft>
              <a:spcPct val="15000"/>
            </a:spcAft>
            <a:buChar char="•"/>
          </a:pPr>
          <a:r>
            <a:rPr lang="en-US" sz="1800" kern="1200"/>
            <a:t>Ask questions</a:t>
          </a:r>
        </a:p>
      </dsp:txBody>
      <dsp:txXfrm>
        <a:off x="0" y="2094019"/>
        <a:ext cx="8088407" cy="970200"/>
      </dsp:txXfrm>
    </dsp:sp>
    <dsp:sp modelId="{8F82B2C7-213D-4A41-B970-335BA10BCE1D}">
      <dsp:nvSpPr>
        <dsp:cNvPr id="0" name=""/>
        <dsp:cNvSpPr/>
      </dsp:nvSpPr>
      <dsp:spPr>
        <a:xfrm>
          <a:off x="404420" y="1887379"/>
          <a:ext cx="5661884"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4006" tIns="0" rIns="214006" bIns="0" numCol="1" spcCol="1270" anchor="ctr" anchorCtr="0">
          <a:noAutofit/>
        </a:bodyPr>
        <a:lstStyle/>
        <a:p>
          <a:pPr marL="0" lvl="0" indent="0" algn="l" defTabSz="1066800">
            <a:lnSpc>
              <a:spcPct val="90000"/>
            </a:lnSpc>
            <a:spcBef>
              <a:spcPct val="0"/>
            </a:spcBef>
            <a:spcAft>
              <a:spcPct val="35000"/>
            </a:spcAft>
            <a:buNone/>
          </a:pPr>
          <a:r>
            <a:rPr lang="en-US" sz="2400" kern="1200"/>
            <a:t>How to get the most out of this training:</a:t>
          </a:r>
        </a:p>
      </dsp:txBody>
      <dsp:txXfrm>
        <a:off x="424595" y="1907554"/>
        <a:ext cx="5621534"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501C7-2F43-4508-A6AF-FDEA9E46C815}">
      <dsp:nvSpPr>
        <dsp:cNvPr id="0" name=""/>
        <dsp:cNvSpPr/>
      </dsp:nvSpPr>
      <dsp:spPr>
        <a:xfrm>
          <a:off x="0" y="430323"/>
          <a:ext cx="8088407" cy="2649150"/>
        </a:xfrm>
        <a:prstGeom prst="rect">
          <a:avLst/>
        </a:prstGeom>
        <a:solidFill>
          <a:schemeClr val="lt1">
            <a:alpha val="90000"/>
            <a:hueOff val="0"/>
            <a:satOff val="0"/>
            <a:lumOff val="0"/>
            <a:alphaOff val="0"/>
          </a:schemeClr>
        </a:solidFill>
        <a:ln w="6350" cap="flat" cmpd="sng" algn="ctr">
          <a:solidFill>
            <a:schemeClr val="accent1"/>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27750" tIns="604012" rIns="627750" bIns="206248" numCol="1" spcCol="1270" anchor="t" anchorCtr="0">
          <a:noAutofit/>
        </a:bodyPr>
        <a:lstStyle/>
        <a:p>
          <a:pPr marL="285750" lvl="1" indent="-285750" algn="l" defTabSz="1289050" rtl="0">
            <a:lnSpc>
              <a:spcPct val="90000"/>
            </a:lnSpc>
            <a:spcBef>
              <a:spcPct val="0"/>
            </a:spcBef>
            <a:spcAft>
              <a:spcPct val="15000"/>
            </a:spcAft>
            <a:buChar char="•"/>
          </a:pPr>
          <a:r>
            <a:rPr lang="en-US" sz="2900" kern="1200">
              <a:latin typeface="+mn-lt"/>
              <a:ea typeface="+mn-ea"/>
              <a:cs typeface="+mn-cs"/>
            </a:rPr>
            <a:t>FERPA</a:t>
          </a:r>
        </a:p>
        <a:p>
          <a:pPr marL="285750" lvl="1" indent="-285750" algn="l" defTabSz="1289050" rtl="0">
            <a:lnSpc>
              <a:spcPct val="90000"/>
            </a:lnSpc>
            <a:spcBef>
              <a:spcPct val="0"/>
            </a:spcBef>
            <a:spcAft>
              <a:spcPct val="15000"/>
            </a:spcAft>
            <a:buChar char="•"/>
          </a:pPr>
          <a:r>
            <a:rPr lang="en-US" sz="2900" kern="1200">
              <a:latin typeface="+mn-lt"/>
              <a:ea typeface="+mn-ea"/>
              <a:cs typeface="+mn-cs"/>
            </a:rPr>
            <a:t>HIPAA (transfer of records)</a:t>
          </a:r>
        </a:p>
        <a:p>
          <a:pPr marL="285750" lvl="1" indent="-285750" algn="l" defTabSz="1289050" rtl="0">
            <a:lnSpc>
              <a:spcPct val="90000"/>
            </a:lnSpc>
            <a:spcBef>
              <a:spcPct val="0"/>
            </a:spcBef>
            <a:spcAft>
              <a:spcPct val="15000"/>
            </a:spcAft>
            <a:buChar char="•"/>
          </a:pPr>
          <a:r>
            <a:rPr lang="en-US" sz="2900" kern="1200">
              <a:latin typeface="+mn-lt"/>
              <a:ea typeface="+mn-ea"/>
              <a:cs typeface="+mn-cs"/>
            </a:rPr>
            <a:t>Email SSID numbers only</a:t>
          </a:r>
        </a:p>
        <a:p>
          <a:pPr marL="285750" lvl="1" indent="-285750" algn="l" defTabSz="1289050" rtl="0">
            <a:lnSpc>
              <a:spcPct val="90000"/>
            </a:lnSpc>
            <a:spcBef>
              <a:spcPct val="0"/>
            </a:spcBef>
            <a:spcAft>
              <a:spcPct val="15000"/>
            </a:spcAft>
            <a:buChar char="•"/>
          </a:pPr>
          <a:r>
            <a:rPr lang="en-US" sz="2900" kern="1200">
              <a:latin typeface="+mn-lt"/>
              <a:ea typeface="+mn-ea"/>
              <a:cs typeface="+mn-cs"/>
            </a:rPr>
            <a:t>Use the “Notes” function in the application</a:t>
          </a:r>
        </a:p>
      </dsp:txBody>
      <dsp:txXfrm>
        <a:off x="0" y="430323"/>
        <a:ext cx="8088407" cy="2649150"/>
      </dsp:txXfrm>
    </dsp:sp>
    <dsp:sp modelId="{495C027C-B9EF-45ED-8EA0-79AD02CCE79C}">
      <dsp:nvSpPr>
        <dsp:cNvPr id="0" name=""/>
        <dsp:cNvSpPr/>
      </dsp:nvSpPr>
      <dsp:spPr>
        <a:xfrm>
          <a:off x="404420" y="2283"/>
          <a:ext cx="5661884" cy="856080"/>
        </a:xfrm>
        <a:prstGeom prst="roundRect">
          <a:avLst/>
        </a:prstGeom>
        <a:solidFill>
          <a:schemeClr val="accent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4006" tIns="0" rIns="214006" bIns="0" numCol="1" spcCol="1270" anchor="ctr" anchorCtr="0">
          <a:noAutofit/>
        </a:bodyPr>
        <a:lstStyle/>
        <a:p>
          <a:pPr marL="0" lvl="0" indent="0" algn="l" defTabSz="1289050" rtl="0">
            <a:lnSpc>
              <a:spcPct val="90000"/>
            </a:lnSpc>
            <a:spcBef>
              <a:spcPct val="0"/>
            </a:spcBef>
            <a:spcAft>
              <a:spcPct val="35000"/>
            </a:spcAft>
            <a:buNone/>
          </a:pPr>
          <a:r>
            <a:rPr lang="en-US" sz="2900" kern="1200">
              <a:latin typeface="+mn-lt"/>
              <a:ea typeface="+mn-ea"/>
              <a:cs typeface="+mn-cs"/>
            </a:rPr>
            <a:t>Data is confidential</a:t>
          </a:r>
        </a:p>
      </dsp:txBody>
      <dsp:txXfrm>
        <a:off x="446210" y="44073"/>
        <a:ext cx="5578304" cy="77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84F66-7EAC-4401-9F92-48586E094980}">
      <dsp:nvSpPr>
        <dsp:cNvPr id="0" name=""/>
        <dsp:cNvSpPr/>
      </dsp:nvSpPr>
      <dsp:spPr>
        <a:xfrm>
          <a:off x="0" y="240750"/>
          <a:ext cx="8088407" cy="8379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a:ea typeface="+mn-ea"/>
              <a:cs typeface="+mn-cs"/>
            </a:rPr>
            <a:t>A student who is eligible for special education and related services, as provided by ORS chapter 343;</a:t>
          </a:r>
        </a:p>
      </dsp:txBody>
      <dsp:txXfrm>
        <a:off x="40905" y="281655"/>
        <a:ext cx="8006597" cy="756142"/>
      </dsp:txXfrm>
    </dsp:sp>
    <dsp:sp modelId="{EE38F5D4-09A2-4090-BC49-AB11860B34EF}">
      <dsp:nvSpPr>
        <dsp:cNvPr id="0" name=""/>
        <dsp:cNvSpPr/>
      </dsp:nvSpPr>
      <dsp:spPr>
        <a:xfrm>
          <a:off x="0" y="1121902"/>
          <a:ext cx="8088407" cy="8379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kern="1200">
              <a:ea typeface="+mn-ea"/>
              <a:cs typeface="+mn-cs"/>
            </a:rPr>
            <a:t>A student who has a disability under Section 504 of the Rehabilitation Act of 1973, 29 U.S.C. 794, and is eligible for a 504 Plan</a:t>
          </a:r>
          <a:r>
            <a:rPr lang="en-US" sz="1500" b="0" kern="1200">
              <a:latin typeface="Calibri" panose="020F0502020204030204"/>
              <a:ea typeface="+mn-ea"/>
              <a:cs typeface="+mn-cs"/>
            </a:rPr>
            <a:t> including students eligible without a plan</a:t>
          </a:r>
          <a:r>
            <a:rPr lang="en-US" sz="1500" b="0" kern="1200">
              <a:ea typeface="+mn-ea"/>
              <a:cs typeface="+mn-cs"/>
            </a:rPr>
            <a:t>; or</a:t>
          </a:r>
        </a:p>
      </dsp:txBody>
      <dsp:txXfrm>
        <a:off x="40905" y="1162807"/>
        <a:ext cx="8006597" cy="756142"/>
      </dsp:txXfrm>
    </dsp:sp>
    <dsp:sp modelId="{38532522-DB69-44D4-B2F7-CFEFC027ACDB}">
      <dsp:nvSpPr>
        <dsp:cNvPr id="0" name=""/>
        <dsp:cNvSpPr/>
      </dsp:nvSpPr>
      <dsp:spPr>
        <a:xfrm>
          <a:off x="0" y="2003055"/>
          <a:ext cx="8088407" cy="8379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a:ea typeface="+mn-ea"/>
              <a:cs typeface="+mn-cs"/>
            </a:rPr>
            <a:t>A student who has not been determined to be eligible for special education and related services, as provided by ORS chapter 343, or to be eligible for a 504 Plan, but for whom a request or referral for evaluation for eligibility determination has been made but not yet completed.</a:t>
          </a:r>
        </a:p>
      </dsp:txBody>
      <dsp:txXfrm>
        <a:off x="40905" y="2043960"/>
        <a:ext cx="8006597" cy="75614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9">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0b851efc64_0_721:notes"/>
          <p:cNvSpPr>
            <a:spLocks noGrp="1" noRot="1" noChangeAspect="1"/>
          </p:cNvSpPr>
          <p:nvPr>
            <p:ph type="sldImg" idx="2"/>
          </p:nvPr>
        </p:nvSpPr>
        <p:spPr>
          <a:xfrm>
            <a:off x="407988" y="696913"/>
            <a:ext cx="6196012" cy="34845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663" name="Google Shape;663;g10b851efc64_0_721:notes"/>
          <p:cNvSpPr txBox="1">
            <a:spLocks noGrp="1"/>
          </p:cNvSpPr>
          <p:nvPr>
            <p:ph type="body" idx="1"/>
          </p:nvPr>
        </p:nvSpPr>
        <p:spPr>
          <a:xfrm>
            <a:off x="934721" y="4416426"/>
            <a:ext cx="5140960" cy="4181550"/>
          </a:xfrm>
          <a:prstGeom prst="rect">
            <a:avLst/>
          </a:prstGeom>
          <a:noFill/>
          <a:ln>
            <a:noFill/>
          </a:ln>
        </p:spPr>
        <p:txBody>
          <a:bodyPr spcFirstLastPara="1" wrap="square" lIns="87812" tIns="87812" rIns="87812" bIns="87812" anchor="t" anchorCtr="0">
            <a:noAutofit/>
          </a:bodyPr>
          <a:lstStyle/>
          <a:p>
            <a:pPr marL="0" indent="0">
              <a:buClr>
                <a:schemeClr val="dk1"/>
              </a:buClr>
              <a:buSzPts val="26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A9025-EDD5-2884-487D-FAD4CB5A0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D89DA-5C65-A53B-7544-2B492227A4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521A59-37BD-BB23-8355-852D8BD9E5C6}"/>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15447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a:extLst>
            <a:ext uri="{FF2B5EF4-FFF2-40B4-BE49-F238E27FC236}">
              <a16:creationId xmlns:a16="http://schemas.microsoft.com/office/drawing/2014/main" id="{C5C796E1-6BD5-5EC0-E648-39A60539ED9C}"/>
            </a:ext>
          </a:extLst>
        </p:cNvPr>
        <p:cNvGrpSpPr/>
        <p:nvPr/>
      </p:nvGrpSpPr>
      <p:grpSpPr>
        <a:xfrm>
          <a:off x="0" y="0"/>
          <a:ext cx="0" cy="0"/>
          <a:chOff x="0" y="0"/>
          <a:chExt cx="0" cy="0"/>
        </a:xfrm>
      </p:grpSpPr>
      <p:sp>
        <p:nvSpPr>
          <p:cNvPr id="668" name="Google Shape;668;g1141b69673e_0_0:notes">
            <a:extLst>
              <a:ext uri="{FF2B5EF4-FFF2-40B4-BE49-F238E27FC236}">
                <a16:creationId xmlns:a16="http://schemas.microsoft.com/office/drawing/2014/main" id="{F6E7342C-E3AE-CCC4-C1A0-DB7540CB196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69" name="Google Shape;669;g1141b69673e_0_0:notes">
            <a:extLst>
              <a:ext uri="{FF2B5EF4-FFF2-40B4-BE49-F238E27FC236}">
                <a16:creationId xmlns:a16="http://schemas.microsoft.com/office/drawing/2014/main" id="{A5ACD70F-66FB-53ED-2E18-AB5A3075B2EA}"/>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defTabSz="898136">
              <a:buNone/>
              <a:defRPr/>
            </a:pPr>
            <a:endParaRPr lang="en-US"/>
          </a:p>
        </p:txBody>
      </p:sp>
      <p:sp>
        <p:nvSpPr>
          <p:cNvPr id="670" name="Google Shape;670;g1141b69673e_0_0:notes">
            <a:extLst>
              <a:ext uri="{FF2B5EF4-FFF2-40B4-BE49-F238E27FC236}">
                <a16:creationId xmlns:a16="http://schemas.microsoft.com/office/drawing/2014/main" id="{568B44FA-E3F6-7A54-EB42-AA0BAF4297DC}"/>
              </a:ext>
            </a:extLst>
          </p:cNvPr>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
              <a:pPr algn="r"/>
              <a:t>3</a:t>
            </a:fld>
            <a:endParaRPr/>
          </a:p>
        </p:txBody>
      </p:sp>
    </p:spTree>
    <p:extLst>
      <p:ext uri="{BB962C8B-B14F-4D97-AF65-F5344CB8AC3E}">
        <p14:creationId xmlns:p14="http://schemas.microsoft.com/office/powerpoint/2010/main" val="2934219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a:extLst>
            <a:ext uri="{FF2B5EF4-FFF2-40B4-BE49-F238E27FC236}">
              <a16:creationId xmlns:a16="http://schemas.microsoft.com/office/drawing/2014/main" id="{F4FE8DD4-6401-3AF8-C352-3881B6558C0F}"/>
            </a:ext>
          </a:extLst>
        </p:cNvPr>
        <p:cNvGrpSpPr/>
        <p:nvPr/>
      </p:nvGrpSpPr>
      <p:grpSpPr>
        <a:xfrm>
          <a:off x="0" y="0"/>
          <a:ext cx="0" cy="0"/>
          <a:chOff x="0" y="0"/>
          <a:chExt cx="0" cy="0"/>
        </a:xfrm>
      </p:grpSpPr>
      <p:sp>
        <p:nvSpPr>
          <p:cNvPr id="706" name="Google Shape;706;g10b851efc64_0_727:notes">
            <a:extLst>
              <a:ext uri="{FF2B5EF4-FFF2-40B4-BE49-F238E27FC236}">
                <a16:creationId xmlns:a16="http://schemas.microsoft.com/office/drawing/2014/main" id="{1DA2BFFC-F7C9-A5F0-39D8-59B6FF75F832}"/>
              </a:ext>
            </a:extLst>
          </p:cNvPr>
          <p:cNvSpPr>
            <a:spLocks noGrp="1" noRot="1" noChangeAspect="1"/>
          </p:cNvSpPr>
          <p:nvPr>
            <p:ph type="sldImg" idx="2"/>
          </p:nvPr>
        </p:nvSpPr>
        <p:spPr>
          <a:xfrm>
            <a:off x="407988" y="696913"/>
            <a:ext cx="6199187"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07" name="Google Shape;707;g10b851efc64_0_727:notes">
            <a:extLst>
              <a:ext uri="{FF2B5EF4-FFF2-40B4-BE49-F238E27FC236}">
                <a16:creationId xmlns:a16="http://schemas.microsoft.com/office/drawing/2014/main" id="{A4140024-12BD-64E1-8415-88FC9E1DDBFB}"/>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a:buNone/>
            </a:pPr>
            <a:endParaRPr lang="en-US"/>
          </a:p>
        </p:txBody>
      </p:sp>
    </p:spTree>
    <p:extLst>
      <p:ext uri="{BB962C8B-B14F-4D97-AF65-F5344CB8AC3E}">
        <p14:creationId xmlns:p14="http://schemas.microsoft.com/office/powerpoint/2010/main" val="236677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021E9-DF29-F339-6BE1-6A3A8690B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93EDF-B646-B8F5-0A5C-48088426E6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98F4B7-4948-8538-D65E-613218AD7181}"/>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92002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6013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59078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018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6642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3682909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171450" indent="-171450">
              <a:buClr>
                <a:schemeClr val="dk1"/>
              </a:buClr>
              <a:buSzPts val="1300"/>
            </a:pPr>
            <a:endParaRPr lang="en-US"/>
          </a:p>
        </p:txBody>
      </p:sp>
    </p:spTree>
    <p:extLst>
      <p:ext uri="{BB962C8B-B14F-4D97-AF65-F5344CB8AC3E}">
        <p14:creationId xmlns:p14="http://schemas.microsoft.com/office/powerpoint/2010/main" val="1528890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1839431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2664142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a:p>
        </p:txBody>
      </p:sp>
    </p:spTree>
    <p:extLst>
      <p:ext uri="{BB962C8B-B14F-4D97-AF65-F5344CB8AC3E}">
        <p14:creationId xmlns:p14="http://schemas.microsoft.com/office/powerpoint/2010/main" val="1424274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2423149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06C07-7D65-814B-2256-1C91274C6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578D3-96F3-D0C4-5C7E-E8DF816428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2EE371-30B7-4E19-FD6D-DB5915F27DF2}"/>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074363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a:extLst>
            <a:ext uri="{FF2B5EF4-FFF2-40B4-BE49-F238E27FC236}">
              <a16:creationId xmlns:a16="http://schemas.microsoft.com/office/drawing/2014/main" id="{2DE4E719-D458-62BA-4340-6936C1B4A1F2}"/>
            </a:ext>
          </a:extLst>
        </p:cNvPr>
        <p:cNvGrpSpPr/>
        <p:nvPr/>
      </p:nvGrpSpPr>
      <p:grpSpPr>
        <a:xfrm>
          <a:off x="0" y="0"/>
          <a:ext cx="0" cy="0"/>
          <a:chOff x="0" y="0"/>
          <a:chExt cx="0" cy="0"/>
        </a:xfrm>
      </p:grpSpPr>
      <p:sp>
        <p:nvSpPr>
          <p:cNvPr id="706" name="Google Shape;706;g10b851efc64_0_727:notes">
            <a:extLst>
              <a:ext uri="{FF2B5EF4-FFF2-40B4-BE49-F238E27FC236}">
                <a16:creationId xmlns:a16="http://schemas.microsoft.com/office/drawing/2014/main" id="{97677884-1469-DD19-BBAE-F1B2C722FA12}"/>
              </a:ext>
            </a:extLst>
          </p:cNvPr>
          <p:cNvSpPr>
            <a:spLocks noGrp="1" noRot="1" noChangeAspect="1"/>
          </p:cNvSpPr>
          <p:nvPr>
            <p:ph type="sldImg" idx="2"/>
          </p:nvPr>
        </p:nvSpPr>
        <p:spPr>
          <a:xfrm>
            <a:off x="407988" y="696913"/>
            <a:ext cx="6199187"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07" name="Google Shape;707;g10b851efc64_0_727:notes">
            <a:extLst>
              <a:ext uri="{FF2B5EF4-FFF2-40B4-BE49-F238E27FC236}">
                <a16:creationId xmlns:a16="http://schemas.microsoft.com/office/drawing/2014/main" id="{1CF6AAB7-775D-1740-3762-A249DF0DB885}"/>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None/>
            </a:pPr>
            <a:endParaRPr lang="en-US"/>
          </a:p>
        </p:txBody>
      </p:sp>
    </p:spTree>
    <p:extLst>
      <p:ext uri="{BB962C8B-B14F-4D97-AF65-F5344CB8AC3E}">
        <p14:creationId xmlns:p14="http://schemas.microsoft.com/office/powerpoint/2010/main" val="910209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a:extLst>
            <a:ext uri="{FF2B5EF4-FFF2-40B4-BE49-F238E27FC236}">
              <a16:creationId xmlns:a16="http://schemas.microsoft.com/office/drawing/2014/main" id="{22B60571-70B5-7CC7-5E2A-571813D52A0B}"/>
            </a:ext>
          </a:extLst>
        </p:cNvPr>
        <p:cNvGrpSpPr/>
        <p:nvPr/>
      </p:nvGrpSpPr>
      <p:grpSpPr>
        <a:xfrm>
          <a:off x="0" y="0"/>
          <a:ext cx="0" cy="0"/>
          <a:chOff x="0" y="0"/>
          <a:chExt cx="0" cy="0"/>
        </a:xfrm>
      </p:grpSpPr>
      <p:sp>
        <p:nvSpPr>
          <p:cNvPr id="706" name="Google Shape;706;g10b851efc64_0_727:notes">
            <a:extLst>
              <a:ext uri="{FF2B5EF4-FFF2-40B4-BE49-F238E27FC236}">
                <a16:creationId xmlns:a16="http://schemas.microsoft.com/office/drawing/2014/main" id="{707858BF-63FF-F2B0-6E88-E8BA97524387}"/>
              </a:ext>
            </a:extLst>
          </p:cNvPr>
          <p:cNvSpPr>
            <a:spLocks noGrp="1" noRot="1" noChangeAspect="1"/>
          </p:cNvSpPr>
          <p:nvPr>
            <p:ph type="sldImg" idx="2"/>
          </p:nvPr>
        </p:nvSpPr>
        <p:spPr>
          <a:xfrm>
            <a:off x="407988" y="696913"/>
            <a:ext cx="6199187"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07" name="Google Shape;707;g10b851efc64_0_727:notes">
            <a:extLst>
              <a:ext uri="{FF2B5EF4-FFF2-40B4-BE49-F238E27FC236}">
                <a16:creationId xmlns:a16="http://schemas.microsoft.com/office/drawing/2014/main" id="{03C2E3C3-486E-47AF-AA16-71B655B430E1}"/>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a:buNone/>
            </a:pPr>
            <a:endParaRPr lang="en-US"/>
          </a:p>
        </p:txBody>
      </p:sp>
    </p:spTree>
    <p:extLst>
      <p:ext uri="{BB962C8B-B14F-4D97-AF65-F5344CB8AC3E}">
        <p14:creationId xmlns:p14="http://schemas.microsoft.com/office/powerpoint/2010/main" val="3026339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168417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BFF6-ECD7-B313-7F43-4397ACE77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C3239-7865-7BB3-BA75-F623CD1D08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A51E09-ACB3-6D4D-EBEE-9A7D4F949B45}"/>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1525425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buClr>
                <a:schemeClr val="dk1"/>
              </a:buClr>
              <a:buSzPts val="130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23</a:t>
            </a:fld>
            <a:endParaRPr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133350" indent="0">
              <a:spcBef>
                <a:spcPts val="0"/>
              </a:spcBef>
              <a:buSzPct val="110000"/>
              <a:buFont typeface="Calibri" panose="020F0502020204030204" pitchFamily="34" charset="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24</a:t>
            </a:fld>
            <a:endParaRPr sz="1300"/>
          </a:p>
        </p:txBody>
      </p:sp>
    </p:spTree>
    <p:extLst>
      <p:ext uri="{BB962C8B-B14F-4D97-AF65-F5344CB8AC3E}">
        <p14:creationId xmlns:p14="http://schemas.microsoft.com/office/powerpoint/2010/main" val="1915345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135884" indent="0">
              <a:buClr>
                <a:schemeClr val="dk1"/>
              </a:buClr>
              <a:buSzPts val="1300"/>
              <a:buNone/>
            </a:pPr>
            <a:endParaRPr/>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25</a:t>
            </a:fld>
            <a:endParaRPr sz="1300"/>
          </a:p>
        </p:txBody>
      </p:sp>
    </p:spTree>
    <p:extLst>
      <p:ext uri="{BB962C8B-B14F-4D97-AF65-F5344CB8AC3E}">
        <p14:creationId xmlns:p14="http://schemas.microsoft.com/office/powerpoint/2010/main" val="19110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68044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307334" indent="-171450">
              <a:buClr>
                <a:schemeClr val="dk1"/>
              </a:buClr>
              <a:buSzPts val="1300"/>
            </a:pPr>
            <a:endParaRPr/>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27</a:t>
            </a:fld>
            <a:endParaRPr sz="1300"/>
          </a:p>
        </p:txBody>
      </p:sp>
    </p:spTree>
    <p:extLst>
      <p:ext uri="{BB962C8B-B14F-4D97-AF65-F5344CB8AC3E}">
        <p14:creationId xmlns:p14="http://schemas.microsoft.com/office/powerpoint/2010/main" val="1853818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buClr>
                <a:schemeClr val="dk1"/>
              </a:buClr>
              <a:buSzPts val="130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28</a:t>
            </a:fld>
            <a:endParaRPr sz="1300"/>
          </a:p>
        </p:txBody>
      </p:sp>
    </p:spTree>
    <p:extLst>
      <p:ext uri="{BB962C8B-B14F-4D97-AF65-F5344CB8AC3E}">
        <p14:creationId xmlns:p14="http://schemas.microsoft.com/office/powerpoint/2010/main" val="2238770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buClr>
                <a:schemeClr val="dk1"/>
              </a:buClr>
              <a:buSzPts val="1300"/>
              <a:buNone/>
            </a:pPr>
            <a:endParaRPr/>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29</a:t>
            </a:fld>
            <a:endParaRPr sz="1300"/>
          </a:p>
        </p:txBody>
      </p:sp>
    </p:spTree>
    <p:extLst>
      <p:ext uri="{BB962C8B-B14F-4D97-AF65-F5344CB8AC3E}">
        <p14:creationId xmlns:p14="http://schemas.microsoft.com/office/powerpoint/2010/main" val="1170785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133350" indent="0">
              <a:spcBef>
                <a:spcPts val="0"/>
              </a:spcBef>
              <a:buSzPts val="130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30</a:t>
            </a:fld>
            <a:endParaRPr sz="1300"/>
          </a:p>
        </p:txBody>
      </p:sp>
    </p:spTree>
    <p:extLst>
      <p:ext uri="{BB962C8B-B14F-4D97-AF65-F5344CB8AC3E}">
        <p14:creationId xmlns:p14="http://schemas.microsoft.com/office/powerpoint/2010/main" val="836083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spcBef>
                <a:spcPts val="0"/>
              </a:spcBef>
              <a:buSzPts val="130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31</a:t>
            </a:fld>
            <a:endParaRPr sz="1300"/>
          </a:p>
        </p:txBody>
      </p:sp>
    </p:spTree>
    <p:extLst>
      <p:ext uri="{BB962C8B-B14F-4D97-AF65-F5344CB8AC3E}">
        <p14:creationId xmlns:p14="http://schemas.microsoft.com/office/powerpoint/2010/main" val="448883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a:extLst>
            <a:ext uri="{FF2B5EF4-FFF2-40B4-BE49-F238E27FC236}">
              <a16:creationId xmlns:a16="http://schemas.microsoft.com/office/drawing/2014/main" id="{05507459-E56F-A5E7-D7FA-F0A19B8A8E3E}"/>
            </a:ext>
          </a:extLst>
        </p:cNvPr>
        <p:cNvGrpSpPr/>
        <p:nvPr/>
      </p:nvGrpSpPr>
      <p:grpSpPr>
        <a:xfrm>
          <a:off x="0" y="0"/>
          <a:ext cx="0" cy="0"/>
          <a:chOff x="0" y="0"/>
          <a:chExt cx="0" cy="0"/>
        </a:xfrm>
      </p:grpSpPr>
      <p:sp>
        <p:nvSpPr>
          <p:cNvPr id="787" name="Google Shape;787;g10b851efc64_0_803:notes">
            <a:extLst>
              <a:ext uri="{FF2B5EF4-FFF2-40B4-BE49-F238E27FC236}">
                <a16:creationId xmlns:a16="http://schemas.microsoft.com/office/drawing/2014/main" id="{E705D32B-8433-0925-84FA-1137AA652D8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a:extLst>
              <a:ext uri="{FF2B5EF4-FFF2-40B4-BE49-F238E27FC236}">
                <a16:creationId xmlns:a16="http://schemas.microsoft.com/office/drawing/2014/main" id="{5B79D473-B509-67F3-362F-A57A59B6C844}"/>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buClr>
                <a:schemeClr val="dk1"/>
              </a:buClr>
              <a:buSzPts val="1300"/>
              <a:buNone/>
            </a:pPr>
            <a:endParaRPr lang="en-US"/>
          </a:p>
        </p:txBody>
      </p:sp>
      <p:sp>
        <p:nvSpPr>
          <p:cNvPr id="789" name="Google Shape;789;g10b851efc64_0_803:notes">
            <a:extLst>
              <a:ext uri="{FF2B5EF4-FFF2-40B4-BE49-F238E27FC236}">
                <a16:creationId xmlns:a16="http://schemas.microsoft.com/office/drawing/2014/main" id="{A2AE5073-B459-31B3-862F-1D207AE60D1D}"/>
              </a:ext>
            </a:extLst>
          </p:cNvPr>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32</a:t>
            </a:fld>
            <a:endParaRPr sz="1300"/>
          </a:p>
        </p:txBody>
      </p:sp>
    </p:spTree>
    <p:extLst>
      <p:ext uri="{BB962C8B-B14F-4D97-AF65-F5344CB8AC3E}">
        <p14:creationId xmlns:p14="http://schemas.microsoft.com/office/powerpoint/2010/main" val="2869007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0b851efc64_0_8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buClr>
                <a:schemeClr val="dk1"/>
              </a:buClr>
              <a:buSzPts val="1300"/>
              <a:buNone/>
            </a:pPr>
            <a:endParaRPr lang="en-US"/>
          </a:p>
        </p:txBody>
      </p:sp>
      <p:sp>
        <p:nvSpPr>
          <p:cNvPr id="789" name="Google Shape;789;g10b851efc64_0_803:notes"/>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33</a:t>
            </a:fld>
            <a:endParaRPr sz="1300"/>
          </a:p>
        </p:txBody>
      </p:sp>
    </p:spTree>
    <p:extLst>
      <p:ext uri="{BB962C8B-B14F-4D97-AF65-F5344CB8AC3E}">
        <p14:creationId xmlns:p14="http://schemas.microsoft.com/office/powerpoint/2010/main" val="1165327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a:extLst>
            <a:ext uri="{FF2B5EF4-FFF2-40B4-BE49-F238E27FC236}">
              <a16:creationId xmlns:a16="http://schemas.microsoft.com/office/drawing/2014/main" id="{A41D000B-ACAF-6D38-D207-765B137512FA}"/>
            </a:ext>
          </a:extLst>
        </p:cNvPr>
        <p:cNvGrpSpPr/>
        <p:nvPr/>
      </p:nvGrpSpPr>
      <p:grpSpPr>
        <a:xfrm>
          <a:off x="0" y="0"/>
          <a:ext cx="0" cy="0"/>
          <a:chOff x="0" y="0"/>
          <a:chExt cx="0" cy="0"/>
        </a:xfrm>
      </p:grpSpPr>
      <p:sp>
        <p:nvSpPr>
          <p:cNvPr id="787" name="Google Shape;787;g10b851efc64_0_803:notes">
            <a:extLst>
              <a:ext uri="{FF2B5EF4-FFF2-40B4-BE49-F238E27FC236}">
                <a16:creationId xmlns:a16="http://schemas.microsoft.com/office/drawing/2014/main" id="{7FD2D6DF-6B80-462B-7869-B77FDDEDA349}"/>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88" name="Google Shape;788;g10b851efc64_0_803:notes">
            <a:extLst>
              <a:ext uri="{FF2B5EF4-FFF2-40B4-BE49-F238E27FC236}">
                <a16:creationId xmlns:a16="http://schemas.microsoft.com/office/drawing/2014/main" id="{FB780826-2336-928F-811D-D7A77EFD1EA2}"/>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38" tIns="87838" rIns="87838" bIns="87838" anchor="t" anchorCtr="0">
            <a:noAutofit/>
          </a:bodyPr>
          <a:lstStyle/>
          <a:p>
            <a:pPr marL="0" indent="0">
              <a:spcBef>
                <a:spcPts val="0"/>
              </a:spcBef>
              <a:buSzPts val="1300"/>
              <a:buNone/>
            </a:pPr>
            <a:endParaRPr lang="en-US"/>
          </a:p>
        </p:txBody>
      </p:sp>
      <p:sp>
        <p:nvSpPr>
          <p:cNvPr id="789" name="Google Shape;789;g10b851efc64_0_803:notes">
            <a:extLst>
              <a:ext uri="{FF2B5EF4-FFF2-40B4-BE49-F238E27FC236}">
                <a16:creationId xmlns:a16="http://schemas.microsoft.com/office/drawing/2014/main" id="{32ED65B0-0C8D-7C6E-DE08-8E9ACEA92DE7}"/>
              </a:ext>
            </a:extLst>
          </p:cNvPr>
          <p:cNvSpPr txBox="1">
            <a:spLocks noGrp="1"/>
          </p:cNvSpPr>
          <p:nvPr>
            <p:ph type="sldNum" idx="12"/>
          </p:nvPr>
        </p:nvSpPr>
        <p:spPr>
          <a:xfrm>
            <a:off x="3970938" y="8829968"/>
            <a:ext cx="3037840" cy="466650"/>
          </a:xfrm>
          <a:prstGeom prst="rect">
            <a:avLst/>
          </a:prstGeom>
          <a:noFill/>
          <a:ln>
            <a:noFill/>
          </a:ln>
        </p:spPr>
        <p:txBody>
          <a:bodyPr spcFirstLastPara="1" wrap="square" lIns="92831" tIns="46415" rIns="92831" bIns="46415" anchor="b" anchorCtr="0">
            <a:noAutofit/>
          </a:bodyPr>
          <a:lstStyle/>
          <a:p>
            <a:pPr algn="r">
              <a:buClr>
                <a:schemeClr val="dk1"/>
              </a:buClr>
              <a:buSzPts val="1200"/>
            </a:pPr>
            <a:fld id="{00000000-1234-1234-1234-123412341234}" type="slidenum">
              <a:rPr lang="en" sz="1300"/>
              <a:pPr algn="r">
                <a:buClr>
                  <a:schemeClr val="dk1"/>
                </a:buClr>
                <a:buSzPts val="1200"/>
              </a:pPr>
              <a:t>34</a:t>
            </a:fld>
            <a:endParaRPr sz="1300"/>
          </a:p>
        </p:txBody>
      </p:sp>
    </p:spTree>
    <p:extLst>
      <p:ext uri="{BB962C8B-B14F-4D97-AF65-F5344CB8AC3E}">
        <p14:creationId xmlns:p14="http://schemas.microsoft.com/office/powerpoint/2010/main" val="1077001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10519540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3639529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5228F14C-9E0D-10A4-B763-50ABAD1A1F4D}"/>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EB452C63-0731-BEE9-7470-CBDF6536AD4D}"/>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1786B3EE-5AD9-FDE4-4F7F-8F4207CFFC89}"/>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39716728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7856978B-27CA-3DFA-61D3-5E7FC4DBA976}"/>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4651AF1A-4CE2-1DCA-241F-03132C511620}"/>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75BFC696-6CCC-3159-38B9-7846FEFE681D}"/>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3750924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179E3EBC-D830-26D4-E5AE-7CC247EE5E58}"/>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C32296A6-A82B-BE9F-E999-F1C1FE9A3E11}"/>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5861516C-524F-C3AA-812D-7CA9CF22D6D1}"/>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177942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10504732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732423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962705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A3BE-FE98-B28B-BFC7-7D1B95F54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A8BE6-CF8B-0E01-6225-0079F00D9B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E86D97-0134-33B2-15E1-833F68674758}"/>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4084065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0A39-D560-BCE7-F848-916238152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BBB09-7EEF-413E-B7B5-00A856538D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92DDB0-8DAA-01FA-DDBC-4D49419DE8D1}"/>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24852999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33D4AA9B-B6B3-72C8-5360-592517712662}"/>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0AD3D1C3-93D6-6E16-E652-068A0C121F78}"/>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9D8E89A3-8FE2-4367-F09B-E09C021558DF}"/>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1794431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0b851efc64_0_74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indent="0">
              <a:buClr>
                <a:schemeClr val="dk1"/>
              </a:buClr>
              <a:buSzPts val="1300"/>
              <a:buNone/>
            </a:pPr>
            <a:endParaRPr lang="en-US"/>
          </a:p>
        </p:txBody>
      </p:sp>
    </p:spTree>
    <p:extLst>
      <p:ext uri="{BB962C8B-B14F-4D97-AF65-F5344CB8AC3E}">
        <p14:creationId xmlns:p14="http://schemas.microsoft.com/office/powerpoint/2010/main" val="2582051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1376646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23082864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8086571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97A91-EE8B-A8B2-42C7-508724AB2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AA52E-8FBD-0B38-CE9F-E8396246D7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3D9A97-79CC-EBB9-05C8-69D0E8879210}"/>
              </a:ext>
            </a:extLst>
          </p:cNvPr>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6604156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236AD-FFC6-2C36-2637-AD1663532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9A76C-1EF6-F290-2A71-FCBEC39C2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62AC09-5CE4-ACD9-2B83-1BD515B76381}"/>
              </a:ext>
            </a:extLst>
          </p:cNvPr>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4487991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145348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8202925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19288-5B32-4D2D-9A29-67EC48E01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74EBA-A7B4-C17D-8C9D-5A10A170FC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8BDC93-57D0-F4E3-FC90-EFB1C2EDE702}"/>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20768867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25092070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7A7AB2DB-1734-B36B-7F47-184D368032AE}"/>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CDAF2E7B-FFFF-4814-5D5A-F7123B41A80E}"/>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C4E7A04A-F853-1A46-29CE-9056A9D6FFE1}"/>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2333585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0A4CD89C-AA87-3B77-58AD-B1CC8AD26F3A}"/>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534CF8F3-2C95-EA99-7CF8-F9C5F9A1345F}"/>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ECC72768-46DB-1E19-611F-516DBDE7C14C}"/>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4577845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1B684D74-9869-3F29-92C0-560B60A2C60A}"/>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545EBE16-E0AB-DBE9-F66F-7E432514A57F}"/>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1DA18659-B21F-908A-0731-8B62EFFD48D2}"/>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9855352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C234177C-B736-8499-5761-F15655C26C36}"/>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90921388-EA21-F81C-4F3E-093861C501A2}"/>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4F3F4B05-C05C-B4E0-F3CA-9801C20BF096}"/>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1806551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62CE3ECB-EBCA-325A-26E1-0350EBFC6CCF}"/>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B65C5906-1F38-C5D8-B202-976B7CB74B0B}"/>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7A80A3C8-EA2B-0605-343C-789227E90025}"/>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22394113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a:extLst>
            <a:ext uri="{FF2B5EF4-FFF2-40B4-BE49-F238E27FC236}">
              <a16:creationId xmlns:a16="http://schemas.microsoft.com/office/drawing/2014/main" id="{F22F1379-C3E0-20D0-9A0B-7D82B6E6630F}"/>
            </a:ext>
          </a:extLst>
        </p:cNvPr>
        <p:cNvGrpSpPr/>
        <p:nvPr/>
      </p:nvGrpSpPr>
      <p:grpSpPr>
        <a:xfrm>
          <a:off x="0" y="0"/>
          <a:ext cx="0" cy="0"/>
          <a:chOff x="0" y="0"/>
          <a:chExt cx="0" cy="0"/>
        </a:xfrm>
      </p:grpSpPr>
      <p:sp>
        <p:nvSpPr>
          <p:cNvPr id="719" name="Google Shape;719;g10b851efc64_0_746:notes">
            <a:extLst>
              <a:ext uri="{FF2B5EF4-FFF2-40B4-BE49-F238E27FC236}">
                <a16:creationId xmlns:a16="http://schemas.microsoft.com/office/drawing/2014/main" id="{F54FAD0B-A397-02BA-513D-5067CED43A1B}"/>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en-US"/>
          </a:p>
        </p:txBody>
      </p:sp>
      <p:sp>
        <p:nvSpPr>
          <p:cNvPr id="720" name="Google Shape;720;g10b851efc64_0_746:notes">
            <a:extLst>
              <a:ext uri="{FF2B5EF4-FFF2-40B4-BE49-F238E27FC236}">
                <a16:creationId xmlns:a16="http://schemas.microsoft.com/office/drawing/2014/main" id="{D36CCF54-65C0-2F3B-E9BE-4363100E1A15}"/>
              </a:ext>
            </a:extLst>
          </p:cNvPr>
          <p:cNvSpPr txBox="1">
            <a:spLocks noGrp="1"/>
          </p:cNvSpPr>
          <p:nvPr>
            <p:ph type="body" idx="1"/>
          </p:nvPr>
        </p:nvSpPr>
        <p:spPr>
          <a:xfrm>
            <a:off x="701040" y="4473891"/>
            <a:ext cx="5608320" cy="3660610"/>
          </a:xfrm>
          <a:prstGeom prst="rect">
            <a:avLst/>
          </a:prstGeom>
          <a:noFill/>
          <a:ln>
            <a:noFill/>
          </a:ln>
        </p:spPr>
        <p:txBody>
          <a:bodyPr spcFirstLastPara="1" wrap="square" lIns="87812" tIns="87812" rIns="87812" bIns="87812"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300"/>
              <a:buNone/>
              <a:tabLst/>
              <a:defRPr/>
            </a:pPr>
            <a:endParaRPr lang="en-US"/>
          </a:p>
        </p:txBody>
      </p:sp>
    </p:spTree>
    <p:extLst>
      <p:ext uri="{BB962C8B-B14F-4D97-AF65-F5344CB8AC3E}">
        <p14:creationId xmlns:p14="http://schemas.microsoft.com/office/powerpoint/2010/main" val="42657029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42776074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29444890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C8714-ABAB-0AC5-BF1D-0F68145B58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8283C-5D9A-D5D8-E56A-3E4D1C4F9E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637359-41FC-5908-3386-13184071522D}"/>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9553761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671C6-3B65-C864-0D9E-620828707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907B2-20C3-5F0F-00D8-C7D081C1F4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F5E23B-25B5-96D0-1367-CA7614EEB10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471594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FDCE6-085B-D9E7-6068-0B483DB4D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4F231D-1B6A-25A7-F0B6-742EEF9CCD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194B35F-EB59-20A7-44AC-6F259DC7A5BB}"/>
              </a:ext>
            </a:extLst>
          </p:cNvPr>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3516020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3" name="Rectangle 12">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1" name="Rectangle 10">
            <a:extLst>
              <a:ext uri="{C183D7F6-B498-43B3-948B-1728B52AA6E4}">
                <adec:decorative xmlns:adec="http://schemas.microsoft.com/office/drawing/2017/decorative" val="1"/>
              </a:ext>
            </a:extLst>
          </p:cNvPr>
          <p:cNvSpPr/>
          <p:nvPr/>
        </p:nvSpPr>
        <p:spPr>
          <a:xfrm>
            <a:off x="154641" y="4461062"/>
            <a:ext cx="8831356" cy="52443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604100"/>
            <a:ext cx="964694" cy="18288"/>
          </a:xfrm>
          <a:prstGeom prst="rect">
            <a:avLst/>
          </a:prstGeom>
        </p:spPr>
      </p:pic>
      <p:pic>
        <p:nvPicPr>
          <p:cNvPr id="12" name="Picture 11" descr="Oregon Department of Education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5328" y="160537"/>
            <a:ext cx="1593345" cy="1625349"/>
          </a:xfrm>
          <a:prstGeom prst="rect">
            <a:avLst/>
          </a:prstGeom>
        </p:spPr>
      </p:pic>
      <p:sp>
        <p:nvSpPr>
          <p:cNvPr id="2" name="Title 1"/>
          <p:cNvSpPr>
            <a:spLocks noGrp="1"/>
          </p:cNvSpPr>
          <p:nvPr>
            <p:ph type="ctrTitle"/>
          </p:nvPr>
        </p:nvSpPr>
        <p:spPr>
          <a:xfrm>
            <a:off x="1143000" y="1865026"/>
            <a:ext cx="6858000" cy="767446"/>
          </a:xfrm>
        </p:spPr>
        <p:txBody>
          <a:bodyPr anchor="b">
            <a:normAutofit/>
          </a:bodyPr>
          <a:lstStyle>
            <a:lvl1pPr algn="ctr">
              <a:defRPr sz="405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14373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Rectangle 18">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7" name="Rectangle 16">
            <a:extLst>
              <a:ext uri="{C183D7F6-B498-43B3-948B-1728B52AA6E4}">
                <adec:decorative xmlns:adec="http://schemas.microsoft.com/office/drawing/2017/decorative" val="1"/>
              </a:ext>
            </a:extLst>
          </p:cNvPr>
          <p:cNvSpPr/>
          <p:nvPr/>
        </p:nvSpPr>
        <p:spPr>
          <a:xfrm>
            <a:off x="154641" y="1866568"/>
            <a:ext cx="8831356" cy="14252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328" y="160537"/>
            <a:ext cx="1593345" cy="1625349"/>
          </a:xfrm>
          <a:prstGeom prst="rect">
            <a:avLst/>
          </a:prstGeom>
        </p:spPr>
      </p:pic>
      <p:sp>
        <p:nvSpPr>
          <p:cNvPr id="9" name="Title 1"/>
          <p:cNvSpPr>
            <a:spLocks noGrp="1"/>
          </p:cNvSpPr>
          <p:nvPr>
            <p:ph type="ctrTitle"/>
          </p:nvPr>
        </p:nvSpPr>
        <p:spPr>
          <a:xfrm>
            <a:off x="537883" y="1866568"/>
            <a:ext cx="8088407" cy="1425272"/>
          </a:xfrm>
        </p:spPr>
        <p:txBody>
          <a:bodyPr anchor="ctr" anchorCtr="0">
            <a:noAutofit/>
          </a:bodyPr>
          <a:lstStyle>
            <a:lvl1pPr algn="ctr">
              <a:defRPr sz="5100">
                <a:solidFill>
                  <a:schemeClr val="accent1"/>
                </a:solidFill>
              </a:defRPr>
            </a:lvl1pPr>
          </a:lstStyle>
          <a:p>
            <a:r>
              <a:rPr lang="en-US"/>
              <a:t>Click to edit Master title style</a:t>
            </a:r>
          </a:p>
        </p:txBody>
      </p:sp>
      <p:sp>
        <p:nvSpPr>
          <p:cNvPr id="11" name="Footer Placeholder 4"/>
          <p:cNvSpPr>
            <a:spLocks noGrp="1"/>
          </p:cNvSpPr>
          <p:nvPr>
            <p:ph type="ftr" sz="quarter" idx="11"/>
          </p:nvPr>
        </p:nvSpPr>
        <p:spPr>
          <a:xfrm>
            <a:off x="537882" y="4604845"/>
            <a:ext cx="2148168" cy="273844"/>
          </a:xfrm>
        </p:spPr>
        <p:txBody>
          <a:bodyPr/>
          <a:lstStyle/>
          <a:p>
            <a:r>
              <a:rPr lang="en-US"/>
              <a:t>Oregon Department of Education</a:t>
            </a:r>
          </a:p>
        </p:txBody>
      </p:sp>
      <p:sp>
        <p:nvSpPr>
          <p:cNvPr id="10" name="Date Placeholder 3"/>
          <p:cNvSpPr>
            <a:spLocks noGrp="1"/>
          </p:cNvSpPr>
          <p:nvPr>
            <p:ph type="dt" sz="half" idx="10"/>
          </p:nvPr>
        </p:nvSpPr>
        <p:spPr>
          <a:xfrm>
            <a:off x="2891118" y="4604845"/>
            <a:ext cx="3381935" cy="273844"/>
          </a:xfrm>
        </p:spPr>
        <p:txBody>
          <a:bodyPr/>
          <a:lstStyle/>
          <a:p>
            <a:endParaRPr lang="en-US"/>
          </a:p>
        </p:txBody>
      </p:sp>
      <p:sp>
        <p:nvSpPr>
          <p:cNvPr id="12" name="Slide Number Placeholder 5"/>
          <p:cNvSpPr>
            <a:spLocks noGrp="1"/>
          </p:cNvSpPr>
          <p:nvPr>
            <p:ph type="sldNum" sz="quarter" idx="12"/>
          </p:nvPr>
        </p:nvSpPr>
        <p:spPr>
          <a:xfrm>
            <a:off x="6457950" y="4604845"/>
            <a:ext cx="2168339"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6541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Bar and Content">
    <p:bg>
      <p:bgPr>
        <a:solidFill>
          <a:schemeClr val="accent1"/>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154641" y="161365"/>
            <a:ext cx="8831356" cy="10480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itle 1"/>
          <p:cNvSpPr>
            <a:spLocks noGrp="1"/>
          </p:cNvSpPr>
          <p:nvPr>
            <p:ph type="title"/>
          </p:nvPr>
        </p:nvSpPr>
        <p:spPr>
          <a:xfrm>
            <a:off x="537882" y="342900"/>
            <a:ext cx="8088407" cy="769845"/>
          </a:xfrm>
        </p:spPr>
        <p:txBody>
          <a:bodyPr/>
          <a:lstStyle/>
          <a:p>
            <a:r>
              <a:rPr lang="en-US"/>
              <a:t>Click to edit Master title style</a:t>
            </a:r>
          </a:p>
        </p:txBody>
      </p:sp>
      <p:sp>
        <p:nvSpPr>
          <p:cNvPr id="3" name="Content Placeholder 2"/>
          <p:cNvSpPr>
            <a:spLocks noGrp="1"/>
          </p:cNvSpPr>
          <p:nvPr>
            <p:ph idx="1"/>
          </p:nvPr>
        </p:nvSpPr>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0679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ntent with Caption">
    <p:bg>
      <p:bgPr>
        <a:solidFill>
          <a:schemeClr val="accent1"/>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154642" y="161365"/>
            <a:ext cx="3547853" cy="48241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537883" y="584734"/>
            <a:ext cx="2948870" cy="1894213"/>
          </a:xfrm>
        </p:spPr>
        <p:txBody>
          <a:bodyPr anchor="t" anchorCtr="0">
            <a:normAutofit/>
          </a:bodyPr>
          <a:lstStyle>
            <a:lvl1pPr>
              <a:defRPr sz="3300"/>
            </a:lvl1pPr>
          </a:lstStyle>
          <a:p>
            <a:r>
              <a:rPr lang="en-US"/>
              <a:t>Click to edit Master title style</a:t>
            </a:r>
          </a:p>
        </p:txBody>
      </p:sp>
      <p:sp>
        <p:nvSpPr>
          <p:cNvPr id="9" name="Picture Placeholder 8"/>
          <p:cNvSpPr>
            <a:spLocks noGrp="1"/>
          </p:cNvSpPr>
          <p:nvPr>
            <p:ph type="pic" sz="quarter" idx="13"/>
          </p:nvPr>
        </p:nvSpPr>
        <p:spPr>
          <a:xfrm>
            <a:off x="537883" y="2655094"/>
            <a:ext cx="2948870" cy="1740695"/>
          </a:xfrm>
        </p:spPr>
        <p:txBody>
          <a:bodyPr/>
          <a:lstStyle>
            <a:lvl1pPr marL="0" indent="0">
              <a:buNone/>
              <a:defRPr/>
            </a:lvl1pPr>
          </a:lstStyle>
          <a:p>
            <a:r>
              <a:rPr lang="en-US"/>
              <a:t>Click icon to add picture</a:t>
            </a:r>
          </a:p>
        </p:txBody>
      </p:sp>
      <p:sp>
        <p:nvSpPr>
          <p:cNvPr id="3" name="Content Placeholder 2"/>
          <p:cNvSpPr>
            <a:spLocks noGrp="1"/>
          </p:cNvSpPr>
          <p:nvPr>
            <p:ph idx="1"/>
          </p:nvPr>
        </p:nvSpPr>
        <p:spPr>
          <a:xfrm>
            <a:off x="3887391" y="584735"/>
            <a:ext cx="4629150" cy="3811053"/>
          </a:xfrm>
        </p:spPr>
        <p:txBody>
          <a:bodyPr>
            <a:normAutofit/>
          </a:bodyPr>
          <a:lstStyle>
            <a:lvl1pPr>
              <a:defRPr sz="1800"/>
            </a:lvl1pPr>
            <a:lvl2pPr marL="514350" indent="-171450">
              <a:buFont typeface="Courier New" panose="02070309020205020404" pitchFamily="49" charset="0"/>
              <a:buChar char="o"/>
              <a:defRPr sz="1800"/>
            </a:lvl2pPr>
            <a:lvl3pPr marL="857250" indent="-171450">
              <a:buFont typeface="Wingdings" panose="05000000000000000000" pitchFamily="2" charset="2"/>
              <a:buChar char="§"/>
              <a:defRPr sz="1800"/>
            </a:lvl3pPr>
            <a:lvl4pPr marL="1200150" indent="-171450">
              <a:buFont typeface="Arial" panose="020B0604020202020204" pitchFamily="34" charset="0"/>
              <a:buChar char="•"/>
              <a:defRPr sz="1800"/>
            </a:lvl4pPr>
            <a:lvl5pPr marL="1543050" indent="-171450">
              <a:buFont typeface="Courier New" panose="02070309020205020404" pitchFamily="49" charset="0"/>
              <a:buChar char="o"/>
              <a:defRPr sz="18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Oregon Department of Education</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60727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vl1pPr>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5pPr marL="1543050" indent="-171450">
              <a:buFont typeface="Courier New" panose="02070309020205020404" pitchFamily="49" charset="0"/>
              <a:buChar char="o"/>
              <a:defRPr/>
            </a:lvl5pPr>
            <a:lvl6pPr marL="1885950" indent="-171450">
              <a:buFont typeface="Wingdings" panose="05000000000000000000" pitchFamily="2" charset="2"/>
              <a:buChar cha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8392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7882" y="1369219"/>
            <a:ext cx="3976968" cy="3079536"/>
          </a:xfrm>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997139" cy="3079536"/>
          </a:xfrm>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Oregon Department of Education</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01208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37882" y="342900"/>
            <a:ext cx="8088407" cy="769845"/>
          </a:xfrm>
        </p:spPr>
        <p:txBody>
          <a:bodyPr>
            <a:normAutofit/>
          </a:bodyPr>
          <a:lstStyle>
            <a:lvl1pPr>
              <a:defRPr sz="2400"/>
            </a:lvl1pPr>
          </a:lstStyle>
          <a:p>
            <a:r>
              <a:rPr lang="en-US"/>
              <a:t>Click to edit Master title style</a:t>
            </a:r>
          </a:p>
        </p:txBody>
      </p:sp>
      <p:sp>
        <p:nvSpPr>
          <p:cNvPr id="3" name="Text Placeholder 2"/>
          <p:cNvSpPr>
            <a:spLocks noGrp="1"/>
          </p:cNvSpPr>
          <p:nvPr>
            <p:ph type="body" idx="1"/>
          </p:nvPr>
        </p:nvSpPr>
        <p:spPr>
          <a:xfrm>
            <a:off x="537883" y="1260872"/>
            <a:ext cx="3960299" cy="617934"/>
          </a:xfrm>
        </p:spPr>
        <p:txBody>
          <a:bodyPr anchor="t" anchorCtr="0">
            <a:normAutofit/>
          </a:bodyPr>
          <a:lstStyle>
            <a:lvl1pPr marL="0" indent="0">
              <a:buNone/>
              <a:defRPr sz="24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37883" y="1878807"/>
            <a:ext cx="3960299" cy="2575912"/>
          </a:xfrm>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997139" cy="617934"/>
          </a:xfrm>
        </p:spPr>
        <p:txBody>
          <a:bodyPr anchor="t" anchorCtr="0"/>
          <a:lstStyle>
            <a:lvl1pPr marL="0" indent="0">
              <a:buNone/>
              <a:defRPr sz="24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7"/>
            <a:ext cx="3997139" cy="2575912"/>
          </a:xfrm>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Oregon Department of Education</a:t>
            </a:r>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17638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7" name="Title 1"/>
          <p:cNvSpPr>
            <a:spLocks noGrp="1"/>
          </p:cNvSpPr>
          <p:nvPr>
            <p:ph type="title"/>
          </p:nvPr>
        </p:nvSpPr>
        <p:spPr>
          <a:xfrm>
            <a:off x="537882" y="342900"/>
            <a:ext cx="8088407" cy="769845"/>
          </a:xfrm>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Oregon Department of Education</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36494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v</a:t>
            </a:r>
          </a:p>
        </p:txBody>
      </p:sp>
      <p:sp>
        <p:nvSpPr>
          <p:cNvPr id="7" name="Content Placeholder 6"/>
          <p:cNvSpPr>
            <a:spLocks noGrp="1"/>
          </p:cNvSpPr>
          <p:nvPr>
            <p:ph sz="quarter" idx="13"/>
          </p:nvPr>
        </p:nvSpPr>
        <p:spPr>
          <a:xfrm>
            <a:off x="537882" y="494969"/>
            <a:ext cx="8088407" cy="4049202"/>
          </a:xfrm>
          <a:noFill/>
        </p:spPr>
        <p:txBody>
          <a:bodyPr/>
          <a:lstStyle>
            <a:lvl2pPr marL="514350" indent="-171450">
              <a:buFont typeface="Courier New" panose="02070309020205020404" pitchFamily="49" charset="0"/>
              <a:buChar char="o"/>
              <a:defRPr/>
            </a:lvl2pPr>
            <a:lvl3pPr marL="857250" indent="-171450">
              <a:buFont typeface="Wingdings" panose="05000000000000000000" pitchFamily="2" charset="2"/>
              <a:buChar char="§"/>
              <a:defRPr/>
            </a:lvl3pPr>
            <a:lvl4pPr marL="1200150" indent="-171450">
              <a:buFont typeface="Arial" panose="020B0604020202020204" pitchFamily="34" charset="0"/>
              <a:buChar char="•"/>
              <a:defRPr/>
            </a:lvl4pPr>
            <a:lvl5pPr marL="1543050" indent="-17145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1"/>
          </p:nvPr>
        </p:nvSpPr>
        <p:spPr/>
        <p:txBody>
          <a:bodyPr/>
          <a:lstStyle/>
          <a:p>
            <a:r>
              <a:rPr lang="en-US"/>
              <a:t>Oregon Department of Education</a:t>
            </a:r>
          </a:p>
        </p:txBody>
      </p:sp>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8898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1"/>
        </a:solidFill>
        <a:effectLst/>
      </p:bgPr>
    </p:bg>
    <p:spTree>
      <p:nvGrpSpPr>
        <p:cNvPr id="1" name=""/>
        <p:cNvGrpSpPr/>
        <p:nvPr/>
      </p:nvGrpSpPr>
      <p:grpSpPr>
        <a:xfrm>
          <a:off x="0" y="0"/>
          <a:ext cx="0" cy="0"/>
          <a:chOff x="0" y="0"/>
          <a:chExt cx="0" cy="0"/>
        </a:xfrm>
      </p:grpSpPr>
      <p:sp>
        <p:nvSpPr>
          <p:cNvPr id="11" name="Rectangle 10">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886671"/>
            <a:ext cx="964694" cy="18288"/>
          </a:xfrm>
          <a:prstGeom prst="rect">
            <a:avLst/>
          </a:prstGeom>
        </p:spPr>
      </p:pic>
      <p:sp>
        <p:nvSpPr>
          <p:cNvPr id="2" name="Title 1"/>
          <p:cNvSpPr>
            <a:spLocks noGrp="1"/>
          </p:cNvSpPr>
          <p:nvPr>
            <p:ph type="ctrTitle" hasCustomPrompt="1"/>
          </p:nvPr>
        </p:nvSpPr>
        <p:spPr>
          <a:xfrm>
            <a:off x="1143000" y="1124344"/>
            <a:ext cx="6858000" cy="1790700"/>
          </a:xfrm>
        </p:spPr>
        <p:txBody>
          <a:bodyPr anchor="b">
            <a:noAutofit/>
          </a:bodyPr>
          <a:lstStyle>
            <a:lvl1pPr algn="ctr">
              <a:defRPr sz="9000">
                <a:solidFill>
                  <a:schemeClr val="accent1"/>
                </a:solidFill>
              </a:defRPr>
            </a:lvl1pPr>
          </a:lstStyle>
          <a:p>
            <a:r>
              <a:rPr lang="en-US"/>
              <a:t>Text here</a:t>
            </a:r>
          </a:p>
        </p:txBody>
      </p:sp>
      <p:sp>
        <p:nvSpPr>
          <p:cNvPr id="9" name="Subtitle 2"/>
          <p:cNvSpPr>
            <a:spLocks noGrp="1"/>
          </p:cNvSpPr>
          <p:nvPr>
            <p:ph type="subTitle" idx="1"/>
          </p:nvPr>
        </p:nvSpPr>
        <p:spPr>
          <a:xfrm>
            <a:off x="1143000" y="3002389"/>
            <a:ext cx="6858000" cy="660455"/>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72714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1"/>
        </a:solidFill>
        <a:effectLst/>
      </p:bgPr>
    </p:bg>
    <p:spTree>
      <p:nvGrpSpPr>
        <p:cNvPr id="1" name=""/>
        <p:cNvGrpSpPr/>
        <p:nvPr/>
      </p:nvGrpSpPr>
      <p:grpSpPr>
        <a:xfrm>
          <a:off x="0" y="0"/>
          <a:ext cx="0" cy="0"/>
          <a:chOff x="0" y="0"/>
          <a:chExt cx="0" cy="0"/>
        </a:xfrm>
      </p:grpSpPr>
      <p:sp>
        <p:nvSpPr>
          <p:cNvPr id="11" name="Rectangle 10">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886671"/>
            <a:ext cx="964694" cy="18288"/>
          </a:xfrm>
          <a:prstGeom prst="rect">
            <a:avLst/>
          </a:prstGeom>
        </p:spPr>
      </p:pic>
      <p:sp>
        <p:nvSpPr>
          <p:cNvPr id="2" name="Title 1"/>
          <p:cNvSpPr>
            <a:spLocks noGrp="1"/>
          </p:cNvSpPr>
          <p:nvPr>
            <p:ph type="ctrTitle" hasCustomPrompt="1"/>
          </p:nvPr>
        </p:nvSpPr>
        <p:spPr>
          <a:xfrm>
            <a:off x="1143000" y="1124344"/>
            <a:ext cx="6858000" cy="1790700"/>
          </a:xfrm>
        </p:spPr>
        <p:txBody>
          <a:bodyPr anchor="b">
            <a:noAutofit/>
          </a:bodyPr>
          <a:lstStyle>
            <a:lvl1pPr algn="ctr">
              <a:defRPr sz="9000">
                <a:solidFill>
                  <a:schemeClr val="accent1"/>
                </a:solidFill>
              </a:defRPr>
            </a:lvl1pPr>
          </a:lstStyle>
          <a:p>
            <a:r>
              <a:rPr lang="en-US"/>
              <a:t>Text here</a:t>
            </a:r>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38718" y="3032552"/>
            <a:ext cx="375030" cy="375030"/>
          </a:xfrm>
          <a:prstGeom prst="rect">
            <a:avLst/>
          </a:prstGeom>
        </p:spPr>
      </p:pic>
      <p:sp>
        <p:nvSpPr>
          <p:cNvPr id="13" name="TextBox 12"/>
          <p:cNvSpPr txBox="1"/>
          <p:nvPr/>
        </p:nvSpPr>
        <p:spPr>
          <a:xfrm>
            <a:off x="2038718" y="3032552"/>
            <a:ext cx="5105032"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a:solidFill>
                  <a:schemeClr val="accent1"/>
                </a:solidFill>
              </a:rPr>
              <a:t>twitter.com/ORDeptEd | fb.com/ORDeptEd</a:t>
            </a:r>
          </a:p>
        </p:txBody>
      </p:sp>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68720" y="3032552"/>
            <a:ext cx="375030" cy="375030"/>
          </a:xfrm>
          <a:prstGeom prst="rect">
            <a:avLst/>
          </a:prstGeom>
        </p:spPr>
      </p:pic>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19859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Bar and Content">
    <p:bg>
      <p:bgPr>
        <a:solidFill>
          <a:schemeClr val="accent5"/>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154641" y="161365"/>
            <a:ext cx="8831356" cy="1048023"/>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itle 1"/>
          <p:cNvSpPr>
            <a:spLocks noGrp="1"/>
          </p:cNvSpPr>
          <p:nvPr>
            <p:ph type="title"/>
          </p:nvPr>
        </p:nvSpPr>
        <p:spPr>
          <a:xfrm>
            <a:off x="537882" y="342900"/>
            <a:ext cx="8088407" cy="769845"/>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a:p>
        </p:txBody>
      </p:sp>
    </p:spTree>
    <p:extLst>
      <p:ext uri="{BB962C8B-B14F-4D97-AF65-F5344CB8AC3E}">
        <p14:creationId xmlns:p14="http://schemas.microsoft.com/office/powerpoint/2010/main" val="2567910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13" name="Rectangle 12">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1" name="Rectangle 10">
            <a:extLst>
              <a:ext uri="{C183D7F6-B498-43B3-948B-1728B52AA6E4}">
                <adec:decorative xmlns:adec="http://schemas.microsoft.com/office/drawing/2017/decorative" val="1"/>
              </a:ext>
            </a:extLst>
          </p:cNvPr>
          <p:cNvSpPr/>
          <p:nvPr/>
        </p:nvSpPr>
        <p:spPr>
          <a:xfrm>
            <a:off x="154641" y="4461062"/>
            <a:ext cx="8831356" cy="524435"/>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604100"/>
            <a:ext cx="964694" cy="18288"/>
          </a:xfrm>
          <a:prstGeom prst="rect">
            <a:avLst/>
          </a:prstGeom>
        </p:spPr>
      </p:pic>
      <p:pic>
        <p:nvPicPr>
          <p:cNvPr id="12" name="Picture 11" descr="Oregon Department of Education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5328" y="160537"/>
            <a:ext cx="1593345" cy="1625349"/>
          </a:xfrm>
          <a:prstGeom prst="rect">
            <a:avLst/>
          </a:prstGeom>
        </p:spPr>
      </p:pic>
      <p:sp>
        <p:nvSpPr>
          <p:cNvPr id="2" name="Title 1"/>
          <p:cNvSpPr>
            <a:spLocks noGrp="1"/>
          </p:cNvSpPr>
          <p:nvPr>
            <p:ph type="ctrTitle"/>
          </p:nvPr>
        </p:nvSpPr>
        <p:spPr>
          <a:xfrm>
            <a:off x="1143000" y="1865026"/>
            <a:ext cx="6858000" cy="767446"/>
          </a:xfrm>
        </p:spPr>
        <p:txBody>
          <a:bodyPr anchor="b">
            <a:normAutofit/>
          </a:bodyPr>
          <a:lstStyle>
            <a:lvl1pPr algn="ctr">
              <a:defRPr sz="4050">
                <a:solidFill>
                  <a:schemeClr val="tx2"/>
                </a:solidFill>
              </a:defRPr>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4151348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2"/>
        </a:solidFill>
        <a:effectLst/>
      </p:bgPr>
    </p:bg>
    <p:spTree>
      <p:nvGrpSpPr>
        <p:cNvPr id="1" name=""/>
        <p:cNvGrpSpPr/>
        <p:nvPr/>
      </p:nvGrpSpPr>
      <p:grpSpPr>
        <a:xfrm>
          <a:off x="0" y="0"/>
          <a:ext cx="0" cy="0"/>
          <a:chOff x="0" y="0"/>
          <a:chExt cx="0" cy="0"/>
        </a:xfrm>
      </p:grpSpPr>
      <p:sp>
        <p:nvSpPr>
          <p:cNvPr id="19" name="Rectangle 18">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7" name="Rectangle 16">
            <a:extLst>
              <a:ext uri="{C183D7F6-B498-43B3-948B-1728B52AA6E4}">
                <adec:decorative xmlns:adec="http://schemas.microsoft.com/office/drawing/2017/decorative" val="1"/>
              </a:ext>
            </a:extLst>
          </p:cNvPr>
          <p:cNvSpPr/>
          <p:nvPr/>
        </p:nvSpPr>
        <p:spPr>
          <a:xfrm>
            <a:off x="154641" y="1866568"/>
            <a:ext cx="8831356" cy="1425272"/>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328" y="160537"/>
            <a:ext cx="1593345" cy="1625349"/>
          </a:xfrm>
          <a:prstGeom prst="rect">
            <a:avLst/>
          </a:prstGeom>
        </p:spPr>
      </p:pic>
      <p:sp>
        <p:nvSpPr>
          <p:cNvPr id="9" name="Title 1"/>
          <p:cNvSpPr>
            <a:spLocks noGrp="1"/>
          </p:cNvSpPr>
          <p:nvPr>
            <p:ph type="ctrTitle"/>
          </p:nvPr>
        </p:nvSpPr>
        <p:spPr>
          <a:xfrm>
            <a:off x="537883" y="1866568"/>
            <a:ext cx="8088407" cy="1425272"/>
          </a:xfrm>
        </p:spPr>
        <p:txBody>
          <a:bodyPr anchor="ctr" anchorCtr="0">
            <a:noAutofit/>
          </a:bodyPr>
          <a:lstStyle>
            <a:lvl1pPr algn="ctr">
              <a:defRPr sz="5100">
                <a:solidFill>
                  <a:schemeClr val="tx2"/>
                </a:solidFill>
              </a:defRPr>
            </a:lvl1pPr>
          </a:lstStyle>
          <a:p>
            <a:r>
              <a:rPr lang="en-US"/>
              <a:t>Click to edit Master title style</a:t>
            </a:r>
          </a:p>
        </p:txBody>
      </p:sp>
      <p:sp>
        <p:nvSpPr>
          <p:cNvPr id="11" name="Footer Placeholder 4"/>
          <p:cNvSpPr>
            <a:spLocks noGrp="1"/>
          </p:cNvSpPr>
          <p:nvPr>
            <p:ph type="ftr" sz="quarter" idx="11"/>
          </p:nvPr>
        </p:nvSpPr>
        <p:spPr>
          <a:xfrm>
            <a:off x="537882" y="4604845"/>
            <a:ext cx="2148168" cy="273844"/>
          </a:xfrm>
        </p:spPr>
        <p:txBody>
          <a:bodyPr/>
          <a:lstStyle/>
          <a:p>
            <a:r>
              <a:rPr lang="en-US"/>
              <a:t>Oregon Department of Education</a:t>
            </a:r>
          </a:p>
        </p:txBody>
      </p:sp>
      <p:sp>
        <p:nvSpPr>
          <p:cNvPr id="10" name="Date Placeholder 3"/>
          <p:cNvSpPr>
            <a:spLocks noGrp="1"/>
          </p:cNvSpPr>
          <p:nvPr>
            <p:ph type="dt" sz="half" idx="10"/>
          </p:nvPr>
        </p:nvSpPr>
        <p:spPr>
          <a:xfrm>
            <a:off x="2891118" y="4604845"/>
            <a:ext cx="3381935" cy="273844"/>
          </a:xfrm>
        </p:spPr>
        <p:txBody>
          <a:bodyPr/>
          <a:lstStyle/>
          <a:p>
            <a:endParaRPr lang="en-US"/>
          </a:p>
        </p:txBody>
      </p:sp>
      <p:sp>
        <p:nvSpPr>
          <p:cNvPr id="12" name="Slide Number Placeholder 5"/>
          <p:cNvSpPr>
            <a:spLocks noGrp="1"/>
          </p:cNvSpPr>
          <p:nvPr>
            <p:ph type="sldNum" sz="quarter" idx="12"/>
          </p:nvPr>
        </p:nvSpPr>
        <p:spPr>
          <a:xfrm>
            <a:off x="6457950" y="4604845"/>
            <a:ext cx="2168339" cy="273844"/>
          </a:xfrm>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3556534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tx2"/>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154641" y="161365"/>
            <a:ext cx="8831356" cy="1048023"/>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itle 1"/>
          <p:cNvSpPr>
            <a:spLocks noGrp="1"/>
          </p:cNvSpPr>
          <p:nvPr>
            <p:ph type="title"/>
          </p:nvPr>
        </p:nvSpPr>
        <p:spPr>
          <a:xfrm>
            <a:off x="537882" y="342900"/>
            <a:ext cx="8088407" cy="769845"/>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a:p>
        </p:txBody>
      </p:sp>
    </p:spTree>
    <p:extLst>
      <p:ext uri="{BB962C8B-B14F-4D97-AF65-F5344CB8AC3E}">
        <p14:creationId xmlns:p14="http://schemas.microsoft.com/office/powerpoint/2010/main" val="2677415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8" name="Rectangle 7">
            <a:extLst>
              <a:ext uri="{C183D7F6-B498-43B3-948B-1728B52AA6E4}">
                <adec:decorative xmlns:adec="http://schemas.microsoft.com/office/drawing/2017/decorative" val="1"/>
              </a:ext>
            </a:extLst>
          </p:cNvPr>
          <p:cNvSpPr/>
          <p:nvPr/>
        </p:nvSpPr>
        <p:spPr>
          <a:xfrm>
            <a:off x="154642" y="161365"/>
            <a:ext cx="3547853" cy="4824132"/>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537883" y="584735"/>
            <a:ext cx="2948870" cy="1897359"/>
          </a:xfrm>
        </p:spPr>
        <p:txBody>
          <a:bodyPr anchor="t" anchorCtr="0">
            <a:normAutofit/>
          </a:bodyPr>
          <a:lstStyle>
            <a:lvl1pPr>
              <a:defRPr sz="3300"/>
            </a:lvl1pPr>
          </a:lstStyle>
          <a:p>
            <a:r>
              <a:rPr lang="en-US"/>
              <a:t>Click to edit Master title style</a:t>
            </a:r>
          </a:p>
        </p:txBody>
      </p:sp>
      <p:sp>
        <p:nvSpPr>
          <p:cNvPr id="9" name="Picture Placeholder 8"/>
          <p:cNvSpPr>
            <a:spLocks noGrp="1"/>
          </p:cNvSpPr>
          <p:nvPr>
            <p:ph type="pic" sz="quarter" idx="13"/>
          </p:nvPr>
        </p:nvSpPr>
        <p:spPr>
          <a:xfrm>
            <a:off x="537883" y="2655094"/>
            <a:ext cx="2948870" cy="1740695"/>
          </a:xfrm>
        </p:spPr>
        <p:txBody>
          <a:bodyPr/>
          <a:lstStyle>
            <a:lvl1pPr marL="0" indent="0">
              <a:buNone/>
              <a:defRPr/>
            </a:lvl1pPr>
          </a:lstStyle>
          <a:p>
            <a:r>
              <a:rPr lang="en-US"/>
              <a:t>Click icon to add picture</a:t>
            </a:r>
          </a:p>
        </p:txBody>
      </p:sp>
      <p:sp>
        <p:nvSpPr>
          <p:cNvPr id="3" name="Content Placeholder 2"/>
          <p:cNvSpPr>
            <a:spLocks noGrp="1"/>
          </p:cNvSpPr>
          <p:nvPr>
            <p:ph idx="1"/>
          </p:nvPr>
        </p:nvSpPr>
        <p:spPr>
          <a:xfrm>
            <a:off x="3887391" y="584735"/>
            <a:ext cx="4629150" cy="3811053"/>
          </a:xfrm>
        </p:spPr>
        <p:txBody>
          <a:bodyPr>
            <a:normAutofit/>
          </a:bodyPr>
          <a:lstStyle>
            <a:lvl1pPr>
              <a:defRPr sz="1800"/>
            </a:lvl1pPr>
            <a:lvl2pPr>
              <a:defRPr sz="1800"/>
            </a:lvl2pPr>
            <a:lvl3pPr>
              <a:defRPr sz="1800"/>
            </a:lvl3pPr>
            <a:lvl4pPr>
              <a:defRPr sz="1800"/>
            </a:lvl4pPr>
            <a:lvl5pPr>
              <a:defRPr sz="18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Oregon Department of Education</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2428549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3343502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7882" y="1369219"/>
            <a:ext cx="3976968" cy="3079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997139" cy="3079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Oregon Department of Education</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2827474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tx2"/>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537882" y="342900"/>
            <a:ext cx="8088407" cy="769845"/>
          </a:xfrm>
        </p:spPr>
        <p:txBody>
          <a:bodyPr>
            <a:normAutofit/>
          </a:bodyPr>
          <a:lstStyle>
            <a:lvl1pPr>
              <a:defRPr sz="2400"/>
            </a:lvl1pPr>
          </a:lstStyle>
          <a:p>
            <a:r>
              <a:rPr lang="en-US"/>
              <a:t>Click to edit Master title style</a:t>
            </a:r>
          </a:p>
        </p:txBody>
      </p:sp>
      <p:sp>
        <p:nvSpPr>
          <p:cNvPr id="3" name="Text Placeholder 2"/>
          <p:cNvSpPr>
            <a:spLocks noGrp="1"/>
          </p:cNvSpPr>
          <p:nvPr>
            <p:ph type="body" idx="1"/>
          </p:nvPr>
        </p:nvSpPr>
        <p:spPr>
          <a:xfrm>
            <a:off x="537883" y="1260872"/>
            <a:ext cx="3960299" cy="617934"/>
          </a:xfrm>
        </p:spPr>
        <p:txBody>
          <a:bodyPr anchor="t" anchorCtr="0">
            <a:normAutofit/>
          </a:bodyPr>
          <a:lstStyle>
            <a:lvl1pPr marL="0" indent="0">
              <a:buNone/>
              <a:defRPr sz="24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37883" y="1878807"/>
            <a:ext cx="3960299" cy="2575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997139" cy="617934"/>
          </a:xfrm>
        </p:spPr>
        <p:txBody>
          <a:bodyPr anchor="t" anchorCtr="0"/>
          <a:lstStyle>
            <a:lvl1pPr marL="0" indent="0">
              <a:buNone/>
              <a:defRPr sz="24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7"/>
            <a:ext cx="3997139" cy="2575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Oregon Department of Education</a:t>
            </a:r>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2713445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tx2"/>
        </a:solidFill>
        <a:effectLst/>
      </p:bgPr>
    </p:bg>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7" name="Title 1"/>
          <p:cNvSpPr>
            <a:spLocks noGrp="1"/>
          </p:cNvSpPr>
          <p:nvPr>
            <p:ph type="title"/>
          </p:nvPr>
        </p:nvSpPr>
        <p:spPr>
          <a:xfrm>
            <a:off x="537882" y="342900"/>
            <a:ext cx="8088407" cy="769845"/>
          </a:xfrm>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Oregon Department of Education</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a:p>
        </p:txBody>
      </p:sp>
    </p:spTree>
    <p:extLst>
      <p:ext uri="{BB962C8B-B14F-4D97-AF65-F5344CB8AC3E}">
        <p14:creationId xmlns:p14="http://schemas.microsoft.com/office/powerpoint/2010/main" val="2583252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tx2"/>
        </a:solidFill>
        <a:effectLst/>
      </p:bgPr>
    </p:bg>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a:t>v</a:t>
            </a:r>
          </a:p>
        </p:txBody>
      </p:sp>
      <p:sp>
        <p:nvSpPr>
          <p:cNvPr id="7" name="Content Placeholder 6"/>
          <p:cNvSpPr>
            <a:spLocks noGrp="1"/>
          </p:cNvSpPr>
          <p:nvPr>
            <p:ph sz="quarter" idx="13"/>
          </p:nvPr>
        </p:nvSpPr>
        <p:spPr>
          <a:xfrm>
            <a:off x="537882" y="494969"/>
            <a:ext cx="8088407" cy="4049202"/>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1"/>
          </p:nvPr>
        </p:nvSpPr>
        <p:spPr/>
        <p:txBody>
          <a:bodyPr/>
          <a:lstStyle/>
          <a:p>
            <a:r>
              <a:rPr lang="en-US"/>
              <a:t>Oregon Department of Education</a:t>
            </a:r>
          </a:p>
        </p:txBody>
      </p:sp>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3529290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tx2"/>
        </a:solidFill>
        <a:effectLst/>
      </p:bgPr>
    </p:bg>
    <p:spTree>
      <p:nvGrpSpPr>
        <p:cNvPr id="1" name=""/>
        <p:cNvGrpSpPr/>
        <p:nvPr/>
      </p:nvGrpSpPr>
      <p:grpSpPr>
        <a:xfrm>
          <a:off x="0" y="0"/>
          <a:ext cx="0" cy="0"/>
          <a:chOff x="0" y="0"/>
          <a:chExt cx="0" cy="0"/>
        </a:xfrm>
      </p:grpSpPr>
      <p:sp>
        <p:nvSpPr>
          <p:cNvPr id="11" name="Rectangle 10">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886671"/>
            <a:ext cx="964694" cy="18288"/>
          </a:xfrm>
          <a:prstGeom prst="rect">
            <a:avLst/>
          </a:prstGeom>
        </p:spPr>
      </p:pic>
      <p:sp>
        <p:nvSpPr>
          <p:cNvPr id="2" name="Title 1"/>
          <p:cNvSpPr>
            <a:spLocks noGrp="1"/>
          </p:cNvSpPr>
          <p:nvPr>
            <p:ph type="ctrTitle" hasCustomPrompt="1"/>
          </p:nvPr>
        </p:nvSpPr>
        <p:spPr>
          <a:xfrm>
            <a:off x="1143000" y="1124344"/>
            <a:ext cx="6858000" cy="1790700"/>
          </a:xfrm>
        </p:spPr>
        <p:txBody>
          <a:bodyPr anchor="b">
            <a:noAutofit/>
          </a:bodyPr>
          <a:lstStyle>
            <a:lvl1pPr algn="ctr">
              <a:defRPr sz="9000">
                <a:solidFill>
                  <a:schemeClr val="tx2"/>
                </a:solidFill>
              </a:defRPr>
            </a:lvl1pPr>
          </a:lstStyle>
          <a:p>
            <a:r>
              <a:rPr lang="en-US"/>
              <a:t>Text here</a:t>
            </a:r>
          </a:p>
        </p:txBody>
      </p:sp>
      <p:sp>
        <p:nvSpPr>
          <p:cNvPr id="9" name="Subtitle 2"/>
          <p:cNvSpPr>
            <a:spLocks noGrp="1"/>
          </p:cNvSpPr>
          <p:nvPr>
            <p:ph type="subTitle" idx="1"/>
          </p:nvPr>
        </p:nvSpPr>
        <p:spPr>
          <a:xfrm>
            <a:off x="1143000" y="3002389"/>
            <a:ext cx="6858000" cy="660455"/>
          </a:xfrm>
        </p:spPr>
        <p:txBody>
          <a:bodyPr/>
          <a:lstStyle>
            <a:lvl1pPr marL="0" indent="0" algn="ctr">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1495053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tx2"/>
        </a:solidFill>
        <a:effectLst/>
      </p:bgPr>
    </p:bg>
    <p:spTree>
      <p:nvGrpSpPr>
        <p:cNvPr id="1" name=""/>
        <p:cNvGrpSpPr/>
        <p:nvPr/>
      </p:nvGrpSpPr>
      <p:grpSpPr>
        <a:xfrm>
          <a:off x="0" y="0"/>
          <a:ext cx="0" cy="0"/>
          <a:chOff x="0" y="0"/>
          <a:chExt cx="0" cy="0"/>
        </a:xfrm>
      </p:grpSpPr>
      <p:sp>
        <p:nvSpPr>
          <p:cNvPr id="11" name="Rectangle 10">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9653" y="2886671"/>
            <a:ext cx="964694" cy="18288"/>
          </a:xfrm>
          <a:prstGeom prst="rect">
            <a:avLst/>
          </a:prstGeom>
        </p:spPr>
      </p:pic>
      <p:sp>
        <p:nvSpPr>
          <p:cNvPr id="2" name="Title 1"/>
          <p:cNvSpPr>
            <a:spLocks noGrp="1"/>
          </p:cNvSpPr>
          <p:nvPr>
            <p:ph type="ctrTitle" hasCustomPrompt="1"/>
          </p:nvPr>
        </p:nvSpPr>
        <p:spPr>
          <a:xfrm>
            <a:off x="1143000" y="1124344"/>
            <a:ext cx="6858000" cy="1790700"/>
          </a:xfrm>
        </p:spPr>
        <p:txBody>
          <a:bodyPr anchor="b">
            <a:noAutofit/>
          </a:bodyPr>
          <a:lstStyle>
            <a:lvl1pPr algn="ctr">
              <a:defRPr sz="9000">
                <a:solidFill>
                  <a:schemeClr val="tx2"/>
                </a:solidFill>
              </a:defRPr>
            </a:lvl1pPr>
          </a:lstStyle>
          <a:p>
            <a:r>
              <a:rPr lang="en-US"/>
              <a:t>Text here</a:t>
            </a:r>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38718" y="3032552"/>
            <a:ext cx="375030" cy="375030"/>
          </a:xfrm>
          <a:prstGeom prst="rect">
            <a:avLst/>
          </a:prstGeom>
        </p:spPr>
      </p:pic>
      <p:sp>
        <p:nvSpPr>
          <p:cNvPr id="13" name="TextBox 12"/>
          <p:cNvSpPr txBox="1"/>
          <p:nvPr/>
        </p:nvSpPr>
        <p:spPr>
          <a:xfrm>
            <a:off x="2038718" y="3032552"/>
            <a:ext cx="5105032"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a:solidFill>
                  <a:schemeClr val="accent1"/>
                </a:solidFill>
              </a:rPr>
              <a:t>twitter.com/ORDeptEd | fb.com/ORDeptEd</a:t>
            </a:r>
          </a:p>
        </p:txBody>
      </p:sp>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68720" y="3032552"/>
            <a:ext cx="375030" cy="375030"/>
          </a:xfrm>
          <a:prstGeom prst="rect">
            <a:avLst/>
          </a:prstGeom>
        </p:spPr>
      </p:pic>
      <p:sp>
        <p:nvSpPr>
          <p:cNvPr id="5" name="Footer Placeholder 4"/>
          <p:cNvSpPr>
            <a:spLocks noGrp="1"/>
          </p:cNvSpPr>
          <p:nvPr>
            <p:ph type="ftr" sz="quarter" idx="11"/>
          </p:nvPr>
        </p:nvSpPr>
        <p:spPr/>
        <p:txBody>
          <a:bodyPr/>
          <a:lstStyle/>
          <a:p>
            <a:r>
              <a:rPr lang="en-US"/>
              <a:t>Oregon Department of Education</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a:p>
        </p:txBody>
      </p:sp>
    </p:spTree>
    <p:extLst>
      <p:ext uri="{BB962C8B-B14F-4D97-AF65-F5344CB8AC3E}">
        <p14:creationId xmlns:p14="http://schemas.microsoft.com/office/powerpoint/2010/main" val="1367819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lumMod val="65000"/>
                  <a:lumOff val="35000"/>
                </a:schemeClr>
              </a:solidFill>
            </a:endParaRPr>
          </a:p>
        </p:txBody>
      </p:sp>
      <p:sp>
        <p:nvSpPr>
          <p:cNvPr id="2" name="Title Placeholder 1"/>
          <p:cNvSpPr>
            <a:spLocks noGrp="1"/>
          </p:cNvSpPr>
          <p:nvPr>
            <p:ph type="title"/>
          </p:nvPr>
        </p:nvSpPr>
        <p:spPr>
          <a:xfrm>
            <a:off x="537882" y="342900"/>
            <a:ext cx="8088407" cy="769845"/>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p:cNvSpPr>
            <a:spLocks noGrp="1"/>
          </p:cNvSpPr>
          <p:nvPr>
            <p:ph type="body" idx="1"/>
          </p:nvPr>
        </p:nvSpPr>
        <p:spPr>
          <a:xfrm>
            <a:off x="537882" y="1369219"/>
            <a:ext cx="8088407" cy="30817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37882" y="4604845"/>
            <a:ext cx="2148168" cy="273844"/>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r>
              <a:rPr lang="en-US"/>
              <a:t>Oregon Department of Education</a:t>
            </a:r>
          </a:p>
        </p:txBody>
      </p:sp>
      <p:sp>
        <p:nvSpPr>
          <p:cNvPr id="4" name="Date Placeholder 3"/>
          <p:cNvSpPr>
            <a:spLocks noGrp="1"/>
          </p:cNvSpPr>
          <p:nvPr>
            <p:ph type="dt" sz="half" idx="2"/>
          </p:nvPr>
        </p:nvSpPr>
        <p:spPr>
          <a:xfrm>
            <a:off x="2891118" y="4604845"/>
            <a:ext cx="3381935" cy="273844"/>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0" y="4604845"/>
            <a:ext cx="2168339" cy="273844"/>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pic>
        <p:nvPicPr>
          <p:cNvPr id="10" name="Picture 9" descr="Decorative line break"/>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3503" y="1168770"/>
            <a:ext cx="964694" cy="18288"/>
          </a:xfrm>
          <a:prstGeom prst="rect">
            <a:avLst/>
          </a:prstGeom>
        </p:spPr>
      </p:pic>
    </p:spTree>
    <p:extLst>
      <p:ext uri="{BB962C8B-B14F-4D97-AF65-F5344CB8AC3E}">
        <p14:creationId xmlns:p14="http://schemas.microsoft.com/office/powerpoint/2010/main" val="126683486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678" r:id="rId12"/>
  </p:sldLayoutIdLst>
  <p:hf hdr="0" dt="0"/>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en-US" sz="1800" kern="1200" dirty="0" smtClean="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Courier New" panose="02070309020205020404" pitchFamily="49" charset="0"/>
        <a:buChar char="o"/>
        <a:defRPr lang="en-US" sz="1800" kern="1200" dirty="0" smtClean="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panose="05000000000000000000" pitchFamily="2" charset="2"/>
        <a:buChar char="§"/>
        <a:defRPr lang="en-US" sz="1800" kern="1200" dirty="0" smtClean="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lang="en-US" sz="1800" kern="1200" dirty="0" smtClean="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Courier New" panose="02070309020205020404" pitchFamily="49" charset="0"/>
        <a:buChar char="o"/>
        <a:defRPr lang="en-US" sz="1800" kern="1200" dirty="0" smtClean="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8" name="Rectangle 7"/>
          <p:cNvSpPr/>
          <p:nvPr/>
        </p:nvSpPr>
        <p:spPr>
          <a:xfrm>
            <a:off x="154641" y="161365"/>
            <a:ext cx="8831356" cy="48241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2" name="Title Placeholder 1"/>
          <p:cNvSpPr>
            <a:spLocks noGrp="1"/>
          </p:cNvSpPr>
          <p:nvPr>
            <p:ph type="title"/>
          </p:nvPr>
        </p:nvSpPr>
        <p:spPr>
          <a:xfrm>
            <a:off x="537882" y="342900"/>
            <a:ext cx="8088407" cy="769845"/>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p:cNvSpPr>
            <a:spLocks noGrp="1"/>
          </p:cNvSpPr>
          <p:nvPr>
            <p:ph type="body" idx="1"/>
          </p:nvPr>
        </p:nvSpPr>
        <p:spPr>
          <a:xfrm>
            <a:off x="537882" y="1369219"/>
            <a:ext cx="8088407" cy="30817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37882" y="4604845"/>
            <a:ext cx="2148168" cy="273844"/>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r>
              <a:rPr lang="en-US"/>
              <a:t>Oregon Department of Education</a:t>
            </a:r>
          </a:p>
        </p:txBody>
      </p:sp>
      <p:sp>
        <p:nvSpPr>
          <p:cNvPr id="4" name="Date Placeholder 3"/>
          <p:cNvSpPr>
            <a:spLocks noGrp="1"/>
          </p:cNvSpPr>
          <p:nvPr>
            <p:ph type="dt" sz="half" idx="2"/>
          </p:nvPr>
        </p:nvSpPr>
        <p:spPr>
          <a:xfrm>
            <a:off x="2891118" y="4604845"/>
            <a:ext cx="3381935" cy="273844"/>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0" y="4604845"/>
            <a:ext cx="2168339" cy="273844"/>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357F5B69-6281-4C1F-8C38-6DA0F56DA430}" type="slidenum">
              <a:rPr lang="en-US" smtClean="0"/>
              <a:pPr/>
              <a:t>‹#›</a:t>
            </a:fld>
            <a:endParaRPr lang="en-US"/>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3503" y="1168770"/>
            <a:ext cx="964694" cy="18288"/>
          </a:xfrm>
          <a:prstGeom prst="rect">
            <a:avLst/>
          </a:prstGeom>
        </p:spPr>
      </p:pic>
    </p:spTree>
    <p:extLst>
      <p:ext uri="{BB962C8B-B14F-4D97-AF65-F5344CB8AC3E}">
        <p14:creationId xmlns:p14="http://schemas.microsoft.com/office/powerpoint/2010/main" val="4189209242"/>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hdr="0" dt="0"/>
  <p:txStyles>
    <p:titleStyle>
      <a:lvl1pPr algn="l" defTabSz="685800" rtl="0" eaLnBrk="1" latinLnBrk="0" hangingPunct="1">
        <a:lnSpc>
          <a:spcPct val="90000"/>
        </a:lnSpc>
        <a:spcBef>
          <a:spcPct val="0"/>
        </a:spcBef>
        <a:buNone/>
        <a:defRPr sz="330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en-US" sz="1800" kern="1200" dirty="0" smtClean="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Courier New" panose="02070309020205020404" pitchFamily="49" charset="0"/>
        <a:buChar char="o"/>
        <a:defRPr lang="en-US" sz="1800" kern="1200" dirty="0" smtClean="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panose="05000000000000000000" pitchFamily="2" charset="2"/>
        <a:buChar char="§"/>
        <a:defRPr lang="en-US" sz="1800" kern="1200" dirty="0" smtClean="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lang="en-US" sz="1800" kern="1200" dirty="0" smtClean="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Courier New" panose="02070309020205020404" pitchFamily="49" charset="0"/>
        <a:buChar char="o"/>
        <a:defRPr lang="en-US" sz="1800" kern="1200" dirty="0" smtClean="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slide" Target="slide7.xml"/><Relationship Id="rId7" Type="http://schemas.openxmlformats.org/officeDocument/2006/relationships/slide" Target="slide54.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slide" Target="slide44.xml"/><Relationship Id="rId5" Type="http://schemas.openxmlformats.org/officeDocument/2006/relationships/slide" Target="slide21.xml"/><Relationship Id="rId10" Type="http://schemas.openxmlformats.org/officeDocument/2006/relationships/image" Target="../media/image5.jpeg"/><Relationship Id="rId4" Type="http://schemas.openxmlformats.org/officeDocument/2006/relationships/slide" Target="slide18.xml"/><Relationship Id="rId9" Type="http://schemas.openxmlformats.org/officeDocument/2006/relationships/slide" Target="slide62.xml"/></Relationships>
</file>

<file path=ppt/slides/_rels/slide4.xml.rels><?xml version="1.0" encoding="UTF-8" standalone="yes"?>
<Relationships xmlns="http://schemas.openxmlformats.org/package/2006/relationships"><Relationship Id="rId3" Type="http://schemas.openxmlformats.org/officeDocument/2006/relationships/hyperlink" Target="https://www.zoomgov.com/meeting/register/_rw8xTCfQNqbRxTJPX9ptw" TargetMode="External"/><Relationship Id="rId7" Type="http://schemas.openxmlformats.org/officeDocument/2006/relationships/hyperlink" Target="https://www.zoomgov.com/meeting/register/DRkn1tANQVKgkvBTeVdnrQ" TargetMode="External"/><Relationship Id="rId2" Type="http://schemas.openxmlformats.org/officeDocument/2006/relationships/hyperlink" Target="https://www.zoomgov.com/meeting/register/o8U9s2hUQWqicKJyRhxQzA#/registration" TargetMode="External"/><Relationship Id="rId1" Type="http://schemas.openxmlformats.org/officeDocument/2006/relationships/slideLayout" Target="../slideLayouts/slideLayout18.xml"/><Relationship Id="rId6" Type="http://schemas.openxmlformats.org/officeDocument/2006/relationships/hyperlink" Target="https://www.zoomgov.com/meeting/register/hnJr3seuS3Kma7R-r47t2w" TargetMode="External"/><Relationship Id="rId5" Type="http://schemas.openxmlformats.org/officeDocument/2006/relationships/hyperlink" Target="https://www.zoomgov.com/meeting/register/D3OkLFE0QkW7JQpeIZ-Ztg" TargetMode="External"/><Relationship Id="rId4" Type="http://schemas.openxmlformats.org/officeDocument/2006/relationships/hyperlink" Target="https://www.zoomgov.com/meeting/register/dGvhpRaETpqWZr-xlpXz1Q"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zoomgov.com/rec/share/BRHznKfaCXzJyHIutbEo9MDmesdtXcfO7UHPPBOHHYQNdIc0KAWp4p0SpKn9qj7w.FAAR4vegR-WlJWNy?startTime=1786734273000" TargetMode="External"/><Relationship Id="rId2" Type="http://schemas.openxmlformats.org/officeDocument/2006/relationships/hyperlink" Target="https://www.zoomgov.com/rec/share/GJ7YZ6Xl9S2jLVH_wn84KKWcWEM5a0WgnCfCp_Vjaw4B_EmFL4XmKMVx-X1gcBxw.CSd7zUyvpwOy-M43?startTime=1788476929000" TargetMode="External"/><Relationship Id="rId1" Type="http://schemas.openxmlformats.org/officeDocument/2006/relationships/slideLayout" Target="../slideLayouts/slideLayout18.xml"/><Relationship Id="rId4" Type="http://schemas.openxmlformats.org/officeDocument/2006/relationships/hyperlink" Target="https://www.zoomgov.com/rec/share/8q6S8hhM3QVTuIgMqim4jksWb65e5AZVN2Ttj9_VChk5k9wP_NvY-PgC0qyuYxAy.EH0lWfs4T27MoFuu"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district.ode.state.or.us/CentralLogin/DSASearch"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odedistrict.oregon.gov/Applications/Documents/AddingPermissionsforAbbreviatedDayApplication.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hyperlink" Target="mailto:ODE.ASDPApplication@ode.oregon.gov" TargetMode="External"/><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hyperlink" Target="https://www.oregon.gov/ode/reports-and-data/spedreports/pages/abbreviatedschooldaycollection.aspx"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hyperlink" Target="https://www.oregon.gov/ode/students-and-family/SpecialEducation/Pages/abbreviatedschoolday.aspx"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mailto:ODE.ASDPApplication@ode.oregon.gov"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hyperlink" Target="mailto:ODE.OSS-DataTeam@ode.oregon.gov"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mailto:ode.ASDPquestions@ode.oregon.gov" TargetMode="External"/><Relationship Id="rId2" Type="http://schemas.openxmlformats.org/officeDocument/2006/relationships/notesSlide" Target="../notesSlides/notesSlide63.xml"/><Relationship Id="rId1" Type="http://schemas.openxmlformats.org/officeDocument/2006/relationships/slideLayout" Target="../slideLayouts/slideLayout17.xml"/><Relationship Id="rId4" Type="http://schemas.openxmlformats.org/officeDocument/2006/relationships/hyperlink" Target="mailto:ODE.Helpdesk@ode.oregon.gov"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mailto:ODE.ASDPApplication@ode.oregon.gov" TargetMode="External"/><Relationship Id="rId2" Type="http://schemas.openxmlformats.org/officeDocument/2006/relationships/notesSlide" Target="../notesSlides/notesSlide64.xml"/><Relationship Id="rId1" Type="http://schemas.openxmlformats.org/officeDocument/2006/relationships/slideLayout" Target="../slideLayouts/slideLayout17.xml"/><Relationship Id="rId6" Type="http://schemas.openxmlformats.org/officeDocument/2006/relationships/hyperlink" Target="mailto:ODE.Helpdesk@ode.oregon.gov" TargetMode="External"/><Relationship Id="rId5" Type="http://schemas.openxmlformats.org/officeDocument/2006/relationships/hyperlink" Target="mailto:ODE.ASDPquestions@ode.oregon.gov" TargetMode="External"/><Relationship Id="rId4" Type="http://schemas.openxmlformats.org/officeDocument/2006/relationships/hyperlink" Target="mailto:ODE.OSS-DataTeam@ode.orego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2" name="Title 1">
            <a:extLst>
              <a:ext uri="{FF2B5EF4-FFF2-40B4-BE49-F238E27FC236}">
                <a16:creationId xmlns:a16="http://schemas.microsoft.com/office/drawing/2014/main" id="{394003B0-3AD9-D808-3E14-2DAF94484917}"/>
              </a:ext>
            </a:extLst>
          </p:cNvPr>
          <p:cNvSpPr>
            <a:spLocks noGrp="1"/>
          </p:cNvSpPr>
          <p:nvPr>
            <p:ph type="ctrTitle"/>
          </p:nvPr>
        </p:nvSpPr>
        <p:spPr/>
        <p:txBody>
          <a:bodyPr>
            <a:noAutofit/>
          </a:bodyPr>
          <a:lstStyle/>
          <a:p>
            <a:r>
              <a:rPr lang="en-US" sz="3200" i="0" u="none" strike="noStrike" cap="none">
                <a:latin typeface="Calibri"/>
                <a:ea typeface="Calibri"/>
                <a:cs typeface="Calibri"/>
                <a:sym typeface="Calibri"/>
              </a:rPr>
              <a:t>Abbreviated School Day Program </a:t>
            </a:r>
            <a:br>
              <a:rPr lang="en-US" sz="3200"/>
            </a:br>
            <a:r>
              <a:rPr lang="en-US" sz="3200" i="0" u="none" strike="noStrike" cap="none">
                <a:latin typeface="Calibri"/>
                <a:ea typeface="Calibri"/>
                <a:cs typeface="Calibri"/>
                <a:sym typeface="Calibri"/>
              </a:rPr>
              <a:t>Data Collection Training</a:t>
            </a:r>
            <a:endParaRPr lang="en-US" sz="3200"/>
          </a:p>
        </p:txBody>
      </p:sp>
      <p:sp>
        <p:nvSpPr>
          <p:cNvPr id="3" name="Subtitle 2">
            <a:extLst>
              <a:ext uri="{FF2B5EF4-FFF2-40B4-BE49-F238E27FC236}">
                <a16:creationId xmlns:a16="http://schemas.microsoft.com/office/drawing/2014/main" id="{C393E5F5-E6EA-5011-A7A7-E7FB44582162}"/>
              </a:ext>
            </a:extLst>
          </p:cNvPr>
          <p:cNvSpPr>
            <a:spLocks noGrp="1"/>
          </p:cNvSpPr>
          <p:nvPr>
            <p:ph type="subTitle" idx="1"/>
          </p:nvPr>
        </p:nvSpPr>
        <p:spPr/>
        <p:txBody>
          <a:bodyPr>
            <a:normAutofit lnSpcReduction="10000"/>
          </a:bodyPr>
          <a:lstStyle/>
          <a:p>
            <a:r>
              <a:rPr lang="en-US" sz="3200"/>
              <a:t>2026-2027</a:t>
            </a:r>
            <a:endParaRPr lang="en-US"/>
          </a:p>
          <a:p>
            <a:endParaRPr lang="en-US"/>
          </a:p>
          <a:p>
            <a:r>
              <a:rPr lang="en-US" sz="2400"/>
              <a:t>September 17, 2026</a:t>
            </a:r>
          </a:p>
        </p:txBody>
      </p:sp>
      <p:sp>
        <p:nvSpPr>
          <p:cNvPr id="5" name="Footer Placeholder 4">
            <a:extLst>
              <a:ext uri="{FF2B5EF4-FFF2-40B4-BE49-F238E27FC236}">
                <a16:creationId xmlns:a16="http://schemas.microsoft.com/office/drawing/2014/main" id="{7F28F594-6FA9-FF16-D0ED-8893D75D6473}"/>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CAB8D33B-D63A-98ED-27BE-AE3D82AC0BB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67451-1264-FAEB-3C1F-4727277CA52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FB02124-6349-BB72-6282-CB537DE66C33}"/>
              </a:ext>
            </a:extLst>
          </p:cNvPr>
          <p:cNvSpPr>
            <a:spLocks noGrp="1"/>
          </p:cNvSpPr>
          <p:nvPr>
            <p:ph type="title"/>
          </p:nvPr>
        </p:nvSpPr>
        <p:spPr>
          <a:xfrm>
            <a:off x="537882" y="342900"/>
            <a:ext cx="8088407" cy="769845"/>
          </a:xfrm>
        </p:spPr>
        <p:txBody>
          <a:bodyPr anchor="b">
            <a:normAutofit/>
          </a:bodyPr>
          <a:lstStyle/>
          <a:p>
            <a:r>
              <a:rPr lang="en-US"/>
              <a:t>About this Training</a:t>
            </a:r>
          </a:p>
        </p:txBody>
      </p:sp>
      <p:graphicFrame>
        <p:nvGraphicFramePr>
          <p:cNvPr id="7" name="Text Placeholder 1" descr="Commonly Used Acronyms graphic&#10;ODE - Oregon Department of Education&#10;OESO - Office of Enhancing Student Opportunities&#10;ASDP - Abbreviated School Day Program&#10;DSA - District Security Administrator">
            <a:extLst>
              <a:ext uri="{FF2B5EF4-FFF2-40B4-BE49-F238E27FC236}">
                <a16:creationId xmlns:a16="http://schemas.microsoft.com/office/drawing/2014/main" id="{775D0267-CD75-FCFC-4790-6B493DBF845D}"/>
              </a:ext>
            </a:extLst>
          </p:cNvPr>
          <p:cNvGraphicFramePr>
            <a:graphicFrameLocks noGrp="1"/>
          </p:cNvGraphicFramePr>
          <p:nvPr>
            <p:ph idx="1"/>
            <p:extLst>
              <p:ext uri="{D42A27DB-BD31-4B8C-83A1-F6EECF244321}">
                <p14:modId xmlns:p14="http://schemas.microsoft.com/office/powerpoint/2010/main" val="553832542"/>
              </p:ext>
            </p:extLst>
          </p:nvPr>
        </p:nvGraphicFramePr>
        <p:xfrm>
          <a:off x="537882" y="1369219"/>
          <a:ext cx="8088407" cy="3081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a:extLst>
              <a:ext uri="{FF2B5EF4-FFF2-40B4-BE49-F238E27FC236}">
                <a16:creationId xmlns:a16="http://schemas.microsoft.com/office/drawing/2014/main" id="{CCEDE600-A52E-DFC4-D3A7-DB9BEEC9025B}"/>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4B061232-8EC4-CDDA-C7E4-ED5147ECBA23}"/>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2</a:t>
            </a:fld>
            <a:endParaRPr lang="en"/>
          </a:p>
        </p:txBody>
      </p:sp>
    </p:spTree>
    <p:extLst>
      <p:ext uri="{BB962C8B-B14F-4D97-AF65-F5344CB8AC3E}">
        <p14:creationId xmlns:p14="http://schemas.microsoft.com/office/powerpoint/2010/main" val="1222899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1">
          <a:extLst>
            <a:ext uri="{FF2B5EF4-FFF2-40B4-BE49-F238E27FC236}">
              <a16:creationId xmlns:a16="http://schemas.microsoft.com/office/drawing/2014/main" id="{F7769C79-1F92-34E9-3D79-559A9FB2EA5C}"/>
            </a:ext>
          </a:extLst>
        </p:cNvPr>
        <p:cNvGrpSpPr/>
        <p:nvPr/>
      </p:nvGrpSpPr>
      <p:grpSpPr>
        <a:xfrm>
          <a:off x="0" y="0"/>
          <a:ext cx="0" cy="0"/>
          <a:chOff x="0" y="0"/>
          <a:chExt cx="0" cy="0"/>
        </a:xfrm>
      </p:grpSpPr>
      <p:sp>
        <p:nvSpPr>
          <p:cNvPr id="672" name="Google Shape;672;p100">
            <a:extLst>
              <a:ext uri="{FF2B5EF4-FFF2-40B4-BE49-F238E27FC236}">
                <a16:creationId xmlns:a16="http://schemas.microsoft.com/office/drawing/2014/main" id="{C59E8F7C-A84A-534F-55E6-D81145864FD8}"/>
              </a:ext>
            </a:extLst>
          </p:cNvPr>
          <p:cNvSpPr txBox="1">
            <a:spLocks noGrp="1"/>
          </p:cNvSpPr>
          <p:nvPr>
            <p:ph type="title"/>
          </p:nvPr>
        </p:nvSpPr>
        <p:spPr/>
        <p:txBody>
          <a:bodyPr spcFirstLastPara="1" vert="horz" lIns="91440" tIns="45720" rIns="91440" bIns="45720" rtlCol="0" anchor="b" anchorCtr="0">
            <a:normAutofit/>
          </a:bodyPr>
          <a:lstStyle/>
          <a:p>
            <a:pPr marL="0" lvl="0" indent="0">
              <a:spcAft>
                <a:spcPts val="0"/>
              </a:spcAft>
              <a:buClr>
                <a:schemeClr val="accent1"/>
              </a:buClr>
              <a:buSzPts val="3300"/>
            </a:pPr>
            <a:r>
              <a:rPr lang="en-US" sz="3300" kern="1200">
                <a:latin typeface="+mj-lt"/>
                <a:ea typeface="+mj-ea"/>
                <a:cs typeface="+mj-cs"/>
              </a:rPr>
              <a:t>Agenda</a:t>
            </a:r>
          </a:p>
        </p:txBody>
      </p:sp>
      <p:sp>
        <p:nvSpPr>
          <p:cNvPr id="2" name="Content Placeholder 1" descr="Collection Background&#10;Getting Started&#10;Data Entry and Record Management&#10;Verification&#10;Demonstration:&#10;Logging in and Navigation&#10;Submitting &amp; Editing Records&#10;Verification&#10;Production Downloads&#10;Common Issues and Troubleshooting&#10;Resources and Closing&#10;">
            <a:extLst>
              <a:ext uri="{FF2B5EF4-FFF2-40B4-BE49-F238E27FC236}">
                <a16:creationId xmlns:a16="http://schemas.microsoft.com/office/drawing/2014/main" id="{F712A7F2-6594-C4D1-B3C5-B3D1C9A0446E}"/>
              </a:ext>
            </a:extLst>
          </p:cNvPr>
          <p:cNvSpPr>
            <a:spLocks noGrp="1"/>
          </p:cNvSpPr>
          <p:nvPr>
            <p:ph sz="half" idx="2"/>
          </p:nvPr>
        </p:nvSpPr>
        <p:spPr>
          <a:xfrm>
            <a:off x="537882" y="1369217"/>
            <a:ext cx="4054289" cy="3235627"/>
          </a:xfrm>
        </p:spPr>
        <p:txBody>
          <a:bodyPr vert="horz" lIns="91440" tIns="45720" rIns="91440" bIns="45720" rtlCol="0" anchor="t">
            <a:normAutofit fontScale="70000" lnSpcReduction="20000"/>
          </a:bodyPr>
          <a:lstStyle/>
          <a:p>
            <a:pPr lvl="0">
              <a:buSzPct val="125000"/>
            </a:pPr>
            <a:r>
              <a:rPr lang="en-US" sz="2600">
                <a:hlinkClick r:id="rId3" action="ppaction://hlinksldjump">
                  <a:extLst>
                    <a:ext uri="{A12FA001-AC4F-418D-AE19-62706E023703}">
                      <ahyp:hlinkClr xmlns:ahyp="http://schemas.microsoft.com/office/drawing/2018/hyperlinkcolor" val="tx"/>
                    </a:ext>
                  </a:extLst>
                </a:hlinkClick>
              </a:rPr>
              <a:t>Collection Background</a:t>
            </a:r>
            <a:endParaRPr lang="en-US" sz="2600">
              <a:ea typeface="Calibri"/>
              <a:cs typeface="Calibri"/>
            </a:endParaRPr>
          </a:p>
          <a:p>
            <a:pPr>
              <a:buSzPct val="125000"/>
            </a:pPr>
            <a:r>
              <a:rPr lang="en-US" sz="2600">
                <a:hlinkClick r:id="rId4" action="ppaction://hlinksldjump">
                  <a:extLst>
                    <a:ext uri="{A12FA001-AC4F-418D-AE19-62706E023703}">
                      <ahyp:hlinkClr xmlns:ahyp="http://schemas.microsoft.com/office/drawing/2018/hyperlinkcolor" val="tx"/>
                    </a:ext>
                  </a:extLst>
                </a:hlinkClick>
              </a:rPr>
              <a:t>Getting Started</a:t>
            </a:r>
            <a:endParaRPr lang="en-US" sz="2600">
              <a:ea typeface="Calibri"/>
              <a:cs typeface="Calibri"/>
            </a:endParaRPr>
          </a:p>
          <a:p>
            <a:pPr>
              <a:buSzPct val="125000"/>
            </a:pPr>
            <a:r>
              <a:rPr lang="en-US" sz="2600">
                <a:hlinkClick r:id="rId5" action="ppaction://hlinksldjump">
                  <a:extLst>
                    <a:ext uri="{A12FA001-AC4F-418D-AE19-62706E023703}">
                      <ahyp:hlinkClr xmlns:ahyp="http://schemas.microsoft.com/office/drawing/2018/hyperlinkcolor" val="tx"/>
                    </a:ext>
                  </a:extLst>
                </a:hlinkClick>
              </a:rPr>
              <a:t>Data Entry and Record Management</a:t>
            </a:r>
            <a:endParaRPr lang="en-US" sz="2600">
              <a:ea typeface="Calibri"/>
              <a:cs typeface="Calibri"/>
            </a:endParaRPr>
          </a:p>
          <a:p>
            <a:pPr>
              <a:buSzPct val="125000"/>
            </a:pPr>
            <a:r>
              <a:rPr lang="en-US" sz="2600">
                <a:hlinkClick r:id="rId6" action="ppaction://hlinksldjump">
                  <a:extLst>
                    <a:ext uri="{A12FA001-AC4F-418D-AE19-62706E023703}">
                      <ahyp:hlinkClr xmlns:ahyp="http://schemas.microsoft.com/office/drawing/2018/hyperlinkcolor" val="tx"/>
                    </a:ext>
                  </a:extLst>
                </a:hlinkClick>
              </a:rPr>
              <a:t>Verification</a:t>
            </a:r>
            <a:endParaRPr lang="en-US" sz="2600">
              <a:ea typeface="Calibri"/>
              <a:cs typeface="Calibri"/>
            </a:endParaRPr>
          </a:p>
          <a:p>
            <a:pPr>
              <a:buSzPct val="125000"/>
            </a:pPr>
            <a:r>
              <a:rPr lang="en-US" sz="2600">
                <a:hlinkClick r:id="rId7" action="ppaction://hlinksldjump">
                  <a:extLst>
                    <a:ext uri="{A12FA001-AC4F-418D-AE19-62706E023703}">
                      <ahyp:hlinkClr xmlns:ahyp="http://schemas.microsoft.com/office/drawing/2018/hyperlinkcolor" val="tx"/>
                    </a:ext>
                  </a:extLst>
                </a:hlinkClick>
              </a:rPr>
              <a:t>Demonstration:</a:t>
            </a:r>
            <a:endParaRPr lang="en-US" sz="2600">
              <a:ea typeface="Calibri"/>
              <a:cs typeface="Calibri"/>
            </a:endParaRPr>
          </a:p>
          <a:p>
            <a:pPr lvl="1"/>
            <a:r>
              <a:rPr lang="en-US" sz="2600"/>
              <a:t>Logging in and Navigation</a:t>
            </a:r>
            <a:endParaRPr lang="en-US" sz="2600">
              <a:ea typeface="Calibri"/>
              <a:cs typeface="Calibri"/>
            </a:endParaRPr>
          </a:p>
          <a:p>
            <a:pPr lvl="1"/>
            <a:r>
              <a:rPr lang="en-US" sz="2600"/>
              <a:t>Submitting &amp; Editing Records</a:t>
            </a:r>
            <a:endParaRPr lang="en-US" sz="2600">
              <a:ea typeface="Calibri"/>
              <a:cs typeface="Calibri"/>
            </a:endParaRPr>
          </a:p>
          <a:p>
            <a:pPr lvl="1"/>
            <a:r>
              <a:rPr lang="en-US" sz="2600"/>
              <a:t>Verification</a:t>
            </a:r>
            <a:endParaRPr lang="en-US" sz="2600">
              <a:ea typeface="Calibri"/>
              <a:cs typeface="Calibri"/>
            </a:endParaRPr>
          </a:p>
          <a:p>
            <a:pPr lvl="1"/>
            <a:r>
              <a:rPr lang="en-US" sz="2600"/>
              <a:t>Production Downloads</a:t>
            </a:r>
            <a:endParaRPr lang="en-US" sz="2600">
              <a:ea typeface="Calibri"/>
              <a:cs typeface="Calibri"/>
            </a:endParaRPr>
          </a:p>
          <a:p>
            <a:r>
              <a:rPr lang="en-US" sz="2600">
                <a:hlinkClick r:id="rId8" action="ppaction://hlinksldjump">
                  <a:extLst>
                    <a:ext uri="{A12FA001-AC4F-418D-AE19-62706E023703}">
                      <ahyp:hlinkClr xmlns:ahyp="http://schemas.microsoft.com/office/drawing/2018/hyperlinkcolor" val="tx"/>
                    </a:ext>
                  </a:extLst>
                </a:hlinkClick>
              </a:rPr>
              <a:t>Common Issues and Troubleshooting</a:t>
            </a:r>
            <a:endParaRPr lang="en-US" sz="2600">
              <a:ea typeface="Calibri"/>
              <a:cs typeface="Calibri"/>
            </a:endParaRPr>
          </a:p>
          <a:p>
            <a:r>
              <a:rPr lang="en-US" sz="2600">
                <a:hlinkClick r:id="rId9" action="ppaction://hlinksldjump">
                  <a:extLst>
                    <a:ext uri="{A12FA001-AC4F-418D-AE19-62706E023703}">
                      <ahyp:hlinkClr xmlns:ahyp="http://schemas.microsoft.com/office/drawing/2018/hyperlinkcolor" val="tx"/>
                    </a:ext>
                  </a:extLst>
                </a:hlinkClick>
              </a:rPr>
              <a:t>Resources and Closing</a:t>
            </a:r>
            <a:endParaRPr lang="en-US" sz="2600">
              <a:ea typeface="Calibri"/>
              <a:cs typeface="Calibri"/>
            </a:endParaRPr>
          </a:p>
          <a:p>
            <a:endParaRPr lang="en-US"/>
          </a:p>
        </p:txBody>
      </p:sp>
      <p:pic>
        <p:nvPicPr>
          <p:cNvPr id="673" name="Google Shape;673;p100" descr="Pencils in histogram formation.">
            <a:extLst>
              <a:ext uri="{FF2B5EF4-FFF2-40B4-BE49-F238E27FC236}">
                <a16:creationId xmlns:a16="http://schemas.microsoft.com/office/drawing/2014/main" id="{84A487DB-311B-3C72-ACC4-AACF3B56B54A}"/>
              </a:ext>
            </a:extLst>
          </p:cNvPr>
          <p:cNvPicPr preferRelativeResize="0">
            <a:picLocks noGrp="1"/>
          </p:cNvPicPr>
          <p:nvPr>
            <p:ph sz="half" idx="1"/>
          </p:nvPr>
        </p:nvPicPr>
        <p:blipFill rotWithShape="1">
          <a:blip r:embed="rId10"/>
          <a:stretch>
            <a:fillRect/>
          </a:stretch>
        </p:blipFill>
        <p:spPr>
          <a:xfrm>
            <a:off x="4649602" y="1369218"/>
            <a:ext cx="3976687" cy="2652419"/>
          </a:xfrm>
          <a:prstGeom prst="rect">
            <a:avLst/>
          </a:prstGeom>
          <a:noFill/>
          <a:ln>
            <a:noFill/>
          </a:ln>
        </p:spPr>
      </p:pic>
      <p:sp>
        <p:nvSpPr>
          <p:cNvPr id="7" name="Footer Placeholder 6">
            <a:extLst>
              <a:ext uri="{FF2B5EF4-FFF2-40B4-BE49-F238E27FC236}">
                <a16:creationId xmlns:a16="http://schemas.microsoft.com/office/drawing/2014/main" id="{14C67CAA-9D63-EE52-6C50-E2703F9F03EC}"/>
              </a:ext>
            </a:extLst>
          </p:cNvPr>
          <p:cNvSpPr>
            <a:spLocks noGrp="1"/>
          </p:cNvSpPr>
          <p:nvPr>
            <p:ph type="ftr" sz="quarter" idx="11"/>
          </p:nvPr>
        </p:nvSpPr>
        <p:spPr/>
        <p:txBody>
          <a:bodyPr/>
          <a:lstStyle/>
          <a:p>
            <a:r>
              <a:rPr lang="en-US"/>
              <a:t>Oregon Department of Education</a:t>
            </a:r>
          </a:p>
        </p:txBody>
      </p:sp>
      <p:sp>
        <p:nvSpPr>
          <p:cNvPr id="675" name="Google Shape;675;p100">
            <a:extLst>
              <a:ext uri="{FF2B5EF4-FFF2-40B4-BE49-F238E27FC236}">
                <a16:creationId xmlns:a16="http://schemas.microsoft.com/office/drawing/2014/main" id="{ABE562F6-9FDC-2F8F-90B5-F7369DC48A18}"/>
              </a:ext>
            </a:extLst>
          </p:cNvPr>
          <p:cNvSpPr txBox="1">
            <a:spLocks noGrp="1"/>
          </p:cNvSpPr>
          <p:nvPr>
            <p:ph type="sldNum" sz="quarter" idx="12"/>
          </p:nvPr>
        </p:nvSpPr>
        <p:spPr>
          <a:xfrm>
            <a:off x="6457950" y="4604844"/>
            <a:ext cx="2168339" cy="273845"/>
          </a:xfrm>
        </p:spPr>
        <p:txBody>
          <a:bodyPr spcFirstLastPara="1" vert="horz" lIns="91440" tIns="45720" rIns="91440" bIns="45720" rtlCol="0" anchor="ctr" anchorCtr="0">
            <a:noAutofit/>
          </a:bodyPr>
          <a:lstStyle/>
          <a:p>
            <a:pPr>
              <a:lnSpc>
                <a:spcPct val="90000"/>
              </a:lnSpc>
              <a:spcAft>
                <a:spcPts val="600"/>
              </a:spcAft>
            </a:pPr>
            <a:fld id="{00000000-1234-1234-1234-123412341234}" type="slidenum">
              <a:rPr lang="en" smtClean="0"/>
              <a:pPr>
                <a:lnSpc>
                  <a:spcPct val="90000"/>
                </a:lnSpc>
                <a:spcAft>
                  <a:spcPts val="600"/>
                </a:spcAft>
              </a:pPr>
              <a:t>3</a:t>
            </a:fld>
            <a:endParaRPr lang="en"/>
          </a:p>
        </p:txBody>
      </p:sp>
    </p:spTree>
    <p:extLst>
      <p:ext uri="{BB962C8B-B14F-4D97-AF65-F5344CB8AC3E}">
        <p14:creationId xmlns:p14="http://schemas.microsoft.com/office/powerpoint/2010/main" val="835393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13227B-1BF7-2111-F9D3-0617C932DEA1}"/>
              </a:ext>
            </a:extLst>
          </p:cNvPr>
          <p:cNvSpPr>
            <a:spLocks noGrp="1"/>
          </p:cNvSpPr>
          <p:nvPr>
            <p:ph type="title"/>
          </p:nvPr>
        </p:nvSpPr>
        <p:spPr/>
        <p:txBody>
          <a:bodyPr>
            <a:normAutofit/>
          </a:bodyPr>
          <a:lstStyle/>
          <a:p>
            <a:r>
              <a:rPr lang="en-US"/>
              <a:t>Upcoming Trainings &amp; Office Hours</a:t>
            </a:r>
            <a:endParaRPr lang="en-US">
              <a:ea typeface="Calibri"/>
              <a:cs typeface="Calibri"/>
            </a:endParaRPr>
          </a:p>
        </p:txBody>
      </p:sp>
      <p:sp>
        <p:nvSpPr>
          <p:cNvPr id="6" name="Content Placeholder 5">
            <a:extLst>
              <a:ext uri="{FF2B5EF4-FFF2-40B4-BE49-F238E27FC236}">
                <a16:creationId xmlns:a16="http://schemas.microsoft.com/office/drawing/2014/main" id="{E163C301-B27C-1277-AE35-F4F36D554AE1}"/>
              </a:ext>
            </a:extLst>
          </p:cNvPr>
          <p:cNvSpPr>
            <a:spLocks noGrp="1"/>
          </p:cNvSpPr>
          <p:nvPr>
            <p:ph sz="half" idx="1"/>
          </p:nvPr>
        </p:nvSpPr>
        <p:spPr>
          <a:xfrm>
            <a:off x="537882" y="1369219"/>
            <a:ext cx="7816275" cy="3079536"/>
          </a:xfrm>
        </p:spPr>
        <p:txBody>
          <a:bodyPr vert="horz" lIns="91440" tIns="45720" rIns="91440" bIns="45720" rtlCol="0" anchor="t">
            <a:normAutofit fontScale="92500" lnSpcReduction="20000"/>
          </a:bodyPr>
          <a:lstStyle/>
          <a:p>
            <a:pPr marL="0" indent="0">
              <a:buNone/>
            </a:pPr>
            <a:r>
              <a:rPr lang="en-US" sz="1900" b="1" u="sng"/>
              <a:t>Upcoming Trainings:</a:t>
            </a:r>
            <a:endParaRPr lang="en-US" sz="1900">
              <a:ea typeface="Calibri"/>
              <a:cs typeface="Calibri"/>
            </a:endParaRPr>
          </a:p>
          <a:p>
            <a:r>
              <a:rPr lang="en-US" sz="1600" b="1"/>
              <a:t>ASDPs for Charter Schools </a:t>
            </a:r>
            <a:endParaRPr lang="en-US" sz="1600"/>
          </a:p>
          <a:p>
            <a:pPr lvl="1"/>
            <a:r>
              <a:rPr lang="en-US" sz="1700"/>
              <a:t>October 14, 2026, from 10 - 11 a.m. </a:t>
            </a:r>
            <a:r>
              <a:rPr lang="en-US" sz="1600" b="1">
                <a:hlinkClick r:id="rId2" tooltip="https://www.zoomgov.com/meeting/register/o8u9s2huqwqickjyrhxqza#/registration"/>
              </a:rPr>
              <a:t>Registration Link</a:t>
            </a:r>
            <a:endParaRPr lang="en-US" sz="1600" b="1">
              <a:ea typeface="Calibri"/>
              <a:cs typeface="Calibri"/>
            </a:endParaRPr>
          </a:p>
          <a:p>
            <a:r>
              <a:rPr lang="en-US" sz="1600" b="1"/>
              <a:t>Conducting Compliant Meetings – Lunch &amp; Learn</a:t>
            </a:r>
            <a:endParaRPr lang="en-US" sz="1600"/>
          </a:p>
          <a:p>
            <a:pPr lvl="1"/>
            <a:r>
              <a:rPr lang="en-US" sz="1700"/>
              <a:t>October 14, 2026, from 12 - 1 p.m. </a:t>
            </a:r>
            <a:r>
              <a:rPr lang="en-US" sz="1600" b="1">
                <a:hlinkClick r:id="rId3" tooltip="https://www.zoomgov.com/meeting/register/_rw8xtcfqnqbrxtjpx9ptw"/>
              </a:rPr>
              <a:t>Registration Link</a:t>
            </a:r>
            <a:endParaRPr lang="en-US" sz="1600" b="1">
              <a:ea typeface="Calibri"/>
              <a:cs typeface="Calibri"/>
            </a:endParaRPr>
          </a:p>
          <a:p>
            <a:r>
              <a:rPr lang="en-US" sz="1600" b="1"/>
              <a:t>Exemptions &amp; Exceptions – Lunch &amp; Learn</a:t>
            </a:r>
            <a:endParaRPr lang="en-US" sz="1600">
              <a:ea typeface="Calibri" panose="020F0502020204030204"/>
              <a:cs typeface="Calibri" panose="020F0502020204030204"/>
            </a:endParaRPr>
          </a:p>
          <a:p>
            <a:pPr lvl="1"/>
            <a:r>
              <a:rPr lang="en-US" sz="1700"/>
              <a:t>October 20, 2026, from 10 - 11 a.m. </a:t>
            </a:r>
            <a:r>
              <a:rPr lang="en-US" sz="1600" b="1">
                <a:hlinkClick r:id="rId4" tooltip="https://www.zoomgov.com/meeting/register/dgvhpraetpqwzr-xlpxz1q"/>
              </a:rPr>
              <a:t>Registration Link</a:t>
            </a:r>
            <a:endParaRPr lang="en-US" sz="1600">
              <a:ea typeface="Calibri"/>
              <a:cs typeface="Calibri"/>
            </a:endParaRPr>
          </a:p>
          <a:p>
            <a:pPr marL="0" indent="0">
              <a:spcBef>
                <a:spcPts val="1800"/>
              </a:spcBef>
              <a:buNone/>
            </a:pPr>
            <a:r>
              <a:rPr lang="en-US" sz="1900" b="1" u="sng">
                <a:ea typeface="Calibri"/>
                <a:cs typeface="Calibri"/>
              </a:rPr>
              <a:t>2026 Virtual Office Hours:</a:t>
            </a:r>
            <a:endParaRPr lang="en-US" sz="1900">
              <a:ea typeface="Calibri"/>
              <a:cs typeface="Calibri"/>
            </a:endParaRPr>
          </a:p>
          <a:p>
            <a:pPr>
              <a:buFont typeface="Arial,Sans-Serif" panose="02070309020205020404" pitchFamily="49" charset="0"/>
              <a:buChar char="•"/>
            </a:pPr>
            <a:r>
              <a:rPr lang="en-US" sz="1700">
                <a:ea typeface="Calibri"/>
                <a:cs typeface="Calibri"/>
              </a:rPr>
              <a:t>Wednesday, October 7, 2026, from 10 - 11 a.m.</a:t>
            </a:r>
            <a:r>
              <a:rPr lang="en-US" sz="1700" b="1">
                <a:ea typeface="Calibri"/>
                <a:cs typeface="Calibri"/>
              </a:rPr>
              <a:t> </a:t>
            </a:r>
            <a:r>
              <a:rPr lang="en-US" sz="1700" b="1">
                <a:ea typeface="Calibri"/>
                <a:cs typeface="Calibri"/>
                <a:hlinkClick r:id="rId5"/>
              </a:rPr>
              <a:t>Registration Link</a:t>
            </a:r>
            <a:endParaRPr lang="en-US" sz="1700">
              <a:ea typeface="Calibri"/>
              <a:cs typeface="Calibri"/>
            </a:endParaRPr>
          </a:p>
          <a:p>
            <a:pPr>
              <a:buFont typeface="Arial,Sans-Serif" panose="02070309020205020404" pitchFamily="49" charset="0"/>
              <a:buChar char="•"/>
            </a:pPr>
            <a:r>
              <a:rPr lang="en-US" sz="1700">
                <a:ea typeface="Calibri"/>
                <a:cs typeface="Calibri"/>
              </a:rPr>
              <a:t>Monday, October 19, 2026, from 10 - 11 a.m.</a:t>
            </a:r>
            <a:r>
              <a:rPr lang="en-US" sz="1700" b="1">
                <a:ea typeface="Calibri"/>
                <a:cs typeface="Calibri"/>
              </a:rPr>
              <a:t> </a:t>
            </a:r>
            <a:r>
              <a:rPr lang="en-US" sz="1700" b="1">
                <a:ea typeface="Calibri"/>
                <a:cs typeface="Calibri"/>
                <a:hlinkClick r:id="rId6"/>
              </a:rPr>
              <a:t>Registration Link</a:t>
            </a:r>
            <a:endParaRPr lang="en-US" sz="1700">
              <a:ea typeface="Calibri"/>
              <a:cs typeface="Calibri"/>
            </a:endParaRPr>
          </a:p>
          <a:p>
            <a:pPr>
              <a:buFont typeface="Arial,Sans-Serif" panose="02070309020205020404" pitchFamily="49" charset="0"/>
              <a:buChar char="•"/>
            </a:pPr>
            <a:r>
              <a:rPr lang="en-US" sz="1700">
                <a:ea typeface="Calibri"/>
                <a:cs typeface="Calibri"/>
              </a:rPr>
              <a:t>Thursday, November 12, 2026, from 2 - 3 p.m.</a:t>
            </a:r>
            <a:r>
              <a:rPr lang="en-US" sz="1700" b="1">
                <a:ea typeface="Calibri"/>
                <a:cs typeface="Calibri"/>
              </a:rPr>
              <a:t> </a:t>
            </a:r>
            <a:r>
              <a:rPr lang="en-US" sz="1700" b="1">
                <a:ea typeface="Calibri"/>
                <a:cs typeface="Calibri"/>
                <a:hlinkClick r:id="rId7"/>
              </a:rPr>
              <a:t>Registration Link</a:t>
            </a:r>
            <a:endParaRPr lang="en-US">
              <a:ea typeface="Calibri" panose="020F0502020204030204"/>
              <a:cs typeface="Calibri" panose="020F0502020204030204"/>
            </a:endParaRPr>
          </a:p>
          <a:p>
            <a:pPr>
              <a:buNone/>
            </a:pPr>
            <a:endParaRPr lang="en-US"/>
          </a:p>
          <a:p>
            <a:pPr>
              <a:buNone/>
            </a:pPr>
            <a:endParaRPr lang="en-US"/>
          </a:p>
          <a:p>
            <a:pPr>
              <a:buNone/>
            </a:pPr>
            <a:endParaRPr lang="en-US">
              <a:ea typeface="Calibri" panose="020F0502020204030204"/>
              <a:cs typeface="Calibri" panose="020F0502020204030204"/>
            </a:endParaRPr>
          </a:p>
        </p:txBody>
      </p:sp>
      <p:sp>
        <p:nvSpPr>
          <p:cNvPr id="3" name="Footer Placeholder 2">
            <a:extLst>
              <a:ext uri="{FF2B5EF4-FFF2-40B4-BE49-F238E27FC236}">
                <a16:creationId xmlns:a16="http://schemas.microsoft.com/office/drawing/2014/main" id="{E9DDF436-88A1-4F79-5CDF-C77AF992F35D}"/>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27C10B94-1A65-38CA-584B-00440BF56D90}"/>
              </a:ext>
            </a:extLst>
          </p:cNvPr>
          <p:cNvSpPr>
            <a:spLocks noGrp="1"/>
          </p:cNvSpPr>
          <p:nvPr>
            <p:ph type="sldNum" sz="quarter" idx="12"/>
          </p:nvPr>
        </p:nvSpPr>
        <p:spPr/>
        <p:txBody>
          <a:bodyPr/>
          <a:lstStyle/>
          <a:p>
            <a:fld id="{357F5B69-6281-4C1F-8C38-6DA0F56DA430}" type="slidenum">
              <a:rPr lang="en-US" smtClean="0"/>
              <a:pPr/>
              <a:t>4</a:t>
            </a:fld>
            <a:endParaRPr lang="en-US"/>
          </a:p>
        </p:txBody>
      </p:sp>
    </p:spTree>
    <p:extLst>
      <p:ext uri="{BB962C8B-B14F-4D97-AF65-F5344CB8AC3E}">
        <p14:creationId xmlns:p14="http://schemas.microsoft.com/office/powerpoint/2010/main" val="2603828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E7CEB-B174-7065-BBEE-A8ABBFC488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BC8ECE-ACA5-4947-A88E-E66F7FCC3EA8}"/>
              </a:ext>
            </a:extLst>
          </p:cNvPr>
          <p:cNvSpPr>
            <a:spLocks noGrp="1"/>
          </p:cNvSpPr>
          <p:nvPr>
            <p:ph type="title"/>
          </p:nvPr>
        </p:nvSpPr>
        <p:spPr/>
        <p:txBody>
          <a:bodyPr>
            <a:normAutofit/>
          </a:bodyPr>
          <a:lstStyle/>
          <a:p>
            <a:r>
              <a:rPr lang="en-US"/>
              <a:t>Recorded Webinars</a:t>
            </a:r>
          </a:p>
        </p:txBody>
      </p:sp>
      <p:sp>
        <p:nvSpPr>
          <p:cNvPr id="7" name="Content Placeholder 6">
            <a:extLst>
              <a:ext uri="{FF2B5EF4-FFF2-40B4-BE49-F238E27FC236}">
                <a16:creationId xmlns:a16="http://schemas.microsoft.com/office/drawing/2014/main" id="{391B2400-83DF-4EB7-706D-CAEC61908E91}"/>
              </a:ext>
            </a:extLst>
          </p:cNvPr>
          <p:cNvSpPr>
            <a:spLocks noGrp="1"/>
          </p:cNvSpPr>
          <p:nvPr>
            <p:ph sz="half" idx="2"/>
          </p:nvPr>
        </p:nvSpPr>
        <p:spPr>
          <a:xfrm>
            <a:off x="620327" y="1284920"/>
            <a:ext cx="8088407" cy="3515680"/>
          </a:xfrm>
        </p:spPr>
        <p:txBody>
          <a:bodyPr vert="horz" lIns="91440" tIns="45720" rIns="91440" bIns="45720" rtlCol="0" anchor="t">
            <a:normAutofit/>
          </a:bodyPr>
          <a:lstStyle/>
          <a:p>
            <a:pPr marL="0" indent="0">
              <a:buNone/>
            </a:pPr>
            <a:r>
              <a:rPr lang="en-US" b="1" u="sng"/>
              <a:t>Available Recordings: </a:t>
            </a:r>
          </a:p>
          <a:p>
            <a:r>
              <a:rPr lang="en-US" b="1"/>
              <a:t>ASDP Essentials Part 1 2026-2027</a:t>
            </a:r>
            <a:endParaRPr lang="en-US"/>
          </a:p>
          <a:p>
            <a:pPr lvl="1"/>
            <a:r>
              <a:rPr lang="en-US" u="sng">
                <a:solidFill>
                  <a:srgbClr val="0070C0"/>
                </a:solidFill>
                <a:hlinkClick r:id="rId2">
                  <a:extLst>
                    <a:ext uri="{A12FA001-AC4F-418D-AE19-62706E023703}">
                      <ahyp:hlinkClr xmlns:ahyp="http://schemas.microsoft.com/office/drawing/2018/hyperlinkcolor" val="tx"/>
                    </a:ext>
                  </a:extLst>
                </a:hlinkClick>
              </a:rPr>
              <a:t>Recording Link</a:t>
            </a:r>
            <a:r>
              <a:rPr lang="en-US"/>
              <a:t>; Passcode: vdXtA6z.</a:t>
            </a:r>
            <a:endParaRPr lang="en-US">
              <a:ea typeface="Calibri"/>
              <a:cs typeface="Calibri"/>
            </a:endParaRPr>
          </a:p>
          <a:p>
            <a:r>
              <a:rPr lang="en-US" b="1">
                <a:ea typeface="Calibri" panose="020F0502020204030204"/>
                <a:cs typeface="Calibri" panose="020F0502020204030204"/>
              </a:rPr>
              <a:t>ASDP Essentials Part 2 2026-2027</a:t>
            </a:r>
          </a:p>
          <a:p>
            <a:pPr lvl="1"/>
            <a:r>
              <a:rPr lang="en-US">
                <a:ea typeface="Calibri" panose="020F0502020204030204"/>
                <a:cs typeface="Calibri" panose="020F0502020204030204"/>
                <a:hlinkClick r:id="rId3"/>
              </a:rPr>
              <a:t>Recording Link</a:t>
            </a:r>
            <a:r>
              <a:rPr lang="en-US">
                <a:ea typeface="Calibri" panose="020F0502020204030204"/>
                <a:cs typeface="Calibri" panose="020F0502020204030204"/>
              </a:rPr>
              <a:t>; Passcode: q6*Z^pGY</a:t>
            </a:r>
          </a:p>
          <a:p>
            <a:r>
              <a:rPr lang="en-US" b="1"/>
              <a:t>ASDP Refresher Training 2026-27</a:t>
            </a:r>
            <a:endParaRPr lang="en-US"/>
          </a:p>
          <a:p>
            <a:pPr lvl="1"/>
            <a:r>
              <a:rPr lang="en-US" u="sng">
                <a:hlinkClick r:id="rId4"/>
              </a:rPr>
              <a:t>Recording Link</a:t>
            </a:r>
            <a:r>
              <a:rPr lang="en-US"/>
              <a:t>; Passcode: i%0VK1$X</a:t>
            </a:r>
            <a:endParaRPr lang="en-US">
              <a:ea typeface="Calibri" panose="020F0502020204030204"/>
              <a:cs typeface="Calibri" panose="020F0502020204030204"/>
            </a:endParaRPr>
          </a:p>
        </p:txBody>
      </p:sp>
      <p:sp>
        <p:nvSpPr>
          <p:cNvPr id="3" name="Footer Placeholder 2">
            <a:extLst>
              <a:ext uri="{FF2B5EF4-FFF2-40B4-BE49-F238E27FC236}">
                <a16:creationId xmlns:a16="http://schemas.microsoft.com/office/drawing/2014/main" id="{5928D19C-4391-CDE3-2190-BCEC86F3A47A}"/>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8C83781F-E69D-8FCA-6B46-218E419F5A07}"/>
              </a:ext>
            </a:extLst>
          </p:cNvPr>
          <p:cNvSpPr>
            <a:spLocks noGrp="1"/>
          </p:cNvSpPr>
          <p:nvPr>
            <p:ph type="sldNum" sz="quarter" idx="12"/>
          </p:nvPr>
        </p:nvSpPr>
        <p:spPr/>
        <p:txBody>
          <a:bodyPr/>
          <a:lstStyle/>
          <a:p>
            <a:fld id="{357F5B69-6281-4C1F-8C38-6DA0F56DA430}" type="slidenum">
              <a:rPr lang="en-US" smtClean="0"/>
              <a:pPr/>
              <a:t>5</a:t>
            </a:fld>
            <a:endParaRPr lang="en-US"/>
          </a:p>
        </p:txBody>
      </p:sp>
    </p:spTree>
    <p:extLst>
      <p:ext uri="{BB962C8B-B14F-4D97-AF65-F5344CB8AC3E}">
        <p14:creationId xmlns:p14="http://schemas.microsoft.com/office/powerpoint/2010/main" val="323784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8">
          <a:extLst>
            <a:ext uri="{FF2B5EF4-FFF2-40B4-BE49-F238E27FC236}">
              <a16:creationId xmlns:a16="http://schemas.microsoft.com/office/drawing/2014/main" id="{B516580F-1777-F0AF-959C-48692746CF50}"/>
            </a:ext>
          </a:extLst>
        </p:cNvPr>
        <p:cNvGrpSpPr/>
        <p:nvPr/>
      </p:nvGrpSpPr>
      <p:grpSpPr>
        <a:xfrm>
          <a:off x="0" y="0"/>
          <a:ext cx="0" cy="0"/>
          <a:chOff x="0" y="0"/>
          <a:chExt cx="0" cy="0"/>
        </a:xfrm>
      </p:grpSpPr>
      <p:sp>
        <p:nvSpPr>
          <p:cNvPr id="711" name="Google Shape;711;p103">
            <a:extLst>
              <a:ext uri="{FF2B5EF4-FFF2-40B4-BE49-F238E27FC236}">
                <a16:creationId xmlns:a16="http://schemas.microsoft.com/office/drawing/2014/main" id="{9CDD3DF1-0450-2F64-2D24-C8E0B17747E0}"/>
              </a:ext>
            </a:extLst>
          </p:cNvPr>
          <p:cNvSpPr txBox="1">
            <a:spLocks noGrp="1"/>
          </p:cNvSpPr>
          <p:nvPr>
            <p:ph type="title"/>
          </p:nvPr>
        </p:nvSpPr>
        <p:spPr>
          <a:xfrm>
            <a:off x="537882" y="342900"/>
            <a:ext cx="8088407" cy="769845"/>
          </a:xfrm>
        </p:spPr>
        <p:txBody>
          <a:bodyPr spcFirstLastPara="1" lIns="68575" tIns="34275" rIns="68575" bIns="34275" anchor="b" anchorCtr="0">
            <a:normAutofit/>
          </a:bodyPr>
          <a:lstStyle/>
          <a:p>
            <a:r>
              <a:rPr lang="en-US"/>
              <a:t>Information Security</a:t>
            </a:r>
            <a:endParaRPr lang="en"/>
          </a:p>
        </p:txBody>
      </p:sp>
      <p:graphicFrame>
        <p:nvGraphicFramePr>
          <p:cNvPr id="2" name="Diagram 1" descr="Smart Art graphic.&#10;Data is confidential&#10;Bullet points for FERPA, HIPAA, a note to email SSID numbers only, and a note to use the &quot;Notes&quot; function in the application.">
            <a:extLst>
              <a:ext uri="{FF2B5EF4-FFF2-40B4-BE49-F238E27FC236}">
                <a16:creationId xmlns:a16="http://schemas.microsoft.com/office/drawing/2014/main" id="{7323DD87-5043-282A-35F1-3A967C1CB634}"/>
              </a:ext>
            </a:extLst>
          </p:cNvPr>
          <p:cNvGraphicFramePr/>
          <p:nvPr>
            <p:extLst>
              <p:ext uri="{D42A27DB-BD31-4B8C-83A1-F6EECF244321}">
                <p14:modId xmlns:p14="http://schemas.microsoft.com/office/powerpoint/2010/main" val="259588746"/>
              </p:ext>
            </p:extLst>
          </p:nvPr>
        </p:nvGraphicFramePr>
        <p:xfrm>
          <a:off x="537882" y="1369219"/>
          <a:ext cx="8088407" cy="3081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25F538AB-4E35-B1A0-3174-0A6F9BB2DC87}"/>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4" name="Slide Number Placeholder 3">
            <a:extLst>
              <a:ext uri="{FF2B5EF4-FFF2-40B4-BE49-F238E27FC236}">
                <a16:creationId xmlns:a16="http://schemas.microsoft.com/office/drawing/2014/main" id="{78E3FFEC-1808-9C83-029D-FAE16E3237DD}"/>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6</a:t>
            </a:fld>
            <a:endParaRPr lang="en"/>
          </a:p>
        </p:txBody>
      </p:sp>
    </p:spTree>
    <p:extLst>
      <p:ext uri="{BB962C8B-B14F-4D97-AF65-F5344CB8AC3E}">
        <p14:creationId xmlns:p14="http://schemas.microsoft.com/office/powerpoint/2010/main" val="723819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78F0E52A-D54F-76B3-E4E5-C587B33E1B2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DBC0042-C349-C599-02F3-B504345A7474}"/>
              </a:ext>
            </a:extLst>
          </p:cNvPr>
          <p:cNvSpPr>
            <a:spLocks noGrp="1"/>
          </p:cNvSpPr>
          <p:nvPr>
            <p:ph type="ctrTitle"/>
          </p:nvPr>
        </p:nvSpPr>
        <p:spPr>
          <a:xfrm>
            <a:off x="1143000" y="1124344"/>
            <a:ext cx="6858000" cy="1790700"/>
          </a:xfrm>
        </p:spPr>
        <p:txBody>
          <a:bodyPr anchor="b">
            <a:normAutofit/>
          </a:bodyPr>
          <a:lstStyle/>
          <a:p>
            <a:r>
              <a:rPr lang="en-US" sz="5600">
                <a:solidFill>
                  <a:schemeClr val="accent3"/>
                </a:solidFill>
              </a:rPr>
              <a:t>Collection Background</a:t>
            </a:r>
          </a:p>
        </p:txBody>
      </p:sp>
      <p:sp>
        <p:nvSpPr>
          <p:cNvPr id="4" name="Footer Placeholder 3">
            <a:extLst>
              <a:ext uri="{FF2B5EF4-FFF2-40B4-BE49-F238E27FC236}">
                <a16:creationId xmlns:a16="http://schemas.microsoft.com/office/drawing/2014/main" id="{FA74ED61-1FE4-ED3A-633D-761CFB75FB9C}"/>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68D5AB7D-E247-A1B2-F59F-42ABA2AE722C}"/>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7</a:t>
            </a:fld>
            <a:endParaRPr lang="en"/>
          </a:p>
        </p:txBody>
      </p:sp>
    </p:spTree>
    <p:extLst>
      <p:ext uri="{BB962C8B-B14F-4D97-AF65-F5344CB8AC3E}">
        <p14:creationId xmlns:p14="http://schemas.microsoft.com/office/powerpoint/2010/main" val="337001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9F291-BBE3-D2B6-3368-4A3145C7BC8D}"/>
              </a:ext>
            </a:extLst>
          </p:cNvPr>
          <p:cNvSpPr>
            <a:spLocks noGrp="1"/>
          </p:cNvSpPr>
          <p:nvPr>
            <p:ph type="title"/>
          </p:nvPr>
        </p:nvSpPr>
        <p:spPr>
          <a:xfrm>
            <a:off x="222054" y="252664"/>
            <a:ext cx="8689985" cy="860081"/>
          </a:xfrm>
        </p:spPr>
        <p:txBody>
          <a:bodyPr spcFirstLastPara="1" wrap="square" lIns="68575" tIns="34275" rIns="68575"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2800" b="1">
                <a:solidFill>
                  <a:schemeClr val="accent3"/>
                </a:solidFill>
                <a:latin typeface="Calibri"/>
                <a:ea typeface="Calibri"/>
                <a:cs typeface="Calibri"/>
              </a:rPr>
              <a:t>Abbreviated School Day Programs (ORS 343.322)</a:t>
            </a:r>
            <a:br>
              <a:rPr lang="en-US" sz="2400">
                <a:solidFill>
                  <a:schemeClr val="accent3"/>
                </a:solidFill>
                <a:latin typeface="Calibri"/>
                <a:ea typeface="Calibri"/>
                <a:cs typeface="Calibri"/>
              </a:rPr>
            </a:br>
            <a:r>
              <a:rPr lang="en-US" sz="1800">
                <a:solidFill>
                  <a:schemeClr val="accent3"/>
                </a:solidFill>
                <a:latin typeface="Calibri"/>
                <a:ea typeface="Calibri"/>
                <a:cs typeface="Calibri"/>
              </a:rPr>
              <a:t>Ensuring Equitable Access to Instruction for Students with Disabilities</a:t>
            </a:r>
          </a:p>
        </p:txBody>
      </p:sp>
      <p:pic>
        <p:nvPicPr>
          <p:cNvPr id="6" name="Google Shape;166;p7">
            <a:extLst>
              <a:ext uri="{FF2B5EF4-FFF2-40B4-BE49-F238E27FC236}">
                <a16:creationId xmlns:a16="http://schemas.microsoft.com/office/drawing/2014/main" id="{2B067411-2A48-8752-B4C0-ABE5CCAEEFC9}"/>
              </a:ext>
              <a:ext uri="{C183D7F6-B498-43B3-948B-1728B52AA6E4}">
                <adec:decorative xmlns:adec="http://schemas.microsoft.com/office/drawing/2017/decorative" val="1"/>
              </a:ext>
            </a:extLst>
          </p:cNvPr>
          <p:cNvPicPr preferRelativeResize="0"/>
          <p:nvPr/>
        </p:nvPicPr>
        <p:blipFill>
          <a:blip r:embed="rId3"/>
          <a:srcRect l="17475" r="16365" b="-3"/>
          <a:stretch>
            <a:fillRect/>
          </a:stretch>
        </p:blipFill>
        <p:spPr>
          <a:xfrm>
            <a:off x="517711" y="1319027"/>
            <a:ext cx="3052187" cy="3079536"/>
          </a:xfrm>
          <a:prstGeom prst="rect">
            <a:avLst/>
          </a:prstGeom>
          <a:noFill/>
          <a:ln>
            <a:noFill/>
          </a:ln>
        </p:spPr>
      </p:pic>
      <p:sp>
        <p:nvSpPr>
          <p:cNvPr id="13" name="Content Placeholder 3">
            <a:extLst>
              <a:ext uri="{FF2B5EF4-FFF2-40B4-BE49-F238E27FC236}">
                <a16:creationId xmlns:a16="http://schemas.microsoft.com/office/drawing/2014/main" id="{53908AE9-E6B9-7588-B500-7C5B00E6ED1C}"/>
              </a:ext>
            </a:extLst>
          </p:cNvPr>
          <p:cNvSpPr>
            <a:spLocks noGrp="1"/>
          </p:cNvSpPr>
          <p:nvPr>
            <p:ph sz="half" idx="1"/>
          </p:nvPr>
        </p:nvSpPr>
        <p:spPr>
          <a:xfrm>
            <a:off x="3400425" y="1121067"/>
            <a:ext cx="5225864" cy="3757621"/>
          </a:xfrm>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buNone/>
            </a:pPr>
            <a:r>
              <a:rPr lang="en-US" sz="1800">
                <a:latin typeface="Calibri"/>
                <a:ea typeface="Calibri"/>
                <a:cs typeface="Calibri"/>
              </a:rPr>
              <a:t>The Legislative Assembly finds that:</a:t>
            </a:r>
          </a:p>
          <a:p>
            <a:pPr marL="228600" indent="-228600">
              <a:spcBef>
                <a:spcPts val="600"/>
              </a:spcBef>
              <a:buSzPct val="125000"/>
              <a:buNone/>
            </a:pPr>
            <a:r>
              <a:rPr lang="en-US" sz="1800">
                <a:latin typeface="Calibri"/>
                <a:ea typeface="Calibri"/>
                <a:cs typeface="Calibri"/>
              </a:rPr>
              <a:t>(a) Students with disabilities have a right to meaningful access to the same number of hours of instruction and educational services as the majority of students without disabilities who are in the same grade within the student’s resident school district.</a:t>
            </a:r>
          </a:p>
          <a:p>
            <a:pPr marL="228600" indent="-228600">
              <a:spcBef>
                <a:spcPts val="600"/>
              </a:spcBef>
              <a:buSzPct val="125000"/>
              <a:buNone/>
            </a:pPr>
            <a:r>
              <a:rPr lang="en-US" sz="1800">
                <a:latin typeface="Calibri"/>
                <a:ea typeface="Calibri"/>
                <a:cs typeface="Calibri"/>
              </a:rPr>
              <a:t>(b) Removal from school is neither a service nor support for students with disabilities.</a:t>
            </a:r>
          </a:p>
          <a:p>
            <a:pPr marL="228600" indent="-228600">
              <a:spcBef>
                <a:spcPts val="600"/>
              </a:spcBef>
              <a:buSzPct val="125000"/>
              <a:buNone/>
            </a:pPr>
            <a:r>
              <a:rPr lang="en-US" sz="1800">
                <a:latin typeface="Calibri"/>
                <a:ea typeface="Calibri"/>
                <a:cs typeface="Calibri"/>
              </a:rPr>
              <a:t>(c) Use of an abbreviated school day program for students with disabilities should be infrequent and, under most circumstances, should be used for a limited duration.</a:t>
            </a:r>
          </a:p>
        </p:txBody>
      </p:sp>
      <p:sp>
        <p:nvSpPr>
          <p:cNvPr id="3" name="Footer Placeholder 2">
            <a:extLst>
              <a:ext uri="{FF2B5EF4-FFF2-40B4-BE49-F238E27FC236}">
                <a16:creationId xmlns:a16="http://schemas.microsoft.com/office/drawing/2014/main" id="{B78EC762-C708-6F05-8843-62068FAD3BA2}"/>
              </a:ext>
            </a:extLst>
          </p:cNvPr>
          <p:cNvSpPr>
            <a:spLocks noGrp="1"/>
          </p:cNvSpPr>
          <p:nvPr>
            <p:ph type="ftr" sz="quarter" idx="11"/>
          </p:nvPr>
        </p:nvSpPr>
        <p:spPr/>
        <p:txBody>
          <a:bodyPr/>
          <a:lstStyle/>
          <a:p>
            <a:r>
              <a:rPr lang="en-US"/>
              <a:t>Oregon Department of Education</a:t>
            </a:r>
          </a:p>
        </p:txBody>
      </p:sp>
      <p:sp>
        <p:nvSpPr>
          <p:cNvPr id="5" name="Slide Number Placeholder 4">
            <a:extLst>
              <a:ext uri="{FF2B5EF4-FFF2-40B4-BE49-F238E27FC236}">
                <a16:creationId xmlns:a16="http://schemas.microsoft.com/office/drawing/2014/main" id="{C4FEF6EC-CB6B-9B41-E7E0-8D4A63E52213}"/>
              </a:ext>
            </a:extLst>
          </p:cNvPr>
          <p:cNvSpPr>
            <a:spLocks noGrp="1"/>
          </p:cNvSpPr>
          <p:nvPr>
            <p:ph type="sldNum" sz="quarter" idx="12"/>
          </p:nvPr>
        </p:nvSpPr>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9pPr>
          </a:lstStyle>
          <a:p>
            <a:pPr algn="r">
              <a:spcAft>
                <a:spcPts val="450"/>
              </a:spcAft>
            </a:pPr>
            <a:fld id="{357F5B69-6281-4C1F-8C38-6DA0F56DA430}" type="slidenum">
              <a:rPr lang="en-US" sz="900" smtClean="0">
                <a:solidFill>
                  <a:schemeClr val="tx1">
                    <a:lumMod val="65000"/>
                    <a:lumOff val="35000"/>
                  </a:schemeClr>
                </a:solidFill>
              </a:rPr>
              <a:pPr algn="r">
                <a:spcAft>
                  <a:spcPts val="450"/>
                </a:spcAft>
              </a:pPr>
              <a:t>8</a:t>
            </a:fld>
            <a:endParaRPr lang="en-US" sz="900">
              <a:solidFill>
                <a:schemeClr val="tx1">
                  <a:lumMod val="65000"/>
                  <a:lumOff val="35000"/>
                </a:schemeClr>
              </a:solidFill>
            </a:endParaRPr>
          </a:p>
        </p:txBody>
      </p:sp>
    </p:spTree>
    <p:extLst>
      <p:ext uri="{BB962C8B-B14F-4D97-AF65-F5344CB8AC3E}">
        <p14:creationId xmlns:p14="http://schemas.microsoft.com/office/powerpoint/2010/main" val="274193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EC0E-49C7-236C-C34A-9634EF644199}"/>
              </a:ext>
            </a:extLst>
          </p:cNvPr>
          <p:cNvSpPr>
            <a:spLocks noGrp="1"/>
          </p:cNvSpPr>
          <p:nvPr>
            <p:ph type="title"/>
          </p:nvPr>
        </p:nvSpPr>
        <p:spPr>
          <a:xfrm>
            <a:off x="537882" y="342900"/>
            <a:ext cx="8088407" cy="769845"/>
          </a:xfrm>
        </p:spPr>
        <p:txBody>
          <a:bodyPr anchor="b">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lnSpc>
                <a:spcPct val="90000"/>
              </a:lnSpc>
            </a:pPr>
            <a:r>
              <a:rPr lang="en-US" sz="3200" b="1">
                <a:solidFill>
                  <a:schemeClr val="accent3"/>
                </a:solidFill>
                <a:latin typeface="+mn-lt"/>
              </a:rPr>
              <a:t>What is an Abbreviated School Day Program?</a:t>
            </a:r>
          </a:p>
        </p:txBody>
      </p:sp>
      <p:sp>
        <p:nvSpPr>
          <p:cNvPr id="3" name="Content Placeholder 2">
            <a:extLst>
              <a:ext uri="{FF2B5EF4-FFF2-40B4-BE49-F238E27FC236}">
                <a16:creationId xmlns:a16="http://schemas.microsoft.com/office/drawing/2014/main" id="{EF7AC699-B341-0EFF-3785-6F62B7C253B3}"/>
              </a:ext>
            </a:extLst>
          </p:cNvPr>
          <p:cNvSpPr>
            <a:spLocks noGrp="1"/>
          </p:cNvSpPr>
          <p:nvPr>
            <p:ph idx="1"/>
          </p:nvPr>
        </p:nvSpPr>
        <p:spPr>
          <a:xfrm>
            <a:off x="537882" y="1369219"/>
            <a:ext cx="8088407" cy="3081758"/>
          </a:xfrm>
        </p:spPr>
        <p:txBody>
          <a:bodyPr vert="horz" lIns="68580" tIns="34290" rIns="68580" bIns="34290" rtlCol="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spcBef>
                <a:spcPts val="0"/>
              </a:spcBef>
              <a:buClr>
                <a:srgbClr val="C00000"/>
              </a:buClr>
              <a:buSzPts val="2400"/>
              <a:buNone/>
            </a:pPr>
            <a:r>
              <a:rPr lang="en-US" sz="2400" b="1">
                <a:solidFill>
                  <a:schemeClr val="accent3"/>
                </a:solidFill>
                <a:latin typeface="+mn-lt"/>
              </a:rPr>
              <a:t>An Abbreviated School Day Program (ASDP)</a:t>
            </a:r>
            <a:endParaRPr lang="en-US" sz="2400">
              <a:solidFill>
                <a:schemeClr val="accent3"/>
              </a:solidFill>
              <a:latin typeface="+mn-lt"/>
            </a:endParaRPr>
          </a:p>
          <a:p>
            <a:pPr marL="0" lvl="0" indent="0" rtl="0">
              <a:spcBef>
                <a:spcPts val="750"/>
              </a:spcBef>
              <a:spcAft>
                <a:spcPts val="0"/>
              </a:spcAft>
              <a:buClr>
                <a:schemeClr val="dk1"/>
              </a:buClr>
              <a:buSzPts val="2400"/>
              <a:buNone/>
            </a:pPr>
            <a:r>
              <a:rPr lang="en-US" sz="2000">
                <a:solidFill>
                  <a:schemeClr val="tx1"/>
                </a:solidFill>
                <a:latin typeface="+mn-lt"/>
              </a:rPr>
              <a:t>Is an education program:</a:t>
            </a:r>
          </a:p>
          <a:p>
            <a:pPr marL="171450" lvl="0" indent="-171450" rtl="0">
              <a:spcBef>
                <a:spcPts val="750"/>
              </a:spcBef>
              <a:spcAft>
                <a:spcPts val="0"/>
              </a:spcAft>
              <a:buClr>
                <a:schemeClr val="dk1"/>
              </a:buClr>
              <a:buSzPts val="2400"/>
              <a:buChar char="•"/>
            </a:pPr>
            <a:r>
              <a:rPr lang="en-US" sz="2000">
                <a:solidFill>
                  <a:schemeClr val="tx1"/>
                </a:solidFill>
                <a:latin typeface="+mn-lt"/>
              </a:rPr>
              <a:t>In which a school district </a:t>
            </a:r>
            <a:r>
              <a:rPr lang="en-US" sz="2000" b="1">
                <a:solidFill>
                  <a:schemeClr val="tx1"/>
                </a:solidFill>
                <a:latin typeface="+mn-lt"/>
              </a:rPr>
              <a:t>restricts a student’s access</a:t>
            </a:r>
            <a:r>
              <a:rPr lang="en-US" sz="2000">
                <a:solidFill>
                  <a:schemeClr val="tx1"/>
                </a:solidFill>
                <a:latin typeface="+mn-lt"/>
              </a:rPr>
              <a:t> to hours of instruction or educational services to less than the number of hours of instruction or educational services that are provided to the majority of other students who are in the </a:t>
            </a:r>
            <a:r>
              <a:rPr lang="en-US" sz="2000" b="1">
                <a:solidFill>
                  <a:schemeClr val="tx1"/>
                </a:solidFill>
                <a:latin typeface="+mn-lt"/>
              </a:rPr>
              <a:t>same grade</a:t>
            </a:r>
            <a:r>
              <a:rPr lang="en-US" sz="2000">
                <a:solidFill>
                  <a:schemeClr val="tx1"/>
                </a:solidFill>
                <a:latin typeface="+mn-lt"/>
              </a:rPr>
              <a:t> within the student’s </a:t>
            </a:r>
            <a:r>
              <a:rPr lang="en-US" sz="2000" b="1">
                <a:solidFill>
                  <a:schemeClr val="tx1"/>
                </a:solidFill>
                <a:latin typeface="+mn-lt"/>
              </a:rPr>
              <a:t>resident school district.</a:t>
            </a:r>
          </a:p>
          <a:p>
            <a:pPr marL="171450" indent="-171450">
              <a:spcBef>
                <a:spcPts val="600"/>
              </a:spcBef>
              <a:buSzPts val="2400"/>
            </a:pPr>
            <a:r>
              <a:rPr lang="en-US" sz="2000">
                <a:solidFill>
                  <a:schemeClr val="tx1"/>
                </a:solidFill>
                <a:latin typeface="+mn-lt"/>
              </a:rPr>
              <a:t>That results in a student having an abbreviated school day </a:t>
            </a:r>
            <a:r>
              <a:rPr lang="en-US" sz="2000" b="1">
                <a:solidFill>
                  <a:schemeClr val="tx1"/>
                </a:solidFill>
                <a:latin typeface="+mn-lt"/>
              </a:rPr>
              <a:t>for more than 10 cumulative school days per school year.</a:t>
            </a:r>
            <a:endParaRPr lang="en-US" sz="2000">
              <a:solidFill>
                <a:schemeClr val="tx1"/>
              </a:solidFill>
              <a:latin typeface="+mn-lt"/>
            </a:endParaRPr>
          </a:p>
          <a:p>
            <a:pPr marL="0" indent="0">
              <a:buNone/>
            </a:pPr>
            <a:endParaRPr lang="en-US" sz="1800">
              <a:solidFill>
                <a:schemeClr val="tx1"/>
              </a:solidFill>
            </a:endParaRPr>
          </a:p>
        </p:txBody>
      </p:sp>
      <p:sp>
        <p:nvSpPr>
          <p:cNvPr id="6" name="Footer Placeholder 5">
            <a:extLst>
              <a:ext uri="{FF2B5EF4-FFF2-40B4-BE49-F238E27FC236}">
                <a16:creationId xmlns:a16="http://schemas.microsoft.com/office/drawing/2014/main" id="{83FC6FC5-778A-637C-53AB-153D663F73E1}"/>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5" name="Slide Number Placeholder 4">
            <a:extLst>
              <a:ext uri="{FF2B5EF4-FFF2-40B4-BE49-F238E27FC236}">
                <a16:creationId xmlns:a16="http://schemas.microsoft.com/office/drawing/2014/main" id="{F06A4587-2F91-1CD9-C7F3-CE7954BAE73A}"/>
              </a:ext>
            </a:extLst>
          </p:cNvPr>
          <p:cNvSpPr>
            <a:spLocks noGrp="1"/>
          </p:cNvSpPr>
          <p:nvPr>
            <p:ph type="sldNum" sz="quarter" idx="12"/>
          </p:nvPr>
        </p:nvSpPr>
        <p:spPr>
          <a:xfrm>
            <a:off x="6457950" y="4604845"/>
            <a:ext cx="2168339" cy="273844"/>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9pPr>
          </a:lstStyle>
          <a:p>
            <a:pPr algn="r">
              <a:spcAft>
                <a:spcPts val="600"/>
              </a:spcAft>
            </a:pPr>
            <a:fld id="{357F5B69-6281-4C1F-8C38-6DA0F56DA430}" type="slidenum">
              <a:rPr lang="en-US" sz="900" smtClean="0">
                <a:solidFill>
                  <a:schemeClr val="tx1">
                    <a:lumMod val="65000"/>
                    <a:lumOff val="35000"/>
                  </a:schemeClr>
                </a:solidFill>
              </a:rPr>
              <a:pPr algn="r">
                <a:spcAft>
                  <a:spcPts val="600"/>
                </a:spcAft>
              </a:pPr>
              <a:t>9</a:t>
            </a:fld>
            <a:endParaRPr lang="en-US" sz="900">
              <a:solidFill>
                <a:schemeClr val="tx1">
                  <a:lumMod val="65000"/>
                  <a:lumOff val="35000"/>
                </a:schemeClr>
              </a:solidFill>
            </a:endParaRPr>
          </a:p>
        </p:txBody>
      </p:sp>
    </p:spTree>
    <p:extLst>
      <p:ext uri="{BB962C8B-B14F-4D97-AF65-F5344CB8AC3E}">
        <p14:creationId xmlns:p14="http://schemas.microsoft.com/office/powerpoint/2010/main" val="4090810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38A02B2-6137-A973-C55E-6BE7E585E808}"/>
              </a:ext>
            </a:extLst>
          </p:cNvPr>
          <p:cNvSpPr>
            <a:spLocks noGrp="1"/>
          </p:cNvSpPr>
          <p:nvPr>
            <p:ph type="title"/>
          </p:nvPr>
        </p:nvSpPr>
        <p:spPr>
          <a:xfrm>
            <a:off x="563379" y="307600"/>
            <a:ext cx="8088407" cy="769845"/>
          </a:xfrm>
        </p:spPr>
        <p:txBody>
          <a:bodyPr anchor="b">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3300" b="1">
                <a:solidFill>
                  <a:schemeClr val="accent3"/>
                </a:solidFill>
                <a:latin typeface="+mn-lt"/>
              </a:rPr>
              <a:t>Which Students Does ASDP Apply To?</a:t>
            </a:r>
            <a:endParaRPr lang="en-US" sz="3300">
              <a:solidFill>
                <a:schemeClr val="accent3"/>
              </a:solidFill>
              <a:latin typeface="+mn-lt"/>
            </a:endParaRPr>
          </a:p>
        </p:txBody>
      </p:sp>
      <p:graphicFrame>
        <p:nvGraphicFramePr>
          <p:cNvPr id="8" name="Content Placeholder 1" descr="A Smart Art Graphic">
            <a:extLst>
              <a:ext uri="{FF2B5EF4-FFF2-40B4-BE49-F238E27FC236}">
                <a16:creationId xmlns:a16="http://schemas.microsoft.com/office/drawing/2014/main" id="{FBD39F26-2851-1D25-30AD-4B796C7C3B57}"/>
              </a:ext>
            </a:extLst>
          </p:cNvPr>
          <p:cNvGraphicFramePr>
            <a:graphicFrameLocks noGrp="1"/>
          </p:cNvGraphicFramePr>
          <p:nvPr>
            <p:extLst>
              <p:ext uri="{D42A27DB-BD31-4B8C-83A1-F6EECF244321}">
                <p14:modId xmlns:p14="http://schemas.microsoft.com/office/powerpoint/2010/main" val="3562492904"/>
              </p:ext>
            </p:extLst>
          </p:nvPr>
        </p:nvGraphicFramePr>
        <p:xfrm>
          <a:off x="537882" y="1369219"/>
          <a:ext cx="8088407" cy="3081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a:extLst>
              <a:ext uri="{FF2B5EF4-FFF2-40B4-BE49-F238E27FC236}">
                <a16:creationId xmlns:a16="http://schemas.microsoft.com/office/drawing/2014/main" id="{58DFFF6B-B6E2-7D90-FBB5-F9F861C75759}"/>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5" name="Slide Number Placeholder 4">
            <a:extLst>
              <a:ext uri="{FF2B5EF4-FFF2-40B4-BE49-F238E27FC236}">
                <a16:creationId xmlns:a16="http://schemas.microsoft.com/office/drawing/2014/main" id="{80CE9161-1E31-599F-C407-D46BBBBE98B3}"/>
              </a:ext>
            </a:extLst>
          </p:cNvPr>
          <p:cNvSpPr>
            <a:spLocks noGrp="1"/>
          </p:cNvSpPr>
          <p:nvPr>
            <p:ph type="sldNum" sz="quarter" idx="12"/>
          </p:nvPr>
        </p:nvSpPr>
        <p:spPr>
          <a:xfrm>
            <a:off x="6457950" y="4604845"/>
            <a:ext cx="2168339" cy="273844"/>
          </a:xfr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9pPr>
          </a:lstStyle>
          <a:p>
            <a:pPr algn="r">
              <a:spcAft>
                <a:spcPts val="450"/>
              </a:spcAft>
            </a:pPr>
            <a:fld id="{357F5B69-6281-4C1F-8C38-6DA0F56DA430}" type="slidenum">
              <a:rPr lang="en-US" sz="900" smtClean="0">
                <a:solidFill>
                  <a:schemeClr val="tx1">
                    <a:lumMod val="65000"/>
                    <a:lumOff val="35000"/>
                  </a:schemeClr>
                </a:solidFill>
              </a:rPr>
              <a:pPr algn="r">
                <a:spcAft>
                  <a:spcPts val="450"/>
                </a:spcAft>
              </a:pPr>
              <a:t>10</a:t>
            </a:fld>
            <a:endParaRPr lang="en-US" sz="900">
              <a:solidFill>
                <a:schemeClr val="tx1">
                  <a:lumMod val="65000"/>
                  <a:lumOff val="35000"/>
                </a:schemeClr>
              </a:solidFill>
            </a:endParaRPr>
          </a:p>
        </p:txBody>
      </p:sp>
    </p:spTree>
    <p:extLst>
      <p:ext uri="{BB962C8B-B14F-4D97-AF65-F5344CB8AC3E}">
        <p14:creationId xmlns:p14="http://schemas.microsoft.com/office/powerpoint/2010/main" val="287079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D0A12687-6281-E94A-FDB5-F744BBCCD21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1BC343D-F357-8DC2-B93E-79AFD22D1306}"/>
              </a:ext>
            </a:extLst>
          </p:cNvPr>
          <p:cNvSpPr>
            <a:spLocks noGrp="1"/>
          </p:cNvSpPr>
          <p:nvPr>
            <p:ph type="title"/>
          </p:nvPr>
        </p:nvSpPr>
        <p:spPr/>
        <p:txBody>
          <a:bodyPr anchor="b">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2800" b="1">
                <a:solidFill>
                  <a:schemeClr val="accent3"/>
                </a:solidFill>
                <a:latin typeface="+mn-lt"/>
              </a:rPr>
              <a:t>How Do We Determine if a Student is on an ASDP?</a:t>
            </a:r>
          </a:p>
        </p:txBody>
      </p:sp>
      <p:sp>
        <p:nvSpPr>
          <p:cNvPr id="46" name="TextBox 45">
            <a:extLst>
              <a:ext uri="{FF2B5EF4-FFF2-40B4-BE49-F238E27FC236}">
                <a16:creationId xmlns:a16="http://schemas.microsoft.com/office/drawing/2014/main" id="{888D827D-8B0C-68C9-3E6B-4A2114D6E8C6}"/>
              </a:ext>
            </a:extLst>
          </p:cNvPr>
          <p:cNvSpPr txBox="1"/>
          <p:nvPr/>
        </p:nvSpPr>
        <p:spPr>
          <a:xfrm>
            <a:off x="636969" y="1393159"/>
            <a:ext cx="4969581" cy="2039020"/>
          </a:xfrm>
          <a:prstGeom prst="rect">
            <a:avLst/>
          </a:prstGeom>
          <a:noFill/>
          <a:ln>
            <a:solidFill>
              <a:schemeClr val="accent3"/>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600">
                <a:latin typeface="Calibri"/>
                <a:ea typeface="Calibri"/>
                <a:cs typeface="Calibri"/>
              </a:rPr>
              <a:t>To identify if a student with a disability is receiving fewer hours of instruction or educational services, compare the student's “bell-to-bell” schedule </a:t>
            </a:r>
            <a:r>
              <a:rPr lang="en-US" sz="1600" b="1">
                <a:latin typeface="Calibri"/>
                <a:ea typeface="Calibri"/>
                <a:cs typeface="Calibri"/>
              </a:rPr>
              <a:t>by day</a:t>
            </a:r>
            <a:r>
              <a:rPr lang="en-US" sz="1600">
                <a:latin typeface="Calibri"/>
                <a:ea typeface="Calibri"/>
                <a:cs typeface="Calibri"/>
              </a:rPr>
              <a:t> to their same grade level peers in their resident school district.* </a:t>
            </a:r>
          </a:p>
          <a:p>
            <a:endParaRPr lang="en-US" sz="1600">
              <a:latin typeface="Calibri"/>
              <a:ea typeface="Calibri"/>
              <a:cs typeface="Calibri"/>
            </a:endParaRPr>
          </a:p>
          <a:p>
            <a:r>
              <a:rPr lang="en-US" sz="1600">
                <a:latin typeface="Calibri"/>
                <a:ea typeface="Calibri"/>
                <a:cs typeface="Calibri"/>
              </a:rPr>
              <a:t>If the student is receiving fewer minutes on any day of the week than their comparison group, after 10 such days in a school year, the student is on an ASDP.</a:t>
            </a:r>
          </a:p>
        </p:txBody>
      </p:sp>
      <p:sp>
        <p:nvSpPr>
          <p:cNvPr id="52" name="TextBox 51">
            <a:extLst>
              <a:ext uri="{FF2B5EF4-FFF2-40B4-BE49-F238E27FC236}">
                <a16:creationId xmlns:a16="http://schemas.microsoft.com/office/drawing/2014/main" id="{CCCA7983-A996-FDE2-78BF-775615FCC94F}"/>
              </a:ext>
            </a:extLst>
          </p:cNvPr>
          <p:cNvSpPr txBox="1"/>
          <p:nvPr/>
        </p:nvSpPr>
        <p:spPr>
          <a:xfrm>
            <a:off x="632934" y="3853153"/>
            <a:ext cx="7858585" cy="276999"/>
          </a:xfrm>
          <a:prstGeom prst="rect">
            <a:avLst/>
          </a:prstGeom>
          <a:solidFill>
            <a:srgbClr val="E7F5F3"/>
          </a:solidFill>
          <a:ln>
            <a:solidFill>
              <a:schemeClr val="accent5"/>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lgn="ctr"/>
            <a:r>
              <a:rPr lang="en-US" sz="1350" b="1">
                <a:latin typeface="Calibri"/>
                <a:ea typeface="Calibri"/>
                <a:cs typeface="Calibri"/>
              </a:rPr>
              <a:t>*Please review differing comparison groups </a:t>
            </a:r>
            <a:endParaRPr lang="en-US" sz="1350" b="1"/>
          </a:p>
        </p:txBody>
      </p:sp>
      <p:sp>
        <p:nvSpPr>
          <p:cNvPr id="53" name="TextBox 52">
            <a:extLst>
              <a:ext uri="{FF2B5EF4-FFF2-40B4-BE49-F238E27FC236}">
                <a16:creationId xmlns:a16="http://schemas.microsoft.com/office/drawing/2014/main" id="{1B8F1FC7-E18D-DB1E-07B5-B3B34A94B6A6}"/>
              </a:ext>
            </a:extLst>
          </p:cNvPr>
          <p:cNvSpPr txBox="1"/>
          <p:nvPr/>
        </p:nvSpPr>
        <p:spPr>
          <a:xfrm>
            <a:off x="638274" y="4240347"/>
            <a:ext cx="7860019" cy="276999"/>
          </a:xfrm>
          <a:prstGeom prst="rect">
            <a:avLst/>
          </a:prstGeom>
          <a:solidFill>
            <a:srgbClr val="FCF4F8"/>
          </a:solidFill>
          <a:ln>
            <a:solidFill>
              <a:schemeClr val="accent3"/>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lgn="ctr"/>
            <a:r>
              <a:rPr lang="en-US" sz="1350" b="1">
                <a:latin typeface="Calibri"/>
                <a:ea typeface="Calibri"/>
                <a:cs typeface="Calibri"/>
              </a:rPr>
              <a:t>Instruction + Educational Services = Bell-to-Bell Services</a:t>
            </a:r>
            <a:endParaRPr lang="en-US" sz="1350" b="1"/>
          </a:p>
        </p:txBody>
      </p:sp>
      <p:pic>
        <p:nvPicPr>
          <p:cNvPr id="57" name="Picture 56" descr="Sticky notes with question marks.">
            <a:extLst>
              <a:ext uri="{FF2B5EF4-FFF2-40B4-BE49-F238E27FC236}">
                <a16:creationId xmlns:a16="http://schemas.microsoft.com/office/drawing/2014/main" id="{8E9C725C-CB8D-06F3-C2A0-8E3EBA32A6F5}"/>
              </a:ext>
            </a:extLst>
          </p:cNvPr>
          <p:cNvPicPr>
            <a:picLocks noChangeAspect="1"/>
          </p:cNvPicPr>
          <p:nvPr/>
        </p:nvPicPr>
        <p:blipFill>
          <a:blip r:embed="rId3"/>
          <a:stretch>
            <a:fillRect/>
          </a:stretch>
        </p:blipFill>
        <p:spPr>
          <a:xfrm>
            <a:off x="5697409" y="1395538"/>
            <a:ext cx="2795391" cy="2351337"/>
          </a:xfrm>
          <a:prstGeom prst="rect">
            <a:avLst/>
          </a:prstGeom>
          <a:ln>
            <a:solidFill>
              <a:srgbClr val="92D050"/>
            </a:solidFill>
          </a:ln>
        </p:spPr>
      </p:pic>
      <p:sp>
        <p:nvSpPr>
          <p:cNvPr id="2" name="Footer Placeholder 1">
            <a:extLst>
              <a:ext uri="{FF2B5EF4-FFF2-40B4-BE49-F238E27FC236}">
                <a16:creationId xmlns:a16="http://schemas.microsoft.com/office/drawing/2014/main" id="{012B90D0-A2F5-2EF7-71FA-AFBDE702D52C}"/>
              </a:ext>
            </a:extLst>
          </p:cNvPr>
          <p:cNvSpPr>
            <a:spLocks noGrp="1"/>
          </p:cNvSpPr>
          <p:nvPr>
            <p:ph type="ftr" sz="quarter" idx="11"/>
          </p:nvPr>
        </p:nvSpPr>
        <p:spPr/>
        <p:txBody>
          <a:bodyPr/>
          <a:lstStyle/>
          <a:p>
            <a:r>
              <a:rPr lang="en-US"/>
              <a:t>Oregon Department of Education</a:t>
            </a:r>
          </a:p>
        </p:txBody>
      </p:sp>
      <p:sp>
        <p:nvSpPr>
          <p:cNvPr id="6" name="Slide Number Placeholder 5">
            <a:extLst>
              <a:ext uri="{FF2B5EF4-FFF2-40B4-BE49-F238E27FC236}">
                <a16:creationId xmlns:a16="http://schemas.microsoft.com/office/drawing/2014/main" id="{81540994-A58B-016F-42B5-4EF2F03DE487}"/>
              </a:ext>
            </a:extLst>
          </p:cNvPr>
          <p:cNvSpPr>
            <a:spLocks noGrp="1"/>
          </p:cNvSpPr>
          <p:nvPr>
            <p:ph type="sldNum" sz="quarter" idx="12"/>
          </p:nvPr>
        </p:nvSpPr>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88" b="0" i="0" u="none" strike="noStrike" cap="none">
                <a:solidFill>
                  <a:srgbClr val="000000"/>
                </a:solidFill>
                <a:latin typeface="Arial"/>
                <a:ea typeface="Arial"/>
                <a:cs typeface="Arial"/>
                <a:sym typeface="Arial"/>
              </a:defRPr>
            </a:lvl9pPr>
          </a:lstStyle>
          <a:p>
            <a:pPr algn="r">
              <a:spcAft>
                <a:spcPts val="450"/>
              </a:spcAft>
            </a:pPr>
            <a:fld id="{357F5B69-6281-4C1F-8C38-6DA0F56DA430}" type="slidenum">
              <a:rPr lang="en-US" sz="900" smtClean="0">
                <a:solidFill>
                  <a:schemeClr val="tx1">
                    <a:lumMod val="65000"/>
                    <a:lumOff val="35000"/>
                  </a:schemeClr>
                </a:solidFill>
              </a:rPr>
              <a:pPr algn="r">
                <a:spcAft>
                  <a:spcPts val="450"/>
                </a:spcAft>
              </a:pPr>
              <a:t>11</a:t>
            </a:fld>
            <a:endParaRPr lang="en-US" sz="900">
              <a:solidFill>
                <a:schemeClr val="tx1">
                  <a:lumMod val="65000"/>
                  <a:lumOff val="35000"/>
                </a:schemeClr>
              </a:solidFill>
            </a:endParaRPr>
          </a:p>
        </p:txBody>
      </p:sp>
    </p:spTree>
    <p:extLst>
      <p:ext uri="{BB962C8B-B14F-4D97-AF65-F5344CB8AC3E}">
        <p14:creationId xmlns:p14="http://schemas.microsoft.com/office/powerpoint/2010/main" val="1160692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
                <a:solidFill>
                  <a:schemeClr val="accent3"/>
                </a:solidFill>
              </a:rPr>
              <a:t>Criteria for Reporting a Record </a:t>
            </a:r>
            <a:endParaRPr lang="en-US">
              <a:solidFill>
                <a:schemeClr val="accent3"/>
              </a:solidFill>
            </a:endParaRPr>
          </a:p>
        </p:txBody>
      </p:sp>
      <p:sp>
        <p:nvSpPr>
          <p:cNvPr id="722" name="Google Shape;722;p105"/>
          <p:cNvSpPr txBox="1">
            <a:spLocks noGrp="1"/>
          </p:cNvSpPr>
          <p:nvPr>
            <p:ph idx="1"/>
          </p:nvPr>
        </p:nvSpPr>
        <p:spPr>
          <a:xfrm>
            <a:off x="537882" y="1369219"/>
            <a:ext cx="8088407" cy="3081758"/>
          </a:xfrm>
        </p:spPr>
        <p:txBody>
          <a:bodyPr spcFirstLastPara="1" lIns="91425" tIns="91425" rIns="91425" bIns="91425" anchorCtr="0">
            <a:normAutofit/>
          </a:bodyPr>
          <a:lstStyle/>
          <a:p>
            <a:pPr marL="38100" indent="0">
              <a:spcBef>
                <a:spcPts val="500"/>
              </a:spcBef>
              <a:buSzPts val="3000"/>
              <a:buNone/>
            </a:pPr>
            <a:r>
              <a:rPr lang="en-US" sz="2000"/>
              <a:t>Eligible students must be reported when they receive an "Abbreviated School Day" as defined by ORS 343.321 for more than 10 school days </a:t>
            </a:r>
            <a:r>
              <a:rPr lang="en-US" sz="2000" u="sng"/>
              <a:t>per school year.</a:t>
            </a:r>
          </a:p>
          <a:p>
            <a:pPr marL="952500" lvl="1" indent="-457200">
              <a:spcBef>
                <a:spcPts val="500"/>
              </a:spcBef>
              <a:buSzPct val="125000"/>
              <a:buFont typeface="Arial" panose="020B0604020202020204" pitchFamily="34" charset="0"/>
              <a:buChar char="•"/>
            </a:pPr>
            <a:r>
              <a:rPr lang="en-US" sz="2000"/>
              <a:t>Record(s) become reportable on day 11 </a:t>
            </a:r>
          </a:p>
          <a:p>
            <a:pPr marL="952500" lvl="1" indent="-457200">
              <a:spcBef>
                <a:spcPts val="500"/>
              </a:spcBef>
              <a:buSzPct val="125000"/>
              <a:buFont typeface="Arial" panose="020B0604020202020204" pitchFamily="34" charset="0"/>
              <a:buChar char="•"/>
            </a:pPr>
            <a:r>
              <a:rPr lang="en-US" sz="2000"/>
              <a:t>Days are cumulative!</a:t>
            </a:r>
          </a:p>
        </p:txBody>
      </p:sp>
      <p:sp>
        <p:nvSpPr>
          <p:cNvPr id="4" name="Footer Placeholder 3">
            <a:extLst>
              <a:ext uri="{FF2B5EF4-FFF2-40B4-BE49-F238E27FC236}">
                <a16:creationId xmlns:a16="http://schemas.microsoft.com/office/drawing/2014/main" id="{52BE540B-061F-1189-6F36-78F66EC01FD3}"/>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A62C9A64-1604-B683-AF7C-56D5A49967F5}"/>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12</a:t>
            </a:fld>
            <a:endParaRPr lang="en"/>
          </a:p>
        </p:txBody>
      </p:sp>
    </p:spTree>
    <p:extLst>
      <p:ext uri="{BB962C8B-B14F-4D97-AF65-F5344CB8AC3E}">
        <p14:creationId xmlns:p14="http://schemas.microsoft.com/office/powerpoint/2010/main" val="4052123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a:extLst>
              <a:ext uri="{C183D7F6-B498-43B3-948B-1728B52AA6E4}">
                <adec:decorative xmlns:adec="http://schemas.microsoft.com/office/drawing/2017/decorative" val="0"/>
              </a:ext>
            </a:extLst>
          </p:cNvPr>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US">
                <a:solidFill>
                  <a:schemeClr val="accent3"/>
                </a:solidFill>
              </a:rPr>
              <a:t>Reporting Consecutive versus Cumulative Days</a:t>
            </a:r>
          </a:p>
        </p:txBody>
      </p:sp>
      <p:sp>
        <p:nvSpPr>
          <p:cNvPr id="722" name="Google Shape;722;p105"/>
          <p:cNvSpPr txBox="1">
            <a:spLocks noGrp="1"/>
          </p:cNvSpPr>
          <p:nvPr>
            <p:ph idx="1"/>
          </p:nvPr>
        </p:nvSpPr>
        <p:spPr>
          <a:xfrm>
            <a:off x="537882" y="1369219"/>
            <a:ext cx="8088407" cy="3081758"/>
          </a:xfrm>
        </p:spPr>
        <p:txBody>
          <a:bodyPr spcFirstLastPara="1" lIns="91425" tIns="91425" rIns="91425" bIns="91425" anchorCtr="0">
            <a:normAutofit/>
          </a:bodyPr>
          <a:lstStyle/>
          <a:p>
            <a:pPr marL="38100" lvl="0" indent="0">
              <a:spcBef>
                <a:spcPts val="500"/>
              </a:spcBef>
              <a:buSzPts val="3000"/>
              <a:buNone/>
            </a:pPr>
            <a:r>
              <a:rPr lang="en-US" sz="2000" u="sng"/>
              <a:t>If Count of Days is 11 Consecutive Days:</a:t>
            </a:r>
          </a:p>
          <a:p>
            <a:pPr marL="495300" indent="-457200">
              <a:spcBef>
                <a:spcPts val="500"/>
              </a:spcBef>
              <a:buSzPct val="125000"/>
              <a:buFont typeface="Arial" panose="020B0604020202020204" pitchFamily="34" charset="0"/>
              <a:buChar char="•"/>
            </a:pPr>
            <a:r>
              <a:rPr lang="en-US" sz="2000"/>
              <a:t>Report the record </a:t>
            </a:r>
          </a:p>
          <a:p>
            <a:pPr marL="952500" lvl="1" indent="-457200">
              <a:spcBef>
                <a:spcPts val="500"/>
              </a:spcBef>
              <a:buSzPct val="70000"/>
              <a:buFont typeface="Courier New" panose="02070309020205020404" pitchFamily="49" charset="0"/>
              <a:buChar char="o"/>
            </a:pPr>
            <a:r>
              <a:rPr lang="en-US" sz="2000"/>
              <a:t>Day 1, not Day 11, is the Abbreviated School Day Program Start Date </a:t>
            </a:r>
          </a:p>
          <a:p>
            <a:pPr marL="38100" indent="0">
              <a:spcBef>
                <a:spcPts val="500"/>
              </a:spcBef>
              <a:buSzPts val="3000"/>
              <a:buNone/>
            </a:pPr>
            <a:r>
              <a:rPr lang="en-US" sz="2000" u="sng"/>
              <a:t>If Count of Days is 11 Cumulative Days:</a:t>
            </a:r>
          </a:p>
          <a:p>
            <a:pPr marL="495300" lvl="1" indent="-457200">
              <a:spcBef>
                <a:spcPts val="500"/>
              </a:spcBef>
              <a:buSzPct val="125000"/>
              <a:buFont typeface="Arial" panose="020B0604020202020204" pitchFamily="34" charset="0"/>
              <a:buChar char="•"/>
            </a:pPr>
            <a:r>
              <a:rPr lang="en-US" sz="2000"/>
              <a:t>Report multiple records, one for each instance leading up to a count of 11 days total</a:t>
            </a:r>
          </a:p>
          <a:p>
            <a:pPr lvl="1" indent="-419100">
              <a:spcBef>
                <a:spcPts val="500"/>
              </a:spcBef>
              <a:buSzPts val="3000"/>
              <a:buFont typeface="Arial"/>
              <a:buChar char="●"/>
            </a:pPr>
            <a:endParaRPr lang="en-US"/>
          </a:p>
          <a:p>
            <a:pPr lvl="0" indent="-419100">
              <a:spcBef>
                <a:spcPts val="500"/>
              </a:spcBef>
              <a:buSzPts val="3000"/>
              <a:buChar char="●"/>
            </a:pPr>
            <a:endParaRPr lang="en-US"/>
          </a:p>
          <a:p>
            <a:pPr lvl="1" indent="-419100">
              <a:spcBef>
                <a:spcPts val="500"/>
              </a:spcBef>
              <a:buSzPts val="3000"/>
              <a:buChar char="●"/>
            </a:pPr>
            <a:endParaRPr lang="en-US"/>
          </a:p>
        </p:txBody>
      </p:sp>
      <p:sp>
        <p:nvSpPr>
          <p:cNvPr id="4" name="Footer Placeholder 3">
            <a:extLst>
              <a:ext uri="{FF2B5EF4-FFF2-40B4-BE49-F238E27FC236}">
                <a16:creationId xmlns:a16="http://schemas.microsoft.com/office/drawing/2014/main" id="{C1BC7375-2BA3-75F9-BB99-E3673657F5D6}"/>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5209384F-7380-67BF-9AE2-B1BF02CEDBD2}"/>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13</a:t>
            </a:fld>
            <a:endParaRPr lang="en"/>
          </a:p>
        </p:txBody>
      </p:sp>
    </p:spTree>
    <p:extLst>
      <p:ext uri="{BB962C8B-B14F-4D97-AF65-F5344CB8AC3E}">
        <p14:creationId xmlns:p14="http://schemas.microsoft.com/office/powerpoint/2010/main" val="368293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US">
                <a:solidFill>
                  <a:schemeClr val="accent3"/>
                </a:solidFill>
              </a:rPr>
              <a:t>Example:  If Count of Days are Cumulative</a:t>
            </a:r>
          </a:p>
        </p:txBody>
      </p:sp>
      <p:sp>
        <p:nvSpPr>
          <p:cNvPr id="722" name="Google Shape;722;p105"/>
          <p:cNvSpPr txBox="1">
            <a:spLocks noGrp="1"/>
          </p:cNvSpPr>
          <p:nvPr>
            <p:ph idx="1"/>
          </p:nvPr>
        </p:nvSpPr>
        <p:spPr>
          <a:xfrm>
            <a:off x="537882" y="1369219"/>
            <a:ext cx="8088407" cy="3235626"/>
          </a:xfrm>
        </p:spPr>
        <p:txBody>
          <a:bodyPr spcFirstLastPara="1" lIns="91425" tIns="91425" rIns="91425" bIns="91425" anchorCtr="0">
            <a:normAutofit/>
          </a:bodyPr>
          <a:lstStyle/>
          <a:p>
            <a:pPr marL="38100" lvl="1" indent="0">
              <a:spcBef>
                <a:spcPts val="500"/>
              </a:spcBef>
              <a:spcAft>
                <a:spcPts val="600"/>
              </a:spcAft>
              <a:buSzPts val="3000"/>
              <a:buNone/>
            </a:pPr>
            <a:r>
              <a:rPr lang="en-US" sz="1700"/>
              <a:t>Polly receives an Abbreviated School Day for 4 school days in September, returns to full time and then receives an additional 7 Abbreviated School Days in December. This totals 11 cumulative Abbreviated School Days, which is then a reportable Abbreviated School Day Program. In this scenario you would enter two records for the student</a:t>
            </a:r>
            <a:endParaRPr lang="en-US" sz="1700" u="sng"/>
          </a:p>
          <a:p>
            <a:pPr marL="38100" indent="0">
              <a:spcBef>
                <a:spcPts val="500"/>
              </a:spcBef>
              <a:buSzPts val="3000"/>
              <a:buNone/>
            </a:pPr>
            <a:r>
              <a:rPr lang="en-US" sz="1700" u="sng"/>
              <a:t>First Record, 4 ASDP Days in September</a:t>
            </a:r>
            <a:r>
              <a:rPr lang="en-US" sz="1700"/>
              <a:t>:</a:t>
            </a:r>
          </a:p>
          <a:p>
            <a:pPr marL="457200" indent="-228600">
              <a:spcBef>
                <a:spcPts val="500"/>
              </a:spcBef>
              <a:buSzPct val="125000"/>
              <a:buFont typeface="Arial" panose="020B0604020202020204" pitchFamily="34" charset="0"/>
              <a:buChar char="•"/>
            </a:pPr>
            <a:r>
              <a:rPr lang="en-US" sz="1700"/>
              <a:t>Enter Day 1, not Day 11, as the Abbreviated School Day Program Start Date. </a:t>
            </a:r>
          </a:p>
          <a:p>
            <a:pPr marL="457200" indent="-228600">
              <a:spcBef>
                <a:spcPts val="500"/>
              </a:spcBef>
              <a:spcAft>
                <a:spcPts val="600"/>
              </a:spcAft>
              <a:buSzPct val="125000"/>
              <a:buFont typeface="Arial" panose="020B0604020202020204" pitchFamily="34" charset="0"/>
              <a:buChar char="•"/>
            </a:pPr>
            <a:r>
              <a:rPr lang="en-US" sz="1700"/>
              <a:t>Enter Abbreviated School Day Program Stop Date</a:t>
            </a:r>
          </a:p>
          <a:p>
            <a:pPr marL="38100" indent="0">
              <a:spcBef>
                <a:spcPts val="500"/>
              </a:spcBef>
              <a:buSzPts val="3000"/>
              <a:buNone/>
            </a:pPr>
            <a:r>
              <a:rPr lang="en-US" sz="1700" u="sng"/>
              <a:t>Second Record, 7 ASDP Days in December</a:t>
            </a:r>
            <a:r>
              <a:rPr lang="en-US" sz="1700"/>
              <a:t>:</a:t>
            </a:r>
          </a:p>
          <a:p>
            <a:pPr marL="457200" indent="-228600">
              <a:spcBef>
                <a:spcPts val="500"/>
              </a:spcBef>
              <a:buSzPct val="125000"/>
              <a:buFont typeface="Arial" panose="020B0604020202020204" pitchFamily="34" charset="0"/>
              <a:buChar char="•"/>
            </a:pPr>
            <a:r>
              <a:rPr lang="en-US" sz="1700"/>
              <a:t>Enter the date in December Polly was placed back on an Abbreviated School Day Program</a:t>
            </a:r>
          </a:p>
          <a:p>
            <a:pPr indent="-419100">
              <a:spcBef>
                <a:spcPts val="500"/>
              </a:spcBef>
              <a:buSzPts val="3000"/>
              <a:buFont typeface="Arial"/>
              <a:buChar char="●"/>
            </a:pPr>
            <a:endParaRPr lang="en-US" sz="1700"/>
          </a:p>
          <a:p>
            <a:pPr lvl="1" indent="-419100">
              <a:spcBef>
                <a:spcPts val="500"/>
              </a:spcBef>
              <a:buSzPts val="3000"/>
              <a:buChar char="●"/>
            </a:pPr>
            <a:endParaRPr lang="en-US" sz="1700"/>
          </a:p>
        </p:txBody>
      </p:sp>
      <p:sp>
        <p:nvSpPr>
          <p:cNvPr id="4" name="Footer Placeholder 3">
            <a:extLst>
              <a:ext uri="{FF2B5EF4-FFF2-40B4-BE49-F238E27FC236}">
                <a16:creationId xmlns:a16="http://schemas.microsoft.com/office/drawing/2014/main" id="{22D421C0-138F-3F2E-8757-174D6D1B1325}"/>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C801A9CA-38CA-9926-DFC5-27A7C2669005}"/>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14</a:t>
            </a:fld>
            <a:endParaRPr lang="en"/>
          </a:p>
        </p:txBody>
      </p:sp>
    </p:spTree>
    <p:extLst>
      <p:ext uri="{BB962C8B-B14F-4D97-AF65-F5344CB8AC3E}">
        <p14:creationId xmlns:p14="http://schemas.microsoft.com/office/powerpoint/2010/main" val="4180325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r>
              <a:rPr lang="en">
                <a:solidFill>
                  <a:schemeClr val="accent3"/>
                </a:solidFill>
              </a:rPr>
              <a:t>Not Reportable Situations and Student Groups</a:t>
            </a:r>
            <a:endParaRPr lang="en-US">
              <a:solidFill>
                <a:schemeClr val="accent3"/>
              </a:solidFill>
            </a:endParaRPr>
          </a:p>
        </p:txBody>
      </p:sp>
      <p:sp>
        <p:nvSpPr>
          <p:cNvPr id="722" name="Google Shape;722;p105"/>
          <p:cNvSpPr txBox="1">
            <a:spLocks noGrp="1"/>
          </p:cNvSpPr>
          <p:nvPr>
            <p:ph idx="1"/>
          </p:nvPr>
        </p:nvSpPr>
        <p:spPr>
          <a:xfrm>
            <a:off x="537882" y="1369219"/>
            <a:ext cx="8088407" cy="3081758"/>
          </a:xfrm>
        </p:spPr>
        <p:txBody>
          <a:bodyPr spcFirstLastPara="1" lIns="91425" tIns="91425" rIns="91425" bIns="91425" anchorCtr="0">
            <a:normAutofit fontScale="92500" lnSpcReduction="10000"/>
          </a:bodyPr>
          <a:lstStyle/>
          <a:p>
            <a:pPr marL="495300" indent="-457200">
              <a:spcBef>
                <a:spcPts val="500"/>
              </a:spcBef>
              <a:buSzPct val="100000"/>
              <a:buFont typeface="Arial" panose="020B0604020202020204" pitchFamily="34" charset="0"/>
              <a:buChar char="•"/>
            </a:pPr>
            <a:r>
              <a:rPr lang="en-US" sz="2400"/>
              <a:t>Registered Home School Students</a:t>
            </a:r>
          </a:p>
          <a:p>
            <a:pPr marL="495300" lvl="0" indent="-457200">
              <a:spcBef>
                <a:spcPts val="500"/>
              </a:spcBef>
              <a:buSzPct val="100000"/>
              <a:buFont typeface="Arial" panose="020B0604020202020204" pitchFamily="34" charset="0"/>
              <a:buChar char="•"/>
            </a:pPr>
            <a:r>
              <a:rPr lang="en-US" sz="2400"/>
              <a:t>Parent Placed Private Schools</a:t>
            </a:r>
          </a:p>
          <a:p>
            <a:pPr marL="495300" lvl="0" indent="-457200">
              <a:spcBef>
                <a:spcPts val="500"/>
              </a:spcBef>
              <a:buSzPct val="100000"/>
              <a:buFont typeface="Arial" panose="020B0604020202020204" pitchFamily="34" charset="0"/>
              <a:buChar char="•"/>
            </a:pPr>
            <a:r>
              <a:rPr lang="en-US" sz="2400"/>
              <a:t>Excluded from or limited access due to court order</a:t>
            </a:r>
          </a:p>
          <a:p>
            <a:pPr marL="495300" indent="-457200">
              <a:spcBef>
                <a:spcPts val="500"/>
              </a:spcBef>
              <a:buSzPct val="100000"/>
              <a:buFont typeface="Arial" panose="020B0604020202020204" pitchFamily="34" charset="0"/>
              <a:buChar char="•"/>
            </a:pPr>
            <a:r>
              <a:rPr lang="en-US" sz="2400"/>
              <a:t>Disciplinary consequences in compliance with state and federal law</a:t>
            </a:r>
          </a:p>
          <a:p>
            <a:pPr marL="495300" indent="-457200">
              <a:spcBef>
                <a:spcPts val="500"/>
              </a:spcBef>
              <a:buSzPct val="100000"/>
              <a:buFont typeface="Arial" panose="020B0604020202020204" pitchFamily="34" charset="0"/>
              <a:buChar char="•"/>
            </a:pPr>
            <a:r>
              <a:rPr lang="en-US" sz="2400"/>
              <a:t>Exposure to communicable disease as defined by OHA</a:t>
            </a:r>
          </a:p>
          <a:p>
            <a:pPr marL="495300" lvl="0" indent="-457200">
              <a:spcBef>
                <a:spcPts val="500"/>
              </a:spcBef>
              <a:buSzPct val="100000"/>
              <a:buFont typeface="Arial" panose="020B0604020202020204" pitchFamily="34" charset="0"/>
              <a:buChar char="•"/>
            </a:pPr>
            <a:r>
              <a:rPr lang="en-US" sz="2400"/>
              <a:t>Public health emergency</a:t>
            </a:r>
          </a:p>
          <a:p>
            <a:pPr marL="495300" indent="-457200">
              <a:spcBef>
                <a:spcPts val="500"/>
              </a:spcBef>
              <a:buSzPct val="100000"/>
              <a:buFont typeface="Arial" panose="020B0604020202020204" pitchFamily="34" charset="0"/>
              <a:buChar char="•"/>
            </a:pPr>
            <a:r>
              <a:rPr lang="en-US" sz="2400">
                <a:solidFill>
                  <a:srgbClr val="C00000"/>
                </a:solidFill>
              </a:rPr>
              <a:t>NEW: Students with attendance or truancy concerns where the district stands ready to provide a full school day</a:t>
            </a:r>
          </a:p>
          <a:p>
            <a:pPr lvl="0" indent="-419100">
              <a:spcBef>
                <a:spcPts val="500"/>
              </a:spcBef>
              <a:buSzPts val="3000"/>
              <a:buChar char="●"/>
            </a:pPr>
            <a:endParaRPr lang="en-US"/>
          </a:p>
          <a:p>
            <a:pPr lvl="0" indent="-419100">
              <a:spcBef>
                <a:spcPts val="500"/>
              </a:spcBef>
              <a:buSzPts val="3000"/>
              <a:buChar char="●"/>
            </a:pPr>
            <a:endParaRPr lang="en-US"/>
          </a:p>
          <a:p>
            <a:pPr lvl="0" indent="-419100">
              <a:spcBef>
                <a:spcPts val="500"/>
              </a:spcBef>
              <a:buSzPts val="3000"/>
              <a:buChar char="●"/>
            </a:pPr>
            <a:endParaRPr lang="en-US"/>
          </a:p>
          <a:p>
            <a:pPr lvl="0" indent="-419100">
              <a:spcBef>
                <a:spcPts val="500"/>
              </a:spcBef>
              <a:buSzPts val="3000"/>
              <a:buChar char="●"/>
            </a:pPr>
            <a:endParaRPr lang="en-US"/>
          </a:p>
        </p:txBody>
      </p:sp>
      <p:sp>
        <p:nvSpPr>
          <p:cNvPr id="4" name="Footer Placeholder 3">
            <a:extLst>
              <a:ext uri="{FF2B5EF4-FFF2-40B4-BE49-F238E27FC236}">
                <a16:creationId xmlns:a16="http://schemas.microsoft.com/office/drawing/2014/main" id="{1C983DEA-7B62-19AD-D272-FF79AF631439}"/>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E6422BD6-FD50-E61B-D980-3CC17157A338}"/>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15</a:t>
            </a:fld>
            <a:endParaRPr lang="en"/>
          </a:p>
        </p:txBody>
      </p:sp>
    </p:spTree>
    <p:extLst>
      <p:ext uri="{BB962C8B-B14F-4D97-AF65-F5344CB8AC3E}">
        <p14:creationId xmlns:p14="http://schemas.microsoft.com/office/powerpoint/2010/main" val="1025428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
                <a:solidFill>
                  <a:srgbClr val="C00000"/>
                </a:solidFill>
              </a:rPr>
              <a:t>Who Submits</a:t>
            </a:r>
            <a:endParaRPr lang="en-US">
              <a:solidFill>
                <a:srgbClr val="C00000"/>
              </a:solidFill>
            </a:endParaRPr>
          </a:p>
        </p:txBody>
      </p:sp>
      <p:sp>
        <p:nvSpPr>
          <p:cNvPr id="722" name="Google Shape;722;p105"/>
          <p:cNvSpPr txBox="1">
            <a:spLocks noGrp="1"/>
          </p:cNvSpPr>
          <p:nvPr>
            <p:ph idx="1"/>
          </p:nvPr>
        </p:nvSpPr>
        <p:spPr>
          <a:xfrm>
            <a:off x="537882" y="1369219"/>
            <a:ext cx="8088407" cy="3081758"/>
          </a:xfrm>
        </p:spPr>
        <p:txBody>
          <a:bodyPr spcFirstLastPara="1" vert="horz" lIns="91425" tIns="91425" rIns="91425" bIns="91425" rtlCol="0" anchor="t" anchorCtr="0">
            <a:normAutofit/>
          </a:bodyPr>
          <a:lstStyle/>
          <a:p>
            <a:pPr marL="381000">
              <a:spcBef>
                <a:spcPts val="500"/>
              </a:spcBef>
              <a:buSzPct val="125000"/>
            </a:pPr>
            <a:r>
              <a:rPr lang="en-US" sz="2000"/>
              <a:t>Resident Districts</a:t>
            </a:r>
            <a:endParaRPr lang="en-US" sz="2000" u="sng"/>
          </a:p>
          <a:p>
            <a:pPr marL="381000">
              <a:spcBef>
                <a:spcPts val="500"/>
              </a:spcBef>
              <a:buSzPct val="125000"/>
            </a:pPr>
            <a:r>
              <a:rPr lang="en-US" sz="2000"/>
              <a:t>ODE Contractors/Partners responsible for reporting for ODE or Districts:</a:t>
            </a:r>
          </a:p>
          <a:p>
            <a:pPr marL="952500" lvl="1" indent="-457200">
              <a:spcBef>
                <a:spcPts val="500"/>
              </a:spcBef>
              <a:buSzPct val="70000"/>
              <a:buFont typeface="Courier New" panose="02070309020205020404" pitchFamily="49" charset="0"/>
              <a:buChar char="o"/>
            </a:pPr>
            <a:r>
              <a:rPr lang="en-US" sz="2000"/>
              <a:t>JDEP</a:t>
            </a:r>
            <a:endParaRPr lang="en-US" sz="2000">
              <a:ea typeface="Calibri"/>
              <a:cs typeface="Calibri"/>
            </a:endParaRPr>
          </a:p>
          <a:p>
            <a:pPr marL="952500" lvl="1" indent="-457200">
              <a:spcBef>
                <a:spcPts val="500"/>
              </a:spcBef>
              <a:buSzPct val="70000"/>
              <a:buFont typeface="Courier New" panose="02070309020205020404" pitchFamily="49" charset="0"/>
              <a:buChar char="o"/>
            </a:pPr>
            <a:r>
              <a:rPr lang="en-US" sz="2000"/>
              <a:t>YCEP</a:t>
            </a:r>
            <a:endParaRPr lang="en-US" sz="2000">
              <a:ea typeface="Calibri" panose="020F0502020204030204"/>
              <a:cs typeface="Calibri" panose="020F0502020204030204"/>
            </a:endParaRPr>
          </a:p>
          <a:p>
            <a:pPr marL="952500" lvl="1" indent="-457200">
              <a:spcBef>
                <a:spcPts val="500"/>
              </a:spcBef>
              <a:buSzPct val="70000"/>
              <a:buFont typeface="Courier New" panose="02070309020205020404" pitchFamily="49" charset="0"/>
              <a:buChar char="o"/>
            </a:pPr>
            <a:r>
              <a:rPr lang="en-US" sz="2000"/>
              <a:t>Hospital Programs</a:t>
            </a:r>
            <a:endParaRPr lang="en-US" sz="2000">
              <a:ea typeface="Calibri" panose="020F0502020204030204"/>
              <a:cs typeface="Calibri" panose="020F0502020204030204"/>
            </a:endParaRPr>
          </a:p>
          <a:p>
            <a:pPr marL="952500" lvl="1" indent="-457200">
              <a:spcBef>
                <a:spcPts val="500"/>
              </a:spcBef>
              <a:buSzPct val="70000"/>
              <a:buFont typeface="Courier New" panose="02070309020205020404" pitchFamily="49" charset="0"/>
              <a:buChar char="o"/>
            </a:pPr>
            <a:r>
              <a:rPr lang="en-US" sz="2000"/>
              <a:t>LTCT</a:t>
            </a:r>
            <a:endParaRPr lang="en-US" sz="2000">
              <a:ea typeface="Calibri" panose="020F0502020204030204"/>
              <a:cs typeface="Calibri" panose="020F0502020204030204"/>
            </a:endParaRPr>
          </a:p>
          <a:p>
            <a:pPr marL="952500" lvl="1" indent="-457200">
              <a:spcBef>
                <a:spcPts val="500"/>
              </a:spcBef>
              <a:buSzPct val="70000"/>
              <a:buFont typeface="Courier New" panose="02070309020205020404" pitchFamily="49" charset="0"/>
              <a:buChar char="o"/>
            </a:pPr>
            <a:r>
              <a:rPr lang="en-US" sz="2000"/>
              <a:t>Pediatric Nursing Facilities</a:t>
            </a:r>
            <a:endParaRPr lang="en-US" sz="2000">
              <a:ea typeface="Calibri" panose="020F0502020204030204"/>
              <a:cs typeface="Calibri" panose="020F0502020204030204"/>
            </a:endParaRPr>
          </a:p>
          <a:p>
            <a:pPr marL="952500" lvl="1" indent="-457200">
              <a:spcBef>
                <a:spcPts val="500"/>
              </a:spcBef>
              <a:buSzPct val="70000"/>
              <a:buFont typeface="Courier New" panose="02070309020205020404" pitchFamily="49" charset="0"/>
              <a:buChar char="o"/>
            </a:pPr>
            <a:r>
              <a:rPr lang="en-US" sz="2000"/>
              <a:t>Recovery Schools</a:t>
            </a:r>
          </a:p>
          <a:p>
            <a:pPr marL="38100" lvl="0" indent="0">
              <a:spcBef>
                <a:spcPts val="500"/>
              </a:spcBef>
              <a:buSzPts val="3000"/>
              <a:buNone/>
            </a:pPr>
            <a:endParaRPr lang="en-US"/>
          </a:p>
        </p:txBody>
      </p:sp>
      <p:sp>
        <p:nvSpPr>
          <p:cNvPr id="4" name="Footer Placeholder 3">
            <a:extLst>
              <a:ext uri="{FF2B5EF4-FFF2-40B4-BE49-F238E27FC236}">
                <a16:creationId xmlns:a16="http://schemas.microsoft.com/office/drawing/2014/main" id="{E55BC764-00A6-CB8E-9D7D-72AD8A7E5FF4}"/>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C64E622A-746F-34C2-7A36-32AE40993178}"/>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16</a:t>
            </a:fld>
            <a:endParaRPr lang="en"/>
          </a:p>
        </p:txBody>
      </p:sp>
    </p:spTree>
    <p:extLst>
      <p:ext uri="{BB962C8B-B14F-4D97-AF65-F5344CB8AC3E}">
        <p14:creationId xmlns:p14="http://schemas.microsoft.com/office/powerpoint/2010/main" val="1799265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US">
                <a:solidFill>
                  <a:schemeClr val="accent3"/>
                </a:solidFill>
              </a:rPr>
              <a:t>When to Report</a:t>
            </a:r>
          </a:p>
        </p:txBody>
      </p:sp>
      <p:sp>
        <p:nvSpPr>
          <p:cNvPr id="722" name="Google Shape;722;p105"/>
          <p:cNvSpPr txBox="1">
            <a:spLocks noGrp="1"/>
          </p:cNvSpPr>
          <p:nvPr>
            <p:ph idx="1"/>
          </p:nvPr>
        </p:nvSpPr>
        <p:spPr>
          <a:xfrm>
            <a:off x="537882" y="1369219"/>
            <a:ext cx="8088407" cy="3081758"/>
          </a:xfrm>
        </p:spPr>
        <p:txBody>
          <a:bodyPr spcFirstLastPara="1" lIns="91425" tIns="91425" rIns="91425" bIns="91425" anchorCtr="0">
            <a:normAutofit/>
          </a:bodyPr>
          <a:lstStyle/>
          <a:p>
            <a:pPr marL="495300" lvl="2" indent="-285750">
              <a:spcBef>
                <a:spcPts val="500"/>
              </a:spcBef>
              <a:spcAft>
                <a:spcPts val="600"/>
              </a:spcAft>
              <a:buSzPct val="125000"/>
              <a:buFont typeface="Arial" panose="020B0604020202020204" pitchFamily="34" charset="0"/>
              <a:buChar char="•"/>
            </a:pPr>
            <a:r>
              <a:rPr lang="en-US" sz="2000"/>
              <a:t>Throughout the year AND</a:t>
            </a:r>
          </a:p>
          <a:p>
            <a:pPr marL="495300" lvl="2" indent="-285750">
              <a:spcBef>
                <a:spcPts val="500"/>
              </a:spcBef>
              <a:spcAft>
                <a:spcPts val="600"/>
              </a:spcAft>
              <a:buSzPct val="125000"/>
              <a:buFont typeface="Arial" panose="020B0604020202020204" pitchFamily="34" charset="0"/>
              <a:buChar char="•"/>
            </a:pPr>
            <a:r>
              <a:rPr lang="en-US" sz="2000"/>
              <a:t>As soon as possible (the same day or next day is best)</a:t>
            </a:r>
          </a:p>
          <a:p>
            <a:pPr marL="495300" lvl="2" indent="-285750">
              <a:spcBef>
                <a:spcPts val="500"/>
              </a:spcBef>
              <a:spcAft>
                <a:spcPts val="600"/>
              </a:spcAft>
              <a:buSzPct val="125000"/>
              <a:buFont typeface="Arial" panose="020B0604020202020204" pitchFamily="34" charset="0"/>
              <a:buChar char="•"/>
            </a:pPr>
            <a:r>
              <a:rPr lang="en-US" sz="2000"/>
              <a:t>Data collection is on-going. No open or close dates.</a:t>
            </a:r>
          </a:p>
          <a:p>
            <a:pPr marL="495300" lvl="2" indent="-285750">
              <a:spcBef>
                <a:spcPts val="500"/>
              </a:spcBef>
              <a:spcAft>
                <a:spcPts val="600"/>
              </a:spcAft>
              <a:buSzPct val="125000"/>
              <a:buFont typeface="Arial" panose="020B0604020202020204" pitchFamily="34" charset="0"/>
              <a:buChar char="•"/>
            </a:pPr>
            <a:r>
              <a:rPr lang="en-US" sz="2000"/>
              <a:t>Delayed data entry can result in challenges or extra work</a:t>
            </a:r>
          </a:p>
        </p:txBody>
      </p:sp>
      <p:sp>
        <p:nvSpPr>
          <p:cNvPr id="4" name="Footer Placeholder 3">
            <a:extLst>
              <a:ext uri="{FF2B5EF4-FFF2-40B4-BE49-F238E27FC236}">
                <a16:creationId xmlns:a16="http://schemas.microsoft.com/office/drawing/2014/main" id="{91E84D3A-CEC2-4756-6236-1EE6BCAF7119}"/>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E9695B14-B5A3-7C36-4FFA-F0AF60DEEB37}"/>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17</a:t>
            </a:fld>
            <a:endParaRPr lang="en"/>
          </a:p>
        </p:txBody>
      </p:sp>
    </p:spTree>
    <p:extLst>
      <p:ext uri="{BB962C8B-B14F-4D97-AF65-F5344CB8AC3E}">
        <p14:creationId xmlns:p14="http://schemas.microsoft.com/office/powerpoint/2010/main" val="1017876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39E66DE9-DBDA-F732-8153-4EBE15DCE9C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42A5825-8FC9-2FD4-9883-D1D703C172B6}"/>
              </a:ext>
            </a:extLst>
          </p:cNvPr>
          <p:cNvSpPr>
            <a:spLocks noGrp="1"/>
          </p:cNvSpPr>
          <p:nvPr>
            <p:ph type="ctrTitle"/>
          </p:nvPr>
        </p:nvSpPr>
        <p:spPr>
          <a:xfrm>
            <a:off x="1143000" y="1124344"/>
            <a:ext cx="6858000" cy="1790700"/>
          </a:xfrm>
        </p:spPr>
        <p:txBody>
          <a:bodyPr anchor="b">
            <a:normAutofit/>
          </a:bodyPr>
          <a:lstStyle/>
          <a:p>
            <a:r>
              <a:rPr lang="en-US" sz="8300">
                <a:solidFill>
                  <a:schemeClr val="accent2"/>
                </a:solidFill>
              </a:rPr>
              <a:t>Getting Started</a:t>
            </a:r>
          </a:p>
        </p:txBody>
      </p:sp>
      <p:sp>
        <p:nvSpPr>
          <p:cNvPr id="4" name="Footer Placeholder 3">
            <a:extLst>
              <a:ext uri="{FF2B5EF4-FFF2-40B4-BE49-F238E27FC236}">
                <a16:creationId xmlns:a16="http://schemas.microsoft.com/office/drawing/2014/main" id="{B82E5BE8-9EFE-A904-73E2-911ADC17FD57}"/>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5DE0492A-667F-ED1E-B040-8396A6DE2A73}"/>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18</a:t>
            </a:fld>
            <a:endParaRPr lang="en"/>
          </a:p>
        </p:txBody>
      </p:sp>
    </p:spTree>
    <p:extLst>
      <p:ext uri="{BB962C8B-B14F-4D97-AF65-F5344CB8AC3E}">
        <p14:creationId xmlns:p14="http://schemas.microsoft.com/office/powerpoint/2010/main" val="134703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08">
          <a:extLst>
            <a:ext uri="{FF2B5EF4-FFF2-40B4-BE49-F238E27FC236}">
              <a16:creationId xmlns:a16="http://schemas.microsoft.com/office/drawing/2014/main" id="{281B8DFA-DB4F-BC4E-3B39-691A85563E2F}"/>
            </a:ext>
          </a:extLst>
        </p:cNvPr>
        <p:cNvGrpSpPr/>
        <p:nvPr/>
      </p:nvGrpSpPr>
      <p:grpSpPr>
        <a:xfrm>
          <a:off x="0" y="0"/>
          <a:ext cx="0" cy="0"/>
          <a:chOff x="0" y="0"/>
          <a:chExt cx="0" cy="0"/>
        </a:xfrm>
      </p:grpSpPr>
      <p:sp>
        <p:nvSpPr>
          <p:cNvPr id="711" name="Google Shape;711;p103">
            <a:extLst>
              <a:ext uri="{FF2B5EF4-FFF2-40B4-BE49-F238E27FC236}">
                <a16:creationId xmlns:a16="http://schemas.microsoft.com/office/drawing/2014/main" id="{99F5B389-2FC6-FF55-87F0-4DBFB89FCF32}"/>
              </a:ext>
            </a:extLst>
          </p:cNvPr>
          <p:cNvSpPr txBox="1">
            <a:spLocks noGrp="1"/>
          </p:cNvSpPr>
          <p:nvPr>
            <p:ph type="title"/>
          </p:nvPr>
        </p:nvSpPr>
        <p:spPr>
          <a:xfrm>
            <a:off x="537882" y="342900"/>
            <a:ext cx="8088407" cy="769845"/>
          </a:xfrm>
        </p:spPr>
        <p:txBody>
          <a:bodyPr spcFirstLastPara="1" lIns="68575" tIns="34275" rIns="68575" bIns="34275" anchor="b" anchorCtr="0">
            <a:normAutofit/>
          </a:bodyPr>
          <a:lstStyle/>
          <a:p>
            <a:r>
              <a:rPr lang="en-US">
                <a:solidFill>
                  <a:schemeClr val="accent2"/>
                </a:solidFill>
              </a:rPr>
              <a:t>Guiding Questions</a:t>
            </a:r>
            <a:endParaRPr lang="en">
              <a:solidFill>
                <a:schemeClr val="accent2"/>
              </a:solidFill>
            </a:endParaRPr>
          </a:p>
        </p:txBody>
      </p:sp>
      <p:sp>
        <p:nvSpPr>
          <p:cNvPr id="5" name="Text Placeholder 4">
            <a:extLst>
              <a:ext uri="{FF2B5EF4-FFF2-40B4-BE49-F238E27FC236}">
                <a16:creationId xmlns:a16="http://schemas.microsoft.com/office/drawing/2014/main" id="{5660BAA1-9B44-6C9A-F27B-3B7F431F5EEF}"/>
              </a:ext>
            </a:extLst>
          </p:cNvPr>
          <p:cNvSpPr>
            <a:spLocks noGrp="1"/>
          </p:cNvSpPr>
          <p:nvPr>
            <p:ph idx="1"/>
          </p:nvPr>
        </p:nvSpPr>
        <p:spPr>
          <a:xfrm>
            <a:off x="537882" y="1369219"/>
            <a:ext cx="8088407" cy="3081758"/>
          </a:xfrm>
        </p:spPr>
        <p:txBody>
          <a:bodyPr>
            <a:normAutofit/>
          </a:bodyPr>
          <a:lstStyle/>
          <a:p>
            <a:pPr>
              <a:spcAft>
                <a:spcPts val="600"/>
              </a:spcAft>
              <a:buSzPct val="125000"/>
            </a:pPr>
            <a:r>
              <a:rPr lang="en-US" sz="2000"/>
              <a:t>Identify the “Who”</a:t>
            </a:r>
          </a:p>
          <a:p>
            <a:pPr lvl="1">
              <a:spcAft>
                <a:spcPts val="600"/>
              </a:spcAft>
              <a:buSzPct val="100000"/>
            </a:pPr>
            <a:r>
              <a:rPr lang="en-US" sz="2000"/>
              <a:t>Who will enter the Abbreviated School Day records?</a:t>
            </a:r>
          </a:p>
          <a:p>
            <a:pPr lvl="1">
              <a:spcAft>
                <a:spcPts val="600"/>
              </a:spcAft>
              <a:buSzPct val="100000"/>
            </a:pPr>
            <a:r>
              <a:rPr lang="en-US" sz="2000"/>
              <a:t>Who will verify the records on a monthly and annual basis?</a:t>
            </a:r>
          </a:p>
          <a:p>
            <a:pPr lvl="1">
              <a:spcAft>
                <a:spcPts val="600"/>
              </a:spcAft>
              <a:buSzPct val="100000"/>
            </a:pPr>
            <a:r>
              <a:rPr lang="en-US" sz="2000"/>
              <a:t>Who can serve as a backup if that person is out of the office?</a:t>
            </a:r>
          </a:p>
          <a:p>
            <a:pPr lvl="1">
              <a:spcAft>
                <a:spcPts val="600"/>
              </a:spcAft>
              <a:buSzPct val="100000"/>
            </a:pPr>
            <a:r>
              <a:rPr lang="en-US" sz="2000"/>
              <a:t>Who needs access to the Abbreviated Day Application?</a:t>
            </a:r>
          </a:p>
        </p:txBody>
      </p:sp>
      <p:sp>
        <p:nvSpPr>
          <p:cNvPr id="2" name="Footer Placeholder 1">
            <a:extLst>
              <a:ext uri="{FF2B5EF4-FFF2-40B4-BE49-F238E27FC236}">
                <a16:creationId xmlns:a16="http://schemas.microsoft.com/office/drawing/2014/main" id="{21FECF65-D63F-04C6-1E45-0CF664D476EA}"/>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4" name="Slide Number Placeholder 3">
            <a:extLst>
              <a:ext uri="{FF2B5EF4-FFF2-40B4-BE49-F238E27FC236}">
                <a16:creationId xmlns:a16="http://schemas.microsoft.com/office/drawing/2014/main" id="{5594791F-3396-A3F4-B4F0-C31BA5E1C615}"/>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19</a:t>
            </a:fld>
            <a:endParaRPr lang="en"/>
          </a:p>
        </p:txBody>
      </p:sp>
    </p:spTree>
    <p:extLst>
      <p:ext uri="{BB962C8B-B14F-4D97-AF65-F5344CB8AC3E}">
        <p14:creationId xmlns:p14="http://schemas.microsoft.com/office/powerpoint/2010/main" val="3861415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08">
          <a:extLst>
            <a:ext uri="{FF2B5EF4-FFF2-40B4-BE49-F238E27FC236}">
              <a16:creationId xmlns:a16="http://schemas.microsoft.com/office/drawing/2014/main" id="{9BFA4C5E-6193-2985-E7D7-A694A7B9CA8A}"/>
            </a:ext>
          </a:extLst>
        </p:cNvPr>
        <p:cNvGrpSpPr/>
        <p:nvPr/>
      </p:nvGrpSpPr>
      <p:grpSpPr>
        <a:xfrm>
          <a:off x="0" y="0"/>
          <a:ext cx="0" cy="0"/>
          <a:chOff x="0" y="0"/>
          <a:chExt cx="0" cy="0"/>
        </a:xfrm>
      </p:grpSpPr>
      <p:sp>
        <p:nvSpPr>
          <p:cNvPr id="711" name="Google Shape;711;p103">
            <a:extLst>
              <a:ext uri="{FF2B5EF4-FFF2-40B4-BE49-F238E27FC236}">
                <a16:creationId xmlns:a16="http://schemas.microsoft.com/office/drawing/2014/main" id="{0EA6A35E-FC42-6FF8-207B-CB0B1C007A3C}"/>
              </a:ext>
            </a:extLst>
          </p:cNvPr>
          <p:cNvSpPr txBox="1">
            <a:spLocks noGrp="1"/>
          </p:cNvSpPr>
          <p:nvPr>
            <p:ph type="title"/>
          </p:nvPr>
        </p:nvSpPr>
        <p:spPr>
          <a:xfrm>
            <a:off x="537882" y="342900"/>
            <a:ext cx="8088407" cy="769845"/>
          </a:xfrm>
        </p:spPr>
        <p:txBody>
          <a:bodyPr spcFirstLastPara="1" lIns="68575" tIns="34275" rIns="68575" bIns="34275" anchor="b" anchorCtr="0">
            <a:normAutofit/>
          </a:bodyPr>
          <a:lstStyle/>
          <a:p>
            <a:r>
              <a:rPr lang="en-US">
                <a:solidFill>
                  <a:schemeClr val="accent2"/>
                </a:solidFill>
              </a:rPr>
              <a:t>Abbreviated School Day Application Access</a:t>
            </a:r>
            <a:endParaRPr lang="en">
              <a:solidFill>
                <a:schemeClr val="accent2"/>
              </a:solidFill>
            </a:endParaRPr>
          </a:p>
        </p:txBody>
      </p:sp>
      <p:sp>
        <p:nvSpPr>
          <p:cNvPr id="5" name="Text Placeholder 4">
            <a:extLst>
              <a:ext uri="{FF2B5EF4-FFF2-40B4-BE49-F238E27FC236}">
                <a16:creationId xmlns:a16="http://schemas.microsoft.com/office/drawing/2014/main" id="{5F9A91CB-CF05-1E06-9FE1-DC49B410AAF0}"/>
              </a:ext>
            </a:extLst>
          </p:cNvPr>
          <p:cNvSpPr>
            <a:spLocks noGrp="1"/>
          </p:cNvSpPr>
          <p:nvPr>
            <p:ph idx="1"/>
          </p:nvPr>
        </p:nvSpPr>
        <p:spPr>
          <a:xfrm>
            <a:off x="537882" y="1369219"/>
            <a:ext cx="8088407" cy="3081758"/>
          </a:xfrm>
        </p:spPr>
        <p:txBody>
          <a:bodyPr>
            <a:normAutofit/>
          </a:bodyPr>
          <a:lstStyle/>
          <a:p>
            <a:pPr>
              <a:spcAft>
                <a:spcPts val="600"/>
              </a:spcAft>
              <a:buSzPct val="125000"/>
            </a:pPr>
            <a:r>
              <a:rPr lang="en-US"/>
              <a:t>Work with your District Security Administrator (DSA) to confirm everyone who needs access to the Abbreviated Day Application has it.</a:t>
            </a:r>
          </a:p>
          <a:p>
            <a:pPr>
              <a:spcAft>
                <a:spcPts val="600"/>
              </a:spcAft>
              <a:buSzPct val="125000"/>
            </a:pPr>
            <a:r>
              <a:rPr lang="en-US"/>
              <a:t>Unsure who your DSA is? Use the DSA Search tool:</a:t>
            </a:r>
            <a:r>
              <a:rPr lang="en-US">
                <a:hlinkClick r:id="rId3"/>
              </a:rPr>
              <a:t> https://district.ode.state.or.us/CentralLogin/DSASearch</a:t>
            </a:r>
            <a:r>
              <a:rPr lang="en-US"/>
              <a:t> </a:t>
            </a:r>
          </a:p>
          <a:p>
            <a:pPr>
              <a:spcAft>
                <a:spcPts val="600"/>
              </a:spcAft>
              <a:buSzPct val="125000"/>
            </a:pPr>
            <a:r>
              <a:rPr lang="en-US"/>
              <a:t>How to grant user access to the Abbreviated Day Application PDF: </a:t>
            </a:r>
            <a:r>
              <a:rPr lang="en-US">
                <a:hlinkClick r:id="rId4"/>
              </a:rPr>
              <a:t>https://odedistrict.oregon.gov/Applications/Documents/AddingPermissionsforAbbreviatedDayApplication.pdf</a:t>
            </a:r>
            <a:r>
              <a:rPr lang="en-US"/>
              <a:t> </a:t>
            </a:r>
          </a:p>
          <a:p>
            <a:pPr lvl="1">
              <a:buSzPct val="125000"/>
            </a:pPr>
            <a:endParaRPr lang="en-US"/>
          </a:p>
          <a:p>
            <a:pPr lvl="1">
              <a:buSzPct val="125000"/>
            </a:pPr>
            <a:endParaRPr lang="en-US"/>
          </a:p>
        </p:txBody>
      </p:sp>
      <p:sp>
        <p:nvSpPr>
          <p:cNvPr id="2" name="Footer Placeholder 1">
            <a:extLst>
              <a:ext uri="{FF2B5EF4-FFF2-40B4-BE49-F238E27FC236}">
                <a16:creationId xmlns:a16="http://schemas.microsoft.com/office/drawing/2014/main" id="{6281A491-091B-026D-16CE-A0A2FCA82EEF}"/>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4" name="Slide Number Placeholder 3">
            <a:extLst>
              <a:ext uri="{FF2B5EF4-FFF2-40B4-BE49-F238E27FC236}">
                <a16:creationId xmlns:a16="http://schemas.microsoft.com/office/drawing/2014/main" id="{EC995B22-3E7F-E9E9-517D-A5CC213542F5}"/>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20</a:t>
            </a:fld>
            <a:endParaRPr lang="en"/>
          </a:p>
        </p:txBody>
      </p:sp>
    </p:spTree>
    <p:extLst>
      <p:ext uri="{BB962C8B-B14F-4D97-AF65-F5344CB8AC3E}">
        <p14:creationId xmlns:p14="http://schemas.microsoft.com/office/powerpoint/2010/main" val="1030536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E6D16A-B9F9-C3D9-42E4-860B955698B3}"/>
              </a:ext>
            </a:extLst>
          </p:cNvPr>
          <p:cNvSpPr>
            <a:spLocks noGrp="1"/>
          </p:cNvSpPr>
          <p:nvPr>
            <p:ph type="ctrTitle"/>
          </p:nvPr>
        </p:nvSpPr>
        <p:spPr>
          <a:xfrm>
            <a:off x="1143000" y="1124344"/>
            <a:ext cx="6858000" cy="1790700"/>
          </a:xfrm>
        </p:spPr>
        <p:txBody>
          <a:bodyPr anchor="b">
            <a:normAutofit/>
          </a:bodyPr>
          <a:lstStyle/>
          <a:p>
            <a:r>
              <a:rPr lang="en-US" sz="5600">
                <a:solidFill>
                  <a:schemeClr val="tx2"/>
                </a:solidFill>
              </a:rPr>
              <a:t>Data Entry and Record Management</a:t>
            </a:r>
          </a:p>
        </p:txBody>
      </p:sp>
      <p:sp>
        <p:nvSpPr>
          <p:cNvPr id="4" name="Footer Placeholder 3">
            <a:extLst>
              <a:ext uri="{FF2B5EF4-FFF2-40B4-BE49-F238E27FC236}">
                <a16:creationId xmlns:a16="http://schemas.microsoft.com/office/drawing/2014/main" id="{B7A52014-1D86-BA5C-1578-C5EB4AE97E57}"/>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AE59B0E6-F1BC-C843-AB9F-9D882025F398}"/>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21</a:t>
            </a:fld>
            <a:endParaRPr lang="en"/>
          </a:p>
        </p:txBody>
      </p:sp>
    </p:spTree>
    <p:extLst>
      <p:ext uri="{BB962C8B-B14F-4D97-AF65-F5344CB8AC3E}">
        <p14:creationId xmlns:p14="http://schemas.microsoft.com/office/powerpoint/2010/main" val="547451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95ADCB5-0F5B-A60E-A2EA-411D9598794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BF6DB3-31B4-B858-3EF8-06C957C2F90C}"/>
              </a:ext>
            </a:extLst>
          </p:cNvPr>
          <p:cNvSpPr>
            <a:spLocks noGrp="1"/>
          </p:cNvSpPr>
          <p:nvPr>
            <p:ph type="title"/>
          </p:nvPr>
        </p:nvSpPr>
        <p:spPr>
          <a:xfrm>
            <a:off x="537883" y="342901"/>
            <a:ext cx="8088407" cy="769845"/>
          </a:xfrm>
        </p:spPr>
        <p:txBody>
          <a:bodyPr anchor="b">
            <a:normAutofit/>
          </a:bodyPr>
          <a:lstStyle/>
          <a:p>
            <a:r>
              <a:rPr lang="en-US">
                <a:solidFill>
                  <a:schemeClr val="tx2"/>
                </a:solidFill>
              </a:rPr>
              <a:t>What’s New?</a:t>
            </a:r>
          </a:p>
        </p:txBody>
      </p:sp>
      <p:sp>
        <p:nvSpPr>
          <p:cNvPr id="2" name="Text Placeholder 1">
            <a:extLst>
              <a:ext uri="{FF2B5EF4-FFF2-40B4-BE49-F238E27FC236}">
                <a16:creationId xmlns:a16="http://schemas.microsoft.com/office/drawing/2014/main" id="{643BC21C-52A3-EFD1-DD18-C8D7AA5939A1}"/>
              </a:ext>
            </a:extLst>
          </p:cNvPr>
          <p:cNvSpPr>
            <a:spLocks noGrp="1"/>
          </p:cNvSpPr>
          <p:nvPr>
            <p:ph idx="1"/>
          </p:nvPr>
        </p:nvSpPr>
        <p:spPr>
          <a:xfrm>
            <a:off x="537883" y="1369219"/>
            <a:ext cx="8088407" cy="3081758"/>
          </a:xfrm>
        </p:spPr>
        <p:txBody>
          <a:bodyPr>
            <a:normAutofit/>
          </a:bodyPr>
          <a:lstStyle/>
          <a:p>
            <a:pPr>
              <a:buSzPct val="125000"/>
            </a:pPr>
            <a:r>
              <a:rPr lang="en-US" sz="2400"/>
              <a:t>Notes Feature</a:t>
            </a:r>
          </a:p>
          <a:p>
            <a:pPr>
              <a:buSzPct val="125000"/>
            </a:pPr>
            <a:r>
              <a:rPr lang="en-US" sz="2400"/>
              <a:t>Section 504 Disability Code</a:t>
            </a:r>
          </a:p>
          <a:p>
            <a:pPr>
              <a:buSzPct val="125000"/>
            </a:pPr>
            <a:r>
              <a:rPr lang="en-US" sz="2400"/>
              <a:t>Additional Program Stop Reason Codes</a:t>
            </a:r>
          </a:p>
          <a:p>
            <a:pPr>
              <a:buSzPct val="125000"/>
            </a:pPr>
            <a:r>
              <a:rPr lang="en-US" sz="2400"/>
              <a:t>End of Year Verification Form</a:t>
            </a:r>
          </a:p>
        </p:txBody>
      </p:sp>
      <p:sp>
        <p:nvSpPr>
          <p:cNvPr id="6" name="Footer Placeholder 5">
            <a:extLst>
              <a:ext uri="{FF2B5EF4-FFF2-40B4-BE49-F238E27FC236}">
                <a16:creationId xmlns:a16="http://schemas.microsoft.com/office/drawing/2014/main" id="{44D00155-423E-1E71-69D4-BC7CA37F6F7C}"/>
              </a:ext>
            </a:extLst>
          </p:cNvPr>
          <p:cNvSpPr>
            <a:spLocks noGrp="1"/>
          </p:cNvSpPr>
          <p:nvPr>
            <p:ph type="ftr" sz="quarter" idx="11"/>
          </p:nvPr>
        </p:nvSpPr>
        <p:spPr>
          <a:xfrm>
            <a:off x="537882" y="4604846"/>
            <a:ext cx="2148168" cy="273844"/>
          </a:xfrm>
        </p:spPr>
        <p:txBody>
          <a:bodyPr anchor="ctr">
            <a:normAutofit/>
          </a:bodyPr>
          <a:lstStyle/>
          <a:p>
            <a:pPr>
              <a:spcAft>
                <a:spcPts val="600"/>
              </a:spcAft>
            </a:pPr>
            <a:r>
              <a:rPr lang="en-US"/>
              <a:t>Oregon Department of Education</a:t>
            </a:r>
          </a:p>
        </p:txBody>
      </p:sp>
      <p:sp>
        <p:nvSpPr>
          <p:cNvPr id="4" name="Slide Number Placeholder 3">
            <a:extLst>
              <a:ext uri="{FF2B5EF4-FFF2-40B4-BE49-F238E27FC236}">
                <a16:creationId xmlns:a16="http://schemas.microsoft.com/office/drawing/2014/main" id="{807DC401-D44A-E9BF-B59A-FBD6C8D78A94}"/>
              </a:ext>
            </a:extLst>
          </p:cNvPr>
          <p:cNvSpPr>
            <a:spLocks noGrp="1"/>
          </p:cNvSpPr>
          <p:nvPr>
            <p:ph type="sldNum" sz="quarter" idx="12"/>
          </p:nvPr>
        </p:nvSpPr>
        <p:spPr>
          <a:xfrm>
            <a:off x="6457951" y="4604846"/>
            <a:ext cx="2168339" cy="273844"/>
          </a:xfrm>
        </p:spPr>
        <p:txBody>
          <a:bodyPr anchor="ctr">
            <a:normAutofit/>
          </a:bodyPr>
          <a:lstStyle/>
          <a:p>
            <a:pPr>
              <a:spcAft>
                <a:spcPts val="600"/>
              </a:spcAft>
            </a:pPr>
            <a:fld id="{00000000-1234-1234-1234-123412341234}" type="slidenum">
              <a:rPr lang="en" smtClean="0"/>
              <a:pPr>
                <a:spcAft>
                  <a:spcPts val="600"/>
                </a:spcAft>
              </a:pPr>
              <a:t>22</a:t>
            </a:fld>
            <a:endParaRPr lang="en"/>
          </a:p>
        </p:txBody>
      </p:sp>
    </p:spTree>
    <p:extLst>
      <p:ext uri="{BB962C8B-B14F-4D97-AF65-F5344CB8AC3E}">
        <p14:creationId xmlns:p14="http://schemas.microsoft.com/office/powerpoint/2010/main" val="2861298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solidFill>
                  <a:schemeClr val="tx2"/>
                </a:solidFill>
              </a:rPr>
              <a:t>Data Entry Fields – Dates</a:t>
            </a:r>
            <a:endParaRPr sz="3200">
              <a:solidFill>
                <a:schemeClr val="tx2"/>
              </a:solidFill>
            </a:endParaRPr>
          </a:p>
        </p:txBody>
      </p:sp>
      <p:pic>
        <p:nvPicPr>
          <p:cNvPr id="10" name="Picture 9" descr="Screenshot of the program start date and date expected to return to full day fields.">
            <a:extLst>
              <a:ext uri="{FF2B5EF4-FFF2-40B4-BE49-F238E27FC236}">
                <a16:creationId xmlns:a16="http://schemas.microsoft.com/office/drawing/2014/main" id="{5941B9C3-2F67-5FBB-93B2-9A50F2A05E86}"/>
              </a:ext>
            </a:extLst>
          </p:cNvPr>
          <p:cNvPicPr>
            <a:picLocks noChangeAspect="1"/>
          </p:cNvPicPr>
          <p:nvPr/>
        </p:nvPicPr>
        <p:blipFill>
          <a:blip r:embed="rId3"/>
          <a:stretch>
            <a:fillRect/>
          </a:stretch>
        </p:blipFill>
        <p:spPr>
          <a:xfrm>
            <a:off x="475527" y="1293673"/>
            <a:ext cx="8337711" cy="637540"/>
          </a:xfrm>
          <a:prstGeom prst="rect">
            <a:avLst/>
          </a:prstGeom>
          <a:ln>
            <a:solidFill>
              <a:schemeClr val="bg1">
                <a:lumMod val="65000"/>
              </a:schemeClr>
            </a:solidFill>
          </a:ln>
        </p:spPr>
      </p:pic>
      <p:sp>
        <p:nvSpPr>
          <p:cNvPr id="2" name="Text Placeholder 1"/>
          <p:cNvSpPr>
            <a:spLocks noGrp="1"/>
          </p:cNvSpPr>
          <p:nvPr>
            <p:ph sz="half" idx="1"/>
          </p:nvPr>
        </p:nvSpPr>
        <p:spPr>
          <a:xfrm>
            <a:off x="537881" y="1931213"/>
            <a:ext cx="8213005" cy="2517542"/>
          </a:xfrm>
        </p:spPr>
        <p:txBody>
          <a:bodyPr>
            <a:normAutofit fontScale="92500" lnSpcReduction="10000"/>
          </a:bodyPr>
          <a:lstStyle/>
          <a:p>
            <a:pPr marL="476250" indent="-342900">
              <a:spcBef>
                <a:spcPts val="0"/>
              </a:spcBef>
              <a:buSzPct val="110000"/>
            </a:pPr>
            <a:endParaRPr lang="en-US" sz="2300" b="1"/>
          </a:p>
          <a:p>
            <a:pPr marL="476250" indent="-342900">
              <a:spcBef>
                <a:spcPts val="0"/>
              </a:spcBef>
              <a:buSzPct val="110000"/>
            </a:pPr>
            <a:r>
              <a:rPr lang="en-US" sz="2300" b="1"/>
              <a:t>Program Start Date (Required)</a:t>
            </a:r>
            <a:endParaRPr lang="en-US" sz="2300">
              <a:solidFill>
                <a:srgbClr val="366091"/>
              </a:solidFill>
            </a:endParaRPr>
          </a:p>
          <a:p>
            <a:pPr marL="933450" lvl="1" indent="-342900">
              <a:spcBef>
                <a:spcPts val="0"/>
              </a:spcBef>
              <a:buSzPct val="70000"/>
              <a:buFont typeface="Courier New" panose="02070309020205020404" pitchFamily="49" charset="0"/>
              <a:buChar char="o"/>
            </a:pPr>
            <a:r>
              <a:rPr lang="en-US" sz="2400">
                <a:solidFill>
                  <a:schemeClr val="tx1"/>
                </a:solidFill>
              </a:rPr>
              <a:t>Enter the date the student started on an abbreviated school day </a:t>
            </a:r>
          </a:p>
          <a:p>
            <a:pPr marL="933450" lvl="1" indent="-342900">
              <a:spcBef>
                <a:spcPts val="0"/>
              </a:spcBef>
              <a:buSzPct val="70000"/>
              <a:buFont typeface="Courier New" panose="02070309020205020404" pitchFamily="49" charset="0"/>
              <a:buChar char="o"/>
            </a:pPr>
            <a:r>
              <a:rPr lang="en-US" sz="2400">
                <a:solidFill>
                  <a:schemeClr val="tx1"/>
                </a:solidFill>
              </a:rPr>
              <a:t>This is </a:t>
            </a:r>
            <a:r>
              <a:rPr lang="en-US" sz="2400" u="sng">
                <a:solidFill>
                  <a:schemeClr val="tx1"/>
                </a:solidFill>
              </a:rPr>
              <a:t>Day 1</a:t>
            </a:r>
            <a:r>
              <a:rPr lang="en-US" sz="2400">
                <a:solidFill>
                  <a:schemeClr val="tx1"/>
                </a:solidFill>
              </a:rPr>
              <a:t>, not Day 11 for each instance</a:t>
            </a:r>
          </a:p>
          <a:p>
            <a:pPr marL="933450" lvl="1" indent="-342900">
              <a:spcBef>
                <a:spcPts val="0"/>
              </a:spcBef>
              <a:buSzPct val="70000"/>
              <a:buFont typeface="Courier New" panose="02070309020205020404" pitchFamily="49" charset="0"/>
              <a:buChar char="o"/>
            </a:pPr>
            <a:r>
              <a:rPr lang="en-US" sz="2400">
                <a:solidFill>
                  <a:srgbClr val="FF0000"/>
                </a:solidFill>
              </a:rPr>
              <a:t>Warning – this field cannot be edited</a:t>
            </a:r>
          </a:p>
          <a:p>
            <a:pPr marL="933450" lvl="1" indent="-342900">
              <a:spcBef>
                <a:spcPts val="0"/>
              </a:spcBef>
              <a:buSzPct val="70000"/>
              <a:buFont typeface="Courier New" panose="02070309020205020404" pitchFamily="49" charset="0"/>
              <a:buChar char="o"/>
            </a:pPr>
            <a:endParaRPr lang="en-US" sz="2300">
              <a:solidFill>
                <a:srgbClr val="FF0000"/>
              </a:solidFill>
            </a:endParaRPr>
          </a:p>
          <a:p>
            <a:pPr marL="476250" indent="-342900">
              <a:spcBef>
                <a:spcPts val="0"/>
              </a:spcBef>
              <a:buSzPct val="100000"/>
            </a:pPr>
            <a:r>
              <a:rPr lang="en-US" sz="2300" b="1"/>
              <a:t>Date Expected to Return to Full Day (Required)</a:t>
            </a:r>
            <a:br>
              <a:rPr lang="en-US" sz="2300" b="1"/>
            </a:br>
            <a:r>
              <a:rPr lang="en-US" sz="2300"/>
              <a:t>Date student is expected to not be on an Abbreviated Day Program</a:t>
            </a:r>
          </a:p>
          <a:p>
            <a:pPr marL="933450" lvl="1" indent="-342900">
              <a:spcBef>
                <a:spcPts val="0"/>
              </a:spcBef>
              <a:buSzPct val="70000"/>
              <a:buFont typeface="Courier New" panose="02070309020205020404" pitchFamily="49" charset="0"/>
              <a:buChar char="o"/>
            </a:pPr>
            <a:endParaRPr lang="en-US" sz="2300">
              <a:solidFill>
                <a:schemeClr val="tx1"/>
              </a:solidFill>
            </a:endParaRPr>
          </a:p>
          <a:p>
            <a:pPr marL="933450" lvl="1" indent="-342900">
              <a:spcBef>
                <a:spcPts val="0"/>
              </a:spcBef>
              <a:buSzPct val="104000"/>
              <a:buFont typeface="Calibri" panose="020F0502020204030204" pitchFamily="34" charset="0"/>
              <a:buChar char="•"/>
            </a:pPr>
            <a:endParaRPr lang="en-US" sz="2300"/>
          </a:p>
        </p:txBody>
      </p:sp>
      <p:sp>
        <p:nvSpPr>
          <p:cNvPr id="5" name="Footer Placeholder 4">
            <a:extLst>
              <a:ext uri="{FF2B5EF4-FFF2-40B4-BE49-F238E27FC236}">
                <a16:creationId xmlns:a16="http://schemas.microsoft.com/office/drawing/2014/main" id="{7015258F-8A08-F2DB-F7D9-73F9D8E14FB2}"/>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722D308C-F85D-BF85-9893-B92DBD5264C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solidFill>
                  <a:schemeClr val="tx2"/>
                </a:solidFill>
              </a:rPr>
              <a:t>Data Entry Fields – Weekly Minutes</a:t>
            </a:r>
            <a:endParaRPr sz="3200">
              <a:solidFill>
                <a:schemeClr val="tx2"/>
              </a:solidFill>
            </a:endParaRPr>
          </a:p>
        </p:txBody>
      </p:sp>
      <p:pic>
        <p:nvPicPr>
          <p:cNvPr id="6" name="Picture 5" descr="Screenshot of the &quot;Student's Weekly Instruction and Service Minutes&quot; and &quot;Weekly Minutes for Grade (Bell to Bell)&quot; fields.">
            <a:extLst>
              <a:ext uri="{FF2B5EF4-FFF2-40B4-BE49-F238E27FC236}">
                <a16:creationId xmlns:a16="http://schemas.microsoft.com/office/drawing/2014/main" id="{0122F05C-5031-0995-11A7-64615F43E6E6}"/>
              </a:ext>
            </a:extLst>
          </p:cNvPr>
          <p:cNvPicPr>
            <a:picLocks noChangeAspect="1"/>
          </p:cNvPicPr>
          <p:nvPr/>
        </p:nvPicPr>
        <p:blipFill>
          <a:blip r:embed="rId3"/>
          <a:stretch>
            <a:fillRect/>
          </a:stretch>
        </p:blipFill>
        <p:spPr>
          <a:xfrm>
            <a:off x="499494" y="1416749"/>
            <a:ext cx="8145012" cy="485843"/>
          </a:xfrm>
          <a:prstGeom prst="rect">
            <a:avLst/>
          </a:prstGeom>
          <a:ln>
            <a:solidFill>
              <a:schemeClr val="bg1">
                <a:lumMod val="65000"/>
              </a:schemeClr>
            </a:solidFill>
          </a:ln>
        </p:spPr>
      </p:pic>
      <p:sp>
        <p:nvSpPr>
          <p:cNvPr id="2" name="Text Placeholder 1"/>
          <p:cNvSpPr>
            <a:spLocks noGrp="1"/>
          </p:cNvSpPr>
          <p:nvPr>
            <p:ph sz="half" idx="1"/>
          </p:nvPr>
        </p:nvSpPr>
        <p:spPr>
          <a:xfrm>
            <a:off x="499494" y="1960473"/>
            <a:ext cx="8126794" cy="2488281"/>
          </a:xfrm>
        </p:spPr>
        <p:txBody>
          <a:bodyPr>
            <a:normAutofit/>
          </a:bodyPr>
          <a:lstStyle/>
          <a:p>
            <a:pPr marL="476250" indent="-342900">
              <a:spcBef>
                <a:spcPts val="0"/>
              </a:spcBef>
              <a:buSzPct val="110000"/>
            </a:pPr>
            <a:r>
              <a:rPr lang="en-US" sz="2300" b="1"/>
              <a:t>Student’s </a:t>
            </a:r>
            <a:r>
              <a:rPr lang="en-US" sz="2300" b="1" u="sng">
                <a:solidFill>
                  <a:srgbClr val="FF0000"/>
                </a:solidFill>
              </a:rPr>
              <a:t>Weekly</a:t>
            </a:r>
            <a:r>
              <a:rPr lang="en-US" sz="2300" b="1"/>
              <a:t> Instruction and Service Minutes (Required)</a:t>
            </a:r>
            <a:br>
              <a:rPr lang="en-US" sz="2300" b="1"/>
            </a:br>
            <a:r>
              <a:rPr lang="en-US" sz="2300"/>
              <a:t>The weekly instructional and educational service minutes provided to the student </a:t>
            </a:r>
          </a:p>
          <a:p>
            <a:pPr marL="476250" indent="-342900">
              <a:spcBef>
                <a:spcPts val="0"/>
              </a:spcBef>
              <a:buSzPct val="110000"/>
            </a:pPr>
            <a:endParaRPr lang="en-US" sz="2300">
              <a:solidFill>
                <a:srgbClr val="366091"/>
              </a:solidFill>
            </a:endParaRPr>
          </a:p>
          <a:p>
            <a:pPr marL="476250" indent="-342900">
              <a:spcBef>
                <a:spcPts val="0"/>
              </a:spcBef>
              <a:buSzPct val="110000"/>
            </a:pPr>
            <a:r>
              <a:rPr lang="en-US" sz="2300" b="1" u="sng">
                <a:solidFill>
                  <a:srgbClr val="FF0000"/>
                </a:solidFill>
              </a:rPr>
              <a:t>Weekly</a:t>
            </a:r>
            <a:r>
              <a:rPr lang="en-US" sz="2300" b="1"/>
              <a:t> minutes for grade (Bell to Bell) (Required)</a:t>
            </a:r>
            <a:br>
              <a:rPr lang="en-US" sz="2300" b="1"/>
            </a:br>
            <a:r>
              <a:rPr lang="en-US" sz="2400" b="0"/>
              <a:t>Weekly minutes available to other students in the same grade at the Resident District</a:t>
            </a:r>
            <a:endParaRPr lang="en-US" sz="2300"/>
          </a:p>
          <a:p>
            <a:pPr marL="933450" lvl="1" indent="-342900">
              <a:spcBef>
                <a:spcPts val="0"/>
              </a:spcBef>
              <a:buSzPct val="104000"/>
              <a:buFont typeface="Calibri" panose="020F0502020204030204" pitchFamily="34" charset="0"/>
              <a:buChar char="•"/>
            </a:pPr>
            <a:endParaRPr lang="en-US" sz="2300"/>
          </a:p>
        </p:txBody>
      </p:sp>
      <p:sp>
        <p:nvSpPr>
          <p:cNvPr id="5" name="Footer Placeholder 4">
            <a:extLst>
              <a:ext uri="{FF2B5EF4-FFF2-40B4-BE49-F238E27FC236}">
                <a16:creationId xmlns:a16="http://schemas.microsoft.com/office/drawing/2014/main" id="{4B4CC5D3-B93B-15BF-6F93-FA23D9B2D0CB}"/>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DC283DE9-6CD3-ABAE-284B-DFE13E4A152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1293454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Program Reason</a:t>
            </a:r>
            <a:endParaRPr sz="3200">
              <a:solidFill>
                <a:srgbClr val="000000"/>
              </a:solidFill>
            </a:endParaRPr>
          </a:p>
        </p:txBody>
      </p:sp>
      <p:pic>
        <p:nvPicPr>
          <p:cNvPr id="6" name="Picture 5" descr="Screenshot of the &quot;Program Reason Code&quot; and &quot;Program Reason Comment&quot; fields.">
            <a:extLst>
              <a:ext uri="{FF2B5EF4-FFF2-40B4-BE49-F238E27FC236}">
                <a16:creationId xmlns:a16="http://schemas.microsoft.com/office/drawing/2014/main" id="{2B203495-09D6-3432-CFC8-5A959AAA9CD3}"/>
              </a:ext>
            </a:extLst>
          </p:cNvPr>
          <p:cNvPicPr>
            <a:picLocks noChangeAspect="1"/>
          </p:cNvPicPr>
          <p:nvPr/>
        </p:nvPicPr>
        <p:blipFill>
          <a:blip r:embed="rId3"/>
          <a:srcRect r="9198" b="6481"/>
          <a:stretch>
            <a:fillRect/>
          </a:stretch>
        </p:blipFill>
        <p:spPr>
          <a:xfrm>
            <a:off x="420545" y="1381765"/>
            <a:ext cx="8302910" cy="382380"/>
          </a:xfrm>
          <a:prstGeom prst="rect">
            <a:avLst/>
          </a:prstGeom>
          <a:ln>
            <a:solidFill>
              <a:schemeClr val="bg1">
                <a:lumMod val="65000"/>
              </a:schemeClr>
            </a:solidFill>
          </a:ln>
        </p:spPr>
      </p:pic>
      <p:sp>
        <p:nvSpPr>
          <p:cNvPr id="2" name="Text Placeholder 1" descr="Screenshot of the &quot;Program Reason Code (Required)&quot; and &quot;Program Reason Comment&quot; fields."/>
          <p:cNvSpPr>
            <a:spLocks noGrp="1"/>
          </p:cNvSpPr>
          <p:nvPr>
            <p:ph sz="half" idx="1"/>
          </p:nvPr>
        </p:nvSpPr>
        <p:spPr>
          <a:xfrm>
            <a:off x="537881" y="1850399"/>
            <a:ext cx="8185573" cy="2598355"/>
          </a:xfrm>
        </p:spPr>
        <p:txBody>
          <a:bodyPr vert="horz" lIns="91440" tIns="45720" rIns="91440" bIns="45720" rtlCol="0" anchor="t">
            <a:normAutofit/>
          </a:bodyPr>
          <a:lstStyle/>
          <a:p>
            <a:pPr marL="476250" indent="-342900">
              <a:spcBef>
                <a:spcPts val="0"/>
              </a:spcBef>
              <a:buSzPct val="110000"/>
            </a:pPr>
            <a:r>
              <a:rPr lang="en-US" sz="2400" b="1"/>
              <a:t>Program Reason Code (Required)</a:t>
            </a:r>
          </a:p>
          <a:p>
            <a:pPr indent="0">
              <a:spcBef>
                <a:spcPts val="0"/>
              </a:spcBef>
              <a:buSzPct val="110000"/>
              <a:buNone/>
            </a:pPr>
            <a:r>
              <a:rPr lang="en-US" sz="2300"/>
              <a:t>The code indicating the reason the student is on an Abbreviated School Day Program</a:t>
            </a:r>
            <a:endParaRPr lang="en-US" sz="2300">
              <a:ea typeface="Calibri"/>
              <a:cs typeface="Calibri"/>
            </a:endParaRPr>
          </a:p>
          <a:p>
            <a:pPr indent="0">
              <a:spcBef>
                <a:spcPts val="0"/>
              </a:spcBef>
              <a:buSzPct val="110000"/>
              <a:buNone/>
            </a:pPr>
            <a:endParaRPr lang="en-US" sz="2300"/>
          </a:p>
          <a:p>
            <a:pPr marL="476250" indent="-342900">
              <a:spcBef>
                <a:spcPts val="0"/>
              </a:spcBef>
              <a:buSzPct val="110000"/>
            </a:pPr>
            <a:r>
              <a:rPr lang="en-US" sz="2300" b="1"/>
              <a:t>Program Reason Comment</a:t>
            </a:r>
            <a:endParaRPr lang="en-US" sz="2300" b="1">
              <a:ea typeface="Calibri"/>
              <a:cs typeface="Calibri"/>
            </a:endParaRPr>
          </a:p>
          <a:p>
            <a:pPr marL="933450" lvl="1" indent="-342900">
              <a:spcBef>
                <a:spcPts val="0"/>
              </a:spcBef>
              <a:buSzPct val="70000"/>
              <a:buFont typeface="Courier New" panose="02070309020205020404" pitchFamily="49" charset="0"/>
              <a:buChar char="o"/>
            </a:pPr>
            <a:r>
              <a:rPr lang="en-US" sz="2300"/>
              <a:t>Required if Code 06 is selected</a:t>
            </a:r>
            <a:endParaRPr lang="en-US" sz="2300">
              <a:ea typeface="Calibri"/>
              <a:cs typeface="Calibri"/>
            </a:endParaRPr>
          </a:p>
          <a:p>
            <a:pPr marL="933450" lvl="1" indent="-342900">
              <a:spcBef>
                <a:spcPts val="0"/>
              </a:spcBef>
              <a:buSzPct val="70000"/>
            </a:pPr>
            <a:r>
              <a:rPr lang="en-US" sz="2300"/>
              <a:t>Be complete but concise (50 characters)</a:t>
            </a:r>
            <a:endParaRPr lang="en-US" sz="2300">
              <a:ea typeface="Calibri"/>
              <a:cs typeface="Calibri"/>
            </a:endParaRPr>
          </a:p>
        </p:txBody>
      </p:sp>
      <p:sp>
        <p:nvSpPr>
          <p:cNvPr id="5" name="Footer Placeholder 4">
            <a:extLst>
              <a:ext uri="{FF2B5EF4-FFF2-40B4-BE49-F238E27FC236}">
                <a16:creationId xmlns:a16="http://schemas.microsoft.com/office/drawing/2014/main" id="{99A80902-DA88-D6F2-1BE9-4716CC8B4803}"/>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FA637C2B-47F5-4F2B-234B-0D5E9E87128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1764136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264812"/>
            <a:ext cx="8088407" cy="544658"/>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t>Program Start Reason Codes</a:t>
            </a:r>
            <a:endParaRPr/>
          </a:p>
        </p:txBody>
      </p:sp>
      <p:graphicFrame>
        <p:nvGraphicFramePr>
          <p:cNvPr id="2" name="Table 1" descr="Start Reason Code Table">
            <a:extLst>
              <a:ext uri="{FF2B5EF4-FFF2-40B4-BE49-F238E27FC236}">
                <a16:creationId xmlns:a16="http://schemas.microsoft.com/office/drawing/2014/main" id="{3A352496-60B8-D2A7-DC28-65392A1D1CC8}"/>
              </a:ext>
            </a:extLst>
          </p:cNvPr>
          <p:cNvGraphicFramePr>
            <a:graphicFrameLocks noGrp="1"/>
          </p:cNvGraphicFramePr>
          <p:nvPr>
            <p:extLst>
              <p:ext uri="{D42A27DB-BD31-4B8C-83A1-F6EECF244321}">
                <p14:modId xmlns:p14="http://schemas.microsoft.com/office/powerpoint/2010/main" val="2855963404"/>
              </p:ext>
            </p:extLst>
          </p:nvPr>
        </p:nvGraphicFramePr>
        <p:xfrm>
          <a:off x="499252" y="809470"/>
          <a:ext cx="8145496" cy="3788618"/>
        </p:xfrm>
        <a:graphic>
          <a:graphicData uri="http://schemas.openxmlformats.org/drawingml/2006/table">
            <a:tbl>
              <a:tblPr firstRow="1" firstCol="1" bandRow="1">
                <a:tableStyleId>{5C22544A-7EE6-4342-B048-85BDC9FD1C3A}</a:tableStyleId>
              </a:tblPr>
              <a:tblGrid>
                <a:gridCol w="487548">
                  <a:extLst>
                    <a:ext uri="{9D8B030D-6E8A-4147-A177-3AD203B41FA5}">
                      <a16:colId xmlns:a16="http://schemas.microsoft.com/office/drawing/2014/main" val="1572132469"/>
                    </a:ext>
                  </a:extLst>
                </a:gridCol>
                <a:gridCol w="2400325">
                  <a:extLst>
                    <a:ext uri="{9D8B030D-6E8A-4147-A177-3AD203B41FA5}">
                      <a16:colId xmlns:a16="http://schemas.microsoft.com/office/drawing/2014/main" val="206423177"/>
                    </a:ext>
                  </a:extLst>
                </a:gridCol>
                <a:gridCol w="5257623">
                  <a:extLst>
                    <a:ext uri="{9D8B030D-6E8A-4147-A177-3AD203B41FA5}">
                      <a16:colId xmlns:a16="http://schemas.microsoft.com/office/drawing/2014/main" val="2367061895"/>
                    </a:ext>
                  </a:extLst>
                </a:gridCol>
              </a:tblGrid>
              <a:tr h="264496">
                <a:tc>
                  <a:txBody>
                    <a:bodyPr/>
                    <a:lstStyle/>
                    <a:p>
                      <a:pPr marL="0" marR="0">
                        <a:lnSpc>
                          <a:spcPct val="115000"/>
                        </a:lnSpc>
                        <a:spcBef>
                          <a:spcPts val="100"/>
                        </a:spcBef>
                        <a:spcAft>
                          <a:spcPts val="200"/>
                        </a:spcAft>
                      </a:pPr>
                      <a:r>
                        <a:rPr lang="en-US" sz="1200">
                          <a:effectLst/>
                        </a:rPr>
                        <a:t>Code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Name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Description</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extLst>
                  <a:ext uri="{0D108BD9-81ED-4DB2-BD59-A6C34878D82A}">
                    <a16:rowId xmlns:a16="http://schemas.microsoft.com/office/drawing/2014/main" val="4104585101"/>
                  </a:ext>
                </a:extLst>
              </a:tr>
              <a:tr h="337868">
                <a:tc>
                  <a:txBody>
                    <a:bodyPr/>
                    <a:lstStyle/>
                    <a:p>
                      <a:pPr marL="0" marR="0" algn="ctr">
                        <a:lnSpc>
                          <a:spcPct val="115000"/>
                        </a:lnSpc>
                        <a:spcBef>
                          <a:spcPts val="100"/>
                        </a:spcBef>
                        <a:spcAft>
                          <a:spcPts val="200"/>
                        </a:spcAft>
                      </a:pPr>
                      <a:r>
                        <a:rPr lang="en-US" sz="1200">
                          <a:effectLst/>
                        </a:rPr>
                        <a:t>01</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Social/Emotional/Behavioral Needs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tc>
                  <a:txBody>
                    <a:bodyPr/>
                    <a:lstStyle/>
                    <a:p>
                      <a:pPr marL="0" marR="0">
                        <a:lnSpc>
                          <a:spcPct val="115000"/>
                        </a:lnSpc>
                        <a:spcBef>
                          <a:spcPts val="100"/>
                        </a:spcBef>
                        <a:spcAft>
                          <a:spcPts val="200"/>
                        </a:spcAft>
                      </a:pPr>
                      <a:r>
                        <a:rPr lang="en-US" sz="1200">
                          <a:effectLst/>
                        </a:rPr>
                        <a:t>To help the student meet their IEP or 504 goals related to behavior</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extLst>
                  <a:ext uri="{0D108BD9-81ED-4DB2-BD59-A6C34878D82A}">
                    <a16:rowId xmlns:a16="http://schemas.microsoft.com/office/drawing/2014/main" val="2584750766"/>
                  </a:ext>
                </a:extLst>
              </a:tr>
              <a:tr h="329184">
                <a:tc>
                  <a:txBody>
                    <a:bodyPr/>
                    <a:lstStyle/>
                    <a:p>
                      <a:pPr marL="0" marR="0" algn="ctr">
                        <a:lnSpc>
                          <a:spcPct val="115000"/>
                        </a:lnSpc>
                        <a:spcBef>
                          <a:spcPts val="100"/>
                        </a:spcBef>
                        <a:spcAft>
                          <a:spcPts val="200"/>
                        </a:spcAft>
                      </a:pPr>
                      <a:r>
                        <a:rPr lang="en-US" sz="1200">
                          <a:effectLst/>
                        </a:rPr>
                        <a:t>02</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Medical Needs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tc>
                  <a:txBody>
                    <a:bodyPr/>
                    <a:lstStyle/>
                    <a:p>
                      <a:pPr marL="0" marR="0">
                        <a:lnSpc>
                          <a:spcPct val="115000"/>
                        </a:lnSpc>
                        <a:spcBef>
                          <a:spcPts val="100"/>
                        </a:spcBef>
                        <a:spcAft>
                          <a:spcPts val="200"/>
                        </a:spcAft>
                      </a:pPr>
                      <a:r>
                        <a:rPr lang="en-US" sz="1200">
                          <a:effectLst/>
                        </a:rPr>
                        <a:t>To help students meet their medically related needs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extLst>
                  <a:ext uri="{0D108BD9-81ED-4DB2-BD59-A6C34878D82A}">
                    <a16:rowId xmlns:a16="http://schemas.microsoft.com/office/drawing/2014/main" val="21273701"/>
                  </a:ext>
                </a:extLst>
              </a:tr>
              <a:tr h="456868">
                <a:tc>
                  <a:txBody>
                    <a:bodyPr/>
                    <a:lstStyle/>
                    <a:p>
                      <a:pPr marL="0" marR="0" algn="ctr">
                        <a:lnSpc>
                          <a:spcPct val="115000"/>
                        </a:lnSpc>
                        <a:spcBef>
                          <a:spcPts val="100"/>
                        </a:spcBef>
                        <a:spcAft>
                          <a:spcPts val="200"/>
                        </a:spcAft>
                      </a:pPr>
                      <a:r>
                        <a:rPr lang="en-US" sz="1200">
                          <a:effectLst/>
                        </a:rPr>
                        <a:t>06</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Other</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tc>
                  <a:txBody>
                    <a:bodyPr/>
                    <a:lstStyle/>
                    <a:p>
                      <a:pPr marL="0" marR="0">
                        <a:lnSpc>
                          <a:spcPct val="115000"/>
                        </a:lnSpc>
                        <a:spcBef>
                          <a:spcPts val="100"/>
                        </a:spcBef>
                        <a:spcAft>
                          <a:spcPts val="200"/>
                        </a:spcAft>
                      </a:pPr>
                      <a:r>
                        <a:rPr lang="en-US" sz="1200">
                          <a:effectLst/>
                        </a:rPr>
                        <a:t>Student is on an abbreviated school day program for other reason detailed in comment</a:t>
                      </a:r>
                    </a:p>
                    <a:p>
                      <a:pPr marL="0" marR="0" lvl="0" indent="0" algn="l" defTabSz="914400" rtl="0" eaLnBrk="1" fontAlgn="auto" latinLnBrk="0" hangingPunct="1">
                        <a:lnSpc>
                          <a:spcPct val="115000"/>
                        </a:lnSpc>
                        <a:spcBef>
                          <a:spcPts val="100"/>
                        </a:spcBef>
                        <a:spcAft>
                          <a:spcPts val="200"/>
                        </a:spcAft>
                        <a:buClr>
                          <a:srgbClr val="000000"/>
                        </a:buClr>
                        <a:buSzTx/>
                        <a:buFont typeface="Arial"/>
                        <a:buNone/>
                        <a:tabLst/>
                        <a:defRPr/>
                      </a:pPr>
                      <a:r>
                        <a:rPr lang="en-US" sz="1200" baseline="0">
                          <a:solidFill>
                            <a:srgbClr val="C00000"/>
                          </a:solidFill>
                        </a:rPr>
                        <a:t>(USE ONLY WHEN OTHER CODES NOT APPLICABLE!)</a:t>
                      </a:r>
                      <a:endParaRPr lang="en-US" sz="1200">
                        <a:solidFill>
                          <a:srgbClr val="C00000"/>
                        </a:solidFill>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extLst>
                  <a:ext uri="{0D108BD9-81ED-4DB2-BD59-A6C34878D82A}">
                    <a16:rowId xmlns:a16="http://schemas.microsoft.com/office/drawing/2014/main" val="2634396628"/>
                  </a:ext>
                </a:extLst>
              </a:tr>
              <a:tr h="341322">
                <a:tc>
                  <a:txBody>
                    <a:bodyPr/>
                    <a:lstStyle/>
                    <a:p>
                      <a:pPr marL="0" marR="0" algn="ctr">
                        <a:lnSpc>
                          <a:spcPct val="115000"/>
                        </a:lnSpc>
                        <a:spcBef>
                          <a:spcPts val="100"/>
                        </a:spcBef>
                        <a:spcAft>
                          <a:spcPts val="200"/>
                        </a:spcAft>
                      </a:pPr>
                      <a:r>
                        <a:rPr lang="en-US" sz="1200">
                          <a:effectLst/>
                        </a:rPr>
                        <a:t>07</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Adult Transition Needs</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tc>
                  <a:txBody>
                    <a:bodyPr/>
                    <a:lstStyle/>
                    <a:p>
                      <a:pPr marL="0" marR="0">
                        <a:lnSpc>
                          <a:spcPct val="115000"/>
                        </a:lnSpc>
                        <a:spcBef>
                          <a:spcPts val="100"/>
                        </a:spcBef>
                        <a:spcAft>
                          <a:spcPts val="200"/>
                        </a:spcAft>
                      </a:pPr>
                      <a:r>
                        <a:rPr lang="en-US" sz="1200">
                          <a:effectLst/>
                        </a:rPr>
                        <a:t>Student’s transition plan does not include a full-day schedule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extLst>
                  <a:ext uri="{0D108BD9-81ED-4DB2-BD59-A6C34878D82A}">
                    <a16:rowId xmlns:a16="http://schemas.microsoft.com/office/drawing/2014/main" val="1230857642"/>
                  </a:ext>
                </a:extLst>
              </a:tr>
              <a:tr h="494261">
                <a:tc>
                  <a:txBody>
                    <a:bodyPr/>
                    <a:lstStyle/>
                    <a:p>
                      <a:pPr marL="0" marR="0" algn="ctr">
                        <a:lnSpc>
                          <a:spcPct val="115000"/>
                        </a:lnSpc>
                        <a:spcBef>
                          <a:spcPts val="100"/>
                        </a:spcBef>
                        <a:spcAft>
                          <a:spcPts val="200"/>
                        </a:spcAft>
                      </a:pPr>
                      <a:r>
                        <a:rPr lang="en-US" sz="1200">
                          <a:effectLst/>
                        </a:rPr>
                        <a:t>08</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Charter School</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tc>
                  <a:txBody>
                    <a:bodyPr/>
                    <a:lstStyle/>
                    <a:p>
                      <a:pPr marL="0" marR="0">
                        <a:lnSpc>
                          <a:spcPct val="115000"/>
                        </a:lnSpc>
                        <a:spcBef>
                          <a:spcPts val="100"/>
                        </a:spcBef>
                        <a:spcAft>
                          <a:spcPts val="200"/>
                        </a:spcAft>
                      </a:pPr>
                      <a:r>
                        <a:rPr lang="en-US" sz="1200">
                          <a:effectLst/>
                        </a:rPr>
                        <a:t>Parental choice for child to attend charter school whose instructional minutes are less than sponsoring district</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extLst>
                  <a:ext uri="{0D108BD9-81ED-4DB2-BD59-A6C34878D82A}">
                    <a16:rowId xmlns:a16="http://schemas.microsoft.com/office/drawing/2014/main" val="120295329"/>
                  </a:ext>
                </a:extLst>
              </a:tr>
              <a:tr h="341322">
                <a:tc>
                  <a:txBody>
                    <a:bodyPr/>
                    <a:lstStyle/>
                    <a:p>
                      <a:pPr marL="0" marR="0" algn="ctr">
                        <a:lnSpc>
                          <a:spcPct val="115000"/>
                        </a:lnSpc>
                        <a:spcBef>
                          <a:spcPts val="100"/>
                        </a:spcBef>
                        <a:spcAft>
                          <a:spcPts val="200"/>
                        </a:spcAft>
                      </a:pPr>
                      <a:r>
                        <a:rPr lang="en-US" sz="1200">
                          <a:effectLst/>
                        </a:rPr>
                        <a:t>09</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Virtual Asynchronous Instruction</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tc>
                  <a:txBody>
                    <a:bodyPr/>
                    <a:lstStyle/>
                    <a:p>
                      <a:pPr marL="0" marR="0">
                        <a:lnSpc>
                          <a:spcPct val="115000"/>
                        </a:lnSpc>
                        <a:spcBef>
                          <a:spcPts val="100"/>
                        </a:spcBef>
                        <a:spcAft>
                          <a:spcPts val="200"/>
                        </a:spcAft>
                      </a:pPr>
                      <a:r>
                        <a:rPr lang="en-US" sz="1200">
                          <a:effectLst/>
                        </a:rPr>
                        <a:t>Child attends instructional model with components of asynchronous instruction</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extLst>
                  <a:ext uri="{0D108BD9-81ED-4DB2-BD59-A6C34878D82A}">
                    <a16:rowId xmlns:a16="http://schemas.microsoft.com/office/drawing/2014/main" val="3631358914"/>
                  </a:ext>
                </a:extLst>
              </a:tr>
              <a:tr h="505779">
                <a:tc>
                  <a:txBody>
                    <a:bodyPr/>
                    <a:lstStyle/>
                    <a:p>
                      <a:pPr marL="0" marR="0" algn="ctr">
                        <a:lnSpc>
                          <a:spcPct val="115000"/>
                        </a:lnSpc>
                        <a:spcBef>
                          <a:spcPts val="100"/>
                        </a:spcBef>
                        <a:spcAft>
                          <a:spcPts val="200"/>
                        </a:spcAft>
                      </a:pPr>
                      <a:r>
                        <a:rPr lang="en-US" sz="1200">
                          <a:effectLst/>
                        </a:rPr>
                        <a:t>10</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Special School or Program</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tc>
                  <a:txBody>
                    <a:bodyPr/>
                    <a:lstStyle/>
                    <a:p>
                      <a:pPr marL="0" marR="0">
                        <a:lnSpc>
                          <a:spcPct val="115000"/>
                        </a:lnSpc>
                        <a:spcBef>
                          <a:spcPts val="100"/>
                        </a:spcBef>
                        <a:spcAft>
                          <a:spcPts val="200"/>
                        </a:spcAft>
                      </a:pPr>
                      <a:r>
                        <a:rPr lang="en-US" sz="1200">
                          <a:effectLst/>
                        </a:rPr>
                        <a:t>Team decision for child to attend special school or program where meaningful access is less than the comparison group</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bg1">
                        <a:lumMod val="95000"/>
                      </a:schemeClr>
                    </a:solidFill>
                  </a:tcPr>
                </a:tc>
                <a:extLst>
                  <a:ext uri="{0D108BD9-81ED-4DB2-BD59-A6C34878D82A}">
                    <a16:rowId xmlns:a16="http://schemas.microsoft.com/office/drawing/2014/main" val="1465051515"/>
                  </a:ext>
                </a:extLst>
              </a:tr>
              <a:tr h="517669">
                <a:tc>
                  <a:txBody>
                    <a:bodyPr/>
                    <a:lstStyle/>
                    <a:p>
                      <a:pPr marL="0" marR="0" algn="ctr">
                        <a:lnSpc>
                          <a:spcPct val="115000"/>
                        </a:lnSpc>
                        <a:spcBef>
                          <a:spcPts val="100"/>
                        </a:spcBef>
                        <a:spcAft>
                          <a:spcPts val="200"/>
                        </a:spcAft>
                      </a:pPr>
                      <a:r>
                        <a:rPr lang="en-US" sz="1200">
                          <a:effectLst/>
                        </a:rPr>
                        <a:t>11</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chemeClr val="tx2"/>
                    </a:solidFill>
                  </a:tcPr>
                </a:tc>
                <a:tc>
                  <a:txBody>
                    <a:bodyPr/>
                    <a:lstStyle/>
                    <a:p>
                      <a:pPr marL="0" marR="0">
                        <a:lnSpc>
                          <a:spcPct val="115000"/>
                        </a:lnSpc>
                        <a:spcBef>
                          <a:spcPts val="100"/>
                        </a:spcBef>
                        <a:spcAft>
                          <a:spcPts val="200"/>
                        </a:spcAft>
                      </a:pPr>
                      <a:r>
                        <a:rPr lang="en-US" sz="1200">
                          <a:effectLst/>
                        </a:rPr>
                        <a:t>Virtual Public Charter School</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tc>
                  <a:txBody>
                    <a:bodyPr/>
                    <a:lstStyle/>
                    <a:p>
                      <a:pPr marL="0" marR="0">
                        <a:lnSpc>
                          <a:spcPct val="115000"/>
                        </a:lnSpc>
                        <a:spcBef>
                          <a:spcPts val="100"/>
                        </a:spcBef>
                        <a:spcAft>
                          <a:spcPts val="200"/>
                        </a:spcAft>
                      </a:pPr>
                      <a:r>
                        <a:rPr lang="en-US" sz="1200">
                          <a:effectLst/>
                        </a:rPr>
                        <a:t>Virtual Public Charter School / Parental choice for child to attend a Virtual Public Charter School as recognized by ORS # 338</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2721" marR="62721" marT="0" marB="0" anchor="ctr">
                    <a:solidFill>
                      <a:srgbClr val="E8EFF0"/>
                    </a:solidFill>
                  </a:tcPr>
                </a:tc>
                <a:extLst>
                  <a:ext uri="{0D108BD9-81ED-4DB2-BD59-A6C34878D82A}">
                    <a16:rowId xmlns:a16="http://schemas.microsoft.com/office/drawing/2014/main" val="3714405398"/>
                  </a:ext>
                </a:extLst>
              </a:tr>
            </a:tbl>
          </a:graphicData>
        </a:graphic>
      </p:graphicFrame>
      <p:sp>
        <p:nvSpPr>
          <p:cNvPr id="5" name="Footer Placeholder 4">
            <a:extLst>
              <a:ext uri="{FF2B5EF4-FFF2-40B4-BE49-F238E27FC236}">
                <a16:creationId xmlns:a16="http://schemas.microsoft.com/office/drawing/2014/main" id="{BD93F408-642D-A7F7-A76B-CE6DDCF91F23}"/>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6DF5D88E-3987-6AC0-10C5-AD4AE416930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4042554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Notice to Parent</a:t>
            </a:r>
            <a:endParaRPr sz="3200">
              <a:solidFill>
                <a:srgbClr val="000000"/>
              </a:solidFill>
            </a:endParaRPr>
          </a:p>
        </p:txBody>
      </p:sp>
      <p:pic>
        <p:nvPicPr>
          <p:cNvPr id="6" name="Picture 5" descr="Screenshot of the &quot;Notice Provided to Parent (Required)&quot; and &quot;Date Notice Signed by Parent (Required)&quot; fields.">
            <a:extLst>
              <a:ext uri="{FF2B5EF4-FFF2-40B4-BE49-F238E27FC236}">
                <a16:creationId xmlns:a16="http://schemas.microsoft.com/office/drawing/2014/main" id="{CFD55821-9507-DF6A-4EF7-2E0BED100914}"/>
              </a:ext>
            </a:extLst>
          </p:cNvPr>
          <p:cNvPicPr>
            <a:picLocks noChangeAspect="1"/>
          </p:cNvPicPr>
          <p:nvPr/>
        </p:nvPicPr>
        <p:blipFill>
          <a:blip r:embed="rId3"/>
          <a:srcRect/>
          <a:stretch/>
        </p:blipFill>
        <p:spPr>
          <a:xfrm>
            <a:off x="793099" y="1416607"/>
            <a:ext cx="7557801" cy="415637"/>
          </a:xfrm>
          <a:prstGeom prst="rect">
            <a:avLst/>
          </a:prstGeom>
          <a:ln>
            <a:solidFill>
              <a:schemeClr val="bg1">
                <a:lumMod val="65000"/>
              </a:schemeClr>
            </a:solidFill>
          </a:ln>
        </p:spPr>
      </p:pic>
      <p:sp>
        <p:nvSpPr>
          <p:cNvPr id="2" name="Text Placeholder 1"/>
          <p:cNvSpPr>
            <a:spLocks noGrp="1"/>
          </p:cNvSpPr>
          <p:nvPr>
            <p:ph idx="1"/>
          </p:nvPr>
        </p:nvSpPr>
        <p:spPr>
          <a:xfrm>
            <a:off x="537882" y="1993396"/>
            <a:ext cx="8088407" cy="2450297"/>
          </a:xfrm>
        </p:spPr>
        <p:txBody>
          <a:bodyPr>
            <a:normAutofit/>
          </a:bodyPr>
          <a:lstStyle/>
          <a:p>
            <a:pPr marL="476250" indent="-342900">
              <a:spcBef>
                <a:spcPts val="0"/>
              </a:spcBef>
              <a:buSzPct val="110000"/>
            </a:pPr>
            <a:r>
              <a:rPr lang="en-US" sz="2300" b="1"/>
              <a:t>Notice Provided to Parent (Required)</a:t>
            </a:r>
          </a:p>
          <a:p>
            <a:pPr marL="457200" indent="0">
              <a:spcBef>
                <a:spcPts val="0"/>
              </a:spcBef>
              <a:buSzPct val="110000"/>
              <a:buNone/>
            </a:pPr>
            <a:r>
              <a:rPr lang="en-US" sz="2300">
                <a:solidFill>
                  <a:schemeClr val="tx1"/>
                </a:solidFill>
              </a:rPr>
              <a:t>Required information provided in writing </a:t>
            </a:r>
          </a:p>
          <a:p>
            <a:pPr marL="457200" indent="0">
              <a:spcBef>
                <a:spcPts val="0"/>
              </a:spcBef>
              <a:spcAft>
                <a:spcPts val="600"/>
              </a:spcAft>
              <a:buSzPct val="110000"/>
              <a:buNone/>
            </a:pPr>
            <a:r>
              <a:rPr lang="en-US" sz="2300">
                <a:solidFill>
                  <a:schemeClr val="tx1"/>
                </a:solidFill>
              </a:rPr>
              <a:t>(ORS 343.321 to 343.333)</a:t>
            </a:r>
          </a:p>
          <a:p>
            <a:pPr marL="476250" indent="-342900">
              <a:spcBef>
                <a:spcPts val="0"/>
              </a:spcBef>
              <a:buSzPct val="104000"/>
            </a:pPr>
            <a:r>
              <a:rPr lang="en-US" sz="2300" b="1"/>
              <a:t>Date Notice Signed by Parent (Required)</a:t>
            </a:r>
            <a:br>
              <a:rPr lang="en-US" sz="2300" b="1"/>
            </a:br>
            <a:r>
              <a:rPr lang="en-US" sz="2300"/>
              <a:t>The date the district/agency obtained required parental signature of acknowledgement</a:t>
            </a:r>
          </a:p>
          <a:p>
            <a:pPr marL="590550" lvl="1" indent="0">
              <a:spcBef>
                <a:spcPts val="0"/>
              </a:spcBef>
              <a:buSzPct val="104000"/>
              <a:buNone/>
            </a:pPr>
            <a:endParaRPr lang="en-US" sz="2300"/>
          </a:p>
          <a:p>
            <a:pPr marL="933450" lvl="1" indent="-342900">
              <a:spcBef>
                <a:spcPts val="0"/>
              </a:spcBef>
              <a:buSzPct val="104000"/>
              <a:buFont typeface="Calibri" panose="020F0502020204030204" pitchFamily="34" charset="0"/>
              <a:buChar char="•"/>
            </a:pPr>
            <a:endParaRPr lang="en-US" sz="2300"/>
          </a:p>
        </p:txBody>
      </p:sp>
      <p:sp>
        <p:nvSpPr>
          <p:cNvPr id="5" name="Footer Placeholder 4">
            <a:extLst>
              <a:ext uri="{FF2B5EF4-FFF2-40B4-BE49-F238E27FC236}">
                <a16:creationId xmlns:a16="http://schemas.microsoft.com/office/drawing/2014/main" id="{AA04D119-2D33-6B54-68B6-704A593B766C}"/>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28C92821-C6F5-1ED5-259A-B337BDF5FB0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281337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Parent Consent</a:t>
            </a:r>
            <a:endParaRPr sz="3200">
              <a:solidFill>
                <a:srgbClr val="000000"/>
              </a:solidFill>
            </a:endParaRPr>
          </a:p>
        </p:txBody>
      </p:sp>
      <p:pic>
        <p:nvPicPr>
          <p:cNvPr id="6" name="Picture 5" descr="Screenshot of the &quot;Date of Initial Parent Consent (Required)&quot; and &quot;Latest Parent Consent Form&quot; fields.">
            <a:extLst>
              <a:ext uri="{FF2B5EF4-FFF2-40B4-BE49-F238E27FC236}">
                <a16:creationId xmlns:a16="http://schemas.microsoft.com/office/drawing/2014/main" id="{73AF7A74-70C5-5467-A351-64A019F2939E}"/>
              </a:ext>
            </a:extLst>
          </p:cNvPr>
          <p:cNvPicPr>
            <a:picLocks noChangeAspect="1"/>
          </p:cNvPicPr>
          <p:nvPr/>
        </p:nvPicPr>
        <p:blipFill>
          <a:blip r:embed="rId3"/>
          <a:stretch>
            <a:fillRect/>
          </a:stretch>
        </p:blipFill>
        <p:spPr>
          <a:xfrm>
            <a:off x="471054" y="1266613"/>
            <a:ext cx="8201891" cy="408474"/>
          </a:xfrm>
          <a:prstGeom prst="rect">
            <a:avLst/>
          </a:prstGeom>
          <a:ln>
            <a:solidFill>
              <a:schemeClr val="bg1">
                <a:lumMod val="65000"/>
              </a:schemeClr>
            </a:solidFill>
          </a:ln>
        </p:spPr>
      </p:pic>
      <p:sp>
        <p:nvSpPr>
          <p:cNvPr id="2" name="Text Placeholder 1"/>
          <p:cNvSpPr>
            <a:spLocks noGrp="1"/>
          </p:cNvSpPr>
          <p:nvPr>
            <p:ph idx="1"/>
          </p:nvPr>
        </p:nvSpPr>
        <p:spPr>
          <a:xfrm>
            <a:off x="537882" y="1727155"/>
            <a:ext cx="8088407" cy="2877690"/>
          </a:xfrm>
        </p:spPr>
        <p:txBody>
          <a:bodyPr>
            <a:normAutofit fontScale="70000" lnSpcReduction="20000"/>
          </a:bodyPr>
          <a:lstStyle/>
          <a:p>
            <a:pPr marL="476250" indent="-342900">
              <a:spcBef>
                <a:spcPts val="0"/>
              </a:spcBef>
              <a:buSzPct val="110000"/>
            </a:pPr>
            <a:r>
              <a:rPr lang="en-US" sz="2300" b="1"/>
              <a:t>Date of Initial Parent Consent (Required)</a:t>
            </a:r>
            <a:br>
              <a:rPr lang="en-US" sz="2300" b="1"/>
            </a:br>
            <a:r>
              <a:rPr lang="en-US" sz="2300"/>
              <a:t>Date parent signed consent</a:t>
            </a:r>
          </a:p>
          <a:p>
            <a:pPr marL="133350" indent="0">
              <a:spcBef>
                <a:spcPts val="0"/>
              </a:spcBef>
              <a:buSzPct val="110000"/>
              <a:buNone/>
            </a:pPr>
            <a:endParaRPr lang="en-US" sz="2300"/>
          </a:p>
          <a:p>
            <a:pPr marL="476250" indent="-342900">
              <a:spcBef>
                <a:spcPts val="0"/>
              </a:spcBef>
              <a:buSzPct val="110000"/>
            </a:pPr>
            <a:r>
              <a:rPr lang="en-US" sz="2300" b="1"/>
              <a:t>Latest Parent Consent Form (PDF file)</a:t>
            </a:r>
            <a:br>
              <a:rPr lang="en-US" sz="2300" b="1"/>
            </a:br>
            <a:r>
              <a:rPr lang="en-US" sz="2300"/>
              <a:t>Upload field for Signed Consent and Acknowledgement of receipt of program information</a:t>
            </a:r>
          </a:p>
          <a:p>
            <a:pPr marL="476250" indent="-342900">
              <a:spcBef>
                <a:spcPts val="0"/>
              </a:spcBef>
              <a:buSzPct val="110000"/>
              <a:buFont typeface="Calibri" panose="020F0502020204030204" pitchFamily="34" charset="0"/>
              <a:buChar char="•"/>
            </a:pPr>
            <a:endParaRPr lang="en-US" sz="2300">
              <a:solidFill>
                <a:srgbClr val="FF0000"/>
              </a:solidFill>
            </a:endParaRPr>
          </a:p>
          <a:p>
            <a:pPr marL="133350" indent="0">
              <a:spcBef>
                <a:spcPts val="0"/>
              </a:spcBef>
              <a:buSzPct val="110000"/>
              <a:buNone/>
            </a:pPr>
            <a:r>
              <a:rPr lang="en-US" sz="2600">
                <a:solidFill>
                  <a:schemeClr val="tx1"/>
                </a:solidFill>
              </a:rPr>
              <a:t>Steps to uploading:</a:t>
            </a:r>
          </a:p>
          <a:p>
            <a:pPr marL="1047750" lvl="1" indent="-457200">
              <a:spcBef>
                <a:spcPts val="0"/>
              </a:spcBef>
              <a:buSzPct val="100000"/>
            </a:pPr>
            <a:r>
              <a:rPr lang="en-US" sz="2600">
                <a:solidFill>
                  <a:schemeClr val="tx1"/>
                </a:solidFill>
              </a:rPr>
              <a:t>Browse and select file to be uploaded</a:t>
            </a:r>
          </a:p>
          <a:p>
            <a:pPr marL="1371600" lvl="2" indent="-323850">
              <a:spcBef>
                <a:spcPts val="0"/>
              </a:spcBef>
              <a:buSzPct val="80000"/>
            </a:pPr>
            <a:r>
              <a:rPr lang="en-US" sz="2600">
                <a:solidFill>
                  <a:schemeClr val="tx1"/>
                </a:solidFill>
              </a:rPr>
              <a:t>Once selected the file uploads</a:t>
            </a:r>
          </a:p>
          <a:p>
            <a:pPr marL="1047750" lvl="1" indent="-457200">
              <a:spcBef>
                <a:spcPts val="0"/>
              </a:spcBef>
              <a:buSzPct val="100000"/>
            </a:pPr>
            <a:r>
              <a:rPr lang="en-US" sz="2600">
                <a:solidFill>
                  <a:schemeClr val="tx1"/>
                </a:solidFill>
              </a:rPr>
              <a:t>Click “Reset” if wrong file selected</a:t>
            </a:r>
          </a:p>
          <a:p>
            <a:pPr marL="1047750" lvl="1" indent="-457200">
              <a:spcBef>
                <a:spcPts val="0"/>
              </a:spcBef>
              <a:buSzPct val="100000"/>
            </a:pPr>
            <a:r>
              <a:rPr lang="en-US" sz="2600">
                <a:solidFill>
                  <a:srgbClr val="C00000"/>
                </a:solidFill>
              </a:rPr>
              <a:t>CAUTION! </a:t>
            </a:r>
            <a:r>
              <a:rPr lang="en-US" sz="2600">
                <a:solidFill>
                  <a:schemeClr val="tx1"/>
                </a:solidFill>
              </a:rPr>
              <a:t>When clicking the Save button at bottom of record</a:t>
            </a:r>
          </a:p>
          <a:p>
            <a:pPr marL="1371600" lvl="2" indent="-323850">
              <a:spcBef>
                <a:spcPts val="0"/>
              </a:spcBef>
              <a:buSzPct val="75000"/>
            </a:pPr>
            <a:r>
              <a:rPr lang="en-US" sz="2600">
                <a:solidFill>
                  <a:schemeClr val="tx1"/>
                </a:solidFill>
              </a:rPr>
              <a:t>If wrong PDF uploaded, it cannot be deleted without ODE’s assistance</a:t>
            </a:r>
          </a:p>
          <a:p>
            <a:pPr marL="1371600" lvl="2" indent="-323850">
              <a:spcBef>
                <a:spcPts val="0"/>
              </a:spcBef>
              <a:buSzPct val="75000"/>
            </a:pPr>
            <a:r>
              <a:rPr lang="en-US" sz="2600">
                <a:solidFill>
                  <a:schemeClr val="tx1"/>
                </a:solidFill>
              </a:rPr>
              <a:t>To fix, immediately use “Select File” and upload the correct file, then click “Save”</a:t>
            </a:r>
          </a:p>
          <a:p>
            <a:pPr marL="933450" lvl="1" indent="-342900">
              <a:spcBef>
                <a:spcPts val="0"/>
              </a:spcBef>
              <a:buSzPct val="104000"/>
              <a:buFont typeface="Calibri" panose="020F0502020204030204" pitchFamily="34" charset="0"/>
              <a:buChar char="•"/>
            </a:pPr>
            <a:endParaRPr lang="en-US" sz="2300"/>
          </a:p>
        </p:txBody>
      </p:sp>
      <p:sp>
        <p:nvSpPr>
          <p:cNvPr id="5" name="Footer Placeholder 4">
            <a:extLst>
              <a:ext uri="{FF2B5EF4-FFF2-40B4-BE49-F238E27FC236}">
                <a16:creationId xmlns:a16="http://schemas.microsoft.com/office/drawing/2014/main" id="{649844C1-899D-6AD5-EB17-311C1306CB56}"/>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9BA00B08-31A1-A8A3-82AB-6E4AEE099E0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1266545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Disability Status</a:t>
            </a:r>
            <a:endParaRPr sz="3200">
              <a:solidFill>
                <a:srgbClr val="000000"/>
              </a:solidFill>
            </a:endParaRPr>
          </a:p>
        </p:txBody>
      </p:sp>
      <p:sp>
        <p:nvSpPr>
          <p:cNvPr id="2" name="Text Placeholder 1"/>
          <p:cNvSpPr>
            <a:spLocks noGrp="1"/>
          </p:cNvSpPr>
          <p:nvPr>
            <p:ph idx="1"/>
          </p:nvPr>
        </p:nvSpPr>
        <p:spPr>
          <a:xfrm>
            <a:off x="537883" y="1369219"/>
            <a:ext cx="3519768" cy="3081758"/>
          </a:xfrm>
        </p:spPr>
        <p:txBody>
          <a:bodyPr vert="horz" lIns="91440" tIns="45720" rIns="91440" bIns="45720" rtlCol="0" anchor="t">
            <a:normAutofit fontScale="70000" lnSpcReduction="20000"/>
          </a:bodyPr>
          <a:lstStyle/>
          <a:p>
            <a:pPr marL="133350" indent="0">
              <a:lnSpc>
                <a:spcPct val="110000"/>
              </a:lnSpc>
              <a:spcBef>
                <a:spcPts val="0"/>
              </a:spcBef>
              <a:buSzPct val="110000"/>
              <a:buNone/>
            </a:pPr>
            <a:r>
              <a:rPr lang="en-US" sz="2800"/>
              <a:t>These fields must be accurate. Check them every time a new record is entered!</a:t>
            </a:r>
            <a:endParaRPr lang="en-US" sz="2600" b="1">
              <a:ea typeface="Calibri"/>
              <a:cs typeface="Calibri"/>
            </a:endParaRPr>
          </a:p>
          <a:p>
            <a:pPr marL="476250" indent="-342900">
              <a:spcBef>
                <a:spcPts val="0"/>
              </a:spcBef>
              <a:buSzPct val="110000"/>
            </a:pPr>
            <a:endParaRPr lang="en-US" sz="2600" b="1"/>
          </a:p>
          <a:p>
            <a:pPr marL="476250" indent="-342900">
              <a:spcBef>
                <a:spcPts val="0"/>
              </a:spcBef>
              <a:buSzPct val="110000"/>
            </a:pPr>
            <a:r>
              <a:rPr lang="en-US" sz="2600" b="1"/>
              <a:t>Disability Status (Required)</a:t>
            </a:r>
            <a:endParaRPr lang="en-US" sz="2600"/>
          </a:p>
          <a:p>
            <a:pPr marL="133350" indent="0">
              <a:spcBef>
                <a:spcPts val="0"/>
              </a:spcBef>
              <a:buSzPct val="70000"/>
              <a:buNone/>
            </a:pPr>
            <a:endParaRPr lang="en-US" sz="2800">
              <a:solidFill>
                <a:schemeClr val="tx1"/>
              </a:solidFill>
            </a:endParaRPr>
          </a:p>
          <a:p>
            <a:pPr marL="133350" indent="0">
              <a:lnSpc>
                <a:spcPct val="110000"/>
              </a:lnSpc>
              <a:spcBef>
                <a:spcPts val="600"/>
              </a:spcBef>
              <a:buSzPct val="70000"/>
              <a:buNone/>
            </a:pPr>
            <a:r>
              <a:rPr lang="en-US" sz="2800"/>
              <a:t>Responses let the ODE know if the student is on an IEP, 504 plan, or both, or if the student has been referred for either</a:t>
            </a:r>
            <a:endParaRPr lang="en-US" sz="2600"/>
          </a:p>
        </p:txBody>
      </p:sp>
      <p:pic>
        <p:nvPicPr>
          <p:cNvPr id="6" name="Picture 5" descr="A screenshot of the &quot;Disability Status&quot; field.">
            <a:extLst>
              <a:ext uri="{FF2B5EF4-FFF2-40B4-BE49-F238E27FC236}">
                <a16:creationId xmlns:a16="http://schemas.microsoft.com/office/drawing/2014/main" id="{B5F26998-F5CF-2A2E-EAA2-6B1FDEF84E11}"/>
              </a:ext>
            </a:extLst>
          </p:cNvPr>
          <p:cNvPicPr>
            <a:picLocks noChangeAspect="1"/>
          </p:cNvPicPr>
          <p:nvPr/>
        </p:nvPicPr>
        <p:blipFill>
          <a:blip r:embed="rId3"/>
          <a:stretch>
            <a:fillRect/>
          </a:stretch>
        </p:blipFill>
        <p:spPr>
          <a:xfrm>
            <a:off x="4176915" y="1369219"/>
            <a:ext cx="4353533" cy="1800476"/>
          </a:xfrm>
          <a:prstGeom prst="rect">
            <a:avLst/>
          </a:prstGeom>
          <a:ln>
            <a:solidFill>
              <a:schemeClr val="bg1">
                <a:lumMod val="65000"/>
              </a:schemeClr>
            </a:solidFill>
          </a:ln>
        </p:spPr>
      </p:pic>
      <p:sp>
        <p:nvSpPr>
          <p:cNvPr id="5" name="Footer Placeholder 4">
            <a:extLst>
              <a:ext uri="{FF2B5EF4-FFF2-40B4-BE49-F238E27FC236}">
                <a16:creationId xmlns:a16="http://schemas.microsoft.com/office/drawing/2014/main" id="{17C1AEA1-813A-7934-7487-9A12E505F908}"/>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38699F40-E2B6-3670-E1AE-083C23D6023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1106761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Special Education Details</a:t>
            </a:r>
            <a:endParaRPr sz="3200">
              <a:solidFill>
                <a:srgbClr val="000000"/>
              </a:solidFill>
            </a:endParaRPr>
          </a:p>
        </p:txBody>
      </p:sp>
      <p:pic>
        <p:nvPicPr>
          <p:cNvPr id="6" name="Picture 5" descr="Screenshot of the &quot;Special Education Primary Disability&quot; and &quot;Latest IEP Date&quot; fields.">
            <a:extLst>
              <a:ext uri="{FF2B5EF4-FFF2-40B4-BE49-F238E27FC236}">
                <a16:creationId xmlns:a16="http://schemas.microsoft.com/office/drawing/2014/main" id="{250B166C-9097-4C8C-C296-5A0E71B296C2}"/>
              </a:ext>
            </a:extLst>
          </p:cNvPr>
          <p:cNvPicPr>
            <a:picLocks noChangeAspect="1"/>
          </p:cNvPicPr>
          <p:nvPr/>
        </p:nvPicPr>
        <p:blipFill>
          <a:blip r:embed="rId3"/>
          <a:stretch>
            <a:fillRect/>
          </a:stretch>
        </p:blipFill>
        <p:spPr>
          <a:xfrm>
            <a:off x="845418" y="1266613"/>
            <a:ext cx="7453164" cy="627371"/>
          </a:xfrm>
          <a:prstGeom prst="rect">
            <a:avLst/>
          </a:prstGeom>
          <a:ln>
            <a:solidFill>
              <a:schemeClr val="bg1">
                <a:lumMod val="65000"/>
              </a:schemeClr>
            </a:solidFill>
          </a:ln>
        </p:spPr>
      </p:pic>
      <p:sp>
        <p:nvSpPr>
          <p:cNvPr id="2" name="Text Placeholder 1"/>
          <p:cNvSpPr>
            <a:spLocks noGrp="1"/>
          </p:cNvSpPr>
          <p:nvPr>
            <p:ph idx="1"/>
          </p:nvPr>
        </p:nvSpPr>
        <p:spPr>
          <a:xfrm>
            <a:off x="537882" y="2047851"/>
            <a:ext cx="8088407" cy="2556994"/>
          </a:xfrm>
        </p:spPr>
        <p:txBody>
          <a:bodyPr>
            <a:normAutofit fontScale="92500" lnSpcReduction="10000"/>
          </a:bodyPr>
          <a:lstStyle/>
          <a:p>
            <a:pPr marL="476250" indent="-342900">
              <a:spcBef>
                <a:spcPts val="0"/>
              </a:spcBef>
              <a:buSzPct val="104000"/>
            </a:pPr>
            <a:r>
              <a:rPr lang="en-US" sz="2400" b="1"/>
              <a:t>Special Education Primary Disability</a:t>
            </a:r>
          </a:p>
          <a:p>
            <a:pPr marL="933450" lvl="1" indent="-342900">
              <a:lnSpc>
                <a:spcPct val="100000"/>
              </a:lnSpc>
              <a:spcBef>
                <a:spcPts val="0"/>
              </a:spcBef>
              <a:spcAft>
                <a:spcPts val="1200"/>
              </a:spcAft>
              <a:buSzPct val="70000"/>
              <a:buFont typeface="Courier New" panose="02070309020205020404" pitchFamily="49" charset="0"/>
              <a:buChar char="o"/>
            </a:pPr>
            <a:r>
              <a:rPr lang="en-US" sz="2200"/>
              <a:t>Select the primary special education disability from the drop-down list if the Special Education box is checked. If the Special Education box is not checked, select 00-Not Applicable.</a:t>
            </a:r>
            <a:endParaRPr lang="en-US" sz="2600" b="1"/>
          </a:p>
          <a:p>
            <a:pPr marL="476250" indent="-342900">
              <a:spcBef>
                <a:spcPts val="0"/>
              </a:spcBef>
              <a:buSzPct val="104000"/>
            </a:pPr>
            <a:r>
              <a:rPr lang="en-US" sz="2400" b="1"/>
              <a:t>Last IEP Date</a:t>
            </a:r>
          </a:p>
          <a:p>
            <a:pPr marL="933450" lvl="1" indent="-342900">
              <a:lnSpc>
                <a:spcPct val="100000"/>
              </a:lnSpc>
              <a:spcBef>
                <a:spcPts val="0"/>
              </a:spcBef>
              <a:buSzPct val="70000"/>
              <a:buFont typeface="Courier New" panose="02070309020205020404" pitchFamily="49" charset="0"/>
              <a:buChar char="o"/>
            </a:pPr>
            <a:r>
              <a:rPr lang="en-US" sz="2200"/>
              <a:t>The date that the student’s most recent Individual Education Plan was completed. This field is required if the Special Education box is checked.</a:t>
            </a:r>
            <a:endParaRPr lang="en-US" sz="2200">
              <a:solidFill>
                <a:schemeClr val="tx1"/>
              </a:solidFill>
            </a:endParaRPr>
          </a:p>
        </p:txBody>
      </p:sp>
      <p:sp>
        <p:nvSpPr>
          <p:cNvPr id="5" name="Footer Placeholder 4">
            <a:extLst>
              <a:ext uri="{FF2B5EF4-FFF2-40B4-BE49-F238E27FC236}">
                <a16:creationId xmlns:a16="http://schemas.microsoft.com/office/drawing/2014/main" id="{C06228F8-70D6-3D81-3061-9353A3B08FF3}"/>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088442C6-32D8-A416-9BFE-39991CE6CA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2952317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Program Stop</a:t>
            </a:r>
            <a:endParaRPr sz="3200">
              <a:solidFill>
                <a:srgbClr val="000000"/>
              </a:solidFill>
            </a:endParaRPr>
          </a:p>
        </p:txBody>
      </p:sp>
      <p:pic>
        <p:nvPicPr>
          <p:cNvPr id="6" name="Picture 5" descr="Screenshot of the &quot;Program Stop Date&quot; and &quot;Program Stop Reason&quot; fields.">
            <a:extLst>
              <a:ext uri="{FF2B5EF4-FFF2-40B4-BE49-F238E27FC236}">
                <a16:creationId xmlns:a16="http://schemas.microsoft.com/office/drawing/2014/main" id="{E5015B1B-102B-E1C2-7140-8B7EEDC6BAC7}"/>
              </a:ext>
            </a:extLst>
          </p:cNvPr>
          <p:cNvPicPr>
            <a:picLocks noChangeAspect="1"/>
          </p:cNvPicPr>
          <p:nvPr/>
        </p:nvPicPr>
        <p:blipFill>
          <a:blip r:embed="rId3"/>
          <a:stretch>
            <a:fillRect/>
          </a:stretch>
        </p:blipFill>
        <p:spPr>
          <a:xfrm>
            <a:off x="589994" y="1266613"/>
            <a:ext cx="7964011" cy="447737"/>
          </a:xfrm>
          <a:prstGeom prst="rect">
            <a:avLst/>
          </a:prstGeom>
          <a:ln>
            <a:solidFill>
              <a:schemeClr val="bg1">
                <a:lumMod val="65000"/>
              </a:schemeClr>
            </a:solidFill>
          </a:ln>
        </p:spPr>
      </p:pic>
      <p:sp>
        <p:nvSpPr>
          <p:cNvPr id="2" name="Text Placeholder 1"/>
          <p:cNvSpPr>
            <a:spLocks noGrp="1"/>
          </p:cNvSpPr>
          <p:nvPr>
            <p:ph idx="1"/>
          </p:nvPr>
        </p:nvSpPr>
        <p:spPr>
          <a:xfrm>
            <a:off x="537882" y="1807369"/>
            <a:ext cx="8088407" cy="2643608"/>
          </a:xfrm>
        </p:spPr>
        <p:txBody>
          <a:bodyPr>
            <a:normAutofit lnSpcReduction="10000"/>
          </a:bodyPr>
          <a:lstStyle/>
          <a:p>
            <a:pPr marL="476250" indent="-342900">
              <a:spcBef>
                <a:spcPts val="0"/>
              </a:spcBef>
              <a:buSzPct val="110000"/>
            </a:pPr>
            <a:r>
              <a:rPr lang="en-US" sz="2200" b="1"/>
              <a:t>Program Stop Date</a:t>
            </a:r>
          </a:p>
          <a:p>
            <a:pPr indent="0">
              <a:spcBef>
                <a:spcPts val="0"/>
              </a:spcBef>
              <a:spcAft>
                <a:spcPts val="1200"/>
              </a:spcAft>
              <a:buSzPct val="110000"/>
              <a:buNone/>
            </a:pPr>
            <a:r>
              <a:rPr lang="en-US" sz="2200"/>
              <a:t>The date the student was last on an Abbreviated School Day Program. </a:t>
            </a:r>
            <a:r>
              <a:rPr lang="en-US" sz="2200">
                <a:solidFill>
                  <a:srgbClr val="FF0000"/>
                </a:solidFill>
              </a:rPr>
              <a:t>Leave blank if student is still on an Abbreviated School Day Program.</a:t>
            </a:r>
            <a:endParaRPr lang="en-US" sz="2200"/>
          </a:p>
          <a:p>
            <a:pPr marL="476250" indent="-342900">
              <a:spcBef>
                <a:spcPts val="0"/>
              </a:spcBef>
              <a:buSzPct val="110000"/>
            </a:pPr>
            <a:r>
              <a:rPr lang="en-US" sz="2200" b="1"/>
              <a:t>Program Stop Reason</a:t>
            </a:r>
          </a:p>
          <a:p>
            <a:pPr indent="0">
              <a:spcBef>
                <a:spcPts val="0"/>
              </a:spcBef>
              <a:buSzPct val="110000"/>
              <a:buNone/>
            </a:pPr>
            <a:r>
              <a:rPr lang="en-US" sz="2200"/>
              <a:t>The reason for which the student’s Abbreviated School Day Program was stopped. Leave blank if student is still on an Abbreviated School Day Program. </a:t>
            </a:r>
          </a:p>
          <a:p>
            <a:pPr marL="476250" indent="-342900">
              <a:spcBef>
                <a:spcPts val="0"/>
              </a:spcBef>
              <a:buSzPct val="110000"/>
              <a:buFont typeface="Calibri" panose="020F0502020204030204" pitchFamily="34" charset="0"/>
              <a:buChar char="•"/>
            </a:pPr>
            <a:endParaRPr lang="en-US" sz="2300">
              <a:solidFill>
                <a:schemeClr val="tx1"/>
              </a:solidFill>
            </a:endParaRPr>
          </a:p>
        </p:txBody>
      </p:sp>
      <p:sp>
        <p:nvSpPr>
          <p:cNvPr id="5" name="Footer Placeholder 4">
            <a:extLst>
              <a:ext uri="{FF2B5EF4-FFF2-40B4-BE49-F238E27FC236}">
                <a16:creationId xmlns:a16="http://schemas.microsoft.com/office/drawing/2014/main" id="{EA2583E7-F11F-6F07-3694-D559EB2834D5}"/>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BDC5450B-39A7-FF4D-281F-9771982DF40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1526094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a:extLst>
            <a:ext uri="{FF2B5EF4-FFF2-40B4-BE49-F238E27FC236}">
              <a16:creationId xmlns:a16="http://schemas.microsoft.com/office/drawing/2014/main" id="{877B43FB-7C78-DA64-FCE0-0396691D8A9B}"/>
            </a:ext>
          </a:extLst>
        </p:cNvPr>
        <p:cNvGrpSpPr/>
        <p:nvPr/>
      </p:nvGrpSpPr>
      <p:grpSpPr>
        <a:xfrm>
          <a:off x="0" y="0"/>
          <a:ext cx="0" cy="0"/>
          <a:chOff x="0" y="0"/>
          <a:chExt cx="0" cy="0"/>
        </a:xfrm>
      </p:grpSpPr>
      <p:sp>
        <p:nvSpPr>
          <p:cNvPr id="791" name="Google Shape;791;p115">
            <a:extLst>
              <a:ext uri="{FF2B5EF4-FFF2-40B4-BE49-F238E27FC236}">
                <a16:creationId xmlns:a16="http://schemas.microsoft.com/office/drawing/2014/main" id="{B400C84C-E091-1815-CA65-02EE4C0D593D}"/>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lnSpc>
                <a:spcPct val="100000"/>
              </a:lnSpc>
              <a:buClr>
                <a:schemeClr val="dk1"/>
              </a:buClr>
              <a:buSzPts val="3200"/>
            </a:pPr>
            <a:r>
              <a:rPr lang="en-US" sz="3200"/>
              <a:t>Stop Reason Codes - Part 1 (Codes 01 -09)</a:t>
            </a:r>
            <a:endParaRPr sz="3200">
              <a:solidFill>
                <a:srgbClr val="000000"/>
              </a:solidFill>
            </a:endParaRPr>
          </a:p>
        </p:txBody>
      </p:sp>
      <p:graphicFrame>
        <p:nvGraphicFramePr>
          <p:cNvPr id="3" name="Table 2" descr="Stop reason codes 1 through 9">
            <a:extLst>
              <a:ext uri="{FF2B5EF4-FFF2-40B4-BE49-F238E27FC236}">
                <a16:creationId xmlns:a16="http://schemas.microsoft.com/office/drawing/2014/main" id="{115C48B4-54B6-960C-81E7-520EDB5D7BAF}"/>
              </a:ext>
            </a:extLst>
          </p:cNvPr>
          <p:cNvGraphicFramePr>
            <a:graphicFrameLocks noGrp="1"/>
          </p:cNvGraphicFramePr>
          <p:nvPr>
            <p:extLst>
              <p:ext uri="{D42A27DB-BD31-4B8C-83A1-F6EECF244321}">
                <p14:modId xmlns:p14="http://schemas.microsoft.com/office/powerpoint/2010/main" val="2635959026"/>
              </p:ext>
            </p:extLst>
          </p:nvPr>
        </p:nvGraphicFramePr>
        <p:xfrm>
          <a:off x="1605280" y="1294309"/>
          <a:ext cx="5933440" cy="3138704"/>
        </p:xfrm>
        <a:graphic>
          <a:graphicData uri="http://schemas.openxmlformats.org/drawingml/2006/table">
            <a:tbl>
              <a:tblPr firstRow="1" firstCol="1" bandRow="1">
                <a:tableStyleId>{5C22544A-7EE6-4342-B048-85BDC9FD1C3A}</a:tableStyleId>
              </a:tblPr>
              <a:tblGrid>
                <a:gridCol w="576862">
                  <a:extLst>
                    <a:ext uri="{9D8B030D-6E8A-4147-A177-3AD203B41FA5}">
                      <a16:colId xmlns:a16="http://schemas.microsoft.com/office/drawing/2014/main" val="2197205330"/>
                    </a:ext>
                  </a:extLst>
                </a:gridCol>
                <a:gridCol w="5356578">
                  <a:extLst>
                    <a:ext uri="{9D8B030D-6E8A-4147-A177-3AD203B41FA5}">
                      <a16:colId xmlns:a16="http://schemas.microsoft.com/office/drawing/2014/main" val="3394304396"/>
                    </a:ext>
                  </a:extLst>
                </a:gridCol>
              </a:tblGrid>
              <a:tr h="243539">
                <a:tc>
                  <a:txBody>
                    <a:bodyPr/>
                    <a:lstStyle/>
                    <a:p>
                      <a:pPr marL="0" marR="0" algn="l">
                        <a:spcBef>
                          <a:spcPts val="200"/>
                        </a:spcBef>
                        <a:spcAft>
                          <a:spcPts val="1000"/>
                        </a:spcAft>
                        <a:buNone/>
                      </a:pPr>
                      <a:r>
                        <a:rPr lang="en-US" sz="1400">
                          <a:effectLst/>
                        </a:rPr>
                        <a:t>Code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lgn="l">
                        <a:spcBef>
                          <a:spcPts val="200"/>
                        </a:spcBef>
                        <a:spcAft>
                          <a:spcPts val="1000"/>
                        </a:spcAft>
                        <a:buNone/>
                      </a:pPr>
                      <a:r>
                        <a:rPr lang="en-US" sz="1400">
                          <a:effectLst/>
                        </a:rPr>
                        <a:t>Name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extLst>
                  <a:ext uri="{0D108BD9-81ED-4DB2-BD59-A6C34878D82A}">
                    <a16:rowId xmlns:a16="http://schemas.microsoft.com/office/drawing/2014/main" val="940499932"/>
                  </a:ext>
                </a:extLst>
              </a:tr>
              <a:tr h="321685">
                <a:tc>
                  <a:txBody>
                    <a:bodyPr/>
                    <a:lstStyle/>
                    <a:p>
                      <a:pPr marL="0" marR="0" algn="ctr">
                        <a:spcBef>
                          <a:spcPts val="100"/>
                        </a:spcBef>
                        <a:spcAft>
                          <a:spcPts val="200"/>
                        </a:spcAft>
                        <a:buNone/>
                      </a:pPr>
                      <a:r>
                        <a:rPr lang="en-US" sz="1100">
                          <a:effectLst/>
                        </a:rPr>
                        <a:t>01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Returned to full-time instruction and educational services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rgbClr val="E8EFF0"/>
                    </a:solidFill>
                  </a:tcPr>
                </a:tc>
                <a:extLst>
                  <a:ext uri="{0D108BD9-81ED-4DB2-BD59-A6C34878D82A}">
                    <a16:rowId xmlns:a16="http://schemas.microsoft.com/office/drawing/2014/main" val="1313860038"/>
                  </a:ext>
                </a:extLst>
              </a:tr>
              <a:tr h="321685">
                <a:tc>
                  <a:txBody>
                    <a:bodyPr/>
                    <a:lstStyle/>
                    <a:p>
                      <a:pPr marL="0" marR="0" algn="ctr">
                        <a:spcBef>
                          <a:spcPts val="100"/>
                        </a:spcBef>
                        <a:spcAft>
                          <a:spcPts val="200"/>
                        </a:spcAft>
                        <a:buNone/>
                      </a:pPr>
                      <a:r>
                        <a:rPr lang="en-US" sz="1100">
                          <a:effectLst/>
                        </a:rPr>
                        <a:t>02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Moved out of District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95000"/>
                      </a:schemeClr>
                    </a:solidFill>
                  </a:tcPr>
                </a:tc>
                <a:extLst>
                  <a:ext uri="{0D108BD9-81ED-4DB2-BD59-A6C34878D82A}">
                    <a16:rowId xmlns:a16="http://schemas.microsoft.com/office/drawing/2014/main" val="2415182344"/>
                  </a:ext>
                </a:extLst>
              </a:tr>
              <a:tr h="321685">
                <a:tc>
                  <a:txBody>
                    <a:bodyPr/>
                    <a:lstStyle/>
                    <a:p>
                      <a:pPr marL="0" marR="0" algn="ctr">
                        <a:spcBef>
                          <a:spcPts val="100"/>
                        </a:spcBef>
                        <a:spcAft>
                          <a:spcPts val="200"/>
                        </a:spcAft>
                        <a:buNone/>
                      </a:pPr>
                      <a:r>
                        <a:rPr lang="en-US" sz="1100">
                          <a:effectLst/>
                        </a:rPr>
                        <a:t>03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Dropped out of school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rgbClr val="E8EFF0"/>
                    </a:solidFill>
                  </a:tcPr>
                </a:tc>
                <a:extLst>
                  <a:ext uri="{0D108BD9-81ED-4DB2-BD59-A6C34878D82A}">
                    <a16:rowId xmlns:a16="http://schemas.microsoft.com/office/drawing/2014/main" val="738540916"/>
                  </a:ext>
                </a:extLst>
              </a:tr>
              <a:tr h="321685">
                <a:tc>
                  <a:txBody>
                    <a:bodyPr/>
                    <a:lstStyle/>
                    <a:p>
                      <a:pPr marL="0" marR="0" algn="ctr">
                        <a:spcBef>
                          <a:spcPts val="100"/>
                        </a:spcBef>
                        <a:spcAft>
                          <a:spcPts val="200"/>
                        </a:spcAft>
                        <a:buNone/>
                      </a:pPr>
                      <a:r>
                        <a:rPr lang="en-US" sz="1100">
                          <a:effectLst/>
                        </a:rPr>
                        <a:t>04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No longer in Special Education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95000"/>
                      </a:schemeClr>
                    </a:solidFill>
                  </a:tcPr>
                </a:tc>
                <a:extLst>
                  <a:ext uri="{0D108BD9-81ED-4DB2-BD59-A6C34878D82A}">
                    <a16:rowId xmlns:a16="http://schemas.microsoft.com/office/drawing/2014/main" val="2866447889"/>
                  </a:ext>
                </a:extLst>
              </a:tr>
              <a:tr h="321685">
                <a:tc>
                  <a:txBody>
                    <a:bodyPr/>
                    <a:lstStyle/>
                    <a:p>
                      <a:pPr marL="0" marR="0" algn="ctr">
                        <a:spcBef>
                          <a:spcPts val="100"/>
                        </a:spcBef>
                        <a:spcAft>
                          <a:spcPts val="200"/>
                        </a:spcAft>
                        <a:buNone/>
                      </a:pPr>
                      <a:r>
                        <a:rPr lang="en-US" sz="1100">
                          <a:effectLst/>
                        </a:rPr>
                        <a:t>05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No longer on a 504 Plan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rgbClr val="E8EFF0"/>
                    </a:solidFill>
                  </a:tcPr>
                </a:tc>
                <a:extLst>
                  <a:ext uri="{0D108BD9-81ED-4DB2-BD59-A6C34878D82A}">
                    <a16:rowId xmlns:a16="http://schemas.microsoft.com/office/drawing/2014/main" val="2356852665"/>
                  </a:ext>
                </a:extLst>
              </a:tr>
              <a:tr h="321685">
                <a:tc>
                  <a:txBody>
                    <a:bodyPr/>
                    <a:lstStyle/>
                    <a:p>
                      <a:pPr marL="0" marR="0" algn="ctr">
                        <a:spcBef>
                          <a:spcPts val="100"/>
                        </a:spcBef>
                        <a:spcAft>
                          <a:spcPts val="200"/>
                        </a:spcAft>
                        <a:buNone/>
                      </a:pPr>
                      <a:r>
                        <a:rPr lang="en-US" sz="1100">
                          <a:effectLst/>
                        </a:rPr>
                        <a:t>06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No longer in referral status (not eligible for IEP)</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95000"/>
                      </a:schemeClr>
                    </a:solidFill>
                  </a:tcPr>
                </a:tc>
                <a:extLst>
                  <a:ext uri="{0D108BD9-81ED-4DB2-BD59-A6C34878D82A}">
                    <a16:rowId xmlns:a16="http://schemas.microsoft.com/office/drawing/2014/main" val="4210892123"/>
                  </a:ext>
                </a:extLst>
              </a:tr>
              <a:tr h="321685">
                <a:tc>
                  <a:txBody>
                    <a:bodyPr/>
                    <a:lstStyle/>
                    <a:p>
                      <a:pPr marL="0" marR="0" algn="ctr">
                        <a:spcBef>
                          <a:spcPts val="100"/>
                        </a:spcBef>
                        <a:spcAft>
                          <a:spcPts val="200"/>
                        </a:spcAft>
                        <a:buNone/>
                      </a:pPr>
                      <a:r>
                        <a:rPr lang="en-US" sz="1100">
                          <a:effectLst/>
                        </a:rPr>
                        <a:t>07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No longer in referral status (not eligible for 504)</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rgbClr val="E8EFF0"/>
                    </a:solidFill>
                  </a:tcPr>
                </a:tc>
                <a:extLst>
                  <a:ext uri="{0D108BD9-81ED-4DB2-BD59-A6C34878D82A}">
                    <a16:rowId xmlns:a16="http://schemas.microsoft.com/office/drawing/2014/main" val="1791473789"/>
                  </a:ext>
                </a:extLst>
              </a:tr>
              <a:tr h="321685">
                <a:tc>
                  <a:txBody>
                    <a:bodyPr/>
                    <a:lstStyle/>
                    <a:p>
                      <a:pPr marL="0" marR="0" algn="ctr">
                        <a:spcBef>
                          <a:spcPts val="100"/>
                        </a:spcBef>
                        <a:spcAft>
                          <a:spcPts val="200"/>
                        </a:spcAft>
                        <a:buNone/>
                      </a:pPr>
                      <a:r>
                        <a:rPr lang="en-US" sz="1100">
                          <a:effectLst/>
                        </a:rPr>
                        <a:t>08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Graduated with Regular Diploma</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1">
                        <a:lumMod val="95000"/>
                      </a:schemeClr>
                    </a:solidFill>
                  </a:tcPr>
                </a:tc>
                <a:extLst>
                  <a:ext uri="{0D108BD9-81ED-4DB2-BD59-A6C34878D82A}">
                    <a16:rowId xmlns:a16="http://schemas.microsoft.com/office/drawing/2014/main" val="3801088905"/>
                  </a:ext>
                </a:extLst>
              </a:tr>
              <a:tr h="321685">
                <a:tc>
                  <a:txBody>
                    <a:bodyPr/>
                    <a:lstStyle/>
                    <a:p>
                      <a:pPr marL="0" marR="0" algn="ctr">
                        <a:spcBef>
                          <a:spcPts val="100"/>
                        </a:spcBef>
                        <a:spcAft>
                          <a:spcPts val="200"/>
                        </a:spcAft>
                        <a:buNone/>
                      </a:pPr>
                      <a:r>
                        <a:rPr lang="en-US" sz="1100">
                          <a:effectLst/>
                        </a:rPr>
                        <a:t>09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rPr>
                        <a:t>Received Modified Diploma, no longer in school</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rgbClr val="E8EFF0"/>
                    </a:solidFill>
                  </a:tcPr>
                </a:tc>
                <a:extLst>
                  <a:ext uri="{0D108BD9-81ED-4DB2-BD59-A6C34878D82A}">
                    <a16:rowId xmlns:a16="http://schemas.microsoft.com/office/drawing/2014/main" val="1295784868"/>
                  </a:ext>
                </a:extLst>
              </a:tr>
            </a:tbl>
          </a:graphicData>
        </a:graphic>
      </p:graphicFrame>
      <p:sp>
        <p:nvSpPr>
          <p:cNvPr id="5" name="Footer Placeholder 4">
            <a:extLst>
              <a:ext uri="{FF2B5EF4-FFF2-40B4-BE49-F238E27FC236}">
                <a16:creationId xmlns:a16="http://schemas.microsoft.com/office/drawing/2014/main" id="{B53629FB-18E3-29D5-A948-5CBCE4EB1599}"/>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D9811A1E-5E3A-F8BE-2D55-863E018264F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1709247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p:cNvGrpSpPr/>
        <p:nvPr/>
      </p:nvGrpSpPr>
      <p:grpSpPr>
        <a:xfrm>
          <a:off x="0" y="0"/>
          <a:ext cx="0" cy="0"/>
          <a:chOff x="0" y="0"/>
          <a:chExt cx="0" cy="0"/>
        </a:xfrm>
      </p:grpSpPr>
      <p:sp>
        <p:nvSpPr>
          <p:cNvPr id="791" name="Google Shape;791;p11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a:lnSpc>
                <a:spcPct val="100000"/>
              </a:lnSpc>
              <a:buClr>
                <a:schemeClr val="dk1"/>
              </a:buClr>
              <a:buSzPts val="3200"/>
            </a:pPr>
            <a:r>
              <a:rPr lang="en-US" sz="3200"/>
              <a:t>Stop Reason Codes - Part 2 (Codes 10 -15)</a:t>
            </a:r>
            <a:endParaRPr sz="3200">
              <a:solidFill>
                <a:srgbClr val="000000"/>
              </a:solidFill>
            </a:endParaRPr>
          </a:p>
        </p:txBody>
      </p:sp>
      <p:graphicFrame>
        <p:nvGraphicFramePr>
          <p:cNvPr id="3" name="Table 2" descr="Stop reason codes 10 through 16">
            <a:extLst>
              <a:ext uri="{FF2B5EF4-FFF2-40B4-BE49-F238E27FC236}">
                <a16:creationId xmlns:a16="http://schemas.microsoft.com/office/drawing/2014/main" id="{2C03A188-8C89-1345-D37C-68EE2E304F41}"/>
              </a:ext>
            </a:extLst>
          </p:cNvPr>
          <p:cNvGraphicFramePr>
            <a:graphicFrameLocks noGrp="1"/>
          </p:cNvGraphicFramePr>
          <p:nvPr>
            <p:extLst>
              <p:ext uri="{D42A27DB-BD31-4B8C-83A1-F6EECF244321}">
                <p14:modId xmlns:p14="http://schemas.microsoft.com/office/powerpoint/2010/main" val="402287990"/>
              </p:ext>
            </p:extLst>
          </p:nvPr>
        </p:nvGraphicFramePr>
        <p:xfrm>
          <a:off x="1605280" y="1265186"/>
          <a:ext cx="5933440" cy="2554552"/>
        </p:xfrm>
        <a:graphic>
          <a:graphicData uri="http://schemas.openxmlformats.org/drawingml/2006/table">
            <a:tbl>
              <a:tblPr firstRow="1" firstCol="1" bandRow="1">
                <a:tableStyleId>{5C22544A-7EE6-4342-B048-85BDC9FD1C3A}</a:tableStyleId>
              </a:tblPr>
              <a:tblGrid>
                <a:gridCol w="576862">
                  <a:extLst>
                    <a:ext uri="{9D8B030D-6E8A-4147-A177-3AD203B41FA5}">
                      <a16:colId xmlns:a16="http://schemas.microsoft.com/office/drawing/2014/main" val="2197205330"/>
                    </a:ext>
                  </a:extLst>
                </a:gridCol>
                <a:gridCol w="5356578">
                  <a:extLst>
                    <a:ext uri="{9D8B030D-6E8A-4147-A177-3AD203B41FA5}">
                      <a16:colId xmlns:a16="http://schemas.microsoft.com/office/drawing/2014/main" val="3394304396"/>
                    </a:ext>
                  </a:extLst>
                </a:gridCol>
              </a:tblGrid>
              <a:tr h="332627">
                <a:tc>
                  <a:txBody>
                    <a:bodyPr/>
                    <a:lstStyle/>
                    <a:p>
                      <a:pPr marL="0" marR="0" algn="l">
                        <a:spcBef>
                          <a:spcPts val="200"/>
                        </a:spcBef>
                        <a:spcAft>
                          <a:spcPts val="1000"/>
                        </a:spcAft>
                        <a:buNone/>
                      </a:pPr>
                      <a:r>
                        <a:rPr lang="en-US" sz="1400">
                          <a:effectLst/>
                        </a:rPr>
                        <a:t>Code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lgn="l">
                        <a:spcBef>
                          <a:spcPts val="200"/>
                        </a:spcBef>
                        <a:spcAft>
                          <a:spcPts val="1000"/>
                        </a:spcAft>
                        <a:buNone/>
                      </a:pPr>
                      <a:r>
                        <a:rPr lang="en-US" sz="1400">
                          <a:effectLst/>
                        </a:rPr>
                        <a:t>Name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extLst>
                  <a:ext uri="{0D108BD9-81ED-4DB2-BD59-A6C34878D82A}">
                    <a16:rowId xmlns:a16="http://schemas.microsoft.com/office/drawing/2014/main" val="940499932"/>
                  </a:ext>
                </a:extLst>
              </a:tr>
              <a:tr h="358387">
                <a:tc>
                  <a:txBody>
                    <a:bodyPr/>
                    <a:lstStyle/>
                    <a:p>
                      <a:pPr marL="0" marR="0" algn="ctr">
                        <a:spcBef>
                          <a:spcPts val="100"/>
                        </a:spcBef>
                        <a:spcAft>
                          <a:spcPts val="200"/>
                        </a:spcAft>
                        <a:buNone/>
                      </a:pPr>
                      <a:r>
                        <a:rPr lang="en-US" sz="1100">
                          <a:effectLst/>
                        </a:rPr>
                        <a:t>10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Obtained GED</a:t>
                      </a:r>
                    </a:p>
                  </a:txBody>
                  <a:tcPr marL="68580" marR="68580" marT="0" marB="0" anchor="ctr">
                    <a:solidFill>
                      <a:schemeClr val="bg1">
                        <a:lumMod val="95000"/>
                      </a:schemeClr>
                    </a:solidFill>
                  </a:tcPr>
                </a:tc>
                <a:extLst>
                  <a:ext uri="{0D108BD9-81ED-4DB2-BD59-A6C34878D82A}">
                    <a16:rowId xmlns:a16="http://schemas.microsoft.com/office/drawing/2014/main" val="3068944203"/>
                  </a:ext>
                </a:extLst>
              </a:tr>
              <a:tr h="358387">
                <a:tc>
                  <a:txBody>
                    <a:bodyPr/>
                    <a:lstStyle/>
                    <a:p>
                      <a:pPr marL="0" marR="0" algn="ctr">
                        <a:spcBef>
                          <a:spcPts val="100"/>
                        </a:spcBef>
                        <a:spcAft>
                          <a:spcPts val="200"/>
                        </a:spcAft>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On Track to Graduate, No Longer Reportable</a:t>
                      </a:r>
                    </a:p>
                  </a:txBody>
                  <a:tcPr marL="68580" marR="68580" marT="0" marB="0" anchor="ctr">
                    <a:solidFill>
                      <a:srgbClr val="E8EFF0"/>
                    </a:solidFill>
                  </a:tcPr>
                </a:tc>
                <a:extLst>
                  <a:ext uri="{0D108BD9-81ED-4DB2-BD59-A6C34878D82A}">
                    <a16:rowId xmlns:a16="http://schemas.microsoft.com/office/drawing/2014/main" val="251512895"/>
                  </a:ext>
                </a:extLst>
              </a:tr>
              <a:tr h="358387">
                <a:tc>
                  <a:txBody>
                    <a:bodyPr/>
                    <a:lstStyle/>
                    <a:p>
                      <a:pPr marL="0" marR="0" algn="ctr">
                        <a:spcBef>
                          <a:spcPts val="100"/>
                        </a:spcBef>
                        <a:spcAft>
                          <a:spcPts val="200"/>
                        </a:spcAft>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Suspension</a:t>
                      </a:r>
                    </a:p>
                  </a:txBody>
                  <a:tcPr marL="68580" marR="68580" marT="0" marB="0" anchor="ctr">
                    <a:solidFill>
                      <a:schemeClr val="bg1">
                        <a:lumMod val="95000"/>
                      </a:schemeClr>
                    </a:solidFill>
                  </a:tcPr>
                </a:tc>
                <a:extLst>
                  <a:ext uri="{0D108BD9-81ED-4DB2-BD59-A6C34878D82A}">
                    <a16:rowId xmlns:a16="http://schemas.microsoft.com/office/drawing/2014/main" val="2031453049"/>
                  </a:ext>
                </a:extLst>
              </a:tr>
              <a:tr h="429990">
                <a:tc>
                  <a:txBody>
                    <a:bodyPr/>
                    <a:lstStyle/>
                    <a:p>
                      <a:pPr marL="0" marR="0" algn="ctr">
                        <a:spcBef>
                          <a:spcPts val="100"/>
                        </a:spcBef>
                        <a:spcAft>
                          <a:spcPts val="200"/>
                        </a:spcAft>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Removal to an Interim Alternate Setting (IAS)</a:t>
                      </a:r>
                    </a:p>
                  </a:txBody>
                  <a:tcPr marL="68580" marR="68580" marT="0" marB="0" anchor="ctr">
                    <a:solidFill>
                      <a:srgbClr val="E8EFF0"/>
                    </a:solidFill>
                  </a:tcPr>
                </a:tc>
                <a:extLst>
                  <a:ext uri="{0D108BD9-81ED-4DB2-BD59-A6C34878D82A}">
                    <a16:rowId xmlns:a16="http://schemas.microsoft.com/office/drawing/2014/main" val="2825004363"/>
                  </a:ext>
                </a:extLst>
              </a:tr>
              <a:tr h="358387">
                <a:tc>
                  <a:txBody>
                    <a:bodyPr/>
                    <a:lstStyle/>
                    <a:p>
                      <a:pPr marL="0" marR="0" algn="ctr">
                        <a:spcBef>
                          <a:spcPts val="100"/>
                        </a:spcBef>
                        <a:spcAft>
                          <a:spcPts val="200"/>
                        </a:spcAft>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Expelled</a:t>
                      </a:r>
                    </a:p>
                  </a:txBody>
                  <a:tcPr marL="68580" marR="68580" marT="0" marB="0" anchor="ctr">
                    <a:solidFill>
                      <a:schemeClr val="bg1">
                        <a:lumMod val="95000"/>
                      </a:schemeClr>
                    </a:solidFill>
                  </a:tcPr>
                </a:tc>
                <a:extLst>
                  <a:ext uri="{0D108BD9-81ED-4DB2-BD59-A6C34878D82A}">
                    <a16:rowId xmlns:a16="http://schemas.microsoft.com/office/drawing/2014/main" val="3759205789"/>
                  </a:ext>
                </a:extLst>
              </a:tr>
              <a:tr h="358387">
                <a:tc>
                  <a:txBody>
                    <a:bodyPr/>
                    <a:lstStyle/>
                    <a:p>
                      <a:pPr marL="0" marR="0" algn="ctr">
                        <a:spcBef>
                          <a:spcPts val="100"/>
                        </a:spcBef>
                        <a:spcAft>
                          <a:spcPts val="200"/>
                        </a:spcAft>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p>
                  </a:txBody>
                  <a:tcPr marL="68580" marR="68580" marT="0" marB="0" anchor="ctr">
                    <a:solidFill>
                      <a:schemeClr val="tx2"/>
                    </a:solidFill>
                  </a:tcPr>
                </a:tc>
                <a:tc>
                  <a:txBody>
                    <a:bodyPr/>
                    <a:lstStyle/>
                    <a:p>
                      <a:pPr marL="0" marR="0">
                        <a:spcBef>
                          <a:spcPts val="100"/>
                        </a:spcBef>
                        <a:spcAft>
                          <a:spcPts val="200"/>
                        </a:spcAft>
                        <a:buNone/>
                      </a:pPr>
                      <a:r>
                        <a:rPr lang="en-US" sz="1400">
                          <a:effectLst/>
                          <a:latin typeface="+mn-lt"/>
                          <a:ea typeface="Calibri" panose="020F0502020204030204" pitchFamily="34" charset="0"/>
                          <a:cs typeface="Calibri" panose="020F0502020204030204" pitchFamily="34" charset="0"/>
                        </a:rPr>
                        <a:t>Deceased</a:t>
                      </a:r>
                    </a:p>
                  </a:txBody>
                  <a:tcPr marL="68580" marR="68580" marT="0" marB="0" anchor="ctr">
                    <a:solidFill>
                      <a:srgbClr val="E8EFF0"/>
                    </a:solidFill>
                  </a:tcPr>
                </a:tc>
                <a:extLst>
                  <a:ext uri="{0D108BD9-81ED-4DB2-BD59-A6C34878D82A}">
                    <a16:rowId xmlns:a16="http://schemas.microsoft.com/office/drawing/2014/main" val="1657486271"/>
                  </a:ext>
                </a:extLst>
              </a:tr>
            </a:tbl>
          </a:graphicData>
        </a:graphic>
      </p:graphicFrame>
      <p:sp>
        <p:nvSpPr>
          <p:cNvPr id="5" name="Footer Placeholder 4">
            <a:extLst>
              <a:ext uri="{FF2B5EF4-FFF2-40B4-BE49-F238E27FC236}">
                <a16:creationId xmlns:a16="http://schemas.microsoft.com/office/drawing/2014/main" id="{2635A682-1FC4-08EA-52F9-2DFF9947C675}"/>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91AE961F-37B0-00D6-0A92-09DD9872084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4122730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90">
          <a:extLst>
            <a:ext uri="{FF2B5EF4-FFF2-40B4-BE49-F238E27FC236}">
              <a16:creationId xmlns:a16="http://schemas.microsoft.com/office/drawing/2014/main" id="{BEF9371D-A629-7D1F-8470-B8DAB9ADDD75}"/>
            </a:ext>
          </a:extLst>
        </p:cNvPr>
        <p:cNvGrpSpPr/>
        <p:nvPr/>
      </p:nvGrpSpPr>
      <p:grpSpPr>
        <a:xfrm>
          <a:off x="0" y="0"/>
          <a:ext cx="0" cy="0"/>
          <a:chOff x="0" y="0"/>
          <a:chExt cx="0" cy="0"/>
        </a:xfrm>
      </p:grpSpPr>
      <p:sp>
        <p:nvSpPr>
          <p:cNvPr id="791" name="Google Shape;791;p115">
            <a:extLst>
              <a:ext uri="{FF2B5EF4-FFF2-40B4-BE49-F238E27FC236}">
                <a16:creationId xmlns:a16="http://schemas.microsoft.com/office/drawing/2014/main" id="{B93403F5-AA46-6251-5353-811337E2925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200"/>
              <a:buFont typeface="Calibri"/>
              <a:buNone/>
            </a:pPr>
            <a:r>
              <a:rPr lang="en" sz="3200"/>
              <a:t>Data Entry Fields – Section 504 Information</a:t>
            </a:r>
            <a:endParaRPr sz="3200">
              <a:solidFill>
                <a:srgbClr val="000000"/>
              </a:solidFill>
            </a:endParaRPr>
          </a:p>
        </p:txBody>
      </p:sp>
      <p:pic>
        <p:nvPicPr>
          <p:cNvPr id="6" name="Picture 5" descr="Screenshot of the section 504 code and comment fields.">
            <a:extLst>
              <a:ext uri="{FF2B5EF4-FFF2-40B4-BE49-F238E27FC236}">
                <a16:creationId xmlns:a16="http://schemas.microsoft.com/office/drawing/2014/main" id="{DC736663-942F-3B76-6EA1-E67AF186F15E}"/>
              </a:ext>
            </a:extLst>
          </p:cNvPr>
          <p:cNvPicPr>
            <a:picLocks noChangeAspect="1"/>
          </p:cNvPicPr>
          <p:nvPr/>
        </p:nvPicPr>
        <p:blipFill>
          <a:blip r:embed="rId3"/>
          <a:srcRect t="5132" b="7651"/>
          <a:stretch>
            <a:fillRect/>
          </a:stretch>
        </p:blipFill>
        <p:spPr>
          <a:xfrm>
            <a:off x="1418290" y="1266614"/>
            <a:ext cx="6307419" cy="495362"/>
          </a:xfrm>
          <a:prstGeom prst="rect">
            <a:avLst/>
          </a:prstGeom>
          <a:ln>
            <a:solidFill>
              <a:schemeClr val="bg1">
                <a:lumMod val="65000"/>
              </a:schemeClr>
            </a:solidFill>
          </a:ln>
        </p:spPr>
      </p:pic>
      <p:sp>
        <p:nvSpPr>
          <p:cNvPr id="2" name="Text Placeholder 1">
            <a:extLst>
              <a:ext uri="{FF2B5EF4-FFF2-40B4-BE49-F238E27FC236}">
                <a16:creationId xmlns:a16="http://schemas.microsoft.com/office/drawing/2014/main" id="{11DA4D38-1373-6FB5-CFBB-7EADA3FE8CC8}"/>
              </a:ext>
            </a:extLst>
          </p:cNvPr>
          <p:cNvSpPr>
            <a:spLocks noGrp="1"/>
          </p:cNvSpPr>
          <p:nvPr>
            <p:ph idx="1"/>
          </p:nvPr>
        </p:nvSpPr>
        <p:spPr>
          <a:xfrm>
            <a:off x="537882" y="1834005"/>
            <a:ext cx="8088407" cy="2679463"/>
          </a:xfrm>
        </p:spPr>
        <p:txBody>
          <a:bodyPr>
            <a:noAutofit/>
          </a:bodyPr>
          <a:lstStyle/>
          <a:p>
            <a:pPr marL="476250" indent="-342900">
              <a:spcBef>
                <a:spcPts val="0"/>
              </a:spcBef>
              <a:buSzPct val="110000"/>
            </a:pPr>
            <a:r>
              <a:rPr lang="en-US" sz="2200" b="1"/>
              <a:t>Section 504 Code (Required, if Section 504 box is checked)</a:t>
            </a:r>
          </a:p>
          <a:p>
            <a:pPr marL="804863" indent="-342900">
              <a:spcBef>
                <a:spcPts val="0"/>
              </a:spcBef>
              <a:buSzPct val="110000"/>
            </a:pPr>
            <a:r>
              <a:rPr lang="en-US" sz="2200"/>
              <a:t>Select the primary Section 504 disability</a:t>
            </a:r>
          </a:p>
          <a:p>
            <a:pPr marL="804863" indent="-342900">
              <a:spcBef>
                <a:spcPts val="0"/>
              </a:spcBef>
              <a:buSzPct val="110000"/>
            </a:pPr>
            <a:r>
              <a:rPr lang="en-US" sz="2200"/>
              <a:t>Select 00-Not Applicable for students who are not on a 504</a:t>
            </a:r>
          </a:p>
          <a:p>
            <a:pPr marL="804863" indent="-342900">
              <a:spcBef>
                <a:spcPts val="0"/>
              </a:spcBef>
              <a:buSzPct val="110000"/>
            </a:pPr>
            <a:r>
              <a:rPr lang="en-US" sz="2200"/>
              <a:t>If the student is on a 504 but their disability is not listed, select “99 Other - Non listed Section 504 Category Code.”</a:t>
            </a:r>
          </a:p>
          <a:p>
            <a:pPr marL="476250" indent="-342900">
              <a:spcBef>
                <a:spcPts val="1200"/>
              </a:spcBef>
              <a:buSzPct val="110000"/>
            </a:pPr>
            <a:r>
              <a:rPr lang="en-US" sz="2200" b="1"/>
              <a:t>Section 504 Code Comment</a:t>
            </a:r>
          </a:p>
          <a:p>
            <a:pPr marL="804863" indent="-342900">
              <a:spcBef>
                <a:spcPts val="0"/>
              </a:spcBef>
              <a:buSzPct val="110000"/>
            </a:pPr>
            <a:r>
              <a:rPr lang="en-US" sz="2200"/>
              <a:t>This field is required if the Section 504 code of 99 – Other is selected. Enter the student’s disability in this field.</a:t>
            </a:r>
          </a:p>
        </p:txBody>
      </p:sp>
      <p:sp>
        <p:nvSpPr>
          <p:cNvPr id="5" name="Footer Placeholder 4">
            <a:extLst>
              <a:ext uri="{FF2B5EF4-FFF2-40B4-BE49-F238E27FC236}">
                <a16:creationId xmlns:a16="http://schemas.microsoft.com/office/drawing/2014/main" id="{D13FD6D4-65A1-1F4D-5064-C47F6F4B4CC3}"/>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76B75D08-C07A-6F76-56C2-2FBCB627A12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3417662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t>Multiple Records During the same School Year</a:t>
            </a:r>
            <a:endParaRPr/>
          </a:p>
        </p:txBody>
      </p:sp>
      <p:sp>
        <p:nvSpPr>
          <p:cNvPr id="722" name="Google Shape;722;p105"/>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520700" indent="-457200">
              <a:lnSpc>
                <a:spcPct val="100000"/>
              </a:lnSpc>
              <a:spcBef>
                <a:spcPts val="0"/>
              </a:spcBef>
              <a:buSzPts val="2600"/>
            </a:pPr>
            <a:r>
              <a:rPr lang="en-US" sz="2400"/>
              <a:t>Students may only have one open record during the reporting period, or one record without a Program Stop Date</a:t>
            </a:r>
          </a:p>
          <a:p>
            <a:pPr marL="520700" indent="-457200">
              <a:lnSpc>
                <a:spcPct val="100000"/>
              </a:lnSpc>
              <a:spcBef>
                <a:spcPts val="0"/>
              </a:spcBef>
              <a:buSzPts val="2600"/>
            </a:pPr>
            <a:endParaRPr lang="en-US" sz="2400"/>
          </a:p>
          <a:p>
            <a:pPr marL="520700" indent="-457200">
              <a:lnSpc>
                <a:spcPct val="100000"/>
              </a:lnSpc>
              <a:spcBef>
                <a:spcPts val="0"/>
              </a:spcBef>
              <a:buSzPts val="2600"/>
            </a:pPr>
            <a:r>
              <a:rPr lang="en-US" sz="2400"/>
              <a:t>Students can have multiple closed records with a Program Stop Date.</a:t>
            </a:r>
          </a:p>
          <a:p>
            <a:pPr marL="520700" indent="-457200">
              <a:lnSpc>
                <a:spcPct val="100000"/>
              </a:lnSpc>
              <a:spcBef>
                <a:spcPts val="0"/>
              </a:spcBef>
              <a:buSzPts val="2600"/>
            </a:pPr>
            <a:endParaRPr lang="en-US" sz="2400"/>
          </a:p>
        </p:txBody>
      </p:sp>
      <p:sp>
        <p:nvSpPr>
          <p:cNvPr id="4" name="Footer Placeholder 3">
            <a:extLst>
              <a:ext uri="{FF2B5EF4-FFF2-40B4-BE49-F238E27FC236}">
                <a16:creationId xmlns:a16="http://schemas.microsoft.com/office/drawing/2014/main" id="{BE6075CB-159E-042E-4BE1-6734FE319604}"/>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87864950-751A-F2C9-8377-8A6BA0CA721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4104394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t>Multiple Records Confirmation</a:t>
            </a:r>
            <a:endParaRPr/>
          </a:p>
        </p:txBody>
      </p:sp>
      <p:pic>
        <p:nvPicPr>
          <p:cNvPr id="3" name="Picture 2" descr="Screenshot of the Confirm Action warning message, stating: There is an Open Record reported for this student (no Program Stop Date)&#10;Click “Add” to create a historical record with a Program Stop Date.&#10;Click “Edit” to open the current Open Record for editing.">
            <a:extLst>
              <a:ext uri="{FF2B5EF4-FFF2-40B4-BE49-F238E27FC236}">
                <a16:creationId xmlns:a16="http://schemas.microsoft.com/office/drawing/2014/main" id="{02FA6C5E-B3B4-2612-64CB-C3501860D437}"/>
              </a:ext>
            </a:extLst>
          </p:cNvPr>
          <p:cNvPicPr>
            <a:picLocks noChangeAspect="1"/>
          </p:cNvPicPr>
          <p:nvPr/>
        </p:nvPicPr>
        <p:blipFill>
          <a:blip r:embed="rId3"/>
          <a:stretch>
            <a:fillRect/>
          </a:stretch>
        </p:blipFill>
        <p:spPr>
          <a:xfrm>
            <a:off x="1382710" y="1279976"/>
            <a:ext cx="6057182" cy="3353083"/>
          </a:xfrm>
          <a:prstGeom prst="rect">
            <a:avLst/>
          </a:prstGeom>
        </p:spPr>
      </p:pic>
      <p:sp>
        <p:nvSpPr>
          <p:cNvPr id="5" name="Footer Placeholder 4">
            <a:extLst>
              <a:ext uri="{FF2B5EF4-FFF2-40B4-BE49-F238E27FC236}">
                <a16:creationId xmlns:a16="http://schemas.microsoft.com/office/drawing/2014/main" id="{1E54829E-5392-7E38-DCCE-49356EF4E716}"/>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E0D46D05-A52F-F25B-DF20-CF754E55CFE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1887942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a:extLst>
            <a:ext uri="{FF2B5EF4-FFF2-40B4-BE49-F238E27FC236}">
              <a16:creationId xmlns:a16="http://schemas.microsoft.com/office/drawing/2014/main" id="{0EAEA11B-D1EF-5D8A-99D2-A9EB2DE9AA31}"/>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2EECF4C4-44B5-35CB-D465-B4B2CA4A6054}"/>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sz="2950"/>
              <a:t>How to Edit or Update a Record</a:t>
            </a:r>
            <a:endParaRPr sz="2950"/>
          </a:p>
        </p:txBody>
      </p:sp>
      <p:sp>
        <p:nvSpPr>
          <p:cNvPr id="9" name="Text Placeholder 8">
            <a:extLst>
              <a:ext uri="{FF2B5EF4-FFF2-40B4-BE49-F238E27FC236}">
                <a16:creationId xmlns:a16="http://schemas.microsoft.com/office/drawing/2014/main" id="{328954AF-2AED-7653-4FB8-96E26936900E}"/>
              </a:ext>
            </a:extLst>
          </p:cNvPr>
          <p:cNvSpPr>
            <a:spLocks noGrp="1"/>
          </p:cNvSpPr>
          <p:nvPr>
            <p:ph idx="1"/>
          </p:nvPr>
        </p:nvSpPr>
        <p:spPr/>
        <p:txBody>
          <a:bodyPr/>
          <a:lstStyle/>
          <a:p>
            <a:r>
              <a:rPr lang="en-US"/>
              <a:t>Click on “Students” in the Abbreviated School Day Application</a:t>
            </a:r>
          </a:p>
          <a:p>
            <a:r>
              <a:rPr lang="en-US"/>
              <a:t>Search for the student</a:t>
            </a:r>
          </a:p>
          <a:p>
            <a:r>
              <a:rPr lang="en-US"/>
              <a:t>Click the “edit” icon next to the student’s information</a:t>
            </a:r>
          </a:p>
        </p:txBody>
      </p:sp>
      <p:pic>
        <p:nvPicPr>
          <p:cNvPr id="8" name="Picture 7" descr="Screenshot of the student lookup screen with sensitive data fields redacted and key steps outlined in red.">
            <a:extLst>
              <a:ext uri="{FF2B5EF4-FFF2-40B4-BE49-F238E27FC236}">
                <a16:creationId xmlns:a16="http://schemas.microsoft.com/office/drawing/2014/main" id="{7724005E-9A5C-641E-1522-7730FE44ACE7}"/>
              </a:ext>
            </a:extLst>
          </p:cNvPr>
          <p:cNvPicPr>
            <a:picLocks noChangeAspect="1"/>
          </p:cNvPicPr>
          <p:nvPr/>
        </p:nvPicPr>
        <p:blipFill>
          <a:blip r:embed="rId3"/>
          <a:stretch>
            <a:fillRect/>
          </a:stretch>
        </p:blipFill>
        <p:spPr>
          <a:xfrm>
            <a:off x="1757238" y="2461118"/>
            <a:ext cx="5649694" cy="1989859"/>
          </a:xfrm>
          <a:prstGeom prst="rect">
            <a:avLst/>
          </a:prstGeom>
        </p:spPr>
      </p:pic>
      <p:sp>
        <p:nvSpPr>
          <p:cNvPr id="2" name="Footer Placeholder 1">
            <a:extLst>
              <a:ext uri="{FF2B5EF4-FFF2-40B4-BE49-F238E27FC236}">
                <a16:creationId xmlns:a16="http://schemas.microsoft.com/office/drawing/2014/main" id="{D502B913-B206-B566-92C1-D6C206A9EC89}"/>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89CA22D1-2A47-C6E0-8FF5-585EFD73E15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756067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a:extLst>
            <a:ext uri="{FF2B5EF4-FFF2-40B4-BE49-F238E27FC236}">
              <a16:creationId xmlns:a16="http://schemas.microsoft.com/office/drawing/2014/main" id="{1300B71A-6778-20E3-8001-EF7CA5AF3BAB}"/>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632422B6-E072-2491-05CB-FB9FEA5BDDFA}"/>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sz="3200"/>
              <a:t>Updating the Record - Editable fields</a:t>
            </a:r>
            <a:endParaRPr sz="3200"/>
          </a:p>
        </p:txBody>
      </p:sp>
      <p:graphicFrame>
        <p:nvGraphicFramePr>
          <p:cNvPr id="2" name="Table 1" descr="Editable Fields">
            <a:extLst>
              <a:ext uri="{FF2B5EF4-FFF2-40B4-BE49-F238E27FC236}">
                <a16:creationId xmlns:a16="http://schemas.microsoft.com/office/drawing/2014/main" id="{162598FB-1541-C103-36AF-20D0FC86C9A2}"/>
              </a:ext>
            </a:extLst>
          </p:cNvPr>
          <p:cNvGraphicFramePr>
            <a:graphicFrameLocks noGrp="1"/>
          </p:cNvGraphicFramePr>
          <p:nvPr>
            <p:extLst>
              <p:ext uri="{D42A27DB-BD31-4B8C-83A1-F6EECF244321}">
                <p14:modId xmlns:p14="http://schemas.microsoft.com/office/powerpoint/2010/main" val="1723520074"/>
              </p:ext>
            </p:extLst>
          </p:nvPr>
        </p:nvGraphicFramePr>
        <p:xfrm>
          <a:off x="631386" y="1407319"/>
          <a:ext cx="7826813" cy="2631102"/>
        </p:xfrm>
        <a:graphic>
          <a:graphicData uri="http://schemas.openxmlformats.org/drawingml/2006/table">
            <a:tbl>
              <a:tblPr firstRow="1" bandRow="1">
                <a:tableStyleId>{2D5ABB26-0587-4C30-8999-92F81FD0307C}</a:tableStyleId>
              </a:tblPr>
              <a:tblGrid>
                <a:gridCol w="3267708">
                  <a:extLst>
                    <a:ext uri="{9D8B030D-6E8A-4147-A177-3AD203B41FA5}">
                      <a16:colId xmlns:a16="http://schemas.microsoft.com/office/drawing/2014/main" val="29027732"/>
                    </a:ext>
                  </a:extLst>
                </a:gridCol>
                <a:gridCol w="4559105">
                  <a:extLst>
                    <a:ext uri="{9D8B030D-6E8A-4147-A177-3AD203B41FA5}">
                      <a16:colId xmlns:a16="http://schemas.microsoft.com/office/drawing/2014/main" val="3541404762"/>
                    </a:ext>
                  </a:extLst>
                </a:gridCol>
              </a:tblGrid>
              <a:tr h="2631102">
                <a:tc>
                  <a:txBody>
                    <a:bodyPr/>
                    <a:lstStyle/>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Program Reason Code</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Notice Provided to Parent </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Disability Status</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Attending District ID</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Resident District ID</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2000">
                          <a:latin typeface="Calibri" panose="020F0502020204030204" pitchFamily="34" charset="0"/>
                          <a:cs typeface="Calibri" panose="020F0502020204030204" pitchFamily="34" charset="0"/>
                        </a:rPr>
                        <a:t>Attending School ID</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Resident School ID</a:t>
                      </a:r>
                    </a:p>
                  </a:txBody>
                  <a:tcPr/>
                </a:tc>
                <a:tc>
                  <a:txBody>
                    <a:bodyPr/>
                    <a:lstStyle/>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Latest IEP Date</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Special Education Primary Disability </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Date Notice Signed by Parent </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Program Reason Comment </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Weekly Minutes for Grade (Bell to Bell)</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Date Expected to Return to Full Day</a:t>
                      </a:r>
                    </a:p>
                  </a:txBody>
                  <a:tcPr/>
                </a:tc>
                <a:extLst>
                  <a:ext uri="{0D108BD9-81ED-4DB2-BD59-A6C34878D82A}">
                    <a16:rowId xmlns:a16="http://schemas.microsoft.com/office/drawing/2014/main" val="2160610827"/>
                  </a:ext>
                </a:extLst>
              </a:tr>
            </a:tbl>
          </a:graphicData>
        </a:graphic>
      </p:graphicFrame>
      <p:sp>
        <p:nvSpPr>
          <p:cNvPr id="5" name="Footer Placeholder 4">
            <a:extLst>
              <a:ext uri="{FF2B5EF4-FFF2-40B4-BE49-F238E27FC236}">
                <a16:creationId xmlns:a16="http://schemas.microsoft.com/office/drawing/2014/main" id="{582E9A96-03CB-E174-C8BA-E2DB06D8D1D2}"/>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1F9CC171-892E-F958-FD60-B4FD775C2CD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901934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721">
          <a:extLst>
            <a:ext uri="{FF2B5EF4-FFF2-40B4-BE49-F238E27FC236}">
              <a16:creationId xmlns:a16="http://schemas.microsoft.com/office/drawing/2014/main" id="{AB327D64-E377-DB7C-2271-77EEB67342D8}"/>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FBEA43E3-51AA-B220-E40A-074E6AFABB9C}"/>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sz="2950"/>
              <a:t>Non-Editable fields</a:t>
            </a:r>
            <a:endParaRPr sz="2950"/>
          </a:p>
        </p:txBody>
      </p:sp>
      <p:graphicFrame>
        <p:nvGraphicFramePr>
          <p:cNvPr id="2" name="Table 1" descr="Non-Editable Fields">
            <a:extLst>
              <a:ext uri="{FF2B5EF4-FFF2-40B4-BE49-F238E27FC236}">
                <a16:creationId xmlns:a16="http://schemas.microsoft.com/office/drawing/2014/main" id="{20522F07-AF7D-5923-1F4D-99C9615B5230}"/>
              </a:ext>
            </a:extLst>
          </p:cNvPr>
          <p:cNvGraphicFramePr>
            <a:graphicFrameLocks noGrp="1"/>
          </p:cNvGraphicFramePr>
          <p:nvPr>
            <p:extLst>
              <p:ext uri="{D42A27DB-BD31-4B8C-83A1-F6EECF244321}">
                <p14:modId xmlns:p14="http://schemas.microsoft.com/office/powerpoint/2010/main" val="165708788"/>
              </p:ext>
            </p:extLst>
          </p:nvPr>
        </p:nvGraphicFramePr>
        <p:xfrm>
          <a:off x="628650" y="1406981"/>
          <a:ext cx="7631430" cy="2064882"/>
        </p:xfrm>
        <a:graphic>
          <a:graphicData uri="http://schemas.openxmlformats.org/drawingml/2006/table">
            <a:tbl>
              <a:tblPr firstRow="1" bandRow="1">
                <a:tableStyleId>{2D5ABB26-0587-4C30-8999-92F81FD0307C}</a:tableStyleId>
              </a:tblPr>
              <a:tblGrid>
                <a:gridCol w="7631430">
                  <a:extLst>
                    <a:ext uri="{9D8B030D-6E8A-4147-A177-3AD203B41FA5}">
                      <a16:colId xmlns:a16="http://schemas.microsoft.com/office/drawing/2014/main" val="29027732"/>
                    </a:ext>
                  </a:extLst>
                </a:gridCol>
              </a:tblGrid>
              <a:tr h="2064882">
                <a:tc>
                  <a:txBody>
                    <a:bodyPr/>
                    <a:lstStyle/>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Program Start Date</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SSID</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Student information such as Name, DOB, and Gender</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Date of Initial Parent Consent</a:t>
                      </a:r>
                    </a:p>
                    <a:p>
                      <a:pPr marL="285750" indent="-285750">
                        <a:buFont typeface="Arial" panose="020B0604020202020204" pitchFamily="34" charset="0"/>
                        <a:buChar char="•"/>
                      </a:pPr>
                      <a:r>
                        <a:rPr lang="en-US" sz="2000">
                          <a:latin typeface="Calibri" panose="020F0502020204030204" pitchFamily="34" charset="0"/>
                          <a:cs typeface="Calibri" panose="020F0502020204030204" pitchFamily="34" charset="0"/>
                        </a:rPr>
                        <a:t>Submitter Name and Email</a:t>
                      </a:r>
                    </a:p>
                  </a:txBody>
                  <a:tcPr/>
                </a:tc>
                <a:extLst>
                  <a:ext uri="{0D108BD9-81ED-4DB2-BD59-A6C34878D82A}">
                    <a16:rowId xmlns:a16="http://schemas.microsoft.com/office/drawing/2014/main" val="2160610827"/>
                  </a:ext>
                </a:extLst>
              </a:tr>
            </a:tbl>
          </a:graphicData>
        </a:graphic>
      </p:graphicFrame>
      <p:sp>
        <p:nvSpPr>
          <p:cNvPr id="5" name="Footer Placeholder 4">
            <a:extLst>
              <a:ext uri="{FF2B5EF4-FFF2-40B4-BE49-F238E27FC236}">
                <a16:creationId xmlns:a16="http://schemas.microsoft.com/office/drawing/2014/main" id="{FDAB27D3-E2C4-2AB4-DF48-CE26BC3935A7}"/>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45A3FAAA-4249-0FCE-D964-8639109A7C5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1209715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9DC4C6-446B-075C-01E8-13002012CB08}"/>
              </a:ext>
            </a:extLst>
          </p:cNvPr>
          <p:cNvSpPr>
            <a:spLocks noGrp="1"/>
          </p:cNvSpPr>
          <p:nvPr>
            <p:ph type="title"/>
          </p:nvPr>
        </p:nvSpPr>
        <p:spPr/>
        <p:txBody>
          <a:bodyPr/>
          <a:lstStyle/>
          <a:p>
            <a:r>
              <a:rPr lang="en-US"/>
              <a:t>Notes</a:t>
            </a:r>
          </a:p>
        </p:txBody>
      </p:sp>
      <p:sp>
        <p:nvSpPr>
          <p:cNvPr id="2" name="Text Placeholder 1">
            <a:extLst>
              <a:ext uri="{FF2B5EF4-FFF2-40B4-BE49-F238E27FC236}">
                <a16:creationId xmlns:a16="http://schemas.microsoft.com/office/drawing/2014/main" id="{CB26A7E6-296A-4A25-6EA3-07EFF14EA36F}"/>
              </a:ext>
            </a:extLst>
          </p:cNvPr>
          <p:cNvSpPr>
            <a:spLocks noGrp="1"/>
          </p:cNvSpPr>
          <p:nvPr>
            <p:ph idx="1"/>
          </p:nvPr>
        </p:nvSpPr>
        <p:spPr/>
        <p:txBody>
          <a:bodyPr>
            <a:normAutofit/>
          </a:bodyPr>
          <a:lstStyle/>
          <a:p>
            <a:pPr>
              <a:buSzPct val="125000"/>
            </a:pPr>
            <a:r>
              <a:rPr lang="en-US" sz="2000"/>
              <a:t>Notes is feature in the ASDP application that allows the submitter to add a note to an open record.</a:t>
            </a:r>
          </a:p>
          <a:p>
            <a:pPr>
              <a:buSzPct val="125000"/>
            </a:pPr>
            <a:r>
              <a:rPr lang="en-US" sz="2000"/>
              <a:t>Notes will be visible to anyone with access to the record, including ODE staff.</a:t>
            </a:r>
          </a:p>
          <a:p>
            <a:pPr>
              <a:buSzPct val="125000"/>
            </a:pPr>
            <a:r>
              <a:rPr lang="en-US" sz="2000"/>
              <a:t>There is an option to send ODE staff an email notification at: </a:t>
            </a:r>
            <a:r>
              <a:rPr lang="en-US" sz="2000">
                <a:hlinkClick r:id="rId3"/>
              </a:rPr>
              <a:t>ODE.ASDPApplication@ode.oregon.gov</a:t>
            </a:r>
            <a:endParaRPr lang="en-US" sz="2000"/>
          </a:p>
        </p:txBody>
      </p:sp>
      <p:sp>
        <p:nvSpPr>
          <p:cNvPr id="6" name="Footer Placeholder 5">
            <a:extLst>
              <a:ext uri="{FF2B5EF4-FFF2-40B4-BE49-F238E27FC236}">
                <a16:creationId xmlns:a16="http://schemas.microsoft.com/office/drawing/2014/main" id="{4D0C55D7-C7E1-9587-5DA1-CF25521656AF}"/>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253509C4-6A31-886C-8E7A-E5E1F83E9C8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2318400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9A6B0BBE-F48F-3613-40F4-1C83C575D5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A99FCA-FB9B-AC4B-C5B3-8C4469496FFA}"/>
              </a:ext>
            </a:extLst>
          </p:cNvPr>
          <p:cNvSpPr>
            <a:spLocks noGrp="1"/>
          </p:cNvSpPr>
          <p:nvPr>
            <p:ph type="title"/>
          </p:nvPr>
        </p:nvSpPr>
        <p:spPr/>
        <p:txBody>
          <a:bodyPr/>
          <a:lstStyle/>
          <a:p>
            <a:r>
              <a:rPr lang="en-US"/>
              <a:t>Adding a Note to a Record - Step 1</a:t>
            </a:r>
          </a:p>
        </p:txBody>
      </p:sp>
      <p:sp>
        <p:nvSpPr>
          <p:cNvPr id="2" name="Text Placeholder 1">
            <a:extLst>
              <a:ext uri="{FF2B5EF4-FFF2-40B4-BE49-F238E27FC236}">
                <a16:creationId xmlns:a16="http://schemas.microsoft.com/office/drawing/2014/main" id="{C0D8C6D3-DD75-EF58-7AC1-787D6377977B}"/>
              </a:ext>
            </a:extLst>
          </p:cNvPr>
          <p:cNvSpPr>
            <a:spLocks noGrp="1"/>
          </p:cNvSpPr>
          <p:nvPr>
            <p:ph idx="1"/>
          </p:nvPr>
        </p:nvSpPr>
        <p:spPr>
          <a:xfrm>
            <a:off x="537882" y="1369219"/>
            <a:ext cx="2616797" cy="3081758"/>
          </a:xfrm>
        </p:spPr>
        <p:txBody>
          <a:bodyPr>
            <a:normAutofit/>
          </a:bodyPr>
          <a:lstStyle/>
          <a:p>
            <a:pPr>
              <a:buSzPct val="125000"/>
            </a:pPr>
            <a:r>
              <a:rPr lang="en-US"/>
              <a:t>Pull up the student record under “Students”</a:t>
            </a:r>
          </a:p>
          <a:p>
            <a:pPr>
              <a:buSzPct val="125000"/>
            </a:pPr>
            <a:r>
              <a:rPr lang="en-US"/>
              <a:t>Click the “Edit” Icon next to the student’s information.</a:t>
            </a:r>
          </a:p>
        </p:txBody>
      </p:sp>
      <p:pic>
        <p:nvPicPr>
          <p:cNvPr id="7" name="Picture 6" descr="Screenshot of the student screen with key steps outlined in red. Student SSID has been redacted for privacy.">
            <a:extLst>
              <a:ext uri="{FF2B5EF4-FFF2-40B4-BE49-F238E27FC236}">
                <a16:creationId xmlns:a16="http://schemas.microsoft.com/office/drawing/2014/main" id="{63A7BA1A-1598-9AD8-4618-5233D62F956E}"/>
              </a:ext>
            </a:extLst>
          </p:cNvPr>
          <p:cNvPicPr>
            <a:picLocks noChangeAspect="1"/>
          </p:cNvPicPr>
          <p:nvPr/>
        </p:nvPicPr>
        <p:blipFill>
          <a:blip r:embed="rId3"/>
          <a:srcRect r="7520"/>
          <a:stretch>
            <a:fillRect/>
          </a:stretch>
        </p:blipFill>
        <p:spPr>
          <a:xfrm>
            <a:off x="3210261" y="1335054"/>
            <a:ext cx="5588598" cy="3047481"/>
          </a:xfrm>
          <a:prstGeom prst="rect">
            <a:avLst/>
          </a:prstGeom>
          <a:ln>
            <a:solidFill>
              <a:schemeClr val="bg1">
                <a:lumMod val="50000"/>
              </a:schemeClr>
            </a:solidFill>
          </a:ln>
        </p:spPr>
      </p:pic>
      <p:sp>
        <p:nvSpPr>
          <p:cNvPr id="6" name="Footer Placeholder 5">
            <a:extLst>
              <a:ext uri="{FF2B5EF4-FFF2-40B4-BE49-F238E27FC236}">
                <a16:creationId xmlns:a16="http://schemas.microsoft.com/office/drawing/2014/main" id="{1E4016DD-51FE-3577-A47B-431C588D118C}"/>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F54235A5-D061-5120-ED27-D11985EEE39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1858880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64E5B60-B739-2F23-5939-6D417E698A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15A636-16CB-630B-B32F-6D9762CF9FF9}"/>
              </a:ext>
            </a:extLst>
          </p:cNvPr>
          <p:cNvSpPr>
            <a:spLocks noGrp="1"/>
          </p:cNvSpPr>
          <p:nvPr>
            <p:ph type="title"/>
          </p:nvPr>
        </p:nvSpPr>
        <p:spPr/>
        <p:txBody>
          <a:bodyPr/>
          <a:lstStyle/>
          <a:p>
            <a:r>
              <a:rPr lang="en-US"/>
              <a:t>Adding a Note to a Record - Step 2</a:t>
            </a:r>
          </a:p>
        </p:txBody>
      </p:sp>
      <p:pic>
        <p:nvPicPr>
          <p:cNvPr id="8" name="Picture 7" descr="Screenshot of the &quot;Notes&quot; section on an ASDP record with the &quot;Add&quot; button outlined in red.">
            <a:extLst>
              <a:ext uri="{FF2B5EF4-FFF2-40B4-BE49-F238E27FC236}">
                <a16:creationId xmlns:a16="http://schemas.microsoft.com/office/drawing/2014/main" id="{73F07185-0638-B232-58ED-22124059E460}"/>
              </a:ext>
            </a:extLst>
          </p:cNvPr>
          <p:cNvPicPr>
            <a:picLocks noChangeAspect="1"/>
          </p:cNvPicPr>
          <p:nvPr/>
        </p:nvPicPr>
        <p:blipFill>
          <a:blip r:embed="rId3"/>
          <a:srcRect l="868"/>
          <a:stretch>
            <a:fillRect/>
          </a:stretch>
        </p:blipFill>
        <p:spPr>
          <a:xfrm>
            <a:off x="209435" y="1418120"/>
            <a:ext cx="8725130" cy="1628410"/>
          </a:xfrm>
          <a:prstGeom prst="rect">
            <a:avLst/>
          </a:prstGeom>
          <a:ln>
            <a:solidFill>
              <a:schemeClr val="bg1">
                <a:lumMod val="50000"/>
              </a:schemeClr>
            </a:solidFill>
          </a:ln>
        </p:spPr>
      </p:pic>
      <p:sp>
        <p:nvSpPr>
          <p:cNvPr id="2" name="Text Placeholder 1">
            <a:extLst>
              <a:ext uri="{FF2B5EF4-FFF2-40B4-BE49-F238E27FC236}">
                <a16:creationId xmlns:a16="http://schemas.microsoft.com/office/drawing/2014/main" id="{20B50786-F974-C2FF-66F1-4FF7904E1F5B}"/>
              </a:ext>
            </a:extLst>
          </p:cNvPr>
          <p:cNvSpPr>
            <a:spLocks noGrp="1"/>
          </p:cNvSpPr>
          <p:nvPr>
            <p:ph idx="1"/>
          </p:nvPr>
        </p:nvSpPr>
        <p:spPr>
          <a:xfrm>
            <a:off x="537882" y="3223260"/>
            <a:ext cx="8088407" cy="1272540"/>
          </a:xfrm>
        </p:spPr>
        <p:txBody>
          <a:bodyPr>
            <a:normAutofit/>
          </a:bodyPr>
          <a:lstStyle/>
          <a:p>
            <a:pPr>
              <a:buSzPct val="125000"/>
            </a:pPr>
            <a:r>
              <a:rPr lang="en-US" sz="2000"/>
              <a:t>Scroll down towards the bottom of the record</a:t>
            </a:r>
          </a:p>
          <a:p>
            <a:pPr>
              <a:buSzPct val="125000"/>
            </a:pPr>
            <a:r>
              <a:rPr lang="en-US" sz="2000"/>
              <a:t>Click the “Add” button under “Notes”</a:t>
            </a:r>
          </a:p>
        </p:txBody>
      </p:sp>
      <p:sp>
        <p:nvSpPr>
          <p:cNvPr id="6" name="Footer Placeholder 5">
            <a:extLst>
              <a:ext uri="{FF2B5EF4-FFF2-40B4-BE49-F238E27FC236}">
                <a16:creationId xmlns:a16="http://schemas.microsoft.com/office/drawing/2014/main" id="{9821EC23-FA95-7A4D-0FD1-FD7A3C06D639}"/>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FB87A990-261D-208C-94CE-D76B2B63C63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60347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78E85C6-AE77-3CD3-B856-281C5119BB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F851F3-C438-45BA-1C09-85B85EA9D789}"/>
              </a:ext>
            </a:extLst>
          </p:cNvPr>
          <p:cNvSpPr>
            <a:spLocks noGrp="1"/>
          </p:cNvSpPr>
          <p:nvPr>
            <p:ph type="title"/>
          </p:nvPr>
        </p:nvSpPr>
        <p:spPr/>
        <p:txBody>
          <a:bodyPr/>
          <a:lstStyle/>
          <a:p>
            <a:r>
              <a:rPr lang="en-US"/>
              <a:t>Adding a Note to a Record - Step 3</a:t>
            </a:r>
          </a:p>
        </p:txBody>
      </p:sp>
      <p:sp>
        <p:nvSpPr>
          <p:cNvPr id="2" name="Text Placeholder 1">
            <a:extLst>
              <a:ext uri="{FF2B5EF4-FFF2-40B4-BE49-F238E27FC236}">
                <a16:creationId xmlns:a16="http://schemas.microsoft.com/office/drawing/2014/main" id="{D725EC21-29A7-70D1-75B7-ACA0466D032A}"/>
              </a:ext>
            </a:extLst>
          </p:cNvPr>
          <p:cNvSpPr>
            <a:spLocks noGrp="1"/>
          </p:cNvSpPr>
          <p:nvPr>
            <p:ph idx="1"/>
          </p:nvPr>
        </p:nvSpPr>
        <p:spPr>
          <a:xfrm>
            <a:off x="537883" y="1369219"/>
            <a:ext cx="4224618" cy="3081758"/>
          </a:xfrm>
        </p:spPr>
        <p:txBody>
          <a:bodyPr>
            <a:normAutofit/>
          </a:bodyPr>
          <a:lstStyle/>
          <a:p>
            <a:pPr>
              <a:buSzPct val="125000"/>
            </a:pPr>
            <a:r>
              <a:rPr lang="en-US" sz="2000"/>
              <a:t>Enter the Note you would like to add</a:t>
            </a:r>
          </a:p>
          <a:p>
            <a:pPr>
              <a:buSzPct val="125000"/>
            </a:pPr>
            <a:r>
              <a:rPr lang="en-US" sz="2000"/>
              <a:t>Click “Send email notice to ODE” if you want to ensure ODE reads the note.</a:t>
            </a:r>
          </a:p>
          <a:p>
            <a:pPr>
              <a:buSzPct val="125000"/>
            </a:pPr>
            <a:r>
              <a:rPr lang="en-US" sz="2000"/>
              <a:t>Click “Save” when done.</a:t>
            </a:r>
          </a:p>
        </p:txBody>
      </p:sp>
      <p:pic>
        <p:nvPicPr>
          <p:cNvPr id="7" name="Picture 6" descr="Screenshot of the &quot;Note&quot; pop-up. Check box to send an email notice to ODE and the Save button outlined in red for emphasis.">
            <a:extLst>
              <a:ext uri="{FF2B5EF4-FFF2-40B4-BE49-F238E27FC236}">
                <a16:creationId xmlns:a16="http://schemas.microsoft.com/office/drawing/2014/main" id="{00A5E5E6-EC5E-A3B4-AF10-128A4DE496D4}"/>
              </a:ext>
            </a:extLst>
          </p:cNvPr>
          <p:cNvPicPr>
            <a:picLocks noChangeAspect="1"/>
          </p:cNvPicPr>
          <p:nvPr/>
        </p:nvPicPr>
        <p:blipFill>
          <a:blip r:embed="rId3"/>
          <a:srcRect/>
          <a:stretch/>
        </p:blipFill>
        <p:spPr>
          <a:xfrm>
            <a:off x="4953419" y="1363287"/>
            <a:ext cx="3008801" cy="3008801"/>
          </a:xfrm>
          <a:prstGeom prst="rect">
            <a:avLst/>
          </a:prstGeom>
          <a:ln>
            <a:solidFill>
              <a:schemeClr val="bg1">
                <a:lumMod val="50000"/>
              </a:schemeClr>
            </a:solidFill>
          </a:ln>
        </p:spPr>
      </p:pic>
      <p:sp>
        <p:nvSpPr>
          <p:cNvPr id="6" name="Footer Placeholder 5">
            <a:extLst>
              <a:ext uri="{FF2B5EF4-FFF2-40B4-BE49-F238E27FC236}">
                <a16:creationId xmlns:a16="http://schemas.microsoft.com/office/drawing/2014/main" id="{96670AF4-85FD-CB5A-CB99-8D210E3C7920}"/>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926C66E3-81DF-2D1D-B3D7-1B5D597AC94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554051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8FAA43D-E941-2401-8389-14F4127173A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B9882EA-AC5B-FE58-34F4-55FE7439A434}"/>
              </a:ext>
            </a:extLst>
          </p:cNvPr>
          <p:cNvSpPr>
            <a:spLocks noGrp="1"/>
          </p:cNvSpPr>
          <p:nvPr>
            <p:ph type="ctrTitle"/>
          </p:nvPr>
        </p:nvSpPr>
        <p:spPr>
          <a:xfrm>
            <a:off x="1143000" y="1124344"/>
            <a:ext cx="6858000" cy="1790700"/>
          </a:xfrm>
        </p:spPr>
        <p:txBody>
          <a:bodyPr anchor="b">
            <a:normAutofit/>
          </a:bodyPr>
          <a:lstStyle/>
          <a:p>
            <a:r>
              <a:rPr lang="en-US">
                <a:solidFill>
                  <a:schemeClr val="accent5"/>
                </a:solidFill>
              </a:rPr>
              <a:t>Verification</a:t>
            </a:r>
          </a:p>
        </p:txBody>
      </p:sp>
      <p:sp>
        <p:nvSpPr>
          <p:cNvPr id="4" name="Footer Placeholder 3">
            <a:extLst>
              <a:ext uri="{FF2B5EF4-FFF2-40B4-BE49-F238E27FC236}">
                <a16:creationId xmlns:a16="http://schemas.microsoft.com/office/drawing/2014/main" id="{4E0F60AD-5DF4-92DB-D5D6-40E3A33049D9}"/>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A28C647F-6F21-705B-3517-06F5F9DFBD5E}"/>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44</a:t>
            </a:fld>
            <a:endParaRPr lang="en"/>
          </a:p>
        </p:txBody>
      </p:sp>
    </p:spTree>
    <p:extLst>
      <p:ext uri="{BB962C8B-B14F-4D97-AF65-F5344CB8AC3E}">
        <p14:creationId xmlns:p14="http://schemas.microsoft.com/office/powerpoint/2010/main" val="1937725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21">
          <a:extLst>
            <a:ext uri="{FF2B5EF4-FFF2-40B4-BE49-F238E27FC236}">
              <a16:creationId xmlns:a16="http://schemas.microsoft.com/office/drawing/2014/main" id="{F6A3138E-8639-7DC1-520C-D3FE4CA55846}"/>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20CA654E-5655-E397-885C-03D29791A94F}"/>
              </a:ext>
            </a:extLst>
          </p:cNvPr>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US">
                <a:solidFill>
                  <a:schemeClr val="accent5"/>
                </a:solidFill>
              </a:rPr>
              <a:t>ASDP Verification</a:t>
            </a:r>
          </a:p>
        </p:txBody>
      </p:sp>
      <p:sp>
        <p:nvSpPr>
          <p:cNvPr id="722" name="Google Shape;722;p105">
            <a:extLst>
              <a:ext uri="{FF2B5EF4-FFF2-40B4-BE49-F238E27FC236}">
                <a16:creationId xmlns:a16="http://schemas.microsoft.com/office/drawing/2014/main" id="{BE50CC79-6F83-0E4C-DE9A-B716D4A65DB9}"/>
              </a:ext>
            </a:extLst>
          </p:cNvPr>
          <p:cNvSpPr txBox="1">
            <a:spLocks noGrp="1"/>
          </p:cNvSpPr>
          <p:nvPr>
            <p:ph idx="1"/>
          </p:nvPr>
        </p:nvSpPr>
        <p:spPr>
          <a:xfrm>
            <a:off x="537882" y="1369219"/>
            <a:ext cx="8088407" cy="3081758"/>
          </a:xfrm>
        </p:spPr>
        <p:txBody>
          <a:bodyPr spcFirstLastPara="1" lIns="91425" tIns="91425" rIns="91425" bIns="91425" anchorCtr="0">
            <a:normAutofit/>
          </a:bodyPr>
          <a:lstStyle/>
          <a:p>
            <a:pPr marL="285750" indent="-285750">
              <a:spcBef>
                <a:spcPts val="0"/>
              </a:spcBef>
              <a:spcAft>
                <a:spcPts val="600"/>
              </a:spcAft>
              <a:buSzPct val="125000"/>
              <a:buFont typeface="Arial" panose="020B0604020202020204" pitchFamily="34" charset="0"/>
              <a:buChar char="•"/>
            </a:pPr>
            <a:r>
              <a:rPr lang="en-US"/>
              <a:t>ASDP reporting requires two types of verification</a:t>
            </a:r>
          </a:p>
          <a:p>
            <a:pPr marL="742950" lvl="1" indent="-285750">
              <a:spcBef>
                <a:spcPts val="0"/>
              </a:spcBef>
              <a:spcAft>
                <a:spcPts val="600"/>
              </a:spcAft>
              <a:buSzPct val="125000"/>
              <a:buFont typeface="Arial" panose="020B0604020202020204" pitchFamily="34" charset="0"/>
              <a:buChar char="•"/>
            </a:pPr>
            <a:r>
              <a:rPr lang="en-US"/>
              <a:t>Ongoing monthly verification</a:t>
            </a:r>
          </a:p>
          <a:p>
            <a:pPr marL="742950" lvl="1" indent="-285750">
              <a:spcBef>
                <a:spcPts val="0"/>
              </a:spcBef>
              <a:spcAft>
                <a:spcPts val="600"/>
              </a:spcAft>
              <a:buSzPct val="125000"/>
              <a:buFont typeface="Arial" panose="020B0604020202020204" pitchFamily="34" charset="0"/>
              <a:buChar char="•"/>
            </a:pPr>
            <a:r>
              <a:rPr lang="en-US"/>
              <a:t>End of year submission form</a:t>
            </a:r>
          </a:p>
          <a:p>
            <a:pPr marL="742950" lvl="1" indent="-285750">
              <a:spcBef>
                <a:spcPts val="0"/>
              </a:spcBef>
              <a:spcAft>
                <a:spcPts val="600"/>
              </a:spcAft>
              <a:buSzPct val="125000"/>
              <a:buFont typeface="Arial" panose="020B0604020202020204" pitchFamily="34" charset="0"/>
              <a:buChar char="•"/>
            </a:pPr>
            <a:endParaRPr lang="en-US"/>
          </a:p>
          <a:p>
            <a:pPr marL="285750" indent="-285750">
              <a:spcBef>
                <a:spcPts val="0"/>
              </a:spcBef>
              <a:spcAft>
                <a:spcPts val="600"/>
              </a:spcAft>
              <a:buSzPct val="125000"/>
              <a:buFont typeface="Arial" panose="020B0604020202020204" pitchFamily="34" charset="0"/>
              <a:buChar char="•"/>
            </a:pPr>
            <a:r>
              <a:rPr lang="en-US">
                <a:effectLst/>
              </a:rPr>
              <a:t>Verification is required even if your district has zero records to report</a:t>
            </a:r>
          </a:p>
        </p:txBody>
      </p:sp>
      <p:sp>
        <p:nvSpPr>
          <p:cNvPr id="4" name="Footer Placeholder 3">
            <a:extLst>
              <a:ext uri="{FF2B5EF4-FFF2-40B4-BE49-F238E27FC236}">
                <a16:creationId xmlns:a16="http://schemas.microsoft.com/office/drawing/2014/main" id="{17F9373D-9E9F-E3D7-D38C-EF541075FE0C}"/>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3E95EB5E-97C4-41DA-E0BD-0EA6D757D86A}"/>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45</a:t>
            </a:fld>
            <a:endParaRPr lang="en"/>
          </a:p>
        </p:txBody>
      </p:sp>
    </p:spTree>
    <p:extLst>
      <p:ext uri="{BB962C8B-B14F-4D97-AF65-F5344CB8AC3E}">
        <p14:creationId xmlns:p14="http://schemas.microsoft.com/office/powerpoint/2010/main" val="3833434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21"/>
        <p:cNvGrpSpPr/>
        <p:nvPr/>
      </p:nvGrpSpPr>
      <p:grpSpPr>
        <a:xfrm>
          <a:off x="0" y="0"/>
          <a:ext cx="0" cy="0"/>
          <a:chOff x="0" y="0"/>
          <a:chExt cx="0" cy="0"/>
        </a:xfrm>
      </p:grpSpPr>
      <p:sp>
        <p:nvSpPr>
          <p:cNvPr id="723" name="Google Shape;723;p105"/>
          <p:cNvSpPr txBox="1">
            <a:spLocks noGrp="1"/>
          </p:cNvSpPr>
          <p:nvPr>
            <p:ph type="title"/>
          </p:nvPr>
        </p:nvSpPr>
        <p:spPr>
          <a:xfrm>
            <a:off x="537882" y="342900"/>
            <a:ext cx="8088407" cy="769845"/>
          </a:xfrm>
        </p:spPr>
        <p:txBody>
          <a:bodyPr spcFirstLastPara="1" lIns="68575" tIns="34275" rIns="68575" bIns="34275" anchor="b" anchorCtr="0">
            <a:normAutofit/>
          </a:bodyPr>
          <a:lstStyle/>
          <a:p>
            <a:pPr marL="0" lvl="0" indent="0" rtl="0">
              <a:spcBef>
                <a:spcPts val="0"/>
              </a:spcBef>
              <a:spcAft>
                <a:spcPts val="0"/>
              </a:spcAft>
              <a:buNone/>
            </a:pPr>
            <a:r>
              <a:rPr lang="en-US">
                <a:solidFill>
                  <a:schemeClr val="accent5"/>
                </a:solidFill>
              </a:rPr>
              <a:t>Monthly Verification</a:t>
            </a:r>
          </a:p>
        </p:txBody>
      </p:sp>
      <p:sp>
        <p:nvSpPr>
          <p:cNvPr id="722" name="Google Shape;722;p105"/>
          <p:cNvSpPr txBox="1">
            <a:spLocks noGrp="1"/>
          </p:cNvSpPr>
          <p:nvPr>
            <p:ph idx="1"/>
          </p:nvPr>
        </p:nvSpPr>
        <p:spPr>
          <a:xfrm>
            <a:off x="537882" y="1369219"/>
            <a:ext cx="8088407" cy="3235626"/>
          </a:xfrm>
        </p:spPr>
        <p:txBody>
          <a:bodyPr spcFirstLastPara="1" vert="horz" lIns="91425" tIns="91425" rIns="91425" bIns="91425" rtlCol="0" anchor="t" anchorCtr="0">
            <a:normAutofit/>
          </a:bodyPr>
          <a:lstStyle/>
          <a:p>
            <a:pPr marL="0" marR="0" lvl="0" indent="0">
              <a:spcBef>
                <a:spcPts val="0"/>
              </a:spcBef>
              <a:spcAft>
                <a:spcPts val="600"/>
              </a:spcAft>
              <a:buNone/>
            </a:pPr>
            <a:r>
              <a:rPr lang="en-US">
                <a:effectLst/>
              </a:rPr>
              <a:t>Verification is required at the end of each month. ODE cannot consider the monthly submission complete until the submitting district verifies it as complete. All districts are required to complete the verification process on the Reports tab. </a:t>
            </a:r>
            <a:endParaRPr lang="en-US"/>
          </a:p>
          <a:p>
            <a:pPr marL="0" marR="0" lvl="0" indent="0">
              <a:spcBef>
                <a:spcPts val="600"/>
              </a:spcBef>
              <a:spcAft>
                <a:spcPts val="600"/>
              </a:spcAft>
              <a:buNone/>
            </a:pPr>
            <a:r>
              <a:rPr lang="en-US">
                <a:effectLst/>
              </a:rPr>
              <a:t>You can expect a communication by email or phone from ODE if your district has not verified their data by the beginning of the month following verification. </a:t>
            </a:r>
            <a:endParaRPr lang="en-US">
              <a:ea typeface="Calibri"/>
              <a:cs typeface="Calibri"/>
            </a:endParaRPr>
          </a:p>
          <a:p>
            <a:pPr marL="0" marR="0" lvl="0" indent="0">
              <a:spcBef>
                <a:spcPts val="600"/>
              </a:spcBef>
              <a:spcAft>
                <a:spcPts val="600"/>
              </a:spcAft>
              <a:buNone/>
            </a:pPr>
            <a:r>
              <a:rPr lang="en-US">
                <a:effectLst/>
              </a:rPr>
              <a:t>For example, we would contact you if you stil</a:t>
            </a:r>
            <a:r>
              <a:rPr lang="en-US"/>
              <a:t>l have not verified by October 8 for September’s data.</a:t>
            </a:r>
            <a:endParaRPr lang="en-US">
              <a:ea typeface="Calibri"/>
              <a:cs typeface="Calibri"/>
            </a:endParaRPr>
          </a:p>
          <a:p>
            <a:pPr marL="0" indent="0">
              <a:spcBef>
                <a:spcPts val="600"/>
              </a:spcBef>
              <a:spcAft>
                <a:spcPts val="600"/>
              </a:spcAft>
              <a:buNone/>
            </a:pPr>
            <a:r>
              <a:rPr lang="en-US" b="1">
                <a:solidFill>
                  <a:srgbClr val="C00000"/>
                </a:solidFill>
                <a:effectLst/>
              </a:rPr>
              <a:t>Note: </a:t>
            </a:r>
            <a:r>
              <a:rPr lang="en-US" b="1">
                <a:solidFill>
                  <a:srgbClr val="C00000"/>
                </a:solidFill>
              </a:rPr>
              <a:t>You</a:t>
            </a:r>
            <a:r>
              <a:rPr lang="en-US" b="1">
                <a:solidFill>
                  <a:srgbClr val="C00000"/>
                </a:solidFill>
                <a:effectLst/>
              </a:rPr>
              <a:t> </a:t>
            </a:r>
            <a:r>
              <a:rPr lang="en-US" b="1">
                <a:solidFill>
                  <a:srgbClr val="C00000"/>
                </a:solidFill>
              </a:rPr>
              <a:t>must verify while logged in as your district, not as any schools within your district. Do not verify as a school or other institution.</a:t>
            </a:r>
            <a:endParaRPr lang="en-US" b="1">
              <a:solidFill>
                <a:srgbClr val="C00000"/>
              </a:solidFill>
              <a:effectLst/>
              <a:ea typeface="Calibri"/>
              <a:cs typeface="Calibri"/>
            </a:endParaRPr>
          </a:p>
        </p:txBody>
      </p:sp>
      <p:sp>
        <p:nvSpPr>
          <p:cNvPr id="4" name="Footer Placeholder 3">
            <a:extLst>
              <a:ext uri="{FF2B5EF4-FFF2-40B4-BE49-F238E27FC236}">
                <a16:creationId xmlns:a16="http://schemas.microsoft.com/office/drawing/2014/main" id="{B4DB03D5-3B5E-1B1A-EDAA-98E58A35E89E}"/>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5577350C-40E0-5DF5-81BB-A0070A7E4D12}"/>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46</a:t>
            </a:fld>
            <a:endParaRPr lang="en"/>
          </a:p>
        </p:txBody>
      </p:sp>
    </p:spTree>
    <p:extLst>
      <p:ext uri="{BB962C8B-B14F-4D97-AF65-F5344CB8AC3E}">
        <p14:creationId xmlns:p14="http://schemas.microsoft.com/office/powerpoint/2010/main" val="842546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C9C41-8E1B-1EC4-E003-22B26EB1E3D1}"/>
              </a:ext>
            </a:extLst>
          </p:cNvPr>
          <p:cNvSpPr>
            <a:spLocks noGrp="1"/>
          </p:cNvSpPr>
          <p:nvPr>
            <p:ph type="title"/>
          </p:nvPr>
        </p:nvSpPr>
        <p:spPr/>
        <p:txBody>
          <a:bodyPr/>
          <a:lstStyle/>
          <a:p>
            <a:r>
              <a:rPr lang="en-US">
                <a:solidFill>
                  <a:schemeClr val="accent5"/>
                </a:solidFill>
              </a:rPr>
              <a:t>Verification timeline example</a:t>
            </a:r>
          </a:p>
        </p:txBody>
      </p:sp>
      <p:grpSp>
        <p:nvGrpSpPr>
          <p:cNvPr id="6" name="Group 5" descr="Graphic of verification timeline&#10;September 1-26: Collect, report, and edit data&#10;September 27th: Review, correct, and verify data&#10;October 1st: In window for verification, will receive reminder from ODE if pending&#10;October 8th: Last date for on-time verification&#10;October 9-June 30th: Verification is late, verify as soon as possible. Re-verify as necessary for updated data.">
            <a:extLst>
              <a:ext uri="{FF2B5EF4-FFF2-40B4-BE49-F238E27FC236}">
                <a16:creationId xmlns:a16="http://schemas.microsoft.com/office/drawing/2014/main" id="{BAD053F3-6870-9931-97B8-8F7735A8E152}"/>
              </a:ext>
            </a:extLst>
          </p:cNvPr>
          <p:cNvGrpSpPr/>
          <p:nvPr/>
        </p:nvGrpSpPr>
        <p:grpSpPr>
          <a:xfrm>
            <a:off x="765936" y="1321522"/>
            <a:ext cx="7612128" cy="3074546"/>
            <a:chOff x="717959" y="1135871"/>
            <a:chExt cx="7612128" cy="3074546"/>
          </a:xfrm>
        </p:grpSpPr>
        <p:cxnSp>
          <p:nvCxnSpPr>
            <p:cNvPr id="5" name="Straight Arrow Connector 4">
              <a:extLst>
                <a:ext uri="{FF2B5EF4-FFF2-40B4-BE49-F238E27FC236}">
                  <a16:creationId xmlns:a16="http://schemas.microsoft.com/office/drawing/2014/main" id="{5CD303F8-6FA7-3604-3A24-4D5372E54919}"/>
                </a:ext>
              </a:extLst>
            </p:cNvPr>
            <p:cNvCxnSpPr>
              <a:cxnSpLocks/>
            </p:cNvCxnSpPr>
            <p:nvPr/>
          </p:nvCxnSpPr>
          <p:spPr>
            <a:xfrm>
              <a:off x="763678" y="2723103"/>
              <a:ext cx="75664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BA89CDDA-C7C8-FA01-F22F-E4617B0D48D6}"/>
                </a:ext>
              </a:extLst>
            </p:cNvPr>
            <p:cNvSpPr/>
            <p:nvPr/>
          </p:nvSpPr>
          <p:spPr>
            <a:xfrm>
              <a:off x="763678" y="2069336"/>
              <a:ext cx="1497204" cy="5024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September 1st-26th</a:t>
              </a:r>
            </a:p>
          </p:txBody>
        </p:sp>
        <p:sp>
          <p:nvSpPr>
            <p:cNvPr id="8" name="Rectangle: Rounded Corners 7">
              <a:extLst>
                <a:ext uri="{FF2B5EF4-FFF2-40B4-BE49-F238E27FC236}">
                  <a16:creationId xmlns:a16="http://schemas.microsoft.com/office/drawing/2014/main" id="{B371B0A5-2E17-9609-85F6-4FFEF0D7259D}"/>
                </a:ext>
              </a:extLst>
            </p:cNvPr>
            <p:cNvSpPr/>
            <p:nvPr/>
          </p:nvSpPr>
          <p:spPr>
            <a:xfrm>
              <a:off x="2260882" y="2868491"/>
              <a:ext cx="1497204" cy="5024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September 27th</a:t>
              </a:r>
            </a:p>
          </p:txBody>
        </p:sp>
        <p:sp>
          <p:nvSpPr>
            <p:cNvPr id="9" name="Rectangle: Rounded Corners 8">
              <a:extLst>
                <a:ext uri="{FF2B5EF4-FFF2-40B4-BE49-F238E27FC236}">
                  <a16:creationId xmlns:a16="http://schemas.microsoft.com/office/drawing/2014/main" id="{5C239E8C-6B34-BA2D-B8B7-0FA7439D47E8}"/>
                </a:ext>
              </a:extLst>
            </p:cNvPr>
            <p:cNvSpPr/>
            <p:nvPr/>
          </p:nvSpPr>
          <p:spPr>
            <a:xfrm>
              <a:off x="3758086" y="2074051"/>
              <a:ext cx="1497204" cy="502412"/>
            </a:xfrm>
            <a:prstGeom prst="roundRect">
              <a:avLst/>
            </a:prstGeom>
            <a:solidFill>
              <a:schemeClr val="accent2">
                <a:lumMod val="75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October 1st</a:t>
              </a:r>
            </a:p>
          </p:txBody>
        </p:sp>
        <p:sp>
          <p:nvSpPr>
            <p:cNvPr id="10" name="Rectangle: Rounded Corners 9">
              <a:extLst>
                <a:ext uri="{FF2B5EF4-FFF2-40B4-BE49-F238E27FC236}">
                  <a16:creationId xmlns:a16="http://schemas.microsoft.com/office/drawing/2014/main" id="{04D00957-B997-AD0D-EBD5-8DBF2886D558}"/>
                </a:ext>
              </a:extLst>
            </p:cNvPr>
            <p:cNvSpPr/>
            <p:nvPr/>
          </p:nvSpPr>
          <p:spPr>
            <a:xfrm>
              <a:off x="5255290" y="2868491"/>
              <a:ext cx="1497204" cy="502412"/>
            </a:xfrm>
            <a:prstGeom prst="roundRect">
              <a:avLst/>
            </a:prstGeom>
            <a:solidFill>
              <a:schemeClr val="accent2">
                <a:lumMod val="75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October 8th</a:t>
              </a:r>
            </a:p>
          </p:txBody>
        </p:sp>
        <p:sp>
          <p:nvSpPr>
            <p:cNvPr id="11" name="Rectangle: Rounded Corners 10">
              <a:extLst>
                <a:ext uri="{FF2B5EF4-FFF2-40B4-BE49-F238E27FC236}">
                  <a16:creationId xmlns:a16="http://schemas.microsoft.com/office/drawing/2014/main" id="{91B05FF6-C769-1F39-90E4-E13690402A40}"/>
                </a:ext>
              </a:extLst>
            </p:cNvPr>
            <p:cNvSpPr/>
            <p:nvPr/>
          </p:nvSpPr>
          <p:spPr>
            <a:xfrm>
              <a:off x="6752494" y="2059288"/>
              <a:ext cx="1497204" cy="50241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October 9th – June 30th</a:t>
              </a:r>
            </a:p>
          </p:txBody>
        </p:sp>
        <p:sp>
          <p:nvSpPr>
            <p:cNvPr id="13" name="Left Brace 12">
              <a:extLst>
                <a:ext uri="{FF2B5EF4-FFF2-40B4-BE49-F238E27FC236}">
                  <a16:creationId xmlns:a16="http://schemas.microsoft.com/office/drawing/2014/main" id="{A1BF23EE-17AE-1149-3D47-7FF9E0F69C0D}"/>
                </a:ext>
              </a:extLst>
            </p:cNvPr>
            <p:cNvSpPr/>
            <p:nvPr/>
          </p:nvSpPr>
          <p:spPr>
            <a:xfrm>
              <a:off x="717959" y="1235947"/>
              <a:ext cx="45719" cy="6820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a:extLst>
                <a:ext uri="{FF2B5EF4-FFF2-40B4-BE49-F238E27FC236}">
                  <a16:creationId xmlns:a16="http://schemas.microsoft.com/office/drawing/2014/main" id="{4F73BEA5-E62B-19BB-DE39-81F5C8547B59}"/>
                </a:ext>
              </a:extLst>
            </p:cNvPr>
            <p:cNvSpPr/>
            <p:nvPr/>
          </p:nvSpPr>
          <p:spPr>
            <a:xfrm>
              <a:off x="2260882" y="1235868"/>
              <a:ext cx="45719" cy="68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B0D64F1E-D396-A4E3-A958-D200BB42A07D}"/>
                </a:ext>
              </a:extLst>
            </p:cNvPr>
            <p:cNvSpPr/>
            <p:nvPr/>
          </p:nvSpPr>
          <p:spPr>
            <a:xfrm>
              <a:off x="2185019" y="3528383"/>
              <a:ext cx="45719" cy="6820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A815C146-58FC-B638-086D-4498BFA12BA3}"/>
                </a:ext>
              </a:extLst>
            </p:cNvPr>
            <p:cNvSpPr/>
            <p:nvPr/>
          </p:nvSpPr>
          <p:spPr>
            <a:xfrm>
              <a:off x="3727942" y="3528304"/>
              <a:ext cx="45719" cy="68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 Brace 16">
              <a:extLst>
                <a:ext uri="{FF2B5EF4-FFF2-40B4-BE49-F238E27FC236}">
                  <a16:creationId xmlns:a16="http://schemas.microsoft.com/office/drawing/2014/main" id="{E9383670-ACF3-0524-26BF-42D8C7966864}"/>
                </a:ext>
              </a:extLst>
            </p:cNvPr>
            <p:cNvSpPr/>
            <p:nvPr/>
          </p:nvSpPr>
          <p:spPr>
            <a:xfrm>
              <a:off x="3712367" y="1234537"/>
              <a:ext cx="45719" cy="6820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e 17">
              <a:extLst>
                <a:ext uri="{FF2B5EF4-FFF2-40B4-BE49-F238E27FC236}">
                  <a16:creationId xmlns:a16="http://schemas.microsoft.com/office/drawing/2014/main" id="{A6752599-2C51-D43E-14DF-5B31DF101990}"/>
                </a:ext>
              </a:extLst>
            </p:cNvPr>
            <p:cNvSpPr/>
            <p:nvPr/>
          </p:nvSpPr>
          <p:spPr>
            <a:xfrm>
              <a:off x="5255290" y="1234458"/>
              <a:ext cx="45719" cy="68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Left Brace 18">
              <a:extLst>
                <a:ext uri="{FF2B5EF4-FFF2-40B4-BE49-F238E27FC236}">
                  <a16:creationId xmlns:a16="http://schemas.microsoft.com/office/drawing/2014/main" id="{C13FD362-2067-A5D4-8029-2A9A2EA4D299}"/>
                </a:ext>
              </a:extLst>
            </p:cNvPr>
            <p:cNvSpPr/>
            <p:nvPr/>
          </p:nvSpPr>
          <p:spPr>
            <a:xfrm>
              <a:off x="5209571" y="3508367"/>
              <a:ext cx="45719" cy="6820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e 19">
              <a:extLst>
                <a:ext uri="{FF2B5EF4-FFF2-40B4-BE49-F238E27FC236}">
                  <a16:creationId xmlns:a16="http://schemas.microsoft.com/office/drawing/2014/main" id="{6A1A84EB-BF07-FF52-68B8-3EED697077D2}"/>
                </a:ext>
              </a:extLst>
            </p:cNvPr>
            <p:cNvSpPr/>
            <p:nvPr/>
          </p:nvSpPr>
          <p:spPr>
            <a:xfrm>
              <a:off x="6752494" y="3508288"/>
              <a:ext cx="45719" cy="68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e 20">
              <a:extLst>
                <a:ext uri="{FF2B5EF4-FFF2-40B4-BE49-F238E27FC236}">
                  <a16:creationId xmlns:a16="http://schemas.microsoft.com/office/drawing/2014/main" id="{6AE1ECFF-CB30-C511-6949-835BB84CBCC5}"/>
                </a:ext>
              </a:extLst>
            </p:cNvPr>
            <p:cNvSpPr/>
            <p:nvPr/>
          </p:nvSpPr>
          <p:spPr>
            <a:xfrm>
              <a:off x="6701247" y="1231867"/>
              <a:ext cx="45719" cy="6820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ight Brace 21">
              <a:extLst>
                <a:ext uri="{FF2B5EF4-FFF2-40B4-BE49-F238E27FC236}">
                  <a16:creationId xmlns:a16="http://schemas.microsoft.com/office/drawing/2014/main" id="{91B4BD9A-C11E-BAF6-CEBD-D7C48409F21A}"/>
                </a:ext>
              </a:extLst>
            </p:cNvPr>
            <p:cNvSpPr/>
            <p:nvPr/>
          </p:nvSpPr>
          <p:spPr>
            <a:xfrm>
              <a:off x="8244170" y="1231788"/>
              <a:ext cx="45719" cy="6820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3BA1642A-239D-DA25-8383-000CC5F2DA52}"/>
                </a:ext>
              </a:extLst>
            </p:cNvPr>
            <p:cNvSpPr txBox="1"/>
            <p:nvPr/>
          </p:nvSpPr>
          <p:spPr>
            <a:xfrm>
              <a:off x="763678" y="1231788"/>
              <a:ext cx="1497204" cy="523220"/>
            </a:xfrm>
            <a:prstGeom prst="rect">
              <a:avLst/>
            </a:prstGeom>
            <a:noFill/>
          </p:spPr>
          <p:txBody>
            <a:bodyPr wrap="square" rtlCol="0">
              <a:spAutoFit/>
            </a:bodyPr>
            <a:lstStyle/>
            <a:p>
              <a:r>
                <a:rPr lang="en-US"/>
                <a:t>Collect, report, and edit data</a:t>
              </a:r>
            </a:p>
          </p:txBody>
        </p:sp>
        <p:sp>
          <p:nvSpPr>
            <p:cNvPr id="26" name="TextBox 25">
              <a:extLst>
                <a:ext uri="{FF2B5EF4-FFF2-40B4-BE49-F238E27FC236}">
                  <a16:creationId xmlns:a16="http://schemas.microsoft.com/office/drawing/2014/main" id="{85596475-219A-E861-9DD2-EDF8EE0D25A4}"/>
                </a:ext>
              </a:extLst>
            </p:cNvPr>
            <p:cNvSpPr txBox="1"/>
            <p:nvPr/>
          </p:nvSpPr>
          <p:spPr>
            <a:xfrm>
              <a:off x="2227974" y="3536314"/>
              <a:ext cx="1497204" cy="523220"/>
            </a:xfrm>
            <a:prstGeom prst="rect">
              <a:avLst/>
            </a:prstGeom>
            <a:noFill/>
          </p:spPr>
          <p:txBody>
            <a:bodyPr wrap="square" rtlCol="0">
              <a:spAutoFit/>
            </a:bodyPr>
            <a:lstStyle/>
            <a:p>
              <a:r>
                <a:rPr lang="en-US"/>
                <a:t>Review, correct, and verify data</a:t>
              </a:r>
            </a:p>
          </p:txBody>
        </p:sp>
        <p:sp>
          <p:nvSpPr>
            <p:cNvPr id="27" name="TextBox 26">
              <a:extLst>
                <a:ext uri="{FF2B5EF4-FFF2-40B4-BE49-F238E27FC236}">
                  <a16:creationId xmlns:a16="http://schemas.microsoft.com/office/drawing/2014/main" id="{B1F3BF22-22CD-B1C0-81E5-019CE13FB074}"/>
                </a:ext>
              </a:extLst>
            </p:cNvPr>
            <p:cNvSpPr txBox="1"/>
            <p:nvPr/>
          </p:nvSpPr>
          <p:spPr>
            <a:xfrm>
              <a:off x="3747035" y="1199924"/>
              <a:ext cx="1553973" cy="769441"/>
            </a:xfrm>
            <a:prstGeom prst="rect">
              <a:avLst/>
            </a:prstGeom>
            <a:noFill/>
          </p:spPr>
          <p:txBody>
            <a:bodyPr wrap="square" rtlCol="0">
              <a:spAutoFit/>
            </a:bodyPr>
            <a:lstStyle/>
            <a:p>
              <a:r>
                <a:rPr lang="en-US" sz="1100"/>
                <a:t>In-window for on-time verification. If pending, will receive reminder from ODE.</a:t>
              </a:r>
            </a:p>
          </p:txBody>
        </p:sp>
        <p:sp>
          <p:nvSpPr>
            <p:cNvPr id="28" name="TextBox 27">
              <a:extLst>
                <a:ext uri="{FF2B5EF4-FFF2-40B4-BE49-F238E27FC236}">
                  <a16:creationId xmlns:a16="http://schemas.microsoft.com/office/drawing/2014/main" id="{568C1FFE-38F4-0D53-06DC-18D022E159F0}"/>
                </a:ext>
              </a:extLst>
            </p:cNvPr>
            <p:cNvSpPr txBox="1"/>
            <p:nvPr/>
          </p:nvSpPr>
          <p:spPr>
            <a:xfrm>
              <a:off x="5221380" y="3476842"/>
              <a:ext cx="1553973" cy="523220"/>
            </a:xfrm>
            <a:prstGeom prst="rect">
              <a:avLst/>
            </a:prstGeom>
            <a:noFill/>
          </p:spPr>
          <p:txBody>
            <a:bodyPr wrap="square" rtlCol="0">
              <a:spAutoFit/>
            </a:bodyPr>
            <a:lstStyle/>
            <a:p>
              <a:r>
                <a:rPr lang="en-US"/>
                <a:t>Last date for on-time verification.</a:t>
              </a:r>
            </a:p>
          </p:txBody>
        </p:sp>
        <p:sp>
          <p:nvSpPr>
            <p:cNvPr id="29" name="TextBox 28">
              <a:extLst>
                <a:ext uri="{FF2B5EF4-FFF2-40B4-BE49-F238E27FC236}">
                  <a16:creationId xmlns:a16="http://schemas.microsoft.com/office/drawing/2014/main" id="{D4FB99DC-CFB1-8542-54CA-86DA58609CBE}"/>
                </a:ext>
              </a:extLst>
            </p:cNvPr>
            <p:cNvSpPr txBox="1"/>
            <p:nvPr/>
          </p:nvSpPr>
          <p:spPr>
            <a:xfrm>
              <a:off x="6724109" y="1135871"/>
              <a:ext cx="1553973" cy="900246"/>
            </a:xfrm>
            <a:prstGeom prst="rect">
              <a:avLst/>
            </a:prstGeom>
            <a:noFill/>
          </p:spPr>
          <p:txBody>
            <a:bodyPr wrap="square" rtlCol="0">
              <a:spAutoFit/>
            </a:bodyPr>
            <a:lstStyle/>
            <a:p>
              <a:r>
                <a:rPr lang="en-US" sz="1050"/>
                <a:t>Verification is considered late. Verify as soon as possible. Re-verify as necessary for updated data.</a:t>
              </a:r>
            </a:p>
          </p:txBody>
        </p:sp>
      </p:grpSp>
      <p:sp>
        <p:nvSpPr>
          <p:cNvPr id="12" name="Footer Placeholder 11">
            <a:extLst>
              <a:ext uri="{FF2B5EF4-FFF2-40B4-BE49-F238E27FC236}">
                <a16:creationId xmlns:a16="http://schemas.microsoft.com/office/drawing/2014/main" id="{2B2DE4EA-5461-D90B-DCAE-94DA02087E36}"/>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AF7AFC2B-D43A-3768-6E6A-0F36A0B26CF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3419844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14538F-87FA-848F-5F87-F3929B463FD2}"/>
              </a:ext>
            </a:extLst>
          </p:cNvPr>
          <p:cNvSpPr>
            <a:spLocks noGrp="1"/>
          </p:cNvSpPr>
          <p:nvPr>
            <p:ph type="title"/>
          </p:nvPr>
        </p:nvSpPr>
        <p:spPr/>
        <p:txBody>
          <a:bodyPr/>
          <a:lstStyle/>
          <a:p>
            <a:r>
              <a:rPr lang="en-US">
                <a:solidFill>
                  <a:schemeClr val="accent5"/>
                </a:solidFill>
              </a:rPr>
              <a:t>Verification Report</a:t>
            </a:r>
          </a:p>
        </p:txBody>
      </p:sp>
      <p:pic>
        <p:nvPicPr>
          <p:cNvPr id="5" name="Picture 4" descr="Screenshot of a verification report page from 2025-2026.">
            <a:extLst>
              <a:ext uri="{FF2B5EF4-FFF2-40B4-BE49-F238E27FC236}">
                <a16:creationId xmlns:a16="http://schemas.microsoft.com/office/drawing/2014/main" id="{231BA6D1-5FCA-5153-B86E-5AF7227CBDA3}"/>
              </a:ext>
            </a:extLst>
          </p:cNvPr>
          <p:cNvPicPr>
            <a:picLocks noChangeAspect="1"/>
          </p:cNvPicPr>
          <p:nvPr/>
        </p:nvPicPr>
        <p:blipFill>
          <a:blip r:embed="rId3"/>
          <a:srcRect t="5865"/>
          <a:stretch>
            <a:fillRect/>
          </a:stretch>
        </p:blipFill>
        <p:spPr>
          <a:xfrm>
            <a:off x="392862" y="1228823"/>
            <a:ext cx="8378446" cy="3376022"/>
          </a:xfrm>
          <a:prstGeom prst="rect">
            <a:avLst/>
          </a:prstGeom>
          <a:ln>
            <a:solidFill>
              <a:schemeClr val="bg1">
                <a:lumMod val="50000"/>
              </a:schemeClr>
            </a:solidFill>
          </a:ln>
        </p:spPr>
      </p:pic>
      <p:sp>
        <p:nvSpPr>
          <p:cNvPr id="6" name="Footer Placeholder 5">
            <a:extLst>
              <a:ext uri="{FF2B5EF4-FFF2-40B4-BE49-F238E27FC236}">
                <a16:creationId xmlns:a16="http://schemas.microsoft.com/office/drawing/2014/main" id="{080C9B63-E05C-34A1-F9E5-E4D4F14D0774}"/>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6AB0EC00-DF6E-36C2-706A-21ACEF4CEE0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48</a:t>
            </a:fld>
            <a:endParaRPr lang="en"/>
          </a:p>
        </p:txBody>
      </p:sp>
    </p:spTree>
    <p:extLst>
      <p:ext uri="{BB962C8B-B14F-4D97-AF65-F5344CB8AC3E}">
        <p14:creationId xmlns:p14="http://schemas.microsoft.com/office/powerpoint/2010/main" val="1974777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047B59-0A72-8C96-032F-C9AEDA7E3820}"/>
              </a:ext>
            </a:extLst>
          </p:cNvPr>
          <p:cNvSpPr>
            <a:spLocks noGrp="1"/>
          </p:cNvSpPr>
          <p:nvPr>
            <p:ph type="title"/>
          </p:nvPr>
        </p:nvSpPr>
        <p:spPr/>
        <p:txBody>
          <a:bodyPr>
            <a:normAutofit fontScale="90000"/>
          </a:bodyPr>
          <a:lstStyle/>
          <a:p>
            <a:r>
              <a:rPr lang="en-US">
                <a:solidFill>
                  <a:schemeClr val="accent5"/>
                </a:solidFill>
              </a:rPr>
              <a:t>Verification Report Summaries – Open Records</a:t>
            </a:r>
          </a:p>
        </p:txBody>
      </p:sp>
      <p:pic>
        <p:nvPicPr>
          <p:cNvPr id="6" name="Picture 5" descr="Screenshot of the verification report with a red outline around the current total open records section.">
            <a:extLst>
              <a:ext uri="{FF2B5EF4-FFF2-40B4-BE49-F238E27FC236}">
                <a16:creationId xmlns:a16="http://schemas.microsoft.com/office/drawing/2014/main" id="{E2A2C174-AAD0-4614-3681-0817D4BA0C36}"/>
              </a:ext>
            </a:extLst>
          </p:cNvPr>
          <p:cNvPicPr>
            <a:picLocks noChangeAspect="1"/>
          </p:cNvPicPr>
          <p:nvPr/>
        </p:nvPicPr>
        <p:blipFill>
          <a:blip r:embed="rId3"/>
          <a:stretch>
            <a:fillRect/>
          </a:stretch>
        </p:blipFill>
        <p:spPr>
          <a:xfrm>
            <a:off x="537882" y="1257514"/>
            <a:ext cx="7838670" cy="2029490"/>
          </a:xfrm>
          <a:prstGeom prst="rect">
            <a:avLst/>
          </a:prstGeom>
          <a:ln>
            <a:solidFill>
              <a:schemeClr val="bg1">
                <a:lumMod val="50000"/>
              </a:schemeClr>
            </a:solidFill>
          </a:ln>
        </p:spPr>
      </p:pic>
      <p:sp>
        <p:nvSpPr>
          <p:cNvPr id="15" name="TextBox 14">
            <a:extLst>
              <a:ext uri="{FF2B5EF4-FFF2-40B4-BE49-F238E27FC236}">
                <a16:creationId xmlns:a16="http://schemas.microsoft.com/office/drawing/2014/main" id="{5E3296BA-DE8D-4E3F-EBAF-B11E7FAA9EC9}"/>
              </a:ext>
            </a:extLst>
          </p:cNvPr>
          <p:cNvSpPr txBox="1"/>
          <p:nvPr/>
        </p:nvSpPr>
        <p:spPr>
          <a:xfrm>
            <a:off x="464211" y="3368843"/>
            <a:ext cx="8088468" cy="1154162"/>
          </a:xfrm>
          <a:prstGeom prst="rect">
            <a:avLst/>
          </a:prstGeom>
          <a:noFill/>
        </p:spPr>
        <p:txBody>
          <a:bodyPr wrap="square">
            <a:spAutoFit/>
          </a:bodyPr>
          <a:lstStyle/>
          <a:p>
            <a:pPr marL="139700" lvl="0" indent="0">
              <a:buNone/>
            </a:pPr>
            <a:r>
              <a:rPr lang="en-US" sz="1600" b="1">
                <a:latin typeface="Calibri" panose="020F0502020204030204" pitchFamily="34" charset="0"/>
                <a:ea typeface="Calibri" panose="020F0502020204030204" pitchFamily="34" charset="0"/>
                <a:cs typeface="Calibri" panose="020F0502020204030204" pitchFamily="34" charset="0"/>
              </a:rPr>
              <a:t>Current Total Open Records</a:t>
            </a:r>
          </a:p>
          <a:p>
            <a:pPr marL="139700" lvl="0" indent="0">
              <a:spcBef>
                <a:spcPts val="600"/>
              </a:spcBef>
              <a:buNone/>
            </a:pPr>
            <a:r>
              <a:rPr lang="en-US" sz="1600">
                <a:latin typeface="Calibri" panose="020F0502020204030204" pitchFamily="34" charset="0"/>
                <a:ea typeface="Calibri" panose="020F0502020204030204" pitchFamily="34" charset="0"/>
                <a:cs typeface="Calibri" panose="020F0502020204030204" pitchFamily="34" charset="0"/>
              </a:rPr>
              <a:t>Number of records that were open during the verification month, this includes are Abbreviated Day instances that continued from a prior month, as well as new Abbreviated Day records with a start date in the report month.</a:t>
            </a:r>
          </a:p>
        </p:txBody>
      </p:sp>
      <p:sp>
        <p:nvSpPr>
          <p:cNvPr id="5" name="Footer Placeholder 4">
            <a:extLst>
              <a:ext uri="{FF2B5EF4-FFF2-40B4-BE49-F238E27FC236}">
                <a16:creationId xmlns:a16="http://schemas.microsoft.com/office/drawing/2014/main" id="{27D94AE7-F2EE-90A1-70BA-B8731E2B643B}"/>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1F397B94-95BA-7B68-FEA8-23B23F83019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49</a:t>
            </a:fld>
            <a:endParaRPr lang="en"/>
          </a:p>
        </p:txBody>
      </p:sp>
    </p:spTree>
    <p:extLst>
      <p:ext uri="{BB962C8B-B14F-4D97-AF65-F5344CB8AC3E}">
        <p14:creationId xmlns:p14="http://schemas.microsoft.com/office/powerpoint/2010/main" val="2337183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EB1CB4E-AB13-3D31-C798-FADE7096B6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F13025-685C-7E44-DC57-19F65D192D04}"/>
              </a:ext>
            </a:extLst>
          </p:cNvPr>
          <p:cNvSpPr>
            <a:spLocks noGrp="1"/>
          </p:cNvSpPr>
          <p:nvPr>
            <p:ph type="title"/>
          </p:nvPr>
        </p:nvSpPr>
        <p:spPr/>
        <p:txBody>
          <a:bodyPr>
            <a:normAutofit fontScale="90000"/>
          </a:bodyPr>
          <a:lstStyle/>
          <a:p>
            <a:r>
              <a:rPr lang="en-US">
                <a:solidFill>
                  <a:schemeClr val="accent5"/>
                </a:solidFill>
              </a:rPr>
              <a:t>Verification Report Summaries – Students Entered</a:t>
            </a:r>
          </a:p>
        </p:txBody>
      </p:sp>
      <p:pic>
        <p:nvPicPr>
          <p:cNvPr id="6" name="Picture 5" descr="Screenshot of the verification report with a red outline around the IEP Students Entered, 504 Students Entered, IEP Referral Students Entered, and 504 Referral Students Entered) fields.">
            <a:extLst>
              <a:ext uri="{FF2B5EF4-FFF2-40B4-BE49-F238E27FC236}">
                <a16:creationId xmlns:a16="http://schemas.microsoft.com/office/drawing/2014/main" id="{F9D730C9-1584-3987-8DD9-F3736F670776}"/>
              </a:ext>
            </a:extLst>
          </p:cNvPr>
          <p:cNvPicPr>
            <a:picLocks noChangeAspect="1"/>
          </p:cNvPicPr>
          <p:nvPr/>
        </p:nvPicPr>
        <p:blipFill>
          <a:blip r:embed="rId3"/>
          <a:srcRect/>
          <a:stretch/>
        </p:blipFill>
        <p:spPr>
          <a:xfrm>
            <a:off x="635793" y="1210920"/>
            <a:ext cx="6565107" cy="1696430"/>
          </a:xfrm>
          <a:prstGeom prst="rect">
            <a:avLst/>
          </a:prstGeom>
          <a:ln>
            <a:solidFill>
              <a:schemeClr val="bg1">
                <a:lumMod val="50000"/>
              </a:schemeClr>
            </a:solidFill>
          </a:ln>
        </p:spPr>
      </p:pic>
      <p:sp>
        <p:nvSpPr>
          <p:cNvPr id="15" name="TextBox 14">
            <a:extLst>
              <a:ext uri="{FF2B5EF4-FFF2-40B4-BE49-F238E27FC236}">
                <a16:creationId xmlns:a16="http://schemas.microsoft.com/office/drawing/2014/main" id="{4BFF905F-E325-A60F-0E58-5B80429C82C8}"/>
              </a:ext>
            </a:extLst>
          </p:cNvPr>
          <p:cNvSpPr txBox="1"/>
          <p:nvPr/>
        </p:nvSpPr>
        <p:spPr>
          <a:xfrm>
            <a:off x="517650" y="2998938"/>
            <a:ext cx="7961332" cy="1477328"/>
          </a:xfrm>
          <a:prstGeom prst="rect">
            <a:avLst/>
          </a:prstGeom>
          <a:noFill/>
        </p:spPr>
        <p:txBody>
          <a:bodyPr wrap="square">
            <a:spAutoFit/>
          </a:bodyPr>
          <a:lstStyle/>
          <a:p>
            <a:pPr marL="139700" lvl="0" indent="0">
              <a:buNone/>
            </a:pPr>
            <a:r>
              <a:rPr lang="en-US" sz="1600" b="1">
                <a:latin typeface="Calibri" panose="020F0502020204030204" pitchFamily="34" charset="0"/>
                <a:ea typeface="Calibri" panose="020F0502020204030204" pitchFamily="34" charset="0"/>
                <a:cs typeface="Calibri" panose="020F0502020204030204" pitchFamily="34" charset="0"/>
              </a:rPr>
              <a:t>Students Entered (IEP, 504, IEP Referral, 504 Referral)</a:t>
            </a:r>
          </a:p>
          <a:p>
            <a:pPr marL="139700">
              <a:spcBef>
                <a:spcPts val="600"/>
              </a:spcBef>
            </a:pPr>
            <a:r>
              <a:rPr lang="en-US" sz="1600">
                <a:latin typeface="Calibri" panose="020F0502020204030204" pitchFamily="34" charset="0"/>
                <a:ea typeface="Calibri" panose="020F0502020204030204" pitchFamily="34" charset="0"/>
                <a:cs typeface="Calibri" panose="020F0502020204030204" pitchFamily="34" charset="0"/>
              </a:rPr>
              <a:t>These are the counts of records that have a Program Start Date within the verification period. This data is aggregated by the disability status (IEP, 504, referral to IEP/504). </a:t>
            </a:r>
          </a:p>
          <a:p>
            <a:pPr marL="139700">
              <a:spcBef>
                <a:spcPts val="600"/>
              </a:spcBef>
            </a:pPr>
            <a:r>
              <a:rPr lang="en-US" sz="1600">
                <a:latin typeface="Calibri" panose="020F0502020204030204" pitchFamily="34" charset="0"/>
                <a:ea typeface="Calibri" panose="020F0502020204030204" pitchFamily="34" charset="0"/>
                <a:cs typeface="Calibri" panose="020F0502020204030204" pitchFamily="34" charset="0"/>
              </a:rPr>
              <a:t>Note, as a student can be both on an IEP and have a 504 plan, a single student may be counted in more than one of these columns if applicable. </a:t>
            </a:r>
          </a:p>
        </p:txBody>
      </p:sp>
      <p:sp>
        <p:nvSpPr>
          <p:cNvPr id="5" name="Footer Placeholder 4">
            <a:extLst>
              <a:ext uri="{FF2B5EF4-FFF2-40B4-BE49-F238E27FC236}">
                <a16:creationId xmlns:a16="http://schemas.microsoft.com/office/drawing/2014/main" id="{504347D1-1C18-CB59-5245-D6474A15F6D4}"/>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20A057F2-97AE-C8FA-8626-B0BC6632B40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50</a:t>
            </a:fld>
            <a:endParaRPr lang="en"/>
          </a:p>
        </p:txBody>
      </p:sp>
    </p:spTree>
    <p:extLst>
      <p:ext uri="{BB962C8B-B14F-4D97-AF65-F5344CB8AC3E}">
        <p14:creationId xmlns:p14="http://schemas.microsoft.com/office/powerpoint/2010/main" val="3835948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C38DEA67-0DC6-385A-107A-60C0F96B51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99CE04-6261-54B6-CF49-E884A4E1BAB1}"/>
              </a:ext>
            </a:extLst>
          </p:cNvPr>
          <p:cNvSpPr>
            <a:spLocks noGrp="1"/>
          </p:cNvSpPr>
          <p:nvPr>
            <p:ph type="title"/>
          </p:nvPr>
        </p:nvSpPr>
        <p:spPr/>
        <p:txBody>
          <a:bodyPr>
            <a:normAutofit fontScale="90000"/>
          </a:bodyPr>
          <a:lstStyle/>
          <a:p>
            <a:r>
              <a:rPr lang="en-US">
                <a:solidFill>
                  <a:schemeClr val="accent5"/>
                </a:solidFill>
              </a:rPr>
              <a:t>Verification Report Summaries – Records Closed</a:t>
            </a:r>
          </a:p>
        </p:txBody>
      </p:sp>
      <p:pic>
        <p:nvPicPr>
          <p:cNvPr id="6" name="Picture 5" descr="Screenshot of the verification report with a red outline around the records closed section.">
            <a:extLst>
              <a:ext uri="{FF2B5EF4-FFF2-40B4-BE49-F238E27FC236}">
                <a16:creationId xmlns:a16="http://schemas.microsoft.com/office/drawing/2014/main" id="{877E1E2D-1F39-21E7-457C-F072B910DB0D}"/>
              </a:ext>
            </a:extLst>
          </p:cNvPr>
          <p:cNvPicPr>
            <a:picLocks noChangeAspect="1"/>
          </p:cNvPicPr>
          <p:nvPr/>
        </p:nvPicPr>
        <p:blipFill>
          <a:blip r:embed="rId3"/>
          <a:srcRect/>
          <a:stretch/>
        </p:blipFill>
        <p:spPr>
          <a:xfrm>
            <a:off x="537882" y="1351948"/>
            <a:ext cx="6926695" cy="1789863"/>
          </a:xfrm>
          <a:prstGeom prst="rect">
            <a:avLst/>
          </a:prstGeom>
          <a:ln>
            <a:solidFill>
              <a:schemeClr val="bg1">
                <a:lumMod val="50000"/>
              </a:schemeClr>
            </a:solidFill>
          </a:ln>
        </p:spPr>
      </p:pic>
      <p:sp>
        <p:nvSpPr>
          <p:cNvPr id="15" name="TextBox 14">
            <a:extLst>
              <a:ext uri="{FF2B5EF4-FFF2-40B4-BE49-F238E27FC236}">
                <a16:creationId xmlns:a16="http://schemas.microsoft.com/office/drawing/2014/main" id="{C8614B22-F826-2D85-06D8-3C64A0350DF4}"/>
              </a:ext>
            </a:extLst>
          </p:cNvPr>
          <p:cNvSpPr txBox="1"/>
          <p:nvPr/>
        </p:nvSpPr>
        <p:spPr>
          <a:xfrm>
            <a:off x="537882" y="3239083"/>
            <a:ext cx="7961332" cy="723275"/>
          </a:xfrm>
          <a:prstGeom prst="rect">
            <a:avLst/>
          </a:prstGeom>
          <a:noFill/>
        </p:spPr>
        <p:txBody>
          <a:bodyPr wrap="square">
            <a:spAutoFit/>
          </a:bodyPr>
          <a:lstStyle/>
          <a:p>
            <a:pPr marL="139700" lvl="0" indent="0">
              <a:buNone/>
            </a:pPr>
            <a:r>
              <a:rPr lang="en-US" sz="1800" b="1">
                <a:latin typeface="Calibri" panose="020F0502020204030204" pitchFamily="34" charset="0"/>
                <a:ea typeface="Calibri" panose="020F0502020204030204" pitchFamily="34" charset="0"/>
                <a:cs typeface="Calibri" panose="020F0502020204030204" pitchFamily="34" charset="0"/>
              </a:rPr>
              <a:t>Record Closed</a:t>
            </a:r>
          </a:p>
          <a:p>
            <a:pPr marL="139700" lvl="0" indent="0">
              <a:spcBef>
                <a:spcPts val="600"/>
              </a:spcBef>
              <a:buNone/>
            </a:pPr>
            <a:r>
              <a:rPr lang="en-US" sz="1800">
                <a:latin typeface="Calibri" panose="020F0502020204030204" pitchFamily="34" charset="0"/>
                <a:ea typeface="Calibri" panose="020F0502020204030204" pitchFamily="34" charset="0"/>
                <a:cs typeface="Calibri" panose="020F0502020204030204" pitchFamily="34" charset="0"/>
              </a:rPr>
              <a:t>Number of records where the Program Stop Date is within the verification period.</a:t>
            </a:r>
          </a:p>
        </p:txBody>
      </p:sp>
      <p:sp>
        <p:nvSpPr>
          <p:cNvPr id="5" name="Footer Placeholder 4">
            <a:extLst>
              <a:ext uri="{FF2B5EF4-FFF2-40B4-BE49-F238E27FC236}">
                <a16:creationId xmlns:a16="http://schemas.microsoft.com/office/drawing/2014/main" id="{0C467B48-11E5-13EF-929D-654EB2D2697F}"/>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E400E4FF-7AFD-62FA-FB38-9FBDABFEF50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51</a:t>
            </a:fld>
            <a:endParaRPr lang="en"/>
          </a:p>
        </p:txBody>
      </p:sp>
    </p:spTree>
    <p:extLst>
      <p:ext uri="{BB962C8B-B14F-4D97-AF65-F5344CB8AC3E}">
        <p14:creationId xmlns:p14="http://schemas.microsoft.com/office/powerpoint/2010/main" val="1716781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072AB099-902E-FE07-3452-D1784E8EDE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738A7F-F158-F7EF-BA60-32347039A554}"/>
              </a:ext>
            </a:extLst>
          </p:cNvPr>
          <p:cNvSpPr>
            <a:spLocks noGrp="1"/>
          </p:cNvSpPr>
          <p:nvPr>
            <p:ph type="title"/>
          </p:nvPr>
        </p:nvSpPr>
        <p:spPr/>
        <p:txBody>
          <a:bodyPr/>
          <a:lstStyle/>
          <a:p>
            <a:r>
              <a:rPr lang="en-US">
                <a:solidFill>
                  <a:schemeClr val="accent5"/>
                </a:solidFill>
              </a:rPr>
              <a:t>End of Year Submission Form</a:t>
            </a:r>
          </a:p>
        </p:txBody>
      </p:sp>
      <p:sp>
        <p:nvSpPr>
          <p:cNvPr id="2" name="Text Placeholder 1">
            <a:extLst>
              <a:ext uri="{FF2B5EF4-FFF2-40B4-BE49-F238E27FC236}">
                <a16:creationId xmlns:a16="http://schemas.microsoft.com/office/drawing/2014/main" id="{1CB2C31B-2548-0744-3079-001EA75F4C3C}"/>
              </a:ext>
            </a:extLst>
          </p:cNvPr>
          <p:cNvSpPr>
            <a:spLocks noGrp="1"/>
          </p:cNvSpPr>
          <p:nvPr>
            <p:ph idx="1"/>
          </p:nvPr>
        </p:nvSpPr>
        <p:spPr>
          <a:xfrm>
            <a:off x="537883" y="1369219"/>
            <a:ext cx="4697058" cy="3081758"/>
          </a:xfrm>
        </p:spPr>
        <p:txBody>
          <a:bodyPr>
            <a:normAutofit/>
          </a:bodyPr>
          <a:lstStyle/>
          <a:p>
            <a:pPr>
              <a:buSzPct val="108000"/>
            </a:pPr>
            <a:r>
              <a:rPr lang="en-US" sz="2400"/>
              <a:t>At the end of the school year, districts need to complete the End of Year Verification</a:t>
            </a:r>
          </a:p>
          <a:p>
            <a:pPr>
              <a:buSzPct val="108000"/>
            </a:pPr>
            <a:r>
              <a:rPr lang="en-US" sz="2400"/>
              <a:t>This report will appear under “Reports”</a:t>
            </a:r>
          </a:p>
          <a:p>
            <a:pPr>
              <a:buSzPct val="108000"/>
            </a:pPr>
            <a:endParaRPr lang="en-US" sz="2400"/>
          </a:p>
        </p:txBody>
      </p:sp>
      <p:pic>
        <p:nvPicPr>
          <p:cNvPr id="6" name="Picture 5" descr="Screenshot of the menu to select the End of Year Verification Report with the drop-down selection outlined in red.">
            <a:extLst>
              <a:ext uri="{FF2B5EF4-FFF2-40B4-BE49-F238E27FC236}">
                <a16:creationId xmlns:a16="http://schemas.microsoft.com/office/drawing/2014/main" id="{63B513A1-7FF6-340D-4B52-1596BBFC21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8760" y="1369219"/>
            <a:ext cx="2971800" cy="2403475"/>
          </a:xfrm>
          <a:prstGeom prst="rect">
            <a:avLst/>
          </a:prstGeom>
          <a:noFill/>
          <a:ln>
            <a:solidFill>
              <a:schemeClr val="tx1"/>
            </a:solidFill>
          </a:ln>
        </p:spPr>
      </p:pic>
      <p:sp>
        <p:nvSpPr>
          <p:cNvPr id="7" name="Footer Placeholder 6">
            <a:extLst>
              <a:ext uri="{FF2B5EF4-FFF2-40B4-BE49-F238E27FC236}">
                <a16:creationId xmlns:a16="http://schemas.microsoft.com/office/drawing/2014/main" id="{1FB71B2E-3C10-B7FD-A8B2-2141E73197B2}"/>
              </a:ext>
            </a:extLst>
          </p:cNvPr>
          <p:cNvSpPr>
            <a:spLocks noGrp="1"/>
          </p:cNvSpPr>
          <p:nvPr>
            <p:ph type="ftr" sz="quarter" idx="11"/>
          </p:nvPr>
        </p:nvSpPr>
        <p:spPr/>
        <p:txBody>
          <a:bodyPr/>
          <a:lstStyle/>
          <a:p>
            <a:r>
              <a:rPr lang="en-US"/>
              <a:t>Oregon Department of Education</a:t>
            </a:r>
          </a:p>
        </p:txBody>
      </p:sp>
      <p:sp>
        <p:nvSpPr>
          <p:cNvPr id="5" name="Slide Number Placeholder 4">
            <a:extLst>
              <a:ext uri="{FF2B5EF4-FFF2-40B4-BE49-F238E27FC236}">
                <a16:creationId xmlns:a16="http://schemas.microsoft.com/office/drawing/2014/main" id="{055A16CE-44C0-0D62-1D21-461805EFCC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52</a:t>
            </a:fld>
            <a:endParaRPr lang="en"/>
          </a:p>
        </p:txBody>
      </p:sp>
    </p:spTree>
    <p:extLst>
      <p:ext uri="{BB962C8B-B14F-4D97-AF65-F5344CB8AC3E}">
        <p14:creationId xmlns:p14="http://schemas.microsoft.com/office/powerpoint/2010/main" val="3617314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2AE1A9-35A2-416A-C9F9-8D8B4371926C}"/>
              </a:ext>
            </a:extLst>
          </p:cNvPr>
          <p:cNvSpPr>
            <a:spLocks noGrp="1"/>
          </p:cNvSpPr>
          <p:nvPr>
            <p:ph type="title"/>
          </p:nvPr>
        </p:nvSpPr>
        <p:spPr/>
        <p:txBody>
          <a:bodyPr/>
          <a:lstStyle/>
          <a:p>
            <a:r>
              <a:rPr lang="en-US">
                <a:solidFill>
                  <a:schemeClr val="accent5"/>
                </a:solidFill>
              </a:rPr>
              <a:t>End of Year Submission Form Example</a:t>
            </a:r>
          </a:p>
        </p:txBody>
      </p:sp>
      <p:pic>
        <p:nvPicPr>
          <p:cNvPr id="6" name="Picture 5" descr="Screenshot of the End of Year Submission Form (example from the 25-26 school year).">
            <a:extLst>
              <a:ext uri="{FF2B5EF4-FFF2-40B4-BE49-F238E27FC236}">
                <a16:creationId xmlns:a16="http://schemas.microsoft.com/office/drawing/2014/main" id="{FB5797D5-79DF-E837-E46C-04F3D88D1F04}"/>
              </a:ext>
            </a:extLst>
          </p:cNvPr>
          <p:cNvPicPr>
            <a:picLocks noChangeAspect="1"/>
          </p:cNvPicPr>
          <p:nvPr/>
        </p:nvPicPr>
        <p:blipFill>
          <a:blip r:embed="rId3"/>
          <a:stretch>
            <a:fillRect/>
          </a:stretch>
        </p:blipFill>
        <p:spPr>
          <a:xfrm>
            <a:off x="1649967" y="1267920"/>
            <a:ext cx="5844066" cy="3281043"/>
          </a:xfrm>
          <a:prstGeom prst="rect">
            <a:avLst/>
          </a:prstGeom>
          <a:ln>
            <a:solidFill>
              <a:schemeClr val="bg1">
                <a:lumMod val="50000"/>
              </a:schemeClr>
            </a:solidFill>
          </a:ln>
        </p:spPr>
      </p:pic>
      <p:sp>
        <p:nvSpPr>
          <p:cNvPr id="2" name="Footer Placeholder 1">
            <a:extLst>
              <a:ext uri="{FF2B5EF4-FFF2-40B4-BE49-F238E27FC236}">
                <a16:creationId xmlns:a16="http://schemas.microsoft.com/office/drawing/2014/main" id="{DD68843E-180E-AD85-16CD-5402F4694A51}"/>
              </a:ext>
            </a:extLst>
          </p:cNvPr>
          <p:cNvSpPr>
            <a:spLocks noGrp="1"/>
          </p:cNvSpPr>
          <p:nvPr>
            <p:ph type="ftr" sz="quarter" idx="11"/>
          </p:nvPr>
        </p:nvSpPr>
        <p:spPr/>
        <p:txBody>
          <a:bodyPr/>
          <a:lstStyle/>
          <a:p>
            <a:r>
              <a:rPr lang="en-US"/>
              <a:t>Oregon Department of Education</a:t>
            </a:r>
          </a:p>
        </p:txBody>
      </p:sp>
      <p:sp>
        <p:nvSpPr>
          <p:cNvPr id="5" name="Slide Number Placeholder 4">
            <a:extLst>
              <a:ext uri="{FF2B5EF4-FFF2-40B4-BE49-F238E27FC236}">
                <a16:creationId xmlns:a16="http://schemas.microsoft.com/office/drawing/2014/main" id="{23569BCB-CA27-82A3-E078-0268802D293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53</a:t>
            </a:fld>
            <a:endParaRPr lang="en"/>
          </a:p>
        </p:txBody>
      </p:sp>
    </p:spTree>
    <p:extLst>
      <p:ext uri="{BB962C8B-B14F-4D97-AF65-F5344CB8AC3E}">
        <p14:creationId xmlns:p14="http://schemas.microsoft.com/office/powerpoint/2010/main" val="1050113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AAE25-6042-0FA4-9BF0-76A4996B334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D5E82B9-4D32-3F64-BE09-DA0B2E4B1685}"/>
              </a:ext>
            </a:extLst>
          </p:cNvPr>
          <p:cNvSpPr>
            <a:spLocks noGrp="1"/>
          </p:cNvSpPr>
          <p:nvPr>
            <p:ph type="ctrTitle"/>
          </p:nvPr>
        </p:nvSpPr>
        <p:spPr>
          <a:xfrm>
            <a:off x="1143000" y="1124344"/>
            <a:ext cx="6858000" cy="1790700"/>
          </a:xfrm>
        </p:spPr>
        <p:txBody>
          <a:bodyPr anchor="b">
            <a:normAutofit/>
          </a:bodyPr>
          <a:lstStyle/>
          <a:p>
            <a:r>
              <a:rPr lang="en-US" sz="8300"/>
              <a:t>Demonstration</a:t>
            </a:r>
          </a:p>
        </p:txBody>
      </p:sp>
      <p:sp>
        <p:nvSpPr>
          <p:cNvPr id="4" name="Footer Placeholder 3">
            <a:extLst>
              <a:ext uri="{FF2B5EF4-FFF2-40B4-BE49-F238E27FC236}">
                <a16:creationId xmlns:a16="http://schemas.microsoft.com/office/drawing/2014/main" id="{4ED2FF29-BCB1-D2CC-31E7-D4074C9647D0}"/>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3B5D8CF7-7709-A925-E513-8BB470D5AA4B}"/>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54</a:t>
            </a:fld>
            <a:endParaRPr lang="en"/>
          </a:p>
        </p:txBody>
      </p:sp>
    </p:spTree>
    <p:extLst>
      <p:ext uri="{BB962C8B-B14F-4D97-AF65-F5344CB8AC3E}">
        <p14:creationId xmlns:p14="http://schemas.microsoft.com/office/powerpoint/2010/main" val="3283157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E6D16A-B9F9-C3D9-42E4-860B955698B3}"/>
              </a:ext>
            </a:extLst>
          </p:cNvPr>
          <p:cNvSpPr>
            <a:spLocks noGrp="1"/>
          </p:cNvSpPr>
          <p:nvPr>
            <p:ph type="ctrTitle"/>
          </p:nvPr>
        </p:nvSpPr>
        <p:spPr>
          <a:xfrm>
            <a:off x="1143000" y="1124344"/>
            <a:ext cx="6858000" cy="1790700"/>
          </a:xfrm>
        </p:spPr>
        <p:txBody>
          <a:bodyPr anchor="b">
            <a:normAutofit/>
          </a:bodyPr>
          <a:lstStyle/>
          <a:p>
            <a:r>
              <a:rPr lang="en-US" sz="5600">
                <a:solidFill>
                  <a:schemeClr val="accent3"/>
                </a:solidFill>
              </a:rPr>
              <a:t>Common Issues and Troubleshooting</a:t>
            </a:r>
          </a:p>
        </p:txBody>
      </p:sp>
      <p:sp>
        <p:nvSpPr>
          <p:cNvPr id="4" name="Footer Placeholder 3">
            <a:extLst>
              <a:ext uri="{FF2B5EF4-FFF2-40B4-BE49-F238E27FC236}">
                <a16:creationId xmlns:a16="http://schemas.microsoft.com/office/drawing/2014/main" id="{A8655F20-753F-31DA-7DFE-CFFFE5A8490E}"/>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949BEA73-8B1F-9191-FAD3-B6897067765D}"/>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55</a:t>
            </a:fld>
            <a:endParaRPr lang="en"/>
          </a:p>
        </p:txBody>
      </p:sp>
    </p:spTree>
    <p:extLst>
      <p:ext uri="{BB962C8B-B14F-4D97-AF65-F5344CB8AC3E}">
        <p14:creationId xmlns:p14="http://schemas.microsoft.com/office/powerpoint/2010/main" val="28105040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27524160-D930-5A6C-E9B7-FC5DB07FB042}"/>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8BBB382D-49A1-CE3E-B813-EE3F4D9A6590}"/>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solidFill>
                  <a:schemeClr val="accent3"/>
                </a:solidFill>
              </a:rPr>
              <a:t>ASDP Record Reviews</a:t>
            </a:r>
            <a:endParaRPr>
              <a:solidFill>
                <a:schemeClr val="accent3"/>
              </a:solidFill>
            </a:endParaRPr>
          </a:p>
        </p:txBody>
      </p:sp>
      <p:sp>
        <p:nvSpPr>
          <p:cNvPr id="722" name="Google Shape;722;p105">
            <a:extLst>
              <a:ext uri="{FF2B5EF4-FFF2-40B4-BE49-F238E27FC236}">
                <a16:creationId xmlns:a16="http://schemas.microsoft.com/office/drawing/2014/main" id="{02BFDD2F-E95B-A2F5-C96D-87C0191053F5}"/>
              </a:ext>
            </a:extLst>
          </p:cNvPr>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577850" lvl="1" indent="-342900">
              <a:spcAft>
                <a:spcPts val="600"/>
              </a:spcAft>
              <a:buSzPct val="125000"/>
              <a:buFont typeface="Arial" panose="020B0604020202020204" pitchFamily="34" charset="0"/>
              <a:buChar char="•"/>
            </a:pPr>
            <a:r>
              <a:rPr lang="en-US" sz="2200"/>
              <a:t>Data Accuracy</a:t>
            </a:r>
          </a:p>
          <a:p>
            <a:pPr marL="1035050" lvl="2" indent="-342900">
              <a:spcAft>
                <a:spcPts val="600"/>
              </a:spcAft>
              <a:buSzPct val="100000"/>
              <a:buFont typeface="Courier New" panose="02070309020205020404" pitchFamily="49" charset="0"/>
              <a:buChar char="o"/>
            </a:pPr>
            <a:r>
              <a:rPr lang="en-US" sz="2200"/>
              <a:t>The OESO data team performs periodic audits of the data to identify potential errors.</a:t>
            </a:r>
            <a:endParaRPr lang="en-US" sz="2200">
              <a:ea typeface="Calibri"/>
              <a:cs typeface="Calibri"/>
            </a:endParaRPr>
          </a:p>
          <a:p>
            <a:pPr marL="1035050" lvl="2" indent="-342900">
              <a:spcAft>
                <a:spcPts val="600"/>
              </a:spcAft>
              <a:buSzPct val="100000"/>
              <a:buFont typeface="Courier New" panose="02070309020205020404" pitchFamily="49" charset="0"/>
              <a:buChar char="o"/>
            </a:pPr>
            <a:r>
              <a:rPr lang="en-US" sz="2200"/>
              <a:t>Districts need to confirm the data or correct erroneous information as needed</a:t>
            </a:r>
            <a:endParaRPr lang="en-US" sz="2200">
              <a:ea typeface="Calibri"/>
              <a:cs typeface="Calibri"/>
            </a:endParaRPr>
          </a:p>
        </p:txBody>
      </p:sp>
      <p:sp>
        <p:nvSpPr>
          <p:cNvPr id="4" name="Footer Placeholder 3">
            <a:extLst>
              <a:ext uri="{FF2B5EF4-FFF2-40B4-BE49-F238E27FC236}">
                <a16:creationId xmlns:a16="http://schemas.microsoft.com/office/drawing/2014/main" id="{D058B964-CF2C-929D-750C-D54803B30426}"/>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C3B04D49-AB15-C389-2F71-851B9FA6B30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56</a:t>
            </a:fld>
            <a:endParaRPr lang="en"/>
          </a:p>
        </p:txBody>
      </p:sp>
    </p:spTree>
    <p:extLst>
      <p:ext uri="{BB962C8B-B14F-4D97-AF65-F5344CB8AC3E}">
        <p14:creationId xmlns:p14="http://schemas.microsoft.com/office/powerpoint/2010/main" val="135656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36BF0A6C-93E8-6D3C-7773-569036E0BD6F}"/>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2F1C5A8A-F1F1-234F-47B3-70A262563185}"/>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solidFill>
                  <a:schemeClr val="accent3"/>
                </a:solidFill>
              </a:rPr>
              <a:t>Common Errors</a:t>
            </a:r>
            <a:endParaRPr>
              <a:solidFill>
                <a:schemeClr val="accent3"/>
              </a:solidFill>
            </a:endParaRPr>
          </a:p>
        </p:txBody>
      </p:sp>
      <p:sp>
        <p:nvSpPr>
          <p:cNvPr id="722" name="Google Shape;722;p105">
            <a:extLst>
              <a:ext uri="{FF2B5EF4-FFF2-40B4-BE49-F238E27FC236}">
                <a16:creationId xmlns:a16="http://schemas.microsoft.com/office/drawing/2014/main" id="{D1FFECB7-EBFC-814B-D0F5-F5E9109762B3}"/>
              </a:ext>
            </a:extLst>
          </p:cNvPr>
          <p:cNvSpPr txBox="1">
            <a:spLocks noGrp="1"/>
          </p:cNvSpPr>
          <p:nvPr>
            <p:ph idx="1"/>
          </p:nvPr>
        </p:nvSpPr>
        <p:spPr>
          <a:xfrm>
            <a:off x="537882" y="1280160"/>
            <a:ext cx="8088407" cy="3170817"/>
          </a:xfrm>
          <a:prstGeom prst="rect">
            <a:avLst/>
          </a:prstGeom>
          <a:noFill/>
          <a:ln>
            <a:noFill/>
          </a:ln>
        </p:spPr>
        <p:txBody>
          <a:bodyPr spcFirstLastPara="1" wrap="square" lIns="91425" tIns="91425" rIns="91425" bIns="91425" anchor="t" anchorCtr="0">
            <a:noAutofit/>
          </a:bodyPr>
          <a:lstStyle/>
          <a:p>
            <a:pPr marL="577850" lvl="1" indent="-342900">
              <a:spcAft>
                <a:spcPts val="600"/>
              </a:spcAft>
              <a:buSzPct val="125000"/>
              <a:buFont typeface="Arial" panose="020B0604020202020204" pitchFamily="34" charset="0"/>
              <a:buChar char="•"/>
            </a:pPr>
            <a:r>
              <a:rPr lang="en-US" sz="2000"/>
              <a:t>Parent consent date is after the program start date</a:t>
            </a:r>
          </a:p>
          <a:p>
            <a:pPr marL="577850" lvl="1" indent="-342900">
              <a:spcAft>
                <a:spcPts val="600"/>
              </a:spcAft>
              <a:buSzPct val="125000"/>
              <a:buFont typeface="Arial" panose="020B0604020202020204" pitchFamily="34" charset="0"/>
              <a:buChar char="•"/>
            </a:pPr>
            <a:r>
              <a:rPr lang="en-US" sz="2000"/>
              <a:t>Student’s </a:t>
            </a:r>
            <a:r>
              <a:rPr lang="en-US" sz="2000">
                <a:solidFill>
                  <a:schemeClr val="tx1"/>
                </a:solidFill>
              </a:rPr>
              <a:t>Weekly</a:t>
            </a:r>
            <a:r>
              <a:rPr lang="en-US" sz="2000"/>
              <a:t> Instruction and Service Minutes is unusually low</a:t>
            </a:r>
          </a:p>
          <a:p>
            <a:pPr marL="577850" lvl="1" indent="-342900">
              <a:spcAft>
                <a:spcPts val="600"/>
              </a:spcAft>
              <a:buSzPct val="125000"/>
              <a:buFont typeface="Arial" panose="020B0604020202020204" pitchFamily="34" charset="0"/>
              <a:buChar char="•"/>
            </a:pPr>
            <a:r>
              <a:rPr lang="en-US" sz="2000"/>
              <a:t>Weekly minutes for grade (Bell to Bell) minutes is unusually low</a:t>
            </a:r>
          </a:p>
          <a:p>
            <a:pPr marL="577850" lvl="1" indent="-342900">
              <a:spcAft>
                <a:spcPts val="600"/>
              </a:spcAft>
              <a:buSzPct val="125000"/>
              <a:buFont typeface="Arial" panose="020B0604020202020204" pitchFamily="34" charset="0"/>
              <a:buChar char="•"/>
            </a:pPr>
            <a:r>
              <a:rPr lang="en-US" sz="2000"/>
              <a:t>Non-reportable record entered (example: 12</a:t>
            </a:r>
            <a:r>
              <a:rPr lang="en-US" sz="2000" baseline="30000"/>
              <a:t>th</a:t>
            </a:r>
            <a:r>
              <a:rPr lang="en-US" sz="2000"/>
              <a:t> grade on track to graduate)</a:t>
            </a:r>
          </a:p>
          <a:p>
            <a:pPr marL="577850" lvl="1" indent="-342900">
              <a:spcAft>
                <a:spcPts val="600"/>
              </a:spcAft>
              <a:buSzPct val="125000"/>
              <a:buFont typeface="Arial" panose="020B0604020202020204" pitchFamily="34" charset="0"/>
              <a:buChar char="•"/>
            </a:pPr>
            <a:r>
              <a:rPr lang="en-US" sz="2000"/>
              <a:t>Last IEP date missing for a student in Special Education</a:t>
            </a:r>
          </a:p>
          <a:p>
            <a:pPr marL="577850" lvl="1" indent="-342900">
              <a:spcAft>
                <a:spcPts val="600"/>
              </a:spcAft>
              <a:buSzPct val="125000"/>
              <a:buFont typeface="Arial" panose="020B0604020202020204" pitchFamily="34" charset="0"/>
              <a:buChar char="•"/>
            </a:pPr>
            <a:r>
              <a:rPr lang="en-US" sz="2000"/>
              <a:t>“Code 06 – Other” used when an existing code fits</a:t>
            </a:r>
          </a:p>
          <a:p>
            <a:pPr marL="577850" lvl="1" indent="-342900">
              <a:spcAft>
                <a:spcPts val="600"/>
              </a:spcAft>
              <a:buSzPct val="125000"/>
              <a:buFont typeface="Arial" panose="020B0604020202020204" pitchFamily="34" charset="0"/>
              <a:buChar char="•"/>
            </a:pPr>
            <a:r>
              <a:rPr lang="en-US" sz="2000"/>
              <a:t>Entering or verifying records under a school instead of a district</a:t>
            </a:r>
          </a:p>
        </p:txBody>
      </p:sp>
      <p:sp>
        <p:nvSpPr>
          <p:cNvPr id="4" name="Footer Placeholder 3">
            <a:extLst>
              <a:ext uri="{FF2B5EF4-FFF2-40B4-BE49-F238E27FC236}">
                <a16:creationId xmlns:a16="http://schemas.microsoft.com/office/drawing/2014/main" id="{6E638079-A161-D533-FE8F-F870AD31A023}"/>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3EC8B924-B236-A84D-1C1A-83CFB0E1413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57</a:t>
            </a:fld>
            <a:endParaRPr lang="en"/>
          </a:p>
        </p:txBody>
      </p:sp>
    </p:spTree>
    <p:extLst>
      <p:ext uri="{BB962C8B-B14F-4D97-AF65-F5344CB8AC3E}">
        <p14:creationId xmlns:p14="http://schemas.microsoft.com/office/powerpoint/2010/main" val="9009294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71A5D048-2CF4-7765-E24F-798FA6F1DA2A}"/>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D8B2CB28-76E8-A17C-26EA-45B7527D95BC}"/>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sz="3200">
                <a:solidFill>
                  <a:schemeClr val="accent3"/>
                </a:solidFill>
              </a:rPr>
              <a:t>Common Errors Resolved by Editing the Record</a:t>
            </a:r>
            <a:endParaRPr sz="3200">
              <a:solidFill>
                <a:schemeClr val="accent3"/>
              </a:solidFill>
            </a:endParaRPr>
          </a:p>
        </p:txBody>
      </p:sp>
      <p:sp>
        <p:nvSpPr>
          <p:cNvPr id="722" name="Google Shape;722;p105">
            <a:extLst>
              <a:ext uri="{FF2B5EF4-FFF2-40B4-BE49-F238E27FC236}">
                <a16:creationId xmlns:a16="http://schemas.microsoft.com/office/drawing/2014/main" id="{6A410704-A678-BC4A-19E0-F83262ACA8C1}"/>
              </a:ext>
            </a:extLst>
          </p:cNvPr>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63500" lvl="1" indent="0">
              <a:spcAft>
                <a:spcPts val="600"/>
              </a:spcAft>
              <a:buSzPts val="2600"/>
              <a:buNone/>
            </a:pPr>
            <a:r>
              <a:rPr lang="en-US" sz="2800" b="1">
                <a:solidFill>
                  <a:schemeClr val="accent3"/>
                </a:solidFill>
              </a:rPr>
              <a:t>Edit the Record to Add or Update the Missing or Incorrect Information</a:t>
            </a:r>
          </a:p>
          <a:p>
            <a:pPr marL="577850" lvl="1" indent="-342900">
              <a:spcBef>
                <a:spcPts val="600"/>
              </a:spcBef>
              <a:buSzPct val="125000"/>
              <a:buFont typeface="Arial" panose="020B0604020202020204" pitchFamily="34" charset="0"/>
              <a:buChar char="•"/>
            </a:pPr>
            <a:r>
              <a:rPr lang="en-US" sz="2400"/>
              <a:t>Student’s </a:t>
            </a:r>
            <a:r>
              <a:rPr lang="en-US" sz="2400">
                <a:solidFill>
                  <a:schemeClr val="tx1"/>
                </a:solidFill>
              </a:rPr>
              <a:t>Weekly</a:t>
            </a:r>
            <a:r>
              <a:rPr lang="en-US" sz="2400"/>
              <a:t> Minutes or the Weekly Minutes for Grade is incorrect</a:t>
            </a:r>
          </a:p>
          <a:p>
            <a:pPr marL="577850" lvl="1" indent="-342900">
              <a:spcBef>
                <a:spcPts val="600"/>
              </a:spcBef>
              <a:buSzPct val="125000"/>
              <a:buFont typeface="Arial" panose="020B0604020202020204" pitchFamily="34" charset="0"/>
              <a:buChar char="•"/>
            </a:pPr>
            <a:r>
              <a:rPr lang="en-US" sz="2400"/>
              <a:t>“Code 06 – Other” used when a better code fits</a:t>
            </a:r>
          </a:p>
          <a:p>
            <a:pPr marL="577850" lvl="1" indent="-342900">
              <a:spcBef>
                <a:spcPts val="600"/>
              </a:spcBef>
              <a:buSzPct val="125000"/>
              <a:buFont typeface="Arial" panose="020B0604020202020204" pitchFamily="34" charset="0"/>
              <a:buChar char="•"/>
            </a:pPr>
            <a:r>
              <a:rPr lang="en-US" sz="2400"/>
              <a:t>Last IEP Date is missing</a:t>
            </a:r>
          </a:p>
        </p:txBody>
      </p:sp>
      <p:sp>
        <p:nvSpPr>
          <p:cNvPr id="4" name="Footer Placeholder 3">
            <a:extLst>
              <a:ext uri="{FF2B5EF4-FFF2-40B4-BE49-F238E27FC236}">
                <a16:creationId xmlns:a16="http://schemas.microsoft.com/office/drawing/2014/main" id="{F15A4F2A-F8AF-618F-BC00-602EFD46A7D9}"/>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0C1B4835-1628-1F25-30FF-F04D85097BE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58</a:t>
            </a:fld>
            <a:endParaRPr lang="en"/>
          </a:p>
        </p:txBody>
      </p:sp>
    </p:spTree>
    <p:extLst>
      <p:ext uri="{BB962C8B-B14F-4D97-AF65-F5344CB8AC3E}">
        <p14:creationId xmlns:p14="http://schemas.microsoft.com/office/powerpoint/2010/main" val="28243701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CAFCA1B9-087B-3277-B3A6-FCB02C77C43E}"/>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E3D0DA6B-86B0-96BE-C7B7-5BD2A89363B2}"/>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solidFill>
                  <a:schemeClr val="accent3"/>
                </a:solidFill>
              </a:rPr>
              <a:t>Common Errors Requiring Data Team Support</a:t>
            </a:r>
            <a:endParaRPr>
              <a:solidFill>
                <a:schemeClr val="accent3"/>
              </a:solidFill>
            </a:endParaRPr>
          </a:p>
        </p:txBody>
      </p:sp>
      <p:sp>
        <p:nvSpPr>
          <p:cNvPr id="722" name="Google Shape;722;p105">
            <a:extLst>
              <a:ext uri="{FF2B5EF4-FFF2-40B4-BE49-F238E27FC236}">
                <a16:creationId xmlns:a16="http://schemas.microsoft.com/office/drawing/2014/main" id="{81EAE8C4-9DD2-6040-75FA-A40BEACA566A}"/>
              </a:ext>
            </a:extLst>
          </p:cNvPr>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63500" lvl="1" indent="0">
              <a:spcAft>
                <a:spcPts val="600"/>
              </a:spcAft>
              <a:buSzPts val="2600"/>
              <a:buNone/>
            </a:pPr>
            <a:r>
              <a:rPr lang="en-US" sz="2800" b="1">
                <a:solidFill>
                  <a:schemeClr val="accent3"/>
                </a:solidFill>
              </a:rPr>
              <a:t>Contact the OESO Data Team</a:t>
            </a:r>
          </a:p>
          <a:p>
            <a:pPr marL="577850" lvl="1" indent="-342900">
              <a:spcBef>
                <a:spcPts val="600"/>
              </a:spcBef>
              <a:buSzPct val="125000"/>
              <a:buFont typeface="Arial" panose="020B0604020202020204" pitchFamily="34" charset="0"/>
              <a:buChar char="•"/>
            </a:pPr>
            <a:r>
              <a:rPr lang="en-US" sz="2400">
                <a:solidFill>
                  <a:schemeClr val="tx1"/>
                </a:solidFill>
              </a:rPr>
              <a:t>Record needs to be removed</a:t>
            </a:r>
          </a:p>
          <a:p>
            <a:pPr marL="577850" lvl="1" indent="-342900">
              <a:spcBef>
                <a:spcPts val="600"/>
              </a:spcBef>
              <a:buSzPct val="125000"/>
              <a:buFont typeface="Arial" panose="020B0604020202020204" pitchFamily="34" charset="0"/>
              <a:buChar char="•"/>
            </a:pPr>
            <a:r>
              <a:rPr lang="en-US" sz="2400">
                <a:solidFill>
                  <a:schemeClr val="tx1"/>
                </a:solidFill>
              </a:rPr>
              <a:t>Stop date added in error</a:t>
            </a:r>
          </a:p>
          <a:p>
            <a:pPr marL="577850" lvl="1" indent="-342900">
              <a:spcBef>
                <a:spcPts val="600"/>
              </a:spcBef>
              <a:buSzPct val="125000"/>
              <a:buFont typeface="Arial" panose="020B0604020202020204" pitchFamily="34" charset="0"/>
              <a:buChar char="•"/>
            </a:pPr>
            <a:r>
              <a:rPr lang="en-US" sz="2400">
                <a:solidFill>
                  <a:schemeClr val="tx1"/>
                </a:solidFill>
              </a:rPr>
              <a:t>Date of Initial Parent Consent is incorrect</a:t>
            </a:r>
          </a:p>
        </p:txBody>
      </p:sp>
      <p:sp>
        <p:nvSpPr>
          <p:cNvPr id="4" name="Footer Placeholder 3">
            <a:extLst>
              <a:ext uri="{FF2B5EF4-FFF2-40B4-BE49-F238E27FC236}">
                <a16:creationId xmlns:a16="http://schemas.microsoft.com/office/drawing/2014/main" id="{82B6EF83-B925-3D96-BA95-ADF11513D108}"/>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71143F73-4FC6-8DA7-E809-6E9451E00A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59</a:t>
            </a:fld>
            <a:endParaRPr lang="en"/>
          </a:p>
        </p:txBody>
      </p:sp>
    </p:spTree>
    <p:extLst>
      <p:ext uri="{BB962C8B-B14F-4D97-AF65-F5344CB8AC3E}">
        <p14:creationId xmlns:p14="http://schemas.microsoft.com/office/powerpoint/2010/main" val="26838864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39D17D4D-F782-9CA6-486E-0920C95209E6}"/>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646FD0B8-0356-C34C-5FE3-472E7EEAEA5C}"/>
              </a:ext>
            </a:extLst>
          </p:cNvPr>
          <p:cNvSpPr txBox="1">
            <a:spLocks noGrp="1"/>
          </p:cNvSpPr>
          <p:nvPr>
            <p:ph type="title"/>
          </p:nvPr>
        </p:nvSpPr>
        <p:spPr>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a:solidFill>
                  <a:schemeClr val="accent3"/>
                </a:solidFill>
              </a:rPr>
              <a:t>Common Errors That Require Record Reentry</a:t>
            </a:r>
            <a:endParaRPr>
              <a:solidFill>
                <a:schemeClr val="accent3"/>
              </a:solidFill>
            </a:endParaRPr>
          </a:p>
        </p:txBody>
      </p:sp>
      <p:sp>
        <p:nvSpPr>
          <p:cNvPr id="722" name="Google Shape;722;p105">
            <a:extLst>
              <a:ext uri="{FF2B5EF4-FFF2-40B4-BE49-F238E27FC236}">
                <a16:creationId xmlns:a16="http://schemas.microsoft.com/office/drawing/2014/main" id="{504F18AA-407F-BA71-4C59-36849EFE2915}"/>
              </a:ext>
            </a:extLst>
          </p:cNvPr>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63500" lvl="1" indent="0">
              <a:spcAft>
                <a:spcPts val="600"/>
              </a:spcAft>
              <a:buSzPts val="2600"/>
              <a:buNone/>
            </a:pPr>
            <a:r>
              <a:rPr lang="en-US" sz="2800" b="1">
                <a:solidFill>
                  <a:schemeClr val="accent3"/>
                </a:solidFill>
              </a:rPr>
              <a:t>Remove and Reenter the Record</a:t>
            </a:r>
          </a:p>
          <a:p>
            <a:pPr marL="577850" lvl="1" indent="-342900">
              <a:spcBef>
                <a:spcPts val="0"/>
              </a:spcBef>
              <a:buSzPct val="125000"/>
              <a:buFont typeface="Arial" panose="020B0604020202020204" pitchFamily="34" charset="0"/>
              <a:buChar char="•"/>
            </a:pPr>
            <a:r>
              <a:rPr lang="en-US" sz="2400"/>
              <a:t>Start date is incorrect</a:t>
            </a:r>
          </a:p>
          <a:p>
            <a:pPr marL="577850" lvl="1" indent="-342900">
              <a:spcBef>
                <a:spcPts val="0"/>
              </a:spcBef>
              <a:buSzPct val="125000"/>
              <a:buFont typeface="Arial" panose="020B0604020202020204" pitchFamily="34" charset="0"/>
              <a:buChar char="•"/>
            </a:pPr>
            <a:r>
              <a:rPr lang="en-US" sz="2400"/>
              <a:t>Record entered under a school instead of a district</a:t>
            </a:r>
          </a:p>
        </p:txBody>
      </p:sp>
      <p:sp>
        <p:nvSpPr>
          <p:cNvPr id="4" name="Footer Placeholder 3">
            <a:extLst>
              <a:ext uri="{FF2B5EF4-FFF2-40B4-BE49-F238E27FC236}">
                <a16:creationId xmlns:a16="http://schemas.microsoft.com/office/drawing/2014/main" id="{9059DD5F-3B42-6484-7148-EAB89A25B7F6}"/>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9CC237D6-F0C7-AEF3-387D-749343B8621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60</a:t>
            </a:fld>
            <a:endParaRPr lang="en"/>
          </a:p>
        </p:txBody>
      </p:sp>
    </p:spTree>
    <p:extLst>
      <p:ext uri="{BB962C8B-B14F-4D97-AF65-F5344CB8AC3E}">
        <p14:creationId xmlns:p14="http://schemas.microsoft.com/office/powerpoint/2010/main" val="12422986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1">
          <a:extLst>
            <a:ext uri="{FF2B5EF4-FFF2-40B4-BE49-F238E27FC236}">
              <a16:creationId xmlns:a16="http://schemas.microsoft.com/office/drawing/2014/main" id="{AAA2F118-DBD3-53DF-7CF2-05CC78EB4AA0}"/>
            </a:ext>
          </a:extLst>
        </p:cNvPr>
        <p:cNvGrpSpPr/>
        <p:nvPr/>
      </p:nvGrpSpPr>
      <p:grpSpPr>
        <a:xfrm>
          <a:off x="0" y="0"/>
          <a:ext cx="0" cy="0"/>
          <a:chOff x="0" y="0"/>
          <a:chExt cx="0" cy="0"/>
        </a:xfrm>
      </p:grpSpPr>
      <p:sp>
        <p:nvSpPr>
          <p:cNvPr id="723" name="Google Shape;723;p105">
            <a:extLst>
              <a:ext uri="{FF2B5EF4-FFF2-40B4-BE49-F238E27FC236}">
                <a16:creationId xmlns:a16="http://schemas.microsoft.com/office/drawing/2014/main" id="{AE0C469A-BF25-B565-1EBB-2E4AB6F67937}"/>
              </a:ext>
            </a:extLst>
          </p:cNvPr>
          <p:cNvSpPr txBox="1">
            <a:spLocks noGrp="1"/>
          </p:cNvSpPr>
          <p:nvPr>
            <p:ph type="title"/>
          </p:nvPr>
        </p:nvSpPr>
        <p:spPr>
          <a:xfrm>
            <a:off x="537882" y="342900"/>
            <a:ext cx="8343790" cy="769845"/>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US" sz="3200">
                <a:solidFill>
                  <a:schemeClr val="accent3"/>
                </a:solidFill>
              </a:rPr>
              <a:t>Removing records – Stop Dated versus Removed</a:t>
            </a:r>
            <a:endParaRPr sz="3200">
              <a:solidFill>
                <a:schemeClr val="accent3"/>
              </a:solidFill>
            </a:endParaRPr>
          </a:p>
        </p:txBody>
      </p:sp>
      <p:sp>
        <p:nvSpPr>
          <p:cNvPr id="722" name="Google Shape;722;p105">
            <a:extLst>
              <a:ext uri="{FF2B5EF4-FFF2-40B4-BE49-F238E27FC236}">
                <a16:creationId xmlns:a16="http://schemas.microsoft.com/office/drawing/2014/main" id="{0297BAAB-ED11-1F88-FF12-A6B26321B9AB}"/>
              </a:ext>
            </a:extLst>
          </p:cNvPr>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577850" lvl="1" indent="-342900">
              <a:buSzPct val="125000"/>
              <a:buFont typeface="Arial" panose="020B0604020202020204" pitchFamily="34" charset="0"/>
              <a:buChar char="•"/>
            </a:pPr>
            <a:r>
              <a:rPr lang="en-US" sz="2300">
                <a:solidFill>
                  <a:schemeClr val="tx1"/>
                </a:solidFill>
              </a:rPr>
              <a:t>Removed records versus stop dated records</a:t>
            </a:r>
          </a:p>
          <a:p>
            <a:pPr marL="1035050" lvl="2" indent="-342900">
              <a:spcAft>
                <a:spcPts val="600"/>
              </a:spcAft>
              <a:buSzPct val="100000"/>
              <a:buFont typeface="Courier New" panose="02070309020205020404" pitchFamily="49" charset="0"/>
              <a:buChar char="o"/>
            </a:pPr>
            <a:r>
              <a:rPr lang="en-US" sz="2300">
                <a:solidFill>
                  <a:schemeClr val="tx1"/>
                </a:solidFill>
              </a:rPr>
              <a:t>Stop dated – the student is no longer on an abbreviated day. The record, however, is reportable and the student should be included in historic counts. District adds the Program Stop Date</a:t>
            </a:r>
          </a:p>
          <a:p>
            <a:pPr marL="1035050" lvl="2" indent="-342900">
              <a:spcAft>
                <a:spcPts val="600"/>
              </a:spcAft>
              <a:buSzPct val="100000"/>
              <a:buFont typeface="Courier New" panose="02070309020205020404" pitchFamily="49" charset="0"/>
              <a:buChar char="o"/>
            </a:pPr>
            <a:r>
              <a:rPr lang="en-US" sz="2300">
                <a:solidFill>
                  <a:schemeClr val="tx1"/>
                </a:solidFill>
              </a:rPr>
              <a:t>Removed – The record was not valid and never should have been reported. ODE removes the record, so it is excluded from all counts, including historic counts. </a:t>
            </a:r>
          </a:p>
        </p:txBody>
      </p:sp>
      <p:sp>
        <p:nvSpPr>
          <p:cNvPr id="4" name="Footer Placeholder 3">
            <a:extLst>
              <a:ext uri="{FF2B5EF4-FFF2-40B4-BE49-F238E27FC236}">
                <a16:creationId xmlns:a16="http://schemas.microsoft.com/office/drawing/2014/main" id="{407E8845-12DC-BEAF-E8C3-0E49163FEAE5}"/>
              </a:ext>
            </a:extLst>
          </p:cNvPr>
          <p:cNvSpPr>
            <a:spLocks noGrp="1"/>
          </p:cNvSpPr>
          <p:nvPr>
            <p:ph type="ftr" sz="quarter" idx="11"/>
          </p:nvPr>
        </p:nvSpPr>
        <p:spPr/>
        <p:txBody>
          <a:bodyPr/>
          <a:lstStyle/>
          <a:p>
            <a:r>
              <a:rPr lang="en-US"/>
              <a:t>Oregon Department of Education</a:t>
            </a:r>
          </a:p>
        </p:txBody>
      </p:sp>
      <p:sp>
        <p:nvSpPr>
          <p:cNvPr id="3" name="Slide Number Placeholder 2">
            <a:extLst>
              <a:ext uri="{FF2B5EF4-FFF2-40B4-BE49-F238E27FC236}">
                <a16:creationId xmlns:a16="http://schemas.microsoft.com/office/drawing/2014/main" id="{36187176-46E0-D1E7-31F4-B471B0D8199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61</a:t>
            </a:fld>
            <a:endParaRPr lang="en"/>
          </a:p>
        </p:txBody>
      </p:sp>
    </p:spTree>
    <p:extLst>
      <p:ext uri="{BB962C8B-B14F-4D97-AF65-F5344CB8AC3E}">
        <p14:creationId xmlns:p14="http://schemas.microsoft.com/office/powerpoint/2010/main" val="3601244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E6D16A-B9F9-C3D9-42E4-860B955698B3}"/>
              </a:ext>
            </a:extLst>
          </p:cNvPr>
          <p:cNvSpPr>
            <a:spLocks noGrp="1"/>
          </p:cNvSpPr>
          <p:nvPr>
            <p:ph type="ctrTitle"/>
          </p:nvPr>
        </p:nvSpPr>
        <p:spPr>
          <a:xfrm>
            <a:off x="1143000" y="1124344"/>
            <a:ext cx="6858000" cy="1790700"/>
          </a:xfrm>
        </p:spPr>
        <p:txBody>
          <a:bodyPr anchor="b">
            <a:normAutofit/>
          </a:bodyPr>
          <a:lstStyle/>
          <a:p>
            <a:r>
              <a:rPr lang="en-US" sz="5600">
                <a:solidFill>
                  <a:schemeClr val="accent2"/>
                </a:solidFill>
              </a:rPr>
              <a:t>Resources and Closing</a:t>
            </a:r>
          </a:p>
        </p:txBody>
      </p:sp>
      <p:sp>
        <p:nvSpPr>
          <p:cNvPr id="4" name="Footer Placeholder 3">
            <a:extLst>
              <a:ext uri="{FF2B5EF4-FFF2-40B4-BE49-F238E27FC236}">
                <a16:creationId xmlns:a16="http://schemas.microsoft.com/office/drawing/2014/main" id="{F0DE1075-338A-157C-DB30-DE48047DA6D4}"/>
              </a:ext>
            </a:extLst>
          </p:cNvPr>
          <p:cNvSpPr>
            <a:spLocks noGrp="1"/>
          </p:cNvSpPr>
          <p:nvPr>
            <p:ph type="ftr" sz="quarter" idx="11"/>
          </p:nvPr>
        </p:nvSpPr>
        <p:spPr>
          <a:xfrm>
            <a:off x="537882" y="4604845"/>
            <a:ext cx="2148168" cy="273844"/>
          </a:xfrm>
        </p:spPr>
        <p:txBody>
          <a:bodyPr anchor="ctr">
            <a:normAutofit/>
          </a:bodyPr>
          <a:lstStyle/>
          <a:p>
            <a:pPr>
              <a:spcAft>
                <a:spcPts val="600"/>
              </a:spcAft>
            </a:pPr>
            <a:r>
              <a:rPr lang="en-US"/>
              <a:t>Oregon Department of Education</a:t>
            </a:r>
          </a:p>
        </p:txBody>
      </p:sp>
      <p:sp>
        <p:nvSpPr>
          <p:cNvPr id="3" name="Slide Number Placeholder 2">
            <a:extLst>
              <a:ext uri="{FF2B5EF4-FFF2-40B4-BE49-F238E27FC236}">
                <a16:creationId xmlns:a16="http://schemas.microsoft.com/office/drawing/2014/main" id="{D382DAE5-5449-043C-FFF7-E57DDDF5B7A1}"/>
              </a:ext>
            </a:extLst>
          </p:cNvPr>
          <p:cNvSpPr>
            <a:spLocks noGrp="1"/>
          </p:cNvSpPr>
          <p:nvPr>
            <p:ph type="sldNum" sz="quarter" idx="12"/>
          </p:nvPr>
        </p:nvSpPr>
        <p:spPr>
          <a:xfrm>
            <a:off x="6457950" y="4604845"/>
            <a:ext cx="2168339" cy="273844"/>
          </a:xfrm>
        </p:spPr>
        <p:txBody>
          <a:bodyPr anchor="ctr">
            <a:normAutofit/>
          </a:bodyPr>
          <a:lstStyle/>
          <a:p>
            <a:pPr marL="0" lvl="0" indent="0" rtl="0">
              <a:spcBef>
                <a:spcPts val="0"/>
              </a:spcBef>
              <a:spcAft>
                <a:spcPts val="600"/>
              </a:spcAft>
              <a:buNone/>
            </a:pPr>
            <a:fld id="{00000000-1234-1234-1234-123412341234}" type="slidenum">
              <a:rPr lang="en" smtClean="0"/>
              <a:pPr marL="0" lvl="0" indent="0" rtl="0">
                <a:spcBef>
                  <a:spcPts val="0"/>
                </a:spcBef>
                <a:spcAft>
                  <a:spcPts val="600"/>
                </a:spcAft>
                <a:buNone/>
              </a:pPr>
              <a:t>62</a:t>
            </a:fld>
            <a:endParaRPr lang="en"/>
          </a:p>
        </p:txBody>
      </p:sp>
    </p:spTree>
    <p:extLst>
      <p:ext uri="{BB962C8B-B14F-4D97-AF65-F5344CB8AC3E}">
        <p14:creationId xmlns:p14="http://schemas.microsoft.com/office/powerpoint/2010/main" val="18268058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689FA6-8D70-269C-1B6F-E4217A492FE9}"/>
              </a:ext>
            </a:extLst>
          </p:cNvPr>
          <p:cNvSpPr>
            <a:spLocks noGrp="1"/>
          </p:cNvSpPr>
          <p:nvPr>
            <p:ph type="title"/>
          </p:nvPr>
        </p:nvSpPr>
        <p:spPr/>
        <p:txBody>
          <a:bodyPr/>
          <a:lstStyle/>
          <a:p>
            <a:r>
              <a:rPr lang="en-US">
                <a:solidFill>
                  <a:schemeClr val="accent2"/>
                </a:solidFill>
              </a:rPr>
              <a:t>Abbreviated Day Collection Resources</a:t>
            </a:r>
          </a:p>
        </p:txBody>
      </p:sp>
      <p:sp>
        <p:nvSpPr>
          <p:cNvPr id="2" name="Text Placeholder 1">
            <a:extLst>
              <a:ext uri="{FF2B5EF4-FFF2-40B4-BE49-F238E27FC236}">
                <a16:creationId xmlns:a16="http://schemas.microsoft.com/office/drawing/2014/main" id="{C8FAF358-A869-300F-318F-DB3612ECFCCE}"/>
              </a:ext>
            </a:extLst>
          </p:cNvPr>
          <p:cNvSpPr>
            <a:spLocks noGrp="1"/>
          </p:cNvSpPr>
          <p:nvPr>
            <p:ph idx="1"/>
          </p:nvPr>
        </p:nvSpPr>
        <p:spPr>
          <a:xfrm>
            <a:off x="537882" y="1369219"/>
            <a:ext cx="8088407" cy="3235626"/>
          </a:xfrm>
        </p:spPr>
        <p:txBody>
          <a:bodyPr>
            <a:normAutofit/>
          </a:bodyPr>
          <a:lstStyle/>
          <a:p>
            <a:r>
              <a:rPr lang="en-US"/>
              <a:t>The Abbreviated Day Collection Page</a:t>
            </a:r>
          </a:p>
          <a:p>
            <a:pPr lvl="1"/>
            <a:r>
              <a:rPr lang="en-US">
                <a:hlinkClick r:id="rId3"/>
              </a:rPr>
              <a:t>https://www.oregon.gov/ode/reports-and-data/spedreports/pages/abbreviatedschooldaycollection.aspx</a:t>
            </a:r>
            <a:r>
              <a:rPr lang="en-US"/>
              <a:t> </a:t>
            </a:r>
          </a:p>
          <a:p>
            <a:pPr lvl="1"/>
            <a:r>
              <a:rPr lang="en-US"/>
              <a:t>Includes the most recent version of the collection manual, presentation and webinar materials, flow charts, and other resources</a:t>
            </a:r>
          </a:p>
          <a:p>
            <a:r>
              <a:rPr lang="en-US"/>
              <a:t>The Abbreviated School Day Program Page</a:t>
            </a:r>
          </a:p>
          <a:p>
            <a:pPr lvl="1"/>
            <a:r>
              <a:rPr lang="en-US">
                <a:hlinkClick r:id="rId4"/>
              </a:rPr>
              <a:t>https://www.oregon.gov/ode/students-and-family/SpecialEducation/Pages/abbreviatedschoolday.aspx</a:t>
            </a:r>
            <a:endParaRPr lang="en-US"/>
          </a:p>
          <a:p>
            <a:pPr lvl="1"/>
            <a:r>
              <a:rPr lang="en-US"/>
              <a:t>Links to Oregon Revised Statutes that pertain to Abbreviated Day, FAQ and other resources regarding the compliance and program side of an Abbreviated Day</a:t>
            </a:r>
          </a:p>
        </p:txBody>
      </p:sp>
      <p:sp>
        <p:nvSpPr>
          <p:cNvPr id="6" name="Footer Placeholder 5">
            <a:extLst>
              <a:ext uri="{FF2B5EF4-FFF2-40B4-BE49-F238E27FC236}">
                <a16:creationId xmlns:a16="http://schemas.microsoft.com/office/drawing/2014/main" id="{79874D05-6819-0FD8-143D-9C21F38A4209}"/>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4DF55670-45E0-4DFB-CA85-158F1931531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63</a:t>
            </a:fld>
            <a:endParaRPr lang="en"/>
          </a:p>
        </p:txBody>
      </p:sp>
    </p:spTree>
    <p:extLst>
      <p:ext uri="{BB962C8B-B14F-4D97-AF65-F5344CB8AC3E}">
        <p14:creationId xmlns:p14="http://schemas.microsoft.com/office/powerpoint/2010/main" val="11472911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188DE1F4-BD21-6A8E-7A46-923BF1ADBA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56D401-3F77-9CB6-BF71-3A61ED6B7D2E}"/>
              </a:ext>
            </a:extLst>
          </p:cNvPr>
          <p:cNvSpPr>
            <a:spLocks noGrp="1"/>
          </p:cNvSpPr>
          <p:nvPr>
            <p:ph type="title"/>
          </p:nvPr>
        </p:nvSpPr>
        <p:spPr/>
        <p:txBody>
          <a:bodyPr/>
          <a:lstStyle/>
          <a:p>
            <a:r>
              <a:rPr lang="en-US">
                <a:solidFill>
                  <a:schemeClr val="accent2"/>
                </a:solidFill>
              </a:rPr>
              <a:t>Abbreviated Day Support – OESO Data Team</a:t>
            </a:r>
          </a:p>
        </p:txBody>
      </p:sp>
      <p:sp>
        <p:nvSpPr>
          <p:cNvPr id="2" name="Text Placeholder 1">
            <a:extLst>
              <a:ext uri="{FF2B5EF4-FFF2-40B4-BE49-F238E27FC236}">
                <a16:creationId xmlns:a16="http://schemas.microsoft.com/office/drawing/2014/main" id="{0ADEC245-2400-C8BC-FA1B-C6AA5FA2213A}"/>
              </a:ext>
            </a:extLst>
          </p:cNvPr>
          <p:cNvSpPr>
            <a:spLocks noGrp="1"/>
          </p:cNvSpPr>
          <p:nvPr>
            <p:ph idx="1"/>
          </p:nvPr>
        </p:nvSpPr>
        <p:spPr/>
        <p:txBody>
          <a:bodyPr numCol="1">
            <a:normAutofit lnSpcReduction="10000"/>
          </a:bodyPr>
          <a:lstStyle/>
          <a:p>
            <a:pPr>
              <a:buSzPct val="125000"/>
            </a:pPr>
            <a:r>
              <a:rPr lang="en-US"/>
              <a:t>Contact the OESO Data Team for help with the following:</a:t>
            </a:r>
          </a:p>
          <a:p>
            <a:pPr lvl="1"/>
            <a:r>
              <a:rPr lang="en-US"/>
              <a:t>How to enter or edit an ASDP record</a:t>
            </a:r>
          </a:p>
          <a:p>
            <a:pPr lvl="1"/>
            <a:r>
              <a:rPr lang="en-US"/>
              <a:t>Help resolving an error</a:t>
            </a:r>
          </a:p>
          <a:p>
            <a:pPr lvl="1"/>
            <a:r>
              <a:rPr lang="en-US"/>
              <a:t>Removing a record that was entered in error</a:t>
            </a:r>
          </a:p>
          <a:p>
            <a:pPr lvl="1"/>
            <a:r>
              <a:rPr lang="en-US"/>
              <a:t>Help identifying the correct program reason code</a:t>
            </a:r>
          </a:p>
          <a:p>
            <a:pPr lvl="1"/>
            <a:r>
              <a:rPr lang="en-US"/>
              <a:t>Application bugs and issues </a:t>
            </a:r>
          </a:p>
          <a:p>
            <a:pPr>
              <a:buSzPct val="125000"/>
            </a:pPr>
            <a:r>
              <a:rPr lang="en-US"/>
              <a:t>Reach out to us at one of our shared inboxes:</a:t>
            </a:r>
          </a:p>
          <a:p>
            <a:pPr lvl="1"/>
            <a:r>
              <a:rPr lang="en-US">
                <a:hlinkClick r:id="rId3"/>
              </a:rPr>
              <a:t>ODE.ASDPApplication@ode.oregon.gov</a:t>
            </a:r>
            <a:r>
              <a:rPr lang="en-US"/>
              <a:t> (dedicated to ASDP application requests/support)</a:t>
            </a:r>
          </a:p>
          <a:p>
            <a:pPr lvl="1"/>
            <a:r>
              <a:rPr lang="en-US">
                <a:hlinkClick r:id="rId4"/>
              </a:rPr>
              <a:t>ODE.OSS-DataTeam@ode.oregon.gov</a:t>
            </a:r>
            <a:r>
              <a:rPr lang="en-US"/>
              <a:t> (general questions, may include non-ASDP questions)</a:t>
            </a:r>
          </a:p>
          <a:p>
            <a:pPr marL="596900" lvl="1" indent="0">
              <a:buNone/>
            </a:pPr>
            <a:endParaRPr lang="en-US"/>
          </a:p>
        </p:txBody>
      </p:sp>
      <p:sp>
        <p:nvSpPr>
          <p:cNvPr id="6" name="Footer Placeholder 5">
            <a:extLst>
              <a:ext uri="{FF2B5EF4-FFF2-40B4-BE49-F238E27FC236}">
                <a16:creationId xmlns:a16="http://schemas.microsoft.com/office/drawing/2014/main" id="{ADF35E27-2448-5F87-E03B-4D87AB8B5F3F}"/>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3210A41D-EECD-BDCE-E492-A881482537E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64</a:t>
            </a:fld>
            <a:endParaRPr lang="en"/>
          </a:p>
        </p:txBody>
      </p:sp>
    </p:spTree>
    <p:extLst>
      <p:ext uri="{BB962C8B-B14F-4D97-AF65-F5344CB8AC3E}">
        <p14:creationId xmlns:p14="http://schemas.microsoft.com/office/powerpoint/2010/main" val="481212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BAFA3A6E-7E06-1B38-6C74-7218E1AF1C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9675F7-71FE-823A-98A1-7A93BF7A099D}"/>
              </a:ext>
            </a:extLst>
          </p:cNvPr>
          <p:cNvSpPr>
            <a:spLocks noGrp="1"/>
          </p:cNvSpPr>
          <p:nvPr>
            <p:ph type="title"/>
          </p:nvPr>
        </p:nvSpPr>
        <p:spPr/>
        <p:txBody>
          <a:bodyPr/>
          <a:lstStyle/>
          <a:p>
            <a:r>
              <a:rPr lang="en-US">
                <a:solidFill>
                  <a:schemeClr val="accent2"/>
                </a:solidFill>
              </a:rPr>
              <a:t>Abbreviated Day Support – Additional Support</a:t>
            </a:r>
          </a:p>
        </p:txBody>
      </p:sp>
      <p:sp>
        <p:nvSpPr>
          <p:cNvPr id="2" name="Text Placeholder 1">
            <a:extLst>
              <a:ext uri="{FF2B5EF4-FFF2-40B4-BE49-F238E27FC236}">
                <a16:creationId xmlns:a16="http://schemas.microsoft.com/office/drawing/2014/main" id="{9228019F-85F9-187A-BC34-D38D1D515F81}"/>
              </a:ext>
            </a:extLst>
          </p:cNvPr>
          <p:cNvSpPr>
            <a:spLocks noGrp="1"/>
          </p:cNvSpPr>
          <p:nvPr>
            <p:ph idx="1"/>
          </p:nvPr>
        </p:nvSpPr>
        <p:spPr/>
        <p:txBody>
          <a:bodyPr numCol="1">
            <a:normAutofit/>
          </a:bodyPr>
          <a:lstStyle/>
          <a:p>
            <a:pPr>
              <a:buSzPct val="125000"/>
              <a:buFont typeface="Arial" panose="020B0604020202020204" pitchFamily="34" charset="0"/>
              <a:buChar char="•"/>
            </a:pPr>
            <a:r>
              <a:rPr lang="en-US" sz="2400"/>
              <a:t>Compliance and program-related questions:</a:t>
            </a:r>
          </a:p>
          <a:p>
            <a:pPr marL="596900" lvl="1" indent="0">
              <a:buSzPct val="125000"/>
              <a:buNone/>
            </a:pPr>
            <a:r>
              <a:rPr lang="en-US" sz="2400">
                <a:hlinkClick r:id="rId3"/>
              </a:rPr>
              <a:t>ode.ASDPquestions@ode.oregon.gov</a:t>
            </a:r>
            <a:r>
              <a:rPr lang="en-US" sz="2400"/>
              <a:t> </a:t>
            </a:r>
            <a:endParaRPr lang="en-US" sz="2400">
              <a:highlight>
                <a:srgbClr val="FFFF00"/>
              </a:highlight>
            </a:endParaRPr>
          </a:p>
          <a:p>
            <a:pPr>
              <a:spcBef>
                <a:spcPts val="1800"/>
              </a:spcBef>
              <a:buSzPct val="125000"/>
              <a:buFont typeface="Arial" panose="020B0604020202020204" pitchFamily="34" charset="0"/>
              <a:buChar char="•"/>
            </a:pPr>
            <a:r>
              <a:rPr lang="en-US" sz="2400"/>
              <a:t>Password resets and general login issues: </a:t>
            </a:r>
          </a:p>
          <a:p>
            <a:pPr marL="573088" indent="0">
              <a:buSzPct val="125000"/>
              <a:buNone/>
            </a:pPr>
            <a:r>
              <a:rPr lang="en-US" sz="2400"/>
              <a:t>ODE Helpdesk (503) 947-5715 </a:t>
            </a:r>
            <a:r>
              <a:rPr lang="en-US" sz="2400">
                <a:hlinkClick r:id="rId4"/>
              </a:rPr>
              <a:t>ODE.Helpdesk@ode.oregon.gov</a:t>
            </a:r>
            <a:r>
              <a:rPr lang="en-US" sz="2400"/>
              <a:t> </a:t>
            </a:r>
          </a:p>
          <a:p>
            <a:pPr>
              <a:spcBef>
                <a:spcPts val="1800"/>
              </a:spcBef>
              <a:spcAft>
                <a:spcPts val="600"/>
              </a:spcAft>
              <a:buSzPct val="125000"/>
              <a:buFont typeface="Arial" panose="020B0604020202020204" pitchFamily="34" charset="0"/>
              <a:buChar char="•"/>
            </a:pPr>
            <a:r>
              <a:rPr lang="en-US" sz="2400"/>
              <a:t>Access to the application: Contact you DSA</a:t>
            </a:r>
          </a:p>
          <a:p>
            <a:endParaRPr lang="en-US"/>
          </a:p>
        </p:txBody>
      </p:sp>
      <p:sp>
        <p:nvSpPr>
          <p:cNvPr id="6" name="Footer Placeholder 5">
            <a:extLst>
              <a:ext uri="{FF2B5EF4-FFF2-40B4-BE49-F238E27FC236}">
                <a16:creationId xmlns:a16="http://schemas.microsoft.com/office/drawing/2014/main" id="{8C76D049-7FA3-31F2-9A8C-CD436789B265}"/>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EC086C4C-6F4C-82A1-25AE-30EFF5550E0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65</a:t>
            </a:fld>
            <a:endParaRPr lang="en"/>
          </a:p>
        </p:txBody>
      </p:sp>
    </p:spTree>
    <p:extLst>
      <p:ext uri="{BB962C8B-B14F-4D97-AF65-F5344CB8AC3E}">
        <p14:creationId xmlns:p14="http://schemas.microsoft.com/office/powerpoint/2010/main" val="12451014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9B55265F-A5E5-358F-9380-120D6A0909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4391B2-C23E-0BEA-A6E3-7A1154EBC1E4}"/>
              </a:ext>
            </a:extLst>
          </p:cNvPr>
          <p:cNvSpPr>
            <a:spLocks noGrp="1"/>
          </p:cNvSpPr>
          <p:nvPr>
            <p:ph type="title"/>
          </p:nvPr>
        </p:nvSpPr>
        <p:spPr/>
        <p:txBody>
          <a:bodyPr>
            <a:normAutofit/>
          </a:bodyPr>
          <a:lstStyle/>
          <a:p>
            <a:r>
              <a:rPr lang="en-US">
                <a:solidFill>
                  <a:schemeClr val="accent2"/>
                </a:solidFill>
              </a:rPr>
              <a:t>Thank You for All That You Do!</a:t>
            </a:r>
          </a:p>
        </p:txBody>
      </p:sp>
      <p:sp>
        <p:nvSpPr>
          <p:cNvPr id="7" name="TextBox 6">
            <a:extLst>
              <a:ext uri="{FF2B5EF4-FFF2-40B4-BE49-F238E27FC236}">
                <a16:creationId xmlns:a16="http://schemas.microsoft.com/office/drawing/2014/main" id="{DDD4AA80-4AB0-334D-26C3-9D414D22C11E}"/>
              </a:ext>
            </a:extLst>
          </p:cNvPr>
          <p:cNvSpPr txBox="1"/>
          <p:nvPr/>
        </p:nvSpPr>
        <p:spPr>
          <a:xfrm>
            <a:off x="426905" y="1261507"/>
            <a:ext cx="5394960" cy="369332"/>
          </a:xfrm>
          <a:prstGeom prst="rect">
            <a:avLst/>
          </a:prstGeom>
          <a:noFill/>
        </p:spPr>
        <p:txBody>
          <a:bodyPr wrap="square">
            <a:spAutoFit/>
          </a:bodyPr>
          <a:lstStyle/>
          <a:p>
            <a:pPr algn="ctr"/>
            <a:r>
              <a:rPr lang="en-US" sz="1800" b="1">
                <a:solidFill>
                  <a:schemeClr val="accent1">
                    <a:lumMod val="75000"/>
                  </a:schemeClr>
                </a:solidFill>
                <a:latin typeface="+mn-lt"/>
              </a:rPr>
              <a:t>Please reach out to any of us with further questions: </a:t>
            </a:r>
          </a:p>
        </p:txBody>
      </p:sp>
      <p:sp>
        <p:nvSpPr>
          <p:cNvPr id="2" name="Text Placeholder 1">
            <a:extLst>
              <a:ext uri="{FF2B5EF4-FFF2-40B4-BE49-F238E27FC236}">
                <a16:creationId xmlns:a16="http://schemas.microsoft.com/office/drawing/2014/main" id="{E3D7AB69-4919-F614-6B75-B350153E6F86}"/>
              </a:ext>
            </a:extLst>
          </p:cNvPr>
          <p:cNvSpPr>
            <a:spLocks noGrp="1"/>
          </p:cNvSpPr>
          <p:nvPr>
            <p:ph idx="1"/>
          </p:nvPr>
        </p:nvSpPr>
        <p:spPr>
          <a:xfrm>
            <a:off x="527796" y="1676975"/>
            <a:ext cx="8088407" cy="2927870"/>
          </a:xfrm>
        </p:spPr>
        <p:txBody>
          <a:bodyPr>
            <a:normAutofit/>
          </a:bodyPr>
          <a:lstStyle/>
          <a:p>
            <a:pPr>
              <a:buSzPct val="125000"/>
            </a:pPr>
            <a:r>
              <a:rPr lang="en-US"/>
              <a:t>ASDP requests/support:</a:t>
            </a:r>
          </a:p>
          <a:p>
            <a:pPr marL="914400" indent="0">
              <a:spcBef>
                <a:spcPts val="600"/>
              </a:spcBef>
              <a:buSzPct val="125000"/>
              <a:buNone/>
            </a:pPr>
            <a:r>
              <a:rPr lang="en-US">
                <a:hlinkClick r:id="rId3"/>
              </a:rPr>
              <a:t>ODE.ASDPApplication@ode.oregon.gov</a:t>
            </a:r>
            <a:endParaRPr lang="en-US"/>
          </a:p>
          <a:p>
            <a:pPr marL="914400" indent="0">
              <a:spcBef>
                <a:spcPts val="600"/>
              </a:spcBef>
              <a:buSzPct val="125000"/>
              <a:buNone/>
            </a:pPr>
            <a:r>
              <a:rPr lang="en-US">
                <a:hlinkClick r:id="rId4"/>
              </a:rPr>
              <a:t>ODE.OSS-DataTeam@ode.oregon.gov</a:t>
            </a:r>
            <a:endParaRPr lang="en-US"/>
          </a:p>
          <a:p>
            <a:pPr>
              <a:spcBef>
                <a:spcPts val="1800"/>
              </a:spcBef>
              <a:buSzPct val="125000"/>
              <a:buFont typeface="Arial" panose="020B0604020202020204" pitchFamily="34" charset="0"/>
              <a:buChar char="•"/>
            </a:pPr>
            <a:r>
              <a:rPr lang="en-US"/>
              <a:t>Compliance and program-related questions:</a:t>
            </a:r>
          </a:p>
          <a:p>
            <a:pPr marL="914400" indent="0">
              <a:spcBef>
                <a:spcPts val="600"/>
              </a:spcBef>
              <a:buSzPct val="125000"/>
              <a:buNone/>
            </a:pPr>
            <a:r>
              <a:rPr lang="en-US">
                <a:hlinkClick r:id="rId5"/>
              </a:rPr>
              <a:t>ODE.ASDPquestions@ode.oregon.gov</a:t>
            </a:r>
            <a:r>
              <a:rPr lang="en-US"/>
              <a:t> </a:t>
            </a:r>
            <a:endParaRPr lang="en-US">
              <a:highlight>
                <a:srgbClr val="FFFF00"/>
              </a:highlight>
            </a:endParaRPr>
          </a:p>
          <a:p>
            <a:pPr>
              <a:spcBef>
                <a:spcPts val="1800"/>
              </a:spcBef>
              <a:buSzPct val="125000"/>
              <a:buFont typeface="Arial" panose="020B0604020202020204" pitchFamily="34" charset="0"/>
              <a:buChar char="•"/>
            </a:pPr>
            <a:r>
              <a:rPr lang="en-US"/>
              <a:t>Password resets and general login issues: </a:t>
            </a:r>
          </a:p>
          <a:p>
            <a:pPr marL="914400" indent="0">
              <a:spcBef>
                <a:spcPts val="600"/>
              </a:spcBef>
              <a:buSzPct val="125000"/>
              <a:buNone/>
            </a:pPr>
            <a:r>
              <a:rPr lang="en-US"/>
              <a:t>ODE Helpdesk (503) 947-5715 </a:t>
            </a:r>
            <a:r>
              <a:rPr lang="en-US">
                <a:hlinkClick r:id="rId6"/>
              </a:rPr>
              <a:t>ODE.Helpdesk@ode.oregon.gov</a:t>
            </a:r>
            <a:r>
              <a:rPr lang="en-US"/>
              <a:t> </a:t>
            </a:r>
          </a:p>
        </p:txBody>
      </p:sp>
      <p:sp>
        <p:nvSpPr>
          <p:cNvPr id="6" name="Footer Placeholder 5">
            <a:extLst>
              <a:ext uri="{FF2B5EF4-FFF2-40B4-BE49-F238E27FC236}">
                <a16:creationId xmlns:a16="http://schemas.microsoft.com/office/drawing/2014/main" id="{C52987F2-0CE1-E73D-1034-55BAFAC3805D}"/>
              </a:ext>
            </a:extLst>
          </p:cNvPr>
          <p:cNvSpPr>
            <a:spLocks noGrp="1"/>
          </p:cNvSpPr>
          <p:nvPr>
            <p:ph type="ftr" sz="quarter" idx="11"/>
          </p:nvPr>
        </p:nvSpPr>
        <p:spPr/>
        <p:txBody>
          <a:bodyPr/>
          <a:lstStyle/>
          <a:p>
            <a:r>
              <a:rPr lang="en-US"/>
              <a:t>Oregon Department of Education</a:t>
            </a:r>
          </a:p>
        </p:txBody>
      </p:sp>
      <p:sp>
        <p:nvSpPr>
          <p:cNvPr id="4" name="Slide Number Placeholder 3">
            <a:extLst>
              <a:ext uri="{FF2B5EF4-FFF2-40B4-BE49-F238E27FC236}">
                <a16:creationId xmlns:a16="http://schemas.microsoft.com/office/drawing/2014/main" id="{FE9EEEA0-AC77-44F0-C002-33826D7EFE2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66</a:t>
            </a:fld>
            <a:endParaRPr lang="en"/>
          </a:p>
        </p:txBody>
      </p:sp>
    </p:spTree>
    <p:extLst>
      <p:ext uri="{BB962C8B-B14F-4D97-AF65-F5344CB8AC3E}">
        <p14:creationId xmlns:p14="http://schemas.microsoft.com/office/powerpoint/2010/main" val="3261985428"/>
      </p:ext>
    </p:extLst>
  </p:cSld>
  <p:clrMapOvr>
    <a:masterClrMapping/>
  </p:clrMapOvr>
</p:sld>
</file>

<file path=ppt/theme/theme1.xml><?xml version="1.0" encoding="utf-8"?>
<a:theme xmlns:a="http://schemas.openxmlformats.org/drawingml/2006/main" name="1_2021ODE">
  <a:themeElements>
    <a:clrScheme name="ODE 2025">
      <a:dk1>
        <a:sysClr val="windowText" lastClr="000000"/>
      </a:dk1>
      <a:lt1>
        <a:sysClr val="window" lastClr="FFFFFF"/>
      </a:lt1>
      <a:dk2>
        <a:srgbClr val="007A78"/>
      </a:dk2>
      <a:lt2>
        <a:srgbClr val="F2FAFE"/>
      </a:lt2>
      <a:accent1>
        <a:srgbClr val="1B75BC"/>
      </a:accent1>
      <a:accent2>
        <a:srgbClr val="9F2065"/>
      </a:accent2>
      <a:accent3>
        <a:srgbClr val="C14B1F"/>
      </a:accent3>
      <a:accent4>
        <a:srgbClr val="916600"/>
      </a:accent4>
      <a:accent5>
        <a:srgbClr val="007F43"/>
      </a:accent5>
      <a:accent6>
        <a:srgbClr val="D34F9A"/>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00075542_ODE_PowerPoint Template-Accessible_2025.potx" id="{4D5F4C53-7647-4B4B-B4EC-4D5D753B8E21}" vid="{F374E191-6022-4850-BC6C-528027780CC4}"/>
    </a:ext>
  </a:extLst>
</a:theme>
</file>

<file path=ppt/theme/theme2.xml><?xml version="1.0" encoding="utf-8"?>
<a:theme xmlns:a="http://schemas.openxmlformats.org/drawingml/2006/main" name="Teal_2021ODE">
  <a:themeElements>
    <a:clrScheme name="ODE_2024">
      <a:dk1>
        <a:sysClr val="windowText" lastClr="000000"/>
      </a:dk1>
      <a:lt1>
        <a:sysClr val="window" lastClr="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00075542_ODE_PowerPoint Template-Accessible_2025.potx" id="{4D5F4C53-7647-4B4B-B4EC-4D5D753B8E21}" vid="{782EEF5A-09EC-4122-9FB2-2DF8F6C84EB6}"/>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E3A0F89BB9954C8B253FD585569827" ma:contentTypeVersion="11" ma:contentTypeDescription="Create a new document." ma:contentTypeScope="" ma:versionID="db441c4053a2524f622df63b47750384">
  <xsd:schema xmlns:xsd="http://www.w3.org/2001/XMLSchema" xmlns:xs="http://www.w3.org/2001/XMLSchema" xmlns:p="http://schemas.microsoft.com/office/2006/metadata/properties" xmlns:ns1="http://schemas.microsoft.com/sharepoint/v3" xmlns:ns2="b4311169-ef95-4eb4-ad55-0b8e815ccd7b" xmlns:ns3="626a857a-181d-4963-b522-a6055312c9f6" targetNamespace="http://schemas.microsoft.com/office/2006/metadata/properties" ma:root="true" ma:fieldsID="07241a755f9d7dc6433dc1321f08eba0" ns1:_="" ns2:_="" ns3:_="">
    <xsd:import namespace="http://schemas.microsoft.com/sharepoint/v3"/>
    <xsd:import namespace="b4311169-ef95-4eb4-ad55-0b8e815ccd7b"/>
    <xsd:import namespace="626a857a-181d-4963-b522-a6055312c9f6"/>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4311169-ef95-4eb4-ad55-0b8e815ccd7b"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626a857a-181d-4963-b522-a6055312c9f6"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Estimated_x0020_Creation_x0020_Date xmlns="b4311169-ef95-4eb4-ad55-0b8e815ccd7b">2023-09-30T07:00:00+00:00</Estimated_x0020_Creation_x0020_Date>
    <Remediation_x0020_Date xmlns="b4311169-ef95-4eb4-ad55-0b8e815ccd7b">2026-09-24T07:00:00+00:00</Remediation_x0020_Date>
    <Priority xmlns="b4311169-ef95-4eb4-ad55-0b8e815ccd7b">New</Priority>
    <PublishingExpirationDate xmlns="http://schemas.microsoft.com/sharepoint/v3" xsi:nil="true"/>
  </documentManagement>
</p:properties>
</file>

<file path=customXml/itemProps1.xml><?xml version="1.0" encoding="utf-8"?>
<ds:datastoreItem xmlns:ds="http://schemas.openxmlformats.org/officeDocument/2006/customXml" ds:itemID="{835C6D7B-2D2F-40AA-872A-7D7AA7630E0E}"/>
</file>

<file path=customXml/itemProps2.xml><?xml version="1.0" encoding="utf-8"?>
<ds:datastoreItem xmlns:ds="http://schemas.openxmlformats.org/officeDocument/2006/customXml" ds:itemID="{827B2B50-E51A-41F6-A5B7-B973FFE77257}"/>
</file>

<file path=customXml/itemProps3.xml><?xml version="1.0" encoding="utf-8"?>
<ds:datastoreItem xmlns:ds="http://schemas.openxmlformats.org/officeDocument/2006/customXml" ds:itemID="{413F0609-455B-4B6B-B0D5-3BAA4E06EE56}"/>
</file>

<file path=docMetadata/LabelInfo.xml><?xml version="1.0" encoding="utf-8"?>
<clbl:labelList xmlns:clbl="http://schemas.microsoft.com/office/2020/mipLabelMetadata">
  <clbl:label id="{7730ea53-6f5e-4160-81a5-992a9105450a}" enabled="1" method="Standard" siteId="{b4f51418-b269-49a2-935a-fa54bf584fc8}" removed="0"/>
</clbl:labelList>
</file>

<file path=docProps/app.xml><?xml version="1.0" encoding="utf-8"?>
<Properties xmlns="http://schemas.openxmlformats.org/officeDocument/2006/extended-properties" xmlns:vt="http://schemas.openxmlformats.org/officeDocument/2006/docPropsVTypes">
  <Template>ODE Slide Deck Template_Accessible_2025</Template>
  <TotalTime>0</TotalTime>
  <Words>3812</Words>
  <Application>Microsoft Office PowerPoint</Application>
  <PresentationFormat>On-screen Show (16:9)</PresentationFormat>
  <Paragraphs>550</Paragraphs>
  <Slides>66</Slides>
  <Notes>64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66</vt:i4>
      </vt:variant>
    </vt:vector>
  </HeadingPairs>
  <TitlesOfParts>
    <vt:vector size="73" baseType="lpstr">
      <vt:lpstr>Arial</vt:lpstr>
      <vt:lpstr>Arial,Sans-Serif</vt:lpstr>
      <vt:lpstr>Calibri</vt:lpstr>
      <vt:lpstr>Courier New</vt:lpstr>
      <vt:lpstr>Wingdings</vt:lpstr>
      <vt:lpstr>1_2021ODE</vt:lpstr>
      <vt:lpstr>Teal_2021ODE</vt:lpstr>
      <vt:lpstr>Abbreviated School Day Program  Data Collection Training</vt:lpstr>
      <vt:lpstr>About this Training</vt:lpstr>
      <vt:lpstr>Agenda</vt:lpstr>
      <vt:lpstr>Upcoming Trainings &amp; Office Hours</vt:lpstr>
      <vt:lpstr>Recorded Webinars</vt:lpstr>
      <vt:lpstr>Information Security</vt:lpstr>
      <vt:lpstr>Collection Background</vt:lpstr>
      <vt:lpstr>Abbreviated School Day Programs (ORS 343.322) Ensuring Equitable Access to Instruction for Students with Disabilities</vt:lpstr>
      <vt:lpstr>What is an Abbreviated School Day Program?</vt:lpstr>
      <vt:lpstr>Which Students Does ASDP Apply To?</vt:lpstr>
      <vt:lpstr>How Do We Determine if a Student is on an ASDP?</vt:lpstr>
      <vt:lpstr>Criteria for Reporting a Record </vt:lpstr>
      <vt:lpstr>Reporting Consecutive versus Cumulative Days</vt:lpstr>
      <vt:lpstr>Example:  If Count of Days are Cumulative</vt:lpstr>
      <vt:lpstr>Not Reportable Situations and Student Groups</vt:lpstr>
      <vt:lpstr>Who Submits</vt:lpstr>
      <vt:lpstr>When to Report</vt:lpstr>
      <vt:lpstr>Getting Started</vt:lpstr>
      <vt:lpstr>Guiding Questions</vt:lpstr>
      <vt:lpstr>Abbreviated School Day Application Access</vt:lpstr>
      <vt:lpstr>Data Entry and Record Management</vt:lpstr>
      <vt:lpstr>What’s New?</vt:lpstr>
      <vt:lpstr>Data Entry Fields – Dates</vt:lpstr>
      <vt:lpstr>Data Entry Fields – Weekly Minutes</vt:lpstr>
      <vt:lpstr>Data Entry Fields – Program Reason</vt:lpstr>
      <vt:lpstr>Program Start Reason Codes</vt:lpstr>
      <vt:lpstr>Data Entry Fields – Notice to Parent</vt:lpstr>
      <vt:lpstr>Data Entry Fields – Parent Consent</vt:lpstr>
      <vt:lpstr>Data Entry Fields – Disability Status</vt:lpstr>
      <vt:lpstr>Data Entry Fields – Special Education Details</vt:lpstr>
      <vt:lpstr>Data Entry Fields – Program Stop</vt:lpstr>
      <vt:lpstr>Stop Reason Codes - Part 1 (Codes 01 -09)</vt:lpstr>
      <vt:lpstr>Stop Reason Codes - Part 2 (Codes 10 -15)</vt:lpstr>
      <vt:lpstr>Data Entry Fields – Section 504 Information</vt:lpstr>
      <vt:lpstr>Multiple Records During the same School Year</vt:lpstr>
      <vt:lpstr>Multiple Records Confirmation</vt:lpstr>
      <vt:lpstr>How to Edit or Update a Record</vt:lpstr>
      <vt:lpstr>Updating the Record - Editable fields</vt:lpstr>
      <vt:lpstr>Non-Editable fields</vt:lpstr>
      <vt:lpstr>Notes</vt:lpstr>
      <vt:lpstr>Adding a Note to a Record - Step 1</vt:lpstr>
      <vt:lpstr>Adding a Note to a Record - Step 2</vt:lpstr>
      <vt:lpstr>Adding a Note to a Record - Step 3</vt:lpstr>
      <vt:lpstr>Verification</vt:lpstr>
      <vt:lpstr>ASDP Verification</vt:lpstr>
      <vt:lpstr>Monthly Verification</vt:lpstr>
      <vt:lpstr>Verification timeline example</vt:lpstr>
      <vt:lpstr>Verification Report</vt:lpstr>
      <vt:lpstr>Verification Report Summaries – Open Records</vt:lpstr>
      <vt:lpstr>Verification Report Summaries – Students Entered</vt:lpstr>
      <vt:lpstr>Verification Report Summaries – Records Closed</vt:lpstr>
      <vt:lpstr>End of Year Submission Form</vt:lpstr>
      <vt:lpstr>End of Year Submission Form Example</vt:lpstr>
      <vt:lpstr>Demonstration</vt:lpstr>
      <vt:lpstr>Common Issues and Troubleshooting</vt:lpstr>
      <vt:lpstr>ASDP Record Reviews</vt:lpstr>
      <vt:lpstr>Common Errors</vt:lpstr>
      <vt:lpstr>Common Errors Resolved by Editing the Record</vt:lpstr>
      <vt:lpstr>Common Errors Requiring Data Team Support</vt:lpstr>
      <vt:lpstr>Common Errors That Require Record Reentry</vt:lpstr>
      <vt:lpstr>Removing records – Stop Dated versus Removed</vt:lpstr>
      <vt:lpstr>Resources and Closing</vt:lpstr>
      <vt:lpstr>Abbreviated Day Collection Resources</vt:lpstr>
      <vt:lpstr>Abbreviated Day Support – OESO Data Team</vt:lpstr>
      <vt:lpstr>Abbreviated Day Support – Additional Support</vt:lpstr>
      <vt:lpstr>Thank You for All That You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Abbreviated School Day Application Webinar</dc:title>
  <dc:creator/>
  <cp:revision>1</cp:revision>
  <dcterms:modified xsi:type="dcterms:W3CDTF">2026-09-24T21:29:48Z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y fmtid="{D5CDD505-2E9C-101B-9397-08002B2CF9AE}" pid="3" name="MSIP_Label_7730ea53-6f5e-4160-81a5-992a9105450a_ContentBits">
    <vt:lpwstr>0</vt:lpwstr>
  </property>
  <property fmtid="{D5CDD505-2E9C-101B-9397-08002B2CF9AE}" pid="4" name="MSIP_Label_7730ea53-6f5e-4160-81a5-992a9105450a_SetDate">
    <vt:lpwstr>2024-08-05T21:03:23Z</vt:lpwstr>
  </property>
  <property fmtid="{D5CDD505-2E9C-101B-9397-08002B2CF9AE}" pid="5" name="ContentTypeId">
    <vt:lpwstr>0x01010054E3A0F89BB9954C8B253FD585569827</vt:lpwstr>
  </property>
  <property fmtid="{D5CDD505-2E9C-101B-9397-08002B2CF9AE}" pid="6" name="MSIP_Label_7730ea53-6f5e-4160-81a5-992a9105450a_Enabled">
    <vt:lpwstr>true</vt:lpwstr>
  </property>
  <property fmtid="{D5CDD505-2E9C-101B-9397-08002B2CF9AE}" pid="7" name="MSIP_Label_7730ea53-6f5e-4160-81a5-992a9105450a_Name">
    <vt:lpwstr>Level 2 - Limited (Items)</vt:lpwstr>
  </property>
  <property fmtid="{D5CDD505-2E9C-101B-9397-08002B2CF9AE}" pid="8" name="MSIP_Label_7730ea53-6f5e-4160-81a5-992a9105450a_SiteId">
    <vt:lpwstr>b4f51418-b269-49a2-935a-fa54bf584fc8</vt:lpwstr>
  </property>
  <property fmtid="{D5CDD505-2E9C-101B-9397-08002B2CF9AE}" pid="9" name="MSIP_Label_7730ea53-6f5e-4160-81a5-992a9105450a_ActionId">
    <vt:lpwstr>9add1ee9-4f44-4b79-ae9d-0cb2beaaf890</vt:lpwstr>
  </property>
  <property fmtid="{D5CDD505-2E9C-101B-9397-08002B2CF9AE}" pid="10" name="MSIP_Label_7730ea53-6f5e-4160-81a5-992a9105450a_Method">
    <vt:lpwstr>Standard</vt:lpwstr>
  </property>
</Properties>
</file>