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diagrams/data11.xml" ContentType="application/vnd.openxmlformats-officedocument.drawingml.diagramData+xml"/>
  <Override PartName="/ppt/diagrams/data1.xml" ContentType="application/vnd.openxmlformats-officedocument.drawingml.diagramData+xml"/>
  <Override PartName="/ppt/diagrams/data10.xml" ContentType="application/vnd.openxmlformats-officedocument.drawingml.diagramData+xml"/>
  <Override PartName="/ppt/presentation.xml" ContentType="application/vnd.openxmlformats-officedocument.presentationml.presentation.main+xml"/>
  <Override PartName="/ppt/diagrams/data6.xml" ContentType="application/vnd.openxmlformats-officedocument.drawingml.diagramData+xml"/>
  <Override PartName="/ppt/diagrams/data2.xml" ContentType="application/vnd.openxmlformats-officedocument.drawingml.diagramData+xml"/>
  <Override PartName="/ppt/diagrams/data9.xml" ContentType="application/vnd.openxmlformats-officedocument.drawingml.diagramData+xml"/>
  <Override PartName="/ppt/diagrams/data7.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8.xml" ContentType="application/vnd.openxmlformats-officedocument.drawingml.diagramData+xml"/>
  <Override PartName="/ppt/diagrams/data5.xml" ContentType="application/vnd.openxmlformats-officedocument.drawingml.diagramData+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27.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7.xml" ContentType="application/vnd.openxmlformats-officedocument.theme+xml"/>
  <Override PartName="/ppt/theme/theme6.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diagrams/colors4.xml" ContentType="application/vnd.openxmlformats-officedocument.drawingml.diagramColors+xml"/>
  <Override PartName="/ppt/theme/theme1.xml" ContentType="application/vnd.openxmlformats-officedocument.theme+xml"/>
  <Override PartName="/ppt/diagrams/quickStyle4.xml" ContentType="application/vnd.openxmlformats-officedocument.drawingml.diagramStyle+xml"/>
  <Override PartName="/ppt/diagrams/layout4.xml" ContentType="application/vnd.openxmlformats-officedocument.drawingml.diagramLayout+xml"/>
  <Override PartName="/ppt/commentAuthors.xml" ContentType="application/vnd.openxmlformats-officedocument.presentationml.commentAuthors+xml"/>
  <Override PartName="/ppt/notesMasters/notesMaster1.xml" ContentType="application/vnd.openxmlformats-officedocument.presentationml.notesMaster+xml"/>
  <Override PartName="/ppt/diagrams/quickStyle10.xml" ContentType="application/vnd.openxmlformats-officedocument.drawingml.diagramStyle+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authors.xml" ContentType="application/vnd.ms-powerpoint.authors+xml"/>
  <Override PartName="/ppt/diagrams/drawing3.xml" ContentType="application/vnd.ms-office.drawingml.diagramDrawing+xml"/>
  <Override PartName="/ppt/diagrams/colors3.xml" ContentType="application/vnd.openxmlformats-officedocument.drawingml.diagramColors+xml"/>
  <Override PartName="/ppt/diagrams/quickStyle3.xml" ContentType="application/vnd.openxmlformats-officedocument.drawingml.diagramStyle+xml"/>
  <Override PartName="/ppt/diagrams/layout10.xml" ContentType="application/vnd.openxmlformats-officedocument.drawingml.diagramLayout+xml"/>
  <Override PartName="/ppt/diagrams/drawing11.xml" ContentType="application/vnd.ms-office.drawingml.diagramDrawing+xml"/>
  <Override PartName="/ppt/diagrams/drawing10.xml" ContentType="application/vnd.ms-office.drawingml.diagramDrawing+xml"/>
  <Override PartName="/ppt/diagrams/drawing9.xml" ContentType="application/vnd.ms-office.drawingml.diagramDrawing+xml"/>
  <Override PartName="/ppt/diagrams/colors9.xml" ContentType="application/vnd.openxmlformats-officedocument.drawingml.diagramColors+xml"/>
  <Override PartName="/ppt/diagrams/quickStyle9.xml" ContentType="application/vnd.openxmlformats-officedocument.drawingml.diagramStyle+xml"/>
  <Override PartName="/ppt/diagrams/layout9.xml" ContentType="application/vnd.openxmlformats-officedocument.drawingml.diagramLayout+xml"/>
  <Override PartName="/ppt/diagrams/drawing8.xml" ContentType="application/vnd.ms-office.drawingml.diagramDrawing+xml"/>
  <Override PartName="/ppt/diagrams/colors8.xml" ContentType="application/vnd.openxmlformats-officedocument.drawingml.diagramColors+xml"/>
  <Override PartName="/ppt/diagrams/colors10.xml" ContentType="application/vnd.openxmlformats-officedocument.drawingml.diagramColors+xml"/>
  <Override PartName="/ppt/diagrams/quickStyle8.xml" ContentType="application/vnd.openxmlformats-officedocument.drawingml.diagramStyle+xml"/>
  <Override PartName="/ppt/diagrams/layout8.xml" ContentType="application/vnd.openxmlformats-officedocument.drawingml.diagramLayout+xml"/>
  <Override PartName="/ppt/diagrams/drawing7.xml" ContentType="application/vnd.ms-office.drawingml.diagramDrawing+xml"/>
  <Override PartName="/ppt/diagrams/colors7.xml" ContentType="application/vnd.openxmlformats-officedocument.drawingml.diagramColors+xml"/>
  <Override PartName="/ppt/diagrams/quickStyle7.xml" ContentType="application/vnd.openxmlformats-officedocument.drawingml.diagramStyle+xml"/>
  <Override PartName="/ppt/diagrams/layout7.xml" ContentType="application/vnd.openxmlformats-officedocument.drawingml.diagramLayout+xml"/>
  <Override PartName="/ppt/diagrams/drawing6.xml" ContentType="application/vnd.ms-office.drawingml.diagramDrawing+xml"/>
  <Override PartName="/ppt/diagrams/colors6.xml" ContentType="application/vnd.openxmlformats-officedocument.drawingml.diagramColors+xml"/>
  <Override PartName="/ppt/diagrams/quickStyle6.xml" ContentType="application/vnd.openxmlformats-officedocument.drawingml.diagramStyle+xml"/>
  <Override PartName="/ppt/diagrams/layout6.xml" ContentType="application/vnd.openxmlformats-officedocument.drawingml.diagramLayout+xml"/>
  <Override PartName="/ppt/diagrams/drawing5.xml" ContentType="application/vnd.ms-office.drawingml.diagramDrawing+xml"/>
  <Override PartName="/ppt/diagrams/colors5.xml" ContentType="application/vnd.openxmlformats-officedocument.drawingml.diagramColors+xml"/>
  <Override PartName="/ppt/diagrams/quickStyle5.xml" ContentType="application/vnd.openxmlformats-officedocument.drawingml.diagramStyle+xml"/>
  <Override PartName="/ppt/diagrams/layout5.xml" ContentType="application/vnd.openxmlformats-officedocument.drawingml.diagramLayout+xml"/>
  <Override PartName="/ppt/diagrams/drawing4.xml" ContentType="application/vnd.ms-office.drawingml.diagramDrawing+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 id="2147483815" r:id="rId2"/>
    <p:sldMasterId id="2147483803" r:id="rId3"/>
    <p:sldMasterId id="2147483791" r:id="rId4"/>
    <p:sldMasterId id="2147483779" r:id="rId5"/>
    <p:sldMasterId id="2147483767" r:id="rId6"/>
  </p:sldMasterIdLst>
  <p:notesMasterIdLst>
    <p:notesMasterId r:id="rId93"/>
  </p:notesMasterIdLst>
  <p:sldIdLst>
    <p:sldId id="256" r:id="rId7"/>
    <p:sldId id="377" r:id="rId8"/>
    <p:sldId id="272" r:id="rId9"/>
    <p:sldId id="439" r:id="rId10"/>
    <p:sldId id="379" r:id="rId11"/>
    <p:sldId id="358" r:id="rId12"/>
    <p:sldId id="441" r:id="rId13"/>
    <p:sldId id="264" r:id="rId14"/>
    <p:sldId id="443" r:id="rId15"/>
    <p:sldId id="474" r:id="rId16"/>
    <p:sldId id="445" r:id="rId17"/>
    <p:sldId id="421" r:id="rId18"/>
    <p:sldId id="378" r:id="rId19"/>
    <p:sldId id="436" r:id="rId20"/>
    <p:sldId id="380" r:id="rId21"/>
    <p:sldId id="475" r:id="rId22"/>
    <p:sldId id="437" r:id="rId23"/>
    <p:sldId id="477" r:id="rId24"/>
    <p:sldId id="440" r:id="rId25"/>
    <p:sldId id="478" r:id="rId26"/>
    <p:sldId id="438" r:id="rId27"/>
    <p:sldId id="267" r:id="rId28"/>
    <p:sldId id="273" r:id="rId29"/>
    <p:sldId id="381" r:id="rId30"/>
    <p:sldId id="382" r:id="rId31"/>
    <p:sldId id="383" r:id="rId32"/>
    <p:sldId id="384" r:id="rId33"/>
    <p:sldId id="385" r:id="rId34"/>
    <p:sldId id="298" r:id="rId35"/>
    <p:sldId id="453" r:id="rId36"/>
    <p:sldId id="454" r:id="rId37"/>
    <p:sldId id="300" r:id="rId38"/>
    <p:sldId id="299" r:id="rId39"/>
    <p:sldId id="455" r:id="rId40"/>
    <p:sldId id="301" r:id="rId41"/>
    <p:sldId id="424" r:id="rId42"/>
    <p:sldId id="479" r:id="rId43"/>
    <p:sldId id="480" r:id="rId44"/>
    <p:sldId id="413" r:id="rId45"/>
    <p:sldId id="277" r:id="rId46"/>
    <p:sldId id="268" r:id="rId47"/>
    <p:sldId id="283" r:id="rId48"/>
    <p:sldId id="305" r:id="rId49"/>
    <p:sldId id="311" r:id="rId50"/>
    <p:sldId id="307" r:id="rId51"/>
    <p:sldId id="392" r:id="rId52"/>
    <p:sldId id="309" r:id="rId53"/>
    <p:sldId id="315" r:id="rId54"/>
    <p:sldId id="316" r:id="rId55"/>
    <p:sldId id="312" r:id="rId56"/>
    <p:sldId id="459" r:id="rId57"/>
    <p:sldId id="396" r:id="rId58"/>
    <p:sldId id="460" r:id="rId59"/>
    <p:sldId id="481" r:id="rId60"/>
    <p:sldId id="414" r:id="rId61"/>
    <p:sldId id="482" r:id="rId62"/>
    <p:sldId id="418" r:id="rId63"/>
    <p:sldId id="404" r:id="rId64"/>
    <p:sldId id="483" r:id="rId65"/>
    <p:sldId id="484" r:id="rId66"/>
    <p:sldId id="435" r:id="rId67"/>
    <p:sldId id="284" r:id="rId68"/>
    <p:sldId id="467" r:id="rId69"/>
    <p:sldId id="323" r:id="rId70"/>
    <p:sldId id="400" r:id="rId71"/>
    <p:sldId id="349" r:id="rId72"/>
    <p:sldId id="365" r:id="rId73"/>
    <p:sldId id="399" r:id="rId74"/>
    <p:sldId id="285" r:id="rId75"/>
    <p:sldId id="287" r:id="rId76"/>
    <p:sldId id="401" r:id="rId77"/>
    <p:sldId id="352" r:id="rId78"/>
    <p:sldId id="485" r:id="rId79"/>
    <p:sldId id="402" r:id="rId80"/>
    <p:sldId id="470" r:id="rId81"/>
    <p:sldId id="348" r:id="rId82"/>
    <p:sldId id="347" r:id="rId83"/>
    <p:sldId id="354" r:id="rId84"/>
    <p:sldId id="335" r:id="rId85"/>
    <p:sldId id="434" r:id="rId86"/>
    <p:sldId id="288" r:id="rId87"/>
    <p:sldId id="346" r:id="rId88"/>
    <p:sldId id="339" r:id="rId89"/>
    <p:sldId id="471" r:id="rId90"/>
    <p:sldId id="472" r:id="rId91"/>
    <p:sldId id="337" r:id="rId9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213EAA75-0B6E-4749-A8A5-B7FA1A6A33DC}">
          <p14:sldIdLst>
            <p14:sldId id="256"/>
            <p14:sldId id="377"/>
            <p14:sldId id="272"/>
            <p14:sldId id="439"/>
            <p14:sldId id="379"/>
            <p14:sldId id="358"/>
            <p14:sldId id="441"/>
            <p14:sldId id="264"/>
          </p14:sldIdLst>
        </p14:section>
        <p14:section name="December Child Count" id="{A7B85355-4F54-44E8-A337-72465CADCF5A}">
          <p14:sldIdLst>
            <p14:sldId id="443"/>
            <p14:sldId id="474"/>
            <p14:sldId id="445"/>
            <p14:sldId id="421"/>
            <p14:sldId id="378"/>
            <p14:sldId id="436"/>
            <p14:sldId id="380"/>
            <p14:sldId id="475"/>
            <p14:sldId id="437"/>
            <p14:sldId id="477"/>
            <p14:sldId id="440"/>
            <p14:sldId id="478"/>
            <p14:sldId id="438"/>
            <p14:sldId id="267"/>
          </p14:sldIdLst>
        </p14:section>
        <p14:section name="June Exit" id="{A172053E-FDF5-454B-922D-1D0FC889E847}">
          <p14:sldIdLst>
            <p14:sldId id="273"/>
            <p14:sldId id="381"/>
            <p14:sldId id="382"/>
            <p14:sldId id="383"/>
            <p14:sldId id="384"/>
            <p14:sldId id="385"/>
            <p14:sldId id="298"/>
            <p14:sldId id="453"/>
            <p14:sldId id="454"/>
            <p14:sldId id="300"/>
            <p14:sldId id="299"/>
            <p14:sldId id="455"/>
            <p14:sldId id="301"/>
            <p14:sldId id="424"/>
            <p14:sldId id="479"/>
            <p14:sldId id="480"/>
            <p14:sldId id="413"/>
            <p14:sldId id="277"/>
          </p14:sldIdLst>
        </p14:section>
        <p14:section name="Child FInd" id="{FC805EB7-2F29-403D-AF42-CDDA6E20D523}">
          <p14:sldIdLst>
            <p14:sldId id="268"/>
            <p14:sldId id="283"/>
            <p14:sldId id="305"/>
            <p14:sldId id="311"/>
            <p14:sldId id="307"/>
            <p14:sldId id="392"/>
            <p14:sldId id="309"/>
            <p14:sldId id="315"/>
            <p14:sldId id="316"/>
            <p14:sldId id="312"/>
            <p14:sldId id="459"/>
            <p14:sldId id="396"/>
            <p14:sldId id="460"/>
            <p14:sldId id="481"/>
            <p14:sldId id="414"/>
            <p14:sldId id="482"/>
            <p14:sldId id="418"/>
            <p14:sldId id="404"/>
            <p14:sldId id="483"/>
            <p14:sldId id="484"/>
            <p14:sldId id="435"/>
          </p14:sldIdLst>
        </p14:section>
        <p14:section name="Review Window" id="{FFC0F599-CDBE-4C17-A421-53C55A9F98FD}">
          <p14:sldIdLst>
            <p14:sldId id="284"/>
            <p14:sldId id="467"/>
            <p14:sldId id="323"/>
            <p14:sldId id="400"/>
            <p14:sldId id="349"/>
            <p14:sldId id="365"/>
            <p14:sldId id="399"/>
          </p14:sldIdLst>
        </p14:section>
        <p14:section name="IDEA Data Manager" id="{A39B77DC-D7B6-4CE4-9AB8-1B6D575EC981}">
          <p14:sldIdLst>
            <p14:sldId id="285"/>
            <p14:sldId id="287"/>
            <p14:sldId id="401"/>
            <p14:sldId id="352"/>
            <p14:sldId id="485"/>
            <p14:sldId id="402"/>
            <p14:sldId id="470"/>
            <p14:sldId id="348"/>
          </p14:sldIdLst>
        </p14:section>
        <p14:section name="Data Quality" id="{7104A43D-A83F-41BB-8F2A-202DAAB2FA72}">
          <p14:sldIdLst>
            <p14:sldId id="347"/>
            <p14:sldId id="354"/>
            <p14:sldId id="335"/>
            <p14:sldId id="434"/>
          </p14:sldIdLst>
        </p14:section>
        <p14:section name="Resources" id="{C5C344BE-7795-4F1D-A7B4-D936C0D980B9}">
          <p14:sldIdLst>
            <p14:sldId id="288"/>
            <p14:sldId id="346"/>
            <p14:sldId id="339"/>
            <p14:sldId id="471"/>
            <p14:sldId id="472"/>
            <p14:sldId id="33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D2FCF78-C6C0-71D7-A3FC-39811EB91D5E}" name="MCKIM Jackie * ODE" initials="JM" userId="S::MckimJ@ode.oregon.gov::f5e62762-f279-40b6-8178-235b1c6661c5" providerId="AD"/>
  <p188:author id="{6C377E85-339D-AA2B-054D-8F501887E609}" name="GARTON Cynthia * ODE" initials="GC*O" userId="S::gartonc@ode.oregon.gov::9fa7202e-3e11-4906-8b2d-bfb8072390c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VELASCO Josie * ODE" initials="VJ*O" lastIdx="6" clrIdx="0">
    <p:extLst>
      <p:ext uri="{19B8F6BF-5375-455C-9EA6-DF929625EA0E}">
        <p15:presenceInfo xmlns:p15="http://schemas.microsoft.com/office/powerpoint/2012/main" userId="S-1-5-21-2237050375-1962090969-1930583096-54643" providerId="AD"/>
      </p:ext>
    </p:extLst>
  </p:cmAuthor>
  <p:cmAuthor id="2" name="GARTON Cynthia * ODE" initials="GC*O" lastIdx="12" clrIdx="1">
    <p:extLst>
      <p:ext uri="{19B8F6BF-5375-455C-9EA6-DF929625EA0E}">
        <p15:presenceInfo xmlns:p15="http://schemas.microsoft.com/office/powerpoint/2012/main" userId="S-1-5-21-2237050375-1962090969-1930583096-36631" providerId="AD"/>
      </p:ext>
    </p:extLst>
  </p:cmAuthor>
  <p:cmAuthor id="3" name="MCKIM Jackie * ODE" initials="MJ*O" lastIdx="12" clrIdx="2">
    <p:extLst>
      <p:ext uri="{19B8F6BF-5375-455C-9EA6-DF929625EA0E}">
        <p15:presenceInfo xmlns:p15="http://schemas.microsoft.com/office/powerpoint/2012/main" userId="S-1-5-21-2237050375-1962090969-1930583096-2134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AFF"/>
    <a:srgbClr val="E7F5F4"/>
    <a:srgbClr val="FDF9E7"/>
    <a:srgbClr val="FEFBE6"/>
    <a:srgbClr val="FDFCE7"/>
    <a:srgbClr val="FEF7E6"/>
    <a:srgbClr val="FEFAF0"/>
    <a:srgbClr val="E7F5F3"/>
    <a:srgbClr val="FCF4F8"/>
    <a:srgbClr val="FCEDE1"/>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4D6BB4-7845-9F32-53C8-B7177C5E72DD}" v="141" dt="2022-08-01T20:54:23.762"/>
    <p1510:client id="{FE7F032A-E702-8849-4147-57E1F9B5F7C2}" v="172" dt="2022-07-29T22:24:12.334"/>
  </p1510:revLst>
</p1510:revInfo>
</file>

<file path=ppt/tableStyles.xml><?xml version="1.0" encoding="utf-8"?>
<a:tblStyleLst xmlns:a="http://schemas.openxmlformats.org/drawingml/2006/main" def="{5C22544A-7EE6-4342-B048-85BDC9FD1C3A}">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509" autoAdjust="0"/>
    <p:restoredTop sz="47579" autoAdjust="0"/>
  </p:normalViewPr>
  <p:slideViewPr>
    <p:cSldViewPr snapToGrid="0">
      <p:cViewPr varScale="1">
        <p:scale>
          <a:sx n="49" d="100"/>
          <a:sy n="49" d="100"/>
        </p:scale>
        <p:origin x="3186" y="42"/>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1" d="100"/>
          <a:sy n="81" d="100"/>
        </p:scale>
        <p:origin x="3858" y="9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customXml" Target="../customXml/item2.xml"/><Relationship Id="rId5" Type="http://schemas.openxmlformats.org/officeDocument/2006/relationships/slideMaster" Target="slideMasters/slideMaster5.xml"/><Relationship Id="rId90" Type="http://schemas.openxmlformats.org/officeDocument/2006/relationships/slide" Target="slides/slide84.xml"/><Relationship Id="rId95" Type="http://schemas.openxmlformats.org/officeDocument/2006/relationships/presProps" Target="presProps.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80" Type="http://schemas.openxmlformats.org/officeDocument/2006/relationships/slide" Target="slides/slide74.xml"/><Relationship Id="rId85" Type="http://schemas.openxmlformats.org/officeDocument/2006/relationships/slide" Target="slides/slide79.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103" Type="http://schemas.openxmlformats.org/officeDocument/2006/relationships/customXml" Target="../customXml/item3.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commentAuthors" Target="commentAuthors.xml"/><Relationship Id="rId99" Type="http://schemas.microsoft.com/office/2015/10/relationships/revisionInfo" Target="revisionInfo.xml"/><Relationship Id="rId101" Type="http://schemas.openxmlformats.org/officeDocument/2006/relationships/customXml" Target="../customXml/item1.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theme" Target="theme/theme1.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microsoft.com/office/2018/10/relationships/authors" Target="author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notesMaster" Target="notesMasters/notesMaster1.xml"/><Relationship Id="rId98" Type="http://schemas.openxmlformats.org/officeDocument/2006/relationships/tableStyles" Target="tableStyles.xml"/><Relationship Id="rId3" Type="http://schemas.openxmlformats.org/officeDocument/2006/relationships/slideMaster" Target="slideMasters/slideMaster3.xml"/></Relationships>
</file>

<file path=ppt/diagrams/_rels/data9.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9.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BF8EEE-E7C6-4835-9904-EF6A9ECC0BDF}"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15A0EDF1-7018-48A0-8464-A11C0DA33C53}">
      <dgm:prSet/>
      <dgm:spPr/>
      <dgm:t>
        <a:bodyPr/>
        <a:lstStyle/>
        <a:p>
          <a:r>
            <a:rPr lang="en-US" b="1" dirty="0"/>
            <a:t>Data is confidential</a:t>
          </a:r>
          <a:endParaRPr lang="en-US" dirty="0"/>
        </a:p>
      </dgm:t>
    </dgm:pt>
    <dgm:pt modelId="{05F43265-C023-44BC-9CCD-A3B4B86F5F96}" type="parTrans" cxnId="{2E17F03C-A59E-4B4A-9435-3CA83607FF6E}">
      <dgm:prSet/>
      <dgm:spPr/>
      <dgm:t>
        <a:bodyPr/>
        <a:lstStyle/>
        <a:p>
          <a:endParaRPr lang="en-US"/>
        </a:p>
      </dgm:t>
    </dgm:pt>
    <dgm:pt modelId="{6F38AEDA-2F45-44DF-9D5F-30317F838176}" type="sibTrans" cxnId="{2E17F03C-A59E-4B4A-9435-3CA83607FF6E}">
      <dgm:prSet/>
      <dgm:spPr/>
      <dgm:t>
        <a:bodyPr/>
        <a:lstStyle/>
        <a:p>
          <a:endParaRPr lang="en-US"/>
        </a:p>
      </dgm:t>
    </dgm:pt>
    <dgm:pt modelId="{7B7E0E54-4D8E-4FC0-AAF6-7CDCB0773689}">
      <dgm:prSet/>
      <dgm:spPr/>
      <dgm:t>
        <a:bodyPr/>
        <a:lstStyle/>
        <a:p>
          <a:r>
            <a:rPr lang="en-US"/>
            <a:t>FERPA</a:t>
          </a:r>
        </a:p>
      </dgm:t>
    </dgm:pt>
    <dgm:pt modelId="{5CA5ACD4-5429-4A73-AEDF-D70E9CBD9380}" type="parTrans" cxnId="{E3F3E557-76A6-4049-BB70-846350359B7E}">
      <dgm:prSet/>
      <dgm:spPr/>
      <dgm:t>
        <a:bodyPr/>
        <a:lstStyle/>
        <a:p>
          <a:endParaRPr lang="en-US"/>
        </a:p>
      </dgm:t>
    </dgm:pt>
    <dgm:pt modelId="{03D55EC7-AB38-475D-9DA1-E97BCEDAF7B7}" type="sibTrans" cxnId="{E3F3E557-76A6-4049-BB70-846350359B7E}">
      <dgm:prSet/>
      <dgm:spPr/>
      <dgm:t>
        <a:bodyPr/>
        <a:lstStyle/>
        <a:p>
          <a:endParaRPr lang="en-US"/>
        </a:p>
      </dgm:t>
    </dgm:pt>
    <dgm:pt modelId="{F63BA369-F2DB-4B80-9EBB-BDE279E59895}">
      <dgm:prSet/>
      <dgm:spPr/>
      <dgm:t>
        <a:bodyPr/>
        <a:lstStyle/>
        <a:p>
          <a:r>
            <a:rPr lang="en-US"/>
            <a:t>HIPAA (transfer of records)</a:t>
          </a:r>
        </a:p>
      </dgm:t>
    </dgm:pt>
    <dgm:pt modelId="{1029A128-B69B-4A05-A67E-EB898E3C3A95}" type="parTrans" cxnId="{93131ACA-1958-4345-9846-068A5DE96F51}">
      <dgm:prSet/>
      <dgm:spPr/>
      <dgm:t>
        <a:bodyPr/>
        <a:lstStyle/>
        <a:p>
          <a:endParaRPr lang="en-US"/>
        </a:p>
      </dgm:t>
    </dgm:pt>
    <dgm:pt modelId="{FA1E7CEB-65FA-45E5-A900-627687FB0D36}" type="sibTrans" cxnId="{93131ACA-1958-4345-9846-068A5DE96F51}">
      <dgm:prSet/>
      <dgm:spPr/>
      <dgm:t>
        <a:bodyPr/>
        <a:lstStyle/>
        <a:p>
          <a:endParaRPr lang="en-US"/>
        </a:p>
      </dgm:t>
    </dgm:pt>
    <dgm:pt modelId="{729303A8-BDD2-4B33-9044-D2B17133CA0B}">
      <dgm:prSet/>
      <dgm:spPr/>
      <dgm:t>
        <a:bodyPr/>
        <a:lstStyle/>
        <a:p>
          <a:r>
            <a:rPr lang="en-US"/>
            <a:t>Email SSID numbers only</a:t>
          </a:r>
        </a:p>
      </dgm:t>
    </dgm:pt>
    <dgm:pt modelId="{83C3B810-A11B-4819-B554-3A9DFB78F15B}" type="parTrans" cxnId="{6A547504-5CD3-4811-BFD5-7A4281E57A6A}">
      <dgm:prSet/>
      <dgm:spPr/>
      <dgm:t>
        <a:bodyPr/>
        <a:lstStyle/>
        <a:p>
          <a:endParaRPr lang="en-US"/>
        </a:p>
      </dgm:t>
    </dgm:pt>
    <dgm:pt modelId="{04A22DDA-0AF7-4DE5-8E34-CAA66CD3F2E5}" type="sibTrans" cxnId="{6A547504-5CD3-4811-BFD5-7A4281E57A6A}">
      <dgm:prSet/>
      <dgm:spPr/>
      <dgm:t>
        <a:bodyPr/>
        <a:lstStyle/>
        <a:p>
          <a:endParaRPr lang="en-US"/>
        </a:p>
      </dgm:t>
    </dgm:pt>
    <dgm:pt modelId="{E895CFC8-E3C5-463E-A83B-536EF931FB18}">
      <dgm:prSet/>
      <dgm:spPr/>
      <dgm:t>
        <a:bodyPr/>
        <a:lstStyle/>
        <a:p>
          <a:r>
            <a:rPr lang="en-US" b="1"/>
            <a:t>ODE Data Team </a:t>
          </a:r>
          <a:endParaRPr lang="en-US"/>
        </a:p>
      </dgm:t>
    </dgm:pt>
    <dgm:pt modelId="{B88B6031-4A5B-4E69-909B-7B200CC14C4E}" type="parTrans" cxnId="{586624A1-ADA4-4D3F-9E33-686C34196FF5}">
      <dgm:prSet/>
      <dgm:spPr/>
      <dgm:t>
        <a:bodyPr/>
        <a:lstStyle/>
        <a:p>
          <a:endParaRPr lang="en-US"/>
        </a:p>
      </dgm:t>
    </dgm:pt>
    <dgm:pt modelId="{927920F0-F8B6-410B-BB1B-F48E3A82AF0C}" type="sibTrans" cxnId="{586624A1-ADA4-4D3F-9E33-686C34196FF5}">
      <dgm:prSet/>
      <dgm:spPr/>
      <dgm:t>
        <a:bodyPr/>
        <a:lstStyle/>
        <a:p>
          <a:endParaRPr lang="en-US"/>
        </a:p>
      </dgm:t>
    </dgm:pt>
    <dgm:pt modelId="{C2C2F09E-B14E-4791-B006-4E3704D32506}">
      <dgm:prSet/>
      <dgm:spPr/>
      <dgm:t>
        <a:bodyPr/>
        <a:lstStyle/>
        <a:p>
          <a:r>
            <a:rPr lang="en-US"/>
            <a:t>Always call us first </a:t>
          </a:r>
        </a:p>
      </dgm:t>
    </dgm:pt>
    <dgm:pt modelId="{442523DF-3168-42A2-850F-F6E544053C69}" type="parTrans" cxnId="{8F2BFBC9-FF5B-4B0E-B58A-CFB5CB99669B}">
      <dgm:prSet/>
      <dgm:spPr/>
      <dgm:t>
        <a:bodyPr/>
        <a:lstStyle/>
        <a:p>
          <a:endParaRPr lang="en-US"/>
        </a:p>
      </dgm:t>
    </dgm:pt>
    <dgm:pt modelId="{756949B3-E68C-482B-BDB2-9E4D0D5C8539}" type="sibTrans" cxnId="{8F2BFBC9-FF5B-4B0E-B58A-CFB5CB99669B}">
      <dgm:prSet/>
      <dgm:spPr/>
      <dgm:t>
        <a:bodyPr/>
        <a:lstStyle/>
        <a:p>
          <a:endParaRPr lang="en-US"/>
        </a:p>
      </dgm:t>
    </dgm:pt>
    <dgm:pt modelId="{5095EC29-5FB6-4D4C-B8EE-10073FA061FE}">
      <dgm:prSet/>
      <dgm:spPr/>
      <dgm:t>
        <a:bodyPr/>
        <a:lstStyle/>
        <a:p>
          <a:r>
            <a:rPr lang="en-US"/>
            <a:t>If necessary, we can refer you to the Help Desk.</a:t>
          </a:r>
        </a:p>
      </dgm:t>
    </dgm:pt>
    <dgm:pt modelId="{B48AC7F9-3ACD-495B-B7E6-81A4E00995A5}" type="parTrans" cxnId="{17C1E423-4A8C-4C94-8977-62A3A682A4D7}">
      <dgm:prSet/>
      <dgm:spPr/>
      <dgm:t>
        <a:bodyPr/>
        <a:lstStyle/>
        <a:p>
          <a:endParaRPr lang="en-US"/>
        </a:p>
      </dgm:t>
    </dgm:pt>
    <dgm:pt modelId="{220C07EA-2B28-416E-A9A9-BC3B654F69E7}" type="sibTrans" cxnId="{17C1E423-4A8C-4C94-8977-62A3A682A4D7}">
      <dgm:prSet/>
      <dgm:spPr/>
      <dgm:t>
        <a:bodyPr/>
        <a:lstStyle/>
        <a:p>
          <a:endParaRPr lang="en-US"/>
        </a:p>
      </dgm:t>
    </dgm:pt>
    <dgm:pt modelId="{0FDB4A43-D2FA-413B-9EFF-22094C11859F}" type="pres">
      <dgm:prSet presAssocID="{A0BF8EEE-E7C6-4835-9904-EF6A9ECC0BDF}" presName="linear" presStyleCnt="0">
        <dgm:presLayoutVars>
          <dgm:dir/>
          <dgm:animLvl val="lvl"/>
          <dgm:resizeHandles val="exact"/>
        </dgm:presLayoutVars>
      </dgm:prSet>
      <dgm:spPr/>
    </dgm:pt>
    <dgm:pt modelId="{F233ADCC-D563-4FF7-B0AF-9239C3511625}" type="pres">
      <dgm:prSet presAssocID="{15A0EDF1-7018-48A0-8464-A11C0DA33C53}" presName="parentLin" presStyleCnt="0"/>
      <dgm:spPr/>
    </dgm:pt>
    <dgm:pt modelId="{CF1D5872-4E1C-461D-9B36-BDC7BFE83D5F}" type="pres">
      <dgm:prSet presAssocID="{15A0EDF1-7018-48A0-8464-A11C0DA33C53}" presName="parentLeftMargin" presStyleLbl="node1" presStyleIdx="0" presStyleCnt="2"/>
      <dgm:spPr/>
    </dgm:pt>
    <dgm:pt modelId="{33394026-3095-4982-8D29-9BBFFA5169C4}" type="pres">
      <dgm:prSet presAssocID="{15A0EDF1-7018-48A0-8464-A11C0DA33C53}" presName="parentText" presStyleLbl="node1" presStyleIdx="0" presStyleCnt="2">
        <dgm:presLayoutVars>
          <dgm:chMax val="0"/>
          <dgm:bulletEnabled val="1"/>
        </dgm:presLayoutVars>
      </dgm:prSet>
      <dgm:spPr/>
    </dgm:pt>
    <dgm:pt modelId="{51E0C847-8524-487B-9A0B-B3744420DA91}" type="pres">
      <dgm:prSet presAssocID="{15A0EDF1-7018-48A0-8464-A11C0DA33C53}" presName="negativeSpace" presStyleCnt="0"/>
      <dgm:spPr/>
    </dgm:pt>
    <dgm:pt modelId="{EB229F51-E418-449C-A752-0701BB80F955}" type="pres">
      <dgm:prSet presAssocID="{15A0EDF1-7018-48A0-8464-A11C0DA33C53}" presName="childText" presStyleLbl="conFgAcc1" presStyleIdx="0" presStyleCnt="2">
        <dgm:presLayoutVars>
          <dgm:bulletEnabled val="1"/>
        </dgm:presLayoutVars>
      </dgm:prSet>
      <dgm:spPr/>
    </dgm:pt>
    <dgm:pt modelId="{836F752E-3173-43B9-B9F9-0CECA4AEF10B}" type="pres">
      <dgm:prSet presAssocID="{6F38AEDA-2F45-44DF-9D5F-30317F838176}" presName="spaceBetweenRectangles" presStyleCnt="0"/>
      <dgm:spPr/>
    </dgm:pt>
    <dgm:pt modelId="{62E3DFE4-CF65-4F4B-AA60-77BB923B665B}" type="pres">
      <dgm:prSet presAssocID="{E895CFC8-E3C5-463E-A83B-536EF931FB18}" presName="parentLin" presStyleCnt="0"/>
      <dgm:spPr/>
    </dgm:pt>
    <dgm:pt modelId="{6D959CB5-04C2-4807-9917-C94B07506DE1}" type="pres">
      <dgm:prSet presAssocID="{E895CFC8-E3C5-463E-A83B-536EF931FB18}" presName="parentLeftMargin" presStyleLbl="node1" presStyleIdx="0" presStyleCnt="2"/>
      <dgm:spPr/>
    </dgm:pt>
    <dgm:pt modelId="{D919E2D9-676C-4759-9BDB-835CE0569751}" type="pres">
      <dgm:prSet presAssocID="{E895CFC8-E3C5-463E-A83B-536EF931FB18}" presName="parentText" presStyleLbl="node1" presStyleIdx="1" presStyleCnt="2">
        <dgm:presLayoutVars>
          <dgm:chMax val="0"/>
          <dgm:bulletEnabled val="1"/>
        </dgm:presLayoutVars>
      </dgm:prSet>
      <dgm:spPr/>
    </dgm:pt>
    <dgm:pt modelId="{77E8B8CF-A3A3-4F37-953E-98A229ACFA06}" type="pres">
      <dgm:prSet presAssocID="{E895CFC8-E3C5-463E-A83B-536EF931FB18}" presName="negativeSpace" presStyleCnt="0"/>
      <dgm:spPr/>
    </dgm:pt>
    <dgm:pt modelId="{41C25790-1CBD-426A-B8A4-D4E9212FF8BB}" type="pres">
      <dgm:prSet presAssocID="{E895CFC8-E3C5-463E-A83B-536EF931FB18}" presName="childText" presStyleLbl="conFgAcc1" presStyleIdx="1" presStyleCnt="2">
        <dgm:presLayoutVars>
          <dgm:bulletEnabled val="1"/>
        </dgm:presLayoutVars>
      </dgm:prSet>
      <dgm:spPr/>
    </dgm:pt>
  </dgm:ptLst>
  <dgm:cxnLst>
    <dgm:cxn modelId="{F1F59003-3DDA-4D9B-BA6B-6AD1E4F9B9B1}" type="presOf" srcId="{F63BA369-F2DB-4B80-9EBB-BDE279E59895}" destId="{EB229F51-E418-449C-A752-0701BB80F955}" srcOrd="0" destOrd="1" presId="urn:microsoft.com/office/officeart/2005/8/layout/list1"/>
    <dgm:cxn modelId="{6A547504-5CD3-4811-BFD5-7A4281E57A6A}" srcId="{15A0EDF1-7018-48A0-8464-A11C0DA33C53}" destId="{729303A8-BDD2-4B33-9044-D2B17133CA0B}" srcOrd="2" destOrd="0" parTransId="{83C3B810-A11B-4819-B554-3A9DFB78F15B}" sibTransId="{04A22DDA-0AF7-4DE5-8E34-CAA66CD3F2E5}"/>
    <dgm:cxn modelId="{7AD07009-2389-4DD4-98DF-7B8FCBB41690}" type="presOf" srcId="{A0BF8EEE-E7C6-4835-9904-EF6A9ECC0BDF}" destId="{0FDB4A43-D2FA-413B-9EFF-22094C11859F}" srcOrd="0" destOrd="0" presId="urn:microsoft.com/office/officeart/2005/8/layout/list1"/>
    <dgm:cxn modelId="{8935B611-CC27-42D8-B416-21F80223AA38}" type="presOf" srcId="{C2C2F09E-B14E-4791-B006-4E3704D32506}" destId="{41C25790-1CBD-426A-B8A4-D4E9212FF8BB}" srcOrd="0" destOrd="0" presId="urn:microsoft.com/office/officeart/2005/8/layout/list1"/>
    <dgm:cxn modelId="{17C1E423-4A8C-4C94-8977-62A3A682A4D7}" srcId="{E895CFC8-E3C5-463E-A83B-536EF931FB18}" destId="{5095EC29-5FB6-4D4C-B8EE-10073FA061FE}" srcOrd="1" destOrd="0" parTransId="{B48AC7F9-3ACD-495B-B7E6-81A4E00995A5}" sibTransId="{220C07EA-2B28-416E-A9A9-BC3B654F69E7}"/>
    <dgm:cxn modelId="{2E17F03C-A59E-4B4A-9435-3CA83607FF6E}" srcId="{A0BF8EEE-E7C6-4835-9904-EF6A9ECC0BDF}" destId="{15A0EDF1-7018-48A0-8464-A11C0DA33C53}" srcOrd="0" destOrd="0" parTransId="{05F43265-C023-44BC-9CCD-A3B4B86F5F96}" sibTransId="{6F38AEDA-2F45-44DF-9D5F-30317F838176}"/>
    <dgm:cxn modelId="{E7EB4769-AA5D-4AB2-ABEA-5D80CFC65F71}" type="presOf" srcId="{15A0EDF1-7018-48A0-8464-A11C0DA33C53}" destId="{33394026-3095-4982-8D29-9BBFFA5169C4}" srcOrd="1" destOrd="0" presId="urn:microsoft.com/office/officeart/2005/8/layout/list1"/>
    <dgm:cxn modelId="{6311E24F-4D84-49BE-8E97-F2BC8A5D03FD}" type="presOf" srcId="{5095EC29-5FB6-4D4C-B8EE-10073FA061FE}" destId="{41C25790-1CBD-426A-B8A4-D4E9212FF8BB}" srcOrd="0" destOrd="1" presId="urn:microsoft.com/office/officeart/2005/8/layout/list1"/>
    <dgm:cxn modelId="{08F83571-4D16-4D78-812B-51A6220D389D}" type="presOf" srcId="{E895CFC8-E3C5-463E-A83B-536EF931FB18}" destId="{D919E2D9-676C-4759-9BDB-835CE0569751}" srcOrd="1" destOrd="0" presId="urn:microsoft.com/office/officeart/2005/8/layout/list1"/>
    <dgm:cxn modelId="{1FCAE454-521A-4E30-A869-C4C18E65A46C}" type="presOf" srcId="{15A0EDF1-7018-48A0-8464-A11C0DA33C53}" destId="{CF1D5872-4E1C-461D-9B36-BDC7BFE83D5F}" srcOrd="0" destOrd="0" presId="urn:microsoft.com/office/officeart/2005/8/layout/list1"/>
    <dgm:cxn modelId="{E3F3E557-76A6-4049-BB70-846350359B7E}" srcId="{15A0EDF1-7018-48A0-8464-A11C0DA33C53}" destId="{7B7E0E54-4D8E-4FC0-AAF6-7CDCB0773689}" srcOrd="0" destOrd="0" parTransId="{5CA5ACD4-5429-4A73-AEDF-D70E9CBD9380}" sibTransId="{03D55EC7-AB38-475D-9DA1-E97BCEDAF7B7}"/>
    <dgm:cxn modelId="{4DF3795A-B4E3-4795-A060-A8B865CD4FF4}" type="presOf" srcId="{7B7E0E54-4D8E-4FC0-AAF6-7CDCB0773689}" destId="{EB229F51-E418-449C-A752-0701BB80F955}" srcOrd="0" destOrd="0" presId="urn:microsoft.com/office/officeart/2005/8/layout/list1"/>
    <dgm:cxn modelId="{586624A1-ADA4-4D3F-9E33-686C34196FF5}" srcId="{A0BF8EEE-E7C6-4835-9904-EF6A9ECC0BDF}" destId="{E895CFC8-E3C5-463E-A83B-536EF931FB18}" srcOrd="1" destOrd="0" parTransId="{B88B6031-4A5B-4E69-909B-7B200CC14C4E}" sibTransId="{927920F0-F8B6-410B-BB1B-F48E3A82AF0C}"/>
    <dgm:cxn modelId="{8706F0AE-6E8C-4454-ACE9-B848589101F6}" type="presOf" srcId="{729303A8-BDD2-4B33-9044-D2B17133CA0B}" destId="{EB229F51-E418-449C-A752-0701BB80F955}" srcOrd="0" destOrd="2" presId="urn:microsoft.com/office/officeart/2005/8/layout/list1"/>
    <dgm:cxn modelId="{8F2BFBC9-FF5B-4B0E-B58A-CFB5CB99669B}" srcId="{E895CFC8-E3C5-463E-A83B-536EF931FB18}" destId="{C2C2F09E-B14E-4791-B006-4E3704D32506}" srcOrd="0" destOrd="0" parTransId="{442523DF-3168-42A2-850F-F6E544053C69}" sibTransId="{756949B3-E68C-482B-BDB2-9E4D0D5C8539}"/>
    <dgm:cxn modelId="{93131ACA-1958-4345-9846-068A5DE96F51}" srcId="{15A0EDF1-7018-48A0-8464-A11C0DA33C53}" destId="{F63BA369-F2DB-4B80-9EBB-BDE279E59895}" srcOrd="1" destOrd="0" parTransId="{1029A128-B69B-4A05-A67E-EB898E3C3A95}" sibTransId="{FA1E7CEB-65FA-45E5-A900-627687FB0D36}"/>
    <dgm:cxn modelId="{91C6C6DF-11BE-448C-8E15-877562120EAD}" type="presOf" srcId="{E895CFC8-E3C5-463E-A83B-536EF931FB18}" destId="{6D959CB5-04C2-4807-9917-C94B07506DE1}" srcOrd="0" destOrd="0" presId="urn:microsoft.com/office/officeart/2005/8/layout/list1"/>
    <dgm:cxn modelId="{EE932E89-1ED5-4F20-8BE2-B7BF827E6DF6}" type="presParOf" srcId="{0FDB4A43-D2FA-413B-9EFF-22094C11859F}" destId="{F233ADCC-D563-4FF7-B0AF-9239C3511625}" srcOrd="0" destOrd="0" presId="urn:microsoft.com/office/officeart/2005/8/layout/list1"/>
    <dgm:cxn modelId="{FF37DAA2-EB00-4C5B-B4B4-C2A5CD0FA390}" type="presParOf" srcId="{F233ADCC-D563-4FF7-B0AF-9239C3511625}" destId="{CF1D5872-4E1C-461D-9B36-BDC7BFE83D5F}" srcOrd="0" destOrd="0" presId="urn:microsoft.com/office/officeart/2005/8/layout/list1"/>
    <dgm:cxn modelId="{1B34BC98-0418-4466-B1C3-FEE2776193AC}" type="presParOf" srcId="{F233ADCC-D563-4FF7-B0AF-9239C3511625}" destId="{33394026-3095-4982-8D29-9BBFFA5169C4}" srcOrd="1" destOrd="0" presId="urn:microsoft.com/office/officeart/2005/8/layout/list1"/>
    <dgm:cxn modelId="{52C820F3-59BC-4F10-9D32-8FBCF75A87ED}" type="presParOf" srcId="{0FDB4A43-D2FA-413B-9EFF-22094C11859F}" destId="{51E0C847-8524-487B-9A0B-B3744420DA91}" srcOrd="1" destOrd="0" presId="urn:microsoft.com/office/officeart/2005/8/layout/list1"/>
    <dgm:cxn modelId="{335D2CFE-590E-4E53-B11A-71172927E106}" type="presParOf" srcId="{0FDB4A43-D2FA-413B-9EFF-22094C11859F}" destId="{EB229F51-E418-449C-A752-0701BB80F955}" srcOrd="2" destOrd="0" presId="urn:microsoft.com/office/officeart/2005/8/layout/list1"/>
    <dgm:cxn modelId="{9B110581-59DE-4F5F-9BB7-EF74BD24BC79}" type="presParOf" srcId="{0FDB4A43-D2FA-413B-9EFF-22094C11859F}" destId="{836F752E-3173-43B9-B9F9-0CECA4AEF10B}" srcOrd="3" destOrd="0" presId="urn:microsoft.com/office/officeart/2005/8/layout/list1"/>
    <dgm:cxn modelId="{2185F8E4-8A43-4D1D-9FBE-87867083B781}" type="presParOf" srcId="{0FDB4A43-D2FA-413B-9EFF-22094C11859F}" destId="{62E3DFE4-CF65-4F4B-AA60-77BB923B665B}" srcOrd="4" destOrd="0" presId="urn:microsoft.com/office/officeart/2005/8/layout/list1"/>
    <dgm:cxn modelId="{C8A21892-ED4A-4EEB-BD99-29B956A8582B}" type="presParOf" srcId="{62E3DFE4-CF65-4F4B-AA60-77BB923B665B}" destId="{6D959CB5-04C2-4807-9917-C94B07506DE1}" srcOrd="0" destOrd="0" presId="urn:microsoft.com/office/officeart/2005/8/layout/list1"/>
    <dgm:cxn modelId="{FD36FAC8-E887-4AAF-8828-E42618DE13AF}" type="presParOf" srcId="{62E3DFE4-CF65-4F4B-AA60-77BB923B665B}" destId="{D919E2D9-676C-4759-9BDB-835CE0569751}" srcOrd="1" destOrd="0" presId="urn:microsoft.com/office/officeart/2005/8/layout/list1"/>
    <dgm:cxn modelId="{972434BE-F67C-4D7F-95C4-D9A542E48F9D}" type="presParOf" srcId="{0FDB4A43-D2FA-413B-9EFF-22094C11859F}" destId="{77E8B8CF-A3A3-4F37-953E-98A229ACFA06}" srcOrd="5" destOrd="0" presId="urn:microsoft.com/office/officeart/2005/8/layout/list1"/>
    <dgm:cxn modelId="{FD46EA9B-28AC-4A29-9982-1BA7FB500F35}" type="presParOf" srcId="{0FDB4A43-D2FA-413B-9EFF-22094C11859F}" destId="{41C25790-1CBD-426A-B8A4-D4E9212FF8BB}"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AE1FD6F-B19C-4CF6-AF7E-2254A67694B4}" type="doc">
      <dgm:prSet loTypeId="urn:microsoft.com/office/officeart/2008/layout/IncreasingCircleProcess" loCatId="list" qsTypeId="urn:microsoft.com/office/officeart/2005/8/quickstyle/simple1" qsCatId="simple" csTypeId="urn:microsoft.com/office/officeart/2005/8/colors/accent2_2" csCatId="accent2" phldr="1"/>
      <dgm:spPr/>
      <dgm:t>
        <a:bodyPr/>
        <a:lstStyle/>
        <a:p>
          <a:endParaRPr lang="en-US"/>
        </a:p>
      </dgm:t>
    </dgm:pt>
    <dgm:pt modelId="{0CE4DE45-8623-4947-BAA8-9AD59BE429D6}">
      <dgm:prSet/>
      <dgm:spPr/>
      <dgm:t>
        <a:bodyPr/>
        <a:lstStyle/>
        <a:p>
          <a:pPr>
            <a:spcBef>
              <a:spcPts val="600"/>
            </a:spcBef>
          </a:pPr>
          <a:r>
            <a:rPr lang="en-US" baseline="0" dirty="0"/>
            <a:t>Example what not to do</a:t>
          </a:r>
          <a:endParaRPr lang="en-US" b="1" dirty="0"/>
        </a:p>
      </dgm:t>
    </dgm:pt>
    <dgm:pt modelId="{9602390D-6207-4BC9-B341-29DDA833020B}" type="parTrans" cxnId="{1DC3DD3D-1446-4DE9-8315-20F9A9921810}">
      <dgm:prSet/>
      <dgm:spPr/>
      <dgm:t>
        <a:bodyPr/>
        <a:lstStyle/>
        <a:p>
          <a:endParaRPr lang="en-US"/>
        </a:p>
      </dgm:t>
    </dgm:pt>
    <dgm:pt modelId="{8FF53B96-5D79-4E50-8DFB-CCF7F8A149B0}" type="sibTrans" cxnId="{1DC3DD3D-1446-4DE9-8315-20F9A9921810}">
      <dgm:prSet/>
      <dgm:spPr/>
      <dgm:t>
        <a:bodyPr/>
        <a:lstStyle/>
        <a:p>
          <a:endParaRPr lang="en-US"/>
        </a:p>
      </dgm:t>
    </dgm:pt>
    <dgm:pt modelId="{6E847DAE-B7CE-43C2-A5B6-A8DC7DC85324}">
      <dgm:prSet custT="1"/>
      <dgm:spPr/>
      <dgm:t>
        <a:bodyPr/>
        <a:lstStyle/>
        <a:p>
          <a:r>
            <a:rPr lang="en-US" sz="2000" b="1" baseline="0" dirty="0"/>
            <a:t>Audit: </a:t>
          </a:r>
          <a:r>
            <a:rPr lang="en-US" sz="2000" b="0" baseline="0" dirty="0"/>
            <a:t>Change Reason Timeline Not Met Code to 6 or change comment to include days student was absent. Can only use Code 2 if absent more than 15 days. If no change district will be considered inaccurate.</a:t>
          </a:r>
        </a:p>
        <a:p>
          <a:r>
            <a:rPr lang="en-US" sz="2000" b="1" baseline="0" dirty="0"/>
            <a:t>Original Comment: </a:t>
          </a:r>
          <a:r>
            <a:rPr lang="en-US" sz="2000" b="0" baseline="0" dirty="0"/>
            <a:t>Student was not available due to excessive absences</a:t>
          </a:r>
        </a:p>
        <a:p>
          <a:r>
            <a:rPr lang="en-US" sz="2000" b="1" baseline="0" dirty="0"/>
            <a:t>Updated Comment: </a:t>
          </a:r>
          <a:r>
            <a:rPr lang="en-US" sz="2000" b="0" baseline="0" dirty="0"/>
            <a:t>Student had excessive absences</a:t>
          </a:r>
          <a:r>
            <a:rPr lang="en-US" sz="2000" b="0" i="0" u="none" dirty="0"/>
            <a:t>.</a:t>
          </a:r>
          <a:endParaRPr lang="en-US" sz="2000" b="0" dirty="0">
            <a:latin typeface="Calibri" panose="020F0502020204030204" pitchFamily="34" charset="0"/>
            <a:ea typeface="Calibri" panose="020F0502020204030204" pitchFamily="34" charset="0"/>
            <a:cs typeface="Times New Roman" panose="02020603050405020304" pitchFamily="18" charset="0"/>
          </a:endParaRPr>
        </a:p>
      </dgm:t>
    </dgm:pt>
    <dgm:pt modelId="{689D5E61-528A-4D4F-A507-98CABDD5A49C}" type="parTrans" cxnId="{286BEFE0-D319-46A8-B2D2-75670093D3CC}">
      <dgm:prSet/>
      <dgm:spPr/>
      <dgm:t>
        <a:bodyPr/>
        <a:lstStyle/>
        <a:p>
          <a:endParaRPr lang="en-US"/>
        </a:p>
      </dgm:t>
    </dgm:pt>
    <dgm:pt modelId="{F0FFAD94-D4A5-4D70-AFDC-8DEC9ED551D1}" type="sibTrans" cxnId="{286BEFE0-D319-46A8-B2D2-75670093D3CC}">
      <dgm:prSet/>
      <dgm:spPr/>
      <dgm:t>
        <a:bodyPr/>
        <a:lstStyle/>
        <a:p>
          <a:endParaRPr lang="en-US"/>
        </a:p>
      </dgm:t>
    </dgm:pt>
    <dgm:pt modelId="{5A6DA9DB-B5B1-4489-A459-D617B2C0F008}">
      <dgm:prSet/>
      <dgm:spPr/>
      <dgm:t>
        <a:bodyPr/>
        <a:lstStyle/>
        <a:p>
          <a:r>
            <a:rPr lang="en-US" dirty="0"/>
            <a:t>Example of what to do</a:t>
          </a:r>
          <a:endParaRPr lang="en-US" b="1" dirty="0">
            <a:solidFill>
              <a:schemeClr val="tx1"/>
            </a:solidFill>
          </a:endParaRPr>
        </a:p>
      </dgm:t>
    </dgm:pt>
    <dgm:pt modelId="{55D8AD2F-2C9B-4513-87B1-903E3C1C94EB}" type="parTrans" cxnId="{A10C0B29-F30E-4DF8-A3E1-CEA036E8F95D}">
      <dgm:prSet/>
      <dgm:spPr/>
      <dgm:t>
        <a:bodyPr/>
        <a:lstStyle/>
        <a:p>
          <a:endParaRPr lang="en-US"/>
        </a:p>
      </dgm:t>
    </dgm:pt>
    <dgm:pt modelId="{FAE053FF-A58D-4AF8-A901-110C60E3E3F2}" type="sibTrans" cxnId="{A10C0B29-F30E-4DF8-A3E1-CEA036E8F95D}">
      <dgm:prSet/>
      <dgm:spPr/>
      <dgm:t>
        <a:bodyPr/>
        <a:lstStyle/>
        <a:p>
          <a:endParaRPr lang="en-US"/>
        </a:p>
      </dgm:t>
    </dgm:pt>
    <dgm:pt modelId="{C1D3D67B-D46B-4E7A-8EB9-568E6EE671AA}">
      <dgm:prSet custT="1"/>
      <dgm:spPr/>
      <dgm:t>
        <a:bodyPr/>
        <a:lstStyle/>
        <a:p>
          <a:r>
            <a:rPr lang="en-US" sz="2000" b="1" dirty="0"/>
            <a:t>Audit: </a:t>
          </a:r>
          <a:r>
            <a:rPr lang="en-US" sz="2000" b="0" dirty="0"/>
            <a:t>Change Reason Timeline Not Met Code to 6 or change comment to include days student was absent. Can only use Code 2 if absent more than 20 days. If no change district will be considered inaccurate.</a:t>
          </a:r>
        </a:p>
        <a:p>
          <a:r>
            <a:rPr lang="en-US" sz="2000" b="1" dirty="0"/>
            <a:t>Original Comment: </a:t>
          </a:r>
          <a:r>
            <a:rPr lang="en-US" sz="2000" b="0" dirty="0"/>
            <a:t>lack of attendance kept us from moving forward </a:t>
          </a:r>
          <a:endParaRPr lang="en-US" sz="2000" b="0" dirty="0">
            <a:solidFill>
              <a:schemeClr val="tx1"/>
            </a:solidFill>
          </a:endParaRPr>
        </a:p>
      </dgm:t>
    </dgm:pt>
    <dgm:pt modelId="{26C519D2-21E7-448E-9476-5E249E26D033}" type="parTrans" cxnId="{2F5DDE61-B37B-4DDC-8B57-E9B011F363E2}">
      <dgm:prSet/>
      <dgm:spPr/>
      <dgm:t>
        <a:bodyPr/>
        <a:lstStyle/>
        <a:p>
          <a:endParaRPr lang="en-US"/>
        </a:p>
      </dgm:t>
    </dgm:pt>
    <dgm:pt modelId="{8637C2AA-F7DE-4613-BE59-6BC89936882F}" type="sibTrans" cxnId="{2F5DDE61-B37B-4DDC-8B57-E9B011F363E2}">
      <dgm:prSet/>
      <dgm:spPr/>
      <dgm:t>
        <a:bodyPr/>
        <a:lstStyle/>
        <a:p>
          <a:endParaRPr lang="en-US"/>
        </a:p>
      </dgm:t>
    </dgm:pt>
    <dgm:pt modelId="{F3E0BE77-3FB7-4336-85C4-CA1EDA455142}">
      <dgm:prSet custT="1"/>
      <dgm:spPr/>
      <dgm:t>
        <a:bodyPr/>
        <a:lstStyle/>
        <a:p>
          <a:r>
            <a:rPr lang="en-US" sz="2000" b="1" dirty="0"/>
            <a:t>Updated Comment: </a:t>
          </a:r>
          <a:r>
            <a:rPr lang="en-US" sz="2000" b="0" dirty="0"/>
            <a:t>Student absent 25 days during this timeframe. </a:t>
          </a:r>
        </a:p>
      </dgm:t>
    </dgm:pt>
    <dgm:pt modelId="{8B60D03E-8B57-4B70-BE4E-5FA683FFBC3A}" type="parTrans" cxnId="{93BBDF2E-D0A8-4FA9-98E7-8C2652BCD495}">
      <dgm:prSet/>
      <dgm:spPr/>
      <dgm:t>
        <a:bodyPr/>
        <a:lstStyle/>
        <a:p>
          <a:endParaRPr lang="en-US"/>
        </a:p>
      </dgm:t>
    </dgm:pt>
    <dgm:pt modelId="{1976C53E-EAC4-4856-8511-0CF6AA0A7363}" type="sibTrans" cxnId="{93BBDF2E-D0A8-4FA9-98E7-8C2652BCD495}">
      <dgm:prSet/>
      <dgm:spPr/>
      <dgm:t>
        <a:bodyPr/>
        <a:lstStyle/>
        <a:p>
          <a:endParaRPr lang="en-US"/>
        </a:p>
      </dgm:t>
    </dgm:pt>
    <dgm:pt modelId="{748E0625-E8EB-4B90-864A-8F903CFB59AF}" type="pres">
      <dgm:prSet presAssocID="{1AE1FD6F-B19C-4CF6-AF7E-2254A67694B4}" presName="Name0" presStyleCnt="0">
        <dgm:presLayoutVars>
          <dgm:chMax val="7"/>
          <dgm:chPref val="7"/>
          <dgm:dir/>
          <dgm:animOne val="branch"/>
          <dgm:animLvl val="lvl"/>
        </dgm:presLayoutVars>
      </dgm:prSet>
      <dgm:spPr/>
    </dgm:pt>
    <dgm:pt modelId="{B49E333B-8CB1-44D1-A994-4A7C1CEED267}" type="pres">
      <dgm:prSet presAssocID="{0CE4DE45-8623-4947-BAA8-9AD59BE429D6}" presName="composite" presStyleCnt="0"/>
      <dgm:spPr/>
    </dgm:pt>
    <dgm:pt modelId="{BD55071F-BD52-449E-BF2F-DAE924A03F94}" type="pres">
      <dgm:prSet presAssocID="{0CE4DE45-8623-4947-BAA8-9AD59BE429D6}" presName="BackAccent" presStyleLbl="bgShp" presStyleIdx="0" presStyleCnt="2" custLinFactNeighborX="-46867"/>
      <dgm:spPr/>
    </dgm:pt>
    <dgm:pt modelId="{919F5BD0-636F-4883-82B6-FAE17868B226}" type="pres">
      <dgm:prSet presAssocID="{0CE4DE45-8623-4947-BAA8-9AD59BE429D6}" presName="Accent" presStyleLbl="alignNode1" presStyleIdx="0" presStyleCnt="2" custLinFactNeighborX="-58584"/>
      <dgm:spPr/>
    </dgm:pt>
    <dgm:pt modelId="{151A0EC4-14AA-4FE1-A28D-20A14B6DD4ED}" type="pres">
      <dgm:prSet presAssocID="{0CE4DE45-8623-4947-BAA8-9AD59BE429D6}" presName="Child" presStyleLbl="revTx" presStyleIdx="0" presStyleCnt="4" custScaleX="154794" custLinFactNeighborX="4363">
        <dgm:presLayoutVars>
          <dgm:chMax val="0"/>
          <dgm:chPref val="0"/>
          <dgm:bulletEnabled val="1"/>
        </dgm:presLayoutVars>
      </dgm:prSet>
      <dgm:spPr/>
    </dgm:pt>
    <dgm:pt modelId="{D84429ED-10CC-4E9E-8CA9-8E4AE5F912D9}" type="pres">
      <dgm:prSet presAssocID="{0CE4DE45-8623-4947-BAA8-9AD59BE429D6}" presName="Parent" presStyleLbl="revTx" presStyleIdx="1" presStyleCnt="4" custScaleX="142182" custLinFactNeighborX="4363">
        <dgm:presLayoutVars>
          <dgm:chMax val="1"/>
          <dgm:chPref val="1"/>
          <dgm:bulletEnabled val="1"/>
        </dgm:presLayoutVars>
      </dgm:prSet>
      <dgm:spPr/>
    </dgm:pt>
    <dgm:pt modelId="{CFD2CA12-37DD-4466-919F-E24FEC58ACE1}" type="pres">
      <dgm:prSet presAssocID="{8FF53B96-5D79-4E50-8DFB-CCF7F8A149B0}" presName="sibTrans" presStyleCnt="0"/>
      <dgm:spPr/>
    </dgm:pt>
    <dgm:pt modelId="{192815D4-E02F-4DE0-A43F-7ADF74CFE3EE}" type="pres">
      <dgm:prSet presAssocID="{5A6DA9DB-B5B1-4489-A459-D617B2C0F008}" presName="composite" presStyleCnt="0"/>
      <dgm:spPr/>
    </dgm:pt>
    <dgm:pt modelId="{B93BA3FB-AF6C-48B4-A2EC-060ED452E56E}" type="pres">
      <dgm:prSet presAssocID="{5A6DA9DB-B5B1-4489-A459-D617B2C0F008}" presName="BackAccent" presStyleLbl="bgShp" presStyleIdx="1" presStyleCnt="2" custLinFactNeighborX="-46867"/>
      <dgm:spPr/>
    </dgm:pt>
    <dgm:pt modelId="{43050670-1CAF-4CF8-96B9-28E3C6BA3671}" type="pres">
      <dgm:prSet presAssocID="{5A6DA9DB-B5B1-4489-A459-D617B2C0F008}" presName="Accent" presStyleLbl="alignNode1" presStyleIdx="1" presStyleCnt="2" custLinFactNeighborX="-58584"/>
      <dgm:spPr/>
    </dgm:pt>
    <dgm:pt modelId="{90AB8051-AA6C-4A9B-A980-E37C9C7C0D11}" type="pres">
      <dgm:prSet presAssocID="{5A6DA9DB-B5B1-4489-A459-D617B2C0F008}" presName="Child" presStyleLbl="revTx" presStyleIdx="2" presStyleCnt="4" custScaleX="158871" custLinFactNeighborX="4363">
        <dgm:presLayoutVars>
          <dgm:chMax val="0"/>
          <dgm:chPref val="0"/>
          <dgm:bulletEnabled val="1"/>
        </dgm:presLayoutVars>
      </dgm:prSet>
      <dgm:spPr/>
    </dgm:pt>
    <dgm:pt modelId="{C1CC98B9-A01B-44CA-BB28-5D80F7F2100D}" type="pres">
      <dgm:prSet presAssocID="{5A6DA9DB-B5B1-4489-A459-D617B2C0F008}" presName="Parent" presStyleLbl="revTx" presStyleIdx="3" presStyleCnt="4" custScaleX="142182" custLinFactNeighborX="4363">
        <dgm:presLayoutVars>
          <dgm:chMax val="1"/>
          <dgm:chPref val="1"/>
          <dgm:bulletEnabled val="1"/>
        </dgm:presLayoutVars>
      </dgm:prSet>
      <dgm:spPr/>
    </dgm:pt>
  </dgm:ptLst>
  <dgm:cxnLst>
    <dgm:cxn modelId="{A10C0B29-F30E-4DF8-A3E1-CEA036E8F95D}" srcId="{1AE1FD6F-B19C-4CF6-AF7E-2254A67694B4}" destId="{5A6DA9DB-B5B1-4489-A459-D617B2C0F008}" srcOrd="1" destOrd="0" parTransId="{55D8AD2F-2C9B-4513-87B1-903E3C1C94EB}" sibTransId="{FAE053FF-A58D-4AF8-A901-110C60E3E3F2}"/>
    <dgm:cxn modelId="{93BBDF2E-D0A8-4FA9-98E7-8C2652BCD495}" srcId="{5A6DA9DB-B5B1-4489-A459-D617B2C0F008}" destId="{F3E0BE77-3FB7-4336-85C4-CA1EDA455142}" srcOrd="1" destOrd="0" parTransId="{8B60D03E-8B57-4B70-BE4E-5FA683FFBC3A}" sibTransId="{1976C53E-EAC4-4856-8511-0CF6AA0A7363}"/>
    <dgm:cxn modelId="{1DC3DD3D-1446-4DE9-8315-20F9A9921810}" srcId="{1AE1FD6F-B19C-4CF6-AF7E-2254A67694B4}" destId="{0CE4DE45-8623-4947-BAA8-9AD59BE429D6}" srcOrd="0" destOrd="0" parTransId="{9602390D-6207-4BC9-B341-29DDA833020B}" sibTransId="{8FF53B96-5D79-4E50-8DFB-CCF7F8A149B0}"/>
    <dgm:cxn modelId="{2F5DDE61-B37B-4DDC-8B57-E9B011F363E2}" srcId="{5A6DA9DB-B5B1-4489-A459-D617B2C0F008}" destId="{C1D3D67B-D46B-4E7A-8EB9-568E6EE671AA}" srcOrd="0" destOrd="0" parTransId="{26C519D2-21E7-448E-9476-5E249E26D033}" sibTransId="{8637C2AA-F7DE-4613-BE59-6BC89936882F}"/>
    <dgm:cxn modelId="{9427CC4C-0C02-469B-8886-98965353C8BB}" type="presOf" srcId="{C1D3D67B-D46B-4E7A-8EB9-568E6EE671AA}" destId="{90AB8051-AA6C-4A9B-A980-E37C9C7C0D11}" srcOrd="0" destOrd="0" presId="urn:microsoft.com/office/officeart/2008/layout/IncreasingCircleProcess"/>
    <dgm:cxn modelId="{3E284979-4504-402E-882A-AFFB6610A813}" type="presOf" srcId="{5A6DA9DB-B5B1-4489-A459-D617B2C0F008}" destId="{C1CC98B9-A01B-44CA-BB28-5D80F7F2100D}" srcOrd="0" destOrd="0" presId="urn:microsoft.com/office/officeart/2008/layout/IncreasingCircleProcess"/>
    <dgm:cxn modelId="{75AF2CC7-3822-41A5-B5E8-1AC396ACAD23}" type="presOf" srcId="{1AE1FD6F-B19C-4CF6-AF7E-2254A67694B4}" destId="{748E0625-E8EB-4B90-864A-8F903CFB59AF}" srcOrd="0" destOrd="0" presId="urn:microsoft.com/office/officeart/2008/layout/IncreasingCircleProcess"/>
    <dgm:cxn modelId="{62D30FD9-0584-4EA2-B857-9A9A65B96770}" type="presOf" srcId="{0CE4DE45-8623-4947-BAA8-9AD59BE429D6}" destId="{D84429ED-10CC-4E9E-8CA9-8E4AE5F912D9}" srcOrd="0" destOrd="0" presId="urn:microsoft.com/office/officeart/2008/layout/IncreasingCircleProcess"/>
    <dgm:cxn modelId="{286BEFE0-D319-46A8-B2D2-75670093D3CC}" srcId="{0CE4DE45-8623-4947-BAA8-9AD59BE429D6}" destId="{6E847DAE-B7CE-43C2-A5B6-A8DC7DC85324}" srcOrd="0" destOrd="0" parTransId="{689D5E61-528A-4D4F-A507-98CABDD5A49C}" sibTransId="{F0FFAD94-D4A5-4D70-AFDC-8DEC9ED551D1}"/>
    <dgm:cxn modelId="{3E6A26EA-450C-4199-AD3B-71D68AA741AF}" type="presOf" srcId="{F3E0BE77-3FB7-4336-85C4-CA1EDA455142}" destId="{90AB8051-AA6C-4A9B-A980-E37C9C7C0D11}" srcOrd="0" destOrd="1" presId="urn:microsoft.com/office/officeart/2008/layout/IncreasingCircleProcess"/>
    <dgm:cxn modelId="{59B5D1F1-BBB5-45A6-B966-2A84217762CA}" type="presOf" srcId="{6E847DAE-B7CE-43C2-A5B6-A8DC7DC85324}" destId="{151A0EC4-14AA-4FE1-A28D-20A14B6DD4ED}" srcOrd="0" destOrd="0" presId="urn:microsoft.com/office/officeart/2008/layout/IncreasingCircleProcess"/>
    <dgm:cxn modelId="{42F52E7A-55FC-4DBF-ADAF-F36F60727CC6}" type="presParOf" srcId="{748E0625-E8EB-4B90-864A-8F903CFB59AF}" destId="{B49E333B-8CB1-44D1-A994-4A7C1CEED267}" srcOrd="0" destOrd="0" presId="urn:microsoft.com/office/officeart/2008/layout/IncreasingCircleProcess"/>
    <dgm:cxn modelId="{18B5CAA3-3D67-4326-A699-CC4B5117E934}" type="presParOf" srcId="{B49E333B-8CB1-44D1-A994-4A7C1CEED267}" destId="{BD55071F-BD52-449E-BF2F-DAE924A03F94}" srcOrd="0" destOrd="0" presId="urn:microsoft.com/office/officeart/2008/layout/IncreasingCircleProcess"/>
    <dgm:cxn modelId="{10EC8CB6-B253-4764-93CA-535BB740B509}" type="presParOf" srcId="{B49E333B-8CB1-44D1-A994-4A7C1CEED267}" destId="{919F5BD0-636F-4883-82B6-FAE17868B226}" srcOrd="1" destOrd="0" presId="urn:microsoft.com/office/officeart/2008/layout/IncreasingCircleProcess"/>
    <dgm:cxn modelId="{9D009842-8D51-43D6-8C24-FCA7DF7C9FFE}" type="presParOf" srcId="{B49E333B-8CB1-44D1-A994-4A7C1CEED267}" destId="{151A0EC4-14AA-4FE1-A28D-20A14B6DD4ED}" srcOrd="2" destOrd="0" presId="urn:microsoft.com/office/officeart/2008/layout/IncreasingCircleProcess"/>
    <dgm:cxn modelId="{69EA6DC2-2AB1-4A46-8BB3-2D3F511E6FAD}" type="presParOf" srcId="{B49E333B-8CB1-44D1-A994-4A7C1CEED267}" destId="{D84429ED-10CC-4E9E-8CA9-8E4AE5F912D9}" srcOrd="3" destOrd="0" presId="urn:microsoft.com/office/officeart/2008/layout/IncreasingCircleProcess"/>
    <dgm:cxn modelId="{093B9AB8-28B9-4422-B9D6-685F78B9B392}" type="presParOf" srcId="{748E0625-E8EB-4B90-864A-8F903CFB59AF}" destId="{CFD2CA12-37DD-4466-919F-E24FEC58ACE1}" srcOrd="1" destOrd="0" presId="urn:microsoft.com/office/officeart/2008/layout/IncreasingCircleProcess"/>
    <dgm:cxn modelId="{8C1BDFB1-F61C-47A1-8C0A-816D78D86946}" type="presParOf" srcId="{748E0625-E8EB-4B90-864A-8F903CFB59AF}" destId="{192815D4-E02F-4DE0-A43F-7ADF74CFE3EE}" srcOrd="2" destOrd="0" presId="urn:microsoft.com/office/officeart/2008/layout/IncreasingCircleProcess"/>
    <dgm:cxn modelId="{DD530E82-3E69-472F-AB1C-0A1CFA30B2AF}" type="presParOf" srcId="{192815D4-E02F-4DE0-A43F-7ADF74CFE3EE}" destId="{B93BA3FB-AF6C-48B4-A2EC-060ED452E56E}" srcOrd="0" destOrd="0" presId="urn:microsoft.com/office/officeart/2008/layout/IncreasingCircleProcess"/>
    <dgm:cxn modelId="{AE6D56FB-4CAA-41AC-B485-749FAD788C54}" type="presParOf" srcId="{192815D4-E02F-4DE0-A43F-7ADF74CFE3EE}" destId="{43050670-1CAF-4CF8-96B9-28E3C6BA3671}" srcOrd="1" destOrd="0" presId="urn:microsoft.com/office/officeart/2008/layout/IncreasingCircleProcess"/>
    <dgm:cxn modelId="{348CA3D0-2A92-4D41-938F-452389FD935F}" type="presParOf" srcId="{192815D4-E02F-4DE0-A43F-7ADF74CFE3EE}" destId="{90AB8051-AA6C-4A9B-A980-E37C9C7C0D11}" srcOrd="2" destOrd="0" presId="urn:microsoft.com/office/officeart/2008/layout/IncreasingCircleProcess"/>
    <dgm:cxn modelId="{B8F31BD2-3598-4054-A66A-93A5B9DC5B76}" type="presParOf" srcId="{192815D4-E02F-4DE0-A43F-7ADF74CFE3EE}" destId="{C1CC98B9-A01B-44CA-BB28-5D80F7F2100D}" srcOrd="3" destOrd="0" presId="urn:microsoft.com/office/officeart/2008/layout/Increasing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AE1FD6F-B19C-4CF6-AF7E-2254A67694B4}" type="doc">
      <dgm:prSet loTypeId="urn:microsoft.com/office/officeart/2008/layout/IncreasingCircleProcess" loCatId="list" qsTypeId="urn:microsoft.com/office/officeart/2005/8/quickstyle/simple1" qsCatId="simple" csTypeId="urn:microsoft.com/office/officeart/2005/8/colors/accent2_2" csCatId="accent2" phldr="1"/>
      <dgm:spPr/>
      <dgm:t>
        <a:bodyPr/>
        <a:lstStyle/>
        <a:p>
          <a:endParaRPr lang="en-US"/>
        </a:p>
      </dgm:t>
    </dgm:pt>
    <dgm:pt modelId="{0CE4DE45-8623-4947-BAA8-9AD59BE429D6}">
      <dgm:prSet/>
      <dgm:spPr/>
      <dgm:t>
        <a:bodyPr/>
        <a:lstStyle/>
        <a:p>
          <a:pPr>
            <a:spcBef>
              <a:spcPts val="600"/>
            </a:spcBef>
          </a:pPr>
          <a:r>
            <a:rPr lang="en-US" baseline="0" dirty="0"/>
            <a:t>Example what not to do</a:t>
          </a:r>
          <a:endParaRPr lang="en-US" b="1" dirty="0"/>
        </a:p>
      </dgm:t>
    </dgm:pt>
    <dgm:pt modelId="{9602390D-6207-4BC9-B341-29DDA833020B}" type="parTrans" cxnId="{1DC3DD3D-1446-4DE9-8315-20F9A9921810}">
      <dgm:prSet/>
      <dgm:spPr/>
      <dgm:t>
        <a:bodyPr/>
        <a:lstStyle/>
        <a:p>
          <a:endParaRPr lang="en-US"/>
        </a:p>
      </dgm:t>
    </dgm:pt>
    <dgm:pt modelId="{8FF53B96-5D79-4E50-8DFB-CCF7F8A149B0}" type="sibTrans" cxnId="{1DC3DD3D-1446-4DE9-8315-20F9A9921810}">
      <dgm:prSet/>
      <dgm:spPr/>
      <dgm:t>
        <a:bodyPr/>
        <a:lstStyle/>
        <a:p>
          <a:endParaRPr lang="en-US"/>
        </a:p>
      </dgm:t>
    </dgm:pt>
    <dgm:pt modelId="{6E847DAE-B7CE-43C2-A5B6-A8DC7DC85324}">
      <dgm:prSet custT="1"/>
      <dgm:spPr/>
      <dgm:t>
        <a:bodyPr/>
        <a:lstStyle/>
        <a:p>
          <a:r>
            <a:rPr lang="en-US" sz="2000" b="1" i="0" u="none" strike="noStrike" dirty="0">
              <a:effectLst/>
              <a:latin typeface="+mn-lt"/>
              <a:ea typeface="+mn-ea"/>
              <a:cs typeface="+mn-cs"/>
            </a:rPr>
            <a:t>Timeline Not Met Code: </a:t>
          </a:r>
          <a:r>
            <a:rPr lang="en-US" sz="2000" b="0" i="0" u="none" strike="noStrike" dirty="0">
              <a:effectLst/>
              <a:latin typeface="+mn-lt"/>
              <a:ea typeface="+mn-ea"/>
              <a:cs typeface="+mn-cs"/>
            </a:rPr>
            <a:t>2</a:t>
          </a:r>
        </a:p>
        <a:p>
          <a:r>
            <a:rPr lang="en-US" sz="2000" b="1" i="0" u="none" strike="noStrike" dirty="0">
              <a:effectLst/>
              <a:latin typeface="+mn-lt"/>
              <a:ea typeface="+mn-ea"/>
              <a:cs typeface="+mn-cs"/>
            </a:rPr>
            <a:t>Updated Comment</a:t>
          </a:r>
          <a:r>
            <a:rPr lang="en-US" sz="2000" b="0" i="0" u="none" strike="noStrike" dirty="0">
              <a:effectLst/>
              <a:latin typeface="+mn-lt"/>
              <a:ea typeface="+mn-ea"/>
              <a:cs typeface="+mn-cs"/>
            </a:rPr>
            <a:t>: </a:t>
          </a:r>
          <a:r>
            <a:rPr lang="en-US" sz="2000" b="0" i="0" u="none" dirty="0"/>
            <a:t>Excessive absences, was absent for 35 days.</a:t>
          </a:r>
        </a:p>
      </dgm:t>
    </dgm:pt>
    <dgm:pt modelId="{689D5E61-528A-4D4F-A507-98CABDD5A49C}" type="parTrans" cxnId="{286BEFE0-D319-46A8-B2D2-75670093D3CC}">
      <dgm:prSet/>
      <dgm:spPr/>
      <dgm:t>
        <a:bodyPr/>
        <a:lstStyle/>
        <a:p>
          <a:endParaRPr lang="en-US"/>
        </a:p>
      </dgm:t>
    </dgm:pt>
    <dgm:pt modelId="{F0FFAD94-D4A5-4D70-AFDC-8DEC9ED551D1}" type="sibTrans" cxnId="{286BEFE0-D319-46A8-B2D2-75670093D3CC}">
      <dgm:prSet/>
      <dgm:spPr/>
      <dgm:t>
        <a:bodyPr/>
        <a:lstStyle/>
        <a:p>
          <a:endParaRPr lang="en-US"/>
        </a:p>
      </dgm:t>
    </dgm:pt>
    <dgm:pt modelId="{5A6DA9DB-B5B1-4489-A459-D617B2C0F008}">
      <dgm:prSet/>
      <dgm:spPr/>
      <dgm:t>
        <a:bodyPr/>
        <a:lstStyle/>
        <a:p>
          <a:r>
            <a:rPr lang="en-US" dirty="0"/>
            <a:t>Example of what to do</a:t>
          </a:r>
          <a:endParaRPr lang="en-US" b="1" dirty="0"/>
        </a:p>
      </dgm:t>
    </dgm:pt>
    <dgm:pt modelId="{55D8AD2F-2C9B-4513-87B1-903E3C1C94EB}" type="parTrans" cxnId="{A10C0B29-F30E-4DF8-A3E1-CEA036E8F95D}">
      <dgm:prSet/>
      <dgm:spPr/>
      <dgm:t>
        <a:bodyPr/>
        <a:lstStyle/>
        <a:p>
          <a:endParaRPr lang="en-US"/>
        </a:p>
      </dgm:t>
    </dgm:pt>
    <dgm:pt modelId="{FAE053FF-A58D-4AF8-A901-110C60E3E3F2}" type="sibTrans" cxnId="{A10C0B29-F30E-4DF8-A3E1-CEA036E8F95D}">
      <dgm:prSet/>
      <dgm:spPr/>
      <dgm:t>
        <a:bodyPr/>
        <a:lstStyle/>
        <a:p>
          <a:endParaRPr lang="en-US"/>
        </a:p>
      </dgm:t>
    </dgm:pt>
    <dgm:pt modelId="{C1D3D67B-D46B-4E7A-8EB9-568E6EE671AA}">
      <dgm:prSet custT="1"/>
      <dgm:spPr/>
      <dgm:t>
        <a:bodyPr/>
        <a:lstStyle/>
        <a:p>
          <a:r>
            <a:rPr lang="en-US" sz="2000" b="1" dirty="0"/>
            <a:t>Updated Timeline Not Met Code: </a:t>
          </a:r>
          <a:r>
            <a:rPr lang="en-US" sz="2000" b="0" dirty="0"/>
            <a:t>6</a:t>
          </a:r>
        </a:p>
        <a:p>
          <a:r>
            <a:rPr lang="en-US" sz="2000" b="1" dirty="0"/>
            <a:t>Updated Comment: </a:t>
          </a:r>
          <a:r>
            <a:rPr lang="en-US" sz="2000" b="0" dirty="0"/>
            <a:t>Due to absences child not available for assessment for team to complete evaluations in 60 days</a:t>
          </a:r>
        </a:p>
      </dgm:t>
    </dgm:pt>
    <dgm:pt modelId="{26C519D2-21E7-448E-9476-5E249E26D033}" type="parTrans" cxnId="{2F5DDE61-B37B-4DDC-8B57-E9B011F363E2}">
      <dgm:prSet/>
      <dgm:spPr/>
      <dgm:t>
        <a:bodyPr/>
        <a:lstStyle/>
        <a:p>
          <a:endParaRPr lang="en-US"/>
        </a:p>
      </dgm:t>
    </dgm:pt>
    <dgm:pt modelId="{8637C2AA-F7DE-4613-BE59-6BC89936882F}" type="sibTrans" cxnId="{2F5DDE61-B37B-4DDC-8B57-E9B011F363E2}">
      <dgm:prSet/>
      <dgm:spPr/>
      <dgm:t>
        <a:bodyPr/>
        <a:lstStyle/>
        <a:p>
          <a:endParaRPr lang="en-US"/>
        </a:p>
      </dgm:t>
    </dgm:pt>
    <dgm:pt modelId="{748E0625-E8EB-4B90-864A-8F903CFB59AF}" type="pres">
      <dgm:prSet presAssocID="{1AE1FD6F-B19C-4CF6-AF7E-2254A67694B4}" presName="Name0" presStyleCnt="0">
        <dgm:presLayoutVars>
          <dgm:chMax val="7"/>
          <dgm:chPref val="7"/>
          <dgm:dir/>
          <dgm:animOne val="branch"/>
          <dgm:animLvl val="lvl"/>
        </dgm:presLayoutVars>
      </dgm:prSet>
      <dgm:spPr/>
    </dgm:pt>
    <dgm:pt modelId="{B49E333B-8CB1-44D1-A994-4A7C1CEED267}" type="pres">
      <dgm:prSet presAssocID="{0CE4DE45-8623-4947-BAA8-9AD59BE429D6}" presName="composite" presStyleCnt="0"/>
      <dgm:spPr/>
    </dgm:pt>
    <dgm:pt modelId="{BD55071F-BD52-449E-BF2F-DAE924A03F94}" type="pres">
      <dgm:prSet presAssocID="{0CE4DE45-8623-4947-BAA8-9AD59BE429D6}" presName="BackAccent" presStyleLbl="bgShp" presStyleIdx="0" presStyleCnt="2" custLinFactNeighborX="-46867"/>
      <dgm:spPr/>
    </dgm:pt>
    <dgm:pt modelId="{919F5BD0-636F-4883-82B6-FAE17868B226}" type="pres">
      <dgm:prSet presAssocID="{0CE4DE45-8623-4947-BAA8-9AD59BE429D6}" presName="Accent" presStyleLbl="alignNode1" presStyleIdx="0" presStyleCnt="2" custLinFactNeighborX="-58584"/>
      <dgm:spPr/>
    </dgm:pt>
    <dgm:pt modelId="{151A0EC4-14AA-4FE1-A28D-20A14B6DD4ED}" type="pres">
      <dgm:prSet presAssocID="{0CE4DE45-8623-4947-BAA8-9AD59BE429D6}" presName="Child" presStyleLbl="revTx" presStyleIdx="0" presStyleCnt="4" custScaleX="154794" custLinFactNeighborX="11810" custLinFactNeighborY="-5874">
        <dgm:presLayoutVars>
          <dgm:chMax val="0"/>
          <dgm:chPref val="0"/>
          <dgm:bulletEnabled val="1"/>
        </dgm:presLayoutVars>
      </dgm:prSet>
      <dgm:spPr/>
    </dgm:pt>
    <dgm:pt modelId="{D84429ED-10CC-4E9E-8CA9-8E4AE5F912D9}" type="pres">
      <dgm:prSet presAssocID="{0CE4DE45-8623-4947-BAA8-9AD59BE429D6}" presName="Parent" presStyleLbl="revTx" presStyleIdx="1" presStyleCnt="4" custScaleX="142182" custScaleY="57324" custLinFactNeighborX="4363">
        <dgm:presLayoutVars>
          <dgm:chMax val="1"/>
          <dgm:chPref val="1"/>
          <dgm:bulletEnabled val="1"/>
        </dgm:presLayoutVars>
      </dgm:prSet>
      <dgm:spPr/>
    </dgm:pt>
    <dgm:pt modelId="{CFD2CA12-37DD-4466-919F-E24FEC58ACE1}" type="pres">
      <dgm:prSet presAssocID="{8FF53B96-5D79-4E50-8DFB-CCF7F8A149B0}" presName="sibTrans" presStyleCnt="0"/>
      <dgm:spPr/>
    </dgm:pt>
    <dgm:pt modelId="{192815D4-E02F-4DE0-A43F-7ADF74CFE3EE}" type="pres">
      <dgm:prSet presAssocID="{5A6DA9DB-B5B1-4489-A459-D617B2C0F008}" presName="composite" presStyleCnt="0"/>
      <dgm:spPr/>
    </dgm:pt>
    <dgm:pt modelId="{B93BA3FB-AF6C-48B4-A2EC-060ED452E56E}" type="pres">
      <dgm:prSet presAssocID="{5A6DA9DB-B5B1-4489-A459-D617B2C0F008}" presName="BackAccent" presStyleLbl="bgShp" presStyleIdx="1" presStyleCnt="2" custLinFactNeighborX="-46867"/>
      <dgm:spPr/>
    </dgm:pt>
    <dgm:pt modelId="{43050670-1CAF-4CF8-96B9-28E3C6BA3671}" type="pres">
      <dgm:prSet presAssocID="{5A6DA9DB-B5B1-4489-A459-D617B2C0F008}" presName="Accent" presStyleLbl="alignNode1" presStyleIdx="1" presStyleCnt="2" custLinFactNeighborX="-58584"/>
      <dgm:spPr/>
    </dgm:pt>
    <dgm:pt modelId="{90AB8051-AA6C-4A9B-A980-E37C9C7C0D11}" type="pres">
      <dgm:prSet presAssocID="{5A6DA9DB-B5B1-4489-A459-D617B2C0F008}" presName="Child" presStyleLbl="revTx" presStyleIdx="2" presStyleCnt="4" custScaleX="158871" custLinFactNeighborX="14088" custLinFactNeighborY="-5875">
        <dgm:presLayoutVars>
          <dgm:chMax val="0"/>
          <dgm:chPref val="0"/>
          <dgm:bulletEnabled val="1"/>
        </dgm:presLayoutVars>
      </dgm:prSet>
      <dgm:spPr/>
    </dgm:pt>
    <dgm:pt modelId="{C1CC98B9-A01B-44CA-BB28-5D80F7F2100D}" type="pres">
      <dgm:prSet presAssocID="{5A6DA9DB-B5B1-4489-A459-D617B2C0F008}" presName="Parent" presStyleLbl="revTx" presStyleIdx="3" presStyleCnt="4" custScaleX="142182" custScaleY="63140" custLinFactNeighborX="4363">
        <dgm:presLayoutVars>
          <dgm:chMax val="1"/>
          <dgm:chPref val="1"/>
          <dgm:bulletEnabled val="1"/>
        </dgm:presLayoutVars>
      </dgm:prSet>
      <dgm:spPr/>
    </dgm:pt>
  </dgm:ptLst>
  <dgm:cxnLst>
    <dgm:cxn modelId="{A10C0B29-F30E-4DF8-A3E1-CEA036E8F95D}" srcId="{1AE1FD6F-B19C-4CF6-AF7E-2254A67694B4}" destId="{5A6DA9DB-B5B1-4489-A459-D617B2C0F008}" srcOrd="1" destOrd="0" parTransId="{55D8AD2F-2C9B-4513-87B1-903E3C1C94EB}" sibTransId="{FAE053FF-A58D-4AF8-A901-110C60E3E3F2}"/>
    <dgm:cxn modelId="{1DC3DD3D-1446-4DE9-8315-20F9A9921810}" srcId="{1AE1FD6F-B19C-4CF6-AF7E-2254A67694B4}" destId="{0CE4DE45-8623-4947-BAA8-9AD59BE429D6}" srcOrd="0" destOrd="0" parTransId="{9602390D-6207-4BC9-B341-29DDA833020B}" sibTransId="{8FF53B96-5D79-4E50-8DFB-CCF7F8A149B0}"/>
    <dgm:cxn modelId="{2F5DDE61-B37B-4DDC-8B57-E9B011F363E2}" srcId="{5A6DA9DB-B5B1-4489-A459-D617B2C0F008}" destId="{C1D3D67B-D46B-4E7A-8EB9-568E6EE671AA}" srcOrd="0" destOrd="0" parTransId="{26C519D2-21E7-448E-9476-5E249E26D033}" sibTransId="{8637C2AA-F7DE-4613-BE59-6BC89936882F}"/>
    <dgm:cxn modelId="{9427CC4C-0C02-469B-8886-98965353C8BB}" type="presOf" srcId="{C1D3D67B-D46B-4E7A-8EB9-568E6EE671AA}" destId="{90AB8051-AA6C-4A9B-A980-E37C9C7C0D11}" srcOrd="0" destOrd="0" presId="urn:microsoft.com/office/officeart/2008/layout/IncreasingCircleProcess"/>
    <dgm:cxn modelId="{3E284979-4504-402E-882A-AFFB6610A813}" type="presOf" srcId="{5A6DA9DB-B5B1-4489-A459-D617B2C0F008}" destId="{C1CC98B9-A01B-44CA-BB28-5D80F7F2100D}" srcOrd="0" destOrd="0" presId="urn:microsoft.com/office/officeart/2008/layout/IncreasingCircleProcess"/>
    <dgm:cxn modelId="{75AF2CC7-3822-41A5-B5E8-1AC396ACAD23}" type="presOf" srcId="{1AE1FD6F-B19C-4CF6-AF7E-2254A67694B4}" destId="{748E0625-E8EB-4B90-864A-8F903CFB59AF}" srcOrd="0" destOrd="0" presId="urn:microsoft.com/office/officeart/2008/layout/IncreasingCircleProcess"/>
    <dgm:cxn modelId="{62D30FD9-0584-4EA2-B857-9A9A65B96770}" type="presOf" srcId="{0CE4DE45-8623-4947-BAA8-9AD59BE429D6}" destId="{D84429ED-10CC-4E9E-8CA9-8E4AE5F912D9}" srcOrd="0" destOrd="0" presId="urn:microsoft.com/office/officeart/2008/layout/IncreasingCircleProcess"/>
    <dgm:cxn modelId="{286BEFE0-D319-46A8-B2D2-75670093D3CC}" srcId="{0CE4DE45-8623-4947-BAA8-9AD59BE429D6}" destId="{6E847DAE-B7CE-43C2-A5B6-A8DC7DC85324}" srcOrd="0" destOrd="0" parTransId="{689D5E61-528A-4D4F-A507-98CABDD5A49C}" sibTransId="{F0FFAD94-D4A5-4D70-AFDC-8DEC9ED551D1}"/>
    <dgm:cxn modelId="{59B5D1F1-BBB5-45A6-B966-2A84217762CA}" type="presOf" srcId="{6E847DAE-B7CE-43C2-A5B6-A8DC7DC85324}" destId="{151A0EC4-14AA-4FE1-A28D-20A14B6DD4ED}" srcOrd="0" destOrd="0" presId="urn:microsoft.com/office/officeart/2008/layout/IncreasingCircleProcess"/>
    <dgm:cxn modelId="{42F52E7A-55FC-4DBF-ADAF-F36F60727CC6}" type="presParOf" srcId="{748E0625-E8EB-4B90-864A-8F903CFB59AF}" destId="{B49E333B-8CB1-44D1-A994-4A7C1CEED267}" srcOrd="0" destOrd="0" presId="urn:microsoft.com/office/officeart/2008/layout/IncreasingCircleProcess"/>
    <dgm:cxn modelId="{18B5CAA3-3D67-4326-A699-CC4B5117E934}" type="presParOf" srcId="{B49E333B-8CB1-44D1-A994-4A7C1CEED267}" destId="{BD55071F-BD52-449E-BF2F-DAE924A03F94}" srcOrd="0" destOrd="0" presId="urn:microsoft.com/office/officeart/2008/layout/IncreasingCircleProcess"/>
    <dgm:cxn modelId="{10EC8CB6-B253-4764-93CA-535BB740B509}" type="presParOf" srcId="{B49E333B-8CB1-44D1-A994-4A7C1CEED267}" destId="{919F5BD0-636F-4883-82B6-FAE17868B226}" srcOrd="1" destOrd="0" presId="urn:microsoft.com/office/officeart/2008/layout/IncreasingCircleProcess"/>
    <dgm:cxn modelId="{9D009842-8D51-43D6-8C24-FCA7DF7C9FFE}" type="presParOf" srcId="{B49E333B-8CB1-44D1-A994-4A7C1CEED267}" destId="{151A0EC4-14AA-4FE1-A28D-20A14B6DD4ED}" srcOrd="2" destOrd="0" presId="urn:microsoft.com/office/officeart/2008/layout/IncreasingCircleProcess"/>
    <dgm:cxn modelId="{69EA6DC2-2AB1-4A46-8BB3-2D3F511E6FAD}" type="presParOf" srcId="{B49E333B-8CB1-44D1-A994-4A7C1CEED267}" destId="{D84429ED-10CC-4E9E-8CA9-8E4AE5F912D9}" srcOrd="3" destOrd="0" presId="urn:microsoft.com/office/officeart/2008/layout/IncreasingCircleProcess"/>
    <dgm:cxn modelId="{093B9AB8-28B9-4422-B9D6-685F78B9B392}" type="presParOf" srcId="{748E0625-E8EB-4B90-864A-8F903CFB59AF}" destId="{CFD2CA12-37DD-4466-919F-E24FEC58ACE1}" srcOrd="1" destOrd="0" presId="urn:microsoft.com/office/officeart/2008/layout/IncreasingCircleProcess"/>
    <dgm:cxn modelId="{8C1BDFB1-F61C-47A1-8C0A-816D78D86946}" type="presParOf" srcId="{748E0625-E8EB-4B90-864A-8F903CFB59AF}" destId="{192815D4-E02F-4DE0-A43F-7ADF74CFE3EE}" srcOrd="2" destOrd="0" presId="urn:microsoft.com/office/officeart/2008/layout/IncreasingCircleProcess"/>
    <dgm:cxn modelId="{DD530E82-3E69-472F-AB1C-0A1CFA30B2AF}" type="presParOf" srcId="{192815D4-E02F-4DE0-A43F-7ADF74CFE3EE}" destId="{B93BA3FB-AF6C-48B4-A2EC-060ED452E56E}" srcOrd="0" destOrd="0" presId="urn:microsoft.com/office/officeart/2008/layout/IncreasingCircleProcess"/>
    <dgm:cxn modelId="{AE6D56FB-4CAA-41AC-B485-749FAD788C54}" type="presParOf" srcId="{192815D4-E02F-4DE0-A43F-7ADF74CFE3EE}" destId="{43050670-1CAF-4CF8-96B9-28E3C6BA3671}" srcOrd="1" destOrd="0" presId="urn:microsoft.com/office/officeart/2008/layout/IncreasingCircleProcess"/>
    <dgm:cxn modelId="{348CA3D0-2A92-4D41-938F-452389FD935F}" type="presParOf" srcId="{192815D4-E02F-4DE0-A43F-7ADF74CFE3EE}" destId="{90AB8051-AA6C-4A9B-A980-E37C9C7C0D11}" srcOrd="2" destOrd="0" presId="urn:microsoft.com/office/officeart/2008/layout/IncreasingCircleProcess"/>
    <dgm:cxn modelId="{B8F31BD2-3598-4054-A66A-93A5B9DC5B76}" type="presParOf" srcId="{192815D4-E02F-4DE0-A43F-7ADF74CFE3EE}" destId="{C1CC98B9-A01B-44CA-BB28-5D80F7F2100D}" srcOrd="3" destOrd="0" presId="urn:microsoft.com/office/officeart/2008/layout/Increasing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A8A9479-17E5-46D3-B40B-D893663BB3D1}" type="doc">
      <dgm:prSet loTypeId="urn:microsoft.com/office/officeart/2005/8/layout/list1" loCatId="list" qsTypeId="urn:microsoft.com/office/officeart/2005/8/quickstyle/simple2" qsCatId="simple" csTypeId="urn:microsoft.com/office/officeart/2005/8/colors/accent5_2" csCatId="accent5" phldr="1"/>
      <dgm:spPr/>
      <dgm:t>
        <a:bodyPr/>
        <a:lstStyle/>
        <a:p>
          <a:endParaRPr lang="en-US"/>
        </a:p>
      </dgm:t>
    </dgm:pt>
    <dgm:pt modelId="{799E9EE9-6E1F-459E-BB3E-D28BA6EE7DAE}">
      <dgm:prSet/>
      <dgm:spPr/>
      <dgm:t>
        <a:bodyPr/>
        <a:lstStyle/>
        <a:p>
          <a:r>
            <a:rPr lang="en-US" b="1" dirty="0"/>
            <a:t>Collection</a:t>
          </a:r>
          <a:endParaRPr lang="en-US" dirty="0"/>
        </a:p>
      </dgm:t>
    </dgm:pt>
    <dgm:pt modelId="{E9D19358-B065-49E7-AAE2-870EF48B5336}" type="parTrans" cxnId="{C1AB3E74-73C1-4A28-8F3E-617D29B695E8}">
      <dgm:prSet/>
      <dgm:spPr/>
      <dgm:t>
        <a:bodyPr/>
        <a:lstStyle/>
        <a:p>
          <a:endParaRPr lang="en-US"/>
        </a:p>
      </dgm:t>
    </dgm:pt>
    <dgm:pt modelId="{11460A00-5D22-4144-8E8E-F9A320A1C80F}" type="sibTrans" cxnId="{C1AB3E74-73C1-4A28-8F3E-617D29B695E8}">
      <dgm:prSet/>
      <dgm:spPr/>
      <dgm:t>
        <a:bodyPr/>
        <a:lstStyle/>
        <a:p>
          <a:endParaRPr lang="en-US"/>
        </a:p>
      </dgm:t>
    </dgm:pt>
    <dgm:pt modelId="{3634C808-81CA-49E7-9FAD-559E74469821}">
      <dgm:prSet/>
      <dgm:spPr/>
      <dgm:t>
        <a:bodyPr/>
        <a:lstStyle/>
        <a:p>
          <a:r>
            <a:rPr lang="en-US" dirty="0"/>
            <a:t>Opens: 11/20/2025</a:t>
          </a:r>
        </a:p>
      </dgm:t>
    </dgm:pt>
    <dgm:pt modelId="{2B126D4D-C17D-437D-ABF1-5637BABFD309}" type="parTrans" cxnId="{0F0516C8-5A4B-4BAF-9A4E-F87B5F7B8001}">
      <dgm:prSet/>
      <dgm:spPr/>
      <dgm:t>
        <a:bodyPr/>
        <a:lstStyle/>
        <a:p>
          <a:endParaRPr lang="en-US"/>
        </a:p>
      </dgm:t>
    </dgm:pt>
    <dgm:pt modelId="{92FFD003-8939-42AB-930A-0BE22210DA93}" type="sibTrans" cxnId="{0F0516C8-5A4B-4BAF-9A4E-F87B5F7B8001}">
      <dgm:prSet/>
      <dgm:spPr/>
      <dgm:t>
        <a:bodyPr/>
        <a:lstStyle/>
        <a:p>
          <a:endParaRPr lang="en-US"/>
        </a:p>
      </dgm:t>
    </dgm:pt>
    <dgm:pt modelId="{D377A144-19E9-44BF-8DF3-4B8E1EBBC185}">
      <dgm:prSet/>
      <dgm:spPr/>
      <dgm:t>
        <a:bodyPr/>
        <a:lstStyle/>
        <a:p>
          <a:r>
            <a:rPr lang="en-US" dirty="0"/>
            <a:t>Closes: 12/15/2025 </a:t>
          </a:r>
        </a:p>
      </dgm:t>
    </dgm:pt>
    <dgm:pt modelId="{ADFAE364-304F-4BE2-9AA7-4B8F68E38113}" type="parTrans" cxnId="{23760828-8C3D-4210-A93C-66A7C3B52C81}">
      <dgm:prSet/>
      <dgm:spPr/>
      <dgm:t>
        <a:bodyPr/>
        <a:lstStyle/>
        <a:p>
          <a:endParaRPr lang="en-US"/>
        </a:p>
      </dgm:t>
    </dgm:pt>
    <dgm:pt modelId="{82EB0121-DE15-495B-A36B-F1CFD42EF0ED}" type="sibTrans" cxnId="{23760828-8C3D-4210-A93C-66A7C3B52C81}">
      <dgm:prSet/>
      <dgm:spPr/>
      <dgm:t>
        <a:bodyPr/>
        <a:lstStyle/>
        <a:p>
          <a:endParaRPr lang="en-US"/>
        </a:p>
      </dgm:t>
    </dgm:pt>
    <dgm:pt modelId="{638FFF2E-76EE-48CD-BC7F-FBD438463C72}">
      <dgm:prSet/>
      <dgm:spPr/>
      <dgm:t>
        <a:bodyPr/>
        <a:lstStyle/>
        <a:p>
          <a:r>
            <a:rPr lang="en-US" b="1"/>
            <a:t>Review Window</a:t>
          </a:r>
          <a:endParaRPr lang="en-US"/>
        </a:p>
      </dgm:t>
    </dgm:pt>
    <dgm:pt modelId="{8253CE22-0BC3-4BE6-9B8B-FE5430EE97D1}" type="parTrans" cxnId="{8C0D4AA8-2F91-44AF-A4F0-FC1369BAD620}">
      <dgm:prSet/>
      <dgm:spPr/>
      <dgm:t>
        <a:bodyPr/>
        <a:lstStyle/>
        <a:p>
          <a:endParaRPr lang="en-US"/>
        </a:p>
      </dgm:t>
    </dgm:pt>
    <dgm:pt modelId="{7B1B774B-A241-4D1C-8925-D61E4ED60C6F}" type="sibTrans" cxnId="{8C0D4AA8-2F91-44AF-A4F0-FC1369BAD620}">
      <dgm:prSet/>
      <dgm:spPr/>
      <dgm:t>
        <a:bodyPr/>
        <a:lstStyle/>
        <a:p>
          <a:endParaRPr lang="en-US"/>
        </a:p>
      </dgm:t>
    </dgm:pt>
    <dgm:pt modelId="{A23A8CFD-E95E-4A1F-A333-146D988C96A7}">
      <dgm:prSet/>
      <dgm:spPr/>
      <dgm:t>
        <a:bodyPr/>
        <a:lstStyle/>
        <a:p>
          <a:r>
            <a:rPr lang="en-US" dirty="0"/>
            <a:t>Opens: 1/15/2026</a:t>
          </a:r>
        </a:p>
      </dgm:t>
    </dgm:pt>
    <dgm:pt modelId="{93DED1FF-5BE5-46AB-BD0F-B2ED4B64BE0E}" type="parTrans" cxnId="{21D0472D-E2D5-4CB8-8DAE-3C01457BF6C3}">
      <dgm:prSet/>
      <dgm:spPr/>
      <dgm:t>
        <a:bodyPr/>
        <a:lstStyle/>
        <a:p>
          <a:endParaRPr lang="en-US"/>
        </a:p>
      </dgm:t>
    </dgm:pt>
    <dgm:pt modelId="{04CD13A1-4E2F-4AE4-B548-BD9B344788DA}" type="sibTrans" cxnId="{21D0472D-E2D5-4CB8-8DAE-3C01457BF6C3}">
      <dgm:prSet/>
      <dgm:spPr/>
      <dgm:t>
        <a:bodyPr/>
        <a:lstStyle/>
        <a:p>
          <a:endParaRPr lang="en-US"/>
        </a:p>
      </dgm:t>
    </dgm:pt>
    <dgm:pt modelId="{C9ECD625-9AD2-40D1-A8A1-1F8A345F8150}">
      <dgm:prSet/>
      <dgm:spPr/>
      <dgm:t>
        <a:bodyPr/>
        <a:lstStyle/>
        <a:p>
          <a:r>
            <a:rPr lang="en-US" dirty="0"/>
            <a:t>Closes: 2/9/2026</a:t>
          </a:r>
        </a:p>
      </dgm:t>
    </dgm:pt>
    <dgm:pt modelId="{55CCD2A9-96CC-4320-8CCF-DD8A28369DA0}" type="parTrans" cxnId="{2B30299E-A30B-4B74-AD2D-FDAEAEBA005B}">
      <dgm:prSet/>
      <dgm:spPr/>
      <dgm:t>
        <a:bodyPr/>
        <a:lstStyle/>
        <a:p>
          <a:endParaRPr lang="en-US"/>
        </a:p>
      </dgm:t>
    </dgm:pt>
    <dgm:pt modelId="{4D4B61E8-4A2E-41E3-93DB-B453B8729852}" type="sibTrans" cxnId="{2B30299E-A30B-4B74-AD2D-FDAEAEBA005B}">
      <dgm:prSet/>
      <dgm:spPr/>
      <dgm:t>
        <a:bodyPr/>
        <a:lstStyle/>
        <a:p>
          <a:endParaRPr lang="en-US"/>
        </a:p>
      </dgm:t>
    </dgm:pt>
    <dgm:pt modelId="{15084F74-AA2A-4B29-86AB-B9B86F761A0C}" type="pres">
      <dgm:prSet presAssocID="{EA8A9479-17E5-46D3-B40B-D893663BB3D1}" presName="linear" presStyleCnt="0">
        <dgm:presLayoutVars>
          <dgm:dir/>
          <dgm:animLvl val="lvl"/>
          <dgm:resizeHandles val="exact"/>
        </dgm:presLayoutVars>
      </dgm:prSet>
      <dgm:spPr/>
    </dgm:pt>
    <dgm:pt modelId="{C37AE42C-D8D7-470B-9B20-ADDD949C22DA}" type="pres">
      <dgm:prSet presAssocID="{799E9EE9-6E1F-459E-BB3E-D28BA6EE7DAE}" presName="parentLin" presStyleCnt="0"/>
      <dgm:spPr/>
    </dgm:pt>
    <dgm:pt modelId="{237C9F34-17B7-40A6-A481-BD46D6F783D3}" type="pres">
      <dgm:prSet presAssocID="{799E9EE9-6E1F-459E-BB3E-D28BA6EE7DAE}" presName="parentLeftMargin" presStyleLbl="node1" presStyleIdx="0" presStyleCnt="2"/>
      <dgm:spPr/>
    </dgm:pt>
    <dgm:pt modelId="{FC720743-C923-4EE1-9D3C-4DC614F6709A}" type="pres">
      <dgm:prSet presAssocID="{799E9EE9-6E1F-459E-BB3E-D28BA6EE7DAE}" presName="parentText" presStyleLbl="node1" presStyleIdx="0" presStyleCnt="2">
        <dgm:presLayoutVars>
          <dgm:chMax val="0"/>
          <dgm:bulletEnabled val="1"/>
        </dgm:presLayoutVars>
      </dgm:prSet>
      <dgm:spPr/>
    </dgm:pt>
    <dgm:pt modelId="{643A52F6-8890-4BE7-ADD5-C4A3A41FD23E}" type="pres">
      <dgm:prSet presAssocID="{799E9EE9-6E1F-459E-BB3E-D28BA6EE7DAE}" presName="negativeSpace" presStyleCnt="0"/>
      <dgm:spPr/>
    </dgm:pt>
    <dgm:pt modelId="{D5351080-384B-4970-9E01-FEE12489128B}" type="pres">
      <dgm:prSet presAssocID="{799E9EE9-6E1F-459E-BB3E-D28BA6EE7DAE}" presName="childText" presStyleLbl="conFgAcc1" presStyleIdx="0" presStyleCnt="2">
        <dgm:presLayoutVars>
          <dgm:bulletEnabled val="1"/>
        </dgm:presLayoutVars>
      </dgm:prSet>
      <dgm:spPr/>
    </dgm:pt>
    <dgm:pt modelId="{5F075DD6-3B55-494B-9935-2823038FFA23}" type="pres">
      <dgm:prSet presAssocID="{11460A00-5D22-4144-8E8E-F9A320A1C80F}" presName="spaceBetweenRectangles" presStyleCnt="0"/>
      <dgm:spPr/>
    </dgm:pt>
    <dgm:pt modelId="{C9FEB52C-0804-471B-A6E2-5E84854F80A9}" type="pres">
      <dgm:prSet presAssocID="{638FFF2E-76EE-48CD-BC7F-FBD438463C72}" presName="parentLin" presStyleCnt="0"/>
      <dgm:spPr/>
    </dgm:pt>
    <dgm:pt modelId="{65D7496E-F5B6-4FB3-BAD0-C48711B8C5EC}" type="pres">
      <dgm:prSet presAssocID="{638FFF2E-76EE-48CD-BC7F-FBD438463C72}" presName="parentLeftMargin" presStyleLbl="node1" presStyleIdx="0" presStyleCnt="2"/>
      <dgm:spPr/>
    </dgm:pt>
    <dgm:pt modelId="{9B8579FD-CF10-4ABC-A1B6-17DC0CB1D745}" type="pres">
      <dgm:prSet presAssocID="{638FFF2E-76EE-48CD-BC7F-FBD438463C72}" presName="parentText" presStyleLbl="node1" presStyleIdx="1" presStyleCnt="2">
        <dgm:presLayoutVars>
          <dgm:chMax val="0"/>
          <dgm:bulletEnabled val="1"/>
        </dgm:presLayoutVars>
      </dgm:prSet>
      <dgm:spPr/>
    </dgm:pt>
    <dgm:pt modelId="{2EDFE547-A3C2-4426-81DE-8E158E25C3E7}" type="pres">
      <dgm:prSet presAssocID="{638FFF2E-76EE-48CD-BC7F-FBD438463C72}" presName="negativeSpace" presStyleCnt="0"/>
      <dgm:spPr/>
    </dgm:pt>
    <dgm:pt modelId="{E81841F5-6A38-4E9D-96B7-2E0F4CCAC273}" type="pres">
      <dgm:prSet presAssocID="{638FFF2E-76EE-48CD-BC7F-FBD438463C72}" presName="childText" presStyleLbl="conFgAcc1" presStyleIdx="1" presStyleCnt="2">
        <dgm:presLayoutVars>
          <dgm:bulletEnabled val="1"/>
        </dgm:presLayoutVars>
      </dgm:prSet>
      <dgm:spPr/>
    </dgm:pt>
  </dgm:ptLst>
  <dgm:cxnLst>
    <dgm:cxn modelId="{1F432F13-1C9A-4F79-9AAB-8CAB6211A374}" type="presOf" srcId="{638FFF2E-76EE-48CD-BC7F-FBD438463C72}" destId="{9B8579FD-CF10-4ABC-A1B6-17DC0CB1D745}" srcOrd="1" destOrd="0" presId="urn:microsoft.com/office/officeart/2005/8/layout/list1"/>
    <dgm:cxn modelId="{23760828-8C3D-4210-A93C-66A7C3B52C81}" srcId="{799E9EE9-6E1F-459E-BB3E-D28BA6EE7DAE}" destId="{D377A144-19E9-44BF-8DF3-4B8E1EBBC185}" srcOrd="1" destOrd="0" parTransId="{ADFAE364-304F-4BE2-9AA7-4B8F68E38113}" sibTransId="{82EB0121-DE15-495B-A36B-F1CFD42EF0ED}"/>
    <dgm:cxn modelId="{21D0472D-E2D5-4CB8-8DAE-3C01457BF6C3}" srcId="{638FFF2E-76EE-48CD-BC7F-FBD438463C72}" destId="{A23A8CFD-E95E-4A1F-A333-146D988C96A7}" srcOrd="0" destOrd="0" parTransId="{93DED1FF-5BE5-46AB-BD0F-B2ED4B64BE0E}" sibTransId="{04CD13A1-4E2F-4AE4-B548-BD9B344788DA}"/>
    <dgm:cxn modelId="{25017260-05F1-44BF-A7C3-510C618D11E0}" type="presOf" srcId="{C9ECD625-9AD2-40D1-A8A1-1F8A345F8150}" destId="{E81841F5-6A38-4E9D-96B7-2E0F4CCAC273}" srcOrd="0" destOrd="1" presId="urn:microsoft.com/office/officeart/2005/8/layout/list1"/>
    <dgm:cxn modelId="{C1AB3E74-73C1-4A28-8F3E-617D29B695E8}" srcId="{EA8A9479-17E5-46D3-B40B-D893663BB3D1}" destId="{799E9EE9-6E1F-459E-BB3E-D28BA6EE7DAE}" srcOrd="0" destOrd="0" parTransId="{E9D19358-B065-49E7-AAE2-870EF48B5336}" sibTransId="{11460A00-5D22-4144-8E8E-F9A320A1C80F}"/>
    <dgm:cxn modelId="{2FC1D75A-C9FF-4E1B-AF17-AB29C874416B}" type="presOf" srcId="{A23A8CFD-E95E-4A1F-A333-146D988C96A7}" destId="{E81841F5-6A38-4E9D-96B7-2E0F4CCAC273}" srcOrd="0" destOrd="0" presId="urn:microsoft.com/office/officeart/2005/8/layout/list1"/>
    <dgm:cxn modelId="{D1C28394-5370-415E-8AB0-02B3B42998F9}" type="presOf" srcId="{EA8A9479-17E5-46D3-B40B-D893663BB3D1}" destId="{15084F74-AA2A-4B29-86AB-B9B86F761A0C}" srcOrd="0" destOrd="0" presId="urn:microsoft.com/office/officeart/2005/8/layout/list1"/>
    <dgm:cxn modelId="{2B30299E-A30B-4B74-AD2D-FDAEAEBA005B}" srcId="{638FFF2E-76EE-48CD-BC7F-FBD438463C72}" destId="{C9ECD625-9AD2-40D1-A8A1-1F8A345F8150}" srcOrd="1" destOrd="0" parTransId="{55CCD2A9-96CC-4320-8CCF-DD8A28369DA0}" sibTransId="{4D4B61E8-4A2E-41E3-93DB-B453B8729852}"/>
    <dgm:cxn modelId="{AAC0C49F-3FB7-4470-B7BA-CD4BCE160D38}" type="presOf" srcId="{3634C808-81CA-49E7-9FAD-559E74469821}" destId="{D5351080-384B-4970-9E01-FEE12489128B}" srcOrd="0" destOrd="0" presId="urn:microsoft.com/office/officeart/2005/8/layout/list1"/>
    <dgm:cxn modelId="{8C0D4AA8-2F91-44AF-A4F0-FC1369BAD620}" srcId="{EA8A9479-17E5-46D3-B40B-D893663BB3D1}" destId="{638FFF2E-76EE-48CD-BC7F-FBD438463C72}" srcOrd="1" destOrd="0" parTransId="{8253CE22-0BC3-4BE6-9B8B-FE5430EE97D1}" sibTransId="{7B1B774B-A241-4D1C-8925-D61E4ED60C6F}"/>
    <dgm:cxn modelId="{37DD71AD-7564-4036-A2FC-FDC8BEE99DC3}" type="presOf" srcId="{799E9EE9-6E1F-459E-BB3E-D28BA6EE7DAE}" destId="{FC720743-C923-4EE1-9D3C-4DC614F6709A}" srcOrd="1" destOrd="0" presId="urn:microsoft.com/office/officeart/2005/8/layout/list1"/>
    <dgm:cxn modelId="{99BE5EB2-AEA5-4DB9-B0C9-E10EAD630AB4}" type="presOf" srcId="{D377A144-19E9-44BF-8DF3-4B8E1EBBC185}" destId="{D5351080-384B-4970-9E01-FEE12489128B}" srcOrd="0" destOrd="1" presId="urn:microsoft.com/office/officeart/2005/8/layout/list1"/>
    <dgm:cxn modelId="{D14143B8-750C-4416-BF2C-DD8C2A894BEF}" type="presOf" srcId="{799E9EE9-6E1F-459E-BB3E-D28BA6EE7DAE}" destId="{237C9F34-17B7-40A6-A481-BD46D6F783D3}" srcOrd="0" destOrd="0" presId="urn:microsoft.com/office/officeart/2005/8/layout/list1"/>
    <dgm:cxn modelId="{8D2EFAC6-241F-47A9-898B-9C5239B5194E}" type="presOf" srcId="{638FFF2E-76EE-48CD-BC7F-FBD438463C72}" destId="{65D7496E-F5B6-4FB3-BAD0-C48711B8C5EC}" srcOrd="0" destOrd="0" presId="urn:microsoft.com/office/officeart/2005/8/layout/list1"/>
    <dgm:cxn modelId="{0F0516C8-5A4B-4BAF-9A4E-F87B5F7B8001}" srcId="{799E9EE9-6E1F-459E-BB3E-D28BA6EE7DAE}" destId="{3634C808-81CA-49E7-9FAD-559E74469821}" srcOrd="0" destOrd="0" parTransId="{2B126D4D-C17D-437D-ABF1-5637BABFD309}" sibTransId="{92FFD003-8939-42AB-930A-0BE22210DA93}"/>
    <dgm:cxn modelId="{874BCDD0-7523-4795-96EA-BE4097DDBBD3}" type="presParOf" srcId="{15084F74-AA2A-4B29-86AB-B9B86F761A0C}" destId="{C37AE42C-D8D7-470B-9B20-ADDD949C22DA}" srcOrd="0" destOrd="0" presId="urn:microsoft.com/office/officeart/2005/8/layout/list1"/>
    <dgm:cxn modelId="{A360A4C9-3F3B-489D-8ADE-CE705AA24678}" type="presParOf" srcId="{C37AE42C-D8D7-470B-9B20-ADDD949C22DA}" destId="{237C9F34-17B7-40A6-A481-BD46D6F783D3}" srcOrd="0" destOrd="0" presId="urn:microsoft.com/office/officeart/2005/8/layout/list1"/>
    <dgm:cxn modelId="{99A2FA92-6D44-4E5F-8617-686333BB5EC8}" type="presParOf" srcId="{C37AE42C-D8D7-470B-9B20-ADDD949C22DA}" destId="{FC720743-C923-4EE1-9D3C-4DC614F6709A}" srcOrd="1" destOrd="0" presId="urn:microsoft.com/office/officeart/2005/8/layout/list1"/>
    <dgm:cxn modelId="{ACF2BC71-B575-4E7A-8F62-E6C4DB10FA9A}" type="presParOf" srcId="{15084F74-AA2A-4B29-86AB-B9B86F761A0C}" destId="{643A52F6-8890-4BE7-ADD5-C4A3A41FD23E}" srcOrd="1" destOrd="0" presId="urn:microsoft.com/office/officeart/2005/8/layout/list1"/>
    <dgm:cxn modelId="{469E561E-6933-4316-801E-5887CAB7EED7}" type="presParOf" srcId="{15084F74-AA2A-4B29-86AB-B9B86F761A0C}" destId="{D5351080-384B-4970-9E01-FEE12489128B}" srcOrd="2" destOrd="0" presId="urn:microsoft.com/office/officeart/2005/8/layout/list1"/>
    <dgm:cxn modelId="{55C275EC-2DB5-4159-A80D-68E71FC32515}" type="presParOf" srcId="{15084F74-AA2A-4B29-86AB-B9B86F761A0C}" destId="{5F075DD6-3B55-494B-9935-2823038FFA23}" srcOrd="3" destOrd="0" presId="urn:microsoft.com/office/officeart/2005/8/layout/list1"/>
    <dgm:cxn modelId="{8484F416-B90A-4549-9DFB-252954613FCB}" type="presParOf" srcId="{15084F74-AA2A-4B29-86AB-B9B86F761A0C}" destId="{C9FEB52C-0804-471B-A6E2-5E84854F80A9}" srcOrd="4" destOrd="0" presId="urn:microsoft.com/office/officeart/2005/8/layout/list1"/>
    <dgm:cxn modelId="{F1A79678-9216-4642-84D2-9BCB49E5A644}" type="presParOf" srcId="{C9FEB52C-0804-471B-A6E2-5E84854F80A9}" destId="{65D7496E-F5B6-4FB3-BAD0-C48711B8C5EC}" srcOrd="0" destOrd="0" presId="urn:microsoft.com/office/officeart/2005/8/layout/list1"/>
    <dgm:cxn modelId="{25A888B2-2B05-4CF4-AE72-E78695FED780}" type="presParOf" srcId="{C9FEB52C-0804-471B-A6E2-5E84854F80A9}" destId="{9B8579FD-CF10-4ABC-A1B6-17DC0CB1D745}" srcOrd="1" destOrd="0" presId="urn:microsoft.com/office/officeart/2005/8/layout/list1"/>
    <dgm:cxn modelId="{04B71DEB-11D7-4876-82C6-3837F2F53134}" type="presParOf" srcId="{15084F74-AA2A-4B29-86AB-B9B86F761A0C}" destId="{2EDFE547-A3C2-4426-81DE-8E158E25C3E7}" srcOrd="5" destOrd="0" presId="urn:microsoft.com/office/officeart/2005/8/layout/list1"/>
    <dgm:cxn modelId="{AE065AE1-ECDB-4D2C-9519-0AACFE2F9AFD}" type="presParOf" srcId="{15084F74-AA2A-4B29-86AB-B9B86F761A0C}" destId="{E81841F5-6A38-4E9D-96B7-2E0F4CCAC273}"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2FACA0B-C94A-4820-921D-ACCD87A0B266}" type="doc">
      <dgm:prSet loTypeId="urn:microsoft.com/office/officeart/2005/8/layout/vList2" loCatId="list" qsTypeId="urn:microsoft.com/office/officeart/2005/8/quickstyle/simple1" qsCatId="simple" csTypeId="urn:microsoft.com/office/officeart/2005/8/colors/accent5_2" csCatId="accent5" phldr="1"/>
      <dgm:spPr/>
      <dgm:t>
        <a:bodyPr/>
        <a:lstStyle/>
        <a:p>
          <a:endParaRPr lang="en-US"/>
        </a:p>
      </dgm:t>
    </dgm:pt>
    <dgm:pt modelId="{45E2C4BD-1350-4B32-A5C9-96723A7765BB}">
      <dgm:prSet/>
      <dgm:spPr/>
      <dgm:t>
        <a:bodyPr/>
        <a:lstStyle/>
        <a:p>
          <a:r>
            <a:rPr lang="en-US"/>
            <a:t>Resident district </a:t>
          </a:r>
        </a:p>
      </dgm:t>
    </dgm:pt>
    <dgm:pt modelId="{AE82108F-5D08-45BA-B67D-E2F11487F622}" type="parTrans" cxnId="{26BD0C24-B138-4BE2-81FD-B0FFEAEE996E}">
      <dgm:prSet/>
      <dgm:spPr/>
      <dgm:t>
        <a:bodyPr/>
        <a:lstStyle/>
        <a:p>
          <a:endParaRPr lang="en-US"/>
        </a:p>
      </dgm:t>
    </dgm:pt>
    <dgm:pt modelId="{48D4C053-E4A5-43C1-8D92-814CE01FD5E5}" type="sibTrans" cxnId="{26BD0C24-B138-4BE2-81FD-B0FFEAEE996E}">
      <dgm:prSet/>
      <dgm:spPr/>
      <dgm:t>
        <a:bodyPr/>
        <a:lstStyle/>
        <a:p>
          <a:endParaRPr lang="en-US"/>
        </a:p>
      </dgm:t>
    </dgm:pt>
    <dgm:pt modelId="{AD05C3D4-7AD4-47A8-99DE-63DB0673E1F1}">
      <dgm:prSet/>
      <dgm:spPr/>
      <dgm:t>
        <a:bodyPr/>
        <a:lstStyle/>
        <a:p>
          <a:r>
            <a:rPr lang="en-US" i="1" dirty="0"/>
            <a:t>Except If</a:t>
          </a:r>
          <a:r>
            <a:rPr lang="en-US" dirty="0"/>
            <a:t>:</a:t>
          </a:r>
        </a:p>
      </dgm:t>
    </dgm:pt>
    <dgm:pt modelId="{276678B2-C980-40C0-90BE-58A4704648D9}" type="parTrans" cxnId="{3A8F08A3-D5EA-4213-82BB-1C03D7528FFA}">
      <dgm:prSet/>
      <dgm:spPr/>
      <dgm:t>
        <a:bodyPr/>
        <a:lstStyle/>
        <a:p>
          <a:endParaRPr lang="en-US"/>
        </a:p>
      </dgm:t>
    </dgm:pt>
    <dgm:pt modelId="{EFE03241-6DA2-4E69-BB4B-1B826BA0EA86}" type="sibTrans" cxnId="{3A8F08A3-D5EA-4213-82BB-1C03D7528FFA}">
      <dgm:prSet/>
      <dgm:spPr/>
      <dgm:t>
        <a:bodyPr/>
        <a:lstStyle/>
        <a:p>
          <a:endParaRPr lang="en-US"/>
        </a:p>
      </dgm:t>
    </dgm:pt>
    <dgm:pt modelId="{64380A50-AB4C-475D-ACC7-A74CADD6F594}">
      <dgm:prSet/>
      <dgm:spPr/>
      <dgm:t>
        <a:bodyPr/>
        <a:lstStyle/>
        <a:p>
          <a:r>
            <a:rPr lang="en-US"/>
            <a:t>Parent Placed Private School</a:t>
          </a:r>
        </a:p>
      </dgm:t>
    </dgm:pt>
    <dgm:pt modelId="{B356C8B8-EAC8-4F0D-9981-DDEDE8521950}" type="parTrans" cxnId="{5275A2AE-7A5A-4388-B344-97BD7A10446F}">
      <dgm:prSet/>
      <dgm:spPr/>
      <dgm:t>
        <a:bodyPr/>
        <a:lstStyle/>
        <a:p>
          <a:endParaRPr lang="en-US"/>
        </a:p>
      </dgm:t>
    </dgm:pt>
    <dgm:pt modelId="{9730C790-38BF-4B92-A8BC-D74F1C64AFE6}" type="sibTrans" cxnId="{5275A2AE-7A5A-4388-B344-97BD7A10446F}">
      <dgm:prSet/>
      <dgm:spPr/>
      <dgm:t>
        <a:bodyPr/>
        <a:lstStyle/>
        <a:p>
          <a:endParaRPr lang="en-US"/>
        </a:p>
      </dgm:t>
    </dgm:pt>
    <dgm:pt modelId="{8C6E20C0-EB94-447E-86BE-3346CD8F94C4}">
      <dgm:prSet/>
      <dgm:spPr/>
      <dgm:t>
        <a:bodyPr/>
        <a:lstStyle/>
        <a:p>
          <a:r>
            <a:rPr lang="en-US"/>
            <a:t>Charter School</a:t>
          </a:r>
        </a:p>
      </dgm:t>
    </dgm:pt>
    <dgm:pt modelId="{566A34B7-A5D7-4F29-AFFC-8888B873FFAE}" type="parTrans" cxnId="{01FF9BBE-F0A9-4F4D-9A70-1AB80C0A789A}">
      <dgm:prSet/>
      <dgm:spPr/>
      <dgm:t>
        <a:bodyPr/>
        <a:lstStyle/>
        <a:p>
          <a:endParaRPr lang="en-US"/>
        </a:p>
      </dgm:t>
    </dgm:pt>
    <dgm:pt modelId="{93763BC6-7B7A-4A35-9971-15A81ED7703F}" type="sibTrans" cxnId="{01FF9BBE-F0A9-4F4D-9A70-1AB80C0A789A}">
      <dgm:prSet/>
      <dgm:spPr/>
      <dgm:t>
        <a:bodyPr/>
        <a:lstStyle/>
        <a:p>
          <a:endParaRPr lang="en-US"/>
        </a:p>
      </dgm:t>
    </dgm:pt>
    <dgm:pt modelId="{535570BF-170E-49B2-A4E2-C41231627268}">
      <dgm:prSet/>
      <dgm:spPr/>
      <dgm:t>
        <a:bodyPr/>
        <a:lstStyle/>
        <a:p>
          <a:r>
            <a:rPr lang="en-US"/>
            <a:t>Open Enrollment</a:t>
          </a:r>
        </a:p>
      </dgm:t>
    </dgm:pt>
    <dgm:pt modelId="{F94262C4-F3A5-4C32-A163-519391EF7D8C}" type="parTrans" cxnId="{089D74F3-50A3-4528-AF1A-28520AD51BFC}">
      <dgm:prSet/>
      <dgm:spPr/>
      <dgm:t>
        <a:bodyPr/>
        <a:lstStyle/>
        <a:p>
          <a:endParaRPr lang="en-US"/>
        </a:p>
      </dgm:t>
    </dgm:pt>
    <dgm:pt modelId="{A0CBF9B9-0BCE-4AEF-B9FA-7704B1F62160}" type="sibTrans" cxnId="{089D74F3-50A3-4528-AF1A-28520AD51BFC}">
      <dgm:prSet/>
      <dgm:spPr/>
      <dgm:t>
        <a:bodyPr/>
        <a:lstStyle/>
        <a:p>
          <a:endParaRPr lang="en-US"/>
        </a:p>
      </dgm:t>
    </dgm:pt>
    <dgm:pt modelId="{A97C93C0-4A9B-4430-A445-1B23AD4E71C5}">
      <dgm:prSet/>
      <dgm:spPr/>
      <dgm:t>
        <a:bodyPr/>
        <a:lstStyle/>
        <a:p>
          <a:r>
            <a:rPr lang="en-US"/>
            <a:t>Inter-District Transfer</a:t>
          </a:r>
        </a:p>
      </dgm:t>
    </dgm:pt>
    <dgm:pt modelId="{0A975840-F8DD-4833-8616-21A92498A5B9}" type="parTrans" cxnId="{0E3B224A-650D-4088-B546-E9CB9C9766BC}">
      <dgm:prSet/>
      <dgm:spPr/>
      <dgm:t>
        <a:bodyPr/>
        <a:lstStyle/>
        <a:p>
          <a:endParaRPr lang="en-US"/>
        </a:p>
      </dgm:t>
    </dgm:pt>
    <dgm:pt modelId="{457E0865-FCF9-4270-8D58-CEF5F7DB1037}" type="sibTrans" cxnId="{0E3B224A-650D-4088-B546-E9CB9C9766BC}">
      <dgm:prSet/>
      <dgm:spPr/>
      <dgm:t>
        <a:bodyPr/>
        <a:lstStyle/>
        <a:p>
          <a:endParaRPr lang="en-US"/>
        </a:p>
      </dgm:t>
    </dgm:pt>
    <dgm:pt modelId="{30822AF6-2F34-4DAB-9D5F-B1ED3F52F8E6}">
      <dgm:prSet/>
      <dgm:spPr/>
      <dgm:t>
        <a:bodyPr/>
        <a:lstStyle/>
        <a:p>
          <a:r>
            <a:rPr lang="en-US" dirty="0"/>
            <a:t>Foster Care</a:t>
          </a:r>
        </a:p>
      </dgm:t>
    </dgm:pt>
    <dgm:pt modelId="{78175605-B7AF-473D-801F-F9AF2BA38DD5}" type="parTrans" cxnId="{6F62C3A4-92F0-4EFA-BDD1-B3D0A8E87E3F}">
      <dgm:prSet/>
      <dgm:spPr/>
      <dgm:t>
        <a:bodyPr/>
        <a:lstStyle/>
        <a:p>
          <a:endParaRPr lang="en-US"/>
        </a:p>
      </dgm:t>
    </dgm:pt>
    <dgm:pt modelId="{03DA3B58-CA8D-4400-A8E2-64782FA319C4}" type="sibTrans" cxnId="{6F62C3A4-92F0-4EFA-BDD1-B3D0A8E87E3F}">
      <dgm:prSet/>
      <dgm:spPr/>
      <dgm:t>
        <a:bodyPr/>
        <a:lstStyle/>
        <a:p>
          <a:endParaRPr lang="en-US"/>
        </a:p>
      </dgm:t>
    </dgm:pt>
    <dgm:pt modelId="{255F6D1B-496C-4579-A063-3E366EB5157D}" type="pres">
      <dgm:prSet presAssocID="{62FACA0B-C94A-4820-921D-ACCD87A0B266}" presName="linear" presStyleCnt="0">
        <dgm:presLayoutVars>
          <dgm:animLvl val="lvl"/>
          <dgm:resizeHandles val="exact"/>
        </dgm:presLayoutVars>
      </dgm:prSet>
      <dgm:spPr/>
    </dgm:pt>
    <dgm:pt modelId="{E48994CA-3206-41DE-85FD-755A65B31FBF}" type="pres">
      <dgm:prSet presAssocID="{45E2C4BD-1350-4B32-A5C9-96723A7765BB}" presName="parentText" presStyleLbl="node1" presStyleIdx="0" presStyleCnt="2">
        <dgm:presLayoutVars>
          <dgm:chMax val="0"/>
          <dgm:bulletEnabled val="1"/>
        </dgm:presLayoutVars>
      </dgm:prSet>
      <dgm:spPr/>
    </dgm:pt>
    <dgm:pt modelId="{2095A5FF-4671-42DA-8960-769FE1D8A29C}" type="pres">
      <dgm:prSet presAssocID="{48D4C053-E4A5-43C1-8D92-814CE01FD5E5}" presName="spacer" presStyleCnt="0"/>
      <dgm:spPr/>
    </dgm:pt>
    <dgm:pt modelId="{CB0BACF5-D2B7-4896-AB11-E42B2A8E141F}" type="pres">
      <dgm:prSet presAssocID="{AD05C3D4-7AD4-47A8-99DE-63DB0673E1F1}" presName="parentText" presStyleLbl="node1" presStyleIdx="1" presStyleCnt="2">
        <dgm:presLayoutVars>
          <dgm:chMax val="0"/>
          <dgm:bulletEnabled val="1"/>
        </dgm:presLayoutVars>
      </dgm:prSet>
      <dgm:spPr/>
    </dgm:pt>
    <dgm:pt modelId="{233DBBFD-B88E-4D91-8116-75500B738C9E}" type="pres">
      <dgm:prSet presAssocID="{AD05C3D4-7AD4-47A8-99DE-63DB0673E1F1}" presName="childText" presStyleLbl="revTx" presStyleIdx="0" presStyleCnt="1">
        <dgm:presLayoutVars>
          <dgm:bulletEnabled val="1"/>
        </dgm:presLayoutVars>
      </dgm:prSet>
      <dgm:spPr/>
    </dgm:pt>
  </dgm:ptLst>
  <dgm:cxnLst>
    <dgm:cxn modelId="{26BD0C24-B138-4BE2-81FD-B0FFEAEE996E}" srcId="{62FACA0B-C94A-4820-921D-ACCD87A0B266}" destId="{45E2C4BD-1350-4B32-A5C9-96723A7765BB}" srcOrd="0" destOrd="0" parTransId="{AE82108F-5D08-45BA-B67D-E2F11487F622}" sibTransId="{48D4C053-E4A5-43C1-8D92-814CE01FD5E5}"/>
    <dgm:cxn modelId="{33EF7132-F7AD-471A-A338-554354BA0AB2}" type="presOf" srcId="{535570BF-170E-49B2-A4E2-C41231627268}" destId="{233DBBFD-B88E-4D91-8116-75500B738C9E}" srcOrd="0" destOrd="2" presId="urn:microsoft.com/office/officeart/2005/8/layout/vList2"/>
    <dgm:cxn modelId="{8FAC4E3D-9298-41C7-93AC-34E76E03447C}" type="presOf" srcId="{AD05C3D4-7AD4-47A8-99DE-63DB0673E1F1}" destId="{CB0BACF5-D2B7-4896-AB11-E42B2A8E141F}" srcOrd="0" destOrd="0" presId="urn:microsoft.com/office/officeart/2005/8/layout/vList2"/>
    <dgm:cxn modelId="{30ECD33E-AC67-4369-ADC7-5BC8AAA31713}" type="presOf" srcId="{A97C93C0-4A9B-4430-A445-1B23AD4E71C5}" destId="{233DBBFD-B88E-4D91-8116-75500B738C9E}" srcOrd="0" destOrd="3" presId="urn:microsoft.com/office/officeart/2005/8/layout/vList2"/>
    <dgm:cxn modelId="{FDC7E264-9ADF-4FA5-9714-C7AD2E5C336F}" type="presOf" srcId="{45E2C4BD-1350-4B32-A5C9-96723A7765BB}" destId="{E48994CA-3206-41DE-85FD-755A65B31FBF}" srcOrd="0" destOrd="0" presId="urn:microsoft.com/office/officeart/2005/8/layout/vList2"/>
    <dgm:cxn modelId="{0E3B224A-650D-4088-B546-E9CB9C9766BC}" srcId="{AD05C3D4-7AD4-47A8-99DE-63DB0673E1F1}" destId="{A97C93C0-4A9B-4430-A445-1B23AD4E71C5}" srcOrd="3" destOrd="0" parTransId="{0A975840-F8DD-4833-8616-21A92498A5B9}" sibTransId="{457E0865-FCF9-4270-8D58-CEF5F7DB1037}"/>
    <dgm:cxn modelId="{10DC0A54-D3ED-4050-84F0-F96A770BBE6E}" type="presOf" srcId="{8C6E20C0-EB94-447E-86BE-3346CD8F94C4}" destId="{233DBBFD-B88E-4D91-8116-75500B738C9E}" srcOrd="0" destOrd="1" presId="urn:microsoft.com/office/officeart/2005/8/layout/vList2"/>
    <dgm:cxn modelId="{90C6428E-835E-4C42-9BE3-CF1D3C694AB1}" type="presOf" srcId="{64380A50-AB4C-475D-ACC7-A74CADD6F594}" destId="{233DBBFD-B88E-4D91-8116-75500B738C9E}" srcOrd="0" destOrd="0" presId="urn:microsoft.com/office/officeart/2005/8/layout/vList2"/>
    <dgm:cxn modelId="{3A8F08A3-D5EA-4213-82BB-1C03D7528FFA}" srcId="{62FACA0B-C94A-4820-921D-ACCD87A0B266}" destId="{AD05C3D4-7AD4-47A8-99DE-63DB0673E1F1}" srcOrd="1" destOrd="0" parTransId="{276678B2-C980-40C0-90BE-58A4704648D9}" sibTransId="{EFE03241-6DA2-4E69-BB4B-1B826BA0EA86}"/>
    <dgm:cxn modelId="{6F62C3A4-92F0-4EFA-BDD1-B3D0A8E87E3F}" srcId="{AD05C3D4-7AD4-47A8-99DE-63DB0673E1F1}" destId="{30822AF6-2F34-4DAB-9D5F-B1ED3F52F8E6}" srcOrd="4" destOrd="0" parTransId="{78175605-B7AF-473D-801F-F9AF2BA38DD5}" sibTransId="{03DA3B58-CA8D-4400-A8E2-64782FA319C4}"/>
    <dgm:cxn modelId="{5275A2AE-7A5A-4388-B344-97BD7A10446F}" srcId="{AD05C3D4-7AD4-47A8-99DE-63DB0673E1F1}" destId="{64380A50-AB4C-475D-ACC7-A74CADD6F594}" srcOrd="0" destOrd="0" parTransId="{B356C8B8-EAC8-4F0D-9981-DDEDE8521950}" sibTransId="{9730C790-38BF-4B92-A8BC-D74F1C64AFE6}"/>
    <dgm:cxn modelId="{05A74EB0-1006-4AD0-8D34-3E70763F194C}" type="presOf" srcId="{30822AF6-2F34-4DAB-9D5F-B1ED3F52F8E6}" destId="{233DBBFD-B88E-4D91-8116-75500B738C9E}" srcOrd="0" destOrd="4" presId="urn:microsoft.com/office/officeart/2005/8/layout/vList2"/>
    <dgm:cxn modelId="{01FF9BBE-F0A9-4F4D-9A70-1AB80C0A789A}" srcId="{AD05C3D4-7AD4-47A8-99DE-63DB0673E1F1}" destId="{8C6E20C0-EB94-447E-86BE-3346CD8F94C4}" srcOrd="1" destOrd="0" parTransId="{566A34B7-A5D7-4F29-AFFC-8888B873FFAE}" sibTransId="{93763BC6-7B7A-4A35-9971-15A81ED7703F}"/>
    <dgm:cxn modelId="{A1B29CD1-6D83-4AF0-9CC4-6F11964541BD}" type="presOf" srcId="{62FACA0B-C94A-4820-921D-ACCD87A0B266}" destId="{255F6D1B-496C-4579-A063-3E366EB5157D}" srcOrd="0" destOrd="0" presId="urn:microsoft.com/office/officeart/2005/8/layout/vList2"/>
    <dgm:cxn modelId="{089D74F3-50A3-4528-AF1A-28520AD51BFC}" srcId="{AD05C3D4-7AD4-47A8-99DE-63DB0673E1F1}" destId="{535570BF-170E-49B2-A4E2-C41231627268}" srcOrd="2" destOrd="0" parTransId="{F94262C4-F3A5-4C32-A163-519391EF7D8C}" sibTransId="{A0CBF9B9-0BCE-4AEF-B9FA-7704B1F62160}"/>
    <dgm:cxn modelId="{05F459A6-D1EB-4E38-A16A-8A80F0BF933A}" type="presParOf" srcId="{255F6D1B-496C-4579-A063-3E366EB5157D}" destId="{E48994CA-3206-41DE-85FD-755A65B31FBF}" srcOrd="0" destOrd="0" presId="urn:microsoft.com/office/officeart/2005/8/layout/vList2"/>
    <dgm:cxn modelId="{B56F3E77-1207-4740-9A85-E51496CB4FFC}" type="presParOf" srcId="{255F6D1B-496C-4579-A063-3E366EB5157D}" destId="{2095A5FF-4671-42DA-8960-769FE1D8A29C}" srcOrd="1" destOrd="0" presId="urn:microsoft.com/office/officeart/2005/8/layout/vList2"/>
    <dgm:cxn modelId="{15B009DE-B74C-4C4E-8621-C81CAA5E3F21}" type="presParOf" srcId="{255F6D1B-496C-4579-A063-3E366EB5157D}" destId="{CB0BACF5-D2B7-4896-AB11-E42B2A8E141F}" srcOrd="2" destOrd="0" presId="urn:microsoft.com/office/officeart/2005/8/layout/vList2"/>
    <dgm:cxn modelId="{40B48E91-B2EE-4AB9-B98D-5BE308388342}" type="presParOf" srcId="{255F6D1B-496C-4579-A063-3E366EB5157D}" destId="{233DBBFD-B88E-4D91-8116-75500B738C9E}"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60EF2E0-8479-4D8D-B333-5D5C21B79DDF}" type="doc">
      <dgm:prSet loTypeId="urn:microsoft.com/office/officeart/2005/8/layout/hList1" loCatId="list" qsTypeId="urn:microsoft.com/office/officeart/2005/8/quickstyle/simple1" qsCatId="simple" csTypeId="urn:microsoft.com/office/officeart/2005/8/colors/accent5_2" csCatId="accent5" phldr="1"/>
      <dgm:spPr/>
      <dgm:t>
        <a:bodyPr/>
        <a:lstStyle/>
        <a:p>
          <a:endParaRPr lang="en-US"/>
        </a:p>
      </dgm:t>
    </dgm:pt>
    <dgm:pt modelId="{928D8060-2AA6-4789-A118-80325BAB72ED}">
      <dgm:prSet custT="1"/>
      <dgm:spPr/>
      <dgm:t>
        <a:bodyPr/>
        <a:lstStyle/>
        <a:p>
          <a:pPr algn="ctr" rtl="0">
            <a:spcBef>
              <a:spcPts val="1200"/>
            </a:spcBef>
            <a:buNone/>
          </a:pPr>
          <a:r>
            <a:rPr lang="en-US" sz="2400" b="0" dirty="0"/>
            <a:t>Closes:</a:t>
          </a:r>
          <a:r>
            <a:rPr lang="en-US" sz="2400" b="0" dirty="0">
              <a:latin typeface="Calibri" panose="020F0502020204030204"/>
            </a:rPr>
            <a:t> </a:t>
          </a:r>
          <a:r>
            <a:rPr lang="en-US" sz="2400" b="0" dirty="0"/>
            <a:t>9/28/2026</a:t>
          </a:r>
          <a:endParaRPr lang="en-US" sz="2400" b="0" dirty="0">
            <a:latin typeface="Calibri" panose="020F0502020204030204"/>
          </a:endParaRPr>
        </a:p>
      </dgm:t>
    </dgm:pt>
    <dgm:pt modelId="{4921057D-2A2A-4983-A03E-89B32E641039}" type="parTrans" cxnId="{5EC31109-181C-4371-9BA9-59EAAB47AB27}">
      <dgm:prSet/>
      <dgm:spPr/>
      <dgm:t>
        <a:bodyPr/>
        <a:lstStyle/>
        <a:p>
          <a:endParaRPr lang="en-US"/>
        </a:p>
      </dgm:t>
    </dgm:pt>
    <dgm:pt modelId="{6C89855A-2F71-4735-AACF-1F626F552482}" type="sibTrans" cxnId="{5EC31109-181C-4371-9BA9-59EAAB47AB27}">
      <dgm:prSet/>
      <dgm:spPr/>
      <dgm:t>
        <a:bodyPr/>
        <a:lstStyle/>
        <a:p>
          <a:endParaRPr lang="en-US"/>
        </a:p>
      </dgm:t>
    </dgm:pt>
    <dgm:pt modelId="{79AB62AB-3535-4677-95A6-7C857DEAC512}">
      <dgm:prSet custT="1"/>
      <dgm:spPr/>
      <dgm:t>
        <a:bodyPr/>
        <a:lstStyle/>
        <a:p>
          <a:pPr algn="ctr">
            <a:spcBef>
              <a:spcPts val="1200"/>
            </a:spcBef>
            <a:buNone/>
          </a:pPr>
          <a:r>
            <a:rPr lang="en-US" sz="2400" dirty="0"/>
            <a:t>Opens: 5/28/2026</a:t>
          </a:r>
        </a:p>
      </dgm:t>
    </dgm:pt>
    <dgm:pt modelId="{0641D524-F00D-4CBD-8934-57F300046DE2}" type="parTrans" cxnId="{01997C5E-07AC-493C-87F1-6D15DE7EAB6E}">
      <dgm:prSet/>
      <dgm:spPr/>
      <dgm:t>
        <a:bodyPr/>
        <a:lstStyle/>
        <a:p>
          <a:endParaRPr lang="en-US"/>
        </a:p>
      </dgm:t>
    </dgm:pt>
    <dgm:pt modelId="{6B5250C2-DB6B-4705-8048-FA16EC1FF02C}" type="sibTrans" cxnId="{01997C5E-07AC-493C-87F1-6D15DE7EAB6E}">
      <dgm:prSet/>
      <dgm:spPr/>
      <dgm:t>
        <a:bodyPr/>
        <a:lstStyle/>
        <a:p>
          <a:endParaRPr lang="en-US"/>
        </a:p>
      </dgm:t>
    </dgm:pt>
    <dgm:pt modelId="{498CEB0A-1AA0-4004-A023-C052AF1D3EC2}">
      <dgm:prSet custT="1"/>
      <dgm:spPr/>
      <dgm:t>
        <a:bodyPr/>
        <a:lstStyle/>
        <a:p>
          <a:pPr algn="ctr">
            <a:spcBef>
              <a:spcPts val="1200"/>
            </a:spcBef>
            <a:buNone/>
          </a:pPr>
          <a:r>
            <a:rPr lang="en-US" sz="2400" dirty="0"/>
            <a:t>Closes: 7/6/2026</a:t>
          </a:r>
        </a:p>
      </dgm:t>
    </dgm:pt>
    <dgm:pt modelId="{1789948A-7CCE-4B42-B1E9-CFAACB8321F9}" type="parTrans" cxnId="{22DEB784-C641-469F-A903-EEFF98733E7D}">
      <dgm:prSet/>
      <dgm:spPr/>
      <dgm:t>
        <a:bodyPr/>
        <a:lstStyle/>
        <a:p>
          <a:endParaRPr lang="en-US"/>
        </a:p>
      </dgm:t>
    </dgm:pt>
    <dgm:pt modelId="{330433D2-27A9-43A0-94FD-D02607C781F4}" type="sibTrans" cxnId="{22DEB784-C641-469F-A903-EEFF98733E7D}">
      <dgm:prSet/>
      <dgm:spPr/>
      <dgm:t>
        <a:bodyPr/>
        <a:lstStyle/>
        <a:p>
          <a:endParaRPr lang="en-US"/>
        </a:p>
      </dgm:t>
    </dgm:pt>
    <dgm:pt modelId="{47E7F6CB-DD09-4F5B-B8FF-C97F65ABAF64}">
      <dgm:prSet phldr="0"/>
      <dgm:spPr/>
      <dgm:t>
        <a:bodyPr/>
        <a:lstStyle/>
        <a:p>
          <a:pPr rtl="0"/>
          <a:r>
            <a:rPr lang="en-US" b="1" dirty="0"/>
            <a:t>Collection</a:t>
          </a:r>
          <a:endParaRPr lang="en-US" b="0" dirty="0"/>
        </a:p>
      </dgm:t>
    </dgm:pt>
    <dgm:pt modelId="{39045D0C-4927-4D5C-B34A-8C10C4F9A151}" type="parTrans" cxnId="{FAC0679D-2938-4FDD-8B82-C9D13793E0C1}">
      <dgm:prSet/>
      <dgm:spPr/>
      <dgm:t>
        <a:bodyPr/>
        <a:lstStyle/>
        <a:p>
          <a:endParaRPr lang="en-US"/>
        </a:p>
      </dgm:t>
    </dgm:pt>
    <dgm:pt modelId="{58DDBF19-AFA0-48A1-BA0E-E600213BB3DA}" type="sibTrans" cxnId="{FAC0679D-2938-4FDD-8B82-C9D13793E0C1}">
      <dgm:prSet/>
      <dgm:spPr/>
      <dgm:t>
        <a:bodyPr/>
        <a:lstStyle/>
        <a:p>
          <a:endParaRPr lang="en-US"/>
        </a:p>
      </dgm:t>
    </dgm:pt>
    <dgm:pt modelId="{FCE1A5FF-A7C8-44B0-AB8A-632A41B59511}">
      <dgm:prSet phldr="0" custT="1"/>
      <dgm:spPr/>
      <dgm:t>
        <a:bodyPr/>
        <a:lstStyle/>
        <a:p>
          <a:pPr algn="ctr">
            <a:spcBef>
              <a:spcPts val="1200"/>
            </a:spcBef>
            <a:buNone/>
          </a:pPr>
          <a:r>
            <a:rPr lang="en-US" sz="2400" b="0" dirty="0"/>
            <a:t>Opens: 8/27/2026</a:t>
          </a:r>
        </a:p>
      </dgm:t>
    </dgm:pt>
    <dgm:pt modelId="{D15FE756-6637-4070-9642-BF45A6546DAE}" type="parTrans" cxnId="{B85D300C-1EDD-4E33-BFB4-8451063CA79C}">
      <dgm:prSet/>
      <dgm:spPr/>
      <dgm:t>
        <a:bodyPr/>
        <a:lstStyle/>
        <a:p>
          <a:endParaRPr lang="en-US"/>
        </a:p>
      </dgm:t>
    </dgm:pt>
    <dgm:pt modelId="{F7BAD897-715E-4156-B95D-6CBE16A6374B}" type="sibTrans" cxnId="{B85D300C-1EDD-4E33-BFB4-8451063CA79C}">
      <dgm:prSet/>
      <dgm:spPr/>
      <dgm:t>
        <a:bodyPr/>
        <a:lstStyle/>
        <a:p>
          <a:endParaRPr lang="en-US"/>
        </a:p>
      </dgm:t>
    </dgm:pt>
    <dgm:pt modelId="{9D4AD368-6BF1-4046-A636-E73D995D443C}">
      <dgm:prSet phldr="0"/>
      <dgm:spPr/>
      <dgm:t>
        <a:bodyPr/>
        <a:lstStyle/>
        <a:p>
          <a:r>
            <a:rPr lang="en-US" b="1" dirty="0"/>
            <a:t>Review Window</a:t>
          </a:r>
          <a:endParaRPr lang="en-US" dirty="0"/>
        </a:p>
      </dgm:t>
    </dgm:pt>
    <dgm:pt modelId="{F9B376E5-B280-480A-91E6-473CE1526364}" type="parTrans" cxnId="{501D96A5-B214-45BA-87D0-B12A387916D5}">
      <dgm:prSet/>
      <dgm:spPr/>
      <dgm:t>
        <a:bodyPr/>
        <a:lstStyle/>
        <a:p>
          <a:endParaRPr lang="en-US"/>
        </a:p>
      </dgm:t>
    </dgm:pt>
    <dgm:pt modelId="{7A0084B2-97AB-4002-8330-2F75FCC9C4EA}" type="sibTrans" cxnId="{501D96A5-B214-45BA-87D0-B12A387916D5}">
      <dgm:prSet/>
      <dgm:spPr/>
      <dgm:t>
        <a:bodyPr/>
        <a:lstStyle/>
        <a:p>
          <a:endParaRPr lang="en-US"/>
        </a:p>
      </dgm:t>
    </dgm:pt>
    <dgm:pt modelId="{0036957B-5BC5-4BA8-BB61-8A81826215A8}">
      <dgm:prSet custT="1"/>
      <dgm:spPr/>
      <dgm:t>
        <a:bodyPr/>
        <a:lstStyle/>
        <a:p>
          <a:pPr algn="ctr">
            <a:spcBef>
              <a:spcPts val="1200"/>
            </a:spcBef>
            <a:buNone/>
          </a:pPr>
          <a:endParaRPr lang="en-US" sz="2400" dirty="0"/>
        </a:p>
      </dgm:t>
    </dgm:pt>
    <dgm:pt modelId="{4E17196E-B712-4F1E-B468-CA1B404F2035}" type="parTrans" cxnId="{DBCA7272-C3F0-4A68-9468-5E118CA20C2B}">
      <dgm:prSet/>
      <dgm:spPr/>
      <dgm:t>
        <a:bodyPr/>
        <a:lstStyle/>
        <a:p>
          <a:endParaRPr lang="en-US"/>
        </a:p>
      </dgm:t>
    </dgm:pt>
    <dgm:pt modelId="{8242F9CF-ABFF-4930-97E2-7D293776A88F}" type="sibTrans" cxnId="{DBCA7272-C3F0-4A68-9468-5E118CA20C2B}">
      <dgm:prSet/>
      <dgm:spPr/>
      <dgm:t>
        <a:bodyPr/>
        <a:lstStyle/>
        <a:p>
          <a:endParaRPr lang="en-US"/>
        </a:p>
      </dgm:t>
    </dgm:pt>
    <dgm:pt modelId="{4D8E60A6-6348-45B0-8D8D-94F030C23CE1}">
      <dgm:prSet phldr="0" custT="1"/>
      <dgm:spPr/>
      <dgm:t>
        <a:bodyPr/>
        <a:lstStyle/>
        <a:p>
          <a:pPr algn="ctr">
            <a:spcBef>
              <a:spcPts val="1200"/>
            </a:spcBef>
            <a:buNone/>
          </a:pPr>
          <a:endParaRPr lang="en-US" sz="2400" b="0" dirty="0"/>
        </a:p>
      </dgm:t>
    </dgm:pt>
    <dgm:pt modelId="{211F67E9-4484-4CC6-AF26-16FF1ED7FEAA}" type="parTrans" cxnId="{AB845FE7-6485-49D1-B257-C2A64B7DF10E}">
      <dgm:prSet/>
      <dgm:spPr/>
      <dgm:t>
        <a:bodyPr/>
        <a:lstStyle/>
        <a:p>
          <a:endParaRPr lang="en-US"/>
        </a:p>
      </dgm:t>
    </dgm:pt>
    <dgm:pt modelId="{6B9265A5-978B-4E71-9FF2-9F9E771E271E}" type="sibTrans" cxnId="{AB845FE7-6485-49D1-B257-C2A64B7DF10E}">
      <dgm:prSet/>
      <dgm:spPr/>
      <dgm:t>
        <a:bodyPr/>
        <a:lstStyle/>
        <a:p>
          <a:endParaRPr lang="en-US"/>
        </a:p>
      </dgm:t>
    </dgm:pt>
    <dgm:pt modelId="{FE965785-2227-40C9-96A3-3AFEA21E91C9}" type="pres">
      <dgm:prSet presAssocID="{360EF2E0-8479-4D8D-B333-5D5C21B79DDF}" presName="Name0" presStyleCnt="0">
        <dgm:presLayoutVars>
          <dgm:dir/>
          <dgm:animLvl val="lvl"/>
          <dgm:resizeHandles val="exact"/>
        </dgm:presLayoutVars>
      </dgm:prSet>
      <dgm:spPr/>
    </dgm:pt>
    <dgm:pt modelId="{4621AED3-38B4-4A77-844B-F54AE80B4F6C}" type="pres">
      <dgm:prSet presAssocID="{47E7F6CB-DD09-4F5B-B8FF-C97F65ABAF64}" presName="composite" presStyleCnt="0"/>
      <dgm:spPr/>
    </dgm:pt>
    <dgm:pt modelId="{5719971F-5807-4FD8-BE4A-048CD862A961}" type="pres">
      <dgm:prSet presAssocID="{47E7F6CB-DD09-4F5B-B8FF-C97F65ABAF64}" presName="parTx" presStyleLbl="alignNode1" presStyleIdx="0" presStyleCnt="2">
        <dgm:presLayoutVars>
          <dgm:chMax val="0"/>
          <dgm:chPref val="0"/>
          <dgm:bulletEnabled val="1"/>
        </dgm:presLayoutVars>
      </dgm:prSet>
      <dgm:spPr/>
    </dgm:pt>
    <dgm:pt modelId="{C04B4D04-AA05-4E0D-9BE8-D1822F49D71A}" type="pres">
      <dgm:prSet presAssocID="{47E7F6CB-DD09-4F5B-B8FF-C97F65ABAF64}" presName="desTx" presStyleLbl="alignAccFollowNode1" presStyleIdx="0" presStyleCnt="2" custLinFactX="14365" custLinFactNeighborX="100000" custLinFactNeighborY="408">
        <dgm:presLayoutVars>
          <dgm:bulletEnabled val="1"/>
        </dgm:presLayoutVars>
      </dgm:prSet>
      <dgm:spPr/>
    </dgm:pt>
    <dgm:pt modelId="{2484217B-D368-4458-8C5E-3DD83EB8DE50}" type="pres">
      <dgm:prSet presAssocID="{58DDBF19-AFA0-48A1-BA0E-E600213BB3DA}" presName="space" presStyleCnt="0"/>
      <dgm:spPr/>
    </dgm:pt>
    <dgm:pt modelId="{61C96C3C-D856-4853-9869-D9CA607A4B9E}" type="pres">
      <dgm:prSet presAssocID="{9D4AD368-6BF1-4046-A636-E73D995D443C}" presName="composite" presStyleCnt="0"/>
      <dgm:spPr/>
    </dgm:pt>
    <dgm:pt modelId="{4E957FF1-8B71-4EA2-AA19-2C2956AA9F0E}" type="pres">
      <dgm:prSet presAssocID="{9D4AD368-6BF1-4046-A636-E73D995D443C}" presName="parTx" presStyleLbl="alignNode1" presStyleIdx="1" presStyleCnt="2">
        <dgm:presLayoutVars>
          <dgm:chMax val="0"/>
          <dgm:chPref val="0"/>
          <dgm:bulletEnabled val="1"/>
        </dgm:presLayoutVars>
      </dgm:prSet>
      <dgm:spPr/>
    </dgm:pt>
    <dgm:pt modelId="{611F52FA-CBF2-483D-AC8C-1DACD72405D8}" type="pres">
      <dgm:prSet presAssocID="{9D4AD368-6BF1-4046-A636-E73D995D443C}" presName="desTx" presStyleLbl="alignAccFollowNode1" presStyleIdx="1" presStyleCnt="2" custLinFactX="-14015" custLinFactNeighborX="-100000" custLinFactNeighborY="408">
        <dgm:presLayoutVars>
          <dgm:bulletEnabled val="1"/>
        </dgm:presLayoutVars>
      </dgm:prSet>
      <dgm:spPr/>
    </dgm:pt>
  </dgm:ptLst>
  <dgm:cxnLst>
    <dgm:cxn modelId="{5EC31109-181C-4371-9BA9-59EAAB47AB27}" srcId="{47E7F6CB-DD09-4F5B-B8FF-C97F65ABAF64}" destId="{928D8060-2AA6-4789-A118-80325BAB72ED}" srcOrd="2" destOrd="0" parTransId="{4921057D-2A2A-4983-A03E-89B32E641039}" sibTransId="{6C89855A-2F71-4735-AACF-1F626F552482}"/>
    <dgm:cxn modelId="{B85D300C-1EDD-4E33-BFB4-8451063CA79C}" srcId="{47E7F6CB-DD09-4F5B-B8FF-C97F65ABAF64}" destId="{FCE1A5FF-A7C8-44B0-AB8A-632A41B59511}" srcOrd="1" destOrd="0" parTransId="{D15FE756-6637-4070-9642-BF45A6546DAE}" sibTransId="{F7BAD897-715E-4156-B95D-6CBE16A6374B}"/>
    <dgm:cxn modelId="{18765E29-7C6B-4B57-91CD-34C326E42F37}" type="presOf" srcId="{0036957B-5BC5-4BA8-BB61-8A81826215A8}" destId="{611F52FA-CBF2-483D-AC8C-1DACD72405D8}" srcOrd="0" destOrd="0" presId="urn:microsoft.com/office/officeart/2005/8/layout/hList1"/>
    <dgm:cxn modelId="{01997C5E-07AC-493C-87F1-6D15DE7EAB6E}" srcId="{9D4AD368-6BF1-4046-A636-E73D995D443C}" destId="{79AB62AB-3535-4677-95A6-7C857DEAC512}" srcOrd="1" destOrd="0" parTransId="{0641D524-F00D-4CBD-8934-57F300046DE2}" sibTransId="{6B5250C2-DB6B-4705-8048-FA16EC1FF02C}"/>
    <dgm:cxn modelId="{DBCA7272-C3F0-4A68-9468-5E118CA20C2B}" srcId="{9D4AD368-6BF1-4046-A636-E73D995D443C}" destId="{0036957B-5BC5-4BA8-BB61-8A81826215A8}" srcOrd="0" destOrd="0" parTransId="{4E17196E-B712-4F1E-B468-CA1B404F2035}" sibTransId="{8242F9CF-ABFF-4930-97E2-7D293776A88F}"/>
    <dgm:cxn modelId="{22DEB784-C641-469F-A903-EEFF98733E7D}" srcId="{9D4AD368-6BF1-4046-A636-E73D995D443C}" destId="{498CEB0A-1AA0-4004-A023-C052AF1D3EC2}" srcOrd="2" destOrd="0" parTransId="{1789948A-7CCE-4B42-B1E9-CFAACB8321F9}" sibTransId="{330433D2-27A9-43A0-94FD-D02607C781F4}"/>
    <dgm:cxn modelId="{DB4A7C8C-7685-4CCC-9D6C-172641E626F9}" type="presOf" srcId="{4D8E60A6-6348-45B0-8D8D-94F030C23CE1}" destId="{C04B4D04-AA05-4E0D-9BE8-D1822F49D71A}" srcOrd="0" destOrd="0" presId="urn:microsoft.com/office/officeart/2005/8/layout/hList1"/>
    <dgm:cxn modelId="{52920C8D-72DD-4FAD-A039-39B37A2D9769}" type="presOf" srcId="{79AB62AB-3535-4677-95A6-7C857DEAC512}" destId="{611F52FA-CBF2-483D-AC8C-1DACD72405D8}" srcOrd="0" destOrd="1" presId="urn:microsoft.com/office/officeart/2005/8/layout/hList1"/>
    <dgm:cxn modelId="{FAC0679D-2938-4FDD-8B82-C9D13793E0C1}" srcId="{360EF2E0-8479-4D8D-B333-5D5C21B79DDF}" destId="{47E7F6CB-DD09-4F5B-B8FF-C97F65ABAF64}" srcOrd="0" destOrd="0" parTransId="{39045D0C-4927-4D5C-B34A-8C10C4F9A151}" sibTransId="{58DDBF19-AFA0-48A1-BA0E-E600213BB3DA}"/>
    <dgm:cxn modelId="{501D96A5-B214-45BA-87D0-B12A387916D5}" srcId="{360EF2E0-8479-4D8D-B333-5D5C21B79DDF}" destId="{9D4AD368-6BF1-4046-A636-E73D995D443C}" srcOrd="1" destOrd="0" parTransId="{F9B376E5-B280-480A-91E6-473CE1526364}" sibTransId="{7A0084B2-97AB-4002-8330-2F75FCC9C4EA}"/>
    <dgm:cxn modelId="{C5FD78AD-76CE-4B55-A244-628C1C0D792D}" type="presOf" srcId="{FCE1A5FF-A7C8-44B0-AB8A-632A41B59511}" destId="{C04B4D04-AA05-4E0D-9BE8-D1822F49D71A}" srcOrd="0" destOrd="1" presId="urn:microsoft.com/office/officeart/2005/8/layout/hList1"/>
    <dgm:cxn modelId="{70CE36C2-ECAA-498A-ACA9-C7D335F99601}" type="presOf" srcId="{9D4AD368-6BF1-4046-A636-E73D995D443C}" destId="{4E957FF1-8B71-4EA2-AA19-2C2956AA9F0E}" srcOrd="0" destOrd="0" presId="urn:microsoft.com/office/officeart/2005/8/layout/hList1"/>
    <dgm:cxn modelId="{7497B4C3-AC0D-4DFE-A8DF-7A1F6C101BDD}" type="presOf" srcId="{928D8060-2AA6-4789-A118-80325BAB72ED}" destId="{C04B4D04-AA05-4E0D-9BE8-D1822F49D71A}" srcOrd="0" destOrd="2" presId="urn:microsoft.com/office/officeart/2005/8/layout/hList1"/>
    <dgm:cxn modelId="{43A5D3C3-070A-4B28-8A8C-72B775FD4AB0}" type="presOf" srcId="{360EF2E0-8479-4D8D-B333-5D5C21B79DDF}" destId="{FE965785-2227-40C9-96A3-3AFEA21E91C9}" srcOrd="0" destOrd="0" presId="urn:microsoft.com/office/officeart/2005/8/layout/hList1"/>
    <dgm:cxn modelId="{BE929FC4-E95F-4C81-B9AC-14FFD62E6CB4}" type="presOf" srcId="{498CEB0A-1AA0-4004-A023-C052AF1D3EC2}" destId="{611F52FA-CBF2-483D-AC8C-1DACD72405D8}" srcOrd="0" destOrd="2" presId="urn:microsoft.com/office/officeart/2005/8/layout/hList1"/>
    <dgm:cxn modelId="{FA2817DB-2518-4AAD-BE8B-4CBB320A1E25}" type="presOf" srcId="{47E7F6CB-DD09-4F5B-B8FF-C97F65ABAF64}" destId="{5719971F-5807-4FD8-BE4A-048CD862A961}" srcOrd="0" destOrd="0" presId="urn:microsoft.com/office/officeart/2005/8/layout/hList1"/>
    <dgm:cxn modelId="{AB845FE7-6485-49D1-B257-C2A64B7DF10E}" srcId="{47E7F6CB-DD09-4F5B-B8FF-C97F65ABAF64}" destId="{4D8E60A6-6348-45B0-8D8D-94F030C23CE1}" srcOrd="0" destOrd="0" parTransId="{211F67E9-4484-4CC6-AF26-16FF1ED7FEAA}" sibTransId="{6B9265A5-978B-4E71-9FF2-9F9E771E271E}"/>
    <dgm:cxn modelId="{AC602E5A-D9ED-444E-865D-D13A8FB1BC8B}" type="presParOf" srcId="{FE965785-2227-40C9-96A3-3AFEA21E91C9}" destId="{4621AED3-38B4-4A77-844B-F54AE80B4F6C}" srcOrd="0" destOrd="0" presId="urn:microsoft.com/office/officeart/2005/8/layout/hList1"/>
    <dgm:cxn modelId="{7D240E3E-43EE-4EBE-A1A9-DC55B5EBB6F7}" type="presParOf" srcId="{4621AED3-38B4-4A77-844B-F54AE80B4F6C}" destId="{5719971F-5807-4FD8-BE4A-048CD862A961}" srcOrd="0" destOrd="0" presId="urn:microsoft.com/office/officeart/2005/8/layout/hList1"/>
    <dgm:cxn modelId="{E4B0D92F-2C64-42F5-BDDE-5B3B873B4495}" type="presParOf" srcId="{4621AED3-38B4-4A77-844B-F54AE80B4F6C}" destId="{C04B4D04-AA05-4E0D-9BE8-D1822F49D71A}" srcOrd="1" destOrd="0" presId="urn:microsoft.com/office/officeart/2005/8/layout/hList1"/>
    <dgm:cxn modelId="{AB3F61E0-E2C9-433C-89BA-8DE8EDFC2F85}" type="presParOf" srcId="{FE965785-2227-40C9-96A3-3AFEA21E91C9}" destId="{2484217B-D368-4458-8C5E-3DD83EB8DE50}" srcOrd="1" destOrd="0" presId="urn:microsoft.com/office/officeart/2005/8/layout/hList1"/>
    <dgm:cxn modelId="{2401BE3A-FDB4-4DB1-B923-346A620F240A}" type="presParOf" srcId="{FE965785-2227-40C9-96A3-3AFEA21E91C9}" destId="{61C96C3C-D856-4853-9869-D9CA607A4B9E}" srcOrd="2" destOrd="0" presId="urn:microsoft.com/office/officeart/2005/8/layout/hList1"/>
    <dgm:cxn modelId="{C55AAB3B-43BC-45A6-8F11-A79DDB392EB2}" type="presParOf" srcId="{61C96C3C-D856-4853-9869-D9CA607A4B9E}" destId="{4E957FF1-8B71-4EA2-AA19-2C2956AA9F0E}" srcOrd="0" destOrd="0" presId="urn:microsoft.com/office/officeart/2005/8/layout/hList1"/>
    <dgm:cxn modelId="{5A831401-3EF9-4DFC-8C30-F1605377233D}" type="presParOf" srcId="{61C96C3C-D856-4853-9869-D9CA607A4B9E}" destId="{611F52FA-CBF2-483D-AC8C-1DACD72405D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E55DA27-8DE8-4484-9B13-B054A8705261}" type="doc">
      <dgm:prSet loTypeId="urn:microsoft.com/office/officeart/2005/8/layout/list1" loCatId="list" qsTypeId="urn:microsoft.com/office/officeart/2005/8/quickstyle/simple4" qsCatId="simple" csTypeId="urn:microsoft.com/office/officeart/2005/8/colors/accent5_2" csCatId="accent5"/>
      <dgm:spPr/>
      <dgm:t>
        <a:bodyPr/>
        <a:lstStyle/>
        <a:p>
          <a:endParaRPr lang="en-US"/>
        </a:p>
      </dgm:t>
    </dgm:pt>
    <dgm:pt modelId="{9E0C89E3-BD31-4963-9F13-5DD3085BEC60}">
      <dgm:prSet/>
      <dgm:spPr/>
      <dgm:t>
        <a:bodyPr/>
        <a:lstStyle/>
        <a:p>
          <a:r>
            <a:rPr lang="en-US"/>
            <a:t>Resident district </a:t>
          </a:r>
        </a:p>
      </dgm:t>
    </dgm:pt>
    <dgm:pt modelId="{04DDE0BD-5CAF-4C7E-8FF8-7BD97C66AC89}" type="parTrans" cxnId="{9907593C-C068-488A-B702-8C569C6B66C7}">
      <dgm:prSet/>
      <dgm:spPr/>
      <dgm:t>
        <a:bodyPr/>
        <a:lstStyle/>
        <a:p>
          <a:endParaRPr lang="en-US"/>
        </a:p>
      </dgm:t>
    </dgm:pt>
    <dgm:pt modelId="{D4707103-D895-4007-AFFF-7D743E33C119}" type="sibTrans" cxnId="{9907593C-C068-488A-B702-8C569C6B66C7}">
      <dgm:prSet/>
      <dgm:spPr/>
      <dgm:t>
        <a:bodyPr/>
        <a:lstStyle/>
        <a:p>
          <a:endParaRPr lang="en-US"/>
        </a:p>
      </dgm:t>
    </dgm:pt>
    <dgm:pt modelId="{DD8356BE-5D41-40F4-BBBA-1DFE239A0F9F}">
      <dgm:prSet/>
      <dgm:spPr/>
      <dgm:t>
        <a:bodyPr/>
        <a:lstStyle/>
        <a:p>
          <a:r>
            <a:rPr lang="en-US" i="1"/>
            <a:t>Except if</a:t>
          </a:r>
          <a:r>
            <a:rPr lang="en-US"/>
            <a:t>:</a:t>
          </a:r>
        </a:p>
      </dgm:t>
    </dgm:pt>
    <dgm:pt modelId="{085148E5-930D-40CA-A7D8-1FE11C78780D}" type="parTrans" cxnId="{06A2A320-A296-450B-9548-1AD6A6A6F164}">
      <dgm:prSet/>
      <dgm:spPr/>
      <dgm:t>
        <a:bodyPr/>
        <a:lstStyle/>
        <a:p>
          <a:endParaRPr lang="en-US"/>
        </a:p>
      </dgm:t>
    </dgm:pt>
    <dgm:pt modelId="{0F0FF08E-A587-46A6-972E-7C8E93A00431}" type="sibTrans" cxnId="{06A2A320-A296-450B-9548-1AD6A6A6F164}">
      <dgm:prSet/>
      <dgm:spPr/>
      <dgm:t>
        <a:bodyPr/>
        <a:lstStyle/>
        <a:p>
          <a:endParaRPr lang="en-US"/>
        </a:p>
      </dgm:t>
    </dgm:pt>
    <dgm:pt modelId="{0236E2E9-65E2-4E14-AD91-06D9E97260E1}">
      <dgm:prSet/>
      <dgm:spPr/>
      <dgm:t>
        <a:bodyPr/>
        <a:lstStyle/>
        <a:p>
          <a:r>
            <a:rPr lang="en-US"/>
            <a:t>Parent Placed Private School</a:t>
          </a:r>
        </a:p>
      </dgm:t>
    </dgm:pt>
    <dgm:pt modelId="{DD05718E-B6B7-4BF9-94D9-478FF63385C2}" type="parTrans" cxnId="{729B6B64-F14F-4ABB-8F97-62BC5B9F766A}">
      <dgm:prSet/>
      <dgm:spPr/>
      <dgm:t>
        <a:bodyPr/>
        <a:lstStyle/>
        <a:p>
          <a:endParaRPr lang="en-US"/>
        </a:p>
      </dgm:t>
    </dgm:pt>
    <dgm:pt modelId="{D65A19BC-F228-402E-9F51-546AF95937C8}" type="sibTrans" cxnId="{729B6B64-F14F-4ABB-8F97-62BC5B9F766A}">
      <dgm:prSet/>
      <dgm:spPr/>
      <dgm:t>
        <a:bodyPr/>
        <a:lstStyle/>
        <a:p>
          <a:endParaRPr lang="en-US"/>
        </a:p>
      </dgm:t>
    </dgm:pt>
    <dgm:pt modelId="{C153AB88-C544-48F2-B90A-1365A4534CC6}">
      <dgm:prSet/>
      <dgm:spPr/>
      <dgm:t>
        <a:bodyPr/>
        <a:lstStyle/>
        <a:p>
          <a:r>
            <a:rPr lang="en-US"/>
            <a:t>Charter School</a:t>
          </a:r>
        </a:p>
      </dgm:t>
    </dgm:pt>
    <dgm:pt modelId="{20B63FDA-3F09-465A-8176-FCE41CFD1E88}" type="parTrans" cxnId="{B0E1DEC7-AE2A-4771-9812-6EBF6FE6875E}">
      <dgm:prSet/>
      <dgm:spPr/>
      <dgm:t>
        <a:bodyPr/>
        <a:lstStyle/>
        <a:p>
          <a:endParaRPr lang="en-US"/>
        </a:p>
      </dgm:t>
    </dgm:pt>
    <dgm:pt modelId="{87590591-74BF-4FAA-BC61-1024271EA5C2}" type="sibTrans" cxnId="{B0E1DEC7-AE2A-4771-9812-6EBF6FE6875E}">
      <dgm:prSet/>
      <dgm:spPr/>
      <dgm:t>
        <a:bodyPr/>
        <a:lstStyle/>
        <a:p>
          <a:endParaRPr lang="en-US"/>
        </a:p>
      </dgm:t>
    </dgm:pt>
    <dgm:pt modelId="{6AFCD71A-39D5-4E3E-9E97-17FC3276C9E7}">
      <dgm:prSet/>
      <dgm:spPr/>
      <dgm:t>
        <a:bodyPr/>
        <a:lstStyle/>
        <a:p>
          <a:r>
            <a:rPr lang="en-US"/>
            <a:t>Open Enrollment</a:t>
          </a:r>
        </a:p>
      </dgm:t>
    </dgm:pt>
    <dgm:pt modelId="{5541FC3B-3272-4BD2-B027-BF28EBC43B01}" type="parTrans" cxnId="{6214857B-28AD-4B42-B060-D93AEC9B46A4}">
      <dgm:prSet/>
      <dgm:spPr/>
      <dgm:t>
        <a:bodyPr/>
        <a:lstStyle/>
        <a:p>
          <a:endParaRPr lang="en-US"/>
        </a:p>
      </dgm:t>
    </dgm:pt>
    <dgm:pt modelId="{F2ACCDC2-0120-424A-B6F8-787E8CB7DDA2}" type="sibTrans" cxnId="{6214857B-28AD-4B42-B060-D93AEC9B46A4}">
      <dgm:prSet/>
      <dgm:spPr/>
      <dgm:t>
        <a:bodyPr/>
        <a:lstStyle/>
        <a:p>
          <a:endParaRPr lang="en-US"/>
        </a:p>
      </dgm:t>
    </dgm:pt>
    <dgm:pt modelId="{4C335517-D422-4D14-9F17-8DBBE9E49C7D}">
      <dgm:prSet/>
      <dgm:spPr/>
      <dgm:t>
        <a:bodyPr/>
        <a:lstStyle/>
        <a:p>
          <a:r>
            <a:rPr lang="en-US"/>
            <a:t>Inter-District Transfer</a:t>
          </a:r>
        </a:p>
      </dgm:t>
    </dgm:pt>
    <dgm:pt modelId="{20233E3B-E4D4-4836-8511-AF71A662F8AC}" type="parTrans" cxnId="{9F083966-B2A8-4282-8509-A69C0FDA86D3}">
      <dgm:prSet/>
      <dgm:spPr/>
      <dgm:t>
        <a:bodyPr/>
        <a:lstStyle/>
        <a:p>
          <a:endParaRPr lang="en-US"/>
        </a:p>
      </dgm:t>
    </dgm:pt>
    <dgm:pt modelId="{AFF0D0D7-647C-4C51-AE0A-DC199863F117}" type="sibTrans" cxnId="{9F083966-B2A8-4282-8509-A69C0FDA86D3}">
      <dgm:prSet/>
      <dgm:spPr/>
      <dgm:t>
        <a:bodyPr/>
        <a:lstStyle/>
        <a:p>
          <a:endParaRPr lang="en-US"/>
        </a:p>
      </dgm:t>
    </dgm:pt>
    <dgm:pt modelId="{8BD187EF-A754-4F2F-A338-F3AEDC9CD15A}">
      <dgm:prSet/>
      <dgm:spPr/>
      <dgm:t>
        <a:bodyPr/>
        <a:lstStyle/>
        <a:p>
          <a:r>
            <a:rPr lang="en-US"/>
            <a:t>Foster Care</a:t>
          </a:r>
        </a:p>
      </dgm:t>
    </dgm:pt>
    <dgm:pt modelId="{C83AC86A-22AB-4341-8938-0C0F20AB8EAF}" type="parTrans" cxnId="{9CFC5F72-17D3-400C-AD67-F3417223BA01}">
      <dgm:prSet/>
      <dgm:spPr/>
      <dgm:t>
        <a:bodyPr/>
        <a:lstStyle/>
        <a:p>
          <a:endParaRPr lang="en-US"/>
        </a:p>
      </dgm:t>
    </dgm:pt>
    <dgm:pt modelId="{43B1D48D-D446-4112-9F73-7930AF040282}" type="sibTrans" cxnId="{9CFC5F72-17D3-400C-AD67-F3417223BA01}">
      <dgm:prSet/>
      <dgm:spPr/>
      <dgm:t>
        <a:bodyPr/>
        <a:lstStyle/>
        <a:p>
          <a:endParaRPr lang="en-US"/>
        </a:p>
      </dgm:t>
    </dgm:pt>
    <dgm:pt modelId="{01A25C97-60B1-4727-825E-9AB805FAA41C}" type="pres">
      <dgm:prSet presAssocID="{5E55DA27-8DE8-4484-9B13-B054A8705261}" presName="linear" presStyleCnt="0">
        <dgm:presLayoutVars>
          <dgm:dir/>
          <dgm:animLvl val="lvl"/>
          <dgm:resizeHandles val="exact"/>
        </dgm:presLayoutVars>
      </dgm:prSet>
      <dgm:spPr/>
    </dgm:pt>
    <dgm:pt modelId="{4DB607D3-EBEB-4A51-AE0A-0DBC51B849E6}" type="pres">
      <dgm:prSet presAssocID="{9E0C89E3-BD31-4963-9F13-5DD3085BEC60}" presName="parentLin" presStyleCnt="0"/>
      <dgm:spPr/>
    </dgm:pt>
    <dgm:pt modelId="{3A1457D0-9318-44A9-B8DE-210DE534170F}" type="pres">
      <dgm:prSet presAssocID="{9E0C89E3-BD31-4963-9F13-5DD3085BEC60}" presName="parentLeftMargin" presStyleLbl="node1" presStyleIdx="0" presStyleCnt="2"/>
      <dgm:spPr/>
    </dgm:pt>
    <dgm:pt modelId="{48ABFBC6-45D5-4A63-BA87-E18AB77D8FF2}" type="pres">
      <dgm:prSet presAssocID="{9E0C89E3-BD31-4963-9F13-5DD3085BEC60}" presName="parentText" presStyleLbl="node1" presStyleIdx="0" presStyleCnt="2">
        <dgm:presLayoutVars>
          <dgm:chMax val="0"/>
          <dgm:bulletEnabled val="1"/>
        </dgm:presLayoutVars>
      </dgm:prSet>
      <dgm:spPr/>
    </dgm:pt>
    <dgm:pt modelId="{0D04D374-1025-484A-9CDD-06E8AB5AB2A4}" type="pres">
      <dgm:prSet presAssocID="{9E0C89E3-BD31-4963-9F13-5DD3085BEC60}" presName="negativeSpace" presStyleCnt="0"/>
      <dgm:spPr/>
    </dgm:pt>
    <dgm:pt modelId="{8A4F4614-335E-42C2-8460-F29F9C02B2D8}" type="pres">
      <dgm:prSet presAssocID="{9E0C89E3-BD31-4963-9F13-5DD3085BEC60}" presName="childText" presStyleLbl="conFgAcc1" presStyleIdx="0" presStyleCnt="2">
        <dgm:presLayoutVars>
          <dgm:bulletEnabled val="1"/>
        </dgm:presLayoutVars>
      </dgm:prSet>
      <dgm:spPr/>
    </dgm:pt>
    <dgm:pt modelId="{9731054F-5501-4929-9BDB-FBE07D989BDB}" type="pres">
      <dgm:prSet presAssocID="{D4707103-D895-4007-AFFF-7D743E33C119}" presName="spaceBetweenRectangles" presStyleCnt="0"/>
      <dgm:spPr/>
    </dgm:pt>
    <dgm:pt modelId="{A72E7BED-AD74-4851-BDDA-3492F6FFACAC}" type="pres">
      <dgm:prSet presAssocID="{DD8356BE-5D41-40F4-BBBA-1DFE239A0F9F}" presName="parentLin" presStyleCnt="0"/>
      <dgm:spPr/>
    </dgm:pt>
    <dgm:pt modelId="{B3250D60-8CFB-4499-936C-DF2276B0485E}" type="pres">
      <dgm:prSet presAssocID="{DD8356BE-5D41-40F4-BBBA-1DFE239A0F9F}" presName="parentLeftMargin" presStyleLbl="node1" presStyleIdx="0" presStyleCnt="2"/>
      <dgm:spPr/>
    </dgm:pt>
    <dgm:pt modelId="{63FF9358-D627-464D-82AD-BFF6E6608005}" type="pres">
      <dgm:prSet presAssocID="{DD8356BE-5D41-40F4-BBBA-1DFE239A0F9F}" presName="parentText" presStyleLbl="node1" presStyleIdx="1" presStyleCnt="2">
        <dgm:presLayoutVars>
          <dgm:chMax val="0"/>
          <dgm:bulletEnabled val="1"/>
        </dgm:presLayoutVars>
      </dgm:prSet>
      <dgm:spPr/>
    </dgm:pt>
    <dgm:pt modelId="{34CE87C1-5E18-4F4D-9CEA-18D3A4EF7E84}" type="pres">
      <dgm:prSet presAssocID="{DD8356BE-5D41-40F4-BBBA-1DFE239A0F9F}" presName="negativeSpace" presStyleCnt="0"/>
      <dgm:spPr/>
    </dgm:pt>
    <dgm:pt modelId="{8E3537EA-2B07-41B5-BAA1-9D508894647C}" type="pres">
      <dgm:prSet presAssocID="{DD8356BE-5D41-40F4-BBBA-1DFE239A0F9F}" presName="childText" presStyleLbl="conFgAcc1" presStyleIdx="1" presStyleCnt="2">
        <dgm:presLayoutVars>
          <dgm:bulletEnabled val="1"/>
        </dgm:presLayoutVars>
      </dgm:prSet>
      <dgm:spPr/>
    </dgm:pt>
  </dgm:ptLst>
  <dgm:cxnLst>
    <dgm:cxn modelId="{0747FB0F-2F7A-4B54-8710-7043FB147069}" type="presOf" srcId="{DD8356BE-5D41-40F4-BBBA-1DFE239A0F9F}" destId="{B3250D60-8CFB-4499-936C-DF2276B0485E}" srcOrd="0" destOrd="0" presId="urn:microsoft.com/office/officeart/2005/8/layout/list1"/>
    <dgm:cxn modelId="{0696721F-1221-473B-B76C-FD4F54D68CEB}" type="presOf" srcId="{9E0C89E3-BD31-4963-9F13-5DD3085BEC60}" destId="{3A1457D0-9318-44A9-B8DE-210DE534170F}" srcOrd="0" destOrd="0" presId="urn:microsoft.com/office/officeart/2005/8/layout/list1"/>
    <dgm:cxn modelId="{06A2A320-A296-450B-9548-1AD6A6A6F164}" srcId="{5E55DA27-8DE8-4484-9B13-B054A8705261}" destId="{DD8356BE-5D41-40F4-BBBA-1DFE239A0F9F}" srcOrd="1" destOrd="0" parTransId="{085148E5-930D-40CA-A7D8-1FE11C78780D}" sibTransId="{0F0FF08E-A587-46A6-972E-7C8E93A00431}"/>
    <dgm:cxn modelId="{8163D63B-F01C-4C93-BD72-FFAECCFDE7D2}" type="presOf" srcId="{9E0C89E3-BD31-4963-9F13-5DD3085BEC60}" destId="{48ABFBC6-45D5-4A63-BA87-E18AB77D8FF2}" srcOrd="1" destOrd="0" presId="urn:microsoft.com/office/officeart/2005/8/layout/list1"/>
    <dgm:cxn modelId="{9907593C-C068-488A-B702-8C569C6B66C7}" srcId="{5E55DA27-8DE8-4484-9B13-B054A8705261}" destId="{9E0C89E3-BD31-4963-9F13-5DD3085BEC60}" srcOrd="0" destOrd="0" parTransId="{04DDE0BD-5CAF-4C7E-8FF8-7BD97C66AC89}" sibTransId="{D4707103-D895-4007-AFFF-7D743E33C119}"/>
    <dgm:cxn modelId="{FFFD975F-2B86-4487-98C8-34AFACA202E6}" type="presOf" srcId="{8BD187EF-A754-4F2F-A338-F3AEDC9CD15A}" destId="{8E3537EA-2B07-41B5-BAA1-9D508894647C}" srcOrd="0" destOrd="4" presId="urn:microsoft.com/office/officeart/2005/8/layout/list1"/>
    <dgm:cxn modelId="{729B6B64-F14F-4ABB-8F97-62BC5B9F766A}" srcId="{DD8356BE-5D41-40F4-BBBA-1DFE239A0F9F}" destId="{0236E2E9-65E2-4E14-AD91-06D9E97260E1}" srcOrd="0" destOrd="0" parTransId="{DD05718E-B6B7-4BF9-94D9-478FF63385C2}" sibTransId="{D65A19BC-F228-402E-9F51-546AF95937C8}"/>
    <dgm:cxn modelId="{9F083966-B2A8-4282-8509-A69C0FDA86D3}" srcId="{DD8356BE-5D41-40F4-BBBA-1DFE239A0F9F}" destId="{4C335517-D422-4D14-9F17-8DBBE9E49C7D}" srcOrd="3" destOrd="0" parTransId="{20233E3B-E4D4-4836-8511-AF71A662F8AC}" sibTransId="{AFF0D0D7-647C-4C51-AE0A-DC199863F117}"/>
    <dgm:cxn modelId="{5F02E66F-8F7F-4B5D-B730-7E1ABB1F25D2}" type="presOf" srcId="{C153AB88-C544-48F2-B90A-1365A4534CC6}" destId="{8E3537EA-2B07-41B5-BAA1-9D508894647C}" srcOrd="0" destOrd="1" presId="urn:microsoft.com/office/officeart/2005/8/layout/list1"/>
    <dgm:cxn modelId="{9CFC5F72-17D3-400C-AD67-F3417223BA01}" srcId="{DD8356BE-5D41-40F4-BBBA-1DFE239A0F9F}" destId="{8BD187EF-A754-4F2F-A338-F3AEDC9CD15A}" srcOrd="4" destOrd="0" parTransId="{C83AC86A-22AB-4341-8938-0C0F20AB8EAF}" sibTransId="{43B1D48D-D446-4112-9F73-7930AF040282}"/>
    <dgm:cxn modelId="{6214857B-28AD-4B42-B060-D93AEC9B46A4}" srcId="{DD8356BE-5D41-40F4-BBBA-1DFE239A0F9F}" destId="{6AFCD71A-39D5-4E3E-9E97-17FC3276C9E7}" srcOrd="2" destOrd="0" parTransId="{5541FC3B-3272-4BD2-B027-BF28EBC43B01}" sibTransId="{F2ACCDC2-0120-424A-B6F8-787E8CB7DDA2}"/>
    <dgm:cxn modelId="{8FF71D7E-B2A2-4268-97E9-C6DACD79E792}" type="presOf" srcId="{4C335517-D422-4D14-9F17-8DBBE9E49C7D}" destId="{8E3537EA-2B07-41B5-BAA1-9D508894647C}" srcOrd="0" destOrd="3" presId="urn:microsoft.com/office/officeart/2005/8/layout/list1"/>
    <dgm:cxn modelId="{95A17784-501B-468C-80B3-83A166C8DF3D}" type="presOf" srcId="{DD8356BE-5D41-40F4-BBBA-1DFE239A0F9F}" destId="{63FF9358-D627-464D-82AD-BFF6E6608005}" srcOrd="1" destOrd="0" presId="urn:microsoft.com/office/officeart/2005/8/layout/list1"/>
    <dgm:cxn modelId="{A78224AA-D954-4271-BEB0-85E84D70B6BF}" type="presOf" srcId="{0236E2E9-65E2-4E14-AD91-06D9E97260E1}" destId="{8E3537EA-2B07-41B5-BAA1-9D508894647C}" srcOrd="0" destOrd="0" presId="urn:microsoft.com/office/officeart/2005/8/layout/list1"/>
    <dgm:cxn modelId="{91BAC8BC-C4E3-497F-AFA9-F3721EF023AB}" type="presOf" srcId="{6AFCD71A-39D5-4E3E-9E97-17FC3276C9E7}" destId="{8E3537EA-2B07-41B5-BAA1-9D508894647C}" srcOrd="0" destOrd="2" presId="urn:microsoft.com/office/officeart/2005/8/layout/list1"/>
    <dgm:cxn modelId="{B0E1DEC7-AE2A-4771-9812-6EBF6FE6875E}" srcId="{DD8356BE-5D41-40F4-BBBA-1DFE239A0F9F}" destId="{C153AB88-C544-48F2-B90A-1365A4534CC6}" srcOrd="1" destOrd="0" parTransId="{20B63FDA-3F09-465A-8176-FCE41CFD1E88}" sibTransId="{87590591-74BF-4FAA-BC61-1024271EA5C2}"/>
    <dgm:cxn modelId="{A11818F5-9E29-4D64-86EB-9E21C76AB634}" type="presOf" srcId="{5E55DA27-8DE8-4484-9B13-B054A8705261}" destId="{01A25C97-60B1-4727-825E-9AB805FAA41C}" srcOrd="0" destOrd="0" presId="urn:microsoft.com/office/officeart/2005/8/layout/list1"/>
    <dgm:cxn modelId="{D699A3C1-A280-4E01-9496-99C2CEC33D63}" type="presParOf" srcId="{01A25C97-60B1-4727-825E-9AB805FAA41C}" destId="{4DB607D3-EBEB-4A51-AE0A-0DBC51B849E6}" srcOrd="0" destOrd="0" presId="urn:microsoft.com/office/officeart/2005/8/layout/list1"/>
    <dgm:cxn modelId="{E547C469-306F-4EA8-B5F9-35E17C81660B}" type="presParOf" srcId="{4DB607D3-EBEB-4A51-AE0A-0DBC51B849E6}" destId="{3A1457D0-9318-44A9-B8DE-210DE534170F}" srcOrd="0" destOrd="0" presId="urn:microsoft.com/office/officeart/2005/8/layout/list1"/>
    <dgm:cxn modelId="{94AE1733-5F6E-4499-B2B2-4AC38BB94A2E}" type="presParOf" srcId="{4DB607D3-EBEB-4A51-AE0A-0DBC51B849E6}" destId="{48ABFBC6-45D5-4A63-BA87-E18AB77D8FF2}" srcOrd="1" destOrd="0" presId="urn:microsoft.com/office/officeart/2005/8/layout/list1"/>
    <dgm:cxn modelId="{40EBCF7B-3BD7-4549-8C9A-1FD965331A4B}" type="presParOf" srcId="{01A25C97-60B1-4727-825E-9AB805FAA41C}" destId="{0D04D374-1025-484A-9CDD-06E8AB5AB2A4}" srcOrd="1" destOrd="0" presId="urn:microsoft.com/office/officeart/2005/8/layout/list1"/>
    <dgm:cxn modelId="{2FFE5CFB-1A99-4BF2-9312-0F250530FE78}" type="presParOf" srcId="{01A25C97-60B1-4727-825E-9AB805FAA41C}" destId="{8A4F4614-335E-42C2-8460-F29F9C02B2D8}" srcOrd="2" destOrd="0" presId="urn:microsoft.com/office/officeart/2005/8/layout/list1"/>
    <dgm:cxn modelId="{DA4C97EE-E060-48B6-B6D5-D40E5E6D1F12}" type="presParOf" srcId="{01A25C97-60B1-4727-825E-9AB805FAA41C}" destId="{9731054F-5501-4929-9BDB-FBE07D989BDB}" srcOrd="3" destOrd="0" presId="urn:microsoft.com/office/officeart/2005/8/layout/list1"/>
    <dgm:cxn modelId="{0333215E-BA70-4F68-85C0-8FB0D7DA36A2}" type="presParOf" srcId="{01A25C97-60B1-4727-825E-9AB805FAA41C}" destId="{A72E7BED-AD74-4851-BDDA-3492F6FFACAC}" srcOrd="4" destOrd="0" presId="urn:microsoft.com/office/officeart/2005/8/layout/list1"/>
    <dgm:cxn modelId="{FE2DCBDA-5C41-4235-A491-CFE480B9AB9E}" type="presParOf" srcId="{A72E7BED-AD74-4851-BDDA-3492F6FFACAC}" destId="{B3250D60-8CFB-4499-936C-DF2276B0485E}" srcOrd="0" destOrd="0" presId="urn:microsoft.com/office/officeart/2005/8/layout/list1"/>
    <dgm:cxn modelId="{179CD764-5F35-4374-87A8-FE3ECA47BF37}" type="presParOf" srcId="{A72E7BED-AD74-4851-BDDA-3492F6FFACAC}" destId="{63FF9358-D627-464D-82AD-BFF6E6608005}" srcOrd="1" destOrd="0" presId="urn:microsoft.com/office/officeart/2005/8/layout/list1"/>
    <dgm:cxn modelId="{948FEC12-34F0-40D0-80E1-A6F8F256E32A}" type="presParOf" srcId="{01A25C97-60B1-4727-825E-9AB805FAA41C}" destId="{34CE87C1-5E18-4F4D-9CEA-18D3A4EF7E84}" srcOrd="5" destOrd="0" presId="urn:microsoft.com/office/officeart/2005/8/layout/list1"/>
    <dgm:cxn modelId="{215ABD49-854C-4AAE-AF7A-60A02CC59311}" type="presParOf" srcId="{01A25C97-60B1-4727-825E-9AB805FAA41C}" destId="{8E3537EA-2B07-41B5-BAA1-9D508894647C}"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C1ACE91-91E4-4778-A2FA-BD4E88635AB0}" type="doc">
      <dgm:prSet loTypeId="urn:microsoft.com/office/officeart/2005/8/layout/hList1" loCatId="list" qsTypeId="urn:microsoft.com/office/officeart/2005/8/quickstyle/simple1" qsCatId="simple" csTypeId="urn:microsoft.com/office/officeart/2005/8/colors/accent2_2" csCatId="accent2" phldr="1"/>
      <dgm:spPr/>
      <dgm:t>
        <a:bodyPr/>
        <a:lstStyle/>
        <a:p>
          <a:endParaRPr lang="en-US"/>
        </a:p>
      </dgm:t>
    </dgm:pt>
    <dgm:pt modelId="{48B8BCF1-B3C4-482C-9432-C1C1AEE083B0}">
      <dgm:prSet/>
      <dgm:spPr/>
      <dgm:t>
        <a:bodyPr/>
        <a:lstStyle/>
        <a:p>
          <a:r>
            <a:rPr lang="en-US" b="1" dirty="0"/>
            <a:t>Collection</a:t>
          </a:r>
          <a:endParaRPr lang="en-US" dirty="0"/>
        </a:p>
      </dgm:t>
    </dgm:pt>
    <dgm:pt modelId="{540719FA-FE65-4E96-8730-79CC522F9B10}" type="parTrans" cxnId="{E02323AF-8BC4-4A93-B9B2-FDF0D1234ABA}">
      <dgm:prSet/>
      <dgm:spPr/>
      <dgm:t>
        <a:bodyPr/>
        <a:lstStyle/>
        <a:p>
          <a:endParaRPr lang="en-US"/>
        </a:p>
      </dgm:t>
    </dgm:pt>
    <dgm:pt modelId="{E9651CB2-4017-4C98-BB33-C24A6AB5CB9F}" type="sibTrans" cxnId="{E02323AF-8BC4-4A93-B9B2-FDF0D1234ABA}">
      <dgm:prSet/>
      <dgm:spPr/>
      <dgm:t>
        <a:bodyPr/>
        <a:lstStyle/>
        <a:p>
          <a:endParaRPr lang="en-US"/>
        </a:p>
      </dgm:t>
    </dgm:pt>
    <dgm:pt modelId="{4869F5BA-C97D-45AF-B304-12A0386D6DB0}">
      <dgm:prSet/>
      <dgm:spPr/>
      <dgm:t>
        <a:bodyPr/>
        <a:lstStyle/>
        <a:p>
          <a:r>
            <a:rPr lang="en-US" dirty="0"/>
            <a:t>Opens: 5/28/2026</a:t>
          </a:r>
        </a:p>
      </dgm:t>
    </dgm:pt>
    <dgm:pt modelId="{D709FD09-BF24-43E3-9043-36F6A7C87017}" type="parTrans" cxnId="{003056E9-769A-4BD4-9C1C-E8DB45B6BF88}">
      <dgm:prSet/>
      <dgm:spPr/>
      <dgm:t>
        <a:bodyPr/>
        <a:lstStyle/>
        <a:p>
          <a:endParaRPr lang="en-US"/>
        </a:p>
      </dgm:t>
    </dgm:pt>
    <dgm:pt modelId="{8BCD1D38-60DA-4FBA-BF50-5EB97B7EDE89}" type="sibTrans" cxnId="{003056E9-769A-4BD4-9C1C-E8DB45B6BF88}">
      <dgm:prSet/>
      <dgm:spPr/>
      <dgm:t>
        <a:bodyPr/>
        <a:lstStyle/>
        <a:p>
          <a:endParaRPr lang="en-US"/>
        </a:p>
      </dgm:t>
    </dgm:pt>
    <dgm:pt modelId="{06B74B4F-CA64-4506-9B6E-B8AE03897DC0}">
      <dgm:prSet/>
      <dgm:spPr/>
      <dgm:t>
        <a:bodyPr/>
        <a:lstStyle/>
        <a:p>
          <a:r>
            <a:rPr lang="en-US" dirty="0"/>
            <a:t>Closes: 7/6/2026</a:t>
          </a:r>
        </a:p>
      </dgm:t>
    </dgm:pt>
    <dgm:pt modelId="{6C3D8850-1F9A-46E1-9928-4A0E26CDBA25}" type="parTrans" cxnId="{97B5B1B2-6E5B-4586-BB4F-80B7097E9FB4}">
      <dgm:prSet/>
      <dgm:spPr/>
      <dgm:t>
        <a:bodyPr/>
        <a:lstStyle/>
        <a:p>
          <a:endParaRPr lang="en-US"/>
        </a:p>
      </dgm:t>
    </dgm:pt>
    <dgm:pt modelId="{EB1CAC14-FE0B-42E5-941D-56D21FD6C388}" type="sibTrans" cxnId="{97B5B1B2-6E5B-4586-BB4F-80B7097E9FB4}">
      <dgm:prSet/>
      <dgm:spPr/>
      <dgm:t>
        <a:bodyPr/>
        <a:lstStyle/>
        <a:p>
          <a:endParaRPr lang="en-US"/>
        </a:p>
      </dgm:t>
    </dgm:pt>
    <dgm:pt modelId="{D96C108A-B9C3-4A11-8AE5-84D2D9C75BC1}">
      <dgm:prSet phldr="0"/>
      <dgm:spPr/>
      <dgm:t>
        <a:bodyPr/>
        <a:lstStyle/>
        <a:p>
          <a:r>
            <a:rPr lang="en-US" dirty="0"/>
            <a:t>Closes: 9/28/2026 </a:t>
          </a:r>
        </a:p>
      </dgm:t>
    </dgm:pt>
    <dgm:pt modelId="{9C0FE95E-2D3A-45EE-A7D1-7F38A4A3777F}" type="parTrans" cxnId="{4B017344-8098-4E41-AB20-A490F5646715}">
      <dgm:prSet/>
      <dgm:spPr/>
      <dgm:t>
        <a:bodyPr/>
        <a:lstStyle/>
        <a:p>
          <a:endParaRPr lang="en-US"/>
        </a:p>
      </dgm:t>
    </dgm:pt>
    <dgm:pt modelId="{E9D34D6E-98F7-4979-90AD-13B630FFB07A}" type="sibTrans" cxnId="{4B017344-8098-4E41-AB20-A490F5646715}">
      <dgm:prSet/>
      <dgm:spPr/>
      <dgm:t>
        <a:bodyPr/>
        <a:lstStyle/>
        <a:p>
          <a:endParaRPr lang="en-US"/>
        </a:p>
      </dgm:t>
    </dgm:pt>
    <dgm:pt modelId="{27644194-F3C2-4B36-B882-450F93F8BBA0}">
      <dgm:prSet phldr="0"/>
      <dgm:spPr/>
      <dgm:t>
        <a:bodyPr/>
        <a:lstStyle/>
        <a:p>
          <a:pPr rtl="0"/>
          <a:r>
            <a:rPr lang="en-US" b="1" dirty="0"/>
            <a:t>Review Window</a:t>
          </a:r>
          <a:endParaRPr lang="en-US" dirty="0"/>
        </a:p>
      </dgm:t>
    </dgm:pt>
    <dgm:pt modelId="{CC08CB99-9A31-466A-B343-0D30662E585B}" type="parTrans" cxnId="{795E7732-4335-458D-95AE-435602950A26}">
      <dgm:prSet/>
      <dgm:spPr/>
      <dgm:t>
        <a:bodyPr/>
        <a:lstStyle/>
        <a:p>
          <a:endParaRPr lang="en-US"/>
        </a:p>
      </dgm:t>
    </dgm:pt>
    <dgm:pt modelId="{5451A4AE-06F6-48E8-A140-CB8DD62FE718}" type="sibTrans" cxnId="{795E7732-4335-458D-95AE-435602950A26}">
      <dgm:prSet/>
      <dgm:spPr/>
      <dgm:t>
        <a:bodyPr/>
        <a:lstStyle/>
        <a:p>
          <a:endParaRPr lang="en-US"/>
        </a:p>
      </dgm:t>
    </dgm:pt>
    <dgm:pt modelId="{124301CE-625E-4206-962F-1F979D7029C8}">
      <dgm:prSet phldr="0"/>
      <dgm:spPr/>
      <dgm:t>
        <a:bodyPr/>
        <a:lstStyle/>
        <a:p>
          <a:r>
            <a:rPr lang="en-US" dirty="0"/>
            <a:t>Opens: 8/27/2026</a:t>
          </a:r>
        </a:p>
      </dgm:t>
    </dgm:pt>
    <dgm:pt modelId="{19BB50CD-5BDD-4F93-A0CB-FB7005E21924}" type="parTrans" cxnId="{7A9F06E5-251F-4FB9-8F5A-412F38F8ECAA}">
      <dgm:prSet/>
      <dgm:spPr/>
      <dgm:t>
        <a:bodyPr/>
        <a:lstStyle/>
        <a:p>
          <a:endParaRPr lang="en-US"/>
        </a:p>
      </dgm:t>
    </dgm:pt>
    <dgm:pt modelId="{7E943C3A-6740-4046-9A47-7E21A112693E}" type="sibTrans" cxnId="{7A9F06E5-251F-4FB9-8F5A-412F38F8ECAA}">
      <dgm:prSet/>
      <dgm:spPr/>
      <dgm:t>
        <a:bodyPr/>
        <a:lstStyle/>
        <a:p>
          <a:endParaRPr lang="en-US"/>
        </a:p>
      </dgm:t>
    </dgm:pt>
    <dgm:pt modelId="{05E1AC1C-C4B3-405A-A9A3-4BFCAADA9D54}" type="pres">
      <dgm:prSet presAssocID="{AC1ACE91-91E4-4778-A2FA-BD4E88635AB0}" presName="Name0" presStyleCnt="0">
        <dgm:presLayoutVars>
          <dgm:dir/>
          <dgm:animLvl val="lvl"/>
          <dgm:resizeHandles val="exact"/>
        </dgm:presLayoutVars>
      </dgm:prSet>
      <dgm:spPr/>
    </dgm:pt>
    <dgm:pt modelId="{33C2AFB3-AF74-42B6-B4E5-A67717EDBC02}" type="pres">
      <dgm:prSet presAssocID="{48B8BCF1-B3C4-482C-9432-C1C1AEE083B0}" presName="composite" presStyleCnt="0"/>
      <dgm:spPr/>
    </dgm:pt>
    <dgm:pt modelId="{1615999F-76EB-40A6-85E5-73E0C91D4F72}" type="pres">
      <dgm:prSet presAssocID="{48B8BCF1-B3C4-482C-9432-C1C1AEE083B0}" presName="parTx" presStyleLbl="alignNode1" presStyleIdx="0" presStyleCnt="2">
        <dgm:presLayoutVars>
          <dgm:chMax val="0"/>
          <dgm:chPref val="0"/>
          <dgm:bulletEnabled val="1"/>
        </dgm:presLayoutVars>
      </dgm:prSet>
      <dgm:spPr/>
    </dgm:pt>
    <dgm:pt modelId="{09C5368A-76D9-4D2F-84B4-CE8A3A938DF0}" type="pres">
      <dgm:prSet presAssocID="{48B8BCF1-B3C4-482C-9432-C1C1AEE083B0}" presName="desTx" presStyleLbl="alignAccFollowNode1" presStyleIdx="0" presStyleCnt="2">
        <dgm:presLayoutVars>
          <dgm:bulletEnabled val="1"/>
        </dgm:presLayoutVars>
      </dgm:prSet>
      <dgm:spPr/>
    </dgm:pt>
    <dgm:pt modelId="{353740D5-C6D4-40AF-81BD-64C3D985F61E}" type="pres">
      <dgm:prSet presAssocID="{E9651CB2-4017-4C98-BB33-C24A6AB5CB9F}" presName="space" presStyleCnt="0"/>
      <dgm:spPr/>
    </dgm:pt>
    <dgm:pt modelId="{93048695-C9A5-43FA-AEDF-ED1818DC4C5E}" type="pres">
      <dgm:prSet presAssocID="{27644194-F3C2-4B36-B882-450F93F8BBA0}" presName="composite" presStyleCnt="0"/>
      <dgm:spPr/>
    </dgm:pt>
    <dgm:pt modelId="{B7295061-F0AE-4A1E-A78C-BBFA21E79286}" type="pres">
      <dgm:prSet presAssocID="{27644194-F3C2-4B36-B882-450F93F8BBA0}" presName="parTx" presStyleLbl="alignNode1" presStyleIdx="1" presStyleCnt="2" custScaleX="103859">
        <dgm:presLayoutVars>
          <dgm:chMax val="0"/>
          <dgm:chPref val="0"/>
          <dgm:bulletEnabled val="1"/>
        </dgm:presLayoutVars>
      </dgm:prSet>
      <dgm:spPr/>
    </dgm:pt>
    <dgm:pt modelId="{6A8F982F-876C-4111-9605-47879DF3F899}" type="pres">
      <dgm:prSet presAssocID="{27644194-F3C2-4B36-B882-450F93F8BBA0}" presName="desTx" presStyleLbl="alignAccFollowNode1" presStyleIdx="1" presStyleCnt="2" custScaleX="103433">
        <dgm:presLayoutVars>
          <dgm:bulletEnabled val="1"/>
        </dgm:presLayoutVars>
      </dgm:prSet>
      <dgm:spPr/>
    </dgm:pt>
  </dgm:ptLst>
  <dgm:cxnLst>
    <dgm:cxn modelId="{E5082006-EE85-44E5-9CA7-D565B8EEDCA6}" type="presOf" srcId="{27644194-F3C2-4B36-B882-450F93F8BBA0}" destId="{B7295061-F0AE-4A1E-A78C-BBFA21E79286}" srcOrd="0" destOrd="0" presId="urn:microsoft.com/office/officeart/2005/8/layout/hList1"/>
    <dgm:cxn modelId="{2B925926-55BC-451D-BF15-3EB98513E91E}" type="presOf" srcId="{AC1ACE91-91E4-4778-A2FA-BD4E88635AB0}" destId="{05E1AC1C-C4B3-405A-A9A3-4BFCAADA9D54}" srcOrd="0" destOrd="0" presId="urn:microsoft.com/office/officeart/2005/8/layout/hList1"/>
    <dgm:cxn modelId="{795E7732-4335-458D-95AE-435602950A26}" srcId="{AC1ACE91-91E4-4778-A2FA-BD4E88635AB0}" destId="{27644194-F3C2-4B36-B882-450F93F8BBA0}" srcOrd="1" destOrd="0" parTransId="{CC08CB99-9A31-466A-B343-0D30662E585B}" sibTransId="{5451A4AE-06F6-48E8-A140-CB8DD62FE718}"/>
    <dgm:cxn modelId="{4B017344-8098-4E41-AB20-A490F5646715}" srcId="{27644194-F3C2-4B36-B882-450F93F8BBA0}" destId="{D96C108A-B9C3-4A11-8AE5-84D2D9C75BC1}" srcOrd="1" destOrd="0" parTransId="{9C0FE95E-2D3A-45EE-A7D1-7F38A4A3777F}" sibTransId="{E9D34D6E-98F7-4979-90AD-13B630FFB07A}"/>
    <dgm:cxn modelId="{59906F54-3987-45D9-A2A2-001613CA42ED}" type="presOf" srcId="{D96C108A-B9C3-4A11-8AE5-84D2D9C75BC1}" destId="{6A8F982F-876C-4111-9605-47879DF3F899}" srcOrd="0" destOrd="1" presId="urn:microsoft.com/office/officeart/2005/8/layout/hList1"/>
    <dgm:cxn modelId="{AB8B0F89-1731-4D84-80AA-4CB8CE686F3A}" type="presOf" srcId="{48B8BCF1-B3C4-482C-9432-C1C1AEE083B0}" destId="{1615999F-76EB-40A6-85E5-73E0C91D4F72}" srcOrd="0" destOrd="0" presId="urn:microsoft.com/office/officeart/2005/8/layout/hList1"/>
    <dgm:cxn modelId="{E02323AF-8BC4-4A93-B9B2-FDF0D1234ABA}" srcId="{AC1ACE91-91E4-4778-A2FA-BD4E88635AB0}" destId="{48B8BCF1-B3C4-482C-9432-C1C1AEE083B0}" srcOrd="0" destOrd="0" parTransId="{540719FA-FE65-4E96-8730-79CC522F9B10}" sibTransId="{E9651CB2-4017-4C98-BB33-C24A6AB5CB9F}"/>
    <dgm:cxn modelId="{97B5B1B2-6E5B-4586-BB4F-80B7097E9FB4}" srcId="{48B8BCF1-B3C4-482C-9432-C1C1AEE083B0}" destId="{06B74B4F-CA64-4506-9B6E-B8AE03897DC0}" srcOrd="1" destOrd="0" parTransId="{6C3D8850-1F9A-46E1-9928-4A0E26CDBA25}" sibTransId="{EB1CAC14-FE0B-42E5-941D-56D21FD6C388}"/>
    <dgm:cxn modelId="{C5D0A4C3-7E2B-4ECC-95AE-B2F5F910F41B}" type="presOf" srcId="{4869F5BA-C97D-45AF-B304-12A0386D6DB0}" destId="{09C5368A-76D9-4D2F-84B4-CE8A3A938DF0}" srcOrd="0" destOrd="0" presId="urn:microsoft.com/office/officeart/2005/8/layout/hList1"/>
    <dgm:cxn modelId="{A7AB5CC6-C377-4C28-AD9C-FB48FBBA263E}" type="presOf" srcId="{124301CE-625E-4206-962F-1F979D7029C8}" destId="{6A8F982F-876C-4111-9605-47879DF3F899}" srcOrd="0" destOrd="0" presId="urn:microsoft.com/office/officeart/2005/8/layout/hList1"/>
    <dgm:cxn modelId="{A35518D5-CEC6-4AA5-82F5-55057BEFCC70}" type="presOf" srcId="{06B74B4F-CA64-4506-9B6E-B8AE03897DC0}" destId="{09C5368A-76D9-4D2F-84B4-CE8A3A938DF0}" srcOrd="0" destOrd="1" presId="urn:microsoft.com/office/officeart/2005/8/layout/hList1"/>
    <dgm:cxn modelId="{7A9F06E5-251F-4FB9-8F5A-412F38F8ECAA}" srcId="{27644194-F3C2-4B36-B882-450F93F8BBA0}" destId="{124301CE-625E-4206-962F-1F979D7029C8}" srcOrd="0" destOrd="0" parTransId="{19BB50CD-5BDD-4F93-A0CB-FB7005E21924}" sibTransId="{7E943C3A-6740-4046-9A47-7E21A112693E}"/>
    <dgm:cxn modelId="{003056E9-769A-4BD4-9C1C-E8DB45B6BF88}" srcId="{48B8BCF1-B3C4-482C-9432-C1C1AEE083B0}" destId="{4869F5BA-C97D-45AF-B304-12A0386D6DB0}" srcOrd="0" destOrd="0" parTransId="{D709FD09-BF24-43E3-9043-36F6A7C87017}" sibTransId="{8BCD1D38-60DA-4FBA-BF50-5EB97B7EDE89}"/>
    <dgm:cxn modelId="{839B2167-6AF0-43F3-AA48-03ABEDDC470C}" type="presParOf" srcId="{05E1AC1C-C4B3-405A-A9A3-4BFCAADA9D54}" destId="{33C2AFB3-AF74-42B6-B4E5-A67717EDBC02}" srcOrd="0" destOrd="0" presId="urn:microsoft.com/office/officeart/2005/8/layout/hList1"/>
    <dgm:cxn modelId="{E02A59AB-B11F-4015-953D-CE1DF7758A5A}" type="presParOf" srcId="{33C2AFB3-AF74-42B6-B4E5-A67717EDBC02}" destId="{1615999F-76EB-40A6-85E5-73E0C91D4F72}" srcOrd="0" destOrd="0" presId="urn:microsoft.com/office/officeart/2005/8/layout/hList1"/>
    <dgm:cxn modelId="{6ED46FEF-9274-47CE-95E1-556FE58329B7}" type="presParOf" srcId="{33C2AFB3-AF74-42B6-B4E5-A67717EDBC02}" destId="{09C5368A-76D9-4D2F-84B4-CE8A3A938DF0}" srcOrd="1" destOrd="0" presId="urn:microsoft.com/office/officeart/2005/8/layout/hList1"/>
    <dgm:cxn modelId="{6E11552B-3BAB-472A-B010-920F4B4FA3ED}" type="presParOf" srcId="{05E1AC1C-C4B3-405A-A9A3-4BFCAADA9D54}" destId="{353740D5-C6D4-40AF-81BD-64C3D985F61E}" srcOrd="1" destOrd="0" presId="urn:microsoft.com/office/officeart/2005/8/layout/hList1"/>
    <dgm:cxn modelId="{07F7B9F7-45B0-40D2-A8FE-A9BE486230A5}" type="presParOf" srcId="{05E1AC1C-C4B3-405A-A9A3-4BFCAADA9D54}" destId="{93048695-C9A5-43FA-AEDF-ED1818DC4C5E}" srcOrd="2" destOrd="0" presId="urn:microsoft.com/office/officeart/2005/8/layout/hList1"/>
    <dgm:cxn modelId="{692CABF9-7BD2-4B01-85E0-4C7E7FC44097}" type="presParOf" srcId="{93048695-C9A5-43FA-AEDF-ED1818DC4C5E}" destId="{B7295061-F0AE-4A1E-A78C-BBFA21E79286}" srcOrd="0" destOrd="0" presId="urn:microsoft.com/office/officeart/2005/8/layout/hList1"/>
    <dgm:cxn modelId="{F18F4926-B299-4403-9E07-9D5D713FEC73}" type="presParOf" srcId="{93048695-C9A5-43FA-AEDF-ED1818DC4C5E}" destId="{6A8F982F-876C-4111-9605-47879DF3F899}"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B71EA25-5271-4E03-87D7-206E00189752}" type="doc">
      <dgm:prSet loTypeId="urn:microsoft.com/office/officeart/2005/8/layout/vList2" loCatId="list" qsTypeId="urn:microsoft.com/office/officeart/2005/8/quickstyle/simple5" qsCatId="simple" csTypeId="urn:microsoft.com/office/officeart/2005/8/colors/accent2_2" csCatId="accent2"/>
      <dgm:spPr/>
      <dgm:t>
        <a:bodyPr/>
        <a:lstStyle/>
        <a:p>
          <a:endParaRPr lang="en-US"/>
        </a:p>
      </dgm:t>
    </dgm:pt>
    <dgm:pt modelId="{AE0B0B48-970B-4C81-9861-5ED2870A9159}">
      <dgm:prSet/>
      <dgm:spPr/>
      <dgm:t>
        <a:bodyPr/>
        <a:lstStyle/>
        <a:p>
          <a:r>
            <a:rPr lang="en-US" u="sng" dirty="0"/>
            <a:t>Description/Purpose</a:t>
          </a:r>
          <a:r>
            <a:rPr lang="en-US" dirty="0"/>
            <a:t>:</a:t>
          </a:r>
        </a:p>
      </dgm:t>
    </dgm:pt>
    <dgm:pt modelId="{D7A48F30-1C23-4D5C-AEEB-A4AFC23AFAF3}" type="parTrans" cxnId="{9C929B42-9A17-48F8-B486-8CBE00DA42DD}">
      <dgm:prSet/>
      <dgm:spPr/>
      <dgm:t>
        <a:bodyPr/>
        <a:lstStyle/>
        <a:p>
          <a:endParaRPr lang="en-US"/>
        </a:p>
      </dgm:t>
    </dgm:pt>
    <dgm:pt modelId="{D6BD71F1-6CA2-452C-AF26-2D5C48EE5BFE}" type="sibTrans" cxnId="{9C929B42-9A17-48F8-B486-8CBE00DA42DD}">
      <dgm:prSet/>
      <dgm:spPr/>
      <dgm:t>
        <a:bodyPr/>
        <a:lstStyle/>
        <a:p>
          <a:endParaRPr lang="en-US"/>
        </a:p>
      </dgm:t>
    </dgm:pt>
    <dgm:pt modelId="{49E0ED69-38EC-4CBE-8FF3-36EEB0FAD725}">
      <dgm:prSet/>
      <dgm:spPr/>
      <dgm:t>
        <a:bodyPr/>
        <a:lstStyle/>
        <a:p>
          <a:r>
            <a:rPr lang="en-US"/>
            <a:t>To identify, locate and evaluate children with disabilities in a timely manner</a:t>
          </a:r>
        </a:p>
      </dgm:t>
    </dgm:pt>
    <dgm:pt modelId="{470BF417-4BEB-4D15-8B6F-F73648370510}" type="parTrans" cxnId="{21C58BCA-B4DA-4546-834F-1DF8366E7B46}">
      <dgm:prSet/>
      <dgm:spPr/>
      <dgm:t>
        <a:bodyPr/>
        <a:lstStyle/>
        <a:p>
          <a:endParaRPr lang="en-US"/>
        </a:p>
      </dgm:t>
    </dgm:pt>
    <dgm:pt modelId="{6BDECC4F-2C4C-457E-833F-040C49BC700E}" type="sibTrans" cxnId="{21C58BCA-B4DA-4546-834F-1DF8366E7B46}">
      <dgm:prSet/>
      <dgm:spPr/>
      <dgm:t>
        <a:bodyPr/>
        <a:lstStyle/>
        <a:p>
          <a:endParaRPr lang="en-US"/>
        </a:p>
      </dgm:t>
    </dgm:pt>
    <dgm:pt modelId="{3CCD1D47-7C40-49CB-A568-B2EA719FA655}">
      <dgm:prSet/>
      <dgm:spPr/>
      <dgm:t>
        <a:bodyPr/>
        <a:lstStyle/>
        <a:p>
          <a:r>
            <a:rPr lang="en-US" u="sng"/>
            <a:t>Why</a:t>
          </a:r>
          <a:r>
            <a:rPr lang="en-US"/>
            <a:t>?</a:t>
          </a:r>
        </a:p>
      </dgm:t>
    </dgm:pt>
    <dgm:pt modelId="{7EEBEF15-5724-4127-B49E-43FBD4C04EE4}" type="parTrans" cxnId="{F4FB0CFD-0904-41D5-ABFA-985D84042D38}">
      <dgm:prSet/>
      <dgm:spPr/>
      <dgm:t>
        <a:bodyPr/>
        <a:lstStyle/>
        <a:p>
          <a:endParaRPr lang="en-US"/>
        </a:p>
      </dgm:t>
    </dgm:pt>
    <dgm:pt modelId="{C3F36F4C-2CF7-4B1A-A299-BEA32150FD2E}" type="sibTrans" cxnId="{F4FB0CFD-0904-41D5-ABFA-985D84042D38}">
      <dgm:prSet/>
      <dgm:spPr/>
      <dgm:t>
        <a:bodyPr/>
        <a:lstStyle/>
        <a:p>
          <a:endParaRPr lang="en-US"/>
        </a:p>
      </dgm:t>
    </dgm:pt>
    <dgm:pt modelId="{AC5B0845-8083-4119-BCD7-5D738EAA1A70}">
      <dgm:prSet/>
      <dgm:spPr/>
      <dgm:t>
        <a:bodyPr/>
        <a:lstStyle/>
        <a:p>
          <a:r>
            <a:rPr lang="en-US"/>
            <a:t>Required by IDEA </a:t>
          </a:r>
        </a:p>
      </dgm:t>
    </dgm:pt>
    <dgm:pt modelId="{6CFFC2B5-3291-4049-966E-2CD5A3A88686}" type="parTrans" cxnId="{45D928A3-6048-4D02-AA03-EF45CF5055C5}">
      <dgm:prSet/>
      <dgm:spPr/>
      <dgm:t>
        <a:bodyPr/>
        <a:lstStyle/>
        <a:p>
          <a:endParaRPr lang="en-US"/>
        </a:p>
      </dgm:t>
    </dgm:pt>
    <dgm:pt modelId="{943C178D-5DAF-4218-A93C-D91BB9ACB15B}" type="sibTrans" cxnId="{45D928A3-6048-4D02-AA03-EF45CF5055C5}">
      <dgm:prSet/>
      <dgm:spPr/>
      <dgm:t>
        <a:bodyPr/>
        <a:lstStyle/>
        <a:p>
          <a:endParaRPr lang="en-US"/>
        </a:p>
      </dgm:t>
    </dgm:pt>
    <dgm:pt modelId="{F48BEF99-1905-455D-92F9-02ED2B9B5382}" type="pres">
      <dgm:prSet presAssocID="{5B71EA25-5271-4E03-87D7-206E00189752}" presName="linear" presStyleCnt="0">
        <dgm:presLayoutVars>
          <dgm:animLvl val="lvl"/>
          <dgm:resizeHandles val="exact"/>
        </dgm:presLayoutVars>
      </dgm:prSet>
      <dgm:spPr/>
    </dgm:pt>
    <dgm:pt modelId="{FB11F120-971E-4CD0-877D-192B71E16D9A}" type="pres">
      <dgm:prSet presAssocID="{AE0B0B48-970B-4C81-9861-5ED2870A9159}" presName="parentText" presStyleLbl="node1" presStyleIdx="0" presStyleCnt="2">
        <dgm:presLayoutVars>
          <dgm:chMax val="0"/>
          <dgm:bulletEnabled val="1"/>
        </dgm:presLayoutVars>
      </dgm:prSet>
      <dgm:spPr/>
    </dgm:pt>
    <dgm:pt modelId="{ACEF203C-C3F5-4427-A93E-35F099CE1D78}" type="pres">
      <dgm:prSet presAssocID="{AE0B0B48-970B-4C81-9861-5ED2870A9159}" presName="childText" presStyleLbl="revTx" presStyleIdx="0" presStyleCnt="2">
        <dgm:presLayoutVars>
          <dgm:bulletEnabled val="1"/>
        </dgm:presLayoutVars>
      </dgm:prSet>
      <dgm:spPr/>
    </dgm:pt>
    <dgm:pt modelId="{9D644A7D-85B6-4DA4-A154-DCC509CFF5D1}" type="pres">
      <dgm:prSet presAssocID="{3CCD1D47-7C40-49CB-A568-B2EA719FA655}" presName="parentText" presStyleLbl="node1" presStyleIdx="1" presStyleCnt="2">
        <dgm:presLayoutVars>
          <dgm:chMax val="0"/>
          <dgm:bulletEnabled val="1"/>
        </dgm:presLayoutVars>
      </dgm:prSet>
      <dgm:spPr/>
    </dgm:pt>
    <dgm:pt modelId="{7114724C-58D6-4D05-A658-DCDA070F619D}" type="pres">
      <dgm:prSet presAssocID="{3CCD1D47-7C40-49CB-A568-B2EA719FA655}" presName="childText" presStyleLbl="revTx" presStyleIdx="1" presStyleCnt="2">
        <dgm:presLayoutVars>
          <dgm:bulletEnabled val="1"/>
        </dgm:presLayoutVars>
      </dgm:prSet>
      <dgm:spPr/>
    </dgm:pt>
  </dgm:ptLst>
  <dgm:cxnLst>
    <dgm:cxn modelId="{786D5E0D-6237-4F5A-958E-EE88526C5CF2}" type="presOf" srcId="{5B71EA25-5271-4E03-87D7-206E00189752}" destId="{F48BEF99-1905-455D-92F9-02ED2B9B5382}" srcOrd="0" destOrd="0" presId="urn:microsoft.com/office/officeart/2005/8/layout/vList2"/>
    <dgm:cxn modelId="{9C929B42-9A17-48F8-B486-8CBE00DA42DD}" srcId="{5B71EA25-5271-4E03-87D7-206E00189752}" destId="{AE0B0B48-970B-4C81-9861-5ED2870A9159}" srcOrd="0" destOrd="0" parTransId="{D7A48F30-1C23-4D5C-AEEB-A4AFC23AFAF3}" sibTransId="{D6BD71F1-6CA2-452C-AF26-2D5C48EE5BFE}"/>
    <dgm:cxn modelId="{50F10F55-BD0C-4007-B363-50E4F736B052}" type="presOf" srcId="{49E0ED69-38EC-4CBE-8FF3-36EEB0FAD725}" destId="{ACEF203C-C3F5-4427-A93E-35F099CE1D78}" srcOrd="0" destOrd="0" presId="urn:microsoft.com/office/officeart/2005/8/layout/vList2"/>
    <dgm:cxn modelId="{11094591-4A86-419D-8286-F03CE90BBD6F}" type="presOf" srcId="{3CCD1D47-7C40-49CB-A568-B2EA719FA655}" destId="{9D644A7D-85B6-4DA4-A154-DCC509CFF5D1}" srcOrd="0" destOrd="0" presId="urn:microsoft.com/office/officeart/2005/8/layout/vList2"/>
    <dgm:cxn modelId="{2EBB7F92-280F-42BF-89E8-2838C5578136}" type="presOf" srcId="{AC5B0845-8083-4119-BCD7-5D738EAA1A70}" destId="{7114724C-58D6-4D05-A658-DCDA070F619D}" srcOrd="0" destOrd="0" presId="urn:microsoft.com/office/officeart/2005/8/layout/vList2"/>
    <dgm:cxn modelId="{45D928A3-6048-4D02-AA03-EF45CF5055C5}" srcId="{3CCD1D47-7C40-49CB-A568-B2EA719FA655}" destId="{AC5B0845-8083-4119-BCD7-5D738EAA1A70}" srcOrd="0" destOrd="0" parTransId="{6CFFC2B5-3291-4049-966E-2CD5A3A88686}" sibTransId="{943C178D-5DAF-4218-A93C-D91BB9ACB15B}"/>
    <dgm:cxn modelId="{21C58BCA-B4DA-4546-834F-1DF8366E7B46}" srcId="{AE0B0B48-970B-4C81-9861-5ED2870A9159}" destId="{49E0ED69-38EC-4CBE-8FF3-36EEB0FAD725}" srcOrd="0" destOrd="0" parTransId="{470BF417-4BEB-4D15-8B6F-F73648370510}" sibTransId="{6BDECC4F-2C4C-457E-833F-040C49BC700E}"/>
    <dgm:cxn modelId="{9D0B8AEC-454F-4C42-ABA6-59028A9CFA2B}" type="presOf" srcId="{AE0B0B48-970B-4C81-9861-5ED2870A9159}" destId="{FB11F120-971E-4CD0-877D-192B71E16D9A}" srcOrd="0" destOrd="0" presId="urn:microsoft.com/office/officeart/2005/8/layout/vList2"/>
    <dgm:cxn modelId="{F4FB0CFD-0904-41D5-ABFA-985D84042D38}" srcId="{5B71EA25-5271-4E03-87D7-206E00189752}" destId="{3CCD1D47-7C40-49CB-A568-B2EA719FA655}" srcOrd="1" destOrd="0" parTransId="{7EEBEF15-5724-4127-B49E-43FBD4C04EE4}" sibTransId="{C3F36F4C-2CF7-4B1A-A299-BEA32150FD2E}"/>
    <dgm:cxn modelId="{68F28E56-1AF6-47AE-B76C-43E1A5F6648D}" type="presParOf" srcId="{F48BEF99-1905-455D-92F9-02ED2B9B5382}" destId="{FB11F120-971E-4CD0-877D-192B71E16D9A}" srcOrd="0" destOrd="0" presId="urn:microsoft.com/office/officeart/2005/8/layout/vList2"/>
    <dgm:cxn modelId="{20F2FB90-4059-44C6-B532-1A02F882CE29}" type="presParOf" srcId="{F48BEF99-1905-455D-92F9-02ED2B9B5382}" destId="{ACEF203C-C3F5-4427-A93E-35F099CE1D78}" srcOrd="1" destOrd="0" presId="urn:microsoft.com/office/officeart/2005/8/layout/vList2"/>
    <dgm:cxn modelId="{D9F4B0F3-575C-4104-96FE-3CA93A4259F8}" type="presParOf" srcId="{F48BEF99-1905-455D-92F9-02ED2B9B5382}" destId="{9D644A7D-85B6-4DA4-A154-DCC509CFF5D1}" srcOrd="2" destOrd="0" presId="urn:microsoft.com/office/officeart/2005/8/layout/vList2"/>
    <dgm:cxn modelId="{8F20ACD9-F0A0-4D11-A40B-6BA1FBDDA655}" type="presParOf" srcId="{F48BEF99-1905-455D-92F9-02ED2B9B5382}" destId="{7114724C-58D6-4D05-A658-DCDA070F619D}"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A3EE56F-732E-48EA-A62F-D9D852526FCF}"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C8384408-42CE-41CF-8362-D5963B229ED7}">
      <dgm:prSet/>
      <dgm:spPr/>
      <dgm:t>
        <a:bodyPr/>
        <a:lstStyle/>
        <a:p>
          <a:r>
            <a:rPr lang="en-US"/>
            <a:t>Resident district </a:t>
          </a:r>
        </a:p>
      </dgm:t>
    </dgm:pt>
    <dgm:pt modelId="{45449522-FCBE-4DFA-929A-3AA7E39F0127}" type="parTrans" cxnId="{ADBE8E2A-B11C-4B06-8A22-75CF314CDEB5}">
      <dgm:prSet/>
      <dgm:spPr/>
      <dgm:t>
        <a:bodyPr/>
        <a:lstStyle/>
        <a:p>
          <a:endParaRPr lang="en-US"/>
        </a:p>
      </dgm:t>
    </dgm:pt>
    <dgm:pt modelId="{D27B36B3-B9C3-40A1-BF33-D92B7A195571}" type="sibTrans" cxnId="{ADBE8E2A-B11C-4B06-8A22-75CF314CDEB5}">
      <dgm:prSet/>
      <dgm:spPr/>
      <dgm:t>
        <a:bodyPr/>
        <a:lstStyle/>
        <a:p>
          <a:endParaRPr lang="en-US"/>
        </a:p>
      </dgm:t>
    </dgm:pt>
    <dgm:pt modelId="{1ADA44E6-7C6D-48AE-BA29-0F566E3BCEF6}">
      <dgm:prSet/>
      <dgm:spPr/>
      <dgm:t>
        <a:bodyPr/>
        <a:lstStyle/>
        <a:p>
          <a:r>
            <a:rPr lang="en-US" i="1"/>
            <a:t>Except if</a:t>
          </a:r>
          <a:r>
            <a:rPr lang="en-US"/>
            <a:t>:</a:t>
          </a:r>
        </a:p>
      </dgm:t>
    </dgm:pt>
    <dgm:pt modelId="{99A9AF87-7D02-44E8-B4C2-6DFC80C0CE0B}" type="parTrans" cxnId="{53FD9C37-8D6C-4377-B631-4D2967F0A0FD}">
      <dgm:prSet/>
      <dgm:spPr/>
      <dgm:t>
        <a:bodyPr/>
        <a:lstStyle/>
        <a:p>
          <a:endParaRPr lang="en-US"/>
        </a:p>
      </dgm:t>
    </dgm:pt>
    <dgm:pt modelId="{970A3FB8-6B5A-41C6-B565-AA1CA36B8FEE}" type="sibTrans" cxnId="{53FD9C37-8D6C-4377-B631-4D2967F0A0FD}">
      <dgm:prSet/>
      <dgm:spPr/>
      <dgm:t>
        <a:bodyPr/>
        <a:lstStyle/>
        <a:p>
          <a:endParaRPr lang="en-US"/>
        </a:p>
      </dgm:t>
    </dgm:pt>
    <dgm:pt modelId="{A8B7D96D-7CF2-4B80-94C7-333C4B0E1D19}">
      <dgm:prSet/>
      <dgm:spPr/>
      <dgm:t>
        <a:bodyPr/>
        <a:lstStyle/>
        <a:p>
          <a:r>
            <a:rPr lang="en-US"/>
            <a:t>Parent Placed Private School - District Boundary</a:t>
          </a:r>
        </a:p>
      </dgm:t>
    </dgm:pt>
    <dgm:pt modelId="{4B0C9679-847E-42BC-A06E-CCF867609B28}" type="parTrans" cxnId="{C34D902B-78FF-4588-AB3F-3D8AB2AE911D}">
      <dgm:prSet/>
      <dgm:spPr/>
      <dgm:t>
        <a:bodyPr/>
        <a:lstStyle/>
        <a:p>
          <a:endParaRPr lang="en-US"/>
        </a:p>
      </dgm:t>
    </dgm:pt>
    <dgm:pt modelId="{CD9FCEAA-3561-4F49-9818-3083BAFD5FC5}" type="sibTrans" cxnId="{C34D902B-78FF-4588-AB3F-3D8AB2AE911D}">
      <dgm:prSet/>
      <dgm:spPr/>
      <dgm:t>
        <a:bodyPr/>
        <a:lstStyle/>
        <a:p>
          <a:endParaRPr lang="en-US"/>
        </a:p>
      </dgm:t>
    </dgm:pt>
    <dgm:pt modelId="{31104449-51D3-437B-8726-EAE597A407C0}">
      <dgm:prSet/>
      <dgm:spPr/>
      <dgm:t>
        <a:bodyPr/>
        <a:lstStyle/>
        <a:p>
          <a:r>
            <a:rPr lang="en-US"/>
            <a:t>Charter School - District Boundary </a:t>
          </a:r>
        </a:p>
      </dgm:t>
    </dgm:pt>
    <dgm:pt modelId="{92E7DB11-40F9-483E-B734-9EDFD0E1B2BD}" type="parTrans" cxnId="{3E895B21-E8EB-49D8-888A-5C73DE237958}">
      <dgm:prSet/>
      <dgm:spPr/>
      <dgm:t>
        <a:bodyPr/>
        <a:lstStyle/>
        <a:p>
          <a:endParaRPr lang="en-US"/>
        </a:p>
      </dgm:t>
    </dgm:pt>
    <dgm:pt modelId="{09290901-62C4-4691-BD32-C20635DB5468}" type="sibTrans" cxnId="{3E895B21-E8EB-49D8-888A-5C73DE237958}">
      <dgm:prSet/>
      <dgm:spPr/>
      <dgm:t>
        <a:bodyPr/>
        <a:lstStyle/>
        <a:p>
          <a:endParaRPr lang="en-US"/>
        </a:p>
      </dgm:t>
    </dgm:pt>
    <dgm:pt modelId="{CAE4943C-996B-4419-856E-89A54FA74D48}">
      <dgm:prSet/>
      <dgm:spPr/>
      <dgm:t>
        <a:bodyPr/>
        <a:lstStyle/>
        <a:p>
          <a:r>
            <a:rPr lang="en-US"/>
            <a:t>Open Enrollment - Attending District </a:t>
          </a:r>
        </a:p>
      </dgm:t>
    </dgm:pt>
    <dgm:pt modelId="{6BBCEBF7-AE32-4F7D-AAFB-0FEDFDC00F2F}" type="parTrans" cxnId="{55D204CB-7E8E-4181-BDFF-B3D26524DF1D}">
      <dgm:prSet/>
      <dgm:spPr/>
      <dgm:t>
        <a:bodyPr/>
        <a:lstStyle/>
        <a:p>
          <a:endParaRPr lang="en-US"/>
        </a:p>
      </dgm:t>
    </dgm:pt>
    <dgm:pt modelId="{DD3A4D47-964F-432E-A904-326E82A9242E}" type="sibTrans" cxnId="{55D204CB-7E8E-4181-BDFF-B3D26524DF1D}">
      <dgm:prSet/>
      <dgm:spPr/>
      <dgm:t>
        <a:bodyPr/>
        <a:lstStyle/>
        <a:p>
          <a:endParaRPr lang="en-US"/>
        </a:p>
      </dgm:t>
    </dgm:pt>
    <dgm:pt modelId="{46F4230D-A49F-4D7B-9475-358595BE4881}">
      <dgm:prSet/>
      <dgm:spPr/>
      <dgm:t>
        <a:bodyPr/>
        <a:lstStyle/>
        <a:p>
          <a:r>
            <a:rPr lang="en-US"/>
            <a:t>Inter-District Transfer – Attending District</a:t>
          </a:r>
        </a:p>
      </dgm:t>
    </dgm:pt>
    <dgm:pt modelId="{9CE3DEB9-21F5-406D-85BD-63072C068166}" type="parTrans" cxnId="{18AF0E32-F040-49A2-BACF-4EAF7F20D79E}">
      <dgm:prSet/>
      <dgm:spPr/>
      <dgm:t>
        <a:bodyPr/>
        <a:lstStyle/>
        <a:p>
          <a:endParaRPr lang="en-US"/>
        </a:p>
      </dgm:t>
    </dgm:pt>
    <dgm:pt modelId="{7DA4FBF2-82B6-494B-9399-395B6E68A601}" type="sibTrans" cxnId="{18AF0E32-F040-49A2-BACF-4EAF7F20D79E}">
      <dgm:prSet/>
      <dgm:spPr/>
      <dgm:t>
        <a:bodyPr/>
        <a:lstStyle/>
        <a:p>
          <a:endParaRPr lang="en-US"/>
        </a:p>
      </dgm:t>
    </dgm:pt>
    <dgm:pt modelId="{9DD318EA-5090-48D2-A661-D7F942252039}">
      <dgm:prSet/>
      <dgm:spPr/>
      <dgm:t>
        <a:bodyPr/>
        <a:lstStyle/>
        <a:p>
          <a:r>
            <a:rPr lang="en-US"/>
            <a:t>Foster Care</a:t>
          </a:r>
        </a:p>
      </dgm:t>
    </dgm:pt>
    <dgm:pt modelId="{78F6E3F3-4407-4B5C-99A8-2C4F5EE6A829}" type="parTrans" cxnId="{54EBBD17-ED66-43C2-A644-530210EE06F7}">
      <dgm:prSet/>
      <dgm:spPr/>
      <dgm:t>
        <a:bodyPr/>
        <a:lstStyle/>
        <a:p>
          <a:endParaRPr lang="en-US"/>
        </a:p>
      </dgm:t>
    </dgm:pt>
    <dgm:pt modelId="{DFDF0BE5-C643-4CCF-9549-44C350AA76A7}" type="sibTrans" cxnId="{54EBBD17-ED66-43C2-A644-530210EE06F7}">
      <dgm:prSet/>
      <dgm:spPr/>
      <dgm:t>
        <a:bodyPr/>
        <a:lstStyle/>
        <a:p>
          <a:endParaRPr lang="en-US"/>
        </a:p>
      </dgm:t>
    </dgm:pt>
    <dgm:pt modelId="{EB59439D-EBB5-4680-9964-5AEAAA2656FE}" type="pres">
      <dgm:prSet presAssocID="{EA3EE56F-732E-48EA-A62F-D9D852526FCF}" presName="linear" presStyleCnt="0">
        <dgm:presLayoutVars>
          <dgm:animLvl val="lvl"/>
          <dgm:resizeHandles val="exact"/>
        </dgm:presLayoutVars>
      </dgm:prSet>
      <dgm:spPr/>
    </dgm:pt>
    <dgm:pt modelId="{8085F88D-6AAC-44EF-9297-17BFCF73D2B7}" type="pres">
      <dgm:prSet presAssocID="{C8384408-42CE-41CF-8362-D5963B229ED7}" presName="parentText" presStyleLbl="node1" presStyleIdx="0" presStyleCnt="2">
        <dgm:presLayoutVars>
          <dgm:chMax val="0"/>
          <dgm:bulletEnabled val="1"/>
        </dgm:presLayoutVars>
      </dgm:prSet>
      <dgm:spPr/>
    </dgm:pt>
    <dgm:pt modelId="{F6DD0656-8967-4A98-B160-C11FE96E6B4D}" type="pres">
      <dgm:prSet presAssocID="{D27B36B3-B9C3-40A1-BF33-D92B7A195571}" presName="spacer" presStyleCnt="0"/>
      <dgm:spPr/>
    </dgm:pt>
    <dgm:pt modelId="{31F702B9-075A-4794-AC35-32B6891BD892}" type="pres">
      <dgm:prSet presAssocID="{1ADA44E6-7C6D-48AE-BA29-0F566E3BCEF6}" presName="parentText" presStyleLbl="node1" presStyleIdx="1" presStyleCnt="2">
        <dgm:presLayoutVars>
          <dgm:chMax val="0"/>
          <dgm:bulletEnabled val="1"/>
        </dgm:presLayoutVars>
      </dgm:prSet>
      <dgm:spPr/>
    </dgm:pt>
    <dgm:pt modelId="{AE49D180-2A6F-4B3D-9714-43E916153046}" type="pres">
      <dgm:prSet presAssocID="{1ADA44E6-7C6D-48AE-BA29-0F566E3BCEF6}" presName="childText" presStyleLbl="revTx" presStyleIdx="0" presStyleCnt="1">
        <dgm:presLayoutVars>
          <dgm:bulletEnabled val="1"/>
        </dgm:presLayoutVars>
      </dgm:prSet>
      <dgm:spPr/>
    </dgm:pt>
  </dgm:ptLst>
  <dgm:cxnLst>
    <dgm:cxn modelId="{AE018406-4FBA-4182-8083-B57BDBA3CB99}" type="presOf" srcId="{9DD318EA-5090-48D2-A661-D7F942252039}" destId="{AE49D180-2A6F-4B3D-9714-43E916153046}" srcOrd="0" destOrd="4" presId="urn:microsoft.com/office/officeart/2005/8/layout/vList2"/>
    <dgm:cxn modelId="{54EBBD17-ED66-43C2-A644-530210EE06F7}" srcId="{1ADA44E6-7C6D-48AE-BA29-0F566E3BCEF6}" destId="{9DD318EA-5090-48D2-A661-D7F942252039}" srcOrd="4" destOrd="0" parTransId="{78F6E3F3-4407-4B5C-99A8-2C4F5EE6A829}" sibTransId="{DFDF0BE5-C643-4CCF-9549-44C350AA76A7}"/>
    <dgm:cxn modelId="{3E895B21-E8EB-49D8-888A-5C73DE237958}" srcId="{1ADA44E6-7C6D-48AE-BA29-0F566E3BCEF6}" destId="{31104449-51D3-437B-8726-EAE597A407C0}" srcOrd="1" destOrd="0" parTransId="{92E7DB11-40F9-483E-B734-9EDFD0E1B2BD}" sibTransId="{09290901-62C4-4691-BD32-C20635DB5468}"/>
    <dgm:cxn modelId="{ADBE8E2A-B11C-4B06-8A22-75CF314CDEB5}" srcId="{EA3EE56F-732E-48EA-A62F-D9D852526FCF}" destId="{C8384408-42CE-41CF-8362-D5963B229ED7}" srcOrd="0" destOrd="0" parTransId="{45449522-FCBE-4DFA-929A-3AA7E39F0127}" sibTransId="{D27B36B3-B9C3-40A1-BF33-D92B7A195571}"/>
    <dgm:cxn modelId="{C34D902B-78FF-4588-AB3F-3D8AB2AE911D}" srcId="{1ADA44E6-7C6D-48AE-BA29-0F566E3BCEF6}" destId="{A8B7D96D-7CF2-4B80-94C7-333C4B0E1D19}" srcOrd="0" destOrd="0" parTransId="{4B0C9679-847E-42BC-A06E-CCF867609B28}" sibTransId="{CD9FCEAA-3561-4F49-9818-3083BAFD5FC5}"/>
    <dgm:cxn modelId="{18AF0E32-F040-49A2-BACF-4EAF7F20D79E}" srcId="{1ADA44E6-7C6D-48AE-BA29-0F566E3BCEF6}" destId="{46F4230D-A49F-4D7B-9475-358595BE4881}" srcOrd="3" destOrd="0" parTransId="{9CE3DEB9-21F5-406D-85BD-63072C068166}" sibTransId="{7DA4FBF2-82B6-494B-9399-395B6E68A601}"/>
    <dgm:cxn modelId="{192B8135-4578-44DA-B9D6-7BA7C9304A2A}" type="presOf" srcId="{CAE4943C-996B-4419-856E-89A54FA74D48}" destId="{AE49D180-2A6F-4B3D-9714-43E916153046}" srcOrd="0" destOrd="2" presId="urn:microsoft.com/office/officeart/2005/8/layout/vList2"/>
    <dgm:cxn modelId="{53FD9C37-8D6C-4377-B631-4D2967F0A0FD}" srcId="{EA3EE56F-732E-48EA-A62F-D9D852526FCF}" destId="{1ADA44E6-7C6D-48AE-BA29-0F566E3BCEF6}" srcOrd="1" destOrd="0" parTransId="{99A9AF87-7D02-44E8-B4C2-6DFC80C0CE0B}" sibTransId="{970A3FB8-6B5A-41C6-B565-AA1CA36B8FEE}"/>
    <dgm:cxn modelId="{95F5437A-754A-421C-97FD-501075C62664}" type="presOf" srcId="{A8B7D96D-7CF2-4B80-94C7-333C4B0E1D19}" destId="{AE49D180-2A6F-4B3D-9714-43E916153046}" srcOrd="0" destOrd="0" presId="urn:microsoft.com/office/officeart/2005/8/layout/vList2"/>
    <dgm:cxn modelId="{9B82188D-F2E4-4428-8743-F637CECB97D4}" type="presOf" srcId="{31104449-51D3-437B-8726-EAE597A407C0}" destId="{AE49D180-2A6F-4B3D-9714-43E916153046}" srcOrd="0" destOrd="1" presId="urn:microsoft.com/office/officeart/2005/8/layout/vList2"/>
    <dgm:cxn modelId="{55D204CB-7E8E-4181-BDFF-B3D26524DF1D}" srcId="{1ADA44E6-7C6D-48AE-BA29-0F566E3BCEF6}" destId="{CAE4943C-996B-4419-856E-89A54FA74D48}" srcOrd="2" destOrd="0" parTransId="{6BBCEBF7-AE32-4F7D-AAFB-0FEDFDC00F2F}" sibTransId="{DD3A4D47-964F-432E-A904-326E82A9242E}"/>
    <dgm:cxn modelId="{22BAA8DC-DA36-4E8D-B51E-79D8FE8F5051}" type="presOf" srcId="{46F4230D-A49F-4D7B-9475-358595BE4881}" destId="{AE49D180-2A6F-4B3D-9714-43E916153046}" srcOrd="0" destOrd="3" presId="urn:microsoft.com/office/officeart/2005/8/layout/vList2"/>
    <dgm:cxn modelId="{67AD2DDD-328C-44ED-901F-E577ED5C49B1}" type="presOf" srcId="{EA3EE56F-732E-48EA-A62F-D9D852526FCF}" destId="{EB59439D-EBB5-4680-9964-5AEAAA2656FE}" srcOrd="0" destOrd="0" presId="urn:microsoft.com/office/officeart/2005/8/layout/vList2"/>
    <dgm:cxn modelId="{0CC927DF-9F50-4D20-97EF-4DED405DBBA4}" type="presOf" srcId="{1ADA44E6-7C6D-48AE-BA29-0F566E3BCEF6}" destId="{31F702B9-075A-4794-AC35-32B6891BD892}" srcOrd="0" destOrd="0" presId="urn:microsoft.com/office/officeart/2005/8/layout/vList2"/>
    <dgm:cxn modelId="{06E24AE2-8A1D-4AC1-89AA-2B62B768BD5D}" type="presOf" srcId="{C8384408-42CE-41CF-8362-D5963B229ED7}" destId="{8085F88D-6AAC-44EF-9297-17BFCF73D2B7}" srcOrd="0" destOrd="0" presId="urn:microsoft.com/office/officeart/2005/8/layout/vList2"/>
    <dgm:cxn modelId="{45E9F656-E1E8-41D7-9E17-25494950496F}" type="presParOf" srcId="{EB59439D-EBB5-4680-9964-5AEAAA2656FE}" destId="{8085F88D-6AAC-44EF-9297-17BFCF73D2B7}" srcOrd="0" destOrd="0" presId="urn:microsoft.com/office/officeart/2005/8/layout/vList2"/>
    <dgm:cxn modelId="{EA71BDE5-5326-4E24-9627-B99AD5684F4A}" type="presParOf" srcId="{EB59439D-EBB5-4680-9964-5AEAAA2656FE}" destId="{F6DD0656-8967-4A98-B160-C11FE96E6B4D}" srcOrd="1" destOrd="0" presId="urn:microsoft.com/office/officeart/2005/8/layout/vList2"/>
    <dgm:cxn modelId="{5C1068CE-AA3B-4D0E-A175-1223A3433905}" type="presParOf" srcId="{EB59439D-EBB5-4680-9964-5AEAAA2656FE}" destId="{31F702B9-075A-4794-AC35-32B6891BD892}" srcOrd="2" destOrd="0" presId="urn:microsoft.com/office/officeart/2005/8/layout/vList2"/>
    <dgm:cxn modelId="{65CC7B38-581D-4C2E-B584-65B43A2E1955}" type="presParOf" srcId="{EB59439D-EBB5-4680-9964-5AEAAA2656FE}" destId="{AE49D180-2A6F-4B3D-9714-43E916153046}"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5E30A97-3285-480B-AE47-0BAE2F828D40}"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7A8FD743-01F4-47CE-8B5D-6C486397CCBE}">
      <dgm:prSet/>
      <dgm:spPr/>
      <dgm:t>
        <a:bodyPr/>
        <a:lstStyle/>
        <a:p>
          <a:pPr>
            <a:lnSpc>
              <a:spcPct val="100000"/>
            </a:lnSpc>
          </a:pPr>
          <a:r>
            <a:rPr lang="en-US" dirty="0">
              <a:solidFill>
                <a:schemeClr val="tx1"/>
              </a:solidFill>
            </a:rPr>
            <a:t>If asked to change the Timeline Not Met Code or Comment, the comment change should have sufficient details to substantiate the exemption</a:t>
          </a:r>
          <a:endParaRPr lang="en-US" dirty="0"/>
        </a:p>
      </dgm:t>
    </dgm:pt>
    <dgm:pt modelId="{F8AF5524-4387-41FB-8948-2E68A2410B4E}" type="parTrans" cxnId="{F5568EA5-5FBA-41D2-83F7-BA6AE2CF4678}">
      <dgm:prSet/>
      <dgm:spPr/>
      <dgm:t>
        <a:bodyPr/>
        <a:lstStyle/>
        <a:p>
          <a:endParaRPr lang="en-US"/>
        </a:p>
      </dgm:t>
    </dgm:pt>
    <dgm:pt modelId="{F3E45C2F-5DD7-4AB9-8131-D4F4226C815A}" type="sibTrans" cxnId="{F5568EA5-5FBA-41D2-83F7-BA6AE2CF4678}">
      <dgm:prSet/>
      <dgm:spPr/>
      <dgm:t>
        <a:bodyPr/>
        <a:lstStyle/>
        <a:p>
          <a:endParaRPr lang="en-US"/>
        </a:p>
      </dgm:t>
    </dgm:pt>
    <dgm:pt modelId="{1A2910DD-6253-4A67-8A0D-9206C5A5CF7C}">
      <dgm:prSet/>
      <dgm:spPr/>
      <dgm:t>
        <a:bodyPr/>
        <a:lstStyle/>
        <a:p>
          <a:pPr>
            <a:lnSpc>
              <a:spcPct val="100000"/>
            </a:lnSpc>
          </a:pPr>
          <a:r>
            <a:rPr lang="en-US" dirty="0">
              <a:solidFill>
                <a:schemeClr val="tx1"/>
              </a:solidFill>
            </a:rPr>
            <a:t>Do not change the comment by one word</a:t>
          </a:r>
          <a:br>
            <a:rPr lang="en-US" dirty="0">
              <a:solidFill>
                <a:schemeClr val="tx1"/>
              </a:solidFill>
            </a:rPr>
          </a:br>
          <a:r>
            <a:rPr lang="en-US" dirty="0">
              <a:solidFill>
                <a:schemeClr val="tx1"/>
              </a:solidFill>
            </a:rPr>
            <a:t>Do not reword the comment, but say the same thing</a:t>
          </a:r>
        </a:p>
      </dgm:t>
    </dgm:pt>
    <dgm:pt modelId="{B9C0A343-6CB3-400B-86CF-2ABA35D046BB}" type="parTrans" cxnId="{68DD0736-C277-48CF-A3D1-CDD04D89D1A8}">
      <dgm:prSet/>
      <dgm:spPr/>
      <dgm:t>
        <a:bodyPr/>
        <a:lstStyle/>
        <a:p>
          <a:endParaRPr lang="en-US"/>
        </a:p>
      </dgm:t>
    </dgm:pt>
    <dgm:pt modelId="{94ABD020-5514-460D-BD83-F0112FE022CB}" type="sibTrans" cxnId="{68DD0736-C277-48CF-A3D1-CDD04D89D1A8}">
      <dgm:prSet/>
      <dgm:spPr/>
      <dgm:t>
        <a:bodyPr/>
        <a:lstStyle/>
        <a:p>
          <a:endParaRPr lang="en-US"/>
        </a:p>
      </dgm:t>
    </dgm:pt>
    <dgm:pt modelId="{B13CD483-2EE2-4CEC-B9C2-E6642B8D5F8B}">
      <dgm:prSet/>
      <dgm:spPr/>
      <dgm:t>
        <a:bodyPr/>
        <a:lstStyle/>
        <a:p>
          <a:pPr>
            <a:lnSpc>
              <a:spcPct val="100000"/>
            </a:lnSpc>
          </a:pPr>
          <a:r>
            <a:rPr lang="en-US" dirty="0"/>
            <a:t>Be careful when using Code 2</a:t>
          </a:r>
        </a:p>
      </dgm:t>
    </dgm:pt>
    <dgm:pt modelId="{FDD1EC0D-B002-49E0-819A-BC1E0BA8AA8F}" type="sibTrans" cxnId="{2E983CA6-A797-4147-A5B6-7D4F2A3F7480}">
      <dgm:prSet/>
      <dgm:spPr/>
      <dgm:t>
        <a:bodyPr/>
        <a:lstStyle/>
        <a:p>
          <a:endParaRPr lang="en-US"/>
        </a:p>
      </dgm:t>
    </dgm:pt>
    <dgm:pt modelId="{78342C08-EBE8-4405-A3C5-28361BE50BB0}" type="parTrans" cxnId="{2E983CA6-A797-4147-A5B6-7D4F2A3F7480}">
      <dgm:prSet/>
      <dgm:spPr/>
      <dgm:t>
        <a:bodyPr/>
        <a:lstStyle/>
        <a:p>
          <a:endParaRPr lang="en-US"/>
        </a:p>
      </dgm:t>
    </dgm:pt>
    <dgm:pt modelId="{B3419133-B370-4138-B6D2-F199E6A863F4}">
      <dgm:prSet/>
      <dgm:spPr/>
      <dgm:t>
        <a:bodyPr/>
        <a:lstStyle/>
        <a:p>
          <a:pPr>
            <a:lnSpc>
              <a:spcPct val="100000"/>
            </a:lnSpc>
          </a:pPr>
          <a:endParaRPr lang="en-US"/>
        </a:p>
      </dgm:t>
    </dgm:pt>
    <dgm:pt modelId="{F5240EEB-E282-4150-9597-3F56CD59E5CA}" type="parTrans" cxnId="{45EDF408-D443-4F26-BA3D-ABFF7647D24D}">
      <dgm:prSet/>
      <dgm:spPr/>
      <dgm:t>
        <a:bodyPr/>
        <a:lstStyle/>
        <a:p>
          <a:endParaRPr lang="en-US"/>
        </a:p>
      </dgm:t>
    </dgm:pt>
    <dgm:pt modelId="{ED920B1A-0244-4068-BE00-41CBCA0626B3}" type="sibTrans" cxnId="{45EDF408-D443-4F26-BA3D-ABFF7647D24D}">
      <dgm:prSet/>
      <dgm:spPr/>
      <dgm:t>
        <a:bodyPr/>
        <a:lstStyle/>
        <a:p>
          <a:endParaRPr lang="en-US"/>
        </a:p>
      </dgm:t>
    </dgm:pt>
    <dgm:pt modelId="{38D2FC1B-A828-46EB-8BAE-537BEA931615}" type="pres">
      <dgm:prSet presAssocID="{35E30A97-3285-480B-AE47-0BAE2F828D40}" presName="root" presStyleCnt="0">
        <dgm:presLayoutVars>
          <dgm:dir/>
          <dgm:resizeHandles val="exact"/>
        </dgm:presLayoutVars>
      </dgm:prSet>
      <dgm:spPr/>
    </dgm:pt>
    <dgm:pt modelId="{3BF9A1E0-A403-4F30-A39A-BEF3D1673B0C}" type="pres">
      <dgm:prSet presAssocID="{B3419133-B370-4138-B6D2-F199E6A863F4}" presName="compNode" presStyleCnt="0"/>
      <dgm:spPr/>
    </dgm:pt>
    <dgm:pt modelId="{641B4E92-E55A-46AB-BD31-2DF5832650C1}" type="pres">
      <dgm:prSet presAssocID="{B3419133-B370-4138-B6D2-F199E6A863F4}" presName="bgRect" presStyleLbl="bgShp" presStyleIdx="0" presStyleCnt="4"/>
      <dgm:spPr/>
    </dgm:pt>
    <dgm:pt modelId="{640D9008-E08C-4C9F-9089-2BB2BFAD3E06}" type="pres">
      <dgm:prSet presAssocID="{B3419133-B370-4138-B6D2-F199E6A863F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Quotes with solid fill"/>
        </a:ext>
      </dgm:extLst>
    </dgm:pt>
    <dgm:pt modelId="{983DE48F-D478-4211-A47C-3DE286FB3F0C}" type="pres">
      <dgm:prSet presAssocID="{B3419133-B370-4138-B6D2-F199E6A863F4}" presName="spaceRect" presStyleCnt="0"/>
      <dgm:spPr/>
    </dgm:pt>
    <dgm:pt modelId="{BE5435D7-6211-4FAA-9E42-D42B5DABA763}" type="pres">
      <dgm:prSet presAssocID="{B3419133-B370-4138-B6D2-F199E6A863F4}" presName="parTx" presStyleLbl="revTx" presStyleIdx="0" presStyleCnt="4">
        <dgm:presLayoutVars>
          <dgm:chMax val="0"/>
          <dgm:chPref val="0"/>
        </dgm:presLayoutVars>
      </dgm:prSet>
      <dgm:spPr/>
    </dgm:pt>
    <dgm:pt modelId="{1757B8F1-70B4-4E83-9633-8724A11B7EBC}" type="pres">
      <dgm:prSet presAssocID="{ED920B1A-0244-4068-BE00-41CBCA0626B3}" presName="sibTrans" presStyleCnt="0"/>
      <dgm:spPr/>
    </dgm:pt>
    <dgm:pt modelId="{CC2DC5A3-D2AF-4F73-82D9-60B3DC99ECEB}" type="pres">
      <dgm:prSet presAssocID="{B13CD483-2EE2-4CEC-B9C2-E6642B8D5F8B}" presName="compNode" presStyleCnt="0"/>
      <dgm:spPr/>
    </dgm:pt>
    <dgm:pt modelId="{8E352DC6-7964-41D2-A245-208E17030153}" type="pres">
      <dgm:prSet presAssocID="{B13CD483-2EE2-4CEC-B9C2-E6642B8D5F8B}" presName="bgRect" presStyleLbl="bgShp" presStyleIdx="1" presStyleCnt="4" custLinFactNeighborY="-6557"/>
      <dgm:spPr/>
    </dgm:pt>
    <dgm:pt modelId="{A5AFF174-3FD8-4A4E-B0C0-938F4ABE26FA}" type="pres">
      <dgm:prSet presAssocID="{B13CD483-2EE2-4CEC-B9C2-E6642B8D5F8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Alarm Ringing with solid fill"/>
        </a:ext>
      </dgm:extLst>
    </dgm:pt>
    <dgm:pt modelId="{C9DE4A73-712C-4EEE-B68F-FCE8843F1B2B}" type="pres">
      <dgm:prSet presAssocID="{B13CD483-2EE2-4CEC-B9C2-E6642B8D5F8B}" presName="spaceRect" presStyleCnt="0"/>
      <dgm:spPr/>
    </dgm:pt>
    <dgm:pt modelId="{77800E9E-70E6-45F4-A4E7-F8032549F5FC}" type="pres">
      <dgm:prSet presAssocID="{B13CD483-2EE2-4CEC-B9C2-E6642B8D5F8B}" presName="parTx" presStyleLbl="revTx" presStyleIdx="1" presStyleCnt="4" custScaleY="73150" custLinFactNeighborX="0" custLinFactNeighborY="-5494">
        <dgm:presLayoutVars>
          <dgm:chMax val="0"/>
          <dgm:chPref val="0"/>
        </dgm:presLayoutVars>
      </dgm:prSet>
      <dgm:spPr/>
    </dgm:pt>
    <dgm:pt modelId="{951D9EDF-75A8-4EA9-9F30-15DA577A4A65}" type="pres">
      <dgm:prSet presAssocID="{FDD1EC0D-B002-49E0-819A-BC1E0BA8AA8F}" presName="sibTrans" presStyleCnt="0"/>
      <dgm:spPr/>
    </dgm:pt>
    <dgm:pt modelId="{ACEA0D50-2D05-4684-A9F2-FC9FE7B45CD5}" type="pres">
      <dgm:prSet presAssocID="{7A8FD743-01F4-47CE-8B5D-6C486397CCBE}" presName="compNode" presStyleCnt="0"/>
      <dgm:spPr/>
    </dgm:pt>
    <dgm:pt modelId="{C22DECE9-8C84-4BED-A426-0AA2E56733F6}" type="pres">
      <dgm:prSet presAssocID="{7A8FD743-01F4-47CE-8B5D-6C486397CCBE}" presName="bgRect" presStyleLbl="bgShp" presStyleIdx="2" presStyleCnt="4"/>
      <dgm:spPr/>
    </dgm:pt>
    <dgm:pt modelId="{3C82E6E0-56BC-4FB4-8F6A-979B4D13E241}" type="pres">
      <dgm:prSet presAssocID="{7A8FD743-01F4-47CE-8B5D-6C486397CCB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Exclamation mark with solid fill"/>
        </a:ext>
      </dgm:extLst>
    </dgm:pt>
    <dgm:pt modelId="{A8E61317-025E-4CE3-904C-2BDB12313779}" type="pres">
      <dgm:prSet presAssocID="{7A8FD743-01F4-47CE-8B5D-6C486397CCBE}" presName="spaceRect" presStyleCnt="0"/>
      <dgm:spPr/>
    </dgm:pt>
    <dgm:pt modelId="{A45A496F-EE8D-4DA3-9601-28C721064756}" type="pres">
      <dgm:prSet presAssocID="{7A8FD743-01F4-47CE-8B5D-6C486397CCBE}" presName="parTx" presStyleLbl="revTx" presStyleIdx="2" presStyleCnt="4">
        <dgm:presLayoutVars>
          <dgm:chMax val="0"/>
          <dgm:chPref val="0"/>
        </dgm:presLayoutVars>
      </dgm:prSet>
      <dgm:spPr/>
    </dgm:pt>
    <dgm:pt modelId="{604638D3-682A-4D1B-AAD0-EACEA3016E55}" type="pres">
      <dgm:prSet presAssocID="{F3E45C2F-5DD7-4AB9-8131-D4F4226C815A}" presName="sibTrans" presStyleCnt="0"/>
      <dgm:spPr/>
    </dgm:pt>
    <dgm:pt modelId="{D17B63E6-7703-41F9-A5DE-594FEFC70666}" type="pres">
      <dgm:prSet presAssocID="{1A2910DD-6253-4A67-8A0D-9206C5A5CF7C}" presName="compNode" presStyleCnt="0"/>
      <dgm:spPr/>
    </dgm:pt>
    <dgm:pt modelId="{C77E2F3D-04DA-43F5-96C5-CFA4C94A9367}" type="pres">
      <dgm:prSet presAssocID="{1A2910DD-6253-4A67-8A0D-9206C5A5CF7C}" presName="bgRect" presStyleLbl="bgShp" presStyleIdx="3" presStyleCnt="4"/>
      <dgm:spPr/>
    </dgm:pt>
    <dgm:pt modelId="{C776093D-7F0F-496E-9BC9-D083B56B8AA5}" type="pres">
      <dgm:prSet presAssocID="{1A2910DD-6253-4A67-8A0D-9206C5A5CF7C}"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Irritant"/>
        </a:ext>
      </dgm:extLst>
    </dgm:pt>
    <dgm:pt modelId="{24CDF6B6-0998-4BF5-AF54-742D1A935204}" type="pres">
      <dgm:prSet presAssocID="{1A2910DD-6253-4A67-8A0D-9206C5A5CF7C}" presName="spaceRect" presStyleCnt="0"/>
      <dgm:spPr/>
    </dgm:pt>
    <dgm:pt modelId="{B65790D8-2A21-4F47-AB3C-60E337B9B9B4}" type="pres">
      <dgm:prSet presAssocID="{1A2910DD-6253-4A67-8A0D-9206C5A5CF7C}" presName="parTx" presStyleLbl="revTx" presStyleIdx="3" presStyleCnt="4">
        <dgm:presLayoutVars>
          <dgm:chMax val="0"/>
          <dgm:chPref val="0"/>
        </dgm:presLayoutVars>
      </dgm:prSet>
      <dgm:spPr/>
    </dgm:pt>
  </dgm:ptLst>
  <dgm:cxnLst>
    <dgm:cxn modelId="{45EDF408-D443-4F26-BA3D-ABFF7647D24D}" srcId="{35E30A97-3285-480B-AE47-0BAE2F828D40}" destId="{B3419133-B370-4138-B6D2-F199E6A863F4}" srcOrd="0" destOrd="0" parTransId="{F5240EEB-E282-4150-9597-3F56CD59E5CA}" sibTransId="{ED920B1A-0244-4068-BE00-41CBCA0626B3}"/>
    <dgm:cxn modelId="{9CB6D41E-8030-4844-9C4A-F5C80A4F3184}" type="presOf" srcId="{1A2910DD-6253-4A67-8A0D-9206C5A5CF7C}" destId="{B65790D8-2A21-4F47-AB3C-60E337B9B9B4}" srcOrd="0" destOrd="0" presId="urn:microsoft.com/office/officeart/2018/2/layout/IconVerticalSolidList"/>
    <dgm:cxn modelId="{D0959524-C17A-45EF-BA82-758339EE4642}" type="presOf" srcId="{7A8FD743-01F4-47CE-8B5D-6C486397CCBE}" destId="{A45A496F-EE8D-4DA3-9601-28C721064756}" srcOrd="0" destOrd="0" presId="urn:microsoft.com/office/officeart/2018/2/layout/IconVerticalSolidList"/>
    <dgm:cxn modelId="{68DD0736-C277-48CF-A3D1-CDD04D89D1A8}" srcId="{35E30A97-3285-480B-AE47-0BAE2F828D40}" destId="{1A2910DD-6253-4A67-8A0D-9206C5A5CF7C}" srcOrd="3" destOrd="0" parTransId="{B9C0A343-6CB3-400B-86CF-2ABA35D046BB}" sibTransId="{94ABD020-5514-460D-BD83-F0112FE022CB}"/>
    <dgm:cxn modelId="{6FB05162-479F-411A-A5ED-EF0560DBE0FB}" type="presOf" srcId="{B3419133-B370-4138-B6D2-F199E6A863F4}" destId="{BE5435D7-6211-4FAA-9E42-D42B5DABA763}" srcOrd="0" destOrd="0" presId="urn:microsoft.com/office/officeart/2018/2/layout/IconVerticalSolidList"/>
    <dgm:cxn modelId="{DE61DB6F-42F7-4992-A07A-63C75B0A4FF2}" type="presOf" srcId="{35E30A97-3285-480B-AE47-0BAE2F828D40}" destId="{38D2FC1B-A828-46EB-8BAE-537BEA931615}" srcOrd="0" destOrd="0" presId="urn:microsoft.com/office/officeart/2018/2/layout/IconVerticalSolidList"/>
    <dgm:cxn modelId="{8CB50187-EA26-4C12-AAED-F7F14D566F60}" type="presOf" srcId="{B13CD483-2EE2-4CEC-B9C2-E6642B8D5F8B}" destId="{77800E9E-70E6-45F4-A4E7-F8032549F5FC}" srcOrd="0" destOrd="0" presId="urn:microsoft.com/office/officeart/2018/2/layout/IconVerticalSolidList"/>
    <dgm:cxn modelId="{F5568EA5-5FBA-41D2-83F7-BA6AE2CF4678}" srcId="{35E30A97-3285-480B-AE47-0BAE2F828D40}" destId="{7A8FD743-01F4-47CE-8B5D-6C486397CCBE}" srcOrd="2" destOrd="0" parTransId="{F8AF5524-4387-41FB-8948-2E68A2410B4E}" sibTransId="{F3E45C2F-5DD7-4AB9-8131-D4F4226C815A}"/>
    <dgm:cxn modelId="{2E983CA6-A797-4147-A5B6-7D4F2A3F7480}" srcId="{35E30A97-3285-480B-AE47-0BAE2F828D40}" destId="{B13CD483-2EE2-4CEC-B9C2-E6642B8D5F8B}" srcOrd="1" destOrd="0" parTransId="{78342C08-EBE8-4405-A3C5-28361BE50BB0}" sibTransId="{FDD1EC0D-B002-49E0-819A-BC1E0BA8AA8F}"/>
    <dgm:cxn modelId="{B87975C4-EF9B-4525-A275-4E5B0F3B74B7}" type="presParOf" srcId="{38D2FC1B-A828-46EB-8BAE-537BEA931615}" destId="{3BF9A1E0-A403-4F30-A39A-BEF3D1673B0C}" srcOrd="0" destOrd="0" presId="urn:microsoft.com/office/officeart/2018/2/layout/IconVerticalSolidList"/>
    <dgm:cxn modelId="{AC248F39-D5AB-4478-B762-EA92F40AAB7D}" type="presParOf" srcId="{3BF9A1E0-A403-4F30-A39A-BEF3D1673B0C}" destId="{641B4E92-E55A-46AB-BD31-2DF5832650C1}" srcOrd="0" destOrd="0" presId="urn:microsoft.com/office/officeart/2018/2/layout/IconVerticalSolidList"/>
    <dgm:cxn modelId="{C8BCF2C9-A425-4E59-8BAA-7D9232C597A5}" type="presParOf" srcId="{3BF9A1E0-A403-4F30-A39A-BEF3D1673B0C}" destId="{640D9008-E08C-4C9F-9089-2BB2BFAD3E06}" srcOrd="1" destOrd="0" presId="urn:microsoft.com/office/officeart/2018/2/layout/IconVerticalSolidList"/>
    <dgm:cxn modelId="{296CD364-34C8-406F-8F03-9A986BE316A4}" type="presParOf" srcId="{3BF9A1E0-A403-4F30-A39A-BEF3D1673B0C}" destId="{983DE48F-D478-4211-A47C-3DE286FB3F0C}" srcOrd="2" destOrd="0" presId="urn:microsoft.com/office/officeart/2018/2/layout/IconVerticalSolidList"/>
    <dgm:cxn modelId="{AADF05D2-BFC8-4A42-A6E7-9FF0962C7E11}" type="presParOf" srcId="{3BF9A1E0-A403-4F30-A39A-BEF3D1673B0C}" destId="{BE5435D7-6211-4FAA-9E42-D42B5DABA763}" srcOrd="3" destOrd="0" presId="urn:microsoft.com/office/officeart/2018/2/layout/IconVerticalSolidList"/>
    <dgm:cxn modelId="{8423685B-7E28-4BCE-BEFA-F113E791A739}" type="presParOf" srcId="{38D2FC1B-A828-46EB-8BAE-537BEA931615}" destId="{1757B8F1-70B4-4E83-9633-8724A11B7EBC}" srcOrd="1" destOrd="0" presId="urn:microsoft.com/office/officeart/2018/2/layout/IconVerticalSolidList"/>
    <dgm:cxn modelId="{BAB6B21A-02D0-4FFB-B34C-677343B18D95}" type="presParOf" srcId="{38D2FC1B-A828-46EB-8BAE-537BEA931615}" destId="{CC2DC5A3-D2AF-4F73-82D9-60B3DC99ECEB}" srcOrd="2" destOrd="0" presId="urn:microsoft.com/office/officeart/2018/2/layout/IconVerticalSolidList"/>
    <dgm:cxn modelId="{2ADEE6D3-1713-4F3C-86B1-E218659CB5D5}" type="presParOf" srcId="{CC2DC5A3-D2AF-4F73-82D9-60B3DC99ECEB}" destId="{8E352DC6-7964-41D2-A245-208E17030153}" srcOrd="0" destOrd="0" presId="urn:microsoft.com/office/officeart/2018/2/layout/IconVerticalSolidList"/>
    <dgm:cxn modelId="{C800A327-EACB-448E-924D-1EA2B6A4B578}" type="presParOf" srcId="{CC2DC5A3-D2AF-4F73-82D9-60B3DC99ECEB}" destId="{A5AFF174-3FD8-4A4E-B0C0-938F4ABE26FA}" srcOrd="1" destOrd="0" presId="urn:microsoft.com/office/officeart/2018/2/layout/IconVerticalSolidList"/>
    <dgm:cxn modelId="{AB6D4E0D-53E4-4681-8E20-3389324A6ECA}" type="presParOf" srcId="{CC2DC5A3-D2AF-4F73-82D9-60B3DC99ECEB}" destId="{C9DE4A73-712C-4EEE-B68F-FCE8843F1B2B}" srcOrd="2" destOrd="0" presId="urn:microsoft.com/office/officeart/2018/2/layout/IconVerticalSolidList"/>
    <dgm:cxn modelId="{AE120CB3-16A7-4DD9-A369-FAE3B97F2F88}" type="presParOf" srcId="{CC2DC5A3-D2AF-4F73-82D9-60B3DC99ECEB}" destId="{77800E9E-70E6-45F4-A4E7-F8032549F5FC}" srcOrd="3" destOrd="0" presId="urn:microsoft.com/office/officeart/2018/2/layout/IconVerticalSolidList"/>
    <dgm:cxn modelId="{B06685A1-5FBC-4CB1-AADC-1998DB0C1263}" type="presParOf" srcId="{38D2FC1B-A828-46EB-8BAE-537BEA931615}" destId="{951D9EDF-75A8-4EA9-9F30-15DA577A4A65}" srcOrd="3" destOrd="0" presId="urn:microsoft.com/office/officeart/2018/2/layout/IconVerticalSolidList"/>
    <dgm:cxn modelId="{E98CB952-0455-4E9D-9903-75FE7D9E14D4}" type="presParOf" srcId="{38D2FC1B-A828-46EB-8BAE-537BEA931615}" destId="{ACEA0D50-2D05-4684-A9F2-FC9FE7B45CD5}" srcOrd="4" destOrd="0" presId="urn:microsoft.com/office/officeart/2018/2/layout/IconVerticalSolidList"/>
    <dgm:cxn modelId="{D87B9445-BA69-4DE9-938A-EC2303EFDDC4}" type="presParOf" srcId="{ACEA0D50-2D05-4684-A9F2-FC9FE7B45CD5}" destId="{C22DECE9-8C84-4BED-A426-0AA2E56733F6}" srcOrd="0" destOrd="0" presId="urn:microsoft.com/office/officeart/2018/2/layout/IconVerticalSolidList"/>
    <dgm:cxn modelId="{D6052BBE-8D50-4D80-BAA9-DC7FB1AA21D7}" type="presParOf" srcId="{ACEA0D50-2D05-4684-A9F2-FC9FE7B45CD5}" destId="{3C82E6E0-56BC-4FB4-8F6A-979B4D13E241}" srcOrd="1" destOrd="0" presId="urn:microsoft.com/office/officeart/2018/2/layout/IconVerticalSolidList"/>
    <dgm:cxn modelId="{4AFC6934-4EED-404B-8DF5-A6F6D2F80E43}" type="presParOf" srcId="{ACEA0D50-2D05-4684-A9F2-FC9FE7B45CD5}" destId="{A8E61317-025E-4CE3-904C-2BDB12313779}" srcOrd="2" destOrd="0" presId="urn:microsoft.com/office/officeart/2018/2/layout/IconVerticalSolidList"/>
    <dgm:cxn modelId="{60A39FC1-DB6D-4144-B51E-5A7283C27872}" type="presParOf" srcId="{ACEA0D50-2D05-4684-A9F2-FC9FE7B45CD5}" destId="{A45A496F-EE8D-4DA3-9601-28C721064756}" srcOrd="3" destOrd="0" presId="urn:microsoft.com/office/officeart/2018/2/layout/IconVerticalSolidList"/>
    <dgm:cxn modelId="{FED4058D-94C3-4A9D-9CB7-B38625951041}" type="presParOf" srcId="{38D2FC1B-A828-46EB-8BAE-537BEA931615}" destId="{604638D3-682A-4D1B-AAD0-EACEA3016E55}" srcOrd="5" destOrd="0" presId="urn:microsoft.com/office/officeart/2018/2/layout/IconVerticalSolidList"/>
    <dgm:cxn modelId="{0CCA5C60-B7F1-4A47-8D37-B25467925B9C}" type="presParOf" srcId="{38D2FC1B-A828-46EB-8BAE-537BEA931615}" destId="{D17B63E6-7703-41F9-A5DE-594FEFC70666}" srcOrd="6" destOrd="0" presId="urn:microsoft.com/office/officeart/2018/2/layout/IconVerticalSolidList"/>
    <dgm:cxn modelId="{3BA816B2-2C7B-498C-9D61-4421C1282A58}" type="presParOf" srcId="{D17B63E6-7703-41F9-A5DE-594FEFC70666}" destId="{C77E2F3D-04DA-43F5-96C5-CFA4C94A9367}" srcOrd="0" destOrd="0" presId="urn:microsoft.com/office/officeart/2018/2/layout/IconVerticalSolidList"/>
    <dgm:cxn modelId="{11301D4F-7EB5-42AA-A751-82CB09CFE0E5}" type="presParOf" srcId="{D17B63E6-7703-41F9-A5DE-594FEFC70666}" destId="{C776093D-7F0F-496E-9BC9-D083B56B8AA5}" srcOrd="1" destOrd="0" presId="urn:microsoft.com/office/officeart/2018/2/layout/IconVerticalSolidList"/>
    <dgm:cxn modelId="{46DB39A8-B8E0-436F-AB78-C65172BB83F2}" type="presParOf" srcId="{D17B63E6-7703-41F9-A5DE-594FEFC70666}" destId="{24CDF6B6-0998-4BF5-AF54-742D1A935204}" srcOrd="2" destOrd="0" presId="urn:microsoft.com/office/officeart/2018/2/layout/IconVerticalSolidList"/>
    <dgm:cxn modelId="{27FC9CC1-FBC2-42A5-8873-CD3B63730EBF}" type="presParOf" srcId="{D17B63E6-7703-41F9-A5DE-594FEFC70666}" destId="{B65790D8-2A21-4F47-AB3C-60E337B9B9B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229F51-E418-449C-A752-0701BB80F955}">
      <dsp:nvSpPr>
        <dsp:cNvPr id="0" name=""/>
        <dsp:cNvSpPr/>
      </dsp:nvSpPr>
      <dsp:spPr>
        <a:xfrm>
          <a:off x="0" y="382924"/>
          <a:ext cx="10783888" cy="18144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36950" tIns="499872" rIns="836950"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a:t>FERPA</a:t>
          </a:r>
        </a:p>
        <a:p>
          <a:pPr marL="228600" lvl="1" indent="-228600" algn="l" defTabSz="1066800">
            <a:lnSpc>
              <a:spcPct val="90000"/>
            </a:lnSpc>
            <a:spcBef>
              <a:spcPct val="0"/>
            </a:spcBef>
            <a:spcAft>
              <a:spcPct val="15000"/>
            </a:spcAft>
            <a:buChar char="•"/>
          </a:pPr>
          <a:r>
            <a:rPr lang="en-US" sz="2400" kern="1200"/>
            <a:t>HIPAA (transfer of records)</a:t>
          </a:r>
        </a:p>
        <a:p>
          <a:pPr marL="228600" lvl="1" indent="-228600" algn="l" defTabSz="1066800">
            <a:lnSpc>
              <a:spcPct val="90000"/>
            </a:lnSpc>
            <a:spcBef>
              <a:spcPct val="0"/>
            </a:spcBef>
            <a:spcAft>
              <a:spcPct val="15000"/>
            </a:spcAft>
            <a:buChar char="•"/>
          </a:pPr>
          <a:r>
            <a:rPr lang="en-US" sz="2400" kern="1200"/>
            <a:t>Email SSID numbers only</a:t>
          </a:r>
        </a:p>
      </dsp:txBody>
      <dsp:txXfrm>
        <a:off x="0" y="382924"/>
        <a:ext cx="10783888" cy="1814400"/>
      </dsp:txXfrm>
    </dsp:sp>
    <dsp:sp modelId="{33394026-3095-4982-8D29-9BBFFA5169C4}">
      <dsp:nvSpPr>
        <dsp:cNvPr id="0" name=""/>
        <dsp:cNvSpPr/>
      </dsp:nvSpPr>
      <dsp:spPr>
        <a:xfrm>
          <a:off x="539194" y="28684"/>
          <a:ext cx="7548721" cy="70848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85324" tIns="0" rIns="285324" bIns="0" numCol="1" spcCol="1270" anchor="ctr" anchorCtr="0">
          <a:noAutofit/>
        </a:bodyPr>
        <a:lstStyle/>
        <a:p>
          <a:pPr marL="0" lvl="0" indent="0" algn="l" defTabSz="1066800">
            <a:lnSpc>
              <a:spcPct val="90000"/>
            </a:lnSpc>
            <a:spcBef>
              <a:spcPct val="0"/>
            </a:spcBef>
            <a:spcAft>
              <a:spcPct val="35000"/>
            </a:spcAft>
            <a:buNone/>
          </a:pPr>
          <a:r>
            <a:rPr lang="en-US" sz="2400" b="1" kern="1200" dirty="0"/>
            <a:t>Data is confidential</a:t>
          </a:r>
          <a:endParaRPr lang="en-US" sz="2400" kern="1200" dirty="0"/>
        </a:p>
      </dsp:txBody>
      <dsp:txXfrm>
        <a:off x="573779" y="63269"/>
        <a:ext cx="7479551" cy="639310"/>
      </dsp:txXfrm>
    </dsp:sp>
    <dsp:sp modelId="{41C25790-1CBD-426A-B8A4-D4E9212FF8BB}">
      <dsp:nvSpPr>
        <dsp:cNvPr id="0" name=""/>
        <dsp:cNvSpPr/>
      </dsp:nvSpPr>
      <dsp:spPr>
        <a:xfrm>
          <a:off x="0" y="2681165"/>
          <a:ext cx="10783888" cy="13986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36950" tIns="499872" rIns="836950"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a:t>Always call us first </a:t>
          </a:r>
        </a:p>
        <a:p>
          <a:pPr marL="228600" lvl="1" indent="-228600" algn="l" defTabSz="1066800">
            <a:lnSpc>
              <a:spcPct val="90000"/>
            </a:lnSpc>
            <a:spcBef>
              <a:spcPct val="0"/>
            </a:spcBef>
            <a:spcAft>
              <a:spcPct val="15000"/>
            </a:spcAft>
            <a:buChar char="•"/>
          </a:pPr>
          <a:r>
            <a:rPr lang="en-US" sz="2400" kern="1200"/>
            <a:t>If necessary, we can refer you to the Help Desk.</a:t>
          </a:r>
        </a:p>
      </dsp:txBody>
      <dsp:txXfrm>
        <a:off x="0" y="2681165"/>
        <a:ext cx="10783888" cy="1398600"/>
      </dsp:txXfrm>
    </dsp:sp>
    <dsp:sp modelId="{D919E2D9-676C-4759-9BDB-835CE0569751}">
      <dsp:nvSpPr>
        <dsp:cNvPr id="0" name=""/>
        <dsp:cNvSpPr/>
      </dsp:nvSpPr>
      <dsp:spPr>
        <a:xfrm>
          <a:off x="539194" y="2326925"/>
          <a:ext cx="7548721" cy="70848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85324" tIns="0" rIns="285324" bIns="0" numCol="1" spcCol="1270" anchor="ctr" anchorCtr="0">
          <a:noAutofit/>
        </a:bodyPr>
        <a:lstStyle/>
        <a:p>
          <a:pPr marL="0" lvl="0" indent="0" algn="l" defTabSz="1066800">
            <a:lnSpc>
              <a:spcPct val="90000"/>
            </a:lnSpc>
            <a:spcBef>
              <a:spcPct val="0"/>
            </a:spcBef>
            <a:spcAft>
              <a:spcPct val="35000"/>
            </a:spcAft>
            <a:buNone/>
          </a:pPr>
          <a:r>
            <a:rPr lang="en-US" sz="2400" b="1" kern="1200"/>
            <a:t>ODE Data Team </a:t>
          </a:r>
          <a:endParaRPr lang="en-US" sz="2400" kern="1200"/>
        </a:p>
      </dsp:txBody>
      <dsp:txXfrm>
        <a:off x="573779" y="2361510"/>
        <a:ext cx="7479551" cy="63931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55071F-BD52-449E-BF2F-DAE924A03F94}">
      <dsp:nvSpPr>
        <dsp:cNvPr id="0" name=""/>
        <dsp:cNvSpPr/>
      </dsp:nvSpPr>
      <dsp:spPr>
        <a:xfrm>
          <a:off x="189077" y="0"/>
          <a:ext cx="951900" cy="95190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9F5BD0-636F-4883-82B6-FAE17868B226}">
      <dsp:nvSpPr>
        <dsp:cNvPr id="0" name=""/>
        <dsp:cNvSpPr/>
      </dsp:nvSpPr>
      <dsp:spPr>
        <a:xfrm>
          <a:off x="284265" y="95190"/>
          <a:ext cx="761520" cy="761520"/>
        </a:xfrm>
        <a:prstGeom prst="chord">
          <a:avLst>
            <a:gd name="adj1" fmla="val 0"/>
            <a:gd name="adj2" fmla="val 10800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1A0EC4-14AA-4FE1-A28D-20A14B6DD4ED}">
      <dsp:nvSpPr>
        <dsp:cNvPr id="0" name=""/>
        <dsp:cNvSpPr/>
      </dsp:nvSpPr>
      <dsp:spPr>
        <a:xfrm>
          <a:off x="1136771" y="951900"/>
          <a:ext cx="4359060" cy="400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l" defTabSz="889000">
            <a:lnSpc>
              <a:spcPct val="90000"/>
            </a:lnSpc>
            <a:spcBef>
              <a:spcPct val="0"/>
            </a:spcBef>
            <a:spcAft>
              <a:spcPct val="35000"/>
            </a:spcAft>
            <a:buNone/>
          </a:pPr>
          <a:r>
            <a:rPr lang="en-US" sz="2000" b="1" kern="1200" baseline="0" dirty="0"/>
            <a:t>Audit: </a:t>
          </a:r>
          <a:r>
            <a:rPr lang="en-US" sz="2000" b="0" kern="1200" baseline="0" dirty="0"/>
            <a:t>Change Reason Timeline Not Met Code to 6 or change comment to include days student was absent. Can only use Code 2 if absent more than 15 days. If no change district will be considered inaccurate.</a:t>
          </a:r>
        </a:p>
        <a:p>
          <a:pPr marL="0" lvl="0" indent="0" algn="l" defTabSz="889000">
            <a:lnSpc>
              <a:spcPct val="90000"/>
            </a:lnSpc>
            <a:spcBef>
              <a:spcPct val="0"/>
            </a:spcBef>
            <a:spcAft>
              <a:spcPct val="35000"/>
            </a:spcAft>
            <a:buNone/>
          </a:pPr>
          <a:r>
            <a:rPr lang="en-US" sz="2000" b="1" kern="1200" baseline="0" dirty="0"/>
            <a:t>Original Comment: </a:t>
          </a:r>
          <a:r>
            <a:rPr lang="en-US" sz="2000" b="0" kern="1200" baseline="0" dirty="0"/>
            <a:t>Student was not available due to excessive absences</a:t>
          </a:r>
        </a:p>
        <a:p>
          <a:pPr marL="0" lvl="0" indent="0" algn="l" defTabSz="889000">
            <a:lnSpc>
              <a:spcPct val="90000"/>
            </a:lnSpc>
            <a:spcBef>
              <a:spcPct val="0"/>
            </a:spcBef>
            <a:spcAft>
              <a:spcPct val="35000"/>
            </a:spcAft>
            <a:buNone/>
          </a:pPr>
          <a:r>
            <a:rPr lang="en-US" sz="2000" b="1" kern="1200" baseline="0" dirty="0"/>
            <a:t>Updated Comment: </a:t>
          </a:r>
          <a:r>
            <a:rPr lang="en-US" sz="2000" b="0" kern="1200" baseline="0" dirty="0"/>
            <a:t>Student had excessive absences</a:t>
          </a:r>
          <a:r>
            <a:rPr lang="en-US" sz="2000" b="0" i="0" u="none" kern="1200" dirty="0"/>
            <a:t>.</a:t>
          </a:r>
          <a:endParaRPr lang="en-US" sz="2000" b="0" kern="1200" dirty="0">
            <a:latin typeface="Calibri" panose="020F0502020204030204" pitchFamily="34" charset="0"/>
            <a:ea typeface="Calibri" panose="020F0502020204030204" pitchFamily="34" charset="0"/>
            <a:cs typeface="Times New Roman" panose="02020603050405020304" pitchFamily="18" charset="0"/>
          </a:endParaRPr>
        </a:p>
      </dsp:txBody>
      <dsp:txXfrm>
        <a:off x="1136771" y="951900"/>
        <a:ext cx="4359060" cy="4005915"/>
      </dsp:txXfrm>
    </dsp:sp>
    <dsp:sp modelId="{D84429ED-10CC-4E9E-8CA9-8E4AE5F912D9}">
      <dsp:nvSpPr>
        <dsp:cNvPr id="0" name=""/>
        <dsp:cNvSpPr/>
      </dsp:nvSpPr>
      <dsp:spPr>
        <a:xfrm>
          <a:off x="1314351" y="0"/>
          <a:ext cx="4003901" cy="951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b" anchorCtr="0">
          <a:noAutofit/>
        </a:bodyPr>
        <a:lstStyle/>
        <a:p>
          <a:pPr marL="0" lvl="0" indent="0" algn="l" defTabSz="1244600">
            <a:lnSpc>
              <a:spcPct val="90000"/>
            </a:lnSpc>
            <a:spcBef>
              <a:spcPts val="600"/>
            </a:spcBef>
            <a:spcAft>
              <a:spcPct val="35000"/>
            </a:spcAft>
            <a:buNone/>
          </a:pPr>
          <a:r>
            <a:rPr lang="en-US" sz="2800" kern="1200" baseline="0" dirty="0"/>
            <a:t>Example what not to do</a:t>
          </a:r>
          <a:endParaRPr lang="en-US" sz="2800" b="1" kern="1200" dirty="0"/>
        </a:p>
      </dsp:txBody>
      <dsp:txXfrm>
        <a:off x="1314351" y="0"/>
        <a:ext cx="4003901" cy="951900"/>
      </dsp:txXfrm>
    </dsp:sp>
    <dsp:sp modelId="{B93BA3FB-AF6C-48B4-A2EC-060ED452E56E}">
      <dsp:nvSpPr>
        <dsp:cNvPr id="0" name=""/>
        <dsp:cNvSpPr/>
      </dsp:nvSpPr>
      <dsp:spPr>
        <a:xfrm>
          <a:off x="5125154" y="0"/>
          <a:ext cx="951900" cy="95190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050670-1CAF-4CF8-96B9-28E3C6BA3671}">
      <dsp:nvSpPr>
        <dsp:cNvPr id="0" name=""/>
        <dsp:cNvSpPr/>
      </dsp:nvSpPr>
      <dsp:spPr>
        <a:xfrm>
          <a:off x="5220342" y="95190"/>
          <a:ext cx="761520" cy="761520"/>
        </a:xfrm>
        <a:prstGeom prst="chord">
          <a:avLst>
            <a:gd name="adj1" fmla="val 16200000"/>
            <a:gd name="adj2" fmla="val 16200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AB8051-AA6C-4A9B-A980-E37C9C7C0D11}">
      <dsp:nvSpPr>
        <dsp:cNvPr id="0" name=""/>
        <dsp:cNvSpPr/>
      </dsp:nvSpPr>
      <dsp:spPr>
        <a:xfrm>
          <a:off x="6015443" y="951900"/>
          <a:ext cx="4473870" cy="400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l" defTabSz="889000">
            <a:lnSpc>
              <a:spcPct val="90000"/>
            </a:lnSpc>
            <a:spcBef>
              <a:spcPct val="0"/>
            </a:spcBef>
            <a:spcAft>
              <a:spcPct val="35000"/>
            </a:spcAft>
            <a:buNone/>
          </a:pPr>
          <a:r>
            <a:rPr lang="en-US" sz="2000" b="1" kern="1200" dirty="0"/>
            <a:t>Audit: </a:t>
          </a:r>
          <a:r>
            <a:rPr lang="en-US" sz="2000" b="0" kern="1200" dirty="0"/>
            <a:t>Change Reason Timeline Not Met Code to 6 or change comment to include days student was absent. Can only use Code 2 if absent more than 20 days. If no change district will be considered inaccurate.</a:t>
          </a:r>
        </a:p>
        <a:p>
          <a:pPr marL="0" lvl="0" indent="0" algn="l" defTabSz="889000">
            <a:lnSpc>
              <a:spcPct val="90000"/>
            </a:lnSpc>
            <a:spcBef>
              <a:spcPct val="0"/>
            </a:spcBef>
            <a:spcAft>
              <a:spcPct val="35000"/>
            </a:spcAft>
            <a:buNone/>
          </a:pPr>
          <a:r>
            <a:rPr lang="en-US" sz="2000" b="1" kern="1200" dirty="0"/>
            <a:t>Original Comment: </a:t>
          </a:r>
          <a:r>
            <a:rPr lang="en-US" sz="2000" b="0" kern="1200" dirty="0"/>
            <a:t>lack of attendance kept us from moving forward </a:t>
          </a:r>
          <a:endParaRPr lang="en-US" sz="2000" b="0" kern="1200" dirty="0">
            <a:solidFill>
              <a:schemeClr val="tx1"/>
            </a:solidFill>
          </a:endParaRPr>
        </a:p>
        <a:p>
          <a:pPr marL="0" lvl="0" indent="0" algn="l" defTabSz="889000">
            <a:lnSpc>
              <a:spcPct val="90000"/>
            </a:lnSpc>
            <a:spcBef>
              <a:spcPct val="0"/>
            </a:spcBef>
            <a:spcAft>
              <a:spcPct val="35000"/>
            </a:spcAft>
            <a:buNone/>
          </a:pPr>
          <a:r>
            <a:rPr lang="en-US" sz="2000" b="1" kern="1200" dirty="0"/>
            <a:t>Updated Comment: </a:t>
          </a:r>
          <a:r>
            <a:rPr lang="en-US" sz="2000" b="0" kern="1200" dirty="0"/>
            <a:t>Student absent 25 days during this timeframe. </a:t>
          </a:r>
        </a:p>
      </dsp:txBody>
      <dsp:txXfrm>
        <a:off x="6015443" y="951900"/>
        <a:ext cx="4473870" cy="4005915"/>
      </dsp:txXfrm>
    </dsp:sp>
    <dsp:sp modelId="{C1CC98B9-A01B-44CA-BB28-5D80F7F2100D}">
      <dsp:nvSpPr>
        <dsp:cNvPr id="0" name=""/>
        <dsp:cNvSpPr/>
      </dsp:nvSpPr>
      <dsp:spPr>
        <a:xfrm>
          <a:off x="6250427" y="0"/>
          <a:ext cx="4003901" cy="951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b" anchorCtr="0">
          <a:noAutofit/>
        </a:bodyPr>
        <a:lstStyle/>
        <a:p>
          <a:pPr marL="0" lvl="0" indent="0" algn="l" defTabSz="1244600">
            <a:lnSpc>
              <a:spcPct val="90000"/>
            </a:lnSpc>
            <a:spcBef>
              <a:spcPct val="0"/>
            </a:spcBef>
            <a:spcAft>
              <a:spcPct val="35000"/>
            </a:spcAft>
            <a:buNone/>
          </a:pPr>
          <a:r>
            <a:rPr lang="en-US" sz="2800" kern="1200" dirty="0"/>
            <a:t>Example of what to do</a:t>
          </a:r>
          <a:endParaRPr lang="en-US" sz="2800" b="1" kern="1200" dirty="0">
            <a:solidFill>
              <a:schemeClr val="tx1"/>
            </a:solidFill>
          </a:endParaRPr>
        </a:p>
      </dsp:txBody>
      <dsp:txXfrm>
        <a:off x="6250427" y="0"/>
        <a:ext cx="4003901" cy="95190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55071F-BD52-449E-BF2F-DAE924A03F94}">
      <dsp:nvSpPr>
        <dsp:cNvPr id="0" name=""/>
        <dsp:cNvSpPr/>
      </dsp:nvSpPr>
      <dsp:spPr>
        <a:xfrm>
          <a:off x="183885" y="0"/>
          <a:ext cx="952831" cy="952831"/>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9F5BD0-636F-4883-82B6-FAE17868B226}">
      <dsp:nvSpPr>
        <dsp:cNvPr id="0" name=""/>
        <dsp:cNvSpPr/>
      </dsp:nvSpPr>
      <dsp:spPr>
        <a:xfrm>
          <a:off x="279166" y="95283"/>
          <a:ext cx="762265" cy="762265"/>
        </a:xfrm>
        <a:prstGeom prst="chord">
          <a:avLst>
            <a:gd name="adj1" fmla="val 0"/>
            <a:gd name="adj2" fmla="val 10800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1A0EC4-14AA-4FE1-A28D-20A14B6DD4ED}">
      <dsp:nvSpPr>
        <dsp:cNvPr id="0" name=""/>
        <dsp:cNvSpPr/>
      </dsp:nvSpPr>
      <dsp:spPr>
        <a:xfrm>
          <a:off x="1342421" y="717293"/>
          <a:ext cx="4363321" cy="40098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l" defTabSz="889000">
            <a:lnSpc>
              <a:spcPct val="90000"/>
            </a:lnSpc>
            <a:spcBef>
              <a:spcPct val="0"/>
            </a:spcBef>
            <a:spcAft>
              <a:spcPct val="35000"/>
            </a:spcAft>
            <a:buNone/>
          </a:pPr>
          <a:r>
            <a:rPr lang="en-US" sz="2000" b="1" i="0" u="none" strike="noStrike" kern="1200" dirty="0">
              <a:effectLst/>
              <a:latin typeface="+mn-lt"/>
              <a:ea typeface="+mn-ea"/>
              <a:cs typeface="+mn-cs"/>
            </a:rPr>
            <a:t>Timeline Not Met Code: </a:t>
          </a:r>
          <a:r>
            <a:rPr lang="en-US" sz="2000" b="0" i="0" u="none" strike="noStrike" kern="1200" dirty="0">
              <a:effectLst/>
              <a:latin typeface="+mn-lt"/>
              <a:ea typeface="+mn-ea"/>
              <a:cs typeface="+mn-cs"/>
            </a:rPr>
            <a:t>2</a:t>
          </a:r>
        </a:p>
        <a:p>
          <a:pPr marL="0" lvl="0" indent="0" algn="l" defTabSz="889000">
            <a:lnSpc>
              <a:spcPct val="90000"/>
            </a:lnSpc>
            <a:spcBef>
              <a:spcPct val="0"/>
            </a:spcBef>
            <a:spcAft>
              <a:spcPct val="35000"/>
            </a:spcAft>
            <a:buNone/>
          </a:pPr>
          <a:r>
            <a:rPr lang="en-US" sz="2000" b="1" i="0" u="none" strike="noStrike" kern="1200" dirty="0">
              <a:effectLst/>
              <a:latin typeface="+mn-lt"/>
              <a:ea typeface="+mn-ea"/>
              <a:cs typeface="+mn-cs"/>
            </a:rPr>
            <a:t>Updated Comment</a:t>
          </a:r>
          <a:r>
            <a:rPr lang="en-US" sz="2000" b="0" i="0" u="none" strike="noStrike" kern="1200" dirty="0">
              <a:effectLst/>
              <a:latin typeface="+mn-lt"/>
              <a:ea typeface="+mn-ea"/>
              <a:cs typeface="+mn-cs"/>
            </a:rPr>
            <a:t>: </a:t>
          </a:r>
          <a:r>
            <a:rPr lang="en-US" sz="2000" b="0" i="0" u="none" kern="1200" dirty="0"/>
            <a:t>Excessive absences, was absent for 35 days.</a:t>
          </a:r>
        </a:p>
      </dsp:txBody>
      <dsp:txXfrm>
        <a:off x="1342421" y="717293"/>
        <a:ext cx="4363321" cy="4009831"/>
      </dsp:txXfrm>
    </dsp:sp>
    <dsp:sp modelId="{D84429ED-10CC-4E9E-8CA9-8E4AE5F912D9}">
      <dsp:nvSpPr>
        <dsp:cNvPr id="0" name=""/>
        <dsp:cNvSpPr/>
      </dsp:nvSpPr>
      <dsp:spPr>
        <a:xfrm>
          <a:off x="1310258" y="203315"/>
          <a:ext cx="4007815" cy="5462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b" anchorCtr="0">
          <a:noAutofit/>
        </a:bodyPr>
        <a:lstStyle/>
        <a:p>
          <a:pPr marL="0" lvl="0" indent="0" algn="l" defTabSz="1244600">
            <a:lnSpc>
              <a:spcPct val="90000"/>
            </a:lnSpc>
            <a:spcBef>
              <a:spcPts val="600"/>
            </a:spcBef>
            <a:spcAft>
              <a:spcPct val="35000"/>
            </a:spcAft>
            <a:buNone/>
          </a:pPr>
          <a:r>
            <a:rPr lang="en-US" sz="2800" kern="1200" baseline="0" dirty="0"/>
            <a:t>Example what not to do</a:t>
          </a:r>
          <a:endParaRPr lang="en-US" sz="2800" b="1" kern="1200" dirty="0"/>
        </a:p>
      </dsp:txBody>
      <dsp:txXfrm>
        <a:off x="1310258" y="203315"/>
        <a:ext cx="4007815" cy="546201"/>
      </dsp:txXfrm>
    </dsp:sp>
    <dsp:sp modelId="{B93BA3FB-AF6C-48B4-A2EC-060ED452E56E}">
      <dsp:nvSpPr>
        <dsp:cNvPr id="0" name=""/>
        <dsp:cNvSpPr/>
      </dsp:nvSpPr>
      <dsp:spPr>
        <a:xfrm>
          <a:off x="5124786" y="0"/>
          <a:ext cx="952831" cy="952831"/>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050670-1CAF-4CF8-96B9-28E3C6BA3671}">
      <dsp:nvSpPr>
        <dsp:cNvPr id="0" name=""/>
        <dsp:cNvSpPr/>
      </dsp:nvSpPr>
      <dsp:spPr>
        <a:xfrm>
          <a:off x="5220067" y="95283"/>
          <a:ext cx="762265" cy="762265"/>
        </a:xfrm>
        <a:prstGeom prst="chord">
          <a:avLst>
            <a:gd name="adj1" fmla="val 16200000"/>
            <a:gd name="adj2" fmla="val 16200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AB8051-AA6C-4A9B-A980-E37C9C7C0D11}">
      <dsp:nvSpPr>
        <dsp:cNvPr id="0" name=""/>
        <dsp:cNvSpPr/>
      </dsp:nvSpPr>
      <dsp:spPr>
        <a:xfrm>
          <a:off x="6290073" y="717253"/>
          <a:ext cx="4478243" cy="40098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l" defTabSz="889000">
            <a:lnSpc>
              <a:spcPct val="90000"/>
            </a:lnSpc>
            <a:spcBef>
              <a:spcPct val="0"/>
            </a:spcBef>
            <a:spcAft>
              <a:spcPct val="35000"/>
            </a:spcAft>
            <a:buNone/>
          </a:pPr>
          <a:r>
            <a:rPr lang="en-US" sz="2000" b="1" kern="1200" dirty="0"/>
            <a:t>Updated Timeline Not Met Code: </a:t>
          </a:r>
          <a:r>
            <a:rPr lang="en-US" sz="2000" b="0" kern="1200" dirty="0"/>
            <a:t>6</a:t>
          </a:r>
        </a:p>
        <a:p>
          <a:pPr marL="0" lvl="0" indent="0" algn="l" defTabSz="889000">
            <a:lnSpc>
              <a:spcPct val="90000"/>
            </a:lnSpc>
            <a:spcBef>
              <a:spcPct val="0"/>
            </a:spcBef>
            <a:spcAft>
              <a:spcPct val="35000"/>
            </a:spcAft>
            <a:buNone/>
          </a:pPr>
          <a:r>
            <a:rPr lang="en-US" sz="2000" b="1" kern="1200" dirty="0"/>
            <a:t>Updated Comment: </a:t>
          </a:r>
          <a:r>
            <a:rPr lang="en-US" sz="2000" b="0" kern="1200" dirty="0"/>
            <a:t>Due to absences child not available for assessment for team to complete evaluations in 60 days</a:t>
          </a:r>
        </a:p>
      </dsp:txBody>
      <dsp:txXfrm>
        <a:off x="6290073" y="717253"/>
        <a:ext cx="4478243" cy="4009831"/>
      </dsp:txXfrm>
    </dsp:sp>
    <dsp:sp modelId="{C1CC98B9-A01B-44CA-BB28-5D80F7F2100D}">
      <dsp:nvSpPr>
        <dsp:cNvPr id="0" name=""/>
        <dsp:cNvSpPr/>
      </dsp:nvSpPr>
      <dsp:spPr>
        <a:xfrm>
          <a:off x="6251160" y="175606"/>
          <a:ext cx="4007815" cy="6016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b" anchorCtr="0">
          <a:noAutofit/>
        </a:bodyPr>
        <a:lstStyle/>
        <a:p>
          <a:pPr marL="0" lvl="0" indent="0" algn="l" defTabSz="1244600">
            <a:lnSpc>
              <a:spcPct val="90000"/>
            </a:lnSpc>
            <a:spcBef>
              <a:spcPct val="0"/>
            </a:spcBef>
            <a:spcAft>
              <a:spcPct val="35000"/>
            </a:spcAft>
            <a:buNone/>
          </a:pPr>
          <a:r>
            <a:rPr lang="en-US" sz="2800" kern="1200" dirty="0"/>
            <a:t>Example of what to do</a:t>
          </a:r>
          <a:endParaRPr lang="en-US" sz="2800" b="1" kern="1200" dirty="0"/>
        </a:p>
      </dsp:txBody>
      <dsp:txXfrm>
        <a:off x="6251160" y="175606"/>
        <a:ext cx="4007815" cy="6016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351080-384B-4970-9E01-FEE12489128B}">
      <dsp:nvSpPr>
        <dsp:cNvPr id="0" name=""/>
        <dsp:cNvSpPr/>
      </dsp:nvSpPr>
      <dsp:spPr>
        <a:xfrm>
          <a:off x="0" y="406312"/>
          <a:ext cx="5329237" cy="1573424"/>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3608" tIns="562356" rIns="413608" bIns="192024" numCol="1" spcCol="1270" anchor="t" anchorCtr="0">
          <a:noAutofit/>
        </a:bodyPr>
        <a:lstStyle/>
        <a:p>
          <a:pPr marL="228600" lvl="1" indent="-228600" algn="l" defTabSz="1200150">
            <a:lnSpc>
              <a:spcPct val="90000"/>
            </a:lnSpc>
            <a:spcBef>
              <a:spcPct val="0"/>
            </a:spcBef>
            <a:spcAft>
              <a:spcPct val="15000"/>
            </a:spcAft>
            <a:buChar char="•"/>
          </a:pPr>
          <a:r>
            <a:rPr lang="en-US" sz="2700" kern="1200" dirty="0"/>
            <a:t>Opens: 11/20/2025</a:t>
          </a:r>
        </a:p>
        <a:p>
          <a:pPr marL="228600" lvl="1" indent="-228600" algn="l" defTabSz="1200150">
            <a:lnSpc>
              <a:spcPct val="90000"/>
            </a:lnSpc>
            <a:spcBef>
              <a:spcPct val="0"/>
            </a:spcBef>
            <a:spcAft>
              <a:spcPct val="15000"/>
            </a:spcAft>
            <a:buChar char="•"/>
          </a:pPr>
          <a:r>
            <a:rPr lang="en-US" sz="2700" kern="1200" dirty="0"/>
            <a:t>Closes: 12/15/2025 </a:t>
          </a:r>
        </a:p>
      </dsp:txBody>
      <dsp:txXfrm>
        <a:off x="0" y="406312"/>
        <a:ext cx="5329237" cy="1573424"/>
      </dsp:txXfrm>
    </dsp:sp>
    <dsp:sp modelId="{FC720743-C923-4EE1-9D3C-4DC614F6709A}">
      <dsp:nvSpPr>
        <dsp:cNvPr id="0" name=""/>
        <dsp:cNvSpPr/>
      </dsp:nvSpPr>
      <dsp:spPr>
        <a:xfrm>
          <a:off x="266461" y="7792"/>
          <a:ext cx="3730465" cy="79704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1003" tIns="0" rIns="141003" bIns="0" numCol="1" spcCol="1270" anchor="ctr" anchorCtr="0">
          <a:noAutofit/>
        </a:bodyPr>
        <a:lstStyle/>
        <a:p>
          <a:pPr marL="0" lvl="0" indent="0" algn="l" defTabSz="1200150">
            <a:lnSpc>
              <a:spcPct val="90000"/>
            </a:lnSpc>
            <a:spcBef>
              <a:spcPct val="0"/>
            </a:spcBef>
            <a:spcAft>
              <a:spcPct val="35000"/>
            </a:spcAft>
            <a:buNone/>
          </a:pPr>
          <a:r>
            <a:rPr lang="en-US" sz="2700" b="1" kern="1200" dirty="0"/>
            <a:t>Collection</a:t>
          </a:r>
          <a:endParaRPr lang="en-US" sz="2700" kern="1200" dirty="0"/>
        </a:p>
      </dsp:txBody>
      <dsp:txXfrm>
        <a:off x="305369" y="46700"/>
        <a:ext cx="3652649" cy="719224"/>
      </dsp:txXfrm>
    </dsp:sp>
    <dsp:sp modelId="{E81841F5-6A38-4E9D-96B7-2E0F4CCAC273}">
      <dsp:nvSpPr>
        <dsp:cNvPr id="0" name=""/>
        <dsp:cNvSpPr/>
      </dsp:nvSpPr>
      <dsp:spPr>
        <a:xfrm>
          <a:off x="0" y="2524057"/>
          <a:ext cx="5329237" cy="1573424"/>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3608" tIns="562356" rIns="413608" bIns="192024" numCol="1" spcCol="1270" anchor="t" anchorCtr="0">
          <a:noAutofit/>
        </a:bodyPr>
        <a:lstStyle/>
        <a:p>
          <a:pPr marL="228600" lvl="1" indent="-228600" algn="l" defTabSz="1200150">
            <a:lnSpc>
              <a:spcPct val="90000"/>
            </a:lnSpc>
            <a:spcBef>
              <a:spcPct val="0"/>
            </a:spcBef>
            <a:spcAft>
              <a:spcPct val="15000"/>
            </a:spcAft>
            <a:buChar char="•"/>
          </a:pPr>
          <a:r>
            <a:rPr lang="en-US" sz="2700" kern="1200" dirty="0"/>
            <a:t>Opens: 1/15/2026</a:t>
          </a:r>
        </a:p>
        <a:p>
          <a:pPr marL="228600" lvl="1" indent="-228600" algn="l" defTabSz="1200150">
            <a:lnSpc>
              <a:spcPct val="90000"/>
            </a:lnSpc>
            <a:spcBef>
              <a:spcPct val="0"/>
            </a:spcBef>
            <a:spcAft>
              <a:spcPct val="15000"/>
            </a:spcAft>
            <a:buChar char="•"/>
          </a:pPr>
          <a:r>
            <a:rPr lang="en-US" sz="2700" kern="1200" dirty="0"/>
            <a:t>Closes: 2/9/2026</a:t>
          </a:r>
        </a:p>
      </dsp:txBody>
      <dsp:txXfrm>
        <a:off x="0" y="2524057"/>
        <a:ext cx="5329237" cy="1573424"/>
      </dsp:txXfrm>
    </dsp:sp>
    <dsp:sp modelId="{9B8579FD-CF10-4ABC-A1B6-17DC0CB1D745}">
      <dsp:nvSpPr>
        <dsp:cNvPr id="0" name=""/>
        <dsp:cNvSpPr/>
      </dsp:nvSpPr>
      <dsp:spPr>
        <a:xfrm>
          <a:off x="266461" y="2125537"/>
          <a:ext cx="3730465" cy="79704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1003" tIns="0" rIns="141003" bIns="0" numCol="1" spcCol="1270" anchor="ctr" anchorCtr="0">
          <a:noAutofit/>
        </a:bodyPr>
        <a:lstStyle/>
        <a:p>
          <a:pPr marL="0" lvl="0" indent="0" algn="l" defTabSz="1200150">
            <a:lnSpc>
              <a:spcPct val="90000"/>
            </a:lnSpc>
            <a:spcBef>
              <a:spcPct val="0"/>
            </a:spcBef>
            <a:spcAft>
              <a:spcPct val="35000"/>
            </a:spcAft>
            <a:buNone/>
          </a:pPr>
          <a:r>
            <a:rPr lang="en-US" sz="2700" b="1" kern="1200"/>
            <a:t>Review Window</a:t>
          </a:r>
          <a:endParaRPr lang="en-US" sz="2700" kern="1200"/>
        </a:p>
      </dsp:txBody>
      <dsp:txXfrm>
        <a:off x="305369" y="2164445"/>
        <a:ext cx="3652649" cy="7192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8994CA-3206-41DE-85FD-755A65B31FBF}">
      <dsp:nvSpPr>
        <dsp:cNvPr id="0" name=""/>
        <dsp:cNvSpPr/>
      </dsp:nvSpPr>
      <dsp:spPr>
        <a:xfrm>
          <a:off x="0" y="5150"/>
          <a:ext cx="10783888" cy="83947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a:t>Resident district </a:t>
          </a:r>
        </a:p>
      </dsp:txBody>
      <dsp:txXfrm>
        <a:off x="40980" y="46130"/>
        <a:ext cx="10701928" cy="757514"/>
      </dsp:txXfrm>
    </dsp:sp>
    <dsp:sp modelId="{CB0BACF5-D2B7-4896-AB11-E42B2A8E141F}">
      <dsp:nvSpPr>
        <dsp:cNvPr id="0" name=""/>
        <dsp:cNvSpPr/>
      </dsp:nvSpPr>
      <dsp:spPr>
        <a:xfrm>
          <a:off x="0" y="945425"/>
          <a:ext cx="10783888" cy="83947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i="1" kern="1200" dirty="0"/>
            <a:t>Except If</a:t>
          </a:r>
          <a:r>
            <a:rPr lang="en-US" sz="3500" kern="1200" dirty="0"/>
            <a:t>:</a:t>
          </a:r>
        </a:p>
      </dsp:txBody>
      <dsp:txXfrm>
        <a:off x="40980" y="986405"/>
        <a:ext cx="10701928" cy="757514"/>
      </dsp:txXfrm>
    </dsp:sp>
    <dsp:sp modelId="{233DBBFD-B88E-4D91-8116-75500B738C9E}">
      <dsp:nvSpPr>
        <dsp:cNvPr id="0" name=""/>
        <dsp:cNvSpPr/>
      </dsp:nvSpPr>
      <dsp:spPr>
        <a:xfrm>
          <a:off x="0" y="1784899"/>
          <a:ext cx="10783888" cy="2318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388" tIns="44450" rIns="248920" bIns="44450" numCol="1" spcCol="1270" anchor="t" anchorCtr="0">
          <a:noAutofit/>
        </a:bodyPr>
        <a:lstStyle/>
        <a:p>
          <a:pPr marL="228600" lvl="1" indent="-228600" algn="l" defTabSz="1200150">
            <a:lnSpc>
              <a:spcPct val="90000"/>
            </a:lnSpc>
            <a:spcBef>
              <a:spcPct val="0"/>
            </a:spcBef>
            <a:spcAft>
              <a:spcPct val="20000"/>
            </a:spcAft>
            <a:buChar char="•"/>
          </a:pPr>
          <a:r>
            <a:rPr lang="en-US" sz="2700" kern="1200"/>
            <a:t>Parent Placed Private School</a:t>
          </a:r>
        </a:p>
        <a:p>
          <a:pPr marL="228600" lvl="1" indent="-228600" algn="l" defTabSz="1200150">
            <a:lnSpc>
              <a:spcPct val="90000"/>
            </a:lnSpc>
            <a:spcBef>
              <a:spcPct val="0"/>
            </a:spcBef>
            <a:spcAft>
              <a:spcPct val="20000"/>
            </a:spcAft>
            <a:buChar char="•"/>
          </a:pPr>
          <a:r>
            <a:rPr lang="en-US" sz="2700" kern="1200"/>
            <a:t>Charter School</a:t>
          </a:r>
        </a:p>
        <a:p>
          <a:pPr marL="228600" lvl="1" indent="-228600" algn="l" defTabSz="1200150">
            <a:lnSpc>
              <a:spcPct val="90000"/>
            </a:lnSpc>
            <a:spcBef>
              <a:spcPct val="0"/>
            </a:spcBef>
            <a:spcAft>
              <a:spcPct val="20000"/>
            </a:spcAft>
            <a:buChar char="•"/>
          </a:pPr>
          <a:r>
            <a:rPr lang="en-US" sz="2700" kern="1200"/>
            <a:t>Open Enrollment</a:t>
          </a:r>
        </a:p>
        <a:p>
          <a:pPr marL="228600" lvl="1" indent="-228600" algn="l" defTabSz="1200150">
            <a:lnSpc>
              <a:spcPct val="90000"/>
            </a:lnSpc>
            <a:spcBef>
              <a:spcPct val="0"/>
            </a:spcBef>
            <a:spcAft>
              <a:spcPct val="20000"/>
            </a:spcAft>
            <a:buChar char="•"/>
          </a:pPr>
          <a:r>
            <a:rPr lang="en-US" sz="2700" kern="1200"/>
            <a:t>Inter-District Transfer</a:t>
          </a:r>
        </a:p>
        <a:p>
          <a:pPr marL="228600" lvl="1" indent="-228600" algn="l" defTabSz="1200150">
            <a:lnSpc>
              <a:spcPct val="90000"/>
            </a:lnSpc>
            <a:spcBef>
              <a:spcPct val="0"/>
            </a:spcBef>
            <a:spcAft>
              <a:spcPct val="20000"/>
            </a:spcAft>
            <a:buChar char="•"/>
          </a:pPr>
          <a:r>
            <a:rPr lang="en-US" sz="2700" kern="1200" dirty="0"/>
            <a:t>Foster Care</a:t>
          </a:r>
        </a:p>
      </dsp:txBody>
      <dsp:txXfrm>
        <a:off x="0" y="1784899"/>
        <a:ext cx="10783888" cy="23184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19971F-5807-4FD8-BE4A-048CD862A961}">
      <dsp:nvSpPr>
        <dsp:cNvPr id="0" name=""/>
        <dsp:cNvSpPr/>
      </dsp:nvSpPr>
      <dsp:spPr>
        <a:xfrm>
          <a:off x="48" y="10242"/>
          <a:ext cx="4628980" cy="1180800"/>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1592" tIns="166624" rIns="291592" bIns="166624" numCol="1" spcCol="1270" anchor="ctr" anchorCtr="0">
          <a:noAutofit/>
        </a:bodyPr>
        <a:lstStyle/>
        <a:p>
          <a:pPr marL="0" lvl="0" indent="0" algn="ctr" defTabSz="1822450" rtl="0">
            <a:lnSpc>
              <a:spcPct val="90000"/>
            </a:lnSpc>
            <a:spcBef>
              <a:spcPct val="0"/>
            </a:spcBef>
            <a:spcAft>
              <a:spcPct val="35000"/>
            </a:spcAft>
            <a:buNone/>
          </a:pPr>
          <a:r>
            <a:rPr lang="en-US" sz="4100" b="1" kern="1200" dirty="0"/>
            <a:t>Collection</a:t>
          </a:r>
          <a:endParaRPr lang="en-US" sz="4100" b="0" kern="1200" dirty="0"/>
        </a:p>
      </dsp:txBody>
      <dsp:txXfrm>
        <a:off x="48" y="10242"/>
        <a:ext cx="4628980" cy="1180800"/>
      </dsp:txXfrm>
    </dsp:sp>
    <dsp:sp modelId="{C04B4D04-AA05-4E0D-9BE8-D1822F49D71A}">
      <dsp:nvSpPr>
        <dsp:cNvPr id="0" name=""/>
        <dsp:cNvSpPr/>
      </dsp:nvSpPr>
      <dsp:spPr>
        <a:xfrm>
          <a:off x="5277134" y="1198389"/>
          <a:ext cx="4628980" cy="1800720"/>
        </a:xfrm>
        <a:prstGeom prst="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ctr" defTabSz="1066800">
            <a:lnSpc>
              <a:spcPct val="90000"/>
            </a:lnSpc>
            <a:spcBef>
              <a:spcPts val="1200"/>
            </a:spcBef>
            <a:spcAft>
              <a:spcPct val="15000"/>
            </a:spcAft>
            <a:buNone/>
          </a:pPr>
          <a:endParaRPr lang="en-US" sz="2400" b="0" kern="1200" dirty="0"/>
        </a:p>
        <a:p>
          <a:pPr marL="228600" lvl="1" indent="-228600" algn="ctr" defTabSz="1066800">
            <a:lnSpc>
              <a:spcPct val="90000"/>
            </a:lnSpc>
            <a:spcBef>
              <a:spcPts val="1200"/>
            </a:spcBef>
            <a:spcAft>
              <a:spcPct val="15000"/>
            </a:spcAft>
            <a:buNone/>
          </a:pPr>
          <a:r>
            <a:rPr lang="en-US" sz="2400" b="0" kern="1200" dirty="0"/>
            <a:t>Opens: 8/27/2026</a:t>
          </a:r>
        </a:p>
        <a:p>
          <a:pPr marL="228600" lvl="1" indent="-228600" algn="ctr" defTabSz="1066800" rtl="0">
            <a:lnSpc>
              <a:spcPct val="90000"/>
            </a:lnSpc>
            <a:spcBef>
              <a:spcPts val="1200"/>
            </a:spcBef>
            <a:spcAft>
              <a:spcPct val="15000"/>
            </a:spcAft>
            <a:buNone/>
          </a:pPr>
          <a:r>
            <a:rPr lang="en-US" sz="2400" b="0" kern="1200" dirty="0"/>
            <a:t>Closes:</a:t>
          </a:r>
          <a:r>
            <a:rPr lang="en-US" sz="2400" b="0" kern="1200" dirty="0">
              <a:latin typeface="Calibri" panose="020F0502020204030204"/>
            </a:rPr>
            <a:t> </a:t>
          </a:r>
          <a:r>
            <a:rPr lang="en-US" sz="2400" b="0" kern="1200" dirty="0"/>
            <a:t>9/28/2026</a:t>
          </a:r>
          <a:endParaRPr lang="en-US" sz="2400" b="0" kern="1200" dirty="0">
            <a:latin typeface="Calibri" panose="020F0502020204030204"/>
          </a:endParaRPr>
        </a:p>
      </dsp:txBody>
      <dsp:txXfrm>
        <a:off x="5277134" y="1198389"/>
        <a:ext cx="4628980" cy="1800720"/>
      </dsp:txXfrm>
    </dsp:sp>
    <dsp:sp modelId="{4E957FF1-8B71-4EA2-AA19-2C2956AA9F0E}">
      <dsp:nvSpPr>
        <dsp:cNvPr id="0" name=""/>
        <dsp:cNvSpPr/>
      </dsp:nvSpPr>
      <dsp:spPr>
        <a:xfrm>
          <a:off x="5277086" y="10242"/>
          <a:ext cx="4628980" cy="1180800"/>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1592" tIns="166624" rIns="291592" bIns="166624" numCol="1" spcCol="1270" anchor="ctr" anchorCtr="0">
          <a:noAutofit/>
        </a:bodyPr>
        <a:lstStyle/>
        <a:p>
          <a:pPr marL="0" lvl="0" indent="0" algn="ctr" defTabSz="1822450">
            <a:lnSpc>
              <a:spcPct val="90000"/>
            </a:lnSpc>
            <a:spcBef>
              <a:spcPct val="0"/>
            </a:spcBef>
            <a:spcAft>
              <a:spcPct val="35000"/>
            </a:spcAft>
            <a:buNone/>
          </a:pPr>
          <a:r>
            <a:rPr lang="en-US" sz="4100" b="1" kern="1200" dirty="0"/>
            <a:t>Review Window</a:t>
          </a:r>
          <a:endParaRPr lang="en-US" sz="4100" kern="1200" dirty="0"/>
        </a:p>
      </dsp:txBody>
      <dsp:txXfrm>
        <a:off x="5277086" y="10242"/>
        <a:ext cx="4628980" cy="1180800"/>
      </dsp:txXfrm>
    </dsp:sp>
    <dsp:sp modelId="{611F52FA-CBF2-483D-AC8C-1DACD72405D8}">
      <dsp:nvSpPr>
        <dsp:cNvPr id="0" name=""/>
        <dsp:cNvSpPr/>
      </dsp:nvSpPr>
      <dsp:spPr>
        <a:xfrm>
          <a:off x="0" y="1198389"/>
          <a:ext cx="4628980" cy="1800720"/>
        </a:xfrm>
        <a:prstGeom prst="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ctr" defTabSz="1066800">
            <a:lnSpc>
              <a:spcPct val="90000"/>
            </a:lnSpc>
            <a:spcBef>
              <a:spcPts val="1200"/>
            </a:spcBef>
            <a:spcAft>
              <a:spcPct val="15000"/>
            </a:spcAft>
            <a:buNone/>
          </a:pPr>
          <a:endParaRPr lang="en-US" sz="2400" kern="1200" dirty="0"/>
        </a:p>
        <a:p>
          <a:pPr marL="228600" lvl="1" indent="-228600" algn="ctr" defTabSz="1066800">
            <a:lnSpc>
              <a:spcPct val="90000"/>
            </a:lnSpc>
            <a:spcBef>
              <a:spcPts val="1200"/>
            </a:spcBef>
            <a:spcAft>
              <a:spcPct val="15000"/>
            </a:spcAft>
            <a:buNone/>
          </a:pPr>
          <a:r>
            <a:rPr lang="en-US" sz="2400" kern="1200" dirty="0"/>
            <a:t>Opens: 5/28/2026</a:t>
          </a:r>
        </a:p>
        <a:p>
          <a:pPr marL="228600" lvl="1" indent="-228600" algn="ctr" defTabSz="1066800">
            <a:lnSpc>
              <a:spcPct val="90000"/>
            </a:lnSpc>
            <a:spcBef>
              <a:spcPts val="1200"/>
            </a:spcBef>
            <a:spcAft>
              <a:spcPct val="15000"/>
            </a:spcAft>
            <a:buNone/>
          </a:pPr>
          <a:r>
            <a:rPr lang="en-US" sz="2400" kern="1200" dirty="0"/>
            <a:t>Closes: 7/6/2026</a:t>
          </a:r>
        </a:p>
      </dsp:txBody>
      <dsp:txXfrm>
        <a:off x="0" y="1198389"/>
        <a:ext cx="4628980" cy="18007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4F4614-335E-42C2-8460-F29F9C02B2D8}">
      <dsp:nvSpPr>
        <dsp:cNvPr id="0" name=""/>
        <dsp:cNvSpPr/>
      </dsp:nvSpPr>
      <dsp:spPr>
        <a:xfrm>
          <a:off x="0" y="402104"/>
          <a:ext cx="10784542" cy="604800"/>
        </a:xfrm>
        <a:prstGeom prst="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48ABFBC6-45D5-4A63-BA87-E18AB77D8FF2}">
      <dsp:nvSpPr>
        <dsp:cNvPr id="0" name=""/>
        <dsp:cNvSpPr/>
      </dsp:nvSpPr>
      <dsp:spPr>
        <a:xfrm>
          <a:off x="539227" y="47864"/>
          <a:ext cx="7549179" cy="70848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85341" tIns="0" rIns="285341" bIns="0" numCol="1" spcCol="1270" anchor="ctr" anchorCtr="0">
          <a:noAutofit/>
        </a:bodyPr>
        <a:lstStyle/>
        <a:p>
          <a:pPr marL="0" lvl="0" indent="0" algn="l" defTabSz="1066800">
            <a:lnSpc>
              <a:spcPct val="90000"/>
            </a:lnSpc>
            <a:spcBef>
              <a:spcPct val="0"/>
            </a:spcBef>
            <a:spcAft>
              <a:spcPct val="35000"/>
            </a:spcAft>
            <a:buNone/>
          </a:pPr>
          <a:r>
            <a:rPr lang="en-US" sz="2400" kern="1200"/>
            <a:t>Resident district </a:t>
          </a:r>
        </a:p>
      </dsp:txBody>
      <dsp:txXfrm>
        <a:off x="573812" y="82449"/>
        <a:ext cx="7480009" cy="639310"/>
      </dsp:txXfrm>
    </dsp:sp>
    <dsp:sp modelId="{8E3537EA-2B07-41B5-BAA1-9D508894647C}">
      <dsp:nvSpPr>
        <dsp:cNvPr id="0" name=""/>
        <dsp:cNvSpPr/>
      </dsp:nvSpPr>
      <dsp:spPr>
        <a:xfrm>
          <a:off x="0" y="1490744"/>
          <a:ext cx="10784542" cy="2570400"/>
        </a:xfrm>
        <a:prstGeom prst="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37000" tIns="499872" rIns="837000"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a:t>Parent Placed Private School</a:t>
          </a:r>
        </a:p>
        <a:p>
          <a:pPr marL="228600" lvl="1" indent="-228600" algn="l" defTabSz="1066800">
            <a:lnSpc>
              <a:spcPct val="90000"/>
            </a:lnSpc>
            <a:spcBef>
              <a:spcPct val="0"/>
            </a:spcBef>
            <a:spcAft>
              <a:spcPct val="15000"/>
            </a:spcAft>
            <a:buChar char="•"/>
          </a:pPr>
          <a:r>
            <a:rPr lang="en-US" sz="2400" kern="1200"/>
            <a:t>Charter School</a:t>
          </a:r>
        </a:p>
        <a:p>
          <a:pPr marL="228600" lvl="1" indent="-228600" algn="l" defTabSz="1066800">
            <a:lnSpc>
              <a:spcPct val="90000"/>
            </a:lnSpc>
            <a:spcBef>
              <a:spcPct val="0"/>
            </a:spcBef>
            <a:spcAft>
              <a:spcPct val="15000"/>
            </a:spcAft>
            <a:buChar char="•"/>
          </a:pPr>
          <a:r>
            <a:rPr lang="en-US" sz="2400" kern="1200"/>
            <a:t>Open Enrollment</a:t>
          </a:r>
        </a:p>
        <a:p>
          <a:pPr marL="228600" lvl="1" indent="-228600" algn="l" defTabSz="1066800">
            <a:lnSpc>
              <a:spcPct val="90000"/>
            </a:lnSpc>
            <a:spcBef>
              <a:spcPct val="0"/>
            </a:spcBef>
            <a:spcAft>
              <a:spcPct val="15000"/>
            </a:spcAft>
            <a:buChar char="•"/>
          </a:pPr>
          <a:r>
            <a:rPr lang="en-US" sz="2400" kern="1200"/>
            <a:t>Inter-District Transfer</a:t>
          </a:r>
        </a:p>
        <a:p>
          <a:pPr marL="228600" lvl="1" indent="-228600" algn="l" defTabSz="1066800">
            <a:lnSpc>
              <a:spcPct val="90000"/>
            </a:lnSpc>
            <a:spcBef>
              <a:spcPct val="0"/>
            </a:spcBef>
            <a:spcAft>
              <a:spcPct val="15000"/>
            </a:spcAft>
            <a:buChar char="•"/>
          </a:pPr>
          <a:r>
            <a:rPr lang="en-US" sz="2400" kern="1200"/>
            <a:t>Foster Care</a:t>
          </a:r>
        </a:p>
      </dsp:txBody>
      <dsp:txXfrm>
        <a:off x="0" y="1490744"/>
        <a:ext cx="10784542" cy="2570400"/>
      </dsp:txXfrm>
    </dsp:sp>
    <dsp:sp modelId="{63FF9358-D627-464D-82AD-BFF6E6608005}">
      <dsp:nvSpPr>
        <dsp:cNvPr id="0" name=""/>
        <dsp:cNvSpPr/>
      </dsp:nvSpPr>
      <dsp:spPr>
        <a:xfrm>
          <a:off x="539227" y="1136505"/>
          <a:ext cx="7549179" cy="70848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85341" tIns="0" rIns="285341" bIns="0" numCol="1" spcCol="1270" anchor="ctr" anchorCtr="0">
          <a:noAutofit/>
        </a:bodyPr>
        <a:lstStyle/>
        <a:p>
          <a:pPr marL="0" lvl="0" indent="0" algn="l" defTabSz="1066800">
            <a:lnSpc>
              <a:spcPct val="90000"/>
            </a:lnSpc>
            <a:spcBef>
              <a:spcPct val="0"/>
            </a:spcBef>
            <a:spcAft>
              <a:spcPct val="35000"/>
            </a:spcAft>
            <a:buNone/>
          </a:pPr>
          <a:r>
            <a:rPr lang="en-US" sz="2400" i="1" kern="1200"/>
            <a:t>Except if</a:t>
          </a:r>
          <a:r>
            <a:rPr lang="en-US" sz="2400" kern="1200"/>
            <a:t>:</a:t>
          </a:r>
        </a:p>
      </dsp:txBody>
      <dsp:txXfrm>
        <a:off x="573812" y="1171090"/>
        <a:ext cx="7480009" cy="63931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15999F-76EB-40A6-85E5-73E0C91D4F72}">
      <dsp:nvSpPr>
        <dsp:cNvPr id="0" name=""/>
        <dsp:cNvSpPr/>
      </dsp:nvSpPr>
      <dsp:spPr>
        <a:xfrm>
          <a:off x="304" y="244175"/>
          <a:ext cx="4565551" cy="11232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7368" tIns="158496" rIns="277368" bIns="158496" numCol="1" spcCol="1270" anchor="ctr" anchorCtr="0">
          <a:noAutofit/>
        </a:bodyPr>
        <a:lstStyle/>
        <a:p>
          <a:pPr marL="0" lvl="0" indent="0" algn="ctr" defTabSz="1733550">
            <a:lnSpc>
              <a:spcPct val="90000"/>
            </a:lnSpc>
            <a:spcBef>
              <a:spcPct val="0"/>
            </a:spcBef>
            <a:spcAft>
              <a:spcPct val="35000"/>
            </a:spcAft>
            <a:buNone/>
          </a:pPr>
          <a:r>
            <a:rPr lang="en-US" sz="3900" b="1" kern="1200" dirty="0"/>
            <a:t>Collection</a:t>
          </a:r>
          <a:endParaRPr lang="en-US" sz="3900" kern="1200" dirty="0"/>
        </a:p>
      </dsp:txBody>
      <dsp:txXfrm>
        <a:off x="304" y="244175"/>
        <a:ext cx="4565551" cy="1123200"/>
      </dsp:txXfrm>
    </dsp:sp>
    <dsp:sp modelId="{09C5368A-76D9-4D2F-84B4-CE8A3A938DF0}">
      <dsp:nvSpPr>
        <dsp:cNvPr id="0" name=""/>
        <dsp:cNvSpPr/>
      </dsp:nvSpPr>
      <dsp:spPr>
        <a:xfrm>
          <a:off x="304" y="1367376"/>
          <a:ext cx="4565551" cy="1712880"/>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8026" tIns="208026" rIns="277368" bIns="312039" numCol="1" spcCol="1270" anchor="t" anchorCtr="0">
          <a:noAutofit/>
        </a:bodyPr>
        <a:lstStyle/>
        <a:p>
          <a:pPr marL="285750" lvl="1" indent="-285750" algn="l" defTabSz="1733550">
            <a:lnSpc>
              <a:spcPct val="90000"/>
            </a:lnSpc>
            <a:spcBef>
              <a:spcPct val="0"/>
            </a:spcBef>
            <a:spcAft>
              <a:spcPct val="15000"/>
            </a:spcAft>
            <a:buChar char="•"/>
          </a:pPr>
          <a:r>
            <a:rPr lang="en-US" sz="3900" kern="1200" dirty="0"/>
            <a:t>Opens: 5/28/2026</a:t>
          </a:r>
        </a:p>
        <a:p>
          <a:pPr marL="285750" lvl="1" indent="-285750" algn="l" defTabSz="1733550">
            <a:lnSpc>
              <a:spcPct val="90000"/>
            </a:lnSpc>
            <a:spcBef>
              <a:spcPct val="0"/>
            </a:spcBef>
            <a:spcAft>
              <a:spcPct val="15000"/>
            </a:spcAft>
            <a:buChar char="•"/>
          </a:pPr>
          <a:r>
            <a:rPr lang="en-US" sz="3900" kern="1200" dirty="0"/>
            <a:t>Closes: 7/6/2026</a:t>
          </a:r>
        </a:p>
      </dsp:txBody>
      <dsp:txXfrm>
        <a:off x="304" y="1367376"/>
        <a:ext cx="4565551" cy="1712880"/>
      </dsp:txXfrm>
    </dsp:sp>
    <dsp:sp modelId="{B7295061-F0AE-4A1E-A78C-BBFA21E79286}">
      <dsp:nvSpPr>
        <dsp:cNvPr id="0" name=""/>
        <dsp:cNvSpPr/>
      </dsp:nvSpPr>
      <dsp:spPr>
        <a:xfrm>
          <a:off x="5205033" y="244175"/>
          <a:ext cx="4741736" cy="11232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7368" tIns="158496" rIns="277368" bIns="158496" numCol="1" spcCol="1270" anchor="ctr" anchorCtr="0">
          <a:noAutofit/>
        </a:bodyPr>
        <a:lstStyle/>
        <a:p>
          <a:pPr marL="0" lvl="0" indent="0" algn="ctr" defTabSz="1733550" rtl="0">
            <a:lnSpc>
              <a:spcPct val="90000"/>
            </a:lnSpc>
            <a:spcBef>
              <a:spcPct val="0"/>
            </a:spcBef>
            <a:spcAft>
              <a:spcPct val="35000"/>
            </a:spcAft>
            <a:buNone/>
          </a:pPr>
          <a:r>
            <a:rPr lang="en-US" sz="3900" b="1" kern="1200" dirty="0"/>
            <a:t>Review Window</a:t>
          </a:r>
          <a:endParaRPr lang="en-US" sz="3900" kern="1200" dirty="0"/>
        </a:p>
      </dsp:txBody>
      <dsp:txXfrm>
        <a:off x="5205033" y="244175"/>
        <a:ext cx="4741736" cy="1123200"/>
      </dsp:txXfrm>
    </dsp:sp>
    <dsp:sp modelId="{6A8F982F-876C-4111-9605-47879DF3F899}">
      <dsp:nvSpPr>
        <dsp:cNvPr id="0" name=""/>
        <dsp:cNvSpPr/>
      </dsp:nvSpPr>
      <dsp:spPr>
        <a:xfrm>
          <a:off x="5214757" y="1367376"/>
          <a:ext cx="4722286" cy="1712880"/>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8026" tIns="208026" rIns="277368" bIns="312039" numCol="1" spcCol="1270" anchor="t" anchorCtr="0">
          <a:noAutofit/>
        </a:bodyPr>
        <a:lstStyle/>
        <a:p>
          <a:pPr marL="285750" lvl="1" indent="-285750" algn="l" defTabSz="1733550">
            <a:lnSpc>
              <a:spcPct val="90000"/>
            </a:lnSpc>
            <a:spcBef>
              <a:spcPct val="0"/>
            </a:spcBef>
            <a:spcAft>
              <a:spcPct val="15000"/>
            </a:spcAft>
            <a:buChar char="•"/>
          </a:pPr>
          <a:r>
            <a:rPr lang="en-US" sz="3900" kern="1200" dirty="0"/>
            <a:t>Opens: 8/27/2026</a:t>
          </a:r>
        </a:p>
        <a:p>
          <a:pPr marL="285750" lvl="1" indent="-285750" algn="l" defTabSz="1733550">
            <a:lnSpc>
              <a:spcPct val="90000"/>
            </a:lnSpc>
            <a:spcBef>
              <a:spcPct val="0"/>
            </a:spcBef>
            <a:spcAft>
              <a:spcPct val="15000"/>
            </a:spcAft>
            <a:buChar char="•"/>
          </a:pPr>
          <a:r>
            <a:rPr lang="en-US" sz="3900" kern="1200" dirty="0"/>
            <a:t>Closes: 9/28/2026 </a:t>
          </a:r>
        </a:p>
      </dsp:txBody>
      <dsp:txXfrm>
        <a:off x="5214757" y="1367376"/>
        <a:ext cx="4722286" cy="171288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11F120-971E-4CD0-877D-192B71E16D9A}">
      <dsp:nvSpPr>
        <dsp:cNvPr id="0" name=""/>
        <dsp:cNvSpPr/>
      </dsp:nvSpPr>
      <dsp:spPr>
        <a:xfrm>
          <a:off x="0" y="188669"/>
          <a:ext cx="5329238" cy="887445"/>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u="sng" kern="1200" dirty="0"/>
            <a:t>Description/Purpose</a:t>
          </a:r>
          <a:r>
            <a:rPr lang="en-US" sz="3700" kern="1200" dirty="0"/>
            <a:t>:</a:t>
          </a:r>
        </a:p>
      </dsp:txBody>
      <dsp:txXfrm>
        <a:off x="43321" y="231990"/>
        <a:ext cx="5242596" cy="800803"/>
      </dsp:txXfrm>
    </dsp:sp>
    <dsp:sp modelId="{ACEF203C-C3F5-4427-A93E-35F099CE1D78}">
      <dsp:nvSpPr>
        <dsp:cNvPr id="0" name=""/>
        <dsp:cNvSpPr/>
      </dsp:nvSpPr>
      <dsp:spPr>
        <a:xfrm>
          <a:off x="0" y="1076115"/>
          <a:ext cx="5329238" cy="1340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9203" tIns="46990" rIns="263144" bIns="46990" numCol="1" spcCol="1270" anchor="t" anchorCtr="0">
          <a:noAutofit/>
        </a:bodyPr>
        <a:lstStyle/>
        <a:p>
          <a:pPr marL="285750" lvl="1" indent="-285750" algn="l" defTabSz="1289050">
            <a:lnSpc>
              <a:spcPct val="90000"/>
            </a:lnSpc>
            <a:spcBef>
              <a:spcPct val="0"/>
            </a:spcBef>
            <a:spcAft>
              <a:spcPct val="20000"/>
            </a:spcAft>
            <a:buChar char="•"/>
          </a:pPr>
          <a:r>
            <a:rPr lang="en-US" sz="2900" kern="1200"/>
            <a:t>To identify, locate and evaluate children with disabilities in a timely manner</a:t>
          </a:r>
        </a:p>
      </dsp:txBody>
      <dsp:txXfrm>
        <a:off x="0" y="1076115"/>
        <a:ext cx="5329238" cy="1340325"/>
      </dsp:txXfrm>
    </dsp:sp>
    <dsp:sp modelId="{9D644A7D-85B6-4DA4-A154-DCC509CFF5D1}">
      <dsp:nvSpPr>
        <dsp:cNvPr id="0" name=""/>
        <dsp:cNvSpPr/>
      </dsp:nvSpPr>
      <dsp:spPr>
        <a:xfrm>
          <a:off x="0" y="2416440"/>
          <a:ext cx="5329238" cy="887445"/>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u="sng" kern="1200"/>
            <a:t>Why</a:t>
          </a:r>
          <a:r>
            <a:rPr lang="en-US" sz="3700" kern="1200"/>
            <a:t>?</a:t>
          </a:r>
        </a:p>
      </dsp:txBody>
      <dsp:txXfrm>
        <a:off x="43321" y="2459761"/>
        <a:ext cx="5242596" cy="800803"/>
      </dsp:txXfrm>
    </dsp:sp>
    <dsp:sp modelId="{7114724C-58D6-4D05-A658-DCDA070F619D}">
      <dsp:nvSpPr>
        <dsp:cNvPr id="0" name=""/>
        <dsp:cNvSpPr/>
      </dsp:nvSpPr>
      <dsp:spPr>
        <a:xfrm>
          <a:off x="0" y="3303885"/>
          <a:ext cx="5329238" cy="612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9203" tIns="46990" rIns="263144" bIns="46990" numCol="1" spcCol="1270" anchor="t" anchorCtr="0">
          <a:noAutofit/>
        </a:bodyPr>
        <a:lstStyle/>
        <a:p>
          <a:pPr marL="285750" lvl="1" indent="-285750" algn="l" defTabSz="1289050">
            <a:lnSpc>
              <a:spcPct val="90000"/>
            </a:lnSpc>
            <a:spcBef>
              <a:spcPct val="0"/>
            </a:spcBef>
            <a:spcAft>
              <a:spcPct val="20000"/>
            </a:spcAft>
            <a:buChar char="•"/>
          </a:pPr>
          <a:r>
            <a:rPr lang="en-US" sz="2900" kern="1200"/>
            <a:t>Required by IDEA </a:t>
          </a:r>
        </a:p>
      </dsp:txBody>
      <dsp:txXfrm>
        <a:off x="0" y="3303885"/>
        <a:ext cx="5329238" cy="6127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85F88D-6AAC-44EF-9297-17BFCF73D2B7}">
      <dsp:nvSpPr>
        <dsp:cNvPr id="0" name=""/>
        <dsp:cNvSpPr/>
      </dsp:nvSpPr>
      <dsp:spPr>
        <a:xfrm>
          <a:off x="0" y="5430"/>
          <a:ext cx="10784542" cy="83947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a:t>Resident district </a:t>
          </a:r>
        </a:p>
      </dsp:txBody>
      <dsp:txXfrm>
        <a:off x="40980" y="46410"/>
        <a:ext cx="10702582" cy="757514"/>
      </dsp:txXfrm>
    </dsp:sp>
    <dsp:sp modelId="{31F702B9-075A-4794-AC35-32B6891BD892}">
      <dsp:nvSpPr>
        <dsp:cNvPr id="0" name=""/>
        <dsp:cNvSpPr/>
      </dsp:nvSpPr>
      <dsp:spPr>
        <a:xfrm>
          <a:off x="0" y="945705"/>
          <a:ext cx="10784542" cy="83947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i="1" kern="1200"/>
            <a:t>Except if</a:t>
          </a:r>
          <a:r>
            <a:rPr lang="en-US" sz="3500" kern="1200"/>
            <a:t>:</a:t>
          </a:r>
        </a:p>
      </dsp:txBody>
      <dsp:txXfrm>
        <a:off x="40980" y="986685"/>
        <a:ext cx="10702582" cy="757514"/>
      </dsp:txXfrm>
    </dsp:sp>
    <dsp:sp modelId="{AE49D180-2A6F-4B3D-9714-43E916153046}">
      <dsp:nvSpPr>
        <dsp:cNvPr id="0" name=""/>
        <dsp:cNvSpPr/>
      </dsp:nvSpPr>
      <dsp:spPr>
        <a:xfrm>
          <a:off x="0" y="1785179"/>
          <a:ext cx="10784542" cy="2318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409" tIns="44450" rIns="248920" bIns="44450" numCol="1" spcCol="1270" anchor="t" anchorCtr="0">
          <a:noAutofit/>
        </a:bodyPr>
        <a:lstStyle/>
        <a:p>
          <a:pPr marL="228600" lvl="1" indent="-228600" algn="l" defTabSz="1200150">
            <a:lnSpc>
              <a:spcPct val="90000"/>
            </a:lnSpc>
            <a:spcBef>
              <a:spcPct val="0"/>
            </a:spcBef>
            <a:spcAft>
              <a:spcPct val="20000"/>
            </a:spcAft>
            <a:buChar char="•"/>
          </a:pPr>
          <a:r>
            <a:rPr lang="en-US" sz="2700" kern="1200"/>
            <a:t>Parent Placed Private School - District Boundary</a:t>
          </a:r>
        </a:p>
        <a:p>
          <a:pPr marL="228600" lvl="1" indent="-228600" algn="l" defTabSz="1200150">
            <a:lnSpc>
              <a:spcPct val="90000"/>
            </a:lnSpc>
            <a:spcBef>
              <a:spcPct val="0"/>
            </a:spcBef>
            <a:spcAft>
              <a:spcPct val="20000"/>
            </a:spcAft>
            <a:buChar char="•"/>
          </a:pPr>
          <a:r>
            <a:rPr lang="en-US" sz="2700" kern="1200"/>
            <a:t>Charter School - District Boundary </a:t>
          </a:r>
        </a:p>
        <a:p>
          <a:pPr marL="228600" lvl="1" indent="-228600" algn="l" defTabSz="1200150">
            <a:lnSpc>
              <a:spcPct val="90000"/>
            </a:lnSpc>
            <a:spcBef>
              <a:spcPct val="0"/>
            </a:spcBef>
            <a:spcAft>
              <a:spcPct val="20000"/>
            </a:spcAft>
            <a:buChar char="•"/>
          </a:pPr>
          <a:r>
            <a:rPr lang="en-US" sz="2700" kern="1200"/>
            <a:t>Open Enrollment - Attending District </a:t>
          </a:r>
        </a:p>
        <a:p>
          <a:pPr marL="228600" lvl="1" indent="-228600" algn="l" defTabSz="1200150">
            <a:lnSpc>
              <a:spcPct val="90000"/>
            </a:lnSpc>
            <a:spcBef>
              <a:spcPct val="0"/>
            </a:spcBef>
            <a:spcAft>
              <a:spcPct val="20000"/>
            </a:spcAft>
            <a:buChar char="•"/>
          </a:pPr>
          <a:r>
            <a:rPr lang="en-US" sz="2700" kern="1200"/>
            <a:t>Inter-District Transfer – Attending District</a:t>
          </a:r>
        </a:p>
        <a:p>
          <a:pPr marL="228600" lvl="1" indent="-228600" algn="l" defTabSz="1200150">
            <a:lnSpc>
              <a:spcPct val="90000"/>
            </a:lnSpc>
            <a:spcBef>
              <a:spcPct val="0"/>
            </a:spcBef>
            <a:spcAft>
              <a:spcPct val="20000"/>
            </a:spcAft>
            <a:buChar char="•"/>
          </a:pPr>
          <a:r>
            <a:rPr lang="en-US" sz="2700" kern="1200"/>
            <a:t>Foster Care</a:t>
          </a:r>
        </a:p>
      </dsp:txBody>
      <dsp:txXfrm>
        <a:off x="0" y="1785179"/>
        <a:ext cx="10784542" cy="23184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1B4E92-E55A-46AB-BD31-2DF5832650C1}">
      <dsp:nvSpPr>
        <dsp:cNvPr id="0" name=""/>
        <dsp:cNvSpPr/>
      </dsp:nvSpPr>
      <dsp:spPr>
        <a:xfrm>
          <a:off x="0" y="1705"/>
          <a:ext cx="10784542" cy="86433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0D9008-E08C-4C9F-9089-2BB2BFAD3E06}">
      <dsp:nvSpPr>
        <dsp:cNvPr id="0" name=""/>
        <dsp:cNvSpPr/>
      </dsp:nvSpPr>
      <dsp:spPr>
        <a:xfrm>
          <a:off x="261461" y="196181"/>
          <a:ext cx="475385" cy="47538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E5435D7-6211-4FAA-9E42-D42B5DABA763}">
      <dsp:nvSpPr>
        <dsp:cNvPr id="0" name=""/>
        <dsp:cNvSpPr/>
      </dsp:nvSpPr>
      <dsp:spPr>
        <a:xfrm>
          <a:off x="998308" y="1705"/>
          <a:ext cx="9786233" cy="8643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76" tIns="91476" rIns="91476" bIns="91476" numCol="1" spcCol="1270" anchor="ctr" anchorCtr="0">
          <a:noAutofit/>
        </a:bodyPr>
        <a:lstStyle/>
        <a:p>
          <a:pPr marL="0" lvl="0" indent="0" algn="l" defTabSz="933450">
            <a:lnSpc>
              <a:spcPct val="100000"/>
            </a:lnSpc>
            <a:spcBef>
              <a:spcPct val="0"/>
            </a:spcBef>
            <a:spcAft>
              <a:spcPct val="35000"/>
            </a:spcAft>
            <a:buNone/>
          </a:pPr>
          <a:endParaRPr lang="en-US" sz="2100" kern="1200"/>
        </a:p>
      </dsp:txBody>
      <dsp:txXfrm>
        <a:off x="998308" y="1705"/>
        <a:ext cx="9786233" cy="864336"/>
      </dsp:txXfrm>
    </dsp:sp>
    <dsp:sp modelId="{8E352DC6-7964-41D2-A245-208E17030153}">
      <dsp:nvSpPr>
        <dsp:cNvPr id="0" name=""/>
        <dsp:cNvSpPr/>
      </dsp:nvSpPr>
      <dsp:spPr>
        <a:xfrm>
          <a:off x="0" y="1025451"/>
          <a:ext cx="10784542" cy="86433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AFF174-3FD8-4A4E-B0C0-938F4ABE26FA}">
      <dsp:nvSpPr>
        <dsp:cNvPr id="0" name=""/>
        <dsp:cNvSpPr/>
      </dsp:nvSpPr>
      <dsp:spPr>
        <a:xfrm>
          <a:off x="261461" y="1276601"/>
          <a:ext cx="475385" cy="47538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7800E9E-70E6-45F4-A4E7-F8032549F5FC}">
      <dsp:nvSpPr>
        <dsp:cNvPr id="0" name=""/>
        <dsp:cNvSpPr/>
      </dsp:nvSpPr>
      <dsp:spPr>
        <a:xfrm>
          <a:off x="998308" y="1150676"/>
          <a:ext cx="9786233" cy="6322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76" tIns="91476" rIns="91476" bIns="91476" numCol="1" spcCol="1270" anchor="ctr" anchorCtr="0">
          <a:noAutofit/>
        </a:bodyPr>
        <a:lstStyle/>
        <a:p>
          <a:pPr marL="0" lvl="0" indent="0" algn="l" defTabSz="933450">
            <a:lnSpc>
              <a:spcPct val="100000"/>
            </a:lnSpc>
            <a:spcBef>
              <a:spcPct val="0"/>
            </a:spcBef>
            <a:spcAft>
              <a:spcPct val="35000"/>
            </a:spcAft>
            <a:buNone/>
          </a:pPr>
          <a:r>
            <a:rPr lang="en-US" sz="2100" kern="1200" dirty="0"/>
            <a:t>Be careful when using Code 2</a:t>
          </a:r>
        </a:p>
      </dsp:txBody>
      <dsp:txXfrm>
        <a:off x="998308" y="1150676"/>
        <a:ext cx="9786233" cy="632262"/>
      </dsp:txXfrm>
    </dsp:sp>
    <dsp:sp modelId="{C22DECE9-8C84-4BED-A426-0AA2E56733F6}">
      <dsp:nvSpPr>
        <dsp:cNvPr id="0" name=""/>
        <dsp:cNvSpPr/>
      </dsp:nvSpPr>
      <dsp:spPr>
        <a:xfrm>
          <a:off x="0" y="2162547"/>
          <a:ext cx="10784542" cy="86433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82E6E0-56BC-4FB4-8F6A-979B4D13E241}">
      <dsp:nvSpPr>
        <dsp:cNvPr id="0" name=""/>
        <dsp:cNvSpPr/>
      </dsp:nvSpPr>
      <dsp:spPr>
        <a:xfrm>
          <a:off x="261461" y="2357022"/>
          <a:ext cx="475385" cy="47538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45A496F-EE8D-4DA3-9601-28C721064756}">
      <dsp:nvSpPr>
        <dsp:cNvPr id="0" name=""/>
        <dsp:cNvSpPr/>
      </dsp:nvSpPr>
      <dsp:spPr>
        <a:xfrm>
          <a:off x="998308" y="2162547"/>
          <a:ext cx="9786233" cy="8643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76" tIns="91476" rIns="91476" bIns="91476" numCol="1" spcCol="1270" anchor="ctr" anchorCtr="0">
          <a:noAutofit/>
        </a:bodyPr>
        <a:lstStyle/>
        <a:p>
          <a:pPr marL="0" lvl="0" indent="0" algn="l" defTabSz="933450">
            <a:lnSpc>
              <a:spcPct val="100000"/>
            </a:lnSpc>
            <a:spcBef>
              <a:spcPct val="0"/>
            </a:spcBef>
            <a:spcAft>
              <a:spcPct val="35000"/>
            </a:spcAft>
            <a:buNone/>
          </a:pPr>
          <a:r>
            <a:rPr lang="en-US" sz="2100" kern="1200" dirty="0">
              <a:solidFill>
                <a:schemeClr val="tx1"/>
              </a:solidFill>
            </a:rPr>
            <a:t>If asked to change the Timeline Not Met Code or Comment, the comment change should have sufficient details to substantiate the exemption</a:t>
          </a:r>
          <a:endParaRPr lang="en-US" sz="2100" kern="1200" dirty="0"/>
        </a:p>
      </dsp:txBody>
      <dsp:txXfrm>
        <a:off x="998308" y="2162547"/>
        <a:ext cx="9786233" cy="864336"/>
      </dsp:txXfrm>
    </dsp:sp>
    <dsp:sp modelId="{C77E2F3D-04DA-43F5-96C5-CFA4C94A9367}">
      <dsp:nvSpPr>
        <dsp:cNvPr id="0" name=""/>
        <dsp:cNvSpPr/>
      </dsp:nvSpPr>
      <dsp:spPr>
        <a:xfrm>
          <a:off x="0" y="3242967"/>
          <a:ext cx="10784542" cy="86433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76093D-7F0F-496E-9BC9-D083B56B8AA5}">
      <dsp:nvSpPr>
        <dsp:cNvPr id="0" name=""/>
        <dsp:cNvSpPr/>
      </dsp:nvSpPr>
      <dsp:spPr>
        <a:xfrm>
          <a:off x="261461" y="3437443"/>
          <a:ext cx="475385" cy="47538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65790D8-2A21-4F47-AB3C-60E337B9B9B4}">
      <dsp:nvSpPr>
        <dsp:cNvPr id="0" name=""/>
        <dsp:cNvSpPr/>
      </dsp:nvSpPr>
      <dsp:spPr>
        <a:xfrm>
          <a:off x="998308" y="3242967"/>
          <a:ext cx="9786233" cy="8643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76" tIns="91476" rIns="91476" bIns="91476" numCol="1" spcCol="1270" anchor="ctr" anchorCtr="0">
          <a:noAutofit/>
        </a:bodyPr>
        <a:lstStyle/>
        <a:p>
          <a:pPr marL="0" lvl="0" indent="0" algn="l" defTabSz="933450">
            <a:lnSpc>
              <a:spcPct val="100000"/>
            </a:lnSpc>
            <a:spcBef>
              <a:spcPct val="0"/>
            </a:spcBef>
            <a:spcAft>
              <a:spcPct val="35000"/>
            </a:spcAft>
            <a:buNone/>
          </a:pPr>
          <a:r>
            <a:rPr lang="en-US" sz="2100" kern="1200" dirty="0">
              <a:solidFill>
                <a:schemeClr val="tx1"/>
              </a:solidFill>
            </a:rPr>
            <a:t>Do not change the comment by one word</a:t>
          </a:r>
          <a:br>
            <a:rPr lang="en-US" sz="2100" kern="1200" dirty="0">
              <a:solidFill>
                <a:schemeClr val="tx1"/>
              </a:solidFill>
            </a:rPr>
          </a:br>
          <a:r>
            <a:rPr lang="en-US" sz="2100" kern="1200" dirty="0">
              <a:solidFill>
                <a:schemeClr val="tx1"/>
              </a:solidFill>
            </a:rPr>
            <a:t>Do not reword the comment, but say the same thing</a:t>
          </a:r>
        </a:p>
      </dsp:txBody>
      <dsp:txXfrm>
        <a:off x="998308" y="3242967"/>
        <a:ext cx="9786233" cy="86433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B63DED8-CA54-42CE-AED5-48AF1E60C0FC}" type="datetimeFigureOut">
              <a:rPr lang="en-US" smtClean="0"/>
              <a:t>11/5/2025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2042C83-F474-4689-992F-134064305DAD}" type="slidenum">
              <a:rPr lang="en-US" smtClean="0"/>
              <a:t>‹#›</a:t>
            </a:fld>
            <a:endParaRPr lang="en-US"/>
          </a:p>
        </p:txBody>
      </p:sp>
    </p:spTree>
    <p:extLst>
      <p:ext uri="{BB962C8B-B14F-4D97-AF65-F5344CB8AC3E}">
        <p14:creationId xmlns:p14="http://schemas.microsoft.com/office/powerpoint/2010/main" val="3565859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3" Type="http://schemas.openxmlformats.org/officeDocument/2006/relationships/hyperlink" Target="mailto:ode.oss-datateam@ode.oregon.gov" TargetMode="External"/><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4356075"/>
          </a:xfrm>
        </p:spPr>
        <p:txBody>
          <a:bodyPr/>
          <a:lstStyle/>
          <a:p>
            <a:pPr eaLnBrk="1" hangingPunct="1"/>
            <a:r>
              <a:rPr lang="en-US" dirty="0">
                <a:cs typeface="Arial" pitchFamily="34" charset="0"/>
              </a:rPr>
              <a:t>Good Morning and welcome to this training on Special Education Data Collections. </a:t>
            </a:r>
            <a:r>
              <a:rPr lang="en-US" baseline="0" dirty="0">
                <a:cs typeface="Arial" pitchFamily="34" charset="0"/>
              </a:rPr>
              <a:t> </a:t>
            </a:r>
          </a:p>
          <a:p>
            <a:pPr eaLnBrk="1" hangingPunct="1"/>
            <a:endParaRPr lang="en-US" dirty="0">
              <a:cs typeface="Arial" pitchFamily="34" charset="0"/>
            </a:endParaRPr>
          </a:p>
          <a:p>
            <a:pPr eaLnBrk="1" hangingPunct="1"/>
            <a:r>
              <a:rPr lang="en-US" dirty="0">
                <a:cs typeface="Arial" pitchFamily="34" charset="0"/>
              </a:rPr>
              <a:t>This training is intended for staff who are responsible for submitting special education data</a:t>
            </a:r>
            <a:r>
              <a:rPr lang="en-US" baseline="0" dirty="0">
                <a:cs typeface="Arial" pitchFamily="34" charset="0"/>
              </a:rPr>
              <a:t> </a:t>
            </a:r>
            <a:r>
              <a:rPr lang="en-US" baseline="0" dirty="0">
                <a:solidFill>
                  <a:schemeClr val="tx1"/>
                </a:solidFill>
                <a:cs typeface="Arial" pitchFamily="34" charset="0"/>
              </a:rPr>
              <a:t>and </a:t>
            </a:r>
            <a:r>
              <a:rPr lang="en-US" i="0" baseline="0" dirty="0">
                <a:solidFill>
                  <a:schemeClr val="tx1"/>
                </a:solidFill>
                <a:cs typeface="Arial" pitchFamily="34" charset="0"/>
              </a:rPr>
              <a:t>Special Education Directors</a:t>
            </a:r>
            <a:r>
              <a:rPr lang="en-US" i="0" dirty="0">
                <a:solidFill>
                  <a:schemeClr val="tx1"/>
                </a:solidFill>
                <a:cs typeface="Arial" pitchFamily="34" charset="0"/>
              </a:rPr>
              <a:t>. </a:t>
            </a:r>
          </a:p>
          <a:p>
            <a:pPr eaLnBrk="1" hangingPunct="1"/>
            <a:endParaRPr lang="en-US" i="0" dirty="0">
              <a:solidFill>
                <a:schemeClr val="tx1"/>
              </a:solidFill>
              <a:cs typeface="Arial" pitchFamily="34" charset="0"/>
            </a:endParaRPr>
          </a:p>
          <a:p>
            <a:pPr defTabSz="931774"/>
            <a:r>
              <a:rPr lang="en-US" dirty="0">
                <a:cs typeface="Arial" pitchFamily="34" charset="0"/>
              </a:rPr>
              <a:t>My</a:t>
            </a:r>
            <a:r>
              <a:rPr lang="en-US" baseline="0" dirty="0">
                <a:cs typeface="Arial" pitchFamily="34" charset="0"/>
              </a:rPr>
              <a:t> name is Jackie McKim. </a:t>
            </a:r>
            <a:r>
              <a:rPr lang="en-US" b="0" baseline="0" dirty="0">
                <a:cs typeface="Arial" pitchFamily="34" charset="0"/>
              </a:rPr>
              <a:t>Presenting with me today is Amanda </a:t>
            </a:r>
            <a:r>
              <a:rPr lang="en-US" b="0" baseline="0" dirty="0" err="1">
                <a:cs typeface="Arial" pitchFamily="34" charset="0"/>
              </a:rPr>
              <a:t>Claycomb</a:t>
            </a:r>
            <a:r>
              <a:rPr lang="en-US" b="0" baseline="0" dirty="0">
                <a:cs typeface="Arial" pitchFamily="34" charset="0"/>
              </a:rPr>
              <a:t>. Monitoring chat is </a:t>
            </a:r>
            <a:r>
              <a:rPr lang="en-US" b="0" baseline="0">
                <a:cs typeface="Arial" pitchFamily="34" charset="0"/>
              </a:rPr>
              <a:t>Cynthia Garton. </a:t>
            </a:r>
            <a:r>
              <a:rPr lang="en-US" b="0" baseline="0" dirty="0">
                <a:cs typeface="Arial" pitchFamily="34" charset="0"/>
              </a:rPr>
              <a:t>Running technology is Maxwell Swope. We are </a:t>
            </a:r>
            <a:r>
              <a:rPr lang="en-US" baseline="0" dirty="0">
                <a:cs typeface="Arial" pitchFamily="34" charset="0"/>
              </a:rPr>
              <a:t>Research Analysts with the Oregon Department of Education, Office of Enhancing Student Opportunities.</a:t>
            </a:r>
            <a:endParaRPr lang="en-US" b="1" baseline="0" dirty="0">
              <a:cs typeface="Arial" pitchFamily="34" charset="0"/>
            </a:endParaRPr>
          </a:p>
          <a:p>
            <a:pPr eaLnBrk="1" hangingPunct="1"/>
            <a:endParaRPr lang="en-US" dirty="0">
              <a:cs typeface="Arial" pitchFamily="34" charset="0"/>
            </a:endParaRPr>
          </a:p>
          <a:p>
            <a:pPr defTabSz="931774">
              <a:defRPr/>
            </a:pPr>
            <a:r>
              <a:rPr lang="en-US" dirty="0">
                <a:cs typeface="Arial" pitchFamily="34" charset="0"/>
              </a:rPr>
              <a:t>We will provide updates and discuss common problems associated with the December Child Count, June Exit and Child Find collections, as well as other collections</a:t>
            </a:r>
            <a:r>
              <a:rPr lang="en-US" baseline="0" dirty="0">
                <a:cs typeface="Arial" pitchFamily="34" charset="0"/>
              </a:rPr>
              <a:t> in the IDEA Data Manager, and </a:t>
            </a:r>
            <a:r>
              <a:rPr lang="en-US" dirty="0">
                <a:cs typeface="Arial" pitchFamily="34" charset="0"/>
              </a:rPr>
              <a:t>respond to questions. If you are new</a:t>
            </a:r>
            <a:r>
              <a:rPr lang="en-US" baseline="0" dirty="0">
                <a:cs typeface="Arial" pitchFamily="34" charset="0"/>
              </a:rPr>
              <a:t> </a:t>
            </a:r>
            <a:r>
              <a:rPr lang="en-US" dirty="0">
                <a:cs typeface="Arial" pitchFamily="34" charset="0"/>
              </a:rPr>
              <a:t>to the reporting of special education data, hopefully you had an opportunity to attend one of our Boot Camp trainings. If you have questions about other collections, please email them to us. </a:t>
            </a:r>
          </a:p>
          <a:p>
            <a:pPr defTabSz="931774">
              <a:defRPr/>
            </a:pPr>
            <a:endParaRPr lang="en-US" i="0" dirty="0">
              <a:solidFill>
                <a:schemeClr val="tx1"/>
              </a:solidFill>
              <a:cs typeface="Arial" pitchFamily="34" charset="0"/>
            </a:endParaRPr>
          </a:p>
          <a:p>
            <a:pPr defTabSz="931774">
              <a:defRPr/>
            </a:pPr>
            <a:r>
              <a:rPr lang="en-US" i="0" dirty="0">
                <a:solidFill>
                  <a:schemeClr val="tx1"/>
                </a:solidFill>
                <a:cs typeface="Arial" pitchFamily="34" charset="0"/>
              </a:rPr>
              <a:t>This training is for</a:t>
            </a:r>
            <a:r>
              <a:rPr lang="en-US" i="0" baseline="0" dirty="0">
                <a:solidFill>
                  <a:schemeClr val="tx1"/>
                </a:solidFill>
                <a:cs typeface="Arial" pitchFamily="34" charset="0"/>
              </a:rPr>
              <a:t> you. Please ask questions anytime by raising your hand or typing it in the chat. We will not be recording this session for confidentiality reasons related to FERPA. </a:t>
            </a:r>
            <a:endParaRPr lang="en-US" i="0" dirty="0">
              <a:solidFill>
                <a:schemeClr val="tx1"/>
              </a:solidFill>
              <a:cs typeface="Arial" pitchFamily="34" charset="0"/>
            </a:endParaRPr>
          </a:p>
          <a:p>
            <a:pPr defTabSz="931774">
              <a:defRPr/>
            </a:pPr>
            <a:br>
              <a:rPr lang="en-US" dirty="0">
                <a:cs typeface="Arial" pitchFamily="34" charset="0"/>
              </a:rPr>
            </a:br>
            <a:r>
              <a:rPr lang="en-US" dirty="0">
                <a:cs typeface="Arial" pitchFamily="34" charset="0"/>
              </a:rPr>
              <a:t>The</a:t>
            </a:r>
            <a:r>
              <a:rPr lang="en-US" baseline="0" dirty="0">
                <a:cs typeface="Arial" pitchFamily="34" charset="0"/>
              </a:rPr>
              <a:t> following handouts were provided for this training.</a:t>
            </a:r>
            <a:r>
              <a:rPr lang="en-US" b="0" baseline="0" dirty="0">
                <a:cs typeface="Arial" pitchFamily="34" charset="0"/>
              </a:rPr>
              <a:t> You can access them via the web linked emailed to you.</a:t>
            </a:r>
          </a:p>
          <a:p>
            <a:pPr marL="232943" indent="-232943" defTabSz="931774">
              <a:buFont typeface="+mj-lt"/>
              <a:buAutoNum type="arabicParenR"/>
              <a:defRPr/>
            </a:pPr>
            <a:r>
              <a:rPr lang="en-US" dirty="0">
                <a:cs typeface="Arial" pitchFamily="34" charset="0"/>
              </a:rPr>
              <a:t>Agenda - times are approximate. Will have one break (about 10:30 give or take).</a:t>
            </a:r>
          </a:p>
          <a:p>
            <a:pPr marL="232943" indent="-232943">
              <a:buFont typeface="+mj-lt"/>
              <a:buAutoNum type="arabicParenR"/>
            </a:pPr>
            <a:r>
              <a:rPr lang="en-US" dirty="0">
                <a:cs typeface="Arial" pitchFamily="34" charset="0"/>
              </a:rPr>
              <a:t>PowerPoint Presentation</a:t>
            </a:r>
          </a:p>
          <a:p>
            <a:pPr marL="232943" indent="-232943" defTabSz="931774">
              <a:buFont typeface="+mj-lt"/>
              <a:buAutoNum type="arabicParenR"/>
              <a:defRPr/>
            </a:pPr>
            <a:r>
              <a:rPr lang="en-US" b="0" baseline="0" dirty="0">
                <a:cs typeface="Arial" pitchFamily="34" charset="0"/>
              </a:rPr>
              <a:t>What’s New</a:t>
            </a:r>
          </a:p>
          <a:p>
            <a:pPr marL="232943" indent="-232943" defTabSz="931774">
              <a:buFont typeface="+mj-lt"/>
              <a:buAutoNum type="arabicParenR"/>
              <a:defRPr/>
            </a:pPr>
            <a:r>
              <a:rPr lang="en-US" b="0" baseline="0" dirty="0">
                <a:cs typeface="Arial" pitchFamily="34" charset="0"/>
              </a:rPr>
              <a:t>Date Range Summary</a:t>
            </a:r>
          </a:p>
          <a:p>
            <a:pPr marL="232943" indent="-232943" defTabSz="931774">
              <a:buFont typeface="+mj-lt"/>
              <a:buAutoNum type="arabicParenR"/>
              <a:defRPr/>
            </a:pPr>
            <a:r>
              <a:rPr lang="en-US" b="0" baseline="0" dirty="0">
                <a:cs typeface="Arial" pitchFamily="34" charset="0"/>
              </a:rPr>
              <a:t>Calendar of School Year</a:t>
            </a:r>
          </a:p>
          <a:p>
            <a:pPr marL="232943" indent="-232943" defTabSz="931774">
              <a:buFont typeface="+mj-lt"/>
              <a:buAutoNum type="arabicParenR"/>
              <a:defRPr/>
            </a:pPr>
            <a:r>
              <a:rPr lang="en-US" b="0" baseline="0" dirty="0">
                <a:cs typeface="Arial" pitchFamily="34" charset="0"/>
              </a:rPr>
              <a:t>Decision Tree for Coding Secondary Federal Placement</a:t>
            </a:r>
          </a:p>
          <a:p>
            <a:pPr marL="232943" indent="-232943" defTabSz="931774">
              <a:buFont typeface="+mj-lt"/>
              <a:buAutoNum type="arabicParenR"/>
              <a:defRPr/>
            </a:pPr>
            <a:r>
              <a:rPr lang="en-US" b="0" baseline="0" dirty="0">
                <a:cs typeface="Arial" pitchFamily="34" charset="0"/>
              </a:rPr>
              <a:t>IDEA Data Manager How to Videos TOC</a:t>
            </a:r>
          </a:p>
        </p:txBody>
      </p:sp>
      <p:sp>
        <p:nvSpPr>
          <p:cNvPr id="4" name="Slide Number Placeholder 3"/>
          <p:cNvSpPr>
            <a:spLocks noGrp="1"/>
          </p:cNvSpPr>
          <p:nvPr>
            <p:ph type="sldNum" sz="quarter" idx="10"/>
          </p:nvPr>
        </p:nvSpPr>
        <p:spPr/>
        <p:txBody>
          <a:bodyPr/>
          <a:lstStyle/>
          <a:p>
            <a:fld id="{42042C83-F474-4689-992F-134064305DAD}" type="slidenum">
              <a:rPr lang="en-US" smtClean="0"/>
              <a:t>1</a:t>
            </a:fld>
            <a:endParaRPr lang="en-US"/>
          </a:p>
        </p:txBody>
      </p:sp>
    </p:spTree>
    <p:extLst>
      <p:ext uri="{BB962C8B-B14F-4D97-AF65-F5344CB8AC3E}">
        <p14:creationId xmlns:p14="http://schemas.microsoft.com/office/powerpoint/2010/main" val="31449938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149247"/>
          </a:xfrm>
        </p:spPr>
        <p:txBody>
          <a:bodyPr/>
          <a:lstStyle/>
          <a:p>
            <a:r>
              <a:rPr lang="en-US" dirty="0"/>
              <a:t>The collection opens November 20 and closes December 15.</a:t>
            </a:r>
          </a:p>
          <a:p>
            <a:r>
              <a:rPr lang="en-US" dirty="0"/>
              <a:t>The Review Window will open January 15, 2026 and closes February 9, 2026.</a:t>
            </a:r>
          </a:p>
          <a:p>
            <a:r>
              <a:rPr lang="en-US" dirty="0"/>
              <a:t>Jackie </a:t>
            </a:r>
            <a:r>
              <a:rPr lang="en-US" dirty="0" err="1"/>
              <a:t>McKim</a:t>
            </a:r>
            <a:r>
              <a:rPr lang="en-US" dirty="0"/>
              <a:t> is</a:t>
            </a:r>
            <a:r>
              <a:rPr lang="en-US" baseline="0" dirty="0"/>
              <a:t> the Data Owner.</a:t>
            </a:r>
          </a:p>
          <a:p>
            <a:pPr defTabSz="931774">
              <a:defRPr/>
            </a:pPr>
            <a:r>
              <a:rPr lang="en-US" baseline="0" dirty="0"/>
              <a:t>The Review Window is your opportunity to make corrections to the data and to review audits from the Data Team to help clean up your data.</a:t>
            </a:r>
            <a:endParaRPr lang="en-US" dirty="0"/>
          </a:p>
        </p:txBody>
      </p:sp>
      <p:sp>
        <p:nvSpPr>
          <p:cNvPr id="4" name="Slide Number Placeholder 3"/>
          <p:cNvSpPr>
            <a:spLocks noGrp="1"/>
          </p:cNvSpPr>
          <p:nvPr>
            <p:ph type="sldNum" sz="quarter" idx="10"/>
          </p:nvPr>
        </p:nvSpPr>
        <p:spPr/>
        <p:txBody>
          <a:bodyPr/>
          <a:lstStyle/>
          <a:p>
            <a:pPr defTabSz="931774">
              <a:defRPr/>
            </a:pPr>
            <a:fld id="{E2B63952-BBA8-4838-A0CF-80F9272645AB}" type="slidenum">
              <a:rPr lang="en-US" sz="1300">
                <a:solidFill>
                  <a:prstClr val="black"/>
                </a:solidFill>
                <a:latin typeface="Calibri" panose="020F0502020204030204"/>
              </a:rPr>
              <a:pPr defTabSz="931774">
                <a:defRPr/>
              </a:pPr>
              <a:t>10</a:t>
            </a:fld>
            <a:endParaRPr lang="en-US" sz="1300" dirty="0">
              <a:solidFill>
                <a:prstClr val="black"/>
              </a:solidFill>
              <a:latin typeface="Calibri" panose="020F0502020204030204"/>
            </a:endParaRPr>
          </a:p>
        </p:txBody>
      </p:sp>
      <p:sp>
        <p:nvSpPr>
          <p:cNvPr id="5" name="Date Placeholder 4"/>
          <p:cNvSpPr>
            <a:spLocks noGrp="1"/>
          </p:cNvSpPr>
          <p:nvPr>
            <p:ph type="dt" idx="11"/>
          </p:nvPr>
        </p:nvSpPr>
        <p:spPr/>
        <p:txBody>
          <a:bodyPr/>
          <a:lstStyle/>
          <a:p>
            <a:pPr defTabSz="931774">
              <a:defRPr/>
            </a:pPr>
            <a:endParaRPr lang="en-US" sz="1300" dirty="0">
              <a:solidFill>
                <a:prstClr val="black"/>
              </a:solidFill>
              <a:latin typeface="Calibri" panose="020F0502020204030204"/>
            </a:endParaRPr>
          </a:p>
        </p:txBody>
      </p:sp>
    </p:spTree>
    <p:extLst>
      <p:ext uri="{BB962C8B-B14F-4D97-AF65-F5344CB8AC3E}">
        <p14:creationId xmlns:p14="http://schemas.microsoft.com/office/powerpoint/2010/main" val="10965863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08320" cy="4172396"/>
          </a:xfrm>
        </p:spPr>
        <p:txBody>
          <a:bodyPr/>
          <a:lstStyle/>
          <a:p>
            <a:r>
              <a:rPr lang="en-US" dirty="0"/>
              <a:t>Purpose of December Child Count or SECC as it is otherwise known is to collect the count of special education students as of December 1. </a:t>
            </a:r>
          </a:p>
          <a:p>
            <a:endParaRPr lang="en-US" dirty="0"/>
          </a:p>
          <a:p>
            <a:pPr defTabSz="931774">
              <a:defRPr/>
            </a:pPr>
            <a:r>
              <a:rPr lang="en-US" dirty="0"/>
              <a:t>Why do we collect these data? </a:t>
            </a:r>
            <a:r>
              <a:rPr lang="en-US" u="sng" dirty="0"/>
              <a:t>Because</a:t>
            </a:r>
            <a:r>
              <a:rPr lang="en-US" dirty="0"/>
              <a:t> it is required by IDEA Section 618.</a:t>
            </a:r>
          </a:p>
          <a:p>
            <a:pPr marL="174708" indent="-174708" defTabSz="931774">
              <a:buFont typeface="Arial" panose="020B0604020202020204" pitchFamily="34" charset="0"/>
              <a:buChar char="•"/>
              <a:defRPr/>
            </a:pPr>
            <a:endParaRPr lang="en-US" dirty="0"/>
          </a:p>
          <a:p>
            <a:pPr defTabSz="931774">
              <a:defRPr/>
            </a:pPr>
            <a:r>
              <a:rPr lang="en-US" dirty="0"/>
              <a:t>Section 618 of the </a:t>
            </a:r>
            <a:r>
              <a:rPr lang="en-US" i="0" dirty="0"/>
              <a:t>Individuals with Disabilities Education Act (IDEA) </a:t>
            </a:r>
            <a:r>
              <a:rPr lang="en-US" dirty="0"/>
              <a:t>requires that each state submit data about the infants and toddlers, birth through age 2, who receive early intervention services under Part C of </a:t>
            </a:r>
            <a:r>
              <a:rPr lang="en-US" i="1" dirty="0"/>
              <a:t>IDEA</a:t>
            </a:r>
            <a:r>
              <a:rPr lang="en-US" dirty="0"/>
              <a:t> and children with disabilities, ages 3 through 21, who receive special education and related services under Part B of </a:t>
            </a:r>
            <a:r>
              <a:rPr lang="en-US" i="0" dirty="0"/>
              <a:t>IDEA</a:t>
            </a:r>
            <a:r>
              <a:rPr lang="en-US" dirty="0"/>
              <a:t>.</a:t>
            </a:r>
          </a:p>
        </p:txBody>
      </p:sp>
      <p:sp>
        <p:nvSpPr>
          <p:cNvPr id="4" name="Slide Number Placeholder 3"/>
          <p:cNvSpPr>
            <a:spLocks noGrp="1"/>
          </p:cNvSpPr>
          <p:nvPr>
            <p:ph type="sldNum" sz="quarter" idx="10"/>
          </p:nvPr>
        </p:nvSpPr>
        <p:spPr/>
        <p:txBody>
          <a:bodyPr/>
          <a:lstStyle/>
          <a:p>
            <a:fld id="{42042C83-F474-4689-992F-134064305DAD}" type="slidenum">
              <a:rPr lang="en-US" smtClean="0"/>
              <a:t>11</a:t>
            </a:fld>
            <a:endParaRPr lang="en-US"/>
          </a:p>
        </p:txBody>
      </p:sp>
    </p:spTree>
    <p:extLst>
      <p:ext uri="{BB962C8B-B14F-4D97-AF65-F5344CB8AC3E}">
        <p14:creationId xmlns:p14="http://schemas.microsoft.com/office/powerpoint/2010/main" val="29968926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4356075"/>
          </a:xfrm>
        </p:spPr>
        <p:txBody>
          <a:bodyPr/>
          <a:lstStyle/>
          <a:p>
            <a:r>
              <a:rPr lang="en-US" dirty="0"/>
              <a:t>For</a:t>
            </a:r>
            <a:r>
              <a:rPr lang="en-US" baseline="0" dirty="0"/>
              <a:t> December Child Count you report students who:</a:t>
            </a:r>
            <a:endParaRPr lang="en-US" dirty="0"/>
          </a:p>
          <a:p>
            <a:pPr marL="168401" indent="-168401">
              <a:buFont typeface="Arial" pitchFamily="34" charset="0"/>
              <a:buChar char="•"/>
            </a:pPr>
            <a:endParaRPr lang="en-US" dirty="0"/>
          </a:p>
          <a:p>
            <a:pPr marL="224535" indent="-224535">
              <a:buFont typeface="+mj-lt"/>
              <a:buAutoNum type="arabicPeriod"/>
            </a:pPr>
            <a:r>
              <a:rPr lang="en-US" dirty="0"/>
              <a:t>Have current</a:t>
            </a:r>
            <a:r>
              <a:rPr lang="en-US" baseline="0" dirty="0"/>
              <a:t> valid Oregon eligibility, </a:t>
            </a:r>
          </a:p>
          <a:p>
            <a:pPr marL="224535" indent="-224535">
              <a:buFont typeface="+mj-lt"/>
              <a:buAutoNum type="arabicPeriod"/>
            </a:pPr>
            <a:r>
              <a:rPr lang="en-US" dirty="0"/>
              <a:t>Have a current valid IEP, and </a:t>
            </a:r>
          </a:p>
          <a:p>
            <a:pPr marL="224535" indent="-224535">
              <a:buFont typeface="+mj-lt"/>
              <a:buAutoNum type="arabicPeriod"/>
            </a:pPr>
            <a:r>
              <a:rPr lang="en-US" dirty="0"/>
              <a:t>Are receiving</a:t>
            </a:r>
            <a:r>
              <a:rPr lang="en-US" baseline="0" dirty="0"/>
              <a:t> services as of December </a:t>
            </a:r>
            <a:r>
              <a:rPr lang="en-US" b="0" baseline="0" dirty="0"/>
              <a:t>1</a:t>
            </a:r>
          </a:p>
          <a:p>
            <a:pPr marL="224535" indent="-224535">
              <a:buFont typeface="+mj-lt"/>
              <a:buAutoNum type="arabicPeriod"/>
            </a:pPr>
            <a:endParaRPr lang="en-US" b="0" baseline="0" dirty="0"/>
          </a:p>
          <a:p>
            <a:pPr marL="0" indent="0" defTabSz="931774">
              <a:buFont typeface="+mj-lt"/>
              <a:buNone/>
              <a:defRPr/>
            </a:pPr>
            <a:r>
              <a:rPr lang="en-US" b="0" baseline="0" dirty="0"/>
              <a:t>Note: These are s</a:t>
            </a:r>
            <a:r>
              <a:rPr lang="en-US" dirty="0"/>
              <a:t>tudents receiving services in-person, virtually or both (sometimes</a:t>
            </a:r>
            <a:r>
              <a:rPr lang="en-US" baseline="0" dirty="0"/>
              <a:t> referred to as hybrid)</a:t>
            </a:r>
          </a:p>
          <a:p>
            <a:pPr marL="0" indent="0">
              <a:buFont typeface="+mj-lt"/>
              <a:buNone/>
            </a:pPr>
            <a:endParaRPr lang="en-US" b="0" baseline="0" dirty="0"/>
          </a:p>
          <a:p>
            <a:endParaRPr lang="en-US" baseline="0" dirty="0"/>
          </a:p>
          <a:p>
            <a:r>
              <a:rPr lang="en-US" i="1" baseline="0" dirty="0"/>
              <a:t>Unless it is a parentally placed private school student who is not receiving services. These students should also be reported. The federal government requires states to collect and use these data for use in the IDEA flow through funds distribution to districts and for statewide tracking purposes.</a:t>
            </a:r>
          </a:p>
        </p:txBody>
      </p:sp>
      <p:sp>
        <p:nvSpPr>
          <p:cNvPr id="4" name="Slide Number Placeholder 3"/>
          <p:cNvSpPr>
            <a:spLocks noGrp="1"/>
          </p:cNvSpPr>
          <p:nvPr>
            <p:ph type="sldNum" sz="quarter" idx="10"/>
          </p:nvPr>
        </p:nvSpPr>
        <p:spPr/>
        <p:txBody>
          <a:bodyPr/>
          <a:lstStyle/>
          <a:p>
            <a:fld id="{42042C83-F474-4689-992F-134064305DAD}" type="slidenum">
              <a:rPr lang="en-US" smtClean="0"/>
              <a:t>12</a:t>
            </a:fld>
            <a:endParaRPr lang="en-US"/>
          </a:p>
        </p:txBody>
      </p:sp>
    </p:spTree>
    <p:extLst>
      <p:ext uri="{BB962C8B-B14F-4D97-AF65-F5344CB8AC3E}">
        <p14:creationId xmlns:p14="http://schemas.microsoft.com/office/powerpoint/2010/main" val="35826969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08320" cy="4183970"/>
          </a:xfrm>
        </p:spPr>
        <p:txBody>
          <a:bodyPr/>
          <a:lstStyle/>
          <a:p>
            <a:r>
              <a:rPr lang="en-US" dirty="0"/>
              <a:t>Do not</a:t>
            </a:r>
            <a:r>
              <a:rPr lang="en-US" baseline="0" dirty="0"/>
              <a:t> report:</a:t>
            </a:r>
          </a:p>
          <a:p>
            <a:pPr marL="171450" indent="-171450">
              <a:buFont typeface="Arial" panose="020B0604020202020204" pitchFamily="34" charset="0"/>
              <a:buChar char="•"/>
            </a:pPr>
            <a:endParaRPr lang="en-US" baseline="0" dirty="0"/>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Students who are being evaluated for an initial disability</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Students </a:t>
            </a:r>
            <a:r>
              <a:rPr lang="en-US" baseline="0" dirty="0"/>
              <a:t>who left special education</a:t>
            </a:r>
            <a:endParaRPr lang="en-US" dirty="0"/>
          </a:p>
          <a:p>
            <a:pPr marL="228600" indent="-228600">
              <a:buFont typeface="Arial" panose="020B0604020202020204" pitchFamily="34" charset="0"/>
              <a:buChar char="•"/>
            </a:pPr>
            <a:r>
              <a:rPr lang="en-US" dirty="0"/>
              <a:t>Students w</a:t>
            </a:r>
            <a:r>
              <a:rPr lang="en-US" baseline="0" dirty="0"/>
              <a:t>ho are not receiving services, including </a:t>
            </a:r>
          </a:p>
          <a:p>
            <a:pPr marL="685800" lvl="1" indent="-228600">
              <a:buFont typeface="Arial" panose="020B0604020202020204" pitchFamily="34" charset="0"/>
              <a:buChar char="•"/>
            </a:pPr>
            <a:r>
              <a:rPr lang="en-US" baseline="0" dirty="0"/>
              <a:t>Students who are being homeschooled with no services</a:t>
            </a:r>
          </a:p>
          <a:p>
            <a:pPr marL="685800" lvl="1" indent="-228600">
              <a:buFont typeface="Arial" panose="020B0604020202020204" pitchFamily="34" charset="0"/>
              <a:buChar char="•"/>
            </a:pPr>
            <a:r>
              <a:rPr lang="en-US" baseline="0" dirty="0"/>
              <a:t>Students who received a Modified Diploma and are no longer receiving special education services</a:t>
            </a:r>
          </a:p>
          <a:p>
            <a:pPr marL="228600" indent="-228600">
              <a:buFont typeface="Arial" panose="020B0604020202020204" pitchFamily="34" charset="0"/>
              <a:buChar char="•"/>
            </a:pPr>
            <a:r>
              <a:rPr lang="en-US" dirty="0"/>
              <a:t>Students</a:t>
            </a:r>
            <a:r>
              <a:rPr lang="en-US" baseline="0" dirty="0"/>
              <a:t> who r</a:t>
            </a:r>
            <a:r>
              <a:rPr lang="en-US" dirty="0"/>
              <a:t>eceived</a:t>
            </a:r>
            <a:r>
              <a:rPr lang="en-US" baseline="0" dirty="0"/>
              <a:t> a regular High School diploma – FAPE ends. You can serve, but can’t report them on the Child Count</a:t>
            </a:r>
          </a:p>
          <a:p>
            <a:pPr marL="228600" indent="-228600">
              <a:buFont typeface="Arial" panose="020B0604020202020204" pitchFamily="34" charset="0"/>
              <a:buChar char="•"/>
            </a:pPr>
            <a:endParaRPr lang="en-US" baseline="0" dirty="0"/>
          </a:p>
          <a:p>
            <a:pPr defTabSz="881390" eaLnBrk="0" fontAlgn="base" hangingPunct="0">
              <a:spcBef>
                <a:spcPts val="0"/>
              </a:spcBef>
              <a:spcAft>
                <a:spcPct val="0"/>
              </a:spcAft>
              <a:defRPr/>
            </a:pPr>
            <a:r>
              <a:rPr lang="en-US" dirty="0">
                <a:solidFill>
                  <a:srgbClr val="000000"/>
                </a:solidFill>
              </a:rPr>
              <a:t>Be careful with reporting student’s under age 21 who receive a </a:t>
            </a:r>
            <a:r>
              <a:rPr lang="en-US" u="sng" dirty="0">
                <a:solidFill>
                  <a:srgbClr val="000000"/>
                </a:solidFill>
              </a:rPr>
              <a:t>Modified diploma</a:t>
            </a:r>
            <a:r>
              <a:rPr lang="en-US" dirty="0">
                <a:solidFill>
                  <a:srgbClr val="000000"/>
                </a:solidFill>
              </a:rPr>
              <a:t>. If they received a modified diploma and continue to receive services, you report them on Child Count. If they don’t continue to receive services then you wouldn’t report them on the Child Count.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042C83-F474-4689-992F-134064305D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96839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4356075"/>
          </a:xfrm>
        </p:spPr>
        <p:txBody>
          <a:bodyPr/>
          <a:lstStyle/>
          <a:p>
            <a:pPr defTabSz="898136" eaLnBrk="0" fontAlgn="base" hangingPunct="0">
              <a:spcBef>
                <a:spcPts val="0"/>
              </a:spcBef>
              <a:spcAft>
                <a:spcPct val="0"/>
              </a:spcAft>
              <a:defRPr/>
            </a:pPr>
            <a:r>
              <a:rPr lang="en-US" dirty="0"/>
              <a:t>Generally speaking,</a:t>
            </a:r>
            <a:r>
              <a:rPr lang="en-US" baseline="0" dirty="0"/>
              <a:t> t</a:t>
            </a:r>
            <a:r>
              <a:rPr lang="en-US" dirty="0"/>
              <a:t>he resident district (or where the parent or</a:t>
            </a:r>
            <a:r>
              <a:rPr lang="en-US" baseline="0" dirty="0"/>
              <a:t> guardian lives) </a:t>
            </a:r>
            <a:r>
              <a:rPr lang="en-US" dirty="0"/>
              <a:t>is responsible</a:t>
            </a:r>
            <a:r>
              <a:rPr lang="en-US" baseline="0" dirty="0"/>
              <a:t> for reporting. This is the district that is responsible for FAPE (Free and Appropriate Public Education).   </a:t>
            </a:r>
          </a:p>
          <a:p>
            <a:pPr defTabSz="898136" eaLnBrk="0" fontAlgn="base" hangingPunct="0">
              <a:spcBef>
                <a:spcPts val="0"/>
              </a:spcBef>
              <a:spcAft>
                <a:spcPct val="0"/>
              </a:spcAft>
              <a:defRPr/>
            </a:pPr>
            <a:endParaRPr lang="en-US" sz="600" dirty="0"/>
          </a:p>
          <a:p>
            <a:r>
              <a:rPr lang="en-US" baseline="0" dirty="0"/>
              <a:t>However, there are some exceptions:</a:t>
            </a:r>
            <a:endParaRPr lang="en-US" dirty="0"/>
          </a:p>
          <a:p>
            <a:pPr marL="168401" indent="-168401">
              <a:buFont typeface="Arial" pitchFamily="34" charset="0"/>
              <a:buChar char="•"/>
            </a:pPr>
            <a:r>
              <a:rPr lang="en-US" u="sng" dirty="0"/>
              <a:t>Parent</a:t>
            </a:r>
            <a:r>
              <a:rPr lang="en-US" u="sng" baseline="0" dirty="0"/>
              <a:t> placed private school students</a:t>
            </a:r>
            <a:r>
              <a:rPr lang="en-US" u="none" baseline="0" dirty="0"/>
              <a:t> </a:t>
            </a:r>
            <a:r>
              <a:rPr lang="en-US" baseline="0" dirty="0"/>
              <a:t>– if the school is within your district boundaries, then you must report them.</a:t>
            </a:r>
          </a:p>
          <a:p>
            <a:pPr marL="168401" indent="-168401">
              <a:buFont typeface="Arial" pitchFamily="34" charset="0"/>
              <a:buChar char="•"/>
            </a:pPr>
            <a:r>
              <a:rPr lang="en-US" baseline="0" dirty="0"/>
              <a:t>A </a:t>
            </a:r>
            <a:r>
              <a:rPr lang="en-US" u="sng" baseline="0" dirty="0"/>
              <a:t>Charter school</a:t>
            </a:r>
            <a:r>
              <a:rPr lang="en-US" u="none" baseline="0" dirty="0"/>
              <a:t> </a:t>
            </a:r>
            <a:r>
              <a:rPr lang="en-US" baseline="0" dirty="0"/>
              <a:t>- if it is within your district’s boundaries, then you must report them.</a:t>
            </a:r>
          </a:p>
          <a:p>
            <a:pPr marL="168401" indent="-168401">
              <a:buFont typeface="Arial" pitchFamily="34" charset="0"/>
              <a:buChar char="•"/>
            </a:pPr>
            <a:r>
              <a:rPr lang="en-US" u="sng" baseline="0" dirty="0"/>
              <a:t>Open Enrollment</a:t>
            </a:r>
            <a:r>
              <a:rPr lang="en-US" u="none" baseline="0" dirty="0"/>
              <a:t> </a:t>
            </a:r>
            <a:r>
              <a:rPr lang="en-US" baseline="0" dirty="0"/>
              <a:t>– if student accepted in an Open Enrollment slot in your district prior to July 1, 2019, you must report them – as the student became your district’s responsibility. In other words, in an Open Enrollment slot, the attending district becomes responsible for FAPE and for reporting the student.</a:t>
            </a:r>
          </a:p>
          <a:p>
            <a:pPr marL="168401" lvl="1" indent="-168401" defTabSz="898136">
              <a:buFont typeface="Arial" pitchFamily="34" charset="0"/>
              <a:buChar char="•"/>
              <a:defRPr/>
            </a:pPr>
            <a:r>
              <a:rPr lang="en-US" i="0" u="sng" baseline="0" dirty="0"/>
              <a:t>Inter-District or Inter-Agency transfer agreement</a:t>
            </a:r>
            <a:r>
              <a:rPr lang="en-US" i="0" baseline="0" dirty="0"/>
              <a:t> </a:t>
            </a:r>
            <a:r>
              <a:rPr lang="en-US" i="1" baseline="0" dirty="0"/>
              <a:t>- </a:t>
            </a:r>
            <a:r>
              <a:rPr lang="en-US" i="0" baseline="0" dirty="0"/>
              <a:t>this </a:t>
            </a:r>
            <a:r>
              <a:rPr lang="en-US" baseline="0" dirty="0"/>
              <a:t>is a written agreement involving the parent or guardian with another district to serve the student for your district. The attending district is responsible for FAPE and for reporting inter-district transfer students.  </a:t>
            </a:r>
          </a:p>
          <a:p>
            <a:pPr marL="168401" lvl="1" indent="-168401" defTabSz="898136">
              <a:buFont typeface="Arial" pitchFamily="34" charset="0"/>
              <a:buChar char="•"/>
              <a:defRPr/>
            </a:pPr>
            <a:r>
              <a:rPr lang="en-US" u="sng" baseline="0" dirty="0"/>
              <a:t>Foster Care</a:t>
            </a:r>
            <a:r>
              <a:rPr lang="en-US" u="none" baseline="0" dirty="0"/>
              <a:t> </a:t>
            </a:r>
            <a:r>
              <a:rPr lang="en-US" baseline="0" dirty="0"/>
              <a:t>– if the student resides in another district but continues to attend the district of origin then the district of origin, which is the attending district reports the record.</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042C83-F474-4689-992F-134064305D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45250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4515730"/>
          </a:xfrm>
        </p:spPr>
        <p:txBody>
          <a:bodyPr/>
          <a:lstStyle/>
          <a:p>
            <a:r>
              <a:rPr lang="en-US" u="sng" dirty="0"/>
              <a:t>Federal Reports</a:t>
            </a:r>
            <a:r>
              <a:rPr lang="en-US" dirty="0"/>
              <a:t> - Oregon annually submits multiple reports to the U.S. Department of Education to comply with the Individuals with Disabilities Education Act (IDEA).</a:t>
            </a:r>
          </a:p>
          <a:p>
            <a:endParaRPr lang="en-US" sz="1000" dirty="0"/>
          </a:p>
          <a:p>
            <a:r>
              <a:rPr lang="en-US" u="sng" dirty="0"/>
              <a:t>Fiscal</a:t>
            </a:r>
            <a:r>
              <a:rPr lang="en-US" u="none" dirty="0"/>
              <a:t> </a:t>
            </a:r>
            <a:r>
              <a:rPr lang="en-US" dirty="0"/>
              <a:t>- The </a:t>
            </a:r>
            <a:r>
              <a:rPr lang="en-US" b="1" u="none" dirty="0"/>
              <a:t>SECC does</a:t>
            </a:r>
            <a:r>
              <a:rPr lang="en-US" b="1" u="none" baseline="0" dirty="0"/>
              <a:t> not </a:t>
            </a:r>
            <a:r>
              <a:rPr lang="en-US" b="1" u="none" dirty="0"/>
              <a:t>drive </a:t>
            </a:r>
            <a:r>
              <a:rPr lang="en-US" dirty="0"/>
              <a:t>the federal IDEA Part B flow-through allocations. </a:t>
            </a:r>
            <a:r>
              <a:rPr lang="en-US" dirty="0">
                <a:solidFill>
                  <a:schemeClr val="tx1"/>
                </a:solidFill>
              </a:rPr>
              <a:t>It does however determine the number of eligible students served by State Programs (YCEP, JDEP, LTCT, PNF and Hospital programs) that receive a portion of district federal funds. The December Child Count is one of many factors that are used to determine the amount flow-through funds distributed to districts. </a:t>
            </a:r>
          </a:p>
          <a:p>
            <a:endParaRPr lang="en-US" dirty="0"/>
          </a:p>
          <a:p>
            <a:r>
              <a:rPr lang="en-US" u="sng" dirty="0"/>
              <a:t>Proportionate Share</a:t>
            </a:r>
            <a:r>
              <a:rPr lang="en-US" dirty="0"/>
              <a:t> – The SECC data is used as part of the calculation for Proportionate Share. This is what must be expended to provide equitable special education and related services for eligible parent placed private school children.</a:t>
            </a:r>
          </a:p>
          <a:p>
            <a:endParaRPr lang="en-US" sz="1000" dirty="0"/>
          </a:p>
          <a:p>
            <a:pPr defTabSz="931774">
              <a:defRPr/>
            </a:pPr>
            <a:r>
              <a:rPr lang="en-US" u="sng" dirty="0"/>
              <a:t>Statistical</a:t>
            </a:r>
            <a:r>
              <a:rPr lang="en-US" u="none" baseline="0" dirty="0"/>
              <a:t> - It is used to make decisions in a myriad of ways, including by your district, by ODE or the legislature, for example.</a:t>
            </a:r>
            <a:endParaRPr lang="en-US" u="sng" dirty="0"/>
          </a:p>
          <a:p>
            <a:endParaRPr lang="en-US" sz="1000" dirty="0"/>
          </a:p>
          <a:p>
            <a:pPr defTabSz="949478">
              <a:defRPr/>
            </a:pPr>
            <a:r>
              <a:rPr lang="en-US" u="sng" dirty="0">
                <a:solidFill>
                  <a:schemeClr val="tx1"/>
                </a:solidFill>
              </a:rPr>
              <a:t>Data is used</a:t>
            </a:r>
            <a:r>
              <a:rPr lang="en-US" dirty="0">
                <a:solidFill>
                  <a:schemeClr val="tx1"/>
                </a:solidFill>
              </a:rPr>
              <a:t> in the At-A-Glance Special Education Profile (formerly Special Education Report Card)</a:t>
            </a:r>
            <a:r>
              <a:rPr lang="en-US" baseline="0" dirty="0">
                <a:solidFill>
                  <a:schemeClr val="tx1"/>
                </a:solidFill>
              </a:rPr>
              <a:t>,</a:t>
            </a:r>
            <a:r>
              <a:rPr lang="en-US" dirty="0">
                <a:solidFill>
                  <a:schemeClr val="tx1"/>
                </a:solidFill>
              </a:rPr>
              <a:t> the Special Education Systems Performance Review &amp; Improvement (SPR&amp;I) reporting system</a:t>
            </a:r>
            <a:r>
              <a:rPr lang="en-US" baseline="0" dirty="0">
                <a:solidFill>
                  <a:schemeClr val="tx1"/>
                </a:solidFill>
              </a:rPr>
              <a:t> and the State Performance Plan/Annual Performance Report (SPP/APR).</a:t>
            </a:r>
            <a:endParaRPr lang="en-US" dirty="0">
              <a:solidFill>
                <a:schemeClr val="tx1"/>
              </a:solidFill>
            </a:endParaRPr>
          </a:p>
          <a:p>
            <a:pPr defTabSz="931774">
              <a:defRPr/>
            </a:pPr>
            <a:endParaRPr lang="en-US" sz="1000" baseline="0" dirty="0"/>
          </a:p>
          <a:p>
            <a:pPr defTabSz="931774">
              <a:defRPr/>
            </a:pPr>
            <a:r>
              <a:rPr lang="en-US" u="sng" baseline="0" dirty="0"/>
              <a:t>Data are also used</a:t>
            </a:r>
            <a:r>
              <a:rPr lang="en-US" u="none" baseline="0" dirty="0"/>
              <a:t> </a:t>
            </a:r>
            <a:r>
              <a:rPr lang="en-US" baseline="0" dirty="0"/>
              <a:t>for LEA Determinations. Child Count data are used in calculations for certain compliance indicators, significant disproportionality as well as timely and accurate which we will talk more about a little later.</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042C83-F474-4689-992F-134064305D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06252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08320" cy="4172396"/>
          </a:xfrm>
        </p:spPr>
        <p:txBody>
          <a:bodyPr/>
          <a:lstStyle/>
          <a:p>
            <a:pPr lvl="0"/>
            <a:r>
              <a:rPr lang="en-US" dirty="0"/>
              <a:t>New for December Child Count:</a:t>
            </a:r>
          </a:p>
          <a:p>
            <a:pPr lvl="0"/>
            <a:endParaRPr lang="en-US" dirty="0"/>
          </a:p>
          <a:p>
            <a:pPr marL="171450" lvl="0" indent="-171450">
              <a:buFont typeface="Arial" panose="020B0604020202020204" pitchFamily="34" charset="0"/>
              <a:buChar char="•"/>
            </a:pPr>
            <a:r>
              <a:rPr lang="en-US" dirty="0"/>
              <a:t>Removing both Related and Supplemental service codes and their business rules. </a:t>
            </a:r>
          </a:p>
          <a:p>
            <a:pPr marL="171450" lvl="0" indent="-171450">
              <a:buFont typeface="Arial" panose="020B0604020202020204" pitchFamily="34" charset="0"/>
              <a:buChar char="•"/>
            </a:pPr>
            <a:r>
              <a:rPr lang="en-US" dirty="0"/>
              <a:t>Revising the Final submission Form formatting and PNF counts to the Programs column.</a:t>
            </a:r>
          </a:p>
          <a:p>
            <a:pPr marL="628650" lvl="1" indent="-171450">
              <a:buFont typeface="Arial" panose="020B0604020202020204" pitchFamily="34" charset="0"/>
              <a:buChar char="•"/>
            </a:pPr>
            <a:r>
              <a:rPr lang="en-US" dirty="0"/>
              <a:t>Formatting change to the form will align the Child Count and June Exit forms.</a:t>
            </a:r>
          </a:p>
          <a:p>
            <a:pPr lvl="0"/>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042C83-F474-4689-992F-134064305D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25778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160821"/>
          </a:xfrm>
        </p:spPr>
        <p:txBody>
          <a:bodyPr/>
          <a:lstStyle/>
          <a:p>
            <a:pPr defTabSz="931774">
              <a:spcBef>
                <a:spcPts val="0"/>
              </a:spcBef>
              <a:spcAft>
                <a:spcPts val="0"/>
              </a:spcAft>
              <a:defRPr/>
            </a:pPr>
            <a:r>
              <a:rPr lang="en-US" dirty="0">
                <a:solidFill>
                  <a:schemeClr val="tx1"/>
                </a:solidFill>
              </a:rPr>
              <a:t>As you work on your submission, here are some thing to watch out for:</a:t>
            </a:r>
          </a:p>
          <a:p>
            <a:pPr marL="168401" indent="-168401" defTabSz="931774">
              <a:spcBef>
                <a:spcPts val="0"/>
              </a:spcBef>
              <a:spcAft>
                <a:spcPts val="0"/>
              </a:spcAft>
              <a:buFont typeface="Arial" pitchFamily="34" charset="0"/>
              <a:buChar char="•"/>
              <a:defRPr/>
            </a:pPr>
            <a:r>
              <a:rPr lang="en-US" dirty="0">
                <a:solidFill>
                  <a:schemeClr val="tx1"/>
                </a:solidFill>
              </a:rPr>
              <a:t>For Homeschool records, Federal Placement code 41, the Attending District and Attending School is the ESD ID. </a:t>
            </a:r>
          </a:p>
          <a:p>
            <a:pPr marL="168401" indent="-168401" defTabSz="931774">
              <a:spcBef>
                <a:spcPts val="0"/>
              </a:spcBef>
              <a:spcAft>
                <a:spcPts val="0"/>
              </a:spcAft>
              <a:buFont typeface="Arial" pitchFamily="34" charset="0"/>
              <a:buChar char="•"/>
              <a:defRPr/>
            </a:pPr>
            <a:r>
              <a:rPr lang="en-US" dirty="0">
                <a:solidFill>
                  <a:schemeClr val="tx1"/>
                </a:solidFill>
              </a:rPr>
              <a:t>If the attending school is a charter school, then the Enrollment Type should be “C.”</a:t>
            </a:r>
          </a:p>
          <a:p>
            <a:pPr marL="168401" indent="-168401" defTabSz="931774">
              <a:spcBef>
                <a:spcPts val="0"/>
              </a:spcBef>
              <a:spcAft>
                <a:spcPts val="0"/>
              </a:spcAft>
              <a:buFont typeface="Arial" pitchFamily="34" charset="0"/>
              <a:buChar char="•"/>
              <a:defRPr/>
            </a:pPr>
            <a:r>
              <a:rPr lang="en-US" dirty="0">
                <a:solidFill>
                  <a:schemeClr val="tx1"/>
                </a:solidFill>
              </a:rPr>
              <a:t>If Enrollment Type is N, then the Attending District and Attending School IDs should match the Resident District and Resident School IDs. </a:t>
            </a:r>
          </a:p>
          <a:p>
            <a:pPr marL="168401" marR="0" lvl="0" indent="-168401" algn="l" defTabSz="931774" rtl="0" eaLnBrk="1" fontAlgn="auto" latinLnBrk="0" hangingPunct="1">
              <a:lnSpc>
                <a:spcPct val="100000"/>
              </a:lnSpc>
              <a:spcBef>
                <a:spcPts val="0"/>
              </a:spcBef>
              <a:spcAft>
                <a:spcPts val="0"/>
              </a:spcAft>
              <a:buClrTx/>
              <a:buSzTx/>
              <a:buFont typeface="Arial" pitchFamily="34" charset="0"/>
              <a:buChar char="•"/>
              <a:tabLst/>
              <a:defRPr/>
            </a:pPr>
            <a:r>
              <a:rPr lang="en-US" dirty="0">
                <a:solidFill>
                  <a:schemeClr val="tx1"/>
                </a:solidFill>
              </a:rPr>
              <a:t>If Interdistrict Transfer student (Enrollment Type I), then the Special Education Resident District ID cannot be same as the Resident District ID and Attending District ID.</a:t>
            </a:r>
          </a:p>
          <a:p>
            <a:pPr marL="168401" marR="0" lvl="0" indent="-168401" algn="l" defTabSz="931774" rtl="0" eaLnBrk="1" fontAlgn="auto" latinLnBrk="0" hangingPunct="1">
              <a:lnSpc>
                <a:spcPct val="100000"/>
              </a:lnSpc>
              <a:spcBef>
                <a:spcPts val="0"/>
              </a:spcBef>
              <a:spcAft>
                <a:spcPts val="0"/>
              </a:spcAft>
              <a:buClrTx/>
              <a:buSzTx/>
              <a:buFont typeface="Arial" pitchFamily="34" charset="0"/>
              <a:buChar char="•"/>
              <a:tabLst/>
              <a:defRPr/>
            </a:pPr>
            <a:r>
              <a:rPr lang="en-US" dirty="0">
                <a:solidFill>
                  <a:schemeClr val="tx1"/>
                </a:solidFill>
              </a:rPr>
              <a:t>If a student is placed by the district in an Approved Private School, then the Enrollment Type is “A.”</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042C83-F474-4689-992F-134064305D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77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08320" cy="4172396"/>
          </a:xfrm>
        </p:spPr>
        <p:txBody>
          <a:bodyPr/>
          <a:lstStyle/>
          <a:p>
            <a:pPr marL="0" lvl="1" indent="0" defTabSz="898136">
              <a:buFont typeface="Arial" panose="020B0604020202020204" pitchFamily="34" charset="0"/>
              <a:buNone/>
              <a:defRPr/>
            </a:pPr>
            <a:r>
              <a:rPr lang="en-US" dirty="0"/>
              <a:t>Some other things to keep your eye on for Child Count:</a:t>
            </a:r>
          </a:p>
          <a:p>
            <a:pPr marL="168401" lvl="1" indent="-168401" defTabSz="898136">
              <a:buFont typeface="Arial" panose="020B0604020202020204" pitchFamily="34" charset="0"/>
              <a:buChar char="•"/>
              <a:defRPr/>
            </a:pPr>
            <a:r>
              <a:rPr lang="en-US" dirty="0"/>
              <a:t>For </a:t>
            </a:r>
            <a:r>
              <a:rPr lang="en-US" baseline="0" dirty="0">
                <a:solidFill>
                  <a:schemeClr val="tx1"/>
                </a:solidFill>
              </a:rPr>
              <a:t>Juvenile Detention Education Program (JDEP) </a:t>
            </a:r>
            <a:r>
              <a:rPr lang="en-US" dirty="0"/>
              <a:t> students both the Attending District ID and the SECC Resident District ID should be reported as 3476.</a:t>
            </a:r>
          </a:p>
          <a:p>
            <a:pPr marL="168401" marR="0" lvl="1" indent="-168401" algn="l" defTabSz="89813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For </a:t>
            </a:r>
            <a:r>
              <a:rPr lang="en-US" baseline="0" dirty="0">
                <a:solidFill>
                  <a:schemeClr val="tx1"/>
                </a:solidFill>
              </a:rPr>
              <a:t>Youth Corrections Education Program (YCEP), </a:t>
            </a:r>
            <a:r>
              <a:rPr lang="en-US" dirty="0"/>
              <a:t> students both the Attending District ID and the SECC Resident District ID should be reported as 3477.</a:t>
            </a:r>
          </a:p>
          <a:p>
            <a:pPr marL="168401" marR="0" lvl="1" indent="-168401" algn="l" defTabSz="89813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For Long Term Care and Treatment (LTCT) students:</a:t>
            </a:r>
          </a:p>
          <a:p>
            <a:pPr marL="625601" marR="0" lvl="2" indent="-168401" algn="l" defTabSz="89813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Both the Attending District ID and the SECC Resident District ID should be reported as 3559.</a:t>
            </a:r>
          </a:p>
          <a:p>
            <a:pPr marL="625601" marR="0" lvl="2" indent="-168401" algn="l" defTabSz="89813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tx1"/>
                </a:solidFill>
              </a:rPr>
              <a:t>Agency Serving Code should be reported as 31.</a:t>
            </a:r>
          </a:p>
          <a:p>
            <a:pPr marL="625601" marR="0" lvl="2" indent="-168401" algn="l" defTabSz="89813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tx1"/>
                </a:solidFill>
              </a:rPr>
              <a:t>Enrollment Type Code should be reported as Other (O)</a:t>
            </a:r>
          </a:p>
          <a:p>
            <a:pPr marL="168401" indent="-168401" defTabSz="931774">
              <a:spcBef>
                <a:spcPts val="0"/>
              </a:spcBef>
              <a:spcAft>
                <a:spcPts val="0"/>
              </a:spcAft>
              <a:buFont typeface="Arial" pitchFamily="34" charset="0"/>
              <a:buChar char="•"/>
              <a:defRPr/>
            </a:pPr>
            <a:r>
              <a:rPr lang="en-US" dirty="0">
                <a:solidFill>
                  <a:schemeClr val="tx1"/>
                </a:solidFill>
              </a:rPr>
              <a:t>If you</a:t>
            </a:r>
            <a:r>
              <a:rPr lang="en-US" baseline="0" dirty="0">
                <a:solidFill>
                  <a:schemeClr val="tx1"/>
                </a:solidFill>
              </a:rPr>
              <a:t> are the contractor and report for JDEP or YCEP, ensure that:</a:t>
            </a:r>
          </a:p>
          <a:p>
            <a:pPr marL="634288" lvl="1" indent="-168401" defTabSz="931774">
              <a:spcBef>
                <a:spcPts val="0"/>
              </a:spcBef>
              <a:spcAft>
                <a:spcPts val="0"/>
              </a:spcAft>
              <a:buFont typeface="Arial" pitchFamily="34" charset="0"/>
              <a:buChar char="•"/>
              <a:defRPr/>
            </a:pPr>
            <a:r>
              <a:rPr lang="en-US" baseline="0" dirty="0">
                <a:solidFill>
                  <a:schemeClr val="tx1"/>
                </a:solidFill>
              </a:rPr>
              <a:t>Check for missing records! There are about 20 missing records every year that we have to ask to be added during the Review Window.</a:t>
            </a:r>
            <a:endParaRPr lang="en-US" dirty="0">
              <a:solidFill>
                <a:schemeClr val="tx1"/>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042C83-F474-4689-992F-134064305D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58214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08320" cy="4172396"/>
          </a:xfrm>
        </p:spPr>
        <p:txBody>
          <a:bodyPr/>
          <a:lstStyle/>
          <a:p>
            <a:pPr marL="171601" indent="-171601" defTabSz="949478">
              <a:spcBef>
                <a:spcPts val="0"/>
              </a:spcBef>
              <a:spcAft>
                <a:spcPts val="0"/>
              </a:spcAft>
              <a:buFont typeface="Arial" pitchFamily="34" charset="0"/>
              <a:buChar char="•"/>
              <a:defRPr/>
            </a:pPr>
            <a:r>
              <a:rPr lang="en-US" baseline="0" dirty="0">
                <a:solidFill>
                  <a:schemeClr val="tx1"/>
                </a:solidFill>
              </a:rPr>
              <a:t>Secure Student ID (SSID) System errors – there are two common ones that submitters frequently encounter.</a:t>
            </a:r>
          </a:p>
          <a:p>
            <a:pPr marL="646339" lvl="1" indent="-171601" defTabSz="949478">
              <a:spcBef>
                <a:spcPts val="0"/>
              </a:spcBef>
              <a:spcAft>
                <a:spcPts val="0"/>
              </a:spcAft>
              <a:buFont typeface="Arial" pitchFamily="34" charset="0"/>
              <a:buChar char="•"/>
              <a:defRPr/>
            </a:pPr>
            <a:r>
              <a:rPr lang="en-US" u="sng" dirty="0">
                <a:solidFill>
                  <a:schemeClr val="tx1"/>
                </a:solidFill>
              </a:rPr>
              <a:t>Student Effective Date is Outdated</a:t>
            </a:r>
            <a:r>
              <a:rPr lang="en-US" u="none" dirty="0">
                <a:solidFill>
                  <a:schemeClr val="tx1"/>
                </a:solidFill>
              </a:rPr>
              <a:t> </a:t>
            </a:r>
            <a:r>
              <a:rPr lang="en-US" dirty="0">
                <a:solidFill>
                  <a:schemeClr val="tx1"/>
                </a:solidFill>
              </a:rPr>
              <a:t>– this means that the record has not been touched since prior</a:t>
            </a:r>
            <a:r>
              <a:rPr lang="en-US" baseline="0" dirty="0">
                <a:solidFill>
                  <a:schemeClr val="tx1"/>
                </a:solidFill>
              </a:rPr>
              <a:t> to September 1. To resolve this, someone needs to open the record in SSID System, make any updates and save even if no updates.</a:t>
            </a:r>
          </a:p>
          <a:p>
            <a:pPr marL="646339" lvl="1" indent="-171601" defTabSz="949478">
              <a:spcBef>
                <a:spcPts val="0"/>
              </a:spcBef>
              <a:spcAft>
                <a:spcPts val="0"/>
              </a:spcAft>
              <a:buFont typeface="Arial" pitchFamily="34" charset="0"/>
              <a:buChar char="•"/>
              <a:defRPr/>
            </a:pPr>
            <a:r>
              <a:rPr lang="en-US" u="sng" baseline="0" dirty="0">
                <a:solidFill>
                  <a:schemeClr val="tx1"/>
                </a:solidFill>
              </a:rPr>
              <a:t>Demographic Mismatch</a:t>
            </a:r>
            <a:r>
              <a:rPr lang="en-US" u="none" baseline="0" dirty="0">
                <a:solidFill>
                  <a:schemeClr val="tx1"/>
                </a:solidFill>
              </a:rPr>
              <a:t> </a:t>
            </a:r>
            <a:r>
              <a:rPr lang="en-US" baseline="0" dirty="0">
                <a:solidFill>
                  <a:schemeClr val="tx1"/>
                </a:solidFill>
              </a:rPr>
              <a:t>– the error message identifies the fields that are not matching in your record as compared to the SSID system. If your record is accurate, then the SSID System record will need to be revised. </a:t>
            </a:r>
          </a:p>
          <a:p>
            <a:pPr marL="171601" indent="-171601" defTabSz="949478">
              <a:spcBef>
                <a:spcPts val="0"/>
              </a:spcBef>
              <a:spcAft>
                <a:spcPts val="0"/>
              </a:spcAft>
              <a:buFont typeface="Arial" pitchFamily="34" charset="0"/>
              <a:buChar char="•"/>
              <a:defRPr/>
            </a:pPr>
            <a:r>
              <a:rPr lang="en-US" baseline="0" dirty="0">
                <a:solidFill>
                  <a:schemeClr val="tx1"/>
                </a:solidFill>
              </a:rPr>
              <a:t>Fall ADM (Annual Daily Membership):</a:t>
            </a:r>
          </a:p>
          <a:p>
            <a:pPr marL="625601" lvl="2" indent="-168401" defTabSz="898136">
              <a:spcBef>
                <a:spcPts val="0"/>
              </a:spcBef>
              <a:spcAft>
                <a:spcPts val="0"/>
              </a:spcAft>
              <a:buFont typeface="Arial" panose="020B0604020202020204" pitchFamily="34" charset="0"/>
              <a:buChar char="•"/>
              <a:defRPr/>
            </a:pPr>
            <a:r>
              <a:rPr lang="en-US" dirty="0">
                <a:solidFill>
                  <a:schemeClr val="tx1"/>
                </a:solidFill>
              </a:rPr>
              <a:t>Race/Ethnicity flag should match Child Count or Fall ADM.</a:t>
            </a:r>
          </a:p>
          <a:p>
            <a:pPr marL="625601" lvl="2" indent="-168401" defTabSz="898136">
              <a:spcBef>
                <a:spcPts val="0"/>
              </a:spcBef>
              <a:spcAft>
                <a:spcPts val="0"/>
              </a:spcAft>
              <a:buFont typeface="Arial" panose="020B0604020202020204" pitchFamily="34" charset="0"/>
              <a:buChar char="•"/>
              <a:defRPr/>
            </a:pPr>
            <a:r>
              <a:rPr lang="en-US" dirty="0">
                <a:solidFill>
                  <a:schemeClr val="tx1"/>
                </a:solidFill>
              </a:rPr>
              <a:t>Grade level should match Fall ADM.</a:t>
            </a:r>
          </a:p>
          <a:p>
            <a:pPr marL="625601" lvl="2" indent="-168401" defTabSz="898136">
              <a:spcBef>
                <a:spcPts val="0"/>
              </a:spcBef>
              <a:spcAft>
                <a:spcPts val="0"/>
              </a:spcAft>
              <a:buFont typeface="Arial" panose="020B0604020202020204" pitchFamily="34" charset="0"/>
              <a:buChar char="•"/>
              <a:defRPr/>
            </a:pPr>
            <a:r>
              <a:rPr lang="en-US" dirty="0">
                <a:solidFill>
                  <a:schemeClr val="tx1"/>
                </a:solidFill>
              </a:rPr>
              <a:t>English Learner Flag should match what was reported in Fall ADM.</a:t>
            </a:r>
          </a:p>
          <a:p>
            <a:pPr marL="625601" lvl="2" indent="-168401" defTabSz="898136">
              <a:spcBef>
                <a:spcPts val="0"/>
              </a:spcBef>
              <a:spcAft>
                <a:spcPts val="0"/>
              </a:spcAft>
              <a:buFont typeface="Arial" panose="020B0604020202020204" pitchFamily="34" charset="0"/>
              <a:buChar char="•"/>
              <a:defRPr/>
            </a:pPr>
            <a:r>
              <a:rPr lang="en-US" dirty="0">
                <a:solidFill>
                  <a:schemeClr val="tx1"/>
                </a:solidFill>
              </a:rPr>
              <a:t>Birthdate should match what was reported in Fall ADM.</a:t>
            </a:r>
          </a:p>
          <a:p>
            <a:pPr marL="168401" lvl="1" indent="-168401" defTabSz="898136">
              <a:spcBef>
                <a:spcPts val="0"/>
              </a:spcBef>
              <a:spcAft>
                <a:spcPts val="0"/>
              </a:spcAft>
              <a:buFont typeface="Arial" panose="020B0604020202020204" pitchFamily="34" charset="0"/>
              <a:buChar char="•"/>
              <a:defRPr/>
            </a:pPr>
            <a:r>
              <a:rPr lang="en-US" dirty="0">
                <a:solidFill>
                  <a:schemeClr val="tx1"/>
                </a:solidFill>
              </a:rPr>
              <a:t>Prior Year Child Count:</a:t>
            </a:r>
          </a:p>
          <a:p>
            <a:pPr marL="625601" lvl="2" indent="-168401" defTabSz="898136">
              <a:spcBef>
                <a:spcPts val="0"/>
              </a:spcBef>
              <a:spcAft>
                <a:spcPts val="0"/>
              </a:spcAft>
              <a:buFont typeface="Arial" panose="020B0604020202020204" pitchFamily="34" charset="0"/>
              <a:buChar char="•"/>
              <a:defRPr/>
            </a:pPr>
            <a:r>
              <a:rPr lang="en-US" dirty="0">
                <a:solidFill>
                  <a:schemeClr val="tx1"/>
                </a:solidFill>
              </a:rPr>
              <a:t>Birthdate not matching what was reported in the prior year Child Count.</a:t>
            </a:r>
          </a:p>
          <a:p>
            <a:pPr marL="625601" lvl="2" indent="-168401" defTabSz="898136">
              <a:spcBef>
                <a:spcPts val="0"/>
              </a:spcBef>
              <a:spcAft>
                <a:spcPts val="0"/>
              </a:spcAft>
              <a:buFont typeface="Arial" panose="020B0604020202020204" pitchFamily="34" charset="0"/>
              <a:buChar char="•"/>
              <a:defRPr/>
            </a:pPr>
            <a:r>
              <a:rPr lang="en-US" dirty="0"/>
              <a:t>Race/Ethnicity </a:t>
            </a:r>
            <a:r>
              <a:rPr lang="en-US" dirty="0">
                <a:solidFill>
                  <a:schemeClr val="tx1"/>
                </a:solidFill>
              </a:rPr>
              <a:t>not matching what was reported in the prior year Child Count.</a:t>
            </a:r>
          </a:p>
          <a:p>
            <a:pPr marL="625601" lvl="2" indent="-168401" defTabSz="898136">
              <a:spcBef>
                <a:spcPts val="0"/>
              </a:spcBef>
              <a:spcAft>
                <a:spcPts val="0"/>
              </a:spcAft>
              <a:buFont typeface="Arial" panose="020B0604020202020204" pitchFamily="34" charset="0"/>
              <a:buChar char="•"/>
              <a:defRPr/>
            </a:pPr>
            <a:r>
              <a:rPr lang="en-US" dirty="0">
                <a:solidFill>
                  <a:schemeClr val="tx1"/>
                </a:solidFill>
              </a:rPr>
              <a:t>Grade is lower than what was reported in the prior year Child Count.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042C83-F474-4689-992F-134064305D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5821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08320" cy="4172396"/>
          </a:xfrm>
        </p:spPr>
        <p:txBody>
          <a:bodyPr/>
          <a:lstStyle/>
          <a:p>
            <a:r>
              <a:rPr lang="en-US" dirty="0"/>
              <a:t>This is a reminder that ODE supports</a:t>
            </a:r>
            <a:r>
              <a:rPr lang="en-US" baseline="0" dirty="0"/>
              <a:t> the following equity stance</a:t>
            </a:r>
            <a:r>
              <a:rPr lang="en-US" dirty="0"/>
              <a:t>.</a:t>
            </a:r>
          </a:p>
          <a:p>
            <a:endParaRPr lang="en-US" dirty="0"/>
          </a:p>
          <a:p>
            <a:r>
              <a:rPr lang="en-US" dirty="0"/>
              <a:t>Please</a:t>
            </a:r>
            <a:r>
              <a:rPr lang="en-US" baseline="0" dirty="0"/>
              <a:t> consult the link for more information about Education Equity.</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2</a:t>
            </a:fld>
            <a:endParaRPr lang="en-US"/>
          </a:p>
        </p:txBody>
      </p:sp>
    </p:spTree>
    <p:extLst>
      <p:ext uri="{BB962C8B-B14F-4D97-AF65-F5344CB8AC3E}">
        <p14:creationId xmlns:p14="http://schemas.microsoft.com/office/powerpoint/2010/main" val="17355999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54ECB7-3F60-7445-9D0A-009BD36385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DE6552-23E0-8B3E-C2DD-C50263463F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D6D5F0-06FE-8101-2712-DA273DFB63D3}"/>
              </a:ext>
            </a:extLst>
          </p:cNvPr>
          <p:cNvSpPr>
            <a:spLocks noGrp="1"/>
          </p:cNvSpPr>
          <p:nvPr>
            <p:ph type="body" idx="1"/>
          </p:nvPr>
        </p:nvSpPr>
        <p:spPr>
          <a:xfrm>
            <a:off x="701040" y="4473893"/>
            <a:ext cx="5608320" cy="4172396"/>
          </a:xfrm>
        </p:spPr>
        <p:txBody>
          <a:bodyPr/>
          <a:lstStyle/>
          <a:p>
            <a:pPr marL="171601" indent="-171601" defTabSz="949478">
              <a:spcBef>
                <a:spcPts val="0"/>
              </a:spcBef>
              <a:spcAft>
                <a:spcPts val="0"/>
              </a:spcAft>
              <a:buFont typeface="Arial" pitchFamily="34" charset="0"/>
              <a:buChar char="•"/>
              <a:defRPr/>
            </a:pPr>
            <a:r>
              <a:rPr lang="en-US" dirty="0">
                <a:solidFill>
                  <a:schemeClr val="tx1"/>
                </a:solidFill>
              </a:rPr>
              <a:t>Contact</a:t>
            </a:r>
            <a:r>
              <a:rPr lang="en-US" baseline="0" dirty="0">
                <a:solidFill>
                  <a:schemeClr val="tx1"/>
                </a:solidFill>
              </a:rPr>
              <a:t> OSD to see if there are students to report and to check on their placement. </a:t>
            </a:r>
          </a:p>
          <a:p>
            <a:pPr marL="628801" lvl="1" indent="-171601" defTabSz="949478">
              <a:spcBef>
                <a:spcPts val="0"/>
              </a:spcBef>
              <a:spcAft>
                <a:spcPts val="0"/>
              </a:spcAft>
              <a:buFont typeface="Arial" pitchFamily="34" charset="0"/>
              <a:buChar char="•"/>
              <a:defRPr/>
            </a:pPr>
            <a:r>
              <a:rPr lang="en-US" baseline="0" dirty="0">
                <a:solidFill>
                  <a:schemeClr val="tx1"/>
                </a:solidFill>
              </a:rPr>
              <a:t>Last year there were a fair amount of missing records, records that needed the Federal Placement Code updated, and a few records that needed to be deleted as the student was not attending OSD.</a:t>
            </a:r>
          </a:p>
          <a:p>
            <a:pPr marL="171601" marR="0" lvl="0" indent="-171601" algn="l" defTabSz="949478"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a:solidFill>
                  <a:schemeClr val="tx1"/>
                </a:solidFill>
                <a:effectLst/>
                <a:latin typeface="+mn-lt"/>
                <a:ea typeface="+mn-ea"/>
                <a:cs typeface="+mn-cs"/>
              </a:rPr>
              <a:t>Reminder that A3 records cannot be reported with grade of PK. Even if they are in a PreK program, they must be reported with grade KG (Kindergarten).</a:t>
            </a:r>
          </a:p>
          <a:p>
            <a:pPr marL="171601" marR="0" lvl="0" indent="-171601" algn="l" defTabSz="949478"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a:solidFill>
                  <a:schemeClr val="tx1"/>
                </a:solidFill>
                <a:effectLst/>
                <a:latin typeface="+mn-lt"/>
                <a:ea typeface="+mn-ea"/>
                <a:cs typeface="+mn-cs"/>
              </a:rPr>
              <a:t>We are cross validating the Primary Disability reported in the December Child Count against what is reported in Discipline Incidents. We have noticed the Primary Disability sometimes does not match Child Count, and there have been instances where more than one Primary Disability will be reported for a student. Please collaborate with the Discipline Data Submitter in your district to help them report accurately. We have started to audit Primary Disability in the Discipline collection, so that submitter may ask you questions as we recommended they talk to you.</a:t>
            </a:r>
          </a:p>
          <a:p>
            <a:pPr marL="171601" marR="0" lvl="0" indent="-171601" algn="l" defTabSz="949478" rtl="0" eaLnBrk="1" fontAlgn="auto" latinLnBrk="0" hangingPunct="1">
              <a:lnSpc>
                <a:spcPct val="100000"/>
              </a:lnSpc>
              <a:spcBef>
                <a:spcPts val="0"/>
              </a:spcBef>
              <a:spcAft>
                <a:spcPts val="0"/>
              </a:spcAft>
              <a:buClrTx/>
              <a:buSzTx/>
              <a:buFont typeface="Arial" pitchFamily="34" charset="0"/>
              <a:buChar char="•"/>
              <a:tabLst/>
              <a:defRPr/>
            </a:pPr>
            <a:r>
              <a:rPr lang="en-US" baseline="0" dirty="0">
                <a:solidFill>
                  <a:schemeClr val="tx1"/>
                </a:solidFill>
              </a:rPr>
              <a:t>Final Submission Form, be sure to resubmit if you make changes after emailing it to us. We don’t mind if you have to send it to us again.</a:t>
            </a:r>
          </a:p>
        </p:txBody>
      </p:sp>
      <p:sp>
        <p:nvSpPr>
          <p:cNvPr id="4" name="Slide Number Placeholder 3">
            <a:extLst>
              <a:ext uri="{FF2B5EF4-FFF2-40B4-BE49-F238E27FC236}">
                <a16:creationId xmlns:a16="http://schemas.microsoft.com/office/drawing/2014/main" id="{DEC9E981-0700-74D9-4D36-6985FC66448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042C83-F474-4689-992F-134064305D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87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08320" cy="4183970"/>
          </a:xfrm>
        </p:spPr>
        <p:txBody>
          <a:bodyPr/>
          <a:lstStyle/>
          <a:p>
            <a:r>
              <a:rPr lang="en-US" u="sng" baseline="0" dirty="0">
                <a:solidFill>
                  <a:schemeClr val="tx1"/>
                </a:solidFill>
              </a:rPr>
              <a:t>Secondary Federal Placement</a:t>
            </a:r>
            <a:r>
              <a:rPr lang="en-US" baseline="0" dirty="0">
                <a:solidFill>
                  <a:schemeClr val="tx1"/>
                </a:solidFill>
              </a:rPr>
              <a:t> sometimes poses a problem. See handout “Decision Tree for Reporting Secondary Federal Placement.” </a:t>
            </a:r>
          </a:p>
          <a:p>
            <a:endParaRPr lang="en-US" baseline="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Last year we got a lot of questions about secondary federal placement for age 5 kindergarten students. Remember that </a:t>
            </a:r>
            <a:r>
              <a:rPr lang="en-US" baseline="0" dirty="0">
                <a:solidFill>
                  <a:schemeClr val="tx1"/>
                </a:solidFill>
              </a:rPr>
              <a:t>Secondary Federal Placement applies to ECSE and age 5 kindergarteners. This is because the kindergarten classroom in this instance is considered an early childhood classroom.</a:t>
            </a:r>
          </a:p>
          <a:p>
            <a:pPr marL="224535" indent="-224535">
              <a:buFont typeface="+mj-lt"/>
              <a:buAutoNum type="arabicPeriod"/>
            </a:pPr>
            <a:r>
              <a:rPr lang="en-US" baseline="0" dirty="0">
                <a:solidFill>
                  <a:schemeClr val="tx1"/>
                </a:solidFill>
              </a:rPr>
              <a:t>In deciding which code to use, the easiest way is to first look at the amount of time students spend in the Early Childhood classroom. If </a:t>
            </a:r>
            <a:r>
              <a:rPr lang="en-US" dirty="0">
                <a:solidFill>
                  <a:schemeClr val="tx1"/>
                </a:solidFill>
              </a:rPr>
              <a:t>greater than </a:t>
            </a:r>
            <a:r>
              <a:rPr lang="en-US" baseline="0" dirty="0">
                <a:solidFill>
                  <a:schemeClr val="tx1"/>
                </a:solidFill>
              </a:rPr>
              <a:t>10 hours, it will be an “M” code (think “m” for more) if less than 10 hours, it will be an “L” code (think “l” for less).</a:t>
            </a:r>
          </a:p>
          <a:p>
            <a:pPr marL="224535" indent="-224535">
              <a:buFont typeface="+mj-lt"/>
              <a:buAutoNum type="arabicPeriod"/>
            </a:pPr>
            <a:r>
              <a:rPr lang="en-US" baseline="0" dirty="0">
                <a:solidFill>
                  <a:schemeClr val="tx1"/>
                </a:solidFill>
              </a:rPr>
              <a:t>Next think about where the student receives their services. If </a:t>
            </a:r>
            <a:r>
              <a:rPr lang="en-US" dirty="0">
                <a:solidFill>
                  <a:schemeClr val="tx1"/>
                </a:solidFill>
              </a:rPr>
              <a:t>50% or more of the</a:t>
            </a:r>
            <a:r>
              <a:rPr lang="en-US" baseline="0" dirty="0">
                <a:solidFill>
                  <a:schemeClr val="tx1"/>
                </a:solidFill>
              </a:rPr>
              <a:t> </a:t>
            </a:r>
            <a:r>
              <a:rPr lang="en-US" dirty="0">
                <a:solidFill>
                  <a:schemeClr val="tx1"/>
                </a:solidFill>
              </a:rPr>
              <a:t>services are</a:t>
            </a:r>
            <a:r>
              <a:rPr lang="en-US" baseline="0" dirty="0">
                <a:solidFill>
                  <a:schemeClr val="tx1"/>
                </a:solidFill>
              </a:rPr>
              <a:t> provided </a:t>
            </a:r>
            <a:r>
              <a:rPr lang="en-US" dirty="0">
                <a:solidFill>
                  <a:schemeClr val="tx1"/>
                </a:solidFill>
              </a:rPr>
              <a:t>in the Early</a:t>
            </a:r>
            <a:r>
              <a:rPr lang="en-US" baseline="0" dirty="0">
                <a:solidFill>
                  <a:schemeClr val="tx1"/>
                </a:solidFill>
              </a:rPr>
              <a:t> Childhood classroom, </a:t>
            </a:r>
            <a:r>
              <a:rPr lang="en-US" dirty="0">
                <a:solidFill>
                  <a:schemeClr val="tx1"/>
                </a:solidFill>
              </a:rPr>
              <a:t>then it will be a M1 or L1 code</a:t>
            </a:r>
            <a:r>
              <a:rPr lang="en-US" baseline="0" dirty="0">
                <a:solidFill>
                  <a:schemeClr val="tx1"/>
                </a:solidFill>
              </a:rPr>
              <a:t>, if less than </a:t>
            </a:r>
            <a:r>
              <a:rPr lang="en-US" dirty="0">
                <a:solidFill>
                  <a:schemeClr val="tx1"/>
                </a:solidFill>
              </a:rPr>
              <a:t>50% of services in the Early</a:t>
            </a:r>
            <a:r>
              <a:rPr lang="en-US" baseline="0" dirty="0">
                <a:solidFill>
                  <a:schemeClr val="tx1"/>
                </a:solidFill>
              </a:rPr>
              <a:t> Childhood classroom,</a:t>
            </a:r>
            <a:r>
              <a:rPr lang="en-US" dirty="0">
                <a:solidFill>
                  <a:schemeClr val="tx1"/>
                </a:solidFill>
              </a:rPr>
              <a:t> then it will</a:t>
            </a:r>
            <a:r>
              <a:rPr lang="en-US" baseline="0" dirty="0">
                <a:solidFill>
                  <a:schemeClr val="tx1"/>
                </a:solidFill>
              </a:rPr>
              <a:t> be an M2 or L2 code.</a:t>
            </a:r>
          </a:p>
        </p:txBody>
      </p:sp>
      <p:sp>
        <p:nvSpPr>
          <p:cNvPr id="4" name="Slide Number Placeholder 3"/>
          <p:cNvSpPr>
            <a:spLocks noGrp="1"/>
          </p:cNvSpPr>
          <p:nvPr>
            <p:ph type="sldNum" sz="quarter" idx="10"/>
          </p:nvPr>
        </p:nvSpPr>
        <p:spPr/>
        <p:txBody>
          <a:bodyPr/>
          <a:lstStyle/>
          <a:p>
            <a:pPr defTabSz="931774">
              <a:defRPr/>
            </a:pPr>
            <a:fld id="{42042C83-F474-4689-992F-134064305DAD}" type="slidenum">
              <a:rPr lang="en-US">
                <a:solidFill>
                  <a:prstClr val="black"/>
                </a:solidFill>
                <a:latin typeface="Calibri" panose="020F0502020204030204"/>
              </a:rPr>
              <a:pPr defTabSz="931774">
                <a:defRPr/>
              </a:pPr>
              <a:t>21</a:t>
            </a:fld>
            <a:endParaRPr lang="en-US">
              <a:solidFill>
                <a:prstClr val="black"/>
              </a:solidFill>
              <a:latin typeface="Calibri" panose="020F0502020204030204"/>
            </a:endParaRPr>
          </a:p>
        </p:txBody>
      </p:sp>
    </p:spTree>
    <p:extLst>
      <p:ext uri="{BB962C8B-B14F-4D97-AF65-F5344CB8AC3E}">
        <p14:creationId xmlns:p14="http://schemas.microsoft.com/office/powerpoint/2010/main" val="4285326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4356075"/>
          </a:xfrm>
        </p:spPr>
        <p:txBody>
          <a:bodyPr/>
          <a:lstStyle/>
          <a:p>
            <a:pPr defTabSz="931774">
              <a:defRPr/>
            </a:pPr>
            <a:r>
              <a:rPr lang="en-US" dirty="0">
                <a:cs typeface="Arial" pitchFamily="34" charset="0"/>
              </a:rPr>
              <a:t>Questions?</a:t>
            </a:r>
          </a:p>
        </p:txBody>
      </p:sp>
      <p:sp>
        <p:nvSpPr>
          <p:cNvPr id="4" name="Slide Number Placeholder 3"/>
          <p:cNvSpPr>
            <a:spLocks noGrp="1"/>
          </p:cNvSpPr>
          <p:nvPr>
            <p:ph type="sldNum" sz="quarter" idx="10"/>
          </p:nvPr>
        </p:nvSpPr>
        <p:spPr/>
        <p:txBody>
          <a:bodyPr/>
          <a:lstStyle/>
          <a:p>
            <a:pPr defTabSz="931774">
              <a:defRPr/>
            </a:pPr>
            <a:fld id="{42042C83-F474-4689-992F-134064305DAD}" type="slidenum">
              <a:rPr lang="en-US">
                <a:solidFill>
                  <a:prstClr val="black"/>
                </a:solidFill>
                <a:latin typeface="Calibri" panose="020F0502020204030204"/>
              </a:rPr>
              <a:pPr defTabSz="931774">
                <a:defRPr/>
              </a:pPr>
              <a:t>22</a:t>
            </a:fld>
            <a:endParaRPr lang="en-US">
              <a:solidFill>
                <a:prstClr val="black"/>
              </a:solidFill>
              <a:latin typeface="Calibri" panose="020F0502020204030204"/>
            </a:endParaRPr>
          </a:p>
        </p:txBody>
      </p:sp>
    </p:spTree>
    <p:extLst>
      <p:ext uri="{BB962C8B-B14F-4D97-AF65-F5344CB8AC3E}">
        <p14:creationId xmlns:p14="http://schemas.microsoft.com/office/powerpoint/2010/main" val="31864256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08320" cy="4183970"/>
          </a:xfrm>
        </p:spPr>
        <p:txBody>
          <a:bodyPr/>
          <a:lstStyle/>
          <a:p>
            <a:pPr defTabSz="931774">
              <a:defRPr/>
            </a:pPr>
            <a:r>
              <a:rPr lang="en-US" dirty="0"/>
              <a:t>The next collection we are going to go over is June Exit</a:t>
            </a:r>
            <a:r>
              <a:rPr lang="en-US" baseline="0" dirty="0"/>
              <a:t> (also part of SECC).</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23</a:t>
            </a:fld>
            <a:endParaRPr lang="en-US"/>
          </a:p>
        </p:txBody>
      </p:sp>
    </p:spTree>
    <p:extLst>
      <p:ext uri="{BB962C8B-B14F-4D97-AF65-F5344CB8AC3E}">
        <p14:creationId xmlns:p14="http://schemas.microsoft.com/office/powerpoint/2010/main" val="16392288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08320" cy="4183970"/>
          </a:xfrm>
        </p:spPr>
        <p:txBody>
          <a:bodyPr/>
          <a:lstStyle/>
          <a:p>
            <a:pPr defTabSz="898136">
              <a:defRPr/>
            </a:pPr>
            <a:r>
              <a:rPr lang="en-US" dirty="0"/>
              <a:t>The collection opens May 28, 2026</a:t>
            </a:r>
            <a:r>
              <a:rPr lang="en-US" baseline="0" dirty="0"/>
              <a:t> and </a:t>
            </a:r>
            <a:r>
              <a:rPr lang="en-US" dirty="0"/>
              <a:t>closes July 6, 2026.</a:t>
            </a:r>
          </a:p>
          <a:p>
            <a:pPr defTabSz="898136">
              <a:defRPr/>
            </a:pPr>
            <a:r>
              <a:rPr lang="en-US" dirty="0"/>
              <a:t>Review Window will open August 27, 2026 and closes September 28, 2026.</a:t>
            </a:r>
          </a:p>
          <a:p>
            <a:pPr defTabSz="898136">
              <a:defRPr/>
            </a:pPr>
            <a:r>
              <a:rPr lang="en-US" dirty="0"/>
              <a:t>Jackie McKim</a:t>
            </a:r>
            <a:r>
              <a:rPr lang="en-US" baseline="0" dirty="0"/>
              <a:t> </a:t>
            </a:r>
            <a:r>
              <a:rPr lang="en-US" dirty="0"/>
              <a:t>is the data owner.</a:t>
            </a:r>
          </a:p>
        </p:txBody>
      </p:sp>
      <p:sp>
        <p:nvSpPr>
          <p:cNvPr id="4" name="Slide Number Placeholder 3"/>
          <p:cNvSpPr>
            <a:spLocks noGrp="1"/>
          </p:cNvSpPr>
          <p:nvPr>
            <p:ph type="sldNum" sz="quarter" idx="10"/>
          </p:nvPr>
        </p:nvSpPr>
        <p:spPr/>
        <p:txBody>
          <a:bodyPr/>
          <a:lstStyle/>
          <a:p>
            <a:pPr defTabSz="931774">
              <a:defRPr/>
            </a:pPr>
            <a:fld id="{E2B63952-BBA8-4838-A0CF-80F9272645AB}" type="slidenum">
              <a:rPr lang="en-US" sz="1300">
                <a:solidFill>
                  <a:prstClr val="black"/>
                </a:solidFill>
                <a:latin typeface="Calibri" panose="020F0502020204030204"/>
              </a:rPr>
              <a:pPr defTabSz="931774">
                <a:defRPr/>
              </a:pPr>
              <a:t>24</a:t>
            </a:fld>
            <a:endParaRPr lang="en-US" sz="1300" dirty="0">
              <a:solidFill>
                <a:prstClr val="black"/>
              </a:solidFill>
              <a:latin typeface="Calibri" panose="020F0502020204030204"/>
            </a:endParaRPr>
          </a:p>
        </p:txBody>
      </p:sp>
      <p:sp>
        <p:nvSpPr>
          <p:cNvPr id="5" name="Date Placeholder 4"/>
          <p:cNvSpPr>
            <a:spLocks noGrp="1"/>
          </p:cNvSpPr>
          <p:nvPr>
            <p:ph type="dt" idx="11"/>
          </p:nvPr>
        </p:nvSpPr>
        <p:spPr/>
        <p:txBody>
          <a:bodyPr/>
          <a:lstStyle/>
          <a:p>
            <a:pPr defTabSz="931774">
              <a:defRPr/>
            </a:pPr>
            <a:endParaRPr lang="en-US" sz="1300" dirty="0">
              <a:solidFill>
                <a:prstClr val="black"/>
              </a:solidFill>
              <a:latin typeface="Calibri" panose="020F0502020204030204"/>
            </a:endParaRPr>
          </a:p>
        </p:txBody>
      </p:sp>
    </p:spTree>
    <p:extLst>
      <p:ext uri="{BB962C8B-B14F-4D97-AF65-F5344CB8AC3E}">
        <p14:creationId xmlns:p14="http://schemas.microsoft.com/office/powerpoint/2010/main" val="12559504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4356075"/>
          </a:xfrm>
        </p:spPr>
        <p:txBody>
          <a:bodyPr/>
          <a:lstStyle/>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Purpose</a:t>
            </a:r>
            <a:r>
              <a:rPr lang="en-US" baseline="0" dirty="0"/>
              <a:t> of </a:t>
            </a:r>
            <a:r>
              <a:rPr lang="en-US" dirty="0"/>
              <a:t>June Exit is</a:t>
            </a:r>
            <a:r>
              <a:rPr lang="en-US" baseline="0" dirty="0"/>
              <a:t> to collect the count of students who exited special education from July 1 to June 30. In short, you are reporting how a student left special education.</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Also </a:t>
            </a:r>
            <a:r>
              <a:rPr lang="en-US" dirty="0"/>
              <a:t>EI students transitioning to ECSE (A2).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dirty="0"/>
              <a:t>Why do we collect these data? Because it is required by IDEA.</a:t>
            </a:r>
          </a:p>
        </p:txBody>
      </p:sp>
      <p:sp>
        <p:nvSpPr>
          <p:cNvPr id="4" name="Slide Number Placeholder 3"/>
          <p:cNvSpPr>
            <a:spLocks noGrp="1"/>
          </p:cNvSpPr>
          <p:nvPr>
            <p:ph type="sldNum" sz="quarter" idx="10"/>
          </p:nvPr>
        </p:nvSpPr>
        <p:spPr/>
        <p:txBody>
          <a:bodyPr/>
          <a:lstStyle/>
          <a:p>
            <a:fld id="{42042C83-F474-4689-992F-134064305DAD}" type="slidenum">
              <a:rPr lang="en-US" smtClean="0"/>
              <a:t>25</a:t>
            </a:fld>
            <a:endParaRPr lang="en-US"/>
          </a:p>
        </p:txBody>
      </p:sp>
    </p:spTree>
    <p:extLst>
      <p:ext uri="{BB962C8B-B14F-4D97-AF65-F5344CB8AC3E}">
        <p14:creationId xmlns:p14="http://schemas.microsoft.com/office/powerpoint/2010/main" val="10073578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4356075"/>
          </a:xfrm>
        </p:spPr>
        <p:txBody>
          <a:bodyPr/>
          <a:lstStyle/>
          <a:p>
            <a:pPr defTabSz="898136" eaLnBrk="0" fontAlgn="base" hangingPunct="0">
              <a:spcBef>
                <a:spcPts val="0"/>
              </a:spcBef>
              <a:spcAft>
                <a:spcPts val="0"/>
              </a:spcAft>
              <a:defRPr/>
            </a:pPr>
            <a:r>
              <a:rPr lang="en-US" dirty="0">
                <a:solidFill>
                  <a:srgbClr val="000000"/>
                </a:solidFill>
                <a:latin typeface="+mn-lt"/>
              </a:rPr>
              <a:t>For June Exit, agencies report EI children (birth through 2), ECSE children (3 through 4), and School Age students K through 21 with the date they exited Special Education.</a:t>
            </a:r>
          </a:p>
          <a:p>
            <a:pPr defTabSz="898136" eaLnBrk="0" fontAlgn="base" hangingPunct="0">
              <a:spcBef>
                <a:spcPts val="0"/>
              </a:spcBef>
              <a:spcAft>
                <a:spcPts val="0"/>
              </a:spcAft>
              <a:defRPr/>
            </a:pPr>
            <a:endParaRPr lang="en-US" dirty="0">
              <a:solidFill>
                <a:srgbClr val="000000"/>
              </a:solidFill>
              <a:latin typeface="+mn-lt"/>
            </a:endParaRPr>
          </a:p>
          <a:p>
            <a:pPr defTabSz="898136" eaLnBrk="0" fontAlgn="base" hangingPunct="0">
              <a:spcBef>
                <a:spcPts val="0"/>
              </a:spcBef>
              <a:spcAft>
                <a:spcPts val="0"/>
              </a:spcAft>
              <a:defRPr/>
            </a:pPr>
            <a:r>
              <a:rPr lang="en-US" dirty="0">
                <a:solidFill>
                  <a:srgbClr val="000000"/>
                </a:solidFill>
                <a:latin typeface="+mn-lt"/>
              </a:rPr>
              <a:t>The Record Type code for exited EI children is E1, for ECSE children is E2, and for School Age students is E3.</a:t>
            </a:r>
          </a:p>
          <a:p>
            <a:pPr defTabSz="898136" eaLnBrk="0" fontAlgn="base" hangingPunct="0">
              <a:spcBef>
                <a:spcPts val="0"/>
              </a:spcBef>
              <a:spcAft>
                <a:spcPts val="0"/>
              </a:spcAft>
              <a:defRPr/>
            </a:pPr>
            <a:endParaRPr lang="en-US" dirty="0">
              <a:solidFill>
                <a:srgbClr val="000000"/>
              </a:solidFill>
              <a:latin typeface="+mn-lt"/>
            </a:endParaRPr>
          </a:p>
          <a:p>
            <a:pPr defTabSz="898136" eaLnBrk="0" fontAlgn="base" hangingPunct="0">
              <a:spcBef>
                <a:spcPts val="0"/>
              </a:spcBef>
              <a:spcAft>
                <a:spcPts val="0"/>
              </a:spcAft>
              <a:defRPr/>
            </a:pPr>
            <a:r>
              <a:rPr lang="en-US" dirty="0">
                <a:solidFill>
                  <a:srgbClr val="000000"/>
                </a:solidFill>
                <a:latin typeface="+mn-lt"/>
              </a:rPr>
              <a:t>Additionally, for children transitioning from EI to ECSE, (so EI students not exiting Special Education, just the EI program), these students are reported in the Exit collection as a Record Type of A2 (Active ECSE).  </a:t>
            </a:r>
          </a:p>
          <a:p>
            <a:pPr defTabSz="898136" eaLnBrk="0" fontAlgn="base" hangingPunct="0">
              <a:spcBef>
                <a:spcPts val="0"/>
              </a:spcBef>
              <a:spcAft>
                <a:spcPts val="0"/>
              </a:spcAft>
              <a:defRPr/>
            </a:pPr>
            <a:endParaRPr lang="en-US" dirty="0">
              <a:solidFill>
                <a:srgbClr val="000000"/>
              </a:solidFill>
              <a:latin typeface="+mn-lt"/>
            </a:endParaRPr>
          </a:p>
          <a:p>
            <a:pPr defTabSz="898136" eaLnBrk="0" fontAlgn="base" hangingPunct="0">
              <a:spcBef>
                <a:spcPts val="0"/>
              </a:spcBef>
              <a:spcAft>
                <a:spcPts val="0"/>
              </a:spcAft>
              <a:defRPr/>
            </a:pPr>
            <a:r>
              <a:rPr lang="en-US" u="sng" dirty="0">
                <a:solidFill>
                  <a:srgbClr val="000000"/>
                </a:solidFill>
                <a:latin typeface="+mn-lt"/>
              </a:rPr>
              <a:t>Other types</a:t>
            </a:r>
            <a:r>
              <a:rPr lang="en-US" dirty="0">
                <a:solidFill>
                  <a:srgbClr val="000000"/>
                </a:solidFill>
                <a:latin typeface="+mn-lt"/>
              </a:rPr>
              <a:t> of records are optional, such as code 80 (not claimed). </a:t>
            </a:r>
          </a:p>
          <a:p>
            <a:pPr defTabSz="898136">
              <a:spcBef>
                <a:spcPts val="0"/>
              </a:spcBef>
              <a:spcAft>
                <a:spcPts val="0"/>
              </a:spcAft>
              <a:defRPr/>
            </a:pPr>
            <a:r>
              <a:rPr lang="en-US" dirty="0">
                <a:latin typeface="+mn-lt"/>
              </a:rPr>
              <a:t>Not Reported is only used in the IDEA Data Manager or a district’s system to exclude records</a:t>
            </a:r>
            <a:r>
              <a:rPr lang="en-US" baseline="0" dirty="0">
                <a:latin typeface="+mn-lt"/>
              </a:rPr>
              <a:t>.</a:t>
            </a:r>
            <a:endParaRPr lang="en-US" dirty="0">
              <a:latin typeface="+mn-lt"/>
            </a:endParaRPr>
          </a:p>
          <a:p>
            <a:pPr marL="168401" indent="-168401" defTabSz="898136">
              <a:spcBef>
                <a:spcPts val="0"/>
              </a:spcBef>
              <a:spcAft>
                <a:spcPts val="0"/>
              </a:spcAft>
              <a:buFont typeface="Arial" panose="020B0604020202020204" pitchFamily="34" charset="0"/>
              <a:buChar char="•"/>
              <a:defRPr/>
            </a:pPr>
            <a:r>
              <a:rPr lang="en-US" dirty="0">
                <a:latin typeface="+mn-lt"/>
              </a:rPr>
              <a:t>If the IDEA Data Manager is used, record</a:t>
            </a:r>
            <a:r>
              <a:rPr lang="en-US" baseline="0" dirty="0">
                <a:latin typeface="+mn-lt"/>
              </a:rPr>
              <a:t> type Not Reported (NR), it will not show up in the Export Submission File, however they will be in the Backup File.</a:t>
            </a:r>
            <a:endParaRPr lang="en-US" dirty="0">
              <a:latin typeface="+mn-lt"/>
            </a:endParaRPr>
          </a:p>
          <a:p>
            <a:pPr marL="168401" indent="-168401" defTabSz="898136">
              <a:spcBef>
                <a:spcPts val="0"/>
              </a:spcBef>
              <a:spcAft>
                <a:spcPts val="0"/>
              </a:spcAft>
              <a:buFont typeface="Arial" panose="020B0604020202020204" pitchFamily="34" charset="0"/>
              <a:buChar char="•"/>
              <a:defRPr/>
            </a:pPr>
            <a:r>
              <a:rPr lang="en-US" dirty="0">
                <a:latin typeface="+mn-lt"/>
              </a:rPr>
              <a:t>If your district is utilizing their own system, make sure it excludes the code 70 records from the submission file.</a:t>
            </a:r>
          </a:p>
        </p:txBody>
      </p:sp>
      <p:sp>
        <p:nvSpPr>
          <p:cNvPr id="4" name="Slide Number Placeholder 3"/>
          <p:cNvSpPr>
            <a:spLocks noGrp="1"/>
          </p:cNvSpPr>
          <p:nvPr>
            <p:ph type="sldNum" sz="quarter" idx="10"/>
          </p:nvPr>
        </p:nvSpPr>
        <p:spPr/>
        <p:txBody>
          <a:bodyPr/>
          <a:lstStyle/>
          <a:p>
            <a:fld id="{42042C83-F474-4689-992F-134064305DAD}" type="slidenum">
              <a:rPr lang="en-US" smtClean="0"/>
              <a:t>26</a:t>
            </a:fld>
            <a:endParaRPr lang="en-US"/>
          </a:p>
        </p:txBody>
      </p:sp>
    </p:spTree>
    <p:extLst>
      <p:ext uri="{BB962C8B-B14F-4D97-AF65-F5344CB8AC3E}">
        <p14:creationId xmlns:p14="http://schemas.microsoft.com/office/powerpoint/2010/main" val="8306722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4356075"/>
          </a:xfrm>
        </p:spPr>
        <p:txBody>
          <a:bodyPr/>
          <a:lstStyle/>
          <a:p>
            <a:pPr marL="171450" indent="-171450">
              <a:buFont typeface="Arial" pitchFamily="34" charset="0"/>
              <a:buChar char="•"/>
            </a:pPr>
            <a:r>
              <a:rPr lang="en-US" dirty="0"/>
              <a:t>For exit records</a:t>
            </a:r>
            <a:r>
              <a:rPr lang="en-US" baseline="0" dirty="0"/>
              <a:t>, we are asking how the student left special education.</a:t>
            </a:r>
          </a:p>
          <a:p>
            <a:pPr marL="171450" indent="-171450">
              <a:buFont typeface="Arial" pitchFamily="34" charset="0"/>
              <a:buChar char="•"/>
            </a:pPr>
            <a:r>
              <a:rPr lang="en-US" baseline="0" dirty="0"/>
              <a:t>Transient students are difficult to track because they may have multiple exits. If the student was there the last day of school, do not report an exit record.</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27</a:t>
            </a:fld>
            <a:endParaRPr lang="en-US"/>
          </a:p>
        </p:txBody>
      </p:sp>
    </p:spTree>
    <p:extLst>
      <p:ext uri="{BB962C8B-B14F-4D97-AF65-F5344CB8AC3E}">
        <p14:creationId xmlns:p14="http://schemas.microsoft.com/office/powerpoint/2010/main" val="21161127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4356075"/>
          </a:xfrm>
        </p:spPr>
        <p:txBody>
          <a:bodyPr/>
          <a:lstStyle/>
          <a:p>
            <a:pPr>
              <a:spcBef>
                <a:spcPts val="0"/>
              </a:spcBef>
            </a:pPr>
            <a:r>
              <a:rPr lang="en-US" dirty="0"/>
              <a:t>The next three slides will</a:t>
            </a:r>
            <a:r>
              <a:rPr lang="en-US" baseline="0" dirty="0"/>
              <a:t> show the codes used to describe how a student exited Special Education. The full descriptions for these can be found in the Process and Content Manual. </a:t>
            </a:r>
          </a:p>
          <a:p>
            <a:pPr>
              <a:spcBef>
                <a:spcPts val="0"/>
              </a:spcBef>
            </a:pPr>
            <a:endParaRPr lang="en-US" baseline="0" dirty="0"/>
          </a:p>
          <a:p>
            <a:pPr marL="165261" indent="-165261">
              <a:spcBef>
                <a:spcPts val="0"/>
              </a:spcBef>
              <a:buFont typeface="Arial" panose="020B0604020202020204" pitchFamily="34" charset="0"/>
              <a:buChar char="•"/>
            </a:pPr>
            <a:r>
              <a:rPr lang="en-US" baseline="0" dirty="0"/>
              <a:t>Exit Reason Codes 10-19 are for children exiting EI programs, </a:t>
            </a:r>
          </a:p>
          <a:p>
            <a:pPr marL="165261" indent="-165261">
              <a:spcBef>
                <a:spcPts val="0"/>
              </a:spcBef>
              <a:buFont typeface="Arial" panose="020B0604020202020204" pitchFamily="34" charset="0"/>
              <a:buChar char="•"/>
            </a:pPr>
            <a:r>
              <a:rPr lang="en-US" baseline="0" dirty="0"/>
              <a:t>Codes 20-29 are for children exiting ECSE programs, and </a:t>
            </a:r>
          </a:p>
          <a:p>
            <a:pPr marL="165261" indent="-165261">
              <a:spcBef>
                <a:spcPts val="0"/>
              </a:spcBef>
              <a:buFont typeface="Arial" panose="020B0604020202020204" pitchFamily="34" charset="0"/>
              <a:buChar char="•"/>
            </a:pPr>
            <a:r>
              <a:rPr lang="en-US" baseline="0" dirty="0"/>
              <a:t>Codes 30-39 are for students exiting School Age programs. </a:t>
            </a:r>
          </a:p>
          <a:p>
            <a:pPr marL="165261" indent="-165261">
              <a:spcBef>
                <a:spcPts val="0"/>
              </a:spcBef>
              <a:buFont typeface="Arial" panose="020B0604020202020204" pitchFamily="34" charset="0"/>
              <a:buChar char="•"/>
            </a:pPr>
            <a:endParaRPr lang="en-US"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I am not going to go over all of them, but I do want to highlight a few.</a:t>
            </a:r>
            <a:endParaRPr lang="en-US" dirty="0"/>
          </a:p>
          <a:p>
            <a:pPr>
              <a:spcBef>
                <a:spcPts val="0"/>
              </a:spcBef>
            </a:pPr>
            <a:endParaRPr lang="en-US" u="sng" dirty="0"/>
          </a:p>
          <a:p>
            <a:pPr>
              <a:spcBef>
                <a:spcPts val="0"/>
              </a:spcBef>
            </a:pPr>
            <a:r>
              <a:rPr lang="en-US" u="sng" dirty="0"/>
              <a:t>These</a:t>
            </a:r>
            <a:r>
              <a:rPr lang="en-US" u="sng" baseline="0" dirty="0"/>
              <a:t> </a:t>
            </a:r>
            <a:r>
              <a:rPr lang="en-US" b="1" u="sng" baseline="0" dirty="0"/>
              <a:t>codes (10-19</a:t>
            </a:r>
            <a:r>
              <a:rPr lang="en-US" u="sng" baseline="0" dirty="0"/>
              <a:t>) are used for exiting EI children. The EI/ECSE programs report these data.  </a:t>
            </a:r>
            <a:endParaRPr lang="en-US" b="1" u="sng"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strike="noStrike" baseline="0" dirty="0"/>
              <a:t>Code 11</a:t>
            </a:r>
            <a:r>
              <a:rPr lang="en-US" strike="noStrike" baseline="0" dirty="0"/>
              <a:t>: These are children who have been referred for Part B services, but the determination has not been made by their 3</a:t>
            </a:r>
            <a:r>
              <a:rPr lang="en-US" strike="noStrike" baseline="30000" dirty="0"/>
              <a:t>rd</a:t>
            </a:r>
            <a:r>
              <a:rPr lang="en-US" strike="noStrike" baseline="0" dirty="0"/>
              <a:t> birthday.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strike="noStrike" baseline="0" dirty="0">
                <a:effectLst/>
                <a:latin typeface="Calibri" panose="020F0502020204030204" pitchFamily="34" charset="0"/>
                <a:cs typeface="Times New Roman" panose="02020603050405020304" pitchFamily="18" charset="0"/>
              </a:rPr>
              <a:t>F</a:t>
            </a:r>
            <a:r>
              <a:rPr lang="en-US" sz="1200" dirty="0">
                <a:effectLst/>
                <a:latin typeface="Calibri" panose="020F0502020204030204" pitchFamily="34" charset="0"/>
                <a:ea typeface="Calibri" panose="020F0502020204030204" pitchFamily="34" charset="0"/>
                <a:cs typeface="Times New Roman" panose="02020603050405020304" pitchFamily="18" charset="0"/>
              </a:rPr>
              <a:t>or children who are exiting EI because they turned age 3 on or before June 30, 2025, but the evaluation for ECSE has not yet been completed,</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use this code to report the exit record for the students. If the student exited EI by other means, you would of course, use the </a:t>
            </a:r>
            <a:r>
              <a:rPr lang="en-US" sz="1200" baseline="0" dirty="0">
                <a:effectLst/>
                <a:latin typeface="+mn-lt"/>
                <a:ea typeface="Calibri" panose="020F0502020204030204" pitchFamily="34" charset="0"/>
                <a:cs typeface="Times New Roman" panose="02020603050405020304" pitchFamily="18" charset="0"/>
              </a:rPr>
              <a:t>appropriate exit code. </a:t>
            </a:r>
            <a:endParaRPr lang="en-US" sz="1100" dirty="0">
              <a:effectLst/>
              <a:latin typeface="+mn-lt"/>
              <a:ea typeface="Calibri" panose="020F0502020204030204" pitchFamily="34"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trike="noStrike" dirty="0">
              <a:latin typeface="+mn-lt"/>
            </a:endParaRPr>
          </a:p>
          <a:p>
            <a:pPr marL="0" marR="0" lvl="0" indent="0" algn="l" defTabSz="881390" rtl="0" eaLnBrk="0" fontAlgn="base" latinLnBrk="0" hangingPunct="0">
              <a:lnSpc>
                <a:spcPct val="100000"/>
              </a:lnSpc>
              <a:spcBef>
                <a:spcPts val="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mn-lt"/>
                <a:ea typeface="+mn-ea"/>
                <a:cs typeface="+mn-cs"/>
              </a:rPr>
              <a:t>Also Report: </a:t>
            </a:r>
            <a:r>
              <a:rPr kumimoji="0" lang="en-US" sz="1200" b="0" i="0" u="none" strike="noStrike" kern="1200" cap="none" spc="0" normalizeH="0" baseline="0" noProof="0" dirty="0">
                <a:ln>
                  <a:noFill/>
                </a:ln>
                <a:solidFill>
                  <a:srgbClr val="000000"/>
                </a:solidFill>
                <a:effectLst/>
                <a:uLnTx/>
                <a:uFillTx/>
                <a:latin typeface="+mn-lt"/>
                <a:ea typeface="+mn-ea"/>
                <a:cs typeface="+mn-cs"/>
              </a:rPr>
              <a:t>As I mentioned earlier, children transitioning from EI to ECSE, (so EI students not exiting Special Education, just the EI program), these students are reported in the Exit collection as a Record Type of A2 (Active ECSE).</a:t>
            </a:r>
          </a:p>
        </p:txBody>
      </p:sp>
      <p:sp>
        <p:nvSpPr>
          <p:cNvPr id="4" name="Slide Number Placeholder 3"/>
          <p:cNvSpPr>
            <a:spLocks noGrp="1"/>
          </p:cNvSpPr>
          <p:nvPr>
            <p:ph type="sldNum" sz="quarter" idx="10"/>
          </p:nvPr>
        </p:nvSpPr>
        <p:spPr/>
        <p:txBody>
          <a:bodyPr/>
          <a:lstStyle/>
          <a:p>
            <a:fld id="{42042C83-F474-4689-992F-134064305DAD}" type="slidenum">
              <a:rPr lang="en-US" smtClean="0"/>
              <a:t>28</a:t>
            </a:fld>
            <a:endParaRPr lang="en-US"/>
          </a:p>
        </p:txBody>
      </p:sp>
    </p:spTree>
    <p:extLst>
      <p:ext uri="{BB962C8B-B14F-4D97-AF65-F5344CB8AC3E}">
        <p14:creationId xmlns:p14="http://schemas.microsoft.com/office/powerpoint/2010/main" val="8452097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160821"/>
          </a:xfrm>
        </p:spPr>
        <p:txBody>
          <a:bodyPr/>
          <a:lstStyle/>
          <a:p>
            <a:r>
              <a:rPr lang="en-US" sz="1200" dirty="0">
                <a:latin typeface="+mn-lt"/>
              </a:rPr>
              <a:t>These codes (20-29) are used for exiting ECSE children and are similar to the EI</a:t>
            </a:r>
            <a:r>
              <a:rPr lang="en-US" sz="1200" baseline="0" dirty="0">
                <a:latin typeface="+mn-lt"/>
              </a:rPr>
              <a:t> codes</a:t>
            </a:r>
            <a:r>
              <a:rPr lang="en-US" sz="1200" dirty="0">
                <a:latin typeface="+mn-lt"/>
              </a:rPr>
              <a:t>. </a:t>
            </a:r>
          </a:p>
          <a:p>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rPr>
              <a:t>Code 20: </a:t>
            </a:r>
            <a:r>
              <a:rPr lang="en-US" strike="noStrike" baseline="0" dirty="0"/>
              <a:t>These are children who have exited ECSE and were determined to be eligible for Part B, meaning they are transitioning from ECSE to School Age and not exiting special education. These children will be entering Kindergarten the next school and will continue in special education at the school district. These children will be reported with Record Type Code E2.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latin typeface="+mn-lt"/>
            </a:endParaRPr>
          </a:p>
          <a:p>
            <a:pPr defTabSz="931774">
              <a:defRPr/>
            </a:pPr>
            <a:r>
              <a:rPr lang="en-US" sz="1200" b="0" strike="noStrike" baseline="0" dirty="0">
                <a:latin typeface="+mn-lt"/>
              </a:rPr>
              <a:t>Just wanted to point out </a:t>
            </a:r>
            <a:r>
              <a:rPr lang="en-US" sz="1200" b="1" strike="noStrike" baseline="0" dirty="0">
                <a:latin typeface="+mn-lt"/>
              </a:rPr>
              <a:t>Code 21</a:t>
            </a:r>
            <a:r>
              <a:rPr lang="en-US" sz="1200" strike="noStrike" baseline="0" dirty="0">
                <a:latin typeface="+mn-lt"/>
              </a:rPr>
              <a:t>: Like EI, these are children who have been referred for Part B services, but the determination has not been made. </a:t>
            </a:r>
            <a:r>
              <a:rPr lang="en-US" sz="1200" dirty="0">
                <a:latin typeface="+mn-lt"/>
                <a:ea typeface="Calibri" panose="020F0502020204030204" pitchFamily="34" charset="0"/>
                <a:cs typeface="Times New Roman" panose="02020603050405020304" pitchFamily="18" charset="0"/>
              </a:rPr>
              <a:t>If the student exited ECSE by other means, you would of course, use the appropriate exit code. </a:t>
            </a:r>
          </a:p>
          <a:p>
            <a:pPr defTabSz="931774">
              <a:defRPr/>
            </a:pPr>
            <a:endParaRPr lang="en-US" sz="1200" dirty="0">
              <a:latin typeface="+mn-lt"/>
              <a:ea typeface="Calibri" panose="020F0502020204030204" pitchFamily="34" charset="0"/>
              <a:cs typeface="Times New Roman" panose="02020603050405020304" pitchFamily="18" charset="0"/>
            </a:endParaRPr>
          </a:p>
          <a:p>
            <a:pPr defTabSz="931774">
              <a:defRPr/>
            </a:pPr>
            <a:r>
              <a:rPr lang="en-US" sz="1200" baseline="0" dirty="0">
                <a:latin typeface="+mn-lt"/>
              </a:rPr>
              <a:t>But before we move on to School Age, if you are with an EI/ECSE and have something else that needs to be discussed for EI/ECSE exit, </a:t>
            </a:r>
            <a:r>
              <a:rPr lang="en-US" sz="1200" b="1" baseline="0" dirty="0">
                <a:latin typeface="+mn-lt"/>
              </a:rPr>
              <a:t>raise your hand or let us know via the chat.</a:t>
            </a:r>
          </a:p>
        </p:txBody>
      </p:sp>
      <p:sp>
        <p:nvSpPr>
          <p:cNvPr id="4" name="Slide Number Placeholder 3"/>
          <p:cNvSpPr>
            <a:spLocks noGrp="1"/>
          </p:cNvSpPr>
          <p:nvPr>
            <p:ph type="sldNum" sz="quarter" idx="10"/>
          </p:nvPr>
        </p:nvSpPr>
        <p:spPr/>
        <p:txBody>
          <a:bodyPr/>
          <a:lstStyle/>
          <a:p>
            <a:fld id="{42042C83-F474-4689-992F-134064305DAD}" type="slidenum">
              <a:rPr lang="en-US" smtClean="0"/>
              <a:t>29</a:t>
            </a:fld>
            <a:endParaRPr lang="en-US"/>
          </a:p>
        </p:txBody>
      </p:sp>
    </p:spTree>
    <p:extLst>
      <p:ext uri="{BB962C8B-B14F-4D97-AF65-F5344CB8AC3E}">
        <p14:creationId xmlns:p14="http://schemas.microsoft.com/office/powerpoint/2010/main" val="3722386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4356075"/>
          </a:xfrm>
        </p:spPr>
        <p:txBody>
          <a:bodyPr/>
          <a:lstStyle/>
          <a:p>
            <a:pPr defTabSz="931774">
              <a:defRPr/>
            </a:pPr>
            <a:r>
              <a:rPr lang="en-US" dirty="0"/>
              <a:t>This</a:t>
            </a:r>
            <a:r>
              <a:rPr lang="en-US" baseline="0" dirty="0"/>
              <a:t> is what we will be going over today.</a:t>
            </a:r>
          </a:p>
        </p:txBody>
      </p:sp>
      <p:sp>
        <p:nvSpPr>
          <p:cNvPr id="4" name="Slide Number Placeholder 3"/>
          <p:cNvSpPr>
            <a:spLocks noGrp="1"/>
          </p:cNvSpPr>
          <p:nvPr>
            <p:ph type="sldNum" sz="quarter" idx="10"/>
          </p:nvPr>
        </p:nvSpPr>
        <p:spPr/>
        <p:txBody>
          <a:bodyPr/>
          <a:lstStyle/>
          <a:p>
            <a:fld id="{42042C83-F474-4689-992F-134064305DAD}" type="slidenum">
              <a:rPr lang="en-US" smtClean="0"/>
              <a:t>3</a:t>
            </a:fld>
            <a:endParaRPr lang="en-US"/>
          </a:p>
        </p:txBody>
      </p:sp>
    </p:spTree>
    <p:extLst>
      <p:ext uri="{BB962C8B-B14F-4D97-AF65-F5344CB8AC3E}">
        <p14:creationId xmlns:p14="http://schemas.microsoft.com/office/powerpoint/2010/main" val="12944088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160821"/>
          </a:xfrm>
        </p:spPr>
        <p:txBody>
          <a:bodyPr/>
          <a:lstStyle/>
          <a:p>
            <a:pPr defTabSz="931774">
              <a:defRPr/>
            </a:pPr>
            <a:r>
              <a:rPr lang="en-US" dirty="0"/>
              <a:t>These codes (30-39) are used to exit School Age students and are different than the EI and ECSE exit codes. The</a:t>
            </a:r>
            <a:r>
              <a:rPr lang="en-US" baseline="0" dirty="0"/>
              <a:t> next few slides I will be going over some of the complexities of reporting school age children who exit special education.</a:t>
            </a:r>
            <a:endParaRPr lang="en-US" dirty="0">
              <a:solidFill>
                <a:srgbClr val="000000"/>
              </a:solidFill>
              <a:latin typeface="Arial" charset="0"/>
            </a:endParaRPr>
          </a:p>
        </p:txBody>
      </p:sp>
      <p:sp>
        <p:nvSpPr>
          <p:cNvPr id="4" name="Slide Number Placeholder 3"/>
          <p:cNvSpPr>
            <a:spLocks noGrp="1"/>
          </p:cNvSpPr>
          <p:nvPr>
            <p:ph type="sldNum" sz="quarter" idx="10"/>
          </p:nvPr>
        </p:nvSpPr>
        <p:spPr/>
        <p:txBody>
          <a:bodyPr/>
          <a:lstStyle/>
          <a:p>
            <a:fld id="{42042C83-F474-4689-992F-134064305DAD}" type="slidenum">
              <a:rPr lang="en-US" smtClean="0"/>
              <a:t>30</a:t>
            </a:fld>
            <a:endParaRPr lang="en-US"/>
          </a:p>
        </p:txBody>
      </p:sp>
    </p:spTree>
    <p:extLst>
      <p:ext uri="{BB962C8B-B14F-4D97-AF65-F5344CB8AC3E}">
        <p14:creationId xmlns:p14="http://schemas.microsoft.com/office/powerpoint/2010/main" val="29723675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08320" cy="4172396"/>
          </a:xfrm>
        </p:spPr>
        <p:txBody>
          <a:bodyPr/>
          <a:lstStyle/>
          <a:p>
            <a:r>
              <a:rPr lang="en-US" baseline="0" dirty="0"/>
              <a:t>For June Exit School Age, you will report records for student who left special education, including:</a:t>
            </a:r>
          </a:p>
          <a:p>
            <a:endParaRPr lang="en-US" baseline="0" dirty="0"/>
          </a:p>
          <a:p>
            <a:pPr defTabSz="931774">
              <a:defRPr/>
            </a:pPr>
            <a:r>
              <a:rPr lang="en-US" dirty="0"/>
              <a:t>Students graduating with a regular high school diploma,</a:t>
            </a:r>
            <a:r>
              <a:rPr lang="en-US" baseline="0" dirty="0"/>
              <a:t> which includes the regular and the modified diploma. </a:t>
            </a:r>
            <a:endParaRPr lang="en-US" dirty="0"/>
          </a:p>
          <a:p>
            <a:pPr marL="168401" indent="-168401" defTabSz="898136">
              <a:buFont typeface="Arial" pitchFamily="34" charset="0"/>
              <a:buChar char="•"/>
              <a:defRPr/>
            </a:pPr>
            <a:r>
              <a:rPr lang="en-US" b="1" baseline="0" dirty="0"/>
              <a:t>Regular High School Diploma </a:t>
            </a:r>
            <a:r>
              <a:rPr lang="en-US" baseline="0" dirty="0"/>
              <a:t>- When a student receives a regular diploma, FAPE ends. The district can continue to serve, you just can’t report them on Child Count and must submit an exit record. </a:t>
            </a:r>
          </a:p>
          <a:p>
            <a:endParaRPr lang="en-US" baseline="0" dirty="0"/>
          </a:p>
          <a:p>
            <a:r>
              <a:rPr lang="en-US" b="1" baseline="0" dirty="0"/>
              <a:t>Modified diploma </a:t>
            </a:r>
            <a:r>
              <a:rPr lang="en-US" baseline="0" dirty="0"/>
              <a:t>tends to be the most confusing exit category.  </a:t>
            </a:r>
          </a:p>
          <a:p>
            <a:pPr marL="168401" indent="-168401">
              <a:buFont typeface="Arial" panose="020B0604020202020204" pitchFamily="34" charset="0"/>
              <a:buChar char="•"/>
            </a:pPr>
            <a:r>
              <a:rPr lang="en-US" baseline="0" dirty="0"/>
              <a:t>Students awarded the modified diploma are still eligible for FAPE until age 21.</a:t>
            </a:r>
          </a:p>
          <a:p>
            <a:pPr marL="617469" lvl="1" indent="-168401" defTabSz="898136">
              <a:buFont typeface="Arial" panose="020B0604020202020204" pitchFamily="34" charset="0"/>
              <a:buChar char="•"/>
              <a:defRPr/>
            </a:pPr>
            <a:r>
              <a:rPr lang="en-US" baseline="0" dirty="0"/>
              <a:t>If the student is expected back, do not report an exit record. But when school starts in the fall, and it turns out the student is not returning or expected to not return, add the exit record during the Review Window.  </a:t>
            </a:r>
            <a:endParaRPr lang="en-US" dirty="0"/>
          </a:p>
          <a:p>
            <a:pPr marL="617469" lvl="1" indent="-168401">
              <a:buFont typeface="Arial" panose="020B0604020202020204" pitchFamily="34" charset="0"/>
              <a:buChar char="•"/>
            </a:pPr>
            <a:r>
              <a:rPr lang="en-US" baseline="0" dirty="0"/>
              <a:t>If the student is not expected back, and you are sure they are not returning - for example, you complete the Summary of Performance (SOP), they are set them up for post school employment or attending college, you will report as exiting with a modified diploma. But if the student shows up in the fall, during the Review Window, remove the record and do not exit the student.</a:t>
            </a:r>
          </a:p>
          <a:p>
            <a:pPr marL="617469" lvl="1" indent="-168401">
              <a:buFont typeface="Arial" panose="020B0604020202020204" pitchFamily="34" charset="0"/>
              <a:buChar char="•"/>
            </a:pPr>
            <a:r>
              <a:rPr lang="en-US" baseline="0" dirty="0"/>
              <a:t>If age 21 or older </a:t>
            </a:r>
            <a:r>
              <a:rPr lang="en-US" b="1" baseline="0" dirty="0"/>
              <a:t>as of September 1, 2026, </a:t>
            </a:r>
            <a:r>
              <a:rPr lang="en-US" baseline="0" dirty="0"/>
              <a:t>t</a:t>
            </a:r>
            <a:r>
              <a:rPr lang="en-US" dirty="0">
                <a:solidFill>
                  <a:prstClr val="black"/>
                </a:solidFill>
              </a:rPr>
              <a:t>he district can continue to serve, you just can’t report them on December Child Count and must submit an exit record. </a:t>
            </a:r>
          </a:p>
          <a:p>
            <a:pPr marL="174708" indent="-174708">
              <a:buFont typeface="Arial" panose="020B0604020202020204" pitchFamily="34" charset="0"/>
              <a:buChar char="•"/>
            </a:pPr>
            <a:r>
              <a:rPr lang="en-US" dirty="0"/>
              <a:t>Talk to your special education</a:t>
            </a:r>
            <a:r>
              <a:rPr lang="en-US" baseline="0" dirty="0"/>
              <a:t> director, if you are not sure how to report these students. This information is discussed during the annual IEP meeting.  </a:t>
            </a:r>
            <a:endParaRPr lang="en-US" dirty="0"/>
          </a:p>
          <a:p>
            <a:pPr marL="174708" indent="-174708">
              <a:buFont typeface="Arial" panose="020B0604020202020204" pitchFamily="34" charset="0"/>
              <a:buChar char="•"/>
            </a:pPr>
            <a:r>
              <a:rPr lang="en-US" baseline="0" dirty="0"/>
              <a:t>Students need to be exited in the year that they actually leave special education. </a:t>
            </a:r>
          </a:p>
          <a:p>
            <a:pPr marL="640594" lvl="1" indent="-174708">
              <a:buFont typeface="Arial" panose="020B0604020202020204" pitchFamily="34" charset="0"/>
              <a:buChar char="•"/>
            </a:pPr>
            <a:r>
              <a:rPr lang="en-US" baseline="0" dirty="0"/>
              <a:t>Delaying can impact Post School Outcomes as surveys may not being completed for two years due to waiting more than one year after the student left to exit them. </a:t>
            </a:r>
          </a:p>
          <a:p>
            <a:pPr marL="640594" lvl="1" indent="-174708">
              <a:buFont typeface="Arial" panose="020B0604020202020204" pitchFamily="34" charset="0"/>
              <a:buChar char="•"/>
            </a:pPr>
            <a:r>
              <a:rPr lang="en-US" baseline="0" dirty="0"/>
              <a:t>Also, it makes it appear that the student exited a full year later than they actually did. </a:t>
            </a:r>
          </a:p>
          <a:p>
            <a:pPr marL="174708" indent="-174708">
              <a:buFont typeface="Arial" panose="020B0604020202020204" pitchFamily="34" charset="0"/>
              <a:buChar char="•"/>
            </a:pPr>
            <a:r>
              <a:rPr lang="en-US" baseline="0" dirty="0"/>
              <a:t>If there is still confusion, please contact a member of the Data Team to help you determine how to report the record.</a:t>
            </a:r>
          </a:p>
        </p:txBody>
      </p:sp>
      <p:sp>
        <p:nvSpPr>
          <p:cNvPr id="4" name="Slide Number Placeholder 3"/>
          <p:cNvSpPr>
            <a:spLocks noGrp="1"/>
          </p:cNvSpPr>
          <p:nvPr>
            <p:ph type="sldNum" sz="quarter" idx="10"/>
          </p:nvPr>
        </p:nvSpPr>
        <p:spPr/>
        <p:txBody>
          <a:bodyPr/>
          <a:lstStyle/>
          <a:p>
            <a:fld id="{42042C83-F474-4689-992F-134064305DAD}" type="slidenum">
              <a:rPr lang="en-US" smtClean="0"/>
              <a:t>31</a:t>
            </a:fld>
            <a:endParaRPr lang="en-US"/>
          </a:p>
        </p:txBody>
      </p:sp>
    </p:spTree>
    <p:extLst>
      <p:ext uri="{BB962C8B-B14F-4D97-AF65-F5344CB8AC3E}">
        <p14:creationId xmlns:p14="http://schemas.microsoft.com/office/powerpoint/2010/main" val="13431999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08320" cy="4195545"/>
          </a:xfrm>
        </p:spPr>
        <p:txBody>
          <a:bodyPr/>
          <a:lstStyle/>
          <a:p>
            <a:pPr defTabSz="931774">
              <a:defRPr/>
            </a:pPr>
            <a:r>
              <a:rPr lang="en-US" baseline="0" dirty="0">
                <a:solidFill>
                  <a:schemeClr val="tx1"/>
                </a:solidFill>
              </a:rPr>
              <a:t>You also report s</a:t>
            </a:r>
            <a:r>
              <a:rPr lang="en-US" dirty="0">
                <a:solidFill>
                  <a:schemeClr val="tx1"/>
                </a:solidFill>
              </a:rPr>
              <a:t>tudents exiting with some other type of credential or certificate:</a:t>
            </a:r>
          </a:p>
          <a:p>
            <a:pPr marL="168401" indent="-168401">
              <a:buFont typeface="Arial" panose="020B0604020202020204" pitchFamily="34" charset="0"/>
              <a:buChar char="•"/>
            </a:pPr>
            <a:r>
              <a:rPr lang="en-US" baseline="0" dirty="0">
                <a:solidFill>
                  <a:schemeClr val="tx1"/>
                </a:solidFill>
              </a:rPr>
              <a:t>Extended diploma and Received Certificate, the student is still eligible for FAPE until age 21 and can return, but if they exit and are not returning you will report them on your exit report.</a:t>
            </a:r>
          </a:p>
          <a:p>
            <a:pPr marL="168401" indent="-168401">
              <a:buFont typeface="Arial" panose="020B0604020202020204" pitchFamily="34" charset="0"/>
              <a:buChar char="•"/>
            </a:pPr>
            <a:r>
              <a:rPr lang="en-US" b="1" baseline="0" dirty="0">
                <a:solidFill>
                  <a:schemeClr val="tx1"/>
                </a:solidFill>
              </a:rPr>
              <a:t>Received Certificate </a:t>
            </a:r>
            <a:r>
              <a:rPr lang="en-US" baseline="0" dirty="0">
                <a:solidFill>
                  <a:schemeClr val="tx1"/>
                </a:solidFill>
              </a:rPr>
              <a:t>– in addition to receiving a certificate of attendance, if the student has a GED at the time of exit but no other credential, such as a diploma, be sure to report the student as received certificate, not dropped out. </a:t>
            </a:r>
          </a:p>
          <a:p>
            <a:pPr marL="168401" indent="-168401">
              <a:buFont typeface="Arial" panose="020B0604020202020204" pitchFamily="34" charset="0"/>
              <a:buChar char="•"/>
            </a:pPr>
            <a:endParaRPr lang="en-US" baseline="0" dirty="0">
              <a:solidFill>
                <a:schemeClr val="tx1"/>
              </a:solidFill>
            </a:endParaRPr>
          </a:p>
          <a:p>
            <a:pPr defTabSz="931774">
              <a:defRPr/>
            </a:pPr>
            <a:r>
              <a:rPr lang="en-US" dirty="0">
                <a:solidFill>
                  <a:schemeClr val="tx1"/>
                </a:solidFill>
              </a:rPr>
              <a:t>Students dropping out.</a:t>
            </a:r>
            <a:r>
              <a:rPr lang="en-US" baseline="0" dirty="0">
                <a:solidFill>
                  <a:schemeClr val="tx1"/>
                </a:solidFill>
              </a:rPr>
              <a:t> </a:t>
            </a:r>
          </a:p>
          <a:p>
            <a:pPr marL="168401" indent="-168401" defTabSz="931774">
              <a:buFont typeface="Arial" panose="020B0604020202020204" pitchFamily="34" charset="0"/>
              <a:buChar char="•"/>
              <a:defRPr/>
            </a:pPr>
            <a:r>
              <a:rPr lang="en-US" baseline="0" dirty="0">
                <a:solidFill>
                  <a:schemeClr val="tx1"/>
                </a:solidFill>
              </a:rPr>
              <a:t>Dropped out is the only drop category. </a:t>
            </a:r>
          </a:p>
          <a:p>
            <a:pPr marL="168401" indent="-168401" defTabSz="931774">
              <a:buFont typeface="Arial" panose="020B0604020202020204" pitchFamily="34" charset="0"/>
              <a:buChar char="•"/>
              <a:defRPr/>
            </a:pPr>
            <a:r>
              <a:rPr lang="en-US" baseline="0" dirty="0">
                <a:solidFill>
                  <a:schemeClr val="tx1"/>
                </a:solidFill>
              </a:rPr>
              <a:t>Always check to see if the student exited in some other manner. </a:t>
            </a:r>
          </a:p>
          <a:p>
            <a:pPr marL="617469" lvl="1" indent="-168401" defTabSz="898136">
              <a:buFont typeface="Arial" pitchFamily="34" charset="0"/>
              <a:buChar char="•"/>
              <a:defRPr/>
            </a:pPr>
            <a:r>
              <a:rPr lang="en-US" baseline="0" dirty="0">
                <a:solidFill>
                  <a:schemeClr val="tx1"/>
                </a:solidFill>
              </a:rPr>
              <a:t>Check the SSID system to see if they showed up in another district.</a:t>
            </a:r>
          </a:p>
          <a:p>
            <a:pPr marL="617469" lvl="1" indent="-168401">
              <a:buFont typeface="Arial" pitchFamily="34" charset="0"/>
              <a:buChar char="•"/>
            </a:pPr>
            <a:r>
              <a:rPr lang="en-US" baseline="0" dirty="0">
                <a:solidFill>
                  <a:schemeClr val="tx1"/>
                </a:solidFill>
              </a:rPr>
              <a:t>If a student left school to enter either a GED or Job Corps program, they should be considered a drop out. In rare instances, students continue to be jointly enrolled in school and either the GED or Job Corp programs and continue to receive special education services. Assuming special education services continue, these latter students would be reported as receiving a certificate upon completion of their GED or Job Corps program.</a:t>
            </a:r>
          </a:p>
          <a:p>
            <a:pPr marL="617469" lvl="1" indent="-168401">
              <a:buFont typeface="Arial" pitchFamily="34" charset="0"/>
              <a:buChar char="•"/>
            </a:pPr>
            <a:r>
              <a:rPr lang="en-US" baseline="0" dirty="0">
                <a:solidFill>
                  <a:schemeClr val="tx1"/>
                </a:solidFill>
              </a:rPr>
              <a:t>Note that Kindergarten students can’t be reported as dropout since they are not generally compulsory attendance age.</a:t>
            </a:r>
          </a:p>
          <a:p>
            <a:pPr marL="617469" lvl="1" indent="-168401">
              <a:buFont typeface="Arial" pitchFamily="34" charset="0"/>
              <a:buChar char="•"/>
            </a:pPr>
            <a:r>
              <a:rPr lang="en-US" baseline="0" dirty="0">
                <a:solidFill>
                  <a:schemeClr val="tx1"/>
                </a:solidFill>
              </a:rPr>
              <a:t>June Exit is used for Drop Out Rate for SPP/APR, SPR&amp;I and Special Education Profile.</a:t>
            </a:r>
          </a:p>
        </p:txBody>
      </p:sp>
      <p:sp>
        <p:nvSpPr>
          <p:cNvPr id="4" name="Slide Number Placeholder 3"/>
          <p:cNvSpPr>
            <a:spLocks noGrp="1"/>
          </p:cNvSpPr>
          <p:nvPr>
            <p:ph type="sldNum" sz="quarter" idx="10"/>
          </p:nvPr>
        </p:nvSpPr>
        <p:spPr/>
        <p:txBody>
          <a:bodyPr/>
          <a:lstStyle/>
          <a:p>
            <a:fld id="{42042C83-F474-4689-992F-134064305DAD}" type="slidenum">
              <a:rPr lang="en-US" smtClean="0"/>
              <a:t>32</a:t>
            </a:fld>
            <a:endParaRPr lang="en-US"/>
          </a:p>
        </p:txBody>
      </p:sp>
    </p:spTree>
    <p:extLst>
      <p:ext uri="{BB962C8B-B14F-4D97-AF65-F5344CB8AC3E}">
        <p14:creationId xmlns:p14="http://schemas.microsoft.com/office/powerpoint/2010/main" val="20675638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4356075"/>
          </a:xfrm>
        </p:spPr>
        <p:txBody>
          <a:bodyPr/>
          <a:lstStyle/>
          <a:p>
            <a:r>
              <a:rPr lang="en-US" baseline="0" dirty="0"/>
              <a:t>You will also report students exiting for some other reason:</a:t>
            </a:r>
          </a:p>
          <a:p>
            <a:pPr marL="174708" indent="-174708" defTabSz="931774">
              <a:buFont typeface="Arial" panose="020B0604020202020204" pitchFamily="34" charset="0"/>
              <a:buChar char="•"/>
              <a:defRPr/>
            </a:pPr>
            <a:r>
              <a:rPr lang="en-US" baseline="0" dirty="0"/>
              <a:t>Reached Maximum Age - </a:t>
            </a:r>
            <a:r>
              <a:rPr lang="en-US" u="none" strike="noStrike" dirty="0"/>
              <a:t>Students who have reached maximum age (21) without receiving a diploma or certificate should be coded as a 34.</a:t>
            </a:r>
          </a:p>
          <a:p>
            <a:pPr marL="640594" lvl="1" indent="-174708" defTabSz="931774">
              <a:buFont typeface="Arial" panose="020B0604020202020204" pitchFamily="34" charset="0"/>
              <a:buChar char="•"/>
              <a:defRPr/>
            </a:pPr>
            <a:r>
              <a:rPr lang="en-US" u="none" strike="noStrike" dirty="0"/>
              <a:t>Remember that students who turn 21 during a school year may continue to receive services throughout the rest of that school year. </a:t>
            </a:r>
          </a:p>
          <a:p>
            <a:pPr marL="640594" lvl="1" indent="-174708" defTabSz="931774">
              <a:buFont typeface="Arial" panose="020B0604020202020204" pitchFamily="34" charset="0"/>
              <a:buChar char="•"/>
              <a:defRPr/>
            </a:pPr>
            <a:r>
              <a:rPr lang="en-US" u="none" strike="noStrike" dirty="0"/>
              <a:t>If</a:t>
            </a:r>
            <a:r>
              <a:rPr lang="en-US" u="none" strike="noStrike" baseline="0" dirty="0"/>
              <a:t> a student will be turning 21 on or before September 1</a:t>
            </a:r>
            <a:r>
              <a:rPr lang="en-US" u="none" strike="noStrike" baseline="30000" dirty="0"/>
              <a:t>st</a:t>
            </a:r>
            <a:r>
              <a:rPr lang="en-US" u="none" strike="noStrike" baseline="0" dirty="0"/>
              <a:t> (the summer after the school year ends) then you will need to be sure to report them as exiting. An error will result if you try to report this student the next school year.  </a:t>
            </a:r>
          </a:p>
          <a:p>
            <a:pPr marL="174708" indent="-174708" defTabSz="931774">
              <a:buFont typeface="Arial" panose="020B0604020202020204" pitchFamily="34" charset="0"/>
              <a:buChar char="•"/>
              <a:defRPr/>
            </a:pPr>
            <a:r>
              <a:rPr lang="en-US" baseline="0" dirty="0"/>
              <a:t>Returned to Regular Education, such as no longer eligible or revoked</a:t>
            </a:r>
          </a:p>
          <a:p>
            <a:pPr marL="168401" indent="-168401">
              <a:buFont typeface="Arial" panose="020B0604020202020204" pitchFamily="34" charset="0"/>
              <a:buChar char="•"/>
            </a:pPr>
            <a:r>
              <a:rPr lang="en-US" baseline="0" dirty="0"/>
              <a:t>Moved to another district</a:t>
            </a:r>
          </a:p>
          <a:p>
            <a:pPr marL="168401" indent="-168401">
              <a:buFont typeface="Arial" panose="020B0604020202020204" pitchFamily="34" charset="0"/>
              <a:buChar char="•"/>
            </a:pPr>
            <a:r>
              <a:rPr lang="en-US" baseline="0" dirty="0"/>
              <a:t>Deceased</a:t>
            </a:r>
          </a:p>
        </p:txBody>
      </p:sp>
      <p:sp>
        <p:nvSpPr>
          <p:cNvPr id="4" name="Slide Number Placeholder 3"/>
          <p:cNvSpPr>
            <a:spLocks noGrp="1"/>
          </p:cNvSpPr>
          <p:nvPr>
            <p:ph type="sldNum" sz="quarter" idx="10"/>
          </p:nvPr>
        </p:nvSpPr>
        <p:spPr/>
        <p:txBody>
          <a:bodyPr/>
          <a:lstStyle/>
          <a:p>
            <a:fld id="{42042C83-F474-4689-992F-134064305DAD}" type="slidenum">
              <a:rPr lang="en-US" smtClean="0"/>
              <a:t>33</a:t>
            </a:fld>
            <a:endParaRPr lang="en-US"/>
          </a:p>
        </p:txBody>
      </p:sp>
    </p:spTree>
    <p:extLst>
      <p:ext uri="{BB962C8B-B14F-4D97-AF65-F5344CB8AC3E}">
        <p14:creationId xmlns:p14="http://schemas.microsoft.com/office/powerpoint/2010/main" val="19363185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160821"/>
          </a:xfrm>
        </p:spPr>
        <p:txBody>
          <a:bodyPr/>
          <a:lstStyle/>
          <a:p>
            <a:pPr marL="168401" indent="-168401" defTabSz="898136" eaLnBrk="0" fontAlgn="base" hangingPunct="0">
              <a:spcBef>
                <a:spcPts val="0"/>
              </a:spcBef>
              <a:spcAft>
                <a:spcPct val="0"/>
              </a:spcAft>
              <a:buFont typeface="Arial" pitchFamily="34" charset="0"/>
              <a:buChar char="•"/>
              <a:defRPr/>
            </a:pPr>
            <a:r>
              <a:rPr lang="en-US" dirty="0"/>
              <a:t>A student must be eligible to be reported as exited. </a:t>
            </a:r>
          </a:p>
          <a:p>
            <a:pPr marL="168401" indent="-168401" defTabSz="898136" eaLnBrk="0" fontAlgn="base" hangingPunct="0">
              <a:spcBef>
                <a:spcPts val="0"/>
              </a:spcBef>
              <a:spcAft>
                <a:spcPct val="0"/>
              </a:spcAft>
              <a:buFont typeface="Arial" pitchFamily="34" charset="0"/>
              <a:buChar char="•"/>
              <a:defRPr/>
            </a:pPr>
            <a:r>
              <a:rPr lang="en-US" dirty="0"/>
              <a:t>If still being evaluated for a disability, do not report them.</a:t>
            </a:r>
          </a:p>
          <a:p>
            <a:pPr marL="168401" indent="-168401" defTabSz="898136" eaLnBrk="0" fontAlgn="base" hangingPunct="0">
              <a:spcBef>
                <a:spcPts val="0"/>
              </a:spcBef>
              <a:spcAft>
                <a:spcPct val="0"/>
              </a:spcAft>
              <a:buFont typeface="Arial" pitchFamily="34" charset="0"/>
              <a:buChar char="•"/>
              <a:defRPr/>
            </a:pPr>
            <a:r>
              <a:rPr lang="en-US" dirty="0"/>
              <a:t>If they are under 21 and still receiving services, do not report them as exited.</a:t>
            </a:r>
          </a:p>
        </p:txBody>
      </p:sp>
      <p:sp>
        <p:nvSpPr>
          <p:cNvPr id="4" name="Slide Number Placeholder 3"/>
          <p:cNvSpPr>
            <a:spLocks noGrp="1"/>
          </p:cNvSpPr>
          <p:nvPr>
            <p:ph type="sldNum" sz="quarter" idx="10"/>
          </p:nvPr>
        </p:nvSpPr>
        <p:spPr/>
        <p:txBody>
          <a:bodyPr/>
          <a:lstStyle/>
          <a:p>
            <a:fld id="{42042C83-F474-4689-992F-134064305DAD}" type="slidenum">
              <a:rPr lang="en-US" smtClean="0"/>
              <a:t>34</a:t>
            </a:fld>
            <a:endParaRPr lang="en-US"/>
          </a:p>
        </p:txBody>
      </p:sp>
    </p:spTree>
    <p:extLst>
      <p:ext uri="{BB962C8B-B14F-4D97-AF65-F5344CB8AC3E}">
        <p14:creationId xmlns:p14="http://schemas.microsoft.com/office/powerpoint/2010/main" val="30471134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4356075"/>
          </a:xfrm>
        </p:spPr>
        <p:txBody>
          <a:bodyPr/>
          <a:lstStyle/>
          <a:p>
            <a:pPr defTabSz="898136" eaLnBrk="0" fontAlgn="base" hangingPunct="0">
              <a:spcBef>
                <a:spcPts val="0"/>
              </a:spcBef>
              <a:spcAft>
                <a:spcPct val="0"/>
              </a:spcAft>
              <a:defRPr/>
            </a:pPr>
            <a:r>
              <a:rPr lang="en-US" baseline="0" dirty="0"/>
              <a:t>Same as December Child Count, generally the Resident district reports, and the same exceptions apply. </a:t>
            </a:r>
            <a:endParaRPr lang="en-US" dirty="0"/>
          </a:p>
          <a:p>
            <a:pPr defTabSz="898136" eaLnBrk="0" fontAlgn="base" hangingPunct="0">
              <a:spcBef>
                <a:spcPts val="0"/>
              </a:spcBef>
              <a:spcAft>
                <a:spcPct val="0"/>
              </a:spcAft>
              <a:defRPr/>
            </a:pPr>
            <a:endParaRPr lang="en-US" sz="600" dirty="0"/>
          </a:p>
          <a:p>
            <a:r>
              <a:rPr lang="en-US" baseline="0" dirty="0"/>
              <a:t>However, there are some exceptions:</a:t>
            </a:r>
            <a:endParaRPr lang="en-US" dirty="0"/>
          </a:p>
          <a:p>
            <a:pPr marL="168401" indent="-168401">
              <a:buFont typeface="Arial" pitchFamily="34" charset="0"/>
              <a:buChar char="•"/>
            </a:pPr>
            <a:r>
              <a:rPr lang="en-US" u="sng" dirty="0"/>
              <a:t>Parent</a:t>
            </a:r>
            <a:r>
              <a:rPr lang="en-US" u="sng" baseline="0" dirty="0"/>
              <a:t> placed private school students</a:t>
            </a:r>
            <a:r>
              <a:rPr lang="en-US" u="none" baseline="0" dirty="0"/>
              <a:t> </a:t>
            </a:r>
            <a:r>
              <a:rPr lang="en-US" baseline="0" dirty="0"/>
              <a:t>– if the school is within your district boundaries, then you must report them.</a:t>
            </a:r>
          </a:p>
          <a:p>
            <a:pPr marL="168401" indent="-168401">
              <a:buFont typeface="Arial" pitchFamily="34" charset="0"/>
              <a:buChar char="•"/>
            </a:pPr>
            <a:r>
              <a:rPr lang="en-US" baseline="0" dirty="0"/>
              <a:t>A </a:t>
            </a:r>
            <a:r>
              <a:rPr lang="en-US" u="sng" baseline="0" dirty="0"/>
              <a:t>Charter school</a:t>
            </a:r>
            <a:r>
              <a:rPr lang="en-US" u="none" baseline="0" dirty="0"/>
              <a:t> </a:t>
            </a:r>
            <a:r>
              <a:rPr lang="en-US" baseline="0" dirty="0"/>
              <a:t>- if it is within your district’s boundaries, then you must report them.</a:t>
            </a:r>
          </a:p>
          <a:p>
            <a:pPr marL="168401" indent="-168401">
              <a:buFont typeface="Arial" pitchFamily="34" charset="0"/>
              <a:buChar char="•"/>
            </a:pPr>
            <a:r>
              <a:rPr lang="en-US" u="sng" baseline="0" dirty="0"/>
              <a:t>Open Enrollment</a:t>
            </a:r>
            <a:r>
              <a:rPr lang="en-US" u="none" baseline="0" dirty="0"/>
              <a:t> </a:t>
            </a:r>
            <a:r>
              <a:rPr lang="en-US" baseline="0" dirty="0"/>
              <a:t>– if student accepted in an Open Enrollment slot in your district prior to July 1, 2019, you must report them – as the student became your district’s responsibility. In other words, in an Open Enrollment slot, the attending district becomes responsible for FAPE and for reporting the student.</a:t>
            </a:r>
          </a:p>
          <a:p>
            <a:pPr marL="168401" lvl="1" indent="-168401" defTabSz="898136">
              <a:buFont typeface="Arial" pitchFamily="34" charset="0"/>
              <a:buChar char="•"/>
              <a:defRPr/>
            </a:pPr>
            <a:r>
              <a:rPr lang="en-US" i="0" u="sng" baseline="0" dirty="0"/>
              <a:t>Inter-District or Inter-Agency transfer agreement</a:t>
            </a:r>
            <a:r>
              <a:rPr lang="en-US" i="0" baseline="0" dirty="0"/>
              <a:t> </a:t>
            </a:r>
            <a:r>
              <a:rPr lang="en-US" i="1" baseline="0" dirty="0"/>
              <a:t>- </a:t>
            </a:r>
            <a:r>
              <a:rPr lang="en-US" i="0" baseline="0" dirty="0"/>
              <a:t>this </a:t>
            </a:r>
            <a:r>
              <a:rPr lang="en-US" baseline="0" dirty="0"/>
              <a:t>is a written agreement involving the parent or guardian with another district to serve the student for your district. The attending district is responsible for FAPE and for reporting inter-district transfer students.  </a:t>
            </a:r>
          </a:p>
          <a:p>
            <a:pPr marL="168401" lvl="1" indent="-168401" defTabSz="898136">
              <a:buFont typeface="Arial" pitchFamily="34" charset="0"/>
              <a:buChar char="•"/>
              <a:defRPr/>
            </a:pPr>
            <a:r>
              <a:rPr lang="en-US" u="sng" baseline="0" dirty="0"/>
              <a:t>Foster Care</a:t>
            </a:r>
            <a:r>
              <a:rPr lang="en-US" u="none" baseline="0" dirty="0"/>
              <a:t> </a:t>
            </a:r>
            <a:r>
              <a:rPr lang="en-US" baseline="0" dirty="0"/>
              <a:t>– if the student resides in another district but continues to attend the district of origin then the district of origin, which is the attending district reports the record.</a:t>
            </a:r>
          </a:p>
        </p:txBody>
      </p:sp>
      <p:sp>
        <p:nvSpPr>
          <p:cNvPr id="4" name="Slide Number Placeholder 3"/>
          <p:cNvSpPr>
            <a:spLocks noGrp="1"/>
          </p:cNvSpPr>
          <p:nvPr>
            <p:ph type="sldNum" sz="quarter" idx="10"/>
          </p:nvPr>
        </p:nvSpPr>
        <p:spPr/>
        <p:txBody>
          <a:bodyPr/>
          <a:lstStyle/>
          <a:p>
            <a:fld id="{42042C83-F474-4689-992F-134064305DAD}" type="slidenum">
              <a:rPr lang="en-US" smtClean="0"/>
              <a:t>35</a:t>
            </a:fld>
            <a:endParaRPr lang="en-US"/>
          </a:p>
        </p:txBody>
      </p:sp>
    </p:spTree>
    <p:extLst>
      <p:ext uri="{BB962C8B-B14F-4D97-AF65-F5344CB8AC3E}">
        <p14:creationId xmlns:p14="http://schemas.microsoft.com/office/powerpoint/2010/main" val="42830148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4356075"/>
          </a:xfrm>
        </p:spPr>
        <p:txBody>
          <a:bodyPr/>
          <a:lstStyle/>
          <a:p>
            <a:pPr marL="168401" indent="-168401">
              <a:buFont typeface="Arial" panose="020B0604020202020204" pitchFamily="34" charset="0"/>
              <a:buChar char="•"/>
            </a:pPr>
            <a:r>
              <a:rPr lang="en-US" dirty="0"/>
              <a:t>Oregon is required to complete a federal report to the </a:t>
            </a:r>
            <a:r>
              <a:rPr lang="en-US" baseline="0" dirty="0"/>
              <a:t>U.S. Department of Education on</a:t>
            </a:r>
            <a:r>
              <a:rPr lang="en-US" dirty="0"/>
              <a:t> students 14 years or older who exited</a:t>
            </a:r>
            <a:r>
              <a:rPr lang="en-US" baseline="0" dirty="0"/>
              <a:t> special education to comply with the Individuals with Disabilities Education Act (IDEA). EI/ECSE Exit data is also submitted and used for federal reporting.</a:t>
            </a:r>
          </a:p>
          <a:p>
            <a:pPr marL="168401" indent="-168401">
              <a:buFont typeface="Arial" panose="020B0604020202020204" pitchFamily="34" charset="0"/>
              <a:buChar char="•"/>
            </a:pPr>
            <a:r>
              <a:rPr lang="en-US" baseline="0" dirty="0"/>
              <a:t>These data are used by USED for State level determinations on graduation and dropout rates. </a:t>
            </a:r>
          </a:p>
          <a:p>
            <a:pPr marL="165261" marR="0" lvl="0" indent="-16526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June Exit data is used for graduation and dropout rates and on the </a:t>
            </a:r>
            <a:r>
              <a:rPr lang="en-US" dirty="0"/>
              <a:t>At-A-Glance Special Education Profile. OSEP</a:t>
            </a:r>
            <a:r>
              <a:rPr lang="en-US" baseline="0" dirty="0"/>
              <a:t> directed that all states must use June Exit data for these indicators. </a:t>
            </a:r>
          </a:p>
          <a:p>
            <a:pPr marL="165261" indent="-165261">
              <a:buFont typeface="Arial" panose="020B0604020202020204" pitchFamily="34" charset="0"/>
              <a:buChar char="•"/>
            </a:pPr>
            <a:r>
              <a:rPr lang="en-US" baseline="0" dirty="0"/>
              <a:t>Data is used for Post School Outcomes. Reminder that what you submit for 2025-2026 June Exit this spring will be on the PSO next year, during the 2026-2027 school year. The Exit Prep is not the submission site for the next year’s Follow-up Survey.</a:t>
            </a:r>
          </a:p>
        </p:txBody>
      </p:sp>
      <p:sp>
        <p:nvSpPr>
          <p:cNvPr id="4" name="Slide Number Placeholder 3"/>
          <p:cNvSpPr>
            <a:spLocks noGrp="1"/>
          </p:cNvSpPr>
          <p:nvPr>
            <p:ph type="sldNum" sz="quarter" idx="10"/>
          </p:nvPr>
        </p:nvSpPr>
        <p:spPr/>
        <p:txBody>
          <a:bodyPr/>
          <a:lstStyle/>
          <a:p>
            <a:fld id="{42042C83-F474-4689-992F-134064305DAD}" type="slidenum">
              <a:rPr lang="en-US" smtClean="0"/>
              <a:t>36</a:t>
            </a:fld>
            <a:endParaRPr lang="en-US"/>
          </a:p>
        </p:txBody>
      </p:sp>
    </p:spTree>
    <p:extLst>
      <p:ext uri="{BB962C8B-B14F-4D97-AF65-F5344CB8AC3E}">
        <p14:creationId xmlns:p14="http://schemas.microsoft.com/office/powerpoint/2010/main" val="33653011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160821"/>
          </a:xfrm>
        </p:spPr>
        <p:txBody>
          <a:bodyPr/>
          <a:lstStyle/>
          <a:p>
            <a:pPr lvl="0"/>
            <a:r>
              <a:rPr lang="en-US" sz="1200" dirty="0"/>
              <a:t>Like with December Child Count:</a:t>
            </a:r>
          </a:p>
          <a:p>
            <a:pPr marL="171450" lvl="0" indent="-171450">
              <a:buFont typeface="Arial" panose="020B0604020202020204" pitchFamily="34" charset="0"/>
              <a:buChar char="•"/>
            </a:pPr>
            <a:r>
              <a:rPr lang="en-US" dirty="0"/>
              <a:t>Removing both Related and Supplemental service codes and their business rules. </a:t>
            </a:r>
          </a:p>
          <a:p>
            <a:pPr marL="171450" lvl="0" indent="-171450">
              <a:buFont typeface="Arial" panose="020B0604020202020204" pitchFamily="34" charset="0"/>
              <a:buChar char="•"/>
            </a:pPr>
            <a:r>
              <a:rPr lang="en-US" dirty="0"/>
              <a:t>Revising the Final Submission Form formatting and PNF counts to the Programs column.</a:t>
            </a:r>
          </a:p>
          <a:p>
            <a:pPr marL="628650" lvl="1" indent="-171450">
              <a:buFont typeface="Arial" panose="020B0604020202020204" pitchFamily="34" charset="0"/>
              <a:buChar char="•"/>
            </a:pPr>
            <a:r>
              <a:rPr lang="en-US" dirty="0"/>
              <a:t>Formatting change to the form will align the Count and Exit forms.</a:t>
            </a:r>
          </a:p>
          <a:p>
            <a:pPr marL="228600" lvl="0" indent="-228600">
              <a:buFont typeface="Arial" panose="020B0604020202020204" pitchFamily="34" charset="0"/>
              <a:buChar char="•"/>
            </a:pPr>
            <a:r>
              <a:rPr lang="en-US" dirty="0"/>
              <a:t>Additionally, removing A1 and A3 as valid record type codes. These will no longer be reportable in the June Exit.</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Shifting the Review Window dates.</a:t>
            </a:r>
          </a:p>
          <a:p>
            <a:pPr marL="685800" lvl="1" indent="-228600">
              <a:buFont typeface="Arial" panose="020B0604020202020204" pitchFamily="34" charset="0"/>
              <a:buChar char="•"/>
            </a:pPr>
            <a:r>
              <a:rPr lang="en-US" dirty="0"/>
              <a:t>Now will open last Thursday of August and close last Monday of September.</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042C83-F474-4689-992F-134064305D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92982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160821"/>
          </a:xfrm>
        </p:spPr>
        <p:txBody>
          <a:bodyPr/>
          <a:lstStyle/>
          <a:p>
            <a:r>
              <a:rPr lang="en-US" dirty="0">
                <a:solidFill>
                  <a:schemeClr val="tx1"/>
                </a:solidFill>
              </a:rPr>
              <a:t>For June</a:t>
            </a:r>
            <a:r>
              <a:rPr lang="en-US" baseline="0" dirty="0">
                <a:solidFill>
                  <a:schemeClr val="tx1"/>
                </a:solidFill>
              </a:rPr>
              <a:t> Exit, h</a:t>
            </a:r>
            <a:r>
              <a:rPr lang="en-US" dirty="0">
                <a:solidFill>
                  <a:schemeClr val="tx1"/>
                </a:solidFill>
              </a:rPr>
              <a:t>ere are some things to </a:t>
            </a:r>
            <a:r>
              <a:rPr lang="en-US" baseline="0" dirty="0">
                <a:solidFill>
                  <a:schemeClr val="tx1"/>
                </a:solidFill>
              </a:rPr>
              <a:t>keep an eye on</a:t>
            </a:r>
            <a:r>
              <a:rPr lang="en-US" dirty="0">
                <a:solidFill>
                  <a:schemeClr val="tx1"/>
                </a:solidFill>
              </a:rPr>
              <a:t>:</a:t>
            </a:r>
          </a:p>
          <a:p>
            <a:pPr marL="168401" indent="-168401">
              <a:buFont typeface="Arial" panose="020B0604020202020204" pitchFamily="34" charset="0"/>
              <a:buChar char="•"/>
            </a:pPr>
            <a:r>
              <a:rPr lang="en-US" b="0" u="sng" dirty="0">
                <a:solidFill>
                  <a:schemeClr val="tx1"/>
                </a:solidFill>
              </a:rPr>
              <a:t>10-day drop rule</a:t>
            </a:r>
            <a:r>
              <a:rPr lang="en-US" b="0" u="none" dirty="0">
                <a:solidFill>
                  <a:schemeClr val="tx1"/>
                </a:solidFill>
              </a:rPr>
              <a:t> </a:t>
            </a:r>
            <a:r>
              <a:rPr lang="en-US" dirty="0">
                <a:solidFill>
                  <a:schemeClr val="tx1"/>
                </a:solidFill>
              </a:rPr>
              <a:t>– must be in seat/attending for ADM. However, this does not apply to June Exit, e.g., medically fragile student still requires FAPE, and are not exiting special education.</a:t>
            </a:r>
          </a:p>
          <a:p>
            <a:pPr marL="168401" indent="-168401">
              <a:buFont typeface="Arial" panose="020B0604020202020204" pitchFamily="34" charset="0"/>
              <a:buChar char="•"/>
            </a:pPr>
            <a:r>
              <a:rPr lang="en-US" dirty="0">
                <a:solidFill>
                  <a:schemeClr val="tx1"/>
                </a:solidFill>
              </a:rPr>
              <a:t>If the student will be turning age 21 and exiting between July 1 and September 1, in other words during Extended School Year, be sure to report as exited the preceding regular school year. For example, if the student will turn 21 and exits on </a:t>
            </a:r>
            <a:r>
              <a:rPr lang="en-US" b="1" dirty="0">
                <a:solidFill>
                  <a:schemeClr val="tx1"/>
                </a:solidFill>
              </a:rPr>
              <a:t>July 3, 2026</a:t>
            </a:r>
            <a:r>
              <a:rPr lang="en-US" dirty="0">
                <a:solidFill>
                  <a:schemeClr val="tx1"/>
                </a:solidFill>
              </a:rPr>
              <a:t>, be sure to report the exit record on the </a:t>
            </a:r>
            <a:r>
              <a:rPr lang="en-US" b="1" dirty="0">
                <a:solidFill>
                  <a:schemeClr val="tx1"/>
                </a:solidFill>
              </a:rPr>
              <a:t>June Exit 2025-2026</a:t>
            </a:r>
            <a:r>
              <a:rPr lang="en-US" dirty="0">
                <a:solidFill>
                  <a:schemeClr val="tx1"/>
                </a:solidFill>
              </a:rPr>
              <a:t>, using the last day of your school year or </a:t>
            </a:r>
            <a:r>
              <a:rPr lang="en-US" b="1" dirty="0">
                <a:solidFill>
                  <a:schemeClr val="tx1"/>
                </a:solidFill>
              </a:rPr>
              <a:t>June 30, 2026 </a:t>
            </a:r>
            <a:r>
              <a:rPr lang="en-US" b="0" dirty="0">
                <a:solidFill>
                  <a:schemeClr val="tx1"/>
                </a:solidFill>
              </a:rPr>
              <a:t>as the exit date.</a:t>
            </a:r>
          </a:p>
          <a:p>
            <a:pPr marL="168401" marR="0" lvl="0" indent="-16840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solidFill>
                  <a:schemeClr val="tx1"/>
                </a:solidFill>
              </a:rPr>
              <a:t>Students age 16 or 17, or in grade 10 or 11 </a:t>
            </a:r>
            <a:r>
              <a:rPr lang="en-US" dirty="0">
                <a:solidFill>
                  <a:schemeClr val="tx1"/>
                </a:solidFill>
              </a:rPr>
              <a:t>exiting with Regular Diploma, Extended Diploma, Modified Diploma or Certificate. You will want to double check the grade level to make sure it’s reported accurately. </a:t>
            </a:r>
          </a:p>
          <a:p>
            <a:pPr marL="168401" marR="0" lvl="0" indent="-16840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solidFill>
                  <a:schemeClr val="tx1"/>
                </a:solidFill>
              </a:rPr>
              <a:t>There were many records where the student was reported as </a:t>
            </a:r>
            <a:r>
              <a:rPr lang="en-US" dirty="0">
                <a:solidFill>
                  <a:schemeClr val="tx1"/>
                </a:solidFill>
              </a:rPr>
              <a:t>Return to Regular Education prior to December 1, but they were also reported on the December Child Count. If a student returns to regular education before December 1, they should not be reported on the Child Count. If a student returns to regular education, but then is found eligible and resumes receiving special education services before the end of the school year, they should not be reported on the June Exit.</a:t>
            </a:r>
            <a:endParaRPr lang="en-US" b="0" dirty="0">
              <a:solidFill>
                <a:schemeClr val="tx1"/>
              </a:solidFill>
            </a:endParaRPr>
          </a:p>
          <a:p>
            <a:pPr marL="168401" indent="-168401">
              <a:buFont typeface="Arial" panose="020B0604020202020204" pitchFamily="34" charset="0"/>
              <a:buChar char="•"/>
            </a:pPr>
            <a:r>
              <a:rPr lang="en-US" u="sng" dirty="0">
                <a:solidFill>
                  <a:schemeClr val="tx1"/>
                </a:solidFill>
              </a:rPr>
              <a:t>Dropped out</a:t>
            </a:r>
            <a:r>
              <a:rPr lang="en-US" u="none" dirty="0">
                <a:solidFill>
                  <a:schemeClr val="tx1"/>
                </a:solidFill>
              </a:rPr>
              <a:t> </a:t>
            </a:r>
            <a:r>
              <a:rPr lang="en-US" dirty="0">
                <a:solidFill>
                  <a:schemeClr val="tx1"/>
                </a:solidFill>
              </a:rPr>
              <a:t>- Always check SSID system to see if showed up somewhere else before reporting as drop out. </a:t>
            </a:r>
          </a:p>
          <a:p>
            <a:pPr marL="168401" indent="-168401">
              <a:buFont typeface="Arial" panose="020B0604020202020204" pitchFamily="34" charset="0"/>
              <a:buChar char="•"/>
            </a:pPr>
            <a:r>
              <a:rPr lang="en-US" dirty="0">
                <a:solidFill>
                  <a:schemeClr val="tx1"/>
                </a:solidFill>
              </a:rPr>
              <a:t>If a </a:t>
            </a:r>
            <a:r>
              <a:rPr lang="en-US" u="sng" dirty="0">
                <a:solidFill>
                  <a:schemeClr val="tx1"/>
                </a:solidFill>
              </a:rPr>
              <a:t>student</a:t>
            </a:r>
            <a:r>
              <a:rPr lang="en-US" u="sng" baseline="0" dirty="0">
                <a:solidFill>
                  <a:schemeClr val="tx1"/>
                </a:solidFill>
              </a:rPr>
              <a:t> has a GED</a:t>
            </a:r>
            <a:r>
              <a:rPr lang="en-US" u="none" baseline="0" dirty="0">
                <a:solidFill>
                  <a:schemeClr val="tx1"/>
                </a:solidFill>
              </a:rPr>
              <a:t> </a:t>
            </a:r>
            <a:r>
              <a:rPr lang="en-US" baseline="0" dirty="0">
                <a:solidFill>
                  <a:schemeClr val="tx1"/>
                </a:solidFill>
              </a:rPr>
              <a:t>then the exit reason is Received Certificate, not dropped out. There seems to have been a bit of confusion concerning this. If incorrectly reported as dropped out, it will impact your drop out rate. </a:t>
            </a:r>
          </a:p>
          <a:p>
            <a:pPr marL="168401" indent="-168401" defTabSz="931774">
              <a:buFont typeface="Arial" panose="020B0604020202020204" pitchFamily="34" charset="0"/>
              <a:buChar char="•"/>
              <a:defRPr/>
            </a:pPr>
            <a:r>
              <a:rPr lang="en-US" dirty="0">
                <a:solidFill>
                  <a:schemeClr val="tx1"/>
                </a:solidFill>
              </a:rPr>
              <a:t>Missing records</a:t>
            </a:r>
            <a:r>
              <a:rPr lang="en-US" baseline="0" dirty="0">
                <a:solidFill>
                  <a:schemeClr val="tx1"/>
                </a:solidFill>
              </a:rPr>
              <a:t> for students: </a:t>
            </a:r>
          </a:p>
          <a:p>
            <a:pPr marL="634288" lvl="1" indent="-168401" defTabSz="931774">
              <a:buFont typeface="Arial" panose="020B0604020202020204" pitchFamily="34" charset="0"/>
              <a:buChar char="•"/>
              <a:defRPr/>
            </a:pPr>
            <a:r>
              <a:rPr lang="en-US" baseline="0" dirty="0">
                <a:solidFill>
                  <a:schemeClr val="tx1"/>
                </a:solidFill>
              </a:rPr>
              <a:t>Quite a few records were not reported in 23-24 June Exit, so they had to be added to the </a:t>
            </a:r>
            <a:r>
              <a:rPr lang="en-US" dirty="0">
                <a:solidFill>
                  <a:schemeClr val="tx1"/>
                </a:solidFill>
              </a:rPr>
              <a:t>PSO Survey for the 2025-2026 collection year.</a:t>
            </a:r>
            <a:r>
              <a:rPr lang="en-US" baseline="0" dirty="0">
                <a:solidFill>
                  <a:schemeClr val="tx1"/>
                </a:solidFill>
              </a:rPr>
              <a:t> When gathering your data to submit for June Exit this spring, make sure you have all the records you need to report. </a:t>
            </a:r>
          </a:p>
          <a:p>
            <a:pPr marL="634288" lvl="1" indent="-168401" defTabSz="931774">
              <a:buFont typeface="Arial" panose="020B0604020202020204" pitchFamily="34" charset="0"/>
              <a:buChar char="•"/>
              <a:defRPr/>
            </a:pPr>
            <a:r>
              <a:rPr lang="en-US" dirty="0">
                <a:solidFill>
                  <a:schemeClr val="tx1"/>
                </a:solidFill>
              </a:rPr>
              <a:t>Students who come and go affect the survey by not being added, or excluded as they were on it the year before.</a:t>
            </a:r>
            <a:r>
              <a:rPr lang="en-US" baseline="0" dirty="0">
                <a:solidFill>
                  <a:schemeClr val="tx1"/>
                </a:solidFill>
              </a:rPr>
              <a:t> </a:t>
            </a:r>
          </a:p>
          <a:p>
            <a:pPr marL="634288" lvl="1" indent="-168401" defTabSz="931774">
              <a:buFont typeface="Arial" panose="020B0604020202020204" pitchFamily="34" charset="0"/>
              <a:buChar char="•"/>
              <a:defRPr/>
            </a:pPr>
            <a:r>
              <a:rPr lang="en-US" baseline="0" dirty="0">
                <a:solidFill>
                  <a:schemeClr val="tx1"/>
                </a:solidFill>
              </a:rPr>
              <a:t>Modified diploma are often missed so be sure to add them to your exit submission if they are not returning even if they are under age 21 </a:t>
            </a:r>
          </a:p>
          <a:p>
            <a:pPr marL="634288" lvl="1" indent="-168401" defTabSz="931774">
              <a:buFont typeface="Arial" panose="020B0604020202020204" pitchFamily="34" charset="0"/>
              <a:buChar char="•"/>
              <a:defRPr/>
            </a:pPr>
            <a:r>
              <a:rPr lang="en-US" baseline="0" dirty="0">
                <a:solidFill>
                  <a:schemeClr val="tx1"/>
                </a:solidFill>
              </a:rPr>
              <a:t>If records need to be added to PSO, then the district will be considered inaccurate</a:t>
            </a:r>
            <a:r>
              <a:rPr lang="en-US" dirty="0">
                <a:solidFill>
                  <a:schemeClr val="tx1"/>
                </a:solidFill>
              </a:rPr>
              <a:t> for their</a:t>
            </a:r>
            <a:r>
              <a:rPr lang="en-US" baseline="0" dirty="0">
                <a:solidFill>
                  <a:schemeClr val="tx1"/>
                </a:solidFill>
              </a:rPr>
              <a:t> June Exit submission.</a:t>
            </a:r>
          </a:p>
          <a:p>
            <a:pPr marL="177088" marR="0" lvl="0" indent="-168401"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solidFill>
                  <a:schemeClr val="tx1"/>
                </a:solidFill>
              </a:rPr>
              <a:t>When adding a record via Web Submission, be sure the student core SSID data is accurate. If a student has moved during the year, the District ID fields, School ID fields, and address and county fields could be different from when the student was attending your district. </a:t>
            </a:r>
            <a:endParaRPr lang="en-US" dirty="0">
              <a:solidFill>
                <a:schemeClr val="tx1"/>
              </a:solidFill>
            </a:endParaRPr>
          </a:p>
          <a:p>
            <a:pPr marL="168401" indent="-168401" defTabSz="931774">
              <a:buFont typeface="Arial" panose="020B0604020202020204" pitchFamily="34" charset="0"/>
              <a:buChar char="•"/>
              <a:defRPr/>
            </a:pPr>
            <a:r>
              <a:rPr lang="en-US" baseline="0" dirty="0">
                <a:solidFill>
                  <a:schemeClr val="tx1"/>
                </a:solidFill>
              </a:rPr>
              <a:t>Same as December Child Count, be sure to resubmit your </a:t>
            </a:r>
            <a:r>
              <a:rPr lang="en-US" u="sng" baseline="0" dirty="0">
                <a:solidFill>
                  <a:schemeClr val="tx1"/>
                </a:solidFill>
              </a:rPr>
              <a:t>Final Submission Form</a:t>
            </a:r>
            <a:r>
              <a:rPr lang="en-US" u="none" baseline="0" dirty="0">
                <a:solidFill>
                  <a:schemeClr val="tx1"/>
                </a:solidFill>
              </a:rPr>
              <a:t> </a:t>
            </a:r>
            <a:r>
              <a:rPr lang="en-US" baseline="0" dirty="0">
                <a:solidFill>
                  <a:schemeClr val="tx1"/>
                </a:solidFill>
              </a:rPr>
              <a:t>if you make changes to your submission.</a:t>
            </a:r>
            <a:endParaRPr lang="en-US" dirty="0">
              <a:solidFill>
                <a:schemeClr val="tx1"/>
              </a:solidFill>
            </a:endParaRPr>
          </a:p>
        </p:txBody>
      </p:sp>
      <p:sp>
        <p:nvSpPr>
          <p:cNvPr id="4" name="Slide Number Placeholder 3"/>
          <p:cNvSpPr>
            <a:spLocks noGrp="1"/>
          </p:cNvSpPr>
          <p:nvPr>
            <p:ph type="sldNum" sz="quarter" idx="10"/>
          </p:nvPr>
        </p:nvSpPr>
        <p:spPr/>
        <p:txBody>
          <a:bodyPr/>
          <a:lstStyle/>
          <a:p>
            <a:fld id="{42042C83-F474-4689-992F-134064305DAD}" type="slidenum">
              <a:rPr lang="en-US" smtClean="0"/>
              <a:t>38</a:t>
            </a:fld>
            <a:endParaRPr lang="en-US"/>
          </a:p>
        </p:txBody>
      </p:sp>
    </p:spTree>
    <p:extLst>
      <p:ext uri="{BB962C8B-B14F-4D97-AF65-F5344CB8AC3E}">
        <p14:creationId xmlns:p14="http://schemas.microsoft.com/office/powerpoint/2010/main" val="38260190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172397"/>
          </a:xfrm>
        </p:spPr>
        <p:txBody>
          <a:bodyPr/>
          <a:lstStyle/>
          <a:p>
            <a:pPr marL="0" lvl="1" indent="0" defTabSz="898136">
              <a:buFont typeface="Arial" panose="020B0604020202020204" pitchFamily="34" charset="0"/>
              <a:buNone/>
              <a:defRPr/>
            </a:pPr>
            <a:r>
              <a:rPr lang="en-US" dirty="0"/>
              <a:t>Some other things to keep your eye on for June Exit:</a:t>
            </a:r>
          </a:p>
          <a:p>
            <a:pPr marL="168401" lvl="1" indent="-168401" defTabSz="898136">
              <a:buFont typeface="Arial" panose="020B0604020202020204" pitchFamily="34" charset="0"/>
              <a:buChar char="•"/>
              <a:defRPr/>
            </a:pPr>
            <a:r>
              <a:rPr lang="en-US" dirty="0"/>
              <a:t>Race/Ethnicity flag should match Child Count or Fall ADM.</a:t>
            </a:r>
          </a:p>
          <a:p>
            <a:pPr marL="168401" marR="0" lvl="1" indent="-168401" algn="l" defTabSz="89813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Gender flag should match Child Count or Fall ADM.</a:t>
            </a:r>
          </a:p>
          <a:p>
            <a:pPr marL="168401" marR="0" lvl="1" indent="-168401" algn="l" defTabSz="89813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EL flag should match Child Count or Fall ADM.</a:t>
            </a:r>
          </a:p>
          <a:p>
            <a:pPr marL="168401" lvl="1" indent="-168401" defTabSz="898136">
              <a:buFont typeface="Arial" panose="020B0604020202020204" pitchFamily="34" charset="0"/>
              <a:buChar char="•"/>
              <a:defRPr/>
            </a:pPr>
            <a:r>
              <a:rPr lang="en-US" dirty="0"/>
              <a:t>Grade should match Child Count.</a:t>
            </a:r>
          </a:p>
          <a:p>
            <a:pPr marL="168401" lvl="1" indent="-168401" defTabSz="898136">
              <a:buFont typeface="Arial" panose="020B0604020202020204" pitchFamily="34" charset="0"/>
              <a:buChar char="•"/>
              <a:defRPr/>
            </a:pPr>
            <a:r>
              <a:rPr lang="en-US" dirty="0"/>
              <a:t>For JDEP students both the Attending District ID and the SECC Resident District ID should be reported as 3476.</a:t>
            </a:r>
          </a:p>
          <a:p>
            <a:pPr marL="168401" marR="0" lvl="1" indent="-168401" algn="l" defTabSz="89813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For YCEP students both the Attending District ID and the SECC Resident District ID should be reported as 3477.</a:t>
            </a:r>
          </a:p>
          <a:p>
            <a:pPr marL="168401" marR="0" lvl="1" indent="-168401" algn="l" defTabSz="89813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For LTCT students both the Attending District ID and the SECC Resident District ID should be reported as 3559.</a:t>
            </a:r>
          </a:p>
          <a:p>
            <a:pPr marL="168401" marR="0" lvl="1" indent="-168401" algn="l" defTabSz="89813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For Program students the Attending School ID should be the facility ID.</a:t>
            </a:r>
          </a:p>
        </p:txBody>
      </p:sp>
      <p:sp>
        <p:nvSpPr>
          <p:cNvPr id="4" name="Slide Number Placeholder 3"/>
          <p:cNvSpPr>
            <a:spLocks noGrp="1"/>
          </p:cNvSpPr>
          <p:nvPr>
            <p:ph type="sldNum" sz="quarter" idx="10"/>
          </p:nvPr>
        </p:nvSpPr>
        <p:spPr/>
        <p:txBody>
          <a:bodyPr/>
          <a:lstStyle/>
          <a:p>
            <a:fld id="{42042C83-F474-4689-992F-134064305DAD}" type="slidenum">
              <a:rPr lang="en-US" smtClean="0"/>
              <a:t>39</a:t>
            </a:fld>
            <a:endParaRPr lang="en-US"/>
          </a:p>
        </p:txBody>
      </p:sp>
    </p:spTree>
    <p:extLst>
      <p:ext uri="{BB962C8B-B14F-4D97-AF65-F5344CB8AC3E}">
        <p14:creationId xmlns:p14="http://schemas.microsoft.com/office/powerpoint/2010/main" val="1611125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08320" cy="4183970"/>
          </a:xfrm>
        </p:spPr>
        <p:txBody>
          <a:bodyPr/>
          <a:lstStyle/>
          <a:p>
            <a:pPr>
              <a:buClr>
                <a:schemeClr val="tx1"/>
              </a:buClr>
            </a:pPr>
            <a:r>
              <a:rPr lang="en-US" u="sng" dirty="0"/>
              <a:t>Before we go over the collections, we need to talk about confidentiality</a:t>
            </a:r>
            <a:r>
              <a:rPr lang="en-US" dirty="0"/>
              <a:t>.</a:t>
            </a:r>
            <a:r>
              <a:rPr lang="en-US" u="sng" dirty="0"/>
              <a:t> </a:t>
            </a:r>
          </a:p>
          <a:p>
            <a:pPr>
              <a:buClr>
                <a:schemeClr val="tx1"/>
              </a:buClr>
            </a:pPr>
            <a:endParaRPr lang="en-US" u="sng" dirty="0"/>
          </a:p>
          <a:p>
            <a:pPr>
              <a:buClr>
                <a:schemeClr val="tx1"/>
              </a:buClr>
            </a:pPr>
            <a:r>
              <a:rPr lang="en-US" u="sng" dirty="0"/>
              <a:t>Data collected is considered confidential,</a:t>
            </a:r>
            <a:r>
              <a:rPr lang="en-US" u="sng" baseline="0" dirty="0"/>
              <a:t> </a:t>
            </a:r>
            <a:r>
              <a:rPr lang="en-US" b="1" u="sng" baseline="0" dirty="0"/>
              <a:t>personally identifiable information </a:t>
            </a:r>
            <a:r>
              <a:rPr lang="en-US" u="sng" baseline="0" dirty="0"/>
              <a:t>is p</a:t>
            </a:r>
            <a:r>
              <a:rPr lang="en-US" u="sng" dirty="0"/>
              <a:t>rotected by</a:t>
            </a:r>
          </a:p>
          <a:p>
            <a:pPr marL="640594" lvl="1" indent="-174708">
              <a:buClr>
                <a:schemeClr val="tx1"/>
              </a:buClr>
              <a:buFont typeface="Arial" panose="020B0604020202020204" pitchFamily="34" charset="0"/>
              <a:buChar char="•"/>
              <a:defRPr/>
            </a:pPr>
            <a:r>
              <a:rPr lang="en-US" b="1" dirty="0"/>
              <a:t>FERPA</a:t>
            </a:r>
            <a:r>
              <a:rPr lang="en-US" dirty="0"/>
              <a:t> (Family Educational Rights and Privacy Act)</a:t>
            </a:r>
          </a:p>
          <a:p>
            <a:pPr marL="640594" lvl="1" indent="-174708">
              <a:buClr>
                <a:schemeClr val="tx1"/>
              </a:buClr>
              <a:buFont typeface="Arial" panose="020B0604020202020204" pitchFamily="34" charset="0"/>
              <a:buChar char="•"/>
              <a:defRPr/>
            </a:pPr>
            <a:r>
              <a:rPr lang="en-US" dirty="0"/>
              <a:t>Oregon Identity Theft Protection Act</a:t>
            </a:r>
          </a:p>
          <a:p>
            <a:pPr marL="640594" lvl="1" indent="-174708">
              <a:buClr>
                <a:schemeClr val="tx1"/>
              </a:buClr>
              <a:buFont typeface="Arial" panose="020B0604020202020204" pitchFamily="34" charset="0"/>
              <a:buChar char="•"/>
              <a:defRPr/>
            </a:pPr>
            <a:r>
              <a:rPr lang="en-US" dirty="0"/>
              <a:t>And in some cases, </a:t>
            </a:r>
            <a:r>
              <a:rPr lang="en-US" b="1" dirty="0"/>
              <a:t>HIPAA </a:t>
            </a:r>
            <a:r>
              <a:rPr lang="en-US" dirty="0"/>
              <a:t> (Health Insurance Portability and Accountability Act),</a:t>
            </a:r>
            <a:r>
              <a:rPr lang="en-US" baseline="0" dirty="0"/>
              <a:t> </a:t>
            </a:r>
            <a:r>
              <a:rPr lang="en-US" b="1" baseline="0" dirty="0"/>
              <a:t>mainly the transfer of records from one agency to another. </a:t>
            </a:r>
            <a:endParaRPr lang="en-US" b="1" dirty="0"/>
          </a:p>
          <a:p>
            <a:pPr marL="168401" lvl="1" indent="-168401" defTabSz="898136" eaLnBrk="0" fontAlgn="base" hangingPunct="0">
              <a:spcBef>
                <a:spcPct val="30000"/>
              </a:spcBef>
              <a:spcAft>
                <a:spcPct val="0"/>
              </a:spcAft>
              <a:buFont typeface="Arial" pitchFamily="34" charset="0"/>
              <a:buChar char="•"/>
              <a:defRPr/>
            </a:pPr>
            <a:r>
              <a:rPr lang="en-US" dirty="0"/>
              <a:t>Loss of protected data can have a financial impact to your school, district, ESD, including fines and cost of remediation! Failure to comply can lead to legal problems, lawsuits, fines, cost of remediation, etc.</a:t>
            </a:r>
          </a:p>
          <a:p>
            <a:pPr marL="168401" indent="-168401" defTabSz="898136">
              <a:buFont typeface="Arial" pitchFamily="34" charset="0"/>
              <a:buChar char="•"/>
              <a:defRPr/>
            </a:pPr>
            <a:r>
              <a:rPr lang="en-US" dirty="0"/>
              <a:t>Keep in mind that State email is public – be careful when sending information to us, e.g., student name, DOB, grade, etc. It is okay to send SSID only (with zero personal information).</a:t>
            </a:r>
          </a:p>
          <a:p>
            <a:pPr marL="168401" indent="-168401" defTabSz="898136">
              <a:buFont typeface="Arial" pitchFamily="34" charset="0"/>
              <a:buChar char="•"/>
              <a:defRPr/>
            </a:pPr>
            <a:r>
              <a:rPr lang="en-US" dirty="0"/>
              <a:t>ODE policy – cell sizes less than 6 are suppressed. We follow this policy for all data that is shared publically - whether requested by an individual or entity (such as the media) or posted to the web.   </a:t>
            </a:r>
          </a:p>
          <a:p>
            <a:endParaRPr lang="en-US" dirty="0"/>
          </a:p>
          <a:p>
            <a:pPr defTabSz="898136">
              <a:defRPr/>
            </a:pPr>
            <a:r>
              <a:rPr lang="en-US" u="sng" dirty="0"/>
              <a:t>ODE Helpdesk</a:t>
            </a:r>
          </a:p>
          <a:p>
            <a:pPr defTabSz="898136">
              <a:defRPr/>
            </a:pPr>
            <a:r>
              <a:rPr lang="en-US" dirty="0"/>
              <a:t>If you are having technical difficulties with submitting your data, you can call the </a:t>
            </a:r>
            <a:r>
              <a:rPr lang="en-US" dirty="0" err="1"/>
              <a:t>HelpDesk</a:t>
            </a:r>
            <a:r>
              <a:rPr lang="en-US" dirty="0"/>
              <a:t> for:</a:t>
            </a:r>
          </a:p>
          <a:p>
            <a:pPr marL="168401" indent="-168401">
              <a:buFont typeface="Arial" pitchFamily="34" charset="0"/>
              <a:buChar char="•"/>
              <a:defRPr/>
            </a:pPr>
            <a:r>
              <a:rPr lang="en-US" dirty="0"/>
              <a:t>Technical assistance submitting your data</a:t>
            </a:r>
          </a:p>
          <a:p>
            <a:pPr marL="168401" indent="-168401">
              <a:buFont typeface="Arial" pitchFamily="34" charset="0"/>
              <a:buChar char="•"/>
              <a:defRPr/>
            </a:pPr>
            <a:r>
              <a:rPr lang="en-US" dirty="0"/>
              <a:t>See if data submitted</a:t>
            </a:r>
          </a:p>
          <a:p>
            <a:pPr marL="168401" indent="-168401">
              <a:buFont typeface="Arial" pitchFamily="34" charset="0"/>
              <a:buChar char="•"/>
              <a:defRPr/>
            </a:pPr>
            <a:r>
              <a:rPr lang="en-US" dirty="0"/>
              <a:t>Questions about access rights and permissions</a:t>
            </a:r>
          </a:p>
          <a:p>
            <a:r>
              <a:rPr lang="en-US" dirty="0"/>
              <a:t>However, the ODE </a:t>
            </a:r>
            <a:r>
              <a:rPr lang="en-US" dirty="0" err="1"/>
              <a:t>HelpDesk</a:t>
            </a:r>
            <a:r>
              <a:rPr lang="en-US" dirty="0"/>
              <a:t>:</a:t>
            </a:r>
          </a:p>
          <a:p>
            <a:pPr marL="168401" indent="-168401" defTabSz="931774">
              <a:buFont typeface="Arial" pitchFamily="34" charset="0"/>
              <a:buChar char="•"/>
              <a:defRPr/>
            </a:pPr>
            <a:r>
              <a:rPr lang="en-US" dirty="0"/>
              <a:t>Can’t answer questions about our collections, December Child Count, June Exit</a:t>
            </a:r>
            <a:r>
              <a:rPr lang="en-US" baseline="0" dirty="0"/>
              <a:t> and </a:t>
            </a:r>
            <a:r>
              <a:rPr lang="en-US" dirty="0"/>
              <a:t>Child Find</a:t>
            </a:r>
          </a:p>
          <a:p>
            <a:pPr marL="168401" indent="-168401" defTabSz="931774">
              <a:buFont typeface="Arial" pitchFamily="34" charset="0"/>
              <a:buChar char="•"/>
              <a:defRPr/>
            </a:pPr>
            <a:r>
              <a:rPr lang="en-US" dirty="0"/>
              <a:t>Recommend that you always call a member of Data Team first </a:t>
            </a:r>
          </a:p>
          <a:p>
            <a:pPr marL="168401" indent="-168401">
              <a:buFont typeface="Arial" pitchFamily="34" charset="0"/>
              <a:buChar char="•"/>
            </a:pPr>
            <a:r>
              <a:rPr lang="en-US" dirty="0"/>
              <a:t>If necessary we will send you to </a:t>
            </a:r>
            <a:r>
              <a:rPr lang="en-US" dirty="0" err="1"/>
              <a:t>HelpDesk</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4</a:t>
            </a:fld>
            <a:endParaRPr lang="en-US"/>
          </a:p>
        </p:txBody>
      </p:sp>
    </p:spTree>
    <p:extLst>
      <p:ext uri="{BB962C8B-B14F-4D97-AF65-F5344CB8AC3E}">
        <p14:creationId xmlns:p14="http://schemas.microsoft.com/office/powerpoint/2010/main" val="190127660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4356075"/>
          </a:xfrm>
        </p:spPr>
        <p:txBody>
          <a:bodyPr/>
          <a:lstStyle/>
          <a:p>
            <a:r>
              <a:rPr lang="en-US" dirty="0">
                <a:cs typeface="Arial" pitchFamily="34" charset="0"/>
              </a:rPr>
              <a:t>Questions?</a:t>
            </a:r>
          </a:p>
          <a:p>
            <a:endParaRPr lang="en-US" dirty="0">
              <a:cs typeface="Arial" pitchFamily="34" charset="0"/>
            </a:endParaRPr>
          </a:p>
          <a:p>
            <a:r>
              <a:rPr lang="en-US" b="1" dirty="0">
                <a:cs typeface="Arial" pitchFamily="34" charset="0"/>
              </a:rPr>
              <a:t>Break</a:t>
            </a:r>
            <a:r>
              <a:rPr lang="en-US" dirty="0">
                <a:cs typeface="Arial" pitchFamily="34" charset="0"/>
              </a:rPr>
              <a:t> before we cover Child Find.</a:t>
            </a:r>
          </a:p>
        </p:txBody>
      </p:sp>
      <p:sp>
        <p:nvSpPr>
          <p:cNvPr id="4" name="Slide Number Placeholder 3"/>
          <p:cNvSpPr>
            <a:spLocks noGrp="1"/>
          </p:cNvSpPr>
          <p:nvPr>
            <p:ph type="sldNum" sz="quarter" idx="10"/>
          </p:nvPr>
        </p:nvSpPr>
        <p:spPr/>
        <p:txBody>
          <a:bodyPr/>
          <a:lstStyle/>
          <a:p>
            <a:pPr defTabSz="931774">
              <a:defRPr/>
            </a:pPr>
            <a:fld id="{42042C83-F474-4689-992F-134064305DAD}" type="slidenum">
              <a:rPr lang="en-US">
                <a:solidFill>
                  <a:prstClr val="black"/>
                </a:solidFill>
                <a:latin typeface="Calibri" panose="020F0502020204030204"/>
              </a:rPr>
              <a:pPr defTabSz="931774">
                <a:defRPr/>
              </a:pPr>
              <a:t>40</a:t>
            </a:fld>
            <a:endParaRPr lang="en-US">
              <a:solidFill>
                <a:prstClr val="black"/>
              </a:solidFill>
              <a:latin typeface="Calibri" panose="020F0502020204030204"/>
            </a:endParaRPr>
          </a:p>
        </p:txBody>
      </p:sp>
    </p:spTree>
    <p:extLst>
      <p:ext uri="{BB962C8B-B14F-4D97-AF65-F5344CB8AC3E}">
        <p14:creationId xmlns:p14="http://schemas.microsoft.com/office/powerpoint/2010/main" val="2757793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160821"/>
          </a:xfrm>
        </p:spPr>
        <p:txBody>
          <a:bodyPr/>
          <a:lstStyle/>
          <a:p>
            <a:pPr defTabSz="898136">
              <a:defRPr/>
            </a:pPr>
            <a:r>
              <a:rPr lang="en-US" dirty="0"/>
              <a:t>The next collection I want to talk about is Child Find.</a:t>
            </a:r>
          </a:p>
        </p:txBody>
      </p:sp>
      <p:sp>
        <p:nvSpPr>
          <p:cNvPr id="4" name="Slide Number Placeholder 3"/>
          <p:cNvSpPr>
            <a:spLocks noGrp="1"/>
          </p:cNvSpPr>
          <p:nvPr>
            <p:ph type="sldNum" sz="quarter" idx="10"/>
          </p:nvPr>
        </p:nvSpPr>
        <p:spPr/>
        <p:txBody>
          <a:bodyPr/>
          <a:lstStyle/>
          <a:p>
            <a:fld id="{42042C83-F474-4689-992F-134064305DAD}" type="slidenum">
              <a:rPr lang="en-US" smtClean="0"/>
              <a:t>41</a:t>
            </a:fld>
            <a:endParaRPr lang="en-US"/>
          </a:p>
        </p:txBody>
      </p:sp>
    </p:spTree>
    <p:extLst>
      <p:ext uri="{BB962C8B-B14F-4D97-AF65-F5344CB8AC3E}">
        <p14:creationId xmlns:p14="http://schemas.microsoft.com/office/powerpoint/2010/main" val="11137790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08320" cy="4149246"/>
          </a:xfrm>
        </p:spPr>
        <p:txBody>
          <a:bodyPr/>
          <a:lstStyle/>
          <a:p>
            <a:pPr defTabSz="898136">
              <a:defRPr/>
            </a:pPr>
            <a:r>
              <a:rPr lang="en-US" dirty="0"/>
              <a:t>The collection opens May 28, 2026</a:t>
            </a:r>
            <a:r>
              <a:rPr lang="en-US" baseline="0" dirty="0"/>
              <a:t> and </a:t>
            </a:r>
            <a:r>
              <a:rPr lang="en-US" dirty="0"/>
              <a:t>closes </a:t>
            </a:r>
            <a:r>
              <a:rPr lang="en-US"/>
              <a:t>July 6, </a:t>
            </a:r>
            <a:r>
              <a:rPr lang="en-US" dirty="0"/>
              <a:t>2026.</a:t>
            </a:r>
          </a:p>
          <a:p>
            <a:pPr defTabSz="898136">
              <a:defRPr/>
            </a:pPr>
            <a:r>
              <a:rPr lang="en-US" dirty="0"/>
              <a:t>Review Window will open August 27, 2026 and closes September 28, 2026.</a:t>
            </a:r>
          </a:p>
          <a:p>
            <a:pPr marL="0" marR="0" lvl="0" indent="0" algn="l" defTabSz="898136" rtl="0" eaLnBrk="1" fontAlgn="auto" latinLnBrk="0" hangingPunct="1">
              <a:lnSpc>
                <a:spcPct val="100000"/>
              </a:lnSpc>
              <a:spcBef>
                <a:spcPts val="0"/>
              </a:spcBef>
              <a:spcAft>
                <a:spcPts val="0"/>
              </a:spcAft>
              <a:buClrTx/>
              <a:buSzTx/>
              <a:buFontTx/>
              <a:buNone/>
              <a:tabLst/>
              <a:defRPr/>
            </a:pPr>
            <a:r>
              <a:rPr lang="en-US" dirty="0"/>
              <a:t>Cherisse Gordon is the data owner.</a:t>
            </a:r>
          </a:p>
        </p:txBody>
      </p:sp>
      <p:sp>
        <p:nvSpPr>
          <p:cNvPr id="4" name="Slide Number Placeholder 3"/>
          <p:cNvSpPr>
            <a:spLocks noGrp="1"/>
          </p:cNvSpPr>
          <p:nvPr>
            <p:ph type="sldNum" sz="quarter" idx="10"/>
          </p:nvPr>
        </p:nvSpPr>
        <p:spPr/>
        <p:txBody>
          <a:bodyPr/>
          <a:lstStyle/>
          <a:p>
            <a:pPr defTabSz="931774">
              <a:defRPr/>
            </a:pPr>
            <a:fld id="{E2B63952-BBA8-4838-A0CF-80F9272645AB}" type="slidenum">
              <a:rPr lang="en-US" sz="1300">
                <a:solidFill>
                  <a:prstClr val="black"/>
                </a:solidFill>
                <a:latin typeface="Calibri" panose="020F0502020204030204"/>
              </a:rPr>
              <a:pPr defTabSz="931774">
                <a:defRPr/>
              </a:pPr>
              <a:t>42</a:t>
            </a:fld>
            <a:endParaRPr lang="en-US" sz="1300" dirty="0">
              <a:solidFill>
                <a:prstClr val="black"/>
              </a:solidFill>
              <a:latin typeface="Calibri" panose="020F0502020204030204"/>
            </a:endParaRPr>
          </a:p>
        </p:txBody>
      </p:sp>
      <p:sp>
        <p:nvSpPr>
          <p:cNvPr id="5" name="Date Placeholder 4"/>
          <p:cNvSpPr>
            <a:spLocks noGrp="1"/>
          </p:cNvSpPr>
          <p:nvPr>
            <p:ph type="dt" idx="11"/>
          </p:nvPr>
        </p:nvSpPr>
        <p:spPr/>
        <p:txBody>
          <a:bodyPr/>
          <a:lstStyle/>
          <a:p>
            <a:pPr defTabSz="931774">
              <a:defRPr/>
            </a:pPr>
            <a:endParaRPr lang="en-US" sz="1300" dirty="0">
              <a:solidFill>
                <a:prstClr val="black"/>
              </a:solidFill>
              <a:latin typeface="Calibri" panose="020F0502020204030204"/>
            </a:endParaRPr>
          </a:p>
        </p:txBody>
      </p:sp>
    </p:spTree>
    <p:extLst>
      <p:ext uri="{BB962C8B-B14F-4D97-AF65-F5344CB8AC3E}">
        <p14:creationId xmlns:p14="http://schemas.microsoft.com/office/powerpoint/2010/main" val="264120546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4356075"/>
          </a:xfrm>
        </p:spPr>
        <p:txBody>
          <a:bodyPr/>
          <a:lstStyle/>
          <a:p>
            <a:pPr marL="174708" lvl="1" indent="-174708" defTabSz="931774">
              <a:buFont typeface="Arial" panose="020B0604020202020204" pitchFamily="34" charset="0"/>
              <a:buChar char="•"/>
              <a:defRPr/>
            </a:pPr>
            <a:r>
              <a:rPr lang="en-US" dirty="0"/>
              <a:t>The</a:t>
            </a:r>
            <a:r>
              <a:rPr lang="en-US" baseline="0" dirty="0"/>
              <a:t> purpose of Child Find is t</a:t>
            </a:r>
            <a:r>
              <a:rPr lang="en-US" dirty="0"/>
              <a:t>o identify, locate and evaluate children with disabilities in a timely manner.</a:t>
            </a:r>
          </a:p>
          <a:p>
            <a:pPr marL="174708" indent="-174708" defTabSz="931774">
              <a:buFont typeface="Arial" panose="020B0604020202020204" pitchFamily="34" charset="0"/>
              <a:buChar char="•"/>
              <a:defRPr/>
            </a:pPr>
            <a:r>
              <a:rPr lang="en-US" dirty="0"/>
              <a:t>Why do we collect these data? Because it is required by IDEA.</a:t>
            </a:r>
          </a:p>
        </p:txBody>
      </p:sp>
      <p:sp>
        <p:nvSpPr>
          <p:cNvPr id="4" name="Slide Number Placeholder 3"/>
          <p:cNvSpPr>
            <a:spLocks noGrp="1"/>
          </p:cNvSpPr>
          <p:nvPr>
            <p:ph type="sldNum" sz="quarter" idx="10"/>
          </p:nvPr>
        </p:nvSpPr>
        <p:spPr/>
        <p:txBody>
          <a:bodyPr/>
          <a:lstStyle/>
          <a:p>
            <a:fld id="{42042C83-F474-4689-992F-134064305DAD}" type="slidenum">
              <a:rPr lang="en-US" smtClean="0"/>
              <a:t>43</a:t>
            </a:fld>
            <a:endParaRPr lang="en-US"/>
          </a:p>
        </p:txBody>
      </p:sp>
    </p:spTree>
    <p:extLst>
      <p:ext uri="{BB962C8B-B14F-4D97-AF65-F5344CB8AC3E}">
        <p14:creationId xmlns:p14="http://schemas.microsoft.com/office/powerpoint/2010/main" val="398472907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08320" cy="4172396"/>
          </a:xfrm>
        </p:spPr>
        <p:txBody>
          <a:bodyPr/>
          <a:lstStyle/>
          <a:p>
            <a:pPr marL="168401" indent="-168401">
              <a:buFont typeface="Arial" panose="020B0604020202020204" pitchFamily="34" charset="0"/>
              <a:buChar char="•"/>
            </a:pPr>
            <a:r>
              <a:rPr lang="en-US" dirty="0"/>
              <a:t>The key to Child Find is timeliness.</a:t>
            </a:r>
            <a:r>
              <a:rPr lang="en-US" baseline="0" dirty="0"/>
              <a:t> Once you obtain consent, the process should be completed in 60 school days or less.</a:t>
            </a:r>
            <a:r>
              <a:rPr lang="en-US" dirty="0"/>
              <a:t>   </a:t>
            </a:r>
          </a:p>
          <a:p>
            <a:pPr marL="168401" indent="-168401">
              <a:buFont typeface="Arial" panose="020B0604020202020204" pitchFamily="34" charset="0"/>
              <a:buChar char="•"/>
            </a:pPr>
            <a:r>
              <a:rPr lang="en-US" dirty="0"/>
              <a:t>Consent starts the time</a:t>
            </a:r>
            <a:r>
              <a:rPr lang="en-US" baseline="0" dirty="0"/>
              <a:t> clock for the 60 days, i.e., the </a:t>
            </a:r>
            <a:r>
              <a:rPr lang="en-US" b="0" baseline="0" dirty="0"/>
              <a:t>consent date is day one.</a:t>
            </a:r>
          </a:p>
          <a:p>
            <a:pPr marL="168401" indent="-168401">
              <a:buFont typeface="Arial" panose="020B0604020202020204" pitchFamily="34" charset="0"/>
              <a:buChar char="•"/>
            </a:pPr>
            <a:r>
              <a:rPr lang="en-US" baseline="0" dirty="0"/>
              <a:t>Count only the days </a:t>
            </a:r>
            <a:r>
              <a:rPr lang="en-US" u="sng" baseline="0" dirty="0"/>
              <a:t>school</a:t>
            </a:r>
            <a:r>
              <a:rPr lang="en-US" baseline="0" dirty="0"/>
              <a:t> is in session. In other words, don’t count observed holidays, snow days, teacher in-service days, summer, winter break, spring break, etc.</a:t>
            </a:r>
          </a:p>
          <a:p>
            <a:pPr marL="634288" lvl="1" indent="-168401">
              <a:buFont typeface="Arial" panose="020B0604020202020204" pitchFamily="34" charset="0"/>
              <a:buChar char="•"/>
            </a:pPr>
            <a:r>
              <a:rPr lang="en-US" baseline="0" dirty="0"/>
              <a:t>If school was closed due to natural disaster, such as wild fires, it does not count as a school day.</a:t>
            </a:r>
          </a:p>
          <a:p>
            <a:pPr marL="634288" lvl="1" indent="-168401">
              <a:buFont typeface="Arial" panose="020B0604020202020204" pitchFamily="34" charset="0"/>
              <a:buChar char="•"/>
            </a:pPr>
            <a:r>
              <a:rPr lang="en-US" baseline="0" dirty="0"/>
              <a:t>Do not count calendar days or business days, only days school is in session.</a:t>
            </a:r>
          </a:p>
          <a:p>
            <a:pPr marL="174708" indent="-174708" defTabSz="931774">
              <a:buFont typeface="Arial" panose="020B0604020202020204" pitchFamily="34" charset="0"/>
              <a:buChar char="•"/>
              <a:defRPr/>
            </a:pPr>
            <a:r>
              <a:rPr lang="en-US" dirty="0"/>
              <a:t>If school is in session, whether </a:t>
            </a:r>
            <a:r>
              <a:rPr lang="en-US" b="1" dirty="0"/>
              <a:t>virtual learning </a:t>
            </a:r>
            <a:r>
              <a:rPr lang="en-US" dirty="0"/>
              <a:t>or in a classroom, it counts as a school day.</a:t>
            </a:r>
            <a:endParaRPr lang="en-US" baseline="0" dirty="0"/>
          </a:p>
        </p:txBody>
      </p:sp>
      <p:sp>
        <p:nvSpPr>
          <p:cNvPr id="4" name="Slide Number Placeholder 3"/>
          <p:cNvSpPr>
            <a:spLocks noGrp="1"/>
          </p:cNvSpPr>
          <p:nvPr>
            <p:ph type="sldNum" sz="quarter" idx="10"/>
          </p:nvPr>
        </p:nvSpPr>
        <p:spPr/>
        <p:txBody>
          <a:bodyPr/>
          <a:lstStyle/>
          <a:p>
            <a:fld id="{42042C83-F474-4689-992F-134064305DAD}" type="slidenum">
              <a:rPr lang="en-US" smtClean="0"/>
              <a:t>44</a:t>
            </a:fld>
            <a:endParaRPr lang="en-US"/>
          </a:p>
        </p:txBody>
      </p:sp>
    </p:spTree>
    <p:extLst>
      <p:ext uri="{BB962C8B-B14F-4D97-AF65-F5344CB8AC3E}">
        <p14:creationId xmlns:p14="http://schemas.microsoft.com/office/powerpoint/2010/main" val="266482734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4356075"/>
          </a:xfrm>
        </p:spPr>
        <p:txBody>
          <a:bodyPr/>
          <a:lstStyle/>
          <a:p>
            <a:r>
              <a:rPr lang="en-US" baseline="0" dirty="0"/>
              <a:t>The Child Find Collection has two pieces to keep in mind when trying to decide if you have to report a student.</a:t>
            </a:r>
          </a:p>
          <a:p>
            <a:pPr marL="224535" indent="-224535">
              <a:buFont typeface="+mj-lt"/>
              <a:buAutoNum type="arabicPeriod"/>
            </a:pPr>
            <a:r>
              <a:rPr lang="en-US" baseline="0" dirty="0"/>
              <a:t>Is the student new to special education, brand new, no IEP and services, or were they “Returned to Regular Education” because eligibility was terminated by an IEP team or parent revoked consent?</a:t>
            </a:r>
          </a:p>
          <a:p>
            <a:pPr marL="224535" indent="-224535">
              <a:buFont typeface="+mj-lt"/>
              <a:buAutoNum type="arabicPeriod"/>
            </a:pPr>
            <a:r>
              <a:rPr lang="en-US" baseline="0" dirty="0"/>
              <a:t>Did you need to get consent to evaluate? </a:t>
            </a:r>
          </a:p>
          <a:p>
            <a:r>
              <a:rPr lang="en-US" b="1" baseline="0" dirty="0"/>
              <a:t>If YES, to both these questions, report the student on Child Find.</a:t>
            </a:r>
          </a:p>
          <a:p>
            <a:endParaRPr lang="en-US" baseline="0" dirty="0"/>
          </a:p>
          <a:p>
            <a:r>
              <a:rPr lang="en-US" dirty="0"/>
              <a:t>3. You collect</a:t>
            </a:r>
            <a:r>
              <a:rPr lang="en-US" baseline="0" dirty="0"/>
              <a:t> </a:t>
            </a:r>
            <a:r>
              <a:rPr lang="en-US" dirty="0"/>
              <a:t>Child</a:t>
            </a:r>
            <a:r>
              <a:rPr lang="en-US" baseline="0" dirty="0"/>
              <a:t> Find data from July 1 though June 30.</a:t>
            </a:r>
          </a:p>
          <a:p>
            <a:pPr marL="617469" lvl="1" indent="-168401">
              <a:buFont typeface="Arial" pitchFamily="34" charset="0"/>
              <a:buChar char="•"/>
            </a:pPr>
            <a:r>
              <a:rPr lang="en-US" baseline="0" dirty="0"/>
              <a:t>The </a:t>
            </a:r>
            <a:r>
              <a:rPr lang="en-US" b="1" baseline="0" dirty="0"/>
              <a:t>determination</a:t>
            </a:r>
            <a:r>
              <a:rPr lang="en-US" baseline="0" dirty="0"/>
              <a:t> date must fall within these dates. </a:t>
            </a:r>
          </a:p>
          <a:p>
            <a:pPr marL="617469" lvl="1" indent="-168401">
              <a:buFont typeface="Arial" pitchFamily="34" charset="0"/>
              <a:buChar char="•"/>
            </a:pPr>
            <a:r>
              <a:rPr lang="en-US" baseline="0" dirty="0"/>
              <a:t>Students whose evaluations were not completed within these dates are reported the following year. </a:t>
            </a:r>
          </a:p>
          <a:p>
            <a:pPr marL="617469" lvl="1" indent="-168401">
              <a:buFont typeface="Arial" pitchFamily="34" charset="0"/>
              <a:buChar char="•"/>
            </a:pPr>
            <a:r>
              <a:rPr lang="en-US" dirty="0"/>
              <a:t>For example: if your consent </a:t>
            </a:r>
            <a:r>
              <a:rPr lang="en-US" dirty="0">
                <a:solidFill>
                  <a:schemeClr val="tx1"/>
                </a:solidFill>
              </a:rPr>
              <a:t>date is </a:t>
            </a:r>
            <a:r>
              <a:rPr lang="en-US" b="1" dirty="0">
                <a:solidFill>
                  <a:schemeClr val="tx1"/>
                </a:solidFill>
              </a:rPr>
              <a:t>May 16, 2026</a:t>
            </a:r>
            <a:r>
              <a:rPr lang="en-US" b="1" baseline="0" dirty="0">
                <a:solidFill>
                  <a:schemeClr val="tx1"/>
                </a:solidFill>
              </a:rPr>
              <a:t>,</a:t>
            </a:r>
            <a:r>
              <a:rPr lang="en-US" b="1" dirty="0">
                <a:solidFill>
                  <a:schemeClr val="tx1"/>
                </a:solidFill>
              </a:rPr>
              <a:t> </a:t>
            </a:r>
            <a:r>
              <a:rPr lang="en-US" dirty="0">
                <a:solidFill>
                  <a:schemeClr val="tx1"/>
                </a:solidFill>
              </a:rPr>
              <a:t>and you </a:t>
            </a:r>
            <a:r>
              <a:rPr lang="en-US" dirty="0"/>
              <a:t>complete the evaluation process</a:t>
            </a:r>
            <a:r>
              <a:rPr lang="en-US" baseline="0" dirty="0"/>
              <a:t> </a:t>
            </a:r>
            <a:r>
              <a:rPr lang="en-US" b="1" baseline="0" dirty="0"/>
              <a:t>July 1, 2026, </a:t>
            </a:r>
            <a:r>
              <a:rPr lang="en-US" baseline="0" dirty="0"/>
              <a:t>the student would be reported in the 2026-2027 Child Find collection, which will be in spring of 2027.</a:t>
            </a:r>
          </a:p>
        </p:txBody>
      </p:sp>
      <p:sp>
        <p:nvSpPr>
          <p:cNvPr id="4" name="Slide Number Placeholder 3"/>
          <p:cNvSpPr>
            <a:spLocks noGrp="1"/>
          </p:cNvSpPr>
          <p:nvPr>
            <p:ph type="sldNum" sz="quarter" idx="10"/>
          </p:nvPr>
        </p:nvSpPr>
        <p:spPr/>
        <p:txBody>
          <a:bodyPr/>
          <a:lstStyle/>
          <a:p>
            <a:fld id="{42042C83-F474-4689-992F-134064305DAD}" type="slidenum">
              <a:rPr lang="en-US" smtClean="0"/>
              <a:t>45</a:t>
            </a:fld>
            <a:endParaRPr lang="en-US"/>
          </a:p>
        </p:txBody>
      </p:sp>
    </p:spTree>
    <p:extLst>
      <p:ext uri="{BB962C8B-B14F-4D97-AF65-F5344CB8AC3E}">
        <p14:creationId xmlns:p14="http://schemas.microsoft.com/office/powerpoint/2010/main" val="32237014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4356076"/>
          </a:xfrm>
        </p:spPr>
        <p:txBody>
          <a:bodyPr/>
          <a:lstStyle/>
          <a:p>
            <a:pPr marL="0" indent="0">
              <a:spcBef>
                <a:spcPts val="0"/>
              </a:spcBef>
              <a:buFont typeface="Arial" pitchFamily="34" charset="0"/>
              <a:buNone/>
            </a:pPr>
            <a:r>
              <a:rPr lang="en-US" dirty="0"/>
              <a:t>More</a:t>
            </a:r>
            <a:r>
              <a:rPr lang="en-US" baseline="0" dirty="0"/>
              <a:t> on </a:t>
            </a:r>
            <a:r>
              <a:rPr lang="en-US" dirty="0"/>
              <a:t>who is </a:t>
            </a:r>
            <a:r>
              <a:rPr lang="en-US" baseline="0" dirty="0"/>
              <a:t>reported. Child Find includes:</a:t>
            </a:r>
            <a:endParaRPr lang="en-US" dirty="0"/>
          </a:p>
          <a:p>
            <a:pPr marL="171450" indent="-171450">
              <a:spcBef>
                <a:spcPts val="0"/>
              </a:spcBef>
              <a:buFont typeface="Arial" pitchFamily="34" charset="0"/>
              <a:buChar char="•"/>
            </a:pPr>
            <a:r>
              <a:rPr lang="en-US" u="sng" dirty="0"/>
              <a:t>Initial Referrals</a:t>
            </a:r>
            <a:r>
              <a:rPr lang="en-US" dirty="0"/>
              <a:t>: Be sure</a:t>
            </a:r>
            <a:r>
              <a:rPr lang="en-US" baseline="0" dirty="0"/>
              <a:t> to report students found eligible for special education as well as those found </a:t>
            </a:r>
            <a:r>
              <a:rPr lang="en-US" b="1" u="none" baseline="0" dirty="0"/>
              <a:t>not eligible</a:t>
            </a:r>
            <a:r>
              <a:rPr lang="en-US" baseline="0" dirty="0"/>
              <a:t>.</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u="sng" baseline="0" dirty="0"/>
              <a:t>Students who exited Special Education</a:t>
            </a:r>
            <a:r>
              <a:rPr lang="en-US" u="none" baseline="0" dirty="0"/>
              <a:t> </a:t>
            </a:r>
            <a:r>
              <a:rPr lang="en-US" baseline="0" dirty="0"/>
              <a:t>being evaluated for special education again. </a:t>
            </a:r>
            <a:r>
              <a:rPr lang="en-US" i="0" baseline="0" dirty="0"/>
              <a:t>This includes when a parent revokes services in writing or the IEP team determined the student is not eligible.</a:t>
            </a:r>
          </a:p>
          <a:p>
            <a:pPr marL="171450" marR="0" indent="-171450" algn="l" defTabSz="914400" rtl="0" eaLnBrk="0" fontAlgn="base" latinLnBrk="0" hangingPunct="0">
              <a:lnSpc>
                <a:spcPct val="100000"/>
              </a:lnSpc>
              <a:spcBef>
                <a:spcPts val="0"/>
              </a:spcBef>
              <a:spcAft>
                <a:spcPct val="0"/>
              </a:spcAft>
              <a:buClrTx/>
              <a:buSzTx/>
              <a:buFont typeface="Arial" pitchFamily="34" charset="0"/>
              <a:buChar char="•"/>
              <a:tabLst/>
              <a:defRPr/>
            </a:pPr>
            <a:r>
              <a:rPr lang="en-US" u="sng" baseline="0" dirty="0"/>
              <a:t>Out of state</a:t>
            </a:r>
            <a:r>
              <a:rPr lang="en-US" baseline="0" dirty="0"/>
              <a:t> move in – if you need consent to test to meet Oregon eligibility. </a:t>
            </a:r>
          </a:p>
          <a:p>
            <a:pPr marL="171450" indent="-171450">
              <a:spcBef>
                <a:spcPts val="0"/>
              </a:spcBef>
              <a:buFont typeface="Arial" pitchFamily="34" charset="0"/>
              <a:buChar char="•"/>
            </a:pPr>
            <a:r>
              <a:rPr lang="en-US" dirty="0"/>
              <a:t>Report found </a:t>
            </a:r>
            <a:r>
              <a:rPr lang="en-US" b="1" dirty="0"/>
              <a:t>eligible</a:t>
            </a:r>
            <a:r>
              <a:rPr lang="en-US" dirty="0"/>
              <a:t> and </a:t>
            </a:r>
            <a:r>
              <a:rPr lang="en-US" b="1" dirty="0"/>
              <a:t>not eligible</a:t>
            </a:r>
            <a:r>
              <a:rPr lang="en-US" b="1" baseline="0" dirty="0"/>
              <a:t> </a:t>
            </a:r>
            <a:r>
              <a:rPr lang="en-US" baseline="0" dirty="0"/>
              <a:t>(not eligible sometimes missed).</a:t>
            </a:r>
          </a:p>
        </p:txBody>
      </p:sp>
      <p:sp>
        <p:nvSpPr>
          <p:cNvPr id="4" name="Slide Number Placeholder 3"/>
          <p:cNvSpPr>
            <a:spLocks noGrp="1"/>
          </p:cNvSpPr>
          <p:nvPr>
            <p:ph type="sldNum" sz="quarter" idx="10"/>
          </p:nvPr>
        </p:nvSpPr>
        <p:spPr/>
        <p:txBody>
          <a:bodyPr/>
          <a:lstStyle/>
          <a:p>
            <a:fld id="{42042C83-F474-4689-992F-134064305DAD}" type="slidenum">
              <a:rPr lang="en-US" smtClean="0"/>
              <a:t>46</a:t>
            </a:fld>
            <a:endParaRPr lang="en-US"/>
          </a:p>
        </p:txBody>
      </p:sp>
    </p:spTree>
    <p:extLst>
      <p:ext uri="{BB962C8B-B14F-4D97-AF65-F5344CB8AC3E}">
        <p14:creationId xmlns:p14="http://schemas.microsoft.com/office/powerpoint/2010/main" val="67865141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4356075"/>
          </a:xfrm>
        </p:spPr>
        <p:txBody>
          <a:bodyPr/>
          <a:lstStyle/>
          <a:p>
            <a:r>
              <a:rPr lang="en-US" baseline="0" dirty="0"/>
              <a:t>When you exceed the 60 Day timeline, there are </a:t>
            </a:r>
            <a:r>
              <a:rPr lang="en-US" dirty="0"/>
              <a:t>reason</a:t>
            </a:r>
            <a:r>
              <a:rPr lang="en-US" baseline="0" dirty="0"/>
              <a:t> codes that must be entered. </a:t>
            </a:r>
          </a:p>
          <a:p>
            <a:endParaRPr lang="en-US" dirty="0"/>
          </a:p>
          <a:p>
            <a:r>
              <a:rPr lang="en-US" dirty="0"/>
              <a:t>If codes 2, 7, and 8 are used, the district is not flagged in SPR&amp;I as it is an allowable exemption. </a:t>
            </a:r>
            <a:endParaRPr lang="en-US" baseline="0" dirty="0"/>
          </a:p>
          <a:p>
            <a:endParaRPr lang="en-US" baseline="0" dirty="0"/>
          </a:p>
          <a:p>
            <a:r>
              <a:rPr lang="en-US" baseline="0" dirty="0"/>
              <a:t>Codes 2, 5 and 6 require a comment.</a:t>
            </a:r>
          </a:p>
          <a:p>
            <a:pPr marL="178027" indent="-178027">
              <a:buFont typeface="Arial" panose="020B0604020202020204" pitchFamily="34" charset="0"/>
              <a:buChar char="•"/>
            </a:pPr>
            <a:r>
              <a:rPr lang="en-US" baseline="0" dirty="0"/>
              <a:t>There is a committee that gets together to review codes and comments.</a:t>
            </a:r>
          </a:p>
          <a:p>
            <a:pPr marL="652765" lvl="1" indent="-178027">
              <a:buFont typeface="Arial" panose="020B0604020202020204" pitchFamily="34" charset="0"/>
              <a:buChar char="•"/>
            </a:pPr>
            <a:r>
              <a:rPr lang="en-US" baseline="0" dirty="0"/>
              <a:t>The committee decides if the record needs to be recoded, then during the Review Window we ask you to recode. </a:t>
            </a:r>
            <a:r>
              <a:rPr lang="en-US" dirty="0"/>
              <a:t>If a recode is not corrected by changing the comment or code, the district will be marked as inaccurate. </a:t>
            </a:r>
          </a:p>
          <a:p>
            <a:pPr marL="652765" lvl="1" indent="-178027">
              <a:buFont typeface="Arial" panose="020B0604020202020204" pitchFamily="34" charset="0"/>
              <a:buChar char="•"/>
            </a:pPr>
            <a:r>
              <a:rPr lang="en-US" dirty="0"/>
              <a:t>Comment for 6 has been beneficial to help with technical assistance, and to notify districts that they met the timeline or should have used another code, such as Code 2.</a:t>
            </a:r>
          </a:p>
          <a:p>
            <a:pPr marL="171601" indent="-171601">
              <a:buFont typeface="Arial" pitchFamily="34" charset="0"/>
              <a:buChar char="•"/>
            </a:pPr>
            <a:endParaRPr lang="en-US" dirty="0"/>
          </a:p>
          <a:p>
            <a:pPr marL="0" indent="0">
              <a:buFont typeface="Arial" pitchFamily="34" charset="0"/>
              <a:buNone/>
            </a:pPr>
            <a:r>
              <a:rPr lang="en-US" dirty="0"/>
              <a:t>Further information about</a:t>
            </a:r>
            <a:r>
              <a:rPr lang="en-US" baseline="0" dirty="0"/>
              <a:t> the Reason</a:t>
            </a:r>
            <a:r>
              <a:rPr lang="en-US" dirty="0"/>
              <a:t> coding requirements</a:t>
            </a:r>
            <a:r>
              <a:rPr lang="en-US" baseline="0" dirty="0"/>
              <a:t> are outlined in the </a:t>
            </a:r>
            <a:r>
              <a:rPr lang="en-US" dirty="0"/>
              <a:t>Special Education Child Find Manual.</a:t>
            </a:r>
          </a:p>
        </p:txBody>
      </p:sp>
      <p:sp>
        <p:nvSpPr>
          <p:cNvPr id="4" name="Slide Number Placeholder 3"/>
          <p:cNvSpPr>
            <a:spLocks noGrp="1"/>
          </p:cNvSpPr>
          <p:nvPr>
            <p:ph type="sldNum" sz="quarter" idx="10"/>
          </p:nvPr>
        </p:nvSpPr>
        <p:spPr/>
        <p:txBody>
          <a:bodyPr/>
          <a:lstStyle/>
          <a:p>
            <a:fld id="{42042C83-F474-4689-992F-134064305DAD}" type="slidenum">
              <a:rPr lang="en-US" smtClean="0"/>
              <a:t>47</a:t>
            </a:fld>
            <a:endParaRPr lang="en-US"/>
          </a:p>
        </p:txBody>
      </p:sp>
    </p:spTree>
    <p:extLst>
      <p:ext uri="{BB962C8B-B14F-4D97-AF65-F5344CB8AC3E}">
        <p14:creationId xmlns:p14="http://schemas.microsoft.com/office/powerpoint/2010/main" val="400045953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08320" cy="4183970"/>
          </a:xfrm>
        </p:spPr>
        <p:txBody>
          <a:bodyPr/>
          <a:lstStyle/>
          <a:p>
            <a:pPr defTabSz="931774">
              <a:defRPr/>
            </a:pPr>
            <a:r>
              <a:rPr lang="en-US" b="0" dirty="0"/>
              <a:t>When</a:t>
            </a:r>
            <a:r>
              <a:rPr lang="en-US" b="0" baseline="0" dirty="0"/>
              <a:t> using Code 2:</a:t>
            </a:r>
            <a:endParaRPr lang="en-US" b="0" dirty="0"/>
          </a:p>
          <a:p>
            <a:pPr marL="174708" indent="-174708" defTabSz="931774">
              <a:buFont typeface="Arial" panose="020B0604020202020204" pitchFamily="34" charset="0"/>
              <a:buChar char="•"/>
              <a:defRPr/>
            </a:pPr>
            <a:r>
              <a:rPr lang="en-US" b="0" dirty="0"/>
              <a:t>Be</a:t>
            </a:r>
            <a:r>
              <a:rPr lang="en-US" b="0" baseline="0" dirty="0"/>
              <a:t> sure to include enough information in your comment to explain why you couldn’t test the student. </a:t>
            </a:r>
          </a:p>
          <a:p>
            <a:pPr marL="174708" indent="-174708" defTabSz="931774">
              <a:buFont typeface="Arial" panose="020B0604020202020204" pitchFamily="34" charset="0"/>
              <a:buChar char="•"/>
              <a:defRPr/>
            </a:pPr>
            <a:r>
              <a:rPr lang="en-US" dirty="0"/>
              <a:t>The Child</a:t>
            </a:r>
            <a:r>
              <a:rPr lang="en-US" baseline="0" dirty="0"/>
              <a:t> Find Manual includes information about the use of </a:t>
            </a:r>
            <a:r>
              <a:rPr lang="en-US" b="0" baseline="0" dirty="0"/>
              <a:t>Code 2. </a:t>
            </a:r>
          </a:p>
        </p:txBody>
      </p:sp>
      <p:sp>
        <p:nvSpPr>
          <p:cNvPr id="4" name="Slide Number Placeholder 3"/>
          <p:cNvSpPr>
            <a:spLocks noGrp="1"/>
          </p:cNvSpPr>
          <p:nvPr>
            <p:ph type="sldNum" sz="quarter" idx="10"/>
          </p:nvPr>
        </p:nvSpPr>
        <p:spPr/>
        <p:txBody>
          <a:bodyPr/>
          <a:lstStyle/>
          <a:p>
            <a:fld id="{42042C83-F474-4689-992F-134064305DAD}" type="slidenum">
              <a:rPr lang="en-US" smtClean="0"/>
              <a:t>48</a:t>
            </a:fld>
            <a:endParaRPr lang="en-US"/>
          </a:p>
        </p:txBody>
      </p:sp>
    </p:spTree>
    <p:extLst>
      <p:ext uri="{BB962C8B-B14F-4D97-AF65-F5344CB8AC3E}">
        <p14:creationId xmlns:p14="http://schemas.microsoft.com/office/powerpoint/2010/main" val="15008058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160821"/>
          </a:xfrm>
        </p:spPr>
        <p:txBody>
          <a:bodyPr/>
          <a:lstStyle/>
          <a:p>
            <a:r>
              <a:rPr lang="en-US" dirty="0"/>
              <a:t>Let’s review who</a:t>
            </a:r>
            <a:r>
              <a:rPr lang="en-US" baseline="0" dirty="0"/>
              <a:t> is NOT reported:</a:t>
            </a:r>
          </a:p>
          <a:p>
            <a:pPr marL="168401" indent="-168401">
              <a:buFont typeface="Arial" pitchFamily="34" charset="0"/>
              <a:buChar char="•"/>
            </a:pPr>
            <a:r>
              <a:rPr lang="en-US" baseline="0" dirty="0"/>
              <a:t>Students currently eligible for special education. </a:t>
            </a:r>
          </a:p>
          <a:p>
            <a:pPr marL="168401" indent="-168401">
              <a:buFont typeface="Arial" pitchFamily="34" charset="0"/>
              <a:buChar char="•"/>
            </a:pPr>
            <a:r>
              <a:rPr lang="en-US" baseline="0" dirty="0"/>
              <a:t>Students currently eligible who have moved within the state of Oregon.</a:t>
            </a:r>
          </a:p>
          <a:p>
            <a:pPr marL="168401" indent="-168401">
              <a:buFont typeface="Arial" pitchFamily="34" charset="0"/>
              <a:buChar char="•"/>
            </a:pPr>
            <a:r>
              <a:rPr lang="en-US" baseline="0" dirty="0"/>
              <a:t>Students transitioning from ECSE to kindergarten. These students are already eligible for special education and should not be reported on Child Find.</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49</a:t>
            </a:fld>
            <a:endParaRPr lang="en-US"/>
          </a:p>
        </p:txBody>
      </p:sp>
    </p:spTree>
    <p:extLst>
      <p:ext uri="{BB962C8B-B14F-4D97-AF65-F5344CB8AC3E}">
        <p14:creationId xmlns:p14="http://schemas.microsoft.com/office/powerpoint/2010/main" val="26015661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4356075"/>
          </a:xfrm>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Before</a:t>
            </a:r>
            <a:r>
              <a:rPr lang="en-US" baseline="0" dirty="0"/>
              <a:t> we begin talking about data collections, one of the many reasons the data you collect is so important:</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2019 Oregon Student Success Act (SSA) requires school districts to build on the strengths and assets of young people, educators, and families across the state, including students with disabilities.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Data are critical to focusing priorities and needs as it relates to the SSA.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Special Education Data Collections provide essential data regarding student with disabilities.</a:t>
            </a:r>
          </a:p>
        </p:txBody>
      </p:sp>
      <p:sp>
        <p:nvSpPr>
          <p:cNvPr id="4" name="Slide Number Placeholder 3"/>
          <p:cNvSpPr>
            <a:spLocks noGrp="1"/>
          </p:cNvSpPr>
          <p:nvPr>
            <p:ph type="sldNum" sz="quarter" idx="10"/>
          </p:nvPr>
        </p:nvSpPr>
        <p:spPr/>
        <p:txBody>
          <a:bodyPr/>
          <a:lstStyle/>
          <a:p>
            <a:fld id="{42042C83-F474-4689-992F-134064305DAD}" type="slidenum">
              <a:rPr lang="en-US" smtClean="0"/>
              <a:t>5</a:t>
            </a:fld>
            <a:endParaRPr lang="en-US"/>
          </a:p>
        </p:txBody>
      </p:sp>
    </p:spTree>
    <p:extLst>
      <p:ext uri="{BB962C8B-B14F-4D97-AF65-F5344CB8AC3E}">
        <p14:creationId xmlns:p14="http://schemas.microsoft.com/office/powerpoint/2010/main" val="206631767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4356075"/>
          </a:xfrm>
        </p:spPr>
        <p:txBody>
          <a:bodyPr/>
          <a:lstStyle/>
          <a:p>
            <a:pPr marL="174708" indent="-174708">
              <a:buFont typeface="Arial" pitchFamily="34" charset="0"/>
              <a:buChar char="•"/>
            </a:pPr>
            <a:r>
              <a:rPr lang="en-US" dirty="0"/>
              <a:t>Generally speaking</a:t>
            </a:r>
            <a:r>
              <a:rPr lang="en-US" baseline="0" dirty="0"/>
              <a:t> t</a:t>
            </a:r>
            <a:r>
              <a:rPr lang="en-US" dirty="0"/>
              <a:t>he resident district (or where the parent or</a:t>
            </a:r>
            <a:r>
              <a:rPr lang="en-US" baseline="0" dirty="0"/>
              <a:t> guardian lives) </a:t>
            </a:r>
            <a:r>
              <a:rPr lang="en-US" dirty="0"/>
              <a:t>is responsible</a:t>
            </a:r>
            <a:r>
              <a:rPr lang="en-US" baseline="0" dirty="0"/>
              <a:t> for reporting.  </a:t>
            </a:r>
          </a:p>
          <a:p>
            <a:pPr marL="174708" indent="-174708">
              <a:buFont typeface="Arial" pitchFamily="34" charset="0"/>
              <a:buChar char="•"/>
            </a:pPr>
            <a:r>
              <a:rPr lang="en-US" baseline="0" dirty="0"/>
              <a:t>Like December Child Count and June Exit the same exceptions apply.</a:t>
            </a:r>
          </a:p>
          <a:p>
            <a:pPr marL="174708" indent="-174708" defTabSz="898136">
              <a:buFont typeface="Arial" panose="020B0604020202020204" pitchFamily="34" charset="0"/>
              <a:buChar char="•"/>
              <a:defRPr/>
            </a:pPr>
            <a:r>
              <a:rPr lang="en-US" baseline="0" dirty="0"/>
              <a:t>Note that the district that completes the evaluation and holds the determination meeting reports the Child Find record. So if one district gets consent and starts the process, but the student moves and is completed by another district, it is the district that </a:t>
            </a:r>
            <a:r>
              <a:rPr lang="en-US" b="1" baseline="0" dirty="0"/>
              <a:t>completes the process </a:t>
            </a:r>
            <a:r>
              <a:rPr lang="en-US" baseline="0" dirty="0"/>
              <a:t>who reports the record. </a:t>
            </a:r>
          </a:p>
          <a:p>
            <a:pPr marL="174708" indent="-174708" defTabSz="898136">
              <a:buFont typeface="Arial" panose="020B0604020202020204" pitchFamily="34" charset="0"/>
              <a:buChar char="•"/>
              <a:defRPr/>
            </a:pPr>
            <a:r>
              <a:rPr lang="en-US" baseline="0" dirty="0"/>
              <a:t>The only exception would be if your district is paying another district or agency to complete the process for you, then you are the submitter of the record.</a:t>
            </a:r>
          </a:p>
        </p:txBody>
      </p:sp>
      <p:sp>
        <p:nvSpPr>
          <p:cNvPr id="4" name="Slide Number Placeholder 3"/>
          <p:cNvSpPr>
            <a:spLocks noGrp="1"/>
          </p:cNvSpPr>
          <p:nvPr>
            <p:ph type="sldNum" sz="quarter" idx="10"/>
          </p:nvPr>
        </p:nvSpPr>
        <p:spPr/>
        <p:txBody>
          <a:bodyPr/>
          <a:lstStyle/>
          <a:p>
            <a:fld id="{42042C83-F474-4689-992F-134064305DAD}" type="slidenum">
              <a:rPr lang="en-US" smtClean="0"/>
              <a:t>50</a:t>
            </a:fld>
            <a:endParaRPr lang="en-US"/>
          </a:p>
        </p:txBody>
      </p:sp>
    </p:spTree>
    <p:extLst>
      <p:ext uri="{BB962C8B-B14F-4D97-AF65-F5344CB8AC3E}">
        <p14:creationId xmlns:p14="http://schemas.microsoft.com/office/powerpoint/2010/main" val="232590125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08320" cy="4183970"/>
          </a:xfrm>
        </p:spPr>
        <p:txBody>
          <a:bodyPr/>
          <a:lstStyle/>
          <a:p>
            <a:r>
              <a:rPr lang="en-US" dirty="0"/>
              <a:t>For</a:t>
            </a:r>
            <a:r>
              <a:rPr lang="en-US" baseline="0" dirty="0"/>
              <a:t> the next two slides, we will be launching a poll for each of the question scenarios. Once you see the prompt, you can answer the question. It’s okay to guess or be wrong. No one will know!</a:t>
            </a:r>
          </a:p>
          <a:p>
            <a:endParaRPr lang="en-US" dirty="0"/>
          </a:p>
          <a:p>
            <a:r>
              <a:rPr lang="en-US" dirty="0"/>
              <a:t>Is this an allowable comment</a:t>
            </a:r>
            <a:r>
              <a:rPr lang="en-US" baseline="0" dirty="0"/>
              <a:t> for use of Code 2 – </a:t>
            </a:r>
            <a:r>
              <a:rPr lang="en-US" dirty="0"/>
              <a:t>Parent/guardian did not present child/student for testing?</a:t>
            </a:r>
          </a:p>
          <a:p>
            <a:endParaRPr lang="en-US" dirty="0">
              <a:ea typeface="Calibri"/>
              <a:cs typeface="Times New Roman"/>
            </a:endParaRPr>
          </a:p>
          <a:p>
            <a:pPr defTabSz="898136">
              <a:defRPr/>
            </a:pPr>
            <a:r>
              <a:rPr lang="en-US" b="1" dirty="0">
                <a:ea typeface="Calibri"/>
                <a:cs typeface="Times New Roman"/>
              </a:rPr>
              <a:t>Be</a:t>
            </a:r>
            <a:r>
              <a:rPr lang="en-US" b="1" baseline="0" dirty="0">
                <a:ea typeface="Calibri"/>
                <a:cs typeface="Times New Roman"/>
              </a:rPr>
              <a:t> sure to give enough wait time to allow participants time to think. </a:t>
            </a:r>
            <a:endParaRPr lang="en-US" b="1" dirty="0">
              <a:ea typeface="Calibri"/>
              <a:cs typeface="Times New Roman"/>
            </a:endParaRPr>
          </a:p>
          <a:p>
            <a:endParaRPr lang="en-US" altLang="en-US" dirty="0"/>
          </a:p>
          <a:p>
            <a:r>
              <a:rPr lang="en-US" altLang="en-US" dirty="0"/>
              <a:t>This</a:t>
            </a:r>
            <a:r>
              <a:rPr lang="en-US" altLang="en-US" baseline="0" dirty="0"/>
              <a:t> c</a:t>
            </a:r>
            <a:r>
              <a:rPr lang="en-US" altLang="en-US" dirty="0"/>
              <a:t>omment is</a:t>
            </a:r>
            <a:r>
              <a:rPr lang="en-US" altLang="en-US" baseline="0" dirty="0"/>
              <a:t> not allowable as it </a:t>
            </a:r>
            <a:r>
              <a:rPr lang="en-US" altLang="en-US" dirty="0"/>
              <a:t>does not provide enough information. </a:t>
            </a:r>
          </a:p>
          <a:p>
            <a:endParaRPr lang="en-US" altLang="en-US" dirty="0"/>
          </a:p>
          <a:p>
            <a:r>
              <a:rPr lang="en-US" altLang="en-US" baseline="0" dirty="0"/>
              <a:t>The district n</a:t>
            </a:r>
            <a:r>
              <a:rPr lang="en-US" altLang="en-US" dirty="0"/>
              <a:t>eeds to expand comment to indicate specificity</a:t>
            </a:r>
            <a:r>
              <a:rPr lang="en-US" altLang="en-US" baseline="0" dirty="0"/>
              <a:t> regarding absences, e.g., </a:t>
            </a:r>
            <a:r>
              <a:rPr lang="en-US" altLang="en-US" b="1" baseline="0" dirty="0"/>
              <a:t>number of days absent</a:t>
            </a:r>
            <a:r>
              <a:rPr lang="en-US" altLang="en-US" baseline="0" dirty="0"/>
              <a:t>, etc. </a:t>
            </a:r>
          </a:p>
          <a:p>
            <a:r>
              <a:rPr lang="en-US" altLang="en-US" baseline="0" dirty="0"/>
              <a:t>If there is insufficient evidence for a Code 2, we would ask the district to recode it during the Review Window to a Code 6 or to change the comment. If you are unsure how to code a situation, please call a member of the Data Team for assistance.</a:t>
            </a:r>
          </a:p>
          <a:p>
            <a:endParaRPr lang="en-US" altLang="en-US" baseline="0" dirty="0"/>
          </a:p>
          <a:p>
            <a:pPr defTabSz="931774">
              <a:defRPr/>
            </a:pPr>
            <a:r>
              <a:rPr lang="en-US" dirty="0"/>
              <a:t>Allowable: “Student was absent 45 days during the 60-day timeline and made it difficult to schedule testing.”</a:t>
            </a:r>
          </a:p>
        </p:txBody>
      </p:sp>
      <p:sp>
        <p:nvSpPr>
          <p:cNvPr id="4" name="Slide Number Placeholder 3"/>
          <p:cNvSpPr>
            <a:spLocks noGrp="1"/>
          </p:cNvSpPr>
          <p:nvPr>
            <p:ph type="sldNum" sz="quarter" idx="10"/>
          </p:nvPr>
        </p:nvSpPr>
        <p:spPr/>
        <p:txBody>
          <a:bodyPr/>
          <a:lstStyle/>
          <a:p>
            <a:fld id="{42042C83-F474-4689-992F-134064305DAD}" type="slidenum">
              <a:rPr lang="en-US" smtClean="0"/>
              <a:t>51</a:t>
            </a:fld>
            <a:endParaRPr lang="en-US"/>
          </a:p>
        </p:txBody>
      </p:sp>
    </p:spTree>
    <p:extLst>
      <p:ext uri="{BB962C8B-B14F-4D97-AF65-F5344CB8AC3E}">
        <p14:creationId xmlns:p14="http://schemas.microsoft.com/office/powerpoint/2010/main" val="372885433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160821"/>
          </a:xfrm>
        </p:spPr>
        <p:txBody>
          <a:bodyPr/>
          <a:lstStyle/>
          <a:p>
            <a:pPr defTabSz="931774">
              <a:defRPr/>
            </a:pPr>
            <a:r>
              <a:rPr lang="en-US" dirty="0"/>
              <a:t>Which code should they use?</a:t>
            </a:r>
          </a:p>
          <a:p>
            <a:pPr marL="174708" indent="-174708" defTabSz="931774">
              <a:buFont typeface="Arial" panose="020B0604020202020204" pitchFamily="34" charset="0"/>
              <a:buChar char="•"/>
              <a:defRPr/>
            </a:pPr>
            <a:r>
              <a:rPr lang="en-US" dirty="0"/>
              <a:t>Code 0 – Timeline Met</a:t>
            </a:r>
          </a:p>
          <a:p>
            <a:pPr marL="174708" indent="-174708">
              <a:buFont typeface="Arial" panose="020B0604020202020204" pitchFamily="34" charset="0"/>
              <a:buChar char="•"/>
            </a:pPr>
            <a:r>
              <a:rPr lang="en-US" altLang="en-US" dirty="0"/>
              <a:t>Code 2 – </a:t>
            </a:r>
            <a:r>
              <a:rPr lang="en-US" dirty="0"/>
              <a:t>Parent/guardian did not present child/student for testing</a:t>
            </a:r>
          </a:p>
          <a:p>
            <a:pPr marL="174708" indent="-174708">
              <a:buFont typeface="Arial" panose="020B0604020202020204" pitchFamily="34" charset="0"/>
              <a:buChar char="•"/>
            </a:pPr>
            <a:r>
              <a:rPr lang="en-US" altLang="en-US" dirty="0"/>
              <a:t>Code 6 – </a:t>
            </a:r>
            <a:r>
              <a:rPr lang="en-US" dirty="0"/>
              <a:t>Delay by district/program evaluation staff</a:t>
            </a:r>
          </a:p>
          <a:p>
            <a:pPr defTabSz="898136">
              <a:defRPr/>
            </a:pPr>
            <a:endParaRPr lang="en-US" dirty="0">
              <a:ea typeface="Calibri"/>
              <a:cs typeface="Times New Roman"/>
            </a:endParaRPr>
          </a:p>
          <a:p>
            <a:pPr defTabSz="898136">
              <a:defRPr/>
            </a:pPr>
            <a:r>
              <a:rPr lang="en-US" b="1" dirty="0">
                <a:ea typeface="Calibri"/>
                <a:cs typeface="Times New Roman"/>
              </a:rPr>
              <a:t>Be</a:t>
            </a:r>
            <a:r>
              <a:rPr lang="en-US" b="1" baseline="0" dirty="0">
                <a:ea typeface="Calibri"/>
                <a:cs typeface="Times New Roman"/>
              </a:rPr>
              <a:t> sure to give enough wait time to allow participants time to think. </a:t>
            </a:r>
            <a:endParaRPr lang="en-US" b="1" dirty="0">
              <a:ea typeface="Calibri"/>
              <a:cs typeface="Times New Roman"/>
            </a:endParaRPr>
          </a:p>
          <a:p>
            <a:endParaRPr lang="en-US" altLang="en-US" dirty="0"/>
          </a:p>
          <a:p>
            <a:r>
              <a:rPr lang="en-US" dirty="0"/>
              <a:t>Answer: This district counted non-school days and therefore the Timeline Days is 47, not 65. The 60 Day Timeline was met (Code 0).</a:t>
            </a:r>
          </a:p>
        </p:txBody>
      </p:sp>
      <p:sp>
        <p:nvSpPr>
          <p:cNvPr id="4" name="Slide Number Placeholder 3"/>
          <p:cNvSpPr>
            <a:spLocks noGrp="1"/>
          </p:cNvSpPr>
          <p:nvPr>
            <p:ph type="sldNum" sz="quarter" idx="10"/>
          </p:nvPr>
        </p:nvSpPr>
        <p:spPr/>
        <p:txBody>
          <a:bodyPr/>
          <a:lstStyle/>
          <a:p>
            <a:fld id="{42042C83-F474-4689-992F-134064305DAD}" type="slidenum">
              <a:rPr lang="en-US" smtClean="0"/>
              <a:t>52</a:t>
            </a:fld>
            <a:endParaRPr lang="en-US"/>
          </a:p>
        </p:txBody>
      </p:sp>
    </p:spTree>
    <p:extLst>
      <p:ext uri="{BB962C8B-B14F-4D97-AF65-F5344CB8AC3E}">
        <p14:creationId xmlns:p14="http://schemas.microsoft.com/office/powerpoint/2010/main" val="382707355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08320" cy="4172396"/>
          </a:xfrm>
        </p:spPr>
        <p:txBody>
          <a:bodyPr/>
          <a:lstStyle/>
          <a:p>
            <a:pPr marL="174708" indent="-174708" defTabSz="931774">
              <a:buFont typeface="Arial" panose="020B0604020202020204" pitchFamily="34" charset="0"/>
              <a:buChar char="•"/>
              <a:defRPr/>
            </a:pPr>
            <a:r>
              <a:rPr lang="en-US" u="sng" dirty="0"/>
              <a:t>Federal Reports</a:t>
            </a:r>
            <a:r>
              <a:rPr lang="en-US" dirty="0"/>
              <a:t> - Reporting to the U.S. Department of Education. Oregon annually submits multiple reports to the U.S. Department of Education to comply with the Individuals with Disabilities Education Act (IDEA).</a:t>
            </a:r>
          </a:p>
          <a:p>
            <a:pPr marL="640594" lvl="1" indent="-174708" defTabSz="931774">
              <a:buFont typeface="Arial" panose="020B0604020202020204" pitchFamily="34" charset="0"/>
              <a:buChar char="•"/>
              <a:defRPr/>
            </a:pPr>
            <a:r>
              <a:rPr lang="en-US" dirty="0"/>
              <a:t>Child Find data is used to meet reporting requirements for Indicator B11 of</a:t>
            </a:r>
            <a:r>
              <a:rPr lang="en-US" baseline="0" dirty="0"/>
              <a:t> </a:t>
            </a:r>
            <a:r>
              <a:rPr lang="en-US" dirty="0"/>
              <a:t>State Performance Plan (SPP)</a:t>
            </a:r>
            <a:r>
              <a:rPr lang="en-US" baseline="0" dirty="0"/>
              <a:t>.</a:t>
            </a:r>
          </a:p>
          <a:p>
            <a:pPr marL="640594" lvl="1" indent="-174708" defTabSz="931774">
              <a:buFont typeface="Arial" panose="020B0604020202020204" pitchFamily="34" charset="0"/>
              <a:buChar char="•"/>
              <a:defRPr/>
            </a:pPr>
            <a:r>
              <a:rPr lang="en-US" baseline="0" dirty="0"/>
              <a:t>The compliance target is 100% of students with parental consent to evaluate will be evaluated and eligibility determined within 60 school days. </a:t>
            </a:r>
          </a:p>
          <a:p>
            <a:pPr marL="640594" lvl="1" indent="-174708" defTabSz="931774">
              <a:buFont typeface="Arial" panose="020B0604020202020204" pitchFamily="34" charset="0"/>
              <a:buChar char="•"/>
              <a:defRPr/>
            </a:pPr>
            <a:r>
              <a:rPr lang="en-US" baseline="0" dirty="0"/>
              <a:t>Districts must meet this same compliance target in SPR&amp;I. Codes 2, 7 and 8 are counted as compliant and timely in the calculation. </a:t>
            </a:r>
          </a:p>
          <a:p>
            <a:pPr marL="174708" indent="-174708" defTabSz="931774">
              <a:buFont typeface="Arial" panose="020B0604020202020204" pitchFamily="34" charset="0"/>
              <a:buChar char="•"/>
              <a:defRPr/>
            </a:pPr>
            <a:r>
              <a:rPr lang="en-US" baseline="0" dirty="0"/>
              <a:t>The data are also used for Indicator 11 for the A</a:t>
            </a:r>
            <a:r>
              <a:rPr lang="en-US" dirty="0"/>
              <a:t>t-A-Glance Special Education Profile</a:t>
            </a:r>
            <a:r>
              <a:rPr lang="en-US" baseline="0" dirty="0"/>
              <a:t>, which is used to share district and program progress on SPP indicators with the public.</a:t>
            </a:r>
          </a:p>
        </p:txBody>
      </p:sp>
      <p:sp>
        <p:nvSpPr>
          <p:cNvPr id="4" name="Slide Number Placeholder 3"/>
          <p:cNvSpPr>
            <a:spLocks noGrp="1"/>
          </p:cNvSpPr>
          <p:nvPr>
            <p:ph type="sldNum" sz="quarter" idx="10"/>
          </p:nvPr>
        </p:nvSpPr>
        <p:spPr/>
        <p:txBody>
          <a:bodyPr/>
          <a:lstStyle/>
          <a:p>
            <a:fld id="{42042C83-F474-4689-992F-134064305DAD}" type="slidenum">
              <a:rPr lang="en-US" smtClean="0"/>
              <a:t>53</a:t>
            </a:fld>
            <a:endParaRPr lang="en-US"/>
          </a:p>
        </p:txBody>
      </p:sp>
    </p:spTree>
    <p:extLst>
      <p:ext uri="{BB962C8B-B14F-4D97-AF65-F5344CB8AC3E}">
        <p14:creationId xmlns:p14="http://schemas.microsoft.com/office/powerpoint/2010/main" val="75772383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160821"/>
          </a:xfrm>
        </p:spPr>
        <p:txBody>
          <a:bodyPr/>
          <a:lstStyle/>
          <a:p>
            <a:pPr defTabSz="898136">
              <a:defRPr/>
            </a:pPr>
            <a:r>
              <a:rPr lang="en-US" dirty="0"/>
              <a:t>There are no changes to Child Find fields this year.</a:t>
            </a:r>
          </a:p>
          <a:p>
            <a:pPr defTabSz="898136">
              <a:defRPr/>
            </a:pPr>
            <a:r>
              <a:rPr lang="en-US" dirty="0"/>
              <a:t>Like June Exit, the dates for the Review Window will be shifted.</a:t>
            </a:r>
          </a:p>
          <a:p>
            <a:pPr marL="228600" lvl="0" indent="-228600">
              <a:buFont typeface="Arial" panose="020B0604020202020204" pitchFamily="34" charset="0"/>
              <a:buChar char="•"/>
            </a:pPr>
            <a:r>
              <a:rPr lang="en-US" dirty="0"/>
              <a:t>Now will open last Thursday of August and close last Monday of September.</a:t>
            </a:r>
          </a:p>
        </p:txBody>
      </p:sp>
      <p:sp>
        <p:nvSpPr>
          <p:cNvPr id="4" name="Slide Number Placeholder 3"/>
          <p:cNvSpPr>
            <a:spLocks noGrp="1"/>
          </p:cNvSpPr>
          <p:nvPr>
            <p:ph type="sldNum" sz="quarter" idx="10"/>
          </p:nvPr>
        </p:nvSpPr>
        <p:spPr/>
        <p:txBody>
          <a:bodyPr/>
          <a:lstStyle/>
          <a:p>
            <a:fld id="{42042C83-F474-4689-992F-134064305DAD}" type="slidenum">
              <a:rPr lang="en-US" smtClean="0"/>
              <a:t>54</a:t>
            </a:fld>
            <a:endParaRPr lang="en-US"/>
          </a:p>
        </p:txBody>
      </p:sp>
    </p:spTree>
    <p:extLst>
      <p:ext uri="{BB962C8B-B14F-4D97-AF65-F5344CB8AC3E}">
        <p14:creationId xmlns:p14="http://schemas.microsoft.com/office/powerpoint/2010/main" val="126080429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08320" cy="4183970"/>
          </a:xfrm>
        </p:spPr>
        <p:txBody>
          <a:bodyPr/>
          <a:lstStyle/>
          <a:p>
            <a:pPr marL="0" lvl="1" defTabSz="898136">
              <a:defRPr/>
            </a:pPr>
            <a:r>
              <a:rPr lang="en-US" baseline="0" dirty="0">
                <a:solidFill>
                  <a:schemeClr val="tx1"/>
                </a:solidFill>
              </a:rPr>
              <a:t>For Child Find, some things to look out for: </a:t>
            </a:r>
          </a:p>
          <a:p>
            <a:pPr marL="168401" lvl="1" indent="-168401" defTabSz="898136">
              <a:buFont typeface="Arial" panose="020B0604020202020204" pitchFamily="34" charset="0"/>
              <a:buChar char="•"/>
              <a:defRPr/>
            </a:pPr>
            <a:r>
              <a:rPr lang="en-US" baseline="0" dirty="0">
                <a:solidFill>
                  <a:schemeClr val="tx1"/>
                </a:solidFill>
              </a:rPr>
              <a:t>Counting </a:t>
            </a:r>
            <a:r>
              <a:rPr lang="en-US" u="sng" baseline="0" dirty="0">
                <a:solidFill>
                  <a:schemeClr val="tx1"/>
                </a:solidFill>
              </a:rPr>
              <a:t>non-school days</a:t>
            </a:r>
            <a:r>
              <a:rPr lang="en-US" u="none" baseline="0" dirty="0">
                <a:solidFill>
                  <a:schemeClr val="tx1"/>
                </a:solidFill>
              </a:rPr>
              <a:t> </a:t>
            </a:r>
            <a:r>
              <a:rPr lang="en-US" baseline="0" dirty="0">
                <a:solidFill>
                  <a:schemeClr val="tx1"/>
                </a:solidFill>
              </a:rPr>
              <a:t>can impact the timeline not being met within 60 days</a:t>
            </a:r>
          </a:p>
          <a:p>
            <a:pPr marL="634288" lvl="2" indent="-168401" defTabSz="898136">
              <a:buFont typeface="Arial" panose="020B0604020202020204" pitchFamily="34" charset="0"/>
              <a:buChar char="•"/>
              <a:defRPr/>
            </a:pPr>
            <a:r>
              <a:rPr lang="en-US" baseline="0" dirty="0">
                <a:solidFill>
                  <a:schemeClr val="tx1"/>
                </a:solidFill>
              </a:rPr>
              <a:t>Be sure to count days when school is in session not business or calendar days. </a:t>
            </a:r>
          </a:p>
          <a:p>
            <a:pPr marL="634288" lvl="2" indent="-168401" defTabSz="898136">
              <a:buFont typeface="Arial" panose="020B0604020202020204" pitchFamily="34" charset="0"/>
              <a:buChar char="•"/>
              <a:defRPr/>
            </a:pPr>
            <a:r>
              <a:rPr lang="en-US" baseline="0" dirty="0">
                <a:solidFill>
                  <a:schemeClr val="tx1"/>
                </a:solidFill>
              </a:rPr>
              <a:t>Do no count holidays, winter or spring break</a:t>
            </a:r>
          </a:p>
          <a:p>
            <a:pPr marL="634288" lvl="2" indent="-168401" defTabSz="898136">
              <a:buFont typeface="Arial" panose="020B0604020202020204" pitchFamily="34" charset="0"/>
              <a:buChar char="•"/>
              <a:defRPr/>
            </a:pPr>
            <a:r>
              <a:rPr lang="en-US" dirty="0">
                <a:solidFill>
                  <a:schemeClr val="tx1"/>
                </a:solidFill>
              </a:rPr>
              <a:t>Some Student Information Systems (SIS) miscounted school days last year so we recommend that you spot check records by hand counting</a:t>
            </a:r>
          </a:p>
          <a:p>
            <a:pPr marL="634288" lvl="2" indent="-168401" defTabSz="898136">
              <a:buFont typeface="Arial" panose="020B0604020202020204" pitchFamily="34" charset="0"/>
              <a:buChar char="•"/>
              <a:defRPr/>
            </a:pPr>
            <a:r>
              <a:rPr lang="en-US" baseline="0" dirty="0">
                <a:solidFill>
                  <a:schemeClr val="tx1"/>
                </a:solidFill>
              </a:rPr>
              <a:t>Be careful when counting your school days. Many records last year the school days did not align with the reported Consent and Determination Dates.</a:t>
            </a:r>
          </a:p>
          <a:p>
            <a:pPr marL="1091488" lvl="3" indent="-168401" defTabSz="898136">
              <a:buFont typeface="Arial" panose="020B0604020202020204" pitchFamily="34" charset="0"/>
              <a:buChar char="•"/>
              <a:defRPr/>
            </a:pPr>
            <a:r>
              <a:rPr lang="en-US" baseline="0" dirty="0">
                <a:solidFill>
                  <a:schemeClr val="tx1"/>
                </a:solidFill>
              </a:rPr>
              <a:t>Don’t just confirm these audits! If we believe either the Timeline Days, Consent Date or Determination Date is incorrect, we will open the collection for you to correct.</a:t>
            </a:r>
          </a:p>
          <a:p>
            <a:pPr marL="177088" marR="0" lvl="1" indent="-168401" algn="l" defTabSz="89813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solidFill>
                  <a:schemeClr val="tx1"/>
                </a:solidFill>
              </a:rPr>
              <a:t>We had quite a few records where the </a:t>
            </a:r>
            <a:r>
              <a:rPr lang="en-US" u="sng" baseline="0" dirty="0">
                <a:solidFill>
                  <a:schemeClr val="tx1"/>
                </a:solidFill>
              </a:rPr>
              <a:t>eligibility date</a:t>
            </a:r>
            <a:r>
              <a:rPr lang="en-US" u="none" baseline="0" dirty="0">
                <a:solidFill>
                  <a:schemeClr val="tx1"/>
                </a:solidFill>
              </a:rPr>
              <a:t> </a:t>
            </a:r>
            <a:r>
              <a:rPr lang="en-US" baseline="0" dirty="0">
                <a:solidFill>
                  <a:schemeClr val="tx1"/>
                </a:solidFill>
              </a:rPr>
              <a:t>was different than December Child Count. Some were just a few days apart. And some we were concerned that they might be re-evaluations rather than Child Find reportable records.</a:t>
            </a:r>
          </a:p>
          <a:p>
            <a:pPr marL="177088" marR="0" lvl="1" indent="-168401" algn="l" defTabSz="89813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solidFill>
                  <a:schemeClr val="tx1"/>
                </a:solidFill>
              </a:rPr>
              <a:t>When adding a record via Web Submission, be sure the student core SSID data is accurate. If a student has moved during the year, the District ID fields, School ID fields, and address and county fields could be different from when the student was attending your district. </a:t>
            </a:r>
          </a:p>
          <a:p>
            <a:pPr marL="168401" lvl="1" indent="-168401" defTabSz="898136">
              <a:buFont typeface="Arial" panose="020B0604020202020204" pitchFamily="34" charset="0"/>
              <a:buChar char="•"/>
              <a:defRPr/>
            </a:pPr>
            <a:r>
              <a:rPr lang="en-US" dirty="0">
                <a:solidFill>
                  <a:schemeClr val="tx1"/>
                </a:solidFill>
              </a:rPr>
              <a:t>There were </a:t>
            </a:r>
            <a:r>
              <a:rPr lang="en-US" b="1" dirty="0">
                <a:solidFill>
                  <a:schemeClr val="tx1"/>
                </a:solidFill>
              </a:rPr>
              <a:t>44</a:t>
            </a:r>
            <a:r>
              <a:rPr lang="en-US" dirty="0">
                <a:solidFill>
                  <a:schemeClr val="tx1"/>
                </a:solidFill>
              </a:rPr>
              <a:t> duplicate records audited last year, which is up from the 35 records in 2023-2024. Half were reported by two separate districts, and half were reported by a single district. </a:t>
            </a:r>
          </a:p>
          <a:p>
            <a:pPr marL="168401" lvl="1" indent="-168401" defTabSz="898136">
              <a:buFont typeface="Arial" panose="020B0604020202020204" pitchFamily="34" charset="0"/>
              <a:buChar char="•"/>
              <a:defRPr/>
            </a:pPr>
            <a:r>
              <a:rPr lang="en-US" dirty="0">
                <a:solidFill>
                  <a:schemeClr val="tx1"/>
                </a:solidFill>
              </a:rPr>
              <a:t>These duplicate records were all Yes Eligible and there was a mix of Consent or Determination date being the same or similar, and the dates being different.</a:t>
            </a:r>
          </a:p>
          <a:p>
            <a:pPr marL="625601" lvl="2" indent="-168401" defTabSz="898136">
              <a:buFont typeface="Arial" panose="020B0604020202020204" pitchFamily="34" charset="0"/>
              <a:buChar char="•"/>
              <a:defRPr/>
            </a:pPr>
            <a:r>
              <a:rPr lang="en-US" b="1" strike="noStrike" dirty="0">
                <a:solidFill>
                  <a:schemeClr val="tx1"/>
                </a:solidFill>
              </a:rPr>
              <a:t>In the past four years both duplicate records were deleted, and there were times that both duplicate records were kept and the audit was confirmed. Be sure to delete the duplicate record before confirming the audit. If you get an audit for duplicate record submitted by another agency, please work with that other agency to determine who should report the record. We provide the Institution ID number for the other agency in the audit message. There are instances where both agencies either delete or keep the duplicate record.</a:t>
            </a:r>
          </a:p>
          <a:p>
            <a:pPr marL="625601" lvl="2" indent="-168401" defTabSz="898136">
              <a:buFont typeface="Arial" panose="020B0604020202020204" pitchFamily="34" charset="0"/>
              <a:buChar char="•"/>
              <a:defRPr/>
            </a:pPr>
            <a:r>
              <a:rPr lang="en-US" b="1" strike="noStrike" baseline="0" dirty="0">
                <a:solidFill>
                  <a:schemeClr val="tx1"/>
                </a:solidFill>
              </a:rPr>
              <a:t>We’ve been noticing a trend of SD and EI/ECSE’s reporting the same student in the last couple of years. Between 2023-2024 and 2024-2025 the amount of records doubled.</a:t>
            </a:r>
          </a:p>
        </p:txBody>
      </p:sp>
      <p:sp>
        <p:nvSpPr>
          <p:cNvPr id="4" name="Slide Number Placeholder 3"/>
          <p:cNvSpPr>
            <a:spLocks noGrp="1"/>
          </p:cNvSpPr>
          <p:nvPr>
            <p:ph type="sldNum" sz="quarter" idx="10"/>
          </p:nvPr>
        </p:nvSpPr>
        <p:spPr/>
        <p:txBody>
          <a:bodyPr/>
          <a:lstStyle/>
          <a:p>
            <a:fld id="{42042C83-F474-4689-992F-134064305DAD}" type="slidenum">
              <a:rPr lang="en-US" smtClean="0"/>
              <a:t>55</a:t>
            </a:fld>
            <a:endParaRPr lang="en-US"/>
          </a:p>
        </p:txBody>
      </p:sp>
    </p:spTree>
    <p:extLst>
      <p:ext uri="{BB962C8B-B14F-4D97-AF65-F5344CB8AC3E}">
        <p14:creationId xmlns:p14="http://schemas.microsoft.com/office/powerpoint/2010/main" val="329933450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160821"/>
          </a:xfrm>
        </p:spPr>
        <p:txBody>
          <a:bodyPr/>
          <a:lstStyle/>
          <a:p>
            <a:pPr marL="168401" lvl="1" indent="-168401" defTabSz="898136">
              <a:buFont typeface="Arial" panose="020B0604020202020204" pitchFamily="34" charset="0"/>
              <a:buChar char="•"/>
              <a:defRPr/>
            </a:pPr>
            <a:r>
              <a:rPr lang="en-US" dirty="0">
                <a:solidFill>
                  <a:schemeClr val="tx1"/>
                </a:solidFill>
              </a:rPr>
              <a:t>There were many records where the evaluation was completed in one day. This can happen, but we audit in case the same or similar date was entered.</a:t>
            </a:r>
          </a:p>
          <a:p>
            <a:pPr marL="168401" lvl="1" indent="-168401" defTabSz="898136">
              <a:buFont typeface="Arial" panose="020B0604020202020204" pitchFamily="34" charset="0"/>
              <a:buChar char="•"/>
              <a:defRPr/>
            </a:pPr>
            <a:r>
              <a:rPr lang="en-US" dirty="0">
                <a:solidFill>
                  <a:schemeClr val="tx1"/>
                </a:solidFill>
              </a:rPr>
              <a:t>EI/ECSE programs evaluating for EI and ECSE at the same time, or evaluating ECSE in advance of third birthday.</a:t>
            </a:r>
          </a:p>
          <a:p>
            <a:pPr marL="625601" lvl="2" indent="-168401" defTabSz="898136">
              <a:buFont typeface="Arial" panose="020B0604020202020204" pitchFamily="34" charset="0"/>
              <a:buChar char="•"/>
              <a:defRPr/>
            </a:pPr>
            <a:r>
              <a:rPr lang="en-US" dirty="0">
                <a:solidFill>
                  <a:schemeClr val="tx1"/>
                </a:solidFill>
              </a:rPr>
              <a:t>If the eligibility determination happens before the student’s third birthday and the primary disability is Developmental Delay ages 3-9 (Code 98), this will cause an error in Consolidated as the record is not reportable because the student was 2 as of September 1. For example, if the evaluation and determination occur in the spring, but the birthday is after September 1, then Consolidated will display a Student Effective Date error. This is because the child was not 3 as of September 1 (the Student Effective Date). These records will not be reportable on Child Find.</a:t>
            </a:r>
          </a:p>
          <a:p>
            <a:pPr marL="625601" lvl="2" indent="-168401" defTabSz="898136">
              <a:buFont typeface="Arial" panose="020B0604020202020204" pitchFamily="34" charset="0"/>
              <a:buChar char="•"/>
              <a:defRPr/>
            </a:pPr>
            <a:r>
              <a:rPr lang="en-US" dirty="0">
                <a:solidFill>
                  <a:schemeClr val="tx1"/>
                </a:solidFill>
              </a:rPr>
              <a:t>The Student Effective Date is used by Consolidated as a validation check to make sure a student is the correct age; for example student must be between ages 3 and 9 for Developmental Delay ages 3-9 (Code 98). There are similar validations for Child Count and June Exit.</a:t>
            </a:r>
          </a:p>
          <a:p>
            <a:pPr marL="625601" lvl="2" indent="-168401" defTabSz="898136">
              <a:buFont typeface="Arial" panose="020B0604020202020204" pitchFamily="34" charset="0"/>
              <a:buChar char="•"/>
              <a:defRPr/>
            </a:pPr>
            <a:r>
              <a:rPr lang="en-US" dirty="0">
                <a:solidFill>
                  <a:schemeClr val="tx1"/>
                </a:solidFill>
              </a:rPr>
              <a:t>Each collection has its own Student Effective Date. Our Collections, this date is September 1.</a:t>
            </a:r>
          </a:p>
          <a:p>
            <a:pPr marL="168401" lvl="1" indent="-168401" defTabSz="898136">
              <a:buFont typeface="Arial" panose="020B0604020202020204" pitchFamily="34" charset="0"/>
              <a:buChar char="•"/>
              <a:defRPr/>
            </a:pPr>
            <a:r>
              <a:rPr lang="en-US" dirty="0">
                <a:solidFill>
                  <a:schemeClr val="tx1"/>
                </a:solidFill>
              </a:rPr>
              <a:t>Start Stops, there were instances where a student had two records reported, where the Evaluation Determination date for one record and Consent date for the second record are the same day or shortly after. </a:t>
            </a:r>
          </a:p>
          <a:p>
            <a:pPr marL="168401" marR="0" lvl="1" indent="-168401" algn="l" defTabSz="89813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tx1"/>
                </a:solidFill>
              </a:rPr>
              <a:t>Be careful when submitting Child Find records, if a student is already eligible and team is doing the re-evaluation, then it’s not a Child Find record. In the last several years, there were a lot of students who were currently eligible that were reported on Child Find. We noticed many students were reported in 2022-2023 and/or 2023-2024 that were then reported again in 2024-2025.</a:t>
            </a:r>
            <a:endParaRPr lang="en-US" baseline="0" dirty="0">
              <a:solidFill>
                <a:schemeClr val="tx1"/>
              </a:solidFill>
            </a:endParaRPr>
          </a:p>
        </p:txBody>
      </p:sp>
      <p:sp>
        <p:nvSpPr>
          <p:cNvPr id="4" name="Slide Number Placeholder 3"/>
          <p:cNvSpPr>
            <a:spLocks noGrp="1"/>
          </p:cNvSpPr>
          <p:nvPr>
            <p:ph type="sldNum" sz="quarter" idx="10"/>
          </p:nvPr>
        </p:nvSpPr>
        <p:spPr/>
        <p:txBody>
          <a:bodyPr/>
          <a:lstStyle/>
          <a:p>
            <a:fld id="{42042C83-F474-4689-992F-134064305DAD}" type="slidenum">
              <a:rPr lang="en-US" smtClean="0"/>
              <a:t>56</a:t>
            </a:fld>
            <a:endParaRPr lang="en-US"/>
          </a:p>
        </p:txBody>
      </p:sp>
    </p:spTree>
    <p:extLst>
      <p:ext uri="{BB962C8B-B14F-4D97-AF65-F5344CB8AC3E}">
        <p14:creationId xmlns:p14="http://schemas.microsoft.com/office/powerpoint/2010/main" val="120445434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160821"/>
          </a:xfrm>
        </p:spPr>
        <p:txBody>
          <a:bodyPr/>
          <a:lstStyle/>
          <a:p>
            <a:pPr marL="168401" lvl="1" indent="-168401" defTabSz="898136">
              <a:buFont typeface="Arial" panose="020B0604020202020204" pitchFamily="34" charset="0"/>
              <a:buChar char="•"/>
              <a:defRPr/>
            </a:pPr>
            <a:r>
              <a:rPr lang="en-US" dirty="0"/>
              <a:t>There were many records with Timeline Not Met Code 2 with comments that were insufficient to justify a Code 2, which is based on not having access to the </a:t>
            </a:r>
            <a:r>
              <a:rPr lang="en-US" dirty="0">
                <a:solidFill>
                  <a:schemeClr val="tx1"/>
                </a:solidFill>
              </a:rPr>
              <a:t>student. Example comments were about absences/illness without number of days, absences/illness with insufficient number of days, student absent on testing days, issues scheduling meeting, transfer students, etc.</a:t>
            </a:r>
          </a:p>
          <a:p>
            <a:pPr marL="625601" lvl="2" indent="-168401" defTabSz="898136">
              <a:buFont typeface="Arial" panose="020B0604020202020204" pitchFamily="34" charset="0"/>
              <a:buChar char="•"/>
              <a:defRPr/>
            </a:pPr>
            <a:r>
              <a:rPr lang="en-US" dirty="0">
                <a:solidFill>
                  <a:schemeClr val="tx1"/>
                </a:solidFill>
              </a:rPr>
              <a:t>Remember for students transferring into your district, staff can get a written agreement to extend the evaluation for transfer student, and then code 7 is allowable. We saw a lot of records for transfer students that were not coded as 7, but instead coded as a 2 or a 6. We noticed there were comments that indicated the timeline had passed before the student transferred. By asking for a written agreement to extend for transfer student (code 7), this protects the district from being accountable for another district's timeline days.</a:t>
            </a:r>
          </a:p>
          <a:p>
            <a:pPr marL="625601" lvl="2" indent="-168401" defTabSz="898136">
              <a:buFont typeface="Arial" panose="020B0604020202020204" pitchFamily="34" charset="0"/>
              <a:buChar char="•"/>
              <a:defRPr/>
            </a:pPr>
            <a:r>
              <a:rPr lang="en-US" dirty="0">
                <a:solidFill>
                  <a:schemeClr val="tx1"/>
                </a:solidFill>
              </a:rPr>
              <a:t>I also want to point out that when</a:t>
            </a:r>
            <a:r>
              <a:rPr lang="en-US" sz="1200" kern="1200" dirty="0">
                <a:solidFill>
                  <a:schemeClr val="tx1"/>
                </a:solidFill>
                <a:effectLst/>
                <a:latin typeface="+mn-lt"/>
                <a:ea typeface="+mn-ea"/>
                <a:cs typeface="+mn-cs"/>
              </a:rPr>
              <a:t> a student moves during the evaluation process and transfers from one Oregon district to another Oregon district, the district the student moves into becomes the attending district. The new district is responsible for completing Child Find, and will report the record on the Special Education Child Find collection. The Special Education Evaluation Timeline School Days will include both the first district’s school days and the new district’s school days.</a:t>
            </a:r>
            <a:endParaRPr lang="en-US" dirty="0">
              <a:solidFill>
                <a:schemeClr val="tx1"/>
              </a:solidFill>
            </a:endParaRPr>
          </a:p>
          <a:p>
            <a:pPr marL="168401" lvl="1" indent="-168401" defTabSz="898136">
              <a:buFont typeface="Arial" panose="020B0604020202020204" pitchFamily="34" charset="0"/>
              <a:buChar char="•"/>
              <a:defRPr/>
            </a:pPr>
            <a:r>
              <a:rPr lang="en-US" dirty="0">
                <a:solidFill>
                  <a:schemeClr val="tx1"/>
                </a:solidFill>
              </a:rPr>
              <a:t>English Learner Flag not matching what was reported in Fall ADM.</a:t>
            </a:r>
          </a:p>
          <a:p>
            <a:pPr marL="168401" lvl="1" indent="-168401" defTabSz="898136">
              <a:buFont typeface="Arial" panose="020B0604020202020204" pitchFamily="34" charset="0"/>
              <a:buChar char="•"/>
              <a:defRPr/>
            </a:pPr>
            <a:r>
              <a:rPr lang="en-US" dirty="0">
                <a:solidFill>
                  <a:schemeClr val="tx1"/>
                </a:solidFill>
              </a:rPr>
              <a:t>Records with Timeline Not Met Code 6 with a comment that was insufficient in explaining the delay by district.</a:t>
            </a:r>
          </a:p>
          <a:p>
            <a:pPr marL="168401" lvl="1" indent="-168401" defTabSz="898136">
              <a:buFont typeface="Arial" panose="020B0604020202020204" pitchFamily="34" charset="0"/>
              <a:buChar char="•"/>
              <a:defRPr/>
            </a:pPr>
            <a:r>
              <a:rPr lang="en-US" dirty="0"/>
              <a:t>Failure to change the Reason Timeline Not Met Code or the Comment during the Review Window. Be sure to read the full message and respond to the entire recode audit. For 2023-2024 these are the trends we noted for a few districts:</a:t>
            </a:r>
          </a:p>
          <a:p>
            <a:pPr marL="625601" lvl="2" indent="-168401" defTabSz="898136">
              <a:buFont typeface="Arial" panose="020B0604020202020204" pitchFamily="34" charset="0"/>
              <a:buChar char="•"/>
              <a:defRPr/>
            </a:pPr>
            <a:r>
              <a:rPr lang="en-US" dirty="0"/>
              <a:t>Some confirmed an audit without changing the Timeline Not Met Code or the Comment</a:t>
            </a:r>
          </a:p>
          <a:p>
            <a:pPr marL="625601" lvl="2" indent="-168401" defTabSz="898136">
              <a:buFont typeface="Arial" panose="020B0604020202020204" pitchFamily="34" charset="0"/>
              <a:buChar char="•"/>
              <a:defRPr/>
            </a:pPr>
            <a:r>
              <a:rPr lang="en-US" dirty="0"/>
              <a:t>Some did not provide sufficient change to the Comment to substantiate the use of Code 2</a:t>
            </a:r>
          </a:p>
          <a:p>
            <a:pPr marL="625601" lvl="2" indent="-168401" defTabSz="898136">
              <a:buFont typeface="Arial" panose="020B0604020202020204" pitchFamily="34" charset="0"/>
              <a:buChar char="•"/>
              <a:defRPr/>
            </a:pPr>
            <a:r>
              <a:rPr lang="en-US" dirty="0"/>
              <a:t>Some changed the Timeline Not Met Code to something that was not indicated in the audit message</a:t>
            </a:r>
          </a:p>
          <a:p>
            <a:pPr marL="171450" lvl="1" indent="-171450" defTabSz="898136">
              <a:buFont typeface="Arial" panose="020B0604020202020204" pitchFamily="34" charset="0"/>
              <a:buChar char="•"/>
              <a:defRPr/>
            </a:pPr>
            <a:r>
              <a:rPr lang="en-US" dirty="0"/>
              <a:t>Remember if an audit message is something like “Based on comment change Timeline Not Met Code to 2 </a:t>
            </a:r>
            <a:r>
              <a:rPr lang="en-US" b="1" dirty="0"/>
              <a:t>and</a:t>
            </a:r>
            <a:r>
              <a:rPr lang="en-US" dirty="0"/>
              <a:t> provide number days student absent” then it is required to put the number of days the student was absent.</a:t>
            </a:r>
          </a:p>
          <a:p>
            <a:pPr marL="0" lvl="1" indent="0" defTabSz="898136">
              <a:buFont typeface="Arial" panose="020B0604020202020204" pitchFamily="34" charset="0"/>
              <a:buNone/>
              <a:defRPr/>
            </a:pP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57</a:t>
            </a:fld>
            <a:endParaRPr lang="en-US"/>
          </a:p>
        </p:txBody>
      </p:sp>
    </p:spTree>
    <p:extLst>
      <p:ext uri="{BB962C8B-B14F-4D97-AF65-F5344CB8AC3E}">
        <p14:creationId xmlns:p14="http://schemas.microsoft.com/office/powerpoint/2010/main" val="36989262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08320" cy="4172396"/>
          </a:xfrm>
        </p:spPr>
        <p:txBody>
          <a:bodyPr/>
          <a:lstStyle/>
          <a:p>
            <a:pPr marL="168401" marR="0" lvl="1" indent="-168401" algn="l" defTabSz="89813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mn-lt"/>
              </a:rPr>
              <a:t>If Reason</a:t>
            </a:r>
            <a:r>
              <a:rPr lang="en-US" sz="1200" baseline="0" dirty="0">
                <a:latin typeface="+mn-lt"/>
              </a:rPr>
              <a:t> Timeline Not Met Code is c</a:t>
            </a:r>
            <a:r>
              <a:rPr lang="en-US" sz="1200" dirty="0">
                <a:latin typeface="+mn-lt"/>
              </a:rPr>
              <a:t>odes 2, 5 or 6, then</a:t>
            </a:r>
            <a:r>
              <a:rPr lang="en-US" sz="1200" baseline="0" dirty="0">
                <a:latin typeface="+mn-lt"/>
              </a:rPr>
              <a:t> a </a:t>
            </a:r>
            <a:r>
              <a:rPr lang="en-US" sz="1200" u="none" baseline="0" dirty="0">
                <a:latin typeface="+mn-lt"/>
              </a:rPr>
              <a:t>comment </a:t>
            </a:r>
            <a:r>
              <a:rPr lang="en-US" sz="1200" baseline="0" dirty="0">
                <a:latin typeface="+mn-lt"/>
              </a:rPr>
              <a:t>is required</a:t>
            </a:r>
            <a:r>
              <a:rPr lang="en-US" sz="1200" dirty="0">
                <a:latin typeface="+mn-lt"/>
              </a:rPr>
              <a:t>. </a:t>
            </a:r>
          </a:p>
          <a:p>
            <a:pPr marL="168401" lvl="1" indent="-168401" defTabSz="898136">
              <a:buFont typeface="Arial" panose="020B0604020202020204" pitchFamily="34" charset="0"/>
              <a:buChar char="•"/>
              <a:defRPr/>
            </a:pPr>
            <a:r>
              <a:rPr lang="en-US" sz="1200" baseline="0" dirty="0">
                <a:latin typeface="+mn-lt"/>
              </a:rPr>
              <a:t>As we mentioned earlier, be careful when </a:t>
            </a:r>
            <a:r>
              <a:rPr lang="en-US" sz="1200" u="none" baseline="0" dirty="0">
                <a:latin typeface="+mn-lt"/>
              </a:rPr>
              <a:t>using Code 2. </a:t>
            </a:r>
            <a:r>
              <a:rPr lang="en-US" sz="1200" baseline="0" dirty="0">
                <a:latin typeface="+mn-lt"/>
              </a:rPr>
              <a:t>Be sure to explain the reason evaluations could not be completed due to not having access to the student. </a:t>
            </a:r>
          </a:p>
          <a:p>
            <a:pPr marL="168401" lvl="1" indent="-168401" defTabSz="898136">
              <a:buFont typeface="Arial" panose="020B0604020202020204" pitchFamily="34" charset="0"/>
              <a:buChar char="•"/>
              <a:defRPr/>
            </a:pPr>
            <a:r>
              <a:rPr lang="en-US" sz="1200" dirty="0">
                <a:latin typeface="+mn-lt"/>
              </a:rPr>
              <a:t>Some </a:t>
            </a:r>
            <a:r>
              <a:rPr lang="en-US" sz="1200" baseline="0" dirty="0">
                <a:latin typeface="+mn-lt"/>
              </a:rPr>
              <a:t>records submitted in recent years contained the code description. Please add a detailed comment as this helps the team determine if record should be re-coded or not. We do find records that meet exemptions – aka could be a Code 2 or even Meets Timeline.</a:t>
            </a:r>
          </a:p>
          <a:p>
            <a:pPr marL="168401" marR="0" lvl="1" indent="-168401" algn="l" defTabSz="89813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mn-lt"/>
              </a:rPr>
              <a:t>Reminder that if you are asked to change the Timeline Not Met Code or the Comment, then the comment change should have sufficient details to substantiate the exemptions. </a:t>
            </a:r>
            <a:r>
              <a:rPr lang="en-US" sz="1200" dirty="0">
                <a:solidFill>
                  <a:srgbClr val="000000"/>
                </a:solidFill>
                <a:effectLst/>
                <a:latin typeface="+mn-lt"/>
                <a:ea typeface="Calibri" panose="020F0502020204030204" pitchFamily="34" charset="0"/>
              </a:rPr>
              <a:t>ODE cannot accept a comment that is changed by one word, or a comment that is reworded, but says the same thing.</a:t>
            </a:r>
          </a:p>
          <a:p>
            <a:pPr marL="168401" marR="0" lvl="1" indent="-168401" algn="l" defTabSz="89813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Keep in mind that even if a student is absent, the total Timeline Days minus those absences needs to be 60 or under. </a:t>
            </a:r>
            <a:endParaRPr lang="en-US" sz="1200" dirty="0">
              <a:effectLst/>
              <a:latin typeface="+mn-lt"/>
              <a:ea typeface="Calibri" panose="020F0502020204030204" pitchFamily="34" charset="0"/>
            </a:endParaRPr>
          </a:p>
        </p:txBody>
      </p:sp>
      <p:sp>
        <p:nvSpPr>
          <p:cNvPr id="4" name="Slide Number Placeholder 3"/>
          <p:cNvSpPr>
            <a:spLocks noGrp="1"/>
          </p:cNvSpPr>
          <p:nvPr>
            <p:ph type="sldNum" sz="quarter" idx="10"/>
          </p:nvPr>
        </p:nvSpPr>
        <p:spPr/>
        <p:txBody>
          <a:bodyPr/>
          <a:lstStyle/>
          <a:p>
            <a:fld id="{42042C83-F474-4689-992F-134064305DAD}" type="slidenum">
              <a:rPr lang="en-US" smtClean="0"/>
              <a:t>58</a:t>
            </a:fld>
            <a:endParaRPr lang="en-US"/>
          </a:p>
        </p:txBody>
      </p:sp>
    </p:spTree>
    <p:extLst>
      <p:ext uri="{BB962C8B-B14F-4D97-AF65-F5344CB8AC3E}">
        <p14:creationId xmlns:p14="http://schemas.microsoft.com/office/powerpoint/2010/main" val="340666284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898136">
              <a:spcBef>
                <a:spcPts val="0"/>
              </a:spcBef>
              <a:buFont typeface="Arial" panose="020B0604020202020204" pitchFamily="34" charset="0"/>
              <a:buNone/>
              <a:defRPr/>
            </a:pPr>
            <a:r>
              <a:rPr lang="en-US" dirty="0"/>
              <a:t>Recodes during Review Window.  Here are some examples:</a:t>
            </a:r>
          </a:p>
          <a:p>
            <a:pPr marL="174708" indent="-174708" defTabSz="898136">
              <a:spcBef>
                <a:spcPts val="0"/>
              </a:spcBef>
              <a:buFont typeface="Arial" panose="020B0604020202020204" pitchFamily="34" charset="0"/>
              <a:buChar char="•"/>
              <a:defRPr/>
            </a:pPr>
            <a:r>
              <a:rPr lang="en-US" baseline="0" dirty="0"/>
              <a:t>Example of what not to do:</a:t>
            </a:r>
          </a:p>
          <a:p>
            <a:pPr marL="640594" lvl="1" indent="-174708" defTabSz="898136">
              <a:spcBef>
                <a:spcPts val="0"/>
              </a:spcBef>
              <a:buFont typeface="Arial" panose="020B0604020202020204" pitchFamily="34" charset="0"/>
              <a:buChar char="•"/>
              <a:defRPr/>
            </a:pPr>
            <a:r>
              <a:rPr lang="en-US" baseline="0" dirty="0"/>
              <a:t>Audit: Change Reason Timeline Not Met Code to 6 or change comment to include days student was absent. Can only use Code 2 if absent more than 15 days. If no change district will be considered inaccurate.</a:t>
            </a:r>
          </a:p>
          <a:p>
            <a:pPr marL="640594" marR="0" lvl="1" indent="-174708" algn="l" defTabSz="89813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Original Comment: </a:t>
            </a:r>
            <a:r>
              <a:rPr lang="en-US" sz="1200" b="0" i="0" u="none" strike="noStrike" dirty="0">
                <a:solidFill>
                  <a:schemeClr val="tx1"/>
                </a:solidFill>
                <a:effectLst/>
                <a:latin typeface="+mn-lt"/>
                <a:ea typeface="+mn-ea"/>
                <a:cs typeface="+mn-cs"/>
              </a:rPr>
              <a:t>Student was not available due to excessive absences</a:t>
            </a:r>
          </a:p>
          <a:p>
            <a:pPr marL="640594" lvl="1" indent="-174708" defTabSz="898136">
              <a:spcBef>
                <a:spcPts val="0"/>
              </a:spcBef>
              <a:buFont typeface="Arial" panose="020B0604020202020204" pitchFamily="34" charset="0"/>
              <a:buChar char="•"/>
              <a:defRPr/>
            </a:pPr>
            <a:r>
              <a:rPr lang="en-US" dirty="0"/>
              <a:t>Updated Comment: Student had excessive absences</a:t>
            </a:r>
          </a:p>
          <a:p>
            <a:pPr marL="640594" lvl="1" indent="-174708" defTabSz="898136">
              <a:spcBef>
                <a:spcPts val="0"/>
              </a:spcBef>
              <a:buFont typeface="Arial" panose="020B0604020202020204" pitchFamily="34" charset="0"/>
              <a:buChar char="•"/>
              <a:defRPr/>
            </a:pPr>
            <a:r>
              <a:rPr lang="en-US" dirty="0"/>
              <a:t>This comment was changed but says the same thing and does not include the count of days absent</a:t>
            </a:r>
          </a:p>
          <a:p>
            <a:pPr marL="640594" lvl="1" indent="-174708" defTabSz="898136">
              <a:spcBef>
                <a:spcPts val="0"/>
              </a:spcBef>
              <a:buFont typeface="Arial" panose="020B0604020202020204" pitchFamily="34" charset="0"/>
              <a:buChar char="•"/>
              <a:defRPr/>
            </a:pPr>
            <a:r>
              <a:rPr lang="en-US" dirty="0"/>
              <a:t>Result: ODE will change the Timeline Not Met Code to 6 and the district will be dinged for inaccurate data.</a:t>
            </a:r>
          </a:p>
          <a:p>
            <a:pPr marL="640594" lvl="1" indent="-174708" defTabSz="898136">
              <a:spcBef>
                <a:spcPts val="0"/>
              </a:spcBef>
              <a:buFont typeface="Arial" panose="020B0604020202020204" pitchFamily="34" charset="0"/>
              <a:buChar char="•"/>
              <a:defRPr/>
            </a:pPr>
            <a:endParaRPr lang="en-US" dirty="0"/>
          </a:p>
          <a:p>
            <a:pPr marL="174708" indent="-174708" defTabSz="898136">
              <a:spcBef>
                <a:spcPts val="0"/>
              </a:spcBef>
              <a:buFont typeface="Arial" panose="020B0604020202020204" pitchFamily="34" charset="0"/>
              <a:buChar char="•"/>
              <a:defRPr/>
            </a:pPr>
            <a:r>
              <a:rPr lang="en-US" dirty="0"/>
              <a:t>Example of what to do:</a:t>
            </a:r>
          </a:p>
          <a:p>
            <a:pPr marL="640594" lvl="1" indent="-174708" defTabSz="898136">
              <a:spcBef>
                <a:spcPts val="0"/>
              </a:spcBef>
              <a:buFont typeface="Arial" panose="020B0604020202020204" pitchFamily="34" charset="0"/>
              <a:buChar char="•"/>
              <a:defRPr/>
            </a:pPr>
            <a:r>
              <a:rPr lang="en-US" dirty="0"/>
              <a:t>Audit:</a:t>
            </a:r>
            <a:r>
              <a:rPr lang="en-US" baseline="0" dirty="0"/>
              <a:t> </a:t>
            </a:r>
            <a:r>
              <a:rPr lang="en-US" dirty="0"/>
              <a:t>Change Reason Timeline Not Met Code to 6 or change comment to include days student was absent. Can only use Code 2 if absent more than 20 days. If no change district will be considered inaccurate.</a:t>
            </a:r>
          </a:p>
          <a:p>
            <a:pPr marL="640594" lvl="1" indent="-174708" defTabSz="898136">
              <a:spcBef>
                <a:spcPts val="0"/>
              </a:spcBef>
              <a:buFont typeface="Arial" panose="020B0604020202020204" pitchFamily="34" charset="0"/>
              <a:buChar char="•"/>
              <a:defRPr/>
            </a:pPr>
            <a:r>
              <a:rPr lang="en-US" dirty="0"/>
              <a:t>Original Comment:</a:t>
            </a:r>
            <a:r>
              <a:rPr lang="en-US" baseline="0" dirty="0"/>
              <a:t> </a:t>
            </a:r>
            <a:r>
              <a:rPr lang="en-US" dirty="0"/>
              <a:t>lack of attendance kept us from moving forward </a:t>
            </a:r>
          </a:p>
          <a:p>
            <a:pPr marL="640594" lvl="1" indent="-174708" defTabSz="898136">
              <a:spcBef>
                <a:spcPts val="0"/>
              </a:spcBef>
              <a:buFont typeface="Arial" panose="020B0604020202020204" pitchFamily="34" charset="0"/>
              <a:buChar char="•"/>
              <a:defRPr/>
            </a:pPr>
            <a:r>
              <a:rPr lang="en-US" dirty="0"/>
              <a:t>Updated Comment: Student absent 25 days during this timeframe. </a:t>
            </a:r>
          </a:p>
          <a:p>
            <a:pPr marL="640594" lvl="1" indent="-174708" defTabSz="898136">
              <a:spcBef>
                <a:spcPts val="0"/>
              </a:spcBef>
              <a:buFont typeface="Arial" panose="020B0604020202020204" pitchFamily="34" charset="0"/>
              <a:buChar char="•"/>
              <a:defRPr/>
            </a:pPr>
            <a:r>
              <a:rPr lang="en-US" dirty="0"/>
              <a:t>This comment was changed to include the count of days absent which justified the code 2 exemption.</a:t>
            </a:r>
          </a:p>
          <a:p>
            <a:pPr marL="640594" lvl="1" indent="-174708" defTabSz="898136">
              <a:spcBef>
                <a:spcPts val="0"/>
              </a:spcBef>
              <a:buFont typeface="Arial" panose="020B0604020202020204" pitchFamily="34" charset="0"/>
              <a:buChar char="•"/>
              <a:defRPr/>
            </a:pPr>
            <a:r>
              <a:rPr lang="en-US" dirty="0"/>
              <a:t>Result: ODE will accept the comment change and agrees with code 2.</a:t>
            </a:r>
          </a:p>
        </p:txBody>
      </p:sp>
      <p:sp>
        <p:nvSpPr>
          <p:cNvPr id="4" name="Slide Number Placeholder 3"/>
          <p:cNvSpPr>
            <a:spLocks noGrp="1"/>
          </p:cNvSpPr>
          <p:nvPr>
            <p:ph type="sldNum" sz="quarter" idx="10"/>
          </p:nvPr>
        </p:nvSpPr>
        <p:spPr/>
        <p:txBody>
          <a:bodyPr/>
          <a:lstStyle/>
          <a:p>
            <a:fld id="{42042C83-F474-4689-992F-134064305DAD}" type="slidenum">
              <a:rPr lang="en-US" smtClean="0"/>
              <a:t>59</a:t>
            </a:fld>
            <a:endParaRPr lang="en-US"/>
          </a:p>
        </p:txBody>
      </p:sp>
    </p:spTree>
    <p:extLst>
      <p:ext uri="{BB962C8B-B14F-4D97-AF65-F5344CB8AC3E}">
        <p14:creationId xmlns:p14="http://schemas.microsoft.com/office/powerpoint/2010/main" val="27357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08320" cy="4172396"/>
          </a:xfrm>
        </p:spPr>
        <p:txBody>
          <a:bodyPr/>
          <a:lstStyle/>
          <a:p>
            <a:r>
              <a:rPr lang="en-US" dirty="0"/>
              <a:t>For now we are going to cover when collections close and some related information. </a:t>
            </a:r>
          </a:p>
          <a:p>
            <a:r>
              <a:rPr lang="en-US" dirty="0"/>
              <a:t>This is just an overview of the deadlines. We will provide more details including when the collections open later.</a:t>
            </a:r>
          </a:p>
          <a:p>
            <a:pPr marL="174708" indent="-174708">
              <a:buFont typeface="Arial" panose="020B0604020202020204" pitchFamily="34" charset="0"/>
              <a:buChar char="•"/>
            </a:pPr>
            <a:r>
              <a:rPr lang="en-US" dirty="0"/>
              <a:t>August and September - Update Staff Contacts in the IDEA Data Manager</a:t>
            </a:r>
          </a:p>
          <a:p>
            <a:pPr marL="174708" indent="-174708">
              <a:buFont typeface="Arial" panose="020B0604020202020204" pitchFamily="34" charset="0"/>
              <a:buChar char="•"/>
            </a:pPr>
            <a:r>
              <a:rPr lang="en-US" dirty="0"/>
              <a:t>September 15 – the Review Windows for June Exit, Child Find, Discipline, Restraint/Seclusion and Seclusion Rooms closed. Agencies have about a three-week window to make corrections to data previously submitted for June Exit and Child Find, as well as Discipline, Restraint/Seclusion and Seclusion Rooms. </a:t>
            </a:r>
          </a:p>
          <a:p>
            <a:pPr marL="174708" indent="-174708">
              <a:buFont typeface="Arial" panose="020B0604020202020204" pitchFamily="34" charset="0"/>
              <a:buChar char="•"/>
            </a:pPr>
            <a:r>
              <a:rPr lang="en-US" dirty="0"/>
              <a:t>October – Districts should be contacting and communicating with their Regional Programs and the Oregon School for the Deaf to gather the data to be reported. Keep in mind, it is a district’s responsibility to gather and report these data. </a:t>
            </a:r>
          </a:p>
          <a:p>
            <a:pPr marL="174708" indent="-174708" defTabSz="931774">
              <a:buFont typeface="Arial" panose="020B0604020202020204" pitchFamily="34" charset="0"/>
              <a:buChar char="•"/>
              <a:defRPr/>
            </a:pPr>
            <a:r>
              <a:rPr lang="en-US" dirty="0"/>
              <a:t>November 17– Coordinated Early Intervening Services and Private School collections are due. </a:t>
            </a:r>
          </a:p>
          <a:p>
            <a:pPr marL="640594" lvl="1" indent="-174708" defTabSz="931774">
              <a:buFont typeface="Arial" panose="020B0604020202020204" pitchFamily="34" charset="0"/>
              <a:buChar char="•"/>
              <a:defRPr/>
            </a:pPr>
            <a:r>
              <a:rPr lang="en-US" dirty="0"/>
              <a:t>Links to</a:t>
            </a:r>
            <a:r>
              <a:rPr lang="en-US" baseline="0" dirty="0"/>
              <a:t> </a:t>
            </a:r>
            <a:r>
              <a:rPr lang="en-US" dirty="0"/>
              <a:t>instructions can be found on the SECC Webpage. These</a:t>
            </a:r>
            <a:r>
              <a:rPr lang="en-US" baseline="0" dirty="0"/>
              <a:t> two collections are located in the IDEA Data Manager.</a:t>
            </a:r>
            <a:endParaRPr lang="en-US" dirty="0"/>
          </a:p>
          <a:p>
            <a:pPr marL="640594" lvl="1" indent="-174708" defTabSz="931774">
              <a:buFont typeface="Arial" panose="020B0604020202020204" pitchFamily="34" charset="0"/>
              <a:buChar char="•"/>
              <a:defRPr/>
            </a:pPr>
            <a:r>
              <a:rPr lang="en-US" dirty="0"/>
              <a:t>Note that the Private</a:t>
            </a:r>
            <a:r>
              <a:rPr lang="en-US" baseline="0" dirty="0"/>
              <a:t> School collection includes the total </a:t>
            </a:r>
            <a:r>
              <a:rPr lang="en-US" dirty="0"/>
              <a:t>enrollment at parent placed private schools within your boundaries. This report is important fiscally, since it affects IDEA dollars.</a:t>
            </a:r>
          </a:p>
          <a:p>
            <a:pPr marL="617469" lvl="1" indent="-168401">
              <a:buFont typeface="Arial" pitchFamily="34" charset="0"/>
              <a:buChar char="•"/>
            </a:pPr>
            <a:r>
              <a:rPr lang="en-US" dirty="0"/>
              <a:t>Even if there are no private schools in your district boundaries, you </a:t>
            </a:r>
            <a:r>
              <a:rPr lang="en-US" b="1" dirty="0"/>
              <a:t>must</a:t>
            </a:r>
            <a:r>
              <a:rPr lang="en-US" dirty="0"/>
              <a:t> still submit</a:t>
            </a:r>
            <a:r>
              <a:rPr lang="en-US" baseline="0" dirty="0"/>
              <a:t> by verifying the Enrollment screen in the IDEA Data Manager</a:t>
            </a:r>
            <a:r>
              <a:rPr lang="en-US" dirty="0"/>
              <a:t>.</a:t>
            </a:r>
          </a:p>
          <a:p>
            <a:pPr marL="617469" lvl="1" indent="-168401">
              <a:buFont typeface="Arial" pitchFamily="34" charset="0"/>
              <a:buChar char="•"/>
            </a:pPr>
            <a:r>
              <a:rPr lang="en-US" dirty="0"/>
              <a:t>Cynthia is the data owner for both</a:t>
            </a:r>
            <a:r>
              <a:rPr lang="en-US" baseline="0" dirty="0"/>
              <a:t> of these</a:t>
            </a:r>
            <a:r>
              <a:rPr lang="en-US" dirty="0"/>
              <a:t> collections so if you need help with it, please contact her.</a:t>
            </a:r>
          </a:p>
          <a:p>
            <a:pPr marL="174708" indent="-174708">
              <a:buFont typeface="Arial" panose="020B0604020202020204" pitchFamily="34" charset="0"/>
              <a:buChar char="•"/>
            </a:pPr>
            <a:r>
              <a:rPr lang="en-US" dirty="0"/>
              <a:t>December 1 – As always, this is the official count date for the December Child Count.  </a:t>
            </a:r>
          </a:p>
          <a:p>
            <a:pPr marL="174708" indent="-174708">
              <a:buFont typeface="Arial" panose="020B0604020202020204" pitchFamily="34" charset="0"/>
              <a:buChar char="•"/>
            </a:pPr>
            <a:r>
              <a:rPr lang="en-US" dirty="0"/>
              <a:t>December 15 – is the close date for December Child Count. The Final Submission Form is due to ODE by end of day January 5.</a:t>
            </a:r>
          </a:p>
          <a:p>
            <a:pPr marL="174708" indent="-174708" defTabSz="931774">
              <a:buFont typeface="Arial" panose="020B0604020202020204" pitchFamily="34" charset="0"/>
              <a:buChar char="•"/>
              <a:defRPr/>
            </a:pPr>
            <a:r>
              <a:rPr lang="en-US" dirty="0"/>
              <a:t>February 9 – December Child Count Review Window closes. The Final Submission Form is due to ODE by end of </a:t>
            </a:r>
            <a:r>
              <a:rPr lang="en-US" dirty="0">
                <a:solidFill>
                  <a:schemeClr val="tx1"/>
                </a:solidFill>
              </a:rPr>
              <a:t>day March 2.</a:t>
            </a:r>
          </a:p>
          <a:p>
            <a:pPr marL="174708" indent="-174708">
              <a:buFont typeface="Arial" panose="020B0604020202020204" pitchFamily="34" charset="0"/>
              <a:buChar char="•"/>
            </a:pPr>
            <a:r>
              <a:rPr lang="en-US" dirty="0"/>
              <a:t>July 6 – Child Find &amp; June Exit collections close.</a:t>
            </a:r>
          </a:p>
          <a:p>
            <a:pPr marL="174708" indent="-174708" defTabSz="931774">
              <a:buFont typeface="Arial" panose="020B0604020202020204" pitchFamily="34" charset="0"/>
              <a:buChar char="•"/>
              <a:defRPr/>
            </a:pPr>
            <a:r>
              <a:rPr lang="en-US" dirty="0"/>
              <a:t>July 6 – Discipline Incidents, Restraint/Seclusion Incidents and Seclusion Rooms collections close.</a:t>
            </a:r>
          </a:p>
        </p:txBody>
      </p:sp>
      <p:sp>
        <p:nvSpPr>
          <p:cNvPr id="4" name="Slide Number Placeholder 3"/>
          <p:cNvSpPr>
            <a:spLocks noGrp="1"/>
          </p:cNvSpPr>
          <p:nvPr>
            <p:ph type="sldNum" sz="quarter" idx="10"/>
          </p:nvPr>
        </p:nvSpPr>
        <p:spPr/>
        <p:txBody>
          <a:bodyPr/>
          <a:lstStyle/>
          <a:p>
            <a:fld id="{42042C83-F474-4689-992F-134064305DAD}" type="slidenum">
              <a:rPr lang="en-US" smtClean="0"/>
              <a:t>6</a:t>
            </a:fld>
            <a:endParaRPr lang="en-US"/>
          </a:p>
        </p:txBody>
      </p:sp>
    </p:spTree>
    <p:extLst>
      <p:ext uri="{BB962C8B-B14F-4D97-AF65-F5344CB8AC3E}">
        <p14:creationId xmlns:p14="http://schemas.microsoft.com/office/powerpoint/2010/main" val="45624508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08320" cy="4183970"/>
          </a:xfrm>
        </p:spPr>
        <p:txBody>
          <a:bodyPr/>
          <a:lstStyle/>
          <a:p>
            <a:pPr marL="0" indent="0" defTabSz="898136">
              <a:spcBef>
                <a:spcPts val="0"/>
              </a:spcBef>
              <a:buFont typeface="Arial" panose="020B0604020202020204" pitchFamily="34" charset="0"/>
              <a:buNone/>
              <a:defRPr/>
            </a:pPr>
            <a:r>
              <a:rPr lang="en-US" baseline="0" dirty="0"/>
              <a:t>Here is an example of an audit for a district that used Timeline Not Met Code 2:</a:t>
            </a:r>
          </a:p>
          <a:p>
            <a:pPr marL="0" indent="0" defTabSz="898136">
              <a:spcBef>
                <a:spcPts val="0"/>
              </a:spcBef>
              <a:buFont typeface="Arial" panose="020B0604020202020204" pitchFamily="34" charset="0"/>
              <a:buNone/>
              <a:defRPr/>
            </a:pPr>
            <a:r>
              <a:rPr lang="en-US" baseline="0" dirty="0"/>
              <a:t>Example Record and Audit Message:</a:t>
            </a:r>
          </a:p>
          <a:p>
            <a:pPr marL="640594" lvl="1" indent="-174708" defTabSz="898136">
              <a:spcBef>
                <a:spcPts val="0"/>
              </a:spcBef>
              <a:buFont typeface="Arial" panose="020B0604020202020204" pitchFamily="34" charset="0"/>
              <a:buChar char="•"/>
              <a:defRPr/>
            </a:pPr>
            <a:r>
              <a:rPr lang="en-US" dirty="0"/>
              <a:t>Timeline Not Met Code: 2</a:t>
            </a:r>
          </a:p>
          <a:p>
            <a:pPr marL="640594" lvl="1" indent="-174708" defTabSz="898136">
              <a:spcBef>
                <a:spcPts val="0"/>
              </a:spcBef>
              <a:buFont typeface="Arial" panose="020B0604020202020204" pitchFamily="34" charset="0"/>
              <a:buChar char="•"/>
              <a:defRPr/>
            </a:pPr>
            <a:r>
              <a:rPr lang="en-US" dirty="0"/>
              <a:t>Timeline Days: 135</a:t>
            </a:r>
          </a:p>
          <a:p>
            <a:pPr marL="640594" lvl="1" indent="-174708" defTabSz="898136">
              <a:spcBef>
                <a:spcPts val="0"/>
              </a:spcBef>
              <a:buFont typeface="Arial" panose="020B0604020202020204" pitchFamily="34" charset="0"/>
              <a:buChar char="•"/>
              <a:defRPr/>
            </a:pPr>
            <a:r>
              <a:rPr lang="en-US" dirty="0"/>
              <a:t>Comment: Due to absences child not available for assessment for team to complete evaluations in 60 days</a:t>
            </a:r>
          </a:p>
          <a:p>
            <a:pPr marL="640594" marR="0" lvl="1" indent="-174708" algn="l" defTabSz="89813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Audit message: Change Reason Timeline Not Met Code to 6 or change comment. If no change district will be considered inaccurate. </a:t>
            </a:r>
          </a:p>
          <a:p>
            <a:pPr marL="0" indent="0" defTabSz="898136">
              <a:spcBef>
                <a:spcPts val="0"/>
              </a:spcBef>
              <a:buFont typeface="Arial" panose="020B0604020202020204" pitchFamily="34" charset="0"/>
              <a:buNone/>
              <a:defRPr/>
            </a:pPr>
            <a:endParaRPr lang="en-US" baseline="0" dirty="0"/>
          </a:p>
          <a:p>
            <a:pPr marL="0" indent="0" defTabSz="898136">
              <a:spcBef>
                <a:spcPts val="0"/>
              </a:spcBef>
              <a:buFont typeface="Arial" panose="020B0604020202020204" pitchFamily="34" charset="0"/>
              <a:buNone/>
              <a:defRPr/>
            </a:pPr>
            <a:r>
              <a:rPr lang="en-US" baseline="0" dirty="0"/>
              <a:t>Example what not to do:</a:t>
            </a:r>
          </a:p>
          <a:p>
            <a:pPr marL="640594" lvl="1" indent="-174708" defTabSz="898136">
              <a:spcBef>
                <a:spcPts val="0"/>
              </a:spcBef>
              <a:buFont typeface="Arial" panose="020B0604020202020204" pitchFamily="34" charset="0"/>
              <a:buChar char="•"/>
              <a:defRPr/>
            </a:pPr>
            <a:r>
              <a:rPr lang="en-US" dirty="0"/>
              <a:t>Timeline Not Met Code: 2</a:t>
            </a:r>
          </a:p>
          <a:p>
            <a:pPr marL="640594" lvl="1" indent="-174708" defTabSz="898136">
              <a:spcBef>
                <a:spcPts val="0"/>
              </a:spcBef>
              <a:buFont typeface="Arial" panose="020B0604020202020204" pitchFamily="34" charset="0"/>
              <a:buChar char="•"/>
              <a:defRPr/>
            </a:pPr>
            <a:r>
              <a:rPr lang="en-US" dirty="0"/>
              <a:t>Timeline Days: 135</a:t>
            </a:r>
          </a:p>
          <a:p>
            <a:pPr marL="640594" lvl="1" indent="-174708" defTabSz="898136">
              <a:spcBef>
                <a:spcPts val="0"/>
              </a:spcBef>
              <a:buFont typeface="Arial" panose="020B0604020202020204" pitchFamily="34" charset="0"/>
              <a:buChar char="•"/>
              <a:defRPr/>
            </a:pPr>
            <a:r>
              <a:rPr lang="en-US" dirty="0"/>
              <a:t>Updated Comment: Excessive absences, was absent for 35 days.</a:t>
            </a:r>
          </a:p>
          <a:p>
            <a:pPr marL="183394" lvl="0" indent="-174708" defTabSz="898136">
              <a:spcBef>
                <a:spcPts val="0"/>
              </a:spcBef>
              <a:buFont typeface="Arial" panose="020B0604020202020204" pitchFamily="34" charset="0"/>
              <a:buChar char="•"/>
              <a:defRPr/>
            </a:pPr>
            <a:r>
              <a:rPr lang="en-US" dirty="0"/>
              <a:t>In this example, the district updated the Comment, but the number of days out does not justify the use of Code 2 exemption. Even though the student was absent for 35 days, without those absences the total Timeline Days would have been 100 days. The result is ODE will change the Timeline Not Met Code to 6 and the district will be dinged for inaccurate data.</a:t>
            </a:r>
          </a:p>
          <a:p>
            <a:pPr marL="465886" lvl="1" indent="0" defTabSz="898136">
              <a:spcBef>
                <a:spcPts val="0"/>
              </a:spcBef>
              <a:buFont typeface="Arial" panose="020B0604020202020204" pitchFamily="34" charset="0"/>
              <a:buNone/>
              <a:defRPr/>
            </a:pPr>
            <a:endParaRPr lang="en-US" dirty="0"/>
          </a:p>
          <a:p>
            <a:pPr marL="174708" indent="-174708" defTabSz="898136">
              <a:spcBef>
                <a:spcPts val="0"/>
              </a:spcBef>
              <a:buFont typeface="Arial" panose="020B0604020202020204" pitchFamily="34" charset="0"/>
              <a:buChar char="•"/>
              <a:defRPr/>
            </a:pPr>
            <a:r>
              <a:rPr lang="en-US" dirty="0"/>
              <a:t>Example of what to do:</a:t>
            </a:r>
          </a:p>
          <a:p>
            <a:pPr marL="640594" lvl="1" indent="-174708" defTabSz="898136">
              <a:spcBef>
                <a:spcPts val="0"/>
              </a:spcBef>
              <a:buFont typeface="Arial" panose="020B0604020202020204" pitchFamily="34" charset="0"/>
              <a:buChar char="•"/>
              <a:defRPr/>
            </a:pPr>
            <a:r>
              <a:rPr lang="en-US" dirty="0"/>
              <a:t>Updated Timeline Not Met Code: 6</a:t>
            </a:r>
          </a:p>
          <a:p>
            <a:pPr marL="640594" lvl="1" indent="-174708" defTabSz="898136">
              <a:spcBef>
                <a:spcPts val="0"/>
              </a:spcBef>
              <a:buFont typeface="Arial" panose="020B0604020202020204" pitchFamily="34" charset="0"/>
              <a:buChar char="•"/>
              <a:defRPr/>
            </a:pPr>
            <a:r>
              <a:rPr lang="en-US" dirty="0"/>
              <a:t>Timeline Days: 135</a:t>
            </a:r>
          </a:p>
          <a:p>
            <a:pPr marL="640594" lvl="1" indent="-174708" defTabSz="898136">
              <a:spcBef>
                <a:spcPts val="0"/>
              </a:spcBef>
              <a:buFont typeface="Arial" panose="020B0604020202020204" pitchFamily="34" charset="0"/>
              <a:buChar char="•"/>
              <a:defRPr/>
            </a:pPr>
            <a:r>
              <a:rPr lang="en-US" dirty="0"/>
              <a:t>Updated Comment: Due to absences child not available for assessment for team to complete evaluations in 60 days.</a:t>
            </a:r>
          </a:p>
          <a:p>
            <a:pPr marL="183394" lvl="0" indent="-174708" defTabSz="898136">
              <a:spcBef>
                <a:spcPts val="0"/>
              </a:spcBef>
              <a:buFont typeface="Arial" panose="020B0604020202020204" pitchFamily="34" charset="0"/>
              <a:buChar char="•"/>
              <a:defRPr/>
            </a:pPr>
            <a:r>
              <a:rPr lang="en-US" dirty="0"/>
              <a:t>In this example, the district updated the Timeline Not Met Code and ODE will accept that change.</a:t>
            </a:r>
          </a:p>
        </p:txBody>
      </p:sp>
      <p:sp>
        <p:nvSpPr>
          <p:cNvPr id="4" name="Slide Number Placeholder 3"/>
          <p:cNvSpPr>
            <a:spLocks noGrp="1"/>
          </p:cNvSpPr>
          <p:nvPr>
            <p:ph type="sldNum" sz="quarter" idx="10"/>
          </p:nvPr>
        </p:nvSpPr>
        <p:spPr/>
        <p:txBody>
          <a:bodyPr/>
          <a:lstStyle/>
          <a:p>
            <a:fld id="{42042C83-F474-4689-992F-134064305DAD}" type="slidenum">
              <a:rPr lang="en-US" smtClean="0"/>
              <a:t>60</a:t>
            </a:fld>
            <a:endParaRPr lang="en-US"/>
          </a:p>
        </p:txBody>
      </p:sp>
    </p:spTree>
    <p:extLst>
      <p:ext uri="{BB962C8B-B14F-4D97-AF65-F5344CB8AC3E}">
        <p14:creationId xmlns:p14="http://schemas.microsoft.com/office/powerpoint/2010/main" val="98459511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4356076"/>
          </a:xfrm>
        </p:spPr>
        <p:txBody>
          <a:bodyPr/>
          <a:lstStyle/>
          <a:p>
            <a:pPr marL="0" lvl="1" indent="0" algn="l" rtl="0">
              <a:spcBef>
                <a:spcPts val="0"/>
              </a:spcBef>
              <a:spcAft>
                <a:spcPts val="0"/>
              </a:spcAft>
              <a:buClr>
                <a:schemeClr val="dk1"/>
              </a:buClr>
              <a:buSzPts val="2300"/>
              <a:buFont typeface="Arial"/>
              <a:buNone/>
            </a:pPr>
            <a:r>
              <a:rPr lang="en-US" sz="1200" b="0" dirty="0"/>
              <a:t>Are there any questions before we move on?</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61</a:t>
            </a:fld>
            <a:endParaRPr lang="en-US"/>
          </a:p>
        </p:txBody>
      </p:sp>
    </p:spTree>
    <p:extLst>
      <p:ext uri="{BB962C8B-B14F-4D97-AF65-F5344CB8AC3E}">
        <p14:creationId xmlns:p14="http://schemas.microsoft.com/office/powerpoint/2010/main" val="275575355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4356075"/>
          </a:xfrm>
        </p:spPr>
        <p:txBody>
          <a:bodyPr/>
          <a:lstStyle/>
          <a:p>
            <a:pPr defTabSz="931774">
              <a:defRPr/>
            </a:pPr>
            <a:r>
              <a:rPr lang="en-US" dirty="0"/>
              <a:t>Next</a:t>
            </a:r>
            <a:r>
              <a:rPr lang="en-US" baseline="0" dirty="0"/>
              <a:t> we’ll cover the Review Window for the three collections.</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62</a:t>
            </a:fld>
            <a:endParaRPr lang="en-US"/>
          </a:p>
        </p:txBody>
      </p:sp>
    </p:spTree>
    <p:extLst>
      <p:ext uri="{BB962C8B-B14F-4D97-AF65-F5344CB8AC3E}">
        <p14:creationId xmlns:p14="http://schemas.microsoft.com/office/powerpoint/2010/main" val="346835778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08320" cy="4183970"/>
          </a:xfrm>
        </p:spPr>
        <p:txBody>
          <a:bodyPr/>
          <a:lstStyle/>
          <a:p>
            <a:r>
              <a:rPr lang="en-US" baseline="0" dirty="0"/>
              <a:t>I wanted to briefly talk about the Review Windows for the collections.  </a:t>
            </a:r>
          </a:p>
          <a:p>
            <a:endParaRPr lang="en-US" baseline="0" dirty="0"/>
          </a:p>
          <a:p>
            <a:pPr marL="168401" indent="-168401">
              <a:buFont typeface="Arial" panose="020B0604020202020204" pitchFamily="34" charset="0"/>
              <a:buChar char="•"/>
            </a:pPr>
            <a:r>
              <a:rPr lang="en-US" baseline="0" dirty="0"/>
              <a:t>For the regular collection, please d</a:t>
            </a:r>
            <a:r>
              <a:rPr lang="en-US" dirty="0"/>
              <a:t>on’t submit placeholder</a:t>
            </a:r>
            <a:r>
              <a:rPr lang="en-US" baseline="0" dirty="0"/>
              <a:t> data! The purpose of the Review Window is to clean up the data, not for submitting original data to ODE.  </a:t>
            </a:r>
          </a:p>
          <a:p>
            <a:pPr marL="168401" indent="-168401">
              <a:buFont typeface="Arial" panose="020B0604020202020204" pitchFamily="34" charset="0"/>
              <a:buChar char="•"/>
            </a:pPr>
            <a:r>
              <a:rPr lang="en-US" baseline="0" dirty="0"/>
              <a:t>During the Review Window, you can make revisions to the data such as adding or deleting records.</a:t>
            </a:r>
          </a:p>
          <a:p>
            <a:pPr marL="168401" indent="-168401">
              <a:buFont typeface="Arial" panose="020B0604020202020204" pitchFamily="34" charset="0"/>
              <a:buChar char="•"/>
            </a:pPr>
            <a:r>
              <a:rPr lang="en-US" baseline="0" dirty="0"/>
              <a:t>In addition, we screen data for errors and provide audits messages or comments to help you with data clean-up. </a:t>
            </a:r>
          </a:p>
          <a:p>
            <a:endParaRPr lang="en-US" baseline="0" dirty="0"/>
          </a:p>
          <a:p>
            <a:r>
              <a:rPr lang="en-US" baseline="0" dirty="0"/>
              <a:t>The respective review windows are as follows:</a:t>
            </a:r>
          </a:p>
          <a:p>
            <a:pPr marL="168401" indent="-168401">
              <a:buFont typeface="Arial" panose="020B0604020202020204" pitchFamily="34" charset="0"/>
              <a:buChar char="•"/>
            </a:pPr>
            <a:r>
              <a:rPr lang="en-US" dirty="0"/>
              <a:t>Child Find and June Exit – In Fall (August/September)</a:t>
            </a:r>
          </a:p>
          <a:p>
            <a:pPr marL="168401" indent="-168401">
              <a:buFont typeface="Arial" panose="020B0604020202020204" pitchFamily="34" charset="0"/>
              <a:buChar char="•"/>
            </a:pPr>
            <a:r>
              <a:rPr lang="en-US" dirty="0"/>
              <a:t>December Child Count – After New Year’s (January/February)</a:t>
            </a:r>
          </a:p>
          <a:p>
            <a:pPr marL="168401" indent="-168401">
              <a:buFont typeface="Arial" panose="020B0604020202020204" pitchFamily="34" charset="0"/>
              <a:buChar char="•"/>
            </a:pPr>
            <a:endParaRPr lang="en-US" dirty="0"/>
          </a:p>
          <a:p>
            <a:r>
              <a:rPr lang="en-US" baseline="0" dirty="0"/>
              <a:t>For these, you have about four weeks to do data clean-up, including reviewing and addressing ODE audits.</a:t>
            </a:r>
          </a:p>
        </p:txBody>
      </p:sp>
      <p:sp>
        <p:nvSpPr>
          <p:cNvPr id="4" name="Slide Number Placeholder 3"/>
          <p:cNvSpPr>
            <a:spLocks noGrp="1"/>
          </p:cNvSpPr>
          <p:nvPr>
            <p:ph type="sldNum" sz="quarter" idx="10"/>
          </p:nvPr>
        </p:nvSpPr>
        <p:spPr/>
        <p:txBody>
          <a:bodyPr/>
          <a:lstStyle/>
          <a:p>
            <a:fld id="{42042C83-F474-4689-992F-134064305DAD}" type="slidenum">
              <a:rPr lang="en-US" smtClean="0"/>
              <a:t>63</a:t>
            </a:fld>
            <a:endParaRPr lang="en-US"/>
          </a:p>
        </p:txBody>
      </p:sp>
    </p:spTree>
    <p:extLst>
      <p:ext uri="{BB962C8B-B14F-4D97-AF65-F5344CB8AC3E}">
        <p14:creationId xmlns:p14="http://schemas.microsoft.com/office/powerpoint/2010/main" val="314595308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4356075"/>
          </a:xfrm>
        </p:spPr>
        <p:txBody>
          <a:bodyPr/>
          <a:lstStyle/>
          <a:p>
            <a:r>
              <a:rPr lang="en-US" dirty="0"/>
              <a:t>Under</a:t>
            </a:r>
            <a:r>
              <a:rPr lang="en-US" baseline="0" dirty="0"/>
              <a:t> “Audit Details,” pay attention to the audit comment. </a:t>
            </a:r>
          </a:p>
          <a:p>
            <a:pPr marL="168401" indent="-168401">
              <a:buFont typeface="Arial" panose="020B0604020202020204" pitchFamily="34" charset="0"/>
              <a:buChar char="•"/>
            </a:pPr>
            <a:r>
              <a:rPr lang="en-US" baseline="0" dirty="0"/>
              <a:t>The comment is a message from the special education Data Team indicating why the record is being flagged as an error or warning.</a:t>
            </a:r>
          </a:p>
          <a:p>
            <a:pPr marL="168401" indent="-168401">
              <a:buFont typeface="Arial" panose="020B0604020202020204" pitchFamily="34" charset="0"/>
              <a:buChar char="•"/>
            </a:pPr>
            <a:r>
              <a:rPr lang="en-US" baseline="0" dirty="0"/>
              <a:t>If you are not sure what the comment means, call a member of the Data Team for assistance. It’s best not to just confirm it. </a:t>
            </a:r>
          </a:p>
          <a:p>
            <a:pPr marL="168401" indent="-168401">
              <a:buFont typeface="Arial" panose="020B0604020202020204" pitchFamily="34" charset="0"/>
              <a:buChar char="•"/>
            </a:pPr>
            <a:r>
              <a:rPr lang="en-US" baseline="0" dirty="0"/>
              <a:t>Click on the green check mark to review the record.</a:t>
            </a:r>
          </a:p>
          <a:p>
            <a:pPr marL="168401" indent="-168401">
              <a:buFont typeface="Arial" panose="020B0604020202020204" pitchFamily="34" charset="0"/>
              <a:buChar char="•"/>
            </a:pPr>
            <a:r>
              <a:rPr lang="en-US" baseline="0" dirty="0"/>
              <a:t>Once corrected, click “Confirm” (top left). This will save your corrections, and the record will disappear from the audit list.</a:t>
            </a:r>
          </a:p>
          <a:p>
            <a:pPr marL="168401" indent="-168401">
              <a:buFont typeface="Arial" panose="020B0604020202020204" pitchFamily="34" charset="0"/>
              <a:buChar char="•"/>
            </a:pPr>
            <a:r>
              <a:rPr lang="en-US" baseline="0" dirty="0"/>
              <a:t>Users can update records in the Review Audit screen, there is no need to do a Web Submission to add a new record with the corrected information. Using Web Submission </a:t>
            </a:r>
            <a:r>
              <a:rPr lang="en-US" b="1" baseline="0" dirty="0"/>
              <a:t>will</a:t>
            </a:r>
            <a:r>
              <a:rPr lang="en-US" baseline="0" dirty="0"/>
              <a:t> lead to duplicate records.</a:t>
            </a:r>
          </a:p>
          <a:p>
            <a:pPr marL="168401" indent="-168401">
              <a:buFont typeface="Arial" panose="020B0604020202020204" pitchFamily="34" charset="0"/>
              <a:buChar char="•"/>
            </a:pPr>
            <a:r>
              <a:rPr lang="en-US" baseline="0" dirty="0"/>
              <a:t>The same is true for the Review Errors screen, records can be updated on the Review Errors screen.</a:t>
            </a:r>
          </a:p>
          <a:p>
            <a:pPr marL="168401" indent="-168401">
              <a:buFont typeface="Arial" panose="020B0604020202020204" pitchFamily="34" charset="0"/>
              <a:buChar char="•"/>
            </a:pPr>
            <a:r>
              <a:rPr lang="en-US" baseline="0" dirty="0"/>
              <a:t>Please note that you cannot delete records from the Review Audit screen. To delete records, go to Record Management, Record Maintenance.</a:t>
            </a:r>
          </a:p>
        </p:txBody>
      </p:sp>
      <p:sp>
        <p:nvSpPr>
          <p:cNvPr id="4" name="Slide Number Placeholder 3"/>
          <p:cNvSpPr>
            <a:spLocks noGrp="1"/>
          </p:cNvSpPr>
          <p:nvPr>
            <p:ph type="sldNum" sz="quarter" idx="10"/>
          </p:nvPr>
        </p:nvSpPr>
        <p:spPr/>
        <p:txBody>
          <a:bodyPr/>
          <a:lstStyle/>
          <a:p>
            <a:fld id="{42042C83-F474-4689-992F-134064305DAD}" type="slidenum">
              <a:rPr lang="en-US" smtClean="0"/>
              <a:t>64</a:t>
            </a:fld>
            <a:endParaRPr lang="en-US"/>
          </a:p>
        </p:txBody>
      </p:sp>
    </p:spTree>
    <p:extLst>
      <p:ext uri="{BB962C8B-B14F-4D97-AF65-F5344CB8AC3E}">
        <p14:creationId xmlns:p14="http://schemas.microsoft.com/office/powerpoint/2010/main" val="320426129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08320" cy="4183970"/>
          </a:xfrm>
        </p:spPr>
        <p:txBody>
          <a:bodyPr/>
          <a:lstStyle/>
          <a:p>
            <a:r>
              <a:rPr lang="en-US" dirty="0"/>
              <a:t>We</a:t>
            </a:r>
            <a:r>
              <a:rPr lang="en-US" baseline="0" dirty="0"/>
              <a:t> get a lot of questions about how to delete a record. These are the steps during the Review Window </a:t>
            </a:r>
            <a:r>
              <a:rPr lang="en-US" u="sng" baseline="0" dirty="0"/>
              <a:t>and</a:t>
            </a:r>
            <a:r>
              <a:rPr lang="en-US" baseline="0" dirty="0"/>
              <a:t> the regular collection window.</a:t>
            </a:r>
          </a:p>
          <a:p>
            <a:endParaRPr lang="en-US" baseline="0" dirty="0"/>
          </a:p>
          <a:p>
            <a:pPr marL="232943" indent="-232943">
              <a:buFont typeface="+mj-lt"/>
              <a:buAutoNum type="arabicPeriod"/>
            </a:pPr>
            <a:r>
              <a:rPr lang="en-US" dirty="0"/>
              <a:t>Search for the student in Record Management/Record Maintenance. SSID is</a:t>
            </a:r>
            <a:r>
              <a:rPr lang="en-US" baseline="0" dirty="0"/>
              <a:t> usually the easiest to find the student’s record, but you can also search by name.</a:t>
            </a:r>
            <a:endParaRPr lang="en-US" dirty="0"/>
          </a:p>
          <a:p>
            <a:pPr marL="232943" indent="-232943">
              <a:buFont typeface="+mj-lt"/>
              <a:buAutoNum type="arabicPeriod"/>
            </a:pPr>
            <a:r>
              <a:rPr lang="en-US" dirty="0"/>
              <a:t>Once you have identified that this is the correct record</a:t>
            </a:r>
            <a:r>
              <a:rPr lang="en-US" baseline="0" dirty="0"/>
              <a:t> that you want to delete. </a:t>
            </a:r>
            <a:endParaRPr lang="en-US" dirty="0"/>
          </a:p>
          <a:p>
            <a:pPr marL="232943" indent="-232943">
              <a:buFont typeface="+mj-lt"/>
              <a:buAutoNum type="arabicPeriod"/>
            </a:pPr>
            <a:r>
              <a:rPr lang="en-US" dirty="0"/>
              <a:t>Click the red “X” to the far right.</a:t>
            </a:r>
          </a:p>
          <a:p>
            <a:pPr marL="698830" lvl="1" indent="-232943">
              <a:buFont typeface="Arial" panose="020B0604020202020204" pitchFamily="34" charset="0"/>
              <a:buChar char="•"/>
            </a:pPr>
            <a:r>
              <a:rPr lang="en-US" dirty="0"/>
              <a:t>When</a:t>
            </a:r>
            <a:r>
              <a:rPr lang="en-US" baseline="0" dirty="0"/>
              <a:t> asked if you want to proceed, indicate yes. </a:t>
            </a:r>
          </a:p>
          <a:p>
            <a:pPr marL="698830" lvl="1" indent="-232943">
              <a:buFont typeface="Arial" panose="020B0604020202020204" pitchFamily="34" charset="0"/>
              <a:buChar char="•"/>
            </a:pPr>
            <a:r>
              <a:rPr lang="en-US" baseline="0" dirty="0"/>
              <a:t>The record is deleted from your submission.</a:t>
            </a:r>
            <a:endParaRPr lang="en-US" dirty="0"/>
          </a:p>
          <a:p>
            <a:endParaRPr lang="en-US" baseline="0" dirty="0"/>
          </a:p>
          <a:p>
            <a:r>
              <a:rPr lang="en-US" b="1" baseline="0" dirty="0"/>
              <a:t>Note</a:t>
            </a:r>
            <a:r>
              <a:rPr lang="en-US" baseline="0" dirty="0"/>
              <a:t> while you can delete records from the Review Errors screen, you </a:t>
            </a:r>
            <a:r>
              <a:rPr lang="en-US" b="1" baseline="0" dirty="0"/>
              <a:t>cannot</a:t>
            </a:r>
            <a:r>
              <a:rPr lang="en-US" baseline="0" dirty="0"/>
              <a:t> delete records from the Review Audit screen. Audits are attached to posted records previously submitted that we have questions about. </a:t>
            </a:r>
          </a:p>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65</a:t>
            </a:fld>
            <a:endParaRPr lang="en-US"/>
          </a:p>
        </p:txBody>
      </p:sp>
    </p:spTree>
    <p:extLst>
      <p:ext uri="{BB962C8B-B14F-4D97-AF65-F5344CB8AC3E}">
        <p14:creationId xmlns:p14="http://schemas.microsoft.com/office/powerpoint/2010/main" val="167153426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4356075"/>
          </a:xfrm>
        </p:spPr>
        <p:txBody>
          <a:bodyPr/>
          <a:lstStyle/>
          <a:p>
            <a:pPr marL="174708" indent="-174708" defTabSz="931774">
              <a:buFont typeface="Arial" panose="020B0604020202020204" pitchFamily="34" charset="0"/>
              <a:buChar char="•"/>
              <a:defRPr/>
            </a:pPr>
            <a:r>
              <a:rPr lang="en-US" dirty="0"/>
              <a:t>To add a record to your submission</a:t>
            </a:r>
            <a:r>
              <a:rPr lang="en-US" baseline="0" dirty="0"/>
              <a:t>, you will go to Data Submission/Web Submission.</a:t>
            </a:r>
          </a:p>
          <a:p>
            <a:pPr marL="174708" indent="-174708" defTabSz="931774">
              <a:buFont typeface="Arial" panose="020B0604020202020204" pitchFamily="34" charset="0"/>
              <a:buChar char="•"/>
              <a:defRPr/>
            </a:pPr>
            <a:r>
              <a:rPr lang="en-US" dirty="0"/>
              <a:t>Search for the student by SSID or name.</a:t>
            </a:r>
          </a:p>
          <a:p>
            <a:pPr marL="174708" indent="-174708" defTabSz="931774">
              <a:buFont typeface="Arial" panose="020B0604020202020204" pitchFamily="34" charset="0"/>
              <a:buChar char="•"/>
              <a:defRPr/>
            </a:pPr>
            <a:r>
              <a:rPr lang="en-US" dirty="0"/>
              <a:t>Click the green checkmark.</a:t>
            </a:r>
          </a:p>
          <a:p>
            <a:pPr marL="174708" indent="-174708" defTabSz="931774">
              <a:buFont typeface="Arial" panose="020B0604020202020204" pitchFamily="34" charset="0"/>
              <a:buChar char="•"/>
              <a:defRPr/>
            </a:pPr>
            <a:r>
              <a:rPr lang="en-US" dirty="0"/>
              <a:t>A blank record is opened for</a:t>
            </a:r>
            <a:r>
              <a:rPr lang="en-US" baseline="0" dirty="0"/>
              <a:t> you to enter the required data for the collection.</a:t>
            </a:r>
          </a:p>
          <a:p>
            <a:pPr defTabSz="931774">
              <a:defRPr/>
            </a:pPr>
            <a:endParaRPr lang="en-US" baseline="0" dirty="0"/>
          </a:p>
          <a:p>
            <a:pPr defTabSz="931774">
              <a:defRPr/>
            </a:pPr>
            <a:r>
              <a:rPr lang="en-US" baseline="0" dirty="0"/>
              <a:t>Here is a tip to ensuring an accurate record is submitted:</a:t>
            </a:r>
            <a:endParaRPr lang="en-US" dirty="0"/>
          </a:p>
          <a:p>
            <a:pPr marL="174708" indent="-174708" defTabSz="931774">
              <a:buFont typeface="Arial" panose="020B0604020202020204" pitchFamily="34" charset="0"/>
              <a:buChar char="•"/>
              <a:defRPr/>
            </a:pPr>
            <a:r>
              <a:rPr lang="en-US" dirty="0"/>
              <a:t>When</a:t>
            </a:r>
            <a:r>
              <a:rPr lang="en-US" baseline="0" dirty="0"/>
              <a:t> you add a single record via web submission </a:t>
            </a:r>
            <a:r>
              <a:rPr lang="en-US" b="1" baseline="0" dirty="0"/>
              <a:t>a</a:t>
            </a:r>
            <a:r>
              <a:rPr lang="en-US" b="1" dirty="0"/>
              <a:t>lways check the pre-populated fields at the bottom of the record</a:t>
            </a:r>
            <a:r>
              <a:rPr lang="en-US" dirty="0"/>
              <a:t>.</a:t>
            </a:r>
            <a:r>
              <a:rPr lang="en-US" baseline="0" dirty="0"/>
              <a:t>  </a:t>
            </a:r>
          </a:p>
          <a:p>
            <a:pPr marL="640594" lvl="1" indent="-174708" defTabSz="931774">
              <a:buFont typeface="Arial" panose="020B0604020202020204" pitchFamily="34" charset="0"/>
              <a:buChar char="•"/>
              <a:defRPr/>
            </a:pPr>
            <a:r>
              <a:rPr lang="en-US" baseline="0" dirty="0"/>
              <a:t>It populates from the SSID System, so it may not be up to date or may contain errors. </a:t>
            </a:r>
          </a:p>
          <a:p>
            <a:pPr marL="640594" marR="0" lvl="1" indent="-174708"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If a student has moved, check the District and School IDs.</a:t>
            </a:r>
          </a:p>
          <a:p>
            <a:pPr marL="1097794" lvl="2" indent="-174708" defTabSz="931774">
              <a:buFont typeface="Arial" panose="020B0604020202020204" pitchFamily="34" charset="0"/>
              <a:buChar char="•"/>
              <a:defRPr/>
            </a:pPr>
            <a:r>
              <a:rPr lang="en-US" baseline="0" dirty="0"/>
              <a:t>If the student moved in from another district and you are adding a record to December Child Count, it may have the previous district’s information.</a:t>
            </a:r>
          </a:p>
          <a:p>
            <a:pPr marL="1097794" lvl="2" indent="-174708" defTabSz="931774">
              <a:buFont typeface="Arial" panose="020B0604020202020204" pitchFamily="34" charset="0"/>
              <a:buChar char="•"/>
              <a:defRPr/>
            </a:pPr>
            <a:r>
              <a:rPr lang="en-US" baseline="0" dirty="0"/>
              <a:t>If the student moved to another district and you are adding a record to June Exit, it may have the new district’s information so you will need to change it back.</a:t>
            </a:r>
          </a:p>
        </p:txBody>
      </p:sp>
      <p:sp>
        <p:nvSpPr>
          <p:cNvPr id="4" name="Slide Number Placeholder 3"/>
          <p:cNvSpPr>
            <a:spLocks noGrp="1"/>
          </p:cNvSpPr>
          <p:nvPr>
            <p:ph type="sldNum" sz="quarter" idx="10"/>
          </p:nvPr>
        </p:nvSpPr>
        <p:spPr/>
        <p:txBody>
          <a:bodyPr/>
          <a:lstStyle/>
          <a:p>
            <a:fld id="{42042C83-F474-4689-992F-134064305DAD}" type="slidenum">
              <a:rPr lang="en-US" smtClean="0"/>
              <a:t>66</a:t>
            </a:fld>
            <a:endParaRPr lang="en-US"/>
          </a:p>
        </p:txBody>
      </p:sp>
    </p:spTree>
    <p:extLst>
      <p:ext uri="{BB962C8B-B14F-4D97-AF65-F5344CB8AC3E}">
        <p14:creationId xmlns:p14="http://schemas.microsoft.com/office/powerpoint/2010/main" val="330776934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08320" cy="4183970"/>
          </a:xfrm>
        </p:spPr>
        <p:txBody>
          <a:bodyPr/>
          <a:lstStyle/>
          <a:p>
            <a:pPr marL="174708" indent="-174708">
              <a:buFont typeface="Arial" panose="020B0604020202020204" pitchFamily="34" charset="0"/>
              <a:buChar char="•"/>
            </a:pPr>
            <a:r>
              <a:rPr lang="en-US" baseline="0" dirty="0"/>
              <a:t>If you need to edit a </a:t>
            </a:r>
            <a:r>
              <a:rPr lang="en-US" dirty="0"/>
              <a:t>record,</a:t>
            </a:r>
            <a:r>
              <a:rPr lang="en-US" baseline="0" dirty="0"/>
              <a:t> do </a:t>
            </a:r>
            <a:r>
              <a:rPr lang="en-US" b="1" baseline="0" dirty="0"/>
              <a:t>not</a:t>
            </a:r>
            <a:r>
              <a:rPr lang="en-US" baseline="0" dirty="0"/>
              <a:t> use Web Submission. </a:t>
            </a:r>
            <a:r>
              <a:rPr lang="en-US" strike="noStrike" baseline="0" dirty="0"/>
              <a:t>This has resulted in duplicate records being submitted.</a:t>
            </a:r>
          </a:p>
          <a:p>
            <a:pPr marL="640594" lvl="1" indent="-174708">
              <a:buFont typeface="Arial" panose="020B0604020202020204" pitchFamily="34" charset="0"/>
              <a:buChar char="•"/>
            </a:pPr>
            <a:r>
              <a:rPr lang="en-US" baseline="0" dirty="0"/>
              <a:t>If updating a record with an audit in the Review Audit screen, click the green checkmark to edit the record and then click Save and Confirm when done.</a:t>
            </a:r>
          </a:p>
          <a:p>
            <a:pPr marL="640594" lvl="1" indent="-174708">
              <a:buFont typeface="Arial" panose="020B0604020202020204" pitchFamily="34" charset="0"/>
              <a:buChar char="•"/>
            </a:pPr>
            <a:r>
              <a:rPr lang="en-US" baseline="0" dirty="0"/>
              <a:t>If updating a record in the Review Errors screen, click the green checkmark to edit the record and then click Save when done.</a:t>
            </a:r>
          </a:p>
          <a:p>
            <a:pPr marL="640594" lvl="1" indent="-174708">
              <a:buFont typeface="Arial" panose="020B0604020202020204" pitchFamily="34" charset="0"/>
              <a:buChar char="•"/>
            </a:pPr>
            <a:r>
              <a:rPr lang="en-US" baseline="0" dirty="0"/>
              <a:t>If updating a record in general, go to R</a:t>
            </a:r>
            <a:r>
              <a:rPr lang="en-US" dirty="0"/>
              <a:t>ecord Management, Record Maintenance first. </a:t>
            </a:r>
          </a:p>
          <a:p>
            <a:pPr marL="1097794" lvl="2" indent="-174708">
              <a:buFont typeface="Arial" panose="020B0604020202020204" pitchFamily="34" charset="0"/>
              <a:buChar char="•"/>
            </a:pPr>
            <a:r>
              <a:rPr lang="en-US" dirty="0"/>
              <a:t>If the record is there, click the green checkmark to edit the record and then click Save when done.</a:t>
            </a:r>
          </a:p>
          <a:p>
            <a:pPr marL="1097794" lvl="2" indent="-174708">
              <a:buFont typeface="Arial" panose="020B0604020202020204" pitchFamily="34" charset="0"/>
              <a:buChar char="•"/>
            </a:pPr>
            <a:r>
              <a:rPr lang="en-US" dirty="0"/>
              <a:t>If the record is not there and the record is not in Review Errors, go to Data Submission, then Web</a:t>
            </a:r>
            <a:r>
              <a:rPr lang="en-US" baseline="0" dirty="0"/>
              <a:t> Submission to add the record.</a:t>
            </a:r>
            <a:endParaRPr lang="en-US" dirty="0"/>
          </a:p>
          <a:p>
            <a:pPr marL="174708" indent="-174708">
              <a:buFont typeface="Arial" panose="020B0604020202020204" pitchFamily="34" charset="0"/>
              <a:buChar char="•"/>
            </a:pPr>
            <a:r>
              <a:rPr lang="en-US" dirty="0"/>
              <a:t>Final Submission Form is required (Child Count and June Exit) for both the Main window </a:t>
            </a:r>
            <a:r>
              <a:rPr lang="en-US" b="1" i="0" dirty="0"/>
              <a:t>and</a:t>
            </a:r>
            <a:r>
              <a:rPr lang="en-US" dirty="0"/>
              <a:t> the Review Window. In</a:t>
            </a:r>
            <a:r>
              <a:rPr lang="en-US" baseline="0" dirty="0"/>
              <a:t> November/December, you will send the Child Count form, and in January/February, you will send the Child Count Review Window form. In June/July, you will send the June Exit form, and in September/October, you will send the June Exit Review Window form.</a:t>
            </a:r>
            <a:endParaRPr lang="en-US" dirty="0"/>
          </a:p>
          <a:p>
            <a:pPr marL="174708" indent="-174708">
              <a:buFont typeface="Arial" panose="020B0604020202020204" pitchFamily="34" charset="0"/>
              <a:buChar char="•"/>
            </a:pPr>
            <a:r>
              <a:rPr lang="en-US" dirty="0"/>
              <a:t>Reminder! The Final Submission Form button is only available when the collection is open. If you need the</a:t>
            </a:r>
            <a:r>
              <a:rPr lang="en-US" baseline="0" dirty="0"/>
              <a:t> download the form after the collection closes, a member of the Data Team can do that for you.</a:t>
            </a:r>
          </a:p>
          <a:p>
            <a:pPr marL="174708" indent="-174708">
              <a:buFont typeface="Arial" panose="020B0604020202020204" pitchFamily="34" charset="0"/>
              <a:buChar char="•"/>
            </a:pPr>
            <a:r>
              <a:rPr lang="en-US" baseline="0" dirty="0"/>
              <a:t>Reminder! Approving the verification reports in Status Tracking is required for the Review Window for Child Count, Child Find and June Exit. </a:t>
            </a:r>
            <a:endParaRPr lang="en-US" dirty="0"/>
          </a:p>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67</a:t>
            </a:fld>
            <a:endParaRPr lang="en-US"/>
          </a:p>
        </p:txBody>
      </p:sp>
    </p:spTree>
    <p:extLst>
      <p:ext uri="{BB962C8B-B14F-4D97-AF65-F5344CB8AC3E}">
        <p14:creationId xmlns:p14="http://schemas.microsoft.com/office/powerpoint/2010/main" val="77232906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4356075"/>
          </a:xfrm>
        </p:spPr>
        <p:txBody>
          <a:bodyPr/>
          <a:lstStyle/>
          <a:p>
            <a:pPr>
              <a:spcBef>
                <a:spcPts val="0"/>
              </a:spcBef>
            </a:pPr>
            <a:r>
              <a:rPr lang="en-US" dirty="0"/>
              <a:t>To wrap up our discussion of the collections and Review Window process, here are some </a:t>
            </a:r>
            <a:r>
              <a:rPr lang="en-US" baseline="0" dirty="0"/>
              <a:t>cautions when logging into Consolidated Collections.</a:t>
            </a:r>
          </a:p>
          <a:p>
            <a:pPr marL="171450" indent="-171450">
              <a:spcBef>
                <a:spcPts val="0"/>
              </a:spcBef>
              <a:buFont typeface="Arial" panose="020B0604020202020204" pitchFamily="34" charset="0"/>
              <a:buChar char="•"/>
            </a:pPr>
            <a:r>
              <a:rPr lang="en-US" b="1" baseline="0" dirty="0"/>
              <a:t>Districts </a:t>
            </a:r>
            <a:r>
              <a:rPr lang="en-US" baseline="0" dirty="0"/>
              <a:t>should always login to December Child Count, June Exit and Child Find under their District ID. Logging in as a school to add or update a record will lead to inaccurate counts on the verification reports in Status Tracking and on their Final Submission Form.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baseline="0" dirty="0"/>
              <a:t>Consortium Managers </a:t>
            </a:r>
            <a:r>
              <a:rPr lang="en-US" baseline="0" dirty="0"/>
              <a:t>should always login the same way to submit data. If you login as the ESD and submit data for all your member districts then you should always login under the ESD ID. In this example, logging as a district to add or update a record will lead to inaccurate counts on the ESDs verification reports in Status Tracking and on the ESD’s Final Submission Form.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baseline="0" dirty="0"/>
              <a:t>Contractors for Programs </a:t>
            </a:r>
            <a:r>
              <a:rPr lang="en-US" baseline="0" dirty="0"/>
              <a:t>should always login as the District or ESD and not the program. This can lead to inability to see audit messages.</a:t>
            </a:r>
          </a:p>
        </p:txBody>
      </p:sp>
      <p:sp>
        <p:nvSpPr>
          <p:cNvPr id="4" name="Slide Number Placeholder 3"/>
          <p:cNvSpPr>
            <a:spLocks noGrp="1"/>
          </p:cNvSpPr>
          <p:nvPr>
            <p:ph type="sldNum" sz="quarter" idx="10"/>
          </p:nvPr>
        </p:nvSpPr>
        <p:spPr/>
        <p:txBody>
          <a:bodyPr/>
          <a:lstStyle/>
          <a:p>
            <a:fld id="{42042C83-F474-4689-992F-134064305DAD}" type="slidenum">
              <a:rPr lang="en-US" smtClean="0"/>
              <a:t>68</a:t>
            </a:fld>
            <a:endParaRPr lang="en-US"/>
          </a:p>
        </p:txBody>
      </p:sp>
    </p:spTree>
    <p:extLst>
      <p:ext uri="{BB962C8B-B14F-4D97-AF65-F5344CB8AC3E}">
        <p14:creationId xmlns:p14="http://schemas.microsoft.com/office/powerpoint/2010/main" val="229270549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4356075"/>
          </a:xfrm>
        </p:spPr>
        <p:txBody>
          <a:bodyPr/>
          <a:lstStyle/>
          <a:p>
            <a:pPr defTabSz="931774">
              <a:defRPr/>
            </a:pPr>
            <a:r>
              <a:rPr lang="en-US" dirty="0"/>
              <a:t>Next I’ll talk briefly about the IDEA Data Manager, which includes a </a:t>
            </a:r>
            <a:r>
              <a:rPr lang="en-US" b="1" dirty="0"/>
              <a:t>Utility</a:t>
            </a:r>
            <a:r>
              <a:rPr lang="en-US" dirty="0"/>
              <a:t> feature and </a:t>
            </a:r>
            <a:r>
              <a:rPr lang="en-US" b="1" dirty="0"/>
              <a:t>Agency Contacts </a:t>
            </a:r>
            <a:r>
              <a:rPr lang="en-US" dirty="0"/>
              <a:t>that is used to contact and notify agencies regarding collections.</a:t>
            </a:r>
          </a:p>
        </p:txBody>
      </p:sp>
      <p:sp>
        <p:nvSpPr>
          <p:cNvPr id="4" name="Slide Number Placeholder 3"/>
          <p:cNvSpPr>
            <a:spLocks noGrp="1"/>
          </p:cNvSpPr>
          <p:nvPr>
            <p:ph type="sldNum" sz="quarter" idx="10"/>
          </p:nvPr>
        </p:nvSpPr>
        <p:spPr/>
        <p:txBody>
          <a:bodyPr/>
          <a:lstStyle/>
          <a:p>
            <a:fld id="{42042C83-F474-4689-992F-134064305DAD}" type="slidenum">
              <a:rPr lang="en-US" smtClean="0"/>
              <a:t>69</a:t>
            </a:fld>
            <a:endParaRPr lang="en-US"/>
          </a:p>
        </p:txBody>
      </p:sp>
    </p:spTree>
    <p:extLst>
      <p:ext uri="{BB962C8B-B14F-4D97-AF65-F5344CB8AC3E}">
        <p14:creationId xmlns:p14="http://schemas.microsoft.com/office/powerpoint/2010/main" val="730837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08320" cy="4183970"/>
          </a:xfrm>
        </p:spPr>
        <p:txBody>
          <a:bodyPr/>
          <a:lstStyle/>
          <a:p>
            <a:r>
              <a:rPr lang="en-US" dirty="0"/>
              <a:t>Before we delve into the collections,</a:t>
            </a:r>
            <a:r>
              <a:rPr lang="en-US" baseline="0" dirty="0"/>
              <a:t> just a few tips to reduce your stress level:</a:t>
            </a:r>
            <a:endParaRPr lang="en-US" dirty="0"/>
          </a:p>
          <a:p>
            <a:pPr marL="174708" indent="-174708">
              <a:buFont typeface="Arial" panose="020B0604020202020204" pitchFamily="34" charset="0"/>
              <a:buChar char="•"/>
            </a:pPr>
            <a:r>
              <a:rPr lang="en-US" dirty="0"/>
              <a:t>It’s best not to wait for the last week to work on the collection.</a:t>
            </a:r>
          </a:p>
          <a:p>
            <a:pPr marL="174708" indent="-174708">
              <a:buFont typeface="Arial" panose="020B0604020202020204" pitchFamily="34" charset="0"/>
              <a:buChar char="•"/>
            </a:pPr>
            <a:r>
              <a:rPr lang="en-US" dirty="0"/>
              <a:t>The last week before it closes</a:t>
            </a:r>
            <a:r>
              <a:rPr lang="en-US" baseline="0" dirty="0"/>
              <a:t>, w</a:t>
            </a:r>
            <a:r>
              <a:rPr lang="en-US" dirty="0"/>
              <a:t>e send</a:t>
            </a:r>
            <a:r>
              <a:rPr lang="en-US" baseline="0" dirty="0"/>
              <a:t> out a listserv and contact all who are not done. </a:t>
            </a:r>
            <a:r>
              <a:rPr lang="en-US" dirty="0"/>
              <a:t>Please respond to a call or email so we know you are on it. We</a:t>
            </a:r>
            <a:r>
              <a:rPr lang="en-US" baseline="0" dirty="0"/>
              <a:t> don’t want anyone to be late so that is why we call.</a:t>
            </a:r>
            <a:endParaRPr lang="en-US" dirty="0"/>
          </a:p>
        </p:txBody>
      </p:sp>
      <p:sp>
        <p:nvSpPr>
          <p:cNvPr id="4" name="Slide Number Placeholder 3"/>
          <p:cNvSpPr>
            <a:spLocks noGrp="1"/>
          </p:cNvSpPr>
          <p:nvPr>
            <p:ph type="sldNum" sz="quarter" idx="10"/>
          </p:nvPr>
        </p:nvSpPr>
        <p:spPr/>
        <p:txBody>
          <a:bodyPr/>
          <a:lstStyle/>
          <a:p>
            <a:pPr defTabSz="931774">
              <a:defRPr/>
            </a:pPr>
            <a:fld id="{42042C83-F474-4689-992F-134064305DAD}" type="slidenum">
              <a:rPr lang="en-US">
                <a:solidFill>
                  <a:prstClr val="black"/>
                </a:solidFill>
                <a:latin typeface="Calibri" panose="020F0502020204030204"/>
              </a:rPr>
              <a:pPr defTabSz="931774">
                <a:defRPr/>
              </a:pPr>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413185745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4356075"/>
          </a:xfrm>
        </p:spPr>
        <p:txBody>
          <a:bodyPr/>
          <a:lstStyle/>
          <a:p>
            <a:r>
              <a:rPr lang="en-US" dirty="0"/>
              <a:t>The Utilities feature has three utilities:</a:t>
            </a:r>
          </a:p>
          <a:p>
            <a:pPr marL="174708" indent="-174708">
              <a:buFont typeface="Arial" panose="020B0604020202020204" pitchFamily="34" charset="0"/>
              <a:buChar char="•"/>
            </a:pPr>
            <a:r>
              <a:rPr lang="en-US" b="1" dirty="0"/>
              <a:t>Advance SECC Grade </a:t>
            </a:r>
            <a:r>
              <a:rPr lang="en-US" dirty="0"/>
              <a:t>allows users to advance the enrolled grades of only A3 records that are in the SECC screen, except grades PK and grade 12. It will not advance any other record type.</a:t>
            </a:r>
          </a:p>
          <a:p>
            <a:pPr marL="174708" indent="-174708">
              <a:buFont typeface="Arial" panose="020B0604020202020204" pitchFamily="34" charset="0"/>
              <a:buChar char="•"/>
            </a:pPr>
            <a:r>
              <a:rPr lang="en-US" b="1" dirty="0"/>
              <a:t>Remove Exited Records </a:t>
            </a:r>
            <a:r>
              <a:rPr lang="en-US" dirty="0"/>
              <a:t>allows users to remove E3 records in the SECC screen, with an exit date prior to July 1. It will not remove E1 or E2 records </a:t>
            </a:r>
            <a:r>
              <a:rPr lang="en-US" b="1" dirty="0"/>
              <a:t>nor</a:t>
            </a:r>
            <a:r>
              <a:rPr lang="en-US" dirty="0"/>
              <a:t> records with an exit date of July 1 and after. This function is active the day after June Exit Review Window closes. </a:t>
            </a:r>
          </a:p>
          <a:p>
            <a:pPr marL="174708" indent="-174708">
              <a:buFont typeface="Arial" panose="020B0604020202020204" pitchFamily="34" charset="0"/>
              <a:buChar char="•"/>
            </a:pPr>
            <a:r>
              <a:rPr lang="en-US" b="1" dirty="0"/>
              <a:t>Migrate Child Find Records </a:t>
            </a:r>
            <a:r>
              <a:rPr lang="en-US" dirty="0"/>
              <a:t>allows users to migrate Child Find eligible records in the Child Find screen to the SECC screen as A3 records. It will not make A1 or A2 records. This action should clear records from Child Find screen.</a:t>
            </a:r>
          </a:p>
          <a:p>
            <a:pPr marL="174708" indent="-174708">
              <a:buFont typeface="Arial" panose="020B0604020202020204" pitchFamily="34" charset="0"/>
              <a:buChar char="•"/>
            </a:pPr>
            <a:r>
              <a:rPr lang="en-US" dirty="0"/>
              <a:t>Warning none of these can be undone.</a:t>
            </a:r>
          </a:p>
        </p:txBody>
      </p:sp>
      <p:sp>
        <p:nvSpPr>
          <p:cNvPr id="4" name="Slide Number Placeholder 3"/>
          <p:cNvSpPr>
            <a:spLocks noGrp="1"/>
          </p:cNvSpPr>
          <p:nvPr>
            <p:ph type="sldNum" sz="quarter" idx="10"/>
          </p:nvPr>
        </p:nvSpPr>
        <p:spPr/>
        <p:txBody>
          <a:bodyPr/>
          <a:lstStyle/>
          <a:p>
            <a:fld id="{42042C83-F474-4689-992F-134064305DAD}" type="slidenum">
              <a:rPr lang="en-US" smtClean="0"/>
              <a:t>70</a:t>
            </a:fld>
            <a:endParaRPr lang="en-US"/>
          </a:p>
        </p:txBody>
      </p:sp>
    </p:spTree>
    <p:extLst>
      <p:ext uri="{BB962C8B-B14F-4D97-AF65-F5344CB8AC3E}">
        <p14:creationId xmlns:p14="http://schemas.microsoft.com/office/powerpoint/2010/main" val="173466973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898136">
              <a:defRPr/>
            </a:pPr>
            <a:r>
              <a:rPr lang="en-US" strike="noStrike" dirty="0"/>
              <a:t>Before I talk about Agency,</a:t>
            </a:r>
            <a:r>
              <a:rPr lang="en-US" strike="noStrike" baseline="0" dirty="0"/>
              <a:t> I wanted to remind everyone that w</a:t>
            </a:r>
            <a:r>
              <a:rPr lang="en-US" strike="noStrike" dirty="0"/>
              <a:t>e </a:t>
            </a:r>
            <a:r>
              <a:rPr lang="en-US" strike="noStrike" baseline="0" dirty="0"/>
              <a:t>send a listserv reminder to update Agency information every August.</a:t>
            </a:r>
          </a:p>
          <a:p>
            <a:pPr marL="168401" lvl="1" indent="-168401" defTabSz="898136">
              <a:buFont typeface="Arial" panose="020B0604020202020204" pitchFamily="34" charset="0"/>
              <a:buChar char="•"/>
              <a:defRPr/>
            </a:pPr>
            <a:r>
              <a:rPr lang="en-US" strike="noStrike" baseline="0" dirty="0"/>
              <a:t>Some things to remember:</a:t>
            </a:r>
          </a:p>
          <a:p>
            <a:pPr marL="634288" lvl="2" indent="-168401" defTabSz="898136">
              <a:buFont typeface="Arial" panose="020B0604020202020204" pitchFamily="34" charset="0"/>
              <a:buChar char="•"/>
              <a:defRPr/>
            </a:pPr>
            <a:r>
              <a:rPr lang="en-US" strike="noStrike" baseline="0" dirty="0"/>
              <a:t>You will want to check each tab and update as needed and as a final step always click on the Click to Verify button. This is the only way we know the information is up to date. (Agency, Staff Contacts, SECC Consortium)</a:t>
            </a:r>
          </a:p>
          <a:p>
            <a:pPr marL="634288" lvl="2" indent="-168401" defTabSz="898136">
              <a:buFont typeface="Arial" panose="020B0604020202020204" pitchFamily="34" charset="0"/>
              <a:buChar char="•"/>
              <a:defRPr/>
            </a:pPr>
            <a:r>
              <a:rPr lang="en-US" strike="noStrike" baseline="0" dirty="0"/>
              <a:t>To ensure a staff contact will be on the listserv, be sure the Add to Listserv flag is Yes.</a:t>
            </a:r>
          </a:p>
          <a:p>
            <a:pPr marL="634288" marR="0" lvl="2" indent="-168401" algn="l" defTabSz="89813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If</a:t>
            </a:r>
            <a:r>
              <a:rPr lang="en-US" baseline="0" dirty="0"/>
              <a:t> there is no applicable staff contact field </a:t>
            </a:r>
            <a:r>
              <a:rPr lang="en-US" dirty="0"/>
              <a:t>but they</a:t>
            </a:r>
            <a:r>
              <a:rPr lang="en-US" baseline="0" dirty="0"/>
              <a:t> </a:t>
            </a:r>
            <a:r>
              <a:rPr lang="en-US" dirty="0"/>
              <a:t>want or need to be on the Listserv, please email </a:t>
            </a:r>
            <a:r>
              <a:rPr lang="en-US" dirty="0">
                <a:solidFill>
                  <a:prstClr val="black"/>
                </a:solidFill>
                <a:hlinkClick r:id="rId3"/>
              </a:rPr>
              <a:t>ODE.OSS-DataTeam@ode.oregon.gov</a:t>
            </a:r>
            <a:r>
              <a:rPr lang="en-US" dirty="0">
                <a:solidFill>
                  <a:prstClr val="black"/>
                </a:solidFill>
              </a:rPr>
              <a:t>.</a:t>
            </a:r>
          </a:p>
          <a:p>
            <a:pPr marL="634288" lvl="2" indent="-168401" defTabSz="898136">
              <a:buFont typeface="Arial" panose="020B0604020202020204" pitchFamily="34" charset="0"/>
              <a:buChar char="•"/>
              <a:defRPr/>
            </a:pPr>
            <a:r>
              <a:rPr lang="en-US" dirty="0"/>
              <a:t>Use the additional information box to communicate special information to us that you want us to know.</a:t>
            </a:r>
            <a:r>
              <a:rPr lang="en-US" baseline="0" dirty="0"/>
              <a:t> Some districts use it to add a back up SECC or Child Find data submitter.</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71</a:t>
            </a:fld>
            <a:endParaRPr lang="en-US"/>
          </a:p>
        </p:txBody>
      </p:sp>
    </p:spTree>
    <p:extLst>
      <p:ext uri="{BB962C8B-B14F-4D97-AF65-F5344CB8AC3E}">
        <p14:creationId xmlns:p14="http://schemas.microsoft.com/office/powerpoint/2010/main" val="295257825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08320" cy="4172396"/>
          </a:xfrm>
        </p:spPr>
        <p:txBody>
          <a:bodyPr/>
          <a:lstStyle/>
          <a:p>
            <a:r>
              <a:rPr lang="en-US" dirty="0"/>
              <a:t>First</a:t>
            </a:r>
            <a:r>
              <a:rPr lang="en-US" baseline="0" dirty="0"/>
              <a:t> tab for Agency is the Instructions tab, which provides basic information and explanations of what we mean by terms like staff year round and SECC Consortium. It also contains verification status the three editable tabs: Agency, Contacts and SECC Consortium.</a:t>
            </a:r>
          </a:p>
        </p:txBody>
      </p:sp>
      <p:sp>
        <p:nvSpPr>
          <p:cNvPr id="4" name="Slide Number Placeholder 3"/>
          <p:cNvSpPr>
            <a:spLocks noGrp="1"/>
          </p:cNvSpPr>
          <p:nvPr>
            <p:ph type="sldNum" sz="quarter" idx="10"/>
          </p:nvPr>
        </p:nvSpPr>
        <p:spPr/>
        <p:txBody>
          <a:bodyPr/>
          <a:lstStyle/>
          <a:p>
            <a:fld id="{42042C83-F474-4689-992F-134064305DAD}" type="slidenum">
              <a:rPr lang="en-US" smtClean="0"/>
              <a:t>72</a:t>
            </a:fld>
            <a:endParaRPr lang="en-US"/>
          </a:p>
        </p:txBody>
      </p:sp>
    </p:spTree>
    <p:extLst>
      <p:ext uri="{BB962C8B-B14F-4D97-AF65-F5344CB8AC3E}">
        <p14:creationId xmlns:p14="http://schemas.microsoft.com/office/powerpoint/2010/main" val="254994734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160821"/>
          </a:xfrm>
        </p:spPr>
        <p:txBody>
          <a:bodyPr/>
          <a:lstStyle/>
          <a:p>
            <a:r>
              <a:rPr lang="en-US" dirty="0"/>
              <a:t>The Agency tab shows basic</a:t>
            </a:r>
            <a:r>
              <a:rPr lang="en-US" baseline="0" dirty="0"/>
              <a:t> agency information.</a:t>
            </a:r>
          </a:p>
          <a:p>
            <a:pPr marL="174708" indent="-174708" defTabSz="931774">
              <a:buFont typeface="Arial" panose="020B0604020202020204" pitchFamily="34" charset="0"/>
              <a:buChar char="•"/>
              <a:defRPr/>
            </a:pPr>
            <a:r>
              <a:rPr lang="en-US" baseline="0" dirty="0"/>
              <a:t>The top portion is not editable and comes from the Institutions database. If there is an error, please let a member of the Data Team know so we can get you an Institutions Update Request form.</a:t>
            </a:r>
          </a:p>
          <a:p>
            <a:pPr marL="174708" indent="-174708">
              <a:buFont typeface="Arial" panose="020B0604020202020204" pitchFamily="34" charset="0"/>
              <a:buChar char="•"/>
            </a:pPr>
            <a:r>
              <a:rPr lang="en-US" baseline="0" dirty="0"/>
              <a:t>Business days is helpful for us, so we know the districts that are Monday though Friday and those that are Monday through Thursday.</a:t>
            </a:r>
          </a:p>
          <a:p>
            <a:pPr marL="174708" indent="-174708">
              <a:buFont typeface="Arial" panose="020B0604020202020204" pitchFamily="34" charset="0"/>
              <a:buChar char="•"/>
            </a:pPr>
            <a:r>
              <a:rPr lang="en-US" baseline="0" dirty="0"/>
              <a:t>There is a verify button at the top of the screen. When clicked, name and date will appear in a green box.</a:t>
            </a:r>
          </a:p>
          <a:p>
            <a:pPr marL="174708" indent="-174708">
              <a:buFont typeface="Arial" panose="020B0604020202020204" pitchFamily="34" charset="0"/>
              <a:buChar char="•"/>
            </a:pPr>
            <a:r>
              <a:rPr lang="en-US" baseline="0" dirty="0"/>
              <a:t>The most common errors on this tab are for the First and Last Day of School fields. If the year is two digit instead of four digit, then the system will throw an error. Also, if the year is outside the current school year, then it will throw a validation error. Example would be Last Day of School is June 2025 instead of 2026.</a:t>
            </a:r>
          </a:p>
        </p:txBody>
      </p:sp>
      <p:sp>
        <p:nvSpPr>
          <p:cNvPr id="4" name="Slide Number Placeholder 3"/>
          <p:cNvSpPr>
            <a:spLocks noGrp="1"/>
          </p:cNvSpPr>
          <p:nvPr>
            <p:ph type="sldNum" sz="quarter" idx="10"/>
          </p:nvPr>
        </p:nvSpPr>
        <p:spPr/>
        <p:txBody>
          <a:bodyPr/>
          <a:lstStyle/>
          <a:p>
            <a:fld id="{42042C83-F474-4689-992F-134064305DAD}" type="slidenum">
              <a:rPr lang="en-US" smtClean="0"/>
              <a:t>73</a:t>
            </a:fld>
            <a:endParaRPr lang="en-US"/>
          </a:p>
        </p:txBody>
      </p:sp>
    </p:spTree>
    <p:extLst>
      <p:ext uri="{BB962C8B-B14F-4D97-AF65-F5344CB8AC3E}">
        <p14:creationId xmlns:p14="http://schemas.microsoft.com/office/powerpoint/2010/main" val="49052003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08320" cy="4172396"/>
          </a:xfrm>
        </p:spPr>
        <p:txBody>
          <a:bodyPr/>
          <a:lstStyle/>
          <a:p>
            <a:r>
              <a:rPr lang="en-US" dirty="0"/>
              <a:t>The Staff Contacts tab gathers data</a:t>
            </a:r>
            <a:r>
              <a:rPr lang="en-US" baseline="0" dirty="0"/>
              <a:t> submitter contact information. When a contact is updated, ODE staff receive an email containing the updated contact information, which allows us to add new staff to our Listserv as soon as possible.</a:t>
            </a:r>
          </a:p>
          <a:p>
            <a:pPr marL="174708" indent="-174708">
              <a:buFont typeface="Arial" panose="020B0604020202020204" pitchFamily="34" charset="0"/>
              <a:buChar char="•"/>
            </a:pPr>
            <a:r>
              <a:rPr lang="en-US" baseline="0" dirty="0"/>
              <a:t>Purpose:</a:t>
            </a:r>
          </a:p>
          <a:p>
            <a:pPr marL="640594" lvl="1" indent="-174708" defTabSz="931774">
              <a:buFont typeface="Courier New" panose="02070309020205020404" pitchFamily="49" charset="0"/>
              <a:buChar char="o"/>
              <a:defRPr/>
            </a:pPr>
            <a:r>
              <a:rPr lang="en-US" baseline="0" dirty="0"/>
              <a:t>Information is used to contact </a:t>
            </a:r>
            <a:r>
              <a:rPr lang="en-US" b="1" baseline="0" dirty="0"/>
              <a:t>Data Submitters, Special Education Directors, and Superintendents </a:t>
            </a:r>
            <a:r>
              <a:rPr lang="en-US" baseline="0" dirty="0"/>
              <a:t>– if we have questions or need to call in advance of collection closing</a:t>
            </a:r>
          </a:p>
          <a:p>
            <a:pPr marL="640594" lvl="1" indent="-174708" defTabSz="931774">
              <a:buFont typeface="Courier New" panose="02070309020205020404" pitchFamily="49" charset="0"/>
              <a:buChar char="o"/>
              <a:defRPr/>
            </a:pPr>
            <a:r>
              <a:rPr lang="en-US" baseline="0" dirty="0"/>
              <a:t>It is used to populate the Superintendent and Special Education Director on the </a:t>
            </a:r>
            <a:r>
              <a:rPr lang="en-US" b="1" baseline="0" dirty="0"/>
              <a:t>At A Glance Special Education Profile </a:t>
            </a:r>
            <a:r>
              <a:rPr lang="en-US" baseline="0" dirty="0"/>
              <a:t>that is published in late winter/early spring! If these are not updated the profile is published with incorrect names and is </a:t>
            </a:r>
            <a:r>
              <a:rPr lang="en-US" u="sng" baseline="0" dirty="0"/>
              <a:t>out there for many years</a:t>
            </a:r>
            <a:r>
              <a:rPr lang="en-US" u="none" baseline="0" dirty="0"/>
              <a:t>.</a:t>
            </a:r>
            <a:r>
              <a:rPr lang="en-US" u="sng" baseline="0" dirty="0"/>
              <a:t> </a:t>
            </a:r>
          </a:p>
          <a:p>
            <a:pPr marL="640594" lvl="1" indent="-174708" defTabSz="931774">
              <a:buFont typeface="Courier New" panose="02070309020205020404" pitchFamily="49" charset="0"/>
              <a:buChar char="o"/>
              <a:defRPr/>
            </a:pPr>
            <a:r>
              <a:rPr lang="en-US" u="none" baseline="0" dirty="0"/>
              <a:t>Used to update our Special Education Collections </a:t>
            </a:r>
            <a:r>
              <a:rPr lang="en-US" b="1" u="none" baseline="0" dirty="0"/>
              <a:t>Listserv</a:t>
            </a:r>
            <a:endParaRPr lang="en-US" dirty="0"/>
          </a:p>
          <a:p>
            <a:pPr marL="174708" indent="-174708">
              <a:buFont typeface="Arial" panose="020B0604020202020204" pitchFamily="34" charset="0"/>
              <a:buChar char="•"/>
            </a:pPr>
            <a:r>
              <a:rPr lang="en-US" dirty="0"/>
              <a:t>Required</a:t>
            </a:r>
            <a:r>
              <a:rPr lang="en-US" baseline="0" dirty="0"/>
              <a:t> staff contacts: </a:t>
            </a:r>
          </a:p>
          <a:p>
            <a:pPr marL="640594" lvl="1" indent="-174708">
              <a:buFont typeface="Courier New" panose="02070309020205020404" pitchFamily="49" charset="0"/>
              <a:buChar char="o"/>
            </a:pPr>
            <a:r>
              <a:rPr lang="en-US" dirty="0"/>
              <a:t>Agency/Staff Contacts Updater</a:t>
            </a:r>
          </a:p>
          <a:p>
            <a:pPr marL="640594" lvl="1" indent="-174708">
              <a:buFont typeface="Courier New" panose="02070309020205020404" pitchFamily="49" charset="0"/>
              <a:buChar char="o"/>
            </a:pPr>
            <a:r>
              <a:rPr lang="en-US" dirty="0"/>
              <a:t>Superintendent</a:t>
            </a:r>
          </a:p>
          <a:p>
            <a:pPr marL="640594" lvl="1" indent="-174708">
              <a:buFont typeface="Courier New" panose="02070309020205020404" pitchFamily="49" charset="0"/>
              <a:buChar char="o"/>
            </a:pPr>
            <a:r>
              <a:rPr lang="en-US" dirty="0"/>
              <a:t>Special Education Director</a:t>
            </a:r>
          </a:p>
          <a:p>
            <a:pPr marL="640594" lvl="1" indent="-174708">
              <a:buFont typeface="Courier New" panose="02070309020205020404" pitchFamily="49" charset="0"/>
              <a:buChar char="o"/>
            </a:pPr>
            <a:r>
              <a:rPr lang="en-US" dirty="0"/>
              <a:t>Business Manager</a:t>
            </a:r>
          </a:p>
          <a:p>
            <a:pPr marL="640594" lvl="1" indent="-174708">
              <a:buFont typeface="Courier New" panose="02070309020205020404" pitchFamily="49" charset="0"/>
              <a:buChar char="o"/>
            </a:pPr>
            <a:r>
              <a:rPr lang="en-US" dirty="0"/>
              <a:t>SECC Data Submitter</a:t>
            </a:r>
          </a:p>
          <a:p>
            <a:pPr marL="640594" lvl="1" indent="-174708">
              <a:buFont typeface="Courier New" panose="02070309020205020404" pitchFamily="49" charset="0"/>
              <a:buChar char="o"/>
            </a:pPr>
            <a:r>
              <a:rPr lang="en-US" dirty="0"/>
              <a:t>Child Find Data Submitter</a:t>
            </a:r>
          </a:p>
          <a:p>
            <a:pPr marL="640594" lvl="1" indent="-174708">
              <a:buFont typeface="Courier New" panose="02070309020205020404" pitchFamily="49" charset="0"/>
              <a:buChar char="o"/>
            </a:pPr>
            <a:r>
              <a:rPr lang="en-US" dirty="0"/>
              <a:t>IDEA Excess Cost Data Submitter</a:t>
            </a:r>
          </a:p>
          <a:p>
            <a:pPr marL="640594" lvl="1" indent="-174708">
              <a:buFont typeface="Courier New" panose="02070309020205020404" pitchFamily="49" charset="0"/>
              <a:buChar char="o"/>
            </a:pPr>
            <a:r>
              <a:rPr lang="en-US" dirty="0"/>
              <a:t>CEIS Data Submitter</a:t>
            </a:r>
          </a:p>
          <a:p>
            <a:pPr marL="640594" lvl="1" indent="-174708">
              <a:buFont typeface="Courier New" panose="02070309020205020404" pitchFamily="49" charset="0"/>
              <a:buChar char="o"/>
            </a:pPr>
            <a:r>
              <a:rPr lang="en-US" dirty="0"/>
              <a:t>Private School Data Submitter</a:t>
            </a:r>
          </a:p>
          <a:p>
            <a:pPr marL="640594" lvl="1" indent="-174708">
              <a:buFont typeface="Courier New" panose="02070309020205020404" pitchFamily="49" charset="0"/>
              <a:buChar char="o"/>
            </a:pPr>
            <a:r>
              <a:rPr lang="en-US" dirty="0"/>
              <a:t>Discipline Data Submitter</a:t>
            </a:r>
          </a:p>
          <a:p>
            <a:pPr marL="640594" lvl="1" indent="-174708">
              <a:buFont typeface="Courier New" panose="02070309020205020404" pitchFamily="49" charset="0"/>
              <a:buChar char="o"/>
            </a:pPr>
            <a:r>
              <a:rPr lang="en-US" dirty="0"/>
              <a:t>Restraint/Seclusion Data Submitter</a:t>
            </a:r>
          </a:p>
          <a:p>
            <a:pPr marL="640594" lvl="1" indent="-174708">
              <a:buFont typeface="Courier New" panose="02070309020205020404" pitchFamily="49" charset="0"/>
              <a:buChar char="o"/>
            </a:pPr>
            <a:r>
              <a:rPr lang="en-US" dirty="0"/>
              <a:t>Medically Fragile Data Submitter</a:t>
            </a:r>
          </a:p>
          <a:p>
            <a:pPr marL="640594" lvl="1" indent="-174708">
              <a:buFont typeface="Courier New" panose="02070309020205020404" pitchFamily="49" charset="0"/>
              <a:buChar char="o"/>
            </a:pPr>
            <a:r>
              <a:rPr lang="en-US" dirty="0"/>
              <a:t>Dental Screening Data Submitter</a:t>
            </a:r>
          </a:p>
          <a:p>
            <a:pPr marL="174708" indent="-174708">
              <a:buFont typeface="Arial" panose="020B0604020202020204" pitchFamily="34" charset="0"/>
              <a:buChar char="•"/>
            </a:pPr>
            <a:r>
              <a:rPr lang="en-US" baseline="0" dirty="0"/>
              <a:t>There is a column for Add to Listserv</a:t>
            </a:r>
          </a:p>
          <a:p>
            <a:pPr marL="640594" lvl="1" indent="-174708">
              <a:buFont typeface="Courier New" panose="02070309020205020404" pitchFamily="49" charset="0"/>
              <a:buChar char="o"/>
            </a:pPr>
            <a:r>
              <a:rPr lang="en-US" baseline="0" dirty="0"/>
              <a:t>This tells ODE you want to be on the Listserv</a:t>
            </a:r>
          </a:p>
          <a:p>
            <a:pPr marL="640594" lvl="1" indent="-174708">
              <a:buFont typeface="Courier New" panose="02070309020205020404" pitchFamily="49" charset="0"/>
              <a:buChar char="o"/>
            </a:pPr>
            <a:r>
              <a:rPr lang="en-US" baseline="0" dirty="0"/>
              <a:t>Required, and defaulted to Yes, are Special Education Director, SECC Contact, and Child Find Contact</a:t>
            </a:r>
          </a:p>
          <a:p>
            <a:pPr marL="640594" lvl="1" indent="-174708">
              <a:buFont typeface="Courier New" panose="02070309020205020404" pitchFamily="49" charset="0"/>
              <a:buChar char="o"/>
            </a:pPr>
            <a:r>
              <a:rPr lang="en-US" baseline="0" dirty="0"/>
              <a:t>Other contacts can choose Yes or No</a:t>
            </a:r>
          </a:p>
          <a:p>
            <a:pPr marL="174708" marR="0" lvl="0" indent="-174708"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When a contact is updated, a name and date will appear in columns at the far right.</a:t>
            </a:r>
          </a:p>
          <a:p>
            <a:pPr marL="174708" indent="-174708" defTabSz="931774">
              <a:buFont typeface="Arial" panose="020B0604020202020204" pitchFamily="34" charset="0"/>
              <a:buChar char="•"/>
              <a:defRPr/>
            </a:pPr>
            <a:r>
              <a:rPr lang="en-US" baseline="0" dirty="0"/>
              <a:t>There is a verify button at the top of the screen. When clicked, name and date will appear in a green box.</a:t>
            </a:r>
          </a:p>
          <a:p>
            <a:pPr marL="174708" indent="-174708" defTabSz="931774">
              <a:buFont typeface="Arial" panose="020B0604020202020204" pitchFamily="34" charset="0"/>
              <a:buChar char="•"/>
              <a:defRPr/>
            </a:pPr>
            <a:r>
              <a:rPr lang="en-US" baseline="0" dirty="0"/>
              <a:t>Problem Areas: Don’t forget to update the staff contact’s email.</a:t>
            </a:r>
          </a:p>
        </p:txBody>
      </p:sp>
      <p:sp>
        <p:nvSpPr>
          <p:cNvPr id="4" name="Slide Number Placeholder 3"/>
          <p:cNvSpPr>
            <a:spLocks noGrp="1"/>
          </p:cNvSpPr>
          <p:nvPr>
            <p:ph type="sldNum" sz="quarter" idx="10"/>
          </p:nvPr>
        </p:nvSpPr>
        <p:spPr/>
        <p:txBody>
          <a:bodyPr/>
          <a:lstStyle/>
          <a:p>
            <a:fld id="{42042C83-F474-4689-992F-134064305DAD}" type="slidenum">
              <a:rPr lang="en-US" smtClean="0"/>
              <a:t>74</a:t>
            </a:fld>
            <a:endParaRPr lang="en-US"/>
          </a:p>
        </p:txBody>
      </p:sp>
    </p:spTree>
    <p:extLst>
      <p:ext uri="{BB962C8B-B14F-4D97-AF65-F5344CB8AC3E}">
        <p14:creationId xmlns:p14="http://schemas.microsoft.com/office/powerpoint/2010/main" val="239486739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160821"/>
          </a:xfrm>
        </p:spPr>
        <p:txBody>
          <a:bodyPr/>
          <a:lstStyle/>
          <a:p>
            <a:r>
              <a:rPr lang="en-US" dirty="0"/>
              <a:t>The SECC Consortium tab is</a:t>
            </a:r>
            <a:r>
              <a:rPr lang="en-US" baseline="0" dirty="0"/>
              <a:t> where districts and ESDs can indicate if they are consortium managers.</a:t>
            </a:r>
          </a:p>
          <a:p>
            <a:pPr marL="174708" indent="-174708">
              <a:buFont typeface="Arial" panose="020B0604020202020204" pitchFamily="34" charset="0"/>
              <a:buChar char="•"/>
            </a:pPr>
            <a:r>
              <a:rPr lang="en-US" baseline="0" dirty="0"/>
              <a:t>If yes, a list of members will display</a:t>
            </a:r>
          </a:p>
          <a:p>
            <a:pPr marL="640594" lvl="1" indent="-174708">
              <a:buFont typeface="Courier New" panose="02070309020205020404" pitchFamily="49" charset="0"/>
              <a:buChar char="o"/>
            </a:pPr>
            <a:r>
              <a:rPr lang="en-US" baseline="0" dirty="0"/>
              <a:t>In this list, there is a button to remove members</a:t>
            </a:r>
          </a:p>
          <a:p>
            <a:pPr marL="640594" lvl="1" indent="-174708">
              <a:buFont typeface="Courier New" panose="02070309020205020404" pitchFamily="49" charset="0"/>
              <a:buChar char="o"/>
            </a:pPr>
            <a:r>
              <a:rPr lang="en-US" baseline="0" dirty="0"/>
              <a:t>There is a drop menu to add new members</a:t>
            </a:r>
          </a:p>
          <a:p>
            <a:pPr marL="174708" indent="-174708">
              <a:buFont typeface="Arial" panose="020B0604020202020204" pitchFamily="34" charset="0"/>
              <a:buChar char="•"/>
            </a:pPr>
            <a:r>
              <a:rPr lang="en-US" baseline="0" dirty="0"/>
              <a:t>Member districts will see their Consortium manager listed on this page. If it is incorrect, please contact that ESD or School District.</a:t>
            </a:r>
          </a:p>
          <a:p>
            <a:pPr marL="174708" indent="-174708">
              <a:buFont typeface="Arial" panose="020B0604020202020204" pitchFamily="34" charset="0"/>
              <a:buChar char="•"/>
            </a:pPr>
            <a:endParaRPr lang="en-US" baseline="0" dirty="0"/>
          </a:p>
          <a:p>
            <a:r>
              <a:rPr lang="en-US" baseline="0" dirty="0"/>
              <a:t>The State Contractors tab is where districts and ESDs can see if they are contract managers.</a:t>
            </a:r>
          </a:p>
          <a:p>
            <a:pPr marL="174708" indent="-174708" defTabSz="931774">
              <a:buFont typeface="Arial" panose="020B0604020202020204" pitchFamily="34" charset="0"/>
              <a:buChar char="•"/>
              <a:defRPr/>
            </a:pPr>
            <a:r>
              <a:rPr lang="en-US" baseline="0" dirty="0"/>
              <a:t>If yes, a list of programs will display</a:t>
            </a:r>
          </a:p>
          <a:p>
            <a:pPr marL="174708" indent="-174708" defTabSz="931774">
              <a:buFont typeface="Arial" panose="020B0604020202020204" pitchFamily="34" charset="0"/>
              <a:buChar char="•"/>
              <a:defRPr/>
            </a:pPr>
            <a:r>
              <a:rPr lang="en-US" b="1" baseline="0" dirty="0"/>
              <a:t>State Programs tab is updated by ODE</a:t>
            </a:r>
          </a:p>
          <a:p>
            <a:pPr marL="174708" indent="-174708">
              <a:buFont typeface="Arial" panose="020B0604020202020204" pitchFamily="34" charset="0"/>
              <a:buChar char="•"/>
            </a:pPr>
            <a:endParaRPr lang="en-US" baseline="0" dirty="0"/>
          </a:p>
          <a:p>
            <a:pPr marL="174708" indent="-174708">
              <a:buFont typeface="Arial" panose="020B0604020202020204" pitchFamily="34" charset="0"/>
              <a:buChar char="•"/>
            </a:pPr>
            <a:r>
              <a:rPr lang="en-US" baseline="0" dirty="0"/>
              <a:t>Both tabs have drop menus for collection years, so districts and ESDs can see prior year memberships.</a:t>
            </a:r>
          </a:p>
        </p:txBody>
      </p:sp>
      <p:sp>
        <p:nvSpPr>
          <p:cNvPr id="4" name="Slide Number Placeholder 3"/>
          <p:cNvSpPr>
            <a:spLocks noGrp="1"/>
          </p:cNvSpPr>
          <p:nvPr>
            <p:ph type="sldNum" sz="quarter" idx="10"/>
          </p:nvPr>
        </p:nvSpPr>
        <p:spPr/>
        <p:txBody>
          <a:bodyPr/>
          <a:lstStyle/>
          <a:p>
            <a:fld id="{42042C83-F474-4689-992F-134064305DAD}" type="slidenum">
              <a:rPr lang="en-US" smtClean="0"/>
              <a:t>75</a:t>
            </a:fld>
            <a:endParaRPr lang="en-US"/>
          </a:p>
        </p:txBody>
      </p:sp>
    </p:spTree>
    <p:extLst>
      <p:ext uri="{BB962C8B-B14F-4D97-AF65-F5344CB8AC3E}">
        <p14:creationId xmlns:p14="http://schemas.microsoft.com/office/powerpoint/2010/main" val="258348339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4356075"/>
          </a:xfrm>
        </p:spPr>
        <p:txBody>
          <a:bodyPr/>
          <a:lstStyle/>
          <a:p>
            <a:r>
              <a:rPr lang="en-US" dirty="0"/>
              <a:t>In the IDEA Data Manager,</a:t>
            </a:r>
            <a:r>
              <a:rPr lang="en-US" baseline="0" dirty="0"/>
              <a:t> you can review data quality in the </a:t>
            </a:r>
            <a:r>
              <a:rPr lang="en-US" dirty="0"/>
              <a:t>Late and Inaccurate</a:t>
            </a:r>
            <a:r>
              <a:rPr lang="en-US" baseline="0" dirty="0"/>
              <a:t> tab. This </a:t>
            </a:r>
            <a:r>
              <a:rPr lang="en-US" dirty="0"/>
              <a:t>is a view only tab for districts and ESDs to review their data quality</a:t>
            </a:r>
            <a:r>
              <a:rPr lang="en-US" baseline="0" dirty="0"/>
              <a:t> to see if they are timely and accurate. This screen indicates No for all fields until ODE updates them. We do not update these until we receive and process your Final Submission Form, or until after the collection is closed. The Main collection window and Review Window have their own columns of Yes/No flags. A problem area is districts seeing No for Final Submission Form Received in the Review column and think we have not received the Main Window form. They reach out to us in a panic asking why the table says No, and will try to resubmit their Main Window form. This is especially common in the summer before the June Exit Review Window opens. If we don’t have your form, we will reach out to you before the due date listed on the form.</a:t>
            </a:r>
          </a:p>
          <a:p>
            <a:endParaRPr lang="en-US" baseline="0" dirty="0"/>
          </a:p>
          <a:p>
            <a:r>
              <a:rPr lang="en-US" dirty="0"/>
              <a:t>This tab contains</a:t>
            </a:r>
            <a:r>
              <a:rPr lang="en-US" baseline="0" dirty="0"/>
              <a:t> late and inaccurate information for December Child Count, June Exit and Child Find and their review windows. There is a drop menu for collection years, so districts and ESDs can see prior year late and inaccurate information.</a:t>
            </a:r>
          </a:p>
          <a:p>
            <a:endParaRPr lang="en-US" baseline="0" dirty="0"/>
          </a:p>
          <a:p>
            <a:pPr defTabSz="931774">
              <a:defRPr/>
            </a:pPr>
            <a:r>
              <a:rPr lang="en-US" baseline="0" dirty="0"/>
              <a:t>Note that the Child Find table does not show Final Submission Form information because it does not have a Final Submission Form.</a:t>
            </a:r>
          </a:p>
          <a:p>
            <a:endParaRPr lang="en-US" baseline="0" dirty="0"/>
          </a:p>
          <a:p>
            <a:pPr defTabSz="931774">
              <a:defRPr/>
            </a:pPr>
            <a:r>
              <a:rPr lang="en-US" baseline="0" dirty="0"/>
              <a:t>Data from this screen is used in SPR&amp;I to indicate whether districts are timely and accurate.</a:t>
            </a:r>
          </a:p>
          <a:p>
            <a:pPr defTabSz="931774">
              <a:defRPr/>
            </a:pPr>
            <a:endParaRPr lang="en-US" baseline="0" dirty="0"/>
          </a:p>
        </p:txBody>
      </p:sp>
      <p:sp>
        <p:nvSpPr>
          <p:cNvPr id="4" name="Slide Number Placeholder 3"/>
          <p:cNvSpPr>
            <a:spLocks noGrp="1"/>
          </p:cNvSpPr>
          <p:nvPr>
            <p:ph type="sldNum" sz="quarter" idx="10"/>
          </p:nvPr>
        </p:nvSpPr>
        <p:spPr/>
        <p:txBody>
          <a:bodyPr/>
          <a:lstStyle/>
          <a:p>
            <a:pPr defTabSz="931774">
              <a:defRPr/>
            </a:pPr>
            <a:fld id="{42042C83-F474-4689-992F-134064305DAD}" type="slidenum">
              <a:rPr lang="en-US">
                <a:solidFill>
                  <a:prstClr val="black"/>
                </a:solidFill>
                <a:latin typeface="Calibri" panose="020F0502020204030204"/>
              </a:rPr>
              <a:pPr defTabSz="931774">
                <a:defRPr/>
              </a:pPr>
              <a:t>76</a:t>
            </a:fld>
            <a:endParaRPr lang="en-US">
              <a:solidFill>
                <a:prstClr val="black"/>
              </a:solidFill>
              <a:latin typeface="Calibri" panose="020F0502020204030204"/>
            </a:endParaRPr>
          </a:p>
        </p:txBody>
      </p:sp>
    </p:spTree>
    <p:extLst>
      <p:ext uri="{BB962C8B-B14F-4D97-AF65-F5344CB8AC3E}">
        <p14:creationId xmlns:p14="http://schemas.microsoft.com/office/powerpoint/2010/main" val="34249375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4356075"/>
          </a:xfrm>
        </p:spPr>
        <p:txBody>
          <a:bodyPr/>
          <a:lstStyle/>
          <a:p>
            <a:r>
              <a:rPr lang="en-US" dirty="0"/>
              <a:t>Timely and Accurate data submissions are included as part of each district’s overall determination annually. This is important because data drives decisions and improvement efforts. </a:t>
            </a:r>
          </a:p>
          <a:p>
            <a:endParaRPr lang="en-US" dirty="0"/>
          </a:p>
          <a:p>
            <a:pPr defTabSz="931774">
              <a:defRPr/>
            </a:pPr>
            <a:r>
              <a:rPr lang="en-US" u="sng" dirty="0"/>
              <a:t>Timely</a:t>
            </a:r>
            <a:r>
              <a:rPr lang="en-US" dirty="0"/>
              <a:t> means that you submitted your data by the due date. </a:t>
            </a:r>
            <a:r>
              <a:rPr lang="en-US" u="sng" dirty="0"/>
              <a:t>This includes verifying your reports and sending us the Final Submission Form</a:t>
            </a:r>
            <a:r>
              <a:rPr lang="en-US" dirty="0"/>
              <a:t> by the due date listed on the form.</a:t>
            </a:r>
          </a:p>
          <a:p>
            <a:pPr defTabSz="931774">
              <a:defRPr/>
            </a:pPr>
            <a:endParaRPr lang="en-US" dirty="0"/>
          </a:p>
          <a:p>
            <a:r>
              <a:rPr lang="en-US" dirty="0"/>
              <a:t>If we have to open a collection for you to finish or for you to verify your reports, your submission is considered late. We don’t want anyone to be late, so we send Listserv messages and call districts the week leading up to the close date. As always, please contact a member of the Data Team if you need help.</a:t>
            </a:r>
          </a:p>
          <a:p>
            <a:endParaRPr lang="en-US" dirty="0"/>
          </a:p>
          <a:p>
            <a:r>
              <a:rPr lang="en-US" u="sng" dirty="0"/>
              <a:t>Accurate</a:t>
            </a:r>
            <a:r>
              <a:rPr lang="en-US" dirty="0"/>
              <a:t> means that you submitted accurate data.</a:t>
            </a:r>
          </a:p>
          <a:p>
            <a:pPr marL="174708" indent="-174708">
              <a:buFont typeface="Arial" panose="020B0604020202020204" pitchFamily="34" charset="0"/>
              <a:buChar char="•"/>
            </a:pPr>
            <a:r>
              <a:rPr lang="en-US" baseline="0" dirty="0"/>
              <a:t>We only allow changes to Child Count for fiscal reasons once the Review Window closes. This is generally LTCT, JDEP, YCEP</a:t>
            </a:r>
            <a:r>
              <a:rPr lang="en-US" baseline="0"/>
              <a:t>, OSD, </a:t>
            </a:r>
            <a:r>
              <a:rPr lang="en-US" baseline="0" dirty="0"/>
              <a:t>PNF, Recovery School and Regional program students. </a:t>
            </a:r>
          </a:p>
          <a:p>
            <a:pPr marL="174708" indent="-174708">
              <a:buFont typeface="Arial" panose="020B0604020202020204" pitchFamily="34" charset="0"/>
              <a:buChar char="•"/>
            </a:pPr>
            <a:r>
              <a:rPr lang="en-US" dirty="0"/>
              <a:t>If you feel you need to make a change, please contact a member of the Data Team. If a correction is made to your submission, your district will be considered inaccurate. </a:t>
            </a:r>
          </a:p>
          <a:p>
            <a:pPr marL="174708" indent="-174708">
              <a:buFont typeface="Arial" panose="020B0604020202020204" pitchFamily="34" charset="0"/>
              <a:buChar char="•"/>
            </a:pPr>
            <a:r>
              <a:rPr lang="en-US" dirty="0"/>
              <a:t>We generally do not allow corrections to June Exit or Child Find after the Review Window closes. If we find an error that impacts the Federal Report that is generated in October, we will contact you.</a:t>
            </a:r>
          </a:p>
          <a:p>
            <a:pPr marL="174708" indent="-174708">
              <a:buFont typeface="Arial" panose="020B0604020202020204" pitchFamily="34" charset="0"/>
              <a:buChar char="•"/>
            </a:pPr>
            <a:r>
              <a:rPr lang="en-US" dirty="0"/>
              <a:t>For Child Find, if you fail to recode or change your comment as requested during the Child Find Review Window, you will be considered inaccurate.</a:t>
            </a:r>
          </a:p>
          <a:p>
            <a:pPr marL="174708" indent="-174708">
              <a:buFont typeface="Arial" panose="020B0604020202020204" pitchFamily="34" charset="0"/>
              <a:buChar char="•"/>
            </a:pPr>
            <a:endParaRPr lang="en-US" dirty="0"/>
          </a:p>
          <a:p>
            <a:r>
              <a:rPr lang="en-US" u="sng" dirty="0"/>
              <a:t>Warning</a:t>
            </a:r>
            <a:r>
              <a:rPr lang="en-US" dirty="0"/>
              <a:t>:</a:t>
            </a:r>
          </a:p>
          <a:p>
            <a:pPr marL="174708" indent="-174708">
              <a:buFont typeface="Arial" panose="020B0604020202020204" pitchFamily="34" charset="0"/>
              <a:buChar char="•"/>
            </a:pPr>
            <a:r>
              <a:rPr lang="en-US" dirty="0"/>
              <a:t>Timely and accurate information for each of the three collections is used for your district’s overall Determination status.</a:t>
            </a:r>
          </a:p>
        </p:txBody>
      </p:sp>
      <p:sp>
        <p:nvSpPr>
          <p:cNvPr id="4" name="Slide Number Placeholder 3"/>
          <p:cNvSpPr>
            <a:spLocks noGrp="1"/>
          </p:cNvSpPr>
          <p:nvPr>
            <p:ph type="sldNum" sz="quarter" idx="10"/>
          </p:nvPr>
        </p:nvSpPr>
        <p:spPr/>
        <p:txBody>
          <a:bodyPr/>
          <a:lstStyle/>
          <a:p>
            <a:pPr defTabSz="931774">
              <a:defRPr/>
            </a:pPr>
            <a:fld id="{42042C83-F474-4689-992F-134064305DAD}" type="slidenum">
              <a:rPr lang="en-US">
                <a:solidFill>
                  <a:prstClr val="black"/>
                </a:solidFill>
                <a:latin typeface="Calibri" panose="020F0502020204030204"/>
              </a:rPr>
              <a:pPr defTabSz="931774">
                <a:defRPr/>
              </a:pPr>
              <a:t>77</a:t>
            </a:fld>
            <a:endParaRPr lang="en-US">
              <a:solidFill>
                <a:prstClr val="black"/>
              </a:solidFill>
              <a:latin typeface="Calibri" panose="020F0502020204030204"/>
            </a:endParaRPr>
          </a:p>
        </p:txBody>
      </p:sp>
    </p:spTree>
    <p:extLst>
      <p:ext uri="{BB962C8B-B14F-4D97-AF65-F5344CB8AC3E}">
        <p14:creationId xmlns:p14="http://schemas.microsoft.com/office/powerpoint/2010/main" val="309346167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4356075"/>
          </a:xfrm>
        </p:spPr>
        <p:txBody>
          <a:bodyPr/>
          <a:lstStyle/>
          <a:p>
            <a:pPr defTabSz="931774">
              <a:defRPr/>
            </a:pPr>
            <a:r>
              <a:rPr lang="en-US" dirty="0"/>
              <a:t>If late once or inaccurate once during the year, then your district will have to implement improvement efforts. This means that one ‘No’ results in an automatic determination of “Needs Intervention.”</a:t>
            </a:r>
          </a:p>
        </p:txBody>
      </p:sp>
      <p:sp>
        <p:nvSpPr>
          <p:cNvPr id="4" name="Slide Number Placeholder 3"/>
          <p:cNvSpPr>
            <a:spLocks noGrp="1"/>
          </p:cNvSpPr>
          <p:nvPr>
            <p:ph type="sldNum" sz="quarter" idx="10"/>
          </p:nvPr>
        </p:nvSpPr>
        <p:spPr/>
        <p:txBody>
          <a:bodyPr/>
          <a:lstStyle/>
          <a:p>
            <a:fld id="{42042C83-F474-4689-992F-134064305DAD}" type="slidenum">
              <a:rPr lang="en-US" smtClean="0"/>
              <a:t>78</a:t>
            </a:fld>
            <a:endParaRPr lang="en-US"/>
          </a:p>
        </p:txBody>
      </p:sp>
    </p:spTree>
    <p:extLst>
      <p:ext uri="{BB962C8B-B14F-4D97-AF65-F5344CB8AC3E}">
        <p14:creationId xmlns:p14="http://schemas.microsoft.com/office/powerpoint/2010/main" val="126242855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4356075"/>
          </a:xfrm>
        </p:spPr>
        <p:txBody>
          <a:bodyPr/>
          <a:lstStyle/>
          <a:p>
            <a:pPr marL="0" lvl="1">
              <a:buClr>
                <a:schemeClr val="dk1"/>
              </a:buClr>
              <a:buSzPts val="1200"/>
            </a:pPr>
            <a:r>
              <a:rPr lang="en-US" dirty="0"/>
              <a:t>Here</a:t>
            </a:r>
            <a:r>
              <a:rPr lang="en-US" baseline="0" dirty="0"/>
              <a:t> are some tips for submitting timely and accurate data.  </a:t>
            </a:r>
          </a:p>
          <a:p>
            <a:pPr marL="0" lvl="1">
              <a:buClr>
                <a:schemeClr val="dk1"/>
              </a:buClr>
              <a:buSzPts val="1200"/>
            </a:pPr>
            <a:endParaRPr lang="en-US" baseline="0" dirty="0"/>
          </a:p>
          <a:p>
            <a:pPr marL="174708" lvl="1" indent="-174708">
              <a:buClr>
                <a:schemeClr val="dk1"/>
              </a:buClr>
              <a:buSzPts val="1200"/>
              <a:buFont typeface="Arial" panose="020B0604020202020204" pitchFamily="34" charset="0"/>
              <a:buChar char="•"/>
            </a:pPr>
            <a:r>
              <a:rPr lang="en-US" b="1" dirty="0"/>
              <a:t>Keep your data up to date at all times as much as possible</a:t>
            </a:r>
            <a:r>
              <a:rPr lang="en-US" dirty="0"/>
              <a:t>. The more up to date the data, the less time it will take to prepare data for submission.</a:t>
            </a:r>
          </a:p>
          <a:p>
            <a:pPr marL="174708" lvl="1" indent="-174708">
              <a:buClr>
                <a:schemeClr val="dk1"/>
              </a:buClr>
              <a:buSzPts val="1200"/>
              <a:buFont typeface="Arial" panose="020B0604020202020204" pitchFamily="34" charset="0"/>
              <a:buChar char="•"/>
            </a:pPr>
            <a:r>
              <a:rPr lang="en-US" b="1" dirty="0"/>
              <a:t>Submit data as early as possible. </a:t>
            </a:r>
            <a:r>
              <a:rPr lang="en-US" dirty="0"/>
              <a:t>You don’t want to rush but technology, weather, and other factors can suddenly keep a district from being able to submit data on the final day.</a:t>
            </a:r>
          </a:p>
          <a:p>
            <a:pPr marL="174708" indent="-174708">
              <a:buFont typeface="Arial" panose="020B0604020202020204" pitchFamily="34" charset="0"/>
              <a:buChar char="•"/>
            </a:pPr>
            <a:r>
              <a:rPr lang="en-US" b="1" dirty="0"/>
              <a:t>Train at least one backup person </a:t>
            </a:r>
            <a:r>
              <a:rPr lang="en-US" dirty="0"/>
              <a:t>to submit, validate, and correct data for each data collection. Key people may get sick, injured, or leave without notice. Do not forget to have the District Security Administrator grant appropriate permissions to the backup staff member (Modify and Primary Submitter rights).</a:t>
            </a:r>
          </a:p>
          <a:p>
            <a:pPr marL="174708" indent="-174708">
              <a:buFont typeface="Arial" panose="020B0604020202020204" pitchFamily="34" charset="0"/>
              <a:buChar char="•"/>
            </a:pPr>
            <a:r>
              <a:rPr lang="en-US" b="1" dirty="0"/>
              <a:t>Make an annual plan </a:t>
            </a:r>
            <a:r>
              <a:rPr lang="en-US" dirty="0"/>
              <a:t>with a data submission calendar for submitting your data. What needs to be done when and by whom.</a:t>
            </a:r>
          </a:p>
        </p:txBody>
      </p:sp>
      <p:sp>
        <p:nvSpPr>
          <p:cNvPr id="4" name="Slide Number Placeholder 3"/>
          <p:cNvSpPr>
            <a:spLocks noGrp="1"/>
          </p:cNvSpPr>
          <p:nvPr>
            <p:ph type="sldNum" sz="quarter" idx="10"/>
          </p:nvPr>
        </p:nvSpPr>
        <p:spPr/>
        <p:txBody>
          <a:bodyPr/>
          <a:lstStyle/>
          <a:p>
            <a:fld id="{42042C83-F474-4689-992F-134064305DAD}" type="slidenum">
              <a:rPr lang="en-US" smtClean="0"/>
              <a:t>79</a:t>
            </a:fld>
            <a:endParaRPr lang="en-US"/>
          </a:p>
        </p:txBody>
      </p:sp>
    </p:spTree>
    <p:extLst>
      <p:ext uri="{BB962C8B-B14F-4D97-AF65-F5344CB8AC3E}">
        <p14:creationId xmlns:p14="http://schemas.microsoft.com/office/powerpoint/2010/main" val="3520597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08320" cy="4183970"/>
          </a:xfrm>
        </p:spPr>
        <p:txBody>
          <a:bodyPr/>
          <a:lstStyle/>
          <a:p>
            <a:r>
              <a:rPr lang="en-US" dirty="0"/>
              <a:t>Here</a:t>
            </a:r>
            <a:r>
              <a:rPr lang="en-US" baseline="0" dirty="0"/>
              <a:t> are the links to the collections. These are hyperlinked for your convenience. These are the collections that the Data Team, Cynthia, Amanda, Maxwell, Cara and I are responsible for and support. </a:t>
            </a:r>
          </a:p>
          <a:p>
            <a:endParaRPr lang="en-US" baseline="0" dirty="0"/>
          </a:p>
          <a:p>
            <a:pPr defTabSz="931774">
              <a:defRPr/>
            </a:pPr>
            <a:r>
              <a:rPr lang="en-US" baseline="0" dirty="0"/>
              <a:t>For this training, we will be going over the ones with asterisks. The others are covered separately in webinars offered later in the school year by us and the data owners, Lisa Bateman and Shava Feinstein. If you have questions about other collections, please email them to us. </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8</a:t>
            </a:fld>
            <a:endParaRPr lang="en-US"/>
          </a:p>
        </p:txBody>
      </p:sp>
    </p:spTree>
    <p:extLst>
      <p:ext uri="{BB962C8B-B14F-4D97-AF65-F5344CB8AC3E}">
        <p14:creationId xmlns:p14="http://schemas.microsoft.com/office/powerpoint/2010/main" val="394498818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4356075"/>
          </a:xfrm>
        </p:spPr>
        <p:txBody>
          <a:bodyPr/>
          <a:lstStyle/>
          <a:p>
            <a:pPr marL="0" lvl="1" indent="0" algn="l" rtl="0">
              <a:spcBef>
                <a:spcPts val="0"/>
              </a:spcBef>
              <a:spcAft>
                <a:spcPts val="0"/>
              </a:spcAft>
              <a:buClr>
                <a:schemeClr val="dk1"/>
              </a:buClr>
              <a:buSzPts val="2300"/>
              <a:buFont typeface="Arial"/>
              <a:buNone/>
            </a:pPr>
            <a:r>
              <a:rPr lang="en-US" sz="1200" b="0" dirty="0"/>
              <a:t>Are there any questions before we move on?</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80</a:t>
            </a:fld>
            <a:endParaRPr lang="en-US"/>
          </a:p>
        </p:txBody>
      </p:sp>
    </p:spTree>
    <p:extLst>
      <p:ext uri="{BB962C8B-B14F-4D97-AF65-F5344CB8AC3E}">
        <p14:creationId xmlns:p14="http://schemas.microsoft.com/office/powerpoint/2010/main" val="41739694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4356075"/>
          </a:xfrm>
        </p:spPr>
        <p:txBody>
          <a:bodyPr/>
          <a:lstStyle/>
          <a:p>
            <a:pPr defTabSz="931774">
              <a:defRPr/>
            </a:pPr>
            <a:r>
              <a:rPr lang="en-US" dirty="0"/>
              <a:t>Finally, we’ll cover resources available to districts and agencies.</a:t>
            </a:r>
          </a:p>
        </p:txBody>
      </p:sp>
      <p:sp>
        <p:nvSpPr>
          <p:cNvPr id="4" name="Slide Number Placeholder 3"/>
          <p:cNvSpPr>
            <a:spLocks noGrp="1"/>
          </p:cNvSpPr>
          <p:nvPr>
            <p:ph type="sldNum" sz="quarter" idx="10"/>
          </p:nvPr>
        </p:nvSpPr>
        <p:spPr/>
        <p:txBody>
          <a:bodyPr/>
          <a:lstStyle/>
          <a:p>
            <a:fld id="{42042C83-F474-4689-992F-134064305DAD}" type="slidenum">
              <a:rPr lang="en-US" smtClean="0"/>
              <a:t>81</a:t>
            </a:fld>
            <a:endParaRPr lang="en-US"/>
          </a:p>
        </p:txBody>
      </p:sp>
    </p:spTree>
    <p:extLst>
      <p:ext uri="{BB962C8B-B14F-4D97-AF65-F5344CB8AC3E}">
        <p14:creationId xmlns:p14="http://schemas.microsoft.com/office/powerpoint/2010/main" val="286860249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SECC GovDelivery</a:t>
            </a:r>
          </a:p>
          <a:p>
            <a:pPr marL="168401" indent="-168401">
              <a:buFont typeface="Arial" panose="020B0604020202020204" pitchFamily="34" charset="0"/>
              <a:buChar char="•"/>
            </a:pPr>
            <a:r>
              <a:rPr lang="en-US" dirty="0"/>
              <a:t>Messages </a:t>
            </a:r>
            <a:r>
              <a:rPr lang="en-US" baseline="0" dirty="0"/>
              <a:t>sent from email address </a:t>
            </a:r>
            <a:r>
              <a:rPr lang="en-US" dirty="0"/>
              <a:t>ode@public.govdelivery.com and sender Oregon Department of Education. We add</a:t>
            </a:r>
            <a:r>
              <a:rPr lang="en-US" baseline="0" dirty="0"/>
              <a:t> Special Education Data in the subject line so the messages stand out.</a:t>
            </a:r>
            <a:endParaRPr lang="en-US" dirty="0"/>
          </a:p>
          <a:p>
            <a:pPr marL="168401" indent="-168401">
              <a:buFont typeface="Arial" panose="020B0604020202020204" pitchFamily="34" charset="0"/>
              <a:buChar char="•"/>
            </a:pPr>
            <a:r>
              <a:rPr lang="en-US" dirty="0"/>
              <a:t>Notes:</a:t>
            </a:r>
          </a:p>
          <a:p>
            <a:pPr marL="640594" lvl="1" indent="-174708">
              <a:buFont typeface="Courier New" panose="02070309020205020404" pitchFamily="49" charset="0"/>
              <a:buChar char="o"/>
            </a:pPr>
            <a:r>
              <a:rPr lang="en-US" dirty="0"/>
              <a:t>Check</a:t>
            </a:r>
            <a:r>
              <a:rPr lang="en-US" baseline="0" dirty="0"/>
              <a:t> </a:t>
            </a:r>
            <a:r>
              <a:rPr lang="en-US" dirty="0"/>
              <a:t>your clutter, junk or spam!</a:t>
            </a:r>
          </a:p>
          <a:p>
            <a:pPr marL="640594" lvl="1" indent="-174708" defTabSz="898136">
              <a:buFont typeface="Courier New" panose="02070309020205020404" pitchFamily="49" charset="0"/>
              <a:buChar char="o"/>
              <a:defRPr/>
            </a:pPr>
            <a:r>
              <a:rPr lang="en-US" baseline="0" dirty="0"/>
              <a:t>It is important to be on our listserv if you are a data submitter. We use the listserv to notify when collections open, when they close and important information.</a:t>
            </a:r>
          </a:p>
          <a:p>
            <a:pPr marL="640594" lvl="1" indent="-174708" defTabSz="898136">
              <a:buFont typeface="Courier New" panose="02070309020205020404" pitchFamily="49" charset="0"/>
              <a:buChar char="o"/>
              <a:defRPr/>
            </a:pPr>
            <a:r>
              <a:rPr lang="en-US" baseline="0" dirty="0"/>
              <a:t>It is important to read the entirety of each email. These messages contain critical information that are must know.</a:t>
            </a:r>
          </a:p>
          <a:p>
            <a:pPr marL="168401" indent="-168401" defTabSz="898136">
              <a:buFont typeface="Arial" panose="020B0604020202020204" pitchFamily="34" charset="0"/>
              <a:buChar char="•"/>
              <a:defRPr/>
            </a:pPr>
            <a:r>
              <a:rPr lang="en-US" baseline="0" dirty="0"/>
              <a:t>All of you will be added to our Listserv. If someone needs to be added, be sure to contact a member of the Data Team.</a:t>
            </a:r>
            <a:endParaRPr lang="en-US" dirty="0"/>
          </a:p>
          <a:p>
            <a:r>
              <a:rPr lang="en-US" u="sng" dirty="0"/>
              <a:t>YouTube Videos</a:t>
            </a:r>
          </a:p>
          <a:p>
            <a:pPr marL="168401" indent="-168401">
              <a:buFont typeface="Arial" panose="020B0604020202020204" pitchFamily="34" charset="0"/>
              <a:buChar char="•"/>
            </a:pPr>
            <a:r>
              <a:rPr lang="en-US" dirty="0"/>
              <a:t>Thes</a:t>
            </a:r>
            <a:r>
              <a:rPr lang="en-US" baseline="0" dirty="0"/>
              <a:t>e are short, around 5 minute videos for:</a:t>
            </a:r>
          </a:p>
          <a:p>
            <a:pPr marL="640594" lvl="1" indent="-174708">
              <a:buFont typeface="Courier New" panose="02070309020205020404" pitchFamily="49" charset="0"/>
              <a:buChar char="o"/>
            </a:pPr>
            <a:r>
              <a:rPr lang="en-US" baseline="0" dirty="0"/>
              <a:t>All major functions of the IDEA Data Manager tools for SECC and Child Find</a:t>
            </a:r>
          </a:p>
          <a:p>
            <a:pPr marL="640594" lvl="1" indent="-174708">
              <a:buFont typeface="Courier New" panose="02070309020205020404" pitchFamily="49" charset="0"/>
              <a:buChar char="o"/>
            </a:pPr>
            <a:r>
              <a:rPr lang="en-US" baseline="0" dirty="0"/>
              <a:t>Reports and Help functions within IDEA Data Manager</a:t>
            </a:r>
          </a:p>
          <a:p>
            <a:pPr marL="640594" lvl="1" indent="-174708">
              <a:buFont typeface="Courier New" panose="02070309020205020404" pitchFamily="49" charset="0"/>
              <a:buChar char="o"/>
            </a:pPr>
            <a:r>
              <a:rPr lang="en-US" baseline="0" dirty="0"/>
              <a:t>Importing and Exporting Data</a:t>
            </a:r>
          </a:p>
          <a:p>
            <a:pPr marL="640594" lvl="1" indent="-174708">
              <a:buFont typeface="Courier New" panose="02070309020205020404" pitchFamily="49" charset="0"/>
              <a:buChar char="o"/>
            </a:pPr>
            <a:r>
              <a:rPr lang="en-US" baseline="0" dirty="0"/>
              <a:t>Uploading a file to Consolidated Collections</a:t>
            </a:r>
          </a:p>
          <a:p>
            <a:pPr defTabSz="898136">
              <a:defRPr/>
            </a:pPr>
            <a:r>
              <a:rPr lang="en-US" u="sng" baseline="0" dirty="0"/>
              <a:t>Trainings </a:t>
            </a:r>
          </a:p>
          <a:p>
            <a:pPr marL="0" indent="0" defTabSz="898136">
              <a:buFont typeface="Arial" panose="020B0604020202020204" pitchFamily="34" charset="0"/>
              <a:buNone/>
              <a:defRPr/>
            </a:pPr>
            <a:r>
              <a:rPr lang="en-US" baseline="0" dirty="0"/>
              <a:t>Along with this virtual webinar we provide:</a:t>
            </a:r>
          </a:p>
          <a:p>
            <a:pPr marL="168401" indent="-168401" defTabSz="898136">
              <a:buFont typeface="Arial" panose="020B0604020202020204" pitchFamily="34" charset="0"/>
              <a:buChar char="•"/>
              <a:defRPr/>
            </a:pPr>
            <a:r>
              <a:rPr lang="en-US" baseline="0" dirty="0"/>
              <a:t>Boot Camp for new data submitters</a:t>
            </a:r>
          </a:p>
          <a:p>
            <a:pPr marL="168401" indent="-168401" defTabSz="898136">
              <a:buFont typeface="Arial" panose="020B0604020202020204" pitchFamily="34" charset="0"/>
              <a:buChar char="•"/>
              <a:defRPr/>
            </a:pPr>
            <a:r>
              <a:rPr lang="en-US" baseline="0" dirty="0"/>
              <a:t>A virtual spring webinar</a:t>
            </a:r>
          </a:p>
          <a:p>
            <a:pPr marL="168401" indent="-168401" defTabSz="898136">
              <a:buFont typeface="Arial" panose="020B0604020202020204" pitchFamily="34" charset="0"/>
              <a:buChar char="•"/>
              <a:defRPr/>
            </a:pPr>
            <a:r>
              <a:rPr lang="en-US" baseline="0" dirty="0"/>
              <a:t>And we post a recording of the fall webinar</a:t>
            </a:r>
          </a:p>
          <a:p>
            <a:pPr defTabSz="898136">
              <a:defRPr/>
            </a:pPr>
            <a:r>
              <a:rPr lang="en-US" u="sng" baseline="0" dirty="0"/>
              <a:t>Resources</a:t>
            </a:r>
          </a:p>
          <a:p>
            <a:pPr marL="168401" indent="-168401" defTabSz="898136">
              <a:buFont typeface="Arial" panose="020B0604020202020204" pitchFamily="34" charset="0"/>
              <a:buChar char="•"/>
              <a:defRPr/>
            </a:pPr>
            <a:r>
              <a:rPr lang="en-US" baseline="0" dirty="0"/>
              <a:t>We have the P&amp;C Manual, P&amp;C Supplement, Consolidated Collections User Guide, IDEA Data Manager User Guide and the Child Find Manual, which are located on the Boot Camp Materials web page.</a:t>
            </a:r>
          </a:p>
          <a:p>
            <a:pPr marL="168401" indent="-168401" defTabSz="898136">
              <a:buFont typeface="Arial" panose="020B0604020202020204" pitchFamily="34" charset="0"/>
              <a:buChar char="•"/>
              <a:defRPr/>
            </a:pPr>
            <a:r>
              <a:rPr lang="en-US" baseline="0" dirty="0"/>
              <a:t>We also have Q&amp;A documents posted to the public web. These were compiled based on questions asked during trainings and webinars</a:t>
            </a:r>
          </a:p>
        </p:txBody>
      </p:sp>
      <p:sp>
        <p:nvSpPr>
          <p:cNvPr id="4" name="Slide Number Placeholder 3"/>
          <p:cNvSpPr>
            <a:spLocks noGrp="1"/>
          </p:cNvSpPr>
          <p:nvPr>
            <p:ph type="sldNum" sz="quarter" idx="10"/>
          </p:nvPr>
        </p:nvSpPr>
        <p:spPr/>
        <p:txBody>
          <a:bodyPr/>
          <a:lstStyle/>
          <a:p>
            <a:fld id="{42042C83-F474-4689-992F-134064305DAD}" type="slidenum">
              <a:rPr lang="en-US" smtClean="0"/>
              <a:t>82</a:t>
            </a:fld>
            <a:endParaRPr lang="en-US"/>
          </a:p>
        </p:txBody>
      </p:sp>
    </p:spTree>
    <p:extLst>
      <p:ext uri="{BB962C8B-B14F-4D97-AF65-F5344CB8AC3E}">
        <p14:creationId xmlns:p14="http://schemas.microsoft.com/office/powerpoint/2010/main" val="274094325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4356075"/>
          </a:xfrm>
        </p:spPr>
        <p:txBody>
          <a:bodyPr/>
          <a:lstStyle/>
          <a:p>
            <a:r>
              <a:rPr lang="en-US" u="sng" dirty="0"/>
              <a:t>IDEA Data Manager Help features</a:t>
            </a:r>
          </a:p>
          <a:p>
            <a:pPr marL="174708" indent="-174708">
              <a:buFont typeface="Arial" panose="020B0604020202020204" pitchFamily="34" charset="0"/>
              <a:buChar char="•"/>
            </a:pPr>
            <a:r>
              <a:rPr lang="en-US" dirty="0"/>
              <a:t>The</a:t>
            </a:r>
            <a:r>
              <a:rPr lang="en-US" baseline="0" dirty="0"/>
              <a:t> IDEA Data Manager also has resources in the Help menu</a:t>
            </a:r>
          </a:p>
          <a:p>
            <a:pPr marL="174708" indent="-174708">
              <a:buFont typeface="Arial" panose="020B0604020202020204" pitchFamily="34" charset="0"/>
              <a:buChar char="•"/>
            </a:pPr>
            <a:r>
              <a:rPr lang="en-US" baseline="0" dirty="0"/>
              <a:t>FAQs contains frequently asked questions about Child Count, June Exit and Child Find</a:t>
            </a:r>
          </a:p>
          <a:p>
            <a:pPr marL="174708" indent="-174708">
              <a:buFont typeface="Arial" panose="020B0604020202020204" pitchFamily="34" charset="0"/>
              <a:buChar char="•"/>
            </a:pPr>
            <a:r>
              <a:rPr lang="en-US" baseline="0" dirty="0"/>
              <a:t>Resources contains:</a:t>
            </a:r>
          </a:p>
          <a:p>
            <a:pPr marL="640594" lvl="1" indent="-174708">
              <a:buFont typeface="Courier New" panose="02070309020205020404" pitchFamily="49" charset="0"/>
              <a:buChar char="o"/>
            </a:pPr>
            <a:r>
              <a:rPr lang="en-US" baseline="0" dirty="0"/>
              <a:t>ODE staff contacts</a:t>
            </a:r>
          </a:p>
          <a:p>
            <a:pPr marL="640594" lvl="1" indent="-174708">
              <a:buFont typeface="Courier New" panose="02070309020205020404" pitchFamily="49" charset="0"/>
              <a:buChar char="o"/>
            </a:pPr>
            <a:r>
              <a:rPr lang="en-US" baseline="0" dirty="0"/>
              <a:t>Links to manuals and user guides</a:t>
            </a:r>
          </a:p>
          <a:p>
            <a:pPr marL="640594" lvl="1" indent="-174708">
              <a:buFont typeface="Courier New" panose="02070309020205020404" pitchFamily="49" charset="0"/>
              <a:buChar char="o"/>
            </a:pPr>
            <a:r>
              <a:rPr lang="en-US" baseline="0" dirty="0"/>
              <a:t>Link to YouTube page</a:t>
            </a:r>
          </a:p>
          <a:p>
            <a:pPr marL="640594" lvl="1" indent="-174708">
              <a:buFont typeface="Courier New" panose="02070309020205020404" pitchFamily="49" charset="0"/>
              <a:buChar char="o"/>
            </a:pPr>
            <a:r>
              <a:rPr lang="en-US" baseline="0" dirty="0"/>
              <a:t>Links to collection webpages on District website</a:t>
            </a:r>
          </a:p>
          <a:p>
            <a:pPr marL="640594" lvl="1" indent="-174708">
              <a:buFont typeface="Courier New" panose="02070309020205020404" pitchFamily="49" charset="0"/>
              <a:buChar char="o"/>
            </a:pPr>
            <a:r>
              <a:rPr lang="en-US" baseline="0" dirty="0"/>
              <a:t>Link to training resources on public website</a:t>
            </a:r>
          </a:p>
          <a:p>
            <a:r>
              <a:rPr lang="en-US" u="sng" baseline="0" dirty="0"/>
              <a:t>Schedule of Dues Dates</a:t>
            </a:r>
          </a:p>
          <a:p>
            <a:pPr marL="174708" indent="-174708">
              <a:buFont typeface="Arial" panose="020B0604020202020204" pitchFamily="34" charset="0"/>
              <a:buChar char="•"/>
            </a:pPr>
            <a:r>
              <a:rPr lang="en-US" baseline="0" dirty="0"/>
              <a:t>Schedule of Due Dates, also known as SODDs, is a list of all ODE collections</a:t>
            </a:r>
          </a:p>
          <a:p>
            <a:pPr marL="640594" lvl="1" indent="-174708">
              <a:buFont typeface="Courier New" panose="02070309020205020404" pitchFamily="49" charset="0"/>
              <a:buChar char="o"/>
            </a:pPr>
            <a:r>
              <a:rPr lang="en-US" baseline="0" dirty="0"/>
              <a:t>Contains open and close dates, contact person, email and phone</a:t>
            </a:r>
          </a:p>
          <a:p>
            <a:pPr marL="8686" lvl="0" indent="0">
              <a:buFont typeface="Courier New" panose="02070309020205020404" pitchFamily="49" charset="0"/>
              <a:buNone/>
            </a:pPr>
            <a:r>
              <a:rPr lang="en-US" u="sng" baseline="0" dirty="0"/>
              <a:t>Collections and Validations</a:t>
            </a:r>
          </a:p>
          <a:p>
            <a:pPr marL="180136" lvl="0" indent="-171450">
              <a:buFont typeface="Arial" panose="020B0604020202020204" pitchFamily="34" charset="0"/>
              <a:buChar char="•"/>
            </a:pPr>
            <a:r>
              <a:rPr lang="en-US" baseline="0" dirty="0"/>
              <a:t>Collections and Validations page has links to all ODE collections</a:t>
            </a:r>
          </a:p>
          <a:p>
            <a:pPr marL="180136" lvl="0" indent="-171450">
              <a:buFont typeface="Arial" panose="020B0604020202020204" pitchFamily="34" charset="0"/>
              <a:buChar char="•"/>
            </a:pPr>
            <a:r>
              <a:rPr lang="en-US" baseline="0" dirty="0"/>
              <a:t>These pages contain:</a:t>
            </a:r>
          </a:p>
          <a:p>
            <a:pPr marL="640594" marR="0" lvl="1" indent="-174708"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baseline="0" dirty="0"/>
              <a:t>Open and close dates, contact person, email and phone</a:t>
            </a:r>
          </a:p>
          <a:p>
            <a:pPr marL="640594" marR="0" lvl="1" indent="-174708"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baseline="0" dirty="0"/>
              <a:t>Manuals and user guides</a:t>
            </a:r>
          </a:p>
          <a:p>
            <a:pPr marL="640594" marR="0" lvl="1" indent="-174708"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baseline="0" dirty="0"/>
              <a:t>Training resources</a:t>
            </a:r>
          </a:p>
          <a:p>
            <a:pPr marL="1097794" marR="0" lvl="2" indent="-174708"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baseline="0" dirty="0"/>
              <a:t>PowerPoint presentations, video links and upcoming trainings</a:t>
            </a:r>
          </a:p>
          <a:p>
            <a:pPr defTabSz="931774">
              <a:defRPr/>
            </a:pPr>
            <a:r>
              <a:rPr lang="en-US" u="sng" dirty="0"/>
              <a:t>File Formats</a:t>
            </a:r>
          </a:p>
          <a:p>
            <a:pPr marL="171450" indent="-171450" defTabSz="931774">
              <a:buFont typeface="Arial" panose="020B0604020202020204" pitchFamily="34" charset="0"/>
              <a:buChar char="•"/>
              <a:defRPr/>
            </a:pPr>
            <a:r>
              <a:rPr lang="en-US" u="none" dirty="0"/>
              <a:t>IT has moved all file formats to this centralized webpage, which will contain the most up to date file formats</a:t>
            </a:r>
          </a:p>
          <a:p>
            <a:pPr defTabSz="931774">
              <a:defRPr/>
            </a:pPr>
            <a:r>
              <a:rPr lang="en-US" u="sng" dirty="0"/>
              <a:t>ODE Collection Catalog</a:t>
            </a:r>
          </a:p>
          <a:p>
            <a:pPr marL="174708" indent="-174708" defTabSz="931774">
              <a:buFont typeface="Arial" panose="020B0604020202020204" pitchFamily="34" charset="0"/>
              <a:buChar char="•"/>
              <a:defRPr/>
            </a:pPr>
            <a:r>
              <a:rPr lang="en-US" dirty="0"/>
              <a:t>This application can be used to search for information about the data that ODE collects or has collected</a:t>
            </a:r>
          </a:p>
          <a:p>
            <a:pPr marL="174708" indent="-174708" defTabSz="931774">
              <a:buFont typeface="Arial" panose="020B0604020202020204" pitchFamily="34" charset="0"/>
              <a:buChar char="•"/>
              <a:defRPr/>
            </a:pPr>
            <a:r>
              <a:rPr lang="en-US" dirty="0"/>
              <a:t>Provides</a:t>
            </a:r>
            <a:r>
              <a:rPr lang="en-US" baseline="0" dirty="0"/>
              <a:t> basic information on collections, such as purpose, description, collection type, collection audience, and publications (reports that use or show the data)</a:t>
            </a:r>
          </a:p>
          <a:p>
            <a:pPr marL="174708" indent="-174708" defTabSz="931774">
              <a:buFont typeface="Arial" panose="020B0604020202020204" pitchFamily="34" charset="0"/>
              <a:buChar char="•"/>
              <a:defRPr/>
            </a:pPr>
            <a:r>
              <a:rPr lang="en-US" baseline="0" dirty="0"/>
              <a:t>To search for a collection:</a:t>
            </a:r>
            <a:endParaRPr lang="en-US" dirty="0"/>
          </a:p>
          <a:p>
            <a:pPr marL="640594" lvl="1" indent="-174708" defTabSz="931774">
              <a:buFont typeface="Courier New" panose="02070309020205020404" pitchFamily="49" charset="0"/>
              <a:buChar char="o"/>
              <a:defRPr/>
            </a:pPr>
            <a:r>
              <a:rPr lang="en-US" dirty="0"/>
              <a:t>Type in a collection name or select the criteria you are interested in, then click “Search” </a:t>
            </a:r>
          </a:p>
          <a:p>
            <a:pPr marL="640594" lvl="1" indent="-174708" defTabSz="931774">
              <a:buFont typeface="Courier New" panose="02070309020205020404" pitchFamily="49" charset="0"/>
              <a:buChar char="o"/>
              <a:defRPr/>
            </a:pPr>
            <a:r>
              <a:rPr lang="en-US" dirty="0"/>
              <a:t>The default search is for all collections that match any of the criteria selected</a:t>
            </a:r>
          </a:p>
          <a:p>
            <a:pPr marL="640594" lvl="1" indent="-174708" defTabSz="931774">
              <a:buFont typeface="Courier New" panose="02070309020205020404" pitchFamily="49" charset="0"/>
              <a:buChar char="o"/>
              <a:defRPr/>
            </a:pPr>
            <a:r>
              <a:rPr lang="en-US" dirty="0"/>
              <a:t>Use the dropdowns to limit the search to only open or discontinued collections, or to require results to match all of your search criteria</a:t>
            </a:r>
          </a:p>
          <a:p>
            <a:pPr marL="640594" lvl="1" indent="-174708" defTabSz="931774">
              <a:buFont typeface="Courier New" panose="02070309020205020404" pitchFamily="49" charset="0"/>
              <a:buChar char="o"/>
              <a:defRPr/>
            </a:pPr>
            <a:r>
              <a:rPr lang="en-US" dirty="0"/>
              <a:t>Discontinued collections are listed, including those that have been replaced by a new collection - </a:t>
            </a:r>
            <a:r>
              <a:rPr lang="en-US" baseline="0" dirty="0"/>
              <a:t>CEIS and Private School will display both the discontinued paper collection and current electronic collection</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83</a:t>
            </a:fld>
            <a:endParaRPr lang="en-US"/>
          </a:p>
        </p:txBody>
      </p:sp>
    </p:spTree>
    <p:extLst>
      <p:ext uri="{BB962C8B-B14F-4D97-AF65-F5344CB8AC3E}">
        <p14:creationId xmlns:p14="http://schemas.microsoft.com/office/powerpoint/2010/main" val="196391211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08320" cy="4172396"/>
          </a:xfrm>
        </p:spPr>
        <p:txBody>
          <a:bodyPr/>
          <a:lstStyle/>
          <a:p>
            <a:pPr defTabSz="898136">
              <a:spcAft>
                <a:spcPts val="0"/>
              </a:spcAft>
              <a:defRPr/>
            </a:pPr>
            <a:r>
              <a:rPr lang="en-US" u="none" dirty="0"/>
              <a:t>Here</a:t>
            </a:r>
            <a:r>
              <a:rPr lang="en-US" u="none" baseline="0" dirty="0"/>
              <a:t> are our manuals, which are hyperlinked.</a:t>
            </a:r>
          </a:p>
          <a:p>
            <a:pPr defTabSz="898136">
              <a:spcAft>
                <a:spcPts val="0"/>
              </a:spcAft>
              <a:defRPr/>
            </a:pPr>
            <a:endParaRPr lang="en-US" u="sng" dirty="0"/>
          </a:p>
          <a:p>
            <a:pPr defTabSz="898136">
              <a:spcAft>
                <a:spcPts val="0"/>
              </a:spcAft>
              <a:defRPr/>
            </a:pPr>
            <a:r>
              <a:rPr lang="en-US" u="sng" dirty="0"/>
              <a:t>Special Education Child Count Process &amp; Content Manual</a:t>
            </a:r>
            <a:r>
              <a:rPr lang="en-US" u="none" dirty="0"/>
              <a:t> </a:t>
            </a:r>
            <a:r>
              <a:rPr lang="en-US" dirty="0"/>
              <a:t>– </a:t>
            </a:r>
            <a:r>
              <a:rPr lang="en-US" baseline="0" dirty="0"/>
              <a:t>covers reporting essentials for December Child Count and June Exit. Includes examples, codes and definitions for both collections. There is also P&amp;C Supplement that contains Institution IDs for state programs, county jails and charter schools. </a:t>
            </a:r>
          </a:p>
          <a:p>
            <a:pPr defTabSz="898136">
              <a:spcAft>
                <a:spcPts val="0"/>
              </a:spcAft>
              <a:defRPr/>
            </a:pPr>
            <a:endParaRPr lang="en-US" baseline="0" dirty="0"/>
          </a:p>
          <a:p>
            <a:pPr>
              <a:spcAft>
                <a:spcPts val="0"/>
              </a:spcAft>
            </a:pPr>
            <a:r>
              <a:rPr lang="en-US" u="sng" dirty="0"/>
              <a:t>IDEA Data Manager User Guide</a:t>
            </a:r>
            <a:r>
              <a:rPr lang="en-US" u="none" baseline="0" dirty="0"/>
              <a:t> </a:t>
            </a:r>
            <a:r>
              <a:rPr lang="en-US" dirty="0"/>
              <a:t>– covers the IDEA Data Manager tools for SECC and Child Find</a:t>
            </a:r>
            <a:r>
              <a:rPr lang="en-US" baseline="0" dirty="0"/>
              <a:t>, Reports available, Utilities, the Agency screen, and the steps for submitting CEIS and Private School Data. </a:t>
            </a:r>
          </a:p>
          <a:p>
            <a:pPr>
              <a:spcAft>
                <a:spcPts val="0"/>
              </a:spcAft>
            </a:pPr>
            <a:endParaRPr lang="en-US" baseline="0" dirty="0"/>
          </a:p>
          <a:p>
            <a:pPr>
              <a:spcAft>
                <a:spcPts val="0"/>
              </a:spcAft>
            </a:pPr>
            <a:r>
              <a:rPr lang="en-US" u="sng" dirty="0"/>
              <a:t>ESO Consolidated</a:t>
            </a:r>
            <a:r>
              <a:rPr lang="en-US" u="sng" baseline="0" dirty="0"/>
              <a:t> Collections </a:t>
            </a:r>
            <a:r>
              <a:rPr lang="en-US" u="sng" dirty="0"/>
              <a:t>User Guide</a:t>
            </a:r>
            <a:r>
              <a:rPr lang="en-US" u="none" baseline="0" dirty="0"/>
              <a:t> </a:t>
            </a:r>
            <a:r>
              <a:rPr lang="en-US" dirty="0"/>
              <a:t>– covers submitting data to ODE,</a:t>
            </a:r>
            <a:r>
              <a:rPr lang="en-US" baseline="0" dirty="0"/>
              <a:t> adding, deleting and revising records, clearing errors and audits, and how to verify reports in Status Tracking. This manual also has information on the </a:t>
            </a:r>
            <a:r>
              <a:rPr lang="en-US" baseline="0"/>
              <a:t>Discipline collections.</a:t>
            </a:r>
            <a:endParaRPr lang="en-US" baseline="0" dirty="0"/>
          </a:p>
          <a:p>
            <a:pPr>
              <a:spcAft>
                <a:spcPts val="0"/>
              </a:spcAft>
            </a:pPr>
            <a:endParaRPr lang="en-US" u="sng" dirty="0"/>
          </a:p>
          <a:p>
            <a:pPr>
              <a:spcAft>
                <a:spcPts val="0"/>
              </a:spcAft>
            </a:pPr>
            <a:r>
              <a:rPr lang="en-US" u="sng" dirty="0"/>
              <a:t>Special Education Child Find Manual</a:t>
            </a:r>
            <a:r>
              <a:rPr lang="en-US" u="none" baseline="0" dirty="0"/>
              <a:t> </a:t>
            </a:r>
            <a:r>
              <a:rPr lang="en-US" baseline="0" dirty="0"/>
              <a:t>– covers the reporting essentials for Child Find.</a:t>
            </a:r>
          </a:p>
        </p:txBody>
      </p:sp>
      <p:sp>
        <p:nvSpPr>
          <p:cNvPr id="4" name="Slide Number Placeholder 3"/>
          <p:cNvSpPr>
            <a:spLocks noGrp="1"/>
          </p:cNvSpPr>
          <p:nvPr>
            <p:ph type="sldNum" sz="quarter" idx="10"/>
          </p:nvPr>
        </p:nvSpPr>
        <p:spPr/>
        <p:txBody>
          <a:bodyPr/>
          <a:lstStyle/>
          <a:p>
            <a:fld id="{42042C83-F474-4689-992F-134064305DAD}" type="slidenum">
              <a:rPr lang="en-US" smtClean="0"/>
              <a:t>84</a:t>
            </a:fld>
            <a:endParaRPr lang="en-US"/>
          </a:p>
        </p:txBody>
      </p:sp>
    </p:spTree>
    <p:extLst>
      <p:ext uri="{BB962C8B-B14F-4D97-AF65-F5344CB8AC3E}">
        <p14:creationId xmlns:p14="http://schemas.microsoft.com/office/powerpoint/2010/main" val="174893631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08320" cy="4172396"/>
          </a:xfrm>
        </p:spPr>
        <p:txBody>
          <a:bodyPr/>
          <a:lstStyle/>
          <a:p>
            <a:pPr defTabSz="898136">
              <a:defRPr/>
            </a:pPr>
            <a:r>
              <a:rPr lang="en-US" dirty="0"/>
              <a:t>Customer Service is important to us! </a:t>
            </a:r>
          </a:p>
          <a:p>
            <a:pPr defTabSz="898136">
              <a:defRPr/>
            </a:pPr>
            <a:endParaRPr lang="en-US" dirty="0"/>
          </a:p>
          <a:p>
            <a:pPr defTabSz="898136">
              <a:defRPr/>
            </a:pPr>
            <a:r>
              <a:rPr lang="en-US" dirty="0">
                <a:cs typeface="Arial" pitchFamily="34" charset="0"/>
              </a:rPr>
              <a:t>Here is our contact information should you need help with your collections. </a:t>
            </a:r>
            <a:r>
              <a:rPr lang="en-US" baseline="0" dirty="0"/>
              <a:t>Please call or email us if you need help. </a:t>
            </a:r>
            <a:r>
              <a:rPr lang="en-US" dirty="0">
                <a:cs typeface="Arial" pitchFamily="34" charset="0"/>
              </a:rPr>
              <a:t>The Data Team can answer questions for any of the three collections.  </a:t>
            </a:r>
          </a:p>
          <a:p>
            <a:pPr defTabSz="898136">
              <a:defRPr/>
            </a:pPr>
            <a:endParaRPr lang="en-US" dirty="0">
              <a:cs typeface="Arial" pitchFamily="34" charset="0"/>
            </a:endParaRPr>
          </a:p>
          <a:p>
            <a:pPr defTabSz="898136">
              <a:defRPr/>
            </a:pPr>
            <a:r>
              <a:rPr lang="en-US" dirty="0">
                <a:cs typeface="Arial" pitchFamily="34" charset="0"/>
              </a:rPr>
              <a:t>Cherisse Gordon is the data owner and expert for Child Find. The special education Data Team can answer technical questions regarding the data to be reported, as well as navigation</a:t>
            </a:r>
            <a:r>
              <a:rPr lang="en-US" baseline="0" dirty="0">
                <a:cs typeface="Arial" pitchFamily="34" charset="0"/>
              </a:rPr>
              <a:t> of the IDEA Data Manager and Consolidated Collections</a:t>
            </a:r>
            <a:r>
              <a:rPr lang="en-US" dirty="0">
                <a:cs typeface="Arial" pitchFamily="34" charset="0"/>
              </a:rPr>
              <a:t>. However, compliance questions should always be directed to Cherisse.</a:t>
            </a:r>
          </a:p>
          <a:p>
            <a:pPr defTabSz="898136">
              <a:defRPr/>
            </a:pPr>
            <a:endParaRPr lang="en-US" dirty="0">
              <a:cs typeface="Arial" pitchFamily="34" charset="0"/>
            </a:endParaRPr>
          </a:p>
          <a:p>
            <a:pPr defTabSz="898136">
              <a:defRPr/>
            </a:pPr>
            <a:r>
              <a:rPr lang="en-US" dirty="0">
                <a:cs typeface="Arial" pitchFamily="34" charset="0"/>
              </a:rPr>
              <a:t>We will be sending you</a:t>
            </a:r>
            <a:r>
              <a:rPr lang="en-US" baseline="0" dirty="0">
                <a:cs typeface="Arial" pitchFamily="34" charset="0"/>
              </a:rPr>
              <a:t> an evaluation survey via Survey Monkey. Your thoughts are important to us so please fill it out. </a:t>
            </a:r>
            <a:endParaRPr lang="en-US" dirty="0">
              <a:cs typeface="Arial" pitchFamily="34" charset="0"/>
            </a:endParaRPr>
          </a:p>
          <a:p>
            <a:pPr defTabSz="898136">
              <a:defRPr/>
            </a:pPr>
            <a:endParaRPr lang="en-US" dirty="0">
              <a:cs typeface="Arial" pitchFamily="34" charset="0"/>
            </a:endParaRPr>
          </a:p>
          <a:p>
            <a:pPr defTabSz="898136">
              <a:defRPr/>
            </a:pPr>
            <a:r>
              <a:rPr lang="en-US" dirty="0">
                <a:cs typeface="Arial" pitchFamily="34" charset="0"/>
              </a:rPr>
              <a:t>Any final questions?</a:t>
            </a:r>
          </a:p>
          <a:p>
            <a:pPr defTabSz="898136">
              <a:defRPr/>
            </a:pPr>
            <a:endParaRPr lang="en-US" dirty="0">
              <a:cs typeface="Arial" pitchFamily="34" charset="0"/>
            </a:endParaRPr>
          </a:p>
          <a:p>
            <a:pPr marL="0" marR="0" lvl="0" indent="0" algn="l" defTabSz="898136" rtl="0" eaLnBrk="1" fontAlgn="auto" latinLnBrk="0" hangingPunct="1">
              <a:lnSpc>
                <a:spcPct val="100000"/>
              </a:lnSpc>
              <a:spcBef>
                <a:spcPts val="0"/>
              </a:spcBef>
              <a:spcAft>
                <a:spcPts val="0"/>
              </a:spcAft>
              <a:buClrTx/>
              <a:buSzTx/>
              <a:buFontTx/>
              <a:buNone/>
              <a:tabLst/>
              <a:defRPr/>
            </a:pPr>
            <a:r>
              <a:rPr lang="en-US" dirty="0">
                <a:cs typeface="Arial" pitchFamily="34" charset="0"/>
              </a:rPr>
              <a:t>Thank you so much for all that you do. We appreciate you. Have a wonderful afternoon.</a:t>
            </a:r>
          </a:p>
        </p:txBody>
      </p:sp>
      <p:sp>
        <p:nvSpPr>
          <p:cNvPr id="4" name="Slide Number Placeholder 3"/>
          <p:cNvSpPr>
            <a:spLocks noGrp="1"/>
          </p:cNvSpPr>
          <p:nvPr>
            <p:ph type="sldNum" sz="quarter" idx="10"/>
          </p:nvPr>
        </p:nvSpPr>
        <p:spPr/>
        <p:txBody>
          <a:bodyPr/>
          <a:lstStyle/>
          <a:p>
            <a:fld id="{42042C83-F474-4689-992F-134064305DAD}" type="slidenum">
              <a:rPr lang="en-US" smtClean="0"/>
              <a:t>85</a:t>
            </a:fld>
            <a:endParaRPr lang="en-US"/>
          </a:p>
        </p:txBody>
      </p:sp>
    </p:spTree>
    <p:extLst>
      <p:ext uri="{BB962C8B-B14F-4D97-AF65-F5344CB8AC3E}">
        <p14:creationId xmlns:p14="http://schemas.microsoft.com/office/powerpoint/2010/main" val="130024306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4356075"/>
          </a:xfrm>
        </p:spPr>
        <p:txBody>
          <a:bodyPr/>
          <a:lstStyle/>
          <a:p>
            <a:pPr defTabSz="931774">
              <a:defRPr/>
            </a:pPr>
            <a:r>
              <a:rPr lang="en-US" dirty="0"/>
              <a:t>Thank you!</a:t>
            </a:r>
          </a:p>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86</a:t>
            </a:fld>
            <a:endParaRPr lang="en-US"/>
          </a:p>
        </p:txBody>
      </p:sp>
    </p:spTree>
    <p:extLst>
      <p:ext uri="{BB962C8B-B14F-4D97-AF65-F5344CB8AC3E}">
        <p14:creationId xmlns:p14="http://schemas.microsoft.com/office/powerpoint/2010/main" val="34916209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08320" cy="4195545"/>
          </a:xfrm>
        </p:spPr>
        <p:txBody>
          <a:bodyPr/>
          <a:lstStyle/>
          <a:p>
            <a:pPr defTabSz="931774">
              <a:defRPr/>
            </a:pPr>
            <a:r>
              <a:rPr lang="en-US" dirty="0"/>
              <a:t>First</a:t>
            </a:r>
            <a:r>
              <a:rPr lang="en-US" baseline="0" dirty="0"/>
              <a:t> collection we’ll cover is December Child Count.</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9</a:t>
            </a:fld>
            <a:endParaRPr lang="en-US"/>
          </a:p>
        </p:txBody>
      </p:sp>
    </p:spTree>
    <p:extLst>
      <p:ext uri="{BB962C8B-B14F-4D97-AF65-F5344CB8AC3E}">
        <p14:creationId xmlns:p14="http://schemas.microsoft.com/office/powerpoint/2010/main" val="2059407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4DEE8BB-D64F-4B5B-9782-78B93EC08FD8}" type="datetime1">
              <a:rPr lang="en-US" smtClean="0"/>
              <a:t>11/5/2025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868411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dirty="0"/>
              <a:t>Text here</a:t>
            </a:r>
          </a:p>
        </p:txBody>
      </p:sp>
      <p:sp>
        <p:nvSpPr>
          <p:cNvPr id="4" name="Date Placeholder 3"/>
          <p:cNvSpPr>
            <a:spLocks noGrp="1"/>
          </p:cNvSpPr>
          <p:nvPr>
            <p:ph type="dt" sz="half" idx="10"/>
          </p:nvPr>
        </p:nvSpPr>
        <p:spPr/>
        <p:txBody>
          <a:bodyPr/>
          <a:lstStyle/>
          <a:p>
            <a:fld id="{D75B89DD-8C4B-46E1-AEFA-6FEEB047AC24}" type="datetime1">
              <a:rPr lang="en-US" smtClean="0"/>
              <a:t>11/5/2025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051034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dirty="0"/>
              <a:t>Text here</a:t>
            </a:r>
          </a:p>
        </p:txBody>
      </p:sp>
      <p:sp>
        <p:nvSpPr>
          <p:cNvPr id="4" name="Date Placeholder 3"/>
          <p:cNvSpPr>
            <a:spLocks noGrp="1"/>
          </p:cNvSpPr>
          <p:nvPr>
            <p:ph type="dt" sz="half" idx="10"/>
          </p:nvPr>
        </p:nvSpPr>
        <p:spPr/>
        <p:txBody>
          <a:bodyPr/>
          <a:lstStyle/>
          <a:p>
            <a:fld id="{176F5A8E-FCB7-40E9-8495-F0C3E0BA77BD}" type="datetime1">
              <a:rPr lang="en-US" smtClean="0"/>
              <a:t>11/5/2025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4195460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5"/>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5"/>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CA02EE4-286B-4D65-B815-9CE22AA0EF7C}" type="datetime1">
              <a:rPr lang="en-US" smtClean="0"/>
              <a:t>11/5/2025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6393534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5"/>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5"/>
                </a:solidFill>
              </a:defRPr>
            </a:lvl1pPr>
          </a:lstStyle>
          <a:p>
            <a:r>
              <a:rPr lang="en-US" dirty="0"/>
              <a:t>Click to edit Master title style</a:t>
            </a:r>
          </a:p>
        </p:txBody>
      </p:sp>
      <p:sp>
        <p:nvSpPr>
          <p:cNvPr id="10" name="Date Placeholder 3"/>
          <p:cNvSpPr>
            <a:spLocks noGrp="1"/>
          </p:cNvSpPr>
          <p:nvPr>
            <p:ph type="dt" sz="half" idx="10"/>
          </p:nvPr>
        </p:nvSpPr>
        <p:spPr>
          <a:xfrm>
            <a:off x="3854824" y="6139793"/>
            <a:ext cx="4509246" cy="365125"/>
          </a:xfrm>
        </p:spPr>
        <p:txBody>
          <a:bodyPr/>
          <a:lstStyle/>
          <a:p>
            <a:fld id="{0D06DE95-D9B3-4315-B17F-6E2AD1E30956}" type="datetime1">
              <a:rPr lang="en-US" smtClean="0"/>
              <a:t>11/5/2025</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7527520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7E9548-E174-4890-A7C3-A0C0172E0433}" type="datetime1">
              <a:rPr lang="en-US" smtClean="0"/>
              <a:t>11/5/2025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8591615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42395"/>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77FF0F-BE94-40BF-93E4-719C461B63A7}" type="datetime1">
              <a:rPr lang="en-US" smtClean="0"/>
              <a:t>11/5/2025</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2188519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9D5B84-4529-4ACC-A57C-72186C6C6743}" type="datetime1">
              <a:rPr lang="en-US" smtClean="0"/>
              <a:t>11/5/2025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5550779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D108233-65C3-426B-B35F-48368E30D09D}" type="datetime1">
              <a:rPr lang="en-US" smtClean="0"/>
              <a:t>11/5/2025</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0547354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5"/>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13E191C-4DFB-4A2A-BFF4-C46677FAD800}" type="datetime1">
              <a:rPr lang="en-US" smtClean="0"/>
              <a:t>11/5/2025</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9961934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5"/>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3BC56045-6D86-4EFA-B33C-1C792B40BEF0}" type="datetime1">
              <a:rPr lang="en-US" smtClean="0"/>
              <a:t>11/5/2025</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73561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1"/>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1"/>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A611FE3D-D5C0-45A7-9898-C5D179210F69}" type="datetime1">
              <a:rPr lang="en-US" smtClean="0"/>
              <a:t>11/5/2025</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7119679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5"/>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32A43F6B-602E-4D94-BFB2-4C0E1BA11235}" type="datetime1">
              <a:rPr lang="en-US" smtClean="0"/>
              <a:t>11/5/2025</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601393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dirty="0"/>
              <a:t>Text here</a:t>
            </a:r>
          </a:p>
        </p:txBody>
      </p:sp>
      <p:sp>
        <p:nvSpPr>
          <p:cNvPr id="4" name="Date Placeholder 3"/>
          <p:cNvSpPr>
            <a:spLocks noGrp="1"/>
          </p:cNvSpPr>
          <p:nvPr>
            <p:ph type="dt" sz="half" idx="10"/>
          </p:nvPr>
        </p:nvSpPr>
        <p:spPr/>
        <p:txBody>
          <a:bodyPr/>
          <a:lstStyle/>
          <a:p>
            <a:fld id="{ED6288C1-DD72-4856-8D7A-5F1DAC621A99}" type="datetime1">
              <a:rPr lang="en-US" smtClean="0"/>
              <a:t>11/5/2025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1495868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dirty="0"/>
              <a:t>Text here</a:t>
            </a:r>
          </a:p>
        </p:txBody>
      </p:sp>
      <p:sp>
        <p:nvSpPr>
          <p:cNvPr id="4" name="Date Placeholder 3"/>
          <p:cNvSpPr>
            <a:spLocks noGrp="1"/>
          </p:cNvSpPr>
          <p:nvPr>
            <p:ph type="dt" sz="half" idx="10"/>
          </p:nvPr>
        </p:nvSpPr>
        <p:spPr/>
        <p:txBody>
          <a:bodyPr/>
          <a:lstStyle/>
          <a:p>
            <a:fld id="{35BB5398-8E23-4296-B74C-DA15F64E0D62}" type="datetime1">
              <a:rPr lang="en-US" smtClean="0"/>
              <a:t>11/5/2025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5069563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4"/>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4"/>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A0BB469-AA3F-4C41-A924-70A7A1B6118C}" type="datetime1">
              <a:rPr lang="en-US" smtClean="0"/>
              <a:t>11/5/2025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41658686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4"/>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4"/>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9E31FE3C-5E49-416D-968B-475AFB6EFAAD}" type="datetime1">
              <a:rPr lang="en-US" smtClean="0"/>
              <a:t>11/5/2025</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40834961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A5BD79-8FAE-4823-9201-6DD0420FC1B5}" type="datetime1">
              <a:rPr lang="en-US" smtClean="0"/>
              <a:t>11/5/2025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4349367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38201"/>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890741E-6F78-4AEE-B11C-CBBC6FFABD33}" type="datetime1">
              <a:rPr lang="en-US" smtClean="0"/>
              <a:t>11/5/2025</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7484409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29DC4C-0A2E-41EC-A9E1-270913B4EBF0}" type="datetime1">
              <a:rPr lang="en-US" smtClean="0"/>
              <a:t>11/5/2025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8021883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D5C91E5-6D0A-4434-B9E0-690CA9F586D9}" type="datetime1">
              <a:rPr lang="en-US" smtClean="0"/>
              <a:t>11/5/2025</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9936871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4"/>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05F25A1-EF8C-49AD-9FE8-B9BE76F59F4D}" type="datetime1">
              <a:rPr lang="en-US" smtClean="0"/>
              <a:t>11/5/2025</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2907083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922939-ED05-460E-98F3-9553631410A2}" type="datetime1">
              <a:rPr lang="en-US" smtClean="0"/>
              <a:t>11/5/2025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25225812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4"/>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BAFF9448-9A26-4C68-BF18-C6294BD131C6}" type="datetime1">
              <a:rPr lang="en-US" smtClean="0"/>
              <a:t>11/5/2025</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7907701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4"/>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945A071C-EC48-428D-A75B-8480C1D56FF0}" type="datetime1">
              <a:rPr lang="en-US" smtClean="0"/>
              <a:t>11/5/2025</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895067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4"/>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dirty="0"/>
              <a:t>Text here</a:t>
            </a:r>
          </a:p>
        </p:txBody>
      </p:sp>
      <p:sp>
        <p:nvSpPr>
          <p:cNvPr id="4" name="Date Placeholder 3"/>
          <p:cNvSpPr>
            <a:spLocks noGrp="1"/>
          </p:cNvSpPr>
          <p:nvPr>
            <p:ph type="dt" sz="half" idx="10"/>
          </p:nvPr>
        </p:nvSpPr>
        <p:spPr/>
        <p:txBody>
          <a:bodyPr/>
          <a:lstStyle/>
          <a:p>
            <a:fld id="{FA67AF92-4140-454E-A2B3-BE3E2C04E5CC}" type="datetime1">
              <a:rPr lang="en-US" smtClean="0"/>
              <a:t>11/5/2025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9781085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4"/>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dirty="0"/>
              <a:t>Text here</a:t>
            </a:r>
          </a:p>
        </p:txBody>
      </p:sp>
      <p:sp>
        <p:nvSpPr>
          <p:cNvPr id="4" name="Date Placeholder 3"/>
          <p:cNvSpPr>
            <a:spLocks noGrp="1"/>
          </p:cNvSpPr>
          <p:nvPr>
            <p:ph type="dt" sz="half" idx="10"/>
          </p:nvPr>
        </p:nvSpPr>
        <p:spPr/>
        <p:txBody>
          <a:bodyPr/>
          <a:lstStyle/>
          <a:p>
            <a:fld id="{8E75F282-B670-48B0-976F-3A260D9BC8FC}" type="datetime1">
              <a:rPr lang="en-US" smtClean="0"/>
              <a:t>11/5/2025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2794190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3"/>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3"/>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AFE2F9D-4ED6-4D2F-B238-75497CA80205}" type="datetime1">
              <a:rPr lang="en-US" smtClean="0"/>
              <a:t>11/5/2025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1721519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3"/>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3"/>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5118B740-1438-4C55-A2E9-A2581E403AEA}" type="datetime1">
              <a:rPr lang="en-US" smtClean="0"/>
              <a:t>11/5/2025</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7547566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3"/>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C132B7-1B2D-4AB5-9083-2D30C70A336E}" type="datetime1">
              <a:rPr lang="en-US" smtClean="0"/>
              <a:t>11/5/2025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4812826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3"/>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34006"/>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054752F-6E70-43B0-A80C-95D61E173058}" type="datetime1">
              <a:rPr lang="en-US" smtClean="0"/>
              <a:t>11/5/2025</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439714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F8517A-FF44-439F-9BA4-A4BE24FD7BE3}" type="datetime1">
              <a:rPr lang="en-US" smtClean="0"/>
              <a:t>11/5/2025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3745929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7B25101-BC9A-4EFE-A217-3BEF30736DC5}" type="datetime1">
              <a:rPr lang="en-US" smtClean="0"/>
              <a:t>11/5/2025</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093427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25617"/>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ACEAFE8-42C5-4560-9425-6D9A30AF7A19}" type="datetime1">
              <a:rPr lang="en-US" smtClean="0"/>
              <a:t>11/5/2025</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r>
              <a:rPr lang="en-US"/>
              <a:t>Click icon to add picture</a:t>
            </a:r>
            <a:endParaRPr lang="en-US" dirty="0"/>
          </a:p>
        </p:txBody>
      </p:sp>
    </p:spTree>
    <p:extLst>
      <p:ext uri="{BB962C8B-B14F-4D97-AF65-F5344CB8AC3E}">
        <p14:creationId xmlns:p14="http://schemas.microsoft.com/office/powerpoint/2010/main" val="16338616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3"/>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34A6D00-994D-4DD4-A3B6-6470314121F3}" type="datetime1">
              <a:rPr lang="en-US" smtClean="0"/>
              <a:t>11/5/2025</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40886443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3"/>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12F5C3BE-E25D-44FA-8D50-ED7423410D4E}" type="datetime1">
              <a:rPr lang="en-US" smtClean="0"/>
              <a:t>11/5/2025</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21107327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3"/>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9152D265-4AD1-4F34-94A4-A21A14B0F812}" type="datetime1">
              <a:rPr lang="en-US" smtClean="0"/>
              <a:t>11/5/2025</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723132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dirty="0"/>
              <a:t>Text here</a:t>
            </a:r>
          </a:p>
        </p:txBody>
      </p:sp>
      <p:sp>
        <p:nvSpPr>
          <p:cNvPr id="4" name="Date Placeholder 3"/>
          <p:cNvSpPr>
            <a:spLocks noGrp="1"/>
          </p:cNvSpPr>
          <p:nvPr>
            <p:ph type="dt" sz="half" idx="10"/>
          </p:nvPr>
        </p:nvSpPr>
        <p:spPr/>
        <p:txBody>
          <a:bodyPr/>
          <a:lstStyle/>
          <a:p>
            <a:fld id="{AE962EE4-9FC2-46DD-82B8-2C1B46D315BD}" type="datetime1">
              <a:rPr lang="en-US" smtClean="0"/>
              <a:t>11/5/2025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2375368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dirty="0"/>
              <a:t>Text here</a:t>
            </a:r>
          </a:p>
        </p:txBody>
      </p:sp>
      <p:sp>
        <p:nvSpPr>
          <p:cNvPr id="4" name="Date Placeholder 3"/>
          <p:cNvSpPr>
            <a:spLocks noGrp="1"/>
          </p:cNvSpPr>
          <p:nvPr>
            <p:ph type="dt" sz="half" idx="10"/>
          </p:nvPr>
        </p:nvSpPr>
        <p:spPr/>
        <p:txBody>
          <a:bodyPr/>
          <a:lstStyle/>
          <a:p>
            <a:fld id="{CDC4F9B9-3AB2-476E-B107-9EA5A2A39A7B}" type="datetime1">
              <a:rPr lang="en-US" smtClean="0"/>
              <a:t>11/5/2025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37081982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2"/>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2DA99E0-A1FE-449A-8EC5-915EE6A2AFDF}" type="datetime1">
              <a:rPr lang="en-US" smtClean="0"/>
              <a:t>11/5/2025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1702997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2"/>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2"/>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CB726D23-EF17-4254-BCBB-02EF5C8D5C6D}" type="datetime1">
              <a:rPr lang="en-US" smtClean="0"/>
              <a:t>11/5/2025</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7654262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5C91FC-B42B-4F75-A3EE-A41075C6D66E}" type="datetime1">
              <a:rPr lang="en-US" smtClean="0"/>
              <a:t>11/5/2025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2224345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1673781-7C3C-45C3-9BEA-3250B730DC4E}" type="datetime1">
              <a:rPr lang="en-US" smtClean="0"/>
              <a:t>11/5/2025</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2468574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C359FF-4420-420C-8D3E-3F67CDC540C4}" type="datetime1">
              <a:rPr lang="en-US" smtClean="0"/>
              <a:t>11/5/2025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827161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AE5B30-99FF-4FCA-AFD7-9E69C3127F41}" type="datetime1">
              <a:rPr lang="en-US" smtClean="0"/>
              <a:t>11/5/2025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5285395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4D92AA5-B0D7-4754-88EF-5DD8974F07F4}" type="datetime1">
              <a:rPr lang="en-US" smtClean="0"/>
              <a:t>11/5/2025</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1537460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11AC514-0EC5-4A01-B5E5-E4890B92648F}" type="datetime1">
              <a:rPr lang="en-US" smtClean="0"/>
              <a:t>11/5/2025</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39112978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2"/>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B33D0B94-CEF2-4370-9B2B-813454CB130F}" type="datetime1">
              <a:rPr lang="en-US" smtClean="0"/>
              <a:t>11/5/2025</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343629816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2"/>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ABA2D79E-4910-4CAA-871C-E539EF7969BC}" type="datetime1">
              <a:rPr lang="en-US" smtClean="0"/>
              <a:t>11/5/2025</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101196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dirty="0"/>
              <a:t>Text here</a:t>
            </a:r>
          </a:p>
        </p:txBody>
      </p:sp>
      <p:sp>
        <p:nvSpPr>
          <p:cNvPr id="4" name="Date Placeholder 3"/>
          <p:cNvSpPr>
            <a:spLocks noGrp="1"/>
          </p:cNvSpPr>
          <p:nvPr>
            <p:ph type="dt" sz="half" idx="10"/>
          </p:nvPr>
        </p:nvSpPr>
        <p:spPr/>
        <p:txBody>
          <a:bodyPr/>
          <a:lstStyle/>
          <a:p>
            <a:fld id="{B886A8D4-73F0-484E-8BC9-A4DDF65D2B15}" type="datetime1">
              <a:rPr lang="en-US" smtClean="0"/>
              <a:t>11/5/2025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86142060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dirty="0"/>
              <a:t>Text here</a:t>
            </a:r>
          </a:p>
        </p:txBody>
      </p:sp>
      <p:sp>
        <p:nvSpPr>
          <p:cNvPr id="4" name="Date Placeholder 3"/>
          <p:cNvSpPr>
            <a:spLocks noGrp="1"/>
          </p:cNvSpPr>
          <p:nvPr>
            <p:ph type="dt" sz="half" idx="10"/>
          </p:nvPr>
        </p:nvSpPr>
        <p:spPr/>
        <p:txBody>
          <a:bodyPr/>
          <a:lstStyle/>
          <a:p>
            <a:fld id="{186D4408-EE80-4F01-8D53-39FF3D976ABE}" type="datetime1">
              <a:rPr lang="en-US" smtClean="0"/>
              <a:t>11/5/2025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20359730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4A3187A-2CD4-4271-8D28-360679A5A524}" type="datetime1">
              <a:rPr lang="en-US" smtClean="0"/>
              <a:t>11/5/2025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94569276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tx2"/>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tx2"/>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D0361FDC-10EE-4FC7-9A22-7F72FFB5E397}" type="datetime1">
              <a:rPr lang="en-US" smtClean="0"/>
              <a:t>11/5/2025</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07681253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02CCE3-6DDF-4742-A3D3-3B12E2CA6708}" type="datetime1">
              <a:rPr lang="en-US" smtClean="0"/>
              <a:t>11/5/2025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37243134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7FC3CE7-F25A-4B2B-9996-0B13325431A2}" type="datetime1">
              <a:rPr lang="en-US" smtClean="0"/>
              <a:t>11/5/2025</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508029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3FE5000-5423-40A0-B701-913439A20A79}" type="datetime1">
              <a:rPr lang="en-US" smtClean="0"/>
              <a:t>11/5/2025</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318132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F85B36-91C3-417E-822E-ADA84AC28C52}" type="datetime1">
              <a:rPr lang="en-US" smtClean="0"/>
              <a:t>11/5/2025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55416928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73FD790-0454-43A1-9101-6AFC347B2103}" type="datetime1">
              <a:rPr lang="en-US" smtClean="0"/>
              <a:t>11/5/2025</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6485095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5B4C532-6EFE-4D97-8EB5-8D2C275CF5D1}" type="datetime1">
              <a:rPr lang="en-US" smtClean="0"/>
              <a:t>11/5/2025</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235143077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tx2"/>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EFBF22EE-F5F1-430A-AA73-8FD635E5FFAC}" type="datetime1">
              <a:rPr lang="en-US" smtClean="0"/>
              <a:t>11/5/2025</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318820807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tx2"/>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B7879088-79ED-46D8-81E0-12DF21B3BFC8}" type="datetime1">
              <a:rPr lang="en-US" smtClean="0"/>
              <a:t>11/5/2025</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3024786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tx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dirty="0"/>
              <a:t>Text here</a:t>
            </a:r>
          </a:p>
        </p:txBody>
      </p:sp>
      <p:sp>
        <p:nvSpPr>
          <p:cNvPr id="4" name="Date Placeholder 3"/>
          <p:cNvSpPr>
            <a:spLocks noGrp="1"/>
          </p:cNvSpPr>
          <p:nvPr>
            <p:ph type="dt" sz="half" idx="10"/>
          </p:nvPr>
        </p:nvSpPr>
        <p:spPr/>
        <p:txBody>
          <a:bodyPr/>
          <a:lstStyle/>
          <a:p>
            <a:fld id="{8504910A-6FFF-4BA3-BFDB-CB0AF44CCB7C}" type="datetime1">
              <a:rPr lang="en-US" smtClean="0"/>
              <a:t>11/5/2025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84132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tx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dirty="0"/>
              <a:t>Text here</a:t>
            </a:r>
          </a:p>
        </p:txBody>
      </p:sp>
      <p:sp>
        <p:nvSpPr>
          <p:cNvPr id="4" name="Date Placeholder 3"/>
          <p:cNvSpPr>
            <a:spLocks noGrp="1"/>
          </p:cNvSpPr>
          <p:nvPr>
            <p:ph type="dt" sz="half" idx="10"/>
          </p:nvPr>
        </p:nvSpPr>
        <p:spPr/>
        <p:txBody>
          <a:bodyPr/>
          <a:lstStyle/>
          <a:p>
            <a:fld id="{7B937C15-CEB3-40D3-9BAB-7BC698CE4F98}" type="datetime1">
              <a:rPr lang="en-US" smtClean="0"/>
              <a:t>11/5/2025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794497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DF536D5-CBF6-472E-882D-CCF1FC94CCD6}" type="datetime1">
              <a:rPr lang="en-US" smtClean="0"/>
              <a:t>11/5/2025</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642731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035802B0-180B-44E1-B486-1A6EDF1BE51D}" type="datetime1">
              <a:rPr lang="en-US" smtClean="0"/>
              <a:t>11/5/2025</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3752021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E13ABD-51DC-44A4-BDC7-2D6AE5D7352C}" type="datetime1">
              <a:rPr lang="en-US" smtClean="0"/>
              <a:t>11/5/2025</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39459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1E230E0C-F2D0-487A-842D-A8429C928C95}" type="datetime1">
              <a:rPr lang="en-US" smtClean="0"/>
              <a:t>11/5/2025</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107541647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hf hd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8701D248-9BB6-4159-8420-776A0D60647A}" type="datetime1">
              <a:rPr lang="en-US" smtClean="0"/>
              <a:t>11/5/2025</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694759649"/>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hf hdr="0" dt="0"/>
  <p:txStyles>
    <p:titleStyle>
      <a:lvl1pPr algn="l" defTabSz="914400" rtl="0" eaLnBrk="1" latinLnBrk="0" hangingPunct="1">
        <a:lnSpc>
          <a:spcPct val="90000"/>
        </a:lnSpc>
        <a:spcBef>
          <a:spcPct val="0"/>
        </a:spcBef>
        <a:buNone/>
        <a:defRPr sz="4400" kern="1200">
          <a:solidFill>
            <a:schemeClr val="accent5"/>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4"/>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8F51718B-B21F-4372-AF61-164BBA11288E}" type="datetime1">
              <a:rPr lang="en-US" smtClean="0"/>
              <a:t>11/5/2025</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900062332"/>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hf hdr="0" dt="0"/>
  <p:txStyles>
    <p:titleStyle>
      <a:lvl1pPr algn="l" defTabSz="914400" rtl="0" eaLnBrk="1" latinLnBrk="0" hangingPunct="1">
        <a:lnSpc>
          <a:spcPct val="90000"/>
        </a:lnSpc>
        <a:spcBef>
          <a:spcPct val="0"/>
        </a:spcBef>
        <a:buNone/>
        <a:defRPr sz="4400" kern="1200">
          <a:solidFill>
            <a:schemeClr val="accent4"/>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8A6E623-D8F3-4B4F-8B5C-8B127AE641C8}" type="datetime1">
              <a:rPr lang="en-US" smtClean="0"/>
              <a:t>11/5/2025</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519374154"/>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hf hdr="0" dt="0"/>
  <p:txStyles>
    <p:title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0079B892-CF39-424C-B6BB-030709D8975F}" type="datetime1">
              <a:rPr lang="en-US" smtClean="0"/>
              <a:t>11/5/2025</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4279954450"/>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hf hdr="0" dt="0"/>
  <p:txStyles>
    <p:title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F8B01A54-F589-4A20-A970-81083DABDEA4}" type="datetime1">
              <a:rPr lang="en-US" smtClean="0"/>
              <a:t>11/5/2025</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3184397434"/>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hf hd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hyperlink" Target="https://www.oregon.gov/ode/students-and-family/equity/Pages/default.aspx"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4.xml"/><Relationship Id="rId1" Type="http://schemas.openxmlformats.org/officeDocument/2006/relationships/slideLayout" Target="../slideLayouts/slideLayout1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5.xml"/><Relationship Id="rId1" Type="http://schemas.openxmlformats.org/officeDocument/2006/relationships/slideLayout" Target="../slideLayouts/slideLayout1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6.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2.xml"/><Relationship Id="rId1" Type="http://schemas.openxmlformats.org/officeDocument/2006/relationships/slideLayout" Target="../slideLayouts/slideLayout4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3.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3.xml"/><Relationship Id="rId1" Type="http://schemas.openxmlformats.org/officeDocument/2006/relationships/slideLayout" Target="../slideLayouts/slideLayout4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7.xml"/></Relationships>
</file>

<file path=ppt/slides/_rels/slide4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5.xml"/><Relationship Id="rId1" Type="http://schemas.openxmlformats.org/officeDocument/2006/relationships/slideLayout" Target="../slideLayouts/slideLayout4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www.oregon.gov/ode/StudentSuccess/Pages/default.aspx" TargetMode="Externa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50.xml"/><Relationship Id="rId1" Type="http://schemas.openxmlformats.org/officeDocument/2006/relationships/slideLayout" Target="../slideLayouts/slideLayout4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5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1.xml"/><Relationship Id="rId1" Type="http://schemas.openxmlformats.org/officeDocument/2006/relationships/slideLayout" Target="../slideLayouts/slideLayout48.xml"/></Relationships>
</file>

<file path=ppt/slides/_rels/slide5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2.xml"/><Relationship Id="rId1" Type="http://schemas.openxmlformats.org/officeDocument/2006/relationships/slideLayout" Target="../slideLayouts/slideLayout4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7.xml"/></Relationships>
</file>

<file path=ppt/slides/_rels/slide5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5.xml"/><Relationship Id="rId1" Type="http://schemas.openxmlformats.org/officeDocument/2006/relationships/slideLayout" Target="../slideLayouts/slideLayout47.xml"/></Relationships>
</file>

<file path=ppt/slides/_rels/slide5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6.xml"/><Relationship Id="rId1" Type="http://schemas.openxmlformats.org/officeDocument/2006/relationships/slideLayout" Target="../slideLayouts/slideLayout47.xml"/></Relationships>
</file>

<file path=ppt/slides/_rels/slide5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7.xml"/><Relationship Id="rId1" Type="http://schemas.openxmlformats.org/officeDocument/2006/relationships/slideLayout" Target="../slideLayouts/slideLayout47.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58.xml"/><Relationship Id="rId1" Type="http://schemas.openxmlformats.org/officeDocument/2006/relationships/slideLayout" Target="../slideLayouts/slideLayout4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59.xml"/><Relationship Id="rId1" Type="http://schemas.openxmlformats.org/officeDocument/2006/relationships/slideLayout" Target="../slideLayouts/slideLayout4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60.xml"/><Relationship Id="rId1" Type="http://schemas.openxmlformats.org/officeDocument/2006/relationships/slideLayout" Target="../slideLayouts/slideLayout4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6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61.xml"/><Relationship Id="rId1" Type="http://schemas.openxmlformats.org/officeDocument/2006/relationships/slideLayout" Target="../slideLayouts/slideLayout4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6.xml"/></Relationships>
</file>

<file path=ppt/slides/_rels/slide6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4.xml"/><Relationship Id="rId1" Type="http://schemas.openxmlformats.org/officeDocument/2006/relationships/slideLayout" Target="../slideLayouts/slideLayout36.xml"/></Relationships>
</file>

<file path=ppt/slides/_rels/slide6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5.xml"/><Relationship Id="rId1" Type="http://schemas.openxmlformats.org/officeDocument/2006/relationships/slideLayout" Target="../slideLayouts/slideLayout3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5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0.xml"/><Relationship Id="rId1" Type="http://schemas.openxmlformats.org/officeDocument/2006/relationships/slideLayout" Target="../slideLayouts/slideLayout63.xml"/></Relationships>
</file>

<file path=ppt/slides/_rels/slide71.xml.rels><?xml version="1.0" encoding="UTF-8" standalone="yes"?>
<Relationships xmlns="http://schemas.openxmlformats.org/package/2006/relationships"><Relationship Id="rId3" Type="http://schemas.openxmlformats.org/officeDocument/2006/relationships/hyperlink" Target="mailto:ODE.OSS-DataTeam@ode.oregon.gov" TargetMode="External"/><Relationship Id="rId2" Type="http://schemas.openxmlformats.org/officeDocument/2006/relationships/notesSlide" Target="../notesSlides/notesSlide71.xml"/><Relationship Id="rId1" Type="http://schemas.openxmlformats.org/officeDocument/2006/relationships/slideLayout" Target="../slideLayouts/slideLayout58.xml"/></Relationships>
</file>

<file path=ppt/slides/_rels/slide7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2.xml"/><Relationship Id="rId1" Type="http://schemas.openxmlformats.org/officeDocument/2006/relationships/slideLayout" Target="../slideLayouts/slideLayout63.xml"/></Relationships>
</file>

<file path=ppt/slides/_rels/slide7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3.xml"/><Relationship Id="rId1" Type="http://schemas.openxmlformats.org/officeDocument/2006/relationships/slideLayout" Target="../slideLayouts/slideLayout63.xml"/></Relationships>
</file>

<file path=ppt/slides/_rels/slide7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4.xml"/><Relationship Id="rId1" Type="http://schemas.openxmlformats.org/officeDocument/2006/relationships/slideLayout" Target="../slideLayouts/slideLayout63.xml"/></Relationships>
</file>

<file path=ppt/slides/_rels/slide7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5.xml"/><Relationship Id="rId1" Type="http://schemas.openxmlformats.org/officeDocument/2006/relationships/slideLayout" Target="../slideLayouts/slideLayout63.xml"/><Relationship Id="rId4" Type="http://schemas.openxmlformats.org/officeDocument/2006/relationships/image" Target="../media/image32.png"/></Relationships>
</file>

<file path=ppt/slides/_rels/slide7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6.xml"/><Relationship Id="rId1" Type="http://schemas.openxmlformats.org/officeDocument/2006/relationships/slideLayout" Target="../slideLayouts/slideLayout63.xml"/></Relationships>
</file>

<file path=ppt/slides/_rels/slide7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77.xml"/><Relationship Id="rId1" Type="http://schemas.openxmlformats.org/officeDocument/2006/relationships/slideLayout" Target="../slideLayouts/slideLayout58.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58.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58.xml"/></Relationships>
</file>

<file path=ppt/slides/_rels/slide8.xml.rels><?xml version="1.0" encoding="UTF-8" standalone="yes"?>
<Relationships xmlns="http://schemas.openxmlformats.org/package/2006/relationships"><Relationship Id="rId8" Type="http://schemas.openxmlformats.org/officeDocument/2006/relationships/hyperlink" Target="https://district.ode.state.or.us/apps/info/DataCllctnDetail.aspx?id=432" TargetMode="External"/><Relationship Id="rId3" Type="http://schemas.openxmlformats.org/officeDocument/2006/relationships/hyperlink" Target="https://district.ode.state.or.us/apps/info/DataCllctnDetail.aspx?id=180" TargetMode="External"/><Relationship Id="rId7" Type="http://schemas.openxmlformats.org/officeDocument/2006/relationships/hyperlink" Target="https://district.ode.state.or.us/apps/info/DataCllctnDetail.aspx?id=433"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hyperlink" Target="https://district.ode.state.or.us/apps/info/DataCllctnDetail.aspx?id=436" TargetMode="External"/><Relationship Id="rId11" Type="http://schemas.openxmlformats.org/officeDocument/2006/relationships/hyperlink" Target="https://district.ode.state.or.us/apps/info/" TargetMode="External"/><Relationship Id="rId5" Type="http://schemas.openxmlformats.org/officeDocument/2006/relationships/hyperlink" Target="https://district.ode.state.or.us/apps/info/DataCllctnDetail.aspx?id=435" TargetMode="External"/><Relationship Id="rId10" Type="http://schemas.openxmlformats.org/officeDocument/2006/relationships/hyperlink" Target="https://district.ode.state.or.us/apps/info/DataCllctnDetail.aspx?id=273" TargetMode="External"/><Relationship Id="rId4" Type="http://schemas.openxmlformats.org/officeDocument/2006/relationships/hyperlink" Target="https://district.ode.state.or.us/apps/info/DataCllctnDetail.aspx?id=227" TargetMode="External"/><Relationship Id="rId9" Type="http://schemas.openxmlformats.org/officeDocument/2006/relationships/hyperlink" Target="https://district.ode.state.or.us/apps/info/DataCllctnDetail.aspx?id=228" TargetMode="External"/></Relationships>
</file>

<file path=ppt/slides/_rels/slide8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80.xml"/><Relationship Id="rId1" Type="http://schemas.openxmlformats.org/officeDocument/2006/relationships/slideLayout" Target="../slideLayouts/slideLayout58.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hyperlink" Target="https://www.youtube.com/channel/UCaii77lr_Y00qyjL8OMcq2A" TargetMode="External"/><Relationship Id="rId2" Type="http://schemas.openxmlformats.org/officeDocument/2006/relationships/notesSlide" Target="../notesSlides/notesSlide82.xml"/><Relationship Id="rId1" Type="http://schemas.openxmlformats.org/officeDocument/2006/relationships/slideLayout" Target="../slideLayouts/slideLayout3.xml"/><Relationship Id="rId4" Type="http://schemas.openxmlformats.org/officeDocument/2006/relationships/hyperlink" Target="https://www.oregon.gov/ode/reports-and-data/SpEdReports/Pages/SEDC-Training-Resources.aspx" TargetMode="External"/></Relationships>
</file>

<file path=ppt/slides/_rels/slide83.xml.rels><?xml version="1.0" encoding="UTF-8" standalone="yes"?>
<Relationships xmlns="http://schemas.openxmlformats.org/package/2006/relationships"><Relationship Id="rId3" Type="http://schemas.openxmlformats.org/officeDocument/2006/relationships/hyperlink" Target="https://district.ode.state.or.us/apps/info/" TargetMode="External"/><Relationship Id="rId2" Type="http://schemas.openxmlformats.org/officeDocument/2006/relationships/notesSlide" Target="../notesSlides/notesSlide83.xml"/><Relationship Id="rId1" Type="http://schemas.openxmlformats.org/officeDocument/2006/relationships/slideLayout" Target="../slideLayouts/slideLayout3.xml"/><Relationship Id="rId6" Type="http://schemas.openxmlformats.org/officeDocument/2006/relationships/hyperlink" Target="https://www.ode.state.or.us/apps/CollectionCatalog" TargetMode="External"/><Relationship Id="rId5" Type="http://schemas.openxmlformats.org/officeDocument/2006/relationships/hyperlink" Target="https://odedistrict.oregon.gov/CollectionsValidations/FileFormats/Pages/default.aspx" TargetMode="External"/><Relationship Id="rId4" Type="http://schemas.openxmlformats.org/officeDocument/2006/relationships/hyperlink" Target="https://odedistrict.oregon.gov/CollectionsValidations/Pages/default.aspx" TargetMode="External"/></Relationships>
</file>

<file path=ppt/slides/_rels/slide84.xml.rels><?xml version="1.0" encoding="UTF-8" standalone="yes"?>
<Relationships xmlns="http://schemas.openxmlformats.org/package/2006/relationships"><Relationship Id="rId3" Type="http://schemas.openxmlformats.org/officeDocument/2006/relationships/hyperlink" Target="https://www.oregon.gov/ode/reports-and-data/SpEdReports/BootCampMaterials/ProcessContentManual.docx" TargetMode="External"/><Relationship Id="rId2" Type="http://schemas.openxmlformats.org/officeDocument/2006/relationships/notesSlide" Target="../notesSlides/notesSlide84.xml"/><Relationship Id="rId1" Type="http://schemas.openxmlformats.org/officeDocument/2006/relationships/slideLayout" Target="../slideLayouts/slideLayout3.xml"/><Relationship Id="rId6" Type="http://schemas.openxmlformats.org/officeDocument/2006/relationships/hyperlink" Target="https://www.oregon.gov/ode/reports-and-data/SpEdReports/BootCampMaterials/ChildFindManual.docx" TargetMode="External"/><Relationship Id="rId5" Type="http://schemas.openxmlformats.org/officeDocument/2006/relationships/hyperlink" Target="https://www.oregon.gov/ode/reports-and-data/SpEdReports/BootCampMaterials/ConsolidatedUserGuide.docx" TargetMode="External"/><Relationship Id="rId4" Type="http://schemas.openxmlformats.org/officeDocument/2006/relationships/hyperlink" Target="https://www.oregon.gov/ode/reports-and-data/SpEdReports/BootCampMaterials/DataManagerUserGuide.docx" TargetMode="External"/></Relationships>
</file>

<file path=ppt/slides/_rels/slide85.xml.rels><?xml version="1.0" encoding="UTF-8" standalone="yes"?>
<Relationships xmlns="http://schemas.openxmlformats.org/package/2006/relationships"><Relationship Id="rId8" Type="http://schemas.openxmlformats.org/officeDocument/2006/relationships/hyperlink" Target="mailto:cherisse.gordon@ode.oregon.gov" TargetMode="External"/><Relationship Id="rId3" Type="http://schemas.openxmlformats.org/officeDocument/2006/relationships/hyperlink" Target="mailto:jackie.mckim@ode.oregon.gov" TargetMode="External"/><Relationship Id="rId7" Type="http://schemas.openxmlformats.org/officeDocument/2006/relationships/hyperlink" Target="mailto:cara.mcmurry@ode.oregon.gov" TargetMode="External"/><Relationship Id="rId2" Type="http://schemas.openxmlformats.org/officeDocument/2006/relationships/notesSlide" Target="../notesSlides/notesSlide85.xml"/><Relationship Id="rId1" Type="http://schemas.openxmlformats.org/officeDocument/2006/relationships/slideLayout" Target="../slideLayouts/slideLayout3.xml"/><Relationship Id="rId6" Type="http://schemas.openxmlformats.org/officeDocument/2006/relationships/hyperlink" Target="mailto:amanda.claycomb@ode.oregon.gov" TargetMode="External"/><Relationship Id="rId5" Type="http://schemas.openxmlformats.org/officeDocument/2006/relationships/hyperlink" Target="mailto:maxwell.swope@ode.oregon.gov" TargetMode="External"/><Relationship Id="rId4" Type="http://schemas.openxmlformats.org/officeDocument/2006/relationships/hyperlink" Target="mailto:cynthia.garton@ode.oregon.gov" TargetMode="Externa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72791" y="2399591"/>
            <a:ext cx="9646417" cy="977777"/>
          </a:xfrm>
        </p:spPr>
        <p:txBody>
          <a:bodyPr>
            <a:normAutofit/>
          </a:bodyPr>
          <a:lstStyle/>
          <a:p>
            <a:r>
              <a:rPr lang="en-US" dirty="0"/>
              <a:t>SECC/Child Find Fall Webinar</a:t>
            </a:r>
          </a:p>
        </p:txBody>
      </p:sp>
      <p:sp>
        <p:nvSpPr>
          <p:cNvPr id="3" name="Subtitle 2"/>
          <p:cNvSpPr>
            <a:spLocks noGrp="1"/>
          </p:cNvSpPr>
          <p:nvPr>
            <p:ph type="subTitle" idx="1"/>
          </p:nvPr>
        </p:nvSpPr>
        <p:spPr>
          <a:xfrm>
            <a:off x="1524000" y="3762811"/>
            <a:ext cx="9144000" cy="789092"/>
          </a:xfrm>
        </p:spPr>
        <p:txBody>
          <a:bodyPr/>
          <a:lstStyle/>
          <a:p>
            <a:r>
              <a:rPr lang="en-US" dirty="0"/>
              <a:t>2025-2026 Special Education Data Collections</a:t>
            </a:r>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1</a:t>
            </a:fld>
            <a:endParaRPr lang="en-US" dirty="0"/>
          </a:p>
        </p:txBody>
      </p:sp>
    </p:spTree>
    <p:extLst>
      <p:ext uri="{BB962C8B-B14F-4D97-AF65-F5344CB8AC3E}">
        <p14:creationId xmlns:p14="http://schemas.microsoft.com/office/powerpoint/2010/main" val="3972213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p>
            <a:r>
              <a:rPr lang="en-US" dirty="0"/>
              <a:t>December Child Count Dates</a:t>
            </a:r>
          </a:p>
        </p:txBody>
      </p:sp>
      <p:graphicFrame>
        <p:nvGraphicFramePr>
          <p:cNvPr id="10" name="Content Placeholder 3" descr="SmartArt table containing December child count collection and review window dates. ">
            <a:extLst>
              <a:ext uri="{FF2B5EF4-FFF2-40B4-BE49-F238E27FC236}">
                <a16:creationId xmlns:a16="http://schemas.microsoft.com/office/drawing/2014/main" id="{44A663CE-5195-C05F-F4FF-87C5AFA2F919}"/>
              </a:ext>
            </a:extLst>
          </p:cNvPr>
          <p:cNvGraphicFramePr>
            <a:graphicFrameLocks noGrp="1"/>
          </p:cNvGraphicFramePr>
          <p:nvPr>
            <p:ph sz="half" idx="4294967295"/>
          </p:nvPr>
        </p:nvGraphicFramePr>
        <p:xfrm>
          <a:off x="916781" y="1759089"/>
          <a:ext cx="5329237" cy="4105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ontent Placeholder 2"/>
          <p:cNvSpPr>
            <a:spLocks noGrp="1"/>
          </p:cNvSpPr>
          <p:nvPr>
            <p:ph idx="1"/>
          </p:nvPr>
        </p:nvSpPr>
        <p:spPr>
          <a:xfrm>
            <a:off x="6652478" y="3080312"/>
            <a:ext cx="5052378" cy="1368809"/>
          </a:xfrm>
        </p:spPr>
        <p:txBody>
          <a:bodyPr vert="horz" lIns="91440" tIns="45720" rIns="91440" bIns="45720" rtlCol="0">
            <a:normAutofit/>
          </a:bodyPr>
          <a:lstStyle/>
          <a:p>
            <a:pPr marL="0" indent="0">
              <a:buNone/>
            </a:pPr>
            <a:endParaRPr lang="en-US" b="1" dirty="0"/>
          </a:p>
          <a:p>
            <a:pPr marL="0" indent="0">
              <a:buNone/>
            </a:pPr>
            <a:r>
              <a:rPr lang="en-US" dirty="0"/>
              <a:t>Data Owner: Jackie </a:t>
            </a:r>
            <a:r>
              <a:rPr lang="en-US" dirty="0" err="1"/>
              <a:t>McKim</a:t>
            </a:r>
            <a:endParaRPr lang="en-US" dirty="0"/>
          </a:p>
          <a:p>
            <a:endParaRPr lang="en-US" dirty="0"/>
          </a:p>
          <a:p>
            <a:endParaRPr lang="en-US" dirty="0"/>
          </a:p>
        </p:txBody>
      </p:sp>
      <p:sp>
        <p:nvSpPr>
          <p:cNvPr id="14" name="Footer Placeholder 4">
            <a:extLst>
              <a:ext uri="{FF2B5EF4-FFF2-40B4-BE49-F238E27FC236}">
                <a16:creationId xmlns:a16="http://schemas.microsoft.com/office/drawing/2014/main" id="{AC5C8CDC-3E91-0A19-FD5C-ADE170917799}"/>
              </a:ext>
            </a:extLst>
          </p:cNvPr>
          <p:cNvSpPr>
            <a:spLocks noGrp="1"/>
          </p:cNvSpPr>
          <p:nvPr>
            <p:ph type="ftr" sz="quarter" idx="11"/>
          </p:nvPr>
        </p:nvSpPr>
        <p:spPr/>
        <p:txBody>
          <a:bodyPr/>
          <a:lstStyle/>
          <a:p>
            <a:pPr>
              <a:spcAft>
                <a:spcPts val="600"/>
              </a:spcAft>
            </a:pPr>
            <a:r>
              <a:rPr lang="en-US"/>
              <a:t>Oregon Department of Education</a:t>
            </a:r>
          </a:p>
        </p:txBody>
      </p:sp>
      <p:sp>
        <p:nvSpPr>
          <p:cNvPr id="16" name="Slide Number Placeholder 5">
            <a:extLst>
              <a:ext uri="{FF2B5EF4-FFF2-40B4-BE49-F238E27FC236}">
                <a16:creationId xmlns:a16="http://schemas.microsoft.com/office/drawing/2014/main" id="{175622D2-E491-558A-7CD5-116B64C8A74D}"/>
              </a:ext>
            </a:extLst>
          </p:cNvPr>
          <p:cNvSpPr>
            <a:spLocks noGrp="1"/>
          </p:cNvSpPr>
          <p:nvPr>
            <p:ph type="sldNum" sz="quarter" idx="12"/>
          </p:nvPr>
        </p:nvSpPr>
        <p:spPr/>
        <p:txBody>
          <a:bodyPr/>
          <a:lstStyle/>
          <a:p>
            <a:pPr>
              <a:spcAft>
                <a:spcPts val="600"/>
              </a:spcAft>
            </a:pPr>
            <a:fld id="{357F5B69-6281-4C1F-8C38-6DA0F56DA430}" type="slidenum">
              <a:rPr lang="en-US" smtClean="0"/>
              <a:pPr>
                <a:spcAft>
                  <a:spcPts val="600"/>
                </a:spcAft>
              </a:pPr>
              <a:t>10</a:t>
            </a:fld>
            <a:endParaRPr lang="en-US"/>
          </a:p>
        </p:txBody>
      </p:sp>
    </p:spTree>
    <p:extLst>
      <p:ext uri="{BB962C8B-B14F-4D97-AF65-F5344CB8AC3E}">
        <p14:creationId xmlns:p14="http://schemas.microsoft.com/office/powerpoint/2010/main" val="4164688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December Child Count</a:t>
            </a:r>
          </a:p>
        </p:txBody>
      </p:sp>
      <p:sp>
        <p:nvSpPr>
          <p:cNvPr id="6" name="Content Placeholder 5"/>
          <p:cNvSpPr>
            <a:spLocks noGrp="1"/>
          </p:cNvSpPr>
          <p:nvPr>
            <p:ph idx="1"/>
          </p:nvPr>
        </p:nvSpPr>
        <p:spPr/>
        <p:txBody>
          <a:bodyPr/>
          <a:lstStyle/>
          <a:p>
            <a:r>
              <a:rPr lang="en-US" u="sng" dirty="0"/>
              <a:t>Description/Purpose</a:t>
            </a:r>
            <a:r>
              <a:rPr lang="en-US" dirty="0"/>
              <a:t>:</a:t>
            </a:r>
          </a:p>
          <a:p>
            <a:pPr lvl="1">
              <a:spcAft>
                <a:spcPts val="600"/>
              </a:spcAft>
            </a:pPr>
            <a:r>
              <a:rPr lang="en-US" dirty="0"/>
              <a:t>Count of special education students as of December 1</a:t>
            </a:r>
          </a:p>
          <a:p>
            <a:r>
              <a:rPr lang="en-US" u="sng" dirty="0"/>
              <a:t>Why</a:t>
            </a:r>
            <a:r>
              <a:rPr lang="en-US" dirty="0"/>
              <a:t>?</a:t>
            </a:r>
          </a:p>
          <a:p>
            <a:pPr lvl="1"/>
            <a:r>
              <a:rPr lang="en-US" dirty="0"/>
              <a:t>Required by IDEA Section 618</a:t>
            </a: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11</a:t>
            </a:fld>
            <a:endParaRPr lang="en-US" dirty="0"/>
          </a:p>
        </p:txBody>
      </p:sp>
    </p:spTree>
    <p:extLst>
      <p:ext uri="{BB962C8B-B14F-4D97-AF65-F5344CB8AC3E}">
        <p14:creationId xmlns:p14="http://schemas.microsoft.com/office/powerpoint/2010/main" val="8924519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December Child Count – Who is reported?</a:t>
            </a:r>
          </a:p>
        </p:txBody>
      </p:sp>
      <p:sp>
        <p:nvSpPr>
          <p:cNvPr id="2" name="Content Placeholder 1"/>
          <p:cNvSpPr>
            <a:spLocks noGrp="1"/>
          </p:cNvSpPr>
          <p:nvPr>
            <p:ph idx="1"/>
          </p:nvPr>
        </p:nvSpPr>
        <p:spPr/>
        <p:txBody>
          <a:bodyPr/>
          <a:lstStyle/>
          <a:p>
            <a:r>
              <a:rPr lang="en-US" sz="3000" dirty="0"/>
              <a:t>All eligible students:</a:t>
            </a:r>
          </a:p>
          <a:p>
            <a:pPr lvl="1"/>
            <a:r>
              <a:rPr lang="en-US" sz="2600" dirty="0"/>
              <a:t>Valid Oregon Eligibility</a:t>
            </a:r>
          </a:p>
          <a:p>
            <a:pPr lvl="1"/>
            <a:r>
              <a:rPr lang="en-US" sz="2600" dirty="0"/>
              <a:t>Valid IEP </a:t>
            </a:r>
          </a:p>
          <a:p>
            <a:pPr lvl="1">
              <a:spcAft>
                <a:spcPts val="600"/>
              </a:spcAft>
            </a:pPr>
            <a:r>
              <a:rPr lang="en-US" sz="2600" dirty="0"/>
              <a:t>Receiving services</a:t>
            </a:r>
          </a:p>
          <a:p>
            <a:pPr lvl="2">
              <a:spcAft>
                <a:spcPts val="600"/>
              </a:spcAft>
            </a:pPr>
            <a:r>
              <a:rPr lang="en-US" sz="2600" dirty="0"/>
              <a:t>In-Person</a:t>
            </a:r>
          </a:p>
          <a:p>
            <a:pPr lvl="2">
              <a:spcAft>
                <a:spcPts val="600"/>
              </a:spcAft>
            </a:pPr>
            <a:r>
              <a:rPr lang="en-US" sz="2600" dirty="0"/>
              <a:t>Virtually, or</a:t>
            </a:r>
          </a:p>
          <a:p>
            <a:pPr lvl="2">
              <a:spcAft>
                <a:spcPts val="600"/>
              </a:spcAft>
            </a:pPr>
            <a:r>
              <a:rPr lang="en-US" sz="2600" dirty="0"/>
              <a:t>Both</a:t>
            </a:r>
          </a:p>
          <a:p>
            <a:r>
              <a:rPr lang="en-US" sz="3000" i="1" dirty="0"/>
              <a:t>Exception</a:t>
            </a:r>
            <a:r>
              <a:rPr lang="en-US" sz="3000" dirty="0"/>
              <a:t>: Parent Placed Private School, Not Receiving Services</a:t>
            </a:r>
          </a:p>
          <a:p>
            <a:endParaRPr lang="en-US" sz="3000"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12</a:t>
            </a:fld>
            <a:endParaRPr lang="en-US" dirty="0"/>
          </a:p>
        </p:txBody>
      </p:sp>
    </p:spTree>
    <p:extLst>
      <p:ext uri="{BB962C8B-B14F-4D97-AF65-F5344CB8AC3E}">
        <p14:creationId xmlns:p14="http://schemas.microsoft.com/office/powerpoint/2010/main" val="8632638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17176" y="457200"/>
            <a:ext cx="11093824" cy="1026460"/>
          </a:xfrm>
        </p:spPr>
        <p:txBody>
          <a:bodyPr>
            <a:normAutofit/>
          </a:bodyPr>
          <a:lstStyle/>
          <a:p>
            <a:r>
              <a:rPr lang="en-US" dirty="0"/>
              <a:t>December Child Count – Who is NOT reported?</a:t>
            </a:r>
          </a:p>
        </p:txBody>
      </p:sp>
      <p:sp>
        <p:nvSpPr>
          <p:cNvPr id="2" name="Content Placeholder 1"/>
          <p:cNvSpPr>
            <a:spLocks noGrp="1"/>
          </p:cNvSpPr>
          <p:nvPr>
            <p:ph idx="1"/>
          </p:nvPr>
        </p:nvSpPr>
        <p:spPr/>
        <p:txBody>
          <a:bodyPr/>
          <a:lstStyle/>
          <a:p>
            <a:pPr marL="228594" indent="-228594" defTabSz="914377">
              <a:buClr>
                <a:srgbClr val="344654"/>
              </a:buClr>
            </a:pPr>
            <a:r>
              <a:rPr lang="en-US" sz="3000" dirty="0">
                <a:solidFill>
                  <a:prstClr val="black"/>
                </a:solidFill>
              </a:rPr>
              <a:t>Students in referral status (Child Find)</a:t>
            </a:r>
          </a:p>
          <a:p>
            <a:pPr marL="228594" lvl="0" indent="-228594" defTabSz="914377">
              <a:buClr>
                <a:srgbClr val="344654"/>
              </a:buClr>
            </a:pPr>
            <a:r>
              <a:rPr lang="en-US" sz="3000" dirty="0">
                <a:solidFill>
                  <a:prstClr val="black"/>
                </a:solidFill>
              </a:rPr>
              <a:t>Exited students</a:t>
            </a:r>
          </a:p>
          <a:p>
            <a:pPr marL="228594" lvl="0" indent="-228594" defTabSz="914377">
              <a:buClr>
                <a:srgbClr val="344654"/>
              </a:buClr>
            </a:pPr>
            <a:r>
              <a:rPr lang="en-US" sz="3000" dirty="0">
                <a:solidFill>
                  <a:prstClr val="black"/>
                </a:solidFill>
              </a:rPr>
              <a:t>Students not receiving services, including:</a:t>
            </a:r>
          </a:p>
          <a:p>
            <a:pPr marL="685783" lvl="1" indent="-228594" defTabSz="914377">
              <a:buClr>
                <a:srgbClr val="344654"/>
              </a:buClr>
            </a:pPr>
            <a:r>
              <a:rPr lang="en-US" sz="2800" dirty="0">
                <a:solidFill>
                  <a:prstClr val="black"/>
                </a:solidFill>
              </a:rPr>
              <a:t>Parents who have opted to Homeschool with no services</a:t>
            </a:r>
          </a:p>
          <a:p>
            <a:pPr marL="685783" lvl="1" indent="-228594" defTabSz="914377">
              <a:buClr>
                <a:srgbClr val="344654"/>
              </a:buClr>
            </a:pPr>
            <a:r>
              <a:rPr lang="en-US" sz="2800" dirty="0"/>
              <a:t>Students who received a Modified Diploma and are no longer receiving services</a:t>
            </a:r>
            <a:endParaRPr lang="en-US" sz="2600" dirty="0">
              <a:solidFill>
                <a:prstClr val="black"/>
              </a:solidFill>
            </a:endParaRPr>
          </a:p>
          <a:p>
            <a:pPr marL="228594" lvl="0" indent="-228594" defTabSz="914377">
              <a:buClr>
                <a:srgbClr val="344654"/>
              </a:buClr>
            </a:pPr>
            <a:r>
              <a:rPr lang="en-US" sz="3000" dirty="0">
                <a:solidFill>
                  <a:prstClr val="black"/>
                </a:solidFill>
              </a:rPr>
              <a:t>Students who received a Regular Diploma</a:t>
            </a:r>
          </a:p>
          <a:p>
            <a:pPr marL="228594" lvl="0" indent="-228594" defTabSz="914377">
              <a:buClr>
                <a:srgbClr val="344654"/>
              </a:buClr>
            </a:pPr>
            <a:endParaRPr lang="en-US" sz="3000" dirty="0">
              <a:solidFill>
                <a:prstClr val="black"/>
              </a:solidFill>
            </a:endParaRPr>
          </a:p>
          <a:p>
            <a:pPr marL="228594" lvl="0" indent="-228594" defTabSz="914377">
              <a:buClr>
                <a:srgbClr val="344654"/>
              </a:buClr>
            </a:pPr>
            <a:endParaRPr lang="en-US" sz="3000" dirty="0">
              <a:solidFill>
                <a:prstClr val="black"/>
              </a:solidFill>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Oregon Department of Education</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7F5B69-6281-4C1F-8C38-6DA0F56DA430}" type="slidenum">
              <a:rPr kumimoji="0" lang="en-US" sz="12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82792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17176" y="457200"/>
            <a:ext cx="11379030" cy="1026460"/>
          </a:xfrm>
        </p:spPr>
        <p:txBody>
          <a:bodyPr>
            <a:noAutofit/>
          </a:bodyPr>
          <a:lstStyle/>
          <a:p>
            <a:r>
              <a:rPr lang="en-US" sz="3700" dirty="0"/>
              <a:t>December Child Count </a:t>
            </a:r>
            <a:r>
              <a:rPr lang="en-US" sz="4000" dirty="0"/>
              <a:t>– W</a:t>
            </a:r>
            <a:r>
              <a:rPr lang="en-US" sz="3700" dirty="0"/>
              <a:t>ho is responsible for reporting?</a:t>
            </a: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Oregon Department of Education</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7F5B69-6281-4C1F-8C38-6DA0F56DA430}" type="slidenum">
              <a:rPr kumimoji="0" lang="en-US" sz="12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graphicFrame>
        <p:nvGraphicFramePr>
          <p:cNvPr id="8" name="Content Placeholder 1" descr="SmartArt table containing indicating who is responsible for reporting. ">
            <a:extLst>
              <a:ext uri="{FF2B5EF4-FFF2-40B4-BE49-F238E27FC236}">
                <a16:creationId xmlns:a16="http://schemas.microsoft.com/office/drawing/2014/main" id="{8D742E2E-BF90-A341-7739-EFB892B5E969}"/>
              </a:ext>
            </a:extLst>
          </p:cNvPr>
          <p:cNvGraphicFramePr>
            <a:graphicFrameLocks noGrp="1"/>
          </p:cNvGraphicFramePr>
          <p:nvPr>
            <p:ph idx="1"/>
            <p:extLst>
              <p:ext uri="{D42A27DB-BD31-4B8C-83A1-F6EECF244321}">
                <p14:modId xmlns:p14="http://schemas.microsoft.com/office/powerpoint/2010/main" val="4070358338"/>
              </p:ext>
            </p:extLst>
          </p:nvPr>
        </p:nvGraphicFramePr>
        <p:xfrm>
          <a:off x="717550" y="1825625"/>
          <a:ext cx="10783888" cy="4108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770130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December Child Count – How are the data used?</a:t>
            </a:r>
          </a:p>
        </p:txBody>
      </p:sp>
      <p:sp>
        <p:nvSpPr>
          <p:cNvPr id="2" name="Content Placeholder 1"/>
          <p:cNvSpPr>
            <a:spLocks noGrp="1"/>
          </p:cNvSpPr>
          <p:nvPr>
            <p:ph idx="1"/>
          </p:nvPr>
        </p:nvSpPr>
        <p:spPr/>
        <p:txBody>
          <a:bodyPr/>
          <a:lstStyle/>
          <a:p>
            <a:r>
              <a:rPr lang="en-US" dirty="0"/>
              <a:t>Reporting to the U.S. Department of Education</a:t>
            </a:r>
          </a:p>
          <a:p>
            <a:r>
              <a:rPr lang="en-US" dirty="0"/>
              <a:t>Fiscal</a:t>
            </a:r>
          </a:p>
          <a:p>
            <a:r>
              <a:rPr lang="en-US" dirty="0"/>
              <a:t>Proportionate Share</a:t>
            </a:r>
          </a:p>
          <a:p>
            <a:r>
              <a:rPr lang="en-US" dirty="0"/>
              <a:t>Statistical</a:t>
            </a:r>
          </a:p>
          <a:p>
            <a:r>
              <a:rPr lang="en-US" dirty="0"/>
              <a:t>At-A-Glance Special Education Profile</a:t>
            </a:r>
          </a:p>
          <a:p>
            <a:r>
              <a:rPr lang="en-US" dirty="0"/>
              <a:t>SPR&amp;I </a:t>
            </a:r>
          </a:p>
          <a:p>
            <a:r>
              <a:rPr lang="en-US" dirty="0"/>
              <a:t>SPP/APR</a:t>
            </a:r>
          </a:p>
          <a:p>
            <a:r>
              <a:rPr lang="en-US" dirty="0"/>
              <a:t>LEA (District) Determinations</a:t>
            </a: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Oregon Department of Education</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7F5B69-6281-4C1F-8C38-6DA0F56DA430}" type="slidenum">
              <a:rPr kumimoji="0" lang="en-US" sz="12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53314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C183D7F6-B498-43B3-948B-1728B52AA6E4}">
                <adec:decorative xmlns:adec="http://schemas.microsoft.com/office/drawing/2017/decorative" val="0"/>
              </a:ext>
            </a:extLst>
          </p:cNvPr>
          <p:cNvSpPr>
            <a:spLocks noGrp="1"/>
          </p:cNvSpPr>
          <p:nvPr>
            <p:ph type="title"/>
          </p:nvPr>
        </p:nvSpPr>
        <p:spPr>
          <a:xfrm>
            <a:off x="717176" y="457200"/>
            <a:ext cx="11017624" cy="1026460"/>
          </a:xfrm>
        </p:spPr>
        <p:txBody>
          <a:bodyPr>
            <a:normAutofit fontScale="90000"/>
          </a:bodyPr>
          <a:lstStyle/>
          <a:p>
            <a:r>
              <a:rPr lang="en-US" dirty="0"/>
              <a:t>December Child Count – What’s New for 2025-2026</a:t>
            </a:r>
          </a:p>
        </p:txBody>
      </p:sp>
      <p:sp>
        <p:nvSpPr>
          <p:cNvPr id="2" name="Content Placeholder 1"/>
          <p:cNvSpPr>
            <a:spLocks noGrp="1"/>
          </p:cNvSpPr>
          <p:nvPr>
            <p:ph idx="1"/>
          </p:nvPr>
        </p:nvSpPr>
        <p:spPr/>
        <p:txBody>
          <a:bodyPr>
            <a:normAutofit/>
          </a:bodyPr>
          <a:lstStyle/>
          <a:p>
            <a:pPr lvl="0"/>
            <a:r>
              <a:rPr lang="en-US" dirty="0"/>
              <a:t>Removing both Related and Supplemental service codes and their business rules. </a:t>
            </a:r>
          </a:p>
          <a:p>
            <a:pPr lvl="0"/>
            <a:r>
              <a:rPr lang="en-US" dirty="0"/>
              <a:t>Revising the Final Submission Form formatting and adding PNF counts to the Programs column.</a:t>
            </a: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Oregon Department of Education</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7F5B69-6281-4C1F-8C38-6DA0F56DA430}" type="slidenum">
              <a:rPr kumimoji="0" lang="en-US" sz="12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87267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17176" y="457200"/>
            <a:ext cx="11183088" cy="1026460"/>
          </a:xfrm>
        </p:spPr>
        <p:txBody>
          <a:bodyPr>
            <a:normAutofit fontScale="90000"/>
          </a:bodyPr>
          <a:lstStyle/>
          <a:p>
            <a:r>
              <a:rPr lang="en-US" dirty="0"/>
              <a:t>December Child Count – Problem Areas Miscodes</a:t>
            </a:r>
          </a:p>
        </p:txBody>
      </p:sp>
      <p:sp>
        <p:nvSpPr>
          <p:cNvPr id="2" name="Content Placeholder 1"/>
          <p:cNvSpPr>
            <a:spLocks noGrp="1"/>
          </p:cNvSpPr>
          <p:nvPr>
            <p:ph idx="1"/>
          </p:nvPr>
        </p:nvSpPr>
        <p:spPr>
          <a:xfrm>
            <a:off x="717176" y="1825625"/>
            <a:ext cx="10784542" cy="4109010"/>
          </a:xfrm>
        </p:spPr>
        <p:txBody>
          <a:bodyPr>
            <a:normAutofit/>
          </a:bodyPr>
          <a:lstStyle/>
          <a:p>
            <a:pPr marL="0" indent="0">
              <a:buNone/>
            </a:pPr>
            <a:r>
              <a:rPr lang="en-US" dirty="0"/>
              <a:t>Common Miscoded Fields:</a:t>
            </a:r>
          </a:p>
          <a:p>
            <a:r>
              <a:rPr lang="en-US" dirty="0"/>
              <a:t>Homeschool records (Federal Placement 41), Attending District and Attending School ID is the ESD ID</a:t>
            </a:r>
          </a:p>
          <a:p>
            <a:r>
              <a:rPr lang="en-US" dirty="0"/>
              <a:t>If attending a Charter School, then Enrollment type is “C”</a:t>
            </a:r>
          </a:p>
          <a:p>
            <a:r>
              <a:rPr lang="en-US" dirty="0"/>
              <a:t>If Enrollment Type N, then Attending District and Attending School IDs should match Resident District and Resident School IDs</a:t>
            </a:r>
          </a:p>
          <a:p>
            <a:r>
              <a:rPr lang="en-US" dirty="0"/>
              <a:t>If Interdistrict Transfer, then the Special Education Resident District ID cannot be same as the Resident District ID and Attending District ID</a:t>
            </a:r>
          </a:p>
          <a:p>
            <a:r>
              <a:rPr lang="en-US" dirty="0"/>
              <a:t>If district placed in an Approved Private School, </a:t>
            </a:r>
            <a:br>
              <a:rPr lang="en-US" dirty="0"/>
            </a:br>
            <a:r>
              <a:rPr lang="en-US" dirty="0"/>
              <a:t>then Enrollment type is “A”</a:t>
            </a: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Oregon Department of Education</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pic>
        <p:nvPicPr>
          <p:cNvPr id="6" name="Picture 10" descr="Cat with paw on face.">
            <a:extLst>
              <a:ext uri="{FF2B5EF4-FFF2-40B4-BE49-F238E27FC236}">
                <a16:creationId xmlns:a16="http://schemas.microsoft.com/office/drawing/2014/main" id="{7EF25105-6A33-F5B7-D640-B0450233DF3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11094"/>
          <a:stretch/>
        </p:blipFill>
        <p:spPr bwMode="auto">
          <a:xfrm>
            <a:off x="8757409" y="4754715"/>
            <a:ext cx="2964978" cy="1750203"/>
          </a:xfrm>
          <a:prstGeom prst="rect">
            <a:avLst/>
          </a:prstGeom>
          <a:solidFill>
            <a:srgbClr val="FFFFFF"/>
          </a:solidFill>
          <a:ln>
            <a:noFill/>
          </a:ln>
          <a:effectLst>
            <a:softEdge rad="112500"/>
          </a:effectLst>
        </p:spPr>
      </p:pic>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7F5B69-6281-4C1F-8C38-6DA0F56DA430}" type="slidenum">
              <a:rPr kumimoji="0" lang="en-US" sz="12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44945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17176" y="457200"/>
            <a:ext cx="11154784" cy="1026460"/>
          </a:xfrm>
        </p:spPr>
        <p:txBody>
          <a:bodyPr>
            <a:normAutofit fontScale="90000"/>
          </a:bodyPr>
          <a:lstStyle/>
          <a:p>
            <a:r>
              <a:rPr lang="en-US" dirty="0"/>
              <a:t>December Child Count – Problem Areas Programs</a:t>
            </a:r>
          </a:p>
        </p:txBody>
      </p:sp>
      <p:sp>
        <p:nvSpPr>
          <p:cNvPr id="2" name="Content Placeholder 1"/>
          <p:cNvSpPr>
            <a:spLocks noGrp="1"/>
          </p:cNvSpPr>
          <p:nvPr>
            <p:ph idx="1"/>
          </p:nvPr>
        </p:nvSpPr>
        <p:spPr>
          <a:xfrm>
            <a:off x="717176" y="1825625"/>
            <a:ext cx="7694058" cy="4109010"/>
          </a:xfrm>
        </p:spPr>
        <p:txBody>
          <a:bodyPr>
            <a:noAutofit/>
          </a:bodyPr>
          <a:lstStyle/>
          <a:p>
            <a:r>
              <a:rPr lang="en-US" dirty="0"/>
              <a:t>JDEP students:</a:t>
            </a:r>
          </a:p>
          <a:p>
            <a:pPr lvl="1"/>
            <a:r>
              <a:rPr lang="en-US" dirty="0"/>
              <a:t>Attending District and SECC Resident District</a:t>
            </a:r>
            <a:br>
              <a:rPr lang="en-US" dirty="0"/>
            </a:br>
            <a:r>
              <a:rPr lang="en-US" dirty="0"/>
              <a:t>should be reported as 3476</a:t>
            </a:r>
          </a:p>
          <a:p>
            <a:r>
              <a:rPr lang="en-US" dirty="0"/>
              <a:t>YCEP students: </a:t>
            </a:r>
          </a:p>
          <a:p>
            <a:pPr lvl="1"/>
            <a:r>
              <a:rPr lang="en-US" dirty="0"/>
              <a:t>Attending District and SECC Resident District</a:t>
            </a:r>
            <a:br>
              <a:rPr lang="en-US" dirty="0"/>
            </a:br>
            <a:r>
              <a:rPr lang="en-US" dirty="0"/>
              <a:t>should be reported as 3477</a:t>
            </a:r>
          </a:p>
          <a:p>
            <a:r>
              <a:rPr lang="en-US" dirty="0"/>
              <a:t>LTCT students: </a:t>
            </a:r>
          </a:p>
          <a:p>
            <a:pPr lvl="1"/>
            <a:r>
              <a:rPr lang="en-US" dirty="0"/>
              <a:t>Attending District and SECC Resident District</a:t>
            </a:r>
            <a:br>
              <a:rPr lang="en-US" dirty="0"/>
            </a:br>
            <a:r>
              <a:rPr lang="en-US" dirty="0"/>
              <a:t>should be reported as 3559</a:t>
            </a:r>
          </a:p>
          <a:p>
            <a:pPr lvl="1"/>
            <a:r>
              <a:rPr lang="en-US" dirty="0"/>
              <a:t>Agency Serving Code should be reported as 31</a:t>
            </a:r>
          </a:p>
          <a:p>
            <a:pPr lvl="1"/>
            <a:r>
              <a:rPr lang="en-US" dirty="0"/>
              <a:t>Enrollment Type Code should be reported as Other (O)</a:t>
            </a:r>
          </a:p>
        </p:txBody>
      </p:sp>
      <p:sp>
        <p:nvSpPr>
          <p:cNvPr id="8" name="Content Placeholder 1">
            <a:extLst>
              <a:ext uri="{FF2B5EF4-FFF2-40B4-BE49-F238E27FC236}">
                <a16:creationId xmlns:a16="http://schemas.microsoft.com/office/drawing/2014/main" id="{F6DCF689-1826-A45D-67CC-03A5E924018B}"/>
              </a:ext>
            </a:extLst>
          </p:cNvPr>
          <p:cNvSpPr txBox="1">
            <a:spLocks/>
          </p:cNvSpPr>
          <p:nvPr/>
        </p:nvSpPr>
        <p:spPr>
          <a:xfrm>
            <a:off x="7406640" y="1825625"/>
            <a:ext cx="3969572" cy="29290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Missing Records:</a:t>
            </a:r>
          </a:p>
          <a:p>
            <a:pPr lvl="1"/>
            <a:r>
              <a:rPr lang="en-US" dirty="0"/>
              <a:t>JDEP</a:t>
            </a:r>
          </a:p>
          <a:p>
            <a:pPr lvl="1"/>
            <a:r>
              <a:rPr lang="en-US" dirty="0"/>
              <a:t>YCEP</a:t>
            </a: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Oregon Department of Education</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pic>
        <p:nvPicPr>
          <p:cNvPr id="6" name="Picture 10" descr="Cat with paw on face.">
            <a:extLst>
              <a:ext uri="{FF2B5EF4-FFF2-40B4-BE49-F238E27FC236}">
                <a16:creationId xmlns:a16="http://schemas.microsoft.com/office/drawing/2014/main" id="{7EF25105-6A33-F5B7-D640-B0450233DF3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11094"/>
          <a:stretch/>
        </p:blipFill>
        <p:spPr bwMode="auto">
          <a:xfrm>
            <a:off x="8757409" y="4754715"/>
            <a:ext cx="2964978" cy="1750203"/>
          </a:xfrm>
          <a:prstGeom prst="rect">
            <a:avLst/>
          </a:prstGeom>
          <a:solidFill>
            <a:srgbClr val="FFFFFF"/>
          </a:solidFill>
          <a:ln>
            <a:noFill/>
          </a:ln>
          <a:effectLst>
            <a:softEdge rad="112500"/>
          </a:effectLst>
        </p:spPr>
      </p:pic>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7F5B69-6281-4C1F-8C38-6DA0F56DA430}" type="slidenum">
              <a:rPr kumimoji="0" lang="en-US" sz="12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56028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17176" y="457200"/>
            <a:ext cx="11280860" cy="1026460"/>
          </a:xfrm>
        </p:spPr>
        <p:txBody>
          <a:bodyPr>
            <a:normAutofit/>
          </a:bodyPr>
          <a:lstStyle/>
          <a:p>
            <a:r>
              <a:rPr lang="en-US" sz="3900" dirty="0"/>
              <a:t>December Child Count – Problem Areas Demographics</a:t>
            </a:r>
          </a:p>
        </p:txBody>
      </p:sp>
      <p:sp>
        <p:nvSpPr>
          <p:cNvPr id="2" name="Content Placeholder 1"/>
          <p:cNvSpPr>
            <a:spLocks noGrp="1"/>
          </p:cNvSpPr>
          <p:nvPr>
            <p:ph idx="1"/>
          </p:nvPr>
        </p:nvSpPr>
        <p:spPr>
          <a:xfrm>
            <a:off x="717176" y="1825625"/>
            <a:ext cx="5378824" cy="4109010"/>
          </a:xfrm>
        </p:spPr>
        <p:txBody>
          <a:bodyPr>
            <a:normAutofit/>
          </a:bodyPr>
          <a:lstStyle/>
          <a:p>
            <a:r>
              <a:rPr lang="en-US" dirty="0"/>
              <a:t>SSID errors:</a:t>
            </a:r>
          </a:p>
          <a:p>
            <a:pPr lvl="1"/>
            <a:r>
              <a:rPr lang="en-US" dirty="0"/>
              <a:t>Student Effective Date is Outdated</a:t>
            </a:r>
          </a:p>
          <a:p>
            <a:pPr lvl="1"/>
            <a:r>
              <a:rPr lang="en-US" dirty="0"/>
              <a:t>Demographic Mismatch</a:t>
            </a:r>
          </a:p>
          <a:p>
            <a:r>
              <a:rPr lang="en-US" dirty="0"/>
              <a:t>ADM errors:</a:t>
            </a:r>
          </a:p>
          <a:p>
            <a:pPr lvl="1"/>
            <a:r>
              <a:rPr lang="en-US" dirty="0"/>
              <a:t>Race/Ethnicity not matching ADM</a:t>
            </a:r>
          </a:p>
          <a:p>
            <a:pPr lvl="1"/>
            <a:r>
              <a:rPr lang="en-US" dirty="0"/>
              <a:t>Grade not matching ADM</a:t>
            </a:r>
          </a:p>
          <a:p>
            <a:pPr lvl="1"/>
            <a:r>
              <a:rPr lang="en-US" dirty="0"/>
              <a:t>English Learner flag not matching ADM</a:t>
            </a:r>
          </a:p>
          <a:p>
            <a:pPr lvl="1"/>
            <a:r>
              <a:rPr lang="en-US" dirty="0"/>
              <a:t>Birthdate not matching ADM</a:t>
            </a:r>
          </a:p>
        </p:txBody>
      </p:sp>
      <p:sp>
        <p:nvSpPr>
          <p:cNvPr id="7" name="Content Placeholder 1">
            <a:extLst>
              <a:ext uri="{FF2B5EF4-FFF2-40B4-BE49-F238E27FC236}">
                <a16:creationId xmlns:a16="http://schemas.microsoft.com/office/drawing/2014/main" id="{61AE56CA-F993-5660-E4E7-E40A1EA5AC21}"/>
              </a:ext>
            </a:extLst>
          </p:cNvPr>
          <p:cNvSpPr txBox="1">
            <a:spLocks/>
          </p:cNvSpPr>
          <p:nvPr/>
        </p:nvSpPr>
        <p:spPr>
          <a:xfrm>
            <a:off x="6095999" y="1825625"/>
            <a:ext cx="5626387" cy="31382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Prior Year Child Count errors:</a:t>
            </a:r>
          </a:p>
          <a:p>
            <a:pPr lvl="1"/>
            <a:r>
              <a:rPr lang="en-US" dirty="0"/>
              <a:t>Birthdate not matching prior year SECC</a:t>
            </a:r>
          </a:p>
          <a:p>
            <a:pPr lvl="1"/>
            <a:r>
              <a:rPr lang="en-US" dirty="0"/>
              <a:t>Race/Ethnicity not matching prior year SECC</a:t>
            </a:r>
          </a:p>
          <a:p>
            <a:pPr lvl="1"/>
            <a:r>
              <a:rPr lang="en-US" dirty="0"/>
              <a:t>Grade lower than prior year SECC</a:t>
            </a: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Oregon Department of Education</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pic>
        <p:nvPicPr>
          <p:cNvPr id="6" name="Picture 10" descr="Cat with paw on face.">
            <a:extLst>
              <a:ext uri="{FF2B5EF4-FFF2-40B4-BE49-F238E27FC236}">
                <a16:creationId xmlns:a16="http://schemas.microsoft.com/office/drawing/2014/main" id="{7EF25105-6A33-F5B7-D640-B0450233DF3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11094"/>
          <a:stretch/>
        </p:blipFill>
        <p:spPr bwMode="auto">
          <a:xfrm>
            <a:off x="8757409" y="4754715"/>
            <a:ext cx="2964978" cy="1750203"/>
          </a:xfrm>
          <a:prstGeom prst="rect">
            <a:avLst/>
          </a:prstGeom>
          <a:solidFill>
            <a:srgbClr val="FFFFFF"/>
          </a:solidFill>
          <a:ln>
            <a:noFill/>
          </a:ln>
          <a:effectLst>
            <a:softEdge rad="112500"/>
          </a:effectLst>
        </p:spPr>
      </p:pic>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7F5B69-6281-4C1F-8C38-6DA0F56DA430}" type="slidenum">
              <a:rPr kumimoji="0" lang="en-US" sz="12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9292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ODE Equity Stance</a:t>
            </a:r>
          </a:p>
        </p:txBody>
      </p:sp>
      <p:sp>
        <p:nvSpPr>
          <p:cNvPr id="6" name="Content Placeholder 5"/>
          <p:cNvSpPr>
            <a:spLocks noGrp="1"/>
          </p:cNvSpPr>
          <p:nvPr>
            <p:ph idx="1"/>
          </p:nvPr>
        </p:nvSpPr>
        <p:spPr/>
        <p:txBody>
          <a:bodyPr/>
          <a:lstStyle/>
          <a:p>
            <a:pPr marL="0" indent="0">
              <a:buNone/>
            </a:pPr>
            <a:r>
              <a:rPr lang="en-US" dirty="0">
                <a:hlinkClick r:id="rId3"/>
              </a:rPr>
              <a:t>Education equity</a:t>
            </a:r>
            <a:r>
              <a:rPr lang="en-US" dirty="0"/>
              <a:t> is the equitable implementation of policy, practices, procedures, and legislation that translates into resource allocation, education rigor, and opportunities for historically and currently marginalized youth, students, and families including civil rights protected classes. This means the restructuring and dismantling of systems and institutions that create the dichotomy of beneficiaries and the oppressed and marginalized.</a:t>
            </a: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2</a:t>
            </a:fld>
            <a:endParaRPr lang="en-US" dirty="0"/>
          </a:p>
        </p:txBody>
      </p:sp>
    </p:spTree>
    <p:extLst>
      <p:ext uri="{BB962C8B-B14F-4D97-AF65-F5344CB8AC3E}">
        <p14:creationId xmlns:p14="http://schemas.microsoft.com/office/powerpoint/2010/main" val="3290098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AC0F4C-0784-0CEB-70EF-2B8650FD7EB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E0D6943-8C31-06B4-F00A-A620ABF1F540}"/>
              </a:ext>
            </a:extLst>
          </p:cNvPr>
          <p:cNvSpPr>
            <a:spLocks noGrp="1"/>
          </p:cNvSpPr>
          <p:nvPr>
            <p:ph type="title"/>
          </p:nvPr>
        </p:nvSpPr>
        <p:spPr/>
        <p:txBody>
          <a:bodyPr>
            <a:normAutofit/>
          </a:bodyPr>
          <a:lstStyle/>
          <a:p>
            <a:r>
              <a:rPr lang="en-US" dirty="0"/>
              <a:t>December Child Count – Problem Areas</a:t>
            </a:r>
          </a:p>
        </p:txBody>
      </p:sp>
      <p:sp>
        <p:nvSpPr>
          <p:cNvPr id="2" name="Content Placeholder 1">
            <a:extLst>
              <a:ext uri="{FF2B5EF4-FFF2-40B4-BE49-F238E27FC236}">
                <a16:creationId xmlns:a16="http://schemas.microsoft.com/office/drawing/2014/main" id="{B1A82AE2-EBE9-2DB8-1B2A-BE5EC95FC156}"/>
              </a:ext>
            </a:extLst>
          </p:cNvPr>
          <p:cNvSpPr>
            <a:spLocks noGrp="1"/>
          </p:cNvSpPr>
          <p:nvPr>
            <p:ph idx="1"/>
          </p:nvPr>
        </p:nvSpPr>
        <p:spPr>
          <a:xfrm>
            <a:off x="717175" y="1825625"/>
            <a:ext cx="11005211" cy="4109010"/>
          </a:xfrm>
        </p:spPr>
        <p:txBody>
          <a:bodyPr>
            <a:normAutofit/>
          </a:bodyPr>
          <a:lstStyle/>
          <a:p>
            <a:r>
              <a:rPr lang="en-US" dirty="0"/>
              <a:t>Contact OSD</a:t>
            </a:r>
          </a:p>
          <a:p>
            <a:pPr lvl="1"/>
            <a:r>
              <a:rPr lang="en-US" dirty="0"/>
              <a:t>Missing records</a:t>
            </a:r>
          </a:p>
          <a:p>
            <a:pPr lvl="1"/>
            <a:r>
              <a:rPr lang="en-US" dirty="0"/>
              <a:t>Change to Federal Placement Code</a:t>
            </a:r>
          </a:p>
          <a:p>
            <a:pPr lvl="1"/>
            <a:r>
              <a:rPr lang="en-US" dirty="0"/>
              <a:t>Over reports</a:t>
            </a:r>
          </a:p>
          <a:p>
            <a:r>
              <a:rPr lang="en-US" dirty="0"/>
              <a:t>A3 records cannot be PK</a:t>
            </a:r>
          </a:p>
          <a:p>
            <a:r>
              <a:rPr lang="en-US" dirty="0"/>
              <a:t>Primary Disability reported in Discipline Incidents collection</a:t>
            </a:r>
          </a:p>
          <a:p>
            <a:r>
              <a:rPr lang="en-US" dirty="0"/>
              <a:t>Be sure to resubmit your Final Submission Form if changes were made to your submission</a:t>
            </a:r>
          </a:p>
          <a:p>
            <a:endParaRPr lang="en-US" dirty="0"/>
          </a:p>
          <a:p>
            <a:pPr marL="457200" lvl="1" indent="0">
              <a:buNone/>
            </a:pPr>
            <a:endParaRPr lang="en-US" dirty="0"/>
          </a:p>
        </p:txBody>
      </p:sp>
      <p:sp>
        <p:nvSpPr>
          <p:cNvPr id="3" name="Footer Placeholder 2">
            <a:extLst>
              <a:ext uri="{FF2B5EF4-FFF2-40B4-BE49-F238E27FC236}">
                <a16:creationId xmlns:a16="http://schemas.microsoft.com/office/drawing/2014/main" id="{5E9E0DE9-75A1-AEAD-95FF-2E49A5B14A66}"/>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Oregon Department of Education</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pic>
        <p:nvPicPr>
          <p:cNvPr id="6" name="Picture 10" descr="Cat with paw on face.">
            <a:extLst>
              <a:ext uri="{FF2B5EF4-FFF2-40B4-BE49-F238E27FC236}">
                <a16:creationId xmlns:a16="http://schemas.microsoft.com/office/drawing/2014/main" id="{DB79F9C0-37F2-8C95-9068-A4656382DDA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11094"/>
          <a:stretch/>
        </p:blipFill>
        <p:spPr bwMode="auto">
          <a:xfrm>
            <a:off x="8757409" y="4754715"/>
            <a:ext cx="2964978" cy="1750203"/>
          </a:xfrm>
          <a:prstGeom prst="rect">
            <a:avLst/>
          </a:prstGeom>
          <a:solidFill>
            <a:srgbClr val="FFFFFF"/>
          </a:solidFill>
          <a:ln>
            <a:noFill/>
          </a:ln>
          <a:effectLst>
            <a:softEdge rad="112500"/>
          </a:effectLst>
        </p:spPr>
      </p:pic>
      <p:sp>
        <p:nvSpPr>
          <p:cNvPr id="4" name="Slide Number Placeholder 3">
            <a:extLst>
              <a:ext uri="{FF2B5EF4-FFF2-40B4-BE49-F238E27FC236}">
                <a16:creationId xmlns:a16="http://schemas.microsoft.com/office/drawing/2014/main" id="{90FA8D37-653B-7715-4818-BD5855169FD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7F5B69-6281-4C1F-8C38-6DA0F56DA430}" type="slidenum">
              <a:rPr kumimoji="0" lang="en-US" sz="12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16400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17176" y="457200"/>
            <a:ext cx="11474824" cy="1026460"/>
          </a:xfrm>
        </p:spPr>
        <p:txBody>
          <a:bodyPr>
            <a:noAutofit/>
          </a:bodyPr>
          <a:lstStyle/>
          <a:p>
            <a:r>
              <a:rPr lang="en-US" sz="3900" dirty="0"/>
              <a:t>December Child Count </a:t>
            </a:r>
            <a:r>
              <a:rPr lang="en-US" sz="4000" dirty="0"/>
              <a:t>–</a:t>
            </a:r>
            <a:r>
              <a:rPr lang="en-US" sz="3900" dirty="0"/>
              <a:t> Secondary Federal Placement</a:t>
            </a:r>
          </a:p>
        </p:txBody>
      </p:sp>
      <p:sp>
        <p:nvSpPr>
          <p:cNvPr id="11" name="TextBox 10" descr="These two codes indicate more" title="More"/>
          <p:cNvSpPr txBox="1"/>
          <p:nvPr/>
        </p:nvSpPr>
        <p:spPr>
          <a:xfrm rot="16200000">
            <a:off x="2052095" y="3428571"/>
            <a:ext cx="801823" cy="36576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MORE</a:t>
            </a:r>
          </a:p>
        </p:txBody>
      </p:sp>
      <p:sp>
        <p:nvSpPr>
          <p:cNvPr id="9" name="Right Brace 8" descr="Bracket for more" title="Bracket for more"/>
          <p:cNvSpPr/>
          <p:nvPr/>
        </p:nvSpPr>
        <p:spPr>
          <a:xfrm flipH="1">
            <a:off x="2672696" y="3106758"/>
            <a:ext cx="304800" cy="1009387"/>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Box 11" descr="These two codes indicate less" title="Less"/>
          <p:cNvSpPr txBox="1"/>
          <p:nvPr/>
        </p:nvSpPr>
        <p:spPr>
          <a:xfrm rot="16200000">
            <a:off x="2130838" y="4487430"/>
            <a:ext cx="688009" cy="36576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LESS</a:t>
            </a:r>
          </a:p>
        </p:txBody>
      </p:sp>
      <p:sp>
        <p:nvSpPr>
          <p:cNvPr id="10" name="Right Brace 9" descr="Bracket for more" title="Bracket for less"/>
          <p:cNvSpPr/>
          <p:nvPr/>
        </p:nvSpPr>
        <p:spPr>
          <a:xfrm flipH="1">
            <a:off x="2694532" y="4160550"/>
            <a:ext cx="300700" cy="1081073"/>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8" name="Table 7" descr="Coding options for secondary federal placement."/>
          <p:cNvGraphicFramePr>
            <a:graphicFrameLocks noGrp="1"/>
          </p:cNvGraphicFramePr>
          <p:nvPr/>
        </p:nvGraphicFramePr>
        <p:xfrm>
          <a:off x="3051116" y="2570228"/>
          <a:ext cx="6477000" cy="2671395"/>
        </p:xfrm>
        <a:graphic>
          <a:graphicData uri="http://schemas.openxmlformats.org/drawingml/2006/table">
            <a:tbl>
              <a:tblPr firstRow="1" bandRow="1">
                <a:tableStyleId>{5940675A-B579-460E-94D1-54222C63F5DA}</a:tableStyleId>
              </a:tblPr>
              <a:tblGrid>
                <a:gridCol w="809625">
                  <a:extLst>
                    <a:ext uri="{9D8B030D-6E8A-4147-A177-3AD203B41FA5}">
                      <a16:colId xmlns:a16="http://schemas.microsoft.com/office/drawing/2014/main" val="20000"/>
                    </a:ext>
                  </a:extLst>
                </a:gridCol>
                <a:gridCol w="5667375">
                  <a:extLst>
                    <a:ext uri="{9D8B030D-6E8A-4147-A177-3AD203B41FA5}">
                      <a16:colId xmlns:a16="http://schemas.microsoft.com/office/drawing/2014/main" val="20001"/>
                    </a:ext>
                  </a:extLst>
                </a:gridCol>
              </a:tblGrid>
              <a:tr h="527538">
                <a:tc gridSpan="2">
                  <a:txBody>
                    <a:bodyPr/>
                    <a:lstStyle/>
                    <a:p>
                      <a:pPr algn="ctr"/>
                      <a:r>
                        <a:rPr lang="en-US" sz="2200" b="1" dirty="0">
                          <a:solidFill>
                            <a:schemeClr val="tx1"/>
                          </a:solidFill>
                        </a:rPr>
                        <a:t>Secondary Federal</a:t>
                      </a:r>
                      <a:r>
                        <a:rPr lang="en-US" sz="2200" b="1" baseline="0" dirty="0">
                          <a:solidFill>
                            <a:schemeClr val="tx1"/>
                          </a:solidFill>
                        </a:rPr>
                        <a:t> Placement</a:t>
                      </a:r>
                      <a:endParaRPr lang="en-US" sz="2200" b="1" dirty="0">
                        <a:solidFill>
                          <a:schemeClr val="tx1"/>
                        </a:solidFill>
                      </a:endParaRPr>
                    </a:p>
                  </a:txBody>
                  <a:tcPr>
                    <a:solidFill>
                      <a:srgbClr val="FFFFFF"/>
                    </a:solidFill>
                  </a:tcPr>
                </a:tc>
                <a:tc hMerge="1">
                  <a:txBody>
                    <a:bodyPr/>
                    <a:lstStyle/>
                    <a:p>
                      <a:pPr algn="l"/>
                      <a:endParaRPr lang="en-US" dirty="0"/>
                    </a:p>
                  </a:txBody>
                  <a:tcPr/>
                </a:tc>
                <a:extLst>
                  <a:ext uri="{0D108BD9-81ED-4DB2-BD59-A6C34878D82A}">
                    <a16:rowId xmlns:a16="http://schemas.microsoft.com/office/drawing/2014/main" val="10000"/>
                  </a:ext>
                </a:extLst>
              </a:tr>
              <a:tr h="539262">
                <a:tc>
                  <a:txBody>
                    <a:bodyPr/>
                    <a:lstStyle/>
                    <a:p>
                      <a:pPr algn="ctr"/>
                      <a:r>
                        <a:rPr lang="en-US" sz="2200" dirty="0"/>
                        <a:t>M1</a:t>
                      </a:r>
                    </a:p>
                  </a:txBody>
                  <a:tcPr>
                    <a:solidFill>
                      <a:srgbClr val="CCFFFF"/>
                    </a:solid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200" dirty="0">
                          <a:solidFill>
                            <a:schemeClr val="tx1"/>
                          </a:solidFill>
                        </a:rPr>
                        <a:t>EC ≥10 Hours &amp; ≥50% Services in EC</a:t>
                      </a:r>
                    </a:p>
                  </a:txBody>
                  <a:tcPr>
                    <a:solidFill>
                      <a:srgbClr val="CCFFFF"/>
                    </a:solidFill>
                  </a:tcPr>
                </a:tc>
                <a:extLst>
                  <a:ext uri="{0D108BD9-81ED-4DB2-BD59-A6C34878D82A}">
                    <a16:rowId xmlns:a16="http://schemas.microsoft.com/office/drawing/2014/main" val="10001"/>
                  </a:ext>
                </a:extLst>
              </a:tr>
              <a:tr h="534865">
                <a:tc>
                  <a:txBody>
                    <a:bodyPr/>
                    <a:lstStyle/>
                    <a:p>
                      <a:pPr algn="ctr"/>
                      <a:r>
                        <a:rPr lang="en-US" sz="2200" dirty="0"/>
                        <a:t>M2</a:t>
                      </a:r>
                    </a:p>
                  </a:txBody>
                  <a:tcPr>
                    <a:solidFill>
                      <a:srgbClr val="CCFFFF"/>
                    </a:solid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200" dirty="0">
                          <a:solidFill>
                            <a:schemeClr val="tx1"/>
                          </a:solidFill>
                        </a:rPr>
                        <a:t>EC ≥10 Hours &amp; &lt;50% Services in EC</a:t>
                      </a:r>
                    </a:p>
                  </a:txBody>
                  <a:tcPr>
                    <a:solidFill>
                      <a:srgbClr val="CCFFFF"/>
                    </a:solidFill>
                  </a:tcPr>
                </a:tc>
                <a:extLst>
                  <a:ext uri="{0D108BD9-81ED-4DB2-BD59-A6C34878D82A}">
                    <a16:rowId xmlns:a16="http://schemas.microsoft.com/office/drawing/2014/main" val="10002"/>
                  </a:ext>
                </a:extLst>
              </a:tr>
              <a:tr h="534865">
                <a:tc>
                  <a:txBody>
                    <a:bodyPr/>
                    <a:lstStyle/>
                    <a:p>
                      <a:pPr algn="ctr"/>
                      <a:r>
                        <a:rPr lang="en-US" sz="2200" dirty="0"/>
                        <a:t>L1</a:t>
                      </a:r>
                    </a:p>
                  </a:txBody>
                  <a:tcPr>
                    <a:solidFill>
                      <a:srgbClr val="C9DBFF"/>
                    </a:solid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200" dirty="0">
                          <a:solidFill>
                            <a:schemeClr val="tx1"/>
                          </a:solidFill>
                        </a:rPr>
                        <a:t>EC &lt;10 Hours &amp; ≥50% Services in EC</a:t>
                      </a:r>
                    </a:p>
                  </a:txBody>
                  <a:tcPr>
                    <a:solidFill>
                      <a:srgbClr val="C9DBFF"/>
                    </a:solidFill>
                  </a:tcPr>
                </a:tc>
                <a:extLst>
                  <a:ext uri="{0D108BD9-81ED-4DB2-BD59-A6C34878D82A}">
                    <a16:rowId xmlns:a16="http://schemas.microsoft.com/office/drawing/2014/main" val="10003"/>
                  </a:ext>
                </a:extLst>
              </a:tr>
              <a:tr h="534865">
                <a:tc>
                  <a:txBody>
                    <a:bodyPr/>
                    <a:lstStyle/>
                    <a:p>
                      <a:pPr algn="ctr"/>
                      <a:r>
                        <a:rPr lang="en-US" sz="2200" dirty="0"/>
                        <a:t>L2</a:t>
                      </a:r>
                    </a:p>
                  </a:txBody>
                  <a:tcPr>
                    <a:solidFill>
                      <a:srgbClr val="C9DBFF"/>
                    </a:solid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200" dirty="0">
                          <a:solidFill>
                            <a:schemeClr val="tx1"/>
                          </a:solidFill>
                        </a:rPr>
                        <a:t>EC &lt;10 Hours &amp; &lt;50% Services in EC</a:t>
                      </a:r>
                    </a:p>
                  </a:txBody>
                  <a:tcPr>
                    <a:solidFill>
                      <a:srgbClr val="C9DBFF"/>
                    </a:solidFill>
                  </a:tcPr>
                </a:tc>
                <a:extLst>
                  <a:ext uri="{0D108BD9-81ED-4DB2-BD59-A6C34878D82A}">
                    <a16:rowId xmlns:a16="http://schemas.microsoft.com/office/drawing/2014/main" val="10004"/>
                  </a:ext>
                </a:extLst>
              </a:tr>
            </a:tbl>
          </a:graphicData>
        </a:graphic>
      </p:graphicFrame>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Oregon Department of Education</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7F5B69-6281-4C1F-8C38-6DA0F56DA430}" type="slidenum">
              <a:rPr kumimoji="0" lang="en-US" sz="12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6" name="Content Placeholder 1">
            <a:extLst>
              <a:ext uri="{FF2B5EF4-FFF2-40B4-BE49-F238E27FC236}">
                <a16:creationId xmlns:a16="http://schemas.microsoft.com/office/drawing/2014/main" id="{10050664-8231-7763-6CF3-68A3AAB38D3B}"/>
              </a:ext>
            </a:extLst>
          </p:cNvPr>
          <p:cNvSpPr>
            <a:spLocks noGrp="1"/>
          </p:cNvSpPr>
          <p:nvPr>
            <p:ph idx="1"/>
          </p:nvPr>
        </p:nvSpPr>
        <p:spPr>
          <a:xfrm>
            <a:off x="1017875" y="1895086"/>
            <a:ext cx="11005211" cy="486744"/>
          </a:xfrm>
        </p:spPr>
        <p:txBody>
          <a:bodyPr>
            <a:normAutofit/>
          </a:bodyPr>
          <a:lstStyle/>
          <a:p>
            <a:pPr marL="457200" lvl="1" indent="0">
              <a:buNone/>
            </a:pPr>
            <a:r>
              <a:rPr lang="en-US" b="1" dirty="0"/>
              <a:t>Secondary Federal Placement includes Kindergarten students age 5</a:t>
            </a:r>
          </a:p>
        </p:txBody>
      </p:sp>
    </p:spTree>
    <p:extLst>
      <p:ext uri="{BB962C8B-B14F-4D97-AF65-F5344CB8AC3E}">
        <p14:creationId xmlns:p14="http://schemas.microsoft.com/office/powerpoint/2010/main" val="39480789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chor="b">
            <a:normAutofit/>
          </a:bodyPr>
          <a:lstStyle/>
          <a:p>
            <a:r>
              <a:rPr lang="en-US" dirty="0"/>
              <a:t>Child Count – Questions?</a:t>
            </a:r>
          </a:p>
        </p:txBody>
      </p:sp>
      <p:sp>
        <p:nvSpPr>
          <p:cNvPr id="3" name="Footer Placeholder 2"/>
          <p:cNvSpPr>
            <a:spLocks noGrp="1"/>
          </p:cNvSpPr>
          <p:nvPr>
            <p:ph type="ftr" sz="quarter" idx="11"/>
          </p:nvPr>
        </p:nvSpPr>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r>
              <a:rPr kumimoji="0" lang="en-US" b="0" i="0" u="none" strike="noStrike" kern="1200" cap="none" spc="0" normalizeH="0" baseline="0" noProof="0">
                <a:ln>
                  <a:noFill/>
                </a:ln>
                <a:effectLst/>
                <a:uLnTx/>
                <a:uFillTx/>
              </a:rPr>
              <a:t>Oregon Department of Education</a:t>
            </a:r>
          </a:p>
        </p:txBody>
      </p:sp>
      <p:sp>
        <p:nvSpPr>
          <p:cNvPr id="4" name="Slide Number Placeholder 3"/>
          <p:cNvSpPr>
            <a:spLocks noGrp="1"/>
          </p:cNvSpPr>
          <p:nvPr>
            <p:ph type="sldNum" sz="quarter" idx="12"/>
          </p:nvPr>
        </p:nvSpPr>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fld id="{357F5B69-6281-4C1F-8C38-6DA0F56DA430}" type="slidenum">
              <a:rPr kumimoji="0" lang="en-US" b="0" i="0" u="none" strike="noStrike" kern="1200" cap="none" spc="0" normalizeH="0" baseline="0" noProof="0" smtClean="0">
                <a:ln>
                  <a:noFill/>
                </a:ln>
                <a:effectLst/>
                <a:uLnTx/>
                <a:uFillTx/>
              </a:rPr>
              <a:pPr marL="0" marR="0" lvl="0" indent="0" defTabSz="914400" rtl="0" eaLnBrk="1" fontAlgn="auto" latinLnBrk="0" hangingPunct="1">
                <a:spcBef>
                  <a:spcPts val="0"/>
                </a:spcBef>
                <a:spcAft>
                  <a:spcPts val="600"/>
                </a:spcAft>
                <a:buClrTx/>
                <a:buSzTx/>
                <a:buFontTx/>
                <a:buNone/>
                <a:tabLst/>
                <a:defRPr/>
              </a:pPr>
              <a:t>22</a:t>
            </a:fld>
            <a:endParaRPr kumimoji="0" lang="en-US" b="0" i="0" u="none" strike="noStrike" kern="1200" cap="none" spc="0" normalizeH="0" baseline="0" noProof="0">
              <a:ln>
                <a:noFill/>
              </a:ln>
              <a:effectLst/>
              <a:uLnTx/>
              <a:uFillTx/>
            </a:endParaRPr>
          </a:p>
        </p:txBody>
      </p:sp>
      <p:pic>
        <p:nvPicPr>
          <p:cNvPr id="31" name="Picture 30" descr="Question marks in a line and one question mark is lit.">
            <a:extLst>
              <a:ext uri="{FF2B5EF4-FFF2-40B4-BE49-F238E27FC236}">
                <a16:creationId xmlns:a16="http://schemas.microsoft.com/office/drawing/2014/main" id="{AF68EB6A-9C94-C130-591A-567DD102C2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818" y="2062716"/>
            <a:ext cx="11534364" cy="3608772"/>
          </a:xfrm>
          <a:prstGeom prst="rect">
            <a:avLst/>
          </a:prstGeom>
        </p:spPr>
      </p:pic>
    </p:spTree>
    <p:extLst>
      <p:ext uri="{BB962C8B-B14F-4D97-AF65-F5344CB8AC3E}">
        <p14:creationId xmlns:p14="http://schemas.microsoft.com/office/powerpoint/2010/main" val="41628020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June Special Education Exit</a:t>
            </a: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23</a:t>
            </a:fld>
            <a:endParaRPr lang="en-US" dirty="0"/>
          </a:p>
        </p:txBody>
      </p:sp>
    </p:spTree>
    <p:extLst>
      <p:ext uri="{BB962C8B-B14F-4D97-AF65-F5344CB8AC3E}">
        <p14:creationId xmlns:p14="http://schemas.microsoft.com/office/powerpoint/2010/main" val="20480253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p>
            <a:r>
              <a:rPr lang="en-US" dirty="0"/>
              <a:t>June Special Education Exit Dates</a:t>
            </a:r>
          </a:p>
        </p:txBody>
      </p:sp>
      <p:graphicFrame>
        <p:nvGraphicFramePr>
          <p:cNvPr id="7" name="Content Placeholder 2" descr="SmartArt table containing infomation about the special education June exit review window and collection dates. ">
            <a:extLst>
              <a:ext uri="{FF2B5EF4-FFF2-40B4-BE49-F238E27FC236}">
                <a16:creationId xmlns:a16="http://schemas.microsoft.com/office/drawing/2014/main" id="{C9338245-1CB5-1244-73F5-820C4550FB48}"/>
              </a:ext>
            </a:extLst>
          </p:cNvPr>
          <p:cNvGraphicFramePr>
            <a:graphicFrameLocks noGrp="1"/>
          </p:cNvGraphicFramePr>
          <p:nvPr>
            <p:ph idx="1"/>
          </p:nvPr>
        </p:nvGraphicFramePr>
        <p:xfrm>
          <a:off x="1142942" y="2060853"/>
          <a:ext cx="9906115" cy="30020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ontent Placeholder 3"/>
          <p:cNvSpPr>
            <a:spLocks noGrp="1"/>
          </p:cNvSpPr>
          <p:nvPr>
            <p:ph sz="half" idx="4294967295"/>
          </p:nvPr>
        </p:nvSpPr>
        <p:spPr>
          <a:xfrm>
            <a:off x="3713624" y="5371763"/>
            <a:ext cx="5329238" cy="536575"/>
          </a:xfrm>
          <a:prstGeom prst="rect">
            <a:avLst/>
          </a:prstGeom>
        </p:spPr>
        <p:txBody>
          <a:bodyPr vert="horz" lIns="91440" tIns="45720" rIns="91440" bIns="45720" rtlCol="0">
            <a:normAutofit/>
          </a:bodyPr>
          <a:lstStyle/>
          <a:p>
            <a:pPr marL="0" indent="0">
              <a:buNone/>
            </a:pPr>
            <a:r>
              <a:rPr lang="en-US" dirty="0"/>
              <a:t>Data Owner: Jackie </a:t>
            </a:r>
            <a:r>
              <a:rPr lang="en-US" dirty="0" err="1"/>
              <a:t>McKim</a:t>
            </a:r>
            <a:endParaRPr lang="en-US" dirty="0"/>
          </a:p>
        </p:txBody>
      </p:sp>
      <p:sp>
        <p:nvSpPr>
          <p:cNvPr id="11" name="Footer Placeholder 4">
            <a:extLst>
              <a:ext uri="{FF2B5EF4-FFF2-40B4-BE49-F238E27FC236}">
                <a16:creationId xmlns:a16="http://schemas.microsoft.com/office/drawing/2014/main" id="{783F279C-D1BA-372A-A2A6-6B2A4CBD2185}"/>
              </a:ext>
            </a:extLst>
          </p:cNvPr>
          <p:cNvSpPr>
            <a:spLocks noGrp="1"/>
          </p:cNvSpPr>
          <p:nvPr>
            <p:ph type="ftr" sz="quarter" idx="11"/>
          </p:nvPr>
        </p:nvSpPr>
        <p:spPr/>
        <p:txBody>
          <a:bodyPr anchor="ctr">
            <a:normAutofit/>
          </a:bodyPr>
          <a:lstStyle/>
          <a:p>
            <a:pPr>
              <a:spcAft>
                <a:spcPts val="600"/>
              </a:spcAft>
            </a:pPr>
            <a:r>
              <a:rPr lang="en-US"/>
              <a:t>Oregon Department of Education</a:t>
            </a:r>
          </a:p>
        </p:txBody>
      </p:sp>
      <p:sp>
        <p:nvSpPr>
          <p:cNvPr id="13" name="Slide Number Placeholder 5">
            <a:extLst>
              <a:ext uri="{FF2B5EF4-FFF2-40B4-BE49-F238E27FC236}">
                <a16:creationId xmlns:a16="http://schemas.microsoft.com/office/drawing/2014/main" id="{417FB264-F90F-0976-8FDA-0284DE928FCC}"/>
              </a:ext>
            </a:extLst>
          </p:cNvPr>
          <p:cNvSpPr>
            <a:spLocks noGrp="1"/>
          </p:cNvSpPr>
          <p:nvPr>
            <p:ph type="sldNum" sz="quarter" idx="12"/>
          </p:nvPr>
        </p:nvSpPr>
        <p:spPr/>
        <p:txBody>
          <a:bodyPr anchor="ctr">
            <a:normAutofit/>
          </a:bodyPr>
          <a:lstStyle/>
          <a:p>
            <a:pPr>
              <a:spcAft>
                <a:spcPts val="600"/>
              </a:spcAft>
            </a:pPr>
            <a:fld id="{357F5B69-6281-4C1F-8C38-6DA0F56DA430}" type="slidenum">
              <a:rPr lang="en-US" smtClean="0"/>
              <a:pPr>
                <a:spcAft>
                  <a:spcPts val="600"/>
                </a:spcAft>
              </a:pPr>
              <a:t>24</a:t>
            </a:fld>
            <a:endParaRPr lang="en-US"/>
          </a:p>
        </p:txBody>
      </p:sp>
    </p:spTree>
    <p:extLst>
      <p:ext uri="{BB962C8B-B14F-4D97-AF65-F5344CB8AC3E}">
        <p14:creationId xmlns:p14="http://schemas.microsoft.com/office/powerpoint/2010/main" val="40398511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June Exit</a:t>
            </a:r>
          </a:p>
        </p:txBody>
      </p:sp>
      <p:sp>
        <p:nvSpPr>
          <p:cNvPr id="2" name="Content Placeholder 1"/>
          <p:cNvSpPr>
            <a:spLocks noGrp="1"/>
          </p:cNvSpPr>
          <p:nvPr>
            <p:ph idx="1"/>
          </p:nvPr>
        </p:nvSpPr>
        <p:spPr/>
        <p:txBody>
          <a:bodyPr/>
          <a:lstStyle/>
          <a:p>
            <a:pPr marL="0" lvl="0" indent="0" defTabSz="914377">
              <a:buNone/>
            </a:pPr>
            <a:r>
              <a:rPr lang="en-US" sz="3000" b="1" u="sng" dirty="0">
                <a:solidFill>
                  <a:prstClr val="black"/>
                </a:solidFill>
              </a:rPr>
              <a:t>What</a:t>
            </a:r>
            <a:endParaRPr lang="en-US" sz="3000" b="1" dirty="0">
              <a:solidFill>
                <a:prstClr val="black"/>
              </a:solidFill>
            </a:endParaRPr>
          </a:p>
          <a:p>
            <a:pPr marL="228594" lvl="0" indent="-228594" defTabSz="914377"/>
            <a:r>
              <a:rPr lang="en-US" sz="3000" dirty="0">
                <a:solidFill>
                  <a:prstClr val="black"/>
                </a:solidFill>
              </a:rPr>
              <a:t>Students who have exited Special Education</a:t>
            </a:r>
          </a:p>
          <a:p>
            <a:pPr marL="228594" lvl="0" indent="-228594" defTabSz="914377"/>
            <a:r>
              <a:rPr lang="en-US" sz="3000" dirty="0">
                <a:solidFill>
                  <a:prstClr val="black"/>
                </a:solidFill>
              </a:rPr>
              <a:t>Students who successfully transitioned from EI to ECSE on their 3</a:t>
            </a:r>
            <a:r>
              <a:rPr lang="en-US" sz="3000" baseline="30000" dirty="0">
                <a:solidFill>
                  <a:prstClr val="black"/>
                </a:solidFill>
              </a:rPr>
              <a:t>rd</a:t>
            </a:r>
            <a:r>
              <a:rPr lang="en-US" sz="3000" dirty="0">
                <a:solidFill>
                  <a:prstClr val="black"/>
                </a:solidFill>
              </a:rPr>
              <a:t> birthday between July 1 and June 30</a:t>
            </a:r>
          </a:p>
          <a:p>
            <a:pPr marL="0" lvl="0" indent="0" defTabSz="914377">
              <a:buNone/>
            </a:pPr>
            <a:r>
              <a:rPr lang="en-US" sz="3000" b="1" u="sng" dirty="0">
                <a:solidFill>
                  <a:prstClr val="black"/>
                </a:solidFill>
              </a:rPr>
              <a:t>Why</a:t>
            </a:r>
            <a:endParaRPr lang="en-US" sz="3000" b="1" dirty="0">
              <a:solidFill>
                <a:prstClr val="black"/>
              </a:solidFill>
            </a:endParaRPr>
          </a:p>
          <a:p>
            <a:pPr marL="0" lvl="0" indent="0" defTabSz="914377">
              <a:buClr>
                <a:srgbClr val="344654"/>
              </a:buClr>
              <a:buNone/>
            </a:pPr>
            <a:r>
              <a:rPr lang="en-US" sz="3000" dirty="0">
                <a:solidFill>
                  <a:prstClr val="black"/>
                </a:solidFill>
              </a:rPr>
              <a:t>Required by IDEA </a:t>
            </a: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25</a:t>
            </a:fld>
            <a:endParaRPr lang="en-US" dirty="0"/>
          </a:p>
        </p:txBody>
      </p:sp>
    </p:spTree>
    <p:extLst>
      <p:ext uri="{BB962C8B-B14F-4D97-AF65-F5344CB8AC3E}">
        <p14:creationId xmlns:p14="http://schemas.microsoft.com/office/powerpoint/2010/main" val="29347360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400" dirty="0"/>
              <a:t>June Exit </a:t>
            </a:r>
            <a:r>
              <a:rPr lang="en-US" dirty="0"/>
              <a:t>–</a:t>
            </a:r>
            <a:r>
              <a:rPr lang="en-US" sz="4400" dirty="0"/>
              <a:t> Who is reported for June Exit?</a:t>
            </a:r>
            <a:endParaRPr lang="en-US" dirty="0"/>
          </a:p>
        </p:txBody>
      </p:sp>
      <p:sp>
        <p:nvSpPr>
          <p:cNvPr id="2" name="Content Placeholder 1"/>
          <p:cNvSpPr>
            <a:spLocks noGrp="1"/>
          </p:cNvSpPr>
          <p:nvPr>
            <p:ph idx="1"/>
          </p:nvPr>
        </p:nvSpPr>
        <p:spPr/>
        <p:txBody>
          <a:bodyPr/>
          <a:lstStyle/>
          <a:p>
            <a:r>
              <a:rPr lang="en-US" dirty="0"/>
              <a:t>EI children exiting Part C (E1)</a:t>
            </a:r>
          </a:p>
          <a:p>
            <a:r>
              <a:rPr lang="en-US" dirty="0"/>
              <a:t>EI children successfully transitioning to ECSE (A2)</a:t>
            </a:r>
          </a:p>
          <a:p>
            <a:r>
              <a:rPr lang="en-US" dirty="0"/>
              <a:t>ECSE children exiting special education or transitioning to School Age (E2)</a:t>
            </a:r>
          </a:p>
          <a:p>
            <a:r>
              <a:rPr lang="en-US" dirty="0"/>
              <a:t>School Age students exiting special education (E3)</a:t>
            </a: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26</a:t>
            </a:fld>
            <a:endParaRPr lang="en-US" dirty="0"/>
          </a:p>
        </p:txBody>
      </p:sp>
    </p:spTree>
    <p:extLst>
      <p:ext uri="{BB962C8B-B14F-4D97-AF65-F5344CB8AC3E}">
        <p14:creationId xmlns:p14="http://schemas.microsoft.com/office/powerpoint/2010/main" val="32869495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17176" y="457200"/>
            <a:ext cx="11261464" cy="1026460"/>
          </a:xfrm>
        </p:spPr>
        <p:txBody>
          <a:bodyPr>
            <a:noAutofit/>
          </a:bodyPr>
          <a:lstStyle/>
          <a:p>
            <a:r>
              <a:rPr lang="en-US" sz="4200" dirty="0"/>
              <a:t>June Exit </a:t>
            </a:r>
            <a:r>
              <a:rPr lang="en-US" sz="4000" dirty="0"/>
              <a:t>–</a:t>
            </a:r>
            <a:r>
              <a:rPr lang="en-US" sz="4200" dirty="0"/>
              <a:t> Who is reported?</a:t>
            </a:r>
          </a:p>
        </p:txBody>
      </p:sp>
      <p:sp>
        <p:nvSpPr>
          <p:cNvPr id="2" name="Content Placeholder 1"/>
          <p:cNvSpPr>
            <a:spLocks noGrp="1"/>
          </p:cNvSpPr>
          <p:nvPr>
            <p:ph idx="1"/>
          </p:nvPr>
        </p:nvSpPr>
        <p:spPr/>
        <p:txBody>
          <a:bodyPr/>
          <a:lstStyle/>
          <a:p>
            <a:r>
              <a:rPr lang="en-US" dirty="0"/>
              <a:t>We are asking how the student left special education.</a:t>
            </a:r>
          </a:p>
          <a:p>
            <a:r>
              <a:rPr lang="en-US" dirty="0"/>
              <a:t>If the student has moved and returned within the same year, you will not report an exited record.</a:t>
            </a: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27</a:t>
            </a:fld>
            <a:endParaRPr lang="en-US" dirty="0"/>
          </a:p>
        </p:txBody>
      </p:sp>
    </p:spTree>
    <p:extLst>
      <p:ext uri="{BB962C8B-B14F-4D97-AF65-F5344CB8AC3E}">
        <p14:creationId xmlns:p14="http://schemas.microsoft.com/office/powerpoint/2010/main" val="29480271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June Exit – Who is reported for EI?</a:t>
            </a:r>
          </a:p>
        </p:txBody>
      </p:sp>
      <p:sp>
        <p:nvSpPr>
          <p:cNvPr id="2" name="Content Placeholder 1"/>
          <p:cNvSpPr>
            <a:spLocks noGrp="1"/>
          </p:cNvSpPr>
          <p:nvPr>
            <p:ph idx="1"/>
          </p:nvPr>
        </p:nvSpPr>
        <p:spPr/>
        <p:txBody>
          <a:bodyPr>
            <a:noAutofit/>
          </a:bodyPr>
          <a:lstStyle/>
          <a:p>
            <a:pPr marL="0" indent="0">
              <a:lnSpc>
                <a:spcPct val="70000"/>
              </a:lnSpc>
              <a:buNone/>
            </a:pPr>
            <a:r>
              <a:rPr lang="en-US" sz="2200" u="sng" dirty="0"/>
              <a:t>Codes for Exiting Early Intervention (EI)</a:t>
            </a:r>
            <a:r>
              <a:rPr lang="en-US" sz="2200" dirty="0"/>
              <a:t>:</a:t>
            </a:r>
          </a:p>
          <a:p>
            <a:pPr>
              <a:lnSpc>
                <a:spcPct val="70000"/>
              </a:lnSpc>
            </a:pPr>
            <a:r>
              <a:rPr lang="en-US" sz="2200" dirty="0"/>
              <a:t>10 - IFSP Completed Before Age 3</a:t>
            </a:r>
          </a:p>
          <a:p>
            <a:pPr>
              <a:lnSpc>
                <a:spcPct val="70000"/>
              </a:lnSpc>
            </a:pPr>
            <a:r>
              <a:rPr lang="en-US" sz="2200" b="1" dirty="0"/>
              <a:t>11 - Part B Eligibility Not Determined</a:t>
            </a:r>
          </a:p>
          <a:p>
            <a:pPr>
              <a:lnSpc>
                <a:spcPct val="70000"/>
              </a:lnSpc>
            </a:pPr>
            <a:r>
              <a:rPr lang="en-US" sz="2200" dirty="0"/>
              <a:t>12 - Not Eligible for Part B, Exited w/Referrals to other programs</a:t>
            </a:r>
          </a:p>
          <a:p>
            <a:pPr>
              <a:lnSpc>
                <a:spcPct val="70000"/>
              </a:lnSpc>
            </a:pPr>
            <a:r>
              <a:rPr lang="en-US" sz="2200" dirty="0"/>
              <a:t>13 - Not Eligible for Part B, Exited w/No Referrals</a:t>
            </a:r>
          </a:p>
          <a:p>
            <a:pPr>
              <a:lnSpc>
                <a:spcPct val="70000"/>
              </a:lnSpc>
            </a:pPr>
            <a:r>
              <a:rPr lang="en-US" sz="2200" dirty="0"/>
              <a:t>15 - Deceased</a:t>
            </a:r>
          </a:p>
          <a:p>
            <a:pPr>
              <a:lnSpc>
                <a:spcPct val="70000"/>
              </a:lnSpc>
            </a:pPr>
            <a:r>
              <a:rPr lang="en-US" sz="2200" dirty="0"/>
              <a:t>16 - Moved within Oregon</a:t>
            </a:r>
          </a:p>
          <a:p>
            <a:pPr>
              <a:lnSpc>
                <a:spcPct val="70000"/>
              </a:lnSpc>
            </a:pPr>
            <a:r>
              <a:rPr lang="en-US" sz="2200" dirty="0"/>
              <a:t>17 - Moved Out of State</a:t>
            </a:r>
          </a:p>
          <a:p>
            <a:pPr>
              <a:lnSpc>
                <a:spcPct val="70000"/>
              </a:lnSpc>
            </a:pPr>
            <a:r>
              <a:rPr lang="en-US" sz="2200" dirty="0"/>
              <a:t>18 - Withdrawal by Parent (or guardian)</a:t>
            </a:r>
          </a:p>
          <a:p>
            <a:pPr>
              <a:lnSpc>
                <a:spcPct val="70000"/>
              </a:lnSpc>
            </a:pPr>
            <a:r>
              <a:rPr lang="en-US" sz="2200" dirty="0"/>
              <a:t>19 - Contacts Unsuccessful</a:t>
            </a:r>
          </a:p>
          <a:p>
            <a:pPr marL="0" indent="0" algn="ctr">
              <a:spcBef>
                <a:spcPts val="1800"/>
              </a:spcBef>
              <a:buNone/>
            </a:pPr>
            <a:r>
              <a:rPr lang="en-US" sz="2100" b="1" u="sng" dirty="0"/>
              <a:t>Also Report</a:t>
            </a:r>
            <a:r>
              <a:rPr lang="en-US" sz="2100" b="1" dirty="0"/>
              <a:t>: </a:t>
            </a:r>
            <a:r>
              <a:rPr lang="en-US" sz="2100" dirty="0"/>
              <a:t>EI children successfully transitioning to ECSE (A2)</a:t>
            </a: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28</a:t>
            </a:fld>
            <a:endParaRPr lang="en-US" dirty="0"/>
          </a:p>
        </p:txBody>
      </p:sp>
    </p:spTree>
    <p:extLst>
      <p:ext uri="{BB962C8B-B14F-4D97-AF65-F5344CB8AC3E}">
        <p14:creationId xmlns:p14="http://schemas.microsoft.com/office/powerpoint/2010/main" val="24160567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June Exit – Who is reported for ECSE?</a:t>
            </a:r>
          </a:p>
        </p:txBody>
      </p:sp>
      <p:sp>
        <p:nvSpPr>
          <p:cNvPr id="2" name="Content Placeholder 1"/>
          <p:cNvSpPr>
            <a:spLocks noGrp="1"/>
          </p:cNvSpPr>
          <p:nvPr>
            <p:ph idx="1"/>
          </p:nvPr>
        </p:nvSpPr>
        <p:spPr/>
        <p:txBody>
          <a:bodyPr>
            <a:normAutofit fontScale="92500" lnSpcReduction="20000"/>
          </a:bodyPr>
          <a:lstStyle/>
          <a:p>
            <a:pPr marL="0" indent="0">
              <a:buNone/>
            </a:pPr>
            <a:r>
              <a:rPr lang="en-US" u="sng" dirty="0"/>
              <a:t>Codes for Exiting Early Childhood Special Education (ECSE)</a:t>
            </a:r>
            <a:r>
              <a:rPr lang="en-US" dirty="0"/>
              <a:t>:</a:t>
            </a:r>
          </a:p>
          <a:p>
            <a:pPr marL="274320" lvl="0" indent="-274320">
              <a:buSzPct val="90000"/>
              <a:defRPr/>
            </a:pPr>
            <a:r>
              <a:rPr lang="en-US" b="1" dirty="0"/>
              <a:t>20 - School Age (5+) Part B Eligible</a:t>
            </a:r>
          </a:p>
          <a:p>
            <a:pPr marL="274320" lvl="0" indent="-274320">
              <a:buSzPct val="90000"/>
              <a:defRPr/>
            </a:pPr>
            <a:r>
              <a:rPr lang="en-US" b="1" dirty="0"/>
              <a:t>21 - School Age Eligibility Not Determined</a:t>
            </a:r>
          </a:p>
          <a:p>
            <a:pPr marL="274320" lvl="0" indent="-274320">
              <a:buSzPct val="90000"/>
              <a:defRPr/>
            </a:pPr>
            <a:r>
              <a:rPr lang="en-US" dirty="0"/>
              <a:t>22 - Not Eligible for School Age Services, Exited w/Referrals</a:t>
            </a:r>
          </a:p>
          <a:p>
            <a:pPr marL="274320" lvl="0" indent="-274320">
              <a:buSzPct val="90000"/>
              <a:defRPr/>
            </a:pPr>
            <a:r>
              <a:rPr lang="en-US" dirty="0"/>
              <a:t>23 - Not Eligible for School Age Services, Exited w/No Referrals</a:t>
            </a:r>
          </a:p>
          <a:p>
            <a:pPr marL="274320" lvl="0" indent="-274320">
              <a:buSzPct val="90000"/>
              <a:defRPr/>
            </a:pPr>
            <a:r>
              <a:rPr lang="en-US" dirty="0"/>
              <a:t>24 - No Longer Eligible for ECSE Prior to Kindergarten</a:t>
            </a:r>
          </a:p>
          <a:p>
            <a:pPr marL="274320" lvl="0" indent="-274320">
              <a:buSzPct val="90000"/>
              <a:defRPr/>
            </a:pPr>
            <a:r>
              <a:rPr lang="en-US" dirty="0"/>
              <a:t>25 - Deceased</a:t>
            </a:r>
          </a:p>
          <a:p>
            <a:pPr marL="274320" lvl="0" indent="-274320">
              <a:buSzPct val="90000"/>
              <a:defRPr/>
            </a:pPr>
            <a:r>
              <a:rPr lang="en-US" dirty="0"/>
              <a:t>26 - Moved Within Oregon</a:t>
            </a:r>
          </a:p>
          <a:p>
            <a:pPr marL="274320" lvl="0" indent="-274320">
              <a:buSzPct val="90000"/>
              <a:defRPr/>
            </a:pPr>
            <a:r>
              <a:rPr lang="en-US" dirty="0"/>
              <a:t>27 - Moved out of State</a:t>
            </a:r>
          </a:p>
          <a:p>
            <a:pPr marL="274320" lvl="0" indent="-274320">
              <a:buSzPct val="90000"/>
              <a:defRPr/>
            </a:pPr>
            <a:r>
              <a:rPr lang="en-US" dirty="0"/>
              <a:t>28 - Withdrawal by Parent (or guardian)</a:t>
            </a:r>
          </a:p>
          <a:p>
            <a:pPr marL="274320" lvl="0" indent="-274320">
              <a:buSzPct val="90000"/>
              <a:defRPr/>
            </a:pPr>
            <a:r>
              <a:rPr lang="en-US" dirty="0"/>
              <a:t>29 - Contacts Unsuccessful</a:t>
            </a: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29</a:t>
            </a:fld>
            <a:endParaRPr lang="en-US" dirty="0"/>
          </a:p>
        </p:txBody>
      </p:sp>
    </p:spTree>
    <p:extLst>
      <p:ext uri="{BB962C8B-B14F-4D97-AF65-F5344CB8AC3E}">
        <p14:creationId xmlns:p14="http://schemas.microsoft.com/office/powerpoint/2010/main" val="680140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b">
            <a:normAutofit/>
          </a:bodyPr>
          <a:lstStyle/>
          <a:p>
            <a:r>
              <a:rPr lang="en-US" dirty="0"/>
              <a:t>Agenda</a:t>
            </a:r>
          </a:p>
        </p:txBody>
      </p:sp>
      <p:sp>
        <p:nvSpPr>
          <p:cNvPr id="13" name="Content Placeholder 1"/>
          <p:cNvSpPr>
            <a:spLocks noGrp="1"/>
          </p:cNvSpPr>
          <p:nvPr>
            <p:ph idx="1"/>
          </p:nvPr>
        </p:nvSpPr>
        <p:spPr>
          <a:xfrm>
            <a:off x="717176" y="1825625"/>
            <a:ext cx="5912224" cy="4109010"/>
          </a:xfrm>
        </p:spPr>
        <p:txBody>
          <a:bodyPr>
            <a:normAutofit/>
          </a:bodyPr>
          <a:lstStyle/>
          <a:p>
            <a:pPr marL="228594" lvl="0" indent="-228594" defTabSz="914377">
              <a:spcBef>
                <a:spcPts val="800"/>
              </a:spcBef>
              <a:buClr>
                <a:srgbClr val="344654"/>
              </a:buClr>
              <a:buSzPct val="120000"/>
              <a:tabLst>
                <a:tab pos="508000" algn="l"/>
                <a:tab pos="1320800" algn="l"/>
                <a:tab pos="1887538" algn="l"/>
              </a:tabLst>
            </a:pPr>
            <a:r>
              <a:rPr lang="en-US" sz="2200" dirty="0"/>
              <a:t>Information Security &amp; ODE Help Desk</a:t>
            </a:r>
          </a:p>
          <a:p>
            <a:pPr marL="228594" lvl="0" indent="-228594" defTabSz="914377">
              <a:spcBef>
                <a:spcPts val="800"/>
              </a:spcBef>
              <a:buClr>
                <a:srgbClr val="344654"/>
              </a:buClr>
              <a:buSzPct val="120000"/>
              <a:tabLst>
                <a:tab pos="508000" algn="l"/>
                <a:tab pos="1320800" algn="l"/>
                <a:tab pos="1887538" algn="l"/>
              </a:tabLst>
            </a:pPr>
            <a:r>
              <a:rPr lang="en-US" sz="2200" dirty="0"/>
              <a:t>Collection Timelines</a:t>
            </a:r>
          </a:p>
          <a:p>
            <a:pPr marL="228594" lvl="0" indent="-228594" defTabSz="914377">
              <a:spcBef>
                <a:spcPts val="800"/>
              </a:spcBef>
              <a:buClr>
                <a:srgbClr val="344654"/>
              </a:buClr>
              <a:buSzPct val="120000"/>
              <a:tabLst>
                <a:tab pos="508000" algn="l"/>
                <a:tab pos="1320800" algn="l"/>
                <a:tab pos="1887538" algn="l"/>
              </a:tabLst>
            </a:pPr>
            <a:r>
              <a:rPr lang="en-US" sz="2200" dirty="0"/>
              <a:t>December Child Count</a:t>
            </a:r>
          </a:p>
          <a:p>
            <a:pPr marL="228594" lvl="0" indent="-228594" defTabSz="914377">
              <a:spcBef>
                <a:spcPts val="800"/>
              </a:spcBef>
              <a:buClr>
                <a:srgbClr val="344654"/>
              </a:buClr>
              <a:buSzPct val="120000"/>
              <a:tabLst>
                <a:tab pos="508000" algn="l"/>
                <a:tab pos="1320800" algn="l"/>
                <a:tab pos="1887538" algn="l"/>
              </a:tabLst>
            </a:pPr>
            <a:r>
              <a:rPr lang="en-US" sz="2200" dirty="0"/>
              <a:t>June Exit </a:t>
            </a:r>
          </a:p>
          <a:p>
            <a:pPr marL="228594" lvl="0" indent="-228594" defTabSz="914377">
              <a:spcBef>
                <a:spcPts val="800"/>
              </a:spcBef>
              <a:buClr>
                <a:srgbClr val="344654"/>
              </a:buClr>
              <a:buSzPct val="120000"/>
              <a:tabLst>
                <a:tab pos="508000" algn="l"/>
                <a:tab pos="1320800" algn="l"/>
                <a:tab pos="1887538" algn="l"/>
              </a:tabLst>
            </a:pPr>
            <a:r>
              <a:rPr lang="en-US" sz="2200" dirty="0"/>
              <a:t>Child Find</a:t>
            </a:r>
          </a:p>
          <a:p>
            <a:pPr marL="228594" lvl="0" indent="-228594" defTabSz="914377">
              <a:spcBef>
                <a:spcPts val="800"/>
              </a:spcBef>
              <a:buClr>
                <a:srgbClr val="344654"/>
              </a:buClr>
              <a:buSzPct val="120000"/>
              <a:tabLst>
                <a:tab pos="508000" algn="l"/>
                <a:tab pos="1320800" algn="l"/>
                <a:tab pos="1887538" algn="l"/>
              </a:tabLst>
            </a:pPr>
            <a:r>
              <a:rPr lang="en-US" sz="2200" dirty="0"/>
              <a:t>Review Window</a:t>
            </a:r>
          </a:p>
          <a:p>
            <a:pPr marL="228594" lvl="0" indent="-228594" defTabSz="914377">
              <a:spcBef>
                <a:spcPts val="800"/>
              </a:spcBef>
              <a:buClr>
                <a:srgbClr val="344654"/>
              </a:buClr>
              <a:buSzPct val="120000"/>
              <a:tabLst>
                <a:tab pos="508000" algn="l"/>
                <a:tab pos="1320800" algn="l"/>
                <a:tab pos="1887538" algn="l"/>
              </a:tabLst>
            </a:pPr>
            <a:r>
              <a:rPr lang="en-US" sz="2200" dirty="0"/>
              <a:t>IDEA Data Manager: Agency Contacts &amp; Utilities</a:t>
            </a:r>
          </a:p>
          <a:p>
            <a:pPr marL="228594" lvl="0" indent="-228594" defTabSz="914377">
              <a:spcBef>
                <a:spcPts val="800"/>
              </a:spcBef>
              <a:buClr>
                <a:srgbClr val="344654"/>
              </a:buClr>
              <a:buSzPct val="120000"/>
              <a:tabLst>
                <a:tab pos="508000" algn="l"/>
                <a:tab pos="1320800" algn="l"/>
                <a:tab pos="1887538" algn="l"/>
              </a:tabLst>
            </a:pPr>
            <a:r>
              <a:rPr lang="en-US" sz="2200" dirty="0"/>
              <a:t>Data Quality</a:t>
            </a:r>
          </a:p>
          <a:p>
            <a:pPr marL="228594" lvl="0" indent="-228594" defTabSz="914377">
              <a:spcBef>
                <a:spcPts val="800"/>
              </a:spcBef>
              <a:buClr>
                <a:srgbClr val="344654"/>
              </a:buClr>
              <a:buSzPct val="120000"/>
              <a:tabLst>
                <a:tab pos="508000" algn="l"/>
                <a:tab pos="1320800" algn="l"/>
                <a:tab pos="1887538" algn="l"/>
              </a:tabLst>
            </a:pPr>
            <a:r>
              <a:rPr lang="en-US" sz="2200" dirty="0"/>
              <a:t>Resources Available </a:t>
            </a:r>
          </a:p>
        </p:txBody>
      </p:sp>
      <p:pic>
        <p:nvPicPr>
          <p:cNvPr id="7" name="Picture 6" descr="Side view of a white calendar.">
            <a:extLst>
              <a:ext uri="{FF2B5EF4-FFF2-40B4-BE49-F238E27FC236}">
                <a16:creationId xmlns:a16="http://schemas.microsoft.com/office/drawing/2014/main" id="{599D60D1-4A27-8EBB-05D6-936CCCCB95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1825625"/>
            <a:ext cx="5009656" cy="3346450"/>
          </a:xfrm>
          <a:prstGeom prst="rect">
            <a:avLst/>
          </a:prstGeom>
        </p:spPr>
      </p:pic>
      <p:sp>
        <p:nvSpPr>
          <p:cNvPr id="3" name="Footer Placeholder 2"/>
          <p:cNvSpPr>
            <a:spLocks noGrp="1"/>
          </p:cNvSpPr>
          <p:nvPr>
            <p:ph type="ftr" sz="quarter" idx="11"/>
          </p:nvPr>
        </p:nvSpPr>
        <p:spPr/>
        <p:txBody>
          <a:bodyPr anchor="ctr">
            <a:normAutofit/>
          </a:bodyPr>
          <a:lstStyle/>
          <a:p>
            <a:pPr>
              <a:spcAft>
                <a:spcPts val="600"/>
              </a:spcAft>
            </a:pPr>
            <a:r>
              <a:rPr lang="en-US"/>
              <a:t>Oregon Department of Education</a:t>
            </a:r>
          </a:p>
        </p:txBody>
      </p:sp>
      <p:sp>
        <p:nvSpPr>
          <p:cNvPr id="4" name="Slide Number Placeholder 3"/>
          <p:cNvSpPr>
            <a:spLocks noGrp="1"/>
          </p:cNvSpPr>
          <p:nvPr>
            <p:ph type="sldNum" sz="quarter" idx="12"/>
          </p:nvPr>
        </p:nvSpPr>
        <p:spPr/>
        <p:txBody>
          <a:bodyPr anchor="ctr">
            <a:normAutofit/>
          </a:bodyPr>
          <a:lstStyle/>
          <a:p>
            <a:pPr>
              <a:spcAft>
                <a:spcPts val="600"/>
              </a:spcAft>
            </a:pPr>
            <a:fld id="{357F5B69-6281-4C1F-8C38-6DA0F56DA430}" type="slidenum">
              <a:rPr lang="en-US" smtClean="0"/>
              <a:pPr>
                <a:spcAft>
                  <a:spcPts val="600"/>
                </a:spcAft>
              </a:pPr>
              <a:t>3</a:t>
            </a:fld>
            <a:endParaRPr lang="en-US"/>
          </a:p>
        </p:txBody>
      </p:sp>
    </p:spTree>
    <p:extLst>
      <p:ext uri="{BB962C8B-B14F-4D97-AF65-F5344CB8AC3E}">
        <p14:creationId xmlns:p14="http://schemas.microsoft.com/office/powerpoint/2010/main" val="24507736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June Exit – Who is reported for School Age?</a:t>
            </a:r>
          </a:p>
        </p:txBody>
      </p:sp>
      <p:sp>
        <p:nvSpPr>
          <p:cNvPr id="2" name="Content Placeholder 1"/>
          <p:cNvSpPr>
            <a:spLocks noGrp="1"/>
          </p:cNvSpPr>
          <p:nvPr>
            <p:ph idx="1"/>
          </p:nvPr>
        </p:nvSpPr>
        <p:spPr/>
        <p:txBody>
          <a:bodyPr>
            <a:normAutofit fontScale="92500" lnSpcReduction="10000"/>
          </a:bodyPr>
          <a:lstStyle/>
          <a:p>
            <a:pPr marL="0" indent="0">
              <a:buNone/>
            </a:pPr>
            <a:r>
              <a:rPr lang="en-US" u="sng" dirty="0"/>
              <a:t>Codes for Exiting School Age</a:t>
            </a:r>
            <a:r>
              <a:rPr lang="en-US" dirty="0"/>
              <a:t>:</a:t>
            </a:r>
          </a:p>
          <a:p>
            <a:pPr marL="274320" lvl="0" indent="-274320">
              <a:buSzPct val="90000"/>
              <a:defRPr/>
            </a:pPr>
            <a:r>
              <a:rPr lang="en-US" dirty="0"/>
              <a:t>30 - Graduation with Regular Diploma</a:t>
            </a:r>
          </a:p>
          <a:p>
            <a:pPr marL="274320" lvl="0" indent="-274320">
              <a:buSzPct val="90000"/>
              <a:defRPr/>
            </a:pPr>
            <a:r>
              <a:rPr lang="en-US" dirty="0"/>
              <a:t>31 - Received a Modified Diploma</a:t>
            </a:r>
          </a:p>
          <a:p>
            <a:pPr marL="274320" lvl="0" indent="-274320">
              <a:buSzPct val="90000"/>
              <a:defRPr/>
            </a:pPr>
            <a:r>
              <a:rPr lang="en-US" dirty="0"/>
              <a:t>32 - Received a Certificate</a:t>
            </a:r>
          </a:p>
          <a:p>
            <a:pPr marL="274320" lvl="0" indent="-274320">
              <a:buSzPct val="90000"/>
              <a:defRPr/>
            </a:pPr>
            <a:r>
              <a:rPr lang="en-US" dirty="0"/>
              <a:t>33 - Returned to Regular Education</a:t>
            </a:r>
          </a:p>
          <a:p>
            <a:pPr marL="274320" lvl="0" indent="-274320">
              <a:buSzPct val="90000"/>
              <a:defRPr/>
            </a:pPr>
            <a:r>
              <a:rPr lang="en-US" dirty="0"/>
              <a:t>34 - Reached Maximum Age</a:t>
            </a:r>
          </a:p>
          <a:p>
            <a:pPr marL="274320" lvl="0" indent="-274320">
              <a:buSzPct val="90000"/>
              <a:defRPr/>
            </a:pPr>
            <a:r>
              <a:rPr lang="en-US" dirty="0"/>
              <a:t>35 - Deceased</a:t>
            </a:r>
          </a:p>
          <a:p>
            <a:pPr marL="274320" lvl="0" indent="-274320">
              <a:buSzPct val="90000"/>
              <a:defRPr/>
            </a:pPr>
            <a:r>
              <a:rPr lang="en-US" dirty="0"/>
              <a:t>36 - Moved, Continuing in Education</a:t>
            </a:r>
          </a:p>
          <a:p>
            <a:pPr marL="274320" lvl="0" indent="-274320">
              <a:buSzPct val="90000"/>
              <a:defRPr/>
            </a:pPr>
            <a:r>
              <a:rPr lang="en-US" dirty="0"/>
              <a:t>37 - Extended Diploma</a:t>
            </a:r>
          </a:p>
          <a:p>
            <a:pPr marL="274320" lvl="0" indent="-274320">
              <a:buSzPct val="90000"/>
              <a:defRPr/>
            </a:pPr>
            <a:r>
              <a:rPr lang="en-US" dirty="0"/>
              <a:t>39 - Dropped Out</a:t>
            </a: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30</a:t>
            </a:fld>
            <a:endParaRPr lang="en-US" dirty="0"/>
          </a:p>
        </p:txBody>
      </p:sp>
    </p:spTree>
    <p:extLst>
      <p:ext uri="{BB962C8B-B14F-4D97-AF65-F5344CB8AC3E}">
        <p14:creationId xmlns:p14="http://schemas.microsoft.com/office/powerpoint/2010/main" val="35969852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June Exit – Diplomas</a:t>
            </a:r>
          </a:p>
        </p:txBody>
      </p:sp>
      <p:sp>
        <p:nvSpPr>
          <p:cNvPr id="2" name="Content Placeholder 1"/>
          <p:cNvSpPr>
            <a:spLocks noGrp="1"/>
          </p:cNvSpPr>
          <p:nvPr>
            <p:ph idx="1"/>
          </p:nvPr>
        </p:nvSpPr>
        <p:spPr>
          <a:xfrm>
            <a:off x="717176" y="1825625"/>
            <a:ext cx="6098970" cy="4109010"/>
          </a:xfrm>
        </p:spPr>
        <p:txBody>
          <a:bodyPr>
            <a:normAutofit/>
          </a:bodyPr>
          <a:lstStyle/>
          <a:p>
            <a:pPr marL="0" indent="0">
              <a:buNone/>
            </a:pPr>
            <a:r>
              <a:rPr lang="en-US" sz="2800" dirty="0"/>
              <a:t>Students graduating with a regular high school diploma:</a:t>
            </a:r>
          </a:p>
          <a:p>
            <a:pPr lvl="1"/>
            <a:r>
              <a:rPr lang="en-US" dirty="0"/>
              <a:t>Regular High School Diploma</a:t>
            </a:r>
          </a:p>
          <a:p>
            <a:pPr lvl="1"/>
            <a:r>
              <a:rPr lang="en-US" dirty="0"/>
              <a:t>Modified Diploma under Age 21</a:t>
            </a:r>
          </a:p>
          <a:p>
            <a:pPr lvl="2"/>
            <a:r>
              <a:rPr lang="en-US" sz="2000" dirty="0"/>
              <a:t>If expected back = No Exit Record (but…)</a:t>
            </a:r>
          </a:p>
          <a:p>
            <a:pPr lvl="2"/>
            <a:r>
              <a:rPr lang="en-US" sz="2000" dirty="0"/>
              <a:t>If not expected back = Exit Record (but…)</a:t>
            </a:r>
          </a:p>
          <a:p>
            <a:pPr lvl="1"/>
            <a:r>
              <a:rPr lang="en-US" dirty="0"/>
              <a:t>Modified Diploma Age 21 or older</a:t>
            </a:r>
          </a:p>
          <a:p>
            <a:pPr lvl="2">
              <a:spcAft>
                <a:spcPts val="3000"/>
              </a:spcAft>
            </a:pPr>
            <a:r>
              <a:rPr lang="en-US" sz="2000" dirty="0"/>
              <a:t>Exit  Record</a:t>
            </a: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pic>
        <p:nvPicPr>
          <p:cNvPr id="6" name="Picture 5" descr="A close-up of students in gowns at a graduation ceremony.">
            <a:extLst>
              <a:ext uri="{FF2B5EF4-FFF2-40B4-BE49-F238E27FC236}">
                <a16:creationId xmlns:a16="http://schemas.microsoft.com/office/drawing/2014/main" id="{AAA249E4-88F8-31C8-2622-FDAAE10964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6146" y="1982004"/>
            <a:ext cx="4872038" cy="2893991"/>
          </a:xfrm>
          <a:prstGeom prst="rect">
            <a:avLst/>
          </a:prstGeom>
        </p:spPr>
      </p:pic>
      <p:sp>
        <p:nvSpPr>
          <p:cNvPr id="4" name="Slide Number Placeholder 3"/>
          <p:cNvSpPr>
            <a:spLocks noGrp="1"/>
          </p:cNvSpPr>
          <p:nvPr>
            <p:ph type="sldNum" sz="quarter" idx="12"/>
          </p:nvPr>
        </p:nvSpPr>
        <p:spPr/>
        <p:txBody>
          <a:bodyPr/>
          <a:lstStyle/>
          <a:p>
            <a:fld id="{357F5B69-6281-4C1F-8C38-6DA0F56DA430}" type="slidenum">
              <a:rPr lang="en-US" smtClean="0"/>
              <a:pPr/>
              <a:t>31</a:t>
            </a:fld>
            <a:endParaRPr lang="en-US" dirty="0"/>
          </a:p>
        </p:txBody>
      </p:sp>
    </p:spTree>
    <p:extLst>
      <p:ext uri="{BB962C8B-B14F-4D97-AF65-F5344CB8AC3E}">
        <p14:creationId xmlns:p14="http://schemas.microsoft.com/office/powerpoint/2010/main" val="15331146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June Exit – Certificates and Drop Out</a:t>
            </a:r>
          </a:p>
        </p:txBody>
      </p:sp>
      <p:sp>
        <p:nvSpPr>
          <p:cNvPr id="2" name="Content Placeholder 1"/>
          <p:cNvSpPr>
            <a:spLocks noGrp="1"/>
          </p:cNvSpPr>
          <p:nvPr>
            <p:ph idx="1"/>
          </p:nvPr>
        </p:nvSpPr>
        <p:spPr/>
        <p:txBody>
          <a:bodyPr/>
          <a:lstStyle/>
          <a:p>
            <a:pPr marL="0" lvl="0" indent="0" defTabSz="914377">
              <a:buNone/>
            </a:pPr>
            <a:r>
              <a:rPr lang="en-US" sz="2800" dirty="0">
                <a:solidFill>
                  <a:prstClr val="black"/>
                </a:solidFill>
              </a:rPr>
              <a:t>Students exiting with some other type of credential/certificate:</a:t>
            </a:r>
          </a:p>
          <a:p>
            <a:pPr marL="685783" lvl="1" indent="-228594" defTabSz="914377"/>
            <a:r>
              <a:rPr lang="en-US" dirty="0">
                <a:solidFill>
                  <a:prstClr val="black"/>
                </a:solidFill>
              </a:rPr>
              <a:t>Extended Diploma, not returning </a:t>
            </a:r>
          </a:p>
          <a:p>
            <a:pPr marL="685783" lvl="1" indent="-228594" defTabSz="914377"/>
            <a:r>
              <a:rPr lang="en-US" dirty="0">
                <a:solidFill>
                  <a:prstClr val="black"/>
                </a:solidFill>
              </a:rPr>
              <a:t>Received Certificate, not returning</a:t>
            </a:r>
          </a:p>
          <a:p>
            <a:pPr marL="1142971" lvl="2" indent="-228594" defTabSz="914377">
              <a:spcAft>
                <a:spcPts val="3000"/>
              </a:spcAft>
              <a:buFont typeface="Courier New" panose="02070309020205020404" pitchFamily="49" charset="0"/>
              <a:buChar char="o"/>
            </a:pPr>
            <a:r>
              <a:rPr lang="en-US" sz="2000" dirty="0">
                <a:solidFill>
                  <a:prstClr val="black"/>
                </a:solidFill>
              </a:rPr>
              <a:t>Includes student who has a GED when exiting</a:t>
            </a:r>
          </a:p>
          <a:p>
            <a:pPr marL="0" lvl="0" indent="0" defTabSz="914377">
              <a:buNone/>
            </a:pPr>
            <a:r>
              <a:rPr lang="en-US" sz="2800" dirty="0">
                <a:solidFill>
                  <a:prstClr val="black"/>
                </a:solidFill>
              </a:rPr>
              <a:t>Students dropping out:</a:t>
            </a:r>
          </a:p>
          <a:p>
            <a:pPr marL="685783" lvl="1" indent="-228594" defTabSz="914377"/>
            <a:r>
              <a:rPr lang="en-US" dirty="0">
                <a:solidFill>
                  <a:prstClr val="black"/>
                </a:solidFill>
              </a:rPr>
              <a:t>Dropped Out is the only drop out category</a:t>
            </a:r>
          </a:p>
          <a:p>
            <a:pPr marL="685783" lvl="1" indent="-228594" defTabSz="914377"/>
            <a:r>
              <a:rPr lang="en-US" dirty="0">
                <a:solidFill>
                  <a:prstClr val="black"/>
                </a:solidFill>
              </a:rPr>
              <a:t>Always check if exited in some other manner</a:t>
            </a:r>
          </a:p>
          <a:p>
            <a:pPr marL="685783" lvl="1" indent="-228594" defTabSz="914377"/>
            <a:r>
              <a:rPr lang="en-US" dirty="0">
                <a:solidFill>
                  <a:prstClr val="black"/>
                </a:solidFill>
              </a:rPr>
              <a:t>June Exit is used for Drop Out Rate</a:t>
            </a: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32</a:t>
            </a:fld>
            <a:endParaRPr lang="en-US" dirty="0"/>
          </a:p>
        </p:txBody>
      </p:sp>
    </p:spTree>
    <p:extLst>
      <p:ext uri="{BB962C8B-B14F-4D97-AF65-F5344CB8AC3E}">
        <p14:creationId xmlns:p14="http://schemas.microsoft.com/office/powerpoint/2010/main" val="38229004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b">
            <a:normAutofit/>
          </a:bodyPr>
          <a:lstStyle/>
          <a:p>
            <a:r>
              <a:rPr lang="en-US" dirty="0"/>
              <a:t>June Exit – Other Reasons</a:t>
            </a:r>
          </a:p>
        </p:txBody>
      </p:sp>
      <p:sp>
        <p:nvSpPr>
          <p:cNvPr id="21" name="Text Placeholder 1">
            <a:extLst>
              <a:ext uri="{FF2B5EF4-FFF2-40B4-BE49-F238E27FC236}">
                <a16:creationId xmlns:a16="http://schemas.microsoft.com/office/drawing/2014/main" id="{2CA52E8F-964F-7245-CC8E-6AF2B934BEBD}"/>
              </a:ext>
            </a:extLst>
          </p:cNvPr>
          <p:cNvSpPr>
            <a:spLocks noGrp="1"/>
          </p:cNvSpPr>
          <p:nvPr>
            <p:ph idx="1"/>
          </p:nvPr>
        </p:nvSpPr>
        <p:spPr>
          <a:xfrm>
            <a:off x="717176" y="2030783"/>
            <a:ext cx="5923467" cy="4109010"/>
          </a:xfrm>
        </p:spPr>
        <p:txBody>
          <a:bodyPr>
            <a:normAutofit/>
          </a:bodyPr>
          <a:lstStyle/>
          <a:p>
            <a:pPr marL="0" indent="0">
              <a:buNone/>
            </a:pPr>
            <a:r>
              <a:rPr lang="en-US" sz="2600" dirty="0">
                <a:cs typeface="Calibri"/>
              </a:rPr>
              <a:t>Students exiting for some other reason:</a:t>
            </a:r>
          </a:p>
          <a:p>
            <a:pPr marL="342900" indent="-342900" defTabSz="914377"/>
            <a:r>
              <a:rPr lang="en-US" sz="2300" dirty="0"/>
              <a:t>Reached Maximum Age</a:t>
            </a:r>
          </a:p>
          <a:p>
            <a:pPr marL="800100" lvl="1" defTabSz="914377"/>
            <a:r>
              <a:rPr lang="en-US" sz="2000" dirty="0"/>
              <a:t>Will be 21 before September 1, 2026</a:t>
            </a:r>
            <a:endParaRPr lang="en-US" sz="2000" dirty="0">
              <a:cs typeface="Calibri" panose="020F0502020204030204"/>
            </a:endParaRPr>
          </a:p>
          <a:p>
            <a:pPr marL="342900" indent="-342900" defTabSz="914377"/>
            <a:r>
              <a:rPr lang="en-US" sz="2300" dirty="0"/>
              <a:t>Returned to Regular Education, e.g., no longer eligible or revoked</a:t>
            </a:r>
          </a:p>
          <a:p>
            <a:pPr marL="342900" indent="-342900" defTabSz="914377"/>
            <a:r>
              <a:rPr lang="en-US" sz="2300" dirty="0"/>
              <a:t>Moved, Continuing Education</a:t>
            </a:r>
          </a:p>
          <a:p>
            <a:pPr marL="342900" indent="-342900" defTabSz="914377"/>
            <a:r>
              <a:rPr lang="en-US" sz="2300" dirty="0"/>
              <a:t>Deceased</a:t>
            </a:r>
            <a:endParaRPr lang="en-US" sz="2300" dirty="0">
              <a:cs typeface="Calibri" panose="020F0502020204030204"/>
            </a:endParaRPr>
          </a:p>
        </p:txBody>
      </p:sp>
      <p:pic>
        <p:nvPicPr>
          <p:cNvPr id="7" name="Picture 6" descr="Hand holding keys.&#10;">
            <a:extLst>
              <a:ext uri="{FF2B5EF4-FFF2-40B4-BE49-F238E27FC236}">
                <a16:creationId xmlns:a16="http://schemas.microsoft.com/office/drawing/2014/main" id="{E80E11FE-F804-E9BC-C7FA-EE3279E2FB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6736" y="2030783"/>
            <a:ext cx="5274425" cy="3512767"/>
          </a:xfrm>
          <a:prstGeom prst="rect">
            <a:avLst/>
          </a:prstGeom>
        </p:spPr>
      </p:pic>
      <p:sp>
        <p:nvSpPr>
          <p:cNvPr id="3" name="Footer Placeholder 2"/>
          <p:cNvSpPr>
            <a:spLocks noGrp="1"/>
          </p:cNvSpPr>
          <p:nvPr>
            <p:ph type="ftr" sz="quarter" idx="11"/>
          </p:nvPr>
        </p:nvSpPr>
        <p:spPr/>
        <p:txBody>
          <a:bodyPr anchor="ctr">
            <a:normAutofit/>
          </a:bodyPr>
          <a:lstStyle/>
          <a:p>
            <a:pPr>
              <a:spcAft>
                <a:spcPts val="600"/>
              </a:spcAft>
            </a:pPr>
            <a:r>
              <a:rPr lang="en-US"/>
              <a:t>Oregon Department of Education</a:t>
            </a:r>
          </a:p>
        </p:txBody>
      </p:sp>
      <p:sp>
        <p:nvSpPr>
          <p:cNvPr id="4" name="Slide Number Placeholder 3"/>
          <p:cNvSpPr>
            <a:spLocks noGrp="1"/>
          </p:cNvSpPr>
          <p:nvPr>
            <p:ph type="sldNum" sz="quarter" idx="12"/>
          </p:nvPr>
        </p:nvSpPr>
        <p:spPr/>
        <p:txBody>
          <a:bodyPr anchor="ctr">
            <a:normAutofit/>
          </a:bodyPr>
          <a:lstStyle/>
          <a:p>
            <a:pPr>
              <a:spcAft>
                <a:spcPts val="600"/>
              </a:spcAft>
            </a:pPr>
            <a:fld id="{357F5B69-6281-4C1F-8C38-6DA0F56DA430}" type="slidenum">
              <a:rPr lang="en-US" smtClean="0"/>
              <a:pPr>
                <a:spcAft>
                  <a:spcPts val="600"/>
                </a:spcAft>
              </a:pPr>
              <a:t>33</a:t>
            </a:fld>
            <a:endParaRPr lang="en-US"/>
          </a:p>
        </p:txBody>
      </p:sp>
    </p:spTree>
    <p:extLst>
      <p:ext uri="{BB962C8B-B14F-4D97-AF65-F5344CB8AC3E}">
        <p14:creationId xmlns:p14="http://schemas.microsoft.com/office/powerpoint/2010/main" val="11228056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June Exit – Who is NOT reported?</a:t>
            </a:r>
          </a:p>
        </p:txBody>
      </p:sp>
      <p:sp>
        <p:nvSpPr>
          <p:cNvPr id="2" name="Content Placeholder 1"/>
          <p:cNvSpPr>
            <a:spLocks noGrp="1"/>
          </p:cNvSpPr>
          <p:nvPr>
            <p:ph idx="1"/>
          </p:nvPr>
        </p:nvSpPr>
        <p:spPr/>
        <p:txBody>
          <a:bodyPr/>
          <a:lstStyle/>
          <a:p>
            <a:r>
              <a:rPr lang="en-US" dirty="0"/>
              <a:t>Students in referral status found not eligible</a:t>
            </a:r>
          </a:p>
          <a:p>
            <a:r>
              <a:rPr lang="en-US" dirty="0"/>
              <a:t>Under age 21 receiving services</a:t>
            </a: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34</a:t>
            </a:fld>
            <a:endParaRPr lang="en-US" dirty="0"/>
          </a:p>
        </p:txBody>
      </p:sp>
    </p:spTree>
    <p:extLst>
      <p:ext uri="{BB962C8B-B14F-4D97-AF65-F5344CB8AC3E}">
        <p14:creationId xmlns:p14="http://schemas.microsoft.com/office/powerpoint/2010/main" val="28103826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17176" y="457200"/>
            <a:ext cx="10784542" cy="1026460"/>
          </a:xfrm>
        </p:spPr>
        <p:txBody>
          <a:bodyPr anchor="b">
            <a:normAutofit/>
          </a:bodyPr>
          <a:lstStyle/>
          <a:p>
            <a:r>
              <a:rPr lang="en-US" dirty="0"/>
              <a:t>June Exit – Who is responsible for reporting?</a:t>
            </a:r>
          </a:p>
        </p:txBody>
      </p:sp>
      <p:graphicFrame>
        <p:nvGraphicFramePr>
          <p:cNvPr id="7" name="Content Placeholder 1" descr="SmartArt table containing infomation regarding who is responsible for reporting June exit. ">
            <a:extLst>
              <a:ext uri="{FF2B5EF4-FFF2-40B4-BE49-F238E27FC236}">
                <a16:creationId xmlns:a16="http://schemas.microsoft.com/office/drawing/2014/main" id="{10305A29-0D8D-9665-131B-ED593940F7DF}"/>
              </a:ext>
            </a:extLst>
          </p:cNvPr>
          <p:cNvGraphicFramePr>
            <a:graphicFrameLocks noGrp="1"/>
          </p:cNvGraphicFramePr>
          <p:nvPr>
            <p:ph idx="1"/>
            <p:extLst>
              <p:ext uri="{D42A27DB-BD31-4B8C-83A1-F6EECF244321}">
                <p14:modId xmlns:p14="http://schemas.microsoft.com/office/powerpoint/2010/main" val="3894010299"/>
              </p:ext>
            </p:extLst>
          </p:nvPr>
        </p:nvGraphicFramePr>
        <p:xfrm>
          <a:off x="717176" y="1825625"/>
          <a:ext cx="10784542" cy="41090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p:cNvSpPr>
            <a:spLocks noGrp="1"/>
          </p:cNvSpPr>
          <p:nvPr>
            <p:ph type="ftr" sz="quarter" idx="11"/>
          </p:nvPr>
        </p:nvSpPr>
        <p:spPr>
          <a:xfrm>
            <a:off x="717176" y="6139793"/>
            <a:ext cx="2864224" cy="365125"/>
          </a:xfrm>
        </p:spPr>
        <p:txBody>
          <a:bodyPr anchor="ctr">
            <a:normAutofit/>
          </a:bodyPr>
          <a:lstStyle/>
          <a:p>
            <a:pPr>
              <a:spcAft>
                <a:spcPts val="600"/>
              </a:spcAft>
            </a:pPr>
            <a:r>
              <a:rPr lang="en-US"/>
              <a:t>Oregon Department of Education</a:t>
            </a:r>
          </a:p>
        </p:txBody>
      </p:sp>
      <p:sp>
        <p:nvSpPr>
          <p:cNvPr id="4" name="Slide Number Placeholder 3"/>
          <p:cNvSpPr>
            <a:spLocks noGrp="1"/>
          </p:cNvSpPr>
          <p:nvPr>
            <p:ph type="sldNum" sz="quarter" idx="12"/>
          </p:nvPr>
        </p:nvSpPr>
        <p:spPr>
          <a:xfrm>
            <a:off x="8610600" y="6139793"/>
            <a:ext cx="2891118" cy="365125"/>
          </a:xfrm>
        </p:spPr>
        <p:txBody>
          <a:bodyPr anchor="ctr">
            <a:normAutofit/>
          </a:bodyPr>
          <a:lstStyle/>
          <a:p>
            <a:pPr>
              <a:spcAft>
                <a:spcPts val="600"/>
              </a:spcAft>
            </a:pPr>
            <a:fld id="{357F5B69-6281-4C1F-8C38-6DA0F56DA430}" type="slidenum">
              <a:rPr lang="en-US" smtClean="0"/>
              <a:pPr>
                <a:spcAft>
                  <a:spcPts val="600"/>
                </a:spcAft>
              </a:pPr>
              <a:t>35</a:t>
            </a:fld>
            <a:endParaRPr lang="en-US"/>
          </a:p>
        </p:txBody>
      </p:sp>
    </p:spTree>
    <p:extLst>
      <p:ext uri="{BB962C8B-B14F-4D97-AF65-F5344CB8AC3E}">
        <p14:creationId xmlns:p14="http://schemas.microsoft.com/office/powerpoint/2010/main" val="3440739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June Exit – How are the data used?</a:t>
            </a:r>
          </a:p>
        </p:txBody>
      </p:sp>
      <p:sp>
        <p:nvSpPr>
          <p:cNvPr id="2" name="Content Placeholder 1"/>
          <p:cNvSpPr>
            <a:spLocks noGrp="1"/>
          </p:cNvSpPr>
          <p:nvPr>
            <p:ph idx="1"/>
          </p:nvPr>
        </p:nvSpPr>
        <p:spPr/>
        <p:txBody>
          <a:bodyPr/>
          <a:lstStyle/>
          <a:p>
            <a:pPr marL="228594" lvl="0" indent="-228594" defTabSz="914377"/>
            <a:r>
              <a:rPr lang="en-US" sz="2800" dirty="0">
                <a:solidFill>
                  <a:prstClr val="black"/>
                </a:solidFill>
              </a:rPr>
              <a:t>Reporting to the U.S. Department of Education</a:t>
            </a:r>
          </a:p>
          <a:p>
            <a:pPr marL="228594" lvl="0" indent="-228594" defTabSz="914377"/>
            <a:r>
              <a:rPr lang="en-US" sz="2800" dirty="0">
                <a:solidFill>
                  <a:prstClr val="black"/>
                </a:solidFill>
              </a:rPr>
              <a:t>Statistical</a:t>
            </a:r>
          </a:p>
          <a:p>
            <a:pPr marL="228594" lvl="0" indent="-228594" defTabSz="914377"/>
            <a:r>
              <a:rPr lang="en-US" sz="2800" dirty="0">
                <a:solidFill>
                  <a:prstClr val="black"/>
                </a:solidFill>
              </a:rPr>
              <a:t>Grad &amp; Dropout Rates </a:t>
            </a:r>
          </a:p>
          <a:p>
            <a:pPr marL="685783" lvl="1" indent="-228594" defTabSz="914377">
              <a:buFont typeface="Courier New" panose="02070309020205020404" pitchFamily="49" charset="0"/>
              <a:buChar char="o"/>
            </a:pPr>
            <a:r>
              <a:rPr lang="en-US" dirty="0">
                <a:solidFill>
                  <a:prstClr val="black"/>
                </a:solidFill>
              </a:rPr>
              <a:t>SPP/APR</a:t>
            </a:r>
          </a:p>
          <a:p>
            <a:pPr marL="685783" lvl="1" indent="-228594" defTabSz="914377">
              <a:buFont typeface="Courier New" panose="02070309020205020404" pitchFamily="49" charset="0"/>
              <a:buChar char="o"/>
            </a:pPr>
            <a:r>
              <a:rPr lang="en-US" dirty="0">
                <a:solidFill>
                  <a:prstClr val="black"/>
                </a:solidFill>
              </a:rPr>
              <a:t>SPR&amp;I</a:t>
            </a:r>
          </a:p>
          <a:p>
            <a:pPr marL="685783" lvl="1" indent="-228594" defTabSz="914377">
              <a:buFont typeface="Courier New" panose="02070309020205020404" pitchFamily="49" charset="0"/>
              <a:buChar char="o"/>
            </a:pPr>
            <a:r>
              <a:rPr lang="en-US" dirty="0">
                <a:solidFill>
                  <a:prstClr val="black"/>
                </a:solidFill>
              </a:rPr>
              <a:t>At-A-Glance Special Education Profile</a:t>
            </a:r>
          </a:p>
          <a:p>
            <a:pPr marL="228594" lvl="0" indent="-228594" defTabSz="914377"/>
            <a:r>
              <a:rPr lang="en-US" sz="2800" dirty="0">
                <a:solidFill>
                  <a:prstClr val="black"/>
                </a:solidFill>
              </a:rPr>
              <a:t>Post School Outcomes (Indicator B14)</a:t>
            </a: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36</a:t>
            </a:fld>
            <a:endParaRPr lang="en-US" dirty="0"/>
          </a:p>
        </p:txBody>
      </p:sp>
    </p:spTree>
    <p:extLst>
      <p:ext uri="{BB962C8B-B14F-4D97-AF65-F5344CB8AC3E}">
        <p14:creationId xmlns:p14="http://schemas.microsoft.com/office/powerpoint/2010/main" val="5425847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June Exit – What’s New for 2025-2026</a:t>
            </a:r>
          </a:p>
        </p:txBody>
      </p:sp>
      <p:sp>
        <p:nvSpPr>
          <p:cNvPr id="2" name="Content Placeholder 1"/>
          <p:cNvSpPr>
            <a:spLocks noGrp="1"/>
          </p:cNvSpPr>
          <p:nvPr>
            <p:ph idx="1"/>
          </p:nvPr>
        </p:nvSpPr>
        <p:spPr/>
        <p:txBody>
          <a:bodyPr/>
          <a:lstStyle/>
          <a:p>
            <a:pPr lvl="0"/>
            <a:r>
              <a:rPr lang="en-US" dirty="0"/>
              <a:t>Removing both Related and Supplemental service codes and their business rules. </a:t>
            </a:r>
          </a:p>
          <a:p>
            <a:pPr lvl="0"/>
            <a:r>
              <a:rPr lang="en-US" dirty="0"/>
              <a:t>Revising the Final Submission Form formatting and adding PNF counts to the Programs column.</a:t>
            </a:r>
          </a:p>
          <a:p>
            <a:pPr lvl="0"/>
            <a:r>
              <a:rPr lang="en-US" dirty="0"/>
              <a:t>Removing A1 and A3 as valid record type codes. </a:t>
            </a:r>
          </a:p>
          <a:p>
            <a:pPr lvl="0"/>
            <a:r>
              <a:rPr lang="en-US" dirty="0"/>
              <a:t>Shifting the Review Window dates.</a:t>
            </a: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Oregon Department of Education</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7F5B69-6281-4C1F-8C38-6DA0F56DA430}" type="slidenum">
              <a:rPr kumimoji="0" lang="en-US" sz="12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55222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June Exit – Problem Areas</a:t>
            </a:r>
          </a:p>
        </p:txBody>
      </p:sp>
      <p:sp>
        <p:nvSpPr>
          <p:cNvPr id="2" name="Content Placeholder 1"/>
          <p:cNvSpPr>
            <a:spLocks noGrp="1"/>
          </p:cNvSpPr>
          <p:nvPr>
            <p:ph idx="1"/>
          </p:nvPr>
        </p:nvSpPr>
        <p:spPr>
          <a:xfrm>
            <a:off x="717176" y="1825625"/>
            <a:ext cx="10784542" cy="4109010"/>
          </a:xfrm>
        </p:spPr>
        <p:txBody>
          <a:bodyPr>
            <a:normAutofit lnSpcReduction="10000"/>
          </a:bodyPr>
          <a:lstStyle/>
          <a:p>
            <a:r>
              <a:rPr lang="en-US" dirty="0"/>
              <a:t>10-day drop rule</a:t>
            </a:r>
          </a:p>
          <a:p>
            <a:r>
              <a:rPr lang="en-US" dirty="0"/>
              <a:t>Turning Age 21 During Summer (July 1 to September 1)</a:t>
            </a:r>
          </a:p>
          <a:p>
            <a:r>
              <a:rPr lang="en-US" dirty="0"/>
              <a:t>Students in grade 10 and 11 exiting with Regular Diploma, </a:t>
            </a:r>
            <a:br>
              <a:rPr lang="en-US" dirty="0"/>
            </a:br>
            <a:r>
              <a:rPr lang="en-US" dirty="0"/>
              <a:t>Extended Diploma, Modified Diploma or Certificate</a:t>
            </a:r>
          </a:p>
          <a:p>
            <a:r>
              <a:rPr lang="en-US" dirty="0"/>
              <a:t>Students reported as Return to Regular Education prior to Dec. 1</a:t>
            </a:r>
          </a:p>
          <a:p>
            <a:r>
              <a:rPr lang="en-US" dirty="0"/>
              <a:t>Dropped out – Check SSID system</a:t>
            </a:r>
          </a:p>
          <a:p>
            <a:r>
              <a:rPr lang="en-US" dirty="0"/>
              <a:t>Received Certificate if student has a GED when exit</a:t>
            </a:r>
          </a:p>
          <a:p>
            <a:r>
              <a:rPr lang="en-US" dirty="0"/>
              <a:t>Missing records</a:t>
            </a:r>
          </a:p>
          <a:p>
            <a:r>
              <a:rPr lang="en-US" dirty="0"/>
              <a:t>Web Submissions</a:t>
            </a:r>
          </a:p>
          <a:p>
            <a:r>
              <a:rPr lang="en-US" dirty="0"/>
              <a:t>Resubmit your Final Submission Form if changes were made to your submission</a:t>
            </a:r>
          </a:p>
        </p:txBody>
      </p:sp>
      <p:pic>
        <p:nvPicPr>
          <p:cNvPr id="7" name="Picture 10" descr="Cat with paw on face.">
            <a:extLst>
              <a:ext uri="{FF2B5EF4-FFF2-40B4-BE49-F238E27FC236}">
                <a16:creationId xmlns:a16="http://schemas.microsoft.com/office/drawing/2014/main" id="{EEF718B8-B8E4-F05E-C43A-997810DA6CC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11094"/>
          <a:stretch/>
        </p:blipFill>
        <p:spPr bwMode="auto">
          <a:xfrm>
            <a:off x="8509846" y="1825625"/>
            <a:ext cx="2964978" cy="1750203"/>
          </a:xfrm>
          <a:prstGeom prst="rect">
            <a:avLst/>
          </a:prstGeom>
          <a:solidFill>
            <a:srgbClr val="FFFFFF"/>
          </a:solidFill>
          <a:ln>
            <a:noFill/>
          </a:ln>
          <a:effectLst>
            <a:softEdge rad="112500"/>
          </a:effectLst>
        </p:spPr>
      </p:pic>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38</a:t>
            </a:fld>
            <a:endParaRPr lang="en-US" dirty="0"/>
          </a:p>
        </p:txBody>
      </p:sp>
    </p:spTree>
    <p:extLst>
      <p:ext uri="{BB962C8B-B14F-4D97-AF65-F5344CB8AC3E}">
        <p14:creationId xmlns:p14="http://schemas.microsoft.com/office/powerpoint/2010/main" val="37695593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June Exit – Problem Areas Coding</a:t>
            </a:r>
          </a:p>
        </p:txBody>
      </p:sp>
      <p:sp>
        <p:nvSpPr>
          <p:cNvPr id="2" name="Content Placeholder 1"/>
          <p:cNvSpPr>
            <a:spLocks noGrp="1"/>
          </p:cNvSpPr>
          <p:nvPr>
            <p:ph idx="1"/>
          </p:nvPr>
        </p:nvSpPr>
        <p:spPr>
          <a:xfrm>
            <a:off x="398521" y="1825625"/>
            <a:ext cx="6043842" cy="4477247"/>
          </a:xfrm>
        </p:spPr>
        <p:txBody>
          <a:bodyPr>
            <a:normAutofit fontScale="92500" lnSpcReduction="10000"/>
          </a:bodyPr>
          <a:lstStyle/>
          <a:p>
            <a:r>
              <a:rPr lang="en-US" dirty="0"/>
              <a:t>ADM/SECC Errors:</a:t>
            </a:r>
          </a:p>
          <a:p>
            <a:pPr lvl="1"/>
            <a:r>
              <a:rPr lang="en-US" dirty="0"/>
              <a:t>Race/Ethnicity flag not matching SECC or ADM</a:t>
            </a:r>
          </a:p>
          <a:p>
            <a:pPr lvl="1"/>
            <a:r>
              <a:rPr lang="en-US" dirty="0"/>
              <a:t>Gender not matching SECC or ADM</a:t>
            </a:r>
          </a:p>
          <a:p>
            <a:pPr lvl="1"/>
            <a:r>
              <a:rPr lang="en-US" dirty="0"/>
              <a:t>EL Flag not matching SECC or ADM</a:t>
            </a:r>
          </a:p>
          <a:p>
            <a:r>
              <a:rPr lang="en-US" dirty="0"/>
              <a:t>Grade not matching SECC</a:t>
            </a:r>
          </a:p>
          <a:p>
            <a:endParaRPr lang="en-US" sz="1600" dirty="0"/>
          </a:p>
          <a:p>
            <a:r>
              <a:rPr lang="en-US" dirty="0"/>
              <a:t>JDEP students:</a:t>
            </a:r>
          </a:p>
          <a:p>
            <a:pPr lvl="1"/>
            <a:r>
              <a:rPr lang="en-US" dirty="0"/>
              <a:t>Attending District and SECC Resident District</a:t>
            </a:r>
            <a:br>
              <a:rPr lang="en-US" dirty="0"/>
            </a:br>
            <a:r>
              <a:rPr lang="en-US" dirty="0"/>
              <a:t>should be reported as 3476</a:t>
            </a:r>
          </a:p>
          <a:p>
            <a:r>
              <a:rPr lang="en-US" dirty="0"/>
              <a:t>YCEP students: </a:t>
            </a:r>
          </a:p>
          <a:p>
            <a:pPr lvl="1"/>
            <a:r>
              <a:rPr lang="en-US" dirty="0"/>
              <a:t>Attending District and SECC Resident District</a:t>
            </a:r>
            <a:br>
              <a:rPr lang="en-US" dirty="0"/>
            </a:br>
            <a:r>
              <a:rPr lang="en-US" dirty="0"/>
              <a:t>should be reported as 3477</a:t>
            </a:r>
          </a:p>
        </p:txBody>
      </p:sp>
      <p:pic>
        <p:nvPicPr>
          <p:cNvPr id="7" name="Picture 10" descr="Cat with paw on face.">
            <a:extLst>
              <a:ext uri="{FF2B5EF4-FFF2-40B4-BE49-F238E27FC236}">
                <a16:creationId xmlns:a16="http://schemas.microsoft.com/office/drawing/2014/main" id="{EEF718B8-B8E4-F05E-C43A-997810DA6CC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11094"/>
          <a:stretch/>
        </p:blipFill>
        <p:spPr bwMode="auto">
          <a:xfrm>
            <a:off x="8509846" y="1825625"/>
            <a:ext cx="2964978" cy="1750203"/>
          </a:xfrm>
          <a:prstGeom prst="rect">
            <a:avLst/>
          </a:prstGeom>
          <a:solidFill>
            <a:srgbClr val="FFFFFF"/>
          </a:solidFill>
          <a:ln>
            <a:noFill/>
          </a:ln>
          <a:effectLst>
            <a:softEdge rad="112500"/>
          </a:effectLst>
        </p:spPr>
      </p:pic>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39</a:t>
            </a:fld>
            <a:endParaRPr lang="en-US" dirty="0"/>
          </a:p>
        </p:txBody>
      </p:sp>
      <p:sp>
        <p:nvSpPr>
          <p:cNvPr id="6" name="Content Placeholder 1">
            <a:extLst>
              <a:ext uri="{FF2B5EF4-FFF2-40B4-BE49-F238E27FC236}">
                <a16:creationId xmlns:a16="http://schemas.microsoft.com/office/drawing/2014/main" id="{C90EA9A5-9173-474F-604F-5BCE3AE35F44}"/>
              </a:ext>
            </a:extLst>
          </p:cNvPr>
          <p:cNvSpPr txBox="1">
            <a:spLocks/>
          </p:cNvSpPr>
          <p:nvPr/>
        </p:nvSpPr>
        <p:spPr>
          <a:xfrm>
            <a:off x="6417809" y="4151743"/>
            <a:ext cx="5375670" cy="2353175"/>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LTCT students: </a:t>
            </a:r>
          </a:p>
          <a:p>
            <a:pPr lvl="1"/>
            <a:r>
              <a:rPr lang="en-US" dirty="0"/>
              <a:t>Attending District and SECC Resident District</a:t>
            </a:r>
            <a:br>
              <a:rPr lang="en-US" dirty="0"/>
            </a:br>
            <a:r>
              <a:rPr lang="en-US" dirty="0"/>
              <a:t>should be reported as 3559</a:t>
            </a:r>
          </a:p>
          <a:p>
            <a:pPr lvl="1"/>
            <a:endParaRPr lang="en-US" dirty="0"/>
          </a:p>
          <a:p>
            <a:r>
              <a:rPr lang="en-US" dirty="0"/>
              <a:t>Program students:</a:t>
            </a:r>
          </a:p>
          <a:p>
            <a:pPr lvl="1"/>
            <a:r>
              <a:rPr lang="en-US" dirty="0"/>
              <a:t>Attending School ID should be the facility ID</a:t>
            </a:r>
          </a:p>
        </p:txBody>
      </p:sp>
    </p:spTree>
    <p:extLst>
      <p:ext uri="{BB962C8B-B14F-4D97-AF65-F5344CB8AC3E}">
        <p14:creationId xmlns:p14="http://schemas.microsoft.com/office/powerpoint/2010/main" val="1079576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t">
            <a:normAutofit/>
          </a:bodyPr>
          <a:lstStyle/>
          <a:p>
            <a:r>
              <a:rPr lang="en-US" dirty="0"/>
              <a:t>Information Security &amp; ODE Help Desk</a:t>
            </a:r>
          </a:p>
        </p:txBody>
      </p:sp>
      <p:graphicFrame>
        <p:nvGraphicFramePr>
          <p:cNvPr id="8" name="Content Placeholder 1" descr="SmartArt table containing infomation security and ODE help desk information. ">
            <a:extLst>
              <a:ext uri="{FF2B5EF4-FFF2-40B4-BE49-F238E27FC236}">
                <a16:creationId xmlns:a16="http://schemas.microsoft.com/office/drawing/2014/main" id="{FBD08A0C-7621-DDB0-395A-A4173E74B9B7}"/>
              </a:ext>
            </a:extLst>
          </p:cNvPr>
          <p:cNvGraphicFramePr>
            <a:graphicFrameLocks noGrp="1"/>
          </p:cNvGraphicFramePr>
          <p:nvPr>
            <p:ph idx="1"/>
          </p:nvPr>
        </p:nvGraphicFramePr>
        <p:xfrm>
          <a:off x="717550" y="1825625"/>
          <a:ext cx="10783888" cy="4108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p:cNvSpPr>
            <a:spLocks noGrp="1"/>
          </p:cNvSpPr>
          <p:nvPr>
            <p:ph type="ftr" sz="quarter" idx="11"/>
          </p:nvPr>
        </p:nvSpPr>
        <p:spPr/>
        <p:txBody>
          <a:bodyPr anchor="ctr">
            <a:normAutofit/>
          </a:bodyPr>
          <a:lstStyle/>
          <a:p>
            <a:pPr>
              <a:spcAft>
                <a:spcPts val="600"/>
              </a:spcAft>
            </a:pPr>
            <a:r>
              <a:rPr lang="en-US" dirty="0"/>
              <a:t>Oregon Department of Education</a:t>
            </a:r>
            <a:endParaRPr lang="en-US"/>
          </a:p>
        </p:txBody>
      </p:sp>
      <p:sp>
        <p:nvSpPr>
          <p:cNvPr id="4" name="Slide Number Placeholder 3"/>
          <p:cNvSpPr>
            <a:spLocks noGrp="1"/>
          </p:cNvSpPr>
          <p:nvPr>
            <p:ph type="sldNum" sz="quarter" idx="12"/>
          </p:nvPr>
        </p:nvSpPr>
        <p:spPr/>
        <p:txBody>
          <a:bodyPr anchor="ctr">
            <a:normAutofit/>
          </a:bodyPr>
          <a:lstStyle/>
          <a:p>
            <a:pPr>
              <a:spcAft>
                <a:spcPts val="600"/>
              </a:spcAft>
            </a:pPr>
            <a:fld id="{357F5B69-6281-4C1F-8C38-6DA0F56DA430}" type="slidenum">
              <a:rPr lang="en-US" dirty="0" smtClean="0"/>
              <a:pPr>
                <a:spcAft>
                  <a:spcPts val="600"/>
                </a:spcAft>
              </a:pPr>
              <a:t>4</a:t>
            </a:fld>
            <a:endParaRPr lang="en-US" dirty="0"/>
          </a:p>
        </p:txBody>
      </p:sp>
    </p:spTree>
    <p:extLst>
      <p:ext uri="{BB962C8B-B14F-4D97-AF65-F5344CB8AC3E}">
        <p14:creationId xmlns:p14="http://schemas.microsoft.com/office/powerpoint/2010/main" val="35682752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a:t>June Exit – Questions?</a:t>
            </a:r>
          </a:p>
        </p:txBody>
      </p:sp>
      <p:pic>
        <p:nvPicPr>
          <p:cNvPr id="1076" name="Picture 1075" descr="A group of white question marks on chalkboard.">
            <a:extLst>
              <a:ext uri="{FF2B5EF4-FFF2-40B4-BE49-F238E27FC236}">
                <a16:creationId xmlns:a16="http://schemas.microsoft.com/office/drawing/2014/main" id="{517F155F-11F0-D8CE-FE51-960316FF6B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082" y="1977656"/>
            <a:ext cx="11445836" cy="3944679"/>
          </a:xfrm>
          <a:prstGeom prst="rect">
            <a:avLst/>
          </a:prstGeom>
        </p:spPr>
      </p:pic>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Oregon Department of Education</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7F5B69-6281-4C1F-8C38-6DA0F56DA430}" type="slidenum">
              <a:rPr kumimoji="0" lang="en-US" sz="12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21484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Special Education Child Find</a:t>
            </a: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41</a:t>
            </a:fld>
            <a:endParaRPr lang="en-US" dirty="0"/>
          </a:p>
        </p:txBody>
      </p:sp>
    </p:spTree>
    <p:extLst>
      <p:ext uri="{BB962C8B-B14F-4D97-AF65-F5344CB8AC3E}">
        <p14:creationId xmlns:p14="http://schemas.microsoft.com/office/powerpoint/2010/main" val="36384384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7176" y="457200"/>
            <a:ext cx="10784542" cy="1026460"/>
          </a:xfrm>
        </p:spPr>
        <p:txBody>
          <a:bodyPr anchor="b">
            <a:normAutofit/>
          </a:bodyPr>
          <a:lstStyle/>
          <a:p>
            <a:r>
              <a:rPr lang="en-US" dirty="0"/>
              <a:t>Special Education Child Find Dates</a:t>
            </a:r>
          </a:p>
        </p:txBody>
      </p:sp>
      <p:graphicFrame>
        <p:nvGraphicFramePr>
          <p:cNvPr id="11" name="Content Placeholder 2" descr="SmartArt table containing infomation about the special education June exit review window and collection dates. ">
            <a:extLst>
              <a:ext uri="{FF2B5EF4-FFF2-40B4-BE49-F238E27FC236}">
                <a16:creationId xmlns:a16="http://schemas.microsoft.com/office/drawing/2014/main" id="{D6E66DDF-FB51-E4CA-2952-D5F523397137}"/>
              </a:ext>
            </a:extLst>
          </p:cNvPr>
          <p:cNvGraphicFramePr>
            <a:graphicFrameLocks noGrp="1"/>
          </p:cNvGraphicFramePr>
          <p:nvPr>
            <p:ph idx="1"/>
          </p:nvPr>
        </p:nvGraphicFramePr>
        <p:xfrm>
          <a:off x="1122463" y="1766784"/>
          <a:ext cx="9947074" cy="33244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6" name="TextBox 115" descr="Text box containing data owner information. ">
            <a:extLst>
              <a:ext uri="{FF2B5EF4-FFF2-40B4-BE49-F238E27FC236}">
                <a16:creationId xmlns:a16="http://schemas.microsoft.com/office/drawing/2014/main" id="{BEAF89C8-3C50-8097-B61E-2DAACEAB2E1B}"/>
              </a:ext>
            </a:extLst>
          </p:cNvPr>
          <p:cNvSpPr txBox="1"/>
          <p:nvPr/>
        </p:nvSpPr>
        <p:spPr>
          <a:xfrm>
            <a:off x="3884950" y="5374340"/>
            <a:ext cx="3886201"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t>Data Owner: Cherisse Gordon</a:t>
            </a:r>
          </a:p>
          <a:p>
            <a:endParaRPr lang="en-US" sz="2400" dirty="0"/>
          </a:p>
        </p:txBody>
      </p:sp>
      <p:sp>
        <p:nvSpPr>
          <p:cNvPr id="15" name="Footer Placeholder 4">
            <a:extLst>
              <a:ext uri="{FF2B5EF4-FFF2-40B4-BE49-F238E27FC236}">
                <a16:creationId xmlns:a16="http://schemas.microsoft.com/office/drawing/2014/main" id="{49FA949B-27B7-9483-3833-4896768D0CC1}"/>
              </a:ext>
            </a:extLst>
          </p:cNvPr>
          <p:cNvSpPr>
            <a:spLocks noGrp="1"/>
          </p:cNvSpPr>
          <p:nvPr>
            <p:ph type="ftr" sz="quarter" idx="11"/>
          </p:nvPr>
        </p:nvSpPr>
        <p:spPr>
          <a:xfrm>
            <a:off x="717176" y="6139793"/>
            <a:ext cx="2864224" cy="365125"/>
          </a:xfrm>
        </p:spPr>
        <p:txBody>
          <a:bodyPr anchor="ctr">
            <a:normAutofit/>
          </a:bodyPr>
          <a:lstStyle/>
          <a:p>
            <a:pPr>
              <a:spcAft>
                <a:spcPts val="600"/>
              </a:spcAft>
            </a:pPr>
            <a:r>
              <a:rPr lang="en-US"/>
              <a:t>Oregon Department of Education</a:t>
            </a:r>
          </a:p>
        </p:txBody>
      </p:sp>
      <p:sp>
        <p:nvSpPr>
          <p:cNvPr id="17" name="Slide Number Placeholder 5">
            <a:extLst>
              <a:ext uri="{FF2B5EF4-FFF2-40B4-BE49-F238E27FC236}">
                <a16:creationId xmlns:a16="http://schemas.microsoft.com/office/drawing/2014/main" id="{ADD2CE38-8049-15F3-4225-2C52C8B9776D}"/>
              </a:ext>
            </a:extLst>
          </p:cNvPr>
          <p:cNvSpPr>
            <a:spLocks noGrp="1"/>
          </p:cNvSpPr>
          <p:nvPr>
            <p:ph type="sldNum" sz="quarter" idx="12"/>
          </p:nvPr>
        </p:nvSpPr>
        <p:spPr>
          <a:xfrm>
            <a:off x="8610600" y="6139793"/>
            <a:ext cx="2891118" cy="365125"/>
          </a:xfrm>
        </p:spPr>
        <p:txBody>
          <a:bodyPr anchor="ctr">
            <a:normAutofit/>
          </a:bodyPr>
          <a:lstStyle/>
          <a:p>
            <a:pPr>
              <a:spcAft>
                <a:spcPts val="600"/>
              </a:spcAft>
            </a:pPr>
            <a:fld id="{357F5B69-6281-4C1F-8C38-6DA0F56DA430}" type="slidenum">
              <a:rPr lang="en-US" smtClean="0"/>
              <a:pPr>
                <a:spcAft>
                  <a:spcPts val="600"/>
                </a:spcAft>
              </a:pPr>
              <a:t>42</a:t>
            </a:fld>
            <a:endParaRPr lang="en-US"/>
          </a:p>
        </p:txBody>
      </p:sp>
    </p:spTree>
    <p:extLst>
      <p:ext uri="{BB962C8B-B14F-4D97-AF65-F5344CB8AC3E}">
        <p14:creationId xmlns:p14="http://schemas.microsoft.com/office/powerpoint/2010/main" val="31279722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b">
            <a:normAutofit/>
          </a:bodyPr>
          <a:lstStyle/>
          <a:p>
            <a:r>
              <a:rPr lang="en-US" dirty="0"/>
              <a:t>Child Find</a:t>
            </a:r>
          </a:p>
        </p:txBody>
      </p:sp>
      <p:graphicFrame>
        <p:nvGraphicFramePr>
          <p:cNvPr id="7" name="Content Placeholder 1" descr="SmartArt table containing infomation regarding the purpose of child find and why it is conducted. ">
            <a:extLst>
              <a:ext uri="{FF2B5EF4-FFF2-40B4-BE49-F238E27FC236}">
                <a16:creationId xmlns:a16="http://schemas.microsoft.com/office/drawing/2014/main" id="{85C49A0B-59A7-3B1E-24F6-C0BF65039359}"/>
              </a:ext>
            </a:extLst>
          </p:cNvPr>
          <p:cNvGraphicFramePr>
            <a:graphicFrameLocks noGrp="1"/>
          </p:cNvGraphicFramePr>
          <p:nvPr>
            <p:ph sz="half" idx="4294967295"/>
            <p:extLst>
              <p:ext uri="{D42A27DB-BD31-4B8C-83A1-F6EECF244321}">
                <p14:modId xmlns:p14="http://schemas.microsoft.com/office/powerpoint/2010/main" val="2091184081"/>
              </p:ext>
            </p:extLst>
          </p:nvPr>
        </p:nvGraphicFramePr>
        <p:xfrm>
          <a:off x="487680" y="1757501"/>
          <a:ext cx="5329238" cy="4105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Wheelchair student in classroom.">
            <a:extLst>
              <a:ext uri="{FF2B5EF4-FFF2-40B4-BE49-F238E27FC236}">
                <a16:creationId xmlns:a16="http://schemas.microsoft.com/office/drawing/2014/main" id="{F95005FF-FB8F-B43B-1B00-508B93271FE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68583" y="2014537"/>
            <a:ext cx="5170102" cy="3443288"/>
          </a:xfrm>
          <a:prstGeom prst="rect">
            <a:avLst/>
          </a:prstGeom>
        </p:spPr>
      </p:pic>
      <p:sp>
        <p:nvSpPr>
          <p:cNvPr id="3" name="Footer Placeholder 2"/>
          <p:cNvSpPr>
            <a:spLocks noGrp="1"/>
          </p:cNvSpPr>
          <p:nvPr>
            <p:ph type="ftr" sz="quarter" idx="11"/>
          </p:nvPr>
        </p:nvSpPr>
        <p:spPr/>
        <p:txBody>
          <a:bodyPr anchor="ctr">
            <a:normAutofit/>
          </a:bodyPr>
          <a:lstStyle/>
          <a:p>
            <a:pPr>
              <a:spcAft>
                <a:spcPts val="600"/>
              </a:spcAft>
            </a:pPr>
            <a:r>
              <a:rPr lang="en-US"/>
              <a:t>Oregon Department of Education</a:t>
            </a:r>
          </a:p>
        </p:txBody>
      </p:sp>
      <p:sp>
        <p:nvSpPr>
          <p:cNvPr id="4" name="Slide Number Placeholder 3"/>
          <p:cNvSpPr>
            <a:spLocks noGrp="1"/>
          </p:cNvSpPr>
          <p:nvPr>
            <p:ph type="sldNum" sz="quarter" idx="12"/>
          </p:nvPr>
        </p:nvSpPr>
        <p:spPr/>
        <p:txBody>
          <a:bodyPr anchor="ctr">
            <a:normAutofit/>
          </a:bodyPr>
          <a:lstStyle/>
          <a:p>
            <a:pPr>
              <a:spcAft>
                <a:spcPts val="600"/>
              </a:spcAft>
            </a:pPr>
            <a:fld id="{357F5B69-6281-4C1F-8C38-6DA0F56DA430}" type="slidenum">
              <a:rPr lang="en-US" smtClean="0"/>
              <a:pPr>
                <a:spcAft>
                  <a:spcPts val="600"/>
                </a:spcAft>
              </a:pPr>
              <a:t>43</a:t>
            </a:fld>
            <a:endParaRPr lang="en-US"/>
          </a:p>
        </p:txBody>
      </p:sp>
    </p:spTree>
    <p:extLst>
      <p:ext uri="{BB962C8B-B14F-4D97-AF65-F5344CB8AC3E}">
        <p14:creationId xmlns:p14="http://schemas.microsoft.com/office/powerpoint/2010/main" val="30243543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Child Find – Key Information</a:t>
            </a:r>
          </a:p>
        </p:txBody>
      </p:sp>
      <p:sp>
        <p:nvSpPr>
          <p:cNvPr id="2" name="Content Placeholder 1"/>
          <p:cNvSpPr>
            <a:spLocks noGrp="1"/>
          </p:cNvSpPr>
          <p:nvPr>
            <p:ph idx="1"/>
          </p:nvPr>
        </p:nvSpPr>
        <p:spPr/>
        <p:txBody>
          <a:bodyPr/>
          <a:lstStyle/>
          <a:p>
            <a:pPr marL="228594" lvl="0" indent="-228594" defTabSz="914377"/>
            <a:r>
              <a:rPr lang="en-US" sz="2800" dirty="0">
                <a:solidFill>
                  <a:prstClr val="black"/>
                </a:solidFill>
              </a:rPr>
              <a:t>Key to Child Find:</a:t>
            </a:r>
          </a:p>
          <a:p>
            <a:pPr marL="685783" lvl="1" indent="-228594" defTabSz="914377"/>
            <a:r>
              <a:rPr lang="en-US" dirty="0">
                <a:solidFill>
                  <a:prstClr val="black"/>
                </a:solidFill>
              </a:rPr>
              <a:t>Timeliness = 60 school days or less</a:t>
            </a:r>
          </a:p>
          <a:p>
            <a:pPr marL="685783" lvl="1" indent="-228594" defTabSz="914377"/>
            <a:r>
              <a:rPr lang="en-US" dirty="0">
                <a:solidFill>
                  <a:prstClr val="black"/>
                </a:solidFill>
              </a:rPr>
              <a:t>Count Days: Consent Date to Determination Date</a:t>
            </a:r>
          </a:p>
          <a:p>
            <a:pPr marL="685783" lvl="1" indent="-228594" defTabSz="914377">
              <a:spcAft>
                <a:spcPts val="3000"/>
              </a:spcAft>
            </a:pPr>
            <a:r>
              <a:rPr lang="en-US" dirty="0">
                <a:solidFill>
                  <a:prstClr val="black"/>
                </a:solidFill>
              </a:rPr>
              <a:t>Count only the days </a:t>
            </a:r>
            <a:r>
              <a:rPr lang="en-US" u="sng" dirty="0">
                <a:solidFill>
                  <a:prstClr val="black"/>
                </a:solidFill>
              </a:rPr>
              <a:t>school</a:t>
            </a:r>
            <a:r>
              <a:rPr lang="en-US" dirty="0">
                <a:solidFill>
                  <a:prstClr val="black"/>
                </a:solidFill>
              </a:rPr>
              <a:t> is in session</a:t>
            </a:r>
          </a:p>
          <a:p>
            <a:pPr marL="457200" lvl="1" indent="0" defTabSz="914377">
              <a:buNone/>
            </a:pPr>
            <a:r>
              <a:rPr lang="en-US" dirty="0">
                <a:solidFill>
                  <a:prstClr val="black"/>
                </a:solidFill>
              </a:rPr>
              <a:t>Note: Virtual learning counts as school day!</a:t>
            </a: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44</a:t>
            </a:fld>
            <a:endParaRPr lang="en-US" dirty="0"/>
          </a:p>
        </p:txBody>
      </p:sp>
    </p:spTree>
    <p:extLst>
      <p:ext uri="{BB962C8B-B14F-4D97-AF65-F5344CB8AC3E}">
        <p14:creationId xmlns:p14="http://schemas.microsoft.com/office/powerpoint/2010/main" val="38536285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b">
            <a:normAutofit/>
          </a:bodyPr>
          <a:lstStyle/>
          <a:p>
            <a:r>
              <a:rPr lang="en-US" dirty="0"/>
              <a:t>Child Find – Criteria</a:t>
            </a:r>
          </a:p>
        </p:txBody>
      </p:sp>
      <p:pic>
        <p:nvPicPr>
          <p:cNvPr id="8" name="Picture 7" descr="A close-up of an open book on a desk with a chalkboard in the background.">
            <a:extLst>
              <a:ext uri="{FF2B5EF4-FFF2-40B4-BE49-F238E27FC236}">
                <a16:creationId xmlns:a16="http://schemas.microsoft.com/office/drawing/2014/main" id="{C898E1B1-E600-6C26-E841-B5172FD57C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698" y="1757500"/>
            <a:ext cx="5087302" cy="3377969"/>
          </a:xfrm>
          <a:prstGeom prst="rect">
            <a:avLst/>
          </a:prstGeom>
        </p:spPr>
      </p:pic>
      <p:sp>
        <p:nvSpPr>
          <p:cNvPr id="2" name="Content Placeholder 1"/>
          <p:cNvSpPr>
            <a:spLocks noGrp="1"/>
          </p:cNvSpPr>
          <p:nvPr>
            <p:ph sz="half" idx="4294967295"/>
          </p:nvPr>
        </p:nvSpPr>
        <p:spPr>
          <a:xfrm>
            <a:off x="6420803" y="1757501"/>
            <a:ext cx="5329237" cy="4105275"/>
          </a:xfrm>
          <a:prstGeom prst="rect">
            <a:avLst/>
          </a:prstGeom>
        </p:spPr>
        <p:txBody>
          <a:bodyPr>
            <a:normAutofit/>
          </a:bodyPr>
          <a:lstStyle/>
          <a:p>
            <a:pPr marL="228594" lvl="0" indent="-228594" defTabSz="914377"/>
            <a:r>
              <a:rPr lang="en-US" dirty="0"/>
              <a:t>Major Criteria to Determine if Reportable Record:</a:t>
            </a:r>
          </a:p>
          <a:p>
            <a:pPr marL="685783" lvl="1" indent="-228594" defTabSz="914377"/>
            <a:r>
              <a:rPr lang="en-US" dirty="0"/>
              <a:t>New to special education</a:t>
            </a:r>
          </a:p>
          <a:p>
            <a:pPr marL="685783" lvl="1" indent="-228594" defTabSz="914377"/>
            <a:r>
              <a:rPr lang="en-US" dirty="0"/>
              <a:t>Not new, aka were Returned to Regular Education</a:t>
            </a:r>
          </a:p>
          <a:p>
            <a:pPr marL="685783" lvl="1" indent="-228594" defTabSz="914377"/>
            <a:r>
              <a:rPr lang="en-US" dirty="0"/>
              <a:t>Consent Required</a:t>
            </a:r>
          </a:p>
          <a:p>
            <a:pPr marL="685783" lvl="1" indent="-228594" defTabSz="914377"/>
            <a:r>
              <a:rPr lang="en-US" dirty="0"/>
              <a:t>Determination date must fall within July 1 and June 30</a:t>
            </a:r>
          </a:p>
          <a:p>
            <a:pPr marL="0" indent="0">
              <a:buNone/>
            </a:pPr>
            <a:endParaRPr lang="en-US" dirty="0"/>
          </a:p>
        </p:txBody>
      </p:sp>
      <p:sp>
        <p:nvSpPr>
          <p:cNvPr id="3" name="Footer Placeholder 2"/>
          <p:cNvSpPr>
            <a:spLocks noGrp="1"/>
          </p:cNvSpPr>
          <p:nvPr>
            <p:ph type="ftr" sz="quarter" idx="11"/>
          </p:nvPr>
        </p:nvSpPr>
        <p:spPr/>
        <p:txBody>
          <a:bodyPr anchor="ctr">
            <a:normAutofit/>
          </a:bodyPr>
          <a:lstStyle/>
          <a:p>
            <a:pPr>
              <a:spcAft>
                <a:spcPts val="600"/>
              </a:spcAft>
            </a:pPr>
            <a:r>
              <a:rPr lang="en-US"/>
              <a:t>Oregon Department of Education</a:t>
            </a:r>
          </a:p>
        </p:txBody>
      </p:sp>
      <p:sp>
        <p:nvSpPr>
          <p:cNvPr id="4" name="Slide Number Placeholder 3"/>
          <p:cNvSpPr>
            <a:spLocks noGrp="1"/>
          </p:cNvSpPr>
          <p:nvPr>
            <p:ph type="sldNum" sz="quarter" idx="12"/>
          </p:nvPr>
        </p:nvSpPr>
        <p:spPr/>
        <p:txBody>
          <a:bodyPr anchor="ctr">
            <a:normAutofit/>
          </a:bodyPr>
          <a:lstStyle/>
          <a:p>
            <a:pPr>
              <a:spcAft>
                <a:spcPts val="600"/>
              </a:spcAft>
            </a:pPr>
            <a:fld id="{357F5B69-6281-4C1F-8C38-6DA0F56DA430}" type="slidenum">
              <a:rPr lang="en-US" smtClean="0"/>
              <a:pPr>
                <a:spcAft>
                  <a:spcPts val="600"/>
                </a:spcAft>
              </a:pPr>
              <a:t>45</a:t>
            </a:fld>
            <a:endParaRPr lang="en-US"/>
          </a:p>
        </p:txBody>
      </p:sp>
    </p:spTree>
    <p:extLst>
      <p:ext uri="{BB962C8B-B14F-4D97-AF65-F5344CB8AC3E}">
        <p14:creationId xmlns:p14="http://schemas.microsoft.com/office/powerpoint/2010/main" val="39323653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Child Find – Who is reported?</a:t>
            </a:r>
          </a:p>
        </p:txBody>
      </p:sp>
      <p:sp>
        <p:nvSpPr>
          <p:cNvPr id="2" name="Content Placeholder 1"/>
          <p:cNvSpPr>
            <a:spLocks noGrp="1"/>
          </p:cNvSpPr>
          <p:nvPr>
            <p:ph idx="1"/>
          </p:nvPr>
        </p:nvSpPr>
        <p:spPr/>
        <p:txBody>
          <a:bodyPr/>
          <a:lstStyle/>
          <a:p>
            <a:pPr marL="228594" lvl="0" indent="-228594" defTabSz="914377"/>
            <a:r>
              <a:rPr lang="en-US" sz="2800" dirty="0">
                <a:solidFill>
                  <a:prstClr val="black"/>
                </a:solidFill>
              </a:rPr>
              <a:t>Initial referrals </a:t>
            </a:r>
          </a:p>
          <a:p>
            <a:pPr marL="228594" lvl="0" indent="-228594" defTabSz="914377"/>
            <a:r>
              <a:rPr lang="en-US" sz="2800" dirty="0">
                <a:solidFill>
                  <a:prstClr val="black"/>
                </a:solidFill>
              </a:rPr>
              <a:t>Students who exited special education</a:t>
            </a:r>
          </a:p>
          <a:p>
            <a:pPr marL="228594" lvl="0" indent="-228594" defTabSz="914377"/>
            <a:r>
              <a:rPr lang="en-US" sz="2800" dirty="0">
                <a:solidFill>
                  <a:prstClr val="black"/>
                </a:solidFill>
              </a:rPr>
              <a:t>Moved to Oregon </a:t>
            </a:r>
          </a:p>
          <a:p>
            <a:pPr marL="685783" lvl="1" indent="-228594" defTabSz="914377"/>
            <a:r>
              <a:rPr lang="en-US" dirty="0">
                <a:solidFill>
                  <a:prstClr val="black"/>
                </a:solidFill>
              </a:rPr>
              <a:t>Consent to do additional testing </a:t>
            </a:r>
          </a:p>
          <a:p>
            <a:pPr marL="228594" lvl="0" indent="-228594" defTabSz="914377"/>
            <a:r>
              <a:rPr lang="en-US" sz="2800" dirty="0">
                <a:solidFill>
                  <a:prstClr val="black"/>
                </a:solidFill>
              </a:rPr>
              <a:t>IMPORTANT: Report Eligible </a:t>
            </a:r>
            <a:r>
              <a:rPr lang="en-US" sz="2800" b="1" dirty="0">
                <a:solidFill>
                  <a:prstClr val="black"/>
                </a:solidFill>
              </a:rPr>
              <a:t>and</a:t>
            </a:r>
            <a:r>
              <a:rPr lang="en-US" sz="2800" dirty="0">
                <a:solidFill>
                  <a:prstClr val="black"/>
                </a:solidFill>
              </a:rPr>
              <a:t> Not Eligible Records</a:t>
            </a: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46</a:t>
            </a:fld>
            <a:endParaRPr lang="en-US" dirty="0"/>
          </a:p>
        </p:txBody>
      </p:sp>
    </p:spTree>
    <p:extLst>
      <p:ext uri="{BB962C8B-B14F-4D97-AF65-F5344CB8AC3E}">
        <p14:creationId xmlns:p14="http://schemas.microsoft.com/office/powerpoint/2010/main" val="4752915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Child Find – Reason Timeline Not Met Codes</a:t>
            </a:r>
          </a:p>
        </p:txBody>
      </p:sp>
      <p:graphicFrame>
        <p:nvGraphicFramePr>
          <p:cNvPr id="6" name="Content Placeholder 5" descr="Table showing reason timeline not met codes" title="Child Find Code table"/>
          <p:cNvGraphicFramePr>
            <a:graphicFrameLocks noGrp="1"/>
          </p:cNvGraphicFramePr>
          <p:nvPr>
            <p:ph idx="1"/>
            <p:extLst>
              <p:ext uri="{D42A27DB-BD31-4B8C-83A1-F6EECF244321}">
                <p14:modId xmlns:p14="http://schemas.microsoft.com/office/powerpoint/2010/main" val="2901465383"/>
              </p:ext>
            </p:extLst>
          </p:nvPr>
        </p:nvGraphicFramePr>
        <p:xfrm>
          <a:off x="717176" y="2005930"/>
          <a:ext cx="10783888" cy="3860800"/>
        </p:xfrm>
        <a:graphic>
          <a:graphicData uri="http://schemas.openxmlformats.org/drawingml/2006/table">
            <a:tbl>
              <a:tblPr firstRow="1" bandRow="1">
                <a:tableStyleId>{5940675A-B579-460E-94D1-54222C63F5DA}</a:tableStyleId>
              </a:tblPr>
              <a:tblGrid>
                <a:gridCol w="982461">
                  <a:extLst>
                    <a:ext uri="{9D8B030D-6E8A-4147-A177-3AD203B41FA5}">
                      <a16:colId xmlns:a16="http://schemas.microsoft.com/office/drawing/2014/main" val="631088723"/>
                    </a:ext>
                  </a:extLst>
                </a:gridCol>
                <a:gridCol w="9801427">
                  <a:extLst>
                    <a:ext uri="{9D8B030D-6E8A-4147-A177-3AD203B41FA5}">
                      <a16:colId xmlns:a16="http://schemas.microsoft.com/office/drawing/2014/main" val="4044381708"/>
                    </a:ext>
                  </a:extLst>
                </a:gridCol>
              </a:tblGrid>
              <a:tr h="370840">
                <a:tc>
                  <a:txBody>
                    <a:bodyPr/>
                    <a:lstStyle/>
                    <a:p>
                      <a:pPr marL="0" marR="0" algn="ctr">
                        <a:spcBef>
                          <a:spcPts val="0"/>
                        </a:spcBef>
                        <a:spcAft>
                          <a:spcPts val="0"/>
                        </a:spcAft>
                      </a:pPr>
                      <a:r>
                        <a:rPr lang="en-US" sz="1800" b="1" dirty="0">
                          <a:solidFill>
                            <a:schemeClr val="tx1"/>
                          </a:solidFill>
                          <a:effectLst/>
                          <a:latin typeface="+mn-lt"/>
                          <a:ea typeface="+mn-ea"/>
                          <a:cs typeface="+mn-cs"/>
                        </a:rPr>
                        <a:t>Code</a:t>
                      </a:r>
                      <a:endParaRPr lang="en-US" sz="1800" b="1" dirty="0">
                        <a:solidFill>
                          <a:schemeClr val="tx1"/>
                        </a:solidFill>
                        <a:effectLst/>
                        <a:latin typeface="+mn-lt"/>
                        <a:ea typeface="Calibri"/>
                        <a:cs typeface="Times New Roman"/>
                      </a:endParaRPr>
                    </a:p>
                  </a:txBody>
                  <a:tcPr marL="68580" marR="68580" marT="0" marB="0" anchor="b">
                    <a:solidFill>
                      <a:srgbClr val="FDF5FA"/>
                    </a:solidFill>
                  </a:tcPr>
                </a:tc>
                <a:tc>
                  <a:txBody>
                    <a:bodyPr/>
                    <a:lstStyle/>
                    <a:p>
                      <a:pPr marL="0" marR="0">
                        <a:spcBef>
                          <a:spcPts val="0"/>
                        </a:spcBef>
                        <a:spcAft>
                          <a:spcPts val="0"/>
                        </a:spcAft>
                      </a:pPr>
                      <a:r>
                        <a:rPr lang="en-US" sz="1800" b="1" dirty="0">
                          <a:solidFill>
                            <a:schemeClr val="tx1"/>
                          </a:solidFill>
                          <a:effectLst/>
                          <a:latin typeface="+mn-lt"/>
                          <a:ea typeface="+mn-ea"/>
                          <a:cs typeface="+mn-cs"/>
                        </a:rPr>
                        <a:t>Code</a:t>
                      </a:r>
                      <a:r>
                        <a:rPr lang="en-US" sz="1800" b="1" baseline="0" dirty="0">
                          <a:solidFill>
                            <a:schemeClr val="tx1"/>
                          </a:solidFill>
                          <a:effectLst/>
                          <a:latin typeface="+mn-lt"/>
                          <a:ea typeface="+mn-ea"/>
                          <a:cs typeface="+mn-cs"/>
                        </a:rPr>
                        <a:t> type</a:t>
                      </a:r>
                      <a:endParaRPr lang="en-US" sz="1800" b="1" dirty="0">
                        <a:solidFill>
                          <a:schemeClr val="tx1"/>
                        </a:solidFill>
                        <a:effectLst/>
                        <a:latin typeface="+mn-lt"/>
                        <a:ea typeface="Calibri"/>
                        <a:cs typeface="Times New Roman"/>
                      </a:endParaRPr>
                    </a:p>
                  </a:txBody>
                  <a:tcPr marL="68580" marR="68580" marT="0" marB="0" anchor="b">
                    <a:solidFill>
                      <a:srgbClr val="FDF5FA"/>
                    </a:solidFill>
                  </a:tcPr>
                </a:tc>
                <a:extLst>
                  <a:ext uri="{0D108BD9-81ED-4DB2-BD59-A6C34878D82A}">
                    <a16:rowId xmlns:a16="http://schemas.microsoft.com/office/drawing/2014/main" val="911341239"/>
                  </a:ext>
                </a:extLst>
              </a:tr>
              <a:tr h="370840">
                <a:tc>
                  <a:txBody>
                    <a:bodyPr/>
                    <a:lstStyle/>
                    <a:p>
                      <a:pPr algn="ctr"/>
                      <a:r>
                        <a:rPr lang="en-US" dirty="0"/>
                        <a:t>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latin typeface="+mn-lt"/>
                          <a:ea typeface="Calibri"/>
                          <a:cs typeface="Times New Roman"/>
                        </a:rPr>
                        <a:t>Not</a:t>
                      </a:r>
                      <a:r>
                        <a:rPr lang="en-US" sz="1800" baseline="0" dirty="0">
                          <a:solidFill>
                            <a:schemeClr val="tx1"/>
                          </a:solidFill>
                          <a:effectLst/>
                          <a:latin typeface="+mn-lt"/>
                          <a:ea typeface="Calibri"/>
                          <a:cs typeface="Times New Roman"/>
                        </a:rPr>
                        <a:t> Applicable</a:t>
                      </a:r>
                      <a:endParaRPr lang="en-US" sz="1800" dirty="0">
                        <a:solidFill>
                          <a:schemeClr val="tx1"/>
                        </a:solidFill>
                        <a:effectLst/>
                        <a:latin typeface="+mn-lt"/>
                        <a:ea typeface="Calibri"/>
                        <a:cs typeface="Times New Roman"/>
                      </a:endParaRPr>
                    </a:p>
                  </a:txBody>
                  <a:tcPr/>
                </a:tc>
                <a:extLst>
                  <a:ext uri="{0D108BD9-81ED-4DB2-BD59-A6C34878D82A}">
                    <a16:rowId xmlns:a16="http://schemas.microsoft.com/office/drawing/2014/main" val="2704672665"/>
                  </a:ext>
                </a:extLst>
              </a:tr>
              <a:tr h="370840">
                <a:tc>
                  <a:txBody>
                    <a:bodyPr/>
                    <a:lstStyle/>
                    <a:p>
                      <a:pPr algn="ctr"/>
                      <a:r>
                        <a:rPr lang="en-US" dirty="0"/>
                        <a:t>2</a:t>
                      </a:r>
                    </a:p>
                  </a:txBody>
                  <a:tcPr>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latin typeface="+mn-lt"/>
                        </a:rPr>
                        <a:t>Parent/guardian did not present child/student for testing (</a:t>
                      </a:r>
                      <a:r>
                        <a:rPr lang="en-US" sz="1800" dirty="0">
                          <a:solidFill>
                            <a:schemeClr val="accent2"/>
                          </a:solidFill>
                          <a:effectLst/>
                          <a:latin typeface="+mn-lt"/>
                        </a:rPr>
                        <a:t>comment</a:t>
                      </a:r>
                      <a:r>
                        <a:rPr lang="en-US" sz="1800" dirty="0">
                          <a:solidFill>
                            <a:schemeClr val="accent6">
                              <a:lumMod val="75000"/>
                            </a:schemeClr>
                          </a:solidFill>
                          <a:effectLst/>
                          <a:latin typeface="+mn-lt"/>
                        </a:rPr>
                        <a:t> </a:t>
                      </a:r>
                      <a:r>
                        <a:rPr lang="en-US" sz="1800" dirty="0">
                          <a:solidFill>
                            <a:schemeClr val="accent2"/>
                          </a:solidFill>
                          <a:effectLst/>
                          <a:latin typeface="+mn-lt"/>
                        </a:rPr>
                        <a:t>required</a:t>
                      </a:r>
                      <a:r>
                        <a:rPr lang="en-US" sz="1800" dirty="0">
                          <a:solidFill>
                            <a:schemeClr val="tx1"/>
                          </a:solidFill>
                          <a:effectLst/>
                          <a:latin typeface="+mn-lt"/>
                        </a:rPr>
                        <a:t>)</a:t>
                      </a:r>
                      <a:endParaRPr lang="en-US" sz="1800" dirty="0">
                        <a:solidFill>
                          <a:schemeClr val="tx1"/>
                        </a:solidFill>
                        <a:effectLst/>
                        <a:latin typeface="+mn-lt"/>
                        <a:ea typeface="Calibri"/>
                        <a:cs typeface="Times New Roman"/>
                      </a:endParaRPr>
                    </a:p>
                  </a:txBody>
                  <a:tcPr/>
                </a:tc>
                <a:extLst>
                  <a:ext uri="{0D108BD9-81ED-4DB2-BD59-A6C34878D82A}">
                    <a16:rowId xmlns:a16="http://schemas.microsoft.com/office/drawing/2014/main" val="1193515211"/>
                  </a:ext>
                </a:extLst>
              </a:tr>
              <a:tr h="370840">
                <a:tc>
                  <a:txBody>
                    <a:bodyPr/>
                    <a:lstStyle/>
                    <a:p>
                      <a:pPr algn="ctr"/>
                      <a:r>
                        <a:rPr lang="en-US" dirty="0"/>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latin typeface="+mn-lt"/>
                        </a:rPr>
                        <a:t>Parent/guardian did not attend eligibility meeting</a:t>
                      </a:r>
                      <a:endParaRPr lang="en-US" sz="1800" dirty="0">
                        <a:solidFill>
                          <a:schemeClr val="tx1"/>
                        </a:solidFill>
                        <a:effectLst/>
                        <a:latin typeface="+mn-lt"/>
                        <a:ea typeface="Calibri"/>
                        <a:cs typeface="Times New Roman"/>
                      </a:endParaRPr>
                    </a:p>
                  </a:txBody>
                  <a:tcPr/>
                </a:tc>
                <a:extLst>
                  <a:ext uri="{0D108BD9-81ED-4DB2-BD59-A6C34878D82A}">
                    <a16:rowId xmlns:a16="http://schemas.microsoft.com/office/drawing/2014/main" val="693089902"/>
                  </a:ext>
                </a:extLst>
              </a:tr>
              <a:tr h="370840">
                <a:tc>
                  <a:txBody>
                    <a:bodyPr/>
                    <a:lstStyle/>
                    <a:p>
                      <a:pPr algn="ctr"/>
                      <a:r>
                        <a:rPr lang="en-US" dirty="0"/>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latin typeface="+mn-lt"/>
                        </a:rPr>
                        <a:t>Initial testing results indicated need for additional testing not identified through initial evaluation planning</a:t>
                      </a:r>
                      <a:endParaRPr lang="en-US" sz="1800" dirty="0">
                        <a:solidFill>
                          <a:schemeClr val="tx1"/>
                        </a:solidFill>
                        <a:effectLst/>
                        <a:latin typeface="+mn-lt"/>
                        <a:ea typeface="Calibri"/>
                        <a:cs typeface="Times New Roman"/>
                      </a:endParaRPr>
                    </a:p>
                  </a:txBody>
                  <a:tcPr/>
                </a:tc>
                <a:extLst>
                  <a:ext uri="{0D108BD9-81ED-4DB2-BD59-A6C34878D82A}">
                    <a16:rowId xmlns:a16="http://schemas.microsoft.com/office/drawing/2014/main" val="2196385110"/>
                  </a:ext>
                </a:extLst>
              </a:tr>
              <a:tr h="0">
                <a:tc>
                  <a:txBody>
                    <a:bodyPr/>
                    <a:lstStyle/>
                    <a:p>
                      <a:pPr algn="ctr"/>
                      <a:r>
                        <a:rPr lang="en-US" dirty="0"/>
                        <a:t>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latin typeface="+mn-lt"/>
                        </a:rPr>
                        <a:t>Delay by doctor/medical personnel (</a:t>
                      </a:r>
                      <a:r>
                        <a:rPr lang="en-US" sz="1800" dirty="0">
                          <a:solidFill>
                            <a:schemeClr val="accent2"/>
                          </a:solidFill>
                          <a:effectLst/>
                          <a:latin typeface="+mn-lt"/>
                        </a:rPr>
                        <a:t>comment required</a:t>
                      </a:r>
                      <a:r>
                        <a:rPr lang="en-US" sz="1800" dirty="0">
                          <a:solidFill>
                            <a:schemeClr val="tx1"/>
                          </a:solidFill>
                          <a:effectLst/>
                          <a:latin typeface="+mn-lt"/>
                        </a:rPr>
                        <a:t>) </a:t>
                      </a:r>
                      <a:endParaRPr lang="en-US" sz="1800" dirty="0">
                        <a:solidFill>
                          <a:schemeClr val="tx1"/>
                        </a:solidFill>
                        <a:effectLst/>
                        <a:latin typeface="+mn-lt"/>
                        <a:ea typeface="Calibri"/>
                        <a:cs typeface="Times New Roman"/>
                      </a:endParaRPr>
                    </a:p>
                  </a:txBody>
                  <a:tcPr/>
                </a:tc>
                <a:extLst>
                  <a:ext uri="{0D108BD9-81ED-4DB2-BD59-A6C34878D82A}">
                    <a16:rowId xmlns:a16="http://schemas.microsoft.com/office/drawing/2014/main" val="2410116768"/>
                  </a:ext>
                </a:extLst>
              </a:tr>
              <a:tr h="273050">
                <a:tc>
                  <a:txBody>
                    <a:bodyPr/>
                    <a:lstStyle/>
                    <a:p>
                      <a:pPr algn="ctr"/>
                      <a:r>
                        <a:rPr lang="en-US" dirty="0"/>
                        <a:t>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latin typeface="+mn-lt"/>
                        </a:rPr>
                        <a:t>Delay by district/program evaluation staff  (</a:t>
                      </a:r>
                      <a:r>
                        <a:rPr lang="en-US" sz="1800" dirty="0">
                          <a:solidFill>
                            <a:schemeClr val="accent2"/>
                          </a:solidFill>
                          <a:effectLst/>
                          <a:latin typeface="+mn-lt"/>
                        </a:rPr>
                        <a:t>comment required</a:t>
                      </a:r>
                      <a:r>
                        <a:rPr lang="en-US" sz="1800" dirty="0">
                          <a:solidFill>
                            <a:schemeClr val="tx1"/>
                          </a:solidFill>
                          <a:effectLst/>
                          <a:latin typeface="+mn-lt"/>
                        </a:rPr>
                        <a:t>) </a:t>
                      </a:r>
                      <a:endParaRPr lang="en-US" sz="1800" dirty="0">
                        <a:solidFill>
                          <a:schemeClr val="tx1"/>
                        </a:solidFill>
                        <a:effectLst/>
                        <a:latin typeface="+mn-lt"/>
                        <a:ea typeface="Calibri"/>
                        <a:cs typeface="Times New Roman"/>
                      </a:endParaRPr>
                    </a:p>
                  </a:txBody>
                  <a:tcPr/>
                </a:tc>
                <a:extLst>
                  <a:ext uri="{0D108BD9-81ED-4DB2-BD59-A6C34878D82A}">
                    <a16:rowId xmlns:a16="http://schemas.microsoft.com/office/drawing/2014/main" val="3662479580"/>
                  </a:ext>
                </a:extLst>
              </a:tr>
              <a:tr h="180340">
                <a:tc>
                  <a:txBody>
                    <a:bodyPr/>
                    <a:lstStyle/>
                    <a:p>
                      <a:pPr algn="ctr"/>
                      <a:r>
                        <a:rPr lang="en-US" dirty="0"/>
                        <a:t>7</a:t>
                      </a:r>
                    </a:p>
                  </a:txBody>
                  <a:tcPr>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latin typeface="+mn-lt"/>
                        </a:rPr>
                        <a:t>Within extended timeline by written agreement for a transfer student</a:t>
                      </a:r>
                      <a:endParaRPr lang="en-US" sz="1800" dirty="0">
                        <a:solidFill>
                          <a:schemeClr val="tx1"/>
                        </a:solidFill>
                        <a:effectLst/>
                        <a:latin typeface="+mn-lt"/>
                        <a:ea typeface="Calibri"/>
                        <a:cs typeface="Times New Roman"/>
                      </a:endParaRPr>
                    </a:p>
                  </a:txBody>
                  <a:tcPr/>
                </a:tc>
                <a:extLst>
                  <a:ext uri="{0D108BD9-81ED-4DB2-BD59-A6C34878D82A}">
                    <a16:rowId xmlns:a16="http://schemas.microsoft.com/office/drawing/2014/main" val="1110337362"/>
                  </a:ext>
                </a:extLst>
              </a:tr>
              <a:tr h="0">
                <a:tc>
                  <a:txBody>
                    <a:bodyPr/>
                    <a:lstStyle/>
                    <a:p>
                      <a:pPr algn="ctr"/>
                      <a:r>
                        <a:rPr lang="en-US" dirty="0"/>
                        <a:t>8</a:t>
                      </a:r>
                    </a:p>
                  </a:txBody>
                  <a:tcPr>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latin typeface="+mn-lt"/>
                        </a:rPr>
                        <a:t>Within extended timeline by written agreement to determine if a student has a specific learning disability.</a:t>
                      </a:r>
                      <a:endParaRPr lang="en-US" sz="1800" dirty="0">
                        <a:solidFill>
                          <a:schemeClr val="tx1"/>
                        </a:solidFill>
                        <a:effectLst/>
                        <a:latin typeface="+mn-lt"/>
                        <a:ea typeface="Calibri"/>
                        <a:cs typeface="Times New Roman"/>
                      </a:endParaRPr>
                    </a:p>
                  </a:txBody>
                  <a:tcPr/>
                </a:tc>
                <a:extLst>
                  <a:ext uri="{0D108BD9-81ED-4DB2-BD59-A6C34878D82A}">
                    <a16:rowId xmlns:a16="http://schemas.microsoft.com/office/drawing/2014/main" val="3868904240"/>
                  </a:ext>
                </a:extLst>
              </a:tr>
            </a:tbl>
          </a:graphicData>
        </a:graphic>
      </p:graphicFrame>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47</a:t>
            </a:fld>
            <a:endParaRPr lang="en-US" dirty="0"/>
          </a:p>
        </p:txBody>
      </p:sp>
    </p:spTree>
    <p:extLst>
      <p:ext uri="{BB962C8B-B14F-4D97-AF65-F5344CB8AC3E}">
        <p14:creationId xmlns:p14="http://schemas.microsoft.com/office/powerpoint/2010/main" val="30074741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Child Find – Use of Code 2</a:t>
            </a:r>
          </a:p>
        </p:txBody>
      </p:sp>
      <p:sp>
        <p:nvSpPr>
          <p:cNvPr id="2" name="Content Placeholder 1"/>
          <p:cNvSpPr>
            <a:spLocks noGrp="1"/>
          </p:cNvSpPr>
          <p:nvPr>
            <p:ph idx="1"/>
          </p:nvPr>
        </p:nvSpPr>
        <p:spPr>
          <a:xfrm>
            <a:off x="717176" y="1825624"/>
            <a:ext cx="10784542" cy="4460875"/>
          </a:xfrm>
        </p:spPr>
        <p:txBody>
          <a:bodyPr>
            <a:normAutofit/>
          </a:bodyPr>
          <a:lstStyle/>
          <a:p>
            <a:pPr marL="685783" lvl="1" indent="-228594" defTabSz="914377"/>
            <a:r>
              <a:rPr lang="en-US" dirty="0">
                <a:solidFill>
                  <a:prstClr val="black"/>
                </a:solidFill>
              </a:rPr>
              <a:t>Include explanatory information about inability to test in-person in your comment</a:t>
            </a:r>
          </a:p>
          <a:p>
            <a:pPr marL="685783" lvl="1" indent="-228594" defTabSz="914377"/>
            <a:r>
              <a:rPr lang="en-US" dirty="0">
                <a:solidFill>
                  <a:prstClr val="black"/>
                </a:solidFill>
              </a:rPr>
              <a:t>Information in the Child Find Manual</a:t>
            </a: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48</a:t>
            </a:fld>
            <a:endParaRPr lang="en-US" dirty="0"/>
          </a:p>
        </p:txBody>
      </p:sp>
    </p:spTree>
    <p:extLst>
      <p:ext uri="{BB962C8B-B14F-4D97-AF65-F5344CB8AC3E}">
        <p14:creationId xmlns:p14="http://schemas.microsoft.com/office/powerpoint/2010/main" val="22917079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Child Find – Who is NOT reported?</a:t>
            </a:r>
          </a:p>
        </p:txBody>
      </p:sp>
      <p:sp>
        <p:nvSpPr>
          <p:cNvPr id="2" name="Content Placeholder 1"/>
          <p:cNvSpPr>
            <a:spLocks noGrp="1"/>
          </p:cNvSpPr>
          <p:nvPr>
            <p:ph idx="1"/>
          </p:nvPr>
        </p:nvSpPr>
        <p:spPr/>
        <p:txBody>
          <a:bodyPr/>
          <a:lstStyle/>
          <a:p>
            <a:pPr marL="228594" lvl="0" indent="-228594" defTabSz="914377">
              <a:buClr>
                <a:srgbClr val="344654"/>
              </a:buClr>
            </a:pPr>
            <a:r>
              <a:rPr lang="en-US" sz="2800" dirty="0">
                <a:solidFill>
                  <a:prstClr val="black"/>
                </a:solidFill>
              </a:rPr>
              <a:t>Currently eligible for special education</a:t>
            </a:r>
          </a:p>
          <a:p>
            <a:pPr marL="228594" lvl="0" indent="-228594" defTabSz="914377">
              <a:buClr>
                <a:srgbClr val="344654"/>
              </a:buClr>
            </a:pPr>
            <a:r>
              <a:rPr lang="en-US" sz="2800" dirty="0">
                <a:solidFill>
                  <a:prstClr val="black"/>
                </a:solidFill>
              </a:rPr>
              <a:t>Currently eligible, moved within Oregon</a:t>
            </a:r>
          </a:p>
          <a:p>
            <a:pPr marL="228594" lvl="0" indent="-228594" defTabSz="914377">
              <a:buClr>
                <a:srgbClr val="344654"/>
              </a:buClr>
            </a:pPr>
            <a:r>
              <a:rPr lang="en-US" sz="2800" dirty="0">
                <a:solidFill>
                  <a:prstClr val="black"/>
                </a:solidFill>
              </a:rPr>
              <a:t>Transitioning from ECSE to Kindergarten</a:t>
            </a: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49</a:t>
            </a:fld>
            <a:endParaRPr lang="en-US" dirty="0"/>
          </a:p>
        </p:txBody>
      </p:sp>
    </p:spTree>
    <p:extLst>
      <p:ext uri="{BB962C8B-B14F-4D97-AF65-F5344CB8AC3E}">
        <p14:creationId xmlns:p14="http://schemas.microsoft.com/office/powerpoint/2010/main" val="3578949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Data Collections &amp; SSA</a:t>
            </a:r>
          </a:p>
        </p:txBody>
      </p:sp>
      <p:pic>
        <p:nvPicPr>
          <p:cNvPr id="7" name="Picture 6" descr="Student Success Act logo."/>
          <p:cNvPicPr>
            <a:picLocks noChangeAspect="1"/>
          </p:cNvPicPr>
          <p:nvPr/>
        </p:nvPicPr>
        <p:blipFill>
          <a:blip r:embed="rId3"/>
          <a:stretch>
            <a:fillRect/>
          </a:stretch>
        </p:blipFill>
        <p:spPr>
          <a:xfrm>
            <a:off x="4632960" y="1711221"/>
            <a:ext cx="2743200" cy="3786242"/>
          </a:xfrm>
          <a:prstGeom prst="rect">
            <a:avLst/>
          </a:prstGeom>
        </p:spPr>
      </p:pic>
      <p:sp>
        <p:nvSpPr>
          <p:cNvPr id="2" name="Content Placeholder 1"/>
          <p:cNvSpPr>
            <a:spLocks noGrp="1"/>
          </p:cNvSpPr>
          <p:nvPr>
            <p:ph idx="1"/>
          </p:nvPr>
        </p:nvSpPr>
        <p:spPr>
          <a:xfrm>
            <a:off x="717176" y="5554398"/>
            <a:ext cx="10784542" cy="585395"/>
          </a:xfrm>
        </p:spPr>
        <p:txBody>
          <a:bodyPr/>
          <a:lstStyle/>
          <a:p>
            <a:pPr marL="0" indent="0" algn="ctr">
              <a:buNone/>
            </a:pPr>
            <a:r>
              <a:rPr lang="en-US" dirty="0">
                <a:hlinkClick r:id="rId4"/>
              </a:rPr>
              <a:t>Oregon Student Success Act</a:t>
            </a:r>
            <a:r>
              <a:rPr lang="en-US" dirty="0"/>
              <a:t> (SSA) </a:t>
            </a:r>
          </a:p>
          <a:p>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5</a:t>
            </a:fld>
            <a:endParaRPr lang="en-US" dirty="0"/>
          </a:p>
        </p:txBody>
      </p:sp>
    </p:spTree>
    <p:extLst>
      <p:ext uri="{BB962C8B-B14F-4D97-AF65-F5344CB8AC3E}">
        <p14:creationId xmlns:p14="http://schemas.microsoft.com/office/powerpoint/2010/main" val="26606327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17176" y="457200"/>
            <a:ext cx="10784542" cy="1026460"/>
          </a:xfrm>
        </p:spPr>
        <p:txBody>
          <a:bodyPr anchor="b">
            <a:normAutofit/>
          </a:bodyPr>
          <a:lstStyle/>
          <a:p>
            <a:r>
              <a:rPr lang="en-US" dirty="0"/>
              <a:t>Child Find – Who is responsible for reporting?</a:t>
            </a:r>
          </a:p>
        </p:txBody>
      </p:sp>
      <p:graphicFrame>
        <p:nvGraphicFramePr>
          <p:cNvPr id="7" name="Content Placeholder 1" descr="SmartArt table containing infomation regarding who is responsible for reporting for child find. ">
            <a:extLst>
              <a:ext uri="{FF2B5EF4-FFF2-40B4-BE49-F238E27FC236}">
                <a16:creationId xmlns:a16="http://schemas.microsoft.com/office/drawing/2014/main" id="{5FDFC4CA-22E8-A80F-BBE8-DC320E2E5792}"/>
              </a:ext>
            </a:extLst>
          </p:cNvPr>
          <p:cNvGraphicFramePr>
            <a:graphicFrameLocks noGrp="1"/>
          </p:cNvGraphicFramePr>
          <p:nvPr>
            <p:ph idx="1"/>
            <p:extLst>
              <p:ext uri="{D42A27DB-BD31-4B8C-83A1-F6EECF244321}">
                <p14:modId xmlns:p14="http://schemas.microsoft.com/office/powerpoint/2010/main" val="236322569"/>
              </p:ext>
            </p:extLst>
          </p:nvPr>
        </p:nvGraphicFramePr>
        <p:xfrm>
          <a:off x="717176" y="1825625"/>
          <a:ext cx="10784542" cy="41090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p:cNvSpPr>
            <a:spLocks noGrp="1"/>
          </p:cNvSpPr>
          <p:nvPr>
            <p:ph type="ftr" sz="quarter" idx="11"/>
          </p:nvPr>
        </p:nvSpPr>
        <p:spPr>
          <a:xfrm>
            <a:off x="717176" y="6139793"/>
            <a:ext cx="2864224" cy="365125"/>
          </a:xfrm>
        </p:spPr>
        <p:txBody>
          <a:bodyPr anchor="ctr">
            <a:normAutofit/>
          </a:bodyPr>
          <a:lstStyle/>
          <a:p>
            <a:pPr>
              <a:spcAft>
                <a:spcPts val="600"/>
              </a:spcAft>
            </a:pPr>
            <a:r>
              <a:rPr lang="en-US"/>
              <a:t>Oregon Department of Education</a:t>
            </a:r>
          </a:p>
        </p:txBody>
      </p:sp>
      <p:sp>
        <p:nvSpPr>
          <p:cNvPr id="4" name="Slide Number Placeholder 3"/>
          <p:cNvSpPr>
            <a:spLocks noGrp="1"/>
          </p:cNvSpPr>
          <p:nvPr>
            <p:ph type="sldNum" sz="quarter" idx="12"/>
          </p:nvPr>
        </p:nvSpPr>
        <p:spPr>
          <a:xfrm>
            <a:off x="8610600" y="6139793"/>
            <a:ext cx="2891118" cy="365125"/>
          </a:xfrm>
        </p:spPr>
        <p:txBody>
          <a:bodyPr anchor="ctr">
            <a:normAutofit/>
          </a:bodyPr>
          <a:lstStyle/>
          <a:p>
            <a:pPr>
              <a:spcAft>
                <a:spcPts val="600"/>
              </a:spcAft>
            </a:pPr>
            <a:fld id="{357F5B69-6281-4C1F-8C38-6DA0F56DA430}" type="slidenum">
              <a:rPr lang="en-US" smtClean="0"/>
              <a:pPr>
                <a:spcAft>
                  <a:spcPts val="600"/>
                </a:spcAft>
              </a:pPr>
              <a:t>50</a:t>
            </a:fld>
            <a:endParaRPr lang="en-US"/>
          </a:p>
        </p:txBody>
      </p:sp>
    </p:spTree>
    <p:extLst>
      <p:ext uri="{BB962C8B-B14F-4D97-AF65-F5344CB8AC3E}">
        <p14:creationId xmlns:p14="http://schemas.microsoft.com/office/powerpoint/2010/main" val="28118518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4"/>
          <p:cNvSpPr>
            <a:spLocks noGrp="1"/>
          </p:cNvSpPr>
          <p:nvPr>
            <p:ph type="title"/>
          </p:nvPr>
        </p:nvSpPr>
        <p:spPr>
          <a:xfrm>
            <a:off x="717177" y="779646"/>
            <a:ext cx="3931826" cy="1693731"/>
          </a:xfrm>
        </p:spPr>
        <p:txBody>
          <a:bodyPr anchor="b">
            <a:normAutofit fontScale="90000"/>
          </a:bodyPr>
          <a:lstStyle/>
          <a:p>
            <a:r>
              <a:rPr lang="en-US" dirty="0"/>
              <a:t>Child Find – Polling Question 1</a:t>
            </a:r>
          </a:p>
        </p:txBody>
      </p:sp>
      <p:pic>
        <p:nvPicPr>
          <p:cNvPr id="17" name="Picture 6" descr="Magnifying glass and question mark">
            <a:extLst>
              <a:ext uri="{FF2B5EF4-FFF2-40B4-BE49-F238E27FC236}">
                <a16:creationId xmlns:a16="http://schemas.microsoft.com/office/drawing/2014/main" id="{00613E6B-3EC6-A5BC-6ADB-518EACF7EE3A}"/>
              </a:ext>
            </a:extLst>
          </p:cNvPr>
          <p:cNvPicPr>
            <a:picLocks noGrp="1" noChangeAspect="1"/>
          </p:cNvPicPr>
          <p:nvPr>
            <p:ph type="pic" sz="quarter" idx="13"/>
          </p:nvPr>
        </p:nvPicPr>
        <p:blipFill>
          <a:blip r:embed="rId3"/>
          <a:srcRect l="2347" r="2347"/>
          <a:stretch>
            <a:fillRect/>
          </a:stretch>
        </p:blipFill>
        <p:spPr>
          <a:xfrm>
            <a:off x="717176" y="2895548"/>
            <a:ext cx="3931826" cy="2320926"/>
          </a:xfrm>
          <a:prstGeom prst="rect">
            <a:avLst/>
          </a:prstGeom>
        </p:spPr>
      </p:pic>
      <p:sp>
        <p:nvSpPr>
          <p:cNvPr id="5" name="Content Placeholder 4">
            <a:extLst>
              <a:ext uri="{FF2B5EF4-FFF2-40B4-BE49-F238E27FC236}">
                <a16:creationId xmlns:a16="http://schemas.microsoft.com/office/drawing/2014/main" id="{BCF728E7-1CE9-B733-8256-256A4EB0C35D}"/>
              </a:ext>
            </a:extLst>
          </p:cNvPr>
          <p:cNvSpPr>
            <a:spLocks noGrp="1"/>
          </p:cNvSpPr>
          <p:nvPr>
            <p:ph idx="1"/>
          </p:nvPr>
        </p:nvSpPr>
        <p:spPr>
          <a:xfrm>
            <a:off x="5558157" y="2071191"/>
            <a:ext cx="5916666" cy="3361414"/>
          </a:xfrm>
        </p:spPr>
        <p:txBody>
          <a:bodyPr>
            <a:normAutofit/>
          </a:bodyPr>
          <a:lstStyle/>
          <a:p>
            <a:pPr marL="0" indent="0">
              <a:buNone/>
            </a:pPr>
            <a:r>
              <a:rPr lang="en-US" sz="3000" dirty="0"/>
              <a:t>A district selects </a:t>
            </a:r>
            <a:r>
              <a:rPr lang="en-US" sz="3000" b="1" dirty="0"/>
              <a:t>Code 2 </a:t>
            </a:r>
            <a:r>
              <a:rPr lang="en-US" sz="3000" dirty="0"/>
              <a:t>for Timeline Not Met and uses this comment: </a:t>
            </a:r>
            <a:r>
              <a:rPr lang="en-US" sz="3000" b="1" dirty="0"/>
              <a:t>“Sporadic attendance made it difficult to schedule testing.”</a:t>
            </a:r>
            <a:endParaRPr lang="en-US" sz="3000" dirty="0"/>
          </a:p>
          <a:p>
            <a:endParaRPr lang="en-US" sz="3000" dirty="0"/>
          </a:p>
          <a:p>
            <a:pPr marL="0" indent="0">
              <a:buNone/>
            </a:pPr>
            <a:r>
              <a:rPr lang="en-US" sz="3000" dirty="0"/>
              <a:t>Is this an allowable comment?</a:t>
            </a:r>
          </a:p>
          <a:p>
            <a:pPr marL="0" indent="0">
              <a:buNone/>
            </a:pPr>
            <a:endParaRPr lang="en-US" dirty="0"/>
          </a:p>
        </p:txBody>
      </p:sp>
      <p:sp>
        <p:nvSpPr>
          <p:cNvPr id="3" name="Footer Placeholder 2"/>
          <p:cNvSpPr>
            <a:spLocks noGrp="1"/>
          </p:cNvSpPr>
          <p:nvPr>
            <p:ph type="ftr" sz="quarter" idx="11"/>
          </p:nvPr>
        </p:nvSpPr>
        <p:spPr/>
        <p:txBody>
          <a:bodyPr anchor="ctr">
            <a:normAutofit/>
          </a:bodyPr>
          <a:lstStyle/>
          <a:p>
            <a:pPr>
              <a:spcAft>
                <a:spcPts val="600"/>
              </a:spcAft>
            </a:pPr>
            <a:r>
              <a:rPr lang="en-US"/>
              <a:t>Oregon Department of Education</a:t>
            </a:r>
          </a:p>
        </p:txBody>
      </p:sp>
      <p:sp>
        <p:nvSpPr>
          <p:cNvPr id="4" name="Slide Number Placeholder 3"/>
          <p:cNvSpPr>
            <a:spLocks noGrp="1"/>
          </p:cNvSpPr>
          <p:nvPr>
            <p:ph type="sldNum" sz="quarter" idx="12"/>
          </p:nvPr>
        </p:nvSpPr>
        <p:spPr/>
        <p:txBody>
          <a:bodyPr anchor="ctr">
            <a:normAutofit/>
          </a:bodyPr>
          <a:lstStyle/>
          <a:p>
            <a:pPr>
              <a:spcAft>
                <a:spcPts val="600"/>
              </a:spcAft>
            </a:pPr>
            <a:fld id="{357F5B69-6281-4C1F-8C38-6DA0F56DA430}" type="slidenum">
              <a:rPr lang="en-US" smtClean="0"/>
              <a:pPr>
                <a:spcAft>
                  <a:spcPts val="600"/>
                </a:spcAft>
              </a:pPr>
              <a:t>51</a:t>
            </a:fld>
            <a:endParaRPr lang="en-US"/>
          </a:p>
        </p:txBody>
      </p:sp>
    </p:spTree>
    <p:extLst>
      <p:ext uri="{BB962C8B-B14F-4D97-AF65-F5344CB8AC3E}">
        <p14:creationId xmlns:p14="http://schemas.microsoft.com/office/powerpoint/2010/main" val="19170550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4"/>
          <p:cNvSpPr>
            <a:spLocks noGrp="1"/>
          </p:cNvSpPr>
          <p:nvPr>
            <p:ph type="title"/>
          </p:nvPr>
        </p:nvSpPr>
        <p:spPr>
          <a:xfrm>
            <a:off x="717177" y="779646"/>
            <a:ext cx="3931826" cy="1693731"/>
          </a:xfrm>
        </p:spPr>
        <p:txBody>
          <a:bodyPr anchor="b">
            <a:normAutofit fontScale="90000"/>
          </a:bodyPr>
          <a:lstStyle/>
          <a:p>
            <a:r>
              <a:rPr lang="en-US" dirty="0"/>
              <a:t>Child Find – Polling Question 2</a:t>
            </a:r>
          </a:p>
        </p:txBody>
      </p:sp>
      <p:pic>
        <p:nvPicPr>
          <p:cNvPr id="17" name="Picture 6" descr="Magnifying glass and question mark">
            <a:extLst>
              <a:ext uri="{FF2B5EF4-FFF2-40B4-BE49-F238E27FC236}">
                <a16:creationId xmlns:a16="http://schemas.microsoft.com/office/drawing/2014/main" id="{00613E6B-3EC6-A5BC-6ADB-518EACF7EE3A}"/>
              </a:ext>
            </a:extLst>
          </p:cNvPr>
          <p:cNvPicPr>
            <a:picLocks noGrp="1" noChangeAspect="1"/>
          </p:cNvPicPr>
          <p:nvPr>
            <p:ph type="pic" sz="quarter" idx="13"/>
          </p:nvPr>
        </p:nvPicPr>
        <p:blipFill>
          <a:blip r:embed="rId3"/>
          <a:srcRect l="2347" r="2347"/>
          <a:stretch>
            <a:fillRect/>
          </a:stretch>
        </p:blipFill>
        <p:spPr>
          <a:xfrm>
            <a:off x="717176" y="2895548"/>
            <a:ext cx="3931826" cy="2320926"/>
          </a:xfrm>
          <a:prstGeom prst="rect">
            <a:avLst/>
          </a:prstGeom>
        </p:spPr>
      </p:pic>
      <p:sp>
        <p:nvSpPr>
          <p:cNvPr id="5" name="Content Placeholder 4">
            <a:extLst>
              <a:ext uri="{FF2B5EF4-FFF2-40B4-BE49-F238E27FC236}">
                <a16:creationId xmlns:a16="http://schemas.microsoft.com/office/drawing/2014/main" id="{BCF728E7-1CE9-B733-8256-256A4EB0C35D}"/>
              </a:ext>
            </a:extLst>
          </p:cNvPr>
          <p:cNvSpPr>
            <a:spLocks noGrp="1"/>
          </p:cNvSpPr>
          <p:nvPr>
            <p:ph idx="1"/>
          </p:nvPr>
        </p:nvSpPr>
        <p:spPr>
          <a:xfrm>
            <a:off x="5558157" y="2071191"/>
            <a:ext cx="5916666" cy="3361414"/>
          </a:xfrm>
        </p:spPr>
        <p:txBody>
          <a:bodyPr>
            <a:normAutofit lnSpcReduction="10000"/>
          </a:bodyPr>
          <a:lstStyle/>
          <a:p>
            <a:pPr marL="0" indent="0">
              <a:buNone/>
            </a:pPr>
            <a:r>
              <a:rPr lang="en-US" sz="3000" dirty="0"/>
              <a:t>A district reports 65 days in the Timeline Days field with the following comment: “47 days accounting for winter break (non-school days).”</a:t>
            </a:r>
          </a:p>
          <a:p>
            <a:endParaRPr lang="en-US" sz="3000" dirty="0"/>
          </a:p>
          <a:p>
            <a:pPr marL="0" indent="0">
              <a:buNone/>
            </a:pPr>
            <a:r>
              <a:rPr lang="en-US" sz="3000" dirty="0"/>
              <a:t>What Timeline Not Met Code should they use?</a:t>
            </a:r>
          </a:p>
        </p:txBody>
      </p:sp>
      <p:sp>
        <p:nvSpPr>
          <p:cNvPr id="3" name="Footer Placeholder 2"/>
          <p:cNvSpPr>
            <a:spLocks noGrp="1"/>
          </p:cNvSpPr>
          <p:nvPr>
            <p:ph type="ftr" sz="quarter" idx="11"/>
          </p:nvPr>
        </p:nvSpPr>
        <p:spPr/>
        <p:txBody>
          <a:bodyPr anchor="ctr">
            <a:normAutofit/>
          </a:bodyPr>
          <a:lstStyle/>
          <a:p>
            <a:pPr>
              <a:spcAft>
                <a:spcPts val="600"/>
              </a:spcAft>
            </a:pPr>
            <a:r>
              <a:rPr lang="en-US"/>
              <a:t>Oregon Department of Education</a:t>
            </a:r>
          </a:p>
        </p:txBody>
      </p:sp>
      <p:sp>
        <p:nvSpPr>
          <p:cNvPr id="4" name="Slide Number Placeholder 3"/>
          <p:cNvSpPr>
            <a:spLocks noGrp="1"/>
          </p:cNvSpPr>
          <p:nvPr>
            <p:ph type="sldNum" sz="quarter" idx="12"/>
          </p:nvPr>
        </p:nvSpPr>
        <p:spPr/>
        <p:txBody>
          <a:bodyPr anchor="ctr">
            <a:normAutofit/>
          </a:bodyPr>
          <a:lstStyle/>
          <a:p>
            <a:pPr>
              <a:spcAft>
                <a:spcPts val="600"/>
              </a:spcAft>
            </a:pPr>
            <a:fld id="{357F5B69-6281-4C1F-8C38-6DA0F56DA430}" type="slidenum">
              <a:rPr lang="en-US" smtClean="0"/>
              <a:pPr>
                <a:spcAft>
                  <a:spcPts val="600"/>
                </a:spcAft>
              </a:pPr>
              <a:t>52</a:t>
            </a:fld>
            <a:endParaRPr lang="en-US"/>
          </a:p>
        </p:txBody>
      </p:sp>
    </p:spTree>
    <p:extLst>
      <p:ext uri="{BB962C8B-B14F-4D97-AF65-F5344CB8AC3E}">
        <p14:creationId xmlns:p14="http://schemas.microsoft.com/office/powerpoint/2010/main" val="32155870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Child Find – How are the data used?</a:t>
            </a:r>
          </a:p>
        </p:txBody>
      </p:sp>
      <p:sp>
        <p:nvSpPr>
          <p:cNvPr id="2" name="Content Placeholder 1"/>
          <p:cNvSpPr>
            <a:spLocks noGrp="1"/>
          </p:cNvSpPr>
          <p:nvPr>
            <p:ph idx="1"/>
          </p:nvPr>
        </p:nvSpPr>
        <p:spPr/>
        <p:txBody>
          <a:bodyPr/>
          <a:lstStyle/>
          <a:p>
            <a:pPr marL="228594" lvl="0" indent="-228594" defTabSz="914377"/>
            <a:r>
              <a:rPr lang="en-US" sz="2800" dirty="0">
                <a:solidFill>
                  <a:prstClr val="black"/>
                </a:solidFill>
              </a:rPr>
              <a:t>Reporting to the U.S. Department of Education</a:t>
            </a:r>
          </a:p>
          <a:p>
            <a:pPr marL="685783" lvl="1" indent="-228594" defTabSz="914377"/>
            <a:r>
              <a:rPr lang="en-US" dirty="0">
                <a:solidFill>
                  <a:prstClr val="black"/>
                </a:solidFill>
              </a:rPr>
              <a:t>State Performance Plan (SPP) Indicator B11 </a:t>
            </a:r>
          </a:p>
          <a:p>
            <a:pPr marL="685783" lvl="1" indent="-228594" defTabSz="914377"/>
            <a:r>
              <a:rPr lang="en-US" dirty="0">
                <a:solidFill>
                  <a:prstClr val="black"/>
                </a:solidFill>
              </a:rPr>
              <a:t>Compliance Target is 100%</a:t>
            </a:r>
          </a:p>
          <a:p>
            <a:pPr marL="228594" lvl="0" indent="-228594" defTabSz="914377"/>
            <a:r>
              <a:rPr lang="en-US" sz="2800" dirty="0">
                <a:solidFill>
                  <a:prstClr val="black"/>
                </a:solidFill>
              </a:rPr>
              <a:t>District: SPR&amp;I Indicator 11</a:t>
            </a:r>
          </a:p>
          <a:p>
            <a:pPr marL="228594" lvl="0" indent="-228594" defTabSz="914377"/>
            <a:r>
              <a:rPr lang="en-US" sz="2800" dirty="0">
                <a:solidFill>
                  <a:prstClr val="black"/>
                </a:solidFill>
              </a:rPr>
              <a:t>At-A-Glance Special Education Profile</a:t>
            </a: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53</a:t>
            </a:fld>
            <a:endParaRPr lang="en-US" dirty="0"/>
          </a:p>
        </p:txBody>
      </p:sp>
    </p:spTree>
    <p:extLst>
      <p:ext uri="{BB962C8B-B14F-4D97-AF65-F5344CB8AC3E}">
        <p14:creationId xmlns:p14="http://schemas.microsoft.com/office/powerpoint/2010/main" val="32771340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Child Find - What’s New for 2025-2026</a:t>
            </a:r>
          </a:p>
        </p:txBody>
      </p:sp>
      <p:sp>
        <p:nvSpPr>
          <p:cNvPr id="2" name="Content Placeholder 1"/>
          <p:cNvSpPr>
            <a:spLocks noGrp="1"/>
          </p:cNvSpPr>
          <p:nvPr>
            <p:ph idx="1"/>
          </p:nvPr>
        </p:nvSpPr>
        <p:spPr/>
        <p:txBody>
          <a:bodyPr/>
          <a:lstStyle/>
          <a:p>
            <a:pPr marL="0" lvl="0" indent="0">
              <a:buNone/>
            </a:pPr>
            <a:r>
              <a:rPr lang="en-US" b="1" dirty="0">
                <a:latin typeface="Calibri" panose="020F0502020204030204" pitchFamily="34" charset="0"/>
                <a:ea typeface="Calibri" panose="020F0502020204030204" pitchFamily="34" charset="0"/>
                <a:cs typeface="Times New Roman" panose="02020603050405020304" pitchFamily="18" charset="0"/>
              </a:rPr>
              <a:t>No field changes.</a:t>
            </a:r>
          </a:p>
          <a:p>
            <a:pPr marL="0" lvl="0" indent="0">
              <a:buNone/>
            </a:pPr>
            <a:r>
              <a:rPr lang="en-US" dirty="0"/>
              <a:t>Shifting the Review Window dates.</a:t>
            </a: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54</a:t>
            </a:fld>
            <a:endParaRPr lang="en-US" dirty="0"/>
          </a:p>
        </p:txBody>
      </p:sp>
    </p:spTree>
    <p:extLst>
      <p:ext uri="{BB962C8B-B14F-4D97-AF65-F5344CB8AC3E}">
        <p14:creationId xmlns:p14="http://schemas.microsoft.com/office/powerpoint/2010/main" val="25694122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Child Find – Problem Areas</a:t>
            </a:r>
          </a:p>
        </p:txBody>
      </p:sp>
      <p:sp>
        <p:nvSpPr>
          <p:cNvPr id="2" name="Content Placeholder 1"/>
          <p:cNvSpPr>
            <a:spLocks noGrp="1"/>
          </p:cNvSpPr>
          <p:nvPr>
            <p:ph idx="1"/>
          </p:nvPr>
        </p:nvSpPr>
        <p:spPr>
          <a:xfrm>
            <a:off x="717176" y="1825625"/>
            <a:ext cx="10939364" cy="4109010"/>
          </a:xfrm>
        </p:spPr>
        <p:txBody>
          <a:bodyPr>
            <a:normAutofit/>
          </a:bodyPr>
          <a:lstStyle/>
          <a:p>
            <a:pPr marL="228594" lvl="0" indent="-228594" defTabSz="914377"/>
            <a:r>
              <a:rPr lang="en-US" sz="2600" dirty="0"/>
              <a:t>Miscounting Days</a:t>
            </a:r>
          </a:p>
          <a:p>
            <a:pPr marL="685783" lvl="1" indent="-228594" defTabSz="914377"/>
            <a:r>
              <a:rPr lang="en-US" sz="2600" dirty="0"/>
              <a:t>Counting business or calendar days rather than school days</a:t>
            </a:r>
          </a:p>
          <a:p>
            <a:pPr marL="685783" lvl="1" indent="-228594" defTabSz="914377"/>
            <a:r>
              <a:rPr lang="en-US" sz="2600" dirty="0"/>
              <a:t>Counting holidays, winter or spring break</a:t>
            </a:r>
          </a:p>
          <a:p>
            <a:pPr marL="685783" lvl="1" indent="-228594" defTabSz="914377"/>
            <a:r>
              <a:rPr lang="en-US" sz="2600" dirty="0"/>
              <a:t>Relying on SIS to calculate days (spot check to ensure accuracy)</a:t>
            </a:r>
          </a:p>
          <a:p>
            <a:pPr marL="685783" lvl="1" indent="-228594" defTabSz="914377"/>
            <a:r>
              <a:rPr lang="en-US" sz="2600" dirty="0"/>
              <a:t>Timeline days not aligning with Consent and Determination dates</a:t>
            </a:r>
          </a:p>
          <a:p>
            <a:pPr marL="228594" lvl="0" indent="-228594" defTabSz="914377"/>
            <a:r>
              <a:rPr lang="en-US" sz="2600" dirty="0"/>
              <a:t>Eligibility date on Child Find differs from Child Count</a:t>
            </a:r>
          </a:p>
          <a:p>
            <a:pPr marL="228594" lvl="0" indent="-228594" defTabSz="914377"/>
            <a:r>
              <a:rPr lang="en-US" sz="2600" dirty="0"/>
              <a:t>Web Submissions</a:t>
            </a:r>
          </a:p>
          <a:p>
            <a:pPr marL="228594" lvl="0" indent="-228594" defTabSz="914377"/>
            <a:r>
              <a:rPr lang="en-US" sz="2600" dirty="0"/>
              <a:t>Duplicate records</a:t>
            </a:r>
          </a:p>
          <a:p>
            <a:pPr marL="0" indent="-11" defTabSz="914377">
              <a:buNone/>
            </a:pPr>
            <a:endParaRPr lang="en-US" sz="2600" dirty="0">
              <a:solidFill>
                <a:schemeClr val="accent6">
                  <a:lumMod val="50000"/>
                </a:schemeClr>
              </a:solidFill>
            </a:endParaRPr>
          </a:p>
          <a:p>
            <a:pPr marL="457189" lvl="1" indent="0" defTabSz="914377">
              <a:buNone/>
            </a:pPr>
            <a:endParaRPr lang="en-US" sz="2600" dirty="0">
              <a:solidFill>
                <a:prstClr val="black"/>
              </a:solidFill>
            </a:endParaRP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pic>
        <p:nvPicPr>
          <p:cNvPr id="6" name="Picture 10" descr="Cat with paw on face.">
            <a:extLst>
              <a:ext uri="{FF2B5EF4-FFF2-40B4-BE49-F238E27FC236}">
                <a16:creationId xmlns:a16="http://schemas.microsoft.com/office/drawing/2014/main" id="{B1567876-B47B-00B0-3ED3-9ED1273FAE4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11094"/>
          <a:stretch/>
        </p:blipFill>
        <p:spPr bwMode="auto">
          <a:xfrm>
            <a:off x="8832239" y="4389590"/>
            <a:ext cx="2964978" cy="1750203"/>
          </a:xfrm>
          <a:prstGeom prst="rect">
            <a:avLst/>
          </a:prstGeom>
          <a:solidFill>
            <a:srgbClr val="FFFFFF"/>
          </a:solidFill>
          <a:ln>
            <a:noFill/>
          </a:ln>
          <a:effectLst>
            <a:softEdge rad="112500"/>
          </a:effectLst>
        </p:spPr>
      </p:pic>
      <p:sp>
        <p:nvSpPr>
          <p:cNvPr id="4" name="Slide Number Placeholder 3"/>
          <p:cNvSpPr>
            <a:spLocks noGrp="1"/>
          </p:cNvSpPr>
          <p:nvPr>
            <p:ph type="sldNum" sz="quarter" idx="12"/>
          </p:nvPr>
        </p:nvSpPr>
        <p:spPr/>
        <p:txBody>
          <a:bodyPr/>
          <a:lstStyle/>
          <a:p>
            <a:fld id="{357F5B69-6281-4C1F-8C38-6DA0F56DA430}" type="slidenum">
              <a:rPr lang="en-US" smtClean="0"/>
              <a:pPr/>
              <a:t>55</a:t>
            </a:fld>
            <a:endParaRPr lang="en-US" dirty="0"/>
          </a:p>
        </p:txBody>
      </p:sp>
    </p:spTree>
    <p:extLst>
      <p:ext uri="{BB962C8B-B14F-4D97-AF65-F5344CB8AC3E}">
        <p14:creationId xmlns:p14="http://schemas.microsoft.com/office/powerpoint/2010/main" val="39790614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Child Find – Problem Areas Evaluations</a:t>
            </a:r>
          </a:p>
        </p:txBody>
      </p:sp>
      <p:sp>
        <p:nvSpPr>
          <p:cNvPr id="2" name="Content Placeholder 1"/>
          <p:cNvSpPr>
            <a:spLocks noGrp="1"/>
          </p:cNvSpPr>
          <p:nvPr>
            <p:ph idx="1"/>
          </p:nvPr>
        </p:nvSpPr>
        <p:spPr>
          <a:xfrm>
            <a:off x="717176" y="1825625"/>
            <a:ext cx="10939364" cy="4109010"/>
          </a:xfrm>
        </p:spPr>
        <p:txBody>
          <a:bodyPr>
            <a:normAutofit/>
          </a:bodyPr>
          <a:lstStyle/>
          <a:p>
            <a:pPr marL="228594" lvl="0" indent="-228594" defTabSz="914377"/>
            <a:r>
              <a:rPr lang="en-US" sz="2600" dirty="0"/>
              <a:t>Evaluation completed in one day</a:t>
            </a:r>
          </a:p>
          <a:p>
            <a:pPr marL="228594" lvl="0" indent="-228594" defTabSz="914377"/>
            <a:r>
              <a:rPr lang="en-US" sz="2600" dirty="0"/>
              <a:t>ECSE evaluations before third birthday</a:t>
            </a:r>
          </a:p>
          <a:p>
            <a:pPr marL="228594" lvl="0" indent="-228594" defTabSz="914377"/>
            <a:r>
              <a:rPr lang="en-US" sz="2600" dirty="0"/>
              <a:t>Start Stops</a:t>
            </a:r>
          </a:p>
          <a:p>
            <a:pPr marL="228594" indent="-228594" defTabSz="914377"/>
            <a:r>
              <a:rPr lang="en-US" sz="2600" dirty="0"/>
              <a:t>Re-evaluations submitted as Child Find records</a:t>
            </a:r>
          </a:p>
          <a:p>
            <a:pPr marL="457189" lvl="1" indent="0" defTabSz="914377">
              <a:buNone/>
            </a:pPr>
            <a:endParaRPr lang="en-US" sz="2600" dirty="0">
              <a:solidFill>
                <a:prstClr val="black"/>
              </a:solidFill>
            </a:endParaRP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pic>
        <p:nvPicPr>
          <p:cNvPr id="6" name="Picture 10" descr="Cat with paw on face.">
            <a:extLst>
              <a:ext uri="{FF2B5EF4-FFF2-40B4-BE49-F238E27FC236}">
                <a16:creationId xmlns:a16="http://schemas.microsoft.com/office/drawing/2014/main" id="{B1567876-B47B-00B0-3ED3-9ED1273FAE4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11094"/>
          <a:stretch/>
        </p:blipFill>
        <p:spPr bwMode="auto">
          <a:xfrm>
            <a:off x="8832239" y="4389590"/>
            <a:ext cx="2964978" cy="1750203"/>
          </a:xfrm>
          <a:prstGeom prst="rect">
            <a:avLst/>
          </a:prstGeom>
          <a:solidFill>
            <a:srgbClr val="FFFFFF"/>
          </a:solidFill>
          <a:ln>
            <a:noFill/>
          </a:ln>
          <a:effectLst>
            <a:softEdge rad="112500"/>
          </a:effectLst>
        </p:spPr>
      </p:pic>
      <p:sp>
        <p:nvSpPr>
          <p:cNvPr id="4" name="Slide Number Placeholder 3"/>
          <p:cNvSpPr>
            <a:spLocks noGrp="1"/>
          </p:cNvSpPr>
          <p:nvPr>
            <p:ph type="sldNum" sz="quarter" idx="12"/>
          </p:nvPr>
        </p:nvSpPr>
        <p:spPr/>
        <p:txBody>
          <a:bodyPr/>
          <a:lstStyle/>
          <a:p>
            <a:fld id="{357F5B69-6281-4C1F-8C38-6DA0F56DA430}" type="slidenum">
              <a:rPr lang="en-US" smtClean="0"/>
              <a:pPr/>
              <a:t>56</a:t>
            </a:fld>
            <a:endParaRPr lang="en-US" dirty="0"/>
          </a:p>
        </p:txBody>
      </p:sp>
    </p:spTree>
    <p:extLst>
      <p:ext uri="{BB962C8B-B14F-4D97-AF65-F5344CB8AC3E}">
        <p14:creationId xmlns:p14="http://schemas.microsoft.com/office/powerpoint/2010/main" val="13572479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Child Find – Problem Areas Coding</a:t>
            </a:r>
          </a:p>
        </p:txBody>
      </p:sp>
      <p:sp>
        <p:nvSpPr>
          <p:cNvPr id="2" name="Content Placeholder 1"/>
          <p:cNvSpPr>
            <a:spLocks noGrp="1"/>
          </p:cNvSpPr>
          <p:nvPr>
            <p:ph idx="1"/>
          </p:nvPr>
        </p:nvSpPr>
        <p:spPr>
          <a:xfrm>
            <a:off x="717176" y="1825625"/>
            <a:ext cx="10939364" cy="4314168"/>
          </a:xfrm>
        </p:spPr>
        <p:txBody>
          <a:bodyPr>
            <a:normAutofit/>
          </a:bodyPr>
          <a:lstStyle/>
          <a:p>
            <a:pPr marL="228594" lvl="0" indent="-228594" defTabSz="914377"/>
            <a:r>
              <a:rPr lang="en-US" sz="2600" dirty="0"/>
              <a:t>Records with Code 2 but comment not sufficient</a:t>
            </a:r>
          </a:p>
          <a:p>
            <a:pPr marL="685794" lvl="1" indent="-228594" defTabSz="914377"/>
            <a:r>
              <a:rPr lang="en-US" sz="2600" dirty="0"/>
              <a:t>Issues scheduling Determination Meeting</a:t>
            </a:r>
          </a:p>
          <a:p>
            <a:pPr marL="685794" lvl="1" indent="-228594" defTabSz="914377"/>
            <a:r>
              <a:rPr lang="en-US" sz="2600" dirty="0"/>
              <a:t>Illness/absences without number of days</a:t>
            </a:r>
          </a:p>
          <a:p>
            <a:pPr marL="685794" lvl="1" indent="-228594" defTabSz="914377"/>
            <a:r>
              <a:rPr lang="en-US" sz="2800" dirty="0"/>
              <a:t>Illness/absences with insufficient  number of days</a:t>
            </a:r>
          </a:p>
          <a:p>
            <a:pPr marL="685794" lvl="1" indent="-228594" defTabSz="914377"/>
            <a:r>
              <a:rPr lang="en-US" sz="2800" dirty="0"/>
              <a:t>Absent on testing days</a:t>
            </a:r>
          </a:p>
          <a:p>
            <a:pPr marL="685794" lvl="1" indent="-228594" defTabSz="914377"/>
            <a:r>
              <a:rPr lang="en-US" sz="2800" dirty="0"/>
              <a:t>Transfer student</a:t>
            </a:r>
          </a:p>
          <a:p>
            <a:pPr marL="228594" indent="-228594" defTabSz="914377"/>
            <a:r>
              <a:rPr lang="en-US" sz="2600" dirty="0"/>
              <a:t>English Learner Flag not matching Fall ADM</a:t>
            </a:r>
          </a:p>
          <a:p>
            <a:pPr marL="228594" lvl="0" indent="-228594" defTabSz="914377"/>
            <a:r>
              <a:rPr lang="en-US" sz="2600" dirty="0"/>
              <a:t>Code 6 comment insufficient</a:t>
            </a:r>
          </a:p>
          <a:p>
            <a:pPr marL="228594" lvl="0" indent="-228594" defTabSz="914377"/>
            <a:r>
              <a:rPr lang="en-US" sz="2600" dirty="0"/>
              <a:t>Failure to recode or change comment</a:t>
            </a: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pic>
        <p:nvPicPr>
          <p:cNvPr id="6" name="Picture 10" descr="Cat with paw on face.">
            <a:extLst>
              <a:ext uri="{FF2B5EF4-FFF2-40B4-BE49-F238E27FC236}">
                <a16:creationId xmlns:a16="http://schemas.microsoft.com/office/drawing/2014/main" id="{B1567876-B47B-00B0-3ED3-9ED1273FAE4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11094"/>
          <a:stretch/>
        </p:blipFill>
        <p:spPr bwMode="auto">
          <a:xfrm>
            <a:off x="8832239" y="4389590"/>
            <a:ext cx="2964978" cy="1750203"/>
          </a:xfrm>
          <a:prstGeom prst="rect">
            <a:avLst/>
          </a:prstGeom>
          <a:solidFill>
            <a:srgbClr val="FFFFFF"/>
          </a:solidFill>
          <a:ln>
            <a:noFill/>
          </a:ln>
          <a:effectLst>
            <a:softEdge rad="112500"/>
          </a:effectLst>
        </p:spPr>
      </p:pic>
      <p:sp>
        <p:nvSpPr>
          <p:cNvPr id="4" name="Slide Number Placeholder 3"/>
          <p:cNvSpPr>
            <a:spLocks noGrp="1"/>
          </p:cNvSpPr>
          <p:nvPr>
            <p:ph type="sldNum" sz="quarter" idx="12"/>
          </p:nvPr>
        </p:nvSpPr>
        <p:spPr/>
        <p:txBody>
          <a:bodyPr/>
          <a:lstStyle/>
          <a:p>
            <a:fld id="{357F5B69-6281-4C1F-8C38-6DA0F56DA430}" type="slidenum">
              <a:rPr lang="en-US" smtClean="0"/>
              <a:pPr/>
              <a:t>57</a:t>
            </a:fld>
            <a:endParaRPr lang="en-US" dirty="0"/>
          </a:p>
        </p:txBody>
      </p:sp>
    </p:spTree>
    <p:extLst>
      <p:ext uri="{BB962C8B-B14F-4D97-AF65-F5344CB8AC3E}">
        <p14:creationId xmlns:p14="http://schemas.microsoft.com/office/powerpoint/2010/main" val="283425871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17176" y="457200"/>
            <a:ext cx="10784542" cy="1026460"/>
          </a:xfrm>
        </p:spPr>
        <p:txBody>
          <a:bodyPr anchor="b">
            <a:normAutofit/>
          </a:bodyPr>
          <a:lstStyle/>
          <a:p>
            <a:r>
              <a:rPr lang="en-US" dirty="0"/>
              <a:t>Child Find – Comment Guidance</a:t>
            </a:r>
          </a:p>
        </p:txBody>
      </p:sp>
      <p:graphicFrame>
        <p:nvGraphicFramePr>
          <p:cNvPr id="7" name="Content Placeholder 1" descr="SmartArt table containing information regarding child find problem areas. ">
            <a:extLst>
              <a:ext uri="{FF2B5EF4-FFF2-40B4-BE49-F238E27FC236}">
                <a16:creationId xmlns:a16="http://schemas.microsoft.com/office/drawing/2014/main" id="{612BBF4F-ACEC-5829-57B5-B9EB1FDE3B73}"/>
              </a:ext>
            </a:extLst>
          </p:cNvPr>
          <p:cNvGraphicFramePr>
            <a:graphicFrameLocks noGrp="1"/>
          </p:cNvGraphicFramePr>
          <p:nvPr>
            <p:ph idx="1"/>
          </p:nvPr>
        </p:nvGraphicFramePr>
        <p:xfrm>
          <a:off x="717176" y="1825625"/>
          <a:ext cx="10784542" cy="41090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oup 5" descr="SmartArt table containing information regarding child find problem areas. ">
            <a:extLst>
              <a:ext uri="{FF2B5EF4-FFF2-40B4-BE49-F238E27FC236}">
                <a16:creationId xmlns:a16="http://schemas.microsoft.com/office/drawing/2014/main" id="{F0A46026-2DC2-7590-7E8F-7B654AB57DFA}"/>
              </a:ext>
            </a:extLst>
          </p:cNvPr>
          <p:cNvGrpSpPr/>
          <p:nvPr/>
        </p:nvGrpSpPr>
        <p:grpSpPr>
          <a:xfrm>
            <a:off x="1753214" y="1825625"/>
            <a:ext cx="7939426" cy="863492"/>
            <a:chOff x="997333" y="1083075"/>
            <a:chExt cx="4853043" cy="863492"/>
          </a:xfrm>
        </p:grpSpPr>
        <p:sp>
          <p:nvSpPr>
            <p:cNvPr id="8" name="Rectangle 7">
              <a:extLst>
                <a:ext uri="{FF2B5EF4-FFF2-40B4-BE49-F238E27FC236}">
                  <a16:creationId xmlns:a16="http://schemas.microsoft.com/office/drawing/2014/main" id="{7F63A65C-1A76-4353-684C-8B956F503841}"/>
                </a:ext>
              </a:extLst>
            </p:cNvPr>
            <p:cNvSpPr/>
            <p:nvPr/>
          </p:nvSpPr>
          <p:spPr>
            <a:xfrm>
              <a:off x="997333" y="1083075"/>
              <a:ext cx="4853043" cy="86349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9" name="TextBox 8">
              <a:extLst>
                <a:ext uri="{FF2B5EF4-FFF2-40B4-BE49-F238E27FC236}">
                  <a16:creationId xmlns:a16="http://schemas.microsoft.com/office/drawing/2014/main" id="{1A182C1D-EB89-9BBC-3EA3-511DDF157D2F}"/>
                </a:ext>
              </a:extLst>
            </p:cNvPr>
            <p:cNvSpPr txBox="1"/>
            <p:nvPr/>
          </p:nvSpPr>
          <p:spPr>
            <a:xfrm>
              <a:off x="997333" y="1083075"/>
              <a:ext cx="4853043" cy="86349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1386" tIns="91386" rIns="91386" bIns="91386" numCol="1" spcCol="1270" anchor="ctr" anchorCtr="0">
              <a:noAutofit/>
            </a:bodyPr>
            <a:lstStyle/>
            <a:p>
              <a:pPr marL="0" lvl="0" indent="0" algn="l" defTabSz="933450">
                <a:lnSpc>
                  <a:spcPct val="100000"/>
                </a:lnSpc>
                <a:spcBef>
                  <a:spcPct val="0"/>
                </a:spcBef>
                <a:spcAft>
                  <a:spcPct val="35000"/>
                </a:spcAft>
                <a:buNone/>
              </a:pPr>
              <a:r>
                <a:rPr lang="en-US" sz="2100" kern="1200" dirty="0"/>
                <a:t>Comments Required for Codes 2, 5 and 6</a:t>
              </a:r>
            </a:p>
          </p:txBody>
        </p:sp>
      </p:grpSp>
      <p:sp>
        <p:nvSpPr>
          <p:cNvPr id="10" name="TextBox 9">
            <a:extLst>
              <a:ext uri="{FF2B5EF4-FFF2-40B4-BE49-F238E27FC236}">
                <a16:creationId xmlns:a16="http://schemas.microsoft.com/office/drawing/2014/main" id="{9CDA8514-3F0A-41B4-6C1D-A0E7678DA568}"/>
              </a:ext>
            </a:extLst>
          </p:cNvPr>
          <p:cNvSpPr txBox="1"/>
          <p:nvPr/>
        </p:nvSpPr>
        <p:spPr>
          <a:xfrm>
            <a:off x="5428091" y="2805153"/>
            <a:ext cx="5950226" cy="86349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1386" tIns="91386" rIns="91386" bIns="91386" numCol="1" spcCol="1270" anchor="ctr" anchorCtr="0">
            <a:noAutofit/>
          </a:bodyPr>
          <a:lstStyle/>
          <a:p>
            <a:pPr lvl="0">
              <a:lnSpc>
                <a:spcPct val="100000"/>
              </a:lnSpc>
            </a:pPr>
            <a:r>
              <a:rPr lang="en-US" dirty="0"/>
              <a:t>Include an explanatory comment</a:t>
            </a:r>
          </a:p>
          <a:p>
            <a:pPr lvl="0">
              <a:lnSpc>
                <a:spcPct val="100000"/>
              </a:lnSpc>
            </a:pPr>
            <a:r>
              <a:rPr lang="en-US" dirty="0"/>
              <a:t>Must be based on not having access to the student to test</a:t>
            </a:r>
          </a:p>
        </p:txBody>
      </p:sp>
      <p:sp>
        <p:nvSpPr>
          <p:cNvPr id="3" name="Footer Placeholder 2"/>
          <p:cNvSpPr>
            <a:spLocks noGrp="1"/>
          </p:cNvSpPr>
          <p:nvPr>
            <p:ph type="ftr" sz="quarter" idx="11"/>
          </p:nvPr>
        </p:nvSpPr>
        <p:spPr>
          <a:xfrm>
            <a:off x="717176" y="6139793"/>
            <a:ext cx="2864224" cy="365125"/>
          </a:xfrm>
        </p:spPr>
        <p:txBody>
          <a:bodyPr anchor="ctr">
            <a:normAutofit/>
          </a:bodyPr>
          <a:lstStyle/>
          <a:p>
            <a:pPr>
              <a:spcAft>
                <a:spcPts val="600"/>
              </a:spcAft>
            </a:pPr>
            <a:r>
              <a:rPr lang="en-US"/>
              <a:t>Oregon Department of Education</a:t>
            </a:r>
          </a:p>
        </p:txBody>
      </p:sp>
      <p:sp>
        <p:nvSpPr>
          <p:cNvPr id="4" name="Slide Number Placeholder 3"/>
          <p:cNvSpPr>
            <a:spLocks noGrp="1"/>
          </p:cNvSpPr>
          <p:nvPr>
            <p:ph type="sldNum" sz="quarter" idx="12"/>
          </p:nvPr>
        </p:nvSpPr>
        <p:spPr>
          <a:xfrm>
            <a:off x="8610600" y="6139793"/>
            <a:ext cx="2891118" cy="365125"/>
          </a:xfrm>
        </p:spPr>
        <p:txBody>
          <a:bodyPr anchor="ctr">
            <a:normAutofit/>
          </a:bodyPr>
          <a:lstStyle/>
          <a:p>
            <a:pPr>
              <a:spcAft>
                <a:spcPts val="600"/>
              </a:spcAft>
            </a:pPr>
            <a:fld id="{357F5B69-6281-4C1F-8C38-6DA0F56DA430}" type="slidenum">
              <a:rPr lang="en-US" smtClean="0"/>
              <a:pPr>
                <a:spcAft>
                  <a:spcPts val="600"/>
                </a:spcAft>
              </a:pPr>
              <a:t>58</a:t>
            </a:fld>
            <a:endParaRPr lang="en-US"/>
          </a:p>
        </p:txBody>
      </p:sp>
    </p:spTree>
    <p:extLst>
      <p:ext uri="{BB962C8B-B14F-4D97-AF65-F5344CB8AC3E}">
        <p14:creationId xmlns:p14="http://schemas.microsoft.com/office/powerpoint/2010/main" val="40307561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b">
            <a:normAutofit/>
          </a:bodyPr>
          <a:lstStyle/>
          <a:p>
            <a:r>
              <a:rPr lang="en-US" dirty="0"/>
              <a:t>Child Find – Comment Examples</a:t>
            </a:r>
          </a:p>
        </p:txBody>
      </p:sp>
      <p:graphicFrame>
        <p:nvGraphicFramePr>
          <p:cNvPr id="7" name="Content Placeholder 1" descr="SmartArt table containing infomation regarding what is new for child find in 2022-2023.">
            <a:extLst>
              <a:ext uri="{FF2B5EF4-FFF2-40B4-BE49-F238E27FC236}">
                <a16:creationId xmlns:a16="http://schemas.microsoft.com/office/drawing/2014/main" id="{F2D30B39-05B1-B519-EB5E-D4BFC7CD3AFC}"/>
              </a:ext>
            </a:extLst>
          </p:cNvPr>
          <p:cNvGraphicFramePr>
            <a:graphicFrameLocks noGrp="1"/>
          </p:cNvGraphicFramePr>
          <p:nvPr>
            <p:ph sz="half" idx="4294967295"/>
          </p:nvPr>
        </p:nvGraphicFramePr>
        <p:xfrm>
          <a:off x="326809" y="1677746"/>
          <a:ext cx="11001655" cy="49626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p:cNvSpPr>
            <a:spLocks noGrp="1"/>
          </p:cNvSpPr>
          <p:nvPr>
            <p:ph type="ftr" sz="quarter" idx="11"/>
          </p:nvPr>
        </p:nvSpPr>
        <p:spPr/>
        <p:txBody>
          <a:bodyPr anchor="ctr">
            <a:normAutofit/>
          </a:bodyPr>
          <a:lstStyle/>
          <a:p>
            <a:pPr>
              <a:spcAft>
                <a:spcPts val="600"/>
              </a:spcAft>
            </a:pPr>
            <a:r>
              <a:rPr lang="en-US"/>
              <a:t>Oregon Department of Education</a:t>
            </a:r>
          </a:p>
        </p:txBody>
      </p:sp>
      <p:sp>
        <p:nvSpPr>
          <p:cNvPr id="4" name="Slide Number Placeholder 3"/>
          <p:cNvSpPr>
            <a:spLocks noGrp="1"/>
          </p:cNvSpPr>
          <p:nvPr>
            <p:ph type="sldNum" sz="quarter" idx="12"/>
          </p:nvPr>
        </p:nvSpPr>
        <p:spPr/>
        <p:txBody>
          <a:bodyPr anchor="ctr">
            <a:normAutofit/>
          </a:bodyPr>
          <a:lstStyle/>
          <a:p>
            <a:pPr>
              <a:spcAft>
                <a:spcPts val="600"/>
              </a:spcAft>
            </a:pPr>
            <a:fld id="{357F5B69-6281-4C1F-8C38-6DA0F56DA430}" type="slidenum">
              <a:rPr lang="en-US" smtClean="0"/>
              <a:pPr>
                <a:spcAft>
                  <a:spcPts val="600"/>
                </a:spcAft>
              </a:pPr>
              <a:t>59</a:t>
            </a:fld>
            <a:endParaRPr lang="en-US"/>
          </a:p>
        </p:txBody>
      </p:sp>
    </p:spTree>
    <p:extLst>
      <p:ext uri="{BB962C8B-B14F-4D97-AF65-F5344CB8AC3E}">
        <p14:creationId xmlns:p14="http://schemas.microsoft.com/office/powerpoint/2010/main" val="3926591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Collection Timelines</a:t>
            </a:r>
          </a:p>
        </p:txBody>
      </p:sp>
      <p:sp>
        <p:nvSpPr>
          <p:cNvPr id="2" name="Content Placeholder 1"/>
          <p:cNvSpPr>
            <a:spLocks noGrp="1"/>
          </p:cNvSpPr>
          <p:nvPr>
            <p:ph idx="1"/>
          </p:nvPr>
        </p:nvSpPr>
        <p:spPr>
          <a:xfrm>
            <a:off x="717176" y="1557753"/>
            <a:ext cx="10784542" cy="466605"/>
          </a:xfrm>
        </p:spPr>
        <p:txBody>
          <a:bodyPr>
            <a:normAutofit/>
          </a:bodyPr>
          <a:lstStyle/>
          <a:p>
            <a:pPr marL="0" indent="0" algn="ctr">
              <a:buNone/>
            </a:pPr>
            <a:r>
              <a:rPr lang="en-US" dirty="0"/>
              <a:t>July 1, 2025 - June 30, 2026</a:t>
            </a:r>
          </a:p>
        </p:txBody>
      </p:sp>
      <p:graphicFrame>
        <p:nvGraphicFramePr>
          <p:cNvPr id="10" name="Table 9" descr="Collection calendar with collection names and deadlines." title="Timelines"/>
          <p:cNvGraphicFramePr>
            <a:graphicFrameLocks noGrp="1"/>
          </p:cNvGraphicFramePr>
          <p:nvPr/>
        </p:nvGraphicFramePr>
        <p:xfrm>
          <a:off x="1030096" y="1956951"/>
          <a:ext cx="10131808" cy="4250249"/>
        </p:xfrm>
        <a:graphic>
          <a:graphicData uri="http://schemas.openxmlformats.org/drawingml/2006/table">
            <a:tbl>
              <a:tblPr firstRow="1" bandRow="1">
                <a:tableStyleId>{5940675A-B579-460E-94D1-54222C63F5DA}</a:tableStyleId>
              </a:tblPr>
              <a:tblGrid>
                <a:gridCol w="2599543">
                  <a:extLst>
                    <a:ext uri="{9D8B030D-6E8A-4147-A177-3AD203B41FA5}">
                      <a16:colId xmlns:a16="http://schemas.microsoft.com/office/drawing/2014/main" val="558768815"/>
                    </a:ext>
                  </a:extLst>
                </a:gridCol>
                <a:gridCol w="7532265">
                  <a:extLst>
                    <a:ext uri="{9D8B030D-6E8A-4147-A177-3AD203B41FA5}">
                      <a16:colId xmlns:a16="http://schemas.microsoft.com/office/drawing/2014/main" val="2747724230"/>
                    </a:ext>
                  </a:extLst>
                </a:gridCol>
              </a:tblGrid>
              <a:tr h="296173">
                <a:tc>
                  <a:txBody>
                    <a:bodyPr/>
                    <a:lstStyle/>
                    <a:p>
                      <a:r>
                        <a:rPr lang="en-US" b="1" dirty="0"/>
                        <a:t>Date</a:t>
                      </a:r>
                    </a:p>
                  </a:txBody>
                  <a:tcPr>
                    <a:solidFill>
                      <a:srgbClr val="F3FAFF"/>
                    </a:solidFill>
                  </a:tcPr>
                </a:tc>
                <a:tc>
                  <a:txBody>
                    <a:bodyPr/>
                    <a:lstStyle/>
                    <a:p>
                      <a:r>
                        <a:rPr lang="en-US" b="1" dirty="0"/>
                        <a:t>Collection</a:t>
                      </a:r>
                      <a:r>
                        <a:rPr lang="en-US" b="1" baseline="0" dirty="0"/>
                        <a:t> Information</a:t>
                      </a:r>
                      <a:endParaRPr lang="en-US" b="1" dirty="0"/>
                    </a:p>
                  </a:txBody>
                  <a:tcPr>
                    <a:solidFill>
                      <a:srgbClr val="F3FAFF"/>
                    </a:solidFill>
                  </a:tcPr>
                </a:tc>
                <a:extLst>
                  <a:ext uri="{0D108BD9-81ED-4DB2-BD59-A6C34878D82A}">
                    <a16:rowId xmlns:a16="http://schemas.microsoft.com/office/drawing/2014/main" val="2713395939"/>
                  </a:ext>
                </a:extLst>
              </a:tr>
              <a:tr h="296173">
                <a:tc>
                  <a:txBody>
                    <a:bodyPr/>
                    <a:lstStyle/>
                    <a:p>
                      <a:r>
                        <a:rPr lang="en-US" dirty="0"/>
                        <a:t>August/September</a:t>
                      </a:r>
                    </a:p>
                  </a:txBody>
                  <a:tcPr/>
                </a:tc>
                <a:tc>
                  <a:txBody>
                    <a:bodyPr/>
                    <a:lstStyle/>
                    <a:p>
                      <a:r>
                        <a:rPr lang="en-US" dirty="0"/>
                        <a:t>Update Staff Contacts in IDEA Data Manager.</a:t>
                      </a:r>
                    </a:p>
                  </a:txBody>
                  <a:tcPr/>
                </a:tc>
                <a:extLst>
                  <a:ext uri="{0D108BD9-81ED-4DB2-BD59-A6C34878D82A}">
                    <a16:rowId xmlns:a16="http://schemas.microsoft.com/office/drawing/2014/main" val="3725892992"/>
                  </a:ext>
                </a:extLst>
              </a:tr>
              <a:tr h="518303">
                <a:tc>
                  <a:txBody>
                    <a:bodyPr/>
                    <a:lstStyle/>
                    <a:p>
                      <a:r>
                        <a:rPr lang="en-US" dirty="0"/>
                        <a:t>September 15</a:t>
                      </a:r>
                    </a:p>
                  </a:txBody>
                  <a:tcPr/>
                </a:tc>
                <a:tc>
                  <a:txBody>
                    <a:bodyPr/>
                    <a:lstStyle/>
                    <a:p>
                      <a:pPr algn="l"/>
                      <a:r>
                        <a:rPr lang="en-US" dirty="0"/>
                        <a:t>June Exit, Child Find, Discipline,</a:t>
                      </a:r>
                      <a:r>
                        <a:rPr lang="en-US" baseline="0" dirty="0"/>
                        <a:t> </a:t>
                      </a:r>
                      <a:r>
                        <a:rPr lang="en-US" dirty="0"/>
                        <a:t>Restraint/Seclusion and</a:t>
                      </a:r>
                      <a:r>
                        <a:rPr lang="en-US" baseline="0" dirty="0"/>
                        <a:t> Seclusion Rooms </a:t>
                      </a:r>
                      <a:r>
                        <a:rPr lang="en-US" dirty="0"/>
                        <a:t>Review Windows closed.</a:t>
                      </a:r>
                    </a:p>
                  </a:txBody>
                  <a:tcPr/>
                </a:tc>
                <a:extLst>
                  <a:ext uri="{0D108BD9-81ED-4DB2-BD59-A6C34878D82A}">
                    <a16:rowId xmlns:a16="http://schemas.microsoft.com/office/drawing/2014/main" val="1514419047"/>
                  </a:ext>
                </a:extLst>
              </a:tr>
              <a:tr h="409769">
                <a:tc>
                  <a:txBody>
                    <a:bodyPr/>
                    <a:lstStyle/>
                    <a:p>
                      <a:r>
                        <a:rPr lang="en-US" dirty="0"/>
                        <a:t>October</a:t>
                      </a:r>
                    </a:p>
                  </a:txBody>
                  <a:tcPr/>
                </a:tc>
                <a:tc>
                  <a:txBody>
                    <a:bodyPr/>
                    <a:lstStyle/>
                    <a:p>
                      <a:r>
                        <a:rPr lang="en-US" dirty="0"/>
                        <a:t>Communications with OSD &amp; Regional Programs.</a:t>
                      </a:r>
                    </a:p>
                  </a:txBody>
                  <a:tcPr/>
                </a:tc>
                <a:extLst>
                  <a:ext uri="{0D108BD9-81ED-4DB2-BD59-A6C34878D82A}">
                    <a16:rowId xmlns:a16="http://schemas.microsoft.com/office/drawing/2014/main" val="1644272020"/>
                  </a:ext>
                </a:extLst>
              </a:tr>
              <a:tr h="182880">
                <a:tc>
                  <a:txBody>
                    <a:bodyPr/>
                    <a:lstStyle/>
                    <a:p>
                      <a:r>
                        <a:rPr lang="en-US" dirty="0"/>
                        <a:t>November 17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CEIS &amp; Private School collections close in IDEA Data Manager.</a:t>
                      </a:r>
                    </a:p>
                  </a:txBody>
                  <a:tcPr/>
                </a:tc>
                <a:extLst>
                  <a:ext uri="{0D108BD9-81ED-4DB2-BD59-A6C34878D82A}">
                    <a16:rowId xmlns:a16="http://schemas.microsoft.com/office/drawing/2014/main" val="1132619742"/>
                  </a:ext>
                </a:extLst>
              </a:tr>
              <a:tr h="182880">
                <a:tc>
                  <a:txBody>
                    <a:bodyPr/>
                    <a:lstStyle/>
                    <a:p>
                      <a:r>
                        <a:rPr lang="en-US" dirty="0"/>
                        <a:t>December 1</a:t>
                      </a:r>
                    </a:p>
                  </a:txBody>
                  <a:tcPr/>
                </a:tc>
                <a:tc>
                  <a:txBody>
                    <a:bodyPr/>
                    <a:lstStyle/>
                    <a:p>
                      <a:r>
                        <a:rPr lang="en-US" dirty="0"/>
                        <a:t>December SECC official count date.</a:t>
                      </a:r>
                    </a:p>
                  </a:txBody>
                  <a:tcPr/>
                </a:tc>
                <a:extLst>
                  <a:ext uri="{0D108BD9-81ED-4DB2-BD59-A6C34878D82A}">
                    <a16:rowId xmlns:a16="http://schemas.microsoft.com/office/drawing/2014/main" val="4026049704"/>
                  </a:ext>
                </a:extLst>
              </a:tr>
              <a:tr h="296173">
                <a:tc>
                  <a:txBody>
                    <a:bodyPr/>
                    <a:lstStyle/>
                    <a:p>
                      <a:r>
                        <a:rPr lang="en-US" dirty="0"/>
                        <a:t>December 15</a:t>
                      </a:r>
                    </a:p>
                  </a:txBody>
                  <a:tcPr/>
                </a:tc>
                <a:tc>
                  <a:txBody>
                    <a:bodyPr/>
                    <a:lstStyle/>
                    <a:p>
                      <a:r>
                        <a:rPr lang="en-US" dirty="0"/>
                        <a:t>December SECC closes. Form due end of day January 5.</a:t>
                      </a:r>
                    </a:p>
                  </a:txBody>
                  <a:tcPr/>
                </a:tc>
                <a:extLst>
                  <a:ext uri="{0D108BD9-81ED-4DB2-BD59-A6C34878D82A}">
                    <a16:rowId xmlns:a16="http://schemas.microsoft.com/office/drawing/2014/main" val="2426630530"/>
                  </a:ext>
                </a:extLst>
              </a:tr>
              <a:tr h="365679">
                <a:tc>
                  <a:txBody>
                    <a:bodyPr/>
                    <a:lstStyle/>
                    <a:p>
                      <a:r>
                        <a:rPr lang="en-US" dirty="0"/>
                        <a:t>February 9</a:t>
                      </a:r>
                    </a:p>
                  </a:txBody>
                  <a:tcPr/>
                </a:tc>
                <a:tc>
                  <a:txBody>
                    <a:bodyPr/>
                    <a:lstStyle/>
                    <a:p>
                      <a:r>
                        <a:rPr lang="en-US" dirty="0"/>
                        <a:t>December SECC Review Window closes. Form due end of day March 2.</a:t>
                      </a:r>
                    </a:p>
                  </a:txBody>
                  <a:tcPr/>
                </a:tc>
                <a:extLst>
                  <a:ext uri="{0D108BD9-81ED-4DB2-BD59-A6C34878D82A}">
                    <a16:rowId xmlns:a16="http://schemas.microsoft.com/office/drawing/2014/main" val="665336419"/>
                  </a:ext>
                </a:extLst>
              </a:tr>
              <a:tr h="296173">
                <a:tc rowSpan="2">
                  <a:txBody>
                    <a:bodyPr/>
                    <a:lstStyle/>
                    <a:p>
                      <a:r>
                        <a:rPr lang="en-US" dirty="0"/>
                        <a:t>July 6</a:t>
                      </a:r>
                    </a:p>
                  </a:txBody>
                  <a:tcPr/>
                </a:tc>
                <a:tc>
                  <a:txBody>
                    <a:bodyPr/>
                    <a:lstStyle/>
                    <a:p>
                      <a:r>
                        <a:rPr lang="en-US" dirty="0"/>
                        <a:t>Child Find &amp; June Exit collections close.</a:t>
                      </a:r>
                    </a:p>
                  </a:txBody>
                  <a:tcPr/>
                </a:tc>
                <a:extLst>
                  <a:ext uri="{0D108BD9-81ED-4DB2-BD59-A6C34878D82A}">
                    <a16:rowId xmlns:a16="http://schemas.microsoft.com/office/drawing/2014/main" val="145380862"/>
                  </a:ext>
                </a:extLst>
              </a:tr>
              <a:tr h="518303">
                <a:tc vMerge="1">
                  <a:txBody>
                    <a:bodyPr/>
                    <a:lstStyle/>
                    <a:p>
                      <a:endParaRPr lang="en-US" dirty="0">
                        <a:solidFill>
                          <a:srgbClr val="FF0000"/>
                        </a:solidFill>
                      </a:endParaRPr>
                    </a:p>
                  </a:txBody>
                  <a:tcPr/>
                </a:tc>
                <a:tc>
                  <a:txBody>
                    <a:bodyPr/>
                    <a:lstStyle/>
                    <a:p>
                      <a:r>
                        <a:rPr lang="en-US" dirty="0"/>
                        <a:t>Discipline Incidents, Restraint/Seclusion Incidents</a:t>
                      </a:r>
                      <a:r>
                        <a:rPr lang="en-US" baseline="0" dirty="0"/>
                        <a:t> and </a:t>
                      </a:r>
                      <a:r>
                        <a:rPr lang="en-US" dirty="0"/>
                        <a:t>Seclusion Rooms collections close.</a:t>
                      </a:r>
                    </a:p>
                  </a:txBody>
                  <a:tcPr/>
                </a:tc>
                <a:extLst>
                  <a:ext uri="{0D108BD9-81ED-4DB2-BD59-A6C34878D82A}">
                    <a16:rowId xmlns:a16="http://schemas.microsoft.com/office/drawing/2014/main" val="3861112908"/>
                  </a:ext>
                </a:extLst>
              </a:tr>
            </a:tbl>
          </a:graphicData>
        </a:graphic>
      </p:graphicFrame>
      <p:sp>
        <p:nvSpPr>
          <p:cNvPr id="3" name="Footer Placeholder 2">
            <a:extLst>
              <a:ext uri="{FF2B5EF4-FFF2-40B4-BE49-F238E27FC236}">
                <a16:creationId xmlns:a16="http://schemas.microsoft.com/office/drawing/2014/main" id="{B64B7203-52FF-F01E-C07B-B7A9D3FFB913}"/>
              </a:ext>
            </a:extLst>
          </p:cNvPr>
          <p:cNvSpPr>
            <a:spLocks noGrp="1"/>
          </p:cNvSpPr>
          <p:nvPr>
            <p:ph type="ftr" sz="quarter" idx="11"/>
          </p:nvPr>
        </p:nvSpPr>
        <p:spPr/>
        <p:txBody>
          <a:bodyPr/>
          <a:lstStyle/>
          <a:p>
            <a:r>
              <a:rPr lang="en-US" dirty="0"/>
              <a:t>Oregon Department of Education</a:t>
            </a:r>
          </a:p>
        </p:txBody>
      </p:sp>
      <p:sp>
        <p:nvSpPr>
          <p:cNvPr id="4" name="Slide Number Placeholder 3"/>
          <p:cNvSpPr>
            <a:spLocks noGrp="1"/>
          </p:cNvSpPr>
          <p:nvPr>
            <p:ph type="sldNum" sz="quarter" idx="12"/>
          </p:nvPr>
        </p:nvSpPr>
        <p:spPr/>
        <p:txBody>
          <a:bodyPr/>
          <a:lstStyle/>
          <a:p>
            <a:fld id="{357F5B69-6281-4C1F-8C38-6DA0F56DA430}" type="slidenum">
              <a:rPr lang="en-US" smtClean="0"/>
              <a:pPr/>
              <a:t>6</a:t>
            </a:fld>
            <a:endParaRPr lang="en-US" dirty="0"/>
          </a:p>
        </p:txBody>
      </p:sp>
    </p:spTree>
    <p:extLst>
      <p:ext uri="{BB962C8B-B14F-4D97-AF65-F5344CB8AC3E}">
        <p14:creationId xmlns:p14="http://schemas.microsoft.com/office/powerpoint/2010/main" val="38743511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b">
            <a:normAutofit/>
          </a:bodyPr>
          <a:lstStyle/>
          <a:p>
            <a:r>
              <a:rPr lang="en-US" dirty="0"/>
              <a:t>Child Find – Recode Example</a:t>
            </a:r>
          </a:p>
        </p:txBody>
      </p:sp>
      <p:graphicFrame>
        <p:nvGraphicFramePr>
          <p:cNvPr id="7" name="Content Placeholder 1" descr="SmartArt table containing infomation regarding what is new for child find in 2022-2023.">
            <a:extLst>
              <a:ext uri="{FF2B5EF4-FFF2-40B4-BE49-F238E27FC236}">
                <a16:creationId xmlns:a16="http://schemas.microsoft.com/office/drawing/2014/main" id="{F2D30B39-05B1-B519-EB5E-D4BFC7CD3AFC}"/>
              </a:ext>
            </a:extLst>
          </p:cNvPr>
          <p:cNvGraphicFramePr>
            <a:graphicFrameLocks noGrp="1"/>
          </p:cNvGraphicFramePr>
          <p:nvPr>
            <p:ph sz="half" idx="4294967295"/>
          </p:nvPr>
        </p:nvGraphicFramePr>
        <p:xfrm>
          <a:off x="329279" y="3919468"/>
          <a:ext cx="11001655" cy="49626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p:cNvSpPr>
            <a:spLocks noGrp="1"/>
          </p:cNvSpPr>
          <p:nvPr>
            <p:ph type="ftr" sz="quarter" idx="11"/>
          </p:nvPr>
        </p:nvSpPr>
        <p:spPr/>
        <p:txBody>
          <a:bodyPr anchor="ctr">
            <a:normAutofit/>
          </a:bodyPr>
          <a:lstStyle/>
          <a:p>
            <a:pPr>
              <a:spcAft>
                <a:spcPts val="600"/>
              </a:spcAft>
            </a:pPr>
            <a:r>
              <a:rPr lang="en-US"/>
              <a:t>Oregon Department of Education</a:t>
            </a:r>
          </a:p>
        </p:txBody>
      </p:sp>
      <p:sp>
        <p:nvSpPr>
          <p:cNvPr id="4" name="Slide Number Placeholder 3"/>
          <p:cNvSpPr>
            <a:spLocks noGrp="1"/>
          </p:cNvSpPr>
          <p:nvPr>
            <p:ph type="sldNum" sz="quarter" idx="12"/>
          </p:nvPr>
        </p:nvSpPr>
        <p:spPr/>
        <p:txBody>
          <a:bodyPr anchor="ctr">
            <a:normAutofit/>
          </a:bodyPr>
          <a:lstStyle/>
          <a:p>
            <a:pPr>
              <a:spcAft>
                <a:spcPts val="600"/>
              </a:spcAft>
            </a:pPr>
            <a:fld id="{357F5B69-6281-4C1F-8C38-6DA0F56DA430}" type="slidenum">
              <a:rPr lang="en-US" smtClean="0"/>
              <a:pPr>
                <a:spcAft>
                  <a:spcPts val="600"/>
                </a:spcAft>
              </a:pPr>
              <a:t>60</a:t>
            </a:fld>
            <a:endParaRPr lang="en-US"/>
          </a:p>
        </p:txBody>
      </p:sp>
      <p:sp>
        <p:nvSpPr>
          <p:cNvPr id="9" name="TextBox 8">
            <a:extLst>
              <a:ext uri="{FF2B5EF4-FFF2-40B4-BE49-F238E27FC236}">
                <a16:creationId xmlns:a16="http://schemas.microsoft.com/office/drawing/2014/main" id="{6DD99407-DE69-3005-1B31-3FDE29A7208B}"/>
              </a:ext>
            </a:extLst>
          </p:cNvPr>
          <p:cNvSpPr txBox="1"/>
          <p:nvPr/>
        </p:nvSpPr>
        <p:spPr>
          <a:xfrm>
            <a:off x="1551311" y="1753269"/>
            <a:ext cx="9779623" cy="20093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50800" tIns="50800" rIns="50800" bIns="50800" numCol="1" spcCol="1270" anchor="t" anchorCtr="0">
            <a:noAutofit/>
          </a:bodyPr>
          <a:lstStyle/>
          <a:p>
            <a:pPr lvl="0">
              <a:spcAft>
                <a:spcPts val="400"/>
              </a:spcAft>
            </a:pPr>
            <a:r>
              <a:rPr lang="en-US" sz="2000" b="1" i="0" u="none" strike="noStrike" dirty="0">
                <a:solidFill>
                  <a:schemeClr val="tx1"/>
                </a:solidFill>
                <a:effectLst/>
                <a:latin typeface="+mn-lt"/>
                <a:ea typeface="+mn-ea"/>
                <a:cs typeface="+mn-cs"/>
              </a:rPr>
              <a:t>Timeline Not Met Code: </a:t>
            </a:r>
            <a:r>
              <a:rPr lang="en-US" sz="2000" b="0" i="0" u="none" strike="noStrike" dirty="0">
                <a:solidFill>
                  <a:schemeClr val="tx1"/>
                </a:solidFill>
                <a:effectLst/>
                <a:latin typeface="+mn-lt"/>
                <a:ea typeface="+mn-ea"/>
                <a:cs typeface="+mn-cs"/>
              </a:rPr>
              <a:t>2</a:t>
            </a:r>
          </a:p>
          <a:p>
            <a:pPr lvl="0">
              <a:spcAft>
                <a:spcPts val="400"/>
              </a:spcAft>
            </a:pPr>
            <a:r>
              <a:rPr lang="en-US" sz="2000" b="1" i="0" u="none" strike="noStrike" dirty="0">
                <a:solidFill>
                  <a:schemeClr val="tx1"/>
                </a:solidFill>
                <a:effectLst/>
                <a:latin typeface="+mn-lt"/>
                <a:ea typeface="+mn-ea"/>
                <a:cs typeface="+mn-cs"/>
              </a:rPr>
              <a:t>Timeline Days</a:t>
            </a:r>
            <a:r>
              <a:rPr lang="en-US" sz="2000" b="0" i="0" u="none" strike="noStrike" dirty="0">
                <a:solidFill>
                  <a:schemeClr val="tx1"/>
                </a:solidFill>
                <a:effectLst/>
                <a:latin typeface="+mn-lt"/>
                <a:ea typeface="+mn-ea"/>
                <a:cs typeface="+mn-cs"/>
              </a:rPr>
              <a:t>: 135</a:t>
            </a:r>
          </a:p>
          <a:p>
            <a:pPr lvl="0">
              <a:spcAft>
                <a:spcPts val="400"/>
              </a:spcAft>
            </a:pPr>
            <a:r>
              <a:rPr lang="en-US" sz="2000" b="1" i="0" u="none" strike="noStrike" dirty="0">
                <a:solidFill>
                  <a:schemeClr val="tx1"/>
                </a:solidFill>
                <a:effectLst/>
                <a:latin typeface="+mn-lt"/>
                <a:ea typeface="+mn-ea"/>
                <a:cs typeface="+mn-cs"/>
              </a:rPr>
              <a:t>Comment</a:t>
            </a:r>
            <a:r>
              <a:rPr lang="en-US" sz="2000" b="0" i="0" u="none" strike="noStrike" dirty="0">
                <a:solidFill>
                  <a:schemeClr val="tx1"/>
                </a:solidFill>
                <a:effectLst/>
                <a:latin typeface="+mn-lt"/>
                <a:ea typeface="+mn-ea"/>
                <a:cs typeface="+mn-cs"/>
              </a:rPr>
              <a:t>: Due to absences child not available for assessment for team to complete evaluations in 60 days</a:t>
            </a:r>
          </a:p>
          <a:p>
            <a:pPr>
              <a:spcAft>
                <a:spcPts val="400"/>
              </a:spcAft>
            </a:pPr>
            <a:r>
              <a:rPr lang="en-US" sz="2000" b="1" baseline="0" dirty="0"/>
              <a:t>Audit</a:t>
            </a:r>
            <a:r>
              <a:rPr lang="en-US" sz="2000" baseline="0" dirty="0"/>
              <a:t>: </a:t>
            </a:r>
            <a:r>
              <a:rPr lang="en-US" sz="2000" b="0" i="0" u="none" strike="noStrike" dirty="0">
                <a:solidFill>
                  <a:schemeClr val="tx1"/>
                </a:solidFill>
                <a:effectLst/>
                <a:latin typeface="+mn-lt"/>
                <a:ea typeface="+mn-ea"/>
                <a:cs typeface="+mn-cs"/>
              </a:rPr>
              <a:t>Change Reason Timeline Not Met Code to 6 or change comment. If no change district will be considered inaccurate.</a:t>
            </a:r>
          </a:p>
          <a:p>
            <a:pPr lvl="0">
              <a:spcAft>
                <a:spcPts val="300"/>
              </a:spcAft>
            </a:pPr>
            <a:endParaRPr lang="en-US" sz="2000" b="0" i="0" u="none" strike="noStrike" dirty="0">
              <a:solidFill>
                <a:schemeClr val="tx1"/>
              </a:solidFill>
              <a:effectLst/>
              <a:latin typeface="+mn-lt"/>
              <a:ea typeface="+mn-ea"/>
              <a:cs typeface="+mn-cs"/>
            </a:endParaRPr>
          </a:p>
        </p:txBody>
      </p:sp>
      <p:sp>
        <p:nvSpPr>
          <p:cNvPr id="16" name="Oval 15">
            <a:extLst>
              <a:ext uri="{FF2B5EF4-FFF2-40B4-BE49-F238E27FC236}">
                <a16:creationId xmlns:a16="http://schemas.microsoft.com/office/drawing/2014/main" id="{3B8C6AE6-143A-C989-9B57-6C4D2EC684CA}"/>
              </a:ext>
              <a:ext uri="{C183D7F6-B498-43B3-948B-1728B52AA6E4}">
                <adec:decorative xmlns:adec="http://schemas.microsoft.com/office/drawing/2017/decorative" val="1"/>
              </a:ext>
            </a:extLst>
          </p:cNvPr>
          <p:cNvSpPr/>
          <p:nvPr/>
        </p:nvSpPr>
        <p:spPr>
          <a:xfrm>
            <a:off x="451325" y="1748732"/>
            <a:ext cx="952831" cy="952831"/>
          </a:xfrm>
          <a:prstGeom prst="ellipse">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US"/>
          </a:p>
        </p:txBody>
      </p:sp>
    </p:spTree>
    <p:extLst>
      <p:ext uri="{BB962C8B-B14F-4D97-AF65-F5344CB8AC3E}">
        <p14:creationId xmlns:p14="http://schemas.microsoft.com/office/powerpoint/2010/main" val="270402859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b">
            <a:normAutofit/>
          </a:bodyPr>
          <a:lstStyle/>
          <a:p>
            <a:r>
              <a:rPr lang="en" sz="4400" b="1" dirty="0"/>
              <a:t>Child Find </a:t>
            </a:r>
            <a:r>
              <a:rPr lang="en-US" dirty="0"/>
              <a:t>– </a:t>
            </a:r>
            <a:r>
              <a:rPr lang="en" sz="4400" b="1" dirty="0"/>
              <a:t>Questions?</a:t>
            </a:r>
            <a:r>
              <a:rPr lang="en" sz="4000" dirty="0">
                <a:solidFill>
                  <a:srgbClr val="000000"/>
                </a:solidFill>
              </a:rPr>
              <a:t> </a:t>
            </a:r>
            <a:endParaRPr lang="en-US" dirty="0"/>
          </a:p>
        </p:txBody>
      </p:sp>
      <p:pic>
        <p:nvPicPr>
          <p:cNvPr id="6" name="Google Shape;875;p39" descr="Question mark">
            <a:extLst>
              <a:ext uri="{FF2B5EF4-FFF2-40B4-BE49-F238E27FC236}">
                <a16:creationId xmlns:a16="http://schemas.microsoft.com/office/drawing/2014/main" id="{CA355807-5F59-EE35-6869-33405AA7BAAE}"/>
              </a:ext>
            </a:extLst>
          </p:cNvPr>
          <p:cNvPicPr preferRelativeResize="0"/>
          <p:nvPr/>
        </p:nvPicPr>
        <p:blipFill rotWithShape="1">
          <a:blip r:embed="rId3">
            <a:alphaModFix/>
          </a:blip>
          <a:srcRect/>
          <a:stretch/>
        </p:blipFill>
        <p:spPr>
          <a:xfrm>
            <a:off x="200817" y="1586075"/>
            <a:ext cx="11779901" cy="5059047"/>
          </a:xfrm>
          <a:prstGeom prst="rect">
            <a:avLst/>
          </a:prstGeom>
          <a:noFill/>
          <a:ln>
            <a:noFill/>
          </a:ln>
        </p:spPr>
      </p:pic>
    </p:spTree>
    <p:extLst>
      <p:ext uri="{BB962C8B-B14F-4D97-AF65-F5344CB8AC3E}">
        <p14:creationId xmlns:p14="http://schemas.microsoft.com/office/powerpoint/2010/main" val="338849898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Review Window</a:t>
            </a:r>
          </a:p>
        </p:txBody>
      </p:sp>
      <p:sp>
        <p:nvSpPr>
          <p:cNvPr id="2" name="Footer Placeholder 1"/>
          <p:cNvSpPr>
            <a:spLocks noGrp="1"/>
          </p:cNvSpPr>
          <p:nvPr>
            <p:ph type="ftr" sz="quarter" idx="11"/>
          </p:nvPr>
        </p:nvSpPr>
        <p:spPr/>
        <p:txBody>
          <a:bodyPr/>
          <a:lstStyle/>
          <a:p>
            <a:r>
              <a:rPr lang="en-US"/>
              <a:t>Oregon Department of Education</a:t>
            </a:r>
            <a:endParaRPr lang="en-US" dirty="0"/>
          </a:p>
        </p:txBody>
      </p:sp>
      <p:sp>
        <p:nvSpPr>
          <p:cNvPr id="3" name="Slide Number Placeholder 2"/>
          <p:cNvSpPr>
            <a:spLocks noGrp="1"/>
          </p:cNvSpPr>
          <p:nvPr>
            <p:ph type="sldNum" sz="quarter" idx="12"/>
          </p:nvPr>
        </p:nvSpPr>
        <p:spPr/>
        <p:txBody>
          <a:bodyPr/>
          <a:lstStyle/>
          <a:p>
            <a:fld id="{357F5B69-6281-4C1F-8C38-6DA0F56DA430}" type="slidenum">
              <a:rPr lang="en-US" smtClean="0"/>
              <a:pPr/>
              <a:t>62</a:t>
            </a:fld>
            <a:endParaRPr lang="en-US" dirty="0"/>
          </a:p>
        </p:txBody>
      </p:sp>
    </p:spTree>
    <p:extLst>
      <p:ext uri="{BB962C8B-B14F-4D97-AF65-F5344CB8AC3E}">
        <p14:creationId xmlns:p14="http://schemas.microsoft.com/office/powerpoint/2010/main" val="357066259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Review Window – Purpose and Dates</a:t>
            </a:r>
          </a:p>
        </p:txBody>
      </p:sp>
      <p:sp>
        <p:nvSpPr>
          <p:cNvPr id="2" name="Content Placeholder 1"/>
          <p:cNvSpPr>
            <a:spLocks noGrp="1"/>
          </p:cNvSpPr>
          <p:nvPr>
            <p:ph idx="1"/>
          </p:nvPr>
        </p:nvSpPr>
        <p:spPr/>
        <p:txBody>
          <a:bodyPr/>
          <a:lstStyle/>
          <a:p>
            <a:pPr marL="228594" lvl="0" indent="-228594" defTabSz="914377"/>
            <a:r>
              <a:rPr lang="en-US" sz="2800" dirty="0">
                <a:solidFill>
                  <a:prstClr val="black"/>
                </a:solidFill>
              </a:rPr>
              <a:t>Purpose is data clean-up </a:t>
            </a:r>
          </a:p>
          <a:p>
            <a:pPr marL="228594" lvl="0" indent="-228594" defTabSz="914377"/>
            <a:r>
              <a:rPr lang="en-US" sz="2800" dirty="0">
                <a:solidFill>
                  <a:prstClr val="black"/>
                </a:solidFill>
              </a:rPr>
              <a:t>Goal is data quality!</a:t>
            </a:r>
          </a:p>
          <a:p>
            <a:pPr marL="228594" lvl="0" indent="-228594" defTabSz="914377"/>
            <a:r>
              <a:rPr lang="en-US" sz="2800" dirty="0">
                <a:solidFill>
                  <a:prstClr val="black"/>
                </a:solidFill>
              </a:rPr>
              <a:t>Review Windows:</a:t>
            </a:r>
          </a:p>
          <a:p>
            <a:pPr marL="685783" lvl="1" indent="-228594" defTabSz="914377"/>
            <a:r>
              <a:rPr lang="en-US" dirty="0">
                <a:solidFill>
                  <a:prstClr val="black"/>
                </a:solidFill>
              </a:rPr>
              <a:t>Child Find and June Exit – August/September</a:t>
            </a:r>
          </a:p>
          <a:p>
            <a:pPr marL="685783" lvl="1" indent="-228594" defTabSz="914377"/>
            <a:r>
              <a:rPr lang="en-US" dirty="0">
                <a:solidFill>
                  <a:prstClr val="black"/>
                </a:solidFill>
              </a:rPr>
              <a:t>December Child Count – After New Year’s (January/February)</a:t>
            </a: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63</a:t>
            </a:fld>
            <a:endParaRPr lang="en-US" dirty="0"/>
          </a:p>
        </p:txBody>
      </p:sp>
    </p:spTree>
    <p:extLst>
      <p:ext uri="{BB962C8B-B14F-4D97-AF65-F5344CB8AC3E}">
        <p14:creationId xmlns:p14="http://schemas.microsoft.com/office/powerpoint/2010/main" val="390705006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Review Window – Audit Screen</a:t>
            </a:r>
          </a:p>
        </p:txBody>
      </p:sp>
      <p:pic>
        <p:nvPicPr>
          <p:cNvPr id="8" name="Content Placeholder 7" descr="Screenshot of a detailed audit list, with circle around Comment, and a circle around a green check mark, which when clicked on allow user to edit the record."/>
          <p:cNvPicPr>
            <a:picLocks noGrp="1"/>
          </p:cNvPicPr>
          <p:nvPr>
            <p:ph idx="1"/>
          </p:nvPr>
        </p:nvPicPr>
        <p:blipFill>
          <a:blip r:embed="rId3"/>
          <a:stretch>
            <a:fillRect/>
          </a:stretch>
        </p:blipFill>
        <p:spPr>
          <a:xfrm>
            <a:off x="1402080" y="2072641"/>
            <a:ext cx="8988901" cy="3297872"/>
          </a:xfrm>
          <a:prstGeom prst="rect">
            <a:avLst/>
          </a:prstGeom>
          <a:ln w="9525">
            <a:solidFill>
              <a:schemeClr val="tx1"/>
            </a:solidFill>
          </a:ln>
        </p:spPr>
      </p:pic>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64</a:t>
            </a:fld>
            <a:endParaRPr lang="en-US" dirty="0"/>
          </a:p>
        </p:txBody>
      </p:sp>
    </p:spTree>
    <p:extLst>
      <p:ext uri="{BB962C8B-B14F-4D97-AF65-F5344CB8AC3E}">
        <p14:creationId xmlns:p14="http://schemas.microsoft.com/office/powerpoint/2010/main" val="177222781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To Delete a Record</a:t>
            </a:r>
          </a:p>
        </p:txBody>
      </p:sp>
      <p:sp>
        <p:nvSpPr>
          <p:cNvPr id="2" name="Content Placeholder 1"/>
          <p:cNvSpPr>
            <a:spLocks noGrp="1"/>
          </p:cNvSpPr>
          <p:nvPr>
            <p:ph idx="1"/>
          </p:nvPr>
        </p:nvSpPr>
        <p:spPr>
          <a:xfrm>
            <a:off x="717176" y="1825625"/>
            <a:ext cx="10784542" cy="1473387"/>
          </a:xfrm>
        </p:spPr>
        <p:txBody>
          <a:bodyPr/>
          <a:lstStyle/>
          <a:p>
            <a:pPr marL="457200" indent="-457200">
              <a:buFont typeface="+mj-lt"/>
              <a:buAutoNum type="arabicPeriod"/>
            </a:pPr>
            <a:r>
              <a:rPr lang="en-US" dirty="0"/>
              <a:t>Search for the student in Record Management/Record Maintenance</a:t>
            </a:r>
          </a:p>
          <a:p>
            <a:pPr marL="457200" indent="-457200">
              <a:buFont typeface="+mj-lt"/>
              <a:buAutoNum type="arabicPeriod"/>
            </a:pPr>
            <a:r>
              <a:rPr lang="en-US" dirty="0"/>
              <a:t>Once you have identified that this is the correct record </a:t>
            </a:r>
          </a:p>
          <a:p>
            <a:pPr marL="457200" indent="-457200">
              <a:buFont typeface="+mj-lt"/>
              <a:buAutoNum type="arabicPeriod"/>
            </a:pPr>
            <a:r>
              <a:rPr lang="en-US" dirty="0"/>
              <a:t>Click the red “X” to the far right</a:t>
            </a:r>
          </a:p>
          <a:p>
            <a:endParaRPr lang="en-US" dirty="0"/>
          </a:p>
        </p:txBody>
      </p:sp>
      <p:pic>
        <p:nvPicPr>
          <p:cNvPr id="10" name="Picture 9" descr="Record Maintenance screen displaying table grid with green checkmark to edit record and red x to delete record. "/>
          <p:cNvPicPr>
            <a:picLocks noChangeAspect="1"/>
          </p:cNvPicPr>
          <p:nvPr/>
        </p:nvPicPr>
        <p:blipFill>
          <a:blip r:embed="rId3"/>
          <a:stretch>
            <a:fillRect/>
          </a:stretch>
        </p:blipFill>
        <p:spPr>
          <a:xfrm>
            <a:off x="283037" y="3867133"/>
            <a:ext cx="11652820" cy="1220698"/>
          </a:xfrm>
          <a:prstGeom prst="rect">
            <a:avLst/>
          </a:prstGeom>
        </p:spPr>
      </p:pic>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65</a:t>
            </a:fld>
            <a:endParaRPr lang="en-US" dirty="0"/>
          </a:p>
        </p:txBody>
      </p:sp>
    </p:spTree>
    <p:extLst>
      <p:ext uri="{BB962C8B-B14F-4D97-AF65-F5344CB8AC3E}">
        <p14:creationId xmlns:p14="http://schemas.microsoft.com/office/powerpoint/2010/main" val="105850247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To Add a Single Record (Web Submission)</a:t>
            </a:r>
          </a:p>
        </p:txBody>
      </p:sp>
      <p:sp>
        <p:nvSpPr>
          <p:cNvPr id="2" name="Content Placeholder 1"/>
          <p:cNvSpPr>
            <a:spLocks noGrp="1"/>
          </p:cNvSpPr>
          <p:nvPr>
            <p:ph idx="1"/>
          </p:nvPr>
        </p:nvSpPr>
        <p:spPr/>
        <p:txBody>
          <a:bodyPr>
            <a:normAutofit/>
          </a:bodyPr>
          <a:lstStyle/>
          <a:p>
            <a:pPr marL="457200" indent="-457200">
              <a:buFont typeface="+mj-lt"/>
              <a:buAutoNum type="arabicPeriod"/>
            </a:pPr>
            <a:r>
              <a:rPr lang="en-US" dirty="0"/>
              <a:t>Add a record by going to Data Submission/Web Submission</a:t>
            </a:r>
          </a:p>
          <a:p>
            <a:pPr marL="457200" indent="-457200">
              <a:buFont typeface="+mj-lt"/>
              <a:buAutoNum type="arabicPeriod"/>
            </a:pPr>
            <a:r>
              <a:rPr lang="en-US" dirty="0"/>
              <a:t>Search for the student by SSID or name</a:t>
            </a:r>
          </a:p>
          <a:p>
            <a:pPr marL="457200" indent="-457200">
              <a:buFont typeface="+mj-lt"/>
              <a:buAutoNum type="arabicPeriod"/>
            </a:pPr>
            <a:r>
              <a:rPr lang="en-US" dirty="0"/>
              <a:t>Click the green checkmark </a:t>
            </a:r>
          </a:p>
          <a:p>
            <a:pPr marL="457200" indent="-457200">
              <a:buFont typeface="+mj-lt"/>
              <a:buAutoNum type="arabicPeriod"/>
            </a:pPr>
            <a:r>
              <a:rPr lang="en-US" dirty="0"/>
              <a:t>A blank record is opened to enter the required data</a:t>
            </a:r>
          </a:p>
          <a:p>
            <a:pPr marL="0" indent="0">
              <a:buNone/>
            </a:pPr>
            <a:endParaRPr lang="en-US" dirty="0"/>
          </a:p>
          <a:p>
            <a:pPr marL="0" indent="0">
              <a:buNone/>
            </a:pPr>
            <a:r>
              <a:rPr lang="en-US" dirty="0"/>
              <a:t>Tip!</a:t>
            </a:r>
          </a:p>
          <a:p>
            <a:pPr lvl="1"/>
            <a:r>
              <a:rPr lang="en-US" dirty="0"/>
              <a:t>Always check the pre-populated fields at the bottom of the record</a:t>
            </a:r>
          </a:p>
          <a:p>
            <a:pPr lvl="1"/>
            <a:r>
              <a:rPr lang="en-US" dirty="0"/>
              <a:t>Data might not be up to date </a:t>
            </a:r>
          </a:p>
          <a:p>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66</a:t>
            </a:fld>
            <a:endParaRPr lang="en-US" dirty="0"/>
          </a:p>
        </p:txBody>
      </p:sp>
    </p:spTree>
    <p:extLst>
      <p:ext uri="{BB962C8B-B14F-4D97-AF65-F5344CB8AC3E}">
        <p14:creationId xmlns:p14="http://schemas.microsoft.com/office/powerpoint/2010/main" val="4132731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Review Window – Problem Areas</a:t>
            </a:r>
          </a:p>
        </p:txBody>
      </p:sp>
      <p:sp>
        <p:nvSpPr>
          <p:cNvPr id="2" name="Content Placeholder 1"/>
          <p:cNvSpPr>
            <a:spLocks noGrp="1"/>
          </p:cNvSpPr>
          <p:nvPr>
            <p:ph idx="1"/>
          </p:nvPr>
        </p:nvSpPr>
        <p:spPr/>
        <p:txBody>
          <a:bodyPr>
            <a:normAutofit/>
          </a:bodyPr>
          <a:lstStyle/>
          <a:p>
            <a:pPr marL="0" indent="0">
              <a:buNone/>
            </a:pPr>
            <a:r>
              <a:rPr lang="en-US" dirty="0"/>
              <a:t>Web Submission vs. Editing a Record:</a:t>
            </a:r>
          </a:p>
          <a:p>
            <a:pPr lvl="1"/>
            <a:r>
              <a:rPr lang="en-US" dirty="0"/>
              <a:t>Web Submission is to add new records</a:t>
            </a:r>
          </a:p>
          <a:p>
            <a:pPr lvl="1"/>
            <a:r>
              <a:rPr lang="en-US" dirty="0"/>
              <a:t>To edit records</a:t>
            </a:r>
          </a:p>
          <a:p>
            <a:pPr lvl="2"/>
            <a:r>
              <a:rPr lang="en-US" dirty="0"/>
              <a:t>Records in Error Management (Audits or Errors), click the green checkmark</a:t>
            </a:r>
          </a:p>
          <a:p>
            <a:pPr lvl="2"/>
            <a:r>
              <a:rPr lang="en-US" dirty="0"/>
              <a:t>Records not in Error Management, go to Record Management, Record Maintenance</a:t>
            </a:r>
          </a:p>
          <a:p>
            <a:pPr lvl="1"/>
            <a:r>
              <a:rPr lang="en-US" dirty="0"/>
              <a:t>Final Submission Form is required (Child Count and June Exit)</a:t>
            </a:r>
          </a:p>
          <a:p>
            <a:pPr lvl="1"/>
            <a:r>
              <a:rPr lang="en-US" dirty="0"/>
              <a:t>The Final Submission Form button is only available when the collection is open</a:t>
            </a:r>
          </a:p>
          <a:p>
            <a:pPr lvl="1"/>
            <a:r>
              <a:rPr lang="en-US" dirty="0"/>
              <a:t>Approving the verification reports in Status Tracking is required for the Review Window</a:t>
            </a: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67</a:t>
            </a:fld>
            <a:endParaRPr lang="en-US" dirty="0"/>
          </a:p>
        </p:txBody>
      </p:sp>
    </p:spTree>
    <p:extLst>
      <p:ext uri="{BB962C8B-B14F-4D97-AF65-F5344CB8AC3E}">
        <p14:creationId xmlns:p14="http://schemas.microsoft.com/office/powerpoint/2010/main" val="46121887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Logging In – Some Cautions…</a:t>
            </a:r>
          </a:p>
        </p:txBody>
      </p:sp>
      <p:sp>
        <p:nvSpPr>
          <p:cNvPr id="6" name="Content Placeholder 5"/>
          <p:cNvSpPr>
            <a:spLocks noGrp="1"/>
          </p:cNvSpPr>
          <p:nvPr>
            <p:ph idx="1"/>
          </p:nvPr>
        </p:nvSpPr>
        <p:spPr/>
        <p:txBody>
          <a:bodyPr/>
          <a:lstStyle/>
          <a:p>
            <a:pPr marL="228594" lvl="0" indent="-228594" defTabSz="914377"/>
            <a:r>
              <a:rPr lang="en-US" sz="2600" dirty="0">
                <a:solidFill>
                  <a:prstClr val="black"/>
                </a:solidFill>
              </a:rPr>
              <a:t>Districts should always login under their District ID</a:t>
            </a:r>
          </a:p>
          <a:p>
            <a:pPr marL="685783" lvl="1" indent="-228594" defTabSz="914377">
              <a:buFont typeface="Courier New" panose="02070309020205020404" pitchFamily="49" charset="0"/>
              <a:buChar char="o"/>
            </a:pPr>
            <a:r>
              <a:rPr lang="en-US" sz="2200" u="sng" dirty="0">
                <a:solidFill>
                  <a:prstClr val="black"/>
                </a:solidFill>
              </a:rPr>
              <a:t>Reason</a:t>
            </a:r>
            <a:r>
              <a:rPr lang="en-US" sz="2200" dirty="0">
                <a:solidFill>
                  <a:prstClr val="black"/>
                </a:solidFill>
              </a:rPr>
              <a:t>: Logging in as a school to add/update a record =  Inaccurate District counts in Status Tracking verification reports and Final Submission Form</a:t>
            </a:r>
          </a:p>
          <a:p>
            <a:pPr marL="228594" lvl="0" indent="-228594" defTabSz="914377"/>
            <a:r>
              <a:rPr lang="en-US" sz="2600" dirty="0">
                <a:solidFill>
                  <a:prstClr val="black"/>
                </a:solidFill>
              </a:rPr>
              <a:t>Consortium managers should always login and submit the same way (ESD or Member District)</a:t>
            </a:r>
          </a:p>
          <a:p>
            <a:pPr marL="685783" lvl="1" indent="-228594" defTabSz="914377">
              <a:buFont typeface="Courier New" panose="02070309020205020404" pitchFamily="49" charset="0"/>
              <a:buChar char="o"/>
            </a:pPr>
            <a:r>
              <a:rPr lang="en-US" sz="2200" u="sng" dirty="0">
                <a:solidFill>
                  <a:prstClr val="black"/>
                </a:solidFill>
              </a:rPr>
              <a:t>Reason</a:t>
            </a:r>
            <a:r>
              <a:rPr lang="en-US" sz="2200" dirty="0">
                <a:solidFill>
                  <a:prstClr val="black"/>
                </a:solidFill>
              </a:rPr>
              <a:t>: Logging in a different way to add/update a record = Inaccurate counts in Status Tracking verification reports and Final Submission Form</a:t>
            </a:r>
          </a:p>
          <a:p>
            <a:pPr marL="228594" lvl="0" indent="-228594" defTabSz="914377"/>
            <a:r>
              <a:rPr lang="en-US" sz="2600" dirty="0">
                <a:solidFill>
                  <a:prstClr val="black"/>
                </a:solidFill>
              </a:rPr>
              <a:t>Contractors for Programs should always login as the District or ESD and not the program</a:t>
            </a:r>
          </a:p>
          <a:p>
            <a:pPr marL="685783" lvl="1" indent="-228594" defTabSz="914377">
              <a:buFont typeface="Courier New" panose="02070309020205020404" pitchFamily="49" charset="0"/>
              <a:buChar char="o"/>
            </a:pPr>
            <a:r>
              <a:rPr lang="en-US" sz="2200" u="sng" dirty="0">
                <a:solidFill>
                  <a:prstClr val="black"/>
                </a:solidFill>
              </a:rPr>
              <a:t>Reason</a:t>
            </a:r>
            <a:r>
              <a:rPr lang="en-US" sz="2200" dirty="0">
                <a:solidFill>
                  <a:prstClr val="black"/>
                </a:solidFill>
              </a:rPr>
              <a:t>: This can lead to inability to see audit messages.</a:t>
            </a: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68</a:t>
            </a:fld>
            <a:endParaRPr lang="en-US" dirty="0"/>
          </a:p>
        </p:txBody>
      </p:sp>
    </p:spTree>
    <p:extLst>
      <p:ext uri="{BB962C8B-B14F-4D97-AF65-F5344CB8AC3E}">
        <p14:creationId xmlns:p14="http://schemas.microsoft.com/office/powerpoint/2010/main" val="294832976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IDEA Data Manager</a:t>
            </a:r>
            <a:br>
              <a:rPr lang="en-US" dirty="0"/>
            </a:br>
            <a:r>
              <a:rPr lang="en-US" dirty="0"/>
              <a:t>Utilities and Agency Contacts</a:t>
            </a:r>
          </a:p>
        </p:txBody>
      </p:sp>
      <p:sp>
        <p:nvSpPr>
          <p:cNvPr id="2" name="Footer Placeholder 1"/>
          <p:cNvSpPr>
            <a:spLocks noGrp="1"/>
          </p:cNvSpPr>
          <p:nvPr>
            <p:ph type="ftr" sz="quarter" idx="11"/>
          </p:nvPr>
        </p:nvSpPr>
        <p:spPr/>
        <p:txBody>
          <a:bodyPr/>
          <a:lstStyle/>
          <a:p>
            <a:r>
              <a:rPr lang="en-US"/>
              <a:t>Oregon Department of Education</a:t>
            </a:r>
            <a:endParaRPr lang="en-US" dirty="0"/>
          </a:p>
        </p:txBody>
      </p:sp>
      <p:sp>
        <p:nvSpPr>
          <p:cNvPr id="3" name="Slide Number Placeholder 2"/>
          <p:cNvSpPr>
            <a:spLocks noGrp="1"/>
          </p:cNvSpPr>
          <p:nvPr>
            <p:ph type="sldNum" sz="quarter" idx="12"/>
          </p:nvPr>
        </p:nvSpPr>
        <p:spPr/>
        <p:txBody>
          <a:bodyPr/>
          <a:lstStyle/>
          <a:p>
            <a:fld id="{357F5B69-6281-4C1F-8C38-6DA0F56DA430}" type="slidenum">
              <a:rPr lang="en-US" smtClean="0"/>
              <a:pPr/>
              <a:t>69</a:t>
            </a:fld>
            <a:endParaRPr lang="en-US" dirty="0"/>
          </a:p>
        </p:txBody>
      </p:sp>
    </p:spTree>
    <p:extLst>
      <p:ext uri="{BB962C8B-B14F-4D97-AF65-F5344CB8AC3E}">
        <p14:creationId xmlns:p14="http://schemas.microsoft.com/office/powerpoint/2010/main" val="868191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Collection Timeline – Problem Areas</a:t>
            </a:r>
          </a:p>
        </p:txBody>
      </p:sp>
      <p:sp>
        <p:nvSpPr>
          <p:cNvPr id="2" name="Content Placeholder 1"/>
          <p:cNvSpPr>
            <a:spLocks noGrp="1"/>
          </p:cNvSpPr>
          <p:nvPr>
            <p:ph idx="1"/>
          </p:nvPr>
        </p:nvSpPr>
        <p:spPr>
          <a:xfrm>
            <a:off x="717176" y="2042159"/>
            <a:ext cx="10784542" cy="4232031"/>
          </a:xfrm>
        </p:spPr>
        <p:txBody>
          <a:bodyPr>
            <a:normAutofit/>
          </a:bodyPr>
          <a:lstStyle/>
          <a:p>
            <a:r>
              <a:rPr lang="en-US" dirty="0"/>
              <a:t>Please don’t wait for the last week to work on the collection</a:t>
            </a:r>
          </a:p>
          <a:p>
            <a:r>
              <a:rPr lang="en-US" dirty="0"/>
              <a:t>Please respond to a call or email so we know you are on it</a:t>
            </a:r>
          </a:p>
        </p:txBody>
      </p:sp>
      <p:pic>
        <p:nvPicPr>
          <p:cNvPr id="3" name="Picture 2" descr="Hour glass with sand flowing from top to bottom."/>
          <p:cNvPicPr>
            <a:picLocks noChangeAspect="1"/>
          </p:cNvPicPr>
          <p:nvPr/>
        </p:nvPicPr>
        <p:blipFill rotWithShape="1">
          <a:blip r:embed="rId3">
            <a:extLst>
              <a:ext uri="{28A0092B-C50C-407E-A947-70E740481C1C}">
                <a14:useLocalDpi xmlns:a14="http://schemas.microsoft.com/office/drawing/2010/main" val="0"/>
              </a:ext>
            </a:extLst>
          </a:blip>
          <a:srcRect b="8899"/>
          <a:stretch/>
        </p:blipFill>
        <p:spPr>
          <a:xfrm>
            <a:off x="3601677" y="3428999"/>
            <a:ext cx="4453751" cy="2759643"/>
          </a:xfrm>
          <a:prstGeom prst="rect">
            <a:avLst/>
          </a:prstGeom>
        </p:spPr>
      </p:pic>
      <p:sp>
        <p:nvSpPr>
          <p:cNvPr id="6" name="Footer Placeholder 5">
            <a:extLst>
              <a:ext uri="{FF2B5EF4-FFF2-40B4-BE49-F238E27FC236}">
                <a16:creationId xmlns:a16="http://schemas.microsoft.com/office/drawing/2014/main" id="{22970D80-76C3-2861-3D61-66523069EBEE}"/>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7F5B69-6281-4C1F-8C38-6DA0F56DA430}" type="slidenum">
              <a:rPr kumimoji="0" lang="en-US" sz="12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812524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17176" y="339634"/>
            <a:ext cx="10784542" cy="694759"/>
          </a:xfrm>
        </p:spPr>
        <p:txBody>
          <a:bodyPr>
            <a:noAutofit/>
          </a:bodyPr>
          <a:lstStyle/>
          <a:p>
            <a:r>
              <a:rPr lang="en-US" dirty="0"/>
              <a:t>IDEA Data Manager – Utilities</a:t>
            </a:r>
          </a:p>
        </p:txBody>
      </p:sp>
      <p:pic>
        <p:nvPicPr>
          <p:cNvPr id="7" name="Content Placeholder 6" descr="Screenshot of the Utilities screen."/>
          <p:cNvPicPr>
            <a:picLocks noGrp="1" noChangeAspect="1"/>
          </p:cNvPicPr>
          <p:nvPr>
            <p:ph idx="4294967295"/>
          </p:nvPr>
        </p:nvPicPr>
        <p:blipFill>
          <a:blip r:embed="rId3"/>
          <a:stretch>
            <a:fillRect/>
          </a:stretch>
        </p:blipFill>
        <p:spPr>
          <a:xfrm>
            <a:off x="1840574" y="1034393"/>
            <a:ext cx="8320088" cy="5470525"/>
          </a:xfrm>
          <a:prstGeom prst="rect">
            <a:avLst/>
          </a:prstGeom>
        </p:spPr>
      </p:pic>
      <p:sp>
        <p:nvSpPr>
          <p:cNvPr id="3" name="Slide Number Placeholder 2"/>
          <p:cNvSpPr>
            <a:spLocks noGrp="1"/>
          </p:cNvSpPr>
          <p:nvPr>
            <p:ph type="sldNum" sz="quarter" idx="12"/>
          </p:nvPr>
        </p:nvSpPr>
        <p:spPr/>
        <p:txBody>
          <a:bodyPr/>
          <a:lstStyle/>
          <a:p>
            <a:fld id="{357F5B69-6281-4C1F-8C38-6DA0F56DA430}" type="slidenum">
              <a:rPr lang="en-US" smtClean="0"/>
              <a:pPr/>
              <a:t>70</a:t>
            </a:fld>
            <a:endParaRPr lang="en-US" dirty="0"/>
          </a:p>
        </p:txBody>
      </p:sp>
    </p:spTree>
    <p:extLst>
      <p:ext uri="{BB962C8B-B14F-4D97-AF65-F5344CB8AC3E}">
        <p14:creationId xmlns:p14="http://schemas.microsoft.com/office/powerpoint/2010/main" val="76830344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IDEA Data Manager - Agency</a:t>
            </a:r>
          </a:p>
        </p:txBody>
      </p:sp>
      <p:sp>
        <p:nvSpPr>
          <p:cNvPr id="2" name="Content Placeholder 1"/>
          <p:cNvSpPr>
            <a:spLocks noGrp="1"/>
          </p:cNvSpPr>
          <p:nvPr>
            <p:ph idx="1"/>
          </p:nvPr>
        </p:nvSpPr>
        <p:spPr/>
        <p:txBody>
          <a:bodyPr/>
          <a:lstStyle/>
          <a:p>
            <a:pPr marL="228594" lvl="0" indent="-228594" defTabSz="914377"/>
            <a:r>
              <a:rPr lang="en-US" sz="2800" dirty="0">
                <a:solidFill>
                  <a:prstClr val="black"/>
                </a:solidFill>
              </a:rPr>
              <a:t>Listserv sent in August as a reminder to update Agency information</a:t>
            </a:r>
          </a:p>
          <a:p>
            <a:pPr marL="228594" lvl="0" indent="-228594" defTabSz="914377"/>
            <a:r>
              <a:rPr lang="en-US" sz="2800" dirty="0">
                <a:solidFill>
                  <a:prstClr val="black"/>
                </a:solidFill>
              </a:rPr>
              <a:t>Remember to:</a:t>
            </a:r>
          </a:p>
          <a:p>
            <a:pPr marL="685783" lvl="1" indent="-228594" defTabSz="914377"/>
            <a:r>
              <a:rPr lang="en-US" dirty="0">
                <a:solidFill>
                  <a:prstClr val="black"/>
                </a:solidFill>
              </a:rPr>
              <a:t>Update, Save and Click to Verify </a:t>
            </a:r>
            <a:r>
              <a:rPr lang="en-US" b="1" dirty="0">
                <a:solidFill>
                  <a:prstClr val="black"/>
                </a:solidFill>
              </a:rPr>
              <a:t>all</a:t>
            </a:r>
            <a:r>
              <a:rPr lang="en-US" dirty="0">
                <a:solidFill>
                  <a:prstClr val="black"/>
                </a:solidFill>
              </a:rPr>
              <a:t> tabs </a:t>
            </a:r>
          </a:p>
          <a:p>
            <a:pPr marL="685783" lvl="1" indent="-228594" defTabSz="914377"/>
            <a:r>
              <a:rPr lang="en-US" dirty="0">
                <a:solidFill>
                  <a:prstClr val="black"/>
                </a:solidFill>
              </a:rPr>
              <a:t>Add to Listserv flag should be Yes if Staff Contact should be on listserv </a:t>
            </a:r>
          </a:p>
          <a:p>
            <a:pPr marL="685783" lvl="1" indent="-228594" defTabSz="914377"/>
            <a:r>
              <a:rPr lang="en-US" dirty="0">
                <a:solidFill>
                  <a:prstClr val="black"/>
                </a:solidFill>
              </a:rPr>
              <a:t>If no applicable Staff Contact field but want on Listserv, email </a:t>
            </a:r>
            <a:r>
              <a:rPr lang="en-US" dirty="0">
                <a:solidFill>
                  <a:prstClr val="black"/>
                </a:solidFill>
                <a:hlinkClick r:id="rId3"/>
              </a:rPr>
              <a:t>ODE.OSS-DataTeam@ode.oregon.gov</a:t>
            </a:r>
            <a:r>
              <a:rPr lang="en-US" dirty="0">
                <a:solidFill>
                  <a:prstClr val="black"/>
                </a:solidFill>
              </a:rPr>
              <a:t>.</a:t>
            </a:r>
          </a:p>
          <a:p>
            <a:pPr marL="685783" lvl="1" indent="-228594" defTabSz="914377"/>
            <a:r>
              <a:rPr lang="en-US" dirty="0">
                <a:solidFill>
                  <a:prstClr val="black"/>
                </a:solidFill>
              </a:rPr>
              <a:t>Use the additional information box to communicate special information</a:t>
            </a: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71</a:t>
            </a:fld>
            <a:endParaRPr lang="en-US" dirty="0"/>
          </a:p>
        </p:txBody>
      </p:sp>
    </p:spTree>
    <p:extLst>
      <p:ext uri="{BB962C8B-B14F-4D97-AF65-F5344CB8AC3E}">
        <p14:creationId xmlns:p14="http://schemas.microsoft.com/office/powerpoint/2010/main" val="29817156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17176" y="339634"/>
            <a:ext cx="10784542" cy="694759"/>
          </a:xfrm>
        </p:spPr>
        <p:txBody>
          <a:bodyPr>
            <a:noAutofit/>
          </a:bodyPr>
          <a:lstStyle/>
          <a:p>
            <a:r>
              <a:rPr lang="en-US" dirty="0"/>
              <a:t>Agency – Instructions Tab</a:t>
            </a:r>
          </a:p>
        </p:txBody>
      </p:sp>
      <p:sp>
        <p:nvSpPr>
          <p:cNvPr id="2" name="Footer Placeholder 1">
            <a:extLst>
              <a:ext uri="{FF2B5EF4-FFF2-40B4-BE49-F238E27FC236}">
                <a16:creationId xmlns:a16="http://schemas.microsoft.com/office/drawing/2014/main" id="{1B6C6D1F-A667-DE54-E5E4-B79D91A844FB}"/>
              </a:ext>
            </a:extLst>
          </p:cNvPr>
          <p:cNvSpPr>
            <a:spLocks noGrp="1"/>
          </p:cNvSpPr>
          <p:nvPr>
            <p:ph type="ftr" sz="quarter" idx="11"/>
          </p:nvPr>
        </p:nvSpPr>
        <p:spPr/>
        <p:txBody>
          <a:bodyPr/>
          <a:lstStyle/>
          <a:p>
            <a:r>
              <a:rPr lang="en-US"/>
              <a:t>Oregon Department of Education</a:t>
            </a:r>
            <a:endParaRPr lang="en-US" dirty="0"/>
          </a:p>
        </p:txBody>
      </p:sp>
      <p:sp>
        <p:nvSpPr>
          <p:cNvPr id="3" name="Slide Number Placeholder 2"/>
          <p:cNvSpPr>
            <a:spLocks noGrp="1"/>
          </p:cNvSpPr>
          <p:nvPr>
            <p:ph type="sldNum" sz="quarter" idx="12"/>
          </p:nvPr>
        </p:nvSpPr>
        <p:spPr/>
        <p:txBody>
          <a:bodyPr/>
          <a:lstStyle/>
          <a:p>
            <a:fld id="{357F5B69-6281-4C1F-8C38-6DA0F56DA430}" type="slidenum">
              <a:rPr lang="en-US" smtClean="0"/>
              <a:pPr/>
              <a:t>72</a:t>
            </a:fld>
            <a:endParaRPr lang="en-US" dirty="0"/>
          </a:p>
        </p:txBody>
      </p:sp>
      <p:pic>
        <p:nvPicPr>
          <p:cNvPr id="9" name="Picture 8" descr="Instructions tab shows basic information such as staff year round and SECC Consortium. It also contains ODE contact information and verification status of Agency, Contacts and SECC Consortium, which are the three editable tabs.">
            <a:extLst>
              <a:ext uri="{FF2B5EF4-FFF2-40B4-BE49-F238E27FC236}">
                <a16:creationId xmlns:a16="http://schemas.microsoft.com/office/drawing/2014/main" id="{C73576AA-0B97-0A5C-8B2D-D39B33CF70E4}"/>
              </a:ext>
            </a:extLst>
          </p:cNvPr>
          <p:cNvPicPr>
            <a:picLocks noChangeAspect="1"/>
          </p:cNvPicPr>
          <p:nvPr/>
        </p:nvPicPr>
        <p:blipFill>
          <a:blip r:embed="rId3"/>
          <a:stretch>
            <a:fillRect/>
          </a:stretch>
        </p:blipFill>
        <p:spPr>
          <a:xfrm>
            <a:off x="717176" y="1034392"/>
            <a:ext cx="10897069" cy="4991649"/>
          </a:xfrm>
          <a:prstGeom prst="rect">
            <a:avLst/>
          </a:prstGeom>
        </p:spPr>
      </p:pic>
    </p:spTree>
    <p:extLst>
      <p:ext uri="{BB962C8B-B14F-4D97-AF65-F5344CB8AC3E}">
        <p14:creationId xmlns:p14="http://schemas.microsoft.com/office/powerpoint/2010/main" val="404811207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17176" y="339634"/>
            <a:ext cx="10784542" cy="694759"/>
          </a:xfrm>
        </p:spPr>
        <p:txBody>
          <a:bodyPr>
            <a:noAutofit/>
          </a:bodyPr>
          <a:lstStyle/>
          <a:p>
            <a:r>
              <a:rPr lang="en-US" dirty="0"/>
              <a:t>Agency – Agency Tab</a:t>
            </a:r>
          </a:p>
        </p:txBody>
      </p:sp>
      <p:sp>
        <p:nvSpPr>
          <p:cNvPr id="3" name="Slide Number Placeholder 2"/>
          <p:cNvSpPr>
            <a:spLocks noGrp="1"/>
          </p:cNvSpPr>
          <p:nvPr>
            <p:ph type="sldNum" sz="quarter" idx="12"/>
          </p:nvPr>
        </p:nvSpPr>
        <p:spPr/>
        <p:txBody>
          <a:bodyPr/>
          <a:lstStyle/>
          <a:p>
            <a:fld id="{357F5B69-6281-4C1F-8C38-6DA0F56DA430}" type="slidenum">
              <a:rPr lang="en-US" smtClean="0"/>
              <a:pPr/>
              <a:t>73</a:t>
            </a:fld>
            <a:endParaRPr lang="en-US" dirty="0"/>
          </a:p>
        </p:txBody>
      </p:sp>
      <p:pic>
        <p:nvPicPr>
          <p:cNvPr id="4" name="Picture 3" descr="The Agency tab shows basic agency information, such as address, phone, business days and staff in office.">
            <a:extLst>
              <a:ext uri="{FF2B5EF4-FFF2-40B4-BE49-F238E27FC236}">
                <a16:creationId xmlns:a16="http://schemas.microsoft.com/office/drawing/2014/main" id="{03D95F59-89DB-4EFC-6541-922A66EC28FD}"/>
              </a:ext>
            </a:extLst>
          </p:cNvPr>
          <p:cNvPicPr>
            <a:picLocks noChangeAspect="1"/>
          </p:cNvPicPr>
          <p:nvPr/>
        </p:nvPicPr>
        <p:blipFill>
          <a:blip r:embed="rId3"/>
          <a:stretch>
            <a:fillRect/>
          </a:stretch>
        </p:blipFill>
        <p:spPr>
          <a:xfrm>
            <a:off x="1382569" y="1034393"/>
            <a:ext cx="9235389" cy="5359194"/>
          </a:xfrm>
          <a:prstGeom prst="rect">
            <a:avLst/>
          </a:prstGeom>
        </p:spPr>
      </p:pic>
    </p:spTree>
    <p:extLst>
      <p:ext uri="{BB962C8B-B14F-4D97-AF65-F5344CB8AC3E}">
        <p14:creationId xmlns:p14="http://schemas.microsoft.com/office/powerpoint/2010/main" val="27700432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17176" y="339634"/>
            <a:ext cx="10784542" cy="694759"/>
          </a:xfrm>
        </p:spPr>
        <p:txBody>
          <a:bodyPr>
            <a:noAutofit/>
          </a:bodyPr>
          <a:lstStyle/>
          <a:p>
            <a:r>
              <a:rPr lang="en-US" dirty="0"/>
              <a:t>Agency – Staff Contacts Tab</a:t>
            </a:r>
          </a:p>
        </p:txBody>
      </p:sp>
      <p:pic>
        <p:nvPicPr>
          <p:cNvPr id="10" name="Picture 9" descr="Screenshot of the staff contact screen.">
            <a:extLst>
              <a:ext uri="{FF2B5EF4-FFF2-40B4-BE49-F238E27FC236}">
                <a16:creationId xmlns:a16="http://schemas.microsoft.com/office/drawing/2014/main" id="{7BFE73E0-81F1-D90A-B0AC-0B47CB885A33}"/>
              </a:ext>
            </a:extLst>
          </p:cNvPr>
          <p:cNvPicPr>
            <a:picLocks noChangeAspect="1"/>
          </p:cNvPicPr>
          <p:nvPr/>
        </p:nvPicPr>
        <p:blipFill>
          <a:blip r:embed="rId3"/>
          <a:stretch>
            <a:fillRect/>
          </a:stretch>
        </p:blipFill>
        <p:spPr>
          <a:xfrm>
            <a:off x="607155" y="953508"/>
            <a:ext cx="10582881" cy="5647985"/>
          </a:xfrm>
          <a:prstGeom prst="rect">
            <a:avLst/>
          </a:prstGeom>
        </p:spPr>
      </p:pic>
      <p:sp>
        <p:nvSpPr>
          <p:cNvPr id="3" name="Slide Number Placeholder 2"/>
          <p:cNvSpPr>
            <a:spLocks noGrp="1"/>
          </p:cNvSpPr>
          <p:nvPr>
            <p:ph type="sldNum" sz="quarter" idx="12"/>
          </p:nvPr>
        </p:nvSpPr>
        <p:spPr/>
        <p:txBody>
          <a:bodyPr/>
          <a:lstStyle/>
          <a:p>
            <a:fld id="{357F5B69-6281-4C1F-8C38-6DA0F56DA430}" type="slidenum">
              <a:rPr lang="en-US" smtClean="0"/>
              <a:pPr/>
              <a:t>74</a:t>
            </a:fld>
            <a:endParaRPr lang="en-US" dirty="0"/>
          </a:p>
        </p:txBody>
      </p:sp>
    </p:spTree>
    <p:extLst>
      <p:ext uri="{BB962C8B-B14F-4D97-AF65-F5344CB8AC3E}">
        <p14:creationId xmlns:p14="http://schemas.microsoft.com/office/powerpoint/2010/main" val="52894381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17175" y="339634"/>
            <a:ext cx="11065521" cy="694759"/>
          </a:xfrm>
        </p:spPr>
        <p:txBody>
          <a:bodyPr>
            <a:noAutofit/>
          </a:bodyPr>
          <a:lstStyle/>
          <a:p>
            <a:r>
              <a:rPr lang="en-US" dirty="0"/>
              <a:t>Agency – SECC Consortium and State Programs</a:t>
            </a:r>
          </a:p>
        </p:txBody>
      </p:sp>
      <p:sp>
        <p:nvSpPr>
          <p:cNvPr id="9" name="Content Placeholder 3"/>
          <p:cNvSpPr txBox="1">
            <a:spLocks/>
          </p:cNvSpPr>
          <p:nvPr/>
        </p:nvSpPr>
        <p:spPr>
          <a:xfrm>
            <a:off x="3881791" y="1185897"/>
            <a:ext cx="3790384" cy="566077"/>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000" dirty="0"/>
              <a:t>Consortiums</a:t>
            </a:r>
          </a:p>
        </p:txBody>
      </p:sp>
      <p:sp>
        <p:nvSpPr>
          <p:cNvPr id="7" name="Content Placeholder 3"/>
          <p:cNvSpPr txBox="1">
            <a:spLocks/>
          </p:cNvSpPr>
          <p:nvPr/>
        </p:nvSpPr>
        <p:spPr>
          <a:xfrm>
            <a:off x="3435531" y="3800375"/>
            <a:ext cx="4682906" cy="566077"/>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000" dirty="0"/>
              <a:t>State Programs</a:t>
            </a:r>
          </a:p>
        </p:txBody>
      </p:sp>
      <p:sp>
        <p:nvSpPr>
          <p:cNvPr id="2" name="Footer Placeholder 1">
            <a:extLst>
              <a:ext uri="{FF2B5EF4-FFF2-40B4-BE49-F238E27FC236}">
                <a16:creationId xmlns:a16="http://schemas.microsoft.com/office/drawing/2014/main" id="{63F5ED6C-4484-6FBE-8D98-5D14FAC6E40D}"/>
              </a:ext>
            </a:extLst>
          </p:cNvPr>
          <p:cNvSpPr>
            <a:spLocks noGrp="1"/>
          </p:cNvSpPr>
          <p:nvPr>
            <p:ph type="ftr" sz="quarter" idx="11"/>
          </p:nvPr>
        </p:nvSpPr>
        <p:spPr/>
        <p:txBody>
          <a:bodyPr/>
          <a:lstStyle/>
          <a:p>
            <a:r>
              <a:rPr lang="en-US"/>
              <a:t>Oregon Department of Education</a:t>
            </a:r>
            <a:endParaRPr lang="en-US" dirty="0"/>
          </a:p>
        </p:txBody>
      </p:sp>
      <p:sp>
        <p:nvSpPr>
          <p:cNvPr id="3" name="Slide Number Placeholder 2"/>
          <p:cNvSpPr>
            <a:spLocks noGrp="1"/>
          </p:cNvSpPr>
          <p:nvPr>
            <p:ph type="sldNum" sz="quarter" idx="12"/>
          </p:nvPr>
        </p:nvSpPr>
        <p:spPr/>
        <p:txBody>
          <a:bodyPr/>
          <a:lstStyle/>
          <a:p>
            <a:fld id="{357F5B69-6281-4C1F-8C38-6DA0F56DA430}" type="slidenum">
              <a:rPr lang="en-US" smtClean="0"/>
              <a:pPr/>
              <a:t>75</a:t>
            </a:fld>
            <a:endParaRPr lang="en-US" dirty="0"/>
          </a:p>
        </p:txBody>
      </p:sp>
      <p:pic>
        <p:nvPicPr>
          <p:cNvPr id="6" name="Picture 5" descr="Screenshot of the SECC Consortium tab, showing Yes selected and the drop list of districts. ">
            <a:extLst>
              <a:ext uri="{FF2B5EF4-FFF2-40B4-BE49-F238E27FC236}">
                <a16:creationId xmlns:a16="http://schemas.microsoft.com/office/drawing/2014/main" id="{9C0E33BD-E4DC-000D-B660-39FCB102F867}"/>
              </a:ext>
            </a:extLst>
          </p:cNvPr>
          <p:cNvPicPr>
            <a:picLocks noChangeAspect="1"/>
          </p:cNvPicPr>
          <p:nvPr/>
        </p:nvPicPr>
        <p:blipFill>
          <a:blip r:embed="rId3"/>
          <a:stretch>
            <a:fillRect/>
          </a:stretch>
        </p:blipFill>
        <p:spPr>
          <a:xfrm>
            <a:off x="2700515" y="1724003"/>
            <a:ext cx="5591175" cy="2019300"/>
          </a:xfrm>
          <a:prstGeom prst="rect">
            <a:avLst/>
          </a:prstGeom>
        </p:spPr>
      </p:pic>
      <p:pic>
        <p:nvPicPr>
          <p:cNvPr id="13" name="Picture 12" descr="The State Contractors tab is where districts and ESDs can see if they are contract managers. ">
            <a:extLst>
              <a:ext uri="{FF2B5EF4-FFF2-40B4-BE49-F238E27FC236}">
                <a16:creationId xmlns:a16="http://schemas.microsoft.com/office/drawing/2014/main" id="{8636A41D-6924-1710-3D4F-EFFED738F3C9}"/>
              </a:ext>
            </a:extLst>
          </p:cNvPr>
          <p:cNvPicPr>
            <a:picLocks noChangeAspect="1"/>
          </p:cNvPicPr>
          <p:nvPr/>
        </p:nvPicPr>
        <p:blipFill>
          <a:blip r:embed="rId4"/>
          <a:stretch>
            <a:fillRect/>
          </a:stretch>
        </p:blipFill>
        <p:spPr>
          <a:xfrm>
            <a:off x="2607823" y="4477698"/>
            <a:ext cx="6002777" cy="1320611"/>
          </a:xfrm>
          <a:prstGeom prst="rect">
            <a:avLst/>
          </a:prstGeom>
        </p:spPr>
      </p:pic>
    </p:spTree>
    <p:extLst>
      <p:ext uri="{BB962C8B-B14F-4D97-AF65-F5344CB8AC3E}">
        <p14:creationId xmlns:p14="http://schemas.microsoft.com/office/powerpoint/2010/main" val="396328017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17176" y="339634"/>
            <a:ext cx="10784542" cy="694759"/>
          </a:xfrm>
        </p:spPr>
        <p:txBody>
          <a:bodyPr>
            <a:noAutofit/>
          </a:bodyPr>
          <a:lstStyle/>
          <a:p>
            <a:r>
              <a:rPr lang="en-US" dirty="0"/>
              <a:t>Agency – Late &amp; Inaccurate Tab Start of Year</a:t>
            </a:r>
          </a:p>
        </p:txBody>
      </p:sp>
      <p:sp>
        <p:nvSpPr>
          <p:cNvPr id="2" name="Footer Placeholder 1">
            <a:extLst>
              <a:ext uri="{FF2B5EF4-FFF2-40B4-BE49-F238E27FC236}">
                <a16:creationId xmlns:a16="http://schemas.microsoft.com/office/drawing/2014/main" id="{814FEE33-C9D4-FC8B-72C6-68DC8D45AE6C}"/>
              </a:ext>
            </a:extLst>
          </p:cNvPr>
          <p:cNvSpPr>
            <a:spLocks noGrp="1"/>
          </p:cNvSpPr>
          <p:nvPr>
            <p:ph type="ftr" sz="quarter" idx="11"/>
          </p:nvPr>
        </p:nvSpPr>
        <p:spPr/>
        <p:txBody>
          <a:bodyPr/>
          <a:lstStyle/>
          <a:p>
            <a:r>
              <a:rPr lang="en-US"/>
              <a:t>Oregon Department of Education</a:t>
            </a:r>
            <a:endParaRPr lang="en-US" dirty="0"/>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7F5B69-6281-4C1F-8C38-6DA0F56DA430}" type="slidenum">
              <a:rPr kumimoji="0" lang="en-US" sz="12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pic>
        <p:nvPicPr>
          <p:cNvPr id="4" name="Picture 3" descr="This is a view only tab for districts and ESDs and Contains information for December Child Count, June Exit and Child Find and their review windows, for late and inaccurate submission. The example shows No for all Yes/No fields.">
            <a:extLst>
              <a:ext uri="{FF2B5EF4-FFF2-40B4-BE49-F238E27FC236}">
                <a16:creationId xmlns:a16="http://schemas.microsoft.com/office/drawing/2014/main" id="{83C3DDAA-8537-DCC0-ACF0-8C7D52AD886E}"/>
              </a:ext>
            </a:extLst>
          </p:cNvPr>
          <p:cNvPicPr>
            <a:picLocks noChangeAspect="1"/>
          </p:cNvPicPr>
          <p:nvPr/>
        </p:nvPicPr>
        <p:blipFill>
          <a:blip r:embed="rId3"/>
          <a:stretch>
            <a:fillRect/>
          </a:stretch>
        </p:blipFill>
        <p:spPr>
          <a:xfrm>
            <a:off x="1542540" y="1034393"/>
            <a:ext cx="8831170" cy="5023855"/>
          </a:xfrm>
          <a:prstGeom prst="rect">
            <a:avLst/>
          </a:prstGeom>
        </p:spPr>
      </p:pic>
    </p:spTree>
    <p:extLst>
      <p:ext uri="{BB962C8B-B14F-4D97-AF65-F5344CB8AC3E}">
        <p14:creationId xmlns:p14="http://schemas.microsoft.com/office/powerpoint/2010/main" val="245172291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Data Quality</a:t>
            </a:r>
          </a:p>
        </p:txBody>
      </p:sp>
      <p:sp>
        <p:nvSpPr>
          <p:cNvPr id="2" name="Content Placeholder 1"/>
          <p:cNvSpPr>
            <a:spLocks noGrp="1"/>
          </p:cNvSpPr>
          <p:nvPr>
            <p:ph idx="1"/>
          </p:nvPr>
        </p:nvSpPr>
        <p:spPr>
          <a:xfrm>
            <a:off x="717176" y="1786436"/>
            <a:ext cx="10784542" cy="4146278"/>
          </a:xfrm>
        </p:spPr>
        <p:txBody>
          <a:bodyPr/>
          <a:lstStyle/>
          <a:p>
            <a:pPr marL="0" indent="0">
              <a:buNone/>
            </a:pPr>
            <a:r>
              <a:rPr lang="en-US" dirty="0"/>
              <a:t>Data must be:</a:t>
            </a:r>
          </a:p>
          <a:p>
            <a:r>
              <a:rPr lang="en-US" dirty="0"/>
              <a:t>Timely and Accurate </a:t>
            </a:r>
          </a:p>
          <a:p>
            <a:r>
              <a:rPr lang="en-US" dirty="0"/>
              <a:t>Used for Annual District Determination Status</a:t>
            </a:r>
          </a:p>
        </p:txBody>
      </p:sp>
      <p:graphicFrame>
        <p:nvGraphicFramePr>
          <p:cNvPr id="7" name="Table 6" descr="The following collections need to be timely and accurate: December Child Count, June Exit and Child Find."/>
          <p:cNvGraphicFramePr>
            <a:graphicFrameLocks noGrp="1"/>
          </p:cNvGraphicFramePr>
          <p:nvPr>
            <p:extLst>
              <p:ext uri="{D42A27DB-BD31-4B8C-83A1-F6EECF244321}">
                <p14:modId xmlns:p14="http://schemas.microsoft.com/office/powerpoint/2010/main" val="3696990242"/>
              </p:ext>
            </p:extLst>
          </p:nvPr>
        </p:nvGraphicFramePr>
        <p:xfrm>
          <a:off x="877684" y="3596063"/>
          <a:ext cx="5407432" cy="1483360"/>
        </p:xfrm>
        <a:graphic>
          <a:graphicData uri="http://schemas.openxmlformats.org/drawingml/2006/table">
            <a:tbl>
              <a:tblPr firstRow="1" bandRow="1">
                <a:tableStyleId>{793D81CF-94F2-401A-BA57-92F5A7B2D0C5}</a:tableStyleId>
              </a:tblPr>
              <a:tblGrid>
                <a:gridCol w="2573250">
                  <a:extLst>
                    <a:ext uri="{9D8B030D-6E8A-4147-A177-3AD203B41FA5}">
                      <a16:colId xmlns:a16="http://schemas.microsoft.com/office/drawing/2014/main" val="1057861532"/>
                    </a:ext>
                  </a:extLst>
                </a:gridCol>
                <a:gridCol w="1319841">
                  <a:extLst>
                    <a:ext uri="{9D8B030D-6E8A-4147-A177-3AD203B41FA5}">
                      <a16:colId xmlns:a16="http://schemas.microsoft.com/office/drawing/2014/main" val="3897716908"/>
                    </a:ext>
                  </a:extLst>
                </a:gridCol>
                <a:gridCol w="1514341">
                  <a:extLst>
                    <a:ext uri="{9D8B030D-6E8A-4147-A177-3AD203B41FA5}">
                      <a16:colId xmlns:a16="http://schemas.microsoft.com/office/drawing/2014/main" val="2268748926"/>
                    </a:ext>
                  </a:extLst>
                </a:gridCol>
              </a:tblGrid>
              <a:tr h="370840">
                <a:tc>
                  <a:txBody>
                    <a:bodyPr/>
                    <a:lstStyle/>
                    <a:p>
                      <a:pPr algn="ctr"/>
                      <a:r>
                        <a:rPr lang="en-US" dirty="0"/>
                        <a:t>Collection</a:t>
                      </a:r>
                    </a:p>
                  </a:txBody>
                  <a:tcP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BlToTr w="12700" cmpd="sng">
                      <a:noFill/>
                      <a:prstDash val="solid"/>
                    </a:lnBlToTr>
                    <a:solidFill>
                      <a:schemeClr val="tx2"/>
                    </a:solidFill>
                  </a:tcPr>
                </a:tc>
                <a:tc>
                  <a:txBody>
                    <a:bodyPr/>
                    <a:lstStyle/>
                    <a:p>
                      <a:pPr algn="ctr"/>
                      <a:r>
                        <a:rPr lang="en-US" dirty="0"/>
                        <a:t>Timely</a:t>
                      </a:r>
                    </a:p>
                  </a:txBody>
                  <a:tcP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BlToTr w="12700" cmpd="sng">
                      <a:noFill/>
                      <a:prstDash val="solid"/>
                    </a:lnBlToTr>
                    <a:solidFill>
                      <a:schemeClr val="tx2"/>
                    </a:solidFill>
                  </a:tcPr>
                </a:tc>
                <a:tc>
                  <a:txBody>
                    <a:bodyPr/>
                    <a:lstStyle/>
                    <a:p>
                      <a:pPr algn="ctr"/>
                      <a:r>
                        <a:rPr lang="en-US" dirty="0"/>
                        <a:t>Accurate</a:t>
                      </a:r>
                    </a:p>
                  </a:txBody>
                  <a:tcP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BlToTr w="12700" cmpd="sng">
                      <a:noFill/>
                      <a:prstDash val="solid"/>
                    </a:lnBlToTr>
                    <a:solidFill>
                      <a:schemeClr val="tx2"/>
                    </a:solidFill>
                  </a:tcPr>
                </a:tc>
                <a:extLst>
                  <a:ext uri="{0D108BD9-81ED-4DB2-BD59-A6C34878D82A}">
                    <a16:rowId xmlns:a16="http://schemas.microsoft.com/office/drawing/2014/main" val="447506233"/>
                  </a:ext>
                </a:extLst>
              </a:tr>
              <a:tr h="370840">
                <a:tc>
                  <a:txBody>
                    <a:bodyPr/>
                    <a:lstStyle/>
                    <a:p>
                      <a:r>
                        <a:rPr lang="en-US" dirty="0"/>
                        <a:t>December Child Count</a:t>
                      </a:r>
                    </a:p>
                  </a:txBody>
                  <a:tcP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BlToTr w="12700" cmpd="sng">
                      <a:noFill/>
                      <a:prstDash val="solid"/>
                    </a:lnBlToTr>
                    <a:solidFill>
                      <a:srgbClr val="E7F5F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Yes</a:t>
                      </a:r>
                    </a:p>
                  </a:txBody>
                  <a:tcP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BlToTr w="12700" cmpd="sng">
                      <a:noFill/>
                      <a:prstDash val="solid"/>
                    </a:lnBlToTr>
                    <a:solidFill>
                      <a:srgbClr val="E7F5F4"/>
                    </a:solidFill>
                  </a:tcPr>
                </a:tc>
                <a:tc>
                  <a:txBody>
                    <a:bodyPr/>
                    <a:lstStyle/>
                    <a:p>
                      <a:pPr algn="ctr"/>
                      <a:r>
                        <a:rPr lang="en-US" dirty="0"/>
                        <a:t>Yes</a:t>
                      </a:r>
                    </a:p>
                  </a:txBody>
                  <a:tcP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BlToTr w="12700" cmpd="sng">
                      <a:noFill/>
                      <a:prstDash val="solid"/>
                    </a:lnBlToTr>
                    <a:solidFill>
                      <a:srgbClr val="E7F5F4"/>
                    </a:solidFill>
                  </a:tcPr>
                </a:tc>
                <a:extLst>
                  <a:ext uri="{0D108BD9-81ED-4DB2-BD59-A6C34878D82A}">
                    <a16:rowId xmlns:a16="http://schemas.microsoft.com/office/drawing/2014/main" val="2166833635"/>
                  </a:ext>
                </a:extLst>
              </a:tr>
              <a:tr h="370840">
                <a:tc>
                  <a:txBody>
                    <a:bodyPr/>
                    <a:lstStyle/>
                    <a:p>
                      <a:r>
                        <a:rPr lang="en-US" dirty="0"/>
                        <a:t>June Exit</a:t>
                      </a:r>
                    </a:p>
                  </a:txBody>
                  <a:tcP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Yes</a:t>
                      </a:r>
                    </a:p>
                  </a:txBody>
                  <a:tcP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BlToTr w="12700" cmpd="sng">
                      <a:noFill/>
                      <a:prstDash val="solid"/>
                    </a:lnBlToTr>
                  </a:tcPr>
                </a:tc>
                <a:tc>
                  <a:txBody>
                    <a:bodyPr/>
                    <a:lstStyle/>
                    <a:p>
                      <a:pPr marL="0" indent="0" algn="ctr"/>
                      <a:r>
                        <a:rPr lang="en-US" dirty="0"/>
                        <a:t>Yes</a:t>
                      </a:r>
                    </a:p>
                  </a:txBody>
                  <a:tcP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BlToTr w="12700" cmpd="sng">
                      <a:noFill/>
                      <a:prstDash val="solid"/>
                    </a:lnBlToTr>
                  </a:tcPr>
                </a:tc>
                <a:extLst>
                  <a:ext uri="{0D108BD9-81ED-4DB2-BD59-A6C34878D82A}">
                    <a16:rowId xmlns:a16="http://schemas.microsoft.com/office/drawing/2014/main" val="2522345803"/>
                  </a:ext>
                </a:extLst>
              </a:tr>
              <a:tr h="370840">
                <a:tc>
                  <a:txBody>
                    <a:bodyPr/>
                    <a:lstStyle/>
                    <a:p>
                      <a:r>
                        <a:rPr lang="en-US" dirty="0"/>
                        <a:t>Child Find</a:t>
                      </a:r>
                    </a:p>
                  </a:txBody>
                  <a:tcP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BlToTr w="12700" cmpd="sng">
                      <a:noFill/>
                      <a:prstDash val="solid"/>
                    </a:lnBlToTr>
                    <a:solidFill>
                      <a:srgbClr val="E7F5F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Yes</a:t>
                      </a:r>
                    </a:p>
                  </a:txBody>
                  <a:tcP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BlToTr w="12700" cmpd="sng">
                      <a:noFill/>
                      <a:prstDash val="solid"/>
                    </a:lnBlToTr>
                    <a:solidFill>
                      <a:srgbClr val="E7F5F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Yes</a:t>
                      </a:r>
                    </a:p>
                  </a:txBody>
                  <a:tcP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BlToTr w="12700" cmpd="sng">
                      <a:noFill/>
                      <a:prstDash val="solid"/>
                    </a:lnBlToTr>
                    <a:solidFill>
                      <a:srgbClr val="E7F5F4"/>
                    </a:solidFill>
                  </a:tcPr>
                </a:tc>
                <a:extLst>
                  <a:ext uri="{0D108BD9-81ED-4DB2-BD59-A6C34878D82A}">
                    <a16:rowId xmlns:a16="http://schemas.microsoft.com/office/drawing/2014/main" val="3294882741"/>
                  </a:ext>
                </a:extLst>
              </a:tr>
            </a:tbl>
          </a:graphicData>
        </a:graphic>
      </p:graphicFrame>
      <p:pic>
        <p:nvPicPr>
          <p:cNvPr id="9" name="Picture 8" descr="Half face clock on a wall.">
            <a:extLst>
              <a:ext uri="{FF2B5EF4-FFF2-40B4-BE49-F238E27FC236}">
                <a16:creationId xmlns:a16="http://schemas.microsoft.com/office/drawing/2014/main" id="{13B316BF-D153-1ADE-D877-4DD92DD435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6665" y="1745673"/>
            <a:ext cx="4591050" cy="3305175"/>
          </a:xfrm>
          <a:prstGeom prst="rect">
            <a:avLst/>
          </a:prstGeom>
        </p:spPr>
      </p:pic>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Oregon Department of Education</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7F5B69-6281-4C1F-8C38-6DA0F56DA430}" type="slidenum">
              <a:rPr kumimoji="0" lang="en-US" sz="12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623323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Annual Determination Status</a:t>
            </a:r>
          </a:p>
        </p:txBody>
      </p:sp>
      <p:sp>
        <p:nvSpPr>
          <p:cNvPr id="2" name="Content Placeholder 1"/>
          <p:cNvSpPr>
            <a:spLocks noGrp="1"/>
          </p:cNvSpPr>
          <p:nvPr>
            <p:ph idx="1"/>
          </p:nvPr>
        </p:nvSpPr>
        <p:spPr>
          <a:xfrm>
            <a:off x="717176" y="2407919"/>
            <a:ext cx="10293202" cy="2606041"/>
          </a:xfrm>
        </p:spPr>
        <p:txBody>
          <a:bodyPr/>
          <a:lstStyle/>
          <a:p>
            <a:r>
              <a:rPr lang="en-US" dirty="0"/>
              <a:t>Districts with one late or one inaccurate submission will be determined as not Timely/Accurate for the school year</a:t>
            </a:r>
          </a:p>
          <a:p>
            <a:r>
              <a:rPr lang="en-US" dirty="0"/>
              <a:t>This puts the district into Needs Intervention status</a:t>
            </a: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78</a:t>
            </a:fld>
            <a:endParaRPr lang="en-US" dirty="0"/>
          </a:p>
        </p:txBody>
      </p:sp>
    </p:spTree>
    <p:extLst>
      <p:ext uri="{BB962C8B-B14F-4D97-AF65-F5344CB8AC3E}">
        <p14:creationId xmlns:p14="http://schemas.microsoft.com/office/powerpoint/2010/main" val="295901712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17176" y="457200"/>
            <a:ext cx="10784542" cy="1026460"/>
          </a:xfrm>
        </p:spPr>
        <p:txBody>
          <a:bodyPr anchor="b">
            <a:normAutofit/>
          </a:bodyPr>
          <a:lstStyle/>
          <a:p>
            <a:r>
              <a:rPr lang="en-US" dirty="0"/>
              <a:t>Tips for Submitting Timely and Accurate Data</a:t>
            </a:r>
          </a:p>
        </p:txBody>
      </p:sp>
      <p:sp>
        <p:nvSpPr>
          <p:cNvPr id="10" name="Content Placeholder 9">
            <a:extLst>
              <a:ext uri="{FF2B5EF4-FFF2-40B4-BE49-F238E27FC236}">
                <a16:creationId xmlns:a16="http://schemas.microsoft.com/office/drawing/2014/main" id="{F6296C7D-ACB7-940C-515C-E1CE83105DB9}"/>
              </a:ext>
            </a:extLst>
          </p:cNvPr>
          <p:cNvSpPr>
            <a:spLocks noGrp="1"/>
          </p:cNvSpPr>
          <p:nvPr>
            <p:ph idx="1"/>
          </p:nvPr>
        </p:nvSpPr>
        <p:spPr/>
        <p:txBody>
          <a:bodyPr/>
          <a:lstStyle/>
          <a:p>
            <a:r>
              <a:rPr lang="en-US" dirty="0"/>
              <a:t>Keep your data up to date</a:t>
            </a:r>
          </a:p>
          <a:p>
            <a:r>
              <a:rPr lang="en-US" dirty="0"/>
              <a:t>Submit as early as possible</a:t>
            </a:r>
          </a:p>
          <a:p>
            <a:r>
              <a:rPr lang="en-US" dirty="0"/>
              <a:t>Train at least on back-up</a:t>
            </a:r>
          </a:p>
          <a:p>
            <a:r>
              <a:rPr lang="en-US" dirty="0"/>
              <a:t>Make an annual plan</a:t>
            </a:r>
          </a:p>
        </p:txBody>
      </p:sp>
      <p:sp>
        <p:nvSpPr>
          <p:cNvPr id="2" name="Footer Placeholder 1"/>
          <p:cNvSpPr>
            <a:spLocks noGrp="1"/>
          </p:cNvSpPr>
          <p:nvPr>
            <p:ph type="ftr" sz="quarter" idx="11"/>
          </p:nvPr>
        </p:nvSpPr>
        <p:spPr>
          <a:xfrm>
            <a:off x="717176" y="6139793"/>
            <a:ext cx="2864224" cy="365125"/>
          </a:xfrm>
        </p:spPr>
        <p:txBody>
          <a:bodyPr anchor="ctr">
            <a:normAutofit/>
          </a:bodyPr>
          <a:lstStyle/>
          <a:p>
            <a:pPr>
              <a:spcAft>
                <a:spcPts val="600"/>
              </a:spcAft>
            </a:pPr>
            <a:r>
              <a:rPr lang="en-US"/>
              <a:t>Oregon Department of Education</a:t>
            </a:r>
          </a:p>
        </p:txBody>
      </p:sp>
      <p:sp>
        <p:nvSpPr>
          <p:cNvPr id="3" name="Slide Number Placeholder 2"/>
          <p:cNvSpPr>
            <a:spLocks noGrp="1"/>
          </p:cNvSpPr>
          <p:nvPr>
            <p:ph type="sldNum" sz="quarter" idx="12"/>
          </p:nvPr>
        </p:nvSpPr>
        <p:spPr>
          <a:xfrm>
            <a:off x="8610600" y="6139793"/>
            <a:ext cx="2891118" cy="365125"/>
          </a:xfrm>
        </p:spPr>
        <p:txBody>
          <a:bodyPr anchor="ctr">
            <a:normAutofit/>
          </a:bodyPr>
          <a:lstStyle/>
          <a:p>
            <a:pPr>
              <a:spcAft>
                <a:spcPts val="600"/>
              </a:spcAft>
            </a:pPr>
            <a:fld id="{357F5B69-6281-4C1F-8C38-6DA0F56DA430}" type="slidenum">
              <a:rPr lang="en-US" smtClean="0"/>
              <a:pPr>
                <a:spcAft>
                  <a:spcPts val="600"/>
                </a:spcAft>
              </a:pPr>
              <a:t>79</a:t>
            </a:fld>
            <a:endParaRPr lang="en-US"/>
          </a:p>
        </p:txBody>
      </p:sp>
    </p:spTree>
    <p:extLst>
      <p:ext uri="{BB962C8B-B14F-4D97-AF65-F5344CB8AC3E}">
        <p14:creationId xmlns:p14="http://schemas.microsoft.com/office/powerpoint/2010/main" val="17086231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Collection Webpages </a:t>
            </a:r>
          </a:p>
        </p:txBody>
      </p:sp>
      <p:sp>
        <p:nvSpPr>
          <p:cNvPr id="2" name="Content Placeholder 1"/>
          <p:cNvSpPr>
            <a:spLocks noGrp="1"/>
          </p:cNvSpPr>
          <p:nvPr>
            <p:ph idx="1"/>
          </p:nvPr>
        </p:nvSpPr>
        <p:spPr/>
        <p:txBody>
          <a:bodyPr>
            <a:normAutofit fontScale="92500" lnSpcReduction="10000"/>
          </a:bodyPr>
          <a:lstStyle/>
          <a:p>
            <a:pPr lvl="0"/>
            <a:r>
              <a:rPr lang="en-US" dirty="0">
                <a:solidFill>
                  <a:prstClr val="black"/>
                </a:solidFill>
                <a:hlinkClick r:id="rId3"/>
              </a:rPr>
              <a:t>December Child Count</a:t>
            </a:r>
            <a:r>
              <a:rPr lang="en-US" dirty="0">
                <a:solidFill>
                  <a:prstClr val="black"/>
                </a:solidFill>
              </a:rPr>
              <a:t> *</a:t>
            </a:r>
          </a:p>
          <a:p>
            <a:pPr lvl="0"/>
            <a:r>
              <a:rPr lang="en-US" dirty="0">
                <a:solidFill>
                  <a:prstClr val="black"/>
                </a:solidFill>
                <a:hlinkClick r:id="rId3"/>
              </a:rPr>
              <a:t>June Exit</a:t>
            </a:r>
            <a:r>
              <a:rPr lang="en-US" dirty="0">
                <a:solidFill>
                  <a:prstClr val="black"/>
                </a:solidFill>
              </a:rPr>
              <a:t> *</a:t>
            </a:r>
          </a:p>
          <a:p>
            <a:r>
              <a:rPr lang="en-US" dirty="0">
                <a:hlinkClick r:id="rId4"/>
              </a:rPr>
              <a:t>Child Find</a:t>
            </a:r>
            <a:r>
              <a:rPr lang="en-US" dirty="0"/>
              <a:t> *</a:t>
            </a:r>
          </a:p>
          <a:p>
            <a:r>
              <a:rPr lang="en-US" dirty="0">
                <a:hlinkClick r:id="rId5"/>
              </a:rPr>
              <a:t>CEIS</a:t>
            </a:r>
            <a:r>
              <a:rPr lang="en-US" dirty="0"/>
              <a:t> *</a:t>
            </a:r>
          </a:p>
          <a:p>
            <a:r>
              <a:rPr lang="en-US" dirty="0">
                <a:hlinkClick r:id="rId6"/>
              </a:rPr>
              <a:t>Private School</a:t>
            </a:r>
            <a:r>
              <a:rPr lang="en-US" dirty="0"/>
              <a:t> *</a:t>
            </a:r>
          </a:p>
          <a:p>
            <a:r>
              <a:rPr lang="en-US" dirty="0">
                <a:hlinkClick r:id="rId7"/>
              </a:rPr>
              <a:t>Restraint/Seclusion Incidents</a:t>
            </a:r>
            <a:endParaRPr lang="en-US" dirty="0"/>
          </a:p>
          <a:p>
            <a:r>
              <a:rPr lang="en-US" dirty="0">
                <a:hlinkClick r:id="rId8"/>
              </a:rPr>
              <a:t>Seclusion Rooms</a:t>
            </a:r>
          </a:p>
          <a:p>
            <a:r>
              <a:rPr lang="en-US" dirty="0">
                <a:hlinkClick r:id="rId9"/>
              </a:rPr>
              <a:t>Discipline Incidents</a:t>
            </a:r>
            <a:endParaRPr lang="en-US" dirty="0"/>
          </a:p>
          <a:p>
            <a:r>
              <a:rPr lang="en-US" dirty="0"/>
              <a:t>Post School Outcomes </a:t>
            </a:r>
            <a:r>
              <a:rPr lang="en-US" dirty="0">
                <a:hlinkClick r:id="rId10"/>
              </a:rPr>
              <a:t>Follow Up</a:t>
            </a:r>
            <a:r>
              <a:rPr lang="en-US" dirty="0"/>
              <a:t> &amp; </a:t>
            </a:r>
            <a:r>
              <a:rPr lang="en-US" dirty="0">
                <a:hlinkClick r:id="rId10"/>
              </a:rPr>
              <a:t>Exit</a:t>
            </a:r>
            <a:r>
              <a:rPr lang="en-US" dirty="0"/>
              <a:t> (Prep)</a:t>
            </a:r>
          </a:p>
          <a:p>
            <a:r>
              <a:rPr lang="en-US" dirty="0">
                <a:hlinkClick r:id="rId11"/>
              </a:rPr>
              <a:t>Schedule of Due Dates (</a:t>
            </a:r>
            <a:r>
              <a:rPr lang="en-US" dirty="0" err="1">
                <a:hlinkClick r:id="rId11"/>
              </a:rPr>
              <a:t>SoDDs</a:t>
            </a:r>
            <a:r>
              <a:rPr lang="en-US" dirty="0">
                <a:hlinkClick r:id="rId11"/>
              </a:rPr>
              <a:t>)</a:t>
            </a:r>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8</a:t>
            </a:fld>
            <a:endParaRPr lang="en-US" dirty="0"/>
          </a:p>
        </p:txBody>
      </p:sp>
    </p:spTree>
    <p:extLst>
      <p:ext uri="{BB962C8B-B14F-4D97-AF65-F5344CB8AC3E}">
        <p14:creationId xmlns:p14="http://schemas.microsoft.com/office/powerpoint/2010/main" val="389502254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17176" y="545165"/>
            <a:ext cx="10784542" cy="1026460"/>
          </a:xfrm>
          <a:effectLst>
            <a:outerShdw blurRad="57150" dist="19050" dir="5400000" algn="ctr" rotWithShape="0">
              <a:srgbClr val="000000">
                <a:alpha val="50000"/>
              </a:srgbClr>
            </a:outerShdw>
          </a:effectLst>
        </p:spPr>
        <p:txBody>
          <a:bodyPr anchor="b">
            <a:normAutofit/>
          </a:bodyPr>
          <a:lstStyle/>
          <a:p>
            <a:pPr algn="ctr"/>
            <a:r>
              <a:rPr lang="en" sz="4450" b="1" dirty="0"/>
              <a:t>Questions?</a:t>
            </a:r>
            <a:endParaRPr lang="en-US" sz="4450" dirty="0"/>
          </a:p>
        </p:txBody>
      </p:sp>
      <p:pic>
        <p:nvPicPr>
          <p:cNvPr id="13" name="Picture 12" descr="A white question mark on a teal  background.">
            <a:extLst>
              <a:ext uri="{FF2B5EF4-FFF2-40B4-BE49-F238E27FC236}">
                <a16:creationId xmlns:a16="http://schemas.microsoft.com/office/drawing/2014/main" id="{C79C069B-2241-3110-D7C7-4BD5BD698B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 y="1571625"/>
            <a:ext cx="11804073" cy="5078557"/>
          </a:xfrm>
          <a:prstGeom prst="rect">
            <a:avLst/>
          </a:prstGeom>
        </p:spPr>
      </p:pic>
    </p:spTree>
    <p:extLst>
      <p:ext uri="{BB962C8B-B14F-4D97-AF65-F5344CB8AC3E}">
        <p14:creationId xmlns:p14="http://schemas.microsoft.com/office/powerpoint/2010/main" val="383028678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sz="7200" b="1" dirty="0"/>
              <a:t>Available Resources</a:t>
            </a:r>
            <a:endParaRPr lang="en-US" dirty="0"/>
          </a:p>
        </p:txBody>
      </p:sp>
      <p:sp>
        <p:nvSpPr>
          <p:cNvPr id="2" name="Footer Placeholder 1"/>
          <p:cNvSpPr>
            <a:spLocks noGrp="1"/>
          </p:cNvSpPr>
          <p:nvPr>
            <p:ph type="ftr" sz="quarter" idx="11"/>
          </p:nvPr>
        </p:nvSpPr>
        <p:spPr/>
        <p:txBody>
          <a:bodyPr/>
          <a:lstStyle/>
          <a:p>
            <a:r>
              <a:rPr lang="en-US"/>
              <a:t>Oregon Department of Education</a:t>
            </a:r>
            <a:endParaRPr lang="en-US" dirty="0"/>
          </a:p>
        </p:txBody>
      </p:sp>
      <p:sp>
        <p:nvSpPr>
          <p:cNvPr id="3" name="Slide Number Placeholder 2"/>
          <p:cNvSpPr>
            <a:spLocks noGrp="1"/>
          </p:cNvSpPr>
          <p:nvPr>
            <p:ph type="sldNum" sz="quarter" idx="12"/>
          </p:nvPr>
        </p:nvSpPr>
        <p:spPr/>
        <p:txBody>
          <a:bodyPr/>
          <a:lstStyle/>
          <a:p>
            <a:fld id="{357F5B69-6281-4C1F-8C38-6DA0F56DA430}" type="slidenum">
              <a:rPr lang="en-US" smtClean="0"/>
              <a:pPr/>
              <a:t>81</a:t>
            </a:fld>
            <a:endParaRPr lang="en-US" dirty="0"/>
          </a:p>
        </p:txBody>
      </p:sp>
    </p:spTree>
    <p:extLst>
      <p:ext uri="{BB962C8B-B14F-4D97-AF65-F5344CB8AC3E}">
        <p14:creationId xmlns:p14="http://schemas.microsoft.com/office/powerpoint/2010/main" val="50469511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Getting Assistance/Resources</a:t>
            </a:r>
          </a:p>
        </p:txBody>
      </p:sp>
      <p:sp>
        <p:nvSpPr>
          <p:cNvPr id="2" name="Content Placeholder 1"/>
          <p:cNvSpPr>
            <a:spLocks noGrp="1"/>
          </p:cNvSpPr>
          <p:nvPr>
            <p:ph idx="1"/>
          </p:nvPr>
        </p:nvSpPr>
        <p:spPr/>
        <p:txBody>
          <a:bodyPr>
            <a:normAutofit/>
          </a:bodyPr>
          <a:lstStyle/>
          <a:p>
            <a:pPr marL="228594" lvl="0" indent="-228594" defTabSz="914377"/>
            <a:r>
              <a:rPr lang="en-US" sz="2800" dirty="0">
                <a:solidFill>
                  <a:prstClr val="black"/>
                </a:solidFill>
              </a:rPr>
              <a:t>SECC GovDelivery Listserv</a:t>
            </a:r>
          </a:p>
          <a:p>
            <a:pPr marL="685783" lvl="1" indent="-228594" defTabSz="914377"/>
            <a:r>
              <a:rPr lang="en-US" dirty="0">
                <a:solidFill>
                  <a:prstClr val="black"/>
                </a:solidFill>
              </a:rPr>
              <a:t>Check your clutter, junk or spam!</a:t>
            </a:r>
          </a:p>
          <a:p>
            <a:pPr marL="685783" lvl="1" indent="-228594" defTabSz="914377"/>
            <a:r>
              <a:rPr lang="en-US" dirty="0"/>
              <a:t>Delivery system sends from ODE</a:t>
            </a:r>
          </a:p>
          <a:p>
            <a:pPr marL="685783" lvl="1" indent="-228594" defTabSz="914377"/>
            <a:r>
              <a:rPr lang="en-US" dirty="0"/>
              <a:t>Be sure to read the Listserv messages</a:t>
            </a:r>
            <a:endParaRPr lang="en-US" dirty="0">
              <a:solidFill>
                <a:prstClr val="black"/>
              </a:solidFill>
            </a:endParaRPr>
          </a:p>
          <a:p>
            <a:pPr marL="228594" lvl="0" indent="-228594" defTabSz="914377"/>
            <a:r>
              <a:rPr lang="en-US" sz="2800" dirty="0">
                <a:solidFill>
                  <a:prstClr val="black"/>
                </a:solidFill>
              </a:rPr>
              <a:t>YouTube Videos: </a:t>
            </a:r>
            <a:r>
              <a:rPr lang="en-US" sz="3000" dirty="0">
                <a:solidFill>
                  <a:prstClr val="black"/>
                </a:solidFill>
                <a:hlinkClick r:id="rId3"/>
              </a:rPr>
              <a:t>https://www.youtube.com/channel/UCaii77lr_Y00qyjL8OMcq2A</a:t>
            </a:r>
            <a:r>
              <a:rPr lang="en-US" sz="3000" dirty="0">
                <a:solidFill>
                  <a:prstClr val="black"/>
                </a:solidFill>
              </a:rPr>
              <a:t> </a:t>
            </a:r>
          </a:p>
          <a:p>
            <a:pPr marL="228594" lvl="0" indent="-228594" defTabSz="914377"/>
            <a:r>
              <a:rPr lang="en-US" sz="2800" dirty="0">
                <a:solidFill>
                  <a:prstClr val="black"/>
                </a:solidFill>
              </a:rPr>
              <a:t>Trainings</a:t>
            </a:r>
          </a:p>
          <a:p>
            <a:pPr marL="228594" lvl="0" indent="-228594" defTabSz="914377"/>
            <a:r>
              <a:rPr lang="en-US" sz="2800" dirty="0">
                <a:solidFill>
                  <a:prstClr val="black"/>
                </a:solidFill>
              </a:rPr>
              <a:t>Resources: </a:t>
            </a:r>
            <a:r>
              <a:rPr lang="en-US" sz="3000" dirty="0">
                <a:solidFill>
                  <a:srgbClr val="000000"/>
                </a:solidFill>
                <a:hlinkClick r:id="rId4"/>
              </a:rPr>
              <a:t>https://www.oregon.gov/ode/reports-and-data/SpEdReports/Pages/SEDC-Training-Resources.aspx</a:t>
            </a:r>
            <a:endParaRPr lang="en-US" sz="3000" dirty="0">
              <a:solidFill>
                <a:srgbClr val="000000"/>
              </a:solidFill>
            </a:endParaRP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82</a:t>
            </a:fld>
            <a:endParaRPr lang="en-US" dirty="0"/>
          </a:p>
        </p:txBody>
      </p:sp>
    </p:spTree>
    <p:extLst>
      <p:ext uri="{BB962C8B-B14F-4D97-AF65-F5344CB8AC3E}">
        <p14:creationId xmlns:p14="http://schemas.microsoft.com/office/powerpoint/2010/main" val="231387429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Resources</a:t>
            </a:r>
          </a:p>
        </p:txBody>
      </p:sp>
      <p:sp>
        <p:nvSpPr>
          <p:cNvPr id="8" name="Content Placeholder 7"/>
          <p:cNvSpPr>
            <a:spLocks noGrp="1"/>
          </p:cNvSpPr>
          <p:nvPr>
            <p:ph idx="1"/>
          </p:nvPr>
        </p:nvSpPr>
        <p:spPr>
          <a:xfrm>
            <a:off x="717175" y="1825625"/>
            <a:ext cx="11130835" cy="4109010"/>
          </a:xfrm>
        </p:spPr>
        <p:txBody>
          <a:bodyPr>
            <a:normAutofit/>
          </a:bodyPr>
          <a:lstStyle/>
          <a:p>
            <a:r>
              <a:rPr lang="en-US" sz="2800" dirty="0"/>
              <a:t>IDEA Data Manager Help features</a:t>
            </a:r>
          </a:p>
          <a:p>
            <a:r>
              <a:rPr lang="en-US" sz="2800" dirty="0"/>
              <a:t>Schedule of Due Dates (SODDs):</a:t>
            </a:r>
            <a:br>
              <a:rPr lang="en-US" sz="2800" dirty="0"/>
            </a:br>
            <a:r>
              <a:rPr lang="en-US" dirty="0">
                <a:hlinkClick r:id="rId3"/>
              </a:rPr>
              <a:t>https://district.ode.state.or.us/apps/info/</a:t>
            </a:r>
            <a:r>
              <a:rPr lang="en-US" dirty="0"/>
              <a:t> </a:t>
            </a:r>
          </a:p>
          <a:p>
            <a:r>
              <a:rPr lang="en-US" sz="2800" dirty="0"/>
              <a:t>Collections and Validations: </a:t>
            </a:r>
            <a:r>
              <a:rPr lang="en-US" dirty="0">
                <a:hlinkClick r:id="rId4"/>
              </a:rPr>
              <a:t>https://odedistrict.oregon.gov/CollectionsValidations/Pages/default.aspx</a:t>
            </a:r>
            <a:endParaRPr lang="en-US" dirty="0"/>
          </a:p>
          <a:p>
            <a:r>
              <a:rPr lang="en-US" sz="2800" dirty="0"/>
              <a:t>File Formats: </a:t>
            </a:r>
            <a:r>
              <a:rPr lang="en-US" dirty="0">
                <a:hlinkClick r:id="rId5"/>
              </a:rPr>
              <a:t>https://odedistrict.oregon.gov/CollectionsValidations/FileFormats/Pages/default.aspx</a:t>
            </a:r>
            <a:endParaRPr lang="en-US" dirty="0"/>
          </a:p>
          <a:p>
            <a:r>
              <a:rPr lang="en-US" sz="2800" dirty="0"/>
              <a:t>ODE Collection Catalog:</a:t>
            </a:r>
            <a:br>
              <a:rPr lang="en-US" sz="2800" dirty="0"/>
            </a:br>
            <a:r>
              <a:rPr lang="en-US" dirty="0">
                <a:hlinkClick r:id="rId6"/>
              </a:rPr>
              <a:t>https://www.ode.state.or.us/apps/CollectionCatalog</a:t>
            </a:r>
            <a:r>
              <a:rPr lang="en-US" dirty="0"/>
              <a:t> </a:t>
            </a: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83</a:t>
            </a:fld>
            <a:endParaRPr lang="en-US" dirty="0"/>
          </a:p>
        </p:txBody>
      </p:sp>
    </p:spTree>
    <p:extLst>
      <p:ext uri="{BB962C8B-B14F-4D97-AF65-F5344CB8AC3E}">
        <p14:creationId xmlns:p14="http://schemas.microsoft.com/office/powerpoint/2010/main" val="37713291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Manuals &amp; Guides</a:t>
            </a:r>
          </a:p>
        </p:txBody>
      </p:sp>
      <p:sp>
        <p:nvSpPr>
          <p:cNvPr id="2" name="Content Placeholder 1"/>
          <p:cNvSpPr>
            <a:spLocks noGrp="1"/>
          </p:cNvSpPr>
          <p:nvPr>
            <p:ph idx="1"/>
          </p:nvPr>
        </p:nvSpPr>
        <p:spPr/>
        <p:txBody>
          <a:bodyPr/>
          <a:lstStyle/>
          <a:p>
            <a:pPr marL="228594" lvl="0" indent="-228594" defTabSz="914377"/>
            <a:r>
              <a:rPr lang="en-US" sz="2800" dirty="0">
                <a:solidFill>
                  <a:prstClr val="black"/>
                </a:solidFill>
                <a:hlinkClick r:id="rId3"/>
              </a:rPr>
              <a:t>SECC Process &amp; Content Manual</a:t>
            </a:r>
            <a:endParaRPr lang="en-US" sz="2800" dirty="0">
              <a:solidFill>
                <a:prstClr val="black"/>
              </a:solidFill>
            </a:endParaRPr>
          </a:p>
          <a:p>
            <a:pPr marL="228594" lvl="0" indent="-228594" defTabSz="914377"/>
            <a:r>
              <a:rPr lang="en-US" sz="2800" dirty="0">
                <a:solidFill>
                  <a:prstClr val="black"/>
                </a:solidFill>
                <a:hlinkClick r:id="rId4"/>
              </a:rPr>
              <a:t>IDEA Data Manager User Guide </a:t>
            </a:r>
            <a:endParaRPr lang="en-US" sz="2800" dirty="0">
              <a:solidFill>
                <a:prstClr val="black"/>
              </a:solidFill>
            </a:endParaRPr>
          </a:p>
          <a:p>
            <a:pPr marL="228594" lvl="0" indent="-228594" defTabSz="914377"/>
            <a:r>
              <a:rPr lang="en-US" sz="2800" dirty="0">
                <a:solidFill>
                  <a:prstClr val="black"/>
                </a:solidFill>
                <a:hlinkClick r:id="rId5"/>
              </a:rPr>
              <a:t>ESO Consolidated Collections User Guide</a:t>
            </a:r>
            <a:endParaRPr lang="en-US" sz="2800" dirty="0">
              <a:solidFill>
                <a:prstClr val="black"/>
              </a:solidFill>
            </a:endParaRPr>
          </a:p>
          <a:p>
            <a:pPr marL="228594" lvl="0" indent="-228594" defTabSz="914377"/>
            <a:r>
              <a:rPr lang="en-US" sz="2800" dirty="0">
                <a:solidFill>
                  <a:prstClr val="black"/>
                </a:solidFill>
                <a:hlinkClick r:id="rId6"/>
              </a:rPr>
              <a:t>Child Find Manual</a:t>
            </a:r>
            <a:endParaRPr lang="en-US" sz="2800" dirty="0">
              <a:solidFill>
                <a:prstClr val="black"/>
              </a:solidFill>
            </a:endParaRP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84</a:t>
            </a:fld>
            <a:endParaRPr lang="en-US" dirty="0"/>
          </a:p>
        </p:txBody>
      </p:sp>
    </p:spTree>
    <p:extLst>
      <p:ext uri="{BB962C8B-B14F-4D97-AF65-F5344CB8AC3E}">
        <p14:creationId xmlns:p14="http://schemas.microsoft.com/office/powerpoint/2010/main" val="424362008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Contact Information</a:t>
            </a:r>
          </a:p>
        </p:txBody>
      </p:sp>
      <p:graphicFrame>
        <p:nvGraphicFramePr>
          <p:cNvPr id="6" name="Content Placeholder 5" descr="Collection Contacts&#10;&#10;Child Count, June Exit and Child Find:&#10;Jackie McKim: 971-240-0234&#10;Cynthia Garton: 503-508-7492&#10;Maxwell Swope: 971-208-0259&#10;&#10;Child Find Data Owner:&#10;Patti Vickers: 971-208-0275"/>
          <p:cNvGraphicFramePr>
            <a:graphicFrameLocks noGrp="1"/>
          </p:cNvGraphicFramePr>
          <p:nvPr>
            <p:ph idx="1"/>
            <p:extLst>
              <p:ext uri="{D42A27DB-BD31-4B8C-83A1-F6EECF244321}">
                <p14:modId xmlns:p14="http://schemas.microsoft.com/office/powerpoint/2010/main" val="3319538944"/>
              </p:ext>
            </p:extLst>
          </p:nvPr>
        </p:nvGraphicFramePr>
        <p:xfrm>
          <a:off x="1577071" y="2153106"/>
          <a:ext cx="9064752" cy="3317240"/>
        </p:xfrm>
        <a:graphic>
          <a:graphicData uri="http://schemas.openxmlformats.org/drawingml/2006/table">
            <a:tbl>
              <a:tblPr firstRow="1" bandRow="1">
                <a:tableStyleId>{2D5ABB26-0587-4C30-8999-92F81FD0307C}</a:tableStyleId>
              </a:tblPr>
              <a:tblGrid>
                <a:gridCol w="2746472">
                  <a:extLst>
                    <a:ext uri="{9D8B030D-6E8A-4147-A177-3AD203B41FA5}">
                      <a16:colId xmlns:a16="http://schemas.microsoft.com/office/drawing/2014/main" val="2542569329"/>
                    </a:ext>
                  </a:extLst>
                </a:gridCol>
                <a:gridCol w="263960">
                  <a:extLst>
                    <a:ext uri="{9D8B030D-6E8A-4147-A177-3AD203B41FA5}">
                      <a16:colId xmlns:a16="http://schemas.microsoft.com/office/drawing/2014/main" val="280601794"/>
                    </a:ext>
                  </a:extLst>
                </a:gridCol>
                <a:gridCol w="2105753">
                  <a:extLst>
                    <a:ext uri="{9D8B030D-6E8A-4147-A177-3AD203B41FA5}">
                      <a16:colId xmlns:a16="http://schemas.microsoft.com/office/drawing/2014/main" val="1596036044"/>
                    </a:ext>
                  </a:extLst>
                </a:gridCol>
                <a:gridCol w="155682">
                  <a:extLst>
                    <a:ext uri="{9D8B030D-6E8A-4147-A177-3AD203B41FA5}">
                      <a16:colId xmlns:a16="http://schemas.microsoft.com/office/drawing/2014/main" val="4104426835"/>
                    </a:ext>
                  </a:extLst>
                </a:gridCol>
                <a:gridCol w="3792885">
                  <a:extLst>
                    <a:ext uri="{9D8B030D-6E8A-4147-A177-3AD203B41FA5}">
                      <a16:colId xmlns:a16="http://schemas.microsoft.com/office/drawing/2014/main" val="520466026"/>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Name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F5F4"/>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Phone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F5F4"/>
                    </a:solidFill>
                  </a:tcPr>
                </a:tc>
                <a:tc hMerge="1">
                  <a:txBody>
                    <a:bodyPr/>
                    <a:lstStyle/>
                    <a:p>
                      <a:endParaRPr lang="en-US"/>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Email</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F5F4"/>
                    </a:solidFill>
                  </a:tcPr>
                </a:tc>
                <a:tc hMerge="1">
                  <a:txBody>
                    <a:bodyPr/>
                    <a:lstStyle/>
                    <a:p>
                      <a:endParaRPr lang="en-US"/>
                    </a:p>
                  </a:txBody>
                  <a:tcPr/>
                </a:tc>
                <a:extLst>
                  <a:ext uri="{0D108BD9-81ED-4DB2-BD59-A6C34878D82A}">
                    <a16:rowId xmlns:a16="http://schemas.microsoft.com/office/drawing/2014/main" val="1424545099"/>
                  </a:ext>
                </a:extLst>
              </a:tr>
              <a:tr h="370840">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December Child</a:t>
                      </a:r>
                      <a:r>
                        <a:rPr lang="en-US" baseline="0" dirty="0"/>
                        <a:t> Count, June Exit and Child Find</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27569821"/>
                  </a:ext>
                </a:extLst>
              </a:tr>
              <a:tr h="370840">
                <a:tc gridSpan="2">
                  <a:txBody>
                    <a:bodyPr/>
                    <a:lstStyle/>
                    <a:p>
                      <a:pPr marL="463550" marR="0" lvl="0" indent="0" algn="l" defTabSz="914400" rtl="0" eaLnBrk="1" fontAlgn="auto" latinLnBrk="0" hangingPunct="1">
                        <a:lnSpc>
                          <a:spcPct val="100000"/>
                        </a:lnSpc>
                        <a:spcBef>
                          <a:spcPts val="0"/>
                        </a:spcBef>
                        <a:spcAft>
                          <a:spcPts val="0"/>
                        </a:spcAft>
                        <a:buClrTx/>
                        <a:buSzTx/>
                        <a:buFontTx/>
                        <a:buNone/>
                        <a:tabLst/>
                        <a:defRPr/>
                      </a:pPr>
                      <a:r>
                        <a:rPr lang="en-US" dirty="0"/>
                        <a:t>Jackie </a:t>
                      </a:r>
                      <a:r>
                        <a:rPr lang="en-US" dirty="0" err="1"/>
                        <a:t>McKim</a:t>
                      </a:r>
                      <a:endParaRPr lang="en-US" dirty="0"/>
                    </a:p>
                  </a:txBody>
                  <a:tcP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lnT w="12700" cap="flat" cmpd="sng" algn="ctr">
                      <a:solidFill>
                        <a:schemeClr val="tx1"/>
                      </a:solidFill>
                      <a:prstDash val="solid"/>
                      <a:round/>
                      <a:headEnd type="none" w="med" len="med"/>
                      <a:tailEnd type="none" w="med" len="med"/>
                    </a:lnT>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971-240-0234</a:t>
                      </a:r>
                    </a:p>
                  </a:txBody>
                  <a:tcPr>
                    <a:lnT w="12700" cap="flat" cmpd="sng" algn="ctr">
                      <a:solidFill>
                        <a:schemeClr val="tx1"/>
                      </a:solidFill>
                      <a:prstDash val="solid"/>
                      <a:round/>
                      <a:headEnd type="none" w="med" len="med"/>
                      <a:tailEnd type="none" w="med" len="med"/>
                    </a:lnT>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jackie.mckim@ode.oregon.gov</a:t>
                      </a:r>
                      <a:endParaRPr lang="en-US" dirty="0"/>
                    </a:p>
                  </a:txBody>
                  <a:tcP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308189136"/>
                  </a:ext>
                </a:extLst>
              </a:tr>
              <a:tr h="185420">
                <a:tc gridSpan="2">
                  <a:txBody>
                    <a:bodyPr/>
                    <a:lstStyle/>
                    <a:p>
                      <a:pPr marL="463550" indent="0" algn="l"/>
                      <a:r>
                        <a:rPr lang="en-US" dirty="0"/>
                        <a:t>Cynthia Garton</a:t>
                      </a:r>
                    </a:p>
                  </a:txBody>
                  <a:tcPr>
                    <a:lnL w="12700" cap="flat" cmpd="sng" algn="ctr">
                      <a:noFill/>
                      <a:prstDash val="solid"/>
                      <a:round/>
                      <a:headEnd type="none" w="med" len="med"/>
                      <a:tailEnd type="none" w="med" len="med"/>
                    </a:ln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503-508-7492</a:t>
                      </a: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lnR w="12700" cap="flat" cmpd="sng" algn="ctr">
                      <a:no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hlinkClick r:id="rId4"/>
                        </a:rPr>
                        <a:t>cynthia.garton@ode.oregon.gov</a:t>
                      </a:r>
                      <a:endParaRPr lang="en-US" dirty="0"/>
                    </a:p>
                  </a:txBody>
                  <a:tcPr>
                    <a:lnR w="12700" cap="flat" cmpd="sng" algn="ctr">
                      <a:noFill/>
                      <a:prstDash val="solid"/>
                      <a:round/>
                      <a:headEnd type="none" w="med" len="med"/>
                      <a:tailEnd type="none" w="med" len="med"/>
                    </a:lnR>
                  </a:tcPr>
                </a:tc>
                <a:extLst>
                  <a:ext uri="{0D108BD9-81ED-4DB2-BD59-A6C34878D82A}">
                    <a16:rowId xmlns:a16="http://schemas.microsoft.com/office/drawing/2014/main" val="3820445695"/>
                  </a:ext>
                </a:extLst>
              </a:tr>
              <a:tr h="121920">
                <a:tc gridSpan="2">
                  <a:txBody>
                    <a:bodyPr/>
                    <a:lstStyle/>
                    <a:p>
                      <a:pPr marL="463550" indent="0" algn="l"/>
                      <a:r>
                        <a:rPr lang="en-US" dirty="0"/>
                        <a:t>Maxwell Swope</a:t>
                      </a:r>
                    </a:p>
                  </a:txBody>
                  <a:tcPr>
                    <a:lnL w="12700" cap="flat" cmpd="sng" algn="ctr">
                      <a:noFill/>
                      <a:prstDash val="solid"/>
                      <a:round/>
                      <a:headEnd type="none" w="med" len="med"/>
                      <a:tailEnd type="none" w="med" len="med"/>
                    </a:lnL>
                  </a:tcPr>
                </a:tc>
                <a:tc hMerge="1">
                  <a:txBody>
                    <a:bodyPr/>
                    <a:lstStyle/>
                    <a:p>
                      <a:endParaRPr lang="en-US"/>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971-208-0259</a:t>
                      </a:r>
                    </a:p>
                  </a:txBody>
                  <a:tcPr/>
                </a:tc>
                <a:tc h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5"/>
                        </a:rPr>
                        <a:t>maxwell.swope@ode.oregon.gov</a:t>
                      </a:r>
                      <a:endParaRPr lang="en-US" dirty="0"/>
                    </a:p>
                  </a:txBody>
                  <a:tcPr>
                    <a:lnR w="12700" cap="flat" cmpd="sng" algn="ctr">
                      <a:noFill/>
                      <a:prstDash val="solid"/>
                      <a:round/>
                      <a:headEnd type="none" w="med" len="med"/>
                      <a:tailEnd type="none" w="med" len="med"/>
                    </a:lnR>
                  </a:tcPr>
                </a:tc>
                <a:extLst>
                  <a:ext uri="{0D108BD9-81ED-4DB2-BD59-A6C34878D82A}">
                    <a16:rowId xmlns:a16="http://schemas.microsoft.com/office/drawing/2014/main" val="320415117"/>
                  </a:ext>
                </a:extLst>
              </a:tr>
              <a:tr h="243840">
                <a:tc gridSpan="2">
                  <a:txBody>
                    <a:bodyPr/>
                    <a:lstStyle/>
                    <a:p>
                      <a:pPr marL="463550" indent="0" algn="l"/>
                      <a:r>
                        <a:rPr lang="en-US" sz="1800" kern="1200" dirty="0">
                          <a:solidFill>
                            <a:schemeClr val="tx1"/>
                          </a:solidFill>
                          <a:effectLst/>
                          <a:latin typeface="+mn-lt"/>
                          <a:ea typeface="+mn-ea"/>
                          <a:cs typeface="+mn-cs"/>
                        </a:rPr>
                        <a:t>Amanda </a:t>
                      </a:r>
                      <a:r>
                        <a:rPr lang="en-US" sz="1800" kern="1200" dirty="0" err="1">
                          <a:solidFill>
                            <a:schemeClr val="tx1"/>
                          </a:solidFill>
                          <a:effectLst/>
                          <a:latin typeface="+mn-lt"/>
                          <a:ea typeface="+mn-ea"/>
                          <a:cs typeface="+mn-cs"/>
                        </a:rPr>
                        <a:t>Claycomb</a:t>
                      </a:r>
                      <a:endParaRPr lang="en-US" dirty="0"/>
                    </a:p>
                  </a:txBody>
                  <a:tcPr>
                    <a:lnL w="12700" cap="flat" cmpd="sng" algn="ctr">
                      <a:noFill/>
                      <a:prstDash val="solid"/>
                      <a:round/>
                      <a:headEnd type="none" w="med" len="med"/>
                      <a:tailEnd type="none" w="med" len="med"/>
                    </a:lnL>
                  </a:tcPr>
                </a:tc>
                <a:tc hMerge="1">
                  <a:txBody>
                    <a:bodyPr/>
                    <a:lstStyle/>
                    <a:p>
                      <a:endParaRPr lang="en-US"/>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mn-lt"/>
                          <a:ea typeface="+mn-ea"/>
                          <a:cs typeface="+mn-cs"/>
                        </a:rPr>
                        <a:t>503-931-8003</a:t>
                      </a:r>
                      <a:endParaRPr lang="en-US" dirty="0">
                        <a:solidFill>
                          <a:schemeClr val="tx1"/>
                        </a:solidFill>
                      </a:endParaRPr>
                    </a:p>
                  </a:txBody>
                  <a:tcPr/>
                </a:tc>
                <a:tc h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u="sng" kern="1200" dirty="0">
                          <a:solidFill>
                            <a:schemeClr val="tx1"/>
                          </a:solidFill>
                          <a:effectLst/>
                          <a:latin typeface="+mn-lt"/>
                          <a:ea typeface="+mn-ea"/>
                          <a:cs typeface="+mn-cs"/>
                          <a:hlinkClick r:id="rId6"/>
                        </a:rPr>
                        <a:t>amanda.claycomb@ode.oregon.gov</a:t>
                      </a:r>
                      <a:endParaRPr lang="en-US" dirty="0"/>
                    </a:p>
                  </a:txBody>
                  <a:tcPr>
                    <a:lnR w="12700" cap="flat" cmpd="sng" algn="ctr">
                      <a:noFill/>
                      <a:prstDash val="solid"/>
                      <a:round/>
                      <a:headEnd type="none" w="med" len="med"/>
                      <a:tailEnd type="none" w="med" len="med"/>
                    </a:lnR>
                  </a:tcPr>
                </a:tc>
                <a:extLst>
                  <a:ext uri="{0D108BD9-81ED-4DB2-BD59-A6C34878D82A}">
                    <a16:rowId xmlns:a16="http://schemas.microsoft.com/office/drawing/2014/main" val="1414340251"/>
                  </a:ext>
                </a:extLst>
              </a:tr>
              <a:tr h="121920">
                <a:tc gridSpan="2">
                  <a:txBody>
                    <a:bodyPr/>
                    <a:lstStyle/>
                    <a:p>
                      <a:pPr marL="463550" indent="0" algn="l"/>
                      <a:r>
                        <a:rPr lang="en-US" sz="1800" kern="1200" dirty="0">
                          <a:solidFill>
                            <a:schemeClr val="tx1"/>
                          </a:solidFill>
                          <a:effectLst/>
                          <a:latin typeface="+mn-lt"/>
                          <a:ea typeface="+mn-ea"/>
                          <a:cs typeface="+mn-cs"/>
                        </a:rPr>
                        <a:t>Cara McMurry</a:t>
                      </a:r>
                      <a:endParaRPr lang="en-US" dirty="0"/>
                    </a:p>
                  </a:txBody>
                  <a:tcPr>
                    <a:lnL w="12700" cap="flat" cmpd="sng" algn="ctr">
                      <a:noFill/>
                      <a:prstDash val="solid"/>
                      <a:round/>
                      <a:headEnd type="none" w="med" len="med"/>
                      <a:tailEnd type="none" w="med" len="med"/>
                    </a:lnL>
                  </a:tcPr>
                </a:tc>
                <a:tc hMerge="1">
                  <a:txBody>
                    <a:bodyPr/>
                    <a:lstStyle/>
                    <a:p>
                      <a:endParaRPr lang="en-US"/>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mn-lt"/>
                          <a:ea typeface="+mn-ea"/>
                          <a:cs typeface="+mn-cs"/>
                        </a:rPr>
                        <a:t>503 689-2783</a:t>
                      </a:r>
                      <a:endParaRPr lang="en-US" dirty="0">
                        <a:solidFill>
                          <a:schemeClr val="tx1"/>
                        </a:solidFill>
                      </a:endParaRPr>
                    </a:p>
                  </a:txBody>
                  <a:tcPr/>
                </a:tc>
                <a:tc h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u="sng" kern="1200" dirty="0">
                          <a:solidFill>
                            <a:schemeClr val="tx1"/>
                          </a:solidFill>
                          <a:effectLst/>
                          <a:latin typeface="+mn-lt"/>
                          <a:ea typeface="+mn-ea"/>
                          <a:cs typeface="+mn-cs"/>
                          <a:hlinkClick r:id="rId7"/>
                        </a:rPr>
                        <a:t>cara.mcmurry@ode.oregon.gov</a:t>
                      </a:r>
                      <a:endParaRPr lang="en-US" dirty="0"/>
                    </a:p>
                  </a:txBody>
                  <a:tcPr>
                    <a:lnR w="12700" cap="flat" cmpd="sng" algn="ctr">
                      <a:noFill/>
                      <a:prstDash val="solid"/>
                      <a:round/>
                      <a:headEnd type="none" w="med" len="med"/>
                      <a:tailEnd type="none" w="med" len="med"/>
                    </a:lnR>
                  </a:tcPr>
                </a:tc>
                <a:extLst>
                  <a:ext uri="{0D108BD9-81ED-4DB2-BD59-A6C34878D82A}">
                    <a16:rowId xmlns:a16="http://schemas.microsoft.com/office/drawing/2014/main" val="2490885921"/>
                  </a:ext>
                </a:extLst>
              </a:tr>
              <a:tr h="370840">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Child Find Data</a:t>
                      </a:r>
                      <a:r>
                        <a:rPr lang="en-US" baseline="0" dirty="0"/>
                        <a:t> Owner</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62475144"/>
                  </a:ext>
                </a:extLst>
              </a:tr>
              <a:tr h="370840">
                <a:tc gridSpan="2">
                  <a:txBody>
                    <a:bodyPr/>
                    <a:lstStyle/>
                    <a:p>
                      <a:pPr marL="463550" indent="0" algn="l"/>
                      <a:r>
                        <a:rPr lang="en-US" dirty="0"/>
                        <a:t>Cherisse Gordon</a:t>
                      </a:r>
                    </a:p>
                  </a:txBody>
                  <a:tcP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503-428-7080</a:t>
                      </a:r>
                    </a:p>
                  </a:txBody>
                  <a:tcP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8"/>
                        </a:rPr>
                        <a:t>cherisse.gordon@ode.oregon.gov</a:t>
                      </a:r>
                      <a:r>
                        <a:rPr lang="en-US" dirty="0"/>
                        <a:t> </a:t>
                      </a:r>
                    </a:p>
                  </a:txBody>
                  <a:tcP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849749451"/>
                  </a:ext>
                </a:extLst>
              </a:tr>
            </a:tbl>
          </a:graphicData>
        </a:graphic>
      </p:graphicFrame>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85</a:t>
            </a:fld>
            <a:endParaRPr lang="en-US" dirty="0"/>
          </a:p>
        </p:txBody>
      </p:sp>
    </p:spTree>
    <p:extLst>
      <p:ext uri="{BB962C8B-B14F-4D97-AF65-F5344CB8AC3E}">
        <p14:creationId xmlns:p14="http://schemas.microsoft.com/office/powerpoint/2010/main" val="156628274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896496" y="3108960"/>
            <a:ext cx="6902824" cy="1026460"/>
          </a:xfrm>
        </p:spPr>
        <p:txBody>
          <a:bodyPr>
            <a:noAutofit/>
          </a:bodyPr>
          <a:lstStyle/>
          <a:p>
            <a:r>
              <a:rPr lang="en-US" sz="9600" b="1" cap="all" dirty="0">
                <a:ln w="0">
                  <a:solidFill>
                    <a:srgbClr val="002060"/>
                  </a:solidFill>
                </a:ln>
                <a:effectLst>
                  <a:reflection blurRad="12700" stA="50000" endPos="50000" dist="5000" dir="5400000" sy="-100000" rotWithShape="0"/>
                </a:effectLst>
              </a:rPr>
              <a:t>Thank you!</a:t>
            </a:r>
            <a:endParaRPr lang="en-US" sz="9600" dirty="0"/>
          </a:p>
        </p:txBody>
      </p:sp>
      <p:sp>
        <p:nvSpPr>
          <p:cNvPr id="2" name="Footer Placeholder 1"/>
          <p:cNvSpPr>
            <a:spLocks noGrp="1"/>
          </p:cNvSpPr>
          <p:nvPr>
            <p:ph type="ftr" sz="quarter" idx="11"/>
          </p:nvPr>
        </p:nvSpPr>
        <p:spPr/>
        <p:txBody>
          <a:bodyPr/>
          <a:lstStyle/>
          <a:p>
            <a:r>
              <a:rPr lang="en-US"/>
              <a:t>Oregon Department of Education</a:t>
            </a:r>
            <a:endParaRPr lang="en-US" dirty="0"/>
          </a:p>
        </p:txBody>
      </p:sp>
      <p:sp>
        <p:nvSpPr>
          <p:cNvPr id="3" name="Slide Number Placeholder 2"/>
          <p:cNvSpPr>
            <a:spLocks noGrp="1"/>
          </p:cNvSpPr>
          <p:nvPr>
            <p:ph type="sldNum" sz="quarter" idx="12"/>
          </p:nvPr>
        </p:nvSpPr>
        <p:spPr/>
        <p:txBody>
          <a:bodyPr/>
          <a:lstStyle/>
          <a:p>
            <a:fld id="{357F5B69-6281-4C1F-8C38-6DA0F56DA430}" type="slidenum">
              <a:rPr lang="en-US" smtClean="0"/>
              <a:pPr/>
              <a:t>86</a:t>
            </a:fld>
            <a:endParaRPr lang="en-US" dirty="0"/>
          </a:p>
        </p:txBody>
      </p:sp>
    </p:spTree>
    <p:extLst>
      <p:ext uri="{BB962C8B-B14F-4D97-AF65-F5344CB8AC3E}">
        <p14:creationId xmlns:p14="http://schemas.microsoft.com/office/powerpoint/2010/main" val="2993668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Special Education </a:t>
            </a:r>
            <a:br>
              <a:rPr lang="en-US" dirty="0"/>
            </a:br>
            <a:r>
              <a:rPr lang="en-US" dirty="0"/>
              <a:t>December Child Count</a:t>
            </a: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9</a:t>
            </a:fld>
            <a:endParaRPr lang="en-US" dirty="0"/>
          </a:p>
        </p:txBody>
      </p:sp>
    </p:spTree>
    <p:extLst>
      <p:ext uri="{BB962C8B-B14F-4D97-AF65-F5344CB8AC3E}">
        <p14:creationId xmlns:p14="http://schemas.microsoft.com/office/powerpoint/2010/main" val="2446492655"/>
      </p:ext>
    </p:extLst>
  </p:cSld>
  <p:clrMapOvr>
    <a:masterClrMapping/>
  </p:clrMapOvr>
</p:sld>
</file>

<file path=ppt/theme/theme1.xml><?xml version="1.0" encoding="utf-8"?>
<a:theme xmlns:a="http://schemas.openxmlformats.org/drawingml/2006/main" name="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A1659452-F499-4686-9052-38F48D83C4D5}"/>
    </a:ext>
  </a:extLst>
</a:theme>
</file>

<file path=ppt/theme/theme2.xml><?xml version="1.0" encoding="utf-8"?>
<a:theme xmlns:a="http://schemas.openxmlformats.org/drawingml/2006/main" name="Green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6BADFB7F-E76B-47E5-9A5F-C514E20AFE45}"/>
    </a:ext>
  </a:extLst>
</a:theme>
</file>

<file path=ppt/theme/theme3.xml><?xml version="1.0" encoding="utf-8"?>
<a:theme xmlns:a="http://schemas.openxmlformats.org/drawingml/2006/main" name="Gold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74D8D87B-5BDF-4254-B9AE-89E014969D86}"/>
    </a:ext>
  </a:extLst>
</a:theme>
</file>

<file path=ppt/theme/theme4.xml><?xml version="1.0" encoding="utf-8"?>
<a:theme xmlns:a="http://schemas.openxmlformats.org/drawingml/2006/main" name="Orange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75F84094-1592-41EE-8B9C-0F531244619D}"/>
    </a:ext>
  </a:extLst>
</a:theme>
</file>

<file path=ppt/theme/theme5.xml><?xml version="1.0" encoding="utf-8"?>
<a:theme xmlns:a="http://schemas.openxmlformats.org/drawingml/2006/main" name="Red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01D7296E-0B2D-4566-8FEF-4B65AC847ECE}"/>
    </a:ext>
  </a:extLst>
</a:theme>
</file>

<file path=ppt/theme/theme6.xml><?xml version="1.0" encoding="utf-8"?>
<a:theme xmlns:a="http://schemas.openxmlformats.org/drawingml/2006/main" name="Teal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01DE0A30-143B-4B5C-A0FD-4B3A47DCFB69}"/>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4E3A0F89BB9954C8B253FD585569827" ma:contentTypeVersion="7" ma:contentTypeDescription="Create a new document." ma:contentTypeScope="" ma:versionID="a81cf9d4b13597e61b9efcf1db968191">
  <xsd:schema xmlns:xsd="http://www.w3.org/2001/XMLSchema" xmlns:xs="http://www.w3.org/2001/XMLSchema" xmlns:p="http://schemas.microsoft.com/office/2006/metadata/properties" xmlns:ns1="http://schemas.microsoft.com/sharepoint/v3" xmlns:ns2="b4311169-ef95-4eb4-ad55-0b8e815ccd7b" xmlns:ns3="626a857a-181d-4963-b522-a6055312c9f6" targetNamespace="http://schemas.microsoft.com/office/2006/metadata/properties" ma:root="true" ma:fieldsID="502f16f298c31747db7e96094745dff6" ns1:_="" ns2:_="" ns3:_="">
    <xsd:import namespace="http://schemas.microsoft.com/sharepoint/v3"/>
    <xsd:import namespace="b4311169-ef95-4eb4-ad55-0b8e815ccd7b"/>
    <xsd:import namespace="626a857a-181d-4963-b522-a6055312c9f6"/>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4311169-ef95-4eb4-ad55-0b8e815ccd7b"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626a857a-181d-4963-b522-a6055312c9f6"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Estimated_x0020_Creation_x0020_Date xmlns="b4311169-ef95-4eb4-ad55-0b8e815ccd7b">2021-04-16T07:00:00+00:00</Estimated_x0020_Creation_x0020_Date>
    <Remediation_x0020_Date xmlns="b4311169-ef95-4eb4-ad55-0b8e815ccd7b">2025-11-05T08:00:00+00:00</Remediation_x0020_Date>
    <Priority xmlns="b4311169-ef95-4eb4-ad55-0b8e815ccd7b">New</Priority>
  </documentManagement>
</p:properties>
</file>

<file path=customXml/itemProps1.xml><?xml version="1.0" encoding="utf-8"?>
<ds:datastoreItem xmlns:ds="http://schemas.openxmlformats.org/officeDocument/2006/customXml" ds:itemID="{F01017A4-B049-4A12-97F0-46965ECEE280}"/>
</file>

<file path=customXml/itemProps2.xml><?xml version="1.0" encoding="utf-8"?>
<ds:datastoreItem xmlns:ds="http://schemas.openxmlformats.org/officeDocument/2006/customXml" ds:itemID="{0C4BBB1F-EEEC-4B6B-A1C2-8E68C611FC3C}"/>
</file>

<file path=customXml/itemProps3.xml><?xml version="1.0" encoding="utf-8"?>
<ds:datastoreItem xmlns:ds="http://schemas.openxmlformats.org/officeDocument/2006/customXml" ds:itemID="{8479B041-7EA6-4BFB-9C4B-47DBEBFC81CF}"/>
</file>

<file path=docMetadata/LabelInfo.xml><?xml version="1.0" encoding="utf-8"?>
<clbl:labelList xmlns:clbl="http://schemas.microsoft.com/office/2020/mipLabelMetadata">
  <clbl:label id="{61f40bdc-19d8-4b8e-be88-e9eb9bcca8b8}" enabled="1" method="Privileged" siteId="{b4f51418-b269-49a2-935a-fa54bf584fc8}" contentBits="0" removed="0"/>
</clbl:labelList>
</file>

<file path=docProps/app.xml><?xml version="1.0" encoding="utf-8"?>
<Properties xmlns="http://schemas.openxmlformats.org/officeDocument/2006/extended-properties" xmlns:vt="http://schemas.openxmlformats.org/officeDocument/2006/docPropsVTypes">
  <Template>ODE PowerPoint Template</Template>
  <TotalTime>20217</TotalTime>
  <Words>16598</Words>
  <Application>Microsoft Office PowerPoint</Application>
  <PresentationFormat>Widescreen</PresentationFormat>
  <Paragraphs>1436</Paragraphs>
  <Slides>86</Slides>
  <Notes>86</Notes>
  <HiddenSlides>0</HiddenSlides>
  <MMClips>0</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86</vt:i4>
      </vt:variant>
    </vt:vector>
  </HeadingPairs>
  <TitlesOfParts>
    <vt:vector size="96" baseType="lpstr">
      <vt:lpstr>Arial</vt:lpstr>
      <vt:lpstr>Calibri</vt:lpstr>
      <vt:lpstr>Courier New</vt:lpstr>
      <vt:lpstr>Wingdings</vt:lpstr>
      <vt:lpstr>2021ODE</vt:lpstr>
      <vt:lpstr>Green_2021ODE</vt:lpstr>
      <vt:lpstr>Gold_2021ODE</vt:lpstr>
      <vt:lpstr>Orange_2021ODE</vt:lpstr>
      <vt:lpstr>Red_2021ODE</vt:lpstr>
      <vt:lpstr>Teal_2021ODE</vt:lpstr>
      <vt:lpstr>SECC/Child Find Fall Webinar</vt:lpstr>
      <vt:lpstr>ODE Equity Stance</vt:lpstr>
      <vt:lpstr>Agenda</vt:lpstr>
      <vt:lpstr>Information Security &amp; ODE Help Desk</vt:lpstr>
      <vt:lpstr>Data Collections &amp; SSA</vt:lpstr>
      <vt:lpstr>Collection Timelines</vt:lpstr>
      <vt:lpstr>Collection Timeline – Problem Areas</vt:lpstr>
      <vt:lpstr>Collection Webpages </vt:lpstr>
      <vt:lpstr>Special Education  December Child Count</vt:lpstr>
      <vt:lpstr>December Child Count Dates</vt:lpstr>
      <vt:lpstr>December Child Count</vt:lpstr>
      <vt:lpstr>December Child Count – Who is reported?</vt:lpstr>
      <vt:lpstr>December Child Count – Who is NOT reported?</vt:lpstr>
      <vt:lpstr>December Child Count – Who is responsible for reporting?</vt:lpstr>
      <vt:lpstr>December Child Count – How are the data used?</vt:lpstr>
      <vt:lpstr>December Child Count – What’s New for 2025-2026</vt:lpstr>
      <vt:lpstr>December Child Count – Problem Areas Miscodes</vt:lpstr>
      <vt:lpstr>December Child Count – Problem Areas Programs</vt:lpstr>
      <vt:lpstr>December Child Count – Problem Areas Demographics</vt:lpstr>
      <vt:lpstr>December Child Count – Problem Areas</vt:lpstr>
      <vt:lpstr>December Child Count – Secondary Federal Placement</vt:lpstr>
      <vt:lpstr>Child Count – Questions?</vt:lpstr>
      <vt:lpstr>June Special Education Exit</vt:lpstr>
      <vt:lpstr>June Special Education Exit Dates</vt:lpstr>
      <vt:lpstr>June Exit</vt:lpstr>
      <vt:lpstr>June Exit – Who is reported for June Exit?</vt:lpstr>
      <vt:lpstr>June Exit – Who is reported?</vt:lpstr>
      <vt:lpstr>June Exit – Who is reported for EI?</vt:lpstr>
      <vt:lpstr>June Exit – Who is reported for ECSE?</vt:lpstr>
      <vt:lpstr>June Exit – Who is reported for School Age?</vt:lpstr>
      <vt:lpstr>June Exit – Diplomas</vt:lpstr>
      <vt:lpstr>June Exit – Certificates and Drop Out</vt:lpstr>
      <vt:lpstr>June Exit – Other Reasons</vt:lpstr>
      <vt:lpstr>June Exit – Who is NOT reported?</vt:lpstr>
      <vt:lpstr>June Exit – Who is responsible for reporting?</vt:lpstr>
      <vt:lpstr>June Exit – How are the data used?</vt:lpstr>
      <vt:lpstr>June Exit – What’s New for 2025-2026</vt:lpstr>
      <vt:lpstr>June Exit – Problem Areas</vt:lpstr>
      <vt:lpstr>June Exit – Problem Areas Coding</vt:lpstr>
      <vt:lpstr>June Exit – Questions?</vt:lpstr>
      <vt:lpstr>Special Education Child Find</vt:lpstr>
      <vt:lpstr>Special Education Child Find Dates</vt:lpstr>
      <vt:lpstr>Child Find</vt:lpstr>
      <vt:lpstr>Child Find – Key Information</vt:lpstr>
      <vt:lpstr>Child Find – Criteria</vt:lpstr>
      <vt:lpstr>Child Find – Who is reported?</vt:lpstr>
      <vt:lpstr>Child Find – Reason Timeline Not Met Codes</vt:lpstr>
      <vt:lpstr>Child Find – Use of Code 2</vt:lpstr>
      <vt:lpstr>Child Find – Who is NOT reported?</vt:lpstr>
      <vt:lpstr>Child Find – Who is responsible for reporting?</vt:lpstr>
      <vt:lpstr>Child Find – Polling Question 1</vt:lpstr>
      <vt:lpstr>Child Find – Polling Question 2</vt:lpstr>
      <vt:lpstr>Child Find – How are the data used?</vt:lpstr>
      <vt:lpstr>Child Find - What’s New for 2025-2026</vt:lpstr>
      <vt:lpstr>Child Find – Problem Areas</vt:lpstr>
      <vt:lpstr>Child Find – Problem Areas Evaluations</vt:lpstr>
      <vt:lpstr>Child Find – Problem Areas Coding</vt:lpstr>
      <vt:lpstr>Child Find – Comment Guidance</vt:lpstr>
      <vt:lpstr>Child Find – Comment Examples</vt:lpstr>
      <vt:lpstr>Child Find – Recode Example</vt:lpstr>
      <vt:lpstr>Child Find – Questions? </vt:lpstr>
      <vt:lpstr>Review Window</vt:lpstr>
      <vt:lpstr>Review Window – Purpose and Dates</vt:lpstr>
      <vt:lpstr>Review Window – Audit Screen</vt:lpstr>
      <vt:lpstr>To Delete a Record</vt:lpstr>
      <vt:lpstr>To Add a Single Record (Web Submission)</vt:lpstr>
      <vt:lpstr>Review Window – Problem Areas</vt:lpstr>
      <vt:lpstr>Logging In – Some Cautions…</vt:lpstr>
      <vt:lpstr>IDEA Data Manager Utilities and Agency Contacts</vt:lpstr>
      <vt:lpstr>IDEA Data Manager – Utilities</vt:lpstr>
      <vt:lpstr>IDEA Data Manager - Agency</vt:lpstr>
      <vt:lpstr>Agency – Instructions Tab</vt:lpstr>
      <vt:lpstr>Agency – Agency Tab</vt:lpstr>
      <vt:lpstr>Agency – Staff Contacts Tab</vt:lpstr>
      <vt:lpstr>Agency – SECC Consortium and State Programs</vt:lpstr>
      <vt:lpstr>Agency – Late &amp; Inaccurate Tab Start of Year</vt:lpstr>
      <vt:lpstr>Data Quality</vt:lpstr>
      <vt:lpstr>Annual Determination Status</vt:lpstr>
      <vt:lpstr>Tips for Submitting Timely and Accurate Data</vt:lpstr>
      <vt:lpstr>Questions?</vt:lpstr>
      <vt:lpstr>Available Resources</vt:lpstr>
      <vt:lpstr>Getting Assistance/Resources</vt:lpstr>
      <vt:lpstr>Resources</vt:lpstr>
      <vt:lpstr>Manuals &amp; Guides</vt:lpstr>
      <vt:lpstr>Contact Information</vt:lpstr>
      <vt:lpstr>Thank you!</vt:lpstr>
    </vt:vector>
  </TitlesOfParts>
  <Company>Oregon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2025 Fall Webinar Presentation</dc:title>
  <dc:creator>ODE Staff</dc:creator>
  <cp:keywords>SECC, December Child Count, Child Count, June Exit, Child Find, Special Education, Data, Data Collection, IDEA</cp:keywords>
  <cp:lastModifiedBy>GARTON Cynthia * ODE</cp:lastModifiedBy>
  <cp:revision>848</cp:revision>
  <cp:lastPrinted>2022-10-25T15:01:36Z</cp:lastPrinted>
  <dcterms:created xsi:type="dcterms:W3CDTF">2021-11-17T22:12:45Z</dcterms:created>
  <dcterms:modified xsi:type="dcterms:W3CDTF">2025-11-05T16:38:45Z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1f40bdc-19d8-4b8e-be88-e9eb9bcca8b8_Enabled">
    <vt:lpwstr>true</vt:lpwstr>
  </property>
  <property fmtid="{D5CDD505-2E9C-101B-9397-08002B2CF9AE}" pid="3" name="MSIP_Label_61f40bdc-19d8-4b8e-be88-e9eb9bcca8b8_SetDate">
    <vt:lpwstr>2023-10-16T22:18:54Z</vt:lpwstr>
  </property>
  <property fmtid="{D5CDD505-2E9C-101B-9397-08002B2CF9AE}" pid="4" name="MSIP_Label_61f40bdc-19d8-4b8e-be88-e9eb9bcca8b8_Method">
    <vt:lpwstr>Privileged</vt:lpwstr>
  </property>
  <property fmtid="{D5CDD505-2E9C-101B-9397-08002B2CF9AE}" pid="5" name="MSIP_Label_61f40bdc-19d8-4b8e-be88-e9eb9bcca8b8_Name">
    <vt:lpwstr>Level 1 - Published (Items)</vt:lpwstr>
  </property>
  <property fmtid="{D5CDD505-2E9C-101B-9397-08002B2CF9AE}" pid="6" name="MSIP_Label_61f40bdc-19d8-4b8e-be88-e9eb9bcca8b8_SiteId">
    <vt:lpwstr>b4f51418-b269-49a2-935a-fa54bf584fc8</vt:lpwstr>
  </property>
  <property fmtid="{D5CDD505-2E9C-101B-9397-08002B2CF9AE}" pid="7" name="MSIP_Label_61f40bdc-19d8-4b8e-be88-e9eb9bcca8b8_ActionId">
    <vt:lpwstr>afffb870-e3c5-4ac6-bacd-e27b04c442e3</vt:lpwstr>
  </property>
  <property fmtid="{D5CDD505-2E9C-101B-9397-08002B2CF9AE}" pid="8" name="MSIP_Label_61f40bdc-19d8-4b8e-be88-e9eb9bcca8b8_ContentBits">
    <vt:lpwstr>0</vt:lpwstr>
  </property>
  <property fmtid="{D5CDD505-2E9C-101B-9397-08002B2CF9AE}" pid="9" name="_MarkAsFinal">
    <vt:bool>true</vt:bool>
  </property>
  <property fmtid="{D5CDD505-2E9C-101B-9397-08002B2CF9AE}" pid="10" name="ContentTypeId">
    <vt:lpwstr>0x01010054E3A0F89BB9954C8B253FD585569827</vt:lpwstr>
  </property>
</Properties>
</file>