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5.xml" ContentType="application/vnd.openxmlformats-officedocument.presentationml.slide+xml"/>
  <Override PartName="/ppt/slides/slide13.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1.xml" ContentType="application/vnd.openxmlformats-officedocument.presentationml.slide+xml"/>
  <Override PartName="/ppt/slides/slide1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Masters/slideMaster1.xml" ContentType="application/vnd.openxmlformats-officedocument.presentationml.slideMaster+xml"/>
  <Override PartName="/ppt/slideLayouts/slideLayout8.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9.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notesSlides/notesSlide1.xml" ContentType="application/vnd.openxmlformats-officedocument.presentationml.notesSlide+xml"/>
  <Override PartName="/ppt/slideLayouts/slideLayout7.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notesSlides/notesSlide2.xml" ContentType="application/vnd.openxmlformats-officedocument.presentationml.notesSlide+xml"/>
  <Override PartName="/ppt/notesSlides/notesSlide3.xml" ContentType="application/vnd.openxmlformats-officedocument.presentationml.notesSlide+xml"/>
  <Override PartName="/ppt/theme/theme1.xml" ContentType="application/vnd.openxmlformats-officedocument.them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3.xml" ContentType="application/vnd.openxmlformats-officedocument.theme+xml"/>
  <Override PartName="/ppt/theme/theme2.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6"/>
  </p:notesMasterIdLst>
  <p:handoutMasterIdLst>
    <p:handoutMasterId r:id="rId27"/>
  </p:handoutMasterIdLst>
  <p:sldIdLst>
    <p:sldId id="256" r:id="rId2"/>
    <p:sldId id="257" r:id="rId3"/>
    <p:sldId id="258" r:id="rId4"/>
    <p:sldId id="271" r:id="rId5"/>
    <p:sldId id="259" r:id="rId6"/>
    <p:sldId id="270" r:id="rId7"/>
    <p:sldId id="288" r:id="rId8"/>
    <p:sldId id="262" r:id="rId9"/>
    <p:sldId id="263" r:id="rId10"/>
    <p:sldId id="260" r:id="rId11"/>
    <p:sldId id="261" r:id="rId12"/>
    <p:sldId id="275" r:id="rId13"/>
    <p:sldId id="281" r:id="rId14"/>
    <p:sldId id="280" r:id="rId15"/>
    <p:sldId id="284" r:id="rId16"/>
    <p:sldId id="272" r:id="rId17"/>
    <p:sldId id="285" r:id="rId18"/>
    <p:sldId id="269" r:id="rId19"/>
    <p:sldId id="276" r:id="rId20"/>
    <p:sldId id="277" r:id="rId21"/>
    <p:sldId id="286" r:id="rId22"/>
    <p:sldId id="287" r:id="rId23"/>
    <p:sldId id="283" r:id="rId24"/>
    <p:sldId id="282" r:id="rId25"/>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0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ustomXml" Target="../customXml/item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4820"/>
          </a:xfrm>
          <a:prstGeom prst="rect">
            <a:avLst/>
          </a:prstGeom>
        </p:spPr>
        <p:txBody>
          <a:bodyPr vert="horz" lIns="91440" tIns="45720" rIns="91440" bIns="45720" rtlCol="0"/>
          <a:lstStyle>
            <a:lvl1pPr algn="r">
              <a:defRPr sz="1200"/>
            </a:lvl1pPr>
          </a:lstStyle>
          <a:p>
            <a:fld id="{758E4193-E6A7-4C19-99C8-1732120205AC}" type="datetimeFigureOut">
              <a:rPr lang="en-US" smtClean="0"/>
              <a:t>4/24/2014</a:t>
            </a:fld>
            <a:endParaRPr lang="en-US"/>
          </a:p>
        </p:txBody>
      </p:sp>
      <p:sp>
        <p:nvSpPr>
          <p:cNvPr id="4" name="Footer Placeholder 3"/>
          <p:cNvSpPr>
            <a:spLocks noGrp="1"/>
          </p:cNvSpPr>
          <p:nvPr>
            <p:ph type="ftr" sz="quarter" idx="2"/>
          </p:nvPr>
        </p:nvSpPr>
        <p:spPr>
          <a:xfrm>
            <a:off x="0" y="8829967"/>
            <a:ext cx="2971800" cy="46482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29967"/>
            <a:ext cx="2971800" cy="464820"/>
          </a:xfrm>
          <a:prstGeom prst="rect">
            <a:avLst/>
          </a:prstGeom>
        </p:spPr>
        <p:txBody>
          <a:bodyPr vert="horz" lIns="91440" tIns="45720" rIns="91440" bIns="45720" rtlCol="0" anchor="b"/>
          <a:lstStyle>
            <a:lvl1pPr algn="r">
              <a:defRPr sz="1200"/>
            </a:lvl1pPr>
          </a:lstStyle>
          <a:p>
            <a:fld id="{14C183F8-A7B0-4D44-9462-074B5B9B3C5B}" type="slidenum">
              <a:rPr lang="en-US" smtClean="0"/>
              <a:t>‹#›</a:t>
            </a:fld>
            <a:endParaRPr lang="en-US"/>
          </a:p>
        </p:txBody>
      </p:sp>
    </p:spTree>
    <p:extLst>
      <p:ext uri="{BB962C8B-B14F-4D97-AF65-F5344CB8AC3E}">
        <p14:creationId xmlns:p14="http://schemas.microsoft.com/office/powerpoint/2010/main" val="22937153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4820"/>
          </a:xfrm>
          <a:prstGeom prst="rect">
            <a:avLst/>
          </a:prstGeom>
        </p:spPr>
        <p:txBody>
          <a:bodyPr vert="horz" lIns="91440" tIns="45720" rIns="91440" bIns="45720" rtlCol="0"/>
          <a:lstStyle>
            <a:lvl1pPr algn="r">
              <a:defRPr sz="1200"/>
            </a:lvl1pPr>
          </a:lstStyle>
          <a:p>
            <a:fld id="{0DE89662-3F1C-4AF7-83F6-38A96B8B7B79}" type="datetimeFigureOut">
              <a:rPr lang="en-US" smtClean="0"/>
              <a:t>4/24/2014</a:t>
            </a:fld>
            <a:endParaRPr lang="en-US"/>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15790"/>
            <a:ext cx="5486400" cy="418338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2971800" cy="46482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967"/>
            <a:ext cx="2971800" cy="464820"/>
          </a:xfrm>
          <a:prstGeom prst="rect">
            <a:avLst/>
          </a:prstGeom>
        </p:spPr>
        <p:txBody>
          <a:bodyPr vert="horz" lIns="91440" tIns="45720" rIns="91440" bIns="45720" rtlCol="0" anchor="b"/>
          <a:lstStyle>
            <a:lvl1pPr algn="r">
              <a:defRPr sz="1200"/>
            </a:lvl1pPr>
          </a:lstStyle>
          <a:p>
            <a:fld id="{80CAC4A4-23D7-4E89-AE03-A36E046C6B0F}" type="slidenum">
              <a:rPr lang="en-US" smtClean="0"/>
              <a:t>‹#›</a:t>
            </a:fld>
            <a:endParaRPr lang="en-US"/>
          </a:p>
        </p:txBody>
      </p:sp>
    </p:spTree>
    <p:extLst>
      <p:ext uri="{BB962C8B-B14F-4D97-AF65-F5344CB8AC3E}">
        <p14:creationId xmlns:p14="http://schemas.microsoft.com/office/powerpoint/2010/main" val="4964841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0CAC4A4-23D7-4E89-AE03-A36E046C6B0F}" type="slidenum">
              <a:rPr lang="en-US" smtClean="0"/>
              <a:t>2</a:t>
            </a:fld>
            <a:endParaRPr lang="en-US"/>
          </a:p>
        </p:txBody>
      </p:sp>
    </p:spTree>
    <p:extLst>
      <p:ext uri="{BB962C8B-B14F-4D97-AF65-F5344CB8AC3E}">
        <p14:creationId xmlns:p14="http://schemas.microsoft.com/office/powerpoint/2010/main" val="31800248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0CAC4A4-23D7-4E89-AE03-A36E046C6B0F}" type="slidenum">
              <a:rPr lang="en-US" smtClean="0"/>
              <a:t>5</a:t>
            </a:fld>
            <a:endParaRPr lang="en-US"/>
          </a:p>
        </p:txBody>
      </p:sp>
    </p:spTree>
    <p:extLst>
      <p:ext uri="{BB962C8B-B14F-4D97-AF65-F5344CB8AC3E}">
        <p14:creationId xmlns:p14="http://schemas.microsoft.com/office/powerpoint/2010/main" val="23305884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0CAC4A4-23D7-4E89-AE03-A36E046C6B0F}" type="slidenum">
              <a:rPr lang="en-US" smtClean="0"/>
              <a:t>8</a:t>
            </a:fld>
            <a:endParaRPr lang="en-US"/>
          </a:p>
        </p:txBody>
      </p:sp>
    </p:spTree>
    <p:extLst>
      <p:ext uri="{BB962C8B-B14F-4D97-AF65-F5344CB8AC3E}">
        <p14:creationId xmlns:p14="http://schemas.microsoft.com/office/powerpoint/2010/main" val="106315027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2E340F1F-53B2-43A0-A07F-727668694FC8}" type="datetime1">
              <a:rPr lang="en-US" smtClean="0"/>
              <a:t>4/24/2014</a:t>
            </a:fld>
            <a:endParaRPr lang="en-US" dirty="0"/>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dirty="0"/>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EECB7E88-B26A-4057-818B-EF0D610639DA}"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659325F-5EE8-4C5B-BBC3-14B48A995BBB}" type="datetime1">
              <a:rPr lang="en-US" smtClean="0"/>
              <a:t>4/24/2014</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EECB7E88-B26A-4057-818B-EF0D610639DA}"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92D2128-10DC-4F7B-9561-48828C87BB5F}" type="datetime1">
              <a:rPr lang="en-US" smtClean="0"/>
              <a:t>4/24/2014</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EECB7E88-B26A-4057-818B-EF0D610639DA}"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6463B88-5AF3-4F46-B86F-5D6E86742146}" type="datetime1">
              <a:rPr lang="en-US" smtClean="0"/>
              <a:t>4/24/2014</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EECB7E88-B26A-4057-818B-EF0D610639DA}" type="slidenum">
              <a:rPr lang="en-US" smtClean="0"/>
              <a:t>‹#›</a:t>
            </a:fld>
            <a:endParaRPr lang="en-US" dirty="0"/>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7D1B6F2C-672A-4543-A460-D029313C4541}" type="datetime1">
              <a:rPr lang="en-US" smtClean="0"/>
              <a:t>4/24/2014</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EECB7E88-B26A-4057-818B-EF0D610639DA}" type="slidenum">
              <a:rPr lang="en-US" smtClean="0"/>
              <a:t>‹#›</a:t>
            </a:fld>
            <a:endParaRPr lang="en-US" dirty="0"/>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EBCC564A-8DD4-421E-9ED4-9029FAA9517A}" type="datetime1">
              <a:rPr lang="en-US" smtClean="0"/>
              <a:t>4/24/2014</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EECB7E88-B26A-4057-818B-EF0D610639DA}" type="slidenum">
              <a:rPr lang="en-US" smtClean="0"/>
              <a:t>‹#›</a:t>
            </a:fld>
            <a:endParaRPr lang="en-US" dirty="0"/>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56D7E03C-9E86-4066-BC6F-F98E6D21FD80}" type="datetime1">
              <a:rPr lang="en-US" smtClean="0"/>
              <a:t>4/24/2014</a:t>
            </a:fld>
            <a:endParaRPr lang="en-US" dirty="0"/>
          </a:p>
        </p:txBody>
      </p:sp>
      <p:sp>
        <p:nvSpPr>
          <p:cNvPr id="8" name="Footer Placeholder 7"/>
          <p:cNvSpPr>
            <a:spLocks noGrp="1"/>
          </p:cNvSpPr>
          <p:nvPr>
            <p:ph type="ftr" sz="quarter" idx="11"/>
          </p:nvPr>
        </p:nvSpPr>
        <p:spPr/>
        <p:txBody>
          <a:bodyPr/>
          <a:lstStyle>
            <a:extLst/>
          </a:lstStyle>
          <a:p>
            <a:endParaRPr lang="en-US" dirty="0"/>
          </a:p>
        </p:txBody>
      </p:sp>
      <p:sp>
        <p:nvSpPr>
          <p:cNvPr id="9" name="Slide Number Placeholder 8"/>
          <p:cNvSpPr>
            <a:spLocks noGrp="1"/>
          </p:cNvSpPr>
          <p:nvPr>
            <p:ph type="sldNum" sz="quarter" idx="12"/>
          </p:nvPr>
        </p:nvSpPr>
        <p:spPr/>
        <p:txBody>
          <a:bodyPr/>
          <a:lstStyle>
            <a:extLst/>
          </a:lstStyle>
          <a:p>
            <a:fld id="{EECB7E88-B26A-4057-818B-EF0D610639DA}" type="slidenum">
              <a:rPr lang="en-US" smtClean="0"/>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FF93C874-F515-4BAA-BEBD-65C1401F6AB8}" type="datetime1">
              <a:rPr lang="en-US" smtClean="0"/>
              <a:t>4/24/2014</a:t>
            </a:fld>
            <a:endParaRPr lang="en-US" dirty="0"/>
          </a:p>
        </p:txBody>
      </p:sp>
      <p:sp>
        <p:nvSpPr>
          <p:cNvPr id="4" name="Footer Placeholder 3"/>
          <p:cNvSpPr>
            <a:spLocks noGrp="1"/>
          </p:cNvSpPr>
          <p:nvPr>
            <p:ph type="ftr" sz="quarter" idx="11"/>
          </p:nvPr>
        </p:nvSpPr>
        <p:spPr/>
        <p:txBody>
          <a:bodyPr/>
          <a:lstStyle>
            <a:extLst/>
          </a:lstStyle>
          <a:p>
            <a:endParaRPr lang="en-US" dirty="0"/>
          </a:p>
        </p:txBody>
      </p:sp>
      <p:sp>
        <p:nvSpPr>
          <p:cNvPr id="5" name="Slide Number Placeholder 4"/>
          <p:cNvSpPr>
            <a:spLocks noGrp="1"/>
          </p:cNvSpPr>
          <p:nvPr>
            <p:ph type="sldNum" sz="quarter" idx="12"/>
          </p:nvPr>
        </p:nvSpPr>
        <p:spPr/>
        <p:txBody>
          <a:bodyPr/>
          <a:lstStyle>
            <a:extLst/>
          </a:lstStyle>
          <a:p>
            <a:fld id="{EECB7E88-B26A-4057-818B-EF0D610639DA}" type="slidenum">
              <a:rPr lang="en-US" smtClean="0"/>
              <a:t>‹#›</a:t>
            </a:fld>
            <a:endParaRPr lang="en-US" dirty="0"/>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F4AB8068-FE59-43C0-9D51-D9EC7DB5D6C9}" type="datetime1">
              <a:rPr lang="en-US" smtClean="0"/>
              <a:t>4/24/2014</a:t>
            </a:fld>
            <a:endParaRPr lang="en-US" dirty="0"/>
          </a:p>
        </p:txBody>
      </p:sp>
      <p:sp>
        <p:nvSpPr>
          <p:cNvPr id="3" name="Footer Placeholder 2"/>
          <p:cNvSpPr>
            <a:spLocks noGrp="1"/>
          </p:cNvSpPr>
          <p:nvPr>
            <p:ph type="ftr" sz="quarter" idx="11"/>
          </p:nvPr>
        </p:nvSpPr>
        <p:spPr/>
        <p:txBody>
          <a:bodyPr/>
          <a:lstStyle>
            <a:extLst/>
          </a:lstStyle>
          <a:p>
            <a:endParaRPr lang="en-US" dirty="0"/>
          </a:p>
        </p:txBody>
      </p:sp>
      <p:sp>
        <p:nvSpPr>
          <p:cNvPr id="4" name="Slide Number Placeholder 3"/>
          <p:cNvSpPr>
            <a:spLocks noGrp="1"/>
          </p:cNvSpPr>
          <p:nvPr>
            <p:ph type="sldNum" sz="quarter" idx="12"/>
          </p:nvPr>
        </p:nvSpPr>
        <p:spPr/>
        <p:txBody>
          <a:bodyPr/>
          <a:lstStyle>
            <a:extLst/>
          </a:lstStyle>
          <a:p>
            <a:fld id="{EECB7E88-B26A-4057-818B-EF0D610639DA}"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F34EE8EE-B607-479E-8DAD-E6E4FC7FA313}" type="datetime1">
              <a:rPr lang="en-US" smtClean="0"/>
              <a:t>4/24/2014</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EECB7E88-B26A-4057-818B-EF0D610639DA}" type="slidenum">
              <a:rPr lang="en-US" smtClean="0"/>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0581D4FF-4399-41B5-803B-F94C95230F4F}" type="datetime1">
              <a:rPr lang="en-US" smtClean="0"/>
              <a:t>4/24/2014</a:t>
            </a:fld>
            <a:endParaRPr lang="en-US" dirty="0"/>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dirty="0"/>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EECB7E88-B26A-4057-818B-EF0D610639DA}" type="slidenum">
              <a:rPr lang="en-US" smtClean="0"/>
              <a:t>‹#›</a:t>
            </a:fld>
            <a:endParaRPr lang="en-US"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8CCFE2DD-6850-434C-A94A-75FE8A9EA884}" type="datetime1">
              <a:rPr lang="en-US" smtClean="0"/>
              <a:t>4/24/2014</a:t>
            </a:fld>
            <a:endParaRPr lang="en-US" dirty="0"/>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dirty="0"/>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EECB7E88-B26A-4057-818B-EF0D610639DA}"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mailto:Brian.Reeder@state.or.us" TargetMode="External"/><Relationship Id="rId2" Type="http://schemas.openxmlformats.org/officeDocument/2006/relationships/hyperlink" Target="mailto:Mitch.Kruska@state.or.us"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381000"/>
            <a:ext cx="8153399" cy="5181600"/>
          </a:xfrm>
        </p:spPr>
        <p:txBody>
          <a:bodyPr>
            <a:normAutofit/>
          </a:bodyPr>
          <a:lstStyle/>
          <a:p>
            <a:pPr marL="182880" algn="ctr"/>
            <a:r>
              <a:rPr lang="en-US" sz="3600" dirty="0">
                <a:cs typeface="Aharoni" panose="02010803020104030203" pitchFamily="2" charset="-79"/>
              </a:rPr>
              <a:t>O</a:t>
            </a:r>
            <a:r>
              <a:rPr lang="en-US" sz="3600" dirty="0" smtClean="0">
                <a:cs typeface="Aharoni" panose="02010803020104030203" pitchFamily="2" charset="-79"/>
              </a:rPr>
              <a:t>regon Department of Education</a:t>
            </a:r>
            <a:br>
              <a:rPr lang="en-US" sz="3600" dirty="0" smtClean="0">
                <a:cs typeface="Aharoni" panose="02010803020104030203" pitchFamily="2" charset="-79"/>
              </a:rPr>
            </a:br>
            <a:r>
              <a:rPr lang="en-US" sz="2000" dirty="0" smtClean="0">
                <a:cs typeface="Aharoni" panose="02010803020104030203" pitchFamily="2" charset="-79"/>
              </a:rPr>
              <a:t/>
            </a:r>
            <a:br>
              <a:rPr lang="en-US" sz="2000" dirty="0" smtClean="0">
                <a:cs typeface="Aharoni" panose="02010803020104030203" pitchFamily="2" charset="-79"/>
              </a:rPr>
            </a:br>
            <a:r>
              <a:rPr lang="en-US" sz="1100" dirty="0">
                <a:cs typeface="Aharoni" panose="02010803020104030203" pitchFamily="2" charset="-79"/>
              </a:rPr>
              <a:t/>
            </a:r>
            <a:br>
              <a:rPr lang="en-US" sz="1100" dirty="0">
                <a:cs typeface="Aharoni" panose="02010803020104030203" pitchFamily="2" charset="-79"/>
              </a:rPr>
            </a:br>
            <a:r>
              <a:rPr lang="en-US" sz="3600" dirty="0" smtClean="0">
                <a:cs typeface="Aharoni" panose="02010803020104030203" pitchFamily="2" charset="-79"/>
              </a:rPr>
              <a:t>Long Term Care &amp; Treatment Programs (LTCT)</a:t>
            </a:r>
            <a:br>
              <a:rPr lang="en-US" sz="3600" dirty="0" smtClean="0">
                <a:cs typeface="Aharoni" panose="02010803020104030203" pitchFamily="2" charset="-79"/>
              </a:rPr>
            </a:br>
            <a:r>
              <a:rPr lang="en-US" sz="3600" dirty="0" smtClean="0">
                <a:cs typeface="Aharoni" panose="02010803020104030203" pitchFamily="2" charset="-79"/>
              </a:rPr>
              <a:t/>
            </a:r>
            <a:br>
              <a:rPr lang="en-US" sz="3600" dirty="0" smtClean="0">
                <a:cs typeface="Aharoni" panose="02010803020104030203" pitchFamily="2" charset="-79"/>
              </a:rPr>
            </a:br>
            <a:r>
              <a:rPr lang="en-US" sz="3600" dirty="0" smtClean="0">
                <a:cs typeface="Aharoni" panose="02010803020104030203" pitchFamily="2" charset="-79"/>
              </a:rPr>
              <a:t>Presentation to: State School Fund Task Force</a:t>
            </a:r>
            <a:br>
              <a:rPr lang="en-US" sz="3600" dirty="0" smtClean="0">
                <a:cs typeface="Aharoni" panose="02010803020104030203" pitchFamily="2" charset="-79"/>
              </a:rPr>
            </a:br>
            <a:r>
              <a:rPr lang="en-US" sz="3600" dirty="0" smtClean="0">
                <a:cs typeface="Aharoni" panose="02010803020104030203" pitchFamily="2" charset="-79"/>
              </a:rPr>
              <a:t>April 24, 2014</a:t>
            </a:r>
            <a:r>
              <a:rPr lang="en-US" sz="3600" dirty="0">
                <a:cs typeface="Aharoni" panose="02010803020104030203" pitchFamily="2" charset="-79"/>
              </a:rPr>
              <a:t/>
            </a:r>
            <a:br>
              <a:rPr lang="en-US" sz="3600" dirty="0">
                <a:cs typeface="Aharoni" panose="02010803020104030203" pitchFamily="2" charset="-79"/>
              </a:rPr>
            </a:br>
            <a:endParaRPr lang="en-US" sz="3600" dirty="0"/>
          </a:p>
        </p:txBody>
      </p:sp>
      <p:sp>
        <p:nvSpPr>
          <p:cNvPr id="3" name="Slide Number Placeholder 2"/>
          <p:cNvSpPr>
            <a:spLocks noGrp="1"/>
          </p:cNvSpPr>
          <p:nvPr>
            <p:ph type="sldNum" sz="quarter" idx="12"/>
          </p:nvPr>
        </p:nvSpPr>
        <p:spPr/>
        <p:txBody>
          <a:bodyPr/>
          <a:lstStyle/>
          <a:p>
            <a:fld id="{EECB7E88-B26A-4057-818B-EF0D610639DA}" type="slidenum">
              <a:rPr lang="en-US" smtClean="0"/>
              <a:t>1</a:t>
            </a:fld>
            <a:endParaRPr lang="en-US" dirty="0"/>
          </a:p>
        </p:txBody>
      </p:sp>
    </p:spTree>
    <p:extLst>
      <p:ext uri="{BB962C8B-B14F-4D97-AF65-F5344CB8AC3E}">
        <p14:creationId xmlns:p14="http://schemas.microsoft.com/office/powerpoint/2010/main" val="390884802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1447800"/>
            <a:ext cx="7543800" cy="4343400"/>
          </a:xfrm>
        </p:spPr>
        <p:txBody>
          <a:bodyPr>
            <a:normAutofit lnSpcReduction="10000"/>
          </a:bodyPr>
          <a:lstStyle/>
          <a:p>
            <a:pPr>
              <a:buFont typeface="Wingdings" panose="05000000000000000000" pitchFamily="2" charset="2"/>
              <a:buChar char="§"/>
            </a:pPr>
            <a:r>
              <a:rPr lang="en-US" sz="2000" dirty="0" smtClean="0"/>
              <a:t>Up to and including the 2013-14 school year, monthly student counts were reported to ODE by the LTCT contractors. ODE then calculated the estimated student counts per site by taking </a:t>
            </a:r>
            <a:r>
              <a:rPr lang="en-US" sz="2000" dirty="0"/>
              <a:t>the highest </a:t>
            </a:r>
            <a:r>
              <a:rPr lang="en-US" sz="2000" dirty="0" smtClean="0"/>
              <a:t>monthly attendance </a:t>
            </a:r>
            <a:r>
              <a:rPr lang="en-US" sz="2000" dirty="0"/>
              <a:t>count, the </a:t>
            </a:r>
            <a:r>
              <a:rPr lang="en-US" sz="2000" dirty="0" smtClean="0"/>
              <a:t>average monthly attendance </a:t>
            </a:r>
            <a:r>
              <a:rPr lang="en-US" sz="2000" dirty="0"/>
              <a:t>count, </a:t>
            </a:r>
            <a:r>
              <a:rPr lang="en-US" sz="2000" dirty="0" smtClean="0"/>
              <a:t>and calculating the median between these two numbers.</a:t>
            </a:r>
          </a:p>
          <a:p>
            <a:pPr marL="109728" indent="0">
              <a:buNone/>
            </a:pPr>
            <a:endParaRPr lang="en-US" sz="1000" dirty="0" smtClean="0"/>
          </a:p>
          <a:p>
            <a:pPr>
              <a:buFont typeface="Wingdings" panose="05000000000000000000" pitchFamily="2" charset="2"/>
              <a:buChar char="§"/>
            </a:pPr>
            <a:r>
              <a:rPr lang="en-US" sz="2000" dirty="0" smtClean="0"/>
              <a:t>This median number was then used as the estimated student count for calculating contract amounts for each contractor per site. </a:t>
            </a:r>
          </a:p>
          <a:p>
            <a:pPr marL="109728" indent="0">
              <a:buNone/>
            </a:pPr>
            <a:endParaRPr lang="en-US" sz="1000" dirty="0" smtClean="0"/>
          </a:p>
          <a:p>
            <a:pPr>
              <a:buFont typeface="Wingdings" panose="05000000000000000000" pitchFamily="2" charset="2"/>
              <a:buChar char="§"/>
            </a:pPr>
            <a:r>
              <a:rPr lang="en-US" sz="2000" dirty="0" smtClean="0"/>
              <a:t>This calculation method led to an overestimation of student </a:t>
            </a:r>
            <a:r>
              <a:rPr lang="en-US" sz="2000" dirty="0"/>
              <a:t>counts by adjusting the average count upwards based on the highest count.</a:t>
            </a:r>
          </a:p>
        </p:txBody>
      </p:sp>
      <p:sp>
        <p:nvSpPr>
          <p:cNvPr id="2" name="Title 1"/>
          <p:cNvSpPr>
            <a:spLocks noGrp="1"/>
          </p:cNvSpPr>
          <p:nvPr>
            <p:ph type="title"/>
          </p:nvPr>
        </p:nvSpPr>
        <p:spPr>
          <a:xfrm>
            <a:off x="914400" y="228600"/>
            <a:ext cx="7239000" cy="1219200"/>
          </a:xfrm>
        </p:spPr>
        <p:txBody>
          <a:bodyPr>
            <a:normAutofit/>
          </a:bodyPr>
          <a:lstStyle/>
          <a:p>
            <a:pPr marL="0" indent="0" algn="ctr">
              <a:buNone/>
            </a:pPr>
            <a:r>
              <a:rPr lang="en-US" sz="4400" dirty="0" smtClean="0"/>
              <a:t>Current Count Method</a:t>
            </a:r>
            <a:endParaRPr lang="en-US" sz="4400" dirty="0"/>
          </a:p>
        </p:txBody>
      </p:sp>
      <p:sp>
        <p:nvSpPr>
          <p:cNvPr id="4" name="Slide Number Placeholder 3"/>
          <p:cNvSpPr>
            <a:spLocks noGrp="1"/>
          </p:cNvSpPr>
          <p:nvPr>
            <p:ph type="sldNum" sz="quarter" idx="12"/>
          </p:nvPr>
        </p:nvSpPr>
        <p:spPr/>
        <p:txBody>
          <a:bodyPr/>
          <a:lstStyle/>
          <a:p>
            <a:fld id="{EECB7E88-B26A-4057-818B-EF0D610639DA}" type="slidenum">
              <a:rPr lang="en-US" smtClean="0"/>
              <a:t>10</a:t>
            </a:fld>
            <a:endParaRPr lang="en-US" dirty="0"/>
          </a:p>
        </p:txBody>
      </p:sp>
    </p:spTree>
    <p:extLst>
      <p:ext uri="{BB962C8B-B14F-4D97-AF65-F5344CB8AC3E}">
        <p14:creationId xmlns:p14="http://schemas.microsoft.com/office/powerpoint/2010/main" val="19716626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371600"/>
            <a:ext cx="7467600" cy="4648200"/>
          </a:xfrm>
        </p:spPr>
        <p:txBody>
          <a:bodyPr>
            <a:noAutofit/>
          </a:bodyPr>
          <a:lstStyle/>
          <a:p>
            <a:pPr>
              <a:buFont typeface="Wingdings" panose="05000000000000000000" pitchFamily="2" charset="2"/>
              <a:buChar char="§"/>
            </a:pPr>
            <a:r>
              <a:rPr lang="en-US" sz="2000" dirty="0" smtClean="0"/>
              <a:t>Starting with the 2014-15 school year, and moving forward, the following will be used to calculate student counts:</a:t>
            </a:r>
          </a:p>
          <a:p>
            <a:pPr lvl="2">
              <a:buFont typeface="Wingdings" panose="05000000000000000000" pitchFamily="2" charset="2"/>
              <a:buChar char="§"/>
            </a:pPr>
            <a:r>
              <a:rPr lang="en-US" sz="2000" dirty="0" smtClean="0"/>
              <a:t>Each LTCT site will be required to track daily attendance and report these counts to ODE monthly.</a:t>
            </a:r>
          </a:p>
          <a:p>
            <a:pPr marL="630936" lvl="2" indent="0">
              <a:buNone/>
            </a:pPr>
            <a:endParaRPr lang="en-US" sz="900" dirty="0" smtClean="0"/>
          </a:p>
          <a:p>
            <a:pPr lvl="2">
              <a:buFont typeface="Wingdings" panose="05000000000000000000" pitchFamily="2" charset="2"/>
              <a:buChar char="§"/>
            </a:pPr>
            <a:r>
              <a:rPr lang="en-US" sz="2000" dirty="0" smtClean="0"/>
              <a:t>ODE will then use the daily attendance counts to calculate actual annual average attendance and that number will be used for </a:t>
            </a:r>
            <a:r>
              <a:rPr lang="en-US" sz="2000" dirty="0"/>
              <a:t>calculating contract amounts for each contractor per </a:t>
            </a:r>
            <a:r>
              <a:rPr lang="en-US" sz="2000" dirty="0" smtClean="0"/>
              <a:t>site.</a:t>
            </a:r>
          </a:p>
          <a:p>
            <a:pPr marL="630936" lvl="2" indent="0">
              <a:buNone/>
            </a:pPr>
            <a:endParaRPr lang="en-US" sz="900" dirty="0"/>
          </a:p>
          <a:p>
            <a:pPr lvl="2">
              <a:buFont typeface="Wingdings" panose="05000000000000000000" pitchFamily="2" charset="2"/>
              <a:buChar char="§"/>
            </a:pPr>
            <a:r>
              <a:rPr lang="en-US" sz="2000" dirty="0" smtClean="0"/>
              <a:t>This count method relies solely on the actual attendance counts per month and will therefore be a more accurate method of estimating counts.</a:t>
            </a:r>
            <a:endParaRPr lang="en-US" sz="2000" dirty="0"/>
          </a:p>
          <a:p>
            <a:pPr marL="630936" lvl="2" indent="0">
              <a:buNone/>
            </a:pPr>
            <a:endParaRPr lang="en-US" sz="2000" dirty="0" smtClean="0"/>
          </a:p>
        </p:txBody>
      </p:sp>
      <p:sp>
        <p:nvSpPr>
          <p:cNvPr id="2" name="Title 1"/>
          <p:cNvSpPr>
            <a:spLocks noGrp="1"/>
          </p:cNvSpPr>
          <p:nvPr>
            <p:ph type="title"/>
          </p:nvPr>
        </p:nvSpPr>
        <p:spPr>
          <a:xfrm>
            <a:off x="1143000" y="76200"/>
            <a:ext cx="7010399" cy="1219200"/>
          </a:xfrm>
        </p:spPr>
        <p:txBody>
          <a:bodyPr>
            <a:normAutofit/>
          </a:bodyPr>
          <a:lstStyle/>
          <a:p>
            <a:pPr marL="0" indent="0" algn="ctr">
              <a:buNone/>
            </a:pPr>
            <a:r>
              <a:rPr lang="en-US" sz="4400" dirty="0" smtClean="0"/>
              <a:t>New Count Method</a:t>
            </a:r>
            <a:endParaRPr lang="en-US" sz="4400" dirty="0"/>
          </a:p>
        </p:txBody>
      </p:sp>
      <p:sp>
        <p:nvSpPr>
          <p:cNvPr id="4" name="Slide Number Placeholder 3"/>
          <p:cNvSpPr>
            <a:spLocks noGrp="1"/>
          </p:cNvSpPr>
          <p:nvPr>
            <p:ph type="sldNum" sz="quarter" idx="12"/>
          </p:nvPr>
        </p:nvSpPr>
        <p:spPr/>
        <p:txBody>
          <a:bodyPr/>
          <a:lstStyle/>
          <a:p>
            <a:fld id="{EECB7E88-B26A-4057-818B-EF0D610639DA}" type="slidenum">
              <a:rPr lang="en-US" smtClean="0"/>
              <a:t>11</a:t>
            </a:fld>
            <a:endParaRPr lang="en-US" dirty="0"/>
          </a:p>
        </p:txBody>
      </p:sp>
    </p:spTree>
    <p:extLst>
      <p:ext uri="{BB962C8B-B14F-4D97-AF65-F5344CB8AC3E}">
        <p14:creationId xmlns:p14="http://schemas.microsoft.com/office/powerpoint/2010/main" val="215431952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2133600"/>
            <a:ext cx="7696200" cy="3962400"/>
          </a:xfrm>
        </p:spPr>
        <p:txBody>
          <a:bodyPr>
            <a:normAutofit/>
          </a:bodyPr>
          <a:lstStyle/>
          <a:p>
            <a:pPr>
              <a:buFont typeface="Wingdings" panose="05000000000000000000" pitchFamily="2" charset="2"/>
              <a:buChar char="§"/>
            </a:pPr>
            <a:r>
              <a:rPr lang="en-US" sz="2000" dirty="0" smtClean="0"/>
              <a:t>HB 5201 directed ODE to inform the School Funding Task Force what were the “actual costs of providing adequate and comparable education services” under the LTCT programs.</a:t>
            </a:r>
          </a:p>
          <a:p>
            <a:pPr marL="109728" indent="0">
              <a:buNone/>
            </a:pPr>
            <a:endParaRPr lang="en-US" sz="1000" dirty="0" smtClean="0"/>
          </a:p>
          <a:p>
            <a:pPr>
              <a:buFont typeface="Wingdings" panose="05000000000000000000" pitchFamily="2" charset="2"/>
              <a:buChar char="§"/>
            </a:pPr>
            <a:r>
              <a:rPr lang="en-US" sz="2000" dirty="0" smtClean="0"/>
              <a:t>ODE chose to approach this question from the perspective of identifying an adequate service level necessary to serve this population and then extrapolate costs from this information. </a:t>
            </a:r>
            <a:endParaRPr lang="en-US" sz="2000" dirty="0"/>
          </a:p>
        </p:txBody>
      </p:sp>
      <p:sp>
        <p:nvSpPr>
          <p:cNvPr id="2" name="Title 1"/>
          <p:cNvSpPr>
            <a:spLocks noGrp="1"/>
          </p:cNvSpPr>
          <p:nvPr>
            <p:ph type="title"/>
          </p:nvPr>
        </p:nvSpPr>
        <p:spPr>
          <a:xfrm>
            <a:off x="457200" y="152400"/>
            <a:ext cx="8458200" cy="1676400"/>
          </a:xfrm>
        </p:spPr>
        <p:txBody>
          <a:bodyPr>
            <a:noAutofit/>
          </a:bodyPr>
          <a:lstStyle/>
          <a:p>
            <a:pPr marL="0" indent="0" algn="ctr">
              <a:buNone/>
            </a:pPr>
            <a:r>
              <a:rPr lang="en-US" sz="3600" dirty="0" smtClean="0"/>
              <a:t>Actual Costs of Providing Adequate &amp; Comparable Ed Services</a:t>
            </a:r>
            <a:endParaRPr lang="en-US" sz="3600" dirty="0"/>
          </a:p>
        </p:txBody>
      </p:sp>
      <p:sp>
        <p:nvSpPr>
          <p:cNvPr id="4" name="Slide Number Placeholder 3"/>
          <p:cNvSpPr>
            <a:spLocks noGrp="1"/>
          </p:cNvSpPr>
          <p:nvPr>
            <p:ph type="sldNum" sz="quarter" idx="12"/>
          </p:nvPr>
        </p:nvSpPr>
        <p:spPr/>
        <p:txBody>
          <a:bodyPr/>
          <a:lstStyle/>
          <a:p>
            <a:fld id="{EECB7E88-B26A-4057-818B-EF0D610639DA}" type="slidenum">
              <a:rPr lang="en-US" smtClean="0"/>
              <a:t>12</a:t>
            </a:fld>
            <a:endParaRPr lang="en-US" dirty="0"/>
          </a:p>
        </p:txBody>
      </p:sp>
    </p:spTree>
    <p:extLst>
      <p:ext uri="{BB962C8B-B14F-4D97-AF65-F5344CB8AC3E}">
        <p14:creationId xmlns:p14="http://schemas.microsoft.com/office/powerpoint/2010/main" val="50592096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295400"/>
            <a:ext cx="8382000" cy="4572000"/>
          </a:xfrm>
        </p:spPr>
        <p:txBody>
          <a:bodyPr>
            <a:noAutofit/>
          </a:bodyPr>
          <a:lstStyle/>
          <a:p>
            <a:pPr>
              <a:buFont typeface="Wingdings" panose="05000000000000000000" pitchFamily="2" charset="2"/>
              <a:buChar char="§"/>
            </a:pPr>
            <a:r>
              <a:rPr lang="en-US" sz="2000" dirty="0" smtClean="0"/>
              <a:t>ODE defines adequate service levels as one certified teacher and two instructional assistants (IA’s) for every 8-10 LTCT students.  For populations of 10-15 students, one teacher and three IA’s.  For populations of 16-20 students, two teachers and four IA’s, etc.</a:t>
            </a:r>
          </a:p>
          <a:p>
            <a:pPr marL="109728" indent="0">
              <a:buNone/>
            </a:pPr>
            <a:endParaRPr lang="en-US" sz="800" dirty="0" smtClean="0"/>
          </a:p>
          <a:p>
            <a:pPr>
              <a:buFont typeface="Wingdings" panose="05000000000000000000" pitchFamily="2" charset="2"/>
              <a:buChar char="§"/>
            </a:pPr>
            <a:r>
              <a:rPr lang="en-US" sz="2000" dirty="0"/>
              <a:t>These ratios were </a:t>
            </a:r>
            <a:r>
              <a:rPr lang="en-US" sz="2000" dirty="0" smtClean="0"/>
              <a:t>determined based upon general practices currently used in the field and commonly considered to be adequate.</a:t>
            </a:r>
          </a:p>
          <a:p>
            <a:pPr marL="109728" indent="0">
              <a:buNone/>
            </a:pPr>
            <a:endParaRPr lang="en-US" sz="800" dirty="0" smtClean="0"/>
          </a:p>
          <a:p>
            <a:pPr>
              <a:buFont typeface="Wingdings" panose="05000000000000000000" pitchFamily="2" charset="2"/>
              <a:buChar char="§"/>
            </a:pPr>
            <a:r>
              <a:rPr lang="en-US" sz="2000" dirty="0" smtClean="0"/>
              <a:t>This ratio can then be used to calculate the minimum funding needed to achieve this level of support for each LTCT site based upon the slot counts (students served). </a:t>
            </a:r>
          </a:p>
          <a:p>
            <a:pPr>
              <a:buFont typeface="Wingdings" panose="05000000000000000000" pitchFamily="2" charset="2"/>
              <a:buChar char="§"/>
            </a:pPr>
            <a:endParaRPr lang="en-US" sz="800" dirty="0"/>
          </a:p>
          <a:p>
            <a:pPr>
              <a:buFont typeface="Wingdings" panose="05000000000000000000" pitchFamily="2" charset="2"/>
              <a:buChar char="§"/>
            </a:pPr>
            <a:r>
              <a:rPr lang="en-US" sz="2000" dirty="0" smtClean="0"/>
              <a:t>Additionally, funding for administrative services, special education services, and supplies would be factored in as well.</a:t>
            </a:r>
            <a:endParaRPr lang="en-US" sz="2000" dirty="0"/>
          </a:p>
        </p:txBody>
      </p:sp>
      <p:sp>
        <p:nvSpPr>
          <p:cNvPr id="2" name="Title 1"/>
          <p:cNvSpPr>
            <a:spLocks noGrp="1"/>
          </p:cNvSpPr>
          <p:nvPr>
            <p:ph type="title"/>
          </p:nvPr>
        </p:nvSpPr>
        <p:spPr>
          <a:xfrm>
            <a:off x="685800" y="152400"/>
            <a:ext cx="7543799" cy="990600"/>
          </a:xfrm>
        </p:spPr>
        <p:txBody>
          <a:bodyPr>
            <a:normAutofit fontScale="90000"/>
          </a:bodyPr>
          <a:lstStyle/>
          <a:p>
            <a:pPr marL="0" indent="0" algn="ctr">
              <a:buNone/>
            </a:pPr>
            <a:r>
              <a:rPr lang="en-US" sz="4400" dirty="0" smtClean="0"/>
              <a:t>Adequate Service Levels Defined</a:t>
            </a:r>
            <a:endParaRPr lang="en-US" sz="4400" dirty="0"/>
          </a:p>
        </p:txBody>
      </p:sp>
      <p:sp>
        <p:nvSpPr>
          <p:cNvPr id="4" name="Slide Number Placeholder 3"/>
          <p:cNvSpPr>
            <a:spLocks noGrp="1"/>
          </p:cNvSpPr>
          <p:nvPr>
            <p:ph type="sldNum" sz="quarter" idx="12"/>
          </p:nvPr>
        </p:nvSpPr>
        <p:spPr/>
        <p:txBody>
          <a:bodyPr/>
          <a:lstStyle/>
          <a:p>
            <a:fld id="{EECB7E88-B26A-4057-818B-EF0D610639DA}" type="slidenum">
              <a:rPr lang="en-US" smtClean="0"/>
              <a:t>13</a:t>
            </a:fld>
            <a:endParaRPr lang="en-US" dirty="0"/>
          </a:p>
        </p:txBody>
      </p:sp>
    </p:spTree>
    <p:extLst>
      <p:ext uri="{BB962C8B-B14F-4D97-AF65-F5344CB8AC3E}">
        <p14:creationId xmlns:p14="http://schemas.microsoft.com/office/powerpoint/2010/main" val="301669345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295400"/>
            <a:ext cx="8229600" cy="4876800"/>
          </a:xfrm>
        </p:spPr>
        <p:txBody>
          <a:bodyPr>
            <a:noAutofit/>
          </a:bodyPr>
          <a:lstStyle/>
          <a:p>
            <a:pPr marL="109728" indent="0">
              <a:buNone/>
            </a:pPr>
            <a:r>
              <a:rPr lang="en-US" sz="2400" dirty="0"/>
              <a:t>A</a:t>
            </a:r>
            <a:r>
              <a:rPr lang="en-US" sz="2400" dirty="0" smtClean="0"/>
              <a:t>pplying </a:t>
            </a:r>
            <a:r>
              <a:rPr lang="en-US" sz="2400" dirty="0"/>
              <a:t>A</a:t>
            </a:r>
            <a:r>
              <a:rPr lang="en-US" sz="2400" dirty="0" smtClean="0"/>
              <a:t>dequate Service Level to a specific program:</a:t>
            </a:r>
          </a:p>
          <a:p>
            <a:pPr marL="109728" indent="0">
              <a:buNone/>
            </a:pPr>
            <a:endParaRPr lang="en-US" sz="1200" dirty="0" smtClean="0"/>
          </a:p>
          <a:p>
            <a:pPr lvl="1">
              <a:buFont typeface="Wingdings" panose="05000000000000000000" pitchFamily="2" charset="2"/>
              <a:buChar char="§"/>
            </a:pPr>
            <a:r>
              <a:rPr lang="en-US" sz="2000" dirty="0" smtClean="0"/>
              <a:t>In 2013-14 the Ashland SD was funded on an estimated 15 students in day treatment programs and 31 students in residential programs.  </a:t>
            </a:r>
          </a:p>
          <a:p>
            <a:pPr marL="393192" lvl="1" indent="0">
              <a:buNone/>
            </a:pPr>
            <a:endParaRPr lang="en-US" sz="1200" dirty="0" smtClean="0"/>
          </a:p>
          <a:p>
            <a:pPr lvl="1">
              <a:buFont typeface="Wingdings" panose="05000000000000000000" pitchFamily="2" charset="2"/>
              <a:buChar char="§"/>
            </a:pPr>
            <a:r>
              <a:rPr lang="en-US" sz="2000" dirty="0" smtClean="0"/>
              <a:t>Applying the Adequate </a:t>
            </a:r>
            <a:r>
              <a:rPr lang="en-US" sz="2000" dirty="0"/>
              <a:t>S</a:t>
            </a:r>
            <a:r>
              <a:rPr lang="en-US" sz="2000" dirty="0" smtClean="0"/>
              <a:t>ervice </a:t>
            </a:r>
            <a:r>
              <a:rPr lang="en-US" sz="2000" dirty="0"/>
              <a:t>L</a:t>
            </a:r>
            <a:r>
              <a:rPr lang="en-US" sz="2000" dirty="0" smtClean="0"/>
              <a:t>evel principle we obtain the following:</a:t>
            </a:r>
          </a:p>
          <a:p>
            <a:pPr marL="393192" lvl="1" indent="0">
              <a:buNone/>
            </a:pPr>
            <a:endParaRPr lang="en-US" sz="1000" dirty="0" smtClean="0"/>
          </a:p>
          <a:p>
            <a:pPr lvl="2">
              <a:buFont typeface="Wingdings" panose="05000000000000000000" pitchFamily="2" charset="2"/>
              <a:buChar char="§"/>
            </a:pPr>
            <a:r>
              <a:rPr lang="en-US" sz="2000" dirty="0" smtClean="0"/>
              <a:t>For Day Treatment 15 students = 1 Teacher and 3 IA’s</a:t>
            </a:r>
          </a:p>
          <a:p>
            <a:pPr lvl="2">
              <a:buFont typeface="Wingdings" panose="05000000000000000000" pitchFamily="2" charset="2"/>
              <a:buChar char="§"/>
            </a:pPr>
            <a:r>
              <a:rPr lang="en-US" sz="2000" dirty="0" smtClean="0"/>
              <a:t>For Residential 31 students = 3 Teachers and 6 IA’s</a:t>
            </a:r>
          </a:p>
          <a:p>
            <a:pPr lvl="2">
              <a:buFont typeface="Wingdings" panose="05000000000000000000" pitchFamily="2" charset="2"/>
              <a:buChar char="§"/>
            </a:pPr>
            <a:r>
              <a:rPr lang="en-US" sz="2000" dirty="0" smtClean="0"/>
              <a:t>For an adequate staffing level of 4 Teachers and 9 IA’s</a:t>
            </a:r>
          </a:p>
          <a:p>
            <a:pPr marL="640080" lvl="2" indent="0">
              <a:buNone/>
            </a:pPr>
            <a:r>
              <a:rPr lang="en-US" sz="2000" dirty="0" smtClean="0"/>
              <a:t> </a:t>
            </a:r>
            <a:endParaRPr lang="en-US" sz="2000" dirty="0"/>
          </a:p>
        </p:txBody>
      </p:sp>
      <p:sp>
        <p:nvSpPr>
          <p:cNvPr id="2" name="Title 1"/>
          <p:cNvSpPr>
            <a:spLocks noGrp="1"/>
          </p:cNvSpPr>
          <p:nvPr>
            <p:ph type="title"/>
          </p:nvPr>
        </p:nvSpPr>
        <p:spPr>
          <a:xfrm>
            <a:off x="228600" y="228600"/>
            <a:ext cx="8534400" cy="762000"/>
          </a:xfrm>
        </p:spPr>
        <p:txBody>
          <a:bodyPr>
            <a:noAutofit/>
          </a:bodyPr>
          <a:lstStyle/>
          <a:p>
            <a:pPr marL="0" indent="0" algn="ctr">
              <a:buNone/>
            </a:pPr>
            <a:r>
              <a:rPr lang="en-US" sz="4000" dirty="0" smtClean="0"/>
              <a:t>Adequate Service Level: Example</a:t>
            </a:r>
            <a:endParaRPr lang="en-US" sz="4000" dirty="0"/>
          </a:p>
        </p:txBody>
      </p:sp>
      <p:sp>
        <p:nvSpPr>
          <p:cNvPr id="4" name="Slide Number Placeholder 3"/>
          <p:cNvSpPr>
            <a:spLocks noGrp="1"/>
          </p:cNvSpPr>
          <p:nvPr>
            <p:ph type="sldNum" sz="quarter" idx="12"/>
          </p:nvPr>
        </p:nvSpPr>
        <p:spPr/>
        <p:txBody>
          <a:bodyPr/>
          <a:lstStyle/>
          <a:p>
            <a:fld id="{EECB7E88-B26A-4057-818B-EF0D610639DA}" type="slidenum">
              <a:rPr lang="en-US" smtClean="0"/>
              <a:t>14</a:t>
            </a:fld>
            <a:endParaRPr lang="en-US" dirty="0"/>
          </a:p>
        </p:txBody>
      </p:sp>
    </p:spTree>
    <p:extLst>
      <p:ext uri="{BB962C8B-B14F-4D97-AF65-F5344CB8AC3E}">
        <p14:creationId xmlns:p14="http://schemas.microsoft.com/office/powerpoint/2010/main" val="256795956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600200"/>
            <a:ext cx="8534400" cy="4407091"/>
          </a:xfrm>
        </p:spPr>
        <p:txBody>
          <a:bodyPr/>
          <a:lstStyle/>
          <a:p>
            <a:pPr lvl="2">
              <a:buClr>
                <a:schemeClr val="bg2">
                  <a:lumMod val="50000"/>
                </a:schemeClr>
              </a:buClr>
              <a:buFont typeface="Wingdings" panose="05000000000000000000" pitchFamily="2" charset="2"/>
              <a:buChar char="§"/>
              <a:tabLst>
                <a:tab pos="1771650" algn="l"/>
              </a:tabLst>
            </a:pPr>
            <a:r>
              <a:rPr lang="en-US" sz="2000" dirty="0" smtClean="0"/>
              <a:t>Using the </a:t>
            </a:r>
            <a:r>
              <a:rPr lang="en-US" sz="2000" dirty="0"/>
              <a:t>state </a:t>
            </a:r>
            <a:r>
              <a:rPr lang="en-US" sz="2000" dirty="0" smtClean="0"/>
              <a:t>average for </a:t>
            </a:r>
            <a:r>
              <a:rPr lang="en-US" sz="2000" dirty="0"/>
              <a:t>teacher and IA salaries, Ashland would need </a:t>
            </a:r>
            <a:r>
              <a:rPr lang="en-US" sz="2000" dirty="0" smtClean="0"/>
              <a:t>estimated funding of:</a:t>
            </a:r>
          </a:p>
          <a:p>
            <a:pPr lvl="3">
              <a:buFont typeface="Wingdings" panose="05000000000000000000" pitchFamily="2" charset="2"/>
              <a:buChar char="§"/>
              <a:tabLst>
                <a:tab pos="1771650" algn="l"/>
              </a:tabLst>
            </a:pPr>
            <a:r>
              <a:rPr lang="en-US" sz="2000" dirty="0" smtClean="0"/>
              <a:t>$</a:t>
            </a:r>
            <a:r>
              <a:rPr lang="en-US" sz="2000" dirty="0"/>
              <a:t>350,608 ($87,652 x 4 T’s) </a:t>
            </a:r>
            <a:r>
              <a:rPr lang="en-US" sz="2000" dirty="0" smtClean="0"/>
              <a:t>plus</a:t>
            </a:r>
          </a:p>
          <a:p>
            <a:pPr lvl="3">
              <a:buFont typeface="Wingdings" panose="05000000000000000000" pitchFamily="2" charset="2"/>
              <a:buChar char="§"/>
              <a:tabLst>
                <a:tab pos="1771650" algn="l"/>
              </a:tabLst>
            </a:pPr>
            <a:r>
              <a:rPr lang="en-US" sz="2000" dirty="0" smtClean="0"/>
              <a:t>$428,634 </a:t>
            </a:r>
            <a:r>
              <a:rPr lang="en-US" sz="2000" dirty="0"/>
              <a:t>($47,626 x 9 IA’s) </a:t>
            </a:r>
            <a:r>
              <a:rPr lang="en-US" sz="2000" dirty="0" smtClean="0"/>
              <a:t>totaling</a:t>
            </a:r>
          </a:p>
          <a:p>
            <a:pPr lvl="3">
              <a:buFont typeface="Wingdings" panose="05000000000000000000" pitchFamily="2" charset="2"/>
              <a:buChar char="§"/>
              <a:tabLst>
                <a:tab pos="1771650" algn="l"/>
              </a:tabLst>
            </a:pPr>
            <a:r>
              <a:rPr lang="en-US" sz="2000" dirty="0" smtClean="0"/>
              <a:t>$</a:t>
            </a:r>
            <a:r>
              <a:rPr lang="en-US" sz="2000" dirty="0"/>
              <a:t>779,242 </a:t>
            </a:r>
            <a:r>
              <a:rPr lang="en-US" sz="2000" dirty="0" smtClean="0"/>
              <a:t>in funding for </a:t>
            </a:r>
            <a:r>
              <a:rPr lang="en-US" sz="2000" dirty="0"/>
              <a:t>one year, or </a:t>
            </a:r>
            <a:endParaRPr lang="en-US" sz="2000" dirty="0" smtClean="0"/>
          </a:p>
          <a:p>
            <a:pPr lvl="3">
              <a:buFont typeface="Wingdings" panose="05000000000000000000" pitchFamily="2" charset="2"/>
              <a:buChar char="§"/>
              <a:tabLst>
                <a:tab pos="1771650" algn="l"/>
              </a:tabLst>
            </a:pPr>
            <a:r>
              <a:rPr lang="en-US" sz="2000" dirty="0" smtClean="0"/>
              <a:t>$</a:t>
            </a:r>
            <a:r>
              <a:rPr lang="en-US" sz="2000" dirty="0"/>
              <a:t>1,558,484 </a:t>
            </a:r>
            <a:r>
              <a:rPr lang="en-US" sz="2000" dirty="0" smtClean="0"/>
              <a:t>in funding for </a:t>
            </a:r>
            <a:r>
              <a:rPr lang="en-US" sz="2000" dirty="0"/>
              <a:t>a </a:t>
            </a:r>
            <a:r>
              <a:rPr lang="en-US" sz="2000" dirty="0" smtClean="0"/>
              <a:t>biennium, plus</a:t>
            </a:r>
          </a:p>
          <a:p>
            <a:pPr lvl="3">
              <a:buFont typeface="Wingdings" panose="05000000000000000000" pitchFamily="2" charset="2"/>
              <a:buChar char="§"/>
              <a:tabLst>
                <a:tab pos="1771650" algn="l"/>
              </a:tabLst>
            </a:pPr>
            <a:r>
              <a:rPr lang="en-US" sz="2000" dirty="0" smtClean="0"/>
              <a:t>$155,848 for administrative and SPED service charges for total estimated funding of</a:t>
            </a:r>
          </a:p>
          <a:p>
            <a:pPr lvl="3">
              <a:buFont typeface="Wingdings" panose="05000000000000000000" pitchFamily="2" charset="2"/>
              <a:buChar char="§"/>
              <a:tabLst>
                <a:tab pos="1771650" algn="l"/>
              </a:tabLst>
            </a:pPr>
            <a:r>
              <a:rPr lang="en-US" sz="2000" dirty="0" smtClean="0"/>
              <a:t>$1,714,332 needed for the biennium to achieve an adequate service level.</a:t>
            </a:r>
          </a:p>
          <a:p>
            <a:pPr marL="914400" lvl="3" indent="0">
              <a:buNone/>
              <a:tabLst>
                <a:tab pos="1771650" algn="l"/>
              </a:tabLst>
            </a:pPr>
            <a:endParaRPr lang="en-US" sz="800" dirty="0"/>
          </a:p>
          <a:p>
            <a:pPr lvl="2">
              <a:buClr>
                <a:schemeClr val="bg2">
                  <a:lumMod val="50000"/>
                </a:schemeClr>
              </a:buClr>
              <a:buFont typeface="Wingdings" panose="05000000000000000000" pitchFamily="2" charset="2"/>
              <a:buChar char="§"/>
              <a:tabLst>
                <a:tab pos="1771650" algn="l"/>
              </a:tabLst>
            </a:pPr>
            <a:r>
              <a:rPr lang="en-US" sz="2000" dirty="0"/>
              <a:t>In the 2013-15 biennium Ashland </a:t>
            </a:r>
            <a:r>
              <a:rPr lang="en-US" sz="2000" dirty="0" smtClean="0"/>
              <a:t>SD was </a:t>
            </a:r>
            <a:r>
              <a:rPr lang="en-US" sz="2000" dirty="0"/>
              <a:t>contracted to receive $1,307,367 in LTCT funding. </a:t>
            </a:r>
          </a:p>
        </p:txBody>
      </p:sp>
      <p:sp>
        <p:nvSpPr>
          <p:cNvPr id="3" name="Title 2"/>
          <p:cNvSpPr>
            <a:spLocks noGrp="1"/>
          </p:cNvSpPr>
          <p:nvPr>
            <p:ph type="title"/>
          </p:nvPr>
        </p:nvSpPr>
        <p:spPr>
          <a:xfrm>
            <a:off x="381000" y="274638"/>
            <a:ext cx="8305800" cy="1143000"/>
          </a:xfrm>
        </p:spPr>
        <p:txBody>
          <a:bodyPr>
            <a:normAutofit fontScale="90000"/>
          </a:bodyPr>
          <a:lstStyle/>
          <a:p>
            <a:pPr algn="ctr"/>
            <a:r>
              <a:rPr lang="en-US" sz="4400" dirty="0"/>
              <a:t>Adequate Service Level: </a:t>
            </a:r>
            <a:r>
              <a:rPr lang="en-US" sz="4400" dirty="0" smtClean="0"/>
              <a:t>Example</a:t>
            </a:r>
            <a:br>
              <a:rPr lang="en-US" sz="4400" dirty="0" smtClean="0"/>
            </a:br>
            <a:r>
              <a:rPr lang="en-US" sz="3600" dirty="0" smtClean="0"/>
              <a:t>(Continued)</a:t>
            </a:r>
            <a:endParaRPr lang="en-US" dirty="0"/>
          </a:p>
        </p:txBody>
      </p:sp>
      <p:sp>
        <p:nvSpPr>
          <p:cNvPr id="4" name="Slide Number Placeholder 3"/>
          <p:cNvSpPr>
            <a:spLocks noGrp="1"/>
          </p:cNvSpPr>
          <p:nvPr>
            <p:ph type="sldNum" sz="quarter" idx="12"/>
          </p:nvPr>
        </p:nvSpPr>
        <p:spPr/>
        <p:txBody>
          <a:bodyPr/>
          <a:lstStyle/>
          <a:p>
            <a:fld id="{EECB7E88-B26A-4057-818B-EF0D610639DA}" type="slidenum">
              <a:rPr lang="en-US" smtClean="0"/>
              <a:t>15</a:t>
            </a:fld>
            <a:endParaRPr lang="en-US" dirty="0"/>
          </a:p>
        </p:txBody>
      </p:sp>
    </p:spTree>
    <p:extLst>
      <p:ext uri="{BB962C8B-B14F-4D97-AF65-F5344CB8AC3E}">
        <p14:creationId xmlns:p14="http://schemas.microsoft.com/office/powerpoint/2010/main" val="420166815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1752600"/>
            <a:ext cx="7086600" cy="4343400"/>
          </a:xfrm>
        </p:spPr>
        <p:txBody>
          <a:bodyPr>
            <a:normAutofit/>
          </a:bodyPr>
          <a:lstStyle/>
          <a:p>
            <a:pPr marL="45720" indent="0">
              <a:buNone/>
            </a:pPr>
            <a:r>
              <a:rPr lang="en-US" sz="2800" dirty="0" smtClean="0"/>
              <a:t>HB 5201 also directed ODE to present “various options for allocating and distributing funding” to LTCT programs “in an equitable manner to maximize the amount that is used for direct educational services to these students.” </a:t>
            </a:r>
          </a:p>
          <a:p>
            <a:pPr marL="45720" indent="0">
              <a:buNone/>
            </a:pPr>
            <a:endParaRPr lang="en-US" sz="3200" dirty="0" smtClean="0"/>
          </a:p>
        </p:txBody>
      </p:sp>
      <p:sp>
        <p:nvSpPr>
          <p:cNvPr id="4" name="Title 1"/>
          <p:cNvSpPr>
            <a:spLocks noGrp="1"/>
          </p:cNvSpPr>
          <p:nvPr>
            <p:ph type="title"/>
          </p:nvPr>
        </p:nvSpPr>
        <p:spPr>
          <a:xfrm>
            <a:off x="228600" y="228600"/>
            <a:ext cx="8534400" cy="762000"/>
          </a:xfrm>
        </p:spPr>
        <p:txBody>
          <a:bodyPr>
            <a:noAutofit/>
          </a:bodyPr>
          <a:lstStyle/>
          <a:p>
            <a:pPr marL="0" indent="0" algn="ctr">
              <a:buNone/>
            </a:pPr>
            <a:r>
              <a:rPr lang="en-US" sz="4000" dirty="0" smtClean="0"/>
              <a:t>Options for LTCT Funding</a:t>
            </a:r>
            <a:endParaRPr lang="en-US" sz="4000" dirty="0"/>
          </a:p>
        </p:txBody>
      </p:sp>
      <p:sp>
        <p:nvSpPr>
          <p:cNvPr id="2" name="Slide Number Placeholder 1"/>
          <p:cNvSpPr>
            <a:spLocks noGrp="1"/>
          </p:cNvSpPr>
          <p:nvPr>
            <p:ph type="sldNum" sz="quarter" idx="12"/>
          </p:nvPr>
        </p:nvSpPr>
        <p:spPr/>
        <p:txBody>
          <a:bodyPr/>
          <a:lstStyle/>
          <a:p>
            <a:fld id="{EECB7E88-B26A-4057-818B-EF0D610639DA}" type="slidenum">
              <a:rPr lang="en-US" smtClean="0"/>
              <a:t>16</a:t>
            </a:fld>
            <a:endParaRPr lang="en-US" dirty="0"/>
          </a:p>
        </p:txBody>
      </p:sp>
    </p:spTree>
    <p:extLst>
      <p:ext uri="{BB962C8B-B14F-4D97-AF65-F5344CB8AC3E}">
        <p14:creationId xmlns:p14="http://schemas.microsoft.com/office/powerpoint/2010/main" val="9165145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38200" y="1481328"/>
            <a:ext cx="7848600" cy="4525963"/>
          </a:xfrm>
        </p:spPr>
        <p:txBody>
          <a:bodyPr>
            <a:normAutofit/>
          </a:bodyPr>
          <a:lstStyle/>
          <a:p>
            <a:pPr marL="109728" indent="0">
              <a:buNone/>
            </a:pPr>
            <a:endParaRPr lang="en-US" sz="2800" dirty="0" smtClean="0"/>
          </a:p>
          <a:p>
            <a:pPr>
              <a:buFont typeface="Wingdings" panose="05000000000000000000" pitchFamily="2" charset="2"/>
              <a:buChar char="§"/>
            </a:pPr>
            <a:r>
              <a:rPr lang="en-US" sz="2800" dirty="0" smtClean="0"/>
              <a:t>Maintain current funding </a:t>
            </a:r>
            <a:r>
              <a:rPr lang="en-US" sz="2800" u="sng" dirty="0" smtClean="0"/>
              <a:t>sources</a:t>
            </a:r>
          </a:p>
          <a:p>
            <a:pPr marL="109728" indent="0">
              <a:buNone/>
            </a:pPr>
            <a:endParaRPr lang="en-US" sz="2800" dirty="0" smtClean="0"/>
          </a:p>
          <a:p>
            <a:pPr>
              <a:buFont typeface="Wingdings" panose="05000000000000000000" pitchFamily="2" charset="2"/>
              <a:buChar char="§"/>
            </a:pPr>
            <a:r>
              <a:rPr lang="en-US" sz="2800" dirty="0" smtClean="0"/>
              <a:t>Maintain current funding </a:t>
            </a:r>
            <a:r>
              <a:rPr lang="en-US" sz="2800" u="sng" dirty="0" smtClean="0"/>
              <a:t>levels</a:t>
            </a:r>
          </a:p>
          <a:p>
            <a:pPr>
              <a:buFont typeface="Wingdings" panose="05000000000000000000" pitchFamily="2" charset="2"/>
              <a:buChar char="§"/>
            </a:pPr>
            <a:endParaRPr lang="en-US" sz="2800" dirty="0"/>
          </a:p>
          <a:p>
            <a:pPr>
              <a:buFont typeface="Wingdings" panose="05000000000000000000" pitchFamily="2" charset="2"/>
              <a:buChar char="§"/>
            </a:pPr>
            <a:r>
              <a:rPr lang="en-US" sz="2800" dirty="0" smtClean="0"/>
              <a:t>Maintain current funding </a:t>
            </a:r>
            <a:r>
              <a:rPr lang="en-US" sz="2800" u="sng" dirty="0" smtClean="0"/>
              <a:t>formula</a:t>
            </a:r>
          </a:p>
          <a:p>
            <a:pPr>
              <a:buFont typeface="Wingdings" panose="05000000000000000000" pitchFamily="2" charset="2"/>
              <a:buChar char="§"/>
            </a:pPr>
            <a:endParaRPr lang="en-US" sz="2800" dirty="0"/>
          </a:p>
        </p:txBody>
      </p:sp>
      <p:sp>
        <p:nvSpPr>
          <p:cNvPr id="3" name="Title 2"/>
          <p:cNvSpPr>
            <a:spLocks noGrp="1"/>
          </p:cNvSpPr>
          <p:nvPr>
            <p:ph type="title"/>
          </p:nvPr>
        </p:nvSpPr>
        <p:spPr/>
        <p:txBody>
          <a:bodyPr>
            <a:normAutofit/>
          </a:bodyPr>
          <a:lstStyle/>
          <a:p>
            <a:pPr algn="ctr"/>
            <a:r>
              <a:rPr lang="en-US" sz="4000" dirty="0" smtClean="0"/>
              <a:t>Option 1: Make No Changes</a:t>
            </a:r>
            <a:endParaRPr lang="en-US" sz="4000" dirty="0"/>
          </a:p>
        </p:txBody>
      </p:sp>
      <p:sp>
        <p:nvSpPr>
          <p:cNvPr id="4" name="Slide Number Placeholder 3"/>
          <p:cNvSpPr>
            <a:spLocks noGrp="1"/>
          </p:cNvSpPr>
          <p:nvPr>
            <p:ph type="sldNum" sz="quarter" idx="12"/>
          </p:nvPr>
        </p:nvSpPr>
        <p:spPr/>
        <p:txBody>
          <a:bodyPr/>
          <a:lstStyle/>
          <a:p>
            <a:fld id="{EECB7E88-B26A-4057-818B-EF0D610639DA}" type="slidenum">
              <a:rPr lang="en-US" smtClean="0"/>
              <a:t>17</a:t>
            </a:fld>
            <a:endParaRPr lang="en-US" dirty="0"/>
          </a:p>
        </p:txBody>
      </p:sp>
    </p:spTree>
    <p:extLst>
      <p:ext uri="{BB962C8B-B14F-4D97-AF65-F5344CB8AC3E}">
        <p14:creationId xmlns:p14="http://schemas.microsoft.com/office/powerpoint/2010/main" val="370709437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52600"/>
            <a:ext cx="8001000" cy="4495800"/>
          </a:xfrm>
        </p:spPr>
        <p:txBody>
          <a:bodyPr>
            <a:normAutofit/>
          </a:bodyPr>
          <a:lstStyle/>
          <a:p>
            <a:pPr>
              <a:buFont typeface="Wingdings" panose="05000000000000000000" pitchFamily="2" charset="2"/>
              <a:buChar char="§"/>
            </a:pPr>
            <a:r>
              <a:rPr lang="en-US" sz="2000" dirty="0" smtClean="0"/>
              <a:t>Currently, day treatment students are funded at a 1.75 service factor, while residential students are funded at a 2.0 service factor.</a:t>
            </a:r>
          </a:p>
          <a:p>
            <a:pPr marL="109728" indent="0">
              <a:buNone/>
            </a:pPr>
            <a:endParaRPr lang="en-US" sz="2000" dirty="0" smtClean="0"/>
          </a:p>
          <a:p>
            <a:pPr>
              <a:buFont typeface="Wingdings" panose="05000000000000000000" pitchFamily="2" charset="2"/>
              <a:buChar char="§"/>
            </a:pPr>
            <a:r>
              <a:rPr lang="en-US" sz="2000" dirty="0" smtClean="0"/>
              <a:t>These service factors were based upon an assumption that day treatment students do not require the same level of support as residential students.  ODE believes this assumption is incorrect. </a:t>
            </a:r>
          </a:p>
          <a:p>
            <a:pPr marL="109728" indent="0">
              <a:buNone/>
            </a:pPr>
            <a:endParaRPr lang="en-US" sz="2000" dirty="0" smtClean="0"/>
          </a:p>
          <a:p>
            <a:pPr>
              <a:buFont typeface="Wingdings" panose="05000000000000000000" pitchFamily="2" charset="2"/>
              <a:buChar char="§"/>
            </a:pPr>
            <a:r>
              <a:rPr lang="en-US" sz="2000" dirty="0" smtClean="0"/>
              <a:t>Change the 1.75 service factor for day </a:t>
            </a:r>
            <a:r>
              <a:rPr lang="en-US" sz="2000" dirty="0"/>
              <a:t>t</a:t>
            </a:r>
            <a:r>
              <a:rPr lang="en-US" sz="2000" dirty="0" smtClean="0"/>
              <a:t>reatment funding and increase it to a 2.0 service factor so that it is consistent with residential funding.</a:t>
            </a:r>
          </a:p>
        </p:txBody>
      </p:sp>
      <p:sp>
        <p:nvSpPr>
          <p:cNvPr id="2" name="Title 1"/>
          <p:cNvSpPr>
            <a:spLocks noGrp="1"/>
          </p:cNvSpPr>
          <p:nvPr>
            <p:ph type="title"/>
          </p:nvPr>
        </p:nvSpPr>
        <p:spPr>
          <a:xfrm>
            <a:off x="381000" y="304800"/>
            <a:ext cx="8458200" cy="1143000"/>
          </a:xfrm>
        </p:spPr>
        <p:txBody>
          <a:bodyPr>
            <a:noAutofit/>
          </a:bodyPr>
          <a:lstStyle/>
          <a:p>
            <a:pPr marL="0" indent="0" algn="ctr">
              <a:buNone/>
            </a:pPr>
            <a:r>
              <a:rPr lang="en-US" sz="4000" dirty="0" smtClean="0"/>
              <a:t>Option 2: Change Service Factors</a:t>
            </a:r>
            <a:endParaRPr lang="en-US" sz="4000" dirty="0"/>
          </a:p>
        </p:txBody>
      </p:sp>
      <p:sp>
        <p:nvSpPr>
          <p:cNvPr id="4" name="Slide Number Placeholder 3"/>
          <p:cNvSpPr>
            <a:spLocks noGrp="1"/>
          </p:cNvSpPr>
          <p:nvPr>
            <p:ph type="sldNum" sz="quarter" idx="12"/>
          </p:nvPr>
        </p:nvSpPr>
        <p:spPr/>
        <p:txBody>
          <a:bodyPr/>
          <a:lstStyle/>
          <a:p>
            <a:fld id="{EECB7E88-B26A-4057-818B-EF0D610639DA}" type="slidenum">
              <a:rPr lang="en-US" smtClean="0"/>
              <a:t>18</a:t>
            </a:fld>
            <a:endParaRPr lang="en-US" dirty="0"/>
          </a:p>
        </p:txBody>
      </p:sp>
    </p:spTree>
    <p:extLst>
      <p:ext uri="{BB962C8B-B14F-4D97-AF65-F5344CB8AC3E}">
        <p14:creationId xmlns:p14="http://schemas.microsoft.com/office/powerpoint/2010/main" val="196578214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1828800"/>
            <a:ext cx="7543800" cy="4038600"/>
          </a:xfrm>
        </p:spPr>
        <p:txBody>
          <a:bodyPr>
            <a:normAutofit/>
          </a:bodyPr>
          <a:lstStyle/>
          <a:p>
            <a:pPr marL="392113" lvl="1" indent="-276225">
              <a:buNone/>
            </a:pPr>
            <a:endParaRPr lang="en-US" sz="1000" dirty="0" smtClean="0"/>
          </a:p>
          <a:p>
            <a:pPr lvl="1">
              <a:buFont typeface="Wingdings" panose="05000000000000000000" pitchFamily="2" charset="2"/>
              <a:buChar char="§"/>
            </a:pPr>
            <a:r>
              <a:rPr lang="en-US" sz="2000" dirty="0" smtClean="0"/>
              <a:t>This </a:t>
            </a:r>
            <a:r>
              <a:rPr lang="en-US" sz="2000" dirty="0"/>
              <a:t>would balance funding for </a:t>
            </a:r>
            <a:r>
              <a:rPr lang="en-US" sz="2000" dirty="0" smtClean="0"/>
              <a:t>the day treatment population </a:t>
            </a:r>
            <a:r>
              <a:rPr lang="en-US" sz="2000" dirty="0"/>
              <a:t>of children who are in general, nearly identical to the residential </a:t>
            </a:r>
            <a:r>
              <a:rPr lang="en-US" sz="2000" dirty="0" smtClean="0"/>
              <a:t>population.</a:t>
            </a:r>
          </a:p>
          <a:p>
            <a:pPr marL="393192" lvl="1" indent="0">
              <a:buNone/>
            </a:pPr>
            <a:endParaRPr lang="en-US" sz="2000" dirty="0" smtClean="0"/>
          </a:p>
          <a:p>
            <a:pPr lvl="1">
              <a:buFont typeface="Wingdings" panose="05000000000000000000" pitchFamily="2" charset="2"/>
              <a:buChar char="§"/>
            </a:pPr>
            <a:r>
              <a:rPr lang="en-US" sz="2000" dirty="0" smtClean="0"/>
              <a:t>This could be done relatively quickly because it would only require a language change in department rule.</a:t>
            </a:r>
          </a:p>
          <a:p>
            <a:pPr marL="393192" lvl="1" indent="0">
              <a:buNone/>
            </a:pPr>
            <a:endParaRPr lang="en-US" sz="2000" dirty="0"/>
          </a:p>
          <a:p>
            <a:pPr marL="393192" lvl="1" indent="0">
              <a:buNone/>
            </a:pPr>
            <a:endParaRPr lang="en-US" sz="2000" dirty="0" smtClean="0"/>
          </a:p>
          <a:p>
            <a:pPr marL="393192" lvl="1" indent="0">
              <a:buNone/>
            </a:pPr>
            <a:endParaRPr lang="en-US" sz="2000" dirty="0"/>
          </a:p>
          <a:p>
            <a:pPr marL="109728" indent="0">
              <a:buNone/>
            </a:pPr>
            <a:endParaRPr lang="en-US" sz="2000" dirty="0"/>
          </a:p>
        </p:txBody>
      </p:sp>
      <p:sp>
        <p:nvSpPr>
          <p:cNvPr id="2" name="Title 1"/>
          <p:cNvSpPr>
            <a:spLocks noGrp="1"/>
          </p:cNvSpPr>
          <p:nvPr>
            <p:ph type="title"/>
          </p:nvPr>
        </p:nvSpPr>
        <p:spPr>
          <a:xfrm>
            <a:off x="304800" y="304800"/>
            <a:ext cx="8458200" cy="1143000"/>
          </a:xfrm>
        </p:spPr>
        <p:txBody>
          <a:bodyPr>
            <a:noAutofit/>
          </a:bodyPr>
          <a:lstStyle/>
          <a:p>
            <a:pPr marL="0" indent="0" algn="ctr">
              <a:buNone/>
            </a:pPr>
            <a:r>
              <a:rPr lang="en-US" sz="4000" dirty="0"/>
              <a:t>Option 2: Change </a:t>
            </a:r>
            <a:r>
              <a:rPr lang="en-US" sz="4000" dirty="0" smtClean="0"/>
              <a:t>Service Factors</a:t>
            </a:r>
            <a:br>
              <a:rPr lang="en-US" sz="4000" dirty="0" smtClean="0"/>
            </a:br>
            <a:r>
              <a:rPr lang="en-US" sz="3200" dirty="0" smtClean="0"/>
              <a:t>(Continued)</a:t>
            </a:r>
            <a:endParaRPr lang="en-US" sz="4000" dirty="0"/>
          </a:p>
        </p:txBody>
      </p:sp>
      <p:sp>
        <p:nvSpPr>
          <p:cNvPr id="4" name="Slide Number Placeholder 3"/>
          <p:cNvSpPr>
            <a:spLocks noGrp="1"/>
          </p:cNvSpPr>
          <p:nvPr>
            <p:ph type="sldNum" sz="quarter" idx="12"/>
          </p:nvPr>
        </p:nvSpPr>
        <p:spPr/>
        <p:txBody>
          <a:bodyPr/>
          <a:lstStyle/>
          <a:p>
            <a:fld id="{EECB7E88-B26A-4057-818B-EF0D610639DA}" type="slidenum">
              <a:rPr lang="en-US" smtClean="0"/>
              <a:t>19</a:t>
            </a:fld>
            <a:endParaRPr lang="en-US" dirty="0"/>
          </a:p>
        </p:txBody>
      </p:sp>
    </p:spTree>
    <p:extLst>
      <p:ext uri="{BB962C8B-B14F-4D97-AF65-F5344CB8AC3E}">
        <p14:creationId xmlns:p14="http://schemas.microsoft.com/office/powerpoint/2010/main" val="179685367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295400"/>
            <a:ext cx="7924800" cy="4724400"/>
          </a:xfrm>
        </p:spPr>
        <p:txBody>
          <a:bodyPr>
            <a:noAutofit/>
          </a:bodyPr>
          <a:lstStyle/>
          <a:p>
            <a:pPr>
              <a:buFont typeface="Wingdings" panose="05000000000000000000" pitchFamily="2" charset="2"/>
              <a:buChar char="§"/>
            </a:pPr>
            <a:r>
              <a:rPr lang="en-US" sz="2000" dirty="0" smtClean="0">
                <a:solidFill>
                  <a:schemeClr val="tx1"/>
                </a:solidFill>
              </a:rPr>
              <a:t>“Long Term Care &amp; Treatment” programs are intended for the treatment of children with mental health and/or behavioral issues.</a:t>
            </a:r>
          </a:p>
          <a:p>
            <a:pPr marL="109728" indent="0">
              <a:buNone/>
            </a:pPr>
            <a:endParaRPr lang="en-US" sz="2000" dirty="0" smtClean="0">
              <a:solidFill>
                <a:schemeClr val="tx1"/>
              </a:solidFill>
            </a:endParaRPr>
          </a:p>
          <a:p>
            <a:pPr>
              <a:buFont typeface="Wingdings" panose="05000000000000000000" pitchFamily="2" charset="2"/>
              <a:buChar char="§"/>
            </a:pPr>
            <a:r>
              <a:rPr lang="en-US" sz="2000" dirty="0" smtClean="0"/>
              <a:t>There are </a:t>
            </a:r>
            <a:r>
              <a:rPr lang="en-US" sz="2000" dirty="0"/>
              <a:t>47 </a:t>
            </a:r>
            <a:r>
              <a:rPr lang="en-US" sz="2000" dirty="0" smtClean="0"/>
              <a:t>programs in Oregon that are recognized and funded by ODE consisting </a:t>
            </a:r>
            <a:r>
              <a:rPr lang="en-US" sz="2000" dirty="0"/>
              <a:t>of both day treatment and residential </a:t>
            </a:r>
            <a:r>
              <a:rPr lang="en-US" sz="2000" dirty="0" smtClean="0"/>
              <a:t>sites.</a:t>
            </a:r>
          </a:p>
          <a:p>
            <a:pPr marL="109728" indent="0">
              <a:buNone/>
            </a:pPr>
            <a:endParaRPr lang="en-US" sz="2000" dirty="0"/>
          </a:p>
          <a:p>
            <a:pPr>
              <a:buFont typeface="Wingdings" panose="05000000000000000000" pitchFamily="2" charset="2"/>
              <a:buChar char="§"/>
            </a:pPr>
            <a:r>
              <a:rPr lang="en-US" sz="2000" dirty="0"/>
              <a:t>These </a:t>
            </a:r>
            <a:r>
              <a:rPr lang="en-US" sz="2000" dirty="0" smtClean="0"/>
              <a:t>sites vary </a:t>
            </a:r>
            <a:r>
              <a:rPr lang="en-US" sz="2000" dirty="0"/>
              <a:t>greatly by size and number of students served, ranging from 8 students served, up to 92 students </a:t>
            </a:r>
            <a:r>
              <a:rPr lang="en-US" sz="2000" dirty="0" smtClean="0"/>
              <a:t>served.</a:t>
            </a:r>
          </a:p>
          <a:p>
            <a:pPr marL="109728" indent="0">
              <a:buNone/>
            </a:pPr>
            <a:endParaRPr lang="en-US" sz="2000" dirty="0" smtClean="0"/>
          </a:p>
          <a:p>
            <a:pPr>
              <a:buFont typeface="Wingdings" panose="05000000000000000000" pitchFamily="2" charset="2"/>
              <a:buChar char="§"/>
            </a:pPr>
            <a:r>
              <a:rPr lang="en-US" sz="2000" dirty="0" smtClean="0"/>
              <a:t>An average of </a:t>
            </a:r>
            <a:r>
              <a:rPr lang="en-US" sz="2000" dirty="0"/>
              <a:t>878 children </a:t>
            </a:r>
            <a:r>
              <a:rPr lang="en-US" sz="2000" dirty="0" smtClean="0"/>
              <a:t>have been served thus far in </a:t>
            </a:r>
            <a:r>
              <a:rPr lang="en-US" sz="2000" dirty="0"/>
              <a:t>these 47 sites during the 2013-14 school </a:t>
            </a:r>
            <a:r>
              <a:rPr lang="en-US" sz="2000" dirty="0" smtClean="0"/>
              <a:t>year.</a:t>
            </a:r>
            <a:endParaRPr lang="en-US" sz="2000" dirty="0"/>
          </a:p>
        </p:txBody>
      </p:sp>
      <p:sp>
        <p:nvSpPr>
          <p:cNvPr id="2" name="Title 1"/>
          <p:cNvSpPr>
            <a:spLocks noGrp="1"/>
          </p:cNvSpPr>
          <p:nvPr>
            <p:ph type="title"/>
          </p:nvPr>
        </p:nvSpPr>
        <p:spPr>
          <a:xfrm>
            <a:off x="838200" y="152400"/>
            <a:ext cx="7467600" cy="1066800"/>
          </a:xfrm>
        </p:spPr>
        <p:txBody>
          <a:bodyPr>
            <a:normAutofit/>
          </a:bodyPr>
          <a:lstStyle/>
          <a:p>
            <a:pPr marL="0" indent="0" algn="ctr">
              <a:buNone/>
            </a:pPr>
            <a:r>
              <a:rPr lang="en-US" sz="4400" dirty="0" smtClean="0"/>
              <a:t>LTCT Overview</a:t>
            </a:r>
            <a:endParaRPr lang="en-US" sz="4400" dirty="0"/>
          </a:p>
        </p:txBody>
      </p:sp>
      <p:sp>
        <p:nvSpPr>
          <p:cNvPr id="4" name="Slide Number Placeholder 3"/>
          <p:cNvSpPr>
            <a:spLocks noGrp="1"/>
          </p:cNvSpPr>
          <p:nvPr>
            <p:ph type="sldNum" sz="quarter" idx="12"/>
          </p:nvPr>
        </p:nvSpPr>
        <p:spPr/>
        <p:txBody>
          <a:bodyPr/>
          <a:lstStyle/>
          <a:p>
            <a:fld id="{EECB7E88-B26A-4057-818B-EF0D610639DA}" type="slidenum">
              <a:rPr lang="en-US" smtClean="0"/>
              <a:t>2</a:t>
            </a:fld>
            <a:endParaRPr lang="en-US" dirty="0"/>
          </a:p>
        </p:txBody>
      </p:sp>
    </p:spTree>
    <p:extLst>
      <p:ext uri="{BB962C8B-B14F-4D97-AF65-F5344CB8AC3E}">
        <p14:creationId xmlns:p14="http://schemas.microsoft.com/office/powerpoint/2010/main" val="218862686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371600"/>
            <a:ext cx="7924800" cy="4648200"/>
          </a:xfrm>
        </p:spPr>
        <p:txBody>
          <a:bodyPr>
            <a:noAutofit/>
          </a:bodyPr>
          <a:lstStyle/>
          <a:p>
            <a:pPr>
              <a:buFont typeface="Wingdings" panose="05000000000000000000" pitchFamily="2" charset="2"/>
              <a:buChar char="§"/>
            </a:pPr>
            <a:endParaRPr lang="en-US" sz="1800" dirty="0" smtClean="0"/>
          </a:p>
          <a:p>
            <a:pPr>
              <a:buFont typeface="Wingdings" panose="05000000000000000000" pitchFamily="2" charset="2"/>
              <a:buChar char="§"/>
            </a:pPr>
            <a:r>
              <a:rPr lang="en-US" sz="1800" dirty="0" smtClean="0"/>
              <a:t>The separate General </a:t>
            </a:r>
            <a:r>
              <a:rPr lang="en-US" sz="1800" dirty="0"/>
              <a:t>F</a:t>
            </a:r>
            <a:r>
              <a:rPr lang="en-US" sz="1800" dirty="0" smtClean="0"/>
              <a:t>und appropriation </a:t>
            </a:r>
            <a:r>
              <a:rPr lang="en-US" sz="1800" dirty="0"/>
              <a:t>for LTCT would be eliminated.</a:t>
            </a:r>
            <a:endParaRPr lang="en-US" sz="1800" dirty="0" smtClean="0"/>
          </a:p>
          <a:p>
            <a:pPr marL="109728" indent="0">
              <a:buNone/>
            </a:pPr>
            <a:endParaRPr lang="en-US" sz="800" dirty="0" smtClean="0"/>
          </a:p>
          <a:p>
            <a:pPr>
              <a:buFont typeface="Wingdings" panose="05000000000000000000" pitchFamily="2" charset="2"/>
              <a:buChar char="§"/>
            </a:pPr>
            <a:r>
              <a:rPr lang="en-US" sz="1800" dirty="0" smtClean="0"/>
              <a:t>All LTCT funding would come from the SSF.</a:t>
            </a:r>
          </a:p>
          <a:p>
            <a:pPr marL="109728" indent="0">
              <a:buNone/>
            </a:pPr>
            <a:endParaRPr lang="en-US" sz="800" dirty="0" smtClean="0"/>
          </a:p>
          <a:p>
            <a:pPr>
              <a:buFont typeface="Wingdings" panose="05000000000000000000" pitchFamily="2" charset="2"/>
              <a:buChar char="§"/>
            </a:pPr>
            <a:r>
              <a:rPr lang="en-US" sz="1800" dirty="0" smtClean="0"/>
              <a:t>The formula would use funding per </a:t>
            </a:r>
            <a:r>
              <a:rPr lang="en-US" sz="1800" dirty="0" err="1" smtClean="0"/>
              <a:t>ADMw</a:t>
            </a:r>
            <a:r>
              <a:rPr lang="en-US" sz="1800" dirty="0" smtClean="0"/>
              <a:t> times the number of weighted students in </a:t>
            </a:r>
            <a:r>
              <a:rPr lang="en-US" sz="1800" dirty="0"/>
              <a:t>LTCT programs, </a:t>
            </a:r>
            <a:r>
              <a:rPr lang="en-US" sz="1800" dirty="0" smtClean="0"/>
              <a:t>instead </a:t>
            </a:r>
            <a:r>
              <a:rPr lang="en-US" sz="1800" dirty="0"/>
              <a:t>of Net Operating Expenditures per </a:t>
            </a:r>
            <a:r>
              <a:rPr lang="en-US" sz="1800" dirty="0" smtClean="0"/>
              <a:t>ADM.</a:t>
            </a:r>
          </a:p>
          <a:p>
            <a:pPr marL="109728" indent="0">
              <a:buNone/>
            </a:pPr>
            <a:endParaRPr lang="en-US" sz="800" dirty="0" smtClean="0"/>
          </a:p>
          <a:p>
            <a:pPr>
              <a:buFont typeface="Wingdings" panose="05000000000000000000" pitchFamily="2" charset="2"/>
              <a:buChar char="§"/>
            </a:pPr>
            <a:r>
              <a:rPr lang="en-US" sz="1800" dirty="0"/>
              <a:t>To maintain current LTCT funding levels, </a:t>
            </a:r>
            <a:r>
              <a:rPr lang="en-US" sz="1800" dirty="0" smtClean="0"/>
              <a:t>an estimated weight of 2.4 </a:t>
            </a:r>
            <a:r>
              <a:rPr lang="en-US" sz="1800" dirty="0"/>
              <a:t>would need to be implemented for LTCT students. </a:t>
            </a:r>
          </a:p>
          <a:p>
            <a:pPr>
              <a:buFont typeface="Wingdings" panose="05000000000000000000" pitchFamily="2" charset="2"/>
              <a:buChar char="§"/>
            </a:pPr>
            <a:endParaRPr lang="en-US" sz="800" dirty="0"/>
          </a:p>
          <a:p>
            <a:pPr>
              <a:buFont typeface="Wingdings" panose="05000000000000000000" pitchFamily="2" charset="2"/>
              <a:buChar char="§"/>
            </a:pPr>
            <a:r>
              <a:rPr lang="en-US" sz="1800" dirty="0"/>
              <a:t>If </a:t>
            </a:r>
            <a:r>
              <a:rPr lang="en-US" sz="1800" dirty="0" smtClean="0"/>
              <a:t>the weight is not increased, </a:t>
            </a:r>
            <a:r>
              <a:rPr lang="en-US" sz="1800" dirty="0"/>
              <a:t>LTCT funding would see a 20% drop from current levels.</a:t>
            </a:r>
          </a:p>
        </p:txBody>
      </p:sp>
      <p:sp>
        <p:nvSpPr>
          <p:cNvPr id="2" name="Title 1"/>
          <p:cNvSpPr>
            <a:spLocks noGrp="1"/>
          </p:cNvSpPr>
          <p:nvPr>
            <p:ph type="title"/>
          </p:nvPr>
        </p:nvSpPr>
        <p:spPr>
          <a:xfrm>
            <a:off x="457200" y="228600"/>
            <a:ext cx="8305800" cy="990600"/>
          </a:xfrm>
        </p:spPr>
        <p:txBody>
          <a:bodyPr>
            <a:noAutofit/>
          </a:bodyPr>
          <a:lstStyle/>
          <a:p>
            <a:pPr marL="0" indent="0" algn="ctr">
              <a:buNone/>
            </a:pPr>
            <a:r>
              <a:rPr lang="en-US" sz="3600" dirty="0"/>
              <a:t>Option </a:t>
            </a:r>
            <a:r>
              <a:rPr lang="en-US" sz="3600" dirty="0" smtClean="0"/>
              <a:t>3: Run LTCT through the Regular SSF Formula (SB 1528)</a:t>
            </a:r>
            <a:endParaRPr lang="en-US" sz="3600" dirty="0"/>
          </a:p>
        </p:txBody>
      </p:sp>
      <p:sp>
        <p:nvSpPr>
          <p:cNvPr id="4" name="Slide Number Placeholder 3"/>
          <p:cNvSpPr>
            <a:spLocks noGrp="1"/>
          </p:cNvSpPr>
          <p:nvPr>
            <p:ph type="sldNum" sz="quarter" idx="12"/>
          </p:nvPr>
        </p:nvSpPr>
        <p:spPr/>
        <p:txBody>
          <a:bodyPr/>
          <a:lstStyle/>
          <a:p>
            <a:fld id="{EECB7E88-B26A-4057-818B-EF0D610639DA}" type="slidenum">
              <a:rPr lang="en-US" smtClean="0"/>
              <a:t>20</a:t>
            </a:fld>
            <a:endParaRPr lang="en-US" dirty="0"/>
          </a:p>
        </p:txBody>
      </p:sp>
    </p:spTree>
    <p:extLst>
      <p:ext uri="{BB962C8B-B14F-4D97-AF65-F5344CB8AC3E}">
        <p14:creationId xmlns:p14="http://schemas.microsoft.com/office/powerpoint/2010/main" val="201472859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676400"/>
            <a:ext cx="8229600" cy="4330891"/>
          </a:xfrm>
        </p:spPr>
        <p:txBody>
          <a:bodyPr>
            <a:noAutofit/>
          </a:bodyPr>
          <a:lstStyle/>
          <a:p>
            <a:pPr marL="45720" indent="0">
              <a:buNone/>
            </a:pPr>
            <a:endParaRPr lang="en-US" sz="800" dirty="0"/>
          </a:p>
          <a:p>
            <a:pPr marL="45720" indent="0">
              <a:buNone/>
            </a:pPr>
            <a:r>
              <a:rPr lang="en-US" sz="1800" dirty="0" smtClean="0"/>
              <a:t>Results:</a:t>
            </a:r>
          </a:p>
          <a:p>
            <a:pPr marL="45720" indent="0">
              <a:buNone/>
            </a:pPr>
            <a:endParaRPr lang="en-US" sz="1200" dirty="0" smtClean="0"/>
          </a:p>
          <a:p>
            <a:pPr lvl="1">
              <a:buFont typeface="Wingdings" panose="05000000000000000000" pitchFamily="2" charset="2"/>
              <a:buChar char="§"/>
            </a:pPr>
            <a:r>
              <a:rPr lang="en-US" sz="1800" dirty="0" smtClean="0"/>
              <a:t>LTCT programs would </a:t>
            </a:r>
            <a:r>
              <a:rPr lang="en-US" sz="1800" dirty="0"/>
              <a:t>be </a:t>
            </a:r>
            <a:r>
              <a:rPr lang="en-US" sz="1800" dirty="0" smtClean="0"/>
              <a:t>funded like </a:t>
            </a:r>
            <a:r>
              <a:rPr lang="en-US" sz="1800" dirty="0"/>
              <a:t>other Oregon </a:t>
            </a:r>
            <a:r>
              <a:rPr lang="en-US" sz="1800" dirty="0" smtClean="0"/>
              <a:t>educational programs.</a:t>
            </a:r>
            <a:endParaRPr lang="en-US" sz="1800" dirty="0"/>
          </a:p>
          <a:p>
            <a:pPr marL="393192" lvl="1" indent="0">
              <a:buNone/>
            </a:pPr>
            <a:endParaRPr lang="en-US" sz="1800" dirty="0"/>
          </a:p>
          <a:p>
            <a:pPr lvl="1">
              <a:buFont typeface="Wingdings" panose="05000000000000000000" pitchFamily="2" charset="2"/>
              <a:buChar char="§"/>
            </a:pPr>
            <a:r>
              <a:rPr lang="en-US" sz="1800" dirty="0"/>
              <a:t>When funding increases for </a:t>
            </a:r>
            <a:r>
              <a:rPr lang="en-US" sz="1800" dirty="0" smtClean="0"/>
              <a:t>education, </a:t>
            </a:r>
            <a:r>
              <a:rPr lang="en-US" sz="1800" dirty="0"/>
              <a:t>funding would increase for </a:t>
            </a:r>
            <a:r>
              <a:rPr lang="en-US" sz="1800" dirty="0" smtClean="0"/>
              <a:t>LTCT.</a:t>
            </a:r>
            <a:endParaRPr lang="en-US" sz="1800" dirty="0"/>
          </a:p>
          <a:p>
            <a:pPr marL="393192" lvl="1" indent="0">
              <a:buNone/>
            </a:pPr>
            <a:endParaRPr lang="en-US" sz="1800" dirty="0"/>
          </a:p>
          <a:p>
            <a:pPr lvl="1">
              <a:buFont typeface="Wingdings" panose="05000000000000000000" pitchFamily="2" charset="2"/>
              <a:buChar char="§"/>
            </a:pPr>
            <a:r>
              <a:rPr lang="en-US" sz="1800" dirty="0"/>
              <a:t>This would </a:t>
            </a:r>
            <a:r>
              <a:rPr lang="en-US" sz="1800" dirty="0" smtClean="0"/>
              <a:t>also eliminate </a:t>
            </a:r>
            <a:r>
              <a:rPr lang="en-US" sz="1800" dirty="0"/>
              <a:t>ODE as the “middle man” and provide the funding dollars directly to the school district responsible for </a:t>
            </a:r>
            <a:r>
              <a:rPr lang="en-US" sz="1800" dirty="0" smtClean="0"/>
              <a:t>providing the educational services at each </a:t>
            </a:r>
            <a:r>
              <a:rPr lang="en-US" sz="1800" dirty="0"/>
              <a:t>LTCT </a:t>
            </a:r>
            <a:r>
              <a:rPr lang="en-US" sz="1800" dirty="0" smtClean="0"/>
              <a:t>site.</a:t>
            </a:r>
            <a:endParaRPr lang="en-US" sz="1800" dirty="0"/>
          </a:p>
          <a:p>
            <a:pPr marL="393192" lvl="1" indent="0">
              <a:buNone/>
            </a:pPr>
            <a:endParaRPr lang="en-US" sz="2000" dirty="0"/>
          </a:p>
        </p:txBody>
      </p:sp>
      <p:sp>
        <p:nvSpPr>
          <p:cNvPr id="3" name="Title 2"/>
          <p:cNvSpPr>
            <a:spLocks noGrp="1"/>
          </p:cNvSpPr>
          <p:nvPr>
            <p:ph type="title"/>
          </p:nvPr>
        </p:nvSpPr>
        <p:spPr>
          <a:xfrm>
            <a:off x="457200" y="228600"/>
            <a:ext cx="8229600" cy="1249362"/>
          </a:xfrm>
        </p:spPr>
        <p:txBody>
          <a:bodyPr>
            <a:normAutofit/>
          </a:bodyPr>
          <a:lstStyle/>
          <a:p>
            <a:pPr algn="ctr"/>
            <a:r>
              <a:rPr lang="en-US" sz="3600" dirty="0"/>
              <a:t>Option 3: Run LTCT </a:t>
            </a:r>
            <a:r>
              <a:rPr lang="en-US" sz="3600" dirty="0" smtClean="0"/>
              <a:t>through </a:t>
            </a:r>
            <a:r>
              <a:rPr lang="en-US" sz="3600" dirty="0"/>
              <a:t>the Regular SSF </a:t>
            </a:r>
            <a:r>
              <a:rPr lang="en-US" sz="3600" dirty="0" smtClean="0"/>
              <a:t>Formula (Cont.)</a:t>
            </a:r>
            <a:endParaRPr lang="en-US" sz="3600" dirty="0"/>
          </a:p>
        </p:txBody>
      </p:sp>
      <p:sp>
        <p:nvSpPr>
          <p:cNvPr id="4" name="Slide Number Placeholder 3"/>
          <p:cNvSpPr>
            <a:spLocks noGrp="1"/>
          </p:cNvSpPr>
          <p:nvPr>
            <p:ph type="sldNum" sz="quarter" idx="12"/>
          </p:nvPr>
        </p:nvSpPr>
        <p:spPr/>
        <p:txBody>
          <a:bodyPr/>
          <a:lstStyle/>
          <a:p>
            <a:fld id="{EECB7E88-B26A-4057-818B-EF0D610639DA}" type="slidenum">
              <a:rPr lang="en-US" smtClean="0"/>
              <a:t>21</a:t>
            </a:fld>
            <a:endParaRPr lang="en-US" dirty="0"/>
          </a:p>
        </p:txBody>
      </p:sp>
    </p:spTree>
    <p:extLst>
      <p:ext uri="{BB962C8B-B14F-4D97-AF65-F5344CB8AC3E}">
        <p14:creationId xmlns:p14="http://schemas.microsoft.com/office/powerpoint/2010/main" val="349774401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752600"/>
            <a:ext cx="8229600" cy="4254691"/>
          </a:xfrm>
        </p:spPr>
        <p:txBody>
          <a:bodyPr/>
          <a:lstStyle/>
          <a:p>
            <a:pPr>
              <a:buFont typeface="Wingdings" panose="05000000000000000000" pitchFamily="2" charset="2"/>
              <a:buChar char="§"/>
            </a:pPr>
            <a:endParaRPr lang="en-US" sz="2800" dirty="0" smtClean="0"/>
          </a:p>
          <a:p>
            <a:pPr>
              <a:buFont typeface="Wingdings" panose="05000000000000000000" pitchFamily="2" charset="2"/>
              <a:buChar char="§"/>
            </a:pPr>
            <a:r>
              <a:rPr lang="en-US" sz="2400" dirty="0" smtClean="0"/>
              <a:t>Provide the level of LTCT funding needed to assure that all LTCT sites could achieve ODE’s defined level of adequate service.</a:t>
            </a:r>
          </a:p>
          <a:p>
            <a:pPr>
              <a:buFont typeface="Wingdings" panose="05000000000000000000" pitchFamily="2" charset="2"/>
              <a:buChar char="§"/>
            </a:pPr>
            <a:endParaRPr lang="en-US" sz="2400" dirty="0" smtClean="0"/>
          </a:p>
          <a:p>
            <a:pPr>
              <a:buFont typeface="Wingdings" panose="05000000000000000000" pitchFamily="2" charset="2"/>
              <a:buChar char="§"/>
            </a:pPr>
            <a:r>
              <a:rPr lang="en-US" sz="2400" dirty="0" smtClean="0"/>
              <a:t>Preliminary calculations suggest this would require  an additional $16,000,000 in LTCT funding per biennium.</a:t>
            </a:r>
            <a:endParaRPr lang="en-US" sz="2400" dirty="0"/>
          </a:p>
          <a:p>
            <a:endParaRPr lang="en-US" dirty="0"/>
          </a:p>
        </p:txBody>
      </p:sp>
      <p:sp>
        <p:nvSpPr>
          <p:cNvPr id="3" name="Title 2"/>
          <p:cNvSpPr>
            <a:spLocks noGrp="1"/>
          </p:cNvSpPr>
          <p:nvPr>
            <p:ph type="title"/>
          </p:nvPr>
        </p:nvSpPr>
        <p:spPr/>
        <p:txBody>
          <a:bodyPr>
            <a:normAutofit fontScale="90000"/>
          </a:bodyPr>
          <a:lstStyle/>
          <a:p>
            <a:pPr algn="ctr"/>
            <a:r>
              <a:rPr lang="en-US" sz="4400" dirty="0"/>
              <a:t>Option </a:t>
            </a:r>
            <a:r>
              <a:rPr lang="en-US" sz="4400" dirty="0" smtClean="0"/>
              <a:t>4: Fund Adequate Service Levels</a:t>
            </a:r>
            <a:endParaRPr lang="en-US" dirty="0"/>
          </a:p>
        </p:txBody>
      </p:sp>
      <p:sp>
        <p:nvSpPr>
          <p:cNvPr id="4" name="Slide Number Placeholder 3"/>
          <p:cNvSpPr>
            <a:spLocks noGrp="1"/>
          </p:cNvSpPr>
          <p:nvPr>
            <p:ph type="sldNum" sz="quarter" idx="12"/>
          </p:nvPr>
        </p:nvSpPr>
        <p:spPr/>
        <p:txBody>
          <a:bodyPr/>
          <a:lstStyle/>
          <a:p>
            <a:fld id="{EECB7E88-B26A-4057-818B-EF0D610639DA}" type="slidenum">
              <a:rPr lang="en-US" smtClean="0"/>
              <a:t>22</a:t>
            </a:fld>
            <a:endParaRPr lang="en-US" dirty="0"/>
          </a:p>
        </p:txBody>
      </p:sp>
    </p:spTree>
    <p:extLst>
      <p:ext uri="{BB962C8B-B14F-4D97-AF65-F5344CB8AC3E}">
        <p14:creationId xmlns:p14="http://schemas.microsoft.com/office/powerpoint/2010/main" val="248146456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8229600" cy="5059362"/>
          </a:xfrm>
        </p:spPr>
        <p:txBody>
          <a:bodyPr>
            <a:normAutofit/>
          </a:bodyPr>
          <a:lstStyle/>
          <a:p>
            <a:pPr algn="ctr"/>
            <a:r>
              <a:rPr lang="en-US" sz="6600" dirty="0" smtClean="0"/>
              <a:t>Questions</a:t>
            </a:r>
            <a:br>
              <a:rPr lang="en-US" sz="6600" dirty="0" smtClean="0"/>
            </a:br>
            <a:r>
              <a:rPr lang="en-US" sz="6600" dirty="0"/>
              <a:t/>
            </a:r>
            <a:br>
              <a:rPr lang="en-US" sz="6600" dirty="0"/>
            </a:br>
            <a:r>
              <a:rPr lang="en-US" sz="6600" dirty="0" smtClean="0"/>
              <a:t>???</a:t>
            </a:r>
            <a:endParaRPr lang="en-US" sz="6600" dirty="0"/>
          </a:p>
        </p:txBody>
      </p:sp>
      <p:sp>
        <p:nvSpPr>
          <p:cNvPr id="2" name="Slide Number Placeholder 1"/>
          <p:cNvSpPr>
            <a:spLocks noGrp="1"/>
          </p:cNvSpPr>
          <p:nvPr>
            <p:ph type="sldNum" sz="quarter" idx="12"/>
          </p:nvPr>
        </p:nvSpPr>
        <p:spPr/>
        <p:txBody>
          <a:bodyPr/>
          <a:lstStyle/>
          <a:p>
            <a:fld id="{EECB7E88-B26A-4057-818B-EF0D610639DA}" type="slidenum">
              <a:rPr lang="en-US" smtClean="0"/>
              <a:t>23</a:t>
            </a:fld>
            <a:endParaRPr lang="en-US" dirty="0"/>
          </a:p>
        </p:txBody>
      </p:sp>
    </p:spTree>
    <p:extLst>
      <p:ext uri="{BB962C8B-B14F-4D97-AF65-F5344CB8AC3E}">
        <p14:creationId xmlns:p14="http://schemas.microsoft.com/office/powerpoint/2010/main" val="59111983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45720" indent="0" algn="ctr">
              <a:buNone/>
            </a:pPr>
            <a:endParaRPr lang="en-US" dirty="0" smtClean="0"/>
          </a:p>
          <a:p>
            <a:pPr marL="45720" indent="0">
              <a:buNone/>
            </a:pPr>
            <a:r>
              <a:rPr lang="en-US" dirty="0" smtClean="0"/>
              <a:t>Mitch Kruska, Director, Educational Programs</a:t>
            </a:r>
          </a:p>
          <a:p>
            <a:pPr marL="45720" indent="0">
              <a:buNone/>
            </a:pPr>
            <a:r>
              <a:rPr lang="en-US" dirty="0" smtClean="0"/>
              <a:t>Phone: 503-947-5634</a:t>
            </a:r>
          </a:p>
          <a:p>
            <a:pPr marL="45720" indent="0">
              <a:buNone/>
            </a:pPr>
            <a:r>
              <a:rPr lang="en-US" dirty="0"/>
              <a:t>E</a:t>
            </a:r>
            <a:r>
              <a:rPr lang="en-US" dirty="0" smtClean="0"/>
              <a:t>mail: </a:t>
            </a:r>
            <a:r>
              <a:rPr lang="en-US" dirty="0" smtClean="0">
                <a:hlinkClick r:id="rId2"/>
              </a:rPr>
              <a:t>Mitch.Kruska@state.or.us</a:t>
            </a:r>
            <a:r>
              <a:rPr lang="en-US" dirty="0"/>
              <a:t>	</a:t>
            </a:r>
          </a:p>
          <a:p>
            <a:pPr marL="45720" indent="0">
              <a:buNone/>
            </a:pPr>
            <a:endParaRPr lang="en-US" dirty="0" smtClean="0"/>
          </a:p>
          <a:p>
            <a:pPr marL="45720" indent="0">
              <a:buNone/>
            </a:pPr>
            <a:r>
              <a:rPr lang="en-US" dirty="0" smtClean="0"/>
              <a:t>Brian Reeder, Assistant Superintendent of Policy 				and Analysis</a:t>
            </a:r>
          </a:p>
          <a:p>
            <a:pPr marL="45720" indent="0">
              <a:buNone/>
            </a:pPr>
            <a:r>
              <a:rPr lang="en-US" dirty="0" smtClean="0"/>
              <a:t>Phone: 503-947-5670</a:t>
            </a:r>
          </a:p>
          <a:p>
            <a:pPr marL="45720" indent="0">
              <a:buNone/>
            </a:pPr>
            <a:r>
              <a:rPr lang="en-US" dirty="0" smtClean="0"/>
              <a:t>Email: </a:t>
            </a:r>
            <a:r>
              <a:rPr lang="en-US" dirty="0" smtClean="0">
                <a:hlinkClick r:id="rId3"/>
              </a:rPr>
              <a:t>Brian.Reeder@state.or.us</a:t>
            </a:r>
            <a:endParaRPr lang="en-US" dirty="0" smtClean="0"/>
          </a:p>
          <a:p>
            <a:pPr marL="45720" indent="0">
              <a:buNone/>
            </a:pPr>
            <a:endParaRPr lang="en-US" dirty="0" smtClean="0"/>
          </a:p>
        </p:txBody>
      </p:sp>
      <p:sp>
        <p:nvSpPr>
          <p:cNvPr id="2" name="Title 1"/>
          <p:cNvSpPr>
            <a:spLocks noGrp="1"/>
          </p:cNvSpPr>
          <p:nvPr>
            <p:ph type="title"/>
          </p:nvPr>
        </p:nvSpPr>
        <p:spPr/>
        <p:txBody>
          <a:bodyPr>
            <a:normAutofit/>
          </a:bodyPr>
          <a:lstStyle/>
          <a:p>
            <a:pPr algn="ctr"/>
            <a:r>
              <a:rPr lang="en-US" sz="4400" dirty="0" smtClean="0"/>
              <a:t>Contact Information</a:t>
            </a:r>
            <a:endParaRPr lang="en-US" sz="4400" dirty="0"/>
          </a:p>
        </p:txBody>
      </p:sp>
      <p:sp>
        <p:nvSpPr>
          <p:cNvPr id="4" name="Slide Number Placeholder 3"/>
          <p:cNvSpPr>
            <a:spLocks noGrp="1"/>
          </p:cNvSpPr>
          <p:nvPr>
            <p:ph type="sldNum" sz="quarter" idx="12"/>
          </p:nvPr>
        </p:nvSpPr>
        <p:spPr/>
        <p:txBody>
          <a:bodyPr/>
          <a:lstStyle/>
          <a:p>
            <a:fld id="{EECB7E88-B26A-4057-818B-EF0D610639DA}" type="slidenum">
              <a:rPr lang="en-US" smtClean="0"/>
              <a:t>24</a:t>
            </a:fld>
            <a:endParaRPr lang="en-US" dirty="0"/>
          </a:p>
        </p:txBody>
      </p:sp>
    </p:spTree>
    <p:extLst>
      <p:ext uri="{BB962C8B-B14F-4D97-AF65-F5344CB8AC3E}">
        <p14:creationId xmlns:p14="http://schemas.microsoft.com/office/powerpoint/2010/main" val="14537449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447800"/>
            <a:ext cx="7848600" cy="4419600"/>
          </a:xfrm>
        </p:spPr>
        <p:txBody>
          <a:bodyPr>
            <a:noAutofit/>
          </a:bodyPr>
          <a:lstStyle/>
          <a:p>
            <a:pPr>
              <a:buFont typeface="Wingdings" panose="05000000000000000000" pitchFamily="2" charset="2"/>
              <a:buChar char="§"/>
            </a:pPr>
            <a:r>
              <a:rPr lang="en-US" sz="2000" dirty="0"/>
              <a:t>Many factors go into placement and treatment decisions and these </a:t>
            </a:r>
            <a:r>
              <a:rPr lang="en-US" sz="2000" dirty="0" smtClean="0"/>
              <a:t>factors determine </a:t>
            </a:r>
            <a:r>
              <a:rPr lang="en-US" sz="2000" dirty="0"/>
              <a:t>a </a:t>
            </a:r>
            <a:r>
              <a:rPr lang="en-US" sz="2000" dirty="0">
                <a:solidFill>
                  <a:schemeClr val="tx1"/>
                </a:solidFill>
              </a:rPr>
              <a:t>student’s</a:t>
            </a:r>
            <a:r>
              <a:rPr lang="en-US" sz="2000" dirty="0"/>
              <a:t> length of stay in these </a:t>
            </a:r>
            <a:r>
              <a:rPr lang="en-US" sz="2000" dirty="0" smtClean="0"/>
              <a:t>programs.</a:t>
            </a:r>
          </a:p>
          <a:p>
            <a:pPr marL="109728" indent="0">
              <a:buNone/>
            </a:pPr>
            <a:endParaRPr lang="en-US" sz="2000" dirty="0" smtClean="0"/>
          </a:p>
          <a:p>
            <a:pPr>
              <a:buFont typeface="Wingdings" panose="05000000000000000000" pitchFamily="2" charset="2"/>
              <a:buChar char="§"/>
            </a:pPr>
            <a:r>
              <a:rPr lang="en-US" sz="2000" dirty="0" smtClean="0">
                <a:solidFill>
                  <a:schemeClr val="tx1"/>
                </a:solidFill>
              </a:rPr>
              <a:t>Children may be placed in these programs from a few weeks to over a year.</a:t>
            </a:r>
          </a:p>
          <a:p>
            <a:pPr marL="109728" indent="0">
              <a:buNone/>
            </a:pPr>
            <a:endParaRPr lang="en-US" sz="2000" dirty="0" smtClean="0">
              <a:solidFill>
                <a:schemeClr val="accent6"/>
              </a:solidFill>
            </a:endParaRPr>
          </a:p>
          <a:p>
            <a:pPr>
              <a:buFont typeface="Wingdings" panose="05000000000000000000" pitchFamily="2" charset="2"/>
              <a:buChar char="§"/>
            </a:pPr>
            <a:r>
              <a:rPr lang="en-US" sz="2000" dirty="0" smtClean="0">
                <a:solidFill>
                  <a:schemeClr val="tx1"/>
                </a:solidFill>
              </a:rPr>
              <a:t>Children can be placed in these programs by a public agency, a private entity, or a parent.</a:t>
            </a:r>
          </a:p>
          <a:p>
            <a:pPr marL="109728" indent="0">
              <a:buNone/>
            </a:pPr>
            <a:endParaRPr lang="en-US" sz="2000" dirty="0">
              <a:solidFill>
                <a:schemeClr val="tx1"/>
              </a:solidFill>
            </a:endParaRPr>
          </a:p>
          <a:p>
            <a:pPr>
              <a:buFont typeface="Wingdings" panose="05000000000000000000" pitchFamily="2" charset="2"/>
              <a:buChar char="§"/>
            </a:pPr>
            <a:r>
              <a:rPr lang="en-US" sz="2000" dirty="0"/>
              <a:t>ODE is responsible for the payment of costs of educating students in LTCT programs.</a:t>
            </a:r>
          </a:p>
          <a:p>
            <a:pPr>
              <a:buFont typeface="Wingdings" panose="05000000000000000000" pitchFamily="2" charset="2"/>
              <a:buChar char="§"/>
            </a:pPr>
            <a:endParaRPr lang="en-US" sz="2200" dirty="0" smtClean="0"/>
          </a:p>
          <a:p>
            <a:pPr>
              <a:buFont typeface="Wingdings" panose="05000000000000000000" pitchFamily="2" charset="2"/>
              <a:buChar char="§"/>
            </a:pPr>
            <a:endParaRPr lang="en-US" sz="2200" dirty="0" smtClean="0"/>
          </a:p>
          <a:p>
            <a:pPr>
              <a:buFont typeface="Wingdings" panose="05000000000000000000" pitchFamily="2" charset="2"/>
              <a:buChar char="§"/>
            </a:pPr>
            <a:endParaRPr lang="en-US" sz="2200" dirty="0"/>
          </a:p>
        </p:txBody>
      </p:sp>
      <p:sp>
        <p:nvSpPr>
          <p:cNvPr id="2" name="Title 1"/>
          <p:cNvSpPr>
            <a:spLocks noGrp="1"/>
          </p:cNvSpPr>
          <p:nvPr>
            <p:ph type="title"/>
          </p:nvPr>
        </p:nvSpPr>
        <p:spPr>
          <a:xfrm>
            <a:off x="914400" y="228600"/>
            <a:ext cx="7391400" cy="1066800"/>
          </a:xfrm>
        </p:spPr>
        <p:txBody>
          <a:bodyPr/>
          <a:lstStyle/>
          <a:p>
            <a:pPr marL="0" indent="0" algn="ctr">
              <a:buNone/>
            </a:pPr>
            <a:r>
              <a:rPr lang="en-US" sz="4400" dirty="0" smtClean="0"/>
              <a:t>LTCT Overview</a:t>
            </a:r>
            <a:endParaRPr lang="en-US" sz="4400" dirty="0"/>
          </a:p>
        </p:txBody>
      </p:sp>
      <p:sp>
        <p:nvSpPr>
          <p:cNvPr id="4" name="Slide Number Placeholder 3"/>
          <p:cNvSpPr>
            <a:spLocks noGrp="1"/>
          </p:cNvSpPr>
          <p:nvPr>
            <p:ph type="sldNum" sz="quarter" idx="12"/>
          </p:nvPr>
        </p:nvSpPr>
        <p:spPr/>
        <p:txBody>
          <a:bodyPr/>
          <a:lstStyle/>
          <a:p>
            <a:fld id="{EECB7E88-B26A-4057-818B-EF0D610639DA}" type="slidenum">
              <a:rPr lang="en-US" smtClean="0"/>
              <a:t>3</a:t>
            </a:fld>
            <a:endParaRPr lang="en-US" dirty="0"/>
          </a:p>
        </p:txBody>
      </p:sp>
    </p:spTree>
    <p:extLst>
      <p:ext uri="{BB962C8B-B14F-4D97-AF65-F5344CB8AC3E}">
        <p14:creationId xmlns:p14="http://schemas.microsoft.com/office/powerpoint/2010/main" val="23745965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219200"/>
            <a:ext cx="7620000" cy="4800600"/>
          </a:xfrm>
        </p:spPr>
        <p:txBody>
          <a:bodyPr>
            <a:noAutofit/>
          </a:bodyPr>
          <a:lstStyle/>
          <a:p>
            <a:pPr>
              <a:buFont typeface="Wingdings" panose="05000000000000000000" pitchFamily="2" charset="2"/>
              <a:buChar char="§"/>
            </a:pPr>
            <a:r>
              <a:rPr lang="en-US" sz="2000" dirty="0" smtClean="0"/>
              <a:t>“</a:t>
            </a:r>
            <a:r>
              <a:rPr lang="en-US" sz="2000" dirty="0"/>
              <a:t>Educational services” </a:t>
            </a:r>
            <a:r>
              <a:rPr lang="en-US" sz="2000" dirty="0" smtClean="0"/>
              <a:t>paid for by ODE do </a:t>
            </a:r>
            <a:r>
              <a:rPr lang="en-US" sz="2000" dirty="0"/>
              <a:t>not include transportation, care, treatment, or medical expenses.</a:t>
            </a:r>
          </a:p>
          <a:p>
            <a:pPr marL="109728" indent="0">
              <a:buNone/>
            </a:pPr>
            <a:endParaRPr lang="en-US" sz="2000" dirty="0" smtClean="0"/>
          </a:p>
          <a:p>
            <a:pPr>
              <a:buFont typeface="Wingdings" panose="05000000000000000000" pitchFamily="2" charset="2"/>
              <a:buChar char="§"/>
            </a:pPr>
            <a:r>
              <a:rPr lang="en-US" sz="2000" dirty="0" smtClean="0"/>
              <a:t>The </a:t>
            </a:r>
            <a:r>
              <a:rPr lang="en-US" sz="2000" dirty="0"/>
              <a:t>school district in which the LTCT </a:t>
            </a:r>
            <a:r>
              <a:rPr lang="en-US" sz="2000" dirty="0" smtClean="0"/>
              <a:t>site resides </a:t>
            </a:r>
            <a:r>
              <a:rPr lang="en-US" sz="2000" dirty="0"/>
              <a:t>is responsible for providing educational services to </a:t>
            </a:r>
            <a:r>
              <a:rPr lang="en-US" sz="2000" dirty="0" smtClean="0"/>
              <a:t>students </a:t>
            </a:r>
            <a:r>
              <a:rPr lang="en-US" sz="2000" dirty="0"/>
              <a:t>placed in these </a:t>
            </a:r>
            <a:r>
              <a:rPr lang="en-US" sz="2000" dirty="0" smtClean="0"/>
              <a:t>sites.</a:t>
            </a:r>
          </a:p>
          <a:p>
            <a:pPr marL="109728" indent="0">
              <a:buNone/>
            </a:pPr>
            <a:endParaRPr lang="en-US" sz="2000" dirty="0">
              <a:solidFill>
                <a:srgbClr val="FF0000"/>
              </a:solidFill>
            </a:endParaRPr>
          </a:p>
          <a:p>
            <a:pPr>
              <a:buFont typeface="Wingdings" panose="05000000000000000000" pitchFamily="2" charset="2"/>
              <a:buChar char="§"/>
            </a:pPr>
            <a:r>
              <a:rPr lang="en-US" sz="2000" dirty="0" smtClean="0"/>
              <a:t>Currently </a:t>
            </a:r>
            <a:r>
              <a:rPr lang="en-US" sz="2000" dirty="0"/>
              <a:t>ODE contracts with 26 districts or ESDs to provide educational services at </a:t>
            </a:r>
            <a:r>
              <a:rPr lang="en-US" sz="2000" dirty="0" smtClean="0"/>
              <a:t>the 47 </a:t>
            </a:r>
            <a:r>
              <a:rPr lang="en-US" sz="2000" dirty="0"/>
              <a:t>separate LTCT </a:t>
            </a:r>
            <a:r>
              <a:rPr lang="en-US" sz="2000" dirty="0" smtClean="0"/>
              <a:t>sites.</a:t>
            </a:r>
          </a:p>
          <a:p>
            <a:pPr marL="109728" indent="0">
              <a:buNone/>
            </a:pPr>
            <a:endParaRPr lang="en-US" sz="2000" dirty="0"/>
          </a:p>
          <a:p>
            <a:pPr>
              <a:buFont typeface="Wingdings" panose="05000000000000000000" pitchFamily="2" charset="2"/>
              <a:buChar char="§"/>
            </a:pPr>
            <a:r>
              <a:rPr lang="en-US" sz="2000" dirty="0"/>
              <a:t>Funding for the 2013-14 school year was based upon </a:t>
            </a:r>
            <a:r>
              <a:rPr lang="en-US" sz="2000" dirty="0" smtClean="0"/>
              <a:t>a monthly estimate </a:t>
            </a:r>
            <a:r>
              <a:rPr lang="en-US" sz="2000" dirty="0"/>
              <a:t>of 1,150 students, </a:t>
            </a:r>
            <a:r>
              <a:rPr lang="en-US" sz="2000" dirty="0" smtClean="0"/>
              <a:t>thus far we have served an average of 878 </a:t>
            </a:r>
            <a:r>
              <a:rPr lang="en-US" sz="2000" dirty="0"/>
              <a:t>students </a:t>
            </a:r>
            <a:r>
              <a:rPr lang="en-US" sz="2000" dirty="0" smtClean="0"/>
              <a:t>per month.</a:t>
            </a:r>
            <a:endParaRPr lang="en-US" sz="2000" dirty="0"/>
          </a:p>
          <a:p>
            <a:pPr>
              <a:buFont typeface="Wingdings" panose="05000000000000000000" pitchFamily="2" charset="2"/>
              <a:buChar char="§"/>
            </a:pPr>
            <a:endParaRPr lang="en-US" sz="2000" dirty="0"/>
          </a:p>
          <a:p>
            <a:pPr>
              <a:buFont typeface="Wingdings" panose="05000000000000000000" pitchFamily="2" charset="2"/>
              <a:buChar char="§"/>
            </a:pPr>
            <a:endParaRPr lang="en-US" sz="2000" dirty="0"/>
          </a:p>
          <a:p>
            <a:endParaRPr lang="en-US" sz="2000" dirty="0"/>
          </a:p>
        </p:txBody>
      </p:sp>
      <p:sp>
        <p:nvSpPr>
          <p:cNvPr id="4" name="Title 1"/>
          <p:cNvSpPr>
            <a:spLocks noGrp="1"/>
          </p:cNvSpPr>
          <p:nvPr>
            <p:ph type="title"/>
          </p:nvPr>
        </p:nvSpPr>
        <p:spPr>
          <a:xfrm>
            <a:off x="914400" y="228600"/>
            <a:ext cx="7391400" cy="914400"/>
          </a:xfrm>
        </p:spPr>
        <p:txBody>
          <a:bodyPr/>
          <a:lstStyle/>
          <a:p>
            <a:pPr marL="0" indent="0" algn="ctr">
              <a:buNone/>
            </a:pPr>
            <a:r>
              <a:rPr lang="en-US" sz="4400" dirty="0" smtClean="0"/>
              <a:t>LTCT Overview</a:t>
            </a:r>
            <a:endParaRPr lang="en-US" sz="4400" dirty="0"/>
          </a:p>
        </p:txBody>
      </p:sp>
      <p:sp>
        <p:nvSpPr>
          <p:cNvPr id="2" name="Slide Number Placeholder 1"/>
          <p:cNvSpPr>
            <a:spLocks noGrp="1"/>
          </p:cNvSpPr>
          <p:nvPr>
            <p:ph type="sldNum" sz="quarter" idx="12"/>
          </p:nvPr>
        </p:nvSpPr>
        <p:spPr/>
        <p:txBody>
          <a:bodyPr/>
          <a:lstStyle/>
          <a:p>
            <a:fld id="{EECB7E88-B26A-4057-818B-EF0D610639DA}" type="slidenum">
              <a:rPr lang="en-US" smtClean="0"/>
              <a:t>4</a:t>
            </a:fld>
            <a:endParaRPr lang="en-US" dirty="0"/>
          </a:p>
        </p:txBody>
      </p:sp>
    </p:spTree>
    <p:extLst>
      <p:ext uri="{BB962C8B-B14F-4D97-AF65-F5344CB8AC3E}">
        <p14:creationId xmlns:p14="http://schemas.microsoft.com/office/powerpoint/2010/main" val="5779774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1371600"/>
            <a:ext cx="7543800" cy="4724400"/>
          </a:xfrm>
        </p:spPr>
        <p:txBody>
          <a:bodyPr>
            <a:normAutofit/>
          </a:bodyPr>
          <a:lstStyle/>
          <a:p>
            <a:pPr marL="109728" indent="0">
              <a:buNone/>
            </a:pPr>
            <a:endParaRPr lang="en-US" sz="1000" b="1" dirty="0" smtClean="0"/>
          </a:p>
          <a:p>
            <a:pPr>
              <a:buFont typeface="Wingdings" panose="05000000000000000000" pitchFamily="2" charset="2"/>
              <a:buChar char="§"/>
            </a:pPr>
            <a:r>
              <a:rPr lang="en-US" sz="2400" dirty="0" smtClean="0"/>
              <a:t>The current LTCT funding formula is found in OAR 581-015-2572 and defined in 1(b) as:</a:t>
            </a:r>
          </a:p>
          <a:p>
            <a:pPr marL="109728" indent="0">
              <a:buNone/>
            </a:pPr>
            <a:endParaRPr lang="en-US" sz="1200" dirty="0" smtClean="0"/>
          </a:p>
          <a:p>
            <a:pPr lvl="1">
              <a:buFont typeface="Wingdings" panose="05000000000000000000" pitchFamily="2" charset="2"/>
              <a:buChar char="§"/>
            </a:pPr>
            <a:r>
              <a:rPr lang="en-US" sz="2000" dirty="0"/>
              <a:t>(Service level factors) x [(the contracting district's NOE in year one) x (state agency slots for year one) + (the contracting district’s NOE in year two) x (state agency slots for year two)] = total state funding contract </a:t>
            </a:r>
            <a:r>
              <a:rPr lang="en-US" sz="2000" dirty="0" smtClean="0"/>
              <a:t>amount</a:t>
            </a:r>
          </a:p>
          <a:p>
            <a:pPr marL="393192" lvl="1" indent="0">
              <a:buNone/>
            </a:pPr>
            <a:endParaRPr lang="en-US" sz="1200" dirty="0" smtClean="0"/>
          </a:p>
          <a:p>
            <a:pPr lvl="1">
              <a:buFont typeface="Wingdings" panose="05000000000000000000" pitchFamily="2" charset="2"/>
              <a:buChar char="§"/>
            </a:pPr>
            <a:r>
              <a:rPr lang="en-US" sz="2000" dirty="0" smtClean="0"/>
              <a:t>Funds are then distributed based upon the estimated count of students per contractor.</a:t>
            </a:r>
          </a:p>
        </p:txBody>
      </p:sp>
      <p:sp>
        <p:nvSpPr>
          <p:cNvPr id="2" name="Title 1"/>
          <p:cNvSpPr>
            <a:spLocks noGrp="1"/>
          </p:cNvSpPr>
          <p:nvPr>
            <p:ph type="title"/>
          </p:nvPr>
        </p:nvSpPr>
        <p:spPr>
          <a:xfrm>
            <a:off x="1066800" y="228600"/>
            <a:ext cx="7162800" cy="838200"/>
          </a:xfrm>
        </p:spPr>
        <p:txBody>
          <a:bodyPr>
            <a:normAutofit/>
          </a:bodyPr>
          <a:lstStyle/>
          <a:p>
            <a:pPr marL="0" indent="0" algn="ctr">
              <a:buNone/>
            </a:pPr>
            <a:r>
              <a:rPr lang="en-US" sz="4400" dirty="0" smtClean="0"/>
              <a:t>Current Funding Formula</a:t>
            </a:r>
            <a:endParaRPr lang="en-US" sz="4400" dirty="0"/>
          </a:p>
        </p:txBody>
      </p:sp>
      <p:sp>
        <p:nvSpPr>
          <p:cNvPr id="4" name="Slide Number Placeholder 3"/>
          <p:cNvSpPr>
            <a:spLocks noGrp="1"/>
          </p:cNvSpPr>
          <p:nvPr>
            <p:ph type="sldNum" sz="quarter" idx="12"/>
          </p:nvPr>
        </p:nvSpPr>
        <p:spPr/>
        <p:txBody>
          <a:bodyPr/>
          <a:lstStyle/>
          <a:p>
            <a:fld id="{EECB7E88-B26A-4057-818B-EF0D610639DA}" type="slidenum">
              <a:rPr lang="en-US" smtClean="0"/>
              <a:t>5</a:t>
            </a:fld>
            <a:endParaRPr lang="en-US" dirty="0"/>
          </a:p>
        </p:txBody>
      </p:sp>
    </p:spTree>
    <p:extLst>
      <p:ext uri="{BB962C8B-B14F-4D97-AF65-F5344CB8AC3E}">
        <p14:creationId xmlns:p14="http://schemas.microsoft.com/office/powerpoint/2010/main" val="258177224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600200"/>
            <a:ext cx="7391400" cy="4572000"/>
          </a:xfrm>
        </p:spPr>
        <p:txBody>
          <a:bodyPr>
            <a:normAutofit/>
          </a:bodyPr>
          <a:lstStyle/>
          <a:p>
            <a:pPr>
              <a:buFont typeface="Wingdings" panose="05000000000000000000" pitchFamily="2" charset="2"/>
              <a:buChar char="§"/>
            </a:pPr>
            <a:r>
              <a:rPr lang="en-US" sz="2000" dirty="0" smtClean="0"/>
              <a:t>Explanation of formula:</a:t>
            </a:r>
          </a:p>
          <a:p>
            <a:pPr marL="109728" indent="0">
              <a:buNone/>
            </a:pPr>
            <a:endParaRPr lang="en-US" sz="2000" dirty="0" smtClean="0"/>
          </a:p>
          <a:p>
            <a:pPr lvl="1">
              <a:buFont typeface="Wingdings" panose="05000000000000000000" pitchFamily="2" charset="2"/>
              <a:buChar char="§"/>
            </a:pPr>
            <a:r>
              <a:rPr lang="en-US" sz="2000" dirty="0" smtClean="0"/>
              <a:t>Service Level Factors:</a:t>
            </a:r>
          </a:p>
          <a:p>
            <a:pPr lvl="2">
              <a:buFont typeface="Wingdings" panose="05000000000000000000" pitchFamily="2" charset="2"/>
              <a:buChar char="§"/>
            </a:pPr>
            <a:r>
              <a:rPr lang="en-US" sz="2000" dirty="0" smtClean="0"/>
              <a:t>1.75 for day treatment sites</a:t>
            </a:r>
          </a:p>
          <a:p>
            <a:pPr lvl="2">
              <a:buFont typeface="Wingdings" panose="05000000000000000000" pitchFamily="2" charset="2"/>
              <a:buChar char="§"/>
            </a:pPr>
            <a:r>
              <a:rPr lang="en-US" sz="2000" dirty="0" smtClean="0"/>
              <a:t>2.0 for residential treatment sites</a:t>
            </a:r>
          </a:p>
          <a:p>
            <a:pPr marL="630936" lvl="2" indent="0">
              <a:buNone/>
            </a:pPr>
            <a:endParaRPr lang="en-US" sz="2000" dirty="0" smtClean="0"/>
          </a:p>
          <a:p>
            <a:pPr lvl="1">
              <a:buFont typeface="Wingdings" panose="05000000000000000000" pitchFamily="2" charset="2"/>
              <a:buChar char="§"/>
            </a:pPr>
            <a:r>
              <a:rPr lang="en-US" sz="2000" dirty="0" smtClean="0"/>
              <a:t>NOE (Net Operating Expense): is a dollar amount calculated per district based upon regional and other unique cost factors determined by ODE.</a:t>
            </a:r>
          </a:p>
          <a:p>
            <a:pPr marL="393192" lvl="1" indent="0">
              <a:buNone/>
            </a:pPr>
            <a:endParaRPr lang="en-US" sz="2000" dirty="0" smtClean="0"/>
          </a:p>
          <a:p>
            <a:pPr lvl="1">
              <a:buFont typeface="Wingdings" panose="05000000000000000000" pitchFamily="2" charset="2"/>
              <a:buChar char="§"/>
            </a:pPr>
            <a:r>
              <a:rPr lang="en-US" sz="2000" dirty="0" smtClean="0"/>
              <a:t>Slots: The estimated number of students in attendance.  </a:t>
            </a:r>
            <a:endParaRPr lang="en-US" sz="2000" dirty="0"/>
          </a:p>
        </p:txBody>
      </p:sp>
      <p:sp>
        <p:nvSpPr>
          <p:cNvPr id="2" name="Title 1"/>
          <p:cNvSpPr>
            <a:spLocks noGrp="1"/>
          </p:cNvSpPr>
          <p:nvPr>
            <p:ph type="title"/>
          </p:nvPr>
        </p:nvSpPr>
        <p:spPr>
          <a:xfrm>
            <a:off x="1143000" y="228600"/>
            <a:ext cx="7162800" cy="1143000"/>
          </a:xfrm>
        </p:spPr>
        <p:txBody>
          <a:bodyPr>
            <a:normAutofit fontScale="90000"/>
          </a:bodyPr>
          <a:lstStyle/>
          <a:p>
            <a:pPr marL="0" indent="0" algn="ctr">
              <a:buNone/>
            </a:pPr>
            <a:r>
              <a:rPr lang="en-US" sz="4900" dirty="0"/>
              <a:t>Current Funding </a:t>
            </a:r>
            <a:r>
              <a:rPr lang="en-US" sz="4900" dirty="0" smtClean="0"/>
              <a:t>Formula</a:t>
            </a:r>
            <a:r>
              <a:rPr lang="en-US" sz="3600" dirty="0" smtClean="0"/>
              <a:t/>
            </a:r>
            <a:br>
              <a:rPr lang="en-US" sz="3600" dirty="0" smtClean="0"/>
            </a:br>
            <a:r>
              <a:rPr lang="en-US" sz="3600" dirty="0" smtClean="0"/>
              <a:t>(Continued)</a:t>
            </a:r>
            <a:endParaRPr lang="en-US" sz="3600" dirty="0"/>
          </a:p>
        </p:txBody>
      </p:sp>
      <p:sp>
        <p:nvSpPr>
          <p:cNvPr id="4" name="Slide Number Placeholder 3"/>
          <p:cNvSpPr>
            <a:spLocks noGrp="1"/>
          </p:cNvSpPr>
          <p:nvPr>
            <p:ph type="sldNum" sz="quarter" idx="12"/>
          </p:nvPr>
        </p:nvSpPr>
        <p:spPr/>
        <p:txBody>
          <a:bodyPr/>
          <a:lstStyle/>
          <a:p>
            <a:fld id="{EECB7E88-B26A-4057-818B-EF0D610639DA}" type="slidenum">
              <a:rPr lang="en-US" smtClean="0"/>
              <a:t>6</a:t>
            </a:fld>
            <a:endParaRPr lang="en-US" dirty="0"/>
          </a:p>
        </p:txBody>
      </p:sp>
    </p:spTree>
    <p:extLst>
      <p:ext uri="{BB962C8B-B14F-4D97-AF65-F5344CB8AC3E}">
        <p14:creationId xmlns:p14="http://schemas.microsoft.com/office/powerpoint/2010/main" val="254451184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Font typeface="Wingdings" panose="05000000000000000000" pitchFamily="2" charset="2"/>
              <a:buChar char="§"/>
            </a:pPr>
            <a:r>
              <a:rPr lang="en-US" sz="2800" dirty="0" smtClean="0"/>
              <a:t>In the 2009-11 biennium LTCT contractors were budgeted $37,060,060.</a:t>
            </a:r>
          </a:p>
          <a:p>
            <a:pPr lvl="1">
              <a:buFont typeface="Wingdings" panose="05000000000000000000" pitchFamily="2" charset="2"/>
              <a:buChar char="§"/>
            </a:pPr>
            <a:r>
              <a:rPr lang="en-US" sz="2800" dirty="0" smtClean="0"/>
              <a:t>They invoiced ODE for $35,599,031</a:t>
            </a:r>
          </a:p>
          <a:p>
            <a:pPr lvl="1">
              <a:buFont typeface="Wingdings" panose="05000000000000000000" pitchFamily="2" charset="2"/>
              <a:buChar char="§"/>
            </a:pPr>
            <a:endParaRPr lang="en-US" sz="2800" dirty="0"/>
          </a:p>
          <a:p>
            <a:pPr marL="400050" lvl="1">
              <a:buFont typeface="Wingdings" panose="05000000000000000000" pitchFamily="2" charset="2"/>
              <a:buChar char="§"/>
            </a:pPr>
            <a:r>
              <a:rPr lang="en-US" sz="2800" dirty="0" smtClean="0"/>
              <a:t>In the 2011-13 biennium LTCT contractors were budgeted $34,246,414</a:t>
            </a:r>
          </a:p>
          <a:p>
            <a:pPr lvl="2">
              <a:buFont typeface="Wingdings" panose="05000000000000000000" pitchFamily="2" charset="2"/>
              <a:buChar char="§"/>
            </a:pPr>
            <a:r>
              <a:rPr lang="en-US" sz="2800" dirty="0" smtClean="0"/>
              <a:t>They invoiced ODE for $32,562,610</a:t>
            </a:r>
          </a:p>
          <a:p>
            <a:pPr lvl="1">
              <a:buFont typeface="Wingdings" panose="05000000000000000000" pitchFamily="2" charset="2"/>
              <a:buChar char="§"/>
            </a:pPr>
            <a:endParaRPr lang="en-US" sz="2800" dirty="0"/>
          </a:p>
          <a:p>
            <a:pPr lvl="1">
              <a:buFont typeface="Wingdings" panose="05000000000000000000" pitchFamily="2" charset="2"/>
              <a:buChar char="§"/>
            </a:pPr>
            <a:endParaRPr lang="en-US" sz="2800" dirty="0"/>
          </a:p>
        </p:txBody>
      </p:sp>
      <p:sp>
        <p:nvSpPr>
          <p:cNvPr id="3" name="Title 2"/>
          <p:cNvSpPr>
            <a:spLocks noGrp="1"/>
          </p:cNvSpPr>
          <p:nvPr>
            <p:ph type="title"/>
          </p:nvPr>
        </p:nvSpPr>
        <p:spPr>
          <a:xfrm>
            <a:off x="457200" y="304800"/>
            <a:ext cx="8229600" cy="838200"/>
          </a:xfrm>
        </p:spPr>
        <p:txBody>
          <a:bodyPr>
            <a:normAutofit fontScale="90000"/>
          </a:bodyPr>
          <a:lstStyle/>
          <a:p>
            <a:pPr algn="ctr"/>
            <a:r>
              <a:rPr lang="en-US" sz="4400" dirty="0" smtClean="0"/>
              <a:t/>
            </a:r>
            <a:br>
              <a:rPr lang="en-US" sz="4400" dirty="0" smtClean="0"/>
            </a:br>
            <a:r>
              <a:rPr lang="en-US" sz="4400" dirty="0" smtClean="0"/>
              <a:t>Prior Allocations and Spending</a:t>
            </a:r>
            <a:r>
              <a:rPr lang="en-US" sz="2800" dirty="0"/>
              <a:t/>
            </a:r>
            <a:br>
              <a:rPr lang="en-US" sz="2800" dirty="0"/>
            </a:br>
            <a:endParaRPr lang="en-US" dirty="0"/>
          </a:p>
        </p:txBody>
      </p:sp>
      <p:sp>
        <p:nvSpPr>
          <p:cNvPr id="4" name="Slide Number Placeholder 3"/>
          <p:cNvSpPr>
            <a:spLocks noGrp="1"/>
          </p:cNvSpPr>
          <p:nvPr>
            <p:ph type="sldNum" sz="quarter" idx="12"/>
          </p:nvPr>
        </p:nvSpPr>
        <p:spPr/>
        <p:txBody>
          <a:bodyPr/>
          <a:lstStyle/>
          <a:p>
            <a:fld id="{EECB7E88-B26A-4057-818B-EF0D610639DA}" type="slidenum">
              <a:rPr lang="en-US" smtClean="0"/>
              <a:t>7</a:t>
            </a:fld>
            <a:endParaRPr lang="en-US" dirty="0"/>
          </a:p>
        </p:txBody>
      </p:sp>
    </p:spTree>
    <p:extLst>
      <p:ext uri="{BB962C8B-B14F-4D97-AF65-F5344CB8AC3E}">
        <p14:creationId xmlns:p14="http://schemas.microsoft.com/office/powerpoint/2010/main" val="52606847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1295400"/>
            <a:ext cx="7772400" cy="4724400"/>
          </a:xfrm>
        </p:spPr>
        <p:txBody>
          <a:bodyPr>
            <a:normAutofit/>
          </a:bodyPr>
          <a:lstStyle/>
          <a:p>
            <a:pPr marL="109728" indent="0">
              <a:buNone/>
            </a:pPr>
            <a:endParaRPr lang="en-US" sz="2000" dirty="0" smtClean="0"/>
          </a:p>
          <a:p>
            <a:pPr marL="109728" indent="0">
              <a:buNone/>
            </a:pPr>
            <a:r>
              <a:rPr lang="en-US" sz="2000" dirty="0" smtClean="0"/>
              <a:t>For the 2013-15 biennium LTCT funds to support education services in LTCT sites came from the following sources:</a:t>
            </a:r>
          </a:p>
          <a:p>
            <a:pPr marL="109728" indent="0">
              <a:buNone/>
            </a:pPr>
            <a:endParaRPr lang="en-US" sz="1200" dirty="0" smtClean="0"/>
          </a:p>
          <a:p>
            <a:pPr lvl="1">
              <a:buFont typeface="Wingdings" panose="05000000000000000000" pitchFamily="2" charset="2"/>
              <a:buChar char="§"/>
            </a:pPr>
            <a:r>
              <a:rPr lang="en-US" sz="2000" dirty="0"/>
              <a:t>G</a:t>
            </a:r>
            <a:r>
              <a:rPr lang="en-US" sz="2000" dirty="0" smtClean="0"/>
              <a:t>eneral Fund </a:t>
            </a:r>
          </a:p>
          <a:p>
            <a:pPr lvl="1">
              <a:buFont typeface="Wingdings" panose="05000000000000000000" pitchFamily="2" charset="2"/>
              <a:buChar char="§"/>
            </a:pPr>
            <a:r>
              <a:rPr lang="en-US" sz="2000" dirty="0" smtClean="0"/>
              <a:t>State School Funds </a:t>
            </a:r>
          </a:p>
          <a:p>
            <a:pPr lvl="1">
              <a:buFont typeface="Wingdings" panose="05000000000000000000" pitchFamily="2" charset="2"/>
              <a:buChar char="§"/>
            </a:pPr>
            <a:r>
              <a:rPr lang="en-US" sz="2000" dirty="0" smtClean="0"/>
              <a:t>Federal Funds (Title </a:t>
            </a:r>
            <a:r>
              <a:rPr lang="en-US" sz="2000" dirty="0"/>
              <a:t>I-D &amp; IDEA</a:t>
            </a:r>
            <a:r>
              <a:rPr lang="en-US" sz="2000" dirty="0" smtClean="0"/>
              <a:t>)</a:t>
            </a:r>
            <a:endParaRPr lang="en-US" sz="2000" dirty="0"/>
          </a:p>
          <a:p>
            <a:pPr lvl="1">
              <a:buFont typeface="Wingdings" panose="05000000000000000000" pitchFamily="2" charset="2"/>
              <a:buChar char="§"/>
            </a:pPr>
            <a:endParaRPr lang="en-US" sz="2000" dirty="0" smtClean="0"/>
          </a:p>
          <a:p>
            <a:pPr lvl="1">
              <a:buFont typeface="Wingdings" panose="05000000000000000000" pitchFamily="2" charset="2"/>
              <a:buChar char="§"/>
            </a:pPr>
            <a:r>
              <a:rPr lang="en-US" sz="2000" dirty="0" smtClean="0"/>
              <a:t>Total allocated funding for the 2013-15 biennium was $34,757,934 </a:t>
            </a:r>
          </a:p>
        </p:txBody>
      </p:sp>
      <p:sp>
        <p:nvSpPr>
          <p:cNvPr id="2" name="Title 1"/>
          <p:cNvSpPr>
            <a:spLocks noGrp="1"/>
          </p:cNvSpPr>
          <p:nvPr>
            <p:ph type="title"/>
          </p:nvPr>
        </p:nvSpPr>
        <p:spPr>
          <a:xfrm>
            <a:off x="1143000" y="304800"/>
            <a:ext cx="6934199" cy="1066800"/>
          </a:xfrm>
        </p:spPr>
        <p:txBody>
          <a:bodyPr/>
          <a:lstStyle/>
          <a:p>
            <a:pPr algn="ctr"/>
            <a:r>
              <a:rPr lang="en-US" sz="4400" dirty="0" smtClean="0"/>
              <a:t>Current Funding Sources</a:t>
            </a:r>
            <a:r>
              <a:rPr lang="en-US" sz="4400" b="0" dirty="0" smtClean="0">
                <a:effectLst/>
              </a:rPr>
              <a:t/>
            </a:r>
            <a:br>
              <a:rPr lang="en-US" sz="4400" b="0" dirty="0" smtClean="0">
                <a:effectLst/>
              </a:rPr>
            </a:br>
            <a:endParaRPr lang="en-US" sz="2000" dirty="0"/>
          </a:p>
        </p:txBody>
      </p:sp>
      <p:sp>
        <p:nvSpPr>
          <p:cNvPr id="4" name="Slide Number Placeholder 3"/>
          <p:cNvSpPr>
            <a:spLocks noGrp="1"/>
          </p:cNvSpPr>
          <p:nvPr>
            <p:ph type="sldNum" sz="quarter" idx="12"/>
          </p:nvPr>
        </p:nvSpPr>
        <p:spPr/>
        <p:txBody>
          <a:bodyPr/>
          <a:lstStyle/>
          <a:p>
            <a:fld id="{EECB7E88-B26A-4057-818B-EF0D610639DA}" type="slidenum">
              <a:rPr lang="en-US" smtClean="0"/>
              <a:t>8</a:t>
            </a:fld>
            <a:endParaRPr lang="en-US" dirty="0"/>
          </a:p>
        </p:txBody>
      </p:sp>
    </p:spTree>
    <p:extLst>
      <p:ext uri="{BB962C8B-B14F-4D97-AF65-F5344CB8AC3E}">
        <p14:creationId xmlns:p14="http://schemas.microsoft.com/office/powerpoint/2010/main" val="305070026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71600"/>
            <a:ext cx="7315200" cy="4648200"/>
          </a:xfrm>
        </p:spPr>
        <p:txBody>
          <a:bodyPr>
            <a:normAutofit/>
          </a:bodyPr>
          <a:lstStyle/>
          <a:p>
            <a:pPr marL="109728" indent="0">
              <a:buNone/>
            </a:pPr>
            <a:r>
              <a:rPr lang="en-US" sz="2000" dirty="0" smtClean="0"/>
              <a:t>Following the </a:t>
            </a:r>
            <a:r>
              <a:rPr lang="en-US" sz="2000" dirty="0"/>
              <a:t>current </a:t>
            </a:r>
            <a:r>
              <a:rPr lang="en-US" sz="2000" dirty="0" smtClean="0"/>
              <a:t>LTCT </a:t>
            </a:r>
            <a:r>
              <a:rPr lang="en-US" sz="2000" dirty="0"/>
              <a:t>funding </a:t>
            </a:r>
            <a:r>
              <a:rPr lang="en-US" sz="2000" dirty="0" smtClean="0"/>
              <a:t>formula (including federal funds), per child funding for the 2013-14 school year was:</a:t>
            </a:r>
            <a:endParaRPr lang="en-US" sz="2000" dirty="0"/>
          </a:p>
          <a:p>
            <a:pPr lvl="1">
              <a:buFont typeface="Wingdings" panose="05000000000000000000" pitchFamily="2" charset="2"/>
              <a:buChar char="§"/>
            </a:pPr>
            <a:r>
              <a:rPr lang="en-US" sz="2000" dirty="0"/>
              <a:t>$13,687 per year </a:t>
            </a:r>
            <a:r>
              <a:rPr lang="en-US" sz="2000" dirty="0" smtClean="0"/>
              <a:t>for a day treatment student.</a:t>
            </a:r>
          </a:p>
          <a:p>
            <a:pPr lvl="1">
              <a:buFont typeface="Wingdings" panose="05000000000000000000" pitchFamily="2" charset="2"/>
              <a:buChar char="§"/>
            </a:pPr>
            <a:r>
              <a:rPr lang="en-US" sz="2000" dirty="0"/>
              <a:t>$15,642 per </a:t>
            </a:r>
            <a:r>
              <a:rPr lang="en-US" sz="2000" dirty="0" smtClean="0"/>
              <a:t>year for a residential treatment student.</a:t>
            </a:r>
          </a:p>
          <a:p>
            <a:pPr marL="393192" lvl="1" indent="0">
              <a:buNone/>
            </a:pPr>
            <a:endParaRPr lang="en-US" sz="2000" dirty="0"/>
          </a:p>
          <a:p>
            <a:pPr marL="115888" lvl="1" indent="0">
              <a:buNone/>
            </a:pPr>
            <a:r>
              <a:rPr lang="en-US" sz="2000" dirty="0" smtClean="0"/>
              <a:t>In comparison, using the current SSF </a:t>
            </a:r>
            <a:r>
              <a:rPr lang="en-US" sz="2000" dirty="0"/>
              <a:t>formula </a:t>
            </a:r>
            <a:r>
              <a:rPr lang="en-US" sz="2000" dirty="0" smtClean="0"/>
              <a:t>(not including </a:t>
            </a:r>
            <a:r>
              <a:rPr lang="en-US" sz="2000" dirty="0"/>
              <a:t>Federal Funds</a:t>
            </a:r>
            <a:r>
              <a:rPr lang="en-US" sz="2000" dirty="0" smtClean="0"/>
              <a:t>), </a:t>
            </a:r>
            <a:r>
              <a:rPr lang="en-US" sz="2000" dirty="0"/>
              <a:t>per child funding for the 2013-14 school year was:</a:t>
            </a:r>
            <a:endParaRPr lang="en-US" sz="2000" dirty="0" smtClean="0"/>
          </a:p>
          <a:p>
            <a:pPr lvl="1">
              <a:buFont typeface="Wingdings" panose="05000000000000000000" pitchFamily="2" charset="2"/>
              <a:buChar char="§"/>
            </a:pPr>
            <a:r>
              <a:rPr lang="en-US" sz="2000" dirty="0" smtClean="0"/>
              <a:t>$6,521 per regular student per year</a:t>
            </a:r>
          </a:p>
          <a:p>
            <a:pPr lvl="1">
              <a:buFont typeface="Wingdings" panose="05000000000000000000" pitchFamily="2" charset="2"/>
              <a:buChar char="§"/>
            </a:pPr>
            <a:r>
              <a:rPr lang="en-US" sz="2000" dirty="0"/>
              <a:t>$13,042 per special education student (avg. x 2) per </a:t>
            </a:r>
            <a:r>
              <a:rPr lang="en-US" sz="2000" dirty="0" smtClean="0"/>
              <a:t>year</a:t>
            </a:r>
            <a:endParaRPr lang="en-US" sz="2000" dirty="0"/>
          </a:p>
        </p:txBody>
      </p:sp>
      <p:sp>
        <p:nvSpPr>
          <p:cNvPr id="2" name="Title 1"/>
          <p:cNvSpPr>
            <a:spLocks noGrp="1"/>
          </p:cNvSpPr>
          <p:nvPr>
            <p:ph type="title"/>
          </p:nvPr>
        </p:nvSpPr>
        <p:spPr>
          <a:xfrm>
            <a:off x="914400" y="228600"/>
            <a:ext cx="7426911" cy="990600"/>
          </a:xfrm>
        </p:spPr>
        <p:txBody>
          <a:bodyPr>
            <a:normAutofit fontScale="90000"/>
          </a:bodyPr>
          <a:lstStyle/>
          <a:p>
            <a:pPr marL="0" indent="0" algn="ctr">
              <a:buNone/>
            </a:pPr>
            <a:r>
              <a:rPr lang="en-US" sz="4400" dirty="0" smtClean="0"/>
              <a:t>Per Student </a:t>
            </a:r>
            <a:r>
              <a:rPr lang="en-US" sz="4400" dirty="0"/>
              <a:t>Funding </a:t>
            </a:r>
            <a:r>
              <a:rPr lang="en-US" sz="5400" dirty="0"/>
              <a:t/>
            </a:r>
            <a:br>
              <a:rPr lang="en-US" sz="5400" dirty="0"/>
            </a:br>
            <a:endParaRPr lang="en-US" sz="2000" dirty="0"/>
          </a:p>
        </p:txBody>
      </p:sp>
      <p:sp>
        <p:nvSpPr>
          <p:cNvPr id="4" name="Slide Number Placeholder 3"/>
          <p:cNvSpPr>
            <a:spLocks noGrp="1"/>
          </p:cNvSpPr>
          <p:nvPr>
            <p:ph type="sldNum" sz="quarter" idx="12"/>
          </p:nvPr>
        </p:nvSpPr>
        <p:spPr/>
        <p:txBody>
          <a:bodyPr/>
          <a:lstStyle/>
          <a:p>
            <a:fld id="{EECB7E88-B26A-4057-818B-EF0D610639DA}" type="slidenum">
              <a:rPr lang="en-US" smtClean="0"/>
              <a:t>9</a:t>
            </a:fld>
            <a:endParaRPr lang="en-US" dirty="0"/>
          </a:p>
        </p:txBody>
      </p:sp>
    </p:spTree>
    <p:extLst>
      <p:ext uri="{BB962C8B-B14F-4D97-AF65-F5344CB8AC3E}">
        <p14:creationId xmlns:p14="http://schemas.microsoft.com/office/powerpoint/2010/main" val="385697075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4CF9C4BCACE3B469E79562631E94AAE" ma:contentTypeVersion="7" ma:contentTypeDescription="Create a new document." ma:contentTypeScope="" ma:versionID="531f27065dd335838bbb377a76fcea00">
  <xsd:schema xmlns:xsd="http://www.w3.org/2001/XMLSchema" xmlns:xs="http://www.w3.org/2001/XMLSchema" xmlns:p="http://schemas.microsoft.com/office/2006/metadata/properties" xmlns:ns1="http://schemas.microsoft.com/sharepoint/v3" xmlns:ns2="ef831af2-fec2-4cb3-8c78-855c7bbc6bb0" xmlns:ns3="54031767-dd6d-417c-ab73-583408f47564" targetNamespace="http://schemas.microsoft.com/office/2006/metadata/properties" ma:root="true" ma:fieldsID="ba1927736c8f8737de165eb8ae152453" ns1:_="" ns2:_="" ns3:_="">
    <xsd:import namespace="http://schemas.microsoft.com/sharepoint/v3"/>
    <xsd:import namespace="ef831af2-fec2-4cb3-8c78-855c7bbc6bb0"/>
    <xsd:import namespace="54031767-dd6d-417c-ab73-583408f47564"/>
    <xsd:element name="properties">
      <xsd:complexType>
        <xsd:sequence>
          <xsd:element name="documentManagement">
            <xsd:complexType>
              <xsd:all>
                <xsd:element ref="ns1:PublishingStartDate" minOccurs="0"/>
                <xsd:element ref="ns1:PublishingExpirationDate" minOccurs="0"/>
                <xsd:element ref="ns2:Estimated_x0020_Creation_x0020_Date" minOccurs="0"/>
                <xsd:element ref="ns2:Remediation_x0020_Date" minOccurs="0"/>
                <xsd:element ref="ns2:Priority"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ef831af2-fec2-4cb3-8c78-855c7bbc6bb0" elementFormDefault="qualified">
    <xsd:import namespace="http://schemas.microsoft.com/office/2006/documentManagement/types"/>
    <xsd:import namespace="http://schemas.microsoft.com/office/infopath/2007/PartnerControls"/>
    <xsd:element name="Estimated_x0020_Creation_x0020_Date" ma:index="6" nillable="true" ma:displayName="Estimated Creation Date" ma:format="DateOnly" ma:internalName="Estimated_x0020_Creation_x0020_Date" ma:readOnly="false">
      <xsd:simpleType>
        <xsd:restriction base="dms:DateTime"/>
      </xsd:simpleType>
    </xsd:element>
    <xsd:element name="Remediation_x0020_Date" ma:index="7" nillable="true" ma:displayName="Remediation Date" ma:default="[today]" ma:format="DateOnly" ma:internalName="Remediation_x0020_Date" ma:readOnly="false">
      <xsd:simpleType>
        <xsd:restriction base="dms:DateTime"/>
      </xsd:simpleType>
    </xsd:element>
    <xsd:element name="Priority" ma:index="8" nillable="true" ma:displayName="Priority" ma:default="New" ma:description="What Priority Level Is This Document?" ma:format="RadioButtons" ma:internalName="Priority" ma:readOnly="false">
      <xsd:simpleType>
        <xsd:restriction base="dms:Choice">
          <xsd:enumeration value="New"/>
          <xsd:enumeration value="Legacy"/>
          <xsd:enumeration value="Tier 1"/>
          <xsd:enumeration value="Tier 2"/>
          <xsd:enumeration value="Tier 3"/>
        </xsd:restriction>
      </xsd:simpleType>
    </xsd:element>
  </xsd:schema>
  <xsd:schema xmlns:xsd="http://www.w3.org/2001/XMLSchema" xmlns:xs="http://www.w3.org/2001/XMLSchema" xmlns:dms="http://schemas.microsoft.com/office/2006/documentManagement/types" xmlns:pc="http://schemas.microsoft.com/office/infopath/2007/PartnerControls" targetNamespace="54031767-dd6d-417c-ab73-583408f47564"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9"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Estimated_x0020_Creation_x0020_Date xmlns="ef831af2-fec2-4cb3-8c78-855c7bbc6bb0" xsi:nil="true"/>
    <Priority xmlns="ef831af2-fec2-4cb3-8c78-855c7bbc6bb0">New</Priority>
    <Remediation_x0020_Date xmlns="ef831af2-fec2-4cb3-8c78-855c7bbc6bb0">2018-06-30T02:34:23+00:00</Remediation_x0020_Date>
  </documentManagement>
</p:properties>
</file>

<file path=customXml/itemProps1.xml><?xml version="1.0" encoding="utf-8"?>
<ds:datastoreItem xmlns:ds="http://schemas.openxmlformats.org/officeDocument/2006/customXml" ds:itemID="{A14D236E-08FC-4507-BA67-D9A83DE0E516}"/>
</file>

<file path=customXml/itemProps2.xml><?xml version="1.0" encoding="utf-8"?>
<ds:datastoreItem xmlns:ds="http://schemas.openxmlformats.org/officeDocument/2006/customXml" ds:itemID="{66C7A9EB-CBD1-417D-A9C7-C3510AC95194}"/>
</file>

<file path=customXml/itemProps3.xml><?xml version="1.0" encoding="utf-8"?>
<ds:datastoreItem xmlns:ds="http://schemas.openxmlformats.org/officeDocument/2006/customXml" ds:itemID="{FA6BC073-C500-4F92-BA1A-7FE368AC532A}"/>
</file>

<file path=docProps/app.xml><?xml version="1.0" encoding="utf-8"?>
<Properties xmlns="http://schemas.openxmlformats.org/officeDocument/2006/extended-properties" xmlns:vt="http://schemas.openxmlformats.org/officeDocument/2006/docPropsVTypes">
  <Template>Concourse</Template>
  <TotalTime>2615</TotalTime>
  <Words>1585</Words>
  <Application>Microsoft Office PowerPoint</Application>
  <PresentationFormat>On-screen Show (4:3)</PresentationFormat>
  <Paragraphs>197</Paragraphs>
  <Slides>24</Slides>
  <Notes>3</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Concourse</vt:lpstr>
      <vt:lpstr>Oregon Department of Education   Long Term Care &amp; Treatment Programs (LTCT)  Presentation to: State School Fund Task Force April 24, 2014 </vt:lpstr>
      <vt:lpstr>LTCT Overview</vt:lpstr>
      <vt:lpstr>LTCT Overview</vt:lpstr>
      <vt:lpstr>LTCT Overview</vt:lpstr>
      <vt:lpstr>Current Funding Formula</vt:lpstr>
      <vt:lpstr>Current Funding Formula (Continued)</vt:lpstr>
      <vt:lpstr> Prior Allocations and Spending </vt:lpstr>
      <vt:lpstr>Current Funding Sources </vt:lpstr>
      <vt:lpstr>Per Student Funding  </vt:lpstr>
      <vt:lpstr>Current Count Method</vt:lpstr>
      <vt:lpstr>New Count Method</vt:lpstr>
      <vt:lpstr>Actual Costs of Providing Adequate &amp; Comparable Ed Services</vt:lpstr>
      <vt:lpstr>Adequate Service Levels Defined</vt:lpstr>
      <vt:lpstr>Adequate Service Level: Example</vt:lpstr>
      <vt:lpstr>Adequate Service Level: Example (Continued)</vt:lpstr>
      <vt:lpstr>Options for LTCT Funding</vt:lpstr>
      <vt:lpstr>Option 1: Make No Changes</vt:lpstr>
      <vt:lpstr>Option 2: Change Service Factors</vt:lpstr>
      <vt:lpstr>Option 2: Change Service Factors (Continued)</vt:lpstr>
      <vt:lpstr>Option 3: Run LTCT through the Regular SSF Formula (SB 1528)</vt:lpstr>
      <vt:lpstr>Option 3: Run LTCT through the Regular SSF Formula (Cont.)</vt:lpstr>
      <vt:lpstr>Option 4: Fund Adequate Service Levels</vt:lpstr>
      <vt:lpstr>Questions  ???</vt:lpstr>
      <vt:lpstr>Contact Information</vt:lpstr>
    </vt:vector>
  </TitlesOfParts>
  <Company>Oregon Department of Education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Oregon Department of Education:  Long Term Care &amp; Treatment Programs (LTCT)</dc:title>
  <dc:creator>Mitch Kruska</dc:creator>
  <cp:lastModifiedBy>MCCOMB Jan</cp:lastModifiedBy>
  <cp:revision>102</cp:revision>
  <cp:lastPrinted>2014-04-24T16:07:24Z</cp:lastPrinted>
  <dcterms:created xsi:type="dcterms:W3CDTF">2014-04-08T15:07:57Z</dcterms:created>
  <dcterms:modified xsi:type="dcterms:W3CDTF">2014-04-24T18:16:16Z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0x01010084CF9C4BCACE3B469E79562631E94AAE</vt:lpwstr>
  </property>
</Properties>
</file>