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2.xml" ContentType="application/vnd.openxmlformats-officedocument.customXmlProperties+xml"/>
  <Override PartName="/customXml/itemProps11.xml" ContentType="application/vnd.openxmlformats-officedocument.customXmlProperties+xml"/>
  <Override PartName="/customXml/itemProps7.xml" ContentType="application/vnd.openxmlformats-officedocument.customXmlProperties+xml"/>
  <Override PartName="/customXml/itemProps6.xml" ContentType="application/vnd.openxmlformats-officedocument.customXmlProperties+xml"/>
  <Override PartName="/customXml/itemProps5.xml" ContentType="application/vnd.openxmlformats-officedocument.customXmlProperties+xml"/>
  <Override PartName="/customXml/itemProps14.xml" ContentType="application/vnd.openxmlformats-officedocument.customXmlProperties+xml"/>
  <Override PartName="/customXml/itemProps13.xml" ContentType="application/vnd.openxmlformats-officedocument.customXmlProperties+xml"/>
  <Override PartName="/customXml/itemProps1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3"/>
  </p:sldMasterIdLst>
  <p:notesMasterIdLst>
    <p:notesMasterId r:id="rId27"/>
  </p:notesMasterIdLst>
  <p:sldIdLst>
    <p:sldId id="256" r:id="rId14"/>
    <p:sldId id="257" r:id="rId15"/>
    <p:sldId id="258" r:id="rId16"/>
    <p:sldId id="259" r:id="rId17"/>
    <p:sldId id="260" r:id="rId18"/>
    <p:sldId id="264" r:id="rId19"/>
    <p:sldId id="261" r:id="rId20"/>
    <p:sldId id="263" r:id="rId21"/>
    <p:sldId id="262" r:id="rId22"/>
    <p:sldId id="265" r:id="rId23"/>
    <p:sldId id="266" r:id="rId24"/>
    <p:sldId id="267" r:id="rId25"/>
    <p:sldId id="26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7" d="100"/>
          <a:sy n="27" d="100"/>
        </p:scale>
        <p:origin x="-61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slide" Target="slides/slide8.xml"/><Relationship Id="rId34" Type="http://schemas.openxmlformats.org/officeDocument/2006/relationships/customXml" Target="../customXml/item15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customXml" Target="../customXml/item14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1.xml"/><Relationship Id="rId32" Type="http://schemas.openxmlformats.org/officeDocument/2006/relationships/customXml" Target="../customXml/item13.xml"/><Relationship Id="rId5" Type="http://schemas.openxmlformats.org/officeDocument/2006/relationships/customXml" Target="../customXml/item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6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customXml" Target="../customXml/item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FA109-25ED-4E3B-8D0F-EB4193C0F76D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69582-B738-4C5E-8A4E-A6F97A240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1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SAIPE is a statistical model that combines several federal data sets to paint</a:t>
            </a:r>
            <a:r>
              <a:rPr lang="en-US" baseline="0" dirty="0" smtClean="0"/>
              <a:t> an accurate picture of poverty in small population areas like most of Oregon’s school districts.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09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Free and reduced lunch data has known under-reporting and also for some schools</a:t>
            </a:r>
            <a:r>
              <a:rPr lang="en-US" baseline="0" dirty="0" smtClean="0"/>
              <a:t> there is over reporting because the entire school qualifies.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the larger districts since 2000 no severity updates had been done. Instead only population shifts had been included.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137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did not increase poverty in the state. We just changed the way we count to better reflect poverty in the state.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42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Total funding is</a:t>
            </a:r>
            <a:r>
              <a:rPr lang="en-US" baseline="0" dirty="0" smtClean="0"/>
              <a:t> the total amount of funding distributed to school districts after all other distributions have been subtracted.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0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scenario</a:t>
            </a:r>
            <a:r>
              <a:rPr lang="en-US" baseline="0" dirty="0" smtClean="0"/>
              <a:t> happened from 2012-13 to 2013-14. The overall estimated weights changed very little and the Legislature was able to significantly increase the funding to the formula. Thus, districts saw higher funding per weight.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72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what happened with the implementation of HB 2098. We</a:t>
            </a:r>
            <a:r>
              <a:rPr lang="en-US" baseline="0" dirty="0" smtClean="0"/>
              <a:t> increased the number of weights in the system by approximately 6,000. This is because the severity of poverty had not been updated for most of the districts since 2000.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3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reason for the increase from the previous estimates is the estimated</a:t>
            </a:r>
            <a:r>
              <a:rPr lang="en-US" baseline="0" dirty="0" smtClean="0"/>
              <a:t> increase in local revenue as stated by LRO and the school districts.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34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If additional funding is added, then there will not necessarily be winners and losers. See SB 453 here additional funding was added to cover increase in small school correction.</a:t>
            </a:r>
          </a:p>
          <a:p>
            <a:pPr marL="228600" indent="-228600">
              <a:buAutoNum type="arabicPeriod"/>
            </a:pPr>
            <a:r>
              <a:rPr lang="en-US" dirty="0" smtClean="0"/>
              <a:t>You need to have a reason to change the formula. Further, that reason needs to be good enough such that even the districts that are losing funding can accept that the change is necessary.</a:t>
            </a:r>
          </a:p>
          <a:p>
            <a:pPr marL="228600" indent="-228600">
              <a:buAutoNum type="arabicPeriod"/>
            </a:pPr>
            <a:r>
              <a:rPr lang="en-US" dirty="0" smtClean="0"/>
              <a:t>We involved</a:t>
            </a:r>
            <a:r>
              <a:rPr lang="en-US" baseline="0" dirty="0" smtClean="0"/>
              <a:t> legislators, COSA, OSBA, OEA and others in our stakeholder review of </a:t>
            </a:r>
            <a:r>
              <a:rPr lang="en-US" baseline="0" dirty="0" err="1" smtClean="0"/>
              <a:t>of</a:t>
            </a:r>
            <a:r>
              <a:rPr lang="en-US" baseline="0" dirty="0" smtClean="0"/>
              <a:t> the proposed implementation plan.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We talked to representatives from districts across the state.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 change can’t favor urban, or big or small or rural, but should show the winners and losers spread out across the state.</a:t>
            </a:r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9582-B738-4C5E-8A4E-A6F97A24038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6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D09F37B-7D57-433A-8B21-815AC7C0C5A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95B4846-35C0-4D39-8BA2-9FEB8D560AC9}" type="datetimeFigureOut">
              <a:rPr lang="en-US" smtClean="0"/>
              <a:t>5/13/2014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543800" cy="1755775"/>
          </a:xfrm>
        </p:spPr>
        <p:txBody>
          <a:bodyPr/>
          <a:lstStyle/>
          <a:p>
            <a:r>
              <a:rPr lang="en-US" sz="4400" dirty="0" smtClean="0">
                <a:solidFill>
                  <a:schemeClr val="tx1"/>
                </a:solidFill>
              </a:rPr>
              <a:t>Implementing a Change in the Poverty Data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Brian Reeder, Assistant Superintendent</a:t>
            </a:r>
          </a:p>
          <a:p>
            <a:r>
              <a:rPr lang="en-US" dirty="0" smtClean="0"/>
              <a:t>Michael Elliott, State School Fund Coordinator</a:t>
            </a:r>
          </a:p>
          <a:p>
            <a:r>
              <a:rPr lang="en-US" dirty="0" smtClean="0"/>
              <a:t>April 24,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98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Funding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No additional funding provided for poverty</a:t>
            </a:r>
          </a:p>
          <a:p>
            <a:r>
              <a:rPr lang="en-US" sz="2600" dirty="0" smtClean="0"/>
              <a:t>Result: Less funding per weight</a:t>
            </a:r>
          </a:p>
          <a:p>
            <a:r>
              <a:rPr lang="en-US" sz="2600" dirty="0" smtClean="0"/>
              <a:t>Estimated funding for 2014-15 per weight before change: $6,818</a:t>
            </a:r>
          </a:p>
          <a:p>
            <a:r>
              <a:rPr lang="en-US" sz="2600" dirty="0" smtClean="0"/>
              <a:t>Estimated funding for 2014-15 per weight after change: $6,787</a:t>
            </a:r>
          </a:p>
          <a:p>
            <a:r>
              <a:rPr lang="en-US" sz="2600" dirty="0" smtClean="0"/>
              <a:t>Loss per weight: ~$30</a:t>
            </a:r>
          </a:p>
          <a:p>
            <a:r>
              <a:rPr lang="en-US" sz="2600" dirty="0" smtClean="0"/>
              <a:t>The data change does not mean more poverty…it means a </a:t>
            </a:r>
            <a:r>
              <a:rPr lang="en-US" sz="2600" u="sng" dirty="0" smtClean="0"/>
              <a:t>more accurate count </a:t>
            </a:r>
            <a:r>
              <a:rPr lang="en-US" sz="2600" dirty="0" smtClean="0"/>
              <a:t>of the number of students in poverty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NOTE: Current estimated funding per weight for 2014-15: $6,866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511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Funding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Districts gained relative funding if they had an above-average change in their </a:t>
            </a:r>
            <a:r>
              <a:rPr lang="en-US" dirty="0" err="1" smtClean="0"/>
              <a:t>ADMw</a:t>
            </a:r>
            <a:endParaRPr lang="en-US" dirty="0" smtClean="0"/>
          </a:p>
          <a:p>
            <a:r>
              <a:rPr lang="en-US" dirty="0" smtClean="0"/>
              <a:t>Districts lost relative funding if they had a below-average change in </a:t>
            </a:r>
            <a:r>
              <a:rPr lang="en-US" dirty="0" err="1" smtClean="0"/>
              <a:t>ADMw</a:t>
            </a:r>
            <a:endParaRPr lang="en-US" dirty="0" smtClean="0"/>
          </a:p>
          <a:p>
            <a:r>
              <a:rPr lang="en-US" dirty="0" smtClean="0"/>
              <a:t>The largest percent increase in funding was Joseph SD at 6.5%</a:t>
            </a:r>
          </a:p>
          <a:p>
            <a:r>
              <a:rPr lang="en-US" dirty="0" smtClean="0"/>
              <a:t>The largest percent decrease in funding was Juntura at -2.1%</a:t>
            </a:r>
          </a:p>
          <a:p>
            <a:pPr marL="114300" indent="0">
              <a:buNone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41757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changes that affect districts differently will create winners and losers</a:t>
            </a:r>
          </a:p>
          <a:p>
            <a:r>
              <a:rPr lang="en-US" dirty="0" smtClean="0"/>
              <a:t>Need universally understood reason to change the formula or to change data sources</a:t>
            </a:r>
          </a:p>
          <a:p>
            <a:r>
              <a:rPr lang="en-US" dirty="0" smtClean="0"/>
              <a:t>Need to involve stakeholders early</a:t>
            </a:r>
          </a:p>
          <a:p>
            <a:r>
              <a:rPr lang="en-US" dirty="0" smtClean="0"/>
              <a:t>Need to outreach</a:t>
            </a:r>
          </a:p>
          <a:p>
            <a:r>
              <a:rPr lang="en-US" dirty="0" smtClean="0"/>
              <a:t>Change needs to be impartial</a:t>
            </a:r>
          </a:p>
          <a:p>
            <a:r>
              <a:rPr lang="en-US" dirty="0" smtClean="0"/>
              <a:t>Changes that improve the equity of the funding formula for the state as a whole can create winners and losers at the </a:t>
            </a:r>
            <a:r>
              <a:rPr lang="en-US" smtClean="0"/>
              <a:t>district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0"/>
            <a:ext cx="7620000" cy="11430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1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implemented?</a:t>
            </a:r>
          </a:p>
          <a:p>
            <a:r>
              <a:rPr lang="en-US" dirty="0" smtClean="0"/>
              <a:t>Why it was implemented?</a:t>
            </a:r>
          </a:p>
          <a:p>
            <a:r>
              <a:rPr lang="en-US" dirty="0" smtClean="0"/>
              <a:t>What happened?</a:t>
            </a:r>
          </a:p>
          <a:p>
            <a:r>
              <a:rPr lang="en-US" dirty="0" smtClean="0"/>
              <a:t>Why this happened?</a:t>
            </a:r>
          </a:p>
          <a:p>
            <a:r>
              <a:rPr lang="en-US" dirty="0" smtClean="0"/>
              <a:t>What was learned?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34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implemented?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HB 2098 passed in 2013</a:t>
            </a:r>
          </a:p>
          <a:p>
            <a:r>
              <a:rPr lang="en-US" dirty="0" smtClean="0"/>
              <a:t>New Source of Poverty data</a:t>
            </a:r>
          </a:p>
          <a:p>
            <a:r>
              <a:rPr lang="en-US" dirty="0" smtClean="0"/>
              <a:t>Moved from 2000 Census data to new federal Small Area Income Poverty Estimate data</a:t>
            </a:r>
          </a:p>
          <a:p>
            <a:r>
              <a:rPr lang="en-US" dirty="0" smtClean="0"/>
              <a:t>Moved from two poverty calculations to one poverty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31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was this implemented?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Districts over 2,500 ADMw were using out-of-date data</a:t>
            </a:r>
          </a:p>
          <a:p>
            <a:r>
              <a:rPr lang="en-US" dirty="0" smtClean="0"/>
              <a:t>Smaller districts were using problematic data</a:t>
            </a:r>
          </a:p>
          <a:p>
            <a:r>
              <a:rPr lang="en-US" dirty="0" smtClean="0"/>
              <a:t>Recent poverty severity changes being overlooked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81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dirty="0" smtClean="0"/>
              <a:t>New source of data resulted in a net increase in the number of students considered to be in poverty</a:t>
            </a:r>
          </a:p>
          <a:p>
            <a:r>
              <a:rPr lang="en-US" sz="2400" dirty="0" smtClean="0"/>
              <a:t>Some districts saw increases in their poverty counts, and some saw decreases</a:t>
            </a:r>
          </a:p>
          <a:p>
            <a:r>
              <a:rPr lang="en-US" sz="2400" dirty="0" smtClean="0"/>
              <a:t>Winners and Losers:</a:t>
            </a:r>
          </a:p>
          <a:p>
            <a:pPr lvl="1"/>
            <a:r>
              <a:rPr lang="en-US" sz="2200" dirty="0" smtClean="0"/>
              <a:t>80 districts saw relative increase in funding</a:t>
            </a:r>
          </a:p>
          <a:p>
            <a:pPr lvl="1"/>
            <a:r>
              <a:rPr lang="en-US" sz="2200" dirty="0" smtClean="0"/>
              <a:t>117 saw relative decrease in funding</a:t>
            </a:r>
          </a:p>
          <a:p>
            <a:pPr lvl="1"/>
            <a:r>
              <a:rPr lang="en-US" sz="2200" dirty="0" smtClean="0"/>
              <a:t>54.5% of state-wide </a:t>
            </a:r>
            <a:r>
              <a:rPr lang="en-US" sz="2200" dirty="0" err="1" smtClean="0"/>
              <a:t>ADMw</a:t>
            </a:r>
            <a:r>
              <a:rPr lang="en-US" sz="2200" dirty="0" smtClean="0"/>
              <a:t> saw funding increase</a:t>
            </a:r>
          </a:p>
          <a:p>
            <a:pPr lvl="1"/>
            <a:r>
              <a:rPr lang="en-US" sz="2200" dirty="0" smtClean="0"/>
              <a:t>45.5% of state-wide </a:t>
            </a:r>
            <a:r>
              <a:rPr lang="en-US" sz="2200" dirty="0" err="1" smtClean="0"/>
              <a:t>ADMw</a:t>
            </a:r>
            <a:r>
              <a:rPr lang="en-US" sz="2200" dirty="0" smtClean="0"/>
              <a:t> saw funding decrease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3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this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Need </a:t>
            </a:r>
            <a:r>
              <a:rPr lang="en-US" dirty="0"/>
              <a:t>to review the mechanics of the State School </a:t>
            </a:r>
            <a:r>
              <a:rPr lang="en-US" dirty="0" smtClean="0"/>
              <a:t>Fund to fully understand how changing the poverty formula caused winners and losers.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8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School Fund 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State School Fund Formula at equilibrium:</a:t>
            </a:r>
          </a:p>
          <a:p>
            <a:pPr marL="11430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219200" y="3576018"/>
            <a:ext cx="35052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600200" y="3728418"/>
            <a:ext cx="2743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Total Weights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1295400" y="2052018"/>
            <a:ext cx="31242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Total Funding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927600" y="2823453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=</a:t>
            </a:r>
            <a:endParaRPr lang="en-US" sz="7200" dirty="0"/>
          </a:p>
        </p:txBody>
      </p:sp>
      <p:sp>
        <p:nvSpPr>
          <p:cNvPr id="8" name="Rounded Rectangle 7"/>
          <p:cNvSpPr/>
          <p:nvPr/>
        </p:nvSpPr>
        <p:spPr>
          <a:xfrm>
            <a:off x="5572328" y="2841355"/>
            <a:ext cx="1819072" cy="1610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Funding Per Weight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8850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School Fund Mechanics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89150" y="4322232"/>
            <a:ext cx="35052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533400" y="2438400"/>
            <a:ext cx="3962400" cy="18838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Higher</a:t>
            </a:r>
            <a:r>
              <a:rPr lang="en-US" sz="4000" dirty="0" smtClean="0"/>
              <a:t> Total Funding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597550" y="3569667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=</a:t>
            </a:r>
            <a:endParaRPr lang="en-US" sz="7200" dirty="0"/>
          </a:p>
        </p:txBody>
      </p:sp>
      <p:sp>
        <p:nvSpPr>
          <p:cNvPr id="12" name="Rounded Rectangle 11"/>
          <p:cNvSpPr/>
          <p:nvPr/>
        </p:nvSpPr>
        <p:spPr>
          <a:xfrm>
            <a:off x="5242278" y="3124200"/>
            <a:ext cx="2425700" cy="19600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Higher</a:t>
            </a:r>
            <a:r>
              <a:rPr lang="en-US" sz="3200" dirty="0" smtClean="0"/>
              <a:t> Funding Per Weight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61629" y="1807246"/>
            <a:ext cx="5482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Additional funding no additional weights: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0150" y="4627987"/>
            <a:ext cx="2743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Same</a:t>
            </a:r>
            <a:r>
              <a:rPr lang="en-US" sz="2800" dirty="0" smtClean="0"/>
              <a:t> Total Weights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212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School Fund Mechanics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18602" y="3464803"/>
            <a:ext cx="35052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447800" y="3651070"/>
            <a:ext cx="3848346" cy="2292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More</a:t>
            </a:r>
            <a:r>
              <a:rPr lang="en-US" sz="4800" dirty="0" smtClean="0"/>
              <a:t> Total Weights</a:t>
            </a:r>
            <a:endParaRPr lang="en-US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227002" y="2712238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=</a:t>
            </a:r>
            <a:endParaRPr lang="en-US" sz="7200" dirty="0"/>
          </a:p>
        </p:txBody>
      </p:sp>
      <p:sp>
        <p:nvSpPr>
          <p:cNvPr id="8" name="Rounded Rectangle 7"/>
          <p:cNvSpPr/>
          <p:nvPr/>
        </p:nvSpPr>
        <p:spPr>
          <a:xfrm>
            <a:off x="6019800" y="2730141"/>
            <a:ext cx="1524000" cy="1003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Lower </a:t>
            </a:r>
            <a:r>
              <a:rPr lang="en-US" sz="2000" dirty="0" smtClean="0"/>
              <a:t>Funding Per Weight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90901" y="1499755"/>
            <a:ext cx="6068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Additional weights, but no additional funding:</a:t>
            </a:r>
          </a:p>
        </p:txBody>
      </p:sp>
      <p:sp>
        <p:nvSpPr>
          <p:cNvPr id="10" name="Oval 9"/>
          <p:cNvSpPr/>
          <p:nvPr/>
        </p:nvSpPr>
        <p:spPr>
          <a:xfrm>
            <a:off x="1709102" y="2052018"/>
            <a:ext cx="31242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Same</a:t>
            </a:r>
            <a:r>
              <a:rPr lang="en-US" sz="2800" dirty="0" smtClean="0"/>
              <a:t> Total Funding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1201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Estimated_x0020_Creation_x0020_Date xmlns="ef831af2-fec2-4cb3-8c78-855c7bbc6bb0" xsi:nil="true"/>
    <Priority xmlns="ef831af2-fec2-4cb3-8c78-855c7bbc6bb0">New</Priority>
    <Remediation_x0020_Date xmlns="ef831af2-fec2-4cb3-8c78-855c7bbc6bb0">2018-06-28T03:25:57+00:00</Remediation_x0020_Date>
  </documentManagement>
</p:properties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CF9C4BCACE3B469E79562631E94AAE" ma:contentTypeVersion="7" ma:contentTypeDescription="Create a new document." ma:contentTypeScope="" ma:versionID="531f27065dd335838bbb377a76fcea00">
  <xsd:schema xmlns:xsd="http://www.w3.org/2001/XMLSchema" xmlns:xs="http://www.w3.org/2001/XMLSchema" xmlns:p="http://schemas.microsoft.com/office/2006/metadata/properties" xmlns:ns1="http://schemas.microsoft.com/sharepoint/v3" xmlns:ns2="ef831af2-fec2-4cb3-8c78-855c7bbc6bb0" xmlns:ns3="54031767-dd6d-417c-ab73-583408f47564" targetNamespace="http://schemas.microsoft.com/office/2006/metadata/properties" ma:root="true" ma:fieldsID="ba1927736c8f8737de165eb8ae152453" ns1:_="" ns2:_="" ns3:_="">
    <xsd:import namespace="http://schemas.microsoft.com/sharepoint/v3"/>
    <xsd:import namespace="ef831af2-fec2-4cb3-8c78-855c7bbc6bb0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31af2-fec2-4cb3-8c78-855c7bbc6bb0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9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12008D-3AF6-45F0-8383-4492D983746E}"/>
</file>

<file path=customXml/itemProps10.xml><?xml version="1.0" encoding="utf-8"?>
<ds:datastoreItem xmlns:ds="http://schemas.openxmlformats.org/officeDocument/2006/customXml" ds:itemID="{2680129E-FBA1-4FAE-81E1-90347954EA69}"/>
</file>

<file path=customXml/itemProps11.xml><?xml version="1.0" encoding="utf-8"?>
<ds:datastoreItem xmlns:ds="http://schemas.openxmlformats.org/officeDocument/2006/customXml" ds:itemID="{F16D5713-87C1-40F0-8EF0-230949B8E8B7}"/>
</file>

<file path=customXml/itemProps12.xml><?xml version="1.0" encoding="utf-8"?>
<ds:datastoreItem xmlns:ds="http://schemas.openxmlformats.org/officeDocument/2006/customXml" ds:itemID="{B25DDA4B-7563-48C0-AA47-DB43E5A4A1EC}"/>
</file>

<file path=customXml/itemProps13.xml><?xml version="1.0" encoding="utf-8"?>
<ds:datastoreItem xmlns:ds="http://schemas.openxmlformats.org/officeDocument/2006/customXml" ds:itemID="{24F2D6E4-51D1-4471-A4CA-7B2C395F78D2}"/>
</file>

<file path=customXml/itemProps14.xml><?xml version="1.0" encoding="utf-8"?>
<ds:datastoreItem xmlns:ds="http://schemas.openxmlformats.org/officeDocument/2006/customXml" ds:itemID="{CB78E375-FF2C-4F7C-9B12-0A9E9BAB5F38}"/>
</file>

<file path=customXml/itemProps15.xml><?xml version="1.0" encoding="utf-8"?>
<ds:datastoreItem xmlns:ds="http://schemas.openxmlformats.org/officeDocument/2006/customXml" ds:itemID="{BDC20C5C-ECEB-46BB-BDA0-A7805285F251}"/>
</file>

<file path=customXml/itemProps2.xml><?xml version="1.0" encoding="utf-8"?>
<ds:datastoreItem xmlns:ds="http://schemas.openxmlformats.org/officeDocument/2006/customXml" ds:itemID="{E7C4406F-88EB-456C-BF04-86888FCD6676}"/>
</file>

<file path=customXml/itemProps3.xml><?xml version="1.0" encoding="utf-8"?>
<ds:datastoreItem xmlns:ds="http://schemas.openxmlformats.org/officeDocument/2006/customXml" ds:itemID="{53D3B255-4875-4F34-A8CE-B2AE6D8D348A}"/>
</file>

<file path=customXml/itemProps4.xml><?xml version="1.0" encoding="utf-8"?>
<ds:datastoreItem xmlns:ds="http://schemas.openxmlformats.org/officeDocument/2006/customXml" ds:itemID="{06D14D24-9496-45C2-82C4-50200BA364FF}"/>
</file>

<file path=customXml/itemProps5.xml><?xml version="1.0" encoding="utf-8"?>
<ds:datastoreItem xmlns:ds="http://schemas.openxmlformats.org/officeDocument/2006/customXml" ds:itemID="{17D322B9-DDFC-4B6E-9D24-BA336B2B06B4}"/>
</file>

<file path=customXml/itemProps6.xml><?xml version="1.0" encoding="utf-8"?>
<ds:datastoreItem xmlns:ds="http://schemas.openxmlformats.org/officeDocument/2006/customXml" ds:itemID="{2DF528D0-C2F4-4432-A990-5E6C86FF5D98}"/>
</file>

<file path=customXml/itemProps7.xml><?xml version="1.0" encoding="utf-8"?>
<ds:datastoreItem xmlns:ds="http://schemas.openxmlformats.org/officeDocument/2006/customXml" ds:itemID="{BB3E6B9E-B272-49E3-B37B-41868C47CE48}"/>
</file>

<file path=customXml/itemProps8.xml><?xml version="1.0" encoding="utf-8"?>
<ds:datastoreItem xmlns:ds="http://schemas.openxmlformats.org/officeDocument/2006/customXml" ds:itemID="{005F4AAA-E088-4B38-9554-3CBEF49C5102}"/>
</file>

<file path=customXml/itemProps9.xml><?xml version="1.0" encoding="utf-8"?>
<ds:datastoreItem xmlns:ds="http://schemas.openxmlformats.org/officeDocument/2006/customXml" ds:itemID="{8E48887C-81AC-476E-989C-4CA5D4AB6D35}"/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143</TotalTime>
  <Words>814</Words>
  <Application>Microsoft Office PowerPoint</Application>
  <PresentationFormat>On-screen Show (4:3)</PresentationFormat>
  <Paragraphs>96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Implementing a Change in the Poverty Data</vt:lpstr>
      <vt:lpstr>Introduction</vt:lpstr>
      <vt:lpstr>What was implemented?</vt:lpstr>
      <vt:lpstr>Why was this implemented?</vt:lpstr>
      <vt:lpstr>What happened</vt:lpstr>
      <vt:lpstr>Why did this happen?</vt:lpstr>
      <vt:lpstr>State School Fund Mechanics</vt:lpstr>
      <vt:lpstr>State School Fund Mechanics</vt:lpstr>
      <vt:lpstr>State School Fund Mechanics</vt:lpstr>
      <vt:lpstr>Poverty Funding Mechanics</vt:lpstr>
      <vt:lpstr>Poverty Funding Mechanics</vt:lpstr>
      <vt:lpstr>Implementation Lessons</vt:lpstr>
      <vt:lpstr>Questions?</vt:lpstr>
    </vt:vector>
  </TitlesOfParts>
  <Company>Oregon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Weights to the Formula: Implementing Poverty Change</dc:title>
  <dc:creator>elliottm</dc:creator>
  <cp:lastModifiedBy>PARKS Stephanie</cp:lastModifiedBy>
  <cp:revision>23</cp:revision>
  <dcterms:created xsi:type="dcterms:W3CDTF">2014-04-16T23:31:59Z</dcterms:created>
  <dcterms:modified xsi:type="dcterms:W3CDTF">2014-05-13T15:34:05Z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0x01010084CF9C4BCACE3B469E79562631E94AAE</vt:lpwstr>
  </property>
</Properties>
</file>