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8" r:id="rId3"/>
    <p:sldId id="266" r:id="rId4"/>
    <p:sldId id="267" r:id="rId5"/>
    <p:sldId id="262" r:id="rId6"/>
    <p:sldId id="265" r:id="rId7"/>
    <p:sldId id="261" r:id="rId8"/>
    <p:sldId id="268" r:id="rId9"/>
    <p:sldId id="269" r:id="rId10"/>
    <p:sldId id="271" r:id="rId11"/>
    <p:sldId id="270" r:id="rId12"/>
    <p:sldId id="272" r:id="rId13"/>
    <p:sldId id="274" r:id="rId14"/>
    <p:sldId id="263" r:id="rId15"/>
    <p:sldId id="264" r:id="rId16"/>
    <p:sldId id="257" r:id="rId17"/>
    <p:sldId id="259" r:id="rId18"/>
    <p:sldId id="260" r:id="rId19"/>
    <p:sldId id="275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29" autoAdjust="0"/>
  </p:normalViewPr>
  <p:slideViewPr>
    <p:cSldViewPr>
      <p:cViewPr varScale="1">
        <p:scale>
          <a:sx n="20" d="100"/>
          <a:sy n="20" d="100"/>
        </p:scale>
        <p:origin x="-80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Oregon  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558E-2"/>
          <c:y val="0.28593984997323085"/>
          <c:w val="0.81388888888888888"/>
          <c:h val="0.66814156943630831"/>
        </c:manualLayout>
      </c:layout>
      <c:pie3DChart>
        <c:varyColors val="1"/>
        <c:ser>
          <c:idx val="0"/>
          <c:order val="0"/>
          <c:tx>
            <c:strRef>
              <c:f>Sheet1!$A$3</c:f>
              <c:strCache>
                <c:ptCount val="1"/>
                <c:pt idx="0">
                  <c:v>Oregon</c:v>
                </c:pt>
              </c:strCache>
            </c:strRef>
          </c:tx>
          <c:dLbls>
            <c:dLbl>
              <c:idx val="1"/>
              <c:layout>
                <c:manualLayout>
                  <c:x val="0.10965378191362443"/>
                  <c:y val="-8.4499437570303704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28126509186351706"/>
                  <c:y val="-0.1611443569553805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932951562872821E-2"/>
                  <c:y val="-4.3292088488938885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2239799570508226E-2"/>
                  <c:y val="7.876265466816648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 i="0" baseline="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Sheet1!$B$2:$F$2</c:f>
              <c:strCache>
                <c:ptCount val="5"/>
                <c:pt idx="0">
                  <c:v>Property</c:v>
                </c:pt>
                <c:pt idx="1">
                  <c:v>Sales/Gross Receipts</c:v>
                </c:pt>
                <c:pt idx="2">
                  <c:v>Individual Income</c:v>
                </c:pt>
                <c:pt idx="3">
                  <c:v>Corp. Income</c:v>
                </c:pt>
                <c:pt idx="4">
                  <c:v>Other</c:v>
                </c:pt>
              </c:strCache>
            </c:strRef>
          </c:cat>
          <c:val>
            <c:numRef>
              <c:f>Sheet1!$B$3:$F$3</c:f>
              <c:numCache>
                <c:formatCode>0.0%</c:formatCode>
                <c:ptCount val="5"/>
                <c:pt idx="0">
                  <c:v>0.376</c:v>
                </c:pt>
                <c:pt idx="1">
                  <c:v>0.1</c:v>
                </c:pt>
                <c:pt idx="2">
                  <c:v>0.377</c:v>
                </c:pt>
                <c:pt idx="3">
                  <c:v>0.03</c:v>
                </c:pt>
                <c:pt idx="4">
                  <c:v>0.11600000000000001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All States 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558E-2"/>
          <c:y val="0.28593984997323085"/>
          <c:w val="0.81388888888888888"/>
          <c:h val="0.66814156943630831"/>
        </c:manualLayout>
      </c:layout>
      <c:pie3DChart>
        <c:varyColors val="1"/>
        <c:ser>
          <c:idx val="0"/>
          <c:order val="0"/>
          <c:tx>
            <c:strRef>
              <c:f>Sheet1!$A$10</c:f>
              <c:strCache>
                <c:ptCount val="1"/>
                <c:pt idx="0">
                  <c:v>U.S.</c:v>
                </c:pt>
              </c:strCache>
            </c:strRef>
          </c:tx>
          <c:dLbls>
            <c:dLbl>
              <c:idx val="0"/>
              <c:layout>
                <c:manualLayout>
                  <c:x val="-0.21691460442444693"/>
                  <c:y val="8.339760509250408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8236079865016868E-2"/>
                  <c:y val="-0.2104397932932995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447881514810658E-3"/>
                  <c:y val="3.030016668253773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4224081364829395E-2"/>
                  <c:y val="1.82780160053036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9.6441694788151539E-2"/>
                  <c:y val="1.827111027434651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 i="0" baseline="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Sheet1!$B$9:$F$9</c:f>
              <c:strCache>
                <c:ptCount val="5"/>
                <c:pt idx="0">
                  <c:v>Property</c:v>
                </c:pt>
                <c:pt idx="1">
                  <c:v>Sales/Gross Receipts</c:v>
                </c:pt>
                <c:pt idx="2">
                  <c:v>Individual Income</c:v>
                </c:pt>
                <c:pt idx="3">
                  <c:v>Corp. Income</c:v>
                </c:pt>
                <c:pt idx="4">
                  <c:v>Other</c:v>
                </c:pt>
              </c:strCache>
            </c:strRef>
          </c:cat>
          <c:val>
            <c:numRef>
              <c:f>Sheet1!$B$10:$F$10</c:f>
              <c:numCache>
                <c:formatCode>0.0%</c:formatCode>
                <c:ptCount val="5"/>
                <c:pt idx="0">
                  <c:v>0.35</c:v>
                </c:pt>
                <c:pt idx="1">
                  <c:v>0.34</c:v>
                </c:pt>
                <c:pt idx="2">
                  <c:v>0.2</c:v>
                </c:pt>
                <c:pt idx="3">
                  <c:v>0.03</c:v>
                </c:pt>
                <c:pt idx="4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0.18809</cdr:x>
      <cdr:y>0.12821</cdr:y>
    </cdr:from>
    <cdr:to>
      <cdr:x>0.82362</cdr:x>
      <cdr:y>0.23672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4295" y="381000"/>
          <a:ext cx="2954035" cy="3224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/>
            <a:t>State and Local Revenues by Source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0.19672</cdr:x>
      <cdr:y>0.12881</cdr:y>
    </cdr:from>
    <cdr:to>
      <cdr:x>0.83224</cdr:x>
      <cdr:y>0.23031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4400" y="381000"/>
          <a:ext cx="2954035" cy="300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/>
            <a:t>State and Local Revenues by Source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04D0F-2838-44D0-9E6D-417A89EE8004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2F47B-996C-4AC5-BF89-3C0645A13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2355F0-0D9F-4DF9-876B-788FBDBCF7C7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337946-3DC6-4D80-A8D6-E30597ABB7D4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A4DBA6-B76E-4E96-92CA-82E4171AE808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A4DBA6-B76E-4E96-92CA-82E4171AE808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</a:t>
            </a:r>
            <a:r>
              <a:rPr lang="en-US" baseline="0" dirty="0" smtClean="0"/>
              <a:t> pupil expenditures (adjusted for state cost of living differences):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$10,413 / US $11,864 ($1,451)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WY $19,534 / UT $6,905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OR $9,460 / US $9,963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VT $15,139 / $5,964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Total state resources dedicated to </a:t>
            </a:r>
            <a:r>
              <a:rPr lang="en-US" baseline="0" dirty="0" err="1" smtClean="0"/>
              <a:t>ed</a:t>
            </a:r>
            <a:r>
              <a:rPr lang="en-US" baseline="0" dirty="0" smtClean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2.8% / US 3.6%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VT 5.5% / DE 2.4%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 OR 3.2% / US 3.7%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VT 5.3% / DE 2.4%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Correlation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.098 / US .094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NE -219 / ID .348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OR .068 / US .097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 AK -.193 / LA .394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err="1" smtClean="0"/>
              <a:t>Coeff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Var</a:t>
            </a:r>
            <a:r>
              <a:rPr lang="en-US" baseline="0" dirty="0" smtClean="0"/>
              <a:t> (smaller number better)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.152 / US .168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AK  .344 / FL .086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OR .139 / US .168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LA .473 / WV .082</a:t>
            </a:r>
            <a:br>
              <a:rPr lang="en-US" baseline="0" dirty="0" smtClean="0"/>
            </a:b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Restricted Range (Diff in spending 95</a:t>
            </a:r>
            <a:r>
              <a:rPr lang="en-US" baseline="30000" dirty="0" smtClean="0"/>
              <a:t>th</a:t>
            </a:r>
            <a:r>
              <a:rPr lang="en-US" baseline="0" dirty="0" smtClean="0"/>
              <a:t> and 5</a:t>
            </a:r>
            <a:r>
              <a:rPr lang="en-US" baseline="30000" dirty="0" smtClean="0"/>
              <a:t>th</a:t>
            </a:r>
            <a:r>
              <a:rPr lang="en-US" baseline="0" dirty="0" smtClean="0"/>
              <a:t> percentiles)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$3,015 / US $4,566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AK $13,023 / UT $1,997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OR $3,284 / US $4,387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AK $12,307 / WV $1,895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Teachers Salaries – NEA Rankings &amp; Estimates (2014 is estimate)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$57,612 / US $56,103 (2013)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 $54,085 \ US $54,319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Range: NY $69,118 / SD $35,070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Public school rev/pupil – NEA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2014 OR $11,566 / US $12,231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2009 OR $11,146 / US $11,681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15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444BE9-1E7B-423D-B785-98B363B981C6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C181ED-3771-4100-B003-F4F8B7148512}" type="slidenum">
              <a:rPr lang="en-US" altLang="en-US" sz="1200" smtClean="0"/>
              <a:pPr eaLnBrk="1" hangingPunct="1"/>
              <a:t>20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BCEC-0EAF-400E-A057-EEA6004C4821}" type="datetime1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E715-4582-4C50-9A6D-D0F9FF4A073A}" type="datetime1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624C-8F2E-4526-8ACD-1D0DF11AF3B2}" type="datetime1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72F3-2CED-4FD1-A495-8F2735C40523}" type="datetime1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047-D41F-4FA8-941D-38627F6BC279}" type="datetime1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EBA9C-9EC9-4B62-AD6C-5B5D9352476B}" type="datetime1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84B3D-7660-46C7-9489-07CF19DFB758}" type="datetime1">
              <a:rPr lang="en-US" smtClean="0"/>
              <a:t>5/13/2014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56B7-23D5-4E0A-816E-07C469FDB4E6}" type="datetime1">
              <a:rPr lang="en-US" smtClean="0"/>
              <a:t>5/13/2014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F3F4A-8E14-4CFB-AEA9-BC85BAFBEE47}" type="datetime1">
              <a:rPr lang="en-US" smtClean="0"/>
              <a:t>5/13/2014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39CF-8C26-4BAE-A59E-F86B1580AFC5}" type="datetime1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5A3A-9481-4D4A-B93C-B0342F8FCD49}" type="datetime1">
              <a:rPr lang="en-US" smtClean="0"/>
              <a:t>5/13/2014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651EB4E-24FA-4D6F-A5E9-FAD36B738C54}" type="datetime1">
              <a:rPr lang="en-US" smtClean="0"/>
              <a:t>5/13/2014</a:t>
            </a:fld>
            <a:endParaRPr lang="en-US"/>
          </a:p>
        </p:txBody>
      </p:sp>
      <p:pic>
        <p:nvPicPr>
          <p:cNvPr id="9" name="Picture 2" descr="C:\MyFiles\Mark2\APA\Employment Stuff\Forms &amp; Templates\APA new logo- without full name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4008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543800" cy="259397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800" dirty="0" smtClean="0"/>
              <a:t>School Funding Formulas: </a:t>
            </a:r>
            <a:br>
              <a:rPr lang="en-US" sz="4800" dirty="0" smtClean="0"/>
            </a:br>
            <a:r>
              <a:rPr lang="en-US" sz="4800" dirty="0" smtClean="0"/>
              <a:t>A National Perspective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Presentation to the Task Force on School Funding</a:t>
            </a:r>
          </a:p>
          <a:p>
            <a:r>
              <a:rPr lang="en-US" dirty="0" smtClean="0"/>
              <a:t>John Myers &amp; Mark Fermanich, APA Consulting</a:t>
            </a:r>
          </a:p>
          <a:p>
            <a:r>
              <a:rPr lang="en-US" dirty="0" smtClean="0"/>
              <a:t>Salem, Oregon</a:t>
            </a:r>
          </a:p>
          <a:p>
            <a:r>
              <a:rPr lang="en-US" dirty="0" smtClean="0"/>
              <a:t>May 12,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83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E8C9B2-085F-46DD-BFC6-012B99ADA565}" type="slidenum">
              <a:rPr lang="en-US" altLang="en-US" sz="1000" smtClean="0"/>
              <a:pPr eaLnBrk="1" hangingPunct="1"/>
              <a:t>10</a:t>
            </a:fld>
            <a:endParaRPr lang="en-US" altLang="en-US" sz="1000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Spending Needs</a:t>
            </a:r>
            <a:endParaRPr lang="en-US" altLang="en-US" dirty="0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Base Cost varied by District Needs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Size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Unique situations</a:t>
            </a:r>
          </a:p>
          <a:p>
            <a:pPr marL="1030288" lvl="2" indent="-334963" eaLnBrk="1" hangingPunct="1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Enrollment change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Adjustments varied by Student Needs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At-Risk Students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English Language Learners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Special Education</a:t>
            </a:r>
          </a:p>
          <a:p>
            <a:pPr lvl="1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3625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7AC95A-B52D-4EA0-B89C-5F03F445935E}" type="slidenum">
              <a:rPr lang="en-US" altLang="en-US" sz="1000" smtClean="0"/>
              <a:pPr eaLnBrk="1" hangingPunct="1"/>
              <a:t>11</a:t>
            </a:fld>
            <a:endParaRPr lang="en-US" altLang="en-US" sz="100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001000" cy="1219200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How Do You Know a “Good” School Finance Formula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229600" cy="4302125"/>
          </a:xfrm>
        </p:spPr>
        <p:txBody>
          <a:bodyPr/>
          <a:lstStyle/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Sensitive to needs of schools &amp; districts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Sensitive to district wealth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Sensitive to district tax rates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Spending variation due to need &amp; tax effort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Spending level flexibility &amp;  equity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Flexibility in how to spend funds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Considers all types of expenditures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Limits state aid not sensitive to wealth and need</a:t>
            </a:r>
          </a:p>
          <a:p>
            <a:pPr lvl="3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1673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7AC95A-B52D-4EA0-B89C-5F03F445935E}" type="slidenum">
              <a:rPr lang="en-US" altLang="en-US" sz="1000" smtClean="0"/>
              <a:pPr eaLnBrk="1" hangingPunct="1"/>
              <a:t>12</a:t>
            </a:fld>
            <a:endParaRPr lang="en-US" altLang="en-US" sz="100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001000" cy="1219200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How Do You Know a “Good” School Finance Formula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229600" cy="4302125"/>
          </a:xfrm>
        </p:spPr>
        <p:txBody>
          <a:bodyPr/>
          <a:lstStyle/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Treats taxpayers equitably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State has process for periodically assessing equity</a:t>
            </a:r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State has process for periodically assessing </a:t>
            </a:r>
            <a:r>
              <a:rPr lang="en-US" altLang="en-US" sz="2800" dirty="0" smtClean="0"/>
              <a:t>adequacy</a:t>
            </a:r>
            <a:endParaRPr lang="en-US" altLang="en-US" sz="2800" dirty="0"/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endParaRPr lang="en-US" altLang="en-US" sz="2800" dirty="0" smtClean="0"/>
          </a:p>
          <a:p>
            <a:pPr marL="685800" indent="-342900">
              <a:buSzPct val="85000"/>
              <a:buFont typeface="Wingdings" panose="05000000000000000000" pitchFamily="2" charset="2"/>
              <a:buChar char="q"/>
            </a:pPr>
            <a:endParaRPr lang="en-US" altLang="en-US" sz="2800" dirty="0" smtClean="0"/>
          </a:p>
          <a:p>
            <a:pPr lvl="3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2919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Oregon Rankings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609311"/>
              </p:ext>
            </p:extLst>
          </p:nvPr>
        </p:nvGraphicFramePr>
        <p:xfrm>
          <a:off x="1143000" y="1676400"/>
          <a:ext cx="6324600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954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Revenues per Student (NEA)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27th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Spending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Per Pupil Expenditures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34th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Percent of Total</a:t>
                      </a:r>
                      <a:r>
                        <a:rPr lang="en-US" baseline="0" dirty="0" smtClean="0"/>
                        <a:t> Tax  </a:t>
                      </a:r>
                    </a:p>
                    <a:p>
                      <a:r>
                        <a:rPr lang="en-US" baseline="0" dirty="0" smtClean="0"/>
                        <a:t>   Capacity Dedicated to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(tied)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(tied)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Ave. Teachers’ Salary (NEA)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14th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Equity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Correlation  (Wealth/Spending)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28th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Coefficient of Variation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(tied)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(tied)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Restricted 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11th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Overall </a:t>
                      </a:r>
                      <a:r>
                        <a:rPr lang="en-US" b="1" dirty="0" err="1" smtClean="0"/>
                        <a:t>EdWeek</a:t>
                      </a:r>
                      <a:r>
                        <a:rPr lang="en-US" b="1" dirty="0" smtClean="0"/>
                        <a:t> Grade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C-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Overall </a:t>
                      </a:r>
                      <a:r>
                        <a:rPr lang="en-US" b="1" dirty="0" err="1" smtClean="0"/>
                        <a:t>EdWeek</a:t>
                      </a:r>
                      <a:r>
                        <a:rPr lang="en-US" b="1" dirty="0" smtClean="0"/>
                        <a:t> Ranking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33rd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1C66B5-E105-460E-8730-1725BBE75391}" type="slidenum">
              <a:rPr lang="en-US" altLang="en-US" sz="1000" smtClean="0"/>
              <a:pPr eaLnBrk="1" hangingPunct="1"/>
              <a:t>13</a:t>
            </a:fld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1935709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73162"/>
          </a:xfrm>
        </p:spPr>
        <p:txBody>
          <a:bodyPr/>
          <a:lstStyle/>
          <a:p>
            <a:r>
              <a:rPr lang="en-US" sz="4400" dirty="0" smtClean="0"/>
              <a:t>Assessing Oregon’s School Funding Formula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Oregon’s is a Foundation formula – generally considered the preferred approach</a:t>
            </a:r>
          </a:p>
          <a:p>
            <a:pPr marL="804863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What is basis of foundation amount ($4,500)? Does it still reflect actual costs?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Adjusts for uncontrollable student need (using weights). </a:t>
            </a:r>
          </a:p>
          <a:p>
            <a:pPr marL="804863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What are the bases of the weights? Do they still reflect costs? Provide incentives for over-identification?</a:t>
            </a:r>
            <a:endParaRPr lang="en-US" sz="2400" dirty="0"/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Adjusts for uncontrollable district characteristics (Remote small schools). Still reflect costs?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76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73162"/>
          </a:xfrm>
        </p:spPr>
        <p:txBody>
          <a:bodyPr/>
          <a:lstStyle/>
          <a:p>
            <a:r>
              <a:rPr lang="en-US" sz="4400" dirty="0"/>
              <a:t>Assessing Oregon’s School Funding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Teacher experience. Appropriate incentive? Barrier to new compensation plans?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Declining enrollment</a:t>
            </a:r>
          </a:p>
          <a:p>
            <a:pPr marL="507683" indent="-347663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Provides for optional local revenues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Is equalized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Amount available varies significantly by district</a:t>
            </a:r>
          </a:p>
          <a:p>
            <a:pPr marL="507683" indent="-347663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Helps with excess costs of high-cost students with disabilities</a:t>
            </a:r>
          </a:p>
          <a:p>
            <a:pPr marL="507683" indent="-347663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Student Counts: uses ADM and </a:t>
            </a:r>
            <a:r>
              <a:rPr lang="en-US" sz="2600" dirty="0" err="1" smtClean="0"/>
              <a:t>ADMw</a:t>
            </a:r>
            <a:r>
              <a:rPr lang="en-US" sz="2600" dirty="0" smtClean="0"/>
              <a:t>. Preferred to single day counts</a:t>
            </a:r>
          </a:p>
          <a:p>
            <a:pPr marL="507683" indent="-347663">
              <a:buSzPct val="85000"/>
              <a:buFont typeface="Wingdings" panose="05000000000000000000" pitchFamily="2" charset="2"/>
              <a:buChar char="q"/>
            </a:pPr>
            <a:endParaRPr lang="en-US" sz="2600" dirty="0" smtClean="0"/>
          </a:p>
          <a:p>
            <a:pPr marL="507683" indent="-347663">
              <a:buSzPct val="85000"/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endParaRPr lang="en-US" sz="2600" dirty="0" smtClean="0"/>
          </a:p>
          <a:p>
            <a:pPr lvl="1"/>
            <a:endParaRPr lang="en-US" sz="26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33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Oregon’s State Revenue System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NCSL Principles of a high quality system include:</a:t>
            </a:r>
          </a:p>
          <a:p>
            <a:pPr lvl="1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Relies on a balanced variety of revenue sources</a:t>
            </a:r>
          </a:p>
          <a:p>
            <a:pPr lvl="1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Is reliable, stable and sufficient</a:t>
            </a:r>
          </a:p>
          <a:p>
            <a:pPr lvl="1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Made up of elements that are complimentary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81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Oregon’s State Revenue System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Heavy reliance on a progressive income tax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sz="2400" dirty="0" smtClean="0"/>
              <a:t>Among the highest in the country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No general sales tax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Limited property tax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6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020762"/>
          </a:xfrm>
        </p:spPr>
        <p:txBody>
          <a:bodyPr/>
          <a:lstStyle/>
          <a:p>
            <a:r>
              <a:rPr lang="en-US" sz="4400" dirty="0" smtClean="0"/>
              <a:t>Oregon’s State Revenue System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0861220"/>
              </p:ext>
            </p:extLst>
          </p:nvPr>
        </p:nvGraphicFramePr>
        <p:xfrm>
          <a:off x="228600" y="990600"/>
          <a:ext cx="46482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4666221"/>
              </p:ext>
            </p:extLst>
          </p:nvPr>
        </p:nvGraphicFramePr>
        <p:xfrm>
          <a:off x="3581400" y="3657600"/>
          <a:ext cx="4648200" cy="295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6477000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Tax Foundation, 2010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91136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Future Funding Formula Issues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42900" eaLnBrk="1" hangingPunct="1"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800" dirty="0" smtClean="0"/>
              <a:t>Adequacy</a:t>
            </a:r>
          </a:p>
          <a:p>
            <a:pPr marL="457200" indent="-342900" eaLnBrk="1" hangingPunct="1"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800" dirty="0" smtClean="0"/>
              <a:t>Equalization Strategies</a:t>
            </a:r>
          </a:p>
          <a:p>
            <a:pPr marL="457200" indent="-342900" eaLnBrk="1" hangingPunct="1"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800" dirty="0" err="1" smtClean="0"/>
              <a:t>PreK</a:t>
            </a:r>
            <a:r>
              <a:rPr lang="en-US" sz="2800" dirty="0" smtClean="0"/>
              <a:t> expansion</a:t>
            </a:r>
          </a:p>
          <a:p>
            <a:pPr marL="457200" indent="-342900" eaLnBrk="1" hangingPunct="1"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800" dirty="0" smtClean="0"/>
              <a:t>Governance</a:t>
            </a:r>
          </a:p>
          <a:p>
            <a:pPr marL="822960" lvl="2" indent="-342900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400" dirty="0" smtClean="0"/>
              <a:t>Virtual and Charter Schools</a:t>
            </a:r>
          </a:p>
          <a:p>
            <a:pPr marL="457200" indent="-342900" eaLnBrk="1" hangingPunct="1"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800" dirty="0" smtClean="0"/>
              <a:t>New Teacher Pay Systems</a:t>
            </a:r>
          </a:p>
          <a:p>
            <a:pPr marL="457200" indent="-342900" eaLnBrk="1" hangingPunct="1">
              <a:buSzPct val="85000"/>
              <a:buFont typeface="Wingdings" panose="05000000000000000000" pitchFamily="2" charset="2"/>
              <a:buChar char="q"/>
              <a:defRPr/>
            </a:pPr>
            <a:r>
              <a:rPr lang="en-US" sz="2800" dirty="0" smtClean="0"/>
              <a:t>Incentives/Performance-related funding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DF4EDD-06C5-4676-8614-9B16405AFC8C}" type="slidenum">
              <a:rPr lang="en-US" altLang="en-US" sz="1000" smtClean="0"/>
              <a:pPr eaLnBrk="1" hangingPunct="1"/>
              <a:t>19</a:t>
            </a:fld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386655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APA Background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lnSpc>
                <a:spcPct val="80000"/>
              </a:lnSpc>
              <a:spcBef>
                <a:spcPct val="0"/>
              </a:spcBef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APA is a Denver-based consulting firm, founded in 1983, that works primarily with state-level policymakers on education finance and governance issues. </a:t>
            </a:r>
          </a:p>
          <a:p>
            <a:pPr marL="457200" indent="-342900">
              <a:lnSpc>
                <a:spcPct val="80000"/>
              </a:lnSpc>
              <a:spcBef>
                <a:spcPct val="0"/>
              </a:spcBef>
              <a:buSzPct val="85000"/>
              <a:buFont typeface="Wingdings" panose="05000000000000000000" pitchFamily="2" charset="2"/>
              <a:buChar char="q"/>
            </a:pPr>
            <a:endParaRPr lang="en-US" altLang="en-US" sz="2800" dirty="0"/>
          </a:p>
          <a:p>
            <a:pPr marL="457200" indent="-342900">
              <a:lnSpc>
                <a:spcPct val="80000"/>
              </a:lnSpc>
              <a:buSzPct val="85000"/>
              <a:buFont typeface="Wingdings" pitchFamily="2" charset="2"/>
              <a:buChar char="q"/>
            </a:pPr>
            <a:r>
              <a:rPr lang="en-US" altLang="en-US" sz="2800" dirty="0"/>
              <a:t>APA has worked extensively with states on the procedures used to allocate state aid to districts and schools.</a:t>
            </a:r>
          </a:p>
          <a:p>
            <a:pPr marL="457200" indent="-342900">
              <a:lnSpc>
                <a:spcPct val="80000"/>
              </a:lnSpc>
              <a:buSzPct val="85000"/>
              <a:buFont typeface="Wingdings" pitchFamily="2" charset="2"/>
              <a:buChar char="q"/>
            </a:pPr>
            <a:endParaRPr lang="en-US" altLang="en-US" sz="2800" dirty="0"/>
          </a:p>
          <a:p>
            <a:pPr marL="457200" indent="-342900">
              <a:lnSpc>
                <a:spcPct val="80000"/>
              </a:lnSpc>
              <a:buSzPct val="85000"/>
              <a:buFont typeface="Wingdings" pitchFamily="2" charset="2"/>
              <a:buChar char="q"/>
            </a:pPr>
            <a:r>
              <a:rPr lang="en-US" altLang="en-US" sz="2800" dirty="0" smtClean="0"/>
              <a:t>APA  has worked for the Oregon Legislature: 1991 and 2000.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8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Questions?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082C91-BB3F-4748-8B2F-8CFB1F583554}" type="slidenum">
              <a:rPr lang="en-US" altLang="en-US" sz="1000" smtClean="0"/>
              <a:pPr eaLnBrk="1" hangingPunct="1"/>
              <a:t>20</a:t>
            </a:fld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81836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APA Experience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648200"/>
          </a:xfrm>
        </p:spPr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School finance equity &amp; adequacy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Linking school finance to student results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Teacher quality &amp; teacher compensation 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Bi-partisan work for policymakers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7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Presenters’ Experience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76800"/>
          </a:xfrm>
        </p:spPr>
        <p:txBody>
          <a:bodyPr>
            <a:normAutofit/>
          </a:bodyPr>
          <a:lstStyle/>
          <a:p>
            <a:pPr marL="685800" indent="-338138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John</a:t>
            </a:r>
          </a:p>
          <a:p>
            <a:pPr marL="1033463" lvl="2" indent="-333375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Former Legislator and NCSL Education Program Director</a:t>
            </a:r>
          </a:p>
          <a:p>
            <a:pPr marL="1033463" lvl="2" indent="-333375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Consultant to the NBPTS and Alternative Teacher Pay School Districts</a:t>
            </a:r>
          </a:p>
          <a:p>
            <a:pPr marL="1033463" lvl="2" indent="-333375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37 years of school finance formula work</a:t>
            </a:r>
          </a:p>
          <a:p>
            <a:pPr marL="685800" indent="-274638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Mark</a:t>
            </a:r>
          </a:p>
          <a:p>
            <a:pPr marL="10334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Former legislative and school district staff</a:t>
            </a:r>
          </a:p>
          <a:p>
            <a:pPr marL="10334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School finance researcher</a:t>
            </a:r>
          </a:p>
          <a:p>
            <a:pPr marL="10334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University faculty member </a:t>
            </a:r>
          </a:p>
          <a:p>
            <a:pPr marL="10334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29 years of education policy work</a:t>
            </a:r>
            <a:endParaRPr lang="en-US" sz="24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15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Task Force Focus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indent="-338138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Formula should promote equity, but what form of equity?</a:t>
            </a:r>
          </a:p>
          <a:p>
            <a:pPr marL="1033463" lvl="1" indent="-338138">
              <a:buSzPct val="85000"/>
              <a:buFont typeface="Wingdings" panose="05000000000000000000" pitchFamily="2" charset="2"/>
              <a:buChar char="q"/>
            </a:pPr>
            <a:r>
              <a:rPr lang="en-US" sz="2600" dirty="0"/>
              <a:t>Equity of resource </a:t>
            </a:r>
            <a:r>
              <a:rPr lang="en-US" sz="2600" dirty="0" smtClean="0"/>
              <a:t>inputs</a:t>
            </a:r>
          </a:p>
          <a:p>
            <a:pPr marL="1033463" lvl="1" indent="-338138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Horizontal and/or Vertical</a:t>
            </a:r>
            <a:endParaRPr lang="en-US" sz="2600" dirty="0"/>
          </a:p>
          <a:p>
            <a:pPr marL="1033463" lvl="1" indent="-338138">
              <a:buSzPct val="85000"/>
              <a:buFont typeface="Wingdings" panose="05000000000000000000" pitchFamily="2" charset="2"/>
              <a:buChar char="q"/>
            </a:pPr>
            <a:r>
              <a:rPr lang="en-US" sz="2600" dirty="0"/>
              <a:t>Equity of opportunity</a:t>
            </a:r>
          </a:p>
          <a:p>
            <a:pPr marL="1033463" lvl="1" indent="-338138">
              <a:buSzPct val="85000"/>
              <a:buFont typeface="Wingdings" panose="05000000000000000000" pitchFamily="2" charset="2"/>
              <a:buChar char="q"/>
            </a:pPr>
            <a:r>
              <a:rPr lang="en-US" sz="2600" dirty="0"/>
              <a:t>Equity of </a:t>
            </a:r>
            <a:r>
              <a:rPr lang="en-US" sz="2600" dirty="0" smtClean="0"/>
              <a:t>outcomes</a:t>
            </a:r>
          </a:p>
          <a:p>
            <a:pPr marL="1033463" lvl="1" indent="-338138">
              <a:buSzPct val="85000"/>
              <a:buFont typeface="Wingdings" panose="05000000000000000000" pitchFamily="2" charset="2"/>
              <a:buChar char="q"/>
            </a:pPr>
            <a:r>
              <a:rPr lang="en-US" sz="2600" dirty="0" smtClean="0"/>
              <a:t>Equity for taxpayers/communities</a:t>
            </a:r>
            <a:endParaRPr lang="en-US" sz="2600" dirty="0"/>
          </a:p>
          <a:p>
            <a:pPr>
              <a:buSzPct val="85000"/>
            </a:pPr>
            <a:endParaRPr lang="en-US" sz="2800" dirty="0" smtClean="0"/>
          </a:p>
          <a:p>
            <a:pPr marL="457200" indent="-342900"/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1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Oregon Learns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76800"/>
          </a:xfrm>
        </p:spPr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Governance changes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40/40/20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Standards and assessments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Accountability: performance contracts, school intervention, report cards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Educator </a:t>
            </a:r>
            <a:r>
              <a:rPr lang="en-US" sz="2800" dirty="0"/>
              <a:t>effectiveness &amp; evaluation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ESEA Waiver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Prekindergarten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sz="2800" dirty="0" smtClean="0"/>
              <a:t>Data systems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6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Oregon Learns Goal </a:t>
            </a:r>
            <a:r>
              <a:rPr lang="en-US" sz="4400" dirty="0" err="1" smtClean="0"/>
              <a:t>vs</a:t>
            </a:r>
            <a:r>
              <a:rPr lang="en-US" sz="4400" dirty="0" smtClean="0"/>
              <a:t> Current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752600" y="1752600"/>
            <a:ext cx="5105718" cy="3848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43000" y="6477000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Oregon Education Investment Board, 2012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07693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sz="4400" dirty="0" smtClean="0"/>
              <a:t>A Model School Finance Formula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848600" cy="3997325"/>
          </a:xfrm>
        </p:spPr>
        <p:txBody>
          <a:bodyPr/>
          <a:lstStyle/>
          <a:p>
            <a:pPr marL="685800" indent="-338138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Each State is Unique</a:t>
            </a:r>
          </a:p>
          <a:p>
            <a:pPr marL="1033463" lvl="1" indent="-338138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Constitutional Provisions</a:t>
            </a:r>
          </a:p>
          <a:p>
            <a:pPr marL="1033463" lvl="1" indent="-338138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Legislature is Responsible</a:t>
            </a:r>
          </a:p>
          <a:p>
            <a:pPr marL="685800" indent="-338138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Two Major Parts</a:t>
            </a:r>
          </a:p>
          <a:p>
            <a:pPr marL="1033463" lvl="1" indent="-338138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Spending Needs</a:t>
            </a:r>
          </a:p>
          <a:p>
            <a:pPr marL="1033463" lvl="1" indent="-338138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Revenues to Pay for Spending Needs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0D23DA-CBD1-4E8A-A658-348B11479895}" type="slidenum">
              <a:rPr lang="en-US" altLang="en-US" sz="1000" smtClean="0"/>
              <a:pPr eaLnBrk="1" hangingPunct="1"/>
              <a:t>8</a:t>
            </a:fld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3688177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9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Revenues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Federal Dollars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Primarily for program specific activities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State Dollars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Equalizing local variation</a:t>
            </a:r>
            <a:r>
              <a:rPr lang="en-US" altLang="en-US" dirty="0" smtClean="0"/>
              <a:t>	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Local Taxes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Uniform contribution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388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A Logo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F9C4BCACE3B469E79562631E94AAE" ma:contentTypeVersion="7" ma:contentTypeDescription="Create a new document." ma:contentTypeScope="" ma:versionID="531f27065dd335838bbb377a76fcea00">
  <xsd:schema xmlns:xsd="http://www.w3.org/2001/XMLSchema" xmlns:xs="http://www.w3.org/2001/XMLSchema" xmlns:p="http://schemas.microsoft.com/office/2006/metadata/properties" xmlns:ns1="http://schemas.microsoft.com/sharepoint/v3" xmlns:ns2="ef831af2-fec2-4cb3-8c78-855c7bbc6bb0" xmlns:ns3="54031767-dd6d-417c-ab73-583408f47564" targetNamespace="http://schemas.microsoft.com/office/2006/metadata/properties" ma:root="true" ma:fieldsID="ba1927736c8f8737de165eb8ae152453" ns1:_="" ns2:_="" ns3:_="">
    <xsd:import namespace="http://schemas.microsoft.com/sharepoint/v3"/>
    <xsd:import namespace="ef831af2-fec2-4cb3-8c78-855c7bbc6bb0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1af2-fec2-4cb3-8c78-855c7bbc6bb0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Estimated_x0020_Creation_x0020_Date xmlns="ef831af2-fec2-4cb3-8c78-855c7bbc6bb0" xsi:nil="true"/>
    <Priority xmlns="ef831af2-fec2-4cb3-8c78-855c7bbc6bb0">New</Priority>
    <Remediation_x0020_Date xmlns="ef831af2-fec2-4cb3-8c78-855c7bbc6bb0">2018-06-28T04:06:41+00:00</Remediation_x0020_Date>
  </documentManagement>
</p:properties>
</file>

<file path=customXml/itemProps1.xml><?xml version="1.0" encoding="utf-8"?>
<ds:datastoreItem xmlns:ds="http://schemas.openxmlformats.org/officeDocument/2006/customXml" ds:itemID="{4FC473A7-2F01-4DEC-B722-D4513F88B3DC}"/>
</file>

<file path=customXml/itemProps2.xml><?xml version="1.0" encoding="utf-8"?>
<ds:datastoreItem xmlns:ds="http://schemas.openxmlformats.org/officeDocument/2006/customXml" ds:itemID="{FFCD41CE-CD39-4D61-9B6B-E8D479CE720B}"/>
</file>

<file path=customXml/itemProps3.xml><?xml version="1.0" encoding="utf-8"?>
<ds:datastoreItem xmlns:ds="http://schemas.openxmlformats.org/officeDocument/2006/customXml" ds:itemID="{1F1A2B82-1449-4100-B2F1-B5126EDCA9F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938</Words>
  <Application>Microsoft Office PowerPoint</Application>
  <PresentationFormat>On-screen Show (4:3)</PresentationFormat>
  <Paragraphs>242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APA Logo</vt:lpstr>
      <vt:lpstr> School Funding Formulas:  A National Perspective</vt:lpstr>
      <vt:lpstr>APA Background</vt:lpstr>
      <vt:lpstr>APA Experience</vt:lpstr>
      <vt:lpstr>Presenters’ Experience</vt:lpstr>
      <vt:lpstr>Task Force Focus</vt:lpstr>
      <vt:lpstr>Oregon Learns</vt:lpstr>
      <vt:lpstr>Oregon Learns Goal vs Current</vt:lpstr>
      <vt:lpstr>A Model School Finance Formula</vt:lpstr>
      <vt:lpstr>Revenues</vt:lpstr>
      <vt:lpstr>Spending Needs</vt:lpstr>
      <vt:lpstr>How Do You Know a “Good” School Finance Formula</vt:lpstr>
      <vt:lpstr>How Do You Know a “Good” School Finance Formula</vt:lpstr>
      <vt:lpstr>Oregon Rankings</vt:lpstr>
      <vt:lpstr>Assessing Oregon’s School Funding Formula</vt:lpstr>
      <vt:lpstr>Assessing Oregon’s School Funding Formula</vt:lpstr>
      <vt:lpstr>Oregon’s State Revenue System</vt:lpstr>
      <vt:lpstr>Oregon’s State Revenue System</vt:lpstr>
      <vt:lpstr>Oregon’s State Revenue System</vt:lpstr>
      <vt:lpstr>Future Funding Formula Issues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Fermanich</dc:creator>
  <cp:lastModifiedBy>PARKS Stephanie</cp:lastModifiedBy>
  <cp:revision>30</cp:revision>
  <dcterms:created xsi:type="dcterms:W3CDTF">2014-05-07T20:45:20Z</dcterms:created>
  <dcterms:modified xsi:type="dcterms:W3CDTF">2014-05-13T15:36:28Z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0x01010084CF9C4BCACE3B469E79562631E94AAE</vt:lpwstr>
  </property>
</Properties>
</file>