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Roboto Slab" pitchFamily="2"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098E40-2811-4C4B-9B8C-785D402A5AD6}">
  <a:tblStyle styleId="{3E098E40-2811-4C4B-9B8C-785D402A5A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29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V7R9XhiiL5PTZCp224qkzq9mk6vk4GUOJaJ4UK6CmOM/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regon.gov/ode/rules-and-policies/StateRules/Documents/Division%2022%20Documents/Compliance%20Report%20-%20Oregon%20Public%20School%20Standards%20ACCESSIBLE.doc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regon.gov/ode/rules-and-policies/StateRules/Documents/Division%2022%20Documents/Division%2022%20Standards%20Reporting%20Exemplars_ACCESSIBL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presentation/d/1IaRU-jJjSCn5FdYCQ2HYJKLgNgL1DE0jt1CJRemCYJY/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pp.smartsheet.com/b/form/ada77ec7d88f4f34939dd7b6ad5e61f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Division22@ode.state.or.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rules-and-policies/StateRules/Pages/Professional-Learning-Division-22-Standard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519d0d55a4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519d0d55a4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Hi. My name is Susan Payne. I’m the Education Standards and Systems Specialist in the Office of Teaching, Learning and Assessment at ODE, which means that I am the point of contact for the Division 22 Standards and assurances. In this webinar, we will walk through the process for completing Division 22 Standards assurances for the 2022-23 school year. First, I want to thank you for taking the time to watch this webinar.  We know districts are juggling many competing priorities and we appreciate you carving out this time to focus on the Division 22 Standards.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519d0d55a4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519d0d55a4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OK. Let’s dive into the details on how to complete your assurances. These are the resources linked on the Division 22 Standards Webpage that should be useful to you in completing your assurances. We’ve provided step by step written instructions, the required Community Report Template and district exemplars, a link to the form to use for submission to ODE, a status determination flowchart, and two templates that are optional for you to use: an internal tracking sheet and an editable slide deck you can use when reporting to your local school board. I’ll show you where to find these on ODE’s Division 22 Standards webpage. I’ll head back to the slides now to provide more details about each of the resources.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519d0d55a4_0_10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519d0d55a4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You will notice on these various documents that the rules are now organized by categories (instead of simply in order by rule number, which is how they had been organized in the past). They are divided into 4 four large buckets: Teaching and Learning, Health and Safety, District Performance and Accountability, and Human Resources/Staffing. Within Teaching and Learning and Health and Safety, there are several sub-categories.  ODE first introduced this new organizational structure last year with the goal to increase understanding of what the standards are and what role they play in the state's delivery of educational services for school board members, district staff, parents, and students.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519d0d55a4_0_10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519d0d55a4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preparing your district’s assurances, a good place to start is with the instructions. That document provides step by step instructions for how to complete the Division 22 Community Report template and how to fill out the ODE submission form. The same information is covered in this webinar, so you have access to it in multiple formats.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519d0d55a4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519d0d55a4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t>
            </a:r>
            <a:r>
              <a:rPr lang="en" sz="1200" u="sng">
                <a:solidFill>
                  <a:schemeClr val="hlink"/>
                </a:solidFill>
                <a:latin typeface="Calibri"/>
                <a:ea typeface="Calibri"/>
                <a:cs typeface="Calibri"/>
                <a:sym typeface="Calibri"/>
                <a:hlinkClick r:id="rId3"/>
              </a:rPr>
              <a:t>internal tracking tool</a:t>
            </a:r>
            <a:r>
              <a:rPr lang="en" sz="1200">
                <a:solidFill>
                  <a:schemeClr val="dk1"/>
                </a:solidFill>
                <a:latin typeface="Calibri"/>
                <a:ea typeface="Calibri"/>
                <a:cs typeface="Calibri"/>
                <a:sym typeface="Calibri"/>
              </a:rPr>
              <a:t> is designed to support districts in gathering evidence and recording information on compliance with each rule as part of their internal process. The document includes links to the full text of each rule and highlights all new rules for both the reporting year (22-23) and the current year (23-24). The summary column provides a brief description of each rule, as well as information on any modifications and waivers. This resource is intended to provide a useful way for districts to track compliance from year to year and to maintain continuity and historical context as there are changes in personnel. Districts are not required to use 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519d0d55a4_0_10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519d0d55a4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As mentioned earlier, all districts are required to use the same </a:t>
            </a:r>
            <a:r>
              <a:rPr lang="en" sz="1200" u="sng">
                <a:solidFill>
                  <a:schemeClr val="hlink"/>
                </a:solidFill>
                <a:latin typeface="Calibri"/>
                <a:ea typeface="Calibri"/>
                <a:cs typeface="Calibri"/>
                <a:sym typeface="Calibri"/>
                <a:hlinkClick r:id="rId3"/>
              </a:rPr>
              <a:t>community report template</a:t>
            </a:r>
            <a:r>
              <a:rPr lang="en" sz="1200">
                <a:solidFill>
                  <a:schemeClr val="dk1"/>
                </a:solidFill>
                <a:latin typeface="Calibri"/>
                <a:ea typeface="Calibri"/>
                <a:cs typeface="Calibri"/>
                <a:sym typeface="Calibri"/>
              </a:rPr>
              <a:t>. ODE provides the Report on Compliance with Public School Standards template as a Microsoft Word document in order to ensure that the posted report will meet web accessibility standards. Also, this format provides the option to include dropdown menus. The first column includes links to all of the rules and then each of the additional columns has a dropdown menu embedded in the cell. The default setting for the status dropdown for each rule is “In compliance,” and the default dropdown choices in the other columns correspond with the “In compliance” status.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community report provides a summary of the school district’s compliance with each of the Division 22 Standards and includes the same information that is submitted to ODE via the required online submission form, so you can easily copy and paste your responses. The reason for having two different reporting mechanisms is that the Community Report is designed for public consumption, while the ODE submission form enables our staff to more easily manipulate the data and track outreach efforts and compliance. </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519d0d55a4_0_10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519d0d55a4_0_1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the status column of the community report, the district will indicate the compliance status for the 2022-23 school year on each rule. “In compliance” is pre-populated as the default status for each rule. Alternatively, a district may choose “out of compliance” or “implementing approved corrective action.” This third status choice enables districts that reported out of compliance in the prior year to provide an update on implementation, as well as the date of completion for the corrective action, both to their community and board, and to ODE. There is also a fourth option included on rules that do not apply to a K-8 district.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519d0d55a4_0_10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519d0d55a4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order to help school districts in determining the appropriate status for their individual situation, we have provided the Status Determination Flowchart as a guide. This tool will be especially helpful for districts that reported out of compliance on any rule in the last two years or that had an approved extension in place. The flowchart is linked on ODE’s Division 22 Standards webpage.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75c3022d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75c3022d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year, reporting on the PE Requirements rule for middle grades is a bit different than other rules due to the passage of HB 3199 in June.This bill revises ORS 329.496 to include two significant changes to the </a:t>
            </a:r>
            <a:r>
              <a:rPr lang="en">
                <a:solidFill>
                  <a:schemeClr val="dk1"/>
                </a:solidFill>
              </a:rPr>
              <a:t>physical education instructional minutes requirement in grades 6-8</a:t>
            </a:r>
            <a:r>
              <a:rPr lang="en"/>
              <a:t>. First, the weekly time requirement was reduced from 225 to 150 minutes. Second, the new weekly minimum of 150 minutes is calculated as an average over the duration of the school year. This provision went into effect on July 1, 2023 and as a result, some districts that were out of compliance with the old requirements in the 2022-23 school year, are now in compliance with the new requirements. The Compliance Status choices for this rule have been adjusted so districts can accurately report their status for the previous year, as well as the current year.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3d5ad97ef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3d5ad97e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compliance status choices for this rule are the same on both the community report and the ODE form, and there is a PE specific reporting instructions document linked on the web page to help if you’re not sure which status applies to your district. The key thing to know is that if the district was out of compliance with the old requirements, but in compliance with the new ones, you need to choose status two. So you would be reporting out of compliance for last year, but you do not need a corrective action plan. ODE does recommend that you include an explanation in the third column of the community report to provide some context about the district’s specific situation.  </a:t>
            </a:r>
            <a:endParaRPr/>
          </a:p>
          <a:p>
            <a:pPr marL="0" lvl="0" indent="0" algn="l" rtl="0">
              <a:spcBef>
                <a:spcPts val="0"/>
              </a:spcBef>
              <a:spcAft>
                <a:spcPts val="0"/>
              </a:spcAft>
              <a:buNone/>
            </a:pPr>
            <a:endParaRPr/>
          </a:p>
          <a:p>
            <a:pPr marL="0" lvl="0" indent="0" algn="l" rtl="0">
              <a:spcBef>
                <a:spcPts val="0"/>
              </a:spcBef>
              <a:spcAft>
                <a:spcPts val="0"/>
              </a:spcAft>
              <a:buNone/>
            </a:pPr>
            <a:r>
              <a:rPr lang="en"/>
              <a:t>If the district was out of compliance with the 225 minute requirement last year and remains out of compliance with the new requirements, you should choose status 3, which will require both an explanation and corrective action plan. And finally, if the district reported out of compliance on this rule on a previous assurances and was implementing a corrective action plan, the district should choose status option 4.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519d0d55a4_0_1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519d0d55a4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third column in the table is the Explanation/Evidence column. If a district is in compliance with the rule, the first choice in the dropdown is the standard explanation and it is the default setting. If the district chooses to provide more detail, the fourth choice in the dropdown prompts you to enter an individualized explanation and/or to include specific evidence. For districts that were out of compliance or implementing corrective action, the second choice in the dropdown menu prompts you to enter the explanation for why the district is/was out of compliance.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“not applicable” option is only appropriate for a K-8 district that selected “Does not apply to a K-8 district” as the status in column 2.</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Many districts are including or linking to evidence for rules with which they are in compliance as shown in the</a:t>
            </a:r>
            <a:r>
              <a:rPr lang="en" sz="1200" u="sng">
                <a:solidFill>
                  <a:schemeClr val="hlink"/>
                </a:solidFill>
                <a:latin typeface="Calibri"/>
                <a:ea typeface="Calibri"/>
                <a:cs typeface="Calibri"/>
                <a:sym typeface="Calibri"/>
                <a:hlinkClick r:id="rId3"/>
              </a:rPr>
              <a:t> district exemplars</a:t>
            </a:r>
            <a:r>
              <a:rPr lang="en" sz="1200">
                <a:solidFill>
                  <a:schemeClr val="dk1"/>
                </a:solidFill>
                <a:latin typeface="Calibri"/>
                <a:ea typeface="Calibri"/>
                <a:cs typeface="Calibri"/>
                <a:sym typeface="Calibri"/>
              </a:rPr>
              <a:t> that are linked on the webpage. The easiest way to do that is to delete the dropdown menu and type directly into the cell.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519d0d55a4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519d0d55a4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we get into the technical pieces of how to complete your assurances, I want to touch on the “why” behind the Division 22 standards and the positive implications of upholding Oregon’s Standards for Public Elementary and Secondary Schools. It can be easy to fall into the mindset of considering Division 22 Standards Assurances merely as an exercise in compliance, when in fact, the process is directly aligned with ODE’s Education Equity Stance and the vision for creating equitable policies with the intent to close the opportunity gap, especially for our historically and currently underserved youth, students and families.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519d0d55a4_0_1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519d0d55a4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fourth column is where the district outlines a new corrective action plan and timeline or provides an update on a plan that was already in place. Districts that are in compliance with a rule should use the default setting of “Not applicable” in this column. Districts that are out of compliance should choose option 2 in the dropdown and type in the proposed corrective action plan and timeline for completion. Districts that were implementing corrective action in the previous year should type in a brief update and include the date(s) of completion. To include a link to a plan or other document, you will need to delete the dropdown menu and just type directly into the cell.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519d0d55a4_0_1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519d0d55a4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This table shows some sample responses for different reporting scenarios. The example in the first row illustrates how a K-8 district would fill in each cell for any of the rules that do not apply to them.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sample response in row 2 illustrates how to complete the Report to Community Template in cases where the school district was implementing approved corrective action during the previous year. The sample text included in the Explanation (column 3) and Plan &amp; Timeline (column 4) columns provides an example of how a district that had an approved extension in place would complete each field.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sample response in row 3 on this slide provides an example of how to complete the report for a standard with which the district was out of compliance.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School districts should consult the Status Determination Flowchart for guidance on which status is appropriate for the district’s individual circumstances.</a:t>
            </a:r>
            <a:endParaRPr sz="14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519d0d55a4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519d0d55a4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Another resource we are providing is a customizable slide deck that you can use when you share your report with the local school board. The presentation includes some of the slides from the beginning of this presentation that speak to the what and why of Division 22 as well as any changes to the requirements for this year and what happens after you report to ODE. In addition, there are slides for you to fill in regarding your district’s compliance status, and corrective action plans if necessary. You can either download a copy of the Powerpoint version of the slides, or you can make a copy of the </a:t>
            </a:r>
            <a:r>
              <a:rPr lang="en" sz="1200" u="sng">
                <a:solidFill>
                  <a:schemeClr val="hlink"/>
                </a:solidFill>
                <a:latin typeface="Calibri"/>
                <a:ea typeface="Calibri"/>
                <a:cs typeface="Calibri"/>
                <a:sym typeface="Calibri"/>
                <a:hlinkClick r:id="rId3"/>
              </a:rPr>
              <a:t>Google Slides</a:t>
            </a:r>
            <a:r>
              <a:rPr lang="en" sz="1200">
                <a:solidFill>
                  <a:schemeClr val="dk1"/>
                </a:solidFill>
                <a:latin typeface="Calibri"/>
                <a:ea typeface="Calibri"/>
                <a:cs typeface="Calibri"/>
                <a:sym typeface="Calibri"/>
              </a:rPr>
              <a:t>. Feel free to customize the slides and slide background with district specific information and/or themes.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519d0d55a4_0_1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519d0d55a4_0_1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Districts are required to post the Community Report on Compliance with Public School Standards on their website by November 1st. When deciding what file format to use, there are a variety of factors to consider.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ODE recommends posting the report as a PDF (converted from the original Word file). This ensures both ease of access and accessibility for people with disabilities. ODE provides the report template as a Microsoft Word file to ensure it meets WCAG 2.0 accessibility criteria; accessibility will also be maintained after it is converted to a PDF. Keep in mind that if you post a Microsoft Word version of the report, people who do not have that software will be unable to open or view the report.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Using Google to post the report is an option, but there are a couple of caveats. ODE does not provide the template as a Google Doc because the drop-down feature is not available. After modifying the Word template, districts may upload and post it as a Word.docx file in Google Drive. Google does not have a built-in accessibility checker; however, accessibility of the Word template should be maintained after uploading to Google Drive, as long as it is not converted to a Google Doc.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district decides to post the slides from the board meeting to provide additional context, be aware that the PPT version of those slides is the one that is fully accessible. </a:t>
            </a:r>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519d0d55a4_0_1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519d0d55a4_0_1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important things to consider are the location of the report on the website and how easy it is to find it. ODE recommends using a descriptive title that clearly communicates the content and purpose of the report, and we remind districts that schools must communicate information to limited English proficient parents in a language they can understand about any program, service, or activity that is called to the attention of parents who are proficient in English. ODE has provided translated versions of the template in six languages.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519d0d55a4_0_1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519d0d55a4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Finally, the Division 22 Standards assurances process provides an opportunity for districts to demonstrate transparency and build trust. Consider strategies you might use to increase awareness and educate the school community about the standards and the district’s report. Also consider how you might strengthen the report by including district specific information and evidence, as mentioned previously.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519d0d55a4_0_1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519d0d55a4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Once the district has made the report to the local school board and posted it online, they must then submit their annual Division 22 Standards Assurances to ODE using the </a:t>
            </a:r>
            <a:r>
              <a:rPr lang="en" sz="1200" u="sng">
                <a:solidFill>
                  <a:schemeClr val="hlink"/>
                </a:solidFill>
                <a:latin typeface="Calibri"/>
                <a:ea typeface="Calibri"/>
                <a:cs typeface="Calibri"/>
                <a:sym typeface="Calibri"/>
                <a:hlinkClick r:id="rId3"/>
              </a:rPr>
              <a:t>online form</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Form includes three sections: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Contact Information</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Report to the Community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Compliance Review</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ec2610ae5c_1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ec2610ae5c_1_153:notes"/>
          <p:cNvSpPr txBox="1">
            <a:spLocks noGrp="1"/>
          </p:cNvSpPr>
          <p:nvPr>
            <p:ph type="body" idx="1"/>
          </p:nvPr>
        </p:nvSpPr>
        <p:spPr>
          <a:xfrm>
            <a:off x="685800" y="4400550"/>
            <a:ext cx="5486400" cy="360045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All of the fields in the Contact Information section are required. We use this information to follow up on any questions regarding the school district’s submission.</a:t>
            </a:r>
            <a:endParaRPr sz="1400"/>
          </a:p>
        </p:txBody>
      </p:sp>
      <p:sp>
        <p:nvSpPr>
          <p:cNvPr id="699" name="Google Shape;699;gec2610ae5c_1_153:notes"/>
          <p:cNvSpPr txBox="1">
            <a:spLocks noGrp="1"/>
          </p:cNvSpPr>
          <p:nvPr>
            <p:ph type="sldNum" idx="12"/>
          </p:nvPr>
        </p:nvSpPr>
        <p:spPr>
          <a:xfrm>
            <a:off x="3884613" y="8685214"/>
            <a:ext cx="2971800" cy="458787"/>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c2610ae5c_1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ec2610ae5c_1_162:notes"/>
          <p:cNvSpPr txBox="1">
            <a:spLocks noGrp="1"/>
          </p:cNvSpPr>
          <p:nvPr>
            <p:ph type="body" idx="1"/>
          </p:nvPr>
        </p:nvSpPr>
        <p:spPr>
          <a:xfrm>
            <a:off x="685800" y="4400550"/>
            <a:ext cx="5486400" cy="360045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first step in the Report to Community section is a certification that the district has made a report to the school board in an oral presentation at an open public meeting by November 1st. The second step in this section is to upload a copy of the board meeting minutes where the sharing of the report is documented. An agenda is not sufficient, but may be used as a placeholder if the district does not yet have minutes to submit. If a district will need to submit minutes following submission of the form, they should be emailed to Division22@ode.oregon.gov. </a:t>
            </a:r>
            <a:endParaRPr sz="1400"/>
          </a:p>
        </p:txBody>
      </p:sp>
      <p:sp>
        <p:nvSpPr>
          <p:cNvPr id="709" name="Google Shape;709;gec2610ae5c_1_162:notes"/>
          <p:cNvSpPr txBox="1">
            <a:spLocks noGrp="1"/>
          </p:cNvSpPr>
          <p:nvPr>
            <p:ph type="sldNum" idx="12"/>
          </p:nvPr>
        </p:nvSpPr>
        <p:spPr>
          <a:xfrm>
            <a:off x="3884613" y="8685214"/>
            <a:ext cx="2971800" cy="458787"/>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28</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519d0d55a4_0_1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1519d0d55a4_0_1164:notes"/>
          <p:cNvSpPr txBox="1">
            <a:spLocks noGrp="1"/>
          </p:cNvSpPr>
          <p:nvPr>
            <p:ph type="body" idx="1"/>
          </p:nvPr>
        </p:nvSpPr>
        <p:spPr>
          <a:xfrm>
            <a:off x="685800" y="4400550"/>
            <a:ext cx="5486400" cy="36006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Next, the district must certify that a copy of the Community Report has been posted online and provide the link to its exact location on the district website. ODE will be linking to each district's report from the agency’s Division 22 Standards webpage, so it is important to provide a direct link.</a:t>
            </a:r>
            <a:endParaRPr b="1">
              <a:solidFill>
                <a:schemeClr val="dk1"/>
              </a:solidFill>
              <a:latin typeface="Calibri"/>
              <a:ea typeface="Calibri"/>
              <a:cs typeface="Calibri"/>
              <a:sym typeface="Calibri"/>
            </a:endParaRPr>
          </a:p>
        </p:txBody>
      </p:sp>
      <p:sp>
        <p:nvSpPr>
          <p:cNvPr id="718" name="Google Shape;718;g1519d0d55a4_0_1164:notes"/>
          <p:cNvSpPr txBox="1">
            <a:spLocks noGrp="1"/>
          </p:cNvSpPr>
          <p:nvPr>
            <p:ph type="sldNum" idx="12"/>
          </p:nvPr>
        </p:nvSpPr>
        <p:spPr>
          <a:xfrm>
            <a:off x="3884613" y="8685214"/>
            <a:ext cx="2971800" cy="4587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519d0d55a4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1519d0d55a4_0_525:notes"/>
          <p:cNvSpPr txBox="1">
            <a:spLocks noGrp="1"/>
          </p:cNvSpPr>
          <p:nvPr>
            <p:ph type="body" idx="1"/>
          </p:nvPr>
        </p:nvSpPr>
        <p:spPr>
          <a:xfrm>
            <a:off x="685800" y="4400550"/>
            <a:ext cx="5486400" cy="36006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ODE is charged with assisting districts to provide a high quality educational experience and equitable opportunities for all students.  The Division 22 standards outline the baseline expectations, and the assurance process offers an opportunity for school districts to not only demonstrate compliance, but also to reflect on areas in need of attention and alignment, and to plan for how to address them, thus acting as a lever for improvement and innovation. As part of our shared responsibility to provide quality service for our students and communities, this system promotes reciprocal accountability between school districts and the Oregon Department of Education (ODE). Our goal as an agency is to maintain these standards by partnering with you and providing technical assistance throughout the process as needed.</a:t>
            </a:r>
            <a:endParaRPr>
              <a:solidFill>
                <a:schemeClr val="dk1"/>
              </a:solidFill>
            </a:endParaRPr>
          </a:p>
          <a:p>
            <a:pPr marL="0" lvl="0" indent="0" algn="l" rtl="0">
              <a:spcBef>
                <a:spcPts val="1000"/>
              </a:spcBef>
              <a:spcAft>
                <a:spcPts val="1000"/>
              </a:spcAft>
              <a:buNone/>
            </a:pPr>
            <a:endParaRPr sz="1200"/>
          </a:p>
        </p:txBody>
      </p:sp>
      <p:sp>
        <p:nvSpPr>
          <p:cNvPr id="532" name="Google Shape;532;g1519d0d55a4_0_525:notes"/>
          <p:cNvSpPr txBox="1">
            <a:spLocks noGrp="1"/>
          </p:cNvSpPr>
          <p:nvPr>
            <p:ph type="sldNum" idx="12"/>
          </p:nvPr>
        </p:nvSpPr>
        <p:spPr>
          <a:xfrm>
            <a:off x="3884613" y="8685214"/>
            <a:ext cx="2971800" cy="4587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ec2610ae5c_1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ec2610ae5c_1_178:notes"/>
          <p:cNvSpPr txBox="1">
            <a:spLocks noGrp="1"/>
          </p:cNvSpPr>
          <p:nvPr>
            <p:ph type="body" idx="1"/>
          </p:nvPr>
        </p:nvSpPr>
        <p:spPr>
          <a:xfrm>
            <a:off x="685800" y="4400550"/>
            <a:ext cx="5486400" cy="360045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Compliance Review section of the Division 22 Standards Assurances Form mirrors the Report to Community Template both in terms of how the standards are organized and the information the district will need to provide. For each standard, the Compliance Review section requires the school district to enter the district’s compliance status during the 2022-23 school year. </a:t>
            </a:r>
            <a:endParaRPr sz="1400"/>
          </a:p>
        </p:txBody>
      </p:sp>
      <p:sp>
        <p:nvSpPr>
          <p:cNvPr id="727" name="Google Shape;727;gec2610ae5c_1_178:notes"/>
          <p:cNvSpPr txBox="1">
            <a:spLocks noGrp="1"/>
          </p:cNvSpPr>
          <p:nvPr>
            <p:ph type="sldNum" idx="12"/>
          </p:nvPr>
        </p:nvSpPr>
        <p:spPr>
          <a:xfrm>
            <a:off x="3884613" y="8685214"/>
            <a:ext cx="2971800" cy="458787"/>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30</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ea28cb390b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ea28cb390b_0_82:notes"/>
          <p:cNvSpPr txBox="1">
            <a:spLocks noGrp="1"/>
          </p:cNvSpPr>
          <p:nvPr>
            <p:ph type="body" idx="1"/>
          </p:nvPr>
        </p:nvSpPr>
        <p:spPr>
          <a:xfrm>
            <a:off x="685800" y="4400550"/>
            <a:ext cx="5486400" cy="36006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 district selects “Out of compliance” or “Implementing approved corrective action” as its status on a rule, additional fields will populate on the form.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the district chooses “Out of compliance,” two additional fields are populated. The first prompts the district to provide an explanation for why the district was out of compliance. This can be copied from the third column of the district’s Community Report. </a:t>
            </a:r>
            <a:endParaRPr sz="1200">
              <a:solidFill>
                <a:schemeClr val="dk1"/>
              </a:solidFill>
              <a:latin typeface="Calibri"/>
              <a:ea typeface="Calibri"/>
              <a:cs typeface="Calibri"/>
              <a:sym typeface="Calibri"/>
            </a:endParaRPr>
          </a:p>
        </p:txBody>
      </p:sp>
      <p:sp>
        <p:nvSpPr>
          <p:cNvPr id="736" name="Google Shape;736;gea28cb390b_0_82:notes"/>
          <p:cNvSpPr txBox="1">
            <a:spLocks noGrp="1"/>
          </p:cNvSpPr>
          <p:nvPr>
            <p:ph type="sldNum" idx="12"/>
          </p:nvPr>
        </p:nvSpPr>
        <p:spPr>
          <a:xfrm>
            <a:off x="3884613" y="8685214"/>
            <a:ext cx="2971800" cy="4587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3d5ad97ef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23d5ad97efd_0_39:notes"/>
          <p:cNvSpPr txBox="1">
            <a:spLocks noGrp="1"/>
          </p:cNvSpPr>
          <p:nvPr>
            <p:ph type="body" idx="1"/>
          </p:nvPr>
        </p:nvSpPr>
        <p:spPr>
          <a:xfrm>
            <a:off x="685800" y="4400550"/>
            <a:ext cx="5486400" cy="36006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second field prompts the district to provide a description and a timeline for the proposed corrective action plan to come into compliance by the beginning of the 2024-25 school year. This question corresponds with the Corrective Action Plan &amp; Timeline column in the Community Report.</a:t>
            </a:r>
            <a:endParaRPr sz="1400"/>
          </a:p>
        </p:txBody>
      </p:sp>
      <p:sp>
        <p:nvSpPr>
          <p:cNvPr id="745" name="Google Shape;745;g23d5ad97efd_0_39:notes"/>
          <p:cNvSpPr txBox="1">
            <a:spLocks noGrp="1"/>
          </p:cNvSpPr>
          <p:nvPr>
            <p:ph type="sldNum" idx="12"/>
          </p:nvPr>
        </p:nvSpPr>
        <p:spPr>
          <a:xfrm>
            <a:off x="3884613" y="8685214"/>
            <a:ext cx="2971800" cy="4587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ec2610ae5c_1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ec2610ae5c_1_194:notes"/>
          <p:cNvSpPr txBox="1">
            <a:spLocks noGrp="1"/>
          </p:cNvSpPr>
          <p:nvPr>
            <p:ph type="body" idx="1"/>
          </p:nvPr>
        </p:nvSpPr>
        <p:spPr>
          <a:xfrm>
            <a:off x="685800" y="4400550"/>
            <a:ext cx="5486400" cy="360045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the district chooses “implementing approved corrective action,” one additional field is populated. It prompts the district to provide a brief update on implementation of the district’s corrective action plan, including the date(s) of completion. This can be copied from the fourth column of the district’s Community Report. ODE does not require the district to provide an explanation, as that should have already been submitted in the original assurances report or in the district’s request for an extension. If the school district has already provided ODE with an update and confirmation of completion of the corrective action by email, the district may reference that communication in this field, as shown in the example on the slide, which reads…</a:t>
            </a:r>
            <a:endParaRPr sz="14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754" name="Google Shape;754;gec2610ae5c_1_194:notes"/>
          <p:cNvSpPr txBox="1">
            <a:spLocks noGrp="1"/>
          </p:cNvSpPr>
          <p:nvPr>
            <p:ph type="sldNum" idx="12"/>
          </p:nvPr>
        </p:nvSpPr>
        <p:spPr>
          <a:xfrm>
            <a:off x="3884613" y="8685214"/>
            <a:ext cx="2971800" cy="458787"/>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ec2610ae5c_1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ec2610ae5c_1_202:notes"/>
          <p:cNvSpPr txBox="1">
            <a:spLocks noGrp="1"/>
          </p:cNvSpPr>
          <p:nvPr>
            <p:ph type="body" idx="1"/>
          </p:nvPr>
        </p:nvSpPr>
        <p:spPr>
          <a:xfrm>
            <a:off x="685800" y="4400550"/>
            <a:ext cx="5486400" cy="360045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few final points before we wrap up:</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form must be completed in one session. You cannot save it, close it, and come back to it.</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There are a few links in the form, which when tested, opened in a new tab; to be safe, right click on any links or use the control/command key to open them in a new tab; if you navigate away from the form, you will lose any information already entered.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recommend that you gather all of the information ahead of time. You will need the Community Report if you plan to cut and paste from it, the board minutes, and the link to the exact location where the report is posted online.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Once submitted, you cannot revise. If there is something you need to change after you’ve submitted, please email </a:t>
            </a:r>
            <a:r>
              <a:rPr lang="en" sz="1200" u="sng">
                <a:solidFill>
                  <a:schemeClr val="hlink"/>
                </a:solidFill>
                <a:latin typeface="Calibri"/>
                <a:ea typeface="Calibri"/>
                <a:cs typeface="Calibri"/>
                <a:sym typeface="Calibri"/>
                <a:hlinkClick r:id="rId3"/>
              </a:rPr>
              <a:t>Division22@ode.state.or.us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763" name="Google Shape;763;gec2610ae5c_1_202:notes"/>
          <p:cNvSpPr txBox="1">
            <a:spLocks noGrp="1"/>
          </p:cNvSpPr>
          <p:nvPr>
            <p:ph type="sldNum" idx="12"/>
          </p:nvPr>
        </p:nvSpPr>
        <p:spPr>
          <a:xfrm>
            <a:off x="3884613" y="8685214"/>
            <a:ext cx="2971800" cy="458787"/>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c2610ae5c_1_209:notes"/>
          <p:cNvSpPr>
            <a:spLocks noGrp="1" noRot="1" noChangeAspect="1"/>
          </p:cNvSpPr>
          <p:nvPr>
            <p:ph type="sldImg" idx="2"/>
          </p:nvPr>
        </p:nvSpPr>
        <p:spPr>
          <a:xfrm>
            <a:off x="701964" y="1143000"/>
            <a:ext cx="5454000" cy="308537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ec2610ae5c_1_209:notes"/>
          <p:cNvSpPr txBox="1">
            <a:spLocks noGrp="1"/>
          </p:cNvSpPr>
          <p:nvPr>
            <p:ph type="body" idx="1"/>
          </p:nvPr>
        </p:nvSpPr>
        <p:spPr>
          <a:xfrm>
            <a:off x="685800" y="4400550"/>
            <a:ext cx="5486283" cy="360059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 are ready to submit the form to ODE, click the SUBMIT button at the bottom of the form. If any required fields are blank, the form will identify incomplete sections and prompt you to go back and complete them.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clicking SUBMIT, I highly recommend that you check the “send me a copy” box so you will have a copy of your submission. Do not post this copy online as the district’s report; you must use the community report template on your website. If you have any problems with submitting your form, you can give me a call and I am happy to help. </a:t>
            </a:r>
            <a:endParaRPr sz="1400">
              <a:solidFill>
                <a:schemeClr val="dk1"/>
              </a:solidFill>
            </a:endParaRPr>
          </a:p>
        </p:txBody>
      </p:sp>
      <p:sp>
        <p:nvSpPr>
          <p:cNvPr id="772" name="Google Shape;772;gec2610ae5c_1_209:notes"/>
          <p:cNvSpPr txBox="1">
            <a:spLocks noGrp="1"/>
          </p:cNvSpPr>
          <p:nvPr>
            <p:ph type="sldNum" idx="12"/>
          </p:nvPr>
        </p:nvSpPr>
        <p:spPr>
          <a:xfrm>
            <a:off x="3884613" y="8685214"/>
            <a:ext cx="2971761" cy="458852"/>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519d0d55a4_0_1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519d0d55a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Thank you for your time and for your continued efforts to honor and uphold the Division 22 standards. Please let me know if you have any questions or issues as you are going through the process.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3d261ac9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3d261ac9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are preparing your assurances, you may have questions about what the requirements are for specific rules. We’ve linked here to some helpful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The Rules at a Glance document provides a high-level summary. For all of the specific details, you’ll want to consult the text of the actual rule which you can find in the Secretary of State’s OAR Database. And finally, the Division 22 standards newsletter highlights specific rules that are new, have recently been revised, or where there has been some confusion about requirements. In addition to the August 2023 issue, you’ll also find archived issues on the </a:t>
            </a:r>
            <a:r>
              <a:rPr lang="en" u="sng">
                <a:solidFill>
                  <a:schemeClr val="hlink"/>
                </a:solidFill>
                <a:hlinkClick r:id="rId3"/>
              </a:rPr>
              <a:t>Division 22 standards professional learning webpage</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3d5ad97ef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3d5ad97e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additional resources you should be aware of that have been developed to support districts’ understanding and implementation of the Division 22 requirements for Comprehensive School Counseling Programs. They are </a:t>
            </a:r>
            <a:r>
              <a:rPr lang="en">
                <a:solidFill>
                  <a:schemeClr val="dk1"/>
                </a:solidFill>
              </a:rPr>
              <a:t>linked in this slide, as well as in the ODE online submission form. </a:t>
            </a:r>
            <a:r>
              <a:rPr lang="en"/>
              <a:t>The first is the District Compliance Self-Reflection Tool which was created to support districts in determining compliance with the OAR. ODE recommends that Superintendents partner with the district counseling leadership team to review the district and school programs and determine areas of strength and need. Alternatively, districts may use the program evaluation tool to determine areas of strength and need. </a:t>
            </a:r>
            <a:endParaRPr/>
          </a:p>
          <a:p>
            <a:pPr marL="0" lvl="0" indent="0" algn="l" rtl="0">
              <a:spcBef>
                <a:spcPts val="0"/>
              </a:spcBef>
              <a:spcAft>
                <a:spcPts val="0"/>
              </a:spcAft>
              <a:buNone/>
            </a:pPr>
            <a:endParaRPr/>
          </a:p>
          <a:p>
            <a:pPr marL="0" lvl="0" indent="0" algn="l" rtl="0">
              <a:spcBef>
                <a:spcPts val="0"/>
              </a:spcBef>
              <a:spcAft>
                <a:spcPts val="0"/>
              </a:spcAft>
              <a:buNone/>
            </a:pPr>
            <a:r>
              <a:rPr lang="en"/>
              <a:t>If it is determined that a district is out of compliance with this rule, the district may choose to share a link to one or both of these documents with ODE staff via the ODE assurances form. This information will help us evaluate the proposed corrective action and provide appropriate support/resources.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3d261ac9f5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3d261ac9f5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a reminder, there were two requirements waived for last year.</a:t>
            </a:r>
            <a:endParaRPr/>
          </a:p>
          <a:p>
            <a:pPr marL="0" lvl="0" indent="0" algn="l" rtl="0">
              <a:spcBef>
                <a:spcPts val="0"/>
              </a:spcBef>
              <a:spcAft>
                <a:spcPts val="0"/>
              </a:spcAft>
              <a:buNone/>
            </a:pPr>
            <a:endParaRPr/>
          </a:p>
          <a:p>
            <a:pPr marL="0" lvl="0" indent="0" algn="l" rtl="0">
              <a:spcBef>
                <a:spcPts val="0"/>
              </a:spcBef>
              <a:spcAft>
                <a:spcPts val="0"/>
              </a:spcAft>
              <a:buNone/>
            </a:pPr>
            <a:r>
              <a:rPr lang="en"/>
              <a:t>First is </a:t>
            </a:r>
            <a:r>
              <a:rPr lang="en" sz="1200">
                <a:solidFill>
                  <a:schemeClr val="dk1"/>
                </a:solidFill>
                <a:latin typeface="Calibri"/>
                <a:ea typeface="Calibri"/>
                <a:cs typeface="Calibri"/>
                <a:sym typeface="Calibri"/>
              </a:rPr>
              <a:t>section </a:t>
            </a:r>
            <a:r>
              <a:rPr lang="en"/>
              <a:t>3</a:t>
            </a:r>
            <a:r>
              <a:rPr lang="en" sz="1200">
                <a:solidFill>
                  <a:schemeClr val="dk1"/>
                </a:solidFill>
                <a:latin typeface="Calibri"/>
                <a:ea typeface="Calibri"/>
                <a:cs typeface="Calibri"/>
                <a:sym typeface="Calibri"/>
              </a:rPr>
              <a:t> of the Assessment of Essential Skills rule</a:t>
            </a:r>
            <a:r>
              <a:rPr lang="en"/>
              <a:t>; these</a:t>
            </a:r>
            <a:r>
              <a:rPr lang="en" sz="1200">
                <a:solidFill>
                  <a:schemeClr val="dk1"/>
                </a:solidFill>
                <a:latin typeface="Calibri"/>
                <a:ea typeface="Calibri"/>
                <a:cs typeface="Calibri"/>
                <a:sym typeface="Calibri"/>
              </a:rPr>
              <a:t> </a:t>
            </a:r>
            <a:r>
              <a:rPr lang="en"/>
              <a:t>are the assessment requirements for graduation. This was waived </a:t>
            </a:r>
            <a:r>
              <a:rPr lang="en" sz="1200">
                <a:solidFill>
                  <a:schemeClr val="dk1"/>
                </a:solidFill>
                <a:latin typeface="Calibri"/>
                <a:ea typeface="Calibri"/>
                <a:cs typeface="Calibri"/>
                <a:sym typeface="Calibri"/>
              </a:rPr>
              <a:t>for graduates beginning in 2020</a:t>
            </a:r>
            <a:r>
              <a:rPr lang="en"/>
              <a:t>; this waiver is still in effect for the class of 2024, and is likely to be extended further when the State Board meets in September.</a:t>
            </a:r>
            <a:r>
              <a:rPr lang="en" sz="1200">
                <a:solidFill>
                  <a:schemeClr val="dk1"/>
                </a:solidFill>
                <a:latin typeface="Calibri"/>
                <a:ea typeface="Calibri"/>
                <a:cs typeface="Calibri"/>
                <a:sym typeface="Calibri"/>
              </a:rPr>
              <a:t> Section 2 of the Essential Skills rule, which is the local performance assessment requirement, remains in effect and districts must report on compliance with this section.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Also, the requirement to submit data to the PE collection was suspended last year for just one year. This is a different rule than the PE Requirements rule, which requires a certain number of instructional minutes in PE for grades K-8. That rule has not been waived.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3d261ac9f5_0_1018: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3d261ac9f5_0_10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are two rules that districts will be reporting on for the first time. The first rule listed on this slide, Agreements Entered Into with Voluntary Organizations, was a new policy requirement related to organizations that administer interscholastic activities. The second, Operational Plans, was not a new requirement, just a new rule, which was needed because the previous one was temporary. This rule is also just for one year, but moving forward, the operational plan requirement has been incorporated into the Health Services rule. </a:t>
            </a:r>
            <a:endParaRPr/>
          </a:p>
        </p:txBody>
      </p:sp>
      <p:sp>
        <p:nvSpPr>
          <p:cNvPr id="563" name="Google Shape;563;g23d261ac9f5_0_1018:notes"/>
          <p:cNvSpPr txBox="1">
            <a:spLocks noGrp="1"/>
          </p:cNvSpPr>
          <p:nvPr>
            <p:ph type="sldNum" idx="12"/>
          </p:nvPr>
        </p:nvSpPr>
        <p:spPr>
          <a:xfrm>
            <a:off x="3884613" y="8685214"/>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519d0d55a4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519d0d55a4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assurances process consists of three distinct steps: reporting to the local School Board and posting the Community Report on Compliance with Public School Standards to the district website by November 1st,  and submitting the Assurances Form to ODE by November 15th.</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question we sometimes get is: What if my board won’t meet again between now and Nov 1?</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 find yourself in that position, we ask that you share the report with the board as soon as possible after Nov 1 and then let us know when that is done by sending a copy of the minutes from that board meeting and the link to where the report is posted on the district website. You may still submit your report to ODE to meet the November 15 deadline, but you will need to submit a Placeholder document in place of the minutes. This document should include either the agenda for the board meeting or a statement that includes the date of the board meeting at which the report will be presented. We are providing this information to you now with the recommendation that you plan to include this item on your School Board’s October agenda in order to meet the Nov. 1 deadline.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519d0d55a4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519d0d55a4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final reminder about completing any corrective action from the prior year: If your district reported out of compliance for the 2021-22 school year (on last year’s assurances), your corrective action should have been completed prior to the start of the current school year. When you submit this year’s assurances, you will be prompted to provide confirmation that any previously approved corrective action has been completed. If the district was unable to complete the plan according to the original timeline, you may request an extension. Please contact us as soon as possible, either via the Division 22 email or by submitting your request through the form, which can be accessed at the link shown at the bottom of the slide.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 name="Google Shape;14;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 name="Google Shape;15;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 name="Google Shape;17;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8" name="Google Shape;18;p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19" name="Google Shape;19;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1"/>
        <p:cNvGrpSpPr/>
        <p:nvPr/>
      </p:nvGrpSpPr>
      <p:grpSpPr>
        <a:xfrm>
          <a:off x="0" y="0"/>
          <a:ext cx="0" cy="0"/>
          <a:chOff x="0" y="0"/>
          <a:chExt cx="0" cy="0"/>
        </a:xfrm>
      </p:grpSpPr>
      <p:sp>
        <p:nvSpPr>
          <p:cNvPr id="72" name="Google Shape;72;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 name="Google Shape;73;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 name="Google Shape;74;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 name="Google Shape;77;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8"/>
        <p:cNvGrpSpPr/>
        <p:nvPr/>
      </p:nvGrpSpPr>
      <p:grpSpPr>
        <a:xfrm>
          <a:off x="0" y="0"/>
          <a:ext cx="0" cy="0"/>
          <a:chOff x="0" y="0"/>
          <a:chExt cx="0" cy="0"/>
        </a:xfrm>
      </p:grpSpPr>
      <p:sp>
        <p:nvSpPr>
          <p:cNvPr id="79" name="Google Shape;79;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 name="Google Shape;80;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 name="Google Shape;81;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2" name="Google Shape;82;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3" name="Google Shape;83;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4" name="Google Shape;84;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 name="Google Shape;85;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7"/>
        <p:cNvGrpSpPr/>
        <p:nvPr/>
      </p:nvGrpSpPr>
      <p:grpSpPr>
        <a:xfrm>
          <a:off x="0" y="0"/>
          <a:ext cx="0" cy="0"/>
          <a:chOff x="0" y="0"/>
          <a:chExt cx="0" cy="0"/>
        </a:xfrm>
      </p:grpSpPr>
      <p:sp>
        <p:nvSpPr>
          <p:cNvPr id="88" name="Google Shape;88;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 name="Google Shape;90;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 name="Google Shape;91;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3" name="Google Shape;93;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4" name="Google Shape;94;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 name="Google Shape;95;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6"/>
        <p:cNvGrpSpPr/>
        <p:nvPr/>
      </p:nvGrpSpPr>
      <p:grpSpPr>
        <a:xfrm>
          <a:off x="0" y="0"/>
          <a:ext cx="0" cy="0"/>
          <a:chOff x="0" y="0"/>
          <a:chExt cx="0" cy="0"/>
        </a:xfrm>
      </p:grpSpPr>
      <p:sp>
        <p:nvSpPr>
          <p:cNvPr id="97" name="Google Shape;97;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9" name="Google Shape;99;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0" name="Google Shape;100;p14"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01" name="Google Shape;101;p1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2" name="Google Shape;10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3"/>
        <p:cNvGrpSpPr/>
        <p:nvPr/>
      </p:nvGrpSpPr>
      <p:grpSpPr>
        <a:xfrm>
          <a:off x="0" y="0"/>
          <a:ext cx="0" cy="0"/>
          <a:chOff x="0" y="0"/>
          <a:chExt cx="0" cy="0"/>
        </a:xfrm>
      </p:grpSpPr>
      <p:sp>
        <p:nvSpPr>
          <p:cNvPr id="104" name="Google Shape;104;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 name="Google Shape;105;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 name="Google Shape;106;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9" name="Google Shape;109;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0"/>
        <p:cNvGrpSpPr/>
        <p:nvPr/>
      </p:nvGrpSpPr>
      <p:grpSpPr>
        <a:xfrm>
          <a:off x="0" y="0"/>
          <a:ext cx="0" cy="0"/>
          <a:chOff x="0" y="0"/>
          <a:chExt cx="0" cy="0"/>
        </a:xfrm>
      </p:grpSpPr>
      <p:sp>
        <p:nvSpPr>
          <p:cNvPr id="111" name="Google Shape;111;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5" name="Google Shape;115;p16"/>
          <p:cNvSpPr>
            <a:spLocks noGrp="1"/>
          </p:cNvSpPr>
          <p:nvPr>
            <p:ph type="pic" idx="2"/>
          </p:nvPr>
        </p:nvSpPr>
        <p:spPr>
          <a:xfrm>
            <a:off x="537883" y="2655094"/>
            <a:ext cx="2949000" cy="1740600"/>
          </a:xfrm>
          <a:prstGeom prst="rect">
            <a:avLst/>
          </a:prstGeom>
          <a:noFill/>
          <a:ln>
            <a:noFill/>
          </a:ln>
        </p:spPr>
      </p:sp>
      <p:sp>
        <p:nvSpPr>
          <p:cNvPr id="116" name="Google Shape;116;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7" name="Google Shape;117;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1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8" name="Google Shape;128;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1" name="Google Shape;131;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3" name="Google Shape;133;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6" name="Google Shape;13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
        <p:cNvGrpSpPr/>
        <p:nvPr/>
      </p:nvGrpSpPr>
      <p:grpSpPr>
        <a:xfrm>
          <a:off x="0" y="0"/>
          <a:ext cx="0" cy="0"/>
          <a:chOff x="0" y="0"/>
          <a:chExt cx="0" cy="0"/>
        </a:xfrm>
      </p:grpSpPr>
      <p:sp>
        <p:nvSpPr>
          <p:cNvPr id="138" name="Google Shape;138;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1" name="Google Shape;141;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 name="Google Shape;22;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 name="Google Shape;23;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3"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 name="Google Shape;25;p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 name="Google Shape;26;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2"/>
        <p:cNvGrpSpPr/>
        <p:nvPr/>
      </p:nvGrpSpPr>
      <p:grpSpPr>
        <a:xfrm>
          <a:off x="0" y="0"/>
          <a:ext cx="0" cy="0"/>
          <a:chOff x="0" y="0"/>
          <a:chExt cx="0" cy="0"/>
        </a:xfrm>
      </p:grpSpPr>
      <p:sp>
        <p:nvSpPr>
          <p:cNvPr id="143" name="Google Shape;143;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4" name="Google Shape;144;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6" name="Google Shape;146;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
        <p:cNvGrpSpPr/>
        <p:nvPr/>
      </p:nvGrpSpPr>
      <p:grpSpPr>
        <a:xfrm>
          <a:off x="0" y="0"/>
          <a:ext cx="0" cy="0"/>
          <a:chOff x="0" y="0"/>
          <a:chExt cx="0" cy="0"/>
        </a:xfrm>
      </p:grpSpPr>
      <p:sp>
        <p:nvSpPr>
          <p:cNvPr id="148" name="Google Shape;148;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 name="Google Shape;149;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0" name="Google Shape;150;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 name="Google Shape;151;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2" name="Google Shape;152;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3" name="Google Shape;153;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4"/>
        <p:cNvGrpSpPr/>
        <p:nvPr/>
      </p:nvGrpSpPr>
      <p:grpSpPr>
        <a:xfrm>
          <a:off x="0" y="0"/>
          <a:ext cx="0" cy="0"/>
          <a:chOff x="0" y="0"/>
          <a:chExt cx="0" cy="0"/>
        </a:xfrm>
      </p:grpSpPr>
      <p:sp>
        <p:nvSpPr>
          <p:cNvPr id="155" name="Google Shape;155;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 name="Google Shape;156;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 name="Google Shape;157;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8" name="Google Shape;158;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9" name="Google Shape;159;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0" name="Google Shape;160;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1" name="Google Shape;161;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
        <p:cNvGrpSpPr/>
        <p:nvPr/>
      </p:nvGrpSpPr>
      <p:grpSpPr>
        <a:xfrm>
          <a:off x="0" y="0"/>
          <a:ext cx="0" cy="0"/>
          <a:chOff x="0" y="0"/>
          <a:chExt cx="0" cy="0"/>
        </a:xfrm>
      </p:grpSpPr>
      <p:sp>
        <p:nvSpPr>
          <p:cNvPr id="164" name="Google Shape;164;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 name="Google Shape;166;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 name="Google Shape;167;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 name="Google Shape;168;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9" name="Google Shape;169;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70" name="Google Shape;170;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1" name="Google Shape;17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2"/>
        <p:cNvGrpSpPr/>
        <p:nvPr/>
      </p:nvGrpSpPr>
      <p:grpSpPr>
        <a:xfrm>
          <a:off x="0" y="0"/>
          <a:ext cx="0" cy="0"/>
          <a:chOff x="0" y="0"/>
          <a:chExt cx="0" cy="0"/>
        </a:xfrm>
      </p:grpSpPr>
      <p:sp>
        <p:nvSpPr>
          <p:cNvPr id="173" name="Google Shape;173;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5" name="Google Shape;175;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80" name="Google Shape;180;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1"/>
        <p:cNvGrpSpPr/>
        <p:nvPr/>
      </p:nvGrpSpPr>
      <p:grpSpPr>
        <a:xfrm>
          <a:off x="0" y="0"/>
          <a:ext cx="0" cy="0"/>
          <a:chOff x="0" y="0"/>
          <a:chExt cx="0" cy="0"/>
        </a:xfrm>
      </p:grpSpPr>
      <p:sp>
        <p:nvSpPr>
          <p:cNvPr id="182" name="Google Shape;182;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7" name="Google Shape;18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8"/>
        <p:cNvGrpSpPr/>
        <p:nvPr/>
      </p:nvGrpSpPr>
      <p:grpSpPr>
        <a:xfrm>
          <a:off x="0" y="0"/>
          <a:ext cx="0" cy="0"/>
          <a:chOff x="0" y="0"/>
          <a:chExt cx="0" cy="0"/>
        </a:xfrm>
      </p:grpSpPr>
      <p:sp>
        <p:nvSpPr>
          <p:cNvPr id="189" name="Google Shape;189;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3" name="Google Shape;193;p27"/>
          <p:cNvSpPr>
            <a:spLocks noGrp="1"/>
          </p:cNvSpPr>
          <p:nvPr>
            <p:ph type="pic" idx="2"/>
          </p:nvPr>
        </p:nvSpPr>
        <p:spPr>
          <a:xfrm>
            <a:off x="537883" y="2655094"/>
            <a:ext cx="2949000" cy="1740600"/>
          </a:xfrm>
          <a:prstGeom prst="rect">
            <a:avLst/>
          </a:prstGeom>
          <a:noFill/>
          <a:ln>
            <a:noFill/>
          </a:ln>
        </p:spPr>
      </p:sp>
      <p:sp>
        <p:nvSpPr>
          <p:cNvPr id="194" name="Google Shape;194;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5" name="Google Shape;195;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0" name="Google Shape;200;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 name="Google Shape;203;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6" name="Google Shape;206;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9" name="Google Shape;209;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 name="Google Shape;211;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4" name="Google Shape;214;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 name="Google Shape;29;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 name="Google Shape;33;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5"/>
        <p:cNvGrpSpPr/>
        <p:nvPr/>
      </p:nvGrpSpPr>
      <p:grpSpPr>
        <a:xfrm>
          <a:off x="0" y="0"/>
          <a:ext cx="0" cy="0"/>
          <a:chOff x="0" y="0"/>
          <a:chExt cx="0" cy="0"/>
        </a:xfrm>
      </p:grpSpPr>
      <p:sp>
        <p:nvSpPr>
          <p:cNvPr id="216" name="Google Shape;216;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 name="Google Shape;217;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 name="Google Shape;218;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9" name="Google Shape;219;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0"/>
        <p:cNvGrpSpPr/>
        <p:nvPr/>
      </p:nvGrpSpPr>
      <p:grpSpPr>
        <a:xfrm>
          <a:off x="0" y="0"/>
          <a:ext cx="0" cy="0"/>
          <a:chOff x="0" y="0"/>
          <a:chExt cx="0" cy="0"/>
        </a:xfrm>
      </p:grpSpPr>
      <p:sp>
        <p:nvSpPr>
          <p:cNvPr id="221" name="Google Shape;221;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2" name="Google Shape;222;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24" name="Google Shape;224;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5"/>
        <p:cNvGrpSpPr/>
        <p:nvPr/>
      </p:nvGrpSpPr>
      <p:grpSpPr>
        <a:xfrm>
          <a:off x="0" y="0"/>
          <a:ext cx="0" cy="0"/>
          <a:chOff x="0" y="0"/>
          <a:chExt cx="0" cy="0"/>
        </a:xfrm>
      </p:grpSpPr>
      <p:sp>
        <p:nvSpPr>
          <p:cNvPr id="226" name="Google Shape;226;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 name="Google Shape;227;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8" name="Google Shape;228;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1" name="Google Shape;23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 name="Google Shape;236;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1"/>
        <p:cNvGrpSpPr/>
        <p:nvPr/>
      </p:nvGrpSpPr>
      <p:grpSpPr>
        <a:xfrm>
          <a:off x="0" y="0"/>
          <a:ext cx="0" cy="0"/>
          <a:chOff x="0" y="0"/>
          <a:chExt cx="0" cy="0"/>
        </a:xfrm>
      </p:grpSpPr>
      <p:sp>
        <p:nvSpPr>
          <p:cNvPr id="242" name="Google Shape;242;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 name="Google Shape;244;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5" name="Google Shape;245;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6" name="Google Shape;246;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7" name="Google Shape;247;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8" name="Google Shape;248;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9" name="Google Shape;249;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0"/>
        <p:cNvGrpSpPr/>
        <p:nvPr/>
      </p:nvGrpSpPr>
      <p:grpSpPr>
        <a:xfrm>
          <a:off x="0" y="0"/>
          <a:ext cx="0" cy="0"/>
          <a:chOff x="0" y="0"/>
          <a:chExt cx="0" cy="0"/>
        </a:xfrm>
      </p:grpSpPr>
      <p:sp>
        <p:nvSpPr>
          <p:cNvPr id="251" name="Google Shape;251;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 name="Google Shape;253;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4" name="Google Shape;254;p36"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5" name="Google Shape;255;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6" name="Google Shape;25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7"/>
        <p:cNvGrpSpPr/>
        <p:nvPr/>
      </p:nvGrpSpPr>
      <p:grpSpPr>
        <a:xfrm>
          <a:off x="0" y="0"/>
          <a:ext cx="0" cy="0"/>
          <a:chOff x="0" y="0"/>
          <a:chExt cx="0" cy="0"/>
        </a:xfrm>
      </p:grpSpPr>
      <p:sp>
        <p:nvSpPr>
          <p:cNvPr id="258" name="Google Shape;258;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3" name="Google Shape;26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9" name="Google Shape;269;p38"/>
          <p:cNvSpPr>
            <a:spLocks noGrp="1"/>
          </p:cNvSpPr>
          <p:nvPr>
            <p:ph type="pic" idx="2"/>
          </p:nvPr>
        </p:nvSpPr>
        <p:spPr>
          <a:xfrm>
            <a:off x="537883" y="2655094"/>
            <a:ext cx="2949000" cy="1740600"/>
          </a:xfrm>
          <a:prstGeom prst="rect">
            <a:avLst/>
          </a:prstGeom>
          <a:noFill/>
          <a:ln>
            <a:noFill/>
          </a:ln>
        </p:spPr>
      </p:sp>
      <p:sp>
        <p:nvSpPr>
          <p:cNvPr id="270" name="Google Shape;270;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1" name="Google Shape;271;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9" name="Google Shape;279;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1" name="Google Shape;281;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
        <p:cNvGrpSpPr/>
        <p:nvPr/>
      </p:nvGrpSpPr>
      <p:grpSpPr>
        <a:xfrm>
          <a:off x="0" y="0"/>
          <a:ext cx="0" cy="0"/>
          <a:chOff x="0" y="0"/>
          <a:chExt cx="0" cy="0"/>
        </a:xfrm>
      </p:grpSpPr>
      <p:sp>
        <p:nvSpPr>
          <p:cNvPr id="35" name="Google Shape;35;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 name="Google Shape;36;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 name="Google Shape;39;p5"/>
          <p:cNvSpPr>
            <a:spLocks noGrp="1"/>
          </p:cNvSpPr>
          <p:nvPr>
            <p:ph type="pic" idx="2"/>
          </p:nvPr>
        </p:nvSpPr>
        <p:spPr>
          <a:xfrm>
            <a:off x="537883" y="2655094"/>
            <a:ext cx="2949000" cy="1740600"/>
          </a:xfrm>
          <a:prstGeom prst="rect">
            <a:avLst/>
          </a:prstGeom>
          <a:noFill/>
          <a:ln>
            <a:noFill/>
          </a:ln>
        </p:spPr>
      </p:sp>
      <p:sp>
        <p:nvSpPr>
          <p:cNvPr id="40" name="Google Shape;40;p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 name="Google Shape;285;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7" name="Google Shape;287;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0" name="Google Shape;290;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1"/>
        <p:cNvGrpSpPr/>
        <p:nvPr/>
      </p:nvGrpSpPr>
      <p:grpSpPr>
        <a:xfrm>
          <a:off x="0" y="0"/>
          <a:ext cx="0" cy="0"/>
          <a:chOff x="0" y="0"/>
          <a:chExt cx="0" cy="0"/>
        </a:xfrm>
      </p:grpSpPr>
      <p:sp>
        <p:nvSpPr>
          <p:cNvPr id="292" name="Google Shape;292;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5" name="Google Shape;295;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
        <p:cNvGrpSpPr/>
        <p:nvPr/>
      </p:nvGrpSpPr>
      <p:grpSpPr>
        <a:xfrm>
          <a:off x="0" y="0"/>
          <a:ext cx="0" cy="0"/>
          <a:chOff x="0" y="0"/>
          <a:chExt cx="0" cy="0"/>
        </a:xfrm>
      </p:grpSpPr>
      <p:sp>
        <p:nvSpPr>
          <p:cNvPr id="297" name="Google Shape;297;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8" name="Google Shape;298;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0" name="Google Shape;300;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3" name="Google Shape;303;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4" name="Google Shape;304;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 name="Google Shape;305;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6" name="Google Shape;306;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8"/>
        <p:cNvGrpSpPr/>
        <p:nvPr/>
      </p:nvGrpSpPr>
      <p:grpSpPr>
        <a:xfrm>
          <a:off x="0" y="0"/>
          <a:ext cx="0" cy="0"/>
          <a:chOff x="0" y="0"/>
          <a:chExt cx="0" cy="0"/>
        </a:xfrm>
      </p:grpSpPr>
      <p:sp>
        <p:nvSpPr>
          <p:cNvPr id="309" name="Google Shape;309;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0" name="Google Shape;310;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1" name="Google Shape;311;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12" name="Google Shape;312;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3" name="Google Shape;313;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4" name="Google Shape;314;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5" name="Google Shape;315;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7"/>
        <p:cNvGrpSpPr/>
        <p:nvPr/>
      </p:nvGrpSpPr>
      <p:grpSpPr>
        <a:xfrm>
          <a:off x="0" y="0"/>
          <a:ext cx="0" cy="0"/>
          <a:chOff x="0" y="0"/>
          <a:chExt cx="0" cy="0"/>
        </a:xfrm>
      </p:grpSpPr>
      <p:sp>
        <p:nvSpPr>
          <p:cNvPr id="318" name="Google Shape;318;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 name="Google Shape;319;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0" name="Google Shape;320;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1" name="Google Shape;321;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2" name="Google Shape;322;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3" name="Google Shape;323;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24" name="Google Shape;324;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5" name="Google Shape;32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6"/>
        <p:cNvGrpSpPr/>
        <p:nvPr/>
      </p:nvGrpSpPr>
      <p:grpSpPr>
        <a:xfrm>
          <a:off x="0" y="0"/>
          <a:ext cx="0" cy="0"/>
          <a:chOff x="0" y="0"/>
          <a:chExt cx="0" cy="0"/>
        </a:xfrm>
      </p:grpSpPr>
      <p:sp>
        <p:nvSpPr>
          <p:cNvPr id="327" name="Google Shape;327;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9" name="Google Shape;329;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30" name="Google Shape;330;p47"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331" name="Google Shape;331;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2" name="Google Shape;332;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9" name="Google Shape;339;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0"/>
        <p:cNvGrpSpPr/>
        <p:nvPr/>
      </p:nvGrpSpPr>
      <p:grpSpPr>
        <a:xfrm>
          <a:off x="0" y="0"/>
          <a:ext cx="0" cy="0"/>
          <a:chOff x="0" y="0"/>
          <a:chExt cx="0" cy="0"/>
        </a:xfrm>
      </p:grpSpPr>
      <p:sp>
        <p:nvSpPr>
          <p:cNvPr id="341" name="Google Shape;341;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 name="Google Shape;342;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5" name="Google Shape;345;p49"/>
          <p:cNvSpPr>
            <a:spLocks noGrp="1"/>
          </p:cNvSpPr>
          <p:nvPr>
            <p:ph type="pic" idx="2"/>
          </p:nvPr>
        </p:nvSpPr>
        <p:spPr>
          <a:xfrm>
            <a:off x="537883" y="2655094"/>
            <a:ext cx="2949000" cy="1740600"/>
          </a:xfrm>
          <a:prstGeom prst="rect">
            <a:avLst/>
          </a:prstGeom>
          <a:noFill/>
          <a:ln>
            <a:noFill/>
          </a:ln>
        </p:spPr>
      </p:sp>
      <p:sp>
        <p:nvSpPr>
          <p:cNvPr id="346" name="Google Shape;346;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7" name="Google Shape;347;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0" name="Google Shape;350;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2" name="Google Shape;352;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 name="Google Shape;46;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5" name="Google Shape;355;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6" name="Google Shape;356;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8" name="Google Shape;358;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9"/>
        <p:cNvGrpSpPr/>
        <p:nvPr/>
      </p:nvGrpSpPr>
      <p:grpSpPr>
        <a:xfrm>
          <a:off x="0" y="0"/>
          <a:ext cx="0" cy="0"/>
          <a:chOff x="0" y="0"/>
          <a:chExt cx="0" cy="0"/>
        </a:xfrm>
      </p:grpSpPr>
      <p:sp>
        <p:nvSpPr>
          <p:cNvPr id="360" name="Google Shape;360;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1" name="Google Shape;361;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2" name="Google Shape;362;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3" name="Google Shape;363;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5" name="Google Shape;365;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6" name="Google Shape;366;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7"/>
        <p:cNvGrpSpPr/>
        <p:nvPr/>
      </p:nvGrpSpPr>
      <p:grpSpPr>
        <a:xfrm>
          <a:off x="0" y="0"/>
          <a:ext cx="0" cy="0"/>
          <a:chOff x="0" y="0"/>
          <a:chExt cx="0" cy="0"/>
        </a:xfrm>
      </p:grpSpPr>
      <p:sp>
        <p:nvSpPr>
          <p:cNvPr id="368" name="Google Shape;368;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 name="Google Shape;369;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0" name="Google Shape;370;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1" name="Google Shape;371;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2"/>
        <p:cNvGrpSpPr/>
        <p:nvPr/>
      </p:nvGrpSpPr>
      <p:grpSpPr>
        <a:xfrm>
          <a:off x="0" y="0"/>
          <a:ext cx="0" cy="0"/>
          <a:chOff x="0" y="0"/>
          <a:chExt cx="0" cy="0"/>
        </a:xfrm>
      </p:grpSpPr>
      <p:sp>
        <p:nvSpPr>
          <p:cNvPr id="373" name="Google Shape;373;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4" name="Google Shape;374;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5" name="Google Shape;375;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6" name="Google Shape;376;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7"/>
        <p:cNvGrpSpPr/>
        <p:nvPr/>
      </p:nvGrpSpPr>
      <p:grpSpPr>
        <a:xfrm>
          <a:off x="0" y="0"/>
          <a:ext cx="0" cy="0"/>
          <a:chOff x="0" y="0"/>
          <a:chExt cx="0" cy="0"/>
        </a:xfrm>
      </p:grpSpPr>
      <p:sp>
        <p:nvSpPr>
          <p:cNvPr id="378" name="Google Shape;378;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2" name="Google Shape;382;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3" name="Google Shape;383;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4"/>
        <p:cNvGrpSpPr/>
        <p:nvPr/>
      </p:nvGrpSpPr>
      <p:grpSpPr>
        <a:xfrm>
          <a:off x="0" y="0"/>
          <a:ext cx="0" cy="0"/>
          <a:chOff x="0" y="0"/>
          <a:chExt cx="0" cy="0"/>
        </a:xfrm>
      </p:grpSpPr>
      <p:sp>
        <p:nvSpPr>
          <p:cNvPr id="385" name="Google Shape;385;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6" name="Google Shape;386;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7" name="Google Shape;387;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8" name="Google Shape;388;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9" name="Google Shape;389;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0" name="Google Shape;390;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1" name="Google Shape;391;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3"/>
        <p:cNvGrpSpPr/>
        <p:nvPr/>
      </p:nvGrpSpPr>
      <p:grpSpPr>
        <a:xfrm>
          <a:off x="0" y="0"/>
          <a:ext cx="0" cy="0"/>
          <a:chOff x="0" y="0"/>
          <a:chExt cx="0" cy="0"/>
        </a:xfrm>
      </p:grpSpPr>
      <p:sp>
        <p:nvSpPr>
          <p:cNvPr id="394" name="Google Shape;394;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6" name="Google Shape;396;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7" name="Google Shape;397;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9" name="Google Shape;399;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400" name="Google Shape;400;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1" name="Google Shape;40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2"/>
        <p:cNvGrpSpPr/>
        <p:nvPr/>
      </p:nvGrpSpPr>
      <p:grpSpPr>
        <a:xfrm>
          <a:off x="0" y="0"/>
          <a:ext cx="0" cy="0"/>
          <a:chOff x="0" y="0"/>
          <a:chExt cx="0" cy="0"/>
        </a:xfrm>
      </p:grpSpPr>
      <p:sp>
        <p:nvSpPr>
          <p:cNvPr id="403" name="Google Shape;403;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 name="Google Shape;404;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5" name="Google Shape;405;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6" name="Google Shape;406;p58"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407" name="Google Shape;407;p5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8" name="Google Shape;408;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9"/>
        <p:cNvGrpSpPr/>
        <p:nvPr/>
      </p:nvGrpSpPr>
      <p:grpSpPr>
        <a:xfrm>
          <a:off x="0" y="0"/>
          <a:ext cx="0" cy="0"/>
          <a:chOff x="0" y="0"/>
          <a:chExt cx="0" cy="0"/>
        </a:xfrm>
      </p:grpSpPr>
      <p:sp>
        <p:nvSpPr>
          <p:cNvPr id="410" name="Google Shape;410;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3" name="Google Shape;413;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 name="Google Shape;414;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5" name="Google Shape;415;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16"/>
        <p:cNvGrpSpPr/>
        <p:nvPr/>
      </p:nvGrpSpPr>
      <p:grpSpPr>
        <a:xfrm>
          <a:off x="0" y="0"/>
          <a:ext cx="0" cy="0"/>
          <a:chOff x="0" y="0"/>
          <a:chExt cx="0" cy="0"/>
        </a:xfrm>
      </p:grpSpPr>
      <p:sp>
        <p:nvSpPr>
          <p:cNvPr id="417" name="Google Shape;417;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8" name="Google Shape;418;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9" name="Google Shape;419;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0" name="Google Shape;420;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1" name="Google Shape;421;p60"/>
          <p:cNvSpPr>
            <a:spLocks noGrp="1"/>
          </p:cNvSpPr>
          <p:nvPr>
            <p:ph type="pic" idx="2"/>
          </p:nvPr>
        </p:nvSpPr>
        <p:spPr>
          <a:xfrm>
            <a:off x="537883" y="2655094"/>
            <a:ext cx="2949000" cy="1740600"/>
          </a:xfrm>
          <a:prstGeom prst="rect">
            <a:avLst/>
          </a:prstGeom>
          <a:noFill/>
          <a:ln>
            <a:noFill/>
          </a:ln>
        </p:spPr>
      </p:sp>
      <p:sp>
        <p:nvSpPr>
          <p:cNvPr id="422" name="Google Shape;422;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3" name="Google Shape;423;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2" name="Google Shape;52;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 name="Google Shape;426;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 name="Google Shape;427;p6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 name="Google Shape;43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4" name="Google Shape;43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5"/>
        <p:cNvGrpSpPr/>
        <p:nvPr/>
      </p:nvGrpSpPr>
      <p:grpSpPr>
        <a:xfrm>
          <a:off x="0" y="0"/>
          <a:ext cx="0" cy="0"/>
          <a:chOff x="0" y="0"/>
          <a:chExt cx="0" cy="0"/>
        </a:xfrm>
      </p:grpSpPr>
      <p:sp>
        <p:nvSpPr>
          <p:cNvPr id="436" name="Google Shape;43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7" name="Google Shape;43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8" name="Google Shape;43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9" name="Google Shape;43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0" name="Google Shape;44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1" name="Google Shape;44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2" name="Google Shape;44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3"/>
        <p:cNvGrpSpPr/>
        <p:nvPr/>
      </p:nvGrpSpPr>
      <p:grpSpPr>
        <a:xfrm>
          <a:off x="0" y="0"/>
          <a:ext cx="0" cy="0"/>
          <a:chOff x="0" y="0"/>
          <a:chExt cx="0" cy="0"/>
        </a:xfrm>
      </p:grpSpPr>
      <p:sp>
        <p:nvSpPr>
          <p:cNvPr id="444" name="Google Shape;44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6" name="Google Shape;44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7" name="Google Shape;44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48"/>
        <p:cNvGrpSpPr/>
        <p:nvPr/>
      </p:nvGrpSpPr>
      <p:grpSpPr>
        <a:xfrm>
          <a:off x="0" y="0"/>
          <a:ext cx="0" cy="0"/>
          <a:chOff x="0" y="0"/>
          <a:chExt cx="0" cy="0"/>
        </a:xfrm>
      </p:grpSpPr>
      <p:sp>
        <p:nvSpPr>
          <p:cNvPr id="449" name="Google Shape;44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50" name="Google Shape;45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1" name="Google Shape;45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2" name="Google Shape;45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3"/>
        <p:cNvGrpSpPr/>
        <p:nvPr/>
      </p:nvGrpSpPr>
      <p:grpSpPr>
        <a:xfrm>
          <a:off x="0" y="0"/>
          <a:ext cx="0" cy="0"/>
          <a:chOff x="0" y="0"/>
          <a:chExt cx="0" cy="0"/>
        </a:xfrm>
      </p:grpSpPr>
      <p:sp>
        <p:nvSpPr>
          <p:cNvPr id="454" name="Google Shape;45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5" name="Google Shape;45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6" name="Google Shape;45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7" name="Google Shape;45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58" name="Google Shape;45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9" name="Google Shape;45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0"/>
        <p:cNvGrpSpPr/>
        <p:nvPr/>
      </p:nvGrpSpPr>
      <p:grpSpPr>
        <a:xfrm>
          <a:off x="0" y="0"/>
          <a:ext cx="0" cy="0"/>
          <a:chOff x="0" y="0"/>
          <a:chExt cx="0" cy="0"/>
        </a:xfrm>
      </p:grpSpPr>
      <p:sp>
        <p:nvSpPr>
          <p:cNvPr id="461" name="Google Shape;46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2" name="Google Shape;46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3" name="Google Shape;46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64" name="Google Shape;46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5" name="Google Shape;46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6" name="Google Shape;46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7" name="Google Shape;46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469"/>
        <p:cNvGrpSpPr/>
        <p:nvPr/>
      </p:nvGrpSpPr>
      <p:grpSpPr>
        <a:xfrm>
          <a:off x="0" y="0"/>
          <a:ext cx="0" cy="0"/>
          <a:chOff x="0" y="0"/>
          <a:chExt cx="0" cy="0"/>
        </a:xfrm>
      </p:grpSpPr>
      <p:sp>
        <p:nvSpPr>
          <p:cNvPr id="470" name="Google Shape;470;p68"/>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71" name="Google Shape;471;p6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472" name="Google Shape;472;p68"/>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473" name="Google Shape;473;p6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74" name="Google Shape;474;p6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475" name="Google Shape;475;p6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76" name="Google Shape;476;p68"/>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77" name="Google Shape;477;p68"/>
          <p:cNvPicPr preferRelativeResize="0"/>
          <p:nvPr/>
        </p:nvPicPr>
        <p:blipFill>
          <a:blip r:embed="rId5">
            <a:alphaModFix/>
          </a:blip>
          <a:stretch>
            <a:fillRect/>
          </a:stretch>
        </p:blipFill>
        <p:spPr>
          <a:xfrm>
            <a:off x="8298900" y="30776"/>
            <a:ext cx="712300" cy="7123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78"/>
        <p:cNvGrpSpPr/>
        <p:nvPr/>
      </p:nvGrpSpPr>
      <p:grpSpPr>
        <a:xfrm>
          <a:off x="0" y="0"/>
          <a:ext cx="0" cy="0"/>
          <a:chOff x="0" y="0"/>
          <a:chExt cx="0" cy="0"/>
        </a:xfrm>
      </p:grpSpPr>
      <p:sp>
        <p:nvSpPr>
          <p:cNvPr id="479" name="Google Shape;479;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80" name="Google Shape;480;p69"/>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481" name="Google Shape;481;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2"/>
        <p:cNvGrpSpPr/>
        <p:nvPr/>
      </p:nvGrpSpPr>
      <p:grpSpPr>
        <a:xfrm>
          <a:off x="0" y="0"/>
          <a:ext cx="0" cy="0"/>
          <a:chOff x="0" y="0"/>
          <a:chExt cx="0" cy="0"/>
        </a:xfrm>
      </p:grpSpPr>
      <p:sp>
        <p:nvSpPr>
          <p:cNvPr id="483" name="Google Shape;483;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84" name="Google Shape;484;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85" name="Google Shape;485;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
        <p:cNvGrpSpPr/>
        <p:nvPr/>
      </p:nvGrpSpPr>
      <p:grpSpPr>
        <a:xfrm>
          <a:off x="0" y="0"/>
          <a:ext cx="0" cy="0"/>
          <a:chOff x="0" y="0"/>
          <a:chExt cx="0" cy="0"/>
        </a:xfrm>
      </p:grpSpPr>
      <p:sp>
        <p:nvSpPr>
          <p:cNvPr id="54" name="Google Shape;54;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5" name="Google Shape;55;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 name="Google Shape;57;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 name="Google Shape;60;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88" name="Google Shape;488;p71"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489" name="Google Shape;489;p71"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90" name="Google Shape;490;p71"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491" name="Google Shape;491;p7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2"/>
        <p:cNvGrpSpPr/>
        <p:nvPr/>
      </p:nvGrpSpPr>
      <p:grpSpPr>
        <a:xfrm>
          <a:off x="0" y="0"/>
          <a:ext cx="0" cy="0"/>
          <a:chOff x="0" y="0"/>
          <a:chExt cx="0" cy="0"/>
        </a:xfrm>
      </p:grpSpPr>
      <p:cxnSp>
        <p:nvCxnSpPr>
          <p:cNvPr id="493" name="Google Shape;493;p7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94" name="Google Shape;494;p72"/>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5" name="Google Shape;495;p72"/>
          <p:cNvSpPr txBox="1">
            <a:spLocks noGrp="1"/>
          </p:cNvSpPr>
          <p:nvPr>
            <p:ph type="body" idx="1"/>
          </p:nvPr>
        </p:nvSpPr>
        <p:spPr>
          <a:xfrm>
            <a:off x="387900" y="1489824"/>
            <a:ext cx="8368200" cy="30789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96" name="Google Shape;496;p7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7"/>
        <p:cNvGrpSpPr/>
        <p:nvPr/>
      </p:nvGrpSpPr>
      <p:grpSpPr>
        <a:xfrm>
          <a:off x="0" y="0"/>
          <a:ext cx="0" cy="0"/>
          <a:chOff x="0" y="0"/>
          <a:chExt cx="0" cy="0"/>
        </a:xfrm>
      </p:grpSpPr>
      <p:cxnSp>
        <p:nvCxnSpPr>
          <p:cNvPr id="498" name="Google Shape;498;p73"/>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99" name="Google Shape;499;p73"/>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0" name="Google Shape;500;p73"/>
          <p:cNvSpPr txBox="1">
            <a:spLocks noGrp="1"/>
          </p:cNvSpPr>
          <p:nvPr>
            <p:ph type="body" idx="1"/>
          </p:nvPr>
        </p:nvSpPr>
        <p:spPr>
          <a:xfrm>
            <a:off x="3879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501" name="Google Shape;501;p73"/>
          <p:cNvSpPr txBox="1">
            <a:spLocks noGrp="1"/>
          </p:cNvSpPr>
          <p:nvPr>
            <p:ph type="body" idx="2"/>
          </p:nvPr>
        </p:nvSpPr>
        <p:spPr>
          <a:xfrm>
            <a:off x="47562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502" name="Google Shape;502;p7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3"/>
        <p:cNvGrpSpPr/>
        <p:nvPr/>
      </p:nvGrpSpPr>
      <p:grpSpPr>
        <a:xfrm>
          <a:off x="0" y="0"/>
          <a:ext cx="0" cy="0"/>
          <a:chOff x="0" y="0"/>
          <a:chExt cx="0" cy="0"/>
        </a:xfrm>
      </p:grpSpPr>
      <p:sp>
        <p:nvSpPr>
          <p:cNvPr id="504" name="Google Shape;504;p74"/>
          <p:cNvSpPr txBox="1">
            <a:spLocks noGrp="1"/>
          </p:cNvSpPr>
          <p:nvPr>
            <p:ph type="body" idx="1"/>
          </p:nvPr>
        </p:nvSpPr>
        <p:spPr>
          <a:xfrm>
            <a:off x="319500" y="4233725"/>
            <a:ext cx="5998800" cy="598800"/>
          </a:xfrm>
          <a:prstGeom prst="rect">
            <a:avLst/>
          </a:prstGeom>
        </p:spPr>
        <p:txBody>
          <a:bodyPr spcFirstLastPara="1" wrap="square" lIns="68575" tIns="34275" rIns="68575" bIns="34275" anchor="ctr" anchorCtr="0">
            <a:normAutofit/>
          </a:bodyPr>
          <a:lstStyle>
            <a:lvl1pPr marL="457200" lvl="0" indent="-228600" rtl="0">
              <a:lnSpc>
                <a:spcPct val="100000"/>
              </a:lnSpc>
              <a:spcBef>
                <a:spcPts val="800"/>
              </a:spcBef>
              <a:spcAft>
                <a:spcPts val="0"/>
              </a:spcAft>
              <a:buSzPts val="1800"/>
              <a:buFont typeface="Roboto Slab"/>
              <a:buNone/>
              <a:defRPr>
                <a:latin typeface="Roboto Slab"/>
                <a:ea typeface="Roboto Slab"/>
                <a:cs typeface="Roboto Slab"/>
                <a:sym typeface="Roboto Slab"/>
              </a:defRPr>
            </a:lvl1pPr>
          </a:lstStyle>
          <a:p>
            <a:endParaRPr/>
          </a:p>
        </p:txBody>
      </p:sp>
      <p:sp>
        <p:nvSpPr>
          <p:cNvPr id="505" name="Google Shape;505;p7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06"/>
        <p:cNvGrpSpPr/>
        <p:nvPr/>
      </p:nvGrpSpPr>
      <p:grpSpPr>
        <a:xfrm>
          <a:off x="0" y="0"/>
          <a:ext cx="0" cy="0"/>
          <a:chOff x="0" y="0"/>
          <a:chExt cx="0" cy="0"/>
        </a:xfrm>
      </p:grpSpPr>
      <p:sp>
        <p:nvSpPr>
          <p:cNvPr id="507" name="Google Shape;507;p75"/>
          <p:cNvSpPr txBox="1">
            <a:spLocks noGrp="1"/>
          </p:cNvSpPr>
          <p:nvPr>
            <p:ph type="subTitle" idx="1"/>
          </p:nvPr>
        </p:nvSpPr>
        <p:spPr>
          <a:xfrm>
            <a:off x="989091" y="2107370"/>
            <a:ext cx="6858000" cy="1241700"/>
          </a:xfrm>
          <a:prstGeom prst="rect">
            <a:avLst/>
          </a:prstGeom>
          <a:noFill/>
          <a:ln>
            <a:noFill/>
          </a:ln>
        </p:spPr>
        <p:txBody>
          <a:bodyPr spcFirstLastPara="1" wrap="square" lIns="91425" tIns="91425" rIns="91425" bIns="91425" anchor="t" anchorCtr="0">
            <a:normAutofit/>
          </a:bodyPr>
          <a:lstStyle>
            <a:lvl1pPr lvl="0" algn="ctr" rtl="0">
              <a:lnSpc>
                <a:spcPct val="115000"/>
              </a:lnSpc>
              <a:spcBef>
                <a:spcPts val="0"/>
              </a:spcBef>
              <a:spcAft>
                <a:spcPts val="0"/>
              </a:spcAft>
              <a:buSzPts val="1800"/>
              <a:buNone/>
              <a:defRPr sz="2400"/>
            </a:lvl1pPr>
            <a:lvl2pPr lvl="1" algn="ctr" rtl="0">
              <a:lnSpc>
                <a:spcPct val="115000"/>
              </a:lnSpc>
              <a:spcBef>
                <a:spcPts val="1600"/>
              </a:spcBef>
              <a:spcAft>
                <a:spcPts val="0"/>
              </a:spcAft>
              <a:buSzPts val="1400"/>
              <a:buNone/>
              <a:defRPr sz="2000"/>
            </a:lvl2pPr>
            <a:lvl3pPr lvl="2" algn="ctr" rtl="0">
              <a:lnSpc>
                <a:spcPct val="115000"/>
              </a:lnSpc>
              <a:spcBef>
                <a:spcPts val="1600"/>
              </a:spcBef>
              <a:spcAft>
                <a:spcPts val="0"/>
              </a:spcAft>
              <a:buSzPts val="1400"/>
              <a:buNone/>
              <a:defRPr sz="1800"/>
            </a:lvl3pPr>
            <a:lvl4pPr lvl="3" algn="ctr" rtl="0">
              <a:lnSpc>
                <a:spcPct val="115000"/>
              </a:lnSpc>
              <a:spcBef>
                <a:spcPts val="1600"/>
              </a:spcBef>
              <a:spcAft>
                <a:spcPts val="0"/>
              </a:spcAft>
              <a:buSzPts val="1400"/>
              <a:buNone/>
              <a:defRPr sz="1600"/>
            </a:lvl4pPr>
            <a:lvl5pPr lvl="4" algn="ctr" rtl="0">
              <a:lnSpc>
                <a:spcPct val="115000"/>
              </a:lnSpc>
              <a:spcBef>
                <a:spcPts val="1600"/>
              </a:spcBef>
              <a:spcAft>
                <a:spcPts val="0"/>
              </a:spcAft>
              <a:buSzPts val="1400"/>
              <a:buNone/>
              <a:defRPr sz="1600"/>
            </a:lvl5pPr>
            <a:lvl6pPr lvl="5" algn="ctr" rtl="0">
              <a:lnSpc>
                <a:spcPct val="115000"/>
              </a:lnSpc>
              <a:spcBef>
                <a:spcPts val="1600"/>
              </a:spcBef>
              <a:spcAft>
                <a:spcPts val="0"/>
              </a:spcAft>
              <a:buSzPts val="1400"/>
              <a:buNone/>
              <a:defRPr sz="1600"/>
            </a:lvl6pPr>
            <a:lvl7pPr lvl="6" algn="ctr" rtl="0">
              <a:lnSpc>
                <a:spcPct val="115000"/>
              </a:lnSpc>
              <a:spcBef>
                <a:spcPts val="1600"/>
              </a:spcBef>
              <a:spcAft>
                <a:spcPts val="0"/>
              </a:spcAft>
              <a:buSzPts val="1400"/>
              <a:buNone/>
              <a:defRPr sz="1600"/>
            </a:lvl7pPr>
            <a:lvl8pPr lvl="7" algn="ctr" rtl="0">
              <a:lnSpc>
                <a:spcPct val="115000"/>
              </a:lnSpc>
              <a:spcBef>
                <a:spcPts val="1600"/>
              </a:spcBef>
              <a:spcAft>
                <a:spcPts val="0"/>
              </a:spcAft>
              <a:buSzPts val="1400"/>
              <a:buNone/>
              <a:defRPr sz="1600"/>
            </a:lvl8pPr>
            <a:lvl9pPr lvl="8" algn="ctr" rtl="0">
              <a:lnSpc>
                <a:spcPct val="115000"/>
              </a:lnSpc>
              <a:spcBef>
                <a:spcPts val="1600"/>
              </a:spcBef>
              <a:spcAft>
                <a:spcPts val="1600"/>
              </a:spcAft>
              <a:buSzPts val="1400"/>
              <a:buNone/>
              <a:defRPr sz="1600"/>
            </a:lvl9pPr>
          </a:lstStyle>
          <a:p>
            <a:endParaRPr/>
          </a:p>
        </p:txBody>
      </p:sp>
      <p:sp>
        <p:nvSpPr>
          <p:cNvPr id="508" name="Google Shape;508;p75"/>
          <p:cNvSpPr txBox="1">
            <a:spLocks noGrp="1"/>
          </p:cNvSpPr>
          <p:nvPr>
            <p:ph type="title"/>
          </p:nvPr>
        </p:nvSpPr>
        <p:spPr>
          <a:xfrm>
            <a:off x="2679825" y="69895"/>
            <a:ext cx="6400800" cy="643200"/>
          </a:xfrm>
          <a:prstGeom prst="rect">
            <a:avLst/>
          </a:prstGeom>
          <a:noFill/>
          <a:ln>
            <a:noFill/>
          </a:ln>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32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09" name="Google Shape;509;p7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buClr>
                <a:schemeClr val="lt1"/>
              </a:buClr>
              <a:buSzPts val="1200"/>
              <a:buFont typeface="Arial"/>
              <a:buNone/>
              <a:defRPr sz="1200" b="0" i="0" u="none" strike="noStrike" cap="none">
                <a:solidFill>
                  <a:schemeClr val="lt1"/>
                </a:solidFill>
                <a:latin typeface="Arial"/>
                <a:ea typeface="Arial"/>
                <a:cs typeface="Arial"/>
                <a:sym typeface="Arial"/>
              </a:defRPr>
            </a:lvl1pPr>
            <a:lvl2pPr marL="0" lvl="1" indent="0" algn="r" rtl="0">
              <a:buClr>
                <a:schemeClr val="lt1"/>
              </a:buClr>
              <a:buSzPts val="1200"/>
              <a:buFont typeface="Arial"/>
              <a:buNone/>
              <a:defRPr sz="1200" b="0" i="0" u="none" strike="noStrike" cap="none">
                <a:solidFill>
                  <a:schemeClr val="lt1"/>
                </a:solidFill>
                <a:latin typeface="Arial"/>
                <a:ea typeface="Arial"/>
                <a:cs typeface="Arial"/>
                <a:sym typeface="Arial"/>
              </a:defRPr>
            </a:lvl2pPr>
            <a:lvl3pPr marL="0" lvl="2" indent="0" algn="r" rtl="0">
              <a:buClr>
                <a:schemeClr val="lt1"/>
              </a:buClr>
              <a:buSzPts val="1200"/>
              <a:buFont typeface="Arial"/>
              <a:buNone/>
              <a:defRPr sz="1200" b="0" i="0" u="none" strike="noStrike" cap="none">
                <a:solidFill>
                  <a:schemeClr val="lt1"/>
                </a:solidFill>
                <a:latin typeface="Arial"/>
                <a:ea typeface="Arial"/>
                <a:cs typeface="Arial"/>
                <a:sym typeface="Arial"/>
              </a:defRPr>
            </a:lvl3pPr>
            <a:lvl4pPr marL="0" lvl="3" indent="0" algn="r" rtl="0">
              <a:buClr>
                <a:schemeClr val="lt1"/>
              </a:buClr>
              <a:buSzPts val="1200"/>
              <a:buFont typeface="Arial"/>
              <a:buNone/>
              <a:defRPr sz="1200" b="0" i="0" u="none" strike="noStrike" cap="none">
                <a:solidFill>
                  <a:schemeClr val="lt1"/>
                </a:solidFill>
                <a:latin typeface="Arial"/>
                <a:ea typeface="Arial"/>
                <a:cs typeface="Arial"/>
                <a:sym typeface="Arial"/>
              </a:defRPr>
            </a:lvl4pPr>
            <a:lvl5pPr marL="0" lvl="4" indent="0" algn="r" rtl="0">
              <a:buClr>
                <a:schemeClr val="lt1"/>
              </a:buClr>
              <a:buSzPts val="1200"/>
              <a:buFont typeface="Arial"/>
              <a:buNone/>
              <a:defRPr sz="1200" b="0" i="0" u="none" strike="noStrike" cap="none">
                <a:solidFill>
                  <a:schemeClr val="lt1"/>
                </a:solidFill>
                <a:latin typeface="Arial"/>
                <a:ea typeface="Arial"/>
                <a:cs typeface="Arial"/>
                <a:sym typeface="Arial"/>
              </a:defRPr>
            </a:lvl5pPr>
            <a:lvl6pPr marL="0" lvl="5" indent="0" algn="r" rtl="0">
              <a:buClr>
                <a:schemeClr val="lt1"/>
              </a:buClr>
              <a:buSzPts val="1200"/>
              <a:buFont typeface="Arial"/>
              <a:buNone/>
              <a:defRPr sz="1200" b="0" i="0" u="none" strike="noStrike" cap="none">
                <a:solidFill>
                  <a:schemeClr val="lt1"/>
                </a:solidFill>
                <a:latin typeface="Arial"/>
                <a:ea typeface="Arial"/>
                <a:cs typeface="Arial"/>
                <a:sym typeface="Arial"/>
              </a:defRPr>
            </a:lvl6pPr>
            <a:lvl7pPr marL="0" lvl="6" indent="0" algn="r" rtl="0">
              <a:buClr>
                <a:schemeClr val="lt1"/>
              </a:buClr>
              <a:buSzPts val="1200"/>
              <a:buFont typeface="Arial"/>
              <a:buNone/>
              <a:defRPr sz="1200" b="0" i="0" u="none" strike="noStrike" cap="none">
                <a:solidFill>
                  <a:schemeClr val="lt1"/>
                </a:solidFill>
                <a:latin typeface="Arial"/>
                <a:ea typeface="Arial"/>
                <a:cs typeface="Arial"/>
                <a:sym typeface="Arial"/>
              </a:defRPr>
            </a:lvl7pPr>
            <a:lvl8pPr marL="0" lvl="7" indent="0" algn="r" rtl="0">
              <a:buClr>
                <a:schemeClr val="lt1"/>
              </a:buClr>
              <a:buSzPts val="1200"/>
              <a:buFont typeface="Arial"/>
              <a:buNone/>
              <a:defRPr sz="1200" b="0" i="0" u="none" strike="noStrike" cap="none">
                <a:solidFill>
                  <a:schemeClr val="lt1"/>
                </a:solidFill>
                <a:latin typeface="Arial"/>
                <a:ea typeface="Arial"/>
                <a:cs typeface="Arial"/>
                <a:sym typeface="Arial"/>
              </a:defRPr>
            </a:lvl8pPr>
            <a:lvl9pPr marL="0" lvl="8" indent="0" algn="r" rtl="0">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510"/>
        <p:cNvGrpSpPr/>
        <p:nvPr/>
      </p:nvGrpSpPr>
      <p:grpSpPr>
        <a:xfrm>
          <a:off x="0" y="0"/>
          <a:ext cx="0" cy="0"/>
          <a:chOff x="0" y="0"/>
          <a:chExt cx="0" cy="0"/>
        </a:xfrm>
      </p:grpSpPr>
      <p:sp>
        <p:nvSpPr>
          <p:cNvPr id="511" name="Google Shape;511;p76"/>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12" name="Google Shape;512;p76"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13" name="Google Shape;513;p76"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14" name="Google Shape;514;p76"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15" name="Google Shape;515;p7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
        <p:cNvGrpSpPr/>
        <p:nvPr/>
      </p:nvGrpSpPr>
      <p:grpSpPr>
        <a:xfrm>
          <a:off x="0" y="0"/>
          <a:ext cx="0" cy="0"/>
          <a:chOff x="0" y="0"/>
          <a:chExt cx="0" cy="0"/>
        </a:xfrm>
      </p:grpSpPr>
      <p:sp>
        <p:nvSpPr>
          <p:cNvPr id="62" name="Google Shape;62;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 name="Google Shape;65;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6"/>
        <p:cNvGrpSpPr/>
        <p:nvPr/>
      </p:nvGrpSpPr>
      <p:grpSpPr>
        <a:xfrm>
          <a:off x="0" y="0"/>
          <a:ext cx="0" cy="0"/>
          <a:chOff x="0" y="0"/>
          <a:chExt cx="0" cy="0"/>
        </a:xfrm>
      </p:grpSpPr>
      <p:sp>
        <p:nvSpPr>
          <p:cNvPr id="67" name="Google Shape;67;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8" name="Google Shape;68;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 name="Google Shape;70;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Division2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rules-and-policies/StateRules/Documents/Division%2022%20Documents/Report-and-Submission-Form-Directions%20ACCESSIBLE.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oregon.gov/ode/rules-and-policies/StateRules/Pages/Division-22.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rules-and-policies/StateRules/Documents/Division%2022%20Documents/Determining%20Reporting%20Status%20Flowchart%20ACCESSIBLE.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e/rules-and-policies/StateRules/Documents/Division%2022%20Documents/Division%2022%20Standards%20Reporting%20Exemplars_ACCESSIBLE.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hyperlink" Target="https://app.smartsheet.com/b/form/ada77ec7d88f4f34939dd7b6ad5e61f8"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division22@ode.oregon.gov"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mailto:susan.payne@ode.oregon.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hpitJe6M_jplq3IY5Y-YIBlaf_oSvI30/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oregon.gov/ode/rules-and-policies/StateRules/Pages/Professional-Learning-Division-22-Standards.aspx" TargetMode="External"/><Relationship Id="rId4" Type="http://schemas.openxmlformats.org/officeDocument/2006/relationships/hyperlink" Target="https://secure.sos.state.or.us/oard/displayDivisionRules.action?selectedDivision=256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educator-resources/standards/comprehensive_school_counseling/Documents/Comprehensive%20School%20Counseling%20Program%20Compliance%20Tool.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drive.google.com/file/d/1zeHdt-C5sSO3OzbeDVMtjKe2WbTwi75l/view"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secure.sos.state.or.us/oard/viewSingleRule.action?ruleVrsnRsn=14525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secure.sos.state.or.us/oard/viewSingleRule.action;JSESSIONID_OARD=D-BwQLFTqSDW82sTiAYqAHTU07nGjB32XbmiV-zhr0pfc8r2pehf!48253970?ruleVrsnRsn=14528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bit.ly/Division22Extens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7"/>
          <p:cNvSpPr txBox="1">
            <a:spLocks noGrp="1"/>
          </p:cNvSpPr>
          <p:nvPr>
            <p:ph type="ctrTitle"/>
          </p:nvPr>
        </p:nvSpPr>
        <p:spPr>
          <a:xfrm>
            <a:off x="1143000" y="2358251"/>
            <a:ext cx="6858000" cy="7674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a:t>2022-23 Division 22 Standards Assurances Process</a:t>
            </a:r>
            <a:endParaRPr/>
          </a:p>
        </p:txBody>
      </p:sp>
      <p:sp>
        <p:nvSpPr>
          <p:cNvPr id="521" name="Google Shape;521;p77"/>
          <p:cNvSpPr txBox="1">
            <a:spLocks noGrp="1"/>
          </p:cNvSpPr>
          <p:nvPr>
            <p:ph type="subTitle" idx="1"/>
          </p:nvPr>
        </p:nvSpPr>
        <p:spPr>
          <a:xfrm>
            <a:off x="1143000" y="3125651"/>
            <a:ext cx="6858000" cy="1299600"/>
          </a:xfrm>
          <a:prstGeom prst="rect">
            <a:avLst/>
          </a:prstGeom>
        </p:spPr>
        <p:txBody>
          <a:bodyPr spcFirstLastPara="1" wrap="square" lIns="68575" tIns="34275" rIns="68575" bIns="34275" anchor="t" anchorCtr="0">
            <a:spAutoFit/>
          </a:bodyPr>
          <a:lstStyle/>
          <a:p>
            <a:pPr marL="0" lvl="0" indent="0" algn="ctr" rtl="0">
              <a:spcBef>
                <a:spcPts val="800"/>
              </a:spcBef>
              <a:spcAft>
                <a:spcPts val="0"/>
              </a:spcAft>
              <a:buNone/>
            </a:pPr>
            <a:r>
              <a:rPr lang="en"/>
              <a:t>September 2023</a:t>
            </a:r>
            <a:endParaRPr/>
          </a:p>
          <a:p>
            <a:pPr marL="0" lvl="0" indent="0" algn="ctr" rtl="0">
              <a:spcBef>
                <a:spcPts val="800"/>
              </a:spcBef>
              <a:spcAft>
                <a:spcPts val="0"/>
              </a:spcAft>
              <a:buNone/>
            </a:pPr>
            <a:endParaRPr sz="1400"/>
          </a:p>
          <a:p>
            <a:pPr marL="0" lvl="0" indent="0" algn="ctr" rtl="0">
              <a:spcBef>
                <a:spcPts val="800"/>
              </a:spcBef>
              <a:spcAft>
                <a:spcPts val="0"/>
              </a:spcAft>
              <a:buNone/>
            </a:pPr>
            <a:r>
              <a:rPr lang="en" sz="1400"/>
              <a:t>Susan Payne</a:t>
            </a:r>
            <a:endParaRPr sz="1400"/>
          </a:p>
          <a:p>
            <a:pPr marL="0" lvl="0" indent="0" algn="ctr" rtl="0">
              <a:spcBef>
                <a:spcPts val="0"/>
              </a:spcBef>
              <a:spcAft>
                <a:spcPts val="0"/>
              </a:spcAft>
              <a:buNone/>
            </a:pPr>
            <a:r>
              <a:rPr lang="en" sz="1400"/>
              <a:t>Education Standards and Systems Specialist</a:t>
            </a:r>
            <a:endParaRPr sz="1400"/>
          </a:p>
          <a:p>
            <a:pPr marL="0" lvl="0" indent="0" algn="ctr" rtl="0">
              <a:spcBef>
                <a:spcPts val="0"/>
              </a:spcBef>
              <a:spcAft>
                <a:spcPts val="0"/>
              </a:spcAft>
              <a:buNone/>
            </a:pPr>
            <a:r>
              <a:rPr lang="en" sz="1400"/>
              <a:t>Office of Teaching, Learning, and Assessment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ODE Provided Materials</a:t>
            </a:r>
            <a:endParaRPr/>
          </a:p>
        </p:txBody>
      </p:sp>
      <p:sp>
        <p:nvSpPr>
          <p:cNvPr id="587" name="Google Shape;587;p8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628650" lvl="0" indent="-514350" algn="l" rtl="0">
              <a:lnSpc>
                <a:spcPct val="100000"/>
              </a:lnSpc>
              <a:spcBef>
                <a:spcPts val="0"/>
              </a:spcBef>
              <a:spcAft>
                <a:spcPts val="0"/>
              </a:spcAft>
              <a:buSzPts val="1800"/>
              <a:buFont typeface="Calibri"/>
              <a:buAutoNum type="arabicPeriod"/>
            </a:pPr>
            <a:r>
              <a:rPr lang="en"/>
              <a:t>Instructions</a:t>
            </a:r>
            <a:endParaRPr/>
          </a:p>
          <a:p>
            <a:pPr marL="628650" lvl="0" indent="-514350" algn="l" rtl="0">
              <a:lnSpc>
                <a:spcPct val="100000"/>
              </a:lnSpc>
              <a:spcBef>
                <a:spcPts val="1000"/>
              </a:spcBef>
              <a:spcAft>
                <a:spcPts val="0"/>
              </a:spcAft>
              <a:buSzPts val="1800"/>
              <a:buFont typeface="Calibri"/>
              <a:buAutoNum type="arabicPeriod"/>
            </a:pPr>
            <a:r>
              <a:rPr lang="en"/>
              <a:t>Internal Tracking Tool </a:t>
            </a:r>
            <a:endParaRPr/>
          </a:p>
          <a:p>
            <a:pPr marL="628650" lvl="0" indent="-514350" algn="l" rtl="0">
              <a:lnSpc>
                <a:spcPct val="100000"/>
              </a:lnSpc>
              <a:spcBef>
                <a:spcPts val="1000"/>
              </a:spcBef>
              <a:spcAft>
                <a:spcPts val="0"/>
              </a:spcAft>
              <a:buSzPts val="1800"/>
              <a:buFont typeface="Calibri"/>
              <a:buAutoNum type="arabicPeriod"/>
            </a:pPr>
            <a:r>
              <a:rPr lang="en"/>
              <a:t>Community Report Template – </a:t>
            </a:r>
            <a:r>
              <a:rPr lang="en" b="1"/>
              <a:t>Required</a:t>
            </a:r>
            <a:endParaRPr b="1"/>
          </a:p>
          <a:p>
            <a:pPr marL="628650" lvl="0" indent="-514350" algn="l" rtl="0">
              <a:lnSpc>
                <a:spcPct val="100000"/>
              </a:lnSpc>
              <a:spcBef>
                <a:spcPts val="1000"/>
              </a:spcBef>
              <a:spcAft>
                <a:spcPts val="0"/>
              </a:spcAft>
              <a:buSzPts val="1800"/>
              <a:buFont typeface="Calibri"/>
              <a:buAutoNum type="arabicPeriod"/>
            </a:pPr>
            <a:r>
              <a:rPr lang="en"/>
              <a:t>Status Determination Flowchart</a:t>
            </a:r>
            <a:endParaRPr/>
          </a:p>
          <a:p>
            <a:pPr marL="628650" lvl="0" indent="-514350" algn="l" rtl="0">
              <a:lnSpc>
                <a:spcPct val="100000"/>
              </a:lnSpc>
              <a:spcBef>
                <a:spcPts val="1000"/>
              </a:spcBef>
              <a:spcAft>
                <a:spcPts val="0"/>
              </a:spcAft>
              <a:buSzPts val="1800"/>
              <a:buFont typeface="Calibri"/>
              <a:buAutoNum type="arabicPeriod"/>
            </a:pPr>
            <a:r>
              <a:rPr lang="en"/>
              <a:t>School Board Presentation Template</a:t>
            </a:r>
            <a:endParaRPr/>
          </a:p>
          <a:p>
            <a:pPr marL="628650" lvl="0" indent="-514350" algn="l" rtl="0">
              <a:lnSpc>
                <a:spcPct val="100000"/>
              </a:lnSpc>
              <a:spcBef>
                <a:spcPts val="1000"/>
              </a:spcBef>
              <a:spcAft>
                <a:spcPts val="0"/>
              </a:spcAft>
              <a:buSzPts val="1800"/>
              <a:buFont typeface="Calibri"/>
              <a:buAutoNum type="arabicPeriod"/>
            </a:pPr>
            <a:r>
              <a:rPr lang="en"/>
              <a:t>Online Submission Form – </a:t>
            </a:r>
            <a:r>
              <a:rPr lang="en" b="1"/>
              <a:t>Required</a:t>
            </a:r>
            <a:endParaRPr b="1"/>
          </a:p>
          <a:p>
            <a:pPr marL="628650" lvl="0" indent="-514350" algn="l" rtl="0">
              <a:lnSpc>
                <a:spcPct val="100000"/>
              </a:lnSpc>
              <a:spcBef>
                <a:spcPts val="1000"/>
              </a:spcBef>
              <a:spcAft>
                <a:spcPts val="0"/>
              </a:spcAft>
              <a:buSzPts val="1800"/>
              <a:buFont typeface="Calibri"/>
              <a:buAutoNum type="arabicPeriod"/>
            </a:pPr>
            <a:r>
              <a:rPr lang="en"/>
              <a:t>Exemplar District Reports</a:t>
            </a:r>
            <a:endParaRPr/>
          </a:p>
          <a:p>
            <a:pPr marL="114300" lvl="0" indent="0" algn="ctr" rtl="0">
              <a:lnSpc>
                <a:spcPct val="100000"/>
              </a:lnSpc>
              <a:spcBef>
                <a:spcPts val="1000"/>
              </a:spcBef>
              <a:spcAft>
                <a:spcPts val="0"/>
              </a:spcAft>
              <a:buClr>
                <a:schemeClr val="dk1"/>
              </a:buClr>
              <a:buFont typeface="Arial"/>
              <a:buNone/>
            </a:pPr>
            <a:r>
              <a:rPr lang="en"/>
              <a:t>* All materials can be found on the Division 22 Webpage *</a:t>
            </a:r>
            <a:endParaRPr/>
          </a:p>
          <a:p>
            <a:pPr marL="114300" lvl="0" indent="0" algn="ctr" rtl="0">
              <a:lnSpc>
                <a:spcPct val="100000"/>
              </a:lnSpc>
              <a:spcBef>
                <a:spcPts val="1000"/>
              </a:spcBef>
              <a:spcAft>
                <a:spcPts val="0"/>
              </a:spcAft>
              <a:buClr>
                <a:schemeClr val="dk1"/>
              </a:buClr>
              <a:buFont typeface="Arial"/>
              <a:buNone/>
            </a:pPr>
            <a:r>
              <a:rPr lang="en" u="sng">
                <a:solidFill>
                  <a:schemeClr val="hlink"/>
                </a:solidFill>
                <a:hlinkClick r:id="rId3"/>
              </a:rPr>
              <a:t>http://bit.ly/Division22</a:t>
            </a:r>
            <a:endParaRPr/>
          </a:p>
          <a:p>
            <a:pPr marL="0" lvl="0" indent="0" algn="l" rtl="0">
              <a:spcBef>
                <a:spcPts val="1000"/>
              </a:spcBef>
              <a:spcAft>
                <a:spcPts val="0"/>
              </a:spcAft>
              <a:buNone/>
            </a:pPr>
            <a:endParaRPr/>
          </a:p>
        </p:txBody>
      </p:sp>
      <p:pic>
        <p:nvPicPr>
          <p:cNvPr id="588" name="Google Shape;588;p86" descr="Red Toolbox"/>
          <p:cNvPicPr preferRelativeResize="0"/>
          <p:nvPr/>
        </p:nvPicPr>
        <p:blipFill>
          <a:blip r:embed="rId4">
            <a:alphaModFix/>
          </a:blip>
          <a:stretch>
            <a:fillRect/>
          </a:stretch>
        </p:blipFill>
        <p:spPr>
          <a:xfrm>
            <a:off x="5720350" y="1369225"/>
            <a:ext cx="2736675" cy="2039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Organizational Structure</a:t>
            </a:r>
            <a:endParaRPr/>
          </a:p>
        </p:txBody>
      </p:sp>
      <p:sp>
        <p:nvSpPr>
          <p:cNvPr id="594" name="Google Shape;594;p87"/>
          <p:cNvSpPr txBox="1">
            <a:spLocks noGrp="1"/>
          </p:cNvSpPr>
          <p:nvPr>
            <p:ph type="body" idx="1"/>
          </p:nvPr>
        </p:nvSpPr>
        <p:spPr>
          <a:xfrm>
            <a:off x="537875" y="1369225"/>
            <a:ext cx="3762000" cy="30819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a:t>All districts are required to use the same report template for reporting to the community.</a:t>
            </a:r>
            <a:endParaRPr/>
          </a:p>
          <a:p>
            <a:pPr marL="457200" lvl="0" indent="-317500" algn="l" rtl="0">
              <a:spcBef>
                <a:spcPts val="1000"/>
              </a:spcBef>
              <a:spcAft>
                <a:spcPts val="0"/>
              </a:spcAft>
              <a:buSzPts val="1400"/>
              <a:buChar char="•"/>
            </a:pPr>
            <a:r>
              <a:rPr lang="en"/>
              <a:t>The report template and ODE’s online form are organized by categories.</a:t>
            </a:r>
            <a:endParaRPr/>
          </a:p>
          <a:p>
            <a:pPr marL="457200" lvl="0" indent="-317500" algn="l" rtl="0">
              <a:spcBef>
                <a:spcPts val="1000"/>
              </a:spcBef>
              <a:spcAft>
                <a:spcPts val="0"/>
              </a:spcAft>
              <a:buSzPts val="1400"/>
              <a:buChar char="•"/>
            </a:pPr>
            <a:r>
              <a:rPr lang="en"/>
              <a:t>Goal: increase understanding of what the standards are and what role they play in the state's delivery of educational services</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595" name="Google Shape;595;p87" descr="Screenshot of rule categories table, described in the slide notes. Teaching and Learning sub-categories: Curriculum and Instruction, Assessment and Reporting, Program and Service Requirements, HS Diploma. Health and Safety subcategories: Policies and Practices, Plans and Reports, Athletics and Interscholastic Activities."/>
          <p:cNvPicPr preferRelativeResize="0"/>
          <p:nvPr/>
        </p:nvPicPr>
        <p:blipFill>
          <a:blip r:embed="rId3">
            <a:alphaModFix/>
          </a:blip>
          <a:stretch>
            <a:fillRect/>
          </a:stretch>
        </p:blipFill>
        <p:spPr>
          <a:xfrm>
            <a:off x="4437650" y="1369225"/>
            <a:ext cx="4188526" cy="314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Instructions</a:t>
            </a:r>
            <a:endParaRPr/>
          </a:p>
        </p:txBody>
      </p:sp>
      <p:sp>
        <p:nvSpPr>
          <p:cNvPr id="601" name="Google Shape;601;p88"/>
          <p:cNvSpPr txBox="1">
            <a:spLocks noGrp="1"/>
          </p:cNvSpPr>
          <p:nvPr>
            <p:ph type="body" idx="1"/>
          </p:nvPr>
        </p:nvSpPr>
        <p:spPr>
          <a:xfrm>
            <a:off x="537875" y="1369225"/>
            <a:ext cx="3547200" cy="3081900"/>
          </a:xfrm>
          <a:prstGeom prst="rect">
            <a:avLst/>
          </a:prstGeom>
        </p:spPr>
        <p:txBody>
          <a:bodyPr spcFirstLastPara="1" wrap="square" lIns="68575" tIns="34275" rIns="68575" bIns="34275" anchor="t" anchorCtr="0">
            <a:normAutofit lnSpcReduction="20000"/>
          </a:bodyPr>
          <a:lstStyle/>
          <a:p>
            <a:pPr marL="0" lvl="0" indent="0" algn="l" rtl="0">
              <a:lnSpc>
                <a:spcPct val="100000"/>
              </a:lnSpc>
              <a:spcBef>
                <a:spcPts val="0"/>
              </a:spcBef>
              <a:spcAft>
                <a:spcPts val="0"/>
              </a:spcAft>
              <a:buClr>
                <a:schemeClr val="dk1"/>
              </a:buClr>
              <a:buFont typeface="Arial"/>
              <a:buNone/>
            </a:pPr>
            <a:r>
              <a:rPr lang="en" sz="2100" u="sng">
                <a:solidFill>
                  <a:schemeClr val="hlink"/>
                </a:solidFill>
                <a:hlinkClick r:id="rId3"/>
              </a:rPr>
              <a:t>Instructions for Completing the Division 22 Standards Assurances Process </a:t>
            </a:r>
            <a:r>
              <a:rPr lang="en" sz="2100"/>
              <a:t>can be found on the </a:t>
            </a:r>
            <a:r>
              <a:rPr lang="en" sz="2100" u="sng">
                <a:solidFill>
                  <a:schemeClr val="hlink"/>
                </a:solidFill>
                <a:hlinkClick r:id="rId4"/>
              </a:rPr>
              <a:t>Division 22 webpage. </a:t>
            </a:r>
            <a:endParaRPr sz="2100"/>
          </a:p>
          <a:p>
            <a:pPr marL="0" lvl="0" indent="0" algn="l" rtl="0">
              <a:lnSpc>
                <a:spcPct val="100000"/>
              </a:lnSpc>
              <a:spcBef>
                <a:spcPts val="1600"/>
              </a:spcBef>
              <a:spcAft>
                <a:spcPts val="0"/>
              </a:spcAft>
              <a:buClr>
                <a:schemeClr val="dk1"/>
              </a:buClr>
              <a:buFont typeface="Arial"/>
              <a:buNone/>
            </a:pPr>
            <a:r>
              <a:rPr lang="en" sz="2100"/>
              <a:t>This document will walk you through how to complete both the Division 22 Standards Community Report Template and the ODE Submission Form.</a:t>
            </a:r>
            <a:endParaRPr/>
          </a:p>
        </p:txBody>
      </p:sp>
      <p:pic>
        <p:nvPicPr>
          <p:cNvPr id="602" name="Google Shape;602;p88" descr="decorative"/>
          <p:cNvPicPr preferRelativeResize="0"/>
          <p:nvPr/>
        </p:nvPicPr>
        <p:blipFill>
          <a:blip r:embed="rId5">
            <a:alphaModFix/>
          </a:blip>
          <a:stretch>
            <a:fillRect/>
          </a:stretch>
        </p:blipFill>
        <p:spPr>
          <a:xfrm>
            <a:off x="4161550" y="2046900"/>
            <a:ext cx="4704075" cy="1726525"/>
          </a:xfrm>
          <a:prstGeom prst="rect">
            <a:avLst/>
          </a:prstGeom>
          <a:noFill/>
          <a:ln w="9525"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Internal Tracking Tool</a:t>
            </a:r>
            <a:endParaRPr/>
          </a:p>
        </p:txBody>
      </p:sp>
      <p:sp>
        <p:nvSpPr>
          <p:cNvPr id="608" name="Google Shape;608;p89"/>
          <p:cNvSpPr txBox="1"/>
          <p:nvPr/>
        </p:nvSpPr>
        <p:spPr>
          <a:xfrm>
            <a:off x="537875" y="1332125"/>
            <a:ext cx="4262700" cy="343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1800">
                <a:solidFill>
                  <a:schemeClr val="dk1"/>
                </a:solidFill>
                <a:latin typeface="Calibri"/>
                <a:ea typeface="Calibri"/>
                <a:cs typeface="Calibri"/>
                <a:sym typeface="Calibri"/>
              </a:rPr>
              <a:t>Template for districts to use to gather and record information on compliance with each rule for internal use.</a:t>
            </a:r>
            <a:endParaRPr sz="1800">
              <a:solidFill>
                <a:schemeClr val="dk1"/>
              </a:solidFill>
              <a:latin typeface="Calibri"/>
              <a:ea typeface="Calibri"/>
              <a:cs typeface="Calibri"/>
              <a:sym typeface="Calibri"/>
            </a:endParaRPr>
          </a:p>
          <a:p>
            <a:pPr marL="457200" lvl="0" indent="-342900" algn="l" rtl="0">
              <a:spcBef>
                <a:spcPts val="16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Links to full text of each rule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Summary column includes modifications and waivers for 2022-23 and 2023-24 (in italics)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New rules for 2022-23 and 2023-24 are highlighted</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Track compliance from year to year &amp; maintain historical context</a:t>
            </a:r>
            <a:endParaRPr>
              <a:latin typeface="Calibri"/>
              <a:ea typeface="Calibri"/>
              <a:cs typeface="Calibri"/>
              <a:sym typeface="Calibri"/>
            </a:endParaRPr>
          </a:p>
        </p:txBody>
      </p:sp>
      <p:pic>
        <p:nvPicPr>
          <p:cNvPr id="609" name="Google Shape;609;p89" descr="Screenshot of the Internal tracking tool"/>
          <p:cNvPicPr preferRelativeResize="0"/>
          <p:nvPr/>
        </p:nvPicPr>
        <p:blipFill>
          <a:blip r:embed="rId3">
            <a:alphaModFix/>
          </a:blip>
          <a:stretch>
            <a:fillRect/>
          </a:stretch>
        </p:blipFill>
        <p:spPr>
          <a:xfrm>
            <a:off x="4800575" y="1685800"/>
            <a:ext cx="4038624" cy="2730338"/>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Community Report Template - REQUIRED</a:t>
            </a:r>
            <a:endParaRPr/>
          </a:p>
        </p:txBody>
      </p:sp>
      <p:sp>
        <p:nvSpPr>
          <p:cNvPr id="615" name="Google Shape;615;p90"/>
          <p:cNvSpPr txBox="1"/>
          <p:nvPr/>
        </p:nvSpPr>
        <p:spPr>
          <a:xfrm>
            <a:off x="425425" y="1469275"/>
            <a:ext cx="4096500" cy="2730300"/>
          </a:xfrm>
          <a:prstGeom prst="rect">
            <a:avLst/>
          </a:prstGeom>
          <a:noFill/>
          <a:ln>
            <a:noFill/>
          </a:ln>
        </p:spPr>
        <p:txBody>
          <a:bodyPr spcFirstLastPara="1" wrap="square" lIns="114300" tIns="45700" rIns="91425" bIns="45700" anchor="t" anchorCtr="0">
            <a:noAutofit/>
          </a:bodyPr>
          <a:lstStyle/>
          <a:p>
            <a:pPr marL="0" lvl="0" indent="0" algn="l" rtl="0">
              <a:lnSpc>
                <a:spcPct val="90000"/>
              </a:lnSpc>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For each of the Division 22 standards, the template includes three columns:</a:t>
            </a:r>
            <a:endParaRPr sz="3200">
              <a:solidFill>
                <a:schemeClr val="dk1"/>
              </a:solidFill>
              <a:latin typeface="Calibri"/>
              <a:ea typeface="Calibri"/>
              <a:cs typeface="Calibri"/>
              <a:sym typeface="Calibri"/>
            </a:endParaRPr>
          </a:p>
          <a:p>
            <a:pPr marL="0" lvl="0" indent="0" algn="l" rtl="0">
              <a:lnSpc>
                <a:spcPct val="90000"/>
              </a:lnSpc>
              <a:spcBef>
                <a:spcPts val="750"/>
              </a:spcBef>
              <a:spcAft>
                <a:spcPts val="0"/>
              </a:spcAft>
              <a:buNone/>
            </a:pPr>
            <a:r>
              <a:rPr lang="en" sz="2400">
                <a:solidFill>
                  <a:schemeClr val="dk1"/>
                </a:solidFill>
                <a:latin typeface="Calibri"/>
                <a:ea typeface="Calibri"/>
                <a:cs typeface="Calibri"/>
                <a:sym typeface="Calibri"/>
              </a:rPr>
              <a:t>1.	Compliance Status</a:t>
            </a:r>
            <a:endParaRPr sz="2400">
              <a:solidFill>
                <a:schemeClr val="dk1"/>
              </a:solidFill>
              <a:latin typeface="Calibri"/>
              <a:ea typeface="Calibri"/>
              <a:cs typeface="Calibri"/>
              <a:sym typeface="Calibri"/>
            </a:endParaRPr>
          </a:p>
          <a:p>
            <a:pPr marL="0" lvl="0" indent="0" algn="l" rtl="0">
              <a:lnSpc>
                <a:spcPct val="90000"/>
              </a:lnSpc>
              <a:spcBef>
                <a:spcPts val="750"/>
              </a:spcBef>
              <a:spcAft>
                <a:spcPts val="0"/>
              </a:spcAft>
              <a:buNone/>
            </a:pPr>
            <a:r>
              <a:rPr lang="en" sz="2400">
                <a:solidFill>
                  <a:schemeClr val="dk1"/>
                </a:solidFill>
                <a:latin typeface="Calibri"/>
                <a:ea typeface="Calibri"/>
                <a:cs typeface="Calibri"/>
                <a:sym typeface="Calibri"/>
              </a:rPr>
              <a:t>2.	Explanation/Evidence </a:t>
            </a:r>
            <a:endParaRPr sz="2400">
              <a:solidFill>
                <a:schemeClr val="dk1"/>
              </a:solidFill>
              <a:latin typeface="Calibri"/>
              <a:ea typeface="Calibri"/>
              <a:cs typeface="Calibri"/>
              <a:sym typeface="Calibri"/>
            </a:endParaRPr>
          </a:p>
          <a:p>
            <a:pPr marL="0" lvl="0" indent="0" algn="l" rtl="0">
              <a:lnSpc>
                <a:spcPct val="90000"/>
              </a:lnSpc>
              <a:spcBef>
                <a:spcPts val="750"/>
              </a:spcBef>
              <a:spcAft>
                <a:spcPts val="0"/>
              </a:spcAft>
              <a:buNone/>
            </a:pPr>
            <a:r>
              <a:rPr lang="en" sz="2400">
                <a:solidFill>
                  <a:schemeClr val="dk1"/>
                </a:solidFill>
                <a:latin typeface="Calibri"/>
                <a:ea typeface="Calibri"/>
                <a:cs typeface="Calibri"/>
                <a:sym typeface="Calibri"/>
              </a:rPr>
              <a:t>3.	Corrective Action Plan &amp;     </a:t>
            </a:r>
            <a:endParaRPr sz="2400">
              <a:solidFill>
                <a:schemeClr val="dk1"/>
              </a:solidFill>
              <a:latin typeface="Calibri"/>
              <a:ea typeface="Calibri"/>
              <a:cs typeface="Calibri"/>
              <a:sym typeface="Calibri"/>
            </a:endParaRPr>
          </a:p>
          <a:p>
            <a:pPr marL="0" lvl="0" indent="457200" algn="l" rtl="0">
              <a:lnSpc>
                <a:spcPct val="90000"/>
              </a:lnSpc>
              <a:spcBef>
                <a:spcPts val="0"/>
              </a:spcBef>
              <a:spcAft>
                <a:spcPts val="0"/>
              </a:spcAft>
              <a:buNone/>
            </a:pPr>
            <a:r>
              <a:rPr lang="en" sz="2400">
                <a:solidFill>
                  <a:schemeClr val="dk1"/>
                </a:solidFill>
                <a:latin typeface="Calibri"/>
                <a:ea typeface="Calibri"/>
                <a:cs typeface="Calibri"/>
                <a:sym typeface="Calibri"/>
              </a:rPr>
              <a:t>Timeline</a:t>
            </a:r>
            <a:endParaRPr sz="240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400"/>
              <a:buFont typeface="Arial"/>
              <a:buNone/>
            </a:pPr>
            <a:endParaRPr sz="2400">
              <a:solidFill>
                <a:schemeClr val="dk1"/>
              </a:solidFill>
              <a:highlight>
                <a:srgbClr val="FFFFFF"/>
              </a:highlight>
              <a:latin typeface="Calibri"/>
              <a:ea typeface="Calibri"/>
              <a:cs typeface="Calibri"/>
              <a:sym typeface="Calibri"/>
            </a:endParaRPr>
          </a:p>
          <a:p>
            <a:pPr marL="0" marR="0" lvl="0" indent="0" algn="just" rtl="0">
              <a:lnSpc>
                <a:spcPct val="102272"/>
              </a:lnSpc>
              <a:spcBef>
                <a:spcPts val="1200"/>
              </a:spcBef>
              <a:spcAft>
                <a:spcPts val="0"/>
              </a:spcAft>
              <a:buClr>
                <a:schemeClr val="dk1"/>
              </a:buClr>
              <a:buSzPts val="1100"/>
              <a:buFont typeface="Arial"/>
              <a:buNone/>
            </a:pPr>
            <a:endParaRPr sz="2400">
              <a:solidFill>
                <a:schemeClr val="dk1"/>
              </a:solidFill>
              <a:highlight>
                <a:srgbClr val="FFFFFF"/>
              </a:highlight>
              <a:latin typeface="Calibri"/>
              <a:ea typeface="Calibri"/>
              <a:cs typeface="Calibri"/>
              <a:sym typeface="Calibri"/>
            </a:endParaRPr>
          </a:p>
        </p:txBody>
      </p:sp>
      <p:pic>
        <p:nvPicPr>
          <p:cNvPr id="616" name="Google Shape;616;p90" descr="Screenshot of the community report template"/>
          <p:cNvPicPr preferRelativeResize="0"/>
          <p:nvPr/>
        </p:nvPicPr>
        <p:blipFill>
          <a:blip r:embed="rId3">
            <a:alphaModFix/>
          </a:blip>
          <a:stretch>
            <a:fillRect/>
          </a:stretch>
        </p:blipFill>
        <p:spPr>
          <a:xfrm>
            <a:off x="4424950" y="1246550"/>
            <a:ext cx="4317276" cy="3175759"/>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Compliance Status</a:t>
            </a:r>
            <a:endParaRPr/>
          </a:p>
        </p:txBody>
      </p:sp>
      <p:sp>
        <p:nvSpPr>
          <p:cNvPr id="622" name="Google Shape;622;p91"/>
          <p:cNvSpPr txBox="1"/>
          <p:nvPr/>
        </p:nvSpPr>
        <p:spPr>
          <a:xfrm>
            <a:off x="537875" y="1396650"/>
            <a:ext cx="4710600" cy="29139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n" sz="2000">
                <a:solidFill>
                  <a:schemeClr val="dk1"/>
                </a:solidFill>
                <a:highlight>
                  <a:srgbClr val="FFFFFF"/>
                </a:highlight>
                <a:latin typeface="Calibri"/>
                <a:ea typeface="Calibri"/>
                <a:cs typeface="Calibri"/>
                <a:sym typeface="Calibri"/>
              </a:rPr>
              <a:t>For each standard, the template provides a section for the school district to enter the compliance status for the 2022-23 school year. </a:t>
            </a:r>
            <a:br>
              <a:rPr lang="en" sz="2000">
                <a:solidFill>
                  <a:schemeClr val="dk1"/>
                </a:solidFill>
                <a:highlight>
                  <a:srgbClr val="FFFFFF"/>
                </a:highlight>
                <a:latin typeface="Calibri"/>
                <a:ea typeface="Calibri"/>
                <a:cs typeface="Calibri"/>
                <a:sym typeface="Calibri"/>
              </a:rPr>
            </a:br>
            <a:endParaRPr sz="2000">
              <a:solidFill>
                <a:schemeClr val="dk1"/>
              </a:solidFill>
              <a:highlight>
                <a:srgbClr val="FFFFFF"/>
              </a:highlight>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400"/>
              <a:buFont typeface="Arial"/>
              <a:buNone/>
            </a:pPr>
            <a:r>
              <a:rPr lang="en" sz="2000" b="1">
                <a:solidFill>
                  <a:schemeClr val="dk1"/>
                </a:solidFill>
                <a:highlight>
                  <a:srgbClr val="FFFFFF"/>
                </a:highlight>
                <a:latin typeface="Calibri"/>
                <a:ea typeface="Calibri"/>
                <a:cs typeface="Calibri"/>
                <a:sym typeface="Calibri"/>
              </a:rPr>
              <a:t>Focus on transparency:</a:t>
            </a:r>
            <a:r>
              <a:rPr lang="en" sz="2000">
                <a:solidFill>
                  <a:schemeClr val="dk1"/>
                </a:solidFill>
                <a:highlight>
                  <a:srgbClr val="FFFFFF"/>
                </a:highlight>
                <a:latin typeface="Calibri"/>
                <a:ea typeface="Calibri"/>
                <a:cs typeface="Calibri"/>
                <a:sym typeface="Calibri"/>
              </a:rPr>
              <a:t> Districts that were in the process of implementing corrective action during the previous school year should indicate that on the report, as well as provide an update and date of completion for the corrective action.</a:t>
            </a:r>
            <a:endParaRPr sz="2000">
              <a:solidFill>
                <a:schemeClr val="dk1"/>
              </a:solidFill>
              <a:highlight>
                <a:srgbClr val="FFFFFF"/>
              </a:highlight>
              <a:latin typeface="Calibri"/>
              <a:ea typeface="Calibri"/>
              <a:cs typeface="Calibri"/>
              <a:sym typeface="Calibri"/>
            </a:endParaRPr>
          </a:p>
          <a:p>
            <a:pPr marL="0" marR="0" lvl="0" indent="0" algn="just" rtl="0">
              <a:lnSpc>
                <a:spcPct val="102272"/>
              </a:lnSpc>
              <a:spcBef>
                <a:spcPts val="1200"/>
              </a:spcBef>
              <a:spcAft>
                <a:spcPts val="0"/>
              </a:spcAft>
              <a:buClr>
                <a:schemeClr val="dk1"/>
              </a:buClr>
              <a:buSzPts val="1100"/>
              <a:buFont typeface="Arial"/>
              <a:buNone/>
            </a:pPr>
            <a:endParaRPr sz="2400">
              <a:solidFill>
                <a:schemeClr val="dk1"/>
              </a:solidFill>
              <a:highlight>
                <a:srgbClr val="FFFFFF"/>
              </a:highlight>
              <a:latin typeface="Calibri"/>
              <a:ea typeface="Calibri"/>
              <a:cs typeface="Calibri"/>
              <a:sym typeface="Calibri"/>
            </a:endParaRPr>
          </a:p>
        </p:txBody>
      </p:sp>
      <p:pic>
        <p:nvPicPr>
          <p:cNvPr id="623" name="Google Shape;623;p91" descr="Screenshot of the status choices, described in the speaker notes"/>
          <p:cNvPicPr preferRelativeResize="0"/>
          <p:nvPr/>
        </p:nvPicPr>
        <p:blipFill>
          <a:blip r:embed="rId3">
            <a:alphaModFix/>
          </a:blip>
          <a:stretch>
            <a:fillRect/>
          </a:stretch>
        </p:blipFill>
        <p:spPr>
          <a:xfrm>
            <a:off x="5350903" y="1842650"/>
            <a:ext cx="3349525" cy="202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Determining Compliance Status</a:t>
            </a:r>
            <a:endParaRPr/>
          </a:p>
        </p:txBody>
      </p:sp>
      <p:sp>
        <p:nvSpPr>
          <p:cNvPr id="629" name="Google Shape;629;p92"/>
          <p:cNvSpPr txBox="1"/>
          <p:nvPr/>
        </p:nvSpPr>
        <p:spPr>
          <a:xfrm>
            <a:off x="537875" y="1389250"/>
            <a:ext cx="4576200" cy="29139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n" sz="2000">
                <a:solidFill>
                  <a:schemeClr val="dk1"/>
                </a:solidFill>
                <a:highlight>
                  <a:srgbClr val="FFFFFF"/>
                </a:highlight>
                <a:latin typeface="Calibri"/>
                <a:ea typeface="Calibri"/>
                <a:cs typeface="Calibri"/>
                <a:sym typeface="Calibri"/>
              </a:rPr>
              <a:t>Not sure which status is appropriate for your district’s situation? Use the </a:t>
            </a:r>
            <a:r>
              <a:rPr lang="en" sz="2000" u="sng">
                <a:solidFill>
                  <a:schemeClr val="hlink"/>
                </a:solidFill>
                <a:highlight>
                  <a:srgbClr val="FFFFFF"/>
                </a:highlight>
                <a:latin typeface="Calibri"/>
                <a:ea typeface="Calibri"/>
                <a:cs typeface="Calibri"/>
                <a:sym typeface="Calibri"/>
                <a:hlinkClick r:id="rId3"/>
              </a:rPr>
              <a:t>Status Determination Flowchart</a:t>
            </a:r>
            <a:r>
              <a:rPr lang="en" sz="2000">
                <a:solidFill>
                  <a:schemeClr val="dk1"/>
                </a:solidFill>
                <a:highlight>
                  <a:srgbClr val="FFFFFF"/>
                </a:highlight>
                <a:latin typeface="Calibri"/>
                <a:ea typeface="Calibri"/>
                <a:cs typeface="Calibri"/>
                <a:sym typeface="Calibri"/>
              </a:rPr>
              <a:t> as a guide. This tool is helpful for districts that:</a:t>
            </a:r>
            <a:endParaRPr sz="2000">
              <a:solidFill>
                <a:schemeClr val="dk1"/>
              </a:solidFill>
              <a:highlight>
                <a:srgbClr val="FFFFFF"/>
              </a:highlight>
              <a:latin typeface="Calibri"/>
              <a:ea typeface="Calibri"/>
              <a:cs typeface="Calibri"/>
              <a:sym typeface="Calibri"/>
            </a:endParaRPr>
          </a:p>
          <a:p>
            <a:pPr marL="457200" marR="0" lvl="0" indent="-355600" algn="just" rtl="0">
              <a:lnSpc>
                <a:spcPct val="90000"/>
              </a:lnSpc>
              <a:spcBef>
                <a:spcPts val="1000"/>
              </a:spcBef>
              <a:spcAft>
                <a:spcPts val="0"/>
              </a:spcAft>
              <a:buClr>
                <a:schemeClr val="dk1"/>
              </a:buClr>
              <a:buSzPts val="2000"/>
              <a:buFont typeface="Calibri"/>
              <a:buChar char="●"/>
            </a:pPr>
            <a:r>
              <a:rPr lang="en" sz="2000">
                <a:solidFill>
                  <a:schemeClr val="dk1"/>
                </a:solidFill>
                <a:highlight>
                  <a:srgbClr val="FFFFFF"/>
                </a:highlight>
                <a:latin typeface="Calibri"/>
                <a:ea typeface="Calibri"/>
                <a:cs typeface="Calibri"/>
                <a:sym typeface="Calibri"/>
              </a:rPr>
              <a:t>Reported out of compliance on any rule(s) in the last two years</a:t>
            </a:r>
            <a:endParaRPr sz="2000">
              <a:solidFill>
                <a:schemeClr val="dk1"/>
              </a:solidFill>
              <a:highlight>
                <a:srgbClr val="FFFFFF"/>
              </a:highlight>
              <a:latin typeface="Calibri"/>
              <a:ea typeface="Calibri"/>
              <a:cs typeface="Calibri"/>
              <a:sym typeface="Calibri"/>
            </a:endParaRPr>
          </a:p>
          <a:p>
            <a:pPr marL="457200" marR="0" lvl="0" indent="-355600" algn="just" rtl="0">
              <a:lnSpc>
                <a:spcPct val="90000"/>
              </a:lnSpc>
              <a:spcBef>
                <a:spcPts val="1000"/>
              </a:spcBef>
              <a:spcAft>
                <a:spcPts val="0"/>
              </a:spcAft>
              <a:buClr>
                <a:schemeClr val="dk1"/>
              </a:buClr>
              <a:buSzPts val="2000"/>
              <a:buFont typeface="Calibri"/>
              <a:buChar char="●"/>
            </a:pPr>
            <a:r>
              <a:rPr lang="en" sz="2000">
                <a:solidFill>
                  <a:schemeClr val="dk1"/>
                </a:solidFill>
                <a:highlight>
                  <a:srgbClr val="FFFFFF"/>
                </a:highlight>
                <a:latin typeface="Calibri"/>
                <a:ea typeface="Calibri"/>
                <a:cs typeface="Calibri"/>
                <a:sym typeface="Calibri"/>
              </a:rPr>
              <a:t>Had an approved extension in place during the 2022-23 school year</a:t>
            </a:r>
            <a:endParaRPr sz="2000">
              <a:solidFill>
                <a:schemeClr val="dk1"/>
              </a:solidFill>
              <a:highlight>
                <a:srgbClr val="FFFFFF"/>
              </a:highlight>
              <a:latin typeface="Calibri"/>
              <a:ea typeface="Calibri"/>
              <a:cs typeface="Calibri"/>
              <a:sym typeface="Calibri"/>
            </a:endParaRPr>
          </a:p>
          <a:p>
            <a:pPr marL="457200" marR="0" lvl="0" indent="0" algn="just" rtl="0">
              <a:lnSpc>
                <a:spcPct val="90000"/>
              </a:lnSpc>
              <a:spcBef>
                <a:spcPts val="0"/>
              </a:spcBef>
              <a:spcAft>
                <a:spcPts val="0"/>
              </a:spcAft>
              <a:buNone/>
            </a:pPr>
            <a:endParaRPr sz="2000">
              <a:solidFill>
                <a:schemeClr val="dk1"/>
              </a:solidFill>
              <a:highlight>
                <a:srgbClr val="FFFFFF"/>
              </a:highlight>
              <a:latin typeface="Calibri"/>
              <a:ea typeface="Calibri"/>
              <a:cs typeface="Calibri"/>
              <a:sym typeface="Calibri"/>
            </a:endParaRPr>
          </a:p>
          <a:p>
            <a:pPr marL="0" marR="0" lvl="0" indent="0" algn="just" rtl="0">
              <a:lnSpc>
                <a:spcPct val="102272"/>
              </a:lnSpc>
              <a:spcBef>
                <a:spcPts val="1200"/>
              </a:spcBef>
              <a:spcAft>
                <a:spcPts val="0"/>
              </a:spcAft>
              <a:buClr>
                <a:schemeClr val="dk1"/>
              </a:buClr>
              <a:buSzPts val="1100"/>
              <a:buFont typeface="Arial"/>
              <a:buNone/>
            </a:pPr>
            <a:endParaRPr sz="2400">
              <a:solidFill>
                <a:schemeClr val="dk1"/>
              </a:solidFill>
              <a:highlight>
                <a:srgbClr val="FFFFFF"/>
              </a:highlight>
              <a:latin typeface="Calibri"/>
              <a:ea typeface="Calibri"/>
              <a:cs typeface="Calibri"/>
              <a:sym typeface="Calibri"/>
            </a:endParaRPr>
          </a:p>
        </p:txBody>
      </p:sp>
      <p:pic>
        <p:nvPicPr>
          <p:cNvPr id="630" name="Google Shape;630;p92" descr="Screenshot of the status determination flowchart"/>
          <p:cNvPicPr preferRelativeResize="0"/>
          <p:nvPr/>
        </p:nvPicPr>
        <p:blipFill>
          <a:blip r:embed="rId4">
            <a:alphaModFix/>
          </a:blip>
          <a:stretch>
            <a:fillRect/>
          </a:stretch>
        </p:blipFill>
        <p:spPr>
          <a:xfrm>
            <a:off x="5268200" y="1106249"/>
            <a:ext cx="3520775" cy="3479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3"/>
          <p:cNvSpPr txBox="1">
            <a:spLocks noGrp="1"/>
          </p:cNvSpPr>
          <p:nvPr>
            <p:ph type="title"/>
          </p:nvPr>
        </p:nvSpPr>
        <p:spPr>
          <a:xfrm>
            <a:off x="537875" y="342900"/>
            <a:ext cx="82218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Reporting on PE Requirements - Middle Grades</a:t>
            </a:r>
            <a:endParaRPr/>
          </a:p>
        </p:txBody>
      </p:sp>
      <p:sp>
        <p:nvSpPr>
          <p:cNvPr id="636" name="Google Shape;636;p9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sz="2200" b="1"/>
              <a:t>OAR 581-022-2263 Physical Education Requirements</a:t>
            </a:r>
            <a:endParaRPr sz="2200" b="1"/>
          </a:p>
          <a:p>
            <a:pPr marL="0" lvl="0" indent="0" algn="l" rtl="0">
              <a:spcBef>
                <a:spcPts val="800"/>
              </a:spcBef>
              <a:spcAft>
                <a:spcPts val="0"/>
              </a:spcAft>
              <a:buNone/>
            </a:pPr>
            <a:r>
              <a:rPr lang="en" sz="2000"/>
              <a:t>In 2022-23 the instructional time requirements for grades 6-8 increased to 225 minutes per week (or 180 minutes/week for a 4 day week). </a:t>
            </a:r>
            <a:endParaRPr sz="2000"/>
          </a:p>
          <a:p>
            <a:pPr marL="0" lvl="0" indent="0" algn="l" rtl="0">
              <a:spcBef>
                <a:spcPts val="800"/>
              </a:spcBef>
              <a:spcAft>
                <a:spcPts val="0"/>
              </a:spcAft>
              <a:buNone/>
            </a:pPr>
            <a:endParaRPr sz="2000"/>
          </a:p>
          <a:p>
            <a:pPr marL="0" lvl="0" indent="0" algn="l" rtl="0">
              <a:spcBef>
                <a:spcPts val="800"/>
              </a:spcBef>
              <a:spcAft>
                <a:spcPts val="0"/>
              </a:spcAft>
              <a:buClr>
                <a:schemeClr val="dk1"/>
              </a:buClr>
              <a:buSzPts val="1100"/>
              <a:buFont typeface="Arial"/>
              <a:buNone/>
            </a:pPr>
            <a:r>
              <a:rPr lang="en" sz="2000"/>
              <a:t>In June 2023, the legislature passed HB 3199, which reduces the total number of physical education instructional minutes required in grades 6-8 to 150 minutes per week, averaged throughout the year. This provision went into effect on July 1, 2023.</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Status Choices for MS PE Requirements</a:t>
            </a:r>
            <a:endParaRPr/>
          </a:p>
        </p:txBody>
      </p:sp>
      <p:pic>
        <p:nvPicPr>
          <p:cNvPr id="642" name="Google Shape;642;p94" descr="Screenshot of the PE status choices, described in the speaker notes"/>
          <p:cNvPicPr preferRelativeResize="0"/>
          <p:nvPr/>
        </p:nvPicPr>
        <p:blipFill>
          <a:blip r:embed="rId3">
            <a:alphaModFix/>
          </a:blip>
          <a:stretch>
            <a:fillRect/>
          </a:stretch>
        </p:blipFill>
        <p:spPr>
          <a:xfrm>
            <a:off x="1611700" y="1230700"/>
            <a:ext cx="5920600" cy="332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Explanation/Evidence</a:t>
            </a:r>
            <a:endParaRPr/>
          </a:p>
        </p:txBody>
      </p:sp>
      <p:sp>
        <p:nvSpPr>
          <p:cNvPr id="648" name="Google Shape;648;p95"/>
          <p:cNvSpPr txBox="1"/>
          <p:nvPr/>
        </p:nvSpPr>
        <p:spPr>
          <a:xfrm>
            <a:off x="676175" y="1739650"/>
            <a:ext cx="7811700" cy="15153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The dropdown menu in the Explanation/Evidence column provides the school district with four choices:</a:t>
            </a:r>
            <a:endParaRPr/>
          </a:p>
          <a:p>
            <a:pPr marL="0" marR="0" lvl="0" indent="0" algn="just" rtl="0">
              <a:lnSpc>
                <a:spcPct val="90000"/>
              </a:lnSpc>
              <a:spcBef>
                <a:spcPts val="900"/>
              </a:spcBef>
              <a:spcAft>
                <a:spcPts val="0"/>
              </a:spcAft>
              <a:buClr>
                <a:schemeClr val="dk1"/>
              </a:buClr>
              <a:buSzPts val="2400"/>
              <a:buFont typeface="Arial"/>
              <a:buNone/>
            </a:pPr>
            <a:endParaRPr sz="2400">
              <a:solidFill>
                <a:schemeClr val="dk1"/>
              </a:solidFill>
              <a:highlight>
                <a:srgbClr val="FFFFFF"/>
              </a:highlight>
              <a:latin typeface="Calibri"/>
              <a:ea typeface="Calibri"/>
              <a:cs typeface="Calibri"/>
              <a:sym typeface="Calibri"/>
            </a:endParaRPr>
          </a:p>
        </p:txBody>
      </p:sp>
      <p:pic>
        <p:nvPicPr>
          <p:cNvPr id="649" name="Google Shape;649;p95" descr="Screenshot of the dropdown choices, described in the speaker notes"/>
          <p:cNvPicPr preferRelativeResize="0"/>
          <p:nvPr/>
        </p:nvPicPr>
        <p:blipFill>
          <a:blip r:embed="rId3">
            <a:alphaModFix/>
          </a:blip>
          <a:stretch>
            <a:fillRect/>
          </a:stretch>
        </p:blipFill>
        <p:spPr>
          <a:xfrm>
            <a:off x="355163" y="2821278"/>
            <a:ext cx="8453725" cy="11618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3333"/>
              <a:buFont typeface="Arial"/>
              <a:buNone/>
            </a:pPr>
            <a:r>
              <a:rPr lang="en"/>
              <a:t>Oregon Department of Education</a:t>
            </a:r>
            <a:endParaRPr/>
          </a:p>
          <a:p>
            <a:pPr marL="0" lvl="0" indent="0" algn="l" rtl="0">
              <a:spcBef>
                <a:spcPts val="0"/>
              </a:spcBef>
              <a:spcAft>
                <a:spcPts val="0"/>
              </a:spcAft>
              <a:buNone/>
            </a:pPr>
            <a:r>
              <a:rPr lang="en"/>
              <a:t>Education Equity Stance</a:t>
            </a:r>
            <a:endParaRPr/>
          </a:p>
        </p:txBody>
      </p:sp>
      <p:sp>
        <p:nvSpPr>
          <p:cNvPr id="527" name="Google Shape;527;p78"/>
          <p:cNvSpPr txBox="1">
            <a:spLocks noGrp="1"/>
          </p:cNvSpPr>
          <p:nvPr>
            <p:ph type="body" idx="1"/>
          </p:nvPr>
        </p:nvSpPr>
        <p:spPr>
          <a:xfrm>
            <a:off x="537875" y="1369225"/>
            <a:ext cx="4552500" cy="3081900"/>
          </a:xfrm>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Font typeface="Arial"/>
              <a:buNone/>
            </a:pPr>
            <a:r>
              <a:rPr lang="en" sz="2000" i="1"/>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endParaRPr sz="2000"/>
          </a:p>
        </p:txBody>
      </p:sp>
      <p:pic>
        <p:nvPicPr>
          <p:cNvPr id="528" name="Google Shape;528;p78" descr="students sitting on classroom carpet with hands raised"/>
          <p:cNvPicPr preferRelativeResize="0"/>
          <p:nvPr/>
        </p:nvPicPr>
        <p:blipFill>
          <a:blip r:embed="rId3">
            <a:alphaModFix/>
          </a:blip>
          <a:stretch>
            <a:fillRect/>
          </a:stretch>
        </p:blipFill>
        <p:spPr>
          <a:xfrm>
            <a:off x="5156275" y="1677650"/>
            <a:ext cx="3698524" cy="2465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Proposed Corrective Action Plan &amp; Timeline</a:t>
            </a:r>
            <a:endParaRPr/>
          </a:p>
        </p:txBody>
      </p:sp>
      <p:sp>
        <p:nvSpPr>
          <p:cNvPr id="655" name="Google Shape;655;p96"/>
          <p:cNvSpPr txBox="1"/>
          <p:nvPr/>
        </p:nvSpPr>
        <p:spPr>
          <a:xfrm>
            <a:off x="658050" y="1812200"/>
            <a:ext cx="7827900" cy="913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The dropdown menu in the Corrective Action Plan &amp; Timeline column provides the school district with three choices:</a:t>
            </a:r>
            <a:endParaRPr/>
          </a:p>
          <a:p>
            <a:pPr marL="0" marR="0" lvl="0" indent="0" algn="just" rtl="0">
              <a:lnSpc>
                <a:spcPct val="90000"/>
              </a:lnSpc>
              <a:spcBef>
                <a:spcPts val="900"/>
              </a:spcBef>
              <a:spcAft>
                <a:spcPts val="0"/>
              </a:spcAft>
              <a:buClr>
                <a:schemeClr val="dk1"/>
              </a:buClr>
              <a:buSzPts val="2400"/>
              <a:buFont typeface="Arial"/>
              <a:buNone/>
            </a:pPr>
            <a:endParaRPr sz="2400">
              <a:solidFill>
                <a:schemeClr val="dk1"/>
              </a:solidFill>
              <a:highlight>
                <a:srgbClr val="FFFFFF"/>
              </a:highlight>
              <a:latin typeface="Calibri"/>
              <a:ea typeface="Calibri"/>
              <a:cs typeface="Calibri"/>
              <a:sym typeface="Calibri"/>
            </a:endParaRPr>
          </a:p>
        </p:txBody>
      </p:sp>
      <p:pic>
        <p:nvPicPr>
          <p:cNvPr id="656" name="Google Shape;656;p96" descr="Screenshot of the dropdown choices, described in the speaker notes"/>
          <p:cNvPicPr preferRelativeResize="0"/>
          <p:nvPr/>
        </p:nvPicPr>
        <p:blipFill>
          <a:blip r:embed="rId3">
            <a:alphaModFix/>
          </a:blip>
          <a:stretch>
            <a:fillRect/>
          </a:stretch>
        </p:blipFill>
        <p:spPr>
          <a:xfrm>
            <a:off x="527850" y="2949254"/>
            <a:ext cx="8088300" cy="7631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Sample Responses </a:t>
            </a:r>
            <a:endParaRPr/>
          </a:p>
        </p:txBody>
      </p:sp>
      <p:pic>
        <p:nvPicPr>
          <p:cNvPr id="662" name="Google Shape;662;p97" descr="Screenshot of the sample responses, accessible in the instructions doc."/>
          <p:cNvPicPr preferRelativeResize="0"/>
          <p:nvPr/>
        </p:nvPicPr>
        <p:blipFill>
          <a:blip r:embed="rId3">
            <a:alphaModFix/>
          </a:blip>
          <a:stretch>
            <a:fillRect/>
          </a:stretch>
        </p:blipFill>
        <p:spPr>
          <a:xfrm>
            <a:off x="1244650" y="1311875"/>
            <a:ext cx="6654699" cy="3348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School Board Presentation Template (Optional)</a:t>
            </a:r>
            <a:endParaRPr/>
          </a:p>
        </p:txBody>
      </p:sp>
      <p:pic>
        <p:nvPicPr>
          <p:cNvPr id="668" name="Google Shape;668;p98" descr="Screenshot of a slide from the template"/>
          <p:cNvPicPr preferRelativeResize="0"/>
          <p:nvPr/>
        </p:nvPicPr>
        <p:blipFill>
          <a:blip r:embed="rId3">
            <a:alphaModFix/>
          </a:blip>
          <a:stretch>
            <a:fillRect/>
          </a:stretch>
        </p:blipFill>
        <p:spPr>
          <a:xfrm>
            <a:off x="1485525" y="1371650"/>
            <a:ext cx="6172974" cy="3479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Posting the Community Report Online</a:t>
            </a:r>
            <a:endParaRPr/>
          </a:p>
        </p:txBody>
      </p:sp>
      <p:sp>
        <p:nvSpPr>
          <p:cNvPr id="674" name="Google Shape;674;p9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File Format Considerations</a:t>
            </a:r>
            <a:endParaRPr b="1"/>
          </a:p>
          <a:p>
            <a:pPr marL="457200" lvl="0" indent="-304800" algn="l" rtl="0">
              <a:spcBef>
                <a:spcPts val="800"/>
              </a:spcBef>
              <a:spcAft>
                <a:spcPts val="0"/>
              </a:spcAft>
              <a:buSzPts val="1200"/>
              <a:buChar char="•"/>
            </a:pPr>
            <a:r>
              <a:rPr lang="en" sz="1600" b="1"/>
              <a:t>PDF:</a:t>
            </a:r>
            <a:r>
              <a:rPr lang="en" sz="1600"/>
              <a:t> Posting the report as a PDF is the best option to ensure both ease of access and accessibility for people with disabilities. </a:t>
            </a:r>
            <a:endParaRPr sz="1600"/>
          </a:p>
          <a:p>
            <a:pPr marL="457200" lvl="0" indent="-304800" algn="l" rtl="0">
              <a:spcBef>
                <a:spcPts val="1000"/>
              </a:spcBef>
              <a:spcAft>
                <a:spcPts val="0"/>
              </a:spcAft>
              <a:buSzPts val="1200"/>
              <a:buChar char="•"/>
            </a:pPr>
            <a:r>
              <a:rPr lang="en" sz="1600" b="1"/>
              <a:t>Microsoft Word:</a:t>
            </a:r>
            <a:r>
              <a:rPr lang="en" sz="1600"/>
              <a:t> ODE provides the report template as a Microsoft Word file to ensure it meets WCAG 2.0 accessibility criteria; accessibility will also be maintained after it is converted to a PDF. </a:t>
            </a:r>
            <a:endParaRPr sz="1600"/>
          </a:p>
          <a:p>
            <a:pPr marL="914400" lvl="1" indent="-304800" algn="l" rtl="0">
              <a:spcBef>
                <a:spcPts val="1000"/>
              </a:spcBef>
              <a:spcAft>
                <a:spcPts val="0"/>
              </a:spcAft>
              <a:buSzPts val="1200"/>
              <a:buChar char="•"/>
            </a:pPr>
            <a:r>
              <a:rPr lang="en" sz="1600"/>
              <a:t>If viewers do not have Microsoft Word, they will be unable to open a file in that format. To convert a Word document to a PDF, simply choose “Save As a PDF” or reach out to Division22@ode.oregon.gov for support. </a:t>
            </a:r>
            <a:endParaRPr sz="1600"/>
          </a:p>
          <a:p>
            <a:pPr marL="457200" lvl="0" indent="-304800" algn="l" rtl="0">
              <a:spcBef>
                <a:spcPts val="1000"/>
              </a:spcBef>
              <a:spcAft>
                <a:spcPts val="0"/>
              </a:spcAft>
              <a:buSzPts val="1200"/>
              <a:buChar char="•"/>
            </a:pPr>
            <a:r>
              <a:rPr lang="en" sz="1600" b="1"/>
              <a:t>Google:</a:t>
            </a:r>
            <a:r>
              <a:rPr lang="en" sz="1600"/>
              <a:t> ODE does not provide the template as a Google Doc because the drop-down feature is not available in that format. Districts may upload and post the document as a Word.docx file in Google Drive. </a:t>
            </a:r>
            <a:endParaRPr sz="1600"/>
          </a:p>
          <a:p>
            <a:pPr marL="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Additional Considerations</a:t>
            </a:r>
            <a:endParaRPr/>
          </a:p>
        </p:txBody>
      </p:sp>
      <p:sp>
        <p:nvSpPr>
          <p:cNvPr id="680" name="Google Shape;680;p100"/>
          <p:cNvSpPr txBox="1">
            <a:spLocks noGrp="1"/>
          </p:cNvSpPr>
          <p:nvPr>
            <p:ph type="body" idx="1"/>
          </p:nvPr>
        </p:nvSpPr>
        <p:spPr>
          <a:xfrm>
            <a:off x="537875" y="1369225"/>
            <a:ext cx="79626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	</a:t>
            </a:r>
            <a:r>
              <a:rPr lang="en" b="1"/>
              <a:t>How easy is it to locate the report?</a:t>
            </a:r>
            <a:r>
              <a:rPr lang="en"/>
              <a:t> </a:t>
            </a:r>
            <a:endParaRPr/>
          </a:p>
          <a:p>
            <a:pPr marL="0" lvl="0" indent="457200" algn="l" rtl="0">
              <a:spcBef>
                <a:spcPts val="800"/>
              </a:spcBef>
              <a:spcAft>
                <a:spcPts val="0"/>
              </a:spcAft>
              <a:buNone/>
            </a:pPr>
            <a:r>
              <a:rPr lang="en"/>
              <a:t>Is it linked from the main page? Is it searchable? </a:t>
            </a:r>
            <a:endParaRPr/>
          </a:p>
          <a:p>
            <a:pPr marL="0" lvl="0" indent="0" algn="l" rtl="0">
              <a:spcBef>
                <a:spcPts val="800"/>
              </a:spcBef>
              <a:spcAft>
                <a:spcPts val="0"/>
              </a:spcAft>
              <a:buNone/>
            </a:pPr>
            <a:r>
              <a:rPr lang="en"/>
              <a:t>•	</a:t>
            </a:r>
            <a:r>
              <a:rPr lang="en" b="1"/>
              <a:t>How is the report labeled/titled?</a:t>
            </a:r>
            <a:r>
              <a:rPr lang="en"/>
              <a:t> </a:t>
            </a:r>
            <a:endParaRPr/>
          </a:p>
          <a:p>
            <a:pPr marL="457200" lvl="0" indent="0" algn="l" rtl="0">
              <a:spcBef>
                <a:spcPts val="800"/>
              </a:spcBef>
              <a:spcAft>
                <a:spcPts val="0"/>
              </a:spcAft>
              <a:buNone/>
            </a:pPr>
            <a:r>
              <a:rPr lang="en"/>
              <a:t>The title “Report on Compliance with Public School Standards” provides a clearer description of the content and purpose of the report than the title “Division 22 Report.” </a:t>
            </a:r>
            <a:endParaRPr/>
          </a:p>
          <a:p>
            <a:pPr marL="0" lvl="0" indent="0" algn="l" rtl="0">
              <a:spcBef>
                <a:spcPts val="800"/>
              </a:spcBef>
              <a:spcAft>
                <a:spcPts val="0"/>
              </a:spcAft>
              <a:buNone/>
            </a:pPr>
            <a:r>
              <a:rPr lang="en"/>
              <a:t>•	</a:t>
            </a:r>
            <a:r>
              <a:rPr lang="en" b="1"/>
              <a:t>Are there other languages that the report should be posted in? </a:t>
            </a:r>
            <a:endParaRPr b="1"/>
          </a:p>
          <a:p>
            <a:pPr marL="457200" lvl="0" indent="0" algn="l" rtl="0">
              <a:spcBef>
                <a:spcPts val="800"/>
              </a:spcBef>
              <a:spcAft>
                <a:spcPts val="0"/>
              </a:spcAft>
              <a:buNone/>
            </a:pPr>
            <a:r>
              <a:rPr lang="en"/>
              <a:t>Translated versions of the template are available in Spanish, Russian, Chinese, Vietnamese, Somali and Arabic. </a:t>
            </a:r>
            <a:endParaRPr/>
          </a:p>
        </p:txBody>
      </p:sp>
      <p:pic>
        <p:nvPicPr>
          <p:cNvPr id="681" name="Google Shape;681;p100" descr="decorative"/>
          <p:cNvPicPr preferRelativeResize="0"/>
          <p:nvPr/>
        </p:nvPicPr>
        <p:blipFill>
          <a:blip r:embed="rId3">
            <a:alphaModFix/>
          </a:blip>
          <a:stretch>
            <a:fillRect/>
          </a:stretch>
        </p:blipFill>
        <p:spPr>
          <a:xfrm>
            <a:off x="6511225" y="342900"/>
            <a:ext cx="2114950" cy="211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Demonstrate Transparency &amp; Build Trust</a:t>
            </a:r>
            <a:endParaRPr/>
          </a:p>
        </p:txBody>
      </p:sp>
      <p:sp>
        <p:nvSpPr>
          <p:cNvPr id="687" name="Google Shape;687;p101"/>
          <p:cNvSpPr txBox="1">
            <a:spLocks noGrp="1"/>
          </p:cNvSpPr>
          <p:nvPr>
            <p:ph type="body" idx="1"/>
          </p:nvPr>
        </p:nvSpPr>
        <p:spPr>
          <a:xfrm>
            <a:off x="442425" y="1369225"/>
            <a:ext cx="6440400" cy="30819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b="1"/>
              <a:t>Are there other communication channels the district can use to increase awareness in the school community about the standards and the district’s report?</a:t>
            </a:r>
            <a:r>
              <a:rPr lang="en"/>
              <a:t> Possibilities include an item in the news section of the website, a monthly newsletter, blog or vlog, weekly bulletin, social media post, etc.</a:t>
            </a:r>
            <a:endParaRPr/>
          </a:p>
          <a:p>
            <a:pPr marL="457200" lvl="0" indent="-317500" algn="l" rtl="0">
              <a:spcBef>
                <a:spcPts val="1000"/>
              </a:spcBef>
              <a:spcAft>
                <a:spcPts val="0"/>
              </a:spcAft>
              <a:buSzPts val="1400"/>
              <a:buChar char="●"/>
            </a:pPr>
            <a:r>
              <a:rPr lang="en" b="1"/>
              <a:t>How might the report be strengthened by including a district specific explanation or evidence of compliance?</a:t>
            </a:r>
            <a:r>
              <a:rPr lang="en"/>
              <a:t> Consider that this report offers an opportunity to demonstrate transparency and build trust with the community.</a:t>
            </a:r>
            <a:endParaRPr/>
          </a:p>
          <a:p>
            <a:pPr marL="914400" lvl="1" indent="-317500" algn="l" rtl="0">
              <a:spcBef>
                <a:spcPts val="1000"/>
              </a:spcBef>
              <a:spcAft>
                <a:spcPts val="0"/>
              </a:spcAft>
              <a:buSzPts val="1400"/>
              <a:buChar char="○"/>
            </a:pPr>
            <a:r>
              <a:rPr lang="en"/>
              <a:t>These </a:t>
            </a:r>
            <a:r>
              <a:rPr lang="en" b="1" u="sng">
                <a:solidFill>
                  <a:schemeClr val="hlink"/>
                </a:solidFill>
                <a:hlinkClick r:id="rId3"/>
              </a:rPr>
              <a:t>Exemplar District Reports from Previous Assurances</a:t>
            </a:r>
            <a:r>
              <a:rPr lang="en"/>
              <a:t> include Community Reports and School Board engagement artifacts.</a:t>
            </a:r>
            <a:endParaRPr/>
          </a:p>
          <a:p>
            <a:pPr marL="0" lvl="0" indent="0" algn="l" rtl="0">
              <a:spcBef>
                <a:spcPts val="1000"/>
              </a:spcBef>
              <a:spcAft>
                <a:spcPts val="0"/>
              </a:spcAft>
              <a:buNone/>
            </a:pPr>
            <a:endParaRPr/>
          </a:p>
        </p:txBody>
      </p:sp>
      <p:pic>
        <p:nvPicPr>
          <p:cNvPr id="688" name="Google Shape;688;p101" descr="decorative"/>
          <p:cNvPicPr preferRelativeResize="0"/>
          <p:nvPr/>
        </p:nvPicPr>
        <p:blipFill>
          <a:blip r:embed="rId4">
            <a:alphaModFix/>
          </a:blip>
          <a:stretch>
            <a:fillRect/>
          </a:stretch>
        </p:blipFill>
        <p:spPr>
          <a:xfrm>
            <a:off x="6978275" y="1953450"/>
            <a:ext cx="1914976" cy="19134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ODE Division 22 Submission Form - REQUIRED</a:t>
            </a:r>
            <a:endParaRPr/>
          </a:p>
        </p:txBody>
      </p:sp>
      <p:sp>
        <p:nvSpPr>
          <p:cNvPr id="694" name="Google Shape;694;p102"/>
          <p:cNvSpPr txBox="1">
            <a:spLocks noGrp="1"/>
          </p:cNvSpPr>
          <p:nvPr>
            <p:ph type="subTitle" idx="4294967295"/>
          </p:nvPr>
        </p:nvSpPr>
        <p:spPr>
          <a:xfrm>
            <a:off x="537875" y="1446400"/>
            <a:ext cx="5084700" cy="2704200"/>
          </a:xfrm>
          <a:prstGeom prst="rect">
            <a:avLst/>
          </a:prstGeom>
          <a:noFill/>
          <a:ln>
            <a:noFill/>
          </a:ln>
        </p:spPr>
        <p:txBody>
          <a:bodyPr spcFirstLastPara="1" wrap="square" lIns="91425" tIns="45700" rIns="91425" bIns="45700" anchor="t" anchorCtr="0">
            <a:normAutofit/>
          </a:bodyPr>
          <a:lstStyle/>
          <a:p>
            <a:pPr marL="0" lvl="0" indent="0" algn="l" rtl="0">
              <a:lnSpc>
                <a:spcPct val="102272"/>
              </a:lnSpc>
              <a:spcBef>
                <a:spcPts val="0"/>
              </a:spcBef>
              <a:spcAft>
                <a:spcPts val="0"/>
              </a:spcAft>
              <a:buClr>
                <a:schemeClr val="dk1"/>
              </a:buClr>
              <a:buSzPts val="1100"/>
              <a:buNone/>
            </a:pPr>
            <a:r>
              <a:rPr lang="en" sz="2400">
                <a:highlight>
                  <a:srgbClr val="FFFFFF"/>
                </a:highlight>
              </a:rPr>
              <a:t>The </a:t>
            </a:r>
            <a:r>
              <a:rPr lang="en" sz="2400" u="sng">
                <a:solidFill>
                  <a:schemeClr val="hlink"/>
                </a:solidFill>
                <a:highlight>
                  <a:srgbClr val="FFFFFF"/>
                </a:highlight>
                <a:hlinkClick r:id="rId3"/>
              </a:rPr>
              <a:t>Online Submission Form</a:t>
            </a:r>
            <a:r>
              <a:rPr lang="en" sz="2400">
                <a:highlight>
                  <a:srgbClr val="FFFFFF"/>
                </a:highlight>
              </a:rPr>
              <a:t> includes three sections:</a:t>
            </a:r>
            <a:endParaRPr/>
          </a:p>
          <a:p>
            <a:pPr marL="457200" lvl="0" indent="0" algn="l" rtl="0">
              <a:lnSpc>
                <a:spcPct val="102272"/>
              </a:lnSpc>
              <a:spcBef>
                <a:spcPts val="1200"/>
              </a:spcBef>
              <a:spcAft>
                <a:spcPts val="0"/>
              </a:spcAft>
              <a:buClr>
                <a:schemeClr val="dk1"/>
              </a:buClr>
              <a:buSzPts val="1100"/>
              <a:buNone/>
            </a:pPr>
            <a:r>
              <a:rPr lang="en" sz="2400">
                <a:highlight>
                  <a:srgbClr val="FFFFFF"/>
                </a:highlight>
              </a:rPr>
              <a:t>1.       Contact Information</a:t>
            </a:r>
            <a:endParaRPr/>
          </a:p>
          <a:p>
            <a:pPr marL="457200" lvl="0" indent="0" algn="l" rtl="0">
              <a:lnSpc>
                <a:spcPct val="102272"/>
              </a:lnSpc>
              <a:spcBef>
                <a:spcPts val="1200"/>
              </a:spcBef>
              <a:spcAft>
                <a:spcPts val="0"/>
              </a:spcAft>
              <a:buClr>
                <a:schemeClr val="dk1"/>
              </a:buClr>
              <a:buSzPts val="1100"/>
              <a:buNone/>
            </a:pPr>
            <a:r>
              <a:rPr lang="en" sz="2400">
                <a:highlight>
                  <a:srgbClr val="FFFFFF"/>
                </a:highlight>
              </a:rPr>
              <a:t>2.       Report to the Community</a:t>
            </a:r>
            <a:endParaRPr sz="2400">
              <a:highlight>
                <a:srgbClr val="FFFFFF"/>
              </a:highlight>
            </a:endParaRPr>
          </a:p>
          <a:p>
            <a:pPr marL="457200" lvl="0" indent="0" algn="l" rtl="0">
              <a:lnSpc>
                <a:spcPct val="102272"/>
              </a:lnSpc>
              <a:spcBef>
                <a:spcPts val="1200"/>
              </a:spcBef>
              <a:spcAft>
                <a:spcPts val="0"/>
              </a:spcAft>
              <a:buClr>
                <a:schemeClr val="dk1"/>
              </a:buClr>
              <a:buSzPts val="1100"/>
              <a:buNone/>
            </a:pPr>
            <a:r>
              <a:rPr lang="en" sz="2400">
                <a:highlight>
                  <a:srgbClr val="FFFFFF"/>
                </a:highlight>
              </a:rPr>
              <a:t>3.       Compliance Review</a:t>
            </a:r>
            <a:endParaRPr/>
          </a:p>
        </p:txBody>
      </p:sp>
      <p:pic>
        <p:nvPicPr>
          <p:cNvPr id="695" name="Google Shape;695;p102" descr="Screenshot of the form"/>
          <p:cNvPicPr preferRelativeResize="0"/>
          <p:nvPr/>
        </p:nvPicPr>
        <p:blipFill>
          <a:blip r:embed="rId4">
            <a:alphaModFix/>
          </a:blip>
          <a:stretch>
            <a:fillRect/>
          </a:stretch>
        </p:blipFill>
        <p:spPr>
          <a:xfrm>
            <a:off x="5482375" y="1244275"/>
            <a:ext cx="3216626" cy="3108456"/>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103"/>
          <p:cNvSpPr txBox="1">
            <a:spLocks noGrp="1"/>
          </p:cNvSpPr>
          <p:nvPr>
            <p:ph type="title"/>
          </p:nvPr>
        </p:nvSpPr>
        <p:spPr>
          <a:xfrm>
            <a:off x="537882" y="342900"/>
            <a:ext cx="8088300" cy="7698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Contact Information</a:t>
            </a:r>
            <a:endParaRPr sz="1600"/>
          </a:p>
        </p:txBody>
      </p:sp>
      <p:sp>
        <p:nvSpPr>
          <p:cNvPr id="703" name="Google Shape;703;p103"/>
          <p:cNvSpPr/>
          <p:nvPr/>
        </p:nvSpPr>
        <p:spPr>
          <a:xfrm>
            <a:off x="372350" y="1322975"/>
            <a:ext cx="8302800" cy="274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At the top of the screen, the Division 22 Assurances Form asks the submitter to provide the following information:</a:t>
            </a:r>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a:p>
            <a:pPr marL="0" lvl="0" indent="0" algn="r" rtl="0">
              <a:spcBef>
                <a:spcPts val="1200"/>
              </a:spcBef>
              <a:spcAft>
                <a:spcPts val="0"/>
              </a:spcAft>
              <a:buNone/>
            </a:pPr>
            <a:r>
              <a:rPr lang="en" sz="1800">
                <a:solidFill>
                  <a:schemeClr val="dk1"/>
                </a:solidFill>
                <a:latin typeface="Calibri"/>
                <a:ea typeface="Calibri"/>
                <a:cs typeface="Calibri"/>
                <a:sym typeface="Calibri"/>
              </a:rPr>
              <a:t>Note: All of these </a:t>
            </a:r>
            <a:endParaRPr sz="1800">
              <a:solidFill>
                <a:schemeClr val="dk1"/>
              </a:solidFill>
              <a:latin typeface="Calibri"/>
              <a:ea typeface="Calibri"/>
              <a:cs typeface="Calibri"/>
              <a:sym typeface="Calibri"/>
            </a:endParaRPr>
          </a:p>
          <a:p>
            <a:pPr marL="0" lvl="0" indent="0" algn="r" rtl="0">
              <a:spcBef>
                <a:spcPts val="0"/>
              </a:spcBef>
              <a:spcAft>
                <a:spcPts val="0"/>
              </a:spcAft>
              <a:buClr>
                <a:schemeClr val="dk1"/>
              </a:buClr>
              <a:buFont typeface="Arial"/>
              <a:buNone/>
            </a:pPr>
            <a:r>
              <a:rPr lang="en" sz="1800">
                <a:solidFill>
                  <a:schemeClr val="dk1"/>
                </a:solidFill>
                <a:latin typeface="Calibri"/>
                <a:ea typeface="Calibri"/>
                <a:cs typeface="Calibri"/>
                <a:sym typeface="Calibri"/>
              </a:rPr>
              <a:t>fields are required </a:t>
            </a:r>
            <a:endParaRPr sz="2800">
              <a:solidFill>
                <a:schemeClr val="dk1"/>
              </a:solidFill>
              <a:highlight>
                <a:srgbClr val="FFFFFF"/>
              </a:highlight>
              <a:latin typeface="Calibri"/>
              <a:ea typeface="Calibri"/>
              <a:cs typeface="Calibri"/>
              <a:sym typeface="Calibri"/>
            </a:endParaRPr>
          </a:p>
        </p:txBody>
      </p:sp>
      <p:sp>
        <p:nvSpPr>
          <p:cNvPr id="701" name="Google Shape;701;p10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27</a:t>
            </a:fld>
            <a:endParaRPr sz="900">
              <a:solidFill>
                <a:srgbClr val="595959"/>
              </a:solidFill>
            </a:endParaRPr>
          </a:p>
        </p:txBody>
      </p:sp>
      <p:pic>
        <p:nvPicPr>
          <p:cNvPr id="705" name="Google Shape;705;p103" descr="Screenshot of the form"/>
          <p:cNvPicPr preferRelativeResize="0"/>
          <p:nvPr/>
        </p:nvPicPr>
        <p:blipFill>
          <a:blip r:embed="rId3">
            <a:alphaModFix/>
          </a:blip>
          <a:stretch>
            <a:fillRect/>
          </a:stretch>
        </p:blipFill>
        <p:spPr>
          <a:xfrm>
            <a:off x="2334062" y="1999425"/>
            <a:ext cx="4475869" cy="2746900"/>
          </a:xfrm>
          <a:prstGeom prst="rect">
            <a:avLst/>
          </a:prstGeom>
          <a:noFill/>
          <a:ln>
            <a:noFill/>
          </a:ln>
        </p:spPr>
      </p:pic>
      <p:sp>
        <p:nvSpPr>
          <p:cNvPr id="702" name="Google Shape;702;p103" descr="screenshot showing requirements that submitter needs to provide at the beginning of the assurance smart sheet.&#10;District&#10;name&#10;title&#10;email&#10;phone"/>
          <p:cNvSpPr txBox="1"/>
          <p:nvPr/>
        </p:nvSpPr>
        <p:spPr>
          <a:xfrm>
            <a:off x="200697" y="1796069"/>
            <a:ext cx="8771853" cy="28416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220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28</a:t>
            </a:fld>
            <a:endParaRPr sz="900">
              <a:solidFill>
                <a:srgbClr val="595959"/>
              </a:solidFill>
            </a:endParaRPr>
          </a:p>
        </p:txBody>
      </p:sp>
      <p:sp>
        <p:nvSpPr>
          <p:cNvPr id="713" name="Google Shape;713;p104"/>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 Report to the Community</a:t>
            </a:r>
            <a:endParaRPr sz="1600"/>
          </a:p>
        </p:txBody>
      </p:sp>
      <p:sp>
        <p:nvSpPr>
          <p:cNvPr id="712" name="Google Shape;712;p104"/>
          <p:cNvSpPr/>
          <p:nvPr/>
        </p:nvSpPr>
        <p:spPr>
          <a:xfrm>
            <a:off x="200700" y="1389275"/>
            <a:ext cx="5642700" cy="3190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 sz="1800" b="1">
                <a:solidFill>
                  <a:schemeClr val="dk1"/>
                </a:solidFill>
                <a:latin typeface="Calibri"/>
                <a:ea typeface="Calibri"/>
                <a:cs typeface="Calibri"/>
                <a:sym typeface="Calibri"/>
              </a:rPr>
              <a:t>Step 1: </a:t>
            </a:r>
            <a:r>
              <a:rPr lang="en" sz="1800">
                <a:solidFill>
                  <a:schemeClr val="dk1"/>
                </a:solidFill>
                <a:latin typeface="Calibri"/>
                <a:ea typeface="Calibri"/>
                <a:cs typeface="Calibri"/>
                <a:sym typeface="Calibri"/>
              </a:rPr>
              <a:t>The Report to the Community section of the Division 22 Standards Assurances Form asks the school district to certify that:</a:t>
            </a:r>
            <a:endParaRPr/>
          </a:p>
          <a:p>
            <a:pPr marL="457200" marR="0" lvl="0" indent="-342900" algn="l" rtl="0">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school district made a report on its Division 22 Standards compliance to the district school board in an oral presentation at an open public meeting, allowing for public comment, by November 1, 2023; </a:t>
            </a:r>
            <a:endParaRPr/>
          </a:p>
          <a:p>
            <a:pPr marL="457200" marR="0" lvl="0" indent="-342900" algn="l" rtl="0">
              <a:spcBef>
                <a:spcPts val="12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Question 2 requires the school district to upload a copy of the local board meeting minutes where the Division 22 Standards Assurances Report was shared. </a:t>
            </a:r>
            <a:endParaRPr sz="1800">
              <a:solidFill>
                <a:schemeClr val="dk1"/>
              </a:solidFill>
              <a:latin typeface="Calibri"/>
              <a:ea typeface="Calibri"/>
              <a:cs typeface="Calibri"/>
              <a:sym typeface="Calibri"/>
            </a:endParaRPr>
          </a:p>
        </p:txBody>
      </p:sp>
      <p:pic>
        <p:nvPicPr>
          <p:cNvPr id="714" name="Google Shape;714;p104" descr="screenshot of this section of the form as described in the speaker notes"/>
          <p:cNvPicPr preferRelativeResize="0"/>
          <p:nvPr/>
        </p:nvPicPr>
        <p:blipFill>
          <a:blip r:embed="rId3">
            <a:alphaModFix/>
          </a:blip>
          <a:stretch>
            <a:fillRect/>
          </a:stretch>
        </p:blipFill>
        <p:spPr>
          <a:xfrm>
            <a:off x="5718025" y="1815400"/>
            <a:ext cx="3241751" cy="23379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900">
                <a:solidFill>
                  <a:srgbClr val="595959"/>
                </a:solidFill>
              </a:rPr>
              <a:t>29</a:t>
            </a:fld>
            <a:endParaRPr sz="900">
              <a:solidFill>
                <a:srgbClr val="595959"/>
              </a:solidFill>
            </a:endParaRPr>
          </a:p>
        </p:txBody>
      </p:sp>
      <p:sp>
        <p:nvSpPr>
          <p:cNvPr id="722" name="Google Shape;722;p105"/>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 Report to the Community (Continued)</a:t>
            </a:r>
            <a:endParaRPr sz="1600"/>
          </a:p>
        </p:txBody>
      </p:sp>
      <p:sp>
        <p:nvSpPr>
          <p:cNvPr id="721" name="Google Shape;721;p105"/>
          <p:cNvSpPr/>
          <p:nvPr/>
        </p:nvSpPr>
        <p:spPr>
          <a:xfrm>
            <a:off x="200700" y="1389275"/>
            <a:ext cx="8425800" cy="3190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 sz="1800" b="1">
                <a:solidFill>
                  <a:schemeClr val="dk1"/>
                </a:solidFill>
                <a:latin typeface="Calibri"/>
                <a:ea typeface="Calibri"/>
                <a:cs typeface="Calibri"/>
                <a:sym typeface="Calibri"/>
              </a:rPr>
              <a:t>Step 2: </a:t>
            </a:r>
            <a:r>
              <a:rPr lang="en" sz="1800">
                <a:solidFill>
                  <a:schemeClr val="dk1"/>
                </a:solidFill>
                <a:latin typeface="Calibri"/>
                <a:ea typeface="Calibri"/>
                <a:cs typeface="Calibri"/>
                <a:sym typeface="Calibri"/>
              </a:rPr>
              <a:t>The Report to the Community section asks the school district to certify that: </a:t>
            </a:r>
            <a:endParaRPr/>
          </a:p>
          <a:p>
            <a:pPr marL="457200" marR="0" lvl="0" indent="-342900" algn="l" rtl="0">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school district posted a copy of the report, using the form provided by ODE, on the school district’s website by November 1, 2023; </a:t>
            </a:r>
            <a:endParaRPr/>
          </a:p>
          <a:p>
            <a:pPr marL="457200" marR="0" lvl="0" indent="-342900" algn="l" rtl="0">
              <a:spcBef>
                <a:spcPts val="12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Question 2 requires the school district to enter a link to the exact location on the district website where the school district has posted its Division 22 Standards Assurances Report.</a:t>
            </a:r>
            <a:endParaRPr sz="1800">
              <a:solidFill>
                <a:schemeClr val="dk1"/>
              </a:solidFill>
              <a:latin typeface="Calibri"/>
              <a:ea typeface="Calibri"/>
              <a:cs typeface="Calibri"/>
              <a:sym typeface="Calibri"/>
            </a:endParaRPr>
          </a:p>
        </p:txBody>
      </p:sp>
      <p:pic>
        <p:nvPicPr>
          <p:cNvPr id="723" name="Google Shape;723;p105" descr="screenshot of this section of the form as described in the speaker notes"/>
          <p:cNvPicPr preferRelativeResize="0"/>
          <p:nvPr/>
        </p:nvPicPr>
        <p:blipFill>
          <a:blip r:embed="rId3">
            <a:alphaModFix/>
          </a:blip>
          <a:stretch>
            <a:fillRect/>
          </a:stretch>
        </p:blipFill>
        <p:spPr>
          <a:xfrm>
            <a:off x="2632163" y="3307725"/>
            <a:ext cx="3899718" cy="157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3"/>
        <p:cNvGrpSpPr/>
        <p:nvPr/>
      </p:nvGrpSpPr>
      <p:grpSpPr>
        <a:xfrm>
          <a:off x="0" y="0"/>
          <a:ext cx="0" cy="0"/>
          <a:chOff x="0" y="0"/>
          <a:chExt cx="0" cy="0"/>
        </a:xfrm>
      </p:grpSpPr>
      <p:sp>
        <p:nvSpPr>
          <p:cNvPr id="536" name="Google Shape;536;p7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3333"/>
              <a:buFont typeface="Arial"/>
              <a:buNone/>
            </a:pPr>
            <a:r>
              <a:rPr lang="en"/>
              <a:t>Division 22 Standards &amp; Assurances of Compliance</a:t>
            </a:r>
            <a:endParaRPr/>
          </a:p>
          <a:p>
            <a:pPr marL="0" lvl="0" indent="0" algn="l" rtl="0">
              <a:spcBef>
                <a:spcPts val="0"/>
              </a:spcBef>
              <a:spcAft>
                <a:spcPts val="0"/>
              </a:spcAft>
              <a:buNone/>
            </a:pPr>
            <a:r>
              <a:rPr lang="en"/>
              <a:t>“Our Why” </a:t>
            </a:r>
            <a:endParaRPr/>
          </a:p>
        </p:txBody>
      </p:sp>
      <p:sp>
        <p:nvSpPr>
          <p:cNvPr id="534" name="Google Shape;534;p79"/>
          <p:cNvSpPr/>
          <p:nvPr/>
        </p:nvSpPr>
        <p:spPr>
          <a:xfrm>
            <a:off x="323275" y="1429375"/>
            <a:ext cx="5270100" cy="30264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Signals our commitment to providing a high quality educational experience and equitable opportunities for all students.</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Division 22 standards articulate the floor of the education to be provided to students, not the ceiling.</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Assurances process offers an opportunity for districts not in compliance to reflect on areas in need of attention and receive technical assistance.</a:t>
            </a:r>
            <a:endParaRPr sz="1800">
              <a:latin typeface="Calibri"/>
              <a:ea typeface="Calibri"/>
              <a:cs typeface="Calibri"/>
              <a:sym typeface="Calibri"/>
            </a:endParaRPr>
          </a:p>
          <a:p>
            <a:pPr marL="114300" marR="0" lvl="0" indent="0" algn="l" rtl="0">
              <a:spcBef>
                <a:spcPts val="1000"/>
              </a:spcBef>
              <a:spcAft>
                <a:spcPts val="0"/>
              </a:spcAft>
              <a:buNone/>
            </a:pPr>
            <a:endParaRPr sz="1800">
              <a:solidFill>
                <a:schemeClr val="dk1"/>
              </a:solidFill>
              <a:latin typeface="Arial"/>
              <a:ea typeface="Arial"/>
              <a:cs typeface="Arial"/>
              <a:sym typeface="Arial"/>
            </a:endParaRPr>
          </a:p>
        </p:txBody>
      </p:sp>
      <p:pic>
        <p:nvPicPr>
          <p:cNvPr id="535" name="Google Shape;535;p79" descr="Young students (K-2) sitting on classroom floor, listening"/>
          <p:cNvPicPr preferRelativeResize="0"/>
          <p:nvPr/>
        </p:nvPicPr>
        <p:blipFill>
          <a:blip r:embed="rId3">
            <a:alphaModFix/>
          </a:blip>
          <a:stretch>
            <a:fillRect/>
          </a:stretch>
        </p:blipFill>
        <p:spPr>
          <a:xfrm>
            <a:off x="5593375" y="2052138"/>
            <a:ext cx="3431675" cy="2287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30</a:t>
            </a:fld>
            <a:endParaRPr sz="900">
              <a:solidFill>
                <a:srgbClr val="595959"/>
              </a:solidFill>
            </a:endParaRPr>
          </a:p>
        </p:txBody>
      </p:sp>
      <p:sp>
        <p:nvSpPr>
          <p:cNvPr id="731" name="Google Shape;731;p106"/>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Compliance Review</a:t>
            </a:r>
            <a:endParaRPr sz="1600"/>
          </a:p>
        </p:txBody>
      </p:sp>
      <p:sp>
        <p:nvSpPr>
          <p:cNvPr id="730" name="Google Shape;730;p106"/>
          <p:cNvSpPr/>
          <p:nvPr/>
        </p:nvSpPr>
        <p:spPr>
          <a:xfrm>
            <a:off x="271183" y="1302796"/>
            <a:ext cx="8621700" cy="6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Step 1:</a:t>
            </a:r>
            <a:r>
              <a:rPr lang="en" sz="1800">
                <a:solidFill>
                  <a:schemeClr val="dk1"/>
                </a:solidFill>
                <a:latin typeface="Calibri"/>
                <a:ea typeface="Calibri"/>
                <a:cs typeface="Calibri"/>
                <a:sym typeface="Calibri"/>
              </a:rPr>
              <a:t> The Compliance Review section asks what the school district’s compliance status was for the rule during the 2022-23 school year and requires the school district to click “In compliance,” “Out of compliance,” or “Implementing approved corrective action.” Some rules also have the additional option of “Does not apply to a K-8 district.”</a:t>
            </a:r>
            <a:endParaRPr/>
          </a:p>
        </p:txBody>
      </p:sp>
      <p:pic>
        <p:nvPicPr>
          <p:cNvPr id="732" name="Google Shape;732;p106" descr="screenshot of this section of the form as described in the speaker notes"/>
          <p:cNvPicPr preferRelativeResize="0"/>
          <p:nvPr/>
        </p:nvPicPr>
        <p:blipFill>
          <a:blip r:embed="rId3">
            <a:alphaModFix/>
          </a:blip>
          <a:stretch>
            <a:fillRect/>
          </a:stretch>
        </p:blipFill>
        <p:spPr>
          <a:xfrm>
            <a:off x="1500175" y="2571746"/>
            <a:ext cx="6143625" cy="2219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31</a:t>
            </a:fld>
            <a:endParaRPr sz="900">
              <a:solidFill>
                <a:srgbClr val="595959"/>
              </a:solidFill>
            </a:endParaRPr>
          </a:p>
        </p:txBody>
      </p:sp>
      <p:sp>
        <p:nvSpPr>
          <p:cNvPr id="739" name="Google Shape;739;p107"/>
          <p:cNvSpPr/>
          <p:nvPr/>
        </p:nvSpPr>
        <p:spPr>
          <a:xfrm>
            <a:off x="271183" y="1270971"/>
            <a:ext cx="8621700" cy="6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Steps 2 and 3 are only required for those standards with which the school district reports “Out of compliance” or “Implementing approved corrective action.” The additional fields will not populate for districts that report “In compliance” or “Does not apply to a K-8 district.”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1800" b="1">
                <a:solidFill>
                  <a:schemeClr val="dk1"/>
                </a:solidFill>
                <a:latin typeface="Calibri"/>
                <a:ea typeface="Calibri"/>
                <a:cs typeface="Calibri"/>
                <a:sym typeface="Calibri"/>
              </a:rPr>
              <a:t>Step 2a: “Out of Compliance” </a:t>
            </a:r>
            <a:r>
              <a:rPr lang="en" sz="1800">
                <a:solidFill>
                  <a:schemeClr val="dk1"/>
                </a:solidFill>
                <a:latin typeface="Calibri"/>
                <a:ea typeface="Calibri"/>
                <a:cs typeface="Calibri"/>
                <a:sym typeface="Calibri"/>
              </a:rPr>
              <a:t>For standards with which the school district was out of compliance during the 2022-23 school year, the Compliance Review section prompts the school district to provide an explanation of why the school district was out of compliance. </a:t>
            </a:r>
            <a:endParaRPr>
              <a:solidFill>
                <a:schemeClr val="dk1"/>
              </a:solidFill>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740" name="Google Shape;740;p107"/>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dirty="0"/>
              <a:t>Compliance Review </a:t>
            </a:r>
            <a:r>
              <a:rPr lang="en" sz="2900" dirty="0"/>
              <a:t>(Out of Compliance a)</a:t>
            </a:r>
            <a:endParaRPr sz="900" dirty="0"/>
          </a:p>
        </p:txBody>
      </p:sp>
      <p:pic>
        <p:nvPicPr>
          <p:cNvPr id="741" name="Google Shape;741;p107" descr="screenshot of this section of the form as described in the speaker notes"/>
          <p:cNvPicPr preferRelativeResize="0"/>
          <p:nvPr/>
        </p:nvPicPr>
        <p:blipFill>
          <a:blip r:embed="rId3">
            <a:alphaModFix/>
          </a:blip>
          <a:stretch>
            <a:fillRect/>
          </a:stretch>
        </p:blipFill>
        <p:spPr>
          <a:xfrm>
            <a:off x="2325350" y="3369000"/>
            <a:ext cx="5893074" cy="1648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32</a:t>
            </a:fld>
            <a:endParaRPr sz="900">
              <a:solidFill>
                <a:srgbClr val="595959"/>
              </a:solidFill>
            </a:endParaRPr>
          </a:p>
        </p:txBody>
      </p:sp>
      <p:sp>
        <p:nvSpPr>
          <p:cNvPr id="749" name="Google Shape;749;p108"/>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dirty="0"/>
              <a:t>Compliance Review (Out of Compliance b)</a:t>
            </a:r>
            <a:endParaRPr sz="1600" dirty="0"/>
          </a:p>
        </p:txBody>
      </p:sp>
      <p:sp>
        <p:nvSpPr>
          <p:cNvPr id="748" name="Google Shape;748;p108" descr="Step 2:  For rules with which the school district was out of compliance during the 2018-19 school year, the Compliance Review section prompts the school district to provide an explanation of why the school district was out of compliance. &#10;"/>
          <p:cNvSpPr/>
          <p:nvPr/>
        </p:nvSpPr>
        <p:spPr>
          <a:xfrm>
            <a:off x="200696" y="1391796"/>
            <a:ext cx="8621700" cy="6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dirty="0">
                <a:solidFill>
                  <a:schemeClr val="dk1"/>
                </a:solidFill>
                <a:latin typeface="Calibri"/>
                <a:ea typeface="Calibri"/>
                <a:cs typeface="Calibri"/>
                <a:sym typeface="Calibri"/>
              </a:rPr>
              <a:t>Step 2b:</a:t>
            </a:r>
            <a:r>
              <a:rPr lang="en" sz="1800" dirty="0">
                <a:solidFill>
                  <a:schemeClr val="dk1"/>
                </a:solidFill>
                <a:latin typeface="Calibri"/>
                <a:ea typeface="Calibri"/>
                <a:cs typeface="Calibri"/>
                <a:sym typeface="Calibri"/>
              </a:rPr>
              <a:t> For standards with which the school district was out of compliance during the 2022-23 school year, the Compliance Review section prompts the school district to provide a description of the school district’s proposed corrective action plan to come into compliance by the beginning of the 2024-25 school year. </a:t>
            </a:r>
            <a:endParaRPr dirty="0"/>
          </a:p>
        </p:txBody>
      </p:sp>
      <p:pic>
        <p:nvPicPr>
          <p:cNvPr id="750" name="Google Shape;750;p108" descr="screenshot of this section of the form as described in the speaker notes"/>
          <p:cNvPicPr preferRelativeResize="0"/>
          <p:nvPr/>
        </p:nvPicPr>
        <p:blipFill>
          <a:blip r:embed="rId3">
            <a:alphaModFix/>
          </a:blip>
          <a:stretch>
            <a:fillRect/>
          </a:stretch>
        </p:blipFill>
        <p:spPr>
          <a:xfrm>
            <a:off x="1362075" y="2652221"/>
            <a:ext cx="6419850" cy="1952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33</a:t>
            </a:fld>
            <a:endParaRPr sz="900">
              <a:solidFill>
                <a:srgbClr val="595959"/>
              </a:solidFill>
            </a:endParaRPr>
          </a:p>
        </p:txBody>
      </p:sp>
      <p:sp>
        <p:nvSpPr>
          <p:cNvPr id="758" name="Google Shape;758;p109"/>
          <p:cNvSpPr txBox="1">
            <a:spLocks noGrp="1"/>
          </p:cNvSpPr>
          <p:nvPr>
            <p:ph type="title"/>
          </p:nvPr>
        </p:nvSpPr>
        <p:spPr>
          <a:xfrm>
            <a:off x="537875" y="342900"/>
            <a:ext cx="8289600" cy="769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225000"/>
              <a:buFont typeface="Calibri"/>
              <a:buNone/>
            </a:pPr>
            <a:r>
              <a:rPr lang="en"/>
              <a:t>Compliance Review (Implementing corrective action)</a:t>
            </a:r>
            <a:endParaRPr sz="1600"/>
          </a:p>
        </p:txBody>
      </p:sp>
      <p:sp>
        <p:nvSpPr>
          <p:cNvPr id="757" name="Google Shape;757;p109" descr="For rules with which the school district was out of compliance during the 2018-19 school year, the Step 3, Compliance Review section prompts the school district to provide a description of the school district’s proposed corrective action plan to come into compliance by the beginning of the 2020-21 school year. &#10;"/>
          <p:cNvSpPr/>
          <p:nvPr/>
        </p:nvSpPr>
        <p:spPr>
          <a:xfrm>
            <a:off x="261146" y="1292521"/>
            <a:ext cx="8621700" cy="9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Step 3: “Implementing approved corrective action from prior assurances”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 sz="1800">
                <a:solidFill>
                  <a:schemeClr val="dk1"/>
                </a:solidFill>
                <a:latin typeface="Calibri"/>
                <a:ea typeface="Calibri"/>
                <a:cs typeface="Calibri"/>
                <a:sym typeface="Calibri"/>
              </a:rPr>
              <a:t>For standards with which the district reported out of compliance on a previous assurances, the district must confirm completion of corrective action. </a:t>
            </a:r>
            <a:endParaRPr/>
          </a:p>
        </p:txBody>
      </p:sp>
      <p:pic>
        <p:nvPicPr>
          <p:cNvPr id="759" name="Google Shape;759;p109" descr="screenshot of this section of the form as described in the speaker notes"/>
          <p:cNvPicPr preferRelativeResize="0"/>
          <p:nvPr/>
        </p:nvPicPr>
        <p:blipFill>
          <a:blip r:embed="rId3">
            <a:alphaModFix/>
          </a:blip>
          <a:stretch>
            <a:fillRect/>
          </a:stretch>
        </p:blipFill>
        <p:spPr>
          <a:xfrm>
            <a:off x="1262050" y="2776050"/>
            <a:ext cx="6619875" cy="1828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34</a:t>
            </a:fld>
            <a:endParaRPr sz="900">
              <a:solidFill>
                <a:srgbClr val="595959"/>
              </a:solidFill>
            </a:endParaRPr>
          </a:p>
        </p:txBody>
      </p:sp>
      <p:sp>
        <p:nvSpPr>
          <p:cNvPr id="767" name="Google Shape;767;p110"/>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Considerations for Completing the Form</a:t>
            </a:r>
            <a:endParaRPr sz="1600"/>
          </a:p>
        </p:txBody>
      </p:sp>
      <p:sp>
        <p:nvSpPr>
          <p:cNvPr id="766" name="Google Shape;766;p110" descr="screenshot showing: The online submission form must be completed in one session – By 2/15&#10;You can leave it open on your desktop and take breaks and return to it. But…&#10;That may be risky, it can time out when your screen saver turns on!&#10;You cannot save it, close it, and come back to it!&#10;Once submitted, you cannot revise!&#10;For rules reported as out of compliance, ODE encourages copying and pasting responses from the “Explanation” and “Proposed Corrective Action” fields of the Report to Community Template&#10;Be sure to carefully review each rule to avoid cut/paste errors!&#10;When you submit, a copy of your response will be emailed to you&#10;" title="considerations for completing the form"/>
          <p:cNvSpPr/>
          <p:nvPr/>
        </p:nvSpPr>
        <p:spPr>
          <a:xfrm>
            <a:off x="361750" y="1335275"/>
            <a:ext cx="5173500" cy="3197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 sz="2000" b="1">
                <a:solidFill>
                  <a:schemeClr val="dk1"/>
                </a:solidFill>
                <a:latin typeface="Calibri"/>
                <a:ea typeface="Calibri"/>
                <a:cs typeface="Calibri"/>
                <a:sym typeface="Calibri"/>
              </a:rPr>
              <a:t>The online submission form must be completed in one session.</a:t>
            </a:r>
            <a:endParaRPr sz="2000" b="1">
              <a:solidFill>
                <a:srgbClr val="FF0000"/>
              </a:solidFill>
              <a:latin typeface="Calibri"/>
              <a:ea typeface="Calibri"/>
              <a:cs typeface="Calibri"/>
              <a:sym typeface="Calibri"/>
            </a:endParaRPr>
          </a:p>
          <a:p>
            <a:pPr marL="914400" marR="0" lvl="0" indent="0" algn="l" rtl="0">
              <a:spcBef>
                <a:spcPts val="0"/>
              </a:spcBef>
              <a:spcAft>
                <a:spcPts val="0"/>
              </a:spcAft>
              <a:buNone/>
            </a:pPr>
            <a:endParaRPr sz="1600"/>
          </a:p>
          <a:p>
            <a:pPr marL="457200" marR="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ODE encourages copying and pasting responses from the “Explanation/Evidence” and “Corrective Action Plan &amp; Timeline” fields of the Division 22 Standards Community Report Template.</a:t>
            </a:r>
            <a:endParaRPr sz="1600"/>
          </a:p>
          <a:p>
            <a:pPr marL="457200" marR="0" lvl="0" indent="-355600" algn="l" rtl="0">
              <a:spcBef>
                <a:spcPts val="1200"/>
              </a:spcBef>
              <a:spcAft>
                <a:spcPts val="0"/>
              </a:spcAft>
              <a:buClr>
                <a:schemeClr val="dk1"/>
              </a:buClr>
              <a:buSzPts val="2000"/>
              <a:buFont typeface="Calibri"/>
              <a:buChar char="●"/>
            </a:pPr>
            <a:r>
              <a:rPr lang="en" sz="2000" b="1" i="0" u="none" strike="noStrike" cap="none">
                <a:solidFill>
                  <a:schemeClr val="dk1"/>
                </a:solidFill>
                <a:latin typeface="Calibri"/>
                <a:ea typeface="Calibri"/>
                <a:cs typeface="Calibri"/>
                <a:sym typeface="Calibri"/>
              </a:rPr>
              <a:t>Be sure to carefully review each rule to avoid cut/paste errors!</a:t>
            </a:r>
            <a:endParaRPr sz="1600"/>
          </a:p>
        </p:txBody>
      </p:sp>
      <p:pic>
        <p:nvPicPr>
          <p:cNvPr id="768" name="Google Shape;768;p110" descr="Scrabble tiles spelling out &quot;plan&quot;"/>
          <p:cNvPicPr preferRelativeResize="0"/>
          <p:nvPr/>
        </p:nvPicPr>
        <p:blipFill>
          <a:blip r:embed="rId3">
            <a:alphaModFix/>
          </a:blip>
          <a:stretch>
            <a:fillRect/>
          </a:stretch>
        </p:blipFill>
        <p:spPr>
          <a:xfrm>
            <a:off x="5535250" y="1841600"/>
            <a:ext cx="3279677" cy="21847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1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rPr>
              <a:t>35</a:t>
            </a:fld>
            <a:endParaRPr sz="900">
              <a:solidFill>
                <a:srgbClr val="595959"/>
              </a:solidFill>
            </a:endParaRPr>
          </a:p>
        </p:txBody>
      </p:sp>
      <p:sp>
        <p:nvSpPr>
          <p:cNvPr id="775" name="Google Shape;775;p111" descr="screenshot showing: The online submission form must be completed in one session – By 2/15&#10;You can leave it open on your desktop and take breaks and return to it. But…&#10;That may be risky, it can time out when your screen saver turns on!&#10;You cannot save it, close it, and come back to it!&#10;Once submitted, you cannot revise!&#10;For rules reported as out of compliance, ODE encourages copying and pasting responses from the “Explanation” and “Proposed Corrective Action” fields of the Report to Community Template&#10;Be sure to carefully review each rule to avoid cut/paste errors!&#10;When you submit, a copy of your response will be emailed to you&#10;" title="considerations for completing the form"/>
          <p:cNvSpPr/>
          <p:nvPr/>
        </p:nvSpPr>
        <p:spPr>
          <a:xfrm>
            <a:off x="361540" y="809264"/>
            <a:ext cx="8337300" cy="284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ctr" rtl="0">
              <a:spcBef>
                <a:spcPts val="2200"/>
              </a:spcBef>
              <a:spcAft>
                <a:spcPts val="0"/>
              </a:spcAft>
              <a:buNone/>
            </a:pPr>
            <a:r>
              <a:rPr lang="en" sz="3300">
                <a:solidFill>
                  <a:schemeClr val="dk1"/>
                </a:solidFill>
                <a:latin typeface="Calibri"/>
                <a:ea typeface="Calibri"/>
                <a:cs typeface="Calibri"/>
                <a:sym typeface="Calibri"/>
              </a:rPr>
              <a:t>When you submit, check this box to have a copy of your submission emailed to you!</a:t>
            </a:r>
            <a:endParaRPr sz="2900"/>
          </a:p>
        </p:txBody>
      </p:sp>
      <p:sp>
        <p:nvSpPr>
          <p:cNvPr id="776" name="Google Shape;776;p111"/>
          <p:cNvSpPr txBox="1">
            <a:spLocks noGrp="1"/>
          </p:cNvSpPr>
          <p:nvPr>
            <p:ph type="title"/>
          </p:nvPr>
        </p:nvSpPr>
        <p:spPr>
          <a:xfrm>
            <a:off x="537882" y="342900"/>
            <a:ext cx="8088300" cy="76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
              <a:t>Request a Copy of Your Submission</a:t>
            </a:r>
            <a:endParaRPr sz="1600"/>
          </a:p>
        </p:txBody>
      </p:sp>
      <p:pic>
        <p:nvPicPr>
          <p:cNvPr id="777" name="Google Shape;777;p111" descr="screenshot of this section of the form as described in the speaker notes"/>
          <p:cNvPicPr preferRelativeResize="0"/>
          <p:nvPr/>
        </p:nvPicPr>
        <p:blipFill rotWithShape="1">
          <a:blip r:embed="rId3">
            <a:alphaModFix/>
          </a:blip>
          <a:srcRect/>
          <a:stretch/>
        </p:blipFill>
        <p:spPr>
          <a:xfrm>
            <a:off x="2911684" y="2992252"/>
            <a:ext cx="3237019" cy="1367588"/>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Questions? Concerns? Feedback?</a:t>
            </a:r>
            <a:endParaRPr/>
          </a:p>
        </p:txBody>
      </p:sp>
      <p:sp>
        <p:nvSpPr>
          <p:cNvPr id="783" name="Google Shape;783;p112"/>
          <p:cNvSpPr txBox="1">
            <a:spLocks noGrp="1"/>
          </p:cNvSpPr>
          <p:nvPr>
            <p:ph type="body" idx="1"/>
          </p:nvPr>
        </p:nvSpPr>
        <p:spPr>
          <a:xfrm>
            <a:off x="537876" y="1369225"/>
            <a:ext cx="41319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Font typeface="Arial"/>
              <a:buNone/>
            </a:pPr>
            <a:r>
              <a:rPr lang="en" sz="2000"/>
              <a:t>If you have questions about the Division 22 Standards Assurances submission process, please contact </a:t>
            </a:r>
            <a:r>
              <a:rPr lang="en" sz="2000" b="1"/>
              <a:t>Susan Payne – Education Standards and Systems Specialist.</a:t>
            </a:r>
            <a:endParaRPr>
              <a:solidFill>
                <a:srgbClr val="000000"/>
              </a:solidFill>
            </a:endParaRPr>
          </a:p>
          <a:p>
            <a:pPr marL="0" lvl="0" indent="0" algn="l" rtl="0">
              <a:lnSpc>
                <a:spcPct val="100000"/>
              </a:lnSpc>
              <a:spcBef>
                <a:spcPts val="600"/>
              </a:spcBef>
              <a:spcAft>
                <a:spcPts val="0"/>
              </a:spcAft>
              <a:buNone/>
            </a:pPr>
            <a:endParaRPr sz="1400"/>
          </a:p>
          <a:p>
            <a:pPr marL="0" lvl="0" indent="0" algn="l" rtl="0">
              <a:lnSpc>
                <a:spcPct val="100000"/>
              </a:lnSpc>
              <a:spcBef>
                <a:spcPts val="600"/>
              </a:spcBef>
              <a:spcAft>
                <a:spcPts val="0"/>
              </a:spcAft>
              <a:buNone/>
            </a:pPr>
            <a:r>
              <a:rPr lang="en" sz="2000"/>
              <a:t>Email: </a:t>
            </a:r>
            <a:r>
              <a:rPr lang="en" sz="2000" u="sng">
                <a:solidFill>
                  <a:schemeClr val="hlink"/>
                </a:solidFill>
                <a:hlinkClick r:id="rId3"/>
              </a:rPr>
              <a:t>Division22@ode.oregon.gov</a:t>
            </a:r>
            <a:r>
              <a:rPr lang="en" sz="2000"/>
              <a:t> or </a:t>
            </a:r>
            <a:r>
              <a:rPr lang="en" sz="2000" u="sng">
                <a:solidFill>
                  <a:schemeClr val="hlink"/>
                </a:solidFill>
                <a:hlinkClick r:id="rId4"/>
              </a:rPr>
              <a:t>Susan.Payne@ode.oregon.gov</a:t>
            </a:r>
            <a:endParaRPr sz="2000"/>
          </a:p>
          <a:p>
            <a:pPr marL="0" lvl="0" indent="0" algn="l" rtl="0">
              <a:lnSpc>
                <a:spcPct val="100000"/>
              </a:lnSpc>
              <a:spcBef>
                <a:spcPts val="1200"/>
              </a:spcBef>
              <a:spcAft>
                <a:spcPts val="0"/>
              </a:spcAft>
              <a:buNone/>
            </a:pPr>
            <a:r>
              <a:rPr lang="en" sz="2000"/>
              <a:t>Phone: 503-580-6814 (cell)</a:t>
            </a:r>
            <a:endParaRPr sz="2000"/>
          </a:p>
          <a:p>
            <a:pPr marL="0" lvl="0" indent="0" algn="l" rtl="0">
              <a:lnSpc>
                <a:spcPct val="100000"/>
              </a:lnSpc>
              <a:spcBef>
                <a:spcPts val="1200"/>
              </a:spcBef>
              <a:spcAft>
                <a:spcPts val="0"/>
              </a:spcAft>
              <a:buNone/>
            </a:pPr>
            <a:endParaRPr sz="1400">
              <a:solidFill>
                <a:srgbClr val="000000"/>
              </a:solidFill>
              <a:latin typeface="Arial"/>
              <a:ea typeface="Arial"/>
              <a:cs typeface="Arial"/>
              <a:sym typeface="Arial"/>
            </a:endParaRPr>
          </a:p>
          <a:p>
            <a:pPr marL="914400" lvl="1" indent="-228600" algn="l" rtl="0">
              <a:lnSpc>
                <a:spcPct val="100000"/>
              </a:lnSpc>
              <a:spcBef>
                <a:spcPts val="1200"/>
              </a:spcBef>
              <a:spcAft>
                <a:spcPts val="0"/>
              </a:spcAft>
              <a:buClr>
                <a:schemeClr val="dk1"/>
              </a:buClr>
              <a:buSzPts val="1800"/>
              <a:buFont typeface="Arial"/>
              <a:buNone/>
            </a:pPr>
            <a:endParaRPr sz="2800">
              <a:highlight>
                <a:srgbClr val="FFFFFF"/>
              </a:highlight>
              <a:latin typeface="Arial"/>
              <a:ea typeface="Arial"/>
              <a:cs typeface="Arial"/>
              <a:sym typeface="Arial"/>
            </a:endParaRPr>
          </a:p>
          <a:p>
            <a:pPr marL="0" lvl="0" indent="0" algn="l" rtl="0">
              <a:spcBef>
                <a:spcPts val="800"/>
              </a:spcBef>
              <a:spcAft>
                <a:spcPts val="0"/>
              </a:spcAft>
              <a:buNone/>
            </a:pPr>
            <a:endParaRPr/>
          </a:p>
        </p:txBody>
      </p:sp>
      <p:pic>
        <p:nvPicPr>
          <p:cNvPr id="784" name="Google Shape;784;p112" descr="Big red button labeled &quot;Help&quot;"/>
          <p:cNvPicPr preferRelativeResize="0"/>
          <p:nvPr/>
        </p:nvPicPr>
        <p:blipFill>
          <a:blip r:embed="rId5">
            <a:alphaModFix/>
          </a:blip>
          <a:stretch>
            <a:fillRect/>
          </a:stretch>
        </p:blipFill>
        <p:spPr>
          <a:xfrm>
            <a:off x="5032900" y="1504662"/>
            <a:ext cx="3350202" cy="2811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Helpful Resources</a:t>
            </a:r>
            <a:endParaRPr/>
          </a:p>
        </p:txBody>
      </p:sp>
      <p:sp>
        <p:nvSpPr>
          <p:cNvPr id="542" name="Google Shape;542;p80"/>
          <p:cNvSpPr txBox="1">
            <a:spLocks noGrp="1"/>
          </p:cNvSpPr>
          <p:nvPr>
            <p:ph type="body" idx="1"/>
          </p:nvPr>
        </p:nvSpPr>
        <p:spPr>
          <a:xfrm>
            <a:off x="4470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Consult the following resources for information on specific rules:</a:t>
            </a:r>
            <a:endParaRPr/>
          </a:p>
        </p:txBody>
      </p:sp>
      <p:graphicFrame>
        <p:nvGraphicFramePr>
          <p:cNvPr id="543" name="Google Shape;543;p80"/>
          <p:cNvGraphicFramePr/>
          <p:nvPr>
            <p:extLst>
              <p:ext uri="{D42A27DB-BD31-4B8C-83A1-F6EECF244321}">
                <p14:modId xmlns:p14="http://schemas.microsoft.com/office/powerpoint/2010/main" val="469247624"/>
              </p:ext>
            </p:extLst>
          </p:nvPr>
        </p:nvGraphicFramePr>
        <p:xfrm>
          <a:off x="871725" y="1798375"/>
          <a:ext cx="7239000" cy="2889384"/>
        </p:xfrm>
        <a:graphic>
          <a:graphicData uri="http://schemas.openxmlformats.org/drawingml/2006/table">
            <a:tbl>
              <a:tblPr firstRow="1">
                <a:noFill/>
                <a:tableStyleId>{3E098E40-2811-4C4B-9B8C-785D402A5AD6}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lnSpc>
                          <a:spcPct val="90000"/>
                        </a:lnSpc>
                        <a:spcBef>
                          <a:spcPts val="800"/>
                        </a:spcBef>
                        <a:spcAft>
                          <a:spcPts val="0"/>
                        </a:spcAft>
                        <a:buNone/>
                      </a:pPr>
                      <a:r>
                        <a:rPr lang="en-US" sz="1600" b="1" dirty="0"/>
                        <a:t>Resources</a:t>
                      </a:r>
                      <a:endParaRPr sz="1600" b="1" dirty="0"/>
                    </a:p>
                  </a:txBody>
                  <a:tcPr marL="91425" marR="91425" marT="91425" marB="91425">
                    <a:lnL w="9525" cap="flat" cmpd="sng">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b="1" dirty="0"/>
                        <a:t>Rules</a:t>
                      </a:r>
                      <a:endParaRPr b="1" dirty="0"/>
                    </a:p>
                  </a:txBody>
                  <a:tcPr marL="91425" marR="91425" marT="91425" marB="91425">
                    <a:lnL w="9525" cap="flat" cmpd="sng" algn="ctr">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4106163888"/>
                  </a:ext>
                </a:extLst>
              </a:tr>
              <a:tr h="381000">
                <a:tc>
                  <a:txBody>
                    <a:bodyPr/>
                    <a:lstStyle/>
                    <a:p>
                      <a:pPr marL="0" lvl="0" indent="0" algn="l" rtl="0">
                        <a:lnSpc>
                          <a:spcPct val="90000"/>
                        </a:lnSpc>
                        <a:spcBef>
                          <a:spcPts val="800"/>
                        </a:spcBef>
                        <a:spcAft>
                          <a:spcPts val="0"/>
                        </a:spcAft>
                        <a:buNone/>
                      </a:pPr>
                      <a:r>
                        <a:rPr lang="en" sz="1600" b="1" u="sng">
                          <a:solidFill>
                            <a:schemeClr val="hlink"/>
                          </a:solidFill>
                          <a:hlinkClick r:id="rId3"/>
                        </a:rPr>
                        <a:t>ODE’s Rules at a Glance Summary</a:t>
                      </a:r>
                      <a:endParaRPr sz="1600"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a:t>Provides a high level summary of each rule</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90000"/>
                        </a:lnSpc>
                        <a:spcBef>
                          <a:spcPts val="800"/>
                        </a:spcBef>
                        <a:spcAft>
                          <a:spcPts val="0"/>
                        </a:spcAft>
                        <a:buNone/>
                      </a:pPr>
                      <a:r>
                        <a:rPr lang="en" sz="1600" b="1" u="sng">
                          <a:solidFill>
                            <a:schemeClr val="hlink"/>
                          </a:solidFill>
                          <a:hlinkClick r:id="rId4"/>
                        </a:rPr>
                        <a:t>Secretary of State’s Oregon Administrative Rules Database </a:t>
                      </a:r>
                      <a:endParaRPr sz="1600"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a:t>Consult the text of the OAR for all of the specific details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600" b="1" u="sng">
                          <a:solidFill>
                            <a:schemeClr val="hlink"/>
                          </a:solidFill>
                          <a:hlinkClick r:id="rId5"/>
                        </a:rPr>
                        <a:t>ODE’s Division 22 Standards Newsletter</a:t>
                      </a:r>
                      <a:endParaRPr sz="1600"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dirty="0"/>
                        <a:t>Biannual publication that highlights new/revised rules, clarifies existing rules; </a:t>
                      </a:r>
                      <a:r>
                        <a:rPr lang="en" dirty="0">
                          <a:solidFill>
                            <a:schemeClr val="dk1"/>
                          </a:solidFill>
                          <a:highlight>
                            <a:srgbClr val="FFFFFF"/>
                          </a:highlight>
                        </a:rPr>
                        <a:t>provides insights on how the standards intersect with current issues and trends in K-12 education, as well as </a:t>
                      </a:r>
                      <a:r>
                        <a:rPr lang="en" dirty="0"/>
                        <a:t>resources and promising practices</a:t>
                      </a:r>
                      <a:endParaRPr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44" name="Google Shape;544;p8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Resources for Comprehensive School Counseling</a:t>
            </a:r>
            <a:endParaRPr/>
          </a:p>
        </p:txBody>
      </p:sp>
      <p:pic>
        <p:nvPicPr>
          <p:cNvPr id="550" name="Google Shape;550;p81" descr="Screenshot of self-reflection tool">
            <a:hlinkClick r:id="rId3"/>
          </p:cNvPr>
          <p:cNvPicPr preferRelativeResize="0"/>
          <p:nvPr/>
        </p:nvPicPr>
        <p:blipFill>
          <a:blip r:embed="rId4">
            <a:alphaModFix/>
          </a:blip>
          <a:stretch>
            <a:fillRect/>
          </a:stretch>
        </p:blipFill>
        <p:spPr>
          <a:xfrm>
            <a:off x="325250" y="1508625"/>
            <a:ext cx="4663126" cy="3294824"/>
          </a:xfrm>
          <a:prstGeom prst="rect">
            <a:avLst/>
          </a:prstGeom>
          <a:noFill/>
          <a:ln w="19050" cap="flat" cmpd="sng">
            <a:solidFill>
              <a:schemeClr val="accent1"/>
            </a:solidFill>
            <a:prstDash val="solid"/>
            <a:round/>
            <a:headEnd type="none" w="sm" len="sm"/>
            <a:tailEnd type="none" w="sm" len="sm"/>
          </a:ln>
        </p:spPr>
      </p:pic>
      <p:pic>
        <p:nvPicPr>
          <p:cNvPr id="551" name="Google Shape;551;p81" descr="Screenshot of evaluation tool">
            <a:hlinkClick r:id="rId5"/>
          </p:cNvPr>
          <p:cNvPicPr preferRelativeResize="0"/>
          <p:nvPr/>
        </p:nvPicPr>
        <p:blipFill>
          <a:blip r:embed="rId6">
            <a:alphaModFix/>
          </a:blip>
          <a:stretch>
            <a:fillRect/>
          </a:stretch>
        </p:blipFill>
        <p:spPr>
          <a:xfrm>
            <a:off x="5067998" y="1508625"/>
            <a:ext cx="3802103" cy="3294826"/>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Waivers for 2022-23</a:t>
            </a:r>
            <a:endParaRPr/>
          </a:p>
        </p:txBody>
      </p:sp>
      <p:sp>
        <p:nvSpPr>
          <p:cNvPr id="557" name="Google Shape;557;p82"/>
          <p:cNvSpPr txBox="1">
            <a:spLocks noGrp="1"/>
          </p:cNvSpPr>
          <p:nvPr>
            <p:ph type="body" idx="1"/>
          </p:nvPr>
        </p:nvSpPr>
        <p:spPr>
          <a:xfrm>
            <a:off x="537877" y="1369225"/>
            <a:ext cx="6087000" cy="3081900"/>
          </a:xfrm>
          <a:prstGeom prst="rect">
            <a:avLst/>
          </a:prstGeom>
        </p:spPr>
        <p:txBody>
          <a:bodyPr spcFirstLastPara="1" wrap="square" lIns="68575" tIns="34275" rIns="68575" bIns="34275" anchor="t" anchorCtr="0">
            <a:normAutofit/>
          </a:bodyPr>
          <a:lstStyle/>
          <a:p>
            <a:pPr marL="457200" lvl="0" indent="-317500" algn="l" rtl="0">
              <a:lnSpc>
                <a:spcPct val="100000"/>
              </a:lnSpc>
              <a:spcBef>
                <a:spcPts val="0"/>
              </a:spcBef>
              <a:spcAft>
                <a:spcPts val="0"/>
              </a:spcAft>
              <a:buSzPts val="1400"/>
              <a:buChar char="●"/>
            </a:pPr>
            <a:r>
              <a:rPr lang="en" u="sng">
                <a:solidFill>
                  <a:srgbClr val="1155CC"/>
                </a:solidFill>
                <a:hlinkClick r:id="rId3">
                  <a:extLst>
                    <a:ext uri="{A12FA001-AC4F-418D-AE19-62706E023703}">
                      <ahyp:hlinkClr xmlns:ahyp="http://schemas.microsoft.com/office/drawing/2018/hyperlinkcolor" val="tx"/>
                    </a:ext>
                  </a:extLst>
                </a:hlinkClick>
              </a:rPr>
              <a:t>581-022-2115(3) Assessment of Essential Skills</a:t>
            </a:r>
            <a:r>
              <a:rPr lang="en"/>
              <a:t>:    </a:t>
            </a:r>
            <a:endParaRPr/>
          </a:p>
          <a:p>
            <a:pPr marL="914400" lvl="1" indent="-317500" algn="l" rtl="0">
              <a:lnSpc>
                <a:spcPct val="100000"/>
              </a:lnSpc>
              <a:spcBef>
                <a:spcPts val="0"/>
              </a:spcBef>
              <a:spcAft>
                <a:spcPts val="0"/>
              </a:spcAft>
              <a:buSzPts val="1400"/>
              <a:buChar char="○"/>
            </a:pPr>
            <a:r>
              <a:rPr lang="en" b="1"/>
              <a:t>Essential Skills Graduation Requirements </a:t>
            </a:r>
            <a:r>
              <a:rPr lang="en"/>
              <a:t>were waived for students graduating in the 2022-2023 and 2023-2024 school years.</a:t>
            </a:r>
            <a:endParaRPr/>
          </a:p>
          <a:p>
            <a:pPr marL="914400" lvl="1" indent="-317500" algn="l" rtl="0">
              <a:lnSpc>
                <a:spcPct val="100000"/>
              </a:lnSpc>
              <a:spcBef>
                <a:spcPts val="0"/>
              </a:spcBef>
              <a:spcAft>
                <a:spcPts val="0"/>
              </a:spcAft>
              <a:buSzPts val="1400"/>
              <a:buChar char="○"/>
            </a:pPr>
            <a:r>
              <a:rPr lang="en"/>
              <a:t>Note: Local Performance Assessment requirement in Section (2) remains in effect.</a:t>
            </a:r>
            <a:endParaRPr/>
          </a:p>
          <a:p>
            <a:pPr marL="457200" lvl="0" indent="-317500" algn="l" rtl="0">
              <a:lnSpc>
                <a:spcPct val="100000"/>
              </a:lnSpc>
              <a:spcBef>
                <a:spcPts val="1000"/>
              </a:spcBef>
              <a:spcAft>
                <a:spcPts val="0"/>
              </a:spcAft>
              <a:buSzPts val="1400"/>
              <a:buChar char="●"/>
            </a:pPr>
            <a:r>
              <a:rPr lang="en" u="sng">
                <a:solidFill>
                  <a:srgbClr val="1155CC"/>
                </a:solidFill>
                <a:hlinkClick r:id="rId4">
                  <a:extLst>
                    <a:ext uri="{A12FA001-AC4F-418D-AE19-62706E023703}">
                      <ahyp:hlinkClr xmlns:ahyp="http://schemas.microsoft.com/office/drawing/2018/hyperlinkcolor" val="tx"/>
                    </a:ext>
                  </a:extLst>
                </a:hlinkClick>
              </a:rPr>
              <a:t>OAR 581-022-2265</a:t>
            </a:r>
            <a:r>
              <a:rPr lang="en">
                <a:solidFill>
                  <a:srgbClr val="333333"/>
                </a:solidFill>
              </a:rPr>
              <a:t> Report on PE Data</a:t>
            </a:r>
            <a:endParaRPr>
              <a:solidFill>
                <a:srgbClr val="333333"/>
              </a:solidFill>
            </a:endParaRPr>
          </a:p>
          <a:p>
            <a:pPr marL="914400" lvl="1" indent="-317500" algn="l" rtl="0">
              <a:lnSpc>
                <a:spcPct val="100000"/>
              </a:lnSpc>
              <a:spcBef>
                <a:spcPts val="0"/>
              </a:spcBef>
              <a:spcAft>
                <a:spcPts val="0"/>
              </a:spcAft>
              <a:buClr>
                <a:srgbClr val="333333"/>
              </a:buClr>
              <a:buSzPts val="1400"/>
              <a:buChar char="○"/>
            </a:pPr>
            <a:r>
              <a:rPr lang="en" b="1">
                <a:solidFill>
                  <a:srgbClr val="333333"/>
                </a:solidFill>
              </a:rPr>
              <a:t>PE Data collections </a:t>
            </a:r>
            <a:r>
              <a:rPr lang="en">
                <a:solidFill>
                  <a:srgbClr val="333333"/>
                </a:solidFill>
              </a:rPr>
              <a:t>were suspended last year. Districts will be required to submit data for the upcoming 2023-24 SY. </a:t>
            </a:r>
            <a:endParaRPr/>
          </a:p>
        </p:txBody>
      </p:sp>
      <p:pic>
        <p:nvPicPr>
          <p:cNvPr id="558" name="Google Shape;558;p82" descr="Blue checkbox labeled &quot;Rules&quot;"/>
          <p:cNvPicPr preferRelativeResize="0"/>
          <p:nvPr/>
        </p:nvPicPr>
        <p:blipFill>
          <a:blip r:embed="rId5">
            <a:alphaModFix/>
          </a:blip>
          <a:stretch>
            <a:fillRect/>
          </a:stretch>
        </p:blipFill>
        <p:spPr>
          <a:xfrm>
            <a:off x="6457950" y="1707894"/>
            <a:ext cx="2404574" cy="2404579"/>
          </a:xfrm>
          <a:prstGeom prst="rect">
            <a:avLst/>
          </a:prstGeom>
          <a:noFill/>
          <a:ln>
            <a:noFill/>
          </a:ln>
        </p:spPr>
      </p:pic>
      <p:sp>
        <p:nvSpPr>
          <p:cNvPr id="559" name="Google Shape;559;p8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New/Revised Rules &amp; Requirements</a:t>
            </a:r>
            <a:endParaRPr/>
          </a:p>
        </p:txBody>
      </p:sp>
      <p:sp>
        <p:nvSpPr>
          <p:cNvPr id="566" name="Google Shape;566;p8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b="1"/>
              <a:t>OAR 581-022-2308 Agreements Entered Into with Voluntary Organizations</a:t>
            </a:r>
            <a:endParaRPr b="1"/>
          </a:p>
          <a:p>
            <a:pPr marL="0" lvl="0" indent="0" algn="l" rtl="0">
              <a:spcBef>
                <a:spcPts val="800"/>
              </a:spcBef>
              <a:spcAft>
                <a:spcPts val="0"/>
              </a:spcAft>
              <a:buNone/>
            </a:pPr>
            <a:r>
              <a:rPr lang="en" sz="1600"/>
              <a:t>Requires adoption of a policy governing participation in a voluntary organization that administers interscholastic activities. Voluntary organization must adopt and implement policies prohibiting discrimination, maintain a complaint process with sanctions, and administer an annual survey. </a:t>
            </a:r>
            <a:endParaRPr sz="1600"/>
          </a:p>
          <a:p>
            <a:pPr marL="0" lvl="0" indent="0" algn="l" rtl="0">
              <a:spcBef>
                <a:spcPts val="800"/>
              </a:spcBef>
              <a:spcAft>
                <a:spcPts val="0"/>
              </a:spcAft>
              <a:buNone/>
            </a:pPr>
            <a:r>
              <a:rPr lang="en" b="1"/>
              <a:t>OAR 581-022-0107 Operational Plans for the 2022-23 School Year</a:t>
            </a:r>
            <a:endParaRPr b="1"/>
          </a:p>
          <a:p>
            <a:pPr marL="0" lvl="0" indent="0" algn="l" rtl="0">
              <a:spcBef>
                <a:spcPts val="800"/>
              </a:spcBef>
              <a:spcAft>
                <a:spcPts val="0"/>
              </a:spcAft>
              <a:buNone/>
            </a:pPr>
            <a:r>
              <a:rPr lang="en" sz="1600"/>
              <a:t>School districts and public charter schools must periodically submit to the Department a plan for operation during the 2022-23 school year. The plan must be submitted on a form and on a timeline to be determined by the Department.</a:t>
            </a:r>
            <a:endParaRPr sz="1600"/>
          </a:p>
          <a:p>
            <a:pPr marL="0" lvl="0" indent="0" algn="l" rtl="0">
              <a:spcBef>
                <a:spcPts val="800"/>
              </a:spcBef>
              <a:spcAft>
                <a:spcPts val="0"/>
              </a:spcAft>
              <a:buNone/>
            </a:pPr>
            <a:endParaRPr sz="1600"/>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567" name="Google Shape;567;p8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Assurance Process Requirements</a:t>
            </a:r>
            <a:endParaRPr/>
          </a:p>
        </p:txBody>
      </p:sp>
      <p:sp>
        <p:nvSpPr>
          <p:cNvPr id="573" name="Google Shape;573;p84"/>
          <p:cNvSpPr txBox="1">
            <a:spLocks noGrp="1"/>
          </p:cNvSpPr>
          <p:nvPr>
            <p:ph type="body" idx="1"/>
          </p:nvPr>
        </p:nvSpPr>
        <p:spPr>
          <a:xfrm>
            <a:off x="537875" y="1369225"/>
            <a:ext cx="4983000" cy="30819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a:t>School district superintendents report to their local School Board the district’s compliance with all Division 22 Standards for the 2022-23 school year by November 1, 2023.</a:t>
            </a:r>
            <a:endParaRPr/>
          </a:p>
          <a:p>
            <a:pPr marL="457200" lvl="0" indent="-317500" algn="l" rtl="0">
              <a:spcBef>
                <a:spcPts val="1000"/>
              </a:spcBef>
              <a:spcAft>
                <a:spcPts val="0"/>
              </a:spcAft>
              <a:buSzPts val="1400"/>
              <a:buChar char="●"/>
            </a:pPr>
            <a:r>
              <a:rPr lang="en"/>
              <a:t>School districts post the Community Report on Compliance with Public School Standards to their websites by November 1, 2023.</a:t>
            </a:r>
            <a:endParaRPr/>
          </a:p>
          <a:p>
            <a:pPr marL="457200" lvl="0" indent="-317500" algn="l" rtl="0">
              <a:spcBef>
                <a:spcPts val="1000"/>
              </a:spcBef>
              <a:spcAft>
                <a:spcPts val="0"/>
              </a:spcAft>
              <a:buSzPts val="1400"/>
              <a:buChar char="●"/>
            </a:pPr>
            <a:r>
              <a:rPr lang="en"/>
              <a:t>School districts complete and submit the annual Division 22 Standards Assurances Form to ODE by November 15, 2023.</a:t>
            </a:r>
            <a:endParaRPr/>
          </a:p>
          <a:p>
            <a:pPr marL="0" lvl="0" indent="0" algn="l" rtl="0">
              <a:spcBef>
                <a:spcPts val="1000"/>
              </a:spcBef>
              <a:spcAft>
                <a:spcPts val="0"/>
              </a:spcAft>
              <a:buClr>
                <a:schemeClr val="dk1"/>
              </a:buClr>
              <a:buSzPts val="1100"/>
              <a:buFont typeface="Arial"/>
              <a:buNone/>
            </a:pPr>
            <a:endParaRPr/>
          </a:p>
          <a:p>
            <a:pPr marL="0" lvl="0" indent="0" algn="l" rtl="0">
              <a:spcBef>
                <a:spcPts val="800"/>
              </a:spcBef>
              <a:spcAft>
                <a:spcPts val="0"/>
              </a:spcAft>
              <a:buNone/>
            </a:pPr>
            <a:endParaRPr/>
          </a:p>
        </p:txBody>
      </p:sp>
      <p:pic>
        <p:nvPicPr>
          <p:cNvPr id="574" name="Google Shape;574;p84" descr="close up photo of calendar"/>
          <p:cNvPicPr preferRelativeResize="0"/>
          <p:nvPr/>
        </p:nvPicPr>
        <p:blipFill rotWithShape="1">
          <a:blip r:embed="rId3">
            <a:alphaModFix/>
          </a:blip>
          <a:srcRect/>
          <a:stretch/>
        </p:blipFill>
        <p:spPr>
          <a:xfrm>
            <a:off x="5720700" y="1801313"/>
            <a:ext cx="2956951" cy="22177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Confirmation of Completed Corrective Action </a:t>
            </a:r>
            <a:endParaRPr/>
          </a:p>
        </p:txBody>
      </p:sp>
      <p:sp>
        <p:nvSpPr>
          <p:cNvPr id="580" name="Google Shape;580;p85"/>
          <p:cNvSpPr txBox="1">
            <a:spLocks noGrp="1"/>
          </p:cNvSpPr>
          <p:nvPr>
            <p:ph type="body" idx="1"/>
          </p:nvPr>
        </p:nvSpPr>
        <p:spPr>
          <a:xfrm>
            <a:off x="537875" y="1369225"/>
            <a:ext cx="64557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a:t>Any corrective action from prior years should be complete by the beginning of the 2023-24 school year.</a:t>
            </a:r>
            <a:endParaRPr/>
          </a:p>
          <a:p>
            <a:pPr marL="457200" lvl="0" indent="-317500" algn="l" rtl="0">
              <a:spcBef>
                <a:spcPts val="800"/>
              </a:spcBef>
              <a:spcAft>
                <a:spcPts val="0"/>
              </a:spcAft>
              <a:buSzPts val="1400"/>
              <a:buChar char="●"/>
            </a:pPr>
            <a:r>
              <a:rPr lang="en"/>
              <a:t>This applies to districts that reported out of compliance last year on their 2021-22 assurances and to any district that had an approved extension in place for corrective action on the 2020-21 assurances.</a:t>
            </a:r>
            <a:endParaRPr/>
          </a:p>
          <a:p>
            <a:pPr marL="457200" lvl="0" indent="-317500" algn="l" rtl="0">
              <a:spcBef>
                <a:spcPts val="1000"/>
              </a:spcBef>
              <a:spcAft>
                <a:spcPts val="0"/>
              </a:spcAft>
              <a:buSzPts val="1400"/>
              <a:buChar char="●"/>
            </a:pPr>
            <a:r>
              <a:rPr lang="en"/>
              <a:t>Districts should provide an update on implementation of the corrective action, including when it was completed, on the community report and when submitting to ODE. </a:t>
            </a:r>
            <a:endParaRPr/>
          </a:p>
          <a:p>
            <a:pPr marL="457200" lvl="0" indent="-317500" algn="l" rtl="0">
              <a:spcBef>
                <a:spcPts val="1000"/>
              </a:spcBef>
              <a:spcAft>
                <a:spcPts val="0"/>
              </a:spcAft>
              <a:buSzPts val="1400"/>
              <a:buChar char="●"/>
            </a:pPr>
            <a:r>
              <a:rPr lang="en"/>
              <a:t>If needed, submit your request for extension via the form located at </a:t>
            </a:r>
            <a:r>
              <a:rPr lang="en" u="sng">
                <a:solidFill>
                  <a:schemeClr val="hlink"/>
                </a:solidFill>
                <a:hlinkClick r:id="rId3"/>
              </a:rPr>
              <a:t>http://bit.ly/Division22Extension</a:t>
            </a:r>
            <a:endParaRPr/>
          </a:p>
          <a:p>
            <a:pPr marL="0" lvl="0" indent="0" algn="l" rtl="0">
              <a:spcBef>
                <a:spcPts val="1000"/>
              </a:spcBef>
              <a:spcAft>
                <a:spcPts val="0"/>
              </a:spcAft>
              <a:buNone/>
            </a:pPr>
            <a:endParaRPr/>
          </a:p>
        </p:txBody>
      </p:sp>
      <p:pic>
        <p:nvPicPr>
          <p:cNvPr id="581" name="Google Shape;581;p85" descr="Red &quot;Confirmed&quot; stamp"/>
          <p:cNvPicPr preferRelativeResize="0"/>
          <p:nvPr/>
        </p:nvPicPr>
        <p:blipFill>
          <a:blip r:embed="rId4">
            <a:alphaModFix/>
          </a:blip>
          <a:stretch>
            <a:fillRect/>
          </a:stretch>
        </p:blipFill>
        <p:spPr>
          <a:xfrm>
            <a:off x="6764000" y="2043575"/>
            <a:ext cx="2253398" cy="2253398"/>
          </a:xfrm>
          <a:prstGeom prst="rect">
            <a:avLst/>
          </a:prstGeom>
          <a:noFill/>
          <a:ln>
            <a:noFill/>
          </a:ln>
        </p:spPr>
      </p:pic>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29BFAC54AB84687CD92AB66A94C12" ma:contentTypeVersion="7" ma:contentTypeDescription="Create a new document." ma:contentTypeScope="" ma:versionID="37f7462aeec693c90f8fb45e96b6bd34">
  <xsd:schema xmlns:xsd="http://www.w3.org/2001/XMLSchema" xmlns:xs="http://www.w3.org/2001/XMLSchema" xmlns:p="http://schemas.microsoft.com/office/2006/metadata/properties" xmlns:ns1="http://schemas.microsoft.com/sharepoint/v3" xmlns:ns2="2287af55-7b13-4938-8ef5-6e3921cac8bb" xmlns:ns3="54031767-dd6d-417c-ab73-583408f47564" targetNamespace="http://schemas.microsoft.com/office/2006/metadata/properties" ma:root="true" ma:fieldsID="f234b23651e28e9733dc163f25b92753" ns1:_="" ns2:_="" ns3:_="">
    <xsd:import namespace="http://schemas.microsoft.com/sharepoint/v3"/>
    <xsd:import namespace="2287af55-7b13-4938-8ef5-6e3921cac8b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87af55-7b13-4938-8ef5-6e3921cac8b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10;"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2287af55-7b13-4938-8ef5-6e3921cac8bb" xsi:nil="true"/>
    <Priority xmlns="2287af55-7b13-4938-8ef5-6e3921cac8bb">New</Priority>
    <PublishingExpirationDate xmlns="http://schemas.microsoft.com/sharepoint/v3" xsi:nil="true"/>
    <PublishingStartDate xmlns="http://schemas.microsoft.com/sharepoint/v3" xsi:nil="true"/>
    <Remediation_x0020_Date xmlns="2287af55-7b13-4938-8ef5-6e3921cac8bb">2023-08-30T07:00:00+00:00</Remediation_x0020_Date>
  </documentManagement>
</p:properties>
</file>

<file path=customXml/itemProps1.xml><?xml version="1.0" encoding="utf-8"?>
<ds:datastoreItem xmlns:ds="http://schemas.openxmlformats.org/officeDocument/2006/customXml" ds:itemID="{87E4F993-6111-45FA-845F-98D3DA6B44C8}"/>
</file>

<file path=customXml/itemProps2.xml><?xml version="1.0" encoding="utf-8"?>
<ds:datastoreItem xmlns:ds="http://schemas.openxmlformats.org/officeDocument/2006/customXml" ds:itemID="{84DE9AD2-64E2-41F6-9485-8EBFC5163A59}"/>
</file>

<file path=customXml/itemProps3.xml><?xml version="1.0" encoding="utf-8"?>
<ds:datastoreItem xmlns:ds="http://schemas.openxmlformats.org/officeDocument/2006/customXml" ds:itemID="{8A43624E-A4C9-4E45-A710-F69F2A02DD9B}"/>
</file>

<file path=docProps/app.xml><?xml version="1.0" encoding="utf-8"?>
<Properties xmlns="http://schemas.openxmlformats.org/officeDocument/2006/extended-properties" xmlns:vt="http://schemas.openxmlformats.org/officeDocument/2006/docPropsVTypes">
  <TotalTime>0</TotalTime>
  <Words>6487</Words>
  <Application>Microsoft Office PowerPoint</Application>
  <PresentationFormat>On-screen Show (16:9)</PresentationFormat>
  <Paragraphs>264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Roboto Slab</vt:lpstr>
      <vt:lpstr>Calibri</vt:lpstr>
      <vt:lpstr>Blue_2021ODE</vt:lpstr>
      <vt:lpstr>2022-23 Division 22 Standards Assurances Process</vt:lpstr>
      <vt:lpstr>Oregon Department of Education Education Equity Stance</vt:lpstr>
      <vt:lpstr>Division 22 Standards &amp; Assurances of Compliance “Our Why” </vt:lpstr>
      <vt:lpstr>Helpful Resources</vt:lpstr>
      <vt:lpstr>Resources for Comprehensive School Counseling</vt:lpstr>
      <vt:lpstr>Waivers for 2022-23</vt:lpstr>
      <vt:lpstr>New/Revised Rules &amp; Requirements</vt:lpstr>
      <vt:lpstr>Assurance Process Requirements</vt:lpstr>
      <vt:lpstr>Confirmation of Completed Corrective Action </vt:lpstr>
      <vt:lpstr>ODE Provided Materials</vt:lpstr>
      <vt:lpstr>Organizational Structure</vt:lpstr>
      <vt:lpstr>Instructions</vt:lpstr>
      <vt:lpstr>Internal Tracking Tool</vt:lpstr>
      <vt:lpstr>Community Report Template - REQUIRED</vt:lpstr>
      <vt:lpstr>Compliance Status</vt:lpstr>
      <vt:lpstr>Determining Compliance Status</vt:lpstr>
      <vt:lpstr>Reporting on PE Requirements - Middle Grades</vt:lpstr>
      <vt:lpstr>Status Choices for MS PE Requirements</vt:lpstr>
      <vt:lpstr>Explanation/Evidence</vt:lpstr>
      <vt:lpstr>Proposed Corrective Action Plan &amp; Timeline</vt:lpstr>
      <vt:lpstr>Sample Responses </vt:lpstr>
      <vt:lpstr>School Board Presentation Template (Optional)</vt:lpstr>
      <vt:lpstr>Posting the Community Report Online</vt:lpstr>
      <vt:lpstr>Additional Considerations</vt:lpstr>
      <vt:lpstr>Demonstrate Transparency &amp; Build Trust</vt:lpstr>
      <vt:lpstr>ODE Division 22 Submission Form - REQUIRED</vt:lpstr>
      <vt:lpstr>Contact Information</vt:lpstr>
      <vt:lpstr> Report to the Community</vt:lpstr>
      <vt:lpstr> Report to the Community (Continued)</vt:lpstr>
      <vt:lpstr>Compliance Review</vt:lpstr>
      <vt:lpstr>Compliance Review (Out of Compliance a)</vt:lpstr>
      <vt:lpstr>Compliance Review (Out of Compliance b)</vt:lpstr>
      <vt:lpstr>Compliance Review (Implementing corrective action)</vt:lpstr>
      <vt:lpstr>Considerations for Completing the Form</vt:lpstr>
      <vt:lpstr>Request a Copy of Your Submission</vt:lpstr>
      <vt:lpstr>Questions? Concerns?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Division 22 Standards Assurances Process</dc:title>
  <dc:creator>ZUPAN Peter * ODE</dc:creator>
  <cp:lastModifiedBy>ZUPAN Peter * ODE</cp:lastModifiedBy>
  <cp:revision>1</cp:revision>
  <dcterms:modified xsi:type="dcterms:W3CDTF">2023-08-30T18:54:31Z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0x010100AE529BFAC54AB84687CD92AB66A94C12</vt:lpwstr>
  </property>
</Properties>
</file>