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3.xml" ContentType="application/vnd.openxmlformats-officedocument.presentationml.slideLayout+xml"/>
  <Override PartName="/ppt/notesSlides/notesSlide22.xml" ContentType="application/vnd.openxmlformats-officedocument.presentationml.notesSlide+xml"/>
  <Override PartName="/ppt/slideLayouts/slideLayout61.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70.xml" ContentType="application/vnd.openxmlformats-officedocument.presentationml.slideLayout+xml"/>
  <Override PartName="/ppt/slideLayouts/slideLayout62.xml" ContentType="application/vnd.openxmlformats-officedocument.presentationml.slideLayout+xml"/>
  <Override PartName="/ppt/slideLayouts/slideLayout7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slideLayouts/slideLayout71.xml" ContentType="application/vnd.openxmlformats-officedocument.presentationml.slideLayout+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79.xml" ContentType="application/vnd.openxmlformats-officedocument.presentationml.slideLayout+xml"/>
  <Override PartName="/ppt/notesSlides/notesSlide1.xml" ContentType="application/vnd.openxmlformats-officedocument.presentationml.notesSlid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comments/comment3.xml" ContentType="application/vnd.openxmlformats-officedocument.presentationml.comments+xml"/>
  <Override PartName="/ppt/comments/comment2.xml" ContentType="application/vnd.openxmlformats-officedocument.presentationml.comments+xml"/>
  <Override PartName="/ppt/theme/themeOverride7.xml" ContentType="application/vnd.openxmlformats-officedocument.themeOverr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6.xml" ContentType="application/vnd.openxmlformats-officedocument.theme+xml"/>
  <Override PartName="/ppt/theme/themeOverride2.xml" ContentType="application/vnd.openxmlformats-officedocument.themeOverride+xml"/>
  <Override PartName="/ppt/theme/themeOverride1.xml" ContentType="application/vnd.openxmlformats-officedocument.themeOverride+xml"/>
  <Override PartName="/ppt/theme/theme5.xml" ContentType="application/vnd.openxmlformats-officedocument.theme+xml"/>
  <Override PartName="/ppt/theme/theme8.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omments/comment1.xml" ContentType="application/vnd.openxmlformats-officedocument.presentationml.comments+xml"/>
  <Override PartName="/ppt/theme/theme7.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 id="2147483760" r:id="rId3"/>
    <p:sldMasterId id="2147483955" r:id="rId4"/>
    <p:sldMasterId id="2147483968" r:id="rId5"/>
    <p:sldMasterId id="2147483981" r:id="rId6"/>
    <p:sldMasterId id="2147483994" r:id="rId7"/>
  </p:sldMasterIdLst>
  <p:notesMasterIdLst>
    <p:notesMasterId r:id="rId36"/>
  </p:notesMasterIdLst>
  <p:sldIdLst>
    <p:sldId id="260" r:id="rId8"/>
    <p:sldId id="267" r:id="rId9"/>
    <p:sldId id="261" r:id="rId10"/>
    <p:sldId id="299" r:id="rId11"/>
    <p:sldId id="294" r:id="rId12"/>
    <p:sldId id="295" r:id="rId13"/>
    <p:sldId id="296" r:id="rId14"/>
    <p:sldId id="297" r:id="rId15"/>
    <p:sldId id="291" r:id="rId16"/>
    <p:sldId id="290" r:id="rId17"/>
    <p:sldId id="262" r:id="rId18"/>
    <p:sldId id="268" r:id="rId19"/>
    <p:sldId id="280" r:id="rId20"/>
    <p:sldId id="264" r:id="rId21"/>
    <p:sldId id="272" r:id="rId22"/>
    <p:sldId id="273" r:id="rId23"/>
    <p:sldId id="274" r:id="rId24"/>
    <p:sldId id="293" r:id="rId25"/>
    <p:sldId id="281" r:id="rId26"/>
    <p:sldId id="283" r:id="rId27"/>
    <p:sldId id="284" r:id="rId28"/>
    <p:sldId id="286" r:id="rId29"/>
    <p:sldId id="287" r:id="rId30"/>
    <p:sldId id="288" r:id="rId31"/>
    <p:sldId id="289" r:id="rId32"/>
    <p:sldId id="285" r:id="rId33"/>
    <p:sldId id="298" r:id="rId34"/>
    <p:sldId id="27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Holly - ODE" initials="CH-O" lastIdx="15" clrIdx="0">
    <p:extLst>
      <p:ext uri="{19B8F6BF-5375-455C-9EA6-DF929625EA0E}">
        <p15:presenceInfo xmlns:p15="http://schemas.microsoft.com/office/powerpoint/2012/main" userId="S-1-5-21-2237050375-1962090969-1930583096-14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4297" autoAdjust="0"/>
  </p:normalViewPr>
  <p:slideViewPr>
    <p:cSldViewPr snapToGrid="0">
      <p:cViewPr varScale="1">
        <p:scale>
          <a:sx n="52" d="100"/>
          <a:sy n="52" d="100"/>
        </p:scale>
        <p:origin x="868" y="52"/>
      </p:cViewPr>
      <p:guideLst>
        <p:guide orient="horz" pos="2160"/>
        <p:guide pos="2880"/>
      </p:guideLst>
    </p:cSldViewPr>
  </p:slideViewPr>
  <p:outlineViewPr>
    <p:cViewPr>
      <p:scale>
        <a:sx n="33" d="100"/>
        <a:sy n="33" d="100"/>
      </p:scale>
      <p:origin x="0" y="-2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ustomXml" Target="../customXml/item2.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7T13:10:29.613" idx="2">
    <p:pos x="5213" y="1411"/>
    <p:text>The URL is not year-specific, so this link should still work. When we post the 2020 instructions, we'll need to verify that it uses this same URL and overwrites the earlier instructions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27T13:12:25.431" idx="5">
    <p:pos x="5472" y="1930"/>
    <p:text>Susan to update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27T13:22:14.394" idx="14">
    <p:pos x="5760" y="594"/>
    <p:text>Update contact info</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16E269B5-A450-40E7-A292-22517D9C251B}" type="datetimeFigureOut">
              <a:rPr lang="en-US" smtClean="0"/>
              <a:t>8/31/2020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pp.smartsheet.com/b/form/7b7abf35e0fa42eb9a1aff02b5f4830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m02.safelinks.protection.outlook.com/?url=https%3A%2F%2Fsecure.sos.state.or.us%2Foard%2FviewSingleRule.action%3BJSESSIONID_OARD%3DzsnLj7wm1ccO8rfvM4GG_7PipHFBurLvzXjT0KiT5fGhihEja3Ir!246034410%3FruleVrsnRsn%3D269638%26utm_medium%3Demail%26utm_source%3Dgovdelivery&amp;data=02%7C01%7CJenni.Knaus%40ode.state.or.us%7Ca4d788decc194477ee9a08d7f12fb464%7Cb4f51418b26949a2935afa54bf584fc8%7C0%7C0%7C637243059508630518&amp;sdata=1l2ic%2FrPsmQkl0ZWuPEusLv6vVAg5mk%2FyabyBhjUtHQ%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and Side-by-Side</a:t>
            </a:r>
            <a:r>
              <a:rPr lang="en-US" baseline="0" dirty="0" smtClean="0"/>
              <a:t> Comparison of Requirements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100707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dirty="0"/>
          </a:p>
        </p:txBody>
      </p:sp>
    </p:spTree>
    <p:extLst>
      <p:ext uri="{BB962C8B-B14F-4D97-AF65-F5344CB8AC3E}">
        <p14:creationId xmlns:p14="http://schemas.microsoft.com/office/powerpoint/2010/main" val="336860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a:t>
            </a:r>
            <a:r>
              <a:rPr lang="en-US" dirty="0"/>
              <a:t>instructions include live links to the Division 22 Oregon Administrative Rules (OARs) </a:t>
            </a:r>
            <a:r>
              <a:rPr lang="en-US" dirty="0" smtClean="0"/>
              <a:t>(Open</a:t>
            </a:r>
            <a:r>
              <a:rPr lang="en-US" baseline="0" dirty="0" smtClean="0"/>
              <a:t> link to show it’s live and show page</a:t>
            </a:r>
            <a:r>
              <a:rPr lang="en-US" dirty="0" smtClean="0"/>
              <a:t>)</a:t>
            </a:r>
            <a:r>
              <a:rPr lang="en-US" dirty="0"/>
              <a:t> </a:t>
            </a:r>
            <a:endParaRPr lang="en-US" b="0" dirty="0" smtClean="0">
              <a:effectLst/>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dirty="0"/>
          </a:p>
        </p:txBody>
      </p:sp>
    </p:spTree>
    <p:extLst>
      <p:ext uri="{BB962C8B-B14F-4D97-AF65-F5344CB8AC3E}">
        <p14:creationId xmlns:p14="http://schemas.microsoft.com/office/powerpoint/2010/main" val="262131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261" indent="-165261" fontAlgn="base">
              <a:buFont typeface="Arial" panose="020B0604020202020204" pitchFamily="34" charset="0"/>
              <a:buChar char="•"/>
            </a:pPr>
            <a:r>
              <a:rPr lang="en-US" dirty="0" smtClean="0"/>
              <a:t>ODE </a:t>
            </a:r>
            <a:r>
              <a:rPr lang="en-US" dirty="0"/>
              <a:t>has developed a template in Word format that meets web accessibility standards. </a:t>
            </a:r>
          </a:p>
          <a:p>
            <a:pPr fontAlgn="base"/>
            <a:endParaRPr lang="en-US" dirty="0"/>
          </a:p>
          <a:p>
            <a:pPr marL="165261" indent="-165261" fontAlgn="base">
              <a:buFont typeface="Arial" panose="020B0604020202020204" pitchFamily="34" charset="0"/>
              <a:buChar char="•"/>
            </a:pPr>
            <a:r>
              <a:rPr lang="en-US" dirty="0"/>
              <a:t>Use of this template is optional, and districts are welcome to modify the template to meet their needs. </a:t>
            </a:r>
          </a:p>
          <a:p>
            <a:pPr fontAlgn="base"/>
            <a:endParaRPr lang="en-US" dirty="0"/>
          </a:p>
          <a:p>
            <a:pPr marL="165261" indent="-165261" fontAlgn="base">
              <a:buFont typeface="Arial" panose="020B0604020202020204" pitchFamily="34" charset="0"/>
              <a:buChar char="•"/>
            </a:pPr>
            <a:r>
              <a:rPr lang="en-US" dirty="0"/>
              <a:t>Districts may also elect to use a different format to communicate to their local boards and community.</a:t>
            </a:r>
          </a:p>
          <a:p>
            <a:pPr fontAlgn="base"/>
            <a:endParaRPr lang="en-US" dirty="0"/>
          </a:p>
          <a:p>
            <a:pPr marL="165261" indent="-165261" fontAlgn="base">
              <a:buFont typeface="Arial" panose="020B0604020202020204" pitchFamily="34" charset="0"/>
              <a:buChar char="•"/>
            </a:pPr>
            <a:r>
              <a:rPr lang="en-US" dirty="0"/>
              <a:t>The template provides a summary of the school district’s compliance with each of the Division 22 Standards and includes the same information that is submitted to ODE via the required online submission form.</a:t>
            </a:r>
          </a:p>
          <a:p>
            <a:pPr fontAlgn="base"/>
            <a:endParaRPr lang="en-US" dirty="0"/>
          </a:p>
          <a:p>
            <a:pPr marL="165261" indent="-165261" fontAlgn="base">
              <a:buFont typeface="Arial" panose="020B0604020202020204" pitchFamily="34" charset="0"/>
              <a:buChar char="•"/>
            </a:pPr>
            <a:r>
              <a:rPr lang="en-US" dirty="0"/>
              <a:t>If using the template, we suggest copying and pasting responses into the submission form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23">
              <a:spcBef>
                <a:spcPct val="30000"/>
              </a:spcBef>
              <a:defRPr sz="1200">
                <a:solidFill>
                  <a:schemeClr val="tx1"/>
                </a:solidFill>
                <a:latin typeface="Times New Roman" panose="02020603050405020304" pitchFamily="18" charset="0"/>
              </a:defRPr>
            </a:lvl1pPr>
            <a:lvl2pPr marL="716130" indent="-275434" defTabSz="898223">
              <a:spcBef>
                <a:spcPct val="30000"/>
              </a:spcBef>
              <a:defRPr sz="1200">
                <a:solidFill>
                  <a:schemeClr val="tx1"/>
                </a:solidFill>
                <a:latin typeface="Times New Roman" panose="02020603050405020304" pitchFamily="18" charset="0"/>
              </a:defRPr>
            </a:lvl2pPr>
            <a:lvl3pPr marL="1101738" indent="-220348" defTabSz="898223">
              <a:spcBef>
                <a:spcPct val="30000"/>
              </a:spcBef>
              <a:defRPr sz="1200">
                <a:solidFill>
                  <a:schemeClr val="tx1"/>
                </a:solidFill>
                <a:latin typeface="Times New Roman" panose="02020603050405020304" pitchFamily="18" charset="0"/>
              </a:defRPr>
            </a:lvl3pPr>
            <a:lvl4pPr marL="1542433" indent="-220348" defTabSz="898223">
              <a:spcBef>
                <a:spcPct val="30000"/>
              </a:spcBef>
              <a:defRPr sz="1200">
                <a:solidFill>
                  <a:schemeClr val="tx1"/>
                </a:solidFill>
                <a:latin typeface="Times New Roman" panose="02020603050405020304" pitchFamily="18" charset="0"/>
              </a:defRPr>
            </a:lvl4pPr>
            <a:lvl5pPr marL="1983128" indent="-220348" defTabSz="898223">
              <a:spcBef>
                <a:spcPct val="30000"/>
              </a:spcBef>
              <a:defRPr sz="1200">
                <a:solidFill>
                  <a:schemeClr val="tx1"/>
                </a:solidFill>
                <a:latin typeface="Times New Roman" panose="02020603050405020304" pitchFamily="18" charset="0"/>
              </a:defRPr>
            </a:lvl5pPr>
            <a:lvl6pPr marL="2423823" indent="-220348" defTabSz="898223" eaLnBrk="0" fontAlgn="base" hangingPunct="0">
              <a:spcBef>
                <a:spcPct val="30000"/>
              </a:spcBef>
              <a:spcAft>
                <a:spcPct val="0"/>
              </a:spcAft>
              <a:defRPr sz="1200">
                <a:solidFill>
                  <a:schemeClr val="tx1"/>
                </a:solidFill>
                <a:latin typeface="Times New Roman" panose="02020603050405020304" pitchFamily="18" charset="0"/>
              </a:defRPr>
            </a:lvl6pPr>
            <a:lvl7pPr marL="2864518" indent="-220348" defTabSz="898223" eaLnBrk="0" fontAlgn="base" hangingPunct="0">
              <a:spcBef>
                <a:spcPct val="30000"/>
              </a:spcBef>
              <a:spcAft>
                <a:spcPct val="0"/>
              </a:spcAft>
              <a:defRPr sz="1200">
                <a:solidFill>
                  <a:schemeClr val="tx1"/>
                </a:solidFill>
                <a:latin typeface="Times New Roman" panose="02020603050405020304" pitchFamily="18" charset="0"/>
              </a:defRPr>
            </a:lvl7pPr>
            <a:lvl8pPr marL="3305213" indent="-220348" defTabSz="898223" eaLnBrk="0" fontAlgn="base" hangingPunct="0">
              <a:spcBef>
                <a:spcPct val="30000"/>
              </a:spcBef>
              <a:spcAft>
                <a:spcPct val="0"/>
              </a:spcAft>
              <a:defRPr sz="1200">
                <a:solidFill>
                  <a:schemeClr val="tx1"/>
                </a:solidFill>
                <a:latin typeface="Times New Roman" panose="02020603050405020304" pitchFamily="18" charset="0"/>
              </a:defRPr>
            </a:lvl8pPr>
            <a:lvl9pPr marL="3745908" indent="-220348" defTabSz="8982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22FAB8B7-C0D0-4ECC-8C7F-5077270E4120}" type="slidenum">
              <a:rPr lang="en-US" altLang="en-US">
                <a:solidFill>
                  <a:prstClr val="black"/>
                </a:solidFill>
              </a:rPr>
              <a:pPr>
                <a:spcBef>
                  <a:spcPct val="0"/>
                </a:spcBef>
                <a:defRPr/>
              </a:pPr>
              <a:t>13</a:t>
            </a:fld>
            <a:endParaRPr lang="en-US" altLang="en-US" dirty="0">
              <a:solidFill>
                <a:prstClr val="black"/>
              </a:solidFill>
            </a:endParaRPr>
          </a:p>
        </p:txBody>
      </p:sp>
    </p:spTree>
    <p:extLst>
      <p:ext uri="{BB962C8B-B14F-4D97-AF65-F5344CB8AC3E}">
        <p14:creationId xmlns:p14="http://schemas.microsoft.com/office/powerpoint/2010/main" val="14175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districts should first carefully review the</a:t>
            </a:r>
            <a:r>
              <a:rPr lang="en-US" baseline="0" dirty="0" smtClean="0"/>
              <a:t> standard as defined in OAR 581-022-0103</a:t>
            </a:r>
            <a:r>
              <a:rPr lang="en-US" dirty="0" smtClean="0"/>
              <a:t>, and then enter either “In compliance” or “Out of compliance” in this section.</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dirty="0"/>
          </a:p>
        </p:txBody>
      </p:sp>
    </p:spTree>
    <p:extLst>
      <p:ext uri="{BB962C8B-B14F-4D97-AF65-F5344CB8AC3E}">
        <p14:creationId xmlns:p14="http://schemas.microsoft.com/office/powerpoint/2010/main" val="412944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Explanation section only applies for those standards with which the school district reports out of compliance. For all</a:t>
            </a:r>
            <a:r>
              <a:rPr lang="en-US" baseline="0" dirty="0" smtClean="0"/>
              <a:t> standards </a:t>
            </a:r>
            <a:r>
              <a:rPr lang="en-US" dirty="0" smtClean="0"/>
              <a:t>with which the school district is in compliance, the school district should delete the Explanation section.</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3480198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Corrective Action section only applies for those standards with which the school district reports out of compliance. For all standards with which the school district is in compliance, the school district should delete the Corrective Action section.</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dirty="0"/>
          </a:p>
        </p:txBody>
      </p:sp>
    </p:spTree>
    <p:extLst>
      <p:ext uri="{BB962C8B-B14F-4D97-AF65-F5344CB8AC3E}">
        <p14:creationId xmlns:p14="http://schemas.microsoft.com/office/powerpoint/2010/main" val="365234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solidFill>
                  <a:schemeClr val="dk1"/>
                </a:solidFill>
                <a:ea typeface="Calibri"/>
                <a:cs typeface="Calibri"/>
                <a:sym typeface="Calibri"/>
              </a:rPr>
              <a:t>Here </a:t>
            </a:r>
            <a:r>
              <a:rPr lang="en-US" dirty="0">
                <a:solidFill>
                  <a:schemeClr val="dk1"/>
                </a:solidFill>
                <a:ea typeface="Calibri"/>
                <a:cs typeface="Calibri"/>
                <a:sym typeface="Calibri"/>
              </a:rPr>
              <a:t>are sample responses to illustrate how to complete the Report to Community Template for both </a:t>
            </a:r>
            <a:r>
              <a:rPr lang="en-US" dirty="0" smtClean="0">
                <a:solidFill>
                  <a:schemeClr val="dk1"/>
                </a:solidFill>
                <a:ea typeface="Calibri"/>
                <a:cs typeface="Calibri"/>
                <a:sym typeface="Calibri"/>
              </a:rPr>
              <a:t>standards </a:t>
            </a:r>
            <a:r>
              <a:rPr lang="en-US" dirty="0">
                <a:solidFill>
                  <a:schemeClr val="dk1"/>
                </a:solidFill>
                <a:ea typeface="Calibri"/>
                <a:cs typeface="Calibri"/>
                <a:sym typeface="Calibri"/>
              </a:rPr>
              <a:t>with which the school district is in compliance and </a:t>
            </a:r>
            <a:r>
              <a:rPr lang="en-US" dirty="0" smtClean="0">
                <a:solidFill>
                  <a:schemeClr val="dk1"/>
                </a:solidFill>
                <a:ea typeface="Calibri"/>
                <a:cs typeface="Calibri"/>
                <a:sym typeface="Calibri"/>
              </a:rPr>
              <a:t>standards </a:t>
            </a:r>
            <a:r>
              <a:rPr lang="en-US" dirty="0">
                <a:solidFill>
                  <a:schemeClr val="dk1"/>
                </a:solidFill>
                <a:ea typeface="Calibri"/>
                <a:cs typeface="Calibri"/>
                <a:sym typeface="Calibri"/>
              </a:rPr>
              <a:t>with which the school district is out of compliance. </a:t>
            </a:r>
          </a:p>
          <a:p>
            <a:pPr marL="165261" indent="-165261" defTabSz="881390">
              <a:buFont typeface="Arial" panose="020B0604020202020204" pitchFamily="34" charset="0"/>
              <a:buChar char="•"/>
              <a:defRPr/>
            </a:pPr>
            <a:endParaRPr lang="en-US" dirty="0">
              <a:solidFill>
                <a:schemeClr val="dk1"/>
              </a:solidFill>
              <a:ea typeface="Calibri"/>
              <a:cs typeface="Calibri"/>
              <a:sym typeface="Calibri"/>
            </a:endParaRPr>
          </a:p>
          <a:p>
            <a:pPr marL="165261" indent="-165261" defTabSz="881390">
              <a:buFont typeface="Arial" panose="020B0604020202020204" pitchFamily="34" charset="0"/>
              <a:buChar char="•"/>
              <a:defRPr/>
            </a:pPr>
            <a:r>
              <a:rPr lang="en-US" dirty="0">
                <a:solidFill>
                  <a:schemeClr val="dk1"/>
                </a:solidFill>
                <a:ea typeface="Calibri"/>
                <a:cs typeface="Calibri"/>
                <a:sym typeface="Calibri"/>
              </a:rPr>
              <a:t>Note that the Explanation and Corrective Action sections have been deleted for </a:t>
            </a:r>
            <a:r>
              <a:rPr lang="en-US" dirty="0" smtClean="0">
                <a:solidFill>
                  <a:schemeClr val="dk1"/>
                </a:solidFill>
                <a:ea typeface="Calibri"/>
                <a:cs typeface="Calibri"/>
                <a:sym typeface="Calibri"/>
              </a:rPr>
              <a:t>the Assurances standard, </a:t>
            </a:r>
            <a:r>
              <a:rPr lang="en-US" dirty="0">
                <a:solidFill>
                  <a:schemeClr val="dk1"/>
                </a:solidFill>
                <a:ea typeface="Calibri"/>
                <a:cs typeface="Calibri"/>
                <a:sym typeface="Calibri"/>
              </a:rPr>
              <a:t>which is reported as “In compliance.”</a:t>
            </a:r>
            <a:endParaRPr lang="en-US" dirty="0">
              <a:solidFill>
                <a:schemeClr val="dk1"/>
              </a:solidFill>
              <a:highlight>
                <a:srgbClr val="FFFFFF"/>
              </a:highligh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dirty="0"/>
          </a:p>
        </p:txBody>
      </p:sp>
    </p:spTree>
    <p:extLst>
      <p:ext uri="{BB962C8B-B14F-4D97-AF65-F5344CB8AC3E}">
        <p14:creationId xmlns:p14="http://schemas.microsoft.com/office/powerpoint/2010/main" val="2278491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sz="1200" b="0" i="0" u="none" strike="noStrike" kern="1200" dirty="0" smtClean="0">
                <a:solidFill>
                  <a:schemeClr val="tx1"/>
                </a:solidFill>
                <a:effectLst/>
                <a:latin typeface="+mn-lt"/>
                <a:ea typeface="+mn-ea"/>
                <a:cs typeface="+mn-cs"/>
              </a:rPr>
              <a:t>Customize slides/slide background with district specific information/slide template.</a:t>
            </a:r>
            <a:endParaRPr lang="en-US" b="0" dirty="0" smtClean="0">
              <a:effectLst/>
            </a:endParaRPr>
          </a:p>
          <a:p>
            <a:pPr rtl="0"/>
            <a:r>
              <a:rPr lang="en-US" sz="1200" b="0" i="0" u="none" strike="noStrike" kern="1200" dirty="0" smtClean="0">
                <a:solidFill>
                  <a:schemeClr val="tx1"/>
                </a:solidFill>
                <a:effectLst/>
                <a:latin typeface="+mn-lt"/>
                <a:ea typeface="+mn-ea"/>
                <a:cs typeface="+mn-cs"/>
              </a:rPr>
              <a:t>Includes slides from the beginning of this presentation, as well as placeholders for you to fill in regarding your district’s compliance status, and corrective action plans if necessary. </a:t>
            </a:r>
            <a:endParaRPr lang="en-US" b="0" dirty="0" smtClean="0">
              <a:effectLst/>
            </a:endParaRPr>
          </a:p>
          <a:p>
            <a:pPr rtl="0"/>
            <a:r>
              <a:rPr lang="en-US" sz="1200" b="0" i="0" u="none" strike="noStrike" kern="1200" dirty="0" smtClean="0">
                <a:solidFill>
                  <a:schemeClr val="tx1"/>
                </a:solidFill>
                <a:effectLst/>
                <a:latin typeface="+mn-lt"/>
                <a:ea typeface="+mn-ea"/>
                <a:cs typeface="+mn-cs"/>
              </a:rPr>
              <a:t>Also includes update on the Division 22 requirements for the current school year. </a:t>
            </a:r>
            <a:endParaRPr lang="en-US" b="0" dirty="0" smtClean="0">
              <a:effectLst/>
            </a:endParaRPr>
          </a:p>
          <a:p>
            <a:r>
              <a:rPr lang="en-US" dirty="0" smtClean="0"/>
              <a:t/>
            </a:r>
            <a:br>
              <a:rPr lang="en-US" dirty="0" smtClean="0"/>
            </a:b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23">
              <a:spcBef>
                <a:spcPct val="30000"/>
              </a:spcBef>
              <a:defRPr sz="1200">
                <a:solidFill>
                  <a:schemeClr val="tx1"/>
                </a:solidFill>
                <a:latin typeface="Times New Roman" panose="02020603050405020304" pitchFamily="18" charset="0"/>
              </a:defRPr>
            </a:lvl1pPr>
            <a:lvl2pPr marL="716130" indent="-275434" defTabSz="898223">
              <a:spcBef>
                <a:spcPct val="30000"/>
              </a:spcBef>
              <a:defRPr sz="1200">
                <a:solidFill>
                  <a:schemeClr val="tx1"/>
                </a:solidFill>
                <a:latin typeface="Times New Roman" panose="02020603050405020304" pitchFamily="18" charset="0"/>
              </a:defRPr>
            </a:lvl2pPr>
            <a:lvl3pPr marL="1101738" indent="-220348" defTabSz="898223">
              <a:spcBef>
                <a:spcPct val="30000"/>
              </a:spcBef>
              <a:defRPr sz="1200">
                <a:solidFill>
                  <a:schemeClr val="tx1"/>
                </a:solidFill>
                <a:latin typeface="Times New Roman" panose="02020603050405020304" pitchFamily="18" charset="0"/>
              </a:defRPr>
            </a:lvl3pPr>
            <a:lvl4pPr marL="1542433" indent="-220348" defTabSz="898223">
              <a:spcBef>
                <a:spcPct val="30000"/>
              </a:spcBef>
              <a:defRPr sz="1200">
                <a:solidFill>
                  <a:schemeClr val="tx1"/>
                </a:solidFill>
                <a:latin typeface="Times New Roman" panose="02020603050405020304" pitchFamily="18" charset="0"/>
              </a:defRPr>
            </a:lvl4pPr>
            <a:lvl5pPr marL="1983128" indent="-220348" defTabSz="898223">
              <a:spcBef>
                <a:spcPct val="30000"/>
              </a:spcBef>
              <a:defRPr sz="1200">
                <a:solidFill>
                  <a:schemeClr val="tx1"/>
                </a:solidFill>
                <a:latin typeface="Times New Roman" panose="02020603050405020304" pitchFamily="18" charset="0"/>
              </a:defRPr>
            </a:lvl5pPr>
            <a:lvl6pPr marL="2423823" indent="-220348" defTabSz="898223" eaLnBrk="0" fontAlgn="base" hangingPunct="0">
              <a:spcBef>
                <a:spcPct val="30000"/>
              </a:spcBef>
              <a:spcAft>
                <a:spcPct val="0"/>
              </a:spcAft>
              <a:defRPr sz="1200">
                <a:solidFill>
                  <a:schemeClr val="tx1"/>
                </a:solidFill>
                <a:latin typeface="Times New Roman" panose="02020603050405020304" pitchFamily="18" charset="0"/>
              </a:defRPr>
            </a:lvl6pPr>
            <a:lvl7pPr marL="2864518" indent="-220348" defTabSz="898223" eaLnBrk="0" fontAlgn="base" hangingPunct="0">
              <a:spcBef>
                <a:spcPct val="30000"/>
              </a:spcBef>
              <a:spcAft>
                <a:spcPct val="0"/>
              </a:spcAft>
              <a:defRPr sz="1200">
                <a:solidFill>
                  <a:schemeClr val="tx1"/>
                </a:solidFill>
                <a:latin typeface="Times New Roman" panose="02020603050405020304" pitchFamily="18" charset="0"/>
              </a:defRPr>
            </a:lvl7pPr>
            <a:lvl8pPr marL="3305213" indent="-220348" defTabSz="898223" eaLnBrk="0" fontAlgn="base" hangingPunct="0">
              <a:spcBef>
                <a:spcPct val="30000"/>
              </a:spcBef>
              <a:spcAft>
                <a:spcPct val="0"/>
              </a:spcAft>
              <a:defRPr sz="1200">
                <a:solidFill>
                  <a:schemeClr val="tx1"/>
                </a:solidFill>
                <a:latin typeface="Times New Roman" panose="02020603050405020304" pitchFamily="18" charset="0"/>
              </a:defRPr>
            </a:lvl8pPr>
            <a:lvl9pPr marL="3745908" indent="-220348" defTabSz="8982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22FAB8B7-C0D0-4ECC-8C7F-5077270E4120}" type="slidenum">
              <a:rPr lang="en-US" altLang="en-US">
                <a:solidFill>
                  <a:prstClr val="black"/>
                </a:solidFill>
              </a:rPr>
              <a:pPr>
                <a:spcBef>
                  <a:spcPct val="0"/>
                </a:spcBef>
                <a:defRPr/>
              </a:pPr>
              <a:t>18</a:t>
            </a:fld>
            <a:endParaRPr lang="en-US" altLang="en-US" dirty="0">
              <a:solidFill>
                <a:prstClr val="black"/>
              </a:solidFill>
            </a:endParaRPr>
          </a:p>
        </p:txBody>
      </p:sp>
    </p:spTree>
    <p:extLst>
      <p:ext uri="{BB962C8B-B14F-4D97-AF65-F5344CB8AC3E}">
        <p14:creationId xmlns:p14="http://schemas.microsoft.com/office/powerpoint/2010/main" val="308560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261" indent="-165261">
              <a:buFont typeface="Arial" panose="020B0604020202020204" pitchFamily="34" charset="0"/>
              <a:buChar char="•"/>
            </a:pPr>
            <a:r>
              <a:rPr lang="en-US" dirty="0" smtClean="0"/>
              <a:t>After </a:t>
            </a:r>
            <a:r>
              <a:rPr lang="en-US" dirty="0"/>
              <a:t>making a report to the </a:t>
            </a:r>
            <a:r>
              <a:rPr lang="en-US" dirty="0" smtClean="0"/>
              <a:t>local </a:t>
            </a:r>
            <a:r>
              <a:rPr lang="en-US" dirty="0"/>
              <a:t>school board, school districts must submit their annual Division 22 Assurances to ODE using the online </a:t>
            </a:r>
            <a:r>
              <a:rPr lang="en-US" u="sng" dirty="0">
                <a:hlinkClick r:id="rId3"/>
              </a:rPr>
              <a:t>Division 22 Assurances Form</a:t>
            </a:r>
            <a:r>
              <a:rPr lang="en-US" dirty="0"/>
              <a:t>. </a:t>
            </a:r>
          </a:p>
          <a:p>
            <a:pPr marL="165261" indent="-165261">
              <a:buFont typeface="Arial" panose="020B0604020202020204" pitchFamily="34" charset="0"/>
              <a:buChar char="•"/>
            </a:pPr>
            <a:endParaRPr lang="en-US" dirty="0"/>
          </a:p>
          <a:p>
            <a:pPr marL="165261" indent="-165261">
              <a:buFont typeface="Arial" panose="020B0604020202020204" pitchFamily="34" charset="0"/>
              <a:buChar char="•"/>
            </a:pPr>
            <a:r>
              <a:rPr lang="en-US" dirty="0"/>
              <a:t>The Form includes three sections:</a:t>
            </a:r>
          </a:p>
          <a:p>
            <a:pPr marL="605956" lvl="1" indent="-165261">
              <a:buFont typeface="Arial" panose="020B0604020202020204" pitchFamily="34" charset="0"/>
              <a:buChar char="•"/>
            </a:pPr>
            <a:r>
              <a:rPr lang="en-US" dirty="0"/>
              <a:t>Submitter Information</a:t>
            </a:r>
          </a:p>
          <a:p>
            <a:pPr marL="605956" lvl="1" indent="-165261">
              <a:buFont typeface="Arial" panose="020B0604020202020204" pitchFamily="34" charset="0"/>
              <a:buChar char="•"/>
            </a:pPr>
            <a:r>
              <a:rPr lang="en-US" dirty="0" smtClean="0"/>
              <a:t>School Board Report</a:t>
            </a:r>
            <a:endParaRPr lang="en-US" dirty="0"/>
          </a:p>
          <a:p>
            <a:pPr marL="605956" lvl="1" indent="-165261">
              <a:buFont typeface="Arial" panose="020B0604020202020204" pitchFamily="34" charset="0"/>
              <a:buChar char="•"/>
            </a:pPr>
            <a:r>
              <a:rPr lang="en-US" dirty="0"/>
              <a:t>Compliance Review</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23">
              <a:spcBef>
                <a:spcPct val="30000"/>
              </a:spcBef>
              <a:defRPr sz="1200">
                <a:solidFill>
                  <a:schemeClr val="tx1"/>
                </a:solidFill>
                <a:latin typeface="Times New Roman" panose="02020603050405020304" pitchFamily="18" charset="0"/>
              </a:defRPr>
            </a:lvl1pPr>
            <a:lvl2pPr marL="716130" indent="-275434" defTabSz="898223">
              <a:spcBef>
                <a:spcPct val="30000"/>
              </a:spcBef>
              <a:defRPr sz="1200">
                <a:solidFill>
                  <a:schemeClr val="tx1"/>
                </a:solidFill>
                <a:latin typeface="Times New Roman" panose="02020603050405020304" pitchFamily="18" charset="0"/>
              </a:defRPr>
            </a:lvl2pPr>
            <a:lvl3pPr marL="1101738" indent="-220348" defTabSz="898223">
              <a:spcBef>
                <a:spcPct val="30000"/>
              </a:spcBef>
              <a:defRPr sz="1200">
                <a:solidFill>
                  <a:schemeClr val="tx1"/>
                </a:solidFill>
                <a:latin typeface="Times New Roman" panose="02020603050405020304" pitchFamily="18" charset="0"/>
              </a:defRPr>
            </a:lvl3pPr>
            <a:lvl4pPr marL="1542433" indent="-220348" defTabSz="898223">
              <a:spcBef>
                <a:spcPct val="30000"/>
              </a:spcBef>
              <a:defRPr sz="1200">
                <a:solidFill>
                  <a:schemeClr val="tx1"/>
                </a:solidFill>
                <a:latin typeface="Times New Roman" panose="02020603050405020304" pitchFamily="18" charset="0"/>
              </a:defRPr>
            </a:lvl4pPr>
            <a:lvl5pPr marL="1983128" indent="-220348" defTabSz="898223">
              <a:spcBef>
                <a:spcPct val="30000"/>
              </a:spcBef>
              <a:defRPr sz="1200">
                <a:solidFill>
                  <a:schemeClr val="tx1"/>
                </a:solidFill>
                <a:latin typeface="Times New Roman" panose="02020603050405020304" pitchFamily="18" charset="0"/>
              </a:defRPr>
            </a:lvl5pPr>
            <a:lvl6pPr marL="2423823" indent="-220348" defTabSz="898223" eaLnBrk="0" fontAlgn="base" hangingPunct="0">
              <a:spcBef>
                <a:spcPct val="30000"/>
              </a:spcBef>
              <a:spcAft>
                <a:spcPct val="0"/>
              </a:spcAft>
              <a:defRPr sz="1200">
                <a:solidFill>
                  <a:schemeClr val="tx1"/>
                </a:solidFill>
                <a:latin typeface="Times New Roman" panose="02020603050405020304" pitchFamily="18" charset="0"/>
              </a:defRPr>
            </a:lvl6pPr>
            <a:lvl7pPr marL="2864518" indent="-220348" defTabSz="898223" eaLnBrk="0" fontAlgn="base" hangingPunct="0">
              <a:spcBef>
                <a:spcPct val="30000"/>
              </a:spcBef>
              <a:spcAft>
                <a:spcPct val="0"/>
              </a:spcAft>
              <a:defRPr sz="1200">
                <a:solidFill>
                  <a:schemeClr val="tx1"/>
                </a:solidFill>
                <a:latin typeface="Times New Roman" panose="02020603050405020304" pitchFamily="18" charset="0"/>
              </a:defRPr>
            </a:lvl7pPr>
            <a:lvl8pPr marL="3305213" indent="-220348" defTabSz="898223" eaLnBrk="0" fontAlgn="base" hangingPunct="0">
              <a:spcBef>
                <a:spcPct val="30000"/>
              </a:spcBef>
              <a:spcAft>
                <a:spcPct val="0"/>
              </a:spcAft>
              <a:defRPr sz="1200">
                <a:solidFill>
                  <a:schemeClr val="tx1"/>
                </a:solidFill>
                <a:latin typeface="Times New Roman" panose="02020603050405020304" pitchFamily="18" charset="0"/>
              </a:defRPr>
            </a:lvl8pPr>
            <a:lvl9pPr marL="3745908" indent="-220348" defTabSz="8982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22FAB8B7-C0D0-4ECC-8C7F-5077270E4120}" type="slidenum">
              <a:rPr lang="en-US" altLang="en-US">
                <a:solidFill>
                  <a:prstClr val="black"/>
                </a:solidFill>
              </a:rPr>
              <a:pPr>
                <a:spcBef>
                  <a:spcPct val="0"/>
                </a:spcBef>
                <a:defRPr/>
              </a:pPr>
              <a:t>19</a:t>
            </a:fld>
            <a:endParaRPr lang="en-US" altLang="en-US" dirty="0">
              <a:solidFill>
                <a:prstClr val="black"/>
              </a:solidFill>
            </a:endParaRPr>
          </a:p>
        </p:txBody>
      </p:sp>
    </p:spTree>
    <p:extLst>
      <p:ext uri="{BB962C8B-B14F-4D97-AF65-F5344CB8AC3E}">
        <p14:creationId xmlns:p14="http://schemas.microsoft.com/office/powerpoint/2010/main" val="132670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the</a:t>
            </a:r>
            <a:r>
              <a:rPr lang="en-US" baseline="0" dirty="0" smtClean="0"/>
              <a:t> submission of Assurances to larger ODE “Why”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dirty="0"/>
          </a:p>
        </p:txBody>
      </p:sp>
    </p:spTree>
    <p:extLst>
      <p:ext uri="{BB962C8B-B14F-4D97-AF65-F5344CB8AC3E}">
        <p14:creationId xmlns:p14="http://schemas.microsoft.com/office/powerpoint/2010/main" val="3997556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t>The district field has a drop-down menu from which to select the applicable school district. </a:t>
            </a:r>
          </a:p>
          <a:p>
            <a:pPr marL="165261" indent="-165261" defTabSz="881390">
              <a:buFont typeface="Arial" panose="020B0604020202020204" pitchFamily="34" charset="0"/>
              <a:buChar char="•"/>
              <a:defRPr/>
            </a:pPr>
            <a:endParaRPr lang="en-US" dirty="0" smtClean="0"/>
          </a:p>
          <a:p>
            <a:pPr marL="165261" indent="-165261" defTabSz="881390">
              <a:buFont typeface="Arial" panose="020B0604020202020204" pitchFamily="34" charset="0"/>
              <a:buChar char="•"/>
              <a:defRPr/>
            </a:pPr>
            <a:r>
              <a:rPr lang="en-US" dirty="0" smtClean="0"/>
              <a:t>The remaining fields (name, title, email, and phone) are fillable fields for the submitter to provide their contact information. </a:t>
            </a:r>
          </a:p>
          <a:p>
            <a:pPr marL="165261" indent="-165261" defTabSz="881390">
              <a:buFont typeface="Arial" panose="020B0604020202020204" pitchFamily="34" charset="0"/>
              <a:buChar char="•"/>
              <a:defRPr/>
            </a:pPr>
            <a:endParaRPr lang="en-US" dirty="0" smtClean="0"/>
          </a:p>
          <a:p>
            <a:pPr marL="165261" indent="-165261" defTabSz="881390">
              <a:buFont typeface="Arial" panose="020B0604020202020204" pitchFamily="34" charset="0"/>
              <a:buChar char="•"/>
              <a:defRPr/>
            </a:pPr>
            <a:r>
              <a:rPr lang="en-US" dirty="0" smtClean="0"/>
              <a:t>ODE will use this information to send email confirmation once the form has been successfully submitted ??? and to follow up on any questions regarding the school district’s submission.</a:t>
            </a: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dirty="0"/>
          </a:p>
        </p:txBody>
      </p:sp>
    </p:spTree>
    <p:extLst>
      <p:ext uri="{BB962C8B-B14F-4D97-AF65-F5344CB8AC3E}">
        <p14:creationId xmlns:p14="http://schemas.microsoft.com/office/powerpoint/2010/main" val="396446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For </a:t>
            </a:r>
            <a:r>
              <a:rPr lang="en-US" dirty="0"/>
              <a:t>each of these statements, the school district must click either “yes” or “no”. </a:t>
            </a:r>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dirty="0"/>
          </a:p>
        </p:txBody>
      </p:sp>
    </p:spTree>
    <p:extLst>
      <p:ext uri="{BB962C8B-B14F-4D97-AF65-F5344CB8AC3E}">
        <p14:creationId xmlns:p14="http://schemas.microsoft.com/office/powerpoint/2010/main" val="135918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94211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t>The </a:t>
            </a:r>
            <a:r>
              <a:rPr lang="en-US" dirty="0"/>
              <a:t>Compliance Review section of the Division 22 Assurances Form mirrors the structure of the Report to Community Template in that, for </a:t>
            </a:r>
            <a:r>
              <a:rPr lang="en-US" dirty="0" smtClean="0"/>
              <a:t>each standard, </a:t>
            </a:r>
            <a:r>
              <a:rPr lang="en-US" dirty="0"/>
              <a:t>the Compliance Review section requires the school district to enter whether the school district was in compliance or out of compliance during the </a:t>
            </a:r>
            <a:r>
              <a:rPr lang="en-US" dirty="0" smtClean="0"/>
              <a:t>2019-20 </a:t>
            </a:r>
            <a:r>
              <a:rPr lang="en-US" dirty="0"/>
              <a:t>school year. </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As with the Report to Community Template, the Compliance Review section then requires the school district to enter both an explanation and proposed corrective action for each </a:t>
            </a:r>
            <a:r>
              <a:rPr lang="en-US" dirty="0" smtClean="0"/>
              <a:t>standard </a:t>
            </a:r>
            <a:r>
              <a:rPr lang="en-US" dirty="0"/>
              <a:t>with which the school district reports as out of compliance. The Compliance Review section consists of three steps for each </a:t>
            </a:r>
            <a:r>
              <a:rPr lang="en-US" dirty="0" smtClean="0"/>
              <a:t>standard.</a:t>
            </a:r>
            <a:endParaRPr lang="en-US" dirty="0"/>
          </a:p>
          <a:p>
            <a:pPr defTabSz="881390">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dirty="0"/>
          </a:p>
        </p:txBody>
      </p:sp>
    </p:spTree>
    <p:extLst>
      <p:ext uri="{BB962C8B-B14F-4D97-AF65-F5344CB8AC3E}">
        <p14:creationId xmlns:p14="http://schemas.microsoft.com/office/powerpoint/2010/main" val="1638573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t>This question corresponds with the Explanation section in the Report to Community Template.</a:t>
            </a:r>
          </a:p>
          <a:p>
            <a:pPr marL="165261" indent="-165261" defTabSz="881390">
              <a:buFont typeface="Arial" panose="020B0604020202020204" pitchFamily="34" charset="0"/>
              <a:buChar char="•"/>
              <a:defRPr/>
            </a:pPr>
            <a:endParaRPr lang="en-US" dirty="0" smtClean="0"/>
          </a:p>
          <a:p>
            <a:pPr marL="165261" indent="-165261" defTabSz="881390">
              <a:buFont typeface="Arial" panose="020B0604020202020204" pitchFamily="34" charset="0"/>
              <a:buChar char="•"/>
              <a:defRPr/>
            </a:pPr>
            <a:r>
              <a:rPr lang="en-US" dirty="0"/>
              <a:t>Step two is only required for those </a:t>
            </a:r>
            <a:r>
              <a:rPr lang="en-US" dirty="0" smtClean="0"/>
              <a:t>standards </a:t>
            </a:r>
            <a:r>
              <a:rPr lang="en-US" dirty="0"/>
              <a:t>with which the school district reports out of compliance. </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The school district may skip this step for all </a:t>
            </a:r>
            <a:r>
              <a:rPr lang="en-US" dirty="0" smtClean="0"/>
              <a:t>standards </a:t>
            </a:r>
            <a:r>
              <a:rPr lang="en-US" dirty="0"/>
              <a:t>reported as in compliance.</a:t>
            </a:r>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dirty="0"/>
          </a:p>
        </p:txBody>
      </p:sp>
    </p:spTree>
    <p:extLst>
      <p:ext uri="{BB962C8B-B14F-4D97-AF65-F5344CB8AC3E}">
        <p14:creationId xmlns:p14="http://schemas.microsoft.com/office/powerpoint/2010/main" val="232756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t>This question corresponds with the Proposed Corrective</a:t>
            </a:r>
            <a:r>
              <a:rPr lang="en-US" baseline="0" dirty="0" smtClean="0"/>
              <a:t> Action</a:t>
            </a:r>
            <a:r>
              <a:rPr lang="en-US" dirty="0" smtClean="0"/>
              <a:t> section in the Report to Community Template.</a:t>
            </a:r>
          </a:p>
          <a:p>
            <a:pPr marL="165261" indent="-165261" defTabSz="881390">
              <a:buFont typeface="Arial" panose="020B0604020202020204" pitchFamily="34" charset="0"/>
              <a:buChar char="•"/>
              <a:defRPr/>
            </a:pPr>
            <a:endParaRPr lang="en-US" dirty="0" smtClean="0"/>
          </a:p>
          <a:p>
            <a:pPr marL="165261" indent="-165261" defTabSz="881390">
              <a:buFont typeface="Arial" panose="020B0604020202020204" pitchFamily="34" charset="0"/>
              <a:buChar char="•"/>
              <a:defRPr/>
            </a:pPr>
            <a:r>
              <a:rPr lang="en-US" dirty="0"/>
              <a:t>Step three is only required for those </a:t>
            </a:r>
            <a:r>
              <a:rPr lang="en-US" dirty="0" smtClean="0"/>
              <a:t>standards </a:t>
            </a:r>
            <a:r>
              <a:rPr lang="en-US" dirty="0"/>
              <a:t>with which the school district reports out of compliance. </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The school district may skip this step for all </a:t>
            </a:r>
            <a:r>
              <a:rPr lang="en-US" dirty="0" smtClean="0"/>
              <a:t>standards </a:t>
            </a:r>
            <a:r>
              <a:rPr lang="en-US" dirty="0"/>
              <a:t>reported as in compliance.</a:t>
            </a:r>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dirty="0"/>
          </a:p>
        </p:txBody>
      </p:sp>
    </p:spTree>
    <p:extLst>
      <p:ext uri="{BB962C8B-B14F-4D97-AF65-F5344CB8AC3E}">
        <p14:creationId xmlns:p14="http://schemas.microsoft.com/office/powerpoint/2010/main" val="4752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t>School </a:t>
            </a:r>
            <a:r>
              <a:rPr lang="en-US" dirty="0"/>
              <a:t>districts must complete their online submission in a single session; the online form does not allow for saving responses across multiple sessions. </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ODE recommends that school districts complete all of their information gathering ahead of time; the Report to Community Template may be used for this purpose, although it is not required. </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ODE also recommends setting aside sufficient time to enter information for all Division 22 </a:t>
            </a:r>
            <a:r>
              <a:rPr lang="en-US" dirty="0" smtClean="0"/>
              <a:t>standards </a:t>
            </a:r>
            <a:r>
              <a:rPr lang="en-US" dirty="0"/>
              <a:t>during a single session.</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If using the optional Report to Community template, ODE suggests copying and pasting responses into the online form. However, ODE cautions that the school district should carefully review each </a:t>
            </a:r>
            <a:r>
              <a:rPr lang="en-US" dirty="0" smtClean="0"/>
              <a:t>standard </a:t>
            </a:r>
            <a:r>
              <a:rPr lang="en-US" dirty="0"/>
              <a:t>as it completes the form to avoid transcription errors (e.g., entering information on the wrong </a:t>
            </a:r>
            <a:r>
              <a:rPr lang="en-US" dirty="0" smtClean="0"/>
              <a:t>standard).  </a:t>
            </a:r>
            <a:r>
              <a:rPr lang="en-US" dirty="0"/>
              <a:t>Spell check is also functional in the form.</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dirty="0"/>
              <a:t>Once the school district has completed the entire Division 22 Assurances Form, the school district is ready to submit the form to ODE by clicking the SUBMIT button at the bottom of the form. If any required fields are blank, the form will identify incomplete sections and prompt the school district to go back and complete all required fields.</a:t>
            </a:r>
          </a:p>
          <a:p>
            <a:pPr marL="0" indent="0" defTabSz="88139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dirty="0"/>
          </a:p>
        </p:txBody>
      </p:sp>
    </p:spTree>
    <p:extLst>
      <p:ext uri="{BB962C8B-B14F-4D97-AF65-F5344CB8AC3E}">
        <p14:creationId xmlns:p14="http://schemas.microsoft.com/office/powerpoint/2010/main" val="1087492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dirty="0" smtClean="0"/>
              <a:t>Before clicking SUBMIT, the school district may also check a box to send a copy of the school district’s responses. Doing so will generate an email sent to the submitter’s email account that includes the full submission embedded in the body of the email. </a:t>
            </a:r>
          </a:p>
          <a:p>
            <a:pPr marL="0" indent="0" defTabSz="88139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dirty="0"/>
          </a:p>
        </p:txBody>
      </p:sp>
    </p:spTree>
    <p:extLst>
      <p:ext uri="{BB962C8B-B14F-4D97-AF65-F5344CB8AC3E}">
        <p14:creationId xmlns:p14="http://schemas.microsoft.com/office/powerpoint/2010/main" val="2942842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dirty="0"/>
          </a:p>
        </p:txBody>
      </p:sp>
    </p:spTree>
    <p:extLst>
      <p:ext uri="{BB962C8B-B14F-4D97-AF65-F5344CB8AC3E}">
        <p14:creationId xmlns:p14="http://schemas.microsoft.com/office/powerpoint/2010/main" val="35104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fontAlgn="base">
              <a:buFont typeface="Arial" panose="020B0604020202020204" pitchFamily="34" charset="0"/>
              <a:buChar char="•"/>
            </a:pPr>
            <a:r>
              <a:rPr lang="en-US" sz="1700" dirty="0" smtClean="0"/>
              <a:t>Signals </a:t>
            </a:r>
            <a:r>
              <a:rPr lang="en-US" sz="1700" dirty="0"/>
              <a:t>school districts’ and ODE’s joint commitment to providing a high quality educational experience and equitable opportunities for all students in our care</a:t>
            </a:r>
            <a:r>
              <a:rPr lang="en-US" sz="1700" dirty="0" smtClean="0"/>
              <a:t>.</a:t>
            </a:r>
          </a:p>
          <a:p>
            <a:pPr marL="275434" indent="-275434" fontAlgn="base">
              <a:buFont typeface="Arial" panose="020B0604020202020204" pitchFamily="34" charset="0"/>
              <a:buChar char="•"/>
            </a:pPr>
            <a:endParaRPr lang="en-US" sz="1700" dirty="0" smtClean="0"/>
          </a:p>
          <a:p>
            <a:pPr marL="275434" marR="0" lvl="0" indent="-275434"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As part of our shared responsibility to provide quality service for our students and communities, this system promotes reciprocal accountability between school districts and the Oregon Department of Education (ODE). </a:t>
            </a:r>
            <a:endParaRPr lang="en-US" sz="1700" dirty="0"/>
          </a:p>
          <a:p>
            <a:pPr marL="275434" indent="-275434" fontAlgn="base">
              <a:buFont typeface="Arial" panose="020B0604020202020204" pitchFamily="34" charset="0"/>
              <a:buChar char="•"/>
            </a:pPr>
            <a:endParaRPr lang="en-US" sz="1700" dirty="0"/>
          </a:p>
          <a:p>
            <a:pPr marL="275434" indent="-275434" fontAlgn="base">
              <a:buFont typeface="Arial" panose="020B0604020202020204" pitchFamily="34" charset="0"/>
              <a:buChar char="•"/>
            </a:pPr>
            <a:r>
              <a:rPr lang="en-US" sz="1700" dirty="0"/>
              <a:t>Assurances articulate the floor of the education to be provided to students, not the ceiling. Compliance with the Division 22 Oregon Administrative Rules ensures a basic level of service across the state.</a:t>
            </a:r>
          </a:p>
          <a:p>
            <a:pPr marL="0" indent="0" fontAlgn="base">
              <a:buFont typeface="Arial" panose="020B0604020202020204" pitchFamily="34" charset="0"/>
              <a:buNone/>
            </a:pPr>
            <a:endParaRPr lang="en-US" sz="1700" dirty="0"/>
          </a:p>
          <a:p>
            <a:pPr marL="275434" indent="-275434" fontAlgn="base">
              <a:buFont typeface="Arial" panose="020B0604020202020204" pitchFamily="34" charset="0"/>
              <a:buChar char="•"/>
            </a:pPr>
            <a:r>
              <a:rPr lang="en-US" sz="1700" dirty="0"/>
              <a:t>The Division 22 Assurances process offers an opportunity for districts not in compliance to reflect on areas in need of attention and alignment, plan for how to address them, and receive technical assistance.</a:t>
            </a:r>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dirty="0"/>
          </a:p>
        </p:txBody>
      </p:sp>
    </p:spTree>
    <p:extLst>
      <p:ext uri="{BB962C8B-B14F-4D97-AF65-F5344CB8AC3E}">
        <p14:creationId xmlns:p14="http://schemas.microsoft.com/office/powerpoint/2010/main" val="179992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fontAlgn="base">
              <a:buFont typeface="Arial" panose="020B0604020202020204" pitchFamily="34" charset="0"/>
              <a:buChar char="•"/>
            </a:pPr>
            <a:r>
              <a:rPr lang="en-US" sz="1700" dirty="0" smtClean="0"/>
              <a:t>Signals </a:t>
            </a:r>
            <a:r>
              <a:rPr lang="en-US" sz="1700" dirty="0"/>
              <a:t>school districts’ and ODE’s joint commitment to providing a high quality educational experience and equitable opportunities for all students in our care</a:t>
            </a:r>
            <a:r>
              <a:rPr lang="en-US" sz="1700" dirty="0" smtClean="0"/>
              <a:t>.</a:t>
            </a:r>
          </a:p>
          <a:p>
            <a:pPr marL="275434" indent="-275434" fontAlgn="base">
              <a:buFont typeface="Arial" panose="020B0604020202020204" pitchFamily="34" charset="0"/>
              <a:buChar char="•"/>
            </a:pPr>
            <a:endParaRPr lang="en-US" sz="1700" dirty="0" smtClean="0"/>
          </a:p>
          <a:p>
            <a:pPr marL="275434" marR="0" lvl="0" indent="-275434"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As part of our shared responsibility to provide quality service for our students and communities, this system promotes reciprocal accountability between school districts and the Oregon Department of Education (ODE). </a:t>
            </a:r>
            <a:endParaRPr lang="en-US" sz="1700" dirty="0"/>
          </a:p>
          <a:p>
            <a:pPr marL="275434" indent="-275434" fontAlgn="base">
              <a:buFont typeface="Arial" panose="020B0604020202020204" pitchFamily="34" charset="0"/>
              <a:buChar char="•"/>
            </a:pPr>
            <a:endParaRPr lang="en-US" sz="1700" dirty="0"/>
          </a:p>
          <a:p>
            <a:pPr marL="275434" indent="-275434" fontAlgn="base">
              <a:buFont typeface="Arial" panose="020B0604020202020204" pitchFamily="34" charset="0"/>
              <a:buChar char="•"/>
            </a:pPr>
            <a:r>
              <a:rPr lang="en-US" sz="1700" dirty="0"/>
              <a:t>Assurances articulate the floor of the education to be provided to students, not the ceiling. Compliance with the Division 22 Oregon Administrative Rules ensures a basic level of service across the state.</a:t>
            </a:r>
          </a:p>
          <a:p>
            <a:pPr marL="0" indent="0" fontAlgn="base">
              <a:buFont typeface="Arial" panose="020B0604020202020204" pitchFamily="34" charset="0"/>
              <a:buNone/>
            </a:pPr>
            <a:endParaRPr lang="en-US" sz="1700" dirty="0"/>
          </a:p>
          <a:p>
            <a:pPr marL="275434" indent="-275434" fontAlgn="base">
              <a:buFont typeface="Arial" panose="020B0604020202020204" pitchFamily="34" charset="0"/>
              <a:buChar char="•"/>
            </a:pPr>
            <a:r>
              <a:rPr lang="en-US" sz="1700" dirty="0"/>
              <a:t>The Division 22 Assurances process offers an opportunity for districts not in compliance to reflect on areas in need of attention and alignment, plan for how to address them, and receive technical assistance.</a:t>
            </a: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dirty="0"/>
          </a:p>
        </p:txBody>
      </p:sp>
    </p:spTree>
    <p:extLst>
      <p:ext uri="{BB962C8B-B14F-4D97-AF65-F5344CB8AC3E}">
        <p14:creationId xmlns:p14="http://schemas.microsoft.com/office/powerpoint/2010/main" val="319057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April 16, 2020 the State Board adopted a new administrative rule, </a:t>
            </a:r>
            <a:r>
              <a:rPr lang="en-US" sz="1200" u="sng" kern="1200" dirty="0" smtClean="0">
                <a:solidFill>
                  <a:schemeClr val="tx1"/>
                </a:solidFill>
                <a:effectLst/>
                <a:latin typeface="+mn-lt"/>
                <a:ea typeface="+mn-ea"/>
                <a:cs typeface="+mn-cs"/>
                <a:hlinkClick r:id="rId3"/>
              </a:rPr>
              <a:t>OAR 581-022-0103: State Standards for the 2019-20 School Year</a:t>
            </a:r>
            <a:r>
              <a:rPr lang="en-US" sz="1200" kern="1200" dirty="0" smtClean="0">
                <a:solidFill>
                  <a:schemeClr val="tx1"/>
                </a:solidFill>
                <a:effectLst/>
                <a:latin typeface="+mn-lt"/>
                <a:ea typeface="+mn-ea"/>
                <a:cs typeface="+mn-cs"/>
              </a:rPr>
              <a:t>. This rule establishes the Division 22 standards in effect for the 2019-20 school year, accommodating for the school closures and providing appropriate flexibility to districts during this unprecedented time. School districts will be required to report on the Division 22 standards included in this new rule; any standard not included in the new rule is waived for the 2019-2020 school year.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dirty="0"/>
          </a:p>
        </p:txBody>
      </p:sp>
    </p:spTree>
    <p:extLst>
      <p:ext uri="{BB962C8B-B14F-4D97-AF65-F5344CB8AC3E}">
        <p14:creationId xmlns:p14="http://schemas.microsoft.com/office/powerpoint/2010/main" val="341475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Seventeen standards in the new rule. These specific standards were chosen</a:t>
            </a:r>
            <a:r>
              <a:rPr lang="en-US" baseline="0" dirty="0" smtClean="0"/>
              <a:t> in order to define the floor for Distance Learning in the spring, to help </a:t>
            </a:r>
            <a:r>
              <a:rPr lang="en-US" sz="1200" dirty="0" smtClean="0"/>
              <a:t>ensure a basic level of service across the state</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dirty="0"/>
          </a:p>
        </p:txBody>
      </p:sp>
    </p:spTree>
    <p:extLst>
      <p:ext uri="{BB962C8B-B14F-4D97-AF65-F5344CB8AC3E}">
        <p14:creationId xmlns:p14="http://schemas.microsoft.com/office/powerpoint/2010/main" val="30112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OAR 581-022-0103 also implements a new timeline for districts to complete the assurances process that will go into effect starting with the 2019-20 school year. In previous years, the assurance process occurred in February, reporting on the previous school year. Moving forward, the assurance process will occur in November. </a:t>
            </a:r>
            <a:r>
              <a:rPr lang="en-US" sz="1200" b="1" kern="1200" dirty="0" smtClean="0">
                <a:solidFill>
                  <a:schemeClr val="tx1"/>
                </a:solidFill>
                <a:effectLst/>
                <a:latin typeface="+mn-lt"/>
                <a:ea typeface="+mn-ea"/>
                <a:cs typeface="+mn-cs"/>
              </a:rPr>
              <a:t>This means that, for the 2019-20 Assurances process, districts will report to their local school board and post their report to their webpage no later than November 1, 2020.  Districts will then report assurances to ODE no later than November 15, 2020.</a:t>
            </a:r>
            <a:r>
              <a:rPr lang="en-US" sz="1200" kern="1200" dirty="0" smtClean="0">
                <a:solidFill>
                  <a:schemeClr val="tx1"/>
                </a:solidFill>
                <a:effectLst/>
                <a:latin typeface="+mn-lt"/>
                <a:ea typeface="+mn-ea"/>
                <a:cs typeface="+mn-cs"/>
              </a:rPr>
              <a:t> Shifting the Division 22 Assurances timeline to the fall will allow ODE to review district submissions and provide districts with actionable feedback on their corrective action plans earlier in the school year, giving districts additional time to implement corrective actions in order to achieve compliance by the start of the next school year. The November 15 submission deadline will permanently replace the February 15 submission deadline going forward. </a:t>
            </a: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dirty="0"/>
          </a:p>
        </p:txBody>
      </p:sp>
    </p:spTree>
    <p:extLst>
      <p:ext uri="{BB962C8B-B14F-4D97-AF65-F5344CB8AC3E}">
        <p14:creationId xmlns:p14="http://schemas.microsoft.com/office/powerpoint/2010/main" val="190308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means that, for the 2019-20 Assurances process, districts will report to their local school board and post their report to their webpage no later than November 1, 2020.  Districts will then report assurances to ODE no later than November 15, 2020.</a:t>
            </a:r>
            <a:r>
              <a:rPr lang="en-US" sz="1200" kern="1200" dirty="0" smtClean="0">
                <a:solidFill>
                  <a:schemeClr val="tx1"/>
                </a:solidFill>
                <a:effectLst/>
                <a:latin typeface="+mn-lt"/>
                <a:ea typeface="+mn-ea"/>
                <a:cs typeface="+mn-cs"/>
              </a:rPr>
              <a:t> Shifting the Division 22 Assurances timeline to the fall will allow ODE to review district submissions and provide districts with actionable feedback on their corrective action plans earlier in the school year, giving districts additional time to implement corrective actions in order to achieve compliance by the start of the next school year. The November 15 submission deadline will permanently replace the February 15 submission deadline going forward. </a:t>
            </a:r>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dirty="0"/>
          </a:p>
        </p:txBody>
      </p:sp>
    </p:spTree>
    <p:extLst>
      <p:ext uri="{BB962C8B-B14F-4D97-AF65-F5344CB8AC3E}">
        <p14:creationId xmlns:p14="http://schemas.microsoft.com/office/powerpoint/2010/main" val="12724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 question:  </a:t>
            </a:r>
          </a:p>
          <a:p>
            <a:endParaRPr lang="en-US" dirty="0" smtClean="0"/>
          </a:p>
          <a:p>
            <a:r>
              <a:rPr lang="en-US" dirty="0" smtClean="0"/>
              <a:t>What if my board won’t meet again between</a:t>
            </a:r>
            <a:r>
              <a:rPr lang="en-US" baseline="0" dirty="0" smtClean="0"/>
              <a:t> now and Nov 1?</a:t>
            </a:r>
          </a:p>
          <a:p>
            <a:endParaRPr lang="en-US" baseline="0" dirty="0" smtClean="0"/>
          </a:p>
          <a:p>
            <a:r>
              <a:rPr lang="en-US" baseline="0" dirty="0" smtClean="0"/>
              <a:t>Accomplish as soon as possible after Nov 1 and let us know when done including where posted on website and send copy of minutes of that board meeting</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dirty="0"/>
          </a:p>
        </p:txBody>
      </p:sp>
    </p:spTree>
    <p:extLst>
      <p:ext uri="{BB962C8B-B14F-4D97-AF65-F5344CB8AC3E}">
        <p14:creationId xmlns:p14="http://schemas.microsoft.com/office/powerpoint/2010/main" val="1296927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3440983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12205297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6936458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4006184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03996655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3565803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13168521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7927814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05775696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81476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26817697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3692314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3658938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78589636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22305587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61211267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62034498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91446648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9905755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1388713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73910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75269829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0410522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95077763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37488491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3157187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2740395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41505143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104599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4657173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560553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56191857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3861709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28769343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8541495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26581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421166934"/>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08939410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6897233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14752509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2144486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88105410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88038366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144644169"/>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8850421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03241735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88883490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51720889"/>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79642436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6718007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416905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2"/>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7"/>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7"/>
            <a:ext cx="4655427"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7"/>
            <a:ext cx="4655427" cy="2315175"/>
          </a:xfrm>
          <a:prstGeom prst="rect">
            <a:avLst/>
          </a:prstGeom>
        </p:spPr>
      </p:pic>
    </p:spTree>
    <p:extLst>
      <p:ext uri="{BB962C8B-B14F-4D97-AF65-F5344CB8AC3E}">
        <p14:creationId xmlns:p14="http://schemas.microsoft.com/office/powerpoint/2010/main" val="9752637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9"/>
            <a:ext cx="6858000" cy="227447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232868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284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643408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914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3"/>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18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6158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5561618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41"/>
            <a:ext cx="2949178" cy="227595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1401076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p:cNvSpPr>
          <p:nvPr>
            <p:ph type="pic" idx="1"/>
          </p:nvPr>
        </p:nvSpPr>
        <p:spPr>
          <a:xfrm>
            <a:off x="3887391" y="1999820"/>
            <a:ext cx="4629150" cy="3861237"/>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629841" y="3613979"/>
            <a:ext cx="2949178" cy="2289915"/>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348312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3.jp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2.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3.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3.jp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3.jp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9.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8A0BAB59-E1FB-40DE-BF54-BC3526BEF81F}" type="slidenum">
              <a:rPr lang="en-US" smtClean="0"/>
              <a:pPr/>
              <a:t>‹#›</a:t>
            </a:fld>
            <a:endParaRPr lang="en-US" dirty="0"/>
          </a:p>
        </p:txBody>
      </p:sp>
      <p:pic>
        <p:nvPicPr>
          <p:cNvPr id="5" name="Picture 4"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9" name="Picture 8"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0" name="Picture 9"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Tree>
    <p:extLst>
      <p:ext uri="{BB962C8B-B14F-4D97-AF65-F5344CB8AC3E}">
        <p14:creationId xmlns:p14="http://schemas.microsoft.com/office/powerpoint/2010/main" val="3773915417"/>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8A0BAB59-E1FB-40DE-BF54-BC3526BEF81F}" type="slidenum">
              <a:rPr lang="en-US" smtClean="0"/>
              <a:pPr/>
              <a:t>‹#›</a:t>
            </a:fld>
            <a:endParaRPr lang="en-US" dirty="0"/>
          </a:p>
        </p:txBody>
      </p:sp>
      <p:pic>
        <p:nvPicPr>
          <p:cNvPr id="5" name="Picture 4"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9" name="Picture 8"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0" name="Picture 9"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Tree>
    <p:extLst>
      <p:ext uri="{BB962C8B-B14F-4D97-AF65-F5344CB8AC3E}">
        <p14:creationId xmlns:p14="http://schemas.microsoft.com/office/powerpoint/2010/main" val="4156002148"/>
      </p:ext>
    </p:extLst>
  </p:cSld>
  <p:clrMap bg1="lt1" tx1="dk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8A0BAB59-E1FB-40DE-BF54-BC3526BEF81F}" type="slidenum">
              <a:rPr lang="en-US" smtClean="0"/>
              <a:pPr/>
              <a:t>‹#›</a:t>
            </a:fld>
            <a:endParaRPr lang="en-US" dirty="0"/>
          </a:p>
        </p:txBody>
      </p:sp>
      <p:pic>
        <p:nvPicPr>
          <p:cNvPr id="5" name="Picture 4"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9" name="Picture 8"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0" name="Picture 9"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Tree>
    <p:extLst>
      <p:ext uri="{BB962C8B-B14F-4D97-AF65-F5344CB8AC3E}">
        <p14:creationId xmlns:p14="http://schemas.microsoft.com/office/powerpoint/2010/main" val="436657183"/>
      </p:ext>
    </p:extLst>
  </p:cSld>
  <p:clrMap bg1="lt1" tx1="dk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8A0BAB59-E1FB-40DE-BF54-BC3526BEF81F}" type="slidenum">
              <a:rPr lang="en-US" smtClean="0"/>
              <a:pPr/>
              <a:t>‹#›</a:t>
            </a:fld>
            <a:endParaRPr lang="en-US" dirty="0"/>
          </a:p>
        </p:txBody>
      </p:sp>
      <p:pic>
        <p:nvPicPr>
          <p:cNvPr id="5" name="Picture 4"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9" name="Picture 8"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0" name="Picture 9"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Tree>
    <p:extLst>
      <p:ext uri="{BB962C8B-B14F-4D97-AF65-F5344CB8AC3E}">
        <p14:creationId xmlns:p14="http://schemas.microsoft.com/office/powerpoint/2010/main" val="1994636507"/>
      </p:ext>
    </p:extLst>
  </p:cSld>
  <p:clrMap bg1="lt1" tx1="dk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6"/>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6"/>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6"/>
            <a:ext cx="2710888" cy="1348143"/>
          </a:xfrm>
          <a:prstGeom prst="rect">
            <a:avLst/>
          </a:prstGeom>
        </p:spPr>
      </p:pic>
    </p:spTree>
    <p:extLst>
      <p:ext uri="{BB962C8B-B14F-4D97-AF65-F5344CB8AC3E}">
        <p14:creationId xmlns:p14="http://schemas.microsoft.com/office/powerpoint/2010/main" val="1890757632"/>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2.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8.xml"/><Relationship Id="rId1" Type="http://schemas.openxmlformats.org/officeDocument/2006/relationships/themeOverride" Target="../theme/themeOverride6.xml"/><Relationship Id="rId5" Type="http://schemas.openxmlformats.org/officeDocument/2006/relationships/image" Target="../media/image20.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hyperlink" Target="https://www.oregon.gov/ode/rules-and-policies/StateRules/Pages/Division-22.aspx" TargetMode="External"/><Relationship Id="rId4" Type="http://schemas.openxmlformats.org/officeDocument/2006/relationships/hyperlink" Target="https://www.oregon.gov/ode/rules-and-policies/StateRules/Documents/Report-and-Submission-Form-Direction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1.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mailto:alexa.pearson@state.or.us" TargetMode="External"/><Relationship Id="rId3" Type="http://schemas.openxmlformats.org/officeDocument/2006/relationships/notesSlide" Target="../notesSlides/notesSlide28.xml"/><Relationship Id="rId7" Type="http://schemas.openxmlformats.org/officeDocument/2006/relationships/hyperlink" Target="mailto:emily.nazarov@state.or.us" TargetMode="External"/><Relationship Id="rId2" Type="http://schemas.openxmlformats.org/officeDocument/2006/relationships/slideLayout" Target="../slideLayouts/slideLayout68.xml"/><Relationship Id="rId1" Type="http://schemas.openxmlformats.org/officeDocument/2006/relationships/themeOverride" Target="../theme/themeOverride7.xml"/><Relationship Id="rId6" Type="http://schemas.openxmlformats.org/officeDocument/2006/relationships/hyperlink" Target="mailto:susan.payne@state.or.us" TargetMode="External"/><Relationship Id="rId5" Type="http://schemas.openxmlformats.org/officeDocument/2006/relationships/hyperlink" Target="mailto:division22@state.or.us" TargetMode="External"/><Relationship Id="rId4" Type="http://schemas.openxmlformats.org/officeDocument/2006/relationships/image" Target="../media/image13.png"/><Relationship Id="rId9"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4.xml"/><Relationship Id="rId1" Type="http://schemas.openxmlformats.org/officeDocument/2006/relationships/themeOverride" Target="../theme/themeOverride3.xml"/><Relationship Id="rId5" Type="http://schemas.openxmlformats.org/officeDocument/2006/relationships/image" Target="../media/image15.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44.xml"/><Relationship Id="rId1" Type="http://schemas.openxmlformats.org/officeDocument/2006/relationships/themeOverride" Target="../theme/themeOverride4.xml"/><Relationship Id="rId6" Type="http://schemas.openxmlformats.org/officeDocument/2006/relationships/hyperlink" Target="http://bit.ly/Division22Extension" TargetMode="External"/><Relationship Id="rId5" Type="http://schemas.openxmlformats.org/officeDocument/2006/relationships/hyperlink" Target="mailto:Division22@ode.state.or.us"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nam02.safelinks.protection.outlook.com/?url=https%3A%2F%2Fsecure.sos.state.or.us%2Foard%2FviewSingleRule.action%3BJSESSIONID_OARD%3DzsnLj7wm1ccO8rfvM4GG_7PipHFBurLvzXjT0KiT5fGhihEja3Ir!246034410%3FruleVrsnRsn%3D269638%26utm_medium%3Demail%26utm_source%3Dgovdelivery&amp;data=02%7C01%7CJenni.Knaus%40ode.state.or.us%7Ca4d788decc194477ee9a08d7f12fb464%7Cb4f51418b26949a2935afa54bf584fc8%7C0%7C0%7C637243059508620564&amp;sdata=oqvz6HWPTNWqJE3qnt863dCSlsbxohuElidtgpRyIBE%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8.xml"/><Relationship Id="rId1" Type="http://schemas.openxmlformats.org/officeDocument/2006/relationships/themeOverride" Target="../theme/themeOverride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4673" y="5334753"/>
            <a:ext cx="1614516" cy="1121841"/>
          </a:xfrm>
          <a:prstGeom prst="rect">
            <a:avLst/>
          </a:prstGeom>
        </p:spPr>
      </p:pic>
      <p:sp>
        <p:nvSpPr>
          <p:cNvPr id="7" name="Rectangle 3"/>
          <p:cNvSpPr>
            <a:spLocks noGrp="1" noChangeArrowheads="1"/>
          </p:cNvSpPr>
          <p:nvPr>
            <p:ph type="subTitle" idx="1"/>
          </p:nvPr>
        </p:nvSpPr>
        <p:spPr>
          <a:xfrm>
            <a:off x="1143000" y="3795067"/>
            <a:ext cx="6858000" cy="1094842"/>
          </a:xfrm>
        </p:spPr>
        <p:txBody>
          <a:bodyPr>
            <a:normAutofit/>
          </a:bodyPr>
          <a:lstStyle/>
          <a:p>
            <a:r>
              <a:rPr lang="en-US" altLang="en-US" dirty="0" smtClean="0"/>
              <a:t>Oregon Department of Education </a:t>
            </a:r>
          </a:p>
          <a:p>
            <a:r>
              <a:rPr lang="en-US" altLang="en-US" dirty="0" smtClean="0"/>
              <a:t>September, </a:t>
            </a:r>
            <a:r>
              <a:rPr lang="en-US" altLang="en-US" dirty="0" smtClean="0"/>
              <a:t>2020</a:t>
            </a:r>
          </a:p>
          <a:p>
            <a:endParaRPr lang="en-US" altLang="en-US" dirty="0" smtClean="0"/>
          </a:p>
          <a:p>
            <a:endParaRPr lang="en-US" altLang="en-US" dirty="0" smtClean="0"/>
          </a:p>
        </p:txBody>
      </p:sp>
      <p:sp>
        <p:nvSpPr>
          <p:cNvPr id="3" name="Title 1"/>
          <p:cNvSpPr>
            <a:spLocks noGrp="1"/>
          </p:cNvSpPr>
          <p:nvPr>
            <p:ph type="title"/>
          </p:nvPr>
        </p:nvSpPr>
        <p:spPr>
          <a:xfrm>
            <a:off x="1371600" y="2198914"/>
            <a:ext cx="6400800" cy="1807029"/>
          </a:xfrm>
        </p:spPr>
        <p:txBody>
          <a:bodyPr/>
          <a:lstStyle/>
          <a:p>
            <a:pPr lvl="0" algn="ctr"/>
            <a:r>
              <a:rPr lang="en" sz="4000" b="1" dirty="0" smtClean="0">
                <a:solidFill>
                  <a:schemeClr val="tx1"/>
                </a:solidFill>
              </a:rPr>
              <a:t>2019-20 Division </a:t>
            </a:r>
            <a:r>
              <a:rPr lang="en" sz="4000" b="1" dirty="0">
                <a:solidFill>
                  <a:schemeClr val="tx1"/>
                </a:solidFill>
              </a:rPr>
              <a:t>22 Assurances </a:t>
            </a:r>
            <a:r>
              <a:rPr lang="en" sz="4000" b="1" dirty="0" smtClean="0">
                <a:solidFill>
                  <a:schemeClr val="tx1"/>
                </a:solidFill>
              </a:rPr>
              <a:t>Process</a:t>
            </a:r>
            <a:endParaRPr lang="en-US" altLang="en-US" sz="4000" dirty="0">
              <a:solidFill>
                <a:schemeClr val="tx1"/>
              </a:solidFill>
              <a:ea typeface="+mn-ea"/>
              <a:cs typeface="+mn-cs"/>
            </a:endParaRPr>
          </a:p>
        </p:txBody>
      </p:sp>
      <p:sp>
        <p:nvSpPr>
          <p:cNvPr id="2" name="TextBox 1"/>
          <p:cNvSpPr txBox="1"/>
          <p:nvPr/>
        </p:nvSpPr>
        <p:spPr>
          <a:xfrm>
            <a:off x="284205" y="5334753"/>
            <a:ext cx="4893276" cy="1200329"/>
          </a:xfrm>
          <a:prstGeom prst="rect">
            <a:avLst/>
          </a:prstGeom>
          <a:noFill/>
        </p:spPr>
        <p:txBody>
          <a:bodyPr wrap="square" rtlCol="0">
            <a:spAutoFit/>
          </a:bodyPr>
          <a:lstStyle/>
          <a:p>
            <a:r>
              <a:rPr lang="en-US" b="1" dirty="0">
                <a:solidFill>
                  <a:schemeClr val="dk1"/>
                </a:solidFill>
              </a:rPr>
              <a:t>Susan Payne</a:t>
            </a:r>
            <a:endParaRPr lang="en-US" dirty="0">
              <a:solidFill>
                <a:schemeClr val="dk1"/>
              </a:solidFill>
            </a:endParaRPr>
          </a:p>
          <a:p>
            <a:r>
              <a:rPr lang="en-US" dirty="0"/>
              <a:t>Educational Standards &amp; Systems Specialist</a:t>
            </a:r>
          </a:p>
          <a:p>
            <a:r>
              <a:rPr lang="en-US" dirty="0">
                <a:solidFill>
                  <a:schemeClr val="dk1"/>
                </a:solidFill>
              </a:rPr>
              <a:t>Office of Teaching, Learning, and Assessment</a:t>
            </a:r>
          </a:p>
          <a:p>
            <a:endParaRPr lang="en-US" dirty="0"/>
          </a:p>
        </p:txBody>
      </p:sp>
    </p:spTree>
    <p:extLst>
      <p:ext uri="{BB962C8B-B14F-4D97-AF65-F5344CB8AC3E}">
        <p14:creationId xmlns:p14="http://schemas.microsoft.com/office/powerpoint/2010/main" val="956260965"/>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10</a:t>
            </a:fld>
            <a:endParaRPr lang="en-US" dirty="0"/>
          </a:p>
        </p:txBody>
      </p:sp>
      <p:sp>
        <p:nvSpPr>
          <p:cNvPr id="6" name="TextBox 5"/>
          <p:cNvSpPr txBox="1"/>
          <p:nvPr/>
        </p:nvSpPr>
        <p:spPr>
          <a:xfrm>
            <a:off x="1" y="2149416"/>
            <a:ext cx="904113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indent="-298450" algn="just">
              <a:spcBef>
                <a:spcPts val="1200"/>
              </a:spcBef>
              <a:buClr>
                <a:schemeClr val="dk1"/>
              </a:buClr>
              <a:buSzPts val="1100"/>
              <a:buChar char="●"/>
            </a:pPr>
            <a:endParaRPr lang="en-US" sz="2400" dirty="0"/>
          </a:p>
        </p:txBody>
      </p:sp>
      <p:sp>
        <p:nvSpPr>
          <p:cNvPr id="5" name="Title 1"/>
          <p:cNvSpPr>
            <a:spLocks noGrp="1"/>
          </p:cNvSpPr>
          <p:nvPr>
            <p:ph type="title"/>
          </p:nvPr>
        </p:nvSpPr>
        <p:spPr>
          <a:xfrm>
            <a:off x="0" y="943301"/>
            <a:ext cx="9144000" cy="1013398"/>
          </a:xfrm>
          <a:solidFill>
            <a:srgbClr val="0070C0"/>
          </a:solidFill>
        </p:spPr>
        <p:txBody>
          <a:bodyPr>
            <a:noAutofit/>
          </a:bodyPr>
          <a:lstStyle/>
          <a:p>
            <a:pPr lvl="0" algn="l">
              <a:defRPr/>
            </a:pPr>
            <a:r>
              <a:rPr lang="en" sz="2800" b="1" dirty="0">
                <a:solidFill>
                  <a:schemeClr val="bg1"/>
                </a:solidFill>
              </a:rPr>
              <a:t>Changes for Division 22 Assurances Process for the 2019-20 School Year</a:t>
            </a:r>
            <a:endParaRPr lang="en-US" altLang="en-US" sz="2800" dirty="0">
              <a:solidFill>
                <a:schemeClr val="bg1"/>
              </a:solidFill>
              <a:ea typeface="+mn-ea"/>
              <a:cs typeface="+mn-cs"/>
            </a:endParaRPr>
          </a:p>
        </p:txBody>
      </p:sp>
      <p:pic>
        <p:nvPicPr>
          <p:cNvPr id="7" name="Picture 6" descr="Division 22 chart"/>
          <p:cNvPicPr/>
          <p:nvPr/>
        </p:nvPicPr>
        <p:blipFill>
          <a:blip r:embed="rId5">
            <a:extLst>
              <a:ext uri="{28A0092B-C50C-407E-A947-70E740481C1C}">
                <a14:useLocalDpi xmlns:a14="http://schemas.microsoft.com/office/drawing/2010/main" val="0"/>
              </a:ext>
            </a:extLst>
          </a:blip>
          <a:srcRect/>
          <a:stretch>
            <a:fillRect/>
          </a:stretch>
        </p:blipFill>
        <p:spPr bwMode="auto">
          <a:xfrm>
            <a:off x="185980" y="2149416"/>
            <a:ext cx="8741043" cy="3027018"/>
          </a:xfrm>
          <a:prstGeom prst="rect">
            <a:avLst/>
          </a:prstGeom>
          <a:noFill/>
          <a:ln>
            <a:noFill/>
          </a:ln>
        </p:spPr>
      </p:pic>
    </p:spTree>
    <p:extLst>
      <p:ext uri="{BB962C8B-B14F-4D97-AF65-F5344CB8AC3E}">
        <p14:creationId xmlns:p14="http://schemas.microsoft.com/office/powerpoint/2010/main" val="141216935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11</a:t>
            </a:fld>
            <a:endParaRPr lang="en-US" dirty="0"/>
          </a:p>
        </p:txBody>
      </p:sp>
      <p:sp>
        <p:nvSpPr>
          <p:cNvPr id="2" name="Rectangle 1"/>
          <p:cNvSpPr/>
          <p:nvPr/>
        </p:nvSpPr>
        <p:spPr>
          <a:xfrm>
            <a:off x="188144" y="2099664"/>
            <a:ext cx="8738686" cy="4401205"/>
          </a:xfrm>
          <a:prstGeom prst="rect">
            <a:avLst/>
          </a:prstGeom>
        </p:spPr>
        <p:txBody>
          <a:bodyPr wrap="square">
            <a:spAutoFit/>
          </a:bodyPr>
          <a:lstStyle/>
          <a:p>
            <a:pPr marL="628650" lvl="0" indent="-514350">
              <a:buSzPts val="1800"/>
              <a:buAutoNum type="arabicPeriod"/>
            </a:pPr>
            <a:r>
              <a:rPr lang="en-US" sz="2800" dirty="0" smtClean="0"/>
              <a:t>Instructions</a:t>
            </a:r>
          </a:p>
          <a:p>
            <a:pPr marL="628650" lvl="0" indent="-514350">
              <a:buSzPts val="1800"/>
              <a:buAutoNum type="arabicPeriod"/>
            </a:pPr>
            <a:endParaRPr lang="en-US" sz="2800" dirty="0" smtClean="0"/>
          </a:p>
          <a:p>
            <a:pPr marL="628650" lvl="0" indent="-514350">
              <a:buSzPts val="1800"/>
              <a:buAutoNum type="arabicPeriod"/>
            </a:pPr>
            <a:r>
              <a:rPr lang="en-US" sz="2800" dirty="0" smtClean="0"/>
              <a:t>School Board </a:t>
            </a:r>
            <a:r>
              <a:rPr lang="en-US" sz="2800" dirty="0"/>
              <a:t>Report Template – </a:t>
            </a:r>
            <a:r>
              <a:rPr lang="en-US" sz="2800" dirty="0" smtClean="0"/>
              <a:t>Optional</a:t>
            </a:r>
          </a:p>
          <a:p>
            <a:pPr marL="628650" lvl="0" indent="-514350">
              <a:buSzPts val="1800"/>
              <a:buAutoNum type="arabicPeriod"/>
            </a:pPr>
            <a:endParaRPr lang="en-US" sz="2800" dirty="0" smtClean="0"/>
          </a:p>
          <a:p>
            <a:pPr marL="628650" lvl="0" indent="-514350">
              <a:buSzPts val="1800"/>
              <a:buAutoNum type="arabicPeriod"/>
            </a:pPr>
            <a:r>
              <a:rPr lang="en-US" sz="2800" dirty="0" smtClean="0"/>
              <a:t>School Board Presentation Template - Optional </a:t>
            </a:r>
          </a:p>
          <a:p>
            <a:pPr marL="628650" lvl="0" indent="-514350">
              <a:buSzPts val="1800"/>
              <a:buAutoNum type="arabicPeriod"/>
            </a:pPr>
            <a:endParaRPr lang="en-US" sz="2800" dirty="0"/>
          </a:p>
          <a:p>
            <a:pPr marL="628650" lvl="0" indent="-514350">
              <a:buSzPts val="1800"/>
              <a:buAutoNum type="arabicPeriod"/>
            </a:pPr>
            <a:r>
              <a:rPr lang="en-US" sz="2800" dirty="0" smtClean="0"/>
              <a:t>Online </a:t>
            </a:r>
            <a:r>
              <a:rPr lang="en-US" sz="2800" dirty="0"/>
              <a:t>Submission Form </a:t>
            </a:r>
            <a:r>
              <a:rPr lang="en-US" sz="2800" dirty="0" smtClean="0"/>
              <a:t>– Required</a:t>
            </a:r>
          </a:p>
          <a:p>
            <a:pPr marL="628650" lvl="0" indent="-514350">
              <a:buSzPts val="1800"/>
              <a:buAutoNum type="arabicPeriod" startAt="4"/>
            </a:pPr>
            <a:endParaRPr lang="en-US" sz="2800" dirty="0"/>
          </a:p>
          <a:p>
            <a:pPr marL="114300" lvl="0">
              <a:buSzPts val="1800"/>
            </a:pPr>
            <a:r>
              <a:rPr lang="en-US" sz="2800" dirty="0" smtClean="0"/>
              <a:t>* All materials can be found on the Division 22 Webpage *</a:t>
            </a:r>
          </a:p>
          <a:p>
            <a:pPr marL="114300" lvl="0" algn="ctr">
              <a:buSzPts val="1800"/>
            </a:pPr>
            <a:r>
              <a:rPr lang="en-US" sz="2800" dirty="0"/>
              <a:t>http://bit.ly/Division22</a:t>
            </a:r>
          </a:p>
        </p:txBody>
      </p:sp>
      <p:sp>
        <p:nvSpPr>
          <p:cNvPr id="5" name="Title 1"/>
          <p:cNvSpPr txBox="1">
            <a:spLocks/>
          </p:cNvSpPr>
          <p:nvPr/>
        </p:nvSpPr>
        <p:spPr>
          <a:xfrm>
            <a:off x="-14513" y="1086266"/>
            <a:ext cx="9144000" cy="1013398"/>
          </a:xfrm>
          <a:prstGeom prst="rect">
            <a:avLst/>
          </a:prstGeom>
          <a:solidFill>
            <a:srgbClr val="0070C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Arial"/>
              <a:buNone/>
              <a:defRPr sz="36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en-US" sz="2800" b="1" i="0" u="none" strike="noStrike" kern="0" cap="none" spc="0" normalizeH="0" baseline="0" noProof="0" dirty="0" smtClean="0">
                <a:ln>
                  <a:noFill/>
                </a:ln>
                <a:solidFill>
                  <a:srgbClr val="FFFFFF"/>
                </a:solidFill>
                <a:effectLst/>
                <a:uLnTx/>
                <a:uFillTx/>
                <a:latin typeface="Arial"/>
                <a:ea typeface="+mn-ea"/>
                <a:cs typeface="Arial"/>
                <a:sym typeface="Arial"/>
              </a:rPr>
              <a:t>ODE Provided</a:t>
            </a:r>
            <a:r>
              <a:rPr kumimoji="0" lang="en-US" altLang="en-US" sz="2800" b="1" i="0" u="none" strike="noStrike" kern="0" cap="none" spc="0" normalizeH="0" noProof="0" dirty="0" smtClean="0">
                <a:ln>
                  <a:noFill/>
                </a:ln>
                <a:solidFill>
                  <a:srgbClr val="FFFFFF"/>
                </a:solidFill>
                <a:effectLst/>
                <a:uLnTx/>
                <a:uFillTx/>
                <a:latin typeface="Arial"/>
                <a:ea typeface="+mn-ea"/>
                <a:cs typeface="Arial"/>
                <a:sym typeface="Arial"/>
              </a:rPr>
              <a:t> Materials</a:t>
            </a:r>
            <a:endParaRPr kumimoji="0" lang="en-US" altLang="en-US" sz="28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6" name="Title 5" hidden="1"/>
          <p:cNvSpPr>
            <a:spLocks noGrp="1"/>
          </p:cNvSpPr>
          <p:nvPr>
            <p:ph type="title"/>
          </p:nvPr>
        </p:nvSpPr>
        <p:spPr/>
        <p:txBody>
          <a:bodyPr>
            <a:normAutofit fontScale="90000"/>
          </a:bodyPr>
          <a:lstStyle/>
          <a:p>
            <a:r>
              <a:rPr lang="en-US" dirty="0" smtClean="0"/>
              <a:t>ODE Provided Materials</a:t>
            </a:r>
            <a:br>
              <a:rPr lang="en-US" dirty="0" smtClean="0"/>
            </a:br>
            <a:endParaRPr lang="en-US" dirty="0"/>
          </a:p>
        </p:txBody>
      </p:sp>
    </p:spTree>
    <p:extLst>
      <p:ext uri="{BB962C8B-B14F-4D97-AF65-F5344CB8AC3E}">
        <p14:creationId xmlns:p14="http://schemas.microsoft.com/office/powerpoint/2010/main" val="3710464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827" y="4269641"/>
            <a:ext cx="3583495" cy="2388532"/>
          </a:xfrm>
          <a:prstGeom prst="rect">
            <a:avLst/>
          </a:prstGeom>
        </p:spPr>
      </p:pic>
      <p:sp>
        <p:nvSpPr>
          <p:cNvPr id="5" name="Title 4" hidden="1"/>
          <p:cNvSpPr>
            <a:spLocks noGrp="1"/>
          </p:cNvSpPr>
          <p:nvPr>
            <p:ph type="title"/>
          </p:nvPr>
        </p:nvSpPr>
        <p:spPr/>
        <p:txBody>
          <a:bodyPr>
            <a:normAutofit fontScale="90000"/>
          </a:bodyPr>
          <a:lstStyle/>
          <a:p>
            <a:r>
              <a:rPr lang="en-US" dirty="0" smtClean="0"/>
              <a:t>Instructions</a:t>
            </a:r>
            <a:br>
              <a:rPr lang="en-US" dirty="0" smtClean="0"/>
            </a:b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12</a:t>
            </a:fld>
            <a:endParaRPr lang="en-US" dirty="0"/>
          </a:p>
        </p:txBody>
      </p:sp>
      <p:sp>
        <p:nvSpPr>
          <p:cNvPr id="2" name="Rectangle 1"/>
          <p:cNvSpPr/>
          <p:nvPr/>
        </p:nvSpPr>
        <p:spPr>
          <a:xfrm>
            <a:off x="262890" y="2194561"/>
            <a:ext cx="8161020" cy="2021066"/>
          </a:xfrm>
          <a:prstGeom prst="rect">
            <a:avLst/>
          </a:prstGeom>
        </p:spPr>
        <p:txBody>
          <a:bodyPr wrap="square">
            <a:spAutoFit/>
          </a:bodyPr>
          <a:lstStyle/>
          <a:p>
            <a:pPr lvl="0"/>
            <a:r>
              <a:rPr lang="en-US" sz="2800" u="sng" dirty="0" smtClean="0">
                <a:solidFill>
                  <a:schemeClr val="hlink"/>
                </a:solidFill>
                <a:hlinkClick r:id="rId4"/>
              </a:rPr>
              <a:t>Instructions </a:t>
            </a:r>
            <a:r>
              <a:rPr lang="en-US" sz="2800" u="sng" dirty="0">
                <a:solidFill>
                  <a:schemeClr val="hlink"/>
                </a:solidFill>
                <a:hlinkClick r:id="rId4"/>
              </a:rPr>
              <a:t>for Completing the Division 22 Assurances Process</a:t>
            </a:r>
            <a:r>
              <a:rPr lang="en-US" sz="2800" dirty="0">
                <a:hlinkClick r:id="rId4"/>
              </a:rPr>
              <a:t> </a:t>
            </a:r>
            <a:r>
              <a:rPr lang="en-US" sz="2800" dirty="0" smtClean="0"/>
              <a:t>can </a:t>
            </a:r>
            <a:r>
              <a:rPr lang="en-US" sz="2800" dirty="0"/>
              <a:t>be found on the </a:t>
            </a:r>
            <a:r>
              <a:rPr lang="en-US" sz="2800" u="sng" dirty="0">
                <a:solidFill>
                  <a:schemeClr val="hlink"/>
                </a:solidFill>
                <a:hlinkClick r:id="rId5"/>
              </a:rPr>
              <a:t>Division 22 webpage </a:t>
            </a:r>
            <a:endParaRPr lang="en-US" sz="2800" dirty="0"/>
          </a:p>
          <a:p>
            <a:pPr lvl="0">
              <a:spcBef>
                <a:spcPts val="1600"/>
              </a:spcBef>
            </a:pPr>
            <a:r>
              <a:rPr lang="en-US" sz="2800" dirty="0"/>
              <a:t>It will walk you through </a:t>
            </a:r>
            <a:r>
              <a:rPr lang="en-US" sz="2800" dirty="0" smtClean="0"/>
              <a:t>the Division 22 Report Template </a:t>
            </a:r>
            <a:r>
              <a:rPr lang="en-US" sz="2800" dirty="0"/>
              <a:t>and the Submission Form  </a:t>
            </a:r>
          </a:p>
        </p:txBody>
      </p:sp>
      <p:sp>
        <p:nvSpPr>
          <p:cNvPr id="8" name="Title 1" title="Instructions"/>
          <p:cNvSpPr txBox="1">
            <a:spLocks/>
          </p:cNvSpPr>
          <p:nvPr/>
        </p:nvSpPr>
        <p:spPr>
          <a:xfrm>
            <a:off x="0" y="981674"/>
            <a:ext cx="9144000" cy="1013398"/>
          </a:xfrm>
          <a:prstGeom prst="rect">
            <a:avLst/>
          </a:prstGeom>
          <a:solidFill>
            <a:srgbClr val="0070C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Arial"/>
              <a:buNone/>
              <a:defRPr sz="36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 sz="2800" b="1" i="0" u="none" strike="noStrike" kern="0" cap="none" spc="0" normalizeH="0" baseline="0" noProof="0" dirty="0" smtClean="0">
                <a:ln>
                  <a:noFill/>
                </a:ln>
                <a:solidFill>
                  <a:srgbClr val="FFFFFF"/>
                </a:solidFill>
                <a:effectLst/>
                <a:uLnTx/>
                <a:uFillTx/>
                <a:latin typeface="Arial"/>
                <a:cs typeface="Arial"/>
                <a:sym typeface="Arial"/>
              </a:rPr>
              <a:t>Instructions</a:t>
            </a:r>
            <a:endParaRPr kumimoji="0" lang="en-US" altLang="en-US" sz="28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647242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29" y="2132136"/>
            <a:ext cx="8519934" cy="889049"/>
          </a:xfrm>
        </p:spPr>
        <p:txBody>
          <a:bodyPr>
            <a:normAutofit fontScale="90000"/>
          </a:bodyPr>
          <a:lstStyle/>
          <a:p>
            <a:r>
              <a:rPr lang="en-US" b="0" dirty="0" smtClean="0"/>
              <a:t>Division 22 Report Template (Optional)</a:t>
            </a:r>
            <a:endParaRPr lang="en-US" dirty="0"/>
          </a:p>
        </p:txBody>
      </p:sp>
      <p:sp>
        <p:nvSpPr>
          <p:cNvPr id="28675" name="Subtitle 2"/>
          <p:cNvSpPr>
            <a:spLocks noGrp="1"/>
          </p:cNvSpPr>
          <p:nvPr>
            <p:ph type="subTitle" idx="1"/>
          </p:nvPr>
        </p:nvSpPr>
        <p:spPr>
          <a:xfrm>
            <a:off x="360218" y="3021185"/>
            <a:ext cx="8368145" cy="3296488"/>
          </a:xfrm>
        </p:spPr>
        <p:txBody>
          <a:bodyPr>
            <a:noAutofit/>
          </a:bodyPr>
          <a:lstStyle/>
          <a:p>
            <a:pPr algn="l"/>
            <a:r>
              <a:rPr lang="en-US" sz="2400" dirty="0" smtClean="0"/>
              <a:t>For </a:t>
            </a:r>
            <a:r>
              <a:rPr lang="en-US" sz="2400" dirty="0"/>
              <a:t>each of the Division 22 </a:t>
            </a:r>
            <a:r>
              <a:rPr lang="en-US" sz="2400" dirty="0" smtClean="0"/>
              <a:t>standards, </a:t>
            </a:r>
            <a:r>
              <a:rPr lang="en-US" sz="2400" dirty="0"/>
              <a:t>the template includes three sections:</a:t>
            </a:r>
            <a:endParaRPr lang="en-US" sz="3200" dirty="0"/>
          </a:p>
          <a:p>
            <a:pPr marL="342900" indent="-342900" algn="l">
              <a:buFont typeface="+mj-lt"/>
              <a:buAutoNum type="arabicPeriod"/>
            </a:pPr>
            <a:r>
              <a:rPr lang="en-US" sz="2400" dirty="0" smtClean="0"/>
              <a:t>Compliance </a:t>
            </a:r>
            <a:r>
              <a:rPr lang="en-US" sz="2400" dirty="0"/>
              <a:t>Status</a:t>
            </a:r>
            <a:endParaRPr lang="en-US" sz="3200" dirty="0"/>
          </a:p>
          <a:p>
            <a:pPr marL="342900" indent="-342900" algn="l">
              <a:buFont typeface="+mj-lt"/>
              <a:buAutoNum type="arabicPeriod"/>
            </a:pPr>
            <a:r>
              <a:rPr lang="en-US" sz="2400" dirty="0" smtClean="0"/>
              <a:t>Explanation </a:t>
            </a:r>
            <a:r>
              <a:rPr lang="en-US" sz="2400" i="1" dirty="0"/>
              <a:t>(applies only to </a:t>
            </a:r>
            <a:r>
              <a:rPr lang="en-US" sz="2400" i="1" dirty="0" smtClean="0"/>
              <a:t>standards </a:t>
            </a:r>
            <a:r>
              <a:rPr lang="en-US" sz="2400" i="1" dirty="0"/>
              <a:t>for which the district reports out of compliance)</a:t>
            </a:r>
            <a:endParaRPr lang="en-US" sz="3200" dirty="0"/>
          </a:p>
          <a:p>
            <a:pPr marL="342900" indent="-342900" algn="l">
              <a:buFont typeface="+mj-lt"/>
              <a:buAutoNum type="arabicPeriod"/>
            </a:pPr>
            <a:r>
              <a:rPr lang="en-US" sz="2400" dirty="0" smtClean="0"/>
              <a:t>Proposed </a:t>
            </a:r>
            <a:r>
              <a:rPr lang="en-US" sz="2400" dirty="0"/>
              <a:t>Corrective Action </a:t>
            </a:r>
            <a:r>
              <a:rPr lang="en-US" sz="2400" i="1" dirty="0"/>
              <a:t>(applies only to </a:t>
            </a:r>
            <a:r>
              <a:rPr lang="en-US" sz="2400" i="1" dirty="0" smtClean="0"/>
              <a:t>standards </a:t>
            </a:r>
            <a:r>
              <a:rPr lang="en-US" sz="2400" i="1" dirty="0"/>
              <a:t>for which the district reports out of compliance)</a:t>
            </a:r>
            <a:endParaRPr lang="en-US" sz="2800" dirty="0"/>
          </a:p>
        </p:txBody>
      </p:sp>
    </p:spTree>
    <p:extLst>
      <p:ext uri="{BB962C8B-B14F-4D97-AF65-F5344CB8AC3E}">
        <p14:creationId xmlns:p14="http://schemas.microsoft.com/office/powerpoint/2010/main" val="109489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14</a:t>
            </a:fld>
            <a:endParaRPr lang="en-US" dirty="0"/>
          </a:p>
        </p:txBody>
      </p:sp>
      <p:sp>
        <p:nvSpPr>
          <p:cNvPr id="8" name="Content Placeholder 2"/>
          <p:cNvSpPr txBox="1">
            <a:spLocks/>
          </p:cNvSpPr>
          <p:nvPr/>
        </p:nvSpPr>
        <p:spPr>
          <a:xfrm>
            <a:off x="166407" y="2383328"/>
            <a:ext cx="8611833" cy="364028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900"/>
              </a:spcBef>
              <a:buNone/>
            </a:pPr>
            <a:r>
              <a:rPr lang="en-US" sz="2400" dirty="0">
                <a:solidFill>
                  <a:schemeClr val="dk1"/>
                </a:solidFill>
                <a:highlight>
                  <a:srgbClr val="FFFFFF"/>
                </a:highlight>
                <a:ea typeface="Calibri"/>
                <a:cs typeface="Calibri"/>
                <a:sym typeface="Calibri"/>
              </a:rPr>
              <a:t>For each </a:t>
            </a:r>
            <a:r>
              <a:rPr lang="en-US" sz="2400" dirty="0" smtClean="0">
                <a:solidFill>
                  <a:schemeClr val="dk1"/>
                </a:solidFill>
                <a:highlight>
                  <a:srgbClr val="FFFFFF"/>
                </a:highlight>
                <a:ea typeface="Calibri"/>
                <a:cs typeface="Calibri"/>
                <a:sym typeface="Calibri"/>
              </a:rPr>
              <a:t>standard, </a:t>
            </a:r>
            <a:r>
              <a:rPr lang="en-US" sz="2400" dirty="0">
                <a:solidFill>
                  <a:schemeClr val="dk1"/>
                </a:solidFill>
                <a:highlight>
                  <a:srgbClr val="FFFFFF"/>
                </a:highlight>
                <a:ea typeface="Calibri"/>
                <a:cs typeface="Calibri"/>
                <a:sym typeface="Calibri"/>
              </a:rPr>
              <a:t>the template provides a section for the school district to enter the compliance status for the </a:t>
            </a:r>
            <a:r>
              <a:rPr lang="en-US" sz="2400" dirty="0" smtClean="0">
                <a:solidFill>
                  <a:schemeClr val="dk1"/>
                </a:solidFill>
                <a:highlight>
                  <a:srgbClr val="FFFFFF"/>
                </a:highlight>
                <a:ea typeface="Calibri"/>
                <a:cs typeface="Calibri"/>
                <a:sym typeface="Calibri"/>
              </a:rPr>
              <a:t>2019-20 </a:t>
            </a:r>
            <a:r>
              <a:rPr lang="en-US" sz="2400" dirty="0">
                <a:solidFill>
                  <a:schemeClr val="dk1"/>
                </a:solidFill>
                <a:highlight>
                  <a:srgbClr val="FFFFFF"/>
                </a:highlight>
                <a:ea typeface="Calibri"/>
                <a:cs typeface="Calibri"/>
                <a:sym typeface="Calibri"/>
              </a:rPr>
              <a:t>school </a:t>
            </a:r>
            <a:r>
              <a:rPr lang="en-US" sz="2400" dirty="0" smtClean="0">
                <a:solidFill>
                  <a:schemeClr val="dk1"/>
                </a:solidFill>
                <a:highlight>
                  <a:srgbClr val="FFFFFF"/>
                </a:highlight>
                <a:ea typeface="Calibri"/>
                <a:cs typeface="Calibri"/>
                <a:sym typeface="Calibri"/>
              </a:rPr>
              <a:t>year:</a:t>
            </a:r>
            <a:endParaRPr lang="en-US" sz="2400" dirty="0">
              <a:solidFill>
                <a:schemeClr val="dk1"/>
              </a:solidFill>
              <a:highlight>
                <a:srgbClr val="FFFFFF"/>
              </a:highlight>
              <a:ea typeface="Calibri"/>
              <a:cs typeface="Calibri"/>
              <a:sym typeface="Calibri"/>
            </a:endParaRPr>
          </a:p>
          <a:p>
            <a:pPr marL="0" lvl="0" indent="0" algn="just">
              <a:lnSpc>
                <a:spcPct val="102272"/>
              </a:lnSpc>
              <a:spcBef>
                <a:spcPts val="1200"/>
              </a:spcBef>
              <a:spcAft>
                <a:spcPts val="1200"/>
              </a:spcAft>
              <a:buClr>
                <a:schemeClr val="dk1"/>
              </a:buClr>
              <a:buSzPts val="1100"/>
              <a:buNone/>
            </a:pPr>
            <a:endParaRPr lang="en-US" sz="2400" dirty="0" smtClean="0">
              <a:solidFill>
                <a:schemeClr val="dk1"/>
              </a:solidFill>
              <a:highlight>
                <a:srgbClr val="FFFFFF"/>
              </a:highlight>
              <a:ea typeface="Calibri"/>
              <a:cs typeface="Calibri"/>
              <a:sym typeface="Calibri"/>
            </a:endParaRPr>
          </a:p>
        </p:txBody>
      </p:sp>
      <p:sp>
        <p:nvSpPr>
          <p:cNvPr id="7" name="Title 1"/>
          <p:cNvSpPr>
            <a:spLocks noGrp="1"/>
          </p:cNvSpPr>
          <p:nvPr>
            <p:ph type="title"/>
          </p:nvPr>
        </p:nvSpPr>
        <p:spPr>
          <a:xfrm>
            <a:off x="0" y="936554"/>
            <a:ext cx="9144000" cy="1013398"/>
          </a:xfrm>
          <a:solidFill>
            <a:schemeClr val="accent1"/>
          </a:solidFill>
        </p:spPr>
        <p:txBody>
          <a:bodyPr/>
          <a:lstStyle/>
          <a:p>
            <a:pPr lvl="0" algn="l">
              <a:defRPr/>
            </a:pPr>
            <a:r>
              <a:rPr lang="en-US" altLang="en-US" dirty="0">
                <a:solidFill>
                  <a:prstClr val="white"/>
                </a:solidFill>
                <a:ea typeface="+mn-ea"/>
                <a:cs typeface="+mn-cs"/>
              </a:rPr>
              <a:t>Compliance Status</a:t>
            </a:r>
            <a:endParaRPr lang="en-US" altLang="en-US" sz="1600" dirty="0">
              <a:solidFill>
                <a:prstClr val="white"/>
              </a:solidFill>
              <a:ea typeface="+mn-ea"/>
              <a:cs typeface="+mn-cs"/>
            </a:endParaRPr>
          </a:p>
        </p:txBody>
      </p:sp>
      <p:pic>
        <p:nvPicPr>
          <p:cNvPr id="4" name="Picture 3"/>
          <p:cNvPicPr>
            <a:picLocks noChangeAspect="1"/>
          </p:cNvPicPr>
          <p:nvPr/>
        </p:nvPicPr>
        <p:blipFill>
          <a:blip r:embed="rId3"/>
          <a:stretch>
            <a:fillRect/>
          </a:stretch>
        </p:blipFill>
        <p:spPr>
          <a:xfrm>
            <a:off x="11430" y="3193693"/>
            <a:ext cx="9258338" cy="875387"/>
          </a:xfrm>
          <a:prstGeom prst="rect">
            <a:avLst/>
          </a:prstGeom>
        </p:spPr>
      </p:pic>
    </p:spTree>
    <p:extLst>
      <p:ext uri="{BB962C8B-B14F-4D97-AF65-F5344CB8AC3E}">
        <p14:creationId xmlns:p14="http://schemas.microsoft.com/office/powerpoint/2010/main" val="3579350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15</a:t>
            </a:fld>
            <a:endParaRPr lang="en-US" dirty="0"/>
          </a:p>
        </p:txBody>
      </p:sp>
      <p:pic>
        <p:nvPicPr>
          <p:cNvPr id="2" name="Picture 1" descr="screenshot from division 22 smart sheet assurances showing and example of the explanation of why the school district was out of compliance&#10;"/>
          <p:cNvPicPr>
            <a:picLocks noChangeAspect="1"/>
          </p:cNvPicPr>
          <p:nvPr/>
        </p:nvPicPr>
        <p:blipFill>
          <a:blip r:embed="rId3"/>
          <a:stretch>
            <a:fillRect/>
          </a:stretch>
        </p:blipFill>
        <p:spPr>
          <a:xfrm>
            <a:off x="-106532" y="3846208"/>
            <a:ext cx="9367359" cy="966953"/>
          </a:xfrm>
          <a:prstGeom prst="rect">
            <a:avLst/>
          </a:prstGeom>
        </p:spPr>
      </p:pic>
      <p:sp>
        <p:nvSpPr>
          <p:cNvPr id="8" name="Content Placeholder 2"/>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900"/>
              </a:spcBef>
              <a:buNone/>
            </a:pPr>
            <a:r>
              <a:rPr lang="en-US" sz="2400" dirty="0">
                <a:solidFill>
                  <a:schemeClr val="dk1"/>
                </a:solidFill>
                <a:ea typeface="Calibri"/>
                <a:cs typeface="Calibri"/>
                <a:sym typeface="Calibri"/>
              </a:rPr>
              <a:t>For each </a:t>
            </a:r>
            <a:r>
              <a:rPr lang="en-US" sz="2400" dirty="0" smtClean="0">
                <a:solidFill>
                  <a:schemeClr val="dk1"/>
                </a:solidFill>
                <a:ea typeface="Calibri"/>
                <a:cs typeface="Calibri"/>
                <a:sym typeface="Calibri"/>
              </a:rPr>
              <a:t>standard </a:t>
            </a:r>
            <a:r>
              <a:rPr lang="en-US" sz="2400" dirty="0">
                <a:solidFill>
                  <a:schemeClr val="dk1"/>
                </a:solidFill>
                <a:ea typeface="Calibri"/>
                <a:cs typeface="Calibri"/>
                <a:sym typeface="Calibri"/>
              </a:rPr>
              <a:t>the school district reports as </a:t>
            </a:r>
            <a:r>
              <a:rPr lang="en-US" sz="2400" b="1" dirty="0">
                <a:solidFill>
                  <a:schemeClr val="dk1"/>
                </a:solidFill>
                <a:ea typeface="Calibri"/>
                <a:cs typeface="Calibri"/>
                <a:sym typeface="Calibri"/>
              </a:rPr>
              <a:t>out of compliance</a:t>
            </a:r>
            <a:r>
              <a:rPr lang="en-US" sz="2400" dirty="0">
                <a:solidFill>
                  <a:schemeClr val="dk1"/>
                </a:solidFill>
                <a:ea typeface="Calibri"/>
                <a:cs typeface="Calibri"/>
                <a:sym typeface="Calibri"/>
              </a:rPr>
              <a:t>, the template provides a section for the school district to enter an </a:t>
            </a:r>
            <a:r>
              <a:rPr lang="en-US" sz="2400" b="1" dirty="0">
                <a:solidFill>
                  <a:schemeClr val="dk1"/>
                </a:solidFill>
                <a:ea typeface="Calibri"/>
                <a:cs typeface="Calibri"/>
                <a:sym typeface="Calibri"/>
              </a:rPr>
              <a:t>explanation of why </a:t>
            </a:r>
            <a:r>
              <a:rPr lang="en-US" sz="2400" dirty="0">
                <a:solidFill>
                  <a:schemeClr val="dk1"/>
                </a:solidFill>
                <a:ea typeface="Calibri"/>
                <a:cs typeface="Calibri"/>
                <a:sym typeface="Calibri"/>
              </a:rPr>
              <a:t>the school district was out of </a:t>
            </a:r>
            <a:r>
              <a:rPr lang="en-US" sz="2400" dirty="0" smtClean="0">
                <a:solidFill>
                  <a:schemeClr val="dk1"/>
                </a:solidFill>
                <a:ea typeface="Calibri"/>
                <a:cs typeface="Calibri"/>
                <a:sym typeface="Calibri"/>
              </a:rPr>
              <a:t>compliance:</a:t>
            </a:r>
          </a:p>
          <a:p>
            <a:pPr marL="0" lvl="0" indent="0" algn="just">
              <a:spcBef>
                <a:spcPts val="900"/>
              </a:spcBef>
              <a:buNone/>
            </a:pPr>
            <a:endParaRPr lang="en-US" sz="2400" dirty="0">
              <a:solidFill>
                <a:schemeClr val="dk1"/>
              </a:solidFill>
              <a:highlight>
                <a:srgbClr val="FFFFFF"/>
              </a:highlight>
              <a:ea typeface="Calibri"/>
              <a:cs typeface="Calibri"/>
              <a:sym typeface="Calibri"/>
            </a:endParaRPr>
          </a:p>
        </p:txBody>
      </p:sp>
      <p:sp>
        <p:nvSpPr>
          <p:cNvPr id="7" name="Title 1"/>
          <p:cNvSpPr>
            <a:spLocks noGrp="1"/>
          </p:cNvSpPr>
          <p:nvPr>
            <p:ph type="title"/>
          </p:nvPr>
        </p:nvSpPr>
        <p:spPr>
          <a:xfrm>
            <a:off x="0" y="936554"/>
            <a:ext cx="9144000" cy="1013398"/>
          </a:xfrm>
          <a:solidFill>
            <a:schemeClr val="accent1"/>
          </a:solidFill>
        </p:spPr>
        <p:txBody>
          <a:bodyPr>
            <a:normAutofit fontScale="90000"/>
          </a:bodyPr>
          <a:lstStyle/>
          <a:p>
            <a:pPr lvl="0" algn="l">
              <a:defRPr/>
            </a:pPr>
            <a:r>
              <a:rPr lang="en-US" altLang="en-US" dirty="0">
                <a:solidFill>
                  <a:prstClr val="white"/>
                </a:solidFill>
                <a:ea typeface="+mn-ea"/>
                <a:cs typeface="+mn-cs"/>
              </a:rPr>
              <a:t>Explanation (for “out of compliance” </a:t>
            </a:r>
            <a:r>
              <a:rPr lang="en-US" altLang="en-US" dirty="0" smtClean="0">
                <a:solidFill>
                  <a:prstClr val="white"/>
                </a:solidFill>
                <a:ea typeface="+mn-ea"/>
                <a:cs typeface="+mn-cs"/>
              </a:rPr>
              <a:t>standards </a:t>
            </a:r>
            <a:r>
              <a:rPr lang="en-US" altLang="en-US" dirty="0">
                <a:solidFill>
                  <a:prstClr val="white"/>
                </a:solidFill>
                <a:ea typeface="+mn-ea"/>
                <a:cs typeface="+mn-cs"/>
              </a:rPr>
              <a:t>only)</a:t>
            </a:r>
            <a:endParaRPr lang="en-US" altLang="en-US" sz="1600" dirty="0">
              <a:solidFill>
                <a:prstClr val="white"/>
              </a:solidFill>
              <a:ea typeface="+mn-ea"/>
              <a:cs typeface="+mn-cs"/>
            </a:endParaRPr>
          </a:p>
        </p:txBody>
      </p:sp>
    </p:spTree>
    <p:extLst>
      <p:ext uri="{BB962C8B-B14F-4D97-AF65-F5344CB8AC3E}">
        <p14:creationId xmlns:p14="http://schemas.microsoft.com/office/powerpoint/2010/main" val="189325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16</a:t>
            </a:fld>
            <a:endParaRPr lang="en-US" dirty="0"/>
          </a:p>
        </p:txBody>
      </p:sp>
      <p:sp>
        <p:nvSpPr>
          <p:cNvPr id="8" name="Content Placeholder 2"/>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900"/>
              </a:spcBef>
              <a:buNone/>
            </a:pPr>
            <a:r>
              <a:rPr lang="en-US" sz="2400" dirty="0">
                <a:solidFill>
                  <a:schemeClr val="dk1"/>
                </a:solidFill>
                <a:ea typeface="Calibri"/>
                <a:cs typeface="Calibri"/>
                <a:sym typeface="Calibri"/>
              </a:rPr>
              <a:t>For each </a:t>
            </a:r>
            <a:r>
              <a:rPr lang="en-US" sz="2400" dirty="0" smtClean="0">
                <a:solidFill>
                  <a:schemeClr val="dk1"/>
                </a:solidFill>
                <a:ea typeface="Calibri"/>
                <a:cs typeface="Calibri"/>
                <a:sym typeface="Calibri"/>
              </a:rPr>
              <a:t>standard </a:t>
            </a:r>
            <a:r>
              <a:rPr lang="en-US" sz="2400" dirty="0">
                <a:solidFill>
                  <a:schemeClr val="dk1"/>
                </a:solidFill>
                <a:ea typeface="Calibri"/>
                <a:cs typeface="Calibri"/>
                <a:sym typeface="Calibri"/>
              </a:rPr>
              <a:t>the school district reports as </a:t>
            </a:r>
            <a:r>
              <a:rPr lang="en-US" sz="2400" b="1" dirty="0">
                <a:solidFill>
                  <a:schemeClr val="dk1"/>
                </a:solidFill>
                <a:ea typeface="Calibri"/>
                <a:cs typeface="Calibri"/>
                <a:sym typeface="Calibri"/>
              </a:rPr>
              <a:t>out of compliance</a:t>
            </a:r>
            <a:r>
              <a:rPr lang="en-US" sz="2400" dirty="0">
                <a:solidFill>
                  <a:schemeClr val="dk1"/>
                </a:solidFill>
                <a:ea typeface="Calibri"/>
                <a:cs typeface="Calibri"/>
                <a:sym typeface="Calibri"/>
              </a:rPr>
              <a:t>, the template provides a section for the school district to enter the school district’s </a:t>
            </a:r>
            <a:r>
              <a:rPr lang="en-US" sz="2400" b="1" dirty="0">
                <a:solidFill>
                  <a:schemeClr val="dk1"/>
                </a:solidFill>
                <a:ea typeface="Calibri"/>
                <a:cs typeface="Calibri"/>
                <a:sym typeface="Calibri"/>
              </a:rPr>
              <a:t>proposed corrective action plan </a:t>
            </a:r>
            <a:r>
              <a:rPr lang="en-US" sz="2400" dirty="0">
                <a:solidFill>
                  <a:schemeClr val="dk1"/>
                </a:solidFill>
                <a:ea typeface="Calibri"/>
                <a:cs typeface="Calibri"/>
                <a:sym typeface="Calibri"/>
              </a:rPr>
              <a:t>to come into compliance by the beginning of the </a:t>
            </a:r>
            <a:r>
              <a:rPr lang="en-US" sz="2400" dirty="0" smtClean="0">
                <a:solidFill>
                  <a:schemeClr val="dk1"/>
                </a:solidFill>
                <a:ea typeface="Calibri"/>
                <a:cs typeface="Calibri"/>
                <a:sym typeface="Calibri"/>
              </a:rPr>
              <a:t>2021-22 </a:t>
            </a:r>
            <a:r>
              <a:rPr lang="en-US" sz="2400" dirty="0">
                <a:solidFill>
                  <a:schemeClr val="dk1"/>
                </a:solidFill>
                <a:ea typeface="Calibri"/>
                <a:cs typeface="Calibri"/>
                <a:sym typeface="Calibri"/>
              </a:rPr>
              <a:t>school </a:t>
            </a:r>
            <a:r>
              <a:rPr lang="en-US" sz="2400" dirty="0" smtClean="0">
                <a:solidFill>
                  <a:schemeClr val="dk1"/>
                </a:solidFill>
                <a:ea typeface="Calibri"/>
                <a:cs typeface="Calibri"/>
                <a:sym typeface="Calibri"/>
              </a:rPr>
              <a:t>year:</a:t>
            </a:r>
          </a:p>
          <a:p>
            <a:pPr marL="0" lvl="0" indent="0" algn="just">
              <a:spcBef>
                <a:spcPts val="900"/>
              </a:spcBef>
              <a:buNone/>
            </a:pPr>
            <a:endParaRPr lang="en-US" sz="2400" dirty="0">
              <a:solidFill>
                <a:schemeClr val="dk1"/>
              </a:solidFill>
              <a:highlight>
                <a:srgbClr val="FFFFFF"/>
              </a:highlight>
              <a:ea typeface="Calibri"/>
              <a:cs typeface="Calibri"/>
              <a:sym typeface="Calibri"/>
            </a:endParaRPr>
          </a:p>
        </p:txBody>
      </p:sp>
      <p:sp>
        <p:nvSpPr>
          <p:cNvPr id="7" name="Title 1"/>
          <p:cNvSpPr>
            <a:spLocks noGrp="1"/>
          </p:cNvSpPr>
          <p:nvPr>
            <p:ph type="title"/>
          </p:nvPr>
        </p:nvSpPr>
        <p:spPr>
          <a:xfrm>
            <a:off x="0" y="936554"/>
            <a:ext cx="9144000"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Proposed </a:t>
            </a:r>
            <a:r>
              <a:rPr lang="en-US" altLang="en-US" dirty="0">
                <a:solidFill>
                  <a:prstClr val="white"/>
                </a:solidFill>
                <a:ea typeface="+mn-ea"/>
                <a:cs typeface="+mn-cs"/>
              </a:rPr>
              <a:t>Corrective Action (for “out of compliance” </a:t>
            </a:r>
            <a:r>
              <a:rPr lang="en-US" altLang="en-US" dirty="0" smtClean="0">
                <a:solidFill>
                  <a:prstClr val="white"/>
                </a:solidFill>
                <a:ea typeface="+mn-ea"/>
                <a:cs typeface="+mn-cs"/>
              </a:rPr>
              <a:t>standards only</a:t>
            </a:r>
            <a:r>
              <a:rPr lang="en-US" altLang="en-US" dirty="0">
                <a:solidFill>
                  <a:prstClr val="white"/>
                </a:solidFill>
                <a:ea typeface="+mn-ea"/>
                <a:cs typeface="+mn-cs"/>
              </a:rPr>
              <a:t>)</a:t>
            </a:r>
            <a:endParaRPr lang="en-US" altLang="en-US" sz="1600" dirty="0">
              <a:solidFill>
                <a:prstClr val="white"/>
              </a:solidFill>
              <a:ea typeface="+mn-ea"/>
              <a:cs typeface="+mn-cs"/>
            </a:endParaRPr>
          </a:p>
        </p:txBody>
      </p:sp>
      <p:pic>
        <p:nvPicPr>
          <p:cNvPr id="5" name="Picture 4"/>
          <p:cNvPicPr>
            <a:picLocks noChangeAspect="1"/>
          </p:cNvPicPr>
          <p:nvPr/>
        </p:nvPicPr>
        <p:blipFill>
          <a:blip r:embed="rId3"/>
          <a:stretch>
            <a:fillRect/>
          </a:stretch>
        </p:blipFill>
        <p:spPr>
          <a:xfrm>
            <a:off x="296331" y="3927103"/>
            <a:ext cx="8676219" cy="1133506"/>
          </a:xfrm>
          <a:prstGeom prst="rect">
            <a:avLst/>
          </a:prstGeom>
        </p:spPr>
      </p:pic>
    </p:spTree>
    <p:extLst>
      <p:ext uri="{BB962C8B-B14F-4D97-AF65-F5344CB8AC3E}">
        <p14:creationId xmlns:p14="http://schemas.microsoft.com/office/powerpoint/2010/main" val="5602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17</a:t>
            </a:fld>
            <a:endParaRPr lang="en-US" dirty="0"/>
          </a:p>
        </p:txBody>
      </p:sp>
      <p:sp>
        <p:nvSpPr>
          <p:cNvPr id="8" name="Content Placeholder 2" descr="Screen shot of division 22 smart sheet assurance form with 2 sample responses.  &#10;"/>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altLang="en-US" dirty="0">
                <a:solidFill>
                  <a:prstClr val="white"/>
                </a:solidFill>
                <a:ea typeface="+mn-ea"/>
                <a:cs typeface="+mn-cs"/>
              </a:rPr>
              <a:t>Sample Responses</a:t>
            </a:r>
            <a:endParaRPr lang="en-US" altLang="en-US" sz="1600" dirty="0">
              <a:solidFill>
                <a:prstClr val="white"/>
              </a:solidFill>
              <a:ea typeface="+mn-ea"/>
              <a:cs typeface="+mn-cs"/>
            </a:endParaRPr>
          </a:p>
        </p:txBody>
      </p:sp>
      <p:pic>
        <p:nvPicPr>
          <p:cNvPr id="4" name="Picture 3"/>
          <p:cNvPicPr>
            <a:picLocks noChangeAspect="1"/>
          </p:cNvPicPr>
          <p:nvPr/>
        </p:nvPicPr>
        <p:blipFill>
          <a:blip r:embed="rId3"/>
          <a:stretch>
            <a:fillRect/>
          </a:stretch>
        </p:blipFill>
        <p:spPr>
          <a:xfrm>
            <a:off x="429296" y="2170555"/>
            <a:ext cx="8314653" cy="4237275"/>
          </a:xfrm>
          <a:prstGeom prst="rect">
            <a:avLst/>
          </a:prstGeom>
        </p:spPr>
      </p:pic>
    </p:spTree>
    <p:extLst>
      <p:ext uri="{BB962C8B-B14F-4D97-AF65-F5344CB8AC3E}">
        <p14:creationId xmlns:p14="http://schemas.microsoft.com/office/powerpoint/2010/main" val="3573516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28" y="2292773"/>
            <a:ext cx="8750220" cy="889049"/>
          </a:xfrm>
        </p:spPr>
        <p:txBody>
          <a:bodyPr>
            <a:normAutofit fontScale="90000"/>
          </a:bodyPr>
          <a:lstStyle/>
          <a:p>
            <a:r>
              <a:rPr lang="en-US" b="0" dirty="0" smtClean="0"/>
              <a:t>School Board Presentation Template (Optional)</a:t>
            </a:r>
            <a:endParaRPr lang="en-US" dirty="0"/>
          </a:p>
        </p:txBody>
      </p:sp>
      <p:pic>
        <p:nvPicPr>
          <p:cNvPr id="1028" name="Picture 4" descr="https://lh3.googleusercontent.com/69Nu6Fb05SEB4IQVWX9jR2YstpVb3mXljWUPnAs2KigJDx9aJdp95v8HOs1CnXK7jDtT6N6bGj36XqEnlb4KXPKritAAFpsHvDPL_AuPfI-7sDWcK-1_H1DQegyhvv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534" y="3317747"/>
            <a:ext cx="4232008" cy="327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3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84" y="2132136"/>
            <a:ext cx="8812403" cy="889049"/>
          </a:xfrm>
        </p:spPr>
        <p:txBody>
          <a:bodyPr>
            <a:noAutofit/>
          </a:bodyPr>
          <a:lstStyle/>
          <a:p>
            <a:r>
              <a:rPr lang="en-US" sz="3600" b="0" dirty="0"/>
              <a:t>ODE Division 22 Submission Form (Required)</a:t>
            </a:r>
            <a:endParaRPr lang="en-US" sz="3600" dirty="0"/>
          </a:p>
        </p:txBody>
      </p:sp>
      <p:sp>
        <p:nvSpPr>
          <p:cNvPr id="28675" name="Subtitle 2"/>
          <p:cNvSpPr>
            <a:spLocks noGrp="1"/>
          </p:cNvSpPr>
          <p:nvPr>
            <p:ph type="subTitle" idx="1"/>
          </p:nvPr>
        </p:nvSpPr>
        <p:spPr>
          <a:xfrm>
            <a:off x="360219" y="3021185"/>
            <a:ext cx="4642088" cy="3296488"/>
          </a:xfrm>
        </p:spPr>
        <p:txBody>
          <a:bodyPr>
            <a:noAutofit/>
          </a:bodyPr>
          <a:lstStyle/>
          <a:p>
            <a:pPr lvl="0" algn="l">
              <a:lnSpc>
                <a:spcPct val="102272"/>
              </a:lnSpc>
              <a:spcBef>
                <a:spcPts val="900"/>
              </a:spcBef>
              <a:buClr>
                <a:schemeClr val="dk1"/>
              </a:buClr>
              <a:buSzPts val="1100"/>
            </a:pPr>
            <a:r>
              <a:rPr lang="en-US" sz="2400" dirty="0">
                <a:highlight>
                  <a:srgbClr val="FFFFFF"/>
                </a:highlight>
                <a:ea typeface="Calibri"/>
                <a:cs typeface="Calibri"/>
                <a:sym typeface="Calibri"/>
              </a:rPr>
              <a:t>The Online Submission Form includes three sections:</a:t>
            </a:r>
          </a:p>
          <a:p>
            <a:pPr marL="457200" lvl="0" algn="l">
              <a:lnSpc>
                <a:spcPct val="102272"/>
              </a:lnSpc>
              <a:spcBef>
                <a:spcPts val="1200"/>
              </a:spcBef>
              <a:buClr>
                <a:schemeClr val="dk1"/>
              </a:buClr>
              <a:buSzPts val="1100"/>
            </a:pPr>
            <a:r>
              <a:rPr lang="en-US" sz="2400" dirty="0">
                <a:highlight>
                  <a:srgbClr val="FFFFFF"/>
                </a:highlight>
                <a:ea typeface="Calibri"/>
                <a:cs typeface="Calibri"/>
                <a:sym typeface="Calibri"/>
              </a:rPr>
              <a:t>1.</a:t>
            </a:r>
            <a:r>
              <a:rPr lang="en-US" sz="2400" dirty="0">
                <a:highlight>
                  <a:srgbClr val="FFFFFF"/>
                </a:highlight>
                <a:ea typeface="Times New Roman"/>
                <a:cs typeface="Times New Roman"/>
                <a:sym typeface="Times New Roman"/>
              </a:rPr>
              <a:t>       </a:t>
            </a:r>
            <a:r>
              <a:rPr lang="en-US" sz="2400" dirty="0">
                <a:highlight>
                  <a:srgbClr val="FFFFFF"/>
                </a:highlight>
                <a:ea typeface="Calibri"/>
                <a:cs typeface="Calibri"/>
                <a:sym typeface="Calibri"/>
              </a:rPr>
              <a:t>Submitter Information</a:t>
            </a:r>
          </a:p>
          <a:p>
            <a:pPr marL="457200" lvl="0" algn="l">
              <a:lnSpc>
                <a:spcPct val="102272"/>
              </a:lnSpc>
              <a:spcBef>
                <a:spcPts val="1200"/>
              </a:spcBef>
              <a:buClr>
                <a:schemeClr val="dk1"/>
              </a:buClr>
              <a:buSzPts val="1100"/>
            </a:pPr>
            <a:r>
              <a:rPr lang="en-US" sz="2400" dirty="0">
                <a:highlight>
                  <a:srgbClr val="FFFFFF"/>
                </a:highlight>
                <a:ea typeface="Calibri"/>
                <a:cs typeface="Calibri"/>
                <a:sym typeface="Calibri"/>
              </a:rPr>
              <a:t>2.</a:t>
            </a:r>
            <a:r>
              <a:rPr lang="en-US" sz="2400" dirty="0">
                <a:highlight>
                  <a:srgbClr val="FFFFFF"/>
                </a:highlight>
                <a:ea typeface="Times New Roman"/>
                <a:cs typeface="Times New Roman"/>
                <a:sym typeface="Times New Roman"/>
              </a:rPr>
              <a:t>       </a:t>
            </a:r>
            <a:r>
              <a:rPr lang="en-US" sz="2400" dirty="0" smtClean="0">
                <a:highlight>
                  <a:srgbClr val="FFFFFF"/>
                </a:highlight>
                <a:ea typeface="Calibri"/>
                <a:cs typeface="Calibri"/>
                <a:sym typeface="Calibri"/>
              </a:rPr>
              <a:t>School Board Report</a:t>
            </a:r>
            <a:endParaRPr lang="en-US" sz="2400" dirty="0">
              <a:highlight>
                <a:srgbClr val="FFFFFF"/>
              </a:highlight>
              <a:ea typeface="Calibri"/>
              <a:cs typeface="Calibri"/>
              <a:sym typeface="Calibri"/>
            </a:endParaRPr>
          </a:p>
          <a:p>
            <a:pPr marL="457200" lvl="0" algn="l">
              <a:lnSpc>
                <a:spcPct val="102272"/>
              </a:lnSpc>
              <a:spcBef>
                <a:spcPts val="1200"/>
              </a:spcBef>
              <a:buClr>
                <a:schemeClr val="dk1"/>
              </a:buClr>
              <a:buSzPts val="1100"/>
            </a:pPr>
            <a:r>
              <a:rPr lang="en-US" sz="2400" dirty="0">
                <a:highlight>
                  <a:srgbClr val="FFFFFF"/>
                </a:highlight>
                <a:ea typeface="Calibri"/>
                <a:cs typeface="Calibri"/>
                <a:sym typeface="Calibri"/>
              </a:rPr>
              <a:t>3.</a:t>
            </a:r>
            <a:r>
              <a:rPr lang="en-US" sz="2400" dirty="0">
                <a:highlight>
                  <a:srgbClr val="FFFFFF"/>
                </a:highlight>
                <a:ea typeface="Times New Roman"/>
                <a:cs typeface="Times New Roman"/>
                <a:sym typeface="Times New Roman"/>
              </a:rPr>
              <a:t>       </a:t>
            </a:r>
            <a:r>
              <a:rPr lang="en-US" sz="2400" dirty="0">
                <a:highlight>
                  <a:srgbClr val="FFFFFF"/>
                </a:highlight>
                <a:ea typeface="Calibri"/>
                <a:cs typeface="Calibri"/>
                <a:sym typeface="Calibri"/>
              </a:rPr>
              <a:t>Compliance Review</a:t>
            </a:r>
          </a:p>
        </p:txBody>
      </p:sp>
      <p:pic>
        <p:nvPicPr>
          <p:cNvPr id="3" name="Picture 2"/>
          <p:cNvPicPr>
            <a:picLocks noChangeAspect="1"/>
          </p:cNvPicPr>
          <p:nvPr/>
        </p:nvPicPr>
        <p:blipFill>
          <a:blip r:embed="rId3"/>
          <a:stretch>
            <a:fillRect/>
          </a:stretch>
        </p:blipFill>
        <p:spPr>
          <a:xfrm>
            <a:off x="4625788" y="3118477"/>
            <a:ext cx="3761614" cy="3101904"/>
          </a:xfrm>
          <a:prstGeom prst="rect">
            <a:avLst/>
          </a:prstGeom>
        </p:spPr>
      </p:pic>
    </p:spTree>
    <p:extLst>
      <p:ext uri="{BB962C8B-B14F-4D97-AF65-F5344CB8AC3E}">
        <p14:creationId xmlns:p14="http://schemas.microsoft.com/office/powerpoint/2010/main" val="125210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dirty="0"/>
          </a:p>
        </p:txBody>
      </p:sp>
      <p:sp>
        <p:nvSpPr>
          <p:cNvPr id="5" name="Rectangle 4"/>
          <p:cNvSpPr/>
          <p:nvPr/>
        </p:nvSpPr>
        <p:spPr>
          <a:xfrm>
            <a:off x="341333" y="2784521"/>
            <a:ext cx="8458422" cy="3046988"/>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
        <p:nvSpPr>
          <p:cNvPr id="6" name="Title 1"/>
          <p:cNvSpPr>
            <a:spLocks noGrp="1"/>
          </p:cNvSpPr>
          <p:nvPr>
            <p:ph type="title"/>
          </p:nvPr>
        </p:nvSpPr>
        <p:spPr>
          <a:xfrm>
            <a:off x="0" y="970851"/>
            <a:ext cx="9144000" cy="1013398"/>
          </a:xfrm>
          <a:solidFill>
            <a:srgbClr val="0070C0"/>
          </a:solidFill>
        </p:spPr>
        <p:txBody>
          <a:bodyPr>
            <a:normAutofit fontScale="90000"/>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Tree>
    <p:extLst>
      <p:ext uri="{BB962C8B-B14F-4D97-AF65-F5344CB8AC3E}">
        <p14:creationId xmlns:p14="http://schemas.microsoft.com/office/powerpoint/2010/main" val="243656392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20</a:t>
            </a:fld>
            <a:endParaRPr lang="en-US" dirty="0"/>
          </a:p>
        </p:txBody>
      </p:sp>
      <p:sp>
        <p:nvSpPr>
          <p:cNvPr id="8" name="Content Placeholder 2" descr="screenshot showing requirements that submitter needs to provide at the beginning of the assurance smart sheet.&#10;District&#10;name&#10;title&#10;email&#10;phone"/>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4" name="Rectangle 3"/>
          <p:cNvSpPr/>
          <p:nvPr/>
        </p:nvSpPr>
        <p:spPr>
          <a:xfrm>
            <a:off x="361740" y="2258860"/>
            <a:ext cx="8153609" cy="4001095"/>
          </a:xfrm>
          <a:prstGeom prst="rect">
            <a:avLst/>
          </a:prstGeom>
        </p:spPr>
        <p:txBody>
          <a:bodyPr wrap="square">
            <a:spAutoFit/>
          </a:bodyPr>
          <a:lstStyle/>
          <a:p>
            <a:pPr>
              <a:spcAft>
                <a:spcPts val="1200"/>
              </a:spcAft>
            </a:pPr>
            <a:r>
              <a:rPr lang="en-US" dirty="0"/>
              <a:t>At the top of the screen, the Division 22 Assurances Form asks the submitter to provide the following information:</a:t>
            </a:r>
          </a:p>
          <a:p>
            <a:pPr>
              <a:spcAft>
                <a:spcPts val="1200"/>
              </a:spcAft>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Note</a:t>
            </a:r>
            <a:r>
              <a:rPr lang="en-US" dirty="0"/>
              <a:t>: All of these fields are required </a:t>
            </a:r>
            <a:endParaRPr lang="en-US" sz="2800" dirty="0">
              <a:highlight>
                <a:srgbClr val="FFFFFF"/>
              </a:highlight>
              <a:ea typeface="Calibri"/>
              <a:cs typeface="Calibri"/>
              <a:sym typeface="Calibri"/>
            </a:endParaRPr>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a:solidFill>
                  <a:schemeClr val="bg1"/>
                </a:solidFill>
              </a:rPr>
              <a:t>Submitter Information</a:t>
            </a:r>
            <a:endParaRPr lang="en-US" altLang="en-US" sz="1600" dirty="0">
              <a:solidFill>
                <a:prstClr val="white"/>
              </a:solidFill>
              <a:ea typeface="+mn-ea"/>
              <a:cs typeface="+mn-cs"/>
            </a:endParaRPr>
          </a:p>
        </p:txBody>
      </p:sp>
      <p:pic>
        <p:nvPicPr>
          <p:cNvPr id="2" name="Picture 1"/>
          <p:cNvPicPr>
            <a:picLocks noChangeAspect="1"/>
          </p:cNvPicPr>
          <p:nvPr/>
        </p:nvPicPr>
        <p:blipFill>
          <a:blip r:embed="rId3"/>
          <a:stretch>
            <a:fillRect/>
          </a:stretch>
        </p:blipFill>
        <p:spPr>
          <a:xfrm>
            <a:off x="1470453" y="3017409"/>
            <a:ext cx="4466711" cy="2741276"/>
          </a:xfrm>
          <a:prstGeom prst="rect">
            <a:avLst/>
          </a:prstGeom>
        </p:spPr>
      </p:pic>
    </p:spTree>
    <p:extLst>
      <p:ext uri="{BB962C8B-B14F-4D97-AF65-F5344CB8AC3E}">
        <p14:creationId xmlns:p14="http://schemas.microsoft.com/office/powerpoint/2010/main" val="699682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21</a:t>
            </a:fld>
            <a:endParaRPr lang="en-US" dirty="0"/>
          </a:p>
        </p:txBody>
      </p:sp>
      <p:sp>
        <p:nvSpPr>
          <p:cNvPr id="8" name="Content Placeholder 2" descr="screenshot from assurance smart sheet form showing the report to the community section asking the districts if they have made reports to the school board, acknowledgement the board received the report, and if the district posted a copy of the roport on the website." hidden="1"/>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6" name="Rectangle 5"/>
          <p:cNvSpPr/>
          <p:nvPr/>
        </p:nvSpPr>
        <p:spPr>
          <a:xfrm>
            <a:off x="200696" y="2144469"/>
            <a:ext cx="4754363" cy="3961726"/>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Step one: </a:t>
            </a:r>
            <a:r>
              <a:rPr lang="en-US" dirty="0">
                <a:latin typeface="Calibri" panose="020F0502020204030204" pitchFamily="34" charset="0"/>
                <a:ea typeface="Calibri" panose="020F0502020204030204" pitchFamily="34" charset="0"/>
                <a:cs typeface="Times New Roman" panose="02020603050405020304" pitchFamily="18" charset="0"/>
              </a:rPr>
              <a:t>The Report to the Community section of the Division 22 Assurances Form asks the school district to certify that</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342900">
              <a:spcBef>
                <a:spcPts val="600"/>
              </a:spcBef>
              <a:spcAft>
                <a:spcPts val="600"/>
              </a:spcAft>
              <a:buSzPts val="1800"/>
              <a:buFontTx/>
              <a:buChar char="●"/>
            </a:pPr>
            <a:r>
              <a:rPr lang="en-US" dirty="0" smtClean="0"/>
              <a:t>The </a:t>
            </a:r>
            <a:r>
              <a:rPr lang="en-US" dirty="0"/>
              <a:t>school district made a report on its Division 22 compliance to the district school board in a public meeting by </a:t>
            </a:r>
            <a:r>
              <a:rPr lang="en-US" dirty="0" smtClean="0"/>
              <a:t>November </a:t>
            </a:r>
            <a:r>
              <a:rPr lang="en-US" dirty="0"/>
              <a:t>1, </a:t>
            </a:r>
            <a:r>
              <a:rPr lang="en-US" dirty="0" smtClean="0"/>
              <a:t>2020; </a:t>
            </a:r>
          </a:p>
          <a:p>
            <a:pPr marL="457200" indent="-342900">
              <a:spcBef>
                <a:spcPts val="600"/>
              </a:spcBef>
              <a:spcAft>
                <a:spcPts val="600"/>
              </a:spcAft>
              <a:buSzPts val="1800"/>
              <a:buFontTx/>
              <a:buChar char="●"/>
            </a:pPr>
            <a:r>
              <a:rPr lang="en-US" dirty="0"/>
              <a:t>The school district posted a copy of the </a:t>
            </a:r>
            <a:r>
              <a:rPr lang="en-US" dirty="0" smtClean="0"/>
              <a:t>Division 22 Report on </a:t>
            </a:r>
            <a:r>
              <a:rPr lang="en-US" dirty="0"/>
              <a:t>the school district’s website by November 1, 2020</a:t>
            </a:r>
            <a:r>
              <a:rPr lang="en-US" dirty="0" smtClean="0"/>
              <a:t>;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342900">
              <a:spcBef>
                <a:spcPts val="600"/>
              </a:spcBef>
              <a:spcAft>
                <a:spcPts val="600"/>
              </a:spcAft>
              <a:buSzPts val="1800"/>
              <a:buChar char="●"/>
            </a:pPr>
            <a:r>
              <a:rPr lang="en-US" dirty="0"/>
              <a:t>The district school board acknowledged receipt of the report by </a:t>
            </a:r>
            <a:r>
              <a:rPr lang="en-US" dirty="0" smtClean="0"/>
              <a:t>November </a:t>
            </a:r>
            <a:r>
              <a:rPr lang="en-US" dirty="0"/>
              <a:t>15, </a:t>
            </a:r>
            <a:r>
              <a:rPr lang="en-US" dirty="0" smtClean="0"/>
              <a:t>2020</a:t>
            </a:r>
            <a:endParaRPr lang="en-US" dirty="0"/>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 School Board Report</a:t>
            </a:r>
            <a:endParaRPr lang="en-US" altLang="en-US" sz="1600" dirty="0">
              <a:solidFill>
                <a:prstClr val="white"/>
              </a:solidFill>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059" y="2798114"/>
            <a:ext cx="3784795" cy="2654436"/>
          </a:xfrm>
          <a:prstGeom prst="rect">
            <a:avLst/>
          </a:prstGeom>
        </p:spPr>
      </p:pic>
    </p:spTree>
    <p:extLst>
      <p:ext uri="{BB962C8B-B14F-4D97-AF65-F5344CB8AC3E}">
        <p14:creationId xmlns:p14="http://schemas.microsoft.com/office/powerpoint/2010/main" val="289962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22</a:t>
            </a:fld>
            <a:endParaRPr lang="en-US" dirty="0"/>
          </a:p>
        </p:txBody>
      </p:sp>
      <p:sp>
        <p:nvSpPr>
          <p:cNvPr id="8" name="Content Placeholder 2" descr="Reprot to the community continued.  screenshot of smart sheet assurance form showing the section to upload board minutes and the link it was posted" hidden="1"/>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6" name="Rectangle 5"/>
          <p:cNvSpPr/>
          <p:nvPr/>
        </p:nvSpPr>
        <p:spPr>
          <a:xfrm>
            <a:off x="200696" y="2496161"/>
            <a:ext cx="4461739" cy="3067378"/>
          </a:xfrm>
          <a:prstGeom prst="rect">
            <a:avLst/>
          </a:prstGeom>
        </p:spPr>
        <p:txBody>
          <a:bodyPr wrap="square">
            <a:spAutoFit/>
          </a:bodyPr>
          <a:lstStyle/>
          <a:p>
            <a:pPr>
              <a:lnSpc>
                <a:spcPct val="107000"/>
              </a:lnSpc>
              <a:spcAft>
                <a:spcPts val="1200"/>
              </a:spcAft>
            </a:pPr>
            <a:r>
              <a:rPr lang="en-US" b="1" dirty="0"/>
              <a:t>Step two:</a:t>
            </a:r>
            <a:r>
              <a:rPr lang="en-US" dirty="0"/>
              <a:t> Next, the </a:t>
            </a:r>
            <a:r>
              <a:rPr lang="en-US" dirty="0" smtClean="0"/>
              <a:t>School Board Report section </a:t>
            </a:r>
            <a:r>
              <a:rPr lang="en-US" dirty="0"/>
              <a:t>requires the school district to upload a copy of the local board meeting minutes where the </a:t>
            </a:r>
            <a:r>
              <a:rPr lang="en-US" dirty="0" smtClean="0"/>
              <a:t>Division 22 Report was shared.</a:t>
            </a:r>
          </a:p>
          <a:p>
            <a:pPr>
              <a:lnSpc>
                <a:spcPct val="107000"/>
              </a:lnSpc>
              <a:spcBef>
                <a:spcPts val="1200"/>
              </a:spcBef>
              <a:spcAft>
                <a:spcPts val="800"/>
              </a:spcAft>
            </a:pPr>
            <a:r>
              <a:rPr lang="en-US" b="1" dirty="0"/>
              <a:t>Step three:</a:t>
            </a:r>
            <a:r>
              <a:rPr lang="en-US" dirty="0"/>
              <a:t> Finally, the </a:t>
            </a:r>
            <a:r>
              <a:rPr lang="en-US" dirty="0" smtClean="0"/>
              <a:t>School Board Report </a:t>
            </a:r>
            <a:r>
              <a:rPr lang="en-US" dirty="0"/>
              <a:t>section provides a fillable field that requires the school district to enter a link to the website where the school district has posted its </a:t>
            </a:r>
            <a:r>
              <a:rPr lang="en-US" dirty="0" smtClean="0"/>
              <a:t>Division 22 Report. </a:t>
            </a:r>
            <a:endParaRPr lang="en-US" dirty="0"/>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School Board Report (Continued)</a:t>
            </a:r>
            <a:endParaRPr lang="en-US" altLang="en-US" sz="1600" dirty="0">
              <a:solidFill>
                <a:prstClr val="white"/>
              </a:solidFill>
              <a:ea typeface="+mn-ea"/>
              <a:cs typeface="+mn-cs"/>
            </a:endParaRPr>
          </a:p>
        </p:txBody>
      </p:sp>
      <p:pic>
        <p:nvPicPr>
          <p:cNvPr id="10" name="Picture 9" descr="C:\Users\paynes\AppData\Local\Microsoft\Windows\INetCache\Content.Word\Screenshot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435" y="3082705"/>
            <a:ext cx="4275815" cy="1894290"/>
          </a:xfrm>
          <a:prstGeom prst="rect">
            <a:avLst/>
          </a:prstGeom>
          <a:noFill/>
          <a:ln>
            <a:solidFill>
              <a:schemeClr val="accent1"/>
            </a:solidFill>
          </a:ln>
        </p:spPr>
      </p:pic>
    </p:spTree>
    <p:extLst>
      <p:ext uri="{BB962C8B-B14F-4D97-AF65-F5344CB8AC3E}">
        <p14:creationId xmlns:p14="http://schemas.microsoft.com/office/powerpoint/2010/main" val="3871120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23</a:t>
            </a:fld>
            <a:endParaRPr lang="en-US" dirty="0"/>
          </a:p>
        </p:txBody>
      </p:sp>
      <p:sp>
        <p:nvSpPr>
          <p:cNvPr id="8" name="Content Placeholder 2" descr="Compliance review screen shot showing the rule, and the yes and no buttons stating if the district is in compliance or not. " hidden="1"/>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6" name="Rectangle 5"/>
          <p:cNvSpPr/>
          <p:nvPr/>
        </p:nvSpPr>
        <p:spPr>
          <a:xfrm>
            <a:off x="200696" y="2496161"/>
            <a:ext cx="8621757" cy="923330"/>
          </a:xfrm>
          <a:prstGeom prst="rect">
            <a:avLst/>
          </a:prstGeom>
        </p:spPr>
        <p:txBody>
          <a:bodyPr wrap="square">
            <a:spAutoFit/>
          </a:bodyPr>
          <a:lstStyle/>
          <a:p>
            <a:r>
              <a:rPr lang="en-US" b="1" dirty="0"/>
              <a:t>Step one:</a:t>
            </a:r>
            <a:r>
              <a:rPr lang="en-US" dirty="0"/>
              <a:t> The Compliance Review section asks whether the school district was in compliance during the </a:t>
            </a:r>
            <a:r>
              <a:rPr lang="en-US" dirty="0" smtClean="0"/>
              <a:t>2019-20 </a:t>
            </a:r>
            <a:r>
              <a:rPr lang="en-US" dirty="0"/>
              <a:t>school year and requires the school district to click either “yes” or “no”. </a:t>
            </a:r>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Compliance Review</a:t>
            </a:r>
            <a:endParaRPr lang="en-US" altLang="en-US" sz="1600" dirty="0">
              <a:solidFill>
                <a:prstClr val="white"/>
              </a:solidFill>
              <a:ea typeface="+mn-ea"/>
              <a:cs typeface="+mn-cs"/>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86310" y="3690921"/>
            <a:ext cx="7480361" cy="2351534"/>
          </a:xfrm>
          <a:prstGeom prst="rect">
            <a:avLst/>
          </a:prstGeom>
          <a:ln>
            <a:solidFill>
              <a:schemeClr val="accent1"/>
            </a:solidFill>
          </a:ln>
        </p:spPr>
      </p:pic>
    </p:spTree>
    <p:extLst>
      <p:ext uri="{BB962C8B-B14F-4D97-AF65-F5344CB8AC3E}">
        <p14:creationId xmlns:p14="http://schemas.microsoft.com/office/powerpoint/2010/main" val="3614764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24</a:t>
            </a:fld>
            <a:endParaRPr lang="en-US" dirty="0"/>
          </a:p>
        </p:txBody>
      </p:sp>
      <p:sp>
        <p:nvSpPr>
          <p:cNvPr id="8" name="Content Placeholder 2" descr="screenshot of the assurance smart sheet showing the explanation section if the district is out of compliance" hidden="1"/>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6" name="Rectangle 5" descr="Step 2:  For rules with which the school district was out of compliance during the 2018-19 school year, the Compliance Review section prompts the school district to provide an explanation of why the school district was out of compliance. &#10;"/>
          <p:cNvSpPr/>
          <p:nvPr/>
        </p:nvSpPr>
        <p:spPr>
          <a:xfrm>
            <a:off x="200696" y="2496161"/>
            <a:ext cx="8621757" cy="923330"/>
          </a:xfrm>
          <a:prstGeom prst="rect">
            <a:avLst/>
          </a:prstGeom>
        </p:spPr>
        <p:txBody>
          <a:bodyPr wrap="square">
            <a:spAutoFit/>
          </a:bodyPr>
          <a:lstStyle/>
          <a:p>
            <a:r>
              <a:rPr lang="en-US" b="1" dirty="0"/>
              <a:t>Step two:</a:t>
            </a:r>
            <a:r>
              <a:rPr lang="en-US" dirty="0"/>
              <a:t> For </a:t>
            </a:r>
            <a:r>
              <a:rPr lang="en-US" dirty="0" smtClean="0"/>
              <a:t>standards </a:t>
            </a:r>
            <a:r>
              <a:rPr lang="en-US" dirty="0"/>
              <a:t>with which the school district was out of compliance during the </a:t>
            </a:r>
            <a:r>
              <a:rPr lang="en-US" dirty="0" smtClean="0"/>
              <a:t>2019-20 </a:t>
            </a:r>
            <a:r>
              <a:rPr lang="en-US" dirty="0"/>
              <a:t>school year, the Compliance Review section prompts the school district to provide an explanation of why the school district was out of compliance. </a:t>
            </a:r>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Compliance Review (Continued)</a:t>
            </a:r>
            <a:endParaRPr lang="en-US" altLang="en-US" sz="1600" dirty="0">
              <a:solidFill>
                <a:prstClr val="white"/>
              </a:solidFill>
              <a:ea typeface="+mn-ea"/>
              <a:cs typeface="+mn-cs"/>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089573" y="3700036"/>
            <a:ext cx="6967031" cy="2132354"/>
          </a:xfrm>
          <a:prstGeom prst="rect">
            <a:avLst/>
          </a:prstGeom>
          <a:ln>
            <a:solidFill>
              <a:schemeClr val="accent1"/>
            </a:solidFill>
          </a:ln>
        </p:spPr>
      </p:pic>
    </p:spTree>
    <p:extLst>
      <p:ext uri="{BB962C8B-B14F-4D97-AF65-F5344CB8AC3E}">
        <p14:creationId xmlns:p14="http://schemas.microsoft.com/office/powerpoint/2010/main" val="2376763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25</a:t>
            </a:fld>
            <a:endParaRPr lang="en-US" dirty="0"/>
          </a:p>
        </p:txBody>
      </p:sp>
      <p:sp>
        <p:nvSpPr>
          <p:cNvPr id="8" name="Content Placeholder 2" descr="Step 3: " hidden="1"/>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6" name="Rectangle 5" descr="For rules with which the school district was out of compliance during the 2018-19 school year, the Step 3, Compliance Review section prompts the school district to provide a description of the school district’s proposed corrective action plan to come into compliance by the beginning of the 2020-21 school year. &#10;"/>
          <p:cNvSpPr/>
          <p:nvPr/>
        </p:nvSpPr>
        <p:spPr>
          <a:xfrm>
            <a:off x="200696" y="2496161"/>
            <a:ext cx="8621757" cy="1200329"/>
          </a:xfrm>
          <a:prstGeom prst="rect">
            <a:avLst/>
          </a:prstGeom>
        </p:spPr>
        <p:txBody>
          <a:bodyPr wrap="square">
            <a:spAutoFit/>
          </a:bodyPr>
          <a:lstStyle/>
          <a:p>
            <a:r>
              <a:rPr lang="en-US" b="1" dirty="0"/>
              <a:t>Step three: </a:t>
            </a:r>
            <a:r>
              <a:rPr lang="en-US" dirty="0"/>
              <a:t>For </a:t>
            </a:r>
            <a:r>
              <a:rPr lang="en-US" dirty="0" smtClean="0"/>
              <a:t>standards </a:t>
            </a:r>
            <a:r>
              <a:rPr lang="en-US" dirty="0"/>
              <a:t>with which the school district was out of compliance during the </a:t>
            </a:r>
            <a:r>
              <a:rPr lang="en-US" dirty="0" smtClean="0"/>
              <a:t>2019-20 </a:t>
            </a:r>
            <a:r>
              <a:rPr lang="en-US" dirty="0"/>
              <a:t>school year, the Compliance Review section prompts the school district to provide a description of the school district’s proposed corrective action plan to come into compliance by the beginning of the </a:t>
            </a:r>
            <a:r>
              <a:rPr lang="en-US" dirty="0" smtClean="0"/>
              <a:t>2021-22 </a:t>
            </a:r>
            <a:r>
              <a:rPr lang="en-US" dirty="0"/>
              <a:t>school year. </a:t>
            </a:r>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Compliance Review (Continued)</a:t>
            </a:r>
            <a:endParaRPr lang="en-US" altLang="en-US" sz="1600" dirty="0">
              <a:solidFill>
                <a:prstClr val="white"/>
              </a:solidFill>
              <a:ea typeface="+mn-ea"/>
              <a:cs typeface="+mn-cs"/>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309816" y="3966520"/>
            <a:ext cx="6399435" cy="1884414"/>
          </a:xfrm>
          <a:prstGeom prst="rect">
            <a:avLst/>
          </a:prstGeom>
          <a:ln>
            <a:solidFill>
              <a:schemeClr val="accent1"/>
            </a:solidFill>
          </a:ln>
        </p:spPr>
      </p:pic>
    </p:spTree>
    <p:extLst>
      <p:ext uri="{BB962C8B-B14F-4D97-AF65-F5344CB8AC3E}">
        <p14:creationId xmlns:p14="http://schemas.microsoft.com/office/powerpoint/2010/main" val="3800002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26</a:t>
            </a:fld>
            <a:endParaRPr lang="en-US" dirty="0"/>
          </a:p>
        </p:txBody>
      </p:sp>
      <p:sp>
        <p:nvSpPr>
          <p:cNvPr id="8" name="Content Placeholder 2" hidden="1" title="Smart sheet form considerations"/>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4" name="Rectangle 3" descr="screenshot showing: The online submission form must be completed in one session – By 2/15&#10;You can leave it open on your desktop and take breaks and return to it. But…&#10;That may be risky, it can time out when your screen saver turns on!&#10;You cannot save it, close it, and come back to it!&#10;Once submitted, you cannot revise!&#10;For rules reported as out of compliance, ODE encourages copying and pasting responses from the “Explanation” and “Proposed Corrective Action” fields of the Report to Community Template&#10;Be sure to carefully review each rule to avoid cut/paste errors!&#10;When you submit, a copy of your response will be emailed to you&#10;" title="considerations for completing the form"/>
          <p:cNvSpPr/>
          <p:nvPr/>
        </p:nvSpPr>
        <p:spPr>
          <a:xfrm>
            <a:off x="361740" y="1949952"/>
            <a:ext cx="8337417" cy="4401205"/>
          </a:xfrm>
          <a:prstGeom prst="rect">
            <a:avLst/>
          </a:prstGeom>
        </p:spPr>
        <p:txBody>
          <a:bodyPr wrap="square">
            <a:spAutoFit/>
          </a:bodyPr>
          <a:lstStyle/>
          <a:p>
            <a:pPr marL="457200" indent="-342900">
              <a:spcBef>
                <a:spcPts val="600"/>
              </a:spcBef>
              <a:spcAft>
                <a:spcPts val="600"/>
              </a:spcAft>
              <a:buSzPts val="1800"/>
              <a:buFontTx/>
              <a:buChar char="●"/>
            </a:pPr>
            <a:r>
              <a:rPr lang="en-US" sz="2000" b="1" dirty="0"/>
              <a:t>The online submission form must be completed in one </a:t>
            </a:r>
            <a:r>
              <a:rPr lang="en-US" sz="2000" b="1" dirty="0" smtClean="0"/>
              <a:t>session</a:t>
            </a:r>
            <a:endParaRPr lang="en-US" sz="2000" b="1" dirty="0" smtClean="0">
              <a:solidFill>
                <a:srgbClr val="FF0000"/>
              </a:solidFill>
            </a:endParaRPr>
          </a:p>
          <a:p>
            <a:pPr marL="914400" lvl="1" indent="-342900">
              <a:spcBef>
                <a:spcPts val="600"/>
              </a:spcBef>
              <a:spcAft>
                <a:spcPts val="600"/>
              </a:spcAft>
              <a:buSzPts val="1800"/>
              <a:buFontTx/>
              <a:buChar char="●"/>
            </a:pPr>
            <a:r>
              <a:rPr lang="en-US" sz="2000" dirty="0" smtClean="0"/>
              <a:t>You </a:t>
            </a:r>
            <a:r>
              <a:rPr lang="en-US" sz="2000" dirty="0"/>
              <a:t>can leave it open on your desktop and take breaks and return to it. </a:t>
            </a:r>
            <a:r>
              <a:rPr lang="en-US" sz="2000" dirty="0" smtClean="0"/>
              <a:t>But…</a:t>
            </a:r>
          </a:p>
          <a:p>
            <a:pPr marL="1371600" lvl="2" indent="-342900">
              <a:spcBef>
                <a:spcPts val="600"/>
              </a:spcBef>
              <a:spcAft>
                <a:spcPts val="600"/>
              </a:spcAft>
              <a:buSzPts val="1800"/>
              <a:buFontTx/>
              <a:buChar char="●"/>
            </a:pPr>
            <a:r>
              <a:rPr lang="en-US" sz="2000" dirty="0" smtClean="0"/>
              <a:t>That may be risky, it can time out when your screen saver turns on!</a:t>
            </a:r>
          </a:p>
          <a:p>
            <a:pPr marL="1371600" lvl="2" indent="-342900">
              <a:spcBef>
                <a:spcPts val="600"/>
              </a:spcBef>
              <a:spcAft>
                <a:spcPts val="600"/>
              </a:spcAft>
              <a:buSzPts val="1800"/>
              <a:buFontTx/>
              <a:buChar char="●"/>
            </a:pPr>
            <a:r>
              <a:rPr lang="en-US" sz="2000" dirty="0"/>
              <a:t>You cannot save it, close it, and come back to </a:t>
            </a:r>
            <a:r>
              <a:rPr lang="en-US" sz="2000" dirty="0" smtClean="0"/>
              <a:t>it!</a:t>
            </a:r>
          </a:p>
          <a:p>
            <a:pPr marL="1371600" lvl="2" indent="-342900">
              <a:spcBef>
                <a:spcPts val="600"/>
              </a:spcBef>
              <a:spcAft>
                <a:spcPts val="600"/>
              </a:spcAft>
              <a:buSzPts val="1800"/>
              <a:buFontTx/>
              <a:buChar char="●"/>
            </a:pPr>
            <a:r>
              <a:rPr lang="en-US" sz="2000" dirty="0"/>
              <a:t>Once submitted, you cannot revise!</a:t>
            </a:r>
          </a:p>
          <a:p>
            <a:pPr marL="457200" indent="-342900">
              <a:spcBef>
                <a:spcPts val="600"/>
              </a:spcBef>
              <a:spcAft>
                <a:spcPts val="600"/>
              </a:spcAft>
              <a:buSzPts val="1800"/>
              <a:buChar char="●"/>
            </a:pPr>
            <a:r>
              <a:rPr lang="en-US" sz="2000" dirty="0" smtClean="0"/>
              <a:t>ODE encourages copying and pasting responses from the “Explanation” and “Proposed Corrective Action” fields of the Division 22 Report Template</a:t>
            </a:r>
          </a:p>
          <a:p>
            <a:pPr marL="914400" lvl="1" indent="-342900">
              <a:spcBef>
                <a:spcPts val="600"/>
              </a:spcBef>
              <a:spcAft>
                <a:spcPts val="600"/>
              </a:spcAft>
              <a:buSzPts val="1800"/>
              <a:buChar char="●"/>
            </a:pPr>
            <a:r>
              <a:rPr lang="en-US" sz="2000" b="1" dirty="0" smtClean="0"/>
              <a:t>Be sure to carefully review each rule to avoid cut/paste errors!</a:t>
            </a:r>
            <a:endParaRPr lang="en-US" sz="2000" b="1" dirty="0"/>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Considerations </a:t>
            </a:r>
            <a:r>
              <a:rPr lang="en-US" dirty="0">
                <a:solidFill>
                  <a:schemeClr val="bg1"/>
                </a:solidFill>
              </a:rPr>
              <a:t>for Completing the Form</a:t>
            </a:r>
            <a:endParaRPr lang="en-US" altLang="en-US" sz="1600" dirty="0">
              <a:solidFill>
                <a:prstClr val="white"/>
              </a:solidFill>
              <a:ea typeface="+mn-ea"/>
              <a:cs typeface="+mn-cs"/>
            </a:endParaRPr>
          </a:p>
        </p:txBody>
      </p:sp>
    </p:spTree>
    <p:extLst>
      <p:ext uri="{BB962C8B-B14F-4D97-AF65-F5344CB8AC3E}">
        <p14:creationId xmlns:p14="http://schemas.microsoft.com/office/powerpoint/2010/main" val="268193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27</a:t>
            </a:fld>
            <a:endParaRPr lang="en-US" dirty="0"/>
          </a:p>
        </p:txBody>
      </p:sp>
      <p:sp>
        <p:nvSpPr>
          <p:cNvPr id="8" name="Content Placeholder 2" hidden="1" title="Smart sheet form considerations"/>
          <p:cNvSpPr txBox="1">
            <a:spLocks/>
          </p:cNvSpPr>
          <p:nvPr/>
        </p:nvSpPr>
        <p:spPr>
          <a:xfrm>
            <a:off x="200697" y="2394758"/>
            <a:ext cx="8771853" cy="37888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200"/>
              </a:spcBef>
              <a:spcAft>
                <a:spcPts val="1200"/>
              </a:spcAft>
              <a:buNone/>
            </a:pPr>
            <a:endParaRPr lang="en-US" sz="2400" dirty="0"/>
          </a:p>
          <a:p>
            <a:pPr marL="0" indent="0">
              <a:buFont typeface="Arial" panose="020B0604020202020204" pitchFamily="34" charset="0"/>
              <a:buNone/>
            </a:pPr>
            <a:endParaRPr lang="en-US" sz="2200" dirty="0" smtClean="0"/>
          </a:p>
        </p:txBody>
      </p:sp>
      <p:sp>
        <p:nvSpPr>
          <p:cNvPr id="4" name="Rectangle 3" descr="screenshot showing: The online submission form must be completed in one session – By 2/15&#10;You can leave it open on your desktop and take breaks and return to it. But…&#10;That may be risky, it can time out when your screen saver turns on!&#10;You cannot save it, close it, and come back to it!&#10;Once submitted, you cannot revise!&#10;For rules reported as out of compliance, ODE encourages copying and pasting responses from the “Explanation” and “Proposed Corrective Action” fields of the Report to Community Template&#10;Be sure to carefully review each rule to avoid cut/paste errors!&#10;When you submit, a copy of your response will be emailed to you&#10;" title="considerations for completing the form"/>
          <p:cNvSpPr/>
          <p:nvPr/>
        </p:nvSpPr>
        <p:spPr>
          <a:xfrm>
            <a:off x="1667435" y="1949952"/>
            <a:ext cx="5647766" cy="2800767"/>
          </a:xfrm>
          <a:prstGeom prst="rect">
            <a:avLst/>
          </a:prstGeom>
        </p:spPr>
        <p:txBody>
          <a:bodyPr wrap="square">
            <a:spAutoFit/>
          </a:bodyPr>
          <a:lstStyle/>
          <a:p>
            <a:pPr lvl="0" algn="ctr">
              <a:spcBef>
                <a:spcPts val="1600"/>
              </a:spcBef>
            </a:pPr>
            <a:r>
              <a:rPr lang="en-US" sz="4400" dirty="0" smtClean="0"/>
              <a:t>When </a:t>
            </a:r>
            <a:r>
              <a:rPr lang="en-US" sz="4400" dirty="0"/>
              <a:t>you submit, </a:t>
            </a:r>
            <a:r>
              <a:rPr lang="en-US" sz="4400" dirty="0" smtClean="0"/>
              <a:t>check this box to have a </a:t>
            </a:r>
            <a:r>
              <a:rPr lang="en-US" sz="4400" dirty="0"/>
              <a:t>copy of your </a:t>
            </a:r>
            <a:r>
              <a:rPr lang="en-US" sz="4400" dirty="0" smtClean="0"/>
              <a:t>response </a:t>
            </a:r>
            <a:r>
              <a:rPr lang="en-US" sz="4400" dirty="0"/>
              <a:t>emailed to you</a:t>
            </a:r>
          </a:p>
        </p:txBody>
      </p:sp>
      <p:sp>
        <p:nvSpPr>
          <p:cNvPr id="7" name="Title 1"/>
          <p:cNvSpPr>
            <a:spLocks noGrp="1"/>
          </p:cNvSpPr>
          <p:nvPr>
            <p:ph type="title"/>
          </p:nvPr>
        </p:nvSpPr>
        <p:spPr>
          <a:xfrm>
            <a:off x="0" y="936554"/>
            <a:ext cx="9144000" cy="1013398"/>
          </a:xfrm>
          <a:solidFill>
            <a:schemeClr val="accent1"/>
          </a:solidFill>
        </p:spPr>
        <p:txBody>
          <a:bodyPr>
            <a:normAutofit/>
          </a:bodyPr>
          <a:lstStyle/>
          <a:p>
            <a:pPr lvl="0" algn="l">
              <a:defRPr/>
            </a:pPr>
            <a:r>
              <a:rPr lang="en-US" dirty="0" smtClean="0">
                <a:solidFill>
                  <a:schemeClr val="bg1"/>
                </a:solidFill>
              </a:rPr>
              <a:t>Request a Copy of Your Submission</a:t>
            </a:r>
            <a:endParaRPr lang="en-US" altLang="en-US" sz="1600" dirty="0">
              <a:solidFill>
                <a:prstClr val="white"/>
              </a:solidFill>
              <a:ea typeface="+mn-ea"/>
              <a:cs typeface="+mn-cs"/>
            </a:endParaRPr>
          </a:p>
        </p:txBody>
      </p:sp>
      <p:pic>
        <p:nvPicPr>
          <p:cNvPr id="5" name="Picture 4"/>
          <p:cNvPicPr>
            <a:picLocks noChangeAspect="1"/>
          </p:cNvPicPr>
          <p:nvPr/>
        </p:nvPicPr>
        <p:blipFill>
          <a:blip r:embed="rId3"/>
          <a:stretch>
            <a:fillRect/>
          </a:stretch>
        </p:blipFill>
        <p:spPr>
          <a:xfrm>
            <a:off x="2726487" y="4841934"/>
            <a:ext cx="3691026" cy="1559387"/>
          </a:xfrm>
          <a:prstGeom prst="rect">
            <a:avLst/>
          </a:prstGeom>
          <a:ln>
            <a:solidFill>
              <a:schemeClr val="accent1"/>
            </a:solidFill>
          </a:ln>
        </p:spPr>
      </p:pic>
    </p:spTree>
    <p:extLst>
      <p:ext uri="{BB962C8B-B14F-4D97-AF65-F5344CB8AC3E}">
        <p14:creationId xmlns:p14="http://schemas.microsoft.com/office/powerpoint/2010/main" val="2107099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28</a:t>
            </a:fld>
            <a:endParaRPr lang="en-US" dirty="0"/>
          </a:p>
        </p:txBody>
      </p:sp>
      <p:sp>
        <p:nvSpPr>
          <p:cNvPr id="2" name="Rectangle 1"/>
          <p:cNvSpPr/>
          <p:nvPr/>
        </p:nvSpPr>
        <p:spPr>
          <a:xfrm>
            <a:off x="536950" y="2220168"/>
            <a:ext cx="8240111" cy="4878259"/>
          </a:xfrm>
          <a:prstGeom prst="rect">
            <a:avLst/>
          </a:prstGeom>
        </p:spPr>
        <p:txBody>
          <a:bodyPr wrap="square">
            <a:spAutoFit/>
          </a:bodyPr>
          <a:lstStyle/>
          <a:p>
            <a:r>
              <a:rPr lang="en-US" sz="1600" dirty="0" smtClean="0"/>
              <a:t>If you have questions about the Division </a:t>
            </a:r>
            <a:r>
              <a:rPr lang="en-US" sz="1600" dirty="0"/>
              <a:t>22 </a:t>
            </a:r>
            <a:r>
              <a:rPr lang="en-US" sz="1600" dirty="0" smtClean="0"/>
              <a:t>Assurances </a:t>
            </a:r>
            <a:r>
              <a:rPr lang="en-US" sz="1600" dirty="0" smtClean="0">
                <a:solidFill>
                  <a:srgbClr val="C00000"/>
                </a:solidFill>
              </a:rPr>
              <a:t>submission process</a:t>
            </a:r>
            <a:r>
              <a:rPr lang="en-US" sz="1600" dirty="0" smtClean="0"/>
              <a:t>, please contact </a:t>
            </a:r>
            <a:r>
              <a:rPr lang="en-US" sz="1600" b="1" dirty="0" smtClean="0"/>
              <a:t>Susan Payne – Standards and Systems Specialist</a:t>
            </a:r>
          </a:p>
          <a:p>
            <a:pPr marL="914400" lvl="1" indent="-342900">
              <a:spcBef>
                <a:spcPts val="600"/>
              </a:spcBef>
              <a:spcAft>
                <a:spcPts val="600"/>
              </a:spcAft>
              <a:buSzPts val="1800"/>
              <a:buFontTx/>
              <a:buChar char="●"/>
            </a:pPr>
            <a:r>
              <a:rPr lang="en-US" sz="1600" dirty="0" smtClean="0"/>
              <a:t>Email: </a:t>
            </a:r>
            <a:r>
              <a:rPr lang="en-US" sz="1600" dirty="0" smtClean="0">
                <a:hlinkClick r:id="rId5"/>
              </a:rPr>
              <a:t>division22@state.or.us</a:t>
            </a:r>
            <a:r>
              <a:rPr lang="en-US" sz="1600" dirty="0"/>
              <a:t> </a:t>
            </a:r>
            <a:r>
              <a:rPr lang="en-US" sz="1600" dirty="0" smtClean="0"/>
              <a:t>or </a:t>
            </a:r>
            <a:r>
              <a:rPr lang="en-US" sz="1600" u="sng" dirty="0" smtClean="0">
                <a:hlinkClick r:id="rId6"/>
              </a:rPr>
              <a:t>susan.payne@state.or.us</a:t>
            </a:r>
            <a:endParaRPr lang="en-US" sz="1600" dirty="0"/>
          </a:p>
          <a:p>
            <a:pPr marL="914400" lvl="1" indent="-342900">
              <a:spcBef>
                <a:spcPts val="600"/>
              </a:spcBef>
              <a:spcAft>
                <a:spcPts val="600"/>
              </a:spcAft>
              <a:buSzPts val="1800"/>
              <a:buFontTx/>
              <a:buChar char="●"/>
            </a:pPr>
            <a:r>
              <a:rPr lang="en-US" sz="1600" dirty="0" smtClean="0"/>
              <a:t>Phone: 503-947-5730 (desk), 503-580-6814 </a:t>
            </a:r>
            <a:r>
              <a:rPr lang="en-US" sz="1600" smtClean="0"/>
              <a:t>(cell)</a:t>
            </a:r>
            <a:endParaRPr lang="en-US" sz="1600" dirty="0"/>
          </a:p>
          <a:p>
            <a:pPr marL="0" lvl="1">
              <a:spcBef>
                <a:spcPts val="600"/>
              </a:spcBef>
              <a:spcAft>
                <a:spcPts val="600"/>
              </a:spcAft>
              <a:buSzPts val="1800"/>
            </a:pPr>
            <a:r>
              <a:rPr lang="en-US" sz="1600" dirty="0" smtClean="0"/>
              <a:t>If you have questions about the upcoming Division 22 </a:t>
            </a:r>
            <a:r>
              <a:rPr lang="en-US" sz="1600" dirty="0" smtClean="0">
                <a:solidFill>
                  <a:srgbClr val="C00000"/>
                </a:solidFill>
              </a:rPr>
              <a:t>rule revision process</a:t>
            </a:r>
            <a:r>
              <a:rPr lang="en-US" sz="1600" dirty="0" smtClean="0"/>
              <a:t>, please contact </a:t>
            </a:r>
            <a:r>
              <a:rPr lang="en-US" sz="1600" b="1" dirty="0" smtClean="0"/>
              <a:t>Emily Nazarov, Director of Government and Legal Affairs Management</a:t>
            </a:r>
          </a:p>
          <a:p>
            <a:pPr marL="914400" lvl="1" indent="-342900">
              <a:spcBef>
                <a:spcPts val="600"/>
              </a:spcBef>
              <a:spcAft>
                <a:spcPts val="600"/>
              </a:spcAft>
              <a:buSzPts val="1800"/>
              <a:buFontTx/>
              <a:buChar char="●"/>
            </a:pPr>
            <a:r>
              <a:rPr lang="en-US" sz="1600" dirty="0" smtClean="0"/>
              <a:t>Email</a:t>
            </a:r>
            <a:r>
              <a:rPr lang="en-US" sz="1600" dirty="0"/>
              <a:t>: </a:t>
            </a:r>
            <a:r>
              <a:rPr lang="en-US" sz="1600" u="sng" dirty="0" smtClean="0">
                <a:hlinkClick r:id="rId7"/>
              </a:rPr>
              <a:t>emily.nazarov@state.or.us</a:t>
            </a:r>
            <a:r>
              <a:rPr lang="en-US" sz="1600" u="sng" dirty="0" smtClean="0"/>
              <a:t> </a:t>
            </a:r>
            <a:endParaRPr lang="en-US" sz="1600" dirty="0"/>
          </a:p>
          <a:p>
            <a:pPr marL="914400" lvl="1" indent="-342900">
              <a:spcBef>
                <a:spcPts val="600"/>
              </a:spcBef>
              <a:spcAft>
                <a:spcPts val="600"/>
              </a:spcAft>
              <a:buSzPts val="1800"/>
              <a:buFontTx/>
              <a:buChar char="●"/>
            </a:pPr>
            <a:r>
              <a:rPr lang="en-US" sz="1600" dirty="0" smtClean="0"/>
              <a:t>Phone</a:t>
            </a:r>
            <a:r>
              <a:rPr lang="en-US" sz="1600" dirty="0"/>
              <a:t>: </a:t>
            </a:r>
            <a:r>
              <a:rPr lang="en-US" sz="1600" dirty="0" smtClean="0"/>
              <a:t>503-947-5637</a:t>
            </a:r>
          </a:p>
          <a:p>
            <a:r>
              <a:rPr lang="en-US" sz="1600" dirty="0"/>
              <a:t>If you have questions </a:t>
            </a:r>
            <a:r>
              <a:rPr lang="en-US" sz="1600" dirty="0" smtClean="0"/>
              <a:t>about </a:t>
            </a:r>
            <a:r>
              <a:rPr lang="en-US" sz="1600" dirty="0"/>
              <a:t>Division 22 Assurances </a:t>
            </a:r>
            <a:r>
              <a:rPr lang="en-US" sz="1600" dirty="0" smtClean="0">
                <a:solidFill>
                  <a:srgbClr val="C00000"/>
                </a:solidFill>
              </a:rPr>
              <a:t>instructional programs and processes</a:t>
            </a:r>
            <a:r>
              <a:rPr lang="en-US" sz="1600" dirty="0" smtClean="0"/>
              <a:t>, </a:t>
            </a:r>
            <a:r>
              <a:rPr lang="en-US" sz="1600" dirty="0"/>
              <a:t>please contact </a:t>
            </a:r>
            <a:r>
              <a:rPr lang="en-US" sz="1600" b="1" dirty="0" smtClean="0"/>
              <a:t>Alexa Pearson–</a:t>
            </a:r>
            <a:r>
              <a:rPr lang="en-US" sz="1600" b="1" dirty="0"/>
              <a:t>Director of Standards and Instructional Support</a:t>
            </a:r>
          </a:p>
          <a:p>
            <a:pPr marL="914400" lvl="1" indent="-342900">
              <a:spcBef>
                <a:spcPts val="600"/>
              </a:spcBef>
              <a:spcAft>
                <a:spcPts val="600"/>
              </a:spcAft>
              <a:buSzPts val="1800"/>
              <a:buFontTx/>
              <a:buChar char="●"/>
            </a:pPr>
            <a:r>
              <a:rPr lang="en-US" sz="1600" dirty="0" smtClean="0"/>
              <a:t>Email: </a:t>
            </a:r>
            <a:r>
              <a:rPr lang="en-US" sz="1600" dirty="0" smtClean="0">
                <a:hlinkClick r:id="rId8"/>
              </a:rPr>
              <a:t>alexa.pearson@state.or.us</a:t>
            </a:r>
            <a:endParaRPr lang="en-US" sz="1600" dirty="0"/>
          </a:p>
          <a:p>
            <a:pPr marL="914400" lvl="1" indent="-342900">
              <a:spcBef>
                <a:spcPts val="600"/>
              </a:spcBef>
              <a:spcAft>
                <a:spcPts val="600"/>
              </a:spcAft>
              <a:buSzPts val="1800"/>
              <a:buFontTx/>
              <a:buChar char="●"/>
            </a:pPr>
            <a:r>
              <a:rPr lang="en-US" sz="1600" dirty="0"/>
              <a:t>Phone: </a:t>
            </a:r>
            <a:r>
              <a:rPr lang="en-US" sz="1600" dirty="0" smtClean="0"/>
              <a:t>503-947-5713 </a:t>
            </a:r>
            <a:r>
              <a:rPr lang="en-US" sz="1600" dirty="0"/>
              <a:t>(desk), </a:t>
            </a:r>
            <a:r>
              <a:rPr lang="en-US" sz="1600" dirty="0" smtClean="0"/>
              <a:t>503-428-6898 </a:t>
            </a:r>
            <a:r>
              <a:rPr lang="en-US" sz="1600" dirty="0"/>
              <a:t>(cell)</a:t>
            </a:r>
          </a:p>
          <a:p>
            <a:pPr marL="914400" lvl="1" indent="-342900">
              <a:spcBef>
                <a:spcPts val="600"/>
              </a:spcBef>
              <a:spcAft>
                <a:spcPts val="600"/>
              </a:spcAft>
              <a:buSzPts val="1800"/>
              <a:buFontTx/>
              <a:buChar char="●"/>
            </a:pPr>
            <a:endParaRPr lang="en-US" sz="2800" dirty="0">
              <a:highlight>
                <a:srgbClr val="FFFFFF"/>
              </a:highlight>
              <a:ea typeface="Calibri"/>
              <a:cs typeface="Calibri"/>
              <a:sym typeface="Calibri"/>
            </a:endParaRPr>
          </a:p>
        </p:txBody>
      </p:sp>
      <p:sp>
        <p:nvSpPr>
          <p:cNvPr id="5" name="Title 1"/>
          <p:cNvSpPr>
            <a:spLocks noGrp="1"/>
          </p:cNvSpPr>
          <p:nvPr>
            <p:ph type="title"/>
          </p:nvPr>
        </p:nvSpPr>
        <p:spPr>
          <a:xfrm>
            <a:off x="0" y="943301"/>
            <a:ext cx="9144000" cy="1013398"/>
          </a:xfrm>
          <a:solidFill>
            <a:srgbClr val="0070C0"/>
          </a:solidFill>
        </p:spPr>
        <p:txBody>
          <a:bodyPr>
            <a:noAutofit/>
          </a:bodyPr>
          <a:lstStyle/>
          <a:p>
            <a:pPr lvl="0" algn="l">
              <a:defRPr/>
            </a:pPr>
            <a:r>
              <a:rPr lang="en-US" sz="2800" b="1" dirty="0" smtClean="0">
                <a:solidFill>
                  <a:schemeClr val="bg1"/>
                </a:solidFill>
              </a:rPr>
              <a:t>Questions/Concerns/Feedback? </a:t>
            </a:r>
            <a:endParaRPr lang="en-US" altLang="en-US" sz="2800" dirty="0">
              <a:solidFill>
                <a:schemeClr val="bg1"/>
              </a:solidFill>
              <a:ea typeface="+mn-ea"/>
              <a:cs typeface="+mn-cs"/>
            </a:endParaRPr>
          </a:p>
        </p:txBody>
      </p:sp>
    </p:spTree>
    <p:extLst>
      <p:ext uri="{BB962C8B-B14F-4D97-AF65-F5344CB8AC3E}">
        <p14:creationId xmlns:p14="http://schemas.microsoft.com/office/powerpoint/2010/main" val="96827313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3</a:t>
            </a:fld>
            <a:endParaRPr lang="en-US" dirty="0"/>
          </a:p>
        </p:txBody>
      </p:sp>
      <p:pic>
        <p:nvPicPr>
          <p:cNvPr id="5" name="Picture 4" descr="&quot;&quot;"/>
          <p:cNvPicPr>
            <a:picLocks noChangeAspect="1"/>
          </p:cNvPicPr>
          <p:nvPr/>
        </p:nvPicPr>
        <p:blipFill rotWithShape="1">
          <a:blip r:embed="rId5" cstate="print">
            <a:extLst>
              <a:ext uri="{28A0092B-C50C-407E-A947-70E740481C1C}">
                <a14:useLocalDpi xmlns:a14="http://schemas.microsoft.com/office/drawing/2010/main" val="0"/>
              </a:ext>
            </a:extLst>
          </a:blip>
          <a:srcRect t="39380" b="18402"/>
          <a:stretch/>
        </p:blipFill>
        <p:spPr>
          <a:xfrm>
            <a:off x="45720" y="5010151"/>
            <a:ext cx="9143999" cy="1847849"/>
          </a:xfrm>
          <a:prstGeom prst="rect">
            <a:avLst/>
          </a:prstGeom>
        </p:spPr>
      </p:pic>
      <p:sp>
        <p:nvSpPr>
          <p:cNvPr id="2" name="Rectangle 1"/>
          <p:cNvSpPr/>
          <p:nvPr/>
        </p:nvSpPr>
        <p:spPr>
          <a:xfrm>
            <a:off x="342900" y="2063740"/>
            <a:ext cx="8549640" cy="3159839"/>
          </a:xfrm>
          <a:prstGeom prst="rect">
            <a:avLst/>
          </a:prstGeom>
        </p:spPr>
        <p:txBody>
          <a:bodyPr wrap="square">
            <a:spAutoFit/>
          </a:bodyPr>
          <a:lstStyle/>
          <a:p>
            <a:pPr marL="457200" lvl="0" indent="-342900">
              <a:spcBef>
                <a:spcPts val="1600"/>
              </a:spcBef>
              <a:buSzPts val="1800"/>
              <a:buChar char="●"/>
            </a:pPr>
            <a:r>
              <a:rPr lang="en-US" sz="2000" dirty="0"/>
              <a:t>Signals commitment to providing a high quality educational experience and equitable opportunities for all students</a:t>
            </a:r>
            <a:r>
              <a:rPr lang="en-US" sz="2000" dirty="0" smtClean="0"/>
              <a:t>.</a:t>
            </a:r>
          </a:p>
          <a:p>
            <a:pPr marL="114300" lvl="0">
              <a:spcBef>
                <a:spcPts val="1600"/>
              </a:spcBef>
              <a:buSzPts val="1800"/>
            </a:pPr>
            <a:endParaRPr lang="en-US" sz="800" dirty="0"/>
          </a:p>
          <a:p>
            <a:pPr marL="457200" lvl="0" indent="-342900">
              <a:buSzPts val="1800"/>
              <a:buChar char="●"/>
            </a:pPr>
            <a:r>
              <a:rPr lang="en-US" sz="2000" dirty="0"/>
              <a:t>Division 22 standards articulate the floor of the education to be provided to students, not the ceiling</a:t>
            </a:r>
            <a:r>
              <a:rPr lang="en-US" sz="2000" dirty="0" smtClean="0"/>
              <a:t>.</a:t>
            </a:r>
          </a:p>
          <a:p>
            <a:pPr marL="114300" lvl="0">
              <a:buSzPts val="1800"/>
            </a:pPr>
            <a:endParaRPr lang="en-US" sz="2000" dirty="0"/>
          </a:p>
          <a:p>
            <a:pPr marL="457200" lvl="0" indent="-342900">
              <a:buSzPts val="1800"/>
              <a:buChar char="●"/>
            </a:pPr>
            <a:r>
              <a:rPr lang="en-US" sz="2000" dirty="0"/>
              <a:t>Assurances process offers an opportunity for districts not in compliance to reflect on areas in need of attention and receive technical assistance</a:t>
            </a:r>
            <a:r>
              <a:rPr lang="en-US" sz="2000" dirty="0" smtClean="0"/>
              <a:t>.</a:t>
            </a:r>
          </a:p>
          <a:p>
            <a:pPr marL="114300" lvl="0">
              <a:buSzPts val="1800"/>
            </a:pPr>
            <a:endParaRPr lang="en-US" dirty="0"/>
          </a:p>
        </p:txBody>
      </p:sp>
      <p:sp>
        <p:nvSpPr>
          <p:cNvPr id="7" name="Title 1"/>
          <p:cNvSpPr>
            <a:spLocks noGrp="1"/>
          </p:cNvSpPr>
          <p:nvPr>
            <p:ph type="title"/>
          </p:nvPr>
        </p:nvSpPr>
        <p:spPr>
          <a:xfrm>
            <a:off x="-1" y="878038"/>
            <a:ext cx="9143999" cy="1013398"/>
          </a:xfrm>
          <a:solidFill>
            <a:srgbClr val="0070C0"/>
          </a:solidFill>
        </p:spPr>
        <p:txBody>
          <a:bodyPr>
            <a:normAutofit fontScale="90000"/>
          </a:bodyPr>
          <a:lstStyle/>
          <a:p>
            <a:pPr lvl="0" algn="l">
              <a:defRPr/>
            </a:pPr>
            <a:r>
              <a:rPr lang="en-US" altLang="en-US" sz="3100" dirty="0" smtClean="0">
                <a:solidFill>
                  <a:prstClr val="white"/>
                </a:solidFill>
                <a:ea typeface="+mn-ea"/>
                <a:cs typeface="+mn-cs"/>
              </a:rPr>
              <a:t>Division 22 Oregon Administrative Rules Assurances</a:t>
            </a:r>
            <a:r>
              <a:rPr lang="en-US" altLang="en-US" dirty="0">
                <a:solidFill>
                  <a:prstClr val="white"/>
                </a:solidFill>
                <a:ea typeface="+mn-ea"/>
                <a:cs typeface="+mn-cs"/>
              </a:rPr>
              <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Tree>
    <p:extLst>
      <p:ext uri="{BB962C8B-B14F-4D97-AF65-F5344CB8AC3E}">
        <p14:creationId xmlns:p14="http://schemas.microsoft.com/office/powerpoint/2010/main" val="3490474485"/>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4</a:t>
            </a:fld>
            <a:endParaRPr lang="en-US" dirty="0"/>
          </a:p>
        </p:txBody>
      </p:sp>
      <p:sp>
        <p:nvSpPr>
          <p:cNvPr id="2" name="Rectangle 1"/>
          <p:cNvSpPr/>
          <p:nvPr/>
        </p:nvSpPr>
        <p:spPr>
          <a:xfrm>
            <a:off x="293471" y="2434443"/>
            <a:ext cx="4278527" cy="3631763"/>
          </a:xfrm>
          <a:prstGeom prst="rect">
            <a:avLst/>
          </a:prstGeom>
        </p:spPr>
        <p:txBody>
          <a:bodyPr wrap="square">
            <a:spAutoFit/>
          </a:bodyPr>
          <a:lstStyle/>
          <a:p>
            <a:r>
              <a:rPr lang="en-US" sz="2400" dirty="0" smtClean="0"/>
              <a:t>Any </a:t>
            </a:r>
            <a:r>
              <a:rPr lang="en-US" sz="2400" dirty="0"/>
              <a:t>corrective action should be complete by the beginning of the 2020-21 school year</a:t>
            </a:r>
            <a:r>
              <a:rPr lang="en-US" sz="2400" dirty="0" smtClean="0"/>
              <a:t>.</a:t>
            </a:r>
          </a:p>
          <a:p>
            <a:endParaRPr lang="en-US" dirty="0"/>
          </a:p>
          <a:p>
            <a:pPr marL="285750" indent="-285750" fontAlgn="base">
              <a:buFont typeface="Arial" panose="020B0604020202020204" pitchFamily="34" charset="0"/>
              <a:buChar char="•"/>
            </a:pPr>
            <a:r>
              <a:rPr lang="en-US" sz="2000" dirty="0"/>
              <a:t>Send confirmation of completion to </a:t>
            </a:r>
            <a:r>
              <a:rPr lang="en-US" sz="2000" u="sng" dirty="0" smtClean="0">
                <a:hlinkClick r:id="rId5"/>
              </a:rPr>
              <a:t>Division22@ode.state.or.us</a:t>
            </a:r>
            <a:endParaRPr lang="en-US" sz="2000" u="sng" dirty="0" smtClean="0"/>
          </a:p>
          <a:p>
            <a:pPr fontAlgn="base"/>
            <a:endParaRPr lang="en-US" sz="2000" dirty="0"/>
          </a:p>
          <a:p>
            <a:pPr marL="285750" indent="-285750">
              <a:buFont typeface="Arial" panose="020B0604020202020204" pitchFamily="34" charset="0"/>
              <a:buChar char="•"/>
            </a:pPr>
            <a:r>
              <a:rPr lang="en-US" sz="2000" dirty="0"/>
              <a:t/>
            </a:r>
            <a:br>
              <a:rPr lang="en-US" sz="2000" dirty="0"/>
            </a:br>
            <a:r>
              <a:rPr lang="en-US" sz="2000" dirty="0"/>
              <a:t>If needed, submit your request for extension via the form located at </a:t>
            </a:r>
            <a:r>
              <a:rPr lang="en-US" sz="2000" u="sng" dirty="0">
                <a:hlinkClick r:id="rId6"/>
              </a:rPr>
              <a:t>http://bit.ly/Division22Extension</a:t>
            </a:r>
            <a:endParaRPr lang="en-US" sz="2000" dirty="0"/>
          </a:p>
        </p:txBody>
      </p:sp>
      <p:sp>
        <p:nvSpPr>
          <p:cNvPr id="7" name="Title 1"/>
          <p:cNvSpPr>
            <a:spLocks noGrp="1"/>
          </p:cNvSpPr>
          <p:nvPr>
            <p:ph type="title"/>
          </p:nvPr>
        </p:nvSpPr>
        <p:spPr>
          <a:xfrm>
            <a:off x="-1" y="878038"/>
            <a:ext cx="9143999" cy="1013398"/>
          </a:xfrm>
          <a:solidFill>
            <a:srgbClr val="0070C0"/>
          </a:solidFill>
        </p:spPr>
        <p:txBody>
          <a:bodyPr>
            <a:normAutofit fontScale="90000"/>
          </a:bodyPr>
          <a:lstStyle/>
          <a:p>
            <a:pPr lvl="0" algn="l">
              <a:defRPr/>
            </a:pPr>
            <a:r>
              <a:rPr lang="en-US" altLang="en-US" sz="3100" dirty="0" smtClean="0">
                <a:solidFill>
                  <a:prstClr val="white"/>
                </a:solidFill>
                <a:ea typeface="+mn-ea"/>
                <a:cs typeface="+mn-cs"/>
              </a:rPr>
              <a:t>Division 22 Oregon Administrative Rules Assurances</a:t>
            </a:r>
            <a:r>
              <a:rPr lang="en-US" altLang="en-US" dirty="0">
                <a:solidFill>
                  <a:prstClr val="white"/>
                </a:solidFill>
                <a:ea typeface="+mn-ea"/>
                <a:cs typeface="+mn-cs"/>
              </a:rPr>
              <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243" y="2434443"/>
            <a:ext cx="3954162" cy="3954162"/>
          </a:xfrm>
          <a:prstGeom prst="rect">
            <a:avLst/>
          </a:prstGeom>
        </p:spPr>
      </p:pic>
    </p:spTree>
    <p:extLst>
      <p:ext uri="{BB962C8B-B14F-4D97-AF65-F5344CB8AC3E}">
        <p14:creationId xmlns:p14="http://schemas.microsoft.com/office/powerpoint/2010/main" val="426049636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dirty="0"/>
          </a:p>
        </p:txBody>
      </p:sp>
      <p:sp>
        <p:nvSpPr>
          <p:cNvPr id="6" name="TextBox 5"/>
          <p:cNvSpPr txBox="1"/>
          <p:nvPr/>
        </p:nvSpPr>
        <p:spPr>
          <a:xfrm>
            <a:off x="247136" y="2149415"/>
            <a:ext cx="4658496" cy="38472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58750" lvl="0" algn="just">
              <a:spcBef>
                <a:spcPts val="1200"/>
              </a:spcBef>
              <a:buClr>
                <a:schemeClr val="dk1"/>
              </a:buClr>
              <a:buSzPts val="1100"/>
            </a:pPr>
            <a:r>
              <a:rPr lang="en-US" sz="2400" dirty="0" smtClean="0"/>
              <a:t>Streamlined Set of Standards</a:t>
            </a:r>
          </a:p>
          <a:p>
            <a:pPr marL="457200" indent="-298450" algn="just">
              <a:spcBef>
                <a:spcPts val="1200"/>
              </a:spcBef>
              <a:buClr>
                <a:schemeClr val="dk1"/>
              </a:buClr>
              <a:buSzPts val="1100"/>
              <a:buChar char="●"/>
            </a:pPr>
            <a:r>
              <a:rPr lang="en-US" sz="2000" u="sng" dirty="0" smtClean="0">
                <a:hlinkClick r:id="rId3"/>
              </a:rPr>
              <a:t>OAR </a:t>
            </a:r>
            <a:r>
              <a:rPr lang="en-US" sz="2000" u="sng" dirty="0">
                <a:hlinkClick r:id="rId3"/>
              </a:rPr>
              <a:t>581-022-0103: State Standards for the 2019-20 School </a:t>
            </a:r>
            <a:r>
              <a:rPr lang="en-US" sz="2000" u="sng" dirty="0" smtClean="0">
                <a:hlinkClick r:id="rId3"/>
              </a:rPr>
              <a:t>Year</a:t>
            </a:r>
            <a:r>
              <a:rPr lang="en-US" sz="2000" dirty="0"/>
              <a:t> defines the standards with which districts were required to comply for the 20219-20 school year </a:t>
            </a:r>
          </a:p>
          <a:p>
            <a:pPr marL="457200" indent="-298450" algn="just">
              <a:spcBef>
                <a:spcPts val="1200"/>
              </a:spcBef>
              <a:buClr>
                <a:schemeClr val="dk1"/>
              </a:buClr>
              <a:buSzPts val="1100"/>
              <a:buChar char="●"/>
            </a:pPr>
            <a:r>
              <a:rPr lang="en-US" sz="2000" dirty="0" smtClean="0"/>
              <a:t>The streamlined standards reflect the </a:t>
            </a:r>
            <a:r>
              <a:rPr lang="en-US" sz="2000" dirty="0"/>
              <a:t>need for flexibility during Distance Learning for All </a:t>
            </a:r>
            <a:r>
              <a:rPr lang="en-US" sz="2000" dirty="0" smtClean="0"/>
              <a:t>in </a:t>
            </a:r>
            <a:r>
              <a:rPr lang="en-US" sz="2000" dirty="0"/>
              <a:t>S</a:t>
            </a:r>
            <a:r>
              <a:rPr lang="en-US" sz="2000" dirty="0" smtClean="0"/>
              <a:t>pring 2020.</a:t>
            </a:r>
            <a:endParaRPr lang="en-US" sz="2000" dirty="0"/>
          </a:p>
        </p:txBody>
      </p:sp>
      <p:sp>
        <p:nvSpPr>
          <p:cNvPr id="5" name="Title 1"/>
          <p:cNvSpPr>
            <a:spLocks noGrp="1"/>
          </p:cNvSpPr>
          <p:nvPr>
            <p:ph type="title"/>
          </p:nvPr>
        </p:nvSpPr>
        <p:spPr>
          <a:xfrm>
            <a:off x="0" y="943301"/>
            <a:ext cx="9144000" cy="1013398"/>
          </a:xfrm>
          <a:solidFill>
            <a:srgbClr val="0070C0"/>
          </a:solidFill>
        </p:spPr>
        <p:txBody>
          <a:bodyPr>
            <a:noAutofit/>
          </a:bodyPr>
          <a:lstStyle/>
          <a:p>
            <a:pPr lvl="0" algn="l">
              <a:defRPr/>
            </a:pPr>
            <a:r>
              <a:rPr lang="en" sz="2800" b="1" dirty="0" smtClean="0">
                <a:solidFill>
                  <a:schemeClr val="bg1"/>
                </a:solidFill>
              </a:rPr>
              <a:t>Changes for Division 22 Assurances Process for the 2019-20 School Year</a:t>
            </a:r>
            <a:endParaRPr lang="en-US" altLang="en-US" sz="2800" dirty="0">
              <a:solidFill>
                <a:schemeClr val="bg1"/>
              </a:solidFill>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3338" y="3275724"/>
            <a:ext cx="3819448" cy="1897788"/>
          </a:xfrm>
          <a:prstGeom prst="rect">
            <a:avLst/>
          </a:prstGeom>
        </p:spPr>
      </p:pic>
    </p:spTree>
    <p:extLst>
      <p:ext uri="{BB962C8B-B14F-4D97-AF65-F5344CB8AC3E}">
        <p14:creationId xmlns:p14="http://schemas.microsoft.com/office/powerpoint/2010/main" val="281624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dirty="0"/>
          </a:p>
        </p:txBody>
      </p:sp>
      <p:sp>
        <p:nvSpPr>
          <p:cNvPr id="6" name="TextBox 5"/>
          <p:cNvSpPr txBox="1"/>
          <p:nvPr/>
        </p:nvSpPr>
        <p:spPr>
          <a:xfrm>
            <a:off x="617836" y="1968285"/>
            <a:ext cx="7426411" cy="447814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numCol="2" rtlCol="0">
            <a:spAutoFit/>
          </a:bodyPr>
          <a:lstStyle/>
          <a:p>
            <a:pPr marL="914400" lvl="1" indent="-457200">
              <a:buFont typeface="+mj-lt"/>
              <a:buAutoNum type="arabicPeriod"/>
            </a:pPr>
            <a:endParaRPr lang="en-US" sz="1900" dirty="0" smtClean="0"/>
          </a:p>
          <a:p>
            <a:pPr marL="914400" lvl="1" indent="-457200">
              <a:buFont typeface="+mj-lt"/>
              <a:buAutoNum type="arabicPeriod"/>
            </a:pPr>
            <a:r>
              <a:rPr lang="en-US" sz="1900" dirty="0" smtClean="0"/>
              <a:t>Diploma requirements</a:t>
            </a:r>
          </a:p>
          <a:p>
            <a:pPr marL="914400" lvl="1" indent="-457200">
              <a:buFont typeface="+mj-lt"/>
              <a:buAutoNum type="arabicPeriod"/>
            </a:pPr>
            <a:r>
              <a:rPr lang="en-US" sz="1900" dirty="0" smtClean="0"/>
              <a:t>Credit options</a:t>
            </a:r>
          </a:p>
          <a:p>
            <a:pPr marL="914400" lvl="1" indent="-457200">
              <a:buFont typeface="+mj-lt"/>
              <a:buAutoNum type="arabicPeriod"/>
            </a:pPr>
            <a:r>
              <a:rPr lang="en-US" sz="1900" dirty="0" smtClean="0"/>
              <a:t>Distance learning for all</a:t>
            </a:r>
          </a:p>
          <a:p>
            <a:pPr marL="914400" lvl="1" indent="-457200">
              <a:buFont typeface="+mj-lt"/>
              <a:buAutoNum type="arabicPeriod"/>
            </a:pPr>
            <a:r>
              <a:rPr lang="en-US" sz="1900" dirty="0" smtClean="0"/>
              <a:t>Special education for children with disabilities</a:t>
            </a:r>
          </a:p>
          <a:p>
            <a:pPr marL="914400" lvl="1" indent="-457200">
              <a:buFont typeface="+mj-lt"/>
              <a:buAutoNum type="arabicPeriod"/>
            </a:pPr>
            <a:r>
              <a:rPr lang="en-US" sz="1900" dirty="0" smtClean="0"/>
              <a:t>Emergent bilinguals</a:t>
            </a:r>
          </a:p>
          <a:p>
            <a:pPr marL="914400" lvl="1" indent="-457200">
              <a:buFont typeface="+mj-lt"/>
              <a:buAutoNum type="arabicPeriod"/>
            </a:pPr>
            <a:r>
              <a:rPr lang="en-US" sz="1900" dirty="0" smtClean="0"/>
              <a:t>Talented and gifted</a:t>
            </a:r>
          </a:p>
          <a:p>
            <a:pPr marL="914400" lvl="1" indent="-457200">
              <a:buFont typeface="+mj-lt"/>
              <a:buAutoNum type="arabicPeriod"/>
            </a:pPr>
            <a:r>
              <a:rPr lang="en-US" sz="1900" dirty="0" smtClean="0"/>
              <a:t>Alternative education programs</a:t>
            </a:r>
          </a:p>
          <a:p>
            <a:pPr marL="914400" lvl="1" indent="-457200">
              <a:buFont typeface="+mj-lt"/>
              <a:buAutoNum type="arabicPeriod"/>
            </a:pPr>
            <a:r>
              <a:rPr lang="en-US" sz="1900" dirty="0" smtClean="0"/>
              <a:t>Equal educational opportunities</a:t>
            </a:r>
          </a:p>
          <a:p>
            <a:pPr marL="914400" lvl="1" indent="-457200">
              <a:buFont typeface="+mj-lt"/>
              <a:buAutoNum type="arabicPeriod"/>
            </a:pPr>
            <a:r>
              <a:rPr lang="en-US" sz="1900" dirty="0" smtClean="0"/>
              <a:t>School counseling</a:t>
            </a:r>
          </a:p>
          <a:p>
            <a:pPr marL="914400" lvl="1" indent="-457200">
              <a:buFont typeface="+mj-lt"/>
              <a:buAutoNum type="arabicPeriod"/>
            </a:pPr>
            <a:r>
              <a:rPr lang="en-US" sz="1900" dirty="0" smtClean="0"/>
              <a:t>Student safety</a:t>
            </a:r>
          </a:p>
          <a:p>
            <a:pPr marL="914400" lvl="1" indent="-457200">
              <a:buFont typeface="+mj-lt"/>
              <a:buAutoNum type="arabicPeriod"/>
            </a:pPr>
            <a:r>
              <a:rPr lang="en-US" sz="1900" dirty="0" smtClean="0"/>
              <a:t>Personnel</a:t>
            </a:r>
          </a:p>
          <a:p>
            <a:pPr marL="914400" lvl="1" indent="-457200">
              <a:buFont typeface="+mj-lt"/>
              <a:buAutoNum type="arabicPeriod"/>
            </a:pPr>
            <a:endParaRPr lang="en-US" sz="1900" dirty="0"/>
          </a:p>
          <a:p>
            <a:pPr marL="914400" lvl="1" indent="-457200">
              <a:buFont typeface="+mj-lt"/>
              <a:buAutoNum type="arabicPeriod"/>
            </a:pPr>
            <a:r>
              <a:rPr lang="en-US" sz="1900" dirty="0" smtClean="0"/>
              <a:t>Fingerprinting of subject individuals in positions not requiring licensure as teachers, administrators, personnel specialists, school nurses</a:t>
            </a:r>
          </a:p>
          <a:p>
            <a:pPr marL="914400" lvl="1" indent="-457200">
              <a:buFont typeface="+mj-lt"/>
              <a:buAutoNum type="arabicPeriod"/>
            </a:pPr>
            <a:r>
              <a:rPr lang="en-US" sz="1900" dirty="0" smtClean="0"/>
              <a:t>Individual student assessment and reporting</a:t>
            </a:r>
          </a:p>
          <a:p>
            <a:pPr marL="914400" lvl="1" indent="-457200">
              <a:buFont typeface="+mj-lt"/>
              <a:buAutoNum type="arabicPeriod"/>
            </a:pPr>
            <a:r>
              <a:rPr lang="en-US" sz="1900" dirty="0" smtClean="0"/>
              <a:t>Student education records</a:t>
            </a:r>
          </a:p>
          <a:p>
            <a:pPr marL="914400" lvl="1" indent="-457200">
              <a:buFont typeface="+mj-lt"/>
              <a:buAutoNum type="arabicPeriod"/>
            </a:pPr>
            <a:r>
              <a:rPr lang="en-US" sz="1900" dirty="0" smtClean="0"/>
              <a:t>Records and reports</a:t>
            </a:r>
          </a:p>
          <a:p>
            <a:pPr marL="914400" lvl="1" indent="-457200">
              <a:buFont typeface="+mj-lt"/>
              <a:buAutoNum type="arabicPeriod"/>
            </a:pPr>
            <a:r>
              <a:rPr lang="en-US" sz="1900" dirty="0" smtClean="0"/>
              <a:t>Complaint procedures</a:t>
            </a:r>
          </a:p>
          <a:p>
            <a:pPr marL="914400" lvl="1" indent="-457200">
              <a:buFont typeface="+mj-lt"/>
              <a:buAutoNum type="arabicPeriod"/>
            </a:pPr>
            <a:r>
              <a:rPr lang="en-US" sz="1900" dirty="0" smtClean="0"/>
              <a:t>Assurances</a:t>
            </a:r>
            <a:endParaRPr lang="en-US" sz="1900" dirty="0"/>
          </a:p>
        </p:txBody>
      </p:sp>
      <p:sp>
        <p:nvSpPr>
          <p:cNvPr id="5" name="Title 1"/>
          <p:cNvSpPr>
            <a:spLocks noGrp="1"/>
          </p:cNvSpPr>
          <p:nvPr>
            <p:ph type="title"/>
          </p:nvPr>
        </p:nvSpPr>
        <p:spPr>
          <a:xfrm>
            <a:off x="0" y="943301"/>
            <a:ext cx="9144000" cy="1024984"/>
          </a:xfrm>
          <a:solidFill>
            <a:srgbClr val="0070C0"/>
          </a:solidFill>
        </p:spPr>
        <p:txBody>
          <a:bodyPr>
            <a:noAutofit/>
          </a:bodyPr>
          <a:lstStyle/>
          <a:p>
            <a:pPr lvl="0" algn="l">
              <a:defRPr/>
            </a:pPr>
            <a:r>
              <a:rPr lang="en" sz="2800" b="1" dirty="0" smtClean="0">
                <a:solidFill>
                  <a:schemeClr val="bg1"/>
                </a:solidFill>
              </a:rPr>
              <a:t>Streamlined Standards for 2019-20 School Year</a:t>
            </a:r>
            <a:br>
              <a:rPr lang="en" sz="2800" b="1" dirty="0" smtClean="0">
                <a:solidFill>
                  <a:schemeClr val="bg1"/>
                </a:solidFill>
              </a:rPr>
            </a:br>
            <a:r>
              <a:rPr lang="en" sz="2800" b="1" dirty="0">
                <a:solidFill>
                  <a:schemeClr val="bg1"/>
                </a:solidFill>
              </a:rPr>
              <a:t>(</a:t>
            </a:r>
            <a:r>
              <a:rPr lang="en-US" sz="2800" b="1" dirty="0">
                <a:solidFill>
                  <a:schemeClr val="bg1"/>
                </a:solidFill>
              </a:rPr>
              <a:t>defined in OAR 581-022-0103, Sections 2 – 18)</a:t>
            </a:r>
            <a:endParaRPr lang="en-US" altLang="en-US" sz="2800" b="1" dirty="0">
              <a:solidFill>
                <a:schemeClr val="bg1"/>
              </a:solidFill>
            </a:endParaRPr>
          </a:p>
        </p:txBody>
      </p:sp>
    </p:spTree>
    <p:extLst>
      <p:ext uri="{BB962C8B-B14F-4D97-AF65-F5344CB8AC3E}">
        <p14:creationId xmlns:p14="http://schemas.microsoft.com/office/powerpoint/2010/main" val="323441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dirty="0"/>
          </a:p>
        </p:txBody>
      </p:sp>
      <p:sp>
        <p:nvSpPr>
          <p:cNvPr id="6" name="TextBox 5"/>
          <p:cNvSpPr txBox="1"/>
          <p:nvPr/>
        </p:nvSpPr>
        <p:spPr>
          <a:xfrm>
            <a:off x="506627" y="2149416"/>
            <a:ext cx="2990335" cy="35394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58750" lvl="0">
              <a:spcBef>
                <a:spcPts val="1200"/>
              </a:spcBef>
              <a:buClr>
                <a:schemeClr val="dk1"/>
              </a:buClr>
              <a:buSzPts val="1100"/>
            </a:pPr>
            <a:r>
              <a:rPr lang="en-US" sz="2400" dirty="0" smtClean="0"/>
              <a:t>Revised Timeline</a:t>
            </a:r>
          </a:p>
          <a:p>
            <a:pPr marL="457200" indent="-298450">
              <a:spcBef>
                <a:spcPts val="1200"/>
              </a:spcBef>
              <a:buClr>
                <a:schemeClr val="dk1"/>
              </a:buClr>
              <a:buSzPts val="1100"/>
              <a:buChar char="●"/>
            </a:pPr>
            <a:r>
              <a:rPr lang="en-US" sz="2000" dirty="0" smtClean="0"/>
              <a:t>The assurances process will occur in November instead of February</a:t>
            </a:r>
          </a:p>
          <a:p>
            <a:pPr marL="457200" indent="-298450">
              <a:spcBef>
                <a:spcPts val="1200"/>
              </a:spcBef>
              <a:buClr>
                <a:schemeClr val="dk1"/>
              </a:buClr>
              <a:buSzPts val="1100"/>
              <a:buChar char="●"/>
            </a:pPr>
            <a:r>
              <a:rPr lang="en-US" sz="2000" dirty="0" smtClean="0"/>
              <a:t>This change goes into effect for the 2019-20 school year and will apply for future years as well</a:t>
            </a:r>
            <a:endParaRPr lang="en-US" sz="2000" dirty="0"/>
          </a:p>
        </p:txBody>
      </p:sp>
      <p:sp>
        <p:nvSpPr>
          <p:cNvPr id="5" name="Title 1"/>
          <p:cNvSpPr>
            <a:spLocks noGrp="1"/>
          </p:cNvSpPr>
          <p:nvPr>
            <p:ph type="title"/>
          </p:nvPr>
        </p:nvSpPr>
        <p:spPr>
          <a:xfrm>
            <a:off x="37071" y="943301"/>
            <a:ext cx="9144000" cy="1013398"/>
          </a:xfrm>
          <a:solidFill>
            <a:srgbClr val="0070C0"/>
          </a:solidFill>
        </p:spPr>
        <p:txBody>
          <a:bodyPr>
            <a:noAutofit/>
          </a:bodyPr>
          <a:lstStyle/>
          <a:p>
            <a:pPr lvl="0" algn="l">
              <a:defRPr/>
            </a:pPr>
            <a:r>
              <a:rPr lang="en" sz="2800" b="1" dirty="0" smtClean="0">
                <a:solidFill>
                  <a:schemeClr val="bg1"/>
                </a:solidFill>
              </a:rPr>
              <a:t>Changes to Division 22 Assurances Process</a:t>
            </a:r>
            <a:endParaRPr lang="en-US" altLang="en-US" sz="2800" dirty="0">
              <a:solidFill>
                <a:schemeClr val="bg1"/>
              </a:solidFill>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740" y="2463733"/>
            <a:ext cx="4300151" cy="3225113"/>
          </a:xfrm>
          <a:prstGeom prst="rect">
            <a:avLst/>
          </a:prstGeom>
        </p:spPr>
      </p:pic>
    </p:spTree>
    <p:extLst>
      <p:ext uri="{BB962C8B-B14F-4D97-AF65-F5344CB8AC3E}">
        <p14:creationId xmlns:p14="http://schemas.microsoft.com/office/powerpoint/2010/main" val="247100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dirty="0"/>
          </a:p>
        </p:txBody>
      </p:sp>
      <p:sp>
        <p:nvSpPr>
          <p:cNvPr id="6" name="TextBox 5"/>
          <p:cNvSpPr txBox="1"/>
          <p:nvPr/>
        </p:nvSpPr>
        <p:spPr>
          <a:xfrm>
            <a:off x="506627" y="2149416"/>
            <a:ext cx="3744097" cy="39703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fontAlgn="base"/>
            <a:r>
              <a:rPr lang="en-US" b="1" dirty="0" smtClean="0"/>
              <a:t>By </a:t>
            </a:r>
            <a:r>
              <a:rPr lang="en-US" b="1" dirty="0"/>
              <a:t>November 1, 2020</a:t>
            </a:r>
            <a:r>
              <a:rPr lang="en-US" dirty="0"/>
              <a:t>: </a:t>
            </a:r>
            <a:endParaRPr lang="en-US" dirty="0" smtClean="0"/>
          </a:p>
          <a:p>
            <a:pPr marL="285750" lvl="0" indent="-285750" fontAlgn="base">
              <a:buFont typeface="Arial" panose="020B0604020202020204" pitchFamily="34" charset="0"/>
              <a:buChar char="•"/>
            </a:pPr>
            <a:r>
              <a:rPr lang="en-US" dirty="0" smtClean="0"/>
              <a:t>School </a:t>
            </a:r>
            <a:r>
              <a:rPr lang="en-US" dirty="0"/>
              <a:t>district superintendents report to their local School Board the district’s compliance with all Division 22 Standards in effect for the 2019-20 school year. </a:t>
            </a:r>
            <a:endParaRPr lang="en-US" dirty="0" smtClean="0"/>
          </a:p>
          <a:p>
            <a:pPr marL="285750" lvl="0" indent="-285750" fontAlgn="base">
              <a:buFont typeface="Arial" panose="020B0604020202020204" pitchFamily="34" charset="0"/>
              <a:buChar char="•"/>
            </a:pPr>
            <a:r>
              <a:rPr lang="en-US" dirty="0" smtClean="0"/>
              <a:t>School </a:t>
            </a:r>
            <a:r>
              <a:rPr lang="en-US" dirty="0"/>
              <a:t>districts post the report to their websites</a:t>
            </a:r>
            <a:r>
              <a:rPr lang="en-US" dirty="0" smtClean="0"/>
              <a:t>.</a:t>
            </a:r>
          </a:p>
          <a:p>
            <a:pPr marL="285750" lvl="0" indent="-285750" fontAlgn="base">
              <a:buFont typeface="Arial" panose="020B0604020202020204" pitchFamily="34" charset="0"/>
              <a:buChar char="•"/>
            </a:pPr>
            <a:endParaRPr lang="en-US" dirty="0"/>
          </a:p>
          <a:p>
            <a:pPr lvl="0" fontAlgn="base"/>
            <a:r>
              <a:rPr lang="en-US" b="1" dirty="0"/>
              <a:t>By November 15, 2020</a:t>
            </a:r>
            <a:r>
              <a:rPr lang="en-US" dirty="0"/>
              <a:t>: </a:t>
            </a:r>
            <a:endParaRPr lang="en-US" dirty="0" smtClean="0"/>
          </a:p>
          <a:p>
            <a:pPr marL="285750" lvl="0" indent="-285750" fontAlgn="base">
              <a:buFont typeface="Arial" panose="020B0604020202020204" pitchFamily="34" charset="0"/>
              <a:buChar char="•"/>
            </a:pPr>
            <a:r>
              <a:rPr lang="en-US" dirty="0" smtClean="0"/>
              <a:t>School </a:t>
            </a:r>
            <a:r>
              <a:rPr lang="en-US" dirty="0"/>
              <a:t>districts complete and submit the annual Division 22 Assurance Form </a:t>
            </a:r>
            <a:r>
              <a:rPr lang="en-US" dirty="0" smtClean="0"/>
              <a:t>to ODE. </a:t>
            </a:r>
            <a:endParaRPr lang="en-US" dirty="0"/>
          </a:p>
        </p:txBody>
      </p:sp>
      <p:sp>
        <p:nvSpPr>
          <p:cNvPr id="5" name="Title 1"/>
          <p:cNvSpPr>
            <a:spLocks noGrp="1"/>
          </p:cNvSpPr>
          <p:nvPr>
            <p:ph type="title"/>
          </p:nvPr>
        </p:nvSpPr>
        <p:spPr>
          <a:xfrm>
            <a:off x="37071" y="943301"/>
            <a:ext cx="9144000" cy="1013398"/>
          </a:xfrm>
          <a:solidFill>
            <a:srgbClr val="0070C0"/>
          </a:solidFill>
        </p:spPr>
        <p:txBody>
          <a:bodyPr>
            <a:noAutofit/>
          </a:bodyPr>
          <a:lstStyle/>
          <a:p>
            <a:pPr lvl="0" algn="l">
              <a:defRPr/>
            </a:pPr>
            <a:r>
              <a:rPr lang="en" sz="2800" b="1" dirty="0" smtClean="0">
                <a:solidFill>
                  <a:schemeClr val="bg1"/>
                </a:solidFill>
              </a:rPr>
              <a:t>Timeline &amp; Process</a:t>
            </a:r>
            <a:endParaRPr lang="en-US" altLang="en-US" sz="2800" dirty="0">
              <a:solidFill>
                <a:schemeClr val="bg1"/>
              </a:solidFill>
              <a:ea typeface="+mn-ea"/>
              <a:cs typeface="+mn-cs"/>
            </a:endParaRPr>
          </a:p>
        </p:txBody>
      </p:sp>
      <p:pic>
        <p:nvPicPr>
          <p:cNvPr id="2" name="Picture 1"/>
          <p:cNvPicPr>
            <a:picLocks noChangeAspect="1"/>
          </p:cNvPicPr>
          <p:nvPr/>
        </p:nvPicPr>
        <p:blipFill>
          <a:blip r:embed="rId3"/>
          <a:stretch>
            <a:fillRect/>
          </a:stretch>
        </p:blipFill>
        <p:spPr>
          <a:xfrm>
            <a:off x="4473147" y="2635042"/>
            <a:ext cx="3609714" cy="2727163"/>
          </a:xfrm>
          <a:prstGeom prst="rect">
            <a:avLst/>
          </a:prstGeom>
        </p:spPr>
      </p:pic>
    </p:spTree>
    <p:extLst>
      <p:ext uri="{BB962C8B-B14F-4D97-AF65-F5344CB8AC3E}">
        <p14:creationId xmlns:p14="http://schemas.microsoft.com/office/powerpoint/2010/main" val="360244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9</a:t>
            </a:fld>
            <a:endParaRPr lang="en-US" dirty="0"/>
          </a:p>
        </p:txBody>
      </p:sp>
      <p:sp>
        <p:nvSpPr>
          <p:cNvPr id="6" name="TextBox 5"/>
          <p:cNvSpPr txBox="1"/>
          <p:nvPr/>
        </p:nvSpPr>
        <p:spPr>
          <a:xfrm>
            <a:off x="1" y="2149416"/>
            <a:ext cx="9041130" cy="33636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indent="-298450" algn="just">
              <a:spcBef>
                <a:spcPts val="1200"/>
              </a:spcBef>
              <a:buClr>
                <a:schemeClr val="dk1"/>
              </a:buClr>
              <a:buSzPts val="1100"/>
              <a:buChar char="●"/>
            </a:pPr>
            <a:r>
              <a:rPr lang="en-US" sz="2400" dirty="0"/>
              <a:t>School district superintendents report to their local School Board the district’s compliance with all Division 22 Standards for the </a:t>
            </a:r>
            <a:r>
              <a:rPr lang="en-US" sz="2400" dirty="0" smtClean="0"/>
              <a:t>2019-20 </a:t>
            </a:r>
            <a:r>
              <a:rPr lang="en-US" sz="2400" dirty="0"/>
              <a:t>school year </a:t>
            </a:r>
            <a:r>
              <a:rPr lang="en-US" sz="2400" b="1" dirty="0"/>
              <a:t>by </a:t>
            </a:r>
            <a:r>
              <a:rPr lang="en-US" sz="2400" b="1" dirty="0" smtClean="0"/>
              <a:t>November </a:t>
            </a:r>
            <a:r>
              <a:rPr lang="en-US" sz="2400" b="1" dirty="0"/>
              <a:t>1, 2020</a:t>
            </a:r>
            <a:r>
              <a:rPr lang="en-US" sz="2400" dirty="0" smtClean="0"/>
              <a:t>.</a:t>
            </a:r>
          </a:p>
          <a:p>
            <a:pPr marL="158750" lvl="0" algn="just">
              <a:spcBef>
                <a:spcPts val="1200"/>
              </a:spcBef>
              <a:buClr>
                <a:schemeClr val="dk1"/>
              </a:buClr>
              <a:buSzPts val="1100"/>
            </a:pPr>
            <a:endParaRPr lang="en-US" sz="1200" dirty="0"/>
          </a:p>
          <a:p>
            <a:pPr marL="457200" lvl="0" indent="-298450" algn="just">
              <a:buClr>
                <a:schemeClr val="dk1"/>
              </a:buClr>
              <a:buSzPts val="1100"/>
              <a:buChar char="●"/>
            </a:pPr>
            <a:r>
              <a:rPr lang="en-US" sz="2400" dirty="0"/>
              <a:t>School districts post the report to their websites </a:t>
            </a:r>
          </a:p>
          <a:p>
            <a:pPr marL="158750" lvl="0" algn="just">
              <a:buClr>
                <a:schemeClr val="dk1"/>
              </a:buClr>
              <a:buSzPts val="1100"/>
            </a:pPr>
            <a:r>
              <a:rPr lang="en-US" sz="2400" b="1" dirty="0"/>
              <a:t> </a:t>
            </a:r>
            <a:r>
              <a:rPr lang="en-US" sz="2400" b="1" dirty="0" smtClean="0"/>
              <a:t>   by November </a:t>
            </a:r>
            <a:r>
              <a:rPr lang="en-US" sz="2400" b="1" dirty="0"/>
              <a:t>1, 2020</a:t>
            </a:r>
            <a:r>
              <a:rPr lang="en-US" sz="2400" dirty="0" smtClean="0"/>
              <a:t>.</a:t>
            </a:r>
          </a:p>
          <a:p>
            <a:pPr marL="158750" lvl="0" algn="just">
              <a:buClr>
                <a:schemeClr val="dk1"/>
              </a:buClr>
              <a:buSzPts val="1100"/>
            </a:pPr>
            <a:endParaRPr lang="en-US" sz="2400" dirty="0"/>
          </a:p>
          <a:p>
            <a:pPr marL="457200" lvl="0" indent="-298450" algn="just">
              <a:buClr>
                <a:schemeClr val="dk1"/>
              </a:buClr>
              <a:buSzPts val="1100"/>
              <a:buChar char="●"/>
            </a:pPr>
            <a:r>
              <a:rPr lang="en-US" sz="2400" dirty="0"/>
              <a:t>School districts complete and submit the annual Division 22 Assurances Form to ODE </a:t>
            </a:r>
            <a:r>
              <a:rPr lang="en-US" sz="2400" b="1" dirty="0"/>
              <a:t>by </a:t>
            </a:r>
            <a:r>
              <a:rPr lang="en-US" sz="2400" b="1" dirty="0" smtClean="0"/>
              <a:t>November </a:t>
            </a:r>
            <a:r>
              <a:rPr lang="en-US" sz="2400" b="1" dirty="0"/>
              <a:t>15, 2020</a:t>
            </a:r>
            <a:endParaRPr lang="en-US" sz="2400" dirty="0"/>
          </a:p>
        </p:txBody>
      </p:sp>
      <p:sp>
        <p:nvSpPr>
          <p:cNvPr id="5" name="Title 1"/>
          <p:cNvSpPr>
            <a:spLocks noGrp="1"/>
          </p:cNvSpPr>
          <p:nvPr>
            <p:ph type="title"/>
          </p:nvPr>
        </p:nvSpPr>
        <p:spPr>
          <a:xfrm>
            <a:off x="0" y="943301"/>
            <a:ext cx="9144000" cy="1013398"/>
          </a:xfrm>
          <a:solidFill>
            <a:srgbClr val="0070C0"/>
          </a:solidFill>
        </p:spPr>
        <p:txBody>
          <a:bodyPr>
            <a:noAutofit/>
          </a:bodyPr>
          <a:lstStyle/>
          <a:p>
            <a:pPr lvl="0" algn="l">
              <a:defRPr/>
            </a:pPr>
            <a:r>
              <a:rPr lang="en" sz="2800" b="1" dirty="0">
                <a:solidFill>
                  <a:schemeClr val="bg1"/>
                </a:solidFill>
              </a:rPr>
              <a:t>Three Steps in Div. 22 Assurances Process </a:t>
            </a:r>
            <a:r>
              <a:rPr lang="en" sz="2800" b="1" dirty="0" smtClean="0">
                <a:solidFill>
                  <a:schemeClr val="bg1"/>
                </a:solidFill>
              </a:rPr>
              <a:t/>
            </a:r>
            <a:br>
              <a:rPr lang="en" sz="2800" b="1" dirty="0" smtClean="0">
                <a:solidFill>
                  <a:schemeClr val="bg1"/>
                </a:solidFill>
              </a:rPr>
            </a:br>
            <a:r>
              <a:rPr lang="en" sz="2800" b="1" dirty="0" smtClean="0">
                <a:solidFill>
                  <a:schemeClr val="bg1"/>
                </a:solidFill>
              </a:rPr>
              <a:t>and </a:t>
            </a:r>
            <a:r>
              <a:rPr lang="en" sz="2800" b="1" dirty="0">
                <a:solidFill>
                  <a:schemeClr val="bg1"/>
                </a:solidFill>
              </a:rPr>
              <a:t>Key Dates</a:t>
            </a:r>
            <a:endParaRPr lang="en-US" altLang="en-US" sz="2800" dirty="0">
              <a:solidFill>
                <a:schemeClr val="bg1"/>
              </a:solidFill>
              <a:ea typeface="+mn-ea"/>
              <a:cs typeface="+mn-cs"/>
            </a:endParaRPr>
          </a:p>
        </p:txBody>
      </p:sp>
    </p:spTree>
    <p:extLst>
      <p:ext uri="{BB962C8B-B14F-4D97-AF65-F5344CB8AC3E}">
        <p14:creationId xmlns:p14="http://schemas.microsoft.com/office/powerpoint/2010/main" val="110710772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29BFAC54AB84687CD92AB66A94C12" ma:contentTypeVersion="7" ma:contentTypeDescription="Create a new document." ma:contentTypeScope="" ma:versionID="37f7462aeec693c90f8fb45e96b6bd34">
  <xsd:schema xmlns:xsd="http://www.w3.org/2001/XMLSchema" xmlns:xs="http://www.w3.org/2001/XMLSchema" xmlns:p="http://schemas.microsoft.com/office/2006/metadata/properties" xmlns:ns1="http://schemas.microsoft.com/sharepoint/v3" xmlns:ns2="2287af55-7b13-4938-8ef5-6e3921cac8bb" xmlns:ns3="54031767-dd6d-417c-ab73-583408f47564" targetNamespace="http://schemas.microsoft.com/office/2006/metadata/properties" ma:root="true" ma:fieldsID="f234b23651e28e9733dc163f25b92753" ns1:_="" ns2:_="" ns3:_="">
    <xsd:import namespace="http://schemas.microsoft.com/sharepoint/v3"/>
    <xsd:import namespace="2287af55-7b13-4938-8ef5-6e3921cac8b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87af55-7b13-4938-8ef5-6e3921cac8b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10;"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2287af55-7b13-4938-8ef5-6e3921cac8bb" xsi:nil="true"/>
    <Priority xmlns="2287af55-7b13-4938-8ef5-6e3921cac8bb">New</Priority>
    <PublishingExpirationDate xmlns="http://schemas.microsoft.com/sharepoint/v3" xsi:nil="true"/>
    <PublishingStartDate xmlns="http://schemas.microsoft.com/sharepoint/v3" xsi:nil="true"/>
    <Remediation_x0020_Date xmlns="2287af55-7b13-4938-8ef5-6e3921cac8bb">2020-09-01T18:30:50+00:00</Remediation_x0020_Date>
  </documentManagement>
</p:properties>
</file>

<file path=customXml/itemProps1.xml><?xml version="1.0" encoding="utf-8"?>
<ds:datastoreItem xmlns:ds="http://schemas.openxmlformats.org/officeDocument/2006/customXml" ds:itemID="{23159E35-0A9E-43EB-A09E-E09C2985D307}"/>
</file>

<file path=customXml/itemProps2.xml><?xml version="1.0" encoding="utf-8"?>
<ds:datastoreItem xmlns:ds="http://schemas.openxmlformats.org/officeDocument/2006/customXml" ds:itemID="{DF121494-C5D8-48A6-873D-0C16CBEA00F3}"/>
</file>

<file path=customXml/itemProps3.xml><?xml version="1.0" encoding="utf-8"?>
<ds:datastoreItem xmlns:ds="http://schemas.openxmlformats.org/officeDocument/2006/customXml" ds:itemID="{92E48205-9560-45FE-BD1B-57AB046F2042}"/>
</file>

<file path=docProps/app.xml><?xml version="1.0" encoding="utf-8"?>
<Properties xmlns="http://schemas.openxmlformats.org/officeDocument/2006/extended-properties" xmlns:vt="http://schemas.openxmlformats.org/officeDocument/2006/docPropsVTypes">
  <Template>ODE Powerpoint Template March 2019</Template>
  <TotalTime>8149</TotalTime>
  <Words>3146</Words>
  <Application>Microsoft Office PowerPoint</Application>
  <PresentationFormat>On-screen Show (4:3)</PresentationFormat>
  <Paragraphs>276</Paragraphs>
  <Slides>28</Slides>
  <Notes>28</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28</vt:i4>
      </vt:variant>
    </vt:vector>
  </HeadingPairs>
  <TitlesOfParts>
    <vt:vector size="38" baseType="lpstr">
      <vt:lpstr>Arial</vt:lpstr>
      <vt:lpstr>Calibri</vt:lpstr>
      <vt:lpstr>Times New Roman</vt:lpstr>
      <vt:lpstr>ODE_Powerpoint - pattern background</vt:lpstr>
      <vt:lpstr>ODE_Powerpoint</vt:lpstr>
      <vt:lpstr>Simple Light</vt:lpstr>
      <vt:lpstr>1_Simple Light</vt:lpstr>
      <vt:lpstr>3_Simple Light</vt:lpstr>
      <vt:lpstr>4_Simple Light</vt:lpstr>
      <vt:lpstr>ODE_Powerpoint Template B</vt:lpstr>
      <vt:lpstr>2019-20 Division 22 Assurances Process</vt:lpstr>
      <vt:lpstr>Oregon Department of Education Education Equity Stance</vt:lpstr>
      <vt:lpstr>Division 22 Oregon Administrative Rules Assurances “Our Why” </vt:lpstr>
      <vt:lpstr>Division 22 Oregon Administrative Rules Assurances “Our Why” </vt:lpstr>
      <vt:lpstr>Changes for Division 22 Assurances Process for the 2019-20 School Year</vt:lpstr>
      <vt:lpstr>Streamlined Standards for 2019-20 School Year (defined in OAR 581-022-0103, Sections 2 – 18)</vt:lpstr>
      <vt:lpstr>Changes to Division 22 Assurances Process</vt:lpstr>
      <vt:lpstr>Timeline &amp; Process</vt:lpstr>
      <vt:lpstr>Three Steps in Div. 22 Assurances Process  and Key Dates</vt:lpstr>
      <vt:lpstr>Changes for Division 22 Assurances Process for the 2019-20 School Year</vt:lpstr>
      <vt:lpstr>ODE Provided Materials </vt:lpstr>
      <vt:lpstr>Instructions </vt:lpstr>
      <vt:lpstr>Division 22 Report Template (Optional)</vt:lpstr>
      <vt:lpstr>Compliance Status</vt:lpstr>
      <vt:lpstr>Explanation (for “out of compliance” standards only)</vt:lpstr>
      <vt:lpstr>Proposed Corrective Action (for “out of compliance” standards only)</vt:lpstr>
      <vt:lpstr>Sample Responses</vt:lpstr>
      <vt:lpstr>School Board Presentation Template (Optional)</vt:lpstr>
      <vt:lpstr>ODE Division 22 Submission Form (Required)</vt:lpstr>
      <vt:lpstr>Submitter Information</vt:lpstr>
      <vt:lpstr> School Board Report</vt:lpstr>
      <vt:lpstr>School Board Report (Continued)</vt:lpstr>
      <vt:lpstr>Compliance Review</vt:lpstr>
      <vt:lpstr>Compliance Review (Continued)</vt:lpstr>
      <vt:lpstr>Compliance Review (Continued)</vt:lpstr>
      <vt:lpstr>Considerations for Completing the Form</vt:lpstr>
      <vt:lpstr>Request a Copy of Your Submission</vt:lpstr>
      <vt:lpstr>Questions/Concerns/Feedback?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PAYNE Susan - ODE</cp:lastModifiedBy>
  <cp:revision>90</cp:revision>
  <cp:lastPrinted>2019-07-15T14:37:29Z</cp:lastPrinted>
  <dcterms:created xsi:type="dcterms:W3CDTF">2019-03-28T15:03:22Z</dcterms:created>
  <dcterms:modified xsi:type="dcterms:W3CDTF">2020-08-31T23:24:36Z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0x010100AE529BFAC54AB84687CD92AB66A94C12</vt:lpwstr>
  </property>
</Properties>
</file>