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GnL7FVDc92n9DKuqXC2uzy1a0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6778BF-23EF-4BEF-9EF2-F492971F2ECD}">
  <a:tblStyle styleId="{506778BF-23EF-4BEF-9EF2-F492971F2EC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7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8"/>
            <a:ext cx="5852160" cy="3780473"/>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emoregon.org/regional-stem-hub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oregonask.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2a5ce4d8ff_0_368:notes"/>
          <p:cNvSpPr txBox="1">
            <a:spLocks noGrp="1"/>
          </p:cNvSpPr>
          <p:nvPr>
            <p:ph type="body" idx="1"/>
          </p:nvPr>
        </p:nvSpPr>
        <p:spPr>
          <a:xfrm>
            <a:off x="731521" y="4620578"/>
            <a:ext cx="5852100" cy="3780600"/>
          </a:xfrm>
          <a:prstGeom prst="rect">
            <a:avLst/>
          </a:prstGeom>
          <a:noFill/>
          <a:ln>
            <a:noFill/>
          </a:ln>
        </p:spPr>
        <p:txBody>
          <a:bodyPr spcFirstLastPara="1" wrap="square" lIns="96675" tIns="48300" rIns="96675" bIns="483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12a5ce4d8ff_0_3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2e0b3870f0_0_1085:notes"/>
          <p:cNvSpPr txBox="1">
            <a:spLocks noGrp="1"/>
          </p:cNvSpPr>
          <p:nvPr>
            <p:ph type="body" idx="1"/>
          </p:nvPr>
        </p:nvSpPr>
        <p:spPr>
          <a:xfrm>
            <a:off x="731520" y="4560570"/>
            <a:ext cx="5852100" cy="432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g12e0b3870f0_0_108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2e0b3870f0_0_1622: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g12e0b3870f0_0_16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308ac3b9bc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1308ac3b9bc_0_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g1308ac3b9bc_0_0: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2a5ce4d8ff_0_89: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38" name="Google Shape;638;g12a5ce4d8ff_0_8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2a5ce4d8ff_0_2552: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g12a5ce4d8ff_0_255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2a5ce4d8ff_0_9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https://stemoregon.org/regional-stem-hubs/</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4"/>
              </a:rPr>
              <a:t>https://oregonask.org/</a:t>
            </a:r>
            <a:r>
              <a:rPr lang="en-US"/>
              <a:t> </a:t>
            </a:r>
            <a:endParaRPr/>
          </a:p>
          <a:p>
            <a:pPr marL="0" lvl="0" indent="0" algn="l" rtl="0">
              <a:lnSpc>
                <a:spcPct val="100000"/>
              </a:lnSpc>
              <a:spcBef>
                <a:spcPts val="0"/>
              </a:spcBef>
              <a:spcAft>
                <a:spcPts val="0"/>
              </a:spcAft>
              <a:buSzPts val="1400"/>
              <a:buNone/>
            </a:pPr>
            <a:endParaRPr/>
          </a:p>
        </p:txBody>
      </p:sp>
      <p:sp>
        <p:nvSpPr>
          <p:cNvPr id="653" name="Google Shape;653;g12a5ce4d8ff_0_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2a5ce4d8ff_0_104: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63" name="Google Shape;663;g12a5ce4d8ff_0_10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2a5ce4d8ff_0_11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72" name="Google Shape;672;g12a5ce4d8ff_0_1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2a5ce4d8ff_0_1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g12a5ce4d8ff_0_11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g12a5ce4d8ff_0_116: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2a5ce4d8ff_0_123: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g12a5ce4d8ff_0_1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2a5ce4d8ff_0_392: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g12a5ce4d8ff_0_3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12a5ce4d8ff_0_1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g12a5ce4d8ff_0_129: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12a5ce4d8ff_0_129: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2a5ce4d8ff_0_137: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04" name="Google Shape;704;g12a5ce4d8ff_0_1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2a5ce4d8ff_0_145: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14" name="Google Shape;714;g12a5ce4d8ff_0_1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2e0b3870f0_0_2177: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g12e0b3870f0_0_217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2e0b3870f0_0_27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12e0b3870f0_0_271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Framing the series, discourse, </a:t>
            </a:r>
            <a:endParaRPr/>
          </a:p>
        </p:txBody>
      </p:sp>
      <p:sp>
        <p:nvSpPr>
          <p:cNvPr id="732" name="Google Shape;732;g12e0b3870f0_0_2716: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2e0b3870f0_0_32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12e0b3870f0_0_3255: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g12e0b3870f0_0_3255: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2a5ce4d8ff_0_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2a5ce4d8ff_0_2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6" name="Google Shape;546;g12a5ce4d8ff_0_26: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chemeClr val="dk1"/>
              </a:buClr>
              <a:buSzPts val="1300"/>
              <a:buFont typeface="Calibri"/>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2a5ce4d8ff_0_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12a5ce4d8ff_0_7: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Framing the series, discourse, </a:t>
            </a:r>
            <a:endParaRPr/>
          </a:p>
        </p:txBody>
      </p:sp>
      <p:sp>
        <p:nvSpPr>
          <p:cNvPr id="555" name="Google Shape;555;g12a5ce4d8ff_0_7: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2e0b3870f0_0_5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g12e0b3870f0_0_53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Framing the series, discourse, </a:t>
            </a:r>
            <a:endParaRPr/>
          </a:p>
        </p:txBody>
      </p:sp>
      <p:sp>
        <p:nvSpPr>
          <p:cNvPr id="569" name="Google Shape;569;g12e0b3870f0_0_536: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2e0b3870f0_0_5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12e0b3870f0_0_545: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12e0b3870f0_0_545: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2e0b3870f0_0_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12e0b3870f0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2a5ce4d8ff_0_47: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g12a5ce4d8ff_0_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2a5ce4d8ff_0_1458: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g12a5ce4d8ff_0_14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g12b3d9ae34e_0_115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g12b3d9ae34e_0_1153"/>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g12b3d9ae34e_0_115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9" name="Google Shape;19;g12b3d9ae34e_0_115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2b3d9ae34e_0_11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g12b3d9ae34e_0_115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2" name="Google Shape;22;g12b3d9ae34e_0_115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3" name="Google Shape;23;g12b3d9ae34e_0_11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4"/>
        <p:cNvGrpSpPr/>
        <p:nvPr/>
      </p:nvGrpSpPr>
      <p:grpSpPr>
        <a:xfrm>
          <a:off x="0" y="0"/>
          <a:ext cx="0" cy="0"/>
          <a:chOff x="0" y="0"/>
          <a:chExt cx="0" cy="0"/>
        </a:xfrm>
      </p:grpSpPr>
      <p:sp>
        <p:nvSpPr>
          <p:cNvPr id="75" name="Google Shape;75;g12b3d9ae34e_0_120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g12b3d9ae34e_0_120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12b3d9ae34e_0_120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 name="Google Shape;78;g12b3d9ae34e_0_12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9"/>
        <p:cNvGrpSpPr/>
        <p:nvPr/>
      </p:nvGrpSpPr>
      <p:grpSpPr>
        <a:xfrm>
          <a:off x="0" y="0"/>
          <a:ext cx="0" cy="0"/>
          <a:chOff x="0" y="0"/>
          <a:chExt cx="0" cy="0"/>
        </a:xfrm>
      </p:grpSpPr>
      <p:sp>
        <p:nvSpPr>
          <p:cNvPr id="80" name="Google Shape;80;g12b3d9ae34e_0_120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81" name="Google Shape;81;g12b3d9ae34e_0_120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g12b3d9ae34e_0_120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3" name="Google Shape;83;g12b3d9ae34e_0_12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84"/>
        <p:cNvGrpSpPr/>
        <p:nvPr/>
      </p:nvGrpSpPr>
      <p:grpSpPr>
        <a:xfrm>
          <a:off x="0" y="0"/>
          <a:ext cx="0" cy="0"/>
          <a:chOff x="0" y="0"/>
          <a:chExt cx="0" cy="0"/>
        </a:xfrm>
      </p:grpSpPr>
      <p:sp>
        <p:nvSpPr>
          <p:cNvPr id="85" name="Google Shape;85;g12b3d9ae34e_0_12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g12b3d9ae34e_0_121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7" name="Google Shape;87;g12b3d9ae34e_0_121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12b3d9ae34e_0_121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g12b3d9ae34e_0_121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0" name="Google Shape;90;g12b3d9ae34e_0_12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91"/>
        <p:cNvGrpSpPr/>
        <p:nvPr/>
      </p:nvGrpSpPr>
      <p:grpSpPr>
        <a:xfrm>
          <a:off x="0" y="0"/>
          <a:ext cx="0" cy="0"/>
          <a:chOff x="0" y="0"/>
          <a:chExt cx="0" cy="0"/>
        </a:xfrm>
      </p:grpSpPr>
      <p:sp>
        <p:nvSpPr>
          <p:cNvPr id="92" name="Google Shape;92;g12b3d9ae34e_0_122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g12b3d9ae34e_0_12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4" name="Google Shape;94;g12b3d9ae34e_0_122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5" name="Google Shape;95;g12b3d9ae34e_0_122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96" name="Google Shape;96;g12b3d9ae34e_0_122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7" name="Google Shape;97;g12b3d9ae34e_0_122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98" name="Google Shape;98;g12b3d9ae34e_0_122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99" name="Google Shape;99;g12b3d9ae34e_0_12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00"/>
        <p:cNvGrpSpPr/>
        <p:nvPr/>
      </p:nvGrpSpPr>
      <p:grpSpPr>
        <a:xfrm>
          <a:off x="0" y="0"/>
          <a:ext cx="0" cy="0"/>
          <a:chOff x="0" y="0"/>
          <a:chExt cx="0" cy="0"/>
        </a:xfrm>
      </p:grpSpPr>
      <p:sp>
        <p:nvSpPr>
          <p:cNvPr id="101" name="Google Shape;101;g12b3d9ae34e_0_122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g12b3d9ae34e_0_1229"/>
          <p:cNvSpPr/>
          <p:nvPr/>
        </p:nvSpPr>
        <p:spPr>
          <a:xfrm>
            <a:off x="206188" y="5948082"/>
            <a:ext cx="117750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g12b3d9ae34e_0_122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04" name="Google Shape;104;g12b3d9ae34e_0_122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2b3d9ae34e_0_122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6" name="Google Shape;106;g12b3d9ae34e_0_122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07" name="Google Shape;107;g12b3d9ae34e_0_12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08" name="Google Shape;108;g12b3d9ae34e_0_12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9"/>
        <p:cNvGrpSpPr/>
        <p:nvPr/>
      </p:nvGrpSpPr>
      <p:grpSpPr>
        <a:xfrm>
          <a:off x="0" y="0"/>
          <a:ext cx="0" cy="0"/>
          <a:chOff x="0" y="0"/>
          <a:chExt cx="0" cy="0"/>
        </a:xfrm>
      </p:grpSpPr>
      <p:sp>
        <p:nvSpPr>
          <p:cNvPr id="110" name="Google Shape;110;g12b3d9ae34e_0_123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12b3d9ae34e_0_1238"/>
          <p:cNvSpPr/>
          <p:nvPr/>
        </p:nvSpPr>
        <p:spPr>
          <a:xfrm>
            <a:off x="206187" y="2488757"/>
            <a:ext cx="117750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12" name="Google Shape;112;g12b3d9ae34e_0_123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g12b3d9ae34e_0_123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14" name="Google Shape;114;g12b3d9ae34e_0_12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15" name="Google Shape;115;g12b3d9ae34e_0_12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16"/>
        <p:cNvGrpSpPr/>
        <p:nvPr/>
      </p:nvGrpSpPr>
      <p:grpSpPr>
        <a:xfrm>
          <a:off x="0" y="0"/>
          <a:ext cx="0" cy="0"/>
          <a:chOff x="0" y="0"/>
          <a:chExt cx="0" cy="0"/>
        </a:xfrm>
      </p:grpSpPr>
      <p:sp>
        <p:nvSpPr>
          <p:cNvPr id="117" name="Google Shape;117;g12b3d9ae34e_0_124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12b3d9ae34e_0_1245"/>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g12b3d9ae34e_0_124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g12b3d9ae34e_0_124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12b3d9ae34e_0_124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22" name="Google Shape;122;g12b3d9ae34e_0_12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23"/>
        <p:cNvGrpSpPr/>
        <p:nvPr/>
      </p:nvGrpSpPr>
      <p:grpSpPr>
        <a:xfrm>
          <a:off x="0" y="0"/>
          <a:ext cx="0" cy="0"/>
          <a:chOff x="0" y="0"/>
          <a:chExt cx="0" cy="0"/>
        </a:xfrm>
      </p:grpSpPr>
      <p:sp>
        <p:nvSpPr>
          <p:cNvPr id="124" name="Google Shape;124;g12b3d9ae34e_0_125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12b3d9ae34e_0_1252"/>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12b3d9ae34e_0_1252"/>
          <p:cNvSpPr txBox="1">
            <a:spLocks noGrp="1"/>
          </p:cNvSpPr>
          <p:nvPr>
            <p:ph type="title"/>
          </p:nvPr>
        </p:nvSpPr>
        <p:spPr>
          <a:xfrm>
            <a:off x="717177" y="779645"/>
            <a:ext cx="3931800" cy="2542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12b3d9ae34e_0_125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8" name="Google Shape;128;g12b3d9ae34e_0_1252"/>
          <p:cNvSpPr>
            <a:spLocks noGrp="1"/>
          </p:cNvSpPr>
          <p:nvPr>
            <p:ph type="pic" idx="2"/>
          </p:nvPr>
        </p:nvSpPr>
        <p:spPr>
          <a:xfrm>
            <a:off x="717177" y="3540125"/>
            <a:ext cx="3931800" cy="2320800"/>
          </a:xfrm>
          <a:prstGeom prst="rect">
            <a:avLst/>
          </a:prstGeom>
          <a:noFill/>
          <a:ln>
            <a:noFill/>
          </a:ln>
        </p:spPr>
      </p:sp>
      <p:sp>
        <p:nvSpPr>
          <p:cNvPr id="129" name="Google Shape;129;g12b3d9ae34e_0_125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30" name="Google Shape;130;g12b3d9ae34e_0_12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31"/>
        <p:cNvGrpSpPr/>
        <p:nvPr/>
      </p:nvGrpSpPr>
      <p:grpSpPr>
        <a:xfrm>
          <a:off x="0" y="0"/>
          <a:ext cx="0" cy="0"/>
          <a:chOff x="0" y="0"/>
          <a:chExt cx="0" cy="0"/>
        </a:xfrm>
      </p:grpSpPr>
      <p:sp>
        <p:nvSpPr>
          <p:cNvPr id="132" name="Google Shape;132;g12b3d9ae34e_0_126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2b3d9ae34e_0_126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g12b3d9ae34e_0_126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35" name="Google Shape;135;g12b3d9ae34e_0_12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36"/>
        <p:cNvGrpSpPr/>
        <p:nvPr/>
      </p:nvGrpSpPr>
      <p:grpSpPr>
        <a:xfrm>
          <a:off x="0" y="0"/>
          <a:ext cx="0" cy="0"/>
          <a:chOff x="0" y="0"/>
          <a:chExt cx="0" cy="0"/>
        </a:xfrm>
      </p:grpSpPr>
      <p:sp>
        <p:nvSpPr>
          <p:cNvPr id="137" name="Google Shape;137;g12b3d9ae34e_0_126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2b3d9ae34e_0_126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g12b3d9ae34e_0_126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12b3d9ae34e_0_126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41" name="Google Shape;141;g12b3d9ae34e_0_12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4"/>
        <p:cNvGrpSpPr/>
        <p:nvPr/>
      </p:nvGrpSpPr>
      <p:grpSpPr>
        <a:xfrm>
          <a:off x="0" y="0"/>
          <a:ext cx="0" cy="0"/>
          <a:chOff x="0" y="0"/>
          <a:chExt cx="0" cy="0"/>
        </a:xfrm>
      </p:grpSpPr>
      <p:sp>
        <p:nvSpPr>
          <p:cNvPr id="25" name="Google Shape;25;g12b3d9ae34e_0_118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12b3d9ae34e_0_118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g12b3d9ae34e_0_118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8" name="Google Shape;28;g12b3d9ae34e_0_11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42"/>
        <p:cNvGrpSpPr/>
        <p:nvPr/>
      </p:nvGrpSpPr>
      <p:grpSpPr>
        <a:xfrm>
          <a:off x="0" y="0"/>
          <a:ext cx="0" cy="0"/>
          <a:chOff x="0" y="0"/>
          <a:chExt cx="0" cy="0"/>
        </a:xfrm>
      </p:grpSpPr>
      <p:sp>
        <p:nvSpPr>
          <p:cNvPr id="143" name="Google Shape;143;g12b3d9ae34e_0_127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g12b3d9ae34e_0_127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g12b3d9ae34e_0_127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6" name="Google Shape;146;g12b3d9ae34e_0_127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g12b3d9ae34e_0_127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12b3d9ae34e_0_127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49" name="Google Shape;149;g12b3d9ae34e_0_12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50"/>
        <p:cNvGrpSpPr/>
        <p:nvPr/>
      </p:nvGrpSpPr>
      <p:grpSpPr>
        <a:xfrm>
          <a:off x="0" y="0"/>
          <a:ext cx="0" cy="0"/>
          <a:chOff x="0" y="0"/>
          <a:chExt cx="0" cy="0"/>
        </a:xfrm>
      </p:grpSpPr>
      <p:sp>
        <p:nvSpPr>
          <p:cNvPr id="151" name="Google Shape;151;g12b3d9ae34e_0_127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12b3d9ae34e_0_127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2b3d9ae34e_0_127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54" name="Google Shape;154;g12b3d9ae34e_0_12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55"/>
        <p:cNvGrpSpPr/>
        <p:nvPr/>
      </p:nvGrpSpPr>
      <p:grpSpPr>
        <a:xfrm>
          <a:off x="0" y="0"/>
          <a:ext cx="0" cy="0"/>
          <a:chOff x="0" y="0"/>
          <a:chExt cx="0" cy="0"/>
        </a:xfrm>
      </p:grpSpPr>
      <p:sp>
        <p:nvSpPr>
          <p:cNvPr id="156" name="Google Shape;156;g12b3d9ae34e_0_128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157" name="Google Shape;157;g12b3d9ae34e_0_128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g12b3d9ae34e_0_128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59" name="Google Shape;159;g12b3d9ae34e_0_12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60"/>
        <p:cNvGrpSpPr/>
        <p:nvPr/>
      </p:nvGrpSpPr>
      <p:grpSpPr>
        <a:xfrm>
          <a:off x="0" y="0"/>
          <a:ext cx="0" cy="0"/>
          <a:chOff x="0" y="0"/>
          <a:chExt cx="0" cy="0"/>
        </a:xfrm>
      </p:grpSpPr>
      <p:sp>
        <p:nvSpPr>
          <p:cNvPr id="161" name="Google Shape;161;g12b3d9ae34e_0_128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12b3d9ae34e_0_128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3" name="Google Shape;163;g12b3d9ae34e_0_128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12b3d9ae34e_0_128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g12b3d9ae34e_0_12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66" name="Google Shape;166;g12b3d9ae34e_0_12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67"/>
        <p:cNvGrpSpPr/>
        <p:nvPr/>
      </p:nvGrpSpPr>
      <p:grpSpPr>
        <a:xfrm>
          <a:off x="0" y="0"/>
          <a:ext cx="0" cy="0"/>
          <a:chOff x="0" y="0"/>
          <a:chExt cx="0" cy="0"/>
        </a:xfrm>
      </p:grpSpPr>
      <p:sp>
        <p:nvSpPr>
          <p:cNvPr id="168" name="Google Shape;168;g12b3d9ae34e_0_129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12b3d9ae34e_0_129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70" name="Google Shape;170;g12b3d9ae34e_0_129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1" name="Google Shape;171;g12b3d9ae34e_0_129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72" name="Google Shape;172;g12b3d9ae34e_0_129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73" name="Google Shape;173;g12b3d9ae34e_0_129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174" name="Google Shape;174;g12b3d9ae34e_0_129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75" name="Google Shape;175;g12b3d9ae34e_0_12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76"/>
        <p:cNvGrpSpPr/>
        <p:nvPr/>
      </p:nvGrpSpPr>
      <p:grpSpPr>
        <a:xfrm>
          <a:off x="0" y="0"/>
          <a:ext cx="0" cy="0"/>
          <a:chOff x="0" y="0"/>
          <a:chExt cx="0" cy="0"/>
        </a:xfrm>
      </p:grpSpPr>
      <p:sp>
        <p:nvSpPr>
          <p:cNvPr id="177" name="Google Shape;177;g12b3d9ae34e_0_130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12b3d9ae34e_0_1305"/>
          <p:cNvSpPr/>
          <p:nvPr/>
        </p:nvSpPr>
        <p:spPr>
          <a:xfrm>
            <a:off x="206188" y="5948082"/>
            <a:ext cx="117750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12b3d9ae34e_0_130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80" name="Google Shape;180;g12b3d9ae34e_0_130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12b3d9ae34e_0_130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2" name="Google Shape;182;g12b3d9ae34e_0_130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83" name="Google Shape;183;g12b3d9ae34e_0_13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184" name="Google Shape;184;g12b3d9ae34e_0_13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85"/>
        <p:cNvGrpSpPr/>
        <p:nvPr/>
      </p:nvGrpSpPr>
      <p:grpSpPr>
        <a:xfrm>
          <a:off x="0" y="0"/>
          <a:ext cx="0" cy="0"/>
          <a:chOff x="0" y="0"/>
          <a:chExt cx="0" cy="0"/>
        </a:xfrm>
      </p:grpSpPr>
      <p:sp>
        <p:nvSpPr>
          <p:cNvPr id="186" name="Google Shape;186;g12b3d9ae34e_0_13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12b3d9ae34e_0_1314"/>
          <p:cNvSpPr/>
          <p:nvPr/>
        </p:nvSpPr>
        <p:spPr>
          <a:xfrm>
            <a:off x="206187" y="2488757"/>
            <a:ext cx="117750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88" name="Google Shape;188;g12b3d9ae34e_0_131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12b3d9ae34e_0_131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g12b3d9ae34e_0_131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g12b3d9ae34e_0_13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2" name="Google Shape;192;g12b3d9ae34e_0_131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93" name="Google Shape;193;g12b3d9ae34e_0_13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94"/>
        <p:cNvGrpSpPr/>
        <p:nvPr/>
      </p:nvGrpSpPr>
      <p:grpSpPr>
        <a:xfrm>
          <a:off x="0" y="0"/>
          <a:ext cx="0" cy="0"/>
          <a:chOff x="0" y="0"/>
          <a:chExt cx="0" cy="0"/>
        </a:xfrm>
      </p:grpSpPr>
      <p:sp>
        <p:nvSpPr>
          <p:cNvPr id="195" name="Google Shape;195;g12b3d9ae34e_0_13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g12b3d9ae34e_0_1323"/>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2b3d9ae34e_0_132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g12b3d9ae34e_0_132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g12b3d9ae34e_0_132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00" name="Google Shape;200;g12b3d9ae34e_0_13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01"/>
        <p:cNvGrpSpPr/>
        <p:nvPr/>
      </p:nvGrpSpPr>
      <p:grpSpPr>
        <a:xfrm>
          <a:off x="0" y="0"/>
          <a:ext cx="0" cy="0"/>
          <a:chOff x="0" y="0"/>
          <a:chExt cx="0" cy="0"/>
        </a:xfrm>
      </p:grpSpPr>
      <p:sp>
        <p:nvSpPr>
          <p:cNvPr id="202" name="Google Shape;202;g12b3d9ae34e_0_133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2b3d9ae34e_0_1330"/>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12b3d9ae34e_0_1330"/>
          <p:cNvSpPr txBox="1">
            <a:spLocks noGrp="1"/>
          </p:cNvSpPr>
          <p:nvPr>
            <p:ph type="title"/>
          </p:nvPr>
        </p:nvSpPr>
        <p:spPr>
          <a:xfrm>
            <a:off x="717177" y="779645"/>
            <a:ext cx="3931800" cy="2538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12b3d9ae34e_0_1330"/>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6" name="Google Shape;206;g12b3d9ae34e_0_1330"/>
          <p:cNvSpPr>
            <a:spLocks noGrp="1"/>
          </p:cNvSpPr>
          <p:nvPr>
            <p:ph type="pic" idx="2"/>
          </p:nvPr>
        </p:nvSpPr>
        <p:spPr>
          <a:xfrm>
            <a:off x="717177" y="3540125"/>
            <a:ext cx="3931800" cy="2320800"/>
          </a:xfrm>
          <a:prstGeom prst="rect">
            <a:avLst/>
          </a:prstGeom>
          <a:noFill/>
          <a:ln>
            <a:noFill/>
          </a:ln>
        </p:spPr>
      </p:sp>
      <p:sp>
        <p:nvSpPr>
          <p:cNvPr id="207" name="Google Shape;207;g12b3d9ae34e_0_133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08" name="Google Shape;208;g12b3d9ae34e_0_13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9"/>
        <p:cNvGrpSpPr/>
        <p:nvPr/>
      </p:nvGrpSpPr>
      <p:grpSpPr>
        <a:xfrm>
          <a:off x="0" y="0"/>
          <a:ext cx="0" cy="0"/>
          <a:chOff x="0" y="0"/>
          <a:chExt cx="0" cy="0"/>
        </a:xfrm>
      </p:grpSpPr>
      <p:sp>
        <p:nvSpPr>
          <p:cNvPr id="210" name="Google Shape;210;g12b3d9ae34e_0_133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12b3d9ae34e_0_133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g12b3d9ae34e_0_13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13" name="Google Shape;213;g12b3d9ae34e_0_13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9"/>
        <p:cNvGrpSpPr/>
        <p:nvPr/>
      </p:nvGrpSpPr>
      <p:grpSpPr>
        <a:xfrm>
          <a:off x="0" y="0"/>
          <a:ext cx="0" cy="0"/>
          <a:chOff x="0" y="0"/>
          <a:chExt cx="0" cy="0"/>
        </a:xfrm>
      </p:grpSpPr>
      <p:sp>
        <p:nvSpPr>
          <p:cNvPr id="30" name="Google Shape;30;g12b3d9ae34e_0_116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g12b3d9ae34e_0_1169"/>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g12b3d9ae34e_0_116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g12b3d9ae34e_0_116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2b3d9ae34e_0_116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5" name="Google Shape;35;g12b3d9ae34e_0_11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14"/>
        <p:cNvGrpSpPr/>
        <p:nvPr/>
      </p:nvGrpSpPr>
      <p:grpSpPr>
        <a:xfrm>
          <a:off x="0" y="0"/>
          <a:ext cx="0" cy="0"/>
          <a:chOff x="0" y="0"/>
          <a:chExt cx="0" cy="0"/>
        </a:xfrm>
      </p:grpSpPr>
      <p:sp>
        <p:nvSpPr>
          <p:cNvPr id="215" name="Google Shape;215;g12b3d9ae34e_0_134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g12b3d9ae34e_0_134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g12b3d9ae34e_0_134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g12b3d9ae34e_0_134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19" name="Google Shape;219;g12b3d9ae34e_0_13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20"/>
        <p:cNvGrpSpPr/>
        <p:nvPr/>
      </p:nvGrpSpPr>
      <p:grpSpPr>
        <a:xfrm>
          <a:off x="0" y="0"/>
          <a:ext cx="0" cy="0"/>
          <a:chOff x="0" y="0"/>
          <a:chExt cx="0" cy="0"/>
        </a:xfrm>
      </p:grpSpPr>
      <p:sp>
        <p:nvSpPr>
          <p:cNvPr id="221" name="Google Shape;221;g12b3d9ae34e_0_134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2" name="Google Shape;222;g12b3d9ae34e_0_134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g12b3d9ae34e_0_134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4" name="Google Shape;224;g12b3d9ae34e_0_134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g12b3d9ae34e_0_134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12b3d9ae34e_0_134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27" name="Google Shape;227;g12b3d9ae34e_0_13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28"/>
        <p:cNvGrpSpPr/>
        <p:nvPr/>
      </p:nvGrpSpPr>
      <p:grpSpPr>
        <a:xfrm>
          <a:off x="0" y="0"/>
          <a:ext cx="0" cy="0"/>
          <a:chOff x="0" y="0"/>
          <a:chExt cx="0" cy="0"/>
        </a:xfrm>
      </p:grpSpPr>
      <p:sp>
        <p:nvSpPr>
          <p:cNvPr id="229" name="Google Shape;229;g12b3d9ae34e_0_135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12b3d9ae34e_0_135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g12b3d9ae34e_0_135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32" name="Google Shape;232;g12b3d9ae34e_0_13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33"/>
        <p:cNvGrpSpPr/>
        <p:nvPr/>
      </p:nvGrpSpPr>
      <p:grpSpPr>
        <a:xfrm>
          <a:off x="0" y="0"/>
          <a:ext cx="0" cy="0"/>
          <a:chOff x="0" y="0"/>
          <a:chExt cx="0" cy="0"/>
        </a:xfrm>
      </p:grpSpPr>
      <p:sp>
        <p:nvSpPr>
          <p:cNvPr id="234" name="Google Shape;234;g12b3d9ae34e_0_136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235" name="Google Shape;235;g12b3d9ae34e_0_136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g12b3d9ae34e_0_136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37" name="Google Shape;237;g12b3d9ae34e_0_13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38"/>
        <p:cNvGrpSpPr/>
        <p:nvPr/>
      </p:nvGrpSpPr>
      <p:grpSpPr>
        <a:xfrm>
          <a:off x="0" y="0"/>
          <a:ext cx="0" cy="0"/>
          <a:chOff x="0" y="0"/>
          <a:chExt cx="0" cy="0"/>
        </a:xfrm>
      </p:grpSpPr>
      <p:sp>
        <p:nvSpPr>
          <p:cNvPr id="239" name="Google Shape;239;g12b3d9ae34e_0_136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 name="Google Shape;240;g12b3d9ae34e_0_136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41" name="Google Shape;241;g12b3d9ae34e_0_136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12b3d9ae34e_0_136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3" name="Google Shape;243;g12b3d9ae34e_0_136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44" name="Google Shape;244;g12b3d9ae34e_0_13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45"/>
        <p:cNvGrpSpPr/>
        <p:nvPr/>
      </p:nvGrpSpPr>
      <p:grpSpPr>
        <a:xfrm>
          <a:off x="0" y="0"/>
          <a:ext cx="0" cy="0"/>
          <a:chOff x="0" y="0"/>
          <a:chExt cx="0" cy="0"/>
        </a:xfrm>
      </p:grpSpPr>
      <p:sp>
        <p:nvSpPr>
          <p:cNvPr id="246" name="Google Shape;246;g12b3d9ae34e_0_137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7" name="Google Shape;247;g12b3d9ae34e_0_137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48" name="Google Shape;248;g12b3d9ae34e_0_137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9" name="Google Shape;249;g12b3d9ae34e_0_137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50" name="Google Shape;250;g12b3d9ae34e_0_137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51" name="Google Shape;251;g12b3d9ae34e_0_137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252" name="Google Shape;252;g12b3d9ae34e_0_137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53" name="Google Shape;253;g12b3d9ae34e_0_13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54"/>
        <p:cNvGrpSpPr/>
        <p:nvPr/>
      </p:nvGrpSpPr>
      <p:grpSpPr>
        <a:xfrm>
          <a:off x="0" y="0"/>
          <a:ext cx="0" cy="0"/>
          <a:chOff x="0" y="0"/>
          <a:chExt cx="0" cy="0"/>
        </a:xfrm>
      </p:grpSpPr>
      <p:sp>
        <p:nvSpPr>
          <p:cNvPr id="255" name="Google Shape;255;g12b3d9ae34e_0_138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g12b3d9ae34e_0_1383"/>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g12b3d9ae34e_0_138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58" name="Google Shape;258;g12b3d9ae34e_0_138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12b3d9ae34e_0_138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60" name="Google Shape;260;g12b3d9ae34e_0_138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61" name="Google Shape;261;g12b3d9ae34e_0_138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62" name="Google Shape;262;g12b3d9ae34e_0_13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63"/>
        <p:cNvGrpSpPr/>
        <p:nvPr/>
      </p:nvGrpSpPr>
      <p:grpSpPr>
        <a:xfrm>
          <a:off x="0" y="0"/>
          <a:ext cx="0" cy="0"/>
          <a:chOff x="0" y="0"/>
          <a:chExt cx="0" cy="0"/>
        </a:xfrm>
      </p:grpSpPr>
      <p:sp>
        <p:nvSpPr>
          <p:cNvPr id="264" name="Google Shape;264;g12b3d9ae34e_0_139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g12b3d9ae34e_0_1392"/>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66" name="Google Shape;266;g12b3d9ae34e_0_139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7" name="Google Shape;267;g12b3d9ae34e_0_139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268" name="Google Shape;268;g12b3d9ae34e_0_139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69" name="Google Shape;269;g12b3d9ae34e_0_13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70"/>
        <p:cNvGrpSpPr/>
        <p:nvPr/>
      </p:nvGrpSpPr>
      <p:grpSpPr>
        <a:xfrm>
          <a:off x="0" y="0"/>
          <a:ext cx="0" cy="0"/>
          <a:chOff x="0" y="0"/>
          <a:chExt cx="0" cy="0"/>
        </a:xfrm>
      </p:grpSpPr>
      <p:sp>
        <p:nvSpPr>
          <p:cNvPr id="271" name="Google Shape;271;g12b3d9ae34e_0_139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12b3d9ae34e_0_1399"/>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g12b3d9ae34e_0_139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g12b3d9ae34e_0_139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12b3d9ae34e_0_139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76" name="Google Shape;276;g12b3d9ae34e_0_13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77"/>
        <p:cNvGrpSpPr/>
        <p:nvPr/>
      </p:nvGrpSpPr>
      <p:grpSpPr>
        <a:xfrm>
          <a:off x="0" y="0"/>
          <a:ext cx="0" cy="0"/>
          <a:chOff x="0" y="0"/>
          <a:chExt cx="0" cy="0"/>
        </a:xfrm>
      </p:grpSpPr>
      <p:sp>
        <p:nvSpPr>
          <p:cNvPr id="278" name="Google Shape;278;g12b3d9ae34e_0_140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12b3d9ae34e_0_1406"/>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g12b3d9ae34e_0_1406"/>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12b3d9ae34e_0_140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2" name="Google Shape;282;g12b3d9ae34e_0_1406"/>
          <p:cNvSpPr>
            <a:spLocks noGrp="1"/>
          </p:cNvSpPr>
          <p:nvPr>
            <p:ph type="pic" idx="2"/>
          </p:nvPr>
        </p:nvSpPr>
        <p:spPr>
          <a:xfrm>
            <a:off x="717177" y="3540125"/>
            <a:ext cx="3931800" cy="2320800"/>
          </a:xfrm>
          <a:prstGeom prst="rect">
            <a:avLst/>
          </a:prstGeom>
          <a:noFill/>
          <a:ln>
            <a:noFill/>
          </a:ln>
        </p:spPr>
      </p:sp>
      <p:sp>
        <p:nvSpPr>
          <p:cNvPr id="283" name="Google Shape;283;g12b3d9ae34e_0_140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84" name="Google Shape;284;g12b3d9ae34e_0_14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36"/>
        <p:cNvGrpSpPr/>
        <p:nvPr/>
      </p:nvGrpSpPr>
      <p:grpSpPr>
        <a:xfrm>
          <a:off x="0" y="0"/>
          <a:ext cx="0" cy="0"/>
          <a:chOff x="0" y="0"/>
          <a:chExt cx="0" cy="0"/>
        </a:xfrm>
      </p:grpSpPr>
      <p:pic>
        <p:nvPicPr>
          <p:cNvPr id="37" name="Google Shape;37;g12b3d9ae34e_0_2109"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38" name="Google Shape;38;g12b3d9ae34e_0_2109"/>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g12b3d9ae34e_0_2109" descr="Oregon Department of Education Logo"/>
          <p:cNvPicPr preferRelativeResize="0"/>
          <p:nvPr/>
        </p:nvPicPr>
        <p:blipFill rotWithShape="1">
          <a:blip r:embed="rId3">
            <a:alphaModFix/>
          </a:blip>
          <a:srcRect/>
          <a:stretch/>
        </p:blipFill>
        <p:spPr>
          <a:xfrm>
            <a:off x="-120815" y="53562"/>
            <a:ext cx="2629931" cy="980912"/>
          </a:xfrm>
          <a:prstGeom prst="rect">
            <a:avLst/>
          </a:prstGeom>
          <a:noFill/>
          <a:ln>
            <a:noFill/>
          </a:ln>
        </p:spPr>
      </p:pic>
      <p:sp>
        <p:nvSpPr>
          <p:cNvPr id="40" name="Google Shape;40;g12b3d9ae34e_0_210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85"/>
        <p:cNvGrpSpPr/>
        <p:nvPr/>
      </p:nvGrpSpPr>
      <p:grpSpPr>
        <a:xfrm>
          <a:off x="0" y="0"/>
          <a:ext cx="0" cy="0"/>
          <a:chOff x="0" y="0"/>
          <a:chExt cx="0" cy="0"/>
        </a:xfrm>
      </p:grpSpPr>
      <p:sp>
        <p:nvSpPr>
          <p:cNvPr id="286" name="Google Shape;286;g12b3d9ae34e_0_141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g12b3d9ae34e_0_141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g12b3d9ae34e_0_14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89" name="Google Shape;289;g12b3d9ae34e_0_14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90"/>
        <p:cNvGrpSpPr/>
        <p:nvPr/>
      </p:nvGrpSpPr>
      <p:grpSpPr>
        <a:xfrm>
          <a:off x="0" y="0"/>
          <a:ext cx="0" cy="0"/>
          <a:chOff x="0" y="0"/>
          <a:chExt cx="0" cy="0"/>
        </a:xfrm>
      </p:grpSpPr>
      <p:sp>
        <p:nvSpPr>
          <p:cNvPr id="291" name="Google Shape;291;g12b3d9ae34e_0_14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12b3d9ae34e_0_141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g12b3d9ae34e_0_141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g12b3d9ae34e_0_14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295" name="Google Shape;295;g12b3d9ae34e_0_14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96"/>
        <p:cNvGrpSpPr/>
        <p:nvPr/>
      </p:nvGrpSpPr>
      <p:grpSpPr>
        <a:xfrm>
          <a:off x="0" y="0"/>
          <a:ext cx="0" cy="0"/>
          <a:chOff x="0" y="0"/>
          <a:chExt cx="0" cy="0"/>
        </a:xfrm>
      </p:grpSpPr>
      <p:sp>
        <p:nvSpPr>
          <p:cNvPr id="297" name="Google Shape;297;g12b3d9ae34e_0_142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8" name="Google Shape;298;g12b3d9ae34e_0_142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g12b3d9ae34e_0_142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0" name="Google Shape;300;g12b3d9ae34e_0_142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g12b3d9ae34e_0_142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g12b3d9ae34e_0_142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03" name="Google Shape;303;g12b3d9ae34e_0_14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04"/>
        <p:cNvGrpSpPr/>
        <p:nvPr/>
      </p:nvGrpSpPr>
      <p:grpSpPr>
        <a:xfrm>
          <a:off x="0" y="0"/>
          <a:ext cx="0" cy="0"/>
          <a:chOff x="0" y="0"/>
          <a:chExt cx="0" cy="0"/>
        </a:xfrm>
      </p:grpSpPr>
      <p:sp>
        <p:nvSpPr>
          <p:cNvPr id="305" name="Google Shape;305;g12b3d9ae34e_0_143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g12b3d9ae34e_0_14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12b3d9ae34e_0_143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08" name="Google Shape;308;g12b3d9ae34e_0_14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9"/>
        <p:cNvGrpSpPr/>
        <p:nvPr/>
      </p:nvGrpSpPr>
      <p:grpSpPr>
        <a:xfrm>
          <a:off x="0" y="0"/>
          <a:ext cx="0" cy="0"/>
          <a:chOff x="0" y="0"/>
          <a:chExt cx="0" cy="0"/>
        </a:xfrm>
      </p:grpSpPr>
      <p:sp>
        <p:nvSpPr>
          <p:cNvPr id="310" name="Google Shape;310;g12b3d9ae34e_0_143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311" name="Google Shape;311;g12b3d9ae34e_0_143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g12b3d9ae34e_0_14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13" name="Google Shape;313;g12b3d9ae34e_0_14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14"/>
        <p:cNvGrpSpPr/>
        <p:nvPr/>
      </p:nvGrpSpPr>
      <p:grpSpPr>
        <a:xfrm>
          <a:off x="0" y="0"/>
          <a:ext cx="0" cy="0"/>
          <a:chOff x="0" y="0"/>
          <a:chExt cx="0" cy="0"/>
        </a:xfrm>
      </p:grpSpPr>
      <p:sp>
        <p:nvSpPr>
          <p:cNvPr id="315" name="Google Shape;315;g12b3d9ae34e_0_144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12b3d9ae34e_0_144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7" name="Google Shape;317;g12b3d9ae34e_0_144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g12b3d9ae34e_0_144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9" name="Google Shape;319;g12b3d9ae34e_0_14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0" name="Google Shape;320;g12b3d9ae34e_0_144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21"/>
        <p:cNvGrpSpPr/>
        <p:nvPr/>
      </p:nvGrpSpPr>
      <p:grpSpPr>
        <a:xfrm>
          <a:off x="0" y="0"/>
          <a:ext cx="0" cy="0"/>
          <a:chOff x="0" y="0"/>
          <a:chExt cx="0" cy="0"/>
        </a:xfrm>
      </p:grpSpPr>
      <p:sp>
        <p:nvSpPr>
          <p:cNvPr id="322" name="Google Shape;322;g12b3d9ae34e_0_145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3" name="Google Shape;323;g12b3d9ae34e_0_145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24" name="Google Shape;324;g12b3d9ae34e_0_145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5" name="Google Shape;325;g12b3d9ae34e_0_145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26" name="Google Shape;326;g12b3d9ae34e_0_145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7" name="Google Shape;327;g12b3d9ae34e_0_145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328" name="Google Shape;328;g12b3d9ae34e_0_145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29" name="Google Shape;329;g12b3d9ae34e_0_145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30"/>
        <p:cNvGrpSpPr/>
        <p:nvPr/>
      </p:nvGrpSpPr>
      <p:grpSpPr>
        <a:xfrm>
          <a:off x="0" y="0"/>
          <a:ext cx="0" cy="0"/>
          <a:chOff x="0" y="0"/>
          <a:chExt cx="0" cy="0"/>
        </a:xfrm>
      </p:grpSpPr>
      <p:sp>
        <p:nvSpPr>
          <p:cNvPr id="331" name="Google Shape;331;g12b3d9ae34e_0_145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g12b3d9ae34e_0_1459"/>
          <p:cNvSpPr/>
          <p:nvPr/>
        </p:nvSpPr>
        <p:spPr>
          <a:xfrm>
            <a:off x="206188" y="5948082"/>
            <a:ext cx="117750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3" name="Google Shape;333;g12b3d9ae34e_0_145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34" name="Google Shape;334;g12b3d9ae34e_0_145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g12b3d9ae34e_0_145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36" name="Google Shape;336;g12b3d9ae34e_0_145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337" name="Google Shape;337;g12b3d9ae34e_0_145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38" name="Google Shape;338;g12b3d9ae34e_0_14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9"/>
        <p:cNvGrpSpPr/>
        <p:nvPr/>
      </p:nvGrpSpPr>
      <p:grpSpPr>
        <a:xfrm>
          <a:off x="0" y="0"/>
          <a:ext cx="0" cy="0"/>
          <a:chOff x="0" y="0"/>
          <a:chExt cx="0" cy="0"/>
        </a:xfrm>
      </p:grpSpPr>
      <p:sp>
        <p:nvSpPr>
          <p:cNvPr id="340" name="Google Shape;340;g12b3d9ae34e_0_146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12b3d9ae34e_0_1468"/>
          <p:cNvSpPr/>
          <p:nvPr/>
        </p:nvSpPr>
        <p:spPr>
          <a:xfrm>
            <a:off x="206187" y="2488757"/>
            <a:ext cx="117750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42" name="Google Shape;342;g12b3d9ae34e_0_146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3" name="Google Shape;343;g12b3d9ae34e_0_146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344" name="Google Shape;344;g12b3d9ae34e_0_146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45" name="Google Shape;345;g12b3d9ae34e_0_14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46"/>
        <p:cNvGrpSpPr/>
        <p:nvPr/>
      </p:nvGrpSpPr>
      <p:grpSpPr>
        <a:xfrm>
          <a:off x="0" y="0"/>
          <a:ext cx="0" cy="0"/>
          <a:chOff x="0" y="0"/>
          <a:chExt cx="0" cy="0"/>
        </a:xfrm>
      </p:grpSpPr>
      <p:sp>
        <p:nvSpPr>
          <p:cNvPr id="347" name="Google Shape;347;g12b3d9ae34e_0_147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g12b3d9ae34e_0_1475"/>
          <p:cNvSpPr/>
          <p:nvPr/>
        </p:nvSpPr>
        <p:spPr>
          <a:xfrm>
            <a:off x="206188" y="215153"/>
            <a:ext cx="11775000" cy="1397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g12b3d9ae34e_0_147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g12b3d9ae34e_0_147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g12b3d9ae34e_0_147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52" name="Google Shape;352;g12b3d9ae34e_0_14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41"/>
        <p:cNvGrpSpPr/>
        <p:nvPr/>
      </p:nvGrpSpPr>
      <p:grpSpPr>
        <a:xfrm>
          <a:off x="0" y="0"/>
          <a:ext cx="0" cy="0"/>
          <a:chOff x="0" y="0"/>
          <a:chExt cx="0" cy="0"/>
        </a:xfrm>
      </p:grpSpPr>
      <p:sp>
        <p:nvSpPr>
          <p:cNvPr id="42" name="Google Shape;42;g12b3d9ae34e_0_1629"/>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g12b3d9ae34e_0_1629"/>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12b3d9ae34e_0_162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53"/>
        <p:cNvGrpSpPr/>
        <p:nvPr/>
      </p:nvGrpSpPr>
      <p:grpSpPr>
        <a:xfrm>
          <a:off x="0" y="0"/>
          <a:ext cx="0" cy="0"/>
          <a:chOff x="0" y="0"/>
          <a:chExt cx="0" cy="0"/>
        </a:xfrm>
      </p:grpSpPr>
      <p:sp>
        <p:nvSpPr>
          <p:cNvPr id="354" name="Google Shape;354;g12b3d9ae34e_0_148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g12b3d9ae34e_0_1482"/>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g12b3d9ae34e_0_1482"/>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g12b3d9ae34e_0_148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8" name="Google Shape;358;g12b3d9ae34e_0_1482"/>
          <p:cNvSpPr>
            <a:spLocks noGrp="1"/>
          </p:cNvSpPr>
          <p:nvPr>
            <p:ph type="pic" idx="2"/>
          </p:nvPr>
        </p:nvSpPr>
        <p:spPr>
          <a:xfrm>
            <a:off x="717177" y="3540125"/>
            <a:ext cx="3931800" cy="2320800"/>
          </a:xfrm>
          <a:prstGeom prst="rect">
            <a:avLst/>
          </a:prstGeom>
          <a:noFill/>
          <a:ln>
            <a:noFill/>
          </a:ln>
        </p:spPr>
      </p:sp>
      <p:sp>
        <p:nvSpPr>
          <p:cNvPr id="359" name="Google Shape;359;g12b3d9ae34e_0_148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60" name="Google Shape;360;g12b3d9ae34e_0_14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61"/>
        <p:cNvGrpSpPr/>
        <p:nvPr/>
      </p:nvGrpSpPr>
      <p:grpSpPr>
        <a:xfrm>
          <a:off x="0" y="0"/>
          <a:ext cx="0" cy="0"/>
          <a:chOff x="0" y="0"/>
          <a:chExt cx="0" cy="0"/>
        </a:xfrm>
      </p:grpSpPr>
      <p:sp>
        <p:nvSpPr>
          <p:cNvPr id="362" name="Google Shape;362;g12b3d9ae34e_0_149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g12b3d9ae34e_0_149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g12b3d9ae34e_0_149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65" name="Google Shape;365;g12b3d9ae34e_0_14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66"/>
        <p:cNvGrpSpPr/>
        <p:nvPr/>
      </p:nvGrpSpPr>
      <p:grpSpPr>
        <a:xfrm>
          <a:off x="0" y="0"/>
          <a:ext cx="0" cy="0"/>
          <a:chOff x="0" y="0"/>
          <a:chExt cx="0" cy="0"/>
        </a:xfrm>
      </p:grpSpPr>
      <p:sp>
        <p:nvSpPr>
          <p:cNvPr id="367" name="Google Shape;367;g12b3d9ae34e_0_14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g12b3d9ae34e_0_149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g12b3d9ae34e_0_149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g12b3d9ae34e_0_14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71" name="Google Shape;371;g12b3d9ae34e_0_14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72"/>
        <p:cNvGrpSpPr/>
        <p:nvPr/>
      </p:nvGrpSpPr>
      <p:grpSpPr>
        <a:xfrm>
          <a:off x="0" y="0"/>
          <a:ext cx="0" cy="0"/>
          <a:chOff x="0" y="0"/>
          <a:chExt cx="0" cy="0"/>
        </a:xfrm>
      </p:grpSpPr>
      <p:sp>
        <p:nvSpPr>
          <p:cNvPr id="373" name="Google Shape;373;g12b3d9ae34e_0_150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4" name="Google Shape;374;g12b3d9ae34e_0_150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g12b3d9ae34e_0_150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6" name="Google Shape;376;g12b3d9ae34e_0_150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g12b3d9ae34e_0_150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g12b3d9ae34e_0_150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79" name="Google Shape;379;g12b3d9ae34e_0_15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80"/>
        <p:cNvGrpSpPr/>
        <p:nvPr/>
      </p:nvGrpSpPr>
      <p:grpSpPr>
        <a:xfrm>
          <a:off x="0" y="0"/>
          <a:ext cx="0" cy="0"/>
          <a:chOff x="0" y="0"/>
          <a:chExt cx="0" cy="0"/>
        </a:xfrm>
      </p:grpSpPr>
      <p:sp>
        <p:nvSpPr>
          <p:cNvPr id="381" name="Google Shape;381;g12b3d9ae34e_0_150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g12b3d9ae34e_0_15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g12b3d9ae34e_0_150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84" name="Google Shape;384;g12b3d9ae34e_0_15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85"/>
        <p:cNvGrpSpPr/>
        <p:nvPr/>
      </p:nvGrpSpPr>
      <p:grpSpPr>
        <a:xfrm>
          <a:off x="0" y="0"/>
          <a:ext cx="0" cy="0"/>
          <a:chOff x="0" y="0"/>
          <a:chExt cx="0" cy="0"/>
        </a:xfrm>
      </p:grpSpPr>
      <p:sp>
        <p:nvSpPr>
          <p:cNvPr id="386" name="Google Shape;386;g12b3d9ae34e_0_15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387" name="Google Shape;387;g12b3d9ae34e_0_151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g12b3d9ae34e_0_15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89" name="Google Shape;389;g12b3d9ae34e_0_15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90"/>
        <p:cNvGrpSpPr/>
        <p:nvPr/>
      </p:nvGrpSpPr>
      <p:grpSpPr>
        <a:xfrm>
          <a:off x="0" y="0"/>
          <a:ext cx="0" cy="0"/>
          <a:chOff x="0" y="0"/>
          <a:chExt cx="0" cy="0"/>
        </a:xfrm>
      </p:grpSpPr>
      <p:sp>
        <p:nvSpPr>
          <p:cNvPr id="391" name="Google Shape;391;g12b3d9ae34e_0_15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2" name="Google Shape;392;g12b3d9ae34e_0_151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3" name="Google Shape;393;g12b3d9ae34e_0_151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g12b3d9ae34e_0_151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5" name="Google Shape;395;g12b3d9ae34e_0_15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396" name="Google Shape;396;g12b3d9ae34e_0_15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97"/>
        <p:cNvGrpSpPr/>
        <p:nvPr/>
      </p:nvGrpSpPr>
      <p:grpSpPr>
        <a:xfrm>
          <a:off x="0" y="0"/>
          <a:ext cx="0" cy="0"/>
          <a:chOff x="0" y="0"/>
          <a:chExt cx="0" cy="0"/>
        </a:xfrm>
      </p:grpSpPr>
      <p:sp>
        <p:nvSpPr>
          <p:cNvPr id="398" name="Google Shape;398;g12b3d9ae34e_0_152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9" name="Google Shape;399;g12b3d9ae34e_0_15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00" name="Google Shape;400;g12b3d9ae34e_0_152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1" name="Google Shape;401;g12b3d9ae34e_0_152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02" name="Google Shape;402;g12b3d9ae34e_0_152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03" name="Google Shape;403;g12b3d9ae34e_0_152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404" name="Google Shape;404;g12b3d9ae34e_0_152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05" name="Google Shape;405;g12b3d9ae34e_0_152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06"/>
        <p:cNvGrpSpPr/>
        <p:nvPr/>
      </p:nvGrpSpPr>
      <p:grpSpPr>
        <a:xfrm>
          <a:off x="0" y="0"/>
          <a:ext cx="0" cy="0"/>
          <a:chOff x="0" y="0"/>
          <a:chExt cx="0" cy="0"/>
        </a:xfrm>
      </p:grpSpPr>
      <p:sp>
        <p:nvSpPr>
          <p:cNvPr id="407" name="Google Shape;407;g12b3d9ae34e_0_153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g12b3d9ae34e_0_1535"/>
          <p:cNvSpPr/>
          <p:nvPr/>
        </p:nvSpPr>
        <p:spPr>
          <a:xfrm>
            <a:off x="206188" y="5948082"/>
            <a:ext cx="117750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9" name="Google Shape;409;g12b3d9ae34e_0_153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10" name="Google Shape;410;g12b3d9ae34e_0_153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g12b3d9ae34e_0_153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2" name="Google Shape;412;g12b3d9ae34e_0_153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413" name="Google Shape;413;g12b3d9ae34e_0_153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14" name="Google Shape;414;g12b3d9ae34e_0_15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15"/>
        <p:cNvGrpSpPr/>
        <p:nvPr/>
      </p:nvGrpSpPr>
      <p:grpSpPr>
        <a:xfrm>
          <a:off x="0" y="0"/>
          <a:ext cx="0" cy="0"/>
          <a:chOff x="0" y="0"/>
          <a:chExt cx="0" cy="0"/>
        </a:xfrm>
      </p:grpSpPr>
      <p:sp>
        <p:nvSpPr>
          <p:cNvPr id="416" name="Google Shape;416;g12b3d9ae34e_0_154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g12b3d9ae34e_0_1544"/>
          <p:cNvSpPr/>
          <p:nvPr/>
        </p:nvSpPr>
        <p:spPr>
          <a:xfrm>
            <a:off x="206187" y="2488757"/>
            <a:ext cx="117750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18" name="Google Shape;418;g12b3d9ae34e_0_154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9" name="Google Shape;419;g12b3d9ae34e_0_154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420" name="Google Shape;420;g12b3d9ae34e_0_154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21" name="Google Shape;421;g12b3d9ae34e_0_15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45"/>
        <p:cNvGrpSpPr/>
        <p:nvPr/>
      </p:nvGrpSpPr>
      <p:grpSpPr>
        <a:xfrm>
          <a:off x="0" y="0"/>
          <a:ext cx="0" cy="0"/>
          <a:chOff x="0" y="0"/>
          <a:chExt cx="0" cy="0"/>
        </a:xfrm>
      </p:grpSpPr>
      <p:sp>
        <p:nvSpPr>
          <p:cNvPr id="46" name="Google Shape;46;g12b3d9ae34e_0_116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g12b3d9ae34e_0_1162"/>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8" name="Google Shape;48;g12b3d9ae34e_0_116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g12b3d9ae34e_0_116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50" name="Google Shape;50;g12b3d9ae34e_0_116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1" name="Google Shape;51;g12b3d9ae34e_0_11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22"/>
        <p:cNvGrpSpPr/>
        <p:nvPr/>
      </p:nvGrpSpPr>
      <p:grpSpPr>
        <a:xfrm>
          <a:off x="0" y="0"/>
          <a:ext cx="0" cy="0"/>
          <a:chOff x="0" y="0"/>
          <a:chExt cx="0" cy="0"/>
        </a:xfrm>
      </p:grpSpPr>
      <p:sp>
        <p:nvSpPr>
          <p:cNvPr id="423" name="Google Shape;423;g12b3d9ae34e_0_155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4" name="Google Shape;424;g12b3d9ae34e_0_1551"/>
          <p:cNvSpPr/>
          <p:nvPr/>
        </p:nvSpPr>
        <p:spPr>
          <a:xfrm>
            <a:off x="206188" y="215153"/>
            <a:ext cx="11775000" cy="1397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g12b3d9ae34e_0_155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g12b3d9ae34e_0_155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g12b3d9ae34e_0_155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28" name="Google Shape;428;g12b3d9ae34e_0_15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9"/>
        <p:cNvGrpSpPr/>
        <p:nvPr/>
      </p:nvGrpSpPr>
      <p:grpSpPr>
        <a:xfrm>
          <a:off x="0" y="0"/>
          <a:ext cx="0" cy="0"/>
          <a:chOff x="0" y="0"/>
          <a:chExt cx="0" cy="0"/>
        </a:xfrm>
      </p:grpSpPr>
      <p:sp>
        <p:nvSpPr>
          <p:cNvPr id="430" name="Google Shape;430;g12b3d9ae34e_0_155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g12b3d9ae34e_0_1558"/>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2" name="Google Shape;432;g12b3d9ae34e_0_1558"/>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g12b3d9ae34e_0_155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4" name="Google Shape;434;g12b3d9ae34e_0_1558"/>
          <p:cNvSpPr>
            <a:spLocks noGrp="1"/>
          </p:cNvSpPr>
          <p:nvPr>
            <p:ph type="pic" idx="2"/>
          </p:nvPr>
        </p:nvSpPr>
        <p:spPr>
          <a:xfrm>
            <a:off x="717177" y="3540125"/>
            <a:ext cx="3931800" cy="2320800"/>
          </a:xfrm>
          <a:prstGeom prst="rect">
            <a:avLst/>
          </a:prstGeom>
          <a:noFill/>
          <a:ln>
            <a:noFill/>
          </a:ln>
        </p:spPr>
      </p:sp>
      <p:sp>
        <p:nvSpPr>
          <p:cNvPr id="435" name="Google Shape;435;g12b3d9ae34e_0_155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36" name="Google Shape;436;g12b3d9ae34e_0_15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37"/>
        <p:cNvGrpSpPr/>
        <p:nvPr/>
      </p:nvGrpSpPr>
      <p:grpSpPr>
        <a:xfrm>
          <a:off x="0" y="0"/>
          <a:ext cx="0" cy="0"/>
          <a:chOff x="0" y="0"/>
          <a:chExt cx="0" cy="0"/>
        </a:xfrm>
      </p:grpSpPr>
      <p:sp>
        <p:nvSpPr>
          <p:cNvPr id="438" name="Google Shape;438;g12b3d9ae34e_0_156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g12b3d9ae34e_0_156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g12b3d9ae34e_0_156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41" name="Google Shape;441;g12b3d9ae34e_0_15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42"/>
        <p:cNvGrpSpPr/>
        <p:nvPr/>
      </p:nvGrpSpPr>
      <p:grpSpPr>
        <a:xfrm>
          <a:off x="0" y="0"/>
          <a:ext cx="0" cy="0"/>
          <a:chOff x="0" y="0"/>
          <a:chExt cx="0" cy="0"/>
        </a:xfrm>
      </p:grpSpPr>
      <p:sp>
        <p:nvSpPr>
          <p:cNvPr id="443" name="Google Shape;443;g12b3d9ae34e_0_157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4" name="Google Shape;444;g12b3d9ae34e_0_157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g12b3d9ae34e_0_157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g12b3d9ae34e_0_157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47" name="Google Shape;447;g12b3d9ae34e_0_15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48"/>
        <p:cNvGrpSpPr/>
        <p:nvPr/>
      </p:nvGrpSpPr>
      <p:grpSpPr>
        <a:xfrm>
          <a:off x="0" y="0"/>
          <a:ext cx="0" cy="0"/>
          <a:chOff x="0" y="0"/>
          <a:chExt cx="0" cy="0"/>
        </a:xfrm>
      </p:grpSpPr>
      <p:sp>
        <p:nvSpPr>
          <p:cNvPr id="449" name="Google Shape;449;g12b3d9ae34e_0_157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0" name="Google Shape;450;g12b3d9ae34e_0_157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g12b3d9ae34e_0_157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2" name="Google Shape;452;g12b3d9ae34e_0_157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g12b3d9ae34e_0_157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g12b3d9ae34e_0_157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55" name="Google Shape;455;g12b3d9ae34e_0_15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56"/>
        <p:cNvGrpSpPr/>
        <p:nvPr/>
      </p:nvGrpSpPr>
      <p:grpSpPr>
        <a:xfrm>
          <a:off x="0" y="0"/>
          <a:ext cx="0" cy="0"/>
          <a:chOff x="0" y="0"/>
          <a:chExt cx="0" cy="0"/>
        </a:xfrm>
      </p:grpSpPr>
      <p:sp>
        <p:nvSpPr>
          <p:cNvPr id="457" name="Google Shape;457;g12b3d9ae34e_0_158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12b3d9ae34e_0_158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g12b3d9ae34e_0_158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60" name="Google Shape;460;g12b3d9ae34e_0_15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61"/>
        <p:cNvGrpSpPr/>
        <p:nvPr/>
      </p:nvGrpSpPr>
      <p:grpSpPr>
        <a:xfrm>
          <a:off x="0" y="0"/>
          <a:ext cx="0" cy="0"/>
          <a:chOff x="0" y="0"/>
          <a:chExt cx="0" cy="0"/>
        </a:xfrm>
      </p:grpSpPr>
      <p:sp>
        <p:nvSpPr>
          <p:cNvPr id="462" name="Google Shape;462;g12b3d9ae34e_0_159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463" name="Google Shape;463;g12b3d9ae34e_0_159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g12b3d9ae34e_0_159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65" name="Google Shape;465;g12b3d9ae34e_0_15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66"/>
        <p:cNvGrpSpPr/>
        <p:nvPr/>
      </p:nvGrpSpPr>
      <p:grpSpPr>
        <a:xfrm>
          <a:off x="0" y="0"/>
          <a:ext cx="0" cy="0"/>
          <a:chOff x="0" y="0"/>
          <a:chExt cx="0" cy="0"/>
        </a:xfrm>
      </p:grpSpPr>
      <p:sp>
        <p:nvSpPr>
          <p:cNvPr id="467" name="Google Shape;467;g12b3d9ae34e_0_159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8" name="Google Shape;468;g12b3d9ae34e_0_159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9" name="Google Shape;469;g12b3d9ae34e_0_159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 name="Google Shape;470;g12b3d9ae34e_0_159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1" name="Google Shape;471;g12b3d9ae34e_0_15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72" name="Google Shape;472;g12b3d9ae34e_0_15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73"/>
        <p:cNvGrpSpPr/>
        <p:nvPr/>
      </p:nvGrpSpPr>
      <p:grpSpPr>
        <a:xfrm>
          <a:off x="0" y="0"/>
          <a:ext cx="0" cy="0"/>
          <a:chOff x="0" y="0"/>
          <a:chExt cx="0" cy="0"/>
        </a:xfrm>
      </p:grpSpPr>
      <p:sp>
        <p:nvSpPr>
          <p:cNvPr id="474" name="Google Shape;474;g12b3d9ae34e_0_160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5" name="Google Shape;475;g12b3d9ae34e_0_160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76" name="Google Shape;476;g12b3d9ae34e_0_160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7" name="Google Shape;477;g12b3d9ae34e_0_160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78" name="Google Shape;478;g12b3d9ae34e_0_160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9" name="Google Shape;479;g12b3d9ae34e_0_160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480" name="Google Shape;480;g12b3d9ae34e_0_160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481" name="Google Shape;481;g12b3d9ae34e_0_16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482"/>
        <p:cNvGrpSpPr/>
        <p:nvPr/>
      </p:nvGrpSpPr>
      <p:grpSpPr>
        <a:xfrm>
          <a:off x="0" y="0"/>
          <a:ext cx="0" cy="0"/>
          <a:chOff x="0" y="0"/>
          <a:chExt cx="0" cy="0"/>
        </a:xfrm>
      </p:grpSpPr>
      <p:sp>
        <p:nvSpPr>
          <p:cNvPr id="483" name="Google Shape;483;g12b3d9ae34e_0_1611"/>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4" name="Google Shape;484;g12b3d9ae34e_0_1611"/>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485" name="Google Shape;485;g12b3d9ae34e_0_161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2"/>
        <p:cNvGrpSpPr/>
        <p:nvPr/>
      </p:nvGrpSpPr>
      <p:grpSpPr>
        <a:xfrm>
          <a:off x="0" y="0"/>
          <a:ext cx="0" cy="0"/>
          <a:chOff x="0" y="0"/>
          <a:chExt cx="0" cy="0"/>
        </a:xfrm>
      </p:grpSpPr>
      <p:sp>
        <p:nvSpPr>
          <p:cNvPr id="53" name="Google Shape;53;g12b3d9ae34e_0_117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g12b3d9ae34e_0_1176"/>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g12b3d9ae34e_0_1176"/>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12b3d9ae34e_0_117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g12b3d9ae34e_0_1176"/>
          <p:cNvSpPr>
            <a:spLocks noGrp="1"/>
          </p:cNvSpPr>
          <p:nvPr>
            <p:ph type="pic" idx="2"/>
          </p:nvPr>
        </p:nvSpPr>
        <p:spPr>
          <a:xfrm>
            <a:off x="717177" y="3540125"/>
            <a:ext cx="3931800" cy="2320800"/>
          </a:xfrm>
          <a:prstGeom prst="rect">
            <a:avLst/>
          </a:prstGeom>
          <a:noFill/>
          <a:ln>
            <a:noFill/>
          </a:ln>
        </p:spPr>
      </p:sp>
      <p:sp>
        <p:nvSpPr>
          <p:cNvPr id="58" name="Google Shape;58;g12b3d9ae34e_0_117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9" name="Google Shape;59;g12b3d9ae34e_0_11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86"/>
        <p:cNvGrpSpPr/>
        <p:nvPr/>
      </p:nvGrpSpPr>
      <p:grpSpPr>
        <a:xfrm>
          <a:off x="0" y="0"/>
          <a:ext cx="0" cy="0"/>
          <a:chOff x="0" y="0"/>
          <a:chExt cx="0" cy="0"/>
        </a:xfrm>
      </p:grpSpPr>
      <p:sp>
        <p:nvSpPr>
          <p:cNvPr id="487" name="Google Shape;487;g12b3d9ae34e_0_1615"/>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g12b3d9ae34e_0_1615"/>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g12b3d9ae34e_0_161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490"/>
        <p:cNvGrpSpPr/>
        <p:nvPr/>
      </p:nvGrpSpPr>
      <p:grpSpPr>
        <a:xfrm>
          <a:off x="0" y="0"/>
          <a:ext cx="0" cy="0"/>
          <a:chOff x="0" y="0"/>
          <a:chExt cx="0" cy="0"/>
        </a:xfrm>
      </p:grpSpPr>
      <p:pic>
        <p:nvPicPr>
          <p:cNvPr id="491" name="Google Shape;491;g12b3d9ae34e_0_1619"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492" name="Google Shape;492;g12b3d9ae34e_0_1619"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493" name="Google Shape;493;g12b3d9ae34e_0_1619"/>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4" name="Google Shape;494;g12b3d9ae34e_0_1619" descr="Oregon Department of Education Logo"/>
          <p:cNvPicPr preferRelativeResize="0"/>
          <p:nvPr/>
        </p:nvPicPr>
        <p:blipFill rotWithShape="1">
          <a:blip r:embed="rId4">
            <a:alphaModFix/>
          </a:blip>
          <a:srcRect/>
          <a:stretch/>
        </p:blipFill>
        <p:spPr>
          <a:xfrm>
            <a:off x="9562069" y="5594283"/>
            <a:ext cx="2629931" cy="980912"/>
          </a:xfrm>
          <a:prstGeom prst="rect">
            <a:avLst/>
          </a:prstGeom>
          <a:noFill/>
          <a:ln>
            <a:noFill/>
          </a:ln>
        </p:spPr>
      </p:pic>
      <p:sp>
        <p:nvSpPr>
          <p:cNvPr id="495" name="Google Shape;495;g12b3d9ae34e_0_161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496"/>
        <p:cNvGrpSpPr/>
        <p:nvPr/>
      </p:nvGrpSpPr>
      <p:grpSpPr>
        <a:xfrm>
          <a:off x="0" y="0"/>
          <a:ext cx="0" cy="0"/>
          <a:chOff x="0" y="0"/>
          <a:chExt cx="0" cy="0"/>
        </a:xfrm>
      </p:grpSpPr>
      <p:sp>
        <p:nvSpPr>
          <p:cNvPr id="497" name="Google Shape;497;g12b3d9ae34e_0_1625"/>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8" name="Google Shape;498;g12b3d9ae34e_0_1625"/>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499" name="Google Shape;499;g12b3d9ae34e_0_162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2_Blank 1">
  <p:cSld name="2_Blank 1">
    <p:bg>
      <p:bgPr>
        <a:solidFill>
          <a:schemeClr val="lt1"/>
        </a:solidFill>
        <a:effectLst/>
      </p:bgPr>
    </p:bg>
    <p:spTree>
      <p:nvGrpSpPr>
        <p:cNvPr id="1" name="Shape 500"/>
        <p:cNvGrpSpPr/>
        <p:nvPr/>
      </p:nvGrpSpPr>
      <p:grpSpPr>
        <a:xfrm>
          <a:off x="0" y="0"/>
          <a:ext cx="0" cy="0"/>
          <a:chOff x="0" y="0"/>
          <a:chExt cx="0" cy="0"/>
        </a:xfrm>
      </p:grpSpPr>
      <p:sp>
        <p:nvSpPr>
          <p:cNvPr id="501" name="Google Shape;501;g12b3d9ae34e_0_1633"/>
          <p:cNvSpPr txBox="1">
            <a:spLocks noGrp="1"/>
          </p:cNvSpPr>
          <p:nvPr>
            <p:ph type="title"/>
          </p:nvPr>
        </p:nvSpPr>
        <p:spPr>
          <a:xfrm>
            <a:off x="0" y="1028295"/>
            <a:ext cx="95364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2" name="Google Shape;502;g12b3d9ae34e_0_1633" descr="Decorative geometric pattern"/>
          <p:cNvPicPr preferRelativeResize="0"/>
          <p:nvPr/>
        </p:nvPicPr>
        <p:blipFill rotWithShape="1">
          <a:blip r:embed="rId2">
            <a:alphaModFix/>
          </a:blip>
          <a:srcRect/>
          <a:stretch/>
        </p:blipFill>
        <p:spPr>
          <a:xfrm>
            <a:off x="1" y="1"/>
            <a:ext cx="12192001" cy="6494851"/>
          </a:xfrm>
          <a:prstGeom prst="rect">
            <a:avLst/>
          </a:prstGeom>
          <a:noFill/>
          <a:ln>
            <a:noFill/>
          </a:ln>
        </p:spPr>
      </p:pic>
      <p:sp>
        <p:nvSpPr>
          <p:cNvPr id="503" name="Google Shape;503;g12b3d9ae34e_0_1633"/>
          <p:cNvSpPr txBox="1"/>
          <p:nvPr/>
        </p:nvSpPr>
        <p:spPr>
          <a:xfrm>
            <a:off x="0" y="1034505"/>
            <a:ext cx="12192000" cy="94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504" name="Google Shape;504;g12b3d9ae34e_0_1633" descr="Decorative blue bar"/>
          <p:cNvPicPr preferRelativeResize="0"/>
          <p:nvPr/>
        </p:nvPicPr>
        <p:blipFill rotWithShape="1">
          <a:blip r:embed="rId3">
            <a:alphaModFix/>
          </a:blip>
          <a:srcRect/>
          <a:stretch/>
        </p:blipFill>
        <p:spPr>
          <a:xfrm>
            <a:off x="1" y="6494855"/>
            <a:ext cx="12192001" cy="276279"/>
          </a:xfrm>
          <a:prstGeom prst="rect">
            <a:avLst/>
          </a:prstGeom>
          <a:noFill/>
          <a:ln>
            <a:noFill/>
          </a:ln>
        </p:spPr>
      </p:pic>
      <p:pic>
        <p:nvPicPr>
          <p:cNvPr id="505" name="Google Shape;505;g12b3d9ae34e_0_1633" descr="Oregon Department of Education Logo"/>
          <p:cNvPicPr preferRelativeResize="0"/>
          <p:nvPr/>
        </p:nvPicPr>
        <p:blipFill rotWithShape="1">
          <a:blip r:embed="rId4">
            <a:alphaModFix/>
          </a:blip>
          <a:srcRect/>
          <a:stretch/>
        </p:blipFill>
        <p:spPr>
          <a:xfrm>
            <a:off x="-120815" y="53562"/>
            <a:ext cx="1972448" cy="735684"/>
          </a:xfrm>
          <a:prstGeom prst="rect">
            <a:avLst/>
          </a:prstGeom>
          <a:noFill/>
          <a:ln>
            <a:noFill/>
          </a:ln>
        </p:spPr>
      </p:pic>
      <p:sp>
        <p:nvSpPr>
          <p:cNvPr id="506" name="Google Shape;506;g12b3d9ae34e_0_1633"/>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7" name="Google Shape;507;g12b3d9ae34e_0_1633"/>
          <p:cNvSpPr txBox="1">
            <a:spLocks noGrp="1"/>
          </p:cNvSpPr>
          <p:nvPr>
            <p:ph type="subTitle" idx="1"/>
          </p:nvPr>
        </p:nvSpPr>
        <p:spPr>
          <a:xfrm>
            <a:off x="1318788" y="2809827"/>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508"/>
        <p:cNvGrpSpPr/>
        <p:nvPr/>
      </p:nvGrpSpPr>
      <p:grpSpPr>
        <a:xfrm>
          <a:off x="0" y="0"/>
          <a:ext cx="0" cy="0"/>
          <a:chOff x="0" y="0"/>
          <a:chExt cx="0" cy="0"/>
        </a:xfrm>
      </p:grpSpPr>
      <p:pic>
        <p:nvPicPr>
          <p:cNvPr id="509" name="Google Shape;509;g12b3d9ae34e_0_1641"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510" name="Google Shape;510;g12b3d9ae34e_0_1641"/>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1" name="Google Shape;511;g12b3d9ae34e_0_1641" descr="Oregon Department of Education Logo"/>
          <p:cNvPicPr preferRelativeResize="0"/>
          <p:nvPr/>
        </p:nvPicPr>
        <p:blipFill rotWithShape="1">
          <a:blip r:embed="rId3">
            <a:alphaModFix/>
          </a:blip>
          <a:srcRect/>
          <a:stretch/>
        </p:blipFill>
        <p:spPr>
          <a:xfrm>
            <a:off x="9562069" y="5594283"/>
            <a:ext cx="2629931" cy="980912"/>
          </a:xfrm>
          <a:prstGeom prst="rect">
            <a:avLst/>
          </a:prstGeom>
          <a:noFill/>
          <a:ln>
            <a:noFill/>
          </a:ln>
        </p:spPr>
      </p:pic>
      <p:sp>
        <p:nvSpPr>
          <p:cNvPr id="512" name="Google Shape;512;g12b3d9ae34e_0_164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13"/>
        <p:cNvGrpSpPr/>
        <p:nvPr/>
      </p:nvGrpSpPr>
      <p:grpSpPr>
        <a:xfrm>
          <a:off x="0" y="0"/>
          <a:ext cx="0" cy="0"/>
          <a:chOff x="0" y="0"/>
          <a:chExt cx="0" cy="0"/>
        </a:xfrm>
      </p:grpSpPr>
      <p:pic>
        <p:nvPicPr>
          <p:cNvPr id="514" name="Google Shape;514;g12b3d9ae34e_0_1646"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515" name="Google Shape;515;g12b3d9ae34e_0_1646"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516" name="Google Shape;516;g12b3d9ae34e_0_1646"/>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7" name="Google Shape;517;g12b3d9ae34e_0_1646"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18" name="Google Shape;518;g12b3d9ae34e_0_164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519"/>
        <p:cNvGrpSpPr/>
        <p:nvPr/>
      </p:nvGrpSpPr>
      <p:grpSpPr>
        <a:xfrm>
          <a:off x="0" y="0"/>
          <a:ext cx="0" cy="0"/>
          <a:chOff x="0" y="0"/>
          <a:chExt cx="0" cy="0"/>
        </a:xfrm>
      </p:grpSpPr>
      <p:sp>
        <p:nvSpPr>
          <p:cNvPr id="520" name="Google Shape;520;g12b3d9ae34e_0_16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1" name="Google Shape;521;g12b3d9ae34e_0_16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2" name="Google Shape;522;g12b3d9ae34e_0_16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523"/>
        <p:cNvGrpSpPr/>
        <p:nvPr/>
      </p:nvGrpSpPr>
      <p:grpSpPr>
        <a:xfrm>
          <a:off x="0" y="0"/>
          <a:ext cx="0" cy="0"/>
          <a:chOff x="0" y="0"/>
          <a:chExt cx="0" cy="0"/>
        </a:xfrm>
      </p:grpSpPr>
      <p:sp>
        <p:nvSpPr>
          <p:cNvPr id="524" name="Google Shape;524;g12b3d9ae34e_0_2113"/>
          <p:cNvSpPr txBox="1">
            <a:spLocks noGrp="1"/>
          </p:cNvSpPr>
          <p:nvPr>
            <p:ph type="body" idx="1"/>
          </p:nvPr>
        </p:nvSpPr>
        <p:spPr>
          <a:xfrm>
            <a:off x="779432" y="2471440"/>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5" name="Google Shape;525;g12b3d9ae34e_0_2113"/>
          <p:cNvSpPr txBox="1">
            <a:spLocks noGrp="1"/>
          </p:cNvSpPr>
          <p:nvPr>
            <p:ph type="body" idx="2"/>
          </p:nvPr>
        </p:nvSpPr>
        <p:spPr>
          <a:xfrm>
            <a:off x="779432" y="3372934"/>
            <a:ext cx="5157900" cy="2240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6" name="Google Shape;526;g12b3d9ae34e_0_2113"/>
          <p:cNvSpPr txBox="1">
            <a:spLocks noGrp="1"/>
          </p:cNvSpPr>
          <p:nvPr>
            <p:ph type="body" idx="3"/>
          </p:nvPr>
        </p:nvSpPr>
        <p:spPr>
          <a:xfrm>
            <a:off x="6111846" y="2471440"/>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7" name="Google Shape;527;g12b3d9ae34e_0_2113"/>
          <p:cNvSpPr txBox="1">
            <a:spLocks noGrp="1"/>
          </p:cNvSpPr>
          <p:nvPr>
            <p:ph type="body" idx="4"/>
          </p:nvPr>
        </p:nvSpPr>
        <p:spPr>
          <a:xfrm>
            <a:off x="6111846" y="3372934"/>
            <a:ext cx="5183100" cy="2240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g12b3d9ae34e_0_2113"/>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g12b3d9ae34e_0_211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60"/>
        <p:cNvGrpSpPr/>
        <p:nvPr/>
      </p:nvGrpSpPr>
      <p:grpSpPr>
        <a:xfrm>
          <a:off x="0" y="0"/>
          <a:ext cx="0" cy="0"/>
          <a:chOff x="0" y="0"/>
          <a:chExt cx="0" cy="0"/>
        </a:xfrm>
      </p:grpSpPr>
      <p:sp>
        <p:nvSpPr>
          <p:cNvPr id="61" name="Google Shape;61;g12b3d9ae34e_0_11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12b3d9ae34e_0_118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g12b3d9ae34e_0_118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g12b3d9ae34e_0_11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5" name="Google Shape;65;g12b3d9ae34e_0_11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66"/>
        <p:cNvGrpSpPr/>
        <p:nvPr/>
      </p:nvGrpSpPr>
      <p:grpSpPr>
        <a:xfrm>
          <a:off x="0" y="0"/>
          <a:ext cx="0" cy="0"/>
          <a:chOff x="0" y="0"/>
          <a:chExt cx="0" cy="0"/>
        </a:xfrm>
      </p:grpSpPr>
      <p:sp>
        <p:nvSpPr>
          <p:cNvPr id="67" name="Google Shape;67;g12b3d9ae34e_0_119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g12b3d9ae34e_0_119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g12b3d9ae34e_0_119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g12b3d9ae34e_0_119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g12b3d9ae34e_0_11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12b3d9ae34e_0_11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3" name="Google Shape;73;g12b3d9ae34e_0_11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g12b3d9ae34e_0_114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11" name="Google Shape;11;g12b3d9ae34e_0_114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12b3d9ae34e_0_114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g12b3d9ae34e_0_11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g12b3d9ae34e_0_1147" descr="Decorative line break"/>
          <p:cNvPicPr preferRelativeResize="0"/>
          <p:nvPr/>
        </p:nvPicPr>
        <p:blipFill rotWithShape="1">
          <a:blip r:embed="rId79">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y4y.ed.gov/summerlearn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de.state.co.us/fedprograms/communitypartnershiptoolki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ALJC6S1BIrV7eKCw3cwaSg7IW92PEtH-t93RkaZ3QJI/edi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ocs.google.com/document/d/1sYWa5fu2WpNnHAY8kaJWKx9aRLlLo5qCeaoR0LkoOt8/edit?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afesupportivelearning.ed.gov/training-technical-assistance/education-level/early-learning/family-school-community-partnershi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r7IRZWyQ42h062iZy3RSS0YnNTSJUwU5G5KqPQ-lsV0/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hyperlink" Target="https://drive.google.com/drive/folders/1NOB5XIadjFBnPsYZ8Y_WsgZs9gDjk45v?usp=shar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mailto:raquel.gwynn@state.or.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mailto:sophie.hilton@state.or.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3"/>
        <p:cNvGrpSpPr/>
        <p:nvPr/>
      </p:nvGrpSpPr>
      <p:grpSpPr>
        <a:xfrm>
          <a:off x="0" y="0"/>
          <a:ext cx="0" cy="0"/>
          <a:chOff x="0" y="0"/>
          <a:chExt cx="0" cy="0"/>
        </a:xfrm>
      </p:grpSpPr>
      <p:sp>
        <p:nvSpPr>
          <p:cNvPr id="534" name="Google Shape;534;g12a5ce4d8ff_0_368"/>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900" b="1"/>
              <a:t>SUMMER LEARNING BEST PRACTICE GUIDE</a:t>
            </a:r>
            <a:r>
              <a:rPr lang="en-US" sz="3900" b="1">
                <a:solidFill>
                  <a:schemeClr val="lt2"/>
                </a:solidFill>
              </a:rPr>
              <a:t/>
            </a:r>
            <a:br>
              <a:rPr lang="en-US" sz="3900" b="1">
                <a:solidFill>
                  <a:schemeClr val="lt2"/>
                </a:solidFill>
              </a:rPr>
            </a:br>
            <a:endParaRPr sz="3900" b="1">
              <a:solidFill>
                <a:schemeClr val="lt2"/>
              </a:solidFill>
            </a:endParaRPr>
          </a:p>
        </p:txBody>
      </p:sp>
      <p:sp>
        <p:nvSpPr>
          <p:cNvPr id="535" name="Google Shape;535;g12a5ce4d8ff_0_368"/>
          <p:cNvSpPr txBox="1">
            <a:spLocks noGrp="1"/>
          </p:cNvSpPr>
          <p:nvPr>
            <p:ph type="subTitle" idx="1"/>
          </p:nvPr>
        </p:nvSpPr>
        <p:spPr>
          <a:xfrm>
            <a:off x="1431825" y="366348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US" b="1">
                <a:highlight>
                  <a:schemeClr val="lt1"/>
                </a:highlight>
              </a:rPr>
              <a:t>Session 4 - Deepening Community Partnerships </a:t>
            </a:r>
            <a:endParaRPr b="1">
              <a:highlight>
                <a:schemeClr val="lt1"/>
              </a:highlight>
            </a:endParaRPr>
          </a:p>
          <a:p>
            <a:pPr marL="0" lvl="0" indent="0" algn="ctr" rtl="0">
              <a:lnSpc>
                <a:spcPct val="100000"/>
              </a:lnSpc>
              <a:spcBef>
                <a:spcPts val="0"/>
              </a:spcBef>
              <a:spcAft>
                <a:spcPts val="0"/>
              </a:spcAft>
              <a:buSzPts val="2400"/>
              <a:buNone/>
            </a:pPr>
            <a:r>
              <a:rPr lang="en-US" b="1">
                <a:highlight>
                  <a:schemeClr val="lt1"/>
                </a:highlight>
              </a:rPr>
              <a:t>&amp; Engaging Students and Families</a:t>
            </a:r>
            <a:endParaRPr b="1">
              <a:highlight>
                <a:schemeClr val="lt1"/>
              </a:highlight>
            </a:endParaRPr>
          </a:p>
          <a:p>
            <a:pPr marL="0" lvl="0" indent="0" algn="ctr" rtl="0">
              <a:lnSpc>
                <a:spcPct val="90000"/>
              </a:lnSpc>
              <a:spcBef>
                <a:spcPts val="1000"/>
              </a:spcBef>
              <a:spcAft>
                <a:spcPts val="0"/>
              </a:spcAft>
              <a:buSzPts val="2400"/>
              <a:buNone/>
            </a:pPr>
            <a:endParaRPr>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12e0b3870f0_0_1085"/>
          <p:cNvSpPr txBox="1">
            <a:spLocks noGrp="1"/>
          </p:cNvSpPr>
          <p:nvPr>
            <p:ph type="title"/>
          </p:nvPr>
        </p:nvSpPr>
        <p:spPr>
          <a:xfrm>
            <a:off x="638051" y="34825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Core Elements of Quality Summer Programs</a:t>
            </a:r>
            <a:endParaRPr/>
          </a:p>
        </p:txBody>
      </p:sp>
      <p:sp>
        <p:nvSpPr>
          <p:cNvPr id="614" name="Google Shape;614;g12e0b3870f0_0_1085"/>
          <p:cNvSpPr txBox="1">
            <a:spLocks noGrp="1"/>
          </p:cNvSpPr>
          <p:nvPr>
            <p:ph type="body" idx="1"/>
          </p:nvPr>
        </p:nvSpPr>
        <p:spPr>
          <a:xfrm>
            <a:off x="717175" y="1825625"/>
            <a:ext cx="5733300" cy="410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151"/>
              <a:t>The Wallace Foundation, in partnership with the RAND Corporation and others, has published a wealth of research, evaluations and tools that delve deeply into core elements of effective summer programming. </a:t>
            </a:r>
            <a:endParaRPr sz="2151"/>
          </a:p>
          <a:p>
            <a:pPr marL="0" lvl="0" indent="0" algn="l" rtl="0">
              <a:spcBef>
                <a:spcPts val="0"/>
              </a:spcBef>
              <a:spcAft>
                <a:spcPts val="0"/>
              </a:spcAft>
              <a:buNone/>
            </a:pPr>
            <a:endParaRPr sz="2151"/>
          </a:p>
          <a:p>
            <a:pPr marL="0" lvl="0" indent="0" algn="l" rtl="0">
              <a:spcBef>
                <a:spcPts val="0"/>
              </a:spcBef>
              <a:spcAft>
                <a:spcPts val="0"/>
              </a:spcAft>
              <a:buNone/>
            </a:pPr>
            <a:r>
              <a:rPr lang="en-US" sz="2151"/>
              <a:t>Over the last decade, they have found the strongest results from these conditions of programming</a:t>
            </a:r>
            <a:endParaRPr/>
          </a:p>
        </p:txBody>
      </p:sp>
      <p:sp>
        <p:nvSpPr>
          <p:cNvPr id="615" name="Google Shape;615;g12e0b3870f0_0_108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pic>
        <p:nvPicPr>
          <p:cNvPr id="616" name="Google Shape;616;g12e0b3870f0_0_1085" descr="Core Elements:&#10;1. No cost or fees to families&#10;2. 5 weeks &amp; multiple year programs&#10;3. Free meals &amp; transportation&#10;4. Strong attendance and outreach&#10;5. Well-rounded academics &amp; enrichment&#10;6. Aligned curricula with school year&#10;7. Ongoing professional learning&#10;8. Continuous quality improvement processes&#10;9. Small class size" title="Core Elements of Quality Summer Programs Puzzle"/>
          <p:cNvPicPr preferRelativeResize="0"/>
          <p:nvPr/>
        </p:nvPicPr>
        <p:blipFill>
          <a:blip r:embed="rId3">
            <a:alphaModFix/>
          </a:blip>
          <a:stretch>
            <a:fillRect/>
          </a:stretch>
        </p:blipFill>
        <p:spPr>
          <a:xfrm>
            <a:off x="6602875" y="1527250"/>
            <a:ext cx="5076876" cy="44601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12e0b3870f0_0_16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Hands-On Enriching Learning</a:t>
            </a:r>
            <a:endParaRPr/>
          </a:p>
        </p:txBody>
      </p:sp>
      <p:sp>
        <p:nvSpPr>
          <p:cNvPr id="622" name="Google Shape;622;g12e0b3870f0_0_162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pic>
        <p:nvPicPr>
          <p:cNvPr id="623" name="Google Shape;623;g12e0b3870f0_0_1622" descr="Image of children running while holding hands" title="Image of children running while holding hands"/>
          <p:cNvPicPr preferRelativeResize="0"/>
          <p:nvPr/>
        </p:nvPicPr>
        <p:blipFill rotWithShape="1">
          <a:blip r:embed="rId3">
            <a:alphaModFix/>
          </a:blip>
          <a:srcRect/>
          <a:stretch/>
        </p:blipFill>
        <p:spPr>
          <a:xfrm>
            <a:off x="2044600" y="4230625"/>
            <a:ext cx="5516025" cy="1516375"/>
          </a:xfrm>
          <a:prstGeom prst="rect">
            <a:avLst/>
          </a:prstGeom>
          <a:noFill/>
          <a:ln>
            <a:noFill/>
          </a:ln>
        </p:spPr>
      </p:pic>
      <p:sp>
        <p:nvSpPr>
          <p:cNvPr id="624" name="Google Shape;624;g12e0b3870f0_0_1622"/>
          <p:cNvSpPr txBox="1">
            <a:spLocks noGrp="1"/>
          </p:cNvSpPr>
          <p:nvPr>
            <p:ph type="body" idx="1"/>
          </p:nvPr>
        </p:nvSpPr>
        <p:spPr>
          <a:xfrm>
            <a:off x="3574875" y="2165125"/>
            <a:ext cx="7342800" cy="2065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600"/>
              <a:buNone/>
            </a:pPr>
            <a:r>
              <a:rPr lang="en-US" sz="1900" b="1"/>
              <a:t>Academic Enrichment </a:t>
            </a:r>
            <a:r>
              <a:rPr lang="en-US" sz="1900"/>
              <a:t>- Place-based Science, STEM, CTE, Math, Literature aligned to Oregon Standards</a:t>
            </a:r>
            <a:endParaRPr sz="1900"/>
          </a:p>
          <a:p>
            <a:pPr marL="0" lvl="0" indent="0" algn="l" rtl="0">
              <a:lnSpc>
                <a:spcPct val="100000"/>
              </a:lnSpc>
              <a:spcBef>
                <a:spcPts val="0"/>
              </a:spcBef>
              <a:spcAft>
                <a:spcPts val="0"/>
              </a:spcAft>
              <a:buSzPts val="1600"/>
              <a:buNone/>
            </a:pPr>
            <a:endParaRPr sz="1900"/>
          </a:p>
          <a:p>
            <a:pPr marL="0" lvl="0" indent="0" algn="l" rtl="0">
              <a:lnSpc>
                <a:spcPct val="100000"/>
              </a:lnSpc>
              <a:spcBef>
                <a:spcPts val="0"/>
              </a:spcBef>
              <a:spcAft>
                <a:spcPts val="0"/>
              </a:spcAft>
              <a:buSzPts val="1600"/>
              <a:buNone/>
            </a:pPr>
            <a:r>
              <a:rPr lang="en-US" sz="1900"/>
              <a:t>AND</a:t>
            </a:r>
            <a:endParaRPr sz="1900"/>
          </a:p>
          <a:p>
            <a:pPr marL="0" lvl="0" indent="0" algn="l" rtl="0">
              <a:lnSpc>
                <a:spcPct val="100000"/>
              </a:lnSpc>
              <a:spcBef>
                <a:spcPts val="0"/>
              </a:spcBef>
              <a:spcAft>
                <a:spcPts val="0"/>
              </a:spcAft>
              <a:buSzPts val="1600"/>
              <a:buNone/>
            </a:pPr>
            <a:endParaRPr sz="1900"/>
          </a:p>
          <a:p>
            <a:pPr marL="0" lvl="0" indent="0" algn="l" rtl="0">
              <a:lnSpc>
                <a:spcPct val="100000"/>
              </a:lnSpc>
              <a:spcBef>
                <a:spcPts val="0"/>
              </a:spcBef>
              <a:spcAft>
                <a:spcPts val="0"/>
              </a:spcAft>
              <a:buClr>
                <a:schemeClr val="dk1"/>
              </a:buClr>
              <a:buSzPts val="1600"/>
              <a:buFont typeface="Arial"/>
              <a:buNone/>
            </a:pPr>
            <a:r>
              <a:rPr lang="en-US" sz="1900" b="1"/>
              <a:t>Youth Development </a:t>
            </a:r>
            <a:r>
              <a:rPr lang="en-US" sz="1900"/>
              <a:t>- SEL, Dance, Identity Affirming Cultural Programs, Art, Music, Etc.</a:t>
            </a:r>
            <a:endParaRPr sz="2700"/>
          </a:p>
        </p:txBody>
      </p:sp>
      <p:pic>
        <p:nvPicPr>
          <p:cNvPr id="625" name="Google Shape;625;g12e0b3870f0_0_1622" descr="Get Outside &#10;Summer learning doesn’t mean sitting behind a desk in a classroom. Learning can and should take place in a variety of community locations and settings. An integral part of all summer programs is increased time, activities, and field trips in outdoor spaces and parks. Using outdoor space in the summer not only supports physical distancing, but can translate into exploration and more fun for young people." title="Get Outside Sticker"/>
          <p:cNvPicPr preferRelativeResize="0"/>
          <p:nvPr/>
        </p:nvPicPr>
        <p:blipFill rotWithShape="1">
          <a:blip r:embed="rId4">
            <a:alphaModFix/>
          </a:blip>
          <a:srcRect/>
          <a:stretch/>
        </p:blipFill>
        <p:spPr>
          <a:xfrm>
            <a:off x="717175" y="2126025"/>
            <a:ext cx="2857699" cy="2605952"/>
          </a:xfrm>
          <a:prstGeom prst="rect">
            <a:avLst/>
          </a:prstGeom>
          <a:noFill/>
          <a:ln>
            <a:noFill/>
          </a:ln>
        </p:spPr>
      </p:pic>
      <p:sp>
        <p:nvSpPr>
          <p:cNvPr id="626" name="Google Shape;626;g12e0b3870f0_0_1622" descr="Academics &amp; Enrichment Puzzle Piece that says Academics &amp; Enrichment" title="Academics &amp; Enrichment Puzzle Piece"/>
          <p:cNvSpPr/>
          <p:nvPr/>
        </p:nvSpPr>
        <p:spPr>
          <a:xfrm>
            <a:off x="8024125" y="4296124"/>
            <a:ext cx="2621102" cy="1385374"/>
          </a:xfrm>
          <a:custGeom>
            <a:avLst/>
            <a:gdLst/>
            <a:ahLst/>
            <a:cxnLst/>
            <a:rect l="l" t="t" r="r" b="b"/>
            <a:pathLst>
              <a:path w="2773" h="1976" extrusionOk="0">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Academics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&amp;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Enrichment</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1308ac3b9bc_0_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Deepening Community Partnerships</a:t>
            </a:r>
            <a:endParaRPr/>
          </a:p>
        </p:txBody>
      </p:sp>
      <p:pic>
        <p:nvPicPr>
          <p:cNvPr id="633" name="Google Shape;633;g1308ac3b9bc_0_0" descr="ODE Summer Investment Account Toolkit cover" title="Summer Investment Account Toolkit"/>
          <p:cNvPicPr preferRelativeResize="0"/>
          <p:nvPr/>
        </p:nvPicPr>
        <p:blipFill rotWithShape="1">
          <a:blip r:embed="rId3">
            <a:alphaModFix/>
          </a:blip>
          <a:srcRect/>
          <a:stretch/>
        </p:blipFill>
        <p:spPr>
          <a:xfrm>
            <a:off x="9186902" y="1584706"/>
            <a:ext cx="2177823" cy="2783684"/>
          </a:xfrm>
          <a:prstGeom prst="rect">
            <a:avLst/>
          </a:prstGeom>
          <a:noFill/>
          <a:ln>
            <a:noFill/>
          </a:ln>
        </p:spPr>
      </p:pic>
      <p:sp>
        <p:nvSpPr>
          <p:cNvPr id="634" name="Google Shape;634;g1308ac3b9bc_0_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200">
                <a:solidFill>
                  <a:srgbClr val="595959"/>
                </a:solidFill>
              </a:rPr>
              <a:t>12</a:t>
            </a:fld>
            <a:endParaRPr sz="1200">
              <a:solidFill>
                <a:srgbClr val="595959"/>
              </a:solidFill>
            </a:endParaRPr>
          </a:p>
        </p:txBody>
      </p:sp>
      <p:graphicFrame>
        <p:nvGraphicFramePr>
          <p:cNvPr id="635" name="Google Shape;635;g1308ac3b9bc_0_0" descr="Levels of Community Engagement Table" title="Levels of Community Engagement Table"/>
          <p:cNvGraphicFramePr/>
          <p:nvPr>
            <p:extLst>
              <p:ext uri="{D42A27DB-BD31-4B8C-83A1-F6EECF244321}">
                <p14:modId xmlns:p14="http://schemas.microsoft.com/office/powerpoint/2010/main" val="2300504995"/>
              </p:ext>
            </p:extLst>
          </p:nvPr>
        </p:nvGraphicFramePr>
        <p:xfrm>
          <a:off x="557425" y="1641750"/>
          <a:ext cx="8317200" cy="4555075"/>
        </p:xfrm>
        <a:graphic>
          <a:graphicData uri="http://schemas.openxmlformats.org/drawingml/2006/table">
            <a:tbl>
              <a:tblPr firstRow="1">
                <a:noFill/>
                <a:tableStyleId>{506778BF-23EF-4BEF-9EF2-F492971F2ECD}</a:tableStyleId>
              </a:tblPr>
              <a:tblGrid>
                <a:gridCol w="1378275">
                  <a:extLst>
                    <a:ext uri="{9D8B030D-6E8A-4147-A177-3AD203B41FA5}">
                      <a16:colId xmlns:a16="http://schemas.microsoft.com/office/drawing/2014/main" val="20000"/>
                    </a:ext>
                  </a:extLst>
                </a:gridCol>
                <a:gridCol w="1378275">
                  <a:extLst>
                    <a:ext uri="{9D8B030D-6E8A-4147-A177-3AD203B41FA5}">
                      <a16:colId xmlns:a16="http://schemas.microsoft.com/office/drawing/2014/main" val="20001"/>
                    </a:ext>
                  </a:extLst>
                </a:gridCol>
                <a:gridCol w="1416300">
                  <a:extLst>
                    <a:ext uri="{9D8B030D-6E8A-4147-A177-3AD203B41FA5}">
                      <a16:colId xmlns:a16="http://schemas.microsoft.com/office/drawing/2014/main" val="20002"/>
                    </a:ext>
                  </a:extLst>
                </a:gridCol>
                <a:gridCol w="1378275">
                  <a:extLst>
                    <a:ext uri="{9D8B030D-6E8A-4147-A177-3AD203B41FA5}">
                      <a16:colId xmlns:a16="http://schemas.microsoft.com/office/drawing/2014/main" val="20003"/>
                    </a:ext>
                  </a:extLst>
                </a:gridCol>
                <a:gridCol w="1387800">
                  <a:extLst>
                    <a:ext uri="{9D8B030D-6E8A-4147-A177-3AD203B41FA5}">
                      <a16:colId xmlns:a16="http://schemas.microsoft.com/office/drawing/2014/main" val="20004"/>
                    </a:ext>
                  </a:extLst>
                </a:gridCol>
                <a:gridCol w="1378275">
                  <a:extLst>
                    <a:ext uri="{9D8B030D-6E8A-4147-A177-3AD203B41FA5}">
                      <a16:colId xmlns:a16="http://schemas.microsoft.com/office/drawing/2014/main" val="20005"/>
                    </a:ext>
                  </a:extLst>
                </a:gridCol>
              </a:tblGrid>
              <a:tr h="395625">
                <a:tc gridSpan="6">
                  <a:txBody>
                    <a:bodyPr/>
                    <a:lstStyle/>
                    <a:p>
                      <a:pPr marL="0" lvl="0" indent="0" algn="ctr" rtl="0">
                        <a:lnSpc>
                          <a:spcPct val="115000"/>
                        </a:lnSpc>
                        <a:spcBef>
                          <a:spcPts val="0"/>
                        </a:spcBef>
                        <a:spcAft>
                          <a:spcPts val="0"/>
                        </a:spcAft>
                        <a:buNone/>
                      </a:pPr>
                      <a:r>
                        <a:rPr lang="en-US" sz="1800" b="1" dirty="0"/>
                        <a:t>Levels of Community Engagement</a:t>
                      </a:r>
                      <a:endParaRPr sz="18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3250">
                <a:tc>
                  <a:txBody>
                    <a:bodyPr/>
                    <a:lstStyle/>
                    <a:p>
                      <a:pPr marL="0" lvl="0" indent="0" algn="l" rtl="0">
                        <a:lnSpc>
                          <a:spcPct val="115000"/>
                        </a:lnSpc>
                        <a:spcBef>
                          <a:spcPts val="0"/>
                        </a:spcBef>
                        <a:spcAft>
                          <a:spcPts val="0"/>
                        </a:spcAft>
                        <a:buNone/>
                      </a:pPr>
                      <a:r>
                        <a:rPr lang="en-US" sz="2400" b="1">
                          <a:solidFill>
                            <a:srgbClr val="FFFFFF"/>
                          </a:solidFill>
                        </a:rPr>
                        <a:t>0</a:t>
                      </a:r>
                      <a:endParaRPr sz="2400" b="1">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64D79"/>
                    </a:solidFill>
                  </a:tcPr>
                </a:tc>
                <a:tc>
                  <a:txBody>
                    <a:bodyPr/>
                    <a:lstStyle/>
                    <a:p>
                      <a:pPr marL="0" lvl="0" indent="0" algn="l" rtl="0">
                        <a:lnSpc>
                          <a:spcPct val="115000"/>
                        </a:lnSpc>
                        <a:spcBef>
                          <a:spcPts val="0"/>
                        </a:spcBef>
                        <a:spcAft>
                          <a:spcPts val="0"/>
                        </a:spcAft>
                        <a:buNone/>
                      </a:pPr>
                      <a:r>
                        <a:rPr lang="en-US" sz="2400" b="1">
                          <a:solidFill>
                            <a:srgbClr val="FFFFFF"/>
                          </a:solidFill>
                        </a:rPr>
                        <a:t>1</a:t>
                      </a:r>
                      <a:endParaRPr sz="2400" b="1">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lnSpc>
                          <a:spcPct val="115000"/>
                        </a:lnSpc>
                        <a:spcBef>
                          <a:spcPts val="0"/>
                        </a:spcBef>
                        <a:spcAft>
                          <a:spcPts val="0"/>
                        </a:spcAft>
                        <a:buNone/>
                      </a:pPr>
                      <a:r>
                        <a:rPr lang="en-US" sz="2400" b="1">
                          <a:solidFill>
                            <a:srgbClr val="FFFFFF"/>
                          </a:solidFill>
                        </a:rPr>
                        <a:t>2</a:t>
                      </a:r>
                      <a:endParaRPr sz="2400" b="1">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1C232"/>
                    </a:solidFill>
                  </a:tcPr>
                </a:tc>
                <a:tc>
                  <a:txBody>
                    <a:bodyPr/>
                    <a:lstStyle/>
                    <a:p>
                      <a:pPr marL="0" lvl="0" indent="0" algn="l" rtl="0">
                        <a:lnSpc>
                          <a:spcPct val="115000"/>
                        </a:lnSpc>
                        <a:spcBef>
                          <a:spcPts val="0"/>
                        </a:spcBef>
                        <a:spcAft>
                          <a:spcPts val="0"/>
                        </a:spcAft>
                        <a:buNone/>
                      </a:pPr>
                      <a:r>
                        <a:rPr lang="en-US" sz="2400" b="1">
                          <a:solidFill>
                            <a:srgbClr val="FFFFFF"/>
                          </a:solidFill>
                        </a:rPr>
                        <a:t>3</a:t>
                      </a:r>
                      <a:endParaRPr sz="2400" b="1">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l" rtl="0">
                        <a:lnSpc>
                          <a:spcPct val="115000"/>
                        </a:lnSpc>
                        <a:spcBef>
                          <a:spcPts val="0"/>
                        </a:spcBef>
                        <a:spcAft>
                          <a:spcPts val="0"/>
                        </a:spcAft>
                        <a:buNone/>
                      </a:pPr>
                      <a:r>
                        <a:rPr lang="en-US" sz="2400" b="1" dirty="0">
                          <a:solidFill>
                            <a:srgbClr val="FFFFFF"/>
                          </a:solidFill>
                        </a:rPr>
                        <a:t>4</a:t>
                      </a:r>
                      <a:endParaRPr sz="2400" b="1" dirty="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US" sz="2400" b="1">
                          <a:solidFill>
                            <a:srgbClr val="FFFFFF"/>
                          </a:solidFill>
                        </a:rPr>
                        <a:t>5</a:t>
                      </a:r>
                      <a:endParaRPr sz="2400" b="1">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285F4"/>
                    </a:solidFill>
                  </a:tcPr>
                </a:tc>
                <a:extLst>
                  <a:ext uri="{0D108BD9-81ED-4DB2-BD59-A6C34878D82A}">
                    <a16:rowId xmlns:a16="http://schemas.microsoft.com/office/drawing/2014/main" val="10001"/>
                  </a:ext>
                </a:extLst>
              </a:tr>
              <a:tr h="320775">
                <a:tc gridSpan="6">
                  <a:txBody>
                    <a:bodyPr/>
                    <a:lstStyle/>
                    <a:p>
                      <a:pPr marL="0" lvl="0" indent="0" algn="ctr" rtl="0">
                        <a:lnSpc>
                          <a:spcPct val="115000"/>
                        </a:lnSpc>
                        <a:spcBef>
                          <a:spcPts val="0"/>
                        </a:spcBef>
                        <a:spcAft>
                          <a:spcPts val="0"/>
                        </a:spcAft>
                        <a:buNone/>
                      </a:pPr>
                      <a:r>
                        <a:rPr lang="en-US" b="1"/>
                        <a:t>Example Engagement Methods</a:t>
                      </a:r>
                      <a:endParaRPr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95625">
                <a:tc>
                  <a:txBody>
                    <a:bodyPr/>
                    <a:lstStyle/>
                    <a:p>
                      <a:pPr marL="0" lvl="0" indent="0" algn="l" rtl="0">
                        <a:lnSpc>
                          <a:spcPct val="115000"/>
                        </a:lnSpc>
                        <a:spcBef>
                          <a:spcPts val="0"/>
                        </a:spcBef>
                        <a:spcAft>
                          <a:spcPts val="0"/>
                        </a:spcAft>
                        <a:buNone/>
                      </a:pPr>
                      <a:r>
                        <a:rPr lang="en-US" sz="1800" b="1">
                          <a:solidFill>
                            <a:srgbClr val="A64D79"/>
                          </a:solidFill>
                        </a:rPr>
                        <a:t>Ignore</a:t>
                      </a:r>
                      <a:endParaRPr sz="1800" b="1">
                        <a:solidFill>
                          <a:srgbClr val="A64D79"/>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800" b="1">
                          <a:solidFill>
                            <a:srgbClr val="FF9900"/>
                          </a:solidFill>
                        </a:rPr>
                        <a:t>Inform</a:t>
                      </a:r>
                      <a:endParaRPr sz="1800" b="1">
                        <a:solidFill>
                          <a:srgbClr val="FF9900"/>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800" b="1">
                          <a:solidFill>
                            <a:srgbClr val="F1C232"/>
                          </a:solidFill>
                        </a:rPr>
                        <a:t>Consult</a:t>
                      </a:r>
                      <a:endParaRPr sz="1800" b="1">
                        <a:solidFill>
                          <a:srgbClr val="F1C232"/>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800" b="1">
                          <a:solidFill>
                            <a:srgbClr val="6AA84F"/>
                          </a:solidFill>
                        </a:rPr>
                        <a:t>Involve</a:t>
                      </a:r>
                      <a:endParaRPr sz="1800" b="1">
                        <a:solidFill>
                          <a:srgbClr val="6AA84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800" b="1">
                          <a:solidFill>
                            <a:srgbClr val="46BDC6"/>
                          </a:solidFill>
                        </a:rPr>
                        <a:t>Collaborate</a:t>
                      </a:r>
                      <a:endParaRPr sz="1800" b="1">
                        <a:solidFill>
                          <a:srgbClr val="46BDC6"/>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800" b="1">
                          <a:solidFill>
                            <a:srgbClr val="4285F4"/>
                          </a:solidFill>
                        </a:rPr>
                        <a:t>Defer</a:t>
                      </a:r>
                      <a:endParaRPr sz="1800" b="1">
                        <a:solidFill>
                          <a:srgbClr val="4285F4"/>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929800">
                <a:tc>
                  <a:txBody>
                    <a:bodyPr/>
                    <a:lstStyle/>
                    <a:p>
                      <a:pPr marL="100584" lvl="0" indent="-96520" algn="l" rtl="0">
                        <a:lnSpc>
                          <a:spcPct val="115000"/>
                        </a:lnSpc>
                        <a:spcBef>
                          <a:spcPts val="0"/>
                        </a:spcBef>
                        <a:spcAft>
                          <a:spcPts val="0"/>
                        </a:spcAft>
                        <a:buSzPts val="800"/>
                        <a:buChar char="●"/>
                      </a:pPr>
                      <a:r>
                        <a:rPr lang="en-US" sz="1000"/>
                        <a:t>Closed door meeting</a:t>
                      </a:r>
                      <a:endParaRPr sz="1000"/>
                    </a:p>
                    <a:p>
                      <a:pPr marL="100584" lvl="0" indent="-96520" algn="l" rtl="0">
                        <a:lnSpc>
                          <a:spcPct val="115000"/>
                        </a:lnSpc>
                        <a:spcBef>
                          <a:spcPts val="0"/>
                        </a:spcBef>
                        <a:spcAft>
                          <a:spcPts val="0"/>
                        </a:spcAft>
                        <a:buSzPts val="800"/>
                        <a:buChar char="●"/>
                      </a:pPr>
                      <a:r>
                        <a:rPr lang="en-US" sz="1000"/>
                        <a:t>Misinformation</a:t>
                      </a:r>
                      <a:endParaRPr sz="1000"/>
                    </a:p>
                    <a:p>
                      <a:pPr marL="100584" lvl="0" indent="-96520" algn="l" rtl="0">
                        <a:lnSpc>
                          <a:spcPct val="115000"/>
                        </a:lnSpc>
                        <a:spcBef>
                          <a:spcPts val="0"/>
                        </a:spcBef>
                        <a:spcAft>
                          <a:spcPts val="0"/>
                        </a:spcAft>
                        <a:buSzPts val="800"/>
                        <a:buChar char="●"/>
                      </a:pPr>
                      <a:r>
                        <a:rPr lang="en-US" sz="1000"/>
                        <a:t>Systematic effort to avoid engagement</a:t>
                      </a:r>
                      <a:endParaRPr sz="100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114300" lvl="0" indent="-98425" algn="l" rtl="0">
                        <a:lnSpc>
                          <a:spcPct val="115000"/>
                        </a:lnSpc>
                        <a:spcBef>
                          <a:spcPts val="0"/>
                        </a:spcBef>
                        <a:spcAft>
                          <a:spcPts val="0"/>
                        </a:spcAft>
                        <a:buSzPts val="800"/>
                        <a:buChar char="●"/>
                      </a:pPr>
                      <a:r>
                        <a:rPr lang="en-US" sz="1000"/>
                        <a:t>Fact sheets</a:t>
                      </a:r>
                      <a:endParaRPr sz="1000"/>
                    </a:p>
                    <a:p>
                      <a:pPr marL="114300" lvl="0" indent="-98425" algn="l" rtl="0">
                        <a:lnSpc>
                          <a:spcPct val="115000"/>
                        </a:lnSpc>
                        <a:spcBef>
                          <a:spcPts val="0"/>
                        </a:spcBef>
                        <a:spcAft>
                          <a:spcPts val="0"/>
                        </a:spcAft>
                        <a:buSzPts val="800"/>
                        <a:buChar char="●"/>
                      </a:pPr>
                      <a:r>
                        <a:rPr lang="en-US" sz="1000"/>
                        <a:t>Open houses</a:t>
                      </a:r>
                      <a:endParaRPr sz="1000"/>
                    </a:p>
                    <a:p>
                      <a:pPr marL="114300" lvl="0" indent="-98425" algn="l" rtl="0">
                        <a:lnSpc>
                          <a:spcPct val="115000"/>
                        </a:lnSpc>
                        <a:spcBef>
                          <a:spcPts val="0"/>
                        </a:spcBef>
                        <a:spcAft>
                          <a:spcPts val="0"/>
                        </a:spcAft>
                        <a:buSzPts val="800"/>
                        <a:buChar char="●"/>
                      </a:pPr>
                      <a:r>
                        <a:rPr lang="en-US" sz="1000"/>
                        <a:t>Presentations</a:t>
                      </a:r>
                      <a:endParaRPr sz="1000"/>
                    </a:p>
                    <a:p>
                      <a:pPr marL="114300" lvl="0" indent="-98425" algn="l" rtl="0">
                        <a:lnSpc>
                          <a:spcPct val="115000"/>
                        </a:lnSpc>
                        <a:spcBef>
                          <a:spcPts val="0"/>
                        </a:spcBef>
                        <a:spcAft>
                          <a:spcPts val="0"/>
                        </a:spcAft>
                        <a:buSzPts val="800"/>
                        <a:buChar char="●"/>
                      </a:pPr>
                      <a:r>
                        <a:rPr lang="en-US" sz="1000"/>
                        <a:t>Billboards or school electronic boards</a:t>
                      </a:r>
                      <a:endParaRPr sz="1000"/>
                    </a:p>
                    <a:p>
                      <a:pPr marL="114300" lvl="0" indent="-98425" algn="l" rtl="0">
                        <a:lnSpc>
                          <a:spcPct val="115000"/>
                        </a:lnSpc>
                        <a:spcBef>
                          <a:spcPts val="0"/>
                        </a:spcBef>
                        <a:spcAft>
                          <a:spcPts val="0"/>
                        </a:spcAft>
                        <a:buSzPts val="800"/>
                        <a:buChar char="●"/>
                      </a:pPr>
                      <a:r>
                        <a:rPr lang="en-US" sz="1000"/>
                        <a:t>Videos</a:t>
                      </a:r>
                      <a:endParaRPr sz="1000"/>
                    </a:p>
                    <a:p>
                      <a:pPr marL="114300" lvl="0" indent="-98425" algn="l" rtl="0">
                        <a:lnSpc>
                          <a:spcPct val="115000"/>
                        </a:lnSpc>
                        <a:spcBef>
                          <a:spcPts val="0"/>
                        </a:spcBef>
                        <a:spcAft>
                          <a:spcPts val="0"/>
                        </a:spcAft>
                        <a:buSzPts val="800"/>
                        <a:buChar char="●"/>
                      </a:pPr>
                      <a:r>
                        <a:rPr lang="en-US" sz="1000"/>
                        <a:t>Social media posts</a:t>
                      </a:r>
                      <a:endParaRPr sz="100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114300" lvl="0" indent="-98425" algn="l" rtl="0">
                        <a:lnSpc>
                          <a:spcPct val="115000"/>
                        </a:lnSpc>
                        <a:spcBef>
                          <a:spcPts val="0"/>
                        </a:spcBef>
                        <a:spcAft>
                          <a:spcPts val="0"/>
                        </a:spcAft>
                        <a:buSzPts val="800"/>
                        <a:buChar char="●"/>
                      </a:pPr>
                      <a:r>
                        <a:rPr lang="en-US" sz="1000"/>
                        <a:t>Input sessions</a:t>
                      </a:r>
                      <a:endParaRPr sz="1000"/>
                    </a:p>
                    <a:p>
                      <a:pPr marL="114300" lvl="0" indent="-98425" algn="l" rtl="0">
                        <a:lnSpc>
                          <a:spcPct val="115000"/>
                        </a:lnSpc>
                        <a:spcBef>
                          <a:spcPts val="0"/>
                        </a:spcBef>
                        <a:spcAft>
                          <a:spcPts val="0"/>
                        </a:spcAft>
                        <a:buSzPts val="800"/>
                        <a:buChar char="●"/>
                      </a:pPr>
                      <a:r>
                        <a:rPr lang="en-US" sz="1000"/>
                        <a:t>Focus groups</a:t>
                      </a:r>
                      <a:endParaRPr sz="1000"/>
                    </a:p>
                    <a:p>
                      <a:pPr marL="114300" lvl="0" indent="-98425" algn="l" rtl="0">
                        <a:lnSpc>
                          <a:spcPct val="115000"/>
                        </a:lnSpc>
                        <a:spcBef>
                          <a:spcPts val="0"/>
                        </a:spcBef>
                        <a:spcAft>
                          <a:spcPts val="0"/>
                        </a:spcAft>
                        <a:buSzPts val="800"/>
                        <a:buChar char="●"/>
                      </a:pPr>
                      <a:r>
                        <a:rPr lang="en-US" sz="1000"/>
                        <a:t>Empathy interviews</a:t>
                      </a:r>
                      <a:endParaRPr sz="1000"/>
                    </a:p>
                    <a:p>
                      <a:pPr marL="114300" lvl="0" indent="-98425" algn="l" rtl="0">
                        <a:lnSpc>
                          <a:spcPct val="115000"/>
                        </a:lnSpc>
                        <a:spcBef>
                          <a:spcPts val="0"/>
                        </a:spcBef>
                        <a:spcAft>
                          <a:spcPts val="0"/>
                        </a:spcAft>
                        <a:buSzPts val="800"/>
                        <a:buChar char="●"/>
                      </a:pPr>
                      <a:r>
                        <a:rPr lang="en-US" sz="1000"/>
                        <a:t>Surveys</a:t>
                      </a:r>
                      <a:endParaRPr sz="100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114300" lvl="0" indent="-98425" algn="l" rtl="0">
                        <a:lnSpc>
                          <a:spcPct val="115000"/>
                        </a:lnSpc>
                        <a:spcBef>
                          <a:spcPts val="0"/>
                        </a:spcBef>
                        <a:spcAft>
                          <a:spcPts val="0"/>
                        </a:spcAft>
                        <a:buSzPts val="800"/>
                        <a:buChar char="●"/>
                      </a:pPr>
                      <a:r>
                        <a:rPr lang="en-US" sz="1000"/>
                        <a:t>Collaboration or engagement with community organizing and community voices</a:t>
                      </a:r>
                      <a:endParaRPr sz="1000"/>
                    </a:p>
                    <a:p>
                      <a:pPr marL="114300" lvl="0" indent="-98425" algn="l" rtl="0">
                        <a:lnSpc>
                          <a:spcPct val="115000"/>
                        </a:lnSpc>
                        <a:spcBef>
                          <a:spcPts val="0"/>
                        </a:spcBef>
                        <a:spcAft>
                          <a:spcPts val="0"/>
                        </a:spcAft>
                        <a:buSzPts val="800"/>
                        <a:buChar char="●"/>
                      </a:pPr>
                      <a:r>
                        <a:rPr lang="en-US" sz="1000"/>
                        <a:t>House meetings</a:t>
                      </a:r>
                      <a:endParaRPr sz="1000"/>
                    </a:p>
                    <a:p>
                      <a:pPr marL="114300" lvl="0" indent="-98425" algn="l" rtl="0">
                        <a:lnSpc>
                          <a:spcPct val="115000"/>
                        </a:lnSpc>
                        <a:spcBef>
                          <a:spcPts val="0"/>
                        </a:spcBef>
                        <a:spcAft>
                          <a:spcPts val="0"/>
                        </a:spcAft>
                        <a:buSzPts val="800"/>
                        <a:buChar char="●"/>
                      </a:pPr>
                      <a:r>
                        <a:rPr lang="en-US" sz="1000"/>
                        <a:t>Interactive workshops &amp; forums with accessibility and safety considerations</a:t>
                      </a:r>
                      <a:endParaRPr sz="1000"/>
                    </a:p>
                    <a:p>
                      <a:pPr marL="114300" lvl="0" indent="-98425" algn="l" rtl="0">
                        <a:lnSpc>
                          <a:spcPct val="115000"/>
                        </a:lnSpc>
                        <a:spcBef>
                          <a:spcPts val="0"/>
                        </a:spcBef>
                        <a:spcAft>
                          <a:spcPts val="0"/>
                        </a:spcAft>
                        <a:buSzPts val="800"/>
                        <a:buChar char="●"/>
                      </a:pPr>
                      <a:r>
                        <a:rPr lang="en-US" sz="1000"/>
                        <a:t>Student &amp; Parent/Family Advisory Committees</a:t>
                      </a:r>
                      <a:endParaRPr sz="100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114300" lvl="0" indent="-98425" algn="l" rtl="0">
                        <a:lnSpc>
                          <a:spcPct val="115000"/>
                        </a:lnSpc>
                        <a:spcBef>
                          <a:spcPts val="0"/>
                        </a:spcBef>
                        <a:spcAft>
                          <a:spcPts val="0"/>
                        </a:spcAft>
                        <a:buSzPts val="800"/>
                        <a:buChar char="●"/>
                      </a:pPr>
                      <a:r>
                        <a:rPr lang="en-US" sz="1000"/>
                        <a:t>MOUs with Community-based organizations</a:t>
                      </a:r>
                      <a:endParaRPr sz="1000"/>
                    </a:p>
                    <a:p>
                      <a:pPr marL="114300" lvl="0" indent="-98425" algn="l" rtl="0">
                        <a:lnSpc>
                          <a:spcPct val="115000"/>
                        </a:lnSpc>
                        <a:spcBef>
                          <a:spcPts val="0"/>
                        </a:spcBef>
                        <a:spcAft>
                          <a:spcPts val="0"/>
                        </a:spcAft>
                        <a:buSzPts val="800"/>
                        <a:buChar char="●"/>
                      </a:pPr>
                      <a:r>
                        <a:rPr lang="en-US" sz="1000"/>
                        <a:t>Leadership Development</a:t>
                      </a:r>
                      <a:endParaRPr sz="1000"/>
                    </a:p>
                    <a:p>
                      <a:pPr marL="114300" lvl="0" indent="-98425" algn="l" rtl="0">
                        <a:lnSpc>
                          <a:spcPct val="115000"/>
                        </a:lnSpc>
                        <a:spcBef>
                          <a:spcPts val="0"/>
                        </a:spcBef>
                        <a:spcAft>
                          <a:spcPts val="0"/>
                        </a:spcAft>
                        <a:buSzPts val="800"/>
                        <a:buChar char="●"/>
                      </a:pPr>
                      <a:r>
                        <a:rPr lang="en-US" sz="1000"/>
                        <a:t>Resources &amp; funding allocated for community organizing</a:t>
                      </a:r>
                      <a:endParaRPr sz="1000"/>
                    </a:p>
                    <a:p>
                      <a:pPr marL="114300" lvl="0" indent="-98425" algn="l" rtl="0">
                        <a:lnSpc>
                          <a:spcPct val="115000"/>
                        </a:lnSpc>
                        <a:spcBef>
                          <a:spcPts val="0"/>
                        </a:spcBef>
                        <a:spcAft>
                          <a:spcPts val="0"/>
                        </a:spcAft>
                        <a:buSzPts val="800"/>
                        <a:buChar char="●"/>
                      </a:pPr>
                      <a:r>
                        <a:rPr lang="en-US" sz="1000"/>
                        <a:t>Collaborative design and facilitations of community forums to ensure voice, safety &amp; accessibility</a:t>
                      </a:r>
                      <a:endParaRPr sz="100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114300" lvl="0" indent="-98425" algn="l" rtl="0">
                        <a:lnSpc>
                          <a:spcPct val="115000"/>
                        </a:lnSpc>
                        <a:spcBef>
                          <a:spcPts val="0"/>
                        </a:spcBef>
                        <a:spcAft>
                          <a:spcPts val="0"/>
                        </a:spcAft>
                        <a:buSzPts val="800"/>
                        <a:buChar char="●"/>
                      </a:pPr>
                      <a:r>
                        <a:rPr lang="en-US" sz="1000" dirty="0"/>
                        <a:t>Community-driven planning</a:t>
                      </a:r>
                      <a:endParaRPr sz="1000" dirty="0"/>
                    </a:p>
                    <a:p>
                      <a:pPr marL="114300" lvl="0" indent="-98425" algn="l" rtl="0">
                        <a:lnSpc>
                          <a:spcPct val="115000"/>
                        </a:lnSpc>
                        <a:spcBef>
                          <a:spcPts val="0"/>
                        </a:spcBef>
                        <a:spcAft>
                          <a:spcPts val="0"/>
                        </a:spcAft>
                        <a:buSzPts val="800"/>
                        <a:buChar char="●"/>
                      </a:pPr>
                      <a:r>
                        <a:rPr lang="en-US" sz="1000" dirty="0"/>
                        <a:t>Student or Parent/Family led community forums to assess challenges and develop solutions</a:t>
                      </a:r>
                      <a:endParaRPr sz="1000" dirty="0"/>
                    </a:p>
                    <a:p>
                      <a:pPr marL="114300" lvl="0" indent="-98425" algn="l" rtl="0">
                        <a:lnSpc>
                          <a:spcPct val="115000"/>
                        </a:lnSpc>
                        <a:spcBef>
                          <a:spcPts val="0"/>
                        </a:spcBef>
                        <a:spcAft>
                          <a:spcPts val="0"/>
                        </a:spcAft>
                        <a:buSzPts val="800"/>
                        <a:buChar char="●"/>
                      </a:pPr>
                      <a:r>
                        <a:rPr lang="en-US" sz="1000" dirty="0"/>
                        <a:t>Consensus building</a:t>
                      </a:r>
                      <a:endParaRPr sz="1000" dirty="0"/>
                    </a:p>
                    <a:p>
                      <a:pPr marL="114300" lvl="0" indent="-98425" algn="l" rtl="0">
                        <a:lnSpc>
                          <a:spcPct val="115000"/>
                        </a:lnSpc>
                        <a:spcBef>
                          <a:spcPts val="0"/>
                        </a:spcBef>
                        <a:spcAft>
                          <a:spcPts val="0"/>
                        </a:spcAft>
                        <a:buSzPts val="800"/>
                        <a:buChar char="●"/>
                      </a:pPr>
                      <a:r>
                        <a:rPr lang="en-US" sz="1000" dirty="0"/>
                        <a:t>Participatory Action Research and community-driven initiatives</a:t>
                      </a:r>
                      <a:endParaRPr sz="1000" dirty="0"/>
                    </a:p>
                    <a:p>
                      <a:pPr marL="114300" lvl="0" indent="-98425" algn="l" rtl="0">
                        <a:lnSpc>
                          <a:spcPct val="115000"/>
                        </a:lnSpc>
                        <a:spcBef>
                          <a:spcPts val="0"/>
                        </a:spcBef>
                        <a:spcAft>
                          <a:spcPts val="0"/>
                        </a:spcAft>
                        <a:buSzPts val="800"/>
                        <a:buChar char="●"/>
                      </a:pPr>
                      <a:r>
                        <a:rPr lang="en-US" sz="1000" dirty="0"/>
                        <a:t>Participatory budgeting</a:t>
                      </a:r>
                      <a:endParaRPr sz="1000" dirty="0"/>
                    </a:p>
                    <a:p>
                      <a:pPr marL="114300" lvl="0" indent="-98425" algn="l" rtl="0">
                        <a:lnSpc>
                          <a:spcPct val="115000"/>
                        </a:lnSpc>
                        <a:spcBef>
                          <a:spcPts val="0"/>
                        </a:spcBef>
                        <a:spcAft>
                          <a:spcPts val="0"/>
                        </a:spcAft>
                        <a:buSzPts val="800"/>
                        <a:buChar char="●"/>
                      </a:pPr>
                      <a:r>
                        <a:rPr lang="en-US" sz="1000" dirty="0"/>
                        <a:t>Community schools</a:t>
                      </a:r>
                      <a:endParaRPr sz="1000" dirty="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12a5ce4d8ff_0_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Key Strategies</a:t>
            </a:r>
            <a:endParaRPr/>
          </a:p>
        </p:txBody>
      </p:sp>
      <p:sp>
        <p:nvSpPr>
          <p:cNvPr id="641" name="Google Shape;641;g12a5ce4d8ff_0_89"/>
          <p:cNvSpPr txBox="1"/>
          <p:nvPr/>
        </p:nvSpPr>
        <p:spPr>
          <a:xfrm>
            <a:off x="792750" y="1945350"/>
            <a:ext cx="8481300" cy="2878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200"/>
              <a:buFont typeface="Arial"/>
              <a:buNone/>
            </a:pPr>
            <a:r>
              <a:rPr lang="en-US" sz="2500" b="1" i="0" u="none" strike="noStrike" cap="none">
                <a:solidFill>
                  <a:srgbClr val="000000"/>
                </a:solidFill>
                <a:latin typeface="Calibri"/>
                <a:ea typeface="Calibri"/>
                <a:cs typeface="Calibri"/>
                <a:sym typeface="Calibri"/>
              </a:rPr>
              <a:t>Key Strategy 1</a:t>
            </a:r>
            <a:r>
              <a:rPr lang="en-US" sz="2500" b="0" i="0" u="none" strike="noStrike" cap="none">
                <a:solidFill>
                  <a:srgbClr val="000000"/>
                </a:solidFill>
                <a:latin typeface="Calibri"/>
                <a:ea typeface="Calibri"/>
                <a:cs typeface="Calibri"/>
                <a:sym typeface="Calibri"/>
              </a:rPr>
              <a:t>: Identify Needs</a:t>
            </a:r>
            <a:endParaRPr sz="25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200"/>
              <a:buFont typeface="Arial"/>
              <a:buNone/>
            </a:pPr>
            <a:r>
              <a:rPr lang="en-US" sz="2500" b="1" i="0" u="none" strike="noStrike" cap="none">
                <a:solidFill>
                  <a:srgbClr val="000000"/>
                </a:solidFill>
                <a:latin typeface="Calibri"/>
                <a:ea typeface="Calibri"/>
                <a:cs typeface="Calibri"/>
                <a:sym typeface="Calibri"/>
              </a:rPr>
              <a:t>Key Strategy 2</a:t>
            </a:r>
            <a:r>
              <a:rPr lang="en-US" sz="2500" b="0" i="0" u="none" strike="noStrike" cap="none">
                <a:solidFill>
                  <a:srgbClr val="000000"/>
                </a:solidFill>
                <a:latin typeface="Calibri"/>
                <a:ea typeface="Calibri"/>
                <a:cs typeface="Calibri"/>
                <a:sym typeface="Calibri"/>
              </a:rPr>
              <a:t>: Use Community Asset Mapping</a:t>
            </a:r>
            <a:endParaRPr sz="25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200"/>
              <a:buFont typeface="Arial"/>
              <a:buNone/>
            </a:pPr>
            <a:r>
              <a:rPr lang="en-US" sz="2500" b="1" i="0" u="none" strike="noStrike" cap="none">
                <a:solidFill>
                  <a:srgbClr val="000000"/>
                </a:solidFill>
                <a:latin typeface="Calibri"/>
                <a:ea typeface="Calibri"/>
                <a:cs typeface="Calibri"/>
                <a:sym typeface="Calibri"/>
              </a:rPr>
              <a:t>Key Strategy 3</a:t>
            </a:r>
            <a:r>
              <a:rPr lang="en-US" sz="2500" b="0" i="0" u="none" strike="noStrike" cap="none">
                <a:solidFill>
                  <a:srgbClr val="000000"/>
                </a:solidFill>
                <a:latin typeface="Calibri"/>
                <a:ea typeface="Calibri"/>
                <a:cs typeface="Calibri"/>
                <a:sym typeface="Calibri"/>
              </a:rPr>
              <a:t>: Implement an Outreach Plan	</a:t>
            </a:r>
            <a:endParaRPr sz="25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200"/>
              <a:buFont typeface="Arial"/>
              <a:buNone/>
            </a:pPr>
            <a:r>
              <a:rPr lang="en-US" sz="2500" b="1" i="0" u="none" strike="noStrike" cap="none">
                <a:solidFill>
                  <a:srgbClr val="000000"/>
                </a:solidFill>
                <a:latin typeface="Calibri"/>
                <a:ea typeface="Calibri"/>
                <a:cs typeface="Calibri"/>
                <a:sym typeface="Calibri"/>
              </a:rPr>
              <a:t>Key Strategy 4</a:t>
            </a:r>
            <a:r>
              <a:rPr lang="en-US" sz="2500" b="0" i="0" u="none" strike="noStrike" cap="none">
                <a:solidFill>
                  <a:srgbClr val="000000"/>
                </a:solidFill>
                <a:latin typeface="Calibri"/>
                <a:ea typeface="Calibri"/>
                <a:cs typeface="Calibri"/>
                <a:sym typeface="Calibri"/>
              </a:rPr>
              <a:t>: Execute Your Partnership	</a:t>
            </a:r>
            <a:endParaRPr sz="25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200"/>
              <a:buFont typeface="Arial"/>
              <a:buNone/>
            </a:pPr>
            <a:r>
              <a:rPr lang="en-US" sz="2500" b="1" i="0" u="none" strike="noStrike" cap="none">
                <a:solidFill>
                  <a:srgbClr val="000000"/>
                </a:solidFill>
                <a:latin typeface="Calibri"/>
                <a:ea typeface="Calibri"/>
                <a:cs typeface="Calibri"/>
                <a:sym typeface="Calibri"/>
              </a:rPr>
              <a:t>Key Strategy 5</a:t>
            </a:r>
            <a:r>
              <a:rPr lang="en-US" sz="2500" b="0" i="0" u="none" strike="noStrike" cap="none">
                <a:solidFill>
                  <a:srgbClr val="000000"/>
                </a:solidFill>
                <a:latin typeface="Calibri"/>
                <a:ea typeface="Calibri"/>
                <a:cs typeface="Calibri"/>
                <a:sym typeface="Calibri"/>
              </a:rPr>
              <a:t>: Preserve Your Partnerships</a:t>
            </a:r>
            <a:endParaRPr sz="2500" b="0" i="0" u="none" strike="noStrike" cap="none">
              <a:solidFill>
                <a:srgbClr val="000000"/>
              </a:solidFill>
              <a:latin typeface="Calibri"/>
              <a:ea typeface="Calibri"/>
              <a:cs typeface="Calibri"/>
              <a:sym typeface="Calibri"/>
            </a:endParaRPr>
          </a:p>
        </p:txBody>
      </p:sp>
      <p:sp>
        <p:nvSpPr>
          <p:cNvPr id="642" name="Google Shape;642;g12a5ce4d8ff_0_8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rgbClr val="595959"/>
                </a:solidFill>
              </a:rPr>
              <a:t>13</a:t>
            </a:fld>
            <a:endParaRPr>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12a5ce4d8ff_0_255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Strategic Partnerships</a:t>
            </a:r>
            <a:endParaRPr/>
          </a:p>
        </p:txBody>
      </p:sp>
      <p:pic>
        <p:nvPicPr>
          <p:cNvPr id="648" name="Google Shape;648;g12a5ce4d8ff_0_2552" descr="You for Youth logo" title="You for Youth Logo"/>
          <p:cNvPicPr preferRelativeResize="0"/>
          <p:nvPr/>
        </p:nvPicPr>
        <p:blipFill rotWithShape="1">
          <a:blip r:embed="rId3">
            <a:alphaModFix/>
          </a:blip>
          <a:srcRect/>
          <a:stretch/>
        </p:blipFill>
        <p:spPr>
          <a:xfrm>
            <a:off x="3429279" y="3818400"/>
            <a:ext cx="4691850" cy="1460975"/>
          </a:xfrm>
          <a:prstGeom prst="rect">
            <a:avLst/>
          </a:prstGeom>
          <a:noFill/>
          <a:ln>
            <a:noFill/>
          </a:ln>
        </p:spPr>
      </p:pic>
      <p:sp>
        <p:nvSpPr>
          <p:cNvPr id="649" name="Google Shape;649;g12a5ce4d8ff_0_2552"/>
          <p:cNvSpPr txBox="1"/>
          <p:nvPr/>
        </p:nvSpPr>
        <p:spPr>
          <a:xfrm>
            <a:off x="717175" y="1789700"/>
            <a:ext cx="9344100" cy="1523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sng" strike="noStrike" cap="none">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Y4Y Summer Learning Initiative</a:t>
            </a:r>
            <a:endParaRPr sz="22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The United States Department of Education contracted with Y4Y to create this resource for 21st CCLC Out-of-School Time programs. All tools are in Word or Excel formats with permission to use, change, and make work for your specific needs.</a:t>
            </a:r>
            <a:endParaRPr sz="1700" b="0" i="0" u="none" strike="noStrike" cap="none">
              <a:solidFill>
                <a:srgbClr val="000000"/>
              </a:solidFill>
              <a:latin typeface="Calibri"/>
              <a:ea typeface="Calibri"/>
              <a:cs typeface="Calibri"/>
              <a:sym typeface="Calibri"/>
            </a:endParaRPr>
          </a:p>
        </p:txBody>
      </p:sp>
      <p:sp>
        <p:nvSpPr>
          <p:cNvPr id="650" name="Google Shape;650;g12a5ce4d8ff_0_255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595959"/>
                </a:solidFill>
              </a:rPr>
              <a:t>14</a:t>
            </a:fld>
            <a:endParaRPr>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12a5ce4d8ff_0_9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Oregon Resources  </a:t>
            </a:r>
            <a:endParaRPr/>
          </a:p>
        </p:txBody>
      </p:sp>
      <p:pic>
        <p:nvPicPr>
          <p:cNvPr id="656" name="Google Shape;656;g12a5ce4d8ff_0_96" descr="OregonASK logo" title="OregonASK logo"/>
          <p:cNvPicPr preferRelativeResize="0"/>
          <p:nvPr/>
        </p:nvPicPr>
        <p:blipFill rotWithShape="1">
          <a:blip r:embed="rId3">
            <a:alphaModFix/>
          </a:blip>
          <a:srcRect/>
          <a:stretch/>
        </p:blipFill>
        <p:spPr>
          <a:xfrm>
            <a:off x="1288050" y="1742341"/>
            <a:ext cx="2924175" cy="962025"/>
          </a:xfrm>
          <a:prstGeom prst="rect">
            <a:avLst/>
          </a:prstGeom>
          <a:noFill/>
          <a:ln>
            <a:noFill/>
          </a:ln>
        </p:spPr>
      </p:pic>
      <p:pic>
        <p:nvPicPr>
          <p:cNvPr id="657" name="Google Shape;657;g12a5ce4d8ff_0_96" descr="STEM Oregon logo" title="STEM Oregon Logo"/>
          <p:cNvPicPr preferRelativeResize="0"/>
          <p:nvPr/>
        </p:nvPicPr>
        <p:blipFill rotWithShape="1">
          <a:blip r:embed="rId4">
            <a:alphaModFix/>
          </a:blip>
          <a:srcRect/>
          <a:stretch/>
        </p:blipFill>
        <p:spPr>
          <a:xfrm>
            <a:off x="6620100" y="1483800"/>
            <a:ext cx="4045314" cy="1291725"/>
          </a:xfrm>
          <a:prstGeom prst="rect">
            <a:avLst/>
          </a:prstGeom>
          <a:noFill/>
          <a:ln>
            <a:noFill/>
          </a:ln>
        </p:spPr>
      </p:pic>
      <p:pic>
        <p:nvPicPr>
          <p:cNvPr id="658" name="Google Shape;658;g12a5ce4d8ff_0_96" descr="Oregon Stem Hubs legend of locations within the State" title="Oregon STEM Hub Locations"/>
          <p:cNvPicPr preferRelativeResize="0"/>
          <p:nvPr/>
        </p:nvPicPr>
        <p:blipFill rotWithShape="1">
          <a:blip r:embed="rId5">
            <a:alphaModFix/>
          </a:blip>
          <a:srcRect/>
          <a:stretch/>
        </p:blipFill>
        <p:spPr>
          <a:xfrm>
            <a:off x="6540900" y="2704375"/>
            <a:ext cx="4045324" cy="2832308"/>
          </a:xfrm>
          <a:prstGeom prst="rect">
            <a:avLst/>
          </a:prstGeom>
          <a:noFill/>
          <a:ln>
            <a:noFill/>
          </a:ln>
        </p:spPr>
      </p:pic>
      <p:pic>
        <p:nvPicPr>
          <p:cNvPr id="659" name="Google Shape;659;g12a5ce4d8ff_0_96" descr="Oregon afterschool program sites legend of locations within the state" title="Oregon afterschool program sites"/>
          <p:cNvPicPr preferRelativeResize="0"/>
          <p:nvPr/>
        </p:nvPicPr>
        <p:blipFill rotWithShape="1">
          <a:blip r:embed="rId6">
            <a:alphaModFix/>
          </a:blip>
          <a:srcRect/>
          <a:stretch/>
        </p:blipFill>
        <p:spPr>
          <a:xfrm>
            <a:off x="1067575" y="2737761"/>
            <a:ext cx="4146925" cy="2887364"/>
          </a:xfrm>
          <a:prstGeom prst="rect">
            <a:avLst/>
          </a:prstGeom>
          <a:noFill/>
          <a:ln>
            <a:noFill/>
          </a:ln>
        </p:spPr>
      </p:pic>
      <p:sp>
        <p:nvSpPr>
          <p:cNvPr id="660" name="Google Shape;660;g12a5ce4d8ff_0_9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rgbClr val="595959"/>
                </a:solidFill>
              </a:rPr>
              <a:t>15</a:t>
            </a:fld>
            <a:endParaRPr>
              <a:solidFill>
                <a:srgbClr val="59595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12a5ce4d8ff_0_10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Building Strong Community Partnerships </a:t>
            </a:r>
            <a:endParaRPr/>
          </a:p>
        </p:txBody>
      </p:sp>
      <p:pic>
        <p:nvPicPr>
          <p:cNvPr id="666" name="Google Shape;666;g12a5ce4d8ff_0_104" descr="Designing Community Partnerships Toolkit Cover" title="Designing Community Partnerships Toolkit"/>
          <p:cNvPicPr preferRelativeResize="0"/>
          <p:nvPr/>
        </p:nvPicPr>
        <p:blipFill rotWithShape="1">
          <a:blip r:embed="rId3">
            <a:alphaModFix/>
          </a:blip>
          <a:srcRect/>
          <a:stretch/>
        </p:blipFill>
        <p:spPr>
          <a:xfrm>
            <a:off x="986600" y="1909025"/>
            <a:ext cx="3007125" cy="3873051"/>
          </a:xfrm>
          <a:prstGeom prst="rect">
            <a:avLst/>
          </a:prstGeom>
          <a:noFill/>
          <a:ln>
            <a:noFill/>
          </a:ln>
        </p:spPr>
      </p:pic>
      <p:sp>
        <p:nvSpPr>
          <p:cNvPr id="667" name="Google Shape;667;g12a5ce4d8ff_0_104"/>
          <p:cNvSpPr txBox="1"/>
          <p:nvPr/>
        </p:nvSpPr>
        <p:spPr>
          <a:xfrm>
            <a:off x="4237200" y="1972000"/>
            <a:ext cx="7606200" cy="419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2600" b="1">
                <a:latin typeface="Calibri"/>
                <a:ea typeface="Calibri"/>
                <a:cs typeface="Calibri"/>
                <a:sym typeface="Calibri"/>
              </a:rPr>
              <a:t>The Colorado Education Initiative</a:t>
            </a:r>
            <a:r>
              <a:rPr lang="en-US" sz="2200">
                <a:latin typeface="Calibri"/>
                <a:ea typeface="Calibri"/>
                <a:cs typeface="Calibri"/>
                <a:sym typeface="Calibri"/>
              </a:rPr>
              <a:t> </a:t>
            </a:r>
            <a:endParaRPr sz="2200">
              <a:latin typeface="Calibri"/>
              <a:ea typeface="Calibri"/>
              <a:cs typeface="Calibri"/>
              <a:sym typeface="Calibri"/>
            </a:endParaRPr>
          </a:p>
          <a:p>
            <a:pPr marL="0" marR="0" lvl="0" indent="0" algn="l" rtl="0">
              <a:lnSpc>
                <a:spcPct val="115000"/>
              </a:lnSpc>
              <a:spcBef>
                <a:spcPts val="0"/>
              </a:spcBef>
              <a:spcAft>
                <a:spcPts val="0"/>
              </a:spcAft>
              <a:buNone/>
            </a:pPr>
            <a:r>
              <a:rPr lang="en-US" sz="1900" u="sng">
                <a:solidFill>
                  <a:schemeClr val="hlink"/>
                </a:solidFill>
                <a:latin typeface="Calibri"/>
                <a:ea typeface="Calibri"/>
                <a:cs typeface="Calibri"/>
                <a:sym typeface="Calibri"/>
                <a:hlinkClick r:id="rId4"/>
              </a:rPr>
              <a:t>Designing Community Partnerships To Expand Student Learning: A Toolkit</a:t>
            </a:r>
            <a:endParaRPr sz="1900">
              <a:latin typeface="Calibri"/>
              <a:ea typeface="Calibri"/>
              <a:cs typeface="Calibri"/>
              <a:sym typeface="Calibri"/>
            </a:endParaRPr>
          </a:p>
          <a:p>
            <a:pPr marL="0" marR="0" lvl="0" indent="0" algn="l" rtl="0">
              <a:lnSpc>
                <a:spcPct val="115000"/>
              </a:lnSpc>
              <a:spcBef>
                <a:spcPts val="0"/>
              </a:spcBef>
              <a:spcAft>
                <a:spcPts val="0"/>
              </a:spcAft>
              <a:buNone/>
            </a:pPr>
            <a:r>
              <a:rPr lang="en-US" sz="1800" i="1">
                <a:latin typeface="Calibri"/>
                <a:ea typeface="Calibri"/>
                <a:cs typeface="Calibri"/>
                <a:sym typeface="Calibri"/>
              </a:rPr>
              <a:t>Building and Sustaining Community Partnerships for Next Generation Learning</a:t>
            </a:r>
            <a:endParaRPr sz="1800" i="1">
              <a:latin typeface="Calibri"/>
              <a:ea typeface="Calibri"/>
              <a:cs typeface="Calibri"/>
              <a:sym typeface="Calibri"/>
            </a:endParaRPr>
          </a:p>
          <a:p>
            <a:pPr marL="457200" marR="0" lvl="0" indent="-361950" algn="l" rtl="0">
              <a:lnSpc>
                <a:spcPct val="115000"/>
              </a:lnSpc>
              <a:spcBef>
                <a:spcPts val="0"/>
              </a:spcBef>
              <a:spcAft>
                <a:spcPts val="0"/>
              </a:spcAft>
              <a:buSzPts val="2100"/>
              <a:buFont typeface="Calibri"/>
              <a:buChar char="●"/>
            </a:pPr>
            <a:r>
              <a:rPr lang="en-US" sz="2100" b="0" i="0" u="none" strike="noStrike" cap="none">
                <a:solidFill>
                  <a:srgbClr val="000000"/>
                </a:solidFill>
                <a:latin typeface="Calibri"/>
                <a:ea typeface="Calibri"/>
                <a:cs typeface="Calibri"/>
                <a:sym typeface="Calibri"/>
              </a:rPr>
              <a:t>Pre</a:t>
            </a:r>
            <a:r>
              <a:rPr lang="en-US" sz="2100">
                <a:latin typeface="Calibri"/>
                <a:ea typeface="Calibri"/>
                <a:cs typeface="Calibri"/>
                <a:sym typeface="Calibri"/>
              </a:rPr>
              <a:t>-</a:t>
            </a:r>
            <a:r>
              <a:rPr lang="en-US" sz="2100" b="0" i="0" u="none" strike="noStrike" cap="none">
                <a:solidFill>
                  <a:srgbClr val="000000"/>
                </a:solidFill>
                <a:latin typeface="Calibri"/>
                <a:ea typeface="Calibri"/>
                <a:cs typeface="Calibri"/>
                <a:sym typeface="Calibri"/>
              </a:rPr>
              <a:t>Screening Questions for Potential Community Partners </a:t>
            </a:r>
            <a:endParaRPr sz="2100" b="0" i="0" u="none" strike="noStrike" cap="none">
              <a:solidFill>
                <a:srgbClr val="000000"/>
              </a:solidFill>
              <a:latin typeface="Calibri"/>
              <a:ea typeface="Calibri"/>
              <a:cs typeface="Calibri"/>
              <a:sym typeface="Calibri"/>
            </a:endParaRPr>
          </a:p>
          <a:p>
            <a:pPr marL="457200" marR="0" lvl="0" indent="-361950" algn="l" rtl="0">
              <a:lnSpc>
                <a:spcPct val="115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Community Partnership Agreements</a:t>
            </a:r>
            <a:endParaRPr sz="2100" b="0" i="0" u="none" strike="noStrike" cap="none">
              <a:solidFill>
                <a:srgbClr val="000000"/>
              </a:solidFill>
              <a:latin typeface="Calibri"/>
              <a:ea typeface="Calibri"/>
              <a:cs typeface="Calibri"/>
              <a:sym typeface="Calibri"/>
            </a:endParaRPr>
          </a:p>
          <a:p>
            <a:pPr marL="457200" marR="0" lvl="0" indent="-361950" algn="l" rtl="0">
              <a:lnSpc>
                <a:spcPct val="115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MOU examples</a:t>
            </a:r>
            <a:endParaRPr sz="2100" b="0" i="0" u="none" strike="noStrike" cap="none">
              <a:solidFill>
                <a:srgbClr val="000000"/>
              </a:solidFill>
              <a:latin typeface="Calibri"/>
              <a:ea typeface="Calibri"/>
              <a:cs typeface="Calibri"/>
              <a:sym typeface="Calibri"/>
            </a:endParaRPr>
          </a:p>
          <a:p>
            <a:pPr marL="457200" marR="0" lvl="0" indent="-361950" algn="l" rtl="0">
              <a:lnSpc>
                <a:spcPct val="115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Student and Family Surveys </a:t>
            </a:r>
            <a:endParaRPr sz="2100" b="0" i="0" u="none" strike="noStrike" cap="none">
              <a:solidFill>
                <a:srgbClr val="000000"/>
              </a:solidFill>
              <a:latin typeface="Calibri"/>
              <a:ea typeface="Calibri"/>
              <a:cs typeface="Calibri"/>
              <a:sym typeface="Calibri"/>
            </a:endParaRPr>
          </a:p>
          <a:p>
            <a:pPr marL="457200" marR="0" lvl="0" indent="-361950" algn="l" rtl="0">
              <a:lnSpc>
                <a:spcPct val="115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Shared Learning Space Agreement </a:t>
            </a:r>
            <a:endParaRPr sz="2100" b="0" i="0" u="none" strike="noStrike" cap="none">
              <a:solidFill>
                <a:srgbClr val="000000"/>
              </a:solidFill>
              <a:latin typeface="Calibri"/>
              <a:ea typeface="Calibri"/>
              <a:cs typeface="Calibri"/>
              <a:sym typeface="Calibri"/>
            </a:endParaRPr>
          </a:p>
          <a:p>
            <a:pPr marL="457200" marR="0" lvl="0" indent="-368300" algn="l" rtl="0">
              <a:lnSpc>
                <a:spcPct val="115000"/>
              </a:lnSpc>
              <a:spcBef>
                <a:spcPts val="0"/>
              </a:spcBef>
              <a:spcAft>
                <a:spcPts val="0"/>
              </a:spcAft>
              <a:buClr>
                <a:srgbClr val="000000"/>
              </a:buClr>
              <a:buSzPts val="2200"/>
              <a:buFont typeface="Calibri"/>
              <a:buChar char="●"/>
            </a:pPr>
            <a:r>
              <a:rPr lang="en-US" sz="2100" b="0" i="0" u="none" strike="noStrike" cap="none">
                <a:solidFill>
                  <a:srgbClr val="000000"/>
                </a:solidFill>
                <a:latin typeface="Calibri"/>
                <a:ea typeface="Calibri"/>
                <a:cs typeface="Calibri"/>
                <a:sym typeface="Calibri"/>
              </a:rPr>
              <a:t>Professional Development</a:t>
            </a:r>
            <a:r>
              <a:rPr lang="en-US" sz="2200" b="0" i="0" u="none" strike="noStrike" cap="none">
                <a:solidFill>
                  <a:srgbClr val="000000"/>
                </a:solidFill>
                <a:latin typeface="Calibri"/>
                <a:ea typeface="Calibri"/>
                <a:cs typeface="Calibri"/>
                <a:sym typeface="Calibri"/>
              </a:rPr>
              <a:t> </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“Education can no longer be the sole responsibility of our schools.” </a:t>
            </a:r>
            <a:endParaRPr>
              <a:latin typeface="Calibri"/>
              <a:ea typeface="Calibri"/>
              <a:cs typeface="Calibri"/>
              <a:sym typeface="Calibri"/>
            </a:endParaRPr>
          </a:p>
          <a:p>
            <a:pPr marL="2743200" marR="0" lvl="0" indent="45720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 Katie Salen, educator, game designer, and animator</a:t>
            </a:r>
            <a:endParaRPr sz="1400" b="0" i="0" u="none" strike="noStrike" cap="none">
              <a:solidFill>
                <a:srgbClr val="000000"/>
              </a:solidFill>
              <a:latin typeface="Calibri"/>
              <a:ea typeface="Calibri"/>
              <a:cs typeface="Calibri"/>
              <a:sym typeface="Calibri"/>
            </a:endParaRPr>
          </a:p>
        </p:txBody>
      </p:sp>
      <p:sp>
        <p:nvSpPr>
          <p:cNvPr id="668" name="Google Shape;668;g12a5ce4d8ff_0_10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rgbClr val="595959"/>
                </a:solidFill>
              </a:rPr>
              <a:t>16</a:t>
            </a:fld>
            <a:endParaRPr>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12a5ce4d8ff_0_11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4200"/>
              <a:t>Supporting Capacity for Community Partnerships</a:t>
            </a:r>
            <a:r>
              <a:rPr lang="en-US"/>
              <a:t> </a:t>
            </a:r>
            <a:endParaRPr/>
          </a:p>
        </p:txBody>
      </p:sp>
      <p:sp>
        <p:nvSpPr>
          <p:cNvPr id="675" name="Google Shape;675;g12a5ce4d8ff_0_110"/>
          <p:cNvSpPr txBox="1"/>
          <p:nvPr/>
        </p:nvSpPr>
        <p:spPr>
          <a:xfrm>
            <a:off x="6163150" y="1903925"/>
            <a:ext cx="4931100" cy="2859900"/>
          </a:xfrm>
          <a:prstGeom prst="rect">
            <a:avLst/>
          </a:prstGeom>
          <a:solidFill>
            <a:srgbClr val="E2F4FC"/>
          </a:solid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Oregon Example </a:t>
            </a:r>
            <a:endParaRPr sz="1200" b="1"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200"/>
              <a:buFont typeface="Arial"/>
              <a:buNone/>
            </a:pPr>
            <a:r>
              <a:rPr lang="en-US" sz="1200" b="0" i="0" u="none" strike="noStrike" cap="none">
                <a:solidFill>
                  <a:srgbClr val="000000"/>
                </a:solidFill>
                <a:latin typeface="Arial"/>
                <a:ea typeface="Arial"/>
                <a:cs typeface="Arial"/>
                <a:sym typeface="Arial"/>
              </a:rPr>
              <a:t>Morrow County CARE Coordinators are one arm of our multidisciplinary CARE program. The CARE coordinators are bilingual staff that are dedicated to working with buildings and families and addressing any barriers that are preventing students from attending school and learning. They build relationships with families and work in partnership with our other wrap-around partners to get families the services they may need. On an average day they will be assisting with families with attendance; helping families through the OHP application process; assisting with scheduling medical/counseling appointment; helping with housing searches; and making connections with students at lunch and recesses.</a:t>
            </a:r>
            <a:endParaRPr sz="1400" b="0" i="0" u="none" strike="noStrike" cap="none">
              <a:solidFill>
                <a:srgbClr val="000000"/>
              </a:solidFill>
              <a:latin typeface="Arial"/>
              <a:ea typeface="Arial"/>
              <a:cs typeface="Arial"/>
              <a:sym typeface="Arial"/>
            </a:endParaRPr>
          </a:p>
        </p:txBody>
      </p:sp>
      <p:sp>
        <p:nvSpPr>
          <p:cNvPr id="676" name="Google Shape;676;g12a5ce4d8ff_0_110"/>
          <p:cNvSpPr txBox="1"/>
          <p:nvPr/>
        </p:nvSpPr>
        <p:spPr>
          <a:xfrm>
            <a:off x="1126675" y="1823900"/>
            <a:ext cx="5122500" cy="412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Community Partner Coordinator</a:t>
            </a:r>
            <a:endParaRPr sz="2200" b="0" i="0" u="none" strike="noStrike" cap="none">
              <a:solidFill>
                <a:srgbClr val="000000"/>
              </a:solidFill>
              <a:latin typeface="Calibri"/>
              <a:ea typeface="Calibri"/>
              <a:cs typeface="Calibri"/>
              <a:sym typeface="Calibri"/>
            </a:endParaRPr>
          </a:p>
          <a:p>
            <a:pPr marL="914400" marR="0" lvl="1" indent="-336550" algn="l" rtl="0">
              <a:lnSpc>
                <a:spcPct val="100000"/>
              </a:lnSpc>
              <a:spcBef>
                <a:spcPts val="0"/>
              </a:spcBef>
              <a:spcAft>
                <a:spcPts val="0"/>
              </a:spcAft>
              <a:buClr>
                <a:srgbClr val="000000"/>
              </a:buClr>
              <a:buSzPts val="1700"/>
              <a:buFont typeface="Calibri"/>
              <a:buChar char="○"/>
            </a:pPr>
            <a:r>
              <a:rPr lang="en-US" sz="2200" b="0" i="0" u="none" strike="noStrike" cap="none">
                <a:solidFill>
                  <a:srgbClr val="000000"/>
                </a:solidFill>
                <a:latin typeface="Calibri"/>
                <a:ea typeface="Calibri"/>
                <a:cs typeface="Calibri"/>
                <a:sym typeface="Calibri"/>
              </a:rPr>
              <a:t>Example - </a:t>
            </a:r>
            <a:r>
              <a:rPr lang="en-US" sz="2200" b="0" i="0" u="sng" strike="noStrike" cap="none">
                <a:solidFill>
                  <a:schemeClr val="hlink"/>
                </a:solidFill>
                <a:latin typeface="Calibri"/>
                <a:ea typeface="Calibri"/>
                <a:cs typeface="Calibri"/>
                <a:sym typeface="Calibri"/>
                <a:hlinkClick r:id="rId3"/>
              </a:rPr>
              <a:t>Job Description </a:t>
            </a:r>
            <a:endParaRPr sz="22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Family Coordinator  </a:t>
            </a:r>
            <a:endParaRPr sz="2200" b="0" i="0" u="none" strike="noStrike" cap="none">
              <a:solidFill>
                <a:srgbClr val="000000"/>
              </a:solidFill>
              <a:latin typeface="Calibri"/>
              <a:ea typeface="Calibri"/>
              <a:cs typeface="Calibri"/>
              <a:sym typeface="Calibri"/>
            </a:endParaRPr>
          </a:p>
          <a:p>
            <a:pPr marL="914400" marR="0" lvl="1" indent="-336550" algn="l" rtl="0">
              <a:lnSpc>
                <a:spcPct val="100000"/>
              </a:lnSpc>
              <a:spcBef>
                <a:spcPts val="0"/>
              </a:spcBef>
              <a:spcAft>
                <a:spcPts val="0"/>
              </a:spcAft>
              <a:buClr>
                <a:srgbClr val="000000"/>
              </a:buClr>
              <a:buSzPts val="1700"/>
              <a:buFont typeface="Calibri"/>
              <a:buChar char="○"/>
            </a:pPr>
            <a:r>
              <a:rPr lang="en-US" sz="2200" b="0" i="0" u="none" strike="noStrike" cap="none">
                <a:solidFill>
                  <a:srgbClr val="000000"/>
                </a:solidFill>
                <a:latin typeface="Calibri"/>
                <a:ea typeface="Calibri"/>
                <a:cs typeface="Calibri"/>
                <a:sym typeface="Calibri"/>
              </a:rPr>
              <a:t>Example - </a:t>
            </a:r>
            <a:r>
              <a:rPr lang="en-US" sz="2200" b="0" i="0" u="sng" strike="noStrike" cap="none">
                <a:solidFill>
                  <a:schemeClr val="hlink"/>
                </a:solidFill>
                <a:latin typeface="Calibri"/>
                <a:ea typeface="Calibri"/>
                <a:cs typeface="Calibri"/>
                <a:sym typeface="Calibri"/>
                <a:hlinkClick r:id="rId4"/>
              </a:rPr>
              <a:t>Job Description</a:t>
            </a:r>
            <a:endParaRPr sz="22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Connecting with:</a:t>
            </a:r>
            <a:endParaRPr sz="22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SzPts val="1600"/>
              <a:buFont typeface="Calibri"/>
              <a:buChar char="●"/>
            </a:pPr>
            <a:r>
              <a:rPr lang="en-US" sz="2200" b="0" i="0" u="none" strike="noStrike" cap="none">
                <a:solidFill>
                  <a:srgbClr val="000000"/>
                </a:solidFill>
                <a:latin typeface="Calibri"/>
                <a:ea typeface="Calibri"/>
                <a:cs typeface="Calibri"/>
                <a:sym typeface="Calibri"/>
              </a:rPr>
              <a:t>McKinney</a:t>
            </a:r>
            <a:r>
              <a:rPr lang="en-US" sz="2200">
                <a:latin typeface="Calibri"/>
                <a:ea typeface="Calibri"/>
                <a:cs typeface="Calibri"/>
                <a:sym typeface="Calibri"/>
              </a:rPr>
              <a:t>-</a:t>
            </a:r>
            <a:r>
              <a:rPr lang="en-US" sz="2200" b="0" i="0" u="none" strike="noStrike" cap="none">
                <a:solidFill>
                  <a:srgbClr val="000000"/>
                </a:solidFill>
                <a:latin typeface="Calibri"/>
                <a:ea typeface="Calibri"/>
                <a:cs typeface="Calibri"/>
                <a:sym typeface="Calibri"/>
              </a:rPr>
              <a:t>Vento</a:t>
            </a:r>
            <a:endParaRPr sz="2200">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2200" b="0" i="0" u="none" strike="noStrike" cap="none">
                <a:solidFill>
                  <a:srgbClr val="000000"/>
                </a:solidFill>
                <a:latin typeface="Calibri"/>
                <a:ea typeface="Calibri"/>
                <a:cs typeface="Calibri"/>
                <a:sym typeface="Calibri"/>
              </a:rPr>
              <a:t>Migrant Education</a:t>
            </a:r>
            <a:endParaRPr sz="2200">
              <a:latin typeface="Calibri"/>
              <a:ea typeface="Calibri"/>
              <a:cs typeface="Calibri"/>
              <a:sym typeface="Calibri"/>
            </a:endParaRPr>
          </a:p>
          <a:p>
            <a:pPr marL="457200" marR="0" lvl="0" indent="-330200" algn="l" rtl="0">
              <a:lnSpc>
                <a:spcPct val="100000"/>
              </a:lnSpc>
              <a:spcBef>
                <a:spcPts val="0"/>
              </a:spcBef>
              <a:spcAft>
                <a:spcPts val="0"/>
              </a:spcAft>
              <a:buSzPts val="1600"/>
              <a:buFont typeface="Calibri"/>
              <a:buChar char="●"/>
            </a:pPr>
            <a:r>
              <a:rPr lang="en-US" sz="2200">
                <a:latin typeface="Calibri"/>
                <a:ea typeface="Calibri"/>
                <a:cs typeface="Calibri"/>
                <a:sym typeface="Calibri"/>
              </a:rPr>
              <a:t>T</a:t>
            </a:r>
            <a:r>
              <a:rPr lang="en-US" sz="2200" b="0" i="0" u="none" strike="noStrike" cap="none">
                <a:solidFill>
                  <a:srgbClr val="000000"/>
                </a:solidFill>
                <a:latin typeface="Calibri"/>
                <a:ea typeface="Calibri"/>
                <a:cs typeface="Calibri"/>
                <a:sym typeface="Calibri"/>
              </a:rPr>
              <a:t>itle VI Coordinators </a:t>
            </a:r>
            <a:endParaRPr sz="22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77" name="Google Shape;677;g12a5ce4d8ff_0_11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rgbClr val="595959"/>
                </a:solidFill>
              </a:rPr>
              <a:t>17</a:t>
            </a:fld>
            <a:endParaRPr>
              <a:solidFill>
                <a:srgbClr val="59595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12a5ce4d8ff_0_11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800"/>
              <a:t>Summer Learning and Enrichment Collaborative</a:t>
            </a:r>
            <a:endParaRPr sz="3800"/>
          </a:p>
        </p:txBody>
      </p:sp>
      <p:sp>
        <p:nvSpPr>
          <p:cNvPr id="684" name="Google Shape;684;g12a5ce4d8ff_0_11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rgbClr val="595959"/>
                </a:solidFill>
              </a:rPr>
              <a:t>18</a:t>
            </a:fld>
            <a:endParaRPr>
              <a:solidFill>
                <a:srgbClr val="595959"/>
              </a:solidFill>
            </a:endParaRPr>
          </a:p>
        </p:txBody>
      </p:sp>
      <p:sp>
        <p:nvSpPr>
          <p:cNvPr id="685" name="Google Shape;685;g12a5ce4d8ff_0_116"/>
          <p:cNvSpPr txBox="1"/>
          <p:nvPr/>
        </p:nvSpPr>
        <p:spPr>
          <a:xfrm>
            <a:off x="1035200" y="1931275"/>
            <a:ext cx="8811300" cy="25398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2000">
                <a:latin typeface="Calibri"/>
                <a:ea typeface="Calibri"/>
                <a:cs typeface="Calibri"/>
                <a:sym typeface="Calibri"/>
              </a:rPr>
              <a:t>The Hillsboro school district has worked for many years to create parent leadership and collaborative opportunities for BIIPOC parent groups and built strong parent Advisory Councils that are actively engaged in consultation on education planning.</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Please watch the following video to learn more:</a:t>
            </a:r>
            <a:endParaRPr sz="20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2000" b="1" u="sng">
                <a:solidFill>
                  <a:schemeClr val="hlink"/>
                </a:solidFill>
                <a:latin typeface="Calibri"/>
                <a:ea typeface="Calibri"/>
                <a:cs typeface="Calibri"/>
                <a:sym typeface="Calibri"/>
                <a:hlinkClick r:id="rId3"/>
              </a:rPr>
              <a:t>Developing Partnerships in High-Needs Communities</a:t>
            </a:r>
            <a:endParaRPr sz="2000" b="1">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Hillsboro SD - July 8, 2021</a:t>
            </a:r>
            <a:endParaRPr sz="19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12a5ce4d8ff_0_12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Purposeful Outreach  </a:t>
            </a:r>
            <a:endParaRPr/>
          </a:p>
        </p:txBody>
      </p:sp>
      <p:pic>
        <p:nvPicPr>
          <p:cNvPr id="691" name="Google Shape;691;g12a5ce4d8ff_0_123" descr="Summer Learning Recruitment Guide Cover" title="Crosby Summer Learning Recruitment Guide"/>
          <p:cNvPicPr preferRelativeResize="0"/>
          <p:nvPr/>
        </p:nvPicPr>
        <p:blipFill rotWithShape="1">
          <a:blip r:embed="rId3">
            <a:alphaModFix/>
          </a:blip>
          <a:srcRect/>
          <a:stretch/>
        </p:blipFill>
        <p:spPr>
          <a:xfrm>
            <a:off x="2358850" y="1644600"/>
            <a:ext cx="3547939" cy="4588900"/>
          </a:xfrm>
          <a:prstGeom prst="rect">
            <a:avLst/>
          </a:prstGeom>
          <a:noFill/>
          <a:ln>
            <a:noFill/>
          </a:ln>
        </p:spPr>
      </p:pic>
      <p:sp>
        <p:nvSpPr>
          <p:cNvPr id="692" name="Google Shape;692;g12a5ce4d8ff_0_12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rgbClr val="595959"/>
                </a:solidFill>
              </a:rPr>
              <a:t>19</a:t>
            </a:fld>
            <a:endParaRPr>
              <a:solidFill>
                <a:srgbClr val="595959"/>
              </a:solidFill>
            </a:endParaRPr>
          </a:p>
        </p:txBody>
      </p:sp>
      <p:pic>
        <p:nvPicPr>
          <p:cNvPr id="693" name="Google Shape;693;g12a5ce4d8ff_0_123" descr="8 Keys to Success for Summer Learning Wheel Image&#10;1 - Understand Your Audience &#10;Learn what parents think about summer learning and your summer learning program. The more you know about what's important to them, the more successful you'll be getting them to register. &#10;2 - Create Engaging Messaging&#10;Clearly and simply communicate the value of your cummer learning program to parents and stakeholder. Parents will be more likely to register their children, stakeholders more likely to support your work. &#10;3 - Create a Written Plan&#10;A written plan is a must-have guide for your team's recruitment work. It will define what steps you will take to implement your recruitment effort. It will also help you track progress. &#10;4 - Make Your Outreach Consistent and Assertive&#10;Don't expect a single registration flyer to get enough parents to register their childrens for your summer learning program. Use more than one approach and try to reach parents at least three times. &#10;5 - Use Trusted Messengers&#10;Principals, guidance counselors, and teachers are some of the most trusted messengers when it comes to engaging parents and students. Create an outreach program that helps theam promote your program. &#10;6 - Build a Relationship with Parents and Student &#10;Help parents and students feel they are part of something special - your summer learning &quot;family.&quot; Engage with them throughout the school year, not just when it's time to register. &#10;7 - Make Registration as Easy as Possible&#10;Give parents as many options as possible to register their child for your summer learning program. This can range from mailing in completed forms, to taking them to their child's school, to registering online. &#10;8 - Engage Directly with Students &#10;Students are your most important &quot;customers.&quot; Parents are more likely to attend regularity if they enjoy the experience. " title="8 Keys to Success for Summer Learning Recruitment"/>
          <p:cNvPicPr preferRelativeResize="0"/>
          <p:nvPr/>
        </p:nvPicPr>
        <p:blipFill>
          <a:blip r:embed="rId4">
            <a:alphaModFix/>
          </a:blip>
          <a:stretch>
            <a:fillRect/>
          </a:stretch>
        </p:blipFill>
        <p:spPr>
          <a:xfrm>
            <a:off x="6664689" y="1636200"/>
            <a:ext cx="3363250" cy="43511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2a5ce4d8ff_0_39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a:t>Upon the conclusion of today’s presentation, participants will be able to:</a:t>
            </a:r>
            <a:endParaRPr b="1"/>
          </a:p>
          <a:p>
            <a:pPr marL="457200" lvl="0" indent="-342896" algn="l" rtl="0">
              <a:lnSpc>
                <a:spcPct val="100000"/>
              </a:lnSpc>
              <a:spcBef>
                <a:spcPts val="1000"/>
              </a:spcBef>
              <a:spcAft>
                <a:spcPts val="0"/>
              </a:spcAft>
              <a:buClr>
                <a:schemeClr val="dk1"/>
              </a:buClr>
              <a:buSzPts val="1800"/>
              <a:buAutoNum type="arabicPeriod"/>
            </a:pPr>
            <a:r>
              <a:rPr lang="en-US"/>
              <a:t>Dream, conceptualize and remain curious about the possibilities of equity-driven summer programming.</a:t>
            </a:r>
            <a:endParaRPr/>
          </a:p>
          <a:p>
            <a:pPr marL="457200" lvl="0" indent="-342896" algn="l" rtl="0">
              <a:lnSpc>
                <a:spcPct val="100000"/>
              </a:lnSpc>
              <a:spcBef>
                <a:spcPts val="1000"/>
              </a:spcBef>
              <a:spcAft>
                <a:spcPts val="0"/>
              </a:spcAft>
              <a:buClr>
                <a:schemeClr val="dk1"/>
              </a:buClr>
              <a:buSzPts val="1800"/>
              <a:buAutoNum type="arabicPeriod"/>
            </a:pPr>
            <a:r>
              <a:rPr lang="en-US"/>
              <a:t>Explore practical tools for planning quality summer learning opportunities. </a:t>
            </a:r>
            <a:endParaRPr/>
          </a:p>
          <a:p>
            <a:pPr marL="457200" lvl="0" indent="-342896" algn="l" rtl="0">
              <a:lnSpc>
                <a:spcPct val="100000"/>
              </a:lnSpc>
              <a:spcBef>
                <a:spcPts val="1000"/>
              </a:spcBef>
              <a:spcAft>
                <a:spcPts val="0"/>
              </a:spcAft>
              <a:buClr>
                <a:schemeClr val="dk1"/>
              </a:buClr>
              <a:buSzPts val="1800"/>
              <a:buAutoNum type="arabicPeriod"/>
            </a:pPr>
            <a:r>
              <a:rPr lang="en-US"/>
              <a:t>Collaborate with practitioners around planning summer programming for Summer 2022. </a:t>
            </a:r>
            <a:endParaRPr/>
          </a:p>
        </p:txBody>
      </p:sp>
      <p:sp>
        <p:nvSpPr>
          <p:cNvPr id="541" name="Google Shape;541;g12a5ce4d8ff_0_39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Today’s Goals</a:t>
            </a:r>
            <a:endParaRPr/>
          </a:p>
        </p:txBody>
      </p:sp>
      <p:sp>
        <p:nvSpPr>
          <p:cNvPr id="542" name="Google Shape;542;g12a5ce4d8ff_0_3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12a5ce4d8ff_0_129"/>
          <p:cNvSpPr txBox="1">
            <a:spLocks noGrp="1"/>
          </p:cNvSpPr>
          <p:nvPr>
            <p:ph type="body" idx="1"/>
          </p:nvPr>
        </p:nvSpPr>
        <p:spPr>
          <a:xfrm>
            <a:off x="717175" y="1825625"/>
            <a:ext cx="10464600" cy="4109100"/>
          </a:xfrm>
          <a:prstGeom prst="rect">
            <a:avLst/>
          </a:prstGeom>
          <a:noFill/>
          <a:ln>
            <a:noFill/>
          </a:ln>
        </p:spPr>
        <p:txBody>
          <a:bodyPr spcFirstLastPara="1" wrap="square" lIns="91425" tIns="45700" rIns="91425" bIns="45700" anchor="t" anchorCtr="0">
            <a:noAutofit/>
          </a:bodyPr>
          <a:lstStyle/>
          <a:p>
            <a:pPr marL="457200" lvl="0" indent="-332740" algn="l" rtl="0">
              <a:lnSpc>
                <a:spcPct val="90000"/>
              </a:lnSpc>
              <a:spcBef>
                <a:spcPts val="0"/>
              </a:spcBef>
              <a:spcAft>
                <a:spcPts val="0"/>
              </a:spcAft>
              <a:buSzPts val="1640"/>
              <a:buChar char="•"/>
            </a:pPr>
            <a:r>
              <a:rPr lang="en-US" sz="1640"/>
              <a:t>Coordinated outreach materials and communication about key meetings, dates, registration and activities.</a:t>
            </a:r>
            <a:endParaRPr sz="1640"/>
          </a:p>
          <a:p>
            <a:pPr marL="457200" lvl="0" indent="0" algn="l" rtl="0">
              <a:lnSpc>
                <a:spcPct val="90000"/>
              </a:lnSpc>
              <a:spcBef>
                <a:spcPts val="0"/>
              </a:spcBef>
              <a:spcAft>
                <a:spcPts val="0"/>
              </a:spcAft>
              <a:buSzPts val="770"/>
              <a:buNone/>
            </a:pPr>
            <a:endParaRPr sz="1640"/>
          </a:p>
          <a:p>
            <a:pPr marL="457200" lvl="0" indent="-332740" algn="l" rtl="0">
              <a:lnSpc>
                <a:spcPct val="90000"/>
              </a:lnSpc>
              <a:spcBef>
                <a:spcPts val="0"/>
              </a:spcBef>
              <a:spcAft>
                <a:spcPts val="0"/>
              </a:spcAft>
              <a:buSzPts val="1640"/>
              <a:buChar char="•"/>
            </a:pPr>
            <a:r>
              <a:rPr lang="en-US" sz="1640"/>
              <a:t>At least three times for enrollment using multiple communication methods, including but not limited to, phone calls, flyers, social media and email. </a:t>
            </a:r>
            <a:endParaRPr sz="1640"/>
          </a:p>
          <a:p>
            <a:pPr marL="457200" lvl="0" indent="0" algn="l" rtl="0">
              <a:lnSpc>
                <a:spcPct val="90000"/>
              </a:lnSpc>
              <a:spcBef>
                <a:spcPts val="0"/>
              </a:spcBef>
              <a:spcAft>
                <a:spcPts val="0"/>
              </a:spcAft>
              <a:buSzPts val="770"/>
              <a:buNone/>
            </a:pPr>
            <a:endParaRPr sz="1640"/>
          </a:p>
          <a:p>
            <a:pPr marL="457200" lvl="0" indent="-332740" algn="l" rtl="0">
              <a:lnSpc>
                <a:spcPct val="90000"/>
              </a:lnSpc>
              <a:spcBef>
                <a:spcPts val="0"/>
              </a:spcBef>
              <a:spcAft>
                <a:spcPts val="0"/>
              </a:spcAft>
              <a:buSzPts val="1640"/>
              <a:buChar char="•"/>
            </a:pPr>
            <a:r>
              <a:rPr lang="en-US" sz="1640"/>
              <a:t>Personalizing the recruitment of students and their families in home language</a:t>
            </a:r>
            <a:endParaRPr sz="1640"/>
          </a:p>
          <a:p>
            <a:pPr marL="457200" lvl="0" indent="0" algn="l" rtl="0">
              <a:lnSpc>
                <a:spcPct val="90000"/>
              </a:lnSpc>
              <a:spcBef>
                <a:spcPts val="0"/>
              </a:spcBef>
              <a:spcAft>
                <a:spcPts val="0"/>
              </a:spcAft>
              <a:buSzPts val="770"/>
              <a:buNone/>
            </a:pPr>
            <a:endParaRPr sz="1640"/>
          </a:p>
          <a:p>
            <a:pPr marL="457200" lvl="0" indent="-332740" algn="l" rtl="0">
              <a:lnSpc>
                <a:spcPct val="90000"/>
              </a:lnSpc>
              <a:spcBef>
                <a:spcPts val="0"/>
              </a:spcBef>
              <a:spcAft>
                <a:spcPts val="0"/>
              </a:spcAft>
              <a:buSzPts val="1640"/>
              <a:buChar char="•"/>
            </a:pPr>
            <a:r>
              <a:rPr lang="en-US" sz="1640"/>
              <a:t>Incentivizing student attendance with field trips, college tours, STEM / STEAM content and other fun and engaging activities based on student interests. </a:t>
            </a:r>
            <a:endParaRPr sz="1640"/>
          </a:p>
          <a:p>
            <a:pPr marL="457200" lvl="0" indent="0" algn="l" rtl="0">
              <a:lnSpc>
                <a:spcPct val="90000"/>
              </a:lnSpc>
              <a:spcBef>
                <a:spcPts val="0"/>
              </a:spcBef>
              <a:spcAft>
                <a:spcPts val="0"/>
              </a:spcAft>
              <a:buSzPts val="770"/>
              <a:buNone/>
            </a:pPr>
            <a:endParaRPr sz="1640"/>
          </a:p>
          <a:p>
            <a:pPr marL="457200" lvl="0" indent="-332740" algn="l" rtl="0">
              <a:lnSpc>
                <a:spcPct val="90000"/>
              </a:lnSpc>
              <a:spcBef>
                <a:spcPts val="0"/>
              </a:spcBef>
              <a:spcAft>
                <a:spcPts val="0"/>
              </a:spcAft>
              <a:buSzPts val="1640"/>
              <a:buChar char="•"/>
            </a:pPr>
            <a:r>
              <a:rPr lang="en-US" sz="1640"/>
              <a:t>Calling and/or texting families on the first day of the program who did not show up to encourage them to participate. </a:t>
            </a:r>
            <a:endParaRPr sz="1640"/>
          </a:p>
          <a:p>
            <a:pPr marL="457200" lvl="0" indent="0" algn="l" rtl="0">
              <a:lnSpc>
                <a:spcPct val="90000"/>
              </a:lnSpc>
              <a:spcBef>
                <a:spcPts val="0"/>
              </a:spcBef>
              <a:spcAft>
                <a:spcPts val="0"/>
              </a:spcAft>
              <a:buSzPts val="770"/>
              <a:buNone/>
            </a:pPr>
            <a:endParaRPr sz="1640"/>
          </a:p>
          <a:p>
            <a:pPr marL="457200" lvl="0" indent="-332740" algn="l" rtl="0">
              <a:lnSpc>
                <a:spcPct val="90000"/>
              </a:lnSpc>
              <a:spcBef>
                <a:spcPts val="0"/>
              </a:spcBef>
              <a:spcAft>
                <a:spcPts val="0"/>
              </a:spcAft>
              <a:buSzPts val="1640"/>
              <a:buChar char="•"/>
            </a:pPr>
            <a:r>
              <a:rPr lang="en-US" sz="1640"/>
              <a:t>Providing virtual family orientations at multiple times to meet needs of working families; use this time to co-create expectations for summer programming and to build relationships. </a:t>
            </a:r>
            <a:endParaRPr sz="1640"/>
          </a:p>
          <a:p>
            <a:pPr marL="457200" lvl="0" indent="0" algn="l" rtl="0">
              <a:lnSpc>
                <a:spcPct val="90000"/>
              </a:lnSpc>
              <a:spcBef>
                <a:spcPts val="0"/>
              </a:spcBef>
              <a:spcAft>
                <a:spcPts val="0"/>
              </a:spcAft>
              <a:buSzPts val="770"/>
              <a:buNone/>
            </a:pPr>
            <a:endParaRPr sz="1640"/>
          </a:p>
          <a:p>
            <a:pPr marL="457200" lvl="0" indent="-332740" algn="l" rtl="0">
              <a:lnSpc>
                <a:spcPct val="90000"/>
              </a:lnSpc>
              <a:spcBef>
                <a:spcPts val="0"/>
              </a:spcBef>
              <a:spcAft>
                <a:spcPts val="0"/>
              </a:spcAft>
              <a:buSzPts val="1640"/>
              <a:buChar char="•"/>
            </a:pPr>
            <a:r>
              <a:rPr lang="en-US" sz="1640"/>
              <a:t>Creating inclusive community space in the school for families and students to access technology, laundry facilities, library services, parent education, and childcare.</a:t>
            </a:r>
            <a:endParaRPr sz="1556"/>
          </a:p>
          <a:p>
            <a:pPr marL="457200" lvl="0" indent="0" algn="l" rtl="0">
              <a:lnSpc>
                <a:spcPct val="90000"/>
              </a:lnSpc>
              <a:spcBef>
                <a:spcPts val="0"/>
              </a:spcBef>
              <a:spcAft>
                <a:spcPts val="0"/>
              </a:spcAft>
              <a:buSzPts val="770"/>
              <a:buNone/>
            </a:pPr>
            <a:endParaRPr sz="2620"/>
          </a:p>
        </p:txBody>
      </p:sp>
      <p:sp>
        <p:nvSpPr>
          <p:cNvPr id="700" name="Google Shape;700;g12a5ce4d8ff_0_12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Purposeful Outreach &amp; Attendance</a:t>
            </a:r>
            <a:endParaRPr/>
          </a:p>
        </p:txBody>
      </p:sp>
      <p:sp>
        <p:nvSpPr>
          <p:cNvPr id="701" name="Google Shape;701;g12a5ce4d8ff_0_12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200">
                <a:solidFill>
                  <a:srgbClr val="595959"/>
                </a:solidFill>
              </a:rPr>
              <a:t>20</a:t>
            </a:fld>
            <a:endParaRPr sz="1200">
              <a:solidFill>
                <a:srgbClr val="59595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12a5ce4d8ff_0_13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Highlighting District/School Programs </a:t>
            </a:r>
            <a:endParaRPr/>
          </a:p>
        </p:txBody>
      </p:sp>
      <p:sp>
        <p:nvSpPr>
          <p:cNvPr id="707" name="Google Shape;707;g12a5ce4d8ff_0_137"/>
          <p:cNvSpPr txBox="1"/>
          <p:nvPr/>
        </p:nvSpPr>
        <p:spPr>
          <a:xfrm>
            <a:off x="717175" y="2009250"/>
            <a:ext cx="46770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1700" b="0" i="0" u="none" strike="noStrike" cap="none">
                <a:solidFill>
                  <a:srgbClr val="000000"/>
                </a:solidFill>
                <a:latin typeface="Calibri"/>
                <a:ea typeface="Calibri"/>
                <a:cs typeface="Calibri"/>
                <a:sym typeface="Calibri"/>
              </a:rPr>
              <a:t>David Douglas School District </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r>
              <a:rPr lang="en-US" sz="1700" b="0" i="0" u="none" strike="noStrike" cap="none">
                <a:solidFill>
                  <a:schemeClr val="dk1"/>
                </a:solidFill>
                <a:latin typeface="Calibri"/>
                <a:ea typeface="Calibri"/>
                <a:cs typeface="Calibri"/>
                <a:sym typeface="Calibri"/>
              </a:rPr>
              <a:t>Reynolds School District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p:txBody>
      </p:sp>
      <p:pic>
        <p:nvPicPr>
          <p:cNvPr id="708" name="Google Shape;708;g12a5ce4d8ff_0_137" descr="Instructors and students pictured at Trout Farm" title="Students at trout farm"/>
          <p:cNvPicPr preferRelativeResize="0"/>
          <p:nvPr/>
        </p:nvPicPr>
        <p:blipFill rotWithShape="1">
          <a:blip r:embed="rId3">
            <a:alphaModFix/>
          </a:blip>
          <a:srcRect/>
          <a:stretch/>
        </p:blipFill>
        <p:spPr>
          <a:xfrm>
            <a:off x="4593100" y="2283539"/>
            <a:ext cx="3385776" cy="2542568"/>
          </a:xfrm>
          <a:prstGeom prst="rect">
            <a:avLst/>
          </a:prstGeom>
          <a:noFill/>
          <a:ln>
            <a:noFill/>
          </a:ln>
        </p:spPr>
      </p:pic>
      <p:pic>
        <p:nvPicPr>
          <p:cNvPr id="709" name="Google Shape;709;g12a5ce4d8ff_0_137" descr="Students participating at outside art activity" title="Students participating at outside art activity"/>
          <p:cNvPicPr preferRelativeResize="0"/>
          <p:nvPr/>
        </p:nvPicPr>
        <p:blipFill rotWithShape="1">
          <a:blip r:embed="rId4">
            <a:alphaModFix/>
          </a:blip>
          <a:srcRect/>
          <a:stretch/>
        </p:blipFill>
        <p:spPr>
          <a:xfrm>
            <a:off x="8264876" y="1659295"/>
            <a:ext cx="2971800" cy="3962400"/>
          </a:xfrm>
          <a:prstGeom prst="rect">
            <a:avLst/>
          </a:prstGeom>
          <a:noFill/>
          <a:ln>
            <a:noFill/>
          </a:ln>
        </p:spPr>
      </p:pic>
      <p:pic>
        <p:nvPicPr>
          <p:cNvPr id="710" name="Google Shape;710;g12a5ce4d8ff_0_137" descr="Children in swimming pool " title="Children in swimming pool "/>
          <p:cNvPicPr preferRelativeResize="0"/>
          <p:nvPr/>
        </p:nvPicPr>
        <p:blipFill rotWithShape="1">
          <a:blip r:embed="rId5">
            <a:alphaModFix/>
          </a:blip>
          <a:srcRect/>
          <a:stretch/>
        </p:blipFill>
        <p:spPr>
          <a:xfrm>
            <a:off x="933650" y="4012550"/>
            <a:ext cx="3257498" cy="1829475"/>
          </a:xfrm>
          <a:prstGeom prst="rect">
            <a:avLst/>
          </a:prstGeom>
          <a:noFill/>
          <a:ln>
            <a:noFill/>
          </a:ln>
        </p:spPr>
      </p:pic>
      <p:sp>
        <p:nvSpPr>
          <p:cNvPr id="711" name="Google Shape;711;g12a5ce4d8ff_0_13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rgbClr val="595959"/>
                </a:solidFill>
              </a:rPr>
              <a:t>21</a:t>
            </a:fld>
            <a:endParaRPr>
              <a:solidFill>
                <a:srgbClr val="59595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12a5ce4d8ff_0_14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Check Out These Resources!</a:t>
            </a:r>
            <a:endParaRPr/>
          </a:p>
        </p:txBody>
      </p:sp>
      <p:sp>
        <p:nvSpPr>
          <p:cNvPr id="717" name="Google Shape;717;g12a5ce4d8ff_0_145"/>
          <p:cNvSpPr txBox="1">
            <a:spLocks noGrp="1"/>
          </p:cNvSpPr>
          <p:nvPr>
            <p:ph type="body" idx="1"/>
          </p:nvPr>
        </p:nvSpPr>
        <p:spPr>
          <a:xfrm>
            <a:off x="717175" y="1825625"/>
            <a:ext cx="5209500" cy="41091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Clr>
                <a:schemeClr val="dk1"/>
              </a:buClr>
              <a:buSzPts val="2400"/>
              <a:buNone/>
            </a:pPr>
            <a:r>
              <a:rPr lang="en-US" sz="2700"/>
              <a:t>Please take the next five minutes to silently review the planning tools on the Google </a:t>
            </a:r>
            <a:r>
              <a:rPr lang="en-US" sz="2700" u="sng">
                <a:solidFill>
                  <a:schemeClr val="hlink"/>
                </a:solidFill>
                <a:hlinkClick r:id="rId3"/>
              </a:rPr>
              <a:t>Resource Page</a:t>
            </a:r>
            <a:r>
              <a:rPr lang="en-US" sz="2700"/>
              <a:t> and in your </a:t>
            </a:r>
            <a:r>
              <a:rPr lang="en-US" sz="2700" u="sng">
                <a:solidFill>
                  <a:schemeClr val="hlink"/>
                </a:solidFill>
                <a:hlinkClick r:id="rId4"/>
              </a:rPr>
              <a:t>Participant Folder</a:t>
            </a:r>
            <a:endParaRPr sz="2700"/>
          </a:p>
          <a:p>
            <a:pPr marL="457200" lvl="0" indent="-406400" algn="l" rtl="0">
              <a:lnSpc>
                <a:spcPct val="90000"/>
              </a:lnSpc>
              <a:spcBef>
                <a:spcPts val="1000"/>
              </a:spcBef>
              <a:spcAft>
                <a:spcPts val="0"/>
              </a:spcAft>
              <a:buClr>
                <a:schemeClr val="dk1"/>
              </a:buClr>
              <a:buSzPts val="2400"/>
              <a:buNone/>
            </a:pPr>
            <a:endParaRPr sz="3200"/>
          </a:p>
          <a:p>
            <a:pPr marL="457200" lvl="0" indent="-406400" algn="l" rtl="0">
              <a:lnSpc>
                <a:spcPct val="90000"/>
              </a:lnSpc>
              <a:spcBef>
                <a:spcPts val="1000"/>
              </a:spcBef>
              <a:spcAft>
                <a:spcPts val="0"/>
              </a:spcAft>
              <a:buClr>
                <a:schemeClr val="dk1"/>
              </a:buClr>
              <a:buSzPts val="2400"/>
              <a:buNone/>
            </a:pPr>
            <a:endParaRPr sz="3200"/>
          </a:p>
          <a:p>
            <a:pPr marL="457200" lvl="0" indent="-406400" algn="l" rtl="0">
              <a:lnSpc>
                <a:spcPct val="90000"/>
              </a:lnSpc>
              <a:spcBef>
                <a:spcPts val="1000"/>
              </a:spcBef>
              <a:spcAft>
                <a:spcPts val="0"/>
              </a:spcAft>
              <a:buClr>
                <a:schemeClr val="dk1"/>
              </a:buClr>
              <a:buSzPts val="2400"/>
              <a:buNone/>
            </a:pPr>
            <a:endParaRPr sz="3200" b="1"/>
          </a:p>
        </p:txBody>
      </p:sp>
      <p:pic>
        <p:nvPicPr>
          <p:cNvPr id="718" name="Google Shape;718;g12a5ce4d8ff_0_145" descr="Image of coffee mug with words written on napkin Explore Creative Inspire" title="Images of coffee cup"/>
          <p:cNvPicPr preferRelativeResize="0"/>
          <p:nvPr/>
        </p:nvPicPr>
        <p:blipFill rotWithShape="1">
          <a:blip r:embed="rId5">
            <a:alphaModFix/>
          </a:blip>
          <a:srcRect/>
          <a:stretch/>
        </p:blipFill>
        <p:spPr>
          <a:xfrm>
            <a:off x="6190875" y="1863826"/>
            <a:ext cx="4413125" cy="2942100"/>
          </a:xfrm>
          <a:prstGeom prst="rect">
            <a:avLst/>
          </a:prstGeom>
          <a:noFill/>
          <a:ln>
            <a:noFill/>
          </a:ln>
        </p:spPr>
      </p:pic>
      <p:sp>
        <p:nvSpPr>
          <p:cNvPr id="719" name="Google Shape;719;g12a5ce4d8ff_0_14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rgbClr val="595959"/>
                </a:solidFill>
              </a:rPr>
              <a:t>22</a:t>
            </a:fld>
            <a:endParaRPr>
              <a:solidFill>
                <a:srgbClr val="59595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g12e0b3870f0_0_2177" descr="Access and Opportunity logo" title="Access and Opportunity logo"/>
          <p:cNvPicPr preferRelativeResize="0"/>
          <p:nvPr/>
        </p:nvPicPr>
        <p:blipFill rotWithShape="1">
          <a:blip r:embed="rId3">
            <a:alphaModFix/>
          </a:blip>
          <a:srcRect/>
          <a:stretch/>
        </p:blipFill>
        <p:spPr>
          <a:xfrm>
            <a:off x="3909687" y="4889341"/>
            <a:ext cx="4306075" cy="1540609"/>
          </a:xfrm>
          <a:prstGeom prst="rect">
            <a:avLst/>
          </a:prstGeom>
          <a:noFill/>
          <a:ln>
            <a:noFill/>
          </a:ln>
        </p:spPr>
      </p:pic>
      <p:sp>
        <p:nvSpPr>
          <p:cNvPr id="725" name="Google Shape;725;g12e0b3870f0_0_217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Small Group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Discussion</a:t>
            </a:r>
            <a:endParaRPr/>
          </a:p>
        </p:txBody>
      </p:sp>
      <p:sp>
        <p:nvSpPr>
          <p:cNvPr id="726" name="Google Shape;726;g12e0b3870f0_0_2177"/>
          <p:cNvSpPr txBox="1">
            <a:spLocks noGrp="1"/>
          </p:cNvSpPr>
          <p:nvPr>
            <p:ph type="body" idx="1"/>
          </p:nvPr>
        </p:nvSpPr>
        <p:spPr>
          <a:xfrm>
            <a:off x="717175" y="1980300"/>
            <a:ext cx="11155500" cy="2550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b="1"/>
              <a:t>Break Out Room Discussion Questions:</a:t>
            </a:r>
            <a:endParaRPr sz="1200" b="1"/>
          </a:p>
          <a:p>
            <a:pPr marL="0" lvl="0" indent="0" algn="l" rtl="0">
              <a:spcBef>
                <a:spcPts val="1000"/>
              </a:spcBef>
              <a:spcAft>
                <a:spcPts val="0"/>
              </a:spcAft>
              <a:buNone/>
            </a:pPr>
            <a:r>
              <a:rPr lang="en-US" b="1"/>
              <a:t> </a:t>
            </a:r>
            <a:endParaRPr b="1"/>
          </a:p>
          <a:p>
            <a:pPr marL="457200" lvl="0" indent="-342900" algn="l" rtl="0">
              <a:lnSpc>
                <a:spcPct val="100000"/>
              </a:lnSpc>
              <a:spcBef>
                <a:spcPts val="0"/>
              </a:spcBef>
              <a:spcAft>
                <a:spcPts val="0"/>
              </a:spcAft>
              <a:buSzPts val="1800"/>
              <a:buAutoNum type="arabicPeriod"/>
            </a:pPr>
            <a:r>
              <a:rPr lang="en-US" sz="2200"/>
              <a:t>What does equity-driven student, family and community outreach look like?</a:t>
            </a:r>
            <a:endParaRPr sz="2200"/>
          </a:p>
          <a:p>
            <a:pPr marL="457200" lvl="0" indent="-342900" algn="l" rtl="0">
              <a:lnSpc>
                <a:spcPct val="100000"/>
              </a:lnSpc>
              <a:spcBef>
                <a:spcPts val="0"/>
              </a:spcBef>
              <a:spcAft>
                <a:spcPts val="0"/>
              </a:spcAft>
              <a:buSzPts val="1800"/>
              <a:buAutoNum type="arabicPeriod"/>
            </a:pPr>
            <a:r>
              <a:rPr lang="en-US" sz="2200"/>
              <a:t>How are you enriching your summer program by enhancing existing relationships in the community?</a:t>
            </a:r>
            <a:endParaRPr sz="2200"/>
          </a:p>
          <a:p>
            <a:pPr marL="457200" lvl="0" indent="-342900" algn="l" rtl="0">
              <a:lnSpc>
                <a:spcPct val="100000"/>
              </a:lnSpc>
              <a:spcBef>
                <a:spcPts val="0"/>
              </a:spcBef>
              <a:spcAft>
                <a:spcPts val="0"/>
              </a:spcAft>
              <a:buSzPts val="1800"/>
              <a:buAutoNum type="arabicPeriod"/>
            </a:pPr>
            <a:r>
              <a:rPr lang="en-US" sz="2200"/>
              <a:t>What has been helpful in establishing strong community partnerships?</a:t>
            </a:r>
            <a:endParaRPr b="1"/>
          </a:p>
        </p:txBody>
      </p:sp>
      <p:pic>
        <p:nvPicPr>
          <p:cNvPr id="727" name="Google Shape;727;g12e0b3870f0_0_2177" descr="Colored comment blank boxes" title="Colored comment blank boxes"/>
          <p:cNvPicPr preferRelativeResize="0"/>
          <p:nvPr/>
        </p:nvPicPr>
        <p:blipFill rotWithShape="1">
          <a:blip r:embed="rId4">
            <a:alphaModFix/>
          </a:blip>
          <a:srcRect/>
          <a:stretch/>
        </p:blipFill>
        <p:spPr>
          <a:xfrm>
            <a:off x="7573025" y="811425"/>
            <a:ext cx="3761751" cy="1707825"/>
          </a:xfrm>
          <a:prstGeom prst="rect">
            <a:avLst/>
          </a:prstGeom>
          <a:noFill/>
          <a:ln>
            <a:noFill/>
          </a:ln>
        </p:spPr>
      </p:pic>
      <p:sp>
        <p:nvSpPr>
          <p:cNvPr id="728" name="Google Shape;728;g12e0b3870f0_0_217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12e0b3870f0_0_2716"/>
          <p:cNvSpPr/>
          <p:nvPr/>
        </p:nvSpPr>
        <p:spPr>
          <a:xfrm>
            <a:off x="6182859" y="1483792"/>
            <a:ext cx="2865900" cy="844200"/>
          </a:xfrm>
          <a:prstGeom prst="rightArrow">
            <a:avLst>
              <a:gd name="adj1" fmla="val 50000"/>
              <a:gd name="adj2" fmla="val 50000"/>
            </a:avLst>
          </a:prstGeom>
          <a:solidFill>
            <a:schemeClr val="accent1"/>
          </a:solidFill>
          <a:ln w="25400" cap="flat" cmpd="sng">
            <a:solidFill>
              <a:srgbClr val="1355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Coming Soon!</a:t>
            </a:r>
            <a:endParaRPr sz="2400" b="0" i="0" u="none" strike="noStrike" cap="none">
              <a:solidFill>
                <a:schemeClr val="lt1"/>
              </a:solidFill>
              <a:latin typeface="Arial"/>
              <a:ea typeface="Arial"/>
              <a:cs typeface="Arial"/>
              <a:sym typeface="Arial"/>
            </a:endParaRPr>
          </a:p>
        </p:txBody>
      </p:sp>
      <p:pic>
        <p:nvPicPr>
          <p:cNvPr id="735" name="Google Shape;735;g12e0b3870f0_0_2716" descr="Summer Best Practice Toolkit cover" title="Summer Best Practice Toolkit cover"/>
          <p:cNvPicPr preferRelativeResize="0"/>
          <p:nvPr/>
        </p:nvPicPr>
        <p:blipFill rotWithShape="1">
          <a:blip r:embed="rId3">
            <a:alphaModFix/>
          </a:blip>
          <a:srcRect/>
          <a:stretch/>
        </p:blipFill>
        <p:spPr>
          <a:xfrm>
            <a:off x="9019620" y="1034253"/>
            <a:ext cx="2693345" cy="3354171"/>
          </a:xfrm>
          <a:prstGeom prst="rect">
            <a:avLst/>
          </a:prstGeom>
          <a:noFill/>
          <a:ln>
            <a:noFill/>
          </a:ln>
        </p:spPr>
      </p:pic>
      <p:pic>
        <p:nvPicPr>
          <p:cNvPr id="736" name="Google Shape;736;g12e0b3870f0_0_2716" descr="Summer Learning Webinar Series schedule" title="Summer Learning Webinar Series schedule"/>
          <p:cNvPicPr preferRelativeResize="0"/>
          <p:nvPr/>
        </p:nvPicPr>
        <p:blipFill rotWithShape="1">
          <a:blip r:embed="rId4">
            <a:alphaModFix/>
          </a:blip>
          <a:srcRect/>
          <a:stretch/>
        </p:blipFill>
        <p:spPr>
          <a:xfrm>
            <a:off x="443700" y="2209925"/>
            <a:ext cx="8103776" cy="3968125"/>
          </a:xfrm>
          <a:prstGeom prst="rect">
            <a:avLst/>
          </a:prstGeom>
          <a:noFill/>
          <a:ln>
            <a:noFill/>
          </a:ln>
        </p:spPr>
      </p:pic>
      <p:sp>
        <p:nvSpPr>
          <p:cNvPr id="737" name="Google Shape;737;g12e0b3870f0_0_271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Summer Learning Webinar Series</a:t>
            </a:r>
            <a:endParaRPr/>
          </a:p>
        </p:txBody>
      </p:sp>
      <p:sp>
        <p:nvSpPr>
          <p:cNvPr id="738" name="Google Shape;738;g12e0b3870f0_0_271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12e0b3870f0_0_325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Thank you!</a:t>
            </a:r>
            <a:endParaRPr/>
          </a:p>
        </p:txBody>
      </p:sp>
      <p:sp>
        <p:nvSpPr>
          <p:cNvPr id="745" name="Google Shape;745;g12e0b3870f0_0_325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935"/>
              <a:buNone/>
            </a:pPr>
            <a:r>
              <a:rPr lang="en-US" sz="2640"/>
              <a:t>Raquel Gwynn, Education Specialist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3"/>
              </a:rPr>
              <a:t>raquel.gwynn@state.or.us</a:t>
            </a:r>
            <a:endParaRPr sz="2640"/>
          </a:p>
          <a:p>
            <a:pPr marL="0" lvl="0" indent="0" algn="l" rtl="0">
              <a:lnSpc>
                <a:spcPct val="70000"/>
              </a:lnSpc>
              <a:spcBef>
                <a:spcPts val="1000"/>
              </a:spcBef>
              <a:spcAft>
                <a:spcPts val="0"/>
              </a:spcAft>
              <a:buSzPts val="935"/>
              <a:buNone/>
            </a:pPr>
            <a:endParaRPr sz="2640"/>
          </a:p>
          <a:p>
            <a:pPr marL="0" lvl="0" indent="0" algn="l" rtl="0">
              <a:lnSpc>
                <a:spcPct val="70000"/>
              </a:lnSpc>
              <a:spcBef>
                <a:spcPts val="1000"/>
              </a:spcBef>
              <a:spcAft>
                <a:spcPts val="0"/>
              </a:spcAft>
              <a:buSzPts val="935"/>
              <a:buNone/>
            </a:pPr>
            <a:r>
              <a:rPr lang="en-US" sz="2640"/>
              <a:t>Sophie Hilton, Program Analyst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4"/>
              </a:rPr>
              <a:t>sophie.hilton@state.or.us</a:t>
            </a:r>
            <a:endParaRPr sz="2640"/>
          </a:p>
          <a:p>
            <a:pPr marL="0" lvl="0" indent="0" algn="l" rtl="0">
              <a:lnSpc>
                <a:spcPct val="70000"/>
              </a:lnSpc>
              <a:spcBef>
                <a:spcPts val="1000"/>
              </a:spcBef>
              <a:spcAft>
                <a:spcPts val="0"/>
              </a:spcAft>
              <a:buClr>
                <a:schemeClr val="dk1"/>
              </a:buClr>
              <a:buSzPts val="935"/>
              <a:buFont typeface="Arial"/>
              <a:buNone/>
            </a:pPr>
            <a:r>
              <a:rPr lang="en-US" sz="2640"/>
              <a:t> </a:t>
            </a:r>
            <a:endParaRPr sz="2640"/>
          </a:p>
          <a:p>
            <a:pPr marL="0" lvl="0" indent="0" algn="l" rtl="0">
              <a:lnSpc>
                <a:spcPct val="70000"/>
              </a:lnSpc>
              <a:spcBef>
                <a:spcPts val="1000"/>
              </a:spcBef>
              <a:spcAft>
                <a:spcPts val="0"/>
              </a:spcAft>
              <a:buSzPts val="935"/>
              <a:buNone/>
            </a:pPr>
            <a:endParaRPr sz="2380"/>
          </a:p>
        </p:txBody>
      </p:sp>
      <p:pic>
        <p:nvPicPr>
          <p:cNvPr id="746" name="Google Shape;746;g12e0b3870f0_0_3255" descr="Image of girl thinking" title="Image of girl thinking"/>
          <p:cNvPicPr preferRelativeResize="0"/>
          <p:nvPr/>
        </p:nvPicPr>
        <p:blipFill rotWithShape="1">
          <a:blip r:embed="rId5">
            <a:alphaModFix/>
          </a:blip>
          <a:srcRect/>
          <a:stretch/>
        </p:blipFill>
        <p:spPr>
          <a:xfrm>
            <a:off x="7251775" y="2578052"/>
            <a:ext cx="4178250" cy="3066600"/>
          </a:xfrm>
          <a:prstGeom prst="rect">
            <a:avLst/>
          </a:prstGeom>
          <a:noFill/>
          <a:ln>
            <a:noFill/>
          </a:ln>
        </p:spPr>
      </p:pic>
      <p:sp>
        <p:nvSpPr>
          <p:cNvPr id="747" name="Google Shape;747;g12e0b3870f0_0_32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12a5ce4d8ff_0_26"/>
          <p:cNvSpPr txBox="1">
            <a:spLocks noGrp="1"/>
          </p:cNvSpPr>
          <p:nvPr>
            <p:ph type="body" idx="1"/>
          </p:nvPr>
        </p:nvSpPr>
        <p:spPr>
          <a:xfrm>
            <a:off x="717176" y="1825625"/>
            <a:ext cx="10784400" cy="4109100"/>
          </a:xfrm>
          <a:prstGeom prst="rect">
            <a:avLst/>
          </a:prstGeom>
          <a:noFill/>
          <a:ln>
            <a:noFill/>
          </a:ln>
        </p:spPr>
        <p:txBody>
          <a:bodyPr spcFirstLastPara="1" wrap="square" lIns="114300" tIns="45700" rIns="91425" bIns="45700" anchor="t" anchorCtr="0">
            <a:normAutofit/>
          </a:bodyPr>
          <a:lstStyle/>
          <a:p>
            <a:pPr marL="0" lvl="0" indent="0" algn="l" rtl="0">
              <a:lnSpc>
                <a:spcPct val="115000"/>
              </a:lnSpc>
              <a:spcBef>
                <a:spcPts val="0"/>
              </a:spcBef>
              <a:spcAft>
                <a:spcPts val="0"/>
              </a:spcAft>
              <a:buSzPts val="1800"/>
              <a:buNone/>
            </a:pPr>
            <a:r>
              <a:rPr lang="en-US"/>
              <a:t>10:00	Welcome </a:t>
            </a:r>
            <a:endParaRPr/>
          </a:p>
          <a:p>
            <a:pPr marL="0" lvl="0" indent="0" algn="l" rtl="0">
              <a:lnSpc>
                <a:spcPct val="115000"/>
              </a:lnSpc>
              <a:spcBef>
                <a:spcPts val="0"/>
              </a:spcBef>
              <a:spcAft>
                <a:spcPts val="0"/>
              </a:spcAft>
              <a:buSzPts val="1800"/>
              <a:buNone/>
            </a:pPr>
            <a:r>
              <a:rPr lang="en-US"/>
              <a:t>10:05	Equity-Driven Summer Learning - Webinar &amp; Overview </a:t>
            </a:r>
            <a:endParaRPr/>
          </a:p>
          <a:p>
            <a:pPr marL="0" lvl="0" indent="0" algn="l" rtl="0">
              <a:lnSpc>
                <a:spcPct val="115000"/>
              </a:lnSpc>
              <a:spcBef>
                <a:spcPts val="0"/>
              </a:spcBef>
              <a:spcAft>
                <a:spcPts val="0"/>
              </a:spcAft>
              <a:buSzPts val="1800"/>
              <a:buNone/>
            </a:pPr>
            <a:r>
              <a:rPr lang="en-US"/>
              <a:t>10:10	Community Partner Tools/Resources </a:t>
            </a:r>
            <a:endParaRPr/>
          </a:p>
          <a:p>
            <a:pPr marL="0" lvl="0" indent="0" algn="l" rtl="0">
              <a:lnSpc>
                <a:spcPct val="115000"/>
              </a:lnSpc>
              <a:spcBef>
                <a:spcPts val="100"/>
              </a:spcBef>
              <a:spcAft>
                <a:spcPts val="0"/>
              </a:spcAft>
              <a:buSzPts val="1800"/>
              <a:buNone/>
            </a:pPr>
            <a:r>
              <a:rPr lang="en-US"/>
              <a:t>10:20   Examples from Districts 	</a:t>
            </a:r>
            <a:endParaRPr/>
          </a:p>
          <a:p>
            <a:pPr marL="0" lvl="0" indent="0" algn="l" rtl="0">
              <a:lnSpc>
                <a:spcPct val="115000"/>
              </a:lnSpc>
              <a:spcBef>
                <a:spcPts val="100"/>
              </a:spcBef>
              <a:spcAft>
                <a:spcPts val="0"/>
              </a:spcAft>
              <a:buSzPts val="1800"/>
              <a:buNone/>
            </a:pPr>
            <a:r>
              <a:rPr lang="en-US"/>
              <a:t>10:30   Outreach Tools/Resources </a:t>
            </a:r>
            <a:endParaRPr/>
          </a:p>
          <a:p>
            <a:pPr marL="0" lvl="0" indent="0" algn="l" rtl="0">
              <a:lnSpc>
                <a:spcPct val="115000"/>
              </a:lnSpc>
              <a:spcBef>
                <a:spcPts val="100"/>
              </a:spcBef>
              <a:spcAft>
                <a:spcPts val="0"/>
              </a:spcAft>
              <a:buSzPts val="1800"/>
              <a:buNone/>
            </a:pPr>
            <a:r>
              <a:rPr lang="en-US"/>
              <a:t>10:40	Small Group Discourse</a:t>
            </a:r>
            <a:endParaRPr/>
          </a:p>
          <a:p>
            <a:pPr marL="0" lvl="0" indent="0" algn="l" rtl="0">
              <a:lnSpc>
                <a:spcPct val="115000"/>
              </a:lnSpc>
              <a:spcBef>
                <a:spcPts val="100"/>
              </a:spcBef>
              <a:spcAft>
                <a:spcPts val="0"/>
              </a:spcAft>
              <a:buSzPts val="1800"/>
              <a:buNone/>
            </a:pPr>
            <a:r>
              <a:rPr lang="en-US"/>
              <a:t>10:55	Debrief, Next Steps, Questions</a:t>
            </a:r>
            <a:endParaRPr/>
          </a:p>
          <a:p>
            <a:pPr marL="0" lvl="0" indent="0" algn="l" rtl="0">
              <a:lnSpc>
                <a:spcPct val="115000"/>
              </a:lnSpc>
              <a:spcBef>
                <a:spcPts val="100"/>
              </a:spcBef>
              <a:spcAft>
                <a:spcPts val="0"/>
              </a:spcAft>
              <a:buSzPts val="1800"/>
              <a:buNone/>
            </a:pPr>
            <a:r>
              <a:rPr lang="en-US"/>
              <a:t>11:00	Thank you!</a:t>
            </a:r>
            <a:endParaRPr/>
          </a:p>
        </p:txBody>
      </p:sp>
      <p:sp>
        <p:nvSpPr>
          <p:cNvPr id="549" name="Google Shape;549;g12a5ce4d8ff_0_2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Agenda</a:t>
            </a:r>
            <a:endParaRPr/>
          </a:p>
        </p:txBody>
      </p:sp>
      <p:sp>
        <p:nvSpPr>
          <p:cNvPr id="550" name="Google Shape;550;g12a5ce4d8ff_0_2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pic>
        <p:nvPicPr>
          <p:cNvPr id="551" name="Google Shape;551;g12a5ce4d8ff_0_26" descr="-Strength-Based &#10;-Student Voice &amp; Choice&#10;-Access and Opportunity&#10;Elements:&#10;-Elevate Relationships &amp; Enrichment&#10;-Deepen Community Partnerships&#10;-Integrate Well Rounded Learning &amp; Work that Matters&#10;-Ensure Mental Health &amp; Well-being&#10;-Engage Students &amp; Families&#10;-Purposeful Planning &amp; Quality Programs&#10;&#10;- Strength-Based&#10;&#10;- Student Voice and Choice&#10;&#10;- Access and Opportunity&#10;" title="Key Elements of Quality Summer Learning Graphic"/>
          <p:cNvPicPr preferRelativeResize="0"/>
          <p:nvPr/>
        </p:nvPicPr>
        <p:blipFill rotWithShape="1">
          <a:blip r:embed="rId3">
            <a:alphaModFix/>
          </a:blip>
          <a:srcRect/>
          <a:stretch/>
        </p:blipFill>
        <p:spPr>
          <a:xfrm>
            <a:off x="6989374" y="3166675"/>
            <a:ext cx="4487976" cy="2973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2a5ce4d8ff_0_7" descr="Oregon Department of Education logo"/>
          <p:cNvSpPr txBox="1"/>
          <p:nvPr/>
        </p:nvSpPr>
        <p:spPr>
          <a:xfrm>
            <a:off x="423175" y="240175"/>
            <a:ext cx="6130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58" name="Google Shape;558;g12a5ce4d8ff_0_7" descr="Field of Dreams movie image" title="Field of Dreams Movie Poster"/>
          <p:cNvPicPr preferRelativeResize="0"/>
          <p:nvPr/>
        </p:nvPicPr>
        <p:blipFill rotWithShape="1">
          <a:blip r:embed="rId3">
            <a:alphaModFix/>
          </a:blip>
          <a:srcRect/>
          <a:stretch/>
        </p:blipFill>
        <p:spPr>
          <a:xfrm>
            <a:off x="466550" y="2145550"/>
            <a:ext cx="2743200" cy="2743200"/>
          </a:xfrm>
          <a:prstGeom prst="rect">
            <a:avLst/>
          </a:prstGeom>
          <a:noFill/>
          <a:ln>
            <a:noFill/>
          </a:ln>
        </p:spPr>
      </p:pic>
      <p:pic>
        <p:nvPicPr>
          <p:cNvPr id="559" name="Google Shape;559;g12a5ce4d8ff_0_7" descr="Image of &quot;Rocky&quot; the movie with Sylvester Stallone and Talia Shire" title="Rocky Movie Poster"/>
          <p:cNvPicPr preferRelativeResize="0"/>
          <p:nvPr/>
        </p:nvPicPr>
        <p:blipFill rotWithShape="1">
          <a:blip r:embed="rId4">
            <a:alphaModFix/>
          </a:blip>
          <a:srcRect/>
          <a:stretch/>
        </p:blipFill>
        <p:spPr>
          <a:xfrm>
            <a:off x="5588437" y="1870661"/>
            <a:ext cx="1915575" cy="2873375"/>
          </a:xfrm>
          <a:prstGeom prst="rect">
            <a:avLst/>
          </a:prstGeom>
          <a:noFill/>
          <a:ln>
            <a:noFill/>
          </a:ln>
        </p:spPr>
      </p:pic>
      <p:pic>
        <p:nvPicPr>
          <p:cNvPr id="560" name="Google Shape;560;g12a5ce4d8ff_0_7" descr="Image of Stars IV movie" title="Star Wars IV Movie Poster"/>
          <p:cNvPicPr preferRelativeResize="0"/>
          <p:nvPr/>
        </p:nvPicPr>
        <p:blipFill rotWithShape="1">
          <a:blip r:embed="rId5">
            <a:alphaModFix/>
          </a:blip>
          <a:srcRect/>
          <a:stretch/>
        </p:blipFill>
        <p:spPr>
          <a:xfrm>
            <a:off x="9868525" y="1870638"/>
            <a:ext cx="1666875" cy="2743200"/>
          </a:xfrm>
          <a:prstGeom prst="rect">
            <a:avLst/>
          </a:prstGeom>
          <a:noFill/>
          <a:ln>
            <a:noFill/>
          </a:ln>
        </p:spPr>
      </p:pic>
      <p:pic>
        <p:nvPicPr>
          <p:cNvPr id="561" name="Google Shape;561;g12a5ce4d8ff_0_7" descr="Good Will Hunting movie poster" title="Good Will Hunting Movie Poster"/>
          <p:cNvPicPr preferRelativeResize="0"/>
          <p:nvPr/>
        </p:nvPicPr>
        <p:blipFill rotWithShape="1">
          <a:blip r:embed="rId6">
            <a:alphaModFix/>
          </a:blip>
          <a:srcRect/>
          <a:stretch/>
        </p:blipFill>
        <p:spPr>
          <a:xfrm>
            <a:off x="7794950" y="2833063"/>
            <a:ext cx="1733550" cy="2638425"/>
          </a:xfrm>
          <a:prstGeom prst="rect">
            <a:avLst/>
          </a:prstGeom>
          <a:noFill/>
          <a:ln>
            <a:noFill/>
          </a:ln>
        </p:spPr>
      </p:pic>
      <p:pic>
        <p:nvPicPr>
          <p:cNvPr id="562" name="Google Shape;562;g12a5ce4d8ff_0_7" descr="Image of Disney movie Encanto" title="Encanto Movie Poster"/>
          <p:cNvPicPr preferRelativeResize="0"/>
          <p:nvPr/>
        </p:nvPicPr>
        <p:blipFill rotWithShape="1">
          <a:blip r:embed="rId7">
            <a:alphaModFix/>
          </a:blip>
          <a:srcRect/>
          <a:stretch/>
        </p:blipFill>
        <p:spPr>
          <a:xfrm>
            <a:off x="3418325" y="2646775"/>
            <a:ext cx="1961525" cy="2947650"/>
          </a:xfrm>
          <a:prstGeom prst="rect">
            <a:avLst/>
          </a:prstGeom>
          <a:noFill/>
          <a:ln>
            <a:noFill/>
          </a:ln>
        </p:spPr>
      </p:pic>
      <p:sp>
        <p:nvSpPr>
          <p:cNvPr id="563" name="Google Shape;563;g12a5ce4d8ff_0_7"/>
          <p:cNvSpPr txBox="1"/>
          <p:nvPr/>
        </p:nvSpPr>
        <p:spPr>
          <a:xfrm>
            <a:off x="3273225" y="5734850"/>
            <a:ext cx="7299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accent5"/>
                </a:solidFill>
                <a:latin typeface="Calibri"/>
                <a:ea typeface="Calibri"/>
                <a:cs typeface="Calibri"/>
                <a:sym typeface="Calibri"/>
              </a:rPr>
              <a:t>If there is another movie that resonates more, please share that! </a:t>
            </a:r>
            <a:endParaRPr sz="1900" b="0" i="0" u="none" strike="noStrike" cap="none">
              <a:solidFill>
                <a:schemeClr val="accent5"/>
              </a:solidFill>
              <a:latin typeface="Calibri"/>
              <a:ea typeface="Calibri"/>
              <a:cs typeface="Calibri"/>
              <a:sym typeface="Calibri"/>
            </a:endParaRPr>
          </a:p>
        </p:txBody>
      </p:sp>
      <p:sp>
        <p:nvSpPr>
          <p:cNvPr id="564" name="Google Shape;564;g12a5ce4d8ff_0_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900"/>
              <a:t>Which movie do you identify with most right now?</a:t>
            </a:r>
            <a:endParaRPr sz="3900"/>
          </a:p>
        </p:txBody>
      </p:sp>
      <p:sp>
        <p:nvSpPr>
          <p:cNvPr id="565" name="Google Shape;565;g12a5ce4d8ff_0_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g12e0b3870f0_0_536"/>
          <p:cNvSpPr/>
          <p:nvPr/>
        </p:nvSpPr>
        <p:spPr>
          <a:xfrm>
            <a:off x="6182859" y="1483792"/>
            <a:ext cx="2865900" cy="844200"/>
          </a:xfrm>
          <a:prstGeom prst="rightArrow">
            <a:avLst>
              <a:gd name="adj1" fmla="val 50000"/>
              <a:gd name="adj2" fmla="val 50000"/>
            </a:avLst>
          </a:prstGeom>
          <a:solidFill>
            <a:schemeClr val="accent1"/>
          </a:solidFill>
          <a:ln w="25400" cap="flat" cmpd="sng">
            <a:solidFill>
              <a:srgbClr val="1355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Coming Soon!</a:t>
            </a:r>
            <a:endParaRPr sz="2400" b="0" i="0" u="none" strike="noStrike" cap="none">
              <a:solidFill>
                <a:schemeClr val="lt1"/>
              </a:solidFill>
              <a:latin typeface="Arial"/>
              <a:ea typeface="Arial"/>
              <a:cs typeface="Arial"/>
              <a:sym typeface="Arial"/>
            </a:endParaRPr>
          </a:p>
        </p:txBody>
      </p:sp>
      <p:pic>
        <p:nvPicPr>
          <p:cNvPr id="572" name="Google Shape;572;g12e0b3870f0_0_536" descr="Summer Best Practice Toolkit cover" title="Summer Best Practice Toolkit cover"/>
          <p:cNvPicPr preferRelativeResize="0"/>
          <p:nvPr/>
        </p:nvPicPr>
        <p:blipFill rotWithShape="1">
          <a:blip r:embed="rId3">
            <a:alphaModFix/>
          </a:blip>
          <a:srcRect/>
          <a:stretch/>
        </p:blipFill>
        <p:spPr>
          <a:xfrm>
            <a:off x="9019620" y="1034253"/>
            <a:ext cx="2693345" cy="3354171"/>
          </a:xfrm>
          <a:prstGeom prst="rect">
            <a:avLst/>
          </a:prstGeom>
          <a:noFill/>
          <a:ln>
            <a:noFill/>
          </a:ln>
        </p:spPr>
      </p:pic>
      <p:pic>
        <p:nvPicPr>
          <p:cNvPr id="573" name="Google Shape;573;g12e0b3870f0_0_536" descr="Summer Learning Webinar Series schedule" title="Summer Learning Webinar Series schedule"/>
          <p:cNvPicPr preferRelativeResize="0"/>
          <p:nvPr/>
        </p:nvPicPr>
        <p:blipFill rotWithShape="1">
          <a:blip r:embed="rId4">
            <a:alphaModFix/>
          </a:blip>
          <a:srcRect/>
          <a:stretch/>
        </p:blipFill>
        <p:spPr>
          <a:xfrm>
            <a:off x="443700" y="2209925"/>
            <a:ext cx="8103776" cy="3968125"/>
          </a:xfrm>
          <a:prstGeom prst="rect">
            <a:avLst/>
          </a:prstGeom>
          <a:noFill/>
          <a:ln>
            <a:noFill/>
          </a:ln>
        </p:spPr>
      </p:pic>
      <p:sp>
        <p:nvSpPr>
          <p:cNvPr id="574" name="Google Shape;574;g12e0b3870f0_0_53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Summer Learning Webinar Series</a:t>
            </a:r>
            <a:endParaRPr/>
          </a:p>
        </p:txBody>
      </p:sp>
      <p:sp>
        <p:nvSpPr>
          <p:cNvPr id="575" name="Google Shape;575;g12e0b3870f0_0_53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g12e0b3870f0_0_545" descr="Student Learning: Unfinished, Not Lost&#10;Summer Learning Best Practice Guide&#10;Summer Learning Best Practice Toolkit&#10;SIA Community Engagement Toolkit" title="Image of Summer Learning Resources"/>
          <p:cNvPicPr preferRelativeResize="0"/>
          <p:nvPr/>
        </p:nvPicPr>
        <p:blipFill rotWithShape="1">
          <a:blip r:embed="rId3">
            <a:alphaModFix/>
          </a:blip>
          <a:srcRect/>
          <a:stretch/>
        </p:blipFill>
        <p:spPr>
          <a:xfrm>
            <a:off x="1472938" y="1698165"/>
            <a:ext cx="9246121" cy="2821920"/>
          </a:xfrm>
          <a:prstGeom prst="rect">
            <a:avLst/>
          </a:prstGeom>
          <a:noFill/>
          <a:ln>
            <a:noFill/>
          </a:ln>
        </p:spPr>
      </p:pic>
      <p:sp>
        <p:nvSpPr>
          <p:cNvPr id="582" name="Google Shape;582;g12e0b3870f0_0_545" descr="data:image/jpg;base64,%20/9j/4AAQSkZJRgABAQEAYABgAAD/2wBDAAUDBAQEAwUEBAQFBQUGBwwIBwcHBw8LCwkMEQ8SEhEPERETFhwXExQaFRERGCEYGh0dHx8fExciJCIeJBweHx7/2wBDAQUFBQcGBw4ICA4eFBEUHh4eHh4eHh4eHh4eHh4eHh4eHh4eHh4eHh4eHh4eHh4eHh4eHh4eHh4eHh4eHh4eHh7/wAARCACdAb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rardmw0y5vVtbm7METSCC2TdLLgZ2oCRlj0AyKALNUrbVtMur25sbTULS4u7XHn28UytJFnpuUHI/GvH9I8Y+MPGH/FSP4j0jwJpula2tjNo16ivcSusgVormRiAjOpyiR55KncelUfin8O9BsPjF4d8SWIn8PNr3m6bJqWlN5EtvfkmWGY4+V/MxIjBwQ2VHWgD0DwD49vvEniDxLpupeG5tAGhGLdHd3CvcSB1LiQomVCFRwQxOQQQCK4/TRr/jjwZJ8Qdb+Iuo+DdOvEebSrWymhggtIckRPO7qxkdsBiMhRnAFVbKH4jeHfjdoV54l0iLWLDUbOTR77XNMjIjnTJkt3uIOTE6vvUkEoRIemMVr6Z4Z8e+DdLl8I6PoHh7xd4YEzvpn9o3pglskZy4ilUxuJVQn5WGDjHHFAFvRvDem/Enw14X1HXfFlr4lGlJNDfSaTOyWl/OVCkkxsPukZx6k8VzX7OXw98PT+G/DfjNEuINb0291OKWZZSxugJ54Asm7JICgYxjkCu6+GHg7xD4W0nxHHfavpr32s6hJqMQtLRlt7KWSJFKKrNlkDJnqCcnpmpPhZ4J1rwX4XvtFuPFCakZppp7aVdPWH7PJK7yOcbjuG9yQD9KAPMvhvrPh3wp8RPiDeSeHfFJiOuy2tvc6fp91dWkcYjiLr+73KGMu9j8uea3PgHrGnw6R4k8War4w1T+xp9fuLDS11u+ZYo4UYBABNhlctvGGOegxxXW/DnwZ4j8F6Dr1n/wAJJaa1d393Pf201xY+SEuJSWbzAjHcu4jgYIAxUXwm8E6povgm78N+NodB1YS39xd7oI2kjm86VpW3pKOCC5AxngCgC78UfG914T0DS9W0bS4Nf+36jBZR20d2I3mMp2r5TYKsc46kDAJzxV/wR40sfE1xfac1hf6PrOn7PtumX8YSaJWztcFSVdGwcOpI4NeP/EC78NzfE/w/4QuL68+Hnh/wzDPdWN55C2cEt8x2RiBnUxMqo0rEdDvxirvw38WeHvDPhXxL8UPGfiOfVLiS+fS4dYkRR/adtbsfJFrCgAwS78LnLBmzjoAe9UV4B4C1r4ga18ZLC+i8RW1po+vaa+sy6KWF9DBao8cMYSUNhJX3MW2HYCMYY5Ne5zappkOpxaZNqNnHfzKWitnnUSuo6lUJyR9BQBcooooAKKKKACiiigAooooAKKKKACiiigAooooAKKKKACiiigAooooAKKKKACiiigAooooAKKKKACiiigAooooAKKKKACiiigAooooAKKKKACiiuN+LviHXPD/hy3OgWMkt5f3sVj9s8gzRaeJG2/aJEXLMFzwAMZIyQMmgCx4117Vk0zU9P8CxaTq/im1RP9Bub1YxbhwSskoHzY44HGfUda8KsvHNjo0/hHxJP8Rtek1661PyPE+n6nLi3s4RuW4Etuo22wjfARuMnHLAk12Pwts9N8A+OV8N+MtOtl8TXpm/s3xSVI/t1ZGDukjE/LcDAzGTjAGzjitvxR4K18/FK18SeBZdO0211e38nxNPcRrNFcpGw8rbFwTNguu/O3aTnJAoA5LxtJ4btvjVoXjjwho9n44vdUtmgu7HTyk7ROqZgvQ+fLiOB5ZdiCVIxnbiuts/hxqfi3SL2P4oXz3Vvd6supwaRZ3cnlWYCgCEy8NIoYb+AoDdOK7fStH8N+FY7lND0XT9MN1KZp0s7dIvNc/xNtAyfc1bmma6sxKpI2nDqDWc6qin3LVNtX6D7X7BptjBY2aBILeNYoo05CKowB+Qpr6g5+5GB9eapUV588VUltoaqmkTtd3B/wCWmPoKlWeX7DM/mHcCMH0qnU6/8g+f6iijUk56sVRJRIlvblf+WpP1FTR6lMPvorD24qjRXQpyXU5bmnLPYX0DW95BHJE33o5kDIfqDxXOT/Djw5P8Q9P8dR/aUv7OF4UgEu+1KsmzIjYERsAB80e0nGDkVoVd05miWSdnIiQcj1NawqNuw+bueL2j2/w1+LXjLxdqHgO70fSp7aysbBtNjSWK9kkumVnG0hY3YvESpAPBPPWmeJfBNvqXxD8ceE9QtbA674ltxrHhrXrmIvLamJY4miVgQ6GFwjrtIH7znPIr2i/i0nxJpNzous2cVzaXcZimt5RlJFPb/PI7V5Z450af4TafJ4t8MaVqXiS8NubE6hrOrS3P9jW5YbWCkFjAp+Z9vzYUZyOR0NWCMlJXR1uofEfRPC3jLRvA3iG+zfXVgjtqBI8oS7ggEoH+qLn7pbAJ4BzXf1434A+Hd1a23iOyutd0fxbp/imwF1eandQrJcNdOgC5UfLJbY+ZFyNmMDOcjV8N+LdA8C694b+Eeoa5c6pqP9nqg1G5mV2MwOEilxyjOM7AeoXAyeqKPT6KKKACiiigAooooAKKKKACiiigAooooAKKKKACiiigAooooAKKKKACiiigAooooAKKKKACiiigAooooAKKKKACiiigAooooAKKKKAGXDSrbyNCgeUISik4BbHAzXzt8NvE19Ddrf2OleNvE/xEvIGi1qwvHltNOsJd+SGMg8qNVxtXy9xK+pOa+jKw/G+iahr+ifYdL8Saj4eulmSVL2yVGcbTnaQ4KlT3BFAHGyRW/wAZPAWr+GfEenS6Df2Oora6jCjpO1vLGUkDQy4x8yMCrgBhu6A12dha6b4Z0S00LRLWO1tLSIRQQp92NR/M/wA+tVPDGg6f4K8P/wBmafJcXE00z3FxdXMm+a5nc5eaRu7E/QAAAAAUrEsxZiST1Nc9ary6I6aFHm96WwMzMxZiST1Jqexn8mb5uY2+Vh7VmazcXFpo97dWsPn3ENu8kUePvsFJA/Ovnjwn4q+IOs3sN/p3i2G61J7rY+jzuIwU65AbCkdsA5FdGAy6pioyqRkko9/609WYZjmlPBzhSlFycu39avyR9P3EflSle3UH1FR14T8Yrz4leGY5dfj8XGHTbi7EdvZxN88IZSQvK4IGCOtHjG5+JHg/4fNqmp+LzdXF3d24t3hPzRoUcsDlR1+X8qqOR+0UJQqx992S1369Oh51TOPZTnGdKXuK7226dep7tUo/48Z/95a8n8UeJNctfin4M0q31KaOyvrBJLqEY2ysQ+SePYV55p3iT4oXfhDWfF1t4vYWWl3SxSW8uCz5IxgbcEcjqarB5FVqJVOdJNLe/VtLp3RGKzunTbhyN2vtbok29+zPpCivnvxv498UXGs+G1s/Ew0CDUtJhuJ3ORDHIS+5jgE4O3+VWtf1zxronwufXl8cpqxutRijtbu1J+VAsm9fmUdwPyro/sOraF5JOWiWve29rHL/AG1SvK0W1HXp/nc97RWdwq8knAqXUZFULaRn5I/vH1avnvTviZ4g1D/hAzbaxJFcS3rWmqIu3MxEkeGYY7q386Z46k+KPh3X9NsZfGhk/ta5aO38tjiP5gBuyv8AtDpmuihklSE+Wckm79+jfl5X9DGtnVOUG4RbWl9uqT7+dj3utTT74OPs91hgwwGbofY1xngXTvEWmaK9t4n1ZNVvvOZhOhOAnGF5A96365asEpON7+Z10KsklK1vI82+Imh3nwxiEvgRdL8MeG9cuwmvaslq01xpZY/LMgLbRFj5ACNsZbdjGcW/iN4e8A+DPgPr1jatHI+pQNJbXTTede6lqJGYJBJ96SUybCCOnbAr1PT5o7y3exvESZWUqVkUMrqeoIPWsPQfhf8AD7QdaTWdJ8J6Za38ZJhlWPPkk9fLU5Ef/AQK5mrHqwmpq6Oh8OG/Ph7TTqoxqH2SL7UP+muwb/8Ax7NX6KKRQUUUUAFFFFABRRRQAUUUUAFFFFABRRRQAUUUUAFFFFABRRRQAUUUUAFFFFABRRRQAUUUUAFFFFABRRRQAUUUUAFFFFABRRRQAU2V1jjaRzhVBJPtTqwvGWoQ2Omnz5khiwXlkc4VUHUk+lOKcnYqKu7EknlaiTPazh2xzG3BFU3VkYqylSOxrmf7c0mLTV1f+1rVLIttW6EoCZzjAb1zVy88eeHdPit11/VrJEnQPDIZBvZT0YAdR70qmAnJ+4nc6/b06Su5K3qti9rUd9LpF3Hpc62980LC3lYZCyY+UkfWvnTVfCvj7xDcWljeeDkttViuS02sqvl+YCerFTsOOuRzxX0Td61oEGn22pf25YGyum2wSmYAOfQepqprfinw5olyltq2tWVlO4yscsmGx647Vtl+KxOCbjCldvyd9PTdd0ebmeCwuPSlUq8qW+qtrr12fZ7nHfHXw9rWt+ALDTdLtptTvIbmJpdmNzYjYF+fU/zrT+NPhbU/Enw0t7HSIfNvIGhnSEkAvtUqyjPGRn9K6K+8RaDYwW9xeazYQQ3K7oHeYBZV9VPcVa8PeItD1iWSx03V7K9kC79sMoYr2ycducflWVPFYmnCnKMPgbadnu90x4nBYWrOonPWaSautl2++55B4a0vxz4q+I2h65rvh19GtdFtPJLSKV80qrYwG5JJYdOAK5rT/DvxPs/CGs+Ebfwe5s9VullkuJMBkwRjB3YA4HWvofW9c0bQ0jfWdUtLBZTtj8+QLuI64FXoJ4LnTvtFtNHNDLtZJI2DKwOeQR1rppZ5Wi0/ZJR0tvb3bvTXuzy6mS0ZJr2rctb7X1SXbsj548beAvE9vrPhprXwyPEFvpukwwXCHPkySAvuUkEHALVb8QaH40134YPoMXgRdJNrqMcttaWufmQrIXb5mPQkfnXseveI9A0Hy/7a1ezsDJ9xZnwzD1A6496kuPEeg2+kW962s2C21622Kfzhsf8A2QfX2rppZnians7072ej971727nLUy3DQc/3lrrVaena/Y8O1r4c61afFfStW0jR5X0t57W5maPG2BgV8wHnsQT+Ndr8XtB1jWPFPhG60ywluoLK8Mly6YxGu9Dk/gDXdtqmmrqqaU19bC/dd6WxceYy9chaz28YeFV1T+y28QacL3ds8rzhnd6Z6Z9s10fXcROcJ8t3FW2ez0uc/wBToQjOPNZSd+m+9jdb7x+tJUNreWFxrB0ddQtVvwnmNbtIPMC4znb1xim2HjDwV/aw0mz8RaZPqJbYE88ElvQds+2a85U5vaLPTjyveSXQ17KxkDLNK3kqDkf3jWyjK67l6Vyuo+MPC9jey2eoeJNMt7qJtskUtwFZD6Edq1/D2qafqtr9q0y+t722YlVlhcMpYdRkVE6U1HmaO2jOmnyRevqalFFFYHUFFFFABRRRQAUUUUAFFFFABRRRQAUUUUAFFFFABRRRQAUUUUAFFFFABRRRQAUUUUAFFFFABRRRQAUUUUAFFFFABRRRQAUUUUAFcT4yiXVjf2EmGjlge3wfdSP5mu2PSuFlcvO8ndmLfrWtK6d0dOHgpXufLMWo3F54VsfAQL/aBrTEjHYgKP8Ax4sa7mHQNL1v4x+JNO1S3+021lYFbdCxATYiquMegrq7T4Xabb+Pf+EqXUJSRdNdC18obQxJON2egJ9KTxp8NI9d8QS65p2uXOk3dwnl3HlrkSDGD0IIyOor6eeYUJStGXLdPWz0baf6HytLJcXTp81SCm4yWl1rGKaXl12Z5FbSSH4a6QhclY/ELbM/w/Ih4ru9D0LQ/F3xX8cr4o3SLHG3lzbseQchd+P9kD6V0Mvwr0z/AIRjTdDt9RniWzuzdvMYwzTOQAcjPAwBUfi74Wxaxr93q+na7c6U98u27jRNyyA9ehHBxyDxRPH0Kl0puN762emqf42JhkmLpqLlTU7cul1raLT37Nr9Di/i3oOn6DpXg3S9Ju28Q2QlnMRWUN5250JRSnTnt15r0v4L6JaWtveat/whk/hi+Zjb+XLLIxePhs/P7j9Kx9W+Eum3ei6Tpdpq11ZrpvmMJRGGaV3IJY8jB4HSt/4beDD4V1O5u7jxLqGomaHyglwDsX5gc9Tzx+tefjq8KmCdOFRuWvfW8r9NDswOWYihj1VnSXLZdYu1opdfe020PPv2itUt4/iHb3MEcGqzwaW0N1aTxF47YtuxJx3+cH2IHrXp/wAE/wCzbT4eWmjWetWmp3FqqyXPkSbhEZCXC/QA4+uazPGfww/tvxHda1pviK60h9Qg8i+SNN6zJgA9x1AHHNbPw1+H2neA4NQWyvJrx7x0JkljVWVVBwMjrySa48Vi8LUwEKKm+aNtLdfPS2l3a2/UmlgcXRzCpWlBcsr636eWt9bK99uhwF9oel+J/wBpDVNP16A3dnDp+5Yi5GCI1xjH1JrnvidoOj+Fvh9pdvourtq1qdZaYsJEYI2zlRt6dB1r0f4hfDGPxJ4lGvaXrd1o+ovEIZmiUsJBjHGCCDjg9jSJ8E9MHhGy0NdWnhaC9+2Sz+UGaZ8AYIzhQAOOtephsbShGlKVR2SinG3ZPX/hvmePXwNapKrGNNNttqV+7Wn/AA/yPOrTxSPFPxjj1m0sbnT2j0idFSYjeCkD/NWHH4b0dv2f5vFTW5bVxrAhE+85CYHy46d819Eah4Asr34j2/jGW9f9zaG1az8obXUoykls56NXDt8ALP7SbZfFmoroZn842Hl85+ucZxxuxmt6WY4dctpctlHu9r3X4k1MqxPvXjzNuXZb2s/wOVubq4PxJ1C885vtH/CFl/Mz8242Y5z61Z+HPw58G698KtH1fVtQGj30l9Jm+Eyq0mGIWMbztHTI78V6k3w10tvHE/iN7qQ282mnTmsAg2iLy/L+9nPT2rjrb4A2iXkMNz4r1C40WGfzksDHjnuM5wM9CQM1Cx9FwSjUcWkunZPT+tDZ5dXjNylTU03Ld92tfw9Tz3xZaG4+NniWFPCdx4s2Mf8AR45JAy4CDzCYxk+np81fR/w90my0Lwrp9tYaW+lJJGtxJaO7MYpHALqS3PB4/CuD8S/BaLVvFV/r9r4qvtMku2yY4IsbFwBt3BgSOBXdeAfDj+FfDcejyarc6oyyvJ9on+8dx6dTwK5sfiaVahCMJ6pK617fcdeXYSrQxE5Tho27PTv952FFNiOYlPtTq8A+iCiiigAooooAKKKKACiiigAooooAKKKKACiiigAooooAKKKKAIru4t7S2kubqaOCCJS0kkjBVUDuSelecap8dfhvY3TW/wDbEt0V4L29s7p+BwM/hXE/G7Vn8V/EGTwbPfS2XhvQ7M6hrLxH5pNq7tvueVUA92J7CvJpviNdWkhg8N6DoWj6evEcJsI55COxkkkBLN6mvoMFk6qwUp3beu9kl01s9X6HzmPzp0ZuMLJJ22u21vZXWi73PoX/AIaB+HH/AD+3/wD4BtR/w0D8OP8An9v/APwDavnf/hZ/ir+7ov8A4J7f/wCIo/4Wf4q/u6L/AOCe3/8AiK7v7Bp/y/8Ak3/2p5/+sU/5v/Jf/tj6I/4aB+HH/P7f/wDgG1H/AA0D8OP+f2//APANq+d/+Fn+Kv7ui/8Agnt//iKP+Fn+Kv7ui/8Agnt//iKP7Bp/y/8Ak3/2of6xT/m/8l/+2Poj/hoH4cf8/t//AOAbUf8ADQPw4/5/b/8A8A2r53/4Wf4p/u6J/wCCe2/+Io/4Wf4q/u6L/wCCe3/+Io/sGn/L/wCTf/ah/rFP+b/yX/7Y+iP+Ggfhx/z+3/8A4BtR/wANA/Dj/n9v/wDwDavnf/hZ/in+7on/AIJ7b/4igfE/xT/d0T/wT23/AMRR/YNP+X/yb/7UP9Yp/wA3/kv/ANsfRH/DQPw4/wCf2/8A/ANqP+Ggfhx/z+3/AP4BtXzv/wALP8Vf3dF/8E9v/wDEUg+KHin+7on/AIJ7b/4ij+waf8v/AJN/9qH+sU/5v/Jf/tj6J/4aB+HH/P7f/wDgG1H/AA0D8OP+f2//APANq+d/+Fn+Kf7uif8Agntv/iKT/haHin+7on/gntv/AIij+waf8v8A5N/9qH+sU/5v/Jf/ALY+if8AhoH4cf8AP7f/APgG1H/DQPw4/wCf2/8A/ANq+d/+Fn+Kv7ui/wDgnt//AIikHxQ8U/3dE/8ABPbf/EUf2DT/AJf/ACb/AO1D/WKf83/kv/2x9E/8NA/Dj/n9v/8AwDaj/hoH4cf8/t//AOAbV87/APCz/FP93RP/AAT23/xFH/Cz/FP93RP/AAT23/xFH9g0/wCX/wAm/wDtQ/1in/N/5L/9sfQz/tAfDhkZft1+MjGfsbVhD4vfDf8A6DOof+C9v8a8W/4Wf4q/u6L/AOCe3/8AiKP+Fn+Kf7uif+Ce2/8AiKayOC2j/wCTf/alw4mqw+Gf/kv/ANse0/8AC3vhv/0GdQ/8F7f40f8AC3vhv/0GdQ/8F7f414t/ws/xT/d0T/wT23/xFH/Cz/FP93RP/BPbf/EU/wCxI9v/ACb/AO1L/wBaa/8AP/5J/wDbHtP/AAt74b/9BnUP/Be3+NH/AAt74b/9BnUP/Be3+NeLf8LP8U/3dE/8E9t/8RR/ws/xT/d0T/wT23/xFH9iR7f+Tf8A2of601/5/wDyT/7Y9p/4W98N/wDoM6h/4L2/xo/4W98N/wDoM6h/4L2/xrxX/haHin+7on/gntv/AIil/wCFn+Kv7ui/+Ce3/wDiKP7Ej2/8m/8AtQ/1pr/z/wDkn/2x7bD8ZPh3F93WtQx6HT2x/OrX/C7vhzs2/wBqah9fsLf414R/ws/xV/d0X/wT2/8A8RR/ws/xT/d0T/wT23/xFZy4fpSd3H/yb/7UmXE1Was5/wDkv/2x73D8cvhpEPlv9Qz3P2Js1J/wvf4b/wDQQ1D/AMAmrwAfE/xT/d0T/wAE9t/8RR/ws/xT/d0T/wAE9t/8RV/2HD+X/wAm/wDtTFZ+1opf+S//AGx7/wD8L3+G/wD0ENQ/8Amo/wCF7/Df/oIah/4BNXgH/Cz/ABT/AHdE/wDBPbf/ABFH/Cz/ABT/AHdE/wDBPbf/ABFH9hw/l/8AJv8A7Uf+sEv5v/Jf/tj3/wD4Xv8ADf8A6CGof+ATUf8AC9/hv/0ENQ/8AmrwD/hZ/in+7on/AIJ7b/4ij/hZ/ir+7ov/AIJ7f/4ij+w4fy/+Tf8A2of6wS/m/wDJf/tj3/8A4Xv8N/8AoIah/wCATUf8L3+G/wD0ENQ/8Amr5/8A+FoeKc9NE/8ABRbf/EUv/Cz/ABV/d0X/AME9v/8AEUf2HD+X/wAm/wDtQ/1gl/N/5L/9sfQ0fx/+HCIF+3X5x/05tTv+Ggfhx/z+3/8A4BtXzt/wtDxT/d0T/wAE9t/8RS/8LP8AFX93Rf8AwT2//wARS/sKn/L/AOTf/aj/ANYp/wA3/kv/ANsfRH/DQPw4/wCf2/8A/ANqP+Ggfhx/z+3/AP4BtXzt/wALQ8U/3dE/8E9t/wDEUv8Aws/xT/d0T/wT23/xFH9g0/5f/Jv/ALUP9Yp/zf8Akv8A9sfRH/DQPw4/5/b/AP8AANqP+Ggfhx/z+3//AIBtXzv/AMLP8U/3dE/8E9t/8RR/ws/xT/d0T/wT23/xFH9g0/5f/Jv/ALUP9Yp/zf8Akv8A9sfRH/DQPw4/5/b/AP8AANqP+Ggfhx/z+3//AIBtXzv/AMLP8U/3dE/8E9t/8RR/ws/xT/d0T/wT23/xFH9g0/5f/Jv/ALUP9Yp/zf8Akv8A9sfRH/DQPw4/5/b/AP8AANqP+Ggfhx/z+3//AIBtXzv/AMLP8U/3dE/8E9t/8RR/ws/xT/d0T/wT23/xFH9g0/5f/Jv/ALUP9Yp/zf8Akv8A9sfRH/DQPw4/5/b/AP8AANqP+Ggfhx/z+3//AIBtXzt/wtDxT/d0T/wT23/xFL/ws/xT/d0T/wAE9t/8RR/YNP8Al/8AJv8A7UP9Yp/zf+S//bH0R/w0D8OP+f2//wDANqP+Ggfhx/z+3/8A4BtXzv8A8LP8U/3dE/8ABPbf/EUf8LP8U/3dE/8ABPbf/EUf2DT/AJf/ACb/AO1D/WKf83/kv/2x9Ef8NA/Dj/n9v/8AwDaj/hoH4cf8/t//AOAbV87/APCz/FX93Rf/AAT2/wD8RR/ws/xV/d0X/wAE9v8A/EUf2DT/AJf/ACb/AO1D/WKf83/kv/2x9Ef8NA/Dj/n9v/8AwDalj+P/AMN3cKb++QE/eazfA/Kvnb/hZ/ir+7ov/gnt/wD4igfE7xISBPa6BcRfxRSaPBtcehwoP60v7Bp/y/8Ak3/2o/8AWKf83/kv/wBsfZXhrxFoniXTxf6Fqdvf2+cFom5U+jDqp9iK1K+RfD+v2/h6XTfiR4UtzptqbxbDXtJRyYVJG4Mmf4GXJAP3WX0r63gkSaFJo23I6hlPqCMivBx+C+rSVtn33TW6Z9Dl+O+tRd9122aezX9aHy746/5H/wCLP/YIX/0OGvEa9u8df8j/APFn/sEL/wChw14jX2WXfw/lH/0lHw+bfxPnL/0phRRRXonlBRRVvR9M1DWNSh03S7SW7u5jiOKNcse5/ADJPsKTaSuxxi5NJbnrfwpvtE0XwXpVx4n0LRryHVNaFnayXFmrSrCB+9lLHkgMyAdhzXmvj+1u7HxrrFnfW9tb3EF06OltCIohg8FVHABGD+Nej/FLVYfCN7pnhG78F6bf2mk2KQ29zqCSgzMRuldNrAFS5PPqDVH42aNqur6VonxBbRJ7JdQslj1FBGwWGVDtVuedrqVwT1xXkYapaqqj0U721+a/DfzPdxdLmoOlF3dO19Pk7/PbyKdz/Zfw70DST/Y9jqvifVLVb2SS/i82GxhfPlqsZ4ZyBkk9Kr3viPw74m8E6s/iGy0yx8R27RtpcmnWPkm4BPzrJt+QgD1ANX/FOkXfxC0DSPE3hmE399ZafFYarp8RzPE0QwsoTqyMO46Vyl14F8UWWgXOuappj6ZZwYAN6RC8zE42xo3LHv06VpSVKSTnK0799b329PzRjWdaDcacb07aaaWtv6/kzW8Iafo2i+DJ/HGvaemqO92bLSrCUkRSShdzyyY5KqCOO5rS8NeNtD1/UX0vx5pOg2ujSQSbbiy0wRTW7hfk2NHz19ciofC9svjT4af8IhZTRLr2lXz3tjbyOF+2RSKBIiE8bwRkDuKxdO+G/jS7uJI5dCudPihBaa5vx5EMQHUs7cflmnJUpOftpWlfvay6W/rcIutBU/YRvG2ul7vrf+ti38FLiAfEfTdLm0/T9Qs9RuVt5VvLVZSEyTlc/db3rYtPHcdj4lkTX/BegPo8c0sciwaNGkhHzBcMeM5xWT8CdN1C8+KeiTWdnNcRWd4kly8S7liTkbmI6DPeuivPD/xa8Ya3LoOsPrkWly3MjiS9iYwIFLFScD2wPrUYj2Xt5c7VrK+tn128zTCe2+rx9mnfmdrK66b+Vzn/AINaXa6nq2sSf2dbarqdppslxpen3HKXE4I4K/x4GTt707xD4nsdU8L6lpvifw7BZ+JYZozYTWmnpaeWmfnWUDGeOmRWb4B8LXniGDV7rSdReHVtKhW4tLSFSZ7k7sHYQQRgc8Z6iuz1OTxHqPwr1ub4j2MiT2ZhXRb2+h8u7eYt80YJAZ125JznH8qrOKr3vfVeTXp3T6/MihGbw/KlbST2un69munyMn4ZWJTwPr2vaNotprfiGzuIkSC4gE/2e2IJaZYj9454zg4xWN418Q6Nr3h7T2fRorHxPDPIt9La2y28MkX8HyLxuH0HerHhDwzr0nhR/F/hPU7t9WtL0QPZWCt9ojjIyJCVOdpPGMYra+JrajefDrSdU8ZWEdp4qe+aOF2hEVxc2gT78qDHR+ASBmi8ViL3vr81ptbquocs3hbWt7t9rp6736S6HlteifB64ttM0zxPr2p6Rpmo6dp9krbLy2WQvcM22JFJ+7kkk47CvPY0aSRY0Us7EKqjqSegr2DVorr4efC3RtM1TwhBftq1w99f/b45AkTj5Yo8qR8wUMcHpn3rfGyTiqfWT/4LObLoNTdXZRW/4I5v44xwf8JTZ3mn2Nha6VfafDdWH2S3WIGNxkhsdWDbhn0xWr8FrrQLjQvElj4p0eyutLs7A3DTpbKbqMtIiFlk6/KDkD2q7rNjqHj34O22raf4WFjJoN20cEVnG5jltHyXKFiSdjgk88ZNZXwk0HWr/wAIeNZrHSry5jutI+z27xxFhLKJkJRfU45xXI5xeFcJOzi0t9d/zsdqhNY1VIq6km9tNvyuQaZotx4L+KmnaZcWunatYahLEltPc26zQ3NtK64kQHgNjjPY5rL8e6wbX4m6hc2+laREmm3stvDbJZqIGSN2Vd6dGOOp74rpvhFq1jql7pngnxTK1tJYaglxo124+a2mVwXt2z/A+CMdmrjvG1leaj8TdesbG1mubqbVrpY4Y13Ox8xuAK2pa12qm6W/Rrv/AJmNayw6dLZy26p9vv2O6+KPiiHw94tGl2vhHwnNZmytpmjl0xclpIlZvmUgjknp0rmPGWkaJqHhG08b+GrN9Ot5Lo2WoaeZC620+3crRseSjDPB6Gum+Mfgjxfq/jtZdN8N6lcxHT7SMSJCdm5YVDDJ4GCCDWH4u+z+Fvh3B4HN3b3WsXOof2hqYt5BIlttTakW4cF+cnHTpWOGcOSl7N+87X16db/1ubYtVHOr7Ve6r2uuvS3+XY89r0m5OmfDvQNJ/wCJPYap4n1S1W+klv4vNhsoXz5aLGeC5AySelebHkYr0/xTpN58QdA0fxL4bhN/fWWnxWGq2EPM8TRDCyhOrIw7jpXZimuaCm7R6/pfyODBp8s3TV5pafrbzDwzqOm/Ei9bwzrejaVYaxcxv/Zmp2FsLciZVLCOVF+VlbGM4BFZfwTdYviXp+jX2mafeQ31yLa5jvLZZdgGc7c/dOR1rT+G3hvUPCerxeOPF1pNpGm6VumgjuR5ct5PtISONDyeTknoMVR+CFrqWrfF/StRt7OadYr77RdNGhKwq27lj2GTXNNwUKqg/dS+Seu34HZTVR1KLqL33L5uOm/4mx4W1PT/ABp41Pg3WfCuiJBdyzQQXenWYt57VlDFXypwwGOQRWd8Cmtx8QP7CvNN0vUrW4WfzDdWqykGKKRlKE/dyQM+tHi7xl4j0PUtS0qHw1pHhi7n3rLNbaf5Vy8TE/xkkgMO4xmnfs5afqFx8S7O+tbCa4trWKfz3VCyIWgkChvTJ496mcOXD1J7RcdNeuuv5FQmpYqlBayUtXa2mmny1LPg/UNP+IGoXfhvWPDWi2kj2k81tqGnWv2eS2eNSwLbThkOMHI71z3w50bSZtP1fxV4ihe50rRo4/8AREfb9ruJDiOMt2Xgk47CrXiXxl4h0+O/8Pp4e0nwtJOvl3qWVh5E8iHnYzEkhSMcDGaf8NJLTV/DXiDwNcXUNndap5Nxp0szbY2uIicRse24EgH1rRxnCnKS0i7bO9lfV/d29TNThOtGD1kubdWu7aLz17+g2P4ks8wgvvB3hWfSicNZR6csZCeiyj5w3uSaofEXQ7Hw7r9je6KzT6PqVtHqOnicbiEY8xv67WBB9RS23w08dzap/Z58M38EgOHlmj2QoO7GQ/LtHrmrPxVvrG71TRvDmiXAv7fRLCPT0uI+RcTbiXZPUbjgfSrh7NVYqi9Nb22t0fr+eplP2sqMnXWqatda36r0/LQ6jxv4qj0jRvCd3b+FPCcjarpf2q7STSkw77yuBjBUYHasXxpY+H/DnxA8Oan/AGUbbT7q3tNSvtKPz+RuOXiAbsQOAfWu51XW/EngLQ/ANxfeHw2k21gkeorcWCs8bmRvkDsMo2OQM9RXnHxc8OavpviKfWpri71TSdRdZrLVZCXE6ONyqW/vAcY9q5cJZyS2T5uu+u3qjux3NGDla7XL020380/66HW+HfFNrq+leNtRj8MeGVi0u0FxpwbSYgVBmCjf6/Kfzri/FfivTtX0zQJrfRdOtNWsZZXvfIskignG5TGCo+8AAQQfWug+E2ga5e+A/G8tnpN5cR3mmJDbNHESJpFmGVX1I9K8xmjeKV4pFKOjFWUjkEdQa6MPRpe1nb7L/wDbf6+ZyYrEVvYU3L7SfT+9/XyPSPjHqET6R4Zt4NG0ax+36TDqE8lpZLE5lZnUgMOi4A4p+rawknwTsbwaFoMd1c6jLp8lxHp6LIIkiRlIbqHyTlqPGWh6t4q8JeENb8O2E+qW9rpK6ddLaoZHgmjdiQyjkAhgQaqeNbG48O/Czw/4c1ZPs+rS6hcahJasf3kMTIqJvH8JOCcelZ01Bxpw6qT0+82quopVaj+FxVn01t/wTY+FMvhrUvAGv2PizTbGOytDbwx6hDbKLm3aZ2HmM/VgpC8egNVPh9o114X+Mlp4T1rTNMv4ry4SF2ubZZklhOSskRPTcO4+lM8B+HdevPhH4wktNHvZ0vGszbFIiRMElfft9cd63vgXren+I9a8PaH4guPJ1XRLkS6NeMMmWLnfasf1X6YrKtLlVZxd11XbRa/fv/wDWhFSdCMlaXR9/eej+W3/AATzm68QzR+N5dXXStG3JK0QtfsS/ZsD5f8AV9M4/Xmuh+Nt1aW/xLm0uHSdMs7DTJ02paWqxmRSqMwfH3u+M+tcfDp2oar4mmsdNs57y6e4kKwwoWYgMSeB7V137Qum6hZ/E/VLy7sp4Le7dTbyuhCyhY0BKnvg12WgsRCP91/p/wAE4VKo8NUl05l+v/AOp8L+KtK8Q+KvEiWXhXw8mk2ulXV5YJLpMQkUxqCm8jrznIrhvEPi7T9Z8KWML6HplrrdvqJmeW0sEhieDYNqNjr82cjpitn4EaNq17c+Ibu0026nt20K8tlljjJUysg2pn+8fSvOLy1ubG6ls7yCS3uIWKSxSLhkYdQR2NRRoUlWlFfZt1NMRiazw8ZS+1fp5r+keleKp4/Gfw0sdU0bQ9Ktb6wvBb6tBYWSxyMz8QyqRzsbO0r2bFR/FnVrTTbKz8GQaRoQ1C0to11a9t7JFf7RwfLRh02jAY9zmp/2b7fXh4ynvdMtbp7IWVxFcSRx7ow/lF4lbtneqke9ecaza6lZ6pcQaxBcQagHLXCXAIkDNyS2e5zn8aVKlH27p30jqu+v+X6rsFetL6sqttZ6N9NO3r+j7lSiiivTPICiiigDtNG/5It4o/7C1h/6DNX2j4e/5AGnf9esX/oAr4u0b/ki3ij/ALC1h/6DNX2j4e/5AGnf9esX/oAr5DPun+J/+kxPt+Hdv+3V+cjwD4wadD4Z+Kt9qGsLInhzxbp7WVxdIpb7PJgDdj/ZZUbHcZ9K8p1D4a+M7eciy0W51i1bmG801ftEMy9mDJnH0ODX2n4h0XS/EGlS6XrNjFeWco+aOQd+xB6gj1HNeUT/ALPmixzudI8Ua9pkDHPkxyggfjx+tPA5vCnBRm7NK2107bbbMWY5LOrNygrpu+9mr776NdT56/4V748/6E3Xv/AGT/Cj/hXvjz/oTde/8AZP8K+gv+FAx/8AQ/eI/wDv4P8AGj/hQMf/AEP3iP8A7+D/ABrv/tul/Ov/AAFnnf6v1f5H/wCBRPn3/hXvjz/oTde/8AZP8Kfb+A/iFbyia38J+IoZF6PHZyqw/ECvf/8AhQMf/Q/eI/8Av4P8aP8AhQMf/Q/eI/8Av4P8aX9t0v51/wCAsFkFVfYf/gUTwK68D/Ea7cNdeFvEtwwGAZbWVyB6cipJfBvxMmg+zzeHPFMkOAPLe3mK4HTg8V7z/wAKBj/6H7xH/wB/B/jR/wAKBj/6H7xH/wB/B/jS/tqj/Mv/AAFj/sKv/K//AAJHgVp4G+IlnOtxaeFfElvMv3ZIrSVGH0IGak1Dwb8S9RlE2oeG/FF5IBgPPbTSEfi2a95/4UDH/wBD94j/AO/g/wAaP+FAx/8AQ/eI/wDv4P8AGn/bVG9+df8AgLD+wa9rcjt/iR8+r8PvHqsGXwdr6sDkEWMgIP5VdvvCnxSv4FgvtC8W3UK/djmhndR9AeK91/4UDH/0P3iP/v4P8aP+FAx/9D94j/7+D/Gh51Rerkv/AAFgshrpWUH/AOBI8DtfA/xGtGZrXwv4lt2YYYxWsqEj3wKnPhX4pkYOh+LiP+uU9e6/8KBj/wCh+8R/9/B/jR/woGP/AKH7xH/38H+NJ5zRe8l/4CxrI66VlF/+BI8Ah8BfEGCZZofCXiKKVDlXSzlVlPqCBkVNqHg34majIsmoeG/FF46jCtPbzSED23ZxXvP/AAoGP/ofvEf/AH8H+NH/AAoGP/ofvEf/AH8H+NP+2qN786/8BYv7BrWtyO3+JHgdl4J+I9jOLiy8L+JrWYDAkhtZUb8wM0l54H+I15cNcXnhbxLczN96Sa0ldj+JGa99/wCFAx/9D94j/wC/g/xo/wCFAx/9D94j/wC/g/xo/tqje/Ov/AWH9g1rW5Hb/Ej59Hw+8eqQy+DtfBHIIsZOP0qxdeDPiVdII7rw34ouEByFltpnAPrg171/woGP/ofvEf8A38H+NH/CgY/+h+8R/wDfwf40f21R/nX/AICwWQ1krcj/APAkeDQ+DfiZDB5EPhzxTFDz+7S3mVeevA4otvBvxMtY/LtfDnimCPOdsVvMoz64Fe8/8KBj/wCh+8R/9/B/jR/woGP/AKH7xH/38H+NL+2aP8y/8BY/7Cr/AMr/APAkfP3/AAr/AMfeZ5n/AAh/iDfndu+xSZz65xT18C/ERbn7SvhTxGJ9xbzRaSh8+ucZzXv3/CgY/wDofvEf/fwf40f8KBj/AOh+8R/9/B/jT/tul/Ov/AWT/YFb+R/+BRPCZPCXxQkjMcmgeLHQ9VaGcg/hVL/hXvjz/oTde/8AACT/AAr6D/4UDH/0P3iP/v4P8aP+FAx/9D94j/7+D/GhZ1RW01/4CxvIa0t4P/wJHz7/AMK98ef9Cbr3/gDJ/hUtp4G+ItncLcWfhXxJbzL92SK0lRh+IGa99/4UDH/0P3iP/v4P8aP+FAx/9D94j/7+D/Gh53Sf21/4CxLIKyd1B/8AgUTwXUPBnxK1GYTah4b8UXkoGA89tNIwH1bNNtfA/wARrRma18L+JbdmGGMVrKhI98CvfP8AhQMf/Q/eI/8Av4P8aP8AhQMf/Q/eI/8Av4P8aX9tUbW5l/4Cx/2FXvzcjv8A4keA3PgX4h3MplufCniOeQjG+S0lZsfUin2vgn4kWm77L4Y8TW+773lWsqZ+uBzXvf8AwoGP/ofvEf8A38H+NH/CgY/+h+8R/wDfwf40/wC2qNrc6/8AAWH9g1r35Hf/ABI8An8B/EK4laa48J+IppG+88lnKzH6kio/+Fe+PP8AoTde/wDACT/CvoP/AIUDH/0P3iP/AL+D/Gj/AIUDH/0P3iP/AL+D/Gj+26X86/8AAWL+wKv8j/8AAonhc3hX4pzWQsZtD8XSWgGBA8U5jx/uniqK/D7x6rBl8Ha+pByCLGTIP5V9Bf8ACgY/+h+8R/8Afwf40f8ACgY/+h+8R/8Afwf40lnVFbSX/gLG8hrveD/8CR4Nc+DfiZdR+Xc+HPFM8ec7ZLeZhn1wajk8D/EaS3S2k8LeJXgQ5SJrSUov0GMCvff+FAx/9D94j/7+D/Gj/hQMf/Q/eI/+/g/xoWdUf5l/4CweRV3vF/8AgSPB7bwd8TLaIRW3h3xVBGDkJHbzKAfoKqt8PvHrMWbwdr5JOSTYyZJ/KvoL/hQMf/Q/eI/+/g/xo/4UDH/0P3iP/v4P8aazqivtr/wFg8hrNWcH/wCBI8H07wf8TdNkaTTvDvimzdhhmt7eaMke+3Gagn8B/EG4mea48JeIppXOWeSzlZmPuSMmvf8A/hQMf/Q/eI/+/g/xo/4UDH/0P3iP/v4P8aP7ao3vzr/wFh/YNa1uR2/xI8Hg8H/E2CEQweHfFUUQzhEgmVRn2HFV4/AHj+ORZI/CHiBHU7lZbKQEH1BxX0B/woGP/ofvEf8A38H+NH/CgY/+h+8R/wDfwf40f21R/nX/AICweQ1n9h/+BI8Bg8C/EOCbz4PCniOKXn94lpKrc9eQM0678E/Ei72/avDHia42/d821lfH0yOK98/4UDH/AND94j/7+D/Gj/hQMf8A0P3iP/v4P8aP7ao3vzr/AMBYf2DWtbkf/gSPBbXwZ8SrVClr4b8UW6E5KxW0yAn1wKhl8A/ECWRpJfCPiGR2OWZrKQkn1JI5r6A/4UDH/wBD94j/AO/g/wAaP+FAx/8AQ/eI/wDv4P8AGj+2qO/Ov/AWDyGs1bkf/gSPBLXwX8SbRWW18M+J7dWOWEVtMgJ98VHP4D+IM8rTT+EvEUsjfed7OVmP1JFe/wD/AAoGP/ofvEf/AH8H+NH/AAoGP/ofvEf/AH8H+NH9tUb351/4Cw/sGta3I/8AwJHz7/wr3x5/0Juvf+AMn+FH/CvfHn/Qm69/4Ayf4V9Bf8KBj/6H7xH/AN/B/jR/woGP/ofvEf8A38H+NP8Atul/Ov8AwFi/1fq/yP8A8CifPv8Awr3x5/0Juvf+AMn+FOi+HXj2SQIPB+tqScZe0ZFH1JAA/GvoD/hQMf8A0P3iP/v4P8aD+z/auNk/jnxFLEfvIZByPSj+26X86/8AAX/mH+r9X+R/+BR/yPJ7bw9J9h0/4YaXPDf63qmopd6w9u/mRWiICqx7xwSoZ2YjjJAr69tIUtrWG3jzsiRUXPoBgVzfw/8AAHhnwPaPFodltmkAE1zK2+WT2Ldh7DArqa+ezHGrEySjsvxb/rQ+my3AvCxblu7aLol0/V+YUUUV5p6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Z"/>
          <p:cNvSpPr/>
          <p:nvPr/>
        </p:nvSpPr>
        <p:spPr>
          <a:xfrm>
            <a:off x="21272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g12e0b3870f0_0_54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solidFill>
                  <a:srgbClr val="006CAD"/>
                </a:solidFill>
              </a:rPr>
              <a:t>Summer Learning Resources</a:t>
            </a:r>
            <a:endParaRPr/>
          </a:p>
        </p:txBody>
      </p:sp>
      <p:sp>
        <p:nvSpPr>
          <p:cNvPr id="584" name="Google Shape;584;g12e0b3870f0_0_54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pic>
        <p:nvPicPr>
          <p:cNvPr id="585" name="Google Shape;585;g12e0b3870f0_0_545" descr="access and opportunity logo" title="Access and opportunity logo"/>
          <p:cNvPicPr preferRelativeResize="0"/>
          <p:nvPr/>
        </p:nvPicPr>
        <p:blipFill rotWithShape="1">
          <a:blip r:embed="rId4">
            <a:alphaModFix/>
          </a:blip>
          <a:srcRect/>
          <a:stretch/>
        </p:blipFill>
        <p:spPr>
          <a:xfrm>
            <a:off x="4072398" y="4855477"/>
            <a:ext cx="4047201" cy="143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g12e0b3870f0_0_0" descr="Connection as the foundation for learning:&#10;Relationships are the foundation of quality summer programs. Summer programs should not be solely based on the delivery of content, but rather driven by developing relationships, community, and a sense of belonging.&#10;&#10;Strength-Based Student Voice &amp; Choice:&#10;Learning happens best when educators actively engage a student's prior knowledge and view it as an asset for learning rather than a problem to overcome.&#10;&#10;Co-Creation and Innovation:&#10;Co-creation and continued co-learning with students, families and partners ensures the specific context of the community; its history and culture(s), assets and challenges, needs, and dreams are integrated within the program.&#10;&#10;Purposeful Outreach and Engagement:&#10;Summer programs are voluntary which require purposeful outreach and should prioritize students most underserved by the system and disproportionately impacted by the pandemic." title="Table: Equity-Driven Summer Programs"/>
          <p:cNvPicPr preferRelativeResize="0"/>
          <p:nvPr/>
        </p:nvPicPr>
        <p:blipFill rotWithShape="1">
          <a:blip r:embed="rId3">
            <a:alphaModFix/>
          </a:blip>
          <a:srcRect/>
          <a:stretch/>
        </p:blipFill>
        <p:spPr>
          <a:xfrm>
            <a:off x="983550" y="2054700"/>
            <a:ext cx="10251675" cy="3574375"/>
          </a:xfrm>
          <a:prstGeom prst="rect">
            <a:avLst/>
          </a:prstGeom>
          <a:noFill/>
          <a:ln>
            <a:noFill/>
          </a:ln>
        </p:spPr>
      </p:pic>
      <p:sp>
        <p:nvSpPr>
          <p:cNvPr id="591" name="Google Shape;591;g12e0b3870f0_0_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Equity-Driven Summer Programs</a:t>
            </a:r>
            <a:endParaRPr/>
          </a:p>
        </p:txBody>
      </p:sp>
      <p:sp>
        <p:nvSpPr>
          <p:cNvPr id="592" name="Google Shape;592;g12e0b3870f0_0_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12a5ce4d8ff_0_47" descr="Arrow that says and here pointing to Engage Students &amp; Families on the Access and Opportunity logo" title="Arrow Shape"/>
          <p:cNvSpPr/>
          <p:nvPr/>
        </p:nvSpPr>
        <p:spPr>
          <a:xfrm>
            <a:off x="8100025" y="2528775"/>
            <a:ext cx="1814700" cy="765600"/>
          </a:xfrm>
          <a:prstGeom prst="leftArrow">
            <a:avLst>
              <a:gd name="adj1" fmla="val 55558"/>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…and here!</a:t>
            </a:r>
            <a:endParaRPr sz="1400" b="1" i="0" u="none" strike="noStrike" cap="none">
              <a:solidFill>
                <a:schemeClr val="lt1"/>
              </a:solidFill>
              <a:latin typeface="Arial"/>
              <a:ea typeface="Arial"/>
              <a:cs typeface="Arial"/>
              <a:sym typeface="Arial"/>
            </a:endParaRPr>
          </a:p>
        </p:txBody>
      </p:sp>
      <p:sp>
        <p:nvSpPr>
          <p:cNvPr id="598" name="Google Shape;598;g12a5ce4d8ff_0_47" descr="Arrow that says we are here pointing to Deepen Community Partnerships on the Access and Opportunity logo" title="Arrow Shape"/>
          <p:cNvSpPr/>
          <p:nvPr/>
        </p:nvSpPr>
        <p:spPr>
          <a:xfrm flipH="1">
            <a:off x="2148025" y="2528775"/>
            <a:ext cx="1814700" cy="765600"/>
          </a:xfrm>
          <a:prstGeom prst="leftArrow">
            <a:avLst>
              <a:gd name="adj1" fmla="val 55558"/>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We are here…</a:t>
            </a:r>
            <a:endParaRPr sz="1400" b="1" i="0" u="none" strike="noStrike" cap="none">
              <a:solidFill>
                <a:schemeClr val="lt1"/>
              </a:solidFill>
              <a:latin typeface="Arial"/>
              <a:ea typeface="Arial"/>
              <a:cs typeface="Arial"/>
              <a:sym typeface="Arial"/>
            </a:endParaRPr>
          </a:p>
        </p:txBody>
      </p:sp>
      <p:sp>
        <p:nvSpPr>
          <p:cNvPr id="599" name="Google Shape;599;g12a5ce4d8ff_0_4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Where We Are</a:t>
            </a:r>
            <a:endParaRPr/>
          </a:p>
        </p:txBody>
      </p:sp>
      <p:sp>
        <p:nvSpPr>
          <p:cNvPr id="600" name="Google Shape;600;g12a5ce4d8ff_0_4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pic>
        <p:nvPicPr>
          <p:cNvPr id="601" name="Google Shape;601;g12a5ce4d8ff_0_47" descr="-Strength-Based &#10;-Student Voice &amp; Choice&#10;-Access and Opportunity&#10;Elements:&#10;-Elevate Relationships &amp; Enrichment&#10;-Deepen Community Partnerships&#10;-Integrate Well Rounded Learning &amp; Work that Matters&#10;-Ensure Mental Health &amp; Well-being&#10;-Engage Students &amp; Families&#10;-Purposeful Planning &amp; Quality Programs&#10;&#10;- Strength-Based&#10;&#10;- Student Voice and Choice&#10;&#10;- Access and Opportunity&#10;" title="Key Elements of Quality Summer Learning Graphic"/>
          <p:cNvPicPr preferRelativeResize="0"/>
          <p:nvPr/>
        </p:nvPicPr>
        <p:blipFill rotWithShape="1">
          <a:blip r:embed="rId3">
            <a:alphaModFix/>
          </a:blip>
          <a:srcRect/>
          <a:stretch/>
        </p:blipFill>
        <p:spPr>
          <a:xfrm>
            <a:off x="3540974" y="1976346"/>
            <a:ext cx="5069626" cy="33584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g12a5ce4d8ff_0_1458" descr="Traditional Summer School: &#10;-Targeted only to those with academic need&#10;-Deficit-based and remedial&#10;-Academic, drill, and skill&#10;-Academic and teacher centered&#10;-Disengaging and punitive&#10;-Designed soldely by a few district and school staff School buliding and district-based &#10;&#10;versus&#10;&#10;Equity-Driven Summer Learning Programs:&#10;-Accessible, equitable, diverse, and inclusive&#10;-Strength-based and enriching&#10;-Well-rounded, integrated, projected-based, and hands-on&#10;-Relationship and student-centered&#10;-Exciting, fun, engaging, and attractive programs young people want to attend&#10;-Co--created with students, families, and community partners&#10;-Can take place in a variety of settings and locations" title="Table: Moving to Equity-Driven Summer Learning Programs"/>
          <p:cNvPicPr preferRelativeResize="0"/>
          <p:nvPr/>
        </p:nvPicPr>
        <p:blipFill rotWithShape="1">
          <a:blip r:embed="rId3">
            <a:alphaModFix/>
          </a:blip>
          <a:srcRect/>
          <a:stretch/>
        </p:blipFill>
        <p:spPr>
          <a:xfrm>
            <a:off x="1767699" y="1645199"/>
            <a:ext cx="8977800" cy="4537950"/>
          </a:xfrm>
          <a:prstGeom prst="rect">
            <a:avLst/>
          </a:prstGeom>
          <a:noFill/>
          <a:ln>
            <a:noFill/>
          </a:ln>
        </p:spPr>
      </p:pic>
      <p:sp>
        <p:nvSpPr>
          <p:cNvPr id="607" name="Google Shape;607;g12a5ce4d8ff_0_145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Centering Equity </a:t>
            </a:r>
            <a:endParaRPr/>
          </a:p>
        </p:txBody>
      </p:sp>
      <p:sp>
        <p:nvSpPr>
          <p:cNvPr id="608" name="Google Shape;608;g12a5ce4d8ff_0_14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BF434F8797324D9AABCCED78A59A10" ma:contentTypeVersion="7" ma:contentTypeDescription="Create a new document." ma:contentTypeScope="" ma:versionID="06c3d50194ebd691cd7080e280346b49">
  <xsd:schema xmlns:xsd="http://www.w3.org/2001/XMLSchema" xmlns:xs="http://www.w3.org/2001/XMLSchema" xmlns:p="http://schemas.microsoft.com/office/2006/metadata/properties" xmlns:ns1="http://schemas.microsoft.com/sharepoint/v3" xmlns:ns2="ef0c78e4-d941-4c14-80e2-e17f3491ea11" xmlns:ns3="54031767-dd6d-417c-ab73-583408f47564" targetNamespace="http://schemas.microsoft.com/office/2006/metadata/properties" ma:root="true" ma:fieldsID="66ac3fe0400cf2039facd5431f41bd55" ns1:_="" ns2:_="" ns3:_="">
    <xsd:import namespace="http://schemas.microsoft.com/sharepoint/v3"/>
    <xsd:import namespace="ef0c78e4-d941-4c14-80e2-e17f3491ea11"/>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0c78e4-d941-4c14-80e2-e17f3491ea11"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ef0c78e4-d941-4c14-80e2-e17f3491ea11">2022-06-21T07:00:00+00:00</Remediation_x0020_Date>
    <Priority xmlns="ef0c78e4-d941-4c14-80e2-e17f3491ea11">New</Priority>
    <Estimated_x0020_Creation_x0020_Date xmlns="ef0c78e4-d941-4c14-80e2-e17f3491ea11"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07BDE07-39FB-4065-8DE7-7D0C61278A34}"/>
</file>

<file path=customXml/itemProps2.xml><?xml version="1.0" encoding="utf-8"?>
<ds:datastoreItem xmlns:ds="http://schemas.openxmlformats.org/officeDocument/2006/customXml" ds:itemID="{41D4E21A-4A38-4EAF-A9F9-69832DFC1BEE}"/>
</file>

<file path=customXml/itemProps3.xml><?xml version="1.0" encoding="utf-8"?>
<ds:datastoreItem xmlns:ds="http://schemas.openxmlformats.org/officeDocument/2006/customXml" ds:itemID="{16482F5E-F1FA-44B2-AE06-6BCE5176DF4F}"/>
</file>

<file path=docProps/app.xml><?xml version="1.0" encoding="utf-8"?>
<Properties xmlns="http://schemas.openxmlformats.org/officeDocument/2006/extended-properties" xmlns:vt="http://schemas.openxmlformats.org/officeDocument/2006/docPropsVTypes">
  <TotalTime>2</TotalTime>
  <Words>1090</Words>
  <Application>Microsoft Office PowerPoint</Application>
  <PresentationFormat>Widescreen</PresentationFormat>
  <Paragraphs>205</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Blue_2021ODE</vt:lpstr>
      <vt:lpstr>SUMMER LEARNING BEST PRACTICE GUIDE </vt:lpstr>
      <vt:lpstr>Today’s Goals</vt:lpstr>
      <vt:lpstr>Agenda</vt:lpstr>
      <vt:lpstr>Which movie do you identify with most right now?</vt:lpstr>
      <vt:lpstr>Summer Learning Webinar Series</vt:lpstr>
      <vt:lpstr>Summer Learning Resources</vt:lpstr>
      <vt:lpstr>Equity-Driven Summer Programs</vt:lpstr>
      <vt:lpstr>Where We Are</vt:lpstr>
      <vt:lpstr>Centering Equity </vt:lpstr>
      <vt:lpstr>Core Elements of Quality Summer Programs</vt:lpstr>
      <vt:lpstr>Hands-On Enriching Learning</vt:lpstr>
      <vt:lpstr>Deepening Community Partnerships</vt:lpstr>
      <vt:lpstr>Key Strategies</vt:lpstr>
      <vt:lpstr>Strategic Partnerships</vt:lpstr>
      <vt:lpstr>Oregon Resources  </vt:lpstr>
      <vt:lpstr>Building Strong Community Partnerships </vt:lpstr>
      <vt:lpstr>Supporting Capacity for Community Partnerships </vt:lpstr>
      <vt:lpstr>Summer Learning and Enrichment Collaborative</vt:lpstr>
      <vt:lpstr>Purposeful Outreach  </vt:lpstr>
      <vt:lpstr>Purposeful Outreach &amp; Attendance</vt:lpstr>
      <vt:lpstr>Highlighting District/School Programs </vt:lpstr>
      <vt:lpstr>Check Out These Resources!</vt:lpstr>
      <vt:lpstr>Small Group Discussion</vt:lpstr>
      <vt:lpstr>Summer Learning Webinar Series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 Deepening Community Partnerships</dc:title>
  <dc:creator>GWYNN Raquel - ODE</dc:creator>
  <cp:lastModifiedBy>LAWRENCE Maddie * ODE</cp:lastModifiedBy>
  <cp:revision>1</cp:revision>
  <dcterms:created xsi:type="dcterms:W3CDTF">2019-02-19T22:23:35Z</dcterms:created>
  <dcterms:modified xsi:type="dcterms:W3CDTF">2022-06-09T21:25:57Z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0x0101009EBF434F8797324D9AABCCED78A59A10</vt:lpwstr>
  </property>
</Properties>
</file>