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9" r:id="rId4"/>
    <p:sldMasterId id="2147483731" r:id="rId5"/>
    <p:sldMasterId id="2147483743" r:id="rId6"/>
    <p:sldMasterId id="2147483755" r:id="rId7"/>
    <p:sldMasterId id="2147483767" r:id="rId8"/>
    <p:sldMasterId id="2147483779" r:id="rId9"/>
  </p:sldMasterIdLst>
  <p:notesMasterIdLst>
    <p:notesMasterId r:id="rId23"/>
  </p:notesMasterIdLst>
  <p:sldIdLst>
    <p:sldId id="270" r:id="rId10"/>
    <p:sldId id="289" r:id="rId11"/>
    <p:sldId id="290" r:id="rId12"/>
    <p:sldId id="288" r:id="rId13"/>
    <p:sldId id="294" r:id="rId14"/>
    <p:sldId id="295" r:id="rId15"/>
    <p:sldId id="282" r:id="rId16"/>
    <p:sldId id="291" r:id="rId17"/>
    <p:sldId id="286" r:id="rId18"/>
    <p:sldId id="276" r:id="rId19"/>
    <p:sldId id="274" r:id="rId20"/>
    <p:sldId id="301" r:id="rId21"/>
    <p:sldId id="297"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71B9B68-28D0-B94D-778F-2D5916EA0A0D}" name="SULLIVAN Hannah * ODE" initials="HS" userId="S::Hannah.Sullivan@ode.oregon.gov::01f374fa-572f-47e9-ba85-d732b9aec4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4EC"/>
    <a:srgbClr val="FAF5E3"/>
    <a:srgbClr val="FCEDE1"/>
    <a:srgbClr val="E7F5F3"/>
    <a:srgbClr val="F0F4E6"/>
    <a:srgbClr val="FCF4F8"/>
    <a:srgbClr val="F2FAFE"/>
    <a:srgbClr val="BB8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CD881C-4C3F-4F43-A182-D454CB3C8CC7}" v="664" dt="2025-10-02T21:58:59.3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LLIVAN Hannah * ODE" userId="01f374fa-572f-47e9-ba85-d732b9aec485" providerId="ADAL" clId="{DCCD881C-4C3F-4F43-A182-D454CB3C8CC7}"/>
    <pc:docChg chg="undo custSel addSld delSld modSld sldOrd">
      <pc:chgData name="SULLIVAN Hannah * ODE" userId="01f374fa-572f-47e9-ba85-d732b9aec485" providerId="ADAL" clId="{DCCD881C-4C3F-4F43-A182-D454CB3C8CC7}" dt="2025-10-02T22:00:27.268" v="917" actId="113"/>
      <pc:docMkLst>
        <pc:docMk/>
      </pc:docMkLst>
      <pc:sldChg chg="modSp mod">
        <pc:chgData name="SULLIVAN Hannah * ODE" userId="01f374fa-572f-47e9-ba85-d732b9aec485" providerId="ADAL" clId="{DCCD881C-4C3F-4F43-A182-D454CB3C8CC7}" dt="2025-10-02T18:28:15.120" v="201" actId="20577"/>
        <pc:sldMkLst>
          <pc:docMk/>
          <pc:sldMk cId="3503007342" sldId="270"/>
        </pc:sldMkLst>
        <pc:spChg chg="mod">
          <ac:chgData name="SULLIVAN Hannah * ODE" userId="01f374fa-572f-47e9-ba85-d732b9aec485" providerId="ADAL" clId="{DCCD881C-4C3F-4F43-A182-D454CB3C8CC7}" dt="2025-10-02T18:28:15.120" v="201" actId="20577"/>
          <ac:spMkLst>
            <pc:docMk/>
            <pc:sldMk cId="3503007342" sldId="270"/>
            <ac:spMk id="3" creationId="{00000000-0000-0000-0000-000000000000}"/>
          </ac:spMkLst>
        </pc:spChg>
      </pc:sldChg>
      <pc:sldChg chg="modSp">
        <pc:chgData name="SULLIVAN Hannah * ODE" userId="01f374fa-572f-47e9-ba85-d732b9aec485" providerId="ADAL" clId="{DCCD881C-4C3F-4F43-A182-D454CB3C8CC7}" dt="2025-10-02T18:39:55.122" v="786" actId="20577"/>
        <pc:sldMkLst>
          <pc:docMk/>
          <pc:sldMk cId="284687131" sldId="276"/>
        </pc:sldMkLst>
        <pc:graphicFrameChg chg="mod">
          <ac:chgData name="SULLIVAN Hannah * ODE" userId="01f374fa-572f-47e9-ba85-d732b9aec485" providerId="ADAL" clId="{DCCD881C-4C3F-4F43-A182-D454CB3C8CC7}" dt="2025-10-02T18:39:55.122" v="786" actId="20577"/>
          <ac:graphicFrameMkLst>
            <pc:docMk/>
            <pc:sldMk cId="284687131" sldId="276"/>
            <ac:graphicFrameMk id="586" creationId="{95187B6D-9440-B5B4-9CEF-F9009F0C6C5C}"/>
          </ac:graphicFrameMkLst>
        </pc:graphicFrameChg>
      </pc:sldChg>
      <pc:sldChg chg="del">
        <pc:chgData name="SULLIVAN Hannah * ODE" userId="01f374fa-572f-47e9-ba85-d732b9aec485" providerId="ADAL" clId="{DCCD881C-4C3F-4F43-A182-D454CB3C8CC7}" dt="2025-10-02T18:23:55.629" v="155" actId="47"/>
        <pc:sldMkLst>
          <pc:docMk/>
          <pc:sldMk cId="2300139024" sldId="281"/>
        </pc:sldMkLst>
      </pc:sldChg>
      <pc:sldChg chg="modSp">
        <pc:chgData name="SULLIVAN Hannah * ODE" userId="01f374fa-572f-47e9-ba85-d732b9aec485" providerId="ADAL" clId="{DCCD881C-4C3F-4F43-A182-D454CB3C8CC7}" dt="2025-10-02T21:58:59.346" v="910" actId="2085"/>
        <pc:sldMkLst>
          <pc:docMk/>
          <pc:sldMk cId="1207676022" sldId="286"/>
        </pc:sldMkLst>
        <pc:graphicFrameChg chg="mod">
          <ac:chgData name="SULLIVAN Hannah * ODE" userId="01f374fa-572f-47e9-ba85-d732b9aec485" providerId="ADAL" clId="{DCCD881C-4C3F-4F43-A182-D454CB3C8CC7}" dt="2025-10-02T21:58:59.346" v="910" actId="2085"/>
          <ac:graphicFrameMkLst>
            <pc:docMk/>
            <pc:sldMk cId="1207676022" sldId="286"/>
            <ac:graphicFrameMk id="8" creationId="{A97987E0-B783-0F3C-FACD-C43F42135C2C}"/>
          </ac:graphicFrameMkLst>
        </pc:graphicFrameChg>
      </pc:sldChg>
      <pc:sldChg chg="del">
        <pc:chgData name="SULLIVAN Hannah * ODE" userId="01f374fa-572f-47e9-ba85-d732b9aec485" providerId="ADAL" clId="{DCCD881C-4C3F-4F43-A182-D454CB3C8CC7}" dt="2025-10-02T18:27:23.500" v="159" actId="47"/>
        <pc:sldMkLst>
          <pc:docMk/>
          <pc:sldMk cId="542197938" sldId="287"/>
        </pc:sldMkLst>
      </pc:sldChg>
      <pc:sldChg chg="modSp ord">
        <pc:chgData name="SULLIVAN Hannah * ODE" userId="01f374fa-572f-47e9-ba85-d732b9aec485" providerId="ADAL" clId="{DCCD881C-4C3F-4F43-A182-D454CB3C8CC7}" dt="2025-10-02T18:28:39.763" v="202" actId="20578"/>
        <pc:sldMkLst>
          <pc:docMk/>
          <pc:sldMk cId="2363068758" sldId="290"/>
        </pc:sldMkLst>
        <pc:spChg chg="mod">
          <ac:chgData name="SULLIVAN Hannah * ODE" userId="01f374fa-572f-47e9-ba85-d732b9aec485" providerId="ADAL" clId="{DCCD881C-4C3F-4F43-A182-D454CB3C8CC7}" dt="2025-10-02T18:28:39.763" v="202" actId="20578"/>
          <ac:spMkLst>
            <pc:docMk/>
            <pc:sldMk cId="2363068758" sldId="290"/>
            <ac:spMk id="6" creationId="{F0FB41AD-F492-E548-1622-20D30AFC66DF}"/>
          </ac:spMkLst>
        </pc:spChg>
      </pc:sldChg>
      <pc:sldChg chg="del">
        <pc:chgData name="SULLIVAN Hannah * ODE" userId="01f374fa-572f-47e9-ba85-d732b9aec485" providerId="ADAL" clId="{DCCD881C-4C3F-4F43-A182-D454CB3C8CC7}" dt="2025-10-02T18:22:25.013" v="153" actId="47"/>
        <pc:sldMkLst>
          <pc:docMk/>
          <pc:sldMk cId="2905630100" sldId="292"/>
        </pc:sldMkLst>
      </pc:sldChg>
      <pc:sldChg chg="del">
        <pc:chgData name="SULLIVAN Hannah * ODE" userId="01f374fa-572f-47e9-ba85-d732b9aec485" providerId="ADAL" clId="{DCCD881C-4C3F-4F43-A182-D454CB3C8CC7}" dt="2025-10-02T18:22:26.395" v="154" actId="47"/>
        <pc:sldMkLst>
          <pc:docMk/>
          <pc:sldMk cId="3607073175" sldId="293"/>
        </pc:sldMkLst>
      </pc:sldChg>
      <pc:sldChg chg="modSp">
        <pc:chgData name="SULLIVAN Hannah * ODE" userId="01f374fa-572f-47e9-ba85-d732b9aec485" providerId="ADAL" clId="{DCCD881C-4C3F-4F43-A182-D454CB3C8CC7}" dt="2025-10-02T18:38:04.367" v="728" actId="20577"/>
        <pc:sldMkLst>
          <pc:docMk/>
          <pc:sldMk cId="4134351111" sldId="295"/>
        </pc:sldMkLst>
        <pc:graphicFrameChg chg="mod">
          <ac:chgData name="SULLIVAN Hannah * ODE" userId="01f374fa-572f-47e9-ba85-d732b9aec485" providerId="ADAL" clId="{DCCD881C-4C3F-4F43-A182-D454CB3C8CC7}" dt="2025-10-02T18:38:04.367" v="728" actId="20577"/>
          <ac:graphicFrameMkLst>
            <pc:docMk/>
            <pc:sldMk cId="4134351111" sldId="295"/>
            <ac:graphicFrameMk id="7" creationId="{718C35A4-883C-8993-7590-9CAAADED01FA}"/>
          </ac:graphicFrameMkLst>
        </pc:graphicFrameChg>
      </pc:sldChg>
      <pc:sldChg chg="add del">
        <pc:chgData name="SULLIVAN Hannah * ODE" userId="01f374fa-572f-47e9-ba85-d732b9aec485" providerId="ADAL" clId="{DCCD881C-4C3F-4F43-A182-D454CB3C8CC7}" dt="2025-10-02T18:27:16.386" v="157" actId="47"/>
        <pc:sldMkLst>
          <pc:docMk/>
          <pc:sldMk cId="2998543609" sldId="297"/>
        </pc:sldMkLst>
      </pc:sldChg>
      <pc:sldChg chg="del">
        <pc:chgData name="SULLIVAN Hannah * ODE" userId="01f374fa-572f-47e9-ba85-d732b9aec485" providerId="ADAL" clId="{DCCD881C-4C3F-4F43-A182-D454CB3C8CC7}" dt="2025-10-02T18:27:20.860" v="158" actId="47"/>
        <pc:sldMkLst>
          <pc:docMk/>
          <pc:sldMk cId="1093652215" sldId="298"/>
        </pc:sldMkLst>
      </pc:sldChg>
      <pc:sldChg chg="addSp delSp modSp del mod">
        <pc:chgData name="SULLIVAN Hannah * ODE" userId="01f374fa-572f-47e9-ba85-d732b9aec485" providerId="ADAL" clId="{DCCD881C-4C3F-4F43-A182-D454CB3C8CC7}" dt="2025-10-02T18:42:01.913" v="872" actId="47"/>
        <pc:sldMkLst>
          <pc:docMk/>
          <pc:sldMk cId="3079751687" sldId="299"/>
        </pc:sldMkLst>
        <pc:spChg chg="add mod">
          <ac:chgData name="SULLIVAN Hannah * ODE" userId="01f374fa-572f-47e9-ba85-d732b9aec485" providerId="ADAL" clId="{DCCD881C-4C3F-4F43-A182-D454CB3C8CC7}" dt="2025-10-02T18:41:33.066" v="871" actId="478"/>
          <ac:spMkLst>
            <pc:docMk/>
            <pc:sldMk cId="3079751687" sldId="299"/>
            <ac:spMk id="7" creationId="{2D2C1730-ADE0-5849-BD01-CD57AC46D4F9}"/>
          </ac:spMkLst>
        </pc:spChg>
        <pc:picChg chg="del">
          <ac:chgData name="SULLIVAN Hannah * ODE" userId="01f374fa-572f-47e9-ba85-d732b9aec485" providerId="ADAL" clId="{DCCD881C-4C3F-4F43-A182-D454CB3C8CC7}" dt="2025-10-02T18:41:33.066" v="871" actId="478"/>
          <ac:picMkLst>
            <pc:docMk/>
            <pc:sldMk cId="3079751687" sldId="299"/>
            <ac:picMk id="6" creationId="{95CA8A2A-0F0A-39E9-1F0A-C54A918641A9}"/>
          </ac:picMkLst>
        </pc:picChg>
      </pc:sldChg>
      <pc:sldChg chg="del">
        <pc:chgData name="SULLIVAN Hannah * ODE" userId="01f374fa-572f-47e9-ba85-d732b9aec485" providerId="ADAL" clId="{DCCD881C-4C3F-4F43-A182-D454CB3C8CC7}" dt="2025-10-02T18:42:09.359" v="873" actId="47"/>
        <pc:sldMkLst>
          <pc:docMk/>
          <pc:sldMk cId="2217431129" sldId="300"/>
        </pc:sldMkLst>
      </pc:sldChg>
      <pc:sldChg chg="modSp add mod">
        <pc:chgData name="SULLIVAN Hannah * ODE" userId="01f374fa-572f-47e9-ba85-d732b9aec485" providerId="ADAL" clId="{DCCD881C-4C3F-4F43-A182-D454CB3C8CC7}" dt="2025-10-02T22:00:27.268" v="917" actId="113"/>
        <pc:sldMkLst>
          <pc:docMk/>
          <pc:sldMk cId="3054035922" sldId="301"/>
        </pc:sldMkLst>
        <pc:spChg chg="mod">
          <ac:chgData name="SULLIVAN Hannah * ODE" userId="01f374fa-572f-47e9-ba85-d732b9aec485" providerId="ADAL" clId="{DCCD881C-4C3F-4F43-A182-D454CB3C8CC7}" dt="2025-10-02T22:00:27.268" v="917" actId="113"/>
          <ac:spMkLst>
            <pc:docMk/>
            <pc:sldMk cId="3054035922" sldId="301"/>
            <ac:spMk id="7" creationId="{97C5871F-EFE1-2FA7-480E-A6183715D73C}"/>
          </ac:spMkLst>
        </pc:spChg>
        <pc:spChg chg="mod">
          <ac:chgData name="SULLIVAN Hannah * ODE" userId="01f374fa-572f-47e9-ba85-d732b9aec485" providerId="ADAL" clId="{DCCD881C-4C3F-4F43-A182-D454CB3C8CC7}" dt="2025-10-02T18:32:29.499" v="688" actId="20577"/>
          <ac:spMkLst>
            <pc:docMk/>
            <pc:sldMk cId="3054035922" sldId="301"/>
            <ac:spMk id="582" creationId="{BC85CBDB-74BF-018F-8453-F69BB5D7D428}"/>
          </ac:spMkLst>
        </pc:spChg>
      </pc:sldChg>
    </pc:docChg>
  </pc:docChgLst>
</pc:chgInfo>
</file>

<file path=ppt/diagrams/_rels/data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D4ABCE-C8EA-4AFF-8450-BC3705F19D98}"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US"/>
        </a:p>
      </dgm:t>
    </dgm:pt>
    <dgm:pt modelId="{BDB333EA-DE00-4BD9-8387-D8D595BED898}">
      <dgm:prSet/>
      <dgm:spPr/>
      <dgm:t>
        <a:bodyPr/>
        <a:lstStyle/>
        <a:p>
          <a:r>
            <a:rPr lang="en-US" b="1"/>
            <a:t>Initial In-Depth Survey</a:t>
          </a:r>
          <a:endParaRPr lang="en-US"/>
        </a:p>
      </dgm:t>
    </dgm:pt>
    <dgm:pt modelId="{06E28309-B0E6-4453-B1CD-92927A5EFE9F}" type="parTrans" cxnId="{D2316DFC-EC69-471E-8551-980286583295}">
      <dgm:prSet/>
      <dgm:spPr/>
      <dgm:t>
        <a:bodyPr/>
        <a:lstStyle/>
        <a:p>
          <a:endParaRPr lang="en-US"/>
        </a:p>
      </dgm:t>
    </dgm:pt>
    <dgm:pt modelId="{713530C9-C45F-40FC-BBCC-C05C7C7B10B6}" type="sibTrans" cxnId="{D2316DFC-EC69-471E-8551-980286583295}">
      <dgm:prSet/>
      <dgm:spPr/>
      <dgm:t>
        <a:bodyPr/>
        <a:lstStyle/>
        <a:p>
          <a:endParaRPr lang="en-US"/>
        </a:p>
      </dgm:t>
    </dgm:pt>
    <dgm:pt modelId="{A5B9CC1E-146A-457F-B609-B2A35F26A26F}">
      <dgm:prSet/>
      <dgm:spPr/>
      <dgm:t>
        <a:bodyPr/>
        <a:lstStyle/>
        <a:p>
          <a:r>
            <a:rPr lang="en-US"/>
            <a:t>Results will guide both </a:t>
          </a:r>
          <a:r>
            <a:rPr lang="en-US" b="1"/>
            <a:t>manual redesign</a:t>
          </a:r>
          <a:r>
            <a:rPr lang="en-US"/>
            <a:t> and </a:t>
          </a:r>
          <a:r>
            <a:rPr lang="en-US" b="1"/>
            <a:t>data system planning</a:t>
          </a:r>
          <a:r>
            <a:rPr lang="en-US"/>
            <a:t>, ensuring alignment with district operations.</a:t>
          </a:r>
        </a:p>
      </dgm:t>
    </dgm:pt>
    <dgm:pt modelId="{C3D50D79-B0E1-4DB0-BBDC-716551D16F64}" type="parTrans" cxnId="{F5CFE0FC-C685-4372-BC86-C595CA867A3E}">
      <dgm:prSet/>
      <dgm:spPr/>
      <dgm:t>
        <a:bodyPr/>
        <a:lstStyle/>
        <a:p>
          <a:endParaRPr lang="en-US"/>
        </a:p>
      </dgm:t>
    </dgm:pt>
    <dgm:pt modelId="{97061861-2630-443F-B2FD-B41E24F4AD24}" type="sibTrans" cxnId="{F5CFE0FC-C685-4372-BC86-C595CA867A3E}">
      <dgm:prSet/>
      <dgm:spPr/>
      <dgm:t>
        <a:bodyPr/>
        <a:lstStyle/>
        <a:p>
          <a:endParaRPr lang="en-US"/>
        </a:p>
      </dgm:t>
    </dgm:pt>
    <dgm:pt modelId="{D6563B15-C988-4EC4-B042-38BBC448C775}">
      <dgm:prSet/>
      <dgm:spPr/>
      <dgm:t>
        <a:bodyPr/>
        <a:lstStyle/>
        <a:p>
          <a:r>
            <a:rPr lang="en-US"/>
            <a:t>Extended Public Comment Period Through December 1st</a:t>
          </a:r>
        </a:p>
      </dgm:t>
    </dgm:pt>
    <dgm:pt modelId="{BA3B8AA5-9A2D-45FC-81A7-7D8BD47F6D23}" type="parTrans" cxnId="{32A96BC2-4E0C-49B6-AEFA-2BB76556320A}">
      <dgm:prSet/>
      <dgm:spPr/>
      <dgm:t>
        <a:bodyPr/>
        <a:lstStyle/>
        <a:p>
          <a:endParaRPr lang="en-US"/>
        </a:p>
      </dgm:t>
    </dgm:pt>
    <dgm:pt modelId="{077A2A64-AF2C-4AE7-80F6-B5A83743D05E}" type="sibTrans" cxnId="{32A96BC2-4E0C-49B6-AEFA-2BB76556320A}">
      <dgm:prSet/>
      <dgm:spPr/>
      <dgm:t>
        <a:bodyPr/>
        <a:lstStyle/>
        <a:p>
          <a:endParaRPr lang="en-US"/>
        </a:p>
      </dgm:t>
    </dgm:pt>
    <dgm:pt modelId="{5C2F6E18-3C92-4803-9F23-D40E1E337938}">
      <dgm:prSet/>
      <dgm:spPr/>
      <dgm:t>
        <a:bodyPr/>
        <a:lstStyle/>
        <a:p>
          <a:r>
            <a:rPr lang="en-US"/>
            <a:t>Capture </a:t>
          </a:r>
          <a:r>
            <a:rPr lang="en-US" b="1"/>
            <a:t>detailed feedback</a:t>
          </a:r>
          <a:r>
            <a:rPr lang="en-US"/>
            <a:t> on each COA dimension.</a:t>
          </a:r>
        </a:p>
      </dgm:t>
    </dgm:pt>
    <dgm:pt modelId="{A15097D7-8EB8-4D01-BF95-438BB369D28E}" type="parTrans" cxnId="{2E744B76-3095-415D-9FCA-A329E3DDFEF4}">
      <dgm:prSet/>
      <dgm:spPr/>
      <dgm:t>
        <a:bodyPr/>
        <a:lstStyle/>
        <a:p>
          <a:endParaRPr lang="en-US"/>
        </a:p>
      </dgm:t>
    </dgm:pt>
    <dgm:pt modelId="{7C4FE944-8F68-41A9-9CB2-683A9374D64E}" type="sibTrans" cxnId="{2E744B76-3095-415D-9FCA-A329E3DDFEF4}">
      <dgm:prSet/>
      <dgm:spPr/>
      <dgm:t>
        <a:bodyPr/>
        <a:lstStyle/>
        <a:p>
          <a:endParaRPr lang="en-US"/>
        </a:p>
      </dgm:t>
    </dgm:pt>
    <dgm:pt modelId="{002D7F7C-F329-47B8-A4A6-57ADC2EC4A70}">
      <dgm:prSet/>
      <dgm:spPr/>
      <dgm:t>
        <a:bodyPr/>
        <a:lstStyle/>
        <a:p>
          <a:r>
            <a:rPr lang="en-US"/>
            <a:t>Identify </a:t>
          </a:r>
          <a:r>
            <a:rPr lang="en-US" b="1"/>
            <a:t>barriers and readiness</a:t>
          </a:r>
          <a:r>
            <a:rPr lang="en-US"/>
            <a:t> for implementation.</a:t>
          </a:r>
        </a:p>
      </dgm:t>
    </dgm:pt>
    <dgm:pt modelId="{5C65CE32-3755-4588-BF01-A35D523B5F40}" type="parTrans" cxnId="{7B9472EF-E2E8-4064-AF88-716FF9739A73}">
      <dgm:prSet/>
      <dgm:spPr/>
      <dgm:t>
        <a:bodyPr/>
        <a:lstStyle/>
        <a:p>
          <a:endParaRPr lang="en-US"/>
        </a:p>
      </dgm:t>
    </dgm:pt>
    <dgm:pt modelId="{35F1BFED-44F6-4DD2-9019-A3E2CA8F79EE}" type="sibTrans" cxnId="{7B9472EF-E2E8-4064-AF88-716FF9739A73}">
      <dgm:prSet/>
      <dgm:spPr/>
      <dgm:t>
        <a:bodyPr/>
        <a:lstStyle/>
        <a:p>
          <a:endParaRPr lang="en-US"/>
        </a:p>
      </dgm:t>
    </dgm:pt>
    <dgm:pt modelId="{9BCAA491-F07C-47A5-8C63-1CFE8B919BB9}">
      <dgm:prSet/>
      <dgm:spPr/>
      <dgm:t>
        <a:bodyPr/>
        <a:lstStyle/>
        <a:p>
          <a:r>
            <a:rPr lang="en-US"/>
            <a:t>Inform future decisions around </a:t>
          </a:r>
          <a:r>
            <a:rPr lang="en-US" b="1"/>
            <a:t>system integration</a:t>
          </a:r>
          <a:r>
            <a:rPr lang="en-US"/>
            <a:t>, training, and software support.</a:t>
          </a:r>
        </a:p>
      </dgm:t>
    </dgm:pt>
    <dgm:pt modelId="{CA993E01-9FC0-4045-A7DC-BD1E41C736BD}" type="parTrans" cxnId="{5010BBC7-99CB-41DA-B6BE-07574081B107}">
      <dgm:prSet/>
      <dgm:spPr/>
      <dgm:t>
        <a:bodyPr/>
        <a:lstStyle/>
        <a:p>
          <a:endParaRPr lang="en-US"/>
        </a:p>
      </dgm:t>
    </dgm:pt>
    <dgm:pt modelId="{E187FF0D-9EA6-4ED6-8D13-00EE1A71BEDC}" type="sibTrans" cxnId="{5010BBC7-99CB-41DA-B6BE-07574081B107}">
      <dgm:prSet/>
      <dgm:spPr/>
      <dgm:t>
        <a:bodyPr/>
        <a:lstStyle/>
        <a:p>
          <a:endParaRPr lang="en-US"/>
        </a:p>
      </dgm:t>
    </dgm:pt>
    <dgm:pt modelId="{0E3675D0-42C0-45DD-8B7B-4E51A9468B54}">
      <dgm:prSet/>
      <dgm:spPr/>
      <dgm:t>
        <a:bodyPr/>
        <a:lstStyle/>
        <a:p>
          <a:r>
            <a:rPr lang="en-US"/>
            <a:t>ODE Collaboration with Software Companies</a:t>
          </a:r>
        </a:p>
      </dgm:t>
    </dgm:pt>
    <dgm:pt modelId="{040B81FC-59E6-4AA7-8F36-5DB50A4F00FF}" type="parTrans" cxnId="{73C6EF40-234B-4BD2-8B41-3677B7BAC13E}">
      <dgm:prSet/>
      <dgm:spPr/>
      <dgm:t>
        <a:bodyPr/>
        <a:lstStyle/>
        <a:p>
          <a:endParaRPr lang="en-US"/>
        </a:p>
      </dgm:t>
    </dgm:pt>
    <dgm:pt modelId="{B6A0A815-191E-4083-B9FC-A000F2EF30EC}" type="sibTrans" cxnId="{73C6EF40-234B-4BD2-8B41-3677B7BAC13E}">
      <dgm:prSet/>
      <dgm:spPr/>
      <dgm:t>
        <a:bodyPr/>
        <a:lstStyle/>
        <a:p>
          <a:endParaRPr lang="en-US"/>
        </a:p>
      </dgm:t>
    </dgm:pt>
    <dgm:pt modelId="{B3293813-B007-415C-8AD3-C92C85DDAF2C}">
      <dgm:prSet/>
      <dgm:spPr/>
      <dgm:t>
        <a:bodyPr/>
        <a:lstStyle/>
        <a:p>
          <a:r>
            <a:rPr lang="en-US"/>
            <a:t>Chart of Accounts Review Committee</a:t>
          </a:r>
        </a:p>
      </dgm:t>
    </dgm:pt>
    <dgm:pt modelId="{7824B820-34C9-4F61-BB63-1FA214D13A46}" type="parTrans" cxnId="{9EBC30CC-34A7-4D17-B560-67840A53AC05}">
      <dgm:prSet/>
      <dgm:spPr/>
      <dgm:t>
        <a:bodyPr/>
        <a:lstStyle/>
        <a:p>
          <a:endParaRPr lang="en-US"/>
        </a:p>
      </dgm:t>
    </dgm:pt>
    <dgm:pt modelId="{60AD4565-7637-4CCF-8388-0F626285804A}" type="sibTrans" cxnId="{9EBC30CC-34A7-4D17-B560-67840A53AC05}">
      <dgm:prSet/>
      <dgm:spPr/>
      <dgm:t>
        <a:bodyPr/>
        <a:lstStyle/>
        <a:p>
          <a:endParaRPr lang="en-US"/>
        </a:p>
      </dgm:t>
    </dgm:pt>
    <dgm:pt modelId="{BB82EC4C-BA8A-4096-95DE-E424B6B92369}" type="pres">
      <dgm:prSet presAssocID="{8AD4ABCE-C8EA-4AFF-8450-BC3705F19D98}" presName="Name0" presStyleCnt="0">
        <dgm:presLayoutVars>
          <dgm:dir/>
          <dgm:animLvl val="lvl"/>
          <dgm:resizeHandles val="exact"/>
        </dgm:presLayoutVars>
      </dgm:prSet>
      <dgm:spPr/>
    </dgm:pt>
    <dgm:pt modelId="{BB34019A-52DA-447E-8236-957538887740}" type="pres">
      <dgm:prSet presAssocID="{A5B9CC1E-146A-457F-B609-B2A35F26A26F}" presName="boxAndChildren" presStyleCnt="0"/>
      <dgm:spPr/>
    </dgm:pt>
    <dgm:pt modelId="{B7BC266B-47B5-49E4-82F9-A0E0A63E0EAF}" type="pres">
      <dgm:prSet presAssocID="{A5B9CC1E-146A-457F-B609-B2A35F26A26F}" presName="parentTextBox" presStyleLbl="node1" presStyleIdx="0" presStyleCnt="5"/>
      <dgm:spPr/>
    </dgm:pt>
    <dgm:pt modelId="{800A298D-70EE-46BF-9F21-000C1CB5C479}" type="pres">
      <dgm:prSet presAssocID="{B6A0A815-191E-4083-B9FC-A000F2EF30EC}" presName="sp" presStyleCnt="0"/>
      <dgm:spPr/>
    </dgm:pt>
    <dgm:pt modelId="{2140BEBC-FD76-4BDC-B003-236FBBA87292}" type="pres">
      <dgm:prSet presAssocID="{0E3675D0-42C0-45DD-8B7B-4E51A9468B54}" presName="arrowAndChildren" presStyleCnt="0"/>
      <dgm:spPr/>
    </dgm:pt>
    <dgm:pt modelId="{1FF535BA-3BEB-4346-B306-F2BE12A4ACCB}" type="pres">
      <dgm:prSet presAssocID="{0E3675D0-42C0-45DD-8B7B-4E51A9468B54}" presName="parentTextArrow" presStyleLbl="node1" presStyleIdx="1" presStyleCnt="5"/>
      <dgm:spPr/>
    </dgm:pt>
    <dgm:pt modelId="{8879AE25-3139-4FC2-89E4-FA9A50885210}" type="pres">
      <dgm:prSet presAssocID="{60AD4565-7637-4CCF-8388-0F626285804A}" presName="sp" presStyleCnt="0"/>
      <dgm:spPr/>
    </dgm:pt>
    <dgm:pt modelId="{8731639F-BEE3-4ACE-9F85-8D6BB095211B}" type="pres">
      <dgm:prSet presAssocID="{B3293813-B007-415C-8AD3-C92C85DDAF2C}" presName="arrowAndChildren" presStyleCnt="0"/>
      <dgm:spPr/>
    </dgm:pt>
    <dgm:pt modelId="{E78AFB7E-67EA-4975-8A7B-1138A5C34AF0}" type="pres">
      <dgm:prSet presAssocID="{B3293813-B007-415C-8AD3-C92C85DDAF2C}" presName="parentTextArrow" presStyleLbl="node1" presStyleIdx="2" presStyleCnt="5"/>
      <dgm:spPr/>
    </dgm:pt>
    <dgm:pt modelId="{5B9F88D2-DD46-4702-A508-D47BCCECFFBD}" type="pres">
      <dgm:prSet presAssocID="{077A2A64-AF2C-4AE7-80F6-B5A83743D05E}" presName="sp" presStyleCnt="0"/>
      <dgm:spPr/>
    </dgm:pt>
    <dgm:pt modelId="{AB3C6880-0AB4-4569-B1CD-7A9664A9D5B3}" type="pres">
      <dgm:prSet presAssocID="{D6563B15-C988-4EC4-B042-38BBC448C775}" presName="arrowAndChildren" presStyleCnt="0"/>
      <dgm:spPr/>
    </dgm:pt>
    <dgm:pt modelId="{F490BCC0-08A0-4B20-90D5-649086C8D42F}" type="pres">
      <dgm:prSet presAssocID="{D6563B15-C988-4EC4-B042-38BBC448C775}" presName="parentTextArrow" presStyleLbl="node1" presStyleIdx="2" presStyleCnt="5"/>
      <dgm:spPr/>
    </dgm:pt>
    <dgm:pt modelId="{42CFD7CA-DD33-4079-9F7C-99FC4F59EFE1}" type="pres">
      <dgm:prSet presAssocID="{D6563B15-C988-4EC4-B042-38BBC448C775}" presName="arrow" presStyleLbl="node1" presStyleIdx="3" presStyleCnt="5"/>
      <dgm:spPr/>
    </dgm:pt>
    <dgm:pt modelId="{D81EAF73-541C-4675-8C8C-3FC870DA08DB}" type="pres">
      <dgm:prSet presAssocID="{D6563B15-C988-4EC4-B042-38BBC448C775}" presName="descendantArrow" presStyleCnt="0"/>
      <dgm:spPr/>
    </dgm:pt>
    <dgm:pt modelId="{646390B9-0C25-4D89-BA49-0BBDA1B0906E}" type="pres">
      <dgm:prSet presAssocID="{5C2F6E18-3C92-4803-9F23-D40E1E337938}" presName="childTextArrow" presStyleLbl="fgAccFollowNode1" presStyleIdx="0" presStyleCnt="3">
        <dgm:presLayoutVars>
          <dgm:bulletEnabled val="1"/>
        </dgm:presLayoutVars>
      </dgm:prSet>
      <dgm:spPr/>
    </dgm:pt>
    <dgm:pt modelId="{8BCC09D4-057A-473A-B18B-286D200B1EF2}" type="pres">
      <dgm:prSet presAssocID="{002D7F7C-F329-47B8-A4A6-57ADC2EC4A70}" presName="childTextArrow" presStyleLbl="fgAccFollowNode1" presStyleIdx="1" presStyleCnt="3">
        <dgm:presLayoutVars>
          <dgm:bulletEnabled val="1"/>
        </dgm:presLayoutVars>
      </dgm:prSet>
      <dgm:spPr/>
    </dgm:pt>
    <dgm:pt modelId="{29584F2F-5AC4-41ED-81D5-C7DC91B89080}" type="pres">
      <dgm:prSet presAssocID="{9BCAA491-F07C-47A5-8C63-1CFE8B919BB9}" presName="childTextArrow" presStyleLbl="fgAccFollowNode1" presStyleIdx="2" presStyleCnt="3">
        <dgm:presLayoutVars>
          <dgm:bulletEnabled val="1"/>
        </dgm:presLayoutVars>
      </dgm:prSet>
      <dgm:spPr/>
    </dgm:pt>
    <dgm:pt modelId="{C4265E1E-8670-44DA-94DF-B5411B38BDF7}" type="pres">
      <dgm:prSet presAssocID="{713530C9-C45F-40FC-BBCC-C05C7C7B10B6}" presName="sp" presStyleCnt="0"/>
      <dgm:spPr/>
    </dgm:pt>
    <dgm:pt modelId="{79E8FA23-8CD6-4C6D-9C9C-640D1CC8B792}" type="pres">
      <dgm:prSet presAssocID="{BDB333EA-DE00-4BD9-8387-D8D595BED898}" presName="arrowAndChildren" presStyleCnt="0"/>
      <dgm:spPr/>
    </dgm:pt>
    <dgm:pt modelId="{415469D0-B7CA-474A-81D0-04979F7CEA02}" type="pres">
      <dgm:prSet presAssocID="{BDB333EA-DE00-4BD9-8387-D8D595BED898}" presName="parentTextArrow" presStyleLbl="node1" presStyleIdx="4" presStyleCnt="5"/>
      <dgm:spPr/>
    </dgm:pt>
  </dgm:ptLst>
  <dgm:cxnLst>
    <dgm:cxn modelId="{4B242928-7F89-46B7-9E78-4624F3B09946}" type="presOf" srcId="{002D7F7C-F329-47B8-A4A6-57ADC2EC4A70}" destId="{8BCC09D4-057A-473A-B18B-286D200B1EF2}" srcOrd="0" destOrd="0" presId="urn:microsoft.com/office/officeart/2005/8/layout/process4"/>
    <dgm:cxn modelId="{9FBE2433-87A9-46D8-9032-A5D65156635A}" type="presOf" srcId="{0E3675D0-42C0-45DD-8B7B-4E51A9468B54}" destId="{1FF535BA-3BEB-4346-B306-F2BE12A4ACCB}" srcOrd="0" destOrd="0" presId="urn:microsoft.com/office/officeart/2005/8/layout/process4"/>
    <dgm:cxn modelId="{73C6EF40-234B-4BD2-8B41-3677B7BAC13E}" srcId="{8AD4ABCE-C8EA-4AFF-8450-BC3705F19D98}" destId="{0E3675D0-42C0-45DD-8B7B-4E51A9468B54}" srcOrd="3" destOrd="0" parTransId="{040B81FC-59E6-4AA7-8F36-5DB50A4F00FF}" sibTransId="{B6A0A815-191E-4083-B9FC-A000F2EF30EC}"/>
    <dgm:cxn modelId="{B254A270-B457-4949-A37F-8D8629ABD751}" type="presOf" srcId="{D6563B15-C988-4EC4-B042-38BBC448C775}" destId="{42CFD7CA-DD33-4079-9F7C-99FC4F59EFE1}" srcOrd="1" destOrd="0" presId="urn:microsoft.com/office/officeart/2005/8/layout/process4"/>
    <dgm:cxn modelId="{F9764774-C8BE-490F-B3C3-B04563BAC6E7}" type="presOf" srcId="{D6563B15-C988-4EC4-B042-38BBC448C775}" destId="{F490BCC0-08A0-4B20-90D5-649086C8D42F}" srcOrd="0" destOrd="0" presId="urn:microsoft.com/office/officeart/2005/8/layout/process4"/>
    <dgm:cxn modelId="{2E744B76-3095-415D-9FCA-A329E3DDFEF4}" srcId="{D6563B15-C988-4EC4-B042-38BBC448C775}" destId="{5C2F6E18-3C92-4803-9F23-D40E1E337938}" srcOrd="0" destOrd="0" parTransId="{A15097D7-8EB8-4D01-BF95-438BB369D28E}" sibTransId="{7C4FE944-8F68-41A9-9CB2-683A9374D64E}"/>
    <dgm:cxn modelId="{0D954079-B8C8-4435-B2BA-35BB317A42AC}" type="presOf" srcId="{8AD4ABCE-C8EA-4AFF-8450-BC3705F19D98}" destId="{BB82EC4C-BA8A-4096-95DE-E424B6B92369}" srcOrd="0" destOrd="0" presId="urn:microsoft.com/office/officeart/2005/8/layout/process4"/>
    <dgm:cxn modelId="{9C76239A-E1A9-46EF-9422-E7845511D565}" type="presOf" srcId="{BDB333EA-DE00-4BD9-8387-D8D595BED898}" destId="{415469D0-B7CA-474A-81D0-04979F7CEA02}" srcOrd="0" destOrd="0" presId="urn:microsoft.com/office/officeart/2005/8/layout/process4"/>
    <dgm:cxn modelId="{837489B8-7C33-4104-92E4-FD19450DE075}" type="presOf" srcId="{A5B9CC1E-146A-457F-B609-B2A35F26A26F}" destId="{B7BC266B-47B5-49E4-82F9-A0E0A63E0EAF}" srcOrd="0" destOrd="0" presId="urn:microsoft.com/office/officeart/2005/8/layout/process4"/>
    <dgm:cxn modelId="{32A96BC2-4E0C-49B6-AEFA-2BB76556320A}" srcId="{8AD4ABCE-C8EA-4AFF-8450-BC3705F19D98}" destId="{D6563B15-C988-4EC4-B042-38BBC448C775}" srcOrd="1" destOrd="0" parTransId="{BA3B8AA5-9A2D-45FC-81A7-7D8BD47F6D23}" sibTransId="{077A2A64-AF2C-4AE7-80F6-B5A83743D05E}"/>
    <dgm:cxn modelId="{5010BBC7-99CB-41DA-B6BE-07574081B107}" srcId="{D6563B15-C988-4EC4-B042-38BBC448C775}" destId="{9BCAA491-F07C-47A5-8C63-1CFE8B919BB9}" srcOrd="2" destOrd="0" parTransId="{CA993E01-9FC0-4045-A7DC-BD1E41C736BD}" sibTransId="{E187FF0D-9EA6-4ED6-8D13-00EE1A71BEDC}"/>
    <dgm:cxn modelId="{0B931BCA-5DDF-4356-8FD1-AFB0267664B2}" type="presOf" srcId="{9BCAA491-F07C-47A5-8C63-1CFE8B919BB9}" destId="{29584F2F-5AC4-41ED-81D5-C7DC91B89080}" srcOrd="0" destOrd="0" presId="urn:microsoft.com/office/officeart/2005/8/layout/process4"/>
    <dgm:cxn modelId="{9EBC30CC-34A7-4D17-B560-67840A53AC05}" srcId="{8AD4ABCE-C8EA-4AFF-8450-BC3705F19D98}" destId="{B3293813-B007-415C-8AD3-C92C85DDAF2C}" srcOrd="2" destOrd="0" parTransId="{7824B820-34C9-4F61-BB63-1FA214D13A46}" sibTransId="{60AD4565-7637-4CCF-8388-0F626285804A}"/>
    <dgm:cxn modelId="{7B9472EF-E2E8-4064-AF88-716FF9739A73}" srcId="{D6563B15-C988-4EC4-B042-38BBC448C775}" destId="{002D7F7C-F329-47B8-A4A6-57ADC2EC4A70}" srcOrd="1" destOrd="0" parTransId="{5C65CE32-3755-4588-BF01-A35D523B5F40}" sibTransId="{35F1BFED-44F6-4DD2-9019-A3E2CA8F79EE}"/>
    <dgm:cxn modelId="{07E655F0-C38A-4B6D-BED0-5A58AEE72CC9}" type="presOf" srcId="{5C2F6E18-3C92-4803-9F23-D40E1E337938}" destId="{646390B9-0C25-4D89-BA49-0BBDA1B0906E}" srcOrd="0" destOrd="0" presId="urn:microsoft.com/office/officeart/2005/8/layout/process4"/>
    <dgm:cxn modelId="{7A83DBFA-BEF4-4685-863A-6377011B0D85}" type="presOf" srcId="{B3293813-B007-415C-8AD3-C92C85DDAF2C}" destId="{E78AFB7E-67EA-4975-8A7B-1138A5C34AF0}" srcOrd="0" destOrd="0" presId="urn:microsoft.com/office/officeart/2005/8/layout/process4"/>
    <dgm:cxn modelId="{D2316DFC-EC69-471E-8551-980286583295}" srcId="{8AD4ABCE-C8EA-4AFF-8450-BC3705F19D98}" destId="{BDB333EA-DE00-4BD9-8387-D8D595BED898}" srcOrd="0" destOrd="0" parTransId="{06E28309-B0E6-4453-B1CD-92927A5EFE9F}" sibTransId="{713530C9-C45F-40FC-BBCC-C05C7C7B10B6}"/>
    <dgm:cxn modelId="{F5CFE0FC-C685-4372-BC86-C595CA867A3E}" srcId="{8AD4ABCE-C8EA-4AFF-8450-BC3705F19D98}" destId="{A5B9CC1E-146A-457F-B609-B2A35F26A26F}" srcOrd="4" destOrd="0" parTransId="{C3D50D79-B0E1-4DB0-BBDC-716551D16F64}" sibTransId="{97061861-2630-443F-B2FD-B41E24F4AD24}"/>
    <dgm:cxn modelId="{7B703752-5D91-4DCF-890E-385B25F25A4A}" type="presParOf" srcId="{BB82EC4C-BA8A-4096-95DE-E424B6B92369}" destId="{BB34019A-52DA-447E-8236-957538887740}" srcOrd="0" destOrd="0" presId="urn:microsoft.com/office/officeart/2005/8/layout/process4"/>
    <dgm:cxn modelId="{5D87CB85-CF51-4AEB-954B-174E8964B6E8}" type="presParOf" srcId="{BB34019A-52DA-447E-8236-957538887740}" destId="{B7BC266B-47B5-49E4-82F9-A0E0A63E0EAF}" srcOrd="0" destOrd="0" presId="urn:microsoft.com/office/officeart/2005/8/layout/process4"/>
    <dgm:cxn modelId="{F742080B-2029-4895-A5A9-7C814150FF86}" type="presParOf" srcId="{BB82EC4C-BA8A-4096-95DE-E424B6B92369}" destId="{800A298D-70EE-46BF-9F21-000C1CB5C479}" srcOrd="1" destOrd="0" presId="urn:microsoft.com/office/officeart/2005/8/layout/process4"/>
    <dgm:cxn modelId="{883E20AD-8D0D-44E7-833C-AC9BABD845AE}" type="presParOf" srcId="{BB82EC4C-BA8A-4096-95DE-E424B6B92369}" destId="{2140BEBC-FD76-4BDC-B003-236FBBA87292}" srcOrd="2" destOrd="0" presId="urn:microsoft.com/office/officeart/2005/8/layout/process4"/>
    <dgm:cxn modelId="{9E625F30-4BB0-4D4A-B1AE-D53F50FE8AA9}" type="presParOf" srcId="{2140BEBC-FD76-4BDC-B003-236FBBA87292}" destId="{1FF535BA-3BEB-4346-B306-F2BE12A4ACCB}" srcOrd="0" destOrd="0" presId="urn:microsoft.com/office/officeart/2005/8/layout/process4"/>
    <dgm:cxn modelId="{21D0621D-818A-4386-A3B8-9B7C31A90829}" type="presParOf" srcId="{BB82EC4C-BA8A-4096-95DE-E424B6B92369}" destId="{8879AE25-3139-4FC2-89E4-FA9A50885210}" srcOrd="3" destOrd="0" presId="urn:microsoft.com/office/officeart/2005/8/layout/process4"/>
    <dgm:cxn modelId="{6AB247E3-CF69-420E-9EAB-45FD914DDDFE}" type="presParOf" srcId="{BB82EC4C-BA8A-4096-95DE-E424B6B92369}" destId="{8731639F-BEE3-4ACE-9F85-8D6BB095211B}" srcOrd="4" destOrd="0" presId="urn:microsoft.com/office/officeart/2005/8/layout/process4"/>
    <dgm:cxn modelId="{BB98D144-8EAD-4821-87B2-88C5305C5817}" type="presParOf" srcId="{8731639F-BEE3-4ACE-9F85-8D6BB095211B}" destId="{E78AFB7E-67EA-4975-8A7B-1138A5C34AF0}" srcOrd="0" destOrd="0" presId="urn:microsoft.com/office/officeart/2005/8/layout/process4"/>
    <dgm:cxn modelId="{A36F73F7-8BA5-413E-9E6D-F47E8B30E7E2}" type="presParOf" srcId="{BB82EC4C-BA8A-4096-95DE-E424B6B92369}" destId="{5B9F88D2-DD46-4702-A508-D47BCCECFFBD}" srcOrd="5" destOrd="0" presId="urn:microsoft.com/office/officeart/2005/8/layout/process4"/>
    <dgm:cxn modelId="{4212EFDC-CDB3-4CA0-90D4-067FE977CB78}" type="presParOf" srcId="{BB82EC4C-BA8A-4096-95DE-E424B6B92369}" destId="{AB3C6880-0AB4-4569-B1CD-7A9664A9D5B3}" srcOrd="6" destOrd="0" presId="urn:microsoft.com/office/officeart/2005/8/layout/process4"/>
    <dgm:cxn modelId="{B9571C87-F3B8-4964-8E38-3D69A4054196}" type="presParOf" srcId="{AB3C6880-0AB4-4569-B1CD-7A9664A9D5B3}" destId="{F490BCC0-08A0-4B20-90D5-649086C8D42F}" srcOrd="0" destOrd="0" presId="urn:microsoft.com/office/officeart/2005/8/layout/process4"/>
    <dgm:cxn modelId="{4F33F84D-B697-4002-9206-631AD75CF6FB}" type="presParOf" srcId="{AB3C6880-0AB4-4569-B1CD-7A9664A9D5B3}" destId="{42CFD7CA-DD33-4079-9F7C-99FC4F59EFE1}" srcOrd="1" destOrd="0" presId="urn:microsoft.com/office/officeart/2005/8/layout/process4"/>
    <dgm:cxn modelId="{E45009A2-7162-4BA9-8CB2-85DFBA3A8973}" type="presParOf" srcId="{AB3C6880-0AB4-4569-B1CD-7A9664A9D5B3}" destId="{D81EAF73-541C-4675-8C8C-3FC870DA08DB}" srcOrd="2" destOrd="0" presId="urn:microsoft.com/office/officeart/2005/8/layout/process4"/>
    <dgm:cxn modelId="{144B51C6-FF20-4BD1-BED0-E02D7011F28B}" type="presParOf" srcId="{D81EAF73-541C-4675-8C8C-3FC870DA08DB}" destId="{646390B9-0C25-4D89-BA49-0BBDA1B0906E}" srcOrd="0" destOrd="0" presId="urn:microsoft.com/office/officeart/2005/8/layout/process4"/>
    <dgm:cxn modelId="{2F1609A8-A800-46B8-AD9F-B23EC02F1A98}" type="presParOf" srcId="{D81EAF73-541C-4675-8C8C-3FC870DA08DB}" destId="{8BCC09D4-057A-473A-B18B-286D200B1EF2}" srcOrd="1" destOrd="0" presId="urn:microsoft.com/office/officeart/2005/8/layout/process4"/>
    <dgm:cxn modelId="{3D2BB5FE-80B7-4134-A6D3-C5FD8DFDBC31}" type="presParOf" srcId="{D81EAF73-541C-4675-8C8C-3FC870DA08DB}" destId="{29584F2F-5AC4-41ED-81D5-C7DC91B89080}" srcOrd="2" destOrd="0" presId="urn:microsoft.com/office/officeart/2005/8/layout/process4"/>
    <dgm:cxn modelId="{31DEB8F7-6BD5-4F4B-BE63-F8D0AFD0A839}" type="presParOf" srcId="{BB82EC4C-BA8A-4096-95DE-E424B6B92369}" destId="{C4265E1E-8670-44DA-94DF-B5411B38BDF7}" srcOrd="7" destOrd="0" presId="urn:microsoft.com/office/officeart/2005/8/layout/process4"/>
    <dgm:cxn modelId="{47F0FF84-01AB-4911-907C-CE175105A494}" type="presParOf" srcId="{BB82EC4C-BA8A-4096-95DE-E424B6B92369}" destId="{79E8FA23-8CD6-4C6D-9C9C-640D1CC8B792}" srcOrd="8" destOrd="0" presId="urn:microsoft.com/office/officeart/2005/8/layout/process4"/>
    <dgm:cxn modelId="{4FA44B4C-699E-4E79-B495-80BCA3FA3440}" type="presParOf" srcId="{79E8FA23-8CD6-4C6D-9C9C-640D1CC8B792}" destId="{415469D0-B7CA-474A-81D0-04979F7CEA0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1ED933-4B85-4584-9302-9413AEFC7936}"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en-US"/>
        </a:p>
      </dgm:t>
    </dgm:pt>
    <dgm:pt modelId="{1D670D4F-C952-47FD-A548-5C4E3D32BC3F}">
      <dgm:prSet/>
      <dgm:spPr/>
      <dgm:t>
        <a:bodyPr/>
        <a:lstStyle/>
        <a:p>
          <a:r>
            <a:rPr lang="en-US" b="1"/>
            <a:t>•</a:t>
          </a:r>
          <a:r>
            <a:rPr lang="en-US"/>
            <a:t> We began by analyzing the dimensions currently represented in the PBAM and identifying new dimensions needed moving forward. This process allowed us to address areas where </a:t>
          </a:r>
          <a:r>
            <a:rPr lang="en-US" b="1"/>
            <a:t>commingling of dimensions</a:t>
          </a:r>
          <a:r>
            <a:rPr lang="en-US"/>
            <a:t> was occurring and correct them—laying a strong foundation for the redesigned chart of accounts.</a:t>
          </a:r>
        </a:p>
      </dgm:t>
    </dgm:pt>
    <dgm:pt modelId="{6211C1D1-A146-4D4E-9D54-9959B52931F8}" type="parTrans" cxnId="{CB6A4A95-2049-4C04-A390-4CF388A0A7E1}">
      <dgm:prSet/>
      <dgm:spPr/>
      <dgm:t>
        <a:bodyPr/>
        <a:lstStyle/>
        <a:p>
          <a:endParaRPr lang="en-US"/>
        </a:p>
      </dgm:t>
    </dgm:pt>
    <dgm:pt modelId="{AB763A49-D507-4FF8-9444-9A940157CDDC}" type="sibTrans" cxnId="{CB6A4A95-2049-4C04-A390-4CF388A0A7E1}">
      <dgm:prSet/>
      <dgm:spPr/>
      <dgm:t>
        <a:bodyPr/>
        <a:lstStyle/>
        <a:p>
          <a:endParaRPr lang="en-US"/>
        </a:p>
      </dgm:t>
    </dgm:pt>
    <dgm:pt modelId="{FE80E3EF-4AAF-4B69-AF58-E597C7AFF7FC}">
      <dgm:prSet/>
      <dgm:spPr/>
      <dgm:t>
        <a:bodyPr/>
        <a:lstStyle/>
        <a:p>
          <a:r>
            <a:rPr lang="en-US" b="1"/>
            <a:t>•</a:t>
          </a:r>
          <a:r>
            <a:rPr lang="en-US"/>
            <a:t> During this review, we found that the </a:t>
          </a:r>
          <a:r>
            <a:rPr lang="en-US" b="1"/>
            <a:t>Program dimension</a:t>
          </a:r>
          <a:r>
            <a:rPr lang="en-US"/>
            <a:t> was missing almost entirely, despite its importance for narrative reporting. This dimension was added, and we are working with program managers to ensure alignment in expenditure reporting.</a:t>
          </a:r>
        </a:p>
      </dgm:t>
    </dgm:pt>
    <dgm:pt modelId="{B1DE8384-025A-479B-A17E-962839C44384}" type="parTrans" cxnId="{7D141B1A-BFA9-4040-94A6-CC85251CAE29}">
      <dgm:prSet/>
      <dgm:spPr/>
      <dgm:t>
        <a:bodyPr/>
        <a:lstStyle/>
        <a:p>
          <a:endParaRPr lang="en-US"/>
        </a:p>
      </dgm:t>
    </dgm:pt>
    <dgm:pt modelId="{FAF33F8E-DF30-4A33-A35D-73E9BADEA6AF}" type="sibTrans" cxnId="{7D141B1A-BFA9-4040-94A6-CC85251CAE29}">
      <dgm:prSet/>
      <dgm:spPr/>
      <dgm:t>
        <a:bodyPr/>
        <a:lstStyle/>
        <a:p>
          <a:endParaRPr lang="en-US"/>
        </a:p>
      </dgm:t>
    </dgm:pt>
    <dgm:pt modelId="{B0E82376-7698-4A02-B401-EF9798A6BD8C}">
      <dgm:prSet/>
      <dgm:spPr/>
      <dgm:t>
        <a:bodyPr/>
        <a:lstStyle/>
        <a:p>
          <a:r>
            <a:rPr lang="en-US"/>
            <a:t>• We also added a Grant dimension and an Accountability Measures to support performance-based and compliance reporting.</a:t>
          </a:r>
        </a:p>
      </dgm:t>
    </dgm:pt>
    <dgm:pt modelId="{0CE35E39-75E7-4DBC-9638-A315ED73F8C0}" type="parTrans" cxnId="{49CE3886-01D5-49F7-9C64-A31A9D63F393}">
      <dgm:prSet/>
      <dgm:spPr/>
      <dgm:t>
        <a:bodyPr/>
        <a:lstStyle/>
        <a:p>
          <a:endParaRPr lang="en-US"/>
        </a:p>
      </dgm:t>
    </dgm:pt>
    <dgm:pt modelId="{453E85EC-1C5E-4FD7-B965-06109D6F7DA6}" type="sibTrans" cxnId="{49CE3886-01D5-49F7-9C64-A31A9D63F393}">
      <dgm:prSet/>
      <dgm:spPr/>
      <dgm:t>
        <a:bodyPr/>
        <a:lstStyle/>
        <a:p>
          <a:endParaRPr lang="en-US"/>
        </a:p>
      </dgm:t>
    </dgm:pt>
    <dgm:pt modelId="{1BBAD8AE-6699-4B4A-94FC-39CA7A0645A5}" type="pres">
      <dgm:prSet presAssocID="{A71ED933-4B85-4584-9302-9413AEFC7936}" presName="hierChild1" presStyleCnt="0">
        <dgm:presLayoutVars>
          <dgm:chPref val="1"/>
          <dgm:dir/>
          <dgm:animOne val="branch"/>
          <dgm:animLvl val="lvl"/>
          <dgm:resizeHandles/>
        </dgm:presLayoutVars>
      </dgm:prSet>
      <dgm:spPr/>
    </dgm:pt>
    <dgm:pt modelId="{8D19C90E-424F-43E2-8AD4-3BFC424A92D8}" type="pres">
      <dgm:prSet presAssocID="{1D670D4F-C952-47FD-A548-5C4E3D32BC3F}" presName="hierRoot1" presStyleCnt="0"/>
      <dgm:spPr/>
    </dgm:pt>
    <dgm:pt modelId="{1E47EF05-CB3C-4846-88B2-4C1B1FD2ED8F}" type="pres">
      <dgm:prSet presAssocID="{1D670D4F-C952-47FD-A548-5C4E3D32BC3F}" presName="composite" presStyleCnt="0"/>
      <dgm:spPr/>
    </dgm:pt>
    <dgm:pt modelId="{E9247575-E3B2-4300-835E-C938CD6A37F4}" type="pres">
      <dgm:prSet presAssocID="{1D670D4F-C952-47FD-A548-5C4E3D32BC3F}" presName="background" presStyleLbl="node0" presStyleIdx="0" presStyleCnt="3"/>
      <dgm:spPr/>
    </dgm:pt>
    <dgm:pt modelId="{4327BE17-C8C1-4EC5-86D7-C1380AA41477}" type="pres">
      <dgm:prSet presAssocID="{1D670D4F-C952-47FD-A548-5C4E3D32BC3F}" presName="text" presStyleLbl="fgAcc0" presStyleIdx="0" presStyleCnt="3">
        <dgm:presLayoutVars>
          <dgm:chPref val="3"/>
        </dgm:presLayoutVars>
      </dgm:prSet>
      <dgm:spPr/>
    </dgm:pt>
    <dgm:pt modelId="{D1C7CE4D-A2A3-4884-9625-BE47757B217A}" type="pres">
      <dgm:prSet presAssocID="{1D670D4F-C952-47FD-A548-5C4E3D32BC3F}" presName="hierChild2" presStyleCnt="0"/>
      <dgm:spPr/>
    </dgm:pt>
    <dgm:pt modelId="{D6B87EF6-3123-493D-975F-6189E783AE45}" type="pres">
      <dgm:prSet presAssocID="{FE80E3EF-4AAF-4B69-AF58-E597C7AFF7FC}" presName="hierRoot1" presStyleCnt="0"/>
      <dgm:spPr/>
    </dgm:pt>
    <dgm:pt modelId="{74F0D4E2-2807-48F3-B7FB-95A7B934A14F}" type="pres">
      <dgm:prSet presAssocID="{FE80E3EF-4AAF-4B69-AF58-E597C7AFF7FC}" presName="composite" presStyleCnt="0"/>
      <dgm:spPr/>
    </dgm:pt>
    <dgm:pt modelId="{1370A3F4-8088-4208-9D01-C21CED4EA925}" type="pres">
      <dgm:prSet presAssocID="{FE80E3EF-4AAF-4B69-AF58-E597C7AFF7FC}" presName="background" presStyleLbl="node0" presStyleIdx="1" presStyleCnt="3"/>
      <dgm:spPr/>
    </dgm:pt>
    <dgm:pt modelId="{80948BC7-633A-4EC3-833C-C4B80D6A3B78}" type="pres">
      <dgm:prSet presAssocID="{FE80E3EF-4AAF-4B69-AF58-E597C7AFF7FC}" presName="text" presStyleLbl="fgAcc0" presStyleIdx="1" presStyleCnt="3">
        <dgm:presLayoutVars>
          <dgm:chPref val="3"/>
        </dgm:presLayoutVars>
      </dgm:prSet>
      <dgm:spPr/>
    </dgm:pt>
    <dgm:pt modelId="{14E0CEBE-A6A5-4A73-A063-25F2E1CE7C95}" type="pres">
      <dgm:prSet presAssocID="{FE80E3EF-4AAF-4B69-AF58-E597C7AFF7FC}" presName="hierChild2" presStyleCnt="0"/>
      <dgm:spPr/>
    </dgm:pt>
    <dgm:pt modelId="{D3D0C2BE-A71A-4BE7-851D-1C6A50AD1048}" type="pres">
      <dgm:prSet presAssocID="{B0E82376-7698-4A02-B401-EF9798A6BD8C}" presName="hierRoot1" presStyleCnt="0"/>
      <dgm:spPr/>
    </dgm:pt>
    <dgm:pt modelId="{3A997A8E-7B96-4D4D-A6AB-4C3D55CD8F0A}" type="pres">
      <dgm:prSet presAssocID="{B0E82376-7698-4A02-B401-EF9798A6BD8C}" presName="composite" presStyleCnt="0"/>
      <dgm:spPr/>
    </dgm:pt>
    <dgm:pt modelId="{FEA335BE-7F3A-46C4-8B41-A41AE42A1036}" type="pres">
      <dgm:prSet presAssocID="{B0E82376-7698-4A02-B401-EF9798A6BD8C}" presName="background" presStyleLbl="node0" presStyleIdx="2" presStyleCnt="3"/>
      <dgm:spPr/>
    </dgm:pt>
    <dgm:pt modelId="{09392CD1-9E4C-4C5D-BCFD-906110C5066A}" type="pres">
      <dgm:prSet presAssocID="{B0E82376-7698-4A02-B401-EF9798A6BD8C}" presName="text" presStyleLbl="fgAcc0" presStyleIdx="2" presStyleCnt="3">
        <dgm:presLayoutVars>
          <dgm:chPref val="3"/>
        </dgm:presLayoutVars>
      </dgm:prSet>
      <dgm:spPr/>
    </dgm:pt>
    <dgm:pt modelId="{6CFB2FD4-436E-4FCE-B08B-561E6684B035}" type="pres">
      <dgm:prSet presAssocID="{B0E82376-7698-4A02-B401-EF9798A6BD8C}" presName="hierChild2" presStyleCnt="0"/>
      <dgm:spPr/>
    </dgm:pt>
  </dgm:ptLst>
  <dgm:cxnLst>
    <dgm:cxn modelId="{7D141B1A-BFA9-4040-94A6-CC85251CAE29}" srcId="{A71ED933-4B85-4584-9302-9413AEFC7936}" destId="{FE80E3EF-4AAF-4B69-AF58-E597C7AFF7FC}" srcOrd="1" destOrd="0" parTransId="{B1DE8384-025A-479B-A17E-962839C44384}" sibTransId="{FAF33F8E-DF30-4A33-A35D-73E9BADEA6AF}"/>
    <dgm:cxn modelId="{B4F2A476-4292-4334-B557-76664D5525AA}" type="presOf" srcId="{FE80E3EF-4AAF-4B69-AF58-E597C7AFF7FC}" destId="{80948BC7-633A-4EC3-833C-C4B80D6A3B78}" srcOrd="0" destOrd="0" presId="urn:microsoft.com/office/officeart/2005/8/layout/hierarchy1"/>
    <dgm:cxn modelId="{978EB158-CA59-44C2-8064-7AB12C09AFB6}" type="presOf" srcId="{1D670D4F-C952-47FD-A548-5C4E3D32BC3F}" destId="{4327BE17-C8C1-4EC5-86D7-C1380AA41477}" srcOrd="0" destOrd="0" presId="urn:microsoft.com/office/officeart/2005/8/layout/hierarchy1"/>
    <dgm:cxn modelId="{49CE3886-01D5-49F7-9C64-A31A9D63F393}" srcId="{A71ED933-4B85-4584-9302-9413AEFC7936}" destId="{B0E82376-7698-4A02-B401-EF9798A6BD8C}" srcOrd="2" destOrd="0" parTransId="{0CE35E39-75E7-4DBC-9638-A315ED73F8C0}" sibTransId="{453E85EC-1C5E-4FD7-B965-06109D6F7DA6}"/>
    <dgm:cxn modelId="{CB6A4A95-2049-4C04-A390-4CF388A0A7E1}" srcId="{A71ED933-4B85-4584-9302-9413AEFC7936}" destId="{1D670D4F-C952-47FD-A548-5C4E3D32BC3F}" srcOrd="0" destOrd="0" parTransId="{6211C1D1-A146-4D4E-9D54-9959B52931F8}" sibTransId="{AB763A49-D507-4FF8-9444-9A940157CDDC}"/>
    <dgm:cxn modelId="{8B59F2A0-1AD4-48B7-A576-15EFC8D3A3E0}" type="presOf" srcId="{A71ED933-4B85-4584-9302-9413AEFC7936}" destId="{1BBAD8AE-6699-4B4A-94FC-39CA7A0645A5}" srcOrd="0" destOrd="0" presId="urn:microsoft.com/office/officeart/2005/8/layout/hierarchy1"/>
    <dgm:cxn modelId="{AF759CD7-2FF9-4E62-8A20-EE5CA0165DD8}" type="presOf" srcId="{B0E82376-7698-4A02-B401-EF9798A6BD8C}" destId="{09392CD1-9E4C-4C5D-BCFD-906110C5066A}" srcOrd="0" destOrd="0" presId="urn:microsoft.com/office/officeart/2005/8/layout/hierarchy1"/>
    <dgm:cxn modelId="{EFA14257-932A-4083-9E07-6E8369BA2596}" type="presParOf" srcId="{1BBAD8AE-6699-4B4A-94FC-39CA7A0645A5}" destId="{8D19C90E-424F-43E2-8AD4-3BFC424A92D8}" srcOrd="0" destOrd="0" presId="urn:microsoft.com/office/officeart/2005/8/layout/hierarchy1"/>
    <dgm:cxn modelId="{41A8E11F-C2B7-44DF-B839-4C9DDA29F795}" type="presParOf" srcId="{8D19C90E-424F-43E2-8AD4-3BFC424A92D8}" destId="{1E47EF05-CB3C-4846-88B2-4C1B1FD2ED8F}" srcOrd="0" destOrd="0" presId="urn:microsoft.com/office/officeart/2005/8/layout/hierarchy1"/>
    <dgm:cxn modelId="{4D188373-81A7-49C7-9417-CAA43318FF7B}" type="presParOf" srcId="{1E47EF05-CB3C-4846-88B2-4C1B1FD2ED8F}" destId="{E9247575-E3B2-4300-835E-C938CD6A37F4}" srcOrd="0" destOrd="0" presId="urn:microsoft.com/office/officeart/2005/8/layout/hierarchy1"/>
    <dgm:cxn modelId="{B25DAF71-9BBF-4960-92BF-543B64FCB8FF}" type="presParOf" srcId="{1E47EF05-CB3C-4846-88B2-4C1B1FD2ED8F}" destId="{4327BE17-C8C1-4EC5-86D7-C1380AA41477}" srcOrd="1" destOrd="0" presId="urn:microsoft.com/office/officeart/2005/8/layout/hierarchy1"/>
    <dgm:cxn modelId="{140621FA-11DD-4ED9-80E6-22D9B21E0B1C}" type="presParOf" srcId="{8D19C90E-424F-43E2-8AD4-3BFC424A92D8}" destId="{D1C7CE4D-A2A3-4884-9625-BE47757B217A}" srcOrd="1" destOrd="0" presId="urn:microsoft.com/office/officeart/2005/8/layout/hierarchy1"/>
    <dgm:cxn modelId="{C1B587A8-2F55-44F8-8359-F73021F89305}" type="presParOf" srcId="{1BBAD8AE-6699-4B4A-94FC-39CA7A0645A5}" destId="{D6B87EF6-3123-493D-975F-6189E783AE45}" srcOrd="1" destOrd="0" presId="urn:microsoft.com/office/officeart/2005/8/layout/hierarchy1"/>
    <dgm:cxn modelId="{888BC9B4-B4AC-4360-8F7C-134393930B8C}" type="presParOf" srcId="{D6B87EF6-3123-493D-975F-6189E783AE45}" destId="{74F0D4E2-2807-48F3-B7FB-95A7B934A14F}" srcOrd="0" destOrd="0" presId="urn:microsoft.com/office/officeart/2005/8/layout/hierarchy1"/>
    <dgm:cxn modelId="{F83FF421-1128-4CD0-B5B9-2E2360398E89}" type="presParOf" srcId="{74F0D4E2-2807-48F3-B7FB-95A7B934A14F}" destId="{1370A3F4-8088-4208-9D01-C21CED4EA925}" srcOrd="0" destOrd="0" presId="urn:microsoft.com/office/officeart/2005/8/layout/hierarchy1"/>
    <dgm:cxn modelId="{24897E94-F525-4DDF-8CEE-0CD45D165611}" type="presParOf" srcId="{74F0D4E2-2807-48F3-B7FB-95A7B934A14F}" destId="{80948BC7-633A-4EC3-833C-C4B80D6A3B78}" srcOrd="1" destOrd="0" presId="urn:microsoft.com/office/officeart/2005/8/layout/hierarchy1"/>
    <dgm:cxn modelId="{C2A5CF6A-148D-4C8D-98BD-D678BB2679F5}" type="presParOf" srcId="{D6B87EF6-3123-493D-975F-6189E783AE45}" destId="{14E0CEBE-A6A5-4A73-A063-25F2E1CE7C95}" srcOrd="1" destOrd="0" presId="urn:microsoft.com/office/officeart/2005/8/layout/hierarchy1"/>
    <dgm:cxn modelId="{54B195E4-79FF-4D2B-8C6E-353D22524354}" type="presParOf" srcId="{1BBAD8AE-6699-4B4A-94FC-39CA7A0645A5}" destId="{D3D0C2BE-A71A-4BE7-851D-1C6A50AD1048}" srcOrd="2" destOrd="0" presId="urn:microsoft.com/office/officeart/2005/8/layout/hierarchy1"/>
    <dgm:cxn modelId="{D257C316-65B7-4C6C-8639-C15CD0273D35}" type="presParOf" srcId="{D3D0C2BE-A71A-4BE7-851D-1C6A50AD1048}" destId="{3A997A8E-7B96-4D4D-A6AB-4C3D55CD8F0A}" srcOrd="0" destOrd="0" presId="urn:microsoft.com/office/officeart/2005/8/layout/hierarchy1"/>
    <dgm:cxn modelId="{C28AC3EF-2929-437B-BA82-FCAA1945029C}" type="presParOf" srcId="{3A997A8E-7B96-4D4D-A6AB-4C3D55CD8F0A}" destId="{FEA335BE-7F3A-46C4-8B41-A41AE42A1036}" srcOrd="0" destOrd="0" presId="urn:microsoft.com/office/officeart/2005/8/layout/hierarchy1"/>
    <dgm:cxn modelId="{3D0EEE1C-8CBF-4954-A4E4-451ACE4A1609}" type="presParOf" srcId="{3A997A8E-7B96-4D4D-A6AB-4C3D55CD8F0A}" destId="{09392CD1-9E4C-4C5D-BCFD-906110C5066A}" srcOrd="1" destOrd="0" presId="urn:microsoft.com/office/officeart/2005/8/layout/hierarchy1"/>
    <dgm:cxn modelId="{E5F32CBF-98BB-4E88-9A6B-261C516CAA81}" type="presParOf" srcId="{D3D0C2BE-A71A-4BE7-851D-1C6A50AD1048}" destId="{6CFB2FD4-436E-4FCE-B08B-561E6684B03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D0E51C-7C8F-45D2-8C49-40284A7D6FF1}" type="doc">
      <dgm:prSet loTypeId="urn:microsoft.com/office/officeart/2005/8/layout/hierarchy1" loCatId="hierarchy" qsTypeId="urn:microsoft.com/office/officeart/2005/8/quickstyle/simple5" qsCatId="simple" csTypeId="urn:microsoft.com/office/officeart/2005/8/colors/accent3_2" csCatId="accent3"/>
      <dgm:spPr/>
      <dgm:t>
        <a:bodyPr/>
        <a:lstStyle/>
        <a:p>
          <a:endParaRPr lang="en-US"/>
        </a:p>
      </dgm:t>
    </dgm:pt>
    <dgm:pt modelId="{DFEA3CD6-BB78-4CD7-A7D0-1FB0C29AD2D2}">
      <dgm:prSet/>
      <dgm:spPr/>
      <dgm:t>
        <a:bodyPr/>
        <a:lstStyle/>
        <a:p>
          <a:r>
            <a:rPr lang="en-US" b="0" i="0" baseline="0"/>
            <a:t>We are now incorporating a </a:t>
          </a:r>
          <a:r>
            <a:rPr lang="en-US" b="1" i="0" baseline="0"/>
            <a:t>feedback loop with districts</a:t>
          </a:r>
          <a:r>
            <a:rPr lang="en-US" b="0" i="0" baseline="0"/>
            <a:t> to validate the detailed breakdown of each dimension. This ensures the new structure accurately reflects how districts track and report financial data and we are not missing any required elements.</a:t>
          </a:r>
          <a:endParaRPr lang="en-US"/>
        </a:p>
      </dgm:t>
    </dgm:pt>
    <dgm:pt modelId="{C41993FB-9EDB-49C9-AC3D-FA010E973E4A}" type="parTrans" cxnId="{6BDD5F4A-8E29-4D54-9A7D-0B91A25A60DA}">
      <dgm:prSet/>
      <dgm:spPr/>
      <dgm:t>
        <a:bodyPr/>
        <a:lstStyle/>
        <a:p>
          <a:endParaRPr lang="en-US"/>
        </a:p>
      </dgm:t>
    </dgm:pt>
    <dgm:pt modelId="{CA5DBC38-46AF-4A67-BC4D-CF6B2B68ACA4}" type="sibTrans" cxnId="{6BDD5F4A-8E29-4D54-9A7D-0B91A25A60DA}">
      <dgm:prSet/>
      <dgm:spPr/>
      <dgm:t>
        <a:bodyPr/>
        <a:lstStyle/>
        <a:p>
          <a:endParaRPr lang="en-US"/>
        </a:p>
      </dgm:t>
    </dgm:pt>
    <dgm:pt modelId="{1C0949E4-D323-4EEB-BE3C-E895A6053A4D}">
      <dgm:prSet/>
      <dgm:spPr/>
      <dgm:t>
        <a:bodyPr/>
        <a:lstStyle/>
        <a:p>
          <a:r>
            <a:rPr lang="en-US" b="0" i="0" baseline="0"/>
            <a:t>Once we confirm that all dimension elements are clearly defined and logically structured, we will determine how to integrate them into the </a:t>
          </a:r>
          <a:r>
            <a:rPr lang="en-US" b="1" i="0" baseline="0"/>
            <a:t>20-element code format</a:t>
          </a:r>
          <a:r>
            <a:rPr lang="en-US" b="0" i="0" baseline="0"/>
            <a:t> currently supported by district systems—or assess whether a </a:t>
          </a:r>
          <a:r>
            <a:rPr lang="en-US" b="1" i="0" baseline="0"/>
            <a:t>code structure expansion</a:t>
          </a:r>
          <a:r>
            <a:rPr lang="en-US" b="0" i="0" baseline="0"/>
            <a:t> is necessary.</a:t>
          </a:r>
          <a:endParaRPr lang="en-US"/>
        </a:p>
      </dgm:t>
    </dgm:pt>
    <dgm:pt modelId="{FC18A041-BCB7-4064-8543-9E9D462D430B}" type="parTrans" cxnId="{3DF4B54F-6CB4-4E02-B332-333504493AB0}">
      <dgm:prSet/>
      <dgm:spPr/>
      <dgm:t>
        <a:bodyPr/>
        <a:lstStyle/>
        <a:p>
          <a:endParaRPr lang="en-US"/>
        </a:p>
      </dgm:t>
    </dgm:pt>
    <dgm:pt modelId="{84B2782A-06D2-474F-B45D-51EFAAC387E2}" type="sibTrans" cxnId="{3DF4B54F-6CB4-4E02-B332-333504493AB0}">
      <dgm:prSet/>
      <dgm:spPr/>
      <dgm:t>
        <a:bodyPr/>
        <a:lstStyle/>
        <a:p>
          <a:endParaRPr lang="en-US"/>
        </a:p>
      </dgm:t>
    </dgm:pt>
    <dgm:pt modelId="{41808741-D1C0-46B1-9697-9ED21550572E}">
      <dgm:prSet/>
      <dgm:spPr/>
      <dgm:t>
        <a:bodyPr/>
        <a:lstStyle/>
        <a:p>
          <a:r>
            <a:rPr lang="en-US" b="0" i="0" baseline="0"/>
            <a:t>This phase will be conducted in partnership with the </a:t>
          </a:r>
          <a:r>
            <a:rPr lang="en-US" b="1" i="0" baseline="0"/>
            <a:t>COA Committee</a:t>
          </a:r>
          <a:r>
            <a:rPr lang="en-US" b="0" i="0" baseline="0"/>
            <a:t>, ensuring statewide input and feasibility.</a:t>
          </a:r>
          <a:endParaRPr lang="en-US"/>
        </a:p>
      </dgm:t>
    </dgm:pt>
    <dgm:pt modelId="{74D5E503-D833-425A-9072-C00A91EB820A}" type="parTrans" cxnId="{8B42EF11-92CE-43C2-830F-7693F33B0DF8}">
      <dgm:prSet/>
      <dgm:spPr/>
      <dgm:t>
        <a:bodyPr/>
        <a:lstStyle/>
        <a:p>
          <a:endParaRPr lang="en-US"/>
        </a:p>
      </dgm:t>
    </dgm:pt>
    <dgm:pt modelId="{9529725D-0D2F-4587-8906-2F640EA72750}" type="sibTrans" cxnId="{8B42EF11-92CE-43C2-830F-7693F33B0DF8}">
      <dgm:prSet/>
      <dgm:spPr/>
      <dgm:t>
        <a:bodyPr/>
        <a:lstStyle/>
        <a:p>
          <a:endParaRPr lang="en-US"/>
        </a:p>
      </dgm:t>
    </dgm:pt>
    <dgm:pt modelId="{C56BFECE-603D-4C25-9CB8-C6C19FB3F1EF}">
      <dgm:prSet/>
      <dgm:spPr/>
      <dgm:t>
        <a:bodyPr/>
        <a:lstStyle/>
        <a:p>
          <a:r>
            <a:rPr lang="en-US"/>
            <a:t>The COA Committee will also review and provide recommendations on the narrative portion of the PBAM manual, which will include guidance on budget, financial, program, grant-level reporting and internal controls.</a:t>
          </a:r>
        </a:p>
      </dgm:t>
    </dgm:pt>
    <dgm:pt modelId="{362D33E3-FFDD-435B-9787-898EF54AE31C}" type="parTrans" cxnId="{401A37E2-3161-452D-A1D7-39BAA678B814}">
      <dgm:prSet/>
      <dgm:spPr/>
      <dgm:t>
        <a:bodyPr/>
        <a:lstStyle/>
        <a:p>
          <a:endParaRPr lang="en-US"/>
        </a:p>
      </dgm:t>
    </dgm:pt>
    <dgm:pt modelId="{6C7ADE67-6445-4CEA-BEBE-BCDD21564EF6}" type="sibTrans" cxnId="{401A37E2-3161-452D-A1D7-39BAA678B814}">
      <dgm:prSet/>
      <dgm:spPr/>
      <dgm:t>
        <a:bodyPr/>
        <a:lstStyle/>
        <a:p>
          <a:endParaRPr lang="en-US"/>
        </a:p>
      </dgm:t>
    </dgm:pt>
    <dgm:pt modelId="{29C0EB5A-A269-402A-9109-5B757483781B}">
      <dgm:prSet/>
      <dgm:spPr/>
      <dgm:t>
        <a:bodyPr/>
        <a:lstStyle/>
        <a:p>
          <a:r>
            <a:rPr lang="en-US" b="0" i="0" baseline="0"/>
            <a:t>After the full dimension structure is finalized, we will </a:t>
          </a:r>
          <a:r>
            <a:rPr lang="en-US" b="1" i="0" baseline="0"/>
            <a:t>integrate the revised chart of accounts into the PBAM Manual</a:t>
          </a:r>
          <a:r>
            <a:rPr lang="en-US" b="0" i="0" baseline="0"/>
            <a:t> and prepare a formal proposal for </a:t>
          </a:r>
          <a:r>
            <a:rPr lang="en-US" b="1" i="0" baseline="0"/>
            <a:t>Board of Education adoption</a:t>
          </a:r>
          <a:r>
            <a:rPr lang="en-US" b="0" i="0" baseline="0"/>
            <a:t>.</a:t>
          </a:r>
          <a:endParaRPr lang="en-US"/>
        </a:p>
      </dgm:t>
    </dgm:pt>
    <dgm:pt modelId="{51376ECE-FFE9-47A7-A69D-BB5B06C1C145}" type="parTrans" cxnId="{8F12765C-018C-46D7-93E2-438F2ABB4EA7}">
      <dgm:prSet/>
      <dgm:spPr/>
      <dgm:t>
        <a:bodyPr/>
        <a:lstStyle/>
        <a:p>
          <a:endParaRPr lang="en-US"/>
        </a:p>
      </dgm:t>
    </dgm:pt>
    <dgm:pt modelId="{4A76E9D0-C1F8-4B49-B5F9-3FED41F6E2B1}" type="sibTrans" cxnId="{8F12765C-018C-46D7-93E2-438F2ABB4EA7}">
      <dgm:prSet/>
      <dgm:spPr/>
      <dgm:t>
        <a:bodyPr/>
        <a:lstStyle/>
        <a:p>
          <a:endParaRPr lang="en-US"/>
        </a:p>
      </dgm:t>
    </dgm:pt>
    <dgm:pt modelId="{7A17E066-AF51-4A93-8257-9BE0997565AF}">
      <dgm:prSet/>
      <dgm:spPr/>
      <dgm:t>
        <a:bodyPr/>
        <a:lstStyle/>
        <a:p>
          <a:r>
            <a:rPr lang="en-US" b="0" i="0" baseline="0"/>
            <a:t>Following adoption, we will develop a </a:t>
          </a:r>
          <a:r>
            <a:rPr lang="en-US" b="1" i="0" baseline="0"/>
            <a:t>statewide rollout strategy</a:t>
          </a:r>
          <a:r>
            <a:rPr lang="en-US" b="0" i="0" baseline="0"/>
            <a:t> to support implementation across all LEAs, including training, transition support, and system integration planning.</a:t>
          </a:r>
          <a:endParaRPr lang="en-US"/>
        </a:p>
      </dgm:t>
    </dgm:pt>
    <dgm:pt modelId="{0AF0A4BA-4974-4306-9C53-2D2C9444FC85}" type="parTrans" cxnId="{494BD383-CC2C-45E0-A6F9-27EADF36E004}">
      <dgm:prSet/>
      <dgm:spPr/>
      <dgm:t>
        <a:bodyPr/>
        <a:lstStyle/>
        <a:p>
          <a:endParaRPr lang="en-US"/>
        </a:p>
      </dgm:t>
    </dgm:pt>
    <dgm:pt modelId="{64549452-63F0-4C17-A969-8B17954499C3}" type="sibTrans" cxnId="{494BD383-CC2C-45E0-A6F9-27EADF36E004}">
      <dgm:prSet/>
      <dgm:spPr/>
      <dgm:t>
        <a:bodyPr/>
        <a:lstStyle/>
        <a:p>
          <a:endParaRPr lang="en-US"/>
        </a:p>
      </dgm:t>
    </dgm:pt>
    <dgm:pt modelId="{6A30754A-8E1E-4967-85A4-9F7CE5831340}" type="pres">
      <dgm:prSet presAssocID="{BCD0E51C-7C8F-45D2-8C49-40284A7D6FF1}" presName="hierChild1" presStyleCnt="0">
        <dgm:presLayoutVars>
          <dgm:chPref val="1"/>
          <dgm:dir/>
          <dgm:animOne val="branch"/>
          <dgm:animLvl val="lvl"/>
          <dgm:resizeHandles/>
        </dgm:presLayoutVars>
      </dgm:prSet>
      <dgm:spPr/>
    </dgm:pt>
    <dgm:pt modelId="{19932E22-DA53-4807-B797-E54B660519E0}" type="pres">
      <dgm:prSet presAssocID="{DFEA3CD6-BB78-4CD7-A7D0-1FB0C29AD2D2}" presName="hierRoot1" presStyleCnt="0"/>
      <dgm:spPr/>
    </dgm:pt>
    <dgm:pt modelId="{04D183FE-80CB-42D3-97AA-6B26C2CA3446}" type="pres">
      <dgm:prSet presAssocID="{DFEA3CD6-BB78-4CD7-A7D0-1FB0C29AD2D2}" presName="composite" presStyleCnt="0"/>
      <dgm:spPr/>
    </dgm:pt>
    <dgm:pt modelId="{E5EEB727-3E7E-434E-9376-EB54FC8C0B05}" type="pres">
      <dgm:prSet presAssocID="{DFEA3CD6-BB78-4CD7-A7D0-1FB0C29AD2D2}" presName="background" presStyleLbl="node0" presStyleIdx="0" presStyleCnt="4"/>
      <dgm:spPr/>
    </dgm:pt>
    <dgm:pt modelId="{3FDC2209-81F1-4D12-9BA0-CF6ECD72CB95}" type="pres">
      <dgm:prSet presAssocID="{DFEA3CD6-BB78-4CD7-A7D0-1FB0C29AD2D2}" presName="text" presStyleLbl="fgAcc0" presStyleIdx="0" presStyleCnt="4">
        <dgm:presLayoutVars>
          <dgm:chPref val="3"/>
        </dgm:presLayoutVars>
      </dgm:prSet>
      <dgm:spPr/>
    </dgm:pt>
    <dgm:pt modelId="{D486F830-D15D-4BBC-B73B-1D57F93E688E}" type="pres">
      <dgm:prSet presAssocID="{DFEA3CD6-BB78-4CD7-A7D0-1FB0C29AD2D2}" presName="hierChild2" presStyleCnt="0"/>
      <dgm:spPr/>
    </dgm:pt>
    <dgm:pt modelId="{DB5D79ED-0A97-477F-A87B-54A3E59CD971}" type="pres">
      <dgm:prSet presAssocID="{1C0949E4-D323-4EEB-BE3C-E895A6053A4D}" presName="hierRoot1" presStyleCnt="0"/>
      <dgm:spPr/>
    </dgm:pt>
    <dgm:pt modelId="{D59D650E-32D8-4349-AF50-F8ECD8908D9C}" type="pres">
      <dgm:prSet presAssocID="{1C0949E4-D323-4EEB-BE3C-E895A6053A4D}" presName="composite" presStyleCnt="0"/>
      <dgm:spPr/>
    </dgm:pt>
    <dgm:pt modelId="{F26C9B44-9FCE-4D2D-AC9D-00734B729EFD}" type="pres">
      <dgm:prSet presAssocID="{1C0949E4-D323-4EEB-BE3C-E895A6053A4D}" presName="background" presStyleLbl="node0" presStyleIdx="1" presStyleCnt="4"/>
      <dgm:spPr/>
    </dgm:pt>
    <dgm:pt modelId="{470F26C5-06FE-4FF6-B8C1-C7E2D6D4A4A5}" type="pres">
      <dgm:prSet presAssocID="{1C0949E4-D323-4EEB-BE3C-E895A6053A4D}" presName="text" presStyleLbl="fgAcc0" presStyleIdx="1" presStyleCnt="4">
        <dgm:presLayoutVars>
          <dgm:chPref val="3"/>
        </dgm:presLayoutVars>
      </dgm:prSet>
      <dgm:spPr/>
    </dgm:pt>
    <dgm:pt modelId="{59FECE4A-CAA4-4BED-B597-919038914684}" type="pres">
      <dgm:prSet presAssocID="{1C0949E4-D323-4EEB-BE3C-E895A6053A4D}" presName="hierChild2" presStyleCnt="0"/>
      <dgm:spPr/>
    </dgm:pt>
    <dgm:pt modelId="{B751BB53-45C3-403D-9662-9391130EE04B}" type="pres">
      <dgm:prSet presAssocID="{74D5E503-D833-425A-9072-C00A91EB820A}" presName="Name10" presStyleLbl="parChTrans1D2" presStyleIdx="0" presStyleCnt="2"/>
      <dgm:spPr/>
    </dgm:pt>
    <dgm:pt modelId="{83F7CD39-828D-485C-A615-55F2DFD7A8EB}" type="pres">
      <dgm:prSet presAssocID="{41808741-D1C0-46B1-9697-9ED21550572E}" presName="hierRoot2" presStyleCnt="0"/>
      <dgm:spPr/>
    </dgm:pt>
    <dgm:pt modelId="{C9FDFDAF-1921-4A8C-9074-86E2FB8E9DE3}" type="pres">
      <dgm:prSet presAssocID="{41808741-D1C0-46B1-9697-9ED21550572E}" presName="composite2" presStyleCnt="0"/>
      <dgm:spPr/>
    </dgm:pt>
    <dgm:pt modelId="{AF5B7A4F-BD82-4BED-BD14-66309F0D5AA0}" type="pres">
      <dgm:prSet presAssocID="{41808741-D1C0-46B1-9697-9ED21550572E}" presName="background2" presStyleLbl="node2" presStyleIdx="0" presStyleCnt="2"/>
      <dgm:spPr/>
    </dgm:pt>
    <dgm:pt modelId="{13E793C0-3C23-4179-A5EE-8A4665B5D451}" type="pres">
      <dgm:prSet presAssocID="{41808741-D1C0-46B1-9697-9ED21550572E}" presName="text2" presStyleLbl="fgAcc2" presStyleIdx="0" presStyleCnt="2">
        <dgm:presLayoutVars>
          <dgm:chPref val="3"/>
        </dgm:presLayoutVars>
      </dgm:prSet>
      <dgm:spPr/>
    </dgm:pt>
    <dgm:pt modelId="{E00B37DC-B2D2-42F3-9150-3B3F2686498D}" type="pres">
      <dgm:prSet presAssocID="{41808741-D1C0-46B1-9697-9ED21550572E}" presName="hierChild3" presStyleCnt="0"/>
      <dgm:spPr/>
    </dgm:pt>
    <dgm:pt modelId="{0EF98690-501E-4B44-83D2-CDBF8FCDFF6B}" type="pres">
      <dgm:prSet presAssocID="{362D33E3-FFDD-435B-9787-898EF54AE31C}" presName="Name10" presStyleLbl="parChTrans1D2" presStyleIdx="1" presStyleCnt="2"/>
      <dgm:spPr/>
    </dgm:pt>
    <dgm:pt modelId="{F45177D0-567F-40B9-9915-76E9A1894EB8}" type="pres">
      <dgm:prSet presAssocID="{C56BFECE-603D-4C25-9CB8-C6C19FB3F1EF}" presName="hierRoot2" presStyleCnt="0"/>
      <dgm:spPr/>
    </dgm:pt>
    <dgm:pt modelId="{F965074D-57EA-4652-907B-FA857E7E1574}" type="pres">
      <dgm:prSet presAssocID="{C56BFECE-603D-4C25-9CB8-C6C19FB3F1EF}" presName="composite2" presStyleCnt="0"/>
      <dgm:spPr/>
    </dgm:pt>
    <dgm:pt modelId="{18596E1E-6944-4914-92B2-B359272264FD}" type="pres">
      <dgm:prSet presAssocID="{C56BFECE-603D-4C25-9CB8-C6C19FB3F1EF}" presName="background2" presStyleLbl="node2" presStyleIdx="1" presStyleCnt="2"/>
      <dgm:spPr/>
    </dgm:pt>
    <dgm:pt modelId="{91EAF020-A278-49F5-99F7-450B05727E79}" type="pres">
      <dgm:prSet presAssocID="{C56BFECE-603D-4C25-9CB8-C6C19FB3F1EF}" presName="text2" presStyleLbl="fgAcc2" presStyleIdx="1" presStyleCnt="2">
        <dgm:presLayoutVars>
          <dgm:chPref val="3"/>
        </dgm:presLayoutVars>
      </dgm:prSet>
      <dgm:spPr/>
    </dgm:pt>
    <dgm:pt modelId="{0C2768F6-EED8-4AA8-B0C5-025ED784864E}" type="pres">
      <dgm:prSet presAssocID="{C56BFECE-603D-4C25-9CB8-C6C19FB3F1EF}" presName="hierChild3" presStyleCnt="0"/>
      <dgm:spPr/>
    </dgm:pt>
    <dgm:pt modelId="{F32A785A-5131-41B6-9C0E-1F2EE3540521}" type="pres">
      <dgm:prSet presAssocID="{29C0EB5A-A269-402A-9109-5B757483781B}" presName="hierRoot1" presStyleCnt="0"/>
      <dgm:spPr/>
    </dgm:pt>
    <dgm:pt modelId="{21B7EB98-8118-4D99-8B79-843142308110}" type="pres">
      <dgm:prSet presAssocID="{29C0EB5A-A269-402A-9109-5B757483781B}" presName="composite" presStyleCnt="0"/>
      <dgm:spPr/>
    </dgm:pt>
    <dgm:pt modelId="{3B00EE33-7E77-4801-8F4B-D1F4EB966EAD}" type="pres">
      <dgm:prSet presAssocID="{29C0EB5A-A269-402A-9109-5B757483781B}" presName="background" presStyleLbl="node0" presStyleIdx="2" presStyleCnt="4"/>
      <dgm:spPr/>
    </dgm:pt>
    <dgm:pt modelId="{85A50685-C8CF-4E50-94F8-90891B7AECA3}" type="pres">
      <dgm:prSet presAssocID="{29C0EB5A-A269-402A-9109-5B757483781B}" presName="text" presStyleLbl="fgAcc0" presStyleIdx="2" presStyleCnt="4">
        <dgm:presLayoutVars>
          <dgm:chPref val="3"/>
        </dgm:presLayoutVars>
      </dgm:prSet>
      <dgm:spPr/>
    </dgm:pt>
    <dgm:pt modelId="{C865F911-B9EE-42A1-8735-26F59287F561}" type="pres">
      <dgm:prSet presAssocID="{29C0EB5A-A269-402A-9109-5B757483781B}" presName="hierChild2" presStyleCnt="0"/>
      <dgm:spPr/>
    </dgm:pt>
    <dgm:pt modelId="{8F0D1999-934B-4140-8A31-5B1EBAEE8CF1}" type="pres">
      <dgm:prSet presAssocID="{7A17E066-AF51-4A93-8257-9BE0997565AF}" presName="hierRoot1" presStyleCnt="0"/>
      <dgm:spPr/>
    </dgm:pt>
    <dgm:pt modelId="{90548D1A-2ADA-474B-801C-D5CDD582AAE3}" type="pres">
      <dgm:prSet presAssocID="{7A17E066-AF51-4A93-8257-9BE0997565AF}" presName="composite" presStyleCnt="0"/>
      <dgm:spPr/>
    </dgm:pt>
    <dgm:pt modelId="{A2235F76-D6E3-430E-88CA-954EF90CDE30}" type="pres">
      <dgm:prSet presAssocID="{7A17E066-AF51-4A93-8257-9BE0997565AF}" presName="background" presStyleLbl="node0" presStyleIdx="3" presStyleCnt="4"/>
      <dgm:spPr/>
    </dgm:pt>
    <dgm:pt modelId="{9C9122C9-DCE8-458A-9467-CE50EB720AED}" type="pres">
      <dgm:prSet presAssocID="{7A17E066-AF51-4A93-8257-9BE0997565AF}" presName="text" presStyleLbl="fgAcc0" presStyleIdx="3" presStyleCnt="4">
        <dgm:presLayoutVars>
          <dgm:chPref val="3"/>
        </dgm:presLayoutVars>
      </dgm:prSet>
      <dgm:spPr/>
    </dgm:pt>
    <dgm:pt modelId="{93ED70C1-8680-4D86-80DB-3E1A41145ABE}" type="pres">
      <dgm:prSet presAssocID="{7A17E066-AF51-4A93-8257-9BE0997565AF}" presName="hierChild2" presStyleCnt="0"/>
      <dgm:spPr/>
    </dgm:pt>
  </dgm:ptLst>
  <dgm:cxnLst>
    <dgm:cxn modelId="{8B42EF11-92CE-43C2-830F-7693F33B0DF8}" srcId="{1C0949E4-D323-4EEB-BE3C-E895A6053A4D}" destId="{41808741-D1C0-46B1-9697-9ED21550572E}" srcOrd="0" destOrd="0" parTransId="{74D5E503-D833-425A-9072-C00A91EB820A}" sibTransId="{9529725D-0D2F-4587-8906-2F640EA72750}"/>
    <dgm:cxn modelId="{8C216516-7890-492E-849D-F518CE8261ED}" type="presOf" srcId="{7A17E066-AF51-4A93-8257-9BE0997565AF}" destId="{9C9122C9-DCE8-458A-9467-CE50EB720AED}" srcOrd="0" destOrd="0" presId="urn:microsoft.com/office/officeart/2005/8/layout/hierarchy1"/>
    <dgm:cxn modelId="{FB10BD1D-1EFB-45B6-954C-F484B647E9E6}" type="presOf" srcId="{1C0949E4-D323-4EEB-BE3C-E895A6053A4D}" destId="{470F26C5-06FE-4FF6-B8C1-C7E2D6D4A4A5}" srcOrd="0" destOrd="0" presId="urn:microsoft.com/office/officeart/2005/8/layout/hierarchy1"/>
    <dgm:cxn modelId="{6838655C-CCCD-4793-BFE4-680CA46B7ADD}" type="presOf" srcId="{BCD0E51C-7C8F-45D2-8C49-40284A7D6FF1}" destId="{6A30754A-8E1E-4967-85A4-9F7CE5831340}" srcOrd="0" destOrd="0" presId="urn:microsoft.com/office/officeart/2005/8/layout/hierarchy1"/>
    <dgm:cxn modelId="{8F12765C-018C-46D7-93E2-438F2ABB4EA7}" srcId="{BCD0E51C-7C8F-45D2-8C49-40284A7D6FF1}" destId="{29C0EB5A-A269-402A-9109-5B757483781B}" srcOrd="2" destOrd="0" parTransId="{51376ECE-FFE9-47A7-A69D-BB5B06C1C145}" sibTransId="{4A76E9D0-C1F8-4B49-B5F9-3FED41F6E2B1}"/>
    <dgm:cxn modelId="{6BDD5F4A-8E29-4D54-9A7D-0B91A25A60DA}" srcId="{BCD0E51C-7C8F-45D2-8C49-40284A7D6FF1}" destId="{DFEA3CD6-BB78-4CD7-A7D0-1FB0C29AD2D2}" srcOrd="0" destOrd="0" parTransId="{C41993FB-9EDB-49C9-AC3D-FA010E973E4A}" sibTransId="{CA5DBC38-46AF-4A67-BC4D-CF6B2B68ACA4}"/>
    <dgm:cxn modelId="{9ACCE54C-A3F4-4B5B-B91C-9CBE72577AAE}" type="presOf" srcId="{74D5E503-D833-425A-9072-C00A91EB820A}" destId="{B751BB53-45C3-403D-9662-9391130EE04B}" srcOrd="0" destOrd="0" presId="urn:microsoft.com/office/officeart/2005/8/layout/hierarchy1"/>
    <dgm:cxn modelId="{3DF4B54F-6CB4-4E02-B332-333504493AB0}" srcId="{BCD0E51C-7C8F-45D2-8C49-40284A7D6FF1}" destId="{1C0949E4-D323-4EEB-BE3C-E895A6053A4D}" srcOrd="1" destOrd="0" parTransId="{FC18A041-BCB7-4064-8543-9E9D462D430B}" sibTransId="{84B2782A-06D2-474F-B45D-51EFAAC387E2}"/>
    <dgm:cxn modelId="{494BD383-CC2C-45E0-A6F9-27EADF36E004}" srcId="{BCD0E51C-7C8F-45D2-8C49-40284A7D6FF1}" destId="{7A17E066-AF51-4A93-8257-9BE0997565AF}" srcOrd="3" destOrd="0" parTransId="{0AF0A4BA-4974-4306-9C53-2D2C9444FC85}" sibTransId="{64549452-63F0-4C17-A969-8B17954499C3}"/>
    <dgm:cxn modelId="{E51941B0-195A-4753-B60C-3984E8C7F653}" type="presOf" srcId="{41808741-D1C0-46B1-9697-9ED21550572E}" destId="{13E793C0-3C23-4179-A5EE-8A4665B5D451}" srcOrd="0" destOrd="0" presId="urn:microsoft.com/office/officeart/2005/8/layout/hierarchy1"/>
    <dgm:cxn modelId="{816062B3-52A8-4BB7-A74E-91BB83B57E13}" type="presOf" srcId="{DFEA3CD6-BB78-4CD7-A7D0-1FB0C29AD2D2}" destId="{3FDC2209-81F1-4D12-9BA0-CF6ECD72CB95}" srcOrd="0" destOrd="0" presId="urn:microsoft.com/office/officeart/2005/8/layout/hierarchy1"/>
    <dgm:cxn modelId="{8CF89DD0-2149-497F-A8CD-95B5DC6D56C7}" type="presOf" srcId="{362D33E3-FFDD-435B-9787-898EF54AE31C}" destId="{0EF98690-501E-4B44-83D2-CDBF8FCDFF6B}" srcOrd="0" destOrd="0" presId="urn:microsoft.com/office/officeart/2005/8/layout/hierarchy1"/>
    <dgm:cxn modelId="{401A37E2-3161-452D-A1D7-39BAA678B814}" srcId="{1C0949E4-D323-4EEB-BE3C-E895A6053A4D}" destId="{C56BFECE-603D-4C25-9CB8-C6C19FB3F1EF}" srcOrd="1" destOrd="0" parTransId="{362D33E3-FFDD-435B-9787-898EF54AE31C}" sibTransId="{6C7ADE67-6445-4CEA-BEBE-BCDD21564EF6}"/>
    <dgm:cxn modelId="{51D4C1F3-3733-4F61-AD4B-ABD8FE91BF87}" type="presOf" srcId="{C56BFECE-603D-4C25-9CB8-C6C19FB3F1EF}" destId="{91EAF020-A278-49F5-99F7-450B05727E79}" srcOrd="0" destOrd="0" presId="urn:microsoft.com/office/officeart/2005/8/layout/hierarchy1"/>
    <dgm:cxn modelId="{A2FB44FD-7CFF-4129-9480-51DD5F440F62}" type="presOf" srcId="{29C0EB5A-A269-402A-9109-5B757483781B}" destId="{85A50685-C8CF-4E50-94F8-90891B7AECA3}" srcOrd="0" destOrd="0" presId="urn:microsoft.com/office/officeart/2005/8/layout/hierarchy1"/>
    <dgm:cxn modelId="{2ECE6976-5E1A-4FA3-B745-C408CCF50F52}" type="presParOf" srcId="{6A30754A-8E1E-4967-85A4-9F7CE5831340}" destId="{19932E22-DA53-4807-B797-E54B660519E0}" srcOrd="0" destOrd="0" presId="urn:microsoft.com/office/officeart/2005/8/layout/hierarchy1"/>
    <dgm:cxn modelId="{15ECFCA9-E83C-46D3-969C-0EABC625DFAF}" type="presParOf" srcId="{19932E22-DA53-4807-B797-E54B660519E0}" destId="{04D183FE-80CB-42D3-97AA-6B26C2CA3446}" srcOrd="0" destOrd="0" presId="urn:microsoft.com/office/officeart/2005/8/layout/hierarchy1"/>
    <dgm:cxn modelId="{21A5DE8A-0960-4700-9C4F-814668F4583F}" type="presParOf" srcId="{04D183FE-80CB-42D3-97AA-6B26C2CA3446}" destId="{E5EEB727-3E7E-434E-9376-EB54FC8C0B05}" srcOrd="0" destOrd="0" presId="urn:microsoft.com/office/officeart/2005/8/layout/hierarchy1"/>
    <dgm:cxn modelId="{88B64BD6-DEDC-425B-B382-31D6B62C7AA0}" type="presParOf" srcId="{04D183FE-80CB-42D3-97AA-6B26C2CA3446}" destId="{3FDC2209-81F1-4D12-9BA0-CF6ECD72CB95}" srcOrd="1" destOrd="0" presId="urn:microsoft.com/office/officeart/2005/8/layout/hierarchy1"/>
    <dgm:cxn modelId="{8183C53A-2231-449F-A3CB-12CDCC92EB06}" type="presParOf" srcId="{19932E22-DA53-4807-B797-E54B660519E0}" destId="{D486F830-D15D-4BBC-B73B-1D57F93E688E}" srcOrd="1" destOrd="0" presId="urn:microsoft.com/office/officeart/2005/8/layout/hierarchy1"/>
    <dgm:cxn modelId="{0DB01513-E5A7-40B6-88F5-9E05AB96A6F1}" type="presParOf" srcId="{6A30754A-8E1E-4967-85A4-9F7CE5831340}" destId="{DB5D79ED-0A97-477F-A87B-54A3E59CD971}" srcOrd="1" destOrd="0" presId="urn:microsoft.com/office/officeart/2005/8/layout/hierarchy1"/>
    <dgm:cxn modelId="{4E9808A5-4416-4306-AE70-9CCC15E2ED11}" type="presParOf" srcId="{DB5D79ED-0A97-477F-A87B-54A3E59CD971}" destId="{D59D650E-32D8-4349-AF50-F8ECD8908D9C}" srcOrd="0" destOrd="0" presId="urn:microsoft.com/office/officeart/2005/8/layout/hierarchy1"/>
    <dgm:cxn modelId="{82DC680F-E2B9-4573-9EAF-A8492B8C7367}" type="presParOf" srcId="{D59D650E-32D8-4349-AF50-F8ECD8908D9C}" destId="{F26C9B44-9FCE-4D2D-AC9D-00734B729EFD}" srcOrd="0" destOrd="0" presId="urn:microsoft.com/office/officeart/2005/8/layout/hierarchy1"/>
    <dgm:cxn modelId="{5BCC19DE-6547-4197-8DA0-544A690A1A7B}" type="presParOf" srcId="{D59D650E-32D8-4349-AF50-F8ECD8908D9C}" destId="{470F26C5-06FE-4FF6-B8C1-C7E2D6D4A4A5}" srcOrd="1" destOrd="0" presId="urn:microsoft.com/office/officeart/2005/8/layout/hierarchy1"/>
    <dgm:cxn modelId="{915B8C4E-02E2-4678-8503-7467FD07B0E1}" type="presParOf" srcId="{DB5D79ED-0A97-477F-A87B-54A3E59CD971}" destId="{59FECE4A-CAA4-4BED-B597-919038914684}" srcOrd="1" destOrd="0" presId="urn:microsoft.com/office/officeart/2005/8/layout/hierarchy1"/>
    <dgm:cxn modelId="{4F658729-E5DC-4BEF-966D-1C02BCAC06EC}" type="presParOf" srcId="{59FECE4A-CAA4-4BED-B597-919038914684}" destId="{B751BB53-45C3-403D-9662-9391130EE04B}" srcOrd="0" destOrd="0" presId="urn:microsoft.com/office/officeart/2005/8/layout/hierarchy1"/>
    <dgm:cxn modelId="{28A7DD10-DC3E-4631-ABE1-DC16CE7A5CA4}" type="presParOf" srcId="{59FECE4A-CAA4-4BED-B597-919038914684}" destId="{83F7CD39-828D-485C-A615-55F2DFD7A8EB}" srcOrd="1" destOrd="0" presId="urn:microsoft.com/office/officeart/2005/8/layout/hierarchy1"/>
    <dgm:cxn modelId="{ED72AC89-6453-4063-8009-D87DA156CB84}" type="presParOf" srcId="{83F7CD39-828D-485C-A615-55F2DFD7A8EB}" destId="{C9FDFDAF-1921-4A8C-9074-86E2FB8E9DE3}" srcOrd="0" destOrd="0" presId="urn:microsoft.com/office/officeart/2005/8/layout/hierarchy1"/>
    <dgm:cxn modelId="{2BCD346E-E225-4BF8-A695-4EC47C90682E}" type="presParOf" srcId="{C9FDFDAF-1921-4A8C-9074-86E2FB8E9DE3}" destId="{AF5B7A4F-BD82-4BED-BD14-66309F0D5AA0}" srcOrd="0" destOrd="0" presId="urn:microsoft.com/office/officeart/2005/8/layout/hierarchy1"/>
    <dgm:cxn modelId="{3D5972B7-261E-482B-A240-23C34FE344B1}" type="presParOf" srcId="{C9FDFDAF-1921-4A8C-9074-86E2FB8E9DE3}" destId="{13E793C0-3C23-4179-A5EE-8A4665B5D451}" srcOrd="1" destOrd="0" presId="urn:microsoft.com/office/officeart/2005/8/layout/hierarchy1"/>
    <dgm:cxn modelId="{88BBB280-2E13-44A8-957A-AD219665553F}" type="presParOf" srcId="{83F7CD39-828D-485C-A615-55F2DFD7A8EB}" destId="{E00B37DC-B2D2-42F3-9150-3B3F2686498D}" srcOrd="1" destOrd="0" presId="urn:microsoft.com/office/officeart/2005/8/layout/hierarchy1"/>
    <dgm:cxn modelId="{1178AD5F-2105-4219-801D-2D1C997D7444}" type="presParOf" srcId="{59FECE4A-CAA4-4BED-B597-919038914684}" destId="{0EF98690-501E-4B44-83D2-CDBF8FCDFF6B}" srcOrd="2" destOrd="0" presId="urn:microsoft.com/office/officeart/2005/8/layout/hierarchy1"/>
    <dgm:cxn modelId="{AAA19D3F-97EC-4290-B9B6-17DE634894AB}" type="presParOf" srcId="{59FECE4A-CAA4-4BED-B597-919038914684}" destId="{F45177D0-567F-40B9-9915-76E9A1894EB8}" srcOrd="3" destOrd="0" presId="urn:microsoft.com/office/officeart/2005/8/layout/hierarchy1"/>
    <dgm:cxn modelId="{8CEBAF24-5ABF-4892-A9C9-A100D62B53BF}" type="presParOf" srcId="{F45177D0-567F-40B9-9915-76E9A1894EB8}" destId="{F965074D-57EA-4652-907B-FA857E7E1574}" srcOrd="0" destOrd="0" presId="urn:microsoft.com/office/officeart/2005/8/layout/hierarchy1"/>
    <dgm:cxn modelId="{8ADCA0E1-1CD7-423D-9E4C-1160B95ADD3F}" type="presParOf" srcId="{F965074D-57EA-4652-907B-FA857E7E1574}" destId="{18596E1E-6944-4914-92B2-B359272264FD}" srcOrd="0" destOrd="0" presId="urn:microsoft.com/office/officeart/2005/8/layout/hierarchy1"/>
    <dgm:cxn modelId="{6B1DC8E2-14EB-48C3-83FF-A2C2BD54AF31}" type="presParOf" srcId="{F965074D-57EA-4652-907B-FA857E7E1574}" destId="{91EAF020-A278-49F5-99F7-450B05727E79}" srcOrd="1" destOrd="0" presId="urn:microsoft.com/office/officeart/2005/8/layout/hierarchy1"/>
    <dgm:cxn modelId="{C7E16AF8-C151-48A4-B1F0-B1774C0F8C64}" type="presParOf" srcId="{F45177D0-567F-40B9-9915-76E9A1894EB8}" destId="{0C2768F6-EED8-4AA8-B0C5-025ED784864E}" srcOrd="1" destOrd="0" presId="urn:microsoft.com/office/officeart/2005/8/layout/hierarchy1"/>
    <dgm:cxn modelId="{902FCA3F-8B2D-4BE7-AB8A-522C2FEC0729}" type="presParOf" srcId="{6A30754A-8E1E-4967-85A4-9F7CE5831340}" destId="{F32A785A-5131-41B6-9C0E-1F2EE3540521}" srcOrd="2" destOrd="0" presId="urn:microsoft.com/office/officeart/2005/8/layout/hierarchy1"/>
    <dgm:cxn modelId="{37AFC453-64E8-4C13-B5C0-9751FFD84D57}" type="presParOf" srcId="{F32A785A-5131-41B6-9C0E-1F2EE3540521}" destId="{21B7EB98-8118-4D99-8B79-843142308110}" srcOrd="0" destOrd="0" presId="urn:microsoft.com/office/officeart/2005/8/layout/hierarchy1"/>
    <dgm:cxn modelId="{38FFE94B-D182-4E30-8E95-3F0F93F7EF38}" type="presParOf" srcId="{21B7EB98-8118-4D99-8B79-843142308110}" destId="{3B00EE33-7E77-4801-8F4B-D1F4EB966EAD}" srcOrd="0" destOrd="0" presId="urn:microsoft.com/office/officeart/2005/8/layout/hierarchy1"/>
    <dgm:cxn modelId="{DC4E071D-D064-4168-B0E5-54DB762555A5}" type="presParOf" srcId="{21B7EB98-8118-4D99-8B79-843142308110}" destId="{85A50685-C8CF-4E50-94F8-90891B7AECA3}" srcOrd="1" destOrd="0" presId="urn:microsoft.com/office/officeart/2005/8/layout/hierarchy1"/>
    <dgm:cxn modelId="{7FD95466-83E7-433B-9F48-026F459CD170}" type="presParOf" srcId="{F32A785A-5131-41B6-9C0E-1F2EE3540521}" destId="{C865F911-B9EE-42A1-8735-26F59287F561}" srcOrd="1" destOrd="0" presId="urn:microsoft.com/office/officeart/2005/8/layout/hierarchy1"/>
    <dgm:cxn modelId="{BDD80EDF-F575-49EA-A33F-EC835918371C}" type="presParOf" srcId="{6A30754A-8E1E-4967-85A4-9F7CE5831340}" destId="{8F0D1999-934B-4140-8A31-5B1EBAEE8CF1}" srcOrd="3" destOrd="0" presId="urn:microsoft.com/office/officeart/2005/8/layout/hierarchy1"/>
    <dgm:cxn modelId="{4770C364-287A-47DA-A05E-675FF6A54E09}" type="presParOf" srcId="{8F0D1999-934B-4140-8A31-5B1EBAEE8CF1}" destId="{90548D1A-2ADA-474B-801C-D5CDD582AAE3}" srcOrd="0" destOrd="0" presId="urn:microsoft.com/office/officeart/2005/8/layout/hierarchy1"/>
    <dgm:cxn modelId="{C0D73D90-E9A7-4108-A05B-B750954F650A}" type="presParOf" srcId="{90548D1A-2ADA-474B-801C-D5CDD582AAE3}" destId="{A2235F76-D6E3-430E-88CA-954EF90CDE30}" srcOrd="0" destOrd="0" presId="urn:microsoft.com/office/officeart/2005/8/layout/hierarchy1"/>
    <dgm:cxn modelId="{AC291BBF-6C64-4F30-8B9B-502A89D3A4E4}" type="presParOf" srcId="{90548D1A-2ADA-474B-801C-D5CDD582AAE3}" destId="{9C9122C9-DCE8-458A-9467-CE50EB720AED}" srcOrd="1" destOrd="0" presId="urn:microsoft.com/office/officeart/2005/8/layout/hierarchy1"/>
    <dgm:cxn modelId="{2752FAB7-E3D1-41F2-A78F-3FB015D584B0}" type="presParOf" srcId="{8F0D1999-934B-4140-8A31-5B1EBAEE8CF1}" destId="{93ED70C1-8680-4D86-80DB-3E1A41145AB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D2B8FC-3C48-40B7-BA64-B3827D8EF12C}"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FB4F1292-25D3-4BF0-8E40-BEB0BA4BE22D}">
      <dgm:prSet/>
      <dgm:spPr/>
      <dgm:t>
        <a:bodyPr/>
        <a:lstStyle/>
        <a:p>
          <a:pPr>
            <a:lnSpc>
              <a:spcPct val="100000"/>
            </a:lnSpc>
          </a:pPr>
          <a:r>
            <a:rPr lang="en-US" b="0" i="0" baseline="0"/>
            <a:t>Major additions support </a:t>
          </a:r>
          <a:r>
            <a:rPr lang="en-US" b="1" i="0" baseline="0"/>
            <a:t>program</a:t>
          </a:r>
          <a:r>
            <a:rPr lang="en-US" b="0" i="0" baseline="0"/>
            <a:t>, </a:t>
          </a:r>
          <a:r>
            <a:rPr lang="en-US" b="1" i="0" baseline="0"/>
            <a:t>grant</a:t>
          </a:r>
          <a:r>
            <a:rPr lang="en-US" b="0" i="0" baseline="0"/>
            <a:t>, and </a:t>
          </a:r>
          <a:r>
            <a:rPr lang="en-US" b="1" i="0" baseline="0"/>
            <a:t>accountability</a:t>
          </a:r>
          <a:r>
            <a:rPr lang="en-US" b="0" i="0" baseline="0"/>
            <a:t> tracking.</a:t>
          </a:r>
          <a:endParaRPr lang="en-US"/>
        </a:p>
      </dgm:t>
    </dgm:pt>
    <dgm:pt modelId="{37535A94-0DD4-4AF0-B4E7-CE2E4873C308}" type="parTrans" cxnId="{2B3B105A-F9F4-4B1F-AFBB-2AFE9D169E6D}">
      <dgm:prSet/>
      <dgm:spPr/>
      <dgm:t>
        <a:bodyPr/>
        <a:lstStyle/>
        <a:p>
          <a:endParaRPr lang="en-US"/>
        </a:p>
      </dgm:t>
    </dgm:pt>
    <dgm:pt modelId="{A98160D6-0557-4167-8460-EFD9CA669C8E}" type="sibTrans" cxnId="{2B3B105A-F9F4-4B1F-AFBB-2AFE9D169E6D}">
      <dgm:prSet/>
      <dgm:spPr/>
      <dgm:t>
        <a:bodyPr/>
        <a:lstStyle/>
        <a:p>
          <a:endParaRPr lang="en-US"/>
        </a:p>
      </dgm:t>
    </dgm:pt>
    <dgm:pt modelId="{5D0A0472-09DC-43B1-9E73-828B0E24CAFE}">
      <dgm:prSet/>
      <dgm:spPr/>
      <dgm:t>
        <a:bodyPr/>
        <a:lstStyle/>
        <a:p>
          <a:pPr>
            <a:lnSpc>
              <a:spcPct val="100000"/>
            </a:lnSpc>
          </a:pPr>
          <a:r>
            <a:rPr lang="en-US" b="0" i="0" baseline="0"/>
            <a:t>Revisions focused on aligning with </a:t>
          </a:r>
          <a:r>
            <a:rPr lang="en-US" b="1" i="0" baseline="0"/>
            <a:t>NCES</a:t>
          </a:r>
          <a:r>
            <a:rPr lang="en-US" b="0" i="0" baseline="0"/>
            <a:t>, </a:t>
          </a:r>
          <a:r>
            <a:rPr lang="en-US" b="1" i="0" baseline="0"/>
            <a:t>GASB</a:t>
          </a:r>
          <a:r>
            <a:rPr lang="en-US" b="0" i="0" baseline="0"/>
            <a:t>, and </a:t>
          </a:r>
          <a:r>
            <a:rPr lang="en-US" b="1" i="0" baseline="0"/>
            <a:t>federal reporting</a:t>
          </a:r>
          <a:r>
            <a:rPr lang="en-US" b="0" i="0" baseline="0"/>
            <a:t> standards.</a:t>
          </a:r>
          <a:endParaRPr lang="en-US"/>
        </a:p>
      </dgm:t>
    </dgm:pt>
    <dgm:pt modelId="{52BFECB8-5E76-4179-AD26-EC5DE35D0FF5}" type="parTrans" cxnId="{3F00F479-BB41-4770-AF3F-663BEFDC2275}">
      <dgm:prSet/>
      <dgm:spPr/>
      <dgm:t>
        <a:bodyPr/>
        <a:lstStyle/>
        <a:p>
          <a:endParaRPr lang="en-US"/>
        </a:p>
      </dgm:t>
    </dgm:pt>
    <dgm:pt modelId="{6C410871-E328-4E34-9342-43D69D2C4844}" type="sibTrans" cxnId="{3F00F479-BB41-4770-AF3F-663BEFDC2275}">
      <dgm:prSet/>
      <dgm:spPr/>
      <dgm:t>
        <a:bodyPr/>
        <a:lstStyle/>
        <a:p>
          <a:endParaRPr lang="en-US"/>
        </a:p>
      </dgm:t>
    </dgm:pt>
    <dgm:pt modelId="{795A2BB4-D67C-41BC-A5E4-DDB3A819B616}">
      <dgm:prSet/>
      <dgm:spPr/>
      <dgm:t>
        <a:bodyPr/>
        <a:lstStyle/>
        <a:p>
          <a:pPr>
            <a:lnSpc>
              <a:spcPct val="100000"/>
            </a:lnSpc>
          </a:pPr>
          <a:r>
            <a:rPr lang="en-US" b="0" i="0" baseline="0"/>
            <a:t>Deleted codes primarily involved </a:t>
          </a:r>
          <a:r>
            <a:rPr lang="en-US" b="1" i="0" baseline="0"/>
            <a:t>duplicate</a:t>
          </a:r>
          <a:r>
            <a:rPr lang="en-US" b="0" i="0" baseline="0"/>
            <a:t>, </a:t>
          </a:r>
          <a:r>
            <a:rPr lang="en-US" b="1" i="0" baseline="0"/>
            <a:t>inactive</a:t>
          </a:r>
          <a:r>
            <a:rPr lang="en-US" b="0" i="0" baseline="0"/>
            <a:t>, or </a:t>
          </a:r>
          <a:r>
            <a:rPr lang="en-US" b="1" i="0" baseline="0"/>
            <a:t>improperly categorized</a:t>
          </a:r>
          <a:r>
            <a:rPr lang="en-US" b="0" i="0" baseline="0"/>
            <a:t> entries.</a:t>
          </a:r>
          <a:endParaRPr lang="en-US"/>
        </a:p>
      </dgm:t>
    </dgm:pt>
    <dgm:pt modelId="{985AB079-F21C-473A-B639-661A9AFEB46D}" type="parTrans" cxnId="{DCE62CD6-23FA-4A24-BF37-D9C808A7E57E}">
      <dgm:prSet/>
      <dgm:spPr/>
      <dgm:t>
        <a:bodyPr/>
        <a:lstStyle/>
        <a:p>
          <a:endParaRPr lang="en-US"/>
        </a:p>
      </dgm:t>
    </dgm:pt>
    <dgm:pt modelId="{7A6ED107-93A3-48BB-8D47-372F17B4FF3A}" type="sibTrans" cxnId="{DCE62CD6-23FA-4A24-BF37-D9C808A7E57E}">
      <dgm:prSet/>
      <dgm:spPr/>
      <dgm:t>
        <a:bodyPr/>
        <a:lstStyle/>
        <a:p>
          <a:endParaRPr lang="en-US"/>
        </a:p>
      </dgm:t>
    </dgm:pt>
    <dgm:pt modelId="{BC2A9C60-126B-443C-BB2F-3E92F1E19957}">
      <dgm:prSet/>
      <dgm:spPr/>
      <dgm:t>
        <a:bodyPr/>
        <a:lstStyle/>
        <a:p>
          <a:pPr>
            <a:lnSpc>
              <a:spcPct val="100000"/>
            </a:lnSpc>
          </a:pPr>
          <a:r>
            <a:rPr lang="en-US"/>
            <a:t>Structured to directly align with financial reporting</a:t>
          </a:r>
        </a:p>
      </dgm:t>
    </dgm:pt>
    <dgm:pt modelId="{6AC2B256-1A5C-4F82-BF24-E8A3D6CF5203}" type="parTrans" cxnId="{7AC4EE7C-D52B-446A-952D-2D217C24FC4D}">
      <dgm:prSet/>
      <dgm:spPr/>
      <dgm:t>
        <a:bodyPr/>
        <a:lstStyle/>
        <a:p>
          <a:endParaRPr lang="en-US"/>
        </a:p>
      </dgm:t>
    </dgm:pt>
    <dgm:pt modelId="{93DB1810-1308-4F2E-8EDF-7A4FEABA0BED}" type="sibTrans" cxnId="{7AC4EE7C-D52B-446A-952D-2D217C24FC4D}">
      <dgm:prSet/>
      <dgm:spPr/>
      <dgm:t>
        <a:bodyPr/>
        <a:lstStyle/>
        <a:p>
          <a:endParaRPr lang="en-US"/>
        </a:p>
      </dgm:t>
    </dgm:pt>
    <dgm:pt modelId="{789BDC65-44BD-48DF-8E77-6DE5EA0FBDD0}" type="pres">
      <dgm:prSet presAssocID="{ACD2B8FC-3C48-40B7-BA64-B3827D8EF12C}" presName="root" presStyleCnt="0">
        <dgm:presLayoutVars>
          <dgm:dir/>
          <dgm:resizeHandles val="exact"/>
        </dgm:presLayoutVars>
      </dgm:prSet>
      <dgm:spPr/>
    </dgm:pt>
    <dgm:pt modelId="{925B5686-A13B-4916-B100-4E9373ABA3CB}" type="pres">
      <dgm:prSet presAssocID="{FB4F1292-25D3-4BF0-8E40-BEB0BA4BE22D}" presName="compNode" presStyleCnt="0"/>
      <dgm:spPr/>
    </dgm:pt>
    <dgm:pt modelId="{35E07FA3-9627-4682-8288-3AAA496D40AB}" type="pres">
      <dgm:prSet presAssocID="{FB4F1292-25D3-4BF0-8E40-BEB0BA4BE22D}" presName="bgRect" presStyleLbl="bgShp" presStyleIdx="0" presStyleCnt="4"/>
      <dgm:spPr/>
    </dgm:pt>
    <dgm:pt modelId="{60AF0534-8EAF-48D0-8022-D585073BB647}" type="pres">
      <dgm:prSet presAssocID="{FB4F1292-25D3-4BF0-8E40-BEB0BA4BE22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ers"/>
        </a:ext>
      </dgm:extLst>
    </dgm:pt>
    <dgm:pt modelId="{5471F6D9-9C9B-4DA4-AB36-FAD029B351B4}" type="pres">
      <dgm:prSet presAssocID="{FB4F1292-25D3-4BF0-8E40-BEB0BA4BE22D}" presName="spaceRect" presStyleCnt="0"/>
      <dgm:spPr/>
    </dgm:pt>
    <dgm:pt modelId="{E744BD6F-F612-471F-B0FB-053C653C100A}" type="pres">
      <dgm:prSet presAssocID="{FB4F1292-25D3-4BF0-8E40-BEB0BA4BE22D}" presName="parTx" presStyleLbl="revTx" presStyleIdx="0" presStyleCnt="4">
        <dgm:presLayoutVars>
          <dgm:chMax val="0"/>
          <dgm:chPref val="0"/>
        </dgm:presLayoutVars>
      </dgm:prSet>
      <dgm:spPr/>
    </dgm:pt>
    <dgm:pt modelId="{D1B2601E-D8CA-44CC-BC99-F77B035FD0D2}" type="pres">
      <dgm:prSet presAssocID="{A98160D6-0557-4167-8460-EFD9CA669C8E}" presName="sibTrans" presStyleCnt="0"/>
      <dgm:spPr/>
    </dgm:pt>
    <dgm:pt modelId="{1E572B4A-4451-4968-8D0A-A6ACC1D09461}" type="pres">
      <dgm:prSet presAssocID="{5D0A0472-09DC-43B1-9E73-828B0E24CAFE}" presName="compNode" presStyleCnt="0"/>
      <dgm:spPr/>
    </dgm:pt>
    <dgm:pt modelId="{500D7061-9912-470F-B0E4-EDA5869DBDDA}" type="pres">
      <dgm:prSet presAssocID="{5D0A0472-09DC-43B1-9E73-828B0E24CAFE}" presName="bgRect" presStyleLbl="bgShp" presStyleIdx="1" presStyleCnt="4"/>
      <dgm:spPr/>
    </dgm:pt>
    <dgm:pt modelId="{4C372767-663D-4527-A54C-4D86756B58CE}" type="pres">
      <dgm:prSet presAssocID="{5D0A0472-09DC-43B1-9E73-828B0E24CAF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08B56008-EA43-4505-BF47-9A54CE0CAD24}" type="pres">
      <dgm:prSet presAssocID="{5D0A0472-09DC-43B1-9E73-828B0E24CAFE}" presName="spaceRect" presStyleCnt="0"/>
      <dgm:spPr/>
    </dgm:pt>
    <dgm:pt modelId="{F1CC7805-2880-44CB-B754-0BDFDB5954B3}" type="pres">
      <dgm:prSet presAssocID="{5D0A0472-09DC-43B1-9E73-828B0E24CAFE}" presName="parTx" presStyleLbl="revTx" presStyleIdx="1" presStyleCnt="4">
        <dgm:presLayoutVars>
          <dgm:chMax val="0"/>
          <dgm:chPref val="0"/>
        </dgm:presLayoutVars>
      </dgm:prSet>
      <dgm:spPr/>
    </dgm:pt>
    <dgm:pt modelId="{5E651D67-4A44-431B-8DBA-E85B90F23A5A}" type="pres">
      <dgm:prSet presAssocID="{6C410871-E328-4E34-9342-43D69D2C4844}" presName="sibTrans" presStyleCnt="0"/>
      <dgm:spPr/>
    </dgm:pt>
    <dgm:pt modelId="{67854220-0974-45EE-A8B3-7F1315E861DD}" type="pres">
      <dgm:prSet presAssocID="{795A2BB4-D67C-41BC-A5E4-DDB3A819B616}" presName="compNode" presStyleCnt="0"/>
      <dgm:spPr/>
    </dgm:pt>
    <dgm:pt modelId="{6F134C60-2B38-41B4-A9FD-BB854EB397AD}" type="pres">
      <dgm:prSet presAssocID="{795A2BB4-D67C-41BC-A5E4-DDB3A819B616}" presName="bgRect" presStyleLbl="bgShp" presStyleIdx="2" presStyleCnt="4"/>
      <dgm:spPr/>
    </dgm:pt>
    <dgm:pt modelId="{FB64858C-A78A-48E5-BE72-B29FFD729A51}" type="pres">
      <dgm:prSet presAssocID="{795A2BB4-D67C-41BC-A5E4-DDB3A819B61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sconnected"/>
        </a:ext>
      </dgm:extLst>
    </dgm:pt>
    <dgm:pt modelId="{F41EAB1B-E8D7-42DB-8ED4-5834C5107E4F}" type="pres">
      <dgm:prSet presAssocID="{795A2BB4-D67C-41BC-A5E4-DDB3A819B616}" presName="spaceRect" presStyleCnt="0"/>
      <dgm:spPr/>
    </dgm:pt>
    <dgm:pt modelId="{16A0C374-3AA6-4902-A0C3-D2819B57FCAD}" type="pres">
      <dgm:prSet presAssocID="{795A2BB4-D67C-41BC-A5E4-DDB3A819B616}" presName="parTx" presStyleLbl="revTx" presStyleIdx="2" presStyleCnt="4">
        <dgm:presLayoutVars>
          <dgm:chMax val="0"/>
          <dgm:chPref val="0"/>
        </dgm:presLayoutVars>
      </dgm:prSet>
      <dgm:spPr/>
    </dgm:pt>
    <dgm:pt modelId="{C4FCCD22-452C-4F5D-AB4B-0802FEC65CB1}" type="pres">
      <dgm:prSet presAssocID="{7A6ED107-93A3-48BB-8D47-372F17B4FF3A}" presName="sibTrans" presStyleCnt="0"/>
      <dgm:spPr/>
    </dgm:pt>
    <dgm:pt modelId="{FCFD4802-D00D-4CE2-80E0-2E336A54E83A}" type="pres">
      <dgm:prSet presAssocID="{BC2A9C60-126B-443C-BB2F-3E92F1E19957}" presName="compNode" presStyleCnt="0"/>
      <dgm:spPr/>
    </dgm:pt>
    <dgm:pt modelId="{88B1D4D8-1B18-49C3-8883-82D2268EBEE2}" type="pres">
      <dgm:prSet presAssocID="{BC2A9C60-126B-443C-BB2F-3E92F1E19957}" presName="bgRect" presStyleLbl="bgShp" presStyleIdx="3" presStyleCnt="4"/>
      <dgm:spPr/>
    </dgm:pt>
    <dgm:pt modelId="{324CCF1C-9DB5-4F00-8578-ABE8D7421928}" type="pres">
      <dgm:prSet presAssocID="{BC2A9C60-126B-443C-BB2F-3E92F1E19957}"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Document with solid fill"/>
        </a:ext>
      </dgm:extLst>
    </dgm:pt>
    <dgm:pt modelId="{E4490661-BCA8-4E41-B03F-263854A13C2F}" type="pres">
      <dgm:prSet presAssocID="{BC2A9C60-126B-443C-BB2F-3E92F1E19957}" presName="spaceRect" presStyleCnt="0"/>
      <dgm:spPr/>
    </dgm:pt>
    <dgm:pt modelId="{EAEA0515-E736-4526-889A-9A9438E27DB2}" type="pres">
      <dgm:prSet presAssocID="{BC2A9C60-126B-443C-BB2F-3E92F1E19957}" presName="parTx" presStyleLbl="revTx" presStyleIdx="3" presStyleCnt="4">
        <dgm:presLayoutVars>
          <dgm:chMax val="0"/>
          <dgm:chPref val="0"/>
        </dgm:presLayoutVars>
      </dgm:prSet>
      <dgm:spPr/>
    </dgm:pt>
  </dgm:ptLst>
  <dgm:cxnLst>
    <dgm:cxn modelId="{41DA8C1C-BA39-4B4C-8645-E7BF8BDFFD63}" type="presOf" srcId="{ACD2B8FC-3C48-40B7-BA64-B3827D8EF12C}" destId="{789BDC65-44BD-48DF-8E77-6DE5EA0FBDD0}" srcOrd="0" destOrd="0" presId="urn:microsoft.com/office/officeart/2018/2/layout/IconVerticalSolidList"/>
    <dgm:cxn modelId="{1EE5C526-1042-4D5D-8B98-8ADCA78E8DDA}" type="presOf" srcId="{5D0A0472-09DC-43B1-9E73-828B0E24CAFE}" destId="{F1CC7805-2880-44CB-B754-0BDFDB5954B3}" srcOrd="0" destOrd="0" presId="urn:microsoft.com/office/officeart/2018/2/layout/IconVerticalSolidList"/>
    <dgm:cxn modelId="{3A3B5F76-3BA8-47C3-A52C-5A6770257673}" type="presOf" srcId="{FB4F1292-25D3-4BF0-8E40-BEB0BA4BE22D}" destId="{E744BD6F-F612-471F-B0FB-053C653C100A}" srcOrd="0" destOrd="0" presId="urn:microsoft.com/office/officeart/2018/2/layout/IconVerticalSolidList"/>
    <dgm:cxn modelId="{3F00F479-BB41-4770-AF3F-663BEFDC2275}" srcId="{ACD2B8FC-3C48-40B7-BA64-B3827D8EF12C}" destId="{5D0A0472-09DC-43B1-9E73-828B0E24CAFE}" srcOrd="1" destOrd="0" parTransId="{52BFECB8-5E76-4179-AD26-EC5DE35D0FF5}" sibTransId="{6C410871-E328-4E34-9342-43D69D2C4844}"/>
    <dgm:cxn modelId="{2B3B105A-F9F4-4B1F-AFBB-2AFE9D169E6D}" srcId="{ACD2B8FC-3C48-40B7-BA64-B3827D8EF12C}" destId="{FB4F1292-25D3-4BF0-8E40-BEB0BA4BE22D}" srcOrd="0" destOrd="0" parTransId="{37535A94-0DD4-4AF0-B4E7-CE2E4873C308}" sibTransId="{A98160D6-0557-4167-8460-EFD9CA669C8E}"/>
    <dgm:cxn modelId="{7AC4EE7C-D52B-446A-952D-2D217C24FC4D}" srcId="{ACD2B8FC-3C48-40B7-BA64-B3827D8EF12C}" destId="{BC2A9C60-126B-443C-BB2F-3E92F1E19957}" srcOrd="3" destOrd="0" parTransId="{6AC2B256-1A5C-4F82-BF24-E8A3D6CF5203}" sibTransId="{93DB1810-1308-4F2E-8EDF-7A4FEABA0BED}"/>
    <dgm:cxn modelId="{93563DCE-A730-407C-B5B1-6CAF958C7DD5}" type="presOf" srcId="{795A2BB4-D67C-41BC-A5E4-DDB3A819B616}" destId="{16A0C374-3AA6-4902-A0C3-D2819B57FCAD}" srcOrd="0" destOrd="0" presId="urn:microsoft.com/office/officeart/2018/2/layout/IconVerticalSolidList"/>
    <dgm:cxn modelId="{DCE62CD6-23FA-4A24-BF37-D9C808A7E57E}" srcId="{ACD2B8FC-3C48-40B7-BA64-B3827D8EF12C}" destId="{795A2BB4-D67C-41BC-A5E4-DDB3A819B616}" srcOrd="2" destOrd="0" parTransId="{985AB079-F21C-473A-B639-661A9AFEB46D}" sibTransId="{7A6ED107-93A3-48BB-8D47-372F17B4FF3A}"/>
    <dgm:cxn modelId="{239175E3-2BB0-4932-A0A7-731831174BA0}" type="presOf" srcId="{BC2A9C60-126B-443C-BB2F-3E92F1E19957}" destId="{EAEA0515-E736-4526-889A-9A9438E27DB2}" srcOrd="0" destOrd="0" presId="urn:microsoft.com/office/officeart/2018/2/layout/IconVerticalSolidList"/>
    <dgm:cxn modelId="{330CA721-5A31-462D-AB2E-42FE2E416ED2}" type="presParOf" srcId="{789BDC65-44BD-48DF-8E77-6DE5EA0FBDD0}" destId="{925B5686-A13B-4916-B100-4E9373ABA3CB}" srcOrd="0" destOrd="0" presId="urn:microsoft.com/office/officeart/2018/2/layout/IconVerticalSolidList"/>
    <dgm:cxn modelId="{AB4CC9F6-E825-493F-A525-6F285CE48912}" type="presParOf" srcId="{925B5686-A13B-4916-B100-4E9373ABA3CB}" destId="{35E07FA3-9627-4682-8288-3AAA496D40AB}" srcOrd="0" destOrd="0" presId="urn:microsoft.com/office/officeart/2018/2/layout/IconVerticalSolidList"/>
    <dgm:cxn modelId="{EE4B8687-233F-4B6D-934A-E0EBDAEA0B83}" type="presParOf" srcId="{925B5686-A13B-4916-B100-4E9373ABA3CB}" destId="{60AF0534-8EAF-48D0-8022-D585073BB647}" srcOrd="1" destOrd="0" presId="urn:microsoft.com/office/officeart/2018/2/layout/IconVerticalSolidList"/>
    <dgm:cxn modelId="{F04379EB-0953-4CC1-A538-2E8F1AC668E1}" type="presParOf" srcId="{925B5686-A13B-4916-B100-4E9373ABA3CB}" destId="{5471F6D9-9C9B-4DA4-AB36-FAD029B351B4}" srcOrd="2" destOrd="0" presId="urn:microsoft.com/office/officeart/2018/2/layout/IconVerticalSolidList"/>
    <dgm:cxn modelId="{8EA7AFE0-F4D2-4909-893B-72C2951AF554}" type="presParOf" srcId="{925B5686-A13B-4916-B100-4E9373ABA3CB}" destId="{E744BD6F-F612-471F-B0FB-053C653C100A}" srcOrd="3" destOrd="0" presId="urn:microsoft.com/office/officeart/2018/2/layout/IconVerticalSolidList"/>
    <dgm:cxn modelId="{36A455B4-C6D4-4D1F-9D0F-C8CC9816F80C}" type="presParOf" srcId="{789BDC65-44BD-48DF-8E77-6DE5EA0FBDD0}" destId="{D1B2601E-D8CA-44CC-BC99-F77B035FD0D2}" srcOrd="1" destOrd="0" presId="urn:microsoft.com/office/officeart/2018/2/layout/IconVerticalSolidList"/>
    <dgm:cxn modelId="{555D4DE6-75A0-4217-BD0C-A72236FB91FA}" type="presParOf" srcId="{789BDC65-44BD-48DF-8E77-6DE5EA0FBDD0}" destId="{1E572B4A-4451-4968-8D0A-A6ACC1D09461}" srcOrd="2" destOrd="0" presId="urn:microsoft.com/office/officeart/2018/2/layout/IconVerticalSolidList"/>
    <dgm:cxn modelId="{A12A6AE2-56B3-435B-BC09-058613659B52}" type="presParOf" srcId="{1E572B4A-4451-4968-8D0A-A6ACC1D09461}" destId="{500D7061-9912-470F-B0E4-EDA5869DBDDA}" srcOrd="0" destOrd="0" presId="urn:microsoft.com/office/officeart/2018/2/layout/IconVerticalSolidList"/>
    <dgm:cxn modelId="{A61C470B-7A7F-4327-AC0B-DAB7AB541730}" type="presParOf" srcId="{1E572B4A-4451-4968-8D0A-A6ACC1D09461}" destId="{4C372767-663D-4527-A54C-4D86756B58CE}" srcOrd="1" destOrd="0" presId="urn:microsoft.com/office/officeart/2018/2/layout/IconVerticalSolidList"/>
    <dgm:cxn modelId="{3C9E7E5E-7F7C-4681-B917-A54546745DAD}" type="presParOf" srcId="{1E572B4A-4451-4968-8D0A-A6ACC1D09461}" destId="{08B56008-EA43-4505-BF47-9A54CE0CAD24}" srcOrd="2" destOrd="0" presId="urn:microsoft.com/office/officeart/2018/2/layout/IconVerticalSolidList"/>
    <dgm:cxn modelId="{4C15DA20-4349-4F93-9EFE-E9345CC6D231}" type="presParOf" srcId="{1E572B4A-4451-4968-8D0A-A6ACC1D09461}" destId="{F1CC7805-2880-44CB-B754-0BDFDB5954B3}" srcOrd="3" destOrd="0" presId="urn:microsoft.com/office/officeart/2018/2/layout/IconVerticalSolidList"/>
    <dgm:cxn modelId="{83A7A07D-43CB-40D3-A09D-064EF7494231}" type="presParOf" srcId="{789BDC65-44BD-48DF-8E77-6DE5EA0FBDD0}" destId="{5E651D67-4A44-431B-8DBA-E85B90F23A5A}" srcOrd="3" destOrd="0" presId="urn:microsoft.com/office/officeart/2018/2/layout/IconVerticalSolidList"/>
    <dgm:cxn modelId="{C30FF19F-B682-441D-A33C-6800735E5EBC}" type="presParOf" srcId="{789BDC65-44BD-48DF-8E77-6DE5EA0FBDD0}" destId="{67854220-0974-45EE-A8B3-7F1315E861DD}" srcOrd="4" destOrd="0" presId="urn:microsoft.com/office/officeart/2018/2/layout/IconVerticalSolidList"/>
    <dgm:cxn modelId="{1B9C1882-98FA-4C73-B5D2-131E5FDDC782}" type="presParOf" srcId="{67854220-0974-45EE-A8B3-7F1315E861DD}" destId="{6F134C60-2B38-41B4-A9FD-BB854EB397AD}" srcOrd="0" destOrd="0" presId="urn:microsoft.com/office/officeart/2018/2/layout/IconVerticalSolidList"/>
    <dgm:cxn modelId="{AE768619-7D5E-4015-AC2A-196A1EE21AAF}" type="presParOf" srcId="{67854220-0974-45EE-A8B3-7F1315E861DD}" destId="{FB64858C-A78A-48E5-BE72-B29FFD729A51}" srcOrd="1" destOrd="0" presId="urn:microsoft.com/office/officeart/2018/2/layout/IconVerticalSolidList"/>
    <dgm:cxn modelId="{73EB43EB-AE82-4DD9-9D23-84EE8D1A69F0}" type="presParOf" srcId="{67854220-0974-45EE-A8B3-7F1315E861DD}" destId="{F41EAB1B-E8D7-42DB-8ED4-5834C5107E4F}" srcOrd="2" destOrd="0" presId="urn:microsoft.com/office/officeart/2018/2/layout/IconVerticalSolidList"/>
    <dgm:cxn modelId="{3B4EFCC4-7515-473D-926A-98853CDC95D5}" type="presParOf" srcId="{67854220-0974-45EE-A8B3-7F1315E861DD}" destId="{16A0C374-3AA6-4902-A0C3-D2819B57FCAD}" srcOrd="3" destOrd="0" presId="urn:microsoft.com/office/officeart/2018/2/layout/IconVerticalSolidList"/>
    <dgm:cxn modelId="{722534F4-2E5E-443A-BE56-E13D7F13CEF8}" type="presParOf" srcId="{789BDC65-44BD-48DF-8E77-6DE5EA0FBDD0}" destId="{C4FCCD22-452C-4F5D-AB4B-0802FEC65CB1}" srcOrd="5" destOrd="0" presId="urn:microsoft.com/office/officeart/2018/2/layout/IconVerticalSolidList"/>
    <dgm:cxn modelId="{B218E2FA-97F1-4882-B43E-3C9FC6F36E6E}" type="presParOf" srcId="{789BDC65-44BD-48DF-8E77-6DE5EA0FBDD0}" destId="{FCFD4802-D00D-4CE2-80E0-2E336A54E83A}" srcOrd="6" destOrd="0" presId="urn:microsoft.com/office/officeart/2018/2/layout/IconVerticalSolidList"/>
    <dgm:cxn modelId="{225A363F-ADCE-4694-A550-A160E1CB246D}" type="presParOf" srcId="{FCFD4802-D00D-4CE2-80E0-2E336A54E83A}" destId="{88B1D4D8-1B18-49C3-8883-82D2268EBEE2}" srcOrd="0" destOrd="0" presId="urn:microsoft.com/office/officeart/2018/2/layout/IconVerticalSolidList"/>
    <dgm:cxn modelId="{0EDF82C2-B73C-4007-8CED-BF3F68A1A3F1}" type="presParOf" srcId="{FCFD4802-D00D-4CE2-80E0-2E336A54E83A}" destId="{324CCF1C-9DB5-4F00-8578-ABE8D7421928}" srcOrd="1" destOrd="0" presId="urn:microsoft.com/office/officeart/2018/2/layout/IconVerticalSolidList"/>
    <dgm:cxn modelId="{9EBA9DC3-D8EB-451D-B1A2-86DE5DADBC02}" type="presParOf" srcId="{FCFD4802-D00D-4CE2-80E0-2E336A54E83A}" destId="{E4490661-BCA8-4E41-B03F-263854A13C2F}" srcOrd="2" destOrd="0" presId="urn:microsoft.com/office/officeart/2018/2/layout/IconVerticalSolidList"/>
    <dgm:cxn modelId="{56303233-4799-4729-9214-D794C50FE2C3}" type="presParOf" srcId="{FCFD4802-D00D-4CE2-80E0-2E336A54E83A}" destId="{EAEA0515-E736-4526-889A-9A9438E27DB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148DF1-A833-46B6-A020-4D1340978FF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8099C1F-4B51-47B4-9E48-6D451D564A88}">
      <dgm:prSet/>
      <dgm:spPr/>
      <dgm:t>
        <a:bodyPr/>
        <a:lstStyle/>
        <a:p>
          <a:r>
            <a:rPr lang="en-US"/>
            <a:t>We have updated the COA to structure transactions into the following district dimensions:</a:t>
          </a:r>
        </a:p>
      </dgm:t>
    </dgm:pt>
    <dgm:pt modelId="{3506FA94-072C-479D-868C-0174B97E08EB}" type="parTrans" cxnId="{BCBBEE73-27C5-4B62-AC44-5F4F707E46EA}">
      <dgm:prSet/>
      <dgm:spPr/>
      <dgm:t>
        <a:bodyPr/>
        <a:lstStyle/>
        <a:p>
          <a:endParaRPr lang="en-US"/>
        </a:p>
      </dgm:t>
    </dgm:pt>
    <dgm:pt modelId="{AA270BBA-1334-4FAF-8A86-97DEE857BC47}" type="sibTrans" cxnId="{BCBBEE73-27C5-4B62-AC44-5F4F707E46EA}">
      <dgm:prSet/>
      <dgm:spPr/>
      <dgm:t>
        <a:bodyPr/>
        <a:lstStyle/>
        <a:p>
          <a:endParaRPr lang="en-US"/>
        </a:p>
      </dgm:t>
    </dgm:pt>
    <dgm:pt modelId="{F308DE6C-62A1-4B4E-BF55-C0AE7D31CD4B}">
      <dgm:prSet/>
      <dgm:spPr/>
      <dgm:t>
        <a:bodyPr/>
        <a:lstStyle/>
        <a:p>
          <a:r>
            <a:rPr lang="en-US" b="1"/>
            <a:t>Fund</a:t>
          </a:r>
          <a:r>
            <a:rPr lang="en-US"/>
            <a:t> – A self-balancing set of accounts that is segregated for a specific purpose, often with restrictions on how the resources can be used.</a:t>
          </a:r>
        </a:p>
      </dgm:t>
    </dgm:pt>
    <dgm:pt modelId="{01318E13-CE9A-43C8-9CC3-0E6841AEC5A1}" type="parTrans" cxnId="{0D127CE4-C81C-4BE5-8F69-1EF17E227639}">
      <dgm:prSet/>
      <dgm:spPr/>
      <dgm:t>
        <a:bodyPr/>
        <a:lstStyle/>
        <a:p>
          <a:endParaRPr lang="en-US"/>
        </a:p>
      </dgm:t>
    </dgm:pt>
    <dgm:pt modelId="{20702F15-22DE-41C0-8731-AB35816C1835}" type="sibTrans" cxnId="{0D127CE4-C81C-4BE5-8F69-1EF17E227639}">
      <dgm:prSet/>
      <dgm:spPr/>
      <dgm:t>
        <a:bodyPr/>
        <a:lstStyle/>
        <a:p>
          <a:endParaRPr lang="en-US"/>
        </a:p>
      </dgm:t>
    </dgm:pt>
    <dgm:pt modelId="{2349FEAD-4334-4FC2-A844-5CF9065F39A1}">
      <dgm:prSet/>
      <dgm:spPr/>
      <dgm:t>
        <a:bodyPr/>
        <a:lstStyle/>
        <a:p>
          <a:r>
            <a:rPr lang="en-US" b="1"/>
            <a:t>GL (General Ledger)</a:t>
          </a:r>
          <a:r>
            <a:rPr lang="en-US"/>
            <a:t> – Represents the detailed financial account used to record transactions in the fund. It includes </a:t>
          </a:r>
          <a:r>
            <a:rPr lang="en-US" b="1"/>
            <a:t>assets, liabilities, equity, revenues, and expenditures</a:t>
          </a:r>
          <a:r>
            <a:rPr lang="en-US"/>
            <a:t>, and is used to generate financial statements and track the overall financial position of the organization.</a:t>
          </a:r>
        </a:p>
      </dgm:t>
    </dgm:pt>
    <dgm:pt modelId="{E5FB2AA1-5063-4BEE-8994-AB7AA74A909B}" type="parTrans" cxnId="{4D770820-E580-452A-9F0E-0C196BC08B13}">
      <dgm:prSet/>
      <dgm:spPr/>
      <dgm:t>
        <a:bodyPr/>
        <a:lstStyle/>
        <a:p>
          <a:endParaRPr lang="en-US"/>
        </a:p>
      </dgm:t>
    </dgm:pt>
    <dgm:pt modelId="{040A2222-924A-4199-BB24-DFE9536D77D2}" type="sibTrans" cxnId="{4D770820-E580-452A-9F0E-0C196BC08B13}">
      <dgm:prSet/>
      <dgm:spPr/>
      <dgm:t>
        <a:bodyPr/>
        <a:lstStyle/>
        <a:p>
          <a:endParaRPr lang="en-US"/>
        </a:p>
      </dgm:t>
    </dgm:pt>
    <dgm:pt modelId="{0D623FAA-7E95-4FBB-BF23-68645FA2C746}">
      <dgm:prSet/>
      <dgm:spPr/>
      <dgm:t>
        <a:bodyPr/>
        <a:lstStyle/>
        <a:p>
          <a:r>
            <a:rPr lang="en-US" b="1"/>
            <a:t>Source</a:t>
          </a:r>
          <a:r>
            <a:rPr lang="en-US"/>
            <a:t> – Where the funding originates (state, local, federal, etc.).</a:t>
          </a:r>
        </a:p>
      </dgm:t>
    </dgm:pt>
    <dgm:pt modelId="{11AD7950-87C4-40DA-BDF3-37D6E7A4A3B1}" type="parTrans" cxnId="{F9F0DBEC-1660-4D30-BF50-04D18DBBB1CE}">
      <dgm:prSet/>
      <dgm:spPr/>
      <dgm:t>
        <a:bodyPr/>
        <a:lstStyle/>
        <a:p>
          <a:endParaRPr lang="en-US"/>
        </a:p>
      </dgm:t>
    </dgm:pt>
    <dgm:pt modelId="{E8219CC7-9D77-4E71-8A3A-486D83D39D69}" type="sibTrans" cxnId="{F9F0DBEC-1660-4D30-BF50-04D18DBBB1CE}">
      <dgm:prSet/>
      <dgm:spPr/>
      <dgm:t>
        <a:bodyPr/>
        <a:lstStyle/>
        <a:p>
          <a:endParaRPr lang="en-US"/>
        </a:p>
      </dgm:t>
    </dgm:pt>
    <dgm:pt modelId="{6F272CFC-DA29-4AC6-A304-E9A74EF718D8}">
      <dgm:prSet/>
      <dgm:spPr/>
      <dgm:t>
        <a:bodyPr/>
        <a:lstStyle/>
        <a:p>
          <a:r>
            <a:rPr lang="en-US" b="1"/>
            <a:t>Function</a:t>
          </a:r>
          <a:r>
            <a:rPr lang="en-US"/>
            <a:t> – The purpose of the expenditure (instruction, support services, etc.).</a:t>
          </a:r>
        </a:p>
      </dgm:t>
    </dgm:pt>
    <dgm:pt modelId="{82E144D5-9832-4A47-8B4E-BB6072A112E2}" type="parTrans" cxnId="{88B5F732-C72C-4181-A8AD-0F6C4E775BD1}">
      <dgm:prSet/>
      <dgm:spPr/>
      <dgm:t>
        <a:bodyPr/>
        <a:lstStyle/>
        <a:p>
          <a:endParaRPr lang="en-US"/>
        </a:p>
      </dgm:t>
    </dgm:pt>
    <dgm:pt modelId="{5E8BFDC8-6664-4023-B29A-B6CB88F96036}" type="sibTrans" cxnId="{88B5F732-C72C-4181-A8AD-0F6C4E775BD1}">
      <dgm:prSet/>
      <dgm:spPr/>
      <dgm:t>
        <a:bodyPr/>
        <a:lstStyle/>
        <a:p>
          <a:endParaRPr lang="en-US"/>
        </a:p>
      </dgm:t>
    </dgm:pt>
    <dgm:pt modelId="{D9612A2C-A89A-40B2-B4DA-C0071BD045B4}">
      <dgm:prSet/>
      <dgm:spPr/>
      <dgm:t>
        <a:bodyPr/>
        <a:lstStyle/>
        <a:p>
          <a:r>
            <a:rPr lang="en-US" b="1"/>
            <a:t>Object</a:t>
          </a:r>
          <a:r>
            <a:rPr lang="en-US"/>
            <a:t> – The type of revenue (local property tax, state school fund grant, etc.) or expenditure (salaries, supplies, capital outlay, etc.).</a:t>
          </a:r>
        </a:p>
      </dgm:t>
    </dgm:pt>
    <dgm:pt modelId="{489E20A7-6E9B-47FE-A924-BB7C3F7D4FF6}" type="parTrans" cxnId="{CC800E9B-2E67-45E5-B426-6F927214A4AC}">
      <dgm:prSet/>
      <dgm:spPr/>
      <dgm:t>
        <a:bodyPr/>
        <a:lstStyle/>
        <a:p>
          <a:endParaRPr lang="en-US"/>
        </a:p>
      </dgm:t>
    </dgm:pt>
    <dgm:pt modelId="{215D3BF7-5C51-4E71-A896-7DF8C7D1957C}" type="sibTrans" cxnId="{CC800E9B-2E67-45E5-B426-6F927214A4AC}">
      <dgm:prSet/>
      <dgm:spPr/>
      <dgm:t>
        <a:bodyPr/>
        <a:lstStyle/>
        <a:p>
          <a:endParaRPr lang="en-US"/>
        </a:p>
      </dgm:t>
    </dgm:pt>
    <dgm:pt modelId="{A41EA918-2C8D-4B07-B786-4C96EF9242DE}">
      <dgm:prSet/>
      <dgm:spPr/>
      <dgm:t>
        <a:bodyPr/>
        <a:lstStyle/>
        <a:p>
          <a:r>
            <a:rPr lang="en-US" b="1"/>
            <a:t>Program</a:t>
          </a:r>
          <a:r>
            <a:rPr lang="en-US"/>
            <a:t> – The specific educational program associated with the expenditure.</a:t>
          </a:r>
        </a:p>
      </dgm:t>
    </dgm:pt>
    <dgm:pt modelId="{A47FCC1D-F73F-4E6D-889B-01419DED382C}" type="parTrans" cxnId="{9B64CD3D-5075-4517-8F2E-166F68A6680F}">
      <dgm:prSet/>
      <dgm:spPr/>
      <dgm:t>
        <a:bodyPr/>
        <a:lstStyle/>
        <a:p>
          <a:endParaRPr lang="en-US"/>
        </a:p>
      </dgm:t>
    </dgm:pt>
    <dgm:pt modelId="{3C101229-CD25-4F67-A670-BDBCCAA42773}" type="sibTrans" cxnId="{9B64CD3D-5075-4517-8F2E-166F68A6680F}">
      <dgm:prSet/>
      <dgm:spPr/>
      <dgm:t>
        <a:bodyPr/>
        <a:lstStyle/>
        <a:p>
          <a:endParaRPr lang="en-US"/>
        </a:p>
      </dgm:t>
    </dgm:pt>
    <dgm:pt modelId="{CE0EA816-7556-4699-9EA3-54E79ADEF2CB}">
      <dgm:prSet/>
      <dgm:spPr/>
      <dgm:t>
        <a:bodyPr/>
        <a:lstStyle/>
        <a:p>
          <a:r>
            <a:rPr lang="en-US" b="1"/>
            <a:t>Grant</a:t>
          </a:r>
          <a:r>
            <a:rPr lang="en-US"/>
            <a:t> – The federal or state grant funding the expenditure.</a:t>
          </a:r>
        </a:p>
      </dgm:t>
    </dgm:pt>
    <dgm:pt modelId="{53AA444B-1A86-4D5D-B496-3F6AD67711CD}" type="parTrans" cxnId="{F47947E8-1342-40D8-A434-188A90202903}">
      <dgm:prSet/>
      <dgm:spPr/>
      <dgm:t>
        <a:bodyPr/>
        <a:lstStyle/>
        <a:p>
          <a:endParaRPr lang="en-US"/>
        </a:p>
      </dgm:t>
    </dgm:pt>
    <dgm:pt modelId="{BE75CFFE-7B9A-4350-BDA6-A952C6CC8017}" type="sibTrans" cxnId="{F47947E8-1342-40D8-A434-188A90202903}">
      <dgm:prSet/>
      <dgm:spPr/>
      <dgm:t>
        <a:bodyPr/>
        <a:lstStyle/>
        <a:p>
          <a:endParaRPr lang="en-US"/>
        </a:p>
      </dgm:t>
    </dgm:pt>
    <dgm:pt modelId="{E6DDD92D-3EBD-4555-8A93-AA7FFC1D57F5}">
      <dgm:prSet/>
      <dgm:spPr/>
      <dgm:t>
        <a:bodyPr/>
        <a:lstStyle/>
        <a:p>
          <a:r>
            <a:rPr lang="en-US" b="1"/>
            <a:t>Curriculum</a:t>
          </a:r>
          <a:r>
            <a:rPr lang="en-US"/>
            <a:t> – Specific instructional categories tied to spending (for relevant expenditures).</a:t>
          </a:r>
        </a:p>
      </dgm:t>
    </dgm:pt>
    <dgm:pt modelId="{13145DE1-6E03-4176-9E4F-C4390DBF3D63}" type="parTrans" cxnId="{A3520489-FB36-4B89-8ADA-37693E31A602}">
      <dgm:prSet/>
      <dgm:spPr/>
      <dgm:t>
        <a:bodyPr/>
        <a:lstStyle/>
        <a:p>
          <a:endParaRPr lang="en-US"/>
        </a:p>
      </dgm:t>
    </dgm:pt>
    <dgm:pt modelId="{DA299E73-97E3-4972-BC50-0DD33DDCA7FF}" type="sibTrans" cxnId="{A3520489-FB36-4B89-8ADA-37693E31A602}">
      <dgm:prSet/>
      <dgm:spPr/>
      <dgm:t>
        <a:bodyPr/>
        <a:lstStyle/>
        <a:p>
          <a:endParaRPr lang="en-US"/>
        </a:p>
      </dgm:t>
    </dgm:pt>
    <dgm:pt modelId="{ACB35347-CFFA-4ABD-BD5E-3C4D4ADED23D}">
      <dgm:prSet/>
      <dgm:spPr/>
      <dgm:t>
        <a:bodyPr/>
        <a:lstStyle/>
        <a:p>
          <a:r>
            <a:rPr lang="en-US" b="1"/>
            <a:t>Grade Level</a:t>
          </a:r>
          <a:r>
            <a:rPr lang="en-US"/>
            <a:t> – Classification by student level for better financial tracking (for relevant expenditures).</a:t>
          </a:r>
        </a:p>
      </dgm:t>
    </dgm:pt>
    <dgm:pt modelId="{5155B626-6068-4F1C-ACC3-6C3C6C80ED6E}" type="parTrans" cxnId="{D228CE24-6656-406D-863E-C0979D317CBC}">
      <dgm:prSet/>
      <dgm:spPr/>
      <dgm:t>
        <a:bodyPr/>
        <a:lstStyle/>
        <a:p>
          <a:endParaRPr lang="en-US"/>
        </a:p>
      </dgm:t>
    </dgm:pt>
    <dgm:pt modelId="{299E0ECD-01FB-423F-AA1C-3515CC611CBC}" type="sibTrans" cxnId="{D228CE24-6656-406D-863E-C0979D317CBC}">
      <dgm:prSet/>
      <dgm:spPr/>
      <dgm:t>
        <a:bodyPr/>
        <a:lstStyle/>
        <a:p>
          <a:endParaRPr lang="en-US"/>
        </a:p>
      </dgm:t>
    </dgm:pt>
    <dgm:pt modelId="{0BCC79F5-C272-4C1F-8106-9768458FCE89}">
      <dgm:prSet/>
      <dgm:spPr/>
      <dgm:t>
        <a:bodyPr/>
        <a:lstStyle/>
        <a:p>
          <a:r>
            <a:rPr lang="en-US" b="1"/>
            <a:t>Accountability Measure</a:t>
          </a:r>
          <a:r>
            <a:rPr lang="en-US"/>
            <a:t> – Links financial data to </a:t>
          </a:r>
          <a:r>
            <a:rPr lang="en-US" b="1"/>
            <a:t>student outcomes, performance targets, or compliance indicators</a:t>
          </a:r>
          <a:r>
            <a:rPr lang="en-US"/>
            <a:t>. This dimension supports transparency and evaluation by tying expenditures to measurable results, such as graduation rates, assessment performance, or equity benchmarks.</a:t>
          </a:r>
        </a:p>
      </dgm:t>
    </dgm:pt>
    <dgm:pt modelId="{6C29965A-CEF2-42D2-BC1A-A0187A01C7E0}" type="parTrans" cxnId="{24529888-FC40-48AC-806A-61D050D8EC36}">
      <dgm:prSet/>
      <dgm:spPr/>
      <dgm:t>
        <a:bodyPr/>
        <a:lstStyle/>
        <a:p>
          <a:endParaRPr lang="en-US"/>
        </a:p>
      </dgm:t>
    </dgm:pt>
    <dgm:pt modelId="{1DDA5E3A-016A-4C3C-B6D4-D05D2D1538B2}" type="sibTrans" cxnId="{24529888-FC40-48AC-806A-61D050D8EC36}">
      <dgm:prSet/>
      <dgm:spPr/>
      <dgm:t>
        <a:bodyPr/>
        <a:lstStyle/>
        <a:p>
          <a:endParaRPr lang="en-US"/>
        </a:p>
      </dgm:t>
    </dgm:pt>
    <dgm:pt modelId="{CCA79B6A-0AC9-433D-AA67-F3ED28858D0C}">
      <dgm:prSet/>
      <dgm:spPr/>
      <dgm:t>
        <a:bodyPr/>
        <a:lstStyle/>
        <a:p>
          <a:r>
            <a:rPr lang="en-US"/>
            <a:t>Note: Due to the co-mingling in the original COA, we had to re-work the numbering conventions.</a:t>
          </a:r>
        </a:p>
      </dgm:t>
    </dgm:pt>
    <dgm:pt modelId="{299DA3F5-6E0A-4343-B6F4-5E44AD35690E}" type="parTrans" cxnId="{4825F77E-9A73-44B9-82C9-43BDA5B90E75}">
      <dgm:prSet/>
      <dgm:spPr/>
      <dgm:t>
        <a:bodyPr/>
        <a:lstStyle/>
        <a:p>
          <a:endParaRPr lang="en-US"/>
        </a:p>
      </dgm:t>
    </dgm:pt>
    <dgm:pt modelId="{1040BE76-7922-4137-9925-FBE7B79E1194}" type="sibTrans" cxnId="{4825F77E-9A73-44B9-82C9-43BDA5B90E75}">
      <dgm:prSet/>
      <dgm:spPr/>
      <dgm:t>
        <a:bodyPr/>
        <a:lstStyle/>
        <a:p>
          <a:endParaRPr lang="en-US"/>
        </a:p>
      </dgm:t>
    </dgm:pt>
    <dgm:pt modelId="{B659992F-E6C7-440D-A067-44BB9C3F2119}" type="pres">
      <dgm:prSet presAssocID="{18148DF1-A833-46B6-A020-4D1340978FF0}" presName="linear" presStyleCnt="0">
        <dgm:presLayoutVars>
          <dgm:animLvl val="lvl"/>
          <dgm:resizeHandles val="exact"/>
        </dgm:presLayoutVars>
      </dgm:prSet>
      <dgm:spPr/>
    </dgm:pt>
    <dgm:pt modelId="{9F5969BD-AFAE-498A-A1F1-F44D012F731A}" type="pres">
      <dgm:prSet presAssocID="{18099C1F-4B51-47B4-9E48-6D451D564A88}" presName="parentText" presStyleLbl="node1" presStyleIdx="0" presStyleCnt="2">
        <dgm:presLayoutVars>
          <dgm:chMax val="0"/>
          <dgm:bulletEnabled val="1"/>
        </dgm:presLayoutVars>
      </dgm:prSet>
      <dgm:spPr/>
    </dgm:pt>
    <dgm:pt modelId="{0307BC54-DC12-48C2-AD43-3FD3DCD10915}" type="pres">
      <dgm:prSet presAssocID="{18099C1F-4B51-47B4-9E48-6D451D564A88}" presName="childText" presStyleLbl="revTx" presStyleIdx="0" presStyleCnt="1">
        <dgm:presLayoutVars>
          <dgm:bulletEnabled val="1"/>
        </dgm:presLayoutVars>
      </dgm:prSet>
      <dgm:spPr/>
    </dgm:pt>
    <dgm:pt modelId="{1A23A7FC-A804-4166-9042-365BE479FB77}" type="pres">
      <dgm:prSet presAssocID="{CCA79B6A-0AC9-433D-AA67-F3ED28858D0C}" presName="parentText" presStyleLbl="node1" presStyleIdx="1" presStyleCnt="2">
        <dgm:presLayoutVars>
          <dgm:chMax val="0"/>
          <dgm:bulletEnabled val="1"/>
        </dgm:presLayoutVars>
      </dgm:prSet>
      <dgm:spPr/>
    </dgm:pt>
  </dgm:ptLst>
  <dgm:cxnLst>
    <dgm:cxn modelId="{1B924809-CA0F-4D13-A092-EFA04ECE000F}" type="presOf" srcId="{E6DDD92D-3EBD-4555-8A93-AA7FFC1D57F5}" destId="{0307BC54-DC12-48C2-AD43-3FD3DCD10915}" srcOrd="0" destOrd="7" presId="urn:microsoft.com/office/officeart/2005/8/layout/vList2"/>
    <dgm:cxn modelId="{282BAC0B-0CBE-4CE4-BF63-D9CB5E18C91B}" type="presOf" srcId="{0D623FAA-7E95-4FBB-BF23-68645FA2C746}" destId="{0307BC54-DC12-48C2-AD43-3FD3DCD10915}" srcOrd="0" destOrd="2" presId="urn:microsoft.com/office/officeart/2005/8/layout/vList2"/>
    <dgm:cxn modelId="{4D770820-E580-452A-9F0E-0C196BC08B13}" srcId="{18099C1F-4B51-47B4-9E48-6D451D564A88}" destId="{2349FEAD-4334-4FC2-A844-5CF9065F39A1}" srcOrd="1" destOrd="0" parTransId="{E5FB2AA1-5063-4BEE-8994-AB7AA74A909B}" sibTransId="{040A2222-924A-4199-BB24-DFE9536D77D2}"/>
    <dgm:cxn modelId="{D274A923-3217-4713-A3B7-A174C7A28FC4}" type="presOf" srcId="{CCA79B6A-0AC9-433D-AA67-F3ED28858D0C}" destId="{1A23A7FC-A804-4166-9042-365BE479FB77}" srcOrd="0" destOrd="0" presId="urn:microsoft.com/office/officeart/2005/8/layout/vList2"/>
    <dgm:cxn modelId="{D228CE24-6656-406D-863E-C0979D317CBC}" srcId="{18099C1F-4B51-47B4-9E48-6D451D564A88}" destId="{ACB35347-CFFA-4ABD-BD5E-3C4D4ADED23D}" srcOrd="8" destOrd="0" parTransId="{5155B626-6068-4F1C-ACC3-6C3C6C80ED6E}" sibTransId="{299E0ECD-01FB-423F-AA1C-3515CC611CBC}"/>
    <dgm:cxn modelId="{3AE7DE2A-F14F-472F-BBA8-50788DE95F7B}" type="presOf" srcId="{ACB35347-CFFA-4ABD-BD5E-3C4D4ADED23D}" destId="{0307BC54-DC12-48C2-AD43-3FD3DCD10915}" srcOrd="0" destOrd="8" presId="urn:microsoft.com/office/officeart/2005/8/layout/vList2"/>
    <dgm:cxn modelId="{88B5F732-C72C-4181-A8AD-0F6C4E775BD1}" srcId="{18099C1F-4B51-47B4-9E48-6D451D564A88}" destId="{6F272CFC-DA29-4AC6-A304-E9A74EF718D8}" srcOrd="3" destOrd="0" parTransId="{82E144D5-9832-4A47-8B4E-BB6072A112E2}" sibTransId="{5E8BFDC8-6664-4023-B29A-B6CB88F96036}"/>
    <dgm:cxn modelId="{9B64CD3D-5075-4517-8F2E-166F68A6680F}" srcId="{18099C1F-4B51-47B4-9E48-6D451D564A88}" destId="{A41EA918-2C8D-4B07-B786-4C96EF9242DE}" srcOrd="5" destOrd="0" parTransId="{A47FCC1D-F73F-4E6D-889B-01419DED382C}" sibTransId="{3C101229-CD25-4F67-A670-BDBCCAA42773}"/>
    <dgm:cxn modelId="{BEB84740-289D-4DF7-80D5-30655FD42D7F}" type="presOf" srcId="{18099C1F-4B51-47B4-9E48-6D451D564A88}" destId="{9F5969BD-AFAE-498A-A1F1-F44D012F731A}" srcOrd="0" destOrd="0" presId="urn:microsoft.com/office/officeart/2005/8/layout/vList2"/>
    <dgm:cxn modelId="{44B09B5E-066B-4B02-B509-ED783CF3D18C}" type="presOf" srcId="{F308DE6C-62A1-4B4E-BF55-C0AE7D31CD4B}" destId="{0307BC54-DC12-48C2-AD43-3FD3DCD10915}" srcOrd="0" destOrd="0" presId="urn:microsoft.com/office/officeart/2005/8/layout/vList2"/>
    <dgm:cxn modelId="{39ADB468-128B-43B6-955D-33318F5C91F6}" type="presOf" srcId="{18148DF1-A833-46B6-A020-4D1340978FF0}" destId="{B659992F-E6C7-440D-A067-44BB9C3F2119}" srcOrd="0" destOrd="0" presId="urn:microsoft.com/office/officeart/2005/8/layout/vList2"/>
    <dgm:cxn modelId="{BCBBEE73-27C5-4B62-AC44-5F4F707E46EA}" srcId="{18148DF1-A833-46B6-A020-4D1340978FF0}" destId="{18099C1F-4B51-47B4-9E48-6D451D564A88}" srcOrd="0" destOrd="0" parTransId="{3506FA94-072C-479D-868C-0174B97E08EB}" sibTransId="{AA270BBA-1334-4FAF-8A86-97DEE857BC47}"/>
    <dgm:cxn modelId="{0B810558-2DED-4C93-9512-D76C764CACF2}" type="presOf" srcId="{2349FEAD-4334-4FC2-A844-5CF9065F39A1}" destId="{0307BC54-DC12-48C2-AD43-3FD3DCD10915}" srcOrd="0" destOrd="1" presId="urn:microsoft.com/office/officeart/2005/8/layout/vList2"/>
    <dgm:cxn modelId="{11C3FB78-9AAB-4E17-99C9-BDF5C4D7E639}" type="presOf" srcId="{A41EA918-2C8D-4B07-B786-4C96EF9242DE}" destId="{0307BC54-DC12-48C2-AD43-3FD3DCD10915}" srcOrd="0" destOrd="5" presId="urn:microsoft.com/office/officeart/2005/8/layout/vList2"/>
    <dgm:cxn modelId="{B5EFCC5A-7649-407D-9D26-2AC3365A9853}" type="presOf" srcId="{D9612A2C-A89A-40B2-B4DA-C0071BD045B4}" destId="{0307BC54-DC12-48C2-AD43-3FD3DCD10915}" srcOrd="0" destOrd="4" presId="urn:microsoft.com/office/officeart/2005/8/layout/vList2"/>
    <dgm:cxn modelId="{70F8357D-8557-4010-A116-125294BC981E}" type="presOf" srcId="{CE0EA816-7556-4699-9EA3-54E79ADEF2CB}" destId="{0307BC54-DC12-48C2-AD43-3FD3DCD10915}" srcOrd="0" destOrd="6" presId="urn:microsoft.com/office/officeart/2005/8/layout/vList2"/>
    <dgm:cxn modelId="{4825F77E-9A73-44B9-82C9-43BDA5B90E75}" srcId="{18148DF1-A833-46B6-A020-4D1340978FF0}" destId="{CCA79B6A-0AC9-433D-AA67-F3ED28858D0C}" srcOrd="1" destOrd="0" parTransId="{299DA3F5-6E0A-4343-B6F4-5E44AD35690E}" sibTransId="{1040BE76-7922-4137-9925-FBE7B79E1194}"/>
    <dgm:cxn modelId="{24529888-FC40-48AC-806A-61D050D8EC36}" srcId="{18099C1F-4B51-47B4-9E48-6D451D564A88}" destId="{0BCC79F5-C272-4C1F-8106-9768458FCE89}" srcOrd="9" destOrd="0" parTransId="{6C29965A-CEF2-42D2-BC1A-A0187A01C7E0}" sibTransId="{1DDA5E3A-016A-4C3C-B6D4-D05D2D1538B2}"/>
    <dgm:cxn modelId="{A3520489-FB36-4B89-8ADA-37693E31A602}" srcId="{18099C1F-4B51-47B4-9E48-6D451D564A88}" destId="{E6DDD92D-3EBD-4555-8A93-AA7FFC1D57F5}" srcOrd="7" destOrd="0" parTransId="{13145DE1-6E03-4176-9E4F-C4390DBF3D63}" sibTransId="{DA299E73-97E3-4972-BC50-0DD33DDCA7FF}"/>
    <dgm:cxn modelId="{C8A58D8A-F1EF-4C45-A823-76CB4156D7C0}" type="presOf" srcId="{6F272CFC-DA29-4AC6-A304-E9A74EF718D8}" destId="{0307BC54-DC12-48C2-AD43-3FD3DCD10915}" srcOrd="0" destOrd="3" presId="urn:microsoft.com/office/officeart/2005/8/layout/vList2"/>
    <dgm:cxn modelId="{9846748F-32FA-4F04-9BE9-AB5B032542D2}" type="presOf" srcId="{0BCC79F5-C272-4C1F-8106-9768458FCE89}" destId="{0307BC54-DC12-48C2-AD43-3FD3DCD10915}" srcOrd="0" destOrd="9" presId="urn:microsoft.com/office/officeart/2005/8/layout/vList2"/>
    <dgm:cxn modelId="{CC800E9B-2E67-45E5-B426-6F927214A4AC}" srcId="{18099C1F-4B51-47B4-9E48-6D451D564A88}" destId="{D9612A2C-A89A-40B2-B4DA-C0071BD045B4}" srcOrd="4" destOrd="0" parTransId="{489E20A7-6E9B-47FE-A924-BB7C3F7D4FF6}" sibTransId="{215D3BF7-5C51-4E71-A896-7DF8C7D1957C}"/>
    <dgm:cxn modelId="{0D127CE4-C81C-4BE5-8F69-1EF17E227639}" srcId="{18099C1F-4B51-47B4-9E48-6D451D564A88}" destId="{F308DE6C-62A1-4B4E-BF55-C0AE7D31CD4B}" srcOrd="0" destOrd="0" parTransId="{01318E13-CE9A-43C8-9CC3-0E6841AEC5A1}" sibTransId="{20702F15-22DE-41C0-8731-AB35816C1835}"/>
    <dgm:cxn modelId="{F47947E8-1342-40D8-A434-188A90202903}" srcId="{18099C1F-4B51-47B4-9E48-6D451D564A88}" destId="{CE0EA816-7556-4699-9EA3-54E79ADEF2CB}" srcOrd="6" destOrd="0" parTransId="{53AA444B-1A86-4D5D-B496-3F6AD67711CD}" sibTransId="{BE75CFFE-7B9A-4350-BDA6-A952C6CC8017}"/>
    <dgm:cxn modelId="{F9F0DBEC-1660-4D30-BF50-04D18DBBB1CE}" srcId="{18099C1F-4B51-47B4-9E48-6D451D564A88}" destId="{0D623FAA-7E95-4FBB-BF23-68645FA2C746}" srcOrd="2" destOrd="0" parTransId="{11AD7950-87C4-40DA-BDF3-37D6E7A4A3B1}" sibTransId="{E8219CC7-9D77-4E71-8A3A-486D83D39D69}"/>
    <dgm:cxn modelId="{4A3F2448-D7B9-41E2-B2F5-3EA1969C1917}" type="presParOf" srcId="{B659992F-E6C7-440D-A067-44BB9C3F2119}" destId="{9F5969BD-AFAE-498A-A1F1-F44D012F731A}" srcOrd="0" destOrd="0" presId="urn:microsoft.com/office/officeart/2005/8/layout/vList2"/>
    <dgm:cxn modelId="{57FEF7BE-6EF2-4D71-8F5C-919CE3428058}" type="presParOf" srcId="{B659992F-E6C7-440D-A067-44BB9C3F2119}" destId="{0307BC54-DC12-48C2-AD43-3FD3DCD10915}" srcOrd="1" destOrd="0" presId="urn:microsoft.com/office/officeart/2005/8/layout/vList2"/>
    <dgm:cxn modelId="{6BD758C1-3900-46D7-817E-96B662762E0C}" type="presParOf" srcId="{B659992F-E6C7-440D-A067-44BB9C3F2119}" destId="{1A23A7FC-A804-4166-9042-365BE479FB77}"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BC266B-47B5-49E4-82F9-A0E0A63E0EAF}">
      <dsp:nvSpPr>
        <dsp:cNvPr id="0" name=""/>
        <dsp:cNvSpPr/>
      </dsp:nvSpPr>
      <dsp:spPr>
        <a:xfrm>
          <a:off x="0" y="4363161"/>
          <a:ext cx="6172199" cy="71581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a:t>Results will guide both </a:t>
          </a:r>
          <a:r>
            <a:rPr lang="en-US" sz="1300" b="1" kern="1200"/>
            <a:t>manual redesign</a:t>
          </a:r>
          <a:r>
            <a:rPr lang="en-US" sz="1300" kern="1200"/>
            <a:t> and </a:t>
          </a:r>
          <a:r>
            <a:rPr lang="en-US" sz="1300" b="1" kern="1200"/>
            <a:t>data system planning</a:t>
          </a:r>
          <a:r>
            <a:rPr lang="en-US" sz="1300" kern="1200"/>
            <a:t>, ensuring alignment with district operations.</a:t>
          </a:r>
        </a:p>
      </dsp:txBody>
      <dsp:txXfrm>
        <a:off x="0" y="4363161"/>
        <a:ext cx="6172199" cy="715813"/>
      </dsp:txXfrm>
    </dsp:sp>
    <dsp:sp modelId="{1FF535BA-3BEB-4346-B306-F2BE12A4ACCB}">
      <dsp:nvSpPr>
        <dsp:cNvPr id="0" name=""/>
        <dsp:cNvSpPr/>
      </dsp:nvSpPr>
      <dsp:spPr>
        <a:xfrm rot="10800000">
          <a:off x="0" y="3272978"/>
          <a:ext cx="6172199" cy="1100920"/>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a:t>ODE Collaboration with Software Companies</a:t>
          </a:r>
        </a:p>
      </dsp:txBody>
      <dsp:txXfrm rot="10800000">
        <a:off x="0" y="3272978"/>
        <a:ext cx="6172199" cy="715345"/>
      </dsp:txXfrm>
    </dsp:sp>
    <dsp:sp modelId="{E78AFB7E-67EA-4975-8A7B-1138A5C34AF0}">
      <dsp:nvSpPr>
        <dsp:cNvPr id="0" name=""/>
        <dsp:cNvSpPr/>
      </dsp:nvSpPr>
      <dsp:spPr>
        <a:xfrm rot="10800000">
          <a:off x="0" y="2182795"/>
          <a:ext cx="6172199" cy="1100920"/>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a:t>Chart of Accounts Review Committee</a:t>
          </a:r>
        </a:p>
      </dsp:txBody>
      <dsp:txXfrm rot="10800000">
        <a:off x="0" y="2182795"/>
        <a:ext cx="6172199" cy="715345"/>
      </dsp:txXfrm>
    </dsp:sp>
    <dsp:sp modelId="{42CFD7CA-DD33-4079-9F7C-99FC4F59EFE1}">
      <dsp:nvSpPr>
        <dsp:cNvPr id="0" name=""/>
        <dsp:cNvSpPr/>
      </dsp:nvSpPr>
      <dsp:spPr>
        <a:xfrm rot="10800000">
          <a:off x="0" y="1092612"/>
          <a:ext cx="6172199" cy="1100920"/>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a:t>Extended Public Comment Period Through December 1st</a:t>
          </a:r>
        </a:p>
      </dsp:txBody>
      <dsp:txXfrm rot="-10800000">
        <a:off x="0" y="1092612"/>
        <a:ext cx="6172199" cy="386423"/>
      </dsp:txXfrm>
    </dsp:sp>
    <dsp:sp modelId="{646390B9-0C25-4D89-BA49-0BBDA1B0906E}">
      <dsp:nvSpPr>
        <dsp:cNvPr id="0" name=""/>
        <dsp:cNvSpPr/>
      </dsp:nvSpPr>
      <dsp:spPr>
        <a:xfrm>
          <a:off x="3013" y="1479035"/>
          <a:ext cx="2055390" cy="329175"/>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t>Capture </a:t>
          </a:r>
          <a:r>
            <a:rPr lang="en-US" sz="800" b="1" kern="1200"/>
            <a:t>detailed feedback</a:t>
          </a:r>
          <a:r>
            <a:rPr lang="en-US" sz="800" kern="1200"/>
            <a:t> on each COA dimension.</a:t>
          </a:r>
        </a:p>
      </dsp:txBody>
      <dsp:txXfrm>
        <a:off x="3013" y="1479035"/>
        <a:ext cx="2055390" cy="329175"/>
      </dsp:txXfrm>
    </dsp:sp>
    <dsp:sp modelId="{8BCC09D4-057A-473A-B18B-286D200B1EF2}">
      <dsp:nvSpPr>
        <dsp:cNvPr id="0" name=""/>
        <dsp:cNvSpPr/>
      </dsp:nvSpPr>
      <dsp:spPr>
        <a:xfrm>
          <a:off x="2058404" y="1479035"/>
          <a:ext cx="2055390" cy="329175"/>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t>Identify </a:t>
          </a:r>
          <a:r>
            <a:rPr lang="en-US" sz="800" b="1" kern="1200"/>
            <a:t>barriers and readiness</a:t>
          </a:r>
          <a:r>
            <a:rPr lang="en-US" sz="800" kern="1200"/>
            <a:t> for implementation.</a:t>
          </a:r>
        </a:p>
      </dsp:txBody>
      <dsp:txXfrm>
        <a:off x="2058404" y="1479035"/>
        <a:ext cx="2055390" cy="329175"/>
      </dsp:txXfrm>
    </dsp:sp>
    <dsp:sp modelId="{29584F2F-5AC4-41ED-81D5-C7DC91B89080}">
      <dsp:nvSpPr>
        <dsp:cNvPr id="0" name=""/>
        <dsp:cNvSpPr/>
      </dsp:nvSpPr>
      <dsp:spPr>
        <a:xfrm>
          <a:off x="4113795" y="1479035"/>
          <a:ext cx="2055390" cy="329175"/>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t>Inform future decisions around </a:t>
          </a:r>
          <a:r>
            <a:rPr lang="en-US" sz="800" b="1" kern="1200"/>
            <a:t>system integration</a:t>
          </a:r>
          <a:r>
            <a:rPr lang="en-US" sz="800" kern="1200"/>
            <a:t>, training, and software support.</a:t>
          </a:r>
        </a:p>
      </dsp:txBody>
      <dsp:txXfrm>
        <a:off x="4113795" y="1479035"/>
        <a:ext cx="2055390" cy="329175"/>
      </dsp:txXfrm>
    </dsp:sp>
    <dsp:sp modelId="{415469D0-B7CA-474A-81D0-04979F7CEA02}">
      <dsp:nvSpPr>
        <dsp:cNvPr id="0" name=""/>
        <dsp:cNvSpPr/>
      </dsp:nvSpPr>
      <dsp:spPr>
        <a:xfrm rot="10800000">
          <a:off x="0" y="2429"/>
          <a:ext cx="6172199" cy="1100920"/>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b="1" kern="1200"/>
            <a:t>Initial In-Depth Survey</a:t>
          </a:r>
          <a:endParaRPr lang="en-US" sz="1300" kern="1200"/>
        </a:p>
      </dsp:txBody>
      <dsp:txXfrm rot="10800000">
        <a:off x="0" y="2429"/>
        <a:ext cx="6172199" cy="7153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47575-E3B2-4300-835E-C938CD6A37F4}">
      <dsp:nvSpPr>
        <dsp:cNvPr id="0" name=""/>
        <dsp:cNvSpPr/>
      </dsp:nvSpPr>
      <dsp:spPr>
        <a:xfrm>
          <a:off x="0" y="931396"/>
          <a:ext cx="3033152" cy="1926051"/>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327BE17-C8C1-4EC5-86D7-C1380AA41477}">
      <dsp:nvSpPr>
        <dsp:cNvPr id="0" name=""/>
        <dsp:cNvSpPr/>
      </dsp:nvSpPr>
      <dsp:spPr>
        <a:xfrm>
          <a:off x="337016" y="1251562"/>
          <a:ext cx="3033152" cy="192605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a:t>•</a:t>
          </a:r>
          <a:r>
            <a:rPr lang="en-US" sz="1300" kern="1200"/>
            <a:t> We began by analyzing the dimensions currently represented in the PBAM and identifying new dimensions needed moving forward. This process allowed us to address areas where </a:t>
          </a:r>
          <a:r>
            <a:rPr lang="en-US" sz="1300" b="1" kern="1200"/>
            <a:t>commingling of dimensions</a:t>
          </a:r>
          <a:r>
            <a:rPr lang="en-US" sz="1300" kern="1200"/>
            <a:t> was occurring and correct them—laying a strong foundation for the redesigned chart of accounts.</a:t>
          </a:r>
        </a:p>
      </dsp:txBody>
      <dsp:txXfrm>
        <a:off x="393428" y="1307974"/>
        <a:ext cx="2920328" cy="1813227"/>
      </dsp:txXfrm>
    </dsp:sp>
    <dsp:sp modelId="{1370A3F4-8088-4208-9D01-C21CED4EA925}">
      <dsp:nvSpPr>
        <dsp:cNvPr id="0" name=""/>
        <dsp:cNvSpPr/>
      </dsp:nvSpPr>
      <dsp:spPr>
        <a:xfrm>
          <a:off x="3707186" y="931396"/>
          <a:ext cx="3033152" cy="1926051"/>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80948BC7-633A-4EC3-833C-C4B80D6A3B78}">
      <dsp:nvSpPr>
        <dsp:cNvPr id="0" name=""/>
        <dsp:cNvSpPr/>
      </dsp:nvSpPr>
      <dsp:spPr>
        <a:xfrm>
          <a:off x="4044203" y="1251562"/>
          <a:ext cx="3033152" cy="192605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a:t>•</a:t>
          </a:r>
          <a:r>
            <a:rPr lang="en-US" sz="1300" kern="1200"/>
            <a:t> During this review, we found that the </a:t>
          </a:r>
          <a:r>
            <a:rPr lang="en-US" sz="1300" b="1" kern="1200"/>
            <a:t>Program dimension</a:t>
          </a:r>
          <a:r>
            <a:rPr lang="en-US" sz="1300" kern="1200"/>
            <a:t> was missing almost entirely, despite its importance for narrative reporting. This dimension was added, and we are working with program managers to ensure alignment in expenditure reporting.</a:t>
          </a:r>
        </a:p>
      </dsp:txBody>
      <dsp:txXfrm>
        <a:off x="4100615" y="1307974"/>
        <a:ext cx="2920328" cy="1813227"/>
      </dsp:txXfrm>
    </dsp:sp>
    <dsp:sp modelId="{FEA335BE-7F3A-46C4-8B41-A41AE42A1036}">
      <dsp:nvSpPr>
        <dsp:cNvPr id="0" name=""/>
        <dsp:cNvSpPr/>
      </dsp:nvSpPr>
      <dsp:spPr>
        <a:xfrm>
          <a:off x="7414372" y="931396"/>
          <a:ext cx="3033152" cy="1926051"/>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09392CD1-9E4C-4C5D-BCFD-906110C5066A}">
      <dsp:nvSpPr>
        <dsp:cNvPr id="0" name=""/>
        <dsp:cNvSpPr/>
      </dsp:nvSpPr>
      <dsp:spPr>
        <a:xfrm>
          <a:off x="7751389" y="1251562"/>
          <a:ext cx="3033152" cy="192605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 We also added a Grant dimension and an Accountability Measures to support performance-based and compliance reporting.</a:t>
          </a:r>
        </a:p>
      </dsp:txBody>
      <dsp:txXfrm>
        <a:off x="7807801" y="1307974"/>
        <a:ext cx="2920328" cy="18132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F98690-501E-4B44-83D2-CDBF8FCDFF6B}">
      <dsp:nvSpPr>
        <dsp:cNvPr id="0" name=""/>
        <dsp:cNvSpPr/>
      </dsp:nvSpPr>
      <dsp:spPr>
        <a:xfrm>
          <a:off x="3888332" y="1607396"/>
          <a:ext cx="1378609" cy="656092"/>
        </a:xfrm>
        <a:custGeom>
          <a:avLst/>
          <a:gdLst/>
          <a:ahLst/>
          <a:cxnLst/>
          <a:rect l="0" t="0" r="0" b="0"/>
          <a:pathLst>
            <a:path>
              <a:moveTo>
                <a:pt x="0" y="0"/>
              </a:moveTo>
              <a:lnTo>
                <a:pt x="0" y="447108"/>
              </a:lnTo>
              <a:lnTo>
                <a:pt x="1378609" y="447108"/>
              </a:lnTo>
              <a:lnTo>
                <a:pt x="1378609" y="65609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51BB53-45C3-403D-9662-9391130EE04B}">
      <dsp:nvSpPr>
        <dsp:cNvPr id="0" name=""/>
        <dsp:cNvSpPr/>
      </dsp:nvSpPr>
      <dsp:spPr>
        <a:xfrm>
          <a:off x="2509723" y="1607396"/>
          <a:ext cx="1378609" cy="656092"/>
        </a:xfrm>
        <a:custGeom>
          <a:avLst/>
          <a:gdLst/>
          <a:ahLst/>
          <a:cxnLst/>
          <a:rect l="0" t="0" r="0" b="0"/>
          <a:pathLst>
            <a:path>
              <a:moveTo>
                <a:pt x="1378609" y="0"/>
              </a:moveTo>
              <a:lnTo>
                <a:pt x="1378609" y="447108"/>
              </a:lnTo>
              <a:lnTo>
                <a:pt x="0" y="447108"/>
              </a:lnTo>
              <a:lnTo>
                <a:pt x="0" y="65609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EEB727-3E7E-434E-9376-EB54FC8C0B05}">
      <dsp:nvSpPr>
        <dsp:cNvPr id="0" name=""/>
        <dsp:cNvSpPr/>
      </dsp:nvSpPr>
      <dsp:spPr>
        <a:xfrm>
          <a:off x="3159" y="174895"/>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FDC2209-81F1-4D12-9BA0-CF6ECD72CB95}">
      <dsp:nvSpPr>
        <dsp:cNvPr id="0" name=""/>
        <dsp:cNvSpPr/>
      </dsp:nvSpPr>
      <dsp:spPr>
        <a:xfrm>
          <a:off x="253815" y="413019"/>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We are now incorporating a </a:t>
          </a:r>
          <a:r>
            <a:rPr lang="en-US" sz="1100" b="1" i="0" kern="1200" baseline="0"/>
            <a:t>feedback loop with districts</a:t>
          </a:r>
          <a:r>
            <a:rPr lang="en-US" sz="1100" b="0" i="0" kern="1200" baseline="0"/>
            <a:t> to validate the detailed breakdown of each dimension. This ensures the new structure accurately reflects how districts track and report financial data and we are not missing any required elements.</a:t>
          </a:r>
          <a:endParaRPr lang="en-US" sz="1100" kern="1200"/>
        </a:p>
      </dsp:txBody>
      <dsp:txXfrm>
        <a:off x="295772" y="454976"/>
        <a:ext cx="2171993" cy="1348587"/>
      </dsp:txXfrm>
    </dsp:sp>
    <dsp:sp modelId="{F26C9B44-9FCE-4D2D-AC9D-00734B729EFD}">
      <dsp:nvSpPr>
        <dsp:cNvPr id="0" name=""/>
        <dsp:cNvSpPr/>
      </dsp:nvSpPr>
      <dsp:spPr>
        <a:xfrm>
          <a:off x="2760379" y="174895"/>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70F26C5-06FE-4FF6-B8C1-C7E2D6D4A4A5}">
      <dsp:nvSpPr>
        <dsp:cNvPr id="0" name=""/>
        <dsp:cNvSpPr/>
      </dsp:nvSpPr>
      <dsp:spPr>
        <a:xfrm>
          <a:off x="3011035" y="413019"/>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Once we confirm that all dimension elements are clearly defined and logically structured, we will determine how to integrate them into the </a:t>
          </a:r>
          <a:r>
            <a:rPr lang="en-US" sz="1100" b="1" i="0" kern="1200" baseline="0"/>
            <a:t>20-element code format</a:t>
          </a:r>
          <a:r>
            <a:rPr lang="en-US" sz="1100" b="0" i="0" kern="1200" baseline="0"/>
            <a:t> currently supported by district systems—or assess whether a </a:t>
          </a:r>
          <a:r>
            <a:rPr lang="en-US" sz="1100" b="1" i="0" kern="1200" baseline="0"/>
            <a:t>code structure expansion</a:t>
          </a:r>
          <a:r>
            <a:rPr lang="en-US" sz="1100" b="0" i="0" kern="1200" baseline="0"/>
            <a:t> is necessary.</a:t>
          </a:r>
          <a:endParaRPr lang="en-US" sz="1100" kern="1200"/>
        </a:p>
      </dsp:txBody>
      <dsp:txXfrm>
        <a:off x="3052992" y="454976"/>
        <a:ext cx="2171993" cy="1348587"/>
      </dsp:txXfrm>
    </dsp:sp>
    <dsp:sp modelId="{AF5B7A4F-BD82-4BED-BD14-66309F0D5AA0}">
      <dsp:nvSpPr>
        <dsp:cNvPr id="0" name=""/>
        <dsp:cNvSpPr/>
      </dsp:nvSpPr>
      <dsp:spPr>
        <a:xfrm>
          <a:off x="1381769" y="2263489"/>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3E793C0-3C23-4179-A5EE-8A4665B5D451}">
      <dsp:nvSpPr>
        <dsp:cNvPr id="0" name=""/>
        <dsp:cNvSpPr/>
      </dsp:nvSpPr>
      <dsp:spPr>
        <a:xfrm>
          <a:off x="1632425" y="2501613"/>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This phase will be conducted in partnership with the </a:t>
          </a:r>
          <a:r>
            <a:rPr lang="en-US" sz="1100" b="1" i="0" kern="1200" baseline="0"/>
            <a:t>COA Committee</a:t>
          </a:r>
          <a:r>
            <a:rPr lang="en-US" sz="1100" b="0" i="0" kern="1200" baseline="0"/>
            <a:t>, ensuring statewide input and feasibility.</a:t>
          </a:r>
          <a:endParaRPr lang="en-US" sz="1100" kern="1200"/>
        </a:p>
      </dsp:txBody>
      <dsp:txXfrm>
        <a:off x="1674382" y="2543570"/>
        <a:ext cx="2171993" cy="1348587"/>
      </dsp:txXfrm>
    </dsp:sp>
    <dsp:sp modelId="{18596E1E-6944-4914-92B2-B359272264FD}">
      <dsp:nvSpPr>
        <dsp:cNvPr id="0" name=""/>
        <dsp:cNvSpPr/>
      </dsp:nvSpPr>
      <dsp:spPr>
        <a:xfrm>
          <a:off x="4138989" y="2263489"/>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1EAF020-A278-49F5-99F7-450B05727E79}">
      <dsp:nvSpPr>
        <dsp:cNvPr id="0" name=""/>
        <dsp:cNvSpPr/>
      </dsp:nvSpPr>
      <dsp:spPr>
        <a:xfrm>
          <a:off x="4389645" y="2501613"/>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The COA Committee will also review and provide recommendations on the narrative portion of the PBAM manual, which will include guidance on budget, financial, program, grant-level reporting and internal controls.</a:t>
          </a:r>
        </a:p>
      </dsp:txBody>
      <dsp:txXfrm>
        <a:off x="4431602" y="2543570"/>
        <a:ext cx="2171993" cy="1348587"/>
      </dsp:txXfrm>
    </dsp:sp>
    <dsp:sp modelId="{3B00EE33-7E77-4801-8F4B-D1F4EB966EAD}">
      <dsp:nvSpPr>
        <dsp:cNvPr id="0" name=""/>
        <dsp:cNvSpPr/>
      </dsp:nvSpPr>
      <dsp:spPr>
        <a:xfrm>
          <a:off x="5517599" y="174895"/>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5A50685-C8CF-4E50-94F8-90891B7AECA3}">
      <dsp:nvSpPr>
        <dsp:cNvPr id="0" name=""/>
        <dsp:cNvSpPr/>
      </dsp:nvSpPr>
      <dsp:spPr>
        <a:xfrm>
          <a:off x="5768255" y="413019"/>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After the full dimension structure is finalized, we will </a:t>
          </a:r>
          <a:r>
            <a:rPr lang="en-US" sz="1100" b="1" i="0" kern="1200" baseline="0"/>
            <a:t>integrate the revised chart of accounts into the PBAM Manual</a:t>
          </a:r>
          <a:r>
            <a:rPr lang="en-US" sz="1100" b="0" i="0" kern="1200" baseline="0"/>
            <a:t> and prepare a formal proposal for </a:t>
          </a:r>
          <a:r>
            <a:rPr lang="en-US" sz="1100" b="1" i="0" kern="1200" baseline="0"/>
            <a:t>Board of Education adoption</a:t>
          </a:r>
          <a:r>
            <a:rPr lang="en-US" sz="1100" b="0" i="0" kern="1200" baseline="0"/>
            <a:t>.</a:t>
          </a:r>
          <a:endParaRPr lang="en-US" sz="1100" kern="1200"/>
        </a:p>
      </dsp:txBody>
      <dsp:txXfrm>
        <a:off x="5810212" y="454976"/>
        <a:ext cx="2171993" cy="1348587"/>
      </dsp:txXfrm>
    </dsp:sp>
    <dsp:sp modelId="{A2235F76-D6E3-430E-88CA-954EF90CDE30}">
      <dsp:nvSpPr>
        <dsp:cNvPr id="0" name=""/>
        <dsp:cNvSpPr/>
      </dsp:nvSpPr>
      <dsp:spPr>
        <a:xfrm>
          <a:off x="8274818" y="174895"/>
          <a:ext cx="2255907" cy="143250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C9122C9-DCE8-458A-9467-CE50EB720AED}">
      <dsp:nvSpPr>
        <dsp:cNvPr id="0" name=""/>
        <dsp:cNvSpPr/>
      </dsp:nvSpPr>
      <dsp:spPr>
        <a:xfrm>
          <a:off x="8525475" y="413019"/>
          <a:ext cx="2255907" cy="143250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0" i="0" kern="1200" baseline="0"/>
            <a:t>Following adoption, we will develop a </a:t>
          </a:r>
          <a:r>
            <a:rPr lang="en-US" sz="1100" b="1" i="0" kern="1200" baseline="0"/>
            <a:t>statewide rollout strategy</a:t>
          </a:r>
          <a:r>
            <a:rPr lang="en-US" sz="1100" b="0" i="0" kern="1200" baseline="0"/>
            <a:t> to support implementation across all LEAs, including training, transition support, and system integration planning.</a:t>
          </a:r>
          <a:endParaRPr lang="en-US" sz="1100" kern="1200"/>
        </a:p>
      </dsp:txBody>
      <dsp:txXfrm>
        <a:off x="8567432" y="454976"/>
        <a:ext cx="2171993" cy="13485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07FA3-9627-4682-8288-3AAA496D40AB}">
      <dsp:nvSpPr>
        <dsp:cNvPr id="0" name=""/>
        <dsp:cNvSpPr/>
      </dsp:nvSpPr>
      <dsp:spPr>
        <a:xfrm>
          <a:off x="0" y="1705"/>
          <a:ext cx="10784542" cy="86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AF0534-8EAF-48D0-8022-D585073BB647}">
      <dsp:nvSpPr>
        <dsp:cNvPr id="0" name=""/>
        <dsp:cNvSpPr/>
      </dsp:nvSpPr>
      <dsp:spPr>
        <a:xfrm>
          <a:off x="261461" y="196181"/>
          <a:ext cx="475385" cy="4753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44BD6F-F612-471F-B0FB-053C653C100A}">
      <dsp:nvSpPr>
        <dsp:cNvPr id="0" name=""/>
        <dsp:cNvSpPr/>
      </dsp:nvSpPr>
      <dsp:spPr>
        <a:xfrm>
          <a:off x="998308" y="1705"/>
          <a:ext cx="9786233" cy="864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76" tIns="91476" rIns="91476" bIns="91476" numCol="1" spcCol="1270" anchor="ctr" anchorCtr="0">
          <a:noAutofit/>
        </a:bodyPr>
        <a:lstStyle/>
        <a:p>
          <a:pPr marL="0" lvl="0" indent="0" algn="l" defTabSz="933450">
            <a:lnSpc>
              <a:spcPct val="100000"/>
            </a:lnSpc>
            <a:spcBef>
              <a:spcPct val="0"/>
            </a:spcBef>
            <a:spcAft>
              <a:spcPct val="35000"/>
            </a:spcAft>
            <a:buNone/>
          </a:pPr>
          <a:r>
            <a:rPr lang="en-US" sz="2100" b="0" i="0" kern="1200" baseline="0"/>
            <a:t>Major additions support </a:t>
          </a:r>
          <a:r>
            <a:rPr lang="en-US" sz="2100" b="1" i="0" kern="1200" baseline="0"/>
            <a:t>program</a:t>
          </a:r>
          <a:r>
            <a:rPr lang="en-US" sz="2100" b="0" i="0" kern="1200" baseline="0"/>
            <a:t>, </a:t>
          </a:r>
          <a:r>
            <a:rPr lang="en-US" sz="2100" b="1" i="0" kern="1200" baseline="0"/>
            <a:t>grant</a:t>
          </a:r>
          <a:r>
            <a:rPr lang="en-US" sz="2100" b="0" i="0" kern="1200" baseline="0"/>
            <a:t>, and </a:t>
          </a:r>
          <a:r>
            <a:rPr lang="en-US" sz="2100" b="1" i="0" kern="1200" baseline="0"/>
            <a:t>accountability</a:t>
          </a:r>
          <a:r>
            <a:rPr lang="en-US" sz="2100" b="0" i="0" kern="1200" baseline="0"/>
            <a:t> tracking.</a:t>
          </a:r>
          <a:endParaRPr lang="en-US" sz="2100" kern="1200"/>
        </a:p>
      </dsp:txBody>
      <dsp:txXfrm>
        <a:off x="998308" y="1705"/>
        <a:ext cx="9786233" cy="864336"/>
      </dsp:txXfrm>
    </dsp:sp>
    <dsp:sp modelId="{500D7061-9912-470F-B0E4-EDA5869DBDDA}">
      <dsp:nvSpPr>
        <dsp:cNvPr id="0" name=""/>
        <dsp:cNvSpPr/>
      </dsp:nvSpPr>
      <dsp:spPr>
        <a:xfrm>
          <a:off x="0" y="1082126"/>
          <a:ext cx="10784542" cy="86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372767-663D-4527-A54C-4D86756B58CE}">
      <dsp:nvSpPr>
        <dsp:cNvPr id="0" name=""/>
        <dsp:cNvSpPr/>
      </dsp:nvSpPr>
      <dsp:spPr>
        <a:xfrm>
          <a:off x="261461" y="1276601"/>
          <a:ext cx="475385" cy="4753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CC7805-2880-44CB-B754-0BDFDB5954B3}">
      <dsp:nvSpPr>
        <dsp:cNvPr id="0" name=""/>
        <dsp:cNvSpPr/>
      </dsp:nvSpPr>
      <dsp:spPr>
        <a:xfrm>
          <a:off x="998308" y="1082126"/>
          <a:ext cx="9786233" cy="864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76" tIns="91476" rIns="91476" bIns="91476" numCol="1" spcCol="1270" anchor="ctr" anchorCtr="0">
          <a:noAutofit/>
        </a:bodyPr>
        <a:lstStyle/>
        <a:p>
          <a:pPr marL="0" lvl="0" indent="0" algn="l" defTabSz="933450">
            <a:lnSpc>
              <a:spcPct val="100000"/>
            </a:lnSpc>
            <a:spcBef>
              <a:spcPct val="0"/>
            </a:spcBef>
            <a:spcAft>
              <a:spcPct val="35000"/>
            </a:spcAft>
            <a:buNone/>
          </a:pPr>
          <a:r>
            <a:rPr lang="en-US" sz="2100" b="0" i="0" kern="1200" baseline="0"/>
            <a:t>Revisions focused on aligning with </a:t>
          </a:r>
          <a:r>
            <a:rPr lang="en-US" sz="2100" b="1" i="0" kern="1200" baseline="0"/>
            <a:t>NCES</a:t>
          </a:r>
          <a:r>
            <a:rPr lang="en-US" sz="2100" b="0" i="0" kern="1200" baseline="0"/>
            <a:t>, </a:t>
          </a:r>
          <a:r>
            <a:rPr lang="en-US" sz="2100" b="1" i="0" kern="1200" baseline="0"/>
            <a:t>GASB</a:t>
          </a:r>
          <a:r>
            <a:rPr lang="en-US" sz="2100" b="0" i="0" kern="1200" baseline="0"/>
            <a:t>, and </a:t>
          </a:r>
          <a:r>
            <a:rPr lang="en-US" sz="2100" b="1" i="0" kern="1200" baseline="0"/>
            <a:t>federal reporting</a:t>
          </a:r>
          <a:r>
            <a:rPr lang="en-US" sz="2100" b="0" i="0" kern="1200" baseline="0"/>
            <a:t> standards.</a:t>
          </a:r>
          <a:endParaRPr lang="en-US" sz="2100" kern="1200"/>
        </a:p>
      </dsp:txBody>
      <dsp:txXfrm>
        <a:off x="998308" y="1082126"/>
        <a:ext cx="9786233" cy="864336"/>
      </dsp:txXfrm>
    </dsp:sp>
    <dsp:sp modelId="{6F134C60-2B38-41B4-A9FD-BB854EB397AD}">
      <dsp:nvSpPr>
        <dsp:cNvPr id="0" name=""/>
        <dsp:cNvSpPr/>
      </dsp:nvSpPr>
      <dsp:spPr>
        <a:xfrm>
          <a:off x="0" y="2162547"/>
          <a:ext cx="10784542" cy="86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64858C-A78A-48E5-BE72-B29FFD729A51}">
      <dsp:nvSpPr>
        <dsp:cNvPr id="0" name=""/>
        <dsp:cNvSpPr/>
      </dsp:nvSpPr>
      <dsp:spPr>
        <a:xfrm>
          <a:off x="261461" y="2357022"/>
          <a:ext cx="475385" cy="4753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A0C374-3AA6-4902-A0C3-D2819B57FCAD}">
      <dsp:nvSpPr>
        <dsp:cNvPr id="0" name=""/>
        <dsp:cNvSpPr/>
      </dsp:nvSpPr>
      <dsp:spPr>
        <a:xfrm>
          <a:off x="998308" y="2162547"/>
          <a:ext cx="9786233" cy="864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76" tIns="91476" rIns="91476" bIns="91476" numCol="1" spcCol="1270" anchor="ctr" anchorCtr="0">
          <a:noAutofit/>
        </a:bodyPr>
        <a:lstStyle/>
        <a:p>
          <a:pPr marL="0" lvl="0" indent="0" algn="l" defTabSz="933450">
            <a:lnSpc>
              <a:spcPct val="100000"/>
            </a:lnSpc>
            <a:spcBef>
              <a:spcPct val="0"/>
            </a:spcBef>
            <a:spcAft>
              <a:spcPct val="35000"/>
            </a:spcAft>
            <a:buNone/>
          </a:pPr>
          <a:r>
            <a:rPr lang="en-US" sz="2100" b="0" i="0" kern="1200" baseline="0"/>
            <a:t>Deleted codes primarily involved </a:t>
          </a:r>
          <a:r>
            <a:rPr lang="en-US" sz="2100" b="1" i="0" kern="1200" baseline="0"/>
            <a:t>duplicate</a:t>
          </a:r>
          <a:r>
            <a:rPr lang="en-US" sz="2100" b="0" i="0" kern="1200" baseline="0"/>
            <a:t>, </a:t>
          </a:r>
          <a:r>
            <a:rPr lang="en-US" sz="2100" b="1" i="0" kern="1200" baseline="0"/>
            <a:t>inactive</a:t>
          </a:r>
          <a:r>
            <a:rPr lang="en-US" sz="2100" b="0" i="0" kern="1200" baseline="0"/>
            <a:t>, or </a:t>
          </a:r>
          <a:r>
            <a:rPr lang="en-US" sz="2100" b="1" i="0" kern="1200" baseline="0"/>
            <a:t>improperly categorized</a:t>
          </a:r>
          <a:r>
            <a:rPr lang="en-US" sz="2100" b="0" i="0" kern="1200" baseline="0"/>
            <a:t> entries.</a:t>
          </a:r>
          <a:endParaRPr lang="en-US" sz="2100" kern="1200"/>
        </a:p>
      </dsp:txBody>
      <dsp:txXfrm>
        <a:off x="998308" y="2162547"/>
        <a:ext cx="9786233" cy="864336"/>
      </dsp:txXfrm>
    </dsp:sp>
    <dsp:sp modelId="{88B1D4D8-1B18-49C3-8883-82D2268EBEE2}">
      <dsp:nvSpPr>
        <dsp:cNvPr id="0" name=""/>
        <dsp:cNvSpPr/>
      </dsp:nvSpPr>
      <dsp:spPr>
        <a:xfrm>
          <a:off x="0" y="3242967"/>
          <a:ext cx="10784542" cy="86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4CCF1C-9DB5-4F00-8578-ABE8D7421928}">
      <dsp:nvSpPr>
        <dsp:cNvPr id="0" name=""/>
        <dsp:cNvSpPr/>
      </dsp:nvSpPr>
      <dsp:spPr>
        <a:xfrm>
          <a:off x="261461" y="3437443"/>
          <a:ext cx="475385" cy="475385"/>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EA0515-E736-4526-889A-9A9438E27DB2}">
      <dsp:nvSpPr>
        <dsp:cNvPr id="0" name=""/>
        <dsp:cNvSpPr/>
      </dsp:nvSpPr>
      <dsp:spPr>
        <a:xfrm>
          <a:off x="998308" y="3242967"/>
          <a:ext cx="9786233" cy="864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76" tIns="91476" rIns="91476" bIns="91476" numCol="1" spcCol="1270" anchor="ctr" anchorCtr="0">
          <a:noAutofit/>
        </a:bodyPr>
        <a:lstStyle/>
        <a:p>
          <a:pPr marL="0" lvl="0" indent="0" algn="l" defTabSz="933450">
            <a:lnSpc>
              <a:spcPct val="100000"/>
            </a:lnSpc>
            <a:spcBef>
              <a:spcPct val="0"/>
            </a:spcBef>
            <a:spcAft>
              <a:spcPct val="35000"/>
            </a:spcAft>
            <a:buNone/>
          </a:pPr>
          <a:r>
            <a:rPr lang="en-US" sz="2100" kern="1200"/>
            <a:t>Structured to directly align with financial reporting</a:t>
          </a:r>
        </a:p>
      </dsp:txBody>
      <dsp:txXfrm>
        <a:off x="998308" y="3242967"/>
        <a:ext cx="9786233" cy="8643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5969BD-AFAE-498A-A1F1-F44D012F731A}">
      <dsp:nvSpPr>
        <dsp:cNvPr id="0" name=""/>
        <dsp:cNvSpPr/>
      </dsp:nvSpPr>
      <dsp:spPr>
        <a:xfrm>
          <a:off x="0" y="132374"/>
          <a:ext cx="10784542"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We have updated the COA to structure transactions into the following district dimensions:</a:t>
          </a:r>
        </a:p>
      </dsp:txBody>
      <dsp:txXfrm>
        <a:off x="21075" y="153449"/>
        <a:ext cx="10742392" cy="389580"/>
      </dsp:txXfrm>
    </dsp:sp>
    <dsp:sp modelId="{0307BC54-DC12-48C2-AD43-3FD3DCD10915}">
      <dsp:nvSpPr>
        <dsp:cNvPr id="0" name=""/>
        <dsp:cNvSpPr/>
      </dsp:nvSpPr>
      <dsp:spPr>
        <a:xfrm>
          <a:off x="0" y="564104"/>
          <a:ext cx="10784542" cy="2980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409"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b="1" kern="1200"/>
            <a:t>Fund</a:t>
          </a:r>
          <a:r>
            <a:rPr lang="en-US" sz="1400" kern="1200"/>
            <a:t> – A self-balancing set of accounts that is segregated for a specific purpose, often with restrictions on how the resources can be used.</a:t>
          </a:r>
        </a:p>
        <a:p>
          <a:pPr marL="114300" lvl="1" indent="-114300" algn="l" defTabSz="622300">
            <a:lnSpc>
              <a:spcPct val="90000"/>
            </a:lnSpc>
            <a:spcBef>
              <a:spcPct val="0"/>
            </a:spcBef>
            <a:spcAft>
              <a:spcPct val="20000"/>
            </a:spcAft>
            <a:buChar char="•"/>
          </a:pPr>
          <a:r>
            <a:rPr lang="en-US" sz="1400" b="1" kern="1200"/>
            <a:t>GL (General Ledger)</a:t>
          </a:r>
          <a:r>
            <a:rPr lang="en-US" sz="1400" kern="1200"/>
            <a:t> – Represents the detailed financial account used to record transactions in the fund. It includes </a:t>
          </a:r>
          <a:r>
            <a:rPr lang="en-US" sz="1400" b="1" kern="1200"/>
            <a:t>assets, liabilities, equity, revenues, and expenditures</a:t>
          </a:r>
          <a:r>
            <a:rPr lang="en-US" sz="1400" kern="1200"/>
            <a:t>, and is used to generate financial statements and track the overall financial position of the organization.</a:t>
          </a:r>
        </a:p>
        <a:p>
          <a:pPr marL="114300" lvl="1" indent="-114300" algn="l" defTabSz="622300">
            <a:lnSpc>
              <a:spcPct val="90000"/>
            </a:lnSpc>
            <a:spcBef>
              <a:spcPct val="0"/>
            </a:spcBef>
            <a:spcAft>
              <a:spcPct val="20000"/>
            </a:spcAft>
            <a:buChar char="•"/>
          </a:pPr>
          <a:r>
            <a:rPr lang="en-US" sz="1400" b="1" kern="1200"/>
            <a:t>Source</a:t>
          </a:r>
          <a:r>
            <a:rPr lang="en-US" sz="1400" kern="1200"/>
            <a:t> – Where the funding originates (state, local, federal, etc.).</a:t>
          </a:r>
        </a:p>
        <a:p>
          <a:pPr marL="114300" lvl="1" indent="-114300" algn="l" defTabSz="622300">
            <a:lnSpc>
              <a:spcPct val="90000"/>
            </a:lnSpc>
            <a:spcBef>
              <a:spcPct val="0"/>
            </a:spcBef>
            <a:spcAft>
              <a:spcPct val="20000"/>
            </a:spcAft>
            <a:buChar char="•"/>
          </a:pPr>
          <a:r>
            <a:rPr lang="en-US" sz="1400" b="1" kern="1200"/>
            <a:t>Function</a:t>
          </a:r>
          <a:r>
            <a:rPr lang="en-US" sz="1400" kern="1200"/>
            <a:t> – The purpose of the expenditure (instruction, support services, etc.).</a:t>
          </a:r>
        </a:p>
        <a:p>
          <a:pPr marL="114300" lvl="1" indent="-114300" algn="l" defTabSz="622300">
            <a:lnSpc>
              <a:spcPct val="90000"/>
            </a:lnSpc>
            <a:spcBef>
              <a:spcPct val="0"/>
            </a:spcBef>
            <a:spcAft>
              <a:spcPct val="20000"/>
            </a:spcAft>
            <a:buChar char="•"/>
          </a:pPr>
          <a:r>
            <a:rPr lang="en-US" sz="1400" b="1" kern="1200"/>
            <a:t>Object</a:t>
          </a:r>
          <a:r>
            <a:rPr lang="en-US" sz="1400" kern="1200"/>
            <a:t> – The type of revenue (local property tax, state school fund grant, etc.) or expenditure (salaries, supplies, capital outlay, etc.).</a:t>
          </a:r>
        </a:p>
        <a:p>
          <a:pPr marL="114300" lvl="1" indent="-114300" algn="l" defTabSz="622300">
            <a:lnSpc>
              <a:spcPct val="90000"/>
            </a:lnSpc>
            <a:spcBef>
              <a:spcPct val="0"/>
            </a:spcBef>
            <a:spcAft>
              <a:spcPct val="20000"/>
            </a:spcAft>
            <a:buChar char="•"/>
          </a:pPr>
          <a:r>
            <a:rPr lang="en-US" sz="1400" b="1" kern="1200"/>
            <a:t>Program</a:t>
          </a:r>
          <a:r>
            <a:rPr lang="en-US" sz="1400" kern="1200"/>
            <a:t> – The specific educational program associated with the expenditure.</a:t>
          </a:r>
        </a:p>
        <a:p>
          <a:pPr marL="114300" lvl="1" indent="-114300" algn="l" defTabSz="622300">
            <a:lnSpc>
              <a:spcPct val="90000"/>
            </a:lnSpc>
            <a:spcBef>
              <a:spcPct val="0"/>
            </a:spcBef>
            <a:spcAft>
              <a:spcPct val="20000"/>
            </a:spcAft>
            <a:buChar char="•"/>
          </a:pPr>
          <a:r>
            <a:rPr lang="en-US" sz="1400" b="1" kern="1200"/>
            <a:t>Grant</a:t>
          </a:r>
          <a:r>
            <a:rPr lang="en-US" sz="1400" kern="1200"/>
            <a:t> – The federal or state grant funding the expenditure.</a:t>
          </a:r>
        </a:p>
        <a:p>
          <a:pPr marL="114300" lvl="1" indent="-114300" algn="l" defTabSz="622300">
            <a:lnSpc>
              <a:spcPct val="90000"/>
            </a:lnSpc>
            <a:spcBef>
              <a:spcPct val="0"/>
            </a:spcBef>
            <a:spcAft>
              <a:spcPct val="20000"/>
            </a:spcAft>
            <a:buChar char="•"/>
          </a:pPr>
          <a:r>
            <a:rPr lang="en-US" sz="1400" b="1" kern="1200"/>
            <a:t>Curriculum</a:t>
          </a:r>
          <a:r>
            <a:rPr lang="en-US" sz="1400" kern="1200"/>
            <a:t> – Specific instructional categories tied to spending (for relevant expenditures).</a:t>
          </a:r>
        </a:p>
        <a:p>
          <a:pPr marL="114300" lvl="1" indent="-114300" algn="l" defTabSz="622300">
            <a:lnSpc>
              <a:spcPct val="90000"/>
            </a:lnSpc>
            <a:spcBef>
              <a:spcPct val="0"/>
            </a:spcBef>
            <a:spcAft>
              <a:spcPct val="20000"/>
            </a:spcAft>
            <a:buChar char="•"/>
          </a:pPr>
          <a:r>
            <a:rPr lang="en-US" sz="1400" b="1" kern="1200"/>
            <a:t>Grade Level</a:t>
          </a:r>
          <a:r>
            <a:rPr lang="en-US" sz="1400" kern="1200"/>
            <a:t> – Classification by student level for better financial tracking (for relevant expenditures).</a:t>
          </a:r>
        </a:p>
        <a:p>
          <a:pPr marL="114300" lvl="1" indent="-114300" algn="l" defTabSz="622300">
            <a:lnSpc>
              <a:spcPct val="90000"/>
            </a:lnSpc>
            <a:spcBef>
              <a:spcPct val="0"/>
            </a:spcBef>
            <a:spcAft>
              <a:spcPct val="20000"/>
            </a:spcAft>
            <a:buChar char="•"/>
          </a:pPr>
          <a:r>
            <a:rPr lang="en-US" sz="1400" b="1" kern="1200"/>
            <a:t>Accountability Measure</a:t>
          </a:r>
          <a:r>
            <a:rPr lang="en-US" sz="1400" kern="1200"/>
            <a:t> – Links financial data to </a:t>
          </a:r>
          <a:r>
            <a:rPr lang="en-US" sz="1400" b="1" kern="1200"/>
            <a:t>student outcomes, performance targets, or compliance indicators</a:t>
          </a:r>
          <a:r>
            <a:rPr lang="en-US" sz="1400" kern="1200"/>
            <a:t>. This dimension supports transparency and evaluation by tying expenditures to measurable results, such as graduation rates, assessment performance, or equity benchmarks.</a:t>
          </a:r>
        </a:p>
      </dsp:txBody>
      <dsp:txXfrm>
        <a:off x="0" y="564104"/>
        <a:ext cx="10784542" cy="2980800"/>
      </dsp:txXfrm>
    </dsp:sp>
    <dsp:sp modelId="{1A23A7FC-A804-4166-9042-365BE479FB77}">
      <dsp:nvSpPr>
        <dsp:cNvPr id="0" name=""/>
        <dsp:cNvSpPr/>
      </dsp:nvSpPr>
      <dsp:spPr>
        <a:xfrm>
          <a:off x="0" y="3544905"/>
          <a:ext cx="10784542"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Note: Due to the co-mingling in the original COA, we had to re-work the numbering conventions.</a:t>
          </a:r>
        </a:p>
      </dsp:txBody>
      <dsp:txXfrm>
        <a:off x="21075" y="3565980"/>
        <a:ext cx="10742392" cy="38958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Thank Kai </a:t>
            </a:r>
          </a:p>
          <a:p>
            <a:endParaRPr lang="en-US"/>
          </a:p>
          <a:p>
            <a:r>
              <a:rPr lang="en-US"/>
              <a:t>Scope of the work </a:t>
            </a:r>
          </a:p>
          <a:p>
            <a:endParaRPr lang="en-US"/>
          </a:p>
          <a:p>
            <a:r>
              <a:rPr lang="en-US"/>
              <a:t>And greetings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013480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28596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After we identified issues – we set out on a process to engage with districts to understand scope and context</a:t>
            </a:r>
          </a:p>
          <a:p>
            <a:endParaRPr lang="en-US"/>
          </a:p>
          <a:p>
            <a:r>
              <a:rPr lang="en-US"/>
              <a:t>33% - asked for clearer definitions</a:t>
            </a:r>
          </a:p>
          <a:p>
            <a:r>
              <a:rPr lang="en-US"/>
              <a:t>30% - grant specific codes</a:t>
            </a:r>
          </a:p>
          <a:p>
            <a:endParaRPr lang="en-US"/>
          </a:p>
          <a:p>
            <a:r>
              <a:rPr lang="en-US"/>
              <a:t>- They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29517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continue to the process of engagement we sent out these surveys </a:t>
            </a:r>
          </a:p>
          <a:p>
            <a:endParaRPr lang="en-US"/>
          </a:p>
          <a:p>
            <a:r>
              <a:rPr lang="en-US"/>
              <a:t>This survey will help us guide our decisions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31470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Now we are in the process of rebuilding the chart of accounts</a:t>
            </a:r>
          </a:p>
          <a:p>
            <a:endParaRPr lang="en-US"/>
          </a:p>
          <a:p>
            <a:r>
              <a:rPr lang="en-US"/>
              <a:t>Co-mingling – Area of Responsibility --- only 3 programs and the rest was used for curriculum and grade level </a:t>
            </a:r>
          </a:p>
          <a:p>
            <a:endParaRPr lang="en-US"/>
          </a:p>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32456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1. In order to review new coding structure, we intend too post these on our FTU webpage and ask districts to validate the breakdown of each dimension so that we are not missing codes </a:t>
            </a:r>
          </a:p>
          <a:p>
            <a:endParaRPr lang="en-US"/>
          </a:p>
          <a:p>
            <a:endParaRPr lang="en-US"/>
          </a:p>
          <a:p>
            <a:r>
              <a:rPr lang="en-US"/>
              <a:t>2. 20 element code format - will be conducted in partnership with the chart of accounts committee </a:t>
            </a:r>
          </a:p>
          <a:p>
            <a:r>
              <a:rPr lang="en-US"/>
              <a:t>		</a:t>
            </a:r>
          </a:p>
          <a:p>
            <a:r>
              <a:rPr lang="en-US"/>
              <a:t>3. Once we have reviewed the entire structure, we will provide a formal proposal for Board</a:t>
            </a:r>
          </a:p>
          <a:p>
            <a:endParaRPr lang="en-US"/>
          </a:p>
          <a:p>
            <a:endParaRPr lang="en-US"/>
          </a:p>
          <a:p>
            <a:r>
              <a:rPr lang="en-US"/>
              <a:t>* Note need to identify the branches – working on manual portion with SDs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58576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highlight those changes….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6040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CBB09BAB-2A01-772F-CE78-B7702F0ED4EA}"/>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5D27AD2A-7BE4-41A5-BFB2-F00B21B8AB4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This slide gives you a visual of the dimensions and definitions of each dimension. </a:t>
            </a:r>
          </a:p>
          <a:p>
            <a:pPr marL="0" lvl="0" indent="0" algn="l" rtl="0">
              <a:spcBef>
                <a:spcPts val="0"/>
              </a:spcBef>
              <a:spcAft>
                <a:spcPts val="0"/>
              </a:spcAft>
              <a:buNone/>
            </a:pPr>
            <a:endParaRPr lang="en-US"/>
          </a:p>
          <a:p>
            <a:pPr marL="0" lvl="0" indent="0" algn="l" rtl="0">
              <a:spcBef>
                <a:spcPts val="0"/>
              </a:spcBef>
              <a:spcAft>
                <a:spcPts val="0"/>
              </a:spcAft>
              <a:buNone/>
            </a:pPr>
            <a:endParaRPr lang="en-US"/>
          </a:p>
          <a:p>
            <a:pPr marL="0" lvl="0" indent="0" algn="l" rtl="0">
              <a:spcBef>
                <a:spcPts val="0"/>
              </a:spcBef>
              <a:spcAft>
                <a:spcPts val="0"/>
              </a:spcAft>
              <a:buNone/>
            </a:pPr>
            <a:r>
              <a:rPr lang="en-US"/>
              <a:t>Need to state which ones were new vs comingled. </a:t>
            </a:r>
          </a:p>
          <a:p>
            <a:pPr marL="0" lvl="0" indent="0" algn="l" rtl="0">
              <a:spcBef>
                <a:spcPts val="0"/>
              </a:spcBef>
              <a:spcAft>
                <a:spcPts val="0"/>
              </a:spcAft>
              <a:buNone/>
            </a:pPr>
            <a:endParaRPr lang="en-US"/>
          </a:p>
          <a:p>
            <a:pPr marL="0" lvl="0" indent="0" algn="l" rtl="0">
              <a:spcBef>
                <a:spcPts val="0"/>
              </a:spcBef>
              <a:spcAft>
                <a:spcPts val="0"/>
              </a:spcAft>
              <a:buNone/>
            </a:pPr>
            <a:endParaRPr lang="en-US"/>
          </a:p>
          <a:p>
            <a:pPr marL="0" lvl="0" indent="0" algn="l" rtl="0">
              <a:spcBef>
                <a:spcPts val="0"/>
              </a:spcBef>
              <a:spcAft>
                <a:spcPts val="0"/>
              </a:spcAft>
              <a:buNone/>
            </a:pPr>
            <a:r>
              <a:rPr lang="en-US"/>
              <a:t>We rightfully should propose the funding of the 20-dimension account code sequence since some districts are using a 28-dimension code string. </a:t>
            </a:r>
            <a:endParaRPr/>
          </a:p>
        </p:txBody>
      </p:sp>
      <p:sp>
        <p:nvSpPr>
          <p:cNvPr id="580" name="Google Shape;580;p1:notes">
            <a:extLst>
              <a:ext uri="{FF2B5EF4-FFF2-40B4-BE49-F238E27FC236}">
                <a16:creationId xmlns:a16="http://schemas.microsoft.com/office/drawing/2014/main" id="{9A27A646-B50F-C335-E0CB-CF18D92880F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26105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F48ADDD7-C608-92D3-4B8C-AA91EAC9C675}"/>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AB1AA54B-BA1D-9282-23C5-695BDD94969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These are the proposed changes to the narrative portion </a:t>
            </a:r>
          </a:p>
          <a:p>
            <a:pPr marL="0" lvl="0" indent="0" algn="l" rtl="0">
              <a:spcBef>
                <a:spcPts val="0"/>
              </a:spcBef>
              <a:spcAft>
                <a:spcPts val="0"/>
              </a:spcAft>
              <a:buNone/>
            </a:pPr>
            <a:endParaRPr lang="en-US"/>
          </a:p>
          <a:p>
            <a:pPr marL="0" lvl="0" indent="0" algn="l" rtl="0">
              <a:spcBef>
                <a:spcPts val="0"/>
              </a:spcBef>
              <a:spcAft>
                <a:spcPts val="0"/>
              </a:spcAft>
              <a:buNone/>
            </a:pPr>
            <a:r>
              <a:rPr lang="en-US"/>
              <a:t>We have turned it into a comprehensive accounting and budgeting manual. </a:t>
            </a:r>
          </a:p>
          <a:p>
            <a:pPr marL="0" lvl="0" indent="0" algn="l" rtl="0">
              <a:spcBef>
                <a:spcPts val="0"/>
              </a:spcBef>
              <a:spcAft>
                <a:spcPts val="0"/>
              </a:spcAft>
              <a:buNone/>
            </a:pPr>
            <a:endParaRPr lang="en-US"/>
          </a:p>
          <a:p>
            <a:pPr marL="0" lvl="0" indent="0" algn="l" rtl="0">
              <a:spcBef>
                <a:spcPts val="0"/>
              </a:spcBef>
              <a:spcAft>
                <a:spcPts val="0"/>
              </a:spcAft>
              <a:buNone/>
            </a:pPr>
            <a:r>
              <a:rPr lang="en-US"/>
              <a:t>Promoting best practices </a:t>
            </a:r>
            <a:endParaRPr/>
          </a:p>
        </p:txBody>
      </p:sp>
      <p:sp>
        <p:nvSpPr>
          <p:cNvPr id="580" name="Google Shape;580;p1:notes">
            <a:extLst>
              <a:ext uri="{FF2B5EF4-FFF2-40B4-BE49-F238E27FC236}">
                <a16:creationId xmlns:a16="http://schemas.microsoft.com/office/drawing/2014/main" id="{F0FD391A-E938-3EF9-E16D-21C585D3E5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7081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1E3D6074-F5CB-BFE1-ED4B-8F271C7F121E}"/>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DB139AEF-7D1E-3A7D-45AB-84A7AA6AC4E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These are the proposed changes to the narrative portion </a:t>
            </a:r>
          </a:p>
          <a:p>
            <a:pPr marL="0" lvl="0" indent="0" algn="l" rtl="0">
              <a:spcBef>
                <a:spcPts val="0"/>
              </a:spcBef>
              <a:spcAft>
                <a:spcPts val="0"/>
              </a:spcAft>
              <a:buNone/>
            </a:pPr>
            <a:endParaRPr lang="en-US"/>
          </a:p>
          <a:p>
            <a:pPr marL="0" lvl="0" indent="0" algn="l" rtl="0">
              <a:spcBef>
                <a:spcPts val="0"/>
              </a:spcBef>
              <a:spcAft>
                <a:spcPts val="0"/>
              </a:spcAft>
              <a:buNone/>
            </a:pPr>
            <a:r>
              <a:rPr lang="en-US"/>
              <a:t>We have turned it into a comprehensive accounting and budgeting manual. </a:t>
            </a:r>
          </a:p>
          <a:p>
            <a:pPr marL="0" lvl="0" indent="0" algn="l" rtl="0">
              <a:spcBef>
                <a:spcPts val="0"/>
              </a:spcBef>
              <a:spcAft>
                <a:spcPts val="0"/>
              </a:spcAft>
              <a:buNone/>
            </a:pPr>
            <a:endParaRPr lang="en-US"/>
          </a:p>
          <a:p>
            <a:pPr marL="0" lvl="0" indent="0" algn="l" rtl="0">
              <a:spcBef>
                <a:spcPts val="0"/>
              </a:spcBef>
              <a:spcAft>
                <a:spcPts val="0"/>
              </a:spcAft>
              <a:buNone/>
            </a:pPr>
            <a:r>
              <a:rPr lang="en-US"/>
              <a:t>Promoting best practices </a:t>
            </a:r>
            <a:endParaRPr/>
          </a:p>
        </p:txBody>
      </p:sp>
      <p:sp>
        <p:nvSpPr>
          <p:cNvPr id="580" name="Google Shape;580;p1:notes">
            <a:extLst>
              <a:ext uri="{FF2B5EF4-FFF2-40B4-BE49-F238E27FC236}">
                <a16:creationId xmlns:a16="http://schemas.microsoft.com/office/drawing/2014/main" id="{44949A3B-27FD-9B45-6F51-3F775D541E1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81882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AE25D7A7-DBF1-4731-876B-EF0349DEF57D}"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1801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79C08E3A-1967-44F7-9CA0-320D3ED909C6}"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48675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twitter.com/ORDeptEd | fb.com/ORDeptEd</a:t>
            </a: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150A4BA-4BC0-44D2-9B7A-1BA67BCFD26E}"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72758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BE140E1E-9F50-4DA7-8532-904D1258043E}"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422574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0E083E88-43CE-4949-BD10-EF58ACAC9E00}" type="datetime1">
              <a:rPr lang="en-US" smtClean="0"/>
              <a:t>10/2/2025</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540519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A4262DA6-2890-4F76-9B5D-A52D8E5BCA20}"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4288797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4C1815FD-6724-4955-AFD3-561894D7734F}"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83083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C799AFBB-9424-4797-A9A3-15E0C521173F}"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030987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255738ED-FF95-41E6-873D-176A2FFBF827}"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562391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4A318A3D-EDBA-4019-A5D5-6822BAFE5D04}" type="datetime1">
              <a:rPr lang="en-US" smtClean="0"/>
              <a:t>10/2/2025</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625180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DD576694-5E3B-49E2-ADE2-1D5F075EA847}" type="datetime1">
              <a:rPr lang="en-US" smtClean="0"/>
              <a:t>10/2/2025</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235452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D3EF3E82-E342-448C-86A1-AD037F02CB12}" type="datetime1">
              <a:rPr lang="en-US" smtClean="0"/>
              <a:t>10/2/2025</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394506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A755CB8E-C00C-4D55-865A-46E18BE7D0E5}" type="datetime1">
              <a:rPr lang="en-US" smtClean="0"/>
              <a:t>10/2/2025</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288360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6F626B24-82E0-47A8-9892-00031563D56B}"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6479781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twitter.com/ORDeptEd | fb.com/ORDeptEd</a:t>
            </a: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49126F9-427B-4C4E-ACBA-53EE8F200CAE}"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81124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4D19AF88-7CB1-4F03-ADC2-18D459D6C618}"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2064369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8B227D26-86C6-456C-9E25-4F6B7B50F9B7}" type="datetime1">
              <a:rPr lang="en-US" smtClean="0"/>
              <a:t>10/2/2025</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849949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E2475BFB-07FD-45AF-A1F5-17A74D57B308}"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27821267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EE580E6D-38C0-4806-A470-ECB46D5363C2}"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586489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632556FE-66BD-481D-85E3-5F58F517F705}"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1189888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DF6584CC-A997-44CB-A1EE-F4E0DFBAD779}"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030630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F2FC4EFE-8E4C-4BC7-B5B3-D4F54D3E472D}" type="datetime1">
              <a:rPr lang="en-US" smtClean="0"/>
              <a:t>10/2/2025</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50874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58160567-124C-4095-81DC-815DD21CE8C9}"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28326035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B041FEB8-1AD5-4C22-A87E-7FD2DE9EAF9B}" type="datetime1">
              <a:rPr lang="en-US" smtClean="0"/>
              <a:t>10/2/2025</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7496601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6559BCA1-3F28-4504-87BF-D3D670F39A74}" type="datetime1">
              <a:rPr lang="en-US" smtClean="0"/>
              <a:t>10/2/2025</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183537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B05E307-4653-458C-80B0-E9544025F040}"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9036913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twitter.com/ORDeptEd | fb.com/ORDeptEd</a:t>
            </a: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FD07D6D1-EA64-40DD-A897-6F8EE962E11D}"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904774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36169A84-B199-41D1-BD2A-A7BA89EA64F1}"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25424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E2E8D83D-2C09-4512-B2BC-C98EB3B89FA5}" type="datetime1">
              <a:rPr lang="en-US" smtClean="0"/>
              <a:t>10/2/2025</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7751275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4E4EE782-1113-4AA2-BA87-879A4B32EA8E}"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5117512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257D380B-F62D-408C-AFFF-CEED7ACA0612}"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4604620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8CBDB7B-9FFC-471F-A400-9D12E2D91974}"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74884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B7DDA5DD-5F82-41DC-9B60-8CE0A63777BB}"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9202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ED6FA7BA-D396-4E27-AF61-C3F310AFC230}"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4159247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EAE18924-5BE2-42D0-A50B-16FDB5FA5603}" type="datetime1">
              <a:rPr lang="en-US" smtClean="0"/>
              <a:t>10/2/2025</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0585480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D1EA3C2C-6DC8-493C-9140-B6557A76B277}" type="datetime1">
              <a:rPr lang="en-US" smtClean="0"/>
              <a:t>10/2/2025</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8632139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162D4F79-6EF2-4877-A207-34BDF4411E8E}" type="datetime1">
              <a:rPr lang="en-US" smtClean="0"/>
              <a:t>10/2/2025</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0502880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C557BAF7-C49F-4083-AA22-8AAD4E559F9D}"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4137845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twitter.com/ORDeptEd | fb.com/ORDeptEd</a:t>
            </a: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6D6FAB8B-2A43-45A5-BE4E-D049423CDA12}"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8446435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95B40D8A-386E-4419-99E0-F75A18200034}"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6008861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5AB22452-A495-4EB6-B989-1CD42994562C}" type="datetime1">
              <a:rPr lang="en-US" smtClean="0"/>
              <a:t>10/2/2025</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8116336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EE53AEB8-8C62-44A4-A523-64545B680581}"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2610616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98D6CB44-7BF3-4D76-BD2C-F2F0D9B5D002}"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0599805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3A846F28-578B-4E71-BAA6-81ACC119A47F}"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38700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C7E3AC9E-0280-4D27-9EA2-698F7A67BA53}"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8470757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A4BB7F27-F70D-4410-9755-6BA0D9569C37}"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1731792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01112FDA-1205-4203-87F9-2F8062CE77E8}" type="datetime1">
              <a:rPr lang="en-US" smtClean="0"/>
              <a:t>10/2/2025</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5188796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D3DC8F91-16E8-49CB-A5AC-BD0C434B1E38}" type="datetime1">
              <a:rPr lang="en-US" smtClean="0"/>
              <a:t>10/2/2025</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1671110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4B238419-75C3-4BDE-A9CE-D6AA33EDCA53}" type="datetime1">
              <a:rPr lang="en-US" smtClean="0"/>
              <a:t>10/2/2025</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2191095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7F49013A-5C23-46F7-8965-85C36A658194}"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422991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a:t>Text here</a:t>
            </a:r>
          </a:p>
        </p:txBody>
      </p:sp>
      <p:sp>
        <p:nvSpPr>
          <p:cNvPr id="4" name="Date Placeholder 3"/>
          <p:cNvSpPr>
            <a:spLocks noGrp="1"/>
          </p:cNvSpPr>
          <p:nvPr>
            <p:ph type="dt" sz="half" idx="10"/>
          </p:nvPr>
        </p:nvSpPr>
        <p:spPr/>
        <p:txBody>
          <a:bodyPr/>
          <a:lstStyle/>
          <a:p>
            <a:fld id="{59EF4804-D7DE-4751-904B-2522E503B784}" type="datetime1">
              <a:rPr lang="en-US" smtClean="0"/>
              <a:t>10/2/2025</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twitter.com/ORDeptEd | fb.com/ORDeptEd</a:t>
            </a:r>
          </a:p>
        </p:txBody>
      </p:sp>
    </p:spTree>
    <p:extLst>
      <p:ext uri="{BB962C8B-B14F-4D97-AF65-F5344CB8AC3E}">
        <p14:creationId xmlns:p14="http://schemas.microsoft.com/office/powerpoint/2010/main" val="38306301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8821C304-C051-4347-8D60-059057964186}"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0442782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0" name="Date Placeholder 3"/>
          <p:cNvSpPr>
            <a:spLocks noGrp="1"/>
          </p:cNvSpPr>
          <p:nvPr>
            <p:ph type="dt" sz="half" idx="10"/>
          </p:nvPr>
        </p:nvSpPr>
        <p:spPr>
          <a:xfrm>
            <a:off x="3854824" y="6139793"/>
            <a:ext cx="4509246" cy="365125"/>
          </a:xfrm>
        </p:spPr>
        <p:txBody>
          <a:bodyPr/>
          <a:lstStyle/>
          <a:p>
            <a:fld id="{C2CA3334-8517-4529-A3D0-D66DDAC572B3}" type="datetime1">
              <a:rPr lang="en-US" smtClean="0"/>
              <a:t>10/2/2025</a:t>
            </a:fld>
            <a:endParaRPr lang="en-US"/>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2214287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B829D55D-F812-4208-8F36-EAAFEE466D96}"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13620103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80F9ABDE-3C86-450D-905B-D27FFD604B0D}"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06846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AABC6FB3-D811-417F-8686-F9E75A22B6CE}"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1332325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FC6FA52B-A8EB-4287-97C4-5A97AA381A09}"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5309288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p>
        </p:txBody>
      </p:sp>
      <p:sp>
        <p:nvSpPr>
          <p:cNvPr id="5" name="Date Placeholder 4"/>
          <p:cNvSpPr>
            <a:spLocks noGrp="1"/>
          </p:cNvSpPr>
          <p:nvPr>
            <p:ph type="dt" sz="half" idx="10"/>
          </p:nvPr>
        </p:nvSpPr>
        <p:spPr/>
        <p:txBody>
          <a:bodyPr/>
          <a:lstStyle/>
          <a:p>
            <a:fld id="{BB633BC0-C5A6-4F36-8238-B59AB83F8926}" type="datetime1">
              <a:rPr lang="en-US" smtClean="0"/>
              <a:t>10/2/2025</a:t>
            </a:fld>
            <a:endParaRPr lang="en-US"/>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0498348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3BCFF0F0-A6AF-4448-99D1-61034411FCE8}" type="datetime1">
              <a:rPr lang="en-US" smtClean="0"/>
              <a:t>10/2/2025</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8980793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51D50DD0-09AA-496C-AE77-4516DC32AF66}" type="datetime1">
              <a:rPr lang="en-US" smtClean="0"/>
              <a:t>10/2/2025</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38905814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35572A0C-8CD5-4EF7-AB5F-12446F111152}" type="datetime1">
              <a:rPr lang="en-US" smtClean="0"/>
              <a:t>10/2/2025</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2061629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3AD76BA4-B859-4175-9511-632FB1E0B399}"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654119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twitter.com/ORDeptEd | fb.com/ORDeptEd</a:t>
            </a: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p>
        </p:txBody>
      </p:sp>
      <p:sp>
        <p:nvSpPr>
          <p:cNvPr id="4" name="Date Placeholder 3"/>
          <p:cNvSpPr>
            <a:spLocks noGrp="1"/>
          </p:cNvSpPr>
          <p:nvPr>
            <p:ph type="dt" sz="half" idx="10"/>
          </p:nvPr>
        </p:nvSpPr>
        <p:spPr/>
        <p:txBody>
          <a:bodyPr/>
          <a:lstStyle/>
          <a:p>
            <a:fld id="{66A02050-97E0-4A29-A0CA-A323F6EE2CC7}" type="datetime1">
              <a:rPr lang="en-US" smtClean="0"/>
              <a:t>10/2/2025</a:t>
            </a:fld>
            <a:endParaRPr lang="en-US"/>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83673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p>
        </p:txBody>
      </p:sp>
      <p:sp>
        <p:nvSpPr>
          <p:cNvPr id="7" name="Date Placeholder 6"/>
          <p:cNvSpPr>
            <a:spLocks noGrp="1"/>
          </p:cNvSpPr>
          <p:nvPr>
            <p:ph type="dt" sz="half" idx="10"/>
          </p:nvPr>
        </p:nvSpPr>
        <p:spPr/>
        <p:txBody>
          <a:bodyPr/>
          <a:lstStyle/>
          <a:p>
            <a:fld id="{52E33458-4B95-47BE-956D-AAB447907D75}" type="datetime1">
              <a:rPr lang="en-US" smtClean="0"/>
              <a:t>10/2/2025</a:t>
            </a:fld>
            <a:endParaRPr lang="en-US"/>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62036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p>
        </p:txBody>
      </p:sp>
      <p:sp>
        <p:nvSpPr>
          <p:cNvPr id="3" name="Date Placeholder 2"/>
          <p:cNvSpPr>
            <a:spLocks noGrp="1"/>
          </p:cNvSpPr>
          <p:nvPr>
            <p:ph type="dt" sz="half" idx="10"/>
          </p:nvPr>
        </p:nvSpPr>
        <p:spPr/>
        <p:txBody>
          <a:bodyPr/>
          <a:lstStyle/>
          <a:p>
            <a:fld id="{0EF567FB-5140-4075-A427-FA8B498DAFA1}" type="datetime1">
              <a:rPr lang="en-US" smtClean="0"/>
              <a:t>10/2/2025</a:t>
            </a:fld>
            <a:endParaRPr lang="en-US"/>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Tree>
    <p:extLst>
      <p:ext uri="{BB962C8B-B14F-4D97-AF65-F5344CB8AC3E}">
        <p14:creationId xmlns:p14="http://schemas.microsoft.com/office/powerpoint/2010/main" val="40437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11"/>
          </p:nvPr>
        </p:nvSpPr>
        <p:spPr/>
        <p:txBody>
          <a:bodyPr/>
          <a:lstStyle/>
          <a:p>
            <a:r>
              <a:rPr lang="en-US"/>
              <a:t>Oregon Department of Education</a:t>
            </a:r>
          </a:p>
        </p:txBody>
      </p:sp>
      <p:sp>
        <p:nvSpPr>
          <p:cNvPr id="2" name="Date Placeholder 1"/>
          <p:cNvSpPr>
            <a:spLocks noGrp="1"/>
          </p:cNvSpPr>
          <p:nvPr>
            <p:ph type="dt" sz="half" idx="10"/>
          </p:nvPr>
        </p:nvSpPr>
        <p:spPr/>
        <p:txBody>
          <a:bodyPr/>
          <a:lstStyle/>
          <a:p>
            <a:fld id="{A48A807B-0068-4E1F-806E-C8C4952A24DC}" type="datetime1">
              <a:rPr lang="en-US" smtClean="0"/>
              <a:t>10/2/2025</a:t>
            </a:fld>
            <a:endParaRPr lang="en-US"/>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50738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2D0A6FE-1ABE-4141-9C0E-FE4FA78F9128}" type="datetime1">
              <a:rPr lang="en-US" smtClean="0"/>
              <a:t>10/2/2025</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15929496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6662658-B221-44AB-A835-01037B6343E2}" type="datetime1">
              <a:rPr lang="en-US" smtClean="0"/>
              <a:t>10/2/2025</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8442563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C56F38C-15A1-432F-A4C7-0F16EE281733}" type="datetime1">
              <a:rPr lang="en-US" smtClean="0"/>
              <a:t>10/2/2025</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09143805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5A5E84A-9C84-4582-BFA2-7B3C65413110}" type="datetime1">
              <a:rPr lang="en-US" smtClean="0"/>
              <a:t>10/2/2025</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28687803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329EC1B-63BD-48EE-BDF0-3233A897D35F}" type="datetime1">
              <a:rPr lang="en-US" smtClean="0"/>
              <a:t>10/2/2025</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84070123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3E3153A-6905-40E9-9CAB-FBC3BBF10590}" type="datetime1">
              <a:rPr lang="en-US" smtClean="0"/>
              <a:t>10/2/2025</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47250927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86701"/>
            <a:ext cx="9144000" cy="1023261"/>
          </a:xfrm>
        </p:spPr>
        <p:txBody>
          <a:bodyPr>
            <a:normAutofit fontScale="90000"/>
          </a:bodyPr>
          <a:lstStyle/>
          <a:p>
            <a:r>
              <a:rPr lang="en-US"/>
              <a:t>COA Update and Summary of Major Changes</a:t>
            </a:r>
          </a:p>
        </p:txBody>
      </p:sp>
      <p:sp>
        <p:nvSpPr>
          <p:cNvPr id="3" name="Subtitle 2"/>
          <p:cNvSpPr>
            <a:spLocks noGrp="1"/>
          </p:cNvSpPr>
          <p:nvPr>
            <p:ph type="subTitle" idx="1"/>
          </p:nvPr>
        </p:nvSpPr>
        <p:spPr>
          <a:xfrm>
            <a:off x="1524000" y="3725808"/>
            <a:ext cx="9144000" cy="1655762"/>
          </a:xfrm>
        </p:spPr>
        <p:txBody>
          <a:bodyPr vert="horz" lIns="91440" tIns="45720" rIns="91440" bIns="45720" rtlCol="0" anchor="t">
            <a:normAutofit/>
          </a:bodyPr>
          <a:lstStyle/>
          <a:p>
            <a:r>
              <a:rPr lang="en-US"/>
              <a:t>October 2025</a:t>
            </a:r>
          </a:p>
        </p:txBody>
      </p:sp>
      <p:sp>
        <p:nvSpPr>
          <p:cNvPr id="6" name="Footer Placeholder 5">
            <a:extLst>
              <a:ext uri="{FF2B5EF4-FFF2-40B4-BE49-F238E27FC236}">
                <a16:creationId xmlns:a16="http://schemas.microsoft.com/office/drawing/2014/main" id="{46AB73ED-0784-EF67-E968-EB66A6F2A51F}"/>
              </a:ext>
            </a:extLst>
          </p:cNvPr>
          <p:cNvSpPr>
            <a:spLocks noGrp="1"/>
          </p:cNvSpPr>
          <p:nvPr>
            <p:ph type="ftr" sz="quarter" idx="11"/>
          </p:nvPr>
        </p:nvSpPr>
        <p:spPr>
          <a:xfrm>
            <a:off x="717176" y="6139793"/>
            <a:ext cx="2864224" cy="365125"/>
          </a:xfrm>
        </p:spPr>
        <p:txBody>
          <a:bodyPr/>
          <a:lstStyle/>
          <a:p>
            <a:r>
              <a:rPr lang="en-US"/>
              <a:t>Oregon Department of Education</a:t>
            </a:r>
          </a:p>
        </p:txBody>
      </p:sp>
      <p:sp>
        <p:nvSpPr>
          <p:cNvPr id="7" name="Slide Number Placeholder 6">
            <a:extLst>
              <a:ext uri="{FF2B5EF4-FFF2-40B4-BE49-F238E27FC236}">
                <a16:creationId xmlns:a16="http://schemas.microsoft.com/office/drawing/2014/main" id="{4CDAD287-F53E-1B83-94FB-79B7C4CF2B0C}"/>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a:t>
            </a:fld>
            <a:endParaRPr lang="en-US"/>
          </a:p>
        </p:txBody>
      </p:sp>
    </p:spTree>
    <p:extLst>
      <p:ext uri="{BB962C8B-B14F-4D97-AF65-F5344CB8AC3E}">
        <p14:creationId xmlns:p14="http://schemas.microsoft.com/office/powerpoint/2010/main" val="350300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FB99D0B0-5F2B-28D7-B37B-AB2D6305AD72}"/>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8283684D-7D41-8C12-FD9F-2D2176ADDAEB}"/>
              </a:ext>
            </a:extLst>
          </p:cNvPr>
          <p:cNvSpPr txBox="1">
            <a:spLocks noGrp="1"/>
          </p:cNvSpPr>
          <p:nvPr>
            <p:ph type="title"/>
          </p:nvPr>
        </p:nvSpPr>
        <p:spPr>
          <a:xfrm>
            <a:off x="717176" y="457200"/>
            <a:ext cx="10784542" cy="1026460"/>
          </a:xfrm>
        </p:spPr>
        <p:txBody>
          <a:bodyPr spcFirstLastPara="1" lIns="91425" tIns="45700" rIns="91425" bIns="45700" anchor="b" anchorCtr="0">
            <a:normAutofit/>
          </a:bodyPr>
          <a:lstStyle/>
          <a:p>
            <a:pPr lvl="0"/>
            <a:r>
              <a:rPr lang="en-US"/>
              <a:t>Proposed Changes – Clear and Accurate COA</a:t>
            </a:r>
          </a:p>
        </p:txBody>
      </p:sp>
      <p:sp>
        <p:nvSpPr>
          <p:cNvPr id="2" name="Footer Placeholder 1">
            <a:extLst>
              <a:ext uri="{FF2B5EF4-FFF2-40B4-BE49-F238E27FC236}">
                <a16:creationId xmlns:a16="http://schemas.microsoft.com/office/drawing/2014/main" id="{07577DC6-90B9-DBF7-5F5C-0B0387BFE446}"/>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3" name="Slide Number Placeholder 2">
            <a:extLst>
              <a:ext uri="{FF2B5EF4-FFF2-40B4-BE49-F238E27FC236}">
                <a16:creationId xmlns:a16="http://schemas.microsoft.com/office/drawing/2014/main" id="{DE7F761B-D250-2F8F-76BF-D0F1046E35CF}"/>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10</a:t>
            </a:fld>
            <a:endParaRPr lang="en-US"/>
          </a:p>
        </p:txBody>
      </p:sp>
      <p:graphicFrame>
        <p:nvGraphicFramePr>
          <p:cNvPr id="586" name="Content Placeholder 6">
            <a:extLst>
              <a:ext uri="{FF2B5EF4-FFF2-40B4-BE49-F238E27FC236}">
                <a16:creationId xmlns:a16="http://schemas.microsoft.com/office/drawing/2014/main" id="{95187B6D-9440-B5B4-9CEF-F9009F0C6C5C}"/>
              </a:ext>
            </a:extLst>
          </p:cNvPr>
          <p:cNvGraphicFramePr>
            <a:graphicFrameLocks noGrp="1"/>
          </p:cNvGraphicFramePr>
          <p:nvPr>
            <p:ph idx="1"/>
            <p:extLst>
              <p:ext uri="{D42A27DB-BD31-4B8C-83A1-F6EECF244321}">
                <p14:modId xmlns:p14="http://schemas.microsoft.com/office/powerpoint/2010/main" val="4021836018"/>
              </p:ext>
            </p:extLst>
          </p:nvPr>
        </p:nvGraphicFramePr>
        <p:xfrm>
          <a:off x="717176" y="1825625"/>
          <a:ext cx="10784542" cy="4109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687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916FE110-834A-CA69-FE0C-EDFBB7981A9D}"/>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818CB808-FF27-DACE-6E5F-37C4827BD7F2}"/>
              </a:ext>
            </a:extLst>
          </p:cNvPr>
          <p:cNvSpPr txBox="1">
            <a:spLocks noGrp="1"/>
          </p:cNvSpPr>
          <p:nvPr>
            <p:ph type="title"/>
          </p:nvPr>
        </p:nvSpPr>
        <p:spPr>
          <a:xfrm>
            <a:off x="717176" y="457200"/>
            <a:ext cx="10784542" cy="1026460"/>
          </a:xfrm>
        </p:spPr>
        <p:txBody>
          <a:bodyPr spcFirstLastPara="1" lIns="91425" tIns="45700" rIns="91425" bIns="45700" anchor="b" anchorCtr="0">
            <a:normAutofit/>
          </a:bodyPr>
          <a:lstStyle/>
          <a:p>
            <a:pPr lvl="0"/>
            <a:r>
              <a:rPr lang="en-US"/>
              <a:t>Proposed Changes - Guidance</a:t>
            </a:r>
          </a:p>
        </p:txBody>
      </p:sp>
      <p:sp>
        <p:nvSpPr>
          <p:cNvPr id="7" name="Content Placeholder 6">
            <a:extLst>
              <a:ext uri="{FF2B5EF4-FFF2-40B4-BE49-F238E27FC236}">
                <a16:creationId xmlns:a16="http://schemas.microsoft.com/office/drawing/2014/main" id="{5CE4EBFF-1978-820C-005C-BEA4479DE2A5}"/>
              </a:ext>
            </a:extLst>
          </p:cNvPr>
          <p:cNvSpPr>
            <a:spLocks noGrp="1"/>
          </p:cNvSpPr>
          <p:nvPr>
            <p:ph idx="1"/>
          </p:nvPr>
        </p:nvSpPr>
        <p:spPr>
          <a:xfrm>
            <a:off x="717176" y="1825625"/>
            <a:ext cx="10784542" cy="4109010"/>
          </a:xfrm>
        </p:spPr>
        <p:txBody>
          <a:bodyPr>
            <a:normAutofit/>
          </a:bodyPr>
          <a:lstStyle/>
          <a:p>
            <a:pPr marL="0" marR="0">
              <a:spcAft>
                <a:spcPts val="1000"/>
              </a:spcAft>
              <a:buNone/>
            </a:pPr>
            <a:r>
              <a:rPr lang="en-US" sz="1500" kern="100">
                <a:effectLst/>
              </a:rPr>
              <a:t>We have updated the level of guidance provided in the COA to:</a:t>
            </a:r>
          </a:p>
          <a:p>
            <a:pPr marL="800100" lvl="1" indent="-342900">
              <a:spcAft>
                <a:spcPts val="1000"/>
              </a:spcAft>
              <a:buSzPts val="1000"/>
              <a:buFont typeface="Symbol" panose="05050102010706020507" pitchFamily="18" charset="2"/>
              <a:buChar char=""/>
              <a:tabLst>
                <a:tab pos="457200" algn="l"/>
              </a:tabLst>
            </a:pPr>
            <a:r>
              <a:rPr lang="en-US" sz="1500" b="1" kern="100">
                <a:effectLst/>
              </a:rPr>
              <a:t>Incorporate fundamental governmental accounting concepts</a:t>
            </a:r>
            <a:r>
              <a:rPr lang="en-US" sz="1500" kern="100">
                <a:effectLst/>
              </a:rPr>
              <a:t>, including revenue recognition, expenditure classification, fund accounting, and financial statement presentation.</a:t>
            </a:r>
          </a:p>
          <a:p>
            <a:pPr marL="800100" lvl="1" indent="-342900">
              <a:spcAft>
                <a:spcPts val="1000"/>
              </a:spcAft>
              <a:buSzPts val="1000"/>
              <a:buFont typeface="Symbol" panose="05050102010706020507" pitchFamily="18" charset="2"/>
              <a:buChar char=""/>
              <a:tabLst>
                <a:tab pos="457200" algn="l"/>
              </a:tabLst>
            </a:pPr>
            <a:r>
              <a:rPr lang="en-US" sz="1500" b="1" kern="100">
                <a:effectLst/>
              </a:rPr>
              <a:t>Provide clear definitions and instructions</a:t>
            </a:r>
            <a:r>
              <a:rPr lang="en-US" sz="1500" kern="100">
                <a:effectLst/>
              </a:rPr>
              <a:t> on how to properly apply each financial dimension in the Chart of Accounts, ensuring transactions are recorded accurately.</a:t>
            </a:r>
          </a:p>
          <a:p>
            <a:pPr marL="800100" lvl="1" indent="-342900">
              <a:spcAft>
                <a:spcPts val="1000"/>
              </a:spcAft>
              <a:buSzPts val="1000"/>
              <a:buFont typeface="Symbol" panose="05050102010706020507" pitchFamily="18" charset="2"/>
              <a:buChar char=""/>
              <a:tabLst>
                <a:tab pos="457200" algn="l"/>
              </a:tabLst>
            </a:pPr>
            <a:r>
              <a:rPr lang="en-US" sz="1500" b="1" kern="100">
                <a:effectLst/>
              </a:rPr>
              <a:t>Establish compliance standards</a:t>
            </a:r>
            <a:r>
              <a:rPr lang="en-US" sz="1500" kern="100">
                <a:effectLst/>
              </a:rPr>
              <a:t> for financial reporting, aligning with GASB pronouncements, federal requirements (UGG), and Oregon-specific regulations.</a:t>
            </a:r>
          </a:p>
          <a:p>
            <a:pPr marL="800100" lvl="1" indent="-342900">
              <a:spcAft>
                <a:spcPts val="1000"/>
              </a:spcAft>
              <a:buSzPts val="1000"/>
              <a:buFont typeface="Symbol" panose="05050102010706020507" pitchFamily="18" charset="2"/>
              <a:buChar char=""/>
              <a:tabLst>
                <a:tab pos="457200" algn="l"/>
              </a:tabLst>
            </a:pPr>
            <a:r>
              <a:rPr lang="en-US" sz="1500" b="1" kern="100">
                <a:effectLst/>
              </a:rPr>
              <a:t>Include real-world examples and case studies</a:t>
            </a:r>
            <a:r>
              <a:rPr lang="en-US" sz="1500" kern="100">
                <a:effectLst/>
              </a:rPr>
              <a:t> to illustrate proper accounting treatments and reporting structures.</a:t>
            </a:r>
          </a:p>
          <a:p>
            <a:pPr marL="800100" lvl="1" indent="-342900">
              <a:spcAft>
                <a:spcPts val="1000"/>
              </a:spcAft>
              <a:buSzPts val="1000"/>
              <a:buFont typeface="Symbol" panose="05050102010706020507" pitchFamily="18" charset="2"/>
              <a:buChar char=""/>
              <a:tabLst>
                <a:tab pos="457200" algn="l"/>
              </a:tabLst>
            </a:pPr>
            <a:r>
              <a:rPr lang="en-US" sz="1500" b="1" kern="100">
                <a:effectLst/>
              </a:rPr>
              <a:t>Serve as a reference guide for school finance staff, business managers, and auditors</a:t>
            </a:r>
            <a:r>
              <a:rPr lang="en-US" sz="1500" kern="100">
                <a:effectLst/>
              </a:rPr>
              <a:t>, supporting both new hires and experienced professionals in maintaining compliance and best practices.</a:t>
            </a:r>
          </a:p>
          <a:p>
            <a:pPr marL="800100" lvl="1" indent="-342900">
              <a:spcAft>
                <a:spcPts val="1000"/>
              </a:spcAft>
              <a:buSzPts val="1000"/>
              <a:buFont typeface="Symbol" panose="05050102010706020507" pitchFamily="18" charset="2"/>
              <a:buChar char=""/>
              <a:tabLst>
                <a:tab pos="457200" algn="l"/>
              </a:tabLst>
            </a:pPr>
            <a:r>
              <a:rPr lang="en-US" sz="1500" b="1" kern="100"/>
              <a:t>Promote internal controls and timely reporting, </a:t>
            </a:r>
            <a:r>
              <a:rPr lang="en-US" sz="1500" kern="100"/>
              <a:t>by outlining control points, submission timelines, and reconciliation practices that improve data accuracy, audit readiness, and fiscal accountability across programs and funding sources.</a:t>
            </a:r>
          </a:p>
        </p:txBody>
      </p:sp>
      <p:sp>
        <p:nvSpPr>
          <p:cNvPr id="2" name="Footer Placeholder 1">
            <a:extLst>
              <a:ext uri="{FF2B5EF4-FFF2-40B4-BE49-F238E27FC236}">
                <a16:creationId xmlns:a16="http://schemas.microsoft.com/office/drawing/2014/main" id="{7D24141B-F703-6ACF-1E8B-B14983E854BD}"/>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3" name="Slide Number Placeholder 2">
            <a:extLst>
              <a:ext uri="{FF2B5EF4-FFF2-40B4-BE49-F238E27FC236}">
                <a16:creationId xmlns:a16="http://schemas.microsoft.com/office/drawing/2014/main" id="{E5E2EB8D-3470-D5FF-90F5-B718E158BA53}"/>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11</a:t>
            </a:fld>
            <a:endParaRPr lang="en-US"/>
          </a:p>
        </p:txBody>
      </p:sp>
    </p:spTree>
    <p:extLst>
      <p:ext uri="{BB962C8B-B14F-4D97-AF65-F5344CB8AC3E}">
        <p14:creationId xmlns:p14="http://schemas.microsoft.com/office/powerpoint/2010/main" val="2682215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A58A4AFF-30DC-BA38-CBDB-4F77D74FC0D1}"/>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BC85CBDB-74BF-018F-8453-F69BB5D7D428}"/>
              </a:ext>
            </a:extLst>
          </p:cNvPr>
          <p:cNvSpPr txBox="1">
            <a:spLocks noGrp="1"/>
          </p:cNvSpPr>
          <p:nvPr>
            <p:ph type="title"/>
          </p:nvPr>
        </p:nvSpPr>
        <p:spPr>
          <a:xfrm>
            <a:off x="717176" y="457200"/>
            <a:ext cx="10784542" cy="1026460"/>
          </a:xfrm>
        </p:spPr>
        <p:txBody>
          <a:bodyPr spcFirstLastPara="1" lIns="91425" tIns="45700" rIns="91425" bIns="45700" anchor="b" anchorCtr="0">
            <a:normAutofit/>
          </a:bodyPr>
          <a:lstStyle/>
          <a:p>
            <a:pPr lvl="0"/>
            <a:r>
              <a:rPr lang="en-US"/>
              <a:t>How ODE is Supporting the Transition</a:t>
            </a:r>
          </a:p>
        </p:txBody>
      </p:sp>
      <p:sp>
        <p:nvSpPr>
          <p:cNvPr id="7" name="Content Placeholder 6">
            <a:extLst>
              <a:ext uri="{FF2B5EF4-FFF2-40B4-BE49-F238E27FC236}">
                <a16:creationId xmlns:a16="http://schemas.microsoft.com/office/drawing/2014/main" id="{97C5871F-EFE1-2FA7-480E-A6183715D73C}"/>
              </a:ext>
            </a:extLst>
          </p:cNvPr>
          <p:cNvSpPr>
            <a:spLocks noGrp="1"/>
          </p:cNvSpPr>
          <p:nvPr>
            <p:ph idx="1"/>
          </p:nvPr>
        </p:nvSpPr>
        <p:spPr>
          <a:xfrm>
            <a:off x="717176" y="1825625"/>
            <a:ext cx="10784542" cy="4109010"/>
          </a:xfrm>
        </p:spPr>
        <p:txBody>
          <a:bodyPr>
            <a:normAutofit/>
          </a:bodyPr>
          <a:lstStyle/>
          <a:p>
            <a:pPr marL="0" marR="0">
              <a:spcAft>
                <a:spcPts val="1000"/>
              </a:spcAft>
              <a:buNone/>
            </a:pPr>
            <a:r>
              <a:rPr lang="en-US" sz="1500" kern="100" dirty="0">
                <a:effectLst/>
              </a:rPr>
              <a:t>Here are the ways ODE is working to support districts in this transition:</a:t>
            </a:r>
          </a:p>
          <a:p>
            <a:pPr marL="800100" lvl="1" indent="-342900">
              <a:spcAft>
                <a:spcPts val="1000"/>
              </a:spcAft>
              <a:buSzPts val="1000"/>
              <a:buFont typeface="Symbol" panose="05050102010706020507" pitchFamily="18" charset="2"/>
              <a:buChar char=""/>
              <a:tabLst>
                <a:tab pos="457200" algn="l"/>
              </a:tabLst>
            </a:pPr>
            <a:r>
              <a:rPr lang="en-US" sz="1500" kern="100" dirty="0">
                <a:effectLst/>
              </a:rPr>
              <a:t>Developing a </a:t>
            </a:r>
            <a:r>
              <a:rPr lang="en-US" sz="1500" b="1" kern="100" dirty="0">
                <a:effectLst/>
              </a:rPr>
              <a:t>crosswalk</a:t>
            </a:r>
            <a:r>
              <a:rPr lang="en-US" sz="1500" kern="100" dirty="0">
                <a:effectLst/>
              </a:rPr>
              <a:t> to 2023 Chart of Accounts.</a:t>
            </a:r>
          </a:p>
          <a:p>
            <a:pPr marL="800100" lvl="1" indent="-342900">
              <a:spcAft>
                <a:spcPts val="1000"/>
              </a:spcAft>
              <a:buSzPts val="1000"/>
              <a:buFont typeface="Symbol" panose="05050102010706020507" pitchFamily="18" charset="2"/>
              <a:buChar char=""/>
              <a:tabLst>
                <a:tab pos="457200" algn="l"/>
              </a:tabLst>
            </a:pPr>
            <a:r>
              <a:rPr lang="en-US" sz="1500" b="1" kern="100" dirty="0">
                <a:effectLst/>
              </a:rPr>
              <a:t>Working with accounting software companies </a:t>
            </a:r>
            <a:r>
              <a:rPr lang="en-US" sz="1500" kern="100" dirty="0">
                <a:effectLst/>
              </a:rPr>
              <a:t>to ease transition.</a:t>
            </a:r>
          </a:p>
          <a:p>
            <a:pPr marL="800100" lvl="1" indent="-342900">
              <a:spcAft>
                <a:spcPts val="1000"/>
              </a:spcAft>
              <a:buSzPts val="1000"/>
              <a:buFont typeface="Symbol" panose="05050102010706020507" pitchFamily="18" charset="2"/>
              <a:buChar char=""/>
              <a:tabLst>
                <a:tab pos="457200" algn="l"/>
              </a:tabLst>
            </a:pPr>
            <a:r>
              <a:rPr lang="en-US" sz="1500" kern="100" dirty="0"/>
              <a:t>Meeting with auditors to </a:t>
            </a:r>
            <a:r>
              <a:rPr lang="en-US" sz="1500" b="1" kern="100" dirty="0"/>
              <a:t>ensure alignment</a:t>
            </a:r>
            <a:r>
              <a:rPr lang="en-US" sz="1500" kern="100" dirty="0"/>
              <a:t> to GASB and GAAP.</a:t>
            </a:r>
          </a:p>
          <a:p>
            <a:pPr marL="800100" lvl="1" indent="-342900">
              <a:spcAft>
                <a:spcPts val="1000"/>
              </a:spcAft>
              <a:buSzPts val="1000"/>
              <a:buFont typeface="Symbol" panose="05050102010706020507" pitchFamily="18" charset="2"/>
              <a:buChar char=""/>
              <a:tabLst>
                <a:tab pos="457200" algn="l"/>
              </a:tabLst>
            </a:pPr>
            <a:r>
              <a:rPr lang="en-US" sz="1500" kern="100" dirty="0"/>
              <a:t>Developing a </a:t>
            </a:r>
            <a:r>
              <a:rPr lang="en-US" sz="1500" b="1" kern="100" dirty="0"/>
              <a:t>training plan and accessible tools </a:t>
            </a:r>
            <a:r>
              <a:rPr lang="en-US" sz="1500" kern="100" dirty="0"/>
              <a:t>to get to know the Chart of Accounts.</a:t>
            </a:r>
          </a:p>
          <a:p>
            <a:pPr marL="800100" lvl="1" indent="-342900">
              <a:spcAft>
                <a:spcPts val="1000"/>
              </a:spcAft>
              <a:buSzPts val="1000"/>
              <a:buFont typeface="Symbol" panose="05050102010706020507" pitchFamily="18" charset="2"/>
              <a:buChar char=""/>
              <a:tabLst>
                <a:tab pos="457200" algn="l"/>
              </a:tabLst>
            </a:pPr>
            <a:r>
              <a:rPr lang="en-US" sz="1500" kern="100" dirty="0"/>
              <a:t>Assisting districts in </a:t>
            </a:r>
            <a:r>
              <a:rPr lang="en-US" sz="1500" b="1" kern="100" dirty="0"/>
              <a:t>creating system crosswalks</a:t>
            </a:r>
            <a:r>
              <a:rPr lang="en-US" sz="1500" kern="100" dirty="0"/>
              <a:t>.</a:t>
            </a:r>
          </a:p>
          <a:p>
            <a:pPr marL="800100" lvl="1" indent="-342900">
              <a:spcAft>
                <a:spcPts val="1000"/>
              </a:spcAft>
              <a:buSzPts val="1000"/>
              <a:buFont typeface="Symbol" panose="05050102010706020507" pitchFamily="18" charset="2"/>
              <a:buChar char=""/>
              <a:tabLst>
                <a:tab pos="457200" algn="l"/>
              </a:tabLst>
            </a:pPr>
            <a:endParaRPr lang="en-US" sz="1500" kern="100" dirty="0"/>
          </a:p>
        </p:txBody>
      </p:sp>
      <p:sp>
        <p:nvSpPr>
          <p:cNvPr id="2" name="Footer Placeholder 1">
            <a:extLst>
              <a:ext uri="{FF2B5EF4-FFF2-40B4-BE49-F238E27FC236}">
                <a16:creationId xmlns:a16="http://schemas.microsoft.com/office/drawing/2014/main" id="{D92C1329-64FB-285C-EFED-2D2913E705FA}"/>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3" name="Slide Number Placeholder 2">
            <a:extLst>
              <a:ext uri="{FF2B5EF4-FFF2-40B4-BE49-F238E27FC236}">
                <a16:creationId xmlns:a16="http://schemas.microsoft.com/office/drawing/2014/main" id="{B0A74362-56C7-492D-D6E8-9ECE0BE4D17C}"/>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12</a:t>
            </a:fld>
            <a:endParaRPr lang="en-US"/>
          </a:p>
        </p:txBody>
      </p:sp>
    </p:spTree>
    <p:extLst>
      <p:ext uri="{BB962C8B-B14F-4D97-AF65-F5344CB8AC3E}">
        <p14:creationId xmlns:p14="http://schemas.microsoft.com/office/powerpoint/2010/main" val="3054035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5B8955-7349-497D-203B-D42E05ABF257}"/>
              </a:ext>
            </a:extLst>
          </p:cNvPr>
          <p:cNvSpPr>
            <a:spLocks noGrp="1"/>
          </p:cNvSpPr>
          <p:nvPr>
            <p:ph type="title"/>
          </p:nvPr>
        </p:nvSpPr>
        <p:spPr>
          <a:xfrm>
            <a:off x="717176" y="457200"/>
            <a:ext cx="10784542" cy="1026460"/>
          </a:xfrm>
        </p:spPr>
        <p:txBody>
          <a:bodyPr anchor="b">
            <a:normAutofit/>
          </a:bodyPr>
          <a:lstStyle/>
          <a:p>
            <a:r>
              <a:rPr lang="en-US"/>
              <a:t>Questions</a:t>
            </a:r>
          </a:p>
        </p:txBody>
      </p:sp>
      <p:pic>
        <p:nvPicPr>
          <p:cNvPr id="7" name="Picture 6" descr="Yellow question mark">
            <a:extLst>
              <a:ext uri="{FF2B5EF4-FFF2-40B4-BE49-F238E27FC236}">
                <a16:creationId xmlns:a16="http://schemas.microsoft.com/office/drawing/2014/main" id="{8C086219-4618-BF60-4BE7-6EC711BD61F5}"/>
              </a:ext>
            </a:extLst>
          </p:cNvPr>
          <p:cNvPicPr>
            <a:picLocks noChangeAspect="1"/>
          </p:cNvPicPr>
          <p:nvPr/>
        </p:nvPicPr>
        <p:blipFill>
          <a:blip r:embed="rId3"/>
          <a:srcRect t="9842" r="-1" b="26656"/>
          <a:stretch>
            <a:fillRect/>
          </a:stretch>
        </p:blipFill>
        <p:spPr>
          <a:xfrm>
            <a:off x="717176" y="1825625"/>
            <a:ext cx="10784542" cy="4109010"/>
          </a:xfrm>
          <a:prstGeom prst="rect">
            <a:avLst/>
          </a:prstGeom>
          <a:noFill/>
        </p:spPr>
      </p:pic>
      <p:sp>
        <p:nvSpPr>
          <p:cNvPr id="4" name="Footer Placeholder 3">
            <a:extLst>
              <a:ext uri="{FF2B5EF4-FFF2-40B4-BE49-F238E27FC236}">
                <a16:creationId xmlns:a16="http://schemas.microsoft.com/office/drawing/2014/main" id="{27074780-C02E-6DF3-1BDD-B4805357B7AB}"/>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F72B6C59-EC4E-B1BF-62F4-AC94BAA5F1A3}"/>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13</a:t>
            </a:fld>
            <a:endParaRPr lang="en-US"/>
          </a:p>
        </p:txBody>
      </p:sp>
    </p:spTree>
    <p:extLst>
      <p:ext uri="{BB962C8B-B14F-4D97-AF65-F5344CB8AC3E}">
        <p14:creationId xmlns:p14="http://schemas.microsoft.com/office/powerpoint/2010/main" val="2998543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E1EBF-EE49-C34E-693D-303450B895D4}"/>
              </a:ext>
            </a:extLst>
          </p:cNvPr>
          <p:cNvSpPr>
            <a:spLocks noGrp="1"/>
          </p:cNvSpPr>
          <p:nvPr>
            <p:ph type="title"/>
          </p:nvPr>
        </p:nvSpPr>
        <p:spPr>
          <a:xfrm>
            <a:off x="717176" y="457200"/>
            <a:ext cx="10784542" cy="1026460"/>
          </a:xfrm>
        </p:spPr>
        <p:txBody>
          <a:bodyPr anchor="b">
            <a:normAutofit/>
          </a:bodyPr>
          <a:lstStyle/>
          <a:p>
            <a:r>
              <a:rPr lang="en-US"/>
              <a:t>Why the Chart of Accounts Matters: Impact</a:t>
            </a:r>
          </a:p>
        </p:txBody>
      </p:sp>
      <p:sp>
        <p:nvSpPr>
          <p:cNvPr id="6" name="Rectangle 1">
            <a:extLst>
              <a:ext uri="{FF2B5EF4-FFF2-40B4-BE49-F238E27FC236}">
                <a16:creationId xmlns:a16="http://schemas.microsoft.com/office/drawing/2014/main" id="{E941A6F4-116F-65BA-49EA-489310C341EC}"/>
              </a:ext>
            </a:extLst>
          </p:cNvPr>
          <p:cNvSpPr>
            <a:spLocks noGrp="1" noChangeArrowheads="1"/>
          </p:cNvSpPr>
          <p:nvPr>
            <p:ph idx="1"/>
          </p:nvPr>
        </p:nvSpPr>
        <p:spPr bwMode="auto">
          <a:xfrm>
            <a:off x="717176" y="1825625"/>
            <a:ext cx="10784542" cy="410901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None/>
              <a:tabLst/>
            </a:pPr>
            <a:r>
              <a:rPr kumimoji="0" lang="en-US" altLang="en-US" b="1" i="0" u="none" strike="noStrike" cap="none" normalizeH="0" baseline="0">
                <a:ln>
                  <a:noFill/>
                </a:ln>
                <a:effectLst/>
              </a:rPr>
              <a:t>ODE Internal Operations:</a:t>
            </a:r>
            <a:endParaRPr lang="en-US" altLang="en-US"/>
          </a:p>
          <a:p>
            <a:pPr eaLnBrk="0" fontAlgn="base" hangingPunct="0">
              <a:spcBef>
                <a:spcPct val="0"/>
              </a:spcBef>
              <a:spcAft>
                <a:spcPts val="600"/>
              </a:spcAft>
            </a:pPr>
            <a:r>
              <a:rPr kumimoji="0" lang="en-US" altLang="en-US" b="0" i="0" u="none" strike="noStrike" cap="none" normalizeH="0" baseline="0">
                <a:ln>
                  <a:noFill/>
                </a:ln>
                <a:effectLst/>
              </a:rPr>
              <a:t>The current COA structure is missing the </a:t>
            </a:r>
            <a:r>
              <a:rPr lang="en-US" altLang="en-US"/>
              <a:t>organization</a:t>
            </a:r>
            <a:r>
              <a:rPr kumimoji="0" lang="en-US" altLang="en-US" b="0" i="0" u="none" strike="noStrike" cap="none" normalizeH="0" baseline="0">
                <a:ln>
                  <a:noFill/>
                </a:ln>
                <a:effectLst/>
              </a:rPr>
              <a:t> needed to support internal reporting needs, grant oversight, and federal compliance.</a:t>
            </a:r>
          </a:p>
          <a:p>
            <a:pPr marL="0" indent="0" eaLnBrk="0" fontAlgn="base" hangingPunct="0">
              <a:spcBef>
                <a:spcPct val="0"/>
              </a:spcBef>
              <a:spcAft>
                <a:spcPts val="600"/>
              </a:spcAft>
              <a:buNone/>
            </a:pPr>
            <a:endParaRPr kumimoji="0" lang="en-US" altLang="en-US" b="0" i="0" u="none" strike="noStrike" cap="none" normalizeH="0" baseline="0">
              <a:ln>
                <a:noFill/>
              </a:ln>
              <a:effectLst/>
            </a:endParaRPr>
          </a:p>
          <a:p>
            <a:pPr marL="0" indent="0" eaLnBrk="0" fontAlgn="base" hangingPunct="0">
              <a:spcBef>
                <a:spcPct val="0"/>
              </a:spcBef>
              <a:spcAft>
                <a:spcPts val="600"/>
              </a:spcAft>
              <a:buNone/>
            </a:pPr>
            <a:r>
              <a:rPr kumimoji="0" lang="en-US" altLang="en-US" b="1" i="0" u="none" strike="noStrike" cap="none" normalizeH="0" baseline="0">
                <a:ln>
                  <a:noFill/>
                </a:ln>
                <a:effectLst/>
              </a:rPr>
              <a:t>District Internal Operations:</a:t>
            </a:r>
            <a:endParaRPr lang="en-US" altLang="en-US"/>
          </a:p>
          <a:p>
            <a:pPr eaLnBrk="0" fontAlgn="base" hangingPunct="0">
              <a:spcBef>
                <a:spcPct val="0"/>
              </a:spcBef>
              <a:spcAft>
                <a:spcPts val="600"/>
              </a:spcAft>
            </a:pPr>
            <a:r>
              <a:rPr kumimoji="0" lang="en-US" altLang="en-US" b="0" i="0" u="none" strike="noStrike" cap="none" normalizeH="0" baseline="0">
                <a:ln>
                  <a:noFill/>
                </a:ln>
                <a:effectLst/>
              </a:rPr>
              <a:t>District financial systems aren’t </a:t>
            </a:r>
            <a:r>
              <a:rPr lang="en-US" altLang="en-US"/>
              <a:t>proactively built to align with </a:t>
            </a:r>
            <a:r>
              <a:rPr kumimoji="0" lang="en-US" altLang="en-US" b="0" i="0" u="none" strike="noStrike" cap="none" normalizeH="0" baseline="0">
                <a:ln>
                  <a:noFill/>
                </a:ln>
                <a:effectLst/>
              </a:rPr>
              <a:t>ODE’s reporting requests. This leads to redundant submissions, misclassifications, and audit risk—placing a heavy administrative burden on districts and eroding confidence in the state’s financial systems.</a:t>
            </a:r>
          </a:p>
        </p:txBody>
      </p:sp>
      <p:sp>
        <p:nvSpPr>
          <p:cNvPr id="4" name="Footer Placeholder 3">
            <a:extLst>
              <a:ext uri="{FF2B5EF4-FFF2-40B4-BE49-F238E27FC236}">
                <a16:creationId xmlns:a16="http://schemas.microsoft.com/office/drawing/2014/main" id="{A710A94A-8B9D-16E3-2971-F8DF139C0CF2}"/>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3EBF9BA4-DA82-FA3E-810A-0A57B6F018D5}"/>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2</a:t>
            </a:fld>
            <a:endParaRPr lang="en-US"/>
          </a:p>
        </p:txBody>
      </p:sp>
    </p:spTree>
    <p:extLst>
      <p:ext uri="{BB962C8B-B14F-4D97-AF65-F5344CB8AC3E}">
        <p14:creationId xmlns:p14="http://schemas.microsoft.com/office/powerpoint/2010/main" val="364806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A3D28-8177-B38B-B8D3-40720719C1FD}"/>
              </a:ext>
            </a:extLst>
          </p:cNvPr>
          <p:cNvSpPr>
            <a:spLocks noGrp="1"/>
          </p:cNvSpPr>
          <p:nvPr>
            <p:ph type="title"/>
          </p:nvPr>
        </p:nvSpPr>
        <p:spPr>
          <a:xfrm>
            <a:off x="717176" y="457200"/>
            <a:ext cx="10784542" cy="1026460"/>
          </a:xfrm>
        </p:spPr>
        <p:txBody>
          <a:bodyPr anchor="b">
            <a:normAutofit/>
          </a:bodyPr>
          <a:lstStyle/>
          <a:p>
            <a:r>
              <a:rPr lang="en-US" altLang="en-US"/>
              <a:t>District Impact</a:t>
            </a:r>
            <a:endParaRPr lang="en-US"/>
          </a:p>
        </p:txBody>
      </p:sp>
      <p:sp>
        <p:nvSpPr>
          <p:cNvPr id="6" name="Rectangle 1">
            <a:extLst>
              <a:ext uri="{FF2B5EF4-FFF2-40B4-BE49-F238E27FC236}">
                <a16:creationId xmlns:a16="http://schemas.microsoft.com/office/drawing/2014/main" id="{F0FB41AD-F492-E548-1622-20D30AFC66DF}"/>
              </a:ext>
            </a:extLst>
          </p:cNvPr>
          <p:cNvSpPr>
            <a:spLocks noGrp="1" noChangeArrowheads="1"/>
          </p:cNvSpPr>
          <p:nvPr>
            <p:ph idx="1"/>
          </p:nvPr>
        </p:nvSpPr>
        <p:spPr bwMode="auto">
          <a:xfrm>
            <a:off x="717176" y="1825625"/>
            <a:ext cx="10784542" cy="410901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indent="0" eaLnBrk="0" fontAlgn="base" hangingPunct="0">
              <a:spcBef>
                <a:spcPct val="0"/>
              </a:spcBef>
              <a:spcAft>
                <a:spcPts val="600"/>
              </a:spcAft>
              <a:buNone/>
            </a:pPr>
            <a:r>
              <a:rPr lang="en-US" sz="1700" b="1"/>
              <a:t>The COA is not aligned with how LEA’s operates—and it’s creating real problems.</a:t>
            </a:r>
            <a:endParaRPr kumimoji="0" lang="en-US" altLang="en-US" sz="1700" b="0" i="0" u="none" strike="noStrike" cap="none" normalizeH="0" baseline="0">
              <a:ln>
                <a:noFill/>
              </a:ln>
              <a:effectLst/>
            </a:endParaRPr>
          </a:p>
          <a:p>
            <a:pPr eaLnBrk="0" fontAlgn="base" hangingPunct="0">
              <a:spcBef>
                <a:spcPct val="0"/>
              </a:spcBef>
              <a:spcAft>
                <a:spcPts val="600"/>
              </a:spcAft>
            </a:pPr>
            <a:r>
              <a:rPr kumimoji="0" lang="en-US" altLang="en-US" sz="1700" b="0" i="0" u="none" strike="noStrike" cap="none" normalizeH="0" baseline="0">
                <a:ln>
                  <a:noFill/>
                </a:ln>
                <a:effectLst/>
              </a:rPr>
              <a:t>❌ </a:t>
            </a:r>
            <a:r>
              <a:rPr kumimoji="0" lang="en-US" altLang="en-US" sz="1700" b="1" i="0" u="none" strike="noStrike" cap="none" normalizeH="0" baseline="0">
                <a:ln>
                  <a:noFill/>
                </a:ln>
                <a:effectLst/>
              </a:rPr>
              <a:t>Chart of accounts must integrate reporting requirements</a:t>
            </a:r>
            <a:endParaRPr kumimoji="0" lang="en-US" altLang="en-US" sz="1700" b="0" i="0" u="none" strike="noStrike" cap="none" normalizeH="0" baseline="0">
              <a:ln>
                <a:noFill/>
              </a:ln>
              <a:effectLst/>
            </a:endParaRPr>
          </a:p>
          <a:p>
            <a:pPr lvl="1" eaLnBrk="0" fontAlgn="base" hangingPunct="0">
              <a:spcBef>
                <a:spcPct val="0"/>
              </a:spcBef>
              <a:spcAft>
                <a:spcPts val="600"/>
              </a:spcAft>
            </a:pPr>
            <a:r>
              <a:rPr lang="en-US" sz="1700"/>
              <a:t>It does not align with the requirements for budget reporting, financial reporting, or program reporting compliance, creating systemic misalignment. As reporting demands increase, this disconnect snowballs into greater inefficiency, redundancy, and risk across both ODE and districts.</a:t>
            </a:r>
          </a:p>
          <a:p>
            <a:pPr eaLnBrk="0" fontAlgn="base" hangingPunct="0">
              <a:spcBef>
                <a:spcPct val="0"/>
              </a:spcBef>
              <a:spcAft>
                <a:spcPts val="600"/>
              </a:spcAft>
            </a:pPr>
            <a:r>
              <a:rPr kumimoji="0" lang="en-US" altLang="en-US" sz="1700" b="0" i="0" u="none" strike="noStrike" cap="none" normalizeH="0" baseline="0">
                <a:ln>
                  <a:noFill/>
                </a:ln>
                <a:effectLst/>
              </a:rPr>
              <a:t>❌ </a:t>
            </a:r>
            <a:r>
              <a:rPr kumimoji="0" lang="en-US" altLang="en-US" sz="1700" b="1" i="0" u="none" strike="noStrike" cap="none" normalizeH="0" baseline="0">
                <a:ln>
                  <a:noFill/>
                </a:ln>
                <a:effectLst/>
              </a:rPr>
              <a:t>Redundant report requests across multiple ODE divisions</a:t>
            </a:r>
            <a:endParaRPr kumimoji="0" lang="en-US" altLang="en-US" sz="1700" b="0" i="0" u="none" strike="noStrike" cap="none" normalizeH="0" baseline="0">
              <a:ln>
                <a:noFill/>
              </a:ln>
              <a:effectLst/>
            </a:endParaRPr>
          </a:p>
          <a:p>
            <a:pPr lvl="1" eaLnBrk="0" fontAlgn="base" hangingPunct="0">
              <a:spcBef>
                <a:spcPct val="0"/>
              </a:spcBef>
              <a:spcAft>
                <a:spcPts val="600"/>
              </a:spcAft>
            </a:pPr>
            <a:r>
              <a:rPr lang="en-US" sz="1700"/>
              <a:t>Districts are repeatedly asked to submit the same financial data in different formats because essential data elements are missing from the COA. This leads to unnecessary workload, confusion, and frustration.</a:t>
            </a:r>
          </a:p>
          <a:p>
            <a:pPr eaLnBrk="0" fontAlgn="base" hangingPunct="0">
              <a:spcBef>
                <a:spcPct val="0"/>
              </a:spcBef>
              <a:spcAft>
                <a:spcPts val="600"/>
              </a:spcAft>
            </a:pPr>
            <a:r>
              <a:rPr kumimoji="0" lang="en-US" altLang="en-US" sz="1700" b="0" i="0" u="none" strike="noStrike" cap="none" normalizeH="0" baseline="0">
                <a:ln>
                  <a:noFill/>
                </a:ln>
                <a:effectLst/>
              </a:rPr>
              <a:t>❌ </a:t>
            </a:r>
            <a:r>
              <a:rPr kumimoji="0" lang="en-US" altLang="en-US" sz="1700" b="1" i="0" u="none" strike="noStrike" cap="none" normalizeH="0" baseline="0">
                <a:ln>
                  <a:noFill/>
                </a:ln>
                <a:effectLst/>
              </a:rPr>
              <a:t>Lack of coding guidance results in misclassifications and audit findings</a:t>
            </a:r>
            <a:endParaRPr kumimoji="0" lang="en-US" altLang="en-US" sz="1700" b="0" i="0" u="none" strike="noStrike" cap="none" normalizeH="0" baseline="0">
              <a:ln>
                <a:noFill/>
              </a:ln>
              <a:effectLst/>
            </a:endParaRPr>
          </a:p>
          <a:p>
            <a:pPr lvl="1" eaLnBrk="0" fontAlgn="base" hangingPunct="0">
              <a:spcBef>
                <a:spcPct val="0"/>
              </a:spcBef>
              <a:spcAft>
                <a:spcPts val="600"/>
              </a:spcAft>
            </a:pPr>
            <a:r>
              <a:rPr lang="en-US" sz="1700"/>
              <a:t>Ambiguity in the COA leads to variable use of function, program, and fund codes, leaving financial data inconsistent across districts and complicating comparisons, oversight, and state-level reporting.</a:t>
            </a:r>
          </a:p>
          <a:p>
            <a:pPr eaLnBrk="0" fontAlgn="base" hangingPunct="0">
              <a:spcBef>
                <a:spcPct val="0"/>
              </a:spcBef>
              <a:spcAft>
                <a:spcPts val="600"/>
              </a:spcAft>
            </a:pPr>
            <a:r>
              <a:rPr kumimoji="0" lang="en-US" altLang="en-US" sz="1700" b="0" i="0" u="none" strike="noStrike" cap="none" normalizeH="0" baseline="0">
                <a:ln>
                  <a:noFill/>
                </a:ln>
                <a:effectLst/>
              </a:rPr>
              <a:t>❌ </a:t>
            </a:r>
            <a:r>
              <a:rPr kumimoji="0" lang="en-US" altLang="en-US" sz="1700" b="1" i="0" u="none" strike="noStrike" cap="none" normalizeH="0" baseline="0">
                <a:ln>
                  <a:noFill/>
                </a:ln>
                <a:effectLst/>
              </a:rPr>
              <a:t>Reduces trust in ODE’s fiscal systems and erodes collaboration</a:t>
            </a:r>
            <a:endParaRPr kumimoji="0" lang="en-US" altLang="en-US" sz="1700" b="0" i="0" u="none" strike="noStrike" cap="none" normalizeH="0" baseline="0">
              <a:ln>
                <a:noFill/>
              </a:ln>
              <a:effectLst/>
            </a:endParaRPr>
          </a:p>
          <a:p>
            <a:pPr lvl="1" eaLnBrk="0" fontAlgn="base" hangingPunct="0">
              <a:spcBef>
                <a:spcPct val="0"/>
              </a:spcBef>
              <a:spcAft>
                <a:spcPts val="600"/>
              </a:spcAft>
            </a:pPr>
            <a:r>
              <a:rPr lang="en-US" altLang="en-US" sz="1700"/>
              <a:t>Frustration builds as districts face growing administrative strain with little added value.</a:t>
            </a:r>
          </a:p>
          <a:p>
            <a:pPr marL="0" marR="0" lvl="0" indent="0" defTabSz="914400" rtl="0" eaLnBrk="0" fontAlgn="base" latinLnBrk="0" hangingPunct="0">
              <a:spcBef>
                <a:spcPct val="0"/>
              </a:spcBef>
              <a:spcAft>
                <a:spcPts val="600"/>
              </a:spcAft>
              <a:buClrTx/>
              <a:buSzTx/>
              <a:buFontTx/>
              <a:buNone/>
              <a:tabLst/>
            </a:pPr>
            <a:endParaRPr kumimoji="0" lang="en-US" altLang="en-US" sz="1700" b="0" i="0" u="none" strike="noStrike" cap="none" normalizeH="0" baseline="0">
              <a:ln>
                <a:noFill/>
              </a:ln>
              <a:effectLst/>
            </a:endParaRPr>
          </a:p>
        </p:txBody>
      </p:sp>
      <p:sp>
        <p:nvSpPr>
          <p:cNvPr id="4" name="Footer Placeholder 3">
            <a:extLst>
              <a:ext uri="{FF2B5EF4-FFF2-40B4-BE49-F238E27FC236}">
                <a16:creationId xmlns:a16="http://schemas.microsoft.com/office/drawing/2014/main" id="{C975BD53-B5D1-07B1-DC72-C6061110F44D}"/>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5F2CC940-D530-B8AA-0A4D-3EDA81F93339}"/>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3</a:t>
            </a:fld>
            <a:endParaRPr lang="en-US"/>
          </a:p>
        </p:txBody>
      </p:sp>
    </p:spTree>
    <p:extLst>
      <p:ext uri="{BB962C8B-B14F-4D97-AF65-F5344CB8AC3E}">
        <p14:creationId xmlns:p14="http://schemas.microsoft.com/office/powerpoint/2010/main" val="2363068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31D6C-A3C0-560F-C77E-88D630FC782D}"/>
              </a:ext>
            </a:extLst>
          </p:cNvPr>
          <p:cNvSpPr>
            <a:spLocks noGrp="1"/>
          </p:cNvSpPr>
          <p:nvPr>
            <p:ph type="title"/>
          </p:nvPr>
        </p:nvSpPr>
        <p:spPr>
          <a:xfrm>
            <a:off x="717176" y="457200"/>
            <a:ext cx="10784542" cy="1026460"/>
          </a:xfrm>
        </p:spPr>
        <p:txBody>
          <a:bodyPr anchor="b">
            <a:normAutofit/>
          </a:bodyPr>
          <a:lstStyle/>
          <a:p>
            <a:r>
              <a:rPr lang="en-US" altLang="en-US"/>
              <a:t>ODE Internal Operations Impact</a:t>
            </a:r>
            <a:endParaRPr lang="en-US"/>
          </a:p>
        </p:txBody>
      </p:sp>
      <p:sp>
        <p:nvSpPr>
          <p:cNvPr id="3" name="Content Placeholder 2">
            <a:extLst>
              <a:ext uri="{FF2B5EF4-FFF2-40B4-BE49-F238E27FC236}">
                <a16:creationId xmlns:a16="http://schemas.microsoft.com/office/drawing/2014/main" id="{1EAFE7BD-75BF-D5AA-AA5B-5BE120D7D468}"/>
              </a:ext>
            </a:extLst>
          </p:cNvPr>
          <p:cNvSpPr>
            <a:spLocks noGrp="1"/>
          </p:cNvSpPr>
          <p:nvPr>
            <p:ph idx="1"/>
          </p:nvPr>
        </p:nvSpPr>
        <p:spPr>
          <a:xfrm>
            <a:off x="717176" y="1825625"/>
            <a:ext cx="10784542" cy="4314168"/>
          </a:xfrm>
        </p:spPr>
        <p:txBody>
          <a:bodyPr>
            <a:normAutofit lnSpcReduction="10000"/>
          </a:bodyPr>
          <a:lstStyle/>
          <a:p>
            <a:pPr>
              <a:buNone/>
            </a:pPr>
            <a:r>
              <a:rPr lang="en-US" sz="1500" b="1"/>
              <a:t>The COA is not aligned with how ODE operates—and it’s creating real problems.</a:t>
            </a:r>
          </a:p>
          <a:p>
            <a:pPr>
              <a:buFont typeface="Arial" panose="020B0604020202020204" pitchFamily="34" charset="0"/>
              <a:buChar char="•"/>
            </a:pPr>
            <a:r>
              <a:rPr kumimoji="0" lang="en-US" altLang="en-US" sz="1500" b="0" i="0" u="none" strike="noStrike" cap="none" normalizeH="0" baseline="0">
                <a:ln>
                  <a:noFill/>
                </a:ln>
                <a:effectLst/>
              </a:rPr>
              <a:t>❌ </a:t>
            </a:r>
            <a:r>
              <a:rPr lang="en-US" sz="1500" b="1"/>
              <a:t>Program teams are building complex reports based on a dimension hierarchy that doesn’t exist in district financial systems</a:t>
            </a:r>
            <a:endParaRPr lang="en-US" sz="1500"/>
          </a:p>
          <a:p>
            <a:pPr marL="742950" lvl="1" indent="-285750">
              <a:buFont typeface="Arial" panose="020B0604020202020204" pitchFamily="34" charset="0"/>
              <a:buChar char="•"/>
            </a:pPr>
            <a:r>
              <a:rPr lang="en-US" sz="1500"/>
              <a:t>This is the root cause of the financial report burden for both ODE and Districts.</a:t>
            </a:r>
          </a:p>
          <a:p>
            <a:pPr>
              <a:buFont typeface="Arial" panose="020B0604020202020204" pitchFamily="34" charset="0"/>
              <a:buChar char="•"/>
            </a:pPr>
            <a:r>
              <a:rPr kumimoji="0" lang="en-US" altLang="en-US" sz="1500" b="0" i="0" u="none" strike="noStrike" cap="none" normalizeH="0" baseline="0">
                <a:ln>
                  <a:noFill/>
                </a:ln>
                <a:effectLst/>
              </a:rPr>
              <a:t>❌ </a:t>
            </a:r>
            <a:r>
              <a:rPr lang="en-US" sz="1500" b="1"/>
              <a:t>The COA is not supporting compliance testing</a:t>
            </a:r>
          </a:p>
          <a:p>
            <a:pPr marL="742950" lvl="1" indent="-285750">
              <a:buFont typeface="Arial" panose="020B0604020202020204" pitchFamily="34" charset="0"/>
              <a:buChar char="•"/>
            </a:pPr>
            <a:r>
              <a:rPr lang="en-US" sz="1500"/>
              <a:t>It lacks the structure to support </a:t>
            </a:r>
            <a:r>
              <a:rPr lang="en-US" sz="1500" b="1"/>
              <a:t>Maintenance of Effort (MOE)</a:t>
            </a:r>
            <a:r>
              <a:rPr lang="en-US" sz="1500"/>
              <a:t> testing, </a:t>
            </a:r>
            <a:r>
              <a:rPr lang="en-US" sz="1500" b="1"/>
              <a:t>Supplement vs. Supplant</a:t>
            </a:r>
            <a:r>
              <a:rPr lang="en-US" sz="1500"/>
              <a:t>, and </a:t>
            </a:r>
            <a:r>
              <a:rPr lang="en-US" sz="1500" b="1"/>
              <a:t>ESSA reporting</a:t>
            </a:r>
            <a:r>
              <a:rPr lang="en-US" sz="1500"/>
              <a:t>.</a:t>
            </a:r>
          </a:p>
          <a:p>
            <a:pPr marL="457200" lvl="1" indent="0">
              <a:buNone/>
            </a:pPr>
            <a:endParaRPr lang="en-US" sz="1500"/>
          </a:p>
          <a:p>
            <a:pPr eaLnBrk="0" fontAlgn="base" hangingPunct="0">
              <a:spcBef>
                <a:spcPct val="0"/>
              </a:spcBef>
              <a:spcAft>
                <a:spcPct val="0"/>
              </a:spcAft>
            </a:pPr>
            <a:r>
              <a:rPr lang="en-US" altLang="en-US" sz="1500" b="1"/>
              <a:t>❌ Lacks a clear hierarchy to support fiscal health monitoring</a:t>
            </a:r>
          </a:p>
          <a:p>
            <a:pPr lvl="1" eaLnBrk="0" fontAlgn="base" hangingPunct="0">
              <a:spcBef>
                <a:spcPct val="0"/>
              </a:spcBef>
              <a:spcAft>
                <a:spcPct val="0"/>
              </a:spcAft>
            </a:pPr>
            <a:r>
              <a:rPr lang="en-US" altLang="en-US" sz="1500"/>
              <a:t>No way to analyze recurring vs. one-time costs, fund balance trends, or financial risk indicators.</a:t>
            </a:r>
          </a:p>
          <a:p>
            <a:pPr marL="457200" lvl="1" indent="0" eaLnBrk="0" fontAlgn="base" hangingPunct="0">
              <a:spcBef>
                <a:spcPct val="0"/>
              </a:spcBef>
              <a:spcAft>
                <a:spcPct val="0"/>
              </a:spcAft>
              <a:buNone/>
            </a:pPr>
            <a:endParaRPr lang="en-US" altLang="en-US" sz="1500"/>
          </a:p>
          <a:p>
            <a:pPr eaLnBrk="0" fontAlgn="base" hangingPunct="0">
              <a:spcBef>
                <a:spcPct val="0"/>
              </a:spcBef>
              <a:spcAft>
                <a:spcPct val="0"/>
              </a:spcAft>
            </a:pPr>
            <a:r>
              <a:rPr kumimoji="0" lang="en-US" altLang="en-US" sz="1500" b="0" i="0" u="none" strike="noStrike" cap="none" normalizeH="0" baseline="0">
                <a:ln>
                  <a:noFill/>
                </a:ln>
                <a:effectLst/>
              </a:rPr>
              <a:t>❌ </a:t>
            </a:r>
            <a:r>
              <a:rPr lang="en-US" altLang="en-US" sz="1500" b="1"/>
              <a:t>Limits ODE’s ability to provide fiscal transparency</a:t>
            </a:r>
          </a:p>
          <a:p>
            <a:pPr lvl="1" eaLnBrk="0" fontAlgn="base" hangingPunct="0">
              <a:spcBef>
                <a:spcPct val="0"/>
              </a:spcBef>
              <a:spcAft>
                <a:spcPct val="0"/>
              </a:spcAft>
            </a:pPr>
            <a:r>
              <a:rPr lang="en-US" altLang="en-US" sz="1500"/>
              <a:t>Inconsistent coding prevents clean data on spending by source, program, or outcome.</a:t>
            </a:r>
          </a:p>
          <a:p>
            <a:pPr marL="285750" indent="-285750" fontAlgn="base">
              <a:spcAft>
                <a:spcPct val="0"/>
              </a:spcAft>
            </a:pPr>
            <a:r>
              <a:rPr lang="en-US" altLang="en-US" sz="1500"/>
              <a:t>❌ </a:t>
            </a:r>
            <a:r>
              <a:rPr lang="en-US" altLang="en-US" sz="1500" b="1"/>
              <a:t>Fails to support federal Per-Pupil Expenditure (PPE) requirements</a:t>
            </a:r>
          </a:p>
          <a:p>
            <a:pPr marL="742950" lvl="1" indent="-285750" fontAlgn="base">
              <a:spcAft>
                <a:spcPct val="0"/>
              </a:spcAft>
            </a:pPr>
            <a:r>
              <a:rPr lang="en-US" altLang="en-US" sz="1500"/>
              <a:t>ODE backs into PPE using manual estimates instead of system-generated data by school site and source.</a:t>
            </a:r>
          </a:p>
          <a:p>
            <a:r>
              <a:rPr lang="en-US" altLang="en-US" sz="1500"/>
              <a:t>❌ </a:t>
            </a:r>
            <a:r>
              <a:rPr lang="en-US" sz="1500" b="1"/>
              <a:t>Increases workload for grant managers across ODE</a:t>
            </a:r>
            <a:endParaRPr lang="en-US" sz="1500"/>
          </a:p>
          <a:p>
            <a:pPr lvl="1" eaLnBrk="0" fontAlgn="base" hangingPunct="0">
              <a:spcBef>
                <a:spcPct val="0"/>
              </a:spcBef>
              <a:spcAft>
                <a:spcPct val="0"/>
              </a:spcAft>
            </a:pPr>
            <a:r>
              <a:rPr lang="en-US" sz="1500"/>
              <a:t>Without a standardized grant structure in the COA, every district tracks grants differently, and ODE must rely on staff to compile and reconcile data manually. This causes reporting delays and inconsistent information across programs. Without system-generated grant reporting, we are adding time, risk, and complexity to already resource-constrained teams.</a:t>
            </a:r>
          </a:p>
          <a:p>
            <a:pPr marL="0" indent="0">
              <a:buNone/>
            </a:pPr>
            <a:endParaRPr lang="en-US" sz="1500"/>
          </a:p>
          <a:p>
            <a:endParaRPr lang="en-US" sz="1500"/>
          </a:p>
        </p:txBody>
      </p:sp>
      <p:sp>
        <p:nvSpPr>
          <p:cNvPr id="4" name="Footer Placeholder 3">
            <a:extLst>
              <a:ext uri="{FF2B5EF4-FFF2-40B4-BE49-F238E27FC236}">
                <a16:creationId xmlns:a16="http://schemas.microsoft.com/office/drawing/2014/main" id="{E158690A-A70C-C5D4-7934-8F5346DE8F0F}"/>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686A0ADC-E5CB-1EF1-80CA-2AD75A8182C4}"/>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4</a:t>
            </a:fld>
            <a:endParaRPr lang="en-US"/>
          </a:p>
        </p:txBody>
      </p:sp>
    </p:spTree>
    <p:extLst>
      <p:ext uri="{BB962C8B-B14F-4D97-AF65-F5344CB8AC3E}">
        <p14:creationId xmlns:p14="http://schemas.microsoft.com/office/powerpoint/2010/main" val="3686731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AE288-04C2-0BBC-BE8E-CEE98E0674FD}"/>
              </a:ext>
            </a:extLst>
          </p:cNvPr>
          <p:cNvSpPr>
            <a:spLocks noGrp="1"/>
          </p:cNvSpPr>
          <p:nvPr>
            <p:ph type="title"/>
          </p:nvPr>
        </p:nvSpPr>
        <p:spPr>
          <a:xfrm>
            <a:off x="717176" y="457200"/>
            <a:ext cx="10784542" cy="1026460"/>
          </a:xfrm>
        </p:spPr>
        <p:txBody>
          <a:bodyPr anchor="b">
            <a:normAutofit/>
          </a:bodyPr>
          <a:lstStyle/>
          <a:p>
            <a:r>
              <a:rPr lang="en-US"/>
              <a:t>Process of Engagement</a:t>
            </a:r>
          </a:p>
        </p:txBody>
      </p:sp>
      <p:sp>
        <p:nvSpPr>
          <p:cNvPr id="3" name="Content Placeholder 2">
            <a:extLst>
              <a:ext uri="{FF2B5EF4-FFF2-40B4-BE49-F238E27FC236}">
                <a16:creationId xmlns:a16="http://schemas.microsoft.com/office/drawing/2014/main" id="{17E78667-CD50-FF93-6224-21E980AA4AC2}"/>
              </a:ext>
            </a:extLst>
          </p:cNvPr>
          <p:cNvSpPr>
            <a:spLocks noGrp="1"/>
          </p:cNvSpPr>
          <p:nvPr>
            <p:ph idx="1"/>
          </p:nvPr>
        </p:nvSpPr>
        <p:spPr>
          <a:xfrm>
            <a:off x="717176" y="1825625"/>
            <a:ext cx="10784542" cy="4109010"/>
          </a:xfrm>
        </p:spPr>
        <p:txBody>
          <a:bodyPr>
            <a:normAutofit/>
          </a:bodyPr>
          <a:lstStyle/>
          <a:p>
            <a:pPr>
              <a:buNone/>
            </a:pPr>
            <a:r>
              <a:rPr lang="en-US" b="1"/>
              <a:t>Initial Survey Highlights (April 2025)</a:t>
            </a:r>
          </a:p>
          <a:p>
            <a:pPr>
              <a:buFont typeface="Arial" panose="020B0604020202020204" pitchFamily="34" charset="0"/>
              <a:buChar char="•"/>
            </a:pPr>
            <a:r>
              <a:rPr lang="en-US" b="1"/>
              <a:t>68% of districts support increased standardization but</a:t>
            </a:r>
            <a:r>
              <a:rPr lang="en-US"/>
              <a:t> want training and support—not added oversight.</a:t>
            </a:r>
          </a:p>
          <a:p>
            <a:pPr>
              <a:buFont typeface="Arial" panose="020B0604020202020204" pitchFamily="34" charset="0"/>
              <a:buChar char="•"/>
            </a:pPr>
            <a:r>
              <a:rPr lang="en-US"/>
              <a:t>Top improvement areas identified:</a:t>
            </a:r>
          </a:p>
          <a:p>
            <a:pPr marL="742950" lvl="1" indent="-285750">
              <a:buFont typeface="Arial" panose="020B0604020202020204" pitchFamily="34" charset="0"/>
              <a:buChar char="•"/>
            </a:pPr>
            <a:r>
              <a:rPr lang="en-US" b="1"/>
              <a:t>Clearer definitions</a:t>
            </a:r>
            <a:r>
              <a:rPr lang="en-US"/>
              <a:t> (33%)</a:t>
            </a:r>
          </a:p>
          <a:p>
            <a:pPr marL="742950" lvl="1" indent="-285750">
              <a:buFont typeface="Arial" panose="020B0604020202020204" pitchFamily="34" charset="0"/>
              <a:buChar char="•"/>
            </a:pPr>
            <a:r>
              <a:rPr lang="en-US" b="1"/>
              <a:t>Grant-specific codes</a:t>
            </a:r>
            <a:r>
              <a:rPr lang="en-US"/>
              <a:t> (30%)</a:t>
            </a:r>
          </a:p>
          <a:p>
            <a:pPr>
              <a:buFont typeface="Arial" panose="020B0604020202020204" pitchFamily="34" charset="0"/>
              <a:buChar char="•"/>
            </a:pPr>
            <a:r>
              <a:rPr lang="en-US"/>
              <a:t>Only </a:t>
            </a:r>
            <a:r>
              <a:rPr lang="en-US" b="1"/>
              <a:t>23% of districts currently use a grant tracking module</a:t>
            </a:r>
            <a:r>
              <a:rPr lang="en-US"/>
              <a:t>, citing cost and training barriers.</a:t>
            </a:r>
          </a:p>
          <a:p>
            <a:pPr>
              <a:buFont typeface="Arial" panose="020B0604020202020204" pitchFamily="34" charset="0"/>
              <a:buChar char="•"/>
            </a:pPr>
            <a:r>
              <a:rPr lang="en-US" b="1"/>
              <a:t>Trial balance reporting</a:t>
            </a:r>
            <a:r>
              <a:rPr lang="en-US"/>
              <a:t> is strongly preferred over manual data collections.</a:t>
            </a:r>
          </a:p>
          <a:p>
            <a:endParaRPr lang="en-US"/>
          </a:p>
        </p:txBody>
      </p:sp>
      <p:sp>
        <p:nvSpPr>
          <p:cNvPr id="4" name="Footer Placeholder 3">
            <a:extLst>
              <a:ext uri="{FF2B5EF4-FFF2-40B4-BE49-F238E27FC236}">
                <a16:creationId xmlns:a16="http://schemas.microsoft.com/office/drawing/2014/main" id="{960070C5-C0DA-CDF0-C07D-061FE8ADB2C9}"/>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F6AAFB77-2185-0E99-30F4-82A2AD251B2D}"/>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5</a:t>
            </a:fld>
            <a:endParaRPr lang="en-US"/>
          </a:p>
        </p:txBody>
      </p:sp>
    </p:spTree>
    <p:extLst>
      <p:ext uri="{BB962C8B-B14F-4D97-AF65-F5344CB8AC3E}">
        <p14:creationId xmlns:p14="http://schemas.microsoft.com/office/powerpoint/2010/main" val="2741501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B729B-397C-EBDE-B9E7-BE80DCEDA381}"/>
              </a:ext>
            </a:extLst>
          </p:cNvPr>
          <p:cNvSpPr>
            <a:spLocks noGrp="1"/>
          </p:cNvSpPr>
          <p:nvPr>
            <p:ph type="title"/>
          </p:nvPr>
        </p:nvSpPr>
        <p:spPr>
          <a:xfrm>
            <a:off x="717177" y="779645"/>
            <a:ext cx="3931826" cy="2525617"/>
          </a:xfrm>
        </p:spPr>
        <p:txBody>
          <a:bodyPr anchor="t">
            <a:normAutofit/>
          </a:bodyPr>
          <a:lstStyle/>
          <a:p>
            <a:r>
              <a:rPr lang="en-US"/>
              <a:t>Process of Engagement, Cont.</a:t>
            </a:r>
          </a:p>
        </p:txBody>
      </p:sp>
      <p:sp>
        <p:nvSpPr>
          <p:cNvPr id="4" name="Footer Placeholder 3">
            <a:extLst>
              <a:ext uri="{FF2B5EF4-FFF2-40B4-BE49-F238E27FC236}">
                <a16:creationId xmlns:a16="http://schemas.microsoft.com/office/drawing/2014/main" id="{816C2DF4-4CDB-5E95-D356-2AD3FC492880}"/>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2400B9F7-171B-E507-8E90-DFCA53B73401}"/>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6</a:t>
            </a:fld>
            <a:endParaRPr lang="en-US"/>
          </a:p>
        </p:txBody>
      </p:sp>
      <p:graphicFrame>
        <p:nvGraphicFramePr>
          <p:cNvPr id="7" name="Content Placeholder 2">
            <a:extLst>
              <a:ext uri="{FF2B5EF4-FFF2-40B4-BE49-F238E27FC236}">
                <a16:creationId xmlns:a16="http://schemas.microsoft.com/office/drawing/2014/main" id="{718C35A4-883C-8993-7590-9CAAADED01FA}"/>
              </a:ext>
            </a:extLst>
          </p:cNvPr>
          <p:cNvGraphicFramePr>
            <a:graphicFrameLocks noGrp="1"/>
          </p:cNvGraphicFramePr>
          <p:nvPr>
            <p:ph idx="1"/>
            <p:extLst>
              <p:ext uri="{D42A27DB-BD31-4B8C-83A1-F6EECF244321}">
                <p14:modId xmlns:p14="http://schemas.microsoft.com/office/powerpoint/2010/main" val="462304676"/>
              </p:ext>
            </p:extLst>
          </p:nvPr>
        </p:nvGraphicFramePr>
        <p:xfrm>
          <a:off x="5183188" y="779647"/>
          <a:ext cx="6172200" cy="5081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34351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0D274-0602-E59E-1880-C4F213EB5597}"/>
              </a:ext>
            </a:extLst>
          </p:cNvPr>
          <p:cNvSpPr>
            <a:spLocks noGrp="1"/>
          </p:cNvSpPr>
          <p:nvPr>
            <p:ph type="title"/>
          </p:nvPr>
        </p:nvSpPr>
        <p:spPr>
          <a:xfrm>
            <a:off x="717176" y="457200"/>
            <a:ext cx="10784542" cy="1026460"/>
          </a:xfrm>
        </p:spPr>
        <p:txBody>
          <a:bodyPr anchor="b">
            <a:normAutofit/>
          </a:bodyPr>
          <a:lstStyle/>
          <a:p>
            <a:r>
              <a:rPr lang="en-US"/>
              <a:t>Process of Rebuilding</a:t>
            </a:r>
          </a:p>
        </p:txBody>
      </p:sp>
      <p:sp>
        <p:nvSpPr>
          <p:cNvPr id="4" name="Footer Placeholder 3">
            <a:extLst>
              <a:ext uri="{FF2B5EF4-FFF2-40B4-BE49-F238E27FC236}">
                <a16:creationId xmlns:a16="http://schemas.microsoft.com/office/drawing/2014/main" id="{1C1B312F-52EE-1A82-641C-2BC8FB34B8AB}"/>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4F07ED9E-A380-E75B-4E4A-950D83018F31}"/>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7</a:t>
            </a:fld>
            <a:endParaRPr lang="en-US"/>
          </a:p>
        </p:txBody>
      </p:sp>
      <p:graphicFrame>
        <p:nvGraphicFramePr>
          <p:cNvPr id="7" name="Content Placeholder 2">
            <a:extLst>
              <a:ext uri="{FF2B5EF4-FFF2-40B4-BE49-F238E27FC236}">
                <a16:creationId xmlns:a16="http://schemas.microsoft.com/office/drawing/2014/main" id="{0ABAB75C-B621-6EC0-2C60-980E4C59FFBB}"/>
              </a:ext>
            </a:extLst>
          </p:cNvPr>
          <p:cNvGraphicFramePr>
            <a:graphicFrameLocks noGrp="1"/>
          </p:cNvGraphicFramePr>
          <p:nvPr>
            <p:ph idx="1"/>
            <p:extLst>
              <p:ext uri="{D42A27DB-BD31-4B8C-83A1-F6EECF244321}">
                <p14:modId xmlns:p14="http://schemas.microsoft.com/office/powerpoint/2010/main" val="2238369419"/>
              </p:ext>
            </p:extLst>
          </p:nvPr>
        </p:nvGraphicFramePr>
        <p:xfrm>
          <a:off x="717176" y="1825625"/>
          <a:ext cx="10784542" cy="4109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33231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B7612-FC70-FAA4-0E26-BF5423C6E7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FBFEB6-6EE5-05CA-E038-161053A75601}"/>
              </a:ext>
            </a:extLst>
          </p:cNvPr>
          <p:cNvSpPr>
            <a:spLocks noGrp="1"/>
          </p:cNvSpPr>
          <p:nvPr>
            <p:ph type="title"/>
          </p:nvPr>
        </p:nvSpPr>
        <p:spPr>
          <a:xfrm>
            <a:off x="717176" y="457200"/>
            <a:ext cx="10784542" cy="1026460"/>
          </a:xfrm>
        </p:spPr>
        <p:txBody>
          <a:bodyPr anchor="b">
            <a:normAutofit/>
          </a:bodyPr>
          <a:lstStyle/>
          <a:p>
            <a:r>
              <a:rPr lang="en-US"/>
              <a:t>Process of Reviewing</a:t>
            </a:r>
          </a:p>
        </p:txBody>
      </p:sp>
      <p:sp>
        <p:nvSpPr>
          <p:cNvPr id="4" name="Footer Placeholder 3">
            <a:extLst>
              <a:ext uri="{FF2B5EF4-FFF2-40B4-BE49-F238E27FC236}">
                <a16:creationId xmlns:a16="http://schemas.microsoft.com/office/drawing/2014/main" id="{7B46EF24-2063-0A25-6651-3889BA4AF714}"/>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B3ADC325-15CB-84BB-7827-D367D68D7581}"/>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8</a:t>
            </a:fld>
            <a:endParaRPr lang="en-US"/>
          </a:p>
        </p:txBody>
      </p:sp>
      <p:graphicFrame>
        <p:nvGraphicFramePr>
          <p:cNvPr id="9" name="Rectangle 2">
            <a:extLst>
              <a:ext uri="{FF2B5EF4-FFF2-40B4-BE49-F238E27FC236}">
                <a16:creationId xmlns:a16="http://schemas.microsoft.com/office/drawing/2014/main" id="{D7584442-A1B1-55A8-B74A-02643E751ADF}"/>
              </a:ext>
            </a:extLst>
          </p:cNvPr>
          <p:cNvGraphicFramePr>
            <a:graphicFrameLocks noGrp="1"/>
          </p:cNvGraphicFramePr>
          <p:nvPr>
            <p:ph idx="1"/>
            <p:extLst>
              <p:ext uri="{D42A27DB-BD31-4B8C-83A1-F6EECF244321}">
                <p14:modId xmlns:p14="http://schemas.microsoft.com/office/powerpoint/2010/main" val="1593077289"/>
              </p:ext>
            </p:extLst>
          </p:nvPr>
        </p:nvGraphicFramePr>
        <p:xfrm>
          <a:off x="717176" y="1825625"/>
          <a:ext cx="10784542" cy="4109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55790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8E77E-E6CC-5ACE-231F-A10B18C17B36}"/>
              </a:ext>
            </a:extLst>
          </p:cNvPr>
          <p:cNvSpPr>
            <a:spLocks noGrp="1"/>
          </p:cNvSpPr>
          <p:nvPr>
            <p:ph type="title"/>
          </p:nvPr>
        </p:nvSpPr>
        <p:spPr>
          <a:xfrm>
            <a:off x="717176" y="457200"/>
            <a:ext cx="10784542" cy="1026460"/>
          </a:xfrm>
        </p:spPr>
        <p:txBody>
          <a:bodyPr anchor="b">
            <a:normAutofit/>
          </a:bodyPr>
          <a:lstStyle/>
          <a:p>
            <a:r>
              <a:rPr lang="en-US"/>
              <a:t>Highlights</a:t>
            </a:r>
          </a:p>
        </p:txBody>
      </p:sp>
      <p:sp>
        <p:nvSpPr>
          <p:cNvPr id="4" name="Footer Placeholder 3">
            <a:extLst>
              <a:ext uri="{FF2B5EF4-FFF2-40B4-BE49-F238E27FC236}">
                <a16:creationId xmlns:a16="http://schemas.microsoft.com/office/drawing/2014/main" id="{990F3C31-313A-AE28-DDCE-CF98916DC94C}"/>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C489345E-E3FF-D982-0692-05763651E142}"/>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9</a:t>
            </a:fld>
            <a:endParaRPr lang="en-US"/>
          </a:p>
        </p:txBody>
      </p:sp>
      <p:graphicFrame>
        <p:nvGraphicFramePr>
          <p:cNvPr id="8" name="Rectangle 1">
            <a:extLst>
              <a:ext uri="{FF2B5EF4-FFF2-40B4-BE49-F238E27FC236}">
                <a16:creationId xmlns:a16="http://schemas.microsoft.com/office/drawing/2014/main" id="{A97987E0-B783-0F3C-FACD-C43F42135C2C}"/>
              </a:ext>
            </a:extLst>
          </p:cNvPr>
          <p:cNvGraphicFramePr>
            <a:graphicFrameLocks noGrp="1"/>
          </p:cNvGraphicFramePr>
          <p:nvPr>
            <p:ph idx="1"/>
            <p:extLst>
              <p:ext uri="{D42A27DB-BD31-4B8C-83A1-F6EECF244321}">
                <p14:modId xmlns:p14="http://schemas.microsoft.com/office/powerpoint/2010/main" val="3686958928"/>
              </p:ext>
            </p:extLst>
          </p:nvPr>
        </p:nvGraphicFramePr>
        <p:xfrm>
          <a:off x="717176" y="1825625"/>
          <a:ext cx="10784542" cy="4109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7676022"/>
      </p:ext>
    </p:extLst>
  </p:cSld>
  <p:clrMapOvr>
    <a:masterClrMapping/>
  </p:clrMapOvr>
</p:sld>
</file>

<file path=ppt/theme/theme1.xml><?xml version="1.0" encoding="utf-8"?>
<a:theme xmlns:a="http://schemas.openxmlformats.org/drawingml/2006/main" name="1_2021ODE">
  <a:themeElements>
    <a:clrScheme name="ODE 2025">
      <a:dk1>
        <a:sysClr val="windowText" lastClr="000000"/>
      </a:dk1>
      <a:lt1>
        <a:sysClr val="window" lastClr="FFFFFF"/>
      </a:lt1>
      <a:dk2>
        <a:srgbClr val="007A78"/>
      </a:dk2>
      <a:lt2>
        <a:srgbClr val="F2FAFE"/>
      </a:lt2>
      <a:accent1>
        <a:srgbClr val="1B75BC"/>
      </a:accent1>
      <a:accent2>
        <a:srgbClr val="9F2065"/>
      </a:accent2>
      <a:accent3>
        <a:srgbClr val="C14B1F"/>
      </a:accent3>
      <a:accent4>
        <a:srgbClr val="916600"/>
      </a:accent4>
      <a:accent5>
        <a:srgbClr val="007F43"/>
      </a:accent5>
      <a:accent6>
        <a:srgbClr val="D34F9A"/>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F374E191-6022-4850-BC6C-528027780CC4}"/>
    </a:ext>
  </a:extLst>
</a:theme>
</file>

<file path=ppt/theme/theme2.xml><?xml version="1.0" encoding="utf-8"?>
<a:theme xmlns:a="http://schemas.openxmlformats.org/drawingml/2006/main" name="Green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6B2C10D-0C0F-4F38-80AC-71C8DD94CA0B}"/>
    </a:ext>
  </a:extLst>
</a:theme>
</file>

<file path=ppt/theme/theme3.xml><?xml version="1.0" encoding="utf-8"?>
<a:theme xmlns:a="http://schemas.openxmlformats.org/drawingml/2006/main" name="Gol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A2AA6FE-99E3-4A42-ACD9-8497F2ED1A74}"/>
    </a:ext>
  </a:extLst>
</a:theme>
</file>

<file path=ppt/theme/theme4.xml><?xml version="1.0" encoding="utf-8"?>
<a:theme xmlns:a="http://schemas.openxmlformats.org/drawingml/2006/main" name="Orange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D000A211-4B4C-4028-A845-ECB107F838A1}"/>
    </a:ext>
  </a:extLst>
</a:theme>
</file>

<file path=ppt/theme/theme5.xml><?xml version="1.0" encoding="utf-8"?>
<a:theme xmlns:a="http://schemas.openxmlformats.org/drawingml/2006/main" name="Re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50158EAB-4A04-42CF-B154-6984C3231D65}"/>
    </a:ext>
  </a:extLst>
</a:theme>
</file>

<file path=ppt/theme/theme6.xml><?xml version="1.0" encoding="utf-8"?>
<a:theme xmlns:a="http://schemas.openxmlformats.org/drawingml/2006/main" name="Teal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00075542_ODE_PowerPoint Template-Accessible_2025.potx" id="{4D5F4C53-7647-4B4B-B4EC-4D5D753B8E21}" vid="{782EEF5A-09EC-4122-9FB2-2DF8F6C84EB6}"/>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age" ma:contentTypeID="0x010100C568DB52D9D0A14D9B2FDCC96666E9F2007948130EC3DB064584E219954237AF39007B28236476BF2947B3E1BDC377757EEB" ma:contentTypeVersion="10" ma:contentTypeDescription="Page is a system content type template created by the Publishing Resources feature. The column templates from Page will be added to all Pages libraries created by the Publishing feature." ma:contentTypeScope="" ma:versionID="a0b65634b07c09fd34c80a32672262c5">
  <xsd:schema xmlns:xsd="http://www.w3.org/2001/XMLSchema" xmlns:xs="http://www.w3.org/2001/XMLSchema" xmlns:p="http://schemas.microsoft.com/office/2006/metadata/properties" xmlns:ns1="http://schemas.microsoft.com/sharepoint/v3" targetNamespace="http://schemas.microsoft.com/office/2006/metadata/properties" ma:root="true" ma:fieldsID="2866e8fb2715d92b9b53daa092bdc1f4" ns1:_="">
    <xsd:import namespace="http://schemas.microsoft.com/sharepoint/v3"/>
    <xsd:element name="properties">
      <xsd:complexType>
        <xsd:sequence>
          <xsd:element name="documentManagement">
            <xsd:complexType>
              <xsd:all>
                <xsd:element ref="ns1:Comments" minOccurs="0"/>
                <xsd:element ref="ns1:PublishingStartDate" minOccurs="0"/>
                <xsd:element ref="ns1:PublishingExpirationDate" minOccurs="0"/>
                <xsd:element ref="ns1:PublishingContact" minOccurs="0"/>
                <xsd:element ref="ns1:PublishingContactEmail" minOccurs="0"/>
                <xsd:element ref="ns1:PublishingContactName" minOccurs="0"/>
                <xsd:element ref="ns1:PublishingContactPicture" minOccurs="0"/>
                <xsd:element ref="ns1:PublishingPageLayout" minOccurs="0"/>
                <xsd:element ref="ns1:PublishingVariationGroupID" minOccurs="0"/>
                <xsd:element ref="ns1:PublishingVariationRelationshipLinkFieldID" minOccurs="0"/>
                <xsd:element ref="ns1:PublishingRollupImage" minOccurs="0"/>
                <xsd:element ref="ns1:Audience" minOccurs="0"/>
                <xsd:element ref="ns1:PublishingIsFurlPage" minOccurs="0"/>
                <xsd:element ref="ns1:SeoBrowserTitle" minOccurs="0"/>
                <xsd:element ref="ns1:SeoMetaDescription" minOccurs="0"/>
                <xsd:element ref="ns1:SeoKeywords" minOccurs="0"/>
                <xsd:element ref="ns1:SeoRobotsNoIndex"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8" nillable="true" ma:displayName="Comments" ma:internalName="Comments">
      <xsd:simpleType>
        <xsd:restriction base="dms:Note">
          <xsd:maxLength value="255"/>
        </xsd:restriction>
      </xsd:simpleType>
    </xsd:element>
    <xsd:element name="PublishingStartDate" ma:index="9"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0"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PublishingContact" ma:index="11" nillable="true" ma:displayName="Contact" ma:description="Contact is a site column created by the Publishing feature. It is used on the Page Content Type as the person or group who is the contact person for the page." ma:list="UserInfo" ma:internalName="PublishingContac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ingContactEmail" ma:index="12" nillable="true" ma:displayName="Contact E-Mail Address" ma:description="Contact E-mail Address is a site column created by the Publishing feature. It is used on the Page Content Type as the e-mail address of the person or group who is the contact person for the page." ma:internalName="PublishingContactEmail">
      <xsd:simpleType>
        <xsd:restriction base="dms:Text">
          <xsd:maxLength value="255"/>
        </xsd:restriction>
      </xsd:simpleType>
    </xsd:element>
    <xsd:element name="PublishingContactName" ma:index="13" nillable="true" ma:displayName="Contact Name" ma:description="Contact Name is a site column created by the Publishing feature. It is used on the Page Content Type as the name of the person or group who is the contact person for the page." ma:internalName="PublishingContactName">
      <xsd:simpleType>
        <xsd:restriction base="dms:Text">
          <xsd:maxLength value="255"/>
        </xsd:restriction>
      </xsd:simpleType>
    </xsd:element>
    <xsd:element name="PublishingContactPicture" ma:index="14" nillable="true" ma:displayName="Contact Picture" ma:description="Contact Picture is a site column created by the Publishing feature. It is used on the Page Content Type as the picture of the user or group who is the contact person for the page." ma:format="Image" ma:internalName="PublishingContactPicture">
      <xsd:complexType>
        <xsd:complexContent>
          <xsd:extension base="dms:URL">
            <xsd:sequence>
              <xsd:element name="Url" type="dms:ValidUrl" minOccurs="0" nillable="true"/>
              <xsd:element name="Description" type="xsd:string" nillable="true"/>
            </xsd:sequence>
          </xsd:extension>
        </xsd:complexContent>
      </xsd:complexType>
    </xsd:element>
    <xsd:element name="PublishingPageLayout" ma:index="15" nillable="true" ma:displayName="Page Layout" ma:internalName="PublishingPageLayout"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PublishingVariationGroupID" ma:index="16" nillable="true" ma:displayName="Variation Group ID" ma:hidden="true" ma:internalName="PublishingVariationGroupID">
      <xsd:simpleType>
        <xsd:restriction base="dms:Text">
          <xsd:maxLength value="255"/>
        </xsd:restriction>
      </xsd:simpleType>
    </xsd:element>
    <xsd:element name="PublishingVariationRelationshipLinkFieldID" ma:index="17" nillable="true" ma:displayName="Variation Relationship Link" ma:hidden="true" ma:internalName="PublishingVariationRelationshipLinkFieldID">
      <xsd:complexType>
        <xsd:complexContent>
          <xsd:extension base="dms:URL">
            <xsd:sequence>
              <xsd:element name="Url" type="dms:ValidUrl" minOccurs="0" nillable="true"/>
              <xsd:element name="Description" type="xsd:string" nillable="true"/>
            </xsd:sequence>
          </xsd:extension>
        </xsd:complexContent>
      </xsd:complexType>
    </xsd:element>
    <xsd:element name="PublishingRollupImage" ma:index="18" nillable="true" ma:displayName="Rollup Image" ma:description="Rollup Image is a site column created by the Publishing feature. It is used on the Page Content Type as the image for the page shown in content roll-ups such as the Content By Search web part." ma:internalName="PublishingRollupImage">
      <xsd:simpleType>
        <xsd:restriction base="dms:Unknown"/>
      </xsd:simpleType>
    </xsd:element>
    <xsd:element name="Audience" ma:index="19" nillable="true" ma:displayName="Target Audiences" ma:description="Target Audiences is a site column created by the Publishing feature. It is used to specify audiences to which this page will be targeted." ma:internalName="Audience">
      <xsd:simpleType>
        <xsd:restriction base="dms:Unknown"/>
      </xsd:simpleType>
    </xsd:element>
    <xsd:element name="PublishingIsFurlPage" ma:index="20" nillable="true" ma:displayName="Hide physical URLs from search" ma:description="If checked, the physical URL of this page will not appear in search results. Friendly URLs assigned to this page will always appear." ma:internalName="PublishingIsFurlPage">
      <xsd:simpleType>
        <xsd:restriction base="dms:Boolean"/>
      </xsd:simpleType>
    </xsd:element>
    <xsd:element name="SeoBrowserTitle" ma:index="21" nillable="true" ma:displayName="Browser Title" ma:description="Browser Title is a site column created by the Publishing feature. It is used as the title that appears at the top of a browser window and may appear in Internet search results." ma:hidden="true" ma:internalName="SeoBrowserTitle">
      <xsd:simpleType>
        <xsd:restriction base="dms:Text"/>
      </xsd:simpleType>
    </xsd:element>
    <xsd:element name="SeoMetaDescription" ma:index="22" nillable="true" ma:displayName="Meta Description" ma:description="Meta Description is a site column created by the Publishing feature. Internet search engines may display this description in search results pages." ma:hidden="true" ma:internalName="SeoMetaDescription">
      <xsd:simpleType>
        <xsd:restriction base="dms:Text"/>
      </xsd:simpleType>
    </xsd:element>
    <xsd:element name="SeoKeywords" ma:index="23" nillable="true" ma:displayName="Meta Keywords" ma:description="Meta Keywords" ma:hidden="true" ma:internalName="SeoKeywords">
      <xsd:simpleType>
        <xsd:restriction base="dms:Text"/>
      </xsd:simpleType>
    </xsd:element>
    <xsd:element name="SeoRobotsNoIndex" ma:index="24" nillable="true" ma:displayName="Hide from Internet Search Engines" ma:description="Hide from Internet Search Engines is a site column created by the Publishing feature. It is used to indicate to search engine crawlers that a particular page should not be indexed." ma:hidden="true" ma:internalName="RobotsNoIndex">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RollupImage xmlns="http://schemas.microsoft.com/sharepoint/v3" xsi:nil="true"/>
    <PublishingContactEmail xmlns="http://schemas.microsoft.com/sharepoint/v3" xsi:nil="true"/>
    <PublishingVariationRelationshipLinkFieldID xmlns="http://schemas.microsoft.com/sharepoint/v3">
      <Url xsi:nil="true"/>
      <Description xsi:nil="true"/>
    </PublishingVariationRelationshipLinkFieldID>
    <SeoKeywords xmlns="http://schemas.microsoft.com/sharepoint/v3" xsi:nil="true"/>
    <PublishingVariationGroupID xmlns="http://schemas.microsoft.com/sharepoint/v3" xsi:nil="true"/>
    <Audience xmlns="http://schemas.microsoft.com/sharepoint/v3" xsi:nil="true"/>
    <PublishingIsFurlPage xmlns="http://schemas.microsoft.com/sharepoint/v3">false</PublishingIsFurlPage>
    <PublishingExpirationDate xmlns="http://schemas.microsoft.com/sharepoint/v3" xsi:nil="true"/>
    <SeoBrowserTitle xmlns="http://schemas.microsoft.com/sharepoint/v3" xsi:nil="true"/>
    <PublishingContactPicture xmlns="http://schemas.microsoft.com/sharepoint/v3">
      <Url xsi:nil="true"/>
      <Description xsi:nil="true"/>
    </PublishingContactPicture>
    <PublishingStartDate xmlns="http://schemas.microsoft.com/sharepoint/v3" xsi:nil="true"/>
    <SeoRobotsNoIndex xmlns="http://schemas.microsoft.com/sharepoint/v3" xsi:nil="true"/>
    <SeoMetaDescription xmlns="http://schemas.microsoft.com/sharepoint/v3" xsi:nil="true"/>
    <PublishingContact xmlns="http://schemas.microsoft.com/sharepoint/v3">
      <UserInfo>
        <DisplayName/>
        <AccountId xsi:nil="true"/>
        <AccountType/>
      </UserInfo>
    </PublishingContact>
    <PublishingContactName xmlns="http://schemas.microsoft.com/sharepoint/v3" xsi:nil="true"/>
    <Comment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A942CE-9B75-408C-A81E-D6BE1974DA35}"/>
</file>

<file path=customXml/itemProps2.xml><?xml version="1.0" encoding="utf-8"?>
<ds:datastoreItem xmlns:ds="http://schemas.openxmlformats.org/officeDocument/2006/customXml" ds:itemID="{BC4EA527-A198-4301-BCF4-14EDE0643645}">
  <ds:schemaRefs>
    <ds:schemaRef ds:uri="33d0ab3a-ed53-4b26-b374-c651e1521cb8"/>
    <ds:schemaRef ds:uri="e10c53f3-1d52-4706-a966-ac9983b2994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FC1C207-77FC-44F7-AC05-276B3AA37170}">
  <ds:schemaRefs>
    <ds:schemaRef ds:uri="http://schemas.microsoft.com/sharepoint/v3/contenttype/forms"/>
  </ds:schemaRefs>
</ds:datastoreItem>
</file>

<file path=docMetadata/LabelInfo.xml><?xml version="1.0" encoding="utf-8"?>
<clbl:labelList xmlns:clbl="http://schemas.microsoft.com/office/2020/mipLabelMetadata">
  <clbl:label id="{61f40bdc-19d8-4b8e-be88-e9eb9bcca8b8}" enabled="1" method="Privileged" siteId="{b4f51418-b269-49a2-935a-fa54bf584fc8}" removed="0"/>
</clbl:labelList>
</file>

<file path=docProps/app.xml><?xml version="1.0" encoding="utf-8"?>
<Properties xmlns="http://schemas.openxmlformats.org/officeDocument/2006/extended-properties" xmlns:vt="http://schemas.openxmlformats.org/officeDocument/2006/docPropsVTypes">
  <Template>W00075542_ODE_PowerPoint Template-Accessible_2025</Template>
  <TotalTime>0</TotalTime>
  <Words>1855</Words>
  <Application>Microsoft Office PowerPoint</Application>
  <PresentationFormat>Widescreen</PresentationFormat>
  <Paragraphs>173</Paragraphs>
  <Slides>13</Slides>
  <Notes>10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13</vt:i4>
      </vt:variant>
    </vt:vector>
  </HeadingPairs>
  <TitlesOfParts>
    <vt:vector size="22" baseType="lpstr">
      <vt:lpstr>Arial</vt:lpstr>
      <vt:lpstr>Calibri</vt:lpstr>
      <vt:lpstr>Symbol</vt:lpstr>
      <vt:lpstr>1_2021ODE</vt:lpstr>
      <vt:lpstr>Green_2021ODE</vt:lpstr>
      <vt:lpstr>Gold_2021ODE</vt:lpstr>
      <vt:lpstr>Orange_2021ODE</vt:lpstr>
      <vt:lpstr>Red_2021ODE</vt:lpstr>
      <vt:lpstr>Teal_2021ODE</vt:lpstr>
      <vt:lpstr>COA Update and Summary of Major Changes</vt:lpstr>
      <vt:lpstr>Why the Chart of Accounts Matters: Impact</vt:lpstr>
      <vt:lpstr>District Impact</vt:lpstr>
      <vt:lpstr>ODE Internal Operations Impact</vt:lpstr>
      <vt:lpstr>Process of Engagement</vt:lpstr>
      <vt:lpstr>Process of Engagement, Cont.</vt:lpstr>
      <vt:lpstr>Process of Rebuilding</vt:lpstr>
      <vt:lpstr>Process of Reviewing</vt:lpstr>
      <vt:lpstr>Highlights</vt:lpstr>
      <vt:lpstr>Proposed Changes – Clear and Accurate COA</vt:lpstr>
      <vt:lpstr>Proposed Changes - Guidance</vt:lpstr>
      <vt:lpstr>How ODE is Supporting the Transition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BAKER Traci * ODE</dc:creator>
  <cp:lastModifiedBy>SULLIVAN Hannah * ODE</cp:lastModifiedBy>
  <cp:revision>1</cp:revision>
  <dcterms:created xsi:type="dcterms:W3CDTF">2025-04-16T17:42:20Z</dcterms:created>
  <dcterms:modified xsi:type="dcterms:W3CDTF">2025-10-02T22:00:31Z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0x010100C568DB52D9D0A14D9B2FDCC96666E9F2007948130EC3DB064584E219954237AF39007B28236476BF2947B3E1BDC377757EEB</vt:lpwstr>
  </property>
  <property fmtid="{D5CDD505-2E9C-101B-9397-08002B2CF9AE}" pid="3" name="TaxKeyword">
    <vt:lpwstr/>
  </property>
  <property fmtid="{D5CDD505-2E9C-101B-9397-08002B2CF9AE}" pid="4" name="MSIP_Label_61f40bdc-19d8-4b8e-be88-e9eb9bcca8b8_Enabled">
    <vt:lpwstr>true</vt:lpwstr>
  </property>
  <property fmtid="{D5CDD505-2E9C-101B-9397-08002B2CF9AE}" pid="5" name="MSIP_Label_61f40bdc-19d8-4b8e-be88-e9eb9bcca8b8_SetDate">
    <vt:lpwstr>2023-10-19T17:38:46Z</vt:lpwstr>
  </property>
  <property fmtid="{D5CDD505-2E9C-101B-9397-08002B2CF9AE}" pid="6" name="MSIP_Label_61f40bdc-19d8-4b8e-be88-e9eb9bcca8b8_Method">
    <vt:lpwstr>Privileged</vt:lpwstr>
  </property>
  <property fmtid="{D5CDD505-2E9C-101B-9397-08002B2CF9AE}" pid="7" name="MSIP_Label_61f40bdc-19d8-4b8e-be88-e9eb9bcca8b8_Name">
    <vt:lpwstr>Level 1 - Published (Items)</vt:lpwstr>
  </property>
  <property fmtid="{D5CDD505-2E9C-101B-9397-08002B2CF9AE}" pid="8" name="MSIP_Label_61f40bdc-19d8-4b8e-be88-e9eb9bcca8b8_SiteId">
    <vt:lpwstr>b4f51418-b269-49a2-935a-fa54bf584fc8</vt:lpwstr>
  </property>
  <property fmtid="{D5CDD505-2E9C-101B-9397-08002B2CF9AE}" pid="9" name="MSIP_Label_61f40bdc-19d8-4b8e-be88-e9eb9bcca8b8_ActionId">
    <vt:lpwstr>c4b5f7af-171c-4074-8f39-9fc74c531cc2</vt:lpwstr>
  </property>
  <property fmtid="{D5CDD505-2E9C-101B-9397-08002B2CF9AE}" pid="10" name="MSIP_Label_61f40bdc-19d8-4b8e-be88-e9eb9bcca8b8_ContentBits">
    <vt:lpwstr>0</vt:lpwstr>
  </property>
  <property fmtid="{D5CDD505-2E9C-101B-9397-08002B2CF9AE}" pid="11" name="MSIP_Label_09b73270-2993-4076-be47-9c78f42a1e84_Enabled">
    <vt:lpwstr>true</vt:lpwstr>
  </property>
  <property fmtid="{D5CDD505-2E9C-101B-9397-08002B2CF9AE}" pid="12" name="MSIP_Label_09b73270-2993-4076-be47-9c78f42a1e84_SetDate">
    <vt:lpwstr>2024-06-21T16:55:30Z</vt:lpwstr>
  </property>
  <property fmtid="{D5CDD505-2E9C-101B-9397-08002B2CF9AE}" pid="13" name="MSIP_Label_09b73270-2993-4076-be47-9c78f42a1e84_Method">
    <vt:lpwstr>Privileged</vt:lpwstr>
  </property>
  <property fmtid="{D5CDD505-2E9C-101B-9397-08002B2CF9AE}" pid="14" name="MSIP_Label_09b73270-2993-4076-be47-9c78f42a1e84_Name">
    <vt:lpwstr>Level 1 - Published (Items)</vt:lpwstr>
  </property>
  <property fmtid="{D5CDD505-2E9C-101B-9397-08002B2CF9AE}" pid="15" name="MSIP_Label_09b73270-2993-4076-be47-9c78f42a1e84_SiteId">
    <vt:lpwstr>aa3f6932-fa7c-47b4-a0ce-a598cad161cf</vt:lpwstr>
  </property>
  <property fmtid="{D5CDD505-2E9C-101B-9397-08002B2CF9AE}" pid="16" name="MSIP_Label_09b73270-2993-4076-be47-9c78f42a1e84_ActionId">
    <vt:lpwstr>9a956e48-93ec-48f0-b269-11b89d529c66</vt:lpwstr>
  </property>
  <property fmtid="{D5CDD505-2E9C-101B-9397-08002B2CF9AE}" pid="17" name="MSIP_Label_09b73270-2993-4076-be47-9c78f42a1e84_ContentBits">
    <vt:lpwstr>0</vt:lpwstr>
  </property>
</Properties>
</file>