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19" r:id="rId4"/>
    <p:sldMasterId id="2147483731" r:id="rId5"/>
    <p:sldMasterId id="2147483743" r:id="rId6"/>
    <p:sldMasterId id="2147483755" r:id="rId7"/>
    <p:sldMasterId id="2147483767" r:id="rId8"/>
    <p:sldMasterId id="2147483779" r:id="rId9"/>
  </p:sldMasterIdLst>
  <p:notesMasterIdLst>
    <p:notesMasterId r:id="rId26"/>
  </p:notesMasterIdLst>
  <p:sldIdLst>
    <p:sldId id="270" r:id="rId10"/>
    <p:sldId id="289" r:id="rId11"/>
    <p:sldId id="290" r:id="rId12"/>
    <p:sldId id="288" r:id="rId13"/>
    <p:sldId id="295" r:id="rId14"/>
    <p:sldId id="291" r:id="rId15"/>
    <p:sldId id="286" r:id="rId16"/>
    <p:sldId id="276" r:id="rId17"/>
    <p:sldId id="302" r:id="rId18"/>
    <p:sldId id="303" r:id="rId19"/>
    <p:sldId id="304" r:id="rId20"/>
    <p:sldId id="305" r:id="rId21"/>
    <p:sldId id="274" r:id="rId22"/>
    <p:sldId id="301" r:id="rId23"/>
    <p:sldId id="260" r:id="rId24"/>
    <p:sldId id="261" r:id="rId2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71B9B68-28D0-B94D-778F-2D5916EA0A0D}" name="SULLIVAN Hannah * ODE" initials="" userId="S::Hannah.Sullivan@ode.oregon.gov::01f374fa-572f-47e9-ba85-d732b9aec485" providerId="AD"/>
  <p188:author id="{8CA0F7DB-77BB-ED59-466C-5A5D11E06D9A}" name="WEBER Sam * ODE" initials="WO" userId="S::sam.weber@ode.oregon.gov::626821d0-aef7-4bff-af1e-04fc124e487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F4EC"/>
    <a:srgbClr val="FAF5E3"/>
    <a:srgbClr val="FCEDE1"/>
    <a:srgbClr val="E7F5F3"/>
    <a:srgbClr val="F0F4E6"/>
    <a:srgbClr val="FCF4F8"/>
    <a:srgbClr val="F2FAFE"/>
    <a:srgbClr val="BB89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A4625E-6919-4E27-1F81-68FB36C8D491}" v="4" dt="2026-01-30T19:37:01.345"/>
    <p1510:client id="{EC6AE012-688B-5ADA-5044-9CC03FF6C5C5}" v="3" dt="2026-01-30T17:10:09.1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1877"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2.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32"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viewProps" Target="viewProps.xml"/><Relationship Id="rId10" Type="http://schemas.openxmlformats.org/officeDocument/2006/relationships/slide" Target="slides/slide1.xml"/><Relationship Id="rId19" Type="http://schemas.openxmlformats.org/officeDocument/2006/relationships/slide" Target="slides/slide10.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presProps" Target="presProps.xml"/><Relationship Id="rId30" Type="http://schemas.openxmlformats.org/officeDocument/2006/relationships/tableStyles" Target="tableStyles.xml"/></Relationships>
</file>

<file path=ppt/diagrams/_rels/data3.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D4ABCE-C8EA-4AFF-8450-BC3705F19D98}" type="doc">
      <dgm:prSet loTypeId="urn:microsoft.com/office/officeart/2005/8/layout/process4" loCatId="process" qsTypeId="urn:microsoft.com/office/officeart/2005/8/quickstyle/simple4" qsCatId="simple" csTypeId="urn:microsoft.com/office/officeart/2005/8/colors/accent1_2" csCatId="accent1" phldr="1"/>
      <dgm:spPr/>
      <dgm:t>
        <a:bodyPr/>
        <a:lstStyle/>
        <a:p>
          <a:endParaRPr lang="en-US"/>
        </a:p>
      </dgm:t>
    </dgm:pt>
    <dgm:pt modelId="{BDB333EA-DE00-4BD9-8387-D8D595BED898}">
      <dgm:prSet/>
      <dgm:spPr/>
      <dgm:t>
        <a:bodyPr/>
        <a:lstStyle/>
        <a:p>
          <a:r>
            <a:rPr lang="en-US" b="1"/>
            <a:t>Initial Survey</a:t>
          </a:r>
          <a:endParaRPr lang="en-US"/>
        </a:p>
      </dgm:t>
    </dgm:pt>
    <dgm:pt modelId="{06E28309-B0E6-4453-B1CD-92927A5EFE9F}" type="parTrans" cxnId="{D2316DFC-EC69-471E-8551-980286583295}">
      <dgm:prSet/>
      <dgm:spPr/>
      <dgm:t>
        <a:bodyPr/>
        <a:lstStyle/>
        <a:p>
          <a:endParaRPr lang="en-US"/>
        </a:p>
      </dgm:t>
    </dgm:pt>
    <dgm:pt modelId="{713530C9-C45F-40FC-BBCC-C05C7C7B10B6}" type="sibTrans" cxnId="{D2316DFC-EC69-471E-8551-980286583295}">
      <dgm:prSet/>
      <dgm:spPr/>
      <dgm:t>
        <a:bodyPr/>
        <a:lstStyle/>
        <a:p>
          <a:endParaRPr lang="en-US"/>
        </a:p>
      </dgm:t>
    </dgm:pt>
    <dgm:pt modelId="{A5B9CC1E-146A-457F-B609-B2A35F26A26F}">
      <dgm:prSet/>
      <dgm:spPr/>
      <dgm:t>
        <a:bodyPr/>
        <a:lstStyle/>
        <a:p>
          <a:r>
            <a:rPr lang="en-US"/>
            <a:t>Results will guide both </a:t>
          </a:r>
          <a:r>
            <a:rPr lang="en-US" b="1"/>
            <a:t>manual redesign</a:t>
          </a:r>
          <a:r>
            <a:rPr lang="en-US"/>
            <a:t> and </a:t>
          </a:r>
          <a:r>
            <a:rPr lang="en-US" b="1"/>
            <a:t>data system planning</a:t>
          </a:r>
          <a:r>
            <a:rPr lang="en-US"/>
            <a:t>, ensuring alignment with district operations.</a:t>
          </a:r>
        </a:p>
      </dgm:t>
    </dgm:pt>
    <dgm:pt modelId="{C3D50D79-B0E1-4DB0-BBDC-716551D16F64}" type="parTrans" cxnId="{F5CFE0FC-C685-4372-BC86-C595CA867A3E}">
      <dgm:prSet/>
      <dgm:spPr/>
      <dgm:t>
        <a:bodyPr/>
        <a:lstStyle/>
        <a:p>
          <a:endParaRPr lang="en-US"/>
        </a:p>
      </dgm:t>
    </dgm:pt>
    <dgm:pt modelId="{97061861-2630-443F-B2FD-B41E24F4AD24}" type="sibTrans" cxnId="{F5CFE0FC-C685-4372-BC86-C595CA867A3E}">
      <dgm:prSet/>
      <dgm:spPr/>
      <dgm:t>
        <a:bodyPr/>
        <a:lstStyle/>
        <a:p>
          <a:endParaRPr lang="en-US"/>
        </a:p>
      </dgm:t>
    </dgm:pt>
    <dgm:pt modelId="{D6563B15-C988-4EC4-B042-38BBC448C775}">
      <dgm:prSet/>
      <dgm:spPr/>
      <dgm:t>
        <a:bodyPr/>
        <a:lstStyle/>
        <a:p>
          <a:r>
            <a:rPr lang="en-US" b="1"/>
            <a:t>Extended Public Comment Period Through December 1st</a:t>
          </a:r>
        </a:p>
      </dgm:t>
    </dgm:pt>
    <dgm:pt modelId="{BA3B8AA5-9A2D-45FC-81A7-7D8BD47F6D23}" type="parTrans" cxnId="{32A96BC2-4E0C-49B6-AEFA-2BB76556320A}">
      <dgm:prSet/>
      <dgm:spPr/>
      <dgm:t>
        <a:bodyPr/>
        <a:lstStyle/>
        <a:p>
          <a:endParaRPr lang="en-US"/>
        </a:p>
      </dgm:t>
    </dgm:pt>
    <dgm:pt modelId="{077A2A64-AF2C-4AE7-80F6-B5A83743D05E}" type="sibTrans" cxnId="{32A96BC2-4E0C-49B6-AEFA-2BB76556320A}">
      <dgm:prSet/>
      <dgm:spPr/>
      <dgm:t>
        <a:bodyPr/>
        <a:lstStyle/>
        <a:p>
          <a:endParaRPr lang="en-US"/>
        </a:p>
      </dgm:t>
    </dgm:pt>
    <dgm:pt modelId="{0E3675D0-42C0-45DD-8B7B-4E51A9468B54}">
      <dgm:prSet/>
      <dgm:spPr/>
      <dgm:t>
        <a:bodyPr/>
        <a:lstStyle/>
        <a:p>
          <a:r>
            <a:rPr lang="en-US" b="1"/>
            <a:t>ODE Collaboration with Software Companies</a:t>
          </a:r>
        </a:p>
      </dgm:t>
    </dgm:pt>
    <dgm:pt modelId="{040B81FC-59E6-4AA7-8F36-5DB50A4F00FF}" type="parTrans" cxnId="{73C6EF40-234B-4BD2-8B41-3677B7BAC13E}">
      <dgm:prSet/>
      <dgm:spPr/>
      <dgm:t>
        <a:bodyPr/>
        <a:lstStyle/>
        <a:p>
          <a:endParaRPr lang="en-US"/>
        </a:p>
      </dgm:t>
    </dgm:pt>
    <dgm:pt modelId="{B6A0A815-191E-4083-B9FC-A000F2EF30EC}" type="sibTrans" cxnId="{73C6EF40-234B-4BD2-8B41-3677B7BAC13E}">
      <dgm:prSet/>
      <dgm:spPr/>
      <dgm:t>
        <a:bodyPr/>
        <a:lstStyle/>
        <a:p>
          <a:endParaRPr lang="en-US"/>
        </a:p>
      </dgm:t>
    </dgm:pt>
    <dgm:pt modelId="{B3293813-B007-415C-8AD3-C92C85DDAF2C}">
      <dgm:prSet/>
      <dgm:spPr/>
      <dgm:t>
        <a:bodyPr/>
        <a:lstStyle/>
        <a:p>
          <a:r>
            <a:rPr lang="en-US" b="1"/>
            <a:t>Chart of Accounts Review Committee</a:t>
          </a:r>
        </a:p>
      </dgm:t>
    </dgm:pt>
    <dgm:pt modelId="{7824B820-34C9-4F61-BB63-1FA214D13A46}" type="parTrans" cxnId="{9EBC30CC-34A7-4D17-B560-67840A53AC05}">
      <dgm:prSet/>
      <dgm:spPr/>
      <dgm:t>
        <a:bodyPr/>
        <a:lstStyle/>
        <a:p>
          <a:endParaRPr lang="en-US"/>
        </a:p>
      </dgm:t>
    </dgm:pt>
    <dgm:pt modelId="{60AD4565-7637-4CCF-8388-0F626285804A}" type="sibTrans" cxnId="{9EBC30CC-34A7-4D17-B560-67840A53AC05}">
      <dgm:prSet/>
      <dgm:spPr/>
      <dgm:t>
        <a:bodyPr/>
        <a:lstStyle/>
        <a:p>
          <a:endParaRPr lang="en-US"/>
        </a:p>
      </dgm:t>
    </dgm:pt>
    <dgm:pt modelId="{43AB3551-E698-42F8-80C4-C415859BA4E7}">
      <dgm:prSet/>
      <dgm:spPr/>
      <dgm:t>
        <a:bodyPr/>
        <a:lstStyle/>
        <a:p>
          <a:r>
            <a:rPr lang="en-US" b="1"/>
            <a:t>Public Comment Period #2 Through February 13</a:t>
          </a:r>
        </a:p>
      </dgm:t>
    </dgm:pt>
    <dgm:pt modelId="{9C3D7E21-84A3-4AE1-BC0E-FD4B7F7258DC}" type="parTrans" cxnId="{622C1D42-B06E-46E9-8064-EB79648B802D}">
      <dgm:prSet/>
      <dgm:spPr/>
      <dgm:t>
        <a:bodyPr/>
        <a:lstStyle/>
        <a:p>
          <a:endParaRPr lang="en-US"/>
        </a:p>
      </dgm:t>
    </dgm:pt>
    <dgm:pt modelId="{EC8CC5C1-BA02-4A3C-AC45-DCDEAB565F76}" type="sibTrans" cxnId="{622C1D42-B06E-46E9-8064-EB79648B802D}">
      <dgm:prSet/>
      <dgm:spPr/>
      <dgm:t>
        <a:bodyPr/>
        <a:lstStyle/>
        <a:p>
          <a:endParaRPr lang="en-US"/>
        </a:p>
      </dgm:t>
    </dgm:pt>
    <dgm:pt modelId="{1E1CD4B5-5355-4C91-981A-60032B411DBB}">
      <dgm:prSet/>
      <dgm:spPr/>
      <dgm:t>
        <a:bodyPr/>
        <a:lstStyle/>
        <a:p>
          <a:r>
            <a:rPr lang="en-US" b="1"/>
            <a:t>ODE Implementation Support</a:t>
          </a:r>
        </a:p>
      </dgm:t>
    </dgm:pt>
    <dgm:pt modelId="{E2C052B0-EC0E-4DD7-9E7B-6224D6E8AAB5}" type="parTrans" cxnId="{3633E31D-8E83-42E0-AED5-767E505DDC8F}">
      <dgm:prSet/>
      <dgm:spPr/>
      <dgm:t>
        <a:bodyPr/>
        <a:lstStyle/>
        <a:p>
          <a:endParaRPr lang="en-US"/>
        </a:p>
      </dgm:t>
    </dgm:pt>
    <dgm:pt modelId="{B9B97DD6-BD44-45AB-9851-0F50758BFC63}" type="sibTrans" cxnId="{3633E31D-8E83-42E0-AED5-767E505DDC8F}">
      <dgm:prSet/>
      <dgm:spPr/>
      <dgm:t>
        <a:bodyPr/>
        <a:lstStyle/>
        <a:p>
          <a:endParaRPr lang="en-US"/>
        </a:p>
      </dgm:t>
    </dgm:pt>
    <dgm:pt modelId="{BB82EC4C-BA8A-4096-95DE-E424B6B92369}" type="pres">
      <dgm:prSet presAssocID="{8AD4ABCE-C8EA-4AFF-8450-BC3705F19D98}" presName="Name0" presStyleCnt="0">
        <dgm:presLayoutVars>
          <dgm:dir/>
          <dgm:animLvl val="lvl"/>
          <dgm:resizeHandles val="exact"/>
        </dgm:presLayoutVars>
      </dgm:prSet>
      <dgm:spPr/>
    </dgm:pt>
    <dgm:pt modelId="{BB34019A-52DA-447E-8236-957538887740}" type="pres">
      <dgm:prSet presAssocID="{A5B9CC1E-146A-457F-B609-B2A35F26A26F}" presName="boxAndChildren" presStyleCnt="0"/>
      <dgm:spPr/>
    </dgm:pt>
    <dgm:pt modelId="{B7BC266B-47B5-49E4-82F9-A0E0A63E0EAF}" type="pres">
      <dgm:prSet presAssocID="{A5B9CC1E-146A-457F-B609-B2A35F26A26F}" presName="parentTextBox" presStyleLbl="node1" presStyleIdx="0" presStyleCnt="7"/>
      <dgm:spPr/>
    </dgm:pt>
    <dgm:pt modelId="{AFF7967A-7507-43C7-B849-3B475F3529BE}" type="pres">
      <dgm:prSet presAssocID="{B9B97DD6-BD44-45AB-9851-0F50758BFC63}" presName="sp" presStyleCnt="0"/>
      <dgm:spPr/>
    </dgm:pt>
    <dgm:pt modelId="{D75B960B-90BC-4AF5-A26B-B87B9CB654D2}" type="pres">
      <dgm:prSet presAssocID="{1E1CD4B5-5355-4C91-981A-60032B411DBB}" presName="arrowAndChildren" presStyleCnt="0"/>
      <dgm:spPr/>
    </dgm:pt>
    <dgm:pt modelId="{4DB5D045-7773-4272-B3FB-6AF52F0673BA}" type="pres">
      <dgm:prSet presAssocID="{1E1CD4B5-5355-4C91-981A-60032B411DBB}" presName="parentTextArrow" presStyleLbl="node1" presStyleIdx="1" presStyleCnt="7"/>
      <dgm:spPr/>
    </dgm:pt>
    <dgm:pt modelId="{800A298D-70EE-46BF-9F21-000C1CB5C479}" type="pres">
      <dgm:prSet presAssocID="{B6A0A815-191E-4083-B9FC-A000F2EF30EC}" presName="sp" presStyleCnt="0"/>
      <dgm:spPr/>
    </dgm:pt>
    <dgm:pt modelId="{2140BEBC-FD76-4BDC-B003-236FBBA87292}" type="pres">
      <dgm:prSet presAssocID="{0E3675D0-42C0-45DD-8B7B-4E51A9468B54}" presName="arrowAndChildren" presStyleCnt="0"/>
      <dgm:spPr/>
    </dgm:pt>
    <dgm:pt modelId="{1FF535BA-3BEB-4346-B306-F2BE12A4ACCB}" type="pres">
      <dgm:prSet presAssocID="{0E3675D0-42C0-45DD-8B7B-4E51A9468B54}" presName="parentTextArrow" presStyleLbl="node1" presStyleIdx="2" presStyleCnt="7"/>
      <dgm:spPr/>
    </dgm:pt>
    <dgm:pt modelId="{366454E1-7D07-4C6C-8FDA-E475A04052A6}" type="pres">
      <dgm:prSet presAssocID="{EC8CC5C1-BA02-4A3C-AC45-DCDEAB565F76}" presName="sp" presStyleCnt="0"/>
      <dgm:spPr/>
    </dgm:pt>
    <dgm:pt modelId="{66FB548B-19FF-478C-9D6C-78C9CA3E4CD9}" type="pres">
      <dgm:prSet presAssocID="{43AB3551-E698-42F8-80C4-C415859BA4E7}" presName="arrowAndChildren" presStyleCnt="0"/>
      <dgm:spPr/>
    </dgm:pt>
    <dgm:pt modelId="{B13FB33E-B6CA-461A-9CB5-2689DAEADA2D}" type="pres">
      <dgm:prSet presAssocID="{43AB3551-E698-42F8-80C4-C415859BA4E7}" presName="parentTextArrow" presStyleLbl="node1" presStyleIdx="3" presStyleCnt="7"/>
      <dgm:spPr/>
    </dgm:pt>
    <dgm:pt modelId="{8879AE25-3139-4FC2-89E4-FA9A50885210}" type="pres">
      <dgm:prSet presAssocID="{60AD4565-7637-4CCF-8388-0F626285804A}" presName="sp" presStyleCnt="0"/>
      <dgm:spPr/>
    </dgm:pt>
    <dgm:pt modelId="{8731639F-BEE3-4ACE-9F85-8D6BB095211B}" type="pres">
      <dgm:prSet presAssocID="{B3293813-B007-415C-8AD3-C92C85DDAF2C}" presName="arrowAndChildren" presStyleCnt="0"/>
      <dgm:spPr/>
    </dgm:pt>
    <dgm:pt modelId="{E78AFB7E-67EA-4975-8A7B-1138A5C34AF0}" type="pres">
      <dgm:prSet presAssocID="{B3293813-B007-415C-8AD3-C92C85DDAF2C}" presName="parentTextArrow" presStyleLbl="node1" presStyleIdx="4" presStyleCnt="7"/>
      <dgm:spPr/>
    </dgm:pt>
    <dgm:pt modelId="{5B9F88D2-DD46-4702-A508-D47BCCECFFBD}" type="pres">
      <dgm:prSet presAssocID="{077A2A64-AF2C-4AE7-80F6-B5A83743D05E}" presName="sp" presStyleCnt="0"/>
      <dgm:spPr/>
    </dgm:pt>
    <dgm:pt modelId="{AB3C6880-0AB4-4569-B1CD-7A9664A9D5B3}" type="pres">
      <dgm:prSet presAssocID="{D6563B15-C988-4EC4-B042-38BBC448C775}" presName="arrowAndChildren" presStyleCnt="0"/>
      <dgm:spPr/>
    </dgm:pt>
    <dgm:pt modelId="{F490BCC0-08A0-4B20-90D5-649086C8D42F}" type="pres">
      <dgm:prSet presAssocID="{D6563B15-C988-4EC4-B042-38BBC448C775}" presName="parentTextArrow" presStyleLbl="node1" presStyleIdx="5" presStyleCnt="7"/>
      <dgm:spPr/>
    </dgm:pt>
    <dgm:pt modelId="{C4265E1E-8670-44DA-94DF-B5411B38BDF7}" type="pres">
      <dgm:prSet presAssocID="{713530C9-C45F-40FC-BBCC-C05C7C7B10B6}" presName="sp" presStyleCnt="0"/>
      <dgm:spPr/>
    </dgm:pt>
    <dgm:pt modelId="{79E8FA23-8CD6-4C6D-9C9C-640D1CC8B792}" type="pres">
      <dgm:prSet presAssocID="{BDB333EA-DE00-4BD9-8387-D8D595BED898}" presName="arrowAndChildren" presStyleCnt="0"/>
      <dgm:spPr/>
    </dgm:pt>
    <dgm:pt modelId="{415469D0-B7CA-474A-81D0-04979F7CEA02}" type="pres">
      <dgm:prSet presAssocID="{BDB333EA-DE00-4BD9-8387-D8D595BED898}" presName="parentTextArrow" presStyleLbl="node1" presStyleIdx="6" presStyleCnt="7"/>
      <dgm:spPr/>
    </dgm:pt>
  </dgm:ptLst>
  <dgm:cxnLst>
    <dgm:cxn modelId="{B8914208-CD57-478C-94E6-6D5ED9274239}" type="presOf" srcId="{1E1CD4B5-5355-4C91-981A-60032B411DBB}" destId="{4DB5D045-7773-4272-B3FB-6AF52F0673BA}" srcOrd="0" destOrd="0" presId="urn:microsoft.com/office/officeart/2005/8/layout/process4"/>
    <dgm:cxn modelId="{3633E31D-8E83-42E0-AED5-767E505DDC8F}" srcId="{8AD4ABCE-C8EA-4AFF-8450-BC3705F19D98}" destId="{1E1CD4B5-5355-4C91-981A-60032B411DBB}" srcOrd="5" destOrd="0" parTransId="{E2C052B0-EC0E-4DD7-9E7B-6224D6E8AAB5}" sibTransId="{B9B97DD6-BD44-45AB-9851-0F50758BFC63}"/>
    <dgm:cxn modelId="{4E82091E-4338-4BDA-A6BD-D18A64AD3535}" type="presOf" srcId="{D6563B15-C988-4EC4-B042-38BBC448C775}" destId="{F490BCC0-08A0-4B20-90D5-649086C8D42F}" srcOrd="0" destOrd="0" presId="urn:microsoft.com/office/officeart/2005/8/layout/process4"/>
    <dgm:cxn modelId="{73C6EF40-234B-4BD2-8B41-3677B7BAC13E}" srcId="{8AD4ABCE-C8EA-4AFF-8450-BC3705F19D98}" destId="{0E3675D0-42C0-45DD-8B7B-4E51A9468B54}" srcOrd="4" destOrd="0" parTransId="{040B81FC-59E6-4AA7-8F36-5DB50A4F00FF}" sibTransId="{B6A0A815-191E-4083-B9FC-A000F2EF30EC}"/>
    <dgm:cxn modelId="{622C1D42-B06E-46E9-8064-EB79648B802D}" srcId="{8AD4ABCE-C8EA-4AFF-8450-BC3705F19D98}" destId="{43AB3551-E698-42F8-80C4-C415859BA4E7}" srcOrd="3" destOrd="0" parTransId="{9C3D7E21-84A3-4AE1-BC0E-FD4B7F7258DC}" sibTransId="{EC8CC5C1-BA02-4A3C-AC45-DCDEAB565F76}"/>
    <dgm:cxn modelId="{E75D0B58-9D45-4F84-B8D8-9C11F7F87C6A}" type="presOf" srcId="{A5B9CC1E-146A-457F-B609-B2A35F26A26F}" destId="{B7BC266B-47B5-49E4-82F9-A0E0A63E0EAF}" srcOrd="0" destOrd="0" presId="urn:microsoft.com/office/officeart/2005/8/layout/process4"/>
    <dgm:cxn modelId="{0D954079-B8C8-4435-B2BA-35BB317A42AC}" type="presOf" srcId="{8AD4ABCE-C8EA-4AFF-8450-BC3705F19D98}" destId="{BB82EC4C-BA8A-4096-95DE-E424B6B92369}" srcOrd="0" destOrd="0" presId="urn:microsoft.com/office/officeart/2005/8/layout/process4"/>
    <dgm:cxn modelId="{9BA3DC95-2D78-4D24-84A5-3574045DF59B}" type="presOf" srcId="{BDB333EA-DE00-4BD9-8387-D8D595BED898}" destId="{415469D0-B7CA-474A-81D0-04979F7CEA02}" srcOrd="0" destOrd="0" presId="urn:microsoft.com/office/officeart/2005/8/layout/process4"/>
    <dgm:cxn modelId="{EA35A299-177B-466A-B644-06CD03C1C5D5}" type="presOf" srcId="{0E3675D0-42C0-45DD-8B7B-4E51A9468B54}" destId="{1FF535BA-3BEB-4346-B306-F2BE12A4ACCB}" srcOrd="0" destOrd="0" presId="urn:microsoft.com/office/officeart/2005/8/layout/process4"/>
    <dgm:cxn modelId="{8E1065BD-5645-4249-8485-673A2D1AC254}" type="presOf" srcId="{43AB3551-E698-42F8-80C4-C415859BA4E7}" destId="{B13FB33E-B6CA-461A-9CB5-2689DAEADA2D}" srcOrd="0" destOrd="0" presId="urn:microsoft.com/office/officeart/2005/8/layout/process4"/>
    <dgm:cxn modelId="{32A96BC2-4E0C-49B6-AEFA-2BB76556320A}" srcId="{8AD4ABCE-C8EA-4AFF-8450-BC3705F19D98}" destId="{D6563B15-C988-4EC4-B042-38BBC448C775}" srcOrd="1" destOrd="0" parTransId="{BA3B8AA5-9A2D-45FC-81A7-7D8BD47F6D23}" sibTransId="{077A2A64-AF2C-4AE7-80F6-B5A83743D05E}"/>
    <dgm:cxn modelId="{9EBC30CC-34A7-4D17-B560-67840A53AC05}" srcId="{8AD4ABCE-C8EA-4AFF-8450-BC3705F19D98}" destId="{B3293813-B007-415C-8AD3-C92C85DDAF2C}" srcOrd="2" destOrd="0" parTransId="{7824B820-34C9-4F61-BB63-1FA214D13A46}" sibTransId="{60AD4565-7637-4CCF-8388-0F626285804A}"/>
    <dgm:cxn modelId="{1548B4EB-3D70-415D-8F48-9A697ECB363F}" type="presOf" srcId="{B3293813-B007-415C-8AD3-C92C85DDAF2C}" destId="{E78AFB7E-67EA-4975-8A7B-1138A5C34AF0}" srcOrd="0" destOrd="0" presId="urn:microsoft.com/office/officeart/2005/8/layout/process4"/>
    <dgm:cxn modelId="{D2316DFC-EC69-471E-8551-980286583295}" srcId="{8AD4ABCE-C8EA-4AFF-8450-BC3705F19D98}" destId="{BDB333EA-DE00-4BD9-8387-D8D595BED898}" srcOrd="0" destOrd="0" parTransId="{06E28309-B0E6-4453-B1CD-92927A5EFE9F}" sibTransId="{713530C9-C45F-40FC-BBCC-C05C7C7B10B6}"/>
    <dgm:cxn modelId="{F5CFE0FC-C685-4372-BC86-C595CA867A3E}" srcId="{8AD4ABCE-C8EA-4AFF-8450-BC3705F19D98}" destId="{A5B9CC1E-146A-457F-B609-B2A35F26A26F}" srcOrd="6" destOrd="0" parTransId="{C3D50D79-B0E1-4DB0-BBDC-716551D16F64}" sibTransId="{97061861-2630-443F-B2FD-B41E24F4AD24}"/>
    <dgm:cxn modelId="{E478578D-57E4-4E9F-BC5C-AEE73860F272}" type="presParOf" srcId="{BB82EC4C-BA8A-4096-95DE-E424B6B92369}" destId="{BB34019A-52DA-447E-8236-957538887740}" srcOrd="0" destOrd="0" presId="urn:microsoft.com/office/officeart/2005/8/layout/process4"/>
    <dgm:cxn modelId="{450BCCC8-9B9F-4C3B-8B4F-D585AA0C80AE}" type="presParOf" srcId="{BB34019A-52DA-447E-8236-957538887740}" destId="{B7BC266B-47B5-49E4-82F9-A0E0A63E0EAF}" srcOrd="0" destOrd="0" presId="urn:microsoft.com/office/officeart/2005/8/layout/process4"/>
    <dgm:cxn modelId="{8B419CC6-147F-457D-A3E2-01B19566B86B}" type="presParOf" srcId="{BB82EC4C-BA8A-4096-95DE-E424B6B92369}" destId="{AFF7967A-7507-43C7-B849-3B475F3529BE}" srcOrd="1" destOrd="0" presId="urn:microsoft.com/office/officeart/2005/8/layout/process4"/>
    <dgm:cxn modelId="{6A980769-12A9-4E55-BAF4-D5539EA9638A}" type="presParOf" srcId="{BB82EC4C-BA8A-4096-95DE-E424B6B92369}" destId="{D75B960B-90BC-4AF5-A26B-B87B9CB654D2}" srcOrd="2" destOrd="0" presId="urn:microsoft.com/office/officeart/2005/8/layout/process4"/>
    <dgm:cxn modelId="{D8069CE7-FD34-43A9-B016-D4256E162051}" type="presParOf" srcId="{D75B960B-90BC-4AF5-A26B-B87B9CB654D2}" destId="{4DB5D045-7773-4272-B3FB-6AF52F0673BA}" srcOrd="0" destOrd="0" presId="urn:microsoft.com/office/officeart/2005/8/layout/process4"/>
    <dgm:cxn modelId="{DEDB6A45-A07F-4D72-9EDF-2AEC4E1A89C3}" type="presParOf" srcId="{BB82EC4C-BA8A-4096-95DE-E424B6B92369}" destId="{800A298D-70EE-46BF-9F21-000C1CB5C479}" srcOrd="3" destOrd="0" presId="urn:microsoft.com/office/officeart/2005/8/layout/process4"/>
    <dgm:cxn modelId="{7A7432EE-F784-44CE-9110-1C56E153807A}" type="presParOf" srcId="{BB82EC4C-BA8A-4096-95DE-E424B6B92369}" destId="{2140BEBC-FD76-4BDC-B003-236FBBA87292}" srcOrd="4" destOrd="0" presId="urn:microsoft.com/office/officeart/2005/8/layout/process4"/>
    <dgm:cxn modelId="{1EE0D85B-1F3A-4DCE-8494-14209081BA36}" type="presParOf" srcId="{2140BEBC-FD76-4BDC-B003-236FBBA87292}" destId="{1FF535BA-3BEB-4346-B306-F2BE12A4ACCB}" srcOrd="0" destOrd="0" presId="urn:microsoft.com/office/officeart/2005/8/layout/process4"/>
    <dgm:cxn modelId="{A8CDB59B-0FC0-45EA-8BCB-20335D5E8541}" type="presParOf" srcId="{BB82EC4C-BA8A-4096-95DE-E424B6B92369}" destId="{366454E1-7D07-4C6C-8FDA-E475A04052A6}" srcOrd="5" destOrd="0" presId="urn:microsoft.com/office/officeart/2005/8/layout/process4"/>
    <dgm:cxn modelId="{EE093430-E4D8-44D9-9A8A-EF65AC2632E6}" type="presParOf" srcId="{BB82EC4C-BA8A-4096-95DE-E424B6B92369}" destId="{66FB548B-19FF-478C-9D6C-78C9CA3E4CD9}" srcOrd="6" destOrd="0" presId="urn:microsoft.com/office/officeart/2005/8/layout/process4"/>
    <dgm:cxn modelId="{EFAB12C7-1281-4DA5-B294-D6C23FE89C21}" type="presParOf" srcId="{66FB548B-19FF-478C-9D6C-78C9CA3E4CD9}" destId="{B13FB33E-B6CA-461A-9CB5-2689DAEADA2D}" srcOrd="0" destOrd="0" presId="urn:microsoft.com/office/officeart/2005/8/layout/process4"/>
    <dgm:cxn modelId="{C608E642-B073-4BE9-A9A5-37C0B3D9B880}" type="presParOf" srcId="{BB82EC4C-BA8A-4096-95DE-E424B6B92369}" destId="{8879AE25-3139-4FC2-89E4-FA9A50885210}" srcOrd="7" destOrd="0" presId="urn:microsoft.com/office/officeart/2005/8/layout/process4"/>
    <dgm:cxn modelId="{30A183D8-FD3B-4FAE-A80C-0B11D5F43C20}" type="presParOf" srcId="{BB82EC4C-BA8A-4096-95DE-E424B6B92369}" destId="{8731639F-BEE3-4ACE-9F85-8D6BB095211B}" srcOrd="8" destOrd="0" presId="urn:microsoft.com/office/officeart/2005/8/layout/process4"/>
    <dgm:cxn modelId="{F62E16F6-7265-4E3C-8D1A-8BA956F5FF85}" type="presParOf" srcId="{8731639F-BEE3-4ACE-9F85-8D6BB095211B}" destId="{E78AFB7E-67EA-4975-8A7B-1138A5C34AF0}" srcOrd="0" destOrd="0" presId="urn:microsoft.com/office/officeart/2005/8/layout/process4"/>
    <dgm:cxn modelId="{C1401B88-486E-4E9F-8843-9B122FB7CFF1}" type="presParOf" srcId="{BB82EC4C-BA8A-4096-95DE-E424B6B92369}" destId="{5B9F88D2-DD46-4702-A508-D47BCCECFFBD}" srcOrd="9" destOrd="0" presId="urn:microsoft.com/office/officeart/2005/8/layout/process4"/>
    <dgm:cxn modelId="{C00FBDCE-60EF-42BC-95A4-7315FCB704FD}" type="presParOf" srcId="{BB82EC4C-BA8A-4096-95DE-E424B6B92369}" destId="{AB3C6880-0AB4-4569-B1CD-7A9664A9D5B3}" srcOrd="10" destOrd="0" presId="urn:microsoft.com/office/officeart/2005/8/layout/process4"/>
    <dgm:cxn modelId="{6EC91D77-45E3-415C-A5C3-24ACB345A0CA}" type="presParOf" srcId="{AB3C6880-0AB4-4569-B1CD-7A9664A9D5B3}" destId="{F490BCC0-08A0-4B20-90D5-649086C8D42F}" srcOrd="0" destOrd="0" presId="urn:microsoft.com/office/officeart/2005/8/layout/process4"/>
    <dgm:cxn modelId="{D0F0D966-1FE5-41FB-BDBB-E1EE0780186F}" type="presParOf" srcId="{BB82EC4C-BA8A-4096-95DE-E424B6B92369}" destId="{C4265E1E-8670-44DA-94DF-B5411B38BDF7}" srcOrd="11" destOrd="0" presId="urn:microsoft.com/office/officeart/2005/8/layout/process4"/>
    <dgm:cxn modelId="{9F55F77C-9359-4A67-88A8-CD919A553213}" type="presParOf" srcId="{BB82EC4C-BA8A-4096-95DE-E424B6B92369}" destId="{79E8FA23-8CD6-4C6D-9C9C-640D1CC8B792}" srcOrd="12" destOrd="0" presId="urn:microsoft.com/office/officeart/2005/8/layout/process4"/>
    <dgm:cxn modelId="{3C1758F0-F0BB-40A8-AEAD-633A8C686A5F}" type="presParOf" srcId="{79E8FA23-8CD6-4C6D-9C9C-640D1CC8B792}" destId="{415469D0-B7CA-474A-81D0-04979F7CEA02}"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CD0E51C-7C8F-45D2-8C49-40284A7D6FF1}" type="doc">
      <dgm:prSet loTypeId="urn:microsoft.com/office/officeart/2005/8/layout/hierarchy1" loCatId="hierarchy" qsTypeId="urn:microsoft.com/office/officeart/2005/8/quickstyle/simple5" qsCatId="simple" csTypeId="urn:microsoft.com/office/officeart/2005/8/colors/accent3_2" csCatId="accent3" phldr="1"/>
      <dgm:spPr/>
      <dgm:t>
        <a:bodyPr/>
        <a:lstStyle/>
        <a:p>
          <a:endParaRPr lang="en-US"/>
        </a:p>
      </dgm:t>
    </dgm:pt>
    <dgm:pt modelId="{DFEA3CD6-BB78-4CD7-A7D0-1FB0C29AD2D2}">
      <dgm:prSet/>
      <dgm:spPr/>
      <dgm:t>
        <a:bodyPr/>
        <a:lstStyle/>
        <a:p>
          <a:r>
            <a:rPr lang="en-US" b="0" i="0" baseline="0"/>
            <a:t>We are now incorporating a </a:t>
          </a:r>
          <a:r>
            <a:rPr lang="en-US" b="1" i="0" baseline="0"/>
            <a:t>feedback loop with districts</a:t>
          </a:r>
          <a:r>
            <a:rPr lang="en-US" b="0" i="0" baseline="0"/>
            <a:t> to validate the detailed breakdown of each dimension. This ensures the new structure accurately reflects how districts track and report financial data and we are not missing any required elements.</a:t>
          </a:r>
          <a:endParaRPr lang="en-US"/>
        </a:p>
      </dgm:t>
    </dgm:pt>
    <dgm:pt modelId="{C41993FB-9EDB-49C9-AC3D-FA010E973E4A}" type="parTrans" cxnId="{6BDD5F4A-8E29-4D54-9A7D-0B91A25A60DA}">
      <dgm:prSet/>
      <dgm:spPr/>
      <dgm:t>
        <a:bodyPr/>
        <a:lstStyle/>
        <a:p>
          <a:endParaRPr lang="en-US"/>
        </a:p>
      </dgm:t>
    </dgm:pt>
    <dgm:pt modelId="{CA5DBC38-46AF-4A67-BC4D-CF6B2B68ACA4}" type="sibTrans" cxnId="{6BDD5F4A-8E29-4D54-9A7D-0B91A25A60DA}">
      <dgm:prSet/>
      <dgm:spPr/>
      <dgm:t>
        <a:bodyPr/>
        <a:lstStyle/>
        <a:p>
          <a:endParaRPr lang="en-US"/>
        </a:p>
      </dgm:t>
    </dgm:pt>
    <dgm:pt modelId="{1C0949E4-D323-4EEB-BE3C-E895A6053A4D}">
      <dgm:prSet/>
      <dgm:spPr/>
      <dgm:t>
        <a:bodyPr/>
        <a:lstStyle/>
        <a:p>
          <a:r>
            <a:rPr lang="en-US" b="0" i="0" baseline="0"/>
            <a:t>Once we confirm that all dimension elements are clearly defined and logically structured, we will determine how to integrate them into the </a:t>
          </a:r>
          <a:r>
            <a:rPr lang="en-US" b="1" i="0" baseline="0"/>
            <a:t>20-element code format</a:t>
          </a:r>
          <a:r>
            <a:rPr lang="en-US" b="0" i="0" baseline="0"/>
            <a:t> currently supported by district systems—or assess whether a </a:t>
          </a:r>
          <a:r>
            <a:rPr lang="en-US" b="1" i="0" baseline="0"/>
            <a:t>code structure expansion</a:t>
          </a:r>
          <a:r>
            <a:rPr lang="en-US" b="0" i="0" baseline="0"/>
            <a:t> is necessary.</a:t>
          </a:r>
          <a:endParaRPr lang="en-US"/>
        </a:p>
      </dgm:t>
    </dgm:pt>
    <dgm:pt modelId="{FC18A041-BCB7-4064-8543-9E9D462D430B}" type="parTrans" cxnId="{3DF4B54F-6CB4-4E02-B332-333504493AB0}">
      <dgm:prSet/>
      <dgm:spPr/>
      <dgm:t>
        <a:bodyPr/>
        <a:lstStyle/>
        <a:p>
          <a:endParaRPr lang="en-US"/>
        </a:p>
      </dgm:t>
    </dgm:pt>
    <dgm:pt modelId="{84B2782A-06D2-474F-B45D-51EFAAC387E2}" type="sibTrans" cxnId="{3DF4B54F-6CB4-4E02-B332-333504493AB0}">
      <dgm:prSet/>
      <dgm:spPr/>
      <dgm:t>
        <a:bodyPr/>
        <a:lstStyle/>
        <a:p>
          <a:endParaRPr lang="en-US"/>
        </a:p>
      </dgm:t>
    </dgm:pt>
    <dgm:pt modelId="{29C0EB5A-A269-402A-9109-5B757483781B}">
      <dgm:prSet/>
      <dgm:spPr/>
      <dgm:t>
        <a:bodyPr/>
        <a:lstStyle/>
        <a:p>
          <a:r>
            <a:rPr lang="en-US" b="0" i="0" baseline="0"/>
            <a:t>After the full dimension structure is finalized, we will </a:t>
          </a:r>
          <a:r>
            <a:rPr lang="en-US" b="1" i="0" baseline="0"/>
            <a:t>integrate the revised chart of accounts into the PBAM Manual</a:t>
          </a:r>
          <a:r>
            <a:rPr lang="en-US" b="0" i="0" baseline="0"/>
            <a:t> and prepare a formal proposal for </a:t>
          </a:r>
          <a:r>
            <a:rPr lang="en-US" b="1" i="0" baseline="0"/>
            <a:t>Board of Education adoption</a:t>
          </a:r>
          <a:r>
            <a:rPr lang="en-US" b="0" i="0" baseline="0"/>
            <a:t>.</a:t>
          </a:r>
          <a:endParaRPr lang="en-US"/>
        </a:p>
      </dgm:t>
    </dgm:pt>
    <dgm:pt modelId="{51376ECE-FFE9-47A7-A69D-BB5B06C1C145}" type="parTrans" cxnId="{8F12765C-018C-46D7-93E2-438F2ABB4EA7}">
      <dgm:prSet/>
      <dgm:spPr/>
      <dgm:t>
        <a:bodyPr/>
        <a:lstStyle/>
        <a:p>
          <a:endParaRPr lang="en-US"/>
        </a:p>
      </dgm:t>
    </dgm:pt>
    <dgm:pt modelId="{4A76E9D0-C1F8-4B49-B5F9-3FED41F6E2B1}" type="sibTrans" cxnId="{8F12765C-018C-46D7-93E2-438F2ABB4EA7}">
      <dgm:prSet/>
      <dgm:spPr/>
      <dgm:t>
        <a:bodyPr/>
        <a:lstStyle/>
        <a:p>
          <a:endParaRPr lang="en-US"/>
        </a:p>
      </dgm:t>
    </dgm:pt>
    <dgm:pt modelId="{7A17E066-AF51-4A93-8257-9BE0997565AF}">
      <dgm:prSet/>
      <dgm:spPr/>
      <dgm:t>
        <a:bodyPr/>
        <a:lstStyle/>
        <a:p>
          <a:r>
            <a:rPr lang="en-US" b="0" i="0" baseline="0"/>
            <a:t>Following adoption, we will develop a </a:t>
          </a:r>
          <a:r>
            <a:rPr lang="en-US" b="1" i="0" baseline="0"/>
            <a:t>statewide rollout strategy</a:t>
          </a:r>
          <a:r>
            <a:rPr lang="en-US" b="0" i="0" baseline="0"/>
            <a:t> to support implementation across all LEAs, including training, transition support, and system integration planning.</a:t>
          </a:r>
          <a:endParaRPr lang="en-US"/>
        </a:p>
      </dgm:t>
    </dgm:pt>
    <dgm:pt modelId="{0AF0A4BA-4974-4306-9C53-2D2C9444FC85}" type="parTrans" cxnId="{494BD383-CC2C-45E0-A6F9-27EADF36E004}">
      <dgm:prSet/>
      <dgm:spPr/>
      <dgm:t>
        <a:bodyPr/>
        <a:lstStyle/>
        <a:p>
          <a:endParaRPr lang="en-US"/>
        </a:p>
      </dgm:t>
    </dgm:pt>
    <dgm:pt modelId="{64549452-63F0-4C17-A969-8B17954499C3}" type="sibTrans" cxnId="{494BD383-CC2C-45E0-A6F9-27EADF36E004}">
      <dgm:prSet/>
      <dgm:spPr/>
      <dgm:t>
        <a:bodyPr/>
        <a:lstStyle/>
        <a:p>
          <a:endParaRPr lang="en-US"/>
        </a:p>
      </dgm:t>
    </dgm:pt>
    <dgm:pt modelId="{6A30754A-8E1E-4967-85A4-9F7CE5831340}" type="pres">
      <dgm:prSet presAssocID="{BCD0E51C-7C8F-45D2-8C49-40284A7D6FF1}" presName="hierChild1" presStyleCnt="0">
        <dgm:presLayoutVars>
          <dgm:chPref val="1"/>
          <dgm:dir/>
          <dgm:animOne val="branch"/>
          <dgm:animLvl val="lvl"/>
          <dgm:resizeHandles/>
        </dgm:presLayoutVars>
      </dgm:prSet>
      <dgm:spPr/>
    </dgm:pt>
    <dgm:pt modelId="{19932E22-DA53-4807-B797-E54B660519E0}" type="pres">
      <dgm:prSet presAssocID="{DFEA3CD6-BB78-4CD7-A7D0-1FB0C29AD2D2}" presName="hierRoot1" presStyleCnt="0"/>
      <dgm:spPr/>
    </dgm:pt>
    <dgm:pt modelId="{04D183FE-80CB-42D3-97AA-6B26C2CA3446}" type="pres">
      <dgm:prSet presAssocID="{DFEA3CD6-BB78-4CD7-A7D0-1FB0C29AD2D2}" presName="composite" presStyleCnt="0"/>
      <dgm:spPr/>
    </dgm:pt>
    <dgm:pt modelId="{E5EEB727-3E7E-434E-9376-EB54FC8C0B05}" type="pres">
      <dgm:prSet presAssocID="{DFEA3CD6-BB78-4CD7-A7D0-1FB0C29AD2D2}" presName="background" presStyleLbl="node0" presStyleIdx="0" presStyleCnt="4"/>
      <dgm:spPr/>
    </dgm:pt>
    <dgm:pt modelId="{3FDC2209-81F1-4D12-9BA0-CF6ECD72CB95}" type="pres">
      <dgm:prSet presAssocID="{DFEA3CD6-BB78-4CD7-A7D0-1FB0C29AD2D2}" presName="text" presStyleLbl="fgAcc0" presStyleIdx="0" presStyleCnt="4">
        <dgm:presLayoutVars>
          <dgm:chPref val="3"/>
        </dgm:presLayoutVars>
      </dgm:prSet>
      <dgm:spPr/>
    </dgm:pt>
    <dgm:pt modelId="{D486F830-D15D-4BBC-B73B-1D57F93E688E}" type="pres">
      <dgm:prSet presAssocID="{DFEA3CD6-BB78-4CD7-A7D0-1FB0C29AD2D2}" presName="hierChild2" presStyleCnt="0"/>
      <dgm:spPr/>
    </dgm:pt>
    <dgm:pt modelId="{DB5D79ED-0A97-477F-A87B-54A3E59CD971}" type="pres">
      <dgm:prSet presAssocID="{1C0949E4-D323-4EEB-BE3C-E895A6053A4D}" presName="hierRoot1" presStyleCnt="0"/>
      <dgm:spPr/>
    </dgm:pt>
    <dgm:pt modelId="{D59D650E-32D8-4349-AF50-F8ECD8908D9C}" type="pres">
      <dgm:prSet presAssocID="{1C0949E4-D323-4EEB-BE3C-E895A6053A4D}" presName="composite" presStyleCnt="0"/>
      <dgm:spPr/>
    </dgm:pt>
    <dgm:pt modelId="{F26C9B44-9FCE-4D2D-AC9D-00734B729EFD}" type="pres">
      <dgm:prSet presAssocID="{1C0949E4-D323-4EEB-BE3C-E895A6053A4D}" presName="background" presStyleLbl="node0" presStyleIdx="1" presStyleCnt="4"/>
      <dgm:spPr/>
    </dgm:pt>
    <dgm:pt modelId="{470F26C5-06FE-4FF6-B8C1-C7E2D6D4A4A5}" type="pres">
      <dgm:prSet presAssocID="{1C0949E4-D323-4EEB-BE3C-E895A6053A4D}" presName="text" presStyleLbl="fgAcc0" presStyleIdx="1" presStyleCnt="4">
        <dgm:presLayoutVars>
          <dgm:chPref val="3"/>
        </dgm:presLayoutVars>
      </dgm:prSet>
      <dgm:spPr/>
    </dgm:pt>
    <dgm:pt modelId="{59FECE4A-CAA4-4BED-B597-919038914684}" type="pres">
      <dgm:prSet presAssocID="{1C0949E4-D323-4EEB-BE3C-E895A6053A4D}" presName="hierChild2" presStyleCnt="0"/>
      <dgm:spPr/>
    </dgm:pt>
    <dgm:pt modelId="{F32A785A-5131-41B6-9C0E-1F2EE3540521}" type="pres">
      <dgm:prSet presAssocID="{29C0EB5A-A269-402A-9109-5B757483781B}" presName="hierRoot1" presStyleCnt="0"/>
      <dgm:spPr/>
    </dgm:pt>
    <dgm:pt modelId="{21B7EB98-8118-4D99-8B79-843142308110}" type="pres">
      <dgm:prSet presAssocID="{29C0EB5A-A269-402A-9109-5B757483781B}" presName="composite" presStyleCnt="0"/>
      <dgm:spPr/>
    </dgm:pt>
    <dgm:pt modelId="{3B00EE33-7E77-4801-8F4B-D1F4EB966EAD}" type="pres">
      <dgm:prSet presAssocID="{29C0EB5A-A269-402A-9109-5B757483781B}" presName="background" presStyleLbl="node0" presStyleIdx="2" presStyleCnt="4"/>
      <dgm:spPr/>
    </dgm:pt>
    <dgm:pt modelId="{85A50685-C8CF-4E50-94F8-90891B7AECA3}" type="pres">
      <dgm:prSet presAssocID="{29C0EB5A-A269-402A-9109-5B757483781B}" presName="text" presStyleLbl="fgAcc0" presStyleIdx="2" presStyleCnt="4">
        <dgm:presLayoutVars>
          <dgm:chPref val="3"/>
        </dgm:presLayoutVars>
      </dgm:prSet>
      <dgm:spPr/>
    </dgm:pt>
    <dgm:pt modelId="{C865F911-B9EE-42A1-8735-26F59287F561}" type="pres">
      <dgm:prSet presAssocID="{29C0EB5A-A269-402A-9109-5B757483781B}" presName="hierChild2" presStyleCnt="0"/>
      <dgm:spPr/>
    </dgm:pt>
    <dgm:pt modelId="{8F0D1999-934B-4140-8A31-5B1EBAEE8CF1}" type="pres">
      <dgm:prSet presAssocID="{7A17E066-AF51-4A93-8257-9BE0997565AF}" presName="hierRoot1" presStyleCnt="0"/>
      <dgm:spPr/>
    </dgm:pt>
    <dgm:pt modelId="{90548D1A-2ADA-474B-801C-D5CDD582AAE3}" type="pres">
      <dgm:prSet presAssocID="{7A17E066-AF51-4A93-8257-9BE0997565AF}" presName="composite" presStyleCnt="0"/>
      <dgm:spPr/>
    </dgm:pt>
    <dgm:pt modelId="{A2235F76-D6E3-430E-88CA-954EF90CDE30}" type="pres">
      <dgm:prSet presAssocID="{7A17E066-AF51-4A93-8257-9BE0997565AF}" presName="background" presStyleLbl="node0" presStyleIdx="3" presStyleCnt="4"/>
      <dgm:spPr/>
    </dgm:pt>
    <dgm:pt modelId="{9C9122C9-DCE8-458A-9467-CE50EB720AED}" type="pres">
      <dgm:prSet presAssocID="{7A17E066-AF51-4A93-8257-9BE0997565AF}" presName="text" presStyleLbl="fgAcc0" presStyleIdx="3" presStyleCnt="4">
        <dgm:presLayoutVars>
          <dgm:chPref val="3"/>
        </dgm:presLayoutVars>
      </dgm:prSet>
      <dgm:spPr/>
    </dgm:pt>
    <dgm:pt modelId="{93ED70C1-8680-4D86-80DB-3E1A41145ABE}" type="pres">
      <dgm:prSet presAssocID="{7A17E066-AF51-4A93-8257-9BE0997565AF}" presName="hierChild2" presStyleCnt="0"/>
      <dgm:spPr/>
    </dgm:pt>
  </dgm:ptLst>
  <dgm:cxnLst>
    <dgm:cxn modelId="{8C216516-7890-492E-849D-F518CE8261ED}" type="presOf" srcId="{7A17E066-AF51-4A93-8257-9BE0997565AF}" destId="{9C9122C9-DCE8-458A-9467-CE50EB720AED}" srcOrd="0" destOrd="0" presId="urn:microsoft.com/office/officeart/2005/8/layout/hierarchy1"/>
    <dgm:cxn modelId="{FB10BD1D-1EFB-45B6-954C-F484B647E9E6}" type="presOf" srcId="{1C0949E4-D323-4EEB-BE3C-E895A6053A4D}" destId="{470F26C5-06FE-4FF6-B8C1-C7E2D6D4A4A5}" srcOrd="0" destOrd="0" presId="urn:microsoft.com/office/officeart/2005/8/layout/hierarchy1"/>
    <dgm:cxn modelId="{6838655C-CCCD-4793-BFE4-680CA46B7ADD}" type="presOf" srcId="{BCD0E51C-7C8F-45D2-8C49-40284A7D6FF1}" destId="{6A30754A-8E1E-4967-85A4-9F7CE5831340}" srcOrd="0" destOrd="0" presId="urn:microsoft.com/office/officeart/2005/8/layout/hierarchy1"/>
    <dgm:cxn modelId="{8F12765C-018C-46D7-93E2-438F2ABB4EA7}" srcId="{BCD0E51C-7C8F-45D2-8C49-40284A7D6FF1}" destId="{29C0EB5A-A269-402A-9109-5B757483781B}" srcOrd="2" destOrd="0" parTransId="{51376ECE-FFE9-47A7-A69D-BB5B06C1C145}" sibTransId="{4A76E9D0-C1F8-4B49-B5F9-3FED41F6E2B1}"/>
    <dgm:cxn modelId="{6BDD5F4A-8E29-4D54-9A7D-0B91A25A60DA}" srcId="{BCD0E51C-7C8F-45D2-8C49-40284A7D6FF1}" destId="{DFEA3CD6-BB78-4CD7-A7D0-1FB0C29AD2D2}" srcOrd="0" destOrd="0" parTransId="{C41993FB-9EDB-49C9-AC3D-FA010E973E4A}" sibTransId="{CA5DBC38-46AF-4A67-BC4D-CF6B2B68ACA4}"/>
    <dgm:cxn modelId="{3DF4B54F-6CB4-4E02-B332-333504493AB0}" srcId="{BCD0E51C-7C8F-45D2-8C49-40284A7D6FF1}" destId="{1C0949E4-D323-4EEB-BE3C-E895A6053A4D}" srcOrd="1" destOrd="0" parTransId="{FC18A041-BCB7-4064-8543-9E9D462D430B}" sibTransId="{84B2782A-06D2-474F-B45D-51EFAAC387E2}"/>
    <dgm:cxn modelId="{494BD383-CC2C-45E0-A6F9-27EADF36E004}" srcId="{BCD0E51C-7C8F-45D2-8C49-40284A7D6FF1}" destId="{7A17E066-AF51-4A93-8257-9BE0997565AF}" srcOrd="3" destOrd="0" parTransId="{0AF0A4BA-4974-4306-9C53-2D2C9444FC85}" sibTransId="{64549452-63F0-4C17-A969-8B17954499C3}"/>
    <dgm:cxn modelId="{816062B3-52A8-4BB7-A74E-91BB83B57E13}" type="presOf" srcId="{DFEA3CD6-BB78-4CD7-A7D0-1FB0C29AD2D2}" destId="{3FDC2209-81F1-4D12-9BA0-CF6ECD72CB95}" srcOrd="0" destOrd="0" presId="urn:microsoft.com/office/officeart/2005/8/layout/hierarchy1"/>
    <dgm:cxn modelId="{A2FB44FD-7CFF-4129-9480-51DD5F440F62}" type="presOf" srcId="{29C0EB5A-A269-402A-9109-5B757483781B}" destId="{85A50685-C8CF-4E50-94F8-90891B7AECA3}" srcOrd="0" destOrd="0" presId="urn:microsoft.com/office/officeart/2005/8/layout/hierarchy1"/>
    <dgm:cxn modelId="{2ECE6976-5E1A-4FA3-B745-C408CCF50F52}" type="presParOf" srcId="{6A30754A-8E1E-4967-85A4-9F7CE5831340}" destId="{19932E22-DA53-4807-B797-E54B660519E0}" srcOrd="0" destOrd="0" presId="urn:microsoft.com/office/officeart/2005/8/layout/hierarchy1"/>
    <dgm:cxn modelId="{15ECFCA9-E83C-46D3-969C-0EABC625DFAF}" type="presParOf" srcId="{19932E22-DA53-4807-B797-E54B660519E0}" destId="{04D183FE-80CB-42D3-97AA-6B26C2CA3446}" srcOrd="0" destOrd="0" presId="urn:microsoft.com/office/officeart/2005/8/layout/hierarchy1"/>
    <dgm:cxn modelId="{21A5DE8A-0960-4700-9C4F-814668F4583F}" type="presParOf" srcId="{04D183FE-80CB-42D3-97AA-6B26C2CA3446}" destId="{E5EEB727-3E7E-434E-9376-EB54FC8C0B05}" srcOrd="0" destOrd="0" presId="urn:microsoft.com/office/officeart/2005/8/layout/hierarchy1"/>
    <dgm:cxn modelId="{88B64BD6-DEDC-425B-B382-31D6B62C7AA0}" type="presParOf" srcId="{04D183FE-80CB-42D3-97AA-6B26C2CA3446}" destId="{3FDC2209-81F1-4D12-9BA0-CF6ECD72CB95}" srcOrd="1" destOrd="0" presId="urn:microsoft.com/office/officeart/2005/8/layout/hierarchy1"/>
    <dgm:cxn modelId="{8183C53A-2231-449F-A3CB-12CDCC92EB06}" type="presParOf" srcId="{19932E22-DA53-4807-B797-E54B660519E0}" destId="{D486F830-D15D-4BBC-B73B-1D57F93E688E}" srcOrd="1" destOrd="0" presId="urn:microsoft.com/office/officeart/2005/8/layout/hierarchy1"/>
    <dgm:cxn modelId="{0DB01513-E5A7-40B6-88F5-9E05AB96A6F1}" type="presParOf" srcId="{6A30754A-8E1E-4967-85A4-9F7CE5831340}" destId="{DB5D79ED-0A97-477F-A87B-54A3E59CD971}" srcOrd="1" destOrd="0" presId="urn:microsoft.com/office/officeart/2005/8/layout/hierarchy1"/>
    <dgm:cxn modelId="{4E9808A5-4416-4306-AE70-9CCC15E2ED11}" type="presParOf" srcId="{DB5D79ED-0A97-477F-A87B-54A3E59CD971}" destId="{D59D650E-32D8-4349-AF50-F8ECD8908D9C}" srcOrd="0" destOrd="0" presId="urn:microsoft.com/office/officeart/2005/8/layout/hierarchy1"/>
    <dgm:cxn modelId="{82DC680F-E2B9-4573-9EAF-A8492B8C7367}" type="presParOf" srcId="{D59D650E-32D8-4349-AF50-F8ECD8908D9C}" destId="{F26C9B44-9FCE-4D2D-AC9D-00734B729EFD}" srcOrd="0" destOrd="0" presId="urn:microsoft.com/office/officeart/2005/8/layout/hierarchy1"/>
    <dgm:cxn modelId="{5BCC19DE-6547-4197-8DA0-544A690A1A7B}" type="presParOf" srcId="{D59D650E-32D8-4349-AF50-F8ECD8908D9C}" destId="{470F26C5-06FE-4FF6-B8C1-C7E2D6D4A4A5}" srcOrd="1" destOrd="0" presId="urn:microsoft.com/office/officeart/2005/8/layout/hierarchy1"/>
    <dgm:cxn modelId="{915B8C4E-02E2-4678-8503-7467FD07B0E1}" type="presParOf" srcId="{DB5D79ED-0A97-477F-A87B-54A3E59CD971}" destId="{59FECE4A-CAA4-4BED-B597-919038914684}" srcOrd="1" destOrd="0" presId="urn:microsoft.com/office/officeart/2005/8/layout/hierarchy1"/>
    <dgm:cxn modelId="{902FCA3F-8B2D-4BE7-AB8A-522C2FEC0729}" type="presParOf" srcId="{6A30754A-8E1E-4967-85A4-9F7CE5831340}" destId="{F32A785A-5131-41B6-9C0E-1F2EE3540521}" srcOrd="2" destOrd="0" presId="urn:microsoft.com/office/officeart/2005/8/layout/hierarchy1"/>
    <dgm:cxn modelId="{37AFC453-64E8-4C13-B5C0-9751FFD84D57}" type="presParOf" srcId="{F32A785A-5131-41B6-9C0E-1F2EE3540521}" destId="{21B7EB98-8118-4D99-8B79-843142308110}" srcOrd="0" destOrd="0" presId="urn:microsoft.com/office/officeart/2005/8/layout/hierarchy1"/>
    <dgm:cxn modelId="{38FFE94B-D182-4E30-8E95-3F0F93F7EF38}" type="presParOf" srcId="{21B7EB98-8118-4D99-8B79-843142308110}" destId="{3B00EE33-7E77-4801-8F4B-D1F4EB966EAD}" srcOrd="0" destOrd="0" presId="urn:microsoft.com/office/officeart/2005/8/layout/hierarchy1"/>
    <dgm:cxn modelId="{DC4E071D-D064-4168-B0E5-54DB762555A5}" type="presParOf" srcId="{21B7EB98-8118-4D99-8B79-843142308110}" destId="{85A50685-C8CF-4E50-94F8-90891B7AECA3}" srcOrd="1" destOrd="0" presId="urn:microsoft.com/office/officeart/2005/8/layout/hierarchy1"/>
    <dgm:cxn modelId="{7FD95466-83E7-433B-9F48-026F459CD170}" type="presParOf" srcId="{F32A785A-5131-41B6-9C0E-1F2EE3540521}" destId="{C865F911-B9EE-42A1-8735-26F59287F561}" srcOrd="1" destOrd="0" presId="urn:microsoft.com/office/officeart/2005/8/layout/hierarchy1"/>
    <dgm:cxn modelId="{BDD80EDF-F575-49EA-A33F-EC835918371C}" type="presParOf" srcId="{6A30754A-8E1E-4967-85A4-9F7CE5831340}" destId="{8F0D1999-934B-4140-8A31-5B1EBAEE8CF1}" srcOrd="3" destOrd="0" presId="urn:microsoft.com/office/officeart/2005/8/layout/hierarchy1"/>
    <dgm:cxn modelId="{4770C364-287A-47DA-A05E-675FF6A54E09}" type="presParOf" srcId="{8F0D1999-934B-4140-8A31-5B1EBAEE8CF1}" destId="{90548D1A-2ADA-474B-801C-D5CDD582AAE3}" srcOrd="0" destOrd="0" presId="urn:microsoft.com/office/officeart/2005/8/layout/hierarchy1"/>
    <dgm:cxn modelId="{C0D73D90-E9A7-4108-A05B-B750954F650A}" type="presParOf" srcId="{90548D1A-2ADA-474B-801C-D5CDD582AAE3}" destId="{A2235F76-D6E3-430E-88CA-954EF90CDE30}" srcOrd="0" destOrd="0" presId="urn:microsoft.com/office/officeart/2005/8/layout/hierarchy1"/>
    <dgm:cxn modelId="{AC291BBF-6C64-4F30-8B9B-502A89D3A4E4}" type="presParOf" srcId="{90548D1A-2ADA-474B-801C-D5CDD582AAE3}" destId="{9C9122C9-DCE8-458A-9467-CE50EB720AED}" srcOrd="1" destOrd="0" presId="urn:microsoft.com/office/officeart/2005/8/layout/hierarchy1"/>
    <dgm:cxn modelId="{2752FAB7-E3D1-41F2-A78F-3FB015D584B0}" type="presParOf" srcId="{8F0D1999-934B-4140-8A31-5B1EBAEE8CF1}" destId="{93ED70C1-8680-4D86-80DB-3E1A41145ABE}"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CD2B8FC-3C48-40B7-BA64-B3827D8EF12C}"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FB4F1292-25D3-4BF0-8E40-BEB0BA4BE22D}">
      <dgm:prSet/>
      <dgm:spPr/>
      <dgm:t>
        <a:bodyPr/>
        <a:lstStyle/>
        <a:p>
          <a:pPr>
            <a:lnSpc>
              <a:spcPct val="100000"/>
            </a:lnSpc>
          </a:pPr>
          <a:r>
            <a:rPr lang="en-US" b="0" i="0" baseline="0"/>
            <a:t>Major additions support </a:t>
          </a:r>
          <a:r>
            <a:rPr lang="en-US" b="1" i="0" baseline="0"/>
            <a:t>program</a:t>
          </a:r>
          <a:r>
            <a:rPr lang="en-US" b="0" i="0" baseline="0"/>
            <a:t>, </a:t>
          </a:r>
          <a:r>
            <a:rPr lang="en-US" b="1" i="0" baseline="0"/>
            <a:t>grant</a:t>
          </a:r>
          <a:r>
            <a:rPr lang="en-US" b="0" i="0" baseline="0"/>
            <a:t>, and </a:t>
          </a:r>
          <a:r>
            <a:rPr lang="en-US" b="1" i="0" baseline="0"/>
            <a:t>accountability</a:t>
          </a:r>
          <a:r>
            <a:rPr lang="en-US" b="0" i="0" baseline="0"/>
            <a:t> tracking.</a:t>
          </a:r>
          <a:endParaRPr lang="en-US"/>
        </a:p>
      </dgm:t>
    </dgm:pt>
    <dgm:pt modelId="{37535A94-0DD4-4AF0-B4E7-CE2E4873C308}" type="parTrans" cxnId="{2B3B105A-F9F4-4B1F-AFBB-2AFE9D169E6D}">
      <dgm:prSet/>
      <dgm:spPr/>
      <dgm:t>
        <a:bodyPr/>
        <a:lstStyle/>
        <a:p>
          <a:endParaRPr lang="en-US"/>
        </a:p>
      </dgm:t>
    </dgm:pt>
    <dgm:pt modelId="{A98160D6-0557-4167-8460-EFD9CA669C8E}" type="sibTrans" cxnId="{2B3B105A-F9F4-4B1F-AFBB-2AFE9D169E6D}">
      <dgm:prSet/>
      <dgm:spPr/>
      <dgm:t>
        <a:bodyPr/>
        <a:lstStyle/>
        <a:p>
          <a:endParaRPr lang="en-US"/>
        </a:p>
      </dgm:t>
    </dgm:pt>
    <dgm:pt modelId="{5D0A0472-09DC-43B1-9E73-828B0E24CAFE}">
      <dgm:prSet/>
      <dgm:spPr/>
      <dgm:t>
        <a:bodyPr/>
        <a:lstStyle/>
        <a:p>
          <a:pPr>
            <a:lnSpc>
              <a:spcPct val="100000"/>
            </a:lnSpc>
          </a:pPr>
          <a:r>
            <a:rPr lang="en-US" b="0" i="0" baseline="0"/>
            <a:t>Revisions focused on aligning with </a:t>
          </a:r>
          <a:r>
            <a:rPr lang="en-US" b="1" i="0" baseline="0"/>
            <a:t>NCES</a:t>
          </a:r>
          <a:r>
            <a:rPr lang="en-US" b="0" i="0" baseline="0"/>
            <a:t>, </a:t>
          </a:r>
          <a:r>
            <a:rPr lang="en-US" b="1" i="0" baseline="0"/>
            <a:t>GASB</a:t>
          </a:r>
          <a:r>
            <a:rPr lang="en-US" b="0" i="0" baseline="0"/>
            <a:t>, and </a:t>
          </a:r>
          <a:r>
            <a:rPr lang="en-US" b="1" i="0" baseline="0"/>
            <a:t>federal reporting</a:t>
          </a:r>
          <a:r>
            <a:rPr lang="en-US" b="0" i="0" baseline="0"/>
            <a:t> standards.</a:t>
          </a:r>
          <a:endParaRPr lang="en-US"/>
        </a:p>
      </dgm:t>
    </dgm:pt>
    <dgm:pt modelId="{52BFECB8-5E76-4179-AD26-EC5DE35D0FF5}" type="parTrans" cxnId="{3F00F479-BB41-4770-AF3F-663BEFDC2275}">
      <dgm:prSet/>
      <dgm:spPr/>
      <dgm:t>
        <a:bodyPr/>
        <a:lstStyle/>
        <a:p>
          <a:endParaRPr lang="en-US"/>
        </a:p>
      </dgm:t>
    </dgm:pt>
    <dgm:pt modelId="{6C410871-E328-4E34-9342-43D69D2C4844}" type="sibTrans" cxnId="{3F00F479-BB41-4770-AF3F-663BEFDC2275}">
      <dgm:prSet/>
      <dgm:spPr/>
      <dgm:t>
        <a:bodyPr/>
        <a:lstStyle/>
        <a:p>
          <a:endParaRPr lang="en-US"/>
        </a:p>
      </dgm:t>
    </dgm:pt>
    <dgm:pt modelId="{795A2BB4-D67C-41BC-A5E4-DDB3A819B616}">
      <dgm:prSet/>
      <dgm:spPr/>
      <dgm:t>
        <a:bodyPr/>
        <a:lstStyle/>
        <a:p>
          <a:pPr>
            <a:lnSpc>
              <a:spcPct val="100000"/>
            </a:lnSpc>
          </a:pPr>
          <a:r>
            <a:rPr lang="en-US" b="0" i="0" baseline="0"/>
            <a:t>Deleted codes primarily involved </a:t>
          </a:r>
          <a:r>
            <a:rPr lang="en-US" b="1" i="0" baseline="0"/>
            <a:t>duplicate</a:t>
          </a:r>
          <a:r>
            <a:rPr lang="en-US" b="0" i="0" baseline="0"/>
            <a:t>, </a:t>
          </a:r>
          <a:r>
            <a:rPr lang="en-US" b="1" i="0" baseline="0"/>
            <a:t>inactive</a:t>
          </a:r>
          <a:r>
            <a:rPr lang="en-US" b="0" i="0" baseline="0"/>
            <a:t>, or </a:t>
          </a:r>
          <a:r>
            <a:rPr lang="en-US" b="1" i="0" baseline="0"/>
            <a:t>improperly categorized</a:t>
          </a:r>
          <a:r>
            <a:rPr lang="en-US" b="0" i="0" baseline="0"/>
            <a:t> entries.</a:t>
          </a:r>
          <a:endParaRPr lang="en-US"/>
        </a:p>
      </dgm:t>
    </dgm:pt>
    <dgm:pt modelId="{985AB079-F21C-473A-B639-661A9AFEB46D}" type="parTrans" cxnId="{DCE62CD6-23FA-4A24-BF37-D9C808A7E57E}">
      <dgm:prSet/>
      <dgm:spPr/>
      <dgm:t>
        <a:bodyPr/>
        <a:lstStyle/>
        <a:p>
          <a:endParaRPr lang="en-US"/>
        </a:p>
      </dgm:t>
    </dgm:pt>
    <dgm:pt modelId="{7A6ED107-93A3-48BB-8D47-372F17B4FF3A}" type="sibTrans" cxnId="{DCE62CD6-23FA-4A24-BF37-D9C808A7E57E}">
      <dgm:prSet/>
      <dgm:spPr/>
      <dgm:t>
        <a:bodyPr/>
        <a:lstStyle/>
        <a:p>
          <a:endParaRPr lang="en-US"/>
        </a:p>
      </dgm:t>
    </dgm:pt>
    <dgm:pt modelId="{BC2A9C60-126B-443C-BB2F-3E92F1E19957}">
      <dgm:prSet/>
      <dgm:spPr/>
      <dgm:t>
        <a:bodyPr/>
        <a:lstStyle/>
        <a:p>
          <a:pPr>
            <a:lnSpc>
              <a:spcPct val="100000"/>
            </a:lnSpc>
          </a:pPr>
          <a:r>
            <a:rPr lang="en-US"/>
            <a:t>Structured to directly align with financial reporting</a:t>
          </a:r>
        </a:p>
      </dgm:t>
    </dgm:pt>
    <dgm:pt modelId="{6AC2B256-1A5C-4F82-BF24-E8A3D6CF5203}" type="parTrans" cxnId="{7AC4EE7C-D52B-446A-952D-2D217C24FC4D}">
      <dgm:prSet/>
      <dgm:spPr/>
      <dgm:t>
        <a:bodyPr/>
        <a:lstStyle/>
        <a:p>
          <a:endParaRPr lang="en-US"/>
        </a:p>
      </dgm:t>
    </dgm:pt>
    <dgm:pt modelId="{93DB1810-1308-4F2E-8EDF-7A4FEABA0BED}" type="sibTrans" cxnId="{7AC4EE7C-D52B-446A-952D-2D217C24FC4D}">
      <dgm:prSet/>
      <dgm:spPr/>
      <dgm:t>
        <a:bodyPr/>
        <a:lstStyle/>
        <a:p>
          <a:endParaRPr lang="en-US"/>
        </a:p>
      </dgm:t>
    </dgm:pt>
    <dgm:pt modelId="{789BDC65-44BD-48DF-8E77-6DE5EA0FBDD0}" type="pres">
      <dgm:prSet presAssocID="{ACD2B8FC-3C48-40B7-BA64-B3827D8EF12C}" presName="root" presStyleCnt="0">
        <dgm:presLayoutVars>
          <dgm:dir/>
          <dgm:resizeHandles val="exact"/>
        </dgm:presLayoutVars>
      </dgm:prSet>
      <dgm:spPr/>
    </dgm:pt>
    <dgm:pt modelId="{925B5686-A13B-4916-B100-4E9373ABA3CB}" type="pres">
      <dgm:prSet presAssocID="{FB4F1292-25D3-4BF0-8E40-BEB0BA4BE22D}" presName="compNode" presStyleCnt="0"/>
      <dgm:spPr/>
    </dgm:pt>
    <dgm:pt modelId="{35E07FA3-9627-4682-8288-3AAA496D40AB}" type="pres">
      <dgm:prSet presAssocID="{FB4F1292-25D3-4BF0-8E40-BEB0BA4BE22D}" presName="bgRect" presStyleLbl="bgShp" presStyleIdx="0" presStyleCnt="4"/>
      <dgm:spPr/>
    </dgm:pt>
    <dgm:pt modelId="{60AF0534-8EAF-48D0-8022-D585073BB647}" type="pres">
      <dgm:prSet presAssocID="{FB4F1292-25D3-4BF0-8E40-BEB0BA4BE22D}"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ers"/>
        </a:ext>
      </dgm:extLst>
    </dgm:pt>
    <dgm:pt modelId="{5471F6D9-9C9B-4DA4-AB36-FAD029B351B4}" type="pres">
      <dgm:prSet presAssocID="{FB4F1292-25D3-4BF0-8E40-BEB0BA4BE22D}" presName="spaceRect" presStyleCnt="0"/>
      <dgm:spPr/>
    </dgm:pt>
    <dgm:pt modelId="{E744BD6F-F612-471F-B0FB-053C653C100A}" type="pres">
      <dgm:prSet presAssocID="{FB4F1292-25D3-4BF0-8E40-BEB0BA4BE22D}" presName="parTx" presStyleLbl="revTx" presStyleIdx="0" presStyleCnt="4">
        <dgm:presLayoutVars>
          <dgm:chMax val="0"/>
          <dgm:chPref val="0"/>
        </dgm:presLayoutVars>
      </dgm:prSet>
      <dgm:spPr/>
    </dgm:pt>
    <dgm:pt modelId="{D1B2601E-D8CA-44CC-BC99-F77B035FD0D2}" type="pres">
      <dgm:prSet presAssocID="{A98160D6-0557-4167-8460-EFD9CA669C8E}" presName="sibTrans" presStyleCnt="0"/>
      <dgm:spPr/>
    </dgm:pt>
    <dgm:pt modelId="{1E572B4A-4451-4968-8D0A-A6ACC1D09461}" type="pres">
      <dgm:prSet presAssocID="{5D0A0472-09DC-43B1-9E73-828B0E24CAFE}" presName="compNode" presStyleCnt="0"/>
      <dgm:spPr/>
    </dgm:pt>
    <dgm:pt modelId="{500D7061-9912-470F-B0E4-EDA5869DBDDA}" type="pres">
      <dgm:prSet presAssocID="{5D0A0472-09DC-43B1-9E73-828B0E24CAFE}" presName="bgRect" presStyleLbl="bgShp" presStyleIdx="1" presStyleCnt="4"/>
      <dgm:spPr/>
    </dgm:pt>
    <dgm:pt modelId="{4C372767-663D-4527-A54C-4D86756B58CE}" type="pres">
      <dgm:prSet presAssocID="{5D0A0472-09DC-43B1-9E73-828B0E24CAFE}"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eeting"/>
        </a:ext>
      </dgm:extLst>
    </dgm:pt>
    <dgm:pt modelId="{08B56008-EA43-4505-BF47-9A54CE0CAD24}" type="pres">
      <dgm:prSet presAssocID="{5D0A0472-09DC-43B1-9E73-828B0E24CAFE}" presName="spaceRect" presStyleCnt="0"/>
      <dgm:spPr/>
    </dgm:pt>
    <dgm:pt modelId="{F1CC7805-2880-44CB-B754-0BDFDB5954B3}" type="pres">
      <dgm:prSet presAssocID="{5D0A0472-09DC-43B1-9E73-828B0E24CAFE}" presName="parTx" presStyleLbl="revTx" presStyleIdx="1" presStyleCnt="4">
        <dgm:presLayoutVars>
          <dgm:chMax val="0"/>
          <dgm:chPref val="0"/>
        </dgm:presLayoutVars>
      </dgm:prSet>
      <dgm:spPr/>
    </dgm:pt>
    <dgm:pt modelId="{5E651D67-4A44-431B-8DBA-E85B90F23A5A}" type="pres">
      <dgm:prSet presAssocID="{6C410871-E328-4E34-9342-43D69D2C4844}" presName="sibTrans" presStyleCnt="0"/>
      <dgm:spPr/>
    </dgm:pt>
    <dgm:pt modelId="{67854220-0974-45EE-A8B3-7F1315E861DD}" type="pres">
      <dgm:prSet presAssocID="{795A2BB4-D67C-41BC-A5E4-DDB3A819B616}" presName="compNode" presStyleCnt="0"/>
      <dgm:spPr/>
    </dgm:pt>
    <dgm:pt modelId="{6F134C60-2B38-41B4-A9FD-BB854EB397AD}" type="pres">
      <dgm:prSet presAssocID="{795A2BB4-D67C-41BC-A5E4-DDB3A819B616}" presName="bgRect" presStyleLbl="bgShp" presStyleIdx="2" presStyleCnt="4"/>
      <dgm:spPr/>
    </dgm:pt>
    <dgm:pt modelId="{FB64858C-A78A-48E5-BE72-B29FFD729A51}" type="pres">
      <dgm:prSet presAssocID="{795A2BB4-D67C-41BC-A5E4-DDB3A819B616}"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isconnected"/>
        </a:ext>
      </dgm:extLst>
    </dgm:pt>
    <dgm:pt modelId="{F41EAB1B-E8D7-42DB-8ED4-5834C5107E4F}" type="pres">
      <dgm:prSet presAssocID="{795A2BB4-D67C-41BC-A5E4-DDB3A819B616}" presName="spaceRect" presStyleCnt="0"/>
      <dgm:spPr/>
    </dgm:pt>
    <dgm:pt modelId="{16A0C374-3AA6-4902-A0C3-D2819B57FCAD}" type="pres">
      <dgm:prSet presAssocID="{795A2BB4-D67C-41BC-A5E4-DDB3A819B616}" presName="parTx" presStyleLbl="revTx" presStyleIdx="2" presStyleCnt="4">
        <dgm:presLayoutVars>
          <dgm:chMax val="0"/>
          <dgm:chPref val="0"/>
        </dgm:presLayoutVars>
      </dgm:prSet>
      <dgm:spPr/>
    </dgm:pt>
    <dgm:pt modelId="{C4FCCD22-452C-4F5D-AB4B-0802FEC65CB1}" type="pres">
      <dgm:prSet presAssocID="{7A6ED107-93A3-48BB-8D47-372F17B4FF3A}" presName="sibTrans" presStyleCnt="0"/>
      <dgm:spPr/>
    </dgm:pt>
    <dgm:pt modelId="{FCFD4802-D00D-4CE2-80E0-2E336A54E83A}" type="pres">
      <dgm:prSet presAssocID="{BC2A9C60-126B-443C-BB2F-3E92F1E19957}" presName="compNode" presStyleCnt="0"/>
      <dgm:spPr/>
    </dgm:pt>
    <dgm:pt modelId="{88B1D4D8-1B18-49C3-8883-82D2268EBEE2}" type="pres">
      <dgm:prSet presAssocID="{BC2A9C60-126B-443C-BB2F-3E92F1E19957}" presName="bgRect" presStyleLbl="bgShp" presStyleIdx="3" presStyleCnt="4"/>
      <dgm:spPr/>
    </dgm:pt>
    <dgm:pt modelId="{324CCF1C-9DB5-4F00-8578-ABE8D7421928}" type="pres">
      <dgm:prSet presAssocID="{BC2A9C60-126B-443C-BB2F-3E92F1E19957}" presName="iconRect" presStyleLbl="node1" presStyleIdx="3" presStyleCnt="4"/>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descr="Document with solid fill"/>
        </a:ext>
      </dgm:extLst>
    </dgm:pt>
    <dgm:pt modelId="{E4490661-BCA8-4E41-B03F-263854A13C2F}" type="pres">
      <dgm:prSet presAssocID="{BC2A9C60-126B-443C-BB2F-3E92F1E19957}" presName="spaceRect" presStyleCnt="0"/>
      <dgm:spPr/>
    </dgm:pt>
    <dgm:pt modelId="{EAEA0515-E736-4526-889A-9A9438E27DB2}" type="pres">
      <dgm:prSet presAssocID="{BC2A9C60-126B-443C-BB2F-3E92F1E19957}" presName="parTx" presStyleLbl="revTx" presStyleIdx="3" presStyleCnt="4">
        <dgm:presLayoutVars>
          <dgm:chMax val="0"/>
          <dgm:chPref val="0"/>
        </dgm:presLayoutVars>
      </dgm:prSet>
      <dgm:spPr/>
    </dgm:pt>
  </dgm:ptLst>
  <dgm:cxnLst>
    <dgm:cxn modelId="{41DA8C1C-BA39-4B4C-8645-E7BF8BDFFD63}" type="presOf" srcId="{ACD2B8FC-3C48-40B7-BA64-B3827D8EF12C}" destId="{789BDC65-44BD-48DF-8E77-6DE5EA0FBDD0}" srcOrd="0" destOrd="0" presId="urn:microsoft.com/office/officeart/2018/2/layout/IconVerticalSolidList"/>
    <dgm:cxn modelId="{1EE5C526-1042-4D5D-8B98-8ADCA78E8DDA}" type="presOf" srcId="{5D0A0472-09DC-43B1-9E73-828B0E24CAFE}" destId="{F1CC7805-2880-44CB-B754-0BDFDB5954B3}" srcOrd="0" destOrd="0" presId="urn:microsoft.com/office/officeart/2018/2/layout/IconVerticalSolidList"/>
    <dgm:cxn modelId="{3A3B5F76-3BA8-47C3-A52C-5A6770257673}" type="presOf" srcId="{FB4F1292-25D3-4BF0-8E40-BEB0BA4BE22D}" destId="{E744BD6F-F612-471F-B0FB-053C653C100A}" srcOrd="0" destOrd="0" presId="urn:microsoft.com/office/officeart/2018/2/layout/IconVerticalSolidList"/>
    <dgm:cxn modelId="{3F00F479-BB41-4770-AF3F-663BEFDC2275}" srcId="{ACD2B8FC-3C48-40B7-BA64-B3827D8EF12C}" destId="{5D0A0472-09DC-43B1-9E73-828B0E24CAFE}" srcOrd="1" destOrd="0" parTransId="{52BFECB8-5E76-4179-AD26-EC5DE35D0FF5}" sibTransId="{6C410871-E328-4E34-9342-43D69D2C4844}"/>
    <dgm:cxn modelId="{2B3B105A-F9F4-4B1F-AFBB-2AFE9D169E6D}" srcId="{ACD2B8FC-3C48-40B7-BA64-B3827D8EF12C}" destId="{FB4F1292-25D3-4BF0-8E40-BEB0BA4BE22D}" srcOrd="0" destOrd="0" parTransId="{37535A94-0DD4-4AF0-B4E7-CE2E4873C308}" sibTransId="{A98160D6-0557-4167-8460-EFD9CA669C8E}"/>
    <dgm:cxn modelId="{7AC4EE7C-D52B-446A-952D-2D217C24FC4D}" srcId="{ACD2B8FC-3C48-40B7-BA64-B3827D8EF12C}" destId="{BC2A9C60-126B-443C-BB2F-3E92F1E19957}" srcOrd="3" destOrd="0" parTransId="{6AC2B256-1A5C-4F82-BF24-E8A3D6CF5203}" sibTransId="{93DB1810-1308-4F2E-8EDF-7A4FEABA0BED}"/>
    <dgm:cxn modelId="{93563DCE-A730-407C-B5B1-6CAF958C7DD5}" type="presOf" srcId="{795A2BB4-D67C-41BC-A5E4-DDB3A819B616}" destId="{16A0C374-3AA6-4902-A0C3-D2819B57FCAD}" srcOrd="0" destOrd="0" presId="urn:microsoft.com/office/officeart/2018/2/layout/IconVerticalSolidList"/>
    <dgm:cxn modelId="{DCE62CD6-23FA-4A24-BF37-D9C808A7E57E}" srcId="{ACD2B8FC-3C48-40B7-BA64-B3827D8EF12C}" destId="{795A2BB4-D67C-41BC-A5E4-DDB3A819B616}" srcOrd="2" destOrd="0" parTransId="{985AB079-F21C-473A-B639-661A9AFEB46D}" sibTransId="{7A6ED107-93A3-48BB-8D47-372F17B4FF3A}"/>
    <dgm:cxn modelId="{239175E3-2BB0-4932-A0A7-731831174BA0}" type="presOf" srcId="{BC2A9C60-126B-443C-BB2F-3E92F1E19957}" destId="{EAEA0515-E736-4526-889A-9A9438E27DB2}" srcOrd="0" destOrd="0" presId="urn:microsoft.com/office/officeart/2018/2/layout/IconVerticalSolidList"/>
    <dgm:cxn modelId="{330CA721-5A31-462D-AB2E-42FE2E416ED2}" type="presParOf" srcId="{789BDC65-44BD-48DF-8E77-6DE5EA0FBDD0}" destId="{925B5686-A13B-4916-B100-4E9373ABA3CB}" srcOrd="0" destOrd="0" presId="urn:microsoft.com/office/officeart/2018/2/layout/IconVerticalSolidList"/>
    <dgm:cxn modelId="{AB4CC9F6-E825-493F-A525-6F285CE48912}" type="presParOf" srcId="{925B5686-A13B-4916-B100-4E9373ABA3CB}" destId="{35E07FA3-9627-4682-8288-3AAA496D40AB}" srcOrd="0" destOrd="0" presId="urn:microsoft.com/office/officeart/2018/2/layout/IconVerticalSolidList"/>
    <dgm:cxn modelId="{EE4B8687-233F-4B6D-934A-E0EBDAEA0B83}" type="presParOf" srcId="{925B5686-A13B-4916-B100-4E9373ABA3CB}" destId="{60AF0534-8EAF-48D0-8022-D585073BB647}" srcOrd="1" destOrd="0" presId="urn:microsoft.com/office/officeart/2018/2/layout/IconVerticalSolidList"/>
    <dgm:cxn modelId="{F04379EB-0953-4CC1-A538-2E8F1AC668E1}" type="presParOf" srcId="{925B5686-A13B-4916-B100-4E9373ABA3CB}" destId="{5471F6D9-9C9B-4DA4-AB36-FAD029B351B4}" srcOrd="2" destOrd="0" presId="urn:microsoft.com/office/officeart/2018/2/layout/IconVerticalSolidList"/>
    <dgm:cxn modelId="{8EA7AFE0-F4D2-4909-893B-72C2951AF554}" type="presParOf" srcId="{925B5686-A13B-4916-B100-4E9373ABA3CB}" destId="{E744BD6F-F612-471F-B0FB-053C653C100A}" srcOrd="3" destOrd="0" presId="urn:microsoft.com/office/officeart/2018/2/layout/IconVerticalSolidList"/>
    <dgm:cxn modelId="{36A455B4-C6D4-4D1F-9D0F-C8CC9816F80C}" type="presParOf" srcId="{789BDC65-44BD-48DF-8E77-6DE5EA0FBDD0}" destId="{D1B2601E-D8CA-44CC-BC99-F77B035FD0D2}" srcOrd="1" destOrd="0" presId="urn:microsoft.com/office/officeart/2018/2/layout/IconVerticalSolidList"/>
    <dgm:cxn modelId="{555D4DE6-75A0-4217-BD0C-A72236FB91FA}" type="presParOf" srcId="{789BDC65-44BD-48DF-8E77-6DE5EA0FBDD0}" destId="{1E572B4A-4451-4968-8D0A-A6ACC1D09461}" srcOrd="2" destOrd="0" presId="urn:microsoft.com/office/officeart/2018/2/layout/IconVerticalSolidList"/>
    <dgm:cxn modelId="{A12A6AE2-56B3-435B-BC09-058613659B52}" type="presParOf" srcId="{1E572B4A-4451-4968-8D0A-A6ACC1D09461}" destId="{500D7061-9912-470F-B0E4-EDA5869DBDDA}" srcOrd="0" destOrd="0" presId="urn:microsoft.com/office/officeart/2018/2/layout/IconVerticalSolidList"/>
    <dgm:cxn modelId="{A61C470B-7A7F-4327-AC0B-DAB7AB541730}" type="presParOf" srcId="{1E572B4A-4451-4968-8D0A-A6ACC1D09461}" destId="{4C372767-663D-4527-A54C-4D86756B58CE}" srcOrd="1" destOrd="0" presId="urn:microsoft.com/office/officeart/2018/2/layout/IconVerticalSolidList"/>
    <dgm:cxn modelId="{3C9E7E5E-7F7C-4681-B917-A54546745DAD}" type="presParOf" srcId="{1E572B4A-4451-4968-8D0A-A6ACC1D09461}" destId="{08B56008-EA43-4505-BF47-9A54CE0CAD24}" srcOrd="2" destOrd="0" presId="urn:microsoft.com/office/officeart/2018/2/layout/IconVerticalSolidList"/>
    <dgm:cxn modelId="{4C15DA20-4349-4F93-9EFE-E9345CC6D231}" type="presParOf" srcId="{1E572B4A-4451-4968-8D0A-A6ACC1D09461}" destId="{F1CC7805-2880-44CB-B754-0BDFDB5954B3}" srcOrd="3" destOrd="0" presId="urn:microsoft.com/office/officeart/2018/2/layout/IconVerticalSolidList"/>
    <dgm:cxn modelId="{83A7A07D-43CB-40D3-A09D-064EF7494231}" type="presParOf" srcId="{789BDC65-44BD-48DF-8E77-6DE5EA0FBDD0}" destId="{5E651D67-4A44-431B-8DBA-E85B90F23A5A}" srcOrd="3" destOrd="0" presId="urn:microsoft.com/office/officeart/2018/2/layout/IconVerticalSolidList"/>
    <dgm:cxn modelId="{C30FF19F-B682-441D-A33C-6800735E5EBC}" type="presParOf" srcId="{789BDC65-44BD-48DF-8E77-6DE5EA0FBDD0}" destId="{67854220-0974-45EE-A8B3-7F1315E861DD}" srcOrd="4" destOrd="0" presId="urn:microsoft.com/office/officeart/2018/2/layout/IconVerticalSolidList"/>
    <dgm:cxn modelId="{1B9C1882-98FA-4C73-B5D2-131E5FDDC782}" type="presParOf" srcId="{67854220-0974-45EE-A8B3-7F1315E861DD}" destId="{6F134C60-2B38-41B4-A9FD-BB854EB397AD}" srcOrd="0" destOrd="0" presId="urn:microsoft.com/office/officeart/2018/2/layout/IconVerticalSolidList"/>
    <dgm:cxn modelId="{AE768619-7D5E-4015-AC2A-196A1EE21AAF}" type="presParOf" srcId="{67854220-0974-45EE-A8B3-7F1315E861DD}" destId="{FB64858C-A78A-48E5-BE72-B29FFD729A51}" srcOrd="1" destOrd="0" presId="urn:microsoft.com/office/officeart/2018/2/layout/IconVerticalSolidList"/>
    <dgm:cxn modelId="{73EB43EB-AE82-4DD9-9D23-84EE8D1A69F0}" type="presParOf" srcId="{67854220-0974-45EE-A8B3-7F1315E861DD}" destId="{F41EAB1B-E8D7-42DB-8ED4-5834C5107E4F}" srcOrd="2" destOrd="0" presId="urn:microsoft.com/office/officeart/2018/2/layout/IconVerticalSolidList"/>
    <dgm:cxn modelId="{3B4EFCC4-7515-473D-926A-98853CDC95D5}" type="presParOf" srcId="{67854220-0974-45EE-A8B3-7F1315E861DD}" destId="{16A0C374-3AA6-4902-A0C3-D2819B57FCAD}" srcOrd="3" destOrd="0" presId="urn:microsoft.com/office/officeart/2018/2/layout/IconVerticalSolidList"/>
    <dgm:cxn modelId="{722534F4-2E5E-443A-BE56-E13D7F13CEF8}" type="presParOf" srcId="{789BDC65-44BD-48DF-8E77-6DE5EA0FBDD0}" destId="{C4FCCD22-452C-4F5D-AB4B-0802FEC65CB1}" srcOrd="5" destOrd="0" presId="urn:microsoft.com/office/officeart/2018/2/layout/IconVerticalSolidList"/>
    <dgm:cxn modelId="{B218E2FA-97F1-4882-B43E-3C9FC6F36E6E}" type="presParOf" srcId="{789BDC65-44BD-48DF-8E77-6DE5EA0FBDD0}" destId="{FCFD4802-D00D-4CE2-80E0-2E336A54E83A}" srcOrd="6" destOrd="0" presId="urn:microsoft.com/office/officeart/2018/2/layout/IconVerticalSolidList"/>
    <dgm:cxn modelId="{225A363F-ADCE-4694-A550-A160E1CB246D}" type="presParOf" srcId="{FCFD4802-D00D-4CE2-80E0-2E336A54E83A}" destId="{88B1D4D8-1B18-49C3-8883-82D2268EBEE2}" srcOrd="0" destOrd="0" presId="urn:microsoft.com/office/officeart/2018/2/layout/IconVerticalSolidList"/>
    <dgm:cxn modelId="{0EDF82C2-B73C-4007-8CED-BF3F68A1A3F1}" type="presParOf" srcId="{FCFD4802-D00D-4CE2-80E0-2E336A54E83A}" destId="{324CCF1C-9DB5-4F00-8578-ABE8D7421928}" srcOrd="1" destOrd="0" presId="urn:microsoft.com/office/officeart/2018/2/layout/IconVerticalSolidList"/>
    <dgm:cxn modelId="{9EBA9DC3-D8EB-451D-B1A2-86DE5DADBC02}" type="presParOf" srcId="{FCFD4802-D00D-4CE2-80E0-2E336A54E83A}" destId="{E4490661-BCA8-4E41-B03F-263854A13C2F}" srcOrd="2" destOrd="0" presId="urn:microsoft.com/office/officeart/2018/2/layout/IconVerticalSolidList"/>
    <dgm:cxn modelId="{56303233-4799-4729-9214-D794C50FE2C3}" type="presParOf" srcId="{FCFD4802-D00D-4CE2-80E0-2E336A54E83A}" destId="{EAEA0515-E736-4526-889A-9A9438E27DB2}"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8148DF1-A833-46B6-A020-4D1340978FF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8099C1F-4B51-47B4-9E48-6D451D564A88}">
      <dgm:prSet/>
      <dgm:spPr/>
      <dgm:t>
        <a:bodyPr/>
        <a:lstStyle/>
        <a:p>
          <a:r>
            <a:rPr lang="en-US"/>
            <a:t>We have updated the COA to structure transactions into the following district dimensions:</a:t>
          </a:r>
        </a:p>
      </dgm:t>
    </dgm:pt>
    <dgm:pt modelId="{3506FA94-072C-479D-868C-0174B97E08EB}" type="parTrans" cxnId="{BCBBEE73-27C5-4B62-AC44-5F4F707E46EA}">
      <dgm:prSet/>
      <dgm:spPr/>
      <dgm:t>
        <a:bodyPr/>
        <a:lstStyle/>
        <a:p>
          <a:endParaRPr lang="en-US"/>
        </a:p>
      </dgm:t>
    </dgm:pt>
    <dgm:pt modelId="{AA270BBA-1334-4FAF-8A86-97DEE857BC47}" type="sibTrans" cxnId="{BCBBEE73-27C5-4B62-AC44-5F4F707E46EA}">
      <dgm:prSet/>
      <dgm:spPr/>
      <dgm:t>
        <a:bodyPr/>
        <a:lstStyle/>
        <a:p>
          <a:endParaRPr lang="en-US"/>
        </a:p>
      </dgm:t>
    </dgm:pt>
    <dgm:pt modelId="{F308DE6C-62A1-4B4E-BF55-C0AE7D31CD4B}">
      <dgm:prSet/>
      <dgm:spPr/>
      <dgm:t>
        <a:bodyPr/>
        <a:lstStyle/>
        <a:p>
          <a:r>
            <a:rPr lang="en-US" b="1"/>
            <a:t>Fund</a:t>
          </a:r>
          <a:r>
            <a:rPr lang="en-US"/>
            <a:t> – A self-balancing set of accounts that is segregated for a specific purpose, often with restrictions on how the resources can be used.</a:t>
          </a:r>
        </a:p>
      </dgm:t>
    </dgm:pt>
    <dgm:pt modelId="{01318E13-CE9A-43C8-9CC3-0E6841AEC5A1}" type="parTrans" cxnId="{0D127CE4-C81C-4BE5-8F69-1EF17E227639}">
      <dgm:prSet/>
      <dgm:spPr/>
      <dgm:t>
        <a:bodyPr/>
        <a:lstStyle/>
        <a:p>
          <a:endParaRPr lang="en-US"/>
        </a:p>
      </dgm:t>
    </dgm:pt>
    <dgm:pt modelId="{20702F15-22DE-41C0-8731-AB35816C1835}" type="sibTrans" cxnId="{0D127CE4-C81C-4BE5-8F69-1EF17E227639}">
      <dgm:prSet/>
      <dgm:spPr/>
      <dgm:t>
        <a:bodyPr/>
        <a:lstStyle/>
        <a:p>
          <a:endParaRPr lang="en-US"/>
        </a:p>
      </dgm:t>
    </dgm:pt>
    <dgm:pt modelId="{2349FEAD-4334-4FC2-A844-5CF9065F39A1}">
      <dgm:prSet/>
      <dgm:spPr/>
      <dgm:t>
        <a:bodyPr/>
        <a:lstStyle/>
        <a:p>
          <a:r>
            <a:rPr lang="en-US" b="1"/>
            <a:t>GL (General Ledger)</a:t>
          </a:r>
          <a:r>
            <a:rPr lang="en-US"/>
            <a:t> – Represents the detailed financial account used to record transactions in the fund. It includes </a:t>
          </a:r>
          <a:r>
            <a:rPr lang="en-US" b="1"/>
            <a:t>assets, liabilities, equity, revenues, and expenditures</a:t>
          </a:r>
          <a:r>
            <a:rPr lang="en-US"/>
            <a:t>, and is used to generate financial statements and track the overall financial position of the organization.</a:t>
          </a:r>
        </a:p>
      </dgm:t>
    </dgm:pt>
    <dgm:pt modelId="{E5FB2AA1-5063-4BEE-8994-AB7AA74A909B}" type="parTrans" cxnId="{4D770820-E580-452A-9F0E-0C196BC08B13}">
      <dgm:prSet/>
      <dgm:spPr/>
      <dgm:t>
        <a:bodyPr/>
        <a:lstStyle/>
        <a:p>
          <a:endParaRPr lang="en-US"/>
        </a:p>
      </dgm:t>
    </dgm:pt>
    <dgm:pt modelId="{040A2222-924A-4199-BB24-DFE9536D77D2}" type="sibTrans" cxnId="{4D770820-E580-452A-9F0E-0C196BC08B13}">
      <dgm:prSet/>
      <dgm:spPr/>
      <dgm:t>
        <a:bodyPr/>
        <a:lstStyle/>
        <a:p>
          <a:endParaRPr lang="en-US"/>
        </a:p>
      </dgm:t>
    </dgm:pt>
    <dgm:pt modelId="{6F272CFC-DA29-4AC6-A304-E9A74EF718D8}">
      <dgm:prSet/>
      <dgm:spPr/>
      <dgm:t>
        <a:bodyPr/>
        <a:lstStyle/>
        <a:p>
          <a:r>
            <a:rPr lang="en-US" b="1"/>
            <a:t>Function</a:t>
          </a:r>
          <a:r>
            <a:rPr lang="en-US"/>
            <a:t> – The purpose of the expenditure (instruction, support services, etc.).</a:t>
          </a:r>
        </a:p>
      </dgm:t>
    </dgm:pt>
    <dgm:pt modelId="{82E144D5-9832-4A47-8B4E-BB6072A112E2}" type="parTrans" cxnId="{88B5F732-C72C-4181-A8AD-0F6C4E775BD1}">
      <dgm:prSet/>
      <dgm:spPr/>
      <dgm:t>
        <a:bodyPr/>
        <a:lstStyle/>
        <a:p>
          <a:endParaRPr lang="en-US"/>
        </a:p>
      </dgm:t>
    </dgm:pt>
    <dgm:pt modelId="{5E8BFDC8-6664-4023-B29A-B6CB88F96036}" type="sibTrans" cxnId="{88B5F732-C72C-4181-A8AD-0F6C4E775BD1}">
      <dgm:prSet/>
      <dgm:spPr/>
      <dgm:t>
        <a:bodyPr/>
        <a:lstStyle/>
        <a:p>
          <a:endParaRPr lang="en-US"/>
        </a:p>
      </dgm:t>
    </dgm:pt>
    <dgm:pt modelId="{D9612A2C-A89A-40B2-B4DA-C0071BD045B4}">
      <dgm:prSet/>
      <dgm:spPr/>
      <dgm:t>
        <a:bodyPr/>
        <a:lstStyle/>
        <a:p>
          <a:r>
            <a:rPr lang="en-US" b="1"/>
            <a:t>Object</a:t>
          </a:r>
          <a:r>
            <a:rPr lang="en-US"/>
            <a:t> – The type of revenue (local property tax, state school fund grant, etc.) or expenditure (salaries, supplies, capital outlay, etc.).</a:t>
          </a:r>
        </a:p>
      </dgm:t>
    </dgm:pt>
    <dgm:pt modelId="{489E20A7-6E9B-47FE-A924-BB7C3F7D4FF6}" type="parTrans" cxnId="{CC800E9B-2E67-45E5-B426-6F927214A4AC}">
      <dgm:prSet/>
      <dgm:spPr/>
      <dgm:t>
        <a:bodyPr/>
        <a:lstStyle/>
        <a:p>
          <a:endParaRPr lang="en-US"/>
        </a:p>
      </dgm:t>
    </dgm:pt>
    <dgm:pt modelId="{215D3BF7-5C51-4E71-A896-7DF8C7D1957C}" type="sibTrans" cxnId="{CC800E9B-2E67-45E5-B426-6F927214A4AC}">
      <dgm:prSet/>
      <dgm:spPr/>
      <dgm:t>
        <a:bodyPr/>
        <a:lstStyle/>
        <a:p>
          <a:endParaRPr lang="en-US"/>
        </a:p>
      </dgm:t>
    </dgm:pt>
    <dgm:pt modelId="{A41EA918-2C8D-4B07-B786-4C96EF9242DE}">
      <dgm:prSet/>
      <dgm:spPr/>
      <dgm:t>
        <a:bodyPr/>
        <a:lstStyle/>
        <a:p>
          <a:r>
            <a:rPr lang="en-US" b="1"/>
            <a:t>Program</a:t>
          </a:r>
          <a:r>
            <a:rPr lang="en-US"/>
            <a:t> – The specific educational program associated with the expenditure.</a:t>
          </a:r>
        </a:p>
      </dgm:t>
    </dgm:pt>
    <dgm:pt modelId="{A47FCC1D-F73F-4E6D-889B-01419DED382C}" type="parTrans" cxnId="{9B64CD3D-5075-4517-8F2E-166F68A6680F}">
      <dgm:prSet/>
      <dgm:spPr/>
      <dgm:t>
        <a:bodyPr/>
        <a:lstStyle/>
        <a:p>
          <a:endParaRPr lang="en-US"/>
        </a:p>
      </dgm:t>
    </dgm:pt>
    <dgm:pt modelId="{3C101229-CD25-4F67-A670-BDBCCAA42773}" type="sibTrans" cxnId="{9B64CD3D-5075-4517-8F2E-166F68A6680F}">
      <dgm:prSet/>
      <dgm:spPr/>
      <dgm:t>
        <a:bodyPr/>
        <a:lstStyle/>
        <a:p>
          <a:endParaRPr lang="en-US"/>
        </a:p>
      </dgm:t>
    </dgm:pt>
    <dgm:pt modelId="{CE0EA816-7556-4699-9EA3-54E79ADEF2CB}">
      <dgm:prSet/>
      <dgm:spPr/>
      <dgm:t>
        <a:bodyPr/>
        <a:lstStyle/>
        <a:p>
          <a:r>
            <a:rPr lang="en-US" b="1"/>
            <a:t>Grant</a:t>
          </a:r>
          <a:r>
            <a:rPr lang="en-US"/>
            <a:t> – The federal or state grant funding the expenditure.</a:t>
          </a:r>
        </a:p>
      </dgm:t>
    </dgm:pt>
    <dgm:pt modelId="{53AA444B-1A86-4D5D-B496-3F6AD67711CD}" type="parTrans" cxnId="{F47947E8-1342-40D8-A434-188A90202903}">
      <dgm:prSet/>
      <dgm:spPr/>
      <dgm:t>
        <a:bodyPr/>
        <a:lstStyle/>
        <a:p>
          <a:endParaRPr lang="en-US"/>
        </a:p>
      </dgm:t>
    </dgm:pt>
    <dgm:pt modelId="{BE75CFFE-7B9A-4350-BDA6-A952C6CC8017}" type="sibTrans" cxnId="{F47947E8-1342-40D8-A434-188A90202903}">
      <dgm:prSet/>
      <dgm:spPr/>
      <dgm:t>
        <a:bodyPr/>
        <a:lstStyle/>
        <a:p>
          <a:endParaRPr lang="en-US"/>
        </a:p>
      </dgm:t>
    </dgm:pt>
    <dgm:pt modelId="{E6DDD92D-3EBD-4555-8A93-AA7FFC1D57F5}">
      <dgm:prSet/>
      <dgm:spPr/>
      <dgm:t>
        <a:bodyPr/>
        <a:lstStyle/>
        <a:p>
          <a:r>
            <a:rPr lang="en-US" b="1"/>
            <a:t>Curriculum</a:t>
          </a:r>
          <a:r>
            <a:rPr lang="en-US"/>
            <a:t> – Specific instructional categories tied to spending (for relevant expenditures).</a:t>
          </a:r>
        </a:p>
      </dgm:t>
    </dgm:pt>
    <dgm:pt modelId="{13145DE1-6E03-4176-9E4F-C4390DBF3D63}" type="parTrans" cxnId="{A3520489-FB36-4B89-8ADA-37693E31A602}">
      <dgm:prSet/>
      <dgm:spPr/>
      <dgm:t>
        <a:bodyPr/>
        <a:lstStyle/>
        <a:p>
          <a:endParaRPr lang="en-US"/>
        </a:p>
      </dgm:t>
    </dgm:pt>
    <dgm:pt modelId="{DA299E73-97E3-4972-BC50-0DD33DDCA7FF}" type="sibTrans" cxnId="{A3520489-FB36-4B89-8ADA-37693E31A602}">
      <dgm:prSet/>
      <dgm:spPr/>
      <dgm:t>
        <a:bodyPr/>
        <a:lstStyle/>
        <a:p>
          <a:endParaRPr lang="en-US"/>
        </a:p>
      </dgm:t>
    </dgm:pt>
    <dgm:pt modelId="{ACB35347-CFFA-4ABD-BD5E-3C4D4ADED23D}">
      <dgm:prSet/>
      <dgm:spPr/>
      <dgm:t>
        <a:bodyPr/>
        <a:lstStyle/>
        <a:p>
          <a:r>
            <a:rPr lang="en-US" b="1"/>
            <a:t>Grade Level</a:t>
          </a:r>
          <a:r>
            <a:rPr lang="en-US"/>
            <a:t> – Classification by student level for better financial tracking (for relevant expenditures).</a:t>
          </a:r>
        </a:p>
      </dgm:t>
    </dgm:pt>
    <dgm:pt modelId="{5155B626-6068-4F1C-ACC3-6C3C6C80ED6E}" type="parTrans" cxnId="{D228CE24-6656-406D-863E-C0979D317CBC}">
      <dgm:prSet/>
      <dgm:spPr/>
      <dgm:t>
        <a:bodyPr/>
        <a:lstStyle/>
        <a:p>
          <a:endParaRPr lang="en-US"/>
        </a:p>
      </dgm:t>
    </dgm:pt>
    <dgm:pt modelId="{299E0ECD-01FB-423F-AA1C-3515CC611CBC}" type="sibTrans" cxnId="{D228CE24-6656-406D-863E-C0979D317CBC}">
      <dgm:prSet/>
      <dgm:spPr/>
      <dgm:t>
        <a:bodyPr/>
        <a:lstStyle/>
        <a:p>
          <a:endParaRPr lang="en-US"/>
        </a:p>
      </dgm:t>
    </dgm:pt>
    <dgm:pt modelId="{0BCC79F5-C272-4C1F-8106-9768458FCE89}">
      <dgm:prSet/>
      <dgm:spPr/>
      <dgm:t>
        <a:bodyPr/>
        <a:lstStyle/>
        <a:p>
          <a:r>
            <a:rPr lang="en-US" b="1"/>
            <a:t>Accountability Measure</a:t>
          </a:r>
          <a:r>
            <a:rPr lang="en-US"/>
            <a:t> – Links financial data to </a:t>
          </a:r>
          <a:r>
            <a:rPr lang="en-US" b="1"/>
            <a:t>student outcomes, performance targets, or compliance indicators</a:t>
          </a:r>
          <a:r>
            <a:rPr lang="en-US"/>
            <a:t>. This dimension supports transparency and evaluation by tying expenditures to measurable results, such as graduation rates, assessment performance, or equity benchmarks.</a:t>
          </a:r>
        </a:p>
      </dgm:t>
    </dgm:pt>
    <dgm:pt modelId="{6C29965A-CEF2-42D2-BC1A-A0187A01C7E0}" type="parTrans" cxnId="{24529888-FC40-48AC-806A-61D050D8EC36}">
      <dgm:prSet/>
      <dgm:spPr/>
      <dgm:t>
        <a:bodyPr/>
        <a:lstStyle/>
        <a:p>
          <a:endParaRPr lang="en-US"/>
        </a:p>
      </dgm:t>
    </dgm:pt>
    <dgm:pt modelId="{1DDA5E3A-016A-4C3C-B6D4-D05D2D1538B2}" type="sibTrans" cxnId="{24529888-FC40-48AC-806A-61D050D8EC36}">
      <dgm:prSet/>
      <dgm:spPr/>
      <dgm:t>
        <a:bodyPr/>
        <a:lstStyle/>
        <a:p>
          <a:endParaRPr lang="en-US"/>
        </a:p>
      </dgm:t>
    </dgm:pt>
    <dgm:pt modelId="{CCA79B6A-0AC9-433D-AA67-F3ED28858D0C}">
      <dgm:prSet/>
      <dgm:spPr/>
      <dgm:t>
        <a:bodyPr/>
        <a:lstStyle/>
        <a:p>
          <a:r>
            <a:rPr lang="en-US"/>
            <a:t>Note: Due to the co-mingling in the original COA, we had to re-work the numbering conventions.</a:t>
          </a:r>
        </a:p>
      </dgm:t>
    </dgm:pt>
    <dgm:pt modelId="{299DA3F5-6E0A-4343-B6F4-5E44AD35690E}" type="parTrans" cxnId="{4825F77E-9A73-44B9-82C9-43BDA5B90E75}">
      <dgm:prSet/>
      <dgm:spPr/>
      <dgm:t>
        <a:bodyPr/>
        <a:lstStyle/>
        <a:p>
          <a:endParaRPr lang="en-US"/>
        </a:p>
      </dgm:t>
    </dgm:pt>
    <dgm:pt modelId="{1040BE76-7922-4137-9925-FBE7B79E1194}" type="sibTrans" cxnId="{4825F77E-9A73-44B9-82C9-43BDA5B90E75}">
      <dgm:prSet/>
      <dgm:spPr/>
      <dgm:t>
        <a:bodyPr/>
        <a:lstStyle/>
        <a:p>
          <a:endParaRPr lang="en-US"/>
        </a:p>
      </dgm:t>
    </dgm:pt>
    <dgm:pt modelId="{B659992F-E6C7-440D-A067-44BB9C3F2119}" type="pres">
      <dgm:prSet presAssocID="{18148DF1-A833-46B6-A020-4D1340978FF0}" presName="linear" presStyleCnt="0">
        <dgm:presLayoutVars>
          <dgm:animLvl val="lvl"/>
          <dgm:resizeHandles val="exact"/>
        </dgm:presLayoutVars>
      </dgm:prSet>
      <dgm:spPr/>
    </dgm:pt>
    <dgm:pt modelId="{9F5969BD-AFAE-498A-A1F1-F44D012F731A}" type="pres">
      <dgm:prSet presAssocID="{18099C1F-4B51-47B4-9E48-6D451D564A88}" presName="parentText" presStyleLbl="node1" presStyleIdx="0" presStyleCnt="2">
        <dgm:presLayoutVars>
          <dgm:chMax val="0"/>
          <dgm:bulletEnabled val="1"/>
        </dgm:presLayoutVars>
      </dgm:prSet>
      <dgm:spPr/>
    </dgm:pt>
    <dgm:pt modelId="{0307BC54-DC12-48C2-AD43-3FD3DCD10915}" type="pres">
      <dgm:prSet presAssocID="{18099C1F-4B51-47B4-9E48-6D451D564A88}" presName="childText" presStyleLbl="revTx" presStyleIdx="0" presStyleCnt="1">
        <dgm:presLayoutVars>
          <dgm:bulletEnabled val="1"/>
        </dgm:presLayoutVars>
      </dgm:prSet>
      <dgm:spPr/>
    </dgm:pt>
    <dgm:pt modelId="{1A23A7FC-A804-4166-9042-365BE479FB77}" type="pres">
      <dgm:prSet presAssocID="{CCA79B6A-0AC9-433D-AA67-F3ED28858D0C}" presName="parentText" presStyleLbl="node1" presStyleIdx="1" presStyleCnt="2">
        <dgm:presLayoutVars>
          <dgm:chMax val="0"/>
          <dgm:bulletEnabled val="1"/>
        </dgm:presLayoutVars>
      </dgm:prSet>
      <dgm:spPr/>
    </dgm:pt>
  </dgm:ptLst>
  <dgm:cxnLst>
    <dgm:cxn modelId="{1B924809-CA0F-4D13-A092-EFA04ECE000F}" type="presOf" srcId="{E6DDD92D-3EBD-4555-8A93-AA7FFC1D57F5}" destId="{0307BC54-DC12-48C2-AD43-3FD3DCD10915}" srcOrd="0" destOrd="6" presId="urn:microsoft.com/office/officeart/2005/8/layout/vList2"/>
    <dgm:cxn modelId="{4D770820-E580-452A-9F0E-0C196BC08B13}" srcId="{18099C1F-4B51-47B4-9E48-6D451D564A88}" destId="{2349FEAD-4334-4FC2-A844-5CF9065F39A1}" srcOrd="1" destOrd="0" parTransId="{E5FB2AA1-5063-4BEE-8994-AB7AA74A909B}" sibTransId="{040A2222-924A-4199-BB24-DFE9536D77D2}"/>
    <dgm:cxn modelId="{D274A923-3217-4713-A3B7-A174C7A28FC4}" type="presOf" srcId="{CCA79B6A-0AC9-433D-AA67-F3ED28858D0C}" destId="{1A23A7FC-A804-4166-9042-365BE479FB77}" srcOrd="0" destOrd="0" presId="urn:microsoft.com/office/officeart/2005/8/layout/vList2"/>
    <dgm:cxn modelId="{D228CE24-6656-406D-863E-C0979D317CBC}" srcId="{18099C1F-4B51-47B4-9E48-6D451D564A88}" destId="{ACB35347-CFFA-4ABD-BD5E-3C4D4ADED23D}" srcOrd="7" destOrd="0" parTransId="{5155B626-6068-4F1C-ACC3-6C3C6C80ED6E}" sibTransId="{299E0ECD-01FB-423F-AA1C-3515CC611CBC}"/>
    <dgm:cxn modelId="{3AE7DE2A-F14F-472F-BBA8-50788DE95F7B}" type="presOf" srcId="{ACB35347-CFFA-4ABD-BD5E-3C4D4ADED23D}" destId="{0307BC54-DC12-48C2-AD43-3FD3DCD10915}" srcOrd="0" destOrd="7" presId="urn:microsoft.com/office/officeart/2005/8/layout/vList2"/>
    <dgm:cxn modelId="{88B5F732-C72C-4181-A8AD-0F6C4E775BD1}" srcId="{18099C1F-4B51-47B4-9E48-6D451D564A88}" destId="{6F272CFC-DA29-4AC6-A304-E9A74EF718D8}" srcOrd="2" destOrd="0" parTransId="{82E144D5-9832-4A47-8B4E-BB6072A112E2}" sibTransId="{5E8BFDC8-6664-4023-B29A-B6CB88F96036}"/>
    <dgm:cxn modelId="{9B64CD3D-5075-4517-8F2E-166F68A6680F}" srcId="{18099C1F-4B51-47B4-9E48-6D451D564A88}" destId="{A41EA918-2C8D-4B07-B786-4C96EF9242DE}" srcOrd="4" destOrd="0" parTransId="{A47FCC1D-F73F-4E6D-889B-01419DED382C}" sibTransId="{3C101229-CD25-4F67-A670-BDBCCAA42773}"/>
    <dgm:cxn modelId="{BEB84740-289D-4DF7-80D5-30655FD42D7F}" type="presOf" srcId="{18099C1F-4B51-47B4-9E48-6D451D564A88}" destId="{9F5969BD-AFAE-498A-A1F1-F44D012F731A}" srcOrd="0" destOrd="0" presId="urn:microsoft.com/office/officeart/2005/8/layout/vList2"/>
    <dgm:cxn modelId="{44B09B5E-066B-4B02-B509-ED783CF3D18C}" type="presOf" srcId="{F308DE6C-62A1-4B4E-BF55-C0AE7D31CD4B}" destId="{0307BC54-DC12-48C2-AD43-3FD3DCD10915}" srcOrd="0" destOrd="0" presId="urn:microsoft.com/office/officeart/2005/8/layout/vList2"/>
    <dgm:cxn modelId="{39ADB468-128B-43B6-955D-33318F5C91F6}" type="presOf" srcId="{18148DF1-A833-46B6-A020-4D1340978FF0}" destId="{B659992F-E6C7-440D-A067-44BB9C3F2119}" srcOrd="0" destOrd="0" presId="urn:microsoft.com/office/officeart/2005/8/layout/vList2"/>
    <dgm:cxn modelId="{BCBBEE73-27C5-4B62-AC44-5F4F707E46EA}" srcId="{18148DF1-A833-46B6-A020-4D1340978FF0}" destId="{18099C1F-4B51-47B4-9E48-6D451D564A88}" srcOrd="0" destOrd="0" parTransId="{3506FA94-072C-479D-868C-0174B97E08EB}" sibTransId="{AA270BBA-1334-4FAF-8A86-97DEE857BC47}"/>
    <dgm:cxn modelId="{0B810558-2DED-4C93-9512-D76C764CACF2}" type="presOf" srcId="{2349FEAD-4334-4FC2-A844-5CF9065F39A1}" destId="{0307BC54-DC12-48C2-AD43-3FD3DCD10915}" srcOrd="0" destOrd="1" presId="urn:microsoft.com/office/officeart/2005/8/layout/vList2"/>
    <dgm:cxn modelId="{11C3FB78-9AAB-4E17-99C9-BDF5C4D7E639}" type="presOf" srcId="{A41EA918-2C8D-4B07-B786-4C96EF9242DE}" destId="{0307BC54-DC12-48C2-AD43-3FD3DCD10915}" srcOrd="0" destOrd="4" presId="urn:microsoft.com/office/officeart/2005/8/layout/vList2"/>
    <dgm:cxn modelId="{B5EFCC5A-7649-407D-9D26-2AC3365A9853}" type="presOf" srcId="{D9612A2C-A89A-40B2-B4DA-C0071BD045B4}" destId="{0307BC54-DC12-48C2-AD43-3FD3DCD10915}" srcOrd="0" destOrd="3" presId="urn:microsoft.com/office/officeart/2005/8/layout/vList2"/>
    <dgm:cxn modelId="{70F8357D-8557-4010-A116-125294BC981E}" type="presOf" srcId="{CE0EA816-7556-4699-9EA3-54E79ADEF2CB}" destId="{0307BC54-DC12-48C2-AD43-3FD3DCD10915}" srcOrd="0" destOrd="5" presId="urn:microsoft.com/office/officeart/2005/8/layout/vList2"/>
    <dgm:cxn modelId="{4825F77E-9A73-44B9-82C9-43BDA5B90E75}" srcId="{18148DF1-A833-46B6-A020-4D1340978FF0}" destId="{CCA79B6A-0AC9-433D-AA67-F3ED28858D0C}" srcOrd="1" destOrd="0" parTransId="{299DA3F5-6E0A-4343-B6F4-5E44AD35690E}" sibTransId="{1040BE76-7922-4137-9925-FBE7B79E1194}"/>
    <dgm:cxn modelId="{24529888-FC40-48AC-806A-61D050D8EC36}" srcId="{18099C1F-4B51-47B4-9E48-6D451D564A88}" destId="{0BCC79F5-C272-4C1F-8106-9768458FCE89}" srcOrd="8" destOrd="0" parTransId="{6C29965A-CEF2-42D2-BC1A-A0187A01C7E0}" sibTransId="{1DDA5E3A-016A-4C3C-B6D4-D05D2D1538B2}"/>
    <dgm:cxn modelId="{A3520489-FB36-4B89-8ADA-37693E31A602}" srcId="{18099C1F-4B51-47B4-9E48-6D451D564A88}" destId="{E6DDD92D-3EBD-4555-8A93-AA7FFC1D57F5}" srcOrd="6" destOrd="0" parTransId="{13145DE1-6E03-4176-9E4F-C4390DBF3D63}" sibTransId="{DA299E73-97E3-4972-BC50-0DD33DDCA7FF}"/>
    <dgm:cxn modelId="{C8A58D8A-F1EF-4C45-A823-76CB4156D7C0}" type="presOf" srcId="{6F272CFC-DA29-4AC6-A304-E9A74EF718D8}" destId="{0307BC54-DC12-48C2-AD43-3FD3DCD10915}" srcOrd="0" destOrd="2" presId="urn:microsoft.com/office/officeart/2005/8/layout/vList2"/>
    <dgm:cxn modelId="{9846748F-32FA-4F04-9BE9-AB5B032542D2}" type="presOf" srcId="{0BCC79F5-C272-4C1F-8106-9768458FCE89}" destId="{0307BC54-DC12-48C2-AD43-3FD3DCD10915}" srcOrd="0" destOrd="8" presId="urn:microsoft.com/office/officeart/2005/8/layout/vList2"/>
    <dgm:cxn modelId="{CC800E9B-2E67-45E5-B426-6F927214A4AC}" srcId="{18099C1F-4B51-47B4-9E48-6D451D564A88}" destId="{D9612A2C-A89A-40B2-B4DA-C0071BD045B4}" srcOrd="3" destOrd="0" parTransId="{489E20A7-6E9B-47FE-A924-BB7C3F7D4FF6}" sibTransId="{215D3BF7-5C51-4E71-A896-7DF8C7D1957C}"/>
    <dgm:cxn modelId="{0D127CE4-C81C-4BE5-8F69-1EF17E227639}" srcId="{18099C1F-4B51-47B4-9E48-6D451D564A88}" destId="{F308DE6C-62A1-4B4E-BF55-C0AE7D31CD4B}" srcOrd="0" destOrd="0" parTransId="{01318E13-CE9A-43C8-9CC3-0E6841AEC5A1}" sibTransId="{20702F15-22DE-41C0-8731-AB35816C1835}"/>
    <dgm:cxn modelId="{F47947E8-1342-40D8-A434-188A90202903}" srcId="{18099C1F-4B51-47B4-9E48-6D451D564A88}" destId="{CE0EA816-7556-4699-9EA3-54E79ADEF2CB}" srcOrd="5" destOrd="0" parTransId="{53AA444B-1A86-4D5D-B496-3F6AD67711CD}" sibTransId="{BE75CFFE-7B9A-4350-BDA6-A952C6CC8017}"/>
    <dgm:cxn modelId="{4A3F2448-D7B9-41E2-B2F5-3EA1969C1917}" type="presParOf" srcId="{B659992F-E6C7-440D-A067-44BB9C3F2119}" destId="{9F5969BD-AFAE-498A-A1F1-F44D012F731A}" srcOrd="0" destOrd="0" presId="urn:microsoft.com/office/officeart/2005/8/layout/vList2"/>
    <dgm:cxn modelId="{57FEF7BE-6EF2-4D71-8F5C-919CE3428058}" type="presParOf" srcId="{B659992F-E6C7-440D-A067-44BB9C3F2119}" destId="{0307BC54-DC12-48C2-AD43-3FD3DCD10915}" srcOrd="1" destOrd="0" presId="urn:microsoft.com/office/officeart/2005/8/layout/vList2"/>
    <dgm:cxn modelId="{6BD758C1-3900-46D7-817E-96B662762E0C}" type="presParOf" srcId="{B659992F-E6C7-440D-A067-44BB9C3F2119}" destId="{1A23A7FC-A804-4166-9042-365BE479FB77}"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BC266B-47B5-49E4-82F9-A0E0A63E0EAF}">
      <dsp:nvSpPr>
        <dsp:cNvPr id="0" name=""/>
        <dsp:cNvSpPr/>
      </dsp:nvSpPr>
      <dsp:spPr>
        <a:xfrm>
          <a:off x="0" y="5066552"/>
          <a:ext cx="6172199" cy="55443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US" sz="1300" kern="1200"/>
            <a:t>Results will guide both </a:t>
          </a:r>
          <a:r>
            <a:rPr lang="en-US" sz="1300" b="1" kern="1200"/>
            <a:t>manual redesign</a:t>
          </a:r>
          <a:r>
            <a:rPr lang="en-US" sz="1300" kern="1200"/>
            <a:t> and </a:t>
          </a:r>
          <a:r>
            <a:rPr lang="en-US" sz="1300" b="1" kern="1200"/>
            <a:t>data system planning</a:t>
          </a:r>
          <a:r>
            <a:rPr lang="en-US" sz="1300" kern="1200"/>
            <a:t>, ensuring alignment with district operations.</a:t>
          </a:r>
        </a:p>
      </dsp:txBody>
      <dsp:txXfrm>
        <a:off x="0" y="5066552"/>
        <a:ext cx="6172199" cy="554430"/>
      </dsp:txXfrm>
    </dsp:sp>
    <dsp:sp modelId="{4DB5D045-7773-4272-B3FB-6AF52F0673BA}">
      <dsp:nvSpPr>
        <dsp:cNvPr id="0" name=""/>
        <dsp:cNvSpPr/>
      </dsp:nvSpPr>
      <dsp:spPr>
        <a:xfrm rot="10800000">
          <a:off x="0" y="4222155"/>
          <a:ext cx="6172199" cy="852713"/>
        </a:xfrm>
        <a:prstGeom prst="upArrowCallou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US" sz="1300" b="1" kern="1200"/>
            <a:t>ODE Implementation Support</a:t>
          </a:r>
        </a:p>
      </dsp:txBody>
      <dsp:txXfrm rot="10800000">
        <a:off x="0" y="4222155"/>
        <a:ext cx="6172199" cy="554067"/>
      </dsp:txXfrm>
    </dsp:sp>
    <dsp:sp modelId="{1FF535BA-3BEB-4346-B306-F2BE12A4ACCB}">
      <dsp:nvSpPr>
        <dsp:cNvPr id="0" name=""/>
        <dsp:cNvSpPr/>
      </dsp:nvSpPr>
      <dsp:spPr>
        <a:xfrm rot="10800000">
          <a:off x="0" y="3377758"/>
          <a:ext cx="6172199" cy="852713"/>
        </a:xfrm>
        <a:prstGeom prst="upArrowCallou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US" sz="1300" b="1" kern="1200"/>
            <a:t>ODE Collaboration with Software Companies</a:t>
          </a:r>
        </a:p>
      </dsp:txBody>
      <dsp:txXfrm rot="10800000">
        <a:off x="0" y="3377758"/>
        <a:ext cx="6172199" cy="554067"/>
      </dsp:txXfrm>
    </dsp:sp>
    <dsp:sp modelId="{B13FB33E-B6CA-461A-9CB5-2689DAEADA2D}">
      <dsp:nvSpPr>
        <dsp:cNvPr id="0" name=""/>
        <dsp:cNvSpPr/>
      </dsp:nvSpPr>
      <dsp:spPr>
        <a:xfrm rot="10800000">
          <a:off x="0" y="2533361"/>
          <a:ext cx="6172199" cy="852713"/>
        </a:xfrm>
        <a:prstGeom prst="upArrowCallou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US" sz="1300" b="1" kern="1200"/>
            <a:t>Public Comment Period #2 Through February 13</a:t>
          </a:r>
        </a:p>
      </dsp:txBody>
      <dsp:txXfrm rot="10800000">
        <a:off x="0" y="2533361"/>
        <a:ext cx="6172199" cy="554067"/>
      </dsp:txXfrm>
    </dsp:sp>
    <dsp:sp modelId="{E78AFB7E-67EA-4975-8A7B-1138A5C34AF0}">
      <dsp:nvSpPr>
        <dsp:cNvPr id="0" name=""/>
        <dsp:cNvSpPr/>
      </dsp:nvSpPr>
      <dsp:spPr>
        <a:xfrm rot="10800000">
          <a:off x="0" y="1688964"/>
          <a:ext cx="6172199" cy="852713"/>
        </a:xfrm>
        <a:prstGeom prst="upArrowCallou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US" sz="1300" b="1" kern="1200"/>
            <a:t>Chart of Accounts Review Committee</a:t>
          </a:r>
        </a:p>
      </dsp:txBody>
      <dsp:txXfrm rot="10800000">
        <a:off x="0" y="1688964"/>
        <a:ext cx="6172199" cy="554067"/>
      </dsp:txXfrm>
    </dsp:sp>
    <dsp:sp modelId="{F490BCC0-08A0-4B20-90D5-649086C8D42F}">
      <dsp:nvSpPr>
        <dsp:cNvPr id="0" name=""/>
        <dsp:cNvSpPr/>
      </dsp:nvSpPr>
      <dsp:spPr>
        <a:xfrm rot="10800000">
          <a:off x="0" y="844567"/>
          <a:ext cx="6172199" cy="852713"/>
        </a:xfrm>
        <a:prstGeom prst="upArrowCallou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US" sz="1300" b="1" kern="1200"/>
            <a:t>Extended Public Comment Period Through December 1st</a:t>
          </a:r>
        </a:p>
      </dsp:txBody>
      <dsp:txXfrm rot="10800000">
        <a:off x="0" y="844567"/>
        <a:ext cx="6172199" cy="554067"/>
      </dsp:txXfrm>
    </dsp:sp>
    <dsp:sp modelId="{415469D0-B7CA-474A-81D0-04979F7CEA02}">
      <dsp:nvSpPr>
        <dsp:cNvPr id="0" name=""/>
        <dsp:cNvSpPr/>
      </dsp:nvSpPr>
      <dsp:spPr>
        <a:xfrm rot="10800000">
          <a:off x="0" y="170"/>
          <a:ext cx="6172199" cy="852713"/>
        </a:xfrm>
        <a:prstGeom prst="upArrowCallou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US" sz="1300" b="1" kern="1200"/>
            <a:t>Initial Survey</a:t>
          </a:r>
          <a:endParaRPr lang="en-US" sz="1300" kern="1200"/>
        </a:p>
      </dsp:txBody>
      <dsp:txXfrm rot="10800000">
        <a:off x="0" y="170"/>
        <a:ext cx="6172199" cy="55406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EEB727-3E7E-434E-9376-EB54FC8C0B05}">
      <dsp:nvSpPr>
        <dsp:cNvPr id="0" name=""/>
        <dsp:cNvSpPr/>
      </dsp:nvSpPr>
      <dsp:spPr>
        <a:xfrm>
          <a:off x="3159" y="1219192"/>
          <a:ext cx="2255907" cy="1432501"/>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3FDC2209-81F1-4D12-9BA0-CF6ECD72CB95}">
      <dsp:nvSpPr>
        <dsp:cNvPr id="0" name=""/>
        <dsp:cNvSpPr/>
      </dsp:nvSpPr>
      <dsp:spPr>
        <a:xfrm>
          <a:off x="253815" y="1457316"/>
          <a:ext cx="2255907" cy="1432501"/>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0" i="0" kern="1200" baseline="0"/>
            <a:t>We are now incorporating a </a:t>
          </a:r>
          <a:r>
            <a:rPr lang="en-US" sz="1100" b="1" i="0" kern="1200" baseline="0"/>
            <a:t>feedback loop with districts</a:t>
          </a:r>
          <a:r>
            <a:rPr lang="en-US" sz="1100" b="0" i="0" kern="1200" baseline="0"/>
            <a:t> to validate the detailed breakdown of each dimension. This ensures the new structure accurately reflects how districts track and report financial data and we are not missing any required elements.</a:t>
          </a:r>
          <a:endParaRPr lang="en-US" sz="1100" kern="1200"/>
        </a:p>
      </dsp:txBody>
      <dsp:txXfrm>
        <a:off x="295772" y="1499273"/>
        <a:ext cx="2171993" cy="1348587"/>
      </dsp:txXfrm>
    </dsp:sp>
    <dsp:sp modelId="{F26C9B44-9FCE-4D2D-AC9D-00734B729EFD}">
      <dsp:nvSpPr>
        <dsp:cNvPr id="0" name=""/>
        <dsp:cNvSpPr/>
      </dsp:nvSpPr>
      <dsp:spPr>
        <a:xfrm>
          <a:off x="2760379" y="1219192"/>
          <a:ext cx="2255907" cy="1432501"/>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470F26C5-06FE-4FF6-B8C1-C7E2D6D4A4A5}">
      <dsp:nvSpPr>
        <dsp:cNvPr id="0" name=""/>
        <dsp:cNvSpPr/>
      </dsp:nvSpPr>
      <dsp:spPr>
        <a:xfrm>
          <a:off x="3011035" y="1457316"/>
          <a:ext cx="2255907" cy="1432501"/>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0" i="0" kern="1200" baseline="0"/>
            <a:t>Once we confirm that all dimension elements are clearly defined and logically structured, we will determine how to integrate them into the </a:t>
          </a:r>
          <a:r>
            <a:rPr lang="en-US" sz="1100" b="1" i="0" kern="1200" baseline="0"/>
            <a:t>20-element code format</a:t>
          </a:r>
          <a:r>
            <a:rPr lang="en-US" sz="1100" b="0" i="0" kern="1200" baseline="0"/>
            <a:t> currently supported by district systems—or assess whether a </a:t>
          </a:r>
          <a:r>
            <a:rPr lang="en-US" sz="1100" b="1" i="0" kern="1200" baseline="0"/>
            <a:t>code structure expansion</a:t>
          </a:r>
          <a:r>
            <a:rPr lang="en-US" sz="1100" b="0" i="0" kern="1200" baseline="0"/>
            <a:t> is necessary.</a:t>
          </a:r>
          <a:endParaRPr lang="en-US" sz="1100" kern="1200"/>
        </a:p>
      </dsp:txBody>
      <dsp:txXfrm>
        <a:off x="3052992" y="1499273"/>
        <a:ext cx="2171993" cy="1348587"/>
      </dsp:txXfrm>
    </dsp:sp>
    <dsp:sp modelId="{3B00EE33-7E77-4801-8F4B-D1F4EB966EAD}">
      <dsp:nvSpPr>
        <dsp:cNvPr id="0" name=""/>
        <dsp:cNvSpPr/>
      </dsp:nvSpPr>
      <dsp:spPr>
        <a:xfrm>
          <a:off x="5517599" y="1219192"/>
          <a:ext cx="2255907" cy="1432501"/>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85A50685-C8CF-4E50-94F8-90891B7AECA3}">
      <dsp:nvSpPr>
        <dsp:cNvPr id="0" name=""/>
        <dsp:cNvSpPr/>
      </dsp:nvSpPr>
      <dsp:spPr>
        <a:xfrm>
          <a:off x="5768255" y="1457316"/>
          <a:ext cx="2255907" cy="1432501"/>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0" i="0" kern="1200" baseline="0"/>
            <a:t>After the full dimension structure is finalized, we will </a:t>
          </a:r>
          <a:r>
            <a:rPr lang="en-US" sz="1100" b="1" i="0" kern="1200" baseline="0"/>
            <a:t>integrate the revised chart of accounts into the PBAM Manual</a:t>
          </a:r>
          <a:r>
            <a:rPr lang="en-US" sz="1100" b="0" i="0" kern="1200" baseline="0"/>
            <a:t> and prepare a formal proposal for </a:t>
          </a:r>
          <a:r>
            <a:rPr lang="en-US" sz="1100" b="1" i="0" kern="1200" baseline="0"/>
            <a:t>Board of Education adoption</a:t>
          </a:r>
          <a:r>
            <a:rPr lang="en-US" sz="1100" b="0" i="0" kern="1200" baseline="0"/>
            <a:t>.</a:t>
          </a:r>
          <a:endParaRPr lang="en-US" sz="1100" kern="1200"/>
        </a:p>
      </dsp:txBody>
      <dsp:txXfrm>
        <a:off x="5810212" y="1499273"/>
        <a:ext cx="2171993" cy="1348587"/>
      </dsp:txXfrm>
    </dsp:sp>
    <dsp:sp modelId="{A2235F76-D6E3-430E-88CA-954EF90CDE30}">
      <dsp:nvSpPr>
        <dsp:cNvPr id="0" name=""/>
        <dsp:cNvSpPr/>
      </dsp:nvSpPr>
      <dsp:spPr>
        <a:xfrm>
          <a:off x="8274818" y="1219192"/>
          <a:ext cx="2255907" cy="1432501"/>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9C9122C9-DCE8-458A-9467-CE50EB720AED}">
      <dsp:nvSpPr>
        <dsp:cNvPr id="0" name=""/>
        <dsp:cNvSpPr/>
      </dsp:nvSpPr>
      <dsp:spPr>
        <a:xfrm>
          <a:off x="8525475" y="1457316"/>
          <a:ext cx="2255907" cy="1432501"/>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0" i="0" kern="1200" baseline="0"/>
            <a:t>Following adoption, we will develop a </a:t>
          </a:r>
          <a:r>
            <a:rPr lang="en-US" sz="1100" b="1" i="0" kern="1200" baseline="0"/>
            <a:t>statewide rollout strategy</a:t>
          </a:r>
          <a:r>
            <a:rPr lang="en-US" sz="1100" b="0" i="0" kern="1200" baseline="0"/>
            <a:t> to support implementation across all LEAs, including training, transition support, and system integration planning.</a:t>
          </a:r>
          <a:endParaRPr lang="en-US" sz="1100" kern="1200"/>
        </a:p>
      </dsp:txBody>
      <dsp:txXfrm>
        <a:off x="8567432" y="1499273"/>
        <a:ext cx="2171993" cy="134858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E07FA3-9627-4682-8288-3AAA496D40AB}">
      <dsp:nvSpPr>
        <dsp:cNvPr id="0" name=""/>
        <dsp:cNvSpPr/>
      </dsp:nvSpPr>
      <dsp:spPr>
        <a:xfrm>
          <a:off x="0" y="1705"/>
          <a:ext cx="10784542" cy="86433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0AF0534-8EAF-48D0-8022-D585073BB647}">
      <dsp:nvSpPr>
        <dsp:cNvPr id="0" name=""/>
        <dsp:cNvSpPr/>
      </dsp:nvSpPr>
      <dsp:spPr>
        <a:xfrm>
          <a:off x="261461" y="196181"/>
          <a:ext cx="475385" cy="47538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744BD6F-F612-471F-B0FB-053C653C100A}">
      <dsp:nvSpPr>
        <dsp:cNvPr id="0" name=""/>
        <dsp:cNvSpPr/>
      </dsp:nvSpPr>
      <dsp:spPr>
        <a:xfrm>
          <a:off x="998308" y="1705"/>
          <a:ext cx="9786233" cy="8643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76" tIns="91476" rIns="91476" bIns="91476" numCol="1" spcCol="1270" anchor="ctr" anchorCtr="0">
          <a:noAutofit/>
        </a:bodyPr>
        <a:lstStyle/>
        <a:p>
          <a:pPr marL="0" lvl="0" indent="0" algn="l" defTabSz="933450">
            <a:lnSpc>
              <a:spcPct val="100000"/>
            </a:lnSpc>
            <a:spcBef>
              <a:spcPct val="0"/>
            </a:spcBef>
            <a:spcAft>
              <a:spcPct val="35000"/>
            </a:spcAft>
            <a:buNone/>
          </a:pPr>
          <a:r>
            <a:rPr lang="en-US" sz="2100" b="0" i="0" kern="1200" baseline="0"/>
            <a:t>Major additions support </a:t>
          </a:r>
          <a:r>
            <a:rPr lang="en-US" sz="2100" b="1" i="0" kern="1200" baseline="0"/>
            <a:t>program</a:t>
          </a:r>
          <a:r>
            <a:rPr lang="en-US" sz="2100" b="0" i="0" kern="1200" baseline="0"/>
            <a:t>, </a:t>
          </a:r>
          <a:r>
            <a:rPr lang="en-US" sz="2100" b="1" i="0" kern="1200" baseline="0"/>
            <a:t>grant</a:t>
          </a:r>
          <a:r>
            <a:rPr lang="en-US" sz="2100" b="0" i="0" kern="1200" baseline="0"/>
            <a:t>, and </a:t>
          </a:r>
          <a:r>
            <a:rPr lang="en-US" sz="2100" b="1" i="0" kern="1200" baseline="0"/>
            <a:t>accountability</a:t>
          </a:r>
          <a:r>
            <a:rPr lang="en-US" sz="2100" b="0" i="0" kern="1200" baseline="0"/>
            <a:t> tracking.</a:t>
          </a:r>
          <a:endParaRPr lang="en-US" sz="2100" kern="1200"/>
        </a:p>
      </dsp:txBody>
      <dsp:txXfrm>
        <a:off x="998308" y="1705"/>
        <a:ext cx="9786233" cy="864336"/>
      </dsp:txXfrm>
    </dsp:sp>
    <dsp:sp modelId="{500D7061-9912-470F-B0E4-EDA5869DBDDA}">
      <dsp:nvSpPr>
        <dsp:cNvPr id="0" name=""/>
        <dsp:cNvSpPr/>
      </dsp:nvSpPr>
      <dsp:spPr>
        <a:xfrm>
          <a:off x="0" y="1082126"/>
          <a:ext cx="10784542" cy="86433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C372767-663D-4527-A54C-4D86756B58CE}">
      <dsp:nvSpPr>
        <dsp:cNvPr id="0" name=""/>
        <dsp:cNvSpPr/>
      </dsp:nvSpPr>
      <dsp:spPr>
        <a:xfrm>
          <a:off x="261461" y="1276601"/>
          <a:ext cx="475385" cy="47538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1CC7805-2880-44CB-B754-0BDFDB5954B3}">
      <dsp:nvSpPr>
        <dsp:cNvPr id="0" name=""/>
        <dsp:cNvSpPr/>
      </dsp:nvSpPr>
      <dsp:spPr>
        <a:xfrm>
          <a:off x="998308" y="1082126"/>
          <a:ext cx="9786233" cy="8643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76" tIns="91476" rIns="91476" bIns="91476" numCol="1" spcCol="1270" anchor="ctr" anchorCtr="0">
          <a:noAutofit/>
        </a:bodyPr>
        <a:lstStyle/>
        <a:p>
          <a:pPr marL="0" lvl="0" indent="0" algn="l" defTabSz="933450">
            <a:lnSpc>
              <a:spcPct val="100000"/>
            </a:lnSpc>
            <a:spcBef>
              <a:spcPct val="0"/>
            </a:spcBef>
            <a:spcAft>
              <a:spcPct val="35000"/>
            </a:spcAft>
            <a:buNone/>
          </a:pPr>
          <a:r>
            <a:rPr lang="en-US" sz="2100" b="0" i="0" kern="1200" baseline="0"/>
            <a:t>Revisions focused on aligning with </a:t>
          </a:r>
          <a:r>
            <a:rPr lang="en-US" sz="2100" b="1" i="0" kern="1200" baseline="0"/>
            <a:t>NCES</a:t>
          </a:r>
          <a:r>
            <a:rPr lang="en-US" sz="2100" b="0" i="0" kern="1200" baseline="0"/>
            <a:t>, </a:t>
          </a:r>
          <a:r>
            <a:rPr lang="en-US" sz="2100" b="1" i="0" kern="1200" baseline="0"/>
            <a:t>GASB</a:t>
          </a:r>
          <a:r>
            <a:rPr lang="en-US" sz="2100" b="0" i="0" kern="1200" baseline="0"/>
            <a:t>, and </a:t>
          </a:r>
          <a:r>
            <a:rPr lang="en-US" sz="2100" b="1" i="0" kern="1200" baseline="0"/>
            <a:t>federal reporting</a:t>
          </a:r>
          <a:r>
            <a:rPr lang="en-US" sz="2100" b="0" i="0" kern="1200" baseline="0"/>
            <a:t> standards.</a:t>
          </a:r>
          <a:endParaRPr lang="en-US" sz="2100" kern="1200"/>
        </a:p>
      </dsp:txBody>
      <dsp:txXfrm>
        <a:off x="998308" y="1082126"/>
        <a:ext cx="9786233" cy="864336"/>
      </dsp:txXfrm>
    </dsp:sp>
    <dsp:sp modelId="{6F134C60-2B38-41B4-A9FD-BB854EB397AD}">
      <dsp:nvSpPr>
        <dsp:cNvPr id="0" name=""/>
        <dsp:cNvSpPr/>
      </dsp:nvSpPr>
      <dsp:spPr>
        <a:xfrm>
          <a:off x="0" y="2162547"/>
          <a:ext cx="10784542" cy="86433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B64858C-A78A-48E5-BE72-B29FFD729A51}">
      <dsp:nvSpPr>
        <dsp:cNvPr id="0" name=""/>
        <dsp:cNvSpPr/>
      </dsp:nvSpPr>
      <dsp:spPr>
        <a:xfrm>
          <a:off x="261461" y="2357022"/>
          <a:ext cx="475385" cy="47538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6A0C374-3AA6-4902-A0C3-D2819B57FCAD}">
      <dsp:nvSpPr>
        <dsp:cNvPr id="0" name=""/>
        <dsp:cNvSpPr/>
      </dsp:nvSpPr>
      <dsp:spPr>
        <a:xfrm>
          <a:off x="998308" y="2162547"/>
          <a:ext cx="9786233" cy="8643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76" tIns="91476" rIns="91476" bIns="91476" numCol="1" spcCol="1270" anchor="ctr" anchorCtr="0">
          <a:noAutofit/>
        </a:bodyPr>
        <a:lstStyle/>
        <a:p>
          <a:pPr marL="0" lvl="0" indent="0" algn="l" defTabSz="933450">
            <a:lnSpc>
              <a:spcPct val="100000"/>
            </a:lnSpc>
            <a:spcBef>
              <a:spcPct val="0"/>
            </a:spcBef>
            <a:spcAft>
              <a:spcPct val="35000"/>
            </a:spcAft>
            <a:buNone/>
          </a:pPr>
          <a:r>
            <a:rPr lang="en-US" sz="2100" b="0" i="0" kern="1200" baseline="0"/>
            <a:t>Deleted codes primarily involved </a:t>
          </a:r>
          <a:r>
            <a:rPr lang="en-US" sz="2100" b="1" i="0" kern="1200" baseline="0"/>
            <a:t>duplicate</a:t>
          </a:r>
          <a:r>
            <a:rPr lang="en-US" sz="2100" b="0" i="0" kern="1200" baseline="0"/>
            <a:t>, </a:t>
          </a:r>
          <a:r>
            <a:rPr lang="en-US" sz="2100" b="1" i="0" kern="1200" baseline="0"/>
            <a:t>inactive</a:t>
          </a:r>
          <a:r>
            <a:rPr lang="en-US" sz="2100" b="0" i="0" kern="1200" baseline="0"/>
            <a:t>, or </a:t>
          </a:r>
          <a:r>
            <a:rPr lang="en-US" sz="2100" b="1" i="0" kern="1200" baseline="0"/>
            <a:t>improperly categorized</a:t>
          </a:r>
          <a:r>
            <a:rPr lang="en-US" sz="2100" b="0" i="0" kern="1200" baseline="0"/>
            <a:t> entries.</a:t>
          </a:r>
          <a:endParaRPr lang="en-US" sz="2100" kern="1200"/>
        </a:p>
      </dsp:txBody>
      <dsp:txXfrm>
        <a:off x="998308" y="2162547"/>
        <a:ext cx="9786233" cy="864336"/>
      </dsp:txXfrm>
    </dsp:sp>
    <dsp:sp modelId="{88B1D4D8-1B18-49C3-8883-82D2268EBEE2}">
      <dsp:nvSpPr>
        <dsp:cNvPr id="0" name=""/>
        <dsp:cNvSpPr/>
      </dsp:nvSpPr>
      <dsp:spPr>
        <a:xfrm>
          <a:off x="0" y="3242967"/>
          <a:ext cx="10784542" cy="86433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4CCF1C-9DB5-4F00-8578-ABE8D7421928}">
      <dsp:nvSpPr>
        <dsp:cNvPr id="0" name=""/>
        <dsp:cNvSpPr/>
      </dsp:nvSpPr>
      <dsp:spPr>
        <a:xfrm>
          <a:off x="261461" y="3437443"/>
          <a:ext cx="475385" cy="475385"/>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AEA0515-E736-4526-889A-9A9438E27DB2}">
      <dsp:nvSpPr>
        <dsp:cNvPr id="0" name=""/>
        <dsp:cNvSpPr/>
      </dsp:nvSpPr>
      <dsp:spPr>
        <a:xfrm>
          <a:off x="998308" y="3242967"/>
          <a:ext cx="9786233" cy="8643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76" tIns="91476" rIns="91476" bIns="91476" numCol="1" spcCol="1270" anchor="ctr" anchorCtr="0">
          <a:noAutofit/>
        </a:bodyPr>
        <a:lstStyle/>
        <a:p>
          <a:pPr marL="0" lvl="0" indent="0" algn="l" defTabSz="933450">
            <a:lnSpc>
              <a:spcPct val="100000"/>
            </a:lnSpc>
            <a:spcBef>
              <a:spcPct val="0"/>
            </a:spcBef>
            <a:spcAft>
              <a:spcPct val="35000"/>
            </a:spcAft>
            <a:buNone/>
          </a:pPr>
          <a:r>
            <a:rPr lang="en-US" sz="2100" kern="1200"/>
            <a:t>Structured to directly align with financial reporting</a:t>
          </a:r>
        </a:p>
      </dsp:txBody>
      <dsp:txXfrm>
        <a:off x="998308" y="3242967"/>
        <a:ext cx="9786233" cy="86433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5969BD-AFAE-498A-A1F1-F44D012F731A}">
      <dsp:nvSpPr>
        <dsp:cNvPr id="0" name=""/>
        <dsp:cNvSpPr/>
      </dsp:nvSpPr>
      <dsp:spPr>
        <a:xfrm>
          <a:off x="0" y="244154"/>
          <a:ext cx="10784542" cy="431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We have updated the COA to structure transactions into the following district dimensions:</a:t>
          </a:r>
        </a:p>
      </dsp:txBody>
      <dsp:txXfrm>
        <a:off x="21075" y="265229"/>
        <a:ext cx="10742392" cy="389580"/>
      </dsp:txXfrm>
    </dsp:sp>
    <dsp:sp modelId="{0307BC54-DC12-48C2-AD43-3FD3DCD10915}">
      <dsp:nvSpPr>
        <dsp:cNvPr id="0" name=""/>
        <dsp:cNvSpPr/>
      </dsp:nvSpPr>
      <dsp:spPr>
        <a:xfrm>
          <a:off x="0" y="675884"/>
          <a:ext cx="10784542" cy="27572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409"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en-US" sz="1400" b="1" kern="1200"/>
            <a:t>Fund</a:t>
          </a:r>
          <a:r>
            <a:rPr lang="en-US" sz="1400" kern="1200"/>
            <a:t> – A self-balancing set of accounts that is segregated for a specific purpose, often with restrictions on how the resources can be used.</a:t>
          </a:r>
        </a:p>
        <a:p>
          <a:pPr marL="114300" lvl="1" indent="-114300" algn="l" defTabSz="622300">
            <a:lnSpc>
              <a:spcPct val="90000"/>
            </a:lnSpc>
            <a:spcBef>
              <a:spcPct val="0"/>
            </a:spcBef>
            <a:spcAft>
              <a:spcPct val="20000"/>
            </a:spcAft>
            <a:buChar char="•"/>
          </a:pPr>
          <a:r>
            <a:rPr lang="en-US" sz="1400" b="1" kern="1200"/>
            <a:t>GL (General Ledger)</a:t>
          </a:r>
          <a:r>
            <a:rPr lang="en-US" sz="1400" kern="1200"/>
            <a:t> – Represents the detailed financial account used to record transactions in the fund. It includes </a:t>
          </a:r>
          <a:r>
            <a:rPr lang="en-US" sz="1400" b="1" kern="1200"/>
            <a:t>assets, liabilities, equity, revenues, and expenditures</a:t>
          </a:r>
          <a:r>
            <a:rPr lang="en-US" sz="1400" kern="1200"/>
            <a:t>, and is used to generate financial statements and track the overall financial position of the organization.</a:t>
          </a:r>
        </a:p>
        <a:p>
          <a:pPr marL="114300" lvl="1" indent="-114300" algn="l" defTabSz="622300">
            <a:lnSpc>
              <a:spcPct val="90000"/>
            </a:lnSpc>
            <a:spcBef>
              <a:spcPct val="0"/>
            </a:spcBef>
            <a:spcAft>
              <a:spcPct val="20000"/>
            </a:spcAft>
            <a:buChar char="•"/>
          </a:pPr>
          <a:r>
            <a:rPr lang="en-US" sz="1400" b="1" kern="1200"/>
            <a:t>Function</a:t>
          </a:r>
          <a:r>
            <a:rPr lang="en-US" sz="1400" kern="1200"/>
            <a:t> – The purpose of the expenditure (instruction, support services, etc.).</a:t>
          </a:r>
        </a:p>
        <a:p>
          <a:pPr marL="114300" lvl="1" indent="-114300" algn="l" defTabSz="622300">
            <a:lnSpc>
              <a:spcPct val="90000"/>
            </a:lnSpc>
            <a:spcBef>
              <a:spcPct val="0"/>
            </a:spcBef>
            <a:spcAft>
              <a:spcPct val="20000"/>
            </a:spcAft>
            <a:buChar char="•"/>
          </a:pPr>
          <a:r>
            <a:rPr lang="en-US" sz="1400" b="1" kern="1200"/>
            <a:t>Object</a:t>
          </a:r>
          <a:r>
            <a:rPr lang="en-US" sz="1400" kern="1200"/>
            <a:t> – The type of revenue (local property tax, state school fund grant, etc.) or expenditure (salaries, supplies, capital outlay, etc.).</a:t>
          </a:r>
        </a:p>
        <a:p>
          <a:pPr marL="114300" lvl="1" indent="-114300" algn="l" defTabSz="622300">
            <a:lnSpc>
              <a:spcPct val="90000"/>
            </a:lnSpc>
            <a:spcBef>
              <a:spcPct val="0"/>
            </a:spcBef>
            <a:spcAft>
              <a:spcPct val="20000"/>
            </a:spcAft>
            <a:buChar char="•"/>
          </a:pPr>
          <a:r>
            <a:rPr lang="en-US" sz="1400" b="1" kern="1200"/>
            <a:t>Program</a:t>
          </a:r>
          <a:r>
            <a:rPr lang="en-US" sz="1400" kern="1200"/>
            <a:t> – The specific educational program associated with the expenditure.</a:t>
          </a:r>
        </a:p>
        <a:p>
          <a:pPr marL="114300" lvl="1" indent="-114300" algn="l" defTabSz="622300">
            <a:lnSpc>
              <a:spcPct val="90000"/>
            </a:lnSpc>
            <a:spcBef>
              <a:spcPct val="0"/>
            </a:spcBef>
            <a:spcAft>
              <a:spcPct val="20000"/>
            </a:spcAft>
            <a:buChar char="•"/>
          </a:pPr>
          <a:r>
            <a:rPr lang="en-US" sz="1400" b="1" kern="1200"/>
            <a:t>Grant</a:t>
          </a:r>
          <a:r>
            <a:rPr lang="en-US" sz="1400" kern="1200"/>
            <a:t> – The federal or state grant funding the expenditure.</a:t>
          </a:r>
        </a:p>
        <a:p>
          <a:pPr marL="114300" lvl="1" indent="-114300" algn="l" defTabSz="622300">
            <a:lnSpc>
              <a:spcPct val="90000"/>
            </a:lnSpc>
            <a:spcBef>
              <a:spcPct val="0"/>
            </a:spcBef>
            <a:spcAft>
              <a:spcPct val="20000"/>
            </a:spcAft>
            <a:buChar char="•"/>
          </a:pPr>
          <a:r>
            <a:rPr lang="en-US" sz="1400" b="1" kern="1200"/>
            <a:t>Curriculum</a:t>
          </a:r>
          <a:r>
            <a:rPr lang="en-US" sz="1400" kern="1200"/>
            <a:t> – Specific instructional categories tied to spending (for relevant expenditures).</a:t>
          </a:r>
        </a:p>
        <a:p>
          <a:pPr marL="114300" lvl="1" indent="-114300" algn="l" defTabSz="622300">
            <a:lnSpc>
              <a:spcPct val="90000"/>
            </a:lnSpc>
            <a:spcBef>
              <a:spcPct val="0"/>
            </a:spcBef>
            <a:spcAft>
              <a:spcPct val="20000"/>
            </a:spcAft>
            <a:buChar char="•"/>
          </a:pPr>
          <a:r>
            <a:rPr lang="en-US" sz="1400" b="1" kern="1200"/>
            <a:t>Grade Level</a:t>
          </a:r>
          <a:r>
            <a:rPr lang="en-US" sz="1400" kern="1200"/>
            <a:t> – Classification by student level for better financial tracking (for relevant expenditures).</a:t>
          </a:r>
        </a:p>
        <a:p>
          <a:pPr marL="114300" lvl="1" indent="-114300" algn="l" defTabSz="622300">
            <a:lnSpc>
              <a:spcPct val="90000"/>
            </a:lnSpc>
            <a:spcBef>
              <a:spcPct val="0"/>
            </a:spcBef>
            <a:spcAft>
              <a:spcPct val="20000"/>
            </a:spcAft>
            <a:buChar char="•"/>
          </a:pPr>
          <a:r>
            <a:rPr lang="en-US" sz="1400" b="1" kern="1200"/>
            <a:t>Accountability Measure</a:t>
          </a:r>
          <a:r>
            <a:rPr lang="en-US" sz="1400" kern="1200"/>
            <a:t> – Links financial data to </a:t>
          </a:r>
          <a:r>
            <a:rPr lang="en-US" sz="1400" b="1" kern="1200"/>
            <a:t>student outcomes, performance targets, or compliance indicators</a:t>
          </a:r>
          <a:r>
            <a:rPr lang="en-US" sz="1400" kern="1200"/>
            <a:t>. This dimension supports transparency and evaluation by tying expenditures to measurable results, such as graduation rates, assessment performance, or equity benchmarks.</a:t>
          </a:r>
        </a:p>
      </dsp:txBody>
      <dsp:txXfrm>
        <a:off x="0" y="675884"/>
        <a:ext cx="10784542" cy="2757240"/>
      </dsp:txXfrm>
    </dsp:sp>
    <dsp:sp modelId="{1A23A7FC-A804-4166-9042-365BE479FB77}">
      <dsp:nvSpPr>
        <dsp:cNvPr id="0" name=""/>
        <dsp:cNvSpPr/>
      </dsp:nvSpPr>
      <dsp:spPr>
        <a:xfrm>
          <a:off x="0" y="3433125"/>
          <a:ext cx="10784542" cy="431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Note: Due to the co-mingling in the original COA, we had to re-work the numbering conventions.</a:t>
          </a:r>
        </a:p>
      </dsp:txBody>
      <dsp:txXfrm>
        <a:off x="21075" y="3454200"/>
        <a:ext cx="10742392" cy="389580"/>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To continue to the process of engagement we sent out these surveys </a:t>
            </a:r>
          </a:p>
          <a:p>
            <a:endParaRPr lang="en-US"/>
          </a:p>
          <a:p>
            <a:r>
              <a:rPr lang="en-US"/>
              <a:t>This survey will help us guide our decisions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5</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9314700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1. In order to review new coding structure, we intend too post these on our FTU webpage and ask districts to validate the breakdown of each dimension so that we are not missing codes </a:t>
            </a:r>
          </a:p>
          <a:p>
            <a:endParaRPr lang="en-US"/>
          </a:p>
          <a:p>
            <a:endParaRPr lang="en-US"/>
          </a:p>
          <a:p>
            <a:r>
              <a:rPr lang="en-US"/>
              <a:t>2. 20 element code format - will be conducted in partnership with the chart of accounts committee </a:t>
            </a:r>
          </a:p>
          <a:p>
            <a:r>
              <a:rPr lang="en-US"/>
              <a:t>		</a:t>
            </a:r>
          </a:p>
          <a:p>
            <a:r>
              <a:rPr lang="en-US"/>
              <a:t>3. Once we have reviewed the entire structure, we will provide a formal proposal for Board</a:t>
            </a:r>
          </a:p>
          <a:p>
            <a:endParaRPr lang="en-US"/>
          </a:p>
          <a:p>
            <a:endParaRPr lang="en-US"/>
          </a:p>
          <a:p>
            <a:r>
              <a:rPr lang="en-US"/>
              <a:t>* Note need to identify the branches – working on manual portion with SDs</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6</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7585761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To highlight those changes….</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7</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660402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a:extLst>
            <a:ext uri="{FF2B5EF4-FFF2-40B4-BE49-F238E27FC236}">
              <a16:creationId xmlns:a16="http://schemas.microsoft.com/office/drawing/2014/main" id="{CBB09BAB-2A01-772F-CE78-B7702F0ED4EA}"/>
            </a:ext>
          </a:extLst>
        </p:cNvPr>
        <p:cNvGrpSpPr/>
        <p:nvPr/>
      </p:nvGrpSpPr>
      <p:grpSpPr>
        <a:xfrm>
          <a:off x="0" y="0"/>
          <a:ext cx="0" cy="0"/>
          <a:chOff x="0" y="0"/>
          <a:chExt cx="0" cy="0"/>
        </a:xfrm>
      </p:grpSpPr>
      <p:sp>
        <p:nvSpPr>
          <p:cNvPr id="579" name="Google Shape;579;p1:notes">
            <a:extLst>
              <a:ext uri="{FF2B5EF4-FFF2-40B4-BE49-F238E27FC236}">
                <a16:creationId xmlns:a16="http://schemas.microsoft.com/office/drawing/2014/main" id="{5D27AD2A-7BE4-41A5-BFB2-F00B21B8AB4B}"/>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This slide gives you a visual of the dimensions and definitions of each dimension. </a:t>
            </a:r>
          </a:p>
          <a:p>
            <a:pPr marL="0" lvl="0" indent="0" algn="l" rtl="0">
              <a:spcBef>
                <a:spcPts val="0"/>
              </a:spcBef>
              <a:spcAft>
                <a:spcPts val="0"/>
              </a:spcAft>
              <a:buNone/>
            </a:pPr>
            <a:endParaRPr lang="en-US"/>
          </a:p>
          <a:p>
            <a:pPr marL="0" lvl="0" indent="0" algn="l" rtl="0">
              <a:spcBef>
                <a:spcPts val="0"/>
              </a:spcBef>
              <a:spcAft>
                <a:spcPts val="0"/>
              </a:spcAft>
              <a:buNone/>
            </a:pPr>
            <a:endParaRPr lang="en-US"/>
          </a:p>
          <a:p>
            <a:pPr marL="0" lvl="0" indent="0" algn="l" rtl="0">
              <a:spcBef>
                <a:spcPts val="0"/>
              </a:spcBef>
              <a:spcAft>
                <a:spcPts val="0"/>
              </a:spcAft>
              <a:buNone/>
            </a:pPr>
            <a:r>
              <a:rPr lang="en-US"/>
              <a:t>Need to state which ones were new vs comingled. </a:t>
            </a:r>
          </a:p>
          <a:p>
            <a:pPr marL="0" lvl="0" indent="0" algn="l" rtl="0">
              <a:spcBef>
                <a:spcPts val="0"/>
              </a:spcBef>
              <a:spcAft>
                <a:spcPts val="0"/>
              </a:spcAft>
              <a:buNone/>
            </a:pPr>
            <a:endParaRPr lang="en-US"/>
          </a:p>
          <a:p>
            <a:pPr marL="0" lvl="0" indent="0" algn="l" rtl="0">
              <a:spcBef>
                <a:spcPts val="0"/>
              </a:spcBef>
              <a:spcAft>
                <a:spcPts val="0"/>
              </a:spcAft>
              <a:buNone/>
            </a:pPr>
            <a:endParaRPr lang="en-US"/>
          </a:p>
          <a:p>
            <a:pPr marL="0" lvl="0" indent="0" algn="l" rtl="0">
              <a:spcBef>
                <a:spcPts val="0"/>
              </a:spcBef>
              <a:spcAft>
                <a:spcPts val="0"/>
              </a:spcAft>
              <a:buNone/>
            </a:pPr>
            <a:r>
              <a:rPr lang="en-US"/>
              <a:t>We rightfully should propose the funding of the 20-dimension account code sequence since some districts are using a 28-dimension code string. </a:t>
            </a:r>
            <a:endParaRPr/>
          </a:p>
        </p:txBody>
      </p:sp>
      <p:sp>
        <p:nvSpPr>
          <p:cNvPr id="580" name="Google Shape;580;p1:notes">
            <a:extLst>
              <a:ext uri="{FF2B5EF4-FFF2-40B4-BE49-F238E27FC236}">
                <a16:creationId xmlns:a16="http://schemas.microsoft.com/office/drawing/2014/main" id="{9A27A646-B50F-C335-E0CB-CF18D92880F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826105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a:extLst>
            <a:ext uri="{FF2B5EF4-FFF2-40B4-BE49-F238E27FC236}">
              <a16:creationId xmlns:a16="http://schemas.microsoft.com/office/drawing/2014/main" id="{F48ADDD7-C608-92D3-4B8C-AA91EAC9C675}"/>
            </a:ext>
          </a:extLst>
        </p:cNvPr>
        <p:cNvGrpSpPr/>
        <p:nvPr/>
      </p:nvGrpSpPr>
      <p:grpSpPr>
        <a:xfrm>
          <a:off x="0" y="0"/>
          <a:ext cx="0" cy="0"/>
          <a:chOff x="0" y="0"/>
          <a:chExt cx="0" cy="0"/>
        </a:xfrm>
      </p:grpSpPr>
      <p:sp>
        <p:nvSpPr>
          <p:cNvPr id="579" name="Google Shape;579;p1:notes">
            <a:extLst>
              <a:ext uri="{FF2B5EF4-FFF2-40B4-BE49-F238E27FC236}">
                <a16:creationId xmlns:a16="http://schemas.microsoft.com/office/drawing/2014/main" id="{AB1AA54B-BA1D-9282-23C5-695BDD949690}"/>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These are the proposed changes to the narrative portion </a:t>
            </a:r>
          </a:p>
          <a:p>
            <a:pPr marL="0" lvl="0" indent="0" algn="l" rtl="0">
              <a:spcBef>
                <a:spcPts val="0"/>
              </a:spcBef>
              <a:spcAft>
                <a:spcPts val="0"/>
              </a:spcAft>
              <a:buNone/>
            </a:pPr>
            <a:endParaRPr lang="en-US"/>
          </a:p>
          <a:p>
            <a:pPr marL="0" lvl="0" indent="0" algn="l" rtl="0">
              <a:spcBef>
                <a:spcPts val="0"/>
              </a:spcBef>
              <a:spcAft>
                <a:spcPts val="0"/>
              </a:spcAft>
              <a:buNone/>
            </a:pPr>
            <a:r>
              <a:rPr lang="en-US"/>
              <a:t>We have turned it into a comprehensive accounting and budgeting manual. </a:t>
            </a:r>
          </a:p>
          <a:p>
            <a:pPr marL="0" lvl="0" indent="0" algn="l" rtl="0">
              <a:spcBef>
                <a:spcPts val="0"/>
              </a:spcBef>
              <a:spcAft>
                <a:spcPts val="0"/>
              </a:spcAft>
              <a:buNone/>
            </a:pPr>
            <a:endParaRPr lang="en-US"/>
          </a:p>
          <a:p>
            <a:pPr marL="0" lvl="0" indent="0" algn="l" rtl="0">
              <a:spcBef>
                <a:spcPts val="0"/>
              </a:spcBef>
              <a:spcAft>
                <a:spcPts val="0"/>
              </a:spcAft>
              <a:buNone/>
            </a:pPr>
            <a:r>
              <a:rPr lang="en-US"/>
              <a:t>Promoting best practices </a:t>
            </a:r>
            <a:endParaRPr/>
          </a:p>
        </p:txBody>
      </p:sp>
      <p:sp>
        <p:nvSpPr>
          <p:cNvPr id="580" name="Google Shape;580;p1:notes">
            <a:extLst>
              <a:ext uri="{FF2B5EF4-FFF2-40B4-BE49-F238E27FC236}">
                <a16:creationId xmlns:a16="http://schemas.microsoft.com/office/drawing/2014/main" id="{F0FD391A-E938-3EF9-E16D-21C585D3E5F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17081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a:extLst>
            <a:ext uri="{FF2B5EF4-FFF2-40B4-BE49-F238E27FC236}">
              <a16:creationId xmlns:a16="http://schemas.microsoft.com/office/drawing/2014/main" id="{1E3D6074-F5CB-BFE1-ED4B-8F271C7F121E}"/>
            </a:ext>
          </a:extLst>
        </p:cNvPr>
        <p:cNvGrpSpPr/>
        <p:nvPr/>
      </p:nvGrpSpPr>
      <p:grpSpPr>
        <a:xfrm>
          <a:off x="0" y="0"/>
          <a:ext cx="0" cy="0"/>
          <a:chOff x="0" y="0"/>
          <a:chExt cx="0" cy="0"/>
        </a:xfrm>
      </p:grpSpPr>
      <p:sp>
        <p:nvSpPr>
          <p:cNvPr id="579" name="Google Shape;579;p1:notes">
            <a:extLst>
              <a:ext uri="{FF2B5EF4-FFF2-40B4-BE49-F238E27FC236}">
                <a16:creationId xmlns:a16="http://schemas.microsoft.com/office/drawing/2014/main" id="{DB139AEF-7D1E-3A7D-45AB-84A7AA6AC4E7}"/>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These are the proposed changes to the narrative portion </a:t>
            </a:r>
          </a:p>
          <a:p>
            <a:pPr marL="0" lvl="0" indent="0" algn="l" rtl="0">
              <a:spcBef>
                <a:spcPts val="0"/>
              </a:spcBef>
              <a:spcAft>
                <a:spcPts val="0"/>
              </a:spcAft>
              <a:buNone/>
            </a:pPr>
            <a:endParaRPr lang="en-US"/>
          </a:p>
          <a:p>
            <a:pPr marL="0" lvl="0" indent="0" algn="l" rtl="0">
              <a:spcBef>
                <a:spcPts val="0"/>
              </a:spcBef>
              <a:spcAft>
                <a:spcPts val="0"/>
              </a:spcAft>
              <a:buNone/>
            </a:pPr>
            <a:r>
              <a:rPr lang="en-US"/>
              <a:t>We have turned it into a comprehensive accounting and budgeting manual. </a:t>
            </a:r>
          </a:p>
          <a:p>
            <a:pPr marL="0" lvl="0" indent="0" algn="l" rtl="0">
              <a:spcBef>
                <a:spcPts val="0"/>
              </a:spcBef>
              <a:spcAft>
                <a:spcPts val="0"/>
              </a:spcAft>
              <a:buNone/>
            </a:pPr>
            <a:endParaRPr lang="en-US"/>
          </a:p>
          <a:p>
            <a:pPr marL="0" lvl="0" indent="0" algn="l" rtl="0">
              <a:spcBef>
                <a:spcPts val="0"/>
              </a:spcBef>
              <a:spcAft>
                <a:spcPts val="0"/>
              </a:spcAft>
              <a:buNone/>
            </a:pPr>
            <a:r>
              <a:rPr lang="en-US"/>
              <a:t>Promoting best practices </a:t>
            </a:r>
            <a:endParaRPr/>
          </a:p>
        </p:txBody>
      </p:sp>
      <p:sp>
        <p:nvSpPr>
          <p:cNvPr id="580" name="Google Shape;580;p1:notes">
            <a:extLst>
              <a:ext uri="{FF2B5EF4-FFF2-40B4-BE49-F238E27FC236}">
                <a16:creationId xmlns:a16="http://schemas.microsoft.com/office/drawing/2014/main" id="{44949A3B-27FD-9B45-6F51-3F775D541E1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781882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9"/>
        <p:cNvGrpSpPr/>
        <p:nvPr/>
      </p:nvGrpSpPr>
      <p:grpSpPr>
        <a:xfrm>
          <a:off x="0" y="0"/>
          <a:ext cx="0" cy="0"/>
          <a:chOff x="0" y="0"/>
          <a:chExt cx="0" cy="0"/>
        </a:xfrm>
      </p:grpSpPr>
      <p:sp>
        <p:nvSpPr>
          <p:cNvPr id="630" name="Google Shape;630;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District communications?</a:t>
            </a:r>
            <a:endParaRPr/>
          </a:p>
        </p:txBody>
      </p:sp>
      <p:sp>
        <p:nvSpPr>
          <p:cNvPr id="631" name="Google Shape;631;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2"/>
        <p:cNvGrpSpPr/>
        <p:nvPr/>
      </p:nvGrpSpPr>
      <p:grpSpPr>
        <a:xfrm>
          <a:off x="0" y="0"/>
          <a:ext cx="0" cy="0"/>
          <a:chOff x="0" y="0"/>
          <a:chExt cx="0" cy="0"/>
        </a:xfrm>
      </p:grpSpPr>
      <p:sp>
        <p:nvSpPr>
          <p:cNvPr id="673" name="Google Shape;673;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74" name="Google Shape;674;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AE25D7A7-DBF1-4731-876B-EF0349DEF57D}"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180188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79C08E3A-1967-44F7-9CA0-320D3ED909C6}"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3486750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solidFill>
                  <a:schemeClr val="accent1"/>
                </a:solidFill>
              </a:rPr>
              <a:t>twitter.com/</a:t>
            </a:r>
            <a:r>
              <a:rPr lang="en-US" sz="2400" err="1">
                <a:solidFill>
                  <a:schemeClr val="accent1"/>
                </a:solidFill>
              </a:rPr>
              <a:t>ORDeptEd</a:t>
            </a:r>
            <a:r>
              <a:rPr lang="en-US" sz="2400">
                <a:solidFill>
                  <a:schemeClr val="accent1"/>
                </a:solidFill>
              </a:rPr>
              <a:t> | fb.com/</a:t>
            </a:r>
            <a:r>
              <a:rPr lang="en-US" sz="2400" err="1">
                <a:solidFill>
                  <a:schemeClr val="accent1"/>
                </a:solidFill>
              </a:rPr>
              <a:t>ORDeptEd</a:t>
            </a:r>
            <a:endParaRPr lang="en-US" sz="240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8150A4BA-4BC0-44D2-9B7A-1BA67BCFD26E}"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727585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BE140E1E-9F50-4DA7-8532-904D1258043E}"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4225741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a:t>Click to edit Master title style</a:t>
            </a:r>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p>
        </p:txBody>
      </p:sp>
      <p:sp>
        <p:nvSpPr>
          <p:cNvPr id="10" name="Date Placeholder 3"/>
          <p:cNvSpPr>
            <a:spLocks noGrp="1"/>
          </p:cNvSpPr>
          <p:nvPr>
            <p:ph type="dt" sz="half" idx="10"/>
          </p:nvPr>
        </p:nvSpPr>
        <p:spPr>
          <a:xfrm>
            <a:off x="3854824" y="6139793"/>
            <a:ext cx="4509246" cy="365125"/>
          </a:xfrm>
        </p:spPr>
        <p:txBody>
          <a:bodyPr/>
          <a:lstStyle/>
          <a:p>
            <a:fld id="{0E083E88-43CE-4949-BD10-EF58ACAC9E00}" type="datetime1">
              <a:rPr lang="en-US" smtClean="0"/>
              <a:t>1/30/2026</a:t>
            </a:fld>
            <a:endParaRPr lang="en-US"/>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5405197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A4262DA6-2890-4F76-9B5D-A52D8E5BCA20}"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a:p>
        </p:txBody>
      </p:sp>
    </p:spTree>
    <p:extLst>
      <p:ext uri="{BB962C8B-B14F-4D97-AF65-F5344CB8AC3E}">
        <p14:creationId xmlns:p14="http://schemas.microsoft.com/office/powerpoint/2010/main" val="42887970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p>
        </p:txBody>
      </p:sp>
      <p:sp>
        <p:nvSpPr>
          <p:cNvPr id="5" name="Date Placeholder 4"/>
          <p:cNvSpPr>
            <a:spLocks noGrp="1"/>
          </p:cNvSpPr>
          <p:nvPr>
            <p:ph type="dt" sz="half" idx="10"/>
          </p:nvPr>
        </p:nvSpPr>
        <p:spPr/>
        <p:txBody>
          <a:bodyPr/>
          <a:lstStyle/>
          <a:p>
            <a:fld id="{4C1815FD-6724-4955-AFD3-561894D7734F}" type="datetime1">
              <a:rPr lang="en-US" smtClean="0"/>
              <a:t>1/30/2026</a:t>
            </a:fld>
            <a:endParaRPr lang="en-US"/>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8308313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C799AFBB-9424-4797-A9A3-15E0C521173F}"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0309872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p>
        </p:txBody>
      </p:sp>
      <p:sp>
        <p:nvSpPr>
          <p:cNvPr id="5" name="Date Placeholder 4"/>
          <p:cNvSpPr>
            <a:spLocks noGrp="1"/>
          </p:cNvSpPr>
          <p:nvPr>
            <p:ph type="dt" sz="half" idx="10"/>
          </p:nvPr>
        </p:nvSpPr>
        <p:spPr/>
        <p:txBody>
          <a:bodyPr/>
          <a:lstStyle/>
          <a:p>
            <a:fld id="{255738ED-FF95-41E6-873D-176A2FFBF827}" type="datetime1">
              <a:rPr lang="en-US" smtClean="0"/>
              <a:t>1/30/2026</a:t>
            </a:fld>
            <a:endParaRPr lang="en-US"/>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5623910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p>
        </p:txBody>
      </p:sp>
      <p:sp>
        <p:nvSpPr>
          <p:cNvPr id="7" name="Date Placeholder 6"/>
          <p:cNvSpPr>
            <a:spLocks noGrp="1"/>
          </p:cNvSpPr>
          <p:nvPr>
            <p:ph type="dt" sz="half" idx="10"/>
          </p:nvPr>
        </p:nvSpPr>
        <p:spPr/>
        <p:txBody>
          <a:bodyPr/>
          <a:lstStyle/>
          <a:p>
            <a:fld id="{4A318A3D-EDBA-4019-A5D5-6822BAFE5D04}" type="datetime1">
              <a:rPr lang="en-US" smtClean="0"/>
              <a:t>1/30/2026</a:t>
            </a:fld>
            <a:endParaRPr lang="en-US"/>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6251804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p>
        </p:txBody>
      </p:sp>
      <p:sp>
        <p:nvSpPr>
          <p:cNvPr id="3" name="Date Placeholder 2"/>
          <p:cNvSpPr>
            <a:spLocks noGrp="1"/>
          </p:cNvSpPr>
          <p:nvPr>
            <p:ph type="dt" sz="half" idx="10"/>
          </p:nvPr>
        </p:nvSpPr>
        <p:spPr/>
        <p:txBody>
          <a:bodyPr/>
          <a:lstStyle/>
          <a:p>
            <a:fld id="{DD576694-5E3B-49E2-ADE2-1D5F075EA847}" type="datetime1">
              <a:rPr lang="en-US" smtClean="0"/>
              <a:t>1/30/2026</a:t>
            </a:fld>
            <a:endParaRPr lang="en-US"/>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a:p>
        </p:txBody>
      </p:sp>
    </p:spTree>
    <p:extLst>
      <p:ext uri="{BB962C8B-B14F-4D97-AF65-F5344CB8AC3E}">
        <p14:creationId xmlns:p14="http://schemas.microsoft.com/office/powerpoint/2010/main" val="2354524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p>
        </p:txBody>
      </p:sp>
      <p:sp>
        <p:nvSpPr>
          <p:cNvPr id="10" name="Date Placeholder 3"/>
          <p:cNvSpPr>
            <a:spLocks noGrp="1"/>
          </p:cNvSpPr>
          <p:nvPr>
            <p:ph type="dt" sz="half" idx="10"/>
          </p:nvPr>
        </p:nvSpPr>
        <p:spPr>
          <a:xfrm>
            <a:off x="3854824" y="6139793"/>
            <a:ext cx="4509246" cy="365125"/>
          </a:xfrm>
        </p:spPr>
        <p:txBody>
          <a:bodyPr/>
          <a:lstStyle/>
          <a:p>
            <a:fld id="{D3EF3E82-E342-448C-86A1-AD037F02CB12}" type="datetime1">
              <a:rPr lang="en-US" smtClean="0"/>
              <a:t>1/30/2026</a:t>
            </a:fld>
            <a:endParaRPr lang="en-US"/>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3945069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Footer Placeholder 2"/>
          <p:cNvSpPr>
            <a:spLocks noGrp="1"/>
          </p:cNvSpPr>
          <p:nvPr>
            <p:ph type="ftr" sz="quarter" idx="11"/>
          </p:nvPr>
        </p:nvSpPr>
        <p:spPr/>
        <p:txBody>
          <a:bodyPr/>
          <a:lstStyle/>
          <a:p>
            <a:r>
              <a:rPr lang="en-US"/>
              <a:t>Oregon Department of Education</a:t>
            </a:r>
          </a:p>
        </p:txBody>
      </p:sp>
      <p:sp>
        <p:nvSpPr>
          <p:cNvPr id="2" name="Date Placeholder 1"/>
          <p:cNvSpPr>
            <a:spLocks noGrp="1"/>
          </p:cNvSpPr>
          <p:nvPr>
            <p:ph type="dt" sz="half" idx="10"/>
          </p:nvPr>
        </p:nvSpPr>
        <p:spPr/>
        <p:txBody>
          <a:bodyPr/>
          <a:lstStyle/>
          <a:p>
            <a:fld id="{A755CB8E-C00C-4D55-865A-46E18BE7D0E5}" type="datetime1">
              <a:rPr lang="en-US" smtClean="0"/>
              <a:t>1/30/2026</a:t>
            </a:fld>
            <a:endParaRPr lang="en-US"/>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2883603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a:t>Text here</a:t>
            </a: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6F626B24-82E0-47A8-9892-00031563D56B}"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36479781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solidFill>
                  <a:schemeClr val="accent1"/>
                </a:solidFill>
              </a:rPr>
              <a:t>twitter.com/</a:t>
            </a:r>
            <a:r>
              <a:rPr lang="en-US" sz="2400" err="1">
                <a:solidFill>
                  <a:schemeClr val="accent1"/>
                </a:solidFill>
              </a:rPr>
              <a:t>ORDeptEd</a:t>
            </a:r>
            <a:r>
              <a:rPr lang="en-US" sz="2400">
                <a:solidFill>
                  <a:schemeClr val="accent1"/>
                </a:solidFill>
              </a:rPr>
              <a:t> | fb.com/</a:t>
            </a:r>
            <a:r>
              <a:rPr lang="en-US" sz="2400" err="1">
                <a:solidFill>
                  <a:schemeClr val="accent1"/>
                </a:solidFill>
              </a:rPr>
              <a:t>ORDeptEd</a:t>
            </a:r>
            <a:endParaRPr lang="en-US" sz="240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849126F9-427B-4C4E-ACBA-53EE8F200CAE}"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8112458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Oregon Department of Educatio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4D19AF88-7CB1-4F03-ADC2-18D459D6C618}"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2064369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p>
        </p:txBody>
      </p:sp>
      <p:sp>
        <p:nvSpPr>
          <p:cNvPr id="10" name="Date Placeholder 3"/>
          <p:cNvSpPr>
            <a:spLocks noGrp="1"/>
          </p:cNvSpPr>
          <p:nvPr>
            <p:ph type="dt" sz="half" idx="10"/>
          </p:nvPr>
        </p:nvSpPr>
        <p:spPr>
          <a:xfrm>
            <a:off x="3854824" y="6139793"/>
            <a:ext cx="4509246" cy="365125"/>
          </a:xfrm>
        </p:spPr>
        <p:txBody>
          <a:bodyPr/>
          <a:lstStyle/>
          <a:p>
            <a:fld id="{8B227D26-86C6-456C-9E25-4F6B7B50F9B7}" type="datetime1">
              <a:rPr lang="en-US" smtClean="0"/>
              <a:t>1/30/2026</a:t>
            </a:fld>
            <a:endParaRPr lang="en-US"/>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38499496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E2475BFB-07FD-45AF-A1F5-17A74D57B308}"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a:p>
        </p:txBody>
      </p:sp>
    </p:spTree>
    <p:extLst>
      <p:ext uri="{BB962C8B-B14F-4D97-AF65-F5344CB8AC3E}">
        <p14:creationId xmlns:p14="http://schemas.microsoft.com/office/powerpoint/2010/main" val="27821267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p>
        </p:txBody>
      </p:sp>
      <p:sp>
        <p:nvSpPr>
          <p:cNvPr id="5" name="Date Placeholder 4"/>
          <p:cNvSpPr>
            <a:spLocks noGrp="1"/>
          </p:cNvSpPr>
          <p:nvPr>
            <p:ph type="dt" sz="half" idx="10"/>
          </p:nvPr>
        </p:nvSpPr>
        <p:spPr/>
        <p:txBody>
          <a:bodyPr/>
          <a:lstStyle/>
          <a:p>
            <a:fld id="{EE580E6D-38C0-4806-A470-ECB46D5363C2}" type="datetime1">
              <a:rPr lang="en-US" smtClean="0"/>
              <a:t>1/30/2026</a:t>
            </a:fld>
            <a:endParaRPr lang="en-US"/>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35864896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632556FE-66BD-481D-85E3-5F58F517F705}"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11898889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p>
        </p:txBody>
      </p:sp>
      <p:sp>
        <p:nvSpPr>
          <p:cNvPr id="5" name="Date Placeholder 4"/>
          <p:cNvSpPr>
            <a:spLocks noGrp="1"/>
          </p:cNvSpPr>
          <p:nvPr>
            <p:ph type="dt" sz="half" idx="10"/>
          </p:nvPr>
        </p:nvSpPr>
        <p:spPr/>
        <p:txBody>
          <a:bodyPr/>
          <a:lstStyle/>
          <a:p>
            <a:fld id="{DF6584CC-A997-44CB-A1EE-F4E0DFBAD779}" type="datetime1">
              <a:rPr lang="en-US" smtClean="0"/>
              <a:t>1/30/2026</a:t>
            </a:fld>
            <a:endParaRPr lang="en-US"/>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40306303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p>
        </p:txBody>
      </p:sp>
      <p:sp>
        <p:nvSpPr>
          <p:cNvPr id="7" name="Date Placeholder 6"/>
          <p:cNvSpPr>
            <a:spLocks noGrp="1"/>
          </p:cNvSpPr>
          <p:nvPr>
            <p:ph type="dt" sz="half" idx="10"/>
          </p:nvPr>
        </p:nvSpPr>
        <p:spPr/>
        <p:txBody>
          <a:bodyPr/>
          <a:lstStyle/>
          <a:p>
            <a:fld id="{F2FC4EFE-8E4C-4BC7-B5B3-D4F54D3E472D}" type="datetime1">
              <a:rPr lang="en-US" smtClean="0"/>
              <a:t>1/30/2026</a:t>
            </a:fld>
            <a:endParaRPr lang="en-US"/>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3508745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lvl2pPr marL="685800" indent="-228600">
              <a:buFont typeface="Courier New" panose="02070309020205020404" pitchFamily="49" charset="0"/>
              <a:buChar char="o"/>
              <a:defRPr/>
            </a:lvl2pPr>
            <a:lvl3pPr marL="1143000" indent="-228600">
              <a:buFont typeface="Wingdings" panose="05000000000000000000" pitchFamily="2" charset="2"/>
              <a:buChar char="§"/>
              <a:defRPr/>
            </a:lvl3pPr>
            <a:lvl4pPr marL="1600200" indent="-228600">
              <a:buFont typeface="Arial" panose="020B0604020202020204" pitchFamily="34" charset="0"/>
              <a:buChar char="•"/>
              <a:defRPr/>
            </a:lvl4pPr>
            <a:lvl5pPr marL="2057400" indent="-228600">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58160567-124C-4095-81DC-815DD21CE8C9}"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a:p>
        </p:txBody>
      </p:sp>
    </p:spTree>
    <p:extLst>
      <p:ext uri="{BB962C8B-B14F-4D97-AF65-F5344CB8AC3E}">
        <p14:creationId xmlns:p14="http://schemas.microsoft.com/office/powerpoint/2010/main" val="283260352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p>
        </p:txBody>
      </p:sp>
      <p:sp>
        <p:nvSpPr>
          <p:cNvPr id="3" name="Date Placeholder 2"/>
          <p:cNvSpPr>
            <a:spLocks noGrp="1"/>
          </p:cNvSpPr>
          <p:nvPr>
            <p:ph type="dt" sz="half" idx="10"/>
          </p:nvPr>
        </p:nvSpPr>
        <p:spPr/>
        <p:txBody>
          <a:bodyPr/>
          <a:lstStyle/>
          <a:p>
            <a:fld id="{B041FEB8-1AD5-4C22-A87E-7FD2DE9EAF9B}" type="datetime1">
              <a:rPr lang="en-US" smtClean="0"/>
              <a:t>1/30/2026</a:t>
            </a:fld>
            <a:endParaRPr lang="en-US"/>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a:p>
        </p:txBody>
      </p:sp>
    </p:spTree>
    <p:extLst>
      <p:ext uri="{BB962C8B-B14F-4D97-AF65-F5344CB8AC3E}">
        <p14:creationId xmlns:p14="http://schemas.microsoft.com/office/powerpoint/2010/main" val="174966012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Footer Placeholder 2"/>
          <p:cNvSpPr>
            <a:spLocks noGrp="1"/>
          </p:cNvSpPr>
          <p:nvPr>
            <p:ph type="ftr" sz="quarter" idx="11"/>
          </p:nvPr>
        </p:nvSpPr>
        <p:spPr/>
        <p:txBody>
          <a:bodyPr/>
          <a:lstStyle/>
          <a:p>
            <a:r>
              <a:rPr lang="en-US"/>
              <a:t>Oregon Department of Education</a:t>
            </a:r>
          </a:p>
        </p:txBody>
      </p:sp>
      <p:sp>
        <p:nvSpPr>
          <p:cNvPr id="2" name="Date Placeholder 1"/>
          <p:cNvSpPr>
            <a:spLocks noGrp="1"/>
          </p:cNvSpPr>
          <p:nvPr>
            <p:ph type="dt" sz="half" idx="10"/>
          </p:nvPr>
        </p:nvSpPr>
        <p:spPr/>
        <p:txBody>
          <a:bodyPr/>
          <a:lstStyle/>
          <a:p>
            <a:fld id="{6559BCA1-3F28-4504-87BF-D3D670F39A74}" type="datetime1">
              <a:rPr lang="en-US" smtClean="0"/>
              <a:t>1/30/2026</a:t>
            </a:fld>
            <a:endParaRPr lang="en-US"/>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41835378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8B05E307-4653-458C-80B0-E9544025F040}"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9036913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solidFill>
                  <a:schemeClr val="accent1"/>
                </a:solidFill>
              </a:rPr>
              <a:t>twitter.com/</a:t>
            </a:r>
            <a:r>
              <a:rPr lang="en-US" sz="2400" err="1">
                <a:solidFill>
                  <a:schemeClr val="accent1"/>
                </a:solidFill>
              </a:rPr>
              <a:t>ORDeptEd</a:t>
            </a:r>
            <a:r>
              <a:rPr lang="en-US" sz="2400">
                <a:solidFill>
                  <a:schemeClr val="accent1"/>
                </a:solidFill>
              </a:rPr>
              <a:t> | fb.com/</a:t>
            </a:r>
            <a:r>
              <a:rPr lang="en-US" sz="2400" err="1">
                <a:solidFill>
                  <a:schemeClr val="accent1"/>
                </a:solidFill>
              </a:rPr>
              <a:t>ORDeptEd</a:t>
            </a:r>
            <a:endParaRPr lang="en-US" sz="240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FD07D6D1-EA64-40DD-A897-6F8EE962E11D}"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4904774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Oregon Department of Educatio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36169A84-B199-41D1-BD2A-A7BA89EA64F1}"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42542462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p>
        </p:txBody>
      </p:sp>
      <p:sp>
        <p:nvSpPr>
          <p:cNvPr id="10" name="Date Placeholder 3"/>
          <p:cNvSpPr>
            <a:spLocks noGrp="1"/>
          </p:cNvSpPr>
          <p:nvPr>
            <p:ph type="dt" sz="half" idx="10"/>
          </p:nvPr>
        </p:nvSpPr>
        <p:spPr>
          <a:xfrm>
            <a:off x="3854824" y="6139793"/>
            <a:ext cx="4509246" cy="365125"/>
          </a:xfrm>
        </p:spPr>
        <p:txBody>
          <a:bodyPr/>
          <a:lstStyle/>
          <a:p>
            <a:fld id="{E2E8D83D-2C09-4512-B2BC-C98EB3B89FA5}" type="datetime1">
              <a:rPr lang="en-US" smtClean="0"/>
              <a:t>1/30/2026</a:t>
            </a:fld>
            <a:endParaRPr lang="en-US"/>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77512754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4E4EE782-1113-4AA2-BA87-879A4B32EA8E}"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a:p>
        </p:txBody>
      </p:sp>
    </p:spTree>
    <p:extLst>
      <p:ext uri="{BB962C8B-B14F-4D97-AF65-F5344CB8AC3E}">
        <p14:creationId xmlns:p14="http://schemas.microsoft.com/office/powerpoint/2010/main" val="151175129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p>
        </p:txBody>
      </p:sp>
      <p:sp>
        <p:nvSpPr>
          <p:cNvPr id="5" name="Date Placeholder 4"/>
          <p:cNvSpPr>
            <a:spLocks noGrp="1"/>
          </p:cNvSpPr>
          <p:nvPr>
            <p:ph type="dt" sz="half" idx="10"/>
          </p:nvPr>
        </p:nvSpPr>
        <p:spPr/>
        <p:txBody>
          <a:bodyPr/>
          <a:lstStyle/>
          <a:p>
            <a:fld id="{257D380B-F62D-408C-AFFF-CEED7ACA0612}" type="datetime1">
              <a:rPr lang="en-US" smtClean="0"/>
              <a:t>1/30/2026</a:t>
            </a:fld>
            <a:endParaRPr lang="en-US"/>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46046207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88CBDB7B-9FFC-471F-A400-9D12E2D91974}"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74884755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p>
        </p:txBody>
      </p:sp>
      <p:sp>
        <p:nvSpPr>
          <p:cNvPr id="5" name="Date Placeholder 4"/>
          <p:cNvSpPr>
            <a:spLocks noGrp="1"/>
          </p:cNvSpPr>
          <p:nvPr>
            <p:ph type="dt" sz="half" idx="10"/>
          </p:nvPr>
        </p:nvSpPr>
        <p:spPr/>
        <p:txBody>
          <a:bodyPr/>
          <a:lstStyle/>
          <a:p>
            <a:fld id="{B7DDA5DD-5F82-41DC-9B60-8CE0A63777BB}" type="datetime1">
              <a:rPr lang="en-US" smtClean="0"/>
              <a:t>1/30/2026</a:t>
            </a:fld>
            <a:endParaRPr lang="en-US"/>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920291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marL="685800" indent="-228600">
              <a:buFont typeface="Courier New" panose="02070309020205020404" pitchFamily="49" charset="0"/>
              <a:buChar char="o"/>
              <a:defRPr sz="2400"/>
            </a:lvl2pPr>
            <a:lvl3pPr marL="1143000" indent="-228600">
              <a:buFont typeface="Wingdings" panose="05000000000000000000" pitchFamily="2" charset="2"/>
              <a:buChar char="§"/>
              <a:defRPr sz="2400"/>
            </a:lvl3pPr>
            <a:lvl4pPr marL="1600200" indent="-228600">
              <a:buFont typeface="Arial" panose="020B0604020202020204" pitchFamily="34" charset="0"/>
              <a:buChar char="•"/>
              <a:defRPr sz="2400"/>
            </a:lvl4pPr>
            <a:lvl5pPr marL="2057400" indent="-228600">
              <a:buFont typeface="Courier New" panose="02070309020205020404" pitchFamily="49" charset="0"/>
              <a:buChar char="o"/>
              <a:defRPr sz="2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p>
        </p:txBody>
      </p:sp>
      <p:sp>
        <p:nvSpPr>
          <p:cNvPr id="5" name="Date Placeholder 4"/>
          <p:cNvSpPr>
            <a:spLocks noGrp="1"/>
          </p:cNvSpPr>
          <p:nvPr>
            <p:ph type="dt" sz="half" idx="10"/>
          </p:nvPr>
        </p:nvSpPr>
        <p:spPr/>
        <p:txBody>
          <a:bodyPr/>
          <a:lstStyle/>
          <a:p>
            <a:fld id="{ED6FA7BA-D396-4E27-AF61-C3F310AFC230}" type="datetime1">
              <a:rPr lang="en-US" smtClean="0"/>
              <a:t>1/30/2026</a:t>
            </a:fld>
            <a:endParaRPr lang="en-US"/>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41592472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p>
        </p:txBody>
      </p:sp>
      <p:sp>
        <p:nvSpPr>
          <p:cNvPr id="7" name="Date Placeholder 6"/>
          <p:cNvSpPr>
            <a:spLocks noGrp="1"/>
          </p:cNvSpPr>
          <p:nvPr>
            <p:ph type="dt" sz="half" idx="10"/>
          </p:nvPr>
        </p:nvSpPr>
        <p:spPr/>
        <p:txBody>
          <a:bodyPr/>
          <a:lstStyle/>
          <a:p>
            <a:fld id="{EAE18924-5BE2-42D0-A50B-16FDB5FA5603}" type="datetime1">
              <a:rPr lang="en-US" smtClean="0"/>
              <a:t>1/30/2026</a:t>
            </a:fld>
            <a:endParaRPr lang="en-US"/>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05854806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p>
        </p:txBody>
      </p:sp>
      <p:sp>
        <p:nvSpPr>
          <p:cNvPr id="3" name="Date Placeholder 2"/>
          <p:cNvSpPr>
            <a:spLocks noGrp="1"/>
          </p:cNvSpPr>
          <p:nvPr>
            <p:ph type="dt" sz="half" idx="10"/>
          </p:nvPr>
        </p:nvSpPr>
        <p:spPr/>
        <p:txBody>
          <a:bodyPr/>
          <a:lstStyle/>
          <a:p>
            <a:fld id="{D1EA3C2C-6DC8-493C-9140-B6557A76B277}" type="datetime1">
              <a:rPr lang="en-US" smtClean="0"/>
              <a:t>1/30/2026</a:t>
            </a:fld>
            <a:endParaRPr lang="en-US"/>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a:p>
        </p:txBody>
      </p:sp>
    </p:spTree>
    <p:extLst>
      <p:ext uri="{BB962C8B-B14F-4D97-AF65-F5344CB8AC3E}">
        <p14:creationId xmlns:p14="http://schemas.microsoft.com/office/powerpoint/2010/main" val="186321395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Footer Placeholder 2"/>
          <p:cNvSpPr>
            <a:spLocks noGrp="1"/>
          </p:cNvSpPr>
          <p:nvPr>
            <p:ph type="ftr" sz="quarter" idx="11"/>
          </p:nvPr>
        </p:nvSpPr>
        <p:spPr/>
        <p:txBody>
          <a:bodyPr/>
          <a:lstStyle/>
          <a:p>
            <a:r>
              <a:rPr lang="en-US"/>
              <a:t>Oregon Department of Education</a:t>
            </a:r>
          </a:p>
        </p:txBody>
      </p:sp>
      <p:sp>
        <p:nvSpPr>
          <p:cNvPr id="2" name="Date Placeholder 1"/>
          <p:cNvSpPr>
            <a:spLocks noGrp="1"/>
          </p:cNvSpPr>
          <p:nvPr>
            <p:ph type="dt" sz="half" idx="10"/>
          </p:nvPr>
        </p:nvSpPr>
        <p:spPr/>
        <p:txBody>
          <a:bodyPr/>
          <a:lstStyle/>
          <a:p>
            <a:fld id="{162D4F79-6EF2-4877-A207-34BDF4411E8E}" type="datetime1">
              <a:rPr lang="en-US" smtClean="0"/>
              <a:t>1/30/2026</a:t>
            </a:fld>
            <a:endParaRPr lang="en-US"/>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0502880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C557BAF7-C49F-4083-AA22-8AAD4E559F9D}"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41378458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solidFill>
                  <a:schemeClr val="accent1"/>
                </a:solidFill>
              </a:rPr>
              <a:t>twitter.com/</a:t>
            </a:r>
            <a:r>
              <a:rPr lang="en-US" sz="2400" err="1">
                <a:solidFill>
                  <a:schemeClr val="accent1"/>
                </a:solidFill>
              </a:rPr>
              <a:t>ORDeptEd</a:t>
            </a:r>
            <a:r>
              <a:rPr lang="en-US" sz="2400">
                <a:solidFill>
                  <a:schemeClr val="accent1"/>
                </a:solidFill>
              </a:rPr>
              <a:t> | fb.com/</a:t>
            </a:r>
            <a:r>
              <a:rPr lang="en-US" sz="2400" err="1">
                <a:solidFill>
                  <a:schemeClr val="accent1"/>
                </a:solidFill>
              </a:rPr>
              <a:t>ORDeptEd</a:t>
            </a:r>
            <a:endParaRPr lang="en-US" sz="240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6D6FAB8B-2A43-45A5-BE4E-D049423CDA12}"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84464357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Oregon Department of Educatio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95B40D8A-386E-4419-99E0-F75A18200034}"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360088618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p>
        </p:txBody>
      </p:sp>
      <p:sp>
        <p:nvSpPr>
          <p:cNvPr id="10" name="Date Placeholder 3"/>
          <p:cNvSpPr>
            <a:spLocks noGrp="1"/>
          </p:cNvSpPr>
          <p:nvPr>
            <p:ph type="dt" sz="half" idx="10"/>
          </p:nvPr>
        </p:nvSpPr>
        <p:spPr>
          <a:xfrm>
            <a:off x="3854824" y="6139793"/>
            <a:ext cx="4509246" cy="365125"/>
          </a:xfrm>
        </p:spPr>
        <p:txBody>
          <a:bodyPr/>
          <a:lstStyle/>
          <a:p>
            <a:fld id="{5AB22452-A495-4EB6-B989-1CD42994562C}" type="datetime1">
              <a:rPr lang="en-US" smtClean="0"/>
              <a:t>1/30/2026</a:t>
            </a:fld>
            <a:endParaRPr lang="en-US"/>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381163362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EE53AEB8-8C62-44A4-A523-64545B680581}"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a:p>
        </p:txBody>
      </p:sp>
    </p:spTree>
    <p:extLst>
      <p:ext uri="{BB962C8B-B14F-4D97-AF65-F5344CB8AC3E}">
        <p14:creationId xmlns:p14="http://schemas.microsoft.com/office/powerpoint/2010/main" val="126106168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p>
        </p:txBody>
      </p:sp>
      <p:sp>
        <p:nvSpPr>
          <p:cNvPr id="5" name="Date Placeholder 4"/>
          <p:cNvSpPr>
            <a:spLocks noGrp="1"/>
          </p:cNvSpPr>
          <p:nvPr>
            <p:ph type="dt" sz="half" idx="10"/>
          </p:nvPr>
        </p:nvSpPr>
        <p:spPr/>
        <p:txBody>
          <a:bodyPr/>
          <a:lstStyle/>
          <a:p>
            <a:fld id="{98D6CB44-7BF3-4D76-BD2C-F2F0D9B5D002}" type="datetime1">
              <a:rPr lang="en-US" smtClean="0"/>
              <a:t>1/30/2026</a:t>
            </a:fld>
            <a:endParaRPr lang="en-US"/>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05998051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3A846F28-578B-4E71-BAA6-81ACC119A47F}"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387005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a:lvl1pPr>
            <a:lvl2pPr marL="685800" indent="-228600">
              <a:buFont typeface="Courier New" panose="02070309020205020404" pitchFamily="49" charset="0"/>
              <a:buChar char="o"/>
              <a:defRPr/>
            </a:lvl2pPr>
            <a:lvl3pPr marL="1143000" indent="-228600">
              <a:buFont typeface="Wingdings" panose="05000000000000000000" pitchFamily="2" charset="2"/>
              <a:buChar char="§"/>
              <a:defRPr/>
            </a:lvl3pPr>
            <a:lvl5pPr marL="2057400" indent="-228600">
              <a:buFont typeface="Courier New" panose="02070309020205020404" pitchFamily="49" charset="0"/>
              <a:buChar char="o"/>
              <a:defRPr/>
            </a:lvl5pPr>
            <a:lvl6pPr marL="2514600" indent="-228600">
              <a:buFont typeface="Wingdings" panose="05000000000000000000" pitchFamily="2" charset="2"/>
              <a:buChar char="§"/>
              <a:defRPr/>
            </a:lvl6pPr>
          </a:lstStyle>
          <a:p>
            <a:pPr lvl="0"/>
            <a:r>
              <a:rPr lang="en-US"/>
              <a:t>Click to edit Master text styles</a:t>
            </a:r>
          </a:p>
          <a:p>
            <a:pPr lvl="1"/>
            <a:r>
              <a:rPr lang="en-US"/>
              <a:t>Second level</a:t>
            </a:r>
          </a:p>
          <a:p>
            <a:pPr lvl="2"/>
            <a:r>
              <a:rPr lang="en-US"/>
              <a:t>Second level</a:t>
            </a:r>
          </a:p>
          <a:p>
            <a:pPr lvl="3"/>
            <a:r>
              <a:rPr lang="en-US"/>
              <a:t>Third level</a:t>
            </a:r>
          </a:p>
          <a:p>
            <a:pPr lvl="4"/>
            <a:r>
              <a:rPr lang="en-US"/>
              <a:t>Fourth level</a:t>
            </a:r>
          </a:p>
          <a:p>
            <a:pPr lvl="5"/>
            <a:r>
              <a:rPr lang="en-US"/>
              <a:t>Fifth level</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C7E3AC9E-0280-4D27-9EA2-698F7A67BA53}"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384707573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p>
        </p:txBody>
      </p:sp>
      <p:sp>
        <p:nvSpPr>
          <p:cNvPr id="5" name="Date Placeholder 4"/>
          <p:cNvSpPr>
            <a:spLocks noGrp="1"/>
          </p:cNvSpPr>
          <p:nvPr>
            <p:ph type="dt" sz="half" idx="10"/>
          </p:nvPr>
        </p:nvSpPr>
        <p:spPr/>
        <p:txBody>
          <a:bodyPr/>
          <a:lstStyle/>
          <a:p>
            <a:fld id="{A4BB7F27-F70D-4410-9755-6BA0D9569C37}" type="datetime1">
              <a:rPr lang="en-US" smtClean="0"/>
              <a:t>1/30/2026</a:t>
            </a:fld>
            <a:endParaRPr lang="en-US"/>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17317924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p>
        </p:txBody>
      </p:sp>
      <p:sp>
        <p:nvSpPr>
          <p:cNvPr id="7" name="Date Placeholder 6"/>
          <p:cNvSpPr>
            <a:spLocks noGrp="1"/>
          </p:cNvSpPr>
          <p:nvPr>
            <p:ph type="dt" sz="half" idx="10"/>
          </p:nvPr>
        </p:nvSpPr>
        <p:spPr/>
        <p:txBody>
          <a:bodyPr/>
          <a:lstStyle/>
          <a:p>
            <a:fld id="{01112FDA-1205-4203-87F9-2F8062CE77E8}" type="datetime1">
              <a:rPr lang="en-US" smtClean="0"/>
              <a:t>1/30/2026</a:t>
            </a:fld>
            <a:endParaRPr lang="en-US"/>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351887961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p>
        </p:txBody>
      </p:sp>
      <p:sp>
        <p:nvSpPr>
          <p:cNvPr id="3" name="Date Placeholder 2"/>
          <p:cNvSpPr>
            <a:spLocks noGrp="1"/>
          </p:cNvSpPr>
          <p:nvPr>
            <p:ph type="dt" sz="half" idx="10"/>
          </p:nvPr>
        </p:nvSpPr>
        <p:spPr/>
        <p:txBody>
          <a:bodyPr/>
          <a:lstStyle/>
          <a:p>
            <a:fld id="{D3DC8F91-16E8-49CB-A5AC-BD0C434B1E38}" type="datetime1">
              <a:rPr lang="en-US" smtClean="0"/>
              <a:t>1/30/2026</a:t>
            </a:fld>
            <a:endParaRPr lang="en-US"/>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a:p>
        </p:txBody>
      </p:sp>
    </p:spTree>
    <p:extLst>
      <p:ext uri="{BB962C8B-B14F-4D97-AF65-F5344CB8AC3E}">
        <p14:creationId xmlns:p14="http://schemas.microsoft.com/office/powerpoint/2010/main" val="116711108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Footer Placeholder 2"/>
          <p:cNvSpPr>
            <a:spLocks noGrp="1"/>
          </p:cNvSpPr>
          <p:nvPr>
            <p:ph type="ftr" sz="quarter" idx="11"/>
          </p:nvPr>
        </p:nvSpPr>
        <p:spPr/>
        <p:txBody>
          <a:bodyPr/>
          <a:lstStyle/>
          <a:p>
            <a:r>
              <a:rPr lang="en-US"/>
              <a:t>Oregon Department of Education</a:t>
            </a:r>
          </a:p>
        </p:txBody>
      </p:sp>
      <p:sp>
        <p:nvSpPr>
          <p:cNvPr id="2" name="Date Placeholder 1"/>
          <p:cNvSpPr>
            <a:spLocks noGrp="1"/>
          </p:cNvSpPr>
          <p:nvPr>
            <p:ph type="dt" sz="half" idx="10"/>
          </p:nvPr>
        </p:nvSpPr>
        <p:spPr/>
        <p:txBody>
          <a:bodyPr/>
          <a:lstStyle/>
          <a:p>
            <a:fld id="{4B238419-75C3-4BDE-A9CE-D6AA33EDCA53}" type="datetime1">
              <a:rPr lang="en-US" smtClean="0"/>
              <a:t>1/30/2026</a:t>
            </a:fld>
            <a:endParaRPr lang="en-US"/>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421910955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a:t>Text here</a:t>
            </a: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7F49013A-5C23-46F7-8965-85C36A658194}"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42299132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a:t>Text here</a:t>
            </a:r>
          </a:p>
        </p:txBody>
      </p:sp>
      <p:sp>
        <p:nvSpPr>
          <p:cNvPr id="4" name="Date Placeholder 3"/>
          <p:cNvSpPr>
            <a:spLocks noGrp="1"/>
          </p:cNvSpPr>
          <p:nvPr>
            <p:ph type="dt" sz="half" idx="10"/>
          </p:nvPr>
        </p:nvSpPr>
        <p:spPr/>
        <p:txBody>
          <a:bodyPr/>
          <a:lstStyle/>
          <a:p>
            <a:fld id="{59EF4804-D7DE-4751-904B-2522E503B784}" type="datetime1">
              <a:rPr lang="en-US" smtClean="0"/>
              <a:t>1/30/2026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solidFill>
                  <a:schemeClr val="accent1"/>
                </a:solidFill>
              </a:rPr>
              <a:t>twitter.com/</a:t>
            </a:r>
            <a:r>
              <a:rPr lang="en-US" sz="2400" err="1">
                <a:solidFill>
                  <a:schemeClr val="accent1"/>
                </a:solidFill>
              </a:rPr>
              <a:t>ORDeptEd</a:t>
            </a:r>
            <a:r>
              <a:rPr lang="en-US" sz="2400">
                <a:solidFill>
                  <a:schemeClr val="accent1"/>
                </a:solidFill>
              </a:rPr>
              <a:t> | fb.com/</a:t>
            </a:r>
            <a:r>
              <a:rPr lang="en-US" sz="2400" err="1">
                <a:solidFill>
                  <a:schemeClr val="accent1"/>
                </a:solidFill>
              </a:rPr>
              <a:t>ORDeptEd</a:t>
            </a:r>
            <a:endParaRPr lang="en-US" sz="2400">
              <a:solidFill>
                <a:schemeClr val="accent1"/>
              </a:solidFill>
            </a:endParaRPr>
          </a:p>
        </p:txBody>
      </p:sp>
    </p:spTree>
    <p:extLst>
      <p:ext uri="{BB962C8B-B14F-4D97-AF65-F5344CB8AC3E}">
        <p14:creationId xmlns:p14="http://schemas.microsoft.com/office/powerpoint/2010/main" val="383063013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8821C304-C051-4347-8D60-059057964186}"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04427827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p>
        </p:txBody>
      </p:sp>
      <p:sp>
        <p:nvSpPr>
          <p:cNvPr id="10" name="Date Placeholder 3"/>
          <p:cNvSpPr>
            <a:spLocks noGrp="1"/>
          </p:cNvSpPr>
          <p:nvPr>
            <p:ph type="dt" sz="half" idx="10"/>
          </p:nvPr>
        </p:nvSpPr>
        <p:spPr>
          <a:xfrm>
            <a:off x="3854824" y="6139793"/>
            <a:ext cx="4509246" cy="365125"/>
          </a:xfrm>
        </p:spPr>
        <p:txBody>
          <a:bodyPr/>
          <a:lstStyle/>
          <a:p>
            <a:fld id="{C2CA3334-8517-4529-A3D0-D66DDAC572B3}" type="datetime1">
              <a:rPr lang="en-US" smtClean="0"/>
              <a:t>1/30/2026</a:t>
            </a:fld>
            <a:endParaRPr lang="en-US"/>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22142870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B829D55D-F812-4208-8F36-EAAFEE466D96}"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a:p>
        </p:txBody>
      </p:sp>
    </p:spTree>
    <p:extLst>
      <p:ext uri="{BB962C8B-B14F-4D97-AF65-F5344CB8AC3E}">
        <p14:creationId xmlns:p14="http://schemas.microsoft.com/office/powerpoint/2010/main" val="136201034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p>
        </p:txBody>
      </p:sp>
      <p:sp>
        <p:nvSpPr>
          <p:cNvPr id="5" name="Date Placeholder 4"/>
          <p:cNvSpPr>
            <a:spLocks noGrp="1"/>
          </p:cNvSpPr>
          <p:nvPr>
            <p:ph type="dt" sz="half" idx="10"/>
          </p:nvPr>
        </p:nvSpPr>
        <p:spPr/>
        <p:txBody>
          <a:bodyPr/>
          <a:lstStyle/>
          <a:p>
            <a:fld id="{80F9ABDE-3C86-450D-905B-D27FFD604B0D}" type="datetime1">
              <a:rPr lang="en-US" smtClean="0"/>
              <a:t>1/30/2026</a:t>
            </a:fld>
            <a:endParaRPr lang="en-US"/>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3068467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17176" y="1825625"/>
            <a:ext cx="5302624" cy="4106048"/>
          </a:xfrm>
        </p:spPr>
        <p:txBody>
          <a:bodyPr/>
          <a:lstStyle>
            <a:lvl2pPr marL="685800" indent="-228600">
              <a:buFont typeface="Courier New" panose="02070309020205020404" pitchFamily="49" charset="0"/>
              <a:buChar char="o"/>
              <a:defRPr/>
            </a:lvl2pPr>
            <a:lvl3pPr marL="1143000" indent="-228600">
              <a:buFont typeface="Wingdings" panose="05000000000000000000" pitchFamily="2" charset="2"/>
              <a:buChar char="§"/>
              <a:defRPr/>
            </a:lvl3pPr>
            <a:lvl4pPr marL="1600200" indent="-228600">
              <a:buFont typeface="Arial" panose="020B0604020202020204" pitchFamily="34" charset="0"/>
              <a:buChar char="•"/>
              <a:defRPr/>
            </a:lvl4pPr>
            <a:lvl5pPr marL="2057400" indent="-228600">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329518" cy="4106048"/>
          </a:xfrm>
        </p:spPr>
        <p:txBody>
          <a:bodyPr/>
          <a:lstStyle>
            <a:lvl2pPr marL="685800" indent="-228600">
              <a:buFont typeface="Courier New" panose="02070309020205020404" pitchFamily="49" charset="0"/>
              <a:buChar char="o"/>
              <a:defRPr/>
            </a:lvl2pPr>
            <a:lvl3pPr marL="1143000" indent="-228600">
              <a:buFont typeface="Wingdings" panose="05000000000000000000" pitchFamily="2" charset="2"/>
              <a:buChar char="§"/>
              <a:defRPr/>
            </a:lvl3pPr>
            <a:lvl4pPr marL="1600200" indent="-228600">
              <a:buFont typeface="Arial" panose="020B0604020202020204" pitchFamily="34" charset="0"/>
              <a:buChar char="•"/>
              <a:defRPr/>
            </a:lvl4pPr>
            <a:lvl5pPr marL="2057400" indent="-228600">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p>
        </p:txBody>
      </p:sp>
      <p:sp>
        <p:nvSpPr>
          <p:cNvPr id="5" name="Date Placeholder 4"/>
          <p:cNvSpPr>
            <a:spLocks noGrp="1"/>
          </p:cNvSpPr>
          <p:nvPr>
            <p:ph type="dt" sz="half" idx="10"/>
          </p:nvPr>
        </p:nvSpPr>
        <p:spPr/>
        <p:txBody>
          <a:bodyPr/>
          <a:lstStyle/>
          <a:p>
            <a:fld id="{AABC6FB3-D811-417F-8686-F9E75A22B6CE}" type="datetime1">
              <a:rPr lang="en-US" smtClean="0"/>
              <a:t>1/30/2026</a:t>
            </a:fld>
            <a:endParaRPr lang="en-US"/>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413323256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FC6FA52B-A8EB-4287-97C4-5A97AA381A09}"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53092882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p>
        </p:txBody>
      </p:sp>
      <p:sp>
        <p:nvSpPr>
          <p:cNvPr id="5" name="Date Placeholder 4"/>
          <p:cNvSpPr>
            <a:spLocks noGrp="1"/>
          </p:cNvSpPr>
          <p:nvPr>
            <p:ph type="dt" sz="half" idx="10"/>
          </p:nvPr>
        </p:nvSpPr>
        <p:spPr/>
        <p:txBody>
          <a:bodyPr/>
          <a:lstStyle/>
          <a:p>
            <a:fld id="{BB633BC0-C5A6-4F36-8238-B59AB83F8926}" type="datetime1">
              <a:rPr lang="en-US" smtClean="0"/>
              <a:t>1/30/2026</a:t>
            </a:fld>
            <a:endParaRPr lang="en-US"/>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04983482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p>
        </p:txBody>
      </p:sp>
      <p:sp>
        <p:nvSpPr>
          <p:cNvPr id="7" name="Date Placeholder 6"/>
          <p:cNvSpPr>
            <a:spLocks noGrp="1"/>
          </p:cNvSpPr>
          <p:nvPr>
            <p:ph type="dt" sz="half" idx="10"/>
          </p:nvPr>
        </p:nvSpPr>
        <p:spPr/>
        <p:txBody>
          <a:bodyPr/>
          <a:lstStyle/>
          <a:p>
            <a:fld id="{3BCFF0F0-A6AF-4448-99D1-61034411FCE8}" type="datetime1">
              <a:rPr lang="en-US" smtClean="0"/>
              <a:t>1/30/2026</a:t>
            </a:fld>
            <a:endParaRPr lang="en-US"/>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89807938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p>
        </p:txBody>
      </p:sp>
      <p:sp>
        <p:nvSpPr>
          <p:cNvPr id="3" name="Date Placeholder 2"/>
          <p:cNvSpPr>
            <a:spLocks noGrp="1"/>
          </p:cNvSpPr>
          <p:nvPr>
            <p:ph type="dt" sz="half" idx="10"/>
          </p:nvPr>
        </p:nvSpPr>
        <p:spPr/>
        <p:txBody>
          <a:bodyPr/>
          <a:lstStyle/>
          <a:p>
            <a:fld id="{51D50DD0-09AA-496C-AE77-4516DC32AF66}" type="datetime1">
              <a:rPr lang="en-US" smtClean="0"/>
              <a:t>1/30/2026</a:t>
            </a:fld>
            <a:endParaRPr lang="en-US"/>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a:p>
        </p:txBody>
      </p:sp>
    </p:spTree>
    <p:extLst>
      <p:ext uri="{BB962C8B-B14F-4D97-AF65-F5344CB8AC3E}">
        <p14:creationId xmlns:p14="http://schemas.microsoft.com/office/powerpoint/2010/main" val="389058147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Footer Placeholder 2"/>
          <p:cNvSpPr>
            <a:spLocks noGrp="1"/>
          </p:cNvSpPr>
          <p:nvPr>
            <p:ph type="ftr" sz="quarter" idx="11"/>
          </p:nvPr>
        </p:nvSpPr>
        <p:spPr/>
        <p:txBody>
          <a:bodyPr/>
          <a:lstStyle/>
          <a:p>
            <a:r>
              <a:rPr lang="en-US"/>
              <a:t>Oregon Department of Education</a:t>
            </a:r>
          </a:p>
        </p:txBody>
      </p:sp>
      <p:sp>
        <p:nvSpPr>
          <p:cNvPr id="2" name="Date Placeholder 1"/>
          <p:cNvSpPr>
            <a:spLocks noGrp="1"/>
          </p:cNvSpPr>
          <p:nvPr>
            <p:ph type="dt" sz="half" idx="10"/>
          </p:nvPr>
        </p:nvSpPr>
        <p:spPr/>
        <p:txBody>
          <a:bodyPr/>
          <a:lstStyle/>
          <a:p>
            <a:fld id="{35572A0C-8CD5-4EF7-AB5F-12446F111152}" type="datetime1">
              <a:rPr lang="en-US" smtClean="0"/>
              <a:t>1/30/2026</a:t>
            </a:fld>
            <a:endParaRPr lang="en-US"/>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420616299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3AD76BA4-B859-4175-9511-632FB1E0B399}"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365411902"/>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solidFill>
                  <a:schemeClr val="accent1"/>
                </a:solidFill>
              </a:rPr>
              <a:t>twitter.com/</a:t>
            </a:r>
            <a:r>
              <a:rPr lang="en-US" sz="2400" err="1">
                <a:solidFill>
                  <a:schemeClr val="accent1"/>
                </a:solidFill>
              </a:rPr>
              <a:t>ORDeptEd</a:t>
            </a:r>
            <a:r>
              <a:rPr lang="en-US" sz="2400">
                <a:solidFill>
                  <a:schemeClr val="accent1"/>
                </a:solidFill>
              </a:rPr>
              <a:t> | fb.com/</a:t>
            </a:r>
            <a:r>
              <a:rPr lang="en-US" sz="2400" err="1">
                <a:solidFill>
                  <a:schemeClr val="accent1"/>
                </a:solidFill>
              </a:rPr>
              <a:t>ORDeptEd</a:t>
            </a:r>
            <a:endParaRPr lang="en-US" sz="240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66A02050-97E0-4A29-A0CA-A323F6EE2CC7}" type="datetime1">
              <a:rPr lang="en-US" smtClean="0"/>
              <a:t>1/30/2026</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83673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17176" y="2505075"/>
            <a:ext cx="5280399" cy="3434549"/>
          </a:xfrm>
        </p:spPr>
        <p:txBody>
          <a:bodyPr/>
          <a:lstStyle>
            <a:lvl2pPr marL="685800" indent="-228600">
              <a:buFont typeface="Courier New" panose="02070309020205020404" pitchFamily="49" charset="0"/>
              <a:buChar char="o"/>
              <a:defRPr/>
            </a:lvl2pPr>
            <a:lvl3pPr marL="1143000" indent="-228600">
              <a:buFont typeface="Wingdings" panose="05000000000000000000" pitchFamily="2" charset="2"/>
              <a:buChar char="§"/>
              <a:defRPr/>
            </a:lvl3pPr>
            <a:lvl4pPr marL="1600200" indent="-228600">
              <a:buFont typeface="Arial" panose="020B0604020202020204" pitchFamily="34" charset="0"/>
              <a:buChar char="•"/>
              <a:defRPr/>
            </a:lvl4pPr>
            <a:lvl5pPr marL="2057400" indent="-228600">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329518" cy="3434549"/>
          </a:xfrm>
        </p:spPr>
        <p:txBody>
          <a:bodyPr/>
          <a:lstStyle>
            <a:lvl2pPr marL="685800" indent="-228600">
              <a:buFont typeface="Courier New" panose="02070309020205020404" pitchFamily="49" charset="0"/>
              <a:buChar char="o"/>
              <a:defRPr/>
            </a:lvl2pPr>
            <a:lvl3pPr marL="1143000" indent="-228600">
              <a:buFont typeface="Wingdings" panose="05000000000000000000" pitchFamily="2" charset="2"/>
              <a:buChar char="§"/>
              <a:defRPr/>
            </a:lvl3pPr>
            <a:lvl4pPr marL="1600200" indent="-228600">
              <a:buFont typeface="Arial" panose="020B0604020202020204" pitchFamily="34" charset="0"/>
              <a:buChar char="•"/>
              <a:defRPr/>
            </a:lvl4pPr>
            <a:lvl5pPr marL="2057400" indent="-228600">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p>
        </p:txBody>
      </p:sp>
      <p:sp>
        <p:nvSpPr>
          <p:cNvPr id="7" name="Date Placeholder 6"/>
          <p:cNvSpPr>
            <a:spLocks noGrp="1"/>
          </p:cNvSpPr>
          <p:nvPr>
            <p:ph type="dt" sz="half" idx="10"/>
          </p:nvPr>
        </p:nvSpPr>
        <p:spPr/>
        <p:txBody>
          <a:bodyPr/>
          <a:lstStyle/>
          <a:p>
            <a:fld id="{52E33458-4B95-47BE-956D-AAB447907D75}" type="datetime1">
              <a:rPr lang="en-US" smtClean="0"/>
              <a:t>1/30/2026</a:t>
            </a:fld>
            <a:endParaRPr lang="en-US"/>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3620360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p>
        </p:txBody>
      </p:sp>
      <p:sp>
        <p:nvSpPr>
          <p:cNvPr id="3" name="Date Placeholder 2"/>
          <p:cNvSpPr>
            <a:spLocks noGrp="1"/>
          </p:cNvSpPr>
          <p:nvPr>
            <p:ph type="dt" sz="half" idx="10"/>
          </p:nvPr>
        </p:nvSpPr>
        <p:spPr/>
        <p:txBody>
          <a:bodyPr/>
          <a:lstStyle/>
          <a:p>
            <a:fld id="{0EF567FB-5140-4075-A427-FA8B498DAFA1}" type="datetime1">
              <a:rPr lang="en-US" smtClean="0"/>
              <a:t>1/30/2026</a:t>
            </a:fld>
            <a:endParaRPr lang="en-US"/>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a:p>
        </p:txBody>
      </p:sp>
    </p:spTree>
    <p:extLst>
      <p:ext uri="{BB962C8B-B14F-4D97-AF65-F5344CB8AC3E}">
        <p14:creationId xmlns:p14="http://schemas.microsoft.com/office/powerpoint/2010/main" val="404377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v</a:t>
            </a:r>
          </a:p>
        </p:txBody>
      </p:sp>
      <p:sp>
        <p:nvSpPr>
          <p:cNvPr id="7" name="Content Placeholder 6"/>
          <p:cNvSpPr>
            <a:spLocks noGrp="1"/>
          </p:cNvSpPr>
          <p:nvPr>
            <p:ph sz="quarter" idx="13"/>
          </p:nvPr>
        </p:nvSpPr>
        <p:spPr>
          <a:xfrm>
            <a:off x="717176" y="659958"/>
            <a:ext cx="10784542" cy="5398936"/>
          </a:xfrm>
          <a:noFill/>
        </p:spPr>
        <p:txBody>
          <a:bodyPr/>
          <a:lstStyle>
            <a:lvl2pPr marL="685800" indent="-228600">
              <a:buFont typeface="Courier New" panose="02070309020205020404" pitchFamily="49" charset="0"/>
              <a:buChar char="o"/>
              <a:defRPr/>
            </a:lvl2pPr>
            <a:lvl3pPr marL="1143000" indent="-228600">
              <a:buFont typeface="Wingdings" panose="05000000000000000000" pitchFamily="2" charset="2"/>
              <a:buChar char="§"/>
              <a:defRPr/>
            </a:lvl3pPr>
            <a:lvl4pPr marL="1600200" indent="-228600">
              <a:buFont typeface="Arial" panose="020B0604020202020204" pitchFamily="34" charset="0"/>
              <a:buChar char="•"/>
              <a:defRPr/>
            </a:lvl4pPr>
            <a:lvl5pPr marL="2057400" indent="-228600">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Footer Placeholder 2"/>
          <p:cNvSpPr>
            <a:spLocks noGrp="1"/>
          </p:cNvSpPr>
          <p:nvPr>
            <p:ph type="ftr" sz="quarter" idx="11"/>
          </p:nvPr>
        </p:nvSpPr>
        <p:spPr/>
        <p:txBody>
          <a:bodyPr/>
          <a:lstStyle/>
          <a:p>
            <a:r>
              <a:rPr lang="en-US"/>
              <a:t>Oregon Department of Education</a:t>
            </a:r>
          </a:p>
        </p:txBody>
      </p:sp>
      <p:sp>
        <p:nvSpPr>
          <p:cNvPr id="2" name="Date Placeholder 1"/>
          <p:cNvSpPr>
            <a:spLocks noGrp="1"/>
          </p:cNvSpPr>
          <p:nvPr>
            <p:ph type="dt" sz="half" idx="10"/>
          </p:nvPr>
        </p:nvSpPr>
        <p:spPr/>
        <p:txBody>
          <a:bodyPr/>
          <a:lstStyle/>
          <a:p>
            <a:fld id="{A48A807B-0068-4E1F-806E-C8C4952A24DC}" type="datetime1">
              <a:rPr lang="en-US" smtClean="0"/>
              <a:t>1/30/2026</a:t>
            </a:fld>
            <a:endParaRPr lang="en-US"/>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507385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C2D0A6FE-1ABE-4141-9C0E-FE4FA78F9128}" type="datetime1">
              <a:rPr lang="en-US" smtClean="0"/>
              <a:t>1/30/2026</a:t>
            </a:fld>
            <a:endParaRPr lang="en-US"/>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159294968"/>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Courier New" panose="02070309020205020404" pitchFamily="49" charset="0"/>
        <a:buChar char="o"/>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panose="05000000000000000000" pitchFamily="2" charset="2"/>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Courier New" panose="02070309020205020404" pitchFamily="49" charset="0"/>
        <a:buChar char="o"/>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16662658-B221-44AB-A835-01037B6343E2}" type="datetime1">
              <a:rPr lang="en-US" smtClean="0"/>
              <a:t>1/30/2026</a:t>
            </a:fld>
            <a:endParaRPr lang="en-US"/>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844256309"/>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Courier New" panose="02070309020205020404" pitchFamily="49" charset="0"/>
        <a:buChar char="o"/>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panose="05000000000000000000" pitchFamily="2" charset="2"/>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Courier New" panose="02070309020205020404" pitchFamily="49" charset="0"/>
        <a:buChar char="o"/>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9C56F38C-15A1-432F-A4C7-0F16EE281733}" type="datetime1">
              <a:rPr lang="en-US" smtClean="0"/>
              <a:t>1/30/2026</a:t>
            </a:fld>
            <a:endParaRPr lang="en-US"/>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091438057"/>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Courier New" panose="02070309020205020404" pitchFamily="49" charset="0"/>
        <a:buChar char="o"/>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panose="05000000000000000000" pitchFamily="2" charset="2"/>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Courier New" panose="02070309020205020404" pitchFamily="49" charset="0"/>
        <a:buChar char="o"/>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45A5E84A-9C84-4582-BFA2-7B3C65413110}" type="datetime1">
              <a:rPr lang="en-US" smtClean="0"/>
              <a:t>1/30/2026</a:t>
            </a:fld>
            <a:endParaRPr lang="en-US"/>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286878037"/>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Courier New" panose="02070309020205020404" pitchFamily="49" charset="0"/>
        <a:buChar char="o"/>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panose="05000000000000000000" pitchFamily="2" charset="2"/>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Courier New" panose="02070309020205020404" pitchFamily="49" charset="0"/>
        <a:buChar char="o"/>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B329EC1B-63BD-48EE-BDF0-3233A897D35F}" type="datetime1">
              <a:rPr lang="en-US" smtClean="0"/>
              <a:t>1/30/2026</a:t>
            </a:fld>
            <a:endParaRPr lang="en-US"/>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840701238"/>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Courier New" panose="02070309020205020404" pitchFamily="49" charset="0"/>
        <a:buChar char="o"/>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panose="05000000000000000000" pitchFamily="2" charset="2"/>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Courier New" panose="02070309020205020404" pitchFamily="49" charset="0"/>
        <a:buChar char="o"/>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63E3153A-6905-40E9-9CAB-FBC3BBF10590}" type="datetime1">
              <a:rPr lang="en-US" smtClean="0"/>
              <a:t>1/30/2026</a:t>
            </a:fld>
            <a:endParaRPr lang="en-US"/>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472509277"/>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Courier New" panose="02070309020205020404" pitchFamily="49" charset="0"/>
        <a:buChar char="o"/>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panose="05000000000000000000" pitchFamily="2" charset="2"/>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Courier New" panose="02070309020205020404" pitchFamily="49" charset="0"/>
        <a:buChar char="o"/>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486701"/>
            <a:ext cx="9144000" cy="1023261"/>
          </a:xfrm>
        </p:spPr>
        <p:txBody>
          <a:bodyPr>
            <a:normAutofit fontScale="90000"/>
          </a:bodyPr>
          <a:lstStyle/>
          <a:p>
            <a:r>
              <a:rPr lang="en-US"/>
              <a:t>PBAM and Chart of Accounts Update Initiative Explainer</a:t>
            </a:r>
          </a:p>
        </p:txBody>
      </p:sp>
      <p:sp>
        <p:nvSpPr>
          <p:cNvPr id="3" name="Subtitle 2"/>
          <p:cNvSpPr>
            <a:spLocks noGrp="1"/>
          </p:cNvSpPr>
          <p:nvPr>
            <p:ph type="subTitle" idx="1"/>
          </p:nvPr>
        </p:nvSpPr>
        <p:spPr>
          <a:xfrm>
            <a:off x="1524000" y="3602038"/>
            <a:ext cx="9144000" cy="1655762"/>
          </a:xfrm>
        </p:spPr>
        <p:txBody>
          <a:bodyPr vert="horz" lIns="91440" tIns="45720" rIns="91440" bIns="45720" rtlCol="0" anchor="t">
            <a:normAutofit/>
          </a:bodyPr>
          <a:lstStyle/>
          <a:p>
            <a:r>
              <a:rPr lang="en-US"/>
              <a:t>Fiscal Transparency Unit</a:t>
            </a:r>
          </a:p>
          <a:p>
            <a:r>
              <a:rPr lang="en-US"/>
              <a:t>January 2026</a:t>
            </a:r>
          </a:p>
        </p:txBody>
      </p:sp>
      <p:sp>
        <p:nvSpPr>
          <p:cNvPr id="6" name="Footer Placeholder 5">
            <a:extLst>
              <a:ext uri="{FF2B5EF4-FFF2-40B4-BE49-F238E27FC236}">
                <a16:creationId xmlns:a16="http://schemas.microsoft.com/office/drawing/2014/main" id="{46AB73ED-0784-EF67-E968-EB66A6F2A51F}"/>
              </a:ext>
            </a:extLst>
          </p:cNvPr>
          <p:cNvSpPr>
            <a:spLocks noGrp="1"/>
          </p:cNvSpPr>
          <p:nvPr>
            <p:ph type="ftr" sz="quarter" idx="11"/>
          </p:nvPr>
        </p:nvSpPr>
        <p:spPr>
          <a:xfrm>
            <a:off x="717176" y="6139793"/>
            <a:ext cx="2864224" cy="365125"/>
          </a:xfrm>
        </p:spPr>
        <p:txBody>
          <a:bodyPr/>
          <a:lstStyle/>
          <a:p>
            <a:r>
              <a:rPr lang="en-US"/>
              <a:t>Oregon Department of Education</a:t>
            </a:r>
          </a:p>
        </p:txBody>
      </p:sp>
      <p:sp>
        <p:nvSpPr>
          <p:cNvPr id="7" name="Slide Number Placeholder 6">
            <a:extLst>
              <a:ext uri="{FF2B5EF4-FFF2-40B4-BE49-F238E27FC236}">
                <a16:creationId xmlns:a16="http://schemas.microsoft.com/office/drawing/2014/main" id="{4CDAD287-F53E-1B83-94FB-79B7C4CF2B0C}"/>
              </a:ext>
            </a:extLst>
          </p:cNvPr>
          <p:cNvSpPr>
            <a:spLocks noGrp="1"/>
          </p:cNvSpPr>
          <p:nvPr>
            <p:ph type="sldNum" sz="quarter" idx="12"/>
          </p:nvPr>
        </p:nvSpPr>
        <p:spPr>
          <a:xfrm>
            <a:off x="8610600" y="6139793"/>
            <a:ext cx="2891118" cy="365125"/>
          </a:xfrm>
        </p:spPr>
        <p:txBody>
          <a:bodyPr/>
          <a:lstStyle/>
          <a:p>
            <a:fld id="{357F5B69-6281-4C1F-8C38-6DA0F56DA430}" type="slidenum">
              <a:rPr lang="en-US" smtClean="0"/>
              <a:pPr/>
              <a:t>1</a:t>
            </a:fld>
            <a:endParaRPr lang="en-US"/>
          </a:p>
        </p:txBody>
      </p:sp>
    </p:spTree>
    <p:extLst>
      <p:ext uri="{BB962C8B-B14F-4D97-AF65-F5344CB8AC3E}">
        <p14:creationId xmlns:p14="http://schemas.microsoft.com/office/powerpoint/2010/main" val="3503007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9BBAE-11E6-9045-1DD7-E791652CBC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E0B028-713C-7DDA-B436-7F879B1F7E48}"/>
              </a:ext>
            </a:extLst>
          </p:cNvPr>
          <p:cNvSpPr>
            <a:spLocks noGrp="1"/>
          </p:cNvSpPr>
          <p:nvPr>
            <p:ph type="title"/>
          </p:nvPr>
        </p:nvSpPr>
        <p:spPr/>
        <p:txBody>
          <a:bodyPr/>
          <a:lstStyle/>
          <a:p>
            <a:r>
              <a:rPr lang="en-US"/>
              <a:t>Chart of Accounts New Dimension Detail</a:t>
            </a:r>
          </a:p>
        </p:txBody>
      </p:sp>
      <p:sp>
        <p:nvSpPr>
          <p:cNvPr id="3" name="Content Placeholder 2">
            <a:extLst>
              <a:ext uri="{FF2B5EF4-FFF2-40B4-BE49-F238E27FC236}">
                <a16:creationId xmlns:a16="http://schemas.microsoft.com/office/drawing/2014/main" id="{4A539F20-2D67-6940-E11C-E6403517E174}"/>
              </a:ext>
            </a:extLst>
          </p:cNvPr>
          <p:cNvSpPr>
            <a:spLocks noGrp="1"/>
          </p:cNvSpPr>
          <p:nvPr>
            <p:ph idx="1"/>
          </p:nvPr>
        </p:nvSpPr>
        <p:spPr/>
        <p:txBody>
          <a:bodyPr>
            <a:normAutofit fontScale="92500" lnSpcReduction="10000"/>
          </a:bodyPr>
          <a:lstStyle/>
          <a:p>
            <a:pPr marL="0" indent="0">
              <a:buNone/>
            </a:pPr>
            <a:r>
              <a:rPr lang="en-US" b="1" u="sng"/>
              <a:t>Object</a:t>
            </a:r>
            <a:endParaRPr lang="en-US"/>
          </a:p>
          <a:p>
            <a:r>
              <a:rPr lang="en-US"/>
              <a:t>The Object dimension was expanded to include revenue objects to improve clarity around revenue sources. This dimension was renumbered to support education agency stacking of Object and GL Account dimensions in their systems.</a:t>
            </a:r>
          </a:p>
          <a:p>
            <a:pPr marL="0" indent="0">
              <a:buNone/>
            </a:pPr>
            <a:r>
              <a:rPr lang="en-US" b="1" u="sng"/>
              <a:t>Program</a:t>
            </a:r>
            <a:endParaRPr lang="en-US"/>
          </a:p>
          <a:p>
            <a:r>
              <a:rPr lang="en-US"/>
              <a:t>The Program dimension was created to support consolidated programmatic grant reporting at ODE and enables tracking of programs funded by multiple revenue sources. </a:t>
            </a:r>
          </a:p>
          <a:p>
            <a:r>
              <a:rPr lang="en-US"/>
              <a:t>Building program reporting into the chart of accounts reduces the need for separate grant reporting submissions, enabling reporting through a single trial balance. ODE will be actively adding programs to ensure comprehensiveness of this dimension with programs at ODE. Any expenditure that does not have a program can be coded as “No program assigned”. Districts may continue to using existing allocation methods for grant expenditures and program expenditures under this chart of accounts.</a:t>
            </a:r>
          </a:p>
        </p:txBody>
      </p:sp>
      <p:sp>
        <p:nvSpPr>
          <p:cNvPr id="4" name="Footer Placeholder 3">
            <a:extLst>
              <a:ext uri="{FF2B5EF4-FFF2-40B4-BE49-F238E27FC236}">
                <a16:creationId xmlns:a16="http://schemas.microsoft.com/office/drawing/2014/main" id="{A9A2D2E7-552B-D6A1-DF31-AF47EAF3FADA}"/>
              </a:ext>
            </a:extLst>
          </p:cNvPr>
          <p:cNvSpPr>
            <a:spLocks noGrp="1"/>
          </p:cNvSpPr>
          <p:nvPr>
            <p:ph type="ftr" sz="quarter" idx="11"/>
          </p:nvPr>
        </p:nvSpPr>
        <p:spPr/>
        <p:txBody>
          <a:bodyPr/>
          <a:lstStyle/>
          <a:p>
            <a:r>
              <a:rPr lang="en-US"/>
              <a:t>Oregon Department of Education</a:t>
            </a:r>
          </a:p>
        </p:txBody>
      </p:sp>
      <p:sp>
        <p:nvSpPr>
          <p:cNvPr id="5" name="Slide Number Placeholder 4">
            <a:extLst>
              <a:ext uri="{FF2B5EF4-FFF2-40B4-BE49-F238E27FC236}">
                <a16:creationId xmlns:a16="http://schemas.microsoft.com/office/drawing/2014/main" id="{B51FD08B-4380-3914-B89C-B1A3D8EF09DD}"/>
              </a:ext>
            </a:extLst>
          </p:cNvPr>
          <p:cNvSpPr>
            <a:spLocks noGrp="1"/>
          </p:cNvSpPr>
          <p:nvPr>
            <p:ph type="sldNum" sz="quarter" idx="12"/>
          </p:nvPr>
        </p:nvSpPr>
        <p:spPr/>
        <p:txBody>
          <a:bodyPr/>
          <a:lstStyle/>
          <a:p>
            <a:fld id="{357F5B69-6281-4C1F-8C38-6DA0F56DA430}" type="slidenum">
              <a:rPr lang="en-US" smtClean="0"/>
              <a:t>10</a:t>
            </a:fld>
            <a:endParaRPr lang="en-US"/>
          </a:p>
        </p:txBody>
      </p:sp>
    </p:spTree>
    <p:extLst>
      <p:ext uri="{BB962C8B-B14F-4D97-AF65-F5344CB8AC3E}">
        <p14:creationId xmlns:p14="http://schemas.microsoft.com/office/powerpoint/2010/main" val="14529790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62A353-761D-EF51-4FCD-FEAE619AA4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CB2AAE-E3E6-A93C-FC66-8B95812E08B0}"/>
              </a:ext>
            </a:extLst>
          </p:cNvPr>
          <p:cNvSpPr>
            <a:spLocks noGrp="1"/>
          </p:cNvSpPr>
          <p:nvPr>
            <p:ph type="title"/>
          </p:nvPr>
        </p:nvSpPr>
        <p:spPr/>
        <p:txBody>
          <a:bodyPr/>
          <a:lstStyle/>
          <a:p>
            <a:r>
              <a:rPr lang="en-US"/>
              <a:t>Chart of Accounts New Dimension Detail</a:t>
            </a:r>
          </a:p>
        </p:txBody>
      </p:sp>
      <p:sp>
        <p:nvSpPr>
          <p:cNvPr id="3" name="Content Placeholder 2">
            <a:extLst>
              <a:ext uri="{FF2B5EF4-FFF2-40B4-BE49-F238E27FC236}">
                <a16:creationId xmlns:a16="http://schemas.microsoft.com/office/drawing/2014/main" id="{1E50C6D5-804E-18D9-317D-456CC54A9B83}"/>
              </a:ext>
            </a:extLst>
          </p:cNvPr>
          <p:cNvSpPr>
            <a:spLocks noGrp="1"/>
          </p:cNvSpPr>
          <p:nvPr>
            <p:ph idx="1"/>
          </p:nvPr>
        </p:nvSpPr>
        <p:spPr/>
        <p:txBody>
          <a:bodyPr>
            <a:normAutofit fontScale="85000" lnSpcReduction="20000"/>
          </a:bodyPr>
          <a:lstStyle/>
          <a:p>
            <a:pPr marL="0" indent="0">
              <a:buNone/>
            </a:pPr>
            <a:r>
              <a:rPr lang="en-US" b="1" u="sng"/>
              <a:t>Grant</a:t>
            </a:r>
            <a:endParaRPr lang="en-US"/>
          </a:p>
          <a:p>
            <a:r>
              <a:rPr lang="en-US"/>
              <a:t>The Grant dimension was created to support consistent grant identification and consolidated grant expenditure reporting. Standardized grant codes simplify data extraction and reduce manual reconciliation.  The grant dimension is focused on defining the grants required to be tracked by ODE. Resources that are not grants can be coded as “</a:t>
            </a:r>
            <a:r>
              <a:rPr lang="en-US" err="1"/>
              <a:t>NonGrant</a:t>
            </a:r>
            <a:r>
              <a:rPr lang="en-US"/>
              <a:t> Designation”. </a:t>
            </a:r>
          </a:p>
          <a:p>
            <a:pPr marL="0" indent="0">
              <a:buNone/>
            </a:pPr>
            <a:r>
              <a:rPr lang="en-US" b="1" u="sng"/>
              <a:t>Grade Level</a:t>
            </a:r>
            <a:endParaRPr lang="en-US"/>
          </a:p>
          <a:p>
            <a:r>
              <a:rPr lang="en-US"/>
              <a:t>The Grade Level dimension was created to ensure that expenditures could be coded across functions and programs by grade level. At this time, the minimum requirement is reporting grade bands (Pre-Kindergarten, Elementary, Middle, High, Ungraded/Adult) for expenditures with the function: instruction. Any expenditure that does not have a grade level attached to it can be coded as “No Grade Assigned”. </a:t>
            </a:r>
          </a:p>
          <a:p>
            <a:pPr marL="0" indent="0">
              <a:buNone/>
            </a:pPr>
            <a:r>
              <a:rPr lang="en-US" b="1" u="sng"/>
              <a:t>Location</a:t>
            </a:r>
            <a:endParaRPr lang="en-US"/>
          </a:p>
          <a:p>
            <a:r>
              <a:rPr lang="en-US"/>
              <a:t>The Location dimension supports the coding of expenditures to buildings aligned to the Oregon Department of Education’s Institution Directory. ESDs and other education agencies may continue using existing methods to allocate expenditures by location. </a:t>
            </a:r>
          </a:p>
        </p:txBody>
      </p:sp>
      <p:sp>
        <p:nvSpPr>
          <p:cNvPr id="4" name="Footer Placeholder 3">
            <a:extLst>
              <a:ext uri="{FF2B5EF4-FFF2-40B4-BE49-F238E27FC236}">
                <a16:creationId xmlns:a16="http://schemas.microsoft.com/office/drawing/2014/main" id="{976CD8CE-7F0D-E9EF-598B-9FD3E97123DA}"/>
              </a:ext>
            </a:extLst>
          </p:cNvPr>
          <p:cNvSpPr>
            <a:spLocks noGrp="1"/>
          </p:cNvSpPr>
          <p:nvPr>
            <p:ph type="ftr" sz="quarter" idx="11"/>
          </p:nvPr>
        </p:nvSpPr>
        <p:spPr/>
        <p:txBody>
          <a:bodyPr/>
          <a:lstStyle/>
          <a:p>
            <a:r>
              <a:rPr lang="en-US"/>
              <a:t>Oregon Department of Education</a:t>
            </a:r>
          </a:p>
        </p:txBody>
      </p:sp>
      <p:sp>
        <p:nvSpPr>
          <p:cNvPr id="5" name="Slide Number Placeholder 4">
            <a:extLst>
              <a:ext uri="{FF2B5EF4-FFF2-40B4-BE49-F238E27FC236}">
                <a16:creationId xmlns:a16="http://schemas.microsoft.com/office/drawing/2014/main" id="{11EC6E76-2A56-1BD2-9B44-0CEF755BE136}"/>
              </a:ext>
            </a:extLst>
          </p:cNvPr>
          <p:cNvSpPr>
            <a:spLocks noGrp="1"/>
          </p:cNvSpPr>
          <p:nvPr>
            <p:ph type="sldNum" sz="quarter" idx="12"/>
          </p:nvPr>
        </p:nvSpPr>
        <p:spPr/>
        <p:txBody>
          <a:bodyPr/>
          <a:lstStyle/>
          <a:p>
            <a:fld id="{357F5B69-6281-4C1F-8C38-6DA0F56DA430}" type="slidenum">
              <a:rPr lang="en-US" smtClean="0"/>
              <a:t>11</a:t>
            </a:fld>
            <a:endParaRPr lang="en-US"/>
          </a:p>
        </p:txBody>
      </p:sp>
    </p:spTree>
    <p:extLst>
      <p:ext uri="{BB962C8B-B14F-4D97-AF65-F5344CB8AC3E}">
        <p14:creationId xmlns:p14="http://schemas.microsoft.com/office/powerpoint/2010/main" val="937315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824C2B-E217-FDFF-74C5-02C575E286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94A0D4-0F67-0D66-A789-6AECABD939F3}"/>
              </a:ext>
            </a:extLst>
          </p:cNvPr>
          <p:cNvSpPr>
            <a:spLocks noGrp="1"/>
          </p:cNvSpPr>
          <p:nvPr>
            <p:ph type="title"/>
          </p:nvPr>
        </p:nvSpPr>
        <p:spPr/>
        <p:txBody>
          <a:bodyPr/>
          <a:lstStyle/>
          <a:p>
            <a:r>
              <a:rPr lang="en-US"/>
              <a:t>Chart of Accounts New Dimension Detail</a:t>
            </a:r>
          </a:p>
        </p:txBody>
      </p:sp>
      <p:sp>
        <p:nvSpPr>
          <p:cNvPr id="3" name="Content Placeholder 2">
            <a:extLst>
              <a:ext uri="{FF2B5EF4-FFF2-40B4-BE49-F238E27FC236}">
                <a16:creationId xmlns:a16="http://schemas.microsoft.com/office/drawing/2014/main" id="{537F59AC-8B06-7DBC-A3B1-D0862A4600D5}"/>
              </a:ext>
            </a:extLst>
          </p:cNvPr>
          <p:cNvSpPr>
            <a:spLocks noGrp="1"/>
          </p:cNvSpPr>
          <p:nvPr>
            <p:ph idx="1"/>
          </p:nvPr>
        </p:nvSpPr>
        <p:spPr/>
        <p:txBody>
          <a:bodyPr>
            <a:normAutofit/>
          </a:bodyPr>
          <a:lstStyle/>
          <a:p>
            <a:pPr marL="0" indent="0">
              <a:buNone/>
            </a:pPr>
            <a:r>
              <a:rPr lang="en-US" b="1" u="sng"/>
              <a:t>Curriculum Area</a:t>
            </a:r>
            <a:endParaRPr lang="en-US"/>
          </a:p>
          <a:p>
            <a:r>
              <a:rPr lang="en-US"/>
              <a:t>The Curriculum Area dimension supports the coding of instructional content area. Only expenditures with the function: instruction need a curriculum area code. Expenditures without a curriculum area can be coded as “Non-instructional/General Operations”.</a:t>
            </a:r>
          </a:p>
          <a:p>
            <a:pPr marL="0" indent="0">
              <a:buNone/>
            </a:pPr>
            <a:r>
              <a:rPr lang="en-US" b="1" u="sng"/>
              <a:t>Accountability Measure</a:t>
            </a:r>
            <a:endParaRPr lang="en-US"/>
          </a:p>
          <a:p>
            <a:r>
              <a:rPr lang="en-US"/>
              <a:t>The Accountability Measure dimension was added to align education agency fiscal data to Senate Bill 141 priorities. ODE is actively defining this dimension. While use of the dimension is required, districts may use “No Accountability Measure Assigned” until final definitions are issued.</a:t>
            </a:r>
          </a:p>
        </p:txBody>
      </p:sp>
      <p:sp>
        <p:nvSpPr>
          <p:cNvPr id="4" name="Footer Placeholder 3">
            <a:extLst>
              <a:ext uri="{FF2B5EF4-FFF2-40B4-BE49-F238E27FC236}">
                <a16:creationId xmlns:a16="http://schemas.microsoft.com/office/drawing/2014/main" id="{6F699085-CC18-CF90-A8DB-71D3A13A9794}"/>
              </a:ext>
            </a:extLst>
          </p:cNvPr>
          <p:cNvSpPr>
            <a:spLocks noGrp="1"/>
          </p:cNvSpPr>
          <p:nvPr>
            <p:ph type="ftr" sz="quarter" idx="11"/>
          </p:nvPr>
        </p:nvSpPr>
        <p:spPr/>
        <p:txBody>
          <a:bodyPr/>
          <a:lstStyle/>
          <a:p>
            <a:r>
              <a:rPr lang="en-US"/>
              <a:t>Oregon Department of Education</a:t>
            </a:r>
          </a:p>
        </p:txBody>
      </p:sp>
      <p:sp>
        <p:nvSpPr>
          <p:cNvPr id="5" name="Slide Number Placeholder 4">
            <a:extLst>
              <a:ext uri="{FF2B5EF4-FFF2-40B4-BE49-F238E27FC236}">
                <a16:creationId xmlns:a16="http://schemas.microsoft.com/office/drawing/2014/main" id="{6865159F-89C5-10A1-830F-D91A96C1029F}"/>
              </a:ext>
            </a:extLst>
          </p:cNvPr>
          <p:cNvSpPr>
            <a:spLocks noGrp="1"/>
          </p:cNvSpPr>
          <p:nvPr>
            <p:ph type="sldNum" sz="quarter" idx="12"/>
          </p:nvPr>
        </p:nvSpPr>
        <p:spPr/>
        <p:txBody>
          <a:bodyPr/>
          <a:lstStyle/>
          <a:p>
            <a:fld id="{357F5B69-6281-4C1F-8C38-6DA0F56DA430}" type="slidenum">
              <a:rPr lang="en-US" smtClean="0"/>
              <a:t>12</a:t>
            </a:fld>
            <a:endParaRPr lang="en-US"/>
          </a:p>
        </p:txBody>
      </p:sp>
    </p:spTree>
    <p:extLst>
      <p:ext uri="{BB962C8B-B14F-4D97-AF65-F5344CB8AC3E}">
        <p14:creationId xmlns:p14="http://schemas.microsoft.com/office/powerpoint/2010/main" val="31061613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81">
          <a:extLst>
            <a:ext uri="{FF2B5EF4-FFF2-40B4-BE49-F238E27FC236}">
              <a16:creationId xmlns:a16="http://schemas.microsoft.com/office/drawing/2014/main" id="{916FE110-834A-CA69-FE0C-EDFBB7981A9D}"/>
            </a:ext>
          </a:extLst>
        </p:cNvPr>
        <p:cNvGrpSpPr/>
        <p:nvPr/>
      </p:nvGrpSpPr>
      <p:grpSpPr>
        <a:xfrm>
          <a:off x="0" y="0"/>
          <a:ext cx="0" cy="0"/>
          <a:chOff x="0" y="0"/>
          <a:chExt cx="0" cy="0"/>
        </a:xfrm>
      </p:grpSpPr>
      <p:sp>
        <p:nvSpPr>
          <p:cNvPr id="582" name="Google Shape;582;p73">
            <a:extLst>
              <a:ext uri="{FF2B5EF4-FFF2-40B4-BE49-F238E27FC236}">
                <a16:creationId xmlns:a16="http://schemas.microsoft.com/office/drawing/2014/main" id="{818CB808-FF27-DACE-6E5F-37C4827BD7F2}"/>
              </a:ext>
            </a:extLst>
          </p:cNvPr>
          <p:cNvSpPr txBox="1">
            <a:spLocks noGrp="1"/>
          </p:cNvSpPr>
          <p:nvPr>
            <p:ph type="title"/>
          </p:nvPr>
        </p:nvSpPr>
        <p:spPr>
          <a:xfrm>
            <a:off x="717176" y="457200"/>
            <a:ext cx="10784542" cy="1026460"/>
          </a:xfrm>
        </p:spPr>
        <p:txBody>
          <a:bodyPr spcFirstLastPara="1" lIns="91425" tIns="45700" rIns="91425" bIns="45700" anchor="b" anchorCtr="0">
            <a:normAutofit/>
          </a:bodyPr>
          <a:lstStyle/>
          <a:p>
            <a:pPr lvl="0"/>
            <a:r>
              <a:rPr lang="en-US"/>
              <a:t>Proposed Changes - Guidance</a:t>
            </a:r>
          </a:p>
        </p:txBody>
      </p:sp>
      <p:sp>
        <p:nvSpPr>
          <p:cNvPr id="7" name="Content Placeholder 6">
            <a:extLst>
              <a:ext uri="{FF2B5EF4-FFF2-40B4-BE49-F238E27FC236}">
                <a16:creationId xmlns:a16="http://schemas.microsoft.com/office/drawing/2014/main" id="{5CE4EBFF-1978-820C-005C-BEA4479DE2A5}"/>
              </a:ext>
            </a:extLst>
          </p:cNvPr>
          <p:cNvSpPr>
            <a:spLocks noGrp="1"/>
          </p:cNvSpPr>
          <p:nvPr>
            <p:ph idx="1"/>
          </p:nvPr>
        </p:nvSpPr>
        <p:spPr>
          <a:xfrm>
            <a:off x="717176" y="1825625"/>
            <a:ext cx="10784542" cy="4109010"/>
          </a:xfrm>
        </p:spPr>
        <p:txBody>
          <a:bodyPr>
            <a:normAutofit/>
          </a:bodyPr>
          <a:lstStyle/>
          <a:p>
            <a:pPr marL="0" marR="0">
              <a:spcAft>
                <a:spcPts val="1000"/>
              </a:spcAft>
              <a:buNone/>
            </a:pPr>
            <a:r>
              <a:rPr lang="en-US" sz="1500" kern="100">
                <a:effectLst/>
              </a:rPr>
              <a:t>We have updated the level of guidance provided in the COA to:</a:t>
            </a:r>
          </a:p>
          <a:p>
            <a:pPr marL="800100" lvl="1" indent="-342900">
              <a:spcAft>
                <a:spcPts val="1000"/>
              </a:spcAft>
              <a:buSzPts val="1000"/>
              <a:buFont typeface="Symbol" panose="05050102010706020507" pitchFamily="18" charset="2"/>
              <a:buChar char=""/>
              <a:tabLst>
                <a:tab pos="457200" algn="l"/>
              </a:tabLst>
            </a:pPr>
            <a:r>
              <a:rPr lang="en-US" sz="1500" b="1" kern="100">
                <a:effectLst/>
              </a:rPr>
              <a:t>Incorporate fundamental governmental accounting concepts</a:t>
            </a:r>
            <a:r>
              <a:rPr lang="en-US" sz="1500" kern="100">
                <a:effectLst/>
              </a:rPr>
              <a:t>, including revenue recognition, expenditure classification, fund accounting, and financial statement presentation.</a:t>
            </a:r>
          </a:p>
          <a:p>
            <a:pPr marL="800100" lvl="1" indent="-342900">
              <a:spcAft>
                <a:spcPts val="1000"/>
              </a:spcAft>
              <a:buSzPts val="1000"/>
              <a:buFont typeface="Symbol" panose="05050102010706020507" pitchFamily="18" charset="2"/>
              <a:buChar char=""/>
              <a:tabLst>
                <a:tab pos="457200" algn="l"/>
              </a:tabLst>
            </a:pPr>
            <a:r>
              <a:rPr lang="en-US" sz="1500" b="1" kern="100">
                <a:effectLst/>
              </a:rPr>
              <a:t>Provide clear definitions and instructions</a:t>
            </a:r>
            <a:r>
              <a:rPr lang="en-US" sz="1500" kern="100">
                <a:effectLst/>
              </a:rPr>
              <a:t> on how to properly apply each financial dimension in the Chart of Accounts, ensuring transactions are recorded accurately.</a:t>
            </a:r>
          </a:p>
          <a:p>
            <a:pPr marL="800100" lvl="1" indent="-342900">
              <a:spcAft>
                <a:spcPts val="1000"/>
              </a:spcAft>
              <a:buSzPts val="1000"/>
              <a:buFont typeface="Symbol" panose="05050102010706020507" pitchFamily="18" charset="2"/>
              <a:buChar char=""/>
              <a:tabLst>
                <a:tab pos="457200" algn="l"/>
              </a:tabLst>
            </a:pPr>
            <a:r>
              <a:rPr lang="en-US" sz="1500" b="1" kern="100">
                <a:effectLst/>
              </a:rPr>
              <a:t>Establish compliance standards</a:t>
            </a:r>
            <a:r>
              <a:rPr lang="en-US" sz="1500" kern="100">
                <a:effectLst/>
              </a:rPr>
              <a:t> for financial reporting, aligning with GASB pronouncements, federal requirements (UGG), and Oregon-specific regulations.</a:t>
            </a:r>
          </a:p>
          <a:p>
            <a:pPr marL="800100" lvl="1" indent="-342900">
              <a:spcAft>
                <a:spcPts val="1000"/>
              </a:spcAft>
              <a:buSzPts val="1000"/>
              <a:buFont typeface="Symbol" panose="05050102010706020507" pitchFamily="18" charset="2"/>
              <a:buChar char=""/>
              <a:tabLst>
                <a:tab pos="457200" algn="l"/>
              </a:tabLst>
            </a:pPr>
            <a:r>
              <a:rPr lang="en-US" sz="1500" b="1" kern="100">
                <a:effectLst/>
              </a:rPr>
              <a:t>Include real-world examples and case studies</a:t>
            </a:r>
            <a:r>
              <a:rPr lang="en-US" sz="1500" kern="100">
                <a:effectLst/>
              </a:rPr>
              <a:t> to illustrate proper accounting treatments and reporting structures.</a:t>
            </a:r>
          </a:p>
          <a:p>
            <a:pPr marL="800100" lvl="1" indent="-342900">
              <a:spcAft>
                <a:spcPts val="1000"/>
              </a:spcAft>
              <a:buSzPts val="1000"/>
              <a:buFont typeface="Symbol" panose="05050102010706020507" pitchFamily="18" charset="2"/>
              <a:buChar char=""/>
              <a:tabLst>
                <a:tab pos="457200" algn="l"/>
              </a:tabLst>
            </a:pPr>
            <a:r>
              <a:rPr lang="en-US" sz="1500" b="1" kern="100">
                <a:effectLst/>
              </a:rPr>
              <a:t>Serve as a reference guide for school finance staff, business managers, and auditors</a:t>
            </a:r>
            <a:r>
              <a:rPr lang="en-US" sz="1500" kern="100">
                <a:effectLst/>
              </a:rPr>
              <a:t>, supporting both new hires and experienced professionals in maintaining compliance and best practices.</a:t>
            </a:r>
          </a:p>
          <a:p>
            <a:pPr marL="800100" lvl="1" indent="-342900">
              <a:spcAft>
                <a:spcPts val="1000"/>
              </a:spcAft>
              <a:buSzPts val="1000"/>
              <a:buFont typeface="Symbol" panose="05050102010706020507" pitchFamily="18" charset="2"/>
              <a:buChar char=""/>
              <a:tabLst>
                <a:tab pos="457200" algn="l"/>
              </a:tabLst>
            </a:pPr>
            <a:r>
              <a:rPr lang="en-US" sz="1500" b="1" kern="100"/>
              <a:t>Promote internal controls and timely reporting, </a:t>
            </a:r>
            <a:r>
              <a:rPr lang="en-US" sz="1500" kern="100"/>
              <a:t>by outlining control points, submission timelines, and reconciliation practices that improve data accuracy, audit readiness, and fiscal accountability across programs and funding sources.</a:t>
            </a:r>
          </a:p>
        </p:txBody>
      </p:sp>
      <p:sp>
        <p:nvSpPr>
          <p:cNvPr id="2" name="Footer Placeholder 1">
            <a:extLst>
              <a:ext uri="{FF2B5EF4-FFF2-40B4-BE49-F238E27FC236}">
                <a16:creationId xmlns:a16="http://schemas.microsoft.com/office/drawing/2014/main" id="{7D24141B-F703-6ACF-1E8B-B14983E854BD}"/>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3" name="Slide Number Placeholder 2">
            <a:extLst>
              <a:ext uri="{FF2B5EF4-FFF2-40B4-BE49-F238E27FC236}">
                <a16:creationId xmlns:a16="http://schemas.microsoft.com/office/drawing/2014/main" id="{E5E2EB8D-3470-D5FF-90F5-B718E158BA53}"/>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13</a:t>
            </a:fld>
            <a:endParaRPr lang="en-US"/>
          </a:p>
        </p:txBody>
      </p:sp>
    </p:spTree>
    <p:extLst>
      <p:ext uri="{BB962C8B-B14F-4D97-AF65-F5344CB8AC3E}">
        <p14:creationId xmlns:p14="http://schemas.microsoft.com/office/powerpoint/2010/main" val="26822157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81">
          <a:extLst>
            <a:ext uri="{FF2B5EF4-FFF2-40B4-BE49-F238E27FC236}">
              <a16:creationId xmlns:a16="http://schemas.microsoft.com/office/drawing/2014/main" id="{A58A4AFF-30DC-BA38-CBDB-4F77D74FC0D1}"/>
            </a:ext>
          </a:extLst>
        </p:cNvPr>
        <p:cNvGrpSpPr/>
        <p:nvPr/>
      </p:nvGrpSpPr>
      <p:grpSpPr>
        <a:xfrm>
          <a:off x="0" y="0"/>
          <a:ext cx="0" cy="0"/>
          <a:chOff x="0" y="0"/>
          <a:chExt cx="0" cy="0"/>
        </a:xfrm>
      </p:grpSpPr>
      <p:sp>
        <p:nvSpPr>
          <p:cNvPr id="582" name="Google Shape;582;p73">
            <a:extLst>
              <a:ext uri="{FF2B5EF4-FFF2-40B4-BE49-F238E27FC236}">
                <a16:creationId xmlns:a16="http://schemas.microsoft.com/office/drawing/2014/main" id="{BC85CBDB-74BF-018F-8453-F69BB5D7D428}"/>
              </a:ext>
            </a:extLst>
          </p:cNvPr>
          <p:cNvSpPr txBox="1">
            <a:spLocks noGrp="1"/>
          </p:cNvSpPr>
          <p:nvPr>
            <p:ph type="title"/>
          </p:nvPr>
        </p:nvSpPr>
        <p:spPr>
          <a:xfrm>
            <a:off x="717176" y="457200"/>
            <a:ext cx="10784542" cy="1026460"/>
          </a:xfrm>
        </p:spPr>
        <p:txBody>
          <a:bodyPr spcFirstLastPara="1" lIns="91425" tIns="45700" rIns="91425" bIns="45700" anchor="b" anchorCtr="0">
            <a:normAutofit/>
          </a:bodyPr>
          <a:lstStyle/>
          <a:p>
            <a:pPr lvl="0"/>
            <a:r>
              <a:rPr lang="en-US"/>
              <a:t>How ODE is Supporting the Transition</a:t>
            </a:r>
          </a:p>
        </p:txBody>
      </p:sp>
      <p:sp>
        <p:nvSpPr>
          <p:cNvPr id="7" name="Content Placeholder 6">
            <a:extLst>
              <a:ext uri="{FF2B5EF4-FFF2-40B4-BE49-F238E27FC236}">
                <a16:creationId xmlns:a16="http://schemas.microsoft.com/office/drawing/2014/main" id="{97C5871F-EFE1-2FA7-480E-A6183715D73C}"/>
              </a:ext>
            </a:extLst>
          </p:cNvPr>
          <p:cNvSpPr>
            <a:spLocks noGrp="1"/>
          </p:cNvSpPr>
          <p:nvPr>
            <p:ph idx="1"/>
          </p:nvPr>
        </p:nvSpPr>
        <p:spPr>
          <a:xfrm>
            <a:off x="717176" y="1825625"/>
            <a:ext cx="10784542" cy="4109010"/>
          </a:xfrm>
        </p:spPr>
        <p:txBody>
          <a:bodyPr>
            <a:normAutofit/>
          </a:bodyPr>
          <a:lstStyle/>
          <a:p>
            <a:pPr marL="0" marR="0">
              <a:spcAft>
                <a:spcPts val="1000"/>
              </a:spcAft>
              <a:buNone/>
            </a:pPr>
            <a:r>
              <a:rPr lang="en-US" sz="1500" kern="100">
                <a:effectLst/>
              </a:rPr>
              <a:t>Here are the ways ODE is working to support districts in this transition:</a:t>
            </a:r>
          </a:p>
          <a:p>
            <a:pPr marL="800100" lvl="1" indent="-342900">
              <a:spcAft>
                <a:spcPts val="1000"/>
              </a:spcAft>
              <a:buSzPts val="1000"/>
              <a:buFont typeface="Symbol" panose="05050102010706020507" pitchFamily="18" charset="2"/>
              <a:buChar char=""/>
              <a:tabLst>
                <a:tab pos="457200" algn="l"/>
              </a:tabLst>
            </a:pPr>
            <a:r>
              <a:rPr lang="en-US" sz="1500" kern="100">
                <a:effectLst/>
              </a:rPr>
              <a:t>Developing a </a:t>
            </a:r>
            <a:r>
              <a:rPr lang="en-US" sz="1500" b="1" kern="100">
                <a:effectLst/>
              </a:rPr>
              <a:t>crosswalk</a:t>
            </a:r>
            <a:r>
              <a:rPr lang="en-US" sz="1500" kern="100">
                <a:effectLst/>
              </a:rPr>
              <a:t> to 2023 Chart of Accounts.</a:t>
            </a:r>
          </a:p>
          <a:p>
            <a:pPr marL="800100" lvl="1" indent="-342900">
              <a:spcAft>
                <a:spcPts val="1000"/>
              </a:spcAft>
              <a:buSzPts val="1000"/>
              <a:buFont typeface="Symbol" panose="05050102010706020507" pitchFamily="18" charset="2"/>
              <a:buChar char=""/>
              <a:tabLst>
                <a:tab pos="457200" algn="l"/>
              </a:tabLst>
            </a:pPr>
            <a:r>
              <a:rPr lang="en-US" sz="1500" b="1" kern="100">
                <a:effectLst/>
              </a:rPr>
              <a:t>Working with accounting software companies </a:t>
            </a:r>
            <a:r>
              <a:rPr lang="en-US" sz="1500" kern="100">
                <a:effectLst/>
              </a:rPr>
              <a:t>to ease transition.</a:t>
            </a:r>
          </a:p>
          <a:p>
            <a:pPr marL="800100" lvl="1" indent="-342900">
              <a:spcAft>
                <a:spcPts val="1000"/>
              </a:spcAft>
              <a:buSzPts val="1000"/>
              <a:buFont typeface="Symbol" panose="05050102010706020507" pitchFamily="18" charset="2"/>
              <a:buChar char=""/>
              <a:tabLst>
                <a:tab pos="457200" algn="l"/>
              </a:tabLst>
            </a:pPr>
            <a:r>
              <a:rPr lang="en-US" sz="1500" kern="100"/>
              <a:t>Meeting with auditors to </a:t>
            </a:r>
            <a:r>
              <a:rPr lang="en-US" sz="1500" b="1" kern="100"/>
              <a:t>ensure alignment</a:t>
            </a:r>
            <a:r>
              <a:rPr lang="en-US" sz="1500" kern="100"/>
              <a:t> to GASB and GAAP.</a:t>
            </a:r>
          </a:p>
          <a:p>
            <a:pPr marL="800100" lvl="1" indent="-342900">
              <a:spcAft>
                <a:spcPts val="1000"/>
              </a:spcAft>
              <a:buSzPts val="1000"/>
              <a:buFont typeface="Symbol" panose="05050102010706020507" pitchFamily="18" charset="2"/>
              <a:buChar char=""/>
              <a:tabLst>
                <a:tab pos="457200" algn="l"/>
              </a:tabLst>
            </a:pPr>
            <a:r>
              <a:rPr lang="en-US" sz="1500" kern="100"/>
              <a:t>Developing a </a:t>
            </a:r>
            <a:r>
              <a:rPr lang="en-US" sz="1500" b="1" kern="100"/>
              <a:t>training plan and accessible tools </a:t>
            </a:r>
            <a:r>
              <a:rPr lang="en-US" sz="1500" kern="100"/>
              <a:t>to get to know the Chart of Accounts.</a:t>
            </a:r>
          </a:p>
          <a:p>
            <a:pPr marL="800100" lvl="1" indent="-342900">
              <a:spcAft>
                <a:spcPts val="1000"/>
              </a:spcAft>
              <a:buSzPts val="1000"/>
              <a:buFont typeface="Symbol" panose="05050102010706020507" pitchFamily="18" charset="2"/>
              <a:buChar char=""/>
              <a:tabLst>
                <a:tab pos="457200" algn="l"/>
              </a:tabLst>
            </a:pPr>
            <a:r>
              <a:rPr lang="en-US" sz="1500" kern="100"/>
              <a:t>Assisting districts in </a:t>
            </a:r>
            <a:r>
              <a:rPr lang="en-US" sz="1500" b="1" kern="100"/>
              <a:t>creating system crosswalks</a:t>
            </a:r>
            <a:r>
              <a:rPr lang="en-US" sz="1500" kern="100"/>
              <a:t>.</a:t>
            </a:r>
          </a:p>
          <a:p>
            <a:pPr marL="800100" lvl="1" indent="-342900">
              <a:spcAft>
                <a:spcPts val="1000"/>
              </a:spcAft>
              <a:buSzPts val="1000"/>
              <a:buFont typeface="Symbol" panose="05050102010706020507" pitchFamily="18" charset="2"/>
              <a:buChar char=""/>
              <a:tabLst>
                <a:tab pos="457200" algn="l"/>
              </a:tabLst>
            </a:pPr>
            <a:endParaRPr lang="en-US" sz="1500" kern="100"/>
          </a:p>
        </p:txBody>
      </p:sp>
      <p:sp>
        <p:nvSpPr>
          <p:cNvPr id="2" name="Footer Placeholder 1">
            <a:extLst>
              <a:ext uri="{FF2B5EF4-FFF2-40B4-BE49-F238E27FC236}">
                <a16:creationId xmlns:a16="http://schemas.microsoft.com/office/drawing/2014/main" id="{D92C1329-64FB-285C-EFED-2D2913E705FA}"/>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3" name="Slide Number Placeholder 2">
            <a:extLst>
              <a:ext uri="{FF2B5EF4-FFF2-40B4-BE49-F238E27FC236}">
                <a16:creationId xmlns:a16="http://schemas.microsoft.com/office/drawing/2014/main" id="{B0A74362-56C7-492D-D6E8-9ECE0BE4D17C}"/>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14</a:t>
            </a:fld>
            <a:endParaRPr lang="en-US"/>
          </a:p>
        </p:txBody>
      </p:sp>
    </p:spTree>
    <p:extLst>
      <p:ext uri="{BB962C8B-B14F-4D97-AF65-F5344CB8AC3E}">
        <p14:creationId xmlns:p14="http://schemas.microsoft.com/office/powerpoint/2010/main" val="30540359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32"/>
        <p:cNvGrpSpPr/>
        <p:nvPr/>
      </p:nvGrpSpPr>
      <p:grpSpPr>
        <a:xfrm>
          <a:off x="0" y="0"/>
          <a:ext cx="0" cy="0"/>
          <a:chOff x="0" y="0"/>
          <a:chExt cx="0" cy="0"/>
        </a:xfrm>
      </p:grpSpPr>
      <p:sp>
        <p:nvSpPr>
          <p:cNvPr id="633" name="Google Shape;633;p77"/>
          <p:cNvSpPr txBox="1">
            <a:spLocks noGrp="1"/>
          </p:cNvSpPr>
          <p:nvPr>
            <p:ph type="title"/>
          </p:nvPr>
        </p:nvSpPr>
        <p:spPr>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1"/>
              </a:buClr>
              <a:buSzPts val="4400"/>
              <a:buFont typeface="Calibri"/>
              <a:buNone/>
            </a:pPr>
            <a:r>
              <a:rPr lang="en-US"/>
              <a:t>Timeline</a:t>
            </a:r>
          </a:p>
        </p:txBody>
      </p:sp>
      <p:sp>
        <p:nvSpPr>
          <p:cNvPr id="636" name="Google Shape;636;p77" descr="Decorative line"/>
          <p:cNvSpPr/>
          <p:nvPr/>
        </p:nvSpPr>
        <p:spPr>
          <a:xfrm>
            <a:off x="206188" y="3841379"/>
            <a:ext cx="11775141" cy="71709"/>
          </a:xfrm>
          <a:prstGeom prst="rect">
            <a:avLst/>
          </a:prstGeom>
          <a:solidFill>
            <a:srgbClr val="7F7F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nvGrpSpPr>
          <p:cNvPr id="637" name="Google Shape;637;p77" descr="timeline box" title="timeline box"/>
          <p:cNvGrpSpPr/>
          <p:nvPr/>
        </p:nvGrpSpPr>
        <p:grpSpPr>
          <a:xfrm>
            <a:off x="439272" y="1658465"/>
            <a:ext cx="2752483" cy="1914490"/>
            <a:chOff x="439272" y="1658465"/>
            <a:chExt cx="2752483" cy="1914490"/>
          </a:xfrm>
        </p:grpSpPr>
        <p:sp>
          <p:nvSpPr>
            <p:cNvPr id="638" name="Google Shape;638;p77" descr="Decorative box"/>
            <p:cNvSpPr/>
            <p:nvPr/>
          </p:nvSpPr>
          <p:spPr>
            <a:xfrm>
              <a:off x="439272" y="2970664"/>
              <a:ext cx="2752482" cy="602291"/>
            </a:xfrm>
            <a:prstGeom prst="wedgeRectCallout">
              <a:avLst>
                <a:gd name="adj1" fmla="val -20344"/>
                <a:gd name="adj2" fmla="val 85571"/>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39" name="Google Shape;639;p77" descr="Decorative box"/>
            <p:cNvSpPr txBox="1"/>
            <p:nvPr/>
          </p:nvSpPr>
          <p:spPr>
            <a:xfrm>
              <a:off x="439272" y="1658465"/>
              <a:ext cx="2752482" cy="1316129"/>
            </a:xfrm>
            <a:prstGeom prst="rect">
              <a:avLst/>
            </a:prstGeom>
            <a:solidFill>
              <a:srgbClr val="F2FAFE"/>
            </a:solidFill>
            <a:ln>
              <a:noFill/>
            </a:ln>
          </p:spPr>
          <p:txBody>
            <a:bodyPr spcFirstLastPara="1" wrap="square" lIns="91425" tIns="45700" rIns="91425" bIns="45700" anchor="b" anchorCtr="0">
              <a:normAutofit/>
            </a:bodyPr>
            <a:lstStyle/>
            <a:p>
              <a:pPr marL="0" marR="0" lvl="0" indent="0" algn="ctr" rtl="0">
                <a:lnSpc>
                  <a:spcPct val="90000"/>
                </a:lnSpc>
                <a:spcBef>
                  <a:spcPts val="0"/>
                </a:spcBef>
                <a:spcAft>
                  <a:spcPts val="0"/>
                </a:spcAft>
                <a:buClr>
                  <a:schemeClr val="accent1"/>
                </a:buClr>
                <a:buSzPts val="2000"/>
                <a:buFont typeface="Arial"/>
                <a:buNone/>
              </a:pPr>
              <a:r>
                <a:rPr lang="en-US" sz="2000">
                  <a:solidFill>
                    <a:schemeClr val="accent1"/>
                  </a:solidFill>
                  <a:latin typeface="Calibri"/>
                  <a:ea typeface="Calibri"/>
                  <a:cs typeface="Calibri"/>
                  <a:sym typeface="Calibri"/>
                </a:rPr>
                <a:t>Public Comment Period 1 Close</a:t>
              </a:r>
              <a:endParaRPr/>
            </a:p>
          </p:txBody>
        </p:sp>
        <p:sp>
          <p:nvSpPr>
            <p:cNvPr id="640" name="Google Shape;640;p77"/>
            <p:cNvSpPr txBox="1"/>
            <p:nvPr/>
          </p:nvSpPr>
          <p:spPr>
            <a:xfrm>
              <a:off x="439273" y="2970665"/>
              <a:ext cx="2752482" cy="586760"/>
            </a:xfrm>
            <a:prstGeom prst="rect">
              <a:avLst/>
            </a:prstGeom>
            <a:noFill/>
            <a:ln>
              <a:noFill/>
            </a:ln>
          </p:spPr>
          <p:txBody>
            <a:bodyPr spcFirstLastPara="1" wrap="square" lIns="91425" tIns="45700" rIns="91425" bIns="45700" anchor="ctr" anchorCtr="1">
              <a:normAutofit/>
            </a:bodyPr>
            <a:lstStyle/>
            <a:p>
              <a:pPr marL="0" marR="0" lvl="0" indent="0" algn="ctr" rtl="0">
                <a:lnSpc>
                  <a:spcPct val="90000"/>
                </a:lnSpc>
                <a:spcBef>
                  <a:spcPts val="0"/>
                </a:spcBef>
                <a:spcAft>
                  <a:spcPts val="0"/>
                </a:spcAft>
                <a:buClr>
                  <a:schemeClr val="lt1"/>
                </a:buClr>
                <a:buSzPts val="2400"/>
                <a:buFont typeface="Arial"/>
                <a:buNone/>
              </a:pPr>
              <a:r>
                <a:rPr lang="en-US" sz="2400" b="0" i="0" u="none" strike="noStrike" cap="none">
                  <a:solidFill>
                    <a:schemeClr val="lt1"/>
                  </a:solidFill>
                  <a:latin typeface="Calibri"/>
                  <a:ea typeface="Calibri"/>
                  <a:cs typeface="Calibri"/>
                  <a:sym typeface="Calibri"/>
                </a:rPr>
                <a:t>December 1, 2025</a:t>
              </a:r>
              <a:endParaRPr/>
            </a:p>
          </p:txBody>
        </p:sp>
      </p:grpSp>
      <p:sp>
        <p:nvSpPr>
          <p:cNvPr id="641" name="Google Shape;641;p77" title="&quot;&quot;"/>
          <p:cNvSpPr/>
          <p:nvPr/>
        </p:nvSpPr>
        <p:spPr>
          <a:xfrm>
            <a:off x="1192313" y="3812290"/>
            <a:ext cx="134458" cy="134458"/>
          </a:xfrm>
          <a:prstGeom prst="ellipse">
            <a:avLst/>
          </a:prstGeom>
          <a:solidFill>
            <a:schemeClr val="accent1"/>
          </a:solidFill>
          <a:ln w="28575"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nvGrpSpPr>
          <p:cNvPr id="642" name="Google Shape;642;p77" descr="timeline box" title="timeline box"/>
          <p:cNvGrpSpPr/>
          <p:nvPr/>
        </p:nvGrpSpPr>
        <p:grpSpPr>
          <a:xfrm>
            <a:off x="1812651" y="4172856"/>
            <a:ext cx="2752483" cy="1910812"/>
            <a:chOff x="1812651" y="4172856"/>
            <a:chExt cx="2752483" cy="1910812"/>
          </a:xfrm>
        </p:grpSpPr>
        <p:sp>
          <p:nvSpPr>
            <p:cNvPr id="643" name="Google Shape;643;p77" descr="Decorative box"/>
            <p:cNvSpPr/>
            <p:nvPr/>
          </p:nvSpPr>
          <p:spPr>
            <a:xfrm rot="10800000" flipH="1">
              <a:off x="1812651" y="4172856"/>
              <a:ext cx="2746754" cy="602291"/>
            </a:xfrm>
            <a:prstGeom prst="wedgeRectCallout">
              <a:avLst>
                <a:gd name="adj1" fmla="val -20344"/>
                <a:gd name="adj2" fmla="val 85571"/>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44" name="Google Shape;644;p77" descr="Decorative box"/>
            <p:cNvSpPr txBox="1"/>
            <p:nvPr/>
          </p:nvSpPr>
          <p:spPr>
            <a:xfrm>
              <a:off x="1812651" y="4767538"/>
              <a:ext cx="2746754" cy="1316130"/>
            </a:xfrm>
            <a:prstGeom prst="rect">
              <a:avLst/>
            </a:prstGeom>
            <a:solidFill>
              <a:srgbClr val="FDF4EC"/>
            </a:solidFill>
            <a:ln>
              <a:noFill/>
            </a:ln>
          </p:spPr>
          <p:txBody>
            <a:bodyPr spcFirstLastPara="1" wrap="square" lIns="91425" tIns="45700" rIns="91425" bIns="45700" anchor="t" anchorCtr="0">
              <a:normAutofit lnSpcReduction="10000"/>
            </a:bodyPr>
            <a:lstStyle/>
            <a:p>
              <a:pPr marL="342900" marR="0" lvl="0" indent="-342900" algn="ctr" rtl="0">
                <a:lnSpc>
                  <a:spcPct val="90000"/>
                </a:lnSpc>
                <a:spcBef>
                  <a:spcPts val="0"/>
                </a:spcBef>
                <a:spcAft>
                  <a:spcPts val="0"/>
                </a:spcAft>
                <a:buClr>
                  <a:schemeClr val="accent3"/>
                </a:buClr>
                <a:buSzPts val="2000"/>
                <a:buFont typeface="Arial" panose="020B0604020202020204" pitchFamily="34" charset="0"/>
                <a:buChar char="•"/>
              </a:pPr>
              <a:r>
                <a:rPr lang="en-US" sz="2000" b="0" i="0" u="none" strike="noStrike" cap="none">
                  <a:solidFill>
                    <a:schemeClr val="accent3"/>
                  </a:solidFill>
                  <a:latin typeface="Calibri"/>
                  <a:ea typeface="Calibri"/>
                  <a:cs typeface="Calibri"/>
                  <a:sym typeface="Calibri"/>
                </a:rPr>
                <a:t>ODE continues to incorporate feedback</a:t>
              </a:r>
            </a:p>
            <a:p>
              <a:pPr marL="342900" marR="0" lvl="0" indent="-342900" algn="ctr" rtl="0">
                <a:lnSpc>
                  <a:spcPct val="90000"/>
                </a:lnSpc>
                <a:spcBef>
                  <a:spcPts val="0"/>
                </a:spcBef>
                <a:spcAft>
                  <a:spcPts val="0"/>
                </a:spcAft>
                <a:buClr>
                  <a:schemeClr val="accent3"/>
                </a:buClr>
                <a:buSzPts val="2000"/>
                <a:buFont typeface="Arial" panose="020B0604020202020204" pitchFamily="34" charset="0"/>
                <a:buChar char="•"/>
              </a:pPr>
              <a:r>
                <a:rPr lang="en-US" sz="2000">
                  <a:solidFill>
                    <a:schemeClr val="accent3"/>
                  </a:solidFill>
                  <a:latin typeface="Calibri"/>
                  <a:ea typeface="Calibri"/>
                  <a:cs typeface="Calibri"/>
                  <a:sym typeface="Calibri"/>
                </a:rPr>
                <a:t>Chart of Accounts Committee works through review items</a:t>
              </a:r>
              <a:endParaRPr>
                <a:solidFill>
                  <a:schemeClr val="accent3"/>
                </a:solidFill>
              </a:endParaRPr>
            </a:p>
          </p:txBody>
        </p:sp>
        <p:sp>
          <p:nvSpPr>
            <p:cNvPr id="645" name="Google Shape;645;p77"/>
            <p:cNvSpPr txBox="1"/>
            <p:nvPr/>
          </p:nvSpPr>
          <p:spPr>
            <a:xfrm>
              <a:off x="1812652" y="4190382"/>
              <a:ext cx="2752482" cy="586760"/>
            </a:xfrm>
            <a:prstGeom prst="rect">
              <a:avLst/>
            </a:prstGeom>
            <a:noFill/>
            <a:ln>
              <a:noFill/>
            </a:ln>
          </p:spPr>
          <p:txBody>
            <a:bodyPr spcFirstLastPara="1" wrap="square" lIns="91425" tIns="45700" rIns="91425" bIns="45700" anchor="ctr" anchorCtr="1">
              <a:normAutofit fontScale="92500" lnSpcReduction="20000"/>
            </a:bodyPr>
            <a:lstStyle/>
            <a:p>
              <a:pPr marL="0" marR="0" lvl="0" indent="0" algn="l" rtl="0">
                <a:lnSpc>
                  <a:spcPct val="90000"/>
                </a:lnSpc>
                <a:spcBef>
                  <a:spcPts val="0"/>
                </a:spcBef>
                <a:spcAft>
                  <a:spcPts val="0"/>
                </a:spcAft>
                <a:buClr>
                  <a:schemeClr val="lt1"/>
                </a:buClr>
                <a:buSzPts val="2400"/>
                <a:buFont typeface="Arial"/>
                <a:buNone/>
              </a:pPr>
              <a:r>
                <a:rPr lang="en-US" sz="2400" b="0" i="0" u="none" strike="noStrike" cap="none">
                  <a:solidFill>
                    <a:schemeClr val="lt1"/>
                  </a:solidFill>
                  <a:latin typeface="Calibri"/>
                  <a:ea typeface="Calibri"/>
                  <a:cs typeface="Calibri"/>
                  <a:sym typeface="Calibri"/>
                </a:rPr>
                <a:t>December 1 – February 1, 2026</a:t>
              </a:r>
              <a:endParaRPr/>
            </a:p>
          </p:txBody>
        </p:sp>
      </p:grpSp>
      <p:sp>
        <p:nvSpPr>
          <p:cNvPr id="646" name="Google Shape;646;p77" title="&quot;&quot;"/>
          <p:cNvSpPr/>
          <p:nvPr/>
        </p:nvSpPr>
        <p:spPr>
          <a:xfrm>
            <a:off x="2554951" y="3805521"/>
            <a:ext cx="134458" cy="134458"/>
          </a:xfrm>
          <a:prstGeom prst="ellipse">
            <a:avLst/>
          </a:prstGeom>
          <a:solidFill>
            <a:schemeClr val="accent3"/>
          </a:solidFill>
          <a:ln w="28575"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nvGrpSpPr>
          <p:cNvPr id="647" name="Google Shape;647;p77" descr="timeline box" title="timeline box"/>
          <p:cNvGrpSpPr/>
          <p:nvPr/>
        </p:nvGrpSpPr>
        <p:grpSpPr>
          <a:xfrm>
            <a:off x="3294533" y="1658468"/>
            <a:ext cx="2752483" cy="1914490"/>
            <a:chOff x="3294533" y="1658468"/>
            <a:chExt cx="2752483" cy="1914490"/>
          </a:xfrm>
        </p:grpSpPr>
        <p:sp>
          <p:nvSpPr>
            <p:cNvPr id="648" name="Google Shape;648;p77" descr="Decorative box"/>
            <p:cNvSpPr/>
            <p:nvPr/>
          </p:nvSpPr>
          <p:spPr>
            <a:xfrm>
              <a:off x="3294533" y="2970667"/>
              <a:ext cx="2752482" cy="602291"/>
            </a:xfrm>
            <a:prstGeom prst="wedgeRectCallout">
              <a:avLst>
                <a:gd name="adj1" fmla="val -20344"/>
                <a:gd name="adj2" fmla="val 85571"/>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49" name="Google Shape;649;p77" descr="Decorative box"/>
            <p:cNvSpPr txBox="1"/>
            <p:nvPr/>
          </p:nvSpPr>
          <p:spPr>
            <a:xfrm>
              <a:off x="3294533" y="1658468"/>
              <a:ext cx="2752482" cy="1316129"/>
            </a:xfrm>
            <a:prstGeom prst="rect">
              <a:avLst/>
            </a:prstGeom>
            <a:solidFill>
              <a:srgbClr val="FCF4F8"/>
            </a:solidFill>
            <a:ln>
              <a:noFill/>
            </a:ln>
          </p:spPr>
          <p:txBody>
            <a:bodyPr spcFirstLastPara="1" wrap="square" lIns="91425" tIns="45700" rIns="91425" bIns="45700" anchor="b" anchorCtr="0">
              <a:normAutofit/>
            </a:bodyPr>
            <a:lstStyle/>
            <a:p>
              <a:pPr marL="342900" marR="0" lvl="0" indent="-342900" algn="ctr" rtl="0">
                <a:lnSpc>
                  <a:spcPct val="90000"/>
                </a:lnSpc>
                <a:spcBef>
                  <a:spcPts val="0"/>
                </a:spcBef>
                <a:spcAft>
                  <a:spcPts val="0"/>
                </a:spcAft>
                <a:buClr>
                  <a:schemeClr val="accent2"/>
                </a:buClr>
                <a:buSzPts val="2000"/>
                <a:buFont typeface="Arial" panose="020B0604020202020204" pitchFamily="34" charset="0"/>
                <a:buChar char="•"/>
              </a:pPr>
              <a:r>
                <a:rPr lang="en-US" sz="2000" b="0" i="0" u="none" strike="noStrike" cap="none">
                  <a:solidFill>
                    <a:schemeClr val="accent2"/>
                  </a:solidFill>
                  <a:latin typeface="Calibri"/>
                  <a:ea typeface="Calibri"/>
                  <a:cs typeface="Calibri"/>
                  <a:sym typeface="Calibri"/>
                </a:rPr>
                <a:t>Open Comment </a:t>
              </a:r>
              <a:r>
                <a:rPr lang="en-US" sz="2000">
                  <a:solidFill>
                    <a:schemeClr val="accent2"/>
                  </a:solidFill>
                  <a:latin typeface="Calibri"/>
                  <a:ea typeface="Calibri"/>
                  <a:cs typeface="Calibri"/>
                  <a:sym typeface="Calibri"/>
                </a:rPr>
                <a:t>P</a:t>
              </a:r>
              <a:r>
                <a:rPr lang="en-US" sz="2000" b="0" i="0" u="none" strike="noStrike" cap="none">
                  <a:solidFill>
                    <a:schemeClr val="accent2"/>
                  </a:solidFill>
                  <a:latin typeface="Calibri"/>
                  <a:ea typeface="Calibri"/>
                  <a:cs typeface="Calibri"/>
                  <a:sym typeface="Calibri"/>
                </a:rPr>
                <a:t>eriod 2</a:t>
              </a:r>
            </a:p>
            <a:p>
              <a:pPr marL="342900" marR="0" lvl="0" indent="-342900" algn="ctr" rtl="0">
                <a:lnSpc>
                  <a:spcPct val="90000"/>
                </a:lnSpc>
                <a:spcBef>
                  <a:spcPts val="0"/>
                </a:spcBef>
                <a:spcAft>
                  <a:spcPts val="0"/>
                </a:spcAft>
                <a:buClr>
                  <a:schemeClr val="accent2"/>
                </a:buClr>
                <a:buSzPts val="2000"/>
                <a:buFont typeface="Arial" panose="020B0604020202020204" pitchFamily="34" charset="0"/>
                <a:buChar char="•"/>
              </a:pPr>
              <a:r>
                <a:rPr lang="en-US" sz="2000">
                  <a:solidFill>
                    <a:schemeClr val="accent2"/>
                  </a:solidFill>
                  <a:latin typeface="Calibri"/>
                  <a:ea typeface="Calibri"/>
                  <a:cs typeface="Calibri"/>
                  <a:sym typeface="Calibri"/>
                </a:rPr>
                <a:t>Public Engagements</a:t>
              </a:r>
              <a:r>
                <a:rPr lang="en-US" sz="2000" b="0" i="0" u="none" strike="noStrike" cap="none">
                  <a:solidFill>
                    <a:schemeClr val="accent2"/>
                  </a:solidFill>
                  <a:latin typeface="Calibri"/>
                  <a:ea typeface="Calibri"/>
                  <a:cs typeface="Calibri"/>
                  <a:sym typeface="Calibri"/>
                </a:rPr>
                <a:t> </a:t>
              </a:r>
              <a:endParaRPr/>
            </a:p>
          </p:txBody>
        </p:sp>
        <p:sp>
          <p:nvSpPr>
            <p:cNvPr id="650" name="Google Shape;650;p77"/>
            <p:cNvSpPr txBox="1"/>
            <p:nvPr/>
          </p:nvSpPr>
          <p:spPr>
            <a:xfrm>
              <a:off x="3294534" y="2970668"/>
              <a:ext cx="2752482" cy="586760"/>
            </a:xfrm>
            <a:prstGeom prst="rect">
              <a:avLst/>
            </a:prstGeom>
            <a:noFill/>
            <a:ln>
              <a:noFill/>
            </a:ln>
          </p:spPr>
          <p:txBody>
            <a:bodyPr spcFirstLastPara="1" wrap="square" lIns="91425" tIns="45700" rIns="91425" bIns="45700" anchor="ctr" anchorCtr="1">
              <a:normAutofit fontScale="92500" lnSpcReduction="20000"/>
            </a:bodyPr>
            <a:lstStyle/>
            <a:p>
              <a:pPr marL="0" marR="0" lvl="0" indent="0" algn="l" rtl="0">
                <a:lnSpc>
                  <a:spcPct val="90000"/>
                </a:lnSpc>
                <a:spcBef>
                  <a:spcPts val="0"/>
                </a:spcBef>
                <a:spcAft>
                  <a:spcPts val="0"/>
                </a:spcAft>
                <a:buClr>
                  <a:schemeClr val="lt1"/>
                </a:buClr>
                <a:buSzPts val="2400"/>
                <a:buFont typeface="Arial"/>
                <a:buNone/>
              </a:pPr>
              <a:r>
                <a:rPr lang="en-US" sz="2400" b="0" i="0" u="none" strike="noStrike" cap="none">
                  <a:solidFill>
                    <a:schemeClr val="lt1"/>
                  </a:solidFill>
                  <a:latin typeface="Calibri"/>
                  <a:ea typeface="Calibri"/>
                  <a:cs typeface="Calibri"/>
                  <a:sym typeface="Calibri"/>
                </a:rPr>
                <a:t>February 2 – February 13, 2026</a:t>
              </a:r>
              <a:endParaRPr/>
            </a:p>
          </p:txBody>
        </p:sp>
      </p:grpSp>
      <p:sp>
        <p:nvSpPr>
          <p:cNvPr id="651" name="Google Shape;651;p77" title="&quot;&quot;"/>
          <p:cNvSpPr/>
          <p:nvPr/>
        </p:nvSpPr>
        <p:spPr>
          <a:xfrm>
            <a:off x="4047574" y="3812293"/>
            <a:ext cx="134458" cy="134458"/>
          </a:xfrm>
          <a:prstGeom prst="ellipse">
            <a:avLst/>
          </a:prstGeom>
          <a:solidFill>
            <a:schemeClr val="accent2"/>
          </a:solidFill>
          <a:ln w="285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nvGrpSpPr>
          <p:cNvPr id="652" name="Google Shape;652;p77" descr="timeline box" title="timeline box"/>
          <p:cNvGrpSpPr/>
          <p:nvPr/>
        </p:nvGrpSpPr>
        <p:grpSpPr>
          <a:xfrm>
            <a:off x="4717517" y="4172856"/>
            <a:ext cx="2752483" cy="1910812"/>
            <a:chOff x="4717517" y="4172856"/>
            <a:chExt cx="2752483" cy="1910812"/>
          </a:xfrm>
        </p:grpSpPr>
        <p:sp>
          <p:nvSpPr>
            <p:cNvPr id="653" name="Google Shape;653;p77" descr="Decorative box"/>
            <p:cNvSpPr/>
            <p:nvPr/>
          </p:nvSpPr>
          <p:spPr>
            <a:xfrm rot="10800000" flipH="1">
              <a:off x="4717517" y="4172856"/>
              <a:ext cx="2746754" cy="602291"/>
            </a:xfrm>
            <a:prstGeom prst="wedgeRectCallout">
              <a:avLst>
                <a:gd name="adj1" fmla="val -20344"/>
                <a:gd name="adj2" fmla="val 85571"/>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54" name="Google Shape;654;p77" descr="Decorative box"/>
            <p:cNvSpPr txBox="1"/>
            <p:nvPr/>
          </p:nvSpPr>
          <p:spPr>
            <a:xfrm>
              <a:off x="4717517" y="4767538"/>
              <a:ext cx="2746754" cy="1316130"/>
            </a:xfrm>
            <a:prstGeom prst="rect">
              <a:avLst/>
            </a:prstGeom>
            <a:solidFill>
              <a:srgbClr val="FAF5E3"/>
            </a:solidFill>
            <a:ln>
              <a:noFill/>
            </a:ln>
          </p:spPr>
          <p:txBody>
            <a:bodyPr spcFirstLastPara="1" wrap="square" lIns="91425" tIns="45700" rIns="91425" bIns="45700" anchor="t" anchorCtr="0">
              <a:normAutofit/>
            </a:bodyPr>
            <a:lstStyle/>
            <a:p>
              <a:pPr marL="0" marR="0" lvl="0" indent="0" algn="ctr" rtl="0">
                <a:lnSpc>
                  <a:spcPct val="90000"/>
                </a:lnSpc>
                <a:spcBef>
                  <a:spcPts val="0"/>
                </a:spcBef>
                <a:spcAft>
                  <a:spcPts val="0"/>
                </a:spcAft>
                <a:buClr>
                  <a:schemeClr val="accent4"/>
                </a:buClr>
                <a:buSzPts val="2000"/>
                <a:buFont typeface="Arial"/>
                <a:buNone/>
              </a:pPr>
              <a:r>
                <a:rPr lang="en-US" sz="2000" b="0" i="0" u="none" strike="noStrike" cap="none">
                  <a:solidFill>
                    <a:schemeClr val="accent4"/>
                  </a:solidFill>
                  <a:latin typeface="Calibri"/>
                  <a:ea typeface="Calibri"/>
                  <a:cs typeface="Calibri"/>
                  <a:sym typeface="Calibri"/>
                </a:rPr>
                <a:t>Finalizing PBAM and Chart of Accounts</a:t>
              </a:r>
              <a:endParaRPr/>
            </a:p>
          </p:txBody>
        </p:sp>
        <p:sp>
          <p:nvSpPr>
            <p:cNvPr id="655" name="Google Shape;655;p77"/>
            <p:cNvSpPr txBox="1"/>
            <p:nvPr/>
          </p:nvSpPr>
          <p:spPr>
            <a:xfrm>
              <a:off x="4717518" y="4190382"/>
              <a:ext cx="2752482" cy="586760"/>
            </a:xfrm>
            <a:prstGeom prst="rect">
              <a:avLst/>
            </a:prstGeom>
            <a:noFill/>
            <a:ln>
              <a:noFill/>
            </a:ln>
          </p:spPr>
          <p:txBody>
            <a:bodyPr spcFirstLastPara="1" wrap="square" lIns="91425" tIns="45700" rIns="91425" bIns="45700" anchor="ctr" anchorCtr="1">
              <a:normAutofit fontScale="92500" lnSpcReduction="20000"/>
            </a:bodyPr>
            <a:lstStyle/>
            <a:p>
              <a:pPr marL="0" marR="0" lvl="0" indent="0" algn="l" rtl="0">
                <a:lnSpc>
                  <a:spcPct val="90000"/>
                </a:lnSpc>
                <a:spcBef>
                  <a:spcPts val="0"/>
                </a:spcBef>
                <a:spcAft>
                  <a:spcPts val="0"/>
                </a:spcAft>
                <a:buClr>
                  <a:schemeClr val="lt1"/>
                </a:buClr>
                <a:buSzPts val="2400"/>
                <a:buFont typeface="Arial"/>
                <a:buNone/>
              </a:pPr>
              <a:r>
                <a:rPr lang="en-US" sz="2400" b="0" i="0" u="none" strike="noStrike" cap="none">
                  <a:solidFill>
                    <a:schemeClr val="lt1"/>
                  </a:solidFill>
                  <a:latin typeface="Calibri"/>
                  <a:ea typeface="Calibri"/>
                  <a:cs typeface="Calibri"/>
                  <a:sym typeface="Calibri"/>
                </a:rPr>
                <a:t>February 13 – March 12, 2026</a:t>
              </a:r>
              <a:endParaRPr/>
            </a:p>
          </p:txBody>
        </p:sp>
      </p:grpSp>
      <p:sp>
        <p:nvSpPr>
          <p:cNvPr id="656" name="Google Shape;656;p77" title="&quot;&quot;"/>
          <p:cNvSpPr/>
          <p:nvPr/>
        </p:nvSpPr>
        <p:spPr>
          <a:xfrm>
            <a:off x="5465233" y="3805521"/>
            <a:ext cx="134458" cy="134458"/>
          </a:xfrm>
          <a:prstGeom prst="ellipse">
            <a:avLst/>
          </a:prstGeom>
          <a:solidFill>
            <a:schemeClr val="accent4"/>
          </a:solidFill>
          <a:ln w="285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nvGrpSpPr>
          <p:cNvPr id="657" name="Google Shape;657;p77" descr="timeline box" title="timeline box"/>
          <p:cNvGrpSpPr/>
          <p:nvPr/>
        </p:nvGrpSpPr>
        <p:grpSpPr>
          <a:xfrm>
            <a:off x="7614196" y="4172859"/>
            <a:ext cx="2752483" cy="1910811"/>
            <a:chOff x="7614196" y="4172859"/>
            <a:chExt cx="2752483" cy="1910811"/>
          </a:xfrm>
        </p:grpSpPr>
        <p:sp>
          <p:nvSpPr>
            <p:cNvPr id="658" name="Google Shape;658;p77" descr="Decorative box"/>
            <p:cNvSpPr/>
            <p:nvPr/>
          </p:nvSpPr>
          <p:spPr>
            <a:xfrm rot="10800000" flipH="1">
              <a:off x="7614196" y="4172859"/>
              <a:ext cx="2746754" cy="602291"/>
            </a:xfrm>
            <a:prstGeom prst="wedgeRectCallout">
              <a:avLst>
                <a:gd name="adj1" fmla="val -20344"/>
                <a:gd name="adj2" fmla="val 85571"/>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59" name="Google Shape;659;p77" descr="Decorative box"/>
            <p:cNvSpPr txBox="1"/>
            <p:nvPr/>
          </p:nvSpPr>
          <p:spPr>
            <a:xfrm>
              <a:off x="7614196" y="4767541"/>
              <a:ext cx="2746754" cy="1316129"/>
            </a:xfrm>
            <a:prstGeom prst="rect">
              <a:avLst/>
            </a:prstGeom>
            <a:solidFill>
              <a:schemeClr val="lt2"/>
            </a:solidFill>
            <a:ln>
              <a:noFill/>
            </a:ln>
          </p:spPr>
          <p:txBody>
            <a:bodyPr spcFirstLastPara="1" wrap="square" lIns="91425" tIns="45700" rIns="91425" bIns="45700" anchor="t" anchorCtr="0">
              <a:normAutofit/>
            </a:bodyPr>
            <a:lstStyle/>
            <a:p>
              <a:pPr marL="0" marR="0" lvl="0" indent="0" algn="ctr" rtl="0">
                <a:lnSpc>
                  <a:spcPct val="90000"/>
                </a:lnSpc>
                <a:spcBef>
                  <a:spcPts val="0"/>
                </a:spcBef>
                <a:spcAft>
                  <a:spcPts val="0"/>
                </a:spcAft>
                <a:buClr>
                  <a:schemeClr val="accent1"/>
                </a:buClr>
                <a:buSzPts val="2000"/>
                <a:buFont typeface="Arial"/>
                <a:buNone/>
              </a:pPr>
              <a:r>
                <a:rPr lang="en-US" sz="2000" b="0" i="0" u="none" strike="noStrike" cap="none">
                  <a:solidFill>
                    <a:schemeClr val="accent1"/>
                  </a:solidFill>
                  <a:latin typeface="Calibri"/>
                  <a:ea typeface="Calibri"/>
                  <a:cs typeface="Calibri"/>
                  <a:sym typeface="Calibri"/>
                </a:rPr>
                <a:t>Release final to education agencies and vendors</a:t>
              </a:r>
              <a:endParaRPr/>
            </a:p>
          </p:txBody>
        </p:sp>
        <p:sp>
          <p:nvSpPr>
            <p:cNvPr id="660" name="Google Shape;660;p77"/>
            <p:cNvSpPr txBox="1"/>
            <p:nvPr/>
          </p:nvSpPr>
          <p:spPr>
            <a:xfrm>
              <a:off x="7614197" y="4190385"/>
              <a:ext cx="2752482" cy="586760"/>
            </a:xfrm>
            <a:prstGeom prst="rect">
              <a:avLst/>
            </a:prstGeom>
            <a:noFill/>
            <a:ln>
              <a:noFill/>
            </a:ln>
          </p:spPr>
          <p:txBody>
            <a:bodyPr spcFirstLastPara="1" wrap="square" lIns="91425" tIns="45700" rIns="91425" bIns="45700" anchor="ctr" anchorCtr="1">
              <a:normAutofit fontScale="92500" lnSpcReduction="20000"/>
            </a:bodyPr>
            <a:lstStyle/>
            <a:p>
              <a:pPr marL="0" marR="0" lvl="0" indent="0" algn="l" rtl="0">
                <a:lnSpc>
                  <a:spcPct val="90000"/>
                </a:lnSpc>
                <a:spcBef>
                  <a:spcPts val="0"/>
                </a:spcBef>
                <a:spcAft>
                  <a:spcPts val="0"/>
                </a:spcAft>
                <a:buClr>
                  <a:schemeClr val="lt1"/>
                </a:buClr>
                <a:buSzPts val="2400"/>
                <a:buFont typeface="Arial"/>
                <a:buNone/>
              </a:pPr>
              <a:r>
                <a:rPr lang="en-US" sz="2400" b="0" i="0" u="none" strike="noStrike" cap="none">
                  <a:solidFill>
                    <a:schemeClr val="lt1"/>
                  </a:solidFill>
                  <a:latin typeface="Calibri"/>
                  <a:ea typeface="Calibri"/>
                  <a:cs typeface="Calibri"/>
                  <a:sym typeface="Calibri"/>
                </a:rPr>
                <a:t>April 16 – April 30, 2026</a:t>
              </a:r>
              <a:endParaRPr/>
            </a:p>
          </p:txBody>
        </p:sp>
      </p:grpSp>
      <p:sp>
        <p:nvSpPr>
          <p:cNvPr id="661" name="Google Shape;661;p77" title="&quot;&quot;"/>
          <p:cNvSpPr/>
          <p:nvPr/>
        </p:nvSpPr>
        <p:spPr>
          <a:xfrm>
            <a:off x="8359598" y="3805525"/>
            <a:ext cx="134458" cy="134458"/>
          </a:xfrm>
          <a:prstGeom prst="ellipse">
            <a:avLst/>
          </a:prstGeom>
          <a:solidFill>
            <a:schemeClr val="accent1"/>
          </a:solidFill>
          <a:ln w="28575"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nvGrpSpPr>
          <p:cNvPr id="662" name="Google Shape;662;p77" descr="timeline box" title="timeline box"/>
          <p:cNvGrpSpPr/>
          <p:nvPr/>
        </p:nvGrpSpPr>
        <p:grpSpPr>
          <a:xfrm>
            <a:off x="6144063" y="1658468"/>
            <a:ext cx="2752483" cy="1914490"/>
            <a:chOff x="6144063" y="1658468"/>
            <a:chExt cx="2752483" cy="1914490"/>
          </a:xfrm>
        </p:grpSpPr>
        <p:sp>
          <p:nvSpPr>
            <p:cNvPr id="663" name="Google Shape;663;p77" descr="Decorative box"/>
            <p:cNvSpPr/>
            <p:nvPr/>
          </p:nvSpPr>
          <p:spPr>
            <a:xfrm>
              <a:off x="6144063" y="2970667"/>
              <a:ext cx="2752482" cy="602291"/>
            </a:xfrm>
            <a:prstGeom prst="wedgeRectCallout">
              <a:avLst>
                <a:gd name="adj1" fmla="val -20344"/>
                <a:gd name="adj2" fmla="val 85571"/>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64" name="Google Shape;664;p77" descr="Decorative box"/>
            <p:cNvSpPr txBox="1"/>
            <p:nvPr/>
          </p:nvSpPr>
          <p:spPr>
            <a:xfrm>
              <a:off x="6144063" y="1658468"/>
              <a:ext cx="2752482" cy="1316129"/>
            </a:xfrm>
            <a:prstGeom prst="rect">
              <a:avLst/>
            </a:prstGeom>
            <a:solidFill>
              <a:srgbClr val="F0F4E6"/>
            </a:solidFill>
            <a:ln>
              <a:noFill/>
            </a:ln>
          </p:spPr>
          <p:txBody>
            <a:bodyPr spcFirstLastPara="1" wrap="square" lIns="91425" tIns="45700" rIns="91425" bIns="45700" anchor="b" anchorCtr="0">
              <a:normAutofit/>
            </a:bodyPr>
            <a:lstStyle/>
            <a:p>
              <a:pPr marL="0" marR="0" lvl="0" indent="0" algn="ctr" rtl="0">
                <a:lnSpc>
                  <a:spcPct val="90000"/>
                </a:lnSpc>
                <a:spcBef>
                  <a:spcPts val="0"/>
                </a:spcBef>
                <a:spcAft>
                  <a:spcPts val="0"/>
                </a:spcAft>
                <a:buClr>
                  <a:schemeClr val="accent5"/>
                </a:buClr>
                <a:buSzPts val="2000"/>
                <a:buFont typeface="Arial"/>
                <a:buNone/>
              </a:pPr>
              <a:r>
                <a:rPr lang="en-US" sz="2000" b="0" i="0" u="none" strike="noStrike" cap="none">
                  <a:solidFill>
                    <a:schemeClr val="accent5"/>
                  </a:solidFill>
                  <a:latin typeface="Calibri"/>
                  <a:ea typeface="Calibri"/>
                  <a:cs typeface="Calibri"/>
                  <a:sym typeface="Calibri"/>
                </a:rPr>
                <a:t>Final Rule Approval Process</a:t>
              </a:r>
              <a:endParaRPr/>
            </a:p>
          </p:txBody>
        </p:sp>
        <p:sp>
          <p:nvSpPr>
            <p:cNvPr id="665" name="Google Shape;665;p77"/>
            <p:cNvSpPr txBox="1"/>
            <p:nvPr/>
          </p:nvSpPr>
          <p:spPr>
            <a:xfrm>
              <a:off x="6144064" y="2970668"/>
              <a:ext cx="2752482" cy="586760"/>
            </a:xfrm>
            <a:prstGeom prst="rect">
              <a:avLst/>
            </a:prstGeom>
            <a:noFill/>
            <a:ln>
              <a:noFill/>
            </a:ln>
          </p:spPr>
          <p:txBody>
            <a:bodyPr spcFirstLastPara="1" wrap="square" lIns="91425" tIns="45700" rIns="91425" bIns="45700" anchor="ctr" anchorCtr="1">
              <a:normAutofit fontScale="92500" lnSpcReduction="20000"/>
            </a:bodyPr>
            <a:lstStyle/>
            <a:p>
              <a:pPr marL="0" marR="0" lvl="0" indent="0" algn="l" rtl="0">
                <a:lnSpc>
                  <a:spcPct val="90000"/>
                </a:lnSpc>
                <a:spcBef>
                  <a:spcPts val="0"/>
                </a:spcBef>
                <a:spcAft>
                  <a:spcPts val="0"/>
                </a:spcAft>
                <a:buClr>
                  <a:schemeClr val="lt1"/>
                </a:buClr>
                <a:buSzPts val="2400"/>
                <a:buFont typeface="Arial"/>
                <a:buNone/>
              </a:pPr>
              <a:r>
                <a:rPr lang="en-US" sz="2400" b="0" i="0" u="none" strike="noStrike" cap="none">
                  <a:solidFill>
                    <a:schemeClr val="lt1"/>
                  </a:solidFill>
                  <a:latin typeface="Calibri"/>
                  <a:ea typeface="Calibri"/>
                  <a:cs typeface="Calibri"/>
                  <a:sym typeface="Calibri"/>
                </a:rPr>
                <a:t>March 12 – April 16, 2026</a:t>
              </a:r>
              <a:endParaRPr/>
            </a:p>
          </p:txBody>
        </p:sp>
      </p:grpSp>
      <p:sp>
        <p:nvSpPr>
          <p:cNvPr id="666" name="Google Shape;666;p77" title="&quot;&quot;"/>
          <p:cNvSpPr/>
          <p:nvPr/>
        </p:nvSpPr>
        <p:spPr>
          <a:xfrm>
            <a:off x="6902833" y="3812293"/>
            <a:ext cx="134458" cy="134458"/>
          </a:xfrm>
          <a:prstGeom prst="ellipse">
            <a:avLst/>
          </a:prstGeom>
          <a:solidFill>
            <a:schemeClr val="accent5"/>
          </a:solidFill>
          <a:ln w="285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nvGrpSpPr>
          <p:cNvPr id="667" name="Google Shape;667;p77" descr="timeline box" title="timeline box"/>
          <p:cNvGrpSpPr/>
          <p:nvPr/>
        </p:nvGrpSpPr>
        <p:grpSpPr>
          <a:xfrm>
            <a:off x="8987864" y="1657129"/>
            <a:ext cx="2752483" cy="1914490"/>
            <a:chOff x="8987864" y="1657129"/>
            <a:chExt cx="2752483" cy="1914490"/>
          </a:xfrm>
        </p:grpSpPr>
        <p:sp>
          <p:nvSpPr>
            <p:cNvPr id="668" name="Google Shape;668;p77" descr="Decorative box"/>
            <p:cNvSpPr/>
            <p:nvPr/>
          </p:nvSpPr>
          <p:spPr>
            <a:xfrm>
              <a:off x="8987864" y="2969328"/>
              <a:ext cx="2752482" cy="602291"/>
            </a:xfrm>
            <a:prstGeom prst="wedgeRectCallout">
              <a:avLst>
                <a:gd name="adj1" fmla="val -20344"/>
                <a:gd name="adj2" fmla="val 85571"/>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69" name="Google Shape;669;p77" descr="Decorative box"/>
            <p:cNvSpPr txBox="1"/>
            <p:nvPr/>
          </p:nvSpPr>
          <p:spPr>
            <a:xfrm>
              <a:off x="8987864" y="1657129"/>
              <a:ext cx="2752482" cy="1316129"/>
            </a:xfrm>
            <a:prstGeom prst="rect">
              <a:avLst/>
            </a:prstGeom>
            <a:solidFill>
              <a:srgbClr val="E7F5F3"/>
            </a:solidFill>
            <a:ln>
              <a:noFill/>
            </a:ln>
          </p:spPr>
          <p:txBody>
            <a:bodyPr spcFirstLastPara="1" wrap="square" lIns="91425" tIns="45700" rIns="91425" bIns="45700" anchor="b" anchorCtr="0">
              <a:normAutofit/>
            </a:bodyPr>
            <a:lstStyle/>
            <a:p>
              <a:pPr marL="0" marR="0" lvl="0" indent="0" algn="ctr" rtl="0">
                <a:lnSpc>
                  <a:spcPct val="90000"/>
                </a:lnSpc>
                <a:spcBef>
                  <a:spcPts val="0"/>
                </a:spcBef>
                <a:spcAft>
                  <a:spcPts val="0"/>
                </a:spcAft>
                <a:buClr>
                  <a:schemeClr val="dk2"/>
                </a:buClr>
                <a:buSzPts val="2000"/>
                <a:buFont typeface="Arial"/>
                <a:buNone/>
              </a:pPr>
              <a:r>
                <a:rPr lang="en-US" sz="2000" b="0" i="0" u="none" strike="noStrike" cap="none">
                  <a:solidFill>
                    <a:schemeClr val="dk2"/>
                  </a:solidFill>
                  <a:latin typeface="Calibri"/>
                  <a:ea typeface="Calibri"/>
                  <a:cs typeface="Calibri"/>
                  <a:sym typeface="Calibri"/>
                </a:rPr>
                <a:t>Full Implementation</a:t>
              </a:r>
              <a:endParaRPr/>
            </a:p>
          </p:txBody>
        </p:sp>
        <p:sp>
          <p:nvSpPr>
            <p:cNvPr id="670" name="Google Shape;670;p77"/>
            <p:cNvSpPr txBox="1"/>
            <p:nvPr/>
          </p:nvSpPr>
          <p:spPr>
            <a:xfrm>
              <a:off x="8987865" y="2969329"/>
              <a:ext cx="2752482" cy="586760"/>
            </a:xfrm>
            <a:prstGeom prst="rect">
              <a:avLst/>
            </a:prstGeom>
            <a:noFill/>
            <a:ln>
              <a:noFill/>
            </a:ln>
          </p:spPr>
          <p:txBody>
            <a:bodyPr spcFirstLastPara="1" wrap="square" lIns="91425" tIns="45700" rIns="91425" bIns="45700" anchor="ctr" anchorCtr="1">
              <a:normAutofit/>
            </a:bodyPr>
            <a:lstStyle/>
            <a:p>
              <a:pPr marL="0" marR="0" lvl="0" indent="0" algn="l" rtl="0">
                <a:lnSpc>
                  <a:spcPct val="90000"/>
                </a:lnSpc>
                <a:spcBef>
                  <a:spcPts val="0"/>
                </a:spcBef>
                <a:spcAft>
                  <a:spcPts val="0"/>
                </a:spcAft>
                <a:buClr>
                  <a:schemeClr val="lt1"/>
                </a:buClr>
                <a:buSzPts val="2400"/>
                <a:buFont typeface="Arial"/>
                <a:buNone/>
              </a:pPr>
              <a:r>
                <a:rPr lang="en-US" sz="2400" b="0" i="0" u="none" strike="noStrike" cap="none">
                  <a:solidFill>
                    <a:schemeClr val="lt1"/>
                  </a:solidFill>
                  <a:latin typeface="Calibri"/>
                  <a:ea typeface="Calibri"/>
                  <a:cs typeface="Calibri"/>
                  <a:sym typeface="Calibri"/>
                </a:rPr>
                <a:t>July 1, 2027</a:t>
              </a:r>
              <a:endParaRPr/>
            </a:p>
          </p:txBody>
        </p:sp>
      </p:grpSp>
      <p:sp>
        <p:nvSpPr>
          <p:cNvPr id="671" name="Google Shape;671;p77" title="&quot;&quot;"/>
          <p:cNvSpPr/>
          <p:nvPr/>
        </p:nvSpPr>
        <p:spPr>
          <a:xfrm>
            <a:off x="9735682" y="3812294"/>
            <a:ext cx="134458" cy="134458"/>
          </a:xfrm>
          <a:prstGeom prst="ellipse">
            <a:avLst/>
          </a:prstGeom>
          <a:solidFill>
            <a:schemeClr val="dk2"/>
          </a:solidFill>
          <a:ln w="28575"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80000"/>
              </a:lnSpc>
              <a:spcBef>
                <a:spcPts val="0"/>
              </a:spcBef>
              <a:spcAft>
                <a:spcPts val="0"/>
              </a:spcAft>
              <a:buNone/>
            </a:pPr>
            <a:endParaRPr sz="450" b="0" i="0" u="none" strike="noStrike" cap="none">
              <a:solidFill>
                <a:schemeClr val="lt1"/>
              </a:solidFill>
              <a:latin typeface="Calibri"/>
              <a:ea typeface="Calibri"/>
              <a:cs typeface="Calibri"/>
              <a:sym typeface="Calibri"/>
            </a:endParaRPr>
          </a:p>
        </p:txBody>
      </p:sp>
      <p:sp>
        <p:nvSpPr>
          <p:cNvPr id="2" name="Footer Placeholder 1">
            <a:extLst>
              <a:ext uri="{FF2B5EF4-FFF2-40B4-BE49-F238E27FC236}">
                <a16:creationId xmlns:a16="http://schemas.microsoft.com/office/drawing/2014/main" id="{10C2C772-3E1D-BA37-A30F-0A01C407F432}"/>
              </a:ext>
            </a:extLst>
          </p:cNvPr>
          <p:cNvSpPr>
            <a:spLocks noGrp="1"/>
          </p:cNvSpPr>
          <p:nvPr>
            <p:ph type="ftr" sz="quarter" idx="11"/>
          </p:nvPr>
        </p:nvSpPr>
        <p:spPr/>
        <p:txBody>
          <a:bodyPr/>
          <a:lstStyle/>
          <a:p>
            <a:r>
              <a:rPr lang="en-US"/>
              <a:t>Oregon Department of Education</a:t>
            </a:r>
          </a:p>
        </p:txBody>
      </p:sp>
      <p:sp>
        <p:nvSpPr>
          <p:cNvPr id="3" name="Slide Number Placeholder 2">
            <a:extLst>
              <a:ext uri="{FF2B5EF4-FFF2-40B4-BE49-F238E27FC236}">
                <a16:creationId xmlns:a16="http://schemas.microsoft.com/office/drawing/2014/main" id="{924828FC-E04F-339B-87A4-075896F8DEBE}"/>
              </a:ext>
            </a:extLst>
          </p:cNvPr>
          <p:cNvSpPr>
            <a:spLocks noGrp="1"/>
          </p:cNvSpPr>
          <p:nvPr>
            <p:ph type="sldNum" sz="quarter" idx="12"/>
          </p:nvPr>
        </p:nvSpPr>
        <p:spPr/>
        <p:txBody>
          <a:bodyPr/>
          <a:lstStyle/>
          <a:p>
            <a:fld id="{357F5B69-6281-4C1F-8C38-6DA0F56DA430}" type="slidenum">
              <a:rPr lang="en-US" smtClean="0"/>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75"/>
        <p:cNvGrpSpPr/>
        <p:nvPr/>
      </p:nvGrpSpPr>
      <p:grpSpPr>
        <a:xfrm>
          <a:off x="0" y="0"/>
          <a:ext cx="0" cy="0"/>
          <a:chOff x="0" y="0"/>
          <a:chExt cx="0" cy="0"/>
        </a:xfrm>
      </p:grpSpPr>
      <p:sp>
        <p:nvSpPr>
          <p:cNvPr id="676" name="Google Shape;676;p78"/>
          <p:cNvSpPr txBox="1">
            <a:spLocks noGrp="1"/>
          </p:cNvSpPr>
          <p:nvPr>
            <p:ph type="ctrTitle"/>
          </p:nvPr>
        </p:nvSpPr>
        <p:spPr>
          <a:xfrm>
            <a:off x="1524000" y="1499125"/>
            <a:ext cx="9144000" cy="2387600"/>
          </a:xfrm>
          <a:noFill/>
          <a:ln>
            <a:noFill/>
          </a:ln>
        </p:spPr>
        <p:txBody>
          <a:bodyPr spcFirstLastPara="1" wrap="square" lIns="91425" tIns="45700" rIns="91425" bIns="45700" anchor="b" anchorCtr="0">
            <a:noAutofit/>
          </a:bodyPr>
          <a:lstStyle/>
          <a:p>
            <a:pPr lvl="0"/>
            <a:r>
              <a:rPr lang="en-US"/>
              <a:t>Discussion</a:t>
            </a:r>
          </a:p>
        </p:txBody>
      </p:sp>
      <p:sp>
        <p:nvSpPr>
          <p:cNvPr id="8" name="Subtitle 7">
            <a:extLst>
              <a:ext uri="{FF2B5EF4-FFF2-40B4-BE49-F238E27FC236}">
                <a16:creationId xmlns:a16="http://schemas.microsoft.com/office/drawing/2014/main" id="{67924773-49A9-DFC0-361F-7B394C5A1BF9}"/>
              </a:ext>
            </a:extLst>
          </p:cNvPr>
          <p:cNvSpPr>
            <a:spLocks noGrp="1"/>
          </p:cNvSpPr>
          <p:nvPr>
            <p:ph type="subTitle" idx="1"/>
          </p:nvPr>
        </p:nvSpPr>
        <p:spPr/>
        <p:txBody>
          <a:bodyPr/>
          <a:lstStyle/>
          <a:p>
            <a:endParaRPr lang="en-US"/>
          </a:p>
        </p:txBody>
      </p:sp>
      <p:sp>
        <p:nvSpPr>
          <p:cNvPr id="3" name="Footer Placeholder 2">
            <a:extLst>
              <a:ext uri="{FF2B5EF4-FFF2-40B4-BE49-F238E27FC236}">
                <a16:creationId xmlns:a16="http://schemas.microsoft.com/office/drawing/2014/main" id="{7C14F2E8-FDE1-62B2-E64A-AE5A4B3DE75E}"/>
              </a:ext>
            </a:extLst>
          </p:cNvPr>
          <p:cNvSpPr>
            <a:spLocks noGrp="1"/>
          </p:cNvSpPr>
          <p:nvPr>
            <p:ph type="ftr" sz="quarter" idx="11"/>
          </p:nvPr>
        </p:nvSpPr>
        <p:spPr>
          <a:xfrm>
            <a:off x="717176" y="6139793"/>
            <a:ext cx="2864224" cy="365125"/>
          </a:xfrm>
        </p:spPr>
        <p:txBody>
          <a:bodyPr/>
          <a:lstStyle/>
          <a:p>
            <a:r>
              <a:rPr lang="en-US"/>
              <a:t>Oregon Department of Education</a:t>
            </a:r>
          </a:p>
        </p:txBody>
      </p:sp>
      <p:sp>
        <p:nvSpPr>
          <p:cNvPr id="4" name="Slide Number Placeholder 3">
            <a:extLst>
              <a:ext uri="{FF2B5EF4-FFF2-40B4-BE49-F238E27FC236}">
                <a16:creationId xmlns:a16="http://schemas.microsoft.com/office/drawing/2014/main" id="{855196EE-EAFB-9043-282F-53ED9F785F56}"/>
              </a:ext>
            </a:extLst>
          </p:cNvPr>
          <p:cNvSpPr>
            <a:spLocks noGrp="1"/>
          </p:cNvSpPr>
          <p:nvPr>
            <p:ph type="sldNum" sz="quarter" idx="12"/>
          </p:nvPr>
        </p:nvSpPr>
        <p:spPr>
          <a:xfrm>
            <a:off x="8610600" y="6139793"/>
            <a:ext cx="2891118" cy="365125"/>
          </a:xfrm>
        </p:spPr>
        <p:txBody>
          <a:bodyPr/>
          <a:lstStyle/>
          <a:p>
            <a:fld id="{357F5B69-6281-4C1F-8C38-6DA0F56DA430}" type="slidenum">
              <a:rPr lang="en-US" smtClean="0"/>
              <a:pPr/>
              <a:t>16</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E1EBF-EE49-C34E-693D-303450B895D4}"/>
              </a:ext>
            </a:extLst>
          </p:cNvPr>
          <p:cNvSpPr>
            <a:spLocks noGrp="1"/>
          </p:cNvSpPr>
          <p:nvPr>
            <p:ph type="title"/>
          </p:nvPr>
        </p:nvSpPr>
        <p:spPr>
          <a:xfrm>
            <a:off x="717176" y="457200"/>
            <a:ext cx="10784542" cy="1026460"/>
          </a:xfrm>
        </p:spPr>
        <p:txBody>
          <a:bodyPr anchor="b">
            <a:normAutofit/>
          </a:bodyPr>
          <a:lstStyle/>
          <a:p>
            <a:r>
              <a:rPr lang="en-US"/>
              <a:t>Why the Chart of Accounts Matters: Impact</a:t>
            </a:r>
          </a:p>
        </p:txBody>
      </p:sp>
      <p:sp>
        <p:nvSpPr>
          <p:cNvPr id="6" name="Rectangle 1">
            <a:extLst>
              <a:ext uri="{FF2B5EF4-FFF2-40B4-BE49-F238E27FC236}">
                <a16:creationId xmlns:a16="http://schemas.microsoft.com/office/drawing/2014/main" id="{E941A6F4-116F-65BA-49EA-489310C341EC}"/>
              </a:ext>
            </a:extLst>
          </p:cNvPr>
          <p:cNvSpPr>
            <a:spLocks noGrp="1" noChangeArrowheads="1"/>
          </p:cNvSpPr>
          <p:nvPr>
            <p:ph idx="1"/>
          </p:nvPr>
        </p:nvSpPr>
        <p:spPr bwMode="auto">
          <a:xfrm>
            <a:off x="717176" y="1825625"/>
            <a:ext cx="10784542" cy="410901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0" compatLnSpc="1">
            <a:prstTxWarp prst="textNoShape">
              <a:avLst/>
            </a:prstTxWarp>
            <a:normAutofit/>
          </a:bodyPr>
          <a:lstStyle/>
          <a:p>
            <a:pPr marL="0" indent="0" eaLnBrk="0" fontAlgn="base" hangingPunct="0">
              <a:spcBef>
                <a:spcPct val="0"/>
              </a:spcBef>
              <a:spcAft>
                <a:spcPts val="600"/>
              </a:spcAft>
              <a:buNone/>
            </a:pPr>
            <a:r>
              <a:rPr kumimoji="0" lang="en-US" altLang="en-US" b="1" i="0" u="none" strike="noStrike" cap="none" normalizeH="0" baseline="0">
                <a:ln>
                  <a:noFill/>
                </a:ln>
                <a:effectLst/>
              </a:rPr>
              <a:t>District Internal Operations:</a:t>
            </a:r>
            <a:endParaRPr lang="en-US" altLang="en-US"/>
          </a:p>
          <a:p>
            <a:pPr eaLnBrk="0" fontAlgn="base" hangingPunct="0">
              <a:spcBef>
                <a:spcPct val="0"/>
              </a:spcBef>
              <a:spcAft>
                <a:spcPts val="600"/>
              </a:spcAft>
            </a:pPr>
            <a:r>
              <a:rPr kumimoji="0" lang="en-US" altLang="en-US" b="0" i="0" u="none" strike="noStrike" cap="none" normalizeH="0" baseline="0">
                <a:ln>
                  <a:noFill/>
                </a:ln>
                <a:effectLst/>
              </a:rPr>
              <a:t>District financial systems aren’t </a:t>
            </a:r>
            <a:r>
              <a:rPr lang="en-US" altLang="en-US"/>
              <a:t>proactively built to align with </a:t>
            </a:r>
            <a:r>
              <a:rPr kumimoji="0" lang="en-US" altLang="en-US" b="0" i="0" u="none" strike="noStrike" cap="none" normalizeH="0" baseline="0">
                <a:ln>
                  <a:noFill/>
                </a:ln>
                <a:effectLst/>
              </a:rPr>
              <a:t>ODE’s reporting requests. This leads to redundant submissions, misclassifications, and audit risk—placing a heavy administrative burden on districts and eroding confidence in the state’s financial systems.</a:t>
            </a:r>
          </a:p>
          <a:p>
            <a:pPr marL="0" lvl="0" indent="0" eaLnBrk="0" fontAlgn="base" hangingPunct="0">
              <a:spcBef>
                <a:spcPct val="0"/>
              </a:spcBef>
              <a:spcAft>
                <a:spcPts val="600"/>
              </a:spcAft>
              <a:buNone/>
            </a:pPr>
            <a:endParaRPr lang="en-US" altLang="en-US" b="1"/>
          </a:p>
          <a:p>
            <a:pPr marL="0" lvl="0" indent="0" eaLnBrk="0" fontAlgn="base" hangingPunct="0">
              <a:spcBef>
                <a:spcPct val="0"/>
              </a:spcBef>
              <a:spcAft>
                <a:spcPts val="600"/>
              </a:spcAft>
              <a:buNone/>
            </a:pPr>
            <a:r>
              <a:rPr lang="en-US" altLang="en-US" b="1"/>
              <a:t>ODE Internal Operations:</a:t>
            </a:r>
            <a:endParaRPr lang="en-US" altLang="en-US"/>
          </a:p>
          <a:p>
            <a:pPr eaLnBrk="0" fontAlgn="base" hangingPunct="0">
              <a:spcBef>
                <a:spcPct val="0"/>
              </a:spcBef>
              <a:spcAft>
                <a:spcPts val="600"/>
              </a:spcAft>
            </a:pPr>
            <a:r>
              <a:rPr lang="en-US" altLang="en-US"/>
              <a:t>The current COA structure is missing the organization needed to support internal reporting needs, grant oversight, and federal compliance.</a:t>
            </a:r>
          </a:p>
          <a:p>
            <a:pPr eaLnBrk="0" fontAlgn="base" hangingPunct="0">
              <a:spcBef>
                <a:spcPct val="0"/>
              </a:spcBef>
              <a:spcAft>
                <a:spcPts val="600"/>
              </a:spcAft>
            </a:pPr>
            <a:endParaRPr kumimoji="0" lang="en-US" altLang="en-US" b="0" i="0" u="none" strike="noStrike" cap="none" normalizeH="0" baseline="0">
              <a:ln>
                <a:noFill/>
              </a:ln>
              <a:effectLst/>
            </a:endParaRPr>
          </a:p>
        </p:txBody>
      </p:sp>
      <p:sp>
        <p:nvSpPr>
          <p:cNvPr id="4" name="Footer Placeholder 3">
            <a:extLst>
              <a:ext uri="{FF2B5EF4-FFF2-40B4-BE49-F238E27FC236}">
                <a16:creationId xmlns:a16="http://schemas.microsoft.com/office/drawing/2014/main" id="{A710A94A-8B9D-16E3-2971-F8DF139C0CF2}"/>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5" name="Slide Number Placeholder 4">
            <a:extLst>
              <a:ext uri="{FF2B5EF4-FFF2-40B4-BE49-F238E27FC236}">
                <a16:creationId xmlns:a16="http://schemas.microsoft.com/office/drawing/2014/main" id="{3EBF9BA4-DA82-FA3E-810A-0A57B6F018D5}"/>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2</a:t>
            </a:fld>
            <a:endParaRPr lang="en-US"/>
          </a:p>
        </p:txBody>
      </p:sp>
    </p:spTree>
    <p:extLst>
      <p:ext uri="{BB962C8B-B14F-4D97-AF65-F5344CB8AC3E}">
        <p14:creationId xmlns:p14="http://schemas.microsoft.com/office/powerpoint/2010/main" val="3648060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A3D28-8177-B38B-B8D3-40720719C1FD}"/>
              </a:ext>
            </a:extLst>
          </p:cNvPr>
          <p:cNvSpPr>
            <a:spLocks noGrp="1"/>
          </p:cNvSpPr>
          <p:nvPr>
            <p:ph type="title"/>
          </p:nvPr>
        </p:nvSpPr>
        <p:spPr>
          <a:xfrm>
            <a:off x="717176" y="457200"/>
            <a:ext cx="10784542" cy="1026460"/>
          </a:xfrm>
        </p:spPr>
        <p:txBody>
          <a:bodyPr anchor="b">
            <a:normAutofit/>
          </a:bodyPr>
          <a:lstStyle/>
          <a:p>
            <a:r>
              <a:rPr lang="en-US" altLang="en-US"/>
              <a:t>District Impact</a:t>
            </a:r>
            <a:endParaRPr lang="en-US"/>
          </a:p>
        </p:txBody>
      </p:sp>
      <p:sp>
        <p:nvSpPr>
          <p:cNvPr id="6" name="Rectangle 1">
            <a:extLst>
              <a:ext uri="{FF2B5EF4-FFF2-40B4-BE49-F238E27FC236}">
                <a16:creationId xmlns:a16="http://schemas.microsoft.com/office/drawing/2014/main" id="{F0FB41AD-F492-E548-1622-20D30AFC66DF}"/>
              </a:ext>
            </a:extLst>
          </p:cNvPr>
          <p:cNvSpPr>
            <a:spLocks noGrp="1" noChangeArrowheads="1"/>
          </p:cNvSpPr>
          <p:nvPr>
            <p:ph idx="1"/>
          </p:nvPr>
        </p:nvSpPr>
        <p:spPr bwMode="auto">
          <a:xfrm>
            <a:off x="717176" y="1825625"/>
            <a:ext cx="10784542" cy="410901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0" compatLnSpc="1">
            <a:prstTxWarp prst="textNoShape">
              <a:avLst/>
            </a:prstTxWarp>
            <a:normAutofit/>
          </a:bodyPr>
          <a:lstStyle/>
          <a:p>
            <a:pPr marL="0" indent="0" eaLnBrk="0" fontAlgn="base" hangingPunct="0">
              <a:spcBef>
                <a:spcPct val="0"/>
              </a:spcBef>
              <a:spcAft>
                <a:spcPts val="600"/>
              </a:spcAft>
              <a:buNone/>
            </a:pPr>
            <a:r>
              <a:rPr lang="en-US" sz="1700" b="1"/>
              <a:t>The COA challenges:</a:t>
            </a:r>
            <a:endParaRPr kumimoji="0" lang="en-US" altLang="en-US" sz="1700" b="0" i="0" u="none" strike="noStrike" cap="none" normalizeH="0" baseline="0">
              <a:ln>
                <a:noFill/>
              </a:ln>
              <a:effectLst/>
            </a:endParaRPr>
          </a:p>
          <a:p>
            <a:pPr eaLnBrk="0" fontAlgn="base" hangingPunct="0">
              <a:spcBef>
                <a:spcPct val="0"/>
              </a:spcBef>
              <a:spcAft>
                <a:spcPts val="600"/>
              </a:spcAft>
            </a:pPr>
            <a:r>
              <a:rPr kumimoji="0" lang="en-US" altLang="en-US" sz="1700" b="0" i="0" u="none" strike="noStrike" cap="none" normalizeH="0" baseline="0">
                <a:ln>
                  <a:noFill/>
                </a:ln>
                <a:effectLst/>
              </a:rPr>
              <a:t>❌ </a:t>
            </a:r>
            <a:r>
              <a:rPr kumimoji="0" lang="en-US" altLang="en-US" sz="1700" b="1" i="0" u="none" strike="noStrike" cap="none" normalizeH="0" baseline="0">
                <a:ln>
                  <a:noFill/>
                </a:ln>
                <a:effectLst/>
              </a:rPr>
              <a:t>Chart of accounts must integrate reporting requirements</a:t>
            </a:r>
            <a:endParaRPr kumimoji="0" lang="en-US" altLang="en-US" sz="1700" b="0" i="0" u="none" strike="noStrike" cap="none" normalizeH="0" baseline="0">
              <a:ln>
                <a:noFill/>
              </a:ln>
              <a:effectLst/>
            </a:endParaRPr>
          </a:p>
          <a:p>
            <a:pPr lvl="1" eaLnBrk="0" fontAlgn="base" hangingPunct="0">
              <a:spcBef>
                <a:spcPct val="0"/>
              </a:spcBef>
              <a:spcAft>
                <a:spcPts val="600"/>
              </a:spcAft>
            </a:pPr>
            <a:r>
              <a:rPr lang="en-US" sz="1700"/>
              <a:t>It does not align with the requirements for budget reporting, financial reporting, or program reporting compliance, creating systemic misalignment. As reporting demands increase, this disconnect snowballs into greater inefficiency, redundancy, and risk across both ODE and districts.</a:t>
            </a:r>
          </a:p>
          <a:p>
            <a:pPr eaLnBrk="0" fontAlgn="base" hangingPunct="0">
              <a:spcBef>
                <a:spcPct val="0"/>
              </a:spcBef>
              <a:spcAft>
                <a:spcPts val="600"/>
              </a:spcAft>
            </a:pPr>
            <a:r>
              <a:rPr kumimoji="0" lang="en-US" altLang="en-US" sz="1700" b="0" i="0" u="none" strike="noStrike" cap="none" normalizeH="0" baseline="0">
                <a:ln>
                  <a:noFill/>
                </a:ln>
                <a:effectLst/>
              </a:rPr>
              <a:t>❌ </a:t>
            </a:r>
            <a:r>
              <a:rPr kumimoji="0" lang="en-US" altLang="en-US" sz="1700" b="1" i="0" u="none" strike="noStrike" cap="none" normalizeH="0" baseline="0">
                <a:ln>
                  <a:noFill/>
                </a:ln>
                <a:effectLst/>
              </a:rPr>
              <a:t>Redundant report requests across multiple ODE divisions</a:t>
            </a:r>
            <a:endParaRPr kumimoji="0" lang="en-US" altLang="en-US" sz="1700" b="0" i="0" u="none" strike="noStrike" cap="none" normalizeH="0" baseline="0">
              <a:ln>
                <a:noFill/>
              </a:ln>
              <a:effectLst/>
            </a:endParaRPr>
          </a:p>
          <a:p>
            <a:pPr lvl="1" eaLnBrk="0" fontAlgn="base" hangingPunct="0">
              <a:spcBef>
                <a:spcPct val="0"/>
              </a:spcBef>
              <a:spcAft>
                <a:spcPts val="600"/>
              </a:spcAft>
            </a:pPr>
            <a:r>
              <a:rPr lang="en-US" sz="1700"/>
              <a:t>Districts are repeatedly asked to submit the same financial data in different formats because essential data elements are missing from the COA. This leads to unnecessary workload, confusion, and frustration.</a:t>
            </a:r>
          </a:p>
          <a:p>
            <a:pPr eaLnBrk="0" fontAlgn="base" hangingPunct="0">
              <a:spcBef>
                <a:spcPct val="0"/>
              </a:spcBef>
              <a:spcAft>
                <a:spcPts val="600"/>
              </a:spcAft>
            </a:pPr>
            <a:r>
              <a:rPr kumimoji="0" lang="en-US" altLang="en-US" sz="1700" b="0" i="0" u="none" strike="noStrike" cap="none" normalizeH="0" baseline="0">
                <a:ln>
                  <a:noFill/>
                </a:ln>
                <a:effectLst/>
              </a:rPr>
              <a:t>❌ </a:t>
            </a:r>
            <a:r>
              <a:rPr kumimoji="0" lang="en-US" altLang="en-US" sz="1700" b="1" i="0" u="none" strike="noStrike" cap="none" normalizeH="0" baseline="0">
                <a:ln>
                  <a:noFill/>
                </a:ln>
                <a:effectLst/>
              </a:rPr>
              <a:t>Lack of coding guidance results in misclassifications</a:t>
            </a:r>
            <a:endParaRPr kumimoji="0" lang="en-US" altLang="en-US" sz="1700" b="0" i="0" u="none" strike="noStrike" cap="none" normalizeH="0" baseline="0">
              <a:ln>
                <a:noFill/>
              </a:ln>
              <a:effectLst/>
            </a:endParaRPr>
          </a:p>
          <a:p>
            <a:pPr lvl="1" eaLnBrk="0" fontAlgn="base" hangingPunct="0">
              <a:spcBef>
                <a:spcPct val="0"/>
              </a:spcBef>
              <a:spcAft>
                <a:spcPts val="600"/>
              </a:spcAft>
            </a:pPr>
            <a:r>
              <a:rPr lang="en-US" sz="1700"/>
              <a:t>Ambiguity in the COA leads to variable use of function, program, and fund codes, leaving financial data inconsistent across districts and complicating comparisons, oversight, and state-level reporting.</a:t>
            </a:r>
          </a:p>
          <a:p>
            <a:pPr eaLnBrk="0" fontAlgn="base" hangingPunct="0">
              <a:spcBef>
                <a:spcPct val="0"/>
              </a:spcBef>
              <a:spcAft>
                <a:spcPts val="600"/>
              </a:spcAft>
            </a:pPr>
            <a:r>
              <a:rPr kumimoji="0" lang="en-US" altLang="en-US" sz="1700" b="0" i="0" u="none" strike="noStrike" cap="none" normalizeH="0" baseline="0">
                <a:ln>
                  <a:noFill/>
                </a:ln>
                <a:effectLst/>
              </a:rPr>
              <a:t>❌ </a:t>
            </a:r>
            <a:r>
              <a:rPr kumimoji="0" lang="en-US" altLang="en-US" sz="1700" b="1" i="0" u="none" strike="noStrike" cap="none" normalizeH="0" baseline="0">
                <a:ln>
                  <a:noFill/>
                </a:ln>
                <a:effectLst/>
              </a:rPr>
              <a:t>Reduces trust in ODE’s fiscal systems and erodes collaboration</a:t>
            </a:r>
            <a:endParaRPr kumimoji="0" lang="en-US" altLang="en-US" sz="1700" b="0" i="0" u="none" strike="noStrike" cap="none" normalizeH="0" baseline="0">
              <a:ln>
                <a:noFill/>
              </a:ln>
              <a:effectLst/>
            </a:endParaRPr>
          </a:p>
          <a:p>
            <a:pPr lvl="1" eaLnBrk="0" fontAlgn="base" hangingPunct="0">
              <a:spcBef>
                <a:spcPct val="0"/>
              </a:spcBef>
              <a:spcAft>
                <a:spcPts val="600"/>
              </a:spcAft>
            </a:pPr>
            <a:r>
              <a:rPr lang="en-US" altLang="en-US" sz="1700"/>
              <a:t>Frustration builds as districts face growing administrative strain with little added value.</a:t>
            </a:r>
          </a:p>
          <a:p>
            <a:pPr marL="0" marR="0" lvl="0" indent="0" defTabSz="914400" rtl="0" eaLnBrk="0" fontAlgn="base" latinLnBrk="0" hangingPunct="0">
              <a:spcBef>
                <a:spcPct val="0"/>
              </a:spcBef>
              <a:spcAft>
                <a:spcPts val="600"/>
              </a:spcAft>
              <a:buClrTx/>
              <a:buSzTx/>
              <a:buFontTx/>
              <a:buNone/>
              <a:tabLst/>
            </a:pPr>
            <a:endParaRPr kumimoji="0" lang="en-US" altLang="en-US" sz="1700" b="0" i="0" u="none" strike="noStrike" cap="none" normalizeH="0" baseline="0">
              <a:ln>
                <a:noFill/>
              </a:ln>
              <a:effectLst/>
            </a:endParaRPr>
          </a:p>
        </p:txBody>
      </p:sp>
      <p:sp>
        <p:nvSpPr>
          <p:cNvPr id="4" name="Footer Placeholder 3">
            <a:extLst>
              <a:ext uri="{FF2B5EF4-FFF2-40B4-BE49-F238E27FC236}">
                <a16:creationId xmlns:a16="http://schemas.microsoft.com/office/drawing/2014/main" id="{C975BD53-B5D1-07B1-DC72-C6061110F44D}"/>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5" name="Slide Number Placeholder 4">
            <a:extLst>
              <a:ext uri="{FF2B5EF4-FFF2-40B4-BE49-F238E27FC236}">
                <a16:creationId xmlns:a16="http://schemas.microsoft.com/office/drawing/2014/main" id="{5F2CC940-D530-B8AA-0A4D-3EDA81F93339}"/>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3</a:t>
            </a:fld>
            <a:endParaRPr lang="en-US"/>
          </a:p>
        </p:txBody>
      </p:sp>
    </p:spTree>
    <p:extLst>
      <p:ext uri="{BB962C8B-B14F-4D97-AF65-F5344CB8AC3E}">
        <p14:creationId xmlns:p14="http://schemas.microsoft.com/office/powerpoint/2010/main" val="2363068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31D6C-A3C0-560F-C77E-88D630FC782D}"/>
              </a:ext>
            </a:extLst>
          </p:cNvPr>
          <p:cNvSpPr>
            <a:spLocks noGrp="1"/>
          </p:cNvSpPr>
          <p:nvPr>
            <p:ph type="title"/>
          </p:nvPr>
        </p:nvSpPr>
        <p:spPr>
          <a:xfrm>
            <a:off x="717176" y="457200"/>
            <a:ext cx="10784542" cy="1026460"/>
          </a:xfrm>
        </p:spPr>
        <p:txBody>
          <a:bodyPr anchor="b">
            <a:normAutofit/>
          </a:bodyPr>
          <a:lstStyle/>
          <a:p>
            <a:r>
              <a:rPr lang="en-US" altLang="en-US"/>
              <a:t>ODE Internal Operations Impact</a:t>
            </a:r>
            <a:endParaRPr lang="en-US"/>
          </a:p>
        </p:txBody>
      </p:sp>
      <p:sp>
        <p:nvSpPr>
          <p:cNvPr id="3" name="Content Placeholder 2">
            <a:extLst>
              <a:ext uri="{FF2B5EF4-FFF2-40B4-BE49-F238E27FC236}">
                <a16:creationId xmlns:a16="http://schemas.microsoft.com/office/drawing/2014/main" id="{1EAFE7BD-75BF-D5AA-AA5B-5BE120D7D468}"/>
              </a:ext>
            </a:extLst>
          </p:cNvPr>
          <p:cNvSpPr>
            <a:spLocks noGrp="1"/>
          </p:cNvSpPr>
          <p:nvPr>
            <p:ph idx="1"/>
          </p:nvPr>
        </p:nvSpPr>
        <p:spPr>
          <a:xfrm>
            <a:off x="717176" y="1825625"/>
            <a:ext cx="10784542" cy="4314168"/>
          </a:xfrm>
        </p:spPr>
        <p:txBody>
          <a:bodyPr vert="horz" lIns="91440" tIns="45720" rIns="91440" bIns="45720" rtlCol="0" anchor="t">
            <a:normAutofit lnSpcReduction="10000"/>
          </a:bodyPr>
          <a:lstStyle/>
          <a:p>
            <a:pPr>
              <a:buNone/>
            </a:pPr>
            <a:r>
              <a:rPr lang="en-US" sz="1500" b="1" dirty="0"/>
              <a:t>The COA is not aligned with how ODE operates—and it’s creating real problems.</a:t>
            </a:r>
          </a:p>
          <a:p>
            <a:pPr>
              <a:buFont typeface="Arial" panose="020B0604020202020204" pitchFamily="34" charset="0"/>
              <a:buChar char="•"/>
            </a:pPr>
            <a:r>
              <a:rPr kumimoji="0" lang="en-US" altLang="en-US" sz="1500" b="0" i="0" u="none" strike="noStrike" cap="none" normalizeH="0" baseline="0" dirty="0">
                <a:ln>
                  <a:noFill/>
                </a:ln>
                <a:effectLst/>
              </a:rPr>
              <a:t>❌ </a:t>
            </a:r>
            <a:r>
              <a:rPr lang="en-US" sz="1500" b="1" dirty="0"/>
              <a:t>Program teams are building complex reports based on a dimension hierarchy that doesn’t exist in district financial systems</a:t>
            </a:r>
            <a:endParaRPr lang="en-US" sz="1500">
              <a:ea typeface="Calibri" panose="020F0502020204030204"/>
              <a:cs typeface="Calibri" panose="020F0502020204030204"/>
            </a:endParaRPr>
          </a:p>
          <a:p>
            <a:pPr lvl="1">
              <a:buFont typeface="Courier New" panose="020B0604020202020204" pitchFamily="34" charset="0"/>
              <a:buChar char="o"/>
            </a:pPr>
            <a:r>
              <a:rPr lang="en-US" sz="1500" dirty="0"/>
              <a:t>This is the root cause of the financial report burden for both ODE and Districts.</a:t>
            </a:r>
            <a:endParaRPr lang="en-US" sz="1500" dirty="0">
              <a:ea typeface="Calibri"/>
              <a:cs typeface="Calibri"/>
            </a:endParaRPr>
          </a:p>
          <a:p>
            <a:pPr>
              <a:buFont typeface="Arial" panose="020B0604020202020204" pitchFamily="34" charset="0"/>
              <a:buChar char="•"/>
            </a:pPr>
            <a:r>
              <a:rPr kumimoji="0" lang="en-US" altLang="en-US" sz="1500" b="0" i="0" u="none" strike="noStrike" cap="none" normalizeH="0" baseline="0" dirty="0">
                <a:ln>
                  <a:noFill/>
                </a:ln>
                <a:effectLst/>
              </a:rPr>
              <a:t>❌ </a:t>
            </a:r>
            <a:r>
              <a:rPr lang="en-US" sz="1500" b="1" dirty="0"/>
              <a:t>The COA is not supporting compliance testing</a:t>
            </a:r>
            <a:endParaRPr lang="en-US" sz="1500" b="1" dirty="0">
              <a:ea typeface="Calibri"/>
              <a:cs typeface="Calibri"/>
            </a:endParaRPr>
          </a:p>
          <a:p>
            <a:pPr marL="742950" lvl="1" indent="-285750">
              <a:buFont typeface="Courier New" panose="020B0604020202020204" pitchFamily="34" charset="0"/>
              <a:buChar char="o"/>
            </a:pPr>
            <a:r>
              <a:rPr lang="en-US" sz="1500" dirty="0"/>
              <a:t>It lacks the structure to support </a:t>
            </a:r>
            <a:r>
              <a:rPr lang="en-US" sz="1500" b="1" dirty="0"/>
              <a:t>Maintenance of Effort (MOE)</a:t>
            </a:r>
            <a:r>
              <a:rPr lang="en-US" sz="1500" dirty="0"/>
              <a:t> testing, </a:t>
            </a:r>
            <a:r>
              <a:rPr lang="en-US" sz="1500" b="1" dirty="0"/>
              <a:t>Supplement vs. Supplant</a:t>
            </a:r>
            <a:r>
              <a:rPr lang="en-US" sz="1500" dirty="0"/>
              <a:t>, and </a:t>
            </a:r>
            <a:r>
              <a:rPr lang="en-US" sz="1500" b="1" dirty="0"/>
              <a:t>ESSA reporting</a:t>
            </a:r>
            <a:r>
              <a:rPr lang="en-US" sz="1500" dirty="0"/>
              <a:t>.</a:t>
            </a:r>
            <a:endParaRPr lang="en-US" sz="1500" dirty="0">
              <a:ea typeface="Calibri"/>
              <a:cs typeface="Calibri"/>
            </a:endParaRPr>
          </a:p>
          <a:p>
            <a:pPr marL="457200" lvl="1" indent="0">
              <a:buNone/>
            </a:pPr>
            <a:endParaRPr lang="en-US" sz="1500"/>
          </a:p>
          <a:p>
            <a:pPr eaLnBrk="0" fontAlgn="base" hangingPunct="0">
              <a:spcBef>
                <a:spcPct val="0"/>
              </a:spcBef>
              <a:spcAft>
                <a:spcPct val="0"/>
              </a:spcAft>
            </a:pPr>
            <a:r>
              <a:rPr lang="en-US" altLang="en-US" sz="1500" b="1" dirty="0"/>
              <a:t>❌ Lacks a clear hierarchy to support fiscal health monitoring</a:t>
            </a:r>
            <a:endParaRPr lang="en-US" altLang="en-US" sz="1500" b="1" dirty="0">
              <a:ea typeface="Calibri"/>
              <a:cs typeface="Calibri"/>
            </a:endParaRPr>
          </a:p>
          <a:p>
            <a:pPr lvl="1" eaLnBrk="0" fontAlgn="base" hangingPunct="0">
              <a:spcBef>
                <a:spcPct val="0"/>
              </a:spcBef>
              <a:spcAft>
                <a:spcPct val="0"/>
              </a:spcAft>
            </a:pPr>
            <a:r>
              <a:rPr lang="en-US" altLang="en-US" sz="1500" dirty="0"/>
              <a:t>No way to analyze recurring vs. one-time costs, fund balance trends, or financial risk indicators.</a:t>
            </a:r>
            <a:endParaRPr lang="en-US" altLang="en-US" sz="1500" dirty="0">
              <a:ea typeface="Calibri"/>
              <a:cs typeface="Calibri"/>
            </a:endParaRPr>
          </a:p>
          <a:p>
            <a:pPr marL="457200" lvl="1" indent="0" eaLnBrk="0" fontAlgn="base" hangingPunct="0">
              <a:spcBef>
                <a:spcPct val="0"/>
              </a:spcBef>
              <a:spcAft>
                <a:spcPct val="0"/>
              </a:spcAft>
              <a:buNone/>
            </a:pPr>
            <a:endParaRPr lang="en-US" altLang="en-US" sz="1500"/>
          </a:p>
          <a:p>
            <a:pPr eaLnBrk="0" fontAlgn="base" hangingPunct="0">
              <a:spcBef>
                <a:spcPct val="0"/>
              </a:spcBef>
              <a:spcAft>
                <a:spcPct val="0"/>
              </a:spcAft>
            </a:pPr>
            <a:r>
              <a:rPr kumimoji="0" lang="en-US" altLang="en-US" sz="1500" b="0" i="0" u="none" strike="noStrike" cap="none" normalizeH="0" baseline="0" dirty="0">
                <a:ln>
                  <a:noFill/>
                </a:ln>
                <a:effectLst/>
              </a:rPr>
              <a:t>❌ </a:t>
            </a:r>
            <a:r>
              <a:rPr lang="en-US" altLang="en-US" sz="1500" b="1" dirty="0"/>
              <a:t>Limits ODE’s ability to provide fiscal transparency</a:t>
            </a:r>
            <a:endParaRPr lang="en-US" altLang="en-US" sz="1500" b="1" dirty="0">
              <a:ea typeface="Calibri"/>
              <a:cs typeface="Calibri"/>
            </a:endParaRPr>
          </a:p>
          <a:p>
            <a:pPr lvl="1" eaLnBrk="0" fontAlgn="base" hangingPunct="0">
              <a:spcBef>
                <a:spcPct val="0"/>
              </a:spcBef>
              <a:spcAft>
                <a:spcPct val="0"/>
              </a:spcAft>
            </a:pPr>
            <a:r>
              <a:rPr lang="en-US" altLang="en-US" sz="1500" dirty="0"/>
              <a:t>Inconsistent coding prevents clean data on spending by source, program, or outcome.</a:t>
            </a:r>
            <a:endParaRPr lang="en-US" altLang="en-US" sz="1500" dirty="0">
              <a:ea typeface="Calibri"/>
              <a:cs typeface="Calibri"/>
            </a:endParaRPr>
          </a:p>
          <a:p>
            <a:pPr marL="285750" indent="-285750" fontAlgn="base">
              <a:spcAft>
                <a:spcPct val="0"/>
              </a:spcAft>
            </a:pPr>
            <a:r>
              <a:rPr lang="en-US" altLang="en-US" sz="1500" dirty="0"/>
              <a:t>❌ </a:t>
            </a:r>
            <a:r>
              <a:rPr lang="en-US" altLang="en-US" sz="1500" b="1" dirty="0"/>
              <a:t>Fails to support federal Per-Pupil Expenditure (PPE) requirements</a:t>
            </a:r>
            <a:endParaRPr lang="en-US" altLang="en-US" sz="1500" b="1" dirty="0">
              <a:ea typeface="Calibri"/>
              <a:cs typeface="Calibri"/>
            </a:endParaRPr>
          </a:p>
          <a:p>
            <a:pPr marL="742950" lvl="1" indent="-285750" fontAlgn="base">
              <a:spcAft>
                <a:spcPct val="0"/>
              </a:spcAft>
            </a:pPr>
            <a:r>
              <a:rPr lang="en-US" altLang="en-US" sz="1500" dirty="0"/>
              <a:t>ODE backs into PPE using manual estimates instead of system-generated data by school site and source.</a:t>
            </a:r>
            <a:endParaRPr lang="en-US" altLang="en-US" sz="1500" dirty="0">
              <a:ea typeface="Calibri"/>
              <a:cs typeface="Calibri"/>
            </a:endParaRPr>
          </a:p>
          <a:p>
            <a:r>
              <a:rPr lang="en-US" altLang="en-US" sz="1500" dirty="0"/>
              <a:t>❌ </a:t>
            </a:r>
            <a:r>
              <a:rPr lang="en-US" sz="1500" b="1" dirty="0"/>
              <a:t>Increases workload for grant managers across ODE</a:t>
            </a:r>
            <a:endParaRPr lang="en-US" sz="1500">
              <a:ea typeface="Calibri" panose="020F0502020204030204"/>
              <a:cs typeface="Calibri" panose="020F0502020204030204"/>
            </a:endParaRPr>
          </a:p>
          <a:p>
            <a:pPr lvl="1" eaLnBrk="0" fontAlgn="base" hangingPunct="0">
              <a:spcBef>
                <a:spcPct val="0"/>
              </a:spcBef>
              <a:spcAft>
                <a:spcPct val="0"/>
              </a:spcAft>
            </a:pPr>
            <a:r>
              <a:rPr lang="en-US" sz="1500" dirty="0"/>
              <a:t>Without a standardized grant structure in the COA, every district tracks grants differently, and ODE must rely on staff to compile and reconcile data manually. This causes reporting delays and inconsistent information across programs. Without system-generated grant reporting, we are adding time, risk, and complexity to already resource-constrained teams.</a:t>
            </a:r>
            <a:endParaRPr lang="en-US" sz="1500" dirty="0">
              <a:ea typeface="Calibri"/>
              <a:cs typeface="Calibri"/>
            </a:endParaRPr>
          </a:p>
          <a:p>
            <a:pPr marL="0" indent="0">
              <a:buNone/>
            </a:pPr>
            <a:endParaRPr lang="en-US" sz="1500"/>
          </a:p>
          <a:p>
            <a:endParaRPr lang="en-US" sz="1500"/>
          </a:p>
        </p:txBody>
      </p:sp>
      <p:sp>
        <p:nvSpPr>
          <p:cNvPr id="4" name="Footer Placeholder 3">
            <a:extLst>
              <a:ext uri="{FF2B5EF4-FFF2-40B4-BE49-F238E27FC236}">
                <a16:creationId xmlns:a16="http://schemas.microsoft.com/office/drawing/2014/main" id="{E158690A-A70C-C5D4-7934-8F5346DE8F0F}"/>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5" name="Slide Number Placeholder 4">
            <a:extLst>
              <a:ext uri="{FF2B5EF4-FFF2-40B4-BE49-F238E27FC236}">
                <a16:creationId xmlns:a16="http://schemas.microsoft.com/office/drawing/2014/main" id="{686A0ADC-E5CB-1EF1-80CA-2AD75A8182C4}"/>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4</a:t>
            </a:fld>
            <a:endParaRPr lang="en-US"/>
          </a:p>
        </p:txBody>
      </p:sp>
    </p:spTree>
    <p:extLst>
      <p:ext uri="{BB962C8B-B14F-4D97-AF65-F5344CB8AC3E}">
        <p14:creationId xmlns:p14="http://schemas.microsoft.com/office/powerpoint/2010/main" val="3686731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B729B-397C-EBDE-B9E7-BE80DCEDA381}"/>
              </a:ext>
            </a:extLst>
          </p:cNvPr>
          <p:cNvSpPr>
            <a:spLocks noGrp="1"/>
          </p:cNvSpPr>
          <p:nvPr>
            <p:ph type="title"/>
          </p:nvPr>
        </p:nvSpPr>
        <p:spPr>
          <a:xfrm>
            <a:off x="717177" y="779645"/>
            <a:ext cx="3931826" cy="2525617"/>
          </a:xfrm>
        </p:spPr>
        <p:txBody>
          <a:bodyPr anchor="t">
            <a:normAutofit/>
          </a:bodyPr>
          <a:lstStyle/>
          <a:p>
            <a:r>
              <a:rPr lang="en-US"/>
              <a:t>Process of Engagement, Cont.</a:t>
            </a:r>
          </a:p>
        </p:txBody>
      </p:sp>
      <p:sp>
        <p:nvSpPr>
          <p:cNvPr id="4" name="Footer Placeholder 3">
            <a:extLst>
              <a:ext uri="{FF2B5EF4-FFF2-40B4-BE49-F238E27FC236}">
                <a16:creationId xmlns:a16="http://schemas.microsoft.com/office/drawing/2014/main" id="{816C2DF4-4CDB-5E95-D356-2AD3FC492880}"/>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5" name="Slide Number Placeholder 4">
            <a:extLst>
              <a:ext uri="{FF2B5EF4-FFF2-40B4-BE49-F238E27FC236}">
                <a16:creationId xmlns:a16="http://schemas.microsoft.com/office/drawing/2014/main" id="{2400B9F7-171B-E507-8E90-DFCA53B73401}"/>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5</a:t>
            </a:fld>
            <a:endParaRPr lang="en-US"/>
          </a:p>
        </p:txBody>
      </p:sp>
      <p:graphicFrame>
        <p:nvGraphicFramePr>
          <p:cNvPr id="7" name="Content Placeholder 2">
            <a:extLst>
              <a:ext uri="{FF2B5EF4-FFF2-40B4-BE49-F238E27FC236}">
                <a16:creationId xmlns:a16="http://schemas.microsoft.com/office/drawing/2014/main" id="{718C35A4-883C-8993-7590-9CAAADED01FA}"/>
              </a:ext>
            </a:extLst>
          </p:cNvPr>
          <p:cNvGraphicFramePr>
            <a:graphicFrameLocks noGrp="1"/>
          </p:cNvGraphicFramePr>
          <p:nvPr>
            <p:ph idx="1"/>
            <p:extLst>
              <p:ext uri="{D42A27DB-BD31-4B8C-83A1-F6EECF244321}">
                <p14:modId xmlns:p14="http://schemas.microsoft.com/office/powerpoint/2010/main" val="692924605"/>
              </p:ext>
            </p:extLst>
          </p:nvPr>
        </p:nvGraphicFramePr>
        <p:xfrm>
          <a:off x="5183188" y="779646"/>
          <a:ext cx="6172200" cy="56211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34351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EB7612-FC70-FAA4-0E26-BF5423C6E7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FBFEB6-6EE5-05CA-E038-161053A75601}"/>
              </a:ext>
            </a:extLst>
          </p:cNvPr>
          <p:cNvSpPr>
            <a:spLocks noGrp="1"/>
          </p:cNvSpPr>
          <p:nvPr>
            <p:ph type="title"/>
          </p:nvPr>
        </p:nvSpPr>
        <p:spPr>
          <a:xfrm>
            <a:off x="717176" y="457200"/>
            <a:ext cx="10784542" cy="1026460"/>
          </a:xfrm>
        </p:spPr>
        <p:txBody>
          <a:bodyPr anchor="b">
            <a:normAutofit/>
          </a:bodyPr>
          <a:lstStyle/>
          <a:p>
            <a:r>
              <a:rPr lang="en-US"/>
              <a:t>Process of Reviewing</a:t>
            </a:r>
          </a:p>
        </p:txBody>
      </p:sp>
      <p:sp>
        <p:nvSpPr>
          <p:cNvPr id="4" name="Footer Placeholder 3">
            <a:extLst>
              <a:ext uri="{FF2B5EF4-FFF2-40B4-BE49-F238E27FC236}">
                <a16:creationId xmlns:a16="http://schemas.microsoft.com/office/drawing/2014/main" id="{7B46EF24-2063-0A25-6651-3889BA4AF714}"/>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5" name="Slide Number Placeholder 4">
            <a:extLst>
              <a:ext uri="{FF2B5EF4-FFF2-40B4-BE49-F238E27FC236}">
                <a16:creationId xmlns:a16="http://schemas.microsoft.com/office/drawing/2014/main" id="{B3ADC325-15CB-84BB-7827-D367D68D7581}"/>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6</a:t>
            </a:fld>
            <a:endParaRPr lang="en-US"/>
          </a:p>
        </p:txBody>
      </p:sp>
      <p:graphicFrame>
        <p:nvGraphicFramePr>
          <p:cNvPr id="9" name="Rectangle 2">
            <a:extLst>
              <a:ext uri="{FF2B5EF4-FFF2-40B4-BE49-F238E27FC236}">
                <a16:creationId xmlns:a16="http://schemas.microsoft.com/office/drawing/2014/main" id="{D7584442-A1B1-55A8-B74A-02643E751ADF}"/>
              </a:ext>
            </a:extLst>
          </p:cNvPr>
          <p:cNvGraphicFramePr>
            <a:graphicFrameLocks noGrp="1"/>
          </p:cNvGraphicFramePr>
          <p:nvPr>
            <p:ph idx="1"/>
            <p:extLst>
              <p:ext uri="{D42A27DB-BD31-4B8C-83A1-F6EECF244321}">
                <p14:modId xmlns:p14="http://schemas.microsoft.com/office/powerpoint/2010/main" val="4196068242"/>
              </p:ext>
            </p:extLst>
          </p:nvPr>
        </p:nvGraphicFramePr>
        <p:xfrm>
          <a:off x="717176" y="1825625"/>
          <a:ext cx="10784542" cy="41090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55790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8E77E-E6CC-5ACE-231F-A10B18C17B36}"/>
              </a:ext>
            </a:extLst>
          </p:cNvPr>
          <p:cNvSpPr>
            <a:spLocks noGrp="1"/>
          </p:cNvSpPr>
          <p:nvPr>
            <p:ph type="title"/>
          </p:nvPr>
        </p:nvSpPr>
        <p:spPr>
          <a:xfrm>
            <a:off x="717176" y="457200"/>
            <a:ext cx="10784542" cy="1026460"/>
          </a:xfrm>
        </p:spPr>
        <p:txBody>
          <a:bodyPr anchor="b">
            <a:normAutofit/>
          </a:bodyPr>
          <a:lstStyle/>
          <a:p>
            <a:r>
              <a:rPr lang="en-US"/>
              <a:t>Highlights</a:t>
            </a:r>
          </a:p>
        </p:txBody>
      </p:sp>
      <p:sp>
        <p:nvSpPr>
          <p:cNvPr id="4" name="Footer Placeholder 3">
            <a:extLst>
              <a:ext uri="{FF2B5EF4-FFF2-40B4-BE49-F238E27FC236}">
                <a16:creationId xmlns:a16="http://schemas.microsoft.com/office/drawing/2014/main" id="{990F3C31-313A-AE28-DDCE-CF98916DC94C}"/>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5" name="Slide Number Placeholder 4">
            <a:extLst>
              <a:ext uri="{FF2B5EF4-FFF2-40B4-BE49-F238E27FC236}">
                <a16:creationId xmlns:a16="http://schemas.microsoft.com/office/drawing/2014/main" id="{C489345E-E3FF-D982-0692-05763651E142}"/>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7</a:t>
            </a:fld>
            <a:endParaRPr lang="en-US"/>
          </a:p>
        </p:txBody>
      </p:sp>
      <p:graphicFrame>
        <p:nvGraphicFramePr>
          <p:cNvPr id="8" name="Rectangle 1">
            <a:extLst>
              <a:ext uri="{FF2B5EF4-FFF2-40B4-BE49-F238E27FC236}">
                <a16:creationId xmlns:a16="http://schemas.microsoft.com/office/drawing/2014/main" id="{A97987E0-B783-0F3C-FACD-C43F42135C2C}"/>
              </a:ext>
            </a:extLst>
          </p:cNvPr>
          <p:cNvGraphicFramePr>
            <a:graphicFrameLocks noGrp="1"/>
          </p:cNvGraphicFramePr>
          <p:nvPr>
            <p:ph idx="1"/>
          </p:nvPr>
        </p:nvGraphicFramePr>
        <p:xfrm>
          <a:off x="717176" y="1825625"/>
          <a:ext cx="10784542" cy="41090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07676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81">
          <a:extLst>
            <a:ext uri="{FF2B5EF4-FFF2-40B4-BE49-F238E27FC236}">
              <a16:creationId xmlns:a16="http://schemas.microsoft.com/office/drawing/2014/main" id="{FB99D0B0-5F2B-28D7-B37B-AB2D6305AD72}"/>
            </a:ext>
          </a:extLst>
        </p:cNvPr>
        <p:cNvGrpSpPr/>
        <p:nvPr/>
      </p:nvGrpSpPr>
      <p:grpSpPr>
        <a:xfrm>
          <a:off x="0" y="0"/>
          <a:ext cx="0" cy="0"/>
          <a:chOff x="0" y="0"/>
          <a:chExt cx="0" cy="0"/>
        </a:xfrm>
      </p:grpSpPr>
      <p:sp>
        <p:nvSpPr>
          <p:cNvPr id="582" name="Google Shape;582;p73">
            <a:extLst>
              <a:ext uri="{FF2B5EF4-FFF2-40B4-BE49-F238E27FC236}">
                <a16:creationId xmlns:a16="http://schemas.microsoft.com/office/drawing/2014/main" id="{8283684D-7D41-8C12-FD9F-2D2176ADDAEB}"/>
              </a:ext>
            </a:extLst>
          </p:cNvPr>
          <p:cNvSpPr txBox="1">
            <a:spLocks noGrp="1"/>
          </p:cNvSpPr>
          <p:nvPr>
            <p:ph type="title"/>
          </p:nvPr>
        </p:nvSpPr>
        <p:spPr>
          <a:xfrm>
            <a:off x="717176" y="457200"/>
            <a:ext cx="10784542" cy="1026460"/>
          </a:xfrm>
        </p:spPr>
        <p:txBody>
          <a:bodyPr spcFirstLastPara="1" lIns="91425" tIns="45700" rIns="91425" bIns="45700" anchor="b" anchorCtr="0">
            <a:normAutofit/>
          </a:bodyPr>
          <a:lstStyle/>
          <a:p>
            <a:pPr lvl="0"/>
            <a:r>
              <a:rPr lang="en-US"/>
              <a:t>New Dimension Structure</a:t>
            </a:r>
          </a:p>
        </p:txBody>
      </p:sp>
      <p:sp>
        <p:nvSpPr>
          <p:cNvPr id="2" name="Footer Placeholder 1">
            <a:extLst>
              <a:ext uri="{FF2B5EF4-FFF2-40B4-BE49-F238E27FC236}">
                <a16:creationId xmlns:a16="http://schemas.microsoft.com/office/drawing/2014/main" id="{07577DC6-90B9-DBF7-5F5C-0B0387BFE446}"/>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3" name="Slide Number Placeholder 2">
            <a:extLst>
              <a:ext uri="{FF2B5EF4-FFF2-40B4-BE49-F238E27FC236}">
                <a16:creationId xmlns:a16="http://schemas.microsoft.com/office/drawing/2014/main" id="{DE7F761B-D250-2F8F-76BF-D0F1046E35CF}"/>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8</a:t>
            </a:fld>
            <a:endParaRPr lang="en-US"/>
          </a:p>
        </p:txBody>
      </p:sp>
      <p:graphicFrame>
        <p:nvGraphicFramePr>
          <p:cNvPr id="586" name="Content Placeholder 6">
            <a:extLst>
              <a:ext uri="{FF2B5EF4-FFF2-40B4-BE49-F238E27FC236}">
                <a16:creationId xmlns:a16="http://schemas.microsoft.com/office/drawing/2014/main" id="{95187B6D-9440-B5B4-9CEF-F9009F0C6C5C}"/>
              </a:ext>
            </a:extLst>
          </p:cNvPr>
          <p:cNvGraphicFramePr>
            <a:graphicFrameLocks noGrp="1"/>
          </p:cNvGraphicFramePr>
          <p:nvPr>
            <p:ph idx="1"/>
            <p:extLst>
              <p:ext uri="{D42A27DB-BD31-4B8C-83A1-F6EECF244321}">
                <p14:modId xmlns:p14="http://schemas.microsoft.com/office/powerpoint/2010/main" val="3391548987"/>
              </p:ext>
            </p:extLst>
          </p:nvPr>
        </p:nvGraphicFramePr>
        <p:xfrm>
          <a:off x="717176" y="1825625"/>
          <a:ext cx="10784542" cy="41090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4687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41E0B-CF0C-6EDD-D553-129208375764}"/>
              </a:ext>
            </a:extLst>
          </p:cNvPr>
          <p:cNvSpPr>
            <a:spLocks noGrp="1"/>
          </p:cNvSpPr>
          <p:nvPr>
            <p:ph type="title"/>
          </p:nvPr>
        </p:nvSpPr>
        <p:spPr/>
        <p:txBody>
          <a:bodyPr/>
          <a:lstStyle/>
          <a:p>
            <a:r>
              <a:rPr lang="en-US"/>
              <a:t>Chart of Accounts New Dimension Detail</a:t>
            </a:r>
          </a:p>
        </p:txBody>
      </p:sp>
      <p:sp>
        <p:nvSpPr>
          <p:cNvPr id="3" name="Content Placeholder 2">
            <a:extLst>
              <a:ext uri="{FF2B5EF4-FFF2-40B4-BE49-F238E27FC236}">
                <a16:creationId xmlns:a16="http://schemas.microsoft.com/office/drawing/2014/main" id="{BDDEB4D5-CAE4-02E4-E61E-49E095CD1F6F}"/>
              </a:ext>
            </a:extLst>
          </p:cNvPr>
          <p:cNvSpPr>
            <a:spLocks noGrp="1"/>
          </p:cNvSpPr>
          <p:nvPr>
            <p:ph idx="1"/>
          </p:nvPr>
        </p:nvSpPr>
        <p:spPr/>
        <p:txBody>
          <a:bodyPr>
            <a:normAutofit fontScale="85000" lnSpcReduction="20000"/>
          </a:bodyPr>
          <a:lstStyle/>
          <a:p>
            <a:pPr marL="0" indent="0">
              <a:buNone/>
            </a:pPr>
            <a:r>
              <a:rPr lang="en-US" b="1" u="sng"/>
              <a:t>Fund</a:t>
            </a:r>
            <a:endParaRPr lang="en-US"/>
          </a:p>
          <a:p>
            <a:r>
              <a:rPr lang="en-US"/>
              <a:t>The Fund dimension includes the minimum funds ODE requires education agencies to track. Education agencies may continue using local sub-funds, provided those funds roll up to the required ODE fund structure.</a:t>
            </a:r>
          </a:p>
          <a:p>
            <a:pPr marL="0" indent="0">
              <a:buNone/>
            </a:pPr>
            <a:r>
              <a:rPr lang="en-US" b="1" u="sng"/>
              <a:t>Function</a:t>
            </a:r>
            <a:endParaRPr lang="en-US"/>
          </a:p>
          <a:p>
            <a:r>
              <a:rPr lang="en-US"/>
              <a:t>The Function dimension was updated to remove the coding of programs from within this dimension. Seeing as programs may use many different functions (i.e., special education instruction versus support services), a separate program dimension allows ODE to clarify reporting and room to expand the programs within the coding structure to align to reporting needs. </a:t>
            </a:r>
          </a:p>
          <a:p>
            <a:pPr marL="0" indent="0">
              <a:buNone/>
            </a:pPr>
            <a:r>
              <a:rPr lang="en-US" b="1" u="sng"/>
              <a:t>GL Account</a:t>
            </a:r>
            <a:endParaRPr lang="en-US"/>
          </a:p>
          <a:p>
            <a:r>
              <a:rPr lang="en-US"/>
              <a:t>The GL Account dimension now includes balance sheet accounts as well as full accrual items, which were not previously available in a consistently coded way across education agencies. ODE is not requiring education agencies to change the timing of their full accrual accounting. However, standardizing these accounts allows ODE to collect this information consistently and comparably across education agencies.</a:t>
            </a:r>
          </a:p>
          <a:p>
            <a:pPr marL="0" indent="0">
              <a:buNone/>
            </a:pPr>
            <a:endParaRPr lang="en-US"/>
          </a:p>
        </p:txBody>
      </p:sp>
      <p:sp>
        <p:nvSpPr>
          <p:cNvPr id="4" name="Footer Placeholder 3">
            <a:extLst>
              <a:ext uri="{FF2B5EF4-FFF2-40B4-BE49-F238E27FC236}">
                <a16:creationId xmlns:a16="http://schemas.microsoft.com/office/drawing/2014/main" id="{9D8E98B1-73A1-2343-EB6C-171886B700A4}"/>
              </a:ext>
            </a:extLst>
          </p:cNvPr>
          <p:cNvSpPr>
            <a:spLocks noGrp="1"/>
          </p:cNvSpPr>
          <p:nvPr>
            <p:ph type="ftr" sz="quarter" idx="11"/>
          </p:nvPr>
        </p:nvSpPr>
        <p:spPr/>
        <p:txBody>
          <a:bodyPr/>
          <a:lstStyle/>
          <a:p>
            <a:r>
              <a:rPr lang="en-US"/>
              <a:t>Oregon Department of Education</a:t>
            </a:r>
          </a:p>
        </p:txBody>
      </p:sp>
      <p:sp>
        <p:nvSpPr>
          <p:cNvPr id="5" name="Slide Number Placeholder 4">
            <a:extLst>
              <a:ext uri="{FF2B5EF4-FFF2-40B4-BE49-F238E27FC236}">
                <a16:creationId xmlns:a16="http://schemas.microsoft.com/office/drawing/2014/main" id="{BD654E84-75B9-050F-484D-8C3FF78627F3}"/>
              </a:ext>
            </a:extLst>
          </p:cNvPr>
          <p:cNvSpPr>
            <a:spLocks noGrp="1"/>
          </p:cNvSpPr>
          <p:nvPr>
            <p:ph type="sldNum" sz="quarter" idx="12"/>
          </p:nvPr>
        </p:nvSpPr>
        <p:spPr/>
        <p:txBody>
          <a:bodyPr/>
          <a:lstStyle/>
          <a:p>
            <a:fld id="{357F5B69-6281-4C1F-8C38-6DA0F56DA430}" type="slidenum">
              <a:rPr lang="en-US" smtClean="0"/>
              <a:t>9</a:t>
            </a:fld>
            <a:endParaRPr lang="en-US"/>
          </a:p>
        </p:txBody>
      </p:sp>
    </p:spTree>
    <p:extLst>
      <p:ext uri="{BB962C8B-B14F-4D97-AF65-F5344CB8AC3E}">
        <p14:creationId xmlns:p14="http://schemas.microsoft.com/office/powerpoint/2010/main" val="1577532705"/>
      </p:ext>
    </p:extLst>
  </p:cSld>
  <p:clrMapOvr>
    <a:masterClrMapping/>
  </p:clrMapOvr>
</p:sld>
</file>

<file path=ppt/theme/theme1.xml><?xml version="1.0" encoding="utf-8"?>
<a:theme xmlns:a="http://schemas.openxmlformats.org/drawingml/2006/main" name="1_2021ODE">
  <a:themeElements>
    <a:clrScheme name="ODE 2025">
      <a:dk1>
        <a:sysClr val="windowText" lastClr="000000"/>
      </a:dk1>
      <a:lt1>
        <a:sysClr val="window" lastClr="FFFFFF"/>
      </a:lt1>
      <a:dk2>
        <a:srgbClr val="007A78"/>
      </a:dk2>
      <a:lt2>
        <a:srgbClr val="F2FAFE"/>
      </a:lt2>
      <a:accent1>
        <a:srgbClr val="1B75BC"/>
      </a:accent1>
      <a:accent2>
        <a:srgbClr val="9F2065"/>
      </a:accent2>
      <a:accent3>
        <a:srgbClr val="C14B1F"/>
      </a:accent3>
      <a:accent4>
        <a:srgbClr val="916600"/>
      </a:accent4>
      <a:accent5>
        <a:srgbClr val="007F43"/>
      </a:accent5>
      <a:accent6>
        <a:srgbClr val="D34F9A"/>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00075542_ODE_PowerPoint Template-Accessible_2025.potx" id="{4D5F4C53-7647-4B4B-B4EC-4D5D753B8E21}" vid="{F374E191-6022-4850-BC6C-528027780CC4}"/>
    </a:ext>
  </a:extLst>
</a:theme>
</file>

<file path=ppt/theme/theme2.xml><?xml version="1.0" encoding="utf-8"?>
<a:theme xmlns:a="http://schemas.openxmlformats.org/drawingml/2006/main" name="Green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00075542_ODE_PowerPoint Template-Accessible_2025.potx" id="{4D5F4C53-7647-4B4B-B4EC-4D5D753B8E21}" vid="{56B2C10D-0C0F-4F38-80AC-71C8DD94CA0B}"/>
    </a:ext>
  </a:extLst>
</a:theme>
</file>

<file path=ppt/theme/theme3.xml><?xml version="1.0" encoding="utf-8"?>
<a:theme xmlns:a="http://schemas.openxmlformats.org/drawingml/2006/main" name="Gold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00075542_ODE_PowerPoint Template-Accessible_2025.potx" id="{4D5F4C53-7647-4B4B-B4EC-4D5D753B8E21}" vid="{5A2AA6FE-99E3-4A42-ACD9-8497F2ED1A74}"/>
    </a:ext>
  </a:extLst>
</a:theme>
</file>

<file path=ppt/theme/theme4.xml><?xml version="1.0" encoding="utf-8"?>
<a:theme xmlns:a="http://schemas.openxmlformats.org/drawingml/2006/main" name="Orange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00075542_ODE_PowerPoint Template-Accessible_2025.potx" id="{4D5F4C53-7647-4B4B-B4EC-4D5D753B8E21}" vid="{D000A211-4B4C-4028-A845-ECB107F838A1}"/>
    </a:ext>
  </a:extLst>
</a:theme>
</file>

<file path=ppt/theme/theme5.xml><?xml version="1.0" encoding="utf-8"?>
<a:theme xmlns:a="http://schemas.openxmlformats.org/drawingml/2006/main" name="Red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00075542_ODE_PowerPoint Template-Accessible_2025.potx" id="{4D5F4C53-7647-4B4B-B4EC-4D5D753B8E21}" vid="{50158EAB-4A04-42CF-B154-6984C3231D65}"/>
    </a:ext>
  </a:extLst>
</a:theme>
</file>

<file path=ppt/theme/theme6.xml><?xml version="1.0" encoding="utf-8"?>
<a:theme xmlns:a="http://schemas.openxmlformats.org/drawingml/2006/main" name="Teal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00075542_ODE_PowerPoint Template-Accessible_2025.potx" id="{4D5F4C53-7647-4B4B-B4EC-4D5D753B8E21}" vid="{782EEF5A-09EC-4122-9FB2-2DF8F6C84EB6}"/>
    </a:ext>
  </a:extLst>
</a:theme>
</file>

<file path=ppt/theme/theme7.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788E30804A6C2447BCE52D7FAAA22CB8" ma:contentTypeVersion="1" ma:contentTypeDescription="Upload an image." ma:contentTypeScope="" ma:versionID="10166ba32bdcb37bd7cb41c7e98eb529">
  <xsd:schema xmlns:xsd="http://www.w3.org/2001/XMLSchema" xmlns:xs="http://www.w3.org/2001/XMLSchema" xmlns:p="http://schemas.microsoft.com/office/2006/metadata/properties" xmlns:ns1="http://schemas.microsoft.com/sharepoint/v3" xmlns:ns2="01F08BD8-F502-47CC-898C-09D03E393B69" xmlns:ns3="http://schemas.microsoft.com/sharepoint/v3/fields" targetNamespace="http://schemas.microsoft.com/office/2006/metadata/properties" ma:root="true" ma:fieldsID="0fb56e1ffdd3cfc9607561a835e3f7c3" ns1:_="" ns2:_="" ns3:_="">
    <xsd:import namespace="http://schemas.microsoft.com/sharepoint/v3"/>
    <xsd:import namespace="01F08BD8-F502-47CC-898C-09D03E393B69"/>
    <xsd:import namespace="http://schemas.microsoft.com/sharepoint/v3/fields"/>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27" nillable="true" ma:displayName="Scheduling Start Date" ma:description="" ma:hidden="true" ma:internalName="PublishingStartDate">
      <xsd:simpleType>
        <xsd:restriction base="dms:Unknown"/>
      </xsd:simpleType>
    </xsd:element>
    <xsd:element name="PublishingExpirationDate" ma:index="28"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1F08BD8-F502-47CC-898C-09D03E393B69"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mageCreateDate xmlns="01F08BD8-F502-47CC-898C-09D03E393B69" xsi:nil="true"/>
    <PublishingExpirationDate xmlns="http://schemas.microsoft.com/sharepoint/v3" xsi:nil="true"/>
    <PublishingStartDate xmlns="http://schemas.microsoft.com/sharepoint/v3" xsi:nil="true"/>
    <wic_System_Copyright xmlns="http://schemas.microsoft.com/sharepoint/v3/fields" xsi:nil="true"/>
  </documentManagement>
</p:properties>
</file>

<file path=customXml/itemProps1.xml><?xml version="1.0" encoding="utf-8"?>
<ds:datastoreItem xmlns:ds="http://schemas.openxmlformats.org/officeDocument/2006/customXml" ds:itemID="{D019E1CF-89AC-4CAF-B485-8C9B29204037}"/>
</file>

<file path=customXml/itemProps2.xml><?xml version="1.0" encoding="utf-8"?>
<ds:datastoreItem xmlns:ds="http://schemas.openxmlformats.org/officeDocument/2006/customXml" ds:itemID="{FFC1C207-77FC-44F7-AC05-276B3AA37170}">
  <ds:schemaRefs>
    <ds:schemaRef ds:uri="http://schemas.microsoft.com/sharepoint/v3/contenttype/forms"/>
  </ds:schemaRefs>
</ds:datastoreItem>
</file>

<file path=customXml/itemProps3.xml><?xml version="1.0" encoding="utf-8"?>
<ds:datastoreItem xmlns:ds="http://schemas.openxmlformats.org/officeDocument/2006/customXml" ds:itemID="{BC4EA527-A198-4301-BCF4-14EDE0643645}">
  <ds:schemaRefs>
    <ds:schemaRef ds:uri="33d0ab3a-ed53-4b26-b374-c651e1521cb8"/>
    <ds:schemaRef ds:uri="e10c53f3-1d52-4706-a966-ac9983b2994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61f40bdc-19d8-4b8e-be88-e9eb9bcca8b8}" enabled="1" method="Privileged" siteId="{b4f51418-b269-49a2-935a-fa54bf584fc8}" removed="0"/>
</clbl:labelList>
</file>

<file path=docProps/app.xml><?xml version="1.0" encoding="utf-8"?>
<Properties xmlns="http://schemas.openxmlformats.org/officeDocument/2006/extended-properties" xmlns:vt="http://schemas.openxmlformats.org/officeDocument/2006/docPropsVTypes">
  <Template>W00075542_ODE_PowerPoint Template-Accessible_2025</Template>
  <TotalTime>0</TotalTime>
  <Words>2188</Words>
  <Application>Microsoft Office PowerPoint</Application>
  <PresentationFormat>Widescreen</PresentationFormat>
  <Paragraphs>189</Paragraphs>
  <Slides>16</Slides>
  <Notes>8</Notes>
  <HiddenSlides>0</HiddenSlides>
  <MMClips>0</MMClips>
  <ScaleCrop>false</ScaleCrop>
  <HeadingPairs>
    <vt:vector size="6" baseType="variant">
      <vt:variant>
        <vt:lpstr>Fonts Used</vt:lpstr>
      </vt:variant>
      <vt:variant>
        <vt:i4>5</vt:i4>
      </vt:variant>
      <vt:variant>
        <vt:lpstr>Theme</vt:lpstr>
      </vt:variant>
      <vt:variant>
        <vt:i4>6</vt:i4>
      </vt:variant>
      <vt:variant>
        <vt:lpstr>Slide Titles</vt:lpstr>
      </vt:variant>
      <vt:variant>
        <vt:i4>16</vt:i4>
      </vt:variant>
    </vt:vector>
  </HeadingPairs>
  <TitlesOfParts>
    <vt:vector size="27" baseType="lpstr">
      <vt:lpstr>Arial</vt:lpstr>
      <vt:lpstr>Calibri</vt:lpstr>
      <vt:lpstr>Courier New</vt:lpstr>
      <vt:lpstr>Symbol</vt:lpstr>
      <vt:lpstr>Wingdings</vt:lpstr>
      <vt:lpstr>1_2021ODE</vt:lpstr>
      <vt:lpstr>Green_2021ODE</vt:lpstr>
      <vt:lpstr>Gold_2021ODE</vt:lpstr>
      <vt:lpstr>Orange_2021ODE</vt:lpstr>
      <vt:lpstr>Red_2021ODE</vt:lpstr>
      <vt:lpstr>Teal_2021ODE</vt:lpstr>
      <vt:lpstr>PBAM and Chart of Accounts Update Initiative Explainer</vt:lpstr>
      <vt:lpstr>Why the Chart of Accounts Matters: Impact</vt:lpstr>
      <vt:lpstr>District Impact</vt:lpstr>
      <vt:lpstr>ODE Internal Operations Impact</vt:lpstr>
      <vt:lpstr>Process of Engagement, Cont.</vt:lpstr>
      <vt:lpstr>Process of Reviewing</vt:lpstr>
      <vt:lpstr>Highlights</vt:lpstr>
      <vt:lpstr>New Dimension Structure</vt:lpstr>
      <vt:lpstr>Chart of Accounts New Dimension Detail</vt:lpstr>
      <vt:lpstr>Chart of Accounts New Dimension Detail</vt:lpstr>
      <vt:lpstr>Chart of Accounts New Dimension Detail</vt:lpstr>
      <vt:lpstr>Chart of Accounts New Dimension Detail</vt:lpstr>
      <vt:lpstr>Proposed Changes - Guidance</vt:lpstr>
      <vt:lpstr>How ODE is Supporting the Transition</vt:lpstr>
      <vt:lpstr>Timeline</vt:lpstr>
      <vt:lpstr>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BAKER Traci * ODE</dc:creator>
  <cp:keywords/>
  <dc:description/>
  <cp:lastModifiedBy>MARSHALL Laura * ODE</cp:lastModifiedBy>
  <cp:revision>6</cp:revision>
  <dcterms:created xsi:type="dcterms:W3CDTF">2025-04-16T17:42:20Z</dcterms:created>
  <dcterms:modified xsi:type="dcterms:W3CDTF">2026-01-31T00:54:53Z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0x0101009148F5A04DDD49CBA7127AADA5FB792B00AADE34325A8B49CDA8BB4DB53328F21400788E30804A6C2447BCE52D7FAAA22CB8</vt:lpwstr>
  </property>
  <property fmtid="{D5CDD505-2E9C-101B-9397-08002B2CF9AE}" pid="3" name="TaxKeyword">
    <vt:lpwstr/>
  </property>
  <property fmtid="{D5CDD505-2E9C-101B-9397-08002B2CF9AE}" pid="4" name="MSIP_Label_61f40bdc-19d8-4b8e-be88-e9eb9bcca8b8_Enabled">
    <vt:lpwstr>true</vt:lpwstr>
  </property>
  <property fmtid="{D5CDD505-2E9C-101B-9397-08002B2CF9AE}" pid="5" name="MSIP_Label_61f40bdc-19d8-4b8e-be88-e9eb9bcca8b8_SetDate">
    <vt:lpwstr>2023-10-19T17:38:46Z</vt:lpwstr>
  </property>
  <property fmtid="{D5CDD505-2E9C-101B-9397-08002B2CF9AE}" pid="6" name="MSIP_Label_61f40bdc-19d8-4b8e-be88-e9eb9bcca8b8_Method">
    <vt:lpwstr>Privileged</vt:lpwstr>
  </property>
  <property fmtid="{D5CDD505-2E9C-101B-9397-08002B2CF9AE}" pid="7" name="MSIP_Label_61f40bdc-19d8-4b8e-be88-e9eb9bcca8b8_Name">
    <vt:lpwstr>Level 1 - Published (Items)</vt:lpwstr>
  </property>
  <property fmtid="{D5CDD505-2E9C-101B-9397-08002B2CF9AE}" pid="8" name="MSIP_Label_61f40bdc-19d8-4b8e-be88-e9eb9bcca8b8_SiteId">
    <vt:lpwstr>b4f51418-b269-49a2-935a-fa54bf584fc8</vt:lpwstr>
  </property>
  <property fmtid="{D5CDD505-2E9C-101B-9397-08002B2CF9AE}" pid="9" name="MSIP_Label_61f40bdc-19d8-4b8e-be88-e9eb9bcca8b8_ActionId">
    <vt:lpwstr>c4b5f7af-171c-4074-8f39-9fc74c531cc2</vt:lpwstr>
  </property>
  <property fmtid="{D5CDD505-2E9C-101B-9397-08002B2CF9AE}" pid="10" name="MSIP_Label_61f40bdc-19d8-4b8e-be88-e9eb9bcca8b8_ContentBits">
    <vt:lpwstr>0</vt:lpwstr>
  </property>
  <property fmtid="{D5CDD505-2E9C-101B-9397-08002B2CF9AE}" pid="11" name="MSIP_Label_09b73270-2993-4076-be47-9c78f42a1e84_Enabled">
    <vt:lpwstr>true</vt:lpwstr>
  </property>
  <property fmtid="{D5CDD505-2E9C-101B-9397-08002B2CF9AE}" pid="12" name="MSIP_Label_09b73270-2993-4076-be47-9c78f42a1e84_SetDate">
    <vt:lpwstr>2024-06-21T16:55:30Z</vt:lpwstr>
  </property>
  <property fmtid="{D5CDD505-2E9C-101B-9397-08002B2CF9AE}" pid="13" name="MSIP_Label_09b73270-2993-4076-be47-9c78f42a1e84_Method">
    <vt:lpwstr>Privileged</vt:lpwstr>
  </property>
  <property fmtid="{D5CDD505-2E9C-101B-9397-08002B2CF9AE}" pid="14" name="MSIP_Label_09b73270-2993-4076-be47-9c78f42a1e84_Name">
    <vt:lpwstr>Level 1 - Published (Items)</vt:lpwstr>
  </property>
  <property fmtid="{D5CDD505-2E9C-101B-9397-08002B2CF9AE}" pid="15" name="MSIP_Label_09b73270-2993-4076-be47-9c78f42a1e84_SiteId">
    <vt:lpwstr>aa3f6932-fa7c-47b4-a0ce-a598cad161cf</vt:lpwstr>
  </property>
  <property fmtid="{D5CDD505-2E9C-101B-9397-08002B2CF9AE}" pid="16" name="MSIP_Label_09b73270-2993-4076-be47-9c78f42a1e84_ActionId">
    <vt:lpwstr>9a956e48-93ec-48f0-b269-11b89d529c66</vt:lpwstr>
  </property>
  <property fmtid="{D5CDD505-2E9C-101B-9397-08002B2CF9AE}" pid="17" name="MSIP_Label_09b73270-2993-4076-be47-9c78f42a1e84_ContentBits">
    <vt:lpwstr>0</vt:lpwstr>
  </property>
</Properties>
</file>