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35"/>
  </p:notesMasterIdLst>
  <p:sldIdLst>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349" autoAdjust="0"/>
  </p:normalViewPr>
  <p:slideViewPr>
    <p:cSldViewPr snapToGrid="0">
      <p:cViewPr varScale="1">
        <p:scale>
          <a:sx n="94" d="100"/>
          <a:sy n="94" d="100"/>
        </p:scale>
        <p:origin x="2080"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BA652C-ED28-485B-BE16-C0B25070C36C}" type="datetimeFigureOut">
              <a:rPr lang="en-US" smtClean="0"/>
              <a:t>9/24/2021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1DBA70-AF25-46EB-8BF1-038910986130}" type="slidenum">
              <a:rPr lang="en-US" smtClean="0"/>
              <a:t>‹#›</a:t>
            </a:fld>
            <a:endParaRPr lang="en-US"/>
          </a:p>
        </p:txBody>
      </p:sp>
    </p:spTree>
    <p:extLst>
      <p:ext uri="{BB962C8B-B14F-4D97-AF65-F5344CB8AC3E}">
        <p14:creationId xmlns:p14="http://schemas.microsoft.com/office/powerpoint/2010/main" val="455851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oese.ed.gov/files/2021/05/ESSER.GEER_.FAQs_5.26.21_745AM_FINALb0cd6833f6f46e03ba2d97d30aff953260028045f9ef3b18ea602db4b32b1d99.pdf#page=16"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cs.google.com/presentation/d/1_U3NNwmptWYQXXjYAhc22Je_ADjoGRF-uP-Wc8aCv2A/edit?usp=sharin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oregon.gov/ode/schools-and-districts/grants/Documents/CARES%20Act/ESSER%20III/ESSER%20III%20District%20Plan%20Guide%207.22.21.pdf"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www.oregon.gov/ode/schools-and-districts/grants/Documents/FINAL%20ESSER%20III%20Integrated%20Planning%20Tool.xlsx" TargetMode="External"/><Relationship Id="rId4" Type="http://schemas.openxmlformats.org/officeDocument/2006/relationships/hyperlink" Target="https://app.smartsheet.com/b/form/19e2b2befca3408685187f7ad3104ed9"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ese.ed.gov/files/2021/03/FINAL_ARP-ESSER-FACT-SHEET.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regon.gov/ode/schools-and-districts/grants/Documents/CARES%20Act/ESSER/ESSER%20Fund%20FAQs%206.23.20.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oese.ed.gov/files/2021/06/21-0099-MOEq-FAQs.-FINAL.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e7b031d56a_1_3: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e7b031d56a_1_3: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Clr>
                <a:schemeClr val="dk1"/>
              </a:buClr>
              <a:buSzPts val="1100"/>
              <a:buFont typeface="Arial"/>
              <a:buNone/>
            </a:pPr>
            <a:r>
              <a:rPr lang="en-US" sz="1000">
                <a:latin typeface="Calibri"/>
                <a:ea typeface="Calibri"/>
                <a:cs typeface="Calibri"/>
                <a:sym typeface="Calibri"/>
              </a:rPr>
              <a:t>The disruption of typical schooling over the last year provides an opportunity for all educators to reimagine schools in ways that can transform learning for students and teachers. We have important work ahead as we:</a:t>
            </a:r>
            <a:endParaRPr sz="1000">
              <a:latin typeface="Calibri"/>
              <a:ea typeface="Calibri"/>
              <a:cs typeface="Calibri"/>
              <a:sym typeface="Calibri"/>
            </a:endParaRPr>
          </a:p>
          <a:p>
            <a:pPr marL="431800" lvl="0" indent="-279400" algn="l" rtl="0">
              <a:spcBef>
                <a:spcPts val="0"/>
              </a:spcBef>
              <a:spcAft>
                <a:spcPts val="0"/>
              </a:spcAft>
              <a:buClr>
                <a:schemeClr val="dk1"/>
              </a:buClr>
              <a:buSzPts val="1000"/>
              <a:buFont typeface="Calibri"/>
              <a:buChar char="●"/>
            </a:pPr>
            <a:r>
              <a:rPr lang="en-US" sz="1000">
                <a:latin typeface="Calibri"/>
                <a:ea typeface="Calibri"/>
                <a:cs typeface="Calibri"/>
                <a:sym typeface="Calibri"/>
              </a:rPr>
              <a:t>bring students back to full time in person learning </a:t>
            </a:r>
            <a:endParaRPr sz="1000">
              <a:latin typeface="Calibri"/>
              <a:ea typeface="Calibri"/>
              <a:cs typeface="Calibri"/>
              <a:sym typeface="Calibri"/>
            </a:endParaRPr>
          </a:p>
          <a:p>
            <a:pPr marL="431800" lvl="0" indent="-279400" algn="l" rtl="0">
              <a:spcBef>
                <a:spcPts val="0"/>
              </a:spcBef>
              <a:spcAft>
                <a:spcPts val="0"/>
              </a:spcAft>
              <a:buClr>
                <a:schemeClr val="dk1"/>
              </a:buClr>
              <a:buSzPts val="1000"/>
              <a:buFont typeface="Calibri"/>
              <a:buChar char="●"/>
            </a:pPr>
            <a:r>
              <a:rPr lang="en-US" sz="1000">
                <a:latin typeface="Calibri"/>
                <a:ea typeface="Calibri"/>
                <a:cs typeface="Calibri"/>
                <a:sym typeface="Calibri"/>
              </a:rPr>
              <a:t>plan for historic federal investments, carefully tending to unfinished learning and mental health</a:t>
            </a:r>
            <a:endParaRPr sz="1000">
              <a:latin typeface="Calibri"/>
              <a:ea typeface="Calibri"/>
              <a:cs typeface="Calibri"/>
              <a:sym typeface="Calibri"/>
            </a:endParaRPr>
          </a:p>
          <a:p>
            <a:pPr marL="431800" lvl="0" indent="-279400" algn="l" rtl="0">
              <a:spcBef>
                <a:spcPts val="0"/>
              </a:spcBef>
              <a:spcAft>
                <a:spcPts val="0"/>
              </a:spcAft>
              <a:buClr>
                <a:schemeClr val="dk1"/>
              </a:buClr>
              <a:buSzPts val="1000"/>
              <a:buFont typeface="Calibri"/>
              <a:buChar char="●"/>
            </a:pPr>
            <a:r>
              <a:rPr lang="en-US" sz="1000">
                <a:latin typeface="Calibri"/>
                <a:ea typeface="Calibri"/>
                <a:cs typeface="Calibri"/>
                <a:sym typeface="Calibri"/>
              </a:rPr>
              <a:t>center racial equity </a:t>
            </a:r>
            <a:endParaRPr sz="1000">
              <a:latin typeface="Calibri"/>
              <a:ea typeface="Calibri"/>
              <a:cs typeface="Calibri"/>
              <a:sym typeface="Calibri"/>
            </a:endParaRPr>
          </a:p>
          <a:p>
            <a:pPr marL="431800" lvl="0" indent="-279400" algn="l" rtl="0">
              <a:spcBef>
                <a:spcPts val="0"/>
              </a:spcBef>
              <a:spcAft>
                <a:spcPts val="0"/>
              </a:spcAft>
              <a:buClr>
                <a:schemeClr val="dk1"/>
              </a:buClr>
              <a:buSzPts val="1000"/>
              <a:buFont typeface="Calibri"/>
              <a:buChar char="●"/>
            </a:pPr>
            <a:r>
              <a:rPr lang="en-US" sz="1000">
                <a:latin typeface="Calibri"/>
                <a:ea typeface="Calibri"/>
                <a:cs typeface="Calibri"/>
                <a:sym typeface="Calibri"/>
              </a:rPr>
              <a:t>continue meaningful engagement </a:t>
            </a:r>
            <a:endParaRPr sz="1000">
              <a:latin typeface="Calibri"/>
              <a:ea typeface="Calibri"/>
              <a:cs typeface="Calibri"/>
              <a:sym typeface="Calibri"/>
            </a:endParaRPr>
          </a:p>
          <a:p>
            <a:pPr marL="431800" lvl="0" indent="-279400" algn="l" rtl="0">
              <a:spcBef>
                <a:spcPts val="0"/>
              </a:spcBef>
              <a:spcAft>
                <a:spcPts val="0"/>
              </a:spcAft>
              <a:buClr>
                <a:schemeClr val="dk1"/>
              </a:buClr>
              <a:buSzPts val="1000"/>
              <a:buFont typeface="Calibri"/>
              <a:buChar char="●"/>
            </a:pPr>
            <a:r>
              <a:rPr lang="en-US" sz="1000">
                <a:latin typeface="Calibri"/>
                <a:ea typeface="Calibri"/>
                <a:cs typeface="Calibri"/>
                <a:sym typeface="Calibri"/>
              </a:rPr>
              <a:t>innovate and integrate new technology and blended learning practices</a:t>
            </a: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p:txBody>
      </p:sp>
      <p:sp>
        <p:nvSpPr>
          <p:cNvPr id="120" name="Google Shape;120;ge7b031d56a_1_3: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a:t>
            </a:fld>
            <a:endParaRPr/>
          </a:p>
        </p:txBody>
      </p:sp>
    </p:spTree>
    <p:extLst>
      <p:ext uri="{BB962C8B-B14F-4D97-AF65-F5344CB8AC3E}">
        <p14:creationId xmlns:p14="http://schemas.microsoft.com/office/powerpoint/2010/main" val="3158007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e7b031d56a_1_27: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e7b031d56a_1_27: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Clr>
                <a:schemeClr val="dk1"/>
              </a:buClr>
              <a:buSzPts val="1100"/>
              <a:buFont typeface="Arial"/>
              <a:buNone/>
            </a:pPr>
            <a:r>
              <a:rPr lang="en-US" sz="1000" dirty="0" smtClean="0">
                <a:solidFill>
                  <a:srgbClr val="222222"/>
                </a:solidFill>
                <a:latin typeface="Calibri"/>
                <a:ea typeface="Calibri"/>
                <a:cs typeface="Calibri"/>
                <a:sym typeface="Calibri"/>
              </a:rPr>
              <a:t>The </a:t>
            </a:r>
            <a:r>
              <a:rPr lang="en-US" sz="1000" dirty="0">
                <a:solidFill>
                  <a:srgbClr val="222222"/>
                </a:solidFill>
                <a:latin typeface="Calibri"/>
                <a:ea typeface="Calibri"/>
                <a:cs typeface="Calibri"/>
                <a:sym typeface="Calibri"/>
              </a:rPr>
              <a:t>main reason we have ESSER III funding is pandemic response - the pandemic is both the catalyst for these funds and a continued factor introducing complexity and requiring us to make quick pivots.</a:t>
            </a:r>
            <a:endParaRPr sz="1000" dirty="0">
              <a:solidFill>
                <a:srgbClr val="222222"/>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000" dirty="0">
              <a:solidFill>
                <a:srgbClr val="222222"/>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000" dirty="0">
                <a:solidFill>
                  <a:srgbClr val="222222"/>
                </a:solidFill>
                <a:highlight>
                  <a:srgbClr val="FFFFFF"/>
                </a:highlight>
                <a:latin typeface="Calibri"/>
                <a:ea typeface="Calibri"/>
                <a:cs typeface="Calibri"/>
                <a:sym typeface="Calibri"/>
              </a:rPr>
              <a:t>Underneath every quick pivot there is reasoning based on values we all hold:</a:t>
            </a:r>
            <a:endParaRPr sz="1000" dirty="0">
              <a:solidFill>
                <a:srgbClr val="222222"/>
              </a:solidFill>
              <a:highlight>
                <a:srgbClr val="FFFFFF"/>
              </a:highlight>
              <a:latin typeface="Calibri"/>
              <a:ea typeface="Calibri"/>
              <a:cs typeface="Calibri"/>
              <a:sym typeface="Calibri"/>
            </a:endParaRPr>
          </a:p>
          <a:p>
            <a:pPr marL="457200" lvl="0" indent="-292100" algn="l" rtl="0">
              <a:spcBef>
                <a:spcPts val="0"/>
              </a:spcBef>
              <a:spcAft>
                <a:spcPts val="0"/>
              </a:spcAft>
              <a:buClr>
                <a:srgbClr val="222222"/>
              </a:buClr>
              <a:buSzPts val="1000"/>
              <a:buFont typeface="Calibri"/>
              <a:buChar char="●"/>
            </a:pPr>
            <a:r>
              <a:rPr lang="en-US" sz="1000" dirty="0">
                <a:solidFill>
                  <a:srgbClr val="222222"/>
                </a:solidFill>
                <a:latin typeface="Calibri"/>
                <a:ea typeface="Calibri"/>
                <a:cs typeface="Calibri"/>
                <a:sym typeface="Calibri"/>
              </a:rPr>
              <a:t>Bring students at the margins to the center</a:t>
            </a:r>
            <a:endParaRPr sz="1000" dirty="0">
              <a:solidFill>
                <a:srgbClr val="222222"/>
              </a:solidFill>
              <a:latin typeface="Calibri"/>
              <a:ea typeface="Calibri"/>
              <a:cs typeface="Calibri"/>
              <a:sym typeface="Calibri"/>
            </a:endParaRPr>
          </a:p>
          <a:p>
            <a:pPr marL="457200" lvl="0" indent="-292100" algn="l" rtl="0">
              <a:spcBef>
                <a:spcPts val="0"/>
              </a:spcBef>
              <a:spcAft>
                <a:spcPts val="0"/>
              </a:spcAft>
              <a:buClr>
                <a:srgbClr val="222222"/>
              </a:buClr>
              <a:buSzPts val="1000"/>
              <a:buFont typeface="Calibri"/>
              <a:buChar char="●"/>
            </a:pPr>
            <a:r>
              <a:rPr lang="en-US" sz="1000" dirty="0">
                <a:solidFill>
                  <a:srgbClr val="222222"/>
                </a:solidFill>
                <a:latin typeface="Calibri"/>
                <a:ea typeface="Calibri"/>
                <a:cs typeface="Calibri"/>
                <a:sym typeface="Calibri"/>
              </a:rPr>
              <a:t>Use this resource in this moment to support students in the most holistic way possible</a:t>
            </a:r>
            <a:endParaRPr sz="1000" dirty="0">
              <a:solidFill>
                <a:srgbClr val="222222"/>
              </a:solidFill>
              <a:latin typeface="Calibri"/>
              <a:ea typeface="Calibri"/>
              <a:cs typeface="Calibri"/>
              <a:sym typeface="Calibri"/>
            </a:endParaRPr>
          </a:p>
          <a:p>
            <a:pPr marL="457200" lvl="0" indent="-292100" algn="l" rtl="0">
              <a:spcBef>
                <a:spcPts val="0"/>
              </a:spcBef>
              <a:spcAft>
                <a:spcPts val="0"/>
              </a:spcAft>
              <a:buClr>
                <a:srgbClr val="222222"/>
              </a:buClr>
              <a:buSzPts val="1000"/>
              <a:buFont typeface="Calibri"/>
              <a:buChar char="●"/>
            </a:pPr>
            <a:r>
              <a:rPr lang="en-US" sz="1000" dirty="0">
                <a:solidFill>
                  <a:srgbClr val="222222"/>
                </a:solidFill>
                <a:latin typeface="Calibri"/>
                <a:ea typeface="Calibri"/>
                <a:cs typeface="Calibri"/>
                <a:sym typeface="Calibri"/>
              </a:rPr>
              <a:t>Create efficiencies based on work already done</a:t>
            </a:r>
            <a:endParaRPr sz="1000" dirty="0">
              <a:solidFill>
                <a:srgbClr val="222222"/>
              </a:solidFill>
              <a:latin typeface="Calibri"/>
              <a:ea typeface="Calibri"/>
              <a:cs typeface="Calibri"/>
              <a:sym typeface="Calibri"/>
            </a:endParaRPr>
          </a:p>
          <a:p>
            <a:pPr marL="0" lvl="0" indent="0" algn="l" rtl="0">
              <a:spcBef>
                <a:spcPts val="0"/>
              </a:spcBef>
              <a:spcAft>
                <a:spcPts val="0"/>
              </a:spcAft>
              <a:buNone/>
            </a:pPr>
            <a:endParaRPr sz="1000" dirty="0">
              <a:solidFill>
                <a:srgbClr val="222222"/>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000" dirty="0">
                <a:solidFill>
                  <a:srgbClr val="222222"/>
                </a:solidFill>
                <a:latin typeface="Calibri"/>
                <a:ea typeface="Calibri"/>
                <a:cs typeface="Calibri"/>
                <a:sym typeface="Calibri"/>
              </a:rPr>
              <a:t>As we provide information and answer your questions, know that these are what we’ve been focusing on.</a:t>
            </a:r>
            <a:endParaRPr sz="1000" dirty="0">
              <a:solidFill>
                <a:srgbClr val="222222"/>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000" dirty="0">
              <a:solidFill>
                <a:srgbClr val="222222"/>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000" dirty="0">
              <a:solidFill>
                <a:srgbClr val="222222"/>
              </a:solidFill>
              <a:highlight>
                <a:srgbClr val="FFFF00"/>
              </a:highlight>
              <a:latin typeface="Calibri"/>
              <a:ea typeface="Calibri"/>
              <a:cs typeface="Calibri"/>
              <a:sym typeface="Calibri"/>
            </a:endParaRPr>
          </a:p>
          <a:p>
            <a:pPr marL="0" lvl="0" indent="0" algn="l" rtl="0">
              <a:spcBef>
                <a:spcPts val="0"/>
              </a:spcBef>
              <a:spcAft>
                <a:spcPts val="0"/>
              </a:spcAft>
              <a:buNone/>
            </a:pPr>
            <a:endParaRPr sz="1000" dirty="0">
              <a:latin typeface="Calibri"/>
              <a:ea typeface="Calibri"/>
              <a:cs typeface="Calibri"/>
              <a:sym typeface="Calibri"/>
            </a:endParaRPr>
          </a:p>
        </p:txBody>
      </p:sp>
      <p:sp>
        <p:nvSpPr>
          <p:cNvPr id="214" name="Google Shape;214;ge7b031d56a_1_27: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extLst>
      <p:ext uri="{BB962C8B-B14F-4D97-AF65-F5344CB8AC3E}">
        <p14:creationId xmlns:p14="http://schemas.microsoft.com/office/powerpoint/2010/main" val="1754468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e6f924c3cb_0_115: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e6f924c3cb_0_115: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sz="1000">
              <a:latin typeface="Calibri"/>
              <a:ea typeface="Calibri"/>
              <a:cs typeface="Calibri"/>
              <a:sym typeface="Calibri"/>
            </a:endParaRPr>
          </a:p>
        </p:txBody>
      </p:sp>
      <p:sp>
        <p:nvSpPr>
          <p:cNvPr id="224" name="Google Shape;224;ge6f924c3cb_0_115: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extLst>
      <p:ext uri="{BB962C8B-B14F-4D97-AF65-F5344CB8AC3E}">
        <p14:creationId xmlns:p14="http://schemas.microsoft.com/office/powerpoint/2010/main" val="1942830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e88c9e4912_0_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e88c9e4912_0_0: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marR="21334" lvl="0" indent="0" algn="l" rtl="0">
              <a:lnSpc>
                <a:spcPct val="115000"/>
              </a:lnSpc>
              <a:spcBef>
                <a:spcPts val="0"/>
              </a:spcBef>
              <a:spcAft>
                <a:spcPts val="0"/>
              </a:spcAft>
              <a:buNone/>
            </a:pPr>
            <a:endParaRPr/>
          </a:p>
        </p:txBody>
      </p:sp>
      <p:sp>
        <p:nvSpPr>
          <p:cNvPr id="234" name="Google Shape;234;ge88c9e4912_0_0: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extLst>
      <p:ext uri="{BB962C8B-B14F-4D97-AF65-F5344CB8AC3E}">
        <p14:creationId xmlns:p14="http://schemas.microsoft.com/office/powerpoint/2010/main" val="3456328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e6f924c3cb_0_24: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e6f924c3cb_0_24: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marR="21334" lvl="0" indent="0" algn="l" rtl="0">
              <a:spcBef>
                <a:spcPts val="0"/>
              </a:spcBef>
              <a:spcAft>
                <a:spcPts val="0"/>
              </a:spcAft>
              <a:buNone/>
            </a:pPr>
            <a:r>
              <a:rPr lang="en-US" sz="1000" b="1">
                <a:solidFill>
                  <a:srgbClr val="000000"/>
                </a:solidFill>
                <a:latin typeface="Calibri"/>
                <a:ea typeface="Calibri"/>
                <a:cs typeface="Calibri"/>
                <a:sym typeface="Calibri"/>
              </a:rPr>
              <a:t>Evidence-based Interventions</a:t>
            </a:r>
            <a:r>
              <a:rPr lang="en-US" sz="1000">
                <a:solidFill>
                  <a:srgbClr val="000000"/>
                </a:solidFill>
                <a:latin typeface="Calibri"/>
                <a:ea typeface="Calibri"/>
                <a:cs typeface="Calibri"/>
                <a:sym typeface="Calibri"/>
              </a:rPr>
              <a:t> are practices or programs that yield </a:t>
            </a:r>
            <a:r>
              <a:rPr lang="en-US" sz="1000" b="1">
                <a:solidFill>
                  <a:srgbClr val="000000"/>
                </a:solidFill>
                <a:latin typeface="Calibri"/>
                <a:ea typeface="Calibri"/>
                <a:cs typeface="Calibri"/>
                <a:sym typeface="Calibri"/>
              </a:rPr>
              <a:t>evidence</a:t>
            </a:r>
            <a:r>
              <a:rPr lang="en-US" sz="1000">
                <a:solidFill>
                  <a:srgbClr val="000000"/>
                </a:solidFill>
                <a:latin typeface="Calibri"/>
                <a:ea typeface="Calibri"/>
                <a:cs typeface="Calibri"/>
                <a:sym typeface="Calibri"/>
              </a:rPr>
              <a:t> of student results and improved learning outcomes. The intent of grounding in evidence-based interventions is to ensure formal research and studies undergird the actions districts and schools take to support student learning and well-being. They are defined in four tiers.</a:t>
            </a:r>
            <a:endParaRPr sz="1000">
              <a:solidFill>
                <a:srgbClr val="000000"/>
              </a:solidFill>
              <a:latin typeface="Calibri"/>
              <a:ea typeface="Calibri"/>
              <a:cs typeface="Calibri"/>
              <a:sym typeface="Calibri"/>
            </a:endParaRPr>
          </a:p>
          <a:p>
            <a:pPr marL="457200" marR="21334" lvl="0" indent="-285750" algn="l" rtl="0">
              <a:spcBef>
                <a:spcPts val="0"/>
              </a:spcBef>
              <a:spcAft>
                <a:spcPts val="0"/>
              </a:spcAft>
              <a:buClr>
                <a:schemeClr val="dk1"/>
              </a:buClr>
              <a:buSzPts val="900"/>
              <a:buFont typeface="Calibri"/>
              <a:buChar char="●"/>
            </a:pPr>
            <a:r>
              <a:rPr lang="en-US" sz="1000">
                <a:solidFill>
                  <a:srgbClr val="000000"/>
                </a:solidFill>
                <a:latin typeface="Calibri"/>
                <a:ea typeface="Calibri"/>
                <a:cs typeface="Calibri"/>
                <a:sym typeface="Calibri"/>
              </a:rPr>
              <a:t>Tier 1 – Strong Evidence: the effectiveness of the practices or programs is supported by one or more well-designed and well-implemented randomized control experimental studies.</a:t>
            </a:r>
            <a:endParaRPr sz="1000">
              <a:solidFill>
                <a:srgbClr val="000000"/>
              </a:solidFill>
              <a:latin typeface="Calibri"/>
              <a:ea typeface="Calibri"/>
              <a:cs typeface="Calibri"/>
              <a:sym typeface="Calibri"/>
            </a:endParaRPr>
          </a:p>
          <a:p>
            <a:pPr marL="457200" marR="21334" lvl="0" indent="-285750" algn="l" rtl="0">
              <a:spcBef>
                <a:spcPts val="0"/>
              </a:spcBef>
              <a:spcAft>
                <a:spcPts val="0"/>
              </a:spcAft>
              <a:buClr>
                <a:schemeClr val="dk1"/>
              </a:buClr>
              <a:buSzPts val="900"/>
              <a:buFont typeface="Calibri"/>
              <a:buChar char="●"/>
            </a:pPr>
            <a:r>
              <a:rPr lang="en-US" sz="1000">
                <a:solidFill>
                  <a:srgbClr val="000000"/>
                </a:solidFill>
                <a:latin typeface="Calibri"/>
                <a:ea typeface="Calibri"/>
                <a:cs typeface="Calibri"/>
                <a:sym typeface="Calibri"/>
              </a:rPr>
              <a:t>Tier 2 – Moderate Evidence: the effectiveness of the practices or programs is supported by one or more well-designed and well-implemented quasi-experimental studies.</a:t>
            </a:r>
            <a:endParaRPr sz="1000">
              <a:solidFill>
                <a:srgbClr val="000000"/>
              </a:solidFill>
              <a:latin typeface="Calibri"/>
              <a:ea typeface="Calibri"/>
              <a:cs typeface="Calibri"/>
              <a:sym typeface="Calibri"/>
            </a:endParaRPr>
          </a:p>
          <a:p>
            <a:pPr marL="457200" marR="21334" lvl="0" indent="-285750" algn="l" rtl="0">
              <a:spcBef>
                <a:spcPts val="0"/>
              </a:spcBef>
              <a:spcAft>
                <a:spcPts val="0"/>
              </a:spcAft>
              <a:buClr>
                <a:schemeClr val="dk1"/>
              </a:buClr>
              <a:buSzPts val="900"/>
              <a:buFont typeface="Calibri"/>
              <a:buChar char="●"/>
            </a:pPr>
            <a:r>
              <a:rPr lang="en-US" sz="1000">
                <a:solidFill>
                  <a:srgbClr val="000000"/>
                </a:solidFill>
                <a:latin typeface="Calibri"/>
                <a:ea typeface="Calibri"/>
                <a:cs typeface="Calibri"/>
                <a:sym typeface="Calibri"/>
              </a:rPr>
              <a:t>Tier 3 – Promising Evidence: the effectiveness of the practices or programs is supported by one or more well-designed and well-implemented correlational studies (with statistical controls for selection bias).</a:t>
            </a:r>
            <a:endParaRPr sz="1000">
              <a:solidFill>
                <a:srgbClr val="000000"/>
              </a:solidFill>
              <a:latin typeface="Calibri"/>
              <a:ea typeface="Calibri"/>
              <a:cs typeface="Calibri"/>
              <a:sym typeface="Calibri"/>
            </a:endParaRPr>
          </a:p>
          <a:p>
            <a:pPr marL="457200" marR="21334" lvl="0" indent="-285750" algn="l" rtl="0">
              <a:spcBef>
                <a:spcPts val="0"/>
              </a:spcBef>
              <a:spcAft>
                <a:spcPts val="0"/>
              </a:spcAft>
              <a:buClr>
                <a:schemeClr val="dk1"/>
              </a:buClr>
              <a:buSzPts val="900"/>
              <a:buFont typeface="Calibri"/>
              <a:buChar char="●"/>
            </a:pPr>
            <a:r>
              <a:rPr lang="en-US" sz="1000">
                <a:solidFill>
                  <a:srgbClr val="000000"/>
                </a:solidFill>
                <a:latin typeface="Calibri"/>
                <a:ea typeface="Calibri"/>
                <a:cs typeface="Calibri"/>
                <a:sym typeface="Calibri"/>
              </a:rPr>
              <a:t>Tier 4 – Demonstrates a Rationale: practices that have a well-defined logic model or theory of action, are supported by research, and have some effort underway by a State Educational Agency, LEA, or outside research organization to determine their effectiveness.</a:t>
            </a:r>
            <a:endParaRPr sz="1000">
              <a:solidFill>
                <a:srgbClr val="000000"/>
              </a:solidFill>
              <a:latin typeface="Calibri"/>
              <a:ea typeface="Calibri"/>
              <a:cs typeface="Calibri"/>
              <a:sym typeface="Calibri"/>
            </a:endParaRPr>
          </a:p>
          <a:p>
            <a:pPr marL="0" marR="21334" lvl="0" indent="0" algn="l" rtl="0">
              <a:lnSpc>
                <a:spcPct val="115000"/>
              </a:lnSpc>
              <a:spcBef>
                <a:spcPts val="0"/>
              </a:spcBef>
              <a:spcAft>
                <a:spcPts val="0"/>
              </a:spcAft>
              <a:buNone/>
            </a:pPr>
            <a:r>
              <a:rPr lang="en-US" sz="1000" i="1">
                <a:solidFill>
                  <a:srgbClr val="000000"/>
                </a:solidFill>
                <a:latin typeface="Calibri"/>
                <a:ea typeface="Calibri"/>
                <a:cs typeface="Calibri"/>
                <a:sym typeface="Calibri"/>
              </a:rPr>
              <a:t>Referenced from USED’s </a:t>
            </a:r>
            <a:r>
              <a:rPr lang="en-US" sz="1000" i="1" u="sng">
                <a:solidFill>
                  <a:srgbClr val="1155C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ESSER and GEER FAQ</a:t>
            </a:r>
            <a:r>
              <a:rPr lang="en-US" sz="1000" i="1">
                <a:solidFill>
                  <a:srgbClr val="000000"/>
                </a:solidFill>
                <a:latin typeface="Calibri"/>
                <a:ea typeface="Calibri"/>
                <a:cs typeface="Calibri"/>
                <a:sym typeface="Calibri"/>
              </a:rPr>
              <a:t>, pg 16, A-10 May 2021</a:t>
            </a:r>
            <a:endParaRPr sz="900" b="1">
              <a:latin typeface="Calibri"/>
              <a:ea typeface="Calibri"/>
              <a:cs typeface="Calibri"/>
              <a:sym typeface="Calibri"/>
            </a:endParaRPr>
          </a:p>
        </p:txBody>
      </p:sp>
      <p:sp>
        <p:nvSpPr>
          <p:cNvPr id="246" name="Google Shape;246;ge6f924c3cb_0_24: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extLst>
      <p:ext uri="{BB962C8B-B14F-4D97-AF65-F5344CB8AC3E}">
        <p14:creationId xmlns:p14="http://schemas.microsoft.com/office/powerpoint/2010/main" val="1666525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e7a84693b6_0_376: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e7a84693b6_0_376: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sz="1000">
                <a:latin typeface="Calibri"/>
                <a:ea typeface="Calibri"/>
                <a:cs typeface="Calibri"/>
                <a:sym typeface="Calibri"/>
              </a:rPr>
              <a:t>More information will be forthcoming regarding district updates and reporting. Federal comment period open until Aug 31. ODE is waiting on the release of federal regulations, including data collection requirements, prior to determining district updates and reports.</a:t>
            </a:r>
            <a:endParaRPr sz="1000">
              <a:latin typeface="Calibri"/>
              <a:ea typeface="Calibri"/>
              <a:cs typeface="Calibri"/>
              <a:sym typeface="Calibri"/>
            </a:endParaRPr>
          </a:p>
        </p:txBody>
      </p:sp>
      <p:sp>
        <p:nvSpPr>
          <p:cNvPr id="256" name="Google Shape;256;ge7a84693b6_0_376: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extLst>
      <p:ext uri="{BB962C8B-B14F-4D97-AF65-F5344CB8AC3E}">
        <p14:creationId xmlns:p14="http://schemas.microsoft.com/office/powerpoint/2010/main" val="3397762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e6f924c3cb_0_124: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e6f924c3cb_0_124: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dirty="0"/>
          </a:p>
        </p:txBody>
      </p:sp>
      <p:sp>
        <p:nvSpPr>
          <p:cNvPr id="278" name="Google Shape;278;ge6f924c3cb_0_124: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extLst>
      <p:ext uri="{BB962C8B-B14F-4D97-AF65-F5344CB8AC3E}">
        <p14:creationId xmlns:p14="http://schemas.microsoft.com/office/powerpoint/2010/main" val="1707775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e7a84693b6_0_146: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e7a84693b6_0_146: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sz="1000">
                <a:latin typeface="Calibri"/>
                <a:ea typeface="Calibri"/>
                <a:cs typeface="Calibri"/>
                <a:sym typeface="Calibri"/>
              </a:rPr>
              <a:t>Overview slide and visual to see how all three parts work together.  </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US" sz="1000">
                <a:latin typeface="Calibri"/>
                <a:ea typeface="Calibri"/>
                <a:cs typeface="Calibri"/>
                <a:sym typeface="Calibri"/>
              </a:rPr>
              <a:t>SIA </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US" sz="1000">
                <a:latin typeface="Calibri"/>
                <a:ea typeface="Calibri"/>
                <a:cs typeface="Calibri"/>
                <a:sym typeface="Calibri"/>
              </a:rPr>
              <a:t>ESSER III - federal requirements</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US" sz="1000">
                <a:latin typeface="Calibri"/>
                <a:ea typeface="Calibri"/>
                <a:cs typeface="Calibri"/>
                <a:sym typeface="Calibri"/>
              </a:rPr>
              <a:t>Continuity of Services Plan</a:t>
            </a:r>
            <a:endParaRPr sz="1000">
              <a:latin typeface="Calibri"/>
              <a:ea typeface="Calibri"/>
              <a:cs typeface="Calibri"/>
              <a:sym typeface="Calibri"/>
            </a:endParaRPr>
          </a:p>
          <a:p>
            <a:pPr marL="0" lvl="0" indent="0" algn="l" rtl="0">
              <a:spcBef>
                <a:spcPts val="0"/>
              </a:spcBef>
              <a:spcAft>
                <a:spcPts val="0"/>
              </a:spcAft>
              <a:buNone/>
            </a:pPr>
            <a:r>
              <a:rPr lang="en-US" sz="1000">
                <a:latin typeface="Calibri"/>
                <a:ea typeface="Calibri"/>
                <a:cs typeface="Calibri"/>
                <a:sym typeface="Calibri"/>
              </a:rPr>
              <a:t>The District plans are designed to maximize existing work that districts have been engaged in and coordinate efforts as much as possible.</a:t>
            </a:r>
            <a:endParaRPr/>
          </a:p>
        </p:txBody>
      </p:sp>
      <p:sp>
        <p:nvSpPr>
          <p:cNvPr id="290" name="Google Shape;290;ge7a84693b6_0_146: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extLst>
      <p:ext uri="{BB962C8B-B14F-4D97-AF65-F5344CB8AC3E}">
        <p14:creationId xmlns:p14="http://schemas.microsoft.com/office/powerpoint/2010/main" val="2225525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e7a84693b6_0_223: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e7a84693b6_0_223: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Clr>
                <a:schemeClr val="dk1"/>
              </a:buClr>
              <a:buSzPts val="1100"/>
              <a:buFont typeface="Arial"/>
              <a:buNone/>
            </a:pPr>
            <a:r>
              <a:rPr lang="en-US" sz="1000">
                <a:latin typeface="Calibri"/>
                <a:ea typeface="Calibri"/>
                <a:cs typeface="Calibri"/>
                <a:sym typeface="Calibri"/>
              </a:rPr>
              <a:t>The Safe Return to In-Person Instruction and Continuity of Services Plan, also shorted to “Continuity of Services Plan” is required to prioritize health, safety, wellness, and connections for all communities.</a:t>
            </a:r>
            <a:endParaRPr/>
          </a:p>
        </p:txBody>
      </p:sp>
      <p:sp>
        <p:nvSpPr>
          <p:cNvPr id="307" name="Google Shape;307;ge7a84693b6_0_223: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3699747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e7a84693b6_0_235: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e7a84693b6_0_235: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sz="1000">
                <a:latin typeface="Calibri"/>
                <a:ea typeface="Calibri"/>
                <a:cs typeface="Calibri"/>
                <a:sym typeface="Calibri"/>
              </a:rPr>
              <a:t>The Continuity of Services Plan meets requirements for ESSER III and State Board of Education OAR 581-022-0105. It is supported by the RSSL Resiliency Framework and replaces the district’s RSSL Operational Blueprint for the 2021-2022 school-year.</a:t>
            </a:r>
            <a:endParaRPr sz="1000">
              <a:latin typeface="Calibri"/>
              <a:ea typeface="Calibri"/>
              <a:cs typeface="Calibri"/>
              <a:sym typeface="Calibri"/>
            </a:endParaRPr>
          </a:p>
        </p:txBody>
      </p:sp>
      <p:sp>
        <p:nvSpPr>
          <p:cNvPr id="320" name="Google Shape;320;ge7a84693b6_0_235: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3573071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e7a84693b6_0_33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e7a84693b6_0_330: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sz="1000">
                <a:latin typeface="Calibri"/>
                <a:ea typeface="Calibri"/>
                <a:cs typeface="Calibri"/>
                <a:sym typeface="Calibri"/>
              </a:rPr>
              <a:t>ARP ESSER also referred to as ESSER III is designed to migite the impact of COVID-19 with a specific focus on addressing unfinished learning through evidence-based acceleration strategies.</a:t>
            </a:r>
            <a:endParaRPr sz="1000">
              <a:latin typeface="Calibri"/>
              <a:ea typeface="Calibri"/>
              <a:cs typeface="Calibri"/>
              <a:sym typeface="Calibri"/>
            </a:endParaRPr>
          </a:p>
        </p:txBody>
      </p:sp>
      <p:sp>
        <p:nvSpPr>
          <p:cNvPr id="336" name="Google Shape;336;ge7a84693b6_0_330: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1237644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e7b031d56a_0_9: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e7b031d56a_0_9: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Clr>
                <a:schemeClr val="dk1"/>
              </a:buClr>
              <a:buSzPts val="1100"/>
              <a:buFont typeface="Arial"/>
              <a:buNone/>
            </a:pPr>
            <a:r>
              <a:rPr lang="en-US" sz="1000" dirty="0">
                <a:latin typeface="Calibri"/>
                <a:ea typeface="Calibri"/>
                <a:cs typeface="Calibri"/>
                <a:sym typeface="Calibri"/>
              </a:rPr>
              <a:t>Modules work </a:t>
            </a:r>
            <a:r>
              <a:rPr lang="en-US" sz="1000" dirty="0" smtClean="0">
                <a:latin typeface="Calibri"/>
                <a:ea typeface="Calibri"/>
                <a:cs typeface="Calibri"/>
                <a:sym typeface="Calibri"/>
              </a:rPr>
              <a:t>together</a:t>
            </a:r>
          </a:p>
          <a:p>
            <a:pPr marL="0" lvl="0" indent="0" algn="l" rtl="0">
              <a:spcBef>
                <a:spcPts val="1000"/>
              </a:spcBef>
              <a:spcAft>
                <a:spcPts val="0"/>
              </a:spcAft>
              <a:buNone/>
            </a:pPr>
            <a:endParaRPr lang="en-US" sz="1900" i="1" dirty="0" smtClean="0">
              <a:solidFill>
                <a:schemeClr val="accent1"/>
              </a:solidFill>
            </a:endParaRPr>
          </a:p>
          <a:p>
            <a:pPr marL="0" lvl="0" indent="0" algn="l" rtl="0">
              <a:spcBef>
                <a:spcPts val="1000"/>
              </a:spcBef>
              <a:spcAft>
                <a:spcPts val="0"/>
              </a:spcAft>
              <a:buNone/>
            </a:pPr>
            <a:r>
              <a:rPr lang="en-US" sz="1900" i="1" dirty="0" smtClean="0">
                <a:solidFill>
                  <a:schemeClr val="accent1"/>
                </a:solidFill>
              </a:rPr>
              <a:t>For information on specific steps to complete the ESSER III District Plan, including community engagement, please refer to the </a:t>
            </a:r>
            <a:r>
              <a:rPr lang="en-US" sz="1900" i="1" u="sng" dirty="0" smtClean="0">
                <a:solidFill>
                  <a:schemeClr val="hlink"/>
                </a:solidFill>
                <a:hlinkClick r:id="rId3"/>
              </a:rPr>
              <a:t>ESSER III District Plan Steps to Complete and Submit Module</a:t>
            </a:r>
            <a:r>
              <a:rPr lang="en-US" sz="1900" i="1" dirty="0" smtClean="0">
                <a:solidFill>
                  <a:schemeClr val="accent1"/>
                </a:solidFill>
              </a:rPr>
              <a:t> </a:t>
            </a:r>
            <a:endParaRPr lang="en-US" dirty="0" smtClean="0">
              <a:solidFill>
                <a:schemeClr val="accent1"/>
              </a:solidFill>
            </a:endParaRPr>
          </a:p>
          <a:p>
            <a:pPr marL="0" lvl="0" indent="0" algn="l" rtl="0">
              <a:spcBef>
                <a:spcPts val="1000"/>
              </a:spcBef>
              <a:spcAft>
                <a:spcPts val="0"/>
              </a:spcAft>
              <a:buNone/>
            </a:pPr>
            <a:endParaRPr lang="en-US" dirty="0" smtClean="0">
              <a:solidFill>
                <a:schemeClr val="accent1"/>
              </a:solidFill>
            </a:endParaRPr>
          </a:p>
          <a:p>
            <a:pPr marL="0" lvl="0" indent="0" algn="l" rtl="0">
              <a:spcBef>
                <a:spcPts val="0"/>
              </a:spcBef>
              <a:spcAft>
                <a:spcPts val="0"/>
              </a:spcAft>
              <a:buClr>
                <a:schemeClr val="dk1"/>
              </a:buClr>
              <a:buSzPts val="1100"/>
              <a:buFont typeface="Arial"/>
              <a:buNone/>
            </a:pPr>
            <a:endParaRPr sz="1000" dirty="0">
              <a:latin typeface="Calibri"/>
              <a:ea typeface="Calibri"/>
              <a:cs typeface="Calibri"/>
              <a:sym typeface="Calibri"/>
            </a:endParaRPr>
          </a:p>
        </p:txBody>
      </p:sp>
      <p:sp>
        <p:nvSpPr>
          <p:cNvPr id="130" name="Google Shape;130;ge7b031d56a_0_9: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extLst>
      <p:ext uri="{BB962C8B-B14F-4D97-AF65-F5344CB8AC3E}">
        <p14:creationId xmlns:p14="http://schemas.microsoft.com/office/powerpoint/2010/main" val="2026666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e7a84693b6_0_98: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e7a84693b6_0_98: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sz="1000">
                <a:latin typeface="Calibri"/>
                <a:ea typeface="Calibri"/>
                <a:cs typeface="Calibri"/>
                <a:sym typeface="Calibri"/>
              </a:rPr>
              <a:t>The ESSER III District Plan is only related to the funds allocated under the Elementary and Secondary School Emergency Relief Fund (ESSER) provision in the American Rescue Plan (ARP) Act.  It does not address other ARP funding streams, such as ARP Homeless Children and Youth (HCY) or ARP Individuals with Disabilities Education Act (IDEA).</a:t>
            </a: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r>
              <a:rPr lang="en-US" sz="1000">
                <a:latin typeface="Calibri"/>
                <a:ea typeface="Calibri"/>
                <a:cs typeface="Calibri"/>
                <a:sym typeface="Calibri"/>
              </a:rPr>
              <a:t>The overarching outcome of ESSER III is to address student needs arising from the COVID-19 pandemic and/or to emerge stronger post-pandemic. An additional federal requirement is for at least 20% of the funds to address unfinished learning through the implementation of evidence-based interventions and ensure those interventions respond to students’ social, emotional, and academic needs and address the disproportionate impact of COVID-19 on underrepresented student subgroups.  </a:t>
            </a: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r>
              <a:rPr lang="en-US" sz="1000">
                <a:latin typeface="Calibri"/>
                <a:ea typeface="Calibri"/>
                <a:cs typeface="Calibri"/>
                <a:sym typeface="Calibri"/>
              </a:rPr>
              <a:t>The Integrated Planning Tool is designed to walk districts through requirements to outline their investments in line with ESSER III requirements.</a:t>
            </a: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r>
              <a:rPr lang="en-US" sz="1000">
                <a:latin typeface="Calibri"/>
                <a:ea typeface="Calibri"/>
                <a:cs typeface="Calibri"/>
                <a:sym typeface="Calibri"/>
              </a:rPr>
              <a:t>The ARP Act does not directly address allocation of district ESSER III funds to district-sponsored public charter schools. The clear legislative intent, however, is to benefit all public schools and students regardless of school type. ODE asks that districts include their charter schools on equal footing with other district schools, when determining the most important educational needs as a result of COVID-19, consistent with the intent of the ARP Act. Districts  must meaningfully engage all school leaders, including charter school leaders, in determining their plans for using ESSER III funds. Districts that sponsor public charter schools may also plan to pass through a proportionate share of the ESSER III funds. Public charter schools that receive ESSER III funds must comply with the same allowable uses and 20% fund designation requirements as districts.  A separate Outcomes, Strategies and Activities tab can be created in the Integrated Planning Tool for the district and any charter schools. </a:t>
            </a: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p:txBody>
      </p:sp>
      <p:sp>
        <p:nvSpPr>
          <p:cNvPr id="349" name="Google Shape;349;ge7a84693b6_0_98: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3194338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e7a84693b6_0_195: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e7a84693b6_0_195: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sz="1000">
                <a:latin typeface="Calibri"/>
                <a:ea typeface="Calibri"/>
                <a:cs typeface="Calibri"/>
                <a:sym typeface="Calibri"/>
              </a:rPr>
              <a:t>We have learned so much together around how to strengthen community and family engagement as we plan for and invest in ways to strengthen our schools from the inside out. We know that districts conducted some of the most extensive and authentic engagement in 2019-2020 as part of the SIA plan development and in preparation for the first SIA application submission in Spring 2020. Equity transformation, as we know, starts with deep listening. As we continue to listen and engage our students, families, educators and community, we seek to listen to the voices often ignored or silenced by the system. Building from the engagement work on the SIA efforts, districts can continue </a:t>
            </a:r>
            <a:r>
              <a:rPr lang="en-US" sz="1000" b="1">
                <a:latin typeface="Calibri"/>
                <a:ea typeface="Calibri"/>
                <a:cs typeface="Calibri"/>
                <a:sym typeface="Calibri"/>
              </a:rPr>
              <a:t>partnering</a:t>
            </a:r>
            <a:r>
              <a:rPr lang="en-US" sz="1000">
                <a:latin typeface="Calibri"/>
                <a:ea typeface="Calibri"/>
                <a:cs typeface="Calibri"/>
                <a:sym typeface="Calibri"/>
              </a:rPr>
              <a:t> closely with families and communities to </a:t>
            </a:r>
            <a:r>
              <a:rPr lang="en-US" sz="1000" b="1">
                <a:latin typeface="Calibri"/>
                <a:ea typeface="Calibri"/>
                <a:cs typeface="Calibri"/>
                <a:sym typeface="Calibri"/>
              </a:rPr>
              <a:t>build a more empowering</a:t>
            </a:r>
            <a:r>
              <a:rPr lang="en-US" sz="1000">
                <a:latin typeface="Calibri"/>
                <a:ea typeface="Calibri"/>
                <a:cs typeface="Calibri"/>
                <a:sym typeface="Calibri"/>
              </a:rPr>
              <a:t> and </a:t>
            </a:r>
            <a:r>
              <a:rPr lang="en-US" sz="1000" b="1">
                <a:latin typeface="Calibri"/>
                <a:ea typeface="Calibri"/>
                <a:cs typeface="Calibri"/>
                <a:sym typeface="Calibri"/>
              </a:rPr>
              <a:t>equitable educational future.</a:t>
            </a:r>
            <a:endParaRPr sz="1000">
              <a:latin typeface="Calibri"/>
              <a:ea typeface="Calibri"/>
              <a:cs typeface="Calibri"/>
              <a:sym typeface="Calibri"/>
            </a:endParaRPr>
          </a:p>
        </p:txBody>
      </p:sp>
      <p:sp>
        <p:nvSpPr>
          <p:cNvPr id="366" name="Google Shape;366;ge7a84693b6_0_195: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162140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e8c0ebfb8d_0_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e8c0ebfb8d_0_0: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Clr>
                <a:schemeClr val="dk1"/>
              </a:buClr>
              <a:buSzPts val="1100"/>
              <a:buFont typeface="Arial"/>
              <a:buNone/>
            </a:pPr>
            <a:r>
              <a:rPr lang="en-US" sz="1100">
                <a:latin typeface="Calibri"/>
                <a:ea typeface="Calibri"/>
                <a:cs typeface="Calibri"/>
                <a:sym typeface="Calibri"/>
              </a:rPr>
              <a:t>Depending on your student needs and budgets, you may want to think about ESSER III as an extension of your SIA plans. How can the funding streams work together to address disproportionate impact of the pandemic on student academic and social, emotional, and mental health? A key difference is that SIA funds are ongoing where are ESSER III funds must be obligated by September 30, 2024. </a:t>
            </a:r>
            <a:endParaRPr sz="11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1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a:latin typeface="Calibri"/>
                <a:ea typeface="Calibri"/>
                <a:cs typeface="Calibri"/>
                <a:sym typeface="Calibri"/>
              </a:rPr>
              <a:t>Most of districts’ ESSER III planning requirements for engagement are met through the ongoing community engagement in the SIA Plan process. ODE is only collecting supplementary information for Migrant Students and students who are incarcerated as those two student groups are not currently part of the SIA planning process. ODE recognizes that some districts will not have students served in these focal groups. Note that ESSER III activities are not required to mirror SIA activities, but in many districts they may mirror or coordinate with SIA investments.  </a:t>
            </a:r>
            <a:endParaRPr sz="11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1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1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p>
        </p:txBody>
      </p:sp>
      <p:sp>
        <p:nvSpPr>
          <p:cNvPr id="379" name="Google Shape;379;ge8c0ebfb8d_0_0: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extLst>
      <p:ext uri="{BB962C8B-B14F-4D97-AF65-F5344CB8AC3E}">
        <p14:creationId xmlns:p14="http://schemas.microsoft.com/office/powerpoint/2010/main" val="3877895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e6f924c3cb_0_145: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e6f924c3cb_0_145: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dirty="0"/>
          </a:p>
        </p:txBody>
      </p:sp>
      <p:sp>
        <p:nvSpPr>
          <p:cNvPr id="395" name="Google Shape;395;ge6f924c3cb_0_145: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extLst>
      <p:ext uri="{BB962C8B-B14F-4D97-AF65-F5344CB8AC3E}">
        <p14:creationId xmlns:p14="http://schemas.microsoft.com/office/powerpoint/2010/main" val="238227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ec54856b65_0_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ec54856b65_0_0:notes"/>
          <p:cNvSpPr txBox="1">
            <a:spLocks noGrp="1"/>
          </p:cNvSpPr>
          <p:nvPr>
            <p:ph type="body" idx="1"/>
          </p:nvPr>
        </p:nvSpPr>
        <p:spPr>
          <a:xfrm>
            <a:off x="688180" y="4473892"/>
            <a:ext cx="55053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sz="1000">
              <a:latin typeface="Calibri"/>
              <a:ea typeface="Calibri"/>
              <a:cs typeface="Calibri"/>
              <a:sym typeface="Calibri"/>
            </a:endParaRPr>
          </a:p>
        </p:txBody>
      </p:sp>
      <p:sp>
        <p:nvSpPr>
          <p:cNvPr id="407" name="Google Shape;407;gec54856b65_0_0:notes"/>
          <p:cNvSpPr txBox="1">
            <a:spLocks noGrp="1"/>
          </p:cNvSpPr>
          <p:nvPr>
            <p:ph type="sldNum" idx="12"/>
          </p:nvPr>
        </p:nvSpPr>
        <p:spPr>
          <a:xfrm>
            <a:off x="3898094"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extLst>
      <p:ext uri="{BB962C8B-B14F-4D97-AF65-F5344CB8AC3E}">
        <p14:creationId xmlns:p14="http://schemas.microsoft.com/office/powerpoint/2010/main" val="1414207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ed28a1ee03_0_2: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ed28a1ee03_0_2: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sz="1000" dirty="0">
              <a:latin typeface="Calibri"/>
              <a:ea typeface="Calibri"/>
              <a:cs typeface="Calibri"/>
              <a:sym typeface="Calibri"/>
            </a:endParaRPr>
          </a:p>
        </p:txBody>
      </p:sp>
      <p:sp>
        <p:nvSpPr>
          <p:cNvPr id="418" name="Google Shape;418;ged28a1ee03_0_2: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extLst>
      <p:ext uri="{BB962C8B-B14F-4D97-AF65-F5344CB8AC3E}">
        <p14:creationId xmlns:p14="http://schemas.microsoft.com/office/powerpoint/2010/main" val="2790758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ed28a1ee03_5_36: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ed28a1ee03_5_36: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sz="1000" u="sng" dirty="0">
                <a:latin typeface="Calibri"/>
                <a:ea typeface="Calibri"/>
                <a:cs typeface="Calibri"/>
                <a:sym typeface="Calibri"/>
                <a:hlinkClick r:id="rId3"/>
              </a:rPr>
              <a:t>District Plan Guide</a:t>
            </a:r>
            <a:r>
              <a:rPr lang="en-US" sz="1000" dirty="0">
                <a:latin typeface="Calibri"/>
                <a:ea typeface="Calibri"/>
                <a:cs typeface="Calibri"/>
                <a:sym typeface="Calibri"/>
              </a:rPr>
              <a:t>, </a:t>
            </a:r>
            <a:endParaRPr sz="1000" dirty="0">
              <a:latin typeface="Calibri"/>
              <a:ea typeface="Calibri"/>
              <a:cs typeface="Calibri"/>
              <a:sym typeface="Calibri"/>
            </a:endParaRPr>
          </a:p>
          <a:p>
            <a:pPr marL="0" lvl="0" indent="0" algn="l" rtl="0">
              <a:spcBef>
                <a:spcPts val="0"/>
              </a:spcBef>
              <a:spcAft>
                <a:spcPts val="0"/>
              </a:spcAft>
              <a:buNone/>
            </a:pPr>
            <a:r>
              <a:rPr lang="en-US" sz="1000" u="sng" dirty="0">
                <a:latin typeface="Calibri"/>
                <a:ea typeface="Calibri"/>
                <a:cs typeface="Calibri"/>
                <a:sym typeface="Calibri"/>
                <a:hlinkClick r:id="rId4"/>
              </a:rPr>
              <a:t>Smartsheet</a:t>
            </a:r>
            <a:r>
              <a:rPr lang="en-US" sz="1000" dirty="0">
                <a:latin typeface="Calibri"/>
                <a:ea typeface="Calibri"/>
                <a:cs typeface="Calibri"/>
                <a:sym typeface="Calibri"/>
              </a:rPr>
              <a:t> to submit plan</a:t>
            </a:r>
            <a:endParaRPr sz="1000" dirty="0">
              <a:latin typeface="Calibri"/>
              <a:ea typeface="Calibri"/>
              <a:cs typeface="Calibri"/>
              <a:sym typeface="Calibri"/>
            </a:endParaRPr>
          </a:p>
          <a:p>
            <a:pPr marL="0" lvl="0" indent="0" algn="l" rtl="0">
              <a:spcBef>
                <a:spcPts val="0"/>
              </a:spcBef>
              <a:spcAft>
                <a:spcPts val="0"/>
              </a:spcAft>
              <a:buNone/>
            </a:pPr>
            <a:r>
              <a:rPr lang="en-US" sz="1000" u="sng" dirty="0">
                <a:latin typeface="Calibri"/>
                <a:ea typeface="Calibri"/>
                <a:cs typeface="Calibri"/>
                <a:sym typeface="Calibri"/>
                <a:hlinkClick r:id="rId5"/>
              </a:rPr>
              <a:t>Integrated Planning Tool</a:t>
            </a:r>
            <a:r>
              <a:rPr lang="en-US" sz="1000" dirty="0">
                <a:latin typeface="Calibri"/>
                <a:ea typeface="Calibri"/>
                <a:cs typeface="Calibri"/>
                <a:sym typeface="Calibri"/>
              </a:rPr>
              <a:t> (IPT)</a:t>
            </a:r>
            <a:endParaRPr sz="1000" dirty="0">
              <a:latin typeface="Calibri"/>
              <a:ea typeface="Calibri"/>
              <a:cs typeface="Calibri"/>
              <a:sym typeface="Calibri"/>
            </a:endParaRPr>
          </a:p>
          <a:p>
            <a:pPr marL="0" lvl="0" indent="0" algn="l" rtl="0">
              <a:spcBef>
                <a:spcPts val="0"/>
              </a:spcBef>
              <a:spcAft>
                <a:spcPts val="0"/>
              </a:spcAft>
              <a:buNone/>
            </a:pPr>
            <a:endParaRPr sz="1000" dirty="0">
              <a:latin typeface="Calibri"/>
              <a:ea typeface="Calibri"/>
              <a:cs typeface="Calibri"/>
              <a:sym typeface="Calibri"/>
            </a:endParaRPr>
          </a:p>
        </p:txBody>
      </p:sp>
      <p:sp>
        <p:nvSpPr>
          <p:cNvPr id="428" name="Google Shape;428;ged28a1ee03_5_36: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extLst>
      <p:ext uri="{BB962C8B-B14F-4D97-AF65-F5344CB8AC3E}">
        <p14:creationId xmlns:p14="http://schemas.microsoft.com/office/powerpoint/2010/main" val="2154296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ed28a1ee03_5_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ed28a1ee03_5_0: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sz="1000" dirty="0">
              <a:latin typeface="Calibri"/>
              <a:ea typeface="Calibri"/>
              <a:cs typeface="Calibri"/>
              <a:sym typeface="Calibri"/>
            </a:endParaRPr>
          </a:p>
        </p:txBody>
      </p:sp>
      <p:sp>
        <p:nvSpPr>
          <p:cNvPr id="437" name="Google Shape;437;ged28a1ee03_5_0: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extLst>
      <p:ext uri="{BB962C8B-B14F-4D97-AF65-F5344CB8AC3E}">
        <p14:creationId xmlns:p14="http://schemas.microsoft.com/office/powerpoint/2010/main" val="1385538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ed28a1ee03_5_9: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ed28a1ee03_5_9: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446" name="Google Shape;446;ged28a1ee03_5_9: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extLst>
      <p:ext uri="{BB962C8B-B14F-4D97-AF65-F5344CB8AC3E}">
        <p14:creationId xmlns:p14="http://schemas.microsoft.com/office/powerpoint/2010/main" val="11043163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ed28a1ee03_5_19: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ed28a1ee03_5_19: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dirty="0"/>
          </a:p>
        </p:txBody>
      </p:sp>
      <p:sp>
        <p:nvSpPr>
          <p:cNvPr id="457" name="Google Shape;457;ged28a1ee03_5_19: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extLst>
      <p:ext uri="{BB962C8B-B14F-4D97-AF65-F5344CB8AC3E}">
        <p14:creationId xmlns:p14="http://schemas.microsoft.com/office/powerpoint/2010/main" val="1948186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e74e3c3866_2_6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e74e3c3866_2_61: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dirty="0"/>
          </a:p>
        </p:txBody>
      </p:sp>
      <p:sp>
        <p:nvSpPr>
          <p:cNvPr id="138" name="Google Shape;138;ge74e3c3866_2_61: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extLst>
      <p:ext uri="{BB962C8B-B14F-4D97-AF65-F5344CB8AC3E}">
        <p14:creationId xmlns:p14="http://schemas.microsoft.com/office/powerpoint/2010/main" val="1794462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ed28a1ee03_5_29: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ed28a1ee03_5_29: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sz="1000">
              <a:latin typeface="Calibri"/>
              <a:ea typeface="Calibri"/>
              <a:cs typeface="Calibri"/>
              <a:sym typeface="Calibri"/>
            </a:endParaRPr>
          </a:p>
        </p:txBody>
      </p:sp>
      <p:sp>
        <p:nvSpPr>
          <p:cNvPr id="468" name="Google Shape;468;ged28a1ee03_5_29: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extLst>
      <p:ext uri="{BB962C8B-B14F-4D97-AF65-F5344CB8AC3E}">
        <p14:creationId xmlns:p14="http://schemas.microsoft.com/office/powerpoint/2010/main" val="1821295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e6f924c3cb_0_78: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e6f924c3cb_0_78: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dirty="0"/>
          </a:p>
        </p:txBody>
      </p:sp>
      <p:sp>
        <p:nvSpPr>
          <p:cNvPr id="150" name="Google Shape;150;ge6f924c3cb_0_78: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extLst>
      <p:ext uri="{BB962C8B-B14F-4D97-AF65-F5344CB8AC3E}">
        <p14:creationId xmlns:p14="http://schemas.microsoft.com/office/powerpoint/2010/main" val="2118298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e74e3c3866_2_28: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e74e3c3866_2_28: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lnSpc>
                <a:spcPct val="90000"/>
              </a:lnSpc>
              <a:spcBef>
                <a:spcPts val="1000"/>
              </a:spcBef>
              <a:spcAft>
                <a:spcPts val="0"/>
              </a:spcAft>
              <a:buNone/>
            </a:pPr>
            <a:r>
              <a:rPr lang="en-US" sz="1000" dirty="0">
                <a:latin typeface="Calibri"/>
                <a:ea typeface="Calibri"/>
                <a:cs typeface="Calibri"/>
                <a:sym typeface="Calibri"/>
              </a:rPr>
              <a:t>The Elem. Sec. School Emergency Relief Fund was created in March 2020 under the CARES Act. It was reauthorized under the CRRSA Act in December and reauthorized a third time in March 2021 under the American Rescue Plan. This is referred to as ESSER III or sometimes ARP-ESSER. Both terms are interchangeable. </a:t>
            </a:r>
            <a:endParaRPr sz="1000" dirty="0">
              <a:latin typeface="Calibri"/>
              <a:ea typeface="Calibri"/>
              <a:cs typeface="Calibri"/>
              <a:sym typeface="Calibri"/>
            </a:endParaRPr>
          </a:p>
          <a:p>
            <a:pPr marL="0" lvl="0" indent="0" algn="l" rtl="0">
              <a:lnSpc>
                <a:spcPct val="90000"/>
              </a:lnSpc>
              <a:spcBef>
                <a:spcPts val="1000"/>
              </a:spcBef>
              <a:spcAft>
                <a:spcPts val="0"/>
              </a:spcAft>
              <a:buNone/>
            </a:pPr>
            <a:r>
              <a:rPr lang="en-US" sz="1000" dirty="0">
                <a:latin typeface="Calibri"/>
                <a:ea typeface="Calibri"/>
                <a:cs typeface="Calibri"/>
                <a:sym typeface="Calibri"/>
              </a:rPr>
              <a:t>A main distinction between ESSER I &amp; II with ESSER III is that ESSER III has more requirements for how to receive, and spend, the funds, though the allowable uses are largely the same. </a:t>
            </a:r>
            <a:endParaRPr sz="1000" dirty="0">
              <a:latin typeface="Calibri"/>
              <a:ea typeface="Calibri"/>
              <a:cs typeface="Calibri"/>
              <a:sym typeface="Calibri"/>
            </a:endParaRPr>
          </a:p>
          <a:p>
            <a:pPr marL="0" lvl="0" indent="0" algn="l" rtl="0">
              <a:lnSpc>
                <a:spcPct val="90000"/>
              </a:lnSpc>
              <a:spcBef>
                <a:spcPts val="1000"/>
              </a:spcBef>
              <a:spcAft>
                <a:spcPts val="0"/>
              </a:spcAft>
              <a:buNone/>
            </a:pPr>
            <a:r>
              <a:rPr lang="en-US" sz="1000" dirty="0">
                <a:latin typeface="Calibri"/>
                <a:ea typeface="Calibri"/>
                <a:cs typeface="Calibri"/>
                <a:sym typeface="Calibri"/>
              </a:rPr>
              <a:t>For each iteration, states must allocate at least 90% of the funds to school districts based on the Title I-A formula, though it does not follow I-A rules. The remaining 10% of funds are reserved for state level activities. For ESSER I and II, ODE chose to award the set aside to districts who do not receive I-A funds, our youth centers, and other centers. Our ESSER III set-aside dollars will be used for activities to address unfinished learning, SEL, and others at the state level.</a:t>
            </a:r>
            <a:endParaRPr sz="1000" dirty="0">
              <a:latin typeface="Calibri"/>
              <a:ea typeface="Calibri"/>
              <a:cs typeface="Calibri"/>
              <a:sym typeface="Calibri"/>
            </a:endParaRPr>
          </a:p>
          <a:p>
            <a:pPr marL="0" lvl="0" indent="0" algn="l" rtl="0">
              <a:spcBef>
                <a:spcPts val="0"/>
              </a:spcBef>
              <a:spcAft>
                <a:spcPts val="0"/>
              </a:spcAft>
              <a:buNone/>
            </a:pPr>
            <a:endParaRPr dirty="0"/>
          </a:p>
          <a:p>
            <a:pPr marL="0" marR="21334" lvl="0" indent="0" algn="l" rtl="0">
              <a:spcBef>
                <a:spcPts val="0"/>
              </a:spcBef>
              <a:spcAft>
                <a:spcPts val="0"/>
              </a:spcAft>
              <a:buClr>
                <a:schemeClr val="dk1"/>
              </a:buClr>
              <a:buSzPts val="1100"/>
              <a:buFont typeface="Arial"/>
              <a:buNone/>
            </a:pPr>
            <a:r>
              <a:rPr lang="en-US" sz="1000" dirty="0">
                <a:highlight>
                  <a:schemeClr val="lt1"/>
                </a:highlight>
                <a:latin typeface="Calibri"/>
                <a:ea typeface="Calibri"/>
                <a:cs typeface="Calibri"/>
                <a:sym typeface="Calibri"/>
              </a:rPr>
              <a:t>The </a:t>
            </a:r>
            <a:r>
              <a:rPr lang="en-US" sz="1000" u="sng" dirty="0">
                <a:solidFill>
                  <a:srgbClr val="1155CC"/>
                </a:solidFill>
                <a:highlight>
                  <a:schemeClr val="lt1"/>
                </a:highlight>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Final ARP ESSER Fact Sheet</a:t>
            </a:r>
            <a:r>
              <a:rPr lang="en-US" sz="1000" dirty="0">
                <a:highlight>
                  <a:schemeClr val="lt1"/>
                </a:highlight>
                <a:latin typeface="Calibri"/>
                <a:ea typeface="Calibri"/>
                <a:cs typeface="Calibri"/>
                <a:sym typeface="Calibri"/>
              </a:rPr>
              <a:t> from the US Department of Education includes a comparison of </a:t>
            </a:r>
            <a:r>
              <a:rPr lang="en-US" sz="1000" dirty="0" err="1">
                <a:highlight>
                  <a:schemeClr val="lt1"/>
                </a:highlight>
                <a:latin typeface="Calibri"/>
                <a:ea typeface="Calibri"/>
                <a:cs typeface="Calibri"/>
                <a:sym typeface="Calibri"/>
              </a:rPr>
              <a:t>allowables</a:t>
            </a:r>
            <a:r>
              <a:rPr lang="en-US" sz="1000" dirty="0">
                <a:highlight>
                  <a:schemeClr val="lt1"/>
                </a:highlight>
                <a:latin typeface="Calibri"/>
                <a:ea typeface="Calibri"/>
                <a:cs typeface="Calibri"/>
                <a:sym typeface="Calibri"/>
              </a:rPr>
              <a:t> uses across the three laws.</a:t>
            </a:r>
            <a:endParaRPr sz="1000" dirty="0"/>
          </a:p>
        </p:txBody>
      </p:sp>
      <p:sp>
        <p:nvSpPr>
          <p:cNvPr id="162" name="Google Shape;162;ge74e3c3866_2_28: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extLst>
      <p:ext uri="{BB962C8B-B14F-4D97-AF65-F5344CB8AC3E}">
        <p14:creationId xmlns:p14="http://schemas.microsoft.com/office/powerpoint/2010/main" val="4052227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74e3c3866_2_43: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e74e3c3866_2_43: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1000">
                <a:solidFill>
                  <a:srgbClr val="202124"/>
                </a:solidFill>
                <a:highlight>
                  <a:srgbClr val="FFFFFF"/>
                </a:highlight>
                <a:latin typeface="Calibri"/>
                <a:ea typeface="Calibri"/>
                <a:cs typeface="Calibri"/>
                <a:sym typeface="Calibri"/>
              </a:rPr>
              <a:t>ESSER III grant funds can be used to reimburse eligible expenses incurred between March 13, 2020 and September 30, 2024.  </a:t>
            </a:r>
            <a:endParaRPr sz="1000">
              <a:solidFill>
                <a:srgbClr val="202124"/>
              </a:solidFill>
              <a:highlight>
                <a:srgbClr val="FFFFFF"/>
              </a:highlight>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sz="1000">
                <a:solidFill>
                  <a:srgbClr val="202124"/>
                </a:solidFill>
                <a:highlight>
                  <a:srgbClr val="FFFFFF"/>
                </a:highlight>
                <a:latin typeface="Calibri"/>
                <a:ea typeface="Calibri"/>
                <a:cs typeface="Calibri"/>
                <a:sym typeface="Calibri"/>
              </a:rPr>
              <a:t>The funding deadline is for when funds are obligated, which means that the money is spent (i.e., it’s a line item in the books) or committed (i.e., encumbered through a contract or purchase order).</a:t>
            </a:r>
            <a:endParaRPr sz="1000">
              <a:solidFill>
                <a:srgbClr val="202124"/>
              </a:solidFill>
              <a:highlight>
                <a:srgbClr val="FFFFFF"/>
              </a:highlight>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sz="1000">
                <a:latin typeface="Calibri"/>
                <a:ea typeface="Calibri"/>
                <a:cs typeface="Calibri"/>
                <a:sym typeface="Calibri"/>
              </a:rPr>
              <a:t>See </a:t>
            </a:r>
            <a:r>
              <a:rPr lang="en-US" sz="1000" u="sng">
                <a:solidFill>
                  <a:schemeClr val="hlink"/>
                </a:solidFill>
                <a:latin typeface="Calibri"/>
                <a:ea typeface="Calibri"/>
                <a:cs typeface="Calibri"/>
                <a:sym typeface="Calibri"/>
                <a:hlinkClick r:id="rId3"/>
              </a:rPr>
              <a:t>ODE’s ESSER Fund FAQs</a:t>
            </a:r>
            <a:r>
              <a:rPr lang="en-US" sz="1000">
                <a:latin typeface="Calibri"/>
                <a:ea typeface="Calibri"/>
                <a:cs typeface="Calibri"/>
                <a:sym typeface="Calibri"/>
              </a:rPr>
              <a:t> #10 for additional information. </a:t>
            </a:r>
            <a:endParaRPr sz="1000">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sz="1000">
                <a:latin typeface="Calibri"/>
                <a:ea typeface="Calibri"/>
                <a:cs typeface="Calibri"/>
                <a:sym typeface="Calibri"/>
              </a:rPr>
              <a:t>This chart reflects the timing and links to district allocations for each ESSER program. These are one time appropriated funds which you have access to now and you can draw on them throughout the obligation periods stated in the chart. Additionally, the funds can pay for allowable expenditures made beginning March 13, 2020. </a:t>
            </a:r>
            <a:endParaRPr sz="1000">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sz="1000">
                <a:latin typeface="Calibri"/>
                <a:ea typeface="Calibri"/>
                <a:cs typeface="Calibri"/>
                <a:sym typeface="Calibri"/>
              </a:rPr>
              <a:t>While these are one-time funds, the funding arc is long-- the money can be spent over time as districts learn more about where needs may be, especially related to unfinished learning and student mental health.</a:t>
            </a:r>
            <a:endParaRPr sz="1000">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endParaRPr sz="1000">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endParaRPr sz="1000">
              <a:latin typeface="Calibri"/>
              <a:ea typeface="Calibri"/>
              <a:cs typeface="Calibri"/>
              <a:sym typeface="Calibri"/>
            </a:endParaRPr>
          </a:p>
        </p:txBody>
      </p:sp>
      <p:sp>
        <p:nvSpPr>
          <p:cNvPr id="172" name="Google Shape;172;ge74e3c3866_2_43: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extLst>
      <p:ext uri="{BB962C8B-B14F-4D97-AF65-F5344CB8AC3E}">
        <p14:creationId xmlns:p14="http://schemas.microsoft.com/office/powerpoint/2010/main" val="776953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e7b031d56a_0_25: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e7b031d56a_0_25: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sz="1000">
                <a:latin typeface="Calibri"/>
                <a:ea typeface="Calibri"/>
                <a:cs typeface="Calibri"/>
                <a:sym typeface="Calibri"/>
              </a:rPr>
              <a:t>The allowable uses for all three programs are almost identical with a focus on supporting unfinished learning and addressing student needs arising from the pandemic. All three funds are not subject to supplement no supplant, however, other federal funds are.  Additionally,  equitable services/share requirements do not apply for the ESSER  funds. Instead, Congress created the Emergency Assistance to Non-public Schools I &amp; II  programs to provide services and supports for private schools. </a:t>
            </a: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r>
              <a:rPr lang="en-US" sz="1000">
                <a:latin typeface="Calibri"/>
                <a:ea typeface="Calibri"/>
                <a:cs typeface="Calibri"/>
                <a:sym typeface="Calibri"/>
              </a:rPr>
              <a:t>Important differences for ESSER III </a:t>
            </a:r>
            <a:endParaRPr sz="1000">
              <a:latin typeface="Calibri"/>
              <a:ea typeface="Calibri"/>
              <a:cs typeface="Calibri"/>
              <a:sym typeface="Calibri"/>
            </a:endParaRPr>
          </a:p>
          <a:p>
            <a:pPr marL="457200" lvl="0" indent="-292100" algn="l" rtl="0">
              <a:spcBef>
                <a:spcPts val="0"/>
              </a:spcBef>
              <a:spcAft>
                <a:spcPts val="0"/>
              </a:spcAft>
              <a:buSzPts val="1000"/>
              <a:buFont typeface="Calibri"/>
              <a:buAutoNum type="arabicPeriod"/>
            </a:pPr>
            <a:r>
              <a:rPr lang="en-US" sz="1000">
                <a:latin typeface="Calibri"/>
                <a:ea typeface="Calibri"/>
                <a:cs typeface="Calibri"/>
                <a:sym typeface="Calibri"/>
              </a:rPr>
              <a:t>Districts must submit a district plan and continuity of services plan. </a:t>
            </a:r>
            <a:endParaRPr sz="1000">
              <a:latin typeface="Calibri"/>
              <a:ea typeface="Calibri"/>
              <a:cs typeface="Calibri"/>
              <a:sym typeface="Calibri"/>
            </a:endParaRPr>
          </a:p>
          <a:p>
            <a:pPr marL="457200" lvl="0" indent="-292100" algn="l" rtl="0">
              <a:spcBef>
                <a:spcPts val="0"/>
              </a:spcBef>
              <a:spcAft>
                <a:spcPts val="0"/>
              </a:spcAft>
              <a:buSzPts val="1000"/>
              <a:buFont typeface="Calibri"/>
              <a:buAutoNum type="arabicPeriod"/>
            </a:pPr>
            <a:r>
              <a:rPr lang="en-US" sz="1000">
                <a:latin typeface="Calibri"/>
                <a:ea typeface="Calibri"/>
                <a:cs typeface="Calibri"/>
                <a:sym typeface="Calibri"/>
              </a:rPr>
              <a:t>ESSER III  has a focus on intentional community engagement, from all members of your community with a specific focus on efforts to ensure inclusive and equitable input. This requirement is mostly met through the SIA planning process.  We will address this in more detail later in this presentation.</a:t>
            </a:r>
            <a:endParaRPr sz="1000">
              <a:latin typeface="Calibri"/>
              <a:ea typeface="Calibri"/>
              <a:cs typeface="Calibri"/>
              <a:sym typeface="Calibri"/>
            </a:endParaRPr>
          </a:p>
          <a:p>
            <a:pPr marL="457200" lvl="0" indent="-292100" algn="l" rtl="0">
              <a:spcBef>
                <a:spcPts val="0"/>
              </a:spcBef>
              <a:spcAft>
                <a:spcPts val="0"/>
              </a:spcAft>
              <a:buSzPts val="1000"/>
              <a:buFont typeface="Calibri"/>
              <a:buAutoNum type="arabicPeriod"/>
            </a:pPr>
            <a:r>
              <a:rPr lang="en-US" sz="1000">
                <a:latin typeface="Calibri"/>
                <a:ea typeface="Calibri"/>
                <a:cs typeface="Calibri"/>
                <a:sym typeface="Calibri"/>
              </a:rPr>
              <a:t>20% of the funds that districts receive must be allocated to address unfinished learning. </a:t>
            </a:r>
            <a:endParaRPr sz="1000">
              <a:latin typeface="Calibri"/>
              <a:ea typeface="Calibri"/>
              <a:cs typeface="Calibri"/>
              <a:sym typeface="Calibri"/>
            </a:endParaRPr>
          </a:p>
          <a:p>
            <a:pPr marL="457200" lvl="0" indent="-292100" algn="l" rtl="0">
              <a:spcBef>
                <a:spcPts val="0"/>
              </a:spcBef>
              <a:spcAft>
                <a:spcPts val="0"/>
              </a:spcAft>
              <a:buSzPts val="1000"/>
              <a:buFont typeface="Calibri"/>
              <a:buAutoNum type="arabicPeriod"/>
            </a:pPr>
            <a:r>
              <a:rPr lang="en-US" sz="1000">
                <a:latin typeface="Calibri"/>
                <a:ea typeface="Calibri"/>
                <a:cs typeface="Calibri"/>
                <a:sym typeface="Calibri"/>
              </a:rPr>
              <a:t>Lastly, ESSER III  introduces a new Maintenance of Equity MOEquity requirement which reiterates that if funding cuts are taken, that it is not done in a way that disproportionately reduces funding, on a per-pupil basis, for districts and schools with higher percentages of students experiencing poverty. </a:t>
            </a: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p:txBody>
      </p:sp>
      <p:sp>
        <p:nvSpPr>
          <p:cNvPr id="181" name="Google Shape;181;ge7b031d56a_0_25: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extLst>
      <p:ext uri="{BB962C8B-B14F-4D97-AF65-F5344CB8AC3E}">
        <p14:creationId xmlns:p14="http://schemas.microsoft.com/office/powerpoint/2010/main" val="1710410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e6f924c3cb_0_43: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e6f924c3cb_0_43: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Clr>
                <a:schemeClr val="dk1"/>
              </a:buClr>
              <a:buSzPts val="1100"/>
              <a:buFont typeface="Arial"/>
              <a:buNone/>
            </a:pPr>
            <a:r>
              <a:rPr lang="en-US" sz="1000">
                <a:latin typeface="Calibri"/>
                <a:ea typeface="Calibri"/>
                <a:cs typeface="Calibri"/>
                <a:sym typeface="Calibri"/>
              </a:rPr>
              <a:t>Maintenance of Equity link is the USED MOEquity FAQ: The MOE requirements ensure that a State maintains overall financial support for elementary and secondary education and for higher education. The MOEquity requirements ensure that, if funding reductions are necessary, each SEA and LEA does not disproportionately reduce per-pupil funding for education in those LEAs and schools in the State with the highest percentages of students from low-income families.</a:t>
            </a:r>
            <a:endParaRPr sz="1000">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sz="1000">
                <a:latin typeface="Calibri"/>
                <a:ea typeface="Calibri"/>
                <a:cs typeface="Calibri"/>
                <a:sym typeface="Calibri"/>
              </a:rPr>
              <a:t>Other federal entitlement grants (IDEA in particular) still require maintenance of effort </a:t>
            </a:r>
            <a:endParaRPr sz="1000">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sz="1000">
                <a:latin typeface="Calibri"/>
                <a:ea typeface="Calibri"/>
                <a:cs typeface="Calibri"/>
                <a:sym typeface="Calibri"/>
              </a:rPr>
              <a:t>o Make sure to maintain  your state/local level of effort requirements </a:t>
            </a:r>
            <a:endParaRPr sz="1000">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sz="1000">
                <a:latin typeface="Calibri"/>
                <a:ea typeface="Calibri"/>
                <a:cs typeface="Calibri"/>
                <a:sym typeface="Calibri"/>
              </a:rPr>
              <a:t>o Bottom line: if you’re going to supplant state/local funds with ESSER funds, be very careful/thoughtful about it.</a:t>
            </a:r>
            <a:endParaRPr sz="1000">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sz="1000">
                <a:latin typeface="Calibri"/>
                <a:ea typeface="Calibri"/>
                <a:cs typeface="Calibri"/>
                <a:sym typeface="Calibri"/>
              </a:rPr>
              <a:t>Maintenance of Effort (same) </a:t>
            </a:r>
            <a:r>
              <a:rPr lang="en-US" sz="1000" u="sng">
                <a:solidFill>
                  <a:srgbClr val="1B75B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Maintenance of Equity</a:t>
            </a:r>
            <a:r>
              <a:rPr lang="en-US" sz="1000">
                <a:latin typeface="Calibri"/>
                <a:ea typeface="Calibri"/>
                <a:cs typeface="Calibri"/>
                <a:sym typeface="Calibri"/>
              </a:rPr>
              <a:t> (new)</a:t>
            </a: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p:txBody>
      </p:sp>
      <p:sp>
        <p:nvSpPr>
          <p:cNvPr id="190" name="Google Shape;190;ge6f924c3cb_0_43: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extLst>
      <p:ext uri="{BB962C8B-B14F-4D97-AF65-F5344CB8AC3E}">
        <p14:creationId xmlns:p14="http://schemas.microsoft.com/office/powerpoint/2010/main" val="3469253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e6f924c3cb_0_89: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e6f924c3cb_0_89: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dirty="0"/>
          </a:p>
        </p:txBody>
      </p:sp>
      <p:sp>
        <p:nvSpPr>
          <p:cNvPr id="202" name="Google Shape;202;ge6f924c3cb_0_89: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extLst>
      <p:ext uri="{BB962C8B-B14F-4D97-AF65-F5344CB8AC3E}">
        <p14:creationId xmlns:p14="http://schemas.microsoft.com/office/powerpoint/2010/main" val="977824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2_Blank">
  <p:cSld name="2_Blank">
    <p:bg>
      <p:bgPr>
        <a:solidFill>
          <a:schemeClr val="lt1"/>
        </a:solidFill>
        <a:effectLst/>
      </p:bgPr>
    </p:bg>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0" y="1028295"/>
            <a:ext cx="7152300" cy="1013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Click to edit Master title style</a:t>
            </a:r>
            <a:endParaRPr/>
          </a:p>
        </p:txBody>
      </p:sp>
      <p:pic>
        <p:nvPicPr>
          <p:cNvPr id="98" name="Google Shape;98;p15" descr="Decorative geometric pattern"/>
          <p:cNvPicPr preferRelativeResize="0"/>
          <p:nvPr/>
        </p:nvPicPr>
        <p:blipFill rotWithShape="1">
          <a:blip r:embed="rId2">
            <a:alphaModFix/>
          </a:blip>
          <a:srcRect/>
          <a:stretch/>
        </p:blipFill>
        <p:spPr>
          <a:xfrm>
            <a:off x="0" y="0"/>
            <a:ext cx="9144001" cy="6494851"/>
          </a:xfrm>
          <a:prstGeom prst="rect">
            <a:avLst/>
          </a:prstGeom>
          <a:noFill/>
          <a:ln>
            <a:noFill/>
          </a:ln>
        </p:spPr>
      </p:pic>
      <p:pic>
        <p:nvPicPr>
          <p:cNvPr id="99" name="Google Shape;99;p15" descr="Decorative blue bar"/>
          <p:cNvPicPr preferRelativeResize="0"/>
          <p:nvPr/>
        </p:nvPicPr>
        <p:blipFill rotWithShape="1">
          <a:blip r:embed="rId3">
            <a:alphaModFix/>
          </a:blip>
          <a:srcRect/>
          <a:stretch/>
        </p:blipFill>
        <p:spPr>
          <a:xfrm>
            <a:off x="0" y="6494853"/>
            <a:ext cx="9144001" cy="276279"/>
          </a:xfrm>
          <a:prstGeom prst="rect">
            <a:avLst/>
          </a:prstGeom>
          <a:noFill/>
          <a:ln>
            <a:noFill/>
          </a:ln>
        </p:spPr>
      </p:pic>
      <p:pic>
        <p:nvPicPr>
          <p:cNvPr id="100" name="Google Shape;100;p15" descr="Oregon Department of Education Logo"/>
          <p:cNvPicPr preferRelativeResize="0"/>
          <p:nvPr/>
        </p:nvPicPr>
        <p:blipFill rotWithShape="1">
          <a:blip r:embed="rId4">
            <a:alphaModFix/>
          </a:blip>
          <a:srcRect/>
          <a:stretch/>
        </p:blipFill>
        <p:spPr>
          <a:xfrm>
            <a:off x="137989" y="205963"/>
            <a:ext cx="1479336" cy="735684"/>
          </a:xfrm>
          <a:prstGeom prst="rect">
            <a:avLst/>
          </a:prstGeom>
          <a:noFill/>
          <a:ln>
            <a:noFill/>
          </a:ln>
        </p:spPr>
      </p:pic>
      <p:sp>
        <p:nvSpPr>
          <p:cNvPr id="101" name="Google Shape;101;p15"/>
          <p:cNvSpPr txBox="1">
            <a:spLocks noGrp="1"/>
          </p:cNvSpPr>
          <p:nvPr>
            <p:ph type="sldNum" idx="12"/>
          </p:nvPr>
        </p:nvSpPr>
        <p:spPr>
          <a:xfrm>
            <a:off x="6457950" y="6492538"/>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t>‹#›</a:t>
            </a:fld>
            <a:endParaRPr lang="en-US"/>
          </a:p>
        </p:txBody>
      </p:sp>
      <p:sp>
        <p:nvSpPr>
          <p:cNvPr id="102" name="Google Shape;102;p15"/>
          <p:cNvSpPr txBox="1">
            <a:spLocks noGrp="1"/>
          </p:cNvSpPr>
          <p:nvPr>
            <p:ph type="subTitle" idx="1"/>
          </p:nvPr>
        </p:nvSpPr>
        <p:spPr>
          <a:xfrm>
            <a:off x="989091" y="2809827"/>
            <a:ext cx="6858000" cy="1655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Font typeface="Calibri"/>
              <a:buNone/>
              <a:defRPr sz="2400">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smtClean="0"/>
              <a:t>Click to edit Master subtitle style</a:t>
            </a:r>
            <a:endParaRPr/>
          </a:p>
        </p:txBody>
      </p:sp>
    </p:spTree>
    <p:extLst>
      <p:ext uri="{BB962C8B-B14F-4D97-AF65-F5344CB8AC3E}">
        <p14:creationId xmlns:p14="http://schemas.microsoft.com/office/powerpoint/2010/main" val="2586134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881838" y="111581"/>
            <a:ext cx="7152300" cy="10131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dk1"/>
              </a:buClr>
              <a:buSzPts val="3600"/>
              <a:buFont typeface="Arial"/>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Click to edit Master title style</a:t>
            </a:r>
            <a:endParaRPr/>
          </a:p>
        </p:txBody>
      </p:sp>
      <p:pic>
        <p:nvPicPr>
          <p:cNvPr id="105" name="Google Shape;105;p16" descr="Decorative geometric pattern"/>
          <p:cNvPicPr preferRelativeResize="0"/>
          <p:nvPr/>
        </p:nvPicPr>
        <p:blipFill rotWithShape="1">
          <a:blip r:embed="rId2">
            <a:alphaModFix/>
          </a:blip>
          <a:srcRect/>
          <a:stretch/>
        </p:blipFill>
        <p:spPr>
          <a:xfrm>
            <a:off x="0" y="0"/>
            <a:ext cx="9144001" cy="6494851"/>
          </a:xfrm>
          <a:prstGeom prst="rect">
            <a:avLst/>
          </a:prstGeom>
          <a:noFill/>
          <a:ln>
            <a:noFill/>
          </a:ln>
        </p:spPr>
      </p:pic>
      <p:pic>
        <p:nvPicPr>
          <p:cNvPr id="106" name="Google Shape;106;p16" descr="Decorative blue bar"/>
          <p:cNvPicPr preferRelativeResize="0"/>
          <p:nvPr/>
        </p:nvPicPr>
        <p:blipFill rotWithShape="1">
          <a:blip r:embed="rId3">
            <a:alphaModFix/>
          </a:blip>
          <a:srcRect/>
          <a:stretch/>
        </p:blipFill>
        <p:spPr>
          <a:xfrm>
            <a:off x="0" y="6494853"/>
            <a:ext cx="9144001" cy="276279"/>
          </a:xfrm>
          <a:prstGeom prst="rect">
            <a:avLst/>
          </a:prstGeom>
          <a:noFill/>
          <a:ln>
            <a:noFill/>
          </a:ln>
        </p:spPr>
      </p:pic>
      <p:pic>
        <p:nvPicPr>
          <p:cNvPr id="107" name="Google Shape;107;p16" descr="Oregon Department of Education Logo"/>
          <p:cNvPicPr preferRelativeResize="0"/>
          <p:nvPr/>
        </p:nvPicPr>
        <p:blipFill rotWithShape="1">
          <a:blip r:embed="rId4">
            <a:alphaModFix/>
          </a:blip>
          <a:srcRect/>
          <a:stretch/>
        </p:blipFill>
        <p:spPr>
          <a:xfrm>
            <a:off x="-90611" y="53563"/>
            <a:ext cx="1479336" cy="735684"/>
          </a:xfrm>
          <a:prstGeom prst="rect">
            <a:avLst/>
          </a:prstGeom>
          <a:noFill/>
          <a:ln>
            <a:noFill/>
          </a:ln>
        </p:spPr>
      </p:pic>
      <p:sp>
        <p:nvSpPr>
          <p:cNvPr id="108" name="Google Shape;108;p16"/>
          <p:cNvSpPr txBox="1">
            <a:spLocks noGrp="1"/>
          </p:cNvSpPr>
          <p:nvPr>
            <p:ph type="sldNum" idx="12"/>
          </p:nvPr>
        </p:nvSpPr>
        <p:spPr>
          <a:xfrm>
            <a:off x="6457950" y="6492538"/>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fld id="{9F198572-C2AD-47D2-B3DD-809993E16BBF}" type="slidenum">
              <a:rPr lang="en-US" smtClean="0"/>
              <a:t>‹#›</a:t>
            </a:fld>
            <a:endParaRPr lang="en-US"/>
          </a:p>
        </p:txBody>
      </p:sp>
    </p:spTree>
    <p:extLst>
      <p:ext uri="{BB962C8B-B14F-4D97-AF65-F5344CB8AC3E}">
        <p14:creationId xmlns:p14="http://schemas.microsoft.com/office/powerpoint/2010/main" val="2694046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4_Blank">
  <p:cSld name="4_Blank">
    <p:bg>
      <p:bgPr>
        <a:solidFill>
          <a:schemeClr val="lt1"/>
        </a:solidFill>
        <a:effectLst/>
      </p:bgPr>
    </p:bg>
    <p:spTree>
      <p:nvGrpSpPr>
        <p:cNvPr id="1" name="Shape 109"/>
        <p:cNvGrpSpPr/>
        <p:nvPr/>
      </p:nvGrpSpPr>
      <p:grpSpPr>
        <a:xfrm>
          <a:off x="0" y="0"/>
          <a:ext cx="0" cy="0"/>
          <a:chOff x="0" y="0"/>
          <a:chExt cx="0" cy="0"/>
        </a:xfrm>
      </p:grpSpPr>
      <p:pic>
        <p:nvPicPr>
          <p:cNvPr id="110" name="Google Shape;110;p17" descr="Decorative geometric pattern"/>
          <p:cNvPicPr preferRelativeResize="0"/>
          <p:nvPr/>
        </p:nvPicPr>
        <p:blipFill rotWithShape="1">
          <a:blip r:embed="rId2">
            <a:alphaModFix/>
          </a:blip>
          <a:srcRect/>
          <a:stretch/>
        </p:blipFill>
        <p:spPr>
          <a:xfrm>
            <a:off x="0" y="0"/>
            <a:ext cx="9144001" cy="6494853"/>
          </a:xfrm>
          <a:prstGeom prst="rect">
            <a:avLst/>
          </a:prstGeom>
          <a:noFill/>
          <a:ln>
            <a:noFill/>
          </a:ln>
        </p:spPr>
      </p:pic>
      <p:pic>
        <p:nvPicPr>
          <p:cNvPr id="111" name="Google Shape;111;p17" descr="Decorative blue bar"/>
          <p:cNvPicPr preferRelativeResize="0"/>
          <p:nvPr/>
        </p:nvPicPr>
        <p:blipFill rotWithShape="1">
          <a:blip r:embed="rId3">
            <a:alphaModFix/>
          </a:blip>
          <a:srcRect/>
          <a:stretch/>
        </p:blipFill>
        <p:spPr>
          <a:xfrm>
            <a:off x="0" y="6494854"/>
            <a:ext cx="9144001" cy="368372"/>
          </a:xfrm>
          <a:prstGeom prst="rect">
            <a:avLst/>
          </a:prstGeom>
          <a:noFill/>
          <a:ln>
            <a:noFill/>
          </a:ln>
        </p:spPr>
      </p:pic>
      <p:sp>
        <p:nvSpPr>
          <p:cNvPr id="112" name="Google Shape;112;p17"/>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SzPts val="4400"/>
              <a:buNone/>
              <a:defRPr sz="3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r>
              <a:rPr lang="en-US" smtClean="0"/>
              <a:t>Click to edit Master title style</a:t>
            </a:r>
            <a:endParaRPr/>
          </a:p>
        </p:txBody>
      </p:sp>
      <p:pic>
        <p:nvPicPr>
          <p:cNvPr id="113" name="Google Shape;113;p17" descr="Oregon Department of Education Logo"/>
          <p:cNvPicPr preferRelativeResize="0"/>
          <p:nvPr/>
        </p:nvPicPr>
        <p:blipFill rotWithShape="1">
          <a:blip r:embed="rId4">
            <a:alphaModFix/>
          </a:blip>
          <a:srcRect/>
          <a:stretch/>
        </p:blipFill>
        <p:spPr>
          <a:xfrm>
            <a:off x="-90611" y="53562"/>
            <a:ext cx="1972448" cy="980912"/>
          </a:xfrm>
          <a:prstGeom prst="rect">
            <a:avLst/>
          </a:prstGeom>
          <a:noFill/>
          <a:ln>
            <a:noFill/>
          </a:ln>
        </p:spPr>
      </p:pic>
      <p:sp>
        <p:nvSpPr>
          <p:cNvPr id="114" name="Google Shape;114;p17"/>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1978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Blank" type="blank">
  <p:cSld name="1_Blank">
    <p:bg>
      <p:bgPr>
        <a:blipFill>
          <a:blip r:embed="rId2">
            <a:alphaModFix/>
          </a:blip>
          <a:stretch>
            <a:fillRect/>
          </a:stretch>
        </a:blipFill>
        <a:effectLst/>
      </p:bgPr>
    </p:bg>
    <p:spTree>
      <p:nvGrpSpPr>
        <p:cNvPr id="1" name="Shape 115"/>
        <p:cNvGrpSpPr/>
        <p:nvPr/>
      </p:nvGrpSpPr>
      <p:grpSpPr>
        <a:xfrm>
          <a:off x="0" y="0"/>
          <a:ext cx="0" cy="0"/>
          <a:chOff x="0" y="0"/>
          <a:chExt cx="0" cy="0"/>
        </a:xfrm>
      </p:grpSpPr>
      <p:pic>
        <p:nvPicPr>
          <p:cNvPr id="116" name="Google Shape;116;p18"/>
          <p:cNvPicPr preferRelativeResize="0"/>
          <p:nvPr/>
        </p:nvPicPr>
        <p:blipFill rotWithShape="1">
          <a:blip r:embed="rId3">
            <a:alphaModFix/>
          </a:blip>
          <a:srcRect/>
          <a:stretch/>
        </p:blipFill>
        <p:spPr>
          <a:xfrm>
            <a:off x="-1" y="111581"/>
            <a:ext cx="1714500" cy="669486"/>
          </a:xfrm>
          <a:prstGeom prst="rect">
            <a:avLst/>
          </a:prstGeom>
          <a:noFill/>
          <a:ln>
            <a:noFill/>
          </a:ln>
        </p:spPr>
      </p:pic>
    </p:spTree>
    <p:extLst>
      <p:ext uri="{BB962C8B-B14F-4D97-AF65-F5344CB8AC3E}">
        <p14:creationId xmlns:p14="http://schemas.microsoft.com/office/powerpoint/2010/main" val="2289482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14"/>
          <p:cNvSpPr txBox="1">
            <a:spLocks noGrp="1"/>
          </p:cNvSpPr>
          <p:nvPr>
            <p:ph type="title"/>
          </p:nvPr>
        </p:nvSpPr>
        <p:spPr>
          <a:xfrm>
            <a:off x="628650" y="1998485"/>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8" name="Google Shape;88;p14" descr="Decorative geometric pattern"/>
          <p:cNvPicPr preferRelativeResize="0"/>
          <p:nvPr/>
        </p:nvPicPr>
        <p:blipFill rotWithShape="1">
          <a:blip r:embed="rId6">
            <a:alphaModFix/>
          </a:blip>
          <a:srcRect/>
          <a:stretch/>
        </p:blipFill>
        <p:spPr>
          <a:xfrm>
            <a:off x="0" y="1"/>
            <a:ext cx="9144001" cy="6494856"/>
          </a:xfrm>
          <a:prstGeom prst="rect">
            <a:avLst/>
          </a:prstGeom>
          <a:noFill/>
          <a:ln>
            <a:noFill/>
          </a:ln>
        </p:spPr>
      </p:pic>
      <p:pic>
        <p:nvPicPr>
          <p:cNvPr id="89" name="Google Shape;89;p14" descr="Decorative blue swoosh"/>
          <p:cNvPicPr preferRelativeResize="0"/>
          <p:nvPr/>
        </p:nvPicPr>
        <p:blipFill rotWithShape="1">
          <a:blip r:embed="rId7">
            <a:alphaModFix/>
          </a:blip>
          <a:srcRect/>
          <a:stretch/>
        </p:blipFill>
        <p:spPr>
          <a:xfrm>
            <a:off x="-1" y="-903"/>
            <a:ext cx="9144003" cy="2075282"/>
          </a:xfrm>
          <a:prstGeom prst="rect">
            <a:avLst/>
          </a:prstGeom>
          <a:noFill/>
          <a:ln>
            <a:noFill/>
          </a:ln>
        </p:spPr>
      </p:pic>
      <p:pic>
        <p:nvPicPr>
          <p:cNvPr id="90" name="Google Shape;90;p14" descr="Decorative blue bar"/>
          <p:cNvPicPr preferRelativeResize="0"/>
          <p:nvPr/>
        </p:nvPicPr>
        <p:blipFill rotWithShape="1">
          <a:blip r:embed="rId8">
            <a:alphaModFix/>
          </a:blip>
          <a:srcRect/>
          <a:stretch/>
        </p:blipFill>
        <p:spPr>
          <a:xfrm>
            <a:off x="0" y="6494853"/>
            <a:ext cx="9144001" cy="276279"/>
          </a:xfrm>
          <a:prstGeom prst="rect">
            <a:avLst/>
          </a:prstGeom>
          <a:noFill/>
          <a:ln>
            <a:noFill/>
          </a:ln>
        </p:spPr>
      </p:pic>
      <p:sp>
        <p:nvSpPr>
          <p:cNvPr id="91" name="Google Shape;91;p14"/>
          <p:cNvSpPr txBox="1">
            <a:spLocks noGrp="1"/>
          </p:cNvSpPr>
          <p:nvPr>
            <p:ph type="body" idx="1"/>
          </p:nvPr>
        </p:nvSpPr>
        <p:spPr>
          <a:xfrm>
            <a:off x="628650" y="3427255"/>
            <a:ext cx="7886700" cy="27495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92" name="Google Shape;92;p14"/>
          <p:cNvPicPr preferRelativeResize="0"/>
          <p:nvPr/>
        </p:nvPicPr>
        <p:blipFill rotWithShape="1">
          <a:blip r:embed="rId9">
            <a:alphaModFix/>
          </a:blip>
          <a:srcRect/>
          <a:stretch/>
        </p:blipFill>
        <p:spPr>
          <a:xfrm>
            <a:off x="115173" y="186164"/>
            <a:ext cx="2033166" cy="1011108"/>
          </a:xfrm>
          <a:prstGeom prst="rect">
            <a:avLst/>
          </a:prstGeom>
          <a:noFill/>
          <a:ln>
            <a:noFill/>
          </a:ln>
        </p:spPr>
      </p:pic>
      <p:pic>
        <p:nvPicPr>
          <p:cNvPr id="93" name="Google Shape;93;p14"/>
          <p:cNvPicPr preferRelativeResize="0"/>
          <p:nvPr/>
        </p:nvPicPr>
        <p:blipFill rotWithShape="1">
          <a:blip r:embed="rId9">
            <a:alphaModFix/>
          </a:blip>
          <a:srcRect/>
          <a:stretch/>
        </p:blipFill>
        <p:spPr>
          <a:xfrm>
            <a:off x="115173" y="186164"/>
            <a:ext cx="2033166" cy="1011108"/>
          </a:xfrm>
          <a:prstGeom prst="rect">
            <a:avLst/>
          </a:prstGeom>
          <a:noFill/>
          <a:ln>
            <a:noFill/>
          </a:ln>
        </p:spPr>
      </p:pic>
      <p:pic>
        <p:nvPicPr>
          <p:cNvPr id="94" name="Google Shape;94;p14" descr="Oregon Department of Education Logo"/>
          <p:cNvPicPr preferRelativeResize="0"/>
          <p:nvPr/>
        </p:nvPicPr>
        <p:blipFill rotWithShape="1">
          <a:blip r:embed="rId9">
            <a:alphaModFix/>
          </a:blip>
          <a:srcRect/>
          <a:stretch/>
        </p:blipFill>
        <p:spPr>
          <a:xfrm>
            <a:off x="115173" y="186164"/>
            <a:ext cx="2033166" cy="1011108"/>
          </a:xfrm>
          <a:prstGeom prst="rect">
            <a:avLst/>
          </a:prstGeom>
          <a:noFill/>
          <a:ln>
            <a:noFill/>
          </a:ln>
        </p:spPr>
      </p:pic>
      <p:sp>
        <p:nvSpPr>
          <p:cNvPr id="95" name="Google Shape;95;p14"/>
          <p:cNvSpPr txBox="1">
            <a:spLocks noGrp="1"/>
          </p:cNvSpPr>
          <p:nvPr>
            <p:ph type="sldNum" idx="12"/>
          </p:nvPr>
        </p:nvSpPr>
        <p:spPr>
          <a:xfrm>
            <a:off x="6457950" y="6492538"/>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fld id="{9F198572-C2AD-47D2-B3DD-809993E16BBF}" type="slidenum">
              <a:rPr lang="en-US" smtClean="0"/>
              <a:t>‹#›</a:t>
            </a:fld>
            <a:endParaRPr lang="en-US"/>
          </a:p>
        </p:txBody>
      </p:sp>
    </p:spTree>
    <p:extLst>
      <p:ext uri="{BB962C8B-B14F-4D97-AF65-F5344CB8AC3E}">
        <p14:creationId xmlns:p14="http://schemas.microsoft.com/office/powerpoint/2010/main" val="4161799731"/>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oregon.gov/ode/students-and-family/healthsafety/Documents/Ready%20Schools%20Safe%20Learners%20Resiliency%20Framework%20for%20the%202021-22%20School%20Year.pdf"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lnks.gd/l/eyJhbGciOiJIUzI1NiJ9.eyJidWxsZXRpbl9saW5rX2lkIjoxMDcsInVyaSI6ImJwMjpjbGljayIsImJ1bGxldGluX2lkIjoiMjAyMTA3MjMuNDM1ODYwNTEiLCJ1cmwiOiJodHRwczovL3d3dy5vcmVnb24uZ292L29kZS9zY2hvb2xzLWFuZC1kaXN0cmljdHMvZ3JhbnRzL0RvY3VtZW50cy9GSU5BTCUyMEVTU0VSJTIwSUlJJTIwSW50ZWdyYXRlZCUyMFBsYW5uaW5nJTIwVG9vbC54bHN4P3V0bV9tZWRpdW09ZW1haWwmdXRtX3NvdXJjZT1nb3ZkZWxpdmVyeSJ9.qDpyme8jDTRsI-kRcH8t9-sfZ6hdWlxVqg5Nw8BSrXU/s/1016135248/br/109791076910-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hyperlink" Target="https://nam02.safelinks.protection.outlook.com/?url=https%3A%2F%2Fwww.zoomgov.com%2Fj%2F1614080277%3Fpwd%3DazBxQ2lyQ29mOHRLY1ZtOStxc0lrdz09%26utm_medium%3Demail%26utm_source%3Dgovdelivery&amp;data=04%7C01%7CPeter.Rudy%40ode.state.or.us%7Cb0c823ce835a4d26878e08d969a4f6dc%7Cb4f51418b26949a2935afa54bf584fc8%7C0%7C0%7C637656979510608983%7CUnknown%7CTWFpbGZsb3d8eyJWIjoiMC4wLjAwMDAiLCJQIjoiV2luMzIiLCJBTiI6Ik1haWwiLCJXVCI6Mn0%3D%7C1000&amp;sdata=BOvzq54Q7xTb6fr0Ruj0f7QBywfXQRd5D8cwd23h4pY%3D&amp;reserved=0" TargetMode="External"/><Relationship Id="rId3" Type="http://schemas.openxmlformats.org/officeDocument/2006/relationships/image" Target="../media/image11.png"/><Relationship Id="rId7" Type="http://schemas.openxmlformats.org/officeDocument/2006/relationships/hyperlink" Target="https://nam02.safelinks.protection.outlook.com/?url=https%3A%2F%2Fwww.zoomgov.com%2Fj%2F1609111810%3Fpwd%3DcTdSRkNBaFdBYXROeXVLQ1J3MGlBZz09%26utm_medium%3Demail%26utm_source%3Dgovdelivery&amp;data=04%7C01%7CPeter.Rudy%40ode.state.or.us%7Cb0c823ce835a4d26878e08d969a4f6dc%7Cb4f51418b26949a2935afa54bf584fc8%7C0%7C0%7C637656979510608983%7CUnknown%7CTWFpbGZsb3d8eyJWIjoiMC4wLjAwMDAiLCJQIjoiV2luMzIiLCJBTiI6Ik1haWwiLCJXVCI6Mn0%3D%7C1000&amp;sdata=NKNqUVeNLSA6gfi9o7Xf2DZxPyu9QV6zh4MdX6oMzkI%3D&amp;reserved=0" TargetMode="External"/><Relationship Id="rId12" Type="http://schemas.openxmlformats.org/officeDocument/2006/relationships/hyperlink" Target="mailto:ODE.ESSER@ode.state.or.us"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nam02.safelinks.protection.outlook.com/?url=https%3A%2F%2Fwww.zoomgov.com%2Fj%2F1602430291%3Fpwd%3DMlVBZ0ZWMFRPL0FUdnR3eithc0ErQT09%26utm_medium%3Demail%26utm_source%3Dgovdelivery&amp;data=04%7C01%7CPeter.Rudy%40ode.state.or.us%7Cb0c823ce835a4d26878e08d969a4f6dc%7Cb4f51418b26949a2935afa54bf584fc8%7C0%7C0%7C637656979510598991%7CUnknown%7CTWFpbGZsb3d8eyJWIjoiMC4wLjAwMDAiLCJQIjoiV2luMzIiLCJBTiI6Ik1haWwiLCJXVCI6Mn0%3D%7C1000&amp;sdata=zaH6wunqA9E17raG6a8NVOcEB3Bc5JPH3xdQbIhsJpI%3D&amp;reserved=0" TargetMode="External"/><Relationship Id="rId11" Type="http://schemas.openxmlformats.org/officeDocument/2006/relationships/hyperlink" Target="mailto:ODECOVID19@ode.state.or.us" TargetMode="External"/><Relationship Id="rId5" Type="http://schemas.openxmlformats.org/officeDocument/2006/relationships/image" Target="../media/image13.png"/><Relationship Id="rId10" Type="http://schemas.openxmlformats.org/officeDocument/2006/relationships/hyperlink" Target="https://docs.google.com/document/d/1LZ_UxJPY53Dtfi2VVRFjIn8mGsqCZmMGloKUGeavARQ/edit?usp=sharing" TargetMode="External"/><Relationship Id="rId4" Type="http://schemas.openxmlformats.org/officeDocument/2006/relationships/image" Target="../media/image12.png"/><Relationship Id="rId9" Type="http://schemas.openxmlformats.org/officeDocument/2006/relationships/hyperlink" Target="https://nam02.safelinks.protection.outlook.com/?url=https%3A%2F%2Fwww.zoomgov.com%2Fj%2F1600996515%3Fpwd%3DRUUyMWdTczdPMFRnU1Rwb0dOODdjdz09%26utm_medium%3Demail%26utm_source%3Dgovdelivery&amp;data=04%7C01%7CPeter.Rudy%40ode.state.or.us%7Cb0c823ce835a4d26878e08d969a4f6dc%7Cb4f51418b26949a2935afa54bf584fc8%7C0%7C0%7C637656979510618978%7CUnknown%7CTWFpbGZsb3d8eyJWIjoiMC4wLjAwMDAiLCJQIjoiV2luMzIiLCJBTiI6Ik1haWwiLCJXVCI6Mn0%3D%7C1000&amp;sdata=YDevmK15Wzd4XVW7EMcKro9NpxJBo7zte8Z343%2BUDg8%3D&amp;reserved=0"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app.smartsheet.com/b/form/19e2b2befca3408685187f7ad3104ed9"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hyperlink" Target="https://www.oregon.gov/ode/schools-and-districts/grants/Documents/CARES%20Act/ESSER%20III/ESSER%20III%20District%20Plan%20Guide%207.22.21.pdf" TargetMode="External"/><Relationship Id="rId4" Type="http://schemas.openxmlformats.org/officeDocument/2006/relationships/hyperlink" Target="https://www.oregon.gov/ode/schools-and-districts/grants/Documents/FINAL%20ESSER%20III%20Integrated%20Planning%20Tool.xls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oregon.gov/ode/schools-and-districts/grants/Pages/CARES-Act-Resources.aspx"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s://www.erstrategies.org/cms/files/4791-esser-generic-webinar.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hyperlink" Target="https://www.erstrategies.org/tap/do_now_build_toward" TargetMode="Externa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s://www.oregon.gov/ode/students-and-family/healthsafety/Documents/Student%20Learning%20Unfinished,%20Not%20Lost.pdf" TargetMode="External"/><Relationship Id="rId13" Type="http://schemas.openxmlformats.org/officeDocument/2006/relationships/hyperlink" Target="https://oese.ed.gov/files/2020/05/ESSER-Fund-Frequently-Asked-Questions.pdf" TargetMode="External"/><Relationship Id="rId3" Type="http://schemas.openxmlformats.org/officeDocument/2006/relationships/hyperlink" Target="https://www.erstrategies.org/news/blog_sustainability_hartfordps" TargetMode="External"/><Relationship Id="rId7" Type="http://schemas.openxmlformats.org/officeDocument/2006/relationships/hyperlink" Target="https://www.crpe.org/thelens/first-look-esser-priorities-districts-are-placing-their-bets-what-they-know" TargetMode="External"/><Relationship Id="rId12" Type="http://schemas.openxmlformats.org/officeDocument/2006/relationships/hyperlink" Target="https://www.oregon.gov/ode/students-and-family/equity/NativeAmericanEducation/Documents/20.10.13_%20Web%20Accessible%20Tribal%20Consultation%20Toolkit.pdf" TargetMode="External"/><Relationship Id="rId2" Type="http://schemas.openxmlformats.org/officeDocument/2006/relationships/notesSlide" Target="../notesSlides/notesSlide30.xml"/><Relationship Id="rId16" Type="http://schemas.openxmlformats.org/officeDocument/2006/relationships/hyperlink" Target="https://www.oregon.gov/ode/schools-and-districts/grants/Documents/CARES%20Act/ESSER%20III/ESSER%20III%20District%20Plan%20Guide%207.22.21.pdf" TargetMode="External"/><Relationship Id="rId1" Type="http://schemas.openxmlformats.org/officeDocument/2006/relationships/slideLayout" Target="../slideLayouts/slideLayout3.xml"/><Relationship Id="rId6" Type="http://schemas.openxmlformats.org/officeDocument/2006/relationships/hyperlink" Target="https://www.edelements.com/lp-k-shaped-education-recovery-guide" TargetMode="External"/><Relationship Id="rId11" Type="http://schemas.openxmlformats.org/officeDocument/2006/relationships/hyperlink" Target="https://www.oregon.gov/ode/StudentSuccess/Documents/69236_ODE_CommunityEngagementToolkit_2021-web%5B1%5D.pdf" TargetMode="External"/><Relationship Id="rId5" Type="http://schemas.openxmlformats.org/officeDocument/2006/relationships/hyperlink" Target="https://www.edelements.com/blog/5-ways-to-get-on-top-of-the-education-recovery" TargetMode="External"/><Relationship Id="rId15" Type="http://schemas.openxmlformats.org/officeDocument/2006/relationships/hyperlink" Target="https://learning.ccsso.org/restart-recovery-leveraging-federal-covid-relief-funding-medicaid-to-support-student-staff-wellbeing-connection?related_post_from=1371" TargetMode="External"/><Relationship Id="rId10" Type="http://schemas.openxmlformats.org/officeDocument/2006/relationships/hyperlink" Target="https://www.oregon.gov/ode/StudentSuccess/Documents/SIA%20Comprehensive%20Guidance.pdf#page=16" TargetMode="External"/><Relationship Id="rId4" Type="http://schemas.openxmlformats.org/officeDocument/2006/relationships/hyperlink" Target="https://www.cgcs.org/Page/1283" TargetMode="External"/><Relationship Id="rId9" Type="http://schemas.openxmlformats.org/officeDocument/2006/relationships/hyperlink" Target="https://www.erstrategies.org/tap/start_here" TargetMode="External"/><Relationship Id="rId14" Type="http://schemas.openxmlformats.org/officeDocument/2006/relationships/hyperlink" Target="https://www.oregon.gov/ode/students-and-family/equity/SchoolSafety/Pages/Announcements.asp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s://www.oregon.gov/ode/schools-and-districts/grants/Pages/ESSER-Fund-III.aspx" TargetMode="External"/><Relationship Id="rId3" Type="http://schemas.openxmlformats.org/officeDocument/2006/relationships/hyperlink" Target="https://www.oregon.gov/ode/schools-and-districts/grants/Documents/CARES%20Act/ESSER/ESSER%20Fund%20Grant%20Allocations%20for%20K-12%20School%20Districts%20and%20ESDs%20by%20Category%206.23.20.pdf" TargetMode="External"/><Relationship Id="rId7" Type="http://schemas.openxmlformats.org/officeDocument/2006/relationships/hyperlink" Target="https://www.oregon.gov/ode/schools-and-districts/grants/Documents/CARES%20Act/ESSER%20III/ESSER%20III%20Formula%20and%20Minimum%20Allocations%207.15.21.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oregon.gov/ode/schools-and-districts/grants/Pages/ESSER-Fund-II.aspx" TargetMode="External"/><Relationship Id="rId5" Type="http://schemas.openxmlformats.org/officeDocument/2006/relationships/hyperlink" Target="https://www.oregon.gov/ode/schools-and-districts/grants/Documents/CARES%20Act/ESSER%20II/ESSER%20II%20Fund%20Grant%20Allocations%20for%20K-12%20School%20Districts%20and%20ESDs%20by%20Category%203.23.21.pdf" TargetMode="External"/><Relationship Id="rId4" Type="http://schemas.openxmlformats.org/officeDocument/2006/relationships/hyperlink" Target="https://www.oregon.gov/ode/schools-and-districts/grants/Pages/ESSER-Fund.aspx"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oese.ed.gov/files/2021/03/FINAL_ARP-ESSER-FACT-SHEET.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oese.ed.gov/files/2021/06/21-0099-MOEq-FAQs.-FINAL.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descr="&quot;&quot;"/>
          <p:cNvSpPr/>
          <p:nvPr/>
        </p:nvSpPr>
        <p:spPr>
          <a:xfrm>
            <a:off x="50" y="0"/>
            <a:ext cx="9144000" cy="6552900"/>
          </a:xfrm>
          <a:prstGeom prst="rect">
            <a:avLst/>
          </a:prstGeom>
          <a:solidFill>
            <a:srgbClr val="1F75BC">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9" descr="&quot;&quot;"/>
          <p:cNvSpPr/>
          <p:nvPr/>
        </p:nvSpPr>
        <p:spPr>
          <a:xfrm>
            <a:off x="4484961" y="858553"/>
            <a:ext cx="3525938" cy="5239223"/>
          </a:xfrm>
          <a:custGeom>
            <a:avLst/>
            <a:gdLst/>
            <a:ahLst/>
            <a:cxnLst/>
            <a:rect l="l" t="t" r="r" b="b"/>
            <a:pathLst>
              <a:path w="858" h="1274" extrusionOk="0">
                <a:moveTo>
                  <a:pt x="827" y="1274"/>
                </a:moveTo>
                <a:cubicBezTo>
                  <a:pt x="824" y="1274"/>
                  <a:pt x="820" y="1274"/>
                  <a:pt x="816" y="1274"/>
                </a:cubicBezTo>
                <a:cubicBezTo>
                  <a:pt x="549" y="1236"/>
                  <a:pt x="332" y="1186"/>
                  <a:pt x="171" y="1124"/>
                </a:cubicBezTo>
                <a:cubicBezTo>
                  <a:pt x="116" y="1103"/>
                  <a:pt x="67" y="1080"/>
                  <a:pt x="25" y="1056"/>
                </a:cubicBezTo>
                <a:cubicBezTo>
                  <a:pt x="15" y="1051"/>
                  <a:pt x="7" y="1046"/>
                  <a:pt x="0" y="1041"/>
                </a:cubicBezTo>
                <a:cubicBezTo>
                  <a:pt x="13" y="1043"/>
                  <a:pt x="27" y="1044"/>
                  <a:pt x="40" y="1044"/>
                </a:cubicBezTo>
                <a:cubicBezTo>
                  <a:pt x="86" y="1044"/>
                  <a:pt x="131" y="1032"/>
                  <a:pt x="169" y="1008"/>
                </a:cubicBezTo>
                <a:cubicBezTo>
                  <a:pt x="192" y="994"/>
                  <a:pt x="211" y="977"/>
                  <a:pt x="228" y="956"/>
                </a:cubicBezTo>
                <a:cubicBezTo>
                  <a:pt x="237" y="946"/>
                  <a:pt x="245" y="934"/>
                  <a:pt x="252" y="922"/>
                </a:cubicBezTo>
                <a:cubicBezTo>
                  <a:pt x="256" y="914"/>
                  <a:pt x="261" y="906"/>
                  <a:pt x="265" y="897"/>
                </a:cubicBezTo>
                <a:cubicBezTo>
                  <a:pt x="342" y="728"/>
                  <a:pt x="300" y="426"/>
                  <a:pt x="139" y="0"/>
                </a:cubicBezTo>
                <a:cubicBezTo>
                  <a:pt x="847" y="1227"/>
                  <a:pt x="847" y="1227"/>
                  <a:pt x="847" y="1227"/>
                </a:cubicBezTo>
                <a:cubicBezTo>
                  <a:pt x="856" y="1242"/>
                  <a:pt x="858" y="1255"/>
                  <a:pt x="853" y="1263"/>
                </a:cubicBezTo>
                <a:cubicBezTo>
                  <a:pt x="849" y="1270"/>
                  <a:pt x="840" y="1274"/>
                  <a:pt x="827" y="1274"/>
                </a:cubicBezTo>
                <a:close/>
              </a:path>
            </a:pathLst>
          </a:custGeom>
          <a:solidFill>
            <a:schemeClr val="accent2"/>
          </a:solidFill>
          <a:ln>
            <a:noFill/>
          </a:ln>
          <a:effectLst>
            <a:outerShdw blurRad="254000" dist="101600" dir="2400000" sx="94000" sy="94000" algn="ctr" rotWithShape="0">
              <a:srgbClr val="061E81">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124" name="Google Shape;124;p19" descr="&quot;&quot;"/>
          <p:cNvSpPr/>
          <p:nvPr/>
        </p:nvSpPr>
        <p:spPr>
          <a:xfrm>
            <a:off x="1604931" y="306875"/>
            <a:ext cx="3990235" cy="5139856"/>
          </a:xfrm>
          <a:custGeom>
            <a:avLst/>
            <a:gdLst/>
            <a:ahLst/>
            <a:cxnLst/>
            <a:rect l="l" t="t" r="r" b="b"/>
            <a:pathLst>
              <a:path w="971" h="1250" extrusionOk="0">
                <a:moveTo>
                  <a:pt x="708" y="23"/>
                </a:moveTo>
                <a:cubicBezTo>
                  <a:pt x="717" y="8"/>
                  <a:pt x="727" y="0"/>
                  <a:pt x="737" y="0"/>
                </a:cubicBezTo>
                <a:cubicBezTo>
                  <a:pt x="747" y="0"/>
                  <a:pt x="757" y="10"/>
                  <a:pt x="764" y="27"/>
                </a:cubicBezTo>
                <a:cubicBezTo>
                  <a:pt x="865" y="277"/>
                  <a:pt x="930" y="490"/>
                  <a:pt x="957" y="661"/>
                </a:cubicBezTo>
                <a:cubicBezTo>
                  <a:pt x="966" y="719"/>
                  <a:pt x="971" y="772"/>
                  <a:pt x="971" y="821"/>
                </a:cubicBezTo>
                <a:cubicBezTo>
                  <a:pt x="971" y="832"/>
                  <a:pt x="971" y="842"/>
                  <a:pt x="971" y="850"/>
                </a:cubicBezTo>
                <a:cubicBezTo>
                  <a:pt x="950" y="795"/>
                  <a:pt x="909" y="748"/>
                  <a:pt x="857" y="720"/>
                </a:cubicBezTo>
                <a:cubicBezTo>
                  <a:pt x="834" y="708"/>
                  <a:pt x="809" y="699"/>
                  <a:pt x="783" y="695"/>
                </a:cubicBezTo>
                <a:cubicBezTo>
                  <a:pt x="770" y="693"/>
                  <a:pt x="756" y="691"/>
                  <a:pt x="742" y="691"/>
                </a:cubicBezTo>
                <a:cubicBezTo>
                  <a:pt x="733" y="691"/>
                  <a:pt x="723" y="692"/>
                  <a:pt x="714" y="693"/>
                </a:cubicBezTo>
                <a:cubicBezTo>
                  <a:pt x="529" y="711"/>
                  <a:pt x="288" y="898"/>
                  <a:pt x="0" y="1250"/>
                </a:cubicBezTo>
                <a:cubicBezTo>
                  <a:pt x="191" y="918"/>
                  <a:pt x="574" y="256"/>
                  <a:pt x="708" y="23"/>
                </a:cubicBezTo>
                <a:close/>
              </a:path>
            </a:pathLst>
          </a:custGeom>
          <a:solidFill>
            <a:schemeClr val="accent5"/>
          </a:solidFill>
          <a:ln>
            <a:noFill/>
          </a:ln>
          <a:effectLst>
            <a:outerShdw blurRad="254000" dist="101600" dir="2400000" sx="94000" sy="94000" algn="ctr" rotWithShape="0">
              <a:srgbClr val="00A2FF">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125" name="Google Shape;125;p19" descr="&quot;&quot;"/>
          <p:cNvSpPr/>
          <p:nvPr/>
        </p:nvSpPr>
        <p:spPr>
          <a:xfrm>
            <a:off x="1317100" y="3510718"/>
            <a:ext cx="5982788" cy="2635032"/>
          </a:xfrm>
          <a:custGeom>
            <a:avLst/>
            <a:gdLst/>
            <a:ahLst/>
            <a:cxnLst/>
            <a:rect l="l" t="t" r="r" b="b"/>
            <a:pathLst>
              <a:path w="1456" h="641" extrusionOk="0">
                <a:moveTo>
                  <a:pt x="40" y="641"/>
                </a:moveTo>
                <a:cubicBezTo>
                  <a:pt x="22" y="641"/>
                  <a:pt x="9" y="636"/>
                  <a:pt x="5" y="627"/>
                </a:cubicBezTo>
                <a:cubicBezTo>
                  <a:pt x="0" y="618"/>
                  <a:pt x="4" y="605"/>
                  <a:pt x="15" y="590"/>
                </a:cubicBezTo>
                <a:cubicBezTo>
                  <a:pt x="181" y="378"/>
                  <a:pt x="333" y="215"/>
                  <a:pt x="467" y="107"/>
                </a:cubicBezTo>
                <a:cubicBezTo>
                  <a:pt x="513" y="70"/>
                  <a:pt x="557" y="39"/>
                  <a:pt x="599" y="14"/>
                </a:cubicBezTo>
                <a:cubicBezTo>
                  <a:pt x="608" y="8"/>
                  <a:pt x="617" y="4"/>
                  <a:pt x="624" y="0"/>
                </a:cubicBezTo>
                <a:cubicBezTo>
                  <a:pt x="587" y="46"/>
                  <a:pt x="567" y="104"/>
                  <a:pt x="569" y="163"/>
                </a:cubicBezTo>
                <a:cubicBezTo>
                  <a:pt x="569" y="189"/>
                  <a:pt x="574" y="215"/>
                  <a:pt x="584" y="240"/>
                </a:cubicBezTo>
                <a:cubicBezTo>
                  <a:pt x="589" y="253"/>
                  <a:pt x="595" y="266"/>
                  <a:pt x="601" y="277"/>
                </a:cubicBezTo>
                <a:cubicBezTo>
                  <a:pt x="606" y="285"/>
                  <a:pt x="611" y="293"/>
                  <a:pt x="617" y="301"/>
                </a:cubicBezTo>
                <a:cubicBezTo>
                  <a:pt x="725" y="453"/>
                  <a:pt x="1007" y="567"/>
                  <a:pt x="1456" y="641"/>
                </a:cubicBezTo>
                <a:lnTo>
                  <a:pt x="40" y="641"/>
                </a:lnTo>
                <a:close/>
              </a:path>
            </a:pathLst>
          </a:custGeom>
          <a:solidFill>
            <a:schemeClr val="accent1"/>
          </a:solidFill>
          <a:ln>
            <a:noFill/>
          </a:ln>
          <a:effectLst>
            <a:outerShdw blurRad="254000" dist="101600" dir="2400000" sx="94000" sy="94000" algn="ctr" rotWithShape="0">
              <a:srgbClr val="0015A9">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126" name="Google Shape;126;p19"/>
          <p:cNvSpPr txBox="1"/>
          <p:nvPr/>
        </p:nvSpPr>
        <p:spPr>
          <a:xfrm>
            <a:off x="1133100" y="2924900"/>
            <a:ext cx="6877800" cy="1662300"/>
          </a:xfrm>
          <a:prstGeom prst="rect">
            <a:avLst/>
          </a:prstGeom>
          <a:solidFill>
            <a:schemeClr val="lt1"/>
          </a:solidFill>
          <a:ln w="38100" cap="flat" cmpd="sng">
            <a:solidFill>
              <a:srgbClr val="1F75BC"/>
            </a:solidFill>
            <a:prstDash val="solid"/>
            <a:round/>
            <a:headEnd type="none" w="sm" len="sm"/>
            <a:tailEnd type="none" w="sm" len="sm"/>
          </a:ln>
          <a:effectLst>
            <a:outerShdw blurRad="57150" dist="47625"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n-US" sz="3600" b="1" dirty="0">
                <a:solidFill>
                  <a:schemeClr val="accent1"/>
                </a:solidFill>
                <a:latin typeface="Calibri"/>
                <a:ea typeface="Calibri"/>
                <a:cs typeface="Calibri"/>
                <a:sym typeface="Calibri"/>
              </a:rPr>
              <a:t>ESSER III District Plan </a:t>
            </a:r>
            <a:endParaRPr sz="3600" b="1" dirty="0">
              <a:solidFill>
                <a:schemeClr val="accent1"/>
              </a:solidFill>
              <a:latin typeface="Calibri"/>
              <a:ea typeface="Calibri"/>
              <a:cs typeface="Calibri"/>
              <a:sym typeface="Calibri"/>
            </a:endParaRPr>
          </a:p>
          <a:p>
            <a:pPr marL="0" lvl="0" indent="0" algn="ctr" rtl="0">
              <a:spcBef>
                <a:spcPts val="0"/>
              </a:spcBef>
              <a:spcAft>
                <a:spcPts val="0"/>
              </a:spcAft>
              <a:buNone/>
            </a:pPr>
            <a:r>
              <a:rPr lang="en-US" sz="3000" b="1" dirty="0">
                <a:solidFill>
                  <a:schemeClr val="accent1"/>
                </a:solidFill>
                <a:latin typeface="Calibri"/>
                <a:ea typeface="Calibri"/>
                <a:cs typeface="Calibri"/>
                <a:sym typeface="Calibri"/>
              </a:rPr>
              <a:t>Overview Module</a:t>
            </a:r>
            <a:endParaRPr sz="3000" b="1" dirty="0">
              <a:solidFill>
                <a:schemeClr val="accent1"/>
              </a:solidFill>
              <a:latin typeface="Calibri"/>
              <a:ea typeface="Calibri"/>
              <a:cs typeface="Calibri"/>
              <a:sym typeface="Calibri"/>
            </a:endParaRPr>
          </a:p>
          <a:p>
            <a:pPr marL="0" lvl="0" indent="0" algn="ctr" rtl="0">
              <a:spcBef>
                <a:spcPts val="0"/>
              </a:spcBef>
              <a:spcAft>
                <a:spcPts val="0"/>
              </a:spcAft>
              <a:buNone/>
            </a:pPr>
            <a:r>
              <a:rPr lang="en-US" sz="3000" b="1" dirty="0">
                <a:solidFill>
                  <a:schemeClr val="accent1"/>
                </a:solidFill>
                <a:latin typeface="Calibri"/>
                <a:ea typeface="Calibri"/>
                <a:cs typeface="Calibri"/>
                <a:sym typeface="Calibri"/>
              </a:rPr>
              <a:t>September 2021</a:t>
            </a:r>
            <a:endParaRPr sz="3000" b="1" dirty="0">
              <a:solidFill>
                <a:schemeClr val="accent1"/>
              </a:solidFill>
              <a:latin typeface="Calibri"/>
              <a:ea typeface="Calibri"/>
              <a:cs typeface="Calibri"/>
              <a:sym typeface="Calibri"/>
            </a:endParaRPr>
          </a:p>
        </p:txBody>
      </p:sp>
      <p:sp>
        <p:nvSpPr>
          <p:cNvPr id="2" name="Title 1" hidden="1"/>
          <p:cNvSpPr>
            <a:spLocks noGrp="1"/>
          </p:cNvSpPr>
          <p:nvPr>
            <p:ph type="title"/>
          </p:nvPr>
        </p:nvSpPr>
        <p:spPr/>
        <p:txBody>
          <a:bodyPr/>
          <a:lstStyle/>
          <a:p>
            <a:r>
              <a:rPr lang="en-US" dirty="0" smtClean="0"/>
              <a:t>“”</a:t>
            </a:r>
            <a:endParaRPr lang="en-US" dirty="0"/>
          </a:p>
        </p:txBody>
      </p:sp>
    </p:spTree>
    <p:extLst>
      <p:ext uri="{BB962C8B-B14F-4D97-AF65-F5344CB8AC3E}">
        <p14:creationId xmlns:p14="http://schemas.microsoft.com/office/powerpoint/2010/main" val="3770743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8" descr="&quot;&quot;"/>
          <p:cNvSpPr/>
          <p:nvPr/>
        </p:nvSpPr>
        <p:spPr>
          <a:xfrm>
            <a:off x="50" y="0"/>
            <a:ext cx="9144000" cy="6552900"/>
          </a:xfrm>
          <a:prstGeom prst="rect">
            <a:avLst/>
          </a:prstGeom>
          <a:solidFill>
            <a:srgbClr val="1F75BC">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8" descr="&quot;&quot;"/>
          <p:cNvSpPr/>
          <p:nvPr/>
        </p:nvSpPr>
        <p:spPr>
          <a:xfrm>
            <a:off x="4484961" y="858553"/>
            <a:ext cx="3525938" cy="5239223"/>
          </a:xfrm>
          <a:custGeom>
            <a:avLst/>
            <a:gdLst/>
            <a:ahLst/>
            <a:cxnLst/>
            <a:rect l="l" t="t" r="r" b="b"/>
            <a:pathLst>
              <a:path w="858" h="1274" extrusionOk="0">
                <a:moveTo>
                  <a:pt x="827" y="1274"/>
                </a:moveTo>
                <a:cubicBezTo>
                  <a:pt x="824" y="1274"/>
                  <a:pt x="820" y="1274"/>
                  <a:pt x="816" y="1274"/>
                </a:cubicBezTo>
                <a:cubicBezTo>
                  <a:pt x="549" y="1236"/>
                  <a:pt x="332" y="1186"/>
                  <a:pt x="171" y="1124"/>
                </a:cubicBezTo>
                <a:cubicBezTo>
                  <a:pt x="116" y="1103"/>
                  <a:pt x="67" y="1080"/>
                  <a:pt x="25" y="1056"/>
                </a:cubicBezTo>
                <a:cubicBezTo>
                  <a:pt x="15" y="1051"/>
                  <a:pt x="7" y="1046"/>
                  <a:pt x="0" y="1041"/>
                </a:cubicBezTo>
                <a:cubicBezTo>
                  <a:pt x="13" y="1043"/>
                  <a:pt x="27" y="1044"/>
                  <a:pt x="40" y="1044"/>
                </a:cubicBezTo>
                <a:cubicBezTo>
                  <a:pt x="86" y="1044"/>
                  <a:pt x="131" y="1032"/>
                  <a:pt x="169" y="1008"/>
                </a:cubicBezTo>
                <a:cubicBezTo>
                  <a:pt x="192" y="994"/>
                  <a:pt x="211" y="977"/>
                  <a:pt x="228" y="956"/>
                </a:cubicBezTo>
                <a:cubicBezTo>
                  <a:pt x="237" y="946"/>
                  <a:pt x="245" y="934"/>
                  <a:pt x="252" y="922"/>
                </a:cubicBezTo>
                <a:cubicBezTo>
                  <a:pt x="256" y="914"/>
                  <a:pt x="261" y="906"/>
                  <a:pt x="265" y="897"/>
                </a:cubicBezTo>
                <a:cubicBezTo>
                  <a:pt x="342" y="728"/>
                  <a:pt x="300" y="426"/>
                  <a:pt x="139" y="0"/>
                </a:cubicBezTo>
                <a:cubicBezTo>
                  <a:pt x="847" y="1227"/>
                  <a:pt x="847" y="1227"/>
                  <a:pt x="847" y="1227"/>
                </a:cubicBezTo>
                <a:cubicBezTo>
                  <a:pt x="856" y="1242"/>
                  <a:pt x="858" y="1255"/>
                  <a:pt x="853" y="1263"/>
                </a:cubicBezTo>
                <a:cubicBezTo>
                  <a:pt x="849" y="1270"/>
                  <a:pt x="840" y="1274"/>
                  <a:pt x="827" y="1274"/>
                </a:cubicBezTo>
                <a:close/>
              </a:path>
            </a:pathLst>
          </a:custGeom>
          <a:solidFill>
            <a:schemeClr val="accent2"/>
          </a:solidFill>
          <a:ln>
            <a:noFill/>
          </a:ln>
          <a:effectLst>
            <a:outerShdw blurRad="254000" dist="101600" dir="2400000" sx="94000" sy="94000" algn="ctr" rotWithShape="0">
              <a:srgbClr val="061E81">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218" name="Google Shape;218;p28" descr="&quot;&quot;"/>
          <p:cNvSpPr/>
          <p:nvPr/>
        </p:nvSpPr>
        <p:spPr>
          <a:xfrm>
            <a:off x="1604931" y="306875"/>
            <a:ext cx="3990235" cy="5139856"/>
          </a:xfrm>
          <a:custGeom>
            <a:avLst/>
            <a:gdLst/>
            <a:ahLst/>
            <a:cxnLst/>
            <a:rect l="l" t="t" r="r" b="b"/>
            <a:pathLst>
              <a:path w="971" h="1250" extrusionOk="0">
                <a:moveTo>
                  <a:pt x="708" y="23"/>
                </a:moveTo>
                <a:cubicBezTo>
                  <a:pt x="717" y="8"/>
                  <a:pt x="727" y="0"/>
                  <a:pt x="737" y="0"/>
                </a:cubicBezTo>
                <a:cubicBezTo>
                  <a:pt x="747" y="0"/>
                  <a:pt x="757" y="10"/>
                  <a:pt x="764" y="27"/>
                </a:cubicBezTo>
                <a:cubicBezTo>
                  <a:pt x="865" y="277"/>
                  <a:pt x="930" y="490"/>
                  <a:pt x="957" y="661"/>
                </a:cubicBezTo>
                <a:cubicBezTo>
                  <a:pt x="966" y="719"/>
                  <a:pt x="971" y="772"/>
                  <a:pt x="971" y="821"/>
                </a:cubicBezTo>
                <a:cubicBezTo>
                  <a:pt x="971" y="832"/>
                  <a:pt x="971" y="842"/>
                  <a:pt x="971" y="850"/>
                </a:cubicBezTo>
                <a:cubicBezTo>
                  <a:pt x="950" y="795"/>
                  <a:pt x="909" y="748"/>
                  <a:pt x="857" y="720"/>
                </a:cubicBezTo>
                <a:cubicBezTo>
                  <a:pt x="834" y="708"/>
                  <a:pt x="809" y="699"/>
                  <a:pt x="783" y="695"/>
                </a:cubicBezTo>
                <a:cubicBezTo>
                  <a:pt x="770" y="693"/>
                  <a:pt x="756" y="691"/>
                  <a:pt x="742" y="691"/>
                </a:cubicBezTo>
                <a:cubicBezTo>
                  <a:pt x="733" y="691"/>
                  <a:pt x="723" y="692"/>
                  <a:pt x="714" y="693"/>
                </a:cubicBezTo>
                <a:cubicBezTo>
                  <a:pt x="529" y="711"/>
                  <a:pt x="288" y="898"/>
                  <a:pt x="0" y="1250"/>
                </a:cubicBezTo>
                <a:cubicBezTo>
                  <a:pt x="191" y="918"/>
                  <a:pt x="574" y="256"/>
                  <a:pt x="708" y="23"/>
                </a:cubicBezTo>
                <a:close/>
              </a:path>
            </a:pathLst>
          </a:custGeom>
          <a:solidFill>
            <a:schemeClr val="accent5"/>
          </a:solidFill>
          <a:ln>
            <a:noFill/>
          </a:ln>
          <a:effectLst>
            <a:outerShdw blurRad="254000" dist="101600" dir="2400000" sx="94000" sy="94000" algn="ctr" rotWithShape="0">
              <a:srgbClr val="00A2FF">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219" name="Google Shape;219;p28" descr="&quot;&quot;"/>
          <p:cNvSpPr/>
          <p:nvPr/>
        </p:nvSpPr>
        <p:spPr>
          <a:xfrm>
            <a:off x="1317100" y="3510718"/>
            <a:ext cx="5982788" cy="2635032"/>
          </a:xfrm>
          <a:custGeom>
            <a:avLst/>
            <a:gdLst/>
            <a:ahLst/>
            <a:cxnLst/>
            <a:rect l="l" t="t" r="r" b="b"/>
            <a:pathLst>
              <a:path w="1456" h="641" extrusionOk="0">
                <a:moveTo>
                  <a:pt x="40" y="641"/>
                </a:moveTo>
                <a:cubicBezTo>
                  <a:pt x="22" y="641"/>
                  <a:pt x="9" y="636"/>
                  <a:pt x="5" y="627"/>
                </a:cubicBezTo>
                <a:cubicBezTo>
                  <a:pt x="0" y="618"/>
                  <a:pt x="4" y="605"/>
                  <a:pt x="15" y="590"/>
                </a:cubicBezTo>
                <a:cubicBezTo>
                  <a:pt x="181" y="378"/>
                  <a:pt x="333" y="215"/>
                  <a:pt x="467" y="107"/>
                </a:cubicBezTo>
                <a:cubicBezTo>
                  <a:pt x="513" y="70"/>
                  <a:pt x="557" y="39"/>
                  <a:pt x="599" y="14"/>
                </a:cubicBezTo>
                <a:cubicBezTo>
                  <a:pt x="608" y="8"/>
                  <a:pt x="617" y="4"/>
                  <a:pt x="624" y="0"/>
                </a:cubicBezTo>
                <a:cubicBezTo>
                  <a:pt x="587" y="46"/>
                  <a:pt x="567" y="104"/>
                  <a:pt x="569" y="163"/>
                </a:cubicBezTo>
                <a:cubicBezTo>
                  <a:pt x="569" y="189"/>
                  <a:pt x="574" y="215"/>
                  <a:pt x="584" y="240"/>
                </a:cubicBezTo>
                <a:cubicBezTo>
                  <a:pt x="589" y="253"/>
                  <a:pt x="595" y="266"/>
                  <a:pt x="601" y="277"/>
                </a:cubicBezTo>
                <a:cubicBezTo>
                  <a:pt x="606" y="285"/>
                  <a:pt x="611" y="293"/>
                  <a:pt x="617" y="301"/>
                </a:cubicBezTo>
                <a:cubicBezTo>
                  <a:pt x="725" y="453"/>
                  <a:pt x="1007" y="567"/>
                  <a:pt x="1456" y="641"/>
                </a:cubicBezTo>
                <a:lnTo>
                  <a:pt x="40" y="641"/>
                </a:lnTo>
                <a:close/>
              </a:path>
            </a:pathLst>
          </a:custGeom>
          <a:solidFill>
            <a:schemeClr val="accent1"/>
          </a:solidFill>
          <a:ln>
            <a:noFill/>
          </a:ln>
          <a:effectLst>
            <a:outerShdw blurRad="254000" dist="101600" dir="2400000" sx="94000" sy="94000" algn="ctr" rotWithShape="0">
              <a:srgbClr val="0015A9">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220" name="Google Shape;220;p28"/>
          <p:cNvSpPr txBox="1"/>
          <p:nvPr/>
        </p:nvSpPr>
        <p:spPr>
          <a:xfrm>
            <a:off x="904550" y="2851150"/>
            <a:ext cx="7426800" cy="2407800"/>
          </a:xfrm>
          <a:prstGeom prst="rect">
            <a:avLst/>
          </a:prstGeom>
          <a:solidFill>
            <a:schemeClr val="lt1"/>
          </a:solidFill>
          <a:ln w="38100" cap="flat" cmpd="sng">
            <a:solidFill>
              <a:srgbClr val="1F75BC"/>
            </a:solidFill>
            <a:prstDash val="solid"/>
            <a:round/>
            <a:headEnd type="none" w="sm" len="sm"/>
            <a:tailEnd type="none" w="sm" len="sm"/>
          </a:ln>
          <a:effectLst>
            <a:outerShdw blurRad="57150" dist="47625"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US" sz="3000" b="1" dirty="0">
                <a:solidFill>
                  <a:schemeClr val="accent1"/>
                </a:solidFill>
                <a:latin typeface="Calibri"/>
                <a:ea typeface="Calibri"/>
                <a:cs typeface="Calibri"/>
                <a:sym typeface="Calibri"/>
              </a:rPr>
              <a:t>Values Guiding ESSER III Planning Process:</a:t>
            </a:r>
            <a:endParaRPr sz="3000" b="1" dirty="0">
              <a:solidFill>
                <a:schemeClr val="accent1"/>
              </a:solidFill>
              <a:latin typeface="Calibri"/>
              <a:ea typeface="Calibri"/>
              <a:cs typeface="Calibri"/>
              <a:sym typeface="Calibri"/>
            </a:endParaRPr>
          </a:p>
          <a:p>
            <a:pPr marL="0" lvl="0" indent="0" algn="l" rtl="0">
              <a:spcBef>
                <a:spcPts val="0"/>
              </a:spcBef>
              <a:spcAft>
                <a:spcPts val="0"/>
              </a:spcAft>
              <a:buNone/>
            </a:pPr>
            <a:endParaRPr sz="1200" b="1" dirty="0">
              <a:solidFill>
                <a:schemeClr val="accent1"/>
              </a:solidFill>
              <a:latin typeface="Calibri"/>
              <a:ea typeface="Calibri"/>
              <a:cs typeface="Calibri"/>
              <a:sym typeface="Calibri"/>
            </a:endParaRPr>
          </a:p>
          <a:p>
            <a:pPr marL="742950" lvl="0" indent="-368300" algn="l" rtl="0">
              <a:spcBef>
                <a:spcPts val="0"/>
              </a:spcBef>
              <a:spcAft>
                <a:spcPts val="0"/>
              </a:spcAft>
              <a:buClr>
                <a:schemeClr val="accent1"/>
              </a:buClr>
              <a:buSzPts val="2200"/>
              <a:buFont typeface="Calibri"/>
              <a:buChar char="●"/>
            </a:pPr>
            <a:r>
              <a:rPr lang="en-US" sz="2200" b="1" dirty="0">
                <a:solidFill>
                  <a:schemeClr val="accent1"/>
                </a:solidFill>
                <a:latin typeface="Calibri"/>
                <a:ea typeface="Calibri"/>
                <a:cs typeface="Calibri"/>
                <a:sym typeface="Calibri"/>
              </a:rPr>
              <a:t>EQUITY</a:t>
            </a:r>
            <a:r>
              <a:rPr lang="en-US" sz="2200" dirty="0">
                <a:solidFill>
                  <a:schemeClr val="accent1"/>
                </a:solidFill>
                <a:latin typeface="Calibri"/>
                <a:ea typeface="Calibri"/>
                <a:cs typeface="Calibri"/>
                <a:sym typeface="Calibri"/>
              </a:rPr>
              <a:t> - Bring students at the margins to the center</a:t>
            </a:r>
            <a:endParaRPr sz="2200" dirty="0">
              <a:solidFill>
                <a:schemeClr val="accent1"/>
              </a:solidFill>
              <a:latin typeface="Calibri"/>
              <a:ea typeface="Calibri"/>
              <a:cs typeface="Calibri"/>
              <a:sym typeface="Calibri"/>
            </a:endParaRPr>
          </a:p>
          <a:p>
            <a:pPr marL="742950" lvl="0" indent="-368300" algn="l" rtl="0">
              <a:spcBef>
                <a:spcPts val="1000"/>
              </a:spcBef>
              <a:spcAft>
                <a:spcPts val="0"/>
              </a:spcAft>
              <a:buClr>
                <a:schemeClr val="accent1"/>
              </a:buClr>
              <a:buSzPts val="2200"/>
              <a:buFont typeface="Calibri"/>
              <a:buChar char="●"/>
            </a:pPr>
            <a:r>
              <a:rPr lang="en-US" sz="2200" b="1" dirty="0">
                <a:solidFill>
                  <a:schemeClr val="accent1"/>
                </a:solidFill>
                <a:latin typeface="Calibri"/>
                <a:ea typeface="Calibri"/>
                <a:cs typeface="Calibri"/>
                <a:sym typeface="Calibri"/>
              </a:rPr>
              <a:t>ADAPTABILITY</a:t>
            </a:r>
            <a:r>
              <a:rPr lang="en-US" sz="2200" dirty="0">
                <a:solidFill>
                  <a:schemeClr val="accent1"/>
                </a:solidFill>
                <a:latin typeface="Calibri"/>
                <a:ea typeface="Calibri"/>
                <a:cs typeface="Calibri"/>
                <a:sym typeface="Calibri"/>
              </a:rPr>
              <a:t> - making the most of available resources to support students </a:t>
            </a:r>
            <a:endParaRPr sz="2200" dirty="0">
              <a:solidFill>
                <a:schemeClr val="accent1"/>
              </a:solidFill>
              <a:latin typeface="Calibri"/>
              <a:ea typeface="Calibri"/>
              <a:cs typeface="Calibri"/>
              <a:sym typeface="Calibri"/>
            </a:endParaRPr>
          </a:p>
          <a:p>
            <a:pPr marL="742950" lvl="0" indent="-368300" algn="l" rtl="0">
              <a:spcBef>
                <a:spcPts val="1000"/>
              </a:spcBef>
              <a:spcAft>
                <a:spcPts val="1000"/>
              </a:spcAft>
              <a:buClr>
                <a:schemeClr val="accent1"/>
              </a:buClr>
              <a:buSzPts val="2200"/>
              <a:buFont typeface="Calibri"/>
              <a:buChar char="●"/>
            </a:pPr>
            <a:r>
              <a:rPr lang="en-US" sz="2200" b="1" dirty="0">
                <a:solidFill>
                  <a:schemeClr val="accent1"/>
                </a:solidFill>
                <a:latin typeface="Calibri"/>
                <a:ea typeface="Calibri"/>
                <a:cs typeface="Calibri"/>
                <a:sym typeface="Calibri"/>
              </a:rPr>
              <a:t>EFFICIENCY</a:t>
            </a:r>
            <a:r>
              <a:rPr lang="en-US" sz="2200" dirty="0">
                <a:solidFill>
                  <a:schemeClr val="accent1"/>
                </a:solidFill>
                <a:latin typeface="Calibri"/>
                <a:ea typeface="Calibri"/>
                <a:cs typeface="Calibri"/>
                <a:sym typeface="Calibri"/>
              </a:rPr>
              <a:t> - a plan that draws from work already done</a:t>
            </a:r>
            <a:endParaRPr sz="2200" dirty="0">
              <a:solidFill>
                <a:schemeClr val="accent1"/>
              </a:solidFill>
              <a:latin typeface="Calibri"/>
              <a:ea typeface="Calibri"/>
              <a:cs typeface="Calibri"/>
              <a:sym typeface="Calibri"/>
            </a:endParaRPr>
          </a:p>
        </p:txBody>
      </p:sp>
      <p:sp>
        <p:nvSpPr>
          <p:cNvPr id="2" name="Title 1" hidden="1"/>
          <p:cNvSpPr>
            <a:spLocks noGrp="1"/>
          </p:cNvSpPr>
          <p:nvPr>
            <p:ph type="title"/>
          </p:nvPr>
        </p:nvSpPr>
        <p:spPr/>
        <p:txBody>
          <a:bodyPr/>
          <a:lstStyle/>
          <a:p>
            <a:r>
              <a:rPr lang="en-US" dirty="0"/>
              <a:t>Values Guiding ESSER III Planning Process</a:t>
            </a:r>
          </a:p>
        </p:txBody>
      </p:sp>
    </p:spTree>
    <p:extLst>
      <p:ext uri="{BB962C8B-B14F-4D97-AF65-F5344CB8AC3E}">
        <p14:creationId xmlns:p14="http://schemas.microsoft.com/office/powerpoint/2010/main" val="2220578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7" name="Google Shape;227;p29"/>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
        <p:nvSpPr>
          <p:cNvPr id="230" name="Google Shape;230;p29"/>
          <p:cNvSpPr txBox="1"/>
          <p:nvPr/>
        </p:nvSpPr>
        <p:spPr>
          <a:xfrm>
            <a:off x="5534700" y="1311500"/>
            <a:ext cx="3457500" cy="4807500"/>
          </a:xfrm>
          <a:prstGeom prst="rect">
            <a:avLst/>
          </a:prstGeom>
          <a:noFill/>
          <a:ln w="9525" cap="flat" cmpd="sng">
            <a:solidFill>
              <a:srgbClr val="2D5C97"/>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chemeClr val="accent1"/>
                </a:solidFill>
                <a:latin typeface="Calibri"/>
                <a:ea typeface="Calibri"/>
                <a:cs typeface="Calibri"/>
                <a:sym typeface="Calibri"/>
              </a:rPr>
              <a:t>Questions to address through the plan development.</a:t>
            </a:r>
            <a:endParaRPr sz="2400" dirty="0">
              <a:solidFill>
                <a:schemeClr val="accent1"/>
              </a:solidFill>
              <a:latin typeface="Calibri"/>
              <a:ea typeface="Calibri"/>
              <a:cs typeface="Calibri"/>
              <a:sym typeface="Calibri"/>
            </a:endParaRPr>
          </a:p>
          <a:p>
            <a:pPr marL="457200" lvl="0" indent="-355600" algn="l" rtl="0">
              <a:spcBef>
                <a:spcPts val="1000"/>
              </a:spcBef>
              <a:spcAft>
                <a:spcPts val="0"/>
              </a:spcAft>
              <a:buClr>
                <a:schemeClr val="accent1"/>
              </a:buClr>
              <a:buSzPts val="2000"/>
              <a:buFont typeface="Calibri"/>
              <a:buChar char="●"/>
            </a:pPr>
            <a:r>
              <a:rPr lang="en-US" sz="2000" dirty="0">
                <a:solidFill>
                  <a:schemeClr val="accent1"/>
                </a:solidFill>
                <a:latin typeface="Calibri"/>
                <a:ea typeface="Calibri"/>
                <a:cs typeface="Calibri"/>
                <a:sym typeface="Calibri"/>
              </a:rPr>
              <a:t>What are your student needs? </a:t>
            </a:r>
            <a:endParaRPr sz="2000" dirty="0">
              <a:solidFill>
                <a:schemeClr val="accent1"/>
              </a:solidFill>
              <a:latin typeface="Calibri"/>
              <a:ea typeface="Calibri"/>
              <a:cs typeface="Calibri"/>
              <a:sym typeface="Calibri"/>
            </a:endParaRPr>
          </a:p>
          <a:p>
            <a:pPr marL="457200" lvl="0" indent="-355600" algn="l" rtl="0">
              <a:spcBef>
                <a:spcPts val="0"/>
              </a:spcBef>
              <a:spcAft>
                <a:spcPts val="0"/>
              </a:spcAft>
              <a:buClr>
                <a:schemeClr val="accent1"/>
              </a:buClr>
              <a:buSzPts val="2000"/>
              <a:buFont typeface="Calibri"/>
              <a:buChar char="●"/>
            </a:pPr>
            <a:r>
              <a:rPr lang="en-US" sz="2000" dirty="0">
                <a:solidFill>
                  <a:schemeClr val="accent1"/>
                </a:solidFill>
                <a:latin typeface="Calibri"/>
                <a:ea typeface="Calibri"/>
                <a:cs typeface="Calibri"/>
                <a:sym typeface="Calibri"/>
              </a:rPr>
              <a:t>How are you incorporating new information with students returning and conditions changing?</a:t>
            </a:r>
            <a:endParaRPr sz="2000" dirty="0">
              <a:solidFill>
                <a:schemeClr val="accent1"/>
              </a:solidFill>
              <a:latin typeface="Calibri"/>
              <a:ea typeface="Calibri"/>
              <a:cs typeface="Calibri"/>
              <a:sym typeface="Calibri"/>
            </a:endParaRPr>
          </a:p>
          <a:p>
            <a:pPr marL="457200" lvl="0" indent="-355600" algn="l" rtl="0">
              <a:spcBef>
                <a:spcPts val="0"/>
              </a:spcBef>
              <a:spcAft>
                <a:spcPts val="0"/>
              </a:spcAft>
              <a:buClr>
                <a:schemeClr val="accent1"/>
              </a:buClr>
              <a:buSzPts val="2000"/>
              <a:buFont typeface="Calibri"/>
              <a:buChar char="●"/>
            </a:pPr>
            <a:r>
              <a:rPr lang="en-US" sz="2000" dirty="0">
                <a:solidFill>
                  <a:schemeClr val="accent1"/>
                </a:solidFill>
                <a:latin typeface="Calibri"/>
                <a:ea typeface="Calibri"/>
                <a:cs typeface="Calibri"/>
                <a:sym typeface="Calibri"/>
              </a:rPr>
              <a:t>How are you investing to meet student needs?</a:t>
            </a:r>
            <a:endParaRPr sz="2000" dirty="0">
              <a:solidFill>
                <a:schemeClr val="accent1"/>
              </a:solidFill>
              <a:latin typeface="Calibri"/>
              <a:ea typeface="Calibri"/>
              <a:cs typeface="Calibri"/>
              <a:sym typeface="Calibri"/>
            </a:endParaRPr>
          </a:p>
          <a:p>
            <a:pPr marL="457200" lvl="0" indent="-355600" algn="l" rtl="0">
              <a:spcBef>
                <a:spcPts val="0"/>
              </a:spcBef>
              <a:spcAft>
                <a:spcPts val="0"/>
              </a:spcAft>
              <a:buClr>
                <a:schemeClr val="accent1"/>
              </a:buClr>
              <a:buSzPts val="2000"/>
              <a:buFont typeface="Calibri"/>
              <a:buChar char="●"/>
            </a:pPr>
            <a:r>
              <a:rPr lang="en-US" sz="2000" dirty="0">
                <a:solidFill>
                  <a:schemeClr val="accent1"/>
                </a:solidFill>
                <a:latin typeface="Calibri"/>
                <a:ea typeface="Calibri"/>
                <a:cs typeface="Calibri"/>
                <a:sym typeface="Calibri"/>
              </a:rPr>
              <a:t>How will your investments evolve with new information?</a:t>
            </a:r>
            <a:endParaRPr sz="2000" dirty="0">
              <a:solidFill>
                <a:schemeClr val="accent1"/>
              </a:solidFill>
              <a:latin typeface="Calibri"/>
              <a:ea typeface="Calibri"/>
              <a:cs typeface="Calibri"/>
              <a:sym typeface="Calibri"/>
            </a:endParaRPr>
          </a:p>
        </p:txBody>
      </p:sp>
      <p:sp>
        <p:nvSpPr>
          <p:cNvPr id="228" name="Google Shape;228;p29"/>
          <p:cNvSpPr txBox="1"/>
          <p:nvPr/>
        </p:nvSpPr>
        <p:spPr>
          <a:xfrm>
            <a:off x="141300" y="1065825"/>
            <a:ext cx="5165100" cy="5412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300" dirty="0">
                <a:solidFill>
                  <a:schemeClr val="accent1"/>
                </a:solidFill>
                <a:latin typeface="Calibri"/>
                <a:ea typeface="Calibri"/>
                <a:cs typeface="Calibri"/>
                <a:sym typeface="Calibri"/>
              </a:rPr>
              <a:t>USED requires a District plan that outlines:</a:t>
            </a:r>
            <a:endParaRPr sz="2300" dirty="0">
              <a:solidFill>
                <a:schemeClr val="accent1"/>
              </a:solidFill>
              <a:latin typeface="Calibri"/>
              <a:ea typeface="Calibri"/>
              <a:cs typeface="Calibri"/>
              <a:sym typeface="Calibri"/>
            </a:endParaRPr>
          </a:p>
          <a:p>
            <a:pPr marL="457200" lvl="0" indent="-374650" algn="l" rtl="0">
              <a:spcBef>
                <a:spcPts val="0"/>
              </a:spcBef>
              <a:spcAft>
                <a:spcPts val="0"/>
              </a:spcAft>
              <a:buClr>
                <a:schemeClr val="accent1"/>
              </a:buClr>
              <a:buSzPts val="2300"/>
              <a:buFont typeface="Calibri"/>
              <a:buAutoNum type="arabicPeriod"/>
            </a:pPr>
            <a:r>
              <a:rPr lang="en-US" sz="2300" b="1" dirty="0">
                <a:solidFill>
                  <a:schemeClr val="accent1"/>
                </a:solidFill>
                <a:latin typeface="Calibri"/>
                <a:ea typeface="Calibri"/>
                <a:cs typeface="Calibri"/>
                <a:sym typeface="Calibri"/>
              </a:rPr>
              <a:t>Meaningful community engagement</a:t>
            </a:r>
            <a:r>
              <a:rPr lang="en-US" sz="2300" dirty="0">
                <a:solidFill>
                  <a:schemeClr val="accent1"/>
                </a:solidFill>
                <a:latin typeface="Calibri"/>
                <a:ea typeface="Calibri"/>
                <a:cs typeface="Calibri"/>
                <a:sym typeface="Calibri"/>
              </a:rPr>
              <a:t> to inform the use of funds. Includes a </a:t>
            </a:r>
            <a:r>
              <a:rPr lang="en-US" sz="2300" b="1" dirty="0">
                <a:solidFill>
                  <a:schemeClr val="accent1"/>
                </a:solidFill>
                <a:latin typeface="Calibri"/>
                <a:ea typeface="Calibri"/>
                <a:cs typeface="Calibri"/>
                <a:sym typeface="Calibri"/>
              </a:rPr>
              <a:t>focus on </a:t>
            </a:r>
            <a:r>
              <a:rPr lang="en-US" sz="2300" dirty="0">
                <a:solidFill>
                  <a:schemeClr val="accent1"/>
                </a:solidFill>
                <a:latin typeface="Calibri"/>
                <a:ea typeface="Calibri"/>
                <a:cs typeface="Calibri"/>
                <a:sym typeface="Calibri"/>
              </a:rPr>
              <a:t>supporting</a:t>
            </a:r>
            <a:r>
              <a:rPr lang="en-US" sz="2300" b="1" dirty="0">
                <a:solidFill>
                  <a:schemeClr val="accent1"/>
                </a:solidFill>
                <a:latin typeface="Calibri"/>
                <a:ea typeface="Calibri"/>
                <a:cs typeface="Calibri"/>
                <a:sym typeface="Calibri"/>
              </a:rPr>
              <a:t> students disproportionately impacted</a:t>
            </a:r>
            <a:r>
              <a:rPr lang="en-US" sz="2300" dirty="0">
                <a:solidFill>
                  <a:schemeClr val="accent1"/>
                </a:solidFill>
                <a:latin typeface="Calibri"/>
                <a:ea typeface="Calibri"/>
                <a:cs typeface="Calibri"/>
                <a:sym typeface="Calibri"/>
              </a:rPr>
              <a:t> by the pandemic. </a:t>
            </a:r>
            <a:endParaRPr sz="2300" dirty="0">
              <a:solidFill>
                <a:schemeClr val="accent1"/>
              </a:solidFill>
              <a:latin typeface="Calibri"/>
              <a:ea typeface="Calibri"/>
              <a:cs typeface="Calibri"/>
              <a:sym typeface="Calibri"/>
            </a:endParaRPr>
          </a:p>
          <a:p>
            <a:pPr marL="457200" lvl="0" indent="-374650" algn="l" rtl="0">
              <a:spcBef>
                <a:spcPts val="1000"/>
              </a:spcBef>
              <a:spcAft>
                <a:spcPts val="0"/>
              </a:spcAft>
              <a:buClr>
                <a:schemeClr val="accent1"/>
              </a:buClr>
              <a:buSzPts val="2300"/>
              <a:buFont typeface="Calibri"/>
              <a:buAutoNum type="arabicPeriod"/>
            </a:pPr>
            <a:r>
              <a:rPr lang="en-US" sz="2300" b="1" dirty="0">
                <a:solidFill>
                  <a:schemeClr val="accent1"/>
                </a:solidFill>
                <a:latin typeface="Calibri"/>
                <a:ea typeface="Calibri"/>
                <a:cs typeface="Calibri"/>
                <a:sym typeface="Calibri"/>
              </a:rPr>
              <a:t>District use of funds to address the impact</a:t>
            </a:r>
            <a:r>
              <a:rPr lang="en-US" sz="2300" dirty="0">
                <a:solidFill>
                  <a:schemeClr val="accent1"/>
                </a:solidFill>
                <a:latin typeface="Calibri"/>
                <a:ea typeface="Calibri"/>
                <a:cs typeface="Calibri"/>
                <a:sym typeface="Calibri"/>
              </a:rPr>
              <a:t>. At least 20% of funds used for evidence-based interventions to address unfinished learning. </a:t>
            </a:r>
            <a:endParaRPr sz="2300" dirty="0">
              <a:solidFill>
                <a:schemeClr val="accent1"/>
              </a:solidFill>
              <a:latin typeface="Calibri"/>
              <a:ea typeface="Calibri"/>
              <a:cs typeface="Calibri"/>
              <a:sym typeface="Calibri"/>
            </a:endParaRPr>
          </a:p>
          <a:p>
            <a:pPr marL="0" lvl="0" indent="0" algn="l" rtl="0">
              <a:spcBef>
                <a:spcPts val="0"/>
              </a:spcBef>
              <a:spcAft>
                <a:spcPts val="0"/>
              </a:spcAft>
              <a:buNone/>
            </a:pPr>
            <a:endParaRPr sz="2400" dirty="0">
              <a:solidFill>
                <a:schemeClr val="accent1"/>
              </a:solidFill>
              <a:latin typeface="Calibri"/>
              <a:ea typeface="Calibri"/>
              <a:cs typeface="Calibri"/>
              <a:sym typeface="Calibri"/>
            </a:endParaRPr>
          </a:p>
          <a:p>
            <a:pPr marL="0" lvl="0" indent="0" algn="l" rtl="0">
              <a:spcBef>
                <a:spcPts val="1000"/>
              </a:spcBef>
              <a:spcAft>
                <a:spcPts val="1000"/>
              </a:spcAft>
              <a:buNone/>
            </a:pPr>
            <a:r>
              <a:rPr lang="en-US" sz="2300" dirty="0">
                <a:solidFill>
                  <a:schemeClr val="accent1"/>
                </a:solidFill>
                <a:latin typeface="Calibri"/>
                <a:ea typeface="Calibri"/>
                <a:cs typeface="Calibri"/>
                <a:sym typeface="Calibri"/>
              </a:rPr>
              <a:t>ODE expects that plans will continue to evolve over time </a:t>
            </a:r>
            <a:endParaRPr sz="2200" dirty="0">
              <a:solidFill>
                <a:schemeClr val="accent1"/>
              </a:solidFill>
              <a:latin typeface="Calibri"/>
              <a:ea typeface="Calibri"/>
              <a:cs typeface="Calibri"/>
              <a:sym typeface="Calibri"/>
            </a:endParaRPr>
          </a:p>
        </p:txBody>
      </p:sp>
      <p:sp>
        <p:nvSpPr>
          <p:cNvPr id="2" name="Title 1"/>
          <p:cNvSpPr>
            <a:spLocks noGrp="1"/>
          </p:cNvSpPr>
          <p:nvPr>
            <p:ph type="title"/>
          </p:nvPr>
        </p:nvSpPr>
        <p:spPr/>
        <p:txBody>
          <a:bodyPr/>
          <a:lstStyle/>
          <a:p>
            <a:r>
              <a:rPr lang="en-US" dirty="0">
                <a:solidFill>
                  <a:schemeClr val="accent1"/>
                </a:solidFill>
                <a:latin typeface="Calibri"/>
                <a:ea typeface="Calibri"/>
                <a:cs typeface="Calibri"/>
                <a:sym typeface="Calibri"/>
              </a:rPr>
              <a:t>ESSER III District Plan</a:t>
            </a:r>
            <a:br>
              <a:rPr lang="en-US" dirty="0">
                <a:solidFill>
                  <a:schemeClr val="accent1"/>
                </a:solidFill>
                <a:latin typeface="Calibri"/>
                <a:ea typeface="Calibri"/>
                <a:cs typeface="Calibri"/>
                <a:sym typeface="Calibri"/>
              </a:rPr>
            </a:br>
            <a:endParaRPr lang="en-US" dirty="0"/>
          </a:p>
        </p:txBody>
      </p:sp>
    </p:spTree>
    <p:extLst>
      <p:ext uri="{BB962C8B-B14F-4D97-AF65-F5344CB8AC3E}">
        <p14:creationId xmlns:p14="http://schemas.microsoft.com/office/powerpoint/2010/main" val="173331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30" descr="&quot;&quot;"/>
          <p:cNvSpPr/>
          <p:nvPr/>
        </p:nvSpPr>
        <p:spPr>
          <a:xfrm>
            <a:off x="0" y="1126275"/>
            <a:ext cx="9144000" cy="6972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0"/>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
        <p:nvSpPr>
          <p:cNvPr id="241" name="Google Shape;241;p30"/>
          <p:cNvSpPr txBox="1"/>
          <p:nvPr/>
        </p:nvSpPr>
        <p:spPr>
          <a:xfrm>
            <a:off x="88500" y="5797071"/>
            <a:ext cx="8805900" cy="600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1500" dirty="0">
                <a:solidFill>
                  <a:schemeClr val="accent6"/>
                </a:solidFill>
                <a:latin typeface="Calibri"/>
                <a:ea typeface="Calibri"/>
                <a:cs typeface="Calibri"/>
                <a:sym typeface="Calibri"/>
              </a:rPr>
              <a:t>ESSER III Districts Plans must be designed to support the overarching outcomes. District may also choose to add additional outcomes to meet their local context</a:t>
            </a:r>
            <a:r>
              <a:rPr lang="en-US" sz="1500" dirty="0">
                <a:solidFill>
                  <a:schemeClr val="dk2"/>
                </a:solidFill>
                <a:latin typeface="Calibri"/>
                <a:ea typeface="Calibri"/>
                <a:cs typeface="Calibri"/>
                <a:sym typeface="Calibri"/>
              </a:rPr>
              <a:t>.</a:t>
            </a:r>
            <a:endParaRPr sz="500" dirty="0">
              <a:solidFill>
                <a:schemeClr val="dk2"/>
              </a:solidFill>
            </a:endParaRPr>
          </a:p>
        </p:txBody>
      </p:sp>
      <p:graphicFrame>
        <p:nvGraphicFramePr>
          <p:cNvPr id="240" name="Google Shape;240;p30" descr="ESSER III overarching outcomes"/>
          <p:cNvGraphicFramePr/>
          <p:nvPr>
            <p:extLst>
              <p:ext uri="{D42A27DB-BD31-4B8C-83A1-F6EECF244321}">
                <p14:modId xmlns:p14="http://schemas.microsoft.com/office/powerpoint/2010/main" val="1709486568"/>
              </p:ext>
            </p:extLst>
          </p:nvPr>
        </p:nvGraphicFramePr>
        <p:xfrm>
          <a:off x="88500" y="3201457"/>
          <a:ext cx="8936850" cy="2679102"/>
        </p:xfrm>
        <a:graphic>
          <a:graphicData uri="http://schemas.openxmlformats.org/drawingml/2006/table">
            <a:tbl>
              <a:tblPr firstRow="1">
                <a:noFill/>
              </a:tblPr>
              <a:tblGrid>
                <a:gridCol w="8936850">
                  <a:extLst>
                    <a:ext uri="{9D8B030D-6E8A-4147-A177-3AD203B41FA5}">
                      <a16:colId xmlns:a16="http://schemas.microsoft.com/office/drawing/2014/main" val="20000"/>
                    </a:ext>
                  </a:extLst>
                </a:gridCol>
              </a:tblGrid>
              <a:tr h="381950">
                <a:tc>
                  <a:txBody>
                    <a:bodyPr/>
                    <a:lstStyle/>
                    <a:p>
                      <a:pPr marL="0" lvl="0" indent="0" algn="ctr" rtl="0">
                        <a:lnSpc>
                          <a:spcPct val="90000"/>
                        </a:lnSpc>
                        <a:spcBef>
                          <a:spcPts val="1000"/>
                        </a:spcBef>
                        <a:spcAft>
                          <a:spcPts val="0"/>
                        </a:spcAft>
                        <a:buNone/>
                      </a:pPr>
                      <a:r>
                        <a:rPr lang="en-US" sz="2200" b="1" dirty="0">
                          <a:solidFill>
                            <a:schemeClr val="lt1"/>
                          </a:solidFill>
                          <a:latin typeface="Calibri"/>
                          <a:ea typeface="Calibri"/>
                          <a:cs typeface="Calibri"/>
                          <a:sym typeface="Calibri"/>
                        </a:rPr>
                        <a:t>ESSER III Overarching Outcomes</a:t>
                      </a:r>
                      <a:endParaRPr sz="1200" b="1" dirty="0">
                        <a:solidFill>
                          <a:schemeClr val="lt1"/>
                        </a:solidFill>
                        <a:latin typeface="Calibri"/>
                        <a:ea typeface="Calibri"/>
                        <a:cs typeface="Calibri"/>
                        <a:sym typeface="Calibri"/>
                      </a:endParaRPr>
                    </a:p>
                  </a:txBody>
                  <a:tcPr marL="91425" marR="91425" marT="91425" marB="91425">
                    <a:lnL w="19050" cap="flat" cmpd="sng">
                      <a:solidFill>
                        <a:srgbClr val="2D5C97"/>
                      </a:solidFill>
                      <a:prstDash val="solid"/>
                      <a:round/>
                      <a:headEnd type="none" w="sm" len="sm"/>
                      <a:tailEnd type="none" w="sm" len="sm"/>
                    </a:lnL>
                    <a:lnR w="19050" cap="flat" cmpd="sng">
                      <a:solidFill>
                        <a:srgbClr val="2D5C97"/>
                      </a:solidFill>
                      <a:prstDash val="solid"/>
                      <a:round/>
                      <a:headEnd type="none" w="sm" len="sm"/>
                      <a:tailEnd type="none" w="sm" len="sm"/>
                    </a:lnR>
                    <a:lnT w="19050" cap="flat" cmpd="sng">
                      <a:solidFill>
                        <a:srgbClr val="2D5C97"/>
                      </a:solidFill>
                      <a:prstDash val="solid"/>
                      <a:round/>
                      <a:headEnd type="none" w="sm" len="sm"/>
                      <a:tailEnd type="none" w="sm" len="sm"/>
                    </a:lnT>
                    <a:lnB w="19050" cap="flat" cmpd="sng">
                      <a:solidFill>
                        <a:srgbClr val="2D5C97"/>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775975">
                <a:tc>
                  <a:txBody>
                    <a:bodyPr/>
                    <a:lstStyle/>
                    <a:p>
                      <a:pPr marL="0" lvl="0" indent="0" algn="l" rtl="0">
                        <a:lnSpc>
                          <a:spcPct val="100000"/>
                        </a:lnSpc>
                        <a:spcBef>
                          <a:spcPts val="0"/>
                        </a:spcBef>
                        <a:spcAft>
                          <a:spcPts val="0"/>
                        </a:spcAft>
                        <a:buNone/>
                      </a:pPr>
                      <a:r>
                        <a:rPr lang="en-US" sz="1500" dirty="0">
                          <a:solidFill>
                            <a:schemeClr val="accent6"/>
                          </a:solidFill>
                          <a:latin typeface="Calibri"/>
                          <a:ea typeface="Calibri"/>
                          <a:cs typeface="Calibri"/>
                          <a:sym typeface="Calibri"/>
                        </a:rPr>
                        <a:t>Address student needs arising from the COVID-19 pandemic and/or to emerge stronger post-pandemic, which may include reopening schools safely, sustaining their safe operation, and addressing students’ academic, social, emotional, and mental health.</a:t>
                      </a:r>
                      <a:endParaRPr sz="1500" dirty="0">
                        <a:solidFill>
                          <a:schemeClr val="accent6"/>
                        </a:solidFill>
                        <a:latin typeface="Calibri"/>
                        <a:ea typeface="Calibri"/>
                        <a:cs typeface="Calibri"/>
                        <a:sym typeface="Calibri"/>
                      </a:endParaRPr>
                    </a:p>
                  </a:txBody>
                  <a:tcPr marL="28575" marR="28575" marT="91425" marB="91425">
                    <a:lnL w="19050" cap="flat" cmpd="sng">
                      <a:solidFill>
                        <a:srgbClr val="2D5C97"/>
                      </a:solidFill>
                      <a:prstDash val="solid"/>
                      <a:round/>
                      <a:headEnd type="none" w="sm" len="sm"/>
                      <a:tailEnd type="none" w="sm" len="sm"/>
                    </a:lnL>
                    <a:lnR w="19050" cap="flat" cmpd="sng">
                      <a:solidFill>
                        <a:srgbClr val="2D5C97"/>
                      </a:solidFill>
                      <a:prstDash val="solid"/>
                      <a:round/>
                      <a:headEnd type="none" w="sm" len="sm"/>
                      <a:tailEnd type="none" w="sm" len="sm"/>
                    </a:lnR>
                    <a:lnT w="19050" cap="flat" cmpd="sng">
                      <a:solidFill>
                        <a:srgbClr val="2D5C97"/>
                      </a:solidFill>
                      <a:prstDash val="solid"/>
                      <a:round/>
                      <a:headEnd type="none" w="sm" len="sm"/>
                      <a:tailEnd type="none" w="sm" len="sm"/>
                    </a:lnT>
                    <a:lnB w="19050" cap="flat" cmpd="sng">
                      <a:solidFill>
                        <a:srgbClr val="2D5C97"/>
                      </a:solidFill>
                      <a:prstDash val="solid"/>
                      <a:round/>
                      <a:headEnd type="none" w="sm" len="sm"/>
                      <a:tailEnd type="none" w="sm" len="sm"/>
                    </a:lnB>
                  </a:tcPr>
                </a:tc>
                <a:extLst>
                  <a:ext uri="{0D108BD9-81ED-4DB2-BD59-A6C34878D82A}">
                    <a16:rowId xmlns:a16="http://schemas.microsoft.com/office/drawing/2014/main" val="10001"/>
                  </a:ext>
                </a:extLst>
              </a:tr>
              <a:tr h="1189200">
                <a:tc>
                  <a:txBody>
                    <a:bodyPr/>
                    <a:lstStyle/>
                    <a:p>
                      <a:pPr marL="0" lvl="0" indent="0" algn="l" rtl="0">
                        <a:lnSpc>
                          <a:spcPct val="100000"/>
                        </a:lnSpc>
                        <a:spcBef>
                          <a:spcPts val="0"/>
                        </a:spcBef>
                        <a:spcAft>
                          <a:spcPts val="0"/>
                        </a:spcAft>
                        <a:buNone/>
                      </a:pPr>
                      <a:r>
                        <a:rPr lang="en-US" sz="1500" dirty="0">
                          <a:solidFill>
                            <a:schemeClr val="accent6"/>
                          </a:solidFill>
                          <a:latin typeface="Calibri"/>
                          <a:ea typeface="Calibri"/>
                          <a:cs typeface="Calibri"/>
                          <a:sym typeface="Calibri"/>
                        </a:rPr>
                        <a:t>Address unfinished learning through the implementation of evidence-based interventions and ensure that those interventions respond to students’ social, emotional, and academic needs and address the disproportionate impact of COVID-19 on underrepresented student subgroups (each major racial and ethnic group, children from low-income families, children with disabilities, English learners, gender, migrant students, students experiencing homelessness, and children and youth in foster care).</a:t>
                      </a:r>
                      <a:endParaRPr sz="1500" dirty="0">
                        <a:solidFill>
                          <a:schemeClr val="accent6"/>
                        </a:solidFill>
                        <a:latin typeface="Calibri"/>
                        <a:ea typeface="Calibri"/>
                        <a:cs typeface="Calibri"/>
                        <a:sym typeface="Calibri"/>
                      </a:endParaRPr>
                    </a:p>
                  </a:txBody>
                  <a:tcPr marL="28575" marR="28575" marT="91425" marB="91425">
                    <a:lnL w="19050" cap="flat" cmpd="sng">
                      <a:solidFill>
                        <a:srgbClr val="2D5C97"/>
                      </a:solidFill>
                      <a:prstDash val="solid"/>
                      <a:round/>
                      <a:headEnd type="none" w="sm" len="sm"/>
                      <a:tailEnd type="none" w="sm" len="sm"/>
                    </a:lnL>
                    <a:lnR w="19050" cap="flat" cmpd="sng">
                      <a:solidFill>
                        <a:srgbClr val="2D5C97"/>
                      </a:solidFill>
                      <a:prstDash val="solid"/>
                      <a:round/>
                      <a:headEnd type="none" w="sm" len="sm"/>
                      <a:tailEnd type="none" w="sm" len="sm"/>
                    </a:lnR>
                    <a:lnT w="19050" cap="flat" cmpd="sng">
                      <a:solidFill>
                        <a:srgbClr val="2D5C97"/>
                      </a:solidFill>
                      <a:prstDash val="solid"/>
                      <a:round/>
                      <a:headEnd type="none" w="sm" len="sm"/>
                      <a:tailEnd type="none" w="sm" len="sm"/>
                    </a:lnT>
                    <a:lnB w="19050" cap="flat" cmpd="sng">
                      <a:solidFill>
                        <a:srgbClr val="2D5C97"/>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42" name="Google Shape;242;p30"/>
          <p:cNvSpPr txBox="1"/>
          <p:nvPr/>
        </p:nvSpPr>
        <p:spPr>
          <a:xfrm>
            <a:off x="23025" y="1933463"/>
            <a:ext cx="9067800" cy="114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solidFill>
                  <a:schemeClr val="accent1"/>
                </a:solidFill>
                <a:latin typeface="Calibri"/>
                <a:ea typeface="Calibri"/>
                <a:cs typeface="Calibri"/>
                <a:sym typeface="Calibri"/>
              </a:rPr>
              <a:t>USED requires that each district develop a high-quality plan for the use of ESSER III funds to:</a:t>
            </a:r>
            <a:endParaRPr sz="1800" dirty="0">
              <a:solidFill>
                <a:schemeClr val="accent1"/>
              </a:solidFill>
              <a:latin typeface="Calibri"/>
              <a:ea typeface="Calibri"/>
              <a:cs typeface="Calibri"/>
              <a:sym typeface="Calibri"/>
            </a:endParaRPr>
          </a:p>
          <a:p>
            <a:pPr marL="457200" lvl="0" indent="-342900" algn="l" rtl="0">
              <a:spcBef>
                <a:spcPts val="0"/>
              </a:spcBef>
              <a:spcAft>
                <a:spcPts val="0"/>
              </a:spcAft>
              <a:buClr>
                <a:schemeClr val="accent1"/>
              </a:buClr>
              <a:buSzPts val="1800"/>
              <a:buFont typeface="Calibri"/>
              <a:buChar char="●"/>
            </a:pPr>
            <a:r>
              <a:rPr lang="en-US" sz="1800" dirty="0">
                <a:solidFill>
                  <a:schemeClr val="accent1"/>
                </a:solidFill>
                <a:latin typeface="Calibri"/>
                <a:ea typeface="Calibri"/>
                <a:cs typeface="Calibri"/>
                <a:sym typeface="Calibri"/>
              </a:rPr>
              <a:t>Provide </a:t>
            </a:r>
            <a:r>
              <a:rPr lang="en-US" sz="1800" b="1" dirty="0">
                <a:solidFill>
                  <a:schemeClr val="accent1"/>
                </a:solidFill>
                <a:latin typeface="Calibri"/>
                <a:ea typeface="Calibri"/>
                <a:cs typeface="Calibri"/>
                <a:sym typeface="Calibri"/>
              </a:rPr>
              <a:t>a safe return to in-person instruction</a:t>
            </a:r>
            <a:r>
              <a:rPr lang="en-US" sz="1800" dirty="0">
                <a:solidFill>
                  <a:schemeClr val="accent1"/>
                </a:solidFill>
                <a:latin typeface="Calibri"/>
                <a:ea typeface="Calibri"/>
                <a:cs typeface="Calibri"/>
                <a:sym typeface="Calibri"/>
              </a:rPr>
              <a:t> and</a:t>
            </a:r>
            <a:endParaRPr sz="1800" dirty="0">
              <a:solidFill>
                <a:schemeClr val="accent1"/>
              </a:solidFill>
              <a:latin typeface="Calibri"/>
              <a:ea typeface="Calibri"/>
              <a:cs typeface="Calibri"/>
              <a:sym typeface="Calibri"/>
            </a:endParaRPr>
          </a:p>
          <a:p>
            <a:pPr marL="457200" lvl="0" indent="-342900" algn="l" rtl="0">
              <a:spcBef>
                <a:spcPts val="1000"/>
              </a:spcBef>
              <a:spcAft>
                <a:spcPts val="0"/>
              </a:spcAft>
              <a:buClr>
                <a:schemeClr val="accent1"/>
              </a:buClr>
              <a:buSzPts val="1800"/>
              <a:buFont typeface="Calibri"/>
              <a:buChar char="●"/>
            </a:pPr>
            <a:r>
              <a:rPr lang="en-US" sz="1800" dirty="0">
                <a:solidFill>
                  <a:schemeClr val="accent1"/>
                </a:solidFill>
                <a:latin typeface="Calibri"/>
                <a:ea typeface="Calibri"/>
                <a:cs typeface="Calibri"/>
                <a:sym typeface="Calibri"/>
              </a:rPr>
              <a:t>Focus on </a:t>
            </a:r>
            <a:r>
              <a:rPr lang="en-US" sz="1800" b="1" dirty="0">
                <a:solidFill>
                  <a:schemeClr val="accent1"/>
                </a:solidFill>
                <a:latin typeface="Calibri"/>
                <a:ea typeface="Calibri"/>
                <a:cs typeface="Calibri"/>
                <a:sym typeface="Calibri"/>
              </a:rPr>
              <a:t>meeting student’s academic, social, emotional, and mental health needs</a:t>
            </a:r>
            <a:r>
              <a:rPr lang="en-US" sz="1800" dirty="0">
                <a:solidFill>
                  <a:schemeClr val="accent1"/>
                </a:solidFill>
                <a:latin typeface="Calibri"/>
                <a:ea typeface="Calibri"/>
                <a:cs typeface="Calibri"/>
                <a:sym typeface="Calibri"/>
              </a:rPr>
              <a:t>. </a:t>
            </a:r>
            <a:endParaRPr sz="900" dirty="0"/>
          </a:p>
        </p:txBody>
      </p:sp>
      <p:sp>
        <p:nvSpPr>
          <p:cNvPr id="239" name="Google Shape;239;p30"/>
          <p:cNvSpPr txBox="1"/>
          <p:nvPr/>
        </p:nvSpPr>
        <p:spPr>
          <a:xfrm>
            <a:off x="88500" y="1216275"/>
            <a:ext cx="89793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400" b="1">
                <a:solidFill>
                  <a:schemeClr val="accent6"/>
                </a:solidFill>
                <a:latin typeface="Calibri"/>
                <a:ea typeface="Calibri"/>
                <a:cs typeface="Calibri"/>
                <a:sym typeface="Calibri"/>
              </a:rPr>
              <a:t>USED establishes overarching outcomes for ESSER III investment. </a:t>
            </a:r>
            <a:endParaRPr sz="2400" b="1">
              <a:solidFill>
                <a:schemeClr val="accent6"/>
              </a:solidFill>
              <a:latin typeface="Calibri"/>
              <a:ea typeface="Calibri"/>
              <a:cs typeface="Calibri"/>
              <a:sym typeface="Calibri"/>
            </a:endParaRPr>
          </a:p>
        </p:txBody>
      </p:sp>
      <p:sp>
        <p:nvSpPr>
          <p:cNvPr id="2" name="Title 1"/>
          <p:cNvSpPr>
            <a:spLocks noGrp="1"/>
          </p:cNvSpPr>
          <p:nvPr>
            <p:ph type="title"/>
          </p:nvPr>
        </p:nvSpPr>
        <p:spPr/>
        <p:txBody>
          <a:bodyPr/>
          <a:lstStyle/>
          <a:p>
            <a:r>
              <a:rPr lang="en-US" dirty="0">
                <a:solidFill>
                  <a:schemeClr val="accent1"/>
                </a:solidFill>
                <a:latin typeface="Calibri"/>
                <a:ea typeface="Calibri"/>
                <a:cs typeface="Calibri"/>
                <a:sym typeface="Calibri"/>
              </a:rPr>
              <a:t>ESSER III Overarching Outcomes</a:t>
            </a:r>
            <a:br>
              <a:rPr lang="en-US" dirty="0">
                <a:solidFill>
                  <a:schemeClr val="accent1"/>
                </a:solidFill>
                <a:latin typeface="Calibri"/>
                <a:ea typeface="Calibri"/>
                <a:cs typeface="Calibri"/>
                <a:sym typeface="Calibri"/>
              </a:rPr>
            </a:br>
            <a:endParaRPr lang="en-US" dirty="0"/>
          </a:p>
        </p:txBody>
      </p:sp>
    </p:spTree>
    <p:extLst>
      <p:ext uri="{BB962C8B-B14F-4D97-AF65-F5344CB8AC3E}">
        <p14:creationId xmlns:p14="http://schemas.microsoft.com/office/powerpoint/2010/main" val="3418847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51" name="Google Shape;251;p31" descr="&quot;&quot;"/>
          <p:cNvSpPr/>
          <p:nvPr/>
        </p:nvSpPr>
        <p:spPr>
          <a:xfrm>
            <a:off x="-5450" y="1261700"/>
            <a:ext cx="9144000" cy="16311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1"/>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
        <p:nvSpPr>
          <p:cNvPr id="249" name="Google Shape;249;p31"/>
          <p:cNvSpPr txBox="1">
            <a:spLocks noGrp="1"/>
          </p:cNvSpPr>
          <p:nvPr>
            <p:ph type="subTitle" idx="4294967295"/>
          </p:nvPr>
        </p:nvSpPr>
        <p:spPr>
          <a:xfrm>
            <a:off x="84138" y="2970213"/>
            <a:ext cx="9059862" cy="2987675"/>
          </a:xfrm>
          <a:prstGeom prst="rect">
            <a:avLst/>
          </a:prstGeom>
        </p:spPr>
        <p:txBody>
          <a:bodyPr spcFirstLastPara="1" wrap="square" lIns="91425" tIns="45700" rIns="91425" bIns="45700" anchor="t" anchorCtr="0">
            <a:noAutofit/>
          </a:bodyPr>
          <a:lstStyle/>
          <a:p>
            <a:pPr marL="457200" lvl="0" indent="0" algn="l" rtl="0">
              <a:spcBef>
                <a:spcPts val="1000"/>
              </a:spcBef>
              <a:spcAft>
                <a:spcPts val="0"/>
              </a:spcAft>
              <a:buNone/>
            </a:pPr>
            <a:endParaRPr>
              <a:solidFill>
                <a:schemeClr val="accent1"/>
              </a:solidFill>
            </a:endParaRPr>
          </a:p>
          <a:p>
            <a:pPr marL="457200" lvl="0" indent="-381000" algn="l" rtl="0">
              <a:spcBef>
                <a:spcPts val="1000"/>
              </a:spcBef>
              <a:spcAft>
                <a:spcPts val="0"/>
              </a:spcAft>
              <a:buClr>
                <a:schemeClr val="accent1"/>
              </a:buClr>
              <a:buSzPts val="2400"/>
              <a:buChar char="●"/>
            </a:pPr>
            <a:r>
              <a:rPr lang="en-US">
                <a:solidFill>
                  <a:schemeClr val="accent1"/>
                </a:solidFill>
              </a:rPr>
              <a:t>The 20%+ is a minimum amount to be spent over the life of ESSER III. It does not have to be proportionately spent each year. </a:t>
            </a:r>
            <a:endParaRPr>
              <a:solidFill>
                <a:schemeClr val="accent1"/>
              </a:solidFill>
            </a:endParaRPr>
          </a:p>
          <a:p>
            <a:pPr marL="457200" lvl="0" indent="-381000" algn="l" rtl="0">
              <a:spcBef>
                <a:spcPts val="1000"/>
              </a:spcBef>
              <a:spcAft>
                <a:spcPts val="0"/>
              </a:spcAft>
              <a:buClr>
                <a:schemeClr val="accent1"/>
              </a:buClr>
              <a:buSzPts val="2400"/>
              <a:buChar char="●"/>
            </a:pPr>
            <a:r>
              <a:rPr lang="en-US">
                <a:solidFill>
                  <a:schemeClr val="accent1"/>
                </a:solidFill>
              </a:rPr>
              <a:t>Evidence-based interventions are defined in four tiers by USED.  They are practices or programs that yield evidence of student results and improved learning outcomes. </a:t>
            </a:r>
            <a:endParaRPr/>
          </a:p>
          <a:p>
            <a:pPr marL="0" lvl="0" indent="0" algn="l" rtl="0">
              <a:spcBef>
                <a:spcPts val="1000"/>
              </a:spcBef>
              <a:spcAft>
                <a:spcPts val="0"/>
              </a:spcAft>
              <a:buNone/>
            </a:pPr>
            <a:endParaRPr/>
          </a:p>
        </p:txBody>
      </p:sp>
      <p:sp>
        <p:nvSpPr>
          <p:cNvPr id="252" name="Google Shape;252;p31"/>
          <p:cNvSpPr txBox="1"/>
          <p:nvPr/>
        </p:nvSpPr>
        <p:spPr>
          <a:xfrm>
            <a:off x="465250" y="1319900"/>
            <a:ext cx="8202600" cy="1514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400" b="1">
                <a:solidFill>
                  <a:schemeClr val="accent1"/>
                </a:solidFill>
                <a:latin typeface="Calibri"/>
                <a:ea typeface="Calibri"/>
                <a:cs typeface="Calibri"/>
                <a:sym typeface="Calibri"/>
              </a:rPr>
              <a:t>While the uses of funds are broad, each district is required to allocate at least 20% of its total ESSER III funds to address unfinished learning and implement evidence-based interventions related to instruction.</a:t>
            </a:r>
            <a:endParaRPr sz="2400" b="1">
              <a:solidFill>
                <a:schemeClr val="accent1"/>
              </a:solidFill>
              <a:latin typeface="Calibri"/>
              <a:ea typeface="Calibri"/>
              <a:cs typeface="Calibri"/>
              <a:sym typeface="Calibri"/>
            </a:endParaRPr>
          </a:p>
        </p:txBody>
      </p:sp>
      <p:sp>
        <p:nvSpPr>
          <p:cNvPr id="2" name="Title 1"/>
          <p:cNvSpPr>
            <a:spLocks noGrp="1"/>
          </p:cNvSpPr>
          <p:nvPr>
            <p:ph type="title"/>
          </p:nvPr>
        </p:nvSpPr>
        <p:spPr/>
        <p:txBody>
          <a:bodyPr/>
          <a:lstStyle/>
          <a:p>
            <a:r>
              <a:rPr lang="en-US" dirty="0">
                <a:solidFill>
                  <a:schemeClr val="accent1"/>
                </a:solidFill>
                <a:latin typeface="Calibri"/>
                <a:ea typeface="Calibri"/>
                <a:cs typeface="Calibri"/>
                <a:sym typeface="Calibri"/>
              </a:rPr>
              <a:t>Unfinished Learning: 20% +</a:t>
            </a:r>
            <a:br>
              <a:rPr lang="en-US" dirty="0">
                <a:solidFill>
                  <a:schemeClr val="accent1"/>
                </a:solidFill>
                <a:latin typeface="Calibri"/>
                <a:ea typeface="Calibri"/>
                <a:cs typeface="Calibri"/>
                <a:sym typeface="Calibri"/>
              </a:rPr>
            </a:br>
            <a:endParaRPr lang="en-US" dirty="0"/>
          </a:p>
        </p:txBody>
      </p:sp>
    </p:spTree>
    <p:extLst>
      <p:ext uri="{BB962C8B-B14F-4D97-AF65-F5344CB8AC3E}">
        <p14:creationId xmlns:p14="http://schemas.microsoft.com/office/powerpoint/2010/main" val="1639698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61" name="Arrow" descr="&quot;&quot;"/>
          <p:cNvSpPr/>
          <p:nvPr/>
        </p:nvSpPr>
        <p:spPr>
          <a:xfrm>
            <a:off x="173375" y="2405875"/>
            <a:ext cx="8882400" cy="1586100"/>
          </a:xfrm>
          <a:prstGeom prst="rightArrow">
            <a:avLst>
              <a:gd name="adj1" fmla="val 45285"/>
              <a:gd name="adj2" fmla="val 63827"/>
            </a:avLst>
          </a:prstGeom>
          <a:gradFill>
            <a:gsLst>
              <a:gs pos="0">
                <a:srgbClr val="2D5C97"/>
              </a:gs>
              <a:gs pos="80000">
                <a:srgbClr val="3C7AC5"/>
              </a:gs>
              <a:gs pos="100000">
                <a:srgbClr val="397BC9"/>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lt1"/>
              </a:solidFill>
              <a:latin typeface="Calibri"/>
              <a:ea typeface="Calibri"/>
              <a:cs typeface="Calibri"/>
              <a:sym typeface="Calibri"/>
            </a:endParaRPr>
          </a:p>
        </p:txBody>
      </p:sp>
      <p:sp>
        <p:nvSpPr>
          <p:cNvPr id="271" name="Circle" descr="&quot;&quot;"/>
          <p:cNvSpPr/>
          <p:nvPr/>
        </p:nvSpPr>
        <p:spPr>
          <a:xfrm>
            <a:off x="6889450" y="2581300"/>
            <a:ext cx="1247700" cy="11904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a:ea typeface="Calibri"/>
              <a:cs typeface="Calibri"/>
              <a:sym typeface="Calibri"/>
            </a:endParaRPr>
          </a:p>
        </p:txBody>
      </p:sp>
      <p:sp>
        <p:nvSpPr>
          <p:cNvPr id="258" name="Page number"/>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
        <p:nvSpPr>
          <p:cNvPr id="268" name="Due Date"/>
          <p:cNvSpPr txBox="1"/>
          <p:nvPr/>
        </p:nvSpPr>
        <p:spPr>
          <a:xfrm>
            <a:off x="84250" y="5658000"/>
            <a:ext cx="8965500" cy="6711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1000"/>
              </a:spcBef>
              <a:spcAft>
                <a:spcPts val="0"/>
              </a:spcAft>
              <a:buNone/>
            </a:pPr>
            <a:r>
              <a:rPr lang="en-US" sz="2400">
                <a:solidFill>
                  <a:schemeClr val="accent1"/>
                </a:solidFill>
                <a:latin typeface="Calibri"/>
                <a:ea typeface="Calibri"/>
                <a:cs typeface="Calibri"/>
                <a:sym typeface="Calibri"/>
              </a:rPr>
              <a:t>ESSER III District Plan</a:t>
            </a:r>
            <a:r>
              <a:rPr lang="en-US" sz="2400">
                <a:solidFill>
                  <a:schemeClr val="dk1"/>
                </a:solidFill>
                <a:latin typeface="Calibri"/>
                <a:ea typeface="Calibri"/>
                <a:cs typeface="Calibri"/>
                <a:sym typeface="Calibri"/>
              </a:rPr>
              <a:t> </a:t>
            </a:r>
            <a:r>
              <a:rPr lang="en-US" sz="2400" b="1">
                <a:solidFill>
                  <a:srgbClr val="CC0000"/>
                </a:solidFill>
                <a:highlight>
                  <a:schemeClr val="lt1"/>
                </a:highlight>
                <a:latin typeface="Calibri"/>
                <a:ea typeface="Calibri"/>
                <a:cs typeface="Calibri"/>
                <a:sym typeface="Calibri"/>
              </a:rPr>
              <a:t>due October 20, 2021 </a:t>
            </a:r>
            <a:endParaRPr sz="2400" b="1">
              <a:solidFill>
                <a:srgbClr val="CC0000"/>
              </a:solidFill>
              <a:highlight>
                <a:schemeClr val="lt1"/>
              </a:highlight>
              <a:latin typeface="Calibri"/>
              <a:ea typeface="Calibri"/>
              <a:cs typeface="Calibri"/>
              <a:sym typeface="Calibri"/>
            </a:endParaRPr>
          </a:p>
          <a:p>
            <a:pPr marL="0" marR="0" lvl="0" indent="0" algn="l" rtl="0">
              <a:spcBef>
                <a:spcPts val="0"/>
              </a:spcBef>
              <a:spcAft>
                <a:spcPts val="0"/>
              </a:spcAft>
              <a:buNone/>
            </a:pPr>
            <a:r>
              <a:rPr lang="en-US" sz="1600" b="1">
                <a:solidFill>
                  <a:srgbClr val="CC0000"/>
                </a:solidFill>
                <a:latin typeface="Calibri"/>
                <a:ea typeface="Calibri"/>
                <a:cs typeface="Calibri"/>
                <a:sym typeface="Calibri"/>
              </a:rPr>
              <a:t>ODE will provide information for data collections and reporting after the release of federal regulations.</a:t>
            </a:r>
            <a:endParaRPr sz="1600" b="1">
              <a:solidFill>
                <a:srgbClr val="CC0000"/>
              </a:solidFill>
              <a:latin typeface="Calibri"/>
              <a:ea typeface="Calibri"/>
              <a:cs typeface="Calibri"/>
              <a:sym typeface="Calibri"/>
            </a:endParaRPr>
          </a:p>
        </p:txBody>
      </p:sp>
      <p:sp>
        <p:nvSpPr>
          <p:cNvPr id="270" name="Submission Deadline"/>
          <p:cNvSpPr txBox="1"/>
          <p:nvPr/>
        </p:nvSpPr>
        <p:spPr>
          <a:xfrm>
            <a:off x="6757750" y="3716225"/>
            <a:ext cx="1511100" cy="1323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accent1"/>
                </a:solidFill>
                <a:latin typeface="Calibri"/>
                <a:ea typeface="Calibri"/>
                <a:cs typeface="Calibri"/>
                <a:sym typeface="Calibri"/>
              </a:rPr>
              <a:t>District Submission Deadline: </a:t>
            </a:r>
            <a:r>
              <a:rPr lang="en-US" sz="1600" b="1" u="sng">
                <a:solidFill>
                  <a:srgbClr val="CC0000"/>
                </a:solidFill>
                <a:latin typeface="Calibri"/>
                <a:ea typeface="Calibri"/>
                <a:cs typeface="Calibri"/>
                <a:sym typeface="Calibri"/>
              </a:rPr>
              <a:t>ESSER III District Plan </a:t>
            </a:r>
            <a:endParaRPr sz="1600" b="1" u="sng">
              <a:solidFill>
                <a:srgbClr val="CC0000"/>
              </a:solidFill>
              <a:latin typeface="Calibri"/>
              <a:ea typeface="Calibri"/>
              <a:cs typeface="Calibri"/>
              <a:sym typeface="Calibri"/>
            </a:endParaRPr>
          </a:p>
        </p:txBody>
      </p:sp>
      <p:sp>
        <p:nvSpPr>
          <p:cNvPr id="269" name="Oct 20"/>
          <p:cNvSpPr txBox="1"/>
          <p:nvPr/>
        </p:nvSpPr>
        <p:spPr>
          <a:xfrm>
            <a:off x="6819360" y="3029575"/>
            <a:ext cx="13890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Oct 20</a:t>
            </a:r>
            <a:endParaRPr sz="2000" b="1">
              <a:solidFill>
                <a:schemeClr val="lt1"/>
              </a:solidFill>
              <a:latin typeface="Calibri"/>
              <a:ea typeface="Calibri"/>
              <a:cs typeface="Calibri"/>
              <a:sym typeface="Calibri"/>
            </a:endParaRPr>
          </a:p>
        </p:txBody>
      </p:sp>
      <p:sp>
        <p:nvSpPr>
          <p:cNvPr id="267" name="Districts Submit Continuity"/>
          <p:cNvSpPr txBox="1"/>
          <p:nvPr/>
        </p:nvSpPr>
        <p:spPr>
          <a:xfrm>
            <a:off x="5369300" y="1892025"/>
            <a:ext cx="1511100" cy="785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chemeClr val="accent1"/>
                </a:solidFill>
                <a:latin typeface="Calibri"/>
                <a:ea typeface="Calibri"/>
                <a:cs typeface="Calibri"/>
                <a:sym typeface="Calibri"/>
              </a:rPr>
              <a:t>Districts Submit </a:t>
            </a:r>
            <a:endParaRPr sz="1500" b="1">
              <a:solidFill>
                <a:schemeClr val="accent1"/>
              </a:solidFill>
              <a:latin typeface="Calibri"/>
              <a:ea typeface="Calibri"/>
              <a:cs typeface="Calibri"/>
              <a:sym typeface="Calibri"/>
            </a:endParaRPr>
          </a:p>
          <a:p>
            <a:pPr marL="0" marR="0" lvl="0" indent="0" algn="ctr" rtl="0">
              <a:spcBef>
                <a:spcPts val="0"/>
              </a:spcBef>
              <a:spcAft>
                <a:spcPts val="0"/>
              </a:spcAft>
              <a:buNone/>
            </a:pPr>
            <a:r>
              <a:rPr lang="en-US" sz="1500" b="1" u="sng">
                <a:solidFill>
                  <a:schemeClr val="accent1"/>
                </a:solidFill>
                <a:latin typeface="Calibri"/>
                <a:ea typeface="Calibri"/>
                <a:cs typeface="Calibri"/>
                <a:sym typeface="Calibri"/>
              </a:rPr>
              <a:t>Continuity of Services Plan</a:t>
            </a:r>
            <a:endParaRPr sz="1500" b="1" u="sng">
              <a:solidFill>
                <a:schemeClr val="accent1"/>
              </a:solidFill>
              <a:latin typeface="Calibri"/>
              <a:ea typeface="Calibri"/>
              <a:cs typeface="Calibri"/>
              <a:sym typeface="Calibri"/>
            </a:endParaRPr>
          </a:p>
        </p:txBody>
      </p:sp>
      <p:sp>
        <p:nvSpPr>
          <p:cNvPr id="272" name="Aug 27"/>
          <p:cNvSpPr txBox="1"/>
          <p:nvPr/>
        </p:nvSpPr>
        <p:spPr>
          <a:xfrm>
            <a:off x="5430360" y="3029575"/>
            <a:ext cx="13890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Aug 27</a:t>
            </a:r>
            <a:endParaRPr sz="2000" b="1">
              <a:solidFill>
                <a:schemeClr val="lt1"/>
              </a:solidFill>
              <a:latin typeface="Calibri"/>
              <a:ea typeface="Calibri"/>
              <a:cs typeface="Calibri"/>
              <a:sym typeface="Calibri"/>
            </a:endParaRPr>
          </a:p>
        </p:txBody>
      </p:sp>
      <p:sp>
        <p:nvSpPr>
          <p:cNvPr id="266" name="ODE Releases"/>
          <p:cNvSpPr txBox="1"/>
          <p:nvPr/>
        </p:nvSpPr>
        <p:spPr>
          <a:xfrm>
            <a:off x="4071650" y="3621350"/>
            <a:ext cx="1511100" cy="1246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chemeClr val="accent1"/>
                </a:solidFill>
                <a:latin typeface="Calibri"/>
                <a:ea typeface="Calibri"/>
                <a:cs typeface="Calibri"/>
                <a:sym typeface="Calibri"/>
              </a:rPr>
              <a:t>ODE releases ESSER III district materials and update to districts</a:t>
            </a:r>
            <a:endParaRPr sz="1500" b="1">
              <a:solidFill>
                <a:schemeClr val="accent1"/>
              </a:solidFill>
              <a:latin typeface="Calibri"/>
              <a:ea typeface="Calibri"/>
              <a:cs typeface="Calibri"/>
              <a:sym typeface="Calibri"/>
            </a:endParaRPr>
          </a:p>
        </p:txBody>
      </p:sp>
      <p:sp>
        <p:nvSpPr>
          <p:cNvPr id="262" name="Jul 22"/>
          <p:cNvSpPr txBox="1"/>
          <p:nvPr/>
        </p:nvSpPr>
        <p:spPr>
          <a:xfrm>
            <a:off x="4316799" y="3029575"/>
            <a:ext cx="9039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Jul 22</a:t>
            </a:r>
            <a:endParaRPr sz="2000" b="1">
              <a:solidFill>
                <a:schemeClr val="lt1"/>
              </a:solidFill>
              <a:latin typeface="Calibri"/>
              <a:ea typeface="Calibri"/>
              <a:cs typeface="Calibri"/>
              <a:sym typeface="Calibri"/>
            </a:endParaRPr>
          </a:p>
        </p:txBody>
      </p:sp>
      <p:sp>
        <p:nvSpPr>
          <p:cNvPr id="265" name="USED approves"/>
          <p:cNvSpPr txBox="1"/>
          <p:nvPr/>
        </p:nvSpPr>
        <p:spPr>
          <a:xfrm>
            <a:off x="2736500" y="1717900"/>
            <a:ext cx="1389000" cy="1015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chemeClr val="accent1"/>
                </a:solidFill>
                <a:latin typeface="Calibri"/>
                <a:ea typeface="Calibri"/>
                <a:cs typeface="Calibri"/>
                <a:sym typeface="Calibri"/>
              </a:rPr>
              <a:t>USED approves Oregon’s ESSER III State Plan</a:t>
            </a:r>
            <a:endParaRPr sz="1500" b="1">
              <a:solidFill>
                <a:schemeClr val="accent1"/>
              </a:solidFill>
              <a:latin typeface="Calibri"/>
              <a:ea typeface="Calibri"/>
              <a:cs typeface="Calibri"/>
              <a:sym typeface="Calibri"/>
            </a:endParaRPr>
          </a:p>
        </p:txBody>
      </p:sp>
      <p:sp>
        <p:nvSpPr>
          <p:cNvPr id="263" name="Jul 15"/>
          <p:cNvSpPr txBox="1"/>
          <p:nvPr/>
        </p:nvSpPr>
        <p:spPr>
          <a:xfrm>
            <a:off x="2952354" y="3021925"/>
            <a:ext cx="9039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Jul 15</a:t>
            </a:r>
            <a:endParaRPr sz="2000" b="1">
              <a:solidFill>
                <a:schemeClr val="lt1"/>
              </a:solidFill>
              <a:latin typeface="Calibri"/>
              <a:ea typeface="Calibri"/>
              <a:cs typeface="Calibri"/>
              <a:sym typeface="Calibri"/>
            </a:endParaRPr>
          </a:p>
        </p:txBody>
      </p:sp>
      <p:sp>
        <p:nvSpPr>
          <p:cNvPr id="273" name="Districts Submit SIA"/>
          <p:cNvSpPr txBox="1"/>
          <p:nvPr/>
        </p:nvSpPr>
        <p:spPr>
          <a:xfrm>
            <a:off x="1279050" y="3621350"/>
            <a:ext cx="1389000" cy="1015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chemeClr val="accent1"/>
                </a:solidFill>
                <a:latin typeface="Calibri"/>
                <a:ea typeface="Calibri"/>
                <a:cs typeface="Calibri"/>
                <a:sym typeface="Calibri"/>
              </a:rPr>
              <a:t>Districts submit SIA Year 2 Plan Update</a:t>
            </a:r>
            <a:endParaRPr sz="1500" b="1">
              <a:solidFill>
                <a:schemeClr val="accent1"/>
              </a:solidFill>
              <a:latin typeface="Calibri"/>
              <a:ea typeface="Calibri"/>
              <a:cs typeface="Calibri"/>
              <a:sym typeface="Calibri"/>
            </a:endParaRPr>
          </a:p>
        </p:txBody>
      </p:sp>
      <p:sp>
        <p:nvSpPr>
          <p:cNvPr id="274" name="Jun 30"/>
          <p:cNvSpPr txBox="1"/>
          <p:nvPr/>
        </p:nvSpPr>
        <p:spPr>
          <a:xfrm>
            <a:off x="1494667" y="3021925"/>
            <a:ext cx="11100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Jun 30</a:t>
            </a:r>
            <a:endParaRPr sz="2000" b="1">
              <a:solidFill>
                <a:schemeClr val="lt1"/>
              </a:solidFill>
              <a:latin typeface="Calibri"/>
              <a:ea typeface="Calibri"/>
              <a:cs typeface="Calibri"/>
              <a:sym typeface="Calibri"/>
            </a:endParaRPr>
          </a:p>
        </p:txBody>
      </p:sp>
      <p:sp>
        <p:nvSpPr>
          <p:cNvPr id="260" name="ODE submits"/>
          <p:cNvSpPr txBox="1"/>
          <p:nvPr/>
        </p:nvSpPr>
        <p:spPr>
          <a:xfrm>
            <a:off x="97175" y="1684450"/>
            <a:ext cx="1511100" cy="1015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chemeClr val="accent1"/>
                </a:solidFill>
                <a:latin typeface="Calibri"/>
                <a:ea typeface="Calibri"/>
                <a:cs typeface="Calibri"/>
                <a:sym typeface="Calibri"/>
              </a:rPr>
              <a:t>ODE submits Oregon’s ESSER III State Plan to USED</a:t>
            </a:r>
            <a:endParaRPr sz="1500" b="1">
              <a:solidFill>
                <a:schemeClr val="accent1"/>
              </a:solidFill>
              <a:latin typeface="Calibri"/>
              <a:ea typeface="Calibri"/>
              <a:cs typeface="Calibri"/>
              <a:sym typeface="Calibri"/>
            </a:endParaRPr>
          </a:p>
        </p:txBody>
      </p:sp>
      <p:sp>
        <p:nvSpPr>
          <p:cNvPr id="264" name="Jun 7"/>
          <p:cNvSpPr txBox="1"/>
          <p:nvPr/>
        </p:nvSpPr>
        <p:spPr>
          <a:xfrm>
            <a:off x="199267" y="3021925"/>
            <a:ext cx="11100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Jun 7</a:t>
            </a:r>
            <a:endParaRPr sz="2000" b="1">
              <a:solidFill>
                <a:schemeClr val="lt1"/>
              </a:solidFill>
              <a:latin typeface="Calibri"/>
              <a:ea typeface="Calibri"/>
              <a:cs typeface="Calibri"/>
              <a:sym typeface="Calibri"/>
            </a:endParaRPr>
          </a:p>
        </p:txBody>
      </p:sp>
      <p:sp>
        <p:nvSpPr>
          <p:cNvPr id="2" name="Title 1"/>
          <p:cNvSpPr>
            <a:spLocks noGrp="1"/>
          </p:cNvSpPr>
          <p:nvPr>
            <p:ph type="title"/>
          </p:nvPr>
        </p:nvSpPr>
        <p:spPr/>
        <p:txBody>
          <a:bodyPr/>
          <a:lstStyle/>
          <a:p>
            <a:r>
              <a:rPr lang="en-US" dirty="0">
                <a:solidFill>
                  <a:schemeClr val="accent1"/>
                </a:solidFill>
                <a:latin typeface="Calibri"/>
                <a:ea typeface="Calibri"/>
                <a:cs typeface="Calibri"/>
                <a:sym typeface="Calibri"/>
              </a:rPr>
              <a:t>Timeline</a:t>
            </a:r>
            <a:endParaRPr lang="en-US" dirty="0"/>
          </a:p>
        </p:txBody>
      </p:sp>
    </p:spTree>
    <p:extLst>
      <p:ext uri="{BB962C8B-B14F-4D97-AF65-F5344CB8AC3E}">
        <p14:creationId xmlns:p14="http://schemas.microsoft.com/office/powerpoint/2010/main" val="1393078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2" name="Google Shape;282;p33" descr="&quot;&quot;"/>
          <p:cNvSpPr/>
          <p:nvPr/>
        </p:nvSpPr>
        <p:spPr>
          <a:xfrm>
            <a:off x="-5450" y="0"/>
            <a:ext cx="3704700" cy="64926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3" descr="&quot;&quot;"/>
          <p:cNvSpPr/>
          <p:nvPr/>
        </p:nvSpPr>
        <p:spPr>
          <a:xfrm>
            <a:off x="1863663" y="3860992"/>
            <a:ext cx="1371663" cy="1810975"/>
          </a:xfrm>
          <a:custGeom>
            <a:avLst/>
            <a:gdLst/>
            <a:ahLst/>
            <a:cxnLst/>
            <a:rect l="l" t="t" r="r" b="b"/>
            <a:pathLst>
              <a:path w="858" h="1274" extrusionOk="0">
                <a:moveTo>
                  <a:pt x="827" y="1274"/>
                </a:moveTo>
                <a:cubicBezTo>
                  <a:pt x="824" y="1274"/>
                  <a:pt x="820" y="1274"/>
                  <a:pt x="816" y="1274"/>
                </a:cubicBezTo>
                <a:cubicBezTo>
                  <a:pt x="549" y="1236"/>
                  <a:pt x="332" y="1186"/>
                  <a:pt x="171" y="1124"/>
                </a:cubicBezTo>
                <a:cubicBezTo>
                  <a:pt x="116" y="1103"/>
                  <a:pt x="67" y="1080"/>
                  <a:pt x="25" y="1056"/>
                </a:cubicBezTo>
                <a:cubicBezTo>
                  <a:pt x="15" y="1051"/>
                  <a:pt x="7" y="1046"/>
                  <a:pt x="0" y="1041"/>
                </a:cubicBezTo>
                <a:cubicBezTo>
                  <a:pt x="13" y="1043"/>
                  <a:pt x="27" y="1044"/>
                  <a:pt x="40" y="1044"/>
                </a:cubicBezTo>
                <a:cubicBezTo>
                  <a:pt x="86" y="1044"/>
                  <a:pt x="131" y="1032"/>
                  <a:pt x="169" y="1008"/>
                </a:cubicBezTo>
                <a:cubicBezTo>
                  <a:pt x="192" y="994"/>
                  <a:pt x="211" y="977"/>
                  <a:pt x="228" y="956"/>
                </a:cubicBezTo>
                <a:cubicBezTo>
                  <a:pt x="237" y="946"/>
                  <a:pt x="245" y="934"/>
                  <a:pt x="252" y="922"/>
                </a:cubicBezTo>
                <a:cubicBezTo>
                  <a:pt x="256" y="914"/>
                  <a:pt x="261" y="906"/>
                  <a:pt x="265" y="897"/>
                </a:cubicBezTo>
                <a:cubicBezTo>
                  <a:pt x="342" y="728"/>
                  <a:pt x="300" y="426"/>
                  <a:pt x="139" y="0"/>
                </a:cubicBezTo>
                <a:cubicBezTo>
                  <a:pt x="847" y="1227"/>
                  <a:pt x="847" y="1227"/>
                  <a:pt x="847" y="1227"/>
                </a:cubicBezTo>
                <a:cubicBezTo>
                  <a:pt x="856" y="1242"/>
                  <a:pt x="858" y="1255"/>
                  <a:pt x="853" y="1263"/>
                </a:cubicBezTo>
                <a:cubicBezTo>
                  <a:pt x="849" y="1270"/>
                  <a:pt x="840" y="1274"/>
                  <a:pt x="827" y="1274"/>
                </a:cubicBezTo>
                <a:close/>
              </a:path>
            </a:pathLst>
          </a:custGeom>
          <a:solidFill>
            <a:schemeClr val="accent2"/>
          </a:solidFill>
          <a:ln>
            <a:noFill/>
          </a:ln>
          <a:effectLst>
            <a:outerShdw blurRad="254000" dist="101600" dir="2400000" sx="94000" sy="94000" algn="ctr" rotWithShape="0">
              <a:srgbClr val="061E81">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285" name="Google Shape;285;p33" descr="&quot;&quot;"/>
          <p:cNvSpPr/>
          <p:nvPr/>
        </p:nvSpPr>
        <p:spPr>
          <a:xfrm>
            <a:off x="743272" y="3670300"/>
            <a:ext cx="1552282" cy="1776628"/>
          </a:xfrm>
          <a:custGeom>
            <a:avLst/>
            <a:gdLst/>
            <a:ahLst/>
            <a:cxnLst/>
            <a:rect l="l" t="t" r="r" b="b"/>
            <a:pathLst>
              <a:path w="971" h="1250" extrusionOk="0">
                <a:moveTo>
                  <a:pt x="708" y="23"/>
                </a:moveTo>
                <a:cubicBezTo>
                  <a:pt x="717" y="8"/>
                  <a:pt x="727" y="0"/>
                  <a:pt x="737" y="0"/>
                </a:cubicBezTo>
                <a:cubicBezTo>
                  <a:pt x="747" y="0"/>
                  <a:pt x="757" y="10"/>
                  <a:pt x="764" y="27"/>
                </a:cubicBezTo>
                <a:cubicBezTo>
                  <a:pt x="865" y="277"/>
                  <a:pt x="930" y="490"/>
                  <a:pt x="957" y="661"/>
                </a:cubicBezTo>
                <a:cubicBezTo>
                  <a:pt x="966" y="719"/>
                  <a:pt x="971" y="772"/>
                  <a:pt x="971" y="821"/>
                </a:cubicBezTo>
                <a:cubicBezTo>
                  <a:pt x="971" y="832"/>
                  <a:pt x="971" y="842"/>
                  <a:pt x="971" y="850"/>
                </a:cubicBezTo>
                <a:cubicBezTo>
                  <a:pt x="950" y="795"/>
                  <a:pt x="909" y="748"/>
                  <a:pt x="857" y="720"/>
                </a:cubicBezTo>
                <a:cubicBezTo>
                  <a:pt x="834" y="708"/>
                  <a:pt x="809" y="699"/>
                  <a:pt x="783" y="695"/>
                </a:cubicBezTo>
                <a:cubicBezTo>
                  <a:pt x="770" y="693"/>
                  <a:pt x="756" y="691"/>
                  <a:pt x="742" y="691"/>
                </a:cubicBezTo>
                <a:cubicBezTo>
                  <a:pt x="733" y="691"/>
                  <a:pt x="723" y="692"/>
                  <a:pt x="714" y="693"/>
                </a:cubicBezTo>
                <a:cubicBezTo>
                  <a:pt x="529" y="711"/>
                  <a:pt x="288" y="898"/>
                  <a:pt x="0" y="1250"/>
                </a:cubicBezTo>
                <a:cubicBezTo>
                  <a:pt x="191" y="918"/>
                  <a:pt x="574" y="256"/>
                  <a:pt x="708" y="23"/>
                </a:cubicBezTo>
                <a:close/>
              </a:path>
            </a:pathLst>
          </a:custGeom>
          <a:solidFill>
            <a:schemeClr val="accent5"/>
          </a:solidFill>
          <a:ln>
            <a:noFill/>
          </a:ln>
          <a:effectLst>
            <a:outerShdw blurRad="254000" dist="101600" dir="2400000" sx="94000" sy="94000" algn="ctr" rotWithShape="0">
              <a:srgbClr val="00A2FF">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286" name="Google Shape;286;p33" descr="&quot;&quot;"/>
          <p:cNvSpPr/>
          <p:nvPr/>
        </p:nvSpPr>
        <p:spPr>
          <a:xfrm>
            <a:off x="631300" y="4777732"/>
            <a:ext cx="2327427" cy="910818"/>
          </a:xfrm>
          <a:custGeom>
            <a:avLst/>
            <a:gdLst/>
            <a:ahLst/>
            <a:cxnLst/>
            <a:rect l="l" t="t" r="r" b="b"/>
            <a:pathLst>
              <a:path w="1456" h="641" extrusionOk="0">
                <a:moveTo>
                  <a:pt x="40" y="641"/>
                </a:moveTo>
                <a:cubicBezTo>
                  <a:pt x="22" y="641"/>
                  <a:pt x="9" y="636"/>
                  <a:pt x="5" y="627"/>
                </a:cubicBezTo>
                <a:cubicBezTo>
                  <a:pt x="0" y="618"/>
                  <a:pt x="4" y="605"/>
                  <a:pt x="15" y="590"/>
                </a:cubicBezTo>
                <a:cubicBezTo>
                  <a:pt x="181" y="378"/>
                  <a:pt x="333" y="215"/>
                  <a:pt x="467" y="107"/>
                </a:cubicBezTo>
                <a:cubicBezTo>
                  <a:pt x="513" y="70"/>
                  <a:pt x="557" y="39"/>
                  <a:pt x="599" y="14"/>
                </a:cubicBezTo>
                <a:cubicBezTo>
                  <a:pt x="608" y="8"/>
                  <a:pt x="617" y="4"/>
                  <a:pt x="624" y="0"/>
                </a:cubicBezTo>
                <a:cubicBezTo>
                  <a:pt x="587" y="46"/>
                  <a:pt x="567" y="104"/>
                  <a:pt x="569" y="163"/>
                </a:cubicBezTo>
                <a:cubicBezTo>
                  <a:pt x="569" y="189"/>
                  <a:pt x="574" y="215"/>
                  <a:pt x="584" y="240"/>
                </a:cubicBezTo>
                <a:cubicBezTo>
                  <a:pt x="589" y="253"/>
                  <a:pt x="595" y="266"/>
                  <a:pt x="601" y="277"/>
                </a:cubicBezTo>
                <a:cubicBezTo>
                  <a:pt x="606" y="285"/>
                  <a:pt x="611" y="293"/>
                  <a:pt x="617" y="301"/>
                </a:cubicBezTo>
                <a:cubicBezTo>
                  <a:pt x="725" y="453"/>
                  <a:pt x="1007" y="567"/>
                  <a:pt x="1456" y="641"/>
                </a:cubicBezTo>
                <a:lnTo>
                  <a:pt x="40" y="641"/>
                </a:lnTo>
                <a:close/>
              </a:path>
            </a:pathLst>
          </a:custGeom>
          <a:solidFill>
            <a:schemeClr val="accent1"/>
          </a:solidFill>
          <a:ln>
            <a:noFill/>
          </a:ln>
          <a:effectLst>
            <a:outerShdw blurRad="254000" dist="101600" dir="2400000" sx="94000" sy="94000" algn="ctr" rotWithShape="0">
              <a:srgbClr val="0015A9">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280" name="Google Shape;280;p33"/>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
        <p:nvSpPr>
          <p:cNvPr id="281" name="Google Shape;281;p33"/>
          <p:cNvSpPr txBox="1">
            <a:spLocks noGrp="1"/>
          </p:cNvSpPr>
          <p:nvPr>
            <p:ph type="subTitle" idx="4294967295"/>
          </p:nvPr>
        </p:nvSpPr>
        <p:spPr>
          <a:xfrm>
            <a:off x="4359275" y="152400"/>
            <a:ext cx="4784725" cy="610235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sz="3200" b="1" dirty="0">
              <a:solidFill>
                <a:schemeClr val="accent1"/>
              </a:solidFill>
            </a:endParaRPr>
          </a:p>
          <a:p>
            <a:pPr marL="457200" lvl="0" indent="-419100" algn="l" rtl="0">
              <a:spcBef>
                <a:spcPts val="1000"/>
              </a:spcBef>
              <a:spcAft>
                <a:spcPts val="0"/>
              </a:spcAft>
              <a:buClr>
                <a:srgbClr val="9FC5E8"/>
              </a:buClr>
              <a:buSzPts val="3000"/>
              <a:buChar char="✓"/>
            </a:pPr>
            <a:r>
              <a:rPr lang="en-US" sz="3100" dirty="0" smtClean="0">
                <a:solidFill>
                  <a:srgbClr val="9FC5E8"/>
                </a:solidFill>
              </a:rPr>
              <a:t>The </a:t>
            </a:r>
            <a:r>
              <a:rPr lang="en-US" sz="3100" dirty="0">
                <a:solidFill>
                  <a:srgbClr val="9FC5E8"/>
                </a:solidFill>
              </a:rPr>
              <a:t>basics of ESSER Funding</a:t>
            </a:r>
            <a:endParaRPr sz="3100" dirty="0">
              <a:solidFill>
                <a:srgbClr val="9FC5E8"/>
              </a:solidFill>
            </a:endParaRPr>
          </a:p>
          <a:p>
            <a:pPr marL="457200" lvl="0" indent="-419100" algn="l" rtl="0">
              <a:spcBef>
                <a:spcPts val="1000"/>
              </a:spcBef>
              <a:spcAft>
                <a:spcPts val="0"/>
              </a:spcAft>
              <a:buClr>
                <a:srgbClr val="9FC5E8"/>
              </a:buClr>
              <a:buSzPts val="3000"/>
              <a:buChar char="✓"/>
            </a:pPr>
            <a:r>
              <a:rPr lang="en-US" sz="3100" dirty="0">
                <a:solidFill>
                  <a:srgbClr val="9FC5E8"/>
                </a:solidFill>
              </a:rPr>
              <a:t>Unique requirements for ESSER III, outlined by USED</a:t>
            </a:r>
            <a:endParaRPr sz="3000" dirty="0">
              <a:solidFill>
                <a:srgbClr val="9FC5E8"/>
              </a:solidFill>
            </a:endParaRPr>
          </a:p>
          <a:p>
            <a:pPr marL="457200" lvl="0" indent="-419100" algn="l" rtl="0">
              <a:spcBef>
                <a:spcPts val="1000"/>
              </a:spcBef>
              <a:spcAft>
                <a:spcPts val="0"/>
              </a:spcAft>
              <a:buClr>
                <a:schemeClr val="accent6"/>
              </a:buClr>
              <a:buSzPts val="3000"/>
              <a:buFont typeface="Calibri"/>
              <a:buChar char="❏"/>
            </a:pPr>
            <a:r>
              <a:rPr lang="en-US" sz="3000" b="1" dirty="0">
                <a:solidFill>
                  <a:schemeClr val="accent6"/>
                </a:solidFill>
              </a:rPr>
              <a:t>The intersection of the ESSER III District Plan, the Student Investment Account (SIA) Plan, and the Continuity of Services Plan</a:t>
            </a:r>
            <a:endParaRPr sz="3200" b="1" dirty="0">
              <a:solidFill>
                <a:schemeClr val="accent6"/>
              </a:solidFill>
            </a:endParaRPr>
          </a:p>
          <a:p>
            <a:pPr marL="0" lvl="0" indent="0" algn="l" rtl="0">
              <a:spcBef>
                <a:spcPts val="1000"/>
              </a:spcBef>
              <a:spcAft>
                <a:spcPts val="0"/>
              </a:spcAft>
              <a:buNone/>
            </a:pPr>
            <a:endParaRPr sz="2600" dirty="0">
              <a:solidFill>
                <a:schemeClr val="accent1"/>
              </a:solidFill>
            </a:endParaRPr>
          </a:p>
        </p:txBody>
      </p:sp>
      <p:sp>
        <p:nvSpPr>
          <p:cNvPr id="283" name="Google Shape;283;p33"/>
          <p:cNvSpPr txBox="1"/>
          <p:nvPr/>
        </p:nvSpPr>
        <p:spPr>
          <a:xfrm>
            <a:off x="121125" y="1720250"/>
            <a:ext cx="3704700" cy="14868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4700" b="1">
                <a:solidFill>
                  <a:schemeClr val="accent1"/>
                </a:solidFill>
                <a:latin typeface="Calibri"/>
                <a:ea typeface="Calibri"/>
                <a:cs typeface="Calibri"/>
                <a:sym typeface="Calibri"/>
              </a:rPr>
              <a:t>Learning Targets</a:t>
            </a:r>
            <a:endParaRPr sz="3900" b="1">
              <a:solidFill>
                <a:schemeClr val="accent1"/>
              </a:solidFill>
            </a:endParaRPr>
          </a:p>
        </p:txBody>
      </p:sp>
      <p:sp>
        <p:nvSpPr>
          <p:cNvPr id="2" name="Title 1"/>
          <p:cNvSpPr>
            <a:spLocks noGrp="1"/>
          </p:cNvSpPr>
          <p:nvPr>
            <p:ph type="title"/>
          </p:nvPr>
        </p:nvSpPr>
        <p:spPr/>
        <p:txBody>
          <a:bodyPr/>
          <a:lstStyle/>
          <a:p>
            <a:r>
              <a:rPr lang="en-US" dirty="0" smtClean="0">
                <a:solidFill>
                  <a:schemeClr val="accent1"/>
                </a:solidFill>
              </a:rPr>
              <a:t>  I </a:t>
            </a:r>
            <a:r>
              <a:rPr lang="en-US" dirty="0">
                <a:solidFill>
                  <a:schemeClr val="accent1"/>
                </a:solidFill>
              </a:rPr>
              <a:t>understand:</a:t>
            </a:r>
            <a:br>
              <a:rPr lang="en-US" dirty="0">
                <a:solidFill>
                  <a:schemeClr val="accent1"/>
                </a:solidFill>
              </a:rPr>
            </a:br>
            <a:endParaRPr lang="en-US" dirty="0"/>
          </a:p>
        </p:txBody>
      </p:sp>
    </p:spTree>
    <p:extLst>
      <p:ext uri="{BB962C8B-B14F-4D97-AF65-F5344CB8AC3E}">
        <p14:creationId xmlns:p14="http://schemas.microsoft.com/office/powerpoint/2010/main" val="2224856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4" descr="&quot;&quot;"/>
          <p:cNvSpPr/>
          <p:nvPr/>
        </p:nvSpPr>
        <p:spPr>
          <a:xfrm>
            <a:off x="5863122" y="1766036"/>
            <a:ext cx="2002943" cy="3082561"/>
          </a:xfrm>
          <a:custGeom>
            <a:avLst/>
            <a:gdLst/>
            <a:ahLst/>
            <a:cxnLst/>
            <a:rect l="l" t="t" r="r" b="b"/>
            <a:pathLst>
              <a:path w="858" h="1274" extrusionOk="0">
                <a:moveTo>
                  <a:pt x="827" y="1274"/>
                </a:moveTo>
                <a:cubicBezTo>
                  <a:pt x="824" y="1274"/>
                  <a:pt x="820" y="1274"/>
                  <a:pt x="816" y="1274"/>
                </a:cubicBezTo>
                <a:cubicBezTo>
                  <a:pt x="549" y="1236"/>
                  <a:pt x="332" y="1186"/>
                  <a:pt x="171" y="1124"/>
                </a:cubicBezTo>
                <a:cubicBezTo>
                  <a:pt x="116" y="1103"/>
                  <a:pt x="67" y="1080"/>
                  <a:pt x="25" y="1056"/>
                </a:cubicBezTo>
                <a:cubicBezTo>
                  <a:pt x="15" y="1051"/>
                  <a:pt x="7" y="1046"/>
                  <a:pt x="0" y="1041"/>
                </a:cubicBezTo>
                <a:cubicBezTo>
                  <a:pt x="13" y="1043"/>
                  <a:pt x="27" y="1044"/>
                  <a:pt x="40" y="1044"/>
                </a:cubicBezTo>
                <a:cubicBezTo>
                  <a:pt x="86" y="1044"/>
                  <a:pt x="131" y="1032"/>
                  <a:pt x="169" y="1008"/>
                </a:cubicBezTo>
                <a:cubicBezTo>
                  <a:pt x="192" y="994"/>
                  <a:pt x="211" y="977"/>
                  <a:pt x="228" y="956"/>
                </a:cubicBezTo>
                <a:cubicBezTo>
                  <a:pt x="237" y="946"/>
                  <a:pt x="245" y="934"/>
                  <a:pt x="252" y="922"/>
                </a:cubicBezTo>
                <a:cubicBezTo>
                  <a:pt x="256" y="914"/>
                  <a:pt x="261" y="906"/>
                  <a:pt x="265" y="897"/>
                </a:cubicBezTo>
                <a:cubicBezTo>
                  <a:pt x="342" y="728"/>
                  <a:pt x="300" y="426"/>
                  <a:pt x="139" y="0"/>
                </a:cubicBezTo>
                <a:cubicBezTo>
                  <a:pt x="847" y="1227"/>
                  <a:pt x="847" y="1227"/>
                  <a:pt x="847" y="1227"/>
                </a:cubicBezTo>
                <a:cubicBezTo>
                  <a:pt x="856" y="1242"/>
                  <a:pt x="858" y="1255"/>
                  <a:pt x="853" y="1263"/>
                </a:cubicBezTo>
                <a:cubicBezTo>
                  <a:pt x="849" y="1270"/>
                  <a:pt x="840" y="1274"/>
                  <a:pt x="827" y="1274"/>
                </a:cubicBezTo>
                <a:close/>
              </a:path>
            </a:pathLst>
          </a:custGeom>
          <a:solidFill>
            <a:schemeClr val="accent2"/>
          </a:solidFill>
          <a:ln>
            <a:noFill/>
          </a:ln>
          <a:effectLst>
            <a:outerShdw blurRad="254000" dist="101600" dir="2400000" sx="94000" sy="94000" algn="ctr" rotWithShape="0">
              <a:srgbClr val="061E81">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293" name="Google Shape;293;p34" descr="&quot;&quot;"/>
          <p:cNvSpPr/>
          <p:nvPr/>
        </p:nvSpPr>
        <p:spPr>
          <a:xfrm>
            <a:off x="4227094" y="1441450"/>
            <a:ext cx="2266693" cy="3024094"/>
          </a:xfrm>
          <a:custGeom>
            <a:avLst/>
            <a:gdLst/>
            <a:ahLst/>
            <a:cxnLst/>
            <a:rect l="l" t="t" r="r" b="b"/>
            <a:pathLst>
              <a:path w="971" h="1250" extrusionOk="0">
                <a:moveTo>
                  <a:pt x="708" y="23"/>
                </a:moveTo>
                <a:cubicBezTo>
                  <a:pt x="717" y="8"/>
                  <a:pt x="727" y="0"/>
                  <a:pt x="737" y="0"/>
                </a:cubicBezTo>
                <a:cubicBezTo>
                  <a:pt x="747" y="0"/>
                  <a:pt x="757" y="10"/>
                  <a:pt x="764" y="27"/>
                </a:cubicBezTo>
                <a:cubicBezTo>
                  <a:pt x="865" y="277"/>
                  <a:pt x="930" y="490"/>
                  <a:pt x="957" y="661"/>
                </a:cubicBezTo>
                <a:cubicBezTo>
                  <a:pt x="966" y="719"/>
                  <a:pt x="971" y="772"/>
                  <a:pt x="971" y="821"/>
                </a:cubicBezTo>
                <a:cubicBezTo>
                  <a:pt x="971" y="832"/>
                  <a:pt x="971" y="842"/>
                  <a:pt x="971" y="850"/>
                </a:cubicBezTo>
                <a:cubicBezTo>
                  <a:pt x="950" y="795"/>
                  <a:pt x="909" y="748"/>
                  <a:pt x="857" y="720"/>
                </a:cubicBezTo>
                <a:cubicBezTo>
                  <a:pt x="834" y="708"/>
                  <a:pt x="809" y="699"/>
                  <a:pt x="783" y="695"/>
                </a:cubicBezTo>
                <a:cubicBezTo>
                  <a:pt x="770" y="693"/>
                  <a:pt x="756" y="691"/>
                  <a:pt x="742" y="691"/>
                </a:cubicBezTo>
                <a:cubicBezTo>
                  <a:pt x="733" y="691"/>
                  <a:pt x="723" y="692"/>
                  <a:pt x="714" y="693"/>
                </a:cubicBezTo>
                <a:cubicBezTo>
                  <a:pt x="529" y="711"/>
                  <a:pt x="288" y="898"/>
                  <a:pt x="0" y="1250"/>
                </a:cubicBezTo>
                <a:cubicBezTo>
                  <a:pt x="191" y="918"/>
                  <a:pt x="574" y="256"/>
                  <a:pt x="708" y="23"/>
                </a:cubicBezTo>
                <a:close/>
              </a:path>
            </a:pathLst>
          </a:custGeom>
          <a:solidFill>
            <a:schemeClr val="accent5"/>
          </a:solidFill>
          <a:ln>
            <a:noFill/>
          </a:ln>
          <a:effectLst>
            <a:outerShdw blurRad="254000" dist="101600" dir="2400000" sx="94000" sy="94000" algn="ctr" rotWithShape="0">
              <a:srgbClr val="00A2FF">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294" name="Google Shape;294;p34" descr="&quot;&quot;"/>
          <p:cNvSpPr/>
          <p:nvPr/>
        </p:nvSpPr>
        <p:spPr>
          <a:xfrm>
            <a:off x="4063588" y="3326469"/>
            <a:ext cx="3398581" cy="1550353"/>
          </a:xfrm>
          <a:custGeom>
            <a:avLst/>
            <a:gdLst/>
            <a:ahLst/>
            <a:cxnLst/>
            <a:rect l="l" t="t" r="r" b="b"/>
            <a:pathLst>
              <a:path w="1456" h="641" extrusionOk="0">
                <a:moveTo>
                  <a:pt x="40" y="641"/>
                </a:moveTo>
                <a:cubicBezTo>
                  <a:pt x="22" y="641"/>
                  <a:pt x="9" y="636"/>
                  <a:pt x="5" y="627"/>
                </a:cubicBezTo>
                <a:cubicBezTo>
                  <a:pt x="0" y="618"/>
                  <a:pt x="4" y="605"/>
                  <a:pt x="15" y="590"/>
                </a:cubicBezTo>
                <a:cubicBezTo>
                  <a:pt x="181" y="378"/>
                  <a:pt x="333" y="215"/>
                  <a:pt x="467" y="107"/>
                </a:cubicBezTo>
                <a:cubicBezTo>
                  <a:pt x="513" y="70"/>
                  <a:pt x="557" y="39"/>
                  <a:pt x="599" y="14"/>
                </a:cubicBezTo>
                <a:cubicBezTo>
                  <a:pt x="608" y="8"/>
                  <a:pt x="617" y="4"/>
                  <a:pt x="624" y="0"/>
                </a:cubicBezTo>
                <a:cubicBezTo>
                  <a:pt x="587" y="46"/>
                  <a:pt x="567" y="104"/>
                  <a:pt x="569" y="163"/>
                </a:cubicBezTo>
                <a:cubicBezTo>
                  <a:pt x="569" y="189"/>
                  <a:pt x="574" y="215"/>
                  <a:pt x="584" y="240"/>
                </a:cubicBezTo>
                <a:cubicBezTo>
                  <a:pt x="589" y="253"/>
                  <a:pt x="595" y="266"/>
                  <a:pt x="601" y="277"/>
                </a:cubicBezTo>
                <a:cubicBezTo>
                  <a:pt x="606" y="285"/>
                  <a:pt x="611" y="293"/>
                  <a:pt x="617" y="301"/>
                </a:cubicBezTo>
                <a:cubicBezTo>
                  <a:pt x="725" y="453"/>
                  <a:pt x="1007" y="567"/>
                  <a:pt x="1456" y="641"/>
                </a:cubicBezTo>
                <a:lnTo>
                  <a:pt x="40" y="641"/>
                </a:lnTo>
                <a:close/>
              </a:path>
            </a:pathLst>
          </a:custGeom>
          <a:solidFill>
            <a:schemeClr val="accent1"/>
          </a:solidFill>
          <a:ln>
            <a:noFill/>
          </a:ln>
          <a:effectLst>
            <a:outerShdw blurRad="254000" dist="101600" dir="2400000" sx="94000" sy="94000" algn="ctr" rotWithShape="0">
              <a:srgbClr val="0015A9">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298" name="Cont Serv"/>
          <p:cNvSpPr txBox="1"/>
          <p:nvPr/>
        </p:nvSpPr>
        <p:spPr>
          <a:xfrm>
            <a:off x="4208950" y="4785575"/>
            <a:ext cx="3494400" cy="1246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b="1">
                <a:solidFill>
                  <a:schemeClr val="accent1"/>
                </a:solidFill>
                <a:latin typeface="Calibri"/>
                <a:ea typeface="Calibri"/>
                <a:cs typeface="Calibri"/>
                <a:sym typeface="Calibri"/>
              </a:rPr>
              <a:t>ESSER III Safe Return to In-Person &amp; Continuity of Services Plan</a:t>
            </a:r>
            <a:endParaRPr sz="2300" b="1">
              <a:solidFill>
                <a:schemeClr val="accent1"/>
              </a:solidFill>
              <a:latin typeface="Calibri"/>
              <a:ea typeface="Calibri"/>
              <a:cs typeface="Calibri"/>
              <a:sym typeface="Calibri"/>
            </a:endParaRPr>
          </a:p>
        </p:txBody>
      </p:sp>
      <p:sp>
        <p:nvSpPr>
          <p:cNvPr id="302" name="Aug 27"/>
          <p:cNvSpPr txBox="1"/>
          <p:nvPr/>
        </p:nvSpPr>
        <p:spPr>
          <a:xfrm>
            <a:off x="4640389" y="3976166"/>
            <a:ext cx="8547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b="1">
                <a:solidFill>
                  <a:schemeClr val="lt1"/>
                </a:solidFill>
                <a:latin typeface="Calibri"/>
                <a:ea typeface="Calibri"/>
                <a:cs typeface="Calibri"/>
                <a:sym typeface="Calibri"/>
              </a:rPr>
              <a:t>Aug 27</a:t>
            </a:r>
            <a:endParaRPr sz="2300" b="1">
              <a:solidFill>
                <a:schemeClr val="lt1"/>
              </a:solidFill>
              <a:latin typeface="Calibri"/>
              <a:ea typeface="Calibri"/>
              <a:cs typeface="Calibri"/>
              <a:sym typeface="Calibri"/>
            </a:endParaRPr>
          </a:p>
        </p:txBody>
      </p:sp>
      <p:sp>
        <p:nvSpPr>
          <p:cNvPr id="296" name="SIA"/>
          <p:cNvSpPr txBox="1"/>
          <p:nvPr/>
        </p:nvSpPr>
        <p:spPr>
          <a:xfrm>
            <a:off x="6983888" y="2192997"/>
            <a:ext cx="2093400" cy="1600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b="1">
                <a:solidFill>
                  <a:schemeClr val="accent2"/>
                </a:solidFill>
                <a:latin typeface="Calibri"/>
                <a:ea typeface="Calibri"/>
                <a:cs typeface="Calibri"/>
                <a:sym typeface="Calibri"/>
              </a:rPr>
              <a:t>SIA Community Engagement to Inform Investments</a:t>
            </a:r>
            <a:endParaRPr sz="2300" b="1">
              <a:solidFill>
                <a:schemeClr val="accent2"/>
              </a:solidFill>
              <a:latin typeface="Calibri"/>
              <a:ea typeface="Calibri"/>
              <a:cs typeface="Calibri"/>
              <a:sym typeface="Calibri"/>
            </a:endParaRPr>
          </a:p>
        </p:txBody>
      </p:sp>
      <p:sp>
        <p:nvSpPr>
          <p:cNvPr id="301" name="Oct 20 Magenta"/>
          <p:cNvSpPr txBox="1"/>
          <p:nvPr/>
        </p:nvSpPr>
        <p:spPr>
          <a:xfrm>
            <a:off x="6543583" y="3625792"/>
            <a:ext cx="8547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b="1">
                <a:solidFill>
                  <a:schemeClr val="lt1"/>
                </a:solidFill>
                <a:latin typeface="Calibri"/>
                <a:ea typeface="Calibri"/>
                <a:cs typeface="Calibri"/>
                <a:sym typeface="Calibri"/>
              </a:rPr>
              <a:t>Oct 20</a:t>
            </a:r>
            <a:endParaRPr sz="2300" b="1">
              <a:solidFill>
                <a:schemeClr val="lt1"/>
              </a:solidFill>
              <a:latin typeface="Calibri"/>
              <a:ea typeface="Calibri"/>
              <a:cs typeface="Calibri"/>
              <a:sym typeface="Calibri"/>
            </a:endParaRPr>
          </a:p>
        </p:txBody>
      </p:sp>
      <p:sp>
        <p:nvSpPr>
          <p:cNvPr id="297" name="ESSER III Green"/>
          <p:cNvSpPr txBox="1"/>
          <p:nvPr/>
        </p:nvSpPr>
        <p:spPr>
          <a:xfrm>
            <a:off x="2959100" y="1942200"/>
            <a:ext cx="1926300" cy="1600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b="1">
                <a:solidFill>
                  <a:schemeClr val="accent5"/>
                </a:solidFill>
                <a:latin typeface="Calibri"/>
                <a:ea typeface="Calibri"/>
                <a:cs typeface="Calibri"/>
                <a:sym typeface="Calibri"/>
              </a:rPr>
              <a:t>ESSER III District Funding Requirements</a:t>
            </a:r>
            <a:endParaRPr sz="2300" b="1">
              <a:solidFill>
                <a:schemeClr val="accent5"/>
              </a:solidFill>
              <a:latin typeface="Calibri"/>
              <a:ea typeface="Calibri"/>
              <a:cs typeface="Calibri"/>
              <a:sym typeface="Calibri"/>
            </a:endParaRPr>
          </a:p>
        </p:txBody>
      </p:sp>
      <p:sp>
        <p:nvSpPr>
          <p:cNvPr id="300" name="Oct 20 Green"/>
          <p:cNvSpPr txBox="1"/>
          <p:nvPr/>
        </p:nvSpPr>
        <p:spPr>
          <a:xfrm>
            <a:off x="5335576" y="2227306"/>
            <a:ext cx="8547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b="1">
                <a:solidFill>
                  <a:schemeClr val="lt1"/>
                </a:solidFill>
                <a:latin typeface="Calibri"/>
                <a:ea typeface="Calibri"/>
                <a:cs typeface="Calibri"/>
                <a:sym typeface="Calibri"/>
              </a:rPr>
              <a:t>Oct 20</a:t>
            </a:r>
            <a:endParaRPr sz="2300" b="1">
              <a:solidFill>
                <a:schemeClr val="lt1"/>
              </a:solidFill>
              <a:latin typeface="Calibri"/>
              <a:ea typeface="Calibri"/>
              <a:cs typeface="Calibri"/>
              <a:sym typeface="Calibri"/>
            </a:endParaRPr>
          </a:p>
        </p:txBody>
      </p:sp>
      <p:sp>
        <p:nvSpPr>
          <p:cNvPr id="295" name="ESSER III District Plan"/>
          <p:cNvSpPr txBox="1"/>
          <p:nvPr/>
        </p:nvSpPr>
        <p:spPr>
          <a:xfrm>
            <a:off x="5494439" y="3298260"/>
            <a:ext cx="9234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ESSER III District Plan</a:t>
            </a:r>
            <a:endParaRPr sz="1600" b="1" i="0" u="none" strike="noStrike" cap="none">
              <a:solidFill>
                <a:schemeClr val="dk1"/>
              </a:solidFill>
              <a:latin typeface="Calibri"/>
              <a:ea typeface="Calibri"/>
              <a:cs typeface="Calibri"/>
              <a:sym typeface="Calibri"/>
            </a:endParaRPr>
          </a:p>
        </p:txBody>
      </p:sp>
      <p:sp>
        <p:nvSpPr>
          <p:cNvPr id="303" name="Side bar"/>
          <p:cNvSpPr txBox="1"/>
          <p:nvPr/>
        </p:nvSpPr>
        <p:spPr>
          <a:xfrm>
            <a:off x="152300" y="1441450"/>
            <a:ext cx="2806800" cy="478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300" b="1">
                <a:solidFill>
                  <a:schemeClr val="accent1"/>
                </a:solidFill>
                <a:latin typeface="Calibri"/>
                <a:ea typeface="Calibri"/>
                <a:cs typeface="Calibri"/>
                <a:sym typeface="Calibri"/>
              </a:rPr>
              <a:t>There are 3 parts that make up the district planning requirements for ESSER III.</a:t>
            </a:r>
            <a:endParaRPr sz="2300" b="1">
              <a:solidFill>
                <a:schemeClr val="accent1"/>
              </a:solidFill>
              <a:latin typeface="Calibri"/>
              <a:ea typeface="Calibri"/>
              <a:cs typeface="Calibri"/>
              <a:sym typeface="Calibri"/>
            </a:endParaRPr>
          </a:p>
          <a:p>
            <a:pPr marL="0" lvl="0" indent="0" algn="l" rtl="0">
              <a:spcBef>
                <a:spcPts val="0"/>
              </a:spcBef>
              <a:spcAft>
                <a:spcPts val="0"/>
              </a:spcAft>
              <a:buNone/>
            </a:pPr>
            <a:endParaRPr sz="2300" b="1">
              <a:solidFill>
                <a:schemeClr val="accent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300" b="1">
                <a:solidFill>
                  <a:schemeClr val="accent1"/>
                </a:solidFill>
                <a:latin typeface="Calibri"/>
                <a:ea typeface="Calibri"/>
                <a:cs typeface="Calibri"/>
                <a:sym typeface="Calibri"/>
              </a:rPr>
              <a:t>The parts are connected to create efficiency by leveraging, not duplicating, existing work.</a:t>
            </a:r>
            <a:endParaRPr sz="2300" b="1">
              <a:solidFill>
                <a:schemeClr val="accent1"/>
              </a:solidFill>
              <a:latin typeface="Calibri"/>
              <a:ea typeface="Calibri"/>
              <a:cs typeface="Calibri"/>
              <a:sym typeface="Calibri"/>
            </a:endParaRPr>
          </a:p>
          <a:p>
            <a:pPr marL="0" lvl="0" indent="0" algn="l" rtl="0">
              <a:spcBef>
                <a:spcPts val="0"/>
              </a:spcBef>
              <a:spcAft>
                <a:spcPts val="0"/>
              </a:spcAft>
              <a:buNone/>
            </a:pPr>
            <a:endParaRPr sz="2300" b="1">
              <a:solidFill>
                <a:schemeClr val="accent1"/>
              </a:solidFill>
              <a:latin typeface="Calibri"/>
              <a:ea typeface="Calibri"/>
              <a:cs typeface="Calibri"/>
              <a:sym typeface="Calibri"/>
            </a:endParaRPr>
          </a:p>
        </p:txBody>
      </p:sp>
      <p:sp>
        <p:nvSpPr>
          <p:cNvPr id="2" name="Title 1"/>
          <p:cNvSpPr>
            <a:spLocks noGrp="1"/>
          </p:cNvSpPr>
          <p:nvPr>
            <p:ph type="title"/>
          </p:nvPr>
        </p:nvSpPr>
        <p:spPr/>
        <p:txBody>
          <a:bodyPr/>
          <a:lstStyle/>
          <a:p>
            <a:r>
              <a:rPr lang="en-US" dirty="0">
                <a:solidFill>
                  <a:schemeClr val="accent1"/>
                </a:solidFill>
              </a:rPr>
              <a:t>Plan Alignment</a:t>
            </a:r>
            <a:br>
              <a:rPr lang="en-US" dirty="0">
                <a:solidFill>
                  <a:schemeClr val="accent1"/>
                </a:solidFill>
              </a:rPr>
            </a:br>
            <a:endParaRPr lang="en-US" dirty="0"/>
          </a:p>
        </p:txBody>
      </p:sp>
    </p:spTree>
    <p:extLst>
      <p:ext uri="{BB962C8B-B14F-4D97-AF65-F5344CB8AC3E}">
        <p14:creationId xmlns:p14="http://schemas.microsoft.com/office/powerpoint/2010/main" val="3213470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35" descr="&quot;&quot;"/>
          <p:cNvPicPr preferRelativeResize="0"/>
          <p:nvPr/>
        </p:nvPicPr>
        <p:blipFill rotWithShape="1">
          <a:blip r:embed="rId3">
            <a:alphaModFix/>
          </a:blip>
          <a:srcRect l="3016" r="3025"/>
          <a:stretch/>
        </p:blipFill>
        <p:spPr>
          <a:xfrm>
            <a:off x="0" y="0"/>
            <a:ext cx="9144003" cy="6486299"/>
          </a:xfrm>
          <a:prstGeom prst="rect">
            <a:avLst/>
          </a:prstGeom>
          <a:noFill/>
          <a:ln>
            <a:noFill/>
          </a:ln>
        </p:spPr>
      </p:pic>
      <p:sp>
        <p:nvSpPr>
          <p:cNvPr id="310" name="Google Shape;310;p35" descr="&quot;&quot;"/>
          <p:cNvSpPr/>
          <p:nvPr/>
        </p:nvSpPr>
        <p:spPr>
          <a:xfrm>
            <a:off x="0" y="-18575"/>
            <a:ext cx="9144000" cy="6486300"/>
          </a:xfrm>
          <a:prstGeom prst="rect">
            <a:avLst/>
          </a:prstGeom>
          <a:solidFill>
            <a:srgbClr val="1B75BC">
              <a:alpha val="687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 name="Google Shape;312;p35" descr="&quot;&quot;"/>
          <p:cNvGrpSpPr/>
          <p:nvPr/>
        </p:nvGrpSpPr>
        <p:grpSpPr>
          <a:xfrm>
            <a:off x="497287" y="4245100"/>
            <a:ext cx="1904726" cy="1661451"/>
            <a:chOff x="3619637" y="3988725"/>
            <a:chExt cx="1904726" cy="1661451"/>
          </a:xfrm>
        </p:grpSpPr>
        <p:sp>
          <p:nvSpPr>
            <p:cNvPr id="313" name="Google Shape;313;p35" descr="&quot;&quot;"/>
            <p:cNvSpPr/>
            <p:nvPr/>
          </p:nvSpPr>
          <p:spPr>
            <a:xfrm>
              <a:off x="4521054" y="4145704"/>
              <a:ext cx="1003309" cy="1490819"/>
            </a:xfrm>
            <a:custGeom>
              <a:avLst/>
              <a:gdLst/>
              <a:ahLst/>
              <a:cxnLst/>
              <a:rect l="l" t="t" r="r" b="b"/>
              <a:pathLst>
                <a:path w="858" h="1274" extrusionOk="0">
                  <a:moveTo>
                    <a:pt x="827" y="1274"/>
                  </a:moveTo>
                  <a:cubicBezTo>
                    <a:pt x="824" y="1274"/>
                    <a:pt x="820" y="1274"/>
                    <a:pt x="816" y="1274"/>
                  </a:cubicBezTo>
                  <a:cubicBezTo>
                    <a:pt x="549" y="1236"/>
                    <a:pt x="332" y="1186"/>
                    <a:pt x="171" y="1124"/>
                  </a:cubicBezTo>
                  <a:cubicBezTo>
                    <a:pt x="116" y="1103"/>
                    <a:pt x="67" y="1080"/>
                    <a:pt x="25" y="1056"/>
                  </a:cubicBezTo>
                  <a:cubicBezTo>
                    <a:pt x="15" y="1051"/>
                    <a:pt x="7" y="1046"/>
                    <a:pt x="0" y="1041"/>
                  </a:cubicBezTo>
                  <a:cubicBezTo>
                    <a:pt x="13" y="1043"/>
                    <a:pt x="27" y="1044"/>
                    <a:pt x="40" y="1044"/>
                  </a:cubicBezTo>
                  <a:cubicBezTo>
                    <a:pt x="86" y="1044"/>
                    <a:pt x="131" y="1032"/>
                    <a:pt x="169" y="1008"/>
                  </a:cubicBezTo>
                  <a:cubicBezTo>
                    <a:pt x="192" y="994"/>
                    <a:pt x="211" y="977"/>
                    <a:pt x="228" y="956"/>
                  </a:cubicBezTo>
                  <a:cubicBezTo>
                    <a:pt x="237" y="946"/>
                    <a:pt x="245" y="934"/>
                    <a:pt x="252" y="922"/>
                  </a:cubicBezTo>
                  <a:cubicBezTo>
                    <a:pt x="256" y="914"/>
                    <a:pt x="261" y="906"/>
                    <a:pt x="265" y="897"/>
                  </a:cubicBezTo>
                  <a:cubicBezTo>
                    <a:pt x="342" y="728"/>
                    <a:pt x="300" y="426"/>
                    <a:pt x="139" y="0"/>
                  </a:cubicBezTo>
                  <a:cubicBezTo>
                    <a:pt x="847" y="1227"/>
                    <a:pt x="847" y="1227"/>
                    <a:pt x="847" y="1227"/>
                  </a:cubicBezTo>
                  <a:cubicBezTo>
                    <a:pt x="856" y="1242"/>
                    <a:pt x="858" y="1255"/>
                    <a:pt x="853" y="1263"/>
                  </a:cubicBezTo>
                  <a:cubicBezTo>
                    <a:pt x="849" y="1270"/>
                    <a:pt x="840" y="1274"/>
                    <a:pt x="827" y="1274"/>
                  </a:cubicBezTo>
                  <a:close/>
                </a:path>
              </a:pathLst>
            </a:custGeom>
            <a:solidFill>
              <a:schemeClr val="lt2"/>
            </a:solidFill>
            <a:ln>
              <a:noFill/>
            </a:ln>
            <a:effectLst>
              <a:outerShdw blurRad="254000" dist="101600" dir="2400000" sx="94000" sy="94000" algn="ctr" rotWithShape="0">
                <a:srgbClr val="061E81">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314" name="Google Shape;314;p35" descr="&quot;&quot;"/>
            <p:cNvSpPr/>
            <p:nvPr/>
          </p:nvSpPr>
          <p:spPr>
            <a:xfrm>
              <a:off x="3701539" y="3988725"/>
              <a:ext cx="1135424" cy="1462544"/>
            </a:xfrm>
            <a:custGeom>
              <a:avLst/>
              <a:gdLst/>
              <a:ahLst/>
              <a:cxnLst/>
              <a:rect l="l" t="t" r="r" b="b"/>
              <a:pathLst>
                <a:path w="971" h="1250" extrusionOk="0">
                  <a:moveTo>
                    <a:pt x="708" y="23"/>
                  </a:moveTo>
                  <a:cubicBezTo>
                    <a:pt x="717" y="8"/>
                    <a:pt x="727" y="0"/>
                    <a:pt x="737" y="0"/>
                  </a:cubicBezTo>
                  <a:cubicBezTo>
                    <a:pt x="747" y="0"/>
                    <a:pt x="757" y="10"/>
                    <a:pt x="764" y="27"/>
                  </a:cubicBezTo>
                  <a:cubicBezTo>
                    <a:pt x="865" y="277"/>
                    <a:pt x="930" y="490"/>
                    <a:pt x="957" y="661"/>
                  </a:cubicBezTo>
                  <a:cubicBezTo>
                    <a:pt x="966" y="719"/>
                    <a:pt x="971" y="772"/>
                    <a:pt x="971" y="821"/>
                  </a:cubicBezTo>
                  <a:cubicBezTo>
                    <a:pt x="971" y="832"/>
                    <a:pt x="971" y="842"/>
                    <a:pt x="971" y="850"/>
                  </a:cubicBezTo>
                  <a:cubicBezTo>
                    <a:pt x="950" y="795"/>
                    <a:pt x="909" y="748"/>
                    <a:pt x="857" y="720"/>
                  </a:cubicBezTo>
                  <a:cubicBezTo>
                    <a:pt x="834" y="708"/>
                    <a:pt x="809" y="699"/>
                    <a:pt x="783" y="695"/>
                  </a:cubicBezTo>
                  <a:cubicBezTo>
                    <a:pt x="770" y="693"/>
                    <a:pt x="756" y="691"/>
                    <a:pt x="742" y="691"/>
                  </a:cubicBezTo>
                  <a:cubicBezTo>
                    <a:pt x="733" y="691"/>
                    <a:pt x="723" y="692"/>
                    <a:pt x="714" y="693"/>
                  </a:cubicBezTo>
                  <a:cubicBezTo>
                    <a:pt x="529" y="711"/>
                    <a:pt x="288" y="898"/>
                    <a:pt x="0" y="1250"/>
                  </a:cubicBezTo>
                  <a:cubicBezTo>
                    <a:pt x="191" y="918"/>
                    <a:pt x="574" y="256"/>
                    <a:pt x="708" y="23"/>
                  </a:cubicBezTo>
                  <a:close/>
                </a:path>
              </a:pathLst>
            </a:custGeom>
            <a:solidFill>
              <a:schemeClr val="lt2"/>
            </a:solidFill>
            <a:ln>
              <a:noFill/>
            </a:ln>
            <a:effectLst>
              <a:outerShdw blurRad="254000" dist="101600" dir="2400000" sx="94000" sy="94000" algn="ctr" rotWithShape="0">
                <a:srgbClr val="00A2FF">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315" name="Google Shape;315;p35" descr="&quot;&quot;"/>
            <p:cNvSpPr/>
            <p:nvPr/>
          </p:nvSpPr>
          <p:spPr>
            <a:xfrm>
              <a:off x="3619637" y="4900377"/>
              <a:ext cx="1702406" cy="749799"/>
            </a:xfrm>
            <a:custGeom>
              <a:avLst/>
              <a:gdLst/>
              <a:ahLst/>
              <a:cxnLst/>
              <a:rect l="l" t="t" r="r" b="b"/>
              <a:pathLst>
                <a:path w="1456" h="641" extrusionOk="0">
                  <a:moveTo>
                    <a:pt x="40" y="641"/>
                  </a:moveTo>
                  <a:cubicBezTo>
                    <a:pt x="22" y="641"/>
                    <a:pt x="9" y="636"/>
                    <a:pt x="5" y="627"/>
                  </a:cubicBezTo>
                  <a:cubicBezTo>
                    <a:pt x="0" y="618"/>
                    <a:pt x="4" y="605"/>
                    <a:pt x="15" y="590"/>
                  </a:cubicBezTo>
                  <a:cubicBezTo>
                    <a:pt x="181" y="378"/>
                    <a:pt x="333" y="215"/>
                    <a:pt x="467" y="107"/>
                  </a:cubicBezTo>
                  <a:cubicBezTo>
                    <a:pt x="513" y="70"/>
                    <a:pt x="557" y="39"/>
                    <a:pt x="599" y="14"/>
                  </a:cubicBezTo>
                  <a:cubicBezTo>
                    <a:pt x="608" y="8"/>
                    <a:pt x="617" y="4"/>
                    <a:pt x="624" y="0"/>
                  </a:cubicBezTo>
                  <a:cubicBezTo>
                    <a:pt x="587" y="46"/>
                    <a:pt x="567" y="104"/>
                    <a:pt x="569" y="163"/>
                  </a:cubicBezTo>
                  <a:cubicBezTo>
                    <a:pt x="569" y="189"/>
                    <a:pt x="574" y="215"/>
                    <a:pt x="584" y="240"/>
                  </a:cubicBezTo>
                  <a:cubicBezTo>
                    <a:pt x="589" y="253"/>
                    <a:pt x="595" y="266"/>
                    <a:pt x="601" y="277"/>
                  </a:cubicBezTo>
                  <a:cubicBezTo>
                    <a:pt x="606" y="285"/>
                    <a:pt x="611" y="293"/>
                    <a:pt x="617" y="301"/>
                  </a:cubicBezTo>
                  <a:cubicBezTo>
                    <a:pt x="725" y="453"/>
                    <a:pt x="1007" y="567"/>
                    <a:pt x="1456" y="641"/>
                  </a:cubicBezTo>
                  <a:lnTo>
                    <a:pt x="40" y="641"/>
                  </a:lnTo>
                  <a:close/>
                </a:path>
              </a:pathLst>
            </a:custGeom>
            <a:solidFill>
              <a:schemeClr val="lt2"/>
            </a:solidFill>
            <a:ln>
              <a:noFill/>
            </a:ln>
            <a:effectLst>
              <a:outerShdw blurRad="254000" dist="101600" dir="2400000" sx="94000" sy="94000" algn="ctr" rotWithShape="0">
                <a:srgbClr val="0015A9">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grpSp>
      <p:sp>
        <p:nvSpPr>
          <p:cNvPr id="311" name="Google Shape;311;p35" descr="Prioritize health, safety, wellness, and connections for all communities."/>
          <p:cNvSpPr txBox="1"/>
          <p:nvPr/>
        </p:nvSpPr>
        <p:spPr>
          <a:xfrm>
            <a:off x="2754350" y="4496375"/>
            <a:ext cx="5752200" cy="1616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3100" b="1" dirty="0">
                <a:solidFill>
                  <a:schemeClr val="lt1"/>
                </a:solidFill>
                <a:latin typeface="Calibri"/>
                <a:ea typeface="Calibri"/>
                <a:cs typeface="Calibri"/>
                <a:sym typeface="Calibri"/>
              </a:rPr>
              <a:t>Prioritize health, safety, wellness, and connections for all communities.</a:t>
            </a:r>
            <a:endParaRPr sz="3400" b="1" dirty="0">
              <a:solidFill>
                <a:schemeClr val="lt1"/>
              </a:solidFill>
              <a:latin typeface="Calibri"/>
              <a:ea typeface="Calibri"/>
              <a:cs typeface="Calibri"/>
              <a:sym typeface="Calibri"/>
            </a:endParaRPr>
          </a:p>
        </p:txBody>
      </p:sp>
      <p:sp>
        <p:nvSpPr>
          <p:cNvPr id="316" name="Google Shape;316;p35" descr="Continuity of Services Plan"/>
          <p:cNvSpPr txBox="1"/>
          <p:nvPr/>
        </p:nvSpPr>
        <p:spPr>
          <a:xfrm>
            <a:off x="2754350" y="3981100"/>
            <a:ext cx="6170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dirty="0">
                <a:solidFill>
                  <a:schemeClr val="lt1"/>
                </a:solidFill>
                <a:latin typeface="Calibri"/>
                <a:ea typeface="Calibri"/>
                <a:cs typeface="Calibri"/>
                <a:sym typeface="Calibri"/>
              </a:rPr>
              <a:t> Continuity of Services Plan</a:t>
            </a:r>
            <a:endParaRPr dirty="0">
              <a:solidFill>
                <a:schemeClr val="lt1"/>
              </a:solidFill>
              <a:latin typeface="Calibri"/>
              <a:ea typeface="Calibri"/>
              <a:cs typeface="Calibri"/>
              <a:sym typeface="Calibri"/>
            </a:endParaRPr>
          </a:p>
        </p:txBody>
      </p:sp>
      <p:sp>
        <p:nvSpPr>
          <p:cNvPr id="2" name="Title 1" hidden="1"/>
          <p:cNvSpPr>
            <a:spLocks noGrp="1"/>
          </p:cNvSpPr>
          <p:nvPr>
            <p:ph type="title"/>
          </p:nvPr>
        </p:nvSpPr>
        <p:spPr/>
        <p:txBody>
          <a:bodyPr/>
          <a:lstStyle/>
          <a:p>
            <a:r>
              <a:rPr lang="en-US" dirty="0" smtClean="0"/>
              <a:t>Continuity of Services Plan</a:t>
            </a:r>
            <a:endParaRPr lang="en-US" dirty="0"/>
          </a:p>
        </p:txBody>
      </p:sp>
    </p:spTree>
    <p:extLst>
      <p:ext uri="{BB962C8B-B14F-4D97-AF65-F5344CB8AC3E}">
        <p14:creationId xmlns:p14="http://schemas.microsoft.com/office/powerpoint/2010/main" val="3555980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3" name="Google Shape;323;p36" descr="&quot;&quot;"/>
          <p:cNvSpPr/>
          <p:nvPr/>
        </p:nvSpPr>
        <p:spPr>
          <a:xfrm>
            <a:off x="2050982" y="2925003"/>
            <a:ext cx="1870517" cy="2779413"/>
          </a:xfrm>
          <a:custGeom>
            <a:avLst/>
            <a:gdLst/>
            <a:ahLst/>
            <a:cxnLst/>
            <a:rect l="l" t="t" r="r" b="b"/>
            <a:pathLst>
              <a:path w="858" h="1274" extrusionOk="0">
                <a:moveTo>
                  <a:pt x="827" y="1274"/>
                </a:moveTo>
                <a:cubicBezTo>
                  <a:pt x="824" y="1274"/>
                  <a:pt x="820" y="1274"/>
                  <a:pt x="816" y="1274"/>
                </a:cubicBezTo>
                <a:cubicBezTo>
                  <a:pt x="549" y="1236"/>
                  <a:pt x="332" y="1186"/>
                  <a:pt x="171" y="1124"/>
                </a:cubicBezTo>
                <a:cubicBezTo>
                  <a:pt x="116" y="1103"/>
                  <a:pt x="67" y="1080"/>
                  <a:pt x="25" y="1056"/>
                </a:cubicBezTo>
                <a:cubicBezTo>
                  <a:pt x="15" y="1051"/>
                  <a:pt x="7" y="1046"/>
                  <a:pt x="0" y="1041"/>
                </a:cubicBezTo>
                <a:cubicBezTo>
                  <a:pt x="13" y="1043"/>
                  <a:pt x="27" y="1044"/>
                  <a:pt x="40" y="1044"/>
                </a:cubicBezTo>
                <a:cubicBezTo>
                  <a:pt x="86" y="1044"/>
                  <a:pt x="131" y="1032"/>
                  <a:pt x="169" y="1008"/>
                </a:cubicBezTo>
                <a:cubicBezTo>
                  <a:pt x="192" y="994"/>
                  <a:pt x="211" y="977"/>
                  <a:pt x="228" y="956"/>
                </a:cubicBezTo>
                <a:cubicBezTo>
                  <a:pt x="237" y="946"/>
                  <a:pt x="245" y="934"/>
                  <a:pt x="252" y="922"/>
                </a:cubicBezTo>
                <a:cubicBezTo>
                  <a:pt x="256" y="914"/>
                  <a:pt x="261" y="906"/>
                  <a:pt x="265" y="897"/>
                </a:cubicBezTo>
                <a:cubicBezTo>
                  <a:pt x="342" y="728"/>
                  <a:pt x="300" y="426"/>
                  <a:pt x="139" y="0"/>
                </a:cubicBezTo>
                <a:cubicBezTo>
                  <a:pt x="847" y="1227"/>
                  <a:pt x="847" y="1227"/>
                  <a:pt x="847" y="1227"/>
                </a:cubicBezTo>
                <a:cubicBezTo>
                  <a:pt x="856" y="1242"/>
                  <a:pt x="858" y="1255"/>
                  <a:pt x="853" y="1263"/>
                </a:cubicBezTo>
                <a:cubicBezTo>
                  <a:pt x="849" y="1270"/>
                  <a:pt x="840" y="1274"/>
                  <a:pt x="827" y="1274"/>
                </a:cubicBezTo>
                <a:close/>
              </a:path>
            </a:pathLst>
          </a:custGeom>
          <a:solidFill>
            <a:schemeClr val="lt2"/>
          </a:solidFill>
          <a:ln>
            <a:noFill/>
          </a:ln>
          <a:effectLst>
            <a:outerShdw blurRad="254000" dist="101600" dir="2400000" sx="94000" sy="94000" algn="ctr" rotWithShape="0">
              <a:srgbClr val="061E81">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324" name="Google Shape;324;p36" descr="&quot;&quot;"/>
          <p:cNvSpPr/>
          <p:nvPr/>
        </p:nvSpPr>
        <p:spPr>
          <a:xfrm>
            <a:off x="523120" y="2632338"/>
            <a:ext cx="2116831" cy="2726691"/>
          </a:xfrm>
          <a:custGeom>
            <a:avLst/>
            <a:gdLst/>
            <a:ahLst/>
            <a:cxnLst/>
            <a:rect l="l" t="t" r="r" b="b"/>
            <a:pathLst>
              <a:path w="971" h="1250" extrusionOk="0">
                <a:moveTo>
                  <a:pt x="708" y="23"/>
                </a:moveTo>
                <a:cubicBezTo>
                  <a:pt x="717" y="8"/>
                  <a:pt x="727" y="0"/>
                  <a:pt x="737" y="0"/>
                </a:cubicBezTo>
                <a:cubicBezTo>
                  <a:pt x="747" y="0"/>
                  <a:pt x="757" y="10"/>
                  <a:pt x="764" y="27"/>
                </a:cubicBezTo>
                <a:cubicBezTo>
                  <a:pt x="865" y="277"/>
                  <a:pt x="930" y="490"/>
                  <a:pt x="957" y="661"/>
                </a:cubicBezTo>
                <a:cubicBezTo>
                  <a:pt x="966" y="719"/>
                  <a:pt x="971" y="772"/>
                  <a:pt x="971" y="821"/>
                </a:cubicBezTo>
                <a:cubicBezTo>
                  <a:pt x="971" y="832"/>
                  <a:pt x="971" y="842"/>
                  <a:pt x="971" y="850"/>
                </a:cubicBezTo>
                <a:cubicBezTo>
                  <a:pt x="950" y="795"/>
                  <a:pt x="909" y="748"/>
                  <a:pt x="857" y="720"/>
                </a:cubicBezTo>
                <a:cubicBezTo>
                  <a:pt x="834" y="708"/>
                  <a:pt x="809" y="699"/>
                  <a:pt x="783" y="695"/>
                </a:cubicBezTo>
                <a:cubicBezTo>
                  <a:pt x="770" y="693"/>
                  <a:pt x="756" y="691"/>
                  <a:pt x="742" y="691"/>
                </a:cubicBezTo>
                <a:cubicBezTo>
                  <a:pt x="733" y="691"/>
                  <a:pt x="723" y="692"/>
                  <a:pt x="714" y="693"/>
                </a:cubicBezTo>
                <a:cubicBezTo>
                  <a:pt x="529" y="711"/>
                  <a:pt x="288" y="898"/>
                  <a:pt x="0" y="1250"/>
                </a:cubicBezTo>
                <a:cubicBezTo>
                  <a:pt x="191" y="918"/>
                  <a:pt x="574" y="256"/>
                  <a:pt x="708" y="23"/>
                </a:cubicBezTo>
                <a:close/>
              </a:path>
            </a:pathLst>
          </a:custGeom>
          <a:solidFill>
            <a:schemeClr val="lt2"/>
          </a:solidFill>
          <a:ln>
            <a:noFill/>
          </a:ln>
          <a:effectLst>
            <a:outerShdw blurRad="254000" dist="101600" dir="2400000" sx="94000" sy="94000" algn="ctr" rotWithShape="0">
              <a:srgbClr val="00A2FF">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325" name="Google Shape;325;p36" descr="&quot;&quot;"/>
          <p:cNvSpPr/>
          <p:nvPr/>
        </p:nvSpPr>
        <p:spPr>
          <a:xfrm>
            <a:off x="370425" y="4331978"/>
            <a:ext cx="3173876" cy="1397885"/>
          </a:xfrm>
          <a:custGeom>
            <a:avLst/>
            <a:gdLst/>
            <a:ahLst/>
            <a:cxnLst/>
            <a:rect l="l" t="t" r="r" b="b"/>
            <a:pathLst>
              <a:path w="1456" h="641" extrusionOk="0">
                <a:moveTo>
                  <a:pt x="40" y="641"/>
                </a:moveTo>
                <a:cubicBezTo>
                  <a:pt x="22" y="641"/>
                  <a:pt x="9" y="636"/>
                  <a:pt x="5" y="627"/>
                </a:cubicBezTo>
                <a:cubicBezTo>
                  <a:pt x="0" y="618"/>
                  <a:pt x="4" y="605"/>
                  <a:pt x="15" y="590"/>
                </a:cubicBezTo>
                <a:cubicBezTo>
                  <a:pt x="181" y="378"/>
                  <a:pt x="333" y="215"/>
                  <a:pt x="467" y="107"/>
                </a:cubicBezTo>
                <a:cubicBezTo>
                  <a:pt x="513" y="70"/>
                  <a:pt x="557" y="39"/>
                  <a:pt x="599" y="14"/>
                </a:cubicBezTo>
                <a:cubicBezTo>
                  <a:pt x="608" y="8"/>
                  <a:pt x="617" y="4"/>
                  <a:pt x="624" y="0"/>
                </a:cubicBezTo>
                <a:cubicBezTo>
                  <a:pt x="587" y="46"/>
                  <a:pt x="567" y="104"/>
                  <a:pt x="569" y="163"/>
                </a:cubicBezTo>
                <a:cubicBezTo>
                  <a:pt x="569" y="189"/>
                  <a:pt x="574" y="215"/>
                  <a:pt x="584" y="240"/>
                </a:cubicBezTo>
                <a:cubicBezTo>
                  <a:pt x="589" y="253"/>
                  <a:pt x="595" y="266"/>
                  <a:pt x="601" y="277"/>
                </a:cubicBezTo>
                <a:cubicBezTo>
                  <a:pt x="606" y="285"/>
                  <a:pt x="611" y="293"/>
                  <a:pt x="617" y="301"/>
                </a:cubicBezTo>
                <a:cubicBezTo>
                  <a:pt x="725" y="453"/>
                  <a:pt x="1007" y="567"/>
                  <a:pt x="1456" y="641"/>
                </a:cubicBezTo>
                <a:lnTo>
                  <a:pt x="40" y="641"/>
                </a:lnTo>
                <a:close/>
              </a:path>
            </a:pathLst>
          </a:custGeom>
          <a:solidFill>
            <a:schemeClr val="accent1"/>
          </a:solidFill>
          <a:ln>
            <a:noFill/>
          </a:ln>
          <a:effectLst>
            <a:outerShdw blurRad="254000" dist="101600" dir="2400000" sx="94000" sy="94000" algn="ctr" rotWithShape="0">
              <a:srgbClr val="0015A9">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329" name="Google Shape;329;p36" descr="&quot;&quot;"/>
          <p:cNvSpPr/>
          <p:nvPr/>
        </p:nvSpPr>
        <p:spPr>
          <a:xfrm rot="-2007521">
            <a:off x="2432661" y="4498123"/>
            <a:ext cx="2719579" cy="478101"/>
          </a:xfrm>
          <a:prstGeom prst="leftArrow">
            <a:avLst>
              <a:gd name="adj1" fmla="val 50000"/>
              <a:gd name="adj2" fmla="val 38122"/>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36" descr="&quot;&quot;"/>
          <p:cNvSpPr txBox="1"/>
          <p:nvPr/>
        </p:nvSpPr>
        <p:spPr>
          <a:xfrm>
            <a:off x="4987150" y="4075450"/>
            <a:ext cx="3378000" cy="11082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US" sz="2000" b="1" dirty="0">
                <a:solidFill>
                  <a:schemeClr val="dk1"/>
                </a:solidFill>
                <a:latin typeface="Calibri"/>
                <a:ea typeface="Calibri"/>
                <a:cs typeface="Calibri"/>
                <a:sym typeface="Calibri"/>
              </a:rPr>
              <a:t>State Board of Education Plan Requirement (OAR 581-022-0105)</a:t>
            </a:r>
            <a:endParaRPr sz="2000" b="1" dirty="0">
              <a:solidFill>
                <a:schemeClr val="dk1"/>
              </a:solidFill>
              <a:latin typeface="Calibri"/>
              <a:ea typeface="Calibri"/>
              <a:cs typeface="Calibri"/>
              <a:sym typeface="Calibri"/>
            </a:endParaRPr>
          </a:p>
        </p:txBody>
      </p:sp>
      <p:sp>
        <p:nvSpPr>
          <p:cNvPr id="331" name="Google Shape;331;p36" descr="&quot;&quot;"/>
          <p:cNvSpPr txBox="1"/>
          <p:nvPr/>
        </p:nvSpPr>
        <p:spPr>
          <a:xfrm>
            <a:off x="4987150" y="3429000"/>
            <a:ext cx="3465300" cy="4926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US" sz="2000" b="1" dirty="0">
                <a:solidFill>
                  <a:schemeClr val="dk1"/>
                </a:solidFill>
                <a:latin typeface="Calibri"/>
                <a:ea typeface="Calibri"/>
                <a:cs typeface="Calibri"/>
                <a:sym typeface="Calibri"/>
              </a:rPr>
              <a:t>ESSER III Federal Requirements</a:t>
            </a:r>
            <a:endParaRPr sz="2000" b="1" dirty="0">
              <a:solidFill>
                <a:schemeClr val="dk1"/>
              </a:solidFill>
              <a:latin typeface="Calibri"/>
              <a:ea typeface="Calibri"/>
              <a:cs typeface="Calibri"/>
              <a:sym typeface="Calibri"/>
            </a:endParaRPr>
          </a:p>
        </p:txBody>
      </p:sp>
      <p:sp>
        <p:nvSpPr>
          <p:cNvPr id="326" name="Google Shape;326;p36" descr="&quot;&quot;"/>
          <p:cNvSpPr txBox="1"/>
          <p:nvPr/>
        </p:nvSpPr>
        <p:spPr>
          <a:xfrm>
            <a:off x="4987150" y="2413250"/>
            <a:ext cx="3378000" cy="861900"/>
          </a:xfrm>
          <a:prstGeom prst="rect">
            <a:avLst/>
          </a:prstGeom>
          <a:solidFill>
            <a:srgbClr val="F3F3F3"/>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US" sz="2200" b="1" i="1" u="sng" dirty="0">
                <a:solidFill>
                  <a:srgbClr val="999999"/>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RSSL Resiliency Framework for 2021-2022 School Year</a:t>
            </a:r>
            <a:endParaRPr sz="2200" b="1" i="1" dirty="0">
              <a:solidFill>
                <a:srgbClr val="999999"/>
              </a:solidFill>
              <a:latin typeface="Calibri"/>
              <a:ea typeface="Calibri"/>
              <a:cs typeface="Calibri"/>
              <a:sym typeface="Calibri"/>
            </a:endParaRPr>
          </a:p>
        </p:txBody>
      </p:sp>
      <p:sp>
        <p:nvSpPr>
          <p:cNvPr id="332" name="Google Shape;332;p36"/>
          <p:cNvSpPr txBox="1"/>
          <p:nvPr/>
        </p:nvSpPr>
        <p:spPr>
          <a:xfrm>
            <a:off x="381163" y="5687400"/>
            <a:ext cx="30000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dirty="0">
                <a:solidFill>
                  <a:schemeClr val="accent1"/>
                </a:solidFill>
                <a:latin typeface="Calibri"/>
                <a:ea typeface="Calibri"/>
                <a:cs typeface="Calibri"/>
                <a:sym typeface="Calibri"/>
              </a:rPr>
              <a:t>ESSER III Safe Return to In-Person &amp; Continuity of Services Plan</a:t>
            </a:r>
            <a:endParaRPr sz="700" dirty="0"/>
          </a:p>
        </p:txBody>
      </p:sp>
      <p:sp>
        <p:nvSpPr>
          <p:cNvPr id="330" name="Google Shape;330;p36"/>
          <p:cNvSpPr txBox="1"/>
          <p:nvPr/>
        </p:nvSpPr>
        <p:spPr>
          <a:xfrm>
            <a:off x="521050" y="2139750"/>
            <a:ext cx="32907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solidFill>
                  <a:schemeClr val="accent6"/>
                </a:solidFill>
              </a:rPr>
              <a:t>Submitted August 27</a:t>
            </a:r>
            <a:endParaRPr sz="2000" b="1">
              <a:solidFill>
                <a:schemeClr val="accent6"/>
              </a:solidFill>
            </a:endParaRPr>
          </a:p>
        </p:txBody>
      </p:sp>
      <p:sp>
        <p:nvSpPr>
          <p:cNvPr id="322" name="Google Shape;322;p36"/>
          <p:cNvSpPr txBox="1"/>
          <p:nvPr/>
        </p:nvSpPr>
        <p:spPr>
          <a:xfrm>
            <a:off x="1616647" y="4260251"/>
            <a:ext cx="10995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ESSER III District Plan</a:t>
            </a:r>
            <a:endParaRPr sz="1600" b="1" i="0" u="none" strike="noStrike" cap="none">
              <a:solidFill>
                <a:schemeClr val="dk1"/>
              </a:solidFill>
              <a:latin typeface="Calibri"/>
              <a:ea typeface="Calibri"/>
              <a:cs typeface="Calibri"/>
              <a:sym typeface="Calibri"/>
            </a:endParaRPr>
          </a:p>
        </p:txBody>
      </p:sp>
      <p:sp>
        <p:nvSpPr>
          <p:cNvPr id="2" name="Title 1"/>
          <p:cNvSpPr>
            <a:spLocks noGrp="1"/>
          </p:cNvSpPr>
          <p:nvPr>
            <p:ph type="title"/>
          </p:nvPr>
        </p:nvSpPr>
        <p:spPr>
          <a:xfrm>
            <a:off x="1743815" y="555083"/>
            <a:ext cx="7152300" cy="1013400"/>
          </a:xfrm>
        </p:spPr>
        <p:txBody>
          <a:bodyPr/>
          <a:lstStyle/>
          <a:p>
            <a:pPr lvl="0"/>
            <a:r>
              <a:rPr lang="en-US" sz="3200" dirty="0">
                <a:solidFill>
                  <a:schemeClr val="accent1"/>
                </a:solidFill>
                <a:latin typeface="Calibri"/>
                <a:ea typeface="Calibri"/>
                <a:cs typeface="Calibri"/>
                <a:sym typeface="Calibri"/>
              </a:rPr>
              <a:t>The Parts: ESSER III District Safe Return </a:t>
            </a:r>
            <a:br>
              <a:rPr lang="en-US" sz="3200" dirty="0">
                <a:solidFill>
                  <a:schemeClr val="accent1"/>
                </a:solidFill>
                <a:latin typeface="Calibri"/>
                <a:ea typeface="Calibri"/>
                <a:cs typeface="Calibri"/>
                <a:sym typeface="Calibri"/>
              </a:rPr>
            </a:br>
            <a:r>
              <a:rPr lang="en-US" sz="3200" dirty="0">
                <a:solidFill>
                  <a:schemeClr val="accent1"/>
                </a:solidFill>
                <a:latin typeface="Calibri"/>
                <a:ea typeface="Calibri"/>
                <a:cs typeface="Calibri"/>
                <a:sym typeface="Calibri"/>
              </a:rPr>
              <a:t>&amp; Continuity of Services Plan</a:t>
            </a:r>
            <a:r>
              <a:rPr lang="en-US" dirty="0">
                <a:solidFill>
                  <a:schemeClr val="accent1"/>
                </a:solidFill>
                <a:latin typeface="Calibri"/>
                <a:ea typeface="Calibri"/>
                <a:cs typeface="Calibri"/>
                <a:sym typeface="Calibri"/>
              </a:rPr>
              <a:t/>
            </a:r>
            <a:br>
              <a:rPr lang="en-US" dirty="0">
                <a:solidFill>
                  <a:schemeClr val="accent1"/>
                </a:solidFill>
                <a:latin typeface="Calibri"/>
                <a:ea typeface="Calibri"/>
                <a:cs typeface="Calibri"/>
                <a:sym typeface="Calibri"/>
              </a:rPr>
            </a:br>
            <a:endParaRPr lang="en-US" dirty="0"/>
          </a:p>
        </p:txBody>
      </p:sp>
    </p:spTree>
    <p:extLst>
      <p:ext uri="{BB962C8B-B14F-4D97-AF65-F5344CB8AC3E}">
        <p14:creationId xmlns:p14="http://schemas.microsoft.com/office/powerpoint/2010/main" val="3940619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p37" descr="picture of kids with a teacher doing an activity"/>
          <p:cNvPicPr preferRelativeResize="0"/>
          <p:nvPr/>
        </p:nvPicPr>
        <p:blipFill rotWithShape="1">
          <a:blip r:embed="rId3">
            <a:alphaModFix/>
          </a:blip>
          <a:srcRect l="3016" r="3025"/>
          <a:stretch/>
        </p:blipFill>
        <p:spPr>
          <a:xfrm>
            <a:off x="0" y="0"/>
            <a:ext cx="9144003" cy="6486299"/>
          </a:xfrm>
          <a:prstGeom prst="rect">
            <a:avLst/>
          </a:prstGeom>
          <a:noFill/>
          <a:ln>
            <a:noFill/>
          </a:ln>
        </p:spPr>
      </p:pic>
      <p:sp>
        <p:nvSpPr>
          <p:cNvPr id="339" name="Google Shape;339;p37" descr="&quot;&quot;"/>
          <p:cNvSpPr/>
          <p:nvPr/>
        </p:nvSpPr>
        <p:spPr>
          <a:xfrm>
            <a:off x="0" y="-18575"/>
            <a:ext cx="9144000" cy="6486300"/>
          </a:xfrm>
          <a:prstGeom prst="rect">
            <a:avLst/>
          </a:prstGeom>
          <a:solidFill>
            <a:srgbClr val="408740">
              <a:alpha val="5809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 name="Google Shape;341;p37" descr="&quot;&quot;"/>
          <p:cNvGrpSpPr/>
          <p:nvPr/>
        </p:nvGrpSpPr>
        <p:grpSpPr>
          <a:xfrm>
            <a:off x="497287" y="4245100"/>
            <a:ext cx="1904726" cy="1661451"/>
            <a:chOff x="3619637" y="3988725"/>
            <a:chExt cx="1904726" cy="1661451"/>
          </a:xfrm>
        </p:grpSpPr>
        <p:sp>
          <p:nvSpPr>
            <p:cNvPr id="342" name="Google Shape;342;p37" descr="&quot;&quot;"/>
            <p:cNvSpPr/>
            <p:nvPr/>
          </p:nvSpPr>
          <p:spPr>
            <a:xfrm>
              <a:off x="4521054" y="4145704"/>
              <a:ext cx="1003309" cy="1490819"/>
            </a:xfrm>
            <a:custGeom>
              <a:avLst/>
              <a:gdLst/>
              <a:ahLst/>
              <a:cxnLst/>
              <a:rect l="l" t="t" r="r" b="b"/>
              <a:pathLst>
                <a:path w="858" h="1274" extrusionOk="0">
                  <a:moveTo>
                    <a:pt x="827" y="1274"/>
                  </a:moveTo>
                  <a:cubicBezTo>
                    <a:pt x="824" y="1274"/>
                    <a:pt x="820" y="1274"/>
                    <a:pt x="816" y="1274"/>
                  </a:cubicBezTo>
                  <a:cubicBezTo>
                    <a:pt x="549" y="1236"/>
                    <a:pt x="332" y="1186"/>
                    <a:pt x="171" y="1124"/>
                  </a:cubicBezTo>
                  <a:cubicBezTo>
                    <a:pt x="116" y="1103"/>
                    <a:pt x="67" y="1080"/>
                    <a:pt x="25" y="1056"/>
                  </a:cubicBezTo>
                  <a:cubicBezTo>
                    <a:pt x="15" y="1051"/>
                    <a:pt x="7" y="1046"/>
                    <a:pt x="0" y="1041"/>
                  </a:cubicBezTo>
                  <a:cubicBezTo>
                    <a:pt x="13" y="1043"/>
                    <a:pt x="27" y="1044"/>
                    <a:pt x="40" y="1044"/>
                  </a:cubicBezTo>
                  <a:cubicBezTo>
                    <a:pt x="86" y="1044"/>
                    <a:pt x="131" y="1032"/>
                    <a:pt x="169" y="1008"/>
                  </a:cubicBezTo>
                  <a:cubicBezTo>
                    <a:pt x="192" y="994"/>
                    <a:pt x="211" y="977"/>
                    <a:pt x="228" y="956"/>
                  </a:cubicBezTo>
                  <a:cubicBezTo>
                    <a:pt x="237" y="946"/>
                    <a:pt x="245" y="934"/>
                    <a:pt x="252" y="922"/>
                  </a:cubicBezTo>
                  <a:cubicBezTo>
                    <a:pt x="256" y="914"/>
                    <a:pt x="261" y="906"/>
                    <a:pt x="265" y="897"/>
                  </a:cubicBezTo>
                  <a:cubicBezTo>
                    <a:pt x="342" y="728"/>
                    <a:pt x="300" y="426"/>
                    <a:pt x="139" y="0"/>
                  </a:cubicBezTo>
                  <a:cubicBezTo>
                    <a:pt x="847" y="1227"/>
                    <a:pt x="847" y="1227"/>
                    <a:pt x="847" y="1227"/>
                  </a:cubicBezTo>
                  <a:cubicBezTo>
                    <a:pt x="856" y="1242"/>
                    <a:pt x="858" y="1255"/>
                    <a:pt x="853" y="1263"/>
                  </a:cubicBezTo>
                  <a:cubicBezTo>
                    <a:pt x="849" y="1270"/>
                    <a:pt x="840" y="1274"/>
                    <a:pt x="827" y="1274"/>
                  </a:cubicBezTo>
                  <a:close/>
                </a:path>
              </a:pathLst>
            </a:custGeom>
            <a:solidFill>
              <a:schemeClr val="lt2"/>
            </a:solidFill>
            <a:ln>
              <a:noFill/>
            </a:ln>
            <a:effectLst>
              <a:outerShdw blurRad="254000" dist="101600" dir="2400000" sx="94000" sy="94000" algn="ctr" rotWithShape="0">
                <a:srgbClr val="061E81">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343" name="Google Shape;343;p37" descr="&quot;&quot;"/>
            <p:cNvSpPr/>
            <p:nvPr/>
          </p:nvSpPr>
          <p:spPr>
            <a:xfrm>
              <a:off x="3701539" y="3988725"/>
              <a:ext cx="1135424" cy="1462544"/>
            </a:xfrm>
            <a:custGeom>
              <a:avLst/>
              <a:gdLst/>
              <a:ahLst/>
              <a:cxnLst/>
              <a:rect l="l" t="t" r="r" b="b"/>
              <a:pathLst>
                <a:path w="971" h="1250" extrusionOk="0">
                  <a:moveTo>
                    <a:pt x="708" y="23"/>
                  </a:moveTo>
                  <a:cubicBezTo>
                    <a:pt x="717" y="8"/>
                    <a:pt x="727" y="0"/>
                    <a:pt x="737" y="0"/>
                  </a:cubicBezTo>
                  <a:cubicBezTo>
                    <a:pt x="747" y="0"/>
                    <a:pt x="757" y="10"/>
                    <a:pt x="764" y="27"/>
                  </a:cubicBezTo>
                  <a:cubicBezTo>
                    <a:pt x="865" y="277"/>
                    <a:pt x="930" y="490"/>
                    <a:pt x="957" y="661"/>
                  </a:cubicBezTo>
                  <a:cubicBezTo>
                    <a:pt x="966" y="719"/>
                    <a:pt x="971" y="772"/>
                    <a:pt x="971" y="821"/>
                  </a:cubicBezTo>
                  <a:cubicBezTo>
                    <a:pt x="971" y="832"/>
                    <a:pt x="971" y="842"/>
                    <a:pt x="971" y="850"/>
                  </a:cubicBezTo>
                  <a:cubicBezTo>
                    <a:pt x="950" y="795"/>
                    <a:pt x="909" y="748"/>
                    <a:pt x="857" y="720"/>
                  </a:cubicBezTo>
                  <a:cubicBezTo>
                    <a:pt x="834" y="708"/>
                    <a:pt x="809" y="699"/>
                    <a:pt x="783" y="695"/>
                  </a:cubicBezTo>
                  <a:cubicBezTo>
                    <a:pt x="770" y="693"/>
                    <a:pt x="756" y="691"/>
                    <a:pt x="742" y="691"/>
                  </a:cubicBezTo>
                  <a:cubicBezTo>
                    <a:pt x="733" y="691"/>
                    <a:pt x="723" y="692"/>
                    <a:pt x="714" y="693"/>
                  </a:cubicBezTo>
                  <a:cubicBezTo>
                    <a:pt x="529" y="711"/>
                    <a:pt x="288" y="898"/>
                    <a:pt x="0" y="1250"/>
                  </a:cubicBezTo>
                  <a:cubicBezTo>
                    <a:pt x="191" y="918"/>
                    <a:pt x="574" y="256"/>
                    <a:pt x="708" y="23"/>
                  </a:cubicBezTo>
                  <a:close/>
                </a:path>
              </a:pathLst>
            </a:custGeom>
            <a:solidFill>
              <a:schemeClr val="lt2"/>
            </a:solidFill>
            <a:ln>
              <a:noFill/>
            </a:ln>
            <a:effectLst>
              <a:outerShdw blurRad="254000" dist="101600" dir="2400000" sx="94000" sy="94000" algn="ctr" rotWithShape="0">
                <a:srgbClr val="00A2FF">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344" name="Google Shape;344;p37" descr="&quot;&quot;"/>
            <p:cNvSpPr/>
            <p:nvPr/>
          </p:nvSpPr>
          <p:spPr>
            <a:xfrm>
              <a:off x="3619637" y="4900377"/>
              <a:ext cx="1702406" cy="749799"/>
            </a:xfrm>
            <a:custGeom>
              <a:avLst/>
              <a:gdLst/>
              <a:ahLst/>
              <a:cxnLst/>
              <a:rect l="l" t="t" r="r" b="b"/>
              <a:pathLst>
                <a:path w="1456" h="641" extrusionOk="0">
                  <a:moveTo>
                    <a:pt x="40" y="641"/>
                  </a:moveTo>
                  <a:cubicBezTo>
                    <a:pt x="22" y="641"/>
                    <a:pt x="9" y="636"/>
                    <a:pt x="5" y="627"/>
                  </a:cubicBezTo>
                  <a:cubicBezTo>
                    <a:pt x="0" y="618"/>
                    <a:pt x="4" y="605"/>
                    <a:pt x="15" y="590"/>
                  </a:cubicBezTo>
                  <a:cubicBezTo>
                    <a:pt x="181" y="378"/>
                    <a:pt x="333" y="215"/>
                    <a:pt x="467" y="107"/>
                  </a:cubicBezTo>
                  <a:cubicBezTo>
                    <a:pt x="513" y="70"/>
                    <a:pt x="557" y="39"/>
                    <a:pt x="599" y="14"/>
                  </a:cubicBezTo>
                  <a:cubicBezTo>
                    <a:pt x="608" y="8"/>
                    <a:pt x="617" y="4"/>
                    <a:pt x="624" y="0"/>
                  </a:cubicBezTo>
                  <a:cubicBezTo>
                    <a:pt x="587" y="46"/>
                    <a:pt x="567" y="104"/>
                    <a:pt x="569" y="163"/>
                  </a:cubicBezTo>
                  <a:cubicBezTo>
                    <a:pt x="569" y="189"/>
                    <a:pt x="574" y="215"/>
                    <a:pt x="584" y="240"/>
                  </a:cubicBezTo>
                  <a:cubicBezTo>
                    <a:pt x="589" y="253"/>
                    <a:pt x="595" y="266"/>
                    <a:pt x="601" y="277"/>
                  </a:cubicBezTo>
                  <a:cubicBezTo>
                    <a:pt x="606" y="285"/>
                    <a:pt x="611" y="293"/>
                    <a:pt x="617" y="301"/>
                  </a:cubicBezTo>
                  <a:cubicBezTo>
                    <a:pt x="725" y="453"/>
                    <a:pt x="1007" y="567"/>
                    <a:pt x="1456" y="641"/>
                  </a:cubicBezTo>
                  <a:lnTo>
                    <a:pt x="40" y="641"/>
                  </a:lnTo>
                  <a:close/>
                </a:path>
              </a:pathLst>
            </a:custGeom>
            <a:solidFill>
              <a:schemeClr val="lt2"/>
            </a:solidFill>
            <a:ln>
              <a:noFill/>
            </a:ln>
            <a:effectLst>
              <a:outerShdw blurRad="254000" dist="101600" dir="2400000" sx="94000" sy="94000" algn="ctr" rotWithShape="0">
                <a:srgbClr val="0015A9">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grpSp>
      <p:sp>
        <p:nvSpPr>
          <p:cNvPr id="340" name="Google Shape;340;p37" descr="&#10;"/>
          <p:cNvSpPr txBox="1"/>
          <p:nvPr/>
        </p:nvSpPr>
        <p:spPr>
          <a:xfrm>
            <a:off x="2754350" y="4496375"/>
            <a:ext cx="5752200" cy="1616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3100" b="1" dirty="0">
                <a:solidFill>
                  <a:schemeClr val="lt1"/>
                </a:solidFill>
                <a:latin typeface="Calibri"/>
                <a:ea typeface="Calibri"/>
                <a:cs typeface="Calibri"/>
                <a:sym typeface="Calibri"/>
              </a:rPr>
              <a:t>Addressing unfinished learning through evidence-based acceleration strategies.</a:t>
            </a:r>
            <a:endParaRPr sz="3400" b="1" dirty="0">
              <a:solidFill>
                <a:schemeClr val="lt1"/>
              </a:solidFill>
              <a:latin typeface="Calibri"/>
              <a:ea typeface="Calibri"/>
              <a:cs typeface="Calibri"/>
              <a:sym typeface="Calibri"/>
            </a:endParaRPr>
          </a:p>
        </p:txBody>
      </p:sp>
      <p:sp>
        <p:nvSpPr>
          <p:cNvPr id="345" name="Google Shape;345;p37" descr="&#10;"/>
          <p:cNvSpPr txBox="1"/>
          <p:nvPr/>
        </p:nvSpPr>
        <p:spPr>
          <a:xfrm>
            <a:off x="2830550" y="3981100"/>
            <a:ext cx="6170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dirty="0">
                <a:solidFill>
                  <a:schemeClr val="lt1"/>
                </a:solidFill>
                <a:latin typeface="Calibri"/>
                <a:ea typeface="Calibri"/>
                <a:cs typeface="Calibri"/>
                <a:sym typeface="Calibri"/>
              </a:rPr>
              <a:t>ARP Federal Funding</a:t>
            </a:r>
            <a:endParaRPr dirty="0">
              <a:solidFill>
                <a:schemeClr val="lt1"/>
              </a:solidFill>
              <a:latin typeface="Calibri"/>
              <a:ea typeface="Calibri"/>
              <a:cs typeface="Calibri"/>
              <a:sym typeface="Calibri"/>
            </a:endParaRPr>
          </a:p>
        </p:txBody>
      </p:sp>
      <p:sp>
        <p:nvSpPr>
          <p:cNvPr id="2" name="Title 1" hidden="1"/>
          <p:cNvSpPr>
            <a:spLocks noGrp="1"/>
          </p:cNvSpPr>
          <p:nvPr>
            <p:ph type="title"/>
          </p:nvPr>
        </p:nvSpPr>
        <p:spPr/>
        <p:txBody>
          <a:bodyPr/>
          <a:lstStyle/>
          <a:p>
            <a:r>
              <a:rPr lang="en-US" dirty="0" smtClean="0"/>
              <a:t>ARP Federal Funding</a:t>
            </a:r>
            <a:endParaRPr lang="en-US" dirty="0"/>
          </a:p>
        </p:txBody>
      </p:sp>
    </p:spTree>
    <p:extLst>
      <p:ext uri="{BB962C8B-B14F-4D97-AF65-F5344CB8AC3E}">
        <p14:creationId xmlns:p14="http://schemas.microsoft.com/office/powerpoint/2010/main" val="802229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
        <p:nvSpPr>
          <p:cNvPr id="133" name="Google Shape;133;p20"/>
          <p:cNvSpPr txBox="1">
            <a:spLocks noGrp="1"/>
          </p:cNvSpPr>
          <p:nvPr>
            <p:ph type="subTitle" idx="4294967295"/>
          </p:nvPr>
        </p:nvSpPr>
        <p:spPr>
          <a:xfrm>
            <a:off x="0" y="1376363"/>
            <a:ext cx="8816975" cy="443865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Clr>
                <a:schemeClr val="accent1"/>
              </a:buClr>
              <a:buSzPts val="2400"/>
              <a:buChar char="●"/>
            </a:pPr>
            <a:r>
              <a:rPr lang="en-US" dirty="0">
                <a:solidFill>
                  <a:schemeClr val="accent1"/>
                </a:solidFill>
              </a:rPr>
              <a:t>Designed to be self-paced </a:t>
            </a:r>
            <a:endParaRPr dirty="0">
              <a:solidFill>
                <a:schemeClr val="accent1"/>
              </a:solidFill>
            </a:endParaRPr>
          </a:p>
          <a:p>
            <a:pPr marL="457200" lvl="0" indent="-381000" algn="l" rtl="0">
              <a:spcBef>
                <a:spcPts val="1000"/>
              </a:spcBef>
              <a:spcAft>
                <a:spcPts val="0"/>
              </a:spcAft>
              <a:buClr>
                <a:schemeClr val="accent1"/>
              </a:buClr>
              <a:buSzPts val="2400"/>
              <a:buChar char="●"/>
            </a:pPr>
            <a:r>
              <a:rPr lang="en-US" dirty="0">
                <a:solidFill>
                  <a:schemeClr val="accent1"/>
                </a:solidFill>
              </a:rPr>
              <a:t>Can be copied and customized by districts and ESDs as needed</a:t>
            </a:r>
            <a:endParaRPr dirty="0">
              <a:solidFill>
                <a:schemeClr val="accent1"/>
              </a:solidFill>
            </a:endParaRPr>
          </a:p>
          <a:p>
            <a:pPr marL="457200" lvl="0" indent="-381000" algn="l" rtl="0">
              <a:spcBef>
                <a:spcPts val="1000"/>
              </a:spcBef>
              <a:spcAft>
                <a:spcPts val="0"/>
              </a:spcAft>
              <a:buClr>
                <a:schemeClr val="accent1"/>
              </a:buClr>
              <a:buSzPts val="2400"/>
              <a:buChar char="●"/>
            </a:pPr>
            <a:r>
              <a:rPr lang="en-US" dirty="0">
                <a:solidFill>
                  <a:schemeClr val="accent1"/>
                </a:solidFill>
              </a:rPr>
              <a:t>This module provides an overview of ESSER III funds to assist districts in meeting ESSER III requirements.  </a:t>
            </a:r>
            <a:endParaRPr dirty="0">
              <a:solidFill>
                <a:schemeClr val="accent1"/>
              </a:solidFill>
            </a:endParaRPr>
          </a:p>
          <a:p>
            <a:pPr marL="914400" lvl="1" indent="-355600" algn="l" rtl="0">
              <a:spcBef>
                <a:spcPts val="1000"/>
              </a:spcBef>
              <a:spcAft>
                <a:spcPts val="0"/>
              </a:spcAft>
              <a:buClr>
                <a:schemeClr val="accent1"/>
              </a:buClr>
              <a:buSzPts val="2000"/>
              <a:buChar char="○"/>
            </a:pPr>
            <a:r>
              <a:rPr lang="en-US" dirty="0">
                <a:solidFill>
                  <a:schemeClr val="accent1"/>
                </a:solidFill>
              </a:rPr>
              <a:t>Comparison of ESSER I, II, and III funds</a:t>
            </a:r>
            <a:endParaRPr dirty="0">
              <a:solidFill>
                <a:schemeClr val="accent1"/>
              </a:solidFill>
            </a:endParaRPr>
          </a:p>
          <a:p>
            <a:pPr marL="914400" lvl="1" indent="-355600" algn="l" rtl="0">
              <a:spcBef>
                <a:spcPts val="1000"/>
              </a:spcBef>
              <a:spcAft>
                <a:spcPts val="0"/>
              </a:spcAft>
              <a:buClr>
                <a:schemeClr val="accent1"/>
              </a:buClr>
              <a:buSzPts val="2000"/>
              <a:buChar char="○"/>
            </a:pPr>
            <a:r>
              <a:rPr lang="en-US" dirty="0">
                <a:solidFill>
                  <a:schemeClr val="accent1"/>
                </a:solidFill>
              </a:rPr>
              <a:t>USED requirements specific to ESSER III</a:t>
            </a:r>
            <a:endParaRPr dirty="0">
              <a:solidFill>
                <a:schemeClr val="accent1"/>
              </a:solidFill>
            </a:endParaRPr>
          </a:p>
          <a:p>
            <a:pPr marL="914400" lvl="1" indent="-355600" algn="l" rtl="0">
              <a:spcBef>
                <a:spcPts val="1000"/>
              </a:spcBef>
              <a:spcAft>
                <a:spcPts val="0"/>
              </a:spcAft>
              <a:buClr>
                <a:schemeClr val="accent1"/>
              </a:buClr>
              <a:buSzPts val="2000"/>
              <a:buChar char="○"/>
            </a:pPr>
            <a:r>
              <a:rPr lang="en-US" dirty="0">
                <a:solidFill>
                  <a:schemeClr val="accent1"/>
                </a:solidFill>
              </a:rPr>
              <a:t>Intersections between ESSER III District Plan, Student Investment Account (SIA) Plan, and Continuity of Services </a:t>
            </a:r>
            <a:r>
              <a:rPr lang="en-US" dirty="0" smtClean="0">
                <a:solidFill>
                  <a:schemeClr val="accent1"/>
                </a:solidFill>
              </a:rPr>
              <a:t>Plan</a:t>
            </a:r>
            <a:endParaRPr dirty="0">
              <a:solidFill>
                <a:schemeClr val="accent1"/>
              </a:solidFill>
            </a:endParaRPr>
          </a:p>
        </p:txBody>
      </p:sp>
      <p:sp>
        <p:nvSpPr>
          <p:cNvPr id="2" name="Title 1"/>
          <p:cNvSpPr>
            <a:spLocks noGrp="1"/>
          </p:cNvSpPr>
          <p:nvPr>
            <p:ph type="title"/>
          </p:nvPr>
        </p:nvSpPr>
        <p:spPr/>
        <p:txBody>
          <a:bodyPr/>
          <a:lstStyle/>
          <a:p>
            <a:r>
              <a:rPr lang="en-US" dirty="0">
                <a:solidFill>
                  <a:schemeClr val="accent1"/>
                </a:solidFill>
                <a:latin typeface="Calibri"/>
                <a:ea typeface="Calibri"/>
                <a:cs typeface="Calibri"/>
                <a:sym typeface="Calibri"/>
              </a:rPr>
              <a:t>About This Learning Module</a:t>
            </a:r>
            <a:r>
              <a:rPr lang="en-US" sz="2800" dirty="0">
                <a:solidFill>
                  <a:schemeClr val="accent1"/>
                </a:solidFill>
              </a:rPr>
              <a:t/>
            </a:r>
            <a:br>
              <a:rPr lang="en-US" sz="2800" dirty="0">
                <a:solidFill>
                  <a:schemeClr val="accent1"/>
                </a:solidFill>
              </a:rPr>
            </a:br>
            <a:endParaRPr lang="en-US" dirty="0"/>
          </a:p>
        </p:txBody>
      </p:sp>
    </p:spTree>
    <p:extLst>
      <p:ext uri="{BB962C8B-B14F-4D97-AF65-F5344CB8AC3E}">
        <p14:creationId xmlns:p14="http://schemas.microsoft.com/office/powerpoint/2010/main" val="1386401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4" name="Google Shape;354;p38" descr="&quot;&quot;"/>
          <p:cNvSpPr/>
          <p:nvPr/>
        </p:nvSpPr>
        <p:spPr>
          <a:xfrm>
            <a:off x="2660582" y="2925003"/>
            <a:ext cx="1870517" cy="2779413"/>
          </a:xfrm>
          <a:custGeom>
            <a:avLst/>
            <a:gdLst/>
            <a:ahLst/>
            <a:cxnLst/>
            <a:rect l="l" t="t" r="r" b="b"/>
            <a:pathLst>
              <a:path w="858" h="1274" extrusionOk="0">
                <a:moveTo>
                  <a:pt x="827" y="1274"/>
                </a:moveTo>
                <a:cubicBezTo>
                  <a:pt x="824" y="1274"/>
                  <a:pt x="820" y="1274"/>
                  <a:pt x="816" y="1274"/>
                </a:cubicBezTo>
                <a:cubicBezTo>
                  <a:pt x="549" y="1236"/>
                  <a:pt x="332" y="1186"/>
                  <a:pt x="171" y="1124"/>
                </a:cubicBezTo>
                <a:cubicBezTo>
                  <a:pt x="116" y="1103"/>
                  <a:pt x="67" y="1080"/>
                  <a:pt x="25" y="1056"/>
                </a:cubicBezTo>
                <a:cubicBezTo>
                  <a:pt x="15" y="1051"/>
                  <a:pt x="7" y="1046"/>
                  <a:pt x="0" y="1041"/>
                </a:cubicBezTo>
                <a:cubicBezTo>
                  <a:pt x="13" y="1043"/>
                  <a:pt x="27" y="1044"/>
                  <a:pt x="40" y="1044"/>
                </a:cubicBezTo>
                <a:cubicBezTo>
                  <a:pt x="86" y="1044"/>
                  <a:pt x="131" y="1032"/>
                  <a:pt x="169" y="1008"/>
                </a:cubicBezTo>
                <a:cubicBezTo>
                  <a:pt x="192" y="994"/>
                  <a:pt x="211" y="977"/>
                  <a:pt x="228" y="956"/>
                </a:cubicBezTo>
                <a:cubicBezTo>
                  <a:pt x="237" y="946"/>
                  <a:pt x="245" y="934"/>
                  <a:pt x="252" y="922"/>
                </a:cubicBezTo>
                <a:cubicBezTo>
                  <a:pt x="256" y="914"/>
                  <a:pt x="261" y="906"/>
                  <a:pt x="265" y="897"/>
                </a:cubicBezTo>
                <a:cubicBezTo>
                  <a:pt x="342" y="728"/>
                  <a:pt x="300" y="426"/>
                  <a:pt x="139" y="0"/>
                </a:cubicBezTo>
                <a:cubicBezTo>
                  <a:pt x="847" y="1227"/>
                  <a:pt x="847" y="1227"/>
                  <a:pt x="847" y="1227"/>
                </a:cubicBezTo>
                <a:cubicBezTo>
                  <a:pt x="856" y="1242"/>
                  <a:pt x="858" y="1255"/>
                  <a:pt x="853" y="1263"/>
                </a:cubicBezTo>
                <a:cubicBezTo>
                  <a:pt x="849" y="1270"/>
                  <a:pt x="840" y="1274"/>
                  <a:pt x="827" y="1274"/>
                </a:cubicBezTo>
                <a:close/>
              </a:path>
            </a:pathLst>
          </a:custGeom>
          <a:solidFill>
            <a:schemeClr val="lt2"/>
          </a:solidFill>
          <a:ln>
            <a:noFill/>
          </a:ln>
          <a:effectLst>
            <a:outerShdw blurRad="254000" dist="101600" dir="2400000" sx="94000" sy="94000" algn="ctr" rotWithShape="0">
              <a:srgbClr val="061E81">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355" name="Google Shape;355;p38" descr="&quot;&quot;"/>
          <p:cNvSpPr/>
          <p:nvPr/>
        </p:nvSpPr>
        <p:spPr>
          <a:xfrm>
            <a:off x="1132720" y="2632338"/>
            <a:ext cx="2116831" cy="2726691"/>
          </a:xfrm>
          <a:custGeom>
            <a:avLst/>
            <a:gdLst/>
            <a:ahLst/>
            <a:cxnLst/>
            <a:rect l="l" t="t" r="r" b="b"/>
            <a:pathLst>
              <a:path w="971" h="1250" extrusionOk="0">
                <a:moveTo>
                  <a:pt x="708" y="23"/>
                </a:moveTo>
                <a:cubicBezTo>
                  <a:pt x="717" y="8"/>
                  <a:pt x="727" y="0"/>
                  <a:pt x="737" y="0"/>
                </a:cubicBezTo>
                <a:cubicBezTo>
                  <a:pt x="747" y="0"/>
                  <a:pt x="757" y="10"/>
                  <a:pt x="764" y="27"/>
                </a:cubicBezTo>
                <a:cubicBezTo>
                  <a:pt x="865" y="277"/>
                  <a:pt x="930" y="490"/>
                  <a:pt x="957" y="661"/>
                </a:cubicBezTo>
                <a:cubicBezTo>
                  <a:pt x="966" y="719"/>
                  <a:pt x="971" y="772"/>
                  <a:pt x="971" y="821"/>
                </a:cubicBezTo>
                <a:cubicBezTo>
                  <a:pt x="971" y="832"/>
                  <a:pt x="971" y="842"/>
                  <a:pt x="971" y="850"/>
                </a:cubicBezTo>
                <a:cubicBezTo>
                  <a:pt x="950" y="795"/>
                  <a:pt x="909" y="748"/>
                  <a:pt x="857" y="720"/>
                </a:cubicBezTo>
                <a:cubicBezTo>
                  <a:pt x="834" y="708"/>
                  <a:pt x="809" y="699"/>
                  <a:pt x="783" y="695"/>
                </a:cubicBezTo>
                <a:cubicBezTo>
                  <a:pt x="770" y="693"/>
                  <a:pt x="756" y="691"/>
                  <a:pt x="742" y="691"/>
                </a:cubicBezTo>
                <a:cubicBezTo>
                  <a:pt x="733" y="691"/>
                  <a:pt x="723" y="692"/>
                  <a:pt x="714" y="693"/>
                </a:cubicBezTo>
                <a:cubicBezTo>
                  <a:pt x="529" y="711"/>
                  <a:pt x="288" y="898"/>
                  <a:pt x="0" y="1250"/>
                </a:cubicBezTo>
                <a:cubicBezTo>
                  <a:pt x="191" y="918"/>
                  <a:pt x="574" y="256"/>
                  <a:pt x="708" y="23"/>
                </a:cubicBezTo>
                <a:close/>
              </a:path>
            </a:pathLst>
          </a:custGeom>
          <a:solidFill>
            <a:schemeClr val="accent5"/>
          </a:solidFill>
          <a:ln>
            <a:noFill/>
          </a:ln>
          <a:effectLst>
            <a:outerShdw blurRad="254000" dist="101600" dir="2400000" sx="94000" sy="94000" algn="ctr" rotWithShape="0">
              <a:srgbClr val="00A2FF">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356" name="Google Shape;356;p38" descr="&quot;&quot;"/>
          <p:cNvSpPr/>
          <p:nvPr/>
        </p:nvSpPr>
        <p:spPr>
          <a:xfrm>
            <a:off x="980025" y="4331978"/>
            <a:ext cx="3173876" cy="1397885"/>
          </a:xfrm>
          <a:custGeom>
            <a:avLst/>
            <a:gdLst/>
            <a:ahLst/>
            <a:cxnLst/>
            <a:rect l="l" t="t" r="r" b="b"/>
            <a:pathLst>
              <a:path w="1456" h="641" extrusionOk="0">
                <a:moveTo>
                  <a:pt x="40" y="641"/>
                </a:moveTo>
                <a:cubicBezTo>
                  <a:pt x="22" y="641"/>
                  <a:pt x="9" y="636"/>
                  <a:pt x="5" y="627"/>
                </a:cubicBezTo>
                <a:cubicBezTo>
                  <a:pt x="0" y="618"/>
                  <a:pt x="4" y="605"/>
                  <a:pt x="15" y="590"/>
                </a:cubicBezTo>
                <a:cubicBezTo>
                  <a:pt x="181" y="378"/>
                  <a:pt x="333" y="215"/>
                  <a:pt x="467" y="107"/>
                </a:cubicBezTo>
                <a:cubicBezTo>
                  <a:pt x="513" y="70"/>
                  <a:pt x="557" y="39"/>
                  <a:pt x="599" y="14"/>
                </a:cubicBezTo>
                <a:cubicBezTo>
                  <a:pt x="608" y="8"/>
                  <a:pt x="617" y="4"/>
                  <a:pt x="624" y="0"/>
                </a:cubicBezTo>
                <a:cubicBezTo>
                  <a:pt x="587" y="46"/>
                  <a:pt x="567" y="104"/>
                  <a:pt x="569" y="163"/>
                </a:cubicBezTo>
                <a:cubicBezTo>
                  <a:pt x="569" y="189"/>
                  <a:pt x="574" y="215"/>
                  <a:pt x="584" y="240"/>
                </a:cubicBezTo>
                <a:cubicBezTo>
                  <a:pt x="589" y="253"/>
                  <a:pt x="595" y="266"/>
                  <a:pt x="601" y="277"/>
                </a:cubicBezTo>
                <a:cubicBezTo>
                  <a:pt x="606" y="285"/>
                  <a:pt x="611" y="293"/>
                  <a:pt x="617" y="301"/>
                </a:cubicBezTo>
                <a:cubicBezTo>
                  <a:pt x="725" y="453"/>
                  <a:pt x="1007" y="567"/>
                  <a:pt x="1456" y="641"/>
                </a:cubicBezTo>
                <a:lnTo>
                  <a:pt x="40" y="641"/>
                </a:lnTo>
                <a:close/>
              </a:path>
            </a:pathLst>
          </a:custGeom>
          <a:solidFill>
            <a:schemeClr val="lt2"/>
          </a:solidFill>
          <a:ln>
            <a:noFill/>
          </a:ln>
          <a:effectLst>
            <a:outerShdw blurRad="254000" dist="101600" dir="2400000" sx="94000" sy="94000" algn="ctr" rotWithShape="0">
              <a:srgbClr val="0015A9">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358" name="Google Shape;358;p38" descr="&quot;&quot;"/>
          <p:cNvSpPr/>
          <p:nvPr/>
        </p:nvSpPr>
        <p:spPr>
          <a:xfrm>
            <a:off x="2032600" y="1861900"/>
            <a:ext cx="1486800" cy="972900"/>
          </a:xfrm>
          <a:prstGeom prst="bentArrow">
            <a:avLst>
              <a:gd name="adj1" fmla="val 25000"/>
              <a:gd name="adj2" fmla="val 23670"/>
              <a:gd name="adj3" fmla="val 26034"/>
              <a:gd name="adj4" fmla="val 42308"/>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38" descr="&quot;&quot;"/>
          <p:cNvSpPr txBox="1"/>
          <p:nvPr/>
        </p:nvSpPr>
        <p:spPr>
          <a:xfrm>
            <a:off x="3536750" y="1572650"/>
            <a:ext cx="1705200" cy="14160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2000" b="1" dirty="0"/>
              <a:t>ARP ESSER III</a:t>
            </a:r>
            <a:endParaRPr sz="2000" b="1" dirty="0"/>
          </a:p>
          <a:p>
            <a:pPr marL="0" marR="0" lvl="0" indent="0" algn="l" rtl="0">
              <a:lnSpc>
                <a:spcPct val="100000"/>
              </a:lnSpc>
              <a:spcBef>
                <a:spcPts val="0"/>
              </a:spcBef>
              <a:spcAft>
                <a:spcPts val="0"/>
              </a:spcAft>
              <a:buNone/>
            </a:pPr>
            <a:r>
              <a:rPr lang="en-US" sz="2000" b="0" i="0" u="none" strike="noStrike" cap="none" dirty="0">
                <a:solidFill>
                  <a:srgbClr val="B7B7B7"/>
                </a:solidFill>
                <a:latin typeface="Arial"/>
                <a:ea typeface="Arial"/>
                <a:cs typeface="Arial"/>
                <a:sym typeface="Arial"/>
              </a:rPr>
              <a:t>ARP HCY</a:t>
            </a:r>
            <a:endParaRPr sz="2000" b="0" i="0" u="none" strike="noStrike" cap="none" dirty="0">
              <a:solidFill>
                <a:srgbClr val="B7B7B7"/>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a:solidFill>
                  <a:srgbClr val="B7B7B7"/>
                </a:solidFill>
                <a:latin typeface="Arial"/>
                <a:ea typeface="Arial"/>
                <a:cs typeface="Arial"/>
                <a:sym typeface="Arial"/>
              </a:rPr>
              <a:t>ARP IDEA</a:t>
            </a:r>
            <a:endParaRPr sz="2000" b="0" i="0" u="none" strike="noStrike" cap="none" dirty="0">
              <a:solidFill>
                <a:srgbClr val="B7B7B7"/>
              </a:solidFill>
              <a:latin typeface="Arial"/>
              <a:ea typeface="Arial"/>
              <a:cs typeface="Arial"/>
              <a:sym typeface="Arial"/>
            </a:endParaRPr>
          </a:p>
        </p:txBody>
      </p:sp>
      <p:pic>
        <p:nvPicPr>
          <p:cNvPr id="351" name="Google Shape;351;p38" descr="&quot;&quot;"/>
          <p:cNvPicPr preferRelativeResize="0"/>
          <p:nvPr/>
        </p:nvPicPr>
        <p:blipFill rotWithShape="1">
          <a:blip r:embed="rId3">
            <a:alphaModFix/>
          </a:blip>
          <a:srcRect l="3191" t="24766" r="49381" b="4472"/>
          <a:stretch/>
        </p:blipFill>
        <p:spPr>
          <a:xfrm>
            <a:off x="4258012" y="2248799"/>
            <a:ext cx="4825262" cy="4049775"/>
          </a:xfrm>
          <a:prstGeom prst="rect">
            <a:avLst/>
          </a:prstGeom>
          <a:noFill/>
          <a:ln>
            <a:noFill/>
          </a:ln>
        </p:spPr>
      </p:pic>
      <p:sp>
        <p:nvSpPr>
          <p:cNvPr id="359" name="Google Shape;359;p38" descr="&quot;&quot;"/>
          <p:cNvSpPr/>
          <p:nvPr/>
        </p:nvSpPr>
        <p:spPr>
          <a:xfrm rot="1149850">
            <a:off x="3169787" y="4165141"/>
            <a:ext cx="2236228" cy="478269"/>
          </a:xfrm>
          <a:prstGeom prst="leftArrow">
            <a:avLst>
              <a:gd name="adj1" fmla="val 50000"/>
              <a:gd name="adj2" fmla="val 50000"/>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38"/>
          <p:cNvSpPr txBox="1"/>
          <p:nvPr/>
        </p:nvSpPr>
        <p:spPr>
          <a:xfrm>
            <a:off x="4719350" y="4014125"/>
            <a:ext cx="4260000" cy="13716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marR="0" lvl="0" indent="0" algn="l" rtl="0">
              <a:lnSpc>
                <a:spcPct val="100000"/>
              </a:lnSpc>
              <a:spcBef>
                <a:spcPts val="700"/>
              </a:spcBef>
              <a:spcAft>
                <a:spcPts val="0"/>
              </a:spcAft>
              <a:buClr>
                <a:srgbClr val="000000"/>
              </a:buClr>
              <a:buSzPts val="2000"/>
              <a:buFont typeface="Arial"/>
              <a:buNone/>
            </a:pPr>
            <a:r>
              <a:rPr lang="en-US" sz="1900" b="1" i="0" u="sng" strike="noStrike" cap="none" dirty="0">
                <a:solidFill>
                  <a:srgbClr val="1F75BC"/>
                </a:solidFill>
                <a:highlight>
                  <a:schemeClr val="lt1"/>
                </a:highlight>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Integrated Planning Tool</a:t>
            </a:r>
            <a:r>
              <a:rPr lang="en-US" sz="1900" b="1" i="0" u="none" strike="noStrike" cap="none" dirty="0">
                <a:solidFill>
                  <a:schemeClr val="dk1"/>
                </a:solidFill>
                <a:highlight>
                  <a:schemeClr val="lt1"/>
                </a:highlight>
                <a:latin typeface="Calibri"/>
                <a:ea typeface="Calibri"/>
                <a:cs typeface="Calibri"/>
                <a:sym typeface="Calibri"/>
              </a:rPr>
              <a:t> provides details about district outcomes, strategies, activities, and estimated investments </a:t>
            </a:r>
            <a:endParaRPr sz="1900" b="1" i="0" u="none" strike="noStrike" cap="none" dirty="0">
              <a:solidFill>
                <a:srgbClr val="000000"/>
              </a:solidFill>
              <a:latin typeface="Calibri"/>
              <a:ea typeface="Calibri"/>
              <a:cs typeface="Calibri"/>
              <a:sym typeface="Calibri"/>
            </a:endParaRPr>
          </a:p>
        </p:txBody>
      </p:sp>
      <p:sp>
        <p:nvSpPr>
          <p:cNvPr id="361" name="Google Shape;361;p38"/>
          <p:cNvSpPr txBox="1"/>
          <p:nvPr/>
        </p:nvSpPr>
        <p:spPr>
          <a:xfrm>
            <a:off x="-12575" y="2628600"/>
            <a:ext cx="1926300" cy="1600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b="1" dirty="0">
                <a:solidFill>
                  <a:schemeClr val="accent5"/>
                </a:solidFill>
                <a:latin typeface="Calibri"/>
                <a:ea typeface="Calibri"/>
                <a:cs typeface="Calibri"/>
                <a:sym typeface="Calibri"/>
              </a:rPr>
              <a:t>ESSER III District Funding Requirements</a:t>
            </a:r>
            <a:endParaRPr sz="2300" b="1" dirty="0">
              <a:solidFill>
                <a:schemeClr val="accent5"/>
              </a:solidFill>
              <a:latin typeface="Calibri"/>
              <a:ea typeface="Calibri"/>
              <a:cs typeface="Calibri"/>
              <a:sym typeface="Calibri"/>
            </a:endParaRPr>
          </a:p>
        </p:txBody>
      </p:sp>
      <p:sp>
        <p:nvSpPr>
          <p:cNvPr id="352" name="Google Shape;352;p38" descr="&quot;&quot;"/>
          <p:cNvSpPr txBox="1"/>
          <p:nvPr/>
        </p:nvSpPr>
        <p:spPr>
          <a:xfrm>
            <a:off x="2226247" y="4260251"/>
            <a:ext cx="10995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ESSER III District Plan</a:t>
            </a:r>
            <a:endParaRPr sz="1600" b="1" i="0" u="none" strike="noStrike" cap="none">
              <a:solidFill>
                <a:schemeClr val="dk1"/>
              </a:solidFill>
              <a:latin typeface="Calibri"/>
              <a:ea typeface="Calibri"/>
              <a:cs typeface="Calibri"/>
              <a:sym typeface="Calibri"/>
            </a:endParaRPr>
          </a:p>
        </p:txBody>
      </p:sp>
      <p:sp>
        <p:nvSpPr>
          <p:cNvPr id="360" name="Google Shape;360;p38"/>
          <p:cNvSpPr txBox="1"/>
          <p:nvPr/>
        </p:nvSpPr>
        <p:spPr>
          <a:xfrm>
            <a:off x="3363950" y="712900"/>
            <a:ext cx="5557200" cy="615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800" b="1">
                <a:solidFill>
                  <a:schemeClr val="accent5"/>
                </a:solidFill>
                <a:latin typeface="Calibri"/>
                <a:ea typeface="Calibri"/>
                <a:cs typeface="Calibri"/>
                <a:sym typeface="Calibri"/>
              </a:rPr>
              <a:t>The Parts: ARP Federal Funding </a:t>
            </a:r>
            <a:endParaRPr sz="2800" b="1">
              <a:solidFill>
                <a:schemeClr val="accent5"/>
              </a:solidFill>
              <a:latin typeface="Calibri"/>
              <a:ea typeface="Calibri"/>
              <a:cs typeface="Calibri"/>
              <a:sym typeface="Calibri"/>
            </a:endParaRPr>
          </a:p>
        </p:txBody>
      </p:sp>
      <p:sp>
        <p:nvSpPr>
          <p:cNvPr id="2" name="Title 1"/>
          <p:cNvSpPr>
            <a:spLocks noGrp="1"/>
          </p:cNvSpPr>
          <p:nvPr>
            <p:ph type="title"/>
          </p:nvPr>
        </p:nvSpPr>
        <p:spPr/>
        <p:txBody>
          <a:bodyPr/>
          <a:lstStyle/>
          <a:p>
            <a:r>
              <a:rPr lang="en-US" sz="3200" dirty="0">
                <a:solidFill>
                  <a:schemeClr val="accent1"/>
                </a:solidFill>
              </a:rPr>
              <a:t>Overview of ESSER III District Plan</a:t>
            </a:r>
            <a:br>
              <a:rPr lang="en-US" sz="3200" dirty="0">
                <a:solidFill>
                  <a:schemeClr val="accent1"/>
                </a:solidFill>
              </a:rPr>
            </a:br>
            <a:endParaRPr lang="en-US" sz="3200" dirty="0"/>
          </a:p>
        </p:txBody>
      </p:sp>
    </p:spTree>
    <p:extLst>
      <p:ext uri="{BB962C8B-B14F-4D97-AF65-F5344CB8AC3E}">
        <p14:creationId xmlns:p14="http://schemas.microsoft.com/office/powerpoint/2010/main" val="872998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39" descr="picture of students with masks"/>
          <p:cNvPicPr preferRelativeResize="0"/>
          <p:nvPr/>
        </p:nvPicPr>
        <p:blipFill rotWithShape="1">
          <a:blip r:embed="rId3">
            <a:alphaModFix/>
          </a:blip>
          <a:srcRect l="3016" r="3025"/>
          <a:stretch/>
        </p:blipFill>
        <p:spPr>
          <a:xfrm>
            <a:off x="0" y="0"/>
            <a:ext cx="9144003" cy="6486299"/>
          </a:xfrm>
          <a:prstGeom prst="rect">
            <a:avLst/>
          </a:prstGeom>
          <a:noFill/>
          <a:ln>
            <a:noFill/>
          </a:ln>
        </p:spPr>
      </p:pic>
      <p:sp>
        <p:nvSpPr>
          <p:cNvPr id="369" name="Google Shape;369;p39" descr="&quot;&quot;"/>
          <p:cNvSpPr/>
          <p:nvPr/>
        </p:nvSpPr>
        <p:spPr>
          <a:xfrm>
            <a:off x="50" y="-18575"/>
            <a:ext cx="9144000" cy="6486300"/>
          </a:xfrm>
          <a:prstGeom prst="rect">
            <a:avLst/>
          </a:prstGeom>
          <a:solidFill>
            <a:srgbClr val="9F2065">
              <a:alpha val="5475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39" descr="&quot;&quot;"/>
          <p:cNvGrpSpPr/>
          <p:nvPr/>
        </p:nvGrpSpPr>
        <p:grpSpPr>
          <a:xfrm>
            <a:off x="268687" y="4321300"/>
            <a:ext cx="1904726" cy="1661451"/>
            <a:chOff x="3619637" y="3988725"/>
            <a:chExt cx="1904726" cy="1661451"/>
          </a:xfrm>
        </p:grpSpPr>
        <p:sp>
          <p:nvSpPr>
            <p:cNvPr id="372" name="Google Shape;372;p39" descr="&quot;&quot;"/>
            <p:cNvSpPr/>
            <p:nvPr/>
          </p:nvSpPr>
          <p:spPr>
            <a:xfrm>
              <a:off x="4521054" y="4145704"/>
              <a:ext cx="1003309" cy="1490819"/>
            </a:xfrm>
            <a:custGeom>
              <a:avLst/>
              <a:gdLst/>
              <a:ahLst/>
              <a:cxnLst/>
              <a:rect l="l" t="t" r="r" b="b"/>
              <a:pathLst>
                <a:path w="858" h="1274" extrusionOk="0">
                  <a:moveTo>
                    <a:pt x="827" y="1274"/>
                  </a:moveTo>
                  <a:cubicBezTo>
                    <a:pt x="824" y="1274"/>
                    <a:pt x="820" y="1274"/>
                    <a:pt x="816" y="1274"/>
                  </a:cubicBezTo>
                  <a:cubicBezTo>
                    <a:pt x="549" y="1236"/>
                    <a:pt x="332" y="1186"/>
                    <a:pt x="171" y="1124"/>
                  </a:cubicBezTo>
                  <a:cubicBezTo>
                    <a:pt x="116" y="1103"/>
                    <a:pt x="67" y="1080"/>
                    <a:pt x="25" y="1056"/>
                  </a:cubicBezTo>
                  <a:cubicBezTo>
                    <a:pt x="15" y="1051"/>
                    <a:pt x="7" y="1046"/>
                    <a:pt x="0" y="1041"/>
                  </a:cubicBezTo>
                  <a:cubicBezTo>
                    <a:pt x="13" y="1043"/>
                    <a:pt x="27" y="1044"/>
                    <a:pt x="40" y="1044"/>
                  </a:cubicBezTo>
                  <a:cubicBezTo>
                    <a:pt x="86" y="1044"/>
                    <a:pt x="131" y="1032"/>
                    <a:pt x="169" y="1008"/>
                  </a:cubicBezTo>
                  <a:cubicBezTo>
                    <a:pt x="192" y="994"/>
                    <a:pt x="211" y="977"/>
                    <a:pt x="228" y="956"/>
                  </a:cubicBezTo>
                  <a:cubicBezTo>
                    <a:pt x="237" y="946"/>
                    <a:pt x="245" y="934"/>
                    <a:pt x="252" y="922"/>
                  </a:cubicBezTo>
                  <a:cubicBezTo>
                    <a:pt x="256" y="914"/>
                    <a:pt x="261" y="906"/>
                    <a:pt x="265" y="897"/>
                  </a:cubicBezTo>
                  <a:cubicBezTo>
                    <a:pt x="342" y="728"/>
                    <a:pt x="300" y="426"/>
                    <a:pt x="139" y="0"/>
                  </a:cubicBezTo>
                  <a:cubicBezTo>
                    <a:pt x="847" y="1227"/>
                    <a:pt x="847" y="1227"/>
                    <a:pt x="847" y="1227"/>
                  </a:cubicBezTo>
                  <a:cubicBezTo>
                    <a:pt x="856" y="1242"/>
                    <a:pt x="858" y="1255"/>
                    <a:pt x="853" y="1263"/>
                  </a:cubicBezTo>
                  <a:cubicBezTo>
                    <a:pt x="849" y="1270"/>
                    <a:pt x="840" y="1274"/>
                    <a:pt x="827" y="1274"/>
                  </a:cubicBezTo>
                  <a:close/>
                </a:path>
              </a:pathLst>
            </a:custGeom>
            <a:solidFill>
              <a:schemeClr val="lt2"/>
            </a:solidFill>
            <a:ln>
              <a:noFill/>
            </a:ln>
            <a:effectLst>
              <a:outerShdw blurRad="254000" dist="101600" dir="2400000" sx="94000" sy="94000" algn="ctr" rotWithShape="0">
                <a:srgbClr val="061E81">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373" name="Google Shape;373;p39" descr="&quot;&quot;"/>
            <p:cNvSpPr/>
            <p:nvPr/>
          </p:nvSpPr>
          <p:spPr>
            <a:xfrm>
              <a:off x="3701539" y="3988725"/>
              <a:ext cx="1135424" cy="1462544"/>
            </a:xfrm>
            <a:custGeom>
              <a:avLst/>
              <a:gdLst/>
              <a:ahLst/>
              <a:cxnLst/>
              <a:rect l="l" t="t" r="r" b="b"/>
              <a:pathLst>
                <a:path w="971" h="1250" extrusionOk="0">
                  <a:moveTo>
                    <a:pt x="708" y="23"/>
                  </a:moveTo>
                  <a:cubicBezTo>
                    <a:pt x="717" y="8"/>
                    <a:pt x="727" y="0"/>
                    <a:pt x="737" y="0"/>
                  </a:cubicBezTo>
                  <a:cubicBezTo>
                    <a:pt x="747" y="0"/>
                    <a:pt x="757" y="10"/>
                    <a:pt x="764" y="27"/>
                  </a:cubicBezTo>
                  <a:cubicBezTo>
                    <a:pt x="865" y="277"/>
                    <a:pt x="930" y="490"/>
                    <a:pt x="957" y="661"/>
                  </a:cubicBezTo>
                  <a:cubicBezTo>
                    <a:pt x="966" y="719"/>
                    <a:pt x="971" y="772"/>
                    <a:pt x="971" y="821"/>
                  </a:cubicBezTo>
                  <a:cubicBezTo>
                    <a:pt x="971" y="832"/>
                    <a:pt x="971" y="842"/>
                    <a:pt x="971" y="850"/>
                  </a:cubicBezTo>
                  <a:cubicBezTo>
                    <a:pt x="950" y="795"/>
                    <a:pt x="909" y="748"/>
                    <a:pt x="857" y="720"/>
                  </a:cubicBezTo>
                  <a:cubicBezTo>
                    <a:pt x="834" y="708"/>
                    <a:pt x="809" y="699"/>
                    <a:pt x="783" y="695"/>
                  </a:cubicBezTo>
                  <a:cubicBezTo>
                    <a:pt x="770" y="693"/>
                    <a:pt x="756" y="691"/>
                    <a:pt x="742" y="691"/>
                  </a:cubicBezTo>
                  <a:cubicBezTo>
                    <a:pt x="733" y="691"/>
                    <a:pt x="723" y="692"/>
                    <a:pt x="714" y="693"/>
                  </a:cubicBezTo>
                  <a:cubicBezTo>
                    <a:pt x="529" y="711"/>
                    <a:pt x="288" y="898"/>
                    <a:pt x="0" y="1250"/>
                  </a:cubicBezTo>
                  <a:cubicBezTo>
                    <a:pt x="191" y="918"/>
                    <a:pt x="574" y="256"/>
                    <a:pt x="708" y="23"/>
                  </a:cubicBezTo>
                  <a:close/>
                </a:path>
              </a:pathLst>
            </a:custGeom>
            <a:solidFill>
              <a:schemeClr val="lt2"/>
            </a:solidFill>
            <a:ln>
              <a:noFill/>
            </a:ln>
            <a:effectLst>
              <a:outerShdw blurRad="254000" dist="101600" dir="2400000" sx="94000" sy="94000" algn="ctr" rotWithShape="0">
                <a:srgbClr val="00A2FF">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374" name="Google Shape;374;p39" descr="&quot;&quot;"/>
            <p:cNvSpPr/>
            <p:nvPr/>
          </p:nvSpPr>
          <p:spPr>
            <a:xfrm>
              <a:off x="3619637" y="4900377"/>
              <a:ext cx="1702406" cy="749799"/>
            </a:xfrm>
            <a:custGeom>
              <a:avLst/>
              <a:gdLst/>
              <a:ahLst/>
              <a:cxnLst/>
              <a:rect l="l" t="t" r="r" b="b"/>
              <a:pathLst>
                <a:path w="1456" h="641" extrusionOk="0">
                  <a:moveTo>
                    <a:pt x="40" y="641"/>
                  </a:moveTo>
                  <a:cubicBezTo>
                    <a:pt x="22" y="641"/>
                    <a:pt x="9" y="636"/>
                    <a:pt x="5" y="627"/>
                  </a:cubicBezTo>
                  <a:cubicBezTo>
                    <a:pt x="0" y="618"/>
                    <a:pt x="4" y="605"/>
                    <a:pt x="15" y="590"/>
                  </a:cubicBezTo>
                  <a:cubicBezTo>
                    <a:pt x="181" y="378"/>
                    <a:pt x="333" y="215"/>
                    <a:pt x="467" y="107"/>
                  </a:cubicBezTo>
                  <a:cubicBezTo>
                    <a:pt x="513" y="70"/>
                    <a:pt x="557" y="39"/>
                    <a:pt x="599" y="14"/>
                  </a:cubicBezTo>
                  <a:cubicBezTo>
                    <a:pt x="608" y="8"/>
                    <a:pt x="617" y="4"/>
                    <a:pt x="624" y="0"/>
                  </a:cubicBezTo>
                  <a:cubicBezTo>
                    <a:pt x="587" y="46"/>
                    <a:pt x="567" y="104"/>
                    <a:pt x="569" y="163"/>
                  </a:cubicBezTo>
                  <a:cubicBezTo>
                    <a:pt x="569" y="189"/>
                    <a:pt x="574" y="215"/>
                    <a:pt x="584" y="240"/>
                  </a:cubicBezTo>
                  <a:cubicBezTo>
                    <a:pt x="589" y="253"/>
                    <a:pt x="595" y="266"/>
                    <a:pt x="601" y="277"/>
                  </a:cubicBezTo>
                  <a:cubicBezTo>
                    <a:pt x="606" y="285"/>
                    <a:pt x="611" y="293"/>
                    <a:pt x="617" y="301"/>
                  </a:cubicBezTo>
                  <a:cubicBezTo>
                    <a:pt x="725" y="453"/>
                    <a:pt x="1007" y="567"/>
                    <a:pt x="1456" y="641"/>
                  </a:cubicBezTo>
                  <a:lnTo>
                    <a:pt x="40" y="641"/>
                  </a:lnTo>
                  <a:close/>
                </a:path>
              </a:pathLst>
            </a:custGeom>
            <a:solidFill>
              <a:schemeClr val="lt2"/>
            </a:solidFill>
            <a:ln>
              <a:noFill/>
            </a:ln>
            <a:effectLst>
              <a:outerShdw blurRad="254000" dist="101600" dir="2400000" sx="94000" sy="94000" algn="ctr" rotWithShape="0">
                <a:srgbClr val="0015A9">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grpSp>
      <p:sp>
        <p:nvSpPr>
          <p:cNvPr id="370" name="Google Shape;370;p39"/>
          <p:cNvSpPr txBox="1"/>
          <p:nvPr/>
        </p:nvSpPr>
        <p:spPr>
          <a:xfrm>
            <a:off x="2525750" y="4267775"/>
            <a:ext cx="6482700" cy="1847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2700" b="1">
                <a:solidFill>
                  <a:schemeClr val="lt1"/>
                </a:solidFill>
                <a:latin typeface="Calibri"/>
                <a:ea typeface="Calibri"/>
                <a:cs typeface="Calibri"/>
                <a:sym typeface="Calibri"/>
              </a:rPr>
              <a:t>Strengthen high-quality, culturally-sustaining and revitalizing instruction, leadership, and pathways to graduation and post-secondary transitions.</a:t>
            </a:r>
            <a:endParaRPr sz="3000" b="1">
              <a:solidFill>
                <a:schemeClr val="lt1"/>
              </a:solidFill>
              <a:latin typeface="Calibri"/>
              <a:ea typeface="Calibri"/>
              <a:cs typeface="Calibri"/>
              <a:sym typeface="Calibri"/>
            </a:endParaRPr>
          </a:p>
        </p:txBody>
      </p:sp>
      <p:sp>
        <p:nvSpPr>
          <p:cNvPr id="375" name="Google Shape;375;p39"/>
          <p:cNvSpPr txBox="1"/>
          <p:nvPr/>
        </p:nvSpPr>
        <p:spPr>
          <a:xfrm>
            <a:off x="2525750" y="3752500"/>
            <a:ext cx="6170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solidFill>
                  <a:schemeClr val="lt1"/>
                </a:solidFill>
                <a:latin typeface="Calibri"/>
                <a:ea typeface="Calibri"/>
                <a:cs typeface="Calibri"/>
                <a:sym typeface="Calibri"/>
              </a:rPr>
              <a:t>SIA Ongoing Learning &amp; Engagement</a:t>
            </a:r>
            <a:endParaRPr>
              <a:solidFill>
                <a:schemeClr val="lt1"/>
              </a:solidFill>
              <a:latin typeface="Calibri"/>
              <a:ea typeface="Calibri"/>
              <a:cs typeface="Calibri"/>
              <a:sym typeface="Calibri"/>
            </a:endParaRPr>
          </a:p>
        </p:txBody>
      </p:sp>
      <p:sp>
        <p:nvSpPr>
          <p:cNvPr id="2" name="Title 1" hidden="1"/>
          <p:cNvSpPr>
            <a:spLocks noGrp="1"/>
          </p:cNvSpPr>
          <p:nvPr>
            <p:ph type="title"/>
          </p:nvPr>
        </p:nvSpPr>
        <p:spPr/>
        <p:txBody>
          <a:bodyPr/>
          <a:lstStyle/>
          <a:p>
            <a:r>
              <a:rPr lang="en-US" dirty="0" smtClean="0"/>
              <a:t>SIA Ongoing Learning and Engagement</a:t>
            </a:r>
            <a:endParaRPr lang="en-US" dirty="0"/>
          </a:p>
        </p:txBody>
      </p:sp>
    </p:spTree>
    <p:extLst>
      <p:ext uri="{BB962C8B-B14F-4D97-AF65-F5344CB8AC3E}">
        <p14:creationId xmlns:p14="http://schemas.microsoft.com/office/powerpoint/2010/main" val="2722474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7" name="Google Shape;387;p40" descr="&quot;&quot;"/>
          <p:cNvSpPr/>
          <p:nvPr/>
        </p:nvSpPr>
        <p:spPr>
          <a:xfrm rot="1909187">
            <a:off x="4901372" y="4499169"/>
            <a:ext cx="1315507" cy="297362"/>
          </a:xfrm>
          <a:prstGeom prst="leftArrow">
            <a:avLst>
              <a:gd name="adj1" fmla="val 50000"/>
              <a:gd name="adj2" fmla="val 38122"/>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40" descr="&quot;&quot;"/>
          <p:cNvSpPr/>
          <p:nvPr/>
        </p:nvSpPr>
        <p:spPr>
          <a:xfrm>
            <a:off x="3119922" y="2070836"/>
            <a:ext cx="2002943" cy="3082561"/>
          </a:xfrm>
          <a:custGeom>
            <a:avLst/>
            <a:gdLst/>
            <a:ahLst/>
            <a:cxnLst/>
            <a:rect l="l" t="t" r="r" b="b"/>
            <a:pathLst>
              <a:path w="858" h="1274" extrusionOk="0">
                <a:moveTo>
                  <a:pt x="827" y="1274"/>
                </a:moveTo>
                <a:cubicBezTo>
                  <a:pt x="824" y="1274"/>
                  <a:pt x="820" y="1274"/>
                  <a:pt x="816" y="1274"/>
                </a:cubicBezTo>
                <a:cubicBezTo>
                  <a:pt x="549" y="1236"/>
                  <a:pt x="332" y="1186"/>
                  <a:pt x="171" y="1124"/>
                </a:cubicBezTo>
                <a:cubicBezTo>
                  <a:pt x="116" y="1103"/>
                  <a:pt x="67" y="1080"/>
                  <a:pt x="25" y="1056"/>
                </a:cubicBezTo>
                <a:cubicBezTo>
                  <a:pt x="15" y="1051"/>
                  <a:pt x="7" y="1046"/>
                  <a:pt x="0" y="1041"/>
                </a:cubicBezTo>
                <a:cubicBezTo>
                  <a:pt x="13" y="1043"/>
                  <a:pt x="27" y="1044"/>
                  <a:pt x="40" y="1044"/>
                </a:cubicBezTo>
                <a:cubicBezTo>
                  <a:pt x="86" y="1044"/>
                  <a:pt x="131" y="1032"/>
                  <a:pt x="169" y="1008"/>
                </a:cubicBezTo>
                <a:cubicBezTo>
                  <a:pt x="192" y="994"/>
                  <a:pt x="211" y="977"/>
                  <a:pt x="228" y="956"/>
                </a:cubicBezTo>
                <a:cubicBezTo>
                  <a:pt x="237" y="946"/>
                  <a:pt x="245" y="934"/>
                  <a:pt x="252" y="922"/>
                </a:cubicBezTo>
                <a:cubicBezTo>
                  <a:pt x="256" y="914"/>
                  <a:pt x="261" y="906"/>
                  <a:pt x="265" y="897"/>
                </a:cubicBezTo>
                <a:cubicBezTo>
                  <a:pt x="342" y="728"/>
                  <a:pt x="300" y="426"/>
                  <a:pt x="139" y="0"/>
                </a:cubicBezTo>
                <a:cubicBezTo>
                  <a:pt x="847" y="1227"/>
                  <a:pt x="847" y="1227"/>
                  <a:pt x="847" y="1227"/>
                </a:cubicBezTo>
                <a:cubicBezTo>
                  <a:pt x="856" y="1242"/>
                  <a:pt x="858" y="1255"/>
                  <a:pt x="853" y="1263"/>
                </a:cubicBezTo>
                <a:cubicBezTo>
                  <a:pt x="849" y="1270"/>
                  <a:pt x="840" y="1274"/>
                  <a:pt x="827" y="1274"/>
                </a:cubicBezTo>
                <a:close/>
              </a:path>
            </a:pathLst>
          </a:custGeom>
          <a:solidFill>
            <a:schemeClr val="accent2"/>
          </a:solidFill>
          <a:ln>
            <a:noFill/>
          </a:ln>
          <a:effectLst>
            <a:outerShdw blurRad="254000" dist="101600" dir="2400000" sx="94000" sy="94000" algn="ctr" rotWithShape="0">
              <a:srgbClr val="061E81">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389" name="Google Shape;389;p40" descr="&quot;&quot;"/>
          <p:cNvSpPr/>
          <p:nvPr/>
        </p:nvSpPr>
        <p:spPr>
          <a:xfrm>
            <a:off x="1382445" y="1946550"/>
            <a:ext cx="2409689" cy="2876712"/>
          </a:xfrm>
          <a:custGeom>
            <a:avLst/>
            <a:gdLst/>
            <a:ahLst/>
            <a:cxnLst/>
            <a:rect l="l" t="t" r="r" b="b"/>
            <a:pathLst>
              <a:path w="971" h="1250" extrusionOk="0">
                <a:moveTo>
                  <a:pt x="708" y="23"/>
                </a:moveTo>
                <a:cubicBezTo>
                  <a:pt x="717" y="8"/>
                  <a:pt x="727" y="0"/>
                  <a:pt x="737" y="0"/>
                </a:cubicBezTo>
                <a:cubicBezTo>
                  <a:pt x="747" y="0"/>
                  <a:pt x="757" y="10"/>
                  <a:pt x="764" y="27"/>
                </a:cubicBezTo>
                <a:cubicBezTo>
                  <a:pt x="865" y="277"/>
                  <a:pt x="930" y="490"/>
                  <a:pt x="957" y="661"/>
                </a:cubicBezTo>
                <a:cubicBezTo>
                  <a:pt x="966" y="719"/>
                  <a:pt x="971" y="772"/>
                  <a:pt x="971" y="821"/>
                </a:cubicBezTo>
                <a:cubicBezTo>
                  <a:pt x="971" y="832"/>
                  <a:pt x="971" y="842"/>
                  <a:pt x="971" y="850"/>
                </a:cubicBezTo>
                <a:cubicBezTo>
                  <a:pt x="950" y="795"/>
                  <a:pt x="909" y="748"/>
                  <a:pt x="857" y="720"/>
                </a:cubicBezTo>
                <a:cubicBezTo>
                  <a:pt x="834" y="708"/>
                  <a:pt x="809" y="699"/>
                  <a:pt x="783" y="695"/>
                </a:cubicBezTo>
                <a:cubicBezTo>
                  <a:pt x="770" y="693"/>
                  <a:pt x="756" y="691"/>
                  <a:pt x="742" y="691"/>
                </a:cubicBezTo>
                <a:cubicBezTo>
                  <a:pt x="733" y="691"/>
                  <a:pt x="723" y="692"/>
                  <a:pt x="714" y="693"/>
                </a:cubicBezTo>
                <a:cubicBezTo>
                  <a:pt x="529" y="711"/>
                  <a:pt x="288" y="898"/>
                  <a:pt x="0" y="1250"/>
                </a:cubicBezTo>
                <a:cubicBezTo>
                  <a:pt x="191" y="918"/>
                  <a:pt x="574" y="256"/>
                  <a:pt x="708" y="23"/>
                </a:cubicBezTo>
                <a:close/>
              </a:path>
            </a:pathLst>
          </a:custGeom>
          <a:solidFill>
            <a:schemeClr val="lt2"/>
          </a:solidFill>
          <a:ln>
            <a:noFill/>
          </a:ln>
          <a:effectLst>
            <a:outerShdw blurRad="254000" dist="101600" dir="2400000" sx="94000" sy="94000" algn="ctr" rotWithShape="0">
              <a:srgbClr val="00A2FF">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390" name="Google Shape;390;p40" descr="&quot;&quot;"/>
          <p:cNvSpPr/>
          <p:nvPr/>
        </p:nvSpPr>
        <p:spPr>
          <a:xfrm>
            <a:off x="1208625" y="3739704"/>
            <a:ext cx="3612977" cy="1474797"/>
          </a:xfrm>
          <a:custGeom>
            <a:avLst/>
            <a:gdLst/>
            <a:ahLst/>
            <a:cxnLst/>
            <a:rect l="l" t="t" r="r" b="b"/>
            <a:pathLst>
              <a:path w="1456" h="641" extrusionOk="0">
                <a:moveTo>
                  <a:pt x="40" y="641"/>
                </a:moveTo>
                <a:cubicBezTo>
                  <a:pt x="22" y="641"/>
                  <a:pt x="9" y="636"/>
                  <a:pt x="5" y="627"/>
                </a:cubicBezTo>
                <a:cubicBezTo>
                  <a:pt x="0" y="618"/>
                  <a:pt x="4" y="605"/>
                  <a:pt x="15" y="590"/>
                </a:cubicBezTo>
                <a:cubicBezTo>
                  <a:pt x="181" y="378"/>
                  <a:pt x="333" y="215"/>
                  <a:pt x="467" y="107"/>
                </a:cubicBezTo>
                <a:cubicBezTo>
                  <a:pt x="513" y="70"/>
                  <a:pt x="557" y="39"/>
                  <a:pt x="599" y="14"/>
                </a:cubicBezTo>
                <a:cubicBezTo>
                  <a:pt x="608" y="8"/>
                  <a:pt x="617" y="4"/>
                  <a:pt x="624" y="0"/>
                </a:cubicBezTo>
                <a:cubicBezTo>
                  <a:pt x="587" y="46"/>
                  <a:pt x="567" y="104"/>
                  <a:pt x="569" y="163"/>
                </a:cubicBezTo>
                <a:cubicBezTo>
                  <a:pt x="569" y="189"/>
                  <a:pt x="574" y="215"/>
                  <a:pt x="584" y="240"/>
                </a:cubicBezTo>
                <a:cubicBezTo>
                  <a:pt x="589" y="253"/>
                  <a:pt x="595" y="266"/>
                  <a:pt x="601" y="277"/>
                </a:cubicBezTo>
                <a:cubicBezTo>
                  <a:pt x="606" y="285"/>
                  <a:pt x="611" y="293"/>
                  <a:pt x="617" y="301"/>
                </a:cubicBezTo>
                <a:cubicBezTo>
                  <a:pt x="725" y="453"/>
                  <a:pt x="1007" y="567"/>
                  <a:pt x="1456" y="641"/>
                </a:cubicBezTo>
                <a:lnTo>
                  <a:pt x="40" y="641"/>
                </a:lnTo>
                <a:close/>
              </a:path>
            </a:pathLst>
          </a:custGeom>
          <a:solidFill>
            <a:schemeClr val="lt2"/>
          </a:solidFill>
          <a:ln>
            <a:noFill/>
          </a:ln>
          <a:effectLst>
            <a:outerShdw blurRad="254000" dist="101600" dir="2400000" sx="94000" sy="94000" algn="ctr" rotWithShape="0">
              <a:srgbClr val="0015A9">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388" name="Google Shape;388;p40"/>
          <p:cNvSpPr txBox="1"/>
          <p:nvPr/>
        </p:nvSpPr>
        <p:spPr>
          <a:xfrm>
            <a:off x="5959450" y="4145450"/>
            <a:ext cx="2002800" cy="16623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200" b="1" dirty="0">
                <a:solidFill>
                  <a:schemeClr val="dk2"/>
                </a:solidFill>
                <a:latin typeface="Calibri"/>
                <a:ea typeface="Calibri"/>
                <a:cs typeface="Calibri"/>
                <a:sym typeface="Calibri"/>
              </a:rPr>
              <a:t>Districts with current SIA Plans have met </a:t>
            </a:r>
            <a:r>
              <a:rPr lang="en-US" sz="1200" b="1" i="1" dirty="0">
                <a:solidFill>
                  <a:schemeClr val="dk2"/>
                </a:solidFill>
                <a:latin typeface="Calibri"/>
                <a:ea typeface="Calibri"/>
                <a:cs typeface="Calibri"/>
                <a:sym typeface="Calibri"/>
              </a:rPr>
              <a:t>most</a:t>
            </a:r>
            <a:r>
              <a:rPr lang="en-US" sz="1200" b="1" dirty="0">
                <a:solidFill>
                  <a:schemeClr val="dk2"/>
                </a:solidFill>
                <a:latin typeface="Calibri"/>
                <a:ea typeface="Calibri"/>
                <a:cs typeface="Calibri"/>
                <a:sym typeface="Calibri"/>
              </a:rPr>
              <a:t> of this requirement. Only supplemental information for Migrant Students and Incarcerated Youth are collected through the Smartsheet.</a:t>
            </a:r>
            <a:endParaRPr dirty="0">
              <a:solidFill>
                <a:schemeClr val="dk2"/>
              </a:solidFill>
            </a:endParaRPr>
          </a:p>
        </p:txBody>
      </p:sp>
      <p:sp>
        <p:nvSpPr>
          <p:cNvPr id="383" name="Google Shape;383;p40"/>
          <p:cNvSpPr txBox="1"/>
          <p:nvPr/>
        </p:nvSpPr>
        <p:spPr>
          <a:xfrm>
            <a:off x="4210513" y="2409447"/>
            <a:ext cx="2093400" cy="1600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b="1" dirty="0">
                <a:solidFill>
                  <a:schemeClr val="accent2"/>
                </a:solidFill>
                <a:latin typeface="Calibri"/>
                <a:ea typeface="Calibri"/>
                <a:cs typeface="Calibri"/>
                <a:sym typeface="Calibri"/>
              </a:rPr>
              <a:t>SIA Community Engagement to Inform Investments</a:t>
            </a:r>
            <a:endParaRPr sz="1200" b="1" dirty="0">
              <a:solidFill>
                <a:schemeClr val="dk1"/>
              </a:solidFill>
              <a:latin typeface="Calibri"/>
              <a:ea typeface="Calibri"/>
              <a:cs typeface="Calibri"/>
              <a:sym typeface="Calibri"/>
            </a:endParaRPr>
          </a:p>
        </p:txBody>
      </p:sp>
      <p:sp>
        <p:nvSpPr>
          <p:cNvPr id="386" name="Google Shape;386;p40"/>
          <p:cNvSpPr txBox="1"/>
          <p:nvPr/>
        </p:nvSpPr>
        <p:spPr>
          <a:xfrm>
            <a:off x="3800383" y="3930592"/>
            <a:ext cx="8547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b="1" dirty="0">
                <a:solidFill>
                  <a:schemeClr val="lt1"/>
                </a:solidFill>
                <a:latin typeface="Calibri"/>
                <a:ea typeface="Calibri"/>
                <a:cs typeface="Calibri"/>
                <a:sym typeface="Calibri"/>
              </a:rPr>
              <a:t>Oct 20</a:t>
            </a:r>
            <a:endParaRPr sz="2300" b="1" dirty="0">
              <a:solidFill>
                <a:schemeClr val="lt1"/>
              </a:solidFill>
              <a:latin typeface="Calibri"/>
              <a:ea typeface="Calibri"/>
              <a:cs typeface="Calibri"/>
              <a:sym typeface="Calibri"/>
            </a:endParaRPr>
          </a:p>
        </p:txBody>
      </p:sp>
      <p:sp>
        <p:nvSpPr>
          <p:cNvPr id="382" name="Google Shape;382;p40"/>
          <p:cNvSpPr txBox="1"/>
          <p:nvPr/>
        </p:nvSpPr>
        <p:spPr>
          <a:xfrm>
            <a:off x="2751239" y="3603060"/>
            <a:ext cx="9234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Calibri"/>
                <a:ea typeface="Calibri"/>
                <a:cs typeface="Calibri"/>
                <a:sym typeface="Calibri"/>
              </a:rPr>
              <a:t>ESSER III District Plan</a:t>
            </a:r>
            <a:endParaRPr sz="1600" b="1" i="0" u="none" strike="noStrike" cap="none" dirty="0">
              <a:solidFill>
                <a:schemeClr val="dk1"/>
              </a:solidFill>
              <a:latin typeface="Calibri"/>
              <a:ea typeface="Calibri"/>
              <a:cs typeface="Calibri"/>
              <a:sym typeface="Calibri"/>
            </a:endParaRPr>
          </a:p>
        </p:txBody>
      </p:sp>
      <p:sp>
        <p:nvSpPr>
          <p:cNvPr id="391" name="Google Shape;391;p40"/>
          <p:cNvSpPr txBox="1"/>
          <p:nvPr/>
        </p:nvSpPr>
        <p:spPr>
          <a:xfrm>
            <a:off x="1176450" y="636700"/>
            <a:ext cx="7973400" cy="615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800" b="1">
                <a:solidFill>
                  <a:schemeClr val="accent2"/>
                </a:solidFill>
                <a:latin typeface="Calibri"/>
                <a:ea typeface="Calibri"/>
                <a:cs typeface="Calibri"/>
                <a:sym typeface="Calibri"/>
              </a:rPr>
              <a:t>The Parts: SIA Ongoing Learning &amp; Engagement</a:t>
            </a:r>
            <a:endParaRPr sz="2800" b="1">
              <a:solidFill>
                <a:schemeClr val="accent5"/>
              </a:solidFill>
              <a:latin typeface="Calibri"/>
              <a:ea typeface="Calibri"/>
              <a:cs typeface="Calibri"/>
              <a:sym typeface="Calibri"/>
            </a:endParaRPr>
          </a:p>
        </p:txBody>
      </p:sp>
      <p:sp>
        <p:nvSpPr>
          <p:cNvPr id="2" name="Title 1"/>
          <p:cNvSpPr>
            <a:spLocks noGrp="1"/>
          </p:cNvSpPr>
          <p:nvPr>
            <p:ph type="title"/>
          </p:nvPr>
        </p:nvSpPr>
        <p:spPr/>
        <p:txBody>
          <a:bodyPr/>
          <a:lstStyle/>
          <a:p>
            <a:r>
              <a:rPr lang="en-US" dirty="0" smtClean="0">
                <a:solidFill>
                  <a:schemeClr val="accent1"/>
                </a:solidFill>
              </a:rPr>
              <a:t>  Plan </a:t>
            </a:r>
            <a:r>
              <a:rPr lang="en-US" dirty="0">
                <a:solidFill>
                  <a:schemeClr val="accent1"/>
                </a:solidFill>
              </a:rPr>
              <a:t>Alignment</a:t>
            </a:r>
            <a:br>
              <a:rPr lang="en-US" dirty="0">
                <a:solidFill>
                  <a:schemeClr val="accent1"/>
                </a:solidFill>
              </a:rPr>
            </a:br>
            <a:endParaRPr lang="en-US" dirty="0"/>
          </a:p>
        </p:txBody>
      </p:sp>
    </p:spTree>
    <p:extLst>
      <p:ext uri="{BB962C8B-B14F-4D97-AF65-F5344CB8AC3E}">
        <p14:creationId xmlns:p14="http://schemas.microsoft.com/office/powerpoint/2010/main" val="453619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9" name="Google Shape;399;p41" descr="&quot;&quot;"/>
          <p:cNvSpPr/>
          <p:nvPr/>
        </p:nvSpPr>
        <p:spPr>
          <a:xfrm>
            <a:off x="-5450" y="0"/>
            <a:ext cx="3704700" cy="64926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1" descr="&quot;&quot;"/>
          <p:cNvSpPr/>
          <p:nvPr/>
        </p:nvSpPr>
        <p:spPr>
          <a:xfrm>
            <a:off x="1863663" y="3860992"/>
            <a:ext cx="1371663" cy="1810975"/>
          </a:xfrm>
          <a:custGeom>
            <a:avLst/>
            <a:gdLst/>
            <a:ahLst/>
            <a:cxnLst/>
            <a:rect l="l" t="t" r="r" b="b"/>
            <a:pathLst>
              <a:path w="858" h="1274" extrusionOk="0">
                <a:moveTo>
                  <a:pt x="827" y="1274"/>
                </a:moveTo>
                <a:cubicBezTo>
                  <a:pt x="824" y="1274"/>
                  <a:pt x="820" y="1274"/>
                  <a:pt x="816" y="1274"/>
                </a:cubicBezTo>
                <a:cubicBezTo>
                  <a:pt x="549" y="1236"/>
                  <a:pt x="332" y="1186"/>
                  <a:pt x="171" y="1124"/>
                </a:cubicBezTo>
                <a:cubicBezTo>
                  <a:pt x="116" y="1103"/>
                  <a:pt x="67" y="1080"/>
                  <a:pt x="25" y="1056"/>
                </a:cubicBezTo>
                <a:cubicBezTo>
                  <a:pt x="15" y="1051"/>
                  <a:pt x="7" y="1046"/>
                  <a:pt x="0" y="1041"/>
                </a:cubicBezTo>
                <a:cubicBezTo>
                  <a:pt x="13" y="1043"/>
                  <a:pt x="27" y="1044"/>
                  <a:pt x="40" y="1044"/>
                </a:cubicBezTo>
                <a:cubicBezTo>
                  <a:pt x="86" y="1044"/>
                  <a:pt x="131" y="1032"/>
                  <a:pt x="169" y="1008"/>
                </a:cubicBezTo>
                <a:cubicBezTo>
                  <a:pt x="192" y="994"/>
                  <a:pt x="211" y="977"/>
                  <a:pt x="228" y="956"/>
                </a:cubicBezTo>
                <a:cubicBezTo>
                  <a:pt x="237" y="946"/>
                  <a:pt x="245" y="934"/>
                  <a:pt x="252" y="922"/>
                </a:cubicBezTo>
                <a:cubicBezTo>
                  <a:pt x="256" y="914"/>
                  <a:pt x="261" y="906"/>
                  <a:pt x="265" y="897"/>
                </a:cubicBezTo>
                <a:cubicBezTo>
                  <a:pt x="342" y="728"/>
                  <a:pt x="300" y="426"/>
                  <a:pt x="139" y="0"/>
                </a:cubicBezTo>
                <a:cubicBezTo>
                  <a:pt x="847" y="1227"/>
                  <a:pt x="847" y="1227"/>
                  <a:pt x="847" y="1227"/>
                </a:cubicBezTo>
                <a:cubicBezTo>
                  <a:pt x="856" y="1242"/>
                  <a:pt x="858" y="1255"/>
                  <a:pt x="853" y="1263"/>
                </a:cubicBezTo>
                <a:cubicBezTo>
                  <a:pt x="849" y="1270"/>
                  <a:pt x="840" y="1274"/>
                  <a:pt x="827" y="1274"/>
                </a:cubicBezTo>
                <a:close/>
              </a:path>
            </a:pathLst>
          </a:custGeom>
          <a:solidFill>
            <a:schemeClr val="accent2"/>
          </a:solidFill>
          <a:ln>
            <a:noFill/>
          </a:ln>
          <a:effectLst>
            <a:outerShdw blurRad="254000" dist="101600" dir="2400000" sx="94000" sy="94000" algn="ctr" rotWithShape="0">
              <a:srgbClr val="061E81">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402" name="Google Shape;402;p41" descr="&quot;&quot;"/>
          <p:cNvSpPr/>
          <p:nvPr/>
        </p:nvSpPr>
        <p:spPr>
          <a:xfrm>
            <a:off x="743272" y="3670300"/>
            <a:ext cx="1552282" cy="1776628"/>
          </a:xfrm>
          <a:custGeom>
            <a:avLst/>
            <a:gdLst/>
            <a:ahLst/>
            <a:cxnLst/>
            <a:rect l="l" t="t" r="r" b="b"/>
            <a:pathLst>
              <a:path w="971" h="1250" extrusionOk="0">
                <a:moveTo>
                  <a:pt x="708" y="23"/>
                </a:moveTo>
                <a:cubicBezTo>
                  <a:pt x="717" y="8"/>
                  <a:pt x="727" y="0"/>
                  <a:pt x="737" y="0"/>
                </a:cubicBezTo>
                <a:cubicBezTo>
                  <a:pt x="747" y="0"/>
                  <a:pt x="757" y="10"/>
                  <a:pt x="764" y="27"/>
                </a:cubicBezTo>
                <a:cubicBezTo>
                  <a:pt x="865" y="277"/>
                  <a:pt x="930" y="490"/>
                  <a:pt x="957" y="661"/>
                </a:cubicBezTo>
                <a:cubicBezTo>
                  <a:pt x="966" y="719"/>
                  <a:pt x="971" y="772"/>
                  <a:pt x="971" y="821"/>
                </a:cubicBezTo>
                <a:cubicBezTo>
                  <a:pt x="971" y="832"/>
                  <a:pt x="971" y="842"/>
                  <a:pt x="971" y="850"/>
                </a:cubicBezTo>
                <a:cubicBezTo>
                  <a:pt x="950" y="795"/>
                  <a:pt x="909" y="748"/>
                  <a:pt x="857" y="720"/>
                </a:cubicBezTo>
                <a:cubicBezTo>
                  <a:pt x="834" y="708"/>
                  <a:pt x="809" y="699"/>
                  <a:pt x="783" y="695"/>
                </a:cubicBezTo>
                <a:cubicBezTo>
                  <a:pt x="770" y="693"/>
                  <a:pt x="756" y="691"/>
                  <a:pt x="742" y="691"/>
                </a:cubicBezTo>
                <a:cubicBezTo>
                  <a:pt x="733" y="691"/>
                  <a:pt x="723" y="692"/>
                  <a:pt x="714" y="693"/>
                </a:cubicBezTo>
                <a:cubicBezTo>
                  <a:pt x="529" y="711"/>
                  <a:pt x="288" y="898"/>
                  <a:pt x="0" y="1250"/>
                </a:cubicBezTo>
                <a:cubicBezTo>
                  <a:pt x="191" y="918"/>
                  <a:pt x="574" y="256"/>
                  <a:pt x="708" y="23"/>
                </a:cubicBezTo>
                <a:close/>
              </a:path>
            </a:pathLst>
          </a:custGeom>
          <a:solidFill>
            <a:schemeClr val="accent5"/>
          </a:solidFill>
          <a:ln>
            <a:noFill/>
          </a:ln>
          <a:effectLst>
            <a:outerShdw blurRad="254000" dist="101600" dir="2400000" sx="94000" sy="94000" algn="ctr" rotWithShape="0">
              <a:srgbClr val="00A2FF">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403" name="Google Shape;403;p41" descr="&quot;&quot;"/>
          <p:cNvSpPr/>
          <p:nvPr/>
        </p:nvSpPr>
        <p:spPr>
          <a:xfrm>
            <a:off x="631300" y="4777732"/>
            <a:ext cx="2327427" cy="910818"/>
          </a:xfrm>
          <a:custGeom>
            <a:avLst/>
            <a:gdLst/>
            <a:ahLst/>
            <a:cxnLst/>
            <a:rect l="l" t="t" r="r" b="b"/>
            <a:pathLst>
              <a:path w="1456" h="641" extrusionOk="0">
                <a:moveTo>
                  <a:pt x="40" y="641"/>
                </a:moveTo>
                <a:cubicBezTo>
                  <a:pt x="22" y="641"/>
                  <a:pt x="9" y="636"/>
                  <a:pt x="5" y="627"/>
                </a:cubicBezTo>
                <a:cubicBezTo>
                  <a:pt x="0" y="618"/>
                  <a:pt x="4" y="605"/>
                  <a:pt x="15" y="590"/>
                </a:cubicBezTo>
                <a:cubicBezTo>
                  <a:pt x="181" y="378"/>
                  <a:pt x="333" y="215"/>
                  <a:pt x="467" y="107"/>
                </a:cubicBezTo>
                <a:cubicBezTo>
                  <a:pt x="513" y="70"/>
                  <a:pt x="557" y="39"/>
                  <a:pt x="599" y="14"/>
                </a:cubicBezTo>
                <a:cubicBezTo>
                  <a:pt x="608" y="8"/>
                  <a:pt x="617" y="4"/>
                  <a:pt x="624" y="0"/>
                </a:cubicBezTo>
                <a:cubicBezTo>
                  <a:pt x="587" y="46"/>
                  <a:pt x="567" y="104"/>
                  <a:pt x="569" y="163"/>
                </a:cubicBezTo>
                <a:cubicBezTo>
                  <a:pt x="569" y="189"/>
                  <a:pt x="574" y="215"/>
                  <a:pt x="584" y="240"/>
                </a:cubicBezTo>
                <a:cubicBezTo>
                  <a:pt x="589" y="253"/>
                  <a:pt x="595" y="266"/>
                  <a:pt x="601" y="277"/>
                </a:cubicBezTo>
                <a:cubicBezTo>
                  <a:pt x="606" y="285"/>
                  <a:pt x="611" y="293"/>
                  <a:pt x="617" y="301"/>
                </a:cubicBezTo>
                <a:cubicBezTo>
                  <a:pt x="725" y="453"/>
                  <a:pt x="1007" y="567"/>
                  <a:pt x="1456" y="641"/>
                </a:cubicBezTo>
                <a:lnTo>
                  <a:pt x="40" y="641"/>
                </a:lnTo>
                <a:close/>
              </a:path>
            </a:pathLst>
          </a:custGeom>
          <a:solidFill>
            <a:schemeClr val="accent1"/>
          </a:solidFill>
          <a:ln>
            <a:noFill/>
          </a:ln>
          <a:effectLst>
            <a:outerShdw blurRad="254000" dist="101600" dir="2400000" sx="94000" sy="94000" algn="ctr" rotWithShape="0">
              <a:srgbClr val="0015A9">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397" name="Google Shape;397;p41"/>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
        <p:nvSpPr>
          <p:cNvPr id="398" name="Google Shape;398;p41"/>
          <p:cNvSpPr txBox="1">
            <a:spLocks noGrp="1"/>
          </p:cNvSpPr>
          <p:nvPr>
            <p:ph type="subTitle" idx="4294967295"/>
          </p:nvPr>
        </p:nvSpPr>
        <p:spPr>
          <a:xfrm>
            <a:off x="4203700" y="152400"/>
            <a:ext cx="4940300" cy="610235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sz="3200" b="1" dirty="0">
              <a:solidFill>
                <a:schemeClr val="accent1"/>
              </a:solidFill>
            </a:endParaRPr>
          </a:p>
          <a:p>
            <a:pPr marL="457200" lvl="0" indent="-419100" algn="l" rtl="0">
              <a:spcBef>
                <a:spcPts val="1000"/>
              </a:spcBef>
              <a:spcAft>
                <a:spcPts val="0"/>
              </a:spcAft>
              <a:buClr>
                <a:schemeClr val="accent6"/>
              </a:buClr>
              <a:buSzPts val="3000"/>
              <a:buChar char="✓"/>
            </a:pPr>
            <a:r>
              <a:rPr lang="en-US" sz="3100" dirty="0" smtClean="0">
                <a:solidFill>
                  <a:schemeClr val="accent6"/>
                </a:solidFill>
              </a:rPr>
              <a:t>The </a:t>
            </a:r>
            <a:r>
              <a:rPr lang="en-US" sz="3100" dirty="0">
                <a:solidFill>
                  <a:schemeClr val="accent6"/>
                </a:solidFill>
              </a:rPr>
              <a:t>basics of ESSER Funding</a:t>
            </a:r>
            <a:endParaRPr sz="3100" dirty="0">
              <a:solidFill>
                <a:schemeClr val="accent6"/>
              </a:solidFill>
            </a:endParaRPr>
          </a:p>
          <a:p>
            <a:pPr marL="457200" lvl="0" indent="-419100" algn="l" rtl="0">
              <a:spcBef>
                <a:spcPts val="1000"/>
              </a:spcBef>
              <a:spcAft>
                <a:spcPts val="0"/>
              </a:spcAft>
              <a:buClr>
                <a:schemeClr val="accent6"/>
              </a:buClr>
              <a:buSzPts val="3000"/>
              <a:buChar char="✓"/>
            </a:pPr>
            <a:r>
              <a:rPr lang="en-US" sz="3100" dirty="0">
                <a:solidFill>
                  <a:schemeClr val="accent6"/>
                </a:solidFill>
              </a:rPr>
              <a:t>Unique requirements for ESSER III, outlined by USED</a:t>
            </a:r>
            <a:endParaRPr sz="3000" dirty="0">
              <a:solidFill>
                <a:schemeClr val="accent6"/>
              </a:solidFill>
            </a:endParaRPr>
          </a:p>
          <a:p>
            <a:pPr marL="457200" lvl="0" indent="-419100" algn="l" rtl="0">
              <a:spcBef>
                <a:spcPts val="1000"/>
              </a:spcBef>
              <a:spcAft>
                <a:spcPts val="0"/>
              </a:spcAft>
              <a:buClr>
                <a:schemeClr val="accent6"/>
              </a:buClr>
              <a:buSzPts val="3000"/>
              <a:buChar char="✓"/>
            </a:pPr>
            <a:r>
              <a:rPr lang="en-US" sz="3000" dirty="0">
                <a:solidFill>
                  <a:schemeClr val="accent6"/>
                </a:solidFill>
              </a:rPr>
              <a:t>The intersection of the ESSER III District Plan, the Student Investment Account (SIA) Plan, and the Continuity of Services Plan</a:t>
            </a:r>
            <a:endParaRPr sz="3200" dirty="0">
              <a:solidFill>
                <a:schemeClr val="accent6"/>
              </a:solidFill>
            </a:endParaRPr>
          </a:p>
          <a:p>
            <a:pPr marL="0" marR="0" lvl="0" indent="0" algn="l" rtl="0">
              <a:lnSpc>
                <a:spcPct val="90000"/>
              </a:lnSpc>
              <a:spcBef>
                <a:spcPts val="1000"/>
              </a:spcBef>
              <a:spcAft>
                <a:spcPts val="0"/>
              </a:spcAft>
              <a:buNone/>
            </a:pPr>
            <a:endParaRPr sz="3200" dirty="0">
              <a:solidFill>
                <a:schemeClr val="accent1"/>
              </a:solidFill>
            </a:endParaRPr>
          </a:p>
          <a:p>
            <a:pPr marL="0" lvl="0" indent="0" algn="l" rtl="0">
              <a:spcBef>
                <a:spcPts val="1000"/>
              </a:spcBef>
              <a:spcAft>
                <a:spcPts val="0"/>
              </a:spcAft>
              <a:buNone/>
            </a:pPr>
            <a:endParaRPr sz="2600" dirty="0">
              <a:solidFill>
                <a:schemeClr val="accent1"/>
              </a:solidFill>
            </a:endParaRPr>
          </a:p>
        </p:txBody>
      </p:sp>
      <p:sp>
        <p:nvSpPr>
          <p:cNvPr id="400" name="Google Shape;400;p41"/>
          <p:cNvSpPr txBox="1"/>
          <p:nvPr/>
        </p:nvSpPr>
        <p:spPr>
          <a:xfrm>
            <a:off x="121125" y="1720250"/>
            <a:ext cx="3704700" cy="14868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4700" b="1">
                <a:solidFill>
                  <a:schemeClr val="accent1"/>
                </a:solidFill>
                <a:latin typeface="Calibri"/>
                <a:ea typeface="Calibri"/>
                <a:cs typeface="Calibri"/>
                <a:sym typeface="Calibri"/>
              </a:rPr>
              <a:t>Learning Targets</a:t>
            </a:r>
            <a:endParaRPr sz="3900" b="1">
              <a:solidFill>
                <a:schemeClr val="accent1"/>
              </a:solidFill>
            </a:endParaRPr>
          </a:p>
        </p:txBody>
      </p:sp>
      <p:sp>
        <p:nvSpPr>
          <p:cNvPr id="2" name="Title 1"/>
          <p:cNvSpPr>
            <a:spLocks noGrp="1"/>
          </p:cNvSpPr>
          <p:nvPr>
            <p:ph type="title"/>
          </p:nvPr>
        </p:nvSpPr>
        <p:spPr/>
        <p:txBody>
          <a:bodyPr/>
          <a:lstStyle/>
          <a:p>
            <a:r>
              <a:rPr lang="en-US" dirty="0" smtClean="0">
                <a:solidFill>
                  <a:schemeClr val="accent1"/>
                </a:solidFill>
              </a:rPr>
              <a:t>   I </a:t>
            </a:r>
            <a:r>
              <a:rPr lang="en-US" dirty="0">
                <a:solidFill>
                  <a:schemeClr val="accent1"/>
                </a:solidFill>
              </a:rPr>
              <a:t>understand:</a:t>
            </a:r>
            <a:br>
              <a:rPr lang="en-US" dirty="0">
                <a:solidFill>
                  <a:schemeClr val="accent1"/>
                </a:solidFill>
              </a:rPr>
            </a:br>
            <a:endParaRPr lang="en-US" dirty="0"/>
          </a:p>
        </p:txBody>
      </p:sp>
    </p:spTree>
    <p:extLst>
      <p:ext uri="{BB962C8B-B14F-4D97-AF65-F5344CB8AC3E}">
        <p14:creationId xmlns:p14="http://schemas.microsoft.com/office/powerpoint/2010/main" val="1061974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10" name="Google Shape;410;p42" descr="&quot;&quot;"/>
          <p:cNvPicPr preferRelativeResize="0"/>
          <p:nvPr/>
        </p:nvPicPr>
        <p:blipFill rotWithShape="1">
          <a:blip r:embed="rId3">
            <a:alphaModFix/>
          </a:blip>
          <a:srcRect/>
          <a:stretch/>
        </p:blipFill>
        <p:spPr>
          <a:xfrm>
            <a:off x="171950" y="93775"/>
            <a:ext cx="3101325" cy="1302550"/>
          </a:xfrm>
          <a:prstGeom prst="rect">
            <a:avLst/>
          </a:prstGeom>
          <a:noFill/>
          <a:ln>
            <a:noFill/>
          </a:ln>
        </p:spPr>
      </p:pic>
      <p:pic>
        <p:nvPicPr>
          <p:cNvPr id="413" name="Google Shape;413;p42" descr="picture of Kati Mosely"/>
          <p:cNvPicPr preferRelativeResize="0"/>
          <p:nvPr/>
        </p:nvPicPr>
        <p:blipFill>
          <a:blip r:embed="rId4">
            <a:alphaModFix/>
          </a:blip>
          <a:stretch>
            <a:fillRect/>
          </a:stretch>
        </p:blipFill>
        <p:spPr>
          <a:xfrm>
            <a:off x="5676675" y="4071800"/>
            <a:ext cx="1226793" cy="1417850"/>
          </a:xfrm>
          <a:prstGeom prst="rect">
            <a:avLst/>
          </a:prstGeom>
          <a:noFill/>
          <a:ln>
            <a:noFill/>
          </a:ln>
        </p:spPr>
      </p:pic>
      <p:pic>
        <p:nvPicPr>
          <p:cNvPr id="412" name="Google Shape;412;p42" descr="picture of Cynthia Stinson"/>
          <p:cNvPicPr preferRelativeResize="0"/>
          <p:nvPr/>
        </p:nvPicPr>
        <p:blipFill rotWithShape="1">
          <a:blip r:embed="rId5">
            <a:alphaModFix/>
          </a:blip>
          <a:srcRect l="-2455" t="-3159" r="-2465" b="3159"/>
          <a:stretch/>
        </p:blipFill>
        <p:spPr>
          <a:xfrm>
            <a:off x="2204375" y="4071800"/>
            <a:ext cx="1276600" cy="1417850"/>
          </a:xfrm>
          <a:prstGeom prst="rect">
            <a:avLst/>
          </a:prstGeom>
          <a:noFill/>
          <a:ln>
            <a:noFill/>
          </a:ln>
        </p:spPr>
      </p:pic>
      <p:sp>
        <p:nvSpPr>
          <p:cNvPr id="414" name="Google Shape;414;p42" descr="&quot;&quot;"/>
          <p:cNvSpPr/>
          <p:nvPr/>
        </p:nvSpPr>
        <p:spPr>
          <a:xfrm>
            <a:off x="5623921" y="1261090"/>
            <a:ext cx="3467400" cy="23028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sz="1700" b="1" dirty="0">
                <a:solidFill>
                  <a:schemeClr val="dk1"/>
                </a:solidFill>
                <a:latin typeface="Calibri"/>
                <a:ea typeface="Calibri"/>
                <a:cs typeface="Calibri"/>
                <a:sym typeface="Calibri"/>
              </a:rPr>
              <a:t>Drop in ESSER III District Plan Virtual Q&amp;A Sessions</a:t>
            </a:r>
            <a:endParaRPr sz="1700" b="1" dirty="0">
              <a:solidFill>
                <a:schemeClr val="dk1"/>
              </a:solidFill>
              <a:latin typeface="Calibri"/>
              <a:ea typeface="Calibri"/>
              <a:cs typeface="Calibri"/>
              <a:sym typeface="Calibri"/>
            </a:endParaRPr>
          </a:p>
          <a:p>
            <a:pPr marL="0" lvl="0" indent="0" algn="l" rtl="0">
              <a:spcBef>
                <a:spcPts val="0"/>
              </a:spcBef>
              <a:spcAft>
                <a:spcPts val="0"/>
              </a:spcAft>
              <a:buNone/>
            </a:pPr>
            <a:endParaRPr sz="1500" dirty="0">
              <a:solidFill>
                <a:schemeClr val="dk1"/>
              </a:solidFill>
              <a:latin typeface="Calibri"/>
              <a:ea typeface="Calibri"/>
              <a:cs typeface="Calibri"/>
              <a:sym typeface="Calibri"/>
            </a:endParaRPr>
          </a:p>
          <a:p>
            <a:pPr marL="0" lvl="0" indent="0" algn="l" rtl="0">
              <a:spcBef>
                <a:spcPts val="0"/>
              </a:spcBef>
              <a:spcAft>
                <a:spcPts val="0"/>
              </a:spcAft>
              <a:buNone/>
            </a:pPr>
            <a:r>
              <a:rPr lang="en-US" sz="1500" b="1" dirty="0">
                <a:solidFill>
                  <a:schemeClr val="dk1"/>
                </a:solidFill>
                <a:latin typeface="Calibri"/>
                <a:ea typeface="Calibri"/>
                <a:cs typeface="Calibri"/>
                <a:sym typeface="Calibri"/>
              </a:rPr>
              <a:t>Dates (Zoom Link)</a:t>
            </a:r>
            <a:endParaRPr sz="1500" b="1" dirty="0">
              <a:solidFill>
                <a:schemeClr val="dk1"/>
              </a:solidFill>
              <a:latin typeface="Calibri"/>
              <a:ea typeface="Calibri"/>
              <a:cs typeface="Calibri"/>
              <a:sym typeface="Calibri"/>
            </a:endParaRPr>
          </a:p>
          <a:p>
            <a:pPr marL="628650" lvl="0" indent="-266700" algn="l" rtl="0">
              <a:spcBef>
                <a:spcPts val="0"/>
              </a:spcBef>
              <a:spcAft>
                <a:spcPts val="0"/>
              </a:spcAft>
              <a:buClr>
                <a:schemeClr val="dk1"/>
              </a:buClr>
              <a:buSzPts val="1500"/>
              <a:buFont typeface="Calibri"/>
              <a:buChar char="●"/>
            </a:pPr>
            <a:r>
              <a:rPr lang="en-US" sz="1500" dirty="0">
                <a:solidFill>
                  <a:schemeClr val="dk1"/>
                </a:solidFill>
                <a:latin typeface="Calibri"/>
                <a:ea typeface="Calibri"/>
                <a:cs typeface="Calibri"/>
                <a:sym typeface="Calibri"/>
              </a:rPr>
              <a:t>Wed Sept 1, 10-11 (</a:t>
            </a:r>
            <a:r>
              <a:rPr lang="en-US" sz="1500" u="sng" dirty="0">
                <a:solidFill>
                  <a:srgbClr val="1155CC"/>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Zoom</a:t>
            </a:r>
            <a:r>
              <a:rPr lang="en-US" sz="1500" dirty="0">
                <a:solidFill>
                  <a:schemeClr val="dk1"/>
                </a:solidFill>
                <a:latin typeface="Calibri"/>
                <a:ea typeface="Calibri"/>
                <a:cs typeface="Calibri"/>
                <a:sym typeface="Calibri"/>
              </a:rPr>
              <a:t>)</a:t>
            </a:r>
            <a:endParaRPr sz="1500" dirty="0">
              <a:solidFill>
                <a:schemeClr val="dk1"/>
              </a:solidFill>
              <a:latin typeface="Calibri"/>
              <a:ea typeface="Calibri"/>
              <a:cs typeface="Calibri"/>
              <a:sym typeface="Calibri"/>
            </a:endParaRPr>
          </a:p>
          <a:p>
            <a:pPr marL="628650" lvl="0" indent="-266700" algn="l" rtl="0">
              <a:spcBef>
                <a:spcPts val="0"/>
              </a:spcBef>
              <a:spcAft>
                <a:spcPts val="0"/>
              </a:spcAft>
              <a:buClr>
                <a:schemeClr val="dk1"/>
              </a:buClr>
              <a:buSzPts val="1500"/>
              <a:buFont typeface="Calibri"/>
              <a:buChar char="●"/>
            </a:pPr>
            <a:r>
              <a:rPr lang="en-US" sz="1500" dirty="0">
                <a:solidFill>
                  <a:schemeClr val="dk1"/>
                </a:solidFill>
                <a:latin typeface="Calibri"/>
                <a:ea typeface="Calibri"/>
                <a:cs typeface="Calibri"/>
                <a:sym typeface="Calibri"/>
              </a:rPr>
              <a:t>Wed Sept 8, 3-4 (</a:t>
            </a:r>
            <a:r>
              <a:rPr lang="en-US" sz="1500" u="sng" dirty="0">
                <a:solidFill>
                  <a:srgbClr val="1155CC"/>
                </a:solidFill>
                <a:latin typeface="Calibri"/>
                <a:ea typeface="Calibri"/>
                <a:cs typeface="Calibri"/>
                <a:sym typeface="Calibri"/>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Zoom</a:t>
            </a:r>
            <a:r>
              <a:rPr lang="en-US" sz="1500" dirty="0">
                <a:solidFill>
                  <a:schemeClr val="dk1"/>
                </a:solidFill>
                <a:latin typeface="Calibri"/>
                <a:ea typeface="Calibri"/>
                <a:cs typeface="Calibri"/>
                <a:sym typeface="Calibri"/>
              </a:rPr>
              <a:t>)</a:t>
            </a:r>
            <a:endParaRPr sz="1500" dirty="0">
              <a:solidFill>
                <a:schemeClr val="dk1"/>
              </a:solidFill>
              <a:latin typeface="Calibri"/>
              <a:ea typeface="Calibri"/>
              <a:cs typeface="Calibri"/>
              <a:sym typeface="Calibri"/>
            </a:endParaRPr>
          </a:p>
          <a:p>
            <a:pPr marL="628650" lvl="0" indent="-266700" algn="l" rtl="0">
              <a:spcBef>
                <a:spcPts val="0"/>
              </a:spcBef>
              <a:spcAft>
                <a:spcPts val="0"/>
              </a:spcAft>
              <a:buClr>
                <a:schemeClr val="dk1"/>
              </a:buClr>
              <a:buSzPts val="1500"/>
              <a:buFont typeface="Calibri"/>
              <a:buChar char="●"/>
            </a:pPr>
            <a:r>
              <a:rPr lang="en-US" sz="1500" dirty="0">
                <a:solidFill>
                  <a:schemeClr val="dk1"/>
                </a:solidFill>
                <a:latin typeface="Calibri"/>
                <a:ea typeface="Calibri"/>
                <a:cs typeface="Calibri"/>
                <a:sym typeface="Calibri"/>
              </a:rPr>
              <a:t>Tues Sept 14, 11-12 (</a:t>
            </a:r>
            <a:r>
              <a:rPr lang="en-US" sz="1500" u="sng" dirty="0">
                <a:solidFill>
                  <a:srgbClr val="1155CC"/>
                </a:solidFill>
                <a:latin typeface="Calibri"/>
                <a:ea typeface="Calibri"/>
                <a:cs typeface="Calibri"/>
                <a:sym typeface="Calibri"/>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Zoom</a:t>
            </a:r>
            <a:r>
              <a:rPr lang="en-US" sz="1500" dirty="0">
                <a:solidFill>
                  <a:schemeClr val="dk1"/>
                </a:solidFill>
                <a:latin typeface="Calibri"/>
                <a:ea typeface="Calibri"/>
                <a:cs typeface="Calibri"/>
                <a:sym typeface="Calibri"/>
              </a:rPr>
              <a:t>)</a:t>
            </a:r>
            <a:endParaRPr sz="1500" dirty="0">
              <a:solidFill>
                <a:schemeClr val="dk1"/>
              </a:solidFill>
              <a:latin typeface="Calibri"/>
              <a:ea typeface="Calibri"/>
              <a:cs typeface="Calibri"/>
              <a:sym typeface="Calibri"/>
            </a:endParaRPr>
          </a:p>
          <a:p>
            <a:pPr marL="628650" lvl="0" indent="-266700" algn="l" rtl="0">
              <a:spcBef>
                <a:spcPts val="0"/>
              </a:spcBef>
              <a:spcAft>
                <a:spcPts val="0"/>
              </a:spcAft>
              <a:buClr>
                <a:schemeClr val="dk1"/>
              </a:buClr>
              <a:buSzPts val="1500"/>
              <a:buFont typeface="Calibri"/>
              <a:buChar char="●"/>
            </a:pPr>
            <a:r>
              <a:rPr lang="en-US" sz="1500" dirty="0">
                <a:solidFill>
                  <a:schemeClr val="dk1"/>
                </a:solidFill>
                <a:latin typeface="Calibri"/>
                <a:ea typeface="Calibri"/>
                <a:cs typeface="Calibri"/>
                <a:sym typeface="Calibri"/>
              </a:rPr>
              <a:t>Friday, Sept 24, 11-12 (</a:t>
            </a:r>
            <a:r>
              <a:rPr lang="en-US" sz="1500" u="sng" dirty="0">
                <a:solidFill>
                  <a:srgbClr val="1155CC"/>
                </a:solidFill>
                <a:latin typeface="Calibri"/>
                <a:ea typeface="Calibri"/>
                <a:cs typeface="Calibri"/>
                <a:sym typeface="Calibri"/>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Zoom</a:t>
            </a:r>
            <a:r>
              <a:rPr lang="en-US" sz="1500" dirty="0">
                <a:solidFill>
                  <a:schemeClr val="dk1"/>
                </a:solidFill>
                <a:latin typeface="Calibri"/>
                <a:ea typeface="Calibri"/>
                <a:cs typeface="Calibri"/>
                <a:sym typeface="Calibri"/>
              </a:rPr>
              <a:t>)</a:t>
            </a:r>
            <a:endParaRPr dirty="0"/>
          </a:p>
        </p:txBody>
      </p:sp>
      <p:sp>
        <p:nvSpPr>
          <p:cNvPr id="409" name="Google Shape;409;p42"/>
          <p:cNvSpPr txBox="1">
            <a:spLocks noGrp="1"/>
          </p:cNvSpPr>
          <p:nvPr>
            <p:ph type="subTitle" idx="4294967295"/>
          </p:nvPr>
        </p:nvSpPr>
        <p:spPr>
          <a:xfrm>
            <a:off x="122238" y="1743075"/>
            <a:ext cx="9021762" cy="4746625"/>
          </a:xfrm>
          <a:prstGeom prst="rect">
            <a:avLst/>
          </a:prstGeom>
        </p:spPr>
        <p:txBody>
          <a:bodyPr spcFirstLastPara="1" wrap="square" lIns="91425" tIns="45700" rIns="91425" bIns="45700" anchor="t" anchorCtr="0">
            <a:noAutofit/>
          </a:bodyPr>
          <a:lstStyle/>
          <a:p>
            <a:pPr marL="457200" lvl="0" indent="-367179" algn="l" rtl="0">
              <a:spcBef>
                <a:spcPts val="1000"/>
              </a:spcBef>
              <a:spcAft>
                <a:spcPts val="0"/>
              </a:spcAft>
              <a:buClr>
                <a:schemeClr val="dk2"/>
              </a:buClr>
              <a:buSzPts val="2182"/>
              <a:buFont typeface="Calibri"/>
              <a:buChar char="●"/>
            </a:pPr>
            <a:r>
              <a:rPr lang="en-US" sz="2082" b="1" dirty="0">
                <a:solidFill>
                  <a:schemeClr val="dk2"/>
                </a:solidFill>
              </a:rPr>
              <a:t>ESSER III District Plan Q&amp;A Sessions</a:t>
            </a:r>
            <a:r>
              <a:rPr lang="en-US" sz="2082" dirty="0">
                <a:solidFill>
                  <a:schemeClr val="dk2"/>
                </a:solidFill>
              </a:rPr>
              <a:t>  </a:t>
            </a:r>
            <a:endParaRPr sz="2082" dirty="0">
              <a:solidFill>
                <a:schemeClr val="dk2"/>
              </a:solidFill>
            </a:endParaRPr>
          </a:p>
          <a:p>
            <a:pPr marL="457200" lvl="0" indent="-367179" algn="l" rtl="0">
              <a:spcBef>
                <a:spcPts val="1000"/>
              </a:spcBef>
              <a:spcAft>
                <a:spcPts val="0"/>
              </a:spcAft>
              <a:buClr>
                <a:schemeClr val="dk2"/>
              </a:buClr>
              <a:buSzPts val="2182"/>
              <a:buFont typeface="Calibri"/>
              <a:buChar char="●"/>
            </a:pPr>
            <a:r>
              <a:rPr lang="en-US" sz="2082" b="1" dirty="0">
                <a:solidFill>
                  <a:schemeClr val="dk2"/>
                </a:solidFill>
              </a:rPr>
              <a:t>ESSER III </a:t>
            </a:r>
            <a:r>
              <a:rPr lang="en-US" sz="2082" b="1" u="sng" dirty="0">
                <a:solidFill>
                  <a:schemeClr val="hlink"/>
                </a:solidFill>
                <a:hlinkClick r:id="rId10"/>
              </a:rPr>
              <a:t>Self-Paced Support Modules</a:t>
            </a:r>
            <a:endParaRPr sz="2282" b="1" dirty="0">
              <a:solidFill>
                <a:schemeClr val="dk2"/>
              </a:solidFill>
            </a:endParaRPr>
          </a:p>
          <a:p>
            <a:pPr marL="457200" lvl="0" indent="-354479" algn="l" rtl="0">
              <a:spcBef>
                <a:spcPts val="1000"/>
              </a:spcBef>
              <a:spcAft>
                <a:spcPts val="0"/>
              </a:spcAft>
              <a:buClr>
                <a:schemeClr val="dk2"/>
              </a:buClr>
              <a:buSzPts val="1982"/>
              <a:buFont typeface="Calibri"/>
              <a:buChar char="●"/>
            </a:pPr>
            <a:r>
              <a:rPr lang="en-US" sz="2082" b="1" dirty="0">
                <a:solidFill>
                  <a:schemeClr val="dk2"/>
                </a:solidFill>
                <a:latin typeface="Calibri"/>
                <a:ea typeface="Calibri"/>
                <a:cs typeface="Calibri"/>
                <a:sym typeface="Calibri"/>
              </a:rPr>
              <a:t>Reach out with questions via email </a:t>
            </a:r>
            <a:endParaRPr sz="2082" b="1" dirty="0">
              <a:solidFill>
                <a:schemeClr val="dk2"/>
              </a:solidFill>
              <a:latin typeface="Calibri"/>
              <a:ea typeface="Calibri"/>
              <a:cs typeface="Calibri"/>
              <a:sym typeface="Calibri"/>
            </a:endParaRPr>
          </a:p>
          <a:p>
            <a:pPr marL="914400" lvl="1" indent="-348129" algn="l" rtl="0">
              <a:spcBef>
                <a:spcPts val="0"/>
              </a:spcBef>
              <a:spcAft>
                <a:spcPts val="0"/>
              </a:spcAft>
              <a:buSzPts val="1882"/>
              <a:buFont typeface="Calibri"/>
              <a:buChar char="○"/>
            </a:pPr>
            <a:r>
              <a:rPr lang="en-US" sz="1882" u="sng" dirty="0">
                <a:solidFill>
                  <a:schemeClr val="hlink"/>
                </a:solidFill>
                <a:latin typeface="Calibri"/>
                <a:ea typeface="Calibri"/>
                <a:cs typeface="Calibri"/>
                <a:sym typeface="Calibri"/>
                <a:hlinkClick r:id="rId11"/>
              </a:rPr>
              <a:t>ODECOVID19@ode.state.or.us</a:t>
            </a:r>
            <a:endParaRPr sz="1882" dirty="0">
              <a:latin typeface="Calibri"/>
              <a:ea typeface="Calibri"/>
              <a:cs typeface="Calibri"/>
              <a:sym typeface="Calibri"/>
            </a:endParaRPr>
          </a:p>
          <a:p>
            <a:pPr marL="914400" lvl="1" indent="-348129" algn="l" rtl="0">
              <a:spcBef>
                <a:spcPts val="0"/>
              </a:spcBef>
              <a:spcAft>
                <a:spcPts val="0"/>
              </a:spcAft>
              <a:buSzPts val="1882"/>
              <a:buFont typeface="Calibri"/>
              <a:buChar char="○"/>
            </a:pPr>
            <a:r>
              <a:rPr lang="en-US" sz="1882" u="sng" dirty="0">
                <a:solidFill>
                  <a:schemeClr val="hlink"/>
                </a:solidFill>
                <a:latin typeface="Calibri"/>
                <a:ea typeface="Calibri"/>
                <a:cs typeface="Calibri"/>
                <a:sym typeface="Calibri"/>
                <a:hlinkClick r:id="rId12"/>
              </a:rPr>
              <a:t>ODE.ESSER@ode.state.or.us</a:t>
            </a:r>
            <a:endParaRPr sz="1882" dirty="0">
              <a:latin typeface="Calibri"/>
              <a:ea typeface="Calibri"/>
              <a:cs typeface="Calibri"/>
              <a:sym typeface="Calibri"/>
            </a:endParaRPr>
          </a:p>
          <a:p>
            <a:pPr marL="457200" lvl="0" indent="0" algn="l" rtl="0">
              <a:spcBef>
                <a:spcPts val="1000"/>
              </a:spcBef>
              <a:spcAft>
                <a:spcPts val="0"/>
              </a:spcAft>
              <a:buNone/>
            </a:pPr>
            <a:endParaRPr sz="1282" dirty="0"/>
          </a:p>
          <a:p>
            <a:pPr marL="914400" lvl="0" indent="0" algn="l" rtl="0">
              <a:spcBef>
                <a:spcPts val="1000"/>
              </a:spcBef>
              <a:spcAft>
                <a:spcPts val="0"/>
              </a:spcAft>
              <a:buNone/>
            </a:pPr>
            <a:endParaRPr sz="752" dirty="0"/>
          </a:p>
          <a:p>
            <a:pPr marL="914400" lvl="0" indent="0" algn="l" rtl="0">
              <a:spcBef>
                <a:spcPts val="1000"/>
              </a:spcBef>
              <a:spcAft>
                <a:spcPts val="0"/>
              </a:spcAft>
              <a:buNone/>
            </a:pPr>
            <a:endParaRPr sz="752"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lnSpc>
                <a:spcPct val="100000"/>
              </a:lnSpc>
              <a:spcBef>
                <a:spcPts val="0"/>
              </a:spcBef>
              <a:spcAft>
                <a:spcPts val="0"/>
              </a:spcAft>
              <a:buClr>
                <a:schemeClr val="dk1"/>
              </a:buClr>
              <a:buSzPts val="1100"/>
              <a:buFont typeface="Arial"/>
              <a:buNone/>
            </a:pPr>
            <a:r>
              <a:rPr lang="en-US" dirty="0"/>
              <a:t> </a:t>
            </a:r>
            <a:r>
              <a:rPr lang="en-US" dirty="0" smtClean="0"/>
              <a:t>                  </a:t>
            </a:r>
            <a:r>
              <a:rPr lang="en-US" sz="1600" b="1" dirty="0" smtClean="0">
                <a:solidFill>
                  <a:schemeClr val="dk2"/>
                </a:solidFill>
              </a:rPr>
              <a:t>Cynthia Stinson	          	           	  Kati Moseley                         </a:t>
            </a:r>
            <a:r>
              <a:rPr lang="en-US" sz="1200" dirty="0" smtClean="0">
                <a:solidFill>
                  <a:schemeClr val="dk2"/>
                </a:solidFill>
              </a:rPr>
              <a:t>	  Senior Manager of Federal Investment &amp;                       RSSL Manager, Contact for Continuity of Service Plan</a:t>
            </a:r>
            <a:endParaRPr sz="1200" dirty="0" smtClean="0">
              <a:solidFill>
                <a:schemeClr val="dk2"/>
              </a:solidFill>
            </a:endParaRPr>
          </a:p>
          <a:p>
            <a:pPr marL="0" lvl="0" indent="0" algn="l" rtl="0">
              <a:lnSpc>
                <a:spcPct val="100000"/>
              </a:lnSpc>
              <a:spcBef>
                <a:spcPts val="0"/>
              </a:spcBef>
              <a:spcAft>
                <a:spcPts val="0"/>
              </a:spcAft>
              <a:buNone/>
            </a:pPr>
            <a:r>
              <a:rPr lang="en-US" sz="1200" dirty="0" smtClean="0">
                <a:solidFill>
                  <a:schemeClr val="dk2"/>
                </a:solidFill>
              </a:rPr>
              <a:t>                                            </a:t>
            </a:r>
            <a:r>
              <a:rPr lang="en-US" sz="1200" dirty="0">
                <a:solidFill>
                  <a:schemeClr val="dk2"/>
                </a:solidFill>
              </a:rPr>
              <a:t> </a:t>
            </a:r>
            <a:r>
              <a:rPr lang="en-US" sz="1200" dirty="0" smtClean="0">
                <a:solidFill>
                  <a:schemeClr val="dk2"/>
                </a:solidFill>
              </a:rPr>
              <a:t> </a:t>
            </a:r>
            <a:r>
              <a:rPr lang="en-US" sz="1200" dirty="0">
                <a:solidFill>
                  <a:schemeClr val="dk2"/>
                </a:solidFill>
              </a:rPr>
              <a:t>Pandemic Renewal                                            </a:t>
            </a:r>
            <a:r>
              <a:rPr lang="en-US" sz="1200" dirty="0" smtClean="0">
                <a:solidFill>
                  <a:schemeClr val="dk2"/>
                </a:solidFill>
              </a:rPr>
              <a:t>            971-255-6732                                      </a:t>
            </a:r>
            <a:endParaRPr sz="1200" dirty="0">
              <a:solidFill>
                <a:schemeClr val="dk2"/>
              </a:solidFill>
            </a:endParaRPr>
          </a:p>
          <a:p>
            <a:pPr marL="0" lvl="0" indent="0" algn="l" rtl="0">
              <a:lnSpc>
                <a:spcPct val="100000"/>
              </a:lnSpc>
              <a:spcBef>
                <a:spcPts val="0"/>
              </a:spcBef>
              <a:spcAft>
                <a:spcPts val="0"/>
              </a:spcAft>
              <a:buClr>
                <a:schemeClr val="dk1"/>
              </a:buClr>
              <a:buSzPts val="1100"/>
              <a:buFont typeface="Arial"/>
              <a:buNone/>
            </a:pPr>
            <a:r>
              <a:rPr lang="en-US" sz="1200" dirty="0">
                <a:solidFill>
                  <a:schemeClr val="dk2"/>
                </a:solidFill>
              </a:rPr>
              <a:t>                           	 </a:t>
            </a:r>
            <a:r>
              <a:rPr lang="en-US" sz="1200" dirty="0" smtClean="0">
                <a:solidFill>
                  <a:schemeClr val="dk2"/>
                </a:solidFill>
              </a:rPr>
              <a:t>     503-881-3992</a:t>
            </a:r>
            <a:r>
              <a:rPr lang="en-US" sz="1200" dirty="0">
                <a:solidFill>
                  <a:schemeClr val="dk2"/>
                </a:solidFill>
              </a:rPr>
              <a:t>	</a:t>
            </a:r>
            <a:r>
              <a:rPr lang="en-US" sz="1200" dirty="0">
                <a:solidFill>
                  <a:schemeClr val="accent1"/>
                </a:solidFill>
              </a:rPr>
              <a:t>					     </a:t>
            </a:r>
            <a:endParaRPr sz="1200" dirty="0">
              <a:solidFill>
                <a:schemeClr val="accent1"/>
              </a:solidFill>
            </a:endParaRPr>
          </a:p>
        </p:txBody>
      </p:sp>
      <p:sp>
        <p:nvSpPr>
          <p:cNvPr id="2" name="Title 1"/>
          <p:cNvSpPr>
            <a:spLocks noGrp="1"/>
          </p:cNvSpPr>
          <p:nvPr>
            <p:ph type="title"/>
          </p:nvPr>
        </p:nvSpPr>
        <p:spPr/>
        <p:txBody>
          <a:bodyPr/>
          <a:lstStyle/>
          <a:p>
            <a:r>
              <a:rPr lang="en-US" sz="3200" dirty="0">
                <a:solidFill>
                  <a:schemeClr val="accent1"/>
                </a:solidFill>
              </a:rPr>
              <a:t>Support and Resources</a:t>
            </a:r>
            <a:br>
              <a:rPr lang="en-US" sz="3200" dirty="0">
                <a:solidFill>
                  <a:schemeClr val="accent1"/>
                </a:solidFill>
              </a:rPr>
            </a:br>
            <a:endParaRPr lang="en-US" sz="3200" dirty="0"/>
          </a:p>
        </p:txBody>
      </p:sp>
    </p:spTree>
    <p:extLst>
      <p:ext uri="{BB962C8B-B14F-4D97-AF65-F5344CB8AC3E}">
        <p14:creationId xmlns:p14="http://schemas.microsoft.com/office/powerpoint/2010/main" val="2029940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43" descr="&quot;&quot;"/>
          <p:cNvSpPr/>
          <p:nvPr/>
        </p:nvSpPr>
        <p:spPr>
          <a:xfrm>
            <a:off x="50" y="0"/>
            <a:ext cx="9144000" cy="6552900"/>
          </a:xfrm>
          <a:prstGeom prst="rect">
            <a:avLst/>
          </a:prstGeom>
          <a:solidFill>
            <a:srgbClr val="1F75BC">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3" descr="&quot;&quot;"/>
          <p:cNvSpPr/>
          <p:nvPr/>
        </p:nvSpPr>
        <p:spPr>
          <a:xfrm>
            <a:off x="4484961" y="858553"/>
            <a:ext cx="3525938" cy="5239223"/>
          </a:xfrm>
          <a:custGeom>
            <a:avLst/>
            <a:gdLst/>
            <a:ahLst/>
            <a:cxnLst/>
            <a:rect l="l" t="t" r="r" b="b"/>
            <a:pathLst>
              <a:path w="858" h="1274" extrusionOk="0">
                <a:moveTo>
                  <a:pt x="827" y="1274"/>
                </a:moveTo>
                <a:cubicBezTo>
                  <a:pt x="824" y="1274"/>
                  <a:pt x="820" y="1274"/>
                  <a:pt x="816" y="1274"/>
                </a:cubicBezTo>
                <a:cubicBezTo>
                  <a:pt x="549" y="1236"/>
                  <a:pt x="332" y="1186"/>
                  <a:pt x="171" y="1124"/>
                </a:cubicBezTo>
                <a:cubicBezTo>
                  <a:pt x="116" y="1103"/>
                  <a:pt x="67" y="1080"/>
                  <a:pt x="25" y="1056"/>
                </a:cubicBezTo>
                <a:cubicBezTo>
                  <a:pt x="15" y="1051"/>
                  <a:pt x="7" y="1046"/>
                  <a:pt x="0" y="1041"/>
                </a:cubicBezTo>
                <a:cubicBezTo>
                  <a:pt x="13" y="1043"/>
                  <a:pt x="27" y="1044"/>
                  <a:pt x="40" y="1044"/>
                </a:cubicBezTo>
                <a:cubicBezTo>
                  <a:pt x="86" y="1044"/>
                  <a:pt x="131" y="1032"/>
                  <a:pt x="169" y="1008"/>
                </a:cubicBezTo>
                <a:cubicBezTo>
                  <a:pt x="192" y="994"/>
                  <a:pt x="211" y="977"/>
                  <a:pt x="228" y="956"/>
                </a:cubicBezTo>
                <a:cubicBezTo>
                  <a:pt x="237" y="946"/>
                  <a:pt x="245" y="934"/>
                  <a:pt x="252" y="922"/>
                </a:cubicBezTo>
                <a:cubicBezTo>
                  <a:pt x="256" y="914"/>
                  <a:pt x="261" y="906"/>
                  <a:pt x="265" y="897"/>
                </a:cubicBezTo>
                <a:cubicBezTo>
                  <a:pt x="342" y="728"/>
                  <a:pt x="300" y="426"/>
                  <a:pt x="139" y="0"/>
                </a:cubicBezTo>
                <a:cubicBezTo>
                  <a:pt x="847" y="1227"/>
                  <a:pt x="847" y="1227"/>
                  <a:pt x="847" y="1227"/>
                </a:cubicBezTo>
                <a:cubicBezTo>
                  <a:pt x="856" y="1242"/>
                  <a:pt x="858" y="1255"/>
                  <a:pt x="853" y="1263"/>
                </a:cubicBezTo>
                <a:cubicBezTo>
                  <a:pt x="849" y="1270"/>
                  <a:pt x="840" y="1274"/>
                  <a:pt x="827" y="1274"/>
                </a:cubicBezTo>
                <a:close/>
              </a:path>
            </a:pathLst>
          </a:custGeom>
          <a:solidFill>
            <a:schemeClr val="accent2"/>
          </a:solidFill>
          <a:ln>
            <a:noFill/>
          </a:ln>
          <a:effectLst>
            <a:outerShdw blurRad="254000" dist="101600" dir="2400000" sx="94000" sy="94000" algn="ctr" rotWithShape="0">
              <a:srgbClr val="061E81">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422" name="Google Shape;422;p43" descr="&quot;&quot;"/>
          <p:cNvSpPr/>
          <p:nvPr/>
        </p:nvSpPr>
        <p:spPr>
          <a:xfrm>
            <a:off x="1604931" y="306875"/>
            <a:ext cx="3990235" cy="5139856"/>
          </a:xfrm>
          <a:custGeom>
            <a:avLst/>
            <a:gdLst/>
            <a:ahLst/>
            <a:cxnLst/>
            <a:rect l="l" t="t" r="r" b="b"/>
            <a:pathLst>
              <a:path w="971" h="1250" extrusionOk="0">
                <a:moveTo>
                  <a:pt x="708" y="23"/>
                </a:moveTo>
                <a:cubicBezTo>
                  <a:pt x="717" y="8"/>
                  <a:pt x="727" y="0"/>
                  <a:pt x="737" y="0"/>
                </a:cubicBezTo>
                <a:cubicBezTo>
                  <a:pt x="747" y="0"/>
                  <a:pt x="757" y="10"/>
                  <a:pt x="764" y="27"/>
                </a:cubicBezTo>
                <a:cubicBezTo>
                  <a:pt x="865" y="277"/>
                  <a:pt x="930" y="490"/>
                  <a:pt x="957" y="661"/>
                </a:cubicBezTo>
                <a:cubicBezTo>
                  <a:pt x="966" y="719"/>
                  <a:pt x="971" y="772"/>
                  <a:pt x="971" y="821"/>
                </a:cubicBezTo>
                <a:cubicBezTo>
                  <a:pt x="971" y="832"/>
                  <a:pt x="971" y="842"/>
                  <a:pt x="971" y="850"/>
                </a:cubicBezTo>
                <a:cubicBezTo>
                  <a:pt x="950" y="795"/>
                  <a:pt x="909" y="748"/>
                  <a:pt x="857" y="720"/>
                </a:cubicBezTo>
                <a:cubicBezTo>
                  <a:pt x="834" y="708"/>
                  <a:pt x="809" y="699"/>
                  <a:pt x="783" y="695"/>
                </a:cubicBezTo>
                <a:cubicBezTo>
                  <a:pt x="770" y="693"/>
                  <a:pt x="756" y="691"/>
                  <a:pt x="742" y="691"/>
                </a:cubicBezTo>
                <a:cubicBezTo>
                  <a:pt x="733" y="691"/>
                  <a:pt x="723" y="692"/>
                  <a:pt x="714" y="693"/>
                </a:cubicBezTo>
                <a:cubicBezTo>
                  <a:pt x="529" y="711"/>
                  <a:pt x="288" y="898"/>
                  <a:pt x="0" y="1250"/>
                </a:cubicBezTo>
                <a:cubicBezTo>
                  <a:pt x="191" y="918"/>
                  <a:pt x="574" y="256"/>
                  <a:pt x="708" y="23"/>
                </a:cubicBezTo>
                <a:close/>
              </a:path>
            </a:pathLst>
          </a:custGeom>
          <a:solidFill>
            <a:schemeClr val="accent5"/>
          </a:solidFill>
          <a:ln>
            <a:noFill/>
          </a:ln>
          <a:effectLst>
            <a:outerShdw blurRad="254000" dist="101600" dir="2400000" sx="94000" sy="94000" algn="ctr" rotWithShape="0">
              <a:srgbClr val="00A2FF">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423" name="Google Shape;423;p43" descr="&quot;&quot;"/>
          <p:cNvSpPr/>
          <p:nvPr/>
        </p:nvSpPr>
        <p:spPr>
          <a:xfrm>
            <a:off x="1317100" y="3510718"/>
            <a:ext cx="5982788" cy="2635032"/>
          </a:xfrm>
          <a:custGeom>
            <a:avLst/>
            <a:gdLst/>
            <a:ahLst/>
            <a:cxnLst/>
            <a:rect l="l" t="t" r="r" b="b"/>
            <a:pathLst>
              <a:path w="1456" h="641" extrusionOk="0">
                <a:moveTo>
                  <a:pt x="40" y="641"/>
                </a:moveTo>
                <a:cubicBezTo>
                  <a:pt x="22" y="641"/>
                  <a:pt x="9" y="636"/>
                  <a:pt x="5" y="627"/>
                </a:cubicBezTo>
                <a:cubicBezTo>
                  <a:pt x="0" y="618"/>
                  <a:pt x="4" y="605"/>
                  <a:pt x="15" y="590"/>
                </a:cubicBezTo>
                <a:cubicBezTo>
                  <a:pt x="181" y="378"/>
                  <a:pt x="333" y="215"/>
                  <a:pt x="467" y="107"/>
                </a:cubicBezTo>
                <a:cubicBezTo>
                  <a:pt x="513" y="70"/>
                  <a:pt x="557" y="39"/>
                  <a:pt x="599" y="14"/>
                </a:cubicBezTo>
                <a:cubicBezTo>
                  <a:pt x="608" y="8"/>
                  <a:pt x="617" y="4"/>
                  <a:pt x="624" y="0"/>
                </a:cubicBezTo>
                <a:cubicBezTo>
                  <a:pt x="587" y="46"/>
                  <a:pt x="567" y="104"/>
                  <a:pt x="569" y="163"/>
                </a:cubicBezTo>
                <a:cubicBezTo>
                  <a:pt x="569" y="189"/>
                  <a:pt x="574" y="215"/>
                  <a:pt x="584" y="240"/>
                </a:cubicBezTo>
                <a:cubicBezTo>
                  <a:pt x="589" y="253"/>
                  <a:pt x="595" y="266"/>
                  <a:pt x="601" y="277"/>
                </a:cubicBezTo>
                <a:cubicBezTo>
                  <a:pt x="606" y="285"/>
                  <a:pt x="611" y="293"/>
                  <a:pt x="617" y="301"/>
                </a:cubicBezTo>
                <a:cubicBezTo>
                  <a:pt x="725" y="453"/>
                  <a:pt x="1007" y="567"/>
                  <a:pt x="1456" y="641"/>
                </a:cubicBezTo>
                <a:lnTo>
                  <a:pt x="40" y="641"/>
                </a:lnTo>
                <a:close/>
              </a:path>
            </a:pathLst>
          </a:custGeom>
          <a:solidFill>
            <a:schemeClr val="accent1"/>
          </a:solidFill>
          <a:ln>
            <a:noFill/>
          </a:ln>
          <a:effectLst>
            <a:outerShdw blurRad="254000" dist="101600" dir="2400000" sx="94000" sy="94000" algn="ctr" rotWithShape="0">
              <a:srgbClr val="0015A9">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424" name="Google Shape;424;p43"/>
          <p:cNvSpPr txBox="1"/>
          <p:nvPr/>
        </p:nvSpPr>
        <p:spPr>
          <a:xfrm>
            <a:off x="1437950" y="3765550"/>
            <a:ext cx="6511500" cy="659700"/>
          </a:xfrm>
          <a:prstGeom prst="rect">
            <a:avLst/>
          </a:prstGeom>
          <a:solidFill>
            <a:schemeClr val="lt1"/>
          </a:solidFill>
          <a:ln w="38100" cap="flat" cmpd="sng">
            <a:solidFill>
              <a:srgbClr val="1F75BC"/>
            </a:solidFill>
            <a:prstDash val="solid"/>
            <a:round/>
            <a:headEnd type="none" w="sm" len="sm"/>
            <a:tailEnd type="none" w="sm" len="sm"/>
          </a:ln>
          <a:effectLst>
            <a:outerShdw blurRad="57150" dist="47625" dir="5400000" algn="bl" rotWithShape="0">
              <a:srgbClr val="000000">
                <a:alpha val="50000"/>
              </a:srgbClr>
            </a:outerShdw>
          </a:effectLst>
        </p:spPr>
        <p:txBody>
          <a:bodyPr spcFirstLastPara="1" wrap="square" lIns="91425" tIns="91425" rIns="91425" bIns="91425" anchor="t" anchorCtr="0">
            <a:noAutofit/>
          </a:bodyPr>
          <a:lstStyle/>
          <a:p>
            <a:pPr marL="457200" lvl="0" indent="0" algn="l" rtl="0">
              <a:spcBef>
                <a:spcPts val="0"/>
              </a:spcBef>
              <a:spcAft>
                <a:spcPts val="1000"/>
              </a:spcAft>
              <a:buNone/>
            </a:pPr>
            <a:r>
              <a:rPr lang="en-US" sz="3000" b="1" dirty="0">
                <a:solidFill>
                  <a:schemeClr val="accent1"/>
                </a:solidFill>
                <a:latin typeface="Calibri"/>
                <a:ea typeface="Calibri"/>
                <a:cs typeface="Calibri"/>
                <a:sym typeface="Calibri"/>
              </a:rPr>
              <a:t>APPENDIX - Additional Resources</a:t>
            </a:r>
            <a:endParaRPr sz="3000" b="1" dirty="0">
              <a:solidFill>
                <a:schemeClr val="accent1"/>
              </a:solidFill>
              <a:latin typeface="Calibri"/>
              <a:ea typeface="Calibri"/>
              <a:cs typeface="Calibri"/>
              <a:sym typeface="Calibri"/>
            </a:endParaRPr>
          </a:p>
        </p:txBody>
      </p:sp>
      <p:sp>
        <p:nvSpPr>
          <p:cNvPr id="2" name="Title 1" hidden="1"/>
          <p:cNvSpPr>
            <a:spLocks noGrp="1"/>
          </p:cNvSpPr>
          <p:nvPr>
            <p:ph type="title"/>
          </p:nvPr>
        </p:nvSpPr>
        <p:spPr/>
        <p:txBody>
          <a:bodyPr/>
          <a:lstStyle/>
          <a:p>
            <a:r>
              <a:rPr lang="en-US" dirty="0" smtClean="0"/>
              <a:t>Appendix - Additional Resources</a:t>
            </a:r>
            <a:endParaRPr lang="en-US" dirty="0"/>
          </a:p>
        </p:txBody>
      </p:sp>
    </p:spTree>
    <p:extLst>
      <p:ext uri="{BB962C8B-B14F-4D97-AF65-F5344CB8AC3E}">
        <p14:creationId xmlns:p14="http://schemas.microsoft.com/office/powerpoint/2010/main" val="3307695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1" name="Google Shape;431;p44"/>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
        <p:nvSpPr>
          <p:cNvPr id="432" name="Google Shape;432;p44"/>
          <p:cNvSpPr txBox="1"/>
          <p:nvPr/>
        </p:nvSpPr>
        <p:spPr>
          <a:xfrm>
            <a:off x="141300" y="1065825"/>
            <a:ext cx="9002700" cy="5880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300">
              <a:solidFill>
                <a:schemeClr val="accent1"/>
              </a:solidFill>
              <a:latin typeface="Calibri"/>
              <a:ea typeface="Calibri"/>
              <a:cs typeface="Calibri"/>
              <a:sym typeface="Calibri"/>
            </a:endParaRPr>
          </a:p>
          <a:p>
            <a:pPr marL="0" lvl="0" indent="0" algn="l" rtl="0">
              <a:spcBef>
                <a:spcPts val="0"/>
              </a:spcBef>
              <a:spcAft>
                <a:spcPts val="0"/>
              </a:spcAft>
              <a:buNone/>
            </a:pPr>
            <a:r>
              <a:rPr lang="en-US" sz="2500">
                <a:solidFill>
                  <a:schemeClr val="dk2"/>
                </a:solidFill>
                <a:latin typeface="Calibri"/>
                <a:ea typeface="Calibri"/>
                <a:cs typeface="Calibri"/>
                <a:sym typeface="Calibri"/>
              </a:rPr>
              <a:t>If you’re ready to get into the nuts and bolts of building your ESSER III District Plan for the October 20, 2021 deadline, use these links.</a:t>
            </a:r>
            <a:endParaRPr sz="2500">
              <a:solidFill>
                <a:schemeClr val="dk2"/>
              </a:solidFill>
              <a:latin typeface="Calibri"/>
              <a:ea typeface="Calibri"/>
              <a:cs typeface="Calibri"/>
              <a:sym typeface="Calibri"/>
            </a:endParaRPr>
          </a:p>
          <a:p>
            <a:pPr marL="0" lvl="0" indent="0" algn="l" rtl="0">
              <a:spcBef>
                <a:spcPts val="0"/>
              </a:spcBef>
              <a:spcAft>
                <a:spcPts val="0"/>
              </a:spcAft>
              <a:buNone/>
            </a:pPr>
            <a:endParaRPr sz="2500">
              <a:solidFill>
                <a:schemeClr val="accent6"/>
              </a:solidFill>
              <a:latin typeface="Calibri"/>
              <a:ea typeface="Calibri"/>
              <a:cs typeface="Calibri"/>
              <a:sym typeface="Calibri"/>
            </a:endParaRPr>
          </a:p>
          <a:p>
            <a:pPr marL="457200" lvl="0" indent="-387350" algn="l" rtl="0">
              <a:spcBef>
                <a:spcPts val="0"/>
              </a:spcBef>
              <a:spcAft>
                <a:spcPts val="0"/>
              </a:spcAft>
              <a:buSzPts val="2500"/>
              <a:buFont typeface="Calibri"/>
              <a:buChar char="●"/>
            </a:pPr>
            <a:r>
              <a:rPr lang="en-US" sz="2500" u="sng">
                <a:solidFill>
                  <a:schemeClr val="accent6"/>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Smartsheet</a:t>
            </a:r>
            <a:r>
              <a:rPr lang="en-US" sz="2500">
                <a:solidFill>
                  <a:schemeClr val="accent6"/>
                </a:solidFill>
                <a:latin typeface="Calibri"/>
                <a:ea typeface="Calibri"/>
                <a:cs typeface="Calibri"/>
                <a:sym typeface="Calibri"/>
              </a:rPr>
              <a:t> </a:t>
            </a:r>
            <a:r>
              <a:rPr lang="en-US" sz="2500">
                <a:solidFill>
                  <a:schemeClr val="dk2"/>
                </a:solidFill>
                <a:latin typeface="Calibri"/>
                <a:ea typeface="Calibri"/>
                <a:cs typeface="Calibri"/>
                <a:sym typeface="Calibri"/>
              </a:rPr>
              <a:t>to submit plan</a:t>
            </a:r>
            <a:endParaRPr sz="2500">
              <a:solidFill>
                <a:schemeClr val="dk2"/>
              </a:solidFill>
              <a:latin typeface="Calibri"/>
              <a:ea typeface="Calibri"/>
              <a:cs typeface="Calibri"/>
              <a:sym typeface="Calibri"/>
            </a:endParaRPr>
          </a:p>
          <a:p>
            <a:pPr marL="457200" lvl="0" indent="-387350" algn="l" rtl="0">
              <a:spcBef>
                <a:spcPts val="0"/>
              </a:spcBef>
              <a:spcAft>
                <a:spcPts val="0"/>
              </a:spcAft>
              <a:buSzPts val="2500"/>
              <a:buFont typeface="Calibri"/>
              <a:buChar char="●"/>
            </a:pPr>
            <a:r>
              <a:rPr lang="en-US" sz="2500" u="sng">
                <a:solidFill>
                  <a:schemeClr val="accent6"/>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Integrated Planning Tool</a:t>
            </a:r>
            <a:r>
              <a:rPr lang="en-US" sz="2500">
                <a:solidFill>
                  <a:schemeClr val="dk2"/>
                </a:solidFill>
                <a:latin typeface="Calibri"/>
                <a:ea typeface="Calibri"/>
                <a:cs typeface="Calibri"/>
                <a:sym typeface="Calibri"/>
              </a:rPr>
              <a:t> (IPT) to be completed and uploaded in the Smartsheet</a:t>
            </a:r>
            <a:endParaRPr sz="2500">
              <a:solidFill>
                <a:schemeClr val="dk2"/>
              </a:solidFill>
              <a:latin typeface="Calibri"/>
              <a:ea typeface="Calibri"/>
              <a:cs typeface="Calibri"/>
              <a:sym typeface="Calibri"/>
            </a:endParaRPr>
          </a:p>
          <a:p>
            <a:pPr marL="0" lvl="0" indent="0" algn="l" rtl="0">
              <a:spcBef>
                <a:spcPts val="0"/>
              </a:spcBef>
              <a:spcAft>
                <a:spcPts val="0"/>
              </a:spcAft>
              <a:buNone/>
            </a:pPr>
            <a:endParaRPr sz="2500">
              <a:solidFill>
                <a:schemeClr val="dk2"/>
              </a:solidFill>
              <a:latin typeface="Calibri"/>
              <a:ea typeface="Calibri"/>
              <a:cs typeface="Calibri"/>
              <a:sym typeface="Calibri"/>
            </a:endParaRPr>
          </a:p>
          <a:p>
            <a:pPr marL="0" lvl="0" indent="0" algn="l" rtl="0">
              <a:spcBef>
                <a:spcPts val="0"/>
              </a:spcBef>
              <a:spcAft>
                <a:spcPts val="0"/>
              </a:spcAft>
              <a:buNone/>
            </a:pPr>
            <a:r>
              <a:rPr lang="en-US" sz="2500">
                <a:solidFill>
                  <a:schemeClr val="dk2"/>
                </a:solidFill>
                <a:latin typeface="Calibri"/>
                <a:ea typeface="Calibri"/>
                <a:cs typeface="Calibri"/>
                <a:sym typeface="Calibri"/>
              </a:rPr>
              <a:t>For quick reference on requirements, links, and steps, keep this presentation or the </a:t>
            </a:r>
            <a:r>
              <a:rPr lang="en-US" sz="2500" u="sng">
                <a:solidFill>
                  <a:schemeClr val="hlink"/>
                </a:solidFill>
                <a:latin typeface="Calibri"/>
                <a:ea typeface="Calibri"/>
                <a:cs typeface="Calibri"/>
                <a:sym typeface="Calibri"/>
                <a:hlinkClick r:id="rId5"/>
              </a:rPr>
              <a:t>District Plan Guide</a:t>
            </a:r>
            <a:r>
              <a:rPr lang="en-US" sz="2500">
                <a:solidFill>
                  <a:schemeClr val="dk2"/>
                </a:solidFill>
                <a:latin typeface="Calibri"/>
                <a:ea typeface="Calibri"/>
                <a:cs typeface="Calibri"/>
                <a:sym typeface="Calibri"/>
              </a:rPr>
              <a:t> handy.</a:t>
            </a:r>
            <a:endParaRPr sz="2500">
              <a:solidFill>
                <a:schemeClr val="dk2"/>
              </a:solidFill>
              <a:latin typeface="Calibri"/>
              <a:ea typeface="Calibri"/>
              <a:cs typeface="Calibri"/>
              <a:sym typeface="Calibri"/>
            </a:endParaRPr>
          </a:p>
          <a:p>
            <a:pPr marL="0" lvl="0" indent="0" algn="l" rtl="0">
              <a:spcBef>
                <a:spcPts val="0"/>
              </a:spcBef>
              <a:spcAft>
                <a:spcPts val="0"/>
              </a:spcAft>
              <a:buNone/>
            </a:pPr>
            <a:endParaRPr sz="2500">
              <a:solidFill>
                <a:schemeClr val="dk2"/>
              </a:solidFill>
              <a:latin typeface="Calibri"/>
              <a:ea typeface="Calibri"/>
              <a:cs typeface="Calibri"/>
              <a:sym typeface="Calibri"/>
            </a:endParaRPr>
          </a:p>
          <a:p>
            <a:pPr marL="0" lvl="0" indent="0" algn="l" rtl="0">
              <a:spcBef>
                <a:spcPts val="0"/>
              </a:spcBef>
              <a:spcAft>
                <a:spcPts val="0"/>
              </a:spcAft>
              <a:buNone/>
            </a:pPr>
            <a:endParaRPr sz="2400">
              <a:solidFill>
                <a:schemeClr val="accent6"/>
              </a:solidFill>
              <a:latin typeface="Calibri"/>
              <a:ea typeface="Calibri"/>
              <a:cs typeface="Calibri"/>
              <a:sym typeface="Calibri"/>
            </a:endParaRPr>
          </a:p>
          <a:p>
            <a:pPr marL="0" lvl="0" indent="0" algn="l" rtl="0">
              <a:spcBef>
                <a:spcPts val="0"/>
              </a:spcBef>
              <a:spcAft>
                <a:spcPts val="0"/>
              </a:spcAft>
              <a:buNone/>
            </a:pPr>
            <a:endParaRPr sz="2300">
              <a:solidFill>
                <a:schemeClr val="accent1"/>
              </a:solidFill>
              <a:latin typeface="Calibri"/>
              <a:ea typeface="Calibri"/>
              <a:cs typeface="Calibri"/>
              <a:sym typeface="Calibri"/>
            </a:endParaRPr>
          </a:p>
          <a:p>
            <a:pPr marL="0" lvl="0" indent="0" algn="l" rtl="0">
              <a:spcBef>
                <a:spcPts val="0"/>
              </a:spcBef>
              <a:spcAft>
                <a:spcPts val="0"/>
              </a:spcAft>
              <a:buNone/>
            </a:pPr>
            <a:endParaRPr sz="2300">
              <a:solidFill>
                <a:schemeClr val="accent1"/>
              </a:solidFill>
              <a:latin typeface="Calibri"/>
              <a:ea typeface="Calibri"/>
              <a:cs typeface="Calibri"/>
              <a:sym typeface="Calibri"/>
            </a:endParaRPr>
          </a:p>
          <a:p>
            <a:pPr marL="0" marR="21334" lvl="0" indent="0" algn="l" rtl="0">
              <a:spcBef>
                <a:spcPts val="0"/>
              </a:spcBef>
              <a:spcAft>
                <a:spcPts val="0"/>
              </a:spcAft>
              <a:buNone/>
            </a:pPr>
            <a:endParaRPr sz="2700">
              <a:solidFill>
                <a:schemeClr val="accent1"/>
              </a:solidFill>
              <a:latin typeface="Calibri"/>
              <a:ea typeface="Calibri"/>
              <a:cs typeface="Calibri"/>
              <a:sym typeface="Calibri"/>
            </a:endParaRPr>
          </a:p>
        </p:txBody>
      </p:sp>
      <p:sp>
        <p:nvSpPr>
          <p:cNvPr id="2" name="Title 1"/>
          <p:cNvSpPr>
            <a:spLocks noGrp="1"/>
          </p:cNvSpPr>
          <p:nvPr>
            <p:ph type="title"/>
          </p:nvPr>
        </p:nvSpPr>
        <p:spPr/>
        <p:txBody>
          <a:bodyPr/>
          <a:lstStyle/>
          <a:p>
            <a:r>
              <a:rPr lang="en-US" dirty="0">
                <a:solidFill>
                  <a:schemeClr val="accent1"/>
                </a:solidFill>
                <a:latin typeface="Calibri"/>
                <a:ea typeface="Calibri"/>
                <a:cs typeface="Calibri"/>
                <a:sym typeface="Calibri"/>
              </a:rPr>
              <a:t>Just the Essentials</a:t>
            </a:r>
            <a:br>
              <a:rPr lang="en-US" dirty="0">
                <a:solidFill>
                  <a:schemeClr val="accent1"/>
                </a:solidFill>
                <a:latin typeface="Calibri"/>
                <a:ea typeface="Calibri"/>
                <a:cs typeface="Calibri"/>
                <a:sym typeface="Calibri"/>
              </a:rPr>
            </a:br>
            <a:endParaRPr lang="en-US" dirty="0"/>
          </a:p>
        </p:txBody>
      </p:sp>
    </p:spTree>
    <p:extLst>
      <p:ext uri="{BB962C8B-B14F-4D97-AF65-F5344CB8AC3E}">
        <p14:creationId xmlns:p14="http://schemas.microsoft.com/office/powerpoint/2010/main" val="2147857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45" descr="&quot;&quot;"/>
          <p:cNvSpPr/>
          <p:nvPr/>
        </p:nvSpPr>
        <p:spPr>
          <a:xfrm>
            <a:off x="0" y="1126275"/>
            <a:ext cx="9144000" cy="9618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5"/>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
        <p:nvSpPr>
          <p:cNvPr id="442" name="Google Shape;442;p45"/>
          <p:cNvSpPr txBox="1"/>
          <p:nvPr/>
        </p:nvSpPr>
        <p:spPr>
          <a:xfrm>
            <a:off x="82950" y="1126275"/>
            <a:ext cx="8978100" cy="4520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a:solidFill>
                  <a:schemeClr val="dk2"/>
                </a:solidFill>
                <a:latin typeface="Calibri"/>
                <a:ea typeface="Calibri"/>
                <a:cs typeface="Calibri"/>
                <a:sym typeface="Calibri"/>
              </a:rPr>
              <a:t>The </a:t>
            </a:r>
            <a:r>
              <a:rPr lang="en-US" sz="2200" b="1" u="sng">
                <a:solidFill>
                  <a:schemeClr val="hlink"/>
                </a:solidFill>
                <a:latin typeface="Calibri"/>
                <a:ea typeface="Calibri"/>
                <a:cs typeface="Calibri"/>
                <a:sym typeface="Calibri"/>
                <a:hlinkClick r:id="rId3"/>
              </a:rPr>
              <a:t>ODE's Federal COVID-19 Stimulus Resources</a:t>
            </a:r>
            <a:r>
              <a:rPr lang="en-US" sz="2200" b="1">
                <a:solidFill>
                  <a:schemeClr val="dk2"/>
                </a:solidFill>
                <a:latin typeface="Calibri"/>
                <a:ea typeface="Calibri"/>
                <a:cs typeface="Calibri"/>
                <a:sym typeface="Calibri"/>
              </a:rPr>
              <a:t> site includes links to ESSER I, II, and III websites</a:t>
            </a:r>
            <a:endParaRPr sz="2200" b="1">
              <a:solidFill>
                <a:schemeClr val="dk2"/>
              </a:solidFill>
              <a:latin typeface="Calibri"/>
              <a:ea typeface="Calibri"/>
              <a:cs typeface="Calibri"/>
              <a:sym typeface="Calibri"/>
            </a:endParaRPr>
          </a:p>
          <a:p>
            <a:pPr marL="0" lvl="0" indent="0" algn="l" rtl="0">
              <a:spcBef>
                <a:spcPts val="0"/>
              </a:spcBef>
              <a:spcAft>
                <a:spcPts val="0"/>
              </a:spcAft>
              <a:buNone/>
            </a:pPr>
            <a:endParaRPr sz="2000" b="1">
              <a:solidFill>
                <a:schemeClr val="accent6"/>
              </a:solidFill>
              <a:latin typeface="Calibri"/>
              <a:ea typeface="Calibri"/>
              <a:cs typeface="Calibri"/>
              <a:sym typeface="Calibri"/>
            </a:endParaRPr>
          </a:p>
          <a:p>
            <a:pPr marL="0" lvl="0" indent="0" algn="l" rtl="0">
              <a:lnSpc>
                <a:spcPct val="100000"/>
              </a:lnSpc>
              <a:spcBef>
                <a:spcPts val="0"/>
              </a:spcBef>
              <a:spcAft>
                <a:spcPts val="0"/>
              </a:spcAft>
              <a:buNone/>
            </a:pPr>
            <a:r>
              <a:rPr lang="en-US" sz="2200" b="1">
                <a:solidFill>
                  <a:schemeClr val="dk2"/>
                </a:solidFill>
                <a:latin typeface="Calibri"/>
                <a:ea typeface="Calibri"/>
                <a:cs typeface="Calibri"/>
                <a:sym typeface="Calibri"/>
              </a:rPr>
              <a:t>What you’ll find...</a:t>
            </a:r>
            <a:endParaRPr sz="2200" b="1">
              <a:solidFill>
                <a:schemeClr val="dk2"/>
              </a:solidFill>
              <a:latin typeface="Calibri"/>
              <a:ea typeface="Calibri"/>
              <a:cs typeface="Calibri"/>
              <a:sym typeface="Calibri"/>
            </a:endParaRPr>
          </a:p>
          <a:p>
            <a:pPr marL="457200" lvl="0" indent="-368300" algn="l" rtl="0">
              <a:lnSpc>
                <a:spcPct val="100000"/>
              </a:lnSpc>
              <a:spcBef>
                <a:spcPts val="1000"/>
              </a:spcBef>
              <a:spcAft>
                <a:spcPts val="0"/>
              </a:spcAft>
              <a:buClr>
                <a:schemeClr val="dk2"/>
              </a:buClr>
              <a:buSzPts val="2200"/>
              <a:buFont typeface="Calibri"/>
              <a:buChar char="●"/>
            </a:pPr>
            <a:r>
              <a:rPr lang="en-US" sz="2200">
                <a:solidFill>
                  <a:schemeClr val="dk2"/>
                </a:solidFill>
                <a:latin typeface="Calibri"/>
                <a:ea typeface="Calibri"/>
                <a:cs typeface="Calibri"/>
                <a:sym typeface="Calibri"/>
              </a:rPr>
              <a:t>Tools and resources for both the ESSER III District Plan and Continuity of Services Plan</a:t>
            </a:r>
            <a:endParaRPr sz="2200">
              <a:solidFill>
                <a:schemeClr val="dk2"/>
              </a:solidFill>
              <a:latin typeface="Calibri"/>
              <a:ea typeface="Calibri"/>
              <a:cs typeface="Calibri"/>
              <a:sym typeface="Calibri"/>
            </a:endParaRPr>
          </a:p>
          <a:p>
            <a:pPr marL="457200" lvl="0" indent="-368300" algn="l" rtl="0">
              <a:lnSpc>
                <a:spcPct val="100000"/>
              </a:lnSpc>
              <a:spcBef>
                <a:spcPts val="1000"/>
              </a:spcBef>
              <a:spcAft>
                <a:spcPts val="0"/>
              </a:spcAft>
              <a:buClr>
                <a:schemeClr val="dk2"/>
              </a:buClr>
              <a:buSzPts val="2200"/>
              <a:buFont typeface="Calibri"/>
              <a:buChar char="●"/>
            </a:pPr>
            <a:r>
              <a:rPr lang="en-US" sz="2200">
                <a:solidFill>
                  <a:schemeClr val="dk2"/>
                </a:solidFill>
                <a:latin typeface="Calibri"/>
                <a:ea typeface="Calibri"/>
                <a:cs typeface="Calibri"/>
                <a:sym typeface="Calibri"/>
              </a:rPr>
              <a:t>Funding allocations </a:t>
            </a:r>
            <a:endParaRPr sz="2200">
              <a:solidFill>
                <a:schemeClr val="dk2"/>
              </a:solidFill>
              <a:latin typeface="Calibri"/>
              <a:ea typeface="Calibri"/>
              <a:cs typeface="Calibri"/>
              <a:sym typeface="Calibri"/>
            </a:endParaRPr>
          </a:p>
          <a:p>
            <a:pPr marL="457200" lvl="0" indent="-368300" algn="l" rtl="0">
              <a:lnSpc>
                <a:spcPct val="100000"/>
              </a:lnSpc>
              <a:spcBef>
                <a:spcPts val="1000"/>
              </a:spcBef>
              <a:spcAft>
                <a:spcPts val="0"/>
              </a:spcAft>
              <a:buClr>
                <a:schemeClr val="dk2"/>
              </a:buClr>
              <a:buSzPts val="2200"/>
              <a:buFont typeface="Calibri"/>
              <a:buChar char="●"/>
            </a:pPr>
            <a:r>
              <a:rPr lang="en-US" sz="2200">
                <a:solidFill>
                  <a:schemeClr val="dk2"/>
                </a:solidFill>
                <a:latin typeface="Calibri"/>
                <a:ea typeface="Calibri"/>
                <a:cs typeface="Calibri"/>
                <a:sym typeface="Calibri"/>
              </a:rPr>
              <a:t>District assurances</a:t>
            </a:r>
            <a:endParaRPr sz="2200">
              <a:solidFill>
                <a:schemeClr val="dk2"/>
              </a:solidFill>
              <a:latin typeface="Calibri"/>
              <a:ea typeface="Calibri"/>
              <a:cs typeface="Calibri"/>
              <a:sym typeface="Calibri"/>
            </a:endParaRPr>
          </a:p>
          <a:p>
            <a:pPr marL="457200" lvl="0" indent="-368300" algn="l" rtl="0">
              <a:lnSpc>
                <a:spcPct val="100000"/>
              </a:lnSpc>
              <a:spcBef>
                <a:spcPts val="1000"/>
              </a:spcBef>
              <a:spcAft>
                <a:spcPts val="0"/>
              </a:spcAft>
              <a:buClr>
                <a:schemeClr val="dk2"/>
              </a:buClr>
              <a:buSzPts val="2200"/>
              <a:buFont typeface="Calibri"/>
              <a:buChar char="●"/>
            </a:pPr>
            <a:r>
              <a:rPr lang="en-US" sz="2200">
                <a:solidFill>
                  <a:schemeClr val="dk2"/>
                </a:solidFill>
                <a:latin typeface="Calibri"/>
                <a:ea typeface="Calibri"/>
                <a:cs typeface="Calibri"/>
                <a:sym typeface="Calibri"/>
              </a:rPr>
              <a:t>Programs updates, announcements, and presentations</a:t>
            </a:r>
            <a:endParaRPr sz="2200">
              <a:solidFill>
                <a:schemeClr val="dk2"/>
              </a:solidFill>
              <a:latin typeface="Calibri"/>
              <a:ea typeface="Calibri"/>
              <a:cs typeface="Calibri"/>
              <a:sym typeface="Calibri"/>
            </a:endParaRPr>
          </a:p>
          <a:p>
            <a:pPr marL="457200" lvl="0" indent="-368300" algn="l" rtl="0">
              <a:lnSpc>
                <a:spcPct val="100000"/>
              </a:lnSpc>
              <a:spcBef>
                <a:spcPts val="1000"/>
              </a:spcBef>
              <a:spcAft>
                <a:spcPts val="1000"/>
              </a:spcAft>
              <a:buClr>
                <a:schemeClr val="dk2"/>
              </a:buClr>
              <a:buSzPts val="2200"/>
              <a:buFont typeface="Calibri"/>
              <a:buChar char="●"/>
            </a:pPr>
            <a:r>
              <a:rPr lang="en-US" sz="2200">
                <a:solidFill>
                  <a:schemeClr val="dk2"/>
                </a:solidFill>
                <a:latin typeface="Calibri"/>
                <a:ea typeface="Calibri"/>
                <a:cs typeface="Calibri"/>
                <a:sym typeface="Calibri"/>
              </a:rPr>
              <a:t>Key federal resources, including FAQs, fact sheets, and eligible use comparisons</a:t>
            </a:r>
            <a:endParaRPr sz="2400">
              <a:solidFill>
                <a:schemeClr val="dk2"/>
              </a:solidFill>
              <a:latin typeface="Calibri"/>
              <a:ea typeface="Calibri"/>
              <a:cs typeface="Calibri"/>
              <a:sym typeface="Calibri"/>
            </a:endParaRPr>
          </a:p>
        </p:txBody>
      </p:sp>
      <p:sp>
        <p:nvSpPr>
          <p:cNvPr id="2" name="Title 1"/>
          <p:cNvSpPr>
            <a:spLocks noGrp="1"/>
          </p:cNvSpPr>
          <p:nvPr>
            <p:ph type="title"/>
          </p:nvPr>
        </p:nvSpPr>
        <p:spPr/>
        <p:txBody>
          <a:bodyPr/>
          <a:lstStyle/>
          <a:p>
            <a:r>
              <a:rPr lang="en-US" sz="2800" dirty="0">
                <a:solidFill>
                  <a:schemeClr val="accent1"/>
                </a:solidFill>
                <a:latin typeface="Calibri"/>
                <a:ea typeface="Calibri"/>
                <a:cs typeface="Calibri"/>
                <a:sym typeface="Calibri"/>
              </a:rPr>
              <a:t> </a:t>
            </a:r>
            <a:r>
              <a:rPr lang="en-US" dirty="0">
                <a:solidFill>
                  <a:schemeClr val="accent1"/>
                </a:solidFill>
                <a:latin typeface="Calibri"/>
                <a:ea typeface="Calibri"/>
                <a:cs typeface="Calibri"/>
                <a:sym typeface="Calibri"/>
              </a:rPr>
              <a:t>ODE ESSER III Website</a:t>
            </a:r>
            <a:br>
              <a:rPr lang="en-US" dirty="0">
                <a:solidFill>
                  <a:schemeClr val="accent1"/>
                </a:solidFill>
                <a:latin typeface="Calibri"/>
                <a:ea typeface="Calibri"/>
                <a:cs typeface="Calibri"/>
                <a:sym typeface="Calibri"/>
              </a:rPr>
            </a:br>
            <a:endParaRPr lang="en-US" dirty="0"/>
          </a:p>
        </p:txBody>
      </p:sp>
    </p:spTree>
    <p:extLst>
      <p:ext uri="{BB962C8B-B14F-4D97-AF65-F5344CB8AC3E}">
        <p14:creationId xmlns:p14="http://schemas.microsoft.com/office/powerpoint/2010/main" val="3304871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452" name="Google Shape;452;p46" descr="picture of students"/>
          <p:cNvPicPr preferRelativeResize="0"/>
          <p:nvPr/>
        </p:nvPicPr>
        <p:blipFill rotWithShape="1">
          <a:blip r:embed="rId3">
            <a:alphaModFix/>
          </a:blip>
          <a:srcRect l="18703" t="14670" r="20212" b="27615"/>
          <a:stretch/>
        </p:blipFill>
        <p:spPr>
          <a:xfrm>
            <a:off x="178162" y="1365412"/>
            <a:ext cx="4822139" cy="2562811"/>
          </a:xfrm>
          <a:prstGeom prst="rect">
            <a:avLst/>
          </a:prstGeom>
          <a:noFill/>
          <a:ln>
            <a:noFill/>
          </a:ln>
        </p:spPr>
      </p:pic>
      <p:sp>
        <p:nvSpPr>
          <p:cNvPr id="449" name="Google Shape;449;p46"/>
          <p:cNvSpPr txBox="1">
            <a:spLocks noGrp="1"/>
          </p:cNvSpPr>
          <p:nvPr>
            <p:ph type="sldNum" idx="12"/>
          </p:nvPr>
        </p:nvSpPr>
        <p:spPr/>
        <p:txBody>
          <a:bodyPr/>
          <a:lstStyle/>
          <a:p>
            <a:pPr lvl="0"/>
            <a:fld id="{00000000-1234-1234-1234-123412341234}" type="slidenum">
              <a:rPr lang="en-US" smtClean="0"/>
              <a:pPr lvl="0"/>
              <a:t>28</a:t>
            </a:fld>
            <a:endParaRPr lang="en-US"/>
          </a:p>
        </p:txBody>
      </p:sp>
      <p:sp>
        <p:nvSpPr>
          <p:cNvPr id="453" name="Google Shape;453;p46" descr="&quot;&quot;"/>
          <p:cNvSpPr txBox="1"/>
          <p:nvPr/>
        </p:nvSpPr>
        <p:spPr>
          <a:xfrm>
            <a:off x="1554925" y="4314825"/>
            <a:ext cx="6563400" cy="1662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u="sng" dirty="0">
                <a:solidFill>
                  <a:schemeClr val="hlink"/>
                </a:solidFill>
                <a:latin typeface="Calibri"/>
                <a:ea typeface="Calibri"/>
                <a:cs typeface="Calibri"/>
                <a:sym typeface="Calibri"/>
                <a:hlinkClick r:id="rId4"/>
              </a:rPr>
              <a:t>Leveraging Federal Stimulus Funds for Equity-Focused Recovery and Redesign</a:t>
            </a:r>
            <a:endParaRPr sz="1600" dirty="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US" sz="1600" dirty="0">
                <a:latin typeface="Calibri"/>
                <a:ea typeface="Calibri"/>
                <a:cs typeface="Calibri"/>
                <a:sym typeface="Calibri"/>
              </a:rPr>
              <a:t>Meeting the moment</a:t>
            </a:r>
            <a:endParaRPr sz="1600" dirty="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US" sz="1600" dirty="0">
                <a:latin typeface="Calibri"/>
                <a:ea typeface="Calibri"/>
                <a:cs typeface="Calibri"/>
                <a:sym typeface="Calibri"/>
              </a:rPr>
              <a:t>Power Strategies for equity-focused recovery and redesign</a:t>
            </a:r>
            <a:endParaRPr sz="1600" dirty="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US" sz="1600" dirty="0">
                <a:latin typeface="Calibri"/>
                <a:ea typeface="Calibri"/>
                <a:cs typeface="Calibri"/>
                <a:sym typeface="Calibri"/>
              </a:rPr>
              <a:t>“Do Now, Build Toward” for strategic and sustainable change</a:t>
            </a:r>
            <a:endParaRPr sz="1600" dirty="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US" sz="1600" dirty="0">
                <a:latin typeface="Calibri"/>
                <a:ea typeface="Calibri"/>
                <a:cs typeface="Calibri"/>
                <a:sym typeface="Calibri"/>
              </a:rPr>
              <a:t>Creating the conditions for transformative improvement in K-12 education </a:t>
            </a:r>
            <a:endParaRPr sz="1600" dirty="0">
              <a:latin typeface="Calibri"/>
              <a:ea typeface="Calibri"/>
              <a:cs typeface="Calibri"/>
              <a:sym typeface="Calibri"/>
            </a:endParaRPr>
          </a:p>
        </p:txBody>
      </p:sp>
      <p:sp>
        <p:nvSpPr>
          <p:cNvPr id="451" name="Google Shape;451;p46"/>
          <p:cNvSpPr txBox="1"/>
          <p:nvPr/>
        </p:nvSpPr>
        <p:spPr>
          <a:xfrm>
            <a:off x="5127725" y="1952538"/>
            <a:ext cx="37599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1"/>
                </a:solidFill>
                <a:latin typeface="Calibri"/>
                <a:ea typeface="Calibri"/>
                <a:cs typeface="Calibri"/>
                <a:sym typeface="Calibri"/>
              </a:rPr>
              <a:t>“How can district leaders use stimulus funds to center equity, accelerate student learning and create a sustainable foundation for long-term improvement?”</a:t>
            </a:r>
            <a:endParaRPr sz="2200">
              <a:solidFill>
                <a:schemeClr val="dk1"/>
              </a:solidFill>
              <a:latin typeface="Calibri"/>
              <a:ea typeface="Calibri"/>
              <a:cs typeface="Calibri"/>
              <a:sym typeface="Calibri"/>
            </a:endParaRPr>
          </a:p>
        </p:txBody>
      </p:sp>
      <p:sp>
        <p:nvSpPr>
          <p:cNvPr id="450" name="Google Shape;450;p46"/>
          <p:cNvSpPr txBox="1"/>
          <p:nvPr/>
        </p:nvSpPr>
        <p:spPr>
          <a:xfrm>
            <a:off x="2102425" y="202600"/>
            <a:ext cx="6998100" cy="766500"/>
          </a:xfrm>
          <a:prstGeom prst="rect">
            <a:avLst/>
          </a:prstGeom>
          <a:noFill/>
          <a:ln>
            <a:noFill/>
          </a:ln>
        </p:spPr>
        <p:txBody>
          <a:bodyPr spcFirstLastPara="1" wrap="square" lIns="91425" tIns="91425" rIns="91425" bIns="91425" anchor="t" anchorCtr="0">
            <a:spAutoFit/>
          </a:bodyPr>
          <a:lstStyle/>
          <a:p>
            <a:pPr marL="0" lvl="0" indent="0" algn="r" rtl="0">
              <a:lnSpc>
                <a:spcPct val="90000"/>
              </a:lnSpc>
              <a:spcBef>
                <a:spcPts val="0"/>
              </a:spcBef>
              <a:spcAft>
                <a:spcPts val="0"/>
              </a:spcAft>
              <a:buNone/>
            </a:pPr>
            <a:r>
              <a:rPr lang="en-US" sz="4200" b="1" dirty="0">
                <a:solidFill>
                  <a:schemeClr val="accent1"/>
                </a:solidFill>
                <a:latin typeface="Calibri"/>
                <a:ea typeface="Calibri"/>
                <a:cs typeface="Calibri"/>
                <a:sym typeface="Calibri"/>
              </a:rPr>
              <a:t>Spotlight Leadership Resource</a:t>
            </a:r>
            <a:endParaRPr sz="4200" b="1" dirty="0">
              <a:solidFill>
                <a:schemeClr val="accent1"/>
              </a:solidFill>
              <a:latin typeface="Calibri"/>
              <a:ea typeface="Calibri"/>
              <a:cs typeface="Calibri"/>
              <a:sym typeface="Calibri"/>
            </a:endParaRPr>
          </a:p>
        </p:txBody>
      </p:sp>
      <p:sp>
        <p:nvSpPr>
          <p:cNvPr id="3" name="Title 2" hidden="1"/>
          <p:cNvSpPr>
            <a:spLocks noGrp="1"/>
          </p:cNvSpPr>
          <p:nvPr>
            <p:ph type="title"/>
          </p:nvPr>
        </p:nvSpPr>
        <p:spPr/>
        <p:txBody>
          <a:bodyPr/>
          <a:lstStyle/>
          <a:p>
            <a:r>
              <a:rPr lang="en-US" dirty="0">
                <a:solidFill>
                  <a:schemeClr val="accent1"/>
                </a:solidFill>
                <a:latin typeface="Calibri"/>
                <a:ea typeface="Calibri"/>
                <a:cs typeface="Calibri"/>
                <a:sym typeface="Calibri"/>
              </a:rPr>
              <a:t>Spotlight Leadership Resource</a:t>
            </a:r>
            <a:br>
              <a:rPr lang="en-US" dirty="0">
                <a:solidFill>
                  <a:schemeClr val="accent1"/>
                </a:solidFill>
                <a:latin typeface="Calibri"/>
                <a:ea typeface="Calibri"/>
                <a:cs typeface="Calibri"/>
                <a:sym typeface="Calibri"/>
              </a:rPr>
            </a:br>
            <a:endParaRPr lang="en-US" dirty="0"/>
          </a:p>
        </p:txBody>
      </p:sp>
    </p:spTree>
    <p:extLst>
      <p:ext uri="{BB962C8B-B14F-4D97-AF65-F5344CB8AC3E}">
        <p14:creationId xmlns:p14="http://schemas.microsoft.com/office/powerpoint/2010/main" val="861870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63" name="Google Shape;463;p47" descr="&quot;&quot;"/>
          <p:cNvPicPr preferRelativeResize="0"/>
          <p:nvPr/>
        </p:nvPicPr>
        <p:blipFill rotWithShape="1">
          <a:blip r:embed="rId3">
            <a:alphaModFix/>
          </a:blip>
          <a:srcRect l="29719" t="12247" r="30770" b="64263"/>
          <a:stretch/>
        </p:blipFill>
        <p:spPr>
          <a:xfrm>
            <a:off x="220975" y="1080250"/>
            <a:ext cx="5041198" cy="1685874"/>
          </a:xfrm>
          <a:prstGeom prst="rect">
            <a:avLst/>
          </a:prstGeom>
          <a:noFill/>
          <a:ln>
            <a:noFill/>
          </a:ln>
        </p:spPr>
      </p:pic>
      <p:pic>
        <p:nvPicPr>
          <p:cNvPr id="460" name="Google Shape;460;p47" descr="&quot;&quot;"/>
          <p:cNvPicPr preferRelativeResize="0"/>
          <p:nvPr/>
        </p:nvPicPr>
        <p:blipFill rotWithShape="1">
          <a:blip r:embed="rId4">
            <a:alphaModFix/>
          </a:blip>
          <a:srcRect r="970"/>
          <a:stretch/>
        </p:blipFill>
        <p:spPr>
          <a:xfrm>
            <a:off x="220975" y="2918525"/>
            <a:ext cx="5041200" cy="2160500"/>
          </a:xfrm>
          <a:prstGeom prst="rect">
            <a:avLst/>
          </a:prstGeom>
          <a:noFill/>
          <a:ln>
            <a:noFill/>
          </a:ln>
        </p:spPr>
      </p:pic>
      <p:sp>
        <p:nvSpPr>
          <p:cNvPr id="459" name="Google Shape;459;p47"/>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
        <p:nvSpPr>
          <p:cNvPr id="462" name="Google Shape;462;p47"/>
          <p:cNvSpPr txBox="1"/>
          <p:nvPr/>
        </p:nvSpPr>
        <p:spPr>
          <a:xfrm>
            <a:off x="747825" y="5311625"/>
            <a:ext cx="8200200" cy="1071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1600" u="sng">
                <a:solidFill>
                  <a:schemeClr val="accent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Education Resource Strategies (ERS) - Do Now, Build Towards</a:t>
            </a:r>
            <a:endParaRPr sz="1600">
              <a:latin typeface="Calibri"/>
              <a:ea typeface="Calibri"/>
              <a:cs typeface="Calibri"/>
              <a:sym typeface="Calibri"/>
            </a:endParaRPr>
          </a:p>
          <a:p>
            <a:pPr marL="457200" lvl="0" indent="-330200" algn="l" rtl="0">
              <a:lnSpc>
                <a:spcPct val="90000"/>
              </a:lnSpc>
              <a:spcBef>
                <a:spcPts val="0"/>
              </a:spcBef>
              <a:spcAft>
                <a:spcPts val="0"/>
              </a:spcAft>
              <a:buSzPts val="1600"/>
              <a:buFont typeface="Calibri"/>
              <a:buChar char="●"/>
            </a:pPr>
            <a:r>
              <a:rPr lang="en-US" sz="1600">
                <a:latin typeface="Calibri"/>
                <a:ea typeface="Calibri"/>
                <a:cs typeface="Calibri"/>
                <a:sym typeface="Calibri"/>
              </a:rPr>
              <a:t>Seven crucial principles for investing ESSER funds with a “do now, build toward” approach</a:t>
            </a:r>
            <a:endParaRPr sz="1600">
              <a:latin typeface="Calibri"/>
              <a:ea typeface="Calibri"/>
              <a:cs typeface="Calibri"/>
              <a:sym typeface="Calibri"/>
            </a:endParaRPr>
          </a:p>
          <a:p>
            <a:pPr marL="457200" lvl="0" indent="-330200" algn="l" rtl="0">
              <a:lnSpc>
                <a:spcPct val="90000"/>
              </a:lnSpc>
              <a:spcBef>
                <a:spcPts val="0"/>
              </a:spcBef>
              <a:spcAft>
                <a:spcPts val="0"/>
              </a:spcAft>
              <a:buSzPts val="1600"/>
              <a:buFont typeface="Calibri"/>
              <a:buChar char="●"/>
            </a:pPr>
            <a:r>
              <a:rPr lang="en-US" sz="1600">
                <a:latin typeface="Calibri"/>
                <a:ea typeface="Calibri"/>
                <a:cs typeface="Calibri"/>
                <a:sym typeface="Calibri"/>
              </a:rPr>
              <a:t>Key considerations for each</a:t>
            </a:r>
            <a:endParaRPr sz="1600">
              <a:latin typeface="Calibri"/>
              <a:ea typeface="Calibri"/>
              <a:cs typeface="Calibri"/>
              <a:sym typeface="Calibri"/>
            </a:endParaRPr>
          </a:p>
          <a:p>
            <a:pPr marL="457200" lvl="0" indent="-330200" algn="l" rtl="0">
              <a:lnSpc>
                <a:spcPct val="90000"/>
              </a:lnSpc>
              <a:spcBef>
                <a:spcPts val="0"/>
              </a:spcBef>
              <a:spcAft>
                <a:spcPts val="1000"/>
              </a:spcAft>
              <a:buSzPts val="1600"/>
              <a:buFont typeface="Calibri"/>
              <a:buChar char="●"/>
            </a:pPr>
            <a:r>
              <a:rPr lang="en-US" sz="1600">
                <a:latin typeface="Calibri"/>
                <a:ea typeface="Calibri"/>
                <a:cs typeface="Calibri"/>
                <a:sym typeface="Calibri"/>
              </a:rPr>
              <a:t>Resources to help your district realize its vision.</a:t>
            </a:r>
            <a:endParaRPr sz="1600">
              <a:latin typeface="Calibri"/>
              <a:ea typeface="Calibri"/>
              <a:cs typeface="Calibri"/>
              <a:sym typeface="Calibri"/>
            </a:endParaRPr>
          </a:p>
        </p:txBody>
      </p:sp>
      <p:sp>
        <p:nvSpPr>
          <p:cNvPr id="464" name="Google Shape;464;p47"/>
          <p:cNvSpPr txBox="1"/>
          <p:nvPr/>
        </p:nvSpPr>
        <p:spPr>
          <a:xfrm>
            <a:off x="5474925" y="1584600"/>
            <a:ext cx="3330900" cy="264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rgbClr val="1E1E1E"/>
                </a:solidFill>
                <a:latin typeface="Calibri"/>
                <a:ea typeface="Calibri"/>
                <a:cs typeface="Calibri"/>
                <a:sym typeface="Calibri"/>
              </a:rPr>
              <a:t>Navigating these challenges and opportunities is best approached with a “do now, build toward" mindset. This means addressing critical student needs now </a:t>
            </a:r>
            <a:r>
              <a:rPr lang="en-US" sz="2000" i="1">
                <a:solidFill>
                  <a:srgbClr val="1E1E1E"/>
                </a:solidFill>
                <a:latin typeface="Calibri"/>
                <a:ea typeface="Calibri"/>
                <a:cs typeface="Calibri"/>
                <a:sym typeface="Calibri"/>
              </a:rPr>
              <a:t>and </a:t>
            </a:r>
            <a:r>
              <a:rPr lang="en-US" sz="2000">
                <a:solidFill>
                  <a:srgbClr val="1E1E1E"/>
                </a:solidFill>
                <a:latin typeface="Calibri"/>
                <a:ea typeface="Calibri"/>
                <a:cs typeface="Calibri"/>
                <a:sym typeface="Calibri"/>
              </a:rPr>
              <a:t>laying a sustainable foundation for lasting improvement.</a:t>
            </a:r>
            <a:endParaRPr sz="2000">
              <a:latin typeface="Calibri"/>
              <a:ea typeface="Calibri"/>
              <a:cs typeface="Calibri"/>
              <a:sym typeface="Calibri"/>
            </a:endParaRPr>
          </a:p>
        </p:txBody>
      </p:sp>
      <p:sp>
        <p:nvSpPr>
          <p:cNvPr id="2" name="Title 1"/>
          <p:cNvSpPr>
            <a:spLocks noGrp="1"/>
          </p:cNvSpPr>
          <p:nvPr>
            <p:ph type="title"/>
          </p:nvPr>
        </p:nvSpPr>
        <p:spPr/>
        <p:txBody>
          <a:bodyPr/>
          <a:lstStyle/>
          <a:p>
            <a:r>
              <a:rPr lang="en-US" dirty="0" smtClean="0">
                <a:solidFill>
                  <a:schemeClr val="accent1"/>
                </a:solidFill>
                <a:latin typeface="Calibri"/>
                <a:ea typeface="Calibri"/>
                <a:cs typeface="Calibri"/>
                <a:sym typeface="Calibri"/>
              </a:rPr>
              <a:t> Spotlight </a:t>
            </a:r>
            <a:r>
              <a:rPr lang="en-US" dirty="0">
                <a:solidFill>
                  <a:schemeClr val="accent1"/>
                </a:solidFill>
                <a:latin typeface="Calibri"/>
                <a:ea typeface="Calibri"/>
                <a:cs typeface="Calibri"/>
                <a:sym typeface="Calibri"/>
              </a:rPr>
              <a:t>Leadership Resource</a:t>
            </a:r>
            <a:br>
              <a:rPr lang="en-US" dirty="0">
                <a:solidFill>
                  <a:schemeClr val="accent1"/>
                </a:solidFill>
                <a:latin typeface="Calibri"/>
                <a:ea typeface="Calibri"/>
                <a:cs typeface="Calibri"/>
                <a:sym typeface="Calibri"/>
              </a:rPr>
            </a:br>
            <a:endParaRPr lang="en-US" dirty="0"/>
          </a:p>
        </p:txBody>
      </p:sp>
    </p:spTree>
    <p:extLst>
      <p:ext uri="{BB962C8B-B14F-4D97-AF65-F5344CB8AC3E}">
        <p14:creationId xmlns:p14="http://schemas.microsoft.com/office/powerpoint/2010/main" val="2176937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2" name="Google Shape;142;p21" descr="&quot;&quot;"/>
          <p:cNvSpPr/>
          <p:nvPr/>
        </p:nvSpPr>
        <p:spPr>
          <a:xfrm>
            <a:off x="29488" y="-63"/>
            <a:ext cx="3704700" cy="64926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1" descr="&quot;&quot;"/>
          <p:cNvSpPr/>
          <p:nvPr/>
        </p:nvSpPr>
        <p:spPr>
          <a:xfrm>
            <a:off x="1863663" y="3860992"/>
            <a:ext cx="1371663" cy="1810975"/>
          </a:xfrm>
          <a:custGeom>
            <a:avLst/>
            <a:gdLst/>
            <a:ahLst/>
            <a:cxnLst/>
            <a:rect l="l" t="t" r="r" b="b"/>
            <a:pathLst>
              <a:path w="858" h="1274" extrusionOk="0">
                <a:moveTo>
                  <a:pt x="827" y="1274"/>
                </a:moveTo>
                <a:cubicBezTo>
                  <a:pt x="824" y="1274"/>
                  <a:pt x="820" y="1274"/>
                  <a:pt x="816" y="1274"/>
                </a:cubicBezTo>
                <a:cubicBezTo>
                  <a:pt x="549" y="1236"/>
                  <a:pt x="332" y="1186"/>
                  <a:pt x="171" y="1124"/>
                </a:cubicBezTo>
                <a:cubicBezTo>
                  <a:pt x="116" y="1103"/>
                  <a:pt x="67" y="1080"/>
                  <a:pt x="25" y="1056"/>
                </a:cubicBezTo>
                <a:cubicBezTo>
                  <a:pt x="15" y="1051"/>
                  <a:pt x="7" y="1046"/>
                  <a:pt x="0" y="1041"/>
                </a:cubicBezTo>
                <a:cubicBezTo>
                  <a:pt x="13" y="1043"/>
                  <a:pt x="27" y="1044"/>
                  <a:pt x="40" y="1044"/>
                </a:cubicBezTo>
                <a:cubicBezTo>
                  <a:pt x="86" y="1044"/>
                  <a:pt x="131" y="1032"/>
                  <a:pt x="169" y="1008"/>
                </a:cubicBezTo>
                <a:cubicBezTo>
                  <a:pt x="192" y="994"/>
                  <a:pt x="211" y="977"/>
                  <a:pt x="228" y="956"/>
                </a:cubicBezTo>
                <a:cubicBezTo>
                  <a:pt x="237" y="946"/>
                  <a:pt x="245" y="934"/>
                  <a:pt x="252" y="922"/>
                </a:cubicBezTo>
                <a:cubicBezTo>
                  <a:pt x="256" y="914"/>
                  <a:pt x="261" y="906"/>
                  <a:pt x="265" y="897"/>
                </a:cubicBezTo>
                <a:cubicBezTo>
                  <a:pt x="342" y="728"/>
                  <a:pt x="300" y="426"/>
                  <a:pt x="139" y="0"/>
                </a:cubicBezTo>
                <a:cubicBezTo>
                  <a:pt x="847" y="1227"/>
                  <a:pt x="847" y="1227"/>
                  <a:pt x="847" y="1227"/>
                </a:cubicBezTo>
                <a:cubicBezTo>
                  <a:pt x="856" y="1242"/>
                  <a:pt x="858" y="1255"/>
                  <a:pt x="853" y="1263"/>
                </a:cubicBezTo>
                <a:cubicBezTo>
                  <a:pt x="849" y="1270"/>
                  <a:pt x="840" y="1274"/>
                  <a:pt x="827" y="1274"/>
                </a:cubicBezTo>
                <a:close/>
              </a:path>
            </a:pathLst>
          </a:custGeom>
          <a:solidFill>
            <a:schemeClr val="accent2"/>
          </a:solidFill>
          <a:ln>
            <a:noFill/>
          </a:ln>
          <a:effectLst>
            <a:outerShdw blurRad="254000" dist="101600" dir="2400000" sx="94000" sy="94000" algn="ctr" rotWithShape="0">
              <a:srgbClr val="061E81">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145" name="Google Shape;145;p21" descr="&quot;&quot;"/>
          <p:cNvSpPr/>
          <p:nvPr/>
        </p:nvSpPr>
        <p:spPr>
          <a:xfrm>
            <a:off x="743272" y="3670300"/>
            <a:ext cx="1552282" cy="1776628"/>
          </a:xfrm>
          <a:custGeom>
            <a:avLst/>
            <a:gdLst/>
            <a:ahLst/>
            <a:cxnLst/>
            <a:rect l="l" t="t" r="r" b="b"/>
            <a:pathLst>
              <a:path w="971" h="1250" extrusionOk="0">
                <a:moveTo>
                  <a:pt x="708" y="23"/>
                </a:moveTo>
                <a:cubicBezTo>
                  <a:pt x="717" y="8"/>
                  <a:pt x="727" y="0"/>
                  <a:pt x="737" y="0"/>
                </a:cubicBezTo>
                <a:cubicBezTo>
                  <a:pt x="747" y="0"/>
                  <a:pt x="757" y="10"/>
                  <a:pt x="764" y="27"/>
                </a:cubicBezTo>
                <a:cubicBezTo>
                  <a:pt x="865" y="277"/>
                  <a:pt x="930" y="490"/>
                  <a:pt x="957" y="661"/>
                </a:cubicBezTo>
                <a:cubicBezTo>
                  <a:pt x="966" y="719"/>
                  <a:pt x="971" y="772"/>
                  <a:pt x="971" y="821"/>
                </a:cubicBezTo>
                <a:cubicBezTo>
                  <a:pt x="971" y="832"/>
                  <a:pt x="971" y="842"/>
                  <a:pt x="971" y="850"/>
                </a:cubicBezTo>
                <a:cubicBezTo>
                  <a:pt x="950" y="795"/>
                  <a:pt x="909" y="748"/>
                  <a:pt x="857" y="720"/>
                </a:cubicBezTo>
                <a:cubicBezTo>
                  <a:pt x="834" y="708"/>
                  <a:pt x="809" y="699"/>
                  <a:pt x="783" y="695"/>
                </a:cubicBezTo>
                <a:cubicBezTo>
                  <a:pt x="770" y="693"/>
                  <a:pt x="756" y="691"/>
                  <a:pt x="742" y="691"/>
                </a:cubicBezTo>
                <a:cubicBezTo>
                  <a:pt x="733" y="691"/>
                  <a:pt x="723" y="692"/>
                  <a:pt x="714" y="693"/>
                </a:cubicBezTo>
                <a:cubicBezTo>
                  <a:pt x="529" y="711"/>
                  <a:pt x="288" y="898"/>
                  <a:pt x="0" y="1250"/>
                </a:cubicBezTo>
                <a:cubicBezTo>
                  <a:pt x="191" y="918"/>
                  <a:pt x="574" y="256"/>
                  <a:pt x="708" y="23"/>
                </a:cubicBezTo>
                <a:close/>
              </a:path>
            </a:pathLst>
          </a:custGeom>
          <a:solidFill>
            <a:schemeClr val="accent5"/>
          </a:solidFill>
          <a:ln>
            <a:noFill/>
          </a:ln>
          <a:effectLst>
            <a:outerShdw blurRad="254000" dist="101600" dir="2400000" sx="94000" sy="94000" algn="ctr" rotWithShape="0">
              <a:srgbClr val="00A2FF">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146" name="Google Shape;146;p21" descr="&quot;&quot;"/>
          <p:cNvSpPr/>
          <p:nvPr/>
        </p:nvSpPr>
        <p:spPr>
          <a:xfrm>
            <a:off x="631300" y="4777732"/>
            <a:ext cx="2327427" cy="910818"/>
          </a:xfrm>
          <a:custGeom>
            <a:avLst/>
            <a:gdLst/>
            <a:ahLst/>
            <a:cxnLst/>
            <a:rect l="l" t="t" r="r" b="b"/>
            <a:pathLst>
              <a:path w="1456" h="641" extrusionOk="0">
                <a:moveTo>
                  <a:pt x="40" y="641"/>
                </a:moveTo>
                <a:cubicBezTo>
                  <a:pt x="22" y="641"/>
                  <a:pt x="9" y="636"/>
                  <a:pt x="5" y="627"/>
                </a:cubicBezTo>
                <a:cubicBezTo>
                  <a:pt x="0" y="618"/>
                  <a:pt x="4" y="605"/>
                  <a:pt x="15" y="590"/>
                </a:cubicBezTo>
                <a:cubicBezTo>
                  <a:pt x="181" y="378"/>
                  <a:pt x="333" y="215"/>
                  <a:pt x="467" y="107"/>
                </a:cubicBezTo>
                <a:cubicBezTo>
                  <a:pt x="513" y="70"/>
                  <a:pt x="557" y="39"/>
                  <a:pt x="599" y="14"/>
                </a:cubicBezTo>
                <a:cubicBezTo>
                  <a:pt x="608" y="8"/>
                  <a:pt x="617" y="4"/>
                  <a:pt x="624" y="0"/>
                </a:cubicBezTo>
                <a:cubicBezTo>
                  <a:pt x="587" y="46"/>
                  <a:pt x="567" y="104"/>
                  <a:pt x="569" y="163"/>
                </a:cubicBezTo>
                <a:cubicBezTo>
                  <a:pt x="569" y="189"/>
                  <a:pt x="574" y="215"/>
                  <a:pt x="584" y="240"/>
                </a:cubicBezTo>
                <a:cubicBezTo>
                  <a:pt x="589" y="253"/>
                  <a:pt x="595" y="266"/>
                  <a:pt x="601" y="277"/>
                </a:cubicBezTo>
                <a:cubicBezTo>
                  <a:pt x="606" y="285"/>
                  <a:pt x="611" y="293"/>
                  <a:pt x="617" y="301"/>
                </a:cubicBezTo>
                <a:cubicBezTo>
                  <a:pt x="725" y="453"/>
                  <a:pt x="1007" y="567"/>
                  <a:pt x="1456" y="641"/>
                </a:cubicBezTo>
                <a:lnTo>
                  <a:pt x="40" y="641"/>
                </a:lnTo>
                <a:close/>
              </a:path>
            </a:pathLst>
          </a:custGeom>
          <a:solidFill>
            <a:schemeClr val="accent1"/>
          </a:solidFill>
          <a:ln>
            <a:noFill/>
          </a:ln>
          <a:effectLst>
            <a:outerShdw blurRad="254000" dist="101600" dir="2400000" sx="94000" sy="94000" algn="ctr" rotWithShape="0">
              <a:srgbClr val="0015A9">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140" name="Google Shape;140;p21"/>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smtClean="0"/>
              <a:t>3</a:t>
            </a:fld>
            <a:endParaRPr/>
          </a:p>
        </p:txBody>
      </p:sp>
      <p:sp>
        <p:nvSpPr>
          <p:cNvPr id="141" name="Google Shape;141;p21"/>
          <p:cNvSpPr txBox="1">
            <a:spLocks noGrp="1"/>
          </p:cNvSpPr>
          <p:nvPr>
            <p:ph type="subTitle" idx="4294967295"/>
          </p:nvPr>
        </p:nvSpPr>
        <p:spPr>
          <a:xfrm>
            <a:off x="4203700" y="900113"/>
            <a:ext cx="4940300" cy="5667375"/>
          </a:xfrm>
          <a:prstGeom prst="rect">
            <a:avLst/>
          </a:prstGeom>
        </p:spPr>
        <p:txBody>
          <a:bodyPr spcFirstLastPara="1" wrap="square" lIns="91425" tIns="45700" rIns="91425" bIns="45700" anchor="t" anchorCtr="0">
            <a:noAutofit/>
          </a:bodyPr>
          <a:lstStyle/>
          <a:p>
            <a:pPr marL="457200" lvl="0" indent="-419100" algn="l" rtl="0">
              <a:spcBef>
                <a:spcPts val="1000"/>
              </a:spcBef>
              <a:spcAft>
                <a:spcPts val="0"/>
              </a:spcAft>
              <a:buClr>
                <a:schemeClr val="accent1"/>
              </a:buClr>
              <a:buSzPts val="3000"/>
              <a:buFont typeface="Calibri"/>
              <a:buChar char="❏"/>
            </a:pPr>
            <a:r>
              <a:rPr lang="en-US" sz="3100" dirty="0" smtClean="0">
                <a:solidFill>
                  <a:schemeClr val="accent1"/>
                </a:solidFill>
              </a:rPr>
              <a:t>The </a:t>
            </a:r>
            <a:r>
              <a:rPr lang="en-US" sz="3100" dirty="0">
                <a:solidFill>
                  <a:schemeClr val="accent1"/>
                </a:solidFill>
              </a:rPr>
              <a:t>basics of ESSER Funding</a:t>
            </a:r>
            <a:endParaRPr sz="3100" dirty="0">
              <a:solidFill>
                <a:schemeClr val="accent1"/>
              </a:solidFill>
            </a:endParaRPr>
          </a:p>
          <a:p>
            <a:pPr marL="457200" lvl="0" indent="-419100" algn="l" rtl="0">
              <a:spcBef>
                <a:spcPts val="1000"/>
              </a:spcBef>
              <a:spcAft>
                <a:spcPts val="0"/>
              </a:spcAft>
              <a:buClr>
                <a:schemeClr val="accent1"/>
              </a:buClr>
              <a:buSzPts val="3000"/>
              <a:buFont typeface="Calibri"/>
              <a:buChar char="❏"/>
            </a:pPr>
            <a:r>
              <a:rPr lang="en-US" sz="3100" dirty="0">
                <a:solidFill>
                  <a:schemeClr val="accent1"/>
                </a:solidFill>
              </a:rPr>
              <a:t>Unique requirements for ESSER III, outlined by USED</a:t>
            </a:r>
            <a:endParaRPr sz="3000" dirty="0">
              <a:solidFill>
                <a:schemeClr val="accent1"/>
              </a:solidFill>
            </a:endParaRPr>
          </a:p>
          <a:p>
            <a:pPr marL="457200" lvl="0" indent="-419100" algn="l" rtl="0">
              <a:spcBef>
                <a:spcPts val="1000"/>
              </a:spcBef>
              <a:spcAft>
                <a:spcPts val="1000"/>
              </a:spcAft>
              <a:buClr>
                <a:schemeClr val="accent1"/>
              </a:buClr>
              <a:buSzPts val="3000"/>
              <a:buFont typeface="Calibri"/>
              <a:buChar char="❏"/>
            </a:pPr>
            <a:r>
              <a:rPr lang="en-US" sz="3000" dirty="0">
                <a:solidFill>
                  <a:schemeClr val="accent1"/>
                </a:solidFill>
              </a:rPr>
              <a:t>The intersection of the ESSER III District Plan, the Student Investment Account (SIA) Plan, and the Continuity of Services Plan</a:t>
            </a:r>
            <a:endParaRPr dirty="0">
              <a:solidFill>
                <a:schemeClr val="accent1"/>
              </a:solidFill>
            </a:endParaRPr>
          </a:p>
        </p:txBody>
      </p:sp>
      <p:sp>
        <p:nvSpPr>
          <p:cNvPr id="143" name="Google Shape;143;p21"/>
          <p:cNvSpPr txBox="1"/>
          <p:nvPr/>
        </p:nvSpPr>
        <p:spPr>
          <a:xfrm>
            <a:off x="121125" y="1720250"/>
            <a:ext cx="3704700" cy="14868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4700" b="1" dirty="0">
                <a:solidFill>
                  <a:schemeClr val="accent1"/>
                </a:solidFill>
                <a:latin typeface="Calibri"/>
                <a:ea typeface="Calibri"/>
                <a:cs typeface="Calibri"/>
                <a:sym typeface="Calibri"/>
              </a:rPr>
              <a:t>Learning Targets</a:t>
            </a:r>
            <a:endParaRPr sz="3900" b="1" dirty="0">
              <a:solidFill>
                <a:schemeClr val="accent1"/>
              </a:solidFill>
            </a:endParaRPr>
          </a:p>
        </p:txBody>
      </p:sp>
      <p:sp>
        <p:nvSpPr>
          <p:cNvPr id="2" name="Title 1"/>
          <p:cNvSpPr>
            <a:spLocks noGrp="1"/>
          </p:cNvSpPr>
          <p:nvPr>
            <p:ph type="title"/>
          </p:nvPr>
        </p:nvSpPr>
        <p:spPr/>
        <p:txBody>
          <a:bodyPr/>
          <a:lstStyle/>
          <a:p>
            <a:r>
              <a:rPr lang="en-US" dirty="0" smtClean="0">
                <a:solidFill>
                  <a:schemeClr val="accent1"/>
                </a:solidFill>
              </a:rPr>
              <a:t>I understand:</a:t>
            </a:r>
            <a:br>
              <a:rPr lang="en-US" dirty="0" smtClean="0">
                <a:solidFill>
                  <a:schemeClr val="accent1"/>
                </a:solidFill>
              </a:rPr>
            </a:br>
            <a:endParaRPr lang="en-US" dirty="0"/>
          </a:p>
        </p:txBody>
      </p:sp>
    </p:spTree>
    <p:extLst>
      <p:ext uri="{BB962C8B-B14F-4D97-AF65-F5344CB8AC3E}">
        <p14:creationId xmlns:p14="http://schemas.microsoft.com/office/powerpoint/2010/main" val="2090279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48"/>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
        <p:nvSpPr>
          <p:cNvPr id="472" name="Google Shape;472;p48"/>
          <p:cNvSpPr txBox="1"/>
          <p:nvPr/>
        </p:nvSpPr>
        <p:spPr>
          <a:xfrm>
            <a:off x="111705" y="658613"/>
            <a:ext cx="8978100" cy="6529962"/>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1600" dirty="0">
                <a:solidFill>
                  <a:schemeClr val="dk2"/>
                </a:solidFill>
                <a:latin typeface="Calibri"/>
                <a:ea typeface="Calibri"/>
                <a:cs typeface="Calibri"/>
                <a:sym typeface="Calibri"/>
              </a:rPr>
              <a:t>Here are some additional ones with strategies, frameworks, and learning</a:t>
            </a:r>
            <a:endParaRPr sz="1600" dirty="0">
              <a:solidFill>
                <a:schemeClr val="dk2"/>
              </a:solidFill>
              <a:latin typeface="Calibri"/>
              <a:ea typeface="Calibri"/>
              <a:cs typeface="Calibri"/>
              <a:sym typeface="Calibri"/>
            </a:endParaRPr>
          </a:p>
          <a:p>
            <a:pPr marL="457200" lvl="0" indent="-330200" algn="l" rtl="0">
              <a:lnSpc>
                <a:spcPct val="90000"/>
              </a:lnSpc>
              <a:spcBef>
                <a:spcPts val="1000"/>
              </a:spcBef>
              <a:spcAft>
                <a:spcPts val="0"/>
              </a:spcAft>
              <a:buClr>
                <a:schemeClr val="dk1"/>
              </a:buClr>
              <a:buSzPts val="1600"/>
              <a:buFont typeface="Calibri"/>
              <a:buChar char="●"/>
            </a:pPr>
            <a:r>
              <a:rPr lang="en-US" sz="1600" u="sng" dirty="0">
                <a:solidFill>
                  <a:schemeClr val="accent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ERS, Investing in Sustainability</a:t>
            </a:r>
            <a:r>
              <a:rPr lang="en-US" sz="1600" dirty="0">
                <a:solidFill>
                  <a:schemeClr val="dk2"/>
                </a:solidFill>
                <a:latin typeface="Calibri"/>
                <a:ea typeface="Calibri"/>
                <a:cs typeface="Calibri"/>
                <a:sym typeface="Calibri"/>
              </a:rPr>
              <a:t> (How Hartford Public Schools is planning strategically to use their ESSER funds)</a:t>
            </a:r>
            <a:endParaRPr sz="1600" dirty="0">
              <a:solidFill>
                <a:schemeClr val="dk2"/>
              </a:solidFill>
              <a:latin typeface="Calibri"/>
              <a:ea typeface="Calibri"/>
              <a:cs typeface="Calibri"/>
              <a:sym typeface="Calibri"/>
            </a:endParaRPr>
          </a:p>
          <a:p>
            <a:pPr marL="457200" lvl="0" indent="-330200" algn="l" rtl="0">
              <a:lnSpc>
                <a:spcPct val="90000"/>
              </a:lnSpc>
              <a:spcBef>
                <a:spcPts val="1000"/>
              </a:spcBef>
              <a:spcAft>
                <a:spcPts val="0"/>
              </a:spcAft>
              <a:buClr>
                <a:schemeClr val="dk1"/>
              </a:buClr>
              <a:buSzPts val="1600"/>
              <a:buFont typeface="Calibri"/>
              <a:buChar char="●"/>
            </a:pPr>
            <a:r>
              <a:rPr lang="en-US" sz="1600" u="sng" dirty="0">
                <a:solidFill>
                  <a:schemeClr val="accent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Investing American Rescue Plan (ESSER III) Funds Strategically and Effectively</a:t>
            </a:r>
            <a:r>
              <a:rPr lang="en-US" sz="1600" dirty="0">
                <a:solidFill>
                  <a:schemeClr val="dk2"/>
                </a:solidFill>
                <a:latin typeface="Calibri"/>
                <a:ea typeface="Calibri"/>
                <a:cs typeface="Calibri"/>
                <a:sym typeface="Calibri"/>
              </a:rPr>
              <a:t>, CGCS</a:t>
            </a:r>
            <a:endParaRPr sz="1600" dirty="0">
              <a:solidFill>
                <a:schemeClr val="accent1"/>
              </a:solidFill>
              <a:latin typeface="Calibri"/>
              <a:ea typeface="Calibri"/>
              <a:cs typeface="Calibri"/>
              <a:sym typeface="Calibri"/>
            </a:endParaRPr>
          </a:p>
          <a:p>
            <a:pPr marL="457200" lvl="0" indent="-330200" algn="l" rtl="0">
              <a:lnSpc>
                <a:spcPct val="90000"/>
              </a:lnSpc>
              <a:spcBef>
                <a:spcPts val="1000"/>
              </a:spcBef>
              <a:spcAft>
                <a:spcPts val="0"/>
              </a:spcAft>
              <a:buClr>
                <a:schemeClr val="dk1"/>
              </a:buClr>
              <a:buSzPts val="1600"/>
              <a:buFont typeface="Calibri"/>
              <a:buChar char="●"/>
            </a:pPr>
            <a:r>
              <a:rPr lang="en-US" sz="1600" u="sng" dirty="0">
                <a:solidFill>
                  <a:schemeClr val="accent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Five Ways To Get on Top of the Education Recovery</a:t>
            </a:r>
            <a:r>
              <a:rPr lang="en-US" sz="1600" dirty="0">
                <a:solidFill>
                  <a:schemeClr val="dk2"/>
                </a:solidFill>
                <a:latin typeface="Calibri"/>
                <a:ea typeface="Calibri"/>
                <a:cs typeface="Calibri"/>
                <a:sym typeface="Calibri"/>
              </a:rPr>
              <a:t> (A brief summary of “</a:t>
            </a:r>
            <a:r>
              <a:rPr lang="en-US" sz="1600" u="sng" dirty="0">
                <a:solidFill>
                  <a:schemeClr val="accent1"/>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K-Shaped Education Recovery</a:t>
            </a:r>
            <a:r>
              <a:rPr lang="en-US" sz="1600" dirty="0">
                <a:solidFill>
                  <a:schemeClr val="dk2"/>
                </a:solidFill>
                <a:latin typeface="Calibri"/>
                <a:ea typeface="Calibri"/>
                <a:cs typeface="Calibri"/>
                <a:sym typeface="Calibri"/>
              </a:rPr>
              <a:t>” by Anthony Kim, Education Elements, and Joseph South, Chief Learning Officer at ISTE.)</a:t>
            </a:r>
            <a:endParaRPr sz="1600" dirty="0">
              <a:solidFill>
                <a:schemeClr val="dk2"/>
              </a:solidFill>
              <a:latin typeface="Calibri"/>
              <a:ea typeface="Calibri"/>
              <a:cs typeface="Calibri"/>
              <a:sym typeface="Calibri"/>
            </a:endParaRPr>
          </a:p>
          <a:p>
            <a:pPr marL="457200" lvl="0" indent="-330200" algn="l" rtl="0">
              <a:lnSpc>
                <a:spcPct val="90000"/>
              </a:lnSpc>
              <a:spcBef>
                <a:spcPts val="1000"/>
              </a:spcBef>
              <a:spcAft>
                <a:spcPts val="0"/>
              </a:spcAft>
              <a:buClr>
                <a:schemeClr val="dk1"/>
              </a:buClr>
              <a:buSzPts val="1600"/>
              <a:buFont typeface="Calibri"/>
              <a:buChar char="●"/>
            </a:pPr>
            <a:r>
              <a:rPr lang="en-US" sz="1600" u="sng" dirty="0">
                <a:solidFill>
                  <a:schemeClr val="accent1"/>
                </a:solidFill>
                <a:latin typeface="Calibri"/>
                <a:ea typeface="Calibri"/>
                <a:cs typeface="Calibri"/>
                <a:sym typeface="Calibri"/>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First look at ESSER priorities: Districts are placing their bets on what they know</a:t>
            </a:r>
            <a:r>
              <a:rPr lang="en-US" sz="1600" dirty="0">
                <a:solidFill>
                  <a:schemeClr val="dk2"/>
                </a:solidFill>
                <a:latin typeface="Calibri"/>
                <a:ea typeface="Calibri"/>
                <a:cs typeface="Calibri"/>
                <a:sym typeface="Calibri"/>
              </a:rPr>
              <a:t>, CRPE</a:t>
            </a:r>
            <a:endParaRPr sz="1600" dirty="0">
              <a:solidFill>
                <a:schemeClr val="accent1"/>
              </a:solidFill>
              <a:latin typeface="Calibri"/>
              <a:ea typeface="Calibri"/>
              <a:cs typeface="Calibri"/>
              <a:sym typeface="Calibri"/>
            </a:endParaRPr>
          </a:p>
          <a:p>
            <a:pPr marL="457200" lvl="0" indent="-330200" algn="l" rtl="0">
              <a:lnSpc>
                <a:spcPct val="90000"/>
              </a:lnSpc>
              <a:spcBef>
                <a:spcPts val="1000"/>
              </a:spcBef>
              <a:spcAft>
                <a:spcPts val="0"/>
              </a:spcAft>
              <a:buClr>
                <a:schemeClr val="dk1"/>
              </a:buClr>
              <a:buSzPts val="1600"/>
              <a:buFont typeface="Calibri"/>
              <a:buChar char="●"/>
            </a:pPr>
            <a:r>
              <a:rPr lang="en-US" sz="1600" u="sng" dirty="0">
                <a:solidFill>
                  <a:schemeClr val="accent1"/>
                </a:solidFill>
                <a:latin typeface="Calibri"/>
                <a:ea typeface="Calibri"/>
                <a:cs typeface="Calibri"/>
                <a:sym typeface="Calibri"/>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Student Learning: Unfinished, Not Lost</a:t>
            </a:r>
            <a:r>
              <a:rPr lang="en-US" sz="1600" dirty="0">
                <a:solidFill>
                  <a:schemeClr val="dk2"/>
                </a:solidFill>
                <a:latin typeface="Calibri"/>
                <a:ea typeface="Calibri"/>
                <a:cs typeface="Calibri"/>
                <a:sym typeface="Calibri"/>
              </a:rPr>
              <a:t>, ODE</a:t>
            </a:r>
            <a:endParaRPr sz="1600" dirty="0">
              <a:solidFill>
                <a:schemeClr val="dk2"/>
              </a:solidFill>
              <a:latin typeface="Calibri"/>
              <a:ea typeface="Calibri"/>
              <a:cs typeface="Calibri"/>
              <a:sym typeface="Calibri"/>
            </a:endParaRPr>
          </a:p>
          <a:p>
            <a:pPr marL="457200" lvl="0" indent="-330200" algn="l" rtl="0">
              <a:lnSpc>
                <a:spcPct val="90000"/>
              </a:lnSpc>
              <a:spcBef>
                <a:spcPts val="1000"/>
              </a:spcBef>
              <a:spcAft>
                <a:spcPts val="0"/>
              </a:spcAft>
              <a:buClr>
                <a:schemeClr val="dk1"/>
              </a:buClr>
              <a:buSzPts val="1600"/>
              <a:buFont typeface="Calibri"/>
              <a:buChar char="●"/>
            </a:pPr>
            <a:r>
              <a:rPr lang="en-US" sz="1600" dirty="0">
                <a:solidFill>
                  <a:schemeClr val="dk2"/>
                </a:solidFill>
                <a:latin typeface="Calibri"/>
                <a:ea typeface="Calibri"/>
                <a:cs typeface="Calibri"/>
                <a:sym typeface="Calibri"/>
              </a:rPr>
              <a:t>Education Resource Strategies (ERS)’s </a:t>
            </a:r>
            <a:r>
              <a:rPr lang="en-US" sz="1600" u="sng" dirty="0">
                <a:solidFill>
                  <a:schemeClr val="accent6"/>
                </a:solidFill>
                <a:latin typeface="Calibri"/>
                <a:ea typeface="Calibri"/>
                <a:cs typeface="Calibri"/>
                <a:sym typeface="Calibri"/>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five research-backed overarching “Power Strategies”</a:t>
            </a:r>
            <a:endParaRPr sz="1600" dirty="0">
              <a:solidFill>
                <a:schemeClr val="dk2"/>
              </a:solidFill>
              <a:latin typeface="Calibri"/>
              <a:ea typeface="Calibri"/>
              <a:cs typeface="Calibri"/>
              <a:sym typeface="Calibri"/>
            </a:endParaRPr>
          </a:p>
          <a:p>
            <a:pPr marL="457200" lvl="0" indent="-330200" algn="l" rtl="0">
              <a:lnSpc>
                <a:spcPct val="90000"/>
              </a:lnSpc>
              <a:spcBef>
                <a:spcPts val="1000"/>
              </a:spcBef>
              <a:spcAft>
                <a:spcPts val="0"/>
              </a:spcAft>
              <a:buClr>
                <a:schemeClr val="dk1"/>
              </a:buClr>
              <a:buSzPts val="1600"/>
              <a:buFont typeface="Calibri"/>
              <a:buChar char="●"/>
            </a:pPr>
            <a:r>
              <a:rPr lang="en-US" sz="1600" dirty="0">
                <a:solidFill>
                  <a:schemeClr val="dk2"/>
                </a:solidFill>
                <a:latin typeface="Calibri"/>
                <a:ea typeface="Calibri"/>
                <a:cs typeface="Calibri"/>
                <a:sym typeface="Calibri"/>
              </a:rPr>
              <a:t>SIA: Guidance for Eligible Applicants, </a:t>
            </a:r>
            <a:r>
              <a:rPr lang="en-US" sz="1600" u="sng" dirty="0">
                <a:solidFill>
                  <a:schemeClr val="accent6"/>
                </a:solidFill>
                <a:latin typeface="Calibri"/>
                <a:ea typeface="Calibri"/>
                <a:cs typeface="Calibri"/>
                <a:sym typeface="Calibri"/>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Part 3</a:t>
            </a:r>
            <a:r>
              <a:rPr lang="en-US" sz="1600" dirty="0">
                <a:solidFill>
                  <a:schemeClr val="dk2"/>
                </a:solidFill>
                <a:latin typeface="Calibri"/>
                <a:ea typeface="Calibri"/>
                <a:cs typeface="Calibri"/>
                <a:sym typeface="Calibri"/>
              </a:rPr>
              <a:t> (community engagement for the SIA Application for SY 2020-21)</a:t>
            </a:r>
            <a:endParaRPr sz="1600" dirty="0">
              <a:solidFill>
                <a:schemeClr val="dk2"/>
              </a:solidFill>
              <a:latin typeface="Calibri"/>
              <a:ea typeface="Calibri"/>
              <a:cs typeface="Calibri"/>
              <a:sym typeface="Calibri"/>
            </a:endParaRPr>
          </a:p>
          <a:p>
            <a:pPr marL="457200" lvl="0" indent="-330200" algn="l" rtl="0">
              <a:lnSpc>
                <a:spcPct val="90000"/>
              </a:lnSpc>
              <a:spcBef>
                <a:spcPts val="1000"/>
              </a:spcBef>
              <a:spcAft>
                <a:spcPts val="0"/>
              </a:spcAft>
              <a:buClr>
                <a:schemeClr val="dk1"/>
              </a:buClr>
              <a:buSzPts val="1600"/>
              <a:buFont typeface="Calibri"/>
              <a:buChar char="●"/>
            </a:pPr>
            <a:r>
              <a:rPr lang="en-US" sz="1600" u="sng" dirty="0">
                <a:solidFill>
                  <a:schemeClr val="accent6"/>
                </a:solidFill>
                <a:latin typeface="Calibri"/>
                <a:ea typeface="Calibri"/>
                <a:cs typeface="Calibri"/>
                <a:sym typeface="Calibri"/>
                <a:hlinkClick r:id="rId1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SIA Community Engagement Toolkit</a:t>
            </a:r>
            <a:endParaRPr sz="1600" dirty="0"/>
          </a:p>
          <a:p>
            <a:pPr marL="457200" lvl="0" indent="-330200" algn="l" rtl="0">
              <a:lnSpc>
                <a:spcPct val="90000"/>
              </a:lnSpc>
              <a:spcBef>
                <a:spcPts val="1000"/>
              </a:spcBef>
              <a:spcAft>
                <a:spcPts val="0"/>
              </a:spcAft>
              <a:buClr>
                <a:schemeClr val="dk1"/>
              </a:buClr>
              <a:buSzPts val="1600"/>
              <a:buFont typeface="Calibri"/>
              <a:buChar char="●"/>
            </a:pPr>
            <a:r>
              <a:rPr lang="en-US" sz="1600" u="sng" dirty="0">
                <a:solidFill>
                  <a:schemeClr val="accent6"/>
                </a:solidFill>
                <a:latin typeface="Calibri"/>
                <a:ea typeface="Calibri"/>
                <a:cs typeface="Calibri"/>
                <a:sym typeface="Calibri"/>
                <a:hlinkClick r:id="rId1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Tribal Consultation Toolkit</a:t>
            </a:r>
            <a:endParaRPr sz="1600" dirty="0">
              <a:solidFill>
                <a:schemeClr val="accent6"/>
              </a:solidFill>
              <a:latin typeface="Calibri"/>
              <a:ea typeface="Calibri"/>
              <a:cs typeface="Calibri"/>
              <a:sym typeface="Calibri"/>
            </a:endParaRPr>
          </a:p>
          <a:p>
            <a:pPr marL="457200" lvl="0" indent="-330200" algn="l" rtl="0">
              <a:lnSpc>
                <a:spcPct val="90000"/>
              </a:lnSpc>
              <a:spcBef>
                <a:spcPts val="1000"/>
              </a:spcBef>
              <a:spcAft>
                <a:spcPts val="0"/>
              </a:spcAft>
              <a:buClr>
                <a:schemeClr val="dk2"/>
              </a:buClr>
              <a:buSzPts val="1600"/>
              <a:buFont typeface="Calibri"/>
              <a:buChar char="●"/>
            </a:pPr>
            <a:r>
              <a:rPr lang="en-US" sz="1600" u="sng" dirty="0">
                <a:solidFill>
                  <a:schemeClr val="hlink"/>
                </a:solidFill>
                <a:latin typeface="Calibri"/>
                <a:ea typeface="Calibri"/>
                <a:cs typeface="Calibri"/>
                <a:sym typeface="Calibri"/>
                <a:hlinkClick r:id="rId13"/>
              </a:rPr>
              <a:t>OESO ESSER Fund FAQs</a:t>
            </a:r>
            <a:endParaRPr sz="1600" dirty="0">
              <a:solidFill>
                <a:schemeClr val="dk2"/>
              </a:solidFill>
              <a:latin typeface="Calibri"/>
              <a:ea typeface="Calibri"/>
              <a:cs typeface="Calibri"/>
              <a:sym typeface="Calibri"/>
            </a:endParaRPr>
          </a:p>
          <a:p>
            <a:pPr marL="457200" lvl="0" indent="-330200" algn="l" rtl="0">
              <a:lnSpc>
                <a:spcPct val="90000"/>
              </a:lnSpc>
              <a:spcBef>
                <a:spcPts val="1000"/>
              </a:spcBef>
              <a:spcAft>
                <a:spcPts val="0"/>
              </a:spcAft>
              <a:buClr>
                <a:schemeClr val="dk2"/>
              </a:buClr>
              <a:buSzPts val="1600"/>
              <a:buFont typeface="Calibri"/>
              <a:buChar char="●"/>
            </a:pPr>
            <a:r>
              <a:rPr lang="en-US" sz="1600" u="sng" dirty="0">
                <a:solidFill>
                  <a:schemeClr val="hlink"/>
                </a:solidFill>
                <a:latin typeface="Calibri"/>
                <a:ea typeface="Calibri"/>
                <a:cs typeface="Calibri"/>
                <a:sym typeface="Calibri"/>
                <a:hlinkClick r:id="rId14"/>
              </a:rPr>
              <a:t>ODE Care and Connection</a:t>
            </a:r>
            <a:r>
              <a:rPr lang="en-US" sz="1600" dirty="0">
                <a:solidFill>
                  <a:schemeClr val="dk2"/>
                </a:solidFill>
                <a:latin typeface="Calibri"/>
                <a:ea typeface="Calibri"/>
                <a:cs typeface="Calibri"/>
                <a:sym typeface="Calibri"/>
              </a:rPr>
              <a:t> resources</a:t>
            </a:r>
            <a:endParaRPr sz="1600" dirty="0">
              <a:solidFill>
                <a:schemeClr val="dk2"/>
              </a:solidFill>
              <a:latin typeface="Calibri"/>
              <a:ea typeface="Calibri"/>
              <a:cs typeface="Calibri"/>
              <a:sym typeface="Calibri"/>
            </a:endParaRPr>
          </a:p>
          <a:p>
            <a:pPr marL="457200" lvl="0" indent="-330200" algn="l" rtl="0">
              <a:lnSpc>
                <a:spcPct val="90000"/>
              </a:lnSpc>
              <a:spcBef>
                <a:spcPts val="1000"/>
              </a:spcBef>
              <a:spcAft>
                <a:spcPts val="0"/>
              </a:spcAft>
              <a:buClr>
                <a:schemeClr val="dk2"/>
              </a:buClr>
              <a:buSzPts val="1600"/>
              <a:buFont typeface="Calibri"/>
              <a:buChar char="●"/>
            </a:pPr>
            <a:r>
              <a:rPr lang="en-US" sz="1600" u="sng" dirty="0">
                <a:solidFill>
                  <a:schemeClr val="hlink"/>
                </a:solidFill>
                <a:latin typeface="Calibri"/>
                <a:ea typeface="Calibri"/>
                <a:cs typeface="Calibri"/>
                <a:sym typeface="Calibri"/>
                <a:hlinkClick r:id="rId15"/>
              </a:rPr>
              <a:t>RESTART &amp; RECOVERY:</a:t>
            </a:r>
            <a:r>
              <a:rPr lang="en-US" sz="1600" dirty="0">
                <a:solidFill>
                  <a:schemeClr val="dk2"/>
                </a:solidFill>
                <a:latin typeface="Calibri"/>
                <a:ea typeface="Calibri"/>
                <a:cs typeface="Calibri"/>
                <a:sym typeface="Calibri"/>
              </a:rPr>
              <a:t> Leveraging Federal COVID Relief Funding &amp; Medicaid to Support Student &amp; Staff Wellbeing &amp; Connection</a:t>
            </a:r>
            <a:endParaRPr sz="1600" dirty="0">
              <a:solidFill>
                <a:schemeClr val="dk2"/>
              </a:solidFill>
              <a:latin typeface="Calibri"/>
              <a:ea typeface="Calibri"/>
              <a:cs typeface="Calibri"/>
              <a:sym typeface="Calibri"/>
            </a:endParaRPr>
          </a:p>
          <a:p>
            <a:pPr marL="457200" lvl="0" indent="-330200" algn="l" rtl="0">
              <a:lnSpc>
                <a:spcPct val="90000"/>
              </a:lnSpc>
              <a:spcBef>
                <a:spcPts val="1000"/>
              </a:spcBef>
              <a:spcAft>
                <a:spcPts val="0"/>
              </a:spcAft>
              <a:buClr>
                <a:schemeClr val="dk2"/>
              </a:buClr>
              <a:buSzPts val="1600"/>
              <a:buFont typeface="Calibri"/>
              <a:buChar char="●"/>
            </a:pPr>
            <a:r>
              <a:rPr lang="en-US" sz="1600" dirty="0">
                <a:solidFill>
                  <a:schemeClr val="dk2"/>
                </a:solidFill>
                <a:latin typeface="Calibri"/>
                <a:ea typeface="Calibri"/>
                <a:cs typeface="Calibri"/>
                <a:sym typeface="Calibri"/>
              </a:rPr>
              <a:t>More resources are also available in the </a:t>
            </a:r>
            <a:r>
              <a:rPr lang="en-US" sz="1600" u="sng" dirty="0">
                <a:solidFill>
                  <a:schemeClr val="accent1"/>
                </a:solidFill>
                <a:latin typeface="Calibri"/>
                <a:ea typeface="Calibri"/>
                <a:cs typeface="Calibri"/>
                <a:sym typeface="Calibri"/>
                <a:hlinkClick r:id="rId1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District Plan Guide</a:t>
            </a:r>
            <a:r>
              <a:rPr lang="en-US" sz="1600" dirty="0">
                <a:solidFill>
                  <a:schemeClr val="dk2"/>
                </a:solidFill>
                <a:latin typeface="Calibri"/>
                <a:ea typeface="Calibri"/>
                <a:cs typeface="Calibri"/>
                <a:sym typeface="Calibri"/>
              </a:rPr>
              <a:t>.</a:t>
            </a:r>
            <a:endParaRPr sz="1600" dirty="0">
              <a:solidFill>
                <a:schemeClr val="dk2"/>
              </a:solidFill>
              <a:latin typeface="Calibri"/>
              <a:ea typeface="Calibri"/>
              <a:cs typeface="Calibri"/>
              <a:sym typeface="Calibri"/>
            </a:endParaRPr>
          </a:p>
          <a:p>
            <a:pPr marL="0" lvl="0" indent="0" algn="l" rtl="0">
              <a:lnSpc>
                <a:spcPct val="90000"/>
              </a:lnSpc>
              <a:spcBef>
                <a:spcPts val="1000"/>
              </a:spcBef>
              <a:spcAft>
                <a:spcPts val="1000"/>
              </a:spcAft>
              <a:buNone/>
            </a:pPr>
            <a:endParaRPr dirty="0">
              <a:solidFill>
                <a:schemeClr val="accent6"/>
              </a:solidFill>
              <a:latin typeface="Calibri"/>
              <a:ea typeface="Calibri"/>
              <a:cs typeface="Calibri"/>
              <a:sym typeface="Calibri"/>
            </a:endParaRPr>
          </a:p>
        </p:txBody>
      </p:sp>
      <p:sp>
        <p:nvSpPr>
          <p:cNvPr id="2" name="Title 1"/>
          <p:cNvSpPr>
            <a:spLocks noGrp="1"/>
          </p:cNvSpPr>
          <p:nvPr>
            <p:ph type="title"/>
          </p:nvPr>
        </p:nvSpPr>
        <p:spPr/>
        <p:txBody>
          <a:bodyPr/>
          <a:lstStyle/>
          <a:p>
            <a:r>
              <a:rPr lang="en-US" dirty="0">
                <a:solidFill>
                  <a:schemeClr val="accent1"/>
                </a:solidFill>
                <a:latin typeface="Calibri"/>
                <a:ea typeface="Calibri"/>
                <a:cs typeface="Calibri"/>
                <a:sym typeface="Calibri"/>
              </a:rPr>
              <a:t>Planning &amp; Leadership Resources</a:t>
            </a:r>
            <a:endParaRPr lang="en-US" dirty="0"/>
          </a:p>
        </p:txBody>
      </p:sp>
    </p:spTree>
    <p:extLst>
      <p:ext uri="{BB962C8B-B14F-4D97-AF65-F5344CB8AC3E}">
        <p14:creationId xmlns:p14="http://schemas.microsoft.com/office/powerpoint/2010/main" val="425516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4" name="Google Shape;154;p22" descr="&quot;&quot;"/>
          <p:cNvSpPr/>
          <p:nvPr/>
        </p:nvSpPr>
        <p:spPr>
          <a:xfrm>
            <a:off x="-5450" y="0"/>
            <a:ext cx="3704700" cy="64926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2" descr="&quot;&quot;"/>
          <p:cNvSpPr/>
          <p:nvPr/>
        </p:nvSpPr>
        <p:spPr>
          <a:xfrm>
            <a:off x="1863663" y="3860992"/>
            <a:ext cx="1371663" cy="1810975"/>
          </a:xfrm>
          <a:custGeom>
            <a:avLst/>
            <a:gdLst/>
            <a:ahLst/>
            <a:cxnLst/>
            <a:rect l="l" t="t" r="r" b="b"/>
            <a:pathLst>
              <a:path w="858" h="1274" extrusionOk="0">
                <a:moveTo>
                  <a:pt x="827" y="1274"/>
                </a:moveTo>
                <a:cubicBezTo>
                  <a:pt x="824" y="1274"/>
                  <a:pt x="820" y="1274"/>
                  <a:pt x="816" y="1274"/>
                </a:cubicBezTo>
                <a:cubicBezTo>
                  <a:pt x="549" y="1236"/>
                  <a:pt x="332" y="1186"/>
                  <a:pt x="171" y="1124"/>
                </a:cubicBezTo>
                <a:cubicBezTo>
                  <a:pt x="116" y="1103"/>
                  <a:pt x="67" y="1080"/>
                  <a:pt x="25" y="1056"/>
                </a:cubicBezTo>
                <a:cubicBezTo>
                  <a:pt x="15" y="1051"/>
                  <a:pt x="7" y="1046"/>
                  <a:pt x="0" y="1041"/>
                </a:cubicBezTo>
                <a:cubicBezTo>
                  <a:pt x="13" y="1043"/>
                  <a:pt x="27" y="1044"/>
                  <a:pt x="40" y="1044"/>
                </a:cubicBezTo>
                <a:cubicBezTo>
                  <a:pt x="86" y="1044"/>
                  <a:pt x="131" y="1032"/>
                  <a:pt x="169" y="1008"/>
                </a:cubicBezTo>
                <a:cubicBezTo>
                  <a:pt x="192" y="994"/>
                  <a:pt x="211" y="977"/>
                  <a:pt x="228" y="956"/>
                </a:cubicBezTo>
                <a:cubicBezTo>
                  <a:pt x="237" y="946"/>
                  <a:pt x="245" y="934"/>
                  <a:pt x="252" y="922"/>
                </a:cubicBezTo>
                <a:cubicBezTo>
                  <a:pt x="256" y="914"/>
                  <a:pt x="261" y="906"/>
                  <a:pt x="265" y="897"/>
                </a:cubicBezTo>
                <a:cubicBezTo>
                  <a:pt x="342" y="728"/>
                  <a:pt x="300" y="426"/>
                  <a:pt x="139" y="0"/>
                </a:cubicBezTo>
                <a:cubicBezTo>
                  <a:pt x="847" y="1227"/>
                  <a:pt x="847" y="1227"/>
                  <a:pt x="847" y="1227"/>
                </a:cubicBezTo>
                <a:cubicBezTo>
                  <a:pt x="856" y="1242"/>
                  <a:pt x="858" y="1255"/>
                  <a:pt x="853" y="1263"/>
                </a:cubicBezTo>
                <a:cubicBezTo>
                  <a:pt x="849" y="1270"/>
                  <a:pt x="840" y="1274"/>
                  <a:pt x="827" y="1274"/>
                </a:cubicBezTo>
                <a:close/>
              </a:path>
            </a:pathLst>
          </a:custGeom>
          <a:solidFill>
            <a:schemeClr val="accent2"/>
          </a:solidFill>
          <a:ln>
            <a:noFill/>
          </a:ln>
          <a:effectLst>
            <a:outerShdw blurRad="254000" dist="101600" dir="2400000" sx="94000" sy="94000" algn="ctr" rotWithShape="0">
              <a:srgbClr val="061E81">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157" name="Google Shape;157;p22" descr="&quot;&quot;"/>
          <p:cNvSpPr/>
          <p:nvPr/>
        </p:nvSpPr>
        <p:spPr>
          <a:xfrm>
            <a:off x="743272" y="3670300"/>
            <a:ext cx="1552282" cy="1776628"/>
          </a:xfrm>
          <a:custGeom>
            <a:avLst/>
            <a:gdLst/>
            <a:ahLst/>
            <a:cxnLst/>
            <a:rect l="l" t="t" r="r" b="b"/>
            <a:pathLst>
              <a:path w="971" h="1250" extrusionOk="0">
                <a:moveTo>
                  <a:pt x="708" y="23"/>
                </a:moveTo>
                <a:cubicBezTo>
                  <a:pt x="717" y="8"/>
                  <a:pt x="727" y="0"/>
                  <a:pt x="737" y="0"/>
                </a:cubicBezTo>
                <a:cubicBezTo>
                  <a:pt x="747" y="0"/>
                  <a:pt x="757" y="10"/>
                  <a:pt x="764" y="27"/>
                </a:cubicBezTo>
                <a:cubicBezTo>
                  <a:pt x="865" y="277"/>
                  <a:pt x="930" y="490"/>
                  <a:pt x="957" y="661"/>
                </a:cubicBezTo>
                <a:cubicBezTo>
                  <a:pt x="966" y="719"/>
                  <a:pt x="971" y="772"/>
                  <a:pt x="971" y="821"/>
                </a:cubicBezTo>
                <a:cubicBezTo>
                  <a:pt x="971" y="832"/>
                  <a:pt x="971" y="842"/>
                  <a:pt x="971" y="850"/>
                </a:cubicBezTo>
                <a:cubicBezTo>
                  <a:pt x="950" y="795"/>
                  <a:pt x="909" y="748"/>
                  <a:pt x="857" y="720"/>
                </a:cubicBezTo>
                <a:cubicBezTo>
                  <a:pt x="834" y="708"/>
                  <a:pt x="809" y="699"/>
                  <a:pt x="783" y="695"/>
                </a:cubicBezTo>
                <a:cubicBezTo>
                  <a:pt x="770" y="693"/>
                  <a:pt x="756" y="691"/>
                  <a:pt x="742" y="691"/>
                </a:cubicBezTo>
                <a:cubicBezTo>
                  <a:pt x="733" y="691"/>
                  <a:pt x="723" y="692"/>
                  <a:pt x="714" y="693"/>
                </a:cubicBezTo>
                <a:cubicBezTo>
                  <a:pt x="529" y="711"/>
                  <a:pt x="288" y="898"/>
                  <a:pt x="0" y="1250"/>
                </a:cubicBezTo>
                <a:cubicBezTo>
                  <a:pt x="191" y="918"/>
                  <a:pt x="574" y="256"/>
                  <a:pt x="708" y="23"/>
                </a:cubicBezTo>
                <a:close/>
              </a:path>
            </a:pathLst>
          </a:custGeom>
          <a:solidFill>
            <a:schemeClr val="accent5"/>
          </a:solidFill>
          <a:ln>
            <a:noFill/>
          </a:ln>
          <a:effectLst>
            <a:outerShdw blurRad="254000" dist="101600" dir="2400000" sx="94000" sy="94000" algn="ctr" rotWithShape="0">
              <a:srgbClr val="00A2FF">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158" name="Google Shape;158;p22" descr="&quot;&quot;"/>
          <p:cNvSpPr/>
          <p:nvPr/>
        </p:nvSpPr>
        <p:spPr>
          <a:xfrm>
            <a:off x="631300" y="4777732"/>
            <a:ext cx="2327427" cy="910818"/>
          </a:xfrm>
          <a:custGeom>
            <a:avLst/>
            <a:gdLst/>
            <a:ahLst/>
            <a:cxnLst/>
            <a:rect l="l" t="t" r="r" b="b"/>
            <a:pathLst>
              <a:path w="1456" h="641" extrusionOk="0">
                <a:moveTo>
                  <a:pt x="40" y="641"/>
                </a:moveTo>
                <a:cubicBezTo>
                  <a:pt x="22" y="641"/>
                  <a:pt x="9" y="636"/>
                  <a:pt x="5" y="627"/>
                </a:cubicBezTo>
                <a:cubicBezTo>
                  <a:pt x="0" y="618"/>
                  <a:pt x="4" y="605"/>
                  <a:pt x="15" y="590"/>
                </a:cubicBezTo>
                <a:cubicBezTo>
                  <a:pt x="181" y="378"/>
                  <a:pt x="333" y="215"/>
                  <a:pt x="467" y="107"/>
                </a:cubicBezTo>
                <a:cubicBezTo>
                  <a:pt x="513" y="70"/>
                  <a:pt x="557" y="39"/>
                  <a:pt x="599" y="14"/>
                </a:cubicBezTo>
                <a:cubicBezTo>
                  <a:pt x="608" y="8"/>
                  <a:pt x="617" y="4"/>
                  <a:pt x="624" y="0"/>
                </a:cubicBezTo>
                <a:cubicBezTo>
                  <a:pt x="587" y="46"/>
                  <a:pt x="567" y="104"/>
                  <a:pt x="569" y="163"/>
                </a:cubicBezTo>
                <a:cubicBezTo>
                  <a:pt x="569" y="189"/>
                  <a:pt x="574" y="215"/>
                  <a:pt x="584" y="240"/>
                </a:cubicBezTo>
                <a:cubicBezTo>
                  <a:pt x="589" y="253"/>
                  <a:pt x="595" y="266"/>
                  <a:pt x="601" y="277"/>
                </a:cubicBezTo>
                <a:cubicBezTo>
                  <a:pt x="606" y="285"/>
                  <a:pt x="611" y="293"/>
                  <a:pt x="617" y="301"/>
                </a:cubicBezTo>
                <a:cubicBezTo>
                  <a:pt x="725" y="453"/>
                  <a:pt x="1007" y="567"/>
                  <a:pt x="1456" y="641"/>
                </a:cubicBezTo>
                <a:lnTo>
                  <a:pt x="40" y="641"/>
                </a:lnTo>
                <a:close/>
              </a:path>
            </a:pathLst>
          </a:custGeom>
          <a:solidFill>
            <a:schemeClr val="accent1"/>
          </a:solidFill>
          <a:ln>
            <a:noFill/>
          </a:ln>
          <a:effectLst>
            <a:outerShdw blurRad="254000" dist="101600" dir="2400000" sx="94000" sy="94000" algn="ctr" rotWithShape="0">
              <a:srgbClr val="0015A9">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152" name="Google Shape;152;p22"/>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
        <p:nvSpPr>
          <p:cNvPr id="153" name="Google Shape;153;p22"/>
          <p:cNvSpPr txBox="1">
            <a:spLocks noGrp="1"/>
          </p:cNvSpPr>
          <p:nvPr>
            <p:ph type="subTitle" idx="4294967295"/>
          </p:nvPr>
        </p:nvSpPr>
        <p:spPr>
          <a:xfrm>
            <a:off x="4203700" y="336550"/>
            <a:ext cx="4940300" cy="610235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sz="3200" b="1" dirty="0">
              <a:solidFill>
                <a:schemeClr val="accent1"/>
              </a:solidFill>
            </a:endParaRPr>
          </a:p>
          <a:p>
            <a:pPr marL="457200" lvl="0" indent="-419100" algn="l" rtl="0">
              <a:spcBef>
                <a:spcPts val="1000"/>
              </a:spcBef>
              <a:spcAft>
                <a:spcPts val="0"/>
              </a:spcAft>
              <a:buClr>
                <a:schemeClr val="accent1"/>
              </a:buClr>
              <a:buSzPts val="3000"/>
              <a:buFont typeface="Calibri"/>
              <a:buChar char="❏"/>
            </a:pPr>
            <a:r>
              <a:rPr lang="en-US" sz="3100" b="1" dirty="0" smtClean="0">
                <a:solidFill>
                  <a:schemeClr val="accent1"/>
                </a:solidFill>
              </a:rPr>
              <a:t>The </a:t>
            </a:r>
            <a:r>
              <a:rPr lang="en-US" sz="3100" b="1" dirty="0">
                <a:solidFill>
                  <a:schemeClr val="accent1"/>
                </a:solidFill>
              </a:rPr>
              <a:t>basics of ESSER Funding</a:t>
            </a:r>
            <a:endParaRPr sz="3100" b="1" dirty="0">
              <a:solidFill>
                <a:schemeClr val="accent1"/>
              </a:solidFill>
            </a:endParaRPr>
          </a:p>
          <a:p>
            <a:pPr marL="457200" lvl="0" indent="-419100" algn="l" rtl="0">
              <a:spcBef>
                <a:spcPts val="1000"/>
              </a:spcBef>
              <a:spcAft>
                <a:spcPts val="0"/>
              </a:spcAft>
              <a:buClr>
                <a:srgbClr val="9FC5E8"/>
              </a:buClr>
              <a:buSzPts val="3000"/>
              <a:buFont typeface="Calibri"/>
              <a:buChar char="❏"/>
            </a:pPr>
            <a:r>
              <a:rPr lang="en-US" sz="3100" dirty="0">
                <a:solidFill>
                  <a:srgbClr val="9FC5E8"/>
                </a:solidFill>
              </a:rPr>
              <a:t>Unique requirements for ESSER III, outlined by USED</a:t>
            </a:r>
            <a:endParaRPr sz="3000" dirty="0">
              <a:solidFill>
                <a:srgbClr val="9FC5E8"/>
              </a:solidFill>
            </a:endParaRPr>
          </a:p>
          <a:p>
            <a:pPr marL="457200" lvl="0" indent="-419100" algn="l" rtl="0">
              <a:spcBef>
                <a:spcPts val="1000"/>
              </a:spcBef>
              <a:spcAft>
                <a:spcPts val="1000"/>
              </a:spcAft>
              <a:buClr>
                <a:srgbClr val="9FC5E8"/>
              </a:buClr>
              <a:buSzPts val="3000"/>
              <a:buFont typeface="Calibri"/>
              <a:buChar char="❏"/>
            </a:pPr>
            <a:r>
              <a:rPr lang="en-US" sz="3000" dirty="0">
                <a:solidFill>
                  <a:srgbClr val="9FC5E8"/>
                </a:solidFill>
              </a:rPr>
              <a:t>The intersection of the ESSER III District Plan, the Student Investment Account (SIA) Plan, and the Continuity of Services Plan</a:t>
            </a:r>
            <a:endParaRPr sz="3200" dirty="0">
              <a:solidFill>
                <a:srgbClr val="9FC5E8"/>
              </a:solidFill>
            </a:endParaRPr>
          </a:p>
        </p:txBody>
      </p:sp>
      <p:sp>
        <p:nvSpPr>
          <p:cNvPr id="155" name="Google Shape;155;p22"/>
          <p:cNvSpPr txBox="1"/>
          <p:nvPr/>
        </p:nvSpPr>
        <p:spPr>
          <a:xfrm>
            <a:off x="121125" y="1720250"/>
            <a:ext cx="3704700" cy="14868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4700" b="1" dirty="0">
                <a:solidFill>
                  <a:schemeClr val="accent1"/>
                </a:solidFill>
                <a:latin typeface="Calibri"/>
                <a:ea typeface="Calibri"/>
                <a:cs typeface="Calibri"/>
                <a:sym typeface="Calibri"/>
              </a:rPr>
              <a:t>Learning Targets</a:t>
            </a:r>
            <a:endParaRPr sz="3900" b="1" dirty="0">
              <a:solidFill>
                <a:schemeClr val="accent1"/>
              </a:solidFill>
            </a:endParaRPr>
          </a:p>
        </p:txBody>
      </p:sp>
      <p:sp>
        <p:nvSpPr>
          <p:cNvPr id="2" name="Title 1"/>
          <p:cNvSpPr>
            <a:spLocks noGrp="1"/>
          </p:cNvSpPr>
          <p:nvPr>
            <p:ph type="title"/>
          </p:nvPr>
        </p:nvSpPr>
        <p:spPr/>
        <p:txBody>
          <a:bodyPr/>
          <a:lstStyle/>
          <a:p>
            <a:r>
              <a:rPr lang="en-US" dirty="0" smtClean="0">
                <a:solidFill>
                  <a:schemeClr val="accent1"/>
                </a:solidFill>
              </a:rPr>
              <a:t> I </a:t>
            </a:r>
            <a:r>
              <a:rPr lang="en-US" dirty="0">
                <a:solidFill>
                  <a:schemeClr val="accent1"/>
                </a:solidFill>
              </a:rPr>
              <a:t>understand:</a:t>
            </a:r>
            <a:br>
              <a:rPr lang="en-US" dirty="0">
                <a:solidFill>
                  <a:schemeClr val="accent1"/>
                </a:solidFill>
              </a:rPr>
            </a:br>
            <a:endParaRPr lang="en-US" dirty="0"/>
          </a:p>
        </p:txBody>
      </p:sp>
    </p:spTree>
    <p:extLst>
      <p:ext uri="{BB962C8B-B14F-4D97-AF65-F5344CB8AC3E}">
        <p14:creationId xmlns:p14="http://schemas.microsoft.com/office/powerpoint/2010/main" val="196386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7" name="Google Shape;167;p23" descr="&quot;&quot;"/>
          <p:cNvSpPr/>
          <p:nvPr/>
        </p:nvSpPr>
        <p:spPr>
          <a:xfrm>
            <a:off x="-5450" y="1261700"/>
            <a:ext cx="9144000" cy="16311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
        <p:nvSpPr>
          <p:cNvPr id="165" name="Google Shape;165;p23"/>
          <p:cNvSpPr txBox="1">
            <a:spLocks noGrp="1"/>
          </p:cNvSpPr>
          <p:nvPr>
            <p:ph type="subTitle" idx="4294967295"/>
          </p:nvPr>
        </p:nvSpPr>
        <p:spPr>
          <a:xfrm>
            <a:off x="0" y="3133725"/>
            <a:ext cx="8936038" cy="3117850"/>
          </a:xfrm>
          <a:prstGeom prst="rect">
            <a:avLst/>
          </a:prstGeom>
        </p:spPr>
        <p:txBody>
          <a:bodyPr spcFirstLastPara="1" wrap="square" lIns="91425" tIns="45700" rIns="91425" bIns="45700" anchor="t" anchorCtr="0">
            <a:noAutofit/>
          </a:bodyPr>
          <a:lstStyle/>
          <a:p>
            <a:pPr marL="457200" lvl="0" indent="-368300" algn="l" rtl="0">
              <a:spcBef>
                <a:spcPts val="0"/>
              </a:spcBef>
              <a:spcAft>
                <a:spcPts val="0"/>
              </a:spcAft>
              <a:buClr>
                <a:srgbClr val="1B75BC"/>
              </a:buClr>
              <a:buSzPts val="2200"/>
              <a:buChar char="●"/>
            </a:pPr>
            <a:r>
              <a:rPr lang="en-US" sz="2200" b="1">
                <a:solidFill>
                  <a:schemeClr val="accent1"/>
                </a:solidFill>
              </a:rPr>
              <a:t>M</a:t>
            </a:r>
            <a:r>
              <a:rPr lang="en-US" sz="2200" b="1">
                <a:solidFill>
                  <a:schemeClr val="accent1"/>
                </a:solidFill>
                <a:latin typeface="Calibri"/>
                <a:ea typeface="Calibri"/>
                <a:cs typeface="Calibri"/>
                <a:sym typeface="Calibri"/>
              </a:rPr>
              <a:t>arch 2020</a:t>
            </a:r>
            <a:r>
              <a:rPr lang="en-US" sz="2200">
                <a:solidFill>
                  <a:schemeClr val="accent1"/>
                </a:solidFill>
                <a:latin typeface="Calibri"/>
                <a:ea typeface="Calibri"/>
                <a:cs typeface="Calibri"/>
                <a:sym typeface="Calibri"/>
              </a:rPr>
              <a:t> </a:t>
            </a:r>
            <a:r>
              <a:rPr lang="en-US" sz="2200">
                <a:solidFill>
                  <a:schemeClr val="accent1"/>
                </a:solidFill>
              </a:rPr>
              <a:t>—</a:t>
            </a:r>
            <a:r>
              <a:rPr lang="en-US" sz="2200">
                <a:solidFill>
                  <a:schemeClr val="accent1"/>
                </a:solidFill>
                <a:latin typeface="Calibri"/>
                <a:ea typeface="Calibri"/>
                <a:cs typeface="Calibri"/>
                <a:sym typeface="Calibri"/>
              </a:rPr>
              <a:t> $13.23 billion through CARES (Coronavirus Aid, Relief, and Economic Security Act), often referred to as “</a:t>
            </a:r>
            <a:r>
              <a:rPr lang="en-US" sz="2200" b="1">
                <a:solidFill>
                  <a:schemeClr val="accent1"/>
                </a:solidFill>
                <a:latin typeface="Calibri"/>
                <a:ea typeface="Calibri"/>
                <a:cs typeface="Calibri"/>
                <a:sym typeface="Calibri"/>
              </a:rPr>
              <a:t>ESSER </a:t>
            </a:r>
            <a:r>
              <a:rPr lang="en-US" sz="2200" b="1">
                <a:solidFill>
                  <a:schemeClr val="accent1"/>
                </a:solidFill>
              </a:rPr>
              <a:t>I</a:t>
            </a:r>
            <a:r>
              <a:rPr lang="en-US" sz="2200">
                <a:solidFill>
                  <a:schemeClr val="accent1"/>
                </a:solidFill>
                <a:latin typeface="Calibri"/>
                <a:ea typeface="Calibri"/>
                <a:cs typeface="Calibri"/>
                <a:sym typeface="Calibri"/>
              </a:rPr>
              <a:t>” </a:t>
            </a:r>
            <a:endParaRPr sz="1400">
              <a:solidFill>
                <a:schemeClr val="accent1"/>
              </a:solidFill>
            </a:endParaRPr>
          </a:p>
          <a:p>
            <a:pPr marL="0" lvl="0" indent="0" algn="l" rtl="0">
              <a:spcBef>
                <a:spcPts val="0"/>
              </a:spcBef>
              <a:spcAft>
                <a:spcPts val="0"/>
              </a:spcAft>
              <a:buNone/>
            </a:pPr>
            <a:endParaRPr sz="1000">
              <a:solidFill>
                <a:schemeClr val="accent1"/>
              </a:solidFill>
            </a:endParaRPr>
          </a:p>
          <a:p>
            <a:pPr marL="457200" lvl="0" indent="-368300" algn="l" rtl="0">
              <a:spcBef>
                <a:spcPts val="1000"/>
              </a:spcBef>
              <a:spcAft>
                <a:spcPts val="0"/>
              </a:spcAft>
              <a:buClr>
                <a:srgbClr val="1B75BC"/>
              </a:buClr>
              <a:buSzPts val="2200"/>
              <a:buChar char="●"/>
            </a:pPr>
            <a:r>
              <a:rPr lang="en-US" sz="2200" b="1">
                <a:solidFill>
                  <a:schemeClr val="accent1"/>
                </a:solidFill>
                <a:latin typeface="Calibri"/>
                <a:ea typeface="Calibri"/>
                <a:cs typeface="Calibri"/>
                <a:sym typeface="Calibri"/>
              </a:rPr>
              <a:t>December 2020</a:t>
            </a:r>
            <a:r>
              <a:rPr lang="en-US" sz="2200">
                <a:solidFill>
                  <a:schemeClr val="accent1"/>
                </a:solidFill>
                <a:latin typeface="Calibri"/>
                <a:ea typeface="Calibri"/>
                <a:cs typeface="Calibri"/>
                <a:sym typeface="Calibri"/>
              </a:rPr>
              <a:t> </a:t>
            </a:r>
            <a:r>
              <a:rPr lang="en-US" sz="2200">
                <a:solidFill>
                  <a:schemeClr val="accent1"/>
                </a:solidFill>
              </a:rPr>
              <a:t>—</a:t>
            </a:r>
            <a:r>
              <a:rPr lang="en-US" sz="2200">
                <a:solidFill>
                  <a:schemeClr val="accent1"/>
                </a:solidFill>
                <a:latin typeface="Calibri"/>
                <a:ea typeface="Calibri"/>
                <a:cs typeface="Calibri"/>
                <a:sym typeface="Calibri"/>
              </a:rPr>
              <a:t> $54.3 billion through CRRSA (Coronavirus Response and Relief Supplemental Appropriations Act), often referred to as “</a:t>
            </a:r>
            <a:r>
              <a:rPr lang="en-US" sz="2200" b="1">
                <a:solidFill>
                  <a:schemeClr val="accent1"/>
                </a:solidFill>
                <a:latin typeface="Calibri"/>
                <a:ea typeface="Calibri"/>
                <a:cs typeface="Calibri"/>
                <a:sym typeface="Calibri"/>
              </a:rPr>
              <a:t>ESSER </a:t>
            </a:r>
            <a:r>
              <a:rPr lang="en-US" sz="2200" b="1">
                <a:solidFill>
                  <a:schemeClr val="accent1"/>
                </a:solidFill>
              </a:rPr>
              <a:t>II</a:t>
            </a:r>
            <a:r>
              <a:rPr lang="en-US" sz="2200">
                <a:solidFill>
                  <a:schemeClr val="accent1"/>
                </a:solidFill>
                <a:latin typeface="Calibri"/>
                <a:ea typeface="Calibri"/>
                <a:cs typeface="Calibri"/>
                <a:sym typeface="Calibri"/>
              </a:rPr>
              <a:t>,” </a:t>
            </a:r>
            <a:endParaRPr sz="2200">
              <a:solidFill>
                <a:schemeClr val="accent1"/>
              </a:solidFill>
            </a:endParaRPr>
          </a:p>
          <a:p>
            <a:pPr marL="457200" lvl="0" indent="-368300" algn="l" rtl="0">
              <a:spcBef>
                <a:spcPts val="1000"/>
              </a:spcBef>
              <a:spcAft>
                <a:spcPts val="1000"/>
              </a:spcAft>
              <a:buClr>
                <a:srgbClr val="1B75BC"/>
              </a:buClr>
              <a:buSzPts val="2200"/>
              <a:buChar char="●"/>
            </a:pPr>
            <a:r>
              <a:rPr lang="en-US" sz="2200" b="1">
                <a:solidFill>
                  <a:schemeClr val="accent1"/>
                </a:solidFill>
                <a:latin typeface="Calibri"/>
                <a:ea typeface="Calibri"/>
                <a:cs typeface="Calibri"/>
                <a:sym typeface="Calibri"/>
              </a:rPr>
              <a:t>March 2021</a:t>
            </a:r>
            <a:r>
              <a:rPr lang="en-US" sz="2200">
                <a:solidFill>
                  <a:schemeClr val="accent1"/>
                </a:solidFill>
                <a:latin typeface="Calibri"/>
                <a:ea typeface="Calibri"/>
                <a:cs typeface="Calibri"/>
                <a:sym typeface="Calibri"/>
              </a:rPr>
              <a:t> </a:t>
            </a:r>
            <a:r>
              <a:rPr lang="en-US" sz="2200">
                <a:solidFill>
                  <a:schemeClr val="accent1"/>
                </a:solidFill>
              </a:rPr>
              <a:t>—</a:t>
            </a:r>
            <a:r>
              <a:rPr lang="en-US" sz="2200">
                <a:solidFill>
                  <a:schemeClr val="accent1"/>
                </a:solidFill>
                <a:latin typeface="Calibri"/>
                <a:ea typeface="Calibri"/>
                <a:cs typeface="Calibri"/>
                <a:sym typeface="Calibri"/>
              </a:rPr>
              <a:t>$121.975 billion through ARP (American Rescue Plan), often referred to as “</a:t>
            </a:r>
            <a:r>
              <a:rPr lang="en-US" sz="2200" b="1">
                <a:solidFill>
                  <a:schemeClr val="accent1"/>
                </a:solidFill>
                <a:latin typeface="Calibri"/>
                <a:ea typeface="Calibri"/>
                <a:cs typeface="Calibri"/>
                <a:sym typeface="Calibri"/>
              </a:rPr>
              <a:t>ESSER </a:t>
            </a:r>
            <a:r>
              <a:rPr lang="en-US" sz="2200" b="1">
                <a:solidFill>
                  <a:schemeClr val="accent1"/>
                </a:solidFill>
              </a:rPr>
              <a:t>III</a:t>
            </a:r>
            <a:r>
              <a:rPr lang="en-US" sz="2200">
                <a:solidFill>
                  <a:schemeClr val="accent1"/>
                </a:solidFill>
                <a:latin typeface="Calibri"/>
                <a:ea typeface="Calibri"/>
                <a:cs typeface="Calibri"/>
                <a:sym typeface="Calibri"/>
              </a:rPr>
              <a:t>” or “</a:t>
            </a:r>
            <a:r>
              <a:rPr lang="en-US" sz="2200" b="1">
                <a:solidFill>
                  <a:schemeClr val="accent1"/>
                </a:solidFill>
                <a:latin typeface="Calibri"/>
                <a:ea typeface="Calibri"/>
                <a:cs typeface="Calibri"/>
                <a:sym typeface="Calibri"/>
              </a:rPr>
              <a:t>ARP ESSER</a:t>
            </a:r>
            <a:r>
              <a:rPr lang="en-US" sz="2200">
                <a:solidFill>
                  <a:schemeClr val="accent1"/>
                </a:solidFill>
                <a:latin typeface="Calibri"/>
                <a:ea typeface="Calibri"/>
                <a:cs typeface="Calibri"/>
                <a:sym typeface="Calibri"/>
              </a:rPr>
              <a:t>.”</a:t>
            </a:r>
            <a:endParaRPr sz="2200">
              <a:highlight>
                <a:schemeClr val="lt1"/>
              </a:highlight>
            </a:endParaRPr>
          </a:p>
        </p:txBody>
      </p:sp>
      <p:sp>
        <p:nvSpPr>
          <p:cNvPr id="168" name="Google Shape;168;p23"/>
          <p:cNvSpPr txBox="1"/>
          <p:nvPr/>
        </p:nvSpPr>
        <p:spPr>
          <a:xfrm>
            <a:off x="427350" y="1521050"/>
            <a:ext cx="8202600" cy="1182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400" b="1" dirty="0">
                <a:solidFill>
                  <a:schemeClr val="accent1"/>
                </a:solidFill>
                <a:latin typeface="Calibri"/>
                <a:ea typeface="Calibri"/>
                <a:cs typeface="Calibri"/>
                <a:sym typeface="Calibri"/>
              </a:rPr>
              <a:t>The Elementary and Secondary School Emergency Relief (ESSER) fund is a COVID-19 relief program for states and school districts. ESSER was funded through three separate laws: </a:t>
            </a:r>
            <a:endParaRPr dirty="0">
              <a:solidFill>
                <a:schemeClr val="accent1"/>
              </a:solidFill>
            </a:endParaRPr>
          </a:p>
        </p:txBody>
      </p:sp>
      <p:sp>
        <p:nvSpPr>
          <p:cNvPr id="2" name="Title 1"/>
          <p:cNvSpPr>
            <a:spLocks noGrp="1"/>
          </p:cNvSpPr>
          <p:nvPr>
            <p:ph type="title"/>
          </p:nvPr>
        </p:nvSpPr>
        <p:spPr/>
        <p:txBody>
          <a:bodyPr/>
          <a:lstStyle/>
          <a:p>
            <a:r>
              <a:rPr lang="en-US" dirty="0">
                <a:solidFill>
                  <a:schemeClr val="accent1"/>
                </a:solidFill>
                <a:latin typeface="Calibri"/>
                <a:ea typeface="Calibri"/>
                <a:cs typeface="Calibri"/>
                <a:sym typeface="Calibri"/>
              </a:rPr>
              <a:t>What Are ESSER Funds?</a:t>
            </a:r>
            <a:endParaRPr lang="en-US" dirty="0"/>
          </a:p>
        </p:txBody>
      </p:sp>
    </p:spTree>
    <p:extLst>
      <p:ext uri="{BB962C8B-B14F-4D97-AF65-F5344CB8AC3E}">
        <p14:creationId xmlns:p14="http://schemas.microsoft.com/office/powerpoint/2010/main" val="448806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4"/>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
        <p:nvSpPr>
          <p:cNvPr id="175" name="Google Shape;175;p24"/>
          <p:cNvSpPr txBox="1">
            <a:spLocks noGrp="1"/>
          </p:cNvSpPr>
          <p:nvPr>
            <p:ph type="subTitle" idx="4294967295"/>
          </p:nvPr>
        </p:nvSpPr>
        <p:spPr>
          <a:xfrm>
            <a:off x="83127" y="5220672"/>
            <a:ext cx="7004050" cy="1208088"/>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i="1" dirty="0">
                <a:solidFill>
                  <a:schemeClr val="accent1"/>
                </a:solidFill>
                <a:latin typeface="Calibri"/>
                <a:ea typeface="Calibri"/>
                <a:cs typeface="Calibri"/>
                <a:sym typeface="Calibri"/>
              </a:rPr>
              <a:t>All ESSER funding can be used for </a:t>
            </a:r>
            <a:r>
              <a:rPr lang="en-US" i="1" dirty="0">
                <a:solidFill>
                  <a:schemeClr val="accent1"/>
                </a:solidFill>
              </a:rPr>
              <a:t>costs allowable under ESSER I, II &amp; III</a:t>
            </a:r>
            <a:r>
              <a:rPr lang="en-US" i="1" dirty="0">
                <a:solidFill>
                  <a:schemeClr val="accent1"/>
                </a:solidFill>
                <a:latin typeface="Calibri"/>
                <a:ea typeface="Calibri"/>
                <a:cs typeface="Calibri"/>
                <a:sym typeface="Calibri"/>
              </a:rPr>
              <a:t> dating back to March 13, 2020.</a:t>
            </a:r>
            <a:endParaRPr i="1" dirty="0">
              <a:solidFill>
                <a:schemeClr val="accent1"/>
              </a:solidFill>
              <a:latin typeface="Calibri"/>
              <a:ea typeface="Calibri"/>
              <a:cs typeface="Calibri"/>
              <a:sym typeface="Calibri"/>
            </a:endParaRPr>
          </a:p>
        </p:txBody>
      </p:sp>
      <p:graphicFrame>
        <p:nvGraphicFramePr>
          <p:cNvPr id="176" name="Google Shape;176;p24" descr="ESSER timing and allocations "/>
          <p:cNvGraphicFramePr/>
          <p:nvPr>
            <p:extLst>
              <p:ext uri="{D42A27DB-BD31-4B8C-83A1-F6EECF244321}">
                <p14:modId xmlns:p14="http://schemas.microsoft.com/office/powerpoint/2010/main" val="3178100288"/>
              </p:ext>
            </p:extLst>
          </p:nvPr>
        </p:nvGraphicFramePr>
        <p:xfrm>
          <a:off x="431488" y="1235764"/>
          <a:ext cx="8425025" cy="3893700"/>
        </p:xfrm>
        <a:graphic>
          <a:graphicData uri="http://schemas.openxmlformats.org/drawingml/2006/table">
            <a:tbl>
              <a:tblPr firstRow="1">
                <a:noFill/>
              </a:tblPr>
              <a:tblGrid>
                <a:gridCol w="3270175">
                  <a:extLst>
                    <a:ext uri="{9D8B030D-6E8A-4147-A177-3AD203B41FA5}">
                      <a16:colId xmlns:a16="http://schemas.microsoft.com/office/drawing/2014/main" val="20000"/>
                    </a:ext>
                  </a:extLst>
                </a:gridCol>
                <a:gridCol w="1722900">
                  <a:extLst>
                    <a:ext uri="{9D8B030D-6E8A-4147-A177-3AD203B41FA5}">
                      <a16:colId xmlns:a16="http://schemas.microsoft.com/office/drawing/2014/main" val="20001"/>
                    </a:ext>
                  </a:extLst>
                </a:gridCol>
                <a:gridCol w="3431950">
                  <a:extLst>
                    <a:ext uri="{9D8B030D-6E8A-4147-A177-3AD203B41FA5}">
                      <a16:colId xmlns:a16="http://schemas.microsoft.com/office/drawing/2014/main" val="20002"/>
                    </a:ext>
                  </a:extLst>
                </a:gridCol>
              </a:tblGrid>
              <a:tr h="841225">
                <a:tc>
                  <a:txBody>
                    <a:bodyPr/>
                    <a:lstStyle/>
                    <a:p>
                      <a:pPr marL="0" lvl="0" indent="0" algn="ctr" rtl="0">
                        <a:lnSpc>
                          <a:spcPct val="90000"/>
                        </a:lnSpc>
                        <a:spcBef>
                          <a:spcPts val="1000"/>
                        </a:spcBef>
                        <a:spcAft>
                          <a:spcPts val="0"/>
                        </a:spcAft>
                        <a:buClr>
                          <a:schemeClr val="dk1"/>
                        </a:buClr>
                        <a:buSzPts val="1100"/>
                        <a:buFont typeface="Arial"/>
                        <a:buNone/>
                      </a:pPr>
                      <a:r>
                        <a:rPr lang="en-US" sz="2400" b="1" dirty="0">
                          <a:solidFill>
                            <a:schemeClr val="lt1"/>
                          </a:solidFill>
                          <a:latin typeface="Calibri"/>
                          <a:ea typeface="Calibri"/>
                          <a:cs typeface="Calibri"/>
                          <a:sym typeface="Calibri"/>
                        </a:rPr>
                        <a:t>ESSER Funding Stream </a:t>
                      </a:r>
                      <a:endParaRPr b="1" dirty="0">
                        <a:solidFill>
                          <a:schemeClr val="lt1"/>
                        </a:solidFill>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lnSpc>
                          <a:spcPct val="90000"/>
                        </a:lnSpc>
                        <a:spcBef>
                          <a:spcPts val="1000"/>
                        </a:spcBef>
                        <a:spcAft>
                          <a:spcPts val="0"/>
                        </a:spcAft>
                        <a:buClr>
                          <a:schemeClr val="dk1"/>
                        </a:buClr>
                        <a:buSzPts val="1100"/>
                        <a:buFont typeface="Arial"/>
                        <a:buNone/>
                      </a:pPr>
                      <a:r>
                        <a:rPr lang="en-US" sz="2400" b="1" dirty="0">
                          <a:solidFill>
                            <a:schemeClr val="lt1"/>
                          </a:solidFill>
                          <a:latin typeface="Calibri"/>
                          <a:ea typeface="Calibri"/>
                          <a:cs typeface="Calibri"/>
                          <a:sym typeface="Calibri"/>
                        </a:rPr>
                        <a:t>Funding Deadline</a:t>
                      </a:r>
                      <a:endParaRPr sz="2400" b="1" dirty="0">
                        <a:solidFill>
                          <a:schemeClr val="lt1"/>
                        </a:solidFill>
                        <a:latin typeface="Calibri"/>
                        <a:ea typeface="Calibri"/>
                        <a:cs typeface="Calibri"/>
                        <a:sym typeface="Calibri"/>
                      </a:endParaRPr>
                    </a:p>
                    <a:p>
                      <a:pPr marL="0" lvl="0" indent="0" algn="ctr" rtl="0">
                        <a:lnSpc>
                          <a:spcPct val="100000"/>
                        </a:lnSpc>
                        <a:spcBef>
                          <a:spcPts val="0"/>
                        </a:spcBef>
                        <a:spcAft>
                          <a:spcPts val="0"/>
                        </a:spcAft>
                        <a:buClr>
                          <a:schemeClr val="dk1"/>
                        </a:buClr>
                        <a:buSzPts val="1100"/>
                        <a:buFont typeface="Arial"/>
                        <a:buNone/>
                      </a:pPr>
                      <a:r>
                        <a:rPr lang="en-US" b="1" dirty="0">
                          <a:solidFill>
                            <a:schemeClr val="lt1"/>
                          </a:solidFill>
                          <a:latin typeface="Calibri"/>
                          <a:ea typeface="Calibri"/>
                          <a:cs typeface="Calibri"/>
                          <a:sym typeface="Calibri"/>
                        </a:rPr>
                        <a:t>(Obligated by...)</a:t>
                      </a:r>
                      <a:endParaRPr sz="1600" b="1" dirty="0">
                        <a:solidFill>
                          <a:schemeClr val="lt1"/>
                        </a:solidFill>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lnSpc>
                          <a:spcPct val="90000"/>
                        </a:lnSpc>
                        <a:spcBef>
                          <a:spcPts val="1000"/>
                        </a:spcBef>
                        <a:spcAft>
                          <a:spcPts val="0"/>
                        </a:spcAft>
                        <a:buNone/>
                      </a:pPr>
                      <a:r>
                        <a:rPr lang="en-US" sz="2400" b="1" dirty="0">
                          <a:solidFill>
                            <a:schemeClr val="lt1"/>
                          </a:solidFill>
                          <a:latin typeface="Calibri"/>
                          <a:ea typeface="Calibri"/>
                          <a:cs typeface="Calibri"/>
                          <a:sym typeface="Calibri"/>
                        </a:rPr>
                        <a:t>Oregon District Allocations</a:t>
                      </a:r>
                      <a:endParaRPr sz="2400" b="1" dirty="0">
                        <a:solidFill>
                          <a:schemeClr val="lt1"/>
                        </a:solidFill>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758925">
                <a:tc>
                  <a:txBody>
                    <a:bodyPr/>
                    <a:lstStyle/>
                    <a:p>
                      <a:pPr marL="0" lvl="0" indent="0" algn="l" rtl="0">
                        <a:lnSpc>
                          <a:spcPct val="90000"/>
                        </a:lnSpc>
                        <a:spcBef>
                          <a:spcPts val="0"/>
                        </a:spcBef>
                        <a:spcAft>
                          <a:spcPts val="0"/>
                        </a:spcAft>
                        <a:buClr>
                          <a:schemeClr val="dk1"/>
                        </a:buClr>
                        <a:buSzPts val="1100"/>
                        <a:buFont typeface="Arial"/>
                        <a:buNone/>
                      </a:pPr>
                      <a:r>
                        <a:rPr lang="en-US" sz="1900" dirty="0">
                          <a:solidFill>
                            <a:schemeClr val="accent1"/>
                          </a:solidFill>
                          <a:latin typeface="Calibri"/>
                          <a:ea typeface="Calibri"/>
                          <a:cs typeface="Calibri"/>
                          <a:sym typeface="Calibri"/>
                        </a:rPr>
                        <a:t>ESSER I (CARES Act) </a:t>
                      </a:r>
                      <a:endParaRPr sz="1900" dirty="0">
                        <a:solidFill>
                          <a:schemeClr val="accent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r>
                        <a:rPr lang="en-US" sz="1800" dirty="0">
                          <a:solidFill>
                            <a:schemeClr val="accent1"/>
                          </a:solidFill>
                          <a:latin typeface="Calibri"/>
                          <a:ea typeface="Calibri"/>
                          <a:cs typeface="Calibri"/>
                          <a:sym typeface="Calibri"/>
                        </a:rPr>
                        <a:t>- $13.23 billion total</a:t>
                      </a:r>
                      <a:endParaRPr sz="1800" dirty="0">
                        <a:solidFill>
                          <a:schemeClr val="accent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r>
                        <a:rPr lang="en-US" sz="1800" dirty="0">
                          <a:solidFill>
                            <a:schemeClr val="accent1"/>
                          </a:solidFill>
                          <a:latin typeface="Calibri"/>
                          <a:ea typeface="Calibri"/>
                          <a:cs typeface="Calibri"/>
                          <a:sym typeface="Calibri"/>
                        </a:rPr>
                        <a:t>- </a:t>
                      </a:r>
                      <a:r>
                        <a:rPr lang="en-US" sz="1800" dirty="0" smtClean="0">
                          <a:solidFill>
                            <a:schemeClr val="accent1"/>
                          </a:solidFill>
                          <a:latin typeface="Calibri" panose="020F0502020204030204" pitchFamily="34" charset="0"/>
                          <a:ea typeface="Calibri"/>
                          <a:cs typeface="Calibri" panose="020F0502020204030204" pitchFamily="34" charset="0"/>
                          <a:sym typeface="Calibri"/>
                        </a:rPr>
                        <a:t>$</a:t>
                      </a:r>
                      <a:r>
                        <a:rPr lang="en-US" sz="1800" b="0" i="0" u="none" strike="noStrike" cap="none" dirty="0" smtClean="0">
                          <a:solidFill>
                            <a:schemeClr val="accent1"/>
                          </a:solidFill>
                          <a:effectLst/>
                          <a:latin typeface="Calibri" panose="020F0502020204030204" pitchFamily="34" charset="0"/>
                          <a:ea typeface="+mn-ea"/>
                          <a:cs typeface="Calibri" panose="020F0502020204030204" pitchFamily="34" charset="0"/>
                          <a:sym typeface="Arial"/>
                        </a:rPr>
                        <a:t>121.1 million</a:t>
                      </a:r>
                      <a:r>
                        <a:rPr lang="en-US" sz="1800" dirty="0" smtClean="0">
                          <a:solidFill>
                            <a:schemeClr val="accent1"/>
                          </a:solidFill>
                          <a:latin typeface="Calibri" panose="020F0502020204030204" pitchFamily="34" charset="0"/>
                          <a:ea typeface="Calibri"/>
                          <a:cs typeface="Calibri" panose="020F0502020204030204" pitchFamily="34" charset="0"/>
                          <a:sym typeface="Calibri"/>
                        </a:rPr>
                        <a:t> </a:t>
                      </a:r>
                      <a:r>
                        <a:rPr lang="en-US" sz="1800" dirty="0">
                          <a:solidFill>
                            <a:schemeClr val="accent1"/>
                          </a:solidFill>
                          <a:latin typeface="Calibri" panose="020F0502020204030204" pitchFamily="34" charset="0"/>
                          <a:ea typeface="Calibri"/>
                          <a:cs typeface="Calibri" panose="020F0502020204030204" pitchFamily="34" charset="0"/>
                          <a:sym typeface="Calibri"/>
                        </a:rPr>
                        <a:t>to Oregon</a:t>
                      </a:r>
                      <a:endParaRPr sz="1800" dirty="0">
                        <a:solidFill>
                          <a:schemeClr val="accent1"/>
                        </a:solidFill>
                        <a:latin typeface="Calibri" panose="020F0502020204030204" pitchFamily="34" charset="0"/>
                        <a:ea typeface="Calibri"/>
                        <a:cs typeface="Calibri" panose="020F0502020204030204" pitchFamily="34" charset="0"/>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lnSpc>
                          <a:spcPct val="90000"/>
                        </a:lnSpc>
                        <a:spcBef>
                          <a:spcPts val="1000"/>
                        </a:spcBef>
                        <a:spcAft>
                          <a:spcPts val="0"/>
                        </a:spcAft>
                        <a:buClr>
                          <a:schemeClr val="dk1"/>
                        </a:buClr>
                        <a:buSzPts val="1100"/>
                        <a:buFont typeface="Arial"/>
                        <a:buNone/>
                      </a:pPr>
                      <a:r>
                        <a:rPr lang="en-US" sz="1900">
                          <a:solidFill>
                            <a:schemeClr val="accent1"/>
                          </a:solidFill>
                          <a:latin typeface="Calibri"/>
                          <a:ea typeface="Calibri"/>
                          <a:cs typeface="Calibri"/>
                          <a:sym typeface="Calibri"/>
                        </a:rPr>
                        <a:t>September 30 </a:t>
                      </a:r>
                      <a:r>
                        <a:rPr lang="en-US" sz="1900" b="1">
                          <a:solidFill>
                            <a:schemeClr val="accent1"/>
                          </a:solidFill>
                          <a:latin typeface="Calibri"/>
                          <a:ea typeface="Calibri"/>
                          <a:cs typeface="Calibri"/>
                          <a:sym typeface="Calibri"/>
                        </a:rPr>
                        <a:t>2022</a:t>
                      </a:r>
                      <a:endParaRPr sz="1900" b="1">
                        <a:solidFill>
                          <a:schemeClr val="accent1"/>
                        </a:solidFill>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lnSpc>
                          <a:spcPct val="90000"/>
                        </a:lnSpc>
                        <a:spcBef>
                          <a:spcPts val="0"/>
                        </a:spcBef>
                        <a:spcAft>
                          <a:spcPts val="0"/>
                        </a:spcAft>
                        <a:buNone/>
                      </a:pPr>
                      <a:r>
                        <a:rPr lang="en-US" sz="1900" u="sng">
                          <a:solidFill>
                            <a:schemeClr val="accent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ESSER I District Allocations</a:t>
                      </a:r>
                      <a:r>
                        <a:rPr lang="en-US" sz="1900">
                          <a:solidFill>
                            <a:schemeClr val="accent1"/>
                          </a:solidFill>
                          <a:latin typeface="Calibri"/>
                          <a:ea typeface="Calibri"/>
                          <a:cs typeface="Calibri"/>
                          <a:sym typeface="Calibri"/>
                        </a:rPr>
                        <a:t> </a:t>
                      </a:r>
                      <a:endParaRPr sz="1900">
                        <a:solidFill>
                          <a:schemeClr val="accent1"/>
                        </a:solidFill>
                        <a:latin typeface="Calibri"/>
                        <a:ea typeface="Calibri"/>
                        <a:cs typeface="Calibri"/>
                        <a:sym typeface="Calibri"/>
                      </a:endParaRPr>
                    </a:p>
                    <a:p>
                      <a:pPr marL="0" lvl="0" indent="0" algn="l" rtl="0">
                        <a:lnSpc>
                          <a:spcPct val="90000"/>
                        </a:lnSpc>
                        <a:spcBef>
                          <a:spcPts val="0"/>
                        </a:spcBef>
                        <a:spcAft>
                          <a:spcPts val="0"/>
                        </a:spcAft>
                        <a:buNone/>
                      </a:pPr>
                      <a:r>
                        <a:rPr lang="en-US" sz="1300" u="sng">
                          <a:solidFill>
                            <a:schemeClr val="hlink"/>
                          </a:solidFill>
                          <a:latin typeface="Calibri"/>
                          <a:ea typeface="Calibri"/>
                          <a:cs typeface="Calibri"/>
                          <a:sym typeface="Calibri"/>
                          <a:hlinkClick r:id="rId4"/>
                        </a:rPr>
                        <a:t>ODE ESSER I website</a:t>
                      </a:r>
                      <a:endParaRPr sz="1300">
                        <a:solidFill>
                          <a:schemeClr val="accent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r>
                        <a:rPr lang="en-US" sz="1300">
                          <a:solidFill>
                            <a:schemeClr val="accent1"/>
                          </a:solidFill>
                          <a:latin typeface="Calibri"/>
                          <a:ea typeface="Calibri"/>
                          <a:cs typeface="Calibri"/>
                          <a:sym typeface="Calibri"/>
                        </a:rPr>
                        <a:t>No district plan requirements</a:t>
                      </a:r>
                      <a:endParaRPr sz="1300">
                        <a:solidFill>
                          <a:schemeClr val="accent1"/>
                        </a:solidFill>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58925">
                <a:tc>
                  <a:txBody>
                    <a:bodyPr/>
                    <a:lstStyle/>
                    <a:p>
                      <a:pPr marL="0" lvl="0" indent="0" algn="l" rtl="0">
                        <a:lnSpc>
                          <a:spcPct val="90000"/>
                        </a:lnSpc>
                        <a:spcBef>
                          <a:spcPts val="0"/>
                        </a:spcBef>
                        <a:spcAft>
                          <a:spcPts val="0"/>
                        </a:spcAft>
                        <a:buClr>
                          <a:schemeClr val="dk1"/>
                        </a:buClr>
                        <a:buSzPts val="1100"/>
                        <a:buFont typeface="Arial"/>
                        <a:buNone/>
                      </a:pPr>
                      <a:r>
                        <a:rPr lang="en-US" sz="1900" dirty="0">
                          <a:solidFill>
                            <a:schemeClr val="accent1"/>
                          </a:solidFill>
                          <a:latin typeface="Calibri"/>
                          <a:ea typeface="Calibri"/>
                          <a:cs typeface="Calibri"/>
                          <a:sym typeface="Calibri"/>
                        </a:rPr>
                        <a:t>ESSER II (CRRSA Act)</a:t>
                      </a:r>
                      <a:endParaRPr sz="1900" dirty="0">
                        <a:solidFill>
                          <a:schemeClr val="accent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r>
                        <a:rPr lang="en-US" sz="1800" dirty="0">
                          <a:solidFill>
                            <a:schemeClr val="accent1"/>
                          </a:solidFill>
                          <a:latin typeface="Calibri" panose="020F0502020204030204" pitchFamily="34" charset="0"/>
                          <a:ea typeface="Calibri"/>
                          <a:cs typeface="Calibri" panose="020F0502020204030204" pitchFamily="34" charset="0"/>
                          <a:sym typeface="Calibri"/>
                        </a:rPr>
                        <a:t>- $54.3 billion total</a:t>
                      </a:r>
                      <a:endParaRPr sz="1800" dirty="0">
                        <a:solidFill>
                          <a:schemeClr val="accent1"/>
                        </a:solidFill>
                        <a:latin typeface="Calibri" panose="020F0502020204030204" pitchFamily="34" charset="0"/>
                        <a:ea typeface="Calibri"/>
                        <a:cs typeface="Calibri" panose="020F0502020204030204" pitchFamily="34" charset="0"/>
                        <a:sym typeface="Calibri"/>
                      </a:endParaRPr>
                    </a:p>
                    <a:p>
                      <a:pPr marL="0" lvl="0" indent="0" algn="l" rtl="0">
                        <a:lnSpc>
                          <a:spcPct val="90000"/>
                        </a:lnSpc>
                        <a:spcBef>
                          <a:spcPts val="0"/>
                        </a:spcBef>
                        <a:spcAft>
                          <a:spcPts val="0"/>
                        </a:spcAft>
                        <a:buClr>
                          <a:schemeClr val="dk1"/>
                        </a:buClr>
                        <a:buSzPts val="1100"/>
                        <a:buFont typeface="Arial"/>
                        <a:buNone/>
                      </a:pPr>
                      <a:r>
                        <a:rPr lang="en-US" sz="1800" dirty="0">
                          <a:solidFill>
                            <a:schemeClr val="accent1"/>
                          </a:solidFill>
                          <a:latin typeface="Calibri" panose="020F0502020204030204" pitchFamily="34" charset="0"/>
                          <a:ea typeface="Calibri"/>
                          <a:cs typeface="Calibri" panose="020F0502020204030204" pitchFamily="34" charset="0"/>
                          <a:sym typeface="Calibri"/>
                        </a:rPr>
                        <a:t>- </a:t>
                      </a:r>
                      <a:r>
                        <a:rPr lang="en-US" sz="1800" dirty="0" smtClean="0">
                          <a:solidFill>
                            <a:schemeClr val="accent1"/>
                          </a:solidFill>
                          <a:latin typeface="Calibri" panose="020F0502020204030204" pitchFamily="34" charset="0"/>
                          <a:ea typeface="Calibri"/>
                          <a:cs typeface="Calibri" panose="020F0502020204030204" pitchFamily="34" charset="0"/>
                          <a:sym typeface="Calibri"/>
                        </a:rPr>
                        <a:t>$</a:t>
                      </a:r>
                      <a:r>
                        <a:rPr lang="en-US" sz="1800" b="0" i="0" u="none" strike="noStrike" cap="none" dirty="0" smtClean="0">
                          <a:solidFill>
                            <a:schemeClr val="accent1"/>
                          </a:solidFill>
                          <a:effectLst/>
                          <a:latin typeface="Calibri" panose="020F0502020204030204" pitchFamily="34" charset="0"/>
                          <a:ea typeface="+mn-ea"/>
                          <a:cs typeface="Calibri" panose="020F0502020204030204" pitchFamily="34" charset="0"/>
                          <a:sym typeface="Arial"/>
                        </a:rPr>
                        <a:t>499.1 million </a:t>
                      </a:r>
                      <a:r>
                        <a:rPr lang="en-US" sz="1800" dirty="0" smtClean="0">
                          <a:solidFill>
                            <a:schemeClr val="accent1"/>
                          </a:solidFill>
                          <a:latin typeface="Calibri" panose="020F0502020204030204" pitchFamily="34" charset="0"/>
                          <a:ea typeface="Calibri"/>
                          <a:cs typeface="Calibri" panose="020F0502020204030204" pitchFamily="34" charset="0"/>
                          <a:sym typeface="Calibri"/>
                        </a:rPr>
                        <a:t>to </a:t>
                      </a:r>
                      <a:r>
                        <a:rPr lang="en-US" sz="1800" dirty="0">
                          <a:solidFill>
                            <a:schemeClr val="accent1"/>
                          </a:solidFill>
                          <a:latin typeface="Calibri" panose="020F0502020204030204" pitchFamily="34" charset="0"/>
                          <a:ea typeface="Calibri"/>
                          <a:cs typeface="Calibri" panose="020F0502020204030204" pitchFamily="34" charset="0"/>
                          <a:sym typeface="Calibri"/>
                        </a:rPr>
                        <a:t>Oregon</a:t>
                      </a:r>
                      <a:endParaRPr sz="1800" dirty="0">
                        <a:solidFill>
                          <a:schemeClr val="accent1"/>
                        </a:solidFill>
                        <a:latin typeface="Calibri" panose="020F0502020204030204" pitchFamily="34" charset="0"/>
                        <a:ea typeface="Calibri"/>
                        <a:cs typeface="Calibri" panose="020F0502020204030204" pitchFamily="34" charset="0"/>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lnSpc>
                          <a:spcPct val="90000"/>
                        </a:lnSpc>
                        <a:spcBef>
                          <a:spcPts val="1000"/>
                        </a:spcBef>
                        <a:spcAft>
                          <a:spcPts val="0"/>
                        </a:spcAft>
                        <a:buClr>
                          <a:schemeClr val="dk1"/>
                        </a:buClr>
                        <a:buSzPts val="1100"/>
                        <a:buFont typeface="Arial"/>
                        <a:buNone/>
                      </a:pPr>
                      <a:r>
                        <a:rPr lang="en-US" sz="1900">
                          <a:solidFill>
                            <a:schemeClr val="accent1"/>
                          </a:solidFill>
                          <a:latin typeface="Calibri"/>
                          <a:ea typeface="Calibri"/>
                          <a:cs typeface="Calibri"/>
                          <a:sym typeface="Calibri"/>
                        </a:rPr>
                        <a:t>September 30 </a:t>
                      </a:r>
                      <a:r>
                        <a:rPr lang="en-US" sz="1900" b="1">
                          <a:solidFill>
                            <a:schemeClr val="accent1"/>
                          </a:solidFill>
                          <a:latin typeface="Calibri"/>
                          <a:ea typeface="Calibri"/>
                          <a:cs typeface="Calibri"/>
                          <a:sym typeface="Calibri"/>
                        </a:rPr>
                        <a:t>2023</a:t>
                      </a:r>
                      <a:endParaRPr sz="1900" b="1">
                        <a:solidFill>
                          <a:schemeClr val="accent1"/>
                        </a:solidFill>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lnSpc>
                          <a:spcPct val="90000"/>
                        </a:lnSpc>
                        <a:spcBef>
                          <a:spcPts val="1000"/>
                        </a:spcBef>
                        <a:spcAft>
                          <a:spcPts val="0"/>
                        </a:spcAft>
                        <a:buNone/>
                      </a:pPr>
                      <a:r>
                        <a:rPr lang="en-US" sz="2000" u="sng">
                          <a:solidFill>
                            <a:schemeClr val="hlink"/>
                          </a:solidFill>
                          <a:latin typeface="Calibri"/>
                          <a:ea typeface="Calibri"/>
                          <a:cs typeface="Calibri"/>
                          <a:sym typeface="Calibri"/>
                          <a:hlinkClick r:id="rId5"/>
                        </a:rPr>
                        <a:t>ESSER II District Allocations</a:t>
                      </a:r>
                      <a:endParaRPr sz="2000">
                        <a:solidFill>
                          <a:schemeClr val="accent1"/>
                        </a:solidFill>
                        <a:latin typeface="Calibri"/>
                        <a:ea typeface="Calibri"/>
                        <a:cs typeface="Calibri"/>
                        <a:sym typeface="Calibri"/>
                      </a:endParaRPr>
                    </a:p>
                    <a:p>
                      <a:pPr marL="0" lvl="0" indent="0" algn="l" rtl="0">
                        <a:lnSpc>
                          <a:spcPct val="90000"/>
                        </a:lnSpc>
                        <a:spcBef>
                          <a:spcPts val="0"/>
                        </a:spcBef>
                        <a:spcAft>
                          <a:spcPts val="0"/>
                        </a:spcAft>
                        <a:buNone/>
                      </a:pPr>
                      <a:r>
                        <a:rPr lang="en-US" sz="1300" u="sng">
                          <a:solidFill>
                            <a:schemeClr val="accent1"/>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ODE ESSER II website</a:t>
                      </a:r>
                      <a:endParaRPr sz="1300">
                        <a:solidFill>
                          <a:schemeClr val="accent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r>
                        <a:rPr lang="en-US" sz="1300">
                          <a:solidFill>
                            <a:schemeClr val="accent1"/>
                          </a:solidFill>
                          <a:latin typeface="Calibri"/>
                          <a:ea typeface="Calibri"/>
                          <a:cs typeface="Calibri"/>
                          <a:sym typeface="Calibri"/>
                        </a:rPr>
                        <a:t>No district plan requirements</a:t>
                      </a:r>
                      <a:endParaRPr sz="1300">
                        <a:solidFill>
                          <a:schemeClr val="accent1"/>
                        </a:solidFill>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25425">
                <a:tc>
                  <a:txBody>
                    <a:bodyPr/>
                    <a:lstStyle/>
                    <a:p>
                      <a:pPr marL="0" lvl="0" indent="0" algn="l" rtl="0">
                        <a:lnSpc>
                          <a:spcPct val="90000"/>
                        </a:lnSpc>
                        <a:spcBef>
                          <a:spcPts val="0"/>
                        </a:spcBef>
                        <a:spcAft>
                          <a:spcPts val="0"/>
                        </a:spcAft>
                        <a:buClr>
                          <a:schemeClr val="dk1"/>
                        </a:buClr>
                        <a:buSzPts val="1100"/>
                        <a:buFont typeface="Arial"/>
                        <a:buNone/>
                      </a:pPr>
                      <a:r>
                        <a:rPr lang="en-US" sz="1900">
                          <a:solidFill>
                            <a:schemeClr val="accent1"/>
                          </a:solidFill>
                          <a:latin typeface="Calibri"/>
                          <a:ea typeface="Calibri"/>
                          <a:cs typeface="Calibri"/>
                          <a:sym typeface="Calibri"/>
                        </a:rPr>
                        <a:t>ESSER III/ARP ESSER (ARP Act) </a:t>
                      </a:r>
                      <a:endParaRPr sz="1900">
                        <a:solidFill>
                          <a:schemeClr val="accent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r>
                        <a:rPr lang="en-US" sz="1900">
                          <a:solidFill>
                            <a:schemeClr val="accent1"/>
                          </a:solidFill>
                          <a:latin typeface="Calibri"/>
                          <a:ea typeface="Calibri"/>
                          <a:cs typeface="Calibri"/>
                          <a:sym typeface="Calibri"/>
                        </a:rPr>
                        <a:t>- $121.975 billion total</a:t>
                      </a:r>
                      <a:endParaRPr sz="1900">
                        <a:solidFill>
                          <a:schemeClr val="accent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r>
                        <a:rPr lang="en-US" sz="1900">
                          <a:solidFill>
                            <a:schemeClr val="accent1"/>
                          </a:solidFill>
                          <a:latin typeface="Calibri"/>
                          <a:ea typeface="Calibri"/>
                          <a:cs typeface="Calibri"/>
                          <a:sym typeface="Calibri"/>
                        </a:rPr>
                        <a:t>- $1.1 billion to Oregon</a:t>
                      </a:r>
                      <a:endParaRPr sz="1900">
                        <a:solidFill>
                          <a:schemeClr val="accent1"/>
                        </a:solidFill>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lnSpc>
                          <a:spcPct val="90000"/>
                        </a:lnSpc>
                        <a:spcBef>
                          <a:spcPts val="1000"/>
                        </a:spcBef>
                        <a:spcAft>
                          <a:spcPts val="0"/>
                        </a:spcAft>
                        <a:buClr>
                          <a:schemeClr val="dk1"/>
                        </a:buClr>
                        <a:buSzPts val="1100"/>
                        <a:buFont typeface="Arial"/>
                        <a:buNone/>
                      </a:pPr>
                      <a:r>
                        <a:rPr lang="en-US" sz="1900">
                          <a:solidFill>
                            <a:schemeClr val="accent1"/>
                          </a:solidFill>
                          <a:latin typeface="Calibri"/>
                          <a:ea typeface="Calibri"/>
                          <a:cs typeface="Calibri"/>
                          <a:sym typeface="Calibri"/>
                        </a:rPr>
                        <a:t>September 30 </a:t>
                      </a:r>
                      <a:r>
                        <a:rPr lang="en-US" sz="1900" b="1">
                          <a:solidFill>
                            <a:schemeClr val="accent1"/>
                          </a:solidFill>
                          <a:latin typeface="Calibri"/>
                          <a:ea typeface="Calibri"/>
                          <a:cs typeface="Calibri"/>
                          <a:sym typeface="Calibri"/>
                        </a:rPr>
                        <a:t>2024</a:t>
                      </a:r>
                      <a:endParaRPr sz="1900" b="1">
                        <a:solidFill>
                          <a:schemeClr val="accent1"/>
                        </a:solidFill>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lnSpc>
                          <a:spcPct val="90000"/>
                        </a:lnSpc>
                        <a:spcBef>
                          <a:spcPts val="1000"/>
                        </a:spcBef>
                        <a:spcAft>
                          <a:spcPts val="0"/>
                        </a:spcAft>
                        <a:buClr>
                          <a:schemeClr val="dk1"/>
                        </a:buClr>
                        <a:buSzPts val="1100"/>
                        <a:buFont typeface="Arial"/>
                        <a:buNone/>
                      </a:pPr>
                      <a:r>
                        <a:rPr lang="en-US" sz="2000" u="sng" dirty="0">
                          <a:solidFill>
                            <a:schemeClr val="hlink"/>
                          </a:solidFill>
                          <a:latin typeface="Calibri"/>
                          <a:ea typeface="Calibri"/>
                          <a:cs typeface="Calibri"/>
                          <a:sym typeface="Calibri"/>
                          <a:hlinkClick r:id="rId7"/>
                        </a:rPr>
                        <a:t>ESSER III District Allocations</a:t>
                      </a:r>
                      <a:endParaRPr sz="2000" dirty="0">
                        <a:solidFill>
                          <a:schemeClr val="accent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r>
                        <a:rPr lang="en-US" sz="1300" u="sng" dirty="0">
                          <a:solidFill>
                            <a:schemeClr val="hlink"/>
                          </a:solidFill>
                          <a:latin typeface="Calibri"/>
                          <a:ea typeface="Calibri"/>
                          <a:cs typeface="Calibri"/>
                          <a:sym typeface="Calibri"/>
                          <a:hlinkClick r:id="rId8"/>
                        </a:rPr>
                        <a:t>ODE ESSER III website</a:t>
                      </a:r>
                      <a:endParaRPr sz="1300" dirty="0">
                        <a:solidFill>
                          <a:schemeClr val="accent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r>
                        <a:rPr lang="en-US" sz="1300" dirty="0">
                          <a:solidFill>
                            <a:schemeClr val="accent1"/>
                          </a:solidFill>
                          <a:latin typeface="Calibri"/>
                          <a:ea typeface="Calibri"/>
                          <a:cs typeface="Calibri"/>
                          <a:sym typeface="Calibri"/>
                        </a:rPr>
                        <a:t>District plan requirements </a:t>
                      </a:r>
                      <a:endParaRPr sz="2000" dirty="0">
                        <a:solidFill>
                          <a:schemeClr val="accent1"/>
                        </a:solidFill>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lstStyle/>
          <a:p>
            <a:r>
              <a:rPr lang="en-US" dirty="0">
                <a:solidFill>
                  <a:schemeClr val="accent1"/>
                </a:solidFill>
                <a:latin typeface="Calibri"/>
                <a:ea typeface="Calibri"/>
                <a:cs typeface="Calibri"/>
                <a:sym typeface="Calibri"/>
              </a:rPr>
              <a:t>ESSER Timing &amp; Allocations</a:t>
            </a:r>
            <a:br>
              <a:rPr lang="en-US" dirty="0">
                <a:solidFill>
                  <a:schemeClr val="accent1"/>
                </a:solidFill>
                <a:latin typeface="Calibri"/>
                <a:ea typeface="Calibri"/>
                <a:cs typeface="Calibri"/>
                <a:sym typeface="Calibri"/>
              </a:rPr>
            </a:br>
            <a:endParaRPr lang="en-US" dirty="0"/>
          </a:p>
        </p:txBody>
      </p:sp>
    </p:spTree>
    <p:extLst>
      <p:ext uri="{BB962C8B-B14F-4D97-AF65-F5344CB8AC3E}">
        <p14:creationId xmlns:p14="http://schemas.microsoft.com/office/powerpoint/2010/main" val="1387490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4" name="Google Shape;184;p25"/>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
        <p:nvSpPr>
          <p:cNvPr id="186" name="Google Shape;186;p25"/>
          <p:cNvSpPr txBox="1"/>
          <p:nvPr/>
        </p:nvSpPr>
        <p:spPr>
          <a:xfrm>
            <a:off x="141300" y="1065825"/>
            <a:ext cx="9002700" cy="527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300" b="1">
                <a:solidFill>
                  <a:schemeClr val="accent6"/>
                </a:solidFill>
                <a:latin typeface="Calibri"/>
                <a:ea typeface="Calibri"/>
                <a:cs typeface="Calibri"/>
                <a:sym typeface="Calibri"/>
              </a:rPr>
              <a:t>What stayed the same</a:t>
            </a:r>
            <a:r>
              <a:rPr lang="en-US" sz="2300">
                <a:solidFill>
                  <a:schemeClr val="accent6"/>
                </a:solidFill>
                <a:latin typeface="Calibri"/>
                <a:ea typeface="Calibri"/>
                <a:cs typeface="Calibri"/>
                <a:sym typeface="Calibri"/>
              </a:rPr>
              <a:t> (ESSER I,II, &amp; III)</a:t>
            </a:r>
            <a:endParaRPr sz="2300">
              <a:solidFill>
                <a:schemeClr val="accent6"/>
              </a:solidFill>
              <a:latin typeface="Calibri"/>
              <a:ea typeface="Calibri"/>
              <a:cs typeface="Calibri"/>
              <a:sym typeface="Calibri"/>
            </a:endParaRPr>
          </a:p>
          <a:p>
            <a:pPr marL="457200" lvl="0" indent="-355600" algn="l" rtl="0">
              <a:spcBef>
                <a:spcPts val="0"/>
              </a:spcBef>
              <a:spcAft>
                <a:spcPts val="0"/>
              </a:spcAft>
              <a:buClr>
                <a:schemeClr val="accent6"/>
              </a:buClr>
              <a:buSzPts val="2000"/>
              <a:buFont typeface="Calibri"/>
              <a:buAutoNum type="arabicPeriod"/>
            </a:pPr>
            <a:r>
              <a:rPr lang="en-US" sz="2000" b="1" i="1">
                <a:solidFill>
                  <a:schemeClr val="accent6"/>
                </a:solidFill>
                <a:latin typeface="Calibri"/>
                <a:ea typeface="Calibri"/>
                <a:cs typeface="Calibri"/>
                <a:sym typeface="Calibri"/>
              </a:rPr>
              <a:t>Almost </a:t>
            </a:r>
            <a:r>
              <a:rPr lang="en-US" sz="2000">
                <a:solidFill>
                  <a:schemeClr val="accent6"/>
                </a:solidFill>
                <a:latin typeface="Calibri"/>
                <a:ea typeface="Calibri"/>
                <a:cs typeface="Calibri"/>
                <a:sym typeface="Calibri"/>
              </a:rPr>
              <a:t>identical allowable uses </a:t>
            </a:r>
            <a:endParaRPr sz="2000">
              <a:solidFill>
                <a:schemeClr val="accent6"/>
              </a:solidFill>
              <a:latin typeface="Calibri"/>
              <a:ea typeface="Calibri"/>
              <a:cs typeface="Calibri"/>
              <a:sym typeface="Calibri"/>
            </a:endParaRPr>
          </a:p>
          <a:p>
            <a:pPr marL="457200" lvl="0" indent="-355600" algn="l" rtl="0">
              <a:spcBef>
                <a:spcPts val="0"/>
              </a:spcBef>
              <a:spcAft>
                <a:spcPts val="0"/>
              </a:spcAft>
              <a:buClr>
                <a:schemeClr val="accent6"/>
              </a:buClr>
              <a:buSzPts val="2000"/>
              <a:buFont typeface="Calibri"/>
              <a:buAutoNum type="arabicPeriod"/>
            </a:pPr>
            <a:r>
              <a:rPr lang="en-US" sz="2000">
                <a:solidFill>
                  <a:schemeClr val="accent6"/>
                </a:solidFill>
                <a:latin typeface="Calibri"/>
                <a:ea typeface="Calibri"/>
                <a:cs typeface="Calibri"/>
                <a:sym typeface="Calibri"/>
              </a:rPr>
              <a:t>Not subject to “supplement, not supplant” rules </a:t>
            </a:r>
            <a:endParaRPr sz="2000">
              <a:solidFill>
                <a:schemeClr val="accent6"/>
              </a:solidFill>
              <a:latin typeface="Calibri"/>
              <a:ea typeface="Calibri"/>
              <a:cs typeface="Calibri"/>
              <a:sym typeface="Calibri"/>
            </a:endParaRPr>
          </a:p>
          <a:p>
            <a:pPr marL="457200" lvl="0" indent="-355600" algn="l" rtl="0">
              <a:spcBef>
                <a:spcPts val="0"/>
              </a:spcBef>
              <a:spcAft>
                <a:spcPts val="0"/>
              </a:spcAft>
              <a:buClr>
                <a:schemeClr val="accent6"/>
              </a:buClr>
              <a:buSzPts val="2000"/>
              <a:buFont typeface="Calibri"/>
              <a:buAutoNum type="arabicPeriod"/>
            </a:pPr>
            <a:r>
              <a:rPr lang="en-US" sz="2000">
                <a:solidFill>
                  <a:schemeClr val="accent6"/>
                </a:solidFill>
                <a:latin typeface="Calibri"/>
                <a:ea typeface="Calibri"/>
                <a:cs typeface="Calibri"/>
                <a:sym typeface="Calibri"/>
              </a:rPr>
              <a:t>Equitable services for private schools do not apply for ESSER II or III</a:t>
            </a:r>
            <a:endParaRPr sz="2000">
              <a:solidFill>
                <a:schemeClr val="accent6"/>
              </a:solidFill>
              <a:latin typeface="Calibri"/>
              <a:ea typeface="Calibri"/>
              <a:cs typeface="Calibri"/>
              <a:sym typeface="Calibri"/>
            </a:endParaRPr>
          </a:p>
          <a:p>
            <a:pPr marL="457200" lvl="0" indent="-355600" algn="l" rtl="0">
              <a:spcBef>
                <a:spcPts val="0"/>
              </a:spcBef>
              <a:spcAft>
                <a:spcPts val="0"/>
              </a:spcAft>
              <a:buClr>
                <a:schemeClr val="accent6"/>
              </a:buClr>
              <a:buSzPts val="2000"/>
              <a:buFont typeface="Calibri"/>
              <a:buAutoNum type="arabicPeriod"/>
            </a:pPr>
            <a:r>
              <a:rPr lang="en-US" sz="2000">
                <a:solidFill>
                  <a:schemeClr val="accent6"/>
                </a:solidFill>
                <a:latin typeface="Calibri"/>
                <a:ea typeface="Calibri"/>
                <a:cs typeface="Calibri"/>
                <a:sym typeface="Calibri"/>
              </a:rPr>
              <a:t>Maintenance of Effort (MOE)</a:t>
            </a:r>
            <a:endParaRPr sz="2000">
              <a:solidFill>
                <a:schemeClr val="accent6"/>
              </a:solidFill>
              <a:latin typeface="Calibri"/>
              <a:ea typeface="Calibri"/>
              <a:cs typeface="Calibri"/>
              <a:sym typeface="Calibri"/>
            </a:endParaRPr>
          </a:p>
          <a:p>
            <a:pPr marL="0" lvl="0" indent="0" algn="l" rtl="0">
              <a:spcBef>
                <a:spcPts val="0"/>
              </a:spcBef>
              <a:spcAft>
                <a:spcPts val="0"/>
              </a:spcAft>
              <a:buNone/>
            </a:pPr>
            <a:endParaRPr sz="2300" b="1">
              <a:solidFill>
                <a:schemeClr val="accent1"/>
              </a:solidFill>
              <a:latin typeface="Calibri"/>
              <a:ea typeface="Calibri"/>
              <a:cs typeface="Calibri"/>
              <a:sym typeface="Calibri"/>
            </a:endParaRPr>
          </a:p>
          <a:p>
            <a:pPr marL="0" lvl="0" indent="0" algn="l" rtl="0">
              <a:spcBef>
                <a:spcPts val="0"/>
              </a:spcBef>
              <a:spcAft>
                <a:spcPts val="0"/>
              </a:spcAft>
              <a:buNone/>
            </a:pPr>
            <a:r>
              <a:rPr lang="en-US" sz="2300" b="1">
                <a:solidFill>
                  <a:schemeClr val="accent1"/>
                </a:solidFill>
                <a:latin typeface="Calibri"/>
                <a:ea typeface="Calibri"/>
                <a:cs typeface="Calibri"/>
                <a:sym typeface="Calibri"/>
              </a:rPr>
              <a:t>What’s new </a:t>
            </a:r>
            <a:r>
              <a:rPr lang="en-US" sz="2300">
                <a:solidFill>
                  <a:schemeClr val="accent1"/>
                </a:solidFill>
                <a:latin typeface="Calibri"/>
                <a:ea typeface="Calibri"/>
                <a:cs typeface="Calibri"/>
                <a:sym typeface="Calibri"/>
              </a:rPr>
              <a:t>(Just for ESSER III)</a:t>
            </a:r>
            <a:endParaRPr sz="2300">
              <a:solidFill>
                <a:schemeClr val="accent1"/>
              </a:solidFill>
              <a:latin typeface="Calibri"/>
              <a:ea typeface="Calibri"/>
              <a:cs typeface="Calibri"/>
              <a:sym typeface="Calibri"/>
            </a:endParaRPr>
          </a:p>
          <a:p>
            <a:pPr marL="457200" lvl="0" indent="-355600" algn="l" rtl="0">
              <a:spcBef>
                <a:spcPts val="0"/>
              </a:spcBef>
              <a:spcAft>
                <a:spcPts val="0"/>
              </a:spcAft>
              <a:buClr>
                <a:schemeClr val="accent1"/>
              </a:buClr>
              <a:buSzPts val="2000"/>
              <a:buFont typeface="Calibri"/>
              <a:buAutoNum type="arabicPeriod"/>
            </a:pPr>
            <a:r>
              <a:rPr lang="en-US" sz="2000">
                <a:solidFill>
                  <a:schemeClr val="accent1"/>
                </a:solidFill>
                <a:latin typeface="Calibri"/>
                <a:ea typeface="Calibri"/>
                <a:cs typeface="Calibri"/>
                <a:sym typeface="Calibri"/>
              </a:rPr>
              <a:t>Must submit two district plans - </a:t>
            </a:r>
            <a:r>
              <a:rPr lang="en-US" sz="2000" i="1">
                <a:solidFill>
                  <a:schemeClr val="accent1"/>
                </a:solidFill>
                <a:latin typeface="Calibri"/>
                <a:ea typeface="Calibri"/>
                <a:cs typeface="Calibri"/>
                <a:sym typeface="Calibri"/>
              </a:rPr>
              <a:t>ESSER III District Plan</a:t>
            </a:r>
            <a:r>
              <a:rPr lang="en-US" sz="2000">
                <a:solidFill>
                  <a:schemeClr val="accent1"/>
                </a:solidFill>
                <a:latin typeface="Calibri"/>
                <a:ea typeface="Calibri"/>
                <a:cs typeface="Calibri"/>
                <a:sym typeface="Calibri"/>
              </a:rPr>
              <a:t> and </a:t>
            </a:r>
            <a:r>
              <a:rPr lang="en-US" sz="2000" i="1">
                <a:solidFill>
                  <a:schemeClr val="accent1"/>
                </a:solidFill>
                <a:latin typeface="Calibri"/>
                <a:ea typeface="Calibri"/>
                <a:cs typeface="Calibri"/>
                <a:sym typeface="Calibri"/>
              </a:rPr>
              <a:t>Continuity of Services Plan</a:t>
            </a:r>
            <a:endParaRPr sz="2000" i="1">
              <a:solidFill>
                <a:schemeClr val="accent1"/>
              </a:solidFill>
              <a:latin typeface="Calibri"/>
              <a:ea typeface="Calibri"/>
              <a:cs typeface="Calibri"/>
              <a:sym typeface="Calibri"/>
            </a:endParaRPr>
          </a:p>
          <a:p>
            <a:pPr marL="457200" lvl="0" indent="-355600" algn="l" rtl="0">
              <a:spcBef>
                <a:spcPts val="0"/>
              </a:spcBef>
              <a:spcAft>
                <a:spcPts val="0"/>
              </a:spcAft>
              <a:buClr>
                <a:schemeClr val="accent1"/>
              </a:buClr>
              <a:buSzPts val="2000"/>
              <a:buFont typeface="Calibri"/>
              <a:buAutoNum type="arabicPeriod"/>
            </a:pPr>
            <a:r>
              <a:rPr lang="en-US" sz="2000">
                <a:solidFill>
                  <a:schemeClr val="accent1"/>
                </a:solidFill>
                <a:latin typeface="Calibri"/>
                <a:ea typeface="Calibri"/>
                <a:cs typeface="Calibri"/>
                <a:sym typeface="Calibri"/>
              </a:rPr>
              <a:t>Intentional community engagement is a hallmark of the ESSER III requirements</a:t>
            </a:r>
            <a:endParaRPr sz="2000">
              <a:solidFill>
                <a:schemeClr val="accent1"/>
              </a:solidFill>
              <a:latin typeface="Calibri"/>
              <a:ea typeface="Calibri"/>
              <a:cs typeface="Calibri"/>
              <a:sym typeface="Calibri"/>
            </a:endParaRPr>
          </a:p>
          <a:p>
            <a:pPr marL="914400" lvl="1" indent="-355600" algn="l" rtl="0">
              <a:spcBef>
                <a:spcPts val="0"/>
              </a:spcBef>
              <a:spcAft>
                <a:spcPts val="0"/>
              </a:spcAft>
              <a:buClr>
                <a:schemeClr val="accent1"/>
              </a:buClr>
              <a:buSzPts val="2000"/>
              <a:buFont typeface="Calibri"/>
              <a:buAutoNum type="alphaLcPeriod"/>
            </a:pPr>
            <a:r>
              <a:rPr lang="en-US" sz="2000">
                <a:solidFill>
                  <a:schemeClr val="accent1"/>
                </a:solidFill>
                <a:latin typeface="Calibri"/>
                <a:ea typeface="Calibri"/>
                <a:cs typeface="Calibri"/>
                <a:sym typeface="Calibri"/>
              </a:rPr>
              <a:t>focuses on engagement with those disproportionately impacted</a:t>
            </a:r>
            <a:endParaRPr sz="2000">
              <a:solidFill>
                <a:schemeClr val="accent1"/>
              </a:solidFill>
              <a:latin typeface="Calibri"/>
              <a:ea typeface="Calibri"/>
              <a:cs typeface="Calibri"/>
              <a:sym typeface="Calibri"/>
            </a:endParaRPr>
          </a:p>
          <a:p>
            <a:pPr marL="914400" lvl="1" indent="-355600" algn="l" rtl="0">
              <a:spcBef>
                <a:spcPts val="0"/>
              </a:spcBef>
              <a:spcAft>
                <a:spcPts val="0"/>
              </a:spcAft>
              <a:buClr>
                <a:schemeClr val="accent1"/>
              </a:buClr>
              <a:buSzPts val="2000"/>
              <a:buFont typeface="Calibri"/>
              <a:buAutoNum type="alphaLcPeriod"/>
            </a:pPr>
            <a:r>
              <a:rPr lang="en-US" sz="2000">
                <a:solidFill>
                  <a:schemeClr val="accent1"/>
                </a:solidFill>
                <a:latin typeface="Calibri"/>
                <a:ea typeface="Calibri"/>
                <a:cs typeface="Calibri"/>
                <a:sym typeface="Calibri"/>
              </a:rPr>
              <a:t>requirements </a:t>
            </a:r>
            <a:r>
              <a:rPr lang="en-US" sz="2000" i="1">
                <a:solidFill>
                  <a:schemeClr val="accent1"/>
                </a:solidFill>
                <a:latin typeface="Calibri"/>
                <a:ea typeface="Calibri"/>
                <a:cs typeface="Calibri"/>
                <a:sym typeface="Calibri"/>
              </a:rPr>
              <a:t>mostly</a:t>
            </a:r>
            <a:r>
              <a:rPr lang="en-US" sz="2000">
                <a:solidFill>
                  <a:schemeClr val="accent1"/>
                </a:solidFill>
                <a:latin typeface="Calibri"/>
                <a:ea typeface="Calibri"/>
                <a:cs typeface="Calibri"/>
                <a:sym typeface="Calibri"/>
              </a:rPr>
              <a:t> met through the SIA planning process</a:t>
            </a:r>
            <a:endParaRPr sz="2000">
              <a:solidFill>
                <a:schemeClr val="accent1"/>
              </a:solidFill>
              <a:latin typeface="Calibri"/>
              <a:ea typeface="Calibri"/>
              <a:cs typeface="Calibri"/>
              <a:sym typeface="Calibri"/>
            </a:endParaRPr>
          </a:p>
          <a:p>
            <a:pPr marL="457200" lvl="0" indent="-355600" algn="l" rtl="0">
              <a:spcBef>
                <a:spcPts val="0"/>
              </a:spcBef>
              <a:spcAft>
                <a:spcPts val="0"/>
              </a:spcAft>
              <a:buClr>
                <a:schemeClr val="accent1"/>
              </a:buClr>
              <a:buSzPts val="2000"/>
              <a:buFont typeface="Calibri"/>
              <a:buAutoNum type="arabicPeriod"/>
            </a:pPr>
            <a:r>
              <a:rPr lang="en-US" sz="2000">
                <a:solidFill>
                  <a:schemeClr val="accent1"/>
                </a:solidFill>
                <a:latin typeface="Calibri"/>
                <a:ea typeface="Calibri"/>
                <a:cs typeface="Calibri"/>
                <a:sym typeface="Calibri"/>
              </a:rPr>
              <a:t>At least 20% of funds must be used to address unfinished learning </a:t>
            </a:r>
            <a:endParaRPr sz="2000">
              <a:solidFill>
                <a:schemeClr val="accent1"/>
              </a:solidFill>
              <a:latin typeface="Calibri"/>
              <a:ea typeface="Calibri"/>
              <a:cs typeface="Calibri"/>
              <a:sym typeface="Calibri"/>
            </a:endParaRPr>
          </a:p>
          <a:p>
            <a:pPr marL="457200" lvl="0" indent="-355600" algn="l" rtl="0">
              <a:spcBef>
                <a:spcPts val="0"/>
              </a:spcBef>
              <a:spcAft>
                <a:spcPts val="0"/>
              </a:spcAft>
              <a:buClr>
                <a:schemeClr val="accent1"/>
              </a:buClr>
              <a:buSzPts val="2000"/>
              <a:buFont typeface="Calibri"/>
              <a:buAutoNum type="arabicPeriod"/>
            </a:pPr>
            <a:r>
              <a:rPr lang="en-US" sz="2000">
                <a:solidFill>
                  <a:schemeClr val="accent1"/>
                </a:solidFill>
                <a:latin typeface="Calibri"/>
                <a:ea typeface="Calibri"/>
                <a:cs typeface="Calibri"/>
                <a:sym typeface="Calibri"/>
              </a:rPr>
              <a:t>Maintenance of Equity provision</a:t>
            </a:r>
            <a:endParaRPr sz="2000">
              <a:solidFill>
                <a:schemeClr val="accent1"/>
              </a:solidFill>
              <a:latin typeface="Calibri"/>
              <a:ea typeface="Calibri"/>
              <a:cs typeface="Calibri"/>
              <a:sym typeface="Calibri"/>
            </a:endParaRPr>
          </a:p>
          <a:p>
            <a:pPr marL="0" lvl="0" indent="0" algn="l" rtl="0">
              <a:spcBef>
                <a:spcPts val="0"/>
              </a:spcBef>
              <a:spcAft>
                <a:spcPts val="0"/>
              </a:spcAft>
              <a:buNone/>
            </a:pPr>
            <a:endParaRPr sz="2300">
              <a:solidFill>
                <a:schemeClr val="accent1"/>
              </a:solidFill>
              <a:latin typeface="Calibri"/>
              <a:ea typeface="Calibri"/>
              <a:cs typeface="Calibri"/>
              <a:sym typeface="Calibri"/>
            </a:endParaRPr>
          </a:p>
          <a:p>
            <a:pPr marL="0" marR="21334" lvl="0" indent="0" algn="l" rtl="0">
              <a:spcBef>
                <a:spcPts val="0"/>
              </a:spcBef>
              <a:spcAft>
                <a:spcPts val="0"/>
              </a:spcAft>
              <a:buNone/>
            </a:pPr>
            <a:r>
              <a:rPr lang="en-US" sz="1900">
                <a:solidFill>
                  <a:schemeClr val="accent1"/>
                </a:solidFill>
                <a:highlight>
                  <a:schemeClr val="lt1"/>
                </a:highlight>
                <a:latin typeface="Calibri"/>
                <a:ea typeface="Calibri"/>
                <a:cs typeface="Calibri"/>
                <a:sym typeface="Calibri"/>
              </a:rPr>
              <a:t>The </a:t>
            </a:r>
            <a:r>
              <a:rPr lang="en-US" sz="1900" u="sng">
                <a:solidFill>
                  <a:schemeClr val="accent1"/>
                </a:solidFill>
                <a:highlight>
                  <a:schemeClr val="lt1"/>
                </a:highlight>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ARP ESSER Fact Sheet</a:t>
            </a:r>
            <a:r>
              <a:rPr lang="en-US" sz="1900">
                <a:solidFill>
                  <a:schemeClr val="accent1"/>
                </a:solidFill>
                <a:highlight>
                  <a:schemeClr val="lt1"/>
                </a:highlight>
                <a:latin typeface="Calibri"/>
                <a:ea typeface="Calibri"/>
                <a:cs typeface="Calibri"/>
                <a:sym typeface="Calibri"/>
              </a:rPr>
              <a:t> includes a comparison of allowables uses across the three laws.</a:t>
            </a:r>
            <a:endParaRPr sz="2700">
              <a:solidFill>
                <a:schemeClr val="accent1"/>
              </a:solidFill>
              <a:latin typeface="Calibri"/>
              <a:ea typeface="Calibri"/>
              <a:cs typeface="Calibri"/>
              <a:sym typeface="Calibri"/>
            </a:endParaRPr>
          </a:p>
        </p:txBody>
      </p:sp>
      <p:sp>
        <p:nvSpPr>
          <p:cNvPr id="2" name="Title 1"/>
          <p:cNvSpPr>
            <a:spLocks noGrp="1"/>
          </p:cNvSpPr>
          <p:nvPr>
            <p:ph type="title"/>
          </p:nvPr>
        </p:nvSpPr>
        <p:spPr/>
        <p:txBody>
          <a:bodyPr/>
          <a:lstStyle/>
          <a:p>
            <a:r>
              <a:rPr lang="en-US" dirty="0">
                <a:solidFill>
                  <a:schemeClr val="accent1"/>
                </a:solidFill>
                <a:latin typeface="Calibri"/>
                <a:ea typeface="Calibri"/>
                <a:cs typeface="Calibri"/>
                <a:sym typeface="Calibri"/>
              </a:rPr>
              <a:t>What’s the Same? What’s New?</a:t>
            </a:r>
            <a:endParaRPr lang="en-US" dirty="0"/>
          </a:p>
        </p:txBody>
      </p:sp>
    </p:spTree>
    <p:extLst>
      <p:ext uri="{BB962C8B-B14F-4D97-AF65-F5344CB8AC3E}">
        <p14:creationId xmlns:p14="http://schemas.microsoft.com/office/powerpoint/2010/main" val="1278295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3" name="Google Shape;193;p26"/>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
        <p:nvSpPr>
          <p:cNvPr id="197" name="Google Shape;197;p26" descr="&#10;"/>
          <p:cNvSpPr txBox="1"/>
          <p:nvPr/>
        </p:nvSpPr>
        <p:spPr>
          <a:xfrm>
            <a:off x="4637100" y="1758950"/>
            <a:ext cx="4430700" cy="4195800"/>
          </a:xfrm>
          <a:prstGeom prst="rect">
            <a:avLst/>
          </a:prstGeom>
          <a:noFill/>
          <a:ln w="9525" cap="flat" cmpd="sng">
            <a:solidFill>
              <a:srgbClr val="2D5C97"/>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300" b="1" dirty="0">
                <a:solidFill>
                  <a:schemeClr val="accent6"/>
                </a:solidFill>
                <a:latin typeface="Calibri"/>
                <a:ea typeface="Calibri"/>
                <a:cs typeface="Calibri"/>
                <a:sym typeface="Calibri"/>
              </a:rPr>
              <a:t>MOE (same as other fed grants)</a:t>
            </a:r>
            <a:endParaRPr sz="2300" dirty="0">
              <a:solidFill>
                <a:schemeClr val="accent6"/>
              </a:solidFill>
              <a:latin typeface="Calibri"/>
              <a:ea typeface="Calibri"/>
              <a:cs typeface="Calibri"/>
              <a:sym typeface="Calibri"/>
            </a:endParaRPr>
          </a:p>
          <a:p>
            <a:pPr marL="0" lvl="0" indent="0" algn="l" rtl="0">
              <a:spcBef>
                <a:spcPts val="0"/>
              </a:spcBef>
              <a:spcAft>
                <a:spcPts val="0"/>
              </a:spcAft>
              <a:buNone/>
            </a:pPr>
            <a:endParaRPr sz="1000" dirty="0">
              <a:solidFill>
                <a:schemeClr val="accent6"/>
              </a:solidFill>
              <a:latin typeface="Calibri"/>
              <a:ea typeface="Calibri"/>
              <a:cs typeface="Calibri"/>
              <a:sym typeface="Calibri"/>
            </a:endParaRPr>
          </a:p>
          <a:p>
            <a:pPr marL="0" lvl="0" indent="0" algn="l" rtl="0">
              <a:spcBef>
                <a:spcPts val="0"/>
              </a:spcBef>
              <a:spcAft>
                <a:spcPts val="0"/>
              </a:spcAft>
              <a:buNone/>
            </a:pPr>
            <a:r>
              <a:rPr lang="en-US" sz="2300" dirty="0">
                <a:solidFill>
                  <a:schemeClr val="accent6"/>
                </a:solidFill>
                <a:latin typeface="Calibri"/>
                <a:ea typeface="Calibri"/>
                <a:cs typeface="Calibri"/>
                <a:sym typeface="Calibri"/>
              </a:rPr>
              <a:t>Maintain overall financial support for elementary and secondary education</a:t>
            </a:r>
            <a:endParaRPr sz="2300" dirty="0">
              <a:solidFill>
                <a:schemeClr val="accent6"/>
              </a:solidFill>
              <a:latin typeface="Calibri"/>
              <a:ea typeface="Calibri"/>
              <a:cs typeface="Calibri"/>
              <a:sym typeface="Calibri"/>
            </a:endParaRPr>
          </a:p>
          <a:p>
            <a:pPr marL="457200" marR="21334" lvl="0" indent="-374650" algn="l" rtl="0">
              <a:spcBef>
                <a:spcPts val="0"/>
              </a:spcBef>
              <a:spcAft>
                <a:spcPts val="0"/>
              </a:spcAft>
              <a:buClr>
                <a:srgbClr val="1B75BC"/>
              </a:buClr>
              <a:buSzPts val="2300"/>
              <a:buFont typeface="Calibri"/>
              <a:buChar char="●"/>
            </a:pPr>
            <a:r>
              <a:rPr lang="en-US" sz="2300" dirty="0">
                <a:solidFill>
                  <a:srgbClr val="1B75BC"/>
                </a:solidFill>
                <a:latin typeface="Calibri"/>
                <a:ea typeface="Calibri"/>
                <a:cs typeface="Calibri"/>
                <a:sym typeface="Calibri"/>
              </a:rPr>
              <a:t>Meet the local level of effort requirements </a:t>
            </a:r>
            <a:endParaRPr sz="2300" dirty="0">
              <a:solidFill>
                <a:srgbClr val="1B75BC"/>
              </a:solidFill>
              <a:latin typeface="Calibri"/>
              <a:ea typeface="Calibri"/>
              <a:cs typeface="Calibri"/>
              <a:sym typeface="Calibri"/>
            </a:endParaRPr>
          </a:p>
          <a:p>
            <a:pPr marL="457200" marR="21334" lvl="0" indent="-374650" algn="l" rtl="0">
              <a:spcBef>
                <a:spcPts val="0"/>
              </a:spcBef>
              <a:spcAft>
                <a:spcPts val="0"/>
              </a:spcAft>
              <a:buClr>
                <a:srgbClr val="1B75BC"/>
              </a:buClr>
              <a:buSzPts val="2300"/>
              <a:buFont typeface="Calibri"/>
              <a:buChar char="●"/>
            </a:pPr>
            <a:r>
              <a:rPr lang="en-US" sz="2300" dirty="0">
                <a:solidFill>
                  <a:srgbClr val="1B75BC"/>
                </a:solidFill>
                <a:latin typeface="Calibri"/>
                <a:ea typeface="Calibri"/>
                <a:cs typeface="Calibri"/>
                <a:sym typeface="Calibri"/>
              </a:rPr>
              <a:t>If you’re going to supplant local funds with ESSER funds, be very careful/thoughtful about it.</a:t>
            </a:r>
            <a:endParaRPr sz="2300" dirty="0">
              <a:solidFill>
                <a:srgbClr val="1B75BC"/>
              </a:solidFill>
              <a:latin typeface="Calibri"/>
              <a:ea typeface="Calibri"/>
              <a:cs typeface="Calibri"/>
              <a:sym typeface="Calibri"/>
            </a:endParaRPr>
          </a:p>
        </p:txBody>
      </p:sp>
      <p:sp>
        <p:nvSpPr>
          <p:cNvPr id="194" name="Google Shape;194;p26"/>
          <p:cNvSpPr txBox="1"/>
          <p:nvPr/>
        </p:nvSpPr>
        <p:spPr>
          <a:xfrm>
            <a:off x="4253661" y="1171132"/>
            <a:ext cx="4197900" cy="572434"/>
          </a:xfrm>
          <a:prstGeom prst="rect">
            <a:avLst/>
          </a:prstGeom>
          <a:noFill/>
          <a:ln>
            <a:noFill/>
          </a:ln>
        </p:spPr>
        <p:txBody>
          <a:bodyPr spcFirstLastPara="1" wrap="square" lIns="91425" tIns="91425" rIns="91425" bIns="91425" anchor="t" anchorCtr="0">
            <a:spAutoFit/>
          </a:bodyPr>
          <a:lstStyle/>
          <a:p>
            <a:pPr marL="0" lvl="0" indent="0" algn="r" rtl="0">
              <a:lnSpc>
                <a:spcPct val="90000"/>
              </a:lnSpc>
              <a:spcBef>
                <a:spcPts val="0"/>
              </a:spcBef>
              <a:spcAft>
                <a:spcPts val="0"/>
              </a:spcAft>
              <a:buClr>
                <a:srgbClr val="000000"/>
              </a:buClr>
              <a:buSzPts val="1100"/>
              <a:buFont typeface="Arial"/>
              <a:buNone/>
            </a:pPr>
            <a:r>
              <a:rPr lang="en-US" sz="2800" b="1" dirty="0">
                <a:solidFill>
                  <a:schemeClr val="accent1"/>
                </a:solidFill>
                <a:latin typeface="Calibri"/>
                <a:ea typeface="Calibri"/>
                <a:cs typeface="Calibri"/>
                <a:sym typeface="Calibri"/>
              </a:rPr>
              <a:t>Maintenance of Effort</a:t>
            </a:r>
            <a:endParaRPr sz="2800" b="1" dirty="0">
              <a:solidFill>
                <a:schemeClr val="accent1"/>
              </a:solidFill>
              <a:latin typeface="Calibri"/>
              <a:ea typeface="Calibri"/>
              <a:cs typeface="Calibri"/>
              <a:sym typeface="Calibri"/>
            </a:endParaRPr>
          </a:p>
        </p:txBody>
      </p:sp>
      <p:sp>
        <p:nvSpPr>
          <p:cNvPr id="195" name="Google Shape;195;p26"/>
          <p:cNvSpPr txBox="1"/>
          <p:nvPr/>
        </p:nvSpPr>
        <p:spPr>
          <a:xfrm>
            <a:off x="141300" y="1758950"/>
            <a:ext cx="4430700" cy="4195800"/>
          </a:xfrm>
          <a:prstGeom prst="rect">
            <a:avLst/>
          </a:prstGeom>
          <a:noFill/>
          <a:ln w="9525" cap="flat" cmpd="sng">
            <a:solidFill>
              <a:srgbClr val="2D5C97"/>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2300" b="1" dirty="0">
                <a:solidFill>
                  <a:schemeClr val="accent6"/>
                </a:solidFill>
                <a:latin typeface="Calibri"/>
                <a:ea typeface="Calibri"/>
                <a:cs typeface="Calibri"/>
                <a:sym typeface="Calibri"/>
              </a:rPr>
              <a:t>MOEq (new)</a:t>
            </a:r>
            <a:endParaRPr sz="2300" b="1" dirty="0">
              <a:solidFill>
                <a:schemeClr val="accent6"/>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endParaRPr sz="1000" dirty="0">
              <a:solidFill>
                <a:schemeClr val="accent6"/>
              </a:solidFill>
              <a:latin typeface="Calibri"/>
              <a:ea typeface="Calibri"/>
              <a:cs typeface="Calibri"/>
              <a:sym typeface="Calibri"/>
            </a:endParaRPr>
          </a:p>
          <a:p>
            <a:pPr marL="0" lvl="0" indent="0" algn="l" rtl="0">
              <a:spcBef>
                <a:spcPts val="0"/>
              </a:spcBef>
              <a:spcAft>
                <a:spcPts val="0"/>
              </a:spcAft>
              <a:buNone/>
            </a:pPr>
            <a:r>
              <a:rPr lang="en-US" sz="2300" dirty="0">
                <a:solidFill>
                  <a:schemeClr val="accent6"/>
                </a:solidFill>
                <a:latin typeface="Calibri"/>
                <a:ea typeface="Calibri"/>
                <a:cs typeface="Calibri"/>
                <a:sym typeface="Calibri"/>
              </a:rPr>
              <a:t>The state and districts are required to ensure that low-income students are not subject to funding or programming reductions.</a:t>
            </a:r>
            <a:endParaRPr sz="2300" dirty="0">
              <a:solidFill>
                <a:schemeClr val="accent6"/>
              </a:solidFill>
              <a:latin typeface="Calibri"/>
              <a:ea typeface="Calibri"/>
              <a:cs typeface="Calibri"/>
              <a:sym typeface="Calibri"/>
            </a:endParaRPr>
          </a:p>
          <a:p>
            <a:pPr marL="0" lvl="0" indent="0" algn="l" rtl="0">
              <a:spcBef>
                <a:spcPts val="0"/>
              </a:spcBef>
              <a:spcAft>
                <a:spcPts val="0"/>
              </a:spcAft>
              <a:buNone/>
            </a:pPr>
            <a:endParaRPr sz="2300" b="1" dirty="0">
              <a:solidFill>
                <a:schemeClr val="accent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300" dirty="0">
                <a:solidFill>
                  <a:schemeClr val="accent6"/>
                </a:solidFill>
                <a:latin typeface="Calibri"/>
                <a:ea typeface="Calibri"/>
                <a:cs typeface="Calibri"/>
                <a:sym typeface="Calibri"/>
              </a:rPr>
              <a:t>Do not disproportionately reduce per-pupil funding for schools with the highest percentages of students from low-income families. </a:t>
            </a:r>
            <a:endParaRPr sz="2300" dirty="0">
              <a:solidFill>
                <a:schemeClr val="accent6"/>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endParaRPr sz="1000" dirty="0">
              <a:solidFill>
                <a:schemeClr val="accent6"/>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r>
              <a:rPr lang="en-US" u="sng" dirty="0">
                <a:solidFill>
                  <a:schemeClr val="accent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Maintenance of Equity FAQ</a:t>
            </a:r>
            <a:endParaRPr sz="2300" dirty="0">
              <a:solidFill>
                <a:schemeClr val="accent6"/>
              </a:solidFill>
              <a:latin typeface="Calibri"/>
              <a:ea typeface="Calibri"/>
              <a:cs typeface="Calibri"/>
              <a:sym typeface="Calibri"/>
            </a:endParaRPr>
          </a:p>
        </p:txBody>
      </p:sp>
      <p:sp>
        <p:nvSpPr>
          <p:cNvPr id="196" name="Google Shape;196;p26"/>
          <p:cNvSpPr txBox="1"/>
          <p:nvPr/>
        </p:nvSpPr>
        <p:spPr>
          <a:xfrm>
            <a:off x="-138622" y="1155748"/>
            <a:ext cx="4197900" cy="572434"/>
          </a:xfrm>
          <a:prstGeom prst="rect">
            <a:avLst/>
          </a:prstGeom>
          <a:noFill/>
          <a:ln>
            <a:noFill/>
          </a:ln>
        </p:spPr>
        <p:txBody>
          <a:bodyPr spcFirstLastPara="1" wrap="square" lIns="91425" tIns="91425" rIns="91425" bIns="91425" anchor="t" anchorCtr="0">
            <a:spAutoFit/>
          </a:bodyPr>
          <a:lstStyle/>
          <a:p>
            <a:pPr marL="0" lvl="0" indent="0" algn="r" rtl="0">
              <a:lnSpc>
                <a:spcPct val="90000"/>
              </a:lnSpc>
              <a:spcBef>
                <a:spcPts val="0"/>
              </a:spcBef>
              <a:spcAft>
                <a:spcPts val="0"/>
              </a:spcAft>
              <a:buClr>
                <a:srgbClr val="000000"/>
              </a:buClr>
              <a:buSzPts val="1100"/>
              <a:buFont typeface="Arial"/>
              <a:buNone/>
            </a:pPr>
            <a:r>
              <a:rPr lang="en-US" sz="2800" b="1" dirty="0">
                <a:solidFill>
                  <a:schemeClr val="accent1"/>
                </a:solidFill>
                <a:latin typeface="Calibri"/>
                <a:ea typeface="Calibri"/>
                <a:cs typeface="Calibri"/>
                <a:sym typeface="Calibri"/>
              </a:rPr>
              <a:t>Maintenance of Equity </a:t>
            </a:r>
            <a:endParaRPr sz="2800" b="1" dirty="0">
              <a:solidFill>
                <a:schemeClr val="accent1"/>
              </a:solidFill>
              <a:latin typeface="Calibri"/>
              <a:ea typeface="Calibri"/>
              <a:cs typeface="Calibri"/>
              <a:sym typeface="Calibri"/>
            </a:endParaRPr>
          </a:p>
        </p:txBody>
      </p:sp>
      <p:sp>
        <p:nvSpPr>
          <p:cNvPr id="2" name="Title 1"/>
          <p:cNvSpPr>
            <a:spLocks noGrp="1"/>
          </p:cNvSpPr>
          <p:nvPr>
            <p:ph type="title"/>
          </p:nvPr>
        </p:nvSpPr>
        <p:spPr>
          <a:xfrm>
            <a:off x="1374475" y="111581"/>
            <a:ext cx="7659663" cy="1013400"/>
          </a:xfrm>
        </p:spPr>
        <p:txBody>
          <a:bodyPr/>
          <a:lstStyle/>
          <a:p>
            <a:r>
              <a:rPr lang="fr-FR" sz="3200" dirty="0">
                <a:solidFill>
                  <a:schemeClr val="accent1"/>
                </a:solidFill>
                <a:latin typeface="Calibri"/>
                <a:ea typeface="Calibri"/>
                <a:cs typeface="Calibri"/>
                <a:sym typeface="Calibri"/>
              </a:rPr>
              <a:t>ESSER III </a:t>
            </a:r>
            <a:r>
              <a:rPr lang="fr-FR" sz="3200" dirty="0" err="1">
                <a:solidFill>
                  <a:schemeClr val="accent1"/>
                </a:solidFill>
                <a:latin typeface="Calibri"/>
                <a:ea typeface="Calibri"/>
                <a:cs typeface="Calibri"/>
                <a:sym typeface="Calibri"/>
              </a:rPr>
              <a:t>MOEq</a:t>
            </a:r>
            <a:r>
              <a:rPr lang="fr-FR" sz="3200" dirty="0">
                <a:solidFill>
                  <a:schemeClr val="accent1"/>
                </a:solidFill>
                <a:latin typeface="Calibri"/>
                <a:ea typeface="Calibri"/>
                <a:cs typeface="Calibri"/>
                <a:sym typeface="Calibri"/>
              </a:rPr>
              <a:t> vs MOE </a:t>
            </a:r>
            <a:r>
              <a:rPr lang="fr-FR" sz="3200" dirty="0" err="1">
                <a:solidFill>
                  <a:schemeClr val="accent1"/>
                </a:solidFill>
                <a:latin typeface="Calibri"/>
                <a:ea typeface="Calibri"/>
                <a:cs typeface="Calibri"/>
                <a:sym typeface="Calibri"/>
              </a:rPr>
              <a:t>Requirements</a:t>
            </a:r>
            <a:r>
              <a:rPr lang="fr-FR" sz="4000" dirty="0">
                <a:solidFill>
                  <a:schemeClr val="accent1"/>
                </a:solidFill>
                <a:latin typeface="Calibri"/>
                <a:ea typeface="Calibri"/>
                <a:cs typeface="Calibri"/>
                <a:sym typeface="Calibri"/>
              </a:rPr>
              <a:t/>
            </a:r>
            <a:br>
              <a:rPr lang="fr-FR" sz="4000" dirty="0">
                <a:solidFill>
                  <a:schemeClr val="accent1"/>
                </a:solidFill>
                <a:latin typeface="Calibri"/>
                <a:ea typeface="Calibri"/>
                <a:cs typeface="Calibri"/>
                <a:sym typeface="Calibri"/>
              </a:rPr>
            </a:br>
            <a:endParaRPr lang="en-US" sz="3200" dirty="0"/>
          </a:p>
        </p:txBody>
      </p:sp>
    </p:spTree>
    <p:extLst>
      <p:ext uri="{BB962C8B-B14F-4D97-AF65-F5344CB8AC3E}">
        <p14:creationId xmlns:p14="http://schemas.microsoft.com/office/powerpoint/2010/main" val="259829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6" name="Google Shape;206;p27" descr="&quot;&quot;"/>
          <p:cNvSpPr/>
          <p:nvPr/>
        </p:nvSpPr>
        <p:spPr>
          <a:xfrm>
            <a:off x="-5450" y="0"/>
            <a:ext cx="3704700" cy="64926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7" descr="&quot;&quot;"/>
          <p:cNvSpPr/>
          <p:nvPr/>
        </p:nvSpPr>
        <p:spPr>
          <a:xfrm>
            <a:off x="1863663" y="3860992"/>
            <a:ext cx="1371663" cy="1810975"/>
          </a:xfrm>
          <a:custGeom>
            <a:avLst/>
            <a:gdLst/>
            <a:ahLst/>
            <a:cxnLst/>
            <a:rect l="l" t="t" r="r" b="b"/>
            <a:pathLst>
              <a:path w="858" h="1274" extrusionOk="0">
                <a:moveTo>
                  <a:pt x="827" y="1274"/>
                </a:moveTo>
                <a:cubicBezTo>
                  <a:pt x="824" y="1274"/>
                  <a:pt x="820" y="1274"/>
                  <a:pt x="816" y="1274"/>
                </a:cubicBezTo>
                <a:cubicBezTo>
                  <a:pt x="549" y="1236"/>
                  <a:pt x="332" y="1186"/>
                  <a:pt x="171" y="1124"/>
                </a:cubicBezTo>
                <a:cubicBezTo>
                  <a:pt x="116" y="1103"/>
                  <a:pt x="67" y="1080"/>
                  <a:pt x="25" y="1056"/>
                </a:cubicBezTo>
                <a:cubicBezTo>
                  <a:pt x="15" y="1051"/>
                  <a:pt x="7" y="1046"/>
                  <a:pt x="0" y="1041"/>
                </a:cubicBezTo>
                <a:cubicBezTo>
                  <a:pt x="13" y="1043"/>
                  <a:pt x="27" y="1044"/>
                  <a:pt x="40" y="1044"/>
                </a:cubicBezTo>
                <a:cubicBezTo>
                  <a:pt x="86" y="1044"/>
                  <a:pt x="131" y="1032"/>
                  <a:pt x="169" y="1008"/>
                </a:cubicBezTo>
                <a:cubicBezTo>
                  <a:pt x="192" y="994"/>
                  <a:pt x="211" y="977"/>
                  <a:pt x="228" y="956"/>
                </a:cubicBezTo>
                <a:cubicBezTo>
                  <a:pt x="237" y="946"/>
                  <a:pt x="245" y="934"/>
                  <a:pt x="252" y="922"/>
                </a:cubicBezTo>
                <a:cubicBezTo>
                  <a:pt x="256" y="914"/>
                  <a:pt x="261" y="906"/>
                  <a:pt x="265" y="897"/>
                </a:cubicBezTo>
                <a:cubicBezTo>
                  <a:pt x="342" y="728"/>
                  <a:pt x="300" y="426"/>
                  <a:pt x="139" y="0"/>
                </a:cubicBezTo>
                <a:cubicBezTo>
                  <a:pt x="847" y="1227"/>
                  <a:pt x="847" y="1227"/>
                  <a:pt x="847" y="1227"/>
                </a:cubicBezTo>
                <a:cubicBezTo>
                  <a:pt x="856" y="1242"/>
                  <a:pt x="858" y="1255"/>
                  <a:pt x="853" y="1263"/>
                </a:cubicBezTo>
                <a:cubicBezTo>
                  <a:pt x="849" y="1270"/>
                  <a:pt x="840" y="1274"/>
                  <a:pt x="827" y="1274"/>
                </a:cubicBezTo>
                <a:close/>
              </a:path>
            </a:pathLst>
          </a:custGeom>
          <a:solidFill>
            <a:schemeClr val="accent2"/>
          </a:solidFill>
          <a:ln>
            <a:noFill/>
          </a:ln>
          <a:effectLst>
            <a:outerShdw blurRad="254000" dist="101600" dir="2400000" sx="94000" sy="94000" algn="ctr" rotWithShape="0">
              <a:srgbClr val="061E81">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209" name="Google Shape;209;p27" descr="&quot;&quot;"/>
          <p:cNvSpPr/>
          <p:nvPr/>
        </p:nvSpPr>
        <p:spPr>
          <a:xfrm>
            <a:off x="743272" y="3670300"/>
            <a:ext cx="1552282" cy="1776628"/>
          </a:xfrm>
          <a:custGeom>
            <a:avLst/>
            <a:gdLst/>
            <a:ahLst/>
            <a:cxnLst/>
            <a:rect l="l" t="t" r="r" b="b"/>
            <a:pathLst>
              <a:path w="971" h="1250" extrusionOk="0">
                <a:moveTo>
                  <a:pt x="708" y="23"/>
                </a:moveTo>
                <a:cubicBezTo>
                  <a:pt x="717" y="8"/>
                  <a:pt x="727" y="0"/>
                  <a:pt x="737" y="0"/>
                </a:cubicBezTo>
                <a:cubicBezTo>
                  <a:pt x="747" y="0"/>
                  <a:pt x="757" y="10"/>
                  <a:pt x="764" y="27"/>
                </a:cubicBezTo>
                <a:cubicBezTo>
                  <a:pt x="865" y="277"/>
                  <a:pt x="930" y="490"/>
                  <a:pt x="957" y="661"/>
                </a:cubicBezTo>
                <a:cubicBezTo>
                  <a:pt x="966" y="719"/>
                  <a:pt x="971" y="772"/>
                  <a:pt x="971" y="821"/>
                </a:cubicBezTo>
                <a:cubicBezTo>
                  <a:pt x="971" y="832"/>
                  <a:pt x="971" y="842"/>
                  <a:pt x="971" y="850"/>
                </a:cubicBezTo>
                <a:cubicBezTo>
                  <a:pt x="950" y="795"/>
                  <a:pt x="909" y="748"/>
                  <a:pt x="857" y="720"/>
                </a:cubicBezTo>
                <a:cubicBezTo>
                  <a:pt x="834" y="708"/>
                  <a:pt x="809" y="699"/>
                  <a:pt x="783" y="695"/>
                </a:cubicBezTo>
                <a:cubicBezTo>
                  <a:pt x="770" y="693"/>
                  <a:pt x="756" y="691"/>
                  <a:pt x="742" y="691"/>
                </a:cubicBezTo>
                <a:cubicBezTo>
                  <a:pt x="733" y="691"/>
                  <a:pt x="723" y="692"/>
                  <a:pt x="714" y="693"/>
                </a:cubicBezTo>
                <a:cubicBezTo>
                  <a:pt x="529" y="711"/>
                  <a:pt x="288" y="898"/>
                  <a:pt x="0" y="1250"/>
                </a:cubicBezTo>
                <a:cubicBezTo>
                  <a:pt x="191" y="918"/>
                  <a:pt x="574" y="256"/>
                  <a:pt x="708" y="23"/>
                </a:cubicBezTo>
                <a:close/>
              </a:path>
            </a:pathLst>
          </a:custGeom>
          <a:solidFill>
            <a:schemeClr val="accent5"/>
          </a:solidFill>
          <a:ln>
            <a:noFill/>
          </a:ln>
          <a:effectLst>
            <a:outerShdw blurRad="254000" dist="101600" dir="2400000" sx="94000" sy="94000" algn="ctr" rotWithShape="0">
              <a:srgbClr val="00A2FF">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210" name="Google Shape;210;p27" descr="&quot;&quot;"/>
          <p:cNvSpPr/>
          <p:nvPr/>
        </p:nvSpPr>
        <p:spPr>
          <a:xfrm>
            <a:off x="631300" y="4777732"/>
            <a:ext cx="2327427" cy="910818"/>
          </a:xfrm>
          <a:custGeom>
            <a:avLst/>
            <a:gdLst/>
            <a:ahLst/>
            <a:cxnLst/>
            <a:rect l="l" t="t" r="r" b="b"/>
            <a:pathLst>
              <a:path w="1456" h="641" extrusionOk="0">
                <a:moveTo>
                  <a:pt x="40" y="641"/>
                </a:moveTo>
                <a:cubicBezTo>
                  <a:pt x="22" y="641"/>
                  <a:pt x="9" y="636"/>
                  <a:pt x="5" y="627"/>
                </a:cubicBezTo>
                <a:cubicBezTo>
                  <a:pt x="0" y="618"/>
                  <a:pt x="4" y="605"/>
                  <a:pt x="15" y="590"/>
                </a:cubicBezTo>
                <a:cubicBezTo>
                  <a:pt x="181" y="378"/>
                  <a:pt x="333" y="215"/>
                  <a:pt x="467" y="107"/>
                </a:cubicBezTo>
                <a:cubicBezTo>
                  <a:pt x="513" y="70"/>
                  <a:pt x="557" y="39"/>
                  <a:pt x="599" y="14"/>
                </a:cubicBezTo>
                <a:cubicBezTo>
                  <a:pt x="608" y="8"/>
                  <a:pt x="617" y="4"/>
                  <a:pt x="624" y="0"/>
                </a:cubicBezTo>
                <a:cubicBezTo>
                  <a:pt x="587" y="46"/>
                  <a:pt x="567" y="104"/>
                  <a:pt x="569" y="163"/>
                </a:cubicBezTo>
                <a:cubicBezTo>
                  <a:pt x="569" y="189"/>
                  <a:pt x="574" y="215"/>
                  <a:pt x="584" y="240"/>
                </a:cubicBezTo>
                <a:cubicBezTo>
                  <a:pt x="589" y="253"/>
                  <a:pt x="595" y="266"/>
                  <a:pt x="601" y="277"/>
                </a:cubicBezTo>
                <a:cubicBezTo>
                  <a:pt x="606" y="285"/>
                  <a:pt x="611" y="293"/>
                  <a:pt x="617" y="301"/>
                </a:cubicBezTo>
                <a:cubicBezTo>
                  <a:pt x="725" y="453"/>
                  <a:pt x="1007" y="567"/>
                  <a:pt x="1456" y="641"/>
                </a:cubicBezTo>
                <a:lnTo>
                  <a:pt x="40" y="641"/>
                </a:lnTo>
                <a:close/>
              </a:path>
            </a:pathLst>
          </a:custGeom>
          <a:solidFill>
            <a:schemeClr val="accent1"/>
          </a:solidFill>
          <a:ln>
            <a:noFill/>
          </a:ln>
          <a:effectLst>
            <a:outerShdw blurRad="254000" dist="101600" dir="2400000" sx="94000" sy="94000" algn="ctr" rotWithShape="0">
              <a:srgbClr val="0015A9">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204" name="Google Shape;204;p27"/>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
        <p:nvSpPr>
          <p:cNvPr id="205" name="Google Shape;205;p27"/>
          <p:cNvSpPr txBox="1">
            <a:spLocks noGrp="1"/>
          </p:cNvSpPr>
          <p:nvPr>
            <p:ph type="subTitle" idx="4294967295"/>
          </p:nvPr>
        </p:nvSpPr>
        <p:spPr>
          <a:xfrm>
            <a:off x="4203700" y="155575"/>
            <a:ext cx="4940300" cy="610235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sz="3200" b="1" dirty="0">
              <a:solidFill>
                <a:schemeClr val="accent1"/>
              </a:solidFill>
            </a:endParaRPr>
          </a:p>
          <a:p>
            <a:pPr marL="457200" lvl="0" indent="-419100" algn="l" rtl="0">
              <a:spcBef>
                <a:spcPts val="1000"/>
              </a:spcBef>
              <a:spcAft>
                <a:spcPts val="0"/>
              </a:spcAft>
              <a:buClr>
                <a:srgbClr val="9FC5E8"/>
              </a:buClr>
              <a:buSzPts val="3000"/>
              <a:buChar char="✓"/>
            </a:pPr>
            <a:r>
              <a:rPr lang="en-US" sz="3100" dirty="0" smtClean="0">
                <a:solidFill>
                  <a:srgbClr val="9FC5E8"/>
                </a:solidFill>
              </a:rPr>
              <a:t>The </a:t>
            </a:r>
            <a:r>
              <a:rPr lang="en-US" sz="3100" dirty="0">
                <a:solidFill>
                  <a:srgbClr val="9FC5E8"/>
                </a:solidFill>
              </a:rPr>
              <a:t>basics of ESSER Funding</a:t>
            </a:r>
            <a:endParaRPr sz="3100" dirty="0">
              <a:solidFill>
                <a:srgbClr val="9FC5E8"/>
              </a:solidFill>
            </a:endParaRPr>
          </a:p>
          <a:p>
            <a:pPr marL="457200" lvl="0" indent="-419100" algn="l" rtl="0">
              <a:spcBef>
                <a:spcPts val="1000"/>
              </a:spcBef>
              <a:spcAft>
                <a:spcPts val="0"/>
              </a:spcAft>
              <a:buClr>
                <a:schemeClr val="accent1"/>
              </a:buClr>
              <a:buSzPts val="3000"/>
              <a:buFont typeface="Calibri"/>
              <a:buChar char="❏"/>
            </a:pPr>
            <a:r>
              <a:rPr lang="en-US" sz="3100" b="1" dirty="0">
                <a:solidFill>
                  <a:schemeClr val="accent1"/>
                </a:solidFill>
              </a:rPr>
              <a:t>Unique requirements for ESSER III, outlined by USED</a:t>
            </a:r>
            <a:endParaRPr sz="3000" b="1" dirty="0">
              <a:solidFill>
                <a:schemeClr val="accent1"/>
              </a:solidFill>
            </a:endParaRPr>
          </a:p>
          <a:p>
            <a:pPr marL="457200" lvl="0" indent="-419100" algn="l" rtl="0">
              <a:spcBef>
                <a:spcPts val="1000"/>
              </a:spcBef>
              <a:spcAft>
                <a:spcPts val="0"/>
              </a:spcAft>
              <a:buClr>
                <a:srgbClr val="9FC5E8"/>
              </a:buClr>
              <a:buSzPts val="3000"/>
              <a:buFont typeface="Calibri"/>
              <a:buChar char="❏"/>
            </a:pPr>
            <a:r>
              <a:rPr lang="en-US" sz="3000" dirty="0">
                <a:solidFill>
                  <a:srgbClr val="9FC5E8"/>
                </a:solidFill>
              </a:rPr>
              <a:t>The intersection of the ESSER III District Plan, the Student Investment Account (SIA) Plan, and the Continuity of Services Plan</a:t>
            </a:r>
            <a:endParaRPr sz="3200" dirty="0">
              <a:solidFill>
                <a:srgbClr val="9FC5E8"/>
              </a:solidFill>
            </a:endParaRPr>
          </a:p>
          <a:p>
            <a:pPr marL="0" lvl="0" indent="0" algn="l" rtl="0">
              <a:spcBef>
                <a:spcPts val="1000"/>
              </a:spcBef>
              <a:spcAft>
                <a:spcPts val="0"/>
              </a:spcAft>
              <a:buNone/>
            </a:pPr>
            <a:endParaRPr sz="2600" dirty="0">
              <a:solidFill>
                <a:schemeClr val="accent1"/>
              </a:solidFill>
            </a:endParaRPr>
          </a:p>
        </p:txBody>
      </p:sp>
      <p:sp>
        <p:nvSpPr>
          <p:cNvPr id="207" name="Google Shape;207;p27"/>
          <p:cNvSpPr txBox="1"/>
          <p:nvPr/>
        </p:nvSpPr>
        <p:spPr>
          <a:xfrm>
            <a:off x="121125" y="1720250"/>
            <a:ext cx="3704700" cy="14868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4700" b="1">
                <a:solidFill>
                  <a:schemeClr val="accent1"/>
                </a:solidFill>
                <a:latin typeface="Calibri"/>
                <a:ea typeface="Calibri"/>
                <a:cs typeface="Calibri"/>
                <a:sym typeface="Calibri"/>
              </a:rPr>
              <a:t>Learning Targets</a:t>
            </a:r>
            <a:endParaRPr sz="3900" b="1">
              <a:solidFill>
                <a:schemeClr val="accent1"/>
              </a:solidFill>
            </a:endParaRPr>
          </a:p>
        </p:txBody>
      </p:sp>
      <p:sp>
        <p:nvSpPr>
          <p:cNvPr id="2" name="Title 1"/>
          <p:cNvSpPr>
            <a:spLocks noGrp="1"/>
          </p:cNvSpPr>
          <p:nvPr>
            <p:ph type="title"/>
          </p:nvPr>
        </p:nvSpPr>
        <p:spPr/>
        <p:txBody>
          <a:bodyPr/>
          <a:lstStyle/>
          <a:p>
            <a:r>
              <a:rPr lang="en-US" sz="3200" dirty="0" smtClean="0">
                <a:solidFill>
                  <a:schemeClr val="accent1"/>
                </a:solidFill>
              </a:rPr>
              <a:t>    I </a:t>
            </a:r>
            <a:r>
              <a:rPr lang="en-US" sz="3200" dirty="0">
                <a:solidFill>
                  <a:schemeClr val="accent1"/>
                </a:solidFill>
              </a:rPr>
              <a:t>understand:</a:t>
            </a:r>
            <a:r>
              <a:rPr lang="en-US" dirty="0">
                <a:solidFill>
                  <a:schemeClr val="accent1"/>
                </a:solidFill>
              </a:rPr>
              <a:t/>
            </a:r>
            <a:br>
              <a:rPr lang="en-US" dirty="0">
                <a:solidFill>
                  <a:schemeClr val="accent1"/>
                </a:solidFill>
              </a:rPr>
            </a:br>
            <a:endParaRPr lang="en-US" dirty="0"/>
          </a:p>
        </p:txBody>
      </p:sp>
    </p:spTree>
    <p:extLst>
      <p:ext uri="{BB962C8B-B14F-4D97-AF65-F5344CB8AC3E}">
        <p14:creationId xmlns:p14="http://schemas.microsoft.com/office/powerpoint/2010/main" val="30490414"/>
      </p:ext>
    </p:extLst>
  </p:cSld>
  <p:clrMapOvr>
    <a:masterClrMapping/>
  </p:clrMapOvr>
</p:sld>
</file>

<file path=ppt/theme/theme1.xml><?xml version="1.0" encoding="utf-8"?>
<a:theme xmlns:a="http://schemas.openxmlformats.org/drawingml/2006/main" name="ODETheme">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ETheme" id="{56BC56A1-137B-4F37-9F62-A29E663DF29A}" vid="{E7ACFAD5-7DFA-49D9-B38E-E4C16C6660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D634F791A68E448BB12BA2A972606E" ma:contentTypeVersion="9" ma:contentTypeDescription="Create a new document." ma:contentTypeScope="" ma:versionID="4a28d3a6c841c990b00a279ff2874a0a">
  <xsd:schema xmlns:xsd="http://www.w3.org/2001/XMLSchema" xmlns:xs="http://www.w3.org/2001/XMLSchema" xmlns:p="http://schemas.microsoft.com/office/2006/metadata/properties" xmlns:ns1="http://schemas.microsoft.com/sharepoint/v3" xmlns:ns2="edb5ef48-5285-463e-a2b9-308f2d437c3d" xmlns:ns3="54031767-dd6d-417c-ab73-583408f47564" targetNamespace="http://schemas.microsoft.com/office/2006/metadata/properties" ma:root="true" ma:fieldsID="3a1546a14cda2ed46116909da332764f" ns1:_="" ns2:_="" ns3:_="">
    <xsd:import namespace="http://schemas.microsoft.com/sharepoint/v3"/>
    <xsd:import namespace="edb5ef48-5285-463e-a2b9-308f2d437c3d"/>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b5ef48-5285-463e-a2b9-308f2d437c3d"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edb5ef48-5285-463e-a2b9-308f2d437c3d" xsi:nil="true"/>
    <Remediation_x0020_Date xmlns="edb5ef48-5285-463e-a2b9-308f2d437c3d">2021-09-13T20:00:32+00:00</Remediation_x0020_Date>
    <Priority xmlns="edb5ef48-5285-463e-a2b9-308f2d437c3d">New</Priority>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4AF505B-BDFF-40C0-8A73-1A7E9DA7A0F7}">
  <ds:schemaRefs>
    <ds:schemaRef ds:uri="http://schemas.microsoft.com/sharepoint/v3/contenttype/forms"/>
  </ds:schemaRefs>
</ds:datastoreItem>
</file>

<file path=customXml/itemProps2.xml><?xml version="1.0" encoding="utf-8"?>
<ds:datastoreItem xmlns:ds="http://schemas.openxmlformats.org/officeDocument/2006/customXml" ds:itemID="{89C05DF0-C6B9-4CB4-8B09-20AAC41D2AB5}"/>
</file>

<file path=customXml/itemProps3.xml><?xml version="1.0" encoding="utf-8"?>
<ds:datastoreItem xmlns:ds="http://schemas.openxmlformats.org/officeDocument/2006/customXml" ds:itemID="{BA0A7002-93AE-4BAE-A77B-6C73E5303DB6}">
  <ds:schemaRefs>
    <ds:schemaRef ds:uri="edb5ef48-5285-463e-a2b9-308f2d437c3d"/>
    <ds:schemaRef ds:uri="http://schemas.microsoft.com/office/2006/documentManagement/types"/>
    <ds:schemaRef ds:uri="http://schemas.microsoft.com/office/infopath/2007/PartnerControls"/>
    <ds:schemaRef ds:uri="http://purl.org/dc/elements/1.1/"/>
    <ds:schemaRef ds:uri="http://schemas.microsoft.com/office/2006/metadata/properties"/>
    <ds:schemaRef ds:uri="54031767-dd6d-417c-ab73-583408f47564"/>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ODETheme</Template>
  <TotalTime>84</TotalTime>
  <Words>4240</Words>
  <Application>Microsoft Office PowerPoint</Application>
  <PresentationFormat>On-screen Show (4:3)</PresentationFormat>
  <Paragraphs>385</Paragraphs>
  <Slides>30</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ODETheme</vt:lpstr>
      <vt:lpstr>“”</vt:lpstr>
      <vt:lpstr>About This Learning Module </vt:lpstr>
      <vt:lpstr>I understand: </vt:lpstr>
      <vt:lpstr> I understand: </vt:lpstr>
      <vt:lpstr>What Are ESSER Funds?</vt:lpstr>
      <vt:lpstr>ESSER Timing &amp; Allocations </vt:lpstr>
      <vt:lpstr>What’s the Same? What’s New?</vt:lpstr>
      <vt:lpstr>ESSER III MOEq vs MOE Requirements </vt:lpstr>
      <vt:lpstr>    I understand: </vt:lpstr>
      <vt:lpstr>Values Guiding ESSER III Planning Process</vt:lpstr>
      <vt:lpstr>ESSER III District Plan </vt:lpstr>
      <vt:lpstr>ESSER III Overarching Outcomes </vt:lpstr>
      <vt:lpstr>Unfinished Learning: 20% + </vt:lpstr>
      <vt:lpstr>Timeline</vt:lpstr>
      <vt:lpstr>  I understand: </vt:lpstr>
      <vt:lpstr>Plan Alignment </vt:lpstr>
      <vt:lpstr>Continuity of Services Plan</vt:lpstr>
      <vt:lpstr>The Parts: ESSER III District Safe Return  &amp; Continuity of Services Plan </vt:lpstr>
      <vt:lpstr>ARP Federal Funding</vt:lpstr>
      <vt:lpstr>Overview of ESSER III District Plan </vt:lpstr>
      <vt:lpstr>SIA Ongoing Learning and Engagement</vt:lpstr>
      <vt:lpstr>  Plan Alignment </vt:lpstr>
      <vt:lpstr>   I understand: </vt:lpstr>
      <vt:lpstr>Support and Resources </vt:lpstr>
      <vt:lpstr>Appendix - Additional Resources</vt:lpstr>
      <vt:lpstr>Just the Essentials </vt:lpstr>
      <vt:lpstr> ODE ESSER III Website </vt:lpstr>
      <vt:lpstr>Spotlight Leadership Resource </vt:lpstr>
      <vt:lpstr> Spotlight Leadership Resource </vt:lpstr>
      <vt:lpstr>Planning &amp; Leadership Resources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ESSER III District Plan Overview Module (1)</dc:title>
  <dc:creator>SOLARIO Savanah * ODE</dc:creator>
  <cp:lastModifiedBy>EDMONDSON Joanne * ODE</cp:lastModifiedBy>
  <cp:revision>14</cp:revision>
  <dcterms:created xsi:type="dcterms:W3CDTF">2021-09-13T18:20:50Z</dcterms:created>
  <dcterms:modified xsi:type="dcterms:W3CDTF">2021-09-24T16:37:57Z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0x0101008AD634F791A68E448BB12BA2A972606E</vt:lpwstr>
  </property>
  <property fmtid="{D5CDD505-2E9C-101B-9397-08002B2CF9AE}" pid="3" name="_MarkAsFinal">
    <vt:bool>true</vt:bool>
  </property>
</Properties>
</file>