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3" r:id="rId2"/>
    <p:sldMasterId id="2147483675"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G6+Ez1cp7376jFgi7UultVKRv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D8ED03-E5DE-4CD5-A9CB-18F62940BC25}">
  <a:tblStyle styleId="{C8D8ED03-E5DE-4CD5-A9CB-18F62940BC2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97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36"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30" Type="http://schemas.openxmlformats.org/officeDocument/2006/relationships/presProps" Target="presProps.xml"/><Relationship Id="rId35"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82119" cy="466434"/>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98101" y="1"/>
            <a:ext cx="2982119" cy="466434"/>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2982119" cy="466433"/>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ese.ed.gov/files/2021/05/ESSER.GEER_.FAQs_5.26.21_745AM_FINALb0cd6833f6f46e03ba2d97d30aff953260028045f9ef3b18ea602db4b32b1d99.pdf#page=1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notes"/>
          <p:cNvSpPr txBox="1">
            <a:spLocks noGrp="1"/>
          </p:cNvSpPr>
          <p:nvPr>
            <p:ph type="body" idx="1"/>
          </p:nvPr>
        </p:nvSpPr>
        <p:spPr>
          <a:xfrm>
            <a:off x="685802" y="4400550"/>
            <a:ext cx="54867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000">
              <a:latin typeface="Calibri"/>
              <a:ea typeface="Calibri"/>
              <a:cs typeface="Calibri"/>
              <a:sym typeface="Calibri"/>
            </a:endParaRPr>
          </a:p>
        </p:txBody>
      </p:sp>
      <p:sp>
        <p:nvSpPr>
          <p:cNvPr id="194" name="Google Shape;194;p1: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6: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latin typeface="Calibri"/>
                <a:ea typeface="Calibri"/>
                <a:cs typeface="Calibri"/>
                <a:sym typeface="Calibri"/>
              </a:rPr>
              <a:t>The disruption of typical schooling over the last year provides an opportunity for all educators to reimagine schools in ways that can transform learning for students and teachers. We have important work ahead as we:</a:t>
            </a:r>
            <a:endParaRPr sz="1000">
              <a:latin typeface="Calibri"/>
              <a:ea typeface="Calibri"/>
              <a:cs typeface="Calibri"/>
              <a:sym typeface="Calibri"/>
            </a:endParaRPr>
          </a:p>
          <a:p>
            <a:pPr marL="431800" lvl="0" indent="-279400" algn="l" rtl="0">
              <a:lnSpc>
                <a:spcPct val="100000"/>
              </a:lnSpc>
              <a:spcBef>
                <a:spcPts val="0"/>
              </a:spcBef>
              <a:spcAft>
                <a:spcPts val="0"/>
              </a:spcAft>
              <a:buClr>
                <a:schemeClr val="dk1"/>
              </a:buClr>
              <a:buSzPts val="1000"/>
              <a:buFont typeface="Calibri"/>
              <a:buChar char="●"/>
            </a:pPr>
            <a:r>
              <a:rPr lang="en-US" sz="1000">
                <a:latin typeface="Calibri"/>
                <a:ea typeface="Calibri"/>
                <a:cs typeface="Calibri"/>
                <a:sym typeface="Calibri"/>
              </a:rPr>
              <a:t>bring students back to full time in person learning </a:t>
            </a:r>
            <a:endParaRPr sz="1000">
              <a:latin typeface="Calibri"/>
              <a:ea typeface="Calibri"/>
              <a:cs typeface="Calibri"/>
              <a:sym typeface="Calibri"/>
            </a:endParaRPr>
          </a:p>
          <a:p>
            <a:pPr marL="431800" lvl="0" indent="-279400" algn="l" rtl="0">
              <a:lnSpc>
                <a:spcPct val="100000"/>
              </a:lnSpc>
              <a:spcBef>
                <a:spcPts val="0"/>
              </a:spcBef>
              <a:spcAft>
                <a:spcPts val="0"/>
              </a:spcAft>
              <a:buClr>
                <a:schemeClr val="dk1"/>
              </a:buClr>
              <a:buSzPts val="1000"/>
              <a:buFont typeface="Calibri"/>
              <a:buChar char="●"/>
            </a:pPr>
            <a:r>
              <a:rPr lang="en-US" sz="1000">
                <a:latin typeface="Calibri"/>
                <a:ea typeface="Calibri"/>
                <a:cs typeface="Calibri"/>
                <a:sym typeface="Calibri"/>
              </a:rPr>
              <a:t>plan for historic federal investments, carefully tending to unfinished learning and mental health</a:t>
            </a:r>
            <a:endParaRPr sz="1000">
              <a:latin typeface="Calibri"/>
              <a:ea typeface="Calibri"/>
              <a:cs typeface="Calibri"/>
              <a:sym typeface="Calibri"/>
            </a:endParaRPr>
          </a:p>
          <a:p>
            <a:pPr marL="431800" lvl="0" indent="-279400" algn="l" rtl="0">
              <a:lnSpc>
                <a:spcPct val="100000"/>
              </a:lnSpc>
              <a:spcBef>
                <a:spcPts val="0"/>
              </a:spcBef>
              <a:spcAft>
                <a:spcPts val="0"/>
              </a:spcAft>
              <a:buClr>
                <a:schemeClr val="dk1"/>
              </a:buClr>
              <a:buSzPts val="1000"/>
              <a:buFont typeface="Calibri"/>
              <a:buChar char="●"/>
            </a:pPr>
            <a:r>
              <a:rPr lang="en-US" sz="1000">
                <a:latin typeface="Calibri"/>
                <a:ea typeface="Calibri"/>
                <a:cs typeface="Calibri"/>
                <a:sym typeface="Calibri"/>
              </a:rPr>
              <a:t>center racial equity </a:t>
            </a:r>
            <a:endParaRPr sz="1000">
              <a:latin typeface="Calibri"/>
              <a:ea typeface="Calibri"/>
              <a:cs typeface="Calibri"/>
              <a:sym typeface="Calibri"/>
            </a:endParaRPr>
          </a:p>
          <a:p>
            <a:pPr marL="431800" lvl="0" indent="-279400" algn="l" rtl="0">
              <a:lnSpc>
                <a:spcPct val="100000"/>
              </a:lnSpc>
              <a:spcBef>
                <a:spcPts val="0"/>
              </a:spcBef>
              <a:spcAft>
                <a:spcPts val="0"/>
              </a:spcAft>
              <a:buClr>
                <a:schemeClr val="dk1"/>
              </a:buClr>
              <a:buSzPts val="1000"/>
              <a:buFont typeface="Calibri"/>
              <a:buChar char="●"/>
            </a:pPr>
            <a:r>
              <a:rPr lang="en-US" sz="1000">
                <a:latin typeface="Calibri"/>
                <a:ea typeface="Calibri"/>
                <a:cs typeface="Calibri"/>
                <a:sym typeface="Calibri"/>
              </a:rPr>
              <a:t>continue meaningful engagement </a:t>
            </a:r>
            <a:endParaRPr sz="1000">
              <a:latin typeface="Calibri"/>
              <a:ea typeface="Calibri"/>
              <a:cs typeface="Calibri"/>
              <a:sym typeface="Calibri"/>
            </a:endParaRPr>
          </a:p>
          <a:p>
            <a:pPr marL="431800" lvl="0" indent="-279400" algn="l" rtl="0">
              <a:lnSpc>
                <a:spcPct val="100000"/>
              </a:lnSpc>
              <a:spcBef>
                <a:spcPts val="0"/>
              </a:spcBef>
              <a:spcAft>
                <a:spcPts val="0"/>
              </a:spcAft>
              <a:buClr>
                <a:schemeClr val="dk1"/>
              </a:buClr>
              <a:buSzPts val="1000"/>
              <a:buFont typeface="Calibri"/>
              <a:buChar char="●"/>
            </a:pPr>
            <a:r>
              <a:rPr lang="en-US" sz="1000">
                <a:latin typeface="Calibri"/>
                <a:ea typeface="Calibri"/>
                <a:cs typeface="Calibri"/>
                <a:sym typeface="Calibri"/>
              </a:rPr>
              <a:t>innovate and integrate new technology and blended learning practices</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000">
                <a:latin typeface="Calibri"/>
                <a:ea typeface="Calibri"/>
                <a:cs typeface="Calibri"/>
                <a:sym typeface="Calibri"/>
              </a:rPr>
              <a:t>The next few slides have resources with strategies, frameworks, and national insights on investing for sustainable growth.</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76" name="Google Shape;276;p16: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3536d4642_0_2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f3536d4642_0_27: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86" name="Google Shape;286;gf3536d4642_0_27: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3536d4642_0_11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f3536d4642_0_11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900" b="1">
                <a:latin typeface="Calibri"/>
                <a:ea typeface="Calibri"/>
                <a:cs typeface="Calibri"/>
                <a:sym typeface="Calibri"/>
              </a:rPr>
              <a:t>For students to experience empowering, adaptable instruction that is motivating, appropriately challenging, and that meets their unique needs, research shows that districts and schools need: a highquality, culturally relevant curriculum that is aligned with rigorous standards, time and expertise for teachers to collaborate and check-in on student learning, and support that is differentiated and adjustable to equitably meet students’ distinct needs</a:t>
            </a:r>
            <a:endParaRPr sz="1900" b="1">
              <a:latin typeface="Calibri"/>
              <a:ea typeface="Calibri"/>
              <a:cs typeface="Calibri"/>
              <a:sym typeface="Calibri"/>
            </a:endParaRPr>
          </a:p>
          <a:p>
            <a:pPr marL="0" lvl="0" indent="0" algn="l" rtl="0">
              <a:spcBef>
                <a:spcPts val="0"/>
              </a:spcBef>
              <a:spcAft>
                <a:spcPts val="0"/>
              </a:spcAft>
              <a:buNone/>
            </a:pPr>
            <a:endParaRPr/>
          </a:p>
        </p:txBody>
      </p:sp>
      <p:sp>
        <p:nvSpPr>
          <p:cNvPr id="294" name="Google Shape;294;gf3536d4642_0_11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f3536d4642_0_10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f3536d4642_0_102: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r>
              <a:rPr lang="en-US" sz="1900" b="1">
                <a:latin typeface="Calibri"/>
                <a:ea typeface="Calibri"/>
                <a:cs typeface="Calibri"/>
                <a:sym typeface="Calibri"/>
              </a:rPr>
              <a:t>For students to experience empowering, adaptable instruction that is motivating, appropriately challenging, and that meets their unique needs, research shows that districts and schools need: a highquality, culturally relevant curriculum that is aligned with rigorous standards, time and expertise for teachers to collaborate and check-in on student learning, and support that is differentiated and adjustable to equitably meet students’ distinct needs</a:t>
            </a:r>
            <a:endParaRPr sz="1900" b="1">
              <a:latin typeface="Calibri"/>
              <a:ea typeface="Calibri"/>
              <a:cs typeface="Calibri"/>
              <a:sym typeface="Calibri"/>
            </a:endParaRPr>
          </a:p>
          <a:p>
            <a:pPr marL="0" lvl="0" indent="0" algn="l" rtl="0">
              <a:spcBef>
                <a:spcPts val="0"/>
              </a:spcBef>
              <a:spcAft>
                <a:spcPts val="0"/>
              </a:spcAft>
              <a:buNone/>
            </a:pPr>
            <a:endParaRPr/>
          </a:p>
        </p:txBody>
      </p:sp>
      <p:sp>
        <p:nvSpPr>
          <p:cNvPr id="302" name="Google Shape;302;gf3536d4642_0_102: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f3536d4642_0_3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f3536d4642_0_35: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For students — especially those with the greatest needs — to engage in learning that meets their distinct needs, districts and schools need to explore new ways to expand and vary the time and individualized attention they receive inside and outside of traditional school hours. Given the disruptions to student learning over the past year, right now it is especially critical to build toward this (particularly for the students who need it most), while still addressing underlying cost structures. </a:t>
            </a:r>
            <a:endParaRPr/>
          </a:p>
        </p:txBody>
      </p:sp>
      <p:sp>
        <p:nvSpPr>
          <p:cNvPr id="310" name="Google Shape;310;gf3536d4642_0_35: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3536d4642_0_5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f3536d4642_0_54: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For students to experience engaging, high-quality instruction in a supportive environment, districts and schools need to prioritize ways to make teaching jobs and roles more rewarding, collaborative, and sustainable. This matters more than ever, as teachers grapple with the increased stress of teaching during the pandemic.</a:t>
            </a:r>
            <a:endParaRPr/>
          </a:p>
        </p:txBody>
      </p:sp>
      <p:sp>
        <p:nvSpPr>
          <p:cNvPr id="318" name="Google Shape;318;gf3536d4642_0_54: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f3536d4642_0_6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f3536d4642_0_63: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26" name="Google Shape;326;gf3536d4642_0_63: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f3536d4642_0_9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f3536d4642_0_92: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34" name="Google Shape;334;gf3536d4642_0_92: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f3536d4642_0_8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f3536d4642_0_82: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43" name="Google Shape;343;gf3536d4642_0_82: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8: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sz="1000">
              <a:latin typeface="Calibri"/>
              <a:ea typeface="Calibri"/>
              <a:cs typeface="Calibri"/>
              <a:sym typeface="Calibri"/>
            </a:endParaRPr>
          </a:p>
        </p:txBody>
      </p:sp>
      <p:sp>
        <p:nvSpPr>
          <p:cNvPr id="351" name="Google Shape;351;p18: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4:notes"/>
          <p:cNvSpPr txBox="1">
            <a:spLocks noGrp="1"/>
          </p:cNvSpPr>
          <p:nvPr>
            <p:ph type="body" idx="1"/>
          </p:nvPr>
        </p:nvSpPr>
        <p:spPr>
          <a:xfrm>
            <a:off x="685802" y="4400550"/>
            <a:ext cx="5486700" cy="3600600"/>
          </a:xfrm>
          <a:prstGeom prst="rect">
            <a:avLst/>
          </a:prstGeom>
          <a:noFill/>
          <a:ln>
            <a:noFill/>
          </a:ln>
        </p:spPr>
        <p:txBody>
          <a:bodyPr spcFirstLastPara="1" wrap="square" lIns="90725" tIns="90725" rIns="90725" bIns="90725" anchor="t" anchorCtr="0">
            <a:noAutofit/>
          </a:bodyPr>
          <a:lstStyle/>
          <a:p>
            <a:pPr marL="0" lvl="0" indent="0" algn="l" rtl="0">
              <a:lnSpc>
                <a:spcPct val="100000"/>
              </a:lnSpc>
              <a:spcBef>
                <a:spcPts val="0"/>
              </a:spcBef>
              <a:spcAft>
                <a:spcPts val="0"/>
              </a:spcAft>
              <a:buSzPts val="1400"/>
              <a:buNone/>
            </a:pPr>
            <a:endParaRPr sz="1400"/>
          </a:p>
        </p:txBody>
      </p:sp>
      <p:sp>
        <p:nvSpPr>
          <p:cNvPr id="205" name="Google Shape;205;p4: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f3536d4642_1_4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f3536d4642_1_41:notes"/>
          <p:cNvSpPr txBox="1">
            <a:spLocks noGrp="1"/>
          </p:cNvSpPr>
          <p:nvPr>
            <p:ph type="body" idx="1"/>
          </p:nvPr>
        </p:nvSpPr>
        <p:spPr>
          <a:xfrm>
            <a:off x="688180" y="4473893"/>
            <a:ext cx="55053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sz="1000">
              <a:latin typeface="Calibri"/>
              <a:ea typeface="Calibri"/>
              <a:cs typeface="Calibri"/>
              <a:sym typeface="Calibri"/>
            </a:endParaRPr>
          </a:p>
        </p:txBody>
      </p:sp>
      <p:sp>
        <p:nvSpPr>
          <p:cNvPr id="359" name="Google Shape;359;gf3536d4642_1_41:notes"/>
          <p:cNvSpPr txBox="1">
            <a:spLocks noGrp="1"/>
          </p:cNvSpPr>
          <p:nvPr>
            <p:ph type="sldNum" idx="12"/>
          </p:nvPr>
        </p:nvSpPr>
        <p:spPr>
          <a:xfrm>
            <a:off x="3898094" y="8829968"/>
            <a:ext cx="2982000" cy="4668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2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marR="21334" lvl="0" indent="0" algn="l" rtl="0">
              <a:lnSpc>
                <a:spcPct val="115000"/>
              </a:lnSpc>
              <a:spcBef>
                <a:spcPts val="0"/>
              </a:spcBef>
              <a:spcAft>
                <a:spcPts val="0"/>
              </a:spcAft>
              <a:buSzPts val="1400"/>
              <a:buNone/>
            </a:pPr>
            <a:endParaRPr/>
          </a:p>
        </p:txBody>
      </p:sp>
      <p:sp>
        <p:nvSpPr>
          <p:cNvPr id="213" name="Google Shape;213;p20: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21: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marR="21334" lvl="0" indent="0" algn="l" rtl="0">
              <a:lnSpc>
                <a:spcPct val="100000"/>
              </a:lnSpc>
              <a:spcBef>
                <a:spcPts val="0"/>
              </a:spcBef>
              <a:spcAft>
                <a:spcPts val="0"/>
              </a:spcAft>
              <a:buClr>
                <a:schemeClr val="dk1"/>
              </a:buClr>
              <a:buSzPts val="1100"/>
              <a:buFont typeface="Arial"/>
              <a:buNone/>
            </a:pPr>
            <a:r>
              <a:rPr lang="en-US" sz="1100" b="1">
                <a:latin typeface="Calibri"/>
                <a:ea typeface="Calibri"/>
                <a:cs typeface="Calibri"/>
                <a:sym typeface="Calibri"/>
              </a:rPr>
              <a:t>Federal definition of Evidence-based Interventions</a:t>
            </a:r>
            <a:r>
              <a:rPr lang="en-US" sz="1100">
                <a:latin typeface="Calibri"/>
                <a:ea typeface="Calibri"/>
                <a:cs typeface="Calibri"/>
                <a:sym typeface="Calibri"/>
              </a:rPr>
              <a:t> </a:t>
            </a:r>
            <a:endParaRPr sz="1100">
              <a:latin typeface="Calibri"/>
              <a:ea typeface="Calibri"/>
              <a:cs typeface="Calibri"/>
              <a:sym typeface="Calibri"/>
            </a:endParaRPr>
          </a:p>
          <a:p>
            <a:pPr marL="0" marR="21334" lvl="0" indent="0" algn="l" rtl="0">
              <a:lnSpc>
                <a:spcPct val="100000"/>
              </a:lnSpc>
              <a:spcBef>
                <a:spcPts val="0"/>
              </a:spcBef>
              <a:spcAft>
                <a:spcPts val="0"/>
              </a:spcAft>
              <a:buClr>
                <a:schemeClr val="dk1"/>
              </a:buClr>
              <a:buSzPts val="1100"/>
              <a:buFont typeface="Arial"/>
              <a:buNone/>
            </a:pPr>
            <a:r>
              <a:rPr lang="en-US" sz="1100">
                <a:latin typeface="Calibri"/>
                <a:ea typeface="Calibri"/>
                <a:cs typeface="Calibri"/>
                <a:sym typeface="Calibri"/>
              </a:rPr>
              <a:t>Practices or programs that yield </a:t>
            </a:r>
            <a:r>
              <a:rPr lang="en-US" sz="1100" b="1">
                <a:latin typeface="Calibri"/>
                <a:ea typeface="Calibri"/>
                <a:cs typeface="Calibri"/>
                <a:sym typeface="Calibri"/>
              </a:rPr>
              <a:t>evidence</a:t>
            </a:r>
            <a:r>
              <a:rPr lang="en-US" sz="1100">
                <a:latin typeface="Calibri"/>
                <a:ea typeface="Calibri"/>
                <a:cs typeface="Calibri"/>
                <a:sym typeface="Calibri"/>
              </a:rPr>
              <a:t> of student results and improved learning outcomes. The intent of grounding in evidence-based interventions is to ensure formal research and studies undergird the actions districts and schools take to support student learning and well-being. They are defined in four tiers.</a:t>
            </a:r>
            <a:endParaRPr sz="1100">
              <a:latin typeface="Calibri"/>
              <a:ea typeface="Calibri"/>
              <a:cs typeface="Calibri"/>
              <a:sym typeface="Calibri"/>
            </a:endParaRPr>
          </a:p>
          <a:p>
            <a:pPr marL="457200" marR="21334" lvl="0" indent="0" algn="l" rtl="0">
              <a:lnSpc>
                <a:spcPct val="100000"/>
              </a:lnSpc>
              <a:spcBef>
                <a:spcPts val="0"/>
              </a:spcBef>
              <a:spcAft>
                <a:spcPts val="0"/>
              </a:spcAft>
              <a:buClr>
                <a:schemeClr val="dk1"/>
              </a:buClr>
              <a:buSzPts val="1100"/>
              <a:buFont typeface="Arial"/>
              <a:buNone/>
            </a:pPr>
            <a:r>
              <a:rPr lang="en-US" sz="1100">
                <a:latin typeface="Calibri"/>
                <a:ea typeface="Calibri"/>
                <a:cs typeface="Calibri"/>
                <a:sym typeface="Calibri"/>
              </a:rPr>
              <a:t>Tier 1 – Strong Evidence: the effectiveness of the practices or programs is supported by one or more well-designed and well-implemented randomized control experimental studies.</a:t>
            </a:r>
            <a:endParaRPr sz="1100">
              <a:latin typeface="Calibri"/>
              <a:ea typeface="Calibri"/>
              <a:cs typeface="Calibri"/>
              <a:sym typeface="Calibri"/>
            </a:endParaRPr>
          </a:p>
          <a:p>
            <a:pPr marL="457200" marR="21334" lvl="0" indent="0" algn="l" rtl="0">
              <a:lnSpc>
                <a:spcPct val="100000"/>
              </a:lnSpc>
              <a:spcBef>
                <a:spcPts val="0"/>
              </a:spcBef>
              <a:spcAft>
                <a:spcPts val="0"/>
              </a:spcAft>
              <a:buClr>
                <a:schemeClr val="dk1"/>
              </a:buClr>
              <a:buSzPts val="1100"/>
              <a:buFont typeface="Arial"/>
              <a:buNone/>
            </a:pPr>
            <a:r>
              <a:rPr lang="en-US" sz="1100">
                <a:latin typeface="Calibri"/>
                <a:ea typeface="Calibri"/>
                <a:cs typeface="Calibri"/>
                <a:sym typeface="Calibri"/>
              </a:rPr>
              <a:t>Tier 2 – Moderate Evidence: the effectiveness of the practices or programs is supported by one or more well-designed and well-implemented quasi-experimental studies.</a:t>
            </a:r>
            <a:endParaRPr sz="1100">
              <a:latin typeface="Calibri"/>
              <a:ea typeface="Calibri"/>
              <a:cs typeface="Calibri"/>
              <a:sym typeface="Calibri"/>
            </a:endParaRPr>
          </a:p>
          <a:p>
            <a:pPr marL="457200" marR="21334" lvl="0" indent="0" algn="l" rtl="0">
              <a:lnSpc>
                <a:spcPct val="100000"/>
              </a:lnSpc>
              <a:spcBef>
                <a:spcPts val="0"/>
              </a:spcBef>
              <a:spcAft>
                <a:spcPts val="0"/>
              </a:spcAft>
              <a:buClr>
                <a:schemeClr val="dk1"/>
              </a:buClr>
              <a:buSzPts val="1100"/>
              <a:buFont typeface="Arial"/>
              <a:buNone/>
            </a:pPr>
            <a:r>
              <a:rPr lang="en-US" sz="1100">
                <a:latin typeface="Calibri"/>
                <a:ea typeface="Calibri"/>
                <a:cs typeface="Calibri"/>
                <a:sym typeface="Calibri"/>
              </a:rPr>
              <a:t>Tier 3 – Promising Evidence: the effectiveness of the practices or programs is supported by one or more well-designed and well-implemented correlational studies (with statistical controls for selection bias).</a:t>
            </a:r>
            <a:endParaRPr sz="1100">
              <a:latin typeface="Calibri"/>
              <a:ea typeface="Calibri"/>
              <a:cs typeface="Calibri"/>
              <a:sym typeface="Calibri"/>
            </a:endParaRPr>
          </a:p>
          <a:p>
            <a:pPr marL="457200" marR="21334" lvl="0" indent="0" algn="l" rtl="0">
              <a:lnSpc>
                <a:spcPct val="100000"/>
              </a:lnSpc>
              <a:spcBef>
                <a:spcPts val="0"/>
              </a:spcBef>
              <a:spcAft>
                <a:spcPts val="0"/>
              </a:spcAft>
              <a:buClr>
                <a:schemeClr val="dk1"/>
              </a:buClr>
              <a:buSzPts val="1100"/>
              <a:buFont typeface="Arial"/>
              <a:buNone/>
            </a:pPr>
            <a:r>
              <a:rPr lang="en-US" sz="1100">
                <a:latin typeface="Calibri"/>
                <a:ea typeface="Calibri"/>
                <a:cs typeface="Calibri"/>
                <a:sym typeface="Calibri"/>
              </a:rPr>
              <a:t>Tier 4 – Demonstrates a Rationale: practices that have a well-defined logic model or theory of action, are supported by research, and have some effort underway by a State Educational Agency, LEA, or outside research organization to determine their effectiveness.</a:t>
            </a:r>
            <a:endParaRPr sz="1100">
              <a:latin typeface="Calibri"/>
              <a:ea typeface="Calibri"/>
              <a:cs typeface="Calibri"/>
              <a:sym typeface="Calibri"/>
            </a:endParaRPr>
          </a:p>
          <a:p>
            <a:pPr marL="0" marR="21334" lvl="0" indent="0" algn="l" rtl="0">
              <a:lnSpc>
                <a:spcPct val="115000"/>
              </a:lnSpc>
              <a:spcBef>
                <a:spcPts val="0"/>
              </a:spcBef>
              <a:spcAft>
                <a:spcPts val="0"/>
              </a:spcAft>
              <a:buClr>
                <a:schemeClr val="dk1"/>
              </a:buClr>
              <a:buSzPts val="1100"/>
              <a:buFont typeface="Arial"/>
              <a:buNone/>
            </a:pPr>
            <a:r>
              <a:rPr lang="en-US" sz="1100" i="1">
                <a:latin typeface="Calibri"/>
                <a:ea typeface="Calibri"/>
                <a:cs typeface="Calibri"/>
                <a:sym typeface="Calibri"/>
              </a:rPr>
              <a:t>Referenced from USED’s </a:t>
            </a:r>
            <a:r>
              <a:rPr lang="en-US" sz="1100" i="1" u="sng">
                <a:solidFill>
                  <a:srgbClr val="1155CC"/>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ESSER and GEER FAQ</a:t>
            </a:r>
            <a:r>
              <a:rPr lang="en-US" sz="1100" i="1">
                <a:latin typeface="Calibri"/>
                <a:ea typeface="Calibri"/>
                <a:cs typeface="Calibri"/>
                <a:sym typeface="Calibri"/>
              </a:rPr>
              <a:t>, p 16, May 2021</a:t>
            </a:r>
            <a:endParaRPr/>
          </a:p>
        </p:txBody>
      </p:sp>
      <p:sp>
        <p:nvSpPr>
          <p:cNvPr id="225" name="Google Shape;225;p21: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3536d4642_0_7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f3536d4642_0_7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35" name="Google Shape;235;gf3536d4642_0_7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f3536d4642_0_4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f3536d4642_0_4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43" name="Google Shape;243;gf3536d4642_0_4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f3536d4642_0_1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f3536d4642_0_1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2" name="Google Shape;252;gf3536d4642_0_18: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3536d4642_0_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f3536d4642_0_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0" name="Google Shape;260;gf3536d4642_0_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latin typeface="Calibri"/>
                <a:ea typeface="Calibri"/>
                <a:cs typeface="Calibri"/>
                <a:sym typeface="Calibri"/>
              </a:rPr>
              <a:t>Power Strategies: in the context of this guide, the term is based on ERS’ 5 “power strategies” (and real-life examples) to accelerate equity-focused recovery and redesign. ERS describes “power strategies” as strategies that address critical student needs and lay a sustainable foundation for lasting improvement. They are grounded in years of research on how to best support students’ academic and social-emotional development. </a:t>
            </a: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a:latin typeface="Calibri"/>
                <a:ea typeface="Calibri"/>
                <a:cs typeface="Calibri"/>
                <a:sym typeface="Calibri"/>
              </a:rPr>
              <a:t>Note: the strategies for your plan may include strategies identified through your SIA process.  You may also choose to invest in different ones, based on your student needs.</a:t>
            </a: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269" name="Google Shape;26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4_Blank">
  <p:cSld name="4_Blank">
    <p:bg>
      <p:bgPr>
        <a:solidFill>
          <a:schemeClr val="lt1"/>
        </a:solidFill>
        <a:effectLst/>
      </p:bgPr>
    </p:bg>
    <p:spTree>
      <p:nvGrpSpPr>
        <p:cNvPr id="1" name="Shape 19"/>
        <p:cNvGrpSpPr/>
        <p:nvPr/>
      </p:nvGrpSpPr>
      <p:grpSpPr>
        <a:xfrm>
          <a:off x="0" y="0"/>
          <a:ext cx="0" cy="0"/>
          <a:chOff x="0" y="0"/>
          <a:chExt cx="0" cy="0"/>
        </a:xfrm>
      </p:grpSpPr>
      <p:pic>
        <p:nvPicPr>
          <p:cNvPr id="20" name="Google Shape;20;p35"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21" name="Google Shape;21;p35"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22" name="Google Shape;22;p35"/>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SzPts val="44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35"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24" name="Google Shape;24;p35"/>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9"/>
        <p:cNvGrpSpPr/>
        <p:nvPr/>
      </p:nvGrpSpPr>
      <p:grpSpPr>
        <a:xfrm>
          <a:off x="0" y="0"/>
          <a:ext cx="0" cy="0"/>
          <a:chOff x="0" y="0"/>
          <a:chExt cx="0" cy="0"/>
        </a:xfrm>
      </p:grpSpPr>
      <p:sp>
        <p:nvSpPr>
          <p:cNvPr id="80" name="Google Shape;80;p45"/>
          <p:cNvSpPr txBox="1">
            <a:spLocks noGrp="1"/>
          </p:cNvSpPr>
          <p:nvPr>
            <p:ph type="title"/>
          </p:nvPr>
        </p:nvSpPr>
        <p:spPr>
          <a:xfrm>
            <a:off x="2679825" y="93193"/>
            <a:ext cx="6400800" cy="8576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5"/>
          <p:cNvSpPr txBox="1">
            <a:spLocks noGrp="1"/>
          </p:cNvSpPr>
          <p:nvPr>
            <p:ph type="body" idx="1"/>
          </p:nvPr>
        </p:nvSpPr>
        <p:spPr>
          <a:xfrm>
            <a:off x="655811" y="2558123"/>
            <a:ext cx="3886200" cy="2749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5"/>
          <p:cNvSpPr txBox="1">
            <a:spLocks noGrp="1"/>
          </p:cNvSpPr>
          <p:nvPr>
            <p:ph type="body" idx="2"/>
          </p:nvPr>
        </p:nvSpPr>
        <p:spPr>
          <a:xfrm>
            <a:off x="4656311" y="2558123"/>
            <a:ext cx="3886200" cy="2749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5"/>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4"/>
        <p:cNvGrpSpPr/>
        <p:nvPr/>
      </p:nvGrpSpPr>
      <p:grpSpPr>
        <a:xfrm>
          <a:off x="0" y="0"/>
          <a:ext cx="0" cy="0"/>
          <a:chOff x="0" y="0"/>
          <a:chExt cx="0" cy="0"/>
        </a:xfrm>
      </p:grpSpPr>
      <p:sp>
        <p:nvSpPr>
          <p:cNvPr id="85" name="Google Shape;85;p46"/>
          <p:cNvSpPr txBox="1">
            <a:spLocks noGrp="1"/>
          </p:cNvSpPr>
          <p:nvPr>
            <p:ph type="title"/>
          </p:nvPr>
        </p:nvSpPr>
        <p:spPr>
          <a:xfrm>
            <a:off x="2679825" y="93193"/>
            <a:ext cx="6400800" cy="8576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6"/>
          <p:cNvSpPr txBox="1">
            <a:spLocks noGrp="1"/>
          </p:cNvSpPr>
          <p:nvPr>
            <p:ph type="body" idx="1"/>
          </p:nvPr>
        </p:nvSpPr>
        <p:spPr>
          <a:xfrm>
            <a:off x="584574" y="2471440"/>
            <a:ext cx="3868200" cy="824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46"/>
          <p:cNvSpPr txBox="1">
            <a:spLocks noGrp="1"/>
          </p:cNvSpPr>
          <p:nvPr>
            <p:ph type="body" idx="2"/>
          </p:nvPr>
        </p:nvSpPr>
        <p:spPr>
          <a:xfrm>
            <a:off x="584574" y="3372933"/>
            <a:ext cx="3868200" cy="2240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6"/>
          <p:cNvSpPr txBox="1">
            <a:spLocks noGrp="1"/>
          </p:cNvSpPr>
          <p:nvPr>
            <p:ph type="body" idx="3"/>
          </p:nvPr>
        </p:nvSpPr>
        <p:spPr>
          <a:xfrm>
            <a:off x="4583884" y="2471440"/>
            <a:ext cx="3887400" cy="824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46"/>
          <p:cNvSpPr txBox="1">
            <a:spLocks noGrp="1"/>
          </p:cNvSpPr>
          <p:nvPr>
            <p:ph type="body" idx="4"/>
          </p:nvPr>
        </p:nvSpPr>
        <p:spPr>
          <a:xfrm>
            <a:off x="4583884" y="3372933"/>
            <a:ext cx="3887400" cy="2240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6"/>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91"/>
        <p:cNvGrpSpPr/>
        <p:nvPr/>
      </p:nvGrpSpPr>
      <p:grpSpPr>
        <a:xfrm>
          <a:off x="0" y="0"/>
          <a:ext cx="0" cy="0"/>
          <a:chOff x="0" y="0"/>
          <a:chExt cx="0" cy="0"/>
        </a:xfrm>
      </p:grpSpPr>
      <p:sp>
        <p:nvSpPr>
          <p:cNvPr id="92" name="Google Shape;92;p47"/>
          <p:cNvSpPr txBox="1">
            <a:spLocks noGrp="1"/>
          </p:cNvSpPr>
          <p:nvPr>
            <p:ph type="title"/>
          </p:nvPr>
        </p:nvSpPr>
        <p:spPr>
          <a:xfrm>
            <a:off x="120178" y="138545"/>
            <a:ext cx="8924400" cy="793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47" descr="Decorative geometric pattern"/>
          <p:cNvPicPr preferRelativeResize="0"/>
          <p:nvPr/>
        </p:nvPicPr>
        <p:blipFill rotWithShape="1">
          <a:blip r:embed="rId2">
            <a:alphaModFix/>
          </a:blip>
          <a:srcRect/>
          <a:stretch/>
        </p:blipFill>
        <p:spPr>
          <a:xfrm>
            <a:off x="1" y="1"/>
            <a:ext cx="9144001" cy="6494852"/>
          </a:xfrm>
          <a:prstGeom prst="rect">
            <a:avLst/>
          </a:prstGeom>
          <a:noFill/>
          <a:ln>
            <a:noFill/>
          </a:ln>
        </p:spPr>
      </p:pic>
      <p:pic>
        <p:nvPicPr>
          <p:cNvPr id="94" name="Google Shape;94;p47" descr="Decorative blue bar"/>
          <p:cNvPicPr preferRelativeResize="0"/>
          <p:nvPr/>
        </p:nvPicPr>
        <p:blipFill rotWithShape="1">
          <a:blip r:embed="rId3">
            <a:alphaModFix/>
          </a:blip>
          <a:srcRect/>
          <a:stretch/>
        </p:blipFill>
        <p:spPr>
          <a:xfrm>
            <a:off x="1" y="6494854"/>
            <a:ext cx="9144001" cy="368372"/>
          </a:xfrm>
          <a:prstGeom prst="rect">
            <a:avLst/>
          </a:prstGeom>
          <a:noFill/>
          <a:ln>
            <a:noFill/>
          </a:ln>
        </p:spPr>
      </p:pic>
      <p:pic>
        <p:nvPicPr>
          <p:cNvPr id="95" name="Google Shape;95;p47" descr="Oregon Department of Education Logo"/>
          <p:cNvPicPr preferRelativeResize="0"/>
          <p:nvPr/>
        </p:nvPicPr>
        <p:blipFill rotWithShape="1">
          <a:blip r:embed="rId4">
            <a:alphaModFix/>
          </a:blip>
          <a:srcRect/>
          <a:stretch/>
        </p:blipFill>
        <p:spPr>
          <a:xfrm>
            <a:off x="7171552" y="5594283"/>
            <a:ext cx="1479336" cy="980912"/>
          </a:xfrm>
          <a:prstGeom prst="rect">
            <a:avLst/>
          </a:prstGeom>
          <a:noFill/>
          <a:ln>
            <a:noFill/>
          </a:ln>
        </p:spPr>
      </p:pic>
      <p:sp>
        <p:nvSpPr>
          <p:cNvPr id="96" name="Google Shape;96;p47"/>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97"/>
        <p:cNvGrpSpPr/>
        <p:nvPr/>
      </p:nvGrpSpPr>
      <p:grpSpPr>
        <a:xfrm>
          <a:off x="0" y="0"/>
          <a:ext cx="0" cy="0"/>
          <a:chOff x="0" y="0"/>
          <a:chExt cx="0" cy="0"/>
        </a:xfrm>
      </p:grpSpPr>
      <p:sp>
        <p:nvSpPr>
          <p:cNvPr id="98" name="Google Shape;98;p48"/>
          <p:cNvSpPr txBox="1">
            <a:spLocks noGrp="1"/>
          </p:cNvSpPr>
          <p:nvPr>
            <p:ph type="title"/>
          </p:nvPr>
        </p:nvSpPr>
        <p:spPr>
          <a:xfrm>
            <a:off x="1881838" y="111581"/>
            <a:ext cx="7152300" cy="10132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9" name="Google Shape;99;p48"/>
          <p:cNvPicPr preferRelativeResize="0"/>
          <p:nvPr/>
        </p:nvPicPr>
        <p:blipFill rotWithShape="1">
          <a:blip r:embed="rId2">
            <a:alphaModFix/>
          </a:blip>
          <a:srcRect/>
          <a:stretch/>
        </p:blipFill>
        <p:spPr>
          <a:xfrm>
            <a:off x="-90611" y="53563"/>
            <a:ext cx="1479336" cy="980911"/>
          </a:xfrm>
          <a:prstGeom prst="rect">
            <a:avLst/>
          </a:prstGeom>
          <a:noFill/>
          <a:ln>
            <a:noFill/>
          </a:ln>
        </p:spPr>
      </p:pic>
      <p:sp>
        <p:nvSpPr>
          <p:cNvPr id="100" name="Google Shape;100;p48"/>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1"/>
        <p:cNvGrpSpPr/>
        <p:nvPr/>
      </p:nvGrpSpPr>
      <p:grpSpPr>
        <a:xfrm>
          <a:off x="0" y="0"/>
          <a:ext cx="0" cy="0"/>
          <a:chOff x="0" y="0"/>
          <a:chExt cx="0" cy="0"/>
        </a:xfrm>
      </p:grpSpPr>
      <p:sp>
        <p:nvSpPr>
          <p:cNvPr id="102" name="Google Shape;102;p49"/>
          <p:cNvSpPr txBox="1">
            <a:spLocks noGrp="1"/>
          </p:cNvSpPr>
          <p:nvPr>
            <p:ph type="title"/>
          </p:nvPr>
        </p:nvSpPr>
        <p:spPr>
          <a:xfrm>
            <a:off x="2711848" y="111581"/>
            <a:ext cx="6322500" cy="1013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9"/>
          <p:cNvSpPr txBox="1">
            <a:spLocks noGrp="1"/>
          </p:cNvSpPr>
          <p:nvPr>
            <p:ph type="body" idx="1"/>
          </p:nvPr>
        </p:nvSpPr>
        <p:spPr>
          <a:xfrm>
            <a:off x="3887391" y="1992833"/>
            <a:ext cx="4629300" cy="38684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4" name="Google Shape;104;p49"/>
          <p:cNvSpPr txBox="1">
            <a:spLocks noGrp="1"/>
          </p:cNvSpPr>
          <p:nvPr>
            <p:ph type="body" idx="2"/>
          </p:nvPr>
        </p:nvSpPr>
        <p:spPr>
          <a:xfrm>
            <a:off x="629841" y="3593039"/>
            <a:ext cx="2949300" cy="227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49"/>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6"/>
        <p:cNvGrpSpPr/>
        <p:nvPr/>
      </p:nvGrpSpPr>
      <p:grpSpPr>
        <a:xfrm>
          <a:off x="0" y="0"/>
          <a:ext cx="0" cy="0"/>
          <a:chOff x="0" y="0"/>
          <a:chExt cx="0" cy="0"/>
        </a:xfrm>
      </p:grpSpPr>
      <p:sp>
        <p:nvSpPr>
          <p:cNvPr id="107" name="Google Shape;107;p50"/>
          <p:cNvSpPr txBox="1">
            <a:spLocks noGrp="1"/>
          </p:cNvSpPr>
          <p:nvPr>
            <p:ph type="title"/>
          </p:nvPr>
        </p:nvSpPr>
        <p:spPr>
          <a:xfrm>
            <a:off x="2711848" y="111581"/>
            <a:ext cx="6322500" cy="1013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50"/>
          <p:cNvSpPr>
            <a:spLocks noGrp="1"/>
          </p:cNvSpPr>
          <p:nvPr>
            <p:ph type="pic" idx="2"/>
          </p:nvPr>
        </p:nvSpPr>
        <p:spPr>
          <a:xfrm>
            <a:off x="3887391" y="1999817"/>
            <a:ext cx="4629300" cy="3861200"/>
          </a:xfrm>
          <a:prstGeom prst="rect">
            <a:avLst/>
          </a:prstGeom>
          <a:noFill/>
          <a:ln>
            <a:noFill/>
          </a:ln>
        </p:spPr>
      </p:sp>
      <p:sp>
        <p:nvSpPr>
          <p:cNvPr id="109" name="Google Shape;109;p50"/>
          <p:cNvSpPr txBox="1">
            <a:spLocks noGrp="1"/>
          </p:cNvSpPr>
          <p:nvPr>
            <p:ph type="body" idx="1"/>
          </p:nvPr>
        </p:nvSpPr>
        <p:spPr>
          <a:xfrm>
            <a:off x="629841" y="3613979"/>
            <a:ext cx="2949300" cy="224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50"/>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2_Blank 1" type="blank">
  <p:cSld name="BLANK">
    <p:bg>
      <p:bgPr>
        <a:blipFill>
          <a:blip r:embed="rId2">
            <a:alphaModFix/>
          </a:blip>
          <a:stretch>
            <a:fillRect/>
          </a:stretch>
        </a:blipFill>
        <a:effectLst/>
      </p:bgPr>
    </p:bg>
    <p:spTree>
      <p:nvGrpSpPr>
        <p:cNvPr id="1" name="Shape 111"/>
        <p:cNvGrpSpPr/>
        <p:nvPr/>
      </p:nvGrpSpPr>
      <p:grpSpPr>
        <a:xfrm>
          <a:off x="0" y="0"/>
          <a:ext cx="0" cy="0"/>
          <a:chOff x="0" y="0"/>
          <a:chExt cx="0" cy="0"/>
        </a:xfrm>
      </p:grpSpPr>
      <p:pic>
        <p:nvPicPr>
          <p:cNvPr id="112" name="Google Shape;112;p51"/>
          <p:cNvPicPr preferRelativeResize="0"/>
          <p:nvPr/>
        </p:nvPicPr>
        <p:blipFill rotWithShape="1">
          <a:blip r:embed="rId3">
            <a:alphaModFix/>
          </a:blip>
          <a:srcRect/>
          <a:stretch/>
        </p:blipFill>
        <p:spPr>
          <a:xfrm>
            <a:off x="-1" y="111581"/>
            <a:ext cx="964407" cy="502115"/>
          </a:xfrm>
          <a:prstGeom prst="rect">
            <a:avLst/>
          </a:prstGeom>
          <a:noFill/>
          <a:ln>
            <a:noFill/>
          </a:ln>
        </p:spPr>
      </p:pic>
      <p:sp>
        <p:nvSpPr>
          <p:cNvPr id="113" name="Google Shape;113;p51"/>
          <p:cNvSpPr txBox="1">
            <a:spLocks noGrp="1"/>
          </p:cNvSpPr>
          <p:nvPr>
            <p:ph type="sldNum" idx="12"/>
          </p:nvPr>
        </p:nvSpPr>
        <p:spPr>
          <a:xfrm>
            <a:off x="8556784" y="6333135"/>
            <a:ext cx="548700" cy="52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2_Blank 2">
  <p:cSld name="2_Blank 2">
    <p:bg>
      <p:bgPr>
        <a:blipFill>
          <a:blip r:embed="rId2">
            <a:alphaModFix/>
          </a:blip>
          <a:stretch>
            <a:fillRect/>
          </a:stretch>
        </a:blipFill>
        <a:effectLst/>
      </p:bgPr>
    </p:bg>
    <p:spTree>
      <p:nvGrpSpPr>
        <p:cNvPr id="1" name="Shape 114"/>
        <p:cNvGrpSpPr/>
        <p:nvPr/>
      </p:nvGrpSpPr>
      <p:grpSpPr>
        <a:xfrm>
          <a:off x="0" y="0"/>
          <a:ext cx="0" cy="0"/>
          <a:chOff x="0" y="0"/>
          <a:chExt cx="0" cy="0"/>
        </a:xfrm>
      </p:grpSpPr>
      <p:pic>
        <p:nvPicPr>
          <p:cNvPr id="115" name="Google Shape;115;p52"/>
          <p:cNvPicPr preferRelativeResize="0"/>
          <p:nvPr/>
        </p:nvPicPr>
        <p:blipFill rotWithShape="1">
          <a:blip r:embed="rId3">
            <a:alphaModFix/>
          </a:blip>
          <a:srcRect/>
          <a:stretch/>
        </p:blipFill>
        <p:spPr>
          <a:xfrm>
            <a:off x="-1" y="111581"/>
            <a:ext cx="964407" cy="502115"/>
          </a:xfrm>
          <a:prstGeom prst="rect">
            <a:avLst/>
          </a:prstGeom>
          <a:noFill/>
          <a:ln>
            <a:noFill/>
          </a:ln>
        </p:spPr>
      </p:pic>
      <p:pic>
        <p:nvPicPr>
          <p:cNvPr id="116" name="Google Shape;116;p52"/>
          <p:cNvPicPr preferRelativeResize="0"/>
          <p:nvPr/>
        </p:nvPicPr>
        <p:blipFill rotWithShape="1">
          <a:blip r:embed="rId3">
            <a:alphaModFix/>
          </a:blip>
          <a:srcRect/>
          <a:stretch/>
        </p:blipFill>
        <p:spPr>
          <a:xfrm>
            <a:off x="-1" y="111581"/>
            <a:ext cx="964407" cy="502115"/>
          </a:xfrm>
          <a:prstGeom prst="rect">
            <a:avLst/>
          </a:prstGeom>
          <a:noFill/>
          <a:ln>
            <a:noFill/>
          </a:ln>
        </p:spPr>
      </p:pic>
      <p:pic>
        <p:nvPicPr>
          <p:cNvPr id="117" name="Google Shape;117;p52"/>
          <p:cNvPicPr preferRelativeResize="0"/>
          <p:nvPr/>
        </p:nvPicPr>
        <p:blipFill rotWithShape="1">
          <a:blip r:embed="rId3">
            <a:alphaModFix/>
          </a:blip>
          <a:srcRect/>
          <a:stretch/>
        </p:blipFill>
        <p:spPr>
          <a:xfrm>
            <a:off x="-1" y="111581"/>
            <a:ext cx="964407" cy="502115"/>
          </a:xfrm>
          <a:prstGeom prst="rect">
            <a:avLst/>
          </a:prstGeom>
          <a:noFill/>
          <a:ln>
            <a:noFill/>
          </a:ln>
        </p:spPr>
      </p:pic>
      <p:sp>
        <p:nvSpPr>
          <p:cNvPr id="118" name="Google Shape;118;p52"/>
          <p:cNvSpPr txBox="1">
            <a:spLocks noGrp="1"/>
          </p:cNvSpPr>
          <p:nvPr>
            <p:ph type="sldNum" idx="12"/>
          </p:nvPr>
        </p:nvSpPr>
        <p:spPr>
          <a:xfrm>
            <a:off x="8556784" y="6333135"/>
            <a:ext cx="548700" cy="52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19"/>
        <p:cNvGrpSpPr/>
        <p:nvPr/>
      </p:nvGrpSpPr>
      <p:grpSpPr>
        <a:xfrm>
          <a:off x="0" y="0"/>
          <a:ext cx="0" cy="0"/>
          <a:chOff x="0" y="0"/>
          <a:chExt cx="0" cy="0"/>
        </a:xfrm>
      </p:grpSpPr>
      <p:sp>
        <p:nvSpPr>
          <p:cNvPr id="120" name="Google Shape;120;p53"/>
          <p:cNvSpPr/>
          <p:nvPr/>
        </p:nvSpPr>
        <p:spPr>
          <a:xfrm>
            <a:off x="154641" y="215153"/>
            <a:ext cx="8831100" cy="6432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1" name="Google Shape;121;p53"/>
          <p:cNvSpPr txBox="1">
            <a:spLocks noGrp="1"/>
          </p:cNvSpPr>
          <p:nvPr>
            <p:ph type="title"/>
          </p:nvPr>
        </p:nvSpPr>
        <p:spPr>
          <a:xfrm>
            <a:off x="537882" y="457200"/>
            <a:ext cx="8088300" cy="10268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1"/>
              </a:buClr>
              <a:buSzPts val="33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53"/>
          <p:cNvSpPr txBox="1">
            <a:spLocks noGrp="1"/>
          </p:cNvSpPr>
          <p:nvPr>
            <p:ph type="dt" idx="10"/>
          </p:nvPr>
        </p:nvSpPr>
        <p:spPr>
          <a:xfrm>
            <a:off x="2891118" y="6139793"/>
            <a:ext cx="33819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Google Shape;123;p53"/>
          <p:cNvSpPr txBox="1">
            <a:spLocks noGrp="1"/>
          </p:cNvSpPr>
          <p:nvPr>
            <p:ph type="ftr" idx="11"/>
          </p:nvPr>
        </p:nvSpPr>
        <p:spPr>
          <a:xfrm>
            <a:off x="537882" y="6139793"/>
            <a:ext cx="21480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4" name="Google Shape;124;p53"/>
          <p:cNvSpPr txBox="1">
            <a:spLocks noGrp="1"/>
          </p:cNvSpPr>
          <p:nvPr>
            <p:ph type="sldNum" idx="12"/>
          </p:nvPr>
        </p:nvSpPr>
        <p:spPr>
          <a:xfrm>
            <a:off x="6457950" y="6139793"/>
            <a:ext cx="2168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1" type="title">
  <p:cSld name="TITLE">
    <p:spTree>
      <p:nvGrpSpPr>
        <p:cNvPr id="1" name="Shape 125"/>
        <p:cNvGrpSpPr/>
        <p:nvPr/>
      </p:nvGrpSpPr>
      <p:grpSpPr>
        <a:xfrm>
          <a:off x="0" y="0"/>
          <a:ext cx="0" cy="0"/>
          <a:chOff x="0" y="0"/>
          <a:chExt cx="0" cy="0"/>
        </a:xfrm>
      </p:grpSpPr>
      <p:pic>
        <p:nvPicPr>
          <p:cNvPr id="126" name="Google Shape;126;p54" descr="OHAmasterpage_nobackfinal_shared.jpg"/>
          <p:cNvPicPr preferRelativeResize="0"/>
          <p:nvPr/>
        </p:nvPicPr>
        <p:blipFill rotWithShape="1">
          <a:blip r:embed="rId2">
            <a:alphaModFix/>
          </a:blip>
          <a:srcRect/>
          <a:stretch/>
        </p:blipFill>
        <p:spPr>
          <a:xfrm>
            <a:off x="2690" y="0"/>
            <a:ext cx="6853964" cy="6858000"/>
          </a:xfrm>
          <a:prstGeom prst="rect">
            <a:avLst/>
          </a:prstGeom>
          <a:noFill/>
          <a:ln>
            <a:noFill/>
          </a:ln>
        </p:spPr>
      </p:pic>
      <p:sp>
        <p:nvSpPr>
          <p:cNvPr id="127" name="Google Shape;127;p54"/>
          <p:cNvSpPr txBox="1">
            <a:spLocks noGrp="1"/>
          </p:cNvSpPr>
          <p:nvPr>
            <p:ph type="ctrTitle"/>
          </p:nvPr>
        </p:nvSpPr>
        <p:spPr>
          <a:xfrm>
            <a:off x="685800" y="682627"/>
            <a:ext cx="7772400" cy="1470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54"/>
          <p:cNvSpPr txBox="1">
            <a:spLocks noGrp="1"/>
          </p:cNvSpPr>
          <p:nvPr>
            <p:ph type="subTitle" idx="1"/>
          </p:nvPr>
        </p:nvSpPr>
        <p:spPr>
          <a:xfrm>
            <a:off x="1371600" y="2438400"/>
            <a:ext cx="6400800" cy="17528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80"/>
              </a:spcBef>
              <a:spcAft>
                <a:spcPts val="0"/>
              </a:spcAft>
              <a:buClr>
                <a:srgbClr val="005595"/>
              </a:buClr>
              <a:buSzPts val="1400"/>
              <a:buFont typeface="Arial"/>
              <a:buNone/>
              <a:defRPr sz="1400"/>
            </a:lvl1pPr>
            <a:lvl2pPr lvl="1" algn="l">
              <a:lnSpc>
                <a:spcPct val="90000"/>
              </a:lnSpc>
              <a:spcBef>
                <a:spcPts val="360"/>
              </a:spcBef>
              <a:spcAft>
                <a:spcPts val="0"/>
              </a:spcAft>
              <a:buClr>
                <a:srgbClr val="005595"/>
              </a:buClr>
              <a:buSzPts val="1800"/>
              <a:buChar char="•"/>
              <a:defRPr/>
            </a:lvl2pPr>
            <a:lvl3pPr lvl="2" algn="l">
              <a:lnSpc>
                <a:spcPct val="90000"/>
              </a:lnSpc>
              <a:spcBef>
                <a:spcPts val="360"/>
              </a:spcBef>
              <a:spcAft>
                <a:spcPts val="0"/>
              </a:spcAft>
              <a:buClr>
                <a:srgbClr val="005595"/>
              </a:buClr>
              <a:buSzPts val="1800"/>
              <a:buChar char="•"/>
              <a:defRPr/>
            </a:lvl3pPr>
            <a:lvl4pPr lvl="3" algn="l">
              <a:lnSpc>
                <a:spcPct val="90000"/>
              </a:lnSpc>
              <a:spcBef>
                <a:spcPts val="360"/>
              </a:spcBef>
              <a:spcAft>
                <a:spcPts val="0"/>
              </a:spcAft>
              <a:buClr>
                <a:srgbClr val="005595"/>
              </a:buClr>
              <a:buSzPts val="1800"/>
              <a:buChar char="•"/>
              <a:defRPr/>
            </a:lvl4pPr>
            <a:lvl5pPr lvl="4" algn="l">
              <a:lnSpc>
                <a:spcPct val="90000"/>
              </a:lnSpc>
              <a:spcBef>
                <a:spcPts val="360"/>
              </a:spcBef>
              <a:spcAft>
                <a:spcPts val="0"/>
              </a:spcAft>
              <a:buClr>
                <a:srgbClr val="005595"/>
              </a:buClr>
              <a:buSzPts val="1800"/>
              <a:buChar char="•"/>
              <a:defRPr/>
            </a:lvl5pPr>
            <a:lvl6pPr lvl="5" algn="l">
              <a:lnSpc>
                <a:spcPct val="90000"/>
              </a:lnSpc>
              <a:spcBef>
                <a:spcPts val="360"/>
              </a:spcBef>
              <a:spcAft>
                <a:spcPts val="0"/>
              </a:spcAft>
              <a:buClr>
                <a:srgbClr val="005595"/>
              </a:buClr>
              <a:buSzPts val="1800"/>
              <a:buChar char="•"/>
              <a:defRPr/>
            </a:lvl6pPr>
            <a:lvl7pPr lvl="6" algn="l">
              <a:lnSpc>
                <a:spcPct val="90000"/>
              </a:lnSpc>
              <a:spcBef>
                <a:spcPts val="360"/>
              </a:spcBef>
              <a:spcAft>
                <a:spcPts val="0"/>
              </a:spcAft>
              <a:buClr>
                <a:srgbClr val="005595"/>
              </a:buClr>
              <a:buSzPts val="1800"/>
              <a:buChar char="•"/>
              <a:defRPr/>
            </a:lvl7pPr>
            <a:lvl8pPr lvl="7" algn="l">
              <a:lnSpc>
                <a:spcPct val="90000"/>
              </a:lnSpc>
              <a:spcBef>
                <a:spcPts val="360"/>
              </a:spcBef>
              <a:spcAft>
                <a:spcPts val="0"/>
              </a:spcAft>
              <a:buClr>
                <a:srgbClr val="005595"/>
              </a:buClr>
              <a:buSzPts val="1800"/>
              <a:buChar char="•"/>
              <a:defRPr/>
            </a:lvl8pPr>
            <a:lvl9pPr lvl="8" algn="l">
              <a:lnSpc>
                <a:spcPct val="90000"/>
              </a:lnSpc>
              <a:spcBef>
                <a:spcPts val="360"/>
              </a:spcBef>
              <a:spcAft>
                <a:spcPts val="0"/>
              </a:spcAft>
              <a:buClr>
                <a:srgbClr val="005595"/>
              </a:buClr>
              <a:buSzPts val="1800"/>
              <a:buChar char="•"/>
              <a:defRPr/>
            </a:lvl9pPr>
          </a:lstStyle>
          <a:p>
            <a:endParaRPr/>
          </a:p>
        </p:txBody>
      </p:sp>
      <p:sp>
        <p:nvSpPr>
          <p:cNvPr id="129" name="Google Shape;129;p54"/>
          <p:cNvSpPr/>
          <p:nvPr/>
        </p:nvSpPr>
        <p:spPr>
          <a:xfrm>
            <a:off x="3124200" y="6324600"/>
            <a:ext cx="2895600" cy="32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5595"/>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25"/>
        <p:cNvGrpSpPr/>
        <p:nvPr/>
      </p:nvGrpSpPr>
      <p:grpSpPr>
        <a:xfrm>
          <a:off x="0" y="0"/>
          <a:ext cx="0" cy="0"/>
          <a:chOff x="0" y="0"/>
          <a:chExt cx="0" cy="0"/>
        </a:xfrm>
      </p:grpSpPr>
      <p:sp>
        <p:nvSpPr>
          <p:cNvPr id="26" name="Google Shape;26;p39"/>
          <p:cNvSpPr txBox="1">
            <a:spLocks noGrp="1"/>
          </p:cNvSpPr>
          <p:nvPr>
            <p:ph type="title"/>
          </p:nvPr>
        </p:nvSpPr>
        <p:spPr>
          <a:xfrm>
            <a:off x="0" y="1028295"/>
            <a:ext cx="7152300" cy="101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7" name="Google Shape;27;p39" descr="Decorative geometric pattern"/>
          <p:cNvPicPr preferRelativeResize="0"/>
          <p:nvPr/>
        </p:nvPicPr>
        <p:blipFill rotWithShape="1">
          <a:blip r:embed="rId2">
            <a:alphaModFix/>
          </a:blip>
          <a:srcRect/>
          <a:stretch/>
        </p:blipFill>
        <p:spPr>
          <a:xfrm>
            <a:off x="0" y="0"/>
            <a:ext cx="9144001" cy="6494851"/>
          </a:xfrm>
          <a:prstGeom prst="rect">
            <a:avLst/>
          </a:prstGeom>
          <a:noFill/>
          <a:ln>
            <a:noFill/>
          </a:ln>
        </p:spPr>
      </p:pic>
      <p:pic>
        <p:nvPicPr>
          <p:cNvPr id="28" name="Google Shape;28;p39" descr="Decorative blue bar"/>
          <p:cNvPicPr preferRelativeResize="0"/>
          <p:nvPr/>
        </p:nvPicPr>
        <p:blipFill rotWithShape="1">
          <a:blip r:embed="rId3">
            <a:alphaModFix/>
          </a:blip>
          <a:srcRect/>
          <a:stretch/>
        </p:blipFill>
        <p:spPr>
          <a:xfrm>
            <a:off x="0" y="6494853"/>
            <a:ext cx="9144001" cy="276279"/>
          </a:xfrm>
          <a:prstGeom prst="rect">
            <a:avLst/>
          </a:prstGeom>
          <a:noFill/>
          <a:ln>
            <a:noFill/>
          </a:ln>
        </p:spPr>
      </p:pic>
      <p:pic>
        <p:nvPicPr>
          <p:cNvPr id="29" name="Google Shape;29;p39" descr="Oregon Department of Education Logo"/>
          <p:cNvPicPr preferRelativeResize="0"/>
          <p:nvPr/>
        </p:nvPicPr>
        <p:blipFill rotWithShape="1">
          <a:blip r:embed="rId4">
            <a:alphaModFix/>
          </a:blip>
          <a:srcRect/>
          <a:stretch/>
        </p:blipFill>
        <p:spPr>
          <a:xfrm>
            <a:off x="137989" y="205963"/>
            <a:ext cx="1479336" cy="735684"/>
          </a:xfrm>
          <a:prstGeom prst="rect">
            <a:avLst/>
          </a:prstGeom>
          <a:noFill/>
          <a:ln>
            <a:noFill/>
          </a:ln>
        </p:spPr>
      </p:pic>
      <p:sp>
        <p:nvSpPr>
          <p:cNvPr id="30" name="Google Shape;30;p39"/>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39"/>
          <p:cNvSpPr txBox="1">
            <a:spLocks noGrp="1"/>
          </p:cNvSpPr>
          <p:nvPr>
            <p:ph type="subTitle" idx="1"/>
          </p:nvPr>
        </p:nvSpPr>
        <p:spPr>
          <a:xfrm>
            <a:off x="989091" y="2809827"/>
            <a:ext cx="6858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Font typeface="Calibri"/>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30"/>
        <p:cNvGrpSpPr/>
        <p:nvPr/>
      </p:nvGrpSpPr>
      <p:grpSpPr>
        <a:xfrm>
          <a:off x="0" y="0"/>
          <a:ext cx="0" cy="0"/>
          <a:chOff x="0" y="0"/>
          <a:chExt cx="0" cy="0"/>
        </a:xfrm>
      </p:grpSpPr>
      <p:sp>
        <p:nvSpPr>
          <p:cNvPr id="131" name="Google Shape;131;p55"/>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55"/>
          <p:cNvSpPr txBox="1">
            <a:spLocks noGrp="1"/>
          </p:cNvSpPr>
          <p:nvPr>
            <p:ph type="body" idx="1"/>
          </p:nvPr>
        </p:nvSpPr>
        <p:spPr>
          <a:xfrm>
            <a:off x="457200" y="1600200"/>
            <a:ext cx="82296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
              </a:spcBef>
              <a:spcAft>
                <a:spcPts val="0"/>
              </a:spcAft>
              <a:buClr>
                <a:srgbClr val="005595"/>
              </a:buClr>
              <a:buSzPts val="1800"/>
              <a:buChar char="•"/>
              <a:defRPr/>
            </a:lvl1pPr>
            <a:lvl2pPr marL="914400" lvl="1" indent="-342900" algn="l">
              <a:lnSpc>
                <a:spcPct val="90000"/>
              </a:lnSpc>
              <a:spcBef>
                <a:spcPts val="360"/>
              </a:spcBef>
              <a:spcAft>
                <a:spcPts val="0"/>
              </a:spcAft>
              <a:buClr>
                <a:srgbClr val="005595"/>
              </a:buClr>
              <a:buSzPts val="1800"/>
              <a:buChar char="•"/>
              <a:defRPr/>
            </a:lvl2pPr>
            <a:lvl3pPr marL="1371600" lvl="2" indent="-342900" algn="l">
              <a:lnSpc>
                <a:spcPct val="90000"/>
              </a:lnSpc>
              <a:spcBef>
                <a:spcPts val="360"/>
              </a:spcBef>
              <a:spcAft>
                <a:spcPts val="0"/>
              </a:spcAft>
              <a:buClr>
                <a:srgbClr val="005595"/>
              </a:buClr>
              <a:buSzPts val="1800"/>
              <a:buChar char="•"/>
              <a:defRPr/>
            </a:lvl3pPr>
            <a:lvl4pPr marL="1828800" lvl="3" indent="-342900" algn="l">
              <a:lnSpc>
                <a:spcPct val="90000"/>
              </a:lnSpc>
              <a:spcBef>
                <a:spcPts val="360"/>
              </a:spcBef>
              <a:spcAft>
                <a:spcPts val="0"/>
              </a:spcAft>
              <a:buClr>
                <a:srgbClr val="005595"/>
              </a:buClr>
              <a:buSzPts val="1800"/>
              <a:buChar char="•"/>
              <a:defRPr/>
            </a:lvl4pPr>
            <a:lvl5pPr marL="2286000" lvl="4" indent="-342900" algn="l">
              <a:lnSpc>
                <a:spcPct val="90000"/>
              </a:lnSpc>
              <a:spcBef>
                <a:spcPts val="360"/>
              </a:spcBef>
              <a:spcAft>
                <a:spcPts val="0"/>
              </a:spcAft>
              <a:buClr>
                <a:srgbClr val="005595"/>
              </a:buClr>
              <a:buSzPts val="1800"/>
              <a:buChar char="•"/>
              <a:defRPr/>
            </a:lvl5pPr>
            <a:lvl6pPr marL="2743200" lvl="5" indent="-342900" algn="l">
              <a:lnSpc>
                <a:spcPct val="90000"/>
              </a:lnSpc>
              <a:spcBef>
                <a:spcPts val="360"/>
              </a:spcBef>
              <a:spcAft>
                <a:spcPts val="0"/>
              </a:spcAft>
              <a:buClr>
                <a:srgbClr val="005595"/>
              </a:buClr>
              <a:buSzPts val="1800"/>
              <a:buChar char="•"/>
              <a:defRPr/>
            </a:lvl6pPr>
            <a:lvl7pPr marL="3200400" lvl="6" indent="-342900" algn="l">
              <a:lnSpc>
                <a:spcPct val="90000"/>
              </a:lnSpc>
              <a:spcBef>
                <a:spcPts val="360"/>
              </a:spcBef>
              <a:spcAft>
                <a:spcPts val="0"/>
              </a:spcAft>
              <a:buClr>
                <a:srgbClr val="005595"/>
              </a:buClr>
              <a:buSzPts val="1800"/>
              <a:buChar char="•"/>
              <a:defRPr/>
            </a:lvl7pPr>
            <a:lvl8pPr marL="3657600" lvl="7" indent="-342900" algn="l">
              <a:lnSpc>
                <a:spcPct val="90000"/>
              </a:lnSpc>
              <a:spcBef>
                <a:spcPts val="360"/>
              </a:spcBef>
              <a:spcAft>
                <a:spcPts val="0"/>
              </a:spcAft>
              <a:buClr>
                <a:srgbClr val="005595"/>
              </a:buClr>
              <a:buSzPts val="1800"/>
              <a:buChar char="•"/>
              <a:defRPr/>
            </a:lvl8pPr>
            <a:lvl9pPr marL="4114800" lvl="8" indent="-342900" algn="l">
              <a:lnSpc>
                <a:spcPct val="90000"/>
              </a:lnSpc>
              <a:spcBef>
                <a:spcPts val="360"/>
              </a:spcBef>
              <a:spcAft>
                <a:spcPts val="0"/>
              </a:spcAft>
              <a:buClr>
                <a:srgbClr val="005595"/>
              </a:buClr>
              <a:buSzPts val="1800"/>
              <a:buChar char="•"/>
              <a:defRPr/>
            </a:lvl9pPr>
          </a:lstStyle>
          <a:p>
            <a:endParaRPr/>
          </a:p>
        </p:txBody>
      </p:sp>
      <p:sp>
        <p:nvSpPr>
          <p:cNvPr id="133" name="Google Shape;133;p55"/>
          <p:cNvSpPr txBox="1">
            <a:spLocks noGrp="1"/>
          </p:cNvSpPr>
          <p:nvPr>
            <p:ph type="sldNum" idx="12"/>
          </p:nvPr>
        </p:nvSpPr>
        <p:spPr>
          <a:xfrm>
            <a:off x="304800" y="6534151"/>
            <a:ext cx="2133600" cy="2476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4" name="Google Shape;134;p55"/>
          <p:cNvSpPr txBox="1">
            <a:spLocks noGrp="1"/>
          </p:cNvSpPr>
          <p:nvPr>
            <p:ph type="ftr" idx="11"/>
          </p:nvPr>
        </p:nvSpPr>
        <p:spPr>
          <a:xfrm>
            <a:off x="3124200" y="6534151"/>
            <a:ext cx="2895600" cy="324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135"/>
        <p:cNvGrpSpPr/>
        <p:nvPr/>
      </p:nvGrpSpPr>
      <p:grpSpPr>
        <a:xfrm>
          <a:off x="0" y="0"/>
          <a:ext cx="0" cy="0"/>
          <a:chOff x="0" y="0"/>
          <a:chExt cx="0" cy="0"/>
        </a:xfrm>
      </p:grpSpPr>
      <p:sp>
        <p:nvSpPr>
          <p:cNvPr id="136" name="Google Shape;136;p56"/>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56"/>
          <p:cNvSpPr txBox="1">
            <a:spLocks noGrp="1"/>
          </p:cNvSpPr>
          <p:nvPr>
            <p:ph type="body" idx="1"/>
          </p:nvPr>
        </p:nvSpPr>
        <p:spPr>
          <a:xfrm>
            <a:off x="457200" y="1600200"/>
            <a:ext cx="82296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
              </a:spcBef>
              <a:spcAft>
                <a:spcPts val="0"/>
              </a:spcAft>
              <a:buClr>
                <a:srgbClr val="005595"/>
              </a:buClr>
              <a:buSzPts val="1800"/>
              <a:buChar char="•"/>
              <a:defRPr/>
            </a:lvl1pPr>
            <a:lvl2pPr marL="914400" lvl="1" indent="-342900" algn="l">
              <a:lnSpc>
                <a:spcPct val="90000"/>
              </a:lnSpc>
              <a:spcBef>
                <a:spcPts val="360"/>
              </a:spcBef>
              <a:spcAft>
                <a:spcPts val="0"/>
              </a:spcAft>
              <a:buClr>
                <a:srgbClr val="005595"/>
              </a:buClr>
              <a:buSzPts val="1800"/>
              <a:buChar char="•"/>
              <a:defRPr/>
            </a:lvl2pPr>
            <a:lvl3pPr marL="1371600" lvl="2" indent="-342900" algn="l">
              <a:lnSpc>
                <a:spcPct val="90000"/>
              </a:lnSpc>
              <a:spcBef>
                <a:spcPts val="360"/>
              </a:spcBef>
              <a:spcAft>
                <a:spcPts val="0"/>
              </a:spcAft>
              <a:buClr>
                <a:srgbClr val="005595"/>
              </a:buClr>
              <a:buSzPts val="1800"/>
              <a:buChar char="•"/>
              <a:defRPr/>
            </a:lvl3pPr>
            <a:lvl4pPr marL="1828800" lvl="3" indent="-342900" algn="l">
              <a:lnSpc>
                <a:spcPct val="90000"/>
              </a:lnSpc>
              <a:spcBef>
                <a:spcPts val="360"/>
              </a:spcBef>
              <a:spcAft>
                <a:spcPts val="0"/>
              </a:spcAft>
              <a:buClr>
                <a:srgbClr val="005595"/>
              </a:buClr>
              <a:buSzPts val="1800"/>
              <a:buChar char="•"/>
              <a:defRPr/>
            </a:lvl4pPr>
            <a:lvl5pPr marL="2286000" lvl="4" indent="-342900" algn="l">
              <a:lnSpc>
                <a:spcPct val="90000"/>
              </a:lnSpc>
              <a:spcBef>
                <a:spcPts val="360"/>
              </a:spcBef>
              <a:spcAft>
                <a:spcPts val="0"/>
              </a:spcAft>
              <a:buClr>
                <a:srgbClr val="00559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56"/>
          <p:cNvSpPr txBox="1">
            <a:spLocks noGrp="1"/>
          </p:cNvSpPr>
          <p:nvPr>
            <p:ph type="dt" idx="10"/>
          </p:nvPr>
        </p:nvSpPr>
        <p:spPr>
          <a:xfrm>
            <a:off x="304800" y="5943600"/>
            <a:ext cx="3505200" cy="47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Google Shape;139;p56"/>
          <p:cNvSpPr txBox="1">
            <a:spLocks noGrp="1"/>
          </p:cNvSpPr>
          <p:nvPr>
            <p:ph type="sldNum" idx="12"/>
          </p:nvPr>
        </p:nvSpPr>
        <p:spPr>
          <a:xfrm>
            <a:off x="304800" y="6477000"/>
            <a:ext cx="2133600" cy="2476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0" name="Google Shape;140;p56"/>
          <p:cNvSpPr txBox="1">
            <a:spLocks noGrp="1"/>
          </p:cNvSpPr>
          <p:nvPr>
            <p:ph type="ftr" idx="11"/>
          </p:nvPr>
        </p:nvSpPr>
        <p:spPr>
          <a:xfrm>
            <a:off x="3124200" y="6477000"/>
            <a:ext cx="2895600" cy="324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p57"/>
          <p:cNvSpPr txBox="1">
            <a:spLocks noGrp="1"/>
          </p:cNvSpPr>
          <p:nvPr>
            <p:ph type="title"/>
          </p:nvPr>
        </p:nvSpPr>
        <p:spPr>
          <a:xfrm>
            <a:off x="722313" y="4406901"/>
            <a:ext cx="7772400" cy="1362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4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7"/>
          <p:cNvSpPr txBox="1">
            <a:spLocks noGrp="1"/>
          </p:cNvSpPr>
          <p:nvPr>
            <p:ph type="body" idx="1"/>
          </p:nvPr>
        </p:nvSpPr>
        <p:spPr>
          <a:xfrm>
            <a:off x="722313" y="2906713"/>
            <a:ext cx="7772400" cy="1500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00"/>
              </a:spcBef>
              <a:spcAft>
                <a:spcPts val="0"/>
              </a:spcAft>
              <a:buClr>
                <a:srgbClr val="005595"/>
              </a:buClr>
              <a:buSzPts val="2000"/>
              <a:buFont typeface="Arial"/>
              <a:buNone/>
              <a:defRPr sz="2000"/>
            </a:lvl1pPr>
            <a:lvl2pPr marL="914400" lvl="1" indent="-228600" algn="l">
              <a:lnSpc>
                <a:spcPct val="90000"/>
              </a:lnSpc>
              <a:spcBef>
                <a:spcPts val="360"/>
              </a:spcBef>
              <a:spcAft>
                <a:spcPts val="0"/>
              </a:spcAft>
              <a:buClr>
                <a:srgbClr val="005595"/>
              </a:buClr>
              <a:buSzPts val="1800"/>
              <a:buFont typeface="Arial"/>
              <a:buNone/>
              <a:defRPr sz="1800"/>
            </a:lvl2pPr>
            <a:lvl3pPr marL="1371600" lvl="2" indent="-228600" algn="l">
              <a:lnSpc>
                <a:spcPct val="90000"/>
              </a:lnSpc>
              <a:spcBef>
                <a:spcPts val="320"/>
              </a:spcBef>
              <a:spcAft>
                <a:spcPts val="0"/>
              </a:spcAft>
              <a:buClr>
                <a:srgbClr val="005595"/>
              </a:buClr>
              <a:buSzPts val="1600"/>
              <a:buFont typeface="Arial"/>
              <a:buNone/>
              <a:defRPr sz="1600"/>
            </a:lvl3pPr>
            <a:lvl4pPr marL="1828800" lvl="3" indent="-228600" algn="l">
              <a:lnSpc>
                <a:spcPct val="90000"/>
              </a:lnSpc>
              <a:spcBef>
                <a:spcPts val="280"/>
              </a:spcBef>
              <a:spcAft>
                <a:spcPts val="0"/>
              </a:spcAft>
              <a:buClr>
                <a:srgbClr val="005595"/>
              </a:buClr>
              <a:buSzPts val="1400"/>
              <a:buFont typeface="Arial"/>
              <a:buNone/>
              <a:defRPr sz="1400"/>
            </a:lvl4pPr>
            <a:lvl5pPr marL="2286000" lvl="4" indent="-228600" algn="l">
              <a:lnSpc>
                <a:spcPct val="90000"/>
              </a:lnSpc>
              <a:spcBef>
                <a:spcPts val="280"/>
              </a:spcBef>
              <a:spcAft>
                <a:spcPts val="0"/>
              </a:spcAft>
              <a:buClr>
                <a:srgbClr val="005595"/>
              </a:buClr>
              <a:buSzPts val="1400"/>
              <a:buFont typeface="Arial"/>
              <a:buNone/>
              <a:defRPr sz="1400"/>
            </a:lvl5pPr>
            <a:lvl6pPr marL="2743200" lvl="5" indent="-228600" algn="l">
              <a:lnSpc>
                <a:spcPct val="90000"/>
              </a:lnSpc>
              <a:spcBef>
                <a:spcPts val="280"/>
              </a:spcBef>
              <a:spcAft>
                <a:spcPts val="0"/>
              </a:spcAft>
              <a:buClr>
                <a:srgbClr val="005595"/>
              </a:buClr>
              <a:buSzPts val="1400"/>
              <a:buFont typeface="Arial"/>
              <a:buNone/>
              <a:defRPr sz="1400"/>
            </a:lvl6pPr>
            <a:lvl7pPr marL="3200400" lvl="6" indent="-228600" algn="l">
              <a:lnSpc>
                <a:spcPct val="90000"/>
              </a:lnSpc>
              <a:spcBef>
                <a:spcPts val="280"/>
              </a:spcBef>
              <a:spcAft>
                <a:spcPts val="0"/>
              </a:spcAft>
              <a:buClr>
                <a:srgbClr val="005595"/>
              </a:buClr>
              <a:buSzPts val="1400"/>
              <a:buFont typeface="Arial"/>
              <a:buNone/>
              <a:defRPr sz="1400"/>
            </a:lvl7pPr>
            <a:lvl8pPr marL="3657600" lvl="7" indent="-228600" algn="l">
              <a:lnSpc>
                <a:spcPct val="90000"/>
              </a:lnSpc>
              <a:spcBef>
                <a:spcPts val="280"/>
              </a:spcBef>
              <a:spcAft>
                <a:spcPts val="0"/>
              </a:spcAft>
              <a:buClr>
                <a:srgbClr val="005595"/>
              </a:buClr>
              <a:buSzPts val="1400"/>
              <a:buFont typeface="Arial"/>
              <a:buNone/>
              <a:defRPr sz="1400"/>
            </a:lvl8pPr>
            <a:lvl9pPr marL="4114800" lvl="8" indent="-228600" algn="l">
              <a:lnSpc>
                <a:spcPct val="90000"/>
              </a:lnSpc>
              <a:spcBef>
                <a:spcPts val="280"/>
              </a:spcBef>
              <a:spcAft>
                <a:spcPts val="0"/>
              </a:spcAft>
              <a:buClr>
                <a:srgbClr val="005595"/>
              </a:buClr>
              <a:buSzPts val="1400"/>
              <a:buFont typeface="Arial"/>
              <a:buNone/>
              <a:defRPr sz="1400"/>
            </a:lvl9pPr>
          </a:lstStyle>
          <a:p>
            <a:endParaRPr/>
          </a:p>
        </p:txBody>
      </p:sp>
      <p:sp>
        <p:nvSpPr>
          <p:cNvPr id="144" name="Google Shape;144;p57"/>
          <p:cNvSpPr txBox="1">
            <a:spLocks noGrp="1"/>
          </p:cNvSpPr>
          <p:nvPr>
            <p:ph type="sldNum" idx="12"/>
          </p:nvPr>
        </p:nvSpPr>
        <p:spPr>
          <a:xfrm>
            <a:off x="304800" y="6534151"/>
            <a:ext cx="2133600" cy="2476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p57"/>
          <p:cNvSpPr txBox="1">
            <a:spLocks noGrp="1"/>
          </p:cNvSpPr>
          <p:nvPr>
            <p:ph type="ftr" idx="11"/>
          </p:nvPr>
        </p:nvSpPr>
        <p:spPr>
          <a:xfrm>
            <a:off x="3124200" y="6534151"/>
            <a:ext cx="2895600" cy="324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3">
  <p:cSld name="Title and Content 3">
    <p:spTree>
      <p:nvGrpSpPr>
        <p:cNvPr id="1" name="Shape 146"/>
        <p:cNvGrpSpPr/>
        <p:nvPr/>
      </p:nvGrpSpPr>
      <p:grpSpPr>
        <a:xfrm>
          <a:off x="0" y="0"/>
          <a:ext cx="0" cy="0"/>
          <a:chOff x="0" y="0"/>
          <a:chExt cx="0" cy="0"/>
        </a:xfrm>
      </p:grpSpPr>
      <p:sp>
        <p:nvSpPr>
          <p:cNvPr id="147" name="Google Shape;147;p58"/>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58"/>
          <p:cNvSpPr txBox="1">
            <a:spLocks noGrp="1"/>
          </p:cNvSpPr>
          <p:nvPr>
            <p:ph type="body" idx="1"/>
          </p:nvPr>
        </p:nvSpPr>
        <p:spPr>
          <a:xfrm>
            <a:off x="457200" y="1600200"/>
            <a:ext cx="82296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
              </a:spcBef>
              <a:spcAft>
                <a:spcPts val="0"/>
              </a:spcAft>
              <a:buClr>
                <a:srgbClr val="005595"/>
              </a:buClr>
              <a:buSzPts val="1800"/>
              <a:buChar char="•"/>
              <a:defRPr/>
            </a:lvl1pPr>
            <a:lvl2pPr marL="914400" lvl="1" indent="-342900" algn="l">
              <a:lnSpc>
                <a:spcPct val="90000"/>
              </a:lnSpc>
              <a:spcBef>
                <a:spcPts val="360"/>
              </a:spcBef>
              <a:spcAft>
                <a:spcPts val="0"/>
              </a:spcAft>
              <a:buClr>
                <a:srgbClr val="005595"/>
              </a:buClr>
              <a:buSzPts val="1800"/>
              <a:buChar char="•"/>
              <a:defRPr/>
            </a:lvl2pPr>
            <a:lvl3pPr marL="1371600" lvl="2" indent="-342900" algn="l">
              <a:lnSpc>
                <a:spcPct val="90000"/>
              </a:lnSpc>
              <a:spcBef>
                <a:spcPts val="360"/>
              </a:spcBef>
              <a:spcAft>
                <a:spcPts val="0"/>
              </a:spcAft>
              <a:buClr>
                <a:srgbClr val="005595"/>
              </a:buClr>
              <a:buSzPts val="1800"/>
              <a:buChar char="•"/>
              <a:defRPr/>
            </a:lvl3pPr>
            <a:lvl4pPr marL="1828800" lvl="3" indent="-342900" algn="l">
              <a:lnSpc>
                <a:spcPct val="90000"/>
              </a:lnSpc>
              <a:spcBef>
                <a:spcPts val="360"/>
              </a:spcBef>
              <a:spcAft>
                <a:spcPts val="0"/>
              </a:spcAft>
              <a:buClr>
                <a:srgbClr val="005595"/>
              </a:buClr>
              <a:buSzPts val="1800"/>
              <a:buChar char="•"/>
              <a:defRPr/>
            </a:lvl4pPr>
            <a:lvl5pPr marL="2286000" lvl="4" indent="-342900" algn="l">
              <a:lnSpc>
                <a:spcPct val="90000"/>
              </a:lnSpc>
              <a:spcBef>
                <a:spcPts val="360"/>
              </a:spcBef>
              <a:spcAft>
                <a:spcPts val="0"/>
              </a:spcAft>
              <a:buClr>
                <a:srgbClr val="005595"/>
              </a:buClr>
              <a:buSzPts val="1800"/>
              <a:buChar char="•"/>
              <a:defRPr/>
            </a:lvl5pPr>
            <a:lvl6pPr marL="2743200" lvl="5" indent="-342900" algn="l">
              <a:lnSpc>
                <a:spcPct val="90000"/>
              </a:lnSpc>
              <a:spcBef>
                <a:spcPts val="360"/>
              </a:spcBef>
              <a:spcAft>
                <a:spcPts val="0"/>
              </a:spcAft>
              <a:buClr>
                <a:srgbClr val="005595"/>
              </a:buClr>
              <a:buSzPts val="1800"/>
              <a:buChar char="•"/>
              <a:defRPr/>
            </a:lvl6pPr>
            <a:lvl7pPr marL="3200400" lvl="6" indent="-342900" algn="l">
              <a:lnSpc>
                <a:spcPct val="90000"/>
              </a:lnSpc>
              <a:spcBef>
                <a:spcPts val="360"/>
              </a:spcBef>
              <a:spcAft>
                <a:spcPts val="0"/>
              </a:spcAft>
              <a:buClr>
                <a:srgbClr val="005595"/>
              </a:buClr>
              <a:buSzPts val="1800"/>
              <a:buChar char="•"/>
              <a:defRPr/>
            </a:lvl7pPr>
            <a:lvl8pPr marL="3657600" lvl="7" indent="-342900" algn="l">
              <a:lnSpc>
                <a:spcPct val="90000"/>
              </a:lnSpc>
              <a:spcBef>
                <a:spcPts val="360"/>
              </a:spcBef>
              <a:spcAft>
                <a:spcPts val="0"/>
              </a:spcAft>
              <a:buClr>
                <a:srgbClr val="005595"/>
              </a:buClr>
              <a:buSzPts val="1800"/>
              <a:buChar char="•"/>
              <a:defRPr/>
            </a:lvl8pPr>
            <a:lvl9pPr marL="4114800" lvl="8" indent="-342900" algn="l">
              <a:lnSpc>
                <a:spcPct val="90000"/>
              </a:lnSpc>
              <a:spcBef>
                <a:spcPts val="360"/>
              </a:spcBef>
              <a:spcAft>
                <a:spcPts val="0"/>
              </a:spcAft>
              <a:buClr>
                <a:srgbClr val="005595"/>
              </a:buClr>
              <a:buSzPts val="1800"/>
              <a:buChar char="•"/>
              <a:defRPr/>
            </a:lvl9pPr>
          </a:lstStyle>
          <a:p>
            <a:endParaRPr/>
          </a:p>
        </p:txBody>
      </p:sp>
      <p:sp>
        <p:nvSpPr>
          <p:cNvPr id="149" name="Google Shape;149;p58"/>
          <p:cNvSpPr txBox="1">
            <a:spLocks noGrp="1"/>
          </p:cNvSpPr>
          <p:nvPr>
            <p:ph type="sldNum" idx="12"/>
          </p:nvPr>
        </p:nvSpPr>
        <p:spPr>
          <a:xfrm>
            <a:off x="304800" y="6534151"/>
            <a:ext cx="2133600" cy="2476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0" name="Google Shape;150;p58"/>
          <p:cNvSpPr txBox="1">
            <a:spLocks noGrp="1"/>
          </p:cNvSpPr>
          <p:nvPr>
            <p:ph type="ftr" idx="11"/>
          </p:nvPr>
        </p:nvSpPr>
        <p:spPr>
          <a:xfrm>
            <a:off x="3124200" y="6534151"/>
            <a:ext cx="2895600" cy="324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line and Bulleted List">
  <p:cSld name="Headline and Bulleted List">
    <p:spTree>
      <p:nvGrpSpPr>
        <p:cNvPr id="1" name="Shape 151"/>
        <p:cNvGrpSpPr/>
        <p:nvPr/>
      </p:nvGrpSpPr>
      <p:grpSpPr>
        <a:xfrm>
          <a:off x="0" y="0"/>
          <a:ext cx="0" cy="0"/>
          <a:chOff x="0" y="0"/>
          <a:chExt cx="0" cy="0"/>
        </a:xfrm>
      </p:grpSpPr>
      <p:sp>
        <p:nvSpPr>
          <p:cNvPr id="152" name="Google Shape;152;p59"/>
          <p:cNvSpPr/>
          <p:nvPr/>
        </p:nvSpPr>
        <p:spPr>
          <a:xfrm>
            <a:off x="295275" y="6110288"/>
            <a:ext cx="590700" cy="48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
        <p:nvSpPr>
          <p:cNvPr id="153" name="Google Shape;153;p59"/>
          <p:cNvSpPr txBox="1">
            <a:spLocks noGrp="1"/>
          </p:cNvSpPr>
          <p:nvPr>
            <p:ph type="title"/>
          </p:nvPr>
        </p:nvSpPr>
        <p:spPr>
          <a:xfrm>
            <a:off x="731521" y="975360"/>
            <a:ext cx="7534500" cy="1143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4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4" name="Google Shape;154;p59"/>
          <p:cNvSpPr txBox="1">
            <a:spLocks noGrp="1"/>
          </p:cNvSpPr>
          <p:nvPr>
            <p:ph type="body" idx="1"/>
          </p:nvPr>
        </p:nvSpPr>
        <p:spPr>
          <a:xfrm>
            <a:off x="731521" y="2316947"/>
            <a:ext cx="7534200" cy="3576000"/>
          </a:xfrm>
          <a:prstGeom prst="rect">
            <a:avLst/>
          </a:prstGeom>
          <a:noFill/>
          <a:ln>
            <a:noFill/>
          </a:ln>
        </p:spPr>
        <p:txBody>
          <a:bodyPr spcFirstLastPara="1" wrap="square" lIns="91425" tIns="45700" rIns="91425" bIns="45700" anchor="t" anchorCtr="0">
            <a:normAutofit/>
          </a:bodyPr>
          <a:lstStyle>
            <a:lvl1pPr marL="457200" lvl="0" indent="-381000" algn="l">
              <a:lnSpc>
                <a:spcPct val="130000"/>
              </a:lnSpc>
              <a:spcBef>
                <a:spcPts val="480"/>
              </a:spcBef>
              <a:spcAft>
                <a:spcPts val="0"/>
              </a:spcAft>
              <a:buClr>
                <a:schemeClr val="dk1"/>
              </a:buClr>
              <a:buSzPts val="2400"/>
              <a:buChar char="•"/>
              <a:defRPr>
                <a:latin typeface="Arial"/>
                <a:ea typeface="Arial"/>
                <a:cs typeface="Arial"/>
                <a:sym typeface="Arial"/>
              </a:defRPr>
            </a:lvl1pPr>
            <a:lvl2pPr marL="914400" lvl="1" indent="-381000" algn="l">
              <a:lnSpc>
                <a:spcPct val="130000"/>
              </a:lnSpc>
              <a:spcBef>
                <a:spcPts val="480"/>
              </a:spcBef>
              <a:spcAft>
                <a:spcPts val="0"/>
              </a:spcAft>
              <a:buClr>
                <a:schemeClr val="dk1"/>
              </a:buClr>
              <a:buSzPts val="2400"/>
              <a:buChar char="•"/>
              <a:defRPr>
                <a:latin typeface="Arial"/>
                <a:ea typeface="Arial"/>
                <a:cs typeface="Arial"/>
                <a:sym typeface="Arial"/>
              </a:defRPr>
            </a:lvl2pPr>
            <a:lvl3pPr marL="1371600" lvl="2" indent="-381000" algn="l">
              <a:lnSpc>
                <a:spcPct val="130000"/>
              </a:lnSpc>
              <a:spcBef>
                <a:spcPts val="480"/>
              </a:spcBef>
              <a:spcAft>
                <a:spcPts val="0"/>
              </a:spcAft>
              <a:buClr>
                <a:schemeClr val="dk1"/>
              </a:buClr>
              <a:buSzPts val="2400"/>
              <a:buChar char="•"/>
              <a:defRPr>
                <a:latin typeface="Arial"/>
                <a:ea typeface="Arial"/>
                <a:cs typeface="Arial"/>
                <a:sym typeface="Arial"/>
              </a:defRPr>
            </a:lvl3pPr>
            <a:lvl4pPr marL="1828800" lvl="3" indent="-381000" algn="l">
              <a:lnSpc>
                <a:spcPct val="130000"/>
              </a:lnSpc>
              <a:spcBef>
                <a:spcPts val="480"/>
              </a:spcBef>
              <a:spcAft>
                <a:spcPts val="0"/>
              </a:spcAft>
              <a:buClr>
                <a:schemeClr val="dk1"/>
              </a:buClr>
              <a:buSzPts val="2400"/>
              <a:buChar char="•"/>
              <a:defRPr>
                <a:latin typeface="Arial"/>
                <a:ea typeface="Arial"/>
                <a:cs typeface="Arial"/>
                <a:sym typeface="Arial"/>
              </a:defRPr>
            </a:lvl4pPr>
            <a:lvl5pPr marL="2286000" lvl="4" indent="-381000" algn="l">
              <a:lnSpc>
                <a:spcPct val="130000"/>
              </a:lnSpc>
              <a:spcBef>
                <a:spcPts val="480"/>
              </a:spcBef>
              <a:spcAft>
                <a:spcPts val="0"/>
              </a:spcAft>
              <a:buClr>
                <a:schemeClr val="dk1"/>
              </a:buClr>
              <a:buSzPts val="2400"/>
              <a:buChar char="•"/>
              <a:defRPr>
                <a:latin typeface="Arial"/>
                <a:ea typeface="Arial"/>
                <a:cs typeface="Arial"/>
                <a:sym typeface="Arial"/>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5"/>
        <p:cNvGrpSpPr/>
        <p:nvPr/>
      </p:nvGrpSpPr>
      <p:grpSpPr>
        <a:xfrm>
          <a:off x="0" y="0"/>
          <a:ext cx="0" cy="0"/>
          <a:chOff x="0" y="0"/>
          <a:chExt cx="0" cy="0"/>
        </a:xfrm>
      </p:grpSpPr>
      <p:sp>
        <p:nvSpPr>
          <p:cNvPr id="156" name="Google Shape;156;p60"/>
          <p:cNvSpPr txBox="1">
            <a:spLocks noGrp="1"/>
          </p:cNvSpPr>
          <p:nvPr>
            <p:ph type="title"/>
          </p:nvPr>
        </p:nvSpPr>
        <p:spPr>
          <a:xfrm>
            <a:off x="722313" y="4406901"/>
            <a:ext cx="7772400" cy="1362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4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60"/>
          <p:cNvSpPr txBox="1">
            <a:spLocks noGrp="1"/>
          </p:cNvSpPr>
          <p:nvPr>
            <p:ph type="body" idx="1"/>
          </p:nvPr>
        </p:nvSpPr>
        <p:spPr>
          <a:xfrm>
            <a:off x="722313" y="2906713"/>
            <a:ext cx="7772400" cy="1500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00"/>
              </a:spcBef>
              <a:spcAft>
                <a:spcPts val="0"/>
              </a:spcAft>
              <a:buClr>
                <a:srgbClr val="005595"/>
              </a:buClr>
              <a:buSzPts val="2000"/>
              <a:buFont typeface="Arial"/>
              <a:buNone/>
              <a:defRPr sz="2000"/>
            </a:lvl1pPr>
            <a:lvl2pPr marL="914400" lvl="1" indent="-228600" algn="l">
              <a:lnSpc>
                <a:spcPct val="90000"/>
              </a:lnSpc>
              <a:spcBef>
                <a:spcPts val="360"/>
              </a:spcBef>
              <a:spcAft>
                <a:spcPts val="0"/>
              </a:spcAft>
              <a:buClr>
                <a:srgbClr val="005595"/>
              </a:buClr>
              <a:buSzPts val="1800"/>
              <a:buFont typeface="Arial"/>
              <a:buNone/>
              <a:defRPr sz="1800"/>
            </a:lvl2pPr>
            <a:lvl3pPr marL="1371600" lvl="2" indent="-228600" algn="l">
              <a:lnSpc>
                <a:spcPct val="90000"/>
              </a:lnSpc>
              <a:spcBef>
                <a:spcPts val="320"/>
              </a:spcBef>
              <a:spcAft>
                <a:spcPts val="0"/>
              </a:spcAft>
              <a:buClr>
                <a:srgbClr val="005595"/>
              </a:buClr>
              <a:buSzPts val="1600"/>
              <a:buFont typeface="Arial"/>
              <a:buNone/>
              <a:defRPr sz="1600"/>
            </a:lvl3pPr>
            <a:lvl4pPr marL="1828800" lvl="3" indent="-228600" algn="l">
              <a:lnSpc>
                <a:spcPct val="90000"/>
              </a:lnSpc>
              <a:spcBef>
                <a:spcPts val="280"/>
              </a:spcBef>
              <a:spcAft>
                <a:spcPts val="0"/>
              </a:spcAft>
              <a:buClr>
                <a:srgbClr val="005595"/>
              </a:buClr>
              <a:buSzPts val="1400"/>
              <a:buFont typeface="Arial"/>
              <a:buNone/>
              <a:defRPr sz="1400"/>
            </a:lvl4pPr>
            <a:lvl5pPr marL="2286000" lvl="4" indent="-228600" algn="l">
              <a:lnSpc>
                <a:spcPct val="90000"/>
              </a:lnSpc>
              <a:spcBef>
                <a:spcPts val="280"/>
              </a:spcBef>
              <a:spcAft>
                <a:spcPts val="0"/>
              </a:spcAft>
              <a:buClr>
                <a:srgbClr val="005595"/>
              </a:buClr>
              <a:buSzPts val="1400"/>
              <a:buFont typeface="Arial"/>
              <a:buNone/>
              <a:defRPr sz="1400"/>
            </a:lvl5pPr>
            <a:lvl6pPr marL="2743200" lvl="5" indent="-228600" algn="l">
              <a:lnSpc>
                <a:spcPct val="90000"/>
              </a:lnSpc>
              <a:spcBef>
                <a:spcPts val="280"/>
              </a:spcBef>
              <a:spcAft>
                <a:spcPts val="0"/>
              </a:spcAft>
              <a:buClr>
                <a:srgbClr val="005595"/>
              </a:buClr>
              <a:buSzPts val="1400"/>
              <a:buFont typeface="Arial"/>
              <a:buNone/>
              <a:defRPr sz="1400"/>
            </a:lvl6pPr>
            <a:lvl7pPr marL="3200400" lvl="6" indent="-228600" algn="l">
              <a:lnSpc>
                <a:spcPct val="90000"/>
              </a:lnSpc>
              <a:spcBef>
                <a:spcPts val="280"/>
              </a:spcBef>
              <a:spcAft>
                <a:spcPts val="0"/>
              </a:spcAft>
              <a:buClr>
                <a:srgbClr val="005595"/>
              </a:buClr>
              <a:buSzPts val="1400"/>
              <a:buFont typeface="Arial"/>
              <a:buNone/>
              <a:defRPr sz="1400"/>
            </a:lvl7pPr>
            <a:lvl8pPr marL="3657600" lvl="7" indent="-228600" algn="l">
              <a:lnSpc>
                <a:spcPct val="90000"/>
              </a:lnSpc>
              <a:spcBef>
                <a:spcPts val="280"/>
              </a:spcBef>
              <a:spcAft>
                <a:spcPts val="0"/>
              </a:spcAft>
              <a:buClr>
                <a:srgbClr val="005595"/>
              </a:buClr>
              <a:buSzPts val="1400"/>
              <a:buFont typeface="Arial"/>
              <a:buNone/>
              <a:defRPr sz="1400"/>
            </a:lvl8pPr>
            <a:lvl9pPr marL="4114800" lvl="8" indent="-228600" algn="l">
              <a:lnSpc>
                <a:spcPct val="90000"/>
              </a:lnSpc>
              <a:spcBef>
                <a:spcPts val="280"/>
              </a:spcBef>
              <a:spcAft>
                <a:spcPts val="0"/>
              </a:spcAft>
              <a:buClr>
                <a:srgbClr val="005595"/>
              </a:buClr>
              <a:buSzPts val="1400"/>
              <a:buFont typeface="Arial"/>
              <a:buNone/>
              <a:defRPr sz="1400"/>
            </a:lvl9pPr>
          </a:lstStyle>
          <a:p>
            <a:endParaRPr/>
          </a:p>
        </p:txBody>
      </p:sp>
      <p:sp>
        <p:nvSpPr>
          <p:cNvPr id="158" name="Google Shape;158;p60"/>
          <p:cNvSpPr txBox="1">
            <a:spLocks noGrp="1"/>
          </p:cNvSpPr>
          <p:nvPr>
            <p:ph type="sldNum" idx="12"/>
          </p:nvPr>
        </p:nvSpPr>
        <p:spPr>
          <a:xfrm>
            <a:off x="304800" y="6534151"/>
            <a:ext cx="2133600" cy="2476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9" name="Google Shape;159;p60"/>
          <p:cNvSpPr txBox="1">
            <a:spLocks noGrp="1"/>
          </p:cNvSpPr>
          <p:nvPr>
            <p:ph type="ftr" idx="11"/>
          </p:nvPr>
        </p:nvSpPr>
        <p:spPr>
          <a:xfrm>
            <a:off x="3124200" y="6534151"/>
            <a:ext cx="2895600" cy="324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4_Blank">
  <p:cSld name="4_Blank">
    <p:bg>
      <p:bgPr>
        <a:solidFill>
          <a:schemeClr val="lt1"/>
        </a:solidFill>
        <a:effectLst/>
      </p:bgPr>
    </p:bg>
    <p:spTree>
      <p:nvGrpSpPr>
        <p:cNvPr id="1" name="Shape 170"/>
        <p:cNvGrpSpPr/>
        <p:nvPr/>
      </p:nvGrpSpPr>
      <p:grpSpPr>
        <a:xfrm>
          <a:off x="0" y="0"/>
          <a:ext cx="0" cy="0"/>
          <a:chOff x="0" y="0"/>
          <a:chExt cx="0" cy="0"/>
        </a:xfrm>
      </p:grpSpPr>
      <p:pic>
        <p:nvPicPr>
          <p:cNvPr id="171" name="Google Shape;171;gf3536d4642_1_61" descr="Decorative geometric pattern"/>
          <p:cNvPicPr preferRelativeResize="0"/>
          <p:nvPr/>
        </p:nvPicPr>
        <p:blipFill rotWithShape="1">
          <a:blip r:embed="rId2">
            <a:alphaModFix/>
          </a:blip>
          <a:srcRect/>
          <a:stretch/>
        </p:blipFill>
        <p:spPr>
          <a:xfrm>
            <a:off x="0" y="0"/>
            <a:ext cx="9144001" cy="6494851"/>
          </a:xfrm>
          <a:prstGeom prst="rect">
            <a:avLst/>
          </a:prstGeom>
          <a:noFill/>
          <a:ln>
            <a:noFill/>
          </a:ln>
        </p:spPr>
      </p:pic>
      <p:pic>
        <p:nvPicPr>
          <p:cNvPr id="172" name="Google Shape;172;gf3536d4642_1_61" descr="Decorative blue bar"/>
          <p:cNvPicPr preferRelativeResize="0"/>
          <p:nvPr/>
        </p:nvPicPr>
        <p:blipFill rotWithShape="1">
          <a:blip r:embed="rId3">
            <a:alphaModFix/>
          </a:blip>
          <a:srcRect/>
          <a:stretch/>
        </p:blipFill>
        <p:spPr>
          <a:xfrm>
            <a:off x="0" y="6494853"/>
            <a:ext cx="9144001" cy="276279"/>
          </a:xfrm>
          <a:prstGeom prst="rect">
            <a:avLst/>
          </a:prstGeom>
          <a:noFill/>
          <a:ln>
            <a:noFill/>
          </a:ln>
        </p:spPr>
      </p:pic>
      <p:sp>
        <p:nvSpPr>
          <p:cNvPr id="173" name="Google Shape;173;gf3536d4642_1_61"/>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SzPts val="4400"/>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74" name="Google Shape;174;gf3536d4642_1_61" descr="Oregon Department of Education Logo"/>
          <p:cNvPicPr preferRelativeResize="0"/>
          <p:nvPr/>
        </p:nvPicPr>
        <p:blipFill rotWithShape="1">
          <a:blip r:embed="rId4">
            <a:alphaModFix/>
          </a:blip>
          <a:srcRect/>
          <a:stretch/>
        </p:blipFill>
        <p:spPr>
          <a:xfrm>
            <a:off x="-90611" y="53561"/>
            <a:ext cx="1479336" cy="735684"/>
          </a:xfrm>
          <a:prstGeom prst="rect">
            <a:avLst/>
          </a:prstGeom>
          <a:noFill/>
          <a:ln>
            <a:noFill/>
          </a:ln>
        </p:spPr>
      </p:pic>
      <p:sp>
        <p:nvSpPr>
          <p:cNvPr id="175" name="Google Shape;175;gf3536d4642_1_61"/>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176"/>
        <p:cNvGrpSpPr/>
        <p:nvPr/>
      </p:nvGrpSpPr>
      <p:grpSpPr>
        <a:xfrm>
          <a:off x="0" y="0"/>
          <a:ext cx="0" cy="0"/>
          <a:chOff x="0" y="0"/>
          <a:chExt cx="0" cy="0"/>
        </a:xfrm>
      </p:grpSpPr>
      <p:sp>
        <p:nvSpPr>
          <p:cNvPr id="177" name="Google Shape;177;gf3536d4642_1_67"/>
          <p:cNvSpPr txBox="1">
            <a:spLocks noGrp="1"/>
          </p:cNvSpPr>
          <p:nvPr>
            <p:ph type="title"/>
          </p:nvPr>
        </p:nvSpPr>
        <p:spPr>
          <a:xfrm>
            <a:off x="0" y="1028295"/>
            <a:ext cx="7152300" cy="1013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3600"/>
              <a:buFont typeface="Arial"/>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78" name="Google Shape;178;gf3536d4642_1_67" descr="Decorative geometric pattern"/>
          <p:cNvPicPr preferRelativeResize="0"/>
          <p:nvPr/>
        </p:nvPicPr>
        <p:blipFill rotWithShape="1">
          <a:blip r:embed="rId2">
            <a:alphaModFix/>
          </a:blip>
          <a:srcRect/>
          <a:stretch/>
        </p:blipFill>
        <p:spPr>
          <a:xfrm>
            <a:off x="0" y="0"/>
            <a:ext cx="9144001" cy="6494851"/>
          </a:xfrm>
          <a:prstGeom prst="rect">
            <a:avLst/>
          </a:prstGeom>
          <a:noFill/>
          <a:ln>
            <a:noFill/>
          </a:ln>
        </p:spPr>
      </p:pic>
      <p:pic>
        <p:nvPicPr>
          <p:cNvPr id="179" name="Google Shape;179;gf3536d4642_1_67" descr="Decorative blue bar"/>
          <p:cNvPicPr preferRelativeResize="0"/>
          <p:nvPr/>
        </p:nvPicPr>
        <p:blipFill rotWithShape="1">
          <a:blip r:embed="rId3">
            <a:alphaModFix/>
          </a:blip>
          <a:srcRect/>
          <a:stretch/>
        </p:blipFill>
        <p:spPr>
          <a:xfrm>
            <a:off x="0" y="6494853"/>
            <a:ext cx="6858003" cy="207209"/>
          </a:xfrm>
          <a:prstGeom prst="rect">
            <a:avLst/>
          </a:prstGeom>
          <a:noFill/>
          <a:ln>
            <a:noFill/>
          </a:ln>
        </p:spPr>
      </p:pic>
      <p:pic>
        <p:nvPicPr>
          <p:cNvPr id="180" name="Google Shape;180;gf3536d4642_1_67" descr="Oregon Department of Education Logo"/>
          <p:cNvPicPr preferRelativeResize="0"/>
          <p:nvPr/>
        </p:nvPicPr>
        <p:blipFill rotWithShape="1">
          <a:blip r:embed="rId4">
            <a:alphaModFix/>
          </a:blip>
          <a:srcRect/>
          <a:stretch/>
        </p:blipFill>
        <p:spPr>
          <a:xfrm>
            <a:off x="137989" y="205963"/>
            <a:ext cx="1109501" cy="551763"/>
          </a:xfrm>
          <a:prstGeom prst="rect">
            <a:avLst/>
          </a:prstGeom>
          <a:noFill/>
          <a:ln>
            <a:noFill/>
          </a:ln>
        </p:spPr>
      </p:pic>
      <p:sp>
        <p:nvSpPr>
          <p:cNvPr id="181" name="Google Shape;181;gf3536d4642_1_67"/>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gf3536d4642_1_67"/>
          <p:cNvSpPr txBox="1">
            <a:spLocks noGrp="1"/>
          </p:cNvSpPr>
          <p:nvPr>
            <p:ph type="subTitle" idx="1"/>
          </p:nvPr>
        </p:nvSpPr>
        <p:spPr>
          <a:xfrm>
            <a:off x="989091" y="2809827"/>
            <a:ext cx="6858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Font typeface="Calibri"/>
              <a:buNone/>
              <a:defRPr sz="2400">
                <a:latin typeface="Calibri"/>
                <a:ea typeface="Calibri"/>
                <a:cs typeface="Calibri"/>
                <a:sym typeface="Calibri"/>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183"/>
        <p:cNvGrpSpPr/>
        <p:nvPr/>
      </p:nvGrpSpPr>
      <p:grpSpPr>
        <a:xfrm>
          <a:off x="0" y="0"/>
          <a:ext cx="0" cy="0"/>
          <a:chOff x="0" y="0"/>
          <a:chExt cx="0" cy="0"/>
        </a:xfrm>
      </p:grpSpPr>
      <p:sp>
        <p:nvSpPr>
          <p:cNvPr id="184" name="Google Shape;184;gf3536d4642_1_74"/>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dk1"/>
              </a:buClr>
              <a:buSzPts val="3600"/>
              <a:buFont typeface="Arial"/>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85" name="Google Shape;185;gf3536d4642_1_74" descr="Decorative geometric pattern"/>
          <p:cNvPicPr preferRelativeResize="0"/>
          <p:nvPr/>
        </p:nvPicPr>
        <p:blipFill rotWithShape="1">
          <a:blip r:embed="rId2">
            <a:alphaModFix/>
          </a:blip>
          <a:srcRect/>
          <a:stretch/>
        </p:blipFill>
        <p:spPr>
          <a:xfrm>
            <a:off x="0" y="0"/>
            <a:ext cx="9144001" cy="6494851"/>
          </a:xfrm>
          <a:prstGeom prst="rect">
            <a:avLst/>
          </a:prstGeom>
          <a:noFill/>
          <a:ln>
            <a:noFill/>
          </a:ln>
        </p:spPr>
      </p:pic>
      <p:pic>
        <p:nvPicPr>
          <p:cNvPr id="186" name="Google Shape;186;gf3536d4642_1_74" descr="Decorative blue bar"/>
          <p:cNvPicPr preferRelativeResize="0"/>
          <p:nvPr/>
        </p:nvPicPr>
        <p:blipFill rotWithShape="1">
          <a:blip r:embed="rId3">
            <a:alphaModFix/>
          </a:blip>
          <a:srcRect/>
          <a:stretch/>
        </p:blipFill>
        <p:spPr>
          <a:xfrm>
            <a:off x="0" y="6494853"/>
            <a:ext cx="6858003" cy="207209"/>
          </a:xfrm>
          <a:prstGeom prst="rect">
            <a:avLst/>
          </a:prstGeom>
          <a:noFill/>
          <a:ln>
            <a:noFill/>
          </a:ln>
        </p:spPr>
      </p:pic>
      <p:pic>
        <p:nvPicPr>
          <p:cNvPr id="187" name="Google Shape;187;gf3536d4642_1_74" descr="Oregon Department of Education Logo"/>
          <p:cNvPicPr preferRelativeResize="0"/>
          <p:nvPr/>
        </p:nvPicPr>
        <p:blipFill rotWithShape="1">
          <a:blip r:embed="rId4">
            <a:alphaModFix/>
          </a:blip>
          <a:srcRect/>
          <a:stretch/>
        </p:blipFill>
        <p:spPr>
          <a:xfrm>
            <a:off x="-90611" y="53563"/>
            <a:ext cx="1109501" cy="551763"/>
          </a:xfrm>
          <a:prstGeom prst="rect">
            <a:avLst/>
          </a:prstGeom>
          <a:noFill/>
          <a:ln>
            <a:noFill/>
          </a:ln>
        </p:spPr>
      </p:pic>
      <p:sp>
        <p:nvSpPr>
          <p:cNvPr id="188" name="Google Shape;188;gf3536d4642_1_74"/>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1_Blank" type="blank">
  <p:cSld name="BLANK">
    <p:bg>
      <p:bgPr>
        <a:blipFill>
          <a:blip r:embed="rId2">
            <a:alphaModFix/>
          </a:blip>
          <a:stretch>
            <a:fillRect/>
          </a:stretch>
        </a:blipFill>
        <a:effectLst/>
      </p:bgPr>
    </p:bg>
    <p:spTree>
      <p:nvGrpSpPr>
        <p:cNvPr id="1" name="Shape 189"/>
        <p:cNvGrpSpPr/>
        <p:nvPr/>
      </p:nvGrpSpPr>
      <p:grpSpPr>
        <a:xfrm>
          <a:off x="0" y="0"/>
          <a:ext cx="0" cy="0"/>
          <a:chOff x="0" y="0"/>
          <a:chExt cx="0" cy="0"/>
        </a:xfrm>
      </p:grpSpPr>
      <p:pic>
        <p:nvPicPr>
          <p:cNvPr id="190" name="Google Shape;190;gf3536d4642_1_80"/>
          <p:cNvPicPr preferRelativeResize="0"/>
          <p:nvPr/>
        </p:nvPicPr>
        <p:blipFill rotWithShape="1">
          <a:blip r:embed="rId3">
            <a:alphaModFix/>
          </a:blip>
          <a:srcRect/>
          <a:stretch/>
        </p:blipFill>
        <p:spPr>
          <a:xfrm>
            <a:off x="-1" y="111581"/>
            <a:ext cx="1285876" cy="5021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32"/>
        <p:cNvGrpSpPr/>
        <p:nvPr/>
      </p:nvGrpSpPr>
      <p:grpSpPr>
        <a:xfrm>
          <a:off x="0" y="0"/>
          <a:ext cx="0" cy="0"/>
          <a:chOff x="0" y="0"/>
          <a:chExt cx="0" cy="0"/>
        </a:xfrm>
      </p:grpSpPr>
      <p:sp>
        <p:nvSpPr>
          <p:cNvPr id="33" name="Google Shape;33;p40"/>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Arial"/>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40" descr="Decorative geometric pattern"/>
          <p:cNvPicPr preferRelativeResize="0"/>
          <p:nvPr/>
        </p:nvPicPr>
        <p:blipFill rotWithShape="1">
          <a:blip r:embed="rId2">
            <a:alphaModFix/>
          </a:blip>
          <a:srcRect/>
          <a:stretch/>
        </p:blipFill>
        <p:spPr>
          <a:xfrm>
            <a:off x="0" y="0"/>
            <a:ext cx="9144001" cy="6494851"/>
          </a:xfrm>
          <a:prstGeom prst="rect">
            <a:avLst/>
          </a:prstGeom>
          <a:noFill/>
          <a:ln>
            <a:noFill/>
          </a:ln>
        </p:spPr>
      </p:pic>
      <p:pic>
        <p:nvPicPr>
          <p:cNvPr id="35" name="Google Shape;35;p40" descr="Decorative blue bar"/>
          <p:cNvPicPr preferRelativeResize="0"/>
          <p:nvPr/>
        </p:nvPicPr>
        <p:blipFill rotWithShape="1">
          <a:blip r:embed="rId3">
            <a:alphaModFix/>
          </a:blip>
          <a:srcRect/>
          <a:stretch/>
        </p:blipFill>
        <p:spPr>
          <a:xfrm>
            <a:off x="0" y="6494853"/>
            <a:ext cx="9144001" cy="276279"/>
          </a:xfrm>
          <a:prstGeom prst="rect">
            <a:avLst/>
          </a:prstGeom>
          <a:noFill/>
          <a:ln>
            <a:noFill/>
          </a:ln>
        </p:spPr>
      </p:pic>
      <p:pic>
        <p:nvPicPr>
          <p:cNvPr id="36" name="Google Shape;36;p40" descr="Oregon Department of Education Logo"/>
          <p:cNvPicPr preferRelativeResize="0"/>
          <p:nvPr/>
        </p:nvPicPr>
        <p:blipFill rotWithShape="1">
          <a:blip r:embed="rId4">
            <a:alphaModFix/>
          </a:blip>
          <a:srcRect/>
          <a:stretch/>
        </p:blipFill>
        <p:spPr>
          <a:xfrm>
            <a:off x="-90611" y="53563"/>
            <a:ext cx="1479336" cy="735684"/>
          </a:xfrm>
          <a:prstGeom prst="rect">
            <a:avLst/>
          </a:prstGeom>
          <a:noFill/>
          <a:ln>
            <a:noFill/>
          </a:ln>
        </p:spPr>
      </p:pic>
      <p:sp>
        <p:nvSpPr>
          <p:cNvPr id="37" name="Google Shape;37;p40"/>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Blank" type="blank">
  <p:cSld name="BLANK">
    <p:bg>
      <p:bgPr>
        <a:blipFill>
          <a:blip r:embed="rId2">
            <a:alphaModFix/>
          </a:blip>
          <a:stretch>
            <a:fillRect/>
          </a:stretch>
        </a:blipFill>
        <a:effectLst/>
      </p:bgPr>
    </p:bg>
    <p:spTree>
      <p:nvGrpSpPr>
        <p:cNvPr id="1" name="Shape 38"/>
        <p:cNvGrpSpPr/>
        <p:nvPr/>
      </p:nvGrpSpPr>
      <p:grpSpPr>
        <a:xfrm>
          <a:off x="0" y="0"/>
          <a:ext cx="0" cy="0"/>
          <a:chOff x="0" y="0"/>
          <a:chExt cx="0" cy="0"/>
        </a:xfrm>
      </p:grpSpPr>
      <p:pic>
        <p:nvPicPr>
          <p:cNvPr id="39" name="Google Shape;39;p41"/>
          <p:cNvPicPr preferRelativeResize="0"/>
          <p:nvPr/>
        </p:nvPicPr>
        <p:blipFill rotWithShape="1">
          <a:blip r:embed="rId3">
            <a:alphaModFix/>
          </a:blip>
          <a:srcRect/>
          <a:stretch/>
        </p:blipFill>
        <p:spPr>
          <a:xfrm>
            <a:off x="-1" y="111581"/>
            <a:ext cx="1714500" cy="6694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50"/>
        <p:cNvGrpSpPr/>
        <p:nvPr/>
      </p:nvGrpSpPr>
      <p:grpSpPr>
        <a:xfrm>
          <a:off x="0" y="0"/>
          <a:ext cx="0" cy="0"/>
          <a:chOff x="0" y="0"/>
          <a:chExt cx="0" cy="0"/>
        </a:xfrm>
      </p:grpSpPr>
      <p:sp>
        <p:nvSpPr>
          <p:cNvPr id="51" name="Google Shape;51;p37"/>
          <p:cNvSpPr txBox="1">
            <a:spLocks noGrp="1"/>
          </p:cNvSpPr>
          <p:nvPr>
            <p:ph type="title"/>
          </p:nvPr>
        </p:nvSpPr>
        <p:spPr>
          <a:xfrm>
            <a:off x="1881838" y="111581"/>
            <a:ext cx="7152300" cy="10132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2" name="Google Shape;52;p37" descr="Decorative geometric pattern"/>
          <p:cNvPicPr preferRelativeResize="0"/>
          <p:nvPr/>
        </p:nvPicPr>
        <p:blipFill rotWithShape="1">
          <a:blip r:embed="rId2">
            <a:alphaModFix/>
          </a:blip>
          <a:srcRect/>
          <a:stretch/>
        </p:blipFill>
        <p:spPr>
          <a:xfrm>
            <a:off x="1" y="1"/>
            <a:ext cx="9144001" cy="6494852"/>
          </a:xfrm>
          <a:prstGeom prst="rect">
            <a:avLst/>
          </a:prstGeom>
          <a:noFill/>
          <a:ln>
            <a:noFill/>
          </a:ln>
        </p:spPr>
      </p:pic>
      <p:pic>
        <p:nvPicPr>
          <p:cNvPr id="53" name="Google Shape;53;p37" descr="Decorative blue bar"/>
          <p:cNvPicPr preferRelativeResize="0"/>
          <p:nvPr/>
        </p:nvPicPr>
        <p:blipFill rotWithShape="1">
          <a:blip r:embed="rId3">
            <a:alphaModFix/>
          </a:blip>
          <a:srcRect/>
          <a:stretch/>
        </p:blipFill>
        <p:spPr>
          <a:xfrm>
            <a:off x="1" y="6494854"/>
            <a:ext cx="9144001" cy="368372"/>
          </a:xfrm>
          <a:prstGeom prst="rect">
            <a:avLst/>
          </a:prstGeom>
          <a:noFill/>
          <a:ln>
            <a:noFill/>
          </a:ln>
        </p:spPr>
      </p:pic>
      <p:pic>
        <p:nvPicPr>
          <p:cNvPr id="54" name="Google Shape;54;p37" descr="Oregon Department of Education Logo"/>
          <p:cNvPicPr preferRelativeResize="0"/>
          <p:nvPr/>
        </p:nvPicPr>
        <p:blipFill rotWithShape="1">
          <a:blip r:embed="rId4">
            <a:alphaModFix/>
          </a:blip>
          <a:srcRect/>
          <a:stretch/>
        </p:blipFill>
        <p:spPr>
          <a:xfrm>
            <a:off x="-90611" y="53563"/>
            <a:ext cx="1479336" cy="980912"/>
          </a:xfrm>
          <a:prstGeom prst="rect">
            <a:avLst/>
          </a:prstGeom>
          <a:noFill/>
          <a:ln>
            <a:noFill/>
          </a:ln>
        </p:spPr>
      </p:pic>
      <p:sp>
        <p:nvSpPr>
          <p:cNvPr id="55" name="Google Shape;55;p37"/>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56"/>
        <p:cNvGrpSpPr/>
        <p:nvPr/>
      </p:nvGrpSpPr>
      <p:grpSpPr>
        <a:xfrm>
          <a:off x="0" y="0"/>
          <a:ext cx="0" cy="0"/>
          <a:chOff x="0" y="0"/>
          <a:chExt cx="0" cy="0"/>
        </a:xfrm>
      </p:grpSpPr>
      <p:sp>
        <p:nvSpPr>
          <p:cNvPr id="57" name="Google Shape;57;p38"/>
          <p:cNvSpPr txBox="1">
            <a:spLocks noGrp="1"/>
          </p:cNvSpPr>
          <p:nvPr>
            <p:ph type="title"/>
          </p:nvPr>
        </p:nvSpPr>
        <p:spPr>
          <a:xfrm>
            <a:off x="0" y="1028295"/>
            <a:ext cx="7152300" cy="1013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 name="Google Shape;58;p38" descr="Decorative geometric pattern"/>
          <p:cNvPicPr preferRelativeResize="0"/>
          <p:nvPr/>
        </p:nvPicPr>
        <p:blipFill rotWithShape="1">
          <a:blip r:embed="rId2">
            <a:alphaModFix/>
          </a:blip>
          <a:srcRect/>
          <a:stretch/>
        </p:blipFill>
        <p:spPr>
          <a:xfrm>
            <a:off x="1" y="1"/>
            <a:ext cx="9144001" cy="6494852"/>
          </a:xfrm>
          <a:prstGeom prst="rect">
            <a:avLst/>
          </a:prstGeom>
          <a:noFill/>
          <a:ln>
            <a:noFill/>
          </a:ln>
        </p:spPr>
      </p:pic>
      <p:sp>
        <p:nvSpPr>
          <p:cNvPr id="59" name="Google Shape;59;p38"/>
          <p:cNvSpPr txBox="1"/>
          <p:nvPr/>
        </p:nvSpPr>
        <p:spPr>
          <a:xfrm>
            <a:off x="0" y="1034505"/>
            <a:ext cx="9144000" cy="949600"/>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60" name="Google Shape;60;p38" descr="Decorative blue bar"/>
          <p:cNvPicPr preferRelativeResize="0"/>
          <p:nvPr/>
        </p:nvPicPr>
        <p:blipFill rotWithShape="1">
          <a:blip r:embed="rId3">
            <a:alphaModFix/>
          </a:blip>
          <a:srcRect/>
          <a:stretch/>
        </p:blipFill>
        <p:spPr>
          <a:xfrm>
            <a:off x="1" y="6494854"/>
            <a:ext cx="9144001" cy="368372"/>
          </a:xfrm>
          <a:prstGeom prst="rect">
            <a:avLst/>
          </a:prstGeom>
          <a:noFill/>
          <a:ln>
            <a:noFill/>
          </a:ln>
        </p:spPr>
      </p:pic>
      <p:pic>
        <p:nvPicPr>
          <p:cNvPr id="61" name="Google Shape;61;p38" descr="Oregon Department of Education Logo"/>
          <p:cNvPicPr preferRelativeResize="0"/>
          <p:nvPr/>
        </p:nvPicPr>
        <p:blipFill rotWithShape="1">
          <a:blip r:embed="rId4">
            <a:alphaModFix/>
          </a:blip>
          <a:srcRect/>
          <a:stretch/>
        </p:blipFill>
        <p:spPr>
          <a:xfrm>
            <a:off x="-90611" y="53563"/>
            <a:ext cx="1479336" cy="980912"/>
          </a:xfrm>
          <a:prstGeom prst="rect">
            <a:avLst/>
          </a:prstGeom>
          <a:noFill/>
          <a:ln>
            <a:noFill/>
          </a:ln>
        </p:spPr>
      </p:pic>
      <p:sp>
        <p:nvSpPr>
          <p:cNvPr id="62" name="Google Shape;62;p38"/>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38"/>
          <p:cNvSpPr txBox="1">
            <a:spLocks noGrp="1"/>
          </p:cNvSpPr>
          <p:nvPr>
            <p:ph type="subTitle" idx="1"/>
          </p:nvPr>
        </p:nvSpPr>
        <p:spPr>
          <a:xfrm>
            <a:off x="989091" y="2809827"/>
            <a:ext cx="6858000" cy="1655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64"/>
        <p:cNvGrpSpPr/>
        <p:nvPr/>
      </p:nvGrpSpPr>
      <p:grpSpPr>
        <a:xfrm>
          <a:off x="0" y="0"/>
          <a:ext cx="0" cy="0"/>
          <a:chOff x="0" y="0"/>
          <a:chExt cx="0" cy="0"/>
        </a:xfrm>
      </p:grpSpPr>
      <p:sp>
        <p:nvSpPr>
          <p:cNvPr id="65" name="Google Shape;65;p42"/>
          <p:cNvSpPr txBox="1">
            <a:spLocks noGrp="1"/>
          </p:cNvSpPr>
          <p:nvPr>
            <p:ph type="title"/>
          </p:nvPr>
        </p:nvSpPr>
        <p:spPr>
          <a:xfrm>
            <a:off x="619597" y="2935983"/>
            <a:ext cx="7886700" cy="1325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6" name="Google Shape;66;p42" descr="Decorative geometric pattern"/>
          <p:cNvPicPr preferRelativeResize="0"/>
          <p:nvPr/>
        </p:nvPicPr>
        <p:blipFill rotWithShape="1">
          <a:blip r:embed="rId2">
            <a:alphaModFix/>
          </a:blip>
          <a:srcRect/>
          <a:stretch/>
        </p:blipFill>
        <p:spPr>
          <a:xfrm>
            <a:off x="1" y="1"/>
            <a:ext cx="9144001" cy="6494852"/>
          </a:xfrm>
          <a:prstGeom prst="rect">
            <a:avLst/>
          </a:prstGeom>
          <a:noFill/>
          <a:ln>
            <a:noFill/>
          </a:ln>
        </p:spPr>
      </p:pic>
      <p:pic>
        <p:nvPicPr>
          <p:cNvPr id="67" name="Google Shape;67;p42" descr="Decorative blue bar"/>
          <p:cNvPicPr preferRelativeResize="0"/>
          <p:nvPr/>
        </p:nvPicPr>
        <p:blipFill rotWithShape="1">
          <a:blip r:embed="rId3">
            <a:alphaModFix/>
          </a:blip>
          <a:srcRect/>
          <a:stretch/>
        </p:blipFill>
        <p:spPr>
          <a:xfrm>
            <a:off x="1" y="6494854"/>
            <a:ext cx="9144001" cy="368372"/>
          </a:xfrm>
          <a:prstGeom prst="rect">
            <a:avLst/>
          </a:prstGeom>
          <a:noFill/>
          <a:ln>
            <a:noFill/>
          </a:ln>
        </p:spPr>
      </p:pic>
      <p:pic>
        <p:nvPicPr>
          <p:cNvPr id="68" name="Google Shape;68;p42" descr="Oregon Department of Education logo"/>
          <p:cNvPicPr preferRelativeResize="0"/>
          <p:nvPr/>
        </p:nvPicPr>
        <p:blipFill rotWithShape="1">
          <a:blip r:embed="rId4">
            <a:alphaModFix/>
          </a:blip>
          <a:srcRect/>
          <a:stretch/>
        </p:blipFill>
        <p:spPr>
          <a:xfrm>
            <a:off x="3739081" y="615149"/>
            <a:ext cx="3222226" cy="2136580"/>
          </a:xfrm>
          <a:prstGeom prst="rect">
            <a:avLst/>
          </a:prstGeom>
          <a:noFill/>
          <a:ln>
            <a:noFill/>
          </a:ln>
        </p:spPr>
      </p:pic>
      <p:pic>
        <p:nvPicPr>
          <p:cNvPr id="69" name="Google Shape;69;p42" descr="Decorative blue swoosh"/>
          <p:cNvPicPr preferRelativeResize="0"/>
          <p:nvPr/>
        </p:nvPicPr>
        <p:blipFill rotWithShape="1">
          <a:blip r:embed="rId5">
            <a:alphaModFix/>
          </a:blip>
          <a:srcRect/>
          <a:stretch/>
        </p:blipFill>
        <p:spPr>
          <a:xfrm>
            <a:off x="1" y="-400137"/>
            <a:ext cx="9144001" cy="2103535"/>
          </a:xfrm>
          <a:prstGeom prst="rect">
            <a:avLst/>
          </a:prstGeom>
          <a:noFill/>
          <a:ln>
            <a:noFill/>
          </a:ln>
        </p:spPr>
      </p:pic>
      <p:sp>
        <p:nvSpPr>
          <p:cNvPr id="70" name="Google Shape;70;p42"/>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1"/>
        <p:cNvGrpSpPr/>
        <p:nvPr/>
      </p:nvGrpSpPr>
      <p:grpSpPr>
        <a:xfrm>
          <a:off x="0" y="0"/>
          <a:ext cx="0" cy="0"/>
          <a:chOff x="0" y="0"/>
          <a:chExt cx="0" cy="0"/>
        </a:xfrm>
      </p:grpSpPr>
      <p:sp>
        <p:nvSpPr>
          <p:cNvPr id="72" name="Google Shape;72;p43"/>
          <p:cNvSpPr txBox="1">
            <a:spLocks noGrp="1"/>
          </p:cNvSpPr>
          <p:nvPr>
            <p:ph type="title"/>
          </p:nvPr>
        </p:nvSpPr>
        <p:spPr>
          <a:xfrm>
            <a:off x="2679825" y="93193"/>
            <a:ext cx="6400800" cy="8576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3"/>
          <p:cNvSpPr txBox="1">
            <a:spLocks noGrp="1"/>
          </p:cNvSpPr>
          <p:nvPr>
            <p:ph type="subTitle" idx="1"/>
          </p:nvPr>
        </p:nvSpPr>
        <p:spPr>
          <a:xfrm>
            <a:off x="989091" y="2809827"/>
            <a:ext cx="6858000" cy="1655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4" name="Google Shape;74;p43"/>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5"/>
        <p:cNvGrpSpPr/>
        <p:nvPr/>
      </p:nvGrpSpPr>
      <p:grpSpPr>
        <a:xfrm>
          <a:off x="0" y="0"/>
          <a:ext cx="0" cy="0"/>
          <a:chOff x="0" y="0"/>
          <a:chExt cx="0" cy="0"/>
        </a:xfrm>
      </p:grpSpPr>
      <p:sp>
        <p:nvSpPr>
          <p:cNvPr id="76" name="Google Shape;76;p44"/>
          <p:cNvSpPr txBox="1">
            <a:spLocks noGrp="1"/>
          </p:cNvSpPr>
          <p:nvPr>
            <p:ph type="title"/>
          </p:nvPr>
        </p:nvSpPr>
        <p:spPr>
          <a:xfrm>
            <a:off x="2679825" y="93193"/>
            <a:ext cx="6400800" cy="8576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4"/>
          <p:cNvSpPr txBox="1">
            <a:spLocks noGrp="1"/>
          </p:cNvSpPr>
          <p:nvPr>
            <p:ph type="body" idx="1"/>
          </p:nvPr>
        </p:nvSpPr>
        <p:spPr>
          <a:xfrm>
            <a:off x="692024" y="2748247"/>
            <a:ext cx="7886700" cy="2749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4"/>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image" Target="../media/image4.png"/><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image" Target="../media/image3.jpg"/><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2.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image" Target="../media/image1.jp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28.xml"/><Relationship Id="rId7"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628650" y="1998485"/>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 name="Google Shape;11;p34" descr="Decorative geometric pattern"/>
          <p:cNvPicPr preferRelativeResize="0"/>
          <p:nvPr/>
        </p:nvPicPr>
        <p:blipFill rotWithShape="1">
          <a:blip r:embed="rId6">
            <a:alphaModFix/>
          </a:blip>
          <a:srcRect/>
          <a:stretch/>
        </p:blipFill>
        <p:spPr>
          <a:xfrm>
            <a:off x="0" y="1"/>
            <a:ext cx="9144001" cy="6494856"/>
          </a:xfrm>
          <a:prstGeom prst="rect">
            <a:avLst/>
          </a:prstGeom>
          <a:noFill/>
          <a:ln>
            <a:noFill/>
          </a:ln>
        </p:spPr>
      </p:pic>
      <p:pic>
        <p:nvPicPr>
          <p:cNvPr id="12" name="Google Shape;12;p34" descr="Decorative blue swoosh"/>
          <p:cNvPicPr preferRelativeResize="0"/>
          <p:nvPr/>
        </p:nvPicPr>
        <p:blipFill rotWithShape="1">
          <a:blip r:embed="rId7">
            <a:alphaModFix/>
          </a:blip>
          <a:srcRect/>
          <a:stretch/>
        </p:blipFill>
        <p:spPr>
          <a:xfrm>
            <a:off x="-1" y="-903"/>
            <a:ext cx="9144003" cy="2075282"/>
          </a:xfrm>
          <a:prstGeom prst="rect">
            <a:avLst/>
          </a:prstGeom>
          <a:noFill/>
          <a:ln>
            <a:noFill/>
          </a:ln>
        </p:spPr>
      </p:pic>
      <p:pic>
        <p:nvPicPr>
          <p:cNvPr id="13" name="Google Shape;13;p34" descr="Decorative blue bar"/>
          <p:cNvPicPr preferRelativeResize="0"/>
          <p:nvPr/>
        </p:nvPicPr>
        <p:blipFill rotWithShape="1">
          <a:blip r:embed="rId8">
            <a:alphaModFix/>
          </a:blip>
          <a:srcRect/>
          <a:stretch/>
        </p:blipFill>
        <p:spPr>
          <a:xfrm>
            <a:off x="0" y="6494853"/>
            <a:ext cx="9144001" cy="276279"/>
          </a:xfrm>
          <a:prstGeom prst="rect">
            <a:avLst/>
          </a:prstGeom>
          <a:noFill/>
          <a:ln>
            <a:noFill/>
          </a:ln>
        </p:spPr>
      </p:pic>
      <p:sp>
        <p:nvSpPr>
          <p:cNvPr id="14" name="Google Shape;14;p34"/>
          <p:cNvSpPr txBox="1">
            <a:spLocks noGrp="1"/>
          </p:cNvSpPr>
          <p:nvPr>
            <p:ph type="body" idx="1"/>
          </p:nvPr>
        </p:nvSpPr>
        <p:spPr>
          <a:xfrm>
            <a:off x="628650" y="3427255"/>
            <a:ext cx="7886700" cy="2749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5" name="Google Shape;15;p34"/>
          <p:cNvPicPr preferRelativeResize="0"/>
          <p:nvPr/>
        </p:nvPicPr>
        <p:blipFill rotWithShape="1">
          <a:blip r:embed="rId9">
            <a:alphaModFix/>
          </a:blip>
          <a:srcRect/>
          <a:stretch/>
        </p:blipFill>
        <p:spPr>
          <a:xfrm>
            <a:off x="115173" y="186164"/>
            <a:ext cx="2033166" cy="1011108"/>
          </a:xfrm>
          <a:prstGeom prst="rect">
            <a:avLst/>
          </a:prstGeom>
          <a:noFill/>
          <a:ln>
            <a:noFill/>
          </a:ln>
        </p:spPr>
      </p:pic>
      <p:pic>
        <p:nvPicPr>
          <p:cNvPr id="16" name="Google Shape;16;p34"/>
          <p:cNvPicPr preferRelativeResize="0"/>
          <p:nvPr/>
        </p:nvPicPr>
        <p:blipFill rotWithShape="1">
          <a:blip r:embed="rId9">
            <a:alphaModFix/>
          </a:blip>
          <a:srcRect/>
          <a:stretch/>
        </p:blipFill>
        <p:spPr>
          <a:xfrm>
            <a:off x="115173" y="186164"/>
            <a:ext cx="2033166" cy="1011108"/>
          </a:xfrm>
          <a:prstGeom prst="rect">
            <a:avLst/>
          </a:prstGeom>
          <a:noFill/>
          <a:ln>
            <a:noFill/>
          </a:ln>
        </p:spPr>
      </p:pic>
      <p:pic>
        <p:nvPicPr>
          <p:cNvPr id="17" name="Google Shape;17;p34" descr="Oregon Department of Education Logo"/>
          <p:cNvPicPr preferRelativeResize="0"/>
          <p:nvPr/>
        </p:nvPicPr>
        <p:blipFill rotWithShape="1">
          <a:blip r:embed="rId9">
            <a:alphaModFix/>
          </a:blip>
          <a:srcRect/>
          <a:stretch/>
        </p:blipFill>
        <p:spPr>
          <a:xfrm>
            <a:off x="115173" y="186164"/>
            <a:ext cx="2033166" cy="1011108"/>
          </a:xfrm>
          <a:prstGeom prst="rect">
            <a:avLst/>
          </a:prstGeom>
          <a:noFill/>
          <a:ln>
            <a:noFill/>
          </a:ln>
        </p:spPr>
      </p:pic>
      <p:sp>
        <p:nvSpPr>
          <p:cNvPr id="18" name="Google Shape;18;p34"/>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628650" y="1998485"/>
            <a:ext cx="7886700" cy="1325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 name="Google Shape;42;p36" descr="Decorative geometric pattern"/>
          <p:cNvPicPr preferRelativeResize="0"/>
          <p:nvPr/>
        </p:nvPicPr>
        <p:blipFill rotWithShape="1">
          <a:blip r:embed="rId23">
            <a:alphaModFix/>
          </a:blip>
          <a:srcRect/>
          <a:stretch/>
        </p:blipFill>
        <p:spPr>
          <a:xfrm>
            <a:off x="1" y="2"/>
            <a:ext cx="9144001" cy="6494855"/>
          </a:xfrm>
          <a:prstGeom prst="rect">
            <a:avLst/>
          </a:prstGeom>
          <a:noFill/>
          <a:ln>
            <a:noFill/>
          </a:ln>
        </p:spPr>
      </p:pic>
      <p:pic>
        <p:nvPicPr>
          <p:cNvPr id="43" name="Google Shape;43;p36" descr="Decorative blue swoosh"/>
          <p:cNvPicPr preferRelativeResize="0"/>
          <p:nvPr/>
        </p:nvPicPr>
        <p:blipFill rotWithShape="1">
          <a:blip r:embed="rId24">
            <a:alphaModFix/>
          </a:blip>
          <a:srcRect/>
          <a:stretch/>
        </p:blipFill>
        <p:spPr>
          <a:xfrm>
            <a:off x="-1" y="-903"/>
            <a:ext cx="9144003" cy="2075283"/>
          </a:xfrm>
          <a:prstGeom prst="rect">
            <a:avLst/>
          </a:prstGeom>
          <a:noFill/>
          <a:ln>
            <a:noFill/>
          </a:ln>
        </p:spPr>
      </p:pic>
      <p:pic>
        <p:nvPicPr>
          <p:cNvPr id="44" name="Google Shape;44;p36" descr="Decorative blue bar"/>
          <p:cNvPicPr preferRelativeResize="0"/>
          <p:nvPr/>
        </p:nvPicPr>
        <p:blipFill rotWithShape="1">
          <a:blip r:embed="rId25">
            <a:alphaModFix/>
          </a:blip>
          <a:srcRect/>
          <a:stretch/>
        </p:blipFill>
        <p:spPr>
          <a:xfrm>
            <a:off x="1" y="6494854"/>
            <a:ext cx="9144001" cy="368372"/>
          </a:xfrm>
          <a:prstGeom prst="rect">
            <a:avLst/>
          </a:prstGeom>
          <a:noFill/>
          <a:ln>
            <a:noFill/>
          </a:ln>
        </p:spPr>
      </p:pic>
      <p:sp>
        <p:nvSpPr>
          <p:cNvPr id="45" name="Google Shape;45;p36"/>
          <p:cNvSpPr txBox="1">
            <a:spLocks noGrp="1"/>
          </p:cNvSpPr>
          <p:nvPr>
            <p:ph type="body" idx="1"/>
          </p:nvPr>
        </p:nvSpPr>
        <p:spPr>
          <a:xfrm>
            <a:off x="628650" y="3427255"/>
            <a:ext cx="7886700" cy="27496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6" name="Google Shape;46;p36"/>
          <p:cNvPicPr preferRelativeResize="0"/>
          <p:nvPr/>
        </p:nvPicPr>
        <p:blipFill rotWithShape="1">
          <a:blip r:embed="rId26">
            <a:alphaModFix/>
          </a:blip>
          <a:srcRect/>
          <a:stretch/>
        </p:blipFill>
        <p:spPr>
          <a:xfrm>
            <a:off x="115173" y="186164"/>
            <a:ext cx="2033166" cy="1348144"/>
          </a:xfrm>
          <a:prstGeom prst="rect">
            <a:avLst/>
          </a:prstGeom>
          <a:noFill/>
          <a:ln>
            <a:noFill/>
          </a:ln>
        </p:spPr>
      </p:pic>
      <p:pic>
        <p:nvPicPr>
          <p:cNvPr id="47" name="Google Shape;47;p36"/>
          <p:cNvPicPr preferRelativeResize="0"/>
          <p:nvPr/>
        </p:nvPicPr>
        <p:blipFill rotWithShape="1">
          <a:blip r:embed="rId26">
            <a:alphaModFix/>
          </a:blip>
          <a:srcRect/>
          <a:stretch/>
        </p:blipFill>
        <p:spPr>
          <a:xfrm>
            <a:off x="115173" y="186164"/>
            <a:ext cx="2033166" cy="1348144"/>
          </a:xfrm>
          <a:prstGeom prst="rect">
            <a:avLst/>
          </a:prstGeom>
          <a:noFill/>
          <a:ln>
            <a:noFill/>
          </a:ln>
        </p:spPr>
      </p:pic>
      <p:pic>
        <p:nvPicPr>
          <p:cNvPr id="48" name="Google Shape;48;p36" descr="Oregon Department of Education Logo"/>
          <p:cNvPicPr preferRelativeResize="0"/>
          <p:nvPr/>
        </p:nvPicPr>
        <p:blipFill rotWithShape="1">
          <a:blip r:embed="rId26">
            <a:alphaModFix/>
          </a:blip>
          <a:srcRect/>
          <a:stretch/>
        </p:blipFill>
        <p:spPr>
          <a:xfrm>
            <a:off x="115173" y="186164"/>
            <a:ext cx="2033166" cy="1348144"/>
          </a:xfrm>
          <a:prstGeom prst="rect">
            <a:avLst/>
          </a:prstGeom>
          <a:noFill/>
          <a:ln>
            <a:noFill/>
          </a:ln>
        </p:spPr>
      </p:pic>
      <p:sp>
        <p:nvSpPr>
          <p:cNvPr id="49" name="Google Shape;49;p36"/>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f3536d4642_1_51"/>
          <p:cNvSpPr txBox="1">
            <a:spLocks noGrp="1"/>
          </p:cNvSpPr>
          <p:nvPr>
            <p:ph type="title"/>
          </p:nvPr>
        </p:nvSpPr>
        <p:spPr>
          <a:xfrm>
            <a:off x="628650" y="1998485"/>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2" name="Google Shape;162;gf3536d4642_1_51" descr="Decorative geometric pattern"/>
          <p:cNvPicPr preferRelativeResize="0"/>
          <p:nvPr/>
        </p:nvPicPr>
        <p:blipFill rotWithShape="1">
          <a:blip r:embed="rId6">
            <a:alphaModFix/>
          </a:blip>
          <a:srcRect/>
          <a:stretch/>
        </p:blipFill>
        <p:spPr>
          <a:xfrm>
            <a:off x="0" y="1"/>
            <a:ext cx="9144001" cy="6494856"/>
          </a:xfrm>
          <a:prstGeom prst="rect">
            <a:avLst/>
          </a:prstGeom>
          <a:noFill/>
          <a:ln>
            <a:noFill/>
          </a:ln>
        </p:spPr>
      </p:pic>
      <p:pic>
        <p:nvPicPr>
          <p:cNvPr id="163" name="Google Shape;163;gf3536d4642_1_51" descr="Decorative blue swoosh"/>
          <p:cNvPicPr preferRelativeResize="0"/>
          <p:nvPr/>
        </p:nvPicPr>
        <p:blipFill rotWithShape="1">
          <a:blip r:embed="rId7">
            <a:alphaModFix/>
          </a:blip>
          <a:srcRect/>
          <a:stretch/>
        </p:blipFill>
        <p:spPr>
          <a:xfrm>
            <a:off x="-1" y="-903"/>
            <a:ext cx="9144003" cy="2075281"/>
          </a:xfrm>
          <a:prstGeom prst="rect">
            <a:avLst/>
          </a:prstGeom>
          <a:noFill/>
          <a:ln>
            <a:noFill/>
          </a:ln>
        </p:spPr>
      </p:pic>
      <p:pic>
        <p:nvPicPr>
          <p:cNvPr id="164" name="Google Shape;164;gf3536d4642_1_51" descr="Decorative blue bar"/>
          <p:cNvPicPr preferRelativeResize="0"/>
          <p:nvPr/>
        </p:nvPicPr>
        <p:blipFill rotWithShape="1">
          <a:blip r:embed="rId8">
            <a:alphaModFix/>
          </a:blip>
          <a:srcRect/>
          <a:stretch/>
        </p:blipFill>
        <p:spPr>
          <a:xfrm>
            <a:off x="0" y="6494853"/>
            <a:ext cx="6858003" cy="207209"/>
          </a:xfrm>
          <a:prstGeom prst="rect">
            <a:avLst/>
          </a:prstGeom>
          <a:noFill/>
          <a:ln>
            <a:noFill/>
          </a:ln>
        </p:spPr>
      </p:pic>
      <p:sp>
        <p:nvSpPr>
          <p:cNvPr id="165" name="Google Shape;165;gf3536d4642_1_51"/>
          <p:cNvSpPr txBox="1">
            <a:spLocks noGrp="1"/>
          </p:cNvSpPr>
          <p:nvPr>
            <p:ph type="body" idx="1"/>
          </p:nvPr>
        </p:nvSpPr>
        <p:spPr>
          <a:xfrm>
            <a:off x="628650" y="3427255"/>
            <a:ext cx="7886700" cy="2749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66" name="Google Shape;166;gf3536d4642_1_51"/>
          <p:cNvPicPr preferRelativeResize="0"/>
          <p:nvPr/>
        </p:nvPicPr>
        <p:blipFill rotWithShape="1">
          <a:blip r:embed="rId9">
            <a:alphaModFix/>
          </a:blip>
          <a:srcRect/>
          <a:stretch/>
        </p:blipFill>
        <p:spPr>
          <a:xfrm>
            <a:off x="115173" y="186164"/>
            <a:ext cx="1524875" cy="758331"/>
          </a:xfrm>
          <a:prstGeom prst="rect">
            <a:avLst/>
          </a:prstGeom>
          <a:noFill/>
          <a:ln>
            <a:noFill/>
          </a:ln>
        </p:spPr>
      </p:pic>
      <p:pic>
        <p:nvPicPr>
          <p:cNvPr id="167" name="Google Shape;167;gf3536d4642_1_51"/>
          <p:cNvPicPr preferRelativeResize="0"/>
          <p:nvPr/>
        </p:nvPicPr>
        <p:blipFill rotWithShape="1">
          <a:blip r:embed="rId9">
            <a:alphaModFix/>
          </a:blip>
          <a:srcRect/>
          <a:stretch/>
        </p:blipFill>
        <p:spPr>
          <a:xfrm>
            <a:off x="115173" y="186164"/>
            <a:ext cx="1524875" cy="758331"/>
          </a:xfrm>
          <a:prstGeom prst="rect">
            <a:avLst/>
          </a:prstGeom>
          <a:noFill/>
          <a:ln>
            <a:noFill/>
          </a:ln>
        </p:spPr>
      </p:pic>
      <p:pic>
        <p:nvPicPr>
          <p:cNvPr id="168" name="Google Shape;168;gf3536d4642_1_51" descr="Oregon Department of Education Logo"/>
          <p:cNvPicPr preferRelativeResize="0"/>
          <p:nvPr/>
        </p:nvPicPr>
        <p:blipFill rotWithShape="1">
          <a:blip r:embed="rId9">
            <a:alphaModFix/>
          </a:blip>
          <a:srcRect/>
          <a:stretch/>
        </p:blipFill>
        <p:spPr>
          <a:xfrm>
            <a:off x="115173" y="186164"/>
            <a:ext cx="1524875" cy="758331"/>
          </a:xfrm>
          <a:prstGeom prst="rect">
            <a:avLst/>
          </a:prstGeom>
          <a:noFill/>
          <a:ln>
            <a:noFill/>
          </a:ln>
        </p:spPr>
      </p:pic>
      <p:sp>
        <p:nvSpPr>
          <p:cNvPr id="169" name="Google Shape;169;gf3536d4642_1_51"/>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erstrategies.org/cms/files/4791-esser-generic-webinar.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www.oregon.gov/ode/students-and-family/healthsafety/Documents/Student%20Learning%20Unfinished,%20Not%20Lost.pdf" TargetMode="External"/><Relationship Id="rId13" Type="http://schemas.openxmlformats.org/officeDocument/2006/relationships/hyperlink" Target="https://oese.ed.gov/files/2020/05/ESSER-Fund-Frequently-Asked-Questions.pdf" TargetMode="External"/><Relationship Id="rId3" Type="http://schemas.openxmlformats.org/officeDocument/2006/relationships/hyperlink" Target="https://www.erstrategies.org/news/blog_sustainability_hartfordps" TargetMode="External"/><Relationship Id="rId7" Type="http://schemas.openxmlformats.org/officeDocument/2006/relationships/hyperlink" Target="https://www.crpe.org/thelens/first-look-esser-priorities-districts-are-placing-their-bets-what-they-know" TargetMode="External"/><Relationship Id="rId12" Type="http://schemas.openxmlformats.org/officeDocument/2006/relationships/hyperlink" Target="https://www.oregon.gov/ode/students-and-family/equity/NativeAmericanEducation/Documents/20.10.13_%20Web%20Accessible%20Tribal%20Consultation%20Toolkit.pdf" TargetMode="External"/><Relationship Id="rId2" Type="http://schemas.openxmlformats.org/officeDocument/2006/relationships/notesSlide" Target="../notesSlides/notesSlide19.xml"/><Relationship Id="rId16" Type="http://schemas.openxmlformats.org/officeDocument/2006/relationships/hyperlink" Target="https://www.oregon.gov/ode/schools-and-districts/grants/Documents/CARES%20Act/ESSER%20III/ESSER%20III%20District%20Plan%20Guide%207.22.21.pdf" TargetMode="External"/><Relationship Id="rId1" Type="http://schemas.openxmlformats.org/officeDocument/2006/relationships/slideLayout" Target="../slideLayouts/slideLayout1.xml"/><Relationship Id="rId6" Type="http://schemas.openxmlformats.org/officeDocument/2006/relationships/hyperlink" Target="https://www.edelements.com/lp-k-shaped-education-recovery-guide" TargetMode="External"/><Relationship Id="rId11" Type="http://schemas.openxmlformats.org/officeDocument/2006/relationships/hyperlink" Target="https://www.oregon.gov/ode/StudentSuccess/Documents/69236_ODE_CommunityEngagementToolkit_2021-web%5B1%5D.pdf" TargetMode="External"/><Relationship Id="rId5" Type="http://schemas.openxmlformats.org/officeDocument/2006/relationships/hyperlink" Target="https://www.edelements.com/blog/5-ways-to-get-on-top-of-the-education-recovery" TargetMode="External"/><Relationship Id="rId15" Type="http://schemas.openxmlformats.org/officeDocument/2006/relationships/hyperlink" Target="https://learning.ccsso.org/restart-recovery-leveraging-federal-covid-relief-funding-medicaid-to-support-student-staff-wellbeing-connection?related_post_from=1371" TargetMode="External"/><Relationship Id="rId10" Type="http://schemas.openxmlformats.org/officeDocument/2006/relationships/hyperlink" Target="https://www.oregon.gov/ode/StudentSuccess/Documents/SIA%20Comprehensive%20Guidance.pdf#page=16" TargetMode="External"/><Relationship Id="rId4" Type="http://schemas.openxmlformats.org/officeDocument/2006/relationships/hyperlink" Target="https://www.cgcs.org/Page/1283" TargetMode="External"/><Relationship Id="rId9" Type="http://schemas.openxmlformats.org/officeDocument/2006/relationships/hyperlink" Target="https://www.erstrategies.org/tap/start_here" TargetMode="External"/><Relationship Id="rId14" Type="http://schemas.openxmlformats.org/officeDocument/2006/relationships/hyperlink" Target="https://www.oregon.gov/ode/students-and-family/equity/SchoolSafety/Pages/Announcements.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nam02.safelinks.protection.outlook.com/?url=https%3A%2F%2Fwww.zoomgov.com%2Fj%2F1600420078%3Fpwd%3DV0hCaW5BWlJoV09jYm44bmdjS1BQUT09%26utm_medium%3Demail%26utm_source%3Dgovdelivery%23success&amp;data=04%7C01%7CJenni.Knaus%40ode.state.or.us%7C57b8ccef914c4534da8008d97eb6316c%7Cb4f51418b26949a2935afa54bf584fc8%7C0%7C0%7C637680143252176408%7CUnknown%7CTWFpbGZsb3d8eyJWIjoiMC4wLjAwMDAiLCJQIjoiV2luMzIiLCJBTiI6Ik1haWwiLCJXVCI6Mn0%3D%7C1000&amp;sdata=2prQIjm%2BtiUErvkQ2EFfKRfHW1P1maV1kUcNPlRfEr4%3D&amp;reserved=0"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hyperlink" Target="mailto:ODE.ESSER@ode.state.or.us" TargetMode="External"/><Relationship Id="rId4" Type="http://schemas.openxmlformats.org/officeDocument/2006/relationships/hyperlink" Target="mailto:ODECOVID19@ode.state.or.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erstrategies.org/tap/start_her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4" name="Title 3" hidden="1"/>
          <p:cNvSpPr>
            <a:spLocks noGrp="1"/>
          </p:cNvSpPr>
          <p:nvPr>
            <p:ph type="title"/>
          </p:nvPr>
        </p:nvSpPr>
        <p:spPr/>
        <p:txBody>
          <a:bodyPr/>
          <a:lstStyle/>
          <a:p>
            <a:r>
              <a:rPr lang="en-US" sz="1000" dirty="0" smtClean="0"/>
              <a:t>ESSER III: Unfinished Learning</a:t>
            </a:r>
            <a:endParaRPr lang="en-US" sz="1000" dirty="0"/>
          </a:p>
        </p:txBody>
      </p:sp>
      <p:sp>
        <p:nvSpPr>
          <p:cNvPr id="196" name="Google Shape;196;p1" descr="&quot;&quot;"/>
          <p:cNvSpPr/>
          <p:nvPr/>
        </p:nvSpPr>
        <p:spPr>
          <a:xfrm>
            <a:off x="50" y="0"/>
            <a:ext cx="9144000" cy="6506678"/>
          </a:xfrm>
          <a:prstGeom prst="rect">
            <a:avLst/>
          </a:prstGeom>
          <a:solidFill>
            <a:srgbClr val="999999">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 descr="&quot;&quot;"/>
          <p:cNvSpPr/>
          <p:nvPr/>
        </p:nvSpPr>
        <p:spPr>
          <a:xfrm>
            <a:off x="4484961" y="1501166"/>
            <a:ext cx="3525938" cy="3929417"/>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647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999"/>
              </a:solidFill>
              <a:latin typeface="Arial"/>
              <a:ea typeface="Arial"/>
              <a:cs typeface="Arial"/>
              <a:sym typeface="Arial"/>
            </a:endParaRPr>
          </a:p>
        </p:txBody>
      </p:sp>
      <p:sp>
        <p:nvSpPr>
          <p:cNvPr id="198" name="Google Shape;198;p1" descr="&quot;&quot;"/>
          <p:cNvSpPr/>
          <p:nvPr/>
        </p:nvSpPr>
        <p:spPr>
          <a:xfrm>
            <a:off x="1604932" y="1087406"/>
            <a:ext cx="3990235" cy="3854894"/>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647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999"/>
              </a:solidFill>
              <a:latin typeface="Arial"/>
              <a:ea typeface="Arial"/>
              <a:cs typeface="Arial"/>
              <a:sym typeface="Arial"/>
            </a:endParaRPr>
          </a:p>
        </p:txBody>
      </p:sp>
      <p:sp>
        <p:nvSpPr>
          <p:cNvPr id="199" name="Google Shape;199;p1" descr="&quot;&quot;"/>
          <p:cNvSpPr/>
          <p:nvPr/>
        </p:nvSpPr>
        <p:spPr>
          <a:xfrm>
            <a:off x="1317100" y="3490289"/>
            <a:ext cx="5982788" cy="1976275"/>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647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999"/>
              </a:solidFill>
              <a:latin typeface="Arial"/>
              <a:ea typeface="Arial"/>
              <a:cs typeface="Arial"/>
              <a:sym typeface="Arial"/>
            </a:endParaRPr>
          </a:p>
        </p:txBody>
      </p:sp>
      <p:sp>
        <p:nvSpPr>
          <p:cNvPr id="201" name="Google Shape;201;p1"/>
          <p:cNvSpPr txBox="1"/>
          <p:nvPr/>
        </p:nvSpPr>
        <p:spPr>
          <a:xfrm>
            <a:off x="1455150" y="3971156"/>
            <a:ext cx="6162600" cy="1015800"/>
          </a:xfrm>
          <a:prstGeom prst="rect">
            <a:avLst/>
          </a:prstGeom>
          <a:solidFill>
            <a:schemeClr val="lt1"/>
          </a:solidFill>
          <a:ln w="9525" cap="flat" cmpd="sng">
            <a:solidFill>
              <a:srgbClr val="1B75B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2800"/>
              <a:buFont typeface="Arial"/>
              <a:buNone/>
            </a:pPr>
            <a:r>
              <a:rPr lang="en-US" sz="1800" b="1" i="1">
                <a:solidFill>
                  <a:schemeClr val="dk1"/>
                </a:solidFill>
                <a:latin typeface="Calibri"/>
                <a:ea typeface="Calibri"/>
                <a:cs typeface="Calibri"/>
                <a:sym typeface="Calibri"/>
              </a:rPr>
              <a:t>Thanks for joining us.</a:t>
            </a:r>
            <a:endParaRPr sz="400" i="1">
              <a:solidFill>
                <a:schemeClr val="dk1"/>
              </a:solidFill>
            </a:endParaRPr>
          </a:p>
          <a:p>
            <a:pPr marL="0" lvl="0" indent="0" algn="l" rtl="0">
              <a:spcBef>
                <a:spcPts val="0"/>
              </a:spcBef>
              <a:spcAft>
                <a:spcPts val="0"/>
              </a:spcAft>
              <a:buClr>
                <a:srgbClr val="000000"/>
              </a:buClr>
              <a:buSzPts val="2800"/>
              <a:buFont typeface="Arial"/>
              <a:buNone/>
            </a:pPr>
            <a:r>
              <a:rPr lang="en-US" sz="1800" b="1" i="1">
                <a:solidFill>
                  <a:schemeClr val="dk1"/>
                </a:solidFill>
                <a:latin typeface="Calibri"/>
                <a:ea typeface="Calibri"/>
                <a:cs typeface="Calibri"/>
                <a:sym typeface="Calibri"/>
              </a:rPr>
              <a:t>Please mute yourself.</a:t>
            </a:r>
            <a:endParaRPr sz="1800" b="1" i="1">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2800"/>
              <a:buFont typeface="Arial"/>
              <a:buNone/>
            </a:pPr>
            <a:r>
              <a:rPr lang="en-US" sz="1800" b="1" i="1">
                <a:solidFill>
                  <a:schemeClr val="dk1"/>
                </a:solidFill>
                <a:latin typeface="Calibri"/>
                <a:ea typeface="Calibri"/>
                <a:cs typeface="Calibri"/>
                <a:sym typeface="Calibri"/>
              </a:rPr>
              <a:t>We will start in just a few minutes…</a:t>
            </a:r>
            <a:endParaRPr sz="1800" b="1" i="1">
              <a:solidFill>
                <a:schemeClr val="dk1"/>
              </a:solidFill>
              <a:latin typeface="Calibri"/>
              <a:ea typeface="Calibri"/>
              <a:cs typeface="Calibri"/>
              <a:sym typeface="Calibri"/>
            </a:endParaRPr>
          </a:p>
        </p:txBody>
      </p:sp>
      <p:sp>
        <p:nvSpPr>
          <p:cNvPr id="200" name="Google Shape;200;p1" descr="ESSER III District Plan &#10;Q&amp;A Session&#10;September 24, 2021&#10;"/>
          <p:cNvSpPr txBox="1"/>
          <p:nvPr/>
        </p:nvSpPr>
        <p:spPr>
          <a:xfrm>
            <a:off x="1133150" y="1827989"/>
            <a:ext cx="6877800" cy="1847100"/>
          </a:xfrm>
          <a:prstGeom prst="rect">
            <a:avLst/>
          </a:prstGeom>
          <a:solidFill>
            <a:schemeClr val="lt1"/>
          </a:solidFill>
          <a:ln w="38100" cap="flat" cmpd="sng">
            <a:solidFill>
              <a:srgbClr val="1F75BC"/>
            </a:solidFill>
            <a:prstDash val="solid"/>
            <a:round/>
            <a:headEnd type="none" w="sm" len="sm"/>
            <a:tailEnd type="none" w="sm" len="sm"/>
          </a:ln>
          <a:effectLst>
            <a:outerShdw blurRad="57150" dist="47625" dir="5400000" algn="bl" rotWithShape="0">
              <a:srgbClr val="000000">
                <a:alpha val="48627"/>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dk1"/>
                </a:solidFill>
                <a:latin typeface="Calibri"/>
                <a:ea typeface="Calibri"/>
                <a:cs typeface="Calibri"/>
                <a:sym typeface="Calibri"/>
              </a:rPr>
              <a:t>ESSER III: Unfinished Learning</a:t>
            </a:r>
            <a:endParaRPr sz="36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i="1">
                <a:solidFill>
                  <a:schemeClr val="dk1"/>
                </a:solidFill>
                <a:latin typeface="Calibri"/>
                <a:ea typeface="Calibri"/>
                <a:cs typeface="Calibri"/>
                <a:sym typeface="Calibri"/>
              </a:rPr>
              <a:t>Ensuring Deep Impact for Student Learning &amp; Belonging</a:t>
            </a:r>
            <a:r>
              <a:rPr lang="en-US" sz="3600" b="1">
                <a:solidFill>
                  <a:schemeClr val="dk1"/>
                </a:solidFill>
                <a:latin typeface="Calibri"/>
                <a:ea typeface="Calibri"/>
                <a:cs typeface="Calibri"/>
                <a:sym typeface="Calibri"/>
              </a:rPr>
              <a:t> </a:t>
            </a:r>
            <a:endParaRPr sz="3000" b="1"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82" name="Google Shape;282;p16"/>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4400"/>
              <a:buNone/>
            </a:pPr>
            <a:r>
              <a:rPr lang="en-US">
                <a:solidFill>
                  <a:schemeClr val="accent1"/>
                </a:solidFill>
                <a:latin typeface="Calibri"/>
                <a:ea typeface="Calibri"/>
                <a:cs typeface="Calibri"/>
                <a:sym typeface="Calibri"/>
              </a:rPr>
              <a:t>Spotlight Leadership Resource</a:t>
            </a:r>
            <a:br>
              <a:rPr lang="en-US">
                <a:solidFill>
                  <a:schemeClr val="accent1"/>
                </a:solidFill>
                <a:latin typeface="Calibri"/>
                <a:ea typeface="Calibri"/>
                <a:cs typeface="Calibri"/>
                <a:sym typeface="Calibri"/>
              </a:rPr>
            </a:br>
            <a:endParaRPr/>
          </a:p>
        </p:txBody>
      </p:sp>
      <p:pic>
        <p:nvPicPr>
          <p:cNvPr id="278" name="Google Shape;278;p16" descr="Leveraging Federal stimulus funds for equity"/>
          <p:cNvPicPr preferRelativeResize="0"/>
          <p:nvPr/>
        </p:nvPicPr>
        <p:blipFill rotWithShape="1">
          <a:blip r:embed="rId3">
            <a:alphaModFix/>
          </a:blip>
          <a:srcRect l="18703" t="14669" r="20212" b="27614"/>
          <a:stretch/>
        </p:blipFill>
        <p:spPr>
          <a:xfrm>
            <a:off x="178162" y="1365412"/>
            <a:ext cx="4822139" cy="2562811"/>
          </a:xfrm>
          <a:prstGeom prst="rect">
            <a:avLst/>
          </a:prstGeom>
          <a:noFill/>
          <a:ln>
            <a:noFill/>
          </a:ln>
        </p:spPr>
      </p:pic>
      <p:sp>
        <p:nvSpPr>
          <p:cNvPr id="281" name="Google Shape;281;p16"/>
          <p:cNvSpPr txBox="1"/>
          <p:nvPr/>
        </p:nvSpPr>
        <p:spPr>
          <a:xfrm>
            <a:off x="5127725" y="1952538"/>
            <a:ext cx="37599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“How can district leaders use stimulus funds to center equity, accelerate student learning and create a sustainable foundation for long-term improvement?”</a:t>
            </a:r>
            <a:endParaRPr sz="2200" b="0" i="0" u="none" strike="noStrike" cap="none">
              <a:solidFill>
                <a:schemeClr val="dk1"/>
              </a:solidFill>
              <a:latin typeface="Calibri"/>
              <a:ea typeface="Calibri"/>
              <a:cs typeface="Calibri"/>
              <a:sym typeface="Calibri"/>
            </a:endParaRPr>
          </a:p>
        </p:txBody>
      </p:sp>
      <p:sp>
        <p:nvSpPr>
          <p:cNvPr id="280" name="Google Shape;280;p16"/>
          <p:cNvSpPr txBox="1"/>
          <p:nvPr/>
        </p:nvSpPr>
        <p:spPr>
          <a:xfrm>
            <a:off x="1554925" y="4314825"/>
            <a:ext cx="6563400" cy="1662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chemeClr val="hlink"/>
                </a:solidFill>
                <a:latin typeface="Calibri"/>
                <a:ea typeface="Calibri"/>
                <a:cs typeface="Calibri"/>
                <a:sym typeface="Calibri"/>
                <a:hlinkClick r:id="rId4"/>
              </a:rPr>
              <a:t>Leveraging Federal Stimulus Funds for Equity-Focused Recovery and Redesign</a:t>
            </a:r>
            <a:endParaRPr sz="16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US" sz="1600" b="0" i="0" u="none" strike="noStrike" cap="none">
                <a:solidFill>
                  <a:srgbClr val="000000"/>
                </a:solidFill>
                <a:latin typeface="Calibri"/>
                <a:ea typeface="Calibri"/>
                <a:cs typeface="Calibri"/>
                <a:sym typeface="Calibri"/>
              </a:rPr>
              <a:t>Meeting the moment</a:t>
            </a:r>
            <a:endParaRPr sz="16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US" sz="1600" b="0" i="0" u="none" strike="noStrike" cap="none">
                <a:solidFill>
                  <a:srgbClr val="000000"/>
                </a:solidFill>
                <a:latin typeface="Calibri"/>
                <a:ea typeface="Calibri"/>
                <a:cs typeface="Calibri"/>
                <a:sym typeface="Calibri"/>
              </a:rPr>
              <a:t>Power Strategies for equity-focused recovery and redesign</a:t>
            </a:r>
            <a:endParaRPr sz="16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US" sz="1600" b="0" i="0" u="none" strike="noStrike" cap="none">
                <a:solidFill>
                  <a:srgbClr val="000000"/>
                </a:solidFill>
                <a:latin typeface="Calibri"/>
                <a:ea typeface="Calibri"/>
                <a:cs typeface="Calibri"/>
                <a:sym typeface="Calibri"/>
              </a:rPr>
              <a:t>“Do Now, Build Toward” for strategic and sustainable change</a:t>
            </a:r>
            <a:endParaRPr sz="16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US" sz="1600" b="0" i="0" u="none" strike="noStrike" cap="none">
                <a:solidFill>
                  <a:srgbClr val="000000"/>
                </a:solidFill>
                <a:latin typeface="Calibri"/>
                <a:ea typeface="Calibri"/>
                <a:cs typeface="Calibri"/>
                <a:sym typeface="Calibri"/>
              </a:rPr>
              <a:t>Creating the conditions for transformative improvement in K-12 education </a:t>
            </a:r>
            <a:endParaRPr sz="1600" b="0" i="0" u="none" strike="noStrike" cap="none">
              <a:solidFill>
                <a:srgbClr val="000000"/>
              </a:solidFill>
              <a:latin typeface="Calibri"/>
              <a:ea typeface="Calibri"/>
              <a:cs typeface="Calibri"/>
              <a:sym typeface="Calibri"/>
            </a:endParaRPr>
          </a:p>
        </p:txBody>
      </p:sp>
      <p:sp>
        <p:nvSpPr>
          <p:cNvPr id="279" name="Google Shape;279;p16"/>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f3536d4642_0_27"/>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3500">
                <a:solidFill>
                  <a:schemeClr val="accent1"/>
                </a:solidFill>
                <a:latin typeface="Calibri"/>
                <a:ea typeface="Calibri"/>
                <a:cs typeface="Calibri"/>
                <a:sym typeface="Calibri"/>
              </a:rPr>
              <a:t>Power Strategies for accelerating equity-focused recovery and redesign</a:t>
            </a:r>
            <a:endParaRPr sz="5700">
              <a:solidFill>
                <a:schemeClr val="accent1"/>
              </a:solidFill>
              <a:latin typeface="Calibri"/>
              <a:ea typeface="Calibri"/>
              <a:cs typeface="Calibri"/>
              <a:sym typeface="Calibri"/>
            </a:endParaRPr>
          </a:p>
        </p:txBody>
      </p:sp>
      <p:sp>
        <p:nvSpPr>
          <p:cNvPr id="290" name="Google Shape;290;gf3536d4642_0_27"/>
          <p:cNvSpPr txBox="1"/>
          <p:nvPr/>
        </p:nvSpPr>
        <p:spPr>
          <a:xfrm>
            <a:off x="207075" y="1339925"/>
            <a:ext cx="8827200" cy="48948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AutoNum type="arabicPeriod"/>
            </a:pPr>
            <a:r>
              <a:rPr lang="en-US" sz="1700" b="1">
                <a:latin typeface="Calibri"/>
                <a:ea typeface="Calibri"/>
                <a:cs typeface="Calibri"/>
                <a:sym typeface="Calibri"/>
              </a:rPr>
              <a:t>Empowering, Adaptable Instruction</a:t>
            </a:r>
            <a:r>
              <a:rPr lang="en-US" sz="1700">
                <a:latin typeface="Calibri"/>
                <a:ea typeface="Calibri"/>
                <a:cs typeface="Calibri"/>
                <a:sym typeface="Calibri"/>
              </a:rPr>
              <a:t> </a:t>
            </a:r>
            <a:endParaRPr sz="1700">
              <a:latin typeface="Calibri"/>
              <a:ea typeface="Calibri"/>
              <a:cs typeface="Calibri"/>
              <a:sym typeface="Calibri"/>
            </a:endParaRPr>
          </a:p>
          <a:p>
            <a:pPr marL="457200" lvl="0" indent="0" algn="l" rtl="0">
              <a:spcBef>
                <a:spcPts val="0"/>
              </a:spcBef>
              <a:spcAft>
                <a:spcPts val="0"/>
              </a:spcAft>
              <a:buNone/>
            </a:pPr>
            <a:r>
              <a:rPr lang="en-US" sz="1700">
                <a:latin typeface="Calibri"/>
                <a:ea typeface="Calibri"/>
                <a:cs typeface="Calibri"/>
                <a:sym typeface="Calibri"/>
              </a:rPr>
              <a:t>Ensure teaching teams have high-quality curriculum, time and support to collaboratively assess and accelerate learning and provide just-in-time support.</a:t>
            </a:r>
            <a:endParaRPr sz="1700">
              <a:latin typeface="Calibri"/>
              <a:ea typeface="Calibri"/>
              <a:cs typeface="Calibri"/>
              <a:sym typeface="Calibri"/>
            </a:endParaRPr>
          </a:p>
          <a:p>
            <a:pPr marL="457200" lvl="0" indent="0" algn="l" rtl="0">
              <a:spcBef>
                <a:spcPts val="0"/>
              </a:spcBef>
              <a:spcAft>
                <a:spcPts val="0"/>
              </a:spcAft>
              <a:buNone/>
            </a:pPr>
            <a:endParaRPr sz="170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US" sz="1700" b="1">
                <a:latin typeface="Calibri"/>
                <a:ea typeface="Calibri"/>
                <a:cs typeface="Calibri"/>
                <a:sym typeface="Calibri"/>
              </a:rPr>
              <a:t>Time and Attention</a:t>
            </a:r>
            <a:r>
              <a:rPr lang="en-US" sz="1700">
                <a:latin typeface="Calibri"/>
                <a:ea typeface="Calibri"/>
                <a:cs typeface="Calibri"/>
                <a:sym typeface="Calibri"/>
              </a:rPr>
              <a:t> </a:t>
            </a:r>
            <a:endParaRPr sz="1700">
              <a:latin typeface="Calibri"/>
              <a:ea typeface="Calibri"/>
              <a:cs typeface="Calibri"/>
              <a:sym typeface="Calibri"/>
            </a:endParaRPr>
          </a:p>
          <a:p>
            <a:pPr marL="457200" lvl="0" indent="0" algn="l" rtl="0">
              <a:spcBef>
                <a:spcPts val="0"/>
              </a:spcBef>
              <a:spcAft>
                <a:spcPts val="0"/>
              </a:spcAft>
              <a:buNone/>
            </a:pPr>
            <a:r>
              <a:rPr lang="en-US" sz="1700">
                <a:latin typeface="Calibri"/>
                <a:ea typeface="Calibri"/>
                <a:cs typeface="Calibri"/>
                <a:sym typeface="Calibri"/>
              </a:rPr>
              <a:t>Expand and target individual attention and learning time inside and outside of traditional school hours, especially for students with the greatest learning needs. </a:t>
            </a:r>
            <a:endParaRPr sz="1700">
              <a:latin typeface="Calibri"/>
              <a:ea typeface="Calibri"/>
              <a:cs typeface="Calibri"/>
              <a:sym typeface="Calibri"/>
            </a:endParaRPr>
          </a:p>
          <a:p>
            <a:pPr marL="457200" lvl="0" indent="0" algn="l" rtl="0">
              <a:spcBef>
                <a:spcPts val="0"/>
              </a:spcBef>
              <a:spcAft>
                <a:spcPts val="0"/>
              </a:spcAft>
              <a:buNone/>
            </a:pPr>
            <a:endParaRPr sz="170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US" sz="1700" b="1">
                <a:latin typeface="Calibri"/>
                <a:ea typeface="Calibri"/>
                <a:cs typeface="Calibri"/>
                <a:sym typeface="Calibri"/>
              </a:rPr>
              <a:t>Improving the Teaching Experience</a:t>
            </a:r>
            <a:endParaRPr sz="1700" b="1">
              <a:latin typeface="Calibri"/>
              <a:ea typeface="Calibri"/>
              <a:cs typeface="Calibri"/>
              <a:sym typeface="Calibri"/>
            </a:endParaRPr>
          </a:p>
          <a:p>
            <a:pPr marL="457200" lvl="0" indent="0" algn="l" rtl="0">
              <a:spcBef>
                <a:spcPts val="0"/>
              </a:spcBef>
              <a:spcAft>
                <a:spcPts val="0"/>
              </a:spcAft>
              <a:buNone/>
            </a:pPr>
            <a:r>
              <a:rPr lang="en-US" sz="1700">
                <a:latin typeface="Calibri"/>
                <a:ea typeface="Calibri"/>
                <a:cs typeface="Calibri"/>
                <a:sym typeface="Calibri"/>
              </a:rPr>
              <a:t>Restructure teaching jobs and roles to be more rewarding, collaborative, and sustainable while enabling excellent instruction from a diverse teaching force. </a:t>
            </a:r>
            <a:endParaRPr sz="1700">
              <a:latin typeface="Calibri"/>
              <a:ea typeface="Calibri"/>
              <a:cs typeface="Calibri"/>
              <a:sym typeface="Calibri"/>
            </a:endParaRPr>
          </a:p>
          <a:p>
            <a:pPr marL="457200" lvl="0" indent="0" algn="l" rtl="0">
              <a:spcBef>
                <a:spcPts val="0"/>
              </a:spcBef>
              <a:spcAft>
                <a:spcPts val="0"/>
              </a:spcAft>
              <a:buNone/>
            </a:pPr>
            <a:endParaRPr sz="170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US" sz="1700" b="1">
                <a:latin typeface="Calibri"/>
                <a:ea typeface="Calibri"/>
                <a:cs typeface="Calibri"/>
                <a:sym typeface="Calibri"/>
              </a:rPr>
              <a:t>Relationships &amp; Social Emotional Support</a:t>
            </a:r>
            <a:r>
              <a:rPr lang="en-US" sz="1700">
                <a:latin typeface="Calibri"/>
                <a:ea typeface="Calibri"/>
                <a:cs typeface="Calibri"/>
                <a:sym typeface="Calibri"/>
              </a:rPr>
              <a:t> Organize to cultivate positive student-adult relationships and ensure support for wellness and social emotional needs. </a:t>
            </a:r>
            <a:endParaRPr sz="1700">
              <a:latin typeface="Calibri"/>
              <a:ea typeface="Calibri"/>
              <a:cs typeface="Calibri"/>
              <a:sym typeface="Calibri"/>
            </a:endParaRPr>
          </a:p>
          <a:p>
            <a:pPr marL="457200" lvl="0" indent="0" algn="l" rtl="0">
              <a:spcBef>
                <a:spcPts val="0"/>
              </a:spcBef>
              <a:spcAft>
                <a:spcPts val="0"/>
              </a:spcAft>
              <a:buNone/>
            </a:pPr>
            <a:endParaRPr sz="170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US" sz="1700" b="1">
                <a:latin typeface="Calibri"/>
                <a:ea typeface="Calibri"/>
                <a:cs typeface="Calibri"/>
                <a:sym typeface="Calibri"/>
              </a:rPr>
              <a:t>Community &amp; Family Partnerships</a:t>
            </a:r>
            <a:r>
              <a:rPr lang="en-US" sz="1700">
                <a:latin typeface="Calibri"/>
                <a:ea typeface="Calibri"/>
                <a:cs typeface="Calibri"/>
                <a:sym typeface="Calibri"/>
              </a:rPr>
              <a:t> Engage families, community partners, and other out-of-school resources to increase academic, health, social, and emotional support for students.</a:t>
            </a:r>
            <a:endParaRPr sz="1700">
              <a:latin typeface="Calibri"/>
              <a:ea typeface="Calibri"/>
              <a:cs typeface="Calibri"/>
              <a:sym typeface="Calibri"/>
            </a:endParaRPr>
          </a:p>
        </p:txBody>
      </p:sp>
      <p:sp>
        <p:nvSpPr>
          <p:cNvPr id="289" name="Google Shape;289;gf3536d4642_0_27"/>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f3536d4642_0_111"/>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chemeClr val="accent1"/>
                </a:solidFill>
                <a:latin typeface="Calibri"/>
                <a:ea typeface="Calibri"/>
                <a:cs typeface="Calibri"/>
                <a:sym typeface="Calibri"/>
              </a:rPr>
              <a:t>Empowering, Adaptable Instruction</a:t>
            </a:r>
            <a:endParaRPr>
              <a:solidFill>
                <a:schemeClr val="accent1"/>
              </a:solidFill>
              <a:latin typeface="Calibri"/>
              <a:ea typeface="Calibri"/>
              <a:cs typeface="Calibri"/>
              <a:sym typeface="Calibri"/>
            </a:endParaRPr>
          </a:p>
        </p:txBody>
      </p:sp>
      <p:sp>
        <p:nvSpPr>
          <p:cNvPr id="298" name="Google Shape;298;gf3536d4642_0_111"/>
          <p:cNvSpPr txBox="1"/>
          <p:nvPr/>
        </p:nvSpPr>
        <p:spPr>
          <a:xfrm>
            <a:off x="150300" y="844800"/>
            <a:ext cx="8843400" cy="677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latin typeface="Calibri"/>
                <a:ea typeface="Calibri"/>
                <a:cs typeface="Calibri"/>
                <a:sym typeface="Calibri"/>
              </a:rPr>
              <a:t>Do Now</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Consider using ESSER funds to front-load the purchasing of instructional materials. </a:t>
            </a:r>
            <a:endParaRPr sz="1800">
              <a:latin typeface="Calibri"/>
              <a:ea typeface="Calibri"/>
              <a:cs typeface="Calibri"/>
              <a:sym typeface="Calibri"/>
            </a:endParaRPr>
          </a:p>
          <a:p>
            <a:pPr marL="45720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Deliberately allocate more instructional expertise to buildings that have higher proportions of novice or substitute teachers. </a:t>
            </a:r>
            <a:endParaRPr sz="1800">
              <a:latin typeface="Calibri"/>
              <a:ea typeface="Calibri"/>
              <a:cs typeface="Calibri"/>
              <a:sym typeface="Calibri"/>
            </a:endParaRPr>
          </a:p>
          <a:p>
            <a:pPr marL="45720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Consider adaptations or improvements to the tools that support observation and coaching — for example, updating observer “look-fors” related to scaffolding prior knowledge and differentiation, or providing updated concrete guidance around effectively facilitating post-observation conferences. </a:t>
            </a:r>
            <a:endParaRPr sz="1800">
              <a:latin typeface="Calibri"/>
              <a:ea typeface="Calibri"/>
              <a:cs typeface="Calibri"/>
              <a:sym typeface="Calibri"/>
            </a:endParaRPr>
          </a:p>
          <a:p>
            <a:pPr marL="45720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Design research-backed trainings on literacy development and instruction for all staff members who provide reading support, including social studies teachers, paraprofessionals, and tutors from community organizations. </a:t>
            </a:r>
            <a:endParaRPr sz="1800">
              <a:latin typeface="Calibri"/>
              <a:ea typeface="Calibri"/>
              <a:cs typeface="Calibri"/>
              <a:sym typeface="Calibri"/>
            </a:endParaRPr>
          </a:p>
          <a:p>
            <a:pPr marL="45720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Consider a weekly shared-content planning block for teachers who teach the same content area to support teachers as they plan engaging instruction and differentiate based on student strengths. </a:t>
            </a:r>
            <a:endParaRPr sz="18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297" name="Google Shape;297;gf3536d4642_0_111"/>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f3536d4642_0_102"/>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chemeClr val="accent1"/>
                </a:solidFill>
                <a:latin typeface="Calibri"/>
                <a:ea typeface="Calibri"/>
                <a:cs typeface="Calibri"/>
                <a:sym typeface="Calibri"/>
              </a:rPr>
              <a:t>Empowering, Adaptable Instruction</a:t>
            </a:r>
            <a:endParaRPr>
              <a:solidFill>
                <a:schemeClr val="accent1"/>
              </a:solidFill>
              <a:latin typeface="Calibri"/>
              <a:ea typeface="Calibri"/>
              <a:cs typeface="Calibri"/>
              <a:sym typeface="Calibri"/>
            </a:endParaRPr>
          </a:p>
        </p:txBody>
      </p:sp>
      <p:sp>
        <p:nvSpPr>
          <p:cNvPr id="306" name="Google Shape;306;gf3536d4642_0_102"/>
          <p:cNvSpPr txBox="1"/>
          <p:nvPr/>
        </p:nvSpPr>
        <p:spPr>
          <a:xfrm>
            <a:off x="150300" y="844800"/>
            <a:ext cx="8843400" cy="597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latin typeface="Calibri"/>
                <a:ea typeface="Calibri"/>
                <a:cs typeface="Calibri"/>
                <a:sym typeface="Calibri"/>
              </a:rPr>
              <a:t>Build Toward</a:t>
            </a:r>
            <a:endParaRPr sz="2000" b="1">
              <a:latin typeface="Calibri"/>
              <a:ea typeface="Calibri"/>
              <a:cs typeface="Calibri"/>
              <a:sym typeface="Calibri"/>
            </a:endParaRPr>
          </a:p>
          <a:p>
            <a:pPr marL="0" lvl="0" indent="0" algn="l" rtl="0">
              <a:spcBef>
                <a:spcPts val="0"/>
              </a:spcBef>
              <a:spcAft>
                <a:spcPts val="0"/>
              </a:spcAft>
              <a:buNone/>
            </a:pPr>
            <a:endParaRPr sz="2000" b="1">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Ensure empowering curriculum that is aligned to rigorous standards, scaffolds learning over time, and that infuses social-emotional learning and students’ cultural backgrounds, interests, and lived experiences. </a:t>
            </a:r>
            <a:endParaRPr sz="1800">
              <a:latin typeface="Calibri"/>
              <a:ea typeface="Calibri"/>
              <a:cs typeface="Calibri"/>
              <a:sym typeface="Calibri"/>
            </a:endParaRPr>
          </a:p>
          <a:p>
            <a:pPr marL="45720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Major in formative assessment and encourage student self-reflection and peer feedback. </a:t>
            </a:r>
            <a:endParaRPr sz="1800">
              <a:latin typeface="Calibri"/>
              <a:ea typeface="Calibri"/>
              <a:cs typeface="Calibri"/>
              <a:sym typeface="Calibri"/>
            </a:endParaRPr>
          </a:p>
          <a:p>
            <a:pPr marL="45720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Provide teachers with sufficient time for content-focused collaboration, led by instructional experts, where they prepare and adjust instructional plans to meet the needs of all students. </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Encourage teachers through ongoing feedback and support that helps them improve their instructional techniques through frequent observation and coaching cycles. </a:t>
            </a:r>
            <a:endParaRPr sz="1800">
              <a:latin typeface="Calibri"/>
              <a:ea typeface="Calibri"/>
              <a:cs typeface="Calibri"/>
              <a:sym typeface="Calibri"/>
            </a:endParaRPr>
          </a:p>
          <a:p>
            <a:pPr marL="45720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305" name="Google Shape;305;gf3536d4642_0_102"/>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f3536d4642_0_35"/>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chemeClr val="accent1"/>
                </a:solidFill>
                <a:latin typeface="Calibri"/>
                <a:ea typeface="Calibri"/>
                <a:cs typeface="Calibri"/>
                <a:sym typeface="Calibri"/>
              </a:rPr>
              <a:t>Time and Attention</a:t>
            </a:r>
            <a:endParaRPr>
              <a:solidFill>
                <a:schemeClr val="accent1"/>
              </a:solidFill>
              <a:latin typeface="Calibri"/>
              <a:ea typeface="Calibri"/>
              <a:cs typeface="Calibri"/>
              <a:sym typeface="Calibri"/>
            </a:endParaRPr>
          </a:p>
        </p:txBody>
      </p:sp>
      <p:sp>
        <p:nvSpPr>
          <p:cNvPr id="314" name="Google Shape;314;gf3536d4642_0_35"/>
          <p:cNvSpPr txBox="1"/>
          <p:nvPr/>
        </p:nvSpPr>
        <p:spPr>
          <a:xfrm>
            <a:off x="145502" y="924128"/>
            <a:ext cx="8843400" cy="606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dirty="0">
                <a:latin typeface="Calibri"/>
                <a:ea typeface="Calibri"/>
                <a:cs typeface="Calibri"/>
                <a:sym typeface="Calibri"/>
              </a:rPr>
              <a:t>Expand and target individual attention and learning time inside and outside of traditional school hours, especially for students with the greatest learning needs.</a:t>
            </a:r>
            <a:endParaRPr sz="1900" b="1" dirty="0">
              <a:latin typeface="Calibri"/>
              <a:ea typeface="Calibri"/>
              <a:cs typeface="Calibri"/>
              <a:sym typeface="Calibri"/>
            </a:endParaRPr>
          </a:p>
          <a:p>
            <a:pPr marL="0" lvl="0" indent="0" algn="l" rtl="0">
              <a:spcBef>
                <a:spcPts val="0"/>
              </a:spcBef>
              <a:spcAft>
                <a:spcPts val="0"/>
              </a:spcAft>
              <a:buNone/>
            </a:pPr>
            <a:endParaRPr b="1" dirty="0">
              <a:latin typeface="Calibri"/>
              <a:ea typeface="Calibri"/>
              <a:cs typeface="Calibri"/>
              <a:sym typeface="Calibri"/>
            </a:endParaRPr>
          </a:p>
          <a:p>
            <a:pPr marL="0" lvl="0" indent="0" algn="l" rtl="0">
              <a:spcBef>
                <a:spcPts val="0"/>
              </a:spcBef>
              <a:spcAft>
                <a:spcPts val="0"/>
              </a:spcAft>
              <a:buNone/>
            </a:pPr>
            <a:r>
              <a:rPr lang="en-US" sz="2000" b="1" dirty="0">
                <a:latin typeface="Calibri"/>
                <a:ea typeface="Calibri"/>
                <a:cs typeface="Calibri"/>
                <a:sym typeface="Calibri"/>
              </a:rPr>
              <a:t>Do Now</a:t>
            </a:r>
            <a:endParaRPr b="1"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Extend core instructional time in a specific grade or subject </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Provide additional small-group instruction at targeted times in the day </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Identify specialized or advanced courses that could be offered online across multiple schools, creating extended school day learning opportunities.</a:t>
            </a:r>
            <a:endParaRPr dirty="0">
              <a:latin typeface="Calibri"/>
              <a:ea typeface="Calibri"/>
              <a:cs typeface="Calibri"/>
              <a:sym typeface="Calibri"/>
            </a:endParaRPr>
          </a:p>
          <a:p>
            <a:pPr marL="0" lvl="0" indent="0" algn="l" rtl="0">
              <a:spcBef>
                <a:spcPts val="0"/>
              </a:spcBef>
              <a:spcAft>
                <a:spcPts val="0"/>
              </a:spcAft>
              <a:buNone/>
            </a:pPr>
            <a:endParaRPr b="1" dirty="0">
              <a:latin typeface="Calibri"/>
              <a:ea typeface="Calibri"/>
              <a:cs typeface="Calibri"/>
              <a:sym typeface="Calibri"/>
            </a:endParaRPr>
          </a:p>
          <a:p>
            <a:pPr marL="0" lvl="0" indent="0" algn="l" rtl="0">
              <a:spcBef>
                <a:spcPts val="0"/>
              </a:spcBef>
              <a:spcAft>
                <a:spcPts val="0"/>
              </a:spcAft>
              <a:buNone/>
            </a:pPr>
            <a:r>
              <a:rPr lang="en-US" sz="2000" b="1" dirty="0">
                <a:latin typeface="Calibri"/>
                <a:ea typeface="Calibri"/>
                <a:cs typeface="Calibri"/>
                <a:sym typeface="Calibri"/>
              </a:rPr>
              <a:t>Build Toward</a:t>
            </a:r>
            <a:endParaRPr sz="2000" b="1"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More learning time via extended school days and years, intersessions, intensive “high-dosage” tutoring, and other after-school learning opportunities. </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Smaller class sizes in priority grade levels and subjects, and where student needs are greatest, offset by larger class sizes in other areas </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Integrated learning experiences across live and asynchronous platforms </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Specialized and advanced HS classes offered online to maximize access and free teachers for more individualized instruction </a:t>
            </a:r>
            <a:endParaRPr sz="2000" dirty="0">
              <a:latin typeface="Calibri"/>
              <a:ea typeface="Calibri"/>
              <a:cs typeface="Calibri"/>
              <a:sym typeface="Calibri"/>
            </a:endParaRPr>
          </a:p>
          <a:p>
            <a:pPr marL="0" lvl="0" indent="0" algn="l" rtl="0">
              <a:spcBef>
                <a:spcPts val="0"/>
              </a:spcBef>
              <a:spcAft>
                <a:spcPts val="0"/>
              </a:spcAft>
              <a:buNone/>
            </a:pPr>
            <a:endParaRPr b="1" dirty="0">
              <a:latin typeface="Calibri"/>
              <a:ea typeface="Calibri"/>
              <a:cs typeface="Calibri"/>
              <a:sym typeface="Calibri"/>
            </a:endParaRPr>
          </a:p>
          <a:p>
            <a:pPr marL="0" lvl="0" indent="0" algn="l" rtl="0">
              <a:spcBef>
                <a:spcPts val="0"/>
              </a:spcBef>
              <a:spcAft>
                <a:spcPts val="0"/>
              </a:spcAft>
              <a:buNone/>
            </a:pPr>
            <a:endParaRPr b="1" dirty="0">
              <a:latin typeface="Calibri"/>
              <a:ea typeface="Calibri"/>
              <a:cs typeface="Calibri"/>
              <a:sym typeface="Calibri"/>
            </a:endParaRPr>
          </a:p>
          <a:p>
            <a:pPr marL="0" lvl="0" indent="0" algn="l" rtl="0">
              <a:spcBef>
                <a:spcPts val="0"/>
              </a:spcBef>
              <a:spcAft>
                <a:spcPts val="0"/>
              </a:spcAft>
              <a:buNone/>
            </a:pPr>
            <a:endParaRPr b="1" dirty="0">
              <a:latin typeface="Calibri"/>
              <a:ea typeface="Calibri"/>
              <a:cs typeface="Calibri"/>
              <a:sym typeface="Calibri"/>
            </a:endParaRPr>
          </a:p>
          <a:p>
            <a:pPr marL="0" lvl="0" indent="0" algn="l" rtl="0">
              <a:spcBef>
                <a:spcPts val="0"/>
              </a:spcBef>
              <a:spcAft>
                <a:spcPts val="0"/>
              </a:spcAft>
              <a:buNone/>
            </a:pPr>
            <a:endParaRPr b="1" dirty="0">
              <a:latin typeface="Calibri"/>
              <a:ea typeface="Calibri"/>
              <a:cs typeface="Calibri"/>
              <a:sym typeface="Calibri"/>
            </a:endParaRPr>
          </a:p>
        </p:txBody>
      </p:sp>
      <p:sp>
        <p:nvSpPr>
          <p:cNvPr id="313" name="Google Shape;313;gf3536d4642_0_35"/>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f3536d4642_0_54"/>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chemeClr val="accent1"/>
                </a:solidFill>
                <a:latin typeface="Calibri"/>
                <a:ea typeface="Calibri"/>
                <a:cs typeface="Calibri"/>
                <a:sym typeface="Calibri"/>
              </a:rPr>
              <a:t>Improving the Teacher Experience</a:t>
            </a:r>
            <a:endParaRPr>
              <a:solidFill>
                <a:schemeClr val="accent1"/>
              </a:solidFill>
              <a:latin typeface="Calibri"/>
              <a:ea typeface="Calibri"/>
              <a:cs typeface="Calibri"/>
              <a:sym typeface="Calibri"/>
            </a:endParaRPr>
          </a:p>
        </p:txBody>
      </p:sp>
      <p:sp>
        <p:nvSpPr>
          <p:cNvPr id="322" name="Google Shape;322;gf3536d4642_0_54"/>
          <p:cNvSpPr txBox="1"/>
          <p:nvPr/>
        </p:nvSpPr>
        <p:spPr>
          <a:xfrm>
            <a:off x="24138" y="1124981"/>
            <a:ext cx="9010000" cy="637094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dirty="0">
                <a:latin typeface="Calibri"/>
                <a:ea typeface="Calibri"/>
                <a:cs typeface="Calibri"/>
                <a:sym typeface="Calibri"/>
              </a:rPr>
              <a:t>Restructure teaching jobs and roles to be more rewarding, collaborative, and sustainable while enabling excellent instruction from a diverse teaching force</a:t>
            </a:r>
            <a:endParaRPr sz="1900" b="1" dirty="0">
              <a:latin typeface="Calibri"/>
              <a:ea typeface="Calibri"/>
              <a:cs typeface="Calibri"/>
              <a:sym typeface="Calibri"/>
            </a:endParaRPr>
          </a:p>
          <a:p>
            <a:pPr marL="0" lvl="0" indent="0" algn="l" rtl="0">
              <a:spcBef>
                <a:spcPts val="0"/>
              </a:spcBef>
              <a:spcAft>
                <a:spcPts val="0"/>
              </a:spcAft>
              <a:buNone/>
            </a:pPr>
            <a:endParaRPr b="1" dirty="0">
              <a:latin typeface="Calibri"/>
              <a:ea typeface="Calibri"/>
              <a:cs typeface="Calibri"/>
              <a:sym typeface="Calibri"/>
            </a:endParaRPr>
          </a:p>
          <a:p>
            <a:pPr marL="0" lvl="0" indent="0" algn="l" rtl="0">
              <a:spcBef>
                <a:spcPts val="0"/>
              </a:spcBef>
              <a:spcAft>
                <a:spcPts val="0"/>
              </a:spcAft>
              <a:buNone/>
            </a:pPr>
            <a:r>
              <a:rPr lang="en-US" sz="2000" b="1" dirty="0">
                <a:latin typeface="Calibri"/>
                <a:ea typeface="Calibri"/>
                <a:cs typeface="Calibri"/>
                <a:sym typeface="Calibri"/>
              </a:rPr>
              <a:t>Do Now</a:t>
            </a:r>
            <a:endParaRPr sz="2000" b="1" dirty="0">
              <a:latin typeface="Calibri"/>
              <a:ea typeface="Calibri"/>
              <a:cs typeface="Calibri"/>
              <a:sym typeface="Calibri"/>
            </a:endParaRPr>
          </a:p>
          <a:p>
            <a:pPr marL="0" lvl="0" indent="0" algn="l" rtl="0">
              <a:spcBef>
                <a:spcPts val="0"/>
              </a:spcBef>
              <a:spcAft>
                <a:spcPts val="0"/>
              </a:spcAft>
              <a:buNone/>
            </a:pPr>
            <a:endParaRPr sz="2000" b="1"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Conduct empathy interviews with staff.</a:t>
            </a:r>
            <a:endParaRPr sz="2000" dirty="0">
              <a:latin typeface="Calibri"/>
              <a:ea typeface="Calibri"/>
              <a:cs typeface="Calibri"/>
              <a:sym typeface="Calibri"/>
            </a:endParaRPr>
          </a:p>
          <a:p>
            <a:pPr marL="457200" lvl="0" indent="0" algn="l" rtl="0">
              <a:spcBef>
                <a:spcPts val="0"/>
              </a:spcBef>
              <a:spcAft>
                <a:spcPts val="0"/>
              </a:spcAft>
              <a:buNone/>
            </a:pPr>
            <a:endParaRPr sz="2000" b="1"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Sustain and expand flexibility in who engages in instruction </a:t>
            </a:r>
            <a:endParaRPr sz="2000" dirty="0">
              <a:latin typeface="Calibri"/>
              <a:ea typeface="Calibri"/>
              <a:cs typeface="Calibri"/>
              <a:sym typeface="Calibri"/>
            </a:endParaRPr>
          </a:p>
          <a:p>
            <a:pPr marL="457200" lvl="0" indent="0" algn="l" rtl="0">
              <a:spcBef>
                <a:spcPts val="0"/>
              </a:spcBef>
              <a:spcAft>
                <a:spcPts val="0"/>
              </a:spcAft>
              <a:buNone/>
            </a:pP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Strengthen curriculum and assessments as foundation for improving core instruction </a:t>
            </a:r>
            <a:endParaRPr sz="2000" dirty="0">
              <a:latin typeface="Calibri"/>
              <a:ea typeface="Calibri"/>
              <a:cs typeface="Calibri"/>
              <a:sym typeface="Calibri"/>
            </a:endParaRPr>
          </a:p>
          <a:p>
            <a:pPr marL="457200" lvl="0" indent="0" algn="l" rtl="0">
              <a:spcBef>
                <a:spcPts val="0"/>
              </a:spcBef>
              <a:spcAft>
                <a:spcPts val="0"/>
              </a:spcAft>
              <a:buNone/>
            </a:pP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Organize wellness supports for teachers. </a:t>
            </a:r>
            <a:endParaRPr sz="2000" dirty="0">
              <a:latin typeface="Calibri"/>
              <a:ea typeface="Calibri"/>
              <a:cs typeface="Calibri"/>
              <a:sym typeface="Calibri"/>
            </a:endParaRPr>
          </a:p>
          <a:p>
            <a:pPr marL="457200" lvl="0" indent="0" algn="l" rtl="0">
              <a:spcBef>
                <a:spcPts val="0"/>
              </a:spcBef>
              <a:spcAft>
                <a:spcPts val="0"/>
              </a:spcAft>
              <a:buNone/>
            </a:pP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Begin “stay conversations,” starting with teachers who are most likely to leave this year. </a:t>
            </a:r>
            <a:endParaRPr dirty="0">
              <a:latin typeface="Calibri"/>
              <a:ea typeface="Calibri"/>
              <a:cs typeface="Calibri"/>
              <a:sym typeface="Calibri"/>
            </a:endParaRPr>
          </a:p>
          <a:p>
            <a:pPr marL="0" lvl="0" indent="0" algn="l" rtl="0">
              <a:spcBef>
                <a:spcPts val="0"/>
              </a:spcBef>
              <a:spcAft>
                <a:spcPts val="0"/>
              </a:spcAft>
              <a:buNone/>
            </a:pPr>
            <a:endParaRPr b="1" dirty="0">
              <a:latin typeface="Calibri"/>
              <a:ea typeface="Calibri"/>
              <a:cs typeface="Calibri"/>
              <a:sym typeface="Calibri"/>
            </a:endParaRPr>
          </a:p>
          <a:p>
            <a:pPr marL="457200" lvl="0" indent="0" algn="l" rtl="0">
              <a:spcBef>
                <a:spcPts val="0"/>
              </a:spcBef>
              <a:spcAft>
                <a:spcPts val="0"/>
              </a:spcAft>
              <a:buNone/>
            </a:pPr>
            <a:endParaRPr sz="2000" dirty="0">
              <a:latin typeface="Calibri"/>
              <a:ea typeface="Calibri"/>
              <a:cs typeface="Calibri"/>
              <a:sym typeface="Calibri"/>
            </a:endParaRPr>
          </a:p>
          <a:p>
            <a:pPr marL="0" lvl="0" indent="0" algn="l" rtl="0">
              <a:spcBef>
                <a:spcPts val="0"/>
              </a:spcBef>
              <a:spcAft>
                <a:spcPts val="0"/>
              </a:spcAft>
              <a:buNone/>
            </a:pPr>
            <a:endParaRPr b="1" dirty="0">
              <a:latin typeface="Calibri"/>
              <a:ea typeface="Calibri"/>
              <a:cs typeface="Calibri"/>
              <a:sym typeface="Calibri"/>
            </a:endParaRPr>
          </a:p>
          <a:p>
            <a:pPr marL="0" lvl="0" indent="0" algn="l" rtl="0">
              <a:spcBef>
                <a:spcPts val="0"/>
              </a:spcBef>
              <a:spcAft>
                <a:spcPts val="0"/>
              </a:spcAft>
              <a:buNone/>
            </a:pPr>
            <a:endParaRPr b="1" dirty="0">
              <a:latin typeface="Calibri"/>
              <a:ea typeface="Calibri"/>
              <a:cs typeface="Calibri"/>
              <a:sym typeface="Calibri"/>
            </a:endParaRPr>
          </a:p>
          <a:p>
            <a:pPr marL="0" lvl="0" indent="0" algn="l" rtl="0">
              <a:spcBef>
                <a:spcPts val="0"/>
              </a:spcBef>
              <a:spcAft>
                <a:spcPts val="0"/>
              </a:spcAft>
              <a:buNone/>
            </a:pPr>
            <a:endParaRPr b="1" dirty="0">
              <a:latin typeface="Calibri"/>
              <a:ea typeface="Calibri"/>
              <a:cs typeface="Calibri"/>
              <a:sym typeface="Calibri"/>
            </a:endParaRPr>
          </a:p>
          <a:p>
            <a:pPr marL="0" lvl="0" indent="0" algn="l" rtl="0">
              <a:spcBef>
                <a:spcPts val="0"/>
              </a:spcBef>
              <a:spcAft>
                <a:spcPts val="0"/>
              </a:spcAft>
              <a:buNone/>
            </a:pPr>
            <a:endParaRPr b="1" dirty="0">
              <a:latin typeface="Calibri"/>
              <a:ea typeface="Calibri"/>
              <a:cs typeface="Calibri"/>
              <a:sym typeface="Calibri"/>
            </a:endParaRPr>
          </a:p>
        </p:txBody>
      </p:sp>
      <p:sp>
        <p:nvSpPr>
          <p:cNvPr id="321" name="Google Shape;321;gf3536d4642_0_54"/>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f3536d4642_0_63"/>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chemeClr val="accent1"/>
                </a:solidFill>
                <a:latin typeface="Calibri"/>
                <a:ea typeface="Calibri"/>
                <a:cs typeface="Calibri"/>
                <a:sym typeface="Calibri"/>
              </a:rPr>
              <a:t>Improving the Teacher Experience</a:t>
            </a:r>
            <a:endParaRPr>
              <a:solidFill>
                <a:schemeClr val="accent1"/>
              </a:solidFill>
              <a:latin typeface="Calibri"/>
              <a:ea typeface="Calibri"/>
              <a:cs typeface="Calibri"/>
              <a:sym typeface="Calibri"/>
            </a:endParaRPr>
          </a:p>
        </p:txBody>
      </p:sp>
      <p:sp>
        <p:nvSpPr>
          <p:cNvPr id="330" name="Google Shape;330;gf3536d4642_0_63"/>
          <p:cNvSpPr txBox="1"/>
          <p:nvPr/>
        </p:nvSpPr>
        <p:spPr>
          <a:xfrm>
            <a:off x="150300" y="759525"/>
            <a:ext cx="8843400" cy="729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a:latin typeface="Calibri"/>
                <a:ea typeface="Calibri"/>
                <a:cs typeface="Calibri"/>
                <a:sym typeface="Calibri"/>
              </a:rPr>
              <a:t>Restructure teaching jobs and roles to be more rewarding, collaborative, and sustainable while enabling excellent instruction from a diverse teaching force</a:t>
            </a:r>
            <a:endParaRPr sz="1900"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r>
              <a:rPr lang="en-US" sz="2000" b="1">
                <a:latin typeface="Calibri"/>
                <a:ea typeface="Calibri"/>
                <a:cs typeface="Calibri"/>
                <a:sym typeface="Calibri"/>
              </a:rPr>
              <a:t>Build Toward</a:t>
            </a:r>
            <a:endParaRPr b="1">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Teachers’ work day, work year cadence, and integrated professional learning allow time for reflection, collaboration, and building individual connections with students. </a:t>
            </a:r>
            <a:endParaRPr sz="2000">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Beginning teachers benefit from mentoring, co-planning, and consistent feedback. </a:t>
            </a:r>
            <a:endParaRPr sz="2000">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Highly effective teachers take on meaningful leadership roles that extend their impact while allowing them to continue working with students.</a:t>
            </a:r>
            <a:endParaRPr sz="2000">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Teachers’ compensation is highly competitive with other professional roles and grows based on teachers’ contribution and impact. </a:t>
            </a:r>
            <a:endParaRPr sz="2000">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Teachers have state-of-the-art technology and tools that save them time and help them problem-solve instructional challenges.</a:t>
            </a:r>
            <a:endParaRPr>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329" name="Google Shape;329;gf3536d4642_0_63"/>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f3536d4642_0_92"/>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1828800" lvl="0" indent="457200" algn="l" rtl="0">
              <a:spcBef>
                <a:spcPts val="0"/>
              </a:spcBef>
              <a:spcAft>
                <a:spcPts val="0"/>
              </a:spcAft>
              <a:buNone/>
            </a:pPr>
            <a:r>
              <a:rPr lang="en-US" dirty="0">
                <a:solidFill>
                  <a:schemeClr val="accent1"/>
                </a:solidFill>
                <a:latin typeface="Calibri"/>
                <a:ea typeface="Calibri"/>
                <a:cs typeface="Calibri"/>
                <a:sym typeface="Calibri"/>
              </a:rPr>
              <a:t>Leading Through ESSER:</a:t>
            </a:r>
            <a:endParaRPr dirty="0">
              <a:solidFill>
                <a:schemeClr val="accent1"/>
              </a:solidFill>
              <a:latin typeface="Calibri"/>
              <a:ea typeface="Calibri"/>
              <a:cs typeface="Calibri"/>
              <a:sym typeface="Calibri"/>
            </a:endParaRPr>
          </a:p>
          <a:p>
            <a:pPr marL="1828800" lvl="0" indent="457200" algn="l" rtl="0">
              <a:spcBef>
                <a:spcPts val="0"/>
              </a:spcBef>
              <a:spcAft>
                <a:spcPts val="0"/>
              </a:spcAft>
              <a:buNone/>
            </a:pPr>
            <a:r>
              <a:rPr lang="en-US" dirty="0">
                <a:solidFill>
                  <a:schemeClr val="accent1"/>
                </a:solidFill>
                <a:latin typeface="Calibri"/>
                <a:ea typeface="Calibri"/>
                <a:cs typeface="Calibri"/>
                <a:sym typeface="Calibri"/>
              </a:rPr>
              <a:t>Helpful Anchors </a:t>
            </a:r>
            <a:endParaRPr dirty="0">
              <a:solidFill>
                <a:schemeClr val="accent1"/>
              </a:solidFill>
              <a:latin typeface="Calibri"/>
              <a:ea typeface="Calibri"/>
              <a:cs typeface="Calibri"/>
              <a:sym typeface="Calibri"/>
            </a:endParaRPr>
          </a:p>
        </p:txBody>
      </p:sp>
      <p:sp>
        <p:nvSpPr>
          <p:cNvPr id="339" name="Google Shape;339;gf3536d4642_0_92"/>
          <p:cNvSpPr txBox="1"/>
          <p:nvPr/>
        </p:nvSpPr>
        <p:spPr>
          <a:xfrm>
            <a:off x="134000" y="1228450"/>
            <a:ext cx="8648700" cy="46794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Calibri"/>
              <a:buChar char="●"/>
            </a:pPr>
            <a:r>
              <a:rPr lang="en-US" sz="1800" dirty="0">
                <a:latin typeface="Calibri"/>
                <a:ea typeface="Calibri"/>
                <a:cs typeface="Calibri"/>
                <a:sym typeface="Calibri"/>
              </a:rPr>
              <a:t>Establish </a:t>
            </a:r>
            <a:r>
              <a:rPr lang="en-US" sz="1800" b="1" dirty="0">
                <a:latin typeface="Calibri"/>
                <a:ea typeface="Calibri"/>
                <a:cs typeface="Calibri"/>
                <a:sym typeface="Calibri"/>
              </a:rPr>
              <a:t>guiding principles for decision-making</a:t>
            </a:r>
            <a:r>
              <a:rPr lang="en-US" sz="1800" dirty="0">
                <a:latin typeface="Calibri"/>
                <a:ea typeface="Calibri"/>
                <a:cs typeface="Calibri"/>
                <a:sym typeface="Calibri"/>
              </a:rPr>
              <a:t> that align across budget &amp; strategy </a:t>
            </a:r>
            <a:endParaRPr sz="1800" dirty="0">
              <a:latin typeface="Calibri"/>
              <a:ea typeface="Calibri"/>
              <a:cs typeface="Calibri"/>
              <a:sym typeface="Calibri"/>
            </a:endParaRPr>
          </a:p>
          <a:p>
            <a:pPr marL="457200" lvl="0" indent="0" algn="l" rtl="0">
              <a:spcBef>
                <a:spcPts val="0"/>
              </a:spcBef>
              <a:spcAft>
                <a:spcPts val="0"/>
              </a:spcAft>
              <a:buNone/>
            </a:pP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b="1" dirty="0">
                <a:latin typeface="Calibri"/>
                <a:ea typeface="Calibri"/>
                <a:cs typeface="Calibri"/>
                <a:sym typeface="Calibri"/>
              </a:rPr>
              <a:t>Engage community, family, educators</a:t>
            </a:r>
            <a:r>
              <a:rPr lang="en-US" sz="1800" dirty="0">
                <a:latin typeface="Calibri"/>
                <a:ea typeface="Calibri"/>
                <a:cs typeface="Calibri"/>
                <a:sym typeface="Calibri"/>
              </a:rPr>
              <a:t> early and often; provide </a:t>
            </a:r>
            <a:r>
              <a:rPr lang="en-US" sz="1800" b="1" dirty="0">
                <a:latin typeface="Calibri"/>
                <a:ea typeface="Calibri"/>
                <a:cs typeface="Calibri"/>
                <a:sym typeface="Calibri"/>
              </a:rPr>
              <a:t>transparency</a:t>
            </a:r>
            <a:r>
              <a:rPr lang="en-US" sz="1800" dirty="0">
                <a:latin typeface="Calibri"/>
                <a:ea typeface="Calibri"/>
                <a:cs typeface="Calibri"/>
                <a:sym typeface="Calibri"/>
              </a:rPr>
              <a:t> into budget projections and impact</a:t>
            </a:r>
            <a:endParaRPr sz="1800" dirty="0">
              <a:latin typeface="Calibri"/>
              <a:ea typeface="Calibri"/>
              <a:cs typeface="Calibri"/>
              <a:sym typeface="Calibri"/>
            </a:endParaRPr>
          </a:p>
          <a:p>
            <a:pPr marL="457200" lvl="0" indent="0" algn="l" rtl="0">
              <a:spcBef>
                <a:spcPts val="0"/>
              </a:spcBef>
              <a:spcAft>
                <a:spcPts val="0"/>
              </a:spcAft>
              <a:buNone/>
            </a:pP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b="1" dirty="0">
                <a:latin typeface="Calibri"/>
                <a:ea typeface="Calibri"/>
                <a:cs typeface="Calibri"/>
                <a:sym typeface="Calibri"/>
              </a:rPr>
              <a:t>Name key assumptions, inputs, and uncertainties</a:t>
            </a:r>
            <a:r>
              <a:rPr lang="en-US" sz="1800" dirty="0">
                <a:latin typeface="Calibri"/>
                <a:ea typeface="Calibri"/>
                <a:cs typeface="Calibri"/>
                <a:sym typeface="Calibri"/>
              </a:rPr>
              <a:t>; link key decisions to clearly defined scenarios under which decisions will take place </a:t>
            </a:r>
            <a:endParaRPr sz="1800" dirty="0">
              <a:latin typeface="Calibri"/>
              <a:ea typeface="Calibri"/>
              <a:cs typeface="Calibri"/>
              <a:sym typeface="Calibri"/>
            </a:endParaRPr>
          </a:p>
          <a:p>
            <a:pPr marL="457200" lvl="0" indent="0" algn="l" rtl="0">
              <a:spcBef>
                <a:spcPts val="0"/>
              </a:spcBef>
              <a:spcAft>
                <a:spcPts val="0"/>
              </a:spcAft>
              <a:buNone/>
            </a:pP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b="1" dirty="0">
                <a:latin typeface="Calibri"/>
                <a:ea typeface="Calibri"/>
                <a:cs typeface="Calibri"/>
                <a:sym typeface="Calibri"/>
              </a:rPr>
              <a:t>Preserve decision-making flexibility</a:t>
            </a:r>
            <a:r>
              <a:rPr lang="en-US" sz="1800" dirty="0">
                <a:latin typeface="Calibri"/>
                <a:ea typeface="Calibri"/>
                <a:cs typeface="Calibri"/>
                <a:sym typeface="Calibri"/>
              </a:rPr>
              <a:t>; set expectations that conditions may change 	</a:t>
            </a:r>
            <a:endParaRPr sz="1800" dirty="0">
              <a:latin typeface="Calibri"/>
              <a:ea typeface="Calibri"/>
              <a:cs typeface="Calibri"/>
              <a:sym typeface="Calibri"/>
            </a:endParaRPr>
          </a:p>
          <a:p>
            <a:pPr marL="457200" lvl="0" indent="0" algn="l" rtl="0">
              <a:spcBef>
                <a:spcPts val="0"/>
              </a:spcBef>
              <a:spcAft>
                <a:spcPts val="0"/>
              </a:spcAft>
              <a:buNone/>
            </a:pP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dirty="0">
                <a:latin typeface="Calibri"/>
                <a:ea typeface="Calibri"/>
                <a:cs typeface="Calibri"/>
                <a:sym typeface="Calibri"/>
              </a:rPr>
              <a:t>Balance seeking input with the need to make decisions </a:t>
            </a:r>
            <a:endParaRPr sz="1800" dirty="0">
              <a:latin typeface="Calibri"/>
              <a:ea typeface="Calibri"/>
              <a:cs typeface="Calibri"/>
              <a:sym typeface="Calibri"/>
            </a:endParaRPr>
          </a:p>
          <a:p>
            <a:pPr marL="457200" lvl="0" indent="0" algn="l" rtl="0">
              <a:spcBef>
                <a:spcPts val="0"/>
              </a:spcBef>
              <a:spcAft>
                <a:spcPts val="0"/>
              </a:spcAft>
              <a:buNone/>
            </a:pPr>
            <a:r>
              <a:rPr lang="en-US" sz="1800" dirty="0">
                <a:latin typeface="Calibri"/>
                <a:ea typeface="Calibri"/>
                <a:cs typeface="Calibri"/>
                <a:sym typeface="Calibri"/>
              </a:rPr>
              <a:t>	</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dirty="0">
                <a:latin typeface="Calibri"/>
                <a:ea typeface="Calibri"/>
                <a:cs typeface="Calibri"/>
                <a:sym typeface="Calibri"/>
              </a:rPr>
              <a:t>Be </a:t>
            </a:r>
            <a:r>
              <a:rPr lang="en-US" sz="1800" b="1" dirty="0">
                <a:latin typeface="Calibri"/>
                <a:ea typeface="Calibri"/>
                <a:cs typeface="Calibri"/>
                <a:sym typeface="Calibri"/>
              </a:rPr>
              <a:t>people-oriented</a:t>
            </a:r>
            <a:r>
              <a:rPr lang="en-US" sz="1800" dirty="0">
                <a:latin typeface="Calibri"/>
                <a:ea typeface="Calibri"/>
                <a:cs typeface="Calibri"/>
                <a:sym typeface="Calibri"/>
              </a:rPr>
              <a:t>, and acknowledge the real impact on students, teachers, parents, and staff 	</a:t>
            </a:r>
            <a:endParaRPr sz="1800" dirty="0">
              <a:latin typeface="Calibri"/>
              <a:ea typeface="Calibri"/>
              <a:cs typeface="Calibri"/>
              <a:sym typeface="Calibri"/>
            </a:endParaRPr>
          </a:p>
          <a:p>
            <a:pPr marL="457200" lvl="0" indent="0" algn="l" rtl="0">
              <a:spcBef>
                <a:spcPts val="0"/>
              </a:spcBef>
              <a:spcAft>
                <a:spcPts val="0"/>
              </a:spcAft>
              <a:buNone/>
            </a:pPr>
            <a:endParaRPr sz="22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dirty="0">
                <a:latin typeface="Calibri"/>
                <a:ea typeface="Calibri"/>
                <a:cs typeface="Calibri"/>
                <a:sym typeface="Calibri"/>
              </a:rPr>
              <a:t>Use repetition and </a:t>
            </a:r>
            <a:r>
              <a:rPr lang="en-US" sz="1800" b="1" dirty="0">
                <a:latin typeface="Calibri"/>
                <a:ea typeface="Calibri"/>
                <a:cs typeface="Calibri"/>
                <a:sym typeface="Calibri"/>
              </a:rPr>
              <a:t>be consistent with core values</a:t>
            </a:r>
            <a:r>
              <a:rPr lang="en-US" sz="1800" dirty="0">
                <a:latin typeface="Calibri"/>
                <a:ea typeface="Calibri"/>
                <a:cs typeface="Calibri"/>
                <a:sym typeface="Calibri"/>
              </a:rPr>
              <a:t> and key messages</a:t>
            </a:r>
            <a:endParaRPr sz="1800" dirty="0">
              <a:latin typeface="Calibri"/>
              <a:ea typeface="Calibri"/>
              <a:cs typeface="Calibri"/>
              <a:sym typeface="Calibri"/>
            </a:endParaRPr>
          </a:p>
        </p:txBody>
      </p:sp>
      <p:sp>
        <p:nvSpPr>
          <p:cNvPr id="337" name="Google Shape;337;gf3536d4642_0_92"/>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f3536d4642_0_82"/>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accent1"/>
                </a:solidFill>
                <a:latin typeface="Calibri"/>
                <a:ea typeface="Calibri"/>
                <a:cs typeface="Calibri"/>
                <a:sym typeface="Calibri"/>
              </a:rPr>
              <a:t>ODE’s Role: $112M Set Aside </a:t>
            </a:r>
            <a:endParaRPr>
              <a:solidFill>
                <a:schemeClr val="accent1"/>
              </a:solidFill>
              <a:latin typeface="Calibri"/>
              <a:ea typeface="Calibri"/>
              <a:cs typeface="Calibri"/>
              <a:sym typeface="Calibri"/>
            </a:endParaRPr>
          </a:p>
        </p:txBody>
      </p:sp>
      <p:sp>
        <p:nvSpPr>
          <p:cNvPr id="347" name="Google Shape;347;gf3536d4642_0_82"/>
          <p:cNvSpPr txBox="1"/>
          <p:nvPr/>
        </p:nvSpPr>
        <p:spPr>
          <a:xfrm>
            <a:off x="150300" y="1027525"/>
            <a:ext cx="8843400" cy="483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a:latin typeface="Calibri"/>
                <a:ea typeface="Calibri"/>
                <a:cs typeface="Calibri"/>
                <a:sym typeface="Calibri"/>
              </a:rPr>
              <a:t> </a:t>
            </a:r>
            <a:endParaRPr sz="1900" b="1">
              <a:latin typeface="Calibri"/>
              <a:ea typeface="Calibri"/>
              <a:cs typeface="Calibri"/>
              <a:sym typeface="Calibri"/>
            </a:endParaRPr>
          </a:p>
          <a:p>
            <a:pPr marL="457200" lvl="0" indent="-374650" algn="l" rtl="0">
              <a:spcBef>
                <a:spcPts val="0"/>
              </a:spcBef>
              <a:spcAft>
                <a:spcPts val="0"/>
              </a:spcAft>
              <a:buSzPts val="2300"/>
              <a:buFont typeface="Calibri"/>
              <a:buChar char="●"/>
            </a:pPr>
            <a:r>
              <a:rPr lang="en-US" sz="2300">
                <a:latin typeface="Calibri"/>
                <a:ea typeface="Calibri"/>
                <a:cs typeface="Calibri"/>
                <a:sym typeface="Calibri"/>
              </a:rPr>
              <a:t>Remove policy barriers / create policy conditions for change  </a:t>
            </a:r>
            <a:endParaRPr sz="2300">
              <a:latin typeface="Calibri"/>
              <a:ea typeface="Calibri"/>
              <a:cs typeface="Calibri"/>
              <a:sym typeface="Calibri"/>
            </a:endParaRPr>
          </a:p>
          <a:p>
            <a:pPr marL="457200" lvl="0" indent="-374650" algn="l" rtl="0">
              <a:spcBef>
                <a:spcPts val="0"/>
              </a:spcBef>
              <a:spcAft>
                <a:spcPts val="0"/>
              </a:spcAft>
              <a:buSzPts val="2300"/>
              <a:buFont typeface="Calibri"/>
              <a:buChar char="●"/>
            </a:pPr>
            <a:r>
              <a:rPr lang="en-US" sz="2300">
                <a:latin typeface="Calibri"/>
                <a:ea typeface="Calibri"/>
                <a:cs typeface="Calibri"/>
                <a:sym typeface="Calibri"/>
              </a:rPr>
              <a:t>Sponsor pilots, including through networks and cohorts of districts  </a:t>
            </a:r>
            <a:endParaRPr sz="2300">
              <a:latin typeface="Calibri"/>
              <a:ea typeface="Calibri"/>
              <a:cs typeface="Calibri"/>
              <a:sym typeface="Calibri"/>
            </a:endParaRPr>
          </a:p>
          <a:p>
            <a:pPr marL="457200" lvl="0" indent="-374650" algn="l" rtl="0">
              <a:spcBef>
                <a:spcPts val="0"/>
              </a:spcBef>
              <a:spcAft>
                <a:spcPts val="0"/>
              </a:spcAft>
              <a:buSzPts val="2300"/>
              <a:buFont typeface="Calibri"/>
              <a:buChar char="●"/>
            </a:pPr>
            <a:r>
              <a:rPr lang="en-US" sz="2300">
                <a:latin typeface="Calibri"/>
                <a:ea typeface="Calibri"/>
                <a:cs typeface="Calibri"/>
                <a:sym typeface="Calibri"/>
              </a:rPr>
              <a:t>Create planning and design tools and models  </a:t>
            </a:r>
            <a:endParaRPr sz="2300">
              <a:latin typeface="Calibri"/>
              <a:ea typeface="Calibri"/>
              <a:cs typeface="Calibri"/>
              <a:sym typeface="Calibri"/>
            </a:endParaRPr>
          </a:p>
          <a:p>
            <a:pPr marL="457200" lvl="0" indent="-374650" algn="l" rtl="0">
              <a:spcBef>
                <a:spcPts val="0"/>
              </a:spcBef>
              <a:spcAft>
                <a:spcPts val="0"/>
              </a:spcAft>
              <a:buSzPts val="2300"/>
              <a:buFont typeface="Calibri"/>
              <a:buChar char="●"/>
            </a:pPr>
            <a:r>
              <a:rPr lang="en-US" sz="2300">
                <a:latin typeface="Calibri"/>
                <a:ea typeface="Calibri"/>
                <a:cs typeface="Calibri"/>
                <a:sym typeface="Calibri"/>
              </a:rPr>
              <a:t>Elevate bright spots and translating lessons for wider use. </a:t>
            </a:r>
            <a:endParaRPr sz="2300">
              <a:latin typeface="Calibri"/>
              <a:ea typeface="Calibri"/>
              <a:cs typeface="Calibri"/>
              <a:sym typeface="Calibri"/>
            </a:endParaRPr>
          </a:p>
          <a:p>
            <a:pPr marL="457200" lvl="0" indent="-374650" algn="l" rtl="0">
              <a:spcBef>
                <a:spcPts val="0"/>
              </a:spcBef>
              <a:spcAft>
                <a:spcPts val="0"/>
              </a:spcAft>
              <a:buSzPts val="2300"/>
              <a:buFont typeface="Calibri"/>
              <a:buChar char="●"/>
            </a:pPr>
            <a:r>
              <a:rPr lang="en-US" sz="2300">
                <a:latin typeface="Calibri"/>
                <a:ea typeface="Calibri"/>
                <a:cs typeface="Calibri"/>
                <a:sym typeface="Calibri"/>
              </a:rPr>
              <a:t>Support expansion of district capacity for planning and community engagement </a:t>
            </a:r>
            <a:endParaRPr sz="2300">
              <a:latin typeface="Calibri"/>
              <a:ea typeface="Calibri"/>
              <a:cs typeface="Calibri"/>
              <a:sym typeface="Calibri"/>
            </a:endParaRPr>
          </a:p>
          <a:p>
            <a:pPr marL="457200" lvl="0" indent="-374650" algn="l" rtl="0">
              <a:spcBef>
                <a:spcPts val="0"/>
              </a:spcBef>
              <a:spcAft>
                <a:spcPts val="0"/>
              </a:spcAft>
              <a:buSzPts val="2300"/>
              <a:buFont typeface="Calibri"/>
              <a:buChar char="●"/>
            </a:pPr>
            <a:r>
              <a:rPr lang="en-US" sz="2300">
                <a:latin typeface="Calibri"/>
                <a:ea typeface="Calibri"/>
                <a:cs typeface="Calibri"/>
                <a:sym typeface="Calibri"/>
              </a:rPr>
              <a:t>Invest in support providers who can help systems through this work </a:t>
            </a:r>
            <a:endParaRPr sz="2300">
              <a:latin typeface="Calibri"/>
              <a:ea typeface="Calibri"/>
              <a:cs typeface="Calibri"/>
              <a:sym typeface="Calibri"/>
            </a:endParaRPr>
          </a:p>
          <a:p>
            <a:pPr marL="457200" lvl="0" indent="-374650" algn="l" rtl="0">
              <a:spcBef>
                <a:spcPts val="0"/>
              </a:spcBef>
              <a:spcAft>
                <a:spcPts val="0"/>
              </a:spcAft>
              <a:buSzPts val="2300"/>
              <a:buFont typeface="Calibri"/>
              <a:buChar char="●"/>
            </a:pPr>
            <a:r>
              <a:rPr lang="en-US" sz="2300">
                <a:latin typeface="Calibri"/>
                <a:ea typeface="Calibri"/>
                <a:cs typeface="Calibri"/>
                <a:sym typeface="Calibri"/>
              </a:rPr>
              <a:t>Help districts develop processes for monitoring progress and continuously improving</a:t>
            </a:r>
            <a:endParaRPr sz="1800">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346" name="Google Shape;346;gf3536d4642_0_82"/>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5" name="Google Shape;355;p18"/>
          <p:cNvSpPr txBox="1">
            <a:spLocks noGrp="1"/>
          </p:cNvSpPr>
          <p:nvPr>
            <p:ph type="title"/>
          </p:nvPr>
        </p:nvSpPr>
        <p:spPr>
          <a:xfrm>
            <a:off x="1582789" y="140336"/>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4400"/>
              <a:buNone/>
            </a:pPr>
            <a:r>
              <a:rPr lang="en-US">
                <a:solidFill>
                  <a:schemeClr val="accent1"/>
                </a:solidFill>
                <a:latin typeface="Calibri"/>
                <a:ea typeface="Calibri"/>
                <a:cs typeface="Calibri"/>
                <a:sym typeface="Calibri"/>
              </a:rPr>
              <a:t>Planning &amp; Leadership Resources</a:t>
            </a:r>
            <a:br>
              <a:rPr lang="en-US">
                <a:solidFill>
                  <a:schemeClr val="accent1"/>
                </a:solidFill>
                <a:latin typeface="Calibri"/>
                <a:ea typeface="Calibri"/>
                <a:cs typeface="Calibri"/>
                <a:sym typeface="Calibri"/>
              </a:rPr>
            </a:br>
            <a:endParaRPr/>
          </a:p>
        </p:txBody>
      </p:sp>
      <p:sp>
        <p:nvSpPr>
          <p:cNvPr id="354" name="Google Shape;354;p18"/>
          <p:cNvSpPr txBox="1"/>
          <p:nvPr/>
        </p:nvSpPr>
        <p:spPr>
          <a:xfrm>
            <a:off x="0" y="647036"/>
            <a:ext cx="8978100" cy="6529962"/>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600"/>
              <a:buFont typeface="Arial"/>
              <a:buNone/>
            </a:pPr>
            <a:r>
              <a:rPr lang="en-US" sz="1600" b="0" i="0" u="none" strike="noStrike" cap="none">
                <a:solidFill>
                  <a:schemeClr val="dk2"/>
                </a:solidFill>
                <a:latin typeface="Calibri"/>
                <a:ea typeface="Calibri"/>
                <a:cs typeface="Calibri"/>
                <a:sym typeface="Calibri"/>
              </a:rPr>
              <a:t>Here are some additional resources with strategies, frameworks, and learning</a:t>
            </a:r>
            <a:endParaRPr sz="1600" b="0" i="0" u="none" strike="noStrike" cap="none">
              <a:solidFill>
                <a:schemeClr val="dk2"/>
              </a:solidFill>
              <a:latin typeface="Calibri"/>
              <a:ea typeface="Calibri"/>
              <a:cs typeface="Calibri"/>
              <a:sym typeface="Calibri"/>
            </a:endParaRPr>
          </a:p>
          <a:p>
            <a:pPr marL="457200" marR="0" lvl="0" indent="-330200" algn="l" rtl="0">
              <a:lnSpc>
                <a:spcPct val="90000"/>
              </a:lnSpc>
              <a:spcBef>
                <a:spcPts val="1000"/>
              </a:spcBef>
              <a:spcAft>
                <a:spcPts val="0"/>
              </a:spcAft>
              <a:buClr>
                <a:schemeClr val="dk1"/>
              </a:buClr>
              <a:buSzPts val="1600"/>
              <a:buFont typeface="Calibri"/>
              <a:buChar char="●"/>
            </a:pPr>
            <a:r>
              <a:rPr lang="en-US" sz="1600" b="0" i="0" u="sng" strike="noStrike" cap="none">
                <a:solidFill>
                  <a:schemeClr val="accent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ERS, Investing in Sustainability</a:t>
            </a:r>
            <a:r>
              <a:rPr lang="en-US" sz="1600" b="0" i="0" u="none" strike="noStrike" cap="none">
                <a:solidFill>
                  <a:schemeClr val="dk2"/>
                </a:solidFill>
                <a:latin typeface="Calibri"/>
                <a:ea typeface="Calibri"/>
                <a:cs typeface="Calibri"/>
                <a:sym typeface="Calibri"/>
              </a:rPr>
              <a:t> (How Hartford Public Schools is planning strategically to use their ESSER funds)</a:t>
            </a:r>
            <a:endParaRPr sz="1600" b="0" i="0" u="none" strike="noStrike" cap="none">
              <a:solidFill>
                <a:schemeClr val="dk2"/>
              </a:solidFill>
              <a:latin typeface="Calibri"/>
              <a:ea typeface="Calibri"/>
              <a:cs typeface="Calibri"/>
              <a:sym typeface="Calibri"/>
            </a:endParaRPr>
          </a:p>
          <a:p>
            <a:pPr marL="457200" marR="0" lvl="0" indent="-330200" algn="l" rtl="0">
              <a:lnSpc>
                <a:spcPct val="90000"/>
              </a:lnSpc>
              <a:spcBef>
                <a:spcPts val="1000"/>
              </a:spcBef>
              <a:spcAft>
                <a:spcPts val="0"/>
              </a:spcAft>
              <a:buClr>
                <a:schemeClr val="dk1"/>
              </a:buClr>
              <a:buSzPts val="1600"/>
              <a:buFont typeface="Calibri"/>
              <a:buChar char="●"/>
            </a:pPr>
            <a:r>
              <a:rPr lang="en-US" sz="1600" b="0" i="0" u="sng" strike="noStrike" cap="none">
                <a:solidFill>
                  <a:schemeClr val="accent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Investing American Rescue Plan (ESSER III) Funds Strategically and Effectively</a:t>
            </a:r>
            <a:r>
              <a:rPr lang="en-US" sz="1600" b="0" i="0" u="none" strike="noStrike" cap="none">
                <a:solidFill>
                  <a:schemeClr val="dk2"/>
                </a:solidFill>
                <a:latin typeface="Calibri"/>
                <a:ea typeface="Calibri"/>
                <a:cs typeface="Calibri"/>
                <a:sym typeface="Calibri"/>
              </a:rPr>
              <a:t>, CGCS</a:t>
            </a:r>
            <a:endParaRPr sz="1600" b="0" i="0" u="none" strike="noStrike" cap="none">
              <a:solidFill>
                <a:schemeClr val="accent1"/>
              </a:solidFill>
              <a:latin typeface="Calibri"/>
              <a:ea typeface="Calibri"/>
              <a:cs typeface="Calibri"/>
              <a:sym typeface="Calibri"/>
            </a:endParaRPr>
          </a:p>
          <a:p>
            <a:pPr marL="457200" marR="0" lvl="0" indent="-330200" algn="l" rtl="0">
              <a:lnSpc>
                <a:spcPct val="90000"/>
              </a:lnSpc>
              <a:spcBef>
                <a:spcPts val="1000"/>
              </a:spcBef>
              <a:spcAft>
                <a:spcPts val="0"/>
              </a:spcAft>
              <a:buClr>
                <a:schemeClr val="dk1"/>
              </a:buClr>
              <a:buSzPts val="1600"/>
              <a:buFont typeface="Calibri"/>
              <a:buChar char="●"/>
            </a:pPr>
            <a:r>
              <a:rPr lang="en-US" sz="1600" b="0" i="0" u="sng" strike="noStrike" cap="none">
                <a:solidFill>
                  <a:schemeClr val="accent1"/>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Five Ways To Get on Top of the Education Recovery</a:t>
            </a:r>
            <a:r>
              <a:rPr lang="en-US" sz="1600" b="0" i="0" u="none" strike="noStrike" cap="none">
                <a:solidFill>
                  <a:schemeClr val="dk2"/>
                </a:solidFill>
                <a:latin typeface="Calibri"/>
                <a:ea typeface="Calibri"/>
                <a:cs typeface="Calibri"/>
                <a:sym typeface="Calibri"/>
              </a:rPr>
              <a:t> (A brief summary of “</a:t>
            </a:r>
            <a:r>
              <a:rPr lang="en-US" sz="1600" b="0" i="0" u="sng" strike="noStrike" cap="none">
                <a:solidFill>
                  <a:schemeClr val="accent1"/>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K-Shaped Education Recovery</a:t>
            </a:r>
            <a:r>
              <a:rPr lang="en-US" sz="1600" b="0" i="0" u="none" strike="noStrike" cap="none">
                <a:solidFill>
                  <a:schemeClr val="dk2"/>
                </a:solidFill>
                <a:latin typeface="Calibri"/>
                <a:ea typeface="Calibri"/>
                <a:cs typeface="Calibri"/>
                <a:sym typeface="Calibri"/>
              </a:rPr>
              <a:t>” by Anthony Kim, Education Elements, and Joseph South, Chief Learning Officer at ISTE.)</a:t>
            </a:r>
            <a:endParaRPr sz="1600" b="0" i="0" u="none" strike="noStrike" cap="none">
              <a:solidFill>
                <a:schemeClr val="dk2"/>
              </a:solidFill>
              <a:latin typeface="Calibri"/>
              <a:ea typeface="Calibri"/>
              <a:cs typeface="Calibri"/>
              <a:sym typeface="Calibri"/>
            </a:endParaRPr>
          </a:p>
          <a:p>
            <a:pPr marL="457200" marR="0" lvl="0" indent="-330200" algn="l" rtl="0">
              <a:lnSpc>
                <a:spcPct val="90000"/>
              </a:lnSpc>
              <a:spcBef>
                <a:spcPts val="1000"/>
              </a:spcBef>
              <a:spcAft>
                <a:spcPts val="0"/>
              </a:spcAft>
              <a:buClr>
                <a:schemeClr val="dk1"/>
              </a:buClr>
              <a:buSzPts val="1600"/>
              <a:buFont typeface="Calibri"/>
              <a:buChar char="●"/>
            </a:pPr>
            <a:r>
              <a:rPr lang="en-US" sz="1600" b="0" i="0" u="sng" strike="noStrike" cap="none">
                <a:solidFill>
                  <a:schemeClr val="accent1"/>
                </a:solidFill>
                <a:latin typeface="Calibri"/>
                <a:ea typeface="Calibri"/>
                <a:cs typeface="Calibri"/>
                <a:sym typeface="Calibri"/>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First look at ESSER priorities: Districts are placing their bets on what they know</a:t>
            </a:r>
            <a:r>
              <a:rPr lang="en-US" sz="1600" b="0" i="0" u="none" strike="noStrike" cap="none">
                <a:solidFill>
                  <a:schemeClr val="dk2"/>
                </a:solidFill>
                <a:latin typeface="Calibri"/>
                <a:ea typeface="Calibri"/>
                <a:cs typeface="Calibri"/>
                <a:sym typeface="Calibri"/>
              </a:rPr>
              <a:t>, CRPE</a:t>
            </a:r>
            <a:endParaRPr sz="1600" b="0" i="0" u="none" strike="noStrike" cap="none">
              <a:solidFill>
                <a:schemeClr val="accent1"/>
              </a:solidFill>
              <a:latin typeface="Calibri"/>
              <a:ea typeface="Calibri"/>
              <a:cs typeface="Calibri"/>
              <a:sym typeface="Calibri"/>
            </a:endParaRPr>
          </a:p>
          <a:p>
            <a:pPr marL="457200" marR="0" lvl="0" indent="-330200" algn="l" rtl="0">
              <a:lnSpc>
                <a:spcPct val="90000"/>
              </a:lnSpc>
              <a:spcBef>
                <a:spcPts val="1000"/>
              </a:spcBef>
              <a:spcAft>
                <a:spcPts val="0"/>
              </a:spcAft>
              <a:buClr>
                <a:schemeClr val="dk1"/>
              </a:buClr>
              <a:buSzPts val="1600"/>
              <a:buFont typeface="Calibri"/>
              <a:buChar char="●"/>
            </a:pPr>
            <a:r>
              <a:rPr lang="en-US" sz="1600" b="0" i="0" u="sng" strike="noStrike" cap="none">
                <a:solidFill>
                  <a:schemeClr val="accent1"/>
                </a:solidFill>
                <a:latin typeface="Calibri"/>
                <a:ea typeface="Calibri"/>
                <a:cs typeface="Calibri"/>
                <a:sym typeface="Calibri"/>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Student Learning: Unfinished, Not Lost</a:t>
            </a:r>
            <a:r>
              <a:rPr lang="en-US" sz="1600" b="0" i="0" u="none" strike="noStrike" cap="none">
                <a:solidFill>
                  <a:schemeClr val="dk2"/>
                </a:solidFill>
                <a:latin typeface="Calibri"/>
                <a:ea typeface="Calibri"/>
                <a:cs typeface="Calibri"/>
                <a:sym typeface="Calibri"/>
              </a:rPr>
              <a:t>, ODE</a:t>
            </a:r>
            <a:endParaRPr sz="1600" b="0" i="0" u="none" strike="noStrike" cap="none">
              <a:solidFill>
                <a:schemeClr val="dk2"/>
              </a:solidFill>
              <a:latin typeface="Calibri"/>
              <a:ea typeface="Calibri"/>
              <a:cs typeface="Calibri"/>
              <a:sym typeface="Calibri"/>
            </a:endParaRPr>
          </a:p>
          <a:p>
            <a:pPr marL="457200" marR="0" lvl="0" indent="-330200" algn="l" rtl="0">
              <a:lnSpc>
                <a:spcPct val="90000"/>
              </a:lnSpc>
              <a:spcBef>
                <a:spcPts val="1000"/>
              </a:spcBef>
              <a:spcAft>
                <a:spcPts val="0"/>
              </a:spcAft>
              <a:buClr>
                <a:schemeClr val="dk1"/>
              </a:buClr>
              <a:buSzPts val="1600"/>
              <a:buFont typeface="Calibri"/>
              <a:buChar char="●"/>
            </a:pPr>
            <a:r>
              <a:rPr lang="en-US" sz="1600" b="0" i="0" u="none" strike="noStrike" cap="none">
                <a:solidFill>
                  <a:schemeClr val="dk2"/>
                </a:solidFill>
                <a:latin typeface="Calibri"/>
                <a:ea typeface="Calibri"/>
                <a:cs typeface="Calibri"/>
                <a:sym typeface="Calibri"/>
              </a:rPr>
              <a:t>Education Resource Strategies (ERS)’s </a:t>
            </a:r>
            <a:r>
              <a:rPr lang="en-US" sz="1600" b="0" i="0" u="sng" strike="noStrike" cap="none">
                <a:solidFill>
                  <a:schemeClr val="accent6"/>
                </a:solidFill>
                <a:latin typeface="Calibri"/>
                <a:ea typeface="Calibri"/>
                <a:cs typeface="Calibri"/>
                <a:sym typeface="Calibri"/>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five research-backed overarching “Power Strategies”</a:t>
            </a:r>
            <a:endParaRPr sz="1600" b="0" i="0" u="none" strike="noStrike" cap="none">
              <a:solidFill>
                <a:schemeClr val="dk2"/>
              </a:solidFill>
              <a:latin typeface="Calibri"/>
              <a:ea typeface="Calibri"/>
              <a:cs typeface="Calibri"/>
              <a:sym typeface="Calibri"/>
            </a:endParaRPr>
          </a:p>
          <a:p>
            <a:pPr marL="457200" marR="0" lvl="0" indent="-330200" algn="l" rtl="0">
              <a:lnSpc>
                <a:spcPct val="90000"/>
              </a:lnSpc>
              <a:spcBef>
                <a:spcPts val="1000"/>
              </a:spcBef>
              <a:spcAft>
                <a:spcPts val="0"/>
              </a:spcAft>
              <a:buClr>
                <a:schemeClr val="dk1"/>
              </a:buClr>
              <a:buSzPts val="1600"/>
              <a:buFont typeface="Calibri"/>
              <a:buChar char="●"/>
            </a:pPr>
            <a:r>
              <a:rPr lang="en-US" sz="1600" b="0" i="0" u="none" strike="noStrike" cap="none">
                <a:solidFill>
                  <a:schemeClr val="dk2"/>
                </a:solidFill>
                <a:latin typeface="Calibri"/>
                <a:ea typeface="Calibri"/>
                <a:cs typeface="Calibri"/>
                <a:sym typeface="Calibri"/>
              </a:rPr>
              <a:t>SIA: Guidance for Eligible Applicants, </a:t>
            </a:r>
            <a:r>
              <a:rPr lang="en-US" sz="1600" b="0" i="0" u="sng" strike="noStrike" cap="none">
                <a:solidFill>
                  <a:schemeClr val="accent6"/>
                </a:solidFill>
                <a:latin typeface="Calibri"/>
                <a:ea typeface="Calibri"/>
                <a:cs typeface="Calibri"/>
                <a:sym typeface="Calibri"/>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Part 3</a:t>
            </a:r>
            <a:r>
              <a:rPr lang="en-US" sz="1600" b="0" i="0" u="none" strike="noStrike" cap="none">
                <a:solidFill>
                  <a:schemeClr val="dk2"/>
                </a:solidFill>
                <a:latin typeface="Calibri"/>
                <a:ea typeface="Calibri"/>
                <a:cs typeface="Calibri"/>
                <a:sym typeface="Calibri"/>
              </a:rPr>
              <a:t> (community engagement for the SIA Application for SY 2020-21)</a:t>
            </a:r>
            <a:endParaRPr sz="1600" b="0" i="0" u="none" strike="noStrike" cap="none">
              <a:solidFill>
                <a:schemeClr val="dk2"/>
              </a:solidFill>
              <a:latin typeface="Calibri"/>
              <a:ea typeface="Calibri"/>
              <a:cs typeface="Calibri"/>
              <a:sym typeface="Calibri"/>
            </a:endParaRPr>
          </a:p>
          <a:p>
            <a:pPr marL="457200" marR="0" lvl="0" indent="-330200" algn="l" rtl="0">
              <a:lnSpc>
                <a:spcPct val="90000"/>
              </a:lnSpc>
              <a:spcBef>
                <a:spcPts val="1000"/>
              </a:spcBef>
              <a:spcAft>
                <a:spcPts val="0"/>
              </a:spcAft>
              <a:buClr>
                <a:schemeClr val="dk1"/>
              </a:buClr>
              <a:buSzPts val="1600"/>
              <a:buFont typeface="Calibri"/>
              <a:buChar char="●"/>
            </a:pPr>
            <a:r>
              <a:rPr lang="en-US" sz="1600" b="0" i="0" u="sng" strike="noStrike" cap="none">
                <a:solidFill>
                  <a:schemeClr val="accent6"/>
                </a:solidFill>
                <a:latin typeface="Calibri"/>
                <a:ea typeface="Calibri"/>
                <a:cs typeface="Calibri"/>
                <a:sym typeface="Calibri"/>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SIA Community Engagement Toolkit</a:t>
            </a:r>
            <a:endParaRPr sz="1400" b="0" i="0" u="none" strike="noStrike" cap="none">
              <a:solidFill>
                <a:srgbClr val="000000"/>
              </a:solidFill>
              <a:latin typeface="Arial"/>
              <a:ea typeface="Arial"/>
              <a:cs typeface="Arial"/>
              <a:sym typeface="Arial"/>
            </a:endParaRPr>
          </a:p>
          <a:p>
            <a:pPr marL="457200" marR="0" lvl="0" indent="-330200" algn="l" rtl="0">
              <a:lnSpc>
                <a:spcPct val="90000"/>
              </a:lnSpc>
              <a:spcBef>
                <a:spcPts val="1000"/>
              </a:spcBef>
              <a:spcAft>
                <a:spcPts val="0"/>
              </a:spcAft>
              <a:buClr>
                <a:schemeClr val="dk1"/>
              </a:buClr>
              <a:buSzPts val="1600"/>
              <a:buFont typeface="Calibri"/>
              <a:buChar char="●"/>
            </a:pPr>
            <a:r>
              <a:rPr lang="en-US" sz="1600" b="0" i="0" u="sng" strike="noStrike" cap="none">
                <a:solidFill>
                  <a:schemeClr val="accent6"/>
                </a:solidFill>
                <a:latin typeface="Calibri"/>
                <a:ea typeface="Calibri"/>
                <a:cs typeface="Calibri"/>
                <a:sym typeface="Calibri"/>
                <a:hlinkClick r:id="rId1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Tribal Consultation Toolkit</a:t>
            </a:r>
            <a:endParaRPr sz="1600" b="0" i="0" u="none" strike="noStrike" cap="none">
              <a:solidFill>
                <a:schemeClr val="accent6"/>
              </a:solidFill>
              <a:latin typeface="Calibri"/>
              <a:ea typeface="Calibri"/>
              <a:cs typeface="Calibri"/>
              <a:sym typeface="Calibri"/>
            </a:endParaRPr>
          </a:p>
          <a:p>
            <a:pPr marL="457200" marR="0" lvl="0" indent="-330200" algn="l" rtl="0">
              <a:lnSpc>
                <a:spcPct val="90000"/>
              </a:lnSpc>
              <a:spcBef>
                <a:spcPts val="1000"/>
              </a:spcBef>
              <a:spcAft>
                <a:spcPts val="0"/>
              </a:spcAft>
              <a:buClr>
                <a:schemeClr val="dk2"/>
              </a:buClr>
              <a:buSzPts val="1600"/>
              <a:buFont typeface="Calibri"/>
              <a:buChar char="●"/>
            </a:pPr>
            <a:r>
              <a:rPr lang="en-US" sz="1600" b="0" i="0" u="sng" strike="noStrike" cap="none">
                <a:solidFill>
                  <a:schemeClr val="hlink"/>
                </a:solidFill>
                <a:latin typeface="Calibri"/>
                <a:ea typeface="Calibri"/>
                <a:cs typeface="Calibri"/>
                <a:sym typeface="Calibri"/>
                <a:hlinkClick r:id="rId13"/>
              </a:rPr>
              <a:t>OESO ESSER Fund FAQs</a:t>
            </a:r>
            <a:endParaRPr sz="1600" b="0" i="0" u="none" strike="noStrike" cap="none">
              <a:solidFill>
                <a:schemeClr val="dk2"/>
              </a:solidFill>
              <a:latin typeface="Calibri"/>
              <a:ea typeface="Calibri"/>
              <a:cs typeface="Calibri"/>
              <a:sym typeface="Calibri"/>
            </a:endParaRPr>
          </a:p>
          <a:p>
            <a:pPr marL="457200" marR="0" lvl="0" indent="-330200" algn="l" rtl="0">
              <a:lnSpc>
                <a:spcPct val="90000"/>
              </a:lnSpc>
              <a:spcBef>
                <a:spcPts val="1000"/>
              </a:spcBef>
              <a:spcAft>
                <a:spcPts val="0"/>
              </a:spcAft>
              <a:buClr>
                <a:schemeClr val="dk2"/>
              </a:buClr>
              <a:buSzPts val="1600"/>
              <a:buFont typeface="Calibri"/>
              <a:buChar char="●"/>
            </a:pPr>
            <a:r>
              <a:rPr lang="en-US" sz="1600" b="0" i="0" u="sng" strike="noStrike" cap="none">
                <a:solidFill>
                  <a:schemeClr val="accent1"/>
                </a:solidFill>
                <a:latin typeface="Calibri"/>
                <a:ea typeface="Calibri"/>
                <a:cs typeface="Calibri"/>
                <a:sym typeface="Calibri"/>
                <a:hlinkClick r:id="rId1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ODE Care and Connection</a:t>
            </a:r>
            <a:r>
              <a:rPr lang="en-US" sz="1600" b="0" i="0" u="none" strike="noStrike" cap="none">
                <a:solidFill>
                  <a:schemeClr val="dk2"/>
                </a:solidFill>
                <a:latin typeface="Calibri"/>
                <a:ea typeface="Calibri"/>
                <a:cs typeface="Calibri"/>
                <a:sym typeface="Calibri"/>
              </a:rPr>
              <a:t> resources</a:t>
            </a:r>
            <a:endParaRPr sz="1600" b="0" i="0" u="none" strike="noStrike" cap="none">
              <a:solidFill>
                <a:schemeClr val="dk2"/>
              </a:solidFill>
              <a:latin typeface="Calibri"/>
              <a:ea typeface="Calibri"/>
              <a:cs typeface="Calibri"/>
              <a:sym typeface="Calibri"/>
            </a:endParaRPr>
          </a:p>
          <a:p>
            <a:pPr marL="457200" marR="0" lvl="0" indent="-330200" algn="l" rtl="0">
              <a:lnSpc>
                <a:spcPct val="90000"/>
              </a:lnSpc>
              <a:spcBef>
                <a:spcPts val="1000"/>
              </a:spcBef>
              <a:spcAft>
                <a:spcPts val="0"/>
              </a:spcAft>
              <a:buClr>
                <a:schemeClr val="dk2"/>
              </a:buClr>
              <a:buSzPts val="1600"/>
              <a:buFont typeface="Calibri"/>
              <a:buChar char="●"/>
            </a:pPr>
            <a:r>
              <a:rPr lang="en-US" sz="1600" b="0" i="0" u="sng" strike="noStrike" cap="none">
                <a:solidFill>
                  <a:schemeClr val="hlink"/>
                </a:solidFill>
                <a:latin typeface="Calibri"/>
                <a:ea typeface="Calibri"/>
                <a:cs typeface="Calibri"/>
                <a:sym typeface="Calibri"/>
                <a:hlinkClick r:id="rId15"/>
              </a:rPr>
              <a:t>RESTART &amp; RECOVERY: </a:t>
            </a:r>
            <a:r>
              <a:rPr lang="en-US" sz="1600" b="0" i="0" u="none" strike="noStrike" cap="none">
                <a:solidFill>
                  <a:schemeClr val="dk2"/>
                </a:solidFill>
                <a:latin typeface="Calibri"/>
                <a:ea typeface="Calibri"/>
                <a:cs typeface="Calibri"/>
                <a:sym typeface="Calibri"/>
              </a:rPr>
              <a:t>Leveraging Federal COVID Relief Funding &amp; Medicaid to Support Student &amp; Staff Wellbeing &amp; Connection</a:t>
            </a:r>
            <a:endParaRPr sz="1600" b="0" i="0" u="none" strike="noStrike" cap="none">
              <a:solidFill>
                <a:schemeClr val="dk2"/>
              </a:solidFill>
              <a:latin typeface="Calibri"/>
              <a:ea typeface="Calibri"/>
              <a:cs typeface="Calibri"/>
              <a:sym typeface="Calibri"/>
            </a:endParaRPr>
          </a:p>
          <a:p>
            <a:pPr marL="457200" marR="0" lvl="0" indent="-330200" algn="l" rtl="0">
              <a:lnSpc>
                <a:spcPct val="90000"/>
              </a:lnSpc>
              <a:spcBef>
                <a:spcPts val="100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More resources are also available in the </a:t>
            </a:r>
            <a:r>
              <a:rPr lang="en-US" sz="1600" b="0" i="0" u="sng" strike="noStrike" cap="none">
                <a:solidFill>
                  <a:schemeClr val="accent1"/>
                </a:solidFill>
                <a:latin typeface="Calibri"/>
                <a:ea typeface="Calibri"/>
                <a:cs typeface="Calibri"/>
                <a:sym typeface="Calibri"/>
                <a:hlinkClick r:id="rId1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District Plan Guide</a:t>
            </a:r>
            <a:r>
              <a:rPr lang="en-US" sz="1600" b="0" i="0" u="none" strike="noStrike" cap="none">
                <a:solidFill>
                  <a:schemeClr val="dk2"/>
                </a:solidFill>
                <a:latin typeface="Calibri"/>
                <a:ea typeface="Calibri"/>
                <a:cs typeface="Calibri"/>
                <a:sym typeface="Calibri"/>
              </a:rPr>
              <a:t>.</a:t>
            </a:r>
            <a:endParaRPr sz="1600" b="0" i="0" u="none" strike="noStrike" cap="none">
              <a:solidFill>
                <a:schemeClr val="dk2"/>
              </a:solidFill>
              <a:latin typeface="Calibri"/>
              <a:ea typeface="Calibri"/>
              <a:cs typeface="Calibri"/>
              <a:sym typeface="Calibri"/>
            </a:endParaRPr>
          </a:p>
          <a:p>
            <a:pPr marL="0" marR="0" lvl="0" indent="0" algn="l" rtl="0">
              <a:lnSpc>
                <a:spcPct val="90000"/>
              </a:lnSpc>
              <a:spcBef>
                <a:spcPts val="1000"/>
              </a:spcBef>
              <a:spcAft>
                <a:spcPts val="1000"/>
              </a:spcAft>
              <a:buClr>
                <a:srgbClr val="000000"/>
              </a:buClr>
              <a:buSzPts val="1600"/>
              <a:buFont typeface="Arial"/>
              <a:buNone/>
            </a:pPr>
            <a:endParaRPr sz="1600" b="0" i="0" u="none" strike="noStrike" cap="none">
              <a:solidFill>
                <a:schemeClr val="accent6"/>
              </a:solidFill>
              <a:latin typeface="Calibri"/>
              <a:ea typeface="Calibri"/>
              <a:cs typeface="Calibri"/>
              <a:sym typeface="Calibri"/>
            </a:endParaRPr>
          </a:p>
        </p:txBody>
      </p:sp>
      <p:sp>
        <p:nvSpPr>
          <p:cNvPr id="353" name="Google Shape;353;p1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
          <p:cNvSpPr txBox="1">
            <a:spLocks noGrp="1"/>
          </p:cNvSpPr>
          <p:nvPr>
            <p:ph type="title"/>
          </p:nvPr>
        </p:nvSpPr>
        <p:spPr>
          <a:xfrm>
            <a:off x="1881838" y="111581"/>
            <a:ext cx="7152300" cy="10132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chemeClr val="dk1"/>
              </a:buClr>
              <a:buSzPct val="111111"/>
              <a:buFont typeface="Calibri"/>
              <a:buNone/>
            </a:pPr>
            <a:r>
              <a:rPr lang="en-US">
                <a:solidFill>
                  <a:srgbClr val="0F75BC"/>
                </a:solidFill>
              </a:rPr>
              <a:t>Purpose</a:t>
            </a:r>
            <a:br>
              <a:rPr lang="en-US">
                <a:solidFill>
                  <a:srgbClr val="0F75BC"/>
                </a:solidFill>
              </a:rPr>
            </a:br>
            <a:endParaRPr/>
          </a:p>
        </p:txBody>
      </p:sp>
      <p:sp>
        <p:nvSpPr>
          <p:cNvPr id="209" name="Google Shape;209;p4"/>
          <p:cNvSpPr txBox="1"/>
          <p:nvPr/>
        </p:nvSpPr>
        <p:spPr>
          <a:xfrm>
            <a:off x="205650" y="883200"/>
            <a:ext cx="8732700" cy="40482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000000"/>
                </a:solidFill>
                <a:latin typeface="Calibri"/>
                <a:ea typeface="Calibri"/>
                <a:cs typeface="Calibri"/>
                <a:sym typeface="Calibri"/>
              </a:rPr>
              <a:t>Th</a:t>
            </a:r>
            <a:r>
              <a:rPr lang="en-US" sz="3000" b="1" dirty="0">
                <a:latin typeface="Calibri"/>
                <a:ea typeface="Calibri"/>
                <a:cs typeface="Calibri"/>
                <a:sym typeface="Calibri"/>
              </a:rPr>
              <a:t>is</a:t>
            </a:r>
            <a:r>
              <a:rPr lang="en-US" sz="3000" b="1" i="0" u="none" strike="noStrike" cap="none" dirty="0">
                <a:solidFill>
                  <a:srgbClr val="000000"/>
                </a:solidFill>
                <a:latin typeface="Calibri"/>
                <a:ea typeface="Calibri"/>
                <a:cs typeface="Calibri"/>
                <a:sym typeface="Calibri"/>
              </a:rPr>
              <a:t> ESSER III </a:t>
            </a:r>
            <a:r>
              <a:rPr lang="en-US" sz="3000" b="1" dirty="0">
                <a:latin typeface="Calibri"/>
                <a:ea typeface="Calibri"/>
                <a:cs typeface="Calibri"/>
                <a:sym typeface="Calibri"/>
              </a:rPr>
              <a:t>Strategy Session</a:t>
            </a:r>
            <a:r>
              <a:rPr lang="en-US" sz="3000" b="1" i="0" u="none" strike="noStrike" cap="none" dirty="0">
                <a:solidFill>
                  <a:srgbClr val="000000"/>
                </a:solidFill>
                <a:latin typeface="Calibri"/>
                <a:ea typeface="Calibri"/>
                <a:cs typeface="Calibri"/>
                <a:sym typeface="Calibri"/>
              </a:rPr>
              <a:t> </a:t>
            </a:r>
            <a:r>
              <a:rPr lang="en-US" sz="3000" b="1" dirty="0">
                <a:latin typeface="Calibri"/>
                <a:ea typeface="Calibri"/>
                <a:cs typeface="Calibri"/>
                <a:sym typeface="Calibri"/>
              </a:rPr>
              <a:t>is</a:t>
            </a:r>
            <a:r>
              <a:rPr lang="en-US" sz="3000" b="1" i="0" u="none" strike="noStrike" cap="none" dirty="0">
                <a:solidFill>
                  <a:srgbClr val="000000"/>
                </a:solidFill>
                <a:latin typeface="Calibri"/>
                <a:ea typeface="Calibri"/>
                <a:cs typeface="Calibri"/>
                <a:sym typeface="Calibri"/>
              </a:rPr>
              <a:t> designed for District Leaders in an effort to...</a:t>
            </a:r>
            <a:endParaRPr sz="3000" b="1"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endParaRPr sz="2100" b="0" i="1" u="none" strike="noStrike" cap="none" dirty="0">
              <a:solidFill>
                <a:srgbClr val="000000"/>
              </a:solidFill>
              <a:latin typeface="Calibri"/>
              <a:ea typeface="Calibri"/>
              <a:cs typeface="Calibri"/>
              <a:sym typeface="Calibri"/>
            </a:endParaRPr>
          </a:p>
          <a:p>
            <a:pPr marL="914400" marR="0" lvl="0" indent="-361950" algn="l" rtl="0">
              <a:lnSpc>
                <a:spcPct val="100000"/>
              </a:lnSpc>
              <a:spcBef>
                <a:spcPts val="0"/>
              </a:spcBef>
              <a:spcAft>
                <a:spcPts val="0"/>
              </a:spcAft>
              <a:buClr>
                <a:srgbClr val="000000"/>
              </a:buClr>
              <a:buSzPts val="2100"/>
              <a:buFont typeface="Calibri"/>
              <a:buChar char="●"/>
            </a:pPr>
            <a:r>
              <a:rPr lang="en-US" sz="2100" b="1" i="1" dirty="0">
                <a:latin typeface="Calibri"/>
                <a:ea typeface="Calibri"/>
                <a:cs typeface="Calibri"/>
                <a:sym typeface="Calibri"/>
              </a:rPr>
              <a:t>Inspire and clarify how to center learning, equity, and lasting instructional shifts through ESSER investments </a:t>
            </a:r>
            <a:endParaRPr sz="2100" b="1" i="1" dirty="0">
              <a:latin typeface="Calibri"/>
              <a:ea typeface="Calibri"/>
              <a:cs typeface="Calibri"/>
              <a:sym typeface="Calibri"/>
            </a:endParaRPr>
          </a:p>
          <a:p>
            <a:pPr marL="457200" marR="0" lvl="0" indent="0" algn="l" rtl="0">
              <a:lnSpc>
                <a:spcPct val="100000"/>
              </a:lnSpc>
              <a:spcBef>
                <a:spcPts val="0"/>
              </a:spcBef>
              <a:spcAft>
                <a:spcPts val="0"/>
              </a:spcAft>
              <a:buNone/>
            </a:pPr>
            <a:endParaRPr sz="2100" b="1" i="1" dirty="0">
              <a:latin typeface="Calibri"/>
              <a:ea typeface="Calibri"/>
              <a:cs typeface="Calibri"/>
              <a:sym typeface="Calibri"/>
            </a:endParaRPr>
          </a:p>
          <a:p>
            <a:pPr marL="914400" marR="0" lvl="0" indent="-361950" algn="l" rtl="0">
              <a:lnSpc>
                <a:spcPct val="100000"/>
              </a:lnSpc>
              <a:spcBef>
                <a:spcPts val="0"/>
              </a:spcBef>
              <a:spcAft>
                <a:spcPts val="0"/>
              </a:spcAft>
              <a:buSzPts val="2100"/>
              <a:buFont typeface="Calibri"/>
              <a:buChar char="●"/>
            </a:pPr>
            <a:r>
              <a:rPr lang="en-US" sz="2100" b="1" i="1" dirty="0">
                <a:latin typeface="Calibri"/>
                <a:ea typeface="Calibri"/>
                <a:cs typeface="Calibri"/>
                <a:sym typeface="Calibri"/>
              </a:rPr>
              <a:t>Spotlight Unfinished Learning and what districts can “Do now, and Build Toward”</a:t>
            </a:r>
            <a:endParaRPr sz="2100" b="1" i="1" dirty="0">
              <a:latin typeface="Calibri"/>
              <a:ea typeface="Calibri"/>
              <a:cs typeface="Calibri"/>
              <a:sym typeface="Calibri"/>
            </a:endParaRPr>
          </a:p>
          <a:p>
            <a:pPr marL="457200" marR="0" lvl="0" indent="0" algn="l" rtl="0">
              <a:lnSpc>
                <a:spcPct val="100000"/>
              </a:lnSpc>
              <a:spcBef>
                <a:spcPts val="0"/>
              </a:spcBef>
              <a:spcAft>
                <a:spcPts val="0"/>
              </a:spcAft>
              <a:buNone/>
            </a:pPr>
            <a:endParaRPr sz="2100" b="1" i="1" dirty="0">
              <a:latin typeface="Calibri"/>
              <a:ea typeface="Calibri"/>
              <a:cs typeface="Calibri"/>
              <a:sym typeface="Calibri"/>
            </a:endParaRPr>
          </a:p>
          <a:p>
            <a:pPr marL="914400" marR="0" lvl="0" indent="-361950" algn="l" rtl="0">
              <a:lnSpc>
                <a:spcPct val="100000"/>
              </a:lnSpc>
              <a:spcBef>
                <a:spcPts val="0"/>
              </a:spcBef>
              <a:spcAft>
                <a:spcPts val="0"/>
              </a:spcAft>
              <a:buClr>
                <a:srgbClr val="000000"/>
              </a:buClr>
              <a:buSzPts val="2100"/>
              <a:buFont typeface="Calibri"/>
              <a:buChar char="●"/>
            </a:pPr>
            <a:r>
              <a:rPr lang="en-US" sz="2100" b="0" i="1" u="none" strike="noStrike" cap="none" dirty="0">
                <a:solidFill>
                  <a:srgbClr val="000000"/>
                </a:solidFill>
                <a:latin typeface="Calibri"/>
                <a:ea typeface="Calibri"/>
                <a:cs typeface="Calibri"/>
                <a:sym typeface="Calibri"/>
              </a:rPr>
              <a:t>Create a space where </a:t>
            </a:r>
            <a:r>
              <a:rPr lang="en-US" sz="2100" b="1" i="1" u="none" strike="noStrike" cap="none" dirty="0">
                <a:solidFill>
                  <a:srgbClr val="000000"/>
                </a:solidFill>
                <a:latin typeface="Calibri"/>
                <a:ea typeface="Calibri"/>
                <a:cs typeface="Calibri"/>
                <a:sym typeface="Calibri"/>
              </a:rPr>
              <a:t>questions and ideas</a:t>
            </a:r>
            <a:r>
              <a:rPr lang="en-US" sz="2100" b="0" i="1" u="none" strike="noStrike" cap="none" dirty="0">
                <a:solidFill>
                  <a:srgbClr val="000000"/>
                </a:solidFill>
                <a:latin typeface="Calibri"/>
                <a:ea typeface="Calibri"/>
                <a:cs typeface="Calibri"/>
                <a:sym typeface="Calibri"/>
              </a:rPr>
              <a:t> from other practitioners may inspire new thinking or solidify current planning.</a:t>
            </a:r>
            <a:endParaRPr sz="2100" b="0" i="1"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endParaRPr sz="2100" i="1" dirty="0">
              <a:latin typeface="Calibri"/>
              <a:ea typeface="Calibri"/>
              <a:cs typeface="Calibri"/>
              <a:sym typeface="Calibri"/>
            </a:endParaRPr>
          </a:p>
          <a:p>
            <a:pPr marL="914400" marR="0" lvl="0" indent="-361950" algn="l" rtl="0">
              <a:lnSpc>
                <a:spcPct val="100000"/>
              </a:lnSpc>
              <a:spcBef>
                <a:spcPts val="0"/>
              </a:spcBef>
              <a:spcAft>
                <a:spcPts val="0"/>
              </a:spcAft>
              <a:buClr>
                <a:srgbClr val="000000"/>
              </a:buClr>
              <a:buSzPts val="2100"/>
              <a:buFont typeface="Calibri"/>
              <a:buChar char="●"/>
            </a:pPr>
            <a:r>
              <a:rPr lang="en-US" sz="2100" b="0" i="1" u="none" strike="noStrike" cap="none" dirty="0">
                <a:solidFill>
                  <a:srgbClr val="000000"/>
                </a:solidFill>
                <a:latin typeface="Calibri"/>
                <a:ea typeface="Calibri"/>
                <a:cs typeface="Calibri"/>
                <a:sym typeface="Calibri"/>
              </a:rPr>
              <a:t>Offer </a:t>
            </a:r>
            <a:r>
              <a:rPr lang="en-US" sz="2100" b="1" i="1" u="none" strike="noStrike" cap="none" dirty="0">
                <a:solidFill>
                  <a:srgbClr val="000000"/>
                </a:solidFill>
                <a:latin typeface="Calibri"/>
                <a:ea typeface="Calibri"/>
                <a:cs typeface="Calibri"/>
                <a:sym typeface="Calibri"/>
              </a:rPr>
              <a:t>two-way communication</a:t>
            </a:r>
            <a:r>
              <a:rPr lang="en-US" sz="2100" b="0" i="1" u="none" strike="noStrike" cap="none" dirty="0">
                <a:solidFill>
                  <a:srgbClr val="000000"/>
                </a:solidFill>
                <a:latin typeface="Calibri"/>
                <a:ea typeface="Calibri"/>
                <a:cs typeface="Calibri"/>
                <a:sym typeface="Calibri"/>
              </a:rPr>
              <a:t> and create a </a:t>
            </a:r>
            <a:r>
              <a:rPr lang="en-US" sz="2100" b="1" i="1" u="none" strike="noStrike" cap="none" dirty="0">
                <a:solidFill>
                  <a:srgbClr val="000000"/>
                </a:solidFill>
                <a:latin typeface="Calibri"/>
                <a:ea typeface="Calibri"/>
                <a:cs typeface="Calibri"/>
                <a:sym typeface="Calibri"/>
              </a:rPr>
              <a:t>space to engage</a:t>
            </a:r>
            <a:r>
              <a:rPr lang="en-US" sz="2100" b="0" i="1" u="none" strike="noStrike" cap="none" dirty="0">
                <a:solidFill>
                  <a:srgbClr val="000000"/>
                </a:solidFill>
                <a:latin typeface="Calibri"/>
                <a:ea typeface="Calibri"/>
                <a:cs typeface="Calibri"/>
                <a:sym typeface="Calibri"/>
              </a:rPr>
              <a:t> in conversation and sense making.</a:t>
            </a:r>
            <a:endParaRPr sz="2100" b="0" i="1" u="none" strike="noStrike" cap="none" dirty="0">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500"/>
              <a:buFont typeface="Arial"/>
              <a:buNone/>
            </a:pPr>
            <a:endParaRPr sz="25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Calibri"/>
              <a:ea typeface="Calibri"/>
              <a:cs typeface="Calibri"/>
              <a:sym typeface="Calibri"/>
            </a:endParaRPr>
          </a:p>
        </p:txBody>
      </p:sp>
      <p:sp>
        <p:nvSpPr>
          <p:cNvPr id="208" name="Google Shape;208;p4"/>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solidFill>
                  <a:srgbClr val="000000"/>
                </a:solidFill>
              </a:rPr>
              <a:t>2</a:t>
            </a:fld>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5" name="Google Shape;365;gf3536d4642_1_41"/>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4400"/>
              <a:buNone/>
            </a:pPr>
            <a:r>
              <a:rPr lang="en-US">
                <a:solidFill>
                  <a:schemeClr val="accent1"/>
                </a:solidFill>
              </a:rPr>
              <a:t>Supports and Resources</a:t>
            </a:r>
            <a:br>
              <a:rPr lang="en-US">
                <a:solidFill>
                  <a:schemeClr val="accent1"/>
                </a:solidFill>
              </a:rPr>
            </a:br>
            <a:endParaRPr/>
          </a:p>
        </p:txBody>
      </p:sp>
      <p:pic>
        <p:nvPicPr>
          <p:cNvPr id="361" name="Google Shape;361;gf3536d4642_1_41" descr="&quot;&quot;"/>
          <p:cNvPicPr preferRelativeResize="0"/>
          <p:nvPr/>
        </p:nvPicPr>
        <p:blipFill rotWithShape="1">
          <a:blip r:embed="rId3">
            <a:alphaModFix/>
          </a:blip>
          <a:srcRect/>
          <a:stretch/>
        </p:blipFill>
        <p:spPr>
          <a:xfrm>
            <a:off x="171950" y="93775"/>
            <a:ext cx="2325995" cy="976913"/>
          </a:xfrm>
          <a:prstGeom prst="rect">
            <a:avLst/>
          </a:prstGeom>
          <a:noFill/>
          <a:ln>
            <a:noFill/>
          </a:ln>
        </p:spPr>
      </p:pic>
      <p:sp>
        <p:nvSpPr>
          <p:cNvPr id="364" name="Google Shape;364;gf3536d4642_1_41"/>
          <p:cNvSpPr txBox="1">
            <a:spLocks noGrp="1"/>
          </p:cNvSpPr>
          <p:nvPr>
            <p:ph type="subTitle" idx="4294967295"/>
          </p:nvPr>
        </p:nvSpPr>
        <p:spPr>
          <a:xfrm>
            <a:off x="458000" y="1410200"/>
            <a:ext cx="5715000" cy="1964700"/>
          </a:xfrm>
          <a:prstGeom prst="rect">
            <a:avLst/>
          </a:prstGeom>
          <a:noFill/>
          <a:ln>
            <a:noFill/>
          </a:ln>
        </p:spPr>
        <p:txBody>
          <a:bodyPr spcFirstLastPara="1" wrap="square" lIns="91425" tIns="45700" rIns="91425" bIns="45700" anchor="t" anchorCtr="0">
            <a:noAutofit/>
          </a:bodyPr>
          <a:lstStyle/>
          <a:p>
            <a:pPr marL="457200" marR="0" lvl="0" indent="-329078" algn="l" rtl="0">
              <a:lnSpc>
                <a:spcPct val="90000"/>
              </a:lnSpc>
              <a:spcBef>
                <a:spcPts val="1000"/>
              </a:spcBef>
              <a:spcAft>
                <a:spcPts val="0"/>
              </a:spcAft>
              <a:buClr>
                <a:schemeClr val="dk2"/>
              </a:buClr>
              <a:buSzPts val="1582"/>
              <a:buFont typeface="Calibri"/>
              <a:buChar char="●"/>
            </a:pPr>
            <a:r>
              <a:rPr lang="en-US" sz="1482" b="1" i="0" u="none" strike="noStrike" cap="none">
                <a:solidFill>
                  <a:schemeClr val="dk2"/>
                </a:solidFill>
                <a:latin typeface="Arial"/>
                <a:ea typeface="Arial"/>
                <a:cs typeface="Arial"/>
                <a:sym typeface="Arial"/>
              </a:rPr>
              <a:t>ESSER III </a:t>
            </a:r>
            <a:r>
              <a:rPr lang="en-US" sz="1482" b="1" i="0" u="sng" strike="noStrike" cap="none">
                <a:solidFill>
                  <a:schemeClr val="hlink"/>
                </a:solidFill>
                <a:latin typeface="Arial"/>
                <a:ea typeface="Arial"/>
                <a:cs typeface="Arial"/>
                <a:sym typeface="Arial"/>
              </a:rPr>
              <a:t>Self-Paced Support Modules</a:t>
            </a:r>
            <a:endParaRPr sz="1682" b="1" i="0" u="none" strike="noStrike" cap="none">
              <a:solidFill>
                <a:schemeClr val="dk2"/>
              </a:solidFill>
              <a:latin typeface="Arial"/>
              <a:ea typeface="Arial"/>
              <a:cs typeface="Arial"/>
              <a:sym typeface="Arial"/>
            </a:endParaRPr>
          </a:p>
          <a:p>
            <a:pPr marL="457200" marR="0" lvl="0" indent="-316378" algn="l" rtl="0">
              <a:lnSpc>
                <a:spcPct val="90000"/>
              </a:lnSpc>
              <a:spcBef>
                <a:spcPts val="1000"/>
              </a:spcBef>
              <a:spcAft>
                <a:spcPts val="0"/>
              </a:spcAft>
              <a:buClr>
                <a:schemeClr val="dk2"/>
              </a:buClr>
              <a:buSzPts val="1382"/>
              <a:buChar char="●"/>
            </a:pPr>
            <a:r>
              <a:rPr lang="en-US" sz="1482" b="1" i="0" u="none" strike="noStrike" cap="none">
                <a:solidFill>
                  <a:schemeClr val="dk2"/>
                </a:solidFill>
              </a:rPr>
              <a:t>Reach out with questions via email </a:t>
            </a:r>
            <a:endParaRPr sz="1482" b="1" i="0" u="none" strike="noStrike" cap="none">
              <a:solidFill>
                <a:schemeClr val="dk2"/>
              </a:solidFill>
            </a:endParaRPr>
          </a:p>
          <a:p>
            <a:pPr marL="914400" marR="0" lvl="1" indent="-310028" algn="l" rtl="0">
              <a:lnSpc>
                <a:spcPct val="90000"/>
              </a:lnSpc>
              <a:spcBef>
                <a:spcPts val="0"/>
              </a:spcBef>
              <a:spcAft>
                <a:spcPts val="0"/>
              </a:spcAft>
              <a:buClr>
                <a:schemeClr val="dk1"/>
              </a:buClr>
              <a:buSzPts val="1282"/>
              <a:buFont typeface="Calibri"/>
              <a:buChar char="○"/>
            </a:pPr>
            <a:r>
              <a:rPr lang="en-US" sz="1282" b="0" i="0" u="sng" strike="noStrike" cap="none">
                <a:solidFill>
                  <a:schemeClr val="hlink"/>
                </a:solidFill>
                <a:latin typeface="Calibri"/>
                <a:ea typeface="Calibri"/>
                <a:cs typeface="Calibri"/>
                <a:sym typeface="Calibri"/>
                <a:hlinkClick r:id="rId4"/>
              </a:rPr>
              <a:t>ODECOVID19@ode.state.or.us</a:t>
            </a:r>
            <a:r>
              <a:rPr lang="en-US" sz="1282" b="0" i="0" u="sng" strike="noStrike" cap="none">
                <a:solidFill>
                  <a:schemeClr val="hlink"/>
                </a:solidFill>
                <a:latin typeface="Calibri"/>
                <a:ea typeface="Calibri"/>
                <a:cs typeface="Calibri"/>
                <a:sym typeface="Calibri"/>
              </a:rPr>
              <a:t> – RSSL questions</a:t>
            </a:r>
            <a:endParaRPr sz="1282" b="0" i="0" u="none" strike="noStrike" cap="none">
              <a:solidFill>
                <a:schemeClr val="dk1"/>
              </a:solidFill>
              <a:latin typeface="Calibri"/>
              <a:ea typeface="Calibri"/>
              <a:cs typeface="Calibri"/>
              <a:sym typeface="Calibri"/>
            </a:endParaRPr>
          </a:p>
          <a:p>
            <a:pPr marL="914400" marR="0" lvl="1" indent="-348128" algn="l" rtl="0">
              <a:lnSpc>
                <a:spcPct val="90000"/>
              </a:lnSpc>
              <a:spcBef>
                <a:spcPts val="0"/>
              </a:spcBef>
              <a:spcAft>
                <a:spcPts val="0"/>
              </a:spcAft>
              <a:buClr>
                <a:schemeClr val="dk1"/>
              </a:buClr>
              <a:buSzPts val="1882"/>
              <a:buFont typeface="Calibri"/>
              <a:buChar char="○"/>
            </a:pPr>
            <a:r>
              <a:rPr lang="en-US" sz="1282" b="0" i="0" u="sng" strike="noStrike" cap="none">
                <a:solidFill>
                  <a:schemeClr val="hlink"/>
                </a:solidFill>
                <a:latin typeface="Calibri"/>
                <a:ea typeface="Calibri"/>
                <a:cs typeface="Calibri"/>
                <a:sym typeface="Calibri"/>
                <a:hlinkClick r:id="rId5"/>
              </a:rPr>
              <a:t>ODE.ESSER@ode.state.or.us</a:t>
            </a:r>
            <a:r>
              <a:rPr lang="en-US" sz="1282" b="0" i="0" u="sng" strike="noStrike" cap="none">
                <a:solidFill>
                  <a:schemeClr val="hlink"/>
                </a:solidFill>
                <a:latin typeface="Calibri"/>
                <a:ea typeface="Calibri"/>
                <a:cs typeface="Calibri"/>
                <a:sym typeface="Calibri"/>
              </a:rPr>
              <a:t> – ESSER in box</a:t>
            </a:r>
            <a:r>
              <a:rPr lang="en-US" sz="1400" b="0" i="0" u="none" strike="noStrike" cap="none">
                <a:solidFill>
                  <a:schemeClr val="dk2"/>
                </a:solidFill>
                <a:latin typeface="Arial"/>
                <a:ea typeface="Arial"/>
                <a:cs typeface="Arial"/>
                <a:sym typeface="Arial"/>
              </a:rPr>
              <a:t>  </a:t>
            </a:r>
            <a:endParaRPr sz="1400" b="0" i="0" u="none" strike="noStrike" cap="none">
              <a:solidFill>
                <a:schemeClr val="dk2"/>
              </a:solidFill>
              <a:latin typeface="Arial"/>
              <a:ea typeface="Arial"/>
              <a:cs typeface="Arial"/>
              <a:sym typeface="Arial"/>
            </a:endParaRPr>
          </a:p>
          <a:p>
            <a:pPr marL="457200" marR="0" lvl="0" indent="-329078" algn="l" rtl="0">
              <a:lnSpc>
                <a:spcPct val="90000"/>
              </a:lnSpc>
              <a:spcBef>
                <a:spcPts val="1000"/>
              </a:spcBef>
              <a:spcAft>
                <a:spcPts val="0"/>
              </a:spcAft>
              <a:buClr>
                <a:schemeClr val="dk2"/>
              </a:buClr>
              <a:buSzPts val="1582"/>
              <a:buFont typeface="Calibri"/>
              <a:buChar char="●"/>
            </a:pPr>
            <a:r>
              <a:rPr lang="en-US" sz="1482" b="1" i="0" u="none" strike="noStrike" cap="none">
                <a:solidFill>
                  <a:schemeClr val="dk2"/>
                </a:solidFill>
                <a:latin typeface="Arial"/>
                <a:ea typeface="Arial"/>
                <a:cs typeface="Arial"/>
                <a:sym typeface="Arial"/>
              </a:rPr>
              <a:t>ESSER III </a:t>
            </a:r>
            <a:r>
              <a:rPr lang="en-US" sz="1482" b="1" i="0" u="none" strike="noStrike" cap="none">
                <a:solidFill>
                  <a:schemeClr val="dk1"/>
                </a:solidFill>
                <a:latin typeface="Arial"/>
                <a:ea typeface="Arial"/>
                <a:cs typeface="Arial"/>
                <a:sym typeface="Arial"/>
              </a:rPr>
              <a:t>District Plans Q &amp; A Sessions</a:t>
            </a:r>
            <a:endParaRPr sz="1682" b="1" i="0" u="none" strike="noStrike" cap="none">
              <a:solidFill>
                <a:schemeClr val="dk1"/>
              </a:solidFill>
              <a:latin typeface="Arial"/>
              <a:ea typeface="Arial"/>
              <a:cs typeface="Arial"/>
              <a:sym typeface="Arial"/>
            </a:endParaRPr>
          </a:p>
          <a:p>
            <a:pPr marL="914400" marR="0" lvl="0" indent="0" algn="l" rtl="0">
              <a:lnSpc>
                <a:spcPct val="90000"/>
              </a:lnSpc>
              <a:spcBef>
                <a:spcPts val="1000"/>
              </a:spcBef>
              <a:spcAft>
                <a:spcPts val="0"/>
              </a:spcAft>
              <a:buClr>
                <a:schemeClr val="dk1"/>
              </a:buClr>
              <a:buSzPts val="2800"/>
              <a:buFont typeface="Arial"/>
              <a:buNone/>
            </a:pPr>
            <a:r>
              <a:rPr lang="en-US" sz="1200" b="0" i="0" u="none" strike="noStrike" cap="none">
                <a:solidFill>
                  <a:schemeClr val="dk2"/>
                </a:solidFill>
                <a:latin typeface="Arial"/>
                <a:ea typeface="Arial"/>
                <a:cs typeface="Arial"/>
                <a:sym typeface="Arial"/>
              </a:rPr>
              <a:t>	</a:t>
            </a:r>
            <a:r>
              <a:rPr lang="en-US" sz="1200" b="0" i="0" u="none" strike="noStrike" cap="none">
                <a:solidFill>
                  <a:schemeClr val="accent1"/>
                </a:solidFill>
                <a:latin typeface="Arial"/>
                <a:ea typeface="Arial"/>
                <a:cs typeface="Arial"/>
                <a:sym typeface="Arial"/>
              </a:rPr>
              <a:t>					 </a:t>
            </a:r>
            <a:endParaRPr sz="1200" b="0" i="0" u="none" strike="noStrike" cap="none">
              <a:solidFill>
                <a:schemeClr val="accent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1200" b="0" i="0" u="none" strike="noStrike" cap="none">
              <a:solidFill>
                <a:schemeClr val="accent1"/>
              </a:solidFill>
              <a:latin typeface="Arial"/>
              <a:ea typeface="Arial"/>
              <a:cs typeface="Arial"/>
              <a:sym typeface="Arial"/>
            </a:endParaRPr>
          </a:p>
          <a:p>
            <a:pPr marL="914400" marR="0" lvl="0" indent="0" algn="l" rtl="0">
              <a:lnSpc>
                <a:spcPct val="90000"/>
              </a:lnSpc>
              <a:spcBef>
                <a:spcPts val="1000"/>
              </a:spcBef>
              <a:spcAft>
                <a:spcPts val="0"/>
              </a:spcAft>
              <a:buClr>
                <a:schemeClr val="dk1"/>
              </a:buClr>
              <a:buSzPts val="2800"/>
              <a:buFont typeface="Arial"/>
              <a:buNone/>
            </a:pPr>
            <a:endParaRPr sz="1200" b="0" i="0" u="none" strike="noStrike" cap="none">
              <a:solidFill>
                <a:schemeClr val="accent1"/>
              </a:solidFill>
              <a:latin typeface="Arial"/>
              <a:ea typeface="Arial"/>
              <a:cs typeface="Arial"/>
              <a:sym typeface="Arial"/>
            </a:endParaRPr>
          </a:p>
          <a:p>
            <a:pPr marL="914400" marR="0" lvl="0" indent="0" algn="l" rtl="0">
              <a:lnSpc>
                <a:spcPct val="90000"/>
              </a:lnSpc>
              <a:spcBef>
                <a:spcPts val="1000"/>
              </a:spcBef>
              <a:spcAft>
                <a:spcPts val="0"/>
              </a:spcAft>
              <a:buClr>
                <a:schemeClr val="dk1"/>
              </a:buClr>
              <a:buSzPts val="2800"/>
              <a:buFont typeface="Arial"/>
              <a:buNone/>
            </a:pPr>
            <a:r>
              <a:rPr lang="en-US" sz="1200" b="0" i="0" u="none" strike="noStrike" cap="none">
                <a:solidFill>
                  <a:schemeClr val="accent1"/>
                </a:solidFill>
                <a:latin typeface="Arial"/>
                <a:ea typeface="Arial"/>
                <a:cs typeface="Arial"/>
                <a:sym typeface="Arial"/>
              </a:rPr>
              <a:t>    </a:t>
            </a:r>
            <a:endParaRPr sz="1200" b="0" i="0" u="none" strike="noStrike" cap="none">
              <a:solidFill>
                <a:schemeClr val="accent1"/>
              </a:solidFill>
              <a:latin typeface="Arial"/>
              <a:ea typeface="Arial"/>
              <a:cs typeface="Arial"/>
              <a:sym typeface="Arial"/>
            </a:endParaRPr>
          </a:p>
        </p:txBody>
      </p:sp>
      <p:pic>
        <p:nvPicPr>
          <p:cNvPr id="362" name="Google Shape;362;gf3536d4642_1_41" descr="Picture of Cynthia Stinson"/>
          <p:cNvPicPr preferRelativeResize="0"/>
          <p:nvPr/>
        </p:nvPicPr>
        <p:blipFill rotWithShape="1">
          <a:blip r:embed="rId6">
            <a:alphaModFix/>
          </a:blip>
          <a:srcRect l="-2455" t="-3159" r="-2465" b="3159"/>
          <a:stretch/>
        </p:blipFill>
        <p:spPr>
          <a:xfrm>
            <a:off x="6667700" y="1525175"/>
            <a:ext cx="1591950" cy="1875700"/>
          </a:xfrm>
          <a:prstGeom prst="rect">
            <a:avLst/>
          </a:prstGeom>
          <a:noFill/>
          <a:ln>
            <a:noFill/>
          </a:ln>
        </p:spPr>
      </p:pic>
      <p:sp>
        <p:nvSpPr>
          <p:cNvPr id="366" name="Google Shape;366;gf3536d4642_1_41"/>
          <p:cNvSpPr txBox="1"/>
          <p:nvPr/>
        </p:nvSpPr>
        <p:spPr>
          <a:xfrm>
            <a:off x="5808846" y="3509301"/>
            <a:ext cx="31089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ESSER Contact: Cynthia Stinson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503-881-3992 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ESSER in box: ODE.ESSER@ode.state.or.us</a:t>
            </a:r>
            <a:endParaRPr sz="1400" b="0" i="0" u="none" strike="noStrike" cap="none">
              <a:solidFill>
                <a:srgbClr val="000000"/>
              </a:solidFill>
              <a:latin typeface="Calibri"/>
              <a:ea typeface="Calibri"/>
              <a:cs typeface="Calibri"/>
              <a:sym typeface="Calibri"/>
            </a:endParaRPr>
          </a:p>
        </p:txBody>
      </p:sp>
      <p:sp>
        <p:nvSpPr>
          <p:cNvPr id="363" name="Google Shape;363;gf3536d4642_1_41"/>
          <p:cNvSpPr/>
          <p:nvPr/>
        </p:nvSpPr>
        <p:spPr>
          <a:xfrm>
            <a:off x="382775" y="3986275"/>
            <a:ext cx="5568600" cy="1692600"/>
          </a:xfrm>
          <a:prstGeom prst="rect">
            <a:avLst/>
          </a:prstGeom>
          <a:solidFill>
            <a:schemeClr val="lt2"/>
          </a:solidFill>
          <a:ln>
            <a:noFill/>
          </a:ln>
          <a:effectLst>
            <a:outerShdw blurRad="57150" dist="19050" dir="5400000" algn="bl" rotWithShape="0">
              <a:srgbClr val="000000">
                <a:alpha val="48630"/>
              </a:srgbClr>
            </a:outerShdw>
          </a:effectLst>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100"/>
              <a:buFont typeface="Arial"/>
              <a:buNone/>
            </a:pPr>
            <a:r>
              <a:rPr lang="en-US" sz="1700" b="1" i="0" u="none" strike="noStrike" cap="none">
                <a:solidFill>
                  <a:schemeClr val="dk1"/>
                </a:solidFill>
                <a:latin typeface="Calibri"/>
                <a:ea typeface="Calibri"/>
                <a:cs typeface="Calibri"/>
                <a:sym typeface="Calibri"/>
              </a:rPr>
              <a:t>Drop in ESSER III District Plan </a:t>
            </a:r>
            <a:r>
              <a:rPr lang="en-US" sz="1700" b="1" i="0" u="sng" strike="noStrike" cap="none">
                <a:solidFill>
                  <a:schemeClr val="dk1"/>
                </a:solidFill>
                <a:latin typeface="Calibri"/>
                <a:ea typeface="Calibri"/>
                <a:cs typeface="Calibri"/>
                <a:sym typeface="Calibri"/>
              </a:rPr>
              <a:t>Final</a:t>
            </a:r>
            <a:r>
              <a:rPr lang="en-US" sz="1700" b="1" i="0" u="none" strike="noStrike" cap="none">
                <a:solidFill>
                  <a:schemeClr val="dk1"/>
                </a:solidFill>
                <a:latin typeface="Calibri"/>
                <a:ea typeface="Calibri"/>
                <a:cs typeface="Calibri"/>
                <a:sym typeface="Calibri"/>
              </a:rPr>
              <a:t> Virtual Q&amp;A Session</a:t>
            </a: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500" b="1" i="0" u="none" strike="noStrike" cap="none">
                <a:solidFill>
                  <a:schemeClr val="dk1"/>
                </a:solidFill>
                <a:latin typeface="Calibri"/>
                <a:ea typeface="Calibri"/>
                <a:cs typeface="Calibri"/>
                <a:sym typeface="Calibri"/>
              </a:rPr>
              <a:t>Date (Zoom Link)</a:t>
            </a:r>
            <a:endParaRPr sz="1400" b="0" i="0" u="none" strike="noStrike" cap="none">
              <a:solidFill>
                <a:srgbClr val="000000"/>
              </a:solidFill>
              <a:latin typeface="Arial"/>
              <a:ea typeface="Arial"/>
              <a:cs typeface="Arial"/>
              <a:sym typeface="Arial"/>
            </a:endParaRPr>
          </a:p>
          <a:p>
            <a:pPr marL="628650" marR="0" lvl="0" indent="-266700" algn="l" rtl="0">
              <a:lnSpc>
                <a:spcPct val="100000"/>
              </a:lnSpc>
              <a:spcBef>
                <a:spcPts val="0"/>
              </a:spcBef>
              <a:spcAft>
                <a:spcPts val="0"/>
              </a:spcAft>
              <a:buClr>
                <a:schemeClr val="dk1"/>
              </a:buClr>
              <a:buSzPts val="1500"/>
              <a:buFont typeface="Calibri"/>
              <a:buChar char="●"/>
            </a:pPr>
            <a:r>
              <a:rPr lang="en-US" sz="1400" b="0" i="0" u="none" strike="noStrike" cap="none">
                <a:solidFill>
                  <a:srgbClr val="000000"/>
                </a:solidFill>
                <a:latin typeface="Calibri"/>
                <a:ea typeface="Calibri"/>
                <a:cs typeface="Calibri"/>
                <a:sym typeface="Calibri"/>
              </a:rPr>
              <a:t>Monday, October 18, 11 am-12 pm (</a:t>
            </a:r>
            <a:r>
              <a:rPr lang="en-US" sz="1400" b="0" i="0" u="sng" strike="noStrike" cap="none">
                <a:solidFill>
                  <a:srgbClr val="000000"/>
                </a:solidFill>
                <a:latin typeface="Calibri"/>
                <a:ea typeface="Calibri"/>
                <a:cs typeface="Calibri"/>
                <a:sym typeface="Calibri"/>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Zoom link</a:t>
            </a:r>
            <a:r>
              <a:rPr lang="en-US"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0"/>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4400"/>
              <a:buNone/>
            </a:pPr>
            <a:r>
              <a:rPr lang="en-US">
                <a:solidFill>
                  <a:schemeClr val="accent1"/>
                </a:solidFill>
                <a:latin typeface="Calibri"/>
                <a:ea typeface="Calibri"/>
                <a:cs typeface="Calibri"/>
                <a:sym typeface="Calibri"/>
              </a:rPr>
              <a:t>ESSER III Overarching Outcomes</a:t>
            </a:r>
            <a:br>
              <a:rPr lang="en-US">
                <a:solidFill>
                  <a:schemeClr val="accent1"/>
                </a:solidFill>
                <a:latin typeface="Calibri"/>
                <a:ea typeface="Calibri"/>
                <a:cs typeface="Calibri"/>
                <a:sym typeface="Calibri"/>
              </a:rPr>
            </a:br>
            <a:endParaRPr/>
          </a:p>
        </p:txBody>
      </p:sp>
      <p:sp>
        <p:nvSpPr>
          <p:cNvPr id="216" name="Google Shape;216;p20" descr="&quot;&quot;"/>
          <p:cNvSpPr/>
          <p:nvPr/>
        </p:nvSpPr>
        <p:spPr>
          <a:xfrm>
            <a:off x="0" y="1126275"/>
            <a:ext cx="9144000" cy="956400"/>
          </a:xfrm>
          <a:prstGeom prst="rect">
            <a:avLst/>
          </a:prstGeom>
          <a:solidFill>
            <a:schemeClr val="lt2"/>
          </a:solidFill>
          <a:ln>
            <a:noFill/>
          </a:ln>
          <a:effectLst>
            <a:outerShdw blurRad="57150" dist="19050" dir="5400000" algn="bl" rotWithShape="0">
              <a:srgbClr val="000000">
                <a:alpha val="4862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0" descr="USED establishes overarching outcomes for ESSER III investment. The District Plan must be designed in support of them.*&#10;"/>
          <p:cNvSpPr txBox="1"/>
          <p:nvPr/>
        </p:nvSpPr>
        <p:spPr>
          <a:xfrm>
            <a:off x="73750" y="1157025"/>
            <a:ext cx="8979300" cy="84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USED establishes overarching outcomes for ESSER III investment. The District Plan must be designed in support of them.</a:t>
            </a:r>
            <a:endParaRPr sz="2400" b="1" i="0" u="none" strike="noStrike" cap="none">
              <a:solidFill>
                <a:schemeClr val="dk2"/>
              </a:solidFill>
              <a:latin typeface="Calibri"/>
              <a:ea typeface="Calibri"/>
              <a:cs typeface="Calibri"/>
              <a:sym typeface="Calibri"/>
            </a:endParaRPr>
          </a:p>
        </p:txBody>
      </p:sp>
      <p:graphicFrame>
        <p:nvGraphicFramePr>
          <p:cNvPr id="218" name="Google Shape;218;p20" descr="Unfinished Learning outcome 20% circled" title="Unfinished Learning outcome 20% circled"/>
          <p:cNvGraphicFramePr/>
          <p:nvPr>
            <p:extLst>
              <p:ext uri="{D42A27DB-BD31-4B8C-83A1-F6EECF244321}">
                <p14:modId xmlns:p14="http://schemas.microsoft.com/office/powerpoint/2010/main" val="1123960741"/>
              </p:ext>
            </p:extLst>
          </p:nvPr>
        </p:nvGraphicFramePr>
        <p:xfrm>
          <a:off x="54838" y="2329133"/>
          <a:ext cx="8979300" cy="3728580"/>
        </p:xfrm>
        <a:graphic>
          <a:graphicData uri="http://schemas.openxmlformats.org/drawingml/2006/table">
            <a:tbl>
              <a:tblPr firstRow="1">
                <a:noFill/>
                <a:tableStyleId>{C8D8ED03-E5DE-4CD5-A9CB-18F62940BC25}</a:tableStyleId>
              </a:tblPr>
              <a:tblGrid>
                <a:gridCol w="1273975">
                  <a:extLst>
                    <a:ext uri="{9D8B030D-6E8A-4147-A177-3AD203B41FA5}">
                      <a16:colId xmlns:a16="http://schemas.microsoft.com/office/drawing/2014/main" val="20000"/>
                    </a:ext>
                  </a:extLst>
                </a:gridCol>
                <a:gridCol w="7705325">
                  <a:extLst>
                    <a:ext uri="{9D8B030D-6E8A-4147-A177-3AD203B41FA5}">
                      <a16:colId xmlns:a16="http://schemas.microsoft.com/office/drawing/2014/main" val="20001"/>
                    </a:ext>
                  </a:extLst>
                </a:gridCol>
              </a:tblGrid>
              <a:tr h="513000">
                <a:tc gridSpan="2">
                  <a:txBody>
                    <a:bodyPr/>
                    <a:lstStyle/>
                    <a:p>
                      <a:pPr marL="0" marR="0" lvl="0" indent="0" algn="ctr" rtl="0">
                        <a:lnSpc>
                          <a:spcPct val="90000"/>
                        </a:lnSpc>
                        <a:spcBef>
                          <a:spcPts val="0"/>
                        </a:spcBef>
                        <a:spcAft>
                          <a:spcPts val="0"/>
                        </a:spcAft>
                        <a:buClr>
                          <a:srgbClr val="000000"/>
                        </a:buClr>
                        <a:buSzPts val="2400"/>
                        <a:buFont typeface="Arial"/>
                        <a:buNone/>
                      </a:pPr>
                      <a:r>
                        <a:rPr lang="en-US" sz="2400" b="1" u="none" strike="noStrike" cap="none">
                          <a:solidFill>
                            <a:schemeClr val="lt1"/>
                          </a:solidFill>
                          <a:latin typeface="Calibri"/>
                          <a:ea typeface="Calibri"/>
                          <a:cs typeface="Calibri"/>
                          <a:sym typeface="Calibri"/>
                        </a:rPr>
                        <a:t>ESSER III Outcomes</a:t>
                      </a:r>
                      <a:endParaRPr sz="1400" b="1" u="none" strike="noStrike" cap="none">
                        <a:solidFill>
                          <a:schemeClr val="l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1067150">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dk2"/>
                          </a:solidFill>
                          <a:latin typeface="Calibri"/>
                          <a:ea typeface="Calibri"/>
                          <a:cs typeface="Calibri"/>
                          <a:sym typeface="Calibri"/>
                        </a:rPr>
                        <a:t>ESSER III Overarching Outcome</a:t>
                      </a:r>
                      <a:endParaRPr sz="170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u="none" strike="noStrike" cap="none">
                        <a:solidFill>
                          <a:schemeClr val="dk2"/>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dk2"/>
                          </a:solidFill>
                          <a:latin typeface="Calibri"/>
                          <a:ea typeface="Calibri"/>
                          <a:cs typeface="Calibri"/>
                          <a:sym typeface="Calibri"/>
                        </a:rPr>
                        <a:t>Address student needs arising from the COVID-19 pandemic and/or to emerge stronger post-pandemic, which may include reopening schools safely, sustaining their safe operation, and addressing students’ academic, social, emotional, and mental health.</a:t>
                      </a:r>
                      <a:endParaRPr sz="1700" u="none" strike="noStrike" cap="none">
                        <a:solidFill>
                          <a:schemeClr val="dk2"/>
                        </a:solidFill>
                        <a:latin typeface="Calibri"/>
                        <a:ea typeface="Calibri"/>
                        <a:cs typeface="Calibri"/>
                        <a:sym typeface="Calibri"/>
                      </a:endParaRPr>
                    </a:p>
                  </a:txBody>
                  <a:tcPr marL="28575" marR="2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68400">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dirty="0">
                          <a:solidFill>
                            <a:schemeClr val="dk2"/>
                          </a:solidFill>
                          <a:latin typeface="Calibri"/>
                          <a:ea typeface="Calibri"/>
                          <a:cs typeface="Calibri"/>
                          <a:sym typeface="Calibri"/>
                        </a:rPr>
                        <a:t>Unfinished Learning Outcome (at least 20%)</a:t>
                      </a:r>
                      <a:endParaRPr sz="1700" b="1" u="none" strike="noStrike" cap="none" dirty="0">
                        <a:solidFill>
                          <a:schemeClr val="dk2"/>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dirty="0">
                          <a:solidFill>
                            <a:schemeClr val="dk2"/>
                          </a:solidFill>
                          <a:latin typeface="Calibri"/>
                          <a:ea typeface="Calibri"/>
                          <a:cs typeface="Calibri"/>
                          <a:sym typeface="Calibri"/>
                        </a:rPr>
                        <a:t>Address unfinished learning through the implementation of evidence-based interventions and ensure that those interventions respond to students’ social, emotional, and academic needs and address the disproportionate impact of COVID-19 on underrepresented student subgroups (each major racial and ethnic group, children from low-income families, children with disabilities, English learners, gender, migrant students, students experiencing homelessness, and children and youth in foster care).</a:t>
                      </a:r>
                      <a:endParaRPr sz="1700" b="1" u="none" strike="noStrike" cap="none" dirty="0">
                        <a:solidFill>
                          <a:schemeClr val="dk2"/>
                        </a:solidFill>
                        <a:latin typeface="Calibri"/>
                        <a:ea typeface="Calibri"/>
                        <a:cs typeface="Calibri"/>
                        <a:sym typeface="Calibri"/>
                      </a:endParaRPr>
                    </a:p>
                  </a:txBody>
                  <a:tcPr marL="28575" marR="2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19" name="Google Shape;219;p20" descr="&quot;&quot;"/>
          <p:cNvSpPr txBox="1"/>
          <p:nvPr/>
        </p:nvSpPr>
        <p:spPr>
          <a:xfrm>
            <a:off x="721475" y="5783156"/>
            <a:ext cx="8805900" cy="2538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500"/>
              <a:buFont typeface="Arial"/>
              <a:buNone/>
            </a:pPr>
            <a:endParaRPr sz="500" b="0" i="0" u="none" strike="noStrike" cap="none">
              <a:solidFill>
                <a:schemeClr val="dk2"/>
              </a:solidFill>
              <a:latin typeface="Arial"/>
              <a:ea typeface="Arial"/>
              <a:cs typeface="Arial"/>
              <a:sym typeface="Arial"/>
            </a:endParaRPr>
          </a:p>
        </p:txBody>
      </p:sp>
      <p:sp>
        <p:nvSpPr>
          <p:cNvPr id="221" name="Google Shape;221;p20" title="Unfinished Learning outcome 20% circled"/>
          <p:cNvSpPr/>
          <p:nvPr/>
        </p:nvSpPr>
        <p:spPr>
          <a:xfrm>
            <a:off x="-58000" y="4011650"/>
            <a:ext cx="1644300" cy="17715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0"/>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Google Shape;231;p21"/>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4400"/>
              <a:buNone/>
            </a:pPr>
            <a:r>
              <a:rPr lang="en-US">
                <a:solidFill>
                  <a:schemeClr val="accent1"/>
                </a:solidFill>
                <a:latin typeface="Calibri"/>
                <a:ea typeface="Calibri"/>
                <a:cs typeface="Calibri"/>
                <a:sym typeface="Calibri"/>
              </a:rPr>
              <a:t>Addressing Unfinished Learning</a:t>
            </a:r>
            <a:br>
              <a:rPr lang="en-US">
                <a:solidFill>
                  <a:schemeClr val="accent1"/>
                </a:solidFill>
                <a:latin typeface="Calibri"/>
                <a:ea typeface="Calibri"/>
                <a:cs typeface="Calibri"/>
                <a:sym typeface="Calibri"/>
              </a:rPr>
            </a:br>
            <a:endParaRPr/>
          </a:p>
        </p:txBody>
      </p:sp>
      <p:sp>
        <p:nvSpPr>
          <p:cNvPr id="227" name="Google Shape;227;p21" descr="&quot;&quot;"/>
          <p:cNvSpPr/>
          <p:nvPr/>
        </p:nvSpPr>
        <p:spPr>
          <a:xfrm>
            <a:off x="0" y="1126275"/>
            <a:ext cx="9144000" cy="956400"/>
          </a:xfrm>
          <a:prstGeom prst="rect">
            <a:avLst/>
          </a:prstGeom>
          <a:solidFill>
            <a:schemeClr val="lt2"/>
          </a:solidFill>
          <a:ln>
            <a:noFill/>
          </a:ln>
          <a:effectLst>
            <a:outerShdw blurRad="57150" dist="19050" dir="5400000" algn="bl" rotWithShape="0">
              <a:srgbClr val="000000">
                <a:alpha val="4862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1" descr="Smartsheet Section 1: District Use of ESSER III Funds to Address Unfinished Learning&#10;"/>
          <p:cNvSpPr txBox="1"/>
          <p:nvPr/>
        </p:nvSpPr>
        <p:spPr>
          <a:xfrm>
            <a:off x="73750" y="1157025"/>
            <a:ext cx="8979300" cy="517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District Use of ESSER III Funds to Address Unfinished Learning</a:t>
            </a:r>
            <a:endParaRPr sz="2400" b="1" i="0" u="none" strike="noStrike" cap="none">
              <a:solidFill>
                <a:schemeClr val="dk2"/>
              </a:solidFill>
              <a:latin typeface="Calibri"/>
              <a:ea typeface="Calibri"/>
              <a:cs typeface="Calibri"/>
              <a:sym typeface="Calibri"/>
            </a:endParaRPr>
          </a:p>
        </p:txBody>
      </p:sp>
      <p:sp>
        <p:nvSpPr>
          <p:cNvPr id="229" name="Google Shape;229;p21"/>
          <p:cNvSpPr txBox="1">
            <a:spLocks noGrp="1"/>
          </p:cNvSpPr>
          <p:nvPr>
            <p:ph type="subTitle" idx="4294967295"/>
          </p:nvPr>
        </p:nvSpPr>
        <p:spPr>
          <a:xfrm>
            <a:off x="0" y="2187575"/>
            <a:ext cx="8980488" cy="40989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800"/>
              <a:buFont typeface="Arial"/>
              <a:buNone/>
            </a:pPr>
            <a:r>
              <a:rPr lang="en-US" sz="2000" b="1" i="0" u="none" strike="noStrike" cap="none">
                <a:solidFill>
                  <a:schemeClr val="dk2"/>
                </a:solidFill>
                <a:latin typeface="Arial"/>
                <a:ea typeface="Arial"/>
                <a:cs typeface="Arial"/>
                <a:sym typeface="Arial"/>
              </a:rPr>
              <a:t>USED Requirements</a:t>
            </a:r>
            <a:endParaRPr sz="2000" b="1" i="0" u="none" strike="noStrike" cap="none">
              <a:solidFill>
                <a:schemeClr val="dk2"/>
              </a:solidFill>
              <a:latin typeface="Arial"/>
              <a:ea typeface="Arial"/>
              <a:cs typeface="Arial"/>
              <a:sym typeface="Arial"/>
            </a:endParaRPr>
          </a:p>
          <a:p>
            <a:pPr marL="457200" marR="0" lvl="0" indent="-355600" algn="l" rtl="0">
              <a:lnSpc>
                <a:spcPct val="90000"/>
              </a:lnSpc>
              <a:spcBef>
                <a:spcPts val="1000"/>
              </a:spcBef>
              <a:spcAft>
                <a:spcPts val="0"/>
              </a:spcAft>
              <a:buClr>
                <a:schemeClr val="dk2"/>
              </a:buClr>
              <a:buSzPts val="2000"/>
              <a:buFont typeface="Arial"/>
              <a:buChar char="●"/>
            </a:pPr>
            <a:r>
              <a:rPr lang="en-US" sz="2000" b="0" i="0" u="none" strike="noStrike" cap="none">
                <a:solidFill>
                  <a:schemeClr val="dk2"/>
                </a:solidFill>
                <a:latin typeface="Arial"/>
                <a:ea typeface="Arial"/>
                <a:cs typeface="Arial"/>
                <a:sym typeface="Arial"/>
              </a:rPr>
              <a:t>The safe return to in-person instruction must be accompanied by a </a:t>
            </a:r>
            <a:r>
              <a:rPr lang="en-US" sz="2000" b="1" i="0" u="none" strike="noStrike" cap="none">
                <a:solidFill>
                  <a:schemeClr val="dk2"/>
                </a:solidFill>
                <a:latin typeface="Arial"/>
                <a:ea typeface="Arial"/>
                <a:cs typeface="Arial"/>
                <a:sym typeface="Arial"/>
              </a:rPr>
              <a:t>focus on meeting students’ academic, social, emotional, and mental health needs, and by addressing the opportunity gaps</a:t>
            </a:r>
            <a:r>
              <a:rPr lang="en-US" sz="2000" b="0" i="0" u="none" strike="noStrike" cap="none">
                <a:solidFill>
                  <a:schemeClr val="dk2"/>
                </a:solidFill>
                <a:latin typeface="Arial"/>
                <a:ea typeface="Arial"/>
                <a:cs typeface="Arial"/>
                <a:sym typeface="Arial"/>
              </a:rPr>
              <a:t> that existed before – and were exacerbated by – the pandemic. </a:t>
            </a:r>
            <a:endParaRPr sz="2000" b="0" i="0" u="none" strike="noStrike" cap="none">
              <a:solidFill>
                <a:schemeClr val="dk2"/>
              </a:solidFill>
              <a:latin typeface="Arial"/>
              <a:ea typeface="Arial"/>
              <a:cs typeface="Arial"/>
              <a:sym typeface="Arial"/>
            </a:endParaRPr>
          </a:p>
          <a:p>
            <a:pPr marL="457200" marR="0" lvl="0" indent="-355600" algn="l" rtl="0">
              <a:lnSpc>
                <a:spcPct val="90000"/>
              </a:lnSpc>
              <a:spcBef>
                <a:spcPts val="1000"/>
              </a:spcBef>
              <a:spcAft>
                <a:spcPts val="0"/>
              </a:spcAft>
              <a:buClr>
                <a:schemeClr val="dk2"/>
              </a:buClr>
              <a:buSzPts val="2000"/>
              <a:buFont typeface="Arial"/>
              <a:buChar char="●"/>
            </a:pPr>
            <a:r>
              <a:rPr lang="en-US" sz="2000" b="0" i="0" u="none" strike="noStrike" cap="none">
                <a:solidFill>
                  <a:schemeClr val="dk2"/>
                </a:solidFill>
                <a:latin typeface="Arial"/>
                <a:ea typeface="Arial"/>
                <a:cs typeface="Arial"/>
                <a:sym typeface="Arial"/>
              </a:rPr>
              <a:t>Districts must use </a:t>
            </a:r>
            <a:r>
              <a:rPr lang="en-US" sz="2000" b="1" i="0" u="none" strike="noStrike" cap="none">
                <a:solidFill>
                  <a:schemeClr val="dk2"/>
                </a:solidFill>
                <a:latin typeface="Arial"/>
                <a:ea typeface="Arial"/>
                <a:cs typeface="Arial"/>
                <a:sym typeface="Arial"/>
              </a:rPr>
              <a:t>at least 20 percent (20%+) of ESSER III funding to address unfinished learning</a:t>
            </a:r>
            <a:r>
              <a:rPr lang="en-US" sz="2000" b="0" i="0" u="none" strike="noStrike" cap="none">
                <a:solidFill>
                  <a:schemeClr val="dk2"/>
                </a:solidFill>
                <a:latin typeface="Arial"/>
                <a:ea typeface="Arial"/>
                <a:cs typeface="Arial"/>
                <a:sym typeface="Arial"/>
              </a:rPr>
              <a:t>, or expenditures related to addressing the academic impact of lost instructional time </a:t>
            </a:r>
            <a:r>
              <a:rPr lang="en-US" sz="2000" b="1" i="0" u="none" strike="noStrike" cap="none">
                <a:solidFill>
                  <a:schemeClr val="dk2"/>
                </a:solidFill>
                <a:latin typeface="Arial"/>
                <a:ea typeface="Arial"/>
                <a:cs typeface="Arial"/>
                <a:sym typeface="Arial"/>
              </a:rPr>
              <a:t>through the implementation of evidence-based interventions.</a:t>
            </a:r>
            <a:endParaRPr sz="2000" b="1" i="0" u="none" strike="noStrike" cap="none">
              <a:solidFill>
                <a:schemeClr val="dk2"/>
              </a:solidFill>
              <a:latin typeface="Arial"/>
              <a:ea typeface="Arial"/>
              <a:cs typeface="Arial"/>
              <a:sym typeface="Arial"/>
            </a:endParaRPr>
          </a:p>
          <a:p>
            <a:pPr marL="457200" marR="0" lvl="0" indent="-355600" algn="l" rtl="0">
              <a:lnSpc>
                <a:spcPct val="90000"/>
              </a:lnSpc>
              <a:spcBef>
                <a:spcPts val="1000"/>
              </a:spcBef>
              <a:spcAft>
                <a:spcPts val="1000"/>
              </a:spcAft>
              <a:buClr>
                <a:schemeClr val="dk2"/>
              </a:buClr>
              <a:buSzPts val="2000"/>
              <a:buFont typeface="Arial"/>
              <a:buChar char="●"/>
            </a:pPr>
            <a:r>
              <a:rPr lang="en-US" sz="2000" b="0" i="0" u="none" strike="noStrike" cap="none">
                <a:solidFill>
                  <a:schemeClr val="dk2"/>
                </a:solidFill>
                <a:latin typeface="Arial"/>
                <a:ea typeface="Arial"/>
                <a:cs typeface="Arial"/>
                <a:sym typeface="Arial"/>
              </a:rPr>
              <a:t>USED defines </a:t>
            </a:r>
            <a:r>
              <a:rPr lang="en-US" sz="2000" b="0" i="1" u="none" strike="noStrike" cap="none">
                <a:solidFill>
                  <a:schemeClr val="dk2"/>
                </a:solidFill>
                <a:latin typeface="Arial"/>
                <a:ea typeface="Arial"/>
                <a:cs typeface="Arial"/>
                <a:sym typeface="Arial"/>
              </a:rPr>
              <a:t>evidence-based Interventions</a:t>
            </a:r>
            <a:r>
              <a:rPr lang="en-US" sz="2000" b="0" i="0" u="none" strike="noStrike" cap="none">
                <a:solidFill>
                  <a:schemeClr val="dk2"/>
                </a:solidFill>
                <a:latin typeface="Arial"/>
                <a:ea typeface="Arial"/>
                <a:cs typeface="Arial"/>
                <a:sym typeface="Arial"/>
              </a:rPr>
              <a:t> as practices or programs that yield evidence of student results and improved learning outcomes. They are defined in four tiers.</a:t>
            </a:r>
            <a:endParaRPr sz="2000" b="0" i="0" u="none" strike="noStrike" cap="none">
              <a:solidFill>
                <a:schemeClr val="dk2"/>
              </a:solidFill>
              <a:latin typeface="Arial"/>
              <a:ea typeface="Arial"/>
              <a:cs typeface="Arial"/>
              <a:sym typeface="Arial"/>
            </a:endParaRPr>
          </a:p>
        </p:txBody>
      </p:sp>
      <p:sp>
        <p:nvSpPr>
          <p:cNvPr id="228" name="Google Shape;228;p21"/>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3536d4642_0_71"/>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chemeClr val="accent1"/>
                </a:solidFill>
                <a:latin typeface="Calibri"/>
                <a:ea typeface="Calibri"/>
                <a:cs typeface="Calibri"/>
                <a:sym typeface="Calibri"/>
              </a:rPr>
              <a:t>Challenges and Pressures</a:t>
            </a:r>
            <a:endParaRPr>
              <a:solidFill>
                <a:schemeClr val="accent1"/>
              </a:solidFill>
              <a:latin typeface="Calibri"/>
              <a:ea typeface="Calibri"/>
              <a:cs typeface="Calibri"/>
              <a:sym typeface="Calibri"/>
            </a:endParaRPr>
          </a:p>
        </p:txBody>
      </p:sp>
      <p:sp>
        <p:nvSpPr>
          <p:cNvPr id="239" name="Google Shape;239;gf3536d4642_0_71"/>
          <p:cNvSpPr txBox="1"/>
          <p:nvPr/>
        </p:nvSpPr>
        <p:spPr>
          <a:xfrm>
            <a:off x="150300" y="1003175"/>
            <a:ext cx="8843400" cy="766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latin typeface="Calibri"/>
                <a:ea typeface="Calibri"/>
                <a:cs typeface="Calibri"/>
                <a:sym typeface="Calibri"/>
              </a:rPr>
              <a:t> </a:t>
            </a:r>
            <a:r>
              <a:rPr lang="en-US" sz="2800" b="1">
                <a:latin typeface="Calibri"/>
                <a:ea typeface="Calibri"/>
                <a:cs typeface="Calibri"/>
                <a:sym typeface="Calibri"/>
              </a:rPr>
              <a:t>What is real?</a:t>
            </a:r>
            <a:endParaRPr sz="2800" b="1">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Rapid timeline, limited/taxed capacity, combined with pressure to spend stimulus quickly </a:t>
            </a:r>
            <a:endParaRPr sz="2000">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Needed focus on the immediate and urgent, without time or staff to work on long-term planning</a:t>
            </a:r>
            <a:endParaRPr sz="2000">
              <a:latin typeface="Calibri"/>
              <a:ea typeface="Calibri"/>
              <a:cs typeface="Calibri"/>
              <a:sym typeface="Calibri"/>
            </a:endParaRPr>
          </a:p>
          <a:p>
            <a:pPr marL="457200" lvl="0" indent="0" algn="l" rtl="0">
              <a:spcBef>
                <a:spcPts val="0"/>
              </a:spcBef>
              <a:spcAft>
                <a:spcPts val="0"/>
              </a:spcAft>
              <a:buNone/>
            </a:pPr>
            <a:r>
              <a:rPr lang="en-US" sz="2000">
                <a:latin typeface="Calibri"/>
                <a:ea typeface="Calibri"/>
                <a:cs typeface="Calibri"/>
                <a:sym typeface="Calibri"/>
              </a:rPr>
              <a:t>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Lack of strong processes to determine how best to invest these funds or track the impact of these investments</a:t>
            </a:r>
            <a:endParaRPr sz="2000">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Staffing challenges across the board </a:t>
            </a:r>
            <a:endParaRPr sz="2000">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Enrollment declines have created budget shortfalls for some</a:t>
            </a:r>
            <a:endParaRPr sz="2000">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Morale, exhaustion </a:t>
            </a:r>
            <a:endParaRPr sz="2000">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High political pressure on multiple fronts &amp; fractured communities</a:t>
            </a:r>
            <a:endParaRPr sz="2000">
              <a:latin typeface="Calibri"/>
              <a:ea typeface="Calibri"/>
              <a:cs typeface="Calibri"/>
              <a:sym typeface="Calibri"/>
            </a:endParaRPr>
          </a:p>
          <a:p>
            <a:pPr marL="0" lvl="0" indent="0" algn="l" rtl="0">
              <a:spcBef>
                <a:spcPts val="0"/>
              </a:spcBef>
              <a:spcAft>
                <a:spcPts val="0"/>
              </a:spcAft>
              <a:buNone/>
            </a:pPr>
            <a:endParaRPr sz="2000" b="1">
              <a:latin typeface="Calibri"/>
              <a:ea typeface="Calibri"/>
              <a:cs typeface="Calibri"/>
              <a:sym typeface="Calibri"/>
            </a:endParaRPr>
          </a:p>
          <a:p>
            <a:pPr marL="0" lvl="0" indent="0" algn="l" rtl="0">
              <a:spcBef>
                <a:spcPts val="0"/>
              </a:spcBef>
              <a:spcAft>
                <a:spcPts val="0"/>
              </a:spcAft>
              <a:buNone/>
            </a:pPr>
            <a:endParaRPr sz="2000" b="1">
              <a:latin typeface="Calibri"/>
              <a:ea typeface="Calibri"/>
              <a:cs typeface="Calibri"/>
              <a:sym typeface="Calibri"/>
            </a:endParaRPr>
          </a:p>
          <a:p>
            <a:pPr marL="457200" lvl="0" indent="0" algn="l" rtl="0">
              <a:spcBef>
                <a:spcPts val="0"/>
              </a:spcBef>
              <a:spcAft>
                <a:spcPts val="0"/>
              </a:spcAft>
              <a:buNone/>
            </a:pPr>
            <a:endParaRPr sz="2800"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238" name="Google Shape;238;gf3536d4642_0_71"/>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f3536d4642_0_41"/>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2286000" lvl="0" indent="457200" algn="l" rtl="0">
              <a:lnSpc>
                <a:spcPct val="100000"/>
              </a:lnSpc>
              <a:spcBef>
                <a:spcPts val="0"/>
              </a:spcBef>
              <a:spcAft>
                <a:spcPts val="0"/>
              </a:spcAft>
              <a:buNone/>
            </a:pPr>
            <a:r>
              <a:rPr lang="en-US" sz="3500">
                <a:solidFill>
                  <a:schemeClr val="accent1"/>
                </a:solidFill>
                <a:latin typeface="Calibri"/>
                <a:ea typeface="Calibri"/>
                <a:cs typeface="Calibri"/>
                <a:sym typeface="Calibri"/>
              </a:rPr>
              <a:t>A Three-Year Runway  </a:t>
            </a:r>
            <a:endParaRPr sz="5700">
              <a:solidFill>
                <a:schemeClr val="accent1"/>
              </a:solidFill>
              <a:latin typeface="Calibri"/>
              <a:ea typeface="Calibri"/>
              <a:cs typeface="Calibri"/>
              <a:sym typeface="Calibri"/>
            </a:endParaRPr>
          </a:p>
        </p:txBody>
      </p:sp>
      <p:sp>
        <p:nvSpPr>
          <p:cNvPr id="248" name="Google Shape;248;gf3536d4642_0_41"/>
          <p:cNvSpPr txBox="1"/>
          <p:nvPr/>
        </p:nvSpPr>
        <p:spPr>
          <a:xfrm>
            <a:off x="243625" y="1656650"/>
            <a:ext cx="8429400" cy="34170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chemeClr val="dk1"/>
              </a:buClr>
              <a:buSzPts val="3000"/>
              <a:buFont typeface="Calibri"/>
              <a:buChar char="●"/>
            </a:pPr>
            <a:r>
              <a:rPr lang="en-US" sz="3000" b="1">
                <a:solidFill>
                  <a:schemeClr val="dk1"/>
                </a:solidFill>
                <a:latin typeface="Calibri"/>
                <a:ea typeface="Calibri"/>
                <a:cs typeface="Calibri"/>
                <a:sym typeface="Calibri"/>
              </a:rPr>
              <a:t>Implement a “do now, build toward” approach</a:t>
            </a:r>
            <a:endParaRPr sz="3000" b="1">
              <a:solidFill>
                <a:schemeClr val="dk1"/>
              </a:solidFill>
              <a:latin typeface="Calibri"/>
              <a:ea typeface="Calibri"/>
              <a:cs typeface="Calibri"/>
              <a:sym typeface="Calibri"/>
            </a:endParaRPr>
          </a:p>
          <a:p>
            <a:pPr marL="0" lvl="0" indent="0" algn="l" rtl="0">
              <a:spcBef>
                <a:spcPts val="0"/>
              </a:spcBef>
              <a:spcAft>
                <a:spcPts val="0"/>
              </a:spcAft>
              <a:buNone/>
            </a:pPr>
            <a:endParaRPr sz="3000" b="1">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US" sz="3000" b="1">
                <a:solidFill>
                  <a:schemeClr val="dk1"/>
                </a:solidFill>
                <a:latin typeface="Calibri"/>
                <a:ea typeface="Calibri"/>
                <a:cs typeface="Calibri"/>
                <a:sym typeface="Calibri"/>
              </a:rPr>
              <a:t>Build with the end in mind</a:t>
            </a:r>
            <a:endParaRPr sz="3000" b="1">
              <a:solidFill>
                <a:schemeClr val="dk1"/>
              </a:solidFill>
              <a:latin typeface="Calibri"/>
              <a:ea typeface="Calibri"/>
              <a:cs typeface="Calibri"/>
              <a:sym typeface="Calibri"/>
            </a:endParaRPr>
          </a:p>
          <a:p>
            <a:pPr marL="0" lvl="0" indent="0" algn="l" rtl="0">
              <a:spcBef>
                <a:spcPts val="0"/>
              </a:spcBef>
              <a:spcAft>
                <a:spcPts val="0"/>
              </a:spcAft>
              <a:buNone/>
            </a:pPr>
            <a:endParaRPr sz="3000" b="1">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US" sz="3000" b="1">
                <a:solidFill>
                  <a:schemeClr val="dk1"/>
                </a:solidFill>
                <a:latin typeface="Calibri"/>
                <a:ea typeface="Calibri"/>
                <a:cs typeface="Calibri"/>
                <a:sym typeface="Calibri"/>
              </a:rPr>
              <a:t>Go slow to go fast</a:t>
            </a:r>
            <a:endParaRPr sz="3000" b="1">
              <a:solidFill>
                <a:schemeClr val="dk1"/>
              </a:solidFill>
              <a:latin typeface="Calibri"/>
              <a:ea typeface="Calibri"/>
              <a:cs typeface="Calibri"/>
              <a:sym typeface="Calibri"/>
            </a:endParaRPr>
          </a:p>
          <a:p>
            <a:pPr marL="0" lvl="0" indent="0" algn="l" rtl="0">
              <a:spcBef>
                <a:spcPts val="0"/>
              </a:spcBef>
              <a:spcAft>
                <a:spcPts val="0"/>
              </a:spcAft>
              <a:buNone/>
            </a:pPr>
            <a:endParaRPr sz="3000" b="1">
              <a:solidFill>
                <a:schemeClr val="dk1"/>
              </a:solidFill>
              <a:latin typeface="Calibri"/>
              <a:ea typeface="Calibri"/>
              <a:cs typeface="Calibri"/>
              <a:sym typeface="Calibri"/>
            </a:endParaRPr>
          </a:p>
          <a:p>
            <a:pPr marL="457200" lvl="0" indent="0" algn="l" rtl="0">
              <a:spcBef>
                <a:spcPts val="0"/>
              </a:spcBef>
              <a:spcAft>
                <a:spcPts val="0"/>
              </a:spcAft>
              <a:buNone/>
            </a:pPr>
            <a:endParaRPr sz="3000" b="1">
              <a:solidFill>
                <a:schemeClr val="accent1"/>
              </a:solidFill>
              <a:latin typeface="Calibri"/>
              <a:ea typeface="Calibri"/>
              <a:cs typeface="Calibri"/>
              <a:sym typeface="Calibri"/>
            </a:endParaRPr>
          </a:p>
        </p:txBody>
      </p:sp>
      <p:sp>
        <p:nvSpPr>
          <p:cNvPr id="246" name="Google Shape;246;gf3536d4642_0_41"/>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f3536d4642_0_18"/>
          <p:cNvSpPr txBox="1">
            <a:spLocks noGrp="1"/>
          </p:cNvSpPr>
          <p:nvPr>
            <p:ph type="title"/>
          </p:nvPr>
        </p:nvSpPr>
        <p:spPr>
          <a:xfrm>
            <a:off x="1961175" y="111577"/>
            <a:ext cx="7073100" cy="607200"/>
          </a:xfrm>
          <a:prstGeom prst="rect">
            <a:avLst/>
          </a:prstGeom>
        </p:spPr>
        <p:txBody>
          <a:bodyPr spcFirstLastPara="1" wrap="square" lIns="91425" tIns="45700" rIns="91425" bIns="45700" anchor="ctr" anchorCtr="0">
            <a:noAutofit/>
          </a:bodyPr>
          <a:lstStyle/>
          <a:p>
            <a:pPr marL="3200400" lvl="0" indent="457200" algn="l" rtl="0">
              <a:spcBef>
                <a:spcPts val="0"/>
              </a:spcBef>
              <a:spcAft>
                <a:spcPts val="0"/>
              </a:spcAft>
              <a:buNone/>
            </a:pPr>
            <a:r>
              <a:rPr lang="en-US">
                <a:solidFill>
                  <a:schemeClr val="accent1"/>
                </a:solidFill>
                <a:latin typeface="Calibri"/>
                <a:ea typeface="Calibri"/>
                <a:cs typeface="Calibri"/>
                <a:sym typeface="Calibri"/>
              </a:rPr>
              <a:t>Shifts in Mindset </a:t>
            </a:r>
            <a:endParaRPr/>
          </a:p>
        </p:txBody>
      </p:sp>
      <p:sp>
        <p:nvSpPr>
          <p:cNvPr id="256" name="Google Shape;256;gf3536d4642_0_18"/>
          <p:cNvSpPr txBox="1"/>
          <p:nvPr/>
        </p:nvSpPr>
        <p:spPr>
          <a:xfrm>
            <a:off x="258300" y="718775"/>
            <a:ext cx="8478000" cy="571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dk1"/>
                </a:solidFill>
                <a:latin typeface="Calibri"/>
                <a:ea typeface="Calibri"/>
                <a:cs typeface="Calibri"/>
                <a:sym typeface="Calibri"/>
              </a:rPr>
              <a:t>• </a:t>
            </a:r>
            <a:r>
              <a:rPr lang="en-US" sz="2300">
                <a:latin typeface="Calibri"/>
                <a:ea typeface="Calibri"/>
                <a:cs typeface="Calibri"/>
                <a:sym typeface="Calibri"/>
              </a:rPr>
              <a:t>Changes in school designs to better meet students’ and </a:t>
            </a:r>
            <a:r>
              <a:rPr lang="en-US" sz="2100">
                <a:latin typeface="Calibri"/>
                <a:ea typeface="Calibri"/>
                <a:cs typeface="Calibri"/>
                <a:sym typeface="Calibri"/>
              </a:rPr>
              <a:t>teachers’ strengths and needs are possible. </a:t>
            </a:r>
            <a:endParaRPr sz="2100">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 </a:t>
            </a:r>
            <a:r>
              <a:rPr lang="en-US" sz="2100">
                <a:latin typeface="Calibri"/>
                <a:ea typeface="Calibri"/>
                <a:cs typeface="Calibri"/>
                <a:sym typeface="Calibri"/>
              </a:rPr>
              <a:t>Technology can be a central part of instruction, collaboration, and teachers’ professional learning. </a:t>
            </a:r>
            <a:endParaRPr sz="2100">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a:p>
            <a:pPr marL="0" lvl="0" indent="0" algn="l" rtl="0">
              <a:spcBef>
                <a:spcPts val="0"/>
              </a:spcBef>
              <a:spcAft>
                <a:spcPts val="0"/>
              </a:spcAft>
              <a:buNone/>
            </a:pPr>
            <a:r>
              <a:rPr lang="en-US" sz="2100">
                <a:latin typeface="Calibri"/>
                <a:ea typeface="Calibri"/>
                <a:cs typeface="Calibri"/>
                <a:sym typeface="Calibri"/>
              </a:rPr>
              <a:t>• Families are critical partners; they belong alongside schools involved in supporting students’ learning. </a:t>
            </a:r>
            <a:endParaRPr sz="2100">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a:p>
            <a:pPr marL="0" lvl="0" indent="0" algn="l" rtl="0">
              <a:spcBef>
                <a:spcPts val="0"/>
              </a:spcBef>
              <a:spcAft>
                <a:spcPts val="0"/>
              </a:spcAft>
              <a:buNone/>
            </a:pPr>
            <a:r>
              <a:rPr lang="en-US" sz="2100">
                <a:latin typeface="Calibri"/>
                <a:ea typeface="Calibri"/>
                <a:cs typeface="Calibri"/>
                <a:sym typeface="Calibri"/>
              </a:rPr>
              <a:t>• Teachers and schools matter: in fact, they are irreplaceable.</a:t>
            </a:r>
            <a:endParaRPr sz="2100">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a:p>
            <a:pPr marL="0" lvl="0" indent="0" algn="l" rtl="0">
              <a:spcBef>
                <a:spcPts val="0"/>
              </a:spcBef>
              <a:spcAft>
                <a:spcPts val="0"/>
              </a:spcAft>
              <a:buNone/>
            </a:pPr>
            <a:r>
              <a:rPr lang="en-US" sz="2100">
                <a:latin typeface="Calibri"/>
                <a:ea typeface="Calibri"/>
                <a:cs typeface="Calibri"/>
                <a:sym typeface="Calibri"/>
              </a:rPr>
              <a:t>• Community partners and programs can facilitate learning both inside and outside of typical school hours can help to meet students’ learning and social-emotional strengths and needs.</a:t>
            </a:r>
            <a:endParaRPr sz="2100">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a:p>
            <a:pPr marL="0" lvl="0" indent="0" algn="l" rtl="0">
              <a:spcBef>
                <a:spcPts val="0"/>
              </a:spcBef>
              <a:spcAft>
                <a:spcPts val="0"/>
              </a:spcAft>
              <a:buNone/>
            </a:pPr>
            <a:r>
              <a:rPr lang="en-US" sz="2100">
                <a:latin typeface="Calibri"/>
                <a:ea typeface="Calibri"/>
                <a:cs typeface="Calibri"/>
                <a:sym typeface="Calibri"/>
              </a:rPr>
              <a:t>• It is everyone’s job to tackle racial inequities by addressing systems, structures, policies, practices, and biases.</a:t>
            </a:r>
            <a:endParaRPr sz="2100">
              <a:latin typeface="Calibri"/>
              <a:ea typeface="Calibri"/>
              <a:cs typeface="Calibri"/>
              <a:sym typeface="Calibri"/>
            </a:endParaRPr>
          </a:p>
        </p:txBody>
      </p:sp>
      <p:sp>
        <p:nvSpPr>
          <p:cNvPr id="255" name="Google Shape;255;gf3536d4642_0_18"/>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f3536d4642_0_9"/>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457200" lvl="0" indent="0" algn="l" rtl="0">
              <a:lnSpc>
                <a:spcPct val="100000"/>
              </a:lnSpc>
              <a:spcBef>
                <a:spcPts val="0"/>
              </a:spcBef>
              <a:spcAft>
                <a:spcPts val="0"/>
              </a:spcAft>
              <a:buClr>
                <a:schemeClr val="dk1"/>
              </a:buClr>
              <a:buSzPts val="1100"/>
              <a:buFont typeface="Arial"/>
              <a:buNone/>
            </a:pPr>
            <a:r>
              <a:rPr lang="en-US">
                <a:solidFill>
                  <a:schemeClr val="accent1"/>
                </a:solidFill>
                <a:latin typeface="Calibri"/>
                <a:ea typeface="Calibri"/>
                <a:cs typeface="Calibri"/>
                <a:sym typeface="Calibri"/>
              </a:rPr>
              <a:t>Defining our Shared Opportunity </a:t>
            </a:r>
            <a:endParaRPr>
              <a:solidFill>
                <a:schemeClr val="accent1"/>
              </a:solidFill>
              <a:latin typeface="Calibri"/>
              <a:ea typeface="Calibri"/>
              <a:cs typeface="Calibri"/>
              <a:sym typeface="Calibri"/>
            </a:endParaRPr>
          </a:p>
        </p:txBody>
      </p:sp>
      <p:sp>
        <p:nvSpPr>
          <p:cNvPr id="264" name="Google Shape;264;gf3536d4642_0_9" descr="Our Essential Question: How can district leaders use stimulus funds to center equity, accelerate student learning and create a sustainable foundation for long term improvement?&#10;"/>
          <p:cNvSpPr txBox="1"/>
          <p:nvPr/>
        </p:nvSpPr>
        <p:spPr>
          <a:xfrm>
            <a:off x="316700" y="1388650"/>
            <a:ext cx="8271000" cy="541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Our Essential Question: How can district leaders use stimulus funds to center equity, accelerate student learning and create a sustainable foundation for long term improvement?</a:t>
            </a:r>
            <a:endParaRPr sz="2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000" b="1" dirty="0">
              <a:solidFill>
                <a:schemeClr val="dk1"/>
              </a:solidFill>
              <a:latin typeface="Calibri"/>
              <a:ea typeface="Calibri"/>
              <a:cs typeface="Calibri"/>
              <a:sym typeface="Calibri"/>
            </a:endParaRPr>
          </a:p>
          <a:p>
            <a:pPr marL="0" lvl="0" indent="0" algn="l" rtl="0">
              <a:spcBef>
                <a:spcPts val="0"/>
              </a:spcBef>
              <a:spcAft>
                <a:spcPts val="0"/>
              </a:spcAft>
              <a:buNone/>
            </a:pPr>
            <a:endParaRPr sz="2000" b="1" dirty="0">
              <a:latin typeface="Calibri"/>
              <a:ea typeface="Calibri"/>
              <a:cs typeface="Calibri"/>
              <a:sym typeface="Calibri"/>
            </a:endParaRPr>
          </a:p>
          <a:p>
            <a:pPr marL="0" lvl="0" indent="0" algn="l" rtl="0">
              <a:spcBef>
                <a:spcPts val="0"/>
              </a:spcBef>
              <a:spcAft>
                <a:spcPts val="0"/>
              </a:spcAft>
              <a:buNone/>
            </a:pPr>
            <a:r>
              <a:rPr lang="en-US" sz="2000" dirty="0">
                <a:latin typeface="Calibri"/>
                <a:ea typeface="Calibri"/>
                <a:cs typeface="Calibri"/>
                <a:sym typeface="Calibri"/>
              </a:rPr>
              <a:t>• With federal stimulus funding (ESSER), school districts have unprecedented power to respond to meet students’ needs and ensure that we don’t “return to the old normal” when new funding expires.</a:t>
            </a:r>
            <a:endParaRPr sz="2000" dirty="0">
              <a:latin typeface="Calibri"/>
              <a:ea typeface="Calibri"/>
              <a:cs typeface="Calibri"/>
              <a:sym typeface="Calibri"/>
            </a:endParaRPr>
          </a:p>
          <a:p>
            <a:pPr marL="0" lvl="0" indent="0" algn="l" rtl="0">
              <a:spcBef>
                <a:spcPts val="0"/>
              </a:spcBef>
              <a:spcAft>
                <a:spcPts val="0"/>
              </a:spcAft>
              <a:buNone/>
            </a:pPr>
            <a:r>
              <a:rPr lang="en-US" sz="2000" dirty="0">
                <a:latin typeface="Calibri"/>
                <a:ea typeface="Calibri"/>
                <a:cs typeface="Calibri"/>
                <a:sym typeface="Calibri"/>
              </a:rPr>
              <a:t> </a:t>
            </a:r>
            <a:endParaRPr sz="2000" dirty="0">
              <a:latin typeface="Calibri"/>
              <a:ea typeface="Calibri"/>
              <a:cs typeface="Calibri"/>
              <a:sym typeface="Calibri"/>
            </a:endParaRPr>
          </a:p>
          <a:p>
            <a:pPr marL="0" lvl="0" indent="0" algn="l" rtl="0">
              <a:spcBef>
                <a:spcPts val="0"/>
              </a:spcBef>
              <a:spcAft>
                <a:spcPts val="0"/>
              </a:spcAft>
              <a:buNone/>
            </a:pPr>
            <a:r>
              <a:rPr lang="en-US" sz="2000" dirty="0">
                <a:latin typeface="Calibri"/>
                <a:ea typeface="Calibri"/>
                <a:cs typeface="Calibri"/>
                <a:sym typeface="Calibri"/>
              </a:rPr>
              <a:t>• Based on spending patterns after the Great Recession, we know it is easy to spend quickly, backfill shortfalls, and reinvest in more of the same strategies that existed before COVID ― instead of using funds to spark meaningful long-term change. </a:t>
            </a:r>
            <a:endParaRPr sz="2000" dirty="0">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a:p>
            <a:pPr marL="0" lvl="0" indent="0" algn="l" rtl="0">
              <a:spcBef>
                <a:spcPts val="0"/>
              </a:spcBef>
              <a:spcAft>
                <a:spcPts val="0"/>
              </a:spcAft>
              <a:buNone/>
            </a:pPr>
            <a:endParaRPr sz="2000" b="1" dirty="0">
              <a:latin typeface="Calibri"/>
              <a:ea typeface="Calibri"/>
              <a:cs typeface="Calibri"/>
              <a:sym typeface="Calibri"/>
            </a:endParaRPr>
          </a:p>
          <a:p>
            <a:pPr marL="0" lvl="0" indent="0" algn="l" rtl="0">
              <a:spcBef>
                <a:spcPts val="0"/>
              </a:spcBef>
              <a:spcAft>
                <a:spcPts val="0"/>
              </a:spcAft>
              <a:buNone/>
            </a:pPr>
            <a:endParaRPr sz="2000" b="1" dirty="0">
              <a:latin typeface="Calibri"/>
              <a:ea typeface="Calibri"/>
              <a:cs typeface="Calibri"/>
              <a:sym typeface="Calibri"/>
            </a:endParaRPr>
          </a:p>
        </p:txBody>
      </p:sp>
      <p:sp>
        <p:nvSpPr>
          <p:cNvPr id="265" name="Google Shape;265;gf3536d4642_0_9" title="Our Essential Question: How can district leaders use stimulus funds to center equity, accelerate student learning and create a sustainable foundation for long term improvement?"/>
          <p:cNvSpPr/>
          <p:nvPr/>
        </p:nvSpPr>
        <p:spPr>
          <a:xfrm>
            <a:off x="316700" y="1449575"/>
            <a:ext cx="8186100" cy="1013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f3536d4642_0_9"/>
          <p:cNvSpPr/>
          <p:nvPr/>
        </p:nvSpPr>
        <p:spPr>
          <a:xfrm>
            <a:off x="182900" y="5551349"/>
            <a:ext cx="8453700" cy="843699"/>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900" b="1" dirty="0">
                <a:solidFill>
                  <a:schemeClr val="dk1"/>
                </a:solidFill>
                <a:latin typeface="Calibri"/>
                <a:ea typeface="Calibri"/>
                <a:cs typeface="Calibri"/>
                <a:sym typeface="Calibri"/>
              </a:rPr>
              <a:t>Caution: Avoid using stimulus funds to pad budget shortfalls, reinvest in the status quo, or layering in ‘add on’ approaches that will disappear when the funds run out </a:t>
            </a:r>
            <a:endParaRPr b="1" dirty="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sz="2000" dirty="0">
              <a:solidFill>
                <a:schemeClr val="dk1"/>
              </a:solidFill>
              <a:latin typeface="Calibri"/>
              <a:ea typeface="Calibri"/>
              <a:cs typeface="Calibri"/>
              <a:sym typeface="Calibri"/>
            </a:endParaRPr>
          </a:p>
        </p:txBody>
      </p:sp>
      <p:sp>
        <p:nvSpPr>
          <p:cNvPr id="263" name="Google Shape;263;gf3536d4642_0_9"/>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Unfinished Learning (20%+)</a:t>
            </a:r>
            <a:br>
              <a:rPr lang="en-US" dirty="0">
                <a:solidFill>
                  <a:schemeClr val="accent1"/>
                </a:solidFill>
                <a:latin typeface="Calibri"/>
                <a:ea typeface="Calibri"/>
                <a:cs typeface="Calibri"/>
                <a:sym typeface="Calibri"/>
              </a:rPr>
            </a:br>
            <a:endParaRPr lang="en-US" dirty="0"/>
          </a:p>
        </p:txBody>
      </p:sp>
      <p:sp>
        <p:nvSpPr>
          <p:cNvPr id="271" name="Google Shape;271;p22"/>
          <p:cNvSpPr txBox="1"/>
          <p:nvPr/>
        </p:nvSpPr>
        <p:spPr>
          <a:xfrm>
            <a:off x="147475" y="1075475"/>
            <a:ext cx="8954700" cy="4786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400"/>
              <a:buFont typeface="Arial"/>
              <a:buNone/>
            </a:pPr>
            <a:r>
              <a:rPr lang="en-US" sz="2400" b="1" i="0" u="none" strike="noStrike" cap="none" dirty="0">
                <a:solidFill>
                  <a:schemeClr val="dk2"/>
                </a:solidFill>
                <a:latin typeface="Calibri"/>
                <a:ea typeface="Calibri"/>
                <a:cs typeface="Calibri"/>
                <a:sym typeface="Calibri"/>
              </a:rPr>
              <a:t>About the Strategies</a:t>
            </a:r>
            <a:endParaRPr sz="2400" b="1" i="0" u="none" strike="noStrike" cap="none" dirty="0">
              <a:solidFill>
                <a:schemeClr val="dk2"/>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dirty="0">
                <a:solidFill>
                  <a:schemeClr val="dk2"/>
                </a:solidFill>
                <a:latin typeface="Calibri"/>
                <a:ea typeface="Calibri"/>
                <a:cs typeface="Calibri"/>
                <a:sym typeface="Calibri"/>
              </a:rPr>
              <a:t>To support planning for unfinished learning, ODE adapted </a:t>
            </a:r>
            <a:r>
              <a:rPr lang="en-US" sz="2300" b="0" i="0" u="none" strike="noStrike" cap="none" dirty="0">
                <a:solidFill>
                  <a:schemeClr val="dk2"/>
                </a:solidFill>
                <a:latin typeface="Calibri"/>
                <a:ea typeface="Calibri"/>
                <a:cs typeface="Calibri"/>
                <a:sym typeface="Calibri"/>
              </a:rPr>
              <a:t>Education Resource Strategies (ERS)’s </a:t>
            </a:r>
            <a:r>
              <a:rPr lang="en-US" sz="2300" b="0" i="0" u="sng" strike="noStrike" cap="none" dirty="0">
                <a:solidFill>
                  <a:srgbClr val="1B75BC"/>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five research-backed overarching “Power Strategies”</a:t>
            </a:r>
            <a:r>
              <a:rPr lang="en-US" sz="2300" b="0" i="0" u="none" strike="noStrike" cap="none" dirty="0">
                <a:solidFill>
                  <a:srgbClr val="1B75BC"/>
                </a:solidFill>
                <a:latin typeface="Calibri"/>
                <a:ea typeface="Calibri"/>
                <a:cs typeface="Calibri"/>
                <a:sym typeface="Calibri"/>
              </a:rPr>
              <a:t>. </a:t>
            </a:r>
            <a:endParaRPr sz="2300" b="0" i="0" u="none" strike="noStrike" cap="none" dirty="0">
              <a:solidFill>
                <a:srgbClr val="1B75BC"/>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300"/>
              <a:buFont typeface="Arial"/>
              <a:buNone/>
            </a:pPr>
            <a:r>
              <a:rPr lang="en-US" sz="2300" b="0" i="0" u="none" strike="noStrike" cap="none" dirty="0">
                <a:solidFill>
                  <a:schemeClr val="dk2"/>
                </a:solidFill>
                <a:latin typeface="Calibri"/>
                <a:ea typeface="Calibri"/>
                <a:cs typeface="Calibri"/>
                <a:sym typeface="Calibri"/>
              </a:rPr>
              <a:t>You may choose to use one or more of these strategies or use your own.</a:t>
            </a:r>
            <a:endParaRPr sz="2300" b="0" i="0" u="none" strike="noStrike" cap="none" dirty="0">
              <a:solidFill>
                <a:schemeClr val="dk2"/>
              </a:solidFill>
              <a:latin typeface="Calibri"/>
              <a:ea typeface="Calibri"/>
              <a:cs typeface="Calibri"/>
              <a:sym typeface="Calibri"/>
            </a:endParaRPr>
          </a:p>
          <a:p>
            <a:pPr marL="457200" marR="0" lvl="0" indent="-355600" algn="l" rtl="0">
              <a:lnSpc>
                <a:spcPct val="90000"/>
              </a:lnSpc>
              <a:spcBef>
                <a:spcPts val="1000"/>
              </a:spcBef>
              <a:spcAft>
                <a:spcPts val="0"/>
              </a:spcAft>
              <a:buClr>
                <a:schemeClr val="dk2"/>
              </a:buClr>
              <a:buSzPts val="2000"/>
              <a:buFont typeface="Calibri"/>
              <a:buChar char="●"/>
            </a:pPr>
            <a:r>
              <a:rPr lang="en-US" sz="2000" b="0" i="0" u="none" strike="noStrike" cap="none" dirty="0">
                <a:solidFill>
                  <a:schemeClr val="dk2"/>
                </a:solidFill>
                <a:latin typeface="Calibri"/>
                <a:ea typeface="Calibri"/>
                <a:cs typeface="Calibri"/>
                <a:sym typeface="Calibri"/>
              </a:rPr>
              <a:t>They are broad evidence-based strategies provided as an optional scaffold to support planning</a:t>
            </a:r>
            <a:endParaRPr sz="2000" b="0" i="0" u="none" strike="noStrike" cap="none" dirty="0">
              <a:solidFill>
                <a:schemeClr val="dk2"/>
              </a:solidFill>
              <a:latin typeface="Calibri"/>
              <a:ea typeface="Calibri"/>
              <a:cs typeface="Calibri"/>
              <a:sym typeface="Calibri"/>
            </a:endParaRPr>
          </a:p>
          <a:p>
            <a:pPr marL="457200" marR="0" lvl="0" indent="-355600" algn="l" rtl="0">
              <a:lnSpc>
                <a:spcPct val="90000"/>
              </a:lnSpc>
              <a:spcBef>
                <a:spcPts val="1000"/>
              </a:spcBef>
              <a:spcAft>
                <a:spcPts val="0"/>
              </a:spcAft>
              <a:buClr>
                <a:schemeClr val="dk2"/>
              </a:buClr>
              <a:buSzPts val="2000"/>
              <a:buFont typeface="Calibri"/>
              <a:buChar char="●"/>
            </a:pPr>
            <a:r>
              <a:rPr lang="en-US" sz="2000" b="0" i="0" u="none" strike="noStrike" cap="none" dirty="0">
                <a:solidFill>
                  <a:schemeClr val="dk2"/>
                </a:solidFill>
                <a:latin typeface="Calibri"/>
                <a:ea typeface="Calibri"/>
                <a:cs typeface="Calibri"/>
                <a:sym typeface="Calibri"/>
              </a:rPr>
              <a:t>Each strategy includes a description with examples of supporting evidence-based interventions. </a:t>
            </a:r>
            <a:endParaRPr sz="2000" b="0" i="0" u="none" strike="noStrike" cap="none" dirty="0">
              <a:solidFill>
                <a:schemeClr val="dk2"/>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1100"/>
              <a:buFont typeface="Arial"/>
              <a:buNone/>
            </a:pPr>
            <a:endParaRPr sz="2000" b="0" i="0" u="none"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000" b="0" i="0" u="none" strike="noStrike" cap="none" dirty="0">
                <a:solidFill>
                  <a:schemeClr val="dk2"/>
                </a:solidFill>
                <a:latin typeface="Calibri"/>
                <a:ea typeface="Calibri"/>
                <a:cs typeface="Calibri"/>
                <a:sym typeface="Calibri"/>
              </a:rPr>
              <a:t>A focus on deep investment in a small number of high-impact areas with cohesive and aligned strategies can provide a tremendous opportunity for significant growth.</a:t>
            </a:r>
            <a:endParaRPr sz="2000" b="0" i="0" u="none"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634F791A68E448BB12BA2A972606E" ma:contentTypeVersion="9" ma:contentTypeDescription="Create a new document." ma:contentTypeScope="" ma:versionID="4a28d3a6c841c990b00a279ff2874a0a">
  <xsd:schema xmlns:xsd="http://www.w3.org/2001/XMLSchema" xmlns:xs="http://www.w3.org/2001/XMLSchema" xmlns:p="http://schemas.microsoft.com/office/2006/metadata/properties" xmlns:ns1="http://schemas.microsoft.com/sharepoint/v3" xmlns:ns2="edb5ef48-5285-463e-a2b9-308f2d437c3d" xmlns:ns3="54031767-dd6d-417c-ab73-583408f47564" targetNamespace="http://schemas.microsoft.com/office/2006/metadata/properties" ma:root="true" ma:fieldsID="3a1546a14cda2ed46116909da332764f" ns1:_="" ns2:_="" ns3:_="">
    <xsd:import namespace="http://schemas.microsoft.com/sharepoint/v3"/>
    <xsd:import namespace="edb5ef48-5285-463e-a2b9-308f2d437c3d"/>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b5ef48-5285-463e-a2b9-308f2d437c3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edb5ef48-5285-463e-a2b9-308f2d437c3d" xsi:nil="true"/>
    <Remediation_x0020_Date xmlns="edb5ef48-5285-463e-a2b9-308f2d437c3d">2021-10-21T07:00:00+00:00</Remediation_x0020_Date>
    <Priority xmlns="edb5ef48-5285-463e-a2b9-308f2d437c3d">New</Priorit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B5551EC-8E6A-4670-A40F-C95906DF150E}"/>
</file>

<file path=customXml/itemProps2.xml><?xml version="1.0" encoding="utf-8"?>
<ds:datastoreItem xmlns:ds="http://schemas.openxmlformats.org/officeDocument/2006/customXml" ds:itemID="{34FF89E2-618C-40F0-B4CB-D02528CDC2D9}"/>
</file>

<file path=customXml/itemProps3.xml><?xml version="1.0" encoding="utf-8"?>
<ds:datastoreItem xmlns:ds="http://schemas.openxmlformats.org/officeDocument/2006/customXml" ds:itemID="{1C04A483-1CB8-4A11-9C6B-A32FE3701195}"/>
</file>

<file path=docProps/app.xml><?xml version="1.0" encoding="utf-8"?>
<Properties xmlns="http://schemas.openxmlformats.org/officeDocument/2006/extended-properties" xmlns:vt="http://schemas.openxmlformats.org/officeDocument/2006/docPropsVTypes">
  <TotalTime>10</TotalTime>
  <Words>2829</Words>
  <Application>Microsoft Office PowerPoint</Application>
  <PresentationFormat>On-screen Show (4:3)</PresentationFormat>
  <Paragraphs>310</Paragraphs>
  <Slides>20</Slides>
  <Notes>20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20</vt:i4>
      </vt:variant>
    </vt:vector>
  </HeadingPairs>
  <TitlesOfParts>
    <vt:vector size="25" baseType="lpstr">
      <vt:lpstr>Arial</vt:lpstr>
      <vt:lpstr>Calibri</vt:lpstr>
      <vt:lpstr>ODE_Powerpoint - pattern background</vt:lpstr>
      <vt:lpstr>1_ODE_Powerpoint - pattern background</vt:lpstr>
      <vt:lpstr>ODE_Powerpoint - pattern background</vt:lpstr>
      <vt:lpstr>ESSER III: Unfinished Learning</vt:lpstr>
      <vt:lpstr>Purpose </vt:lpstr>
      <vt:lpstr>ESSER III Overarching Outcomes </vt:lpstr>
      <vt:lpstr>Addressing Unfinished Learning </vt:lpstr>
      <vt:lpstr>Challenges and Pressures</vt:lpstr>
      <vt:lpstr>A Three-Year Runway  </vt:lpstr>
      <vt:lpstr>Shifts in Mindset </vt:lpstr>
      <vt:lpstr>Defining our Shared Opportunity </vt:lpstr>
      <vt:lpstr>Unfinished Learning (20%+) </vt:lpstr>
      <vt:lpstr>Spotlight Leadership Resource </vt:lpstr>
      <vt:lpstr>Power Strategies for accelerating equity-focused recovery and redesign</vt:lpstr>
      <vt:lpstr>Empowering, Adaptable Instruction</vt:lpstr>
      <vt:lpstr>Empowering, Adaptable Instruction</vt:lpstr>
      <vt:lpstr>Time and Attention</vt:lpstr>
      <vt:lpstr>Improving the Teacher Experience</vt:lpstr>
      <vt:lpstr>Improving the Teacher Experience</vt:lpstr>
      <vt:lpstr>Leading Through ESSER: Helpful Anchors </vt:lpstr>
      <vt:lpstr>ODE’s Role: $112M Set Aside </vt:lpstr>
      <vt:lpstr>Planning &amp; Leadership Resources </vt:lpstr>
      <vt:lpstr>Supports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ESSER III District Plan Q&amp;A Session 10.14</dc:title>
  <dc:creator>EDMONDSON Joanne * ODE</dc:creator>
  <cp:lastModifiedBy>EDMONDSON Joanne * ODE</cp:lastModifiedBy>
  <cp:revision>5</cp:revision>
  <dcterms:modified xsi:type="dcterms:W3CDTF">2021-10-20T15:54:49Z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0x0101008AD634F791A68E448BB12BA2A972606E</vt:lpwstr>
  </property>
  <property fmtid="{D5CDD505-2E9C-101B-9397-08002B2CF9AE}" pid="3" name="_MarkAsFinal">
    <vt:bool>true</vt:bool>
  </property>
</Properties>
</file>