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5"/>
  </p:notesMasterIdLst>
  <p:sldIdLst>
    <p:sldId id="256" r:id="rId2"/>
    <p:sldId id="257" r:id="rId3"/>
    <p:sldId id="258" r:id="rId4"/>
    <p:sldId id="259" r:id="rId5"/>
    <p:sldId id="260" r:id="rId6"/>
    <p:sldId id="261" r:id="rId7"/>
    <p:sldId id="262" r:id="rId8"/>
    <p:sldId id="268" r:id="rId9"/>
    <p:sldId id="269" r:id="rId10"/>
    <p:sldId id="270" r:id="rId11"/>
    <p:sldId id="271" r:id="rId12"/>
    <p:sldId id="272" r:id="rId13"/>
    <p:sldId id="276" r:id="rId14"/>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A9C2D9-1472-418A-9905-CE64FE122D5A}">
  <a:tblStyle styleId="{AFA9C2D9-1472-418A-9905-CE64FE122D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7D43C9-0D29-4E76-B504-9D47347E6A9A}"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23" autoAdjust="0"/>
  </p:normalViewPr>
  <p:slideViewPr>
    <p:cSldViewPr snapToGrid="0">
      <p:cViewPr varScale="1">
        <p:scale>
          <a:sx n="95" d="100"/>
          <a:sy n="95" d="100"/>
        </p:scale>
        <p:origin x="20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ESSER%20Fund%20FAQs%206.23.20.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spreadsheets/d/1xG8BoI0nY4caX0bVtoR9nBLie7m581IQcYoYIlL7jTg/edit?usp=shar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regon.gov/ode/StudentSuccess/Documents/69236_ODE_CommunityEngagementToolkit_2021-web%5B1%5D.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oregon.gov/ode/students-and-family/equity/NativeAmericanEducation/Documents/20.10.13_%20Web%20Accessible%20Tribal%20Consultation%20Toolkit.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7b031d56a_1_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7b031d56a_1_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120" name="Google Shape;120;ge7b031d56a_1_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8f7bbe5fa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1000"/>
              </a:spcAft>
              <a:buNone/>
            </a:pPr>
            <a:endParaRPr>
              <a:latin typeface="Calibri"/>
              <a:ea typeface="Calibri"/>
              <a:cs typeface="Calibri"/>
              <a:sym typeface="Calibri"/>
            </a:endParaRPr>
          </a:p>
        </p:txBody>
      </p:sp>
      <p:sp>
        <p:nvSpPr>
          <p:cNvPr id="247" name="Google Shape;247;ge8f7bbe5fa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6fa443448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e6fa443448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ed58ccf7c_4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ed58ccf7c_4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000">
                <a:solidFill>
                  <a:srgbClr val="202124"/>
                </a:solidFill>
                <a:highlight>
                  <a:srgbClr val="FFFFFF"/>
                </a:highlight>
                <a:latin typeface="Calibri"/>
                <a:ea typeface="Calibri"/>
                <a:cs typeface="Calibri"/>
                <a:sym typeface="Calibri"/>
              </a:rPr>
              <a:t>ESSER III grant funds can be used to reimburse eligible expenses incurred between March 13, 2020 and September 30, 2024.  </a:t>
            </a:r>
            <a:endParaRPr sz="1000">
              <a:solidFill>
                <a:srgbClr val="202124"/>
              </a:solidFill>
              <a:highlight>
                <a:srgbClr val="FFFFFF"/>
              </a:highlight>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solidFill>
                  <a:srgbClr val="202124"/>
                </a:solidFill>
                <a:highlight>
                  <a:srgbClr val="FFFFFF"/>
                </a:highlight>
                <a:latin typeface="Calibri"/>
                <a:ea typeface="Calibri"/>
                <a:cs typeface="Calibri"/>
                <a:sym typeface="Calibri"/>
              </a:rPr>
              <a:t>The funding deadline is for when funds are obligated, which means that the money is spent (i.e., it’s a line item in the books) or committed (i.e., encumbered through a contract or purchase order).</a:t>
            </a:r>
            <a:endParaRPr sz="1000">
              <a:solidFill>
                <a:srgbClr val="202124"/>
              </a:solidFill>
              <a:highlight>
                <a:srgbClr val="FFFFFF"/>
              </a:highlight>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See </a:t>
            </a:r>
            <a:r>
              <a:rPr lang="en-US" sz="1000" u="sng">
                <a:solidFill>
                  <a:schemeClr val="hlink"/>
                </a:solidFill>
                <a:latin typeface="Calibri"/>
                <a:ea typeface="Calibri"/>
                <a:cs typeface="Calibri"/>
                <a:sym typeface="Calibri"/>
                <a:hlinkClick r:id="rId3"/>
              </a:rPr>
              <a:t>ODE’s ESSER Fund FAQs</a:t>
            </a:r>
            <a:r>
              <a:rPr lang="en-US" sz="1000">
                <a:latin typeface="Calibri"/>
                <a:ea typeface="Calibri"/>
                <a:cs typeface="Calibri"/>
                <a:sym typeface="Calibri"/>
              </a:rPr>
              <a:t> #10 for additional information. </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This chart reflects the timing and links to district allocations for each ESSER program. These are one time appropriated funds which you have access to now and you can draw on them throughout the obligation periods stated in the chart. Additionally, the funds can pay for allowable expenditures made beginning March 13, 2020. </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1000">
                <a:latin typeface="Calibri"/>
                <a:ea typeface="Calibri"/>
                <a:cs typeface="Calibri"/>
                <a:sym typeface="Calibri"/>
              </a:rPr>
              <a:t>While these are one-time funds, the funding arc is long-- the money can be spent over time as districts learn more about where needs may be, especially related to unfinished learning and student mental health.</a:t>
            </a: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000">
              <a:latin typeface="Calibri"/>
              <a:ea typeface="Calibri"/>
              <a:cs typeface="Calibri"/>
              <a:sym typeface="Calibri"/>
            </a:endParaRPr>
          </a:p>
        </p:txBody>
      </p:sp>
      <p:sp>
        <p:nvSpPr>
          <p:cNvPr id="265" name="Google Shape;265;geed58ccf7c_4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8eefcc165_1_1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8eefcc165_1_13:notes"/>
          <p:cNvSpPr txBox="1">
            <a:spLocks noGrp="1"/>
          </p:cNvSpPr>
          <p:nvPr>
            <p:ph type="body" idx="1"/>
          </p:nvPr>
        </p:nvSpPr>
        <p:spPr>
          <a:xfrm>
            <a:off x="688180" y="4473892"/>
            <a:ext cx="55053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310" name="Google Shape;310;ge8eefcc165_1_13:notes"/>
          <p:cNvSpPr txBox="1">
            <a:spLocks noGrp="1"/>
          </p:cNvSpPr>
          <p:nvPr>
            <p:ph type="sldNum" idx="12"/>
          </p:nvPr>
        </p:nvSpPr>
        <p:spPr>
          <a:xfrm>
            <a:off x="3898094"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74e3c3866_2_6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74e3c3866_2_6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132" name="Google Shape;132;ge74e3c3866_2_6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eabb24011_0_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eabb24011_0_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u="sng">
                <a:solidFill>
                  <a:schemeClr val="hlink"/>
                </a:solidFill>
                <a:latin typeface="Calibri"/>
                <a:ea typeface="Calibri"/>
                <a:cs typeface="Calibri"/>
                <a:sym typeface="Calibri"/>
                <a:hlinkClick r:id="rId3"/>
              </a:rPr>
              <a:t>https://docs.google.com/spreadsheets/d/1xG8BoI0nY4caX0bVtoR9nBLie7m581IQcYoYIlL7jTg/edit?usp=sharing</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41" name="Google Shape;141;geeabb24011_0_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eabb24011_4_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eabb24011_4_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50" name="Google Shape;150;geeabb24011_4_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7b031d56a_0_2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7b031d56a_0_2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Districts must include all public schools within the district boundaries that the district operates or sponsors including district-sponsored charter schools as part of their plan submission.</a:t>
            </a:r>
            <a:endParaRPr sz="1000">
              <a:latin typeface="Calibri"/>
              <a:ea typeface="Calibri"/>
              <a:cs typeface="Calibri"/>
              <a:sym typeface="Calibri"/>
            </a:endParaRPr>
          </a:p>
        </p:txBody>
      </p:sp>
      <p:sp>
        <p:nvSpPr>
          <p:cNvPr id="159" name="Google Shape;159;ge7b031d56a_0_2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eabb24011_4_6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eabb24011_4_6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68" name="Google Shape;168;geeabb24011_4_6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6fa443448_0_8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6fa443448_0_8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78" name="Google Shape;178;ge6fa443448_0_87: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6fa443448_0_15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e6fa443448_0_15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lnSpc>
                <a:spcPct val="100000"/>
              </a:lnSpc>
              <a:spcBef>
                <a:spcPts val="0"/>
              </a:spcBef>
              <a:spcAft>
                <a:spcPts val="0"/>
              </a:spcAft>
              <a:buNone/>
            </a:pPr>
            <a:r>
              <a:rPr lang="en-US" sz="1000" b="1">
                <a:latin typeface="Calibri"/>
                <a:ea typeface="Calibri"/>
                <a:cs typeface="Calibri"/>
                <a:sym typeface="Calibri"/>
              </a:rPr>
              <a:t>Focal groups for community engagement</a:t>
            </a:r>
            <a:endParaRPr sz="1000" b="1">
              <a:latin typeface="Calibri"/>
              <a:ea typeface="Calibri"/>
              <a:cs typeface="Calibri"/>
              <a:sym typeface="Calibri"/>
            </a:endParaRPr>
          </a:p>
          <a:p>
            <a:pPr marL="0" marR="21334" lvl="0" indent="0" algn="l" rtl="0">
              <a:lnSpc>
                <a:spcPct val="100000"/>
              </a:lnSpc>
              <a:spcBef>
                <a:spcPts val="0"/>
              </a:spcBef>
              <a:spcAft>
                <a:spcPts val="0"/>
              </a:spcAft>
              <a:buNone/>
            </a:pPr>
            <a:r>
              <a:rPr lang="en-US" sz="1000">
                <a:latin typeface="Calibri"/>
                <a:ea typeface="Calibri"/>
                <a:cs typeface="Calibri"/>
                <a:sym typeface="Calibri"/>
              </a:rPr>
              <a:t>USED requires meaningful consultation with stakeholders  including, but not limited to students, families, and educators (school and district administrators, teachers, and their unions).  To the extent they are present in the district, meaningful consultation is also required with Tribes, civil rights organizations (including disability rights organizations), and stakeholders representing the interests of children with disabilities, English learners, children experiencing homelessness, children and youth in foster care, migratory students, children who are incarcerated, and other underserved students.</a:t>
            </a:r>
            <a:endParaRPr sz="1000">
              <a:latin typeface="Calibri"/>
              <a:ea typeface="Calibri"/>
              <a:cs typeface="Calibri"/>
              <a:sym typeface="Calibri"/>
            </a:endParaRPr>
          </a:p>
          <a:p>
            <a:pPr marL="0" marR="21334" lvl="0" indent="0" algn="l" rtl="0">
              <a:lnSpc>
                <a:spcPct val="100000"/>
              </a:lnSpc>
              <a:spcBef>
                <a:spcPts val="0"/>
              </a:spcBef>
              <a:spcAft>
                <a:spcPts val="0"/>
              </a:spcAft>
              <a:buNone/>
            </a:pPr>
            <a:endParaRPr sz="1000">
              <a:latin typeface="Calibri"/>
              <a:ea typeface="Calibri"/>
              <a:cs typeface="Calibri"/>
              <a:sym typeface="Calibri"/>
            </a:endParaRPr>
          </a:p>
          <a:p>
            <a:pPr marL="0" marR="21334" lvl="0" indent="0" algn="l" rtl="0">
              <a:lnSpc>
                <a:spcPct val="115000"/>
              </a:lnSpc>
              <a:spcBef>
                <a:spcPts val="0"/>
              </a:spcBef>
              <a:spcAft>
                <a:spcPts val="0"/>
              </a:spcAft>
              <a:buNone/>
            </a:pPr>
            <a:endParaRPr sz="1100" b="1">
              <a:latin typeface="Calibri"/>
              <a:ea typeface="Calibri"/>
              <a:cs typeface="Calibri"/>
              <a:sym typeface="Calibri"/>
            </a:endParaRPr>
          </a:p>
        </p:txBody>
      </p:sp>
      <p:sp>
        <p:nvSpPr>
          <p:cNvPr id="231" name="Google Shape;231;ge6fa443448_0_15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8f7bbe5fa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100">
                <a:solidFill>
                  <a:srgbClr val="3C4043"/>
                </a:solidFill>
                <a:highlight>
                  <a:schemeClr val="lt1"/>
                </a:highlight>
                <a:latin typeface="Calibri"/>
                <a:ea typeface="Calibri"/>
                <a:cs typeface="Calibri"/>
                <a:sym typeface="Calibri"/>
              </a:rPr>
              <a:t>Guidance around authentic engagement for high-impact investment strategies to meet student needs. </a:t>
            </a:r>
            <a:endParaRPr sz="1100">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1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SIA Community Engagement Toolkit</a:t>
            </a:r>
            <a:endParaRPr sz="1100">
              <a:latin typeface="Calibri"/>
              <a:ea typeface="Calibri"/>
              <a:cs typeface="Calibri"/>
              <a:sym typeface="Calibri"/>
            </a:endParaRPr>
          </a:p>
          <a:p>
            <a:pPr marL="0" marR="21334" lvl="0" indent="0" algn="l" rtl="0">
              <a:spcBef>
                <a:spcPts val="0"/>
              </a:spcBef>
              <a:spcAft>
                <a:spcPts val="0"/>
              </a:spcAft>
              <a:buClr>
                <a:schemeClr val="dk1"/>
              </a:buClr>
              <a:buSzPts val="1100"/>
              <a:buFont typeface="Arial"/>
              <a:buNone/>
            </a:pPr>
            <a:r>
              <a:rPr lang="en-US" sz="11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Tribal Consultation Toolkit</a:t>
            </a:r>
            <a:endParaRPr sz="1100">
              <a:latin typeface="Calibri"/>
              <a:ea typeface="Calibri"/>
              <a:cs typeface="Calibri"/>
              <a:sym typeface="Calibri"/>
            </a:endParaRPr>
          </a:p>
          <a:p>
            <a:pPr marL="0" marR="21334"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90000"/>
              </a:lnSpc>
              <a:spcBef>
                <a:spcPts val="1000"/>
              </a:spcBef>
              <a:spcAft>
                <a:spcPts val="1000"/>
              </a:spcAft>
              <a:buClr>
                <a:schemeClr val="dk1"/>
              </a:buClr>
              <a:buSzPts val="1100"/>
              <a:buFont typeface="Arial"/>
              <a:buNone/>
            </a:pPr>
            <a:r>
              <a:rPr lang="en-US" sz="1100">
                <a:solidFill>
                  <a:srgbClr val="3C4043"/>
                </a:solidFill>
                <a:highlight>
                  <a:schemeClr val="lt1"/>
                </a:highlight>
                <a:latin typeface="Calibri"/>
                <a:ea typeface="Calibri"/>
                <a:cs typeface="Calibri"/>
                <a:sym typeface="Calibri"/>
              </a:rPr>
              <a:t>The intent of the engagement is to understand student needs in order to improve access and opportunities for students who have been historically underserved and disproportionately impacted. These do not have to be stand-alone or ESSER III-specific engagements, but rather engagements through a variety of approaches and with disproportionately impacted  communities to understand students needs. Examples of other engagements may include the SIA process, RSSL, community and family meetings for returning to school, student surveys, or strategic planning.  </a:t>
            </a:r>
            <a:endParaRPr sz="1100">
              <a:latin typeface="Calibri"/>
              <a:ea typeface="Calibri"/>
              <a:cs typeface="Calibri"/>
              <a:sym typeface="Calibri"/>
            </a:endParaRPr>
          </a:p>
        </p:txBody>
      </p:sp>
      <p:sp>
        <p:nvSpPr>
          <p:cNvPr id="240" name="Google Shape;240;ge8f7bbe5fa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0" y="1028295"/>
            <a:ext cx="71523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15"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99" name="Google Shape;99;p15"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100" name="Google Shape;100;p15" descr="Oregon Department of Education Logo"/>
          <p:cNvPicPr preferRelativeResize="0"/>
          <p:nvPr/>
        </p:nvPicPr>
        <p:blipFill rotWithShape="1">
          <a:blip r:embed="rId4">
            <a:alphaModFix/>
          </a:blip>
          <a:srcRect/>
          <a:stretch/>
        </p:blipFill>
        <p:spPr>
          <a:xfrm>
            <a:off x="137989" y="205963"/>
            <a:ext cx="1479336" cy="735684"/>
          </a:xfrm>
          <a:prstGeom prst="rect">
            <a:avLst/>
          </a:prstGeom>
          <a:noFill/>
          <a:ln>
            <a:noFill/>
          </a:ln>
        </p:spPr>
      </p:pic>
      <p:sp>
        <p:nvSpPr>
          <p:cNvPr id="101" name="Google Shape;101;p15"/>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5"/>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Arial"/>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 name="Google Shape;105;p16"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106" name="Google Shape;106;p16"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107" name="Google Shape;107;p16" descr="Oregon Department of Education Logo"/>
          <p:cNvPicPr preferRelativeResize="0"/>
          <p:nvPr/>
        </p:nvPicPr>
        <p:blipFill rotWithShape="1">
          <a:blip r:embed="rId4">
            <a:alphaModFix/>
          </a:blip>
          <a:srcRect/>
          <a:stretch/>
        </p:blipFill>
        <p:spPr>
          <a:xfrm>
            <a:off x="-90611" y="53563"/>
            <a:ext cx="1479336" cy="735684"/>
          </a:xfrm>
          <a:prstGeom prst="rect">
            <a:avLst/>
          </a:prstGeom>
          <a:noFill/>
          <a:ln>
            <a:noFill/>
          </a:ln>
        </p:spPr>
      </p:pic>
      <p:sp>
        <p:nvSpPr>
          <p:cNvPr id="108" name="Google Shape;108;p16"/>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109"/>
        <p:cNvGrpSpPr/>
        <p:nvPr/>
      </p:nvGrpSpPr>
      <p:grpSpPr>
        <a:xfrm>
          <a:off x="0" y="0"/>
          <a:ext cx="0" cy="0"/>
          <a:chOff x="0" y="0"/>
          <a:chExt cx="0" cy="0"/>
        </a:xfrm>
      </p:grpSpPr>
      <p:pic>
        <p:nvPicPr>
          <p:cNvPr id="110" name="Google Shape;110;p1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111" name="Google Shape;111;p1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112" name="Google Shape;112;p1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13" name="Google Shape;113;p1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114" name="Google Shape;114;p1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Blank" type="blank">
  <p:cSld name="BLANK">
    <p:bg>
      <p:bgPr>
        <a:blipFill>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a:stretch/>
        </p:blipFill>
        <p:spPr>
          <a:xfrm>
            <a:off x="-1" y="111581"/>
            <a:ext cx="1714500" cy="6694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628650" y="199848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 name="Google Shape;88;p14" descr="Decorative geometric pattern"/>
          <p:cNvPicPr preferRelativeResize="0"/>
          <p:nvPr/>
        </p:nvPicPr>
        <p:blipFill rotWithShape="1">
          <a:blip r:embed="rId6">
            <a:alphaModFix/>
          </a:blip>
          <a:srcRect/>
          <a:stretch/>
        </p:blipFill>
        <p:spPr>
          <a:xfrm>
            <a:off x="0" y="1"/>
            <a:ext cx="9144001" cy="6494856"/>
          </a:xfrm>
          <a:prstGeom prst="rect">
            <a:avLst/>
          </a:prstGeom>
          <a:noFill/>
          <a:ln>
            <a:noFill/>
          </a:ln>
        </p:spPr>
      </p:pic>
      <p:pic>
        <p:nvPicPr>
          <p:cNvPr id="89" name="Google Shape;89;p14" descr="Decorative blue swoosh"/>
          <p:cNvPicPr preferRelativeResize="0"/>
          <p:nvPr/>
        </p:nvPicPr>
        <p:blipFill rotWithShape="1">
          <a:blip r:embed="rId7">
            <a:alphaModFix/>
          </a:blip>
          <a:srcRect/>
          <a:stretch/>
        </p:blipFill>
        <p:spPr>
          <a:xfrm>
            <a:off x="-1" y="-903"/>
            <a:ext cx="9144003" cy="2075282"/>
          </a:xfrm>
          <a:prstGeom prst="rect">
            <a:avLst/>
          </a:prstGeom>
          <a:noFill/>
          <a:ln>
            <a:noFill/>
          </a:ln>
        </p:spPr>
      </p:pic>
      <p:pic>
        <p:nvPicPr>
          <p:cNvPr id="90" name="Google Shape;90;p14" descr="Decorative blue bar"/>
          <p:cNvPicPr preferRelativeResize="0"/>
          <p:nvPr/>
        </p:nvPicPr>
        <p:blipFill rotWithShape="1">
          <a:blip r:embed="rId8">
            <a:alphaModFix/>
          </a:blip>
          <a:srcRect/>
          <a:stretch/>
        </p:blipFill>
        <p:spPr>
          <a:xfrm>
            <a:off x="0" y="6494853"/>
            <a:ext cx="9144001" cy="276279"/>
          </a:xfrm>
          <a:prstGeom prst="rect">
            <a:avLst/>
          </a:prstGeom>
          <a:noFill/>
          <a:ln>
            <a:noFill/>
          </a:ln>
        </p:spPr>
      </p:pic>
      <p:sp>
        <p:nvSpPr>
          <p:cNvPr id="91" name="Google Shape;91;p14"/>
          <p:cNvSpPr txBox="1">
            <a:spLocks noGrp="1"/>
          </p:cNvSpPr>
          <p:nvPr>
            <p:ph type="body" idx="1"/>
          </p:nvPr>
        </p:nvSpPr>
        <p:spPr>
          <a:xfrm>
            <a:off x="628650" y="3427255"/>
            <a:ext cx="7886700" cy="2749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2" name="Google Shape;92;p1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93" name="Google Shape;93;p1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94" name="Google Shape;94;p14" descr="Oregon Department of Education Logo"/>
          <p:cNvPicPr preferRelativeResize="0"/>
          <p:nvPr/>
        </p:nvPicPr>
        <p:blipFill rotWithShape="1">
          <a:blip r:embed="rId9">
            <a:alphaModFix/>
          </a:blip>
          <a:srcRect/>
          <a:stretch/>
        </p:blipFill>
        <p:spPr>
          <a:xfrm>
            <a:off x="115173" y="186164"/>
            <a:ext cx="2033166" cy="1011108"/>
          </a:xfrm>
          <a:prstGeom prst="rect">
            <a:avLst/>
          </a:prstGeom>
          <a:noFill/>
          <a:ln>
            <a:noFill/>
          </a:ln>
        </p:spPr>
      </p:pic>
      <p:sp>
        <p:nvSpPr>
          <p:cNvPr id="95" name="Google Shape;95;p14"/>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oregon.gov/ode/schools-and-districts/grants/Pages/ESSER-Fund-III.aspx" TargetMode="External"/><Relationship Id="rId3" Type="http://schemas.openxmlformats.org/officeDocument/2006/relationships/hyperlink" Target="https://www.oregon.gov/ode/schools-and-districts/grants/Documents/CARES%20Act/ESSER/ESSER%20Fund%20Grant%20Allocations%20for%20K-12%20School%20Districts%20and%20ESDs%20by%20Category%206.23.20.pdf" TargetMode="External"/><Relationship Id="rId7" Type="http://schemas.openxmlformats.org/officeDocument/2006/relationships/hyperlink" Target="https://www.oregon.gov/ode/schools-and-districts/grants/Documents/CARES%20Act/ESSER%20III/ESSER%20III%20Formula%20and%20Minimum%20Allocations%207.15.21.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oregon.gov/ode/schools-and-districts/grants/Pages/ESSER-Fund-II.aspx" TargetMode="External"/><Relationship Id="rId5" Type="http://schemas.openxmlformats.org/officeDocument/2006/relationships/hyperlink" Target="https://www.oregon.gov/ode/schools-and-districts/grants/Documents/CARES%20Act/ESSER%20II/ESSER%20II%20Fund%20Grant%20Allocations%20for%20K-12%20School%20Districts%20and%20ESDs%20by%20Category%203.23.21.pdf" TargetMode="External"/><Relationship Id="rId4" Type="http://schemas.openxmlformats.org/officeDocument/2006/relationships/hyperlink" Target="https://www.oregon.gov/ode/schools-and-districts/grants/Pages/ESSER-Fund.aspx"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hyperlink" Target="mailto:kate.pattison@state.or.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mailto:ODE.ESSER@ode.state.or.us" TargetMode="External"/><Relationship Id="rId11" Type="http://schemas.openxmlformats.org/officeDocument/2006/relationships/image" Target="../media/image13.png"/><Relationship Id="rId5" Type="http://schemas.openxmlformats.org/officeDocument/2006/relationships/hyperlink" Target="mailto:ODECOVID19@ode.state.or.us" TargetMode="External"/><Relationship Id="rId10" Type="http://schemas.openxmlformats.org/officeDocument/2006/relationships/hyperlink" Target="https://nam02.safelinks.protection.outlook.com/?url=https%3A%2F%2Fwww.zoomgov.com%2Fj%2F1600996515%3Fpwd%3DRUUyMWdTczdPMFRnU1Rwb0dOODdjdz09%26utm_medium%3Demail%26utm_source%3Dgovdelivery&amp;data=04%7C01%7CPeter.Rudy%40ode.state.or.us%7Cb0c823ce835a4d26878e08d969a4f6dc%7Cb4f51418b26949a2935afa54bf584fc8%7C0%7C0%7C637656979510618978%7CUnknown%7CTWFpbGZsb3d8eyJWIjoiMC4wLjAwMDAiLCJQIjoiV2luMzIiLCJBTiI6Ik1haWwiLCJXVCI6Mn0%3D%7C1000&amp;sdata=YDevmK15Wzd4XVW7EMcKro9NpxJBo7zte8Z343%2BUDg8%3D&amp;reserved=0" TargetMode="External"/><Relationship Id="rId4" Type="http://schemas.openxmlformats.org/officeDocument/2006/relationships/hyperlink" Target="https://docs.google.com/document/d/1LZ_UxJPY53Dtfi2VVRFjIn8mGsqCZmMGloKUGeavARQ/edit?usp=sharing" TargetMode="External"/><Relationship Id="rId9" Type="http://schemas.openxmlformats.org/officeDocument/2006/relationships/hyperlink" Target="https://nam02.safelinks.protection.outlook.com/?url=https%3A%2F%2Fwww.zoomgov.com%2Fj%2F1614080277%3Fpwd%3DazBxQ2lyQ29mOHRLY1ZtOStxc0lrdz09%26utm_medium%3Demail%26utm_source%3Dgovdelivery&amp;data=04%7C01%7CPeter.Rudy%40ode.state.or.us%7Cb0c823ce835a4d26878e08d969a4f6dc%7Cb4f51418b26949a2935afa54bf584fc8%7C0%7C0%7C637656979510608983%7CUnknown%7CTWFpbGZsb3d8eyJWIjoiMC4wLjAwMDAiLCJQIjoiV2luMzIiLCJBTiI6Ik1haWwiLCJXVCI6Mn0%3D%7C1000&amp;sdata=BOvzq54Q7xTb6fr0Ruj0f7QBywfXQRd5D8cwd23h4pY%3D&amp;reserved=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xG8BoI0nY4caX0bVtoR9nBLie7m581IQcYoYIlL7jTg/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oregon.gov/ode/schools-and-districts/grants/Documents/CARES%20Act/ESSER%20III/ESSER%20III%20District%20Plan%20Guide%207.22.21.pdf" TargetMode="External"/><Relationship Id="rId4" Type="http://schemas.openxmlformats.org/officeDocument/2006/relationships/hyperlink" Target="https://www.oregon.gov/ode/schools-and-districts/grants/Documents/FINAL%20ESSER%20III%20Integrated%20Planning%20Tool.xls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hidden="1"/>
          <p:cNvSpPr>
            <a:spLocks noGrp="1"/>
          </p:cNvSpPr>
          <p:nvPr>
            <p:ph type="title"/>
          </p:nvPr>
        </p:nvSpPr>
        <p:spPr>
          <a:xfrm>
            <a:off x="1818577" y="128834"/>
            <a:ext cx="7152300" cy="1013400"/>
          </a:xfrm>
        </p:spPr>
        <p:txBody>
          <a:bodyPr/>
          <a:lstStyle/>
          <a:p>
            <a:r>
              <a:rPr lang="en-US" dirty="0" smtClean="0"/>
              <a:t>ESSER III District Plan</a:t>
            </a:r>
            <a:endParaRPr lang="en-US" dirty="0"/>
          </a:p>
        </p:txBody>
      </p:sp>
      <p:sp>
        <p:nvSpPr>
          <p:cNvPr id="122" name="Google Shape;122;p19" descr="&quot;&quot;"/>
          <p:cNvSpPr/>
          <p:nvPr/>
        </p:nvSpPr>
        <p:spPr>
          <a:xfrm>
            <a:off x="50" y="0"/>
            <a:ext cx="9144000" cy="6552900"/>
          </a:xfrm>
          <a:prstGeom prst="rect">
            <a:avLst/>
          </a:prstGeom>
          <a:solidFill>
            <a:srgbClr val="999999">
              <a:alpha val="2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descr="&quot;&quot;"/>
          <p:cNvSpPr/>
          <p:nvPr/>
        </p:nvSpPr>
        <p:spPr>
          <a:xfrm>
            <a:off x="1604931" y="306875"/>
            <a:ext cx="3990235" cy="5139856"/>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5" name="Google Shape;125;p19" descr="&quot;&quot;"/>
          <p:cNvSpPr/>
          <p:nvPr/>
        </p:nvSpPr>
        <p:spPr>
          <a:xfrm>
            <a:off x="1317100" y="3510718"/>
            <a:ext cx="5982788" cy="2635032"/>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3" name="Google Shape;123;p19" descr="&quot;&quot;"/>
          <p:cNvSpPr/>
          <p:nvPr/>
        </p:nvSpPr>
        <p:spPr>
          <a:xfrm>
            <a:off x="4484961" y="858553"/>
            <a:ext cx="3525938" cy="5239223"/>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8" name="Google Shape;128;p19"/>
          <p:cNvSpPr txBox="1"/>
          <p:nvPr/>
        </p:nvSpPr>
        <p:spPr>
          <a:xfrm>
            <a:off x="1455150" y="4151875"/>
            <a:ext cx="6162600" cy="1477500"/>
          </a:xfrm>
          <a:prstGeom prst="rect">
            <a:avLst/>
          </a:prstGeom>
          <a:solidFill>
            <a:schemeClr val="lt1"/>
          </a:solidFill>
          <a:ln w="9525" cap="flat" cmpd="sng">
            <a:solidFill>
              <a:srgbClr val="1B75B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800"/>
              <a:buFont typeface="Arial"/>
              <a:buNone/>
            </a:pPr>
            <a:r>
              <a:rPr lang="en-US" sz="2800" b="1">
                <a:solidFill>
                  <a:schemeClr val="dk1"/>
                </a:solidFill>
                <a:latin typeface="Calibri"/>
                <a:ea typeface="Calibri"/>
                <a:cs typeface="Calibri"/>
                <a:sym typeface="Calibri"/>
              </a:rPr>
              <a:t>Thanks for joining us.</a:t>
            </a:r>
            <a:endParaRPr>
              <a:solidFill>
                <a:schemeClr val="dk1"/>
              </a:solidFill>
            </a:endParaRPr>
          </a:p>
          <a:p>
            <a:pPr marL="0" lvl="0" indent="0" algn="l" rtl="0">
              <a:spcBef>
                <a:spcPts val="0"/>
              </a:spcBef>
              <a:spcAft>
                <a:spcPts val="0"/>
              </a:spcAft>
              <a:buClr>
                <a:schemeClr val="dk1"/>
              </a:buClr>
              <a:buSzPts val="2800"/>
              <a:buFont typeface="Arial"/>
              <a:buNone/>
            </a:pPr>
            <a:r>
              <a:rPr lang="en-US" sz="2800" b="1">
                <a:solidFill>
                  <a:schemeClr val="dk1"/>
                </a:solidFill>
                <a:latin typeface="Calibri"/>
                <a:ea typeface="Calibri"/>
                <a:cs typeface="Calibri"/>
                <a:sym typeface="Calibri"/>
              </a:rPr>
              <a:t>Please mute yourself.</a:t>
            </a:r>
            <a:endParaRPr sz="2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800"/>
              <a:buFont typeface="Arial"/>
              <a:buNone/>
            </a:pPr>
            <a:r>
              <a:rPr lang="en-US" sz="2800" b="1">
                <a:solidFill>
                  <a:schemeClr val="dk1"/>
                </a:solidFill>
                <a:latin typeface="Calibri"/>
                <a:ea typeface="Calibri"/>
                <a:cs typeface="Calibri"/>
                <a:sym typeface="Calibri"/>
              </a:rPr>
              <a:t>We will start in just a few minutes…</a:t>
            </a:r>
            <a:endParaRPr>
              <a:highlight>
                <a:schemeClr val="lt1"/>
              </a:highlight>
            </a:endParaRPr>
          </a:p>
        </p:txBody>
      </p:sp>
      <p:sp>
        <p:nvSpPr>
          <p:cNvPr id="126" name="Google Shape;126;p19"/>
          <p:cNvSpPr txBox="1"/>
          <p:nvPr/>
        </p:nvSpPr>
        <p:spPr>
          <a:xfrm>
            <a:off x="1197300" y="1480550"/>
            <a:ext cx="6877800" cy="1662300"/>
          </a:xfrm>
          <a:prstGeom prst="rect">
            <a:avLst/>
          </a:prstGeom>
          <a:solidFill>
            <a:schemeClr val="lt1"/>
          </a:solidFill>
          <a:ln w="38100" cap="flat" cmpd="sng">
            <a:solidFill>
              <a:srgbClr val="1F75BC"/>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3600" b="1">
                <a:solidFill>
                  <a:schemeClr val="dk1"/>
                </a:solidFill>
                <a:latin typeface="Calibri"/>
                <a:ea typeface="Calibri"/>
                <a:cs typeface="Calibri"/>
                <a:sym typeface="Calibri"/>
              </a:rPr>
              <a:t>ESSER III District Plan </a:t>
            </a:r>
            <a:endParaRPr sz="36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000" b="1">
                <a:solidFill>
                  <a:schemeClr val="dk1"/>
                </a:solidFill>
                <a:latin typeface="Calibri"/>
                <a:ea typeface="Calibri"/>
                <a:cs typeface="Calibri"/>
                <a:sym typeface="Calibri"/>
              </a:rPr>
              <a:t>Q&amp;A Session</a:t>
            </a:r>
            <a:endParaRPr sz="30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000" b="1">
                <a:solidFill>
                  <a:schemeClr val="dk1"/>
                </a:solidFill>
                <a:latin typeface="Calibri"/>
                <a:ea typeface="Calibri"/>
                <a:cs typeface="Calibri"/>
                <a:sym typeface="Calibri"/>
              </a:rPr>
              <a:t>September 8, 2021</a:t>
            </a:r>
            <a:endParaRPr sz="3000" b="1">
              <a:solidFill>
                <a:schemeClr val="dk1"/>
              </a:solidFill>
              <a:latin typeface="Calibri"/>
              <a:ea typeface="Calibri"/>
              <a:cs typeface="Calibri"/>
              <a:sym typeface="Calibri"/>
            </a:endParaRPr>
          </a:p>
        </p:txBody>
      </p:sp>
      <p:pic>
        <p:nvPicPr>
          <p:cNvPr id="127" name="Google Shape;127;p19" descr="&quot;&quot;"/>
          <p:cNvPicPr preferRelativeResize="0"/>
          <p:nvPr/>
        </p:nvPicPr>
        <p:blipFill>
          <a:blip r:embed="rId3">
            <a:alphaModFix/>
          </a:blip>
          <a:stretch>
            <a:fillRect/>
          </a:stretch>
        </p:blipFill>
        <p:spPr>
          <a:xfrm>
            <a:off x="6603900" y="2236550"/>
            <a:ext cx="562525" cy="56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title"/>
          </p:nvPr>
        </p:nvSpPr>
        <p:spPr>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lvl="0"/>
            <a:r>
              <a:rPr lang="en-US" sz="2800" dirty="0">
                <a:solidFill>
                  <a:schemeClr val="accent1"/>
                </a:solidFill>
                <a:latin typeface="Calibri"/>
                <a:ea typeface="Calibri"/>
                <a:cs typeface="Calibri"/>
                <a:sym typeface="Calibri"/>
              </a:rPr>
              <a:t>Community </a:t>
            </a:r>
            <a:r>
              <a:rPr lang="en-US" sz="2800" dirty="0" smtClean="0">
                <a:solidFill>
                  <a:schemeClr val="accent1"/>
                </a:solidFill>
                <a:latin typeface="Calibri"/>
                <a:ea typeface="Calibri"/>
                <a:cs typeface="Calibri"/>
                <a:sym typeface="Calibri"/>
              </a:rPr>
              <a:t>Engagement :</a:t>
            </a:r>
            <a:endParaRPr lang="en-US" sz="2800" dirty="0">
              <a:solidFill>
                <a:schemeClr val="accent1"/>
              </a:solidFill>
              <a:latin typeface="Calibri"/>
              <a:ea typeface="Calibri"/>
              <a:cs typeface="Calibri"/>
              <a:sym typeface="Calibri"/>
            </a:endParaRPr>
          </a:p>
        </p:txBody>
      </p:sp>
      <p:sp>
        <p:nvSpPr>
          <p:cNvPr id="251" name="Google Shape;251;p33"/>
          <p:cNvSpPr txBox="1"/>
          <p:nvPr/>
        </p:nvSpPr>
        <p:spPr>
          <a:xfrm>
            <a:off x="697850" y="1163525"/>
            <a:ext cx="8043000" cy="350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1700" b="1">
                <a:solidFill>
                  <a:schemeClr val="dk2"/>
                </a:solidFill>
                <a:latin typeface="Calibri"/>
                <a:ea typeface="Calibri"/>
                <a:cs typeface="Calibri"/>
                <a:sym typeface="Calibri"/>
              </a:rPr>
              <a:t>Focal Groups</a:t>
            </a:r>
            <a:endParaRPr sz="1700" b="1">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1700">
                <a:solidFill>
                  <a:schemeClr val="dk2"/>
                </a:solidFill>
                <a:latin typeface="Calibri"/>
                <a:ea typeface="Calibri"/>
                <a:cs typeface="Calibri"/>
                <a:sym typeface="Calibri"/>
              </a:rPr>
              <a:t>Meaningful consultation with stakeholders for </a:t>
            </a:r>
            <a:r>
              <a:rPr lang="en-US" sz="1700" b="1">
                <a:solidFill>
                  <a:schemeClr val="dk2"/>
                </a:solidFill>
                <a:latin typeface="Calibri"/>
                <a:ea typeface="Calibri"/>
                <a:cs typeface="Calibri"/>
                <a:sym typeface="Calibri"/>
              </a:rPr>
              <a:t>both ESSER III and SIA</a:t>
            </a:r>
            <a:r>
              <a:rPr lang="en-US" sz="1700">
                <a:solidFill>
                  <a:schemeClr val="dk2"/>
                </a:solidFill>
                <a:latin typeface="Calibri"/>
                <a:ea typeface="Calibri"/>
                <a:cs typeface="Calibri"/>
                <a:sym typeface="Calibri"/>
              </a:rPr>
              <a:t> include: </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Students</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Families</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Educators, including school and district administrators, teachers, and their unions</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Tribes</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Civil rights organizations, including disability rights organizations</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Stakeholders representing the interests of children with disabilities, English learners, children experiencing homelessness, children and youth in foster care, and other underserved students.</a:t>
            </a:r>
            <a:endParaRPr sz="170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1700" b="1">
                <a:solidFill>
                  <a:schemeClr val="dk2"/>
                </a:solidFill>
                <a:latin typeface="Calibri"/>
                <a:ea typeface="Calibri"/>
                <a:cs typeface="Calibri"/>
                <a:sym typeface="Calibri"/>
              </a:rPr>
              <a:t>ESSER III focal student groups</a:t>
            </a:r>
            <a:r>
              <a:rPr lang="en-US" sz="1700">
                <a:solidFill>
                  <a:schemeClr val="dk2"/>
                </a:solidFill>
                <a:latin typeface="Calibri"/>
                <a:ea typeface="Calibri"/>
                <a:cs typeface="Calibri"/>
                <a:sym typeface="Calibri"/>
              </a:rPr>
              <a:t>, NOT formally included in SIA:</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Migrant Students </a:t>
            </a:r>
            <a:endParaRPr sz="170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Incarcerated Youth </a:t>
            </a:r>
            <a:endParaRPr sz="2100">
              <a:solidFill>
                <a:schemeClr val="dk2"/>
              </a:solidFill>
              <a:latin typeface="Calibri"/>
              <a:ea typeface="Calibri"/>
              <a:cs typeface="Calibri"/>
              <a:sym typeface="Calibri"/>
            </a:endParaRPr>
          </a:p>
        </p:txBody>
      </p:sp>
      <p:sp>
        <p:nvSpPr>
          <p:cNvPr id="252" name="Google Shape;252;p33"/>
          <p:cNvSpPr txBox="1">
            <a:spLocks noGrp="1"/>
          </p:cNvSpPr>
          <p:nvPr>
            <p:ph type="subTitle" idx="4294967295"/>
          </p:nvPr>
        </p:nvSpPr>
        <p:spPr>
          <a:xfrm>
            <a:off x="523875" y="4768850"/>
            <a:ext cx="8620125" cy="15779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solidFill>
                  <a:schemeClr val="dk2"/>
                </a:solidFill>
              </a:rPr>
              <a:t>Migrant Students and Incarcerated Youth are served through regional partnerships that vary by district. The information collected will inform how we plan to serve the students across the state.  </a:t>
            </a:r>
            <a:endParaRPr sz="2000">
              <a:solidFill>
                <a:schemeClr val="dk2"/>
              </a:solidFill>
            </a:endParaRPr>
          </a:p>
          <a:p>
            <a:pPr marL="0" lvl="0" indent="0" algn="l" rtl="0">
              <a:spcBef>
                <a:spcPts val="1000"/>
              </a:spcBef>
              <a:spcAft>
                <a:spcPts val="0"/>
              </a:spcAft>
              <a:buNone/>
            </a:pPr>
            <a:r>
              <a:rPr lang="en-US" sz="2000">
                <a:solidFill>
                  <a:schemeClr val="dk2"/>
                </a:solidFill>
              </a:rPr>
              <a:t>Logic is built into the questions and will vary based on students enrolled in your district and how services are provided.</a:t>
            </a:r>
            <a:endParaRPr sz="2000">
              <a:solidFill>
                <a:schemeClr val="dk2"/>
              </a:solidFill>
            </a:endParaRPr>
          </a:p>
          <a:p>
            <a:pPr marL="0" lvl="0" indent="0" algn="l" rtl="0">
              <a:spcBef>
                <a:spcPts val="1000"/>
              </a:spcBef>
              <a:spcAft>
                <a:spcPts val="0"/>
              </a:spcAft>
              <a:buNone/>
            </a:pPr>
            <a:endParaRPr sz="2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lvl="0"/>
            <a:r>
              <a:rPr lang="en-US" sz="2800" dirty="0">
                <a:solidFill>
                  <a:schemeClr val="accent1"/>
                </a:solidFill>
                <a:latin typeface="Calibri"/>
                <a:ea typeface="Calibri"/>
                <a:cs typeface="Calibri"/>
                <a:sym typeface="Calibri"/>
              </a:rPr>
              <a:t>Community </a:t>
            </a:r>
            <a:r>
              <a:rPr lang="en-US" sz="2800" dirty="0" smtClean="0">
                <a:solidFill>
                  <a:schemeClr val="accent1"/>
                </a:solidFill>
                <a:latin typeface="Calibri"/>
                <a:ea typeface="Calibri"/>
                <a:cs typeface="Calibri"/>
                <a:sym typeface="Calibri"/>
              </a:rPr>
              <a:t>Engagement:</a:t>
            </a:r>
            <a:endParaRPr lang="en-US" sz="2800" dirty="0">
              <a:solidFill>
                <a:schemeClr val="accent1"/>
              </a:solidFill>
              <a:latin typeface="Calibri"/>
              <a:ea typeface="Calibri"/>
              <a:cs typeface="Calibri"/>
              <a:sym typeface="Calibri"/>
            </a:endParaRPr>
          </a:p>
        </p:txBody>
      </p:sp>
      <p:sp>
        <p:nvSpPr>
          <p:cNvPr id="259" name="Google Shape;259;p34"/>
          <p:cNvSpPr txBox="1"/>
          <p:nvPr/>
        </p:nvSpPr>
        <p:spPr>
          <a:xfrm>
            <a:off x="27775" y="993275"/>
            <a:ext cx="6044100" cy="4777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a:solidFill>
                  <a:schemeClr val="dk2"/>
                </a:solidFill>
                <a:latin typeface="Calibri"/>
                <a:ea typeface="Calibri"/>
                <a:cs typeface="Calibri"/>
                <a:sym typeface="Calibri"/>
              </a:rPr>
              <a:t>Steps to Complete </a:t>
            </a:r>
            <a:r>
              <a:rPr lang="en-US" sz="2400">
                <a:solidFill>
                  <a:schemeClr val="dk2"/>
                </a:solidFill>
                <a:latin typeface="Calibri"/>
                <a:ea typeface="Calibri"/>
                <a:cs typeface="Calibri"/>
                <a:sym typeface="Calibri"/>
              </a:rPr>
              <a:t>Section 2</a:t>
            </a:r>
            <a:endParaRPr sz="240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Confirm whether your district’s SIA Plan is current</a:t>
            </a:r>
            <a:endParaRPr sz="210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Follow the prompts to share information about Migrant Students and Incarcerated Youth</a:t>
            </a:r>
            <a:endParaRPr sz="210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There is no one right answer. The information being collected across the state will:</a:t>
            </a:r>
            <a:endParaRPr sz="2100">
              <a:solidFill>
                <a:schemeClr val="dk2"/>
              </a:solidFill>
              <a:latin typeface="Calibri"/>
              <a:ea typeface="Calibri"/>
              <a:cs typeface="Calibri"/>
              <a:sym typeface="Calibri"/>
            </a:endParaRPr>
          </a:p>
          <a:p>
            <a:pPr marL="914400" lvl="1" indent="-361950" algn="l" rtl="0">
              <a:lnSpc>
                <a:spcPct val="90000"/>
              </a:lnSpc>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Likely reflect a large range of student enrollment scenarios, service contracts, and partnerships</a:t>
            </a:r>
            <a:endParaRPr sz="2100">
              <a:solidFill>
                <a:schemeClr val="dk2"/>
              </a:solidFill>
              <a:latin typeface="Calibri"/>
              <a:ea typeface="Calibri"/>
              <a:cs typeface="Calibri"/>
              <a:sym typeface="Calibri"/>
            </a:endParaRPr>
          </a:p>
          <a:p>
            <a:pPr marL="914400" lvl="1" indent="-361950" algn="l" rtl="0">
              <a:lnSpc>
                <a:spcPct val="90000"/>
              </a:lnSpc>
              <a:spcBef>
                <a:spcPts val="100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Inform statewide plans to better support the students going forward</a:t>
            </a:r>
            <a:endParaRPr sz="2100">
              <a:solidFill>
                <a:schemeClr val="dk2"/>
              </a:solidFill>
              <a:latin typeface="Calibri"/>
              <a:ea typeface="Calibri"/>
              <a:cs typeface="Calibri"/>
              <a:sym typeface="Calibri"/>
            </a:endParaRPr>
          </a:p>
          <a:p>
            <a:pPr marL="914400" lvl="1" indent="-361950" algn="l" rtl="0">
              <a:lnSpc>
                <a:spcPct val="90000"/>
              </a:lnSpc>
              <a:spcBef>
                <a:spcPts val="1000"/>
              </a:spcBef>
              <a:spcAft>
                <a:spcPts val="1000"/>
              </a:spcAft>
              <a:buClr>
                <a:schemeClr val="dk2"/>
              </a:buClr>
              <a:buSzPts val="2100"/>
              <a:buFont typeface="Calibri"/>
              <a:buChar char="○"/>
            </a:pPr>
            <a:r>
              <a:rPr lang="en-US" sz="2100">
                <a:solidFill>
                  <a:schemeClr val="dk2"/>
                </a:solidFill>
                <a:latin typeface="Calibri"/>
                <a:ea typeface="Calibri"/>
                <a:cs typeface="Calibri"/>
                <a:sym typeface="Calibri"/>
              </a:rPr>
              <a:t>Help identify where work is underway to build on and share learning</a:t>
            </a:r>
            <a:endParaRPr sz="2100">
              <a:solidFill>
                <a:schemeClr val="dk2"/>
              </a:solidFill>
              <a:latin typeface="Calibri"/>
              <a:ea typeface="Calibri"/>
              <a:cs typeface="Calibri"/>
              <a:sym typeface="Calibri"/>
            </a:endParaRPr>
          </a:p>
        </p:txBody>
      </p:sp>
      <p:pic>
        <p:nvPicPr>
          <p:cNvPr id="260" name="Google Shape;260;p34" descr="&quot;&quot;"/>
          <p:cNvPicPr preferRelativeResize="0"/>
          <p:nvPr/>
        </p:nvPicPr>
        <p:blipFill rotWithShape="1">
          <a:blip r:embed="rId3">
            <a:alphaModFix/>
          </a:blip>
          <a:srcRect l="58023" t="5606" r="11318" b="18422"/>
          <a:stretch/>
        </p:blipFill>
        <p:spPr>
          <a:xfrm>
            <a:off x="6071875" y="1075475"/>
            <a:ext cx="3058125" cy="4262725"/>
          </a:xfrm>
          <a:prstGeom prst="rect">
            <a:avLst/>
          </a:prstGeom>
          <a:noFill/>
          <a:ln>
            <a:noFill/>
          </a:ln>
        </p:spPr>
      </p:pic>
      <p:sp>
        <p:nvSpPr>
          <p:cNvPr id="261" name="Google Shape;261;p34"/>
          <p:cNvSpPr txBox="1"/>
          <p:nvPr/>
        </p:nvSpPr>
        <p:spPr>
          <a:xfrm>
            <a:off x="6204274" y="5305925"/>
            <a:ext cx="2820600" cy="76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1000"/>
              </a:spcAft>
              <a:buNone/>
            </a:pPr>
            <a:r>
              <a:rPr lang="en-US">
                <a:solidFill>
                  <a:schemeClr val="dk2"/>
                </a:solidFill>
                <a:latin typeface="Calibri"/>
                <a:ea typeface="Calibri"/>
                <a:cs typeface="Calibri"/>
                <a:sym typeface="Calibri"/>
              </a:rPr>
              <a:t>Note: the Smartsheet includes logic that may prompt for additional questions based on your responses.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ESSER Timing &amp; Allocations</a:t>
            </a:r>
            <a:br>
              <a:rPr lang="en-US" dirty="0">
                <a:solidFill>
                  <a:schemeClr val="accent1"/>
                </a:solidFill>
                <a:latin typeface="Calibri"/>
                <a:ea typeface="Calibri"/>
                <a:cs typeface="Calibri"/>
                <a:sym typeface="Calibri"/>
              </a:rPr>
            </a:br>
            <a:endParaRPr lang="en-US" dirty="0"/>
          </a:p>
        </p:txBody>
      </p:sp>
      <p:graphicFrame>
        <p:nvGraphicFramePr>
          <p:cNvPr id="269" name="Google Shape;269;p35" descr="&quot;&quot;"/>
          <p:cNvGraphicFramePr/>
          <p:nvPr>
            <p:extLst>
              <p:ext uri="{D42A27DB-BD31-4B8C-83A1-F6EECF244321}">
                <p14:modId xmlns:p14="http://schemas.microsoft.com/office/powerpoint/2010/main" val="3715240710"/>
              </p:ext>
            </p:extLst>
          </p:nvPr>
        </p:nvGraphicFramePr>
        <p:xfrm>
          <a:off x="431488" y="1235764"/>
          <a:ext cx="8425025" cy="3921132"/>
        </p:xfrm>
        <a:graphic>
          <a:graphicData uri="http://schemas.openxmlformats.org/drawingml/2006/table">
            <a:tbl>
              <a:tblPr firstRow="1">
                <a:noFill/>
                <a:tableStyleId>{AFA9C2D9-1472-418A-9905-CE64FE122D5A}</a:tableStyleId>
              </a:tblPr>
              <a:tblGrid>
                <a:gridCol w="3270175">
                  <a:extLst>
                    <a:ext uri="{9D8B030D-6E8A-4147-A177-3AD203B41FA5}">
                      <a16:colId xmlns:a16="http://schemas.microsoft.com/office/drawing/2014/main" val="20000"/>
                    </a:ext>
                  </a:extLst>
                </a:gridCol>
                <a:gridCol w="1722900">
                  <a:extLst>
                    <a:ext uri="{9D8B030D-6E8A-4147-A177-3AD203B41FA5}">
                      <a16:colId xmlns:a16="http://schemas.microsoft.com/office/drawing/2014/main" val="20001"/>
                    </a:ext>
                  </a:extLst>
                </a:gridCol>
                <a:gridCol w="3431950">
                  <a:extLst>
                    <a:ext uri="{9D8B030D-6E8A-4147-A177-3AD203B41FA5}">
                      <a16:colId xmlns:a16="http://schemas.microsoft.com/office/drawing/2014/main" val="20002"/>
                    </a:ext>
                  </a:extLst>
                </a:gridCol>
              </a:tblGrid>
              <a:tr h="841225">
                <a:tc>
                  <a:txBody>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lt1"/>
                          </a:solidFill>
                          <a:latin typeface="Calibri"/>
                          <a:ea typeface="Calibri"/>
                          <a:cs typeface="Calibri"/>
                          <a:sym typeface="Calibri"/>
                        </a:rPr>
                        <a:t>ESSER Funding Stream </a:t>
                      </a:r>
                      <a:endParaRPr b="1" dirty="0">
                        <a:solidFill>
                          <a:schemeClr val="l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lnSpc>
                          <a:spcPct val="90000"/>
                        </a:lnSpc>
                        <a:spcBef>
                          <a:spcPts val="1000"/>
                        </a:spcBef>
                        <a:spcAft>
                          <a:spcPts val="0"/>
                        </a:spcAft>
                        <a:buClr>
                          <a:schemeClr val="dk1"/>
                        </a:buClr>
                        <a:buSzPts val="1100"/>
                        <a:buFont typeface="Arial"/>
                        <a:buNone/>
                      </a:pPr>
                      <a:r>
                        <a:rPr lang="en-US" sz="2400" b="1" dirty="0">
                          <a:solidFill>
                            <a:schemeClr val="lt1"/>
                          </a:solidFill>
                          <a:latin typeface="Calibri"/>
                          <a:ea typeface="Calibri"/>
                          <a:cs typeface="Calibri"/>
                          <a:sym typeface="Calibri"/>
                        </a:rPr>
                        <a:t>Funding Deadline</a:t>
                      </a:r>
                      <a:endParaRPr sz="2400" b="1" dirty="0">
                        <a:solidFill>
                          <a:schemeClr val="lt1"/>
                        </a:solidFill>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n-US" b="1" dirty="0">
                          <a:solidFill>
                            <a:schemeClr val="lt1"/>
                          </a:solidFill>
                          <a:latin typeface="Calibri"/>
                          <a:ea typeface="Calibri"/>
                          <a:cs typeface="Calibri"/>
                          <a:sym typeface="Calibri"/>
                        </a:rPr>
                        <a:t>(Obligated by...)</a:t>
                      </a:r>
                      <a:endParaRPr sz="1600" b="1" dirty="0">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lnSpc>
                          <a:spcPct val="90000"/>
                        </a:lnSpc>
                        <a:spcBef>
                          <a:spcPts val="1000"/>
                        </a:spcBef>
                        <a:spcAft>
                          <a:spcPts val="0"/>
                        </a:spcAft>
                        <a:buNone/>
                      </a:pPr>
                      <a:r>
                        <a:rPr lang="en-US" sz="2400" b="1" dirty="0">
                          <a:solidFill>
                            <a:schemeClr val="lt1"/>
                          </a:solidFill>
                          <a:latin typeface="Calibri"/>
                          <a:ea typeface="Calibri"/>
                          <a:cs typeface="Calibri"/>
                          <a:sym typeface="Calibri"/>
                        </a:rPr>
                        <a:t>Oregon District Allocations</a:t>
                      </a:r>
                      <a:endParaRPr sz="2400" b="1" dirty="0">
                        <a:solidFill>
                          <a:schemeClr val="l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58925">
                <a:tc>
                  <a:txBody>
                    <a:bodyPr/>
                    <a:lstStyle/>
                    <a:p>
                      <a:pPr marL="0" lvl="0" indent="0" algn="l" rtl="0">
                        <a:lnSpc>
                          <a:spcPct val="90000"/>
                        </a:lnSpc>
                        <a:spcBef>
                          <a:spcPts val="0"/>
                        </a:spcBef>
                        <a:spcAft>
                          <a:spcPts val="0"/>
                        </a:spcAft>
                        <a:buClr>
                          <a:schemeClr val="dk1"/>
                        </a:buClr>
                        <a:buSzPts val="1100"/>
                        <a:buFont typeface="Arial"/>
                        <a:buNone/>
                      </a:pPr>
                      <a:r>
                        <a:rPr lang="en-US" sz="1900">
                          <a:solidFill>
                            <a:schemeClr val="dk2"/>
                          </a:solidFill>
                          <a:latin typeface="Calibri"/>
                          <a:ea typeface="Calibri"/>
                          <a:cs typeface="Calibri"/>
                          <a:sym typeface="Calibri"/>
                        </a:rPr>
                        <a:t>ESSER I (CARES Act) </a:t>
                      </a:r>
                      <a:endParaRPr sz="1900">
                        <a:solidFill>
                          <a:schemeClr val="dk2"/>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800">
                          <a:solidFill>
                            <a:schemeClr val="dk2"/>
                          </a:solidFill>
                          <a:latin typeface="Calibri"/>
                          <a:ea typeface="Calibri"/>
                          <a:cs typeface="Calibri"/>
                          <a:sym typeface="Calibri"/>
                        </a:rPr>
                        <a:t>- $13.23 billion total</a:t>
                      </a:r>
                      <a:endParaRPr sz="1800">
                        <a:solidFill>
                          <a:schemeClr val="dk2"/>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800">
                          <a:solidFill>
                            <a:schemeClr val="dk2"/>
                          </a:solidFill>
                          <a:latin typeface="Calibri"/>
                          <a:ea typeface="Calibri"/>
                          <a:cs typeface="Calibri"/>
                          <a:sym typeface="Calibri"/>
                        </a:rPr>
                        <a:t>- $     to Oregon</a:t>
                      </a:r>
                      <a:endParaRPr sz="1800">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lnSpc>
                          <a:spcPct val="90000"/>
                        </a:lnSpc>
                        <a:spcBef>
                          <a:spcPts val="1000"/>
                        </a:spcBef>
                        <a:spcAft>
                          <a:spcPts val="0"/>
                        </a:spcAft>
                        <a:buClr>
                          <a:schemeClr val="dk1"/>
                        </a:buClr>
                        <a:buSzPts val="1100"/>
                        <a:buFont typeface="Arial"/>
                        <a:buNone/>
                      </a:pPr>
                      <a:r>
                        <a:rPr lang="en-US" sz="1900">
                          <a:solidFill>
                            <a:schemeClr val="dk2"/>
                          </a:solidFill>
                          <a:latin typeface="Calibri"/>
                          <a:ea typeface="Calibri"/>
                          <a:cs typeface="Calibri"/>
                          <a:sym typeface="Calibri"/>
                        </a:rPr>
                        <a:t>September 30 </a:t>
                      </a:r>
                      <a:r>
                        <a:rPr lang="en-US" sz="1900" b="1">
                          <a:solidFill>
                            <a:schemeClr val="dk2"/>
                          </a:solidFill>
                          <a:latin typeface="Calibri"/>
                          <a:ea typeface="Calibri"/>
                          <a:cs typeface="Calibri"/>
                          <a:sym typeface="Calibri"/>
                        </a:rPr>
                        <a:t>2022</a:t>
                      </a:r>
                      <a:endParaRPr sz="1900" b="1">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90000"/>
                        </a:lnSpc>
                        <a:spcBef>
                          <a:spcPts val="0"/>
                        </a:spcBef>
                        <a:spcAft>
                          <a:spcPts val="0"/>
                        </a:spcAft>
                        <a:buNone/>
                      </a:pPr>
                      <a:r>
                        <a:rPr lang="en-US" sz="1900" u="sng">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ESSER I District Allocations</a:t>
                      </a:r>
                      <a:r>
                        <a:rPr lang="en-US" sz="1900">
                          <a:solidFill>
                            <a:schemeClr val="accent1"/>
                          </a:solidFill>
                          <a:latin typeface="Calibri"/>
                          <a:ea typeface="Calibri"/>
                          <a:cs typeface="Calibri"/>
                          <a:sym typeface="Calibri"/>
                        </a:rPr>
                        <a:t> </a:t>
                      </a:r>
                      <a:endParaRPr sz="1900">
                        <a:solidFill>
                          <a:schemeClr val="accent1"/>
                        </a:solidFill>
                        <a:latin typeface="Calibri"/>
                        <a:ea typeface="Calibri"/>
                        <a:cs typeface="Calibri"/>
                        <a:sym typeface="Calibri"/>
                      </a:endParaRPr>
                    </a:p>
                    <a:p>
                      <a:pPr marL="0" lvl="0" indent="0" algn="l" rtl="0">
                        <a:lnSpc>
                          <a:spcPct val="90000"/>
                        </a:lnSpc>
                        <a:spcBef>
                          <a:spcPts val="0"/>
                        </a:spcBef>
                        <a:spcAft>
                          <a:spcPts val="0"/>
                        </a:spcAft>
                        <a:buNone/>
                      </a:pPr>
                      <a:r>
                        <a:rPr lang="en-US" sz="1300" u="sng">
                          <a:solidFill>
                            <a:schemeClr val="hlink"/>
                          </a:solidFill>
                          <a:latin typeface="Calibri"/>
                          <a:ea typeface="Calibri"/>
                          <a:cs typeface="Calibri"/>
                          <a:sym typeface="Calibri"/>
                          <a:hlinkClick r:id="rId4"/>
                        </a:rPr>
                        <a:t>ODE ESSER I website</a:t>
                      </a:r>
                      <a:endParaRPr sz="130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300">
                          <a:solidFill>
                            <a:schemeClr val="accent1"/>
                          </a:solidFill>
                          <a:latin typeface="Calibri"/>
                          <a:ea typeface="Calibri"/>
                          <a:cs typeface="Calibri"/>
                          <a:sym typeface="Calibri"/>
                        </a:rPr>
                        <a:t>No district plan requirements</a:t>
                      </a:r>
                      <a:endParaRPr sz="1300">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58925">
                <a:tc>
                  <a:txBody>
                    <a:bodyPr/>
                    <a:lstStyle/>
                    <a:p>
                      <a:pPr marL="0" lvl="0" indent="0" algn="l" rtl="0">
                        <a:lnSpc>
                          <a:spcPct val="90000"/>
                        </a:lnSpc>
                        <a:spcBef>
                          <a:spcPts val="0"/>
                        </a:spcBef>
                        <a:spcAft>
                          <a:spcPts val="0"/>
                        </a:spcAft>
                        <a:buClr>
                          <a:schemeClr val="dk1"/>
                        </a:buClr>
                        <a:buSzPts val="1100"/>
                        <a:buFont typeface="Arial"/>
                        <a:buNone/>
                      </a:pPr>
                      <a:r>
                        <a:rPr lang="en-US" sz="1900">
                          <a:solidFill>
                            <a:schemeClr val="dk2"/>
                          </a:solidFill>
                          <a:latin typeface="Calibri"/>
                          <a:ea typeface="Calibri"/>
                          <a:cs typeface="Calibri"/>
                          <a:sym typeface="Calibri"/>
                        </a:rPr>
                        <a:t>ESSER II (CRRSA Act)</a:t>
                      </a:r>
                      <a:endParaRPr sz="1900">
                        <a:solidFill>
                          <a:schemeClr val="dk2"/>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900">
                          <a:solidFill>
                            <a:schemeClr val="dk2"/>
                          </a:solidFill>
                          <a:latin typeface="Calibri"/>
                          <a:ea typeface="Calibri"/>
                          <a:cs typeface="Calibri"/>
                          <a:sym typeface="Calibri"/>
                        </a:rPr>
                        <a:t>- $54.3 billion total</a:t>
                      </a:r>
                      <a:endParaRPr sz="1900">
                        <a:solidFill>
                          <a:schemeClr val="dk2"/>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900">
                          <a:solidFill>
                            <a:schemeClr val="dk2"/>
                          </a:solidFill>
                          <a:latin typeface="Calibri"/>
                          <a:ea typeface="Calibri"/>
                          <a:cs typeface="Calibri"/>
                          <a:sym typeface="Calibri"/>
                        </a:rPr>
                        <a:t>- $     to Oregon</a:t>
                      </a:r>
                      <a:endParaRPr sz="1900">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lnSpc>
                          <a:spcPct val="90000"/>
                        </a:lnSpc>
                        <a:spcBef>
                          <a:spcPts val="1000"/>
                        </a:spcBef>
                        <a:spcAft>
                          <a:spcPts val="0"/>
                        </a:spcAft>
                        <a:buClr>
                          <a:schemeClr val="dk1"/>
                        </a:buClr>
                        <a:buSzPts val="1100"/>
                        <a:buFont typeface="Arial"/>
                        <a:buNone/>
                      </a:pPr>
                      <a:r>
                        <a:rPr lang="en-US" sz="1900">
                          <a:solidFill>
                            <a:schemeClr val="dk2"/>
                          </a:solidFill>
                          <a:latin typeface="Calibri"/>
                          <a:ea typeface="Calibri"/>
                          <a:cs typeface="Calibri"/>
                          <a:sym typeface="Calibri"/>
                        </a:rPr>
                        <a:t>September 30 </a:t>
                      </a:r>
                      <a:r>
                        <a:rPr lang="en-US" sz="1900" b="1">
                          <a:solidFill>
                            <a:schemeClr val="dk2"/>
                          </a:solidFill>
                          <a:latin typeface="Calibri"/>
                          <a:ea typeface="Calibri"/>
                          <a:cs typeface="Calibri"/>
                          <a:sym typeface="Calibri"/>
                        </a:rPr>
                        <a:t>2023</a:t>
                      </a:r>
                      <a:endParaRPr sz="1900" b="1">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None/>
                      </a:pPr>
                      <a:r>
                        <a:rPr lang="en-US" sz="2000" u="sng">
                          <a:solidFill>
                            <a:schemeClr val="hlink"/>
                          </a:solidFill>
                          <a:latin typeface="Calibri"/>
                          <a:ea typeface="Calibri"/>
                          <a:cs typeface="Calibri"/>
                          <a:sym typeface="Calibri"/>
                          <a:hlinkClick r:id="rId5"/>
                        </a:rPr>
                        <a:t>ESSER II District Allocations</a:t>
                      </a:r>
                      <a:endParaRPr sz="2000">
                        <a:solidFill>
                          <a:schemeClr val="accent1"/>
                        </a:solidFill>
                        <a:latin typeface="Calibri"/>
                        <a:ea typeface="Calibri"/>
                        <a:cs typeface="Calibri"/>
                        <a:sym typeface="Calibri"/>
                      </a:endParaRPr>
                    </a:p>
                    <a:p>
                      <a:pPr marL="0" lvl="0" indent="0" algn="l" rtl="0">
                        <a:lnSpc>
                          <a:spcPct val="90000"/>
                        </a:lnSpc>
                        <a:spcBef>
                          <a:spcPts val="0"/>
                        </a:spcBef>
                        <a:spcAft>
                          <a:spcPts val="0"/>
                        </a:spcAft>
                        <a:buNone/>
                      </a:pPr>
                      <a:r>
                        <a:rPr lang="en-US" sz="1300" u="sng">
                          <a:solidFill>
                            <a:schemeClr val="accent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ODE ESSER II website</a:t>
                      </a:r>
                      <a:endParaRPr sz="130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300">
                          <a:solidFill>
                            <a:schemeClr val="accent1"/>
                          </a:solidFill>
                          <a:latin typeface="Calibri"/>
                          <a:ea typeface="Calibri"/>
                          <a:cs typeface="Calibri"/>
                          <a:sym typeface="Calibri"/>
                        </a:rPr>
                        <a:t>No district plan requirements</a:t>
                      </a:r>
                      <a:endParaRPr sz="1300">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25425">
                <a:tc>
                  <a:txBody>
                    <a:bodyPr/>
                    <a:lstStyle/>
                    <a:p>
                      <a:pPr marL="0" lvl="0" indent="0" algn="l" rtl="0">
                        <a:lnSpc>
                          <a:spcPct val="90000"/>
                        </a:lnSpc>
                        <a:spcBef>
                          <a:spcPts val="0"/>
                        </a:spcBef>
                        <a:spcAft>
                          <a:spcPts val="0"/>
                        </a:spcAft>
                        <a:buClr>
                          <a:schemeClr val="dk1"/>
                        </a:buClr>
                        <a:buSzPts val="1100"/>
                        <a:buFont typeface="Arial"/>
                        <a:buNone/>
                      </a:pPr>
                      <a:r>
                        <a:rPr lang="en-US" sz="1900" dirty="0">
                          <a:solidFill>
                            <a:schemeClr val="dk2"/>
                          </a:solidFill>
                          <a:latin typeface="Calibri"/>
                          <a:ea typeface="Calibri"/>
                          <a:cs typeface="Calibri"/>
                          <a:sym typeface="Calibri"/>
                        </a:rPr>
                        <a:t>ESSER III/ARP ESSER (ARP Act) </a:t>
                      </a:r>
                      <a:endParaRPr sz="1900" dirty="0">
                        <a:solidFill>
                          <a:schemeClr val="dk2"/>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900" dirty="0">
                          <a:solidFill>
                            <a:schemeClr val="dk2"/>
                          </a:solidFill>
                          <a:latin typeface="Calibri"/>
                          <a:ea typeface="Calibri"/>
                          <a:cs typeface="Calibri"/>
                          <a:sym typeface="Calibri"/>
                        </a:rPr>
                        <a:t>- $121.975 billion total</a:t>
                      </a:r>
                      <a:endParaRPr sz="1900" dirty="0">
                        <a:solidFill>
                          <a:schemeClr val="dk2"/>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900" dirty="0">
                          <a:solidFill>
                            <a:schemeClr val="dk2"/>
                          </a:solidFill>
                          <a:latin typeface="Calibri"/>
                          <a:ea typeface="Calibri"/>
                          <a:cs typeface="Calibri"/>
                          <a:sym typeface="Calibri"/>
                        </a:rPr>
                        <a:t>- $1.1 billion to Oregon</a:t>
                      </a:r>
                      <a:endParaRPr sz="1900" dirty="0">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lnSpc>
                          <a:spcPct val="90000"/>
                        </a:lnSpc>
                        <a:spcBef>
                          <a:spcPts val="1000"/>
                        </a:spcBef>
                        <a:spcAft>
                          <a:spcPts val="0"/>
                        </a:spcAft>
                        <a:buClr>
                          <a:schemeClr val="dk1"/>
                        </a:buClr>
                        <a:buSzPts val="1100"/>
                        <a:buFont typeface="Arial"/>
                        <a:buNone/>
                      </a:pPr>
                      <a:r>
                        <a:rPr lang="en-US" sz="1900">
                          <a:solidFill>
                            <a:schemeClr val="dk2"/>
                          </a:solidFill>
                          <a:latin typeface="Calibri"/>
                          <a:ea typeface="Calibri"/>
                          <a:cs typeface="Calibri"/>
                          <a:sym typeface="Calibri"/>
                        </a:rPr>
                        <a:t>September 30 </a:t>
                      </a:r>
                      <a:r>
                        <a:rPr lang="en-US" sz="1900" b="1">
                          <a:solidFill>
                            <a:schemeClr val="dk2"/>
                          </a:solidFill>
                          <a:latin typeface="Calibri"/>
                          <a:ea typeface="Calibri"/>
                          <a:cs typeface="Calibri"/>
                          <a:sym typeface="Calibri"/>
                        </a:rPr>
                        <a:t>2024</a:t>
                      </a:r>
                      <a:endParaRPr sz="1900" b="1">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90000"/>
                        </a:lnSpc>
                        <a:spcBef>
                          <a:spcPts val="1000"/>
                        </a:spcBef>
                        <a:spcAft>
                          <a:spcPts val="0"/>
                        </a:spcAft>
                        <a:buClr>
                          <a:schemeClr val="dk1"/>
                        </a:buClr>
                        <a:buSzPts val="1100"/>
                        <a:buFont typeface="Arial"/>
                        <a:buNone/>
                      </a:pPr>
                      <a:r>
                        <a:rPr lang="en-US" sz="2000" u="sng" dirty="0">
                          <a:solidFill>
                            <a:schemeClr val="hlink"/>
                          </a:solidFill>
                          <a:latin typeface="Calibri"/>
                          <a:ea typeface="Calibri"/>
                          <a:cs typeface="Calibri"/>
                          <a:sym typeface="Calibri"/>
                          <a:hlinkClick r:id="rId7"/>
                        </a:rPr>
                        <a:t>ESSER III District Allocations</a:t>
                      </a:r>
                      <a:endParaRPr sz="2000" dirty="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300" u="sng" dirty="0">
                          <a:solidFill>
                            <a:schemeClr val="hlink"/>
                          </a:solidFill>
                          <a:latin typeface="Calibri"/>
                          <a:ea typeface="Calibri"/>
                          <a:cs typeface="Calibri"/>
                          <a:sym typeface="Calibri"/>
                          <a:hlinkClick r:id="rId8"/>
                        </a:rPr>
                        <a:t>ODE ESSER III website</a:t>
                      </a:r>
                      <a:endParaRPr sz="1300" dirty="0">
                        <a:solidFill>
                          <a:schemeClr val="accent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300" dirty="0">
                          <a:solidFill>
                            <a:schemeClr val="accent1"/>
                          </a:solidFill>
                          <a:latin typeface="Calibri"/>
                          <a:ea typeface="Calibri"/>
                          <a:cs typeface="Calibri"/>
                          <a:sym typeface="Calibri"/>
                        </a:rPr>
                        <a:t>District plan requirements </a:t>
                      </a:r>
                      <a:endParaRPr sz="2000" dirty="0">
                        <a:solidFill>
                          <a:schemeClr val="accen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8" name="Google Shape;268;p35"/>
          <p:cNvSpPr txBox="1">
            <a:spLocks noGrp="1"/>
          </p:cNvSpPr>
          <p:nvPr>
            <p:ph type="subTitle" idx="4294967295"/>
          </p:nvPr>
        </p:nvSpPr>
        <p:spPr>
          <a:xfrm>
            <a:off x="173421" y="5156896"/>
            <a:ext cx="7004050" cy="120808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i="1" dirty="0">
                <a:solidFill>
                  <a:schemeClr val="dk2"/>
                </a:solidFill>
                <a:latin typeface="Calibri"/>
                <a:ea typeface="Calibri"/>
                <a:cs typeface="Calibri"/>
                <a:sym typeface="Calibri"/>
              </a:rPr>
              <a:t>All ESSER funding can be used for </a:t>
            </a:r>
            <a:r>
              <a:rPr lang="en-US" i="1" dirty="0">
                <a:solidFill>
                  <a:schemeClr val="dk2"/>
                </a:solidFill>
              </a:rPr>
              <a:t>costs allowable under ESSER I, II &amp; III</a:t>
            </a:r>
            <a:r>
              <a:rPr lang="en-US" i="1" dirty="0">
                <a:solidFill>
                  <a:schemeClr val="dk2"/>
                </a:solidFill>
                <a:latin typeface="Calibri"/>
                <a:ea typeface="Calibri"/>
                <a:cs typeface="Calibri"/>
                <a:sym typeface="Calibri"/>
              </a:rPr>
              <a:t> dating back to March 13, 2020.</a:t>
            </a:r>
            <a:endParaRPr i="1" dirty="0">
              <a:solidFill>
                <a:schemeClr val="dk2"/>
              </a:solidFill>
              <a:latin typeface="Calibri"/>
              <a:ea typeface="Calibri"/>
              <a:cs typeface="Calibri"/>
              <a:sym typeface="Calibri"/>
            </a:endParaRPr>
          </a:p>
        </p:txBody>
      </p:sp>
      <p:sp>
        <p:nvSpPr>
          <p:cNvPr id="267" name="Google Shape;267;p3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Supports and Resources</a:t>
            </a:r>
            <a:br>
              <a:rPr lang="en-US" dirty="0">
                <a:solidFill>
                  <a:schemeClr val="accent1"/>
                </a:solidFill>
              </a:rPr>
            </a:br>
            <a:endParaRPr lang="en-US" dirty="0"/>
          </a:p>
        </p:txBody>
      </p:sp>
      <p:pic>
        <p:nvPicPr>
          <p:cNvPr id="313" name="Google Shape;313;p39" descr="Help assistance support tips guidance advice"/>
          <p:cNvPicPr preferRelativeResize="0"/>
          <p:nvPr/>
        </p:nvPicPr>
        <p:blipFill rotWithShape="1">
          <a:blip r:embed="rId3">
            <a:alphaModFix/>
          </a:blip>
          <a:srcRect/>
          <a:stretch/>
        </p:blipFill>
        <p:spPr>
          <a:xfrm>
            <a:off x="171950" y="93775"/>
            <a:ext cx="3101325" cy="1302550"/>
          </a:xfrm>
          <a:prstGeom prst="rect">
            <a:avLst/>
          </a:prstGeom>
          <a:noFill/>
          <a:ln>
            <a:noFill/>
          </a:ln>
        </p:spPr>
      </p:pic>
      <p:sp>
        <p:nvSpPr>
          <p:cNvPr id="312" name="Google Shape;312;p39"/>
          <p:cNvSpPr txBox="1">
            <a:spLocks noGrp="1"/>
          </p:cNvSpPr>
          <p:nvPr>
            <p:ph type="subTitle" idx="4294967295"/>
          </p:nvPr>
        </p:nvSpPr>
        <p:spPr>
          <a:xfrm>
            <a:off x="122238" y="1743075"/>
            <a:ext cx="9021762" cy="4746625"/>
          </a:xfrm>
          <a:prstGeom prst="rect">
            <a:avLst/>
          </a:prstGeom>
        </p:spPr>
        <p:txBody>
          <a:bodyPr spcFirstLastPara="1" wrap="square" lIns="91425" tIns="45700" rIns="91425" bIns="45700" anchor="t" anchorCtr="0">
            <a:noAutofit/>
          </a:bodyPr>
          <a:lstStyle/>
          <a:p>
            <a:pPr marL="457200" lvl="0" indent="-367179" algn="l" rtl="0">
              <a:spcBef>
                <a:spcPts val="1000"/>
              </a:spcBef>
              <a:spcAft>
                <a:spcPts val="0"/>
              </a:spcAft>
              <a:buClr>
                <a:schemeClr val="dk2"/>
              </a:buClr>
              <a:buSzPts val="2182"/>
              <a:buFont typeface="Calibri"/>
              <a:buChar char="●"/>
            </a:pPr>
            <a:r>
              <a:rPr lang="en-US" sz="2082" b="1" dirty="0">
                <a:solidFill>
                  <a:schemeClr val="dk2"/>
                </a:solidFill>
              </a:rPr>
              <a:t>ESSER III District Plan Q&amp;A Sessions</a:t>
            </a:r>
            <a:r>
              <a:rPr lang="en-US" sz="2082" dirty="0">
                <a:solidFill>
                  <a:schemeClr val="dk2"/>
                </a:solidFill>
              </a:rPr>
              <a:t>  </a:t>
            </a:r>
            <a:endParaRPr sz="2082" dirty="0">
              <a:solidFill>
                <a:schemeClr val="dk2"/>
              </a:solidFill>
            </a:endParaRPr>
          </a:p>
          <a:p>
            <a:pPr marL="457200" lvl="0" indent="-367179" algn="l" rtl="0">
              <a:spcBef>
                <a:spcPts val="1000"/>
              </a:spcBef>
              <a:spcAft>
                <a:spcPts val="0"/>
              </a:spcAft>
              <a:buClr>
                <a:schemeClr val="dk2"/>
              </a:buClr>
              <a:buSzPts val="2182"/>
              <a:buFont typeface="Calibri"/>
              <a:buChar char="●"/>
            </a:pPr>
            <a:r>
              <a:rPr lang="en-US" sz="2082" b="1" dirty="0">
                <a:solidFill>
                  <a:schemeClr val="dk2"/>
                </a:solidFill>
              </a:rPr>
              <a:t>ESSER III </a:t>
            </a:r>
            <a:r>
              <a:rPr lang="en-US" sz="2082" b="1" u="sng" dirty="0">
                <a:solidFill>
                  <a:schemeClr val="hlink"/>
                </a:solidFill>
                <a:hlinkClick r:id="rId4"/>
              </a:rPr>
              <a:t>Self-Paced Support Modules</a:t>
            </a:r>
            <a:endParaRPr sz="2282" b="1" dirty="0">
              <a:solidFill>
                <a:schemeClr val="dk2"/>
              </a:solidFill>
            </a:endParaRPr>
          </a:p>
          <a:p>
            <a:pPr marL="457200" lvl="0" indent="-354479" algn="l" rtl="0">
              <a:spcBef>
                <a:spcPts val="1000"/>
              </a:spcBef>
              <a:spcAft>
                <a:spcPts val="0"/>
              </a:spcAft>
              <a:buClr>
                <a:schemeClr val="dk2"/>
              </a:buClr>
              <a:buSzPts val="1982"/>
              <a:buFont typeface="Calibri"/>
              <a:buChar char="●"/>
            </a:pPr>
            <a:r>
              <a:rPr lang="en-US" sz="2082" b="1" dirty="0">
                <a:solidFill>
                  <a:schemeClr val="dk2"/>
                </a:solidFill>
                <a:latin typeface="Calibri"/>
                <a:ea typeface="Calibri"/>
                <a:cs typeface="Calibri"/>
                <a:sym typeface="Calibri"/>
              </a:rPr>
              <a:t>Reach out with questions via email </a:t>
            </a:r>
            <a:endParaRPr sz="2082" b="1" dirty="0">
              <a:solidFill>
                <a:schemeClr val="dk2"/>
              </a:solidFill>
              <a:latin typeface="Calibri"/>
              <a:ea typeface="Calibri"/>
              <a:cs typeface="Calibri"/>
              <a:sym typeface="Calibri"/>
            </a:endParaRPr>
          </a:p>
          <a:p>
            <a:pPr marL="914400" lvl="1" indent="-348129" algn="l" rtl="0">
              <a:spcBef>
                <a:spcPts val="0"/>
              </a:spcBef>
              <a:spcAft>
                <a:spcPts val="0"/>
              </a:spcAft>
              <a:buSzPts val="1882"/>
              <a:buFont typeface="Calibri"/>
              <a:buChar char="○"/>
            </a:pPr>
            <a:r>
              <a:rPr lang="en-US" sz="1882" u="sng" dirty="0">
                <a:solidFill>
                  <a:schemeClr val="hlink"/>
                </a:solidFill>
                <a:latin typeface="Calibri"/>
                <a:ea typeface="Calibri"/>
                <a:cs typeface="Calibri"/>
                <a:sym typeface="Calibri"/>
                <a:hlinkClick r:id="rId5"/>
              </a:rPr>
              <a:t>ODECOVID19@ode.state.or.us</a:t>
            </a:r>
            <a:endParaRPr sz="1882" dirty="0">
              <a:latin typeface="Calibri"/>
              <a:ea typeface="Calibri"/>
              <a:cs typeface="Calibri"/>
              <a:sym typeface="Calibri"/>
            </a:endParaRPr>
          </a:p>
          <a:p>
            <a:pPr marL="914400" lvl="1" indent="-348129" algn="l" rtl="0">
              <a:spcBef>
                <a:spcPts val="0"/>
              </a:spcBef>
              <a:spcAft>
                <a:spcPts val="0"/>
              </a:spcAft>
              <a:buSzPts val="1882"/>
              <a:buFont typeface="Calibri"/>
              <a:buChar char="○"/>
            </a:pPr>
            <a:r>
              <a:rPr lang="en-US" sz="1882" u="sng" dirty="0">
                <a:solidFill>
                  <a:schemeClr val="hlink"/>
                </a:solidFill>
                <a:latin typeface="Calibri"/>
                <a:ea typeface="Calibri"/>
                <a:cs typeface="Calibri"/>
                <a:sym typeface="Calibri"/>
                <a:hlinkClick r:id="rId6"/>
              </a:rPr>
              <a:t>ODE.ESSER@ode.state.or.us</a:t>
            </a:r>
            <a:endParaRPr sz="1882" dirty="0">
              <a:latin typeface="Calibri"/>
              <a:ea typeface="Calibri"/>
              <a:cs typeface="Calibri"/>
              <a:sym typeface="Calibri"/>
            </a:endParaRPr>
          </a:p>
          <a:p>
            <a:pPr marL="457200" lvl="0" indent="0" algn="l" rtl="0">
              <a:spcBef>
                <a:spcPts val="1000"/>
              </a:spcBef>
              <a:spcAft>
                <a:spcPts val="0"/>
              </a:spcAft>
              <a:buNone/>
            </a:pPr>
            <a:endParaRPr sz="1282" dirty="0"/>
          </a:p>
          <a:p>
            <a:pPr marL="914400" lvl="0" indent="0" algn="l" rtl="0">
              <a:spcBef>
                <a:spcPts val="1000"/>
              </a:spcBef>
              <a:spcAft>
                <a:spcPts val="0"/>
              </a:spcAft>
              <a:buNone/>
            </a:pPr>
            <a:endParaRPr sz="752" dirty="0"/>
          </a:p>
          <a:p>
            <a:pPr marL="914400" lvl="0" indent="0" algn="l" rtl="0">
              <a:spcBef>
                <a:spcPts val="1000"/>
              </a:spcBef>
              <a:spcAft>
                <a:spcPts val="0"/>
              </a:spcAft>
              <a:buNone/>
            </a:pPr>
            <a:endParaRPr sz="752"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lnSpc>
                <a:spcPct val="100000"/>
              </a:lnSpc>
              <a:spcBef>
                <a:spcPts val="0"/>
              </a:spcBef>
              <a:spcAft>
                <a:spcPts val="0"/>
              </a:spcAft>
              <a:buClr>
                <a:schemeClr val="dk1"/>
              </a:buClr>
              <a:buSzPts val="1100"/>
              <a:buFont typeface="Arial"/>
              <a:buNone/>
            </a:pPr>
            <a:r>
              <a:rPr lang="en-US" dirty="0"/>
              <a:t> </a:t>
            </a:r>
            <a:r>
              <a:rPr lang="en-US" dirty="0" smtClean="0"/>
              <a:t>                 </a:t>
            </a:r>
            <a:r>
              <a:rPr lang="en-US" sz="1600" b="1" dirty="0" smtClean="0">
                <a:solidFill>
                  <a:schemeClr val="dk2"/>
                </a:solidFill>
              </a:rPr>
              <a:t> </a:t>
            </a:r>
            <a:r>
              <a:rPr lang="en-US" sz="1600" b="1" dirty="0">
                <a:solidFill>
                  <a:schemeClr val="dk2"/>
                </a:solidFill>
              </a:rPr>
              <a:t>Cynthia Stinson	          	            </a:t>
            </a:r>
            <a:r>
              <a:rPr lang="en-US" sz="1600" b="1" dirty="0" smtClean="0">
                <a:solidFill>
                  <a:schemeClr val="dk2"/>
                </a:solidFill>
              </a:rPr>
              <a:t>   Kate </a:t>
            </a:r>
            <a:r>
              <a:rPr lang="en-US" sz="1600" b="1" dirty="0">
                <a:solidFill>
                  <a:schemeClr val="dk2"/>
                </a:solidFill>
              </a:rPr>
              <a:t>Pattison                       </a:t>
            </a:r>
            <a:r>
              <a:rPr lang="en-US" sz="1200" dirty="0">
                <a:solidFill>
                  <a:schemeClr val="dk2"/>
                </a:solidFill>
              </a:rPr>
              <a:t>	      </a:t>
            </a:r>
            <a:endParaRPr sz="1200" dirty="0">
              <a:solidFill>
                <a:schemeClr val="dk2"/>
              </a:solidFill>
            </a:endParaRPr>
          </a:p>
          <a:p>
            <a:pPr marL="0" lvl="0" indent="0" algn="l" rtl="0">
              <a:lnSpc>
                <a:spcPct val="100000"/>
              </a:lnSpc>
              <a:spcBef>
                <a:spcPts val="0"/>
              </a:spcBef>
              <a:spcAft>
                <a:spcPts val="0"/>
              </a:spcAft>
              <a:buNone/>
            </a:pPr>
            <a:r>
              <a:rPr lang="en-US" sz="1200" dirty="0">
                <a:solidFill>
                  <a:schemeClr val="dk2"/>
                </a:solidFill>
              </a:rPr>
              <a:t>  	           </a:t>
            </a:r>
            <a:r>
              <a:rPr lang="en-US" sz="1200" dirty="0" smtClean="0">
                <a:solidFill>
                  <a:schemeClr val="dk2"/>
                </a:solidFill>
              </a:rPr>
              <a:t> Senior </a:t>
            </a:r>
            <a:r>
              <a:rPr lang="en-US" sz="1200" dirty="0">
                <a:solidFill>
                  <a:schemeClr val="dk2"/>
                </a:solidFill>
              </a:rPr>
              <a:t>Manager of Federal Investments	 </a:t>
            </a:r>
            <a:r>
              <a:rPr lang="en-US" sz="1200" dirty="0" smtClean="0">
                <a:solidFill>
                  <a:schemeClr val="dk2"/>
                </a:solidFill>
              </a:rPr>
              <a:t>                  Charter </a:t>
            </a:r>
            <a:r>
              <a:rPr lang="en-US" sz="1200" dirty="0">
                <a:solidFill>
                  <a:schemeClr val="dk2"/>
                </a:solidFill>
              </a:rPr>
              <a:t>School Specialist</a:t>
            </a:r>
            <a:endParaRPr sz="1200" dirty="0">
              <a:solidFill>
                <a:schemeClr val="dk2"/>
              </a:solidFill>
            </a:endParaRPr>
          </a:p>
          <a:p>
            <a:pPr marL="0" lvl="0" indent="0" algn="l" rtl="0">
              <a:lnSpc>
                <a:spcPct val="100000"/>
              </a:lnSpc>
              <a:spcBef>
                <a:spcPts val="0"/>
              </a:spcBef>
              <a:spcAft>
                <a:spcPts val="0"/>
              </a:spcAft>
              <a:buNone/>
            </a:pPr>
            <a:r>
              <a:rPr lang="en-US" sz="1200" dirty="0">
                <a:solidFill>
                  <a:schemeClr val="dk2"/>
                </a:solidFill>
              </a:rPr>
              <a:t>                                           </a:t>
            </a:r>
            <a:r>
              <a:rPr lang="en-US" sz="1200" dirty="0" smtClean="0">
                <a:solidFill>
                  <a:schemeClr val="dk2"/>
                </a:solidFill>
              </a:rPr>
              <a:t> </a:t>
            </a:r>
            <a:r>
              <a:rPr lang="en-US" sz="1200" dirty="0">
                <a:solidFill>
                  <a:schemeClr val="dk2"/>
                </a:solidFill>
              </a:rPr>
              <a:t>&amp; Pandemic Renewal                                                </a:t>
            </a:r>
            <a:r>
              <a:rPr lang="en-US" sz="1200" u="sng" dirty="0" smtClean="0">
                <a:solidFill>
                  <a:schemeClr val="hlink"/>
                </a:solidFill>
                <a:hlinkClick r:id="rId7"/>
              </a:rPr>
              <a:t>kate.pattison@state.or.us</a:t>
            </a:r>
            <a:r>
              <a:rPr lang="en-US" sz="1200" dirty="0" smtClean="0">
                <a:solidFill>
                  <a:schemeClr val="dk2"/>
                </a:solidFill>
              </a:rPr>
              <a:t>                                       </a:t>
            </a:r>
            <a:endParaRPr sz="1200" dirty="0">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200" dirty="0">
                <a:solidFill>
                  <a:schemeClr val="dk2"/>
                </a:solidFill>
              </a:rPr>
              <a:t>                            </a:t>
            </a:r>
            <a:r>
              <a:rPr lang="en-US" sz="1200" dirty="0" smtClean="0">
                <a:solidFill>
                  <a:schemeClr val="dk2"/>
                </a:solidFill>
              </a:rPr>
              <a:t>                      503-881-3992</a:t>
            </a:r>
            <a:r>
              <a:rPr lang="en-US" sz="1200" dirty="0">
                <a:solidFill>
                  <a:schemeClr val="dk2"/>
                </a:solidFill>
              </a:rPr>
              <a:t>	</a:t>
            </a:r>
            <a:r>
              <a:rPr lang="en-US" sz="1200" dirty="0">
                <a:solidFill>
                  <a:schemeClr val="accent1"/>
                </a:solidFill>
              </a:rPr>
              <a:t>					     </a:t>
            </a:r>
            <a:endParaRPr sz="1200" dirty="0">
              <a:solidFill>
                <a:schemeClr val="accent1"/>
              </a:solidFill>
            </a:endParaRPr>
          </a:p>
        </p:txBody>
      </p:sp>
      <p:pic>
        <p:nvPicPr>
          <p:cNvPr id="315" name="Google Shape;315;p39" descr="picture of Cynthia Stinson"/>
          <p:cNvPicPr preferRelativeResize="0"/>
          <p:nvPr/>
        </p:nvPicPr>
        <p:blipFill rotWithShape="1">
          <a:blip r:embed="rId8">
            <a:alphaModFix/>
          </a:blip>
          <a:srcRect l="-2455" t="-3159" r="-2465" b="3159"/>
          <a:stretch/>
        </p:blipFill>
        <p:spPr>
          <a:xfrm>
            <a:off x="2204375" y="4071800"/>
            <a:ext cx="1276600" cy="1417850"/>
          </a:xfrm>
          <a:prstGeom prst="rect">
            <a:avLst/>
          </a:prstGeom>
          <a:noFill/>
          <a:ln>
            <a:noFill/>
          </a:ln>
        </p:spPr>
      </p:pic>
      <p:sp>
        <p:nvSpPr>
          <p:cNvPr id="317" name="Google Shape;317;p39"/>
          <p:cNvSpPr/>
          <p:nvPr/>
        </p:nvSpPr>
        <p:spPr>
          <a:xfrm>
            <a:off x="5676674" y="768950"/>
            <a:ext cx="3357463" cy="23028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700" b="1" dirty="0">
                <a:solidFill>
                  <a:schemeClr val="dk1"/>
                </a:solidFill>
                <a:latin typeface="Calibri"/>
                <a:ea typeface="Calibri"/>
                <a:cs typeface="Calibri"/>
                <a:sym typeface="Calibri"/>
              </a:rPr>
              <a:t>Drop in ESSER III District Plan Virtual Q&amp;A Sessions</a:t>
            </a:r>
            <a:endParaRPr sz="17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Calibri"/>
                <a:ea typeface="Calibri"/>
                <a:cs typeface="Calibri"/>
                <a:sym typeface="Calibri"/>
              </a:rPr>
              <a:t>Dates (Zoom Link)</a:t>
            </a:r>
            <a:endParaRPr sz="1500" b="1"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Tues Sept 14, 11-12 (</a:t>
            </a:r>
            <a:r>
              <a:rPr lang="en-US" sz="1500" u="sng" dirty="0">
                <a:solidFill>
                  <a:srgbClr val="1155CC"/>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Friday, Sept 24, 11-12 (</a:t>
            </a:r>
            <a:r>
              <a:rPr lang="en-US" sz="1500" u="sng" dirty="0">
                <a:solidFill>
                  <a:srgbClr val="1155CC"/>
                </a:solid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dirty="0"/>
          </a:p>
        </p:txBody>
      </p:sp>
      <p:pic>
        <p:nvPicPr>
          <p:cNvPr id="316" name="Google Shape;316;p39" descr="Picture of Kate Pattison"/>
          <p:cNvPicPr preferRelativeResize="0"/>
          <p:nvPr/>
        </p:nvPicPr>
        <p:blipFill rotWithShape="1">
          <a:blip r:embed="rId11">
            <a:alphaModFix/>
          </a:blip>
          <a:srcRect l="6740" r="6731"/>
          <a:stretch/>
        </p:blipFill>
        <p:spPr>
          <a:xfrm>
            <a:off x="5676675" y="4071800"/>
            <a:ext cx="1226793" cy="141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Agenda</a:t>
            </a:r>
            <a:endParaRPr lang="en-US" dirty="0"/>
          </a:p>
        </p:txBody>
      </p:sp>
      <p:sp>
        <p:nvSpPr>
          <p:cNvPr id="136" name="Google Shape;136;p20" descr="&quot;&quot;"/>
          <p:cNvSpPr/>
          <p:nvPr/>
        </p:nvSpPr>
        <p:spPr>
          <a:xfrm>
            <a:off x="-57337"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txBox="1"/>
          <p:nvPr/>
        </p:nvSpPr>
        <p:spPr>
          <a:xfrm>
            <a:off x="121125" y="1720250"/>
            <a:ext cx="3704700" cy="835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Agenda</a:t>
            </a:r>
            <a:endParaRPr sz="3900" b="1">
              <a:solidFill>
                <a:schemeClr val="accent1"/>
              </a:solidFill>
            </a:endParaRPr>
          </a:p>
        </p:txBody>
      </p:sp>
      <p:sp>
        <p:nvSpPr>
          <p:cNvPr id="135" name="Google Shape;135;p20"/>
          <p:cNvSpPr txBox="1">
            <a:spLocks noGrp="1"/>
          </p:cNvSpPr>
          <p:nvPr>
            <p:ph type="subTitle" idx="4294967295"/>
          </p:nvPr>
        </p:nvSpPr>
        <p:spPr>
          <a:xfrm>
            <a:off x="4406900" y="95250"/>
            <a:ext cx="4737100" cy="5667375"/>
          </a:xfrm>
          <a:prstGeom prst="rect">
            <a:avLst/>
          </a:prstGeom>
        </p:spPr>
        <p:txBody>
          <a:bodyPr spcFirstLastPara="1" wrap="square" lIns="91425" tIns="45700" rIns="91425" bIns="45700" anchor="t" anchorCtr="0">
            <a:noAutofit/>
          </a:bodyPr>
          <a:lstStyle/>
          <a:p>
            <a:pPr marL="914400" lvl="0" indent="0" algn="l" rtl="0">
              <a:spcBef>
                <a:spcPts val="1000"/>
              </a:spcBef>
              <a:spcAft>
                <a:spcPts val="0"/>
              </a:spcAft>
              <a:buNone/>
            </a:pPr>
            <a:endParaRPr sz="2900" dirty="0">
              <a:solidFill>
                <a:schemeClr val="dk2"/>
              </a:solidFill>
            </a:endParaRPr>
          </a:p>
          <a:p>
            <a:pPr marL="457200" lvl="0" indent="-412750" algn="l" rtl="0">
              <a:spcBef>
                <a:spcPts val="1000"/>
              </a:spcBef>
              <a:spcAft>
                <a:spcPts val="0"/>
              </a:spcAft>
              <a:buClr>
                <a:schemeClr val="dk2"/>
              </a:buClr>
              <a:buSzPts val="2900"/>
              <a:buChar char="●"/>
            </a:pPr>
            <a:r>
              <a:rPr lang="en-US" sz="2900" dirty="0">
                <a:solidFill>
                  <a:schemeClr val="dk2"/>
                </a:solidFill>
              </a:rPr>
              <a:t>Welcome and introductions</a:t>
            </a:r>
            <a:endParaRPr sz="2900" dirty="0">
              <a:solidFill>
                <a:schemeClr val="dk2"/>
              </a:solidFill>
            </a:endParaRPr>
          </a:p>
          <a:p>
            <a:pPr marL="457200" lvl="0" indent="-412750" algn="l" rtl="0">
              <a:spcBef>
                <a:spcPts val="1000"/>
              </a:spcBef>
              <a:spcAft>
                <a:spcPts val="0"/>
              </a:spcAft>
              <a:buClr>
                <a:schemeClr val="dk2"/>
              </a:buClr>
              <a:buSzPts val="2900"/>
              <a:buChar char="●"/>
            </a:pPr>
            <a:r>
              <a:rPr lang="en-US" sz="2900" dirty="0">
                <a:solidFill>
                  <a:schemeClr val="dk2"/>
                </a:solidFill>
              </a:rPr>
              <a:t>Charter school specifics</a:t>
            </a:r>
            <a:endParaRPr sz="2900" dirty="0">
              <a:solidFill>
                <a:schemeClr val="dk2"/>
              </a:solidFill>
            </a:endParaRPr>
          </a:p>
          <a:p>
            <a:pPr marL="457200" lvl="0" indent="-412750" algn="l" rtl="0">
              <a:spcBef>
                <a:spcPts val="1000"/>
              </a:spcBef>
              <a:spcAft>
                <a:spcPts val="0"/>
              </a:spcAft>
              <a:buClr>
                <a:schemeClr val="dk2"/>
              </a:buClr>
              <a:buSzPts val="2900"/>
              <a:buChar char="●"/>
            </a:pPr>
            <a:r>
              <a:rPr lang="en-US" sz="2900" dirty="0">
                <a:solidFill>
                  <a:schemeClr val="dk2"/>
                </a:solidFill>
              </a:rPr>
              <a:t>Key topics from Google Form</a:t>
            </a:r>
            <a:endParaRPr sz="2900" dirty="0">
              <a:solidFill>
                <a:schemeClr val="dk2"/>
              </a:solidFill>
            </a:endParaRPr>
          </a:p>
          <a:p>
            <a:pPr marL="1371600" lvl="1" indent="-406400" algn="l" rtl="0">
              <a:spcBef>
                <a:spcPts val="1000"/>
              </a:spcBef>
              <a:spcAft>
                <a:spcPts val="0"/>
              </a:spcAft>
              <a:buClr>
                <a:schemeClr val="dk2"/>
              </a:buClr>
              <a:buSzPts val="2800"/>
              <a:buFont typeface="Calibri"/>
              <a:buChar char="○"/>
            </a:pPr>
            <a:r>
              <a:rPr lang="en-US" sz="2800" dirty="0">
                <a:solidFill>
                  <a:schemeClr val="dk2"/>
                </a:solidFill>
                <a:latin typeface="Calibri"/>
                <a:ea typeface="Calibri"/>
                <a:cs typeface="Calibri"/>
                <a:sym typeface="Calibri"/>
              </a:rPr>
              <a:t>Engagement and SIA </a:t>
            </a:r>
            <a:endParaRPr sz="2800" dirty="0">
              <a:solidFill>
                <a:schemeClr val="dk2"/>
              </a:solidFill>
              <a:latin typeface="Calibri"/>
              <a:ea typeface="Calibri"/>
              <a:cs typeface="Calibri"/>
              <a:sym typeface="Calibri"/>
            </a:endParaRPr>
          </a:p>
          <a:p>
            <a:pPr marL="1371600" lvl="1" indent="-406400" algn="l" rtl="0">
              <a:spcBef>
                <a:spcPts val="1000"/>
              </a:spcBef>
              <a:spcAft>
                <a:spcPts val="0"/>
              </a:spcAft>
              <a:buClr>
                <a:schemeClr val="dk2"/>
              </a:buClr>
              <a:buSzPts val="2800"/>
              <a:buFont typeface="Calibri"/>
              <a:buChar char="○"/>
            </a:pPr>
            <a:r>
              <a:rPr lang="en-US" sz="2800" dirty="0">
                <a:solidFill>
                  <a:schemeClr val="dk2"/>
                </a:solidFill>
                <a:latin typeface="Calibri"/>
                <a:ea typeface="Calibri"/>
                <a:cs typeface="Calibri"/>
                <a:sym typeface="Calibri"/>
              </a:rPr>
              <a:t>Allowable costs timeline </a:t>
            </a:r>
            <a:endParaRPr sz="2800" dirty="0">
              <a:solidFill>
                <a:schemeClr val="dk2"/>
              </a:solidFill>
              <a:latin typeface="Calibri"/>
              <a:ea typeface="Calibri"/>
              <a:cs typeface="Calibri"/>
              <a:sym typeface="Calibri"/>
            </a:endParaRPr>
          </a:p>
          <a:p>
            <a:pPr marL="457200" lvl="0" indent="-412750" algn="l" rtl="0">
              <a:spcBef>
                <a:spcPts val="1000"/>
              </a:spcBef>
              <a:spcAft>
                <a:spcPts val="0"/>
              </a:spcAft>
              <a:buClr>
                <a:schemeClr val="dk2"/>
              </a:buClr>
              <a:buSzPts val="2900"/>
              <a:buChar char="●"/>
            </a:pPr>
            <a:r>
              <a:rPr lang="en-US" sz="2900" dirty="0">
                <a:solidFill>
                  <a:schemeClr val="dk2"/>
                </a:solidFill>
              </a:rPr>
              <a:t>Open time for questions</a:t>
            </a:r>
            <a:endParaRPr sz="2900" dirty="0">
              <a:solidFill>
                <a:schemeClr val="dk2"/>
              </a:solidFill>
            </a:endParaRPr>
          </a:p>
          <a:p>
            <a:pPr marL="0" lvl="0" indent="0" algn="l" rtl="0">
              <a:spcBef>
                <a:spcPts val="1000"/>
              </a:spcBef>
              <a:spcAft>
                <a:spcPts val="0"/>
              </a:spcAft>
              <a:buNone/>
            </a:pPr>
            <a:endParaRPr sz="2600" strike="sngStrike" dirty="0">
              <a:solidFill>
                <a:schemeClr val="dk2"/>
              </a:solidFill>
            </a:endParaRPr>
          </a:p>
        </p:txBody>
      </p:sp>
      <p:sp>
        <p:nvSpPr>
          <p:cNvPr id="134" name="Google Shape;134;p2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Introductions &amp; Check-In</a:t>
            </a:r>
            <a:br>
              <a:rPr lang="en-US" dirty="0">
                <a:solidFill>
                  <a:schemeClr val="accent1"/>
                </a:solidFill>
                <a:latin typeface="Calibri"/>
                <a:ea typeface="Calibri"/>
                <a:cs typeface="Calibri"/>
                <a:sym typeface="Calibri"/>
              </a:rPr>
            </a:br>
            <a:endParaRPr lang="en-US" dirty="0"/>
          </a:p>
        </p:txBody>
      </p:sp>
      <p:sp>
        <p:nvSpPr>
          <p:cNvPr id="145" name="Google Shape;145;p21"/>
          <p:cNvSpPr txBox="1"/>
          <p:nvPr/>
        </p:nvSpPr>
        <p:spPr>
          <a:xfrm>
            <a:off x="141300" y="1065825"/>
            <a:ext cx="9002700" cy="518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lvl="0" indent="0" algn="l" rtl="0">
              <a:spcBef>
                <a:spcPts val="0"/>
              </a:spcBef>
              <a:spcAft>
                <a:spcPts val="0"/>
              </a:spcAft>
              <a:buNone/>
            </a:pPr>
            <a:r>
              <a:rPr lang="en-US" sz="2500">
                <a:solidFill>
                  <a:schemeClr val="dk2"/>
                </a:solidFill>
                <a:latin typeface="Calibri"/>
                <a:ea typeface="Calibri"/>
                <a:cs typeface="Calibri"/>
                <a:sym typeface="Calibri"/>
              </a:rPr>
              <a:t>Please enter your name, email and organization in the </a:t>
            </a:r>
            <a:r>
              <a:rPr lang="en-US" sz="2500" u="sng">
                <a:solidFill>
                  <a:schemeClr val="hlink"/>
                </a:solidFill>
                <a:latin typeface="Calibri"/>
                <a:ea typeface="Calibri"/>
                <a:cs typeface="Calibri"/>
                <a:sym typeface="Calibri"/>
                <a:hlinkClick r:id="rId3"/>
              </a:rPr>
              <a:t>Google sheet</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r>
              <a:rPr lang="en-US" sz="2500">
                <a:solidFill>
                  <a:schemeClr val="dk2"/>
                </a:solidFill>
                <a:latin typeface="Calibri"/>
                <a:ea typeface="Calibri"/>
                <a:cs typeface="Calibri"/>
                <a:sym typeface="Calibri"/>
              </a:rPr>
              <a:t>In the chat…</a:t>
            </a:r>
            <a:endParaRPr sz="2500">
              <a:solidFill>
                <a:schemeClr val="dk2"/>
              </a:solidFill>
              <a:latin typeface="Calibri"/>
              <a:ea typeface="Calibri"/>
              <a:cs typeface="Calibri"/>
              <a:sym typeface="Calibri"/>
            </a:endParaRPr>
          </a:p>
          <a:p>
            <a:pPr marL="457200" lvl="0" indent="-387350" algn="l" rtl="0">
              <a:spcBef>
                <a:spcPts val="0"/>
              </a:spcBef>
              <a:spcAft>
                <a:spcPts val="0"/>
              </a:spcAft>
              <a:buClr>
                <a:schemeClr val="dk2"/>
              </a:buClr>
              <a:buSzPts val="2500"/>
              <a:buFont typeface="Calibri"/>
              <a:buChar char="●"/>
            </a:pPr>
            <a:r>
              <a:rPr lang="en-US" sz="2500">
                <a:solidFill>
                  <a:schemeClr val="dk2"/>
                </a:solidFill>
                <a:latin typeface="Calibri"/>
                <a:ea typeface="Calibri"/>
                <a:cs typeface="Calibri"/>
                <a:sym typeface="Calibri"/>
              </a:rPr>
              <a:t>Enter the number that best represents how far along you are you in developing your ESSER III District Plan.</a:t>
            </a:r>
            <a:endParaRPr sz="2500">
              <a:solidFill>
                <a:schemeClr val="dk2"/>
              </a:solidFill>
              <a:latin typeface="Calibri"/>
              <a:ea typeface="Calibri"/>
              <a:cs typeface="Calibri"/>
              <a:sym typeface="Calibri"/>
            </a:endParaRPr>
          </a:p>
          <a:p>
            <a:pPr marL="914400" lvl="0" indent="0" algn="l" rtl="0">
              <a:spcBef>
                <a:spcPts val="0"/>
              </a:spcBef>
              <a:spcAft>
                <a:spcPts val="0"/>
              </a:spcAft>
              <a:buNone/>
            </a:pPr>
            <a:r>
              <a:rPr lang="en-US" sz="2500">
                <a:solidFill>
                  <a:schemeClr val="dk2"/>
                </a:solidFill>
                <a:latin typeface="Calibri"/>
                <a:ea typeface="Calibri"/>
                <a:cs typeface="Calibri"/>
                <a:sym typeface="Calibri"/>
              </a:rPr>
              <a:t>1-We have not started our plan yet</a:t>
            </a:r>
            <a:endParaRPr sz="2500">
              <a:solidFill>
                <a:schemeClr val="dk2"/>
              </a:solidFill>
              <a:latin typeface="Calibri"/>
              <a:ea typeface="Calibri"/>
              <a:cs typeface="Calibri"/>
              <a:sym typeface="Calibri"/>
            </a:endParaRPr>
          </a:p>
          <a:p>
            <a:pPr marL="914400" lvl="0" indent="0" algn="l" rtl="0">
              <a:spcBef>
                <a:spcPts val="0"/>
              </a:spcBef>
              <a:spcAft>
                <a:spcPts val="0"/>
              </a:spcAft>
              <a:buNone/>
            </a:pPr>
            <a:r>
              <a:rPr lang="en-US" sz="2500">
                <a:solidFill>
                  <a:schemeClr val="dk2"/>
                </a:solidFill>
                <a:latin typeface="Calibri"/>
                <a:ea typeface="Calibri"/>
                <a:cs typeface="Calibri"/>
                <a:sym typeface="Calibri"/>
              </a:rPr>
              <a:t>2-We just got started with our plan </a:t>
            </a:r>
            <a:endParaRPr sz="2500">
              <a:solidFill>
                <a:schemeClr val="dk2"/>
              </a:solidFill>
              <a:latin typeface="Calibri"/>
              <a:ea typeface="Calibri"/>
              <a:cs typeface="Calibri"/>
              <a:sym typeface="Calibri"/>
            </a:endParaRPr>
          </a:p>
          <a:p>
            <a:pPr marL="914400" lvl="0" indent="0" algn="l" rtl="0">
              <a:spcBef>
                <a:spcPts val="0"/>
              </a:spcBef>
              <a:spcAft>
                <a:spcPts val="0"/>
              </a:spcAft>
              <a:buNone/>
            </a:pPr>
            <a:r>
              <a:rPr lang="en-US" sz="2500">
                <a:solidFill>
                  <a:schemeClr val="dk2"/>
                </a:solidFill>
                <a:latin typeface="Calibri"/>
                <a:ea typeface="Calibri"/>
                <a:cs typeface="Calibri"/>
                <a:sym typeface="Calibri"/>
              </a:rPr>
              <a:t>3-We are actively developing our plan</a:t>
            </a:r>
            <a:endParaRPr sz="2500">
              <a:solidFill>
                <a:schemeClr val="dk2"/>
              </a:solidFill>
              <a:latin typeface="Calibri"/>
              <a:ea typeface="Calibri"/>
              <a:cs typeface="Calibri"/>
              <a:sym typeface="Calibri"/>
            </a:endParaRPr>
          </a:p>
          <a:p>
            <a:pPr marL="914400" lvl="0" indent="0" algn="l" rtl="0">
              <a:spcBef>
                <a:spcPts val="0"/>
              </a:spcBef>
              <a:spcAft>
                <a:spcPts val="0"/>
              </a:spcAft>
              <a:buNone/>
            </a:pPr>
            <a:r>
              <a:rPr lang="en-US" sz="2500">
                <a:solidFill>
                  <a:schemeClr val="dk2"/>
                </a:solidFill>
                <a:latin typeface="Calibri"/>
                <a:ea typeface="Calibri"/>
                <a:cs typeface="Calibri"/>
                <a:sym typeface="Calibri"/>
              </a:rPr>
              <a:t>4-We are almost done and fine tuning our plan</a:t>
            </a:r>
            <a:endParaRPr sz="2500">
              <a:solidFill>
                <a:schemeClr val="dk2"/>
              </a:solidFill>
              <a:latin typeface="Calibri"/>
              <a:ea typeface="Calibri"/>
              <a:cs typeface="Calibri"/>
              <a:sym typeface="Calibri"/>
            </a:endParaRPr>
          </a:p>
          <a:p>
            <a:pPr marL="457200" lvl="0" indent="-387350" algn="l" rtl="0">
              <a:spcBef>
                <a:spcPts val="0"/>
              </a:spcBef>
              <a:spcAft>
                <a:spcPts val="0"/>
              </a:spcAft>
              <a:buClr>
                <a:schemeClr val="dk2"/>
              </a:buClr>
              <a:buSzPts val="2500"/>
              <a:buFont typeface="Calibri"/>
              <a:buChar char="●"/>
            </a:pPr>
            <a:r>
              <a:rPr lang="en-US" sz="2500">
                <a:solidFill>
                  <a:schemeClr val="dk2"/>
                </a:solidFill>
                <a:latin typeface="Calibri"/>
                <a:ea typeface="Calibri"/>
                <a:cs typeface="Calibri"/>
                <a:sym typeface="Calibri"/>
              </a:rPr>
              <a:t>Indicate if you attended last week’s Q&amp;A session or if this is your first one </a:t>
            </a:r>
            <a:endParaRPr sz="2500">
              <a:solidFill>
                <a:schemeClr val="dk2"/>
              </a:solidFill>
              <a:latin typeface="Calibri"/>
              <a:ea typeface="Calibri"/>
              <a:cs typeface="Calibri"/>
              <a:sym typeface="Calibri"/>
            </a:endParaRPr>
          </a:p>
          <a:p>
            <a:pPr marL="0" marR="21334" lvl="0" indent="0" algn="l" rtl="0">
              <a:spcBef>
                <a:spcPts val="0"/>
              </a:spcBef>
              <a:spcAft>
                <a:spcPts val="0"/>
              </a:spcAft>
              <a:buNone/>
            </a:pPr>
            <a:endParaRPr sz="2700">
              <a:solidFill>
                <a:schemeClr val="accent1"/>
              </a:solidFill>
              <a:latin typeface="Calibri"/>
              <a:ea typeface="Calibri"/>
              <a:cs typeface="Calibri"/>
              <a:sym typeface="Calibri"/>
            </a:endParaRPr>
          </a:p>
        </p:txBody>
      </p:sp>
      <p:sp>
        <p:nvSpPr>
          <p:cNvPr id="144" name="Google Shape;144;p2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Charter Schools</a:t>
            </a:r>
            <a:br>
              <a:rPr lang="en-US" dirty="0">
                <a:solidFill>
                  <a:schemeClr val="accent1"/>
                </a:solidFill>
                <a:latin typeface="Calibri"/>
                <a:ea typeface="Calibri"/>
                <a:cs typeface="Calibri"/>
                <a:sym typeface="Calibri"/>
              </a:rPr>
            </a:br>
            <a:endParaRPr lang="en-US" dirty="0"/>
          </a:p>
        </p:txBody>
      </p:sp>
      <p:sp>
        <p:nvSpPr>
          <p:cNvPr id="154" name="Google Shape;154;p22"/>
          <p:cNvSpPr txBox="1"/>
          <p:nvPr/>
        </p:nvSpPr>
        <p:spPr>
          <a:xfrm>
            <a:off x="141300" y="1065825"/>
            <a:ext cx="9002700" cy="595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457200" lvl="0" indent="-387350" algn="l" rtl="0">
              <a:spcBef>
                <a:spcPts val="0"/>
              </a:spcBef>
              <a:spcAft>
                <a:spcPts val="0"/>
              </a:spcAft>
              <a:buClr>
                <a:schemeClr val="dk2"/>
              </a:buClr>
              <a:buSzPts val="2500"/>
              <a:buFont typeface="Calibri"/>
              <a:buChar char="●"/>
            </a:pPr>
            <a:r>
              <a:rPr lang="en-US" sz="2500">
                <a:solidFill>
                  <a:schemeClr val="dk2"/>
                </a:solidFill>
                <a:latin typeface="Calibri"/>
                <a:ea typeface="Calibri"/>
                <a:cs typeface="Calibri"/>
                <a:sym typeface="Calibri"/>
              </a:rPr>
              <a:t>Kate Pattison - ODE Charter School Specialist</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r>
              <a:rPr lang="en-US" sz="2500">
                <a:solidFill>
                  <a:schemeClr val="dk2"/>
                </a:solidFill>
                <a:latin typeface="Calibri"/>
                <a:ea typeface="Calibri"/>
                <a:cs typeface="Calibri"/>
                <a:sym typeface="Calibri"/>
              </a:rPr>
              <a:t> 	ODE’s message regarding charter schools and ESSER III funds: </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457200" algn="l" rtl="0">
              <a:spcBef>
                <a:spcPts val="0"/>
              </a:spcBef>
              <a:spcAft>
                <a:spcPts val="0"/>
              </a:spcAft>
              <a:buNone/>
            </a:pPr>
            <a:r>
              <a:rPr lang="en-US" sz="1500" b="1">
                <a:solidFill>
                  <a:schemeClr val="dk2"/>
                </a:solidFill>
                <a:latin typeface="Calibri"/>
                <a:ea typeface="Calibri"/>
                <a:cs typeface="Calibri"/>
                <a:sym typeface="Calibri"/>
              </a:rPr>
              <a:t>ESSER III and Public Charter Schools</a:t>
            </a:r>
            <a:endParaRPr sz="1500" b="1">
              <a:solidFill>
                <a:schemeClr val="dk2"/>
              </a:solidFill>
              <a:latin typeface="Calibri"/>
              <a:ea typeface="Calibri"/>
              <a:cs typeface="Calibri"/>
              <a:sym typeface="Calibri"/>
            </a:endParaRPr>
          </a:p>
          <a:p>
            <a:pPr marL="457200" lvl="0" indent="0" algn="l" rtl="0">
              <a:spcBef>
                <a:spcPts val="0"/>
              </a:spcBef>
              <a:spcAft>
                <a:spcPts val="0"/>
              </a:spcAft>
              <a:buNone/>
            </a:pPr>
            <a:r>
              <a:rPr lang="en-US" sz="1500">
                <a:solidFill>
                  <a:schemeClr val="dk2"/>
                </a:solidFill>
                <a:latin typeface="Calibri"/>
                <a:ea typeface="Calibri"/>
                <a:cs typeface="Calibri"/>
                <a:sym typeface="Calibri"/>
              </a:rPr>
              <a:t>The ARP Act does not directly address allocation of district ESSER III funds to district-sponsored public charter schools that are not standalone LEAs. The clear legislative intent, however, is to benefit all public schools and students regardless of school type. ODE asks that districts include their charter schools on equal footing with other district schools, when determining the most important educational needs as a result of COVID-19, consistent with the intent of the ARP Act. LEAs must meaningfully engage all school leaders, including charter school leaders, in determining their plans for using ESSER III funds. Districts that sponsor public charter schools may also plan to pass through a proportionate share of the ESSER III funds. Public charter schools that receive ESSER III funds must comply with the same allowable uses and 20% fund designation requirements as districts.</a:t>
            </a:r>
            <a:endParaRPr sz="1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marR="21334" lvl="0" indent="0" algn="l" rtl="0">
              <a:spcBef>
                <a:spcPts val="0"/>
              </a:spcBef>
              <a:spcAft>
                <a:spcPts val="0"/>
              </a:spcAft>
              <a:buNone/>
            </a:pPr>
            <a:endParaRPr sz="2700">
              <a:solidFill>
                <a:schemeClr val="accent1"/>
              </a:solidFill>
              <a:latin typeface="Calibri"/>
              <a:ea typeface="Calibri"/>
              <a:cs typeface="Calibri"/>
              <a:sym typeface="Calibri"/>
            </a:endParaRPr>
          </a:p>
        </p:txBody>
      </p:sp>
      <p:sp>
        <p:nvSpPr>
          <p:cNvPr id="153" name="Google Shape;153;p2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Charter Schools</a:t>
            </a:r>
            <a:endParaRPr lang="en-US" dirty="0"/>
          </a:p>
        </p:txBody>
      </p:sp>
      <p:sp>
        <p:nvSpPr>
          <p:cNvPr id="164" name="Google Shape;164;p23"/>
          <p:cNvSpPr txBox="1"/>
          <p:nvPr/>
        </p:nvSpPr>
        <p:spPr>
          <a:xfrm>
            <a:off x="141300" y="1065825"/>
            <a:ext cx="9002700" cy="465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accent6"/>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Districts must include district-sponsored charter schools as part of their district plan.</a:t>
            </a:r>
            <a:endParaRPr sz="2300">
              <a:solidFill>
                <a:schemeClr val="dk1"/>
              </a:solidFill>
              <a:latin typeface="Calibri"/>
              <a:ea typeface="Calibri"/>
              <a:cs typeface="Calibri"/>
              <a:sym typeface="Calibri"/>
            </a:endParaRPr>
          </a:p>
          <a:p>
            <a:pPr marL="457200" lvl="0"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If charter schools are deploying different strategies than the district, they must identify those strategies separately. To do this:</a:t>
            </a:r>
            <a:endParaRPr sz="2300">
              <a:solidFill>
                <a:schemeClr val="dk1"/>
              </a:solidFill>
              <a:latin typeface="Calibri"/>
              <a:ea typeface="Calibri"/>
              <a:cs typeface="Calibri"/>
              <a:sym typeface="Calibri"/>
            </a:endParaRPr>
          </a:p>
          <a:p>
            <a:pPr marL="914400" lvl="1"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Charter school strategies can be identified separately in the district’s ESSER III Integrated Planning Tool (IPT), or  </a:t>
            </a:r>
            <a:endParaRPr sz="2300">
              <a:solidFill>
                <a:schemeClr val="dk1"/>
              </a:solidFill>
              <a:latin typeface="Calibri"/>
              <a:ea typeface="Calibri"/>
              <a:cs typeface="Calibri"/>
              <a:sym typeface="Calibri"/>
            </a:endParaRPr>
          </a:p>
          <a:p>
            <a:pPr marL="914400" lvl="1"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Charter schools can complete their own IPT, which would be included as part of the larger district submission.</a:t>
            </a:r>
            <a:endParaRPr sz="2300">
              <a:solidFill>
                <a:schemeClr val="dk1"/>
              </a:solidFill>
              <a:latin typeface="Calibri"/>
              <a:ea typeface="Calibri"/>
              <a:cs typeface="Calibri"/>
              <a:sym typeface="Calibri"/>
            </a:endParaRPr>
          </a:p>
          <a:p>
            <a:pPr marL="0" lvl="0" indent="0" algn="l" rtl="0">
              <a:spcBef>
                <a:spcPts val="1000"/>
              </a:spcBef>
              <a:spcAft>
                <a:spcPts val="0"/>
              </a:spcAft>
              <a:buNone/>
            </a:pPr>
            <a:endParaRPr sz="2300" b="1">
              <a:solidFill>
                <a:schemeClr val="dk1"/>
              </a:solidFill>
              <a:latin typeface="Calibri"/>
              <a:ea typeface="Calibri"/>
              <a:cs typeface="Calibri"/>
              <a:sym typeface="Calibri"/>
            </a:endParaRPr>
          </a:p>
          <a:p>
            <a:pPr marL="0" marR="21334" lvl="0" indent="0" algn="l" rtl="0">
              <a:spcBef>
                <a:spcPts val="0"/>
              </a:spcBef>
              <a:spcAft>
                <a:spcPts val="0"/>
              </a:spcAft>
              <a:buNone/>
            </a:pPr>
            <a:endParaRPr sz="2700">
              <a:solidFill>
                <a:schemeClr val="accent1"/>
              </a:solidFill>
              <a:latin typeface="Calibri"/>
              <a:ea typeface="Calibri"/>
              <a:cs typeface="Calibri"/>
              <a:sym typeface="Calibri"/>
            </a:endParaRPr>
          </a:p>
        </p:txBody>
      </p:sp>
      <p:sp>
        <p:nvSpPr>
          <p:cNvPr id="162" name="Google Shape;162;p2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Questions?</a:t>
            </a:r>
            <a:endParaRPr lang="en-US" dirty="0"/>
          </a:p>
        </p:txBody>
      </p:sp>
      <p:sp>
        <p:nvSpPr>
          <p:cNvPr id="172" name="Google Shape;172;p24" descr="&quot;&quot;"/>
          <p:cNvSpPr txBox="1"/>
          <p:nvPr/>
        </p:nvSpPr>
        <p:spPr>
          <a:xfrm>
            <a:off x="141300" y="1065825"/>
            <a:ext cx="90027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400">
              <a:solidFill>
                <a:schemeClr val="accent6"/>
              </a:solidFill>
              <a:latin typeface="Calibri"/>
              <a:ea typeface="Calibri"/>
              <a:cs typeface="Calibri"/>
              <a:sym typeface="Calibri"/>
            </a:endParaRPr>
          </a:p>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marR="21334" lvl="0" indent="0" algn="l" rtl="0">
              <a:spcBef>
                <a:spcPts val="0"/>
              </a:spcBef>
              <a:spcAft>
                <a:spcPts val="0"/>
              </a:spcAft>
              <a:buNone/>
            </a:pPr>
            <a:endParaRPr sz="2700">
              <a:solidFill>
                <a:schemeClr val="accent1"/>
              </a:solidFill>
              <a:latin typeface="Calibri"/>
              <a:ea typeface="Calibri"/>
              <a:cs typeface="Calibri"/>
              <a:sym typeface="Calibri"/>
            </a:endParaRPr>
          </a:p>
        </p:txBody>
      </p:sp>
      <p:pic>
        <p:nvPicPr>
          <p:cNvPr id="174" name="Google Shape;174;p24" descr="Question mark"/>
          <p:cNvPicPr preferRelativeResize="0"/>
          <p:nvPr/>
        </p:nvPicPr>
        <p:blipFill>
          <a:blip r:embed="rId3">
            <a:alphaModFix/>
          </a:blip>
          <a:stretch>
            <a:fillRect/>
          </a:stretch>
        </p:blipFill>
        <p:spPr>
          <a:xfrm>
            <a:off x="3107213" y="1762425"/>
            <a:ext cx="3070875" cy="3070875"/>
          </a:xfrm>
          <a:prstGeom prst="rect">
            <a:avLst/>
          </a:prstGeom>
          <a:noFill/>
          <a:ln>
            <a:noFill/>
          </a:ln>
        </p:spPr>
      </p:pic>
      <p:sp>
        <p:nvSpPr>
          <p:cNvPr id="171" name="Google Shape;171;p2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ESSER III District Plan Links</a:t>
            </a:r>
            <a:br>
              <a:rPr lang="en-US" dirty="0">
                <a:solidFill>
                  <a:schemeClr val="accent1"/>
                </a:solidFill>
                <a:latin typeface="Calibri"/>
                <a:ea typeface="Calibri"/>
                <a:cs typeface="Calibri"/>
                <a:sym typeface="Calibri"/>
              </a:rPr>
            </a:br>
            <a:endParaRPr lang="en-US" dirty="0"/>
          </a:p>
        </p:txBody>
      </p:sp>
      <p:sp>
        <p:nvSpPr>
          <p:cNvPr id="182" name="Google Shape;182;p25"/>
          <p:cNvSpPr txBox="1"/>
          <p:nvPr/>
        </p:nvSpPr>
        <p:spPr>
          <a:xfrm>
            <a:off x="141300" y="1065825"/>
            <a:ext cx="9002700" cy="588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lvl="0" indent="0" algn="l" rtl="0">
              <a:spcBef>
                <a:spcPts val="0"/>
              </a:spcBef>
              <a:spcAft>
                <a:spcPts val="0"/>
              </a:spcAft>
              <a:buNone/>
            </a:pPr>
            <a:r>
              <a:rPr lang="en-US" sz="2500">
                <a:solidFill>
                  <a:schemeClr val="dk2"/>
                </a:solidFill>
                <a:latin typeface="Calibri"/>
                <a:ea typeface="Calibri"/>
                <a:cs typeface="Calibri"/>
                <a:sym typeface="Calibri"/>
              </a:rPr>
              <a:t>If you’re ready to get into the nuts and bolts of building your ESSER III District Plan for the October 20, 2021 deadline, use these links.</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accent6"/>
              </a:solidFill>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Smartsheet</a:t>
            </a:r>
            <a:r>
              <a:rPr lang="en-US" sz="2500">
                <a:solidFill>
                  <a:schemeClr val="accent6"/>
                </a:solidFill>
                <a:latin typeface="Calibri"/>
                <a:ea typeface="Calibri"/>
                <a:cs typeface="Calibri"/>
                <a:sym typeface="Calibri"/>
              </a:rPr>
              <a:t> </a:t>
            </a:r>
            <a:r>
              <a:rPr lang="en-US" sz="2500">
                <a:solidFill>
                  <a:schemeClr val="dk2"/>
                </a:solidFill>
                <a:latin typeface="Calibri"/>
                <a:ea typeface="Calibri"/>
                <a:cs typeface="Calibri"/>
                <a:sym typeface="Calibri"/>
              </a:rPr>
              <a:t>to submit plan</a:t>
            </a:r>
            <a:endParaRPr sz="2500">
              <a:solidFill>
                <a:schemeClr val="dk2"/>
              </a:solidFill>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u="sng">
                <a:solidFill>
                  <a:schemeClr val="accent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Integrated Planning Tool</a:t>
            </a:r>
            <a:r>
              <a:rPr lang="en-US" sz="2500">
                <a:solidFill>
                  <a:schemeClr val="dk2"/>
                </a:solidFill>
                <a:latin typeface="Calibri"/>
                <a:ea typeface="Calibri"/>
                <a:cs typeface="Calibri"/>
                <a:sym typeface="Calibri"/>
              </a:rPr>
              <a:t> (IPT) to be completed and uploaded in the Smartsheet</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r>
              <a:rPr lang="en-US" sz="2500">
                <a:solidFill>
                  <a:schemeClr val="dk2"/>
                </a:solidFill>
                <a:latin typeface="Calibri"/>
                <a:ea typeface="Calibri"/>
                <a:cs typeface="Calibri"/>
                <a:sym typeface="Calibri"/>
              </a:rPr>
              <a:t>For quick reference on requirements, links, and steps, keep this presentation or the </a:t>
            </a:r>
            <a:r>
              <a:rPr lang="en-US" sz="2500" u="sng">
                <a:solidFill>
                  <a:schemeClr val="hlink"/>
                </a:solidFill>
                <a:latin typeface="Calibri"/>
                <a:ea typeface="Calibri"/>
                <a:cs typeface="Calibri"/>
                <a:sym typeface="Calibri"/>
                <a:hlinkClick r:id="rId5"/>
              </a:rPr>
              <a:t>District Plan Guide</a:t>
            </a:r>
            <a:r>
              <a:rPr lang="en-US" sz="2500">
                <a:solidFill>
                  <a:schemeClr val="dk2"/>
                </a:solidFill>
                <a:latin typeface="Calibri"/>
                <a:ea typeface="Calibri"/>
                <a:cs typeface="Calibri"/>
                <a:sym typeface="Calibri"/>
              </a:rPr>
              <a:t> handy.</a:t>
            </a: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500">
              <a:solidFill>
                <a:schemeClr val="dk2"/>
              </a:solidFill>
              <a:latin typeface="Calibri"/>
              <a:ea typeface="Calibri"/>
              <a:cs typeface="Calibri"/>
              <a:sym typeface="Calibri"/>
            </a:endParaRPr>
          </a:p>
          <a:p>
            <a:pPr marL="0" lvl="0" indent="0" algn="l" rtl="0">
              <a:spcBef>
                <a:spcPts val="0"/>
              </a:spcBef>
              <a:spcAft>
                <a:spcPts val="0"/>
              </a:spcAft>
              <a:buNone/>
            </a:pPr>
            <a:endParaRPr sz="2400">
              <a:solidFill>
                <a:schemeClr val="accent6"/>
              </a:solidFill>
              <a:latin typeface="Calibri"/>
              <a:ea typeface="Calibri"/>
              <a:cs typeface="Calibri"/>
              <a:sym typeface="Calibri"/>
            </a:endParaRPr>
          </a:p>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lvl="0" indent="0" algn="l" rtl="0">
              <a:spcBef>
                <a:spcPts val="0"/>
              </a:spcBef>
              <a:spcAft>
                <a:spcPts val="0"/>
              </a:spcAft>
              <a:buNone/>
            </a:pPr>
            <a:endParaRPr sz="2300">
              <a:solidFill>
                <a:schemeClr val="accent1"/>
              </a:solidFill>
              <a:latin typeface="Calibri"/>
              <a:ea typeface="Calibri"/>
              <a:cs typeface="Calibri"/>
              <a:sym typeface="Calibri"/>
            </a:endParaRPr>
          </a:p>
          <a:p>
            <a:pPr marL="0" marR="21334" lvl="0" indent="0" algn="l" rtl="0">
              <a:spcBef>
                <a:spcPts val="0"/>
              </a:spcBef>
              <a:spcAft>
                <a:spcPts val="0"/>
              </a:spcAft>
              <a:buNone/>
            </a:pPr>
            <a:endParaRPr sz="2700">
              <a:solidFill>
                <a:schemeClr val="accent1"/>
              </a:solidFill>
              <a:latin typeface="Calibri"/>
              <a:ea typeface="Calibri"/>
              <a:cs typeface="Calibri"/>
              <a:sym typeface="Calibri"/>
            </a:endParaRPr>
          </a:p>
        </p:txBody>
      </p:sp>
      <p:sp>
        <p:nvSpPr>
          <p:cNvPr id="181" name="Google Shape;181;p2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Community Engagement</a:t>
            </a:r>
            <a:br>
              <a:rPr lang="en-US" dirty="0">
                <a:solidFill>
                  <a:schemeClr val="accent1"/>
                </a:solidFill>
                <a:latin typeface="Calibri"/>
                <a:ea typeface="Calibri"/>
                <a:cs typeface="Calibri"/>
                <a:sym typeface="Calibri"/>
              </a:rPr>
            </a:br>
            <a:endParaRPr lang="en-US" dirty="0"/>
          </a:p>
        </p:txBody>
      </p:sp>
      <p:sp>
        <p:nvSpPr>
          <p:cNvPr id="236" name="Google Shape;236;p31" descr="&quot;&quot;"/>
          <p:cNvSpPr/>
          <p:nvPr/>
        </p:nvSpPr>
        <p:spPr>
          <a:xfrm>
            <a:off x="-8600" y="1191344"/>
            <a:ext cx="9144000" cy="956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txBox="1"/>
          <p:nvPr/>
        </p:nvSpPr>
        <p:spPr>
          <a:xfrm>
            <a:off x="73750" y="1157025"/>
            <a:ext cx="89793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u="sng" dirty="0" err="1">
                <a:solidFill>
                  <a:schemeClr val="hlink"/>
                </a:solidFill>
                <a:latin typeface="Calibri"/>
                <a:ea typeface="Calibri"/>
                <a:cs typeface="Calibri"/>
                <a:sym typeface="Calibri"/>
                <a:hlinkClick r:id="rId3"/>
              </a:rPr>
              <a:t>Smartsheet</a:t>
            </a:r>
            <a:r>
              <a:rPr lang="en-US" sz="2400" b="1" dirty="0">
                <a:solidFill>
                  <a:schemeClr val="dk2"/>
                </a:solidFill>
                <a:latin typeface="Calibri"/>
                <a:ea typeface="Calibri"/>
                <a:cs typeface="Calibri"/>
                <a:sym typeface="Calibri"/>
              </a:rPr>
              <a:t> Section 2. District Community Engagement to Inform Use of ESSER III Funds</a:t>
            </a:r>
            <a:endParaRPr sz="2400" b="1" dirty="0">
              <a:solidFill>
                <a:schemeClr val="dk2"/>
              </a:solidFill>
              <a:latin typeface="Calibri"/>
              <a:ea typeface="Calibri"/>
              <a:cs typeface="Calibri"/>
              <a:sym typeface="Calibri"/>
            </a:endParaRPr>
          </a:p>
        </p:txBody>
      </p:sp>
      <p:sp>
        <p:nvSpPr>
          <p:cNvPr id="234" name="Google Shape;234;p31"/>
          <p:cNvSpPr txBox="1">
            <a:spLocks noGrp="1"/>
          </p:cNvSpPr>
          <p:nvPr>
            <p:ph type="subTitle" idx="4294967295"/>
          </p:nvPr>
        </p:nvSpPr>
        <p:spPr>
          <a:xfrm>
            <a:off x="0" y="2111375"/>
            <a:ext cx="8980488" cy="4297308"/>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b="1" dirty="0">
                <a:solidFill>
                  <a:schemeClr val="dk2"/>
                </a:solidFill>
              </a:rPr>
              <a:t>USED Requirements</a:t>
            </a:r>
            <a:endParaRPr sz="2200" b="1" dirty="0">
              <a:solidFill>
                <a:schemeClr val="dk2"/>
              </a:solidFill>
            </a:endParaRPr>
          </a:p>
          <a:p>
            <a:pPr marL="457200" lvl="0" indent="-355600" algn="l" rtl="0">
              <a:spcBef>
                <a:spcPts val="1000"/>
              </a:spcBef>
              <a:spcAft>
                <a:spcPts val="0"/>
              </a:spcAft>
              <a:buClr>
                <a:schemeClr val="dk2"/>
              </a:buClr>
              <a:buSzPts val="2000"/>
              <a:buChar char="●"/>
            </a:pPr>
            <a:r>
              <a:rPr lang="en-US" sz="2000" dirty="0">
                <a:solidFill>
                  <a:schemeClr val="dk2"/>
                </a:solidFill>
              </a:rPr>
              <a:t>To inform the plan, districts must:	</a:t>
            </a:r>
            <a:endParaRPr sz="2000" dirty="0">
              <a:solidFill>
                <a:schemeClr val="dk2"/>
              </a:solidFill>
            </a:endParaRPr>
          </a:p>
          <a:p>
            <a:pPr marL="914400" lvl="1" indent="-355600" algn="l" rtl="0">
              <a:spcBef>
                <a:spcPts val="1000"/>
              </a:spcBef>
              <a:spcAft>
                <a:spcPts val="0"/>
              </a:spcAft>
              <a:buClr>
                <a:schemeClr val="dk2"/>
              </a:buClr>
              <a:buSzPts val="2000"/>
              <a:buChar char="○"/>
            </a:pPr>
            <a:r>
              <a:rPr lang="en-US" dirty="0">
                <a:solidFill>
                  <a:schemeClr val="dk2"/>
                </a:solidFill>
                <a:latin typeface="Calibri"/>
                <a:ea typeface="Calibri"/>
                <a:cs typeface="Calibri"/>
                <a:sym typeface="Calibri"/>
              </a:rPr>
              <a:t>Conduct community engagement with stakeholders, including those disproportionately impacted by the pandemic</a:t>
            </a:r>
            <a:endParaRPr dirty="0">
              <a:solidFill>
                <a:schemeClr val="dk2"/>
              </a:solidFill>
              <a:latin typeface="Calibri"/>
              <a:ea typeface="Calibri"/>
              <a:cs typeface="Calibri"/>
              <a:sym typeface="Calibri"/>
            </a:endParaRPr>
          </a:p>
          <a:p>
            <a:pPr marL="914400" lvl="1" indent="-355600" algn="l" rtl="0">
              <a:spcBef>
                <a:spcPts val="1000"/>
              </a:spcBef>
              <a:spcAft>
                <a:spcPts val="0"/>
              </a:spcAft>
              <a:buClr>
                <a:schemeClr val="dk2"/>
              </a:buClr>
              <a:buSzPts val="2000"/>
              <a:buFont typeface="Calibri"/>
              <a:buChar char="○"/>
            </a:pPr>
            <a:r>
              <a:rPr lang="en-US" dirty="0">
                <a:solidFill>
                  <a:schemeClr val="dk2"/>
                </a:solidFill>
                <a:latin typeface="Calibri"/>
                <a:ea typeface="Calibri"/>
                <a:cs typeface="Calibri"/>
                <a:sym typeface="Calibri"/>
              </a:rPr>
              <a:t>Provide the public the opportunity for input on the district’s use of ESSER III funds </a:t>
            </a:r>
            <a:endParaRPr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Char char="●"/>
            </a:pPr>
            <a:r>
              <a:rPr lang="en-US" sz="2000" i="1" u="sng" dirty="0">
                <a:solidFill>
                  <a:schemeClr val="dk2"/>
                </a:solidFill>
              </a:rPr>
              <a:t>Most</a:t>
            </a:r>
            <a:r>
              <a:rPr lang="en-US" sz="2000" dirty="0">
                <a:solidFill>
                  <a:schemeClr val="dk2"/>
                </a:solidFill>
              </a:rPr>
              <a:t> of districts’ planning requirements for engagement are met through the ongoing community engagement in the SIA Plan process.</a:t>
            </a:r>
            <a:endParaRPr sz="2000" dirty="0">
              <a:solidFill>
                <a:schemeClr val="dk2"/>
              </a:solidFill>
            </a:endParaRPr>
          </a:p>
          <a:p>
            <a:pPr marL="914400" lvl="1" indent="-355600" algn="l" rtl="0">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ODE is only collecting supplementary information for Migrant Students and students who are incarcerated as those two student groups are not currently part of the SIA planning process.</a:t>
            </a:r>
            <a:endParaRPr sz="2000" dirty="0">
              <a:solidFill>
                <a:schemeClr val="dk2"/>
              </a:solidFill>
              <a:latin typeface="Calibri"/>
              <a:ea typeface="Calibri"/>
              <a:cs typeface="Calibri"/>
              <a:sym typeface="Calibri"/>
            </a:endParaRPr>
          </a:p>
          <a:p>
            <a:pPr marL="0" lvl="0" indent="0" algn="l" rtl="0">
              <a:spcBef>
                <a:spcPts val="1000"/>
              </a:spcBef>
              <a:spcAft>
                <a:spcPts val="0"/>
              </a:spcAft>
              <a:buNone/>
            </a:pPr>
            <a:endParaRPr sz="2200" dirty="0">
              <a:solidFill>
                <a:schemeClr val="dk2"/>
              </a:solidFill>
            </a:endParaRPr>
          </a:p>
        </p:txBody>
      </p:sp>
      <p:sp>
        <p:nvSpPr>
          <p:cNvPr id="233" name="Google Shape;233;p3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2"/>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Community Engagement</a:t>
            </a:r>
            <a:endParaRPr sz="4200" b="1">
              <a:solidFill>
                <a:schemeClr val="accent1"/>
              </a:solidFill>
              <a:latin typeface="Calibri"/>
              <a:ea typeface="Calibri"/>
              <a:cs typeface="Calibri"/>
              <a:sym typeface="Calibri"/>
            </a:endParaRPr>
          </a:p>
        </p:txBody>
      </p:sp>
      <p:sp>
        <p:nvSpPr>
          <p:cNvPr id="242" name="Google Shape;242;p32"/>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a:t>ESSER III District Plan &amp; </a:t>
            </a:r>
            <a:endParaRPr sz="2500"/>
          </a:p>
          <a:p>
            <a:pPr marL="0" lvl="0" indent="0" algn="ctr" rtl="0">
              <a:spcBef>
                <a:spcPts val="0"/>
              </a:spcBef>
              <a:spcAft>
                <a:spcPts val="0"/>
              </a:spcAft>
              <a:buNone/>
            </a:pPr>
            <a:r>
              <a:rPr lang="en-US" sz="2500"/>
              <a:t>Continuity of Services Plan Guide</a:t>
            </a:r>
            <a:endParaRPr sz="2500"/>
          </a:p>
        </p:txBody>
      </p:sp>
      <p:sp>
        <p:nvSpPr>
          <p:cNvPr id="244" name="Google Shape;244;p32"/>
          <p:cNvSpPr txBox="1">
            <a:spLocks noGrp="1"/>
          </p:cNvSpPr>
          <p:nvPr>
            <p:ph type="subTitle" idx="1"/>
          </p:nvPr>
        </p:nvSpPr>
        <p:spPr>
          <a:xfrm>
            <a:off x="51825" y="1275350"/>
            <a:ext cx="8695200" cy="5147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a:solidFill>
                  <a:schemeClr val="dk2"/>
                </a:solidFill>
              </a:rPr>
              <a:t>The </a:t>
            </a:r>
            <a:r>
              <a:rPr lang="en-US" sz="1800" b="1">
                <a:solidFill>
                  <a:schemeClr val="dk2"/>
                </a:solidFill>
              </a:rPr>
              <a:t>intent</a:t>
            </a:r>
            <a:r>
              <a:rPr lang="en-US" sz="1800">
                <a:solidFill>
                  <a:schemeClr val="dk2"/>
                </a:solidFill>
              </a:rPr>
              <a:t> of engagement for both SIA and ESSER III is to:</a:t>
            </a:r>
            <a:endParaRPr sz="1800">
              <a:solidFill>
                <a:schemeClr val="dk2"/>
              </a:solidFill>
            </a:endParaRPr>
          </a:p>
          <a:p>
            <a:pPr marL="457200" lvl="0" indent="-342900" algn="l" rtl="0">
              <a:spcBef>
                <a:spcPts val="1000"/>
              </a:spcBef>
              <a:spcAft>
                <a:spcPts val="0"/>
              </a:spcAft>
              <a:buClr>
                <a:schemeClr val="dk2"/>
              </a:buClr>
              <a:buSzPts val="1800"/>
              <a:buChar char="●"/>
            </a:pPr>
            <a:r>
              <a:rPr lang="en-US" sz="1800">
                <a:solidFill>
                  <a:schemeClr val="dk2"/>
                </a:solidFill>
              </a:rPr>
              <a:t>Understand student needs</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Improve access and opportunities for students who have been historically underserved and disproportionately impacted</a:t>
            </a:r>
            <a:endParaRPr sz="1800">
              <a:solidFill>
                <a:schemeClr val="dk2"/>
              </a:solidFill>
            </a:endParaRPr>
          </a:p>
          <a:p>
            <a:pPr marL="0" lvl="0" indent="0" algn="l" rtl="0">
              <a:spcBef>
                <a:spcPts val="1000"/>
              </a:spcBef>
              <a:spcAft>
                <a:spcPts val="0"/>
              </a:spcAft>
              <a:buNone/>
            </a:pPr>
            <a:r>
              <a:rPr lang="en-US" sz="1800">
                <a:solidFill>
                  <a:schemeClr val="dk2"/>
                </a:solidFill>
              </a:rPr>
              <a:t>There is </a:t>
            </a:r>
            <a:r>
              <a:rPr lang="en-US" sz="1800" b="1">
                <a:solidFill>
                  <a:schemeClr val="dk2"/>
                </a:solidFill>
              </a:rPr>
              <a:t>deep alignment</a:t>
            </a:r>
            <a:r>
              <a:rPr lang="en-US" sz="1800">
                <a:solidFill>
                  <a:schemeClr val="dk2"/>
                </a:solidFill>
              </a:rPr>
              <a:t> between the community engagement requirements</a:t>
            </a:r>
            <a:endParaRPr sz="1800">
              <a:solidFill>
                <a:schemeClr val="dk2"/>
              </a:solidFill>
            </a:endParaRPr>
          </a:p>
          <a:p>
            <a:pPr marL="457200" lvl="0" indent="-342900" algn="l" rtl="0">
              <a:spcBef>
                <a:spcPts val="1000"/>
              </a:spcBef>
              <a:spcAft>
                <a:spcPts val="0"/>
              </a:spcAft>
              <a:buClr>
                <a:schemeClr val="dk2"/>
              </a:buClr>
              <a:buSzPts val="1800"/>
              <a:buChar char="●"/>
            </a:pPr>
            <a:r>
              <a:rPr lang="en-US" sz="1800">
                <a:solidFill>
                  <a:schemeClr val="dk2"/>
                </a:solidFill>
              </a:rPr>
              <a:t>Use of an equity lens</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Focal groups are </a:t>
            </a:r>
            <a:r>
              <a:rPr lang="en-US" sz="1800" i="1">
                <a:solidFill>
                  <a:schemeClr val="dk2"/>
                </a:solidFill>
              </a:rPr>
              <a:t>mostly</a:t>
            </a:r>
            <a:r>
              <a:rPr lang="en-US" sz="1800">
                <a:solidFill>
                  <a:schemeClr val="dk2"/>
                </a:solidFill>
              </a:rPr>
              <a:t> the same; ESSER III includes Migrant Students and Incarcerated Youth as focal groups</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The SIA plan fulfills most of the ESSER III engagement requirements</a:t>
            </a:r>
            <a:endParaRPr sz="1800">
              <a:solidFill>
                <a:schemeClr val="dk2"/>
              </a:solidFill>
            </a:endParaRPr>
          </a:p>
          <a:p>
            <a:pPr marL="0" lvl="0" indent="0" algn="l" rtl="0">
              <a:spcBef>
                <a:spcPts val="1000"/>
              </a:spcBef>
              <a:spcAft>
                <a:spcPts val="0"/>
              </a:spcAft>
              <a:buNone/>
            </a:pPr>
            <a:r>
              <a:rPr lang="en-US" sz="1800" b="1">
                <a:solidFill>
                  <a:schemeClr val="dk2"/>
                </a:solidFill>
              </a:rPr>
              <a:t>Learning about student needs can/should</a:t>
            </a:r>
            <a:endParaRPr sz="1800">
              <a:solidFill>
                <a:schemeClr val="dk2"/>
              </a:solidFill>
            </a:endParaRPr>
          </a:p>
          <a:p>
            <a:pPr marL="457200" lvl="0" indent="-342900" algn="l" rtl="0">
              <a:spcBef>
                <a:spcPts val="1000"/>
              </a:spcBef>
              <a:spcAft>
                <a:spcPts val="0"/>
              </a:spcAft>
              <a:buClr>
                <a:schemeClr val="dk2"/>
              </a:buClr>
              <a:buSzPts val="1800"/>
              <a:buChar char="●"/>
            </a:pPr>
            <a:r>
              <a:rPr lang="en-US" sz="1800">
                <a:solidFill>
                  <a:schemeClr val="dk2"/>
                </a:solidFill>
              </a:rPr>
              <a:t>Be connected to other engagements (e.g., HS Success, strategic planning, RSSL). It does not have to be a stand alone process.</a:t>
            </a:r>
            <a:endParaRPr sz="1800">
              <a:solidFill>
                <a:schemeClr val="dk2"/>
              </a:solidFill>
            </a:endParaRPr>
          </a:p>
          <a:p>
            <a:pPr marL="457200" lvl="0" indent="-342900" algn="l" rtl="0">
              <a:spcBef>
                <a:spcPts val="0"/>
              </a:spcBef>
              <a:spcAft>
                <a:spcPts val="0"/>
              </a:spcAft>
              <a:buClr>
                <a:schemeClr val="dk2"/>
              </a:buClr>
              <a:buSzPts val="1800"/>
              <a:buChar char="●"/>
            </a:pPr>
            <a:r>
              <a:rPr lang="en-US" sz="1800">
                <a:solidFill>
                  <a:schemeClr val="dk2"/>
                </a:solidFill>
              </a:rPr>
              <a:t>Inform student needs and ESSER III investments. (This may include SIA activities you planned but weren’t able to do given the reduction in SIA funding.)</a:t>
            </a:r>
            <a:endParaRPr sz="1800">
              <a:solidFill>
                <a:schemeClr val="dk2"/>
              </a:solidFill>
            </a:endParaRPr>
          </a:p>
          <a:p>
            <a:pPr marL="457200" lvl="0" indent="-330200" algn="l" rtl="0">
              <a:spcBef>
                <a:spcPts val="0"/>
              </a:spcBef>
              <a:spcAft>
                <a:spcPts val="0"/>
              </a:spcAft>
              <a:buClr>
                <a:schemeClr val="dk2"/>
              </a:buClr>
              <a:buSzPts val="1600"/>
              <a:buChar char="●"/>
            </a:pPr>
            <a:r>
              <a:rPr lang="en-US" sz="1800">
                <a:solidFill>
                  <a:schemeClr val="dk2"/>
                </a:solidFill>
              </a:rPr>
              <a:t>Represent your community of students. Whether you have a couple of students in a focal group or a large community, consider how your local plan represents their unique needs.  </a:t>
            </a:r>
            <a:endParaRPr sz="1800">
              <a:solidFill>
                <a:schemeClr val="dk2"/>
              </a:solidFill>
            </a:endParaRPr>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2021-09-15T21:19:25+00:00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392A8E0-52DE-4CAD-995A-DC1C79661D32}"/>
</file>

<file path=customXml/itemProps2.xml><?xml version="1.0" encoding="utf-8"?>
<ds:datastoreItem xmlns:ds="http://schemas.openxmlformats.org/officeDocument/2006/customXml" ds:itemID="{1CCD3206-38CB-41E5-BA53-28ED3B20DFCC}"/>
</file>

<file path=customXml/itemProps3.xml><?xml version="1.0" encoding="utf-8"?>
<ds:datastoreItem xmlns:ds="http://schemas.openxmlformats.org/officeDocument/2006/customXml" ds:itemID="{08058273-1070-4E93-91AC-64FAE579359E}"/>
</file>

<file path=docProps/app.xml><?xml version="1.0" encoding="utf-8"?>
<Properties xmlns="http://schemas.openxmlformats.org/officeDocument/2006/extended-properties" xmlns:vt="http://schemas.openxmlformats.org/officeDocument/2006/docPropsVTypes">
  <TotalTime>2818</TotalTime>
  <Words>1638</Words>
  <Application>Microsoft Office PowerPoint</Application>
  <PresentationFormat>On-screen Show (4:3)</PresentationFormat>
  <Paragraphs>184</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ODE_Powerpoint - pattern background</vt:lpstr>
      <vt:lpstr>ESSER III District Plan</vt:lpstr>
      <vt:lpstr>Agenda</vt:lpstr>
      <vt:lpstr>Introductions &amp; Check-In </vt:lpstr>
      <vt:lpstr>Charter Schools </vt:lpstr>
      <vt:lpstr>Charter Schools</vt:lpstr>
      <vt:lpstr>Questions?</vt:lpstr>
      <vt:lpstr>ESSER III District Plan Links </vt:lpstr>
      <vt:lpstr>Community Engagement </vt:lpstr>
      <vt:lpstr>ESSER III District Plan &amp;  Continuity of Services Plan Guide</vt:lpstr>
      <vt:lpstr>Community Engagement :</vt:lpstr>
      <vt:lpstr>Community Engagement:</vt:lpstr>
      <vt:lpstr>ESSER Timing &amp; Allocations </vt:lpstr>
      <vt:lpstr>Supports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III District Plan Q&amp;A Session 2</dc:title>
  <dc:creator>EDMONDSON Joanne * ODE</dc:creator>
  <cp:lastModifiedBy>SOLARIO Savanah * ODE</cp:lastModifiedBy>
  <cp:revision>18</cp:revision>
  <dcterms:modified xsi:type="dcterms:W3CDTF">2021-09-15T20:29:11Z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ies>
</file>