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4"/>
    <p:sldMasterId id="2147483666" r:id="rId5"/>
  </p:sldMasterIdLst>
  <p:notesMasterIdLst>
    <p:notesMasterId r:id="rId39"/>
  </p:notesMasterIdLst>
  <p:sldIdLst>
    <p:sldId id="284" r:id="rId6"/>
    <p:sldId id="285" r:id="rId7"/>
    <p:sldId id="286" r:id="rId8"/>
    <p:sldId id="287" r:id="rId9"/>
    <p:sldId id="288" r:id="rId10"/>
    <p:sldId id="289"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9673C8-140F-4BB4-A2AD-A70E7AF430CA}">
  <a:tblStyle styleId="{B19673C8-140F-4BB4-A2AD-A70E7AF430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7EC185-EDF6-47BE-9A43-A9B0A7C11EB5}"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28" autoAdjust="0"/>
  </p:normalViewPr>
  <p:slideViewPr>
    <p:cSldViewPr snapToGrid="0">
      <p:cViewPr varScale="1">
        <p:scale>
          <a:sx n="106" d="100"/>
          <a:sy n="106" d="100"/>
        </p:scale>
        <p:origin x="1764"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spreadsheets/d/1Umf8uDOtscrGCtd_IwnVo-PHy-Z83DM4W1JDMb2NL6Q/edit?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page=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oregon.gov/ode/StudentSuccess/Documents/69236_ODE_CommunityEngagementToolkit_2021-web%5B1%5D.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oregon.gov/ode/students-and-family/equity/NativeAmericanEducation/Documents/20.10.13_%20Web%20Accessible%20Tribal%20Consultation%20Toolkit.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28f258cd3_0_5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28f258cd3_0_524:notes"/>
          <p:cNvSpPr txBox="1">
            <a:spLocks noGrp="1"/>
          </p:cNvSpPr>
          <p:nvPr>
            <p:ph type="body" idx="1"/>
          </p:nvPr>
        </p:nvSpPr>
        <p:spPr>
          <a:xfrm>
            <a:off x="685802" y="4400550"/>
            <a:ext cx="54867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173" name="Google Shape;173;gf28f258cd3_0_524: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sz="1400"/>
              <a:t>1</a:t>
            </a:fld>
            <a:endParaRPr sz="1400"/>
          </a:p>
        </p:txBody>
      </p:sp>
    </p:spTree>
    <p:extLst>
      <p:ext uri="{BB962C8B-B14F-4D97-AF65-F5344CB8AC3E}">
        <p14:creationId xmlns:p14="http://schemas.microsoft.com/office/powerpoint/2010/main" val="8063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9de5f63c6_3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9de5f63c6_3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Overview slide and visual to see how all three parts work together.  </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SIA </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ESSER III - federal requirements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Continuity of Services Plan</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District plan process is designed to maximize existing work that districts have been engaged in and coordinate efforts as much as possible.</a:t>
            </a:r>
            <a:endParaRPr sz="10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a:p>
        </p:txBody>
      </p:sp>
      <p:sp>
        <p:nvSpPr>
          <p:cNvPr id="163" name="Google Shape;163;ge9de5f63c6_3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6fa443448_0_2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6fa443448_0_2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100" b="1">
                <a:latin typeface="Calibri"/>
                <a:ea typeface="Calibri"/>
                <a:cs typeface="Calibri"/>
                <a:sym typeface="Calibri"/>
              </a:rPr>
              <a:t>The checklist includes the required information to complete each Section of the Smartsheet:</a:t>
            </a:r>
            <a:endParaRPr sz="1100" b="1">
              <a:latin typeface="Calibri"/>
              <a:ea typeface="Calibri"/>
              <a:cs typeface="Calibri"/>
              <a:sym typeface="Calibri"/>
            </a:endParaRPr>
          </a:p>
          <a:p>
            <a:pPr marL="457200" lvl="0" indent="-298450" algn="l" rtl="0">
              <a:spcBef>
                <a:spcPts val="200"/>
              </a:spcBef>
              <a:spcAft>
                <a:spcPts val="0"/>
              </a:spcAft>
              <a:buClr>
                <a:schemeClr val="dk1"/>
              </a:buClr>
              <a:buSzPts val="1100"/>
              <a:buFont typeface="Calibri"/>
              <a:buChar char="●"/>
            </a:pPr>
            <a:r>
              <a:rPr lang="en-US" sz="1100">
                <a:solidFill>
                  <a:srgbClr val="161616"/>
                </a:solidFill>
                <a:highlight>
                  <a:schemeClr val="lt1"/>
                </a:highlight>
                <a:latin typeface="Calibri"/>
                <a:ea typeface="Calibri"/>
                <a:cs typeface="Calibri"/>
                <a:sym typeface="Calibri"/>
              </a:rPr>
              <a:t>Section 1: District Use of ESSER III Funds to Address Unfinished Learning</a:t>
            </a:r>
            <a:endParaRPr sz="1100">
              <a:solidFill>
                <a:srgbClr val="161616"/>
              </a:solidFill>
              <a:highlight>
                <a:schemeClr val="lt1"/>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sz="1100">
                <a:solidFill>
                  <a:srgbClr val="161616"/>
                </a:solidFill>
                <a:highlight>
                  <a:schemeClr val="lt1"/>
                </a:highlight>
                <a:latin typeface="Calibri"/>
                <a:ea typeface="Calibri"/>
                <a:cs typeface="Calibri"/>
                <a:sym typeface="Calibri"/>
              </a:rPr>
              <a:t>Section 2: District Community Engagement to Inform the Use of ESSER III Funds</a:t>
            </a:r>
            <a:endParaRPr sz="1100">
              <a:solidFill>
                <a:srgbClr val="161616"/>
              </a:solidFill>
              <a:highlight>
                <a:schemeClr val="lt1"/>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sz="1100">
                <a:solidFill>
                  <a:srgbClr val="161616"/>
                </a:solidFill>
                <a:highlight>
                  <a:schemeClr val="lt1"/>
                </a:highlight>
                <a:latin typeface="Calibri"/>
                <a:ea typeface="Calibri"/>
                <a:cs typeface="Calibri"/>
                <a:sym typeface="Calibri"/>
              </a:rPr>
              <a:t>Section 3: ESSER III Integrated Planning Tool </a:t>
            </a:r>
            <a:endParaRPr sz="1100">
              <a:solidFill>
                <a:srgbClr val="161616"/>
              </a:solidFill>
              <a:highlight>
                <a:schemeClr val="lt1"/>
              </a:highlight>
              <a:latin typeface="Calibri"/>
              <a:ea typeface="Calibri"/>
              <a:cs typeface="Calibri"/>
              <a:sym typeface="Calibri"/>
            </a:endParaRPr>
          </a:p>
          <a:p>
            <a:pPr marL="914400" lvl="1" indent="-298450" algn="l" rtl="0">
              <a:spcBef>
                <a:spcPts val="0"/>
              </a:spcBef>
              <a:spcAft>
                <a:spcPts val="0"/>
              </a:spcAft>
              <a:buClr>
                <a:schemeClr val="dk1"/>
              </a:buClr>
              <a:buSzPts val="1100"/>
              <a:buChar char="○"/>
            </a:pPr>
            <a:r>
              <a:rPr lang="en-US" sz="1100" u="sng">
                <a:solidFill>
                  <a:srgbClr val="1155CC"/>
                </a:solidFill>
                <a:highlight>
                  <a:schemeClr val="lt1"/>
                </a:highlight>
                <a:latin typeface="Calibri"/>
                <a:ea typeface="Calibri"/>
                <a:cs typeface="Calibri"/>
                <a:sym typeface="Calibri"/>
              </a:rPr>
              <a:t>Complete and upload the </a:t>
            </a:r>
            <a:r>
              <a:rPr lang="en-US" sz="1100" u="sng">
                <a:solidFill>
                  <a:srgbClr val="1155CC"/>
                </a:solidFill>
                <a:highlight>
                  <a:schemeClr val="lt1"/>
                </a:highlight>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ESSER III Integrated Planning Tool(IPT)</a:t>
            </a:r>
            <a:r>
              <a:rPr lang="en-US" sz="1100">
                <a:highlight>
                  <a:schemeClr val="lt1"/>
                </a:highlight>
                <a:latin typeface="Calibri"/>
                <a:ea typeface="Calibri"/>
                <a:cs typeface="Calibri"/>
                <a:sym typeface="Calibri"/>
              </a:rPr>
              <a:t> </a:t>
            </a:r>
            <a:endParaRPr sz="1100">
              <a:highlight>
                <a:schemeClr val="lt1"/>
              </a:highlight>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US" sz="1100">
                <a:highlight>
                  <a:schemeClr val="lt1"/>
                </a:highlight>
                <a:latin typeface="Calibri"/>
                <a:ea typeface="Calibri"/>
                <a:cs typeface="Calibri"/>
                <a:sym typeface="Calibri"/>
              </a:rPr>
              <a:t>Paste the accessible public link for the ESSER III District Plan. (The IPT can serve as the plan.)</a:t>
            </a:r>
            <a:endParaRPr sz="1100">
              <a:highlight>
                <a:schemeClr val="lt1"/>
              </a:highlight>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84" name="Google Shape;184;ge6fa443448_0_2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7b031d56a_0_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7b031d56a_0_2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Districts must include all public schools within the district boundaries that the district operates or sponsors including district-sponsored charter schools as part of their plan submission.</a:t>
            </a:r>
            <a:endParaRPr sz="1000">
              <a:latin typeface="Calibri"/>
              <a:ea typeface="Calibri"/>
              <a:cs typeface="Calibri"/>
              <a:sym typeface="Calibri"/>
            </a:endParaRPr>
          </a:p>
        </p:txBody>
      </p:sp>
      <p:sp>
        <p:nvSpPr>
          <p:cNvPr id="193" name="Google Shape;193;ge7b031d56a_0_2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6fa443448_0_3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6fa443448_0_3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202" name="Google Shape;202;ge6fa443448_0_3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6fa443448_0_6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6fa443448_0_6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p:txBody>
      </p:sp>
      <p:sp>
        <p:nvSpPr>
          <p:cNvPr id="214" name="Google Shape;214;ge6fa443448_0_6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6fa443448_0_8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6fa443448_0_8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223" name="Google Shape;223;ge6fa443448_0_8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c886a0eba_2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c886a0eba_2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disruption of typical schooling over the last year provides an opportunity for all educators to reimagine schools in ways that can transform learning for students and teachers. We have important work ahead as we:</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bring students back to full time in person learning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plan for historic federal investments, carefully tending to unfinished learning and mental health</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center racial equity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continue meaningful engagement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innovate and integrate new technology and blended learning practices</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next few slides have resources with strategies, frameworks, and national insights on investing for sustainable growth.</a:t>
            </a:r>
            <a:endParaRPr sz="10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 name="Google Shape;232;gec886a0eba_2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c886a0eba_2_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c886a0eba_2_1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2" name="Google Shape;242;gec886a0eba_2_1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6fa443448_0_7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6fa443448_0_7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253" name="Google Shape;253;ge6fa443448_0_7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6fa443448_0_5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6fa443448_0_5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261" name="Google Shape;261;ge6fa443448_0_5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f28f258cd3_0_6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f28f258cd3_0_648: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r>
              <a:rPr lang="en" sz="1400"/>
              <a:t>Jennifer</a:t>
            </a:r>
            <a:endParaRPr sz="1400"/>
          </a:p>
        </p:txBody>
      </p:sp>
      <p:sp>
        <p:nvSpPr>
          <p:cNvPr id="185" name="Google Shape;185;gf28f258cd3_0_648: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35563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6fa443448_0_1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6fa443448_0_12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15000"/>
              </a:lnSpc>
              <a:spcBef>
                <a:spcPts val="0"/>
              </a:spcBef>
              <a:spcAft>
                <a:spcPts val="0"/>
              </a:spcAft>
              <a:buNone/>
            </a:pPr>
            <a:endParaRPr/>
          </a:p>
        </p:txBody>
      </p:sp>
      <p:sp>
        <p:nvSpPr>
          <p:cNvPr id="273" name="Google Shape;273;ge6fa443448_0_12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74e3c3866_3_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74e3c3866_3_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spcBef>
                <a:spcPts val="0"/>
              </a:spcBef>
              <a:spcAft>
                <a:spcPts val="0"/>
              </a:spcAft>
              <a:buClr>
                <a:schemeClr val="dk1"/>
              </a:buClr>
              <a:buSzPts val="1100"/>
              <a:buFont typeface="Arial"/>
              <a:buNone/>
            </a:pPr>
            <a:r>
              <a:rPr lang="en-US" sz="1100" b="1">
                <a:latin typeface="Calibri"/>
                <a:ea typeface="Calibri"/>
                <a:cs typeface="Calibri"/>
                <a:sym typeface="Calibri"/>
              </a:rPr>
              <a:t>Federal definition of Evidence-based Interventions</a:t>
            </a:r>
            <a:r>
              <a:rPr lang="en-US" sz="1100">
                <a:latin typeface="Calibri"/>
                <a:ea typeface="Calibri"/>
                <a:cs typeface="Calibri"/>
                <a:sym typeface="Calibri"/>
              </a:rPr>
              <a:t> </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Practices or programs that yield </a:t>
            </a:r>
            <a:r>
              <a:rPr lang="en-US" sz="1100" b="1">
                <a:latin typeface="Calibri"/>
                <a:ea typeface="Calibri"/>
                <a:cs typeface="Calibri"/>
                <a:sym typeface="Calibri"/>
              </a:rPr>
              <a:t>evidence</a:t>
            </a:r>
            <a:r>
              <a:rPr lang="en-US" sz="1100">
                <a:latin typeface="Calibri"/>
                <a:ea typeface="Calibri"/>
                <a:cs typeface="Calibri"/>
                <a:sym typeface="Calibri"/>
              </a:rPr>
              <a:t> of student results and improved learning outcomes. The intent of grounding in evidence-based interventions is to ensure formal research and studies undergird the actions districts and schools take to support student learning and well-being. They are defined in four tiers.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1 – Strong Evidence: the effectiveness of the practices or programs is supported by one or more well-designed and well-implemented randomized control experimental studies.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2 – Moderate Evidence: the effectiveness of the practices or programs is supported by one or more well-designed and well-implemented quasi-experimental studies.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3 – Promising Evidence: the effectiveness of the practices or programs is supported by one or more well-designed and well-implemented correlational studies (with statistical controls for selection bias).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4 – Demonstrates a Rationale: practices that have a well-defined logic model or theory of action, are supported by research, and have some effort underway by a State Educational Agency, LEA, or outside research organization to determine their effectiveness.</a:t>
            </a:r>
            <a:endParaRPr sz="1100">
              <a:latin typeface="Calibri"/>
              <a:ea typeface="Calibri"/>
              <a:cs typeface="Calibri"/>
              <a:sym typeface="Calibri"/>
            </a:endParaRPr>
          </a:p>
          <a:p>
            <a:pPr marL="0" marR="21334" lvl="0" indent="0" algn="l" rtl="0">
              <a:lnSpc>
                <a:spcPct val="115000"/>
              </a:lnSpc>
              <a:spcBef>
                <a:spcPts val="0"/>
              </a:spcBef>
              <a:spcAft>
                <a:spcPts val="0"/>
              </a:spcAft>
              <a:buClr>
                <a:schemeClr val="dk1"/>
              </a:buClr>
              <a:buSzPts val="1100"/>
              <a:buFont typeface="Arial"/>
              <a:buNone/>
            </a:pPr>
            <a:r>
              <a:rPr lang="en-US" sz="1100" i="1">
                <a:latin typeface="Calibri"/>
                <a:ea typeface="Calibri"/>
                <a:cs typeface="Calibri"/>
                <a:sym typeface="Calibri"/>
              </a:rPr>
              <a:t>Referenced from USED’s </a:t>
            </a:r>
            <a:r>
              <a:rPr lang="en-US" sz="1100" i="1" u="sng">
                <a:solidFill>
                  <a:srgbClr val="1155C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ESSER and GEER FAQ</a:t>
            </a:r>
            <a:r>
              <a:rPr lang="en-US" sz="1100" i="1">
                <a:latin typeface="Calibri"/>
                <a:ea typeface="Calibri"/>
                <a:cs typeface="Calibri"/>
                <a:sym typeface="Calibri"/>
              </a:rPr>
              <a:t>, p 16, May 2021</a:t>
            </a:r>
            <a:endParaRPr/>
          </a:p>
        </p:txBody>
      </p:sp>
      <p:sp>
        <p:nvSpPr>
          <p:cNvPr id="284" name="Google Shape;284;ge74e3c3866_3_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6fa443448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Power Strategies: in the context of this guide, the term is based on ERS’ 5 “power strategies” (and real-life examples) to accelerate equity-focused recovery and redesign. ERS describes “power strategies” as strategies that address critical student needs and lay a sustainable foundation for lasting improvement. They are grounded in years of research on how to best support students’ academic and social-emotional development. </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Note: the strategies for your plan may include strategies identified through your SIA process.  You may also choose to invest in different ones, based on your student needs.</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93" name="Google Shape;293;ge6fa443448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6fa443448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dirty="0" smtClean="0">
                <a:hlinkClick r:id="rId3"/>
              </a:rPr>
              <a:t>Smartsheet link: https://app.smartsheet.com/b/form/19e2b2befca3408685187f7ad3104ed9</a:t>
            </a:r>
            <a:endParaRPr lang="en-US" sz="1000" dirty="0" smtClean="0"/>
          </a:p>
          <a:p>
            <a:pPr marL="0" lvl="0" indent="0" algn="l" rtl="0">
              <a:lnSpc>
                <a:spcPct val="100000"/>
              </a:lnSpc>
              <a:spcBef>
                <a:spcPts val="0"/>
              </a:spcBef>
              <a:spcAft>
                <a:spcPts val="0"/>
              </a:spcAft>
              <a:buClr>
                <a:schemeClr val="dk1"/>
              </a:buClr>
              <a:buSzPts val="1100"/>
              <a:buFont typeface="Arial"/>
              <a:buNone/>
            </a:pPr>
            <a:endParaRPr lang="en-US" sz="1000" dirty="0" smtClean="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dirty="0" smtClean="0">
                <a:latin typeface="Calibri"/>
                <a:ea typeface="Calibri"/>
                <a:cs typeface="Calibri"/>
                <a:sym typeface="Calibri"/>
              </a:rPr>
              <a:t>The </a:t>
            </a:r>
            <a:r>
              <a:rPr lang="en-US" sz="1000" dirty="0">
                <a:latin typeface="Calibri"/>
                <a:ea typeface="Calibri"/>
                <a:cs typeface="Calibri"/>
                <a:sym typeface="Calibri"/>
              </a:rPr>
              <a:t>strategies you invest in should reflect your students needs. These may include a power strategy, a strategy you identified through your SIA process, or a different one that has recently emerged.  </a:t>
            </a: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dirty="0">
                <a:latin typeface="Calibri"/>
                <a:ea typeface="Calibri"/>
                <a:cs typeface="Calibri"/>
                <a:sym typeface="Calibri"/>
              </a:rPr>
              <a:t>The strategies in this section focus on the unfinished learning requirement.  You may have additional strategies as part of your overall plan. You will have an opportunity to provide those in the Integrated Planning Tool.</a:t>
            </a: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dirty="0">
                <a:latin typeface="Calibri"/>
                <a:ea typeface="Calibri"/>
                <a:cs typeface="Calibri"/>
                <a:sym typeface="Calibri"/>
              </a:rPr>
              <a:t>Full language in the Smartsheet for the adapted ERS Strategies</a:t>
            </a:r>
            <a:endParaRPr sz="1000" b="1"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dirty="0">
                <a:latin typeface="Calibri"/>
                <a:ea typeface="Calibri"/>
                <a:cs typeface="Calibri"/>
                <a:sym typeface="Calibri"/>
              </a:rPr>
              <a:t>Empowering, Adaptable Instruction:</a:t>
            </a:r>
            <a:r>
              <a:rPr lang="en-US" sz="1000" dirty="0">
                <a:latin typeface="Calibri"/>
                <a:ea typeface="Calibri"/>
                <a:cs typeface="Calibri"/>
                <a:sym typeface="Calibri"/>
              </a:rPr>
              <a:t> For students to experience empowering curriculum that is motivating, appropriately-challenging, and that honors their identity and lived experience, districts and schools need a high-quality, culturally relevant curriculum, time and expertise for teachers to collaborate and check-in on student learning, and support that is differentiated and adjustable to meet students’ strengths and needs. (Possible examples: Implementing or deepening authentic, culturally-responsive learning; assessing quality of current instructional materials and Investing in high-quality instructional materials from the adopted materials list or independent adoption that meets state criteria and providing high-quality professional learning for teachers on implementation, investing in formative assessment practices, providing sufficient time for both content-focused collaboration and planning as well as student-focused collaboration, providing instructional coaching and resources, providing career connect learning (CTE).)</a:t>
            </a:r>
            <a:endParaRPr sz="10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0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000" b="1" dirty="0">
                <a:latin typeface="Calibri"/>
                <a:ea typeface="Calibri"/>
                <a:cs typeface="Calibri"/>
                <a:sym typeface="Calibri"/>
              </a:rPr>
              <a:t>Time &amp; Attention:</a:t>
            </a:r>
            <a:r>
              <a:rPr lang="en-US" sz="1000" dirty="0">
                <a:latin typeface="Calibri"/>
                <a:ea typeface="Calibri"/>
                <a:cs typeface="Calibri"/>
                <a:sym typeface="Calibri"/>
              </a:rPr>
              <a:t> For students to engage in learning that meets their strengths and distinct needs, districts and schools need to explore new ways to expand and vary the time and individualized attention they receive inside and outside of school hours. (Possible examples: Providing focused, high-dosage tutoring, peer tutoring, extended school day, enrichment programs, summer academic and enrichment, planning for post-secondary and career, developing work-based learning programs.)</a:t>
            </a: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dirty="0">
                <a:latin typeface="Calibri"/>
                <a:ea typeface="Calibri"/>
                <a:cs typeface="Calibri"/>
                <a:sym typeface="Calibri"/>
              </a:rPr>
              <a:t>Conditions for Teachers: </a:t>
            </a:r>
            <a:r>
              <a:rPr lang="en-US" sz="1000" dirty="0">
                <a:latin typeface="Calibri"/>
                <a:ea typeface="Calibri"/>
                <a:cs typeface="Calibri"/>
                <a:sym typeface="Calibri"/>
              </a:rPr>
              <a:t>For students to experience engaging, high-quality instruction in a supportive environment, districts and schools need to prioritize ways to make teaching jobs and roles more rewarding, collaborative, and sustainable while also tending to teacher mental health and well-being. (Possible examples: providing mentors and/or at least one team member that has an instructional content expert to help with planning, providing stipends and/or release time for selected teacher leadership roles, investing in wellness supports, providing highly effective teachers with opportunities to share their strengths and expand their impact). </a:t>
            </a:r>
            <a:endParaRPr sz="10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0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000" b="1" dirty="0">
                <a:latin typeface="Calibri"/>
                <a:ea typeface="Calibri"/>
                <a:cs typeface="Calibri"/>
                <a:sym typeface="Calibri"/>
              </a:rPr>
              <a:t>Relationships &amp; Mental Health Support: </a:t>
            </a:r>
            <a:r>
              <a:rPr lang="en-US" sz="1000" dirty="0">
                <a:latin typeface="Calibri"/>
                <a:ea typeface="Calibri"/>
                <a:cs typeface="Calibri"/>
                <a:sym typeface="Calibri"/>
              </a:rPr>
              <a:t>For students to feel safe, welcome and supported in school, districts and schools need to develop structures and enact policies and practices that cultivate positive, supportive relationships, and provide for staff and student mental and emotional health needs. (Possible examples: create time and space in the school day for relationship building, provide opportunities for staff and students to make meaning of their experience through creative outlets [art, music, writing, movement etc.], regularly engage with staff, students and families to assess their relational and emotional support needs, and build robust relationships with linguistically and culturally responsive community health and mental health providers and local systems of care.</a:t>
            </a: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dirty="0">
                <a:latin typeface="Calibri"/>
                <a:ea typeface="Calibri"/>
                <a:cs typeface="Calibri"/>
                <a:sym typeface="Calibri"/>
              </a:rPr>
              <a:t>Family &amp; Community Partnerships:</a:t>
            </a:r>
            <a:r>
              <a:rPr lang="en-US" sz="1000" dirty="0">
                <a:latin typeface="Calibri"/>
                <a:ea typeface="Calibri"/>
                <a:cs typeface="Calibri"/>
                <a:sym typeface="Calibri"/>
              </a:rPr>
              <a:t> To increase academic, health, mental health and emotional support for students, districts and schools need to engage families as partners and leverage the local community and its system of care to provide integrated, wrap-around services and supports. (Possible examples: Implementing or deepening community- based organization’s support to provide authentic, culturally-responsive academic enrichment and learning supports, strengthening connections with local systems of care, communicating in home languages, culturally-specific liaisons, business and college partnerships.)</a:t>
            </a:r>
            <a:endParaRPr sz="10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dirty="0">
                <a:latin typeface="Calibri"/>
                <a:ea typeface="Calibri"/>
                <a:cs typeface="Calibri"/>
                <a:sym typeface="Calibri"/>
              </a:rPr>
              <a:t>Other</a:t>
            </a:r>
            <a:r>
              <a:rPr lang="en-US" sz="1000" dirty="0">
                <a:latin typeface="Calibri"/>
                <a:ea typeface="Calibri"/>
                <a:cs typeface="Calibri"/>
                <a:sym typeface="Calibri"/>
              </a:rPr>
              <a:t> prioritized strategies, please describe.</a:t>
            </a:r>
            <a:endParaRPr sz="10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dirty="0"/>
          </a:p>
          <a:p>
            <a:pPr marL="0" lvl="0" indent="0" algn="l" rtl="0">
              <a:lnSpc>
                <a:spcPct val="100000"/>
              </a:lnSpc>
              <a:spcBef>
                <a:spcPts val="0"/>
              </a:spcBef>
              <a:spcAft>
                <a:spcPts val="0"/>
              </a:spcAft>
              <a:buSzPts val="1100"/>
              <a:buNone/>
            </a:pPr>
            <a:endParaRPr sz="1000" dirty="0"/>
          </a:p>
        </p:txBody>
      </p:sp>
      <p:sp>
        <p:nvSpPr>
          <p:cNvPr id="300" name="Google Shape;300;ge6fa443448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6fa443448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
        <p:nvSpPr>
          <p:cNvPr id="308" name="Google Shape;308;ge6fa443448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6fa443448_0_15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6fa443448_0_15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00000"/>
              </a:lnSpc>
              <a:spcBef>
                <a:spcPts val="0"/>
              </a:spcBef>
              <a:spcAft>
                <a:spcPts val="0"/>
              </a:spcAft>
              <a:buNone/>
            </a:pPr>
            <a:r>
              <a:rPr lang="en-US" sz="1000" b="1">
                <a:latin typeface="Calibri"/>
                <a:ea typeface="Calibri"/>
                <a:cs typeface="Calibri"/>
                <a:sym typeface="Calibri"/>
              </a:rPr>
              <a:t>Focal groups for community engagement</a:t>
            </a:r>
            <a:endParaRPr sz="1000" b="1">
              <a:latin typeface="Calibri"/>
              <a:ea typeface="Calibri"/>
              <a:cs typeface="Calibri"/>
              <a:sym typeface="Calibri"/>
            </a:endParaRPr>
          </a:p>
          <a:p>
            <a:pPr marL="0" marR="21334" lvl="0" indent="0" algn="l" rtl="0">
              <a:lnSpc>
                <a:spcPct val="100000"/>
              </a:lnSpc>
              <a:spcBef>
                <a:spcPts val="0"/>
              </a:spcBef>
              <a:spcAft>
                <a:spcPts val="0"/>
              </a:spcAft>
              <a:buNone/>
            </a:pPr>
            <a:r>
              <a:rPr lang="en-US" sz="1000">
                <a:latin typeface="Calibri"/>
                <a:ea typeface="Calibri"/>
                <a:cs typeface="Calibri"/>
                <a:sym typeface="Calibri"/>
              </a:rPr>
              <a:t>USED requires meaningful consultation with stakeholders  including, but not limited to students, families, and educators (school and district administrators, teachers, and their unions).  To the extent they are present in the district, meaningful consultation is also required with Tribes, civil rights organizations (including disability rights organizations), and stakeholders representing the interests of children with disabilities, English learners, children experiencing homelessness, children and youth in foster care, migratory students, children who are incarcerated, and other underserved students.</a:t>
            </a:r>
            <a:endParaRPr sz="1000">
              <a:latin typeface="Calibri"/>
              <a:ea typeface="Calibri"/>
              <a:cs typeface="Calibri"/>
              <a:sym typeface="Calibri"/>
            </a:endParaRPr>
          </a:p>
          <a:p>
            <a:pPr marL="0" marR="21334" lvl="0" indent="0" algn="l" rtl="0">
              <a:lnSpc>
                <a:spcPct val="100000"/>
              </a:lnSpc>
              <a:spcBef>
                <a:spcPts val="0"/>
              </a:spcBef>
              <a:spcAft>
                <a:spcPts val="0"/>
              </a:spcAft>
              <a:buNone/>
            </a:pPr>
            <a:endParaRPr sz="1000">
              <a:latin typeface="Calibri"/>
              <a:ea typeface="Calibri"/>
              <a:cs typeface="Calibri"/>
              <a:sym typeface="Calibri"/>
            </a:endParaRPr>
          </a:p>
          <a:p>
            <a:pPr marL="0" marR="21334" lvl="0" indent="0" algn="l" rtl="0">
              <a:lnSpc>
                <a:spcPct val="115000"/>
              </a:lnSpc>
              <a:spcBef>
                <a:spcPts val="0"/>
              </a:spcBef>
              <a:spcAft>
                <a:spcPts val="0"/>
              </a:spcAft>
              <a:buNone/>
            </a:pPr>
            <a:endParaRPr sz="1100" b="1">
              <a:latin typeface="Calibri"/>
              <a:ea typeface="Calibri"/>
              <a:cs typeface="Calibri"/>
              <a:sym typeface="Calibri"/>
            </a:endParaRPr>
          </a:p>
        </p:txBody>
      </p:sp>
      <p:sp>
        <p:nvSpPr>
          <p:cNvPr id="317" name="Google Shape;317;ge6fa443448_0_15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8f7bbe5fa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100">
                <a:solidFill>
                  <a:srgbClr val="3C4043"/>
                </a:solidFill>
                <a:highlight>
                  <a:schemeClr val="lt1"/>
                </a:highlight>
                <a:latin typeface="Calibri"/>
                <a:ea typeface="Calibri"/>
                <a:cs typeface="Calibri"/>
                <a:sym typeface="Calibri"/>
              </a:rPr>
              <a:t>Guidance around authentic engagement for high-impact investment strategies to meet student needs. </a:t>
            </a:r>
            <a:endParaRPr sz="1100">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100" u="sng">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SIA Community Engagement Toolkit</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r>
              <a:rPr lang="en-US" sz="1100" u="sng">
                <a:solidFill>
                  <a:srgbClr val="1B75BC"/>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Tribal Consultation Toolkit</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90000"/>
              </a:lnSpc>
              <a:spcBef>
                <a:spcPts val="1000"/>
              </a:spcBef>
              <a:spcAft>
                <a:spcPts val="1000"/>
              </a:spcAft>
              <a:buClr>
                <a:schemeClr val="dk1"/>
              </a:buClr>
              <a:buSzPts val="1100"/>
              <a:buFont typeface="Arial"/>
              <a:buNone/>
            </a:pPr>
            <a:r>
              <a:rPr lang="en-US" sz="1100">
                <a:solidFill>
                  <a:srgbClr val="3C4043"/>
                </a:solidFill>
                <a:highlight>
                  <a:schemeClr val="lt1"/>
                </a:highlight>
                <a:latin typeface="Calibri"/>
                <a:ea typeface="Calibri"/>
                <a:cs typeface="Calibri"/>
                <a:sym typeface="Calibri"/>
              </a:rPr>
              <a:t>The intent of the engagement is to understand student needs in order to improve access and opportunities for students who have been historically underserved and disproportionately impacted. These do not have to be stand-alone or ESSER III-specific engagements, but rather engagements through a variety of approaches and with disproportionately impacted  communities to understand students needs. Examples of other engagements may include the SIA process, RSSL, community and family meetings for returning to school, student surveys, or strategic planning.  </a:t>
            </a:r>
            <a:endParaRPr sz="1100">
              <a:latin typeface="Calibri"/>
              <a:ea typeface="Calibri"/>
              <a:cs typeface="Calibri"/>
              <a:sym typeface="Calibri"/>
            </a:endParaRPr>
          </a:p>
        </p:txBody>
      </p:sp>
      <p:sp>
        <p:nvSpPr>
          <p:cNvPr id="326" name="Google Shape;326;ge8f7bbe5fa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8f7bbe5fa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1000"/>
              </a:spcAft>
              <a:buNone/>
            </a:pPr>
            <a:endParaRPr>
              <a:latin typeface="Calibri"/>
              <a:ea typeface="Calibri"/>
              <a:cs typeface="Calibri"/>
              <a:sym typeface="Calibri"/>
            </a:endParaRPr>
          </a:p>
        </p:txBody>
      </p:sp>
      <p:sp>
        <p:nvSpPr>
          <p:cNvPr id="333" name="Google Shape;333;ge8f7bbe5fa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6fa44344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e6fa443448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6fa443448_0_16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6fa443448_0_16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00000"/>
              </a:lnSpc>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ESSER III District Plan is only related to the funds allocated under the Elementary and Secondary School Emergency Relief Fund (ESSER) provision in the American Rescue Plan (ARP) Act.  It does not address other ARP funding streams, such as ARP Homeless Children and Youth (HCY) or ARP Individuals with Disabilities Education Act (IDEA).</a:t>
            </a: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overarching outcome of ESSER III is to address student needs arising from the COVID-19 pandemic and/or to emerge stronger post-pandemic. An additional federal requirement is for at least 20% of the funds to address unfinished learning through the implementation of evidence-based interventions and ensure those interventions respond to students’ social, emotional, and academic needs and address the disproportionate impact of COVID-19 on underrepresented student subgroups.  </a:t>
            </a: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Integrated Planning Tool is designed to walk districts through requirements to outline their investments in line with ESSER III requirements.</a:t>
            </a: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ARP Act does not directly address allocation of district ESSER III funds to district-sponsored public charter schools. The clear legislative intent, however, is to benefit all public schools and students regardless of school type. ODE asks that districts include their charter schools on equal footing with other district schools, when determining the most important educational needs as a result of COVID-19, consistent with the intent of the ARP Act. Districts  must meaningfully engage all school leaders, including charter school leaders, in determining their plans for using ESSER III funds. Districts that sponsor public charter schools may also plan to pass through a proportionate share of the ESSER III funds. Public charter schools that receive ESSER III funds must comply with the same allowable uses and 20% fund designation requirements as districts.  A separate Outcomes, Strategies and Activities tab can be created in the Integrated Planning Tool for the district and any charter schools. </a:t>
            </a:r>
            <a:endParaRPr sz="1000">
              <a:latin typeface="Calibri"/>
              <a:ea typeface="Calibri"/>
              <a:cs typeface="Calibri"/>
              <a:sym typeface="Calibri"/>
            </a:endParaRPr>
          </a:p>
          <a:p>
            <a:pPr marL="0" marR="21334" lvl="0" indent="0" algn="l" rtl="0">
              <a:lnSpc>
                <a:spcPct val="115000"/>
              </a:lnSpc>
              <a:spcBef>
                <a:spcPts val="0"/>
              </a:spcBef>
              <a:spcAft>
                <a:spcPts val="0"/>
              </a:spcAft>
              <a:buNone/>
            </a:pPr>
            <a:endParaRPr sz="1100" b="1">
              <a:latin typeface="Calibri"/>
              <a:ea typeface="Calibri"/>
              <a:cs typeface="Calibri"/>
              <a:sym typeface="Calibri"/>
            </a:endParaRPr>
          </a:p>
        </p:txBody>
      </p:sp>
      <p:sp>
        <p:nvSpPr>
          <p:cNvPr id="351" name="Google Shape;351;ge6fa443448_0_16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28f258cd3_0_2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f28f258cd3_0_252: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Jennifer</a:t>
            </a:r>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
        <p:nvSpPr>
          <p:cNvPr id="193" name="Google Shape;193;gf28f258cd3_0_252:notes"/>
          <p:cNvSpPr txBox="1">
            <a:spLocks noGrp="1"/>
          </p:cNvSpPr>
          <p:nvPr>
            <p:ph type="sldNum" idx="12"/>
          </p:nvPr>
        </p:nvSpPr>
        <p:spPr>
          <a:xfrm>
            <a:off x="3884613" y="8685214"/>
            <a:ext cx="2971800" cy="459000"/>
          </a:xfrm>
          <a:prstGeom prst="rect">
            <a:avLst/>
          </a:prstGeom>
          <a:noFill/>
          <a:ln>
            <a:noFill/>
          </a:ln>
        </p:spPr>
        <p:txBody>
          <a:bodyPr spcFirstLastPara="1" wrap="square" lIns="86200" tIns="86200" rIns="86200" bIns="862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3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60045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9de5f63c6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e9de5f63c6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8eefcc165_1_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8eefcc165_1_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Timeline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check list of deliverables</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375" name="Google Shape;375;ge8eefcc165_1_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6fa443448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e6fa443448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8eefcc165_1_1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8eefcc165_1_13:notes"/>
          <p:cNvSpPr txBox="1">
            <a:spLocks noGrp="1"/>
          </p:cNvSpPr>
          <p:nvPr>
            <p:ph type="body" idx="1"/>
          </p:nvPr>
        </p:nvSpPr>
        <p:spPr>
          <a:xfrm>
            <a:off x="688180" y="4473892"/>
            <a:ext cx="55053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dirty="0">
              <a:latin typeface="Calibri"/>
              <a:ea typeface="Calibri"/>
              <a:cs typeface="Calibri"/>
              <a:sym typeface="Calibri"/>
            </a:endParaRPr>
          </a:p>
        </p:txBody>
      </p:sp>
      <p:sp>
        <p:nvSpPr>
          <p:cNvPr id="399" name="Google Shape;399;ge8eefcc165_1_13:notes"/>
          <p:cNvSpPr txBox="1">
            <a:spLocks noGrp="1"/>
          </p:cNvSpPr>
          <p:nvPr>
            <p:ph type="sldNum" idx="12"/>
          </p:nvPr>
        </p:nvSpPr>
        <p:spPr>
          <a:xfrm>
            <a:off x="3898094"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28f258cd3_0_3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28f258cd3_0_383: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endParaRPr sz="1400" dirty="0"/>
          </a:p>
        </p:txBody>
      </p:sp>
      <p:sp>
        <p:nvSpPr>
          <p:cNvPr id="201" name="Google Shape;201;gf28f258cd3_0_383: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654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28f258cd3_0_3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28f258cd3_0_390: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r>
              <a:rPr lang="en" sz="1400"/>
              <a:t>Jennifer</a:t>
            </a:r>
            <a:endParaRPr sz="1400"/>
          </a:p>
        </p:txBody>
      </p:sp>
      <p:sp>
        <p:nvSpPr>
          <p:cNvPr id="209" name="Google Shape;209;gf28f258cd3_0_390: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587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f28f258cd3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f28f258cd3_1_0:notes"/>
          <p:cNvSpPr txBox="1">
            <a:spLocks noGrp="1"/>
          </p:cNvSpPr>
          <p:nvPr>
            <p:ph type="body" idx="1"/>
          </p:nvPr>
        </p:nvSpPr>
        <p:spPr>
          <a:xfrm>
            <a:off x="685802" y="4400550"/>
            <a:ext cx="5486700" cy="3600600"/>
          </a:xfrm>
          <a:prstGeom prst="rect">
            <a:avLst/>
          </a:prstGeom>
        </p:spPr>
        <p:txBody>
          <a:bodyPr spcFirstLastPara="1" wrap="square" lIns="90725" tIns="90725" rIns="90725" bIns="90725" anchor="t" anchorCtr="0">
            <a:noAutofit/>
          </a:bodyPr>
          <a:lstStyle/>
          <a:p>
            <a:pPr marL="0" lvl="0" indent="0" algn="l" rtl="0">
              <a:spcBef>
                <a:spcPts val="0"/>
              </a:spcBef>
              <a:spcAft>
                <a:spcPts val="0"/>
              </a:spcAft>
              <a:buNone/>
            </a:pPr>
            <a:r>
              <a:rPr lang="en" sz="1400"/>
              <a:t>Jennifer</a:t>
            </a:r>
            <a:endParaRPr sz="1400"/>
          </a:p>
        </p:txBody>
      </p:sp>
      <p:sp>
        <p:nvSpPr>
          <p:cNvPr id="217" name="Google Shape;217;gf28f258cd3_1_0:notes"/>
          <p:cNvSpPr txBox="1">
            <a:spLocks noGrp="1"/>
          </p:cNvSpPr>
          <p:nvPr>
            <p:ph type="sldNum" idx="12"/>
          </p:nvPr>
        </p:nvSpPr>
        <p:spPr>
          <a:xfrm>
            <a:off x="3884620" y="8685214"/>
            <a:ext cx="2971800" cy="459000"/>
          </a:xfrm>
          <a:prstGeom prst="rect">
            <a:avLst/>
          </a:prstGeom>
          <a:noFill/>
          <a:ln>
            <a:noFill/>
          </a:ln>
        </p:spPr>
        <p:txBody>
          <a:bodyPr spcFirstLastPara="1" wrap="square" lIns="90725" tIns="90725" rIns="90725" bIns="907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6347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7b031d56a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7b031d56a_0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endParaRPr sz="1000" dirty="0">
              <a:latin typeface="Calibri"/>
              <a:ea typeface="Calibri"/>
              <a:cs typeface="Calibri"/>
              <a:sym typeface="Calibri"/>
            </a:endParaRPr>
          </a:p>
        </p:txBody>
      </p:sp>
      <p:sp>
        <p:nvSpPr>
          <p:cNvPr id="131" name="Google Shape;131;ge7b031d56a_0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74e3c3866_2_6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74e3c3866_2_6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139" name="Google Shape;139;ge74e3c3866_2_6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6fa443448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6fa443448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151" name="Google Shape;151;ge6fa443448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1028295"/>
            <a:ext cx="71523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15"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99" name="Google Shape;99;p15"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0" name="Google Shape;100;p15" descr="Oregon Department of Education Logo"/>
          <p:cNvPicPr preferRelativeResize="0"/>
          <p:nvPr/>
        </p:nvPicPr>
        <p:blipFill rotWithShape="1">
          <a:blip r:embed="rId4">
            <a:alphaModFix/>
          </a:blip>
          <a:srcRect/>
          <a:stretch/>
        </p:blipFill>
        <p:spPr>
          <a:xfrm>
            <a:off x="137989" y="205963"/>
            <a:ext cx="1479336" cy="735684"/>
          </a:xfrm>
          <a:prstGeom prst="rect">
            <a:avLst/>
          </a:prstGeom>
          <a:noFill/>
          <a:ln>
            <a:noFill/>
          </a:ln>
        </p:spPr>
      </p:pic>
      <p:sp>
        <p:nvSpPr>
          <p:cNvPr id="101" name="Google Shape;101;p15"/>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5"/>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19"/>
          <p:cNvSpPr txBox="1">
            <a:spLocks noGrp="1"/>
          </p:cNvSpPr>
          <p:nvPr>
            <p:ph type="body" idx="1"/>
          </p:nvPr>
        </p:nvSpPr>
        <p:spPr>
          <a:xfrm>
            <a:off x="584574" y="2471440"/>
            <a:ext cx="3868200" cy="824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1" name="Google Shape;91;p19"/>
          <p:cNvSpPr txBox="1">
            <a:spLocks noGrp="1"/>
          </p:cNvSpPr>
          <p:nvPr>
            <p:ph type="body" idx="2"/>
          </p:nvPr>
        </p:nvSpPr>
        <p:spPr>
          <a:xfrm>
            <a:off x="584574" y="3372933"/>
            <a:ext cx="3868200" cy="2240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2" name="Google Shape;92;p19"/>
          <p:cNvSpPr txBox="1">
            <a:spLocks noGrp="1"/>
          </p:cNvSpPr>
          <p:nvPr>
            <p:ph type="body" idx="3"/>
          </p:nvPr>
        </p:nvSpPr>
        <p:spPr>
          <a:xfrm>
            <a:off x="4583884" y="2471440"/>
            <a:ext cx="3887400" cy="824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3" name="Google Shape;93;p19"/>
          <p:cNvSpPr txBox="1">
            <a:spLocks noGrp="1"/>
          </p:cNvSpPr>
          <p:nvPr>
            <p:ph type="body" idx="4"/>
          </p:nvPr>
        </p:nvSpPr>
        <p:spPr>
          <a:xfrm>
            <a:off x="4583884" y="3372933"/>
            <a:ext cx="3887400" cy="2240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4" name="Google Shape;94;p19"/>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166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1881838" y="111581"/>
            <a:ext cx="7152300" cy="10132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97" name="Google Shape;97;p20"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pic>
        <p:nvPicPr>
          <p:cNvPr id="98" name="Google Shape;98;p20"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99" name="Google Shape;99;p20" descr="Oregon Department of Education Logo"/>
          <p:cNvPicPr preferRelativeResize="0"/>
          <p:nvPr/>
        </p:nvPicPr>
        <p:blipFill rotWithShape="1">
          <a:blip r:embed="rId4">
            <a:alphaModFix/>
          </a:blip>
          <a:srcRect/>
          <a:stretch/>
        </p:blipFill>
        <p:spPr>
          <a:xfrm>
            <a:off x="-90611" y="53563"/>
            <a:ext cx="1479336" cy="980912"/>
          </a:xfrm>
          <a:prstGeom prst="rect">
            <a:avLst/>
          </a:prstGeom>
          <a:noFill/>
          <a:ln>
            <a:noFill/>
          </a:ln>
        </p:spPr>
      </p:pic>
      <p:sp>
        <p:nvSpPr>
          <p:cNvPr id="100" name="Google Shape;100;p20"/>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961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chemeClr val="lt1"/>
        </a:solidFill>
        <a:effectLst/>
      </p:bgPr>
    </p:bg>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120178" y="138545"/>
            <a:ext cx="8924400" cy="793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03" name="Google Shape;103;p21"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pic>
        <p:nvPicPr>
          <p:cNvPr id="104" name="Google Shape;104;p21"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105" name="Google Shape;105;p21" descr="Oregon Department of Education Logo"/>
          <p:cNvPicPr preferRelativeResize="0"/>
          <p:nvPr/>
        </p:nvPicPr>
        <p:blipFill rotWithShape="1">
          <a:blip r:embed="rId4">
            <a:alphaModFix/>
          </a:blip>
          <a:srcRect/>
          <a:stretch/>
        </p:blipFill>
        <p:spPr>
          <a:xfrm>
            <a:off x="7171552" y="5594283"/>
            <a:ext cx="1479336" cy="980912"/>
          </a:xfrm>
          <a:prstGeom prst="rect">
            <a:avLst/>
          </a:prstGeom>
          <a:noFill/>
          <a:ln>
            <a:noFill/>
          </a:ln>
        </p:spPr>
      </p:pic>
      <p:sp>
        <p:nvSpPr>
          <p:cNvPr id="106" name="Google Shape;106;p21"/>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711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accent1"/>
        </a:solidFill>
        <a:effectLst/>
      </p:bgPr>
    </p:bg>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1881838" y="111581"/>
            <a:ext cx="7152300" cy="1013200"/>
          </a:xfrm>
          <a:prstGeom prst="rect">
            <a:avLst/>
          </a:prstGeom>
          <a:noFill/>
          <a:ln>
            <a:noFill/>
          </a:ln>
        </p:spPr>
        <p:txBody>
          <a:bodyPr spcFirstLastPara="1" wrap="square" lIns="91425" tIns="45700" rIns="91425" bIns="45700" anchor="ctr" anchorCtr="0">
            <a:norm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09" name="Google Shape;109;p22"/>
          <p:cNvPicPr preferRelativeResize="0"/>
          <p:nvPr/>
        </p:nvPicPr>
        <p:blipFill rotWithShape="1">
          <a:blip r:embed="rId2">
            <a:alphaModFix/>
          </a:blip>
          <a:srcRect/>
          <a:stretch/>
        </p:blipFill>
        <p:spPr>
          <a:xfrm>
            <a:off x="-90611" y="53563"/>
            <a:ext cx="1479336" cy="980911"/>
          </a:xfrm>
          <a:prstGeom prst="rect">
            <a:avLst/>
          </a:prstGeom>
          <a:noFill/>
          <a:ln>
            <a:noFill/>
          </a:ln>
        </p:spPr>
      </p:pic>
      <p:sp>
        <p:nvSpPr>
          <p:cNvPr id="110" name="Google Shape;110;p22"/>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590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2711848" y="111581"/>
            <a:ext cx="6322500" cy="1013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23"/>
          <p:cNvSpPr txBox="1">
            <a:spLocks noGrp="1"/>
          </p:cNvSpPr>
          <p:nvPr>
            <p:ph type="body" idx="1"/>
          </p:nvPr>
        </p:nvSpPr>
        <p:spPr>
          <a:xfrm>
            <a:off x="3887391" y="1992833"/>
            <a:ext cx="4629300" cy="38684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4" name="Google Shape;114;p23"/>
          <p:cNvSpPr txBox="1">
            <a:spLocks noGrp="1"/>
          </p:cNvSpPr>
          <p:nvPr>
            <p:ph type="body" idx="2"/>
          </p:nvPr>
        </p:nvSpPr>
        <p:spPr>
          <a:xfrm>
            <a:off x="629841" y="3593039"/>
            <a:ext cx="2949300" cy="2276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5" name="Google Shape;115;p23"/>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32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16"/>
        <p:cNvGrpSpPr/>
        <p:nvPr/>
      </p:nvGrpSpPr>
      <p:grpSpPr>
        <a:xfrm>
          <a:off x="0" y="0"/>
          <a:ext cx="0" cy="0"/>
          <a:chOff x="0" y="0"/>
          <a:chExt cx="0" cy="0"/>
        </a:xfrm>
      </p:grpSpPr>
      <p:sp>
        <p:nvSpPr>
          <p:cNvPr id="117" name="Google Shape;117;p24"/>
          <p:cNvSpPr txBox="1">
            <a:spLocks noGrp="1"/>
          </p:cNvSpPr>
          <p:nvPr>
            <p:ph type="title"/>
          </p:nvPr>
        </p:nvSpPr>
        <p:spPr>
          <a:xfrm>
            <a:off x="2711848" y="111581"/>
            <a:ext cx="6322500" cy="1013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Google Shape;118;p24"/>
          <p:cNvSpPr>
            <a:spLocks noGrp="1"/>
          </p:cNvSpPr>
          <p:nvPr>
            <p:ph type="pic" idx="2"/>
          </p:nvPr>
        </p:nvSpPr>
        <p:spPr>
          <a:xfrm>
            <a:off x="3887391" y="1999817"/>
            <a:ext cx="4629300" cy="3861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body" idx="1"/>
          </p:nvPr>
        </p:nvSpPr>
        <p:spPr>
          <a:xfrm>
            <a:off x="629841" y="3613979"/>
            <a:ext cx="2949300" cy="22472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0" name="Google Shape;120;p24"/>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009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Blank 1" type="blank">
  <p:cSld name="2_Blank 1">
    <p:bg>
      <p:bgPr>
        <a:blipFill>
          <a:blip r:embed="rId2">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25"/>
          <p:cNvPicPr preferRelativeResize="0"/>
          <p:nvPr/>
        </p:nvPicPr>
        <p:blipFill rotWithShape="1">
          <a:blip r:embed="rId3">
            <a:alphaModFix/>
          </a:blip>
          <a:srcRect/>
          <a:stretch/>
        </p:blipFill>
        <p:spPr>
          <a:xfrm>
            <a:off x="-1" y="111581"/>
            <a:ext cx="964407" cy="502115"/>
          </a:xfrm>
          <a:prstGeom prst="rect">
            <a:avLst/>
          </a:prstGeom>
          <a:noFill/>
          <a:ln>
            <a:noFill/>
          </a:ln>
        </p:spPr>
      </p:pic>
      <p:sp>
        <p:nvSpPr>
          <p:cNvPr id="123" name="Google Shape;123;p25"/>
          <p:cNvSpPr txBox="1">
            <a:spLocks noGrp="1"/>
          </p:cNvSpPr>
          <p:nvPr>
            <p:ph type="sldNum" idx="12"/>
          </p:nvPr>
        </p:nvSpPr>
        <p:spPr>
          <a:xfrm>
            <a:off x="8556784" y="6333135"/>
            <a:ext cx="548700" cy="5248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749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Blank 2">
  <p:cSld name="2_Blank 2">
    <p:bg>
      <p:bgPr>
        <a:blipFill>
          <a:blip r:embed="rId2">
            <a:alphaModFix/>
          </a:blip>
          <a:stretch>
            <a:fillRect/>
          </a:stretch>
        </a:blipFill>
        <a:effectLst/>
      </p:bgPr>
    </p:bg>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3">
            <a:alphaModFix/>
          </a:blip>
          <a:srcRect/>
          <a:stretch/>
        </p:blipFill>
        <p:spPr>
          <a:xfrm>
            <a:off x="-1" y="111581"/>
            <a:ext cx="964407" cy="502115"/>
          </a:xfrm>
          <a:prstGeom prst="rect">
            <a:avLst/>
          </a:prstGeom>
          <a:noFill/>
          <a:ln>
            <a:noFill/>
          </a:ln>
        </p:spPr>
      </p:pic>
      <p:pic>
        <p:nvPicPr>
          <p:cNvPr id="126" name="Google Shape;126;p26"/>
          <p:cNvPicPr preferRelativeResize="0"/>
          <p:nvPr/>
        </p:nvPicPr>
        <p:blipFill rotWithShape="1">
          <a:blip r:embed="rId3">
            <a:alphaModFix/>
          </a:blip>
          <a:srcRect/>
          <a:stretch/>
        </p:blipFill>
        <p:spPr>
          <a:xfrm>
            <a:off x="-1" y="111581"/>
            <a:ext cx="964407" cy="502115"/>
          </a:xfrm>
          <a:prstGeom prst="rect">
            <a:avLst/>
          </a:prstGeom>
          <a:noFill/>
          <a:ln>
            <a:noFill/>
          </a:ln>
        </p:spPr>
      </p:pic>
      <p:pic>
        <p:nvPicPr>
          <p:cNvPr id="127" name="Google Shape;127;p26"/>
          <p:cNvPicPr preferRelativeResize="0"/>
          <p:nvPr/>
        </p:nvPicPr>
        <p:blipFill rotWithShape="1">
          <a:blip r:embed="rId3">
            <a:alphaModFix/>
          </a:blip>
          <a:srcRect/>
          <a:stretch/>
        </p:blipFill>
        <p:spPr>
          <a:xfrm>
            <a:off x="-1" y="111581"/>
            <a:ext cx="964407" cy="502115"/>
          </a:xfrm>
          <a:prstGeom prst="rect">
            <a:avLst/>
          </a:prstGeom>
          <a:noFill/>
          <a:ln>
            <a:noFill/>
          </a:ln>
        </p:spPr>
      </p:pic>
      <p:sp>
        <p:nvSpPr>
          <p:cNvPr id="128" name="Google Shape;128;p26"/>
          <p:cNvSpPr txBox="1">
            <a:spLocks noGrp="1"/>
          </p:cNvSpPr>
          <p:nvPr>
            <p:ph type="sldNum" idx="12"/>
          </p:nvPr>
        </p:nvSpPr>
        <p:spPr>
          <a:xfrm>
            <a:off x="8556784" y="6333135"/>
            <a:ext cx="548700" cy="5248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2310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29"/>
        <p:cNvGrpSpPr/>
        <p:nvPr/>
      </p:nvGrpSpPr>
      <p:grpSpPr>
        <a:xfrm>
          <a:off x="0" y="0"/>
          <a:ext cx="0" cy="0"/>
          <a:chOff x="0" y="0"/>
          <a:chExt cx="0" cy="0"/>
        </a:xfrm>
      </p:grpSpPr>
      <p:sp>
        <p:nvSpPr>
          <p:cNvPr id="130" name="Google Shape;130;p27"/>
          <p:cNvSpPr/>
          <p:nvPr/>
        </p:nvSpPr>
        <p:spPr>
          <a:xfrm>
            <a:off x="154641" y="215153"/>
            <a:ext cx="8831100" cy="6432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1" name="Google Shape;131;p27"/>
          <p:cNvSpPr txBox="1">
            <a:spLocks noGrp="1"/>
          </p:cNvSpPr>
          <p:nvPr>
            <p:ph type="title"/>
          </p:nvPr>
        </p:nvSpPr>
        <p:spPr>
          <a:xfrm>
            <a:off x="537882" y="457200"/>
            <a:ext cx="8088300" cy="10268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1"/>
              </a:buClr>
              <a:buSzPts val="33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27"/>
          <p:cNvSpPr txBox="1">
            <a:spLocks noGrp="1"/>
          </p:cNvSpPr>
          <p:nvPr>
            <p:ph type="dt" idx="10"/>
          </p:nvPr>
        </p:nvSpPr>
        <p:spPr>
          <a:xfrm>
            <a:off x="2891118" y="6139793"/>
            <a:ext cx="33819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27"/>
          <p:cNvSpPr txBox="1">
            <a:spLocks noGrp="1"/>
          </p:cNvSpPr>
          <p:nvPr>
            <p:ph type="ftr" idx="11"/>
          </p:nvPr>
        </p:nvSpPr>
        <p:spPr>
          <a:xfrm>
            <a:off x="537882" y="6139793"/>
            <a:ext cx="21480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27"/>
          <p:cNvSpPr txBox="1">
            <a:spLocks noGrp="1"/>
          </p:cNvSpPr>
          <p:nvPr>
            <p:ph type="sldNum" idx="12"/>
          </p:nvPr>
        </p:nvSpPr>
        <p:spPr>
          <a:xfrm>
            <a:off x="6457950" y="6139793"/>
            <a:ext cx="21684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807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1" type="title">
  <p:cSld name="Title Slide 1">
    <p:spTree>
      <p:nvGrpSpPr>
        <p:cNvPr id="1" name="Shape 135"/>
        <p:cNvGrpSpPr/>
        <p:nvPr/>
      </p:nvGrpSpPr>
      <p:grpSpPr>
        <a:xfrm>
          <a:off x="0" y="0"/>
          <a:ext cx="0" cy="0"/>
          <a:chOff x="0" y="0"/>
          <a:chExt cx="0" cy="0"/>
        </a:xfrm>
      </p:grpSpPr>
      <p:pic>
        <p:nvPicPr>
          <p:cNvPr id="136" name="Google Shape;136;p28" descr="OHAmasterpage_nobackfinal_shared.jpg"/>
          <p:cNvPicPr preferRelativeResize="0"/>
          <p:nvPr/>
        </p:nvPicPr>
        <p:blipFill rotWithShape="1">
          <a:blip r:embed="rId2">
            <a:alphaModFix/>
          </a:blip>
          <a:srcRect/>
          <a:stretch/>
        </p:blipFill>
        <p:spPr>
          <a:xfrm>
            <a:off x="2690" y="0"/>
            <a:ext cx="6853964" cy="6858000"/>
          </a:xfrm>
          <a:prstGeom prst="rect">
            <a:avLst/>
          </a:prstGeom>
          <a:noFill/>
          <a:ln>
            <a:noFill/>
          </a:ln>
        </p:spPr>
      </p:pic>
      <p:sp>
        <p:nvSpPr>
          <p:cNvPr id="137" name="Google Shape;137;p28"/>
          <p:cNvSpPr txBox="1">
            <a:spLocks noGrp="1"/>
          </p:cNvSpPr>
          <p:nvPr>
            <p:ph type="ctrTitle"/>
          </p:nvPr>
        </p:nvSpPr>
        <p:spPr>
          <a:xfrm>
            <a:off x="685800" y="682627"/>
            <a:ext cx="7772400" cy="14700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SzPts val="4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28"/>
          <p:cNvSpPr txBox="1">
            <a:spLocks noGrp="1"/>
          </p:cNvSpPr>
          <p:nvPr>
            <p:ph type="subTitle" idx="1"/>
          </p:nvPr>
        </p:nvSpPr>
        <p:spPr>
          <a:xfrm>
            <a:off x="1371600" y="2438400"/>
            <a:ext cx="6400800" cy="1752800"/>
          </a:xfrm>
          <a:prstGeom prst="rect">
            <a:avLst/>
          </a:prstGeom>
          <a:noFill/>
          <a:ln>
            <a:noFill/>
          </a:ln>
        </p:spPr>
        <p:txBody>
          <a:bodyPr spcFirstLastPara="1" wrap="square" lIns="91425" tIns="45700" rIns="91425" bIns="45700" anchor="t" anchorCtr="0">
            <a:normAutofit/>
          </a:bodyPr>
          <a:lstStyle>
            <a:lvl1pPr lvl="0" algn="ctr" rtl="0">
              <a:spcBef>
                <a:spcPts val="280"/>
              </a:spcBef>
              <a:spcAft>
                <a:spcPts val="0"/>
              </a:spcAft>
              <a:buClr>
                <a:srgbClr val="005595"/>
              </a:buClr>
              <a:buSzPts val="1400"/>
              <a:buFont typeface="Arial"/>
              <a:buNone/>
              <a:defRPr sz="1400"/>
            </a:lvl1pPr>
            <a:lvl2pPr lvl="1" algn="l" rtl="0">
              <a:spcBef>
                <a:spcPts val="360"/>
              </a:spcBef>
              <a:spcAft>
                <a:spcPts val="0"/>
              </a:spcAft>
              <a:buClr>
                <a:srgbClr val="005595"/>
              </a:buClr>
              <a:buSzPts val="1800"/>
              <a:buChar char="•"/>
              <a:defRPr/>
            </a:lvl2pPr>
            <a:lvl3pPr lvl="2" algn="l" rtl="0">
              <a:spcBef>
                <a:spcPts val="360"/>
              </a:spcBef>
              <a:spcAft>
                <a:spcPts val="0"/>
              </a:spcAft>
              <a:buClr>
                <a:srgbClr val="005595"/>
              </a:buClr>
              <a:buSzPts val="1800"/>
              <a:buChar char="•"/>
              <a:defRPr/>
            </a:lvl3pPr>
            <a:lvl4pPr lvl="3" algn="l" rtl="0">
              <a:spcBef>
                <a:spcPts val="360"/>
              </a:spcBef>
              <a:spcAft>
                <a:spcPts val="0"/>
              </a:spcAft>
              <a:buClr>
                <a:srgbClr val="005595"/>
              </a:buClr>
              <a:buSzPts val="1800"/>
              <a:buChar char="•"/>
              <a:defRPr/>
            </a:lvl4pPr>
            <a:lvl5pPr lvl="4" algn="l" rtl="0">
              <a:spcBef>
                <a:spcPts val="360"/>
              </a:spcBef>
              <a:spcAft>
                <a:spcPts val="0"/>
              </a:spcAft>
              <a:buClr>
                <a:srgbClr val="005595"/>
              </a:buClr>
              <a:buSzPts val="1800"/>
              <a:buChar char="•"/>
              <a:defRPr/>
            </a:lvl5pPr>
            <a:lvl6pPr lvl="5" algn="l" rtl="0">
              <a:spcBef>
                <a:spcPts val="360"/>
              </a:spcBef>
              <a:spcAft>
                <a:spcPts val="0"/>
              </a:spcAft>
              <a:buClr>
                <a:srgbClr val="005595"/>
              </a:buClr>
              <a:buSzPts val="1800"/>
              <a:buChar char="•"/>
              <a:defRPr/>
            </a:lvl6pPr>
            <a:lvl7pPr lvl="6" algn="l" rtl="0">
              <a:spcBef>
                <a:spcPts val="360"/>
              </a:spcBef>
              <a:spcAft>
                <a:spcPts val="0"/>
              </a:spcAft>
              <a:buClr>
                <a:srgbClr val="005595"/>
              </a:buClr>
              <a:buSzPts val="1800"/>
              <a:buChar char="•"/>
              <a:defRPr/>
            </a:lvl7pPr>
            <a:lvl8pPr lvl="7" algn="l" rtl="0">
              <a:spcBef>
                <a:spcPts val="360"/>
              </a:spcBef>
              <a:spcAft>
                <a:spcPts val="0"/>
              </a:spcAft>
              <a:buClr>
                <a:srgbClr val="005595"/>
              </a:buClr>
              <a:buSzPts val="1800"/>
              <a:buChar char="•"/>
              <a:defRPr/>
            </a:lvl8pPr>
            <a:lvl9pPr lvl="8" algn="l" rtl="0">
              <a:spcBef>
                <a:spcPts val="360"/>
              </a:spcBef>
              <a:spcAft>
                <a:spcPts val="0"/>
              </a:spcAft>
              <a:buClr>
                <a:srgbClr val="005595"/>
              </a:buClr>
              <a:buSzPts val="1800"/>
              <a:buChar char="•"/>
              <a:defRPr/>
            </a:lvl9pPr>
          </a:lstStyle>
          <a:p>
            <a:endParaRPr/>
          </a:p>
        </p:txBody>
      </p:sp>
      <p:sp>
        <p:nvSpPr>
          <p:cNvPr id="139" name="Google Shape;139;p28"/>
          <p:cNvSpPr/>
          <p:nvPr/>
        </p:nvSpPr>
        <p:spPr>
          <a:xfrm>
            <a:off x="3124200" y="6324600"/>
            <a:ext cx="2895600" cy="3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rgbClr val="005595"/>
              </a:solidFill>
              <a:latin typeface="Arial"/>
              <a:ea typeface="Arial"/>
              <a:cs typeface="Arial"/>
              <a:sym typeface="Arial"/>
            </a:endParaRPr>
          </a:p>
        </p:txBody>
      </p:sp>
    </p:spTree>
    <p:extLst>
      <p:ext uri="{BB962C8B-B14F-4D97-AF65-F5344CB8AC3E}">
        <p14:creationId xmlns:p14="http://schemas.microsoft.com/office/powerpoint/2010/main" val="417994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16"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06" name="Google Shape;106;p16"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7" name="Google Shape;107;p16" descr="Oregon Department of Education Logo"/>
          <p:cNvPicPr preferRelativeResize="0"/>
          <p:nvPr/>
        </p:nvPicPr>
        <p:blipFill rotWithShape="1">
          <a:blip r:embed="rId4">
            <a:alphaModFix/>
          </a:blip>
          <a:srcRect/>
          <a:stretch/>
        </p:blipFill>
        <p:spPr>
          <a:xfrm>
            <a:off x="-90611" y="53563"/>
            <a:ext cx="1479336" cy="735684"/>
          </a:xfrm>
          <a:prstGeom prst="rect">
            <a:avLst/>
          </a:prstGeom>
          <a:noFill/>
          <a:ln>
            <a:noFill/>
          </a:ln>
        </p:spPr>
      </p:pic>
      <p:sp>
        <p:nvSpPr>
          <p:cNvPr id="108" name="Google Shape;108;p16"/>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4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9"/>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rgbClr val="005595"/>
              </a:buClr>
              <a:buSzPts val="1800"/>
              <a:buChar char="•"/>
              <a:defRPr/>
            </a:lvl1pPr>
            <a:lvl2pPr marL="914400" lvl="1" indent="-342900" algn="l" rtl="0">
              <a:spcBef>
                <a:spcPts val="360"/>
              </a:spcBef>
              <a:spcAft>
                <a:spcPts val="0"/>
              </a:spcAft>
              <a:buClr>
                <a:srgbClr val="005595"/>
              </a:buClr>
              <a:buSzPts val="1800"/>
              <a:buChar char="•"/>
              <a:defRPr/>
            </a:lvl2pPr>
            <a:lvl3pPr marL="1371600" lvl="2" indent="-342900" algn="l" rtl="0">
              <a:spcBef>
                <a:spcPts val="360"/>
              </a:spcBef>
              <a:spcAft>
                <a:spcPts val="0"/>
              </a:spcAft>
              <a:buClr>
                <a:srgbClr val="005595"/>
              </a:buClr>
              <a:buSzPts val="1800"/>
              <a:buChar char="•"/>
              <a:defRPr/>
            </a:lvl3pPr>
            <a:lvl4pPr marL="1828800" lvl="3" indent="-342900" algn="l" rtl="0">
              <a:spcBef>
                <a:spcPts val="360"/>
              </a:spcBef>
              <a:spcAft>
                <a:spcPts val="0"/>
              </a:spcAft>
              <a:buClr>
                <a:srgbClr val="005595"/>
              </a:buClr>
              <a:buSzPts val="1800"/>
              <a:buChar char="•"/>
              <a:defRPr/>
            </a:lvl4pPr>
            <a:lvl5pPr marL="2286000" lvl="4" indent="-342900" algn="l" rtl="0">
              <a:spcBef>
                <a:spcPts val="360"/>
              </a:spcBef>
              <a:spcAft>
                <a:spcPts val="0"/>
              </a:spcAft>
              <a:buClr>
                <a:srgbClr val="005595"/>
              </a:buClr>
              <a:buSzPts val="1800"/>
              <a:buChar char="•"/>
              <a:defRPr/>
            </a:lvl5pPr>
            <a:lvl6pPr marL="2743200" lvl="5" indent="-342900" algn="l" rtl="0">
              <a:spcBef>
                <a:spcPts val="360"/>
              </a:spcBef>
              <a:spcAft>
                <a:spcPts val="0"/>
              </a:spcAft>
              <a:buClr>
                <a:srgbClr val="005595"/>
              </a:buClr>
              <a:buSzPts val="1800"/>
              <a:buChar char="•"/>
              <a:defRPr/>
            </a:lvl6pPr>
            <a:lvl7pPr marL="3200400" lvl="6" indent="-342900" algn="l" rtl="0">
              <a:spcBef>
                <a:spcPts val="360"/>
              </a:spcBef>
              <a:spcAft>
                <a:spcPts val="0"/>
              </a:spcAft>
              <a:buClr>
                <a:srgbClr val="005595"/>
              </a:buClr>
              <a:buSzPts val="1800"/>
              <a:buChar char="•"/>
              <a:defRPr/>
            </a:lvl7pPr>
            <a:lvl8pPr marL="3657600" lvl="7" indent="-342900" algn="l" rtl="0">
              <a:spcBef>
                <a:spcPts val="360"/>
              </a:spcBef>
              <a:spcAft>
                <a:spcPts val="0"/>
              </a:spcAft>
              <a:buClr>
                <a:srgbClr val="005595"/>
              </a:buClr>
              <a:buSzPts val="1800"/>
              <a:buChar char="•"/>
              <a:defRPr/>
            </a:lvl8pPr>
            <a:lvl9pPr marL="4114800" lvl="8" indent="-342900" algn="l" rtl="0">
              <a:spcBef>
                <a:spcPts val="360"/>
              </a:spcBef>
              <a:spcAft>
                <a:spcPts val="0"/>
              </a:spcAft>
              <a:buClr>
                <a:srgbClr val="005595"/>
              </a:buClr>
              <a:buSzPts val="1800"/>
              <a:buChar char="•"/>
              <a:defRPr/>
            </a:lvl9pPr>
          </a:lstStyle>
          <a:p>
            <a:endParaRPr/>
          </a:p>
        </p:txBody>
      </p:sp>
      <p:sp>
        <p:nvSpPr>
          <p:cNvPr id="143" name="Google Shape;143;p29"/>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000" b="0" i="0" u="none" strike="noStrike" cap="none">
                <a:solidFill>
                  <a:srgbClr val="005595"/>
                </a:solidFill>
                <a:latin typeface="Arial"/>
                <a:ea typeface="Arial"/>
                <a:cs typeface="Arial"/>
                <a:sym typeface="Arial"/>
              </a:defRPr>
            </a:lvl1pPr>
            <a:lvl2pPr marL="0" lvl="1" indent="0" algn="l" rtl="0">
              <a:spcBef>
                <a:spcPts val="0"/>
              </a:spcBef>
              <a:buNone/>
              <a:defRPr sz="1000" b="0" i="0" u="none" strike="noStrike" cap="none">
                <a:solidFill>
                  <a:srgbClr val="005595"/>
                </a:solidFill>
                <a:latin typeface="Arial"/>
                <a:ea typeface="Arial"/>
                <a:cs typeface="Arial"/>
                <a:sym typeface="Arial"/>
              </a:defRPr>
            </a:lvl2pPr>
            <a:lvl3pPr marL="0" lvl="2" indent="0" algn="l" rtl="0">
              <a:spcBef>
                <a:spcPts val="0"/>
              </a:spcBef>
              <a:buNone/>
              <a:defRPr sz="1000" b="0" i="0" u="none" strike="noStrike" cap="none">
                <a:solidFill>
                  <a:srgbClr val="005595"/>
                </a:solidFill>
                <a:latin typeface="Arial"/>
                <a:ea typeface="Arial"/>
                <a:cs typeface="Arial"/>
                <a:sym typeface="Arial"/>
              </a:defRPr>
            </a:lvl3pPr>
            <a:lvl4pPr marL="0" lvl="3" indent="0" algn="l" rtl="0">
              <a:spcBef>
                <a:spcPts val="0"/>
              </a:spcBef>
              <a:buNone/>
              <a:defRPr sz="1000" b="0" i="0" u="none" strike="noStrike" cap="none">
                <a:solidFill>
                  <a:srgbClr val="005595"/>
                </a:solidFill>
                <a:latin typeface="Arial"/>
                <a:ea typeface="Arial"/>
                <a:cs typeface="Arial"/>
                <a:sym typeface="Arial"/>
              </a:defRPr>
            </a:lvl4pPr>
            <a:lvl5pPr marL="0" lvl="4" indent="0" algn="l" rtl="0">
              <a:spcBef>
                <a:spcPts val="0"/>
              </a:spcBef>
              <a:buNone/>
              <a:defRPr sz="1000" b="0" i="0" u="none" strike="noStrike" cap="none">
                <a:solidFill>
                  <a:srgbClr val="005595"/>
                </a:solidFill>
                <a:latin typeface="Arial"/>
                <a:ea typeface="Arial"/>
                <a:cs typeface="Arial"/>
                <a:sym typeface="Arial"/>
              </a:defRPr>
            </a:lvl5pPr>
            <a:lvl6pPr marL="0" lvl="5" indent="0" algn="l" rtl="0">
              <a:spcBef>
                <a:spcPts val="0"/>
              </a:spcBef>
              <a:buNone/>
              <a:defRPr sz="1000" b="0" i="0" u="none" strike="noStrike" cap="none">
                <a:solidFill>
                  <a:srgbClr val="005595"/>
                </a:solidFill>
                <a:latin typeface="Arial"/>
                <a:ea typeface="Arial"/>
                <a:cs typeface="Arial"/>
                <a:sym typeface="Arial"/>
              </a:defRPr>
            </a:lvl6pPr>
            <a:lvl7pPr marL="0" lvl="6" indent="0" algn="l" rtl="0">
              <a:spcBef>
                <a:spcPts val="0"/>
              </a:spcBef>
              <a:buNone/>
              <a:defRPr sz="1000" b="0" i="0" u="none" strike="noStrike" cap="none">
                <a:solidFill>
                  <a:srgbClr val="005595"/>
                </a:solidFill>
                <a:latin typeface="Arial"/>
                <a:ea typeface="Arial"/>
                <a:cs typeface="Arial"/>
                <a:sym typeface="Arial"/>
              </a:defRPr>
            </a:lvl7pPr>
            <a:lvl8pPr marL="0" lvl="7" indent="0" algn="l" rtl="0">
              <a:spcBef>
                <a:spcPts val="0"/>
              </a:spcBef>
              <a:buNone/>
              <a:defRPr sz="1000" b="0" i="0" u="none" strike="noStrike" cap="none">
                <a:solidFill>
                  <a:srgbClr val="005595"/>
                </a:solidFill>
                <a:latin typeface="Arial"/>
                <a:ea typeface="Arial"/>
                <a:cs typeface="Arial"/>
                <a:sym typeface="Arial"/>
              </a:defRPr>
            </a:lvl8pPr>
            <a:lvl9pPr marL="0" lvl="8" indent="0" algn="l" rtl="0">
              <a:spcBef>
                <a:spcPts val="0"/>
              </a:spcBef>
              <a:buNone/>
              <a:defRPr sz="1000" b="0" i="0" u="none" strike="noStrike" cap="none">
                <a:solidFill>
                  <a:srgbClr val="005595"/>
                </a:solidFill>
                <a:latin typeface="Arial"/>
                <a:ea typeface="Arial"/>
                <a:cs typeface="Arial"/>
                <a:sym typeface="Arial"/>
              </a:defRPr>
            </a:lvl9pPr>
          </a:lstStyle>
          <a:p>
            <a:fld id="{00000000-1234-1234-1234-123412341234}" type="slidenum">
              <a:rPr lang="en" smtClean="0"/>
              <a:pPr/>
              <a:t>‹#›</a:t>
            </a:fld>
            <a:endParaRPr lang="en"/>
          </a:p>
        </p:txBody>
      </p:sp>
      <p:sp>
        <p:nvSpPr>
          <p:cNvPr id="144" name="Google Shape;144;p29"/>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288703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4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7" name="Google Shape;147;p30"/>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rgbClr val="005595"/>
              </a:buClr>
              <a:buSzPts val="1800"/>
              <a:buChar char="•"/>
              <a:defRPr/>
            </a:lvl1pPr>
            <a:lvl2pPr marL="914400" lvl="1" indent="-342900" algn="l" rtl="0">
              <a:spcBef>
                <a:spcPts val="360"/>
              </a:spcBef>
              <a:spcAft>
                <a:spcPts val="0"/>
              </a:spcAft>
              <a:buClr>
                <a:srgbClr val="005595"/>
              </a:buClr>
              <a:buSzPts val="1800"/>
              <a:buChar char="•"/>
              <a:defRPr/>
            </a:lvl2pPr>
            <a:lvl3pPr marL="1371600" lvl="2" indent="-342900" algn="l" rtl="0">
              <a:spcBef>
                <a:spcPts val="360"/>
              </a:spcBef>
              <a:spcAft>
                <a:spcPts val="0"/>
              </a:spcAft>
              <a:buClr>
                <a:srgbClr val="005595"/>
              </a:buClr>
              <a:buSzPts val="1800"/>
              <a:buChar char="•"/>
              <a:defRPr/>
            </a:lvl3pPr>
            <a:lvl4pPr marL="1828800" lvl="3" indent="-342900" algn="l" rtl="0">
              <a:spcBef>
                <a:spcPts val="360"/>
              </a:spcBef>
              <a:spcAft>
                <a:spcPts val="0"/>
              </a:spcAft>
              <a:buClr>
                <a:srgbClr val="005595"/>
              </a:buClr>
              <a:buSzPts val="1800"/>
              <a:buChar char="•"/>
              <a:defRPr/>
            </a:lvl4pPr>
            <a:lvl5pPr marL="2286000" lvl="4" indent="-342900" algn="l" rtl="0">
              <a:spcBef>
                <a:spcPts val="360"/>
              </a:spcBef>
              <a:spcAft>
                <a:spcPts val="0"/>
              </a:spcAft>
              <a:buClr>
                <a:srgbClr val="005595"/>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30"/>
          <p:cNvSpPr txBox="1">
            <a:spLocks noGrp="1"/>
          </p:cNvSpPr>
          <p:nvPr>
            <p:ph type="dt" idx="10"/>
          </p:nvPr>
        </p:nvSpPr>
        <p:spPr>
          <a:xfrm>
            <a:off x="304800" y="5943600"/>
            <a:ext cx="3505200" cy="476400"/>
          </a:xfrm>
          <a:prstGeom prst="rect">
            <a:avLst/>
          </a:prstGeom>
          <a:noFill/>
          <a:ln>
            <a:noFill/>
          </a:ln>
        </p:spPr>
        <p:txBody>
          <a:bodyPr spcFirstLastPara="1" wrap="square" lIns="91425" tIns="45700" rIns="91425" bIns="45700" anchor="t" anchorCtr="0">
            <a:noAutofit/>
          </a:bodyPr>
          <a:lstStyle>
            <a:lvl1pPr lvl="0" algn="l" rtl="0">
              <a:spcBef>
                <a:spcPts val="60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30"/>
          <p:cNvSpPr txBox="1">
            <a:spLocks noGrp="1"/>
          </p:cNvSpPr>
          <p:nvPr>
            <p:ph type="sldNum" idx="12"/>
          </p:nvPr>
        </p:nvSpPr>
        <p:spPr>
          <a:xfrm>
            <a:off x="304800" y="6477000"/>
            <a:ext cx="2133600" cy="247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5595"/>
                </a:solidFill>
                <a:latin typeface="Arial"/>
                <a:ea typeface="Arial"/>
                <a:cs typeface="Arial"/>
                <a:sym typeface="Arial"/>
              </a:defRPr>
            </a:lvl1pPr>
            <a:lvl2pPr marL="0" marR="0" lvl="1" indent="0" algn="l" rtl="0">
              <a:spcBef>
                <a:spcPts val="0"/>
              </a:spcBef>
              <a:buNone/>
              <a:defRPr sz="1000">
                <a:solidFill>
                  <a:srgbClr val="005595"/>
                </a:solidFill>
                <a:latin typeface="Arial"/>
                <a:ea typeface="Arial"/>
                <a:cs typeface="Arial"/>
                <a:sym typeface="Arial"/>
              </a:defRPr>
            </a:lvl2pPr>
            <a:lvl3pPr marL="0" marR="0" lvl="2" indent="0" algn="l" rtl="0">
              <a:spcBef>
                <a:spcPts val="0"/>
              </a:spcBef>
              <a:buNone/>
              <a:defRPr sz="1000">
                <a:solidFill>
                  <a:srgbClr val="005595"/>
                </a:solidFill>
                <a:latin typeface="Arial"/>
                <a:ea typeface="Arial"/>
                <a:cs typeface="Arial"/>
                <a:sym typeface="Arial"/>
              </a:defRPr>
            </a:lvl3pPr>
            <a:lvl4pPr marL="0" marR="0" lvl="3" indent="0" algn="l" rtl="0">
              <a:spcBef>
                <a:spcPts val="0"/>
              </a:spcBef>
              <a:buNone/>
              <a:defRPr sz="1000">
                <a:solidFill>
                  <a:srgbClr val="005595"/>
                </a:solidFill>
                <a:latin typeface="Arial"/>
                <a:ea typeface="Arial"/>
                <a:cs typeface="Arial"/>
                <a:sym typeface="Arial"/>
              </a:defRPr>
            </a:lvl4pPr>
            <a:lvl5pPr marL="0" marR="0" lvl="4" indent="0" algn="l" rtl="0">
              <a:spcBef>
                <a:spcPts val="0"/>
              </a:spcBef>
              <a:buNone/>
              <a:defRPr sz="1000">
                <a:solidFill>
                  <a:srgbClr val="005595"/>
                </a:solidFill>
                <a:latin typeface="Arial"/>
                <a:ea typeface="Arial"/>
                <a:cs typeface="Arial"/>
                <a:sym typeface="Arial"/>
              </a:defRPr>
            </a:lvl5pPr>
            <a:lvl6pPr marL="0" marR="0" lvl="5" indent="0" algn="l" rtl="0">
              <a:spcBef>
                <a:spcPts val="0"/>
              </a:spcBef>
              <a:buNone/>
              <a:defRPr sz="1000">
                <a:solidFill>
                  <a:srgbClr val="005595"/>
                </a:solidFill>
                <a:latin typeface="Arial"/>
                <a:ea typeface="Arial"/>
                <a:cs typeface="Arial"/>
                <a:sym typeface="Arial"/>
              </a:defRPr>
            </a:lvl6pPr>
            <a:lvl7pPr marL="0" marR="0" lvl="6" indent="0" algn="l" rtl="0">
              <a:spcBef>
                <a:spcPts val="0"/>
              </a:spcBef>
              <a:buNone/>
              <a:defRPr sz="1000">
                <a:solidFill>
                  <a:srgbClr val="005595"/>
                </a:solidFill>
                <a:latin typeface="Arial"/>
                <a:ea typeface="Arial"/>
                <a:cs typeface="Arial"/>
                <a:sym typeface="Arial"/>
              </a:defRPr>
            </a:lvl7pPr>
            <a:lvl8pPr marL="0" marR="0" lvl="7" indent="0" algn="l" rtl="0">
              <a:spcBef>
                <a:spcPts val="0"/>
              </a:spcBef>
              <a:buNone/>
              <a:defRPr sz="1000">
                <a:solidFill>
                  <a:srgbClr val="005595"/>
                </a:solidFill>
                <a:latin typeface="Arial"/>
                <a:ea typeface="Arial"/>
                <a:cs typeface="Arial"/>
                <a:sym typeface="Arial"/>
              </a:defRPr>
            </a:lvl8pPr>
            <a:lvl9pPr marL="0" marR="0" lvl="8" indent="0" algn="l" rtl="0">
              <a:spcBef>
                <a:spcPts val="0"/>
              </a:spcBef>
              <a:buNone/>
              <a:defRPr sz="1000">
                <a:solidFill>
                  <a:srgbClr val="005595"/>
                </a:solidFill>
                <a:latin typeface="Arial"/>
                <a:ea typeface="Arial"/>
                <a:cs typeface="Arial"/>
                <a:sym typeface="Arial"/>
              </a:defRPr>
            </a:lvl9pPr>
          </a:lstStyle>
          <a:p>
            <a:fld id="{00000000-1234-1234-1234-123412341234}" type="slidenum">
              <a:rPr lang="en" smtClean="0"/>
              <a:pPr/>
              <a:t>‹#›</a:t>
            </a:fld>
            <a:endParaRPr lang="en"/>
          </a:p>
        </p:txBody>
      </p:sp>
      <p:sp>
        <p:nvSpPr>
          <p:cNvPr id="150" name="Google Shape;150;p30"/>
          <p:cNvSpPr txBox="1">
            <a:spLocks noGrp="1"/>
          </p:cNvSpPr>
          <p:nvPr>
            <p:ph type="ftr" idx="11"/>
          </p:nvPr>
        </p:nvSpPr>
        <p:spPr>
          <a:xfrm>
            <a:off x="3124200" y="6477000"/>
            <a:ext cx="2895600" cy="3240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97784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1"/>
        <p:cNvGrpSpPr/>
        <p:nvPr/>
      </p:nvGrpSpPr>
      <p:grpSpPr>
        <a:xfrm>
          <a:off x="0" y="0"/>
          <a:ext cx="0" cy="0"/>
          <a:chOff x="0" y="0"/>
          <a:chExt cx="0" cy="0"/>
        </a:xfrm>
      </p:grpSpPr>
      <p:sp>
        <p:nvSpPr>
          <p:cNvPr id="152" name="Google Shape;152;p31"/>
          <p:cNvSpPr txBox="1">
            <a:spLocks noGrp="1"/>
          </p:cNvSpPr>
          <p:nvPr>
            <p:ph type="title"/>
          </p:nvPr>
        </p:nvSpPr>
        <p:spPr>
          <a:xfrm>
            <a:off x="722313" y="4406901"/>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SzPts val="4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31"/>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005595"/>
              </a:buClr>
              <a:buSzPts val="2000"/>
              <a:buFont typeface="Arial"/>
              <a:buNone/>
              <a:defRPr sz="2000"/>
            </a:lvl1pPr>
            <a:lvl2pPr marL="914400" lvl="1" indent="-228600" algn="l" rtl="0">
              <a:spcBef>
                <a:spcPts val="360"/>
              </a:spcBef>
              <a:spcAft>
                <a:spcPts val="0"/>
              </a:spcAft>
              <a:buClr>
                <a:srgbClr val="005595"/>
              </a:buClr>
              <a:buSzPts val="1800"/>
              <a:buFont typeface="Arial"/>
              <a:buNone/>
              <a:defRPr sz="1800"/>
            </a:lvl2pPr>
            <a:lvl3pPr marL="1371600" lvl="2" indent="-228600" algn="l" rtl="0">
              <a:spcBef>
                <a:spcPts val="320"/>
              </a:spcBef>
              <a:spcAft>
                <a:spcPts val="0"/>
              </a:spcAft>
              <a:buClr>
                <a:srgbClr val="005595"/>
              </a:buClr>
              <a:buSzPts val="1600"/>
              <a:buFont typeface="Arial"/>
              <a:buNone/>
              <a:defRPr sz="1600"/>
            </a:lvl3pPr>
            <a:lvl4pPr marL="1828800" lvl="3" indent="-228600" algn="l" rtl="0">
              <a:spcBef>
                <a:spcPts val="280"/>
              </a:spcBef>
              <a:spcAft>
                <a:spcPts val="0"/>
              </a:spcAft>
              <a:buClr>
                <a:srgbClr val="005595"/>
              </a:buClr>
              <a:buSzPts val="1400"/>
              <a:buFont typeface="Arial"/>
              <a:buNone/>
              <a:defRPr sz="1400"/>
            </a:lvl4pPr>
            <a:lvl5pPr marL="2286000" lvl="4" indent="-228600" algn="l" rtl="0">
              <a:spcBef>
                <a:spcPts val="280"/>
              </a:spcBef>
              <a:spcAft>
                <a:spcPts val="0"/>
              </a:spcAft>
              <a:buClr>
                <a:srgbClr val="005595"/>
              </a:buClr>
              <a:buSzPts val="1400"/>
              <a:buFont typeface="Arial"/>
              <a:buNone/>
              <a:defRPr sz="1400"/>
            </a:lvl5pPr>
            <a:lvl6pPr marL="2743200" lvl="5" indent="-228600" algn="l" rtl="0">
              <a:spcBef>
                <a:spcPts val="280"/>
              </a:spcBef>
              <a:spcAft>
                <a:spcPts val="0"/>
              </a:spcAft>
              <a:buClr>
                <a:srgbClr val="005595"/>
              </a:buClr>
              <a:buSzPts val="1400"/>
              <a:buFont typeface="Arial"/>
              <a:buNone/>
              <a:defRPr sz="1400"/>
            </a:lvl6pPr>
            <a:lvl7pPr marL="3200400" lvl="6" indent="-228600" algn="l" rtl="0">
              <a:spcBef>
                <a:spcPts val="280"/>
              </a:spcBef>
              <a:spcAft>
                <a:spcPts val="0"/>
              </a:spcAft>
              <a:buClr>
                <a:srgbClr val="005595"/>
              </a:buClr>
              <a:buSzPts val="1400"/>
              <a:buFont typeface="Arial"/>
              <a:buNone/>
              <a:defRPr sz="1400"/>
            </a:lvl7pPr>
            <a:lvl8pPr marL="3657600" lvl="7" indent="-228600" algn="l" rtl="0">
              <a:spcBef>
                <a:spcPts val="280"/>
              </a:spcBef>
              <a:spcAft>
                <a:spcPts val="0"/>
              </a:spcAft>
              <a:buClr>
                <a:srgbClr val="005595"/>
              </a:buClr>
              <a:buSzPts val="1400"/>
              <a:buFont typeface="Arial"/>
              <a:buNone/>
              <a:defRPr sz="1400"/>
            </a:lvl8pPr>
            <a:lvl9pPr marL="4114800" lvl="8" indent="-228600" algn="l" rtl="0">
              <a:spcBef>
                <a:spcPts val="280"/>
              </a:spcBef>
              <a:spcAft>
                <a:spcPts val="0"/>
              </a:spcAft>
              <a:buClr>
                <a:srgbClr val="005595"/>
              </a:buClr>
              <a:buSzPts val="1400"/>
              <a:buFont typeface="Arial"/>
              <a:buNone/>
              <a:defRPr sz="1400"/>
            </a:lvl9pPr>
          </a:lstStyle>
          <a:p>
            <a:endParaRPr/>
          </a:p>
        </p:txBody>
      </p:sp>
      <p:sp>
        <p:nvSpPr>
          <p:cNvPr id="154" name="Google Shape;154;p31"/>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5595"/>
                </a:solidFill>
                <a:latin typeface="Arial"/>
                <a:ea typeface="Arial"/>
                <a:cs typeface="Arial"/>
                <a:sym typeface="Arial"/>
              </a:defRPr>
            </a:lvl1pPr>
            <a:lvl2pPr marL="0" marR="0" lvl="1" indent="0" algn="l" rtl="0">
              <a:spcBef>
                <a:spcPts val="0"/>
              </a:spcBef>
              <a:buNone/>
              <a:defRPr sz="1000">
                <a:solidFill>
                  <a:srgbClr val="005595"/>
                </a:solidFill>
                <a:latin typeface="Arial"/>
                <a:ea typeface="Arial"/>
                <a:cs typeface="Arial"/>
                <a:sym typeface="Arial"/>
              </a:defRPr>
            </a:lvl2pPr>
            <a:lvl3pPr marL="0" marR="0" lvl="2" indent="0" algn="l" rtl="0">
              <a:spcBef>
                <a:spcPts val="0"/>
              </a:spcBef>
              <a:buNone/>
              <a:defRPr sz="1000">
                <a:solidFill>
                  <a:srgbClr val="005595"/>
                </a:solidFill>
                <a:latin typeface="Arial"/>
                <a:ea typeface="Arial"/>
                <a:cs typeface="Arial"/>
                <a:sym typeface="Arial"/>
              </a:defRPr>
            </a:lvl3pPr>
            <a:lvl4pPr marL="0" marR="0" lvl="3" indent="0" algn="l" rtl="0">
              <a:spcBef>
                <a:spcPts val="0"/>
              </a:spcBef>
              <a:buNone/>
              <a:defRPr sz="1000">
                <a:solidFill>
                  <a:srgbClr val="005595"/>
                </a:solidFill>
                <a:latin typeface="Arial"/>
                <a:ea typeface="Arial"/>
                <a:cs typeface="Arial"/>
                <a:sym typeface="Arial"/>
              </a:defRPr>
            </a:lvl4pPr>
            <a:lvl5pPr marL="0" marR="0" lvl="4" indent="0" algn="l" rtl="0">
              <a:spcBef>
                <a:spcPts val="0"/>
              </a:spcBef>
              <a:buNone/>
              <a:defRPr sz="1000">
                <a:solidFill>
                  <a:srgbClr val="005595"/>
                </a:solidFill>
                <a:latin typeface="Arial"/>
                <a:ea typeface="Arial"/>
                <a:cs typeface="Arial"/>
                <a:sym typeface="Arial"/>
              </a:defRPr>
            </a:lvl5pPr>
            <a:lvl6pPr marL="0" marR="0" lvl="5" indent="0" algn="l" rtl="0">
              <a:spcBef>
                <a:spcPts val="0"/>
              </a:spcBef>
              <a:buNone/>
              <a:defRPr sz="1000">
                <a:solidFill>
                  <a:srgbClr val="005595"/>
                </a:solidFill>
                <a:latin typeface="Arial"/>
                <a:ea typeface="Arial"/>
                <a:cs typeface="Arial"/>
                <a:sym typeface="Arial"/>
              </a:defRPr>
            </a:lvl6pPr>
            <a:lvl7pPr marL="0" marR="0" lvl="6" indent="0" algn="l" rtl="0">
              <a:spcBef>
                <a:spcPts val="0"/>
              </a:spcBef>
              <a:buNone/>
              <a:defRPr sz="1000">
                <a:solidFill>
                  <a:srgbClr val="005595"/>
                </a:solidFill>
                <a:latin typeface="Arial"/>
                <a:ea typeface="Arial"/>
                <a:cs typeface="Arial"/>
                <a:sym typeface="Arial"/>
              </a:defRPr>
            </a:lvl7pPr>
            <a:lvl8pPr marL="0" marR="0" lvl="7" indent="0" algn="l" rtl="0">
              <a:spcBef>
                <a:spcPts val="0"/>
              </a:spcBef>
              <a:buNone/>
              <a:defRPr sz="1000">
                <a:solidFill>
                  <a:srgbClr val="005595"/>
                </a:solidFill>
                <a:latin typeface="Arial"/>
                <a:ea typeface="Arial"/>
                <a:cs typeface="Arial"/>
                <a:sym typeface="Arial"/>
              </a:defRPr>
            </a:lvl8pPr>
            <a:lvl9pPr marL="0" marR="0" lvl="8" indent="0" algn="l" rtl="0">
              <a:spcBef>
                <a:spcPts val="0"/>
              </a:spcBef>
              <a:buNone/>
              <a:defRPr sz="1000">
                <a:solidFill>
                  <a:srgbClr val="005595"/>
                </a:solidFill>
                <a:latin typeface="Arial"/>
                <a:ea typeface="Arial"/>
                <a:cs typeface="Arial"/>
                <a:sym typeface="Arial"/>
              </a:defRPr>
            </a:lvl9pPr>
          </a:lstStyle>
          <a:p>
            <a:fld id="{00000000-1234-1234-1234-123412341234}" type="slidenum">
              <a:rPr lang="en" smtClean="0"/>
              <a:pPr/>
              <a:t>‹#›</a:t>
            </a:fld>
            <a:endParaRPr lang="en"/>
          </a:p>
        </p:txBody>
      </p:sp>
      <p:sp>
        <p:nvSpPr>
          <p:cNvPr id="155" name="Google Shape;155;p31"/>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028863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3">
  <p:cSld name="Title and Content 3">
    <p:spTree>
      <p:nvGrpSpPr>
        <p:cNvPr id="1" name="Shape 156"/>
        <p:cNvGrpSpPr/>
        <p:nvPr/>
      </p:nvGrpSpPr>
      <p:grpSpPr>
        <a:xfrm>
          <a:off x="0" y="0"/>
          <a:ext cx="0" cy="0"/>
          <a:chOff x="0" y="0"/>
          <a:chExt cx="0" cy="0"/>
        </a:xfrm>
      </p:grpSpPr>
      <p:sp>
        <p:nvSpPr>
          <p:cNvPr id="157" name="Google Shape;157;p32"/>
          <p:cNvSpPr txBox="1">
            <a:spLocks noGrp="1"/>
          </p:cNvSpPr>
          <p:nvPr>
            <p:ph type="title"/>
          </p:nvPr>
        </p:nvSpPr>
        <p:spPr>
          <a:xfrm>
            <a:off x="457200" y="274637"/>
            <a:ext cx="82296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4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32"/>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rgbClr val="005595"/>
              </a:buClr>
              <a:buSzPts val="1800"/>
              <a:buChar char="•"/>
              <a:defRPr/>
            </a:lvl1pPr>
            <a:lvl2pPr marL="914400" lvl="1" indent="-342900" algn="l" rtl="0">
              <a:spcBef>
                <a:spcPts val="360"/>
              </a:spcBef>
              <a:spcAft>
                <a:spcPts val="0"/>
              </a:spcAft>
              <a:buClr>
                <a:srgbClr val="005595"/>
              </a:buClr>
              <a:buSzPts val="1800"/>
              <a:buChar char="•"/>
              <a:defRPr/>
            </a:lvl2pPr>
            <a:lvl3pPr marL="1371600" lvl="2" indent="-342900" algn="l" rtl="0">
              <a:spcBef>
                <a:spcPts val="360"/>
              </a:spcBef>
              <a:spcAft>
                <a:spcPts val="0"/>
              </a:spcAft>
              <a:buClr>
                <a:srgbClr val="005595"/>
              </a:buClr>
              <a:buSzPts val="1800"/>
              <a:buChar char="•"/>
              <a:defRPr/>
            </a:lvl3pPr>
            <a:lvl4pPr marL="1828800" lvl="3" indent="-342900" algn="l" rtl="0">
              <a:spcBef>
                <a:spcPts val="360"/>
              </a:spcBef>
              <a:spcAft>
                <a:spcPts val="0"/>
              </a:spcAft>
              <a:buClr>
                <a:srgbClr val="005595"/>
              </a:buClr>
              <a:buSzPts val="1800"/>
              <a:buChar char="•"/>
              <a:defRPr/>
            </a:lvl4pPr>
            <a:lvl5pPr marL="2286000" lvl="4" indent="-342900" algn="l" rtl="0">
              <a:spcBef>
                <a:spcPts val="360"/>
              </a:spcBef>
              <a:spcAft>
                <a:spcPts val="0"/>
              </a:spcAft>
              <a:buClr>
                <a:srgbClr val="005595"/>
              </a:buClr>
              <a:buSzPts val="1800"/>
              <a:buChar char="•"/>
              <a:defRPr/>
            </a:lvl5pPr>
            <a:lvl6pPr marL="2743200" lvl="5" indent="-342900" algn="l" rtl="0">
              <a:spcBef>
                <a:spcPts val="360"/>
              </a:spcBef>
              <a:spcAft>
                <a:spcPts val="0"/>
              </a:spcAft>
              <a:buClr>
                <a:srgbClr val="005595"/>
              </a:buClr>
              <a:buSzPts val="1800"/>
              <a:buChar char="•"/>
              <a:defRPr/>
            </a:lvl6pPr>
            <a:lvl7pPr marL="3200400" lvl="6" indent="-342900" algn="l" rtl="0">
              <a:spcBef>
                <a:spcPts val="360"/>
              </a:spcBef>
              <a:spcAft>
                <a:spcPts val="0"/>
              </a:spcAft>
              <a:buClr>
                <a:srgbClr val="005595"/>
              </a:buClr>
              <a:buSzPts val="1800"/>
              <a:buChar char="•"/>
              <a:defRPr/>
            </a:lvl7pPr>
            <a:lvl8pPr marL="3657600" lvl="7" indent="-342900" algn="l" rtl="0">
              <a:spcBef>
                <a:spcPts val="360"/>
              </a:spcBef>
              <a:spcAft>
                <a:spcPts val="0"/>
              </a:spcAft>
              <a:buClr>
                <a:srgbClr val="005595"/>
              </a:buClr>
              <a:buSzPts val="1800"/>
              <a:buChar char="•"/>
              <a:defRPr/>
            </a:lvl8pPr>
            <a:lvl9pPr marL="4114800" lvl="8" indent="-342900" algn="l" rtl="0">
              <a:spcBef>
                <a:spcPts val="360"/>
              </a:spcBef>
              <a:spcAft>
                <a:spcPts val="0"/>
              </a:spcAft>
              <a:buClr>
                <a:srgbClr val="005595"/>
              </a:buClr>
              <a:buSzPts val="1800"/>
              <a:buChar char="•"/>
              <a:defRPr/>
            </a:lvl9pPr>
          </a:lstStyle>
          <a:p>
            <a:endParaRPr/>
          </a:p>
        </p:txBody>
      </p:sp>
      <p:sp>
        <p:nvSpPr>
          <p:cNvPr id="159" name="Google Shape;159;p32"/>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a:solidFill>
                  <a:srgbClr val="005595"/>
                </a:solidFill>
                <a:latin typeface="Arial"/>
                <a:ea typeface="Arial"/>
                <a:cs typeface="Arial"/>
                <a:sym typeface="Arial"/>
              </a:defRPr>
            </a:lvl1pPr>
            <a:lvl2pPr marL="0" marR="0" lvl="1" indent="0" algn="l" rtl="0">
              <a:spcBef>
                <a:spcPts val="0"/>
              </a:spcBef>
              <a:buNone/>
              <a:defRPr sz="1000">
                <a:solidFill>
                  <a:srgbClr val="005595"/>
                </a:solidFill>
                <a:latin typeface="Arial"/>
                <a:ea typeface="Arial"/>
                <a:cs typeface="Arial"/>
                <a:sym typeface="Arial"/>
              </a:defRPr>
            </a:lvl2pPr>
            <a:lvl3pPr marL="0" marR="0" lvl="2" indent="0" algn="l" rtl="0">
              <a:spcBef>
                <a:spcPts val="0"/>
              </a:spcBef>
              <a:buNone/>
              <a:defRPr sz="1000">
                <a:solidFill>
                  <a:srgbClr val="005595"/>
                </a:solidFill>
                <a:latin typeface="Arial"/>
                <a:ea typeface="Arial"/>
                <a:cs typeface="Arial"/>
                <a:sym typeface="Arial"/>
              </a:defRPr>
            </a:lvl3pPr>
            <a:lvl4pPr marL="0" marR="0" lvl="3" indent="0" algn="l" rtl="0">
              <a:spcBef>
                <a:spcPts val="0"/>
              </a:spcBef>
              <a:buNone/>
              <a:defRPr sz="1000">
                <a:solidFill>
                  <a:srgbClr val="005595"/>
                </a:solidFill>
                <a:latin typeface="Arial"/>
                <a:ea typeface="Arial"/>
                <a:cs typeface="Arial"/>
                <a:sym typeface="Arial"/>
              </a:defRPr>
            </a:lvl4pPr>
            <a:lvl5pPr marL="0" marR="0" lvl="4" indent="0" algn="l" rtl="0">
              <a:spcBef>
                <a:spcPts val="0"/>
              </a:spcBef>
              <a:buNone/>
              <a:defRPr sz="1000">
                <a:solidFill>
                  <a:srgbClr val="005595"/>
                </a:solidFill>
                <a:latin typeface="Arial"/>
                <a:ea typeface="Arial"/>
                <a:cs typeface="Arial"/>
                <a:sym typeface="Arial"/>
              </a:defRPr>
            </a:lvl5pPr>
            <a:lvl6pPr marL="0" marR="0" lvl="5" indent="0" algn="l" rtl="0">
              <a:spcBef>
                <a:spcPts val="0"/>
              </a:spcBef>
              <a:buNone/>
              <a:defRPr sz="1000">
                <a:solidFill>
                  <a:srgbClr val="005595"/>
                </a:solidFill>
                <a:latin typeface="Arial"/>
                <a:ea typeface="Arial"/>
                <a:cs typeface="Arial"/>
                <a:sym typeface="Arial"/>
              </a:defRPr>
            </a:lvl6pPr>
            <a:lvl7pPr marL="0" marR="0" lvl="6" indent="0" algn="l" rtl="0">
              <a:spcBef>
                <a:spcPts val="0"/>
              </a:spcBef>
              <a:buNone/>
              <a:defRPr sz="1000">
                <a:solidFill>
                  <a:srgbClr val="005595"/>
                </a:solidFill>
                <a:latin typeface="Arial"/>
                <a:ea typeface="Arial"/>
                <a:cs typeface="Arial"/>
                <a:sym typeface="Arial"/>
              </a:defRPr>
            </a:lvl7pPr>
            <a:lvl8pPr marL="0" marR="0" lvl="7" indent="0" algn="l" rtl="0">
              <a:spcBef>
                <a:spcPts val="0"/>
              </a:spcBef>
              <a:buNone/>
              <a:defRPr sz="1000">
                <a:solidFill>
                  <a:srgbClr val="005595"/>
                </a:solidFill>
                <a:latin typeface="Arial"/>
                <a:ea typeface="Arial"/>
                <a:cs typeface="Arial"/>
                <a:sym typeface="Arial"/>
              </a:defRPr>
            </a:lvl8pPr>
            <a:lvl9pPr marL="0" marR="0" lvl="8" indent="0" algn="l" rtl="0">
              <a:spcBef>
                <a:spcPts val="0"/>
              </a:spcBef>
              <a:buNone/>
              <a:defRPr sz="1000">
                <a:solidFill>
                  <a:srgbClr val="005595"/>
                </a:solidFill>
                <a:latin typeface="Arial"/>
                <a:ea typeface="Arial"/>
                <a:cs typeface="Arial"/>
                <a:sym typeface="Arial"/>
              </a:defRPr>
            </a:lvl9pPr>
          </a:lstStyle>
          <a:p>
            <a:fld id="{00000000-1234-1234-1234-123412341234}" type="slidenum">
              <a:rPr lang="en" smtClean="0"/>
              <a:pPr/>
              <a:t>‹#›</a:t>
            </a:fld>
            <a:endParaRPr lang="en"/>
          </a:p>
        </p:txBody>
      </p:sp>
      <p:sp>
        <p:nvSpPr>
          <p:cNvPr id="160" name="Google Shape;160;p32"/>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205541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line and Bulleted List">
  <p:cSld name="Headline and Bulleted List">
    <p:spTree>
      <p:nvGrpSpPr>
        <p:cNvPr id="1" name="Shape 161"/>
        <p:cNvGrpSpPr/>
        <p:nvPr/>
      </p:nvGrpSpPr>
      <p:grpSpPr>
        <a:xfrm>
          <a:off x="0" y="0"/>
          <a:ext cx="0" cy="0"/>
          <a:chOff x="0" y="0"/>
          <a:chExt cx="0" cy="0"/>
        </a:xfrm>
      </p:grpSpPr>
      <p:sp>
        <p:nvSpPr>
          <p:cNvPr id="162" name="Google Shape;162;p33"/>
          <p:cNvSpPr/>
          <p:nvPr/>
        </p:nvSpPr>
        <p:spPr>
          <a:xfrm>
            <a:off x="295275" y="6110288"/>
            <a:ext cx="590700" cy="48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 sz="1200">
                <a:solidFill>
                  <a:schemeClr val="dk2"/>
                </a:solidFill>
                <a:latin typeface="Arial"/>
                <a:ea typeface="Arial"/>
                <a:cs typeface="Arial"/>
                <a:sym typeface="Arial"/>
              </a:rPr>
              <a:pPr marL="0" marR="0" lvl="0" indent="0" algn="l" rtl="0">
                <a:spcBef>
                  <a:spcPts val="0"/>
                </a:spcBef>
                <a:spcAft>
                  <a:spcPts val="0"/>
                </a:spcAft>
                <a:buNone/>
              </a:pPr>
              <a:t>‹#›</a:t>
            </a:fld>
            <a:endParaRPr sz="1200">
              <a:solidFill>
                <a:schemeClr val="dk2"/>
              </a:solidFill>
              <a:latin typeface="Arial"/>
              <a:ea typeface="Arial"/>
              <a:cs typeface="Arial"/>
              <a:sym typeface="Arial"/>
            </a:endParaRPr>
          </a:p>
        </p:txBody>
      </p:sp>
      <p:sp>
        <p:nvSpPr>
          <p:cNvPr id="163" name="Google Shape;163;p33"/>
          <p:cNvSpPr txBox="1">
            <a:spLocks noGrp="1"/>
          </p:cNvSpPr>
          <p:nvPr>
            <p:ph type="title"/>
          </p:nvPr>
        </p:nvSpPr>
        <p:spPr>
          <a:xfrm>
            <a:off x="731521" y="975360"/>
            <a:ext cx="7534500" cy="11432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4400"/>
              <a:buNone/>
              <a:defRPr sz="4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4" name="Google Shape;164;p33"/>
          <p:cNvSpPr txBox="1">
            <a:spLocks noGrp="1"/>
          </p:cNvSpPr>
          <p:nvPr>
            <p:ph type="body" idx="1"/>
          </p:nvPr>
        </p:nvSpPr>
        <p:spPr>
          <a:xfrm>
            <a:off x="731521" y="2316947"/>
            <a:ext cx="7534200" cy="357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30000"/>
              </a:lnSpc>
              <a:spcBef>
                <a:spcPts val="480"/>
              </a:spcBef>
              <a:spcAft>
                <a:spcPts val="0"/>
              </a:spcAft>
              <a:buClr>
                <a:schemeClr val="dk1"/>
              </a:buClr>
              <a:buSzPts val="2400"/>
              <a:buChar char="•"/>
              <a:defRPr>
                <a:latin typeface="Arial"/>
                <a:ea typeface="Arial"/>
                <a:cs typeface="Arial"/>
                <a:sym typeface="Arial"/>
              </a:defRPr>
            </a:lvl1pPr>
            <a:lvl2pPr marL="914400" lvl="1" indent="-381000" algn="l" rtl="0">
              <a:lnSpc>
                <a:spcPct val="130000"/>
              </a:lnSpc>
              <a:spcBef>
                <a:spcPts val="480"/>
              </a:spcBef>
              <a:spcAft>
                <a:spcPts val="0"/>
              </a:spcAft>
              <a:buClr>
                <a:schemeClr val="dk1"/>
              </a:buClr>
              <a:buSzPts val="2400"/>
              <a:buChar char="•"/>
              <a:defRPr>
                <a:latin typeface="Arial"/>
                <a:ea typeface="Arial"/>
                <a:cs typeface="Arial"/>
                <a:sym typeface="Arial"/>
              </a:defRPr>
            </a:lvl2pPr>
            <a:lvl3pPr marL="1371600" lvl="2" indent="-381000" algn="l" rtl="0">
              <a:lnSpc>
                <a:spcPct val="130000"/>
              </a:lnSpc>
              <a:spcBef>
                <a:spcPts val="480"/>
              </a:spcBef>
              <a:spcAft>
                <a:spcPts val="0"/>
              </a:spcAft>
              <a:buClr>
                <a:schemeClr val="dk1"/>
              </a:buClr>
              <a:buSzPts val="2400"/>
              <a:buChar char="•"/>
              <a:defRPr>
                <a:latin typeface="Arial"/>
                <a:ea typeface="Arial"/>
                <a:cs typeface="Arial"/>
                <a:sym typeface="Arial"/>
              </a:defRPr>
            </a:lvl3pPr>
            <a:lvl4pPr marL="1828800" lvl="3" indent="-381000" algn="l" rtl="0">
              <a:lnSpc>
                <a:spcPct val="130000"/>
              </a:lnSpc>
              <a:spcBef>
                <a:spcPts val="480"/>
              </a:spcBef>
              <a:spcAft>
                <a:spcPts val="0"/>
              </a:spcAft>
              <a:buClr>
                <a:schemeClr val="dk1"/>
              </a:buClr>
              <a:buSzPts val="2400"/>
              <a:buChar char="•"/>
              <a:defRPr>
                <a:latin typeface="Arial"/>
                <a:ea typeface="Arial"/>
                <a:cs typeface="Arial"/>
                <a:sym typeface="Arial"/>
              </a:defRPr>
            </a:lvl4pPr>
            <a:lvl5pPr marL="2286000" lvl="4" indent="-381000" algn="l" rtl="0">
              <a:lnSpc>
                <a:spcPct val="130000"/>
              </a:lnSpc>
              <a:spcBef>
                <a:spcPts val="480"/>
              </a:spcBef>
              <a:spcAft>
                <a:spcPts val="0"/>
              </a:spcAft>
              <a:buClr>
                <a:schemeClr val="dk1"/>
              </a:buClr>
              <a:buSzPts val="2400"/>
              <a:buChar char="•"/>
              <a:defRPr>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04911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722313" y="4406901"/>
            <a:ext cx="7772400" cy="1362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SzPts val="4400"/>
              <a:buNone/>
              <a:defRPr sz="4000" b="1"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34"/>
          <p:cNvSpPr txBox="1">
            <a:spLocks noGrp="1"/>
          </p:cNvSpPr>
          <p:nvPr>
            <p:ph type="body" idx="1"/>
          </p:nvPr>
        </p:nvSpPr>
        <p:spPr>
          <a:xfrm>
            <a:off x="722313" y="2906713"/>
            <a:ext cx="7772400" cy="1500000"/>
          </a:xfrm>
          <a:prstGeom prst="rect">
            <a:avLst/>
          </a:prstGeom>
          <a:noFill/>
          <a:ln>
            <a:noFill/>
          </a:ln>
        </p:spPr>
        <p:txBody>
          <a:bodyPr spcFirstLastPara="1" wrap="square" lIns="91425" tIns="45700" rIns="91425" bIns="45700" anchor="b" anchorCtr="0">
            <a:normAutofit/>
          </a:bodyPr>
          <a:lstStyle>
            <a:lvl1pPr marL="457200" lvl="0" indent="-228600" algn="l" rtl="0">
              <a:spcBef>
                <a:spcPts val="400"/>
              </a:spcBef>
              <a:spcAft>
                <a:spcPts val="0"/>
              </a:spcAft>
              <a:buClr>
                <a:srgbClr val="005595"/>
              </a:buClr>
              <a:buSzPts val="2000"/>
              <a:buFont typeface="Arial"/>
              <a:buNone/>
              <a:defRPr sz="2000"/>
            </a:lvl1pPr>
            <a:lvl2pPr marL="914400" lvl="1" indent="-228600" algn="l" rtl="0">
              <a:spcBef>
                <a:spcPts val="360"/>
              </a:spcBef>
              <a:spcAft>
                <a:spcPts val="0"/>
              </a:spcAft>
              <a:buClr>
                <a:srgbClr val="005595"/>
              </a:buClr>
              <a:buSzPts val="1800"/>
              <a:buFont typeface="Arial"/>
              <a:buNone/>
              <a:defRPr sz="1800"/>
            </a:lvl2pPr>
            <a:lvl3pPr marL="1371600" lvl="2" indent="-228600" algn="l" rtl="0">
              <a:spcBef>
                <a:spcPts val="320"/>
              </a:spcBef>
              <a:spcAft>
                <a:spcPts val="0"/>
              </a:spcAft>
              <a:buClr>
                <a:srgbClr val="005595"/>
              </a:buClr>
              <a:buSzPts val="1600"/>
              <a:buFont typeface="Arial"/>
              <a:buNone/>
              <a:defRPr sz="1600"/>
            </a:lvl3pPr>
            <a:lvl4pPr marL="1828800" lvl="3" indent="-228600" algn="l" rtl="0">
              <a:spcBef>
                <a:spcPts val="280"/>
              </a:spcBef>
              <a:spcAft>
                <a:spcPts val="0"/>
              </a:spcAft>
              <a:buClr>
                <a:srgbClr val="005595"/>
              </a:buClr>
              <a:buSzPts val="1400"/>
              <a:buFont typeface="Arial"/>
              <a:buNone/>
              <a:defRPr sz="1400"/>
            </a:lvl4pPr>
            <a:lvl5pPr marL="2286000" lvl="4" indent="-228600" algn="l" rtl="0">
              <a:spcBef>
                <a:spcPts val="280"/>
              </a:spcBef>
              <a:spcAft>
                <a:spcPts val="0"/>
              </a:spcAft>
              <a:buClr>
                <a:srgbClr val="005595"/>
              </a:buClr>
              <a:buSzPts val="1400"/>
              <a:buFont typeface="Arial"/>
              <a:buNone/>
              <a:defRPr sz="1400"/>
            </a:lvl5pPr>
            <a:lvl6pPr marL="2743200" lvl="5" indent="-228600" algn="l" rtl="0">
              <a:spcBef>
                <a:spcPts val="280"/>
              </a:spcBef>
              <a:spcAft>
                <a:spcPts val="0"/>
              </a:spcAft>
              <a:buClr>
                <a:srgbClr val="005595"/>
              </a:buClr>
              <a:buSzPts val="1400"/>
              <a:buFont typeface="Arial"/>
              <a:buNone/>
              <a:defRPr sz="1400"/>
            </a:lvl6pPr>
            <a:lvl7pPr marL="3200400" lvl="6" indent="-228600" algn="l" rtl="0">
              <a:spcBef>
                <a:spcPts val="280"/>
              </a:spcBef>
              <a:spcAft>
                <a:spcPts val="0"/>
              </a:spcAft>
              <a:buClr>
                <a:srgbClr val="005595"/>
              </a:buClr>
              <a:buSzPts val="1400"/>
              <a:buFont typeface="Arial"/>
              <a:buNone/>
              <a:defRPr sz="1400"/>
            </a:lvl7pPr>
            <a:lvl8pPr marL="3657600" lvl="7" indent="-228600" algn="l" rtl="0">
              <a:spcBef>
                <a:spcPts val="280"/>
              </a:spcBef>
              <a:spcAft>
                <a:spcPts val="0"/>
              </a:spcAft>
              <a:buClr>
                <a:srgbClr val="005595"/>
              </a:buClr>
              <a:buSzPts val="1400"/>
              <a:buFont typeface="Arial"/>
              <a:buNone/>
              <a:defRPr sz="1400"/>
            </a:lvl8pPr>
            <a:lvl9pPr marL="4114800" lvl="8" indent="-228600" algn="l" rtl="0">
              <a:spcBef>
                <a:spcPts val="280"/>
              </a:spcBef>
              <a:spcAft>
                <a:spcPts val="0"/>
              </a:spcAft>
              <a:buClr>
                <a:srgbClr val="005595"/>
              </a:buClr>
              <a:buSzPts val="1400"/>
              <a:buFont typeface="Arial"/>
              <a:buNone/>
              <a:defRPr sz="1400"/>
            </a:lvl9pPr>
          </a:lstStyle>
          <a:p>
            <a:endParaRPr/>
          </a:p>
        </p:txBody>
      </p:sp>
      <p:sp>
        <p:nvSpPr>
          <p:cNvPr id="168" name="Google Shape;168;p34"/>
          <p:cNvSpPr txBox="1">
            <a:spLocks noGrp="1"/>
          </p:cNvSpPr>
          <p:nvPr>
            <p:ph type="sldNum" idx="12"/>
          </p:nvPr>
        </p:nvSpPr>
        <p:spPr>
          <a:xfrm>
            <a:off x="304800" y="6534151"/>
            <a:ext cx="2133600" cy="2476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sz="1000">
                <a:solidFill>
                  <a:srgbClr val="005595"/>
                </a:solidFill>
                <a:latin typeface="Arial"/>
                <a:ea typeface="Arial"/>
                <a:cs typeface="Arial"/>
                <a:sym typeface="Arial"/>
              </a:defRPr>
            </a:lvl1pPr>
            <a:lvl2pPr marL="0" lvl="1" indent="0" algn="l" rtl="0">
              <a:spcBef>
                <a:spcPts val="0"/>
              </a:spcBef>
              <a:buNone/>
              <a:defRPr sz="1000">
                <a:solidFill>
                  <a:srgbClr val="005595"/>
                </a:solidFill>
                <a:latin typeface="Arial"/>
                <a:ea typeface="Arial"/>
                <a:cs typeface="Arial"/>
                <a:sym typeface="Arial"/>
              </a:defRPr>
            </a:lvl2pPr>
            <a:lvl3pPr marL="0" lvl="2" indent="0" algn="l" rtl="0">
              <a:spcBef>
                <a:spcPts val="0"/>
              </a:spcBef>
              <a:buNone/>
              <a:defRPr sz="1000">
                <a:solidFill>
                  <a:srgbClr val="005595"/>
                </a:solidFill>
                <a:latin typeface="Arial"/>
                <a:ea typeface="Arial"/>
                <a:cs typeface="Arial"/>
                <a:sym typeface="Arial"/>
              </a:defRPr>
            </a:lvl3pPr>
            <a:lvl4pPr marL="0" lvl="3" indent="0" algn="l" rtl="0">
              <a:spcBef>
                <a:spcPts val="0"/>
              </a:spcBef>
              <a:buNone/>
              <a:defRPr sz="1000">
                <a:solidFill>
                  <a:srgbClr val="005595"/>
                </a:solidFill>
                <a:latin typeface="Arial"/>
                <a:ea typeface="Arial"/>
                <a:cs typeface="Arial"/>
                <a:sym typeface="Arial"/>
              </a:defRPr>
            </a:lvl4pPr>
            <a:lvl5pPr marL="0" lvl="4" indent="0" algn="l" rtl="0">
              <a:spcBef>
                <a:spcPts val="0"/>
              </a:spcBef>
              <a:buNone/>
              <a:defRPr sz="1000">
                <a:solidFill>
                  <a:srgbClr val="005595"/>
                </a:solidFill>
                <a:latin typeface="Arial"/>
                <a:ea typeface="Arial"/>
                <a:cs typeface="Arial"/>
                <a:sym typeface="Arial"/>
              </a:defRPr>
            </a:lvl5pPr>
            <a:lvl6pPr marL="0" lvl="5" indent="0" algn="l" rtl="0">
              <a:spcBef>
                <a:spcPts val="0"/>
              </a:spcBef>
              <a:buNone/>
              <a:defRPr sz="1000">
                <a:solidFill>
                  <a:srgbClr val="005595"/>
                </a:solidFill>
                <a:latin typeface="Arial"/>
                <a:ea typeface="Arial"/>
                <a:cs typeface="Arial"/>
                <a:sym typeface="Arial"/>
              </a:defRPr>
            </a:lvl6pPr>
            <a:lvl7pPr marL="0" lvl="6" indent="0" algn="l" rtl="0">
              <a:spcBef>
                <a:spcPts val="0"/>
              </a:spcBef>
              <a:buNone/>
              <a:defRPr sz="1000">
                <a:solidFill>
                  <a:srgbClr val="005595"/>
                </a:solidFill>
                <a:latin typeface="Arial"/>
                <a:ea typeface="Arial"/>
                <a:cs typeface="Arial"/>
                <a:sym typeface="Arial"/>
              </a:defRPr>
            </a:lvl7pPr>
            <a:lvl8pPr marL="0" lvl="7" indent="0" algn="l" rtl="0">
              <a:spcBef>
                <a:spcPts val="0"/>
              </a:spcBef>
              <a:buNone/>
              <a:defRPr sz="1000">
                <a:solidFill>
                  <a:srgbClr val="005595"/>
                </a:solidFill>
                <a:latin typeface="Arial"/>
                <a:ea typeface="Arial"/>
                <a:cs typeface="Arial"/>
                <a:sym typeface="Arial"/>
              </a:defRPr>
            </a:lvl8pPr>
            <a:lvl9pPr marL="0" lvl="8" indent="0" algn="l" rtl="0">
              <a:spcBef>
                <a:spcPts val="0"/>
              </a:spcBef>
              <a:buNone/>
              <a:defRPr sz="1000">
                <a:solidFill>
                  <a:srgbClr val="005595"/>
                </a:solidFill>
                <a:latin typeface="Arial"/>
                <a:ea typeface="Arial"/>
                <a:cs typeface="Arial"/>
                <a:sym typeface="Arial"/>
              </a:defRPr>
            </a:lvl9pPr>
          </a:lstStyle>
          <a:p>
            <a:fld id="{00000000-1234-1234-1234-123412341234}" type="slidenum">
              <a:rPr lang="en" smtClean="0"/>
              <a:pPr/>
              <a:t>‹#›</a:t>
            </a:fld>
            <a:endParaRPr lang="en"/>
          </a:p>
        </p:txBody>
      </p:sp>
      <p:sp>
        <p:nvSpPr>
          <p:cNvPr id="169" name="Google Shape;169;p34"/>
          <p:cNvSpPr txBox="1">
            <a:spLocks noGrp="1"/>
          </p:cNvSpPr>
          <p:nvPr>
            <p:ph type="ftr" idx="11"/>
          </p:nvPr>
        </p:nvSpPr>
        <p:spPr>
          <a:xfrm>
            <a:off x="3124200" y="6534151"/>
            <a:ext cx="2895600" cy="3240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extLst>
      <p:ext uri="{BB962C8B-B14F-4D97-AF65-F5344CB8AC3E}">
        <p14:creationId xmlns:p14="http://schemas.microsoft.com/office/powerpoint/2010/main" val="385582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09"/>
        <p:cNvGrpSpPr/>
        <p:nvPr/>
      </p:nvGrpSpPr>
      <p:grpSpPr>
        <a:xfrm>
          <a:off x="0" y="0"/>
          <a:ext cx="0" cy="0"/>
          <a:chOff x="0" y="0"/>
          <a:chExt cx="0" cy="0"/>
        </a:xfrm>
      </p:grpSpPr>
      <p:pic>
        <p:nvPicPr>
          <p:cNvPr id="110" name="Google Shape;110;p1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111" name="Google Shape;111;p1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112" name="Google Shape;112;p1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3" name="Google Shape;113;p1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114" name="Google Shape;114;p1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19597" y="2935983"/>
            <a:ext cx="7886700" cy="13256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2" name="Google Shape;62;p14"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pic>
        <p:nvPicPr>
          <p:cNvPr id="63" name="Google Shape;63;p14"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64" name="Google Shape;64;p14" descr="Oregon Department of Education logo"/>
          <p:cNvPicPr preferRelativeResize="0"/>
          <p:nvPr/>
        </p:nvPicPr>
        <p:blipFill rotWithShape="1">
          <a:blip r:embed="rId4">
            <a:alphaModFix/>
          </a:blip>
          <a:srcRect/>
          <a:stretch/>
        </p:blipFill>
        <p:spPr>
          <a:xfrm>
            <a:off x="3739081" y="615149"/>
            <a:ext cx="3222226" cy="2136580"/>
          </a:xfrm>
          <a:prstGeom prst="rect">
            <a:avLst/>
          </a:prstGeom>
          <a:noFill/>
          <a:ln>
            <a:noFill/>
          </a:ln>
        </p:spPr>
      </p:pic>
      <p:pic>
        <p:nvPicPr>
          <p:cNvPr id="65" name="Google Shape;65;p14" descr="Decorative blue swoosh"/>
          <p:cNvPicPr preferRelativeResize="0"/>
          <p:nvPr/>
        </p:nvPicPr>
        <p:blipFill rotWithShape="1">
          <a:blip r:embed="rId5">
            <a:alphaModFix/>
          </a:blip>
          <a:srcRect/>
          <a:stretch/>
        </p:blipFill>
        <p:spPr>
          <a:xfrm>
            <a:off x="1" y="-400137"/>
            <a:ext cx="9144001" cy="2103535"/>
          </a:xfrm>
          <a:prstGeom prst="rect">
            <a:avLst/>
          </a:prstGeom>
          <a:noFill/>
          <a:ln>
            <a:noFill/>
          </a:ln>
        </p:spPr>
      </p:pic>
      <p:sp>
        <p:nvSpPr>
          <p:cNvPr id="66" name="Google Shape;66;p14"/>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78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0" y="1028295"/>
            <a:ext cx="7152300" cy="1013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9" name="Google Shape;69;p15" descr="Decorative geometric pattern"/>
          <p:cNvPicPr preferRelativeResize="0"/>
          <p:nvPr/>
        </p:nvPicPr>
        <p:blipFill rotWithShape="1">
          <a:blip r:embed="rId2">
            <a:alphaModFix/>
          </a:blip>
          <a:srcRect/>
          <a:stretch/>
        </p:blipFill>
        <p:spPr>
          <a:xfrm>
            <a:off x="1" y="1"/>
            <a:ext cx="9144001" cy="6494852"/>
          </a:xfrm>
          <a:prstGeom prst="rect">
            <a:avLst/>
          </a:prstGeom>
          <a:noFill/>
          <a:ln>
            <a:noFill/>
          </a:ln>
        </p:spPr>
      </p:pic>
      <p:sp>
        <p:nvSpPr>
          <p:cNvPr id="70" name="Google Shape;70;p15"/>
          <p:cNvSpPr txBox="1"/>
          <p:nvPr/>
        </p:nvSpPr>
        <p:spPr>
          <a:xfrm>
            <a:off x="0" y="1034505"/>
            <a:ext cx="9144000" cy="949600"/>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71" name="Google Shape;71;p15" descr="Decorative blue bar"/>
          <p:cNvPicPr preferRelativeResize="0"/>
          <p:nvPr/>
        </p:nvPicPr>
        <p:blipFill rotWithShape="1">
          <a:blip r:embed="rId3">
            <a:alphaModFix/>
          </a:blip>
          <a:srcRect/>
          <a:stretch/>
        </p:blipFill>
        <p:spPr>
          <a:xfrm>
            <a:off x="1" y="6494854"/>
            <a:ext cx="9144001" cy="368372"/>
          </a:xfrm>
          <a:prstGeom prst="rect">
            <a:avLst/>
          </a:prstGeom>
          <a:noFill/>
          <a:ln>
            <a:noFill/>
          </a:ln>
        </p:spPr>
      </p:pic>
      <p:pic>
        <p:nvPicPr>
          <p:cNvPr id="72" name="Google Shape;72;p15" descr="Oregon Department of Education Logo"/>
          <p:cNvPicPr preferRelativeResize="0"/>
          <p:nvPr/>
        </p:nvPicPr>
        <p:blipFill rotWithShape="1">
          <a:blip r:embed="rId4">
            <a:alphaModFix/>
          </a:blip>
          <a:srcRect/>
          <a:stretch/>
        </p:blipFill>
        <p:spPr>
          <a:xfrm>
            <a:off x="-90611" y="53563"/>
            <a:ext cx="1479336" cy="980912"/>
          </a:xfrm>
          <a:prstGeom prst="rect">
            <a:avLst/>
          </a:prstGeom>
          <a:noFill/>
          <a:ln>
            <a:noFill/>
          </a:ln>
        </p:spPr>
      </p:pic>
      <p:sp>
        <p:nvSpPr>
          <p:cNvPr id="73" name="Google Shape;73;p15"/>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74" name="Google Shape;74;p15"/>
          <p:cNvSpPr txBox="1">
            <a:spLocks noGrp="1"/>
          </p:cNvSpPr>
          <p:nvPr>
            <p:ph type="subTitle" idx="1"/>
          </p:nvPr>
        </p:nvSpPr>
        <p:spPr>
          <a:xfrm>
            <a:off x="989091" y="2809827"/>
            <a:ext cx="6858000" cy="1655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8031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p16"/>
          <p:cNvSpPr txBox="1">
            <a:spLocks noGrp="1"/>
          </p:cNvSpPr>
          <p:nvPr>
            <p:ph type="subTitle" idx="1"/>
          </p:nvPr>
        </p:nvSpPr>
        <p:spPr>
          <a:xfrm>
            <a:off x="989091" y="2809827"/>
            <a:ext cx="6858000" cy="1655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8" name="Google Shape;78;p16"/>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046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7"/>
          <p:cNvSpPr txBox="1">
            <a:spLocks noGrp="1"/>
          </p:cNvSpPr>
          <p:nvPr>
            <p:ph type="body" idx="1"/>
          </p:nvPr>
        </p:nvSpPr>
        <p:spPr>
          <a:xfrm>
            <a:off x="692024" y="2748247"/>
            <a:ext cx="7886700" cy="2749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2" name="Google Shape;82;p17"/>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64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2679825" y="93193"/>
            <a:ext cx="6400800" cy="8576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655811" y="2558123"/>
            <a:ext cx="3886200" cy="2749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8"/>
          <p:cNvSpPr txBox="1">
            <a:spLocks noGrp="1"/>
          </p:cNvSpPr>
          <p:nvPr>
            <p:ph type="body" idx="2"/>
          </p:nvPr>
        </p:nvSpPr>
        <p:spPr>
          <a:xfrm>
            <a:off x="4656311" y="2558123"/>
            <a:ext cx="3886200" cy="2749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7" name="Google Shape;87;p18"/>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872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4.pn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image" Target="../media/image3.jp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2.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1.jp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28650" y="199848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 name="Google Shape;88;p14" descr="Decorative geometric pattern"/>
          <p:cNvPicPr preferRelativeResize="0"/>
          <p:nvPr/>
        </p:nvPicPr>
        <p:blipFill rotWithShape="1">
          <a:blip r:embed="rId6">
            <a:alphaModFix/>
          </a:blip>
          <a:srcRect/>
          <a:stretch/>
        </p:blipFill>
        <p:spPr>
          <a:xfrm>
            <a:off x="0" y="1"/>
            <a:ext cx="9144001" cy="6494856"/>
          </a:xfrm>
          <a:prstGeom prst="rect">
            <a:avLst/>
          </a:prstGeom>
          <a:noFill/>
          <a:ln>
            <a:noFill/>
          </a:ln>
        </p:spPr>
      </p:pic>
      <p:pic>
        <p:nvPicPr>
          <p:cNvPr id="89" name="Google Shape;89;p14" descr="Decorative blue swoosh"/>
          <p:cNvPicPr preferRelativeResize="0"/>
          <p:nvPr/>
        </p:nvPicPr>
        <p:blipFill rotWithShape="1">
          <a:blip r:embed="rId7">
            <a:alphaModFix/>
          </a:blip>
          <a:srcRect/>
          <a:stretch/>
        </p:blipFill>
        <p:spPr>
          <a:xfrm>
            <a:off x="-1" y="-903"/>
            <a:ext cx="9144003" cy="2075282"/>
          </a:xfrm>
          <a:prstGeom prst="rect">
            <a:avLst/>
          </a:prstGeom>
          <a:noFill/>
          <a:ln>
            <a:noFill/>
          </a:ln>
        </p:spPr>
      </p:pic>
      <p:pic>
        <p:nvPicPr>
          <p:cNvPr id="90" name="Google Shape;90;p14" descr="Decorative blue bar"/>
          <p:cNvPicPr preferRelativeResize="0"/>
          <p:nvPr/>
        </p:nvPicPr>
        <p:blipFill rotWithShape="1">
          <a:blip r:embed="rId8">
            <a:alphaModFix/>
          </a:blip>
          <a:srcRect/>
          <a:stretch/>
        </p:blipFill>
        <p:spPr>
          <a:xfrm>
            <a:off x="0" y="6494853"/>
            <a:ext cx="9144001" cy="276279"/>
          </a:xfrm>
          <a:prstGeom prst="rect">
            <a:avLst/>
          </a:prstGeom>
          <a:noFill/>
          <a:ln>
            <a:noFill/>
          </a:ln>
        </p:spPr>
      </p:pic>
      <p:sp>
        <p:nvSpPr>
          <p:cNvPr id="91" name="Google Shape;91;p14"/>
          <p:cNvSpPr txBox="1">
            <a:spLocks noGrp="1"/>
          </p:cNvSpPr>
          <p:nvPr>
            <p:ph type="body" idx="1"/>
          </p:nvPr>
        </p:nvSpPr>
        <p:spPr>
          <a:xfrm>
            <a:off x="628650" y="3427255"/>
            <a:ext cx="7886700" cy="2749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2" name="Google Shape;92;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3" name="Google Shape;93;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4" name="Google Shape;94;p14" descr="Oregon Department of Education Logo"/>
          <p:cNvPicPr preferRelativeResize="0"/>
          <p:nvPr/>
        </p:nvPicPr>
        <p:blipFill rotWithShape="1">
          <a:blip r:embed="rId9">
            <a:alphaModFix/>
          </a:blip>
          <a:srcRect/>
          <a:stretch/>
        </p:blipFill>
        <p:spPr>
          <a:xfrm>
            <a:off x="115173" y="186164"/>
            <a:ext cx="2033166" cy="1011108"/>
          </a:xfrm>
          <a:prstGeom prst="rect">
            <a:avLst/>
          </a:prstGeom>
          <a:noFill/>
          <a:ln>
            <a:noFill/>
          </a:ln>
        </p:spPr>
      </p:pic>
      <p:sp>
        <p:nvSpPr>
          <p:cNvPr id="95" name="Google Shape;95;p14"/>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1998485"/>
            <a:ext cx="7886700" cy="1325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52" name="Google Shape;52;p13" descr="Decorative geometric pattern"/>
          <p:cNvPicPr preferRelativeResize="0"/>
          <p:nvPr/>
        </p:nvPicPr>
        <p:blipFill rotWithShape="1">
          <a:blip r:embed="rId23">
            <a:alphaModFix/>
          </a:blip>
          <a:srcRect/>
          <a:stretch/>
        </p:blipFill>
        <p:spPr>
          <a:xfrm>
            <a:off x="1" y="2"/>
            <a:ext cx="9144001" cy="6494855"/>
          </a:xfrm>
          <a:prstGeom prst="rect">
            <a:avLst/>
          </a:prstGeom>
          <a:noFill/>
          <a:ln>
            <a:noFill/>
          </a:ln>
        </p:spPr>
      </p:pic>
      <p:pic>
        <p:nvPicPr>
          <p:cNvPr id="53" name="Google Shape;53;p13" descr="Decorative blue swoosh"/>
          <p:cNvPicPr preferRelativeResize="0"/>
          <p:nvPr/>
        </p:nvPicPr>
        <p:blipFill rotWithShape="1">
          <a:blip r:embed="rId24">
            <a:alphaModFix/>
          </a:blip>
          <a:srcRect/>
          <a:stretch/>
        </p:blipFill>
        <p:spPr>
          <a:xfrm>
            <a:off x="-1" y="-903"/>
            <a:ext cx="9144003" cy="2075283"/>
          </a:xfrm>
          <a:prstGeom prst="rect">
            <a:avLst/>
          </a:prstGeom>
          <a:noFill/>
          <a:ln>
            <a:noFill/>
          </a:ln>
        </p:spPr>
      </p:pic>
      <p:pic>
        <p:nvPicPr>
          <p:cNvPr id="54" name="Google Shape;54;p13" descr="Decorative blue bar"/>
          <p:cNvPicPr preferRelativeResize="0"/>
          <p:nvPr/>
        </p:nvPicPr>
        <p:blipFill rotWithShape="1">
          <a:blip r:embed="rId25">
            <a:alphaModFix/>
          </a:blip>
          <a:srcRect/>
          <a:stretch/>
        </p:blipFill>
        <p:spPr>
          <a:xfrm>
            <a:off x="1" y="6494854"/>
            <a:ext cx="9144001" cy="368372"/>
          </a:xfrm>
          <a:prstGeom prst="rect">
            <a:avLst/>
          </a:prstGeom>
          <a:noFill/>
          <a:ln>
            <a:noFill/>
          </a:ln>
        </p:spPr>
      </p:pic>
      <p:sp>
        <p:nvSpPr>
          <p:cNvPr id="55" name="Google Shape;55;p13"/>
          <p:cNvSpPr txBox="1">
            <a:spLocks noGrp="1"/>
          </p:cNvSpPr>
          <p:nvPr>
            <p:ph type="body" idx="1"/>
          </p:nvPr>
        </p:nvSpPr>
        <p:spPr>
          <a:xfrm>
            <a:off x="628650" y="3427255"/>
            <a:ext cx="7886700" cy="27496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 name="Google Shape;56;p13"/>
          <p:cNvPicPr preferRelativeResize="0"/>
          <p:nvPr/>
        </p:nvPicPr>
        <p:blipFill rotWithShape="1">
          <a:blip r:embed="rId26">
            <a:alphaModFix/>
          </a:blip>
          <a:srcRect/>
          <a:stretch/>
        </p:blipFill>
        <p:spPr>
          <a:xfrm>
            <a:off x="115173" y="186164"/>
            <a:ext cx="2033166" cy="1348144"/>
          </a:xfrm>
          <a:prstGeom prst="rect">
            <a:avLst/>
          </a:prstGeom>
          <a:noFill/>
          <a:ln>
            <a:noFill/>
          </a:ln>
        </p:spPr>
      </p:pic>
      <p:pic>
        <p:nvPicPr>
          <p:cNvPr id="57" name="Google Shape;57;p13"/>
          <p:cNvPicPr preferRelativeResize="0"/>
          <p:nvPr/>
        </p:nvPicPr>
        <p:blipFill rotWithShape="1">
          <a:blip r:embed="rId26">
            <a:alphaModFix/>
          </a:blip>
          <a:srcRect/>
          <a:stretch/>
        </p:blipFill>
        <p:spPr>
          <a:xfrm>
            <a:off x="115173" y="186164"/>
            <a:ext cx="2033166" cy="1348144"/>
          </a:xfrm>
          <a:prstGeom prst="rect">
            <a:avLst/>
          </a:prstGeom>
          <a:noFill/>
          <a:ln>
            <a:noFill/>
          </a:ln>
        </p:spPr>
      </p:pic>
      <p:pic>
        <p:nvPicPr>
          <p:cNvPr id="58" name="Google Shape;58;p13" descr="Oregon Department of Education Logo"/>
          <p:cNvPicPr preferRelativeResize="0"/>
          <p:nvPr/>
        </p:nvPicPr>
        <p:blipFill rotWithShape="1">
          <a:blip r:embed="rId26">
            <a:alphaModFix/>
          </a:blip>
          <a:srcRect/>
          <a:stretch/>
        </p:blipFill>
        <p:spPr>
          <a:xfrm>
            <a:off x="115173" y="186164"/>
            <a:ext cx="2033166" cy="1348144"/>
          </a:xfrm>
          <a:prstGeom prst="rect">
            <a:avLst/>
          </a:prstGeom>
          <a:noFill/>
          <a:ln>
            <a:noFill/>
          </a:ln>
        </p:spPr>
      </p:pic>
      <p:sp>
        <p:nvSpPr>
          <p:cNvPr id="59" name="Google Shape;59;p13"/>
          <p:cNvSpPr txBox="1">
            <a:spLocks noGrp="1"/>
          </p:cNvSpPr>
          <p:nvPr>
            <p:ph type="sldNum" idx="12"/>
          </p:nvPr>
        </p:nvSpPr>
        <p:spPr>
          <a:xfrm>
            <a:off x="6457950" y="6492537"/>
            <a:ext cx="20574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1901512"/>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20III/Safe%20Return%20to%20In-Person%20Instruction%20and%20Continuity%20of%20Services%20Plan%20Instructions%207.21.21.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20III/ESSER%20III%20District%20Plan%20Guide%207.22.2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ocs.google.com/spreadsheets/d/1Umf8uDOtscrGCtd_IwnVo-PHy-Z83DM4W1JDMb2NL6Q/edit#gid=1625651009" TargetMode="External"/><Relationship Id="rId4" Type="http://schemas.openxmlformats.org/officeDocument/2006/relationships/hyperlink" Target="https://app.smartsheet.com/b/form/19e2b2befca3408685187f7ad3104ed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regon.gov/ode/schools-and-districts/grants/Pages/ESSER-Fund-III.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oregon.gov/ode/schools-and-districts/grants/Documents/CARES%20Act/ESSER%20III/ESSER%20III%20District%20Plan%20Guide%207.22.21.pdf" TargetMode="External"/><Relationship Id="rId4" Type="http://schemas.openxmlformats.org/officeDocument/2006/relationships/hyperlink" Target="https://www.oregon.gov/ode/schools-and-districts/grants/Documents/FINAL%20ESSER%20III%20Integrated%20Planning%20Tool.xls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erstrategies.org/cms/files/4791-esser-generic-webinar.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erstrategies.org/tap/do_now_build_toward"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hyperlink" Target="https://www.oregon.gov/ode/students-and-family/healthsafety/Documents/Student%20Learning%20Unfinished,%20Not%20Lost.pdf" TargetMode="External"/><Relationship Id="rId13" Type="http://schemas.openxmlformats.org/officeDocument/2006/relationships/hyperlink" Target="https://oese.ed.gov/files/2020/05/ESSER-Fund-Frequently-Asked-Questions.pdf" TargetMode="External"/><Relationship Id="rId3" Type="http://schemas.openxmlformats.org/officeDocument/2006/relationships/hyperlink" Target="https://www.erstrategies.org/news/blog_sustainability_hartfordps" TargetMode="External"/><Relationship Id="rId7" Type="http://schemas.openxmlformats.org/officeDocument/2006/relationships/hyperlink" Target="https://www.crpe.org/thelens/first-look-esser-priorities-districts-are-placing-their-bets-what-they-know" TargetMode="External"/><Relationship Id="rId12" Type="http://schemas.openxmlformats.org/officeDocument/2006/relationships/hyperlink" Target="https://www.oregon.gov/ode/students-and-family/equity/NativeAmericanEducation/Documents/20.10.13_%20Web%20Accessible%20Tribal%20Consultation%20Toolkit.pdf" TargetMode="External"/><Relationship Id="rId2" Type="http://schemas.openxmlformats.org/officeDocument/2006/relationships/notesSlide" Target="../notesSlides/notesSlide18.xml"/><Relationship Id="rId16" Type="http://schemas.openxmlformats.org/officeDocument/2006/relationships/hyperlink" Target="https://www.oregon.gov/ode/schools-and-districts/grants/Documents/CARES%20Act/ESSER%20III/ESSER%20III%20District%20Plan%20Guide%207.22.21.pdf" TargetMode="External"/><Relationship Id="rId1" Type="http://schemas.openxmlformats.org/officeDocument/2006/relationships/slideLayout" Target="../slideLayouts/slideLayout3.xml"/><Relationship Id="rId6" Type="http://schemas.openxmlformats.org/officeDocument/2006/relationships/hyperlink" Target="https://www.edelements.com/lp-k-shaped-education-recovery-guide" TargetMode="External"/><Relationship Id="rId11" Type="http://schemas.openxmlformats.org/officeDocument/2006/relationships/hyperlink" Target="https://www.oregon.gov/ode/StudentSuccess/Documents/69236_ODE_CommunityEngagementToolkit_2021-web%5B1%5D.pdf" TargetMode="External"/><Relationship Id="rId5" Type="http://schemas.openxmlformats.org/officeDocument/2006/relationships/hyperlink" Target="https://www.edelements.com/blog/5-ways-to-get-on-top-of-the-education-recovery" TargetMode="External"/><Relationship Id="rId15" Type="http://schemas.openxmlformats.org/officeDocument/2006/relationships/hyperlink" Target="https://learning.ccsso.org/restart-recovery-leveraging-federal-covid-relief-funding-medicaid-to-support-student-staff-wellbeing-connection?related_post_from=1371" TargetMode="External"/><Relationship Id="rId10" Type="http://schemas.openxmlformats.org/officeDocument/2006/relationships/hyperlink" Target="https://www.oregon.gov/ode/StudentSuccess/Documents/SIA%20Comprehensive%20Guidance.pdf#page=16" TargetMode="External"/><Relationship Id="rId4" Type="http://schemas.openxmlformats.org/officeDocument/2006/relationships/hyperlink" Target="https://www.cgcs.org/Page/1283" TargetMode="External"/><Relationship Id="rId9" Type="http://schemas.openxmlformats.org/officeDocument/2006/relationships/hyperlink" Target="https://www.erstrategies.org/tap/start_here" TargetMode="External"/><Relationship Id="rId14" Type="http://schemas.openxmlformats.org/officeDocument/2006/relationships/hyperlink" Target="https://www.oregon.gov/ode/students-and-family/equity/SchoolSafety/Pages/Announcements.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erstrategies.org/tap/start_her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oregon.gov/ode/schools-and-districts/grants/Documents/FINAL%20ESSER%20III%20Integrated%20Planning%20Tool.xls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s://www.oregon.gov/ode/StudentSuccess/Documents/SIA%20Comprehensive%20Guidance.pdf#page=2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app.smartsheet.com/b/form/19e2b2befca3408685187f7ad3104ed9"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nam02.safelinks.protection.outlook.com/?url=https%3A%2F%2Fwww.zoomgov.com%2Fj%2F1614673695%3Fpwd%3DeEs5RnRJaTBBcHhEQ2MxSDZ5VGh5dz09%26utm_medium%3Demail%26utm_source%3Dgovdelivery%23success&amp;data=04%7C01%7CJenni.Knaus%40ode.state.or.us%7C57b8ccef914c4534da8008d97eb6316c%7Cb4f51418b26949a2935afa54bf584fc8%7C0%7C0%7C637680143252176408%7CUnknown%7CTWFpbGZsb3d8eyJWIjoiMC4wLjAwMDAiLCJQIjoiV2luMzIiLCJBTiI6Ik1haWwiLCJXVCI6Mn0%3D%7C1000&amp;sdata=MdWFtgKV1tY0gQSmeInMsAEuFmalzTQFc1PbdmvSlY0%3D&amp;reserved=0" TargetMode="External"/><Relationship Id="rId3" Type="http://schemas.openxmlformats.org/officeDocument/2006/relationships/image" Target="../media/image23.png"/><Relationship Id="rId7" Type="http://schemas.openxmlformats.org/officeDocument/2006/relationships/hyperlink" Target="https://nam02.safelinks.protection.outlook.com/?url=https%3A%2F%2Fwww.zoomgov.com%2Fj%2F1619534476%3Fpwd%3DVkpUN2lTeDlpdnpxd2taOUc3aks0Zz09%26utm_medium%3Demail%26utm_source%3Dgovdelivery%23success&amp;data=04%7C01%7CJenni.Knaus%40ode.state.or.us%7C57b8ccef914c4534da8008d97eb6316c%7Cb4f51418b26949a2935afa54bf584fc8%7C0%7C0%7C637680143252166461%7CUnknown%7CTWFpbGZsb3d8eyJWIjoiMC4wLjAwMDAiLCJQIjoiV2luMzIiLCJBTiI6Ik1haWwiLCJXVCI6Mn0%3D%7C1000&amp;sdata=4Q9Sad8NQFPE83vGIyuxmm15etl56%2F0XLGecePgfTGI%3D&amp;reserved=0"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nam02.safelinks.protection.outlook.com/?url=https%3A%2F%2Fwww.zoomgov.com%2Fj%2F1604934206%3Fpwd%3DSVhhMFVEZVYzM0R4dFQ3R0RweVI2dz09%26utm_medium%3Demail%26utm_source%3Dgovdelivery%23success&amp;data=04%7C01%7CJenni.Knaus%40ode.state.or.us%7C57b8ccef914c4534da8008d97eb6316c%7Cb4f51418b26949a2935afa54bf584fc8%7C0%7C0%7C637680143252166461%7CUnknown%7CTWFpbGZsb3d8eyJWIjoiMC4wLjAwMDAiLCJQIjoiV2luMzIiLCJBTiI6Ik1haWwiLCJXVCI6Mn0%3D%7C1000&amp;sdata=CMrVGy9a3aVu59T%2FJoIcgTI8Vde%2BPOIGzN7zQZZaVCI%3D&amp;reserved=0" TargetMode="External"/><Relationship Id="rId11" Type="http://schemas.openxmlformats.org/officeDocument/2006/relationships/hyperlink" Target="mailto:ODE.ESSER@ode.state.or.us" TargetMode="External"/><Relationship Id="rId5" Type="http://schemas.openxmlformats.org/officeDocument/2006/relationships/hyperlink" Target="https://nam02.safelinks.protection.outlook.com/?url=https%3A%2F%2Fwww.zoomgov.com%2Fj%2F1600996515%3Fpwd%3DRUUyMWdTczdPMFRnU1Rwb0dOODdjdz09%26utm_medium%3Demail%26utm_source%3Dgovdelivery&amp;data=04%7C01%7CPeter.Rudy%40ode.state.or.us%7Cb0c823ce835a4d26878e08d969a4f6dc%7Cb4f51418b26949a2935afa54bf584fc8%7C0%7C0%7C637656979510618978%7CUnknown%7CTWFpbGZsb3d8eyJWIjoiMC4wLjAwMDAiLCJQIjoiV2luMzIiLCJBTiI6Ik1haWwiLCJXVCI6Mn0%3D%7C1000&amp;sdata=YDevmK15Wzd4XVW7EMcKro9NpxJBo7zte8Z343%2BUDg8%3D&amp;reserved=0" TargetMode="External"/><Relationship Id="rId10" Type="http://schemas.openxmlformats.org/officeDocument/2006/relationships/hyperlink" Target="mailto:ODECOVID19@ode.state.or.us" TargetMode="External"/><Relationship Id="rId4" Type="http://schemas.openxmlformats.org/officeDocument/2006/relationships/image" Target="../media/image14.png"/><Relationship Id="rId9" Type="http://schemas.openxmlformats.org/officeDocument/2006/relationships/hyperlink" Target="https://nam02.safelinks.protection.outlook.com/?url=https%3A%2F%2Fwww.zoomgov.com%2Fj%2F1600420078%3Fpwd%3DV0hCaW5BWlJoV09jYm44bmdjS1BQUT09%26utm_medium%3Demail%26utm_source%3Dgovdelivery%23success&amp;data=04%7C01%7CJenni.Knaus%40ode.state.or.us%7C57b8ccef914c4534da8008d97eb6316c%7Cb4f51418b26949a2935afa54bf584fc8%7C0%7C0%7C637680143252176408%7CUnknown%7CTWFpbGZsb3d8eyJWIjoiMC4wLjAwMDAiLCJQIjoiV2luMzIiLCJBTiI6Ik1haWwiLCJXVCI6Mn0%3D%7C1000&amp;sdata=2prQIjm%2BtiUErvkQ2EFfKRfHW1P1maV1kUcNPlRfEr4%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regon.gov/ode/schools-and-districts/grants/Pages/ESSER-III-State-Plan.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ESSER III District Plan</a:t>
            </a:r>
            <a:endParaRPr lang="en-US" dirty="0"/>
          </a:p>
        </p:txBody>
      </p:sp>
      <p:sp>
        <p:nvSpPr>
          <p:cNvPr id="175" name="Google Shape;175;p35" descr="&quot;&quot;"/>
          <p:cNvSpPr/>
          <p:nvPr/>
        </p:nvSpPr>
        <p:spPr>
          <a:xfrm>
            <a:off x="50" y="0"/>
            <a:ext cx="9144000" cy="6506678"/>
          </a:xfrm>
          <a:prstGeom prst="rect">
            <a:avLst/>
          </a:prstGeom>
          <a:solidFill>
            <a:srgbClr val="999999">
              <a:alpha val="24720"/>
            </a:srgbClr>
          </a:solidFill>
          <a:ln>
            <a:noFill/>
          </a:ln>
        </p:spPr>
        <p:txBody>
          <a:bodyPr spcFirstLastPara="1" wrap="square" lIns="91425" tIns="91425" rIns="91425" bIns="91425" anchor="ctr" anchorCtr="0">
            <a:noAutofit/>
          </a:bodyPr>
          <a:lstStyle/>
          <a:p>
            <a:endParaRPr/>
          </a:p>
        </p:txBody>
      </p:sp>
      <p:sp>
        <p:nvSpPr>
          <p:cNvPr id="176" name="Google Shape;176;p35" descr="&quot;&quot;"/>
          <p:cNvSpPr/>
          <p:nvPr/>
        </p:nvSpPr>
        <p:spPr>
          <a:xfrm>
            <a:off x="4484961" y="1501166"/>
            <a:ext cx="3525938" cy="3929417"/>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endParaRPr sz="1800">
              <a:solidFill>
                <a:srgbClr val="999999"/>
              </a:solidFill>
            </a:endParaRPr>
          </a:p>
        </p:txBody>
      </p:sp>
      <p:sp>
        <p:nvSpPr>
          <p:cNvPr id="177" name="Google Shape;177;p35" descr="&quot;&quot;"/>
          <p:cNvSpPr/>
          <p:nvPr/>
        </p:nvSpPr>
        <p:spPr>
          <a:xfrm>
            <a:off x="1604932" y="1087406"/>
            <a:ext cx="3990235" cy="385489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endParaRPr sz="1800">
              <a:solidFill>
                <a:srgbClr val="999999"/>
              </a:solidFill>
            </a:endParaRPr>
          </a:p>
        </p:txBody>
      </p:sp>
      <p:sp>
        <p:nvSpPr>
          <p:cNvPr id="178" name="Google Shape;178;p35" descr="&quot;&quot;"/>
          <p:cNvSpPr/>
          <p:nvPr/>
        </p:nvSpPr>
        <p:spPr>
          <a:xfrm>
            <a:off x="1317100" y="3490289"/>
            <a:ext cx="5982788" cy="1976275"/>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endParaRPr sz="1800">
              <a:solidFill>
                <a:srgbClr val="999999"/>
              </a:solidFill>
            </a:endParaRPr>
          </a:p>
        </p:txBody>
      </p:sp>
      <p:sp>
        <p:nvSpPr>
          <p:cNvPr id="179" name="Google Shape;179;p35" descr="ESSER III District Plan &#10;Q&amp;A Session&#10;September 24, 2021&#10;"/>
          <p:cNvSpPr txBox="1"/>
          <p:nvPr/>
        </p:nvSpPr>
        <p:spPr>
          <a:xfrm>
            <a:off x="1133150" y="1827989"/>
            <a:ext cx="6877800" cy="16623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spAutoFit/>
          </a:bodyPr>
          <a:lstStyle/>
          <a:p>
            <a:pPr algn="ctr"/>
            <a:r>
              <a:rPr lang="en" sz="3600" b="1" dirty="0">
                <a:solidFill>
                  <a:schemeClr val="dk1"/>
                </a:solidFill>
                <a:latin typeface="Calibri"/>
                <a:ea typeface="Calibri"/>
                <a:cs typeface="Calibri"/>
                <a:sym typeface="Calibri"/>
              </a:rPr>
              <a:t>ESSER III District Plan </a:t>
            </a:r>
            <a:endParaRPr sz="3600" b="1" dirty="0">
              <a:solidFill>
                <a:schemeClr val="dk1"/>
              </a:solidFill>
              <a:latin typeface="Calibri"/>
              <a:ea typeface="Calibri"/>
              <a:cs typeface="Calibri"/>
              <a:sym typeface="Calibri"/>
            </a:endParaRPr>
          </a:p>
          <a:p>
            <a:pPr algn="ctr">
              <a:buClr>
                <a:schemeClr val="dk1"/>
              </a:buClr>
              <a:buSzPts val="1100"/>
            </a:pPr>
            <a:r>
              <a:rPr lang="en" sz="3000" b="1" dirty="0">
                <a:solidFill>
                  <a:schemeClr val="dk1"/>
                </a:solidFill>
                <a:latin typeface="Calibri"/>
                <a:ea typeface="Calibri"/>
                <a:cs typeface="Calibri"/>
                <a:sym typeface="Calibri"/>
              </a:rPr>
              <a:t>Q&amp;A Session</a:t>
            </a:r>
            <a:endParaRPr sz="3000" b="1" dirty="0">
              <a:solidFill>
                <a:schemeClr val="dk1"/>
              </a:solidFill>
              <a:latin typeface="Calibri"/>
              <a:ea typeface="Calibri"/>
              <a:cs typeface="Calibri"/>
              <a:sym typeface="Calibri"/>
            </a:endParaRPr>
          </a:p>
          <a:p>
            <a:pPr algn="ctr">
              <a:buClr>
                <a:schemeClr val="dk1"/>
              </a:buClr>
              <a:buSzPts val="1100"/>
            </a:pPr>
            <a:r>
              <a:rPr lang="en" sz="3000" b="1" dirty="0">
                <a:solidFill>
                  <a:schemeClr val="dk1"/>
                </a:solidFill>
                <a:latin typeface="Calibri"/>
                <a:ea typeface="Calibri"/>
                <a:cs typeface="Calibri"/>
                <a:sym typeface="Calibri"/>
              </a:rPr>
              <a:t>September </a:t>
            </a:r>
            <a:r>
              <a:rPr lang="en" sz="3000" b="1" dirty="0" smtClean="0">
                <a:solidFill>
                  <a:schemeClr val="dk1"/>
                </a:solidFill>
                <a:latin typeface="Calibri"/>
                <a:ea typeface="Calibri"/>
                <a:cs typeface="Calibri"/>
                <a:sym typeface="Calibri"/>
              </a:rPr>
              <a:t>24, </a:t>
            </a:r>
            <a:r>
              <a:rPr lang="en" sz="3000" b="1" dirty="0">
                <a:solidFill>
                  <a:schemeClr val="dk1"/>
                </a:solidFill>
                <a:latin typeface="Calibri"/>
                <a:ea typeface="Calibri"/>
                <a:cs typeface="Calibri"/>
                <a:sym typeface="Calibri"/>
              </a:rPr>
              <a:t>2021</a:t>
            </a:r>
            <a:endParaRPr sz="3000" b="1" dirty="0">
              <a:solidFill>
                <a:schemeClr val="dk1"/>
              </a:solidFill>
              <a:latin typeface="Calibri"/>
              <a:ea typeface="Calibri"/>
              <a:cs typeface="Calibri"/>
              <a:sym typeface="Calibri"/>
            </a:endParaRPr>
          </a:p>
        </p:txBody>
      </p:sp>
      <p:pic>
        <p:nvPicPr>
          <p:cNvPr id="180" name="Google Shape;180;p35" descr="&quot;&quot;"/>
          <p:cNvPicPr preferRelativeResize="0"/>
          <p:nvPr/>
        </p:nvPicPr>
        <p:blipFill>
          <a:blip r:embed="rId3">
            <a:alphaModFix/>
          </a:blip>
          <a:stretch>
            <a:fillRect/>
          </a:stretch>
        </p:blipFill>
        <p:spPr>
          <a:xfrm>
            <a:off x="6603900" y="2534662"/>
            <a:ext cx="421894" cy="421894"/>
          </a:xfrm>
          <a:prstGeom prst="rect">
            <a:avLst/>
          </a:prstGeom>
          <a:noFill/>
          <a:ln>
            <a:noFill/>
          </a:ln>
        </p:spPr>
      </p:pic>
      <p:sp>
        <p:nvSpPr>
          <p:cNvPr id="181" name="Google Shape;181;p35"/>
          <p:cNvSpPr txBox="1"/>
          <p:nvPr/>
        </p:nvSpPr>
        <p:spPr>
          <a:xfrm>
            <a:off x="1455150" y="3971156"/>
            <a:ext cx="6162600" cy="1477500"/>
          </a:xfrm>
          <a:prstGeom prst="rect">
            <a:avLst/>
          </a:prstGeom>
          <a:solidFill>
            <a:schemeClr val="lt1"/>
          </a:solidFill>
          <a:ln w="9525" cap="flat" cmpd="sng">
            <a:solidFill>
              <a:srgbClr val="1B75BC"/>
            </a:solidFill>
            <a:prstDash val="solid"/>
            <a:round/>
            <a:headEnd type="none" w="sm" len="sm"/>
            <a:tailEnd type="none" w="sm" len="sm"/>
          </a:ln>
        </p:spPr>
        <p:txBody>
          <a:bodyPr spcFirstLastPara="1" wrap="square" lIns="91425" tIns="91425" rIns="91425" bIns="91425" anchor="t" anchorCtr="0">
            <a:spAutoFit/>
          </a:bodyPr>
          <a:lstStyle/>
          <a:p>
            <a:pPr>
              <a:buClr>
                <a:schemeClr val="dk1"/>
              </a:buClr>
              <a:buSzPts val="2800"/>
            </a:pPr>
            <a:r>
              <a:rPr lang="en" sz="2800" b="1">
                <a:solidFill>
                  <a:schemeClr val="dk1"/>
                </a:solidFill>
                <a:latin typeface="Calibri"/>
                <a:ea typeface="Calibri"/>
                <a:cs typeface="Calibri"/>
                <a:sym typeface="Calibri"/>
              </a:rPr>
              <a:t>Thanks for joining us.</a:t>
            </a:r>
            <a:endParaRPr>
              <a:solidFill>
                <a:schemeClr val="dk1"/>
              </a:solidFill>
            </a:endParaRPr>
          </a:p>
          <a:p>
            <a:pPr>
              <a:buClr>
                <a:schemeClr val="dk1"/>
              </a:buClr>
              <a:buSzPts val="2800"/>
            </a:pPr>
            <a:r>
              <a:rPr lang="en" sz="2800" b="1">
                <a:solidFill>
                  <a:schemeClr val="dk1"/>
                </a:solidFill>
                <a:latin typeface="Calibri"/>
                <a:ea typeface="Calibri"/>
                <a:cs typeface="Calibri"/>
                <a:sym typeface="Calibri"/>
              </a:rPr>
              <a:t>Please mute yourself.</a:t>
            </a:r>
            <a:endParaRPr sz="2800" b="1">
              <a:solidFill>
                <a:schemeClr val="dk1"/>
              </a:solidFill>
              <a:latin typeface="Calibri"/>
              <a:ea typeface="Calibri"/>
              <a:cs typeface="Calibri"/>
              <a:sym typeface="Calibri"/>
            </a:endParaRPr>
          </a:p>
          <a:p>
            <a:pPr>
              <a:buClr>
                <a:schemeClr val="dk1"/>
              </a:buClr>
              <a:buSzPts val="2800"/>
            </a:pPr>
            <a:r>
              <a:rPr lang="en" sz="2800" b="1">
                <a:solidFill>
                  <a:schemeClr val="dk1"/>
                </a:solidFill>
                <a:latin typeface="Calibri"/>
                <a:ea typeface="Calibri"/>
                <a:cs typeface="Calibri"/>
                <a:sym typeface="Calibri"/>
              </a:rPr>
              <a:t>We will start in just a few minutes…</a:t>
            </a:r>
            <a:endParaRPr>
              <a:highlight>
                <a:schemeClr val="lt1"/>
              </a:highlight>
            </a:endParaRPr>
          </a:p>
        </p:txBody>
      </p:sp>
    </p:spTree>
    <p:extLst>
      <p:ext uri="{BB962C8B-B14F-4D97-AF65-F5344CB8AC3E}">
        <p14:creationId xmlns:p14="http://schemas.microsoft.com/office/powerpoint/2010/main" val="586398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descr="&quot;&quot;"/>
          <p:cNvSpPr/>
          <p:nvPr/>
        </p:nvSpPr>
        <p:spPr>
          <a:xfrm>
            <a:off x="5558322" y="1385036"/>
            <a:ext cx="2002943" cy="3082561"/>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66" name="Google Shape;166;p23" descr="&quot;&quot;"/>
          <p:cNvSpPr/>
          <p:nvPr/>
        </p:nvSpPr>
        <p:spPr>
          <a:xfrm>
            <a:off x="3922294" y="1060450"/>
            <a:ext cx="2266693" cy="302409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67" name="Google Shape;167;p23" descr="&quot;&quot;"/>
          <p:cNvSpPr/>
          <p:nvPr/>
        </p:nvSpPr>
        <p:spPr>
          <a:xfrm>
            <a:off x="3758788" y="2945469"/>
            <a:ext cx="3398581" cy="1550353"/>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77" name="Google Shape;177;p23" descr="&quot;&quot;"/>
          <p:cNvSpPr/>
          <p:nvPr/>
        </p:nvSpPr>
        <p:spPr>
          <a:xfrm rot="2459262">
            <a:off x="7151145" y="3564084"/>
            <a:ext cx="791283" cy="254212"/>
          </a:xfrm>
          <a:prstGeom prst="leftArrow">
            <a:avLst>
              <a:gd name="adj1" fmla="val 50000"/>
              <a:gd name="adj2" fmla="val 38122"/>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descr="&quot;&quot;"/>
          <p:cNvSpPr/>
          <p:nvPr/>
        </p:nvSpPr>
        <p:spPr>
          <a:xfrm rot="7225422">
            <a:off x="3062758" y="5173532"/>
            <a:ext cx="791484" cy="282560"/>
          </a:xfrm>
          <a:prstGeom prst="leftArrow">
            <a:avLst>
              <a:gd name="adj1" fmla="val 50000"/>
              <a:gd name="adj2" fmla="val 38122"/>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3"/>
          <p:cNvSpPr txBox="1"/>
          <p:nvPr/>
        </p:nvSpPr>
        <p:spPr>
          <a:xfrm>
            <a:off x="2589275" y="5638150"/>
            <a:ext cx="4554000" cy="55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2"/>
                </a:solidFill>
                <a:latin typeface="Calibri"/>
                <a:ea typeface="Calibri"/>
                <a:cs typeface="Calibri"/>
                <a:sym typeface="Calibri"/>
              </a:rPr>
              <a:t>This plan is completed and submitted through the Continuity of Services Plan process. (See instructions </a:t>
            </a:r>
            <a:r>
              <a:rPr lang="en-US" sz="1200" u="sng" dirty="0">
                <a:solidFill>
                  <a:schemeClr val="hlink"/>
                </a:solidFill>
                <a:latin typeface="Calibri"/>
                <a:ea typeface="Calibri"/>
                <a:cs typeface="Calibri"/>
                <a:sym typeface="Calibri"/>
                <a:hlinkClick r:id="rId3"/>
              </a:rPr>
              <a:t>here</a:t>
            </a:r>
            <a:r>
              <a:rPr lang="en-US" sz="1200" dirty="0">
                <a:solidFill>
                  <a:schemeClr val="dk2"/>
                </a:solidFill>
                <a:latin typeface="Calibri"/>
                <a:ea typeface="Calibri"/>
                <a:cs typeface="Calibri"/>
                <a:sym typeface="Calibri"/>
              </a:rPr>
              <a:t> for more information.</a:t>
            </a:r>
            <a:endParaRPr dirty="0">
              <a:solidFill>
                <a:schemeClr val="dk2"/>
              </a:solidFill>
            </a:endParaRPr>
          </a:p>
        </p:txBody>
      </p:sp>
      <p:sp>
        <p:nvSpPr>
          <p:cNvPr id="171" name="Google Shape;171;p23"/>
          <p:cNvSpPr txBox="1"/>
          <p:nvPr/>
        </p:nvSpPr>
        <p:spPr>
          <a:xfrm>
            <a:off x="3582600" y="4391350"/>
            <a:ext cx="34944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1"/>
                </a:solidFill>
                <a:latin typeface="Calibri"/>
                <a:ea typeface="Calibri"/>
                <a:cs typeface="Calibri"/>
                <a:sym typeface="Calibri"/>
              </a:rPr>
              <a:t>ESSER III Safe Return to In-Person &amp; Continuity of Services Plan</a:t>
            </a:r>
            <a:endParaRPr sz="2300" b="1" dirty="0">
              <a:solidFill>
                <a:schemeClr val="accent1"/>
              </a:solidFill>
              <a:latin typeface="Calibri"/>
              <a:ea typeface="Calibri"/>
              <a:cs typeface="Calibri"/>
              <a:sym typeface="Calibri"/>
            </a:endParaRPr>
          </a:p>
        </p:txBody>
      </p:sp>
      <p:sp>
        <p:nvSpPr>
          <p:cNvPr id="175" name="Google Shape;175;p23"/>
          <p:cNvSpPr txBox="1"/>
          <p:nvPr/>
        </p:nvSpPr>
        <p:spPr>
          <a:xfrm>
            <a:off x="4335589" y="3595166"/>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Aug 27</a:t>
            </a:r>
            <a:endParaRPr sz="2300" b="1" dirty="0">
              <a:solidFill>
                <a:schemeClr val="lt1"/>
              </a:solidFill>
              <a:latin typeface="Calibri"/>
              <a:ea typeface="Calibri"/>
              <a:cs typeface="Calibri"/>
              <a:sym typeface="Calibri"/>
            </a:endParaRPr>
          </a:p>
        </p:txBody>
      </p:sp>
      <p:sp>
        <p:nvSpPr>
          <p:cNvPr id="178" name="Google Shape;178;p23"/>
          <p:cNvSpPr txBox="1"/>
          <p:nvPr/>
        </p:nvSpPr>
        <p:spPr>
          <a:xfrm>
            <a:off x="7337300" y="3740750"/>
            <a:ext cx="1717200" cy="203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2"/>
                </a:solidFill>
                <a:latin typeface="Calibri"/>
                <a:ea typeface="Calibri"/>
                <a:cs typeface="Calibri"/>
                <a:sym typeface="Calibri"/>
              </a:rPr>
              <a:t>Districts with current SIA Plans have met </a:t>
            </a:r>
            <a:r>
              <a:rPr lang="en-US" sz="1200" i="1" u="sng" dirty="0">
                <a:solidFill>
                  <a:schemeClr val="dk2"/>
                </a:solidFill>
                <a:latin typeface="Calibri"/>
                <a:ea typeface="Calibri"/>
                <a:cs typeface="Calibri"/>
                <a:sym typeface="Calibri"/>
              </a:rPr>
              <a:t>most</a:t>
            </a:r>
            <a:r>
              <a:rPr lang="en-US" sz="1200" dirty="0">
                <a:solidFill>
                  <a:schemeClr val="dk2"/>
                </a:solidFill>
                <a:latin typeface="Calibri"/>
                <a:ea typeface="Calibri"/>
                <a:cs typeface="Calibri"/>
                <a:sym typeface="Calibri"/>
              </a:rPr>
              <a:t> of this requirement. Only supplemental information for Migrant Student and Incarcerated Youth is collected through the ESSER III District Plan Smartsheet.</a:t>
            </a:r>
            <a:endParaRPr dirty="0">
              <a:solidFill>
                <a:schemeClr val="dk2"/>
              </a:solidFill>
            </a:endParaRPr>
          </a:p>
        </p:txBody>
      </p:sp>
      <p:sp>
        <p:nvSpPr>
          <p:cNvPr id="169" name="Google Shape;169;p23"/>
          <p:cNvSpPr txBox="1"/>
          <p:nvPr/>
        </p:nvSpPr>
        <p:spPr>
          <a:xfrm>
            <a:off x="6679088" y="1811997"/>
            <a:ext cx="20934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2"/>
                </a:solidFill>
                <a:latin typeface="Calibri"/>
                <a:ea typeface="Calibri"/>
                <a:cs typeface="Calibri"/>
                <a:sym typeface="Calibri"/>
              </a:rPr>
              <a:t>SIA Community Engagement </a:t>
            </a:r>
            <a:endParaRPr sz="2300" b="1" dirty="0">
              <a:solidFill>
                <a:schemeClr val="accent2"/>
              </a:solidFill>
              <a:latin typeface="Calibri"/>
              <a:ea typeface="Calibri"/>
              <a:cs typeface="Calibri"/>
              <a:sym typeface="Calibri"/>
            </a:endParaRPr>
          </a:p>
        </p:txBody>
      </p:sp>
      <p:sp>
        <p:nvSpPr>
          <p:cNvPr id="174" name="Google Shape;174;p23"/>
          <p:cNvSpPr txBox="1"/>
          <p:nvPr/>
        </p:nvSpPr>
        <p:spPr>
          <a:xfrm>
            <a:off x="6238783" y="3244792"/>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Oct 20</a:t>
            </a:r>
            <a:endParaRPr sz="2300" b="1" dirty="0">
              <a:solidFill>
                <a:schemeClr val="lt1"/>
              </a:solidFill>
              <a:latin typeface="Calibri"/>
              <a:ea typeface="Calibri"/>
              <a:cs typeface="Calibri"/>
              <a:sym typeface="Calibri"/>
            </a:endParaRPr>
          </a:p>
        </p:txBody>
      </p:sp>
      <p:sp>
        <p:nvSpPr>
          <p:cNvPr id="170" name="Google Shape;170;p23"/>
          <p:cNvSpPr txBox="1"/>
          <p:nvPr/>
        </p:nvSpPr>
        <p:spPr>
          <a:xfrm>
            <a:off x="2774000" y="1316450"/>
            <a:ext cx="19263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5"/>
                </a:solidFill>
                <a:latin typeface="Calibri"/>
                <a:ea typeface="Calibri"/>
                <a:cs typeface="Calibri"/>
                <a:sym typeface="Calibri"/>
              </a:rPr>
              <a:t>ESSER III District Funding Requirements</a:t>
            </a:r>
            <a:endParaRPr sz="2300" b="1" dirty="0">
              <a:solidFill>
                <a:schemeClr val="accent5"/>
              </a:solidFill>
              <a:latin typeface="Calibri"/>
              <a:ea typeface="Calibri"/>
              <a:cs typeface="Calibri"/>
              <a:sym typeface="Calibri"/>
            </a:endParaRPr>
          </a:p>
        </p:txBody>
      </p:sp>
      <p:sp>
        <p:nvSpPr>
          <p:cNvPr id="173" name="Google Shape;173;p23"/>
          <p:cNvSpPr txBox="1"/>
          <p:nvPr/>
        </p:nvSpPr>
        <p:spPr>
          <a:xfrm>
            <a:off x="5030776" y="1846306"/>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Oct 20</a:t>
            </a:r>
            <a:endParaRPr sz="2300" b="1" dirty="0">
              <a:solidFill>
                <a:schemeClr val="lt1"/>
              </a:solidFill>
              <a:latin typeface="Calibri"/>
              <a:ea typeface="Calibri"/>
              <a:cs typeface="Calibri"/>
              <a:sym typeface="Calibri"/>
            </a:endParaRPr>
          </a:p>
        </p:txBody>
      </p:sp>
      <p:sp>
        <p:nvSpPr>
          <p:cNvPr id="168" name="Google Shape;168;p23"/>
          <p:cNvSpPr txBox="1"/>
          <p:nvPr/>
        </p:nvSpPr>
        <p:spPr>
          <a:xfrm>
            <a:off x="5189639" y="2917260"/>
            <a:ext cx="923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ESSER III District Plan</a:t>
            </a:r>
            <a:endParaRPr sz="1600" b="1" i="0" u="none" strike="noStrike" cap="none" dirty="0">
              <a:solidFill>
                <a:schemeClr val="dk1"/>
              </a:solidFill>
              <a:latin typeface="Calibri"/>
              <a:ea typeface="Calibri"/>
              <a:cs typeface="Calibri"/>
              <a:sym typeface="Calibri"/>
            </a:endParaRPr>
          </a:p>
        </p:txBody>
      </p:sp>
      <p:sp>
        <p:nvSpPr>
          <p:cNvPr id="176" name="Google Shape;176;p23"/>
          <p:cNvSpPr txBox="1"/>
          <p:nvPr/>
        </p:nvSpPr>
        <p:spPr>
          <a:xfrm>
            <a:off x="152300" y="1441450"/>
            <a:ext cx="26217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solidFill>
                  <a:schemeClr val="dk2"/>
                </a:solidFill>
                <a:latin typeface="Calibri"/>
                <a:ea typeface="Calibri"/>
                <a:cs typeface="Calibri"/>
                <a:sym typeface="Calibri"/>
              </a:rPr>
              <a:t>There are 3 parts that make up the district planning requirements for ESSERIII.</a:t>
            </a:r>
            <a:endParaRPr sz="2100" dirty="0">
              <a:solidFill>
                <a:schemeClr val="dk2"/>
              </a:solidFill>
              <a:latin typeface="Calibri"/>
              <a:ea typeface="Calibri"/>
              <a:cs typeface="Calibri"/>
              <a:sym typeface="Calibri"/>
            </a:endParaRPr>
          </a:p>
          <a:p>
            <a:pPr marL="0" lvl="0" indent="0" algn="l" rtl="0">
              <a:spcBef>
                <a:spcPts val="0"/>
              </a:spcBef>
              <a:spcAft>
                <a:spcPts val="0"/>
              </a:spcAft>
              <a:buNone/>
            </a:pPr>
            <a:endParaRPr sz="2100"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dirty="0">
                <a:solidFill>
                  <a:schemeClr val="dk2"/>
                </a:solidFill>
                <a:latin typeface="Calibri"/>
                <a:ea typeface="Calibri"/>
                <a:cs typeface="Calibri"/>
                <a:sym typeface="Calibri"/>
              </a:rPr>
              <a:t>The parts are connected to create efficiency by leveraging, not duplicating, existing work.</a:t>
            </a:r>
            <a:endParaRPr sz="2100" dirty="0">
              <a:solidFill>
                <a:schemeClr val="dk2"/>
              </a:solidFill>
              <a:latin typeface="Calibri"/>
              <a:ea typeface="Calibri"/>
              <a:cs typeface="Calibri"/>
              <a:sym typeface="Calibri"/>
            </a:endParaRPr>
          </a:p>
          <a:p>
            <a:pPr marL="0" lvl="0" indent="0" algn="l" rtl="0">
              <a:spcBef>
                <a:spcPts val="0"/>
              </a:spcBef>
              <a:spcAft>
                <a:spcPts val="0"/>
              </a:spcAft>
              <a:buNone/>
            </a:pPr>
            <a:endParaRPr sz="2100"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smtClean="0">
                <a:solidFill>
                  <a:schemeClr val="accent1"/>
                </a:solidFill>
              </a:rPr>
              <a:t>Plan Alignment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189" name="Google Shape;189;p24"/>
          <p:cNvSpPr txBox="1"/>
          <p:nvPr/>
        </p:nvSpPr>
        <p:spPr>
          <a:xfrm>
            <a:off x="141300" y="903350"/>
            <a:ext cx="9002700" cy="57363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2"/>
              </a:buClr>
              <a:buSzPts val="2300"/>
              <a:buFont typeface="Calibri"/>
              <a:buChar char="❏"/>
            </a:pPr>
            <a:r>
              <a:rPr lang="en-US" sz="2300" b="1" dirty="0">
                <a:solidFill>
                  <a:schemeClr val="dk2"/>
                </a:solidFill>
                <a:latin typeface="Calibri"/>
                <a:ea typeface="Calibri"/>
                <a:cs typeface="Calibri"/>
                <a:sym typeface="Calibri"/>
              </a:rPr>
              <a:t>Review the information and instructions in the </a:t>
            </a:r>
            <a:r>
              <a:rPr lang="en-US" sz="2300" b="1" u="sng" dirty="0">
                <a:solidFill>
                  <a:schemeClr val="accent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District Plan Guide</a:t>
            </a:r>
            <a:endParaRPr sz="2300" b="1" dirty="0">
              <a:solidFill>
                <a:schemeClr val="accent6"/>
              </a:solidFill>
              <a:latin typeface="Calibri"/>
              <a:ea typeface="Calibri"/>
              <a:cs typeface="Calibri"/>
              <a:sym typeface="Calibri"/>
            </a:endParaRPr>
          </a:p>
          <a:p>
            <a:pPr marL="457200" lvl="0" indent="0" algn="l" rtl="0">
              <a:spcBef>
                <a:spcPts val="0"/>
              </a:spcBef>
              <a:spcAft>
                <a:spcPts val="0"/>
              </a:spcAft>
              <a:buNone/>
            </a:pPr>
            <a:r>
              <a:rPr lang="en-US" sz="2100" dirty="0">
                <a:solidFill>
                  <a:schemeClr val="dk2"/>
                </a:solidFill>
                <a:latin typeface="Calibri"/>
                <a:ea typeface="Calibri"/>
                <a:cs typeface="Calibri"/>
                <a:sym typeface="Calibri"/>
              </a:rPr>
              <a:t>The guide includes context, key federal requirements, technical information, and resources to aid in the planning process.</a:t>
            </a:r>
            <a:endParaRPr sz="2300" dirty="0">
              <a:solidFill>
                <a:schemeClr val="dk2"/>
              </a:solidFill>
              <a:latin typeface="Calibri"/>
              <a:ea typeface="Calibri"/>
              <a:cs typeface="Calibri"/>
              <a:sym typeface="Calibri"/>
            </a:endParaRPr>
          </a:p>
          <a:p>
            <a:pPr marL="457200" lvl="0" indent="-374650" algn="l" rtl="0">
              <a:spcBef>
                <a:spcPts val="1000"/>
              </a:spcBef>
              <a:spcAft>
                <a:spcPts val="0"/>
              </a:spcAft>
              <a:buClr>
                <a:schemeClr val="dk2"/>
              </a:buClr>
              <a:buSzPts val="2300"/>
              <a:buFont typeface="Calibri"/>
              <a:buChar char="❏"/>
            </a:pPr>
            <a:r>
              <a:rPr lang="en-US" sz="2300" b="1" dirty="0">
                <a:solidFill>
                  <a:schemeClr val="dk2"/>
                </a:solidFill>
                <a:latin typeface="Calibri"/>
                <a:ea typeface="Calibri"/>
                <a:cs typeface="Calibri"/>
                <a:sym typeface="Calibri"/>
              </a:rPr>
              <a:t>Complete and submit the ESSER III District Plan </a:t>
            </a:r>
            <a:r>
              <a:rPr lang="en-US" sz="2300" b="1" u="sng" dirty="0">
                <a:solidFill>
                  <a:schemeClr val="accent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Smartsheet</a:t>
            </a:r>
            <a:r>
              <a:rPr lang="en-US" sz="2300" b="1" dirty="0">
                <a:solidFill>
                  <a:schemeClr val="dk2"/>
                </a:solidFill>
                <a:latin typeface="Calibri"/>
                <a:ea typeface="Calibri"/>
                <a:cs typeface="Calibri"/>
                <a:sym typeface="Calibri"/>
              </a:rPr>
              <a:t> by October 20, 2021.</a:t>
            </a:r>
            <a:endParaRPr sz="2300" b="1" dirty="0">
              <a:solidFill>
                <a:schemeClr val="dk2"/>
              </a:solidFill>
              <a:latin typeface="Calibri"/>
              <a:ea typeface="Calibri"/>
              <a:cs typeface="Calibri"/>
              <a:sym typeface="Calibri"/>
            </a:endParaRPr>
          </a:p>
          <a:p>
            <a:pPr marL="457200" lvl="0" indent="0" algn="l" rtl="0">
              <a:spcBef>
                <a:spcPts val="0"/>
              </a:spcBef>
              <a:spcAft>
                <a:spcPts val="0"/>
              </a:spcAft>
              <a:buNone/>
            </a:pPr>
            <a:r>
              <a:rPr lang="en-US" sz="2100" dirty="0">
                <a:solidFill>
                  <a:schemeClr val="dk2"/>
                </a:solidFill>
                <a:latin typeface="Calibri"/>
                <a:ea typeface="Calibri"/>
                <a:cs typeface="Calibri"/>
                <a:sym typeface="Calibri"/>
              </a:rPr>
              <a:t>To complete the form, you will need:</a:t>
            </a:r>
            <a:endParaRPr sz="2100" dirty="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District contact information</a:t>
            </a:r>
            <a:endParaRPr sz="2100" dirty="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Prioritized strategies with supporting interventions and progress measurements for addressing unfinished learning (20%+)</a:t>
            </a:r>
            <a:endParaRPr sz="2100" dirty="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Student needs the districts has prioritized for ESSER III investment</a:t>
            </a:r>
            <a:endParaRPr sz="2100" dirty="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Initial information on current and planned engagement activities to inform the use of ESSER III funds to support Migrant Students and students who are incarcerated. </a:t>
            </a:r>
            <a:endParaRPr sz="2100" dirty="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A completed</a:t>
            </a:r>
            <a:r>
              <a:rPr lang="en-US" sz="2100" b="1" dirty="0">
                <a:solidFill>
                  <a:schemeClr val="dk2"/>
                </a:solidFill>
                <a:latin typeface="Calibri"/>
                <a:ea typeface="Calibri"/>
                <a:cs typeface="Calibri"/>
                <a:sym typeface="Calibri"/>
              </a:rPr>
              <a:t> ESSER III </a:t>
            </a:r>
            <a:r>
              <a:rPr lang="en-US" sz="2100" b="1" u="sng" dirty="0">
                <a:solidFill>
                  <a:schemeClr val="accent6"/>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Integrated Planning Tool</a:t>
            </a:r>
            <a:r>
              <a:rPr lang="en-US" sz="2100" dirty="0">
                <a:solidFill>
                  <a:schemeClr val="dk2"/>
                </a:solidFill>
                <a:latin typeface="Calibri"/>
                <a:ea typeface="Calibri"/>
                <a:cs typeface="Calibri"/>
                <a:sym typeface="Calibri"/>
              </a:rPr>
              <a:t> (IPT)</a:t>
            </a:r>
            <a:endParaRPr sz="2100" dirty="0">
              <a:solidFill>
                <a:schemeClr val="dk2"/>
              </a:solidFill>
              <a:latin typeface="Calibri"/>
              <a:ea typeface="Calibri"/>
              <a:cs typeface="Calibri"/>
              <a:sym typeface="Calibri"/>
            </a:endParaRPr>
          </a:p>
          <a:p>
            <a:pPr marL="457200" lvl="0" indent="-374650" algn="l" rtl="0">
              <a:spcBef>
                <a:spcPts val="1000"/>
              </a:spcBef>
              <a:spcAft>
                <a:spcPts val="0"/>
              </a:spcAft>
              <a:buClr>
                <a:schemeClr val="dk2"/>
              </a:buClr>
              <a:buSzPts val="2300"/>
              <a:buFont typeface="Calibri"/>
              <a:buChar char="❏"/>
            </a:pPr>
            <a:r>
              <a:rPr lang="en-US" sz="2300" b="1" dirty="0">
                <a:solidFill>
                  <a:schemeClr val="dk2"/>
                </a:solidFill>
                <a:latin typeface="Calibri"/>
                <a:ea typeface="Calibri"/>
                <a:cs typeface="Calibri"/>
                <a:sym typeface="Calibri"/>
              </a:rPr>
              <a:t>Post your accessible district plan on a public website </a:t>
            </a:r>
            <a:r>
              <a:rPr lang="en-US" sz="2100" dirty="0">
                <a:solidFill>
                  <a:schemeClr val="dk2"/>
                </a:solidFill>
                <a:latin typeface="Calibri"/>
                <a:ea typeface="Calibri"/>
                <a:cs typeface="Calibri"/>
                <a:sym typeface="Calibri"/>
              </a:rPr>
              <a:t>(Note: The IPT can act as foundation of your district plan.)</a:t>
            </a:r>
            <a:endParaRPr sz="2100"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sz="3200" dirty="0">
                <a:solidFill>
                  <a:schemeClr val="accent1"/>
                </a:solidFill>
                <a:latin typeface="Calibri"/>
                <a:ea typeface="Calibri"/>
                <a:cs typeface="Calibri"/>
                <a:sym typeface="Calibri"/>
              </a:rPr>
              <a:t>Checklist to Complete and Submit Plan</a:t>
            </a:r>
            <a:r>
              <a:rPr lang="en-US" sz="4000" dirty="0">
                <a:solidFill>
                  <a:schemeClr val="accent1"/>
                </a:solidFill>
                <a:latin typeface="Calibri"/>
                <a:ea typeface="Calibri"/>
                <a:cs typeface="Calibri"/>
                <a:sym typeface="Calibri"/>
              </a:rPr>
              <a:t/>
            </a:r>
            <a:br>
              <a:rPr lang="en-US" sz="4000"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198" name="Google Shape;198;p25"/>
          <p:cNvSpPr txBox="1"/>
          <p:nvPr/>
        </p:nvSpPr>
        <p:spPr>
          <a:xfrm>
            <a:off x="141300" y="1065825"/>
            <a:ext cx="9002700" cy="465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6"/>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Districts must include district-sponsored charter schools as part of their district plan.</a:t>
            </a:r>
            <a:endParaRPr sz="2300">
              <a:solidFill>
                <a:schemeClr val="dk1"/>
              </a:solidFill>
              <a:latin typeface="Calibri"/>
              <a:ea typeface="Calibri"/>
              <a:cs typeface="Calibri"/>
              <a:sym typeface="Calibri"/>
            </a:endParaRPr>
          </a:p>
          <a:p>
            <a:pPr marL="457200" lvl="0"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If charter schools are deploying different strategies than the district, they must identify those strategies separately. To do this:</a:t>
            </a:r>
            <a:endParaRPr sz="2300">
              <a:solidFill>
                <a:schemeClr val="dk1"/>
              </a:solidFill>
              <a:latin typeface="Calibri"/>
              <a:ea typeface="Calibri"/>
              <a:cs typeface="Calibri"/>
              <a:sym typeface="Calibri"/>
            </a:endParaRPr>
          </a:p>
          <a:p>
            <a:pPr marL="914400" lvl="1"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Charter school strategies can be identified separately in the district’s ESSER III Integrated Planning Tool (IPT), or  </a:t>
            </a:r>
            <a:endParaRPr sz="2300">
              <a:solidFill>
                <a:schemeClr val="dk1"/>
              </a:solidFill>
              <a:latin typeface="Calibri"/>
              <a:ea typeface="Calibri"/>
              <a:cs typeface="Calibri"/>
              <a:sym typeface="Calibri"/>
            </a:endParaRPr>
          </a:p>
          <a:p>
            <a:pPr marL="914400" lvl="1"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Charter schools can complete their own IPT, which would be included as part of the larger district submission.</a:t>
            </a:r>
            <a:endParaRPr sz="2300">
              <a:solidFill>
                <a:schemeClr val="dk1"/>
              </a:solidFill>
              <a:latin typeface="Calibri"/>
              <a:ea typeface="Calibri"/>
              <a:cs typeface="Calibri"/>
              <a:sym typeface="Calibri"/>
            </a:endParaRPr>
          </a:p>
          <a:p>
            <a:pPr marL="0" lvl="0" indent="0" algn="l" rtl="0">
              <a:spcBef>
                <a:spcPts val="1000"/>
              </a:spcBef>
              <a:spcAft>
                <a:spcPts val="0"/>
              </a:spcAft>
              <a:buNone/>
            </a:pPr>
            <a:endParaRPr sz="2300" b="1">
              <a:solidFill>
                <a:schemeClr val="dk1"/>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Charter Schools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26" descr="&quot;&quot;"/>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09" name="Google Shape;209;p26"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10" name="Google Shape;210;p26"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04" name="Google Shape;204;p2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205" name="Google Shape;205;p26"/>
          <p:cNvSpPr txBox="1">
            <a:spLocks noGrp="1"/>
          </p:cNvSpPr>
          <p:nvPr>
            <p:ph type="subTitle" idx="4294967295"/>
          </p:nvPr>
        </p:nvSpPr>
        <p:spPr>
          <a:xfrm>
            <a:off x="3896544" y="652860"/>
            <a:ext cx="4940300" cy="56673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9E9E9E"/>
                </a:solidFill>
              </a:rPr>
              <a:t>I know:</a:t>
            </a:r>
            <a:endParaRPr sz="2400" b="1" dirty="0">
              <a:solidFill>
                <a:srgbClr val="9E9E9E"/>
              </a:solidFill>
            </a:endParaRPr>
          </a:p>
          <a:p>
            <a:pPr marL="457200" lvl="0" indent="-393700" algn="l" rtl="0">
              <a:spcBef>
                <a:spcPts val="1000"/>
              </a:spcBef>
              <a:spcAft>
                <a:spcPts val="0"/>
              </a:spcAft>
              <a:buClr>
                <a:srgbClr val="9E9E9E"/>
              </a:buClr>
              <a:buSzPts val="2600"/>
              <a:buChar char="✓"/>
            </a:pPr>
            <a:r>
              <a:rPr lang="en-US" sz="2400" dirty="0">
                <a:solidFill>
                  <a:srgbClr val="9E9E9E"/>
                </a:solidFill>
              </a:rPr>
              <a:t>ESSER III District Plan Deliverables</a:t>
            </a:r>
            <a:endParaRPr sz="2400" dirty="0">
              <a:solidFill>
                <a:srgbClr val="9E9E9E"/>
              </a:solidFill>
            </a:endParaRPr>
          </a:p>
          <a:p>
            <a:pPr marL="0" lvl="0" indent="0" algn="l" rtl="0">
              <a:spcBef>
                <a:spcPts val="1000"/>
              </a:spcBef>
              <a:spcAft>
                <a:spcPts val="0"/>
              </a:spcAft>
              <a:buNone/>
            </a:pPr>
            <a:r>
              <a:rPr lang="en-US" sz="2400" b="1" dirty="0">
                <a:solidFill>
                  <a:schemeClr val="dk2"/>
                </a:solidFill>
              </a:rPr>
              <a:t>I can:</a:t>
            </a:r>
            <a:endParaRPr sz="2400" b="1" dirty="0">
              <a:solidFill>
                <a:schemeClr val="dk2"/>
              </a:solidFill>
            </a:endParaRPr>
          </a:p>
          <a:p>
            <a:pPr marL="457200" lvl="0" indent="-393700" algn="l" rtl="0">
              <a:spcBef>
                <a:spcPts val="1000"/>
              </a:spcBef>
              <a:spcAft>
                <a:spcPts val="0"/>
              </a:spcAft>
              <a:buClr>
                <a:schemeClr val="dk2"/>
              </a:buClr>
              <a:buSzPts val="2600"/>
              <a:buChar char="❏"/>
            </a:pPr>
            <a:r>
              <a:rPr lang="en-US" sz="2400" b="1" dirty="0">
                <a:solidFill>
                  <a:schemeClr val="dk2"/>
                </a:solidFill>
              </a:rPr>
              <a:t>Navigate planning resources</a:t>
            </a:r>
            <a:endParaRPr sz="2400" dirty="0">
              <a:solidFill>
                <a:schemeClr val="dk2"/>
              </a:solidFill>
            </a:endParaRPr>
          </a:p>
          <a:p>
            <a:pPr marL="457200" lvl="0" indent="-393700" algn="l" rtl="0">
              <a:spcBef>
                <a:spcPts val="1000"/>
              </a:spcBef>
              <a:spcAft>
                <a:spcPts val="0"/>
              </a:spcAft>
              <a:buClr>
                <a:srgbClr val="9E9E9E"/>
              </a:buClr>
              <a:buSzPts val="2600"/>
              <a:buFont typeface="Calibri"/>
              <a:buChar char="❏"/>
            </a:pPr>
            <a:r>
              <a:rPr lang="en-US" sz="2400" dirty="0">
                <a:solidFill>
                  <a:srgbClr val="9E9E9E"/>
                </a:solidFill>
              </a:rPr>
              <a:t>Complete the technical steps to submit the ESSER III District Plan</a:t>
            </a:r>
            <a:endParaRPr sz="2400" dirty="0">
              <a:solidFill>
                <a:srgbClr val="9E9E9E"/>
              </a:solidFill>
            </a:endParaRPr>
          </a:p>
          <a:p>
            <a:pPr marL="457200" lvl="0" indent="0" algn="l" rtl="0">
              <a:spcBef>
                <a:spcPts val="1000"/>
              </a:spcBef>
              <a:spcAft>
                <a:spcPts val="0"/>
              </a:spcAft>
              <a:buNone/>
            </a:pPr>
            <a:r>
              <a:rPr lang="en-US" sz="2400" dirty="0">
                <a:solidFill>
                  <a:srgbClr val="9E9E9E"/>
                </a:solidFill>
              </a:rPr>
              <a:t>Section 1: </a:t>
            </a:r>
            <a:r>
              <a:rPr lang="en-US" sz="2400" dirty="0" err="1">
                <a:solidFill>
                  <a:srgbClr val="9E9E9E"/>
                </a:solidFill>
              </a:rPr>
              <a:t>Smartsheet</a:t>
            </a:r>
            <a:r>
              <a:rPr lang="en-US" sz="2400" dirty="0">
                <a:solidFill>
                  <a:srgbClr val="9E9E9E"/>
                </a:solidFill>
              </a:rPr>
              <a:t> form</a:t>
            </a:r>
            <a:endParaRPr sz="2400" dirty="0">
              <a:solidFill>
                <a:srgbClr val="9E9E9E"/>
              </a:solidFill>
            </a:endParaRPr>
          </a:p>
          <a:p>
            <a:pPr marL="457200" lvl="0" indent="0" algn="l" rtl="0">
              <a:spcBef>
                <a:spcPts val="1000"/>
              </a:spcBef>
              <a:spcAft>
                <a:spcPts val="0"/>
              </a:spcAft>
              <a:buNone/>
            </a:pPr>
            <a:r>
              <a:rPr lang="en-US" sz="2400" dirty="0">
                <a:solidFill>
                  <a:srgbClr val="9E9E9E"/>
                </a:solidFill>
              </a:rPr>
              <a:t>Section 2: Community Engagement</a:t>
            </a:r>
            <a:endParaRPr sz="2400" dirty="0">
              <a:solidFill>
                <a:srgbClr val="9E9E9E"/>
              </a:solidFill>
            </a:endParaRPr>
          </a:p>
          <a:p>
            <a:pPr marL="457200" lvl="0" indent="0" algn="l" rtl="0">
              <a:spcBef>
                <a:spcPts val="1000"/>
              </a:spcBef>
              <a:spcAft>
                <a:spcPts val="0"/>
              </a:spcAft>
              <a:buNone/>
            </a:pPr>
            <a:r>
              <a:rPr lang="en-US" sz="2400" dirty="0">
                <a:solidFill>
                  <a:srgbClr val="9E9E9E"/>
                </a:solidFill>
              </a:rPr>
              <a:t>Section 3: Integrated Planning Tool</a:t>
            </a:r>
            <a:endParaRPr sz="2400" dirty="0">
              <a:solidFill>
                <a:srgbClr val="9E9E9E"/>
              </a:solidFill>
            </a:endParaRPr>
          </a:p>
        </p:txBody>
      </p:sp>
      <p:sp>
        <p:nvSpPr>
          <p:cNvPr id="207" name="Google Shape;207;p26"/>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3" name="Title 2"/>
          <p:cNvSpPr>
            <a:spLocks noGrp="1"/>
          </p:cNvSpPr>
          <p:nvPr>
            <p:ph type="title"/>
          </p:nvPr>
        </p:nvSpPr>
        <p:spPr/>
        <p:txBody>
          <a:bodyPr/>
          <a:lstStyle/>
          <a:p>
            <a:r>
              <a:rPr lang="en-US" dirty="0">
                <a:solidFill>
                  <a:schemeClr val="dk2"/>
                </a:solidFill>
              </a:rPr>
              <a:t>I can:</a:t>
            </a:r>
            <a:br>
              <a:rPr lang="en-US" dirty="0">
                <a:solidFill>
                  <a:schemeClr val="dk2"/>
                </a:solidFill>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descr="&quot;&quot;"/>
          <p:cNvSpPr/>
          <p:nvPr/>
        </p:nvSpPr>
        <p:spPr>
          <a:xfrm>
            <a:off x="0" y="1126275"/>
            <a:ext cx="9144000" cy="6138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219" name="Google Shape;219;p27"/>
          <p:cNvSpPr txBox="1"/>
          <p:nvPr/>
        </p:nvSpPr>
        <p:spPr>
          <a:xfrm>
            <a:off x="82950" y="1126275"/>
            <a:ext cx="8978100" cy="418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dirty="0">
                <a:solidFill>
                  <a:schemeClr val="dk2"/>
                </a:solidFill>
                <a:latin typeface="Calibri"/>
                <a:ea typeface="Calibri"/>
                <a:cs typeface="Calibri"/>
                <a:sym typeface="Calibri"/>
              </a:rPr>
              <a:t>The </a:t>
            </a:r>
            <a:r>
              <a:rPr lang="en-US" sz="2200" b="1" u="sng" dirty="0">
                <a:solidFill>
                  <a:schemeClr val="hlink"/>
                </a:solidFill>
                <a:latin typeface="Calibri"/>
                <a:ea typeface="Calibri"/>
                <a:cs typeface="Calibri"/>
                <a:sym typeface="Calibri"/>
                <a:hlinkClick r:id="rId3"/>
              </a:rPr>
              <a:t>ODE ESSER III website</a:t>
            </a:r>
            <a:r>
              <a:rPr lang="en-US" sz="2200" b="1" dirty="0">
                <a:solidFill>
                  <a:schemeClr val="dk2"/>
                </a:solidFill>
                <a:latin typeface="Calibri"/>
                <a:ea typeface="Calibri"/>
                <a:cs typeface="Calibri"/>
                <a:sym typeface="Calibri"/>
              </a:rPr>
              <a:t> includes key ESSER III information for districts. </a:t>
            </a:r>
            <a:endParaRPr sz="2200" b="1" dirty="0">
              <a:solidFill>
                <a:schemeClr val="dk2"/>
              </a:solidFill>
              <a:latin typeface="Calibri"/>
              <a:ea typeface="Calibri"/>
              <a:cs typeface="Calibri"/>
              <a:sym typeface="Calibri"/>
            </a:endParaRPr>
          </a:p>
          <a:p>
            <a:pPr marL="0" lvl="0" indent="0" algn="l" rtl="0">
              <a:spcBef>
                <a:spcPts val="0"/>
              </a:spcBef>
              <a:spcAft>
                <a:spcPts val="0"/>
              </a:spcAft>
              <a:buNone/>
            </a:pPr>
            <a:endParaRPr sz="2000" b="1" dirty="0">
              <a:solidFill>
                <a:schemeClr val="accent6"/>
              </a:solidFill>
              <a:latin typeface="Calibri"/>
              <a:ea typeface="Calibri"/>
              <a:cs typeface="Calibri"/>
              <a:sym typeface="Calibri"/>
            </a:endParaRPr>
          </a:p>
          <a:p>
            <a:pPr marL="0" lvl="0" indent="0" algn="l" rtl="0">
              <a:lnSpc>
                <a:spcPct val="100000"/>
              </a:lnSpc>
              <a:spcBef>
                <a:spcPts val="0"/>
              </a:spcBef>
              <a:spcAft>
                <a:spcPts val="0"/>
              </a:spcAft>
              <a:buNone/>
            </a:pPr>
            <a:r>
              <a:rPr lang="en-US" sz="2200" b="1" dirty="0">
                <a:solidFill>
                  <a:schemeClr val="dk2"/>
                </a:solidFill>
                <a:latin typeface="Calibri"/>
                <a:ea typeface="Calibri"/>
                <a:cs typeface="Calibri"/>
                <a:sym typeface="Calibri"/>
              </a:rPr>
              <a:t>What you’ll find...</a:t>
            </a:r>
            <a:endParaRPr sz="2200" b="1" dirty="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dirty="0">
                <a:solidFill>
                  <a:schemeClr val="dk2"/>
                </a:solidFill>
                <a:latin typeface="Calibri"/>
                <a:ea typeface="Calibri"/>
                <a:cs typeface="Calibri"/>
                <a:sym typeface="Calibri"/>
              </a:rPr>
              <a:t>Tools and resources for both the ESSER III District Plan and Continuity of Services Plan</a:t>
            </a:r>
            <a:endParaRPr sz="2200" dirty="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dirty="0">
                <a:solidFill>
                  <a:schemeClr val="dk2"/>
                </a:solidFill>
                <a:latin typeface="Calibri"/>
                <a:ea typeface="Calibri"/>
                <a:cs typeface="Calibri"/>
                <a:sym typeface="Calibri"/>
              </a:rPr>
              <a:t>Funding allocations </a:t>
            </a:r>
            <a:endParaRPr sz="2200" dirty="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dirty="0">
                <a:solidFill>
                  <a:schemeClr val="dk2"/>
                </a:solidFill>
                <a:latin typeface="Calibri"/>
                <a:ea typeface="Calibri"/>
                <a:cs typeface="Calibri"/>
                <a:sym typeface="Calibri"/>
              </a:rPr>
              <a:t>District assurances</a:t>
            </a:r>
            <a:endParaRPr sz="2200" dirty="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dirty="0">
                <a:solidFill>
                  <a:schemeClr val="dk2"/>
                </a:solidFill>
                <a:latin typeface="Calibri"/>
                <a:ea typeface="Calibri"/>
                <a:cs typeface="Calibri"/>
                <a:sym typeface="Calibri"/>
              </a:rPr>
              <a:t>Programs updates, announcements, and presentations</a:t>
            </a:r>
            <a:endParaRPr sz="2200" dirty="0">
              <a:solidFill>
                <a:schemeClr val="dk2"/>
              </a:solidFill>
              <a:latin typeface="Calibri"/>
              <a:ea typeface="Calibri"/>
              <a:cs typeface="Calibri"/>
              <a:sym typeface="Calibri"/>
            </a:endParaRPr>
          </a:p>
          <a:p>
            <a:pPr marL="457200" lvl="0" indent="-368300" algn="l" rtl="0">
              <a:lnSpc>
                <a:spcPct val="100000"/>
              </a:lnSpc>
              <a:spcBef>
                <a:spcPts val="1000"/>
              </a:spcBef>
              <a:spcAft>
                <a:spcPts val="1000"/>
              </a:spcAft>
              <a:buClr>
                <a:schemeClr val="dk2"/>
              </a:buClr>
              <a:buSzPts val="2200"/>
              <a:buFont typeface="Calibri"/>
              <a:buChar char="●"/>
            </a:pPr>
            <a:r>
              <a:rPr lang="en-US" sz="2200" dirty="0">
                <a:solidFill>
                  <a:schemeClr val="dk2"/>
                </a:solidFill>
                <a:latin typeface="Calibri"/>
                <a:ea typeface="Calibri"/>
                <a:cs typeface="Calibri"/>
                <a:sym typeface="Calibri"/>
              </a:rPr>
              <a:t>Key federal resources, including FAQs, fact sheets, and eligible use comparisons</a:t>
            </a:r>
            <a:endParaRPr sz="2400"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ODE ESSER III Website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2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
        <p:nvSpPr>
          <p:cNvPr id="227" name="Google Shape;227;p28"/>
          <p:cNvSpPr txBox="1"/>
          <p:nvPr/>
        </p:nvSpPr>
        <p:spPr>
          <a:xfrm>
            <a:off x="141300" y="1065825"/>
            <a:ext cx="9002700" cy="588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dirty="0">
              <a:solidFill>
                <a:schemeClr val="accent1"/>
              </a:solidFill>
              <a:latin typeface="Calibri"/>
              <a:ea typeface="Calibri"/>
              <a:cs typeface="Calibri"/>
              <a:sym typeface="Calibri"/>
            </a:endParaRPr>
          </a:p>
          <a:p>
            <a:pPr marL="0" lvl="0" indent="0" algn="l" rtl="0">
              <a:spcBef>
                <a:spcPts val="0"/>
              </a:spcBef>
              <a:spcAft>
                <a:spcPts val="0"/>
              </a:spcAft>
              <a:buNone/>
            </a:pPr>
            <a:r>
              <a:rPr lang="en-US" sz="2500" dirty="0">
                <a:solidFill>
                  <a:schemeClr val="dk2"/>
                </a:solidFill>
                <a:latin typeface="Calibri"/>
                <a:ea typeface="Calibri"/>
                <a:cs typeface="Calibri"/>
                <a:sym typeface="Calibri"/>
              </a:rPr>
              <a:t>If you’re ready to get into the nuts and bolts of building your ESSER III District Plan for the October 20, 2021 deadline, use these links.</a:t>
            </a: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500" dirty="0">
              <a:solidFill>
                <a:schemeClr val="accent6"/>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dirty="0">
                <a:solidFill>
                  <a:schemeClr val="accent6"/>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Smartsheet</a:t>
            </a:r>
            <a:r>
              <a:rPr lang="en-US" sz="2500" dirty="0">
                <a:solidFill>
                  <a:schemeClr val="accent6"/>
                </a:solidFill>
                <a:latin typeface="Calibri"/>
                <a:ea typeface="Calibri"/>
                <a:cs typeface="Calibri"/>
                <a:sym typeface="Calibri"/>
              </a:rPr>
              <a:t> </a:t>
            </a:r>
            <a:r>
              <a:rPr lang="en-US" sz="2500" dirty="0">
                <a:solidFill>
                  <a:schemeClr val="dk2"/>
                </a:solidFill>
                <a:latin typeface="Calibri"/>
                <a:ea typeface="Calibri"/>
                <a:cs typeface="Calibri"/>
                <a:sym typeface="Calibri"/>
              </a:rPr>
              <a:t>to submit plan</a:t>
            </a:r>
            <a:endParaRPr sz="2500" dirty="0">
              <a:solidFill>
                <a:schemeClr val="dk2"/>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dirty="0">
                <a:solidFill>
                  <a:schemeClr val="accent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Integrated Planning Tool</a:t>
            </a:r>
            <a:r>
              <a:rPr lang="en-US" sz="2500" dirty="0">
                <a:solidFill>
                  <a:schemeClr val="dk2"/>
                </a:solidFill>
                <a:latin typeface="Calibri"/>
                <a:ea typeface="Calibri"/>
                <a:cs typeface="Calibri"/>
                <a:sym typeface="Calibri"/>
              </a:rPr>
              <a:t> (IPT) to be completed and uploaded in the Smartsheet</a:t>
            </a: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500" dirty="0">
              <a:solidFill>
                <a:schemeClr val="dk2"/>
              </a:solidFill>
              <a:latin typeface="Calibri"/>
              <a:ea typeface="Calibri"/>
              <a:cs typeface="Calibri"/>
              <a:sym typeface="Calibri"/>
            </a:endParaRPr>
          </a:p>
          <a:p>
            <a:pPr marL="0" lvl="0" indent="0" algn="l" rtl="0">
              <a:spcBef>
                <a:spcPts val="0"/>
              </a:spcBef>
              <a:spcAft>
                <a:spcPts val="0"/>
              </a:spcAft>
              <a:buNone/>
            </a:pPr>
            <a:r>
              <a:rPr lang="en-US" sz="2500" dirty="0">
                <a:solidFill>
                  <a:schemeClr val="dk2"/>
                </a:solidFill>
                <a:latin typeface="Calibri"/>
                <a:ea typeface="Calibri"/>
                <a:cs typeface="Calibri"/>
                <a:sym typeface="Calibri"/>
              </a:rPr>
              <a:t>For quick reference on requirements, links, and steps, keep this presentation or the </a:t>
            </a:r>
            <a:r>
              <a:rPr lang="en-US" sz="2500" u="sng" dirty="0">
                <a:solidFill>
                  <a:schemeClr val="hlink"/>
                </a:solidFill>
                <a:latin typeface="Calibri"/>
                <a:ea typeface="Calibri"/>
                <a:cs typeface="Calibri"/>
                <a:sym typeface="Calibri"/>
                <a:hlinkClick r:id="rId5"/>
              </a:rPr>
              <a:t>District Plan Guide</a:t>
            </a:r>
            <a:r>
              <a:rPr lang="en-US" sz="2500" dirty="0">
                <a:solidFill>
                  <a:schemeClr val="dk2"/>
                </a:solidFill>
                <a:latin typeface="Calibri"/>
                <a:ea typeface="Calibri"/>
                <a:cs typeface="Calibri"/>
                <a:sym typeface="Calibri"/>
              </a:rPr>
              <a:t> handy.</a:t>
            </a: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400" dirty="0">
              <a:solidFill>
                <a:schemeClr val="accent6"/>
              </a:solidFill>
              <a:latin typeface="Calibri"/>
              <a:ea typeface="Calibri"/>
              <a:cs typeface="Calibri"/>
              <a:sym typeface="Calibri"/>
            </a:endParaRPr>
          </a:p>
          <a:p>
            <a:pPr marL="0" lvl="0" indent="0" algn="l" rtl="0">
              <a:spcBef>
                <a:spcPts val="0"/>
              </a:spcBef>
              <a:spcAft>
                <a:spcPts val="0"/>
              </a:spcAft>
              <a:buNone/>
            </a:pPr>
            <a:endParaRPr sz="2300" dirty="0">
              <a:solidFill>
                <a:schemeClr val="accent1"/>
              </a:solidFill>
              <a:latin typeface="Calibri"/>
              <a:ea typeface="Calibri"/>
              <a:cs typeface="Calibri"/>
              <a:sym typeface="Calibri"/>
            </a:endParaRPr>
          </a:p>
          <a:p>
            <a:pPr marL="0" lvl="0" indent="0" algn="l" rtl="0">
              <a:spcBef>
                <a:spcPts val="0"/>
              </a:spcBef>
              <a:spcAft>
                <a:spcPts val="0"/>
              </a:spcAft>
              <a:buNone/>
            </a:pPr>
            <a:endParaRPr sz="2300" dirty="0">
              <a:solidFill>
                <a:schemeClr val="accent1"/>
              </a:solidFill>
              <a:latin typeface="Calibri"/>
              <a:ea typeface="Calibri"/>
              <a:cs typeface="Calibri"/>
              <a:sym typeface="Calibri"/>
            </a:endParaRPr>
          </a:p>
          <a:p>
            <a:pPr marL="0" marR="21334" lvl="0" indent="0" algn="l" rtl="0">
              <a:spcBef>
                <a:spcPts val="0"/>
              </a:spcBef>
              <a:spcAft>
                <a:spcPts val="0"/>
              </a:spcAft>
              <a:buNone/>
            </a:pPr>
            <a:endParaRPr sz="2700" dirty="0">
              <a:solidFill>
                <a:schemeClr val="accent1"/>
              </a:solidFill>
              <a:latin typeface="Calibri"/>
              <a:ea typeface="Calibri"/>
              <a:cs typeface="Calibri"/>
              <a:sym typeface="Calibri"/>
            </a:endParaRPr>
          </a:p>
        </p:txBody>
      </p:sp>
      <p:sp>
        <p:nvSpPr>
          <p:cNvPr id="4" name="Title 3"/>
          <p:cNvSpPr>
            <a:spLocks noGrp="1"/>
          </p:cNvSpPr>
          <p:nvPr>
            <p:ph type="title"/>
          </p:nvPr>
        </p:nvSpPr>
        <p:spPr/>
        <p:txBody>
          <a:bodyPr/>
          <a:lstStyle/>
          <a:p>
            <a:r>
              <a:rPr lang="en-US" dirty="0">
                <a:solidFill>
                  <a:schemeClr val="accent1"/>
                </a:solidFill>
                <a:latin typeface="Calibri"/>
                <a:ea typeface="Calibri"/>
                <a:cs typeface="Calibri"/>
                <a:sym typeface="Calibri"/>
              </a:rPr>
              <a:t>Just the Essentials</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7" name="Google Shape;237;p29" descr="Leveraging Federal stimulus funds for equity"/>
          <p:cNvPicPr preferRelativeResize="0"/>
          <p:nvPr/>
        </p:nvPicPr>
        <p:blipFill rotWithShape="1">
          <a:blip r:embed="rId3">
            <a:alphaModFix/>
          </a:blip>
          <a:srcRect l="18703" t="14670" r="20212" b="27615"/>
          <a:stretch/>
        </p:blipFill>
        <p:spPr>
          <a:xfrm>
            <a:off x="178162" y="1365412"/>
            <a:ext cx="4822139" cy="2562811"/>
          </a:xfrm>
          <a:prstGeom prst="rect">
            <a:avLst/>
          </a:prstGeom>
          <a:noFill/>
          <a:ln>
            <a:noFill/>
          </a:ln>
        </p:spPr>
      </p:pic>
      <p:sp>
        <p:nvSpPr>
          <p:cNvPr id="234" name="Google Shape;234;p2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
        <p:nvSpPr>
          <p:cNvPr id="238" name="Google Shape;238;p29"/>
          <p:cNvSpPr txBox="1"/>
          <p:nvPr/>
        </p:nvSpPr>
        <p:spPr>
          <a:xfrm>
            <a:off x="1554925" y="4314825"/>
            <a:ext cx="6563400" cy="166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dirty="0">
                <a:solidFill>
                  <a:schemeClr val="hlink"/>
                </a:solidFill>
                <a:latin typeface="Calibri"/>
                <a:ea typeface="Calibri"/>
                <a:cs typeface="Calibri"/>
                <a:sym typeface="Calibri"/>
                <a:hlinkClick r:id="rId4"/>
              </a:rPr>
              <a:t>Leveraging Federal Stimulus Funds for Equity-Focused Recovery and Redesign</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Meeting the moment</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Power Strategies for equity-focused recovery and redesign</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“Do Now, Build Toward” for strategic and sustainable change</a:t>
            </a:r>
            <a:endParaRPr sz="1600" dirty="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dirty="0">
                <a:latin typeface="Calibri"/>
                <a:ea typeface="Calibri"/>
                <a:cs typeface="Calibri"/>
                <a:sym typeface="Calibri"/>
              </a:rPr>
              <a:t>Creating the conditions for transformative improvement in K-12 education </a:t>
            </a:r>
            <a:endParaRPr sz="1600" dirty="0">
              <a:latin typeface="Calibri"/>
              <a:ea typeface="Calibri"/>
              <a:cs typeface="Calibri"/>
              <a:sym typeface="Calibri"/>
            </a:endParaRPr>
          </a:p>
        </p:txBody>
      </p:sp>
      <p:sp>
        <p:nvSpPr>
          <p:cNvPr id="236" name="Google Shape;236;p29"/>
          <p:cNvSpPr txBox="1"/>
          <p:nvPr/>
        </p:nvSpPr>
        <p:spPr>
          <a:xfrm>
            <a:off x="5127725" y="1952538"/>
            <a:ext cx="37599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“How can district leaders use stimulus funds to center equity, accelerate student learning and create a sustainable foundation for long-term improvement?”</a:t>
            </a:r>
            <a:endParaRPr sz="2200">
              <a:solidFill>
                <a:schemeClr val="dk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Spotlight Leadership Resource</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5" name="Google Shape;245;p30" descr="&quot;&quot;"/>
          <p:cNvPicPr preferRelativeResize="0"/>
          <p:nvPr/>
        </p:nvPicPr>
        <p:blipFill rotWithShape="1">
          <a:blip r:embed="rId3">
            <a:alphaModFix/>
          </a:blip>
          <a:srcRect r="970"/>
          <a:stretch/>
        </p:blipFill>
        <p:spPr>
          <a:xfrm>
            <a:off x="220975" y="2918525"/>
            <a:ext cx="5583937" cy="2393100"/>
          </a:xfrm>
          <a:prstGeom prst="rect">
            <a:avLst/>
          </a:prstGeom>
          <a:noFill/>
          <a:ln>
            <a:noFill/>
          </a:ln>
        </p:spPr>
      </p:pic>
      <p:pic>
        <p:nvPicPr>
          <p:cNvPr id="248" name="Google Shape;248;p30" descr="&quot;&quot;"/>
          <p:cNvPicPr preferRelativeResize="0"/>
          <p:nvPr/>
        </p:nvPicPr>
        <p:blipFill rotWithShape="1">
          <a:blip r:embed="rId4">
            <a:alphaModFix/>
          </a:blip>
          <a:srcRect l="29719" t="12247" r="30770" b="64263"/>
          <a:stretch/>
        </p:blipFill>
        <p:spPr>
          <a:xfrm>
            <a:off x="220975" y="1080250"/>
            <a:ext cx="5041198" cy="1685874"/>
          </a:xfrm>
          <a:prstGeom prst="rect">
            <a:avLst/>
          </a:prstGeom>
          <a:noFill/>
          <a:ln>
            <a:noFill/>
          </a:ln>
        </p:spPr>
      </p:pic>
      <p:sp>
        <p:nvSpPr>
          <p:cNvPr id="244" name="Google Shape;244;p3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
        <p:nvSpPr>
          <p:cNvPr id="247" name="Google Shape;247;p30"/>
          <p:cNvSpPr txBox="1"/>
          <p:nvPr/>
        </p:nvSpPr>
        <p:spPr>
          <a:xfrm>
            <a:off x="747825" y="5311625"/>
            <a:ext cx="8200200" cy="107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u="sng">
                <a:solidFill>
                  <a:schemeClr val="accent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Education Resource Strategies (ERS) - Do Now, Build Towards</a:t>
            </a:r>
            <a:endParaRPr sz="1600">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US" sz="1600">
                <a:latin typeface="Calibri"/>
                <a:ea typeface="Calibri"/>
                <a:cs typeface="Calibri"/>
                <a:sym typeface="Calibri"/>
              </a:rPr>
              <a:t>Seven crucial principles for investing ESSER funds with a “do now, build toward” approach</a:t>
            </a:r>
            <a:endParaRPr sz="1600">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US" sz="1600">
                <a:latin typeface="Calibri"/>
                <a:ea typeface="Calibri"/>
                <a:cs typeface="Calibri"/>
                <a:sym typeface="Calibri"/>
              </a:rPr>
              <a:t>Key considerations for each</a:t>
            </a:r>
            <a:endParaRPr sz="1600">
              <a:latin typeface="Calibri"/>
              <a:ea typeface="Calibri"/>
              <a:cs typeface="Calibri"/>
              <a:sym typeface="Calibri"/>
            </a:endParaRPr>
          </a:p>
          <a:p>
            <a:pPr marL="457200" lvl="0" indent="-330200" algn="l" rtl="0">
              <a:lnSpc>
                <a:spcPct val="90000"/>
              </a:lnSpc>
              <a:spcBef>
                <a:spcPts val="0"/>
              </a:spcBef>
              <a:spcAft>
                <a:spcPts val="1000"/>
              </a:spcAft>
              <a:buSzPts val="1600"/>
              <a:buFont typeface="Calibri"/>
              <a:buChar char="●"/>
            </a:pPr>
            <a:r>
              <a:rPr lang="en-US" sz="1600">
                <a:latin typeface="Calibri"/>
                <a:ea typeface="Calibri"/>
                <a:cs typeface="Calibri"/>
                <a:sym typeface="Calibri"/>
              </a:rPr>
              <a:t>Resources to help your district realize its vision.</a:t>
            </a:r>
            <a:endParaRPr sz="1600">
              <a:latin typeface="Calibri"/>
              <a:ea typeface="Calibri"/>
              <a:cs typeface="Calibri"/>
              <a:sym typeface="Calibri"/>
            </a:endParaRPr>
          </a:p>
        </p:txBody>
      </p:sp>
      <p:sp>
        <p:nvSpPr>
          <p:cNvPr id="249" name="Google Shape;249;p30"/>
          <p:cNvSpPr txBox="1"/>
          <p:nvPr/>
        </p:nvSpPr>
        <p:spPr>
          <a:xfrm>
            <a:off x="5804900" y="1710800"/>
            <a:ext cx="28803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1E1E1E"/>
                </a:solidFill>
                <a:latin typeface="Calibri"/>
                <a:ea typeface="Calibri"/>
                <a:cs typeface="Calibri"/>
                <a:sym typeface="Calibri"/>
              </a:rPr>
              <a:t>Navigating these challenges and opportunities is best approached with a “do now, build toward" mindset. This means addressing critical student needs now </a:t>
            </a:r>
            <a:r>
              <a:rPr lang="en-US" sz="2000" i="1">
                <a:solidFill>
                  <a:srgbClr val="1E1E1E"/>
                </a:solidFill>
                <a:latin typeface="Calibri"/>
                <a:ea typeface="Calibri"/>
                <a:cs typeface="Calibri"/>
                <a:sym typeface="Calibri"/>
              </a:rPr>
              <a:t>and </a:t>
            </a:r>
            <a:r>
              <a:rPr lang="en-US" sz="2000">
                <a:solidFill>
                  <a:srgbClr val="1E1E1E"/>
                </a:solidFill>
                <a:latin typeface="Calibri"/>
                <a:ea typeface="Calibri"/>
                <a:cs typeface="Calibri"/>
                <a:sym typeface="Calibri"/>
              </a:rPr>
              <a:t>laying a sustainable foundation for lasting improvement.</a:t>
            </a:r>
            <a:endParaRPr sz="2000">
              <a:latin typeface="Calibri"/>
              <a:ea typeface="Calibri"/>
              <a:cs typeface="Calibri"/>
              <a:sym typeface="Calibri"/>
            </a:endParaRPr>
          </a:p>
        </p:txBody>
      </p:sp>
      <p:sp>
        <p:nvSpPr>
          <p:cNvPr id="2" name="Title 1"/>
          <p:cNvSpPr>
            <a:spLocks noGrp="1"/>
          </p:cNvSpPr>
          <p:nvPr>
            <p:ph type="title"/>
          </p:nvPr>
        </p:nvSpPr>
        <p:spPr>
          <a:xfrm>
            <a:off x="1917190" y="180670"/>
            <a:ext cx="7152300" cy="1013400"/>
          </a:xfrm>
        </p:spPr>
        <p:txBody>
          <a:bodyPr/>
          <a:lstStyle/>
          <a:p>
            <a:r>
              <a:rPr lang="en-US" dirty="0" smtClean="0">
                <a:solidFill>
                  <a:schemeClr val="accent1"/>
                </a:solidFill>
                <a:latin typeface="Calibri"/>
                <a:ea typeface="Calibri"/>
                <a:cs typeface="Calibri"/>
                <a:sym typeface="Calibri"/>
              </a:rPr>
              <a:t> Spotlight </a:t>
            </a:r>
            <a:r>
              <a:rPr lang="en-US" dirty="0">
                <a:solidFill>
                  <a:schemeClr val="accent1"/>
                </a:solidFill>
                <a:latin typeface="Calibri"/>
                <a:ea typeface="Calibri"/>
                <a:cs typeface="Calibri"/>
                <a:sym typeface="Calibri"/>
              </a:rPr>
              <a:t>Leadership Resource</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
        <p:nvSpPr>
          <p:cNvPr id="257" name="Google Shape;257;p31"/>
          <p:cNvSpPr txBox="1"/>
          <p:nvPr/>
        </p:nvSpPr>
        <p:spPr>
          <a:xfrm>
            <a:off x="0" y="647036"/>
            <a:ext cx="8978100" cy="6529962"/>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dirty="0">
                <a:solidFill>
                  <a:schemeClr val="dk2"/>
                </a:solidFill>
                <a:latin typeface="Calibri"/>
                <a:ea typeface="Calibri"/>
                <a:cs typeface="Calibri"/>
                <a:sym typeface="Calibri"/>
              </a:rPr>
              <a:t>Here are some additional resources with strategies, frameworks, and learning</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ERS, Investing in Sustainability</a:t>
            </a:r>
            <a:r>
              <a:rPr lang="en-US" sz="1600" dirty="0">
                <a:solidFill>
                  <a:schemeClr val="dk2"/>
                </a:solidFill>
                <a:latin typeface="Calibri"/>
                <a:ea typeface="Calibri"/>
                <a:cs typeface="Calibri"/>
                <a:sym typeface="Calibri"/>
              </a:rPr>
              <a:t> (How Hartford Public Schools is planning strategically to use their ESSER funds)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Investing American Rescue Plan (ESSER III) Funds Strategically and Effectively</a:t>
            </a:r>
            <a:r>
              <a:rPr lang="en-US" sz="1600" dirty="0">
                <a:solidFill>
                  <a:schemeClr val="dk2"/>
                </a:solidFill>
                <a:latin typeface="Calibri"/>
                <a:ea typeface="Calibri"/>
                <a:cs typeface="Calibri"/>
                <a:sym typeface="Calibri"/>
              </a:rPr>
              <a:t>, CGCS</a:t>
            </a:r>
            <a:endParaRPr sz="1600" dirty="0">
              <a:solidFill>
                <a:schemeClr val="accent1"/>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Five Ways To Get on Top of the Education Recovery</a:t>
            </a:r>
            <a:r>
              <a:rPr lang="en-US" sz="1600" dirty="0">
                <a:solidFill>
                  <a:schemeClr val="dk2"/>
                </a:solidFill>
                <a:latin typeface="Calibri"/>
                <a:ea typeface="Calibri"/>
                <a:cs typeface="Calibri"/>
                <a:sym typeface="Calibri"/>
              </a:rPr>
              <a:t> (A brief summary of “</a:t>
            </a:r>
            <a:r>
              <a:rPr lang="en-US" sz="1600" u="sng" dirty="0">
                <a:solidFill>
                  <a:schemeClr val="accent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K-Shaped Education Recovery</a:t>
            </a:r>
            <a:r>
              <a:rPr lang="en-US" sz="1600" dirty="0">
                <a:solidFill>
                  <a:schemeClr val="dk2"/>
                </a:solidFill>
                <a:latin typeface="Calibri"/>
                <a:ea typeface="Calibri"/>
                <a:cs typeface="Calibri"/>
                <a:sym typeface="Calibri"/>
              </a:rPr>
              <a:t>” by Anthony Kim, Education Elements, and Joseph South, Chief Learning Officer at ISTE.)</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First look at ESSER priorities: Districts are placing their bets on what they know</a:t>
            </a:r>
            <a:r>
              <a:rPr lang="en-US" sz="1600" dirty="0">
                <a:solidFill>
                  <a:schemeClr val="dk2"/>
                </a:solidFill>
                <a:latin typeface="Calibri"/>
                <a:ea typeface="Calibri"/>
                <a:cs typeface="Calibri"/>
                <a:sym typeface="Calibri"/>
              </a:rPr>
              <a:t>, CRPE</a:t>
            </a:r>
            <a:endParaRPr sz="1600" dirty="0">
              <a:solidFill>
                <a:schemeClr val="accent1"/>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Student Learning: Unfinished, Not Lost</a:t>
            </a:r>
            <a:r>
              <a:rPr lang="en-US" sz="1600" dirty="0">
                <a:solidFill>
                  <a:schemeClr val="dk2"/>
                </a:solidFill>
                <a:latin typeface="Calibri"/>
                <a:ea typeface="Calibri"/>
                <a:cs typeface="Calibri"/>
                <a:sym typeface="Calibri"/>
              </a:rPr>
              <a:t>, ODE</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dirty="0">
                <a:solidFill>
                  <a:schemeClr val="dk2"/>
                </a:solidFill>
                <a:latin typeface="Calibri"/>
                <a:ea typeface="Calibri"/>
                <a:cs typeface="Calibri"/>
                <a:sym typeface="Calibri"/>
              </a:rPr>
              <a:t>Education Resource Strategies (ERS)’s </a:t>
            </a:r>
            <a:r>
              <a:rPr lang="en-US" sz="1600" u="sng" dirty="0">
                <a:solidFill>
                  <a:schemeClr val="accent6"/>
                </a:solidFill>
                <a:latin typeface="Calibri"/>
                <a:ea typeface="Calibri"/>
                <a:cs typeface="Calibri"/>
                <a:sym typeface="Calibri"/>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five research-backed overarching “Power Strategies”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dirty="0">
                <a:solidFill>
                  <a:schemeClr val="dk2"/>
                </a:solidFill>
                <a:latin typeface="Calibri"/>
                <a:ea typeface="Calibri"/>
                <a:cs typeface="Calibri"/>
                <a:sym typeface="Calibri"/>
              </a:rPr>
              <a:t>SIA: Guidance for Eligible Applicants, </a:t>
            </a:r>
            <a:r>
              <a:rPr lang="en-US" sz="1600" u="sng" dirty="0">
                <a:solidFill>
                  <a:schemeClr val="accent6"/>
                </a:solidFill>
                <a:latin typeface="Calibri"/>
                <a:ea typeface="Calibri"/>
                <a:cs typeface="Calibri"/>
                <a:sym typeface="Calibri"/>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Part 3</a:t>
            </a:r>
            <a:r>
              <a:rPr lang="en-US" sz="1600" dirty="0">
                <a:solidFill>
                  <a:schemeClr val="dk2"/>
                </a:solidFill>
                <a:latin typeface="Calibri"/>
                <a:ea typeface="Calibri"/>
                <a:cs typeface="Calibri"/>
                <a:sym typeface="Calibri"/>
              </a:rPr>
              <a:t> (community engagement for the SIA Application for SY 2020-21)</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6"/>
                </a:solidFill>
                <a:latin typeface="Calibri"/>
                <a:ea typeface="Calibri"/>
                <a:cs typeface="Calibri"/>
                <a:sym typeface="Calibri"/>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SIA Community Engagement Toolkit</a:t>
            </a:r>
            <a:endParaRPr dirty="0"/>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6"/>
                </a:solidFill>
                <a:latin typeface="Calibri"/>
                <a:ea typeface="Calibri"/>
                <a:cs typeface="Calibri"/>
                <a:sym typeface="Calibri"/>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Tribal Consultation Toolkit</a:t>
            </a:r>
            <a:endParaRPr sz="1600" dirty="0">
              <a:solidFill>
                <a:schemeClr val="accent6"/>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3"/>
              </a:rPr>
              <a:t>OESO ESSER Fund FAQs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accent1"/>
                </a:solidFill>
                <a:latin typeface="Calibri"/>
                <a:ea typeface="Calibri"/>
                <a:cs typeface="Calibri"/>
                <a:sym typeface="Calibri"/>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ODE Care and Connection</a:t>
            </a:r>
            <a:r>
              <a:rPr lang="en-US" sz="1600" dirty="0">
                <a:solidFill>
                  <a:schemeClr val="dk2"/>
                </a:solidFill>
                <a:latin typeface="Calibri"/>
                <a:ea typeface="Calibri"/>
                <a:cs typeface="Calibri"/>
                <a:sym typeface="Calibri"/>
              </a:rPr>
              <a:t> resources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5"/>
              </a:rPr>
              <a:t>RESTART &amp; RECOVERY: </a:t>
            </a:r>
            <a:r>
              <a:rPr lang="en-US" sz="1600" dirty="0">
                <a:solidFill>
                  <a:schemeClr val="dk2"/>
                </a:solidFill>
                <a:latin typeface="Calibri"/>
                <a:ea typeface="Calibri"/>
                <a:cs typeface="Calibri"/>
                <a:sym typeface="Calibri"/>
              </a:rPr>
              <a:t>Leveraging Federal COVID Relief Funding &amp; Medicaid to Support Student &amp; Staff Wellbeing &amp; Connection</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dirty="0">
                <a:solidFill>
                  <a:schemeClr val="dk2"/>
                </a:solidFill>
                <a:latin typeface="Calibri"/>
                <a:ea typeface="Calibri"/>
                <a:cs typeface="Calibri"/>
                <a:sym typeface="Calibri"/>
              </a:rPr>
              <a:t>More resources are also available in the </a:t>
            </a:r>
            <a:r>
              <a:rPr lang="en-US" sz="1600" u="sng" dirty="0">
                <a:solidFill>
                  <a:schemeClr val="accent1"/>
                </a:solidFill>
                <a:latin typeface="Calibri"/>
                <a:ea typeface="Calibri"/>
                <a:cs typeface="Calibri"/>
                <a:sym typeface="Calibri"/>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District Plan Guide</a:t>
            </a:r>
            <a:r>
              <a:rPr lang="en-US" sz="1600" dirty="0">
                <a:solidFill>
                  <a:schemeClr val="dk2"/>
                </a:solidFill>
                <a:latin typeface="Calibri"/>
                <a:ea typeface="Calibri"/>
                <a:cs typeface="Calibri"/>
                <a:sym typeface="Calibri"/>
              </a:rPr>
              <a:t>.</a:t>
            </a:r>
            <a:endParaRPr sz="1600" dirty="0">
              <a:solidFill>
                <a:schemeClr val="dk2"/>
              </a:solidFill>
              <a:latin typeface="Calibri"/>
              <a:ea typeface="Calibri"/>
              <a:cs typeface="Calibri"/>
              <a:sym typeface="Calibri"/>
            </a:endParaRPr>
          </a:p>
          <a:p>
            <a:pPr marL="0" lvl="0" indent="0" algn="l" rtl="0">
              <a:lnSpc>
                <a:spcPct val="90000"/>
              </a:lnSpc>
              <a:spcBef>
                <a:spcPts val="1000"/>
              </a:spcBef>
              <a:spcAft>
                <a:spcPts val="1000"/>
              </a:spcAft>
              <a:buNone/>
            </a:pPr>
            <a:endParaRPr sz="1600" dirty="0">
              <a:solidFill>
                <a:schemeClr val="accent6"/>
              </a:solidFill>
              <a:latin typeface="Calibri"/>
              <a:ea typeface="Calibri"/>
              <a:cs typeface="Calibri"/>
              <a:sym typeface="Calibri"/>
            </a:endParaRPr>
          </a:p>
        </p:txBody>
      </p:sp>
      <p:sp>
        <p:nvSpPr>
          <p:cNvPr id="2" name="Title 1"/>
          <p:cNvSpPr>
            <a:spLocks noGrp="1"/>
          </p:cNvSpPr>
          <p:nvPr>
            <p:ph type="title"/>
          </p:nvPr>
        </p:nvSpPr>
        <p:spPr>
          <a:xfrm>
            <a:off x="1582789" y="140336"/>
            <a:ext cx="7152300" cy="1013400"/>
          </a:xfrm>
        </p:spPr>
        <p:txBody>
          <a:bodyPr/>
          <a:lstStyle/>
          <a:p>
            <a:r>
              <a:rPr lang="en-US" dirty="0">
                <a:solidFill>
                  <a:schemeClr val="accent1"/>
                </a:solidFill>
                <a:latin typeface="Calibri"/>
                <a:ea typeface="Calibri"/>
                <a:cs typeface="Calibri"/>
                <a:sym typeface="Calibri"/>
              </a:rPr>
              <a:t>Planning &amp; Leadership Resources</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32" descr="Learning targets"/>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68" name="Google Shape;268;p32"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69" name="Google Shape;269;p32"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63" name="Google Shape;263;p3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
        <p:nvSpPr>
          <p:cNvPr id="264" name="Google Shape;264;p32"/>
          <p:cNvSpPr txBox="1">
            <a:spLocks noGrp="1"/>
          </p:cNvSpPr>
          <p:nvPr>
            <p:ph type="subTitle" idx="4294967295"/>
          </p:nvPr>
        </p:nvSpPr>
        <p:spPr>
          <a:xfrm>
            <a:off x="3912309" y="825162"/>
            <a:ext cx="4940300" cy="56673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9E9E9E"/>
                </a:solidFill>
              </a:rPr>
              <a:t>I know:</a:t>
            </a:r>
            <a:endParaRPr sz="2400" b="1" dirty="0">
              <a:solidFill>
                <a:srgbClr val="9E9E9E"/>
              </a:solidFill>
            </a:endParaRPr>
          </a:p>
          <a:p>
            <a:pPr marL="457200" lvl="0" indent="-393700" algn="l" rtl="0">
              <a:spcBef>
                <a:spcPts val="1000"/>
              </a:spcBef>
              <a:spcAft>
                <a:spcPts val="0"/>
              </a:spcAft>
              <a:buClr>
                <a:srgbClr val="9E9E9E"/>
              </a:buClr>
              <a:buSzPts val="2600"/>
              <a:buChar char="✓"/>
            </a:pPr>
            <a:r>
              <a:rPr lang="en-US" sz="2400" dirty="0">
                <a:solidFill>
                  <a:srgbClr val="9E9E9E"/>
                </a:solidFill>
              </a:rPr>
              <a:t>ESSER III District Plan Deliverables</a:t>
            </a:r>
            <a:endParaRPr sz="2400" dirty="0">
              <a:solidFill>
                <a:srgbClr val="9E9E9E"/>
              </a:solidFill>
            </a:endParaRPr>
          </a:p>
          <a:p>
            <a:pPr marL="0" lvl="0" indent="0" algn="l" rtl="0">
              <a:spcBef>
                <a:spcPts val="1000"/>
              </a:spcBef>
              <a:spcAft>
                <a:spcPts val="0"/>
              </a:spcAft>
              <a:buNone/>
            </a:pPr>
            <a:r>
              <a:rPr lang="en-US" sz="2400" b="1" dirty="0">
                <a:solidFill>
                  <a:schemeClr val="dk2"/>
                </a:solidFill>
              </a:rPr>
              <a:t>I can:</a:t>
            </a:r>
            <a:endParaRPr sz="2400" b="1" dirty="0">
              <a:solidFill>
                <a:schemeClr val="dk2"/>
              </a:solidFill>
            </a:endParaRPr>
          </a:p>
          <a:p>
            <a:pPr marL="457200" marR="0" lvl="0" indent="-393700" algn="l" rtl="0">
              <a:lnSpc>
                <a:spcPct val="90000"/>
              </a:lnSpc>
              <a:spcBef>
                <a:spcPts val="1000"/>
              </a:spcBef>
              <a:spcAft>
                <a:spcPts val="0"/>
              </a:spcAft>
              <a:buClr>
                <a:srgbClr val="9E9E9E"/>
              </a:buClr>
              <a:buSzPts val="2600"/>
              <a:buChar char="✓"/>
            </a:pPr>
            <a:r>
              <a:rPr lang="en-US" sz="2400" dirty="0">
                <a:solidFill>
                  <a:srgbClr val="9E9E9E"/>
                </a:solidFill>
              </a:rPr>
              <a:t>Navigate planning resources</a:t>
            </a:r>
            <a:endParaRPr sz="2400" dirty="0">
              <a:solidFill>
                <a:srgbClr val="9E9E9E"/>
              </a:solidFill>
            </a:endParaRPr>
          </a:p>
          <a:p>
            <a:pPr marL="457200" lvl="0" indent="-393700" algn="l" rtl="0">
              <a:spcBef>
                <a:spcPts val="1000"/>
              </a:spcBef>
              <a:spcAft>
                <a:spcPts val="0"/>
              </a:spcAft>
              <a:buClr>
                <a:schemeClr val="dk2"/>
              </a:buClr>
              <a:buSzPts val="2600"/>
              <a:buChar char="❏"/>
            </a:pPr>
            <a:r>
              <a:rPr lang="en-US" sz="2400" dirty="0">
                <a:solidFill>
                  <a:schemeClr val="dk2"/>
                </a:solidFill>
              </a:rPr>
              <a:t>Complete the technical steps to submit the ESSER III District Plan</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1: </a:t>
            </a:r>
            <a:r>
              <a:rPr lang="en-US" sz="2400" dirty="0" err="1">
                <a:solidFill>
                  <a:schemeClr val="dk2"/>
                </a:solidFill>
              </a:rPr>
              <a:t>Smartsheet</a:t>
            </a:r>
            <a:r>
              <a:rPr lang="en-US" sz="2400" dirty="0">
                <a:solidFill>
                  <a:schemeClr val="dk2"/>
                </a:solidFill>
              </a:rPr>
              <a:t> form</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2: Community Engagement</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3: Integrated Planning Tool</a:t>
            </a:r>
            <a:endParaRPr sz="2400" b="1" dirty="0">
              <a:solidFill>
                <a:schemeClr val="dk2"/>
              </a:solidFill>
            </a:endParaRPr>
          </a:p>
        </p:txBody>
      </p:sp>
      <p:sp>
        <p:nvSpPr>
          <p:cNvPr id="266" name="Google Shape;266;p32"/>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a:xfrm>
            <a:off x="1913369" y="0"/>
            <a:ext cx="7152300" cy="1013400"/>
          </a:xfrm>
        </p:spPr>
        <p:txBody>
          <a:bodyPr/>
          <a:lstStyle/>
          <a:p>
            <a:r>
              <a:rPr lang="en-US" sz="3200" dirty="0" smtClean="0"/>
              <a:t>I can:</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solidFill>
                  <a:srgbClr val="0F75BC"/>
                </a:solidFill>
              </a:rPr>
              <a:t>Agenda</a:t>
            </a:r>
            <a:br>
              <a:rPr lang="en-US" sz="4000" dirty="0">
                <a:solidFill>
                  <a:srgbClr val="0F75BC"/>
                </a:solidFill>
              </a:rPr>
            </a:br>
            <a:endParaRPr lang="en-US" sz="4000" dirty="0"/>
          </a:p>
        </p:txBody>
      </p:sp>
      <p:sp>
        <p:nvSpPr>
          <p:cNvPr id="187" name="Google Shape;187;p36"/>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
                <a:solidFill>
                  <a:srgbClr val="000000"/>
                </a:solidFill>
              </a:rPr>
              <a:pPr/>
              <a:t>2</a:t>
            </a:fld>
            <a:endParaRPr>
              <a:solidFill>
                <a:srgbClr val="000000"/>
              </a:solidFill>
            </a:endParaRPr>
          </a:p>
        </p:txBody>
      </p:sp>
      <p:sp>
        <p:nvSpPr>
          <p:cNvPr id="188" name="Google Shape;188;p36"/>
          <p:cNvSpPr txBox="1"/>
          <p:nvPr/>
        </p:nvSpPr>
        <p:spPr>
          <a:xfrm>
            <a:off x="65225" y="1576575"/>
            <a:ext cx="8732700" cy="4048200"/>
          </a:xfrm>
          <a:prstGeom prst="rect">
            <a:avLst/>
          </a:prstGeom>
          <a:noFill/>
          <a:ln>
            <a:noFill/>
          </a:ln>
        </p:spPr>
        <p:txBody>
          <a:bodyPr spcFirstLastPara="1" wrap="square" lIns="91425" tIns="91425" rIns="91425" bIns="91425" anchor="t" anchorCtr="0">
            <a:noAutofit/>
          </a:bodyPr>
          <a:lstStyle/>
          <a:p>
            <a:pPr marL="457200" indent="-412750">
              <a:lnSpc>
                <a:spcPct val="90000"/>
              </a:lnSpc>
              <a:spcBef>
                <a:spcPts val="1000"/>
              </a:spcBef>
              <a:buClr>
                <a:srgbClr val="344654"/>
              </a:buClr>
              <a:buSzPts val="2900"/>
              <a:buFont typeface="Calibri"/>
              <a:buChar char="●"/>
            </a:pPr>
            <a:endParaRPr lang="en" sz="2900" b="1" dirty="0" smtClean="0">
              <a:solidFill>
                <a:srgbClr val="344654"/>
              </a:solidFill>
              <a:latin typeface="Calibri"/>
              <a:ea typeface="Calibri"/>
              <a:cs typeface="Calibri"/>
              <a:sym typeface="Calibri"/>
            </a:endParaRPr>
          </a:p>
          <a:p>
            <a:pPr marL="457200" indent="-412750">
              <a:lnSpc>
                <a:spcPct val="90000"/>
              </a:lnSpc>
              <a:spcBef>
                <a:spcPts val="1000"/>
              </a:spcBef>
              <a:buClr>
                <a:srgbClr val="344654"/>
              </a:buClr>
              <a:buSzPts val="2900"/>
              <a:buFont typeface="Calibri"/>
              <a:buChar char="●"/>
            </a:pPr>
            <a:r>
              <a:rPr lang="en" sz="2900" b="1" dirty="0" smtClean="0">
                <a:solidFill>
                  <a:srgbClr val="344654"/>
                </a:solidFill>
                <a:latin typeface="Calibri"/>
                <a:ea typeface="Calibri"/>
                <a:cs typeface="Calibri"/>
                <a:sym typeface="Calibri"/>
              </a:rPr>
              <a:t>Welcome </a:t>
            </a:r>
            <a:r>
              <a:rPr lang="en" sz="2900" b="1" dirty="0">
                <a:solidFill>
                  <a:srgbClr val="344654"/>
                </a:solidFill>
                <a:latin typeface="Calibri"/>
                <a:ea typeface="Calibri"/>
                <a:cs typeface="Calibri"/>
                <a:sym typeface="Calibri"/>
              </a:rPr>
              <a:t>and introductions</a:t>
            </a:r>
            <a:endParaRPr sz="2900" b="1" dirty="0">
              <a:solidFill>
                <a:srgbClr val="344654"/>
              </a:solidFill>
              <a:latin typeface="Calibri"/>
              <a:ea typeface="Calibri"/>
              <a:cs typeface="Calibri"/>
              <a:sym typeface="Calibri"/>
            </a:endParaRPr>
          </a:p>
          <a:p>
            <a:pPr marL="457200" indent="-412750">
              <a:lnSpc>
                <a:spcPct val="90000"/>
              </a:lnSpc>
              <a:spcBef>
                <a:spcPts val="1000"/>
              </a:spcBef>
              <a:buClr>
                <a:srgbClr val="344654"/>
              </a:buClr>
              <a:buSzPts val="2900"/>
              <a:buFont typeface="Calibri"/>
              <a:buChar char="●"/>
            </a:pPr>
            <a:r>
              <a:rPr lang="en" sz="2900" b="1" dirty="0">
                <a:solidFill>
                  <a:srgbClr val="344654"/>
                </a:solidFill>
                <a:latin typeface="Calibri"/>
                <a:ea typeface="Calibri"/>
                <a:cs typeface="Calibri"/>
                <a:sym typeface="Calibri"/>
              </a:rPr>
              <a:t>Review of ESSER III District Plan </a:t>
            </a:r>
            <a:r>
              <a:rPr lang="en" sz="2900" b="1" dirty="0" smtClean="0">
                <a:solidFill>
                  <a:srgbClr val="344654"/>
                </a:solidFill>
                <a:latin typeface="Calibri"/>
                <a:ea typeface="Calibri"/>
                <a:cs typeface="Calibri"/>
                <a:sym typeface="Calibri"/>
              </a:rPr>
              <a:t>elements</a:t>
            </a:r>
            <a:endParaRPr sz="2800" b="1" dirty="0">
              <a:solidFill>
                <a:srgbClr val="344654"/>
              </a:solidFill>
              <a:latin typeface="Calibri"/>
              <a:ea typeface="Calibri"/>
              <a:cs typeface="Calibri"/>
              <a:sym typeface="Calibri"/>
            </a:endParaRPr>
          </a:p>
          <a:p>
            <a:pPr marL="457200" indent="-412750">
              <a:lnSpc>
                <a:spcPct val="90000"/>
              </a:lnSpc>
              <a:spcBef>
                <a:spcPts val="1000"/>
              </a:spcBef>
              <a:buClr>
                <a:srgbClr val="344654"/>
              </a:buClr>
              <a:buSzPts val="2900"/>
              <a:buFont typeface="Calibri"/>
              <a:buChar char="●"/>
            </a:pPr>
            <a:r>
              <a:rPr lang="en" sz="2900" b="1" dirty="0">
                <a:solidFill>
                  <a:srgbClr val="344654"/>
                </a:solidFill>
                <a:latin typeface="Calibri"/>
                <a:ea typeface="Calibri"/>
                <a:cs typeface="Calibri"/>
                <a:sym typeface="Calibri"/>
              </a:rPr>
              <a:t>Open time for questions</a:t>
            </a:r>
            <a:endParaRPr sz="2900" b="1" dirty="0">
              <a:solidFill>
                <a:srgbClr val="344654"/>
              </a:solidFill>
              <a:latin typeface="Calibri"/>
              <a:ea typeface="Calibri"/>
              <a:cs typeface="Calibri"/>
              <a:sym typeface="Calibri"/>
            </a:endParaRPr>
          </a:p>
          <a:p>
            <a:pPr marL="914400">
              <a:spcBef>
                <a:spcPts val="1000"/>
              </a:spcBef>
            </a:pPr>
            <a:endParaRPr sz="3000" b="1" dirty="0">
              <a:latin typeface="Calibri"/>
              <a:ea typeface="Calibri"/>
              <a:cs typeface="Calibri"/>
              <a:sym typeface="Calibri"/>
            </a:endParaRPr>
          </a:p>
          <a:p>
            <a:endParaRPr sz="2100" dirty="0">
              <a:latin typeface="Calibri"/>
              <a:ea typeface="Calibri"/>
              <a:cs typeface="Calibri"/>
              <a:sym typeface="Calibri"/>
            </a:endParaRPr>
          </a:p>
          <a:p>
            <a:endParaRPr sz="2100" dirty="0">
              <a:latin typeface="Calibri"/>
              <a:ea typeface="Calibri"/>
              <a:cs typeface="Calibri"/>
              <a:sym typeface="Calibri"/>
            </a:endParaRPr>
          </a:p>
          <a:p>
            <a:endParaRPr sz="2100" dirty="0">
              <a:latin typeface="Calibri"/>
              <a:ea typeface="Calibri"/>
              <a:cs typeface="Calibri"/>
              <a:sym typeface="Calibri"/>
            </a:endParaRPr>
          </a:p>
        </p:txBody>
      </p:sp>
    </p:spTree>
    <p:extLst>
      <p:ext uri="{BB962C8B-B14F-4D97-AF65-F5344CB8AC3E}">
        <p14:creationId xmlns:p14="http://schemas.microsoft.com/office/powerpoint/2010/main" val="2380103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III Overarching Outcomes</a:t>
            </a:r>
            <a:br>
              <a:rPr lang="en-US" dirty="0">
                <a:solidFill>
                  <a:schemeClr val="accent1"/>
                </a:solidFill>
                <a:latin typeface="Calibri"/>
                <a:ea typeface="Calibri"/>
                <a:cs typeface="Calibri"/>
                <a:sym typeface="Calibri"/>
              </a:rPr>
            </a:br>
            <a:endParaRPr lang="en-US" dirty="0"/>
          </a:p>
        </p:txBody>
      </p:sp>
      <p:sp>
        <p:nvSpPr>
          <p:cNvPr id="277" name="Google Shape;277;p33"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descr="USED establishes overarching outcomes for ESSER III investment. The District Plan must be designed in support of them.*&#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smtClean="0">
                <a:solidFill>
                  <a:schemeClr val="dk2"/>
                </a:solidFill>
                <a:latin typeface="Calibri"/>
                <a:ea typeface="Calibri"/>
                <a:cs typeface="Calibri"/>
                <a:sym typeface="Calibri"/>
              </a:rPr>
              <a:t>USED </a:t>
            </a:r>
            <a:r>
              <a:rPr lang="en-US" sz="2400" b="1" dirty="0">
                <a:solidFill>
                  <a:schemeClr val="dk2"/>
                </a:solidFill>
                <a:latin typeface="Calibri"/>
                <a:ea typeface="Calibri"/>
                <a:cs typeface="Calibri"/>
                <a:sym typeface="Calibri"/>
              </a:rPr>
              <a:t>establishes overarching outcomes for ESSER III investment. The District Plan must be designed in support of them.*</a:t>
            </a:r>
            <a:endParaRPr sz="2400" b="1" dirty="0">
              <a:solidFill>
                <a:schemeClr val="dk2"/>
              </a:solidFill>
              <a:latin typeface="Calibri"/>
              <a:ea typeface="Calibri"/>
              <a:cs typeface="Calibri"/>
              <a:sym typeface="Calibri"/>
            </a:endParaRPr>
          </a:p>
        </p:txBody>
      </p:sp>
      <p:graphicFrame>
        <p:nvGraphicFramePr>
          <p:cNvPr id="279" name="Google Shape;279;p33" descr="ESSER III outcomes"/>
          <p:cNvGraphicFramePr/>
          <p:nvPr>
            <p:extLst>
              <p:ext uri="{D42A27DB-BD31-4B8C-83A1-F6EECF244321}">
                <p14:modId xmlns:p14="http://schemas.microsoft.com/office/powerpoint/2010/main" val="148325916"/>
              </p:ext>
            </p:extLst>
          </p:nvPr>
        </p:nvGraphicFramePr>
        <p:xfrm>
          <a:off x="54838" y="2329133"/>
          <a:ext cx="8979300" cy="3600582"/>
        </p:xfrm>
        <a:graphic>
          <a:graphicData uri="http://schemas.openxmlformats.org/drawingml/2006/table">
            <a:tbl>
              <a:tblPr firstRow="1">
                <a:noFill/>
                <a:tableStyleId>{B19673C8-140F-4BB4-A2AD-A70E7AF430CA}</a:tableStyleId>
              </a:tblPr>
              <a:tblGrid>
                <a:gridCol w="1273975">
                  <a:extLst>
                    <a:ext uri="{9D8B030D-6E8A-4147-A177-3AD203B41FA5}">
                      <a16:colId xmlns:a16="http://schemas.microsoft.com/office/drawing/2014/main" val="20000"/>
                    </a:ext>
                  </a:extLst>
                </a:gridCol>
                <a:gridCol w="7705325">
                  <a:extLst>
                    <a:ext uri="{9D8B030D-6E8A-4147-A177-3AD203B41FA5}">
                      <a16:colId xmlns:a16="http://schemas.microsoft.com/office/drawing/2014/main" val="20001"/>
                    </a:ext>
                  </a:extLst>
                </a:gridCol>
              </a:tblGrid>
              <a:tr h="513012">
                <a:tc gridSpan="2">
                  <a:txBody>
                    <a:bodyPr/>
                    <a:lstStyle/>
                    <a:p>
                      <a:pPr marL="0" lvl="0" indent="0" algn="ctr" rtl="0">
                        <a:lnSpc>
                          <a:spcPct val="90000"/>
                        </a:lnSpc>
                        <a:spcBef>
                          <a:spcPts val="1000"/>
                        </a:spcBef>
                        <a:spcAft>
                          <a:spcPts val="0"/>
                        </a:spcAft>
                        <a:buNone/>
                      </a:pPr>
                      <a:r>
                        <a:rPr lang="en-US" sz="2400" b="1" dirty="0">
                          <a:solidFill>
                            <a:schemeClr val="lt1"/>
                          </a:solidFill>
                          <a:latin typeface="Calibri"/>
                          <a:ea typeface="Calibri"/>
                          <a:cs typeface="Calibri"/>
                          <a:sym typeface="Calibri"/>
                        </a:rPr>
                        <a:t>ESSER III Outcomes</a:t>
                      </a:r>
                      <a:endParaRPr b="1" dirty="0">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1067150">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ESSER III Overarching Outcome</a:t>
                      </a:r>
                      <a:endParaRPr sz="1700" dirty="0">
                        <a:solidFill>
                          <a:schemeClr val="dk2"/>
                        </a:solidFill>
                        <a:latin typeface="Calibri"/>
                        <a:ea typeface="Calibri"/>
                        <a:cs typeface="Calibri"/>
                        <a:sym typeface="Calibri"/>
                      </a:endParaRPr>
                    </a:p>
                    <a:p>
                      <a:pPr marL="0" lvl="0" indent="0" algn="l" rtl="0">
                        <a:lnSpc>
                          <a:spcPct val="100000"/>
                        </a:lnSpc>
                        <a:spcBef>
                          <a:spcPts val="0"/>
                        </a:spcBef>
                        <a:spcAft>
                          <a:spcPts val="0"/>
                        </a:spcAft>
                        <a:buNone/>
                      </a:pPr>
                      <a:endParaRPr sz="1700" dirty="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Address student needs arising from the COVID-19 pandemic and/or to emerge stronger post-pandemic, which may include reopening schools safely, sustaining their safe operation, and addressing students’ academic, social, emotional, and mental health.</a:t>
                      </a:r>
                      <a:endParaRPr sz="1700" dirty="0">
                        <a:solidFill>
                          <a:schemeClr val="dk2"/>
                        </a:solidFill>
                        <a:latin typeface="Calibri"/>
                        <a:ea typeface="Calibri"/>
                        <a:cs typeface="Calibri"/>
                        <a:sym typeface="Calibri"/>
                      </a:endParaRPr>
                    </a:p>
                  </a:txBody>
                  <a:tcPr marL="28575" marR="2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68400">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Unfinished Learning Outcome (at least 20%)</a:t>
                      </a:r>
                      <a:endParaRPr sz="1700" dirty="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Address unfinished learning through the implementation of evidence-based interventions and ensure that those interventions respond to students’ social, emotional, and academic needs and address the disproportionate impact of COVID-19 on underrepresented student subgroups (each major racial and ethnic group, children from low-income families, children with disabilities, English learners, gender, migrant students, students experiencing homelessness, and children and youth in foster care).</a:t>
                      </a:r>
                      <a:endParaRPr sz="1700" dirty="0">
                        <a:solidFill>
                          <a:schemeClr val="dk2"/>
                        </a:solidFill>
                        <a:latin typeface="Calibri"/>
                        <a:ea typeface="Calibri"/>
                        <a:cs typeface="Calibri"/>
                        <a:sym typeface="Calibri"/>
                      </a:endParaRPr>
                    </a:p>
                  </a:txBody>
                  <a:tcPr marL="28575" marR="2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80" name="Google Shape;280;p33" descr="&quot;&quot;"/>
          <p:cNvSpPr txBox="1"/>
          <p:nvPr/>
        </p:nvSpPr>
        <p:spPr>
          <a:xfrm>
            <a:off x="160450" y="5773481"/>
            <a:ext cx="88059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500">
                <a:solidFill>
                  <a:schemeClr val="dk2"/>
                </a:solidFill>
                <a:latin typeface="Calibri"/>
                <a:ea typeface="Calibri"/>
                <a:cs typeface="Calibri"/>
                <a:sym typeface="Calibri"/>
              </a:rPr>
              <a:t>*The outcomes are already built into the Integrated Planning Tool.  Districts may choose to add more specific or targeted outcomes in addition to these larger, overarching ones provided.</a:t>
            </a:r>
            <a:endParaRPr sz="500">
              <a:solidFill>
                <a:schemeClr val="dk2"/>
              </a:solidFill>
            </a:endParaRPr>
          </a:p>
        </p:txBody>
      </p:sp>
      <p:sp>
        <p:nvSpPr>
          <p:cNvPr id="275" name="Google Shape;275;p3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9" name="Google Shape;289;p34"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
        <p:nvSpPr>
          <p:cNvPr id="287" name="Google Shape;287;p34"/>
          <p:cNvSpPr txBox="1">
            <a:spLocks noGrp="1"/>
          </p:cNvSpPr>
          <p:nvPr>
            <p:ph type="subTitle" idx="4294967295"/>
          </p:nvPr>
        </p:nvSpPr>
        <p:spPr>
          <a:xfrm>
            <a:off x="0" y="2187575"/>
            <a:ext cx="8980488" cy="409892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solidFill>
                  <a:schemeClr val="dk2"/>
                </a:solidFill>
              </a:rPr>
              <a:t>USED Requirements</a:t>
            </a:r>
            <a:endParaRPr sz="2000" b="1">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The safe return to in-person instruction must be accompanied by a </a:t>
            </a:r>
            <a:r>
              <a:rPr lang="en-US" sz="2000" b="1">
                <a:solidFill>
                  <a:schemeClr val="dk2"/>
                </a:solidFill>
              </a:rPr>
              <a:t>focus on meeting students’ academic, social, emotional, and mental health needs, and by addressing the opportunity gaps</a:t>
            </a:r>
            <a:r>
              <a:rPr lang="en-US" sz="2000">
                <a:solidFill>
                  <a:schemeClr val="dk2"/>
                </a:solidFill>
              </a:rPr>
              <a:t> that existed before – and were exacerbated by – the pandemic. </a:t>
            </a:r>
            <a:endParaRPr sz="2000">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Districts must use </a:t>
            </a:r>
            <a:r>
              <a:rPr lang="en-US" sz="2000" b="1">
                <a:solidFill>
                  <a:schemeClr val="dk2"/>
                </a:solidFill>
              </a:rPr>
              <a:t>at least 20 percent (20%+) of ESSER III funding to address unfinished learning</a:t>
            </a:r>
            <a:r>
              <a:rPr lang="en-US" sz="2000">
                <a:solidFill>
                  <a:schemeClr val="dk2"/>
                </a:solidFill>
              </a:rPr>
              <a:t>, or expenditures related to addressing the academic impact of lost instructional time </a:t>
            </a:r>
            <a:r>
              <a:rPr lang="en-US" sz="2000" b="1">
                <a:solidFill>
                  <a:schemeClr val="dk2"/>
                </a:solidFill>
              </a:rPr>
              <a:t>through the implementation of evidence-based interventions.</a:t>
            </a:r>
            <a:endParaRPr sz="2000" b="1">
              <a:solidFill>
                <a:schemeClr val="dk2"/>
              </a:solidFill>
            </a:endParaRPr>
          </a:p>
          <a:p>
            <a:pPr marL="457200" lvl="0" indent="-355600" algn="l" rtl="0">
              <a:spcBef>
                <a:spcPts val="1000"/>
              </a:spcBef>
              <a:spcAft>
                <a:spcPts val="1000"/>
              </a:spcAft>
              <a:buClr>
                <a:schemeClr val="dk2"/>
              </a:buClr>
              <a:buSzPts val="2000"/>
              <a:buChar char="●"/>
            </a:pPr>
            <a:r>
              <a:rPr lang="en-US" sz="2000">
                <a:solidFill>
                  <a:schemeClr val="dk2"/>
                </a:solidFill>
              </a:rPr>
              <a:t>USED defines </a:t>
            </a:r>
            <a:r>
              <a:rPr lang="en-US" sz="2000" i="1">
                <a:solidFill>
                  <a:schemeClr val="dk2"/>
                </a:solidFill>
              </a:rPr>
              <a:t>evidence-based Interventions</a:t>
            </a:r>
            <a:r>
              <a:rPr lang="en-US" sz="2000">
                <a:solidFill>
                  <a:schemeClr val="dk2"/>
                </a:solidFill>
              </a:rPr>
              <a:t> as practices or programs that yield evidence of student results and improved learning outcomes. They are defined in four tiers.</a:t>
            </a:r>
            <a:endParaRPr sz="2000">
              <a:solidFill>
                <a:schemeClr val="dk2"/>
              </a:solidFill>
            </a:endParaRPr>
          </a:p>
        </p:txBody>
      </p:sp>
      <p:sp>
        <p:nvSpPr>
          <p:cNvPr id="290" name="Google Shape;290;p34" descr="Smartsheet Section 1: District Use of ESSER III Funds to Address Unfinished Learning&#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u="sng" dirty="0">
                <a:solidFill>
                  <a:schemeClr val="hlink"/>
                </a:solidFill>
                <a:latin typeface="Calibri"/>
                <a:ea typeface="Calibri"/>
                <a:cs typeface="Calibri"/>
                <a:sym typeface="Calibri"/>
                <a:hlinkClick r:id="rId3"/>
              </a:rPr>
              <a:t>Smartsheet</a:t>
            </a:r>
            <a:r>
              <a:rPr lang="en-US" sz="2400" b="1" dirty="0">
                <a:solidFill>
                  <a:schemeClr val="dk2"/>
                </a:solidFill>
                <a:latin typeface="Calibri"/>
                <a:ea typeface="Calibri"/>
                <a:cs typeface="Calibri"/>
                <a:sym typeface="Calibri"/>
              </a:rPr>
              <a:t> Section 1: District Use of ESSER III Funds to Address Unfinished Learning</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Addressing Unfinished Learning</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a:t>ESSER III District Plan &amp; </a:t>
            </a:r>
            <a:endParaRPr sz="2500"/>
          </a:p>
          <a:p>
            <a:pPr marL="0" lvl="0" indent="0" algn="ctr" rtl="0">
              <a:spcBef>
                <a:spcPts val="0"/>
              </a:spcBef>
              <a:spcAft>
                <a:spcPts val="0"/>
              </a:spcAft>
              <a:buNone/>
            </a:pPr>
            <a:r>
              <a:rPr lang="en-US" sz="2500"/>
              <a:t>Continuity of Services Plan Guide</a:t>
            </a:r>
            <a:endParaRPr sz="2500"/>
          </a:p>
        </p:txBody>
      </p:sp>
      <p:sp>
        <p:nvSpPr>
          <p:cNvPr id="297" name="Google Shape;297;p35"/>
          <p:cNvSpPr txBox="1"/>
          <p:nvPr/>
        </p:nvSpPr>
        <p:spPr>
          <a:xfrm>
            <a:off x="147475" y="1075475"/>
            <a:ext cx="8954700" cy="478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About the Strategies</a:t>
            </a:r>
            <a:endParaRPr sz="2400" b="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400" dirty="0">
                <a:solidFill>
                  <a:schemeClr val="dk2"/>
                </a:solidFill>
                <a:latin typeface="Calibri"/>
                <a:ea typeface="Calibri"/>
                <a:cs typeface="Calibri"/>
                <a:sym typeface="Calibri"/>
              </a:rPr>
              <a:t>To support planning for unfinished learning, ODE adapted </a:t>
            </a:r>
            <a:r>
              <a:rPr lang="en-US" sz="2300" dirty="0">
                <a:solidFill>
                  <a:schemeClr val="dk2"/>
                </a:solidFill>
                <a:latin typeface="Calibri"/>
                <a:ea typeface="Calibri"/>
                <a:cs typeface="Calibri"/>
                <a:sym typeface="Calibri"/>
              </a:rPr>
              <a:t>Education Resource Strategies (ERS)’s </a:t>
            </a:r>
            <a:r>
              <a:rPr lang="en-US" sz="2300" u="sng" dirty="0">
                <a:solidFill>
                  <a:srgbClr val="1B75BC"/>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five research-backed overarching “Power Strategies”</a:t>
            </a:r>
            <a:r>
              <a:rPr lang="en-US" sz="2300" dirty="0">
                <a:solidFill>
                  <a:srgbClr val="1B75BC"/>
                </a:solidFill>
                <a:latin typeface="Calibri"/>
                <a:ea typeface="Calibri"/>
                <a:cs typeface="Calibri"/>
                <a:sym typeface="Calibri"/>
              </a:rPr>
              <a:t>. </a:t>
            </a:r>
            <a:endParaRPr sz="2300" dirty="0">
              <a:solidFill>
                <a:srgbClr val="1B75BC"/>
              </a:solidFill>
              <a:latin typeface="Calibri"/>
              <a:ea typeface="Calibri"/>
              <a:cs typeface="Calibri"/>
              <a:sym typeface="Calibri"/>
            </a:endParaRPr>
          </a:p>
          <a:p>
            <a:pPr marL="0" lvl="0" indent="0" algn="l" rtl="0">
              <a:lnSpc>
                <a:spcPct val="90000"/>
              </a:lnSpc>
              <a:spcBef>
                <a:spcPts val="1000"/>
              </a:spcBef>
              <a:spcAft>
                <a:spcPts val="0"/>
              </a:spcAft>
              <a:buNone/>
            </a:pPr>
            <a:r>
              <a:rPr lang="en-US" sz="2300" dirty="0">
                <a:solidFill>
                  <a:schemeClr val="dk2"/>
                </a:solidFill>
                <a:latin typeface="Calibri"/>
                <a:ea typeface="Calibri"/>
                <a:cs typeface="Calibri"/>
                <a:sym typeface="Calibri"/>
              </a:rPr>
              <a:t>You may choose to use one or more of these strategies or use your own.</a:t>
            </a:r>
            <a:endParaRPr sz="2300" dirty="0">
              <a:solidFill>
                <a:schemeClr val="dk2"/>
              </a:solidFill>
              <a:latin typeface="Calibri"/>
              <a:ea typeface="Calibri"/>
              <a:cs typeface="Calibri"/>
              <a:sym typeface="Calibri"/>
            </a:endParaRPr>
          </a:p>
          <a:p>
            <a:pPr marL="457200" lvl="0" indent="-355600" algn="l" rtl="0">
              <a:lnSpc>
                <a:spcPct val="9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They are broad evidence-based strategies provided as an optional scaffold to support planning</a:t>
            </a:r>
            <a:endParaRPr sz="2000" dirty="0">
              <a:solidFill>
                <a:schemeClr val="dk2"/>
              </a:solidFill>
              <a:latin typeface="Calibri"/>
              <a:ea typeface="Calibri"/>
              <a:cs typeface="Calibri"/>
              <a:sym typeface="Calibri"/>
            </a:endParaRPr>
          </a:p>
          <a:p>
            <a:pPr marL="457200" lvl="0" indent="-355600" algn="l" rtl="0">
              <a:lnSpc>
                <a:spcPct val="9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Each strategy includes a description with examples of supporting evidence-based interventions. </a:t>
            </a:r>
            <a:endParaRPr sz="2000" dirty="0">
              <a:solidFill>
                <a:schemeClr val="dk2"/>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2000"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dirty="0">
                <a:solidFill>
                  <a:schemeClr val="dk2"/>
                </a:solidFill>
                <a:latin typeface="Calibri"/>
                <a:ea typeface="Calibri"/>
                <a:cs typeface="Calibri"/>
                <a:sym typeface="Calibri"/>
              </a:rPr>
              <a:t>A focus on deep investment in a small number of high-impact areas with cohesive and aligned strategies can provide a tremendous opportunity for significant growth.</a:t>
            </a:r>
            <a:endParaRPr sz="2000"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dirty="0">
              <a:solidFill>
                <a:schemeClr val="dk2"/>
              </a:solidFill>
              <a:latin typeface="Calibri"/>
              <a:ea typeface="Calibri"/>
              <a:cs typeface="Calibri"/>
              <a:sym typeface="Calibri"/>
            </a:endParaRPr>
          </a:p>
        </p:txBody>
      </p:sp>
      <p:sp>
        <p:nvSpPr>
          <p:cNvPr id="296" name="Google Shape;296;p35"/>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Unfinished Learning (20%+)</a:t>
            </a:r>
            <a:endParaRPr sz="4200" b="1">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5" name="Google Shape;305;p36" descr="&quot;&quot;"/>
          <p:cNvPicPr preferRelativeResize="0"/>
          <p:nvPr/>
        </p:nvPicPr>
        <p:blipFill rotWithShape="1">
          <a:blip r:embed="rId3">
            <a:alphaModFix/>
          </a:blip>
          <a:srcRect l="58701" t="12495" r="12434" b="67992"/>
          <a:stretch/>
        </p:blipFill>
        <p:spPr>
          <a:xfrm>
            <a:off x="4449525" y="3533325"/>
            <a:ext cx="4694477" cy="1784949"/>
          </a:xfrm>
          <a:prstGeom prst="rect">
            <a:avLst/>
          </a:prstGeom>
          <a:noFill/>
          <a:ln>
            <a:noFill/>
          </a:ln>
        </p:spPr>
      </p:pic>
      <p:sp>
        <p:nvSpPr>
          <p:cNvPr id="304" name="Google Shape;304;p36"/>
          <p:cNvSpPr txBox="1"/>
          <p:nvPr/>
        </p:nvSpPr>
        <p:spPr>
          <a:xfrm>
            <a:off x="174675" y="1115425"/>
            <a:ext cx="8776500" cy="5279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Steps to Complete Section 1</a:t>
            </a:r>
            <a:endParaRPr sz="2400" b="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400" dirty="0">
                <a:solidFill>
                  <a:schemeClr val="dk2"/>
                </a:solidFill>
                <a:latin typeface="Calibri"/>
                <a:ea typeface="Calibri"/>
                <a:cs typeface="Calibri"/>
                <a:sym typeface="Calibri"/>
              </a:rPr>
              <a:t>In the Smartsheet, indicate which strategy (or strategies) best describes your district’s priorities for addressing academic impact of lost instructional time. (Select all that apply.)</a:t>
            </a:r>
            <a:endParaRPr sz="24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endParaRPr sz="24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r>
              <a:rPr lang="en-US" sz="2000" dirty="0">
                <a:solidFill>
                  <a:schemeClr val="dk2"/>
                </a:solidFill>
                <a:latin typeface="Calibri"/>
                <a:ea typeface="Calibri"/>
                <a:cs typeface="Calibri"/>
                <a:sym typeface="Calibri"/>
              </a:rPr>
              <a:t>Broad evidence-based strategies provided as an optional scaffold to support planning</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Empowering, Adaptable Instruction</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Time &amp; Attention</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Conditions for Teachers</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Relationships &amp; Mental Health </a:t>
            </a:r>
            <a:endParaRPr sz="20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r>
              <a:rPr lang="en-US" sz="2000" dirty="0">
                <a:solidFill>
                  <a:schemeClr val="dk2"/>
                </a:solidFill>
                <a:latin typeface="Calibri"/>
                <a:ea typeface="Calibri"/>
                <a:cs typeface="Calibri"/>
                <a:sym typeface="Calibri"/>
              </a:rPr>
              <a:t>        Supports</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Family &amp; Community Partnerships</a:t>
            </a: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000" dirty="0">
                <a:solidFill>
                  <a:schemeClr val="dk2"/>
                </a:solidFill>
                <a:latin typeface="Calibri"/>
                <a:ea typeface="Calibri"/>
                <a:cs typeface="Calibri"/>
                <a:sym typeface="Calibri"/>
              </a:rPr>
              <a:t>Does your district have other prioritized strategies? Use this option:</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Other prioritized strategy (</a:t>
            </a:r>
            <a:r>
              <a:rPr lang="en-US" sz="2000" dirty="0" err="1">
                <a:solidFill>
                  <a:schemeClr val="dk2"/>
                </a:solidFill>
                <a:latin typeface="Calibri"/>
                <a:ea typeface="Calibri"/>
                <a:cs typeface="Calibri"/>
                <a:sym typeface="Calibri"/>
              </a:rPr>
              <a:t>ies</a:t>
            </a:r>
            <a:r>
              <a:rPr lang="en-US" sz="2000" dirty="0">
                <a:solidFill>
                  <a:schemeClr val="dk2"/>
                </a:solidFill>
                <a:latin typeface="Calibri"/>
                <a:ea typeface="Calibri"/>
                <a:cs typeface="Calibri"/>
                <a:sym typeface="Calibri"/>
              </a:rPr>
              <a:t>), please describe </a:t>
            </a:r>
            <a:endParaRPr sz="2000" dirty="0">
              <a:solidFill>
                <a:schemeClr val="dk2"/>
              </a:solidFill>
              <a:latin typeface="Calibri"/>
              <a:ea typeface="Calibri"/>
              <a:cs typeface="Calibri"/>
              <a:sym typeface="Calibri"/>
            </a:endParaRPr>
          </a:p>
        </p:txBody>
      </p:sp>
      <p:sp>
        <p:nvSpPr>
          <p:cNvPr id="303" name="Google Shape;303;p36"/>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dirty="0">
                <a:solidFill>
                  <a:schemeClr val="accent1"/>
                </a:solidFill>
                <a:latin typeface="Calibri"/>
                <a:ea typeface="Calibri"/>
                <a:cs typeface="Calibri"/>
                <a:sym typeface="Calibri"/>
              </a:rPr>
              <a:t>Unfinished Learning (20%+)</a:t>
            </a:r>
            <a:endParaRPr sz="4200" b="1" dirty="0">
              <a:solidFill>
                <a:schemeClr val="accent1"/>
              </a:solidFill>
              <a:latin typeface="Calibri"/>
              <a:ea typeface="Calibri"/>
              <a:cs typeface="Calibri"/>
              <a:sym typeface="Calibri"/>
            </a:endParaRPr>
          </a:p>
        </p:txBody>
      </p:sp>
      <p:sp>
        <p:nvSpPr>
          <p:cNvPr id="3" name="Title 2" hidden="1"/>
          <p:cNvSpPr>
            <a:spLocks noGrp="1"/>
          </p:cNvSpPr>
          <p:nvPr>
            <p:ph type="title"/>
          </p:nvPr>
        </p:nvSpPr>
        <p:spPr/>
        <p:txBody>
          <a:bodyPr/>
          <a:lstStyle/>
          <a:p>
            <a:r>
              <a:rPr lang="en-US" dirty="0"/>
              <a:t>Unfinished Learning (20%+)</a:t>
            </a:r>
            <a:br>
              <a:rPr lang="en-US" dirty="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3" name="Google Shape;313;p37" descr="&quot;&quot;"/>
          <p:cNvPicPr preferRelativeResize="0"/>
          <p:nvPr/>
        </p:nvPicPr>
        <p:blipFill rotWithShape="1">
          <a:blip r:embed="rId3">
            <a:alphaModFix/>
          </a:blip>
          <a:srcRect l="57672" t="28148" r="11904" b="19247"/>
          <a:stretch/>
        </p:blipFill>
        <p:spPr>
          <a:xfrm>
            <a:off x="4846575" y="1457600"/>
            <a:ext cx="4269624" cy="4152401"/>
          </a:xfrm>
          <a:prstGeom prst="rect">
            <a:avLst/>
          </a:prstGeom>
          <a:noFill/>
          <a:ln>
            <a:noFill/>
          </a:ln>
        </p:spPr>
      </p:pic>
      <p:sp>
        <p:nvSpPr>
          <p:cNvPr id="312" name="Google Shape;312;p37"/>
          <p:cNvSpPr txBox="1"/>
          <p:nvPr/>
        </p:nvSpPr>
        <p:spPr>
          <a:xfrm>
            <a:off x="218775" y="1221300"/>
            <a:ext cx="4627800" cy="4687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400" b="1" dirty="0">
                <a:solidFill>
                  <a:schemeClr val="dk2"/>
                </a:solidFill>
                <a:latin typeface="Calibri"/>
                <a:ea typeface="Calibri"/>
                <a:cs typeface="Calibri"/>
                <a:sym typeface="Calibri"/>
              </a:rPr>
              <a:t>For each strategy you select, there are two follow up items:</a:t>
            </a:r>
            <a:endParaRPr sz="2400" b="1" dirty="0">
              <a:solidFill>
                <a:schemeClr val="dk2"/>
              </a:solidFill>
              <a:latin typeface="Calibri"/>
              <a:ea typeface="Calibri"/>
              <a:cs typeface="Calibri"/>
              <a:sym typeface="Calibri"/>
            </a:endParaRPr>
          </a:p>
          <a:p>
            <a:pPr marL="457200" lvl="0" indent="-381000" algn="l" rtl="0">
              <a:lnSpc>
                <a:spcPct val="90000"/>
              </a:lnSpc>
              <a:spcBef>
                <a:spcPts val="1000"/>
              </a:spcBef>
              <a:spcAft>
                <a:spcPts val="0"/>
              </a:spcAft>
              <a:buClr>
                <a:schemeClr val="dk2"/>
              </a:buClr>
              <a:buSzPts val="2400"/>
              <a:buFont typeface="Calibri"/>
              <a:buAutoNum type="arabicPeriod"/>
            </a:pPr>
            <a:r>
              <a:rPr lang="en-US" sz="2400" dirty="0">
                <a:solidFill>
                  <a:schemeClr val="dk2"/>
                </a:solidFill>
                <a:latin typeface="Calibri"/>
                <a:ea typeface="Calibri"/>
                <a:cs typeface="Calibri"/>
                <a:sym typeface="Calibri"/>
              </a:rPr>
              <a:t>List Specific evidence-based intervention or activities within this Strategy. (&lt;200 words) </a:t>
            </a:r>
            <a:endParaRPr sz="2400" dirty="0">
              <a:solidFill>
                <a:schemeClr val="dk2"/>
              </a:solidFill>
              <a:latin typeface="Calibri"/>
              <a:ea typeface="Calibri"/>
              <a:cs typeface="Calibri"/>
              <a:sym typeface="Calibri"/>
            </a:endParaRPr>
          </a:p>
          <a:p>
            <a:pPr marL="457200" lvl="0" indent="0" algn="l" rtl="0">
              <a:lnSpc>
                <a:spcPct val="90000"/>
              </a:lnSpc>
              <a:spcBef>
                <a:spcPts val="1000"/>
              </a:spcBef>
              <a:spcAft>
                <a:spcPts val="0"/>
              </a:spcAft>
              <a:buNone/>
            </a:pPr>
            <a:endParaRPr sz="2400" dirty="0">
              <a:solidFill>
                <a:schemeClr val="dk2"/>
              </a:solidFill>
              <a:latin typeface="Calibri"/>
              <a:ea typeface="Calibri"/>
              <a:cs typeface="Calibri"/>
              <a:sym typeface="Calibri"/>
            </a:endParaRPr>
          </a:p>
          <a:p>
            <a:pPr marL="457200" lvl="0" indent="-381000" algn="l" rtl="0">
              <a:lnSpc>
                <a:spcPct val="90000"/>
              </a:lnSpc>
              <a:spcBef>
                <a:spcPts val="1000"/>
              </a:spcBef>
              <a:spcAft>
                <a:spcPts val="0"/>
              </a:spcAft>
              <a:buClr>
                <a:schemeClr val="dk2"/>
              </a:buClr>
              <a:buSzPts val="2400"/>
              <a:buFont typeface="Calibri"/>
              <a:buAutoNum type="arabicPeriod"/>
            </a:pPr>
            <a:r>
              <a:rPr lang="en-US" sz="2400" dirty="0">
                <a:solidFill>
                  <a:schemeClr val="dk2"/>
                </a:solidFill>
                <a:latin typeface="Calibri"/>
                <a:ea typeface="Calibri"/>
                <a:cs typeface="Calibri"/>
                <a:sym typeface="Calibri"/>
              </a:rPr>
              <a:t>Describe how the district will measure the effect of this investment for students who have been most impacted by COVID-19? (&lt;500 words)</a:t>
            </a:r>
            <a:endParaRPr sz="24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400" dirty="0">
              <a:solidFill>
                <a:schemeClr val="dk1"/>
              </a:solidFill>
              <a:latin typeface="Calibri"/>
              <a:ea typeface="Calibri"/>
              <a:cs typeface="Calibri"/>
              <a:sym typeface="Calibri"/>
            </a:endParaRPr>
          </a:p>
        </p:txBody>
      </p:sp>
      <p:sp>
        <p:nvSpPr>
          <p:cNvPr id="311" name="Google Shape;311;p37"/>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Unfinished Learning (20%+)</a:t>
            </a:r>
            <a:endParaRPr sz="4200" b="1">
              <a:solidFill>
                <a:schemeClr val="accent1"/>
              </a:solidFill>
              <a:latin typeface="Calibri"/>
              <a:ea typeface="Calibri"/>
              <a:cs typeface="Calibri"/>
              <a:sym typeface="Calibri"/>
            </a:endParaRPr>
          </a:p>
        </p:txBody>
      </p:sp>
      <p:sp>
        <p:nvSpPr>
          <p:cNvPr id="310" name="Google Shape;310;p37"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en-US" sz="2800" dirty="0">
                <a:solidFill>
                  <a:schemeClr val="accent1"/>
                </a:solidFill>
                <a:latin typeface="Calibri"/>
                <a:ea typeface="Calibri"/>
                <a:cs typeface="Calibri"/>
                <a:sym typeface="Calibri"/>
              </a:rPr>
              <a:t>Unfinished Learning (20%+)</a:t>
            </a:r>
            <a:br>
              <a:rPr lang="en-US" sz="2800" dirty="0">
                <a:solidFill>
                  <a:schemeClr val="accent1"/>
                </a:solidFill>
                <a:latin typeface="Calibri"/>
                <a:ea typeface="Calibri"/>
                <a:cs typeface="Calibri"/>
                <a:sym typeface="Calibri"/>
              </a:rPr>
            </a:br>
            <a:r>
              <a:rPr lang="en-US" sz="2500" dirty="0" smtClean="0"/>
              <a:t>Continuity </a:t>
            </a:r>
            <a:r>
              <a:rPr lang="en-US" sz="2500" dirty="0"/>
              <a:t>of Services Plan Guide</a:t>
            </a:r>
            <a:endParaRPr sz="25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p38"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
        <p:nvSpPr>
          <p:cNvPr id="320" name="Google Shape;320;p38"/>
          <p:cNvSpPr txBox="1">
            <a:spLocks noGrp="1"/>
          </p:cNvSpPr>
          <p:nvPr>
            <p:ph type="subTitle" idx="4294967295"/>
          </p:nvPr>
        </p:nvSpPr>
        <p:spPr>
          <a:xfrm>
            <a:off x="0" y="2006625"/>
            <a:ext cx="8980488" cy="453794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dirty="0">
                <a:solidFill>
                  <a:schemeClr val="dk2"/>
                </a:solidFill>
              </a:rPr>
              <a:t>USED Requirements</a:t>
            </a:r>
            <a:endParaRPr sz="2000" b="1" dirty="0">
              <a:solidFill>
                <a:schemeClr val="dk2"/>
              </a:solidFill>
            </a:endParaRPr>
          </a:p>
          <a:p>
            <a:pPr marL="457200" lvl="0" indent="-355600" algn="l" rtl="0">
              <a:spcBef>
                <a:spcPts val="1000"/>
              </a:spcBef>
              <a:spcAft>
                <a:spcPts val="0"/>
              </a:spcAft>
              <a:buClr>
                <a:schemeClr val="dk2"/>
              </a:buClr>
              <a:buSzPts val="2000"/>
              <a:buChar char="●"/>
            </a:pPr>
            <a:r>
              <a:rPr lang="en-US" sz="2000" dirty="0">
                <a:solidFill>
                  <a:schemeClr val="dk2"/>
                </a:solidFill>
              </a:rPr>
              <a:t>To inform the plan, districts must:	</a:t>
            </a:r>
            <a:endParaRPr sz="2000" dirty="0">
              <a:solidFill>
                <a:schemeClr val="dk2"/>
              </a:solidFill>
            </a:endParaRPr>
          </a:p>
          <a:p>
            <a:pPr marL="914400" lvl="1" indent="-355600" algn="l" rtl="0">
              <a:spcBef>
                <a:spcPts val="1000"/>
              </a:spcBef>
              <a:spcAft>
                <a:spcPts val="0"/>
              </a:spcAft>
              <a:buClr>
                <a:schemeClr val="dk2"/>
              </a:buClr>
              <a:buSzPts val="2000"/>
              <a:buChar char="○"/>
            </a:pPr>
            <a:r>
              <a:rPr lang="en-US" dirty="0">
                <a:solidFill>
                  <a:schemeClr val="dk2"/>
                </a:solidFill>
                <a:latin typeface="Calibri"/>
                <a:ea typeface="Calibri"/>
                <a:cs typeface="Calibri"/>
                <a:sym typeface="Calibri"/>
              </a:rPr>
              <a:t>Conduct community engagement with stakeholders, including those disproportionately impacted by the pandemic</a:t>
            </a:r>
            <a:endParaRPr dirty="0">
              <a:solidFill>
                <a:schemeClr val="dk2"/>
              </a:solidFill>
              <a:latin typeface="Calibri"/>
              <a:ea typeface="Calibri"/>
              <a:cs typeface="Calibri"/>
              <a:sym typeface="Calibri"/>
            </a:endParaRPr>
          </a:p>
          <a:p>
            <a:pPr marL="914400" lvl="1" indent="-355600" algn="l" rtl="0">
              <a:spcBef>
                <a:spcPts val="1000"/>
              </a:spcBef>
              <a:spcAft>
                <a:spcPts val="0"/>
              </a:spcAft>
              <a:buClr>
                <a:schemeClr val="dk2"/>
              </a:buClr>
              <a:buSzPts val="2000"/>
              <a:buFont typeface="Calibri"/>
              <a:buChar char="○"/>
            </a:pPr>
            <a:r>
              <a:rPr lang="en-US" dirty="0">
                <a:solidFill>
                  <a:schemeClr val="dk2"/>
                </a:solidFill>
                <a:latin typeface="Calibri"/>
                <a:ea typeface="Calibri"/>
                <a:cs typeface="Calibri"/>
                <a:sym typeface="Calibri"/>
              </a:rPr>
              <a:t>Provide the public the opportunity for input on the district’s use of ESSER III funds </a:t>
            </a:r>
            <a:endParaRPr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Char char="●"/>
            </a:pPr>
            <a:r>
              <a:rPr lang="en-US" sz="2000" i="1" u="sng" dirty="0">
                <a:solidFill>
                  <a:schemeClr val="dk2"/>
                </a:solidFill>
              </a:rPr>
              <a:t>Most</a:t>
            </a:r>
            <a:r>
              <a:rPr lang="en-US" sz="2000" dirty="0">
                <a:solidFill>
                  <a:schemeClr val="dk2"/>
                </a:solidFill>
              </a:rPr>
              <a:t> of districts’ planning requirements for engagement are met through the ongoing community engagement in the SIA Plan process.</a:t>
            </a:r>
            <a:endParaRPr sz="2000" dirty="0">
              <a:solidFill>
                <a:schemeClr val="dk2"/>
              </a:solidFill>
            </a:endParaRPr>
          </a:p>
          <a:p>
            <a:pPr marL="914400" lvl="1" indent="-355600" algn="l" rtl="0">
              <a:spcBef>
                <a:spcPts val="1000"/>
              </a:spcBef>
              <a:spcAft>
                <a:spcPts val="0"/>
              </a:spcAft>
              <a:buClr>
                <a:schemeClr val="dk2"/>
              </a:buClr>
              <a:buSzPts val="2000"/>
              <a:buFont typeface="Calibri"/>
              <a:buChar char="○"/>
            </a:pPr>
            <a:r>
              <a:rPr lang="en-US" dirty="0">
                <a:solidFill>
                  <a:schemeClr val="dk2"/>
                </a:solidFill>
                <a:latin typeface="Calibri"/>
                <a:ea typeface="Calibri"/>
                <a:cs typeface="Calibri"/>
                <a:sym typeface="Calibri"/>
              </a:rPr>
              <a:t>ODE is only collecting supplementary information for Migrant Students and students who are incarcerated as those two student groups are not currently part of the SIA planning process.</a:t>
            </a:r>
            <a:endParaRPr dirty="0">
              <a:solidFill>
                <a:schemeClr val="dk2"/>
              </a:solidFill>
              <a:latin typeface="Calibri"/>
              <a:ea typeface="Calibri"/>
              <a:cs typeface="Calibri"/>
              <a:sym typeface="Calibri"/>
            </a:endParaRPr>
          </a:p>
          <a:p>
            <a:pPr marL="0" lvl="0" indent="0" algn="l" rtl="0">
              <a:spcBef>
                <a:spcPts val="1000"/>
              </a:spcBef>
              <a:spcAft>
                <a:spcPts val="0"/>
              </a:spcAft>
              <a:buNone/>
            </a:pPr>
            <a:endParaRPr sz="2200" dirty="0">
              <a:solidFill>
                <a:schemeClr val="dk2"/>
              </a:solidFill>
            </a:endParaRPr>
          </a:p>
        </p:txBody>
      </p:sp>
      <p:sp>
        <p:nvSpPr>
          <p:cNvPr id="323" name="Google Shape;323;p38" descr="Smartsheet Section 2. District Community Engagement to Inform Use of ESSER III Funds&#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u="sng" dirty="0">
                <a:solidFill>
                  <a:schemeClr val="hlink"/>
                </a:solidFill>
                <a:latin typeface="Calibri"/>
                <a:ea typeface="Calibri"/>
                <a:cs typeface="Calibri"/>
                <a:sym typeface="Calibri"/>
                <a:hlinkClick r:id="rId3"/>
              </a:rPr>
              <a:t>Smartsheet</a:t>
            </a:r>
            <a:r>
              <a:rPr lang="en-US" sz="2400" b="1" dirty="0">
                <a:solidFill>
                  <a:schemeClr val="dk2"/>
                </a:solidFill>
                <a:latin typeface="Calibri"/>
                <a:ea typeface="Calibri"/>
                <a:cs typeface="Calibri"/>
                <a:sym typeface="Calibri"/>
              </a:rPr>
              <a:t> Section 2. District Community Engagement to Inform Use of ESSER III Funds</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a:xfrm>
            <a:off x="1881838" y="111581"/>
            <a:ext cx="7152300" cy="938644"/>
          </a:xfrm>
        </p:spPr>
        <p:txBody>
          <a:bodyPr/>
          <a:lstStyle/>
          <a:p>
            <a:r>
              <a:rPr lang="en-US" dirty="0">
                <a:solidFill>
                  <a:schemeClr val="accent1"/>
                </a:solidFill>
                <a:latin typeface="Calibri"/>
                <a:ea typeface="Calibri"/>
                <a:cs typeface="Calibri"/>
                <a:sym typeface="Calibri"/>
              </a:rPr>
              <a:t>Community Engagement</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39"/>
          <p:cNvSpPr txBox="1">
            <a:spLocks noGrp="1"/>
          </p:cNvSpPr>
          <p:nvPr>
            <p:ph type="subTitle" idx="1"/>
          </p:nvPr>
        </p:nvSpPr>
        <p:spPr>
          <a:xfrm>
            <a:off x="51825" y="1275350"/>
            <a:ext cx="8695200" cy="5147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dirty="0" smtClean="0">
                <a:solidFill>
                  <a:schemeClr val="dk2"/>
                </a:solidFill>
              </a:rPr>
              <a:t>The </a:t>
            </a:r>
            <a:r>
              <a:rPr lang="en-US" sz="1800" b="1" dirty="0" smtClean="0">
                <a:solidFill>
                  <a:schemeClr val="dk2"/>
                </a:solidFill>
              </a:rPr>
              <a:t>intent</a:t>
            </a:r>
            <a:r>
              <a:rPr lang="en-US" sz="1800" dirty="0" smtClean="0">
                <a:solidFill>
                  <a:schemeClr val="dk2"/>
                </a:solidFill>
              </a:rPr>
              <a:t> of engagement for both SIA and ESSER III is to:</a:t>
            </a:r>
            <a:endParaRPr sz="1800" dirty="0" smtClean="0">
              <a:solidFill>
                <a:schemeClr val="dk2"/>
              </a:solidFill>
            </a:endParaRPr>
          </a:p>
          <a:p>
            <a:pPr marL="457200" lvl="0" indent="-342900" algn="l" rtl="0">
              <a:spcBef>
                <a:spcPts val="1000"/>
              </a:spcBef>
              <a:spcAft>
                <a:spcPts val="0"/>
              </a:spcAft>
              <a:buClr>
                <a:schemeClr val="dk2"/>
              </a:buClr>
              <a:buSzPts val="1800"/>
              <a:buChar char="●"/>
            </a:pPr>
            <a:r>
              <a:rPr lang="en-US" sz="1800" dirty="0" smtClean="0">
                <a:solidFill>
                  <a:schemeClr val="dk2"/>
                </a:solidFill>
              </a:rPr>
              <a:t>Understand student needs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Improve access and opportunities for students who have been historically underserved and disproportionately impacted</a:t>
            </a:r>
            <a:endParaRPr sz="1800" dirty="0" smtClean="0">
              <a:solidFill>
                <a:schemeClr val="dk2"/>
              </a:solidFill>
            </a:endParaRPr>
          </a:p>
          <a:p>
            <a:pPr marL="0" lvl="0" indent="0" algn="l" rtl="0">
              <a:spcBef>
                <a:spcPts val="1000"/>
              </a:spcBef>
              <a:spcAft>
                <a:spcPts val="0"/>
              </a:spcAft>
              <a:buNone/>
            </a:pPr>
            <a:r>
              <a:rPr lang="en-US" sz="1800" dirty="0" smtClean="0">
                <a:solidFill>
                  <a:schemeClr val="dk2"/>
                </a:solidFill>
              </a:rPr>
              <a:t>There is </a:t>
            </a:r>
            <a:r>
              <a:rPr lang="en-US" sz="1800" b="1" dirty="0" smtClean="0">
                <a:solidFill>
                  <a:schemeClr val="dk2"/>
                </a:solidFill>
              </a:rPr>
              <a:t>deep alignment</a:t>
            </a:r>
            <a:r>
              <a:rPr lang="en-US" sz="1800" dirty="0" smtClean="0">
                <a:solidFill>
                  <a:schemeClr val="dk2"/>
                </a:solidFill>
              </a:rPr>
              <a:t> between the community engagement requirements</a:t>
            </a:r>
            <a:endParaRPr sz="1800" dirty="0" smtClean="0">
              <a:solidFill>
                <a:schemeClr val="dk2"/>
              </a:solidFill>
            </a:endParaRPr>
          </a:p>
          <a:p>
            <a:pPr marL="457200" lvl="0" indent="-342900" algn="l" rtl="0">
              <a:spcBef>
                <a:spcPts val="1000"/>
              </a:spcBef>
              <a:spcAft>
                <a:spcPts val="0"/>
              </a:spcAft>
              <a:buClr>
                <a:schemeClr val="dk2"/>
              </a:buClr>
              <a:buSzPts val="1800"/>
              <a:buChar char="●"/>
            </a:pPr>
            <a:r>
              <a:rPr lang="en-US" sz="1800" dirty="0" smtClean="0">
                <a:solidFill>
                  <a:schemeClr val="dk2"/>
                </a:solidFill>
              </a:rPr>
              <a:t>Use of an equity lens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Focal groups are </a:t>
            </a:r>
            <a:r>
              <a:rPr lang="en-US" sz="1800" i="1" dirty="0" smtClean="0">
                <a:solidFill>
                  <a:schemeClr val="dk2"/>
                </a:solidFill>
              </a:rPr>
              <a:t>mostly</a:t>
            </a:r>
            <a:r>
              <a:rPr lang="en-US" sz="1800" dirty="0" smtClean="0">
                <a:solidFill>
                  <a:schemeClr val="dk2"/>
                </a:solidFill>
              </a:rPr>
              <a:t> the same; ESSER III includes Migrant Students and Incarcerated Youth as focal groups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The SIA plan fulfills most of the ESSER III engagement requirements</a:t>
            </a:r>
            <a:endParaRPr sz="1800" dirty="0" smtClean="0">
              <a:solidFill>
                <a:schemeClr val="dk2"/>
              </a:solidFill>
            </a:endParaRPr>
          </a:p>
          <a:p>
            <a:pPr marL="0" lvl="0" indent="0" algn="l" rtl="0">
              <a:spcBef>
                <a:spcPts val="1000"/>
              </a:spcBef>
              <a:spcAft>
                <a:spcPts val="0"/>
              </a:spcAft>
              <a:buNone/>
            </a:pPr>
            <a:r>
              <a:rPr lang="en-US" sz="1800" b="1" dirty="0" smtClean="0">
                <a:solidFill>
                  <a:schemeClr val="dk2"/>
                </a:solidFill>
              </a:rPr>
              <a:t>Learning about student needs can/should</a:t>
            </a:r>
            <a:endParaRPr sz="1800" dirty="0" smtClean="0">
              <a:solidFill>
                <a:schemeClr val="dk2"/>
              </a:solidFill>
            </a:endParaRPr>
          </a:p>
          <a:p>
            <a:pPr marL="457200" lvl="0" indent="-342900" algn="l" rtl="0">
              <a:spcBef>
                <a:spcPts val="1000"/>
              </a:spcBef>
              <a:spcAft>
                <a:spcPts val="0"/>
              </a:spcAft>
              <a:buClr>
                <a:schemeClr val="dk2"/>
              </a:buClr>
              <a:buSzPts val="1800"/>
              <a:buChar char="●"/>
            </a:pPr>
            <a:r>
              <a:rPr lang="en-US" sz="1800" dirty="0" smtClean="0">
                <a:solidFill>
                  <a:schemeClr val="dk2"/>
                </a:solidFill>
              </a:rPr>
              <a:t>Be connected to other engagements (e.g., HS Success, strategic planning, RSSL). It does not have to be a stand alone process.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Inform student needs and ESSER III investments. (This may include SIA activities you planned but weren’t able to do given the reduction in SIA funding.)</a:t>
            </a:r>
            <a:endParaRPr sz="1800" dirty="0" smtClean="0">
              <a:solidFill>
                <a:schemeClr val="dk2"/>
              </a:solidFill>
            </a:endParaRPr>
          </a:p>
          <a:p>
            <a:pPr marL="457200" lvl="0" indent="-330200" algn="l" rtl="0">
              <a:spcBef>
                <a:spcPts val="0"/>
              </a:spcBef>
              <a:spcAft>
                <a:spcPts val="0"/>
              </a:spcAft>
              <a:buClr>
                <a:schemeClr val="dk2"/>
              </a:buClr>
              <a:buSzPts val="1600"/>
              <a:buChar char="●"/>
            </a:pPr>
            <a:r>
              <a:rPr lang="en-US" sz="1800" dirty="0" smtClean="0">
                <a:solidFill>
                  <a:schemeClr val="dk2"/>
                </a:solidFill>
              </a:rPr>
              <a:t>Represent your community of students. Whether you have a couple of students in a focal group or a large community, consider how your local plan represents their unique needs.  </a:t>
            </a:r>
            <a:endParaRPr sz="1800" dirty="0">
              <a:solidFill>
                <a:schemeClr val="dk2"/>
              </a:solidFill>
            </a:endParaRPr>
          </a:p>
        </p:txBody>
      </p:sp>
      <p:sp>
        <p:nvSpPr>
          <p:cNvPr id="329" name="Google Shape;329;p39"/>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328" name="Google Shape;328;p39"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Community Engagement</a:t>
            </a:r>
            <a:endParaRPr sz="25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8" name="Google Shape;338;p40"/>
          <p:cNvSpPr txBox="1">
            <a:spLocks noGrp="1"/>
          </p:cNvSpPr>
          <p:nvPr>
            <p:ph type="subTitle" idx="1"/>
          </p:nvPr>
        </p:nvSpPr>
        <p:spPr>
          <a:xfrm>
            <a:off x="349975" y="4768500"/>
            <a:ext cx="8619600" cy="157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chemeClr val="dk2"/>
                </a:solidFill>
              </a:rPr>
              <a:t>Migrant Students and Incarcerated Youth are served through regional partnerships that vary by district. The information collected will inform how we plan to serve the students across the state.  </a:t>
            </a:r>
            <a:endParaRPr sz="2000">
              <a:solidFill>
                <a:schemeClr val="dk2"/>
              </a:solidFill>
            </a:endParaRPr>
          </a:p>
          <a:p>
            <a:pPr marL="0" lvl="0" indent="0" algn="l" rtl="0">
              <a:spcBef>
                <a:spcPts val="1000"/>
              </a:spcBef>
              <a:spcAft>
                <a:spcPts val="0"/>
              </a:spcAft>
              <a:buNone/>
            </a:pPr>
            <a:r>
              <a:rPr lang="en-US" sz="2000">
                <a:solidFill>
                  <a:schemeClr val="dk2"/>
                </a:solidFill>
              </a:rPr>
              <a:t>Logic is built into the questions and will vary based on students enrolled in your district and how services are provided.</a:t>
            </a:r>
            <a:endParaRPr sz="2000">
              <a:solidFill>
                <a:schemeClr val="dk2"/>
              </a:solidFill>
            </a:endParaRPr>
          </a:p>
          <a:p>
            <a:pPr marL="0" lvl="0" indent="0" algn="l" rtl="0">
              <a:spcBef>
                <a:spcPts val="1000"/>
              </a:spcBef>
              <a:spcAft>
                <a:spcPts val="0"/>
              </a:spcAft>
              <a:buNone/>
            </a:pPr>
            <a:endParaRPr sz="2000">
              <a:solidFill>
                <a:schemeClr val="dk2"/>
              </a:solidFill>
            </a:endParaRPr>
          </a:p>
        </p:txBody>
      </p:sp>
      <p:sp>
        <p:nvSpPr>
          <p:cNvPr id="337" name="Google Shape;337;p40"/>
          <p:cNvSpPr txBox="1"/>
          <p:nvPr/>
        </p:nvSpPr>
        <p:spPr>
          <a:xfrm>
            <a:off x="697850" y="1163525"/>
            <a:ext cx="8043000" cy="350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1700" b="1" dirty="0">
                <a:solidFill>
                  <a:schemeClr val="dk2"/>
                </a:solidFill>
                <a:latin typeface="Calibri"/>
                <a:ea typeface="Calibri"/>
                <a:cs typeface="Calibri"/>
                <a:sym typeface="Calibri"/>
              </a:rPr>
              <a:t>Focal Groups</a:t>
            </a:r>
            <a:endParaRPr sz="1700" b="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1700" dirty="0">
                <a:solidFill>
                  <a:schemeClr val="dk2"/>
                </a:solidFill>
                <a:latin typeface="Calibri"/>
                <a:ea typeface="Calibri"/>
                <a:cs typeface="Calibri"/>
                <a:sym typeface="Calibri"/>
              </a:rPr>
              <a:t>Meaningful consultation with stakeholders for </a:t>
            </a:r>
            <a:r>
              <a:rPr lang="en-US" sz="1700" b="1" dirty="0">
                <a:solidFill>
                  <a:schemeClr val="dk2"/>
                </a:solidFill>
                <a:latin typeface="Calibri"/>
                <a:ea typeface="Calibri"/>
                <a:cs typeface="Calibri"/>
                <a:sym typeface="Calibri"/>
              </a:rPr>
              <a:t>both ESSER III and SIA</a:t>
            </a:r>
            <a:r>
              <a:rPr lang="en-US" sz="1700" dirty="0">
                <a:solidFill>
                  <a:schemeClr val="dk2"/>
                </a:solidFill>
                <a:latin typeface="Calibri"/>
                <a:ea typeface="Calibri"/>
                <a:cs typeface="Calibri"/>
                <a:sym typeface="Calibri"/>
              </a:rPr>
              <a:t> include: </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Students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Families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Educators, including school and district administrators, teachers, and their unions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Tribes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Civil rights organizations, including disability rights organizations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Stakeholders representing the interests of children with disabilities, English learners, children experiencing homelessness, children and youth in foster care, and other underserved students.</a:t>
            </a:r>
            <a:endParaRPr sz="17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1700" b="1" dirty="0">
                <a:solidFill>
                  <a:schemeClr val="dk2"/>
                </a:solidFill>
                <a:latin typeface="Calibri"/>
                <a:ea typeface="Calibri"/>
                <a:cs typeface="Calibri"/>
                <a:sym typeface="Calibri"/>
              </a:rPr>
              <a:t>ESSER III focal student groups</a:t>
            </a:r>
            <a:r>
              <a:rPr lang="en-US" sz="1700" dirty="0">
                <a:solidFill>
                  <a:schemeClr val="dk2"/>
                </a:solidFill>
                <a:latin typeface="Calibri"/>
                <a:ea typeface="Calibri"/>
                <a:cs typeface="Calibri"/>
                <a:sym typeface="Calibri"/>
              </a:rPr>
              <a:t>, NOT formally included in SIA:</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Migrant Students </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Incarcerated Youth </a:t>
            </a:r>
            <a:endParaRPr sz="2100" dirty="0">
              <a:solidFill>
                <a:schemeClr val="dk2"/>
              </a:solidFill>
              <a:latin typeface="Calibri"/>
              <a:ea typeface="Calibri"/>
              <a:cs typeface="Calibri"/>
              <a:sym typeface="Calibri"/>
            </a:endParaRPr>
          </a:p>
        </p:txBody>
      </p:sp>
      <p:sp>
        <p:nvSpPr>
          <p:cNvPr id="336" name="Google Shape;336;p40"/>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335" name="Google Shape;335;p40"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Community engagement </a:t>
            </a:r>
            <a:endParaRPr sz="2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41"/>
          <p:cNvSpPr txBox="1"/>
          <p:nvPr/>
        </p:nvSpPr>
        <p:spPr>
          <a:xfrm>
            <a:off x="6204274" y="5305925"/>
            <a:ext cx="2820600" cy="76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000"/>
              </a:spcAft>
              <a:buNone/>
            </a:pPr>
            <a:r>
              <a:rPr lang="en-US">
                <a:solidFill>
                  <a:schemeClr val="dk2"/>
                </a:solidFill>
                <a:latin typeface="Calibri"/>
                <a:ea typeface="Calibri"/>
                <a:cs typeface="Calibri"/>
                <a:sym typeface="Calibri"/>
              </a:rPr>
              <a:t>Note: the Smartsheet includes logic that may prompt for additional questions based on your responses.</a:t>
            </a:r>
            <a:endParaRPr/>
          </a:p>
        </p:txBody>
      </p:sp>
      <p:pic>
        <p:nvPicPr>
          <p:cNvPr id="346" name="Google Shape;346;p41" descr="&quot;&quot;"/>
          <p:cNvPicPr preferRelativeResize="0"/>
          <p:nvPr/>
        </p:nvPicPr>
        <p:blipFill rotWithShape="1">
          <a:blip r:embed="rId3">
            <a:alphaModFix/>
          </a:blip>
          <a:srcRect l="58023" t="5606" r="11318" b="18422"/>
          <a:stretch/>
        </p:blipFill>
        <p:spPr>
          <a:xfrm>
            <a:off x="6071875" y="1075475"/>
            <a:ext cx="3058125" cy="4262725"/>
          </a:xfrm>
          <a:prstGeom prst="rect">
            <a:avLst/>
          </a:prstGeom>
          <a:noFill/>
          <a:ln>
            <a:noFill/>
          </a:ln>
        </p:spPr>
      </p:pic>
      <p:sp>
        <p:nvSpPr>
          <p:cNvPr id="345" name="Google Shape;345;p41"/>
          <p:cNvSpPr txBox="1"/>
          <p:nvPr/>
        </p:nvSpPr>
        <p:spPr>
          <a:xfrm>
            <a:off x="27775" y="993275"/>
            <a:ext cx="6044100" cy="4777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Steps to Complete </a:t>
            </a:r>
            <a:r>
              <a:rPr lang="en-US" sz="2400" dirty="0">
                <a:solidFill>
                  <a:schemeClr val="dk2"/>
                </a:solidFill>
                <a:latin typeface="Calibri"/>
                <a:ea typeface="Calibri"/>
                <a:cs typeface="Calibri"/>
                <a:sym typeface="Calibri"/>
              </a:rPr>
              <a:t>Section 2</a:t>
            </a:r>
            <a:endParaRPr sz="2400" dirty="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Confirm whether your district’s SIA Plan is current</a:t>
            </a:r>
            <a:endParaRPr sz="2100" dirty="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Follow the prompts to share information about Migrant Students and Incarcerated Youth</a:t>
            </a:r>
            <a:endParaRPr sz="2100" dirty="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There is no one right answer. The information being collected across the state will:</a:t>
            </a:r>
            <a:endParaRPr sz="2100" dirty="0">
              <a:solidFill>
                <a:schemeClr val="dk2"/>
              </a:solidFill>
              <a:latin typeface="Calibri"/>
              <a:ea typeface="Calibri"/>
              <a:cs typeface="Calibri"/>
              <a:sym typeface="Calibri"/>
            </a:endParaRPr>
          </a:p>
          <a:p>
            <a:pPr marL="914400" lvl="1"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Likely reflect a large range of student enrollment scenarios, service contracts, and partnerships</a:t>
            </a:r>
            <a:endParaRPr sz="2100" dirty="0">
              <a:solidFill>
                <a:schemeClr val="dk2"/>
              </a:solidFill>
              <a:latin typeface="Calibri"/>
              <a:ea typeface="Calibri"/>
              <a:cs typeface="Calibri"/>
              <a:sym typeface="Calibri"/>
            </a:endParaRPr>
          </a:p>
          <a:p>
            <a:pPr marL="914400" lvl="1"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Inform statewide plans to better support the students going forward</a:t>
            </a:r>
            <a:endParaRPr sz="2100" dirty="0">
              <a:solidFill>
                <a:schemeClr val="dk2"/>
              </a:solidFill>
              <a:latin typeface="Calibri"/>
              <a:ea typeface="Calibri"/>
              <a:cs typeface="Calibri"/>
              <a:sym typeface="Calibri"/>
            </a:endParaRPr>
          </a:p>
          <a:p>
            <a:pPr marL="914400" lvl="1" indent="-361950" algn="l" rtl="0">
              <a:lnSpc>
                <a:spcPct val="90000"/>
              </a:lnSpc>
              <a:spcBef>
                <a:spcPts val="1000"/>
              </a:spcBef>
              <a:spcAft>
                <a:spcPts val="1000"/>
              </a:spcAft>
              <a:buClr>
                <a:schemeClr val="dk2"/>
              </a:buClr>
              <a:buSzPts val="2100"/>
              <a:buFont typeface="Calibri"/>
              <a:buChar char="○"/>
            </a:pPr>
            <a:r>
              <a:rPr lang="en-US" sz="2100" dirty="0">
                <a:solidFill>
                  <a:schemeClr val="dk2"/>
                </a:solidFill>
                <a:latin typeface="Calibri"/>
                <a:ea typeface="Calibri"/>
                <a:cs typeface="Calibri"/>
                <a:sym typeface="Calibri"/>
              </a:rPr>
              <a:t>Help identify where work is underway to build on and share learning</a:t>
            </a:r>
            <a:endParaRPr sz="2100" dirty="0">
              <a:solidFill>
                <a:schemeClr val="dk2"/>
              </a:solidFill>
              <a:latin typeface="Calibri"/>
              <a:ea typeface="Calibri"/>
              <a:cs typeface="Calibri"/>
              <a:sym typeface="Calibri"/>
            </a:endParaRPr>
          </a:p>
        </p:txBody>
      </p:sp>
      <p:sp>
        <p:nvSpPr>
          <p:cNvPr id="344" name="Google Shape;344;p41"/>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343" name="Google Shape;343;p41"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Community Engagement  </a:t>
            </a:r>
            <a:endParaRPr sz="2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6" name="Google Shape;356;p42" descr="Smartsheet section 3"/>
          <p:cNvSpPr/>
          <p:nvPr/>
        </p:nvSpPr>
        <p:spPr>
          <a:xfrm>
            <a:off x="0" y="1126275"/>
            <a:ext cx="9144000" cy="5172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42" descr="&quot;&quot;"/>
          <p:cNvPicPr preferRelativeResize="0"/>
          <p:nvPr/>
        </p:nvPicPr>
        <p:blipFill rotWithShape="1">
          <a:blip r:embed="rId3">
            <a:alphaModFix/>
          </a:blip>
          <a:srcRect l="3191" t="24766" r="49381" b="4472"/>
          <a:stretch/>
        </p:blipFill>
        <p:spPr>
          <a:xfrm>
            <a:off x="4897802" y="1742425"/>
            <a:ext cx="4004398" cy="3360836"/>
          </a:xfrm>
          <a:prstGeom prst="rect">
            <a:avLst/>
          </a:prstGeom>
          <a:noFill/>
          <a:ln>
            <a:noFill/>
          </a:ln>
        </p:spPr>
      </p:pic>
      <p:sp>
        <p:nvSpPr>
          <p:cNvPr id="359" name="Google Shape;359;p42"/>
          <p:cNvSpPr txBox="1"/>
          <p:nvPr/>
        </p:nvSpPr>
        <p:spPr>
          <a:xfrm>
            <a:off x="5368317" y="4672508"/>
            <a:ext cx="3235500" cy="920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u="sng" dirty="0">
                <a:solidFill>
                  <a:schemeClr val="accent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Integrated Planning Tool</a:t>
            </a:r>
            <a:r>
              <a:rPr lang="en-US" sz="1900" dirty="0">
                <a:solidFill>
                  <a:schemeClr val="dk2"/>
                </a:solidFill>
                <a:latin typeface="Calibri"/>
                <a:ea typeface="Calibri"/>
                <a:cs typeface="Calibri"/>
                <a:sym typeface="Calibri"/>
              </a:rPr>
              <a:t> (IPT)</a:t>
            </a:r>
            <a:endParaRPr sz="1900" dirty="0">
              <a:solidFill>
                <a:schemeClr val="dk2"/>
              </a:solidFill>
              <a:latin typeface="Calibri"/>
              <a:ea typeface="Calibri"/>
              <a:cs typeface="Calibri"/>
              <a:sym typeface="Calibri"/>
            </a:endParaRPr>
          </a:p>
          <a:p>
            <a:pPr marL="0" lvl="0" indent="0" algn="l" rtl="0">
              <a:lnSpc>
                <a:spcPct val="90000"/>
              </a:lnSpc>
              <a:spcBef>
                <a:spcPts val="0"/>
              </a:spcBef>
              <a:spcAft>
                <a:spcPts val="1000"/>
              </a:spcAft>
              <a:buNone/>
            </a:pPr>
            <a:r>
              <a:rPr lang="en-US" sz="1600" dirty="0">
                <a:solidFill>
                  <a:schemeClr val="dk2"/>
                </a:solidFill>
                <a:latin typeface="Calibri"/>
                <a:ea typeface="Calibri"/>
                <a:cs typeface="Calibri"/>
                <a:sym typeface="Calibri"/>
              </a:rPr>
              <a:t>This is an adapted (and simplified) version of the SIA IPT.</a:t>
            </a:r>
            <a:endParaRPr sz="1600" dirty="0">
              <a:solidFill>
                <a:schemeClr val="dk2"/>
              </a:solidFill>
              <a:latin typeface="Calibri"/>
              <a:ea typeface="Calibri"/>
              <a:cs typeface="Calibri"/>
              <a:sym typeface="Calibri"/>
            </a:endParaRPr>
          </a:p>
        </p:txBody>
      </p:sp>
      <p:sp>
        <p:nvSpPr>
          <p:cNvPr id="353" name="Google Shape;353;p4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
        <p:nvSpPr>
          <p:cNvPr id="360" name="Google Shape;360;p42"/>
          <p:cNvSpPr txBox="1"/>
          <p:nvPr/>
        </p:nvSpPr>
        <p:spPr>
          <a:xfrm>
            <a:off x="267325" y="5455175"/>
            <a:ext cx="87156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1000"/>
              </a:spcAft>
              <a:buNone/>
            </a:pPr>
            <a:r>
              <a:rPr lang="en-US" sz="2000">
                <a:solidFill>
                  <a:schemeClr val="dk2"/>
                </a:solidFill>
                <a:latin typeface="Calibri"/>
                <a:ea typeface="Calibri"/>
                <a:cs typeface="Calibri"/>
                <a:sym typeface="Calibri"/>
              </a:rPr>
              <a:t>ODE is only requiring year 1 (2021-2022) estimates at this point. We understand many districts are in early stages of ESSER III planning.  ODE will provide more information on submitting updates. </a:t>
            </a:r>
            <a:endParaRPr sz="2000">
              <a:solidFill>
                <a:schemeClr val="dk2"/>
              </a:solidFill>
              <a:latin typeface="Calibri"/>
              <a:ea typeface="Calibri"/>
              <a:cs typeface="Calibri"/>
              <a:sym typeface="Calibri"/>
            </a:endParaRPr>
          </a:p>
        </p:txBody>
      </p:sp>
      <p:sp>
        <p:nvSpPr>
          <p:cNvPr id="354" name="Google Shape;354;p42"/>
          <p:cNvSpPr txBox="1">
            <a:spLocks noGrp="1"/>
          </p:cNvSpPr>
          <p:nvPr>
            <p:ph type="subTitle" idx="4294967295"/>
          </p:nvPr>
        </p:nvSpPr>
        <p:spPr>
          <a:xfrm>
            <a:off x="0" y="1687513"/>
            <a:ext cx="4676775" cy="366871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solidFill>
                  <a:schemeClr val="dk2"/>
                </a:solidFill>
              </a:rPr>
              <a:t>USED Requirements</a:t>
            </a:r>
            <a:endParaRPr sz="2000" b="1">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Districts must use ESSER III funds in accordance with the ARP Act </a:t>
            </a:r>
            <a:endParaRPr sz="2000">
              <a:solidFill>
                <a:schemeClr val="dk2"/>
              </a:solidFill>
            </a:endParaRPr>
          </a:p>
          <a:p>
            <a:pPr marL="457200" lvl="0" indent="0" algn="l" rtl="0">
              <a:spcBef>
                <a:spcPts val="1000"/>
              </a:spcBef>
              <a:spcAft>
                <a:spcPts val="0"/>
              </a:spcAft>
              <a:buNone/>
            </a:pPr>
            <a:r>
              <a:rPr lang="en-US" sz="1700">
                <a:solidFill>
                  <a:schemeClr val="dk2"/>
                </a:solidFill>
                <a:latin typeface="Calibri"/>
                <a:ea typeface="Calibri"/>
                <a:cs typeface="Calibri"/>
                <a:sym typeface="Calibri"/>
              </a:rPr>
              <a:t>The IPT is designed to show how the money is being invested to support outcomes and strategies in accordance with the ARP Act</a:t>
            </a:r>
            <a:endParaRPr sz="170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Char char="●"/>
            </a:pPr>
            <a:r>
              <a:rPr lang="en-US" sz="2000">
                <a:solidFill>
                  <a:schemeClr val="dk2"/>
                </a:solidFill>
              </a:rPr>
              <a:t>Districts must make the plans available to the public. </a:t>
            </a:r>
            <a:endParaRPr sz="2000">
              <a:solidFill>
                <a:schemeClr val="dk2"/>
              </a:solidFill>
            </a:endParaRPr>
          </a:p>
          <a:p>
            <a:pPr marL="457200" marR="0" lvl="0" indent="0" algn="l" rtl="0">
              <a:lnSpc>
                <a:spcPct val="90000"/>
              </a:lnSpc>
              <a:spcBef>
                <a:spcPts val="1000"/>
              </a:spcBef>
              <a:spcAft>
                <a:spcPts val="1000"/>
              </a:spcAft>
              <a:buNone/>
            </a:pPr>
            <a:r>
              <a:rPr lang="en-US" sz="1700">
                <a:solidFill>
                  <a:schemeClr val="dk2"/>
                </a:solidFill>
                <a:latin typeface="Calibri"/>
                <a:ea typeface="Calibri"/>
                <a:cs typeface="Calibri"/>
                <a:sym typeface="Calibri"/>
              </a:rPr>
              <a:t>The information in the IPT “Outcomes, Strategies, and Activities” may be adapted for accessibility and act as your public facing district plan</a:t>
            </a:r>
            <a:r>
              <a:rPr lang="en-US" sz="1700">
                <a:solidFill>
                  <a:schemeClr val="dk2"/>
                </a:solidFill>
              </a:rPr>
              <a:t>.</a:t>
            </a:r>
            <a:endParaRPr sz="2000">
              <a:solidFill>
                <a:schemeClr val="dk2"/>
              </a:solidFill>
            </a:endParaRPr>
          </a:p>
        </p:txBody>
      </p:sp>
      <p:sp>
        <p:nvSpPr>
          <p:cNvPr id="357" name="Google Shape;357;p42"/>
          <p:cNvSpPr txBox="1"/>
          <p:nvPr/>
        </p:nvSpPr>
        <p:spPr>
          <a:xfrm>
            <a:off x="73750" y="1052250"/>
            <a:ext cx="89793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Smartsheet Section 3 - Integrated Planning Tool (IPT)</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Integrated Planning Tool (IPT)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7"/>
          <p:cNvSpPr txBox="1">
            <a:spLocks noGrp="1"/>
          </p:cNvSpPr>
          <p:nvPr>
            <p:ph type="title"/>
          </p:nvPr>
        </p:nvSpPr>
        <p:spPr>
          <a:xfrm>
            <a:off x="0" y="1132842"/>
            <a:ext cx="9144000" cy="759900"/>
          </a:xfrm>
          <a:prstGeom prst="rect">
            <a:avLst/>
          </a:prstGeom>
        </p:spPr>
        <p:txBody>
          <a:bodyPr spcFirstLastPara="1" wrap="square" lIns="91425" tIns="45700" rIns="91425" bIns="45700" anchor="ctr" anchorCtr="0">
            <a:normAutofit/>
          </a:bodyPr>
          <a:lstStyle/>
          <a:p>
            <a:pPr algn="r"/>
            <a:r>
              <a:rPr lang="en" dirty="0" smtClean="0"/>
              <a:t>ODE ESSER </a:t>
            </a:r>
            <a:r>
              <a:rPr lang="en" dirty="0"/>
              <a:t>Q &amp; A Team Today</a:t>
            </a:r>
            <a:endParaRPr dirty="0"/>
          </a:p>
        </p:txBody>
      </p:sp>
      <p:pic>
        <p:nvPicPr>
          <p:cNvPr id="196" name="Google Shape;196;p37" descr="Picture: Jennifer Patterson"/>
          <p:cNvPicPr preferRelativeResize="0"/>
          <p:nvPr/>
        </p:nvPicPr>
        <p:blipFill rotWithShape="1">
          <a:blip r:embed="rId3">
            <a:alphaModFix/>
          </a:blip>
          <a:srcRect l="-12296" r="7912" b="17396"/>
          <a:stretch/>
        </p:blipFill>
        <p:spPr>
          <a:xfrm>
            <a:off x="1441050" y="2923725"/>
            <a:ext cx="1608750" cy="2018898"/>
          </a:xfrm>
          <a:prstGeom prst="rect">
            <a:avLst/>
          </a:prstGeom>
          <a:noFill/>
          <a:ln>
            <a:noFill/>
          </a:ln>
        </p:spPr>
      </p:pic>
      <p:pic>
        <p:nvPicPr>
          <p:cNvPr id="197" name="Google Shape;197;p37" descr="Picture: Cynthia Stinson"/>
          <p:cNvPicPr preferRelativeResize="0"/>
          <p:nvPr/>
        </p:nvPicPr>
        <p:blipFill rotWithShape="1">
          <a:blip r:embed="rId4">
            <a:alphaModFix/>
          </a:blip>
          <a:srcRect l="12978" t="-2700" r="-17899" b="2699"/>
          <a:stretch/>
        </p:blipFill>
        <p:spPr>
          <a:xfrm>
            <a:off x="5678904" y="2852275"/>
            <a:ext cx="1876927" cy="2008483"/>
          </a:xfrm>
          <a:prstGeom prst="rect">
            <a:avLst/>
          </a:prstGeom>
          <a:noFill/>
          <a:ln>
            <a:noFill/>
          </a:ln>
        </p:spPr>
      </p:pic>
      <p:sp>
        <p:nvSpPr>
          <p:cNvPr id="2" name="TextBox 1"/>
          <p:cNvSpPr txBox="1"/>
          <p:nvPr/>
        </p:nvSpPr>
        <p:spPr>
          <a:xfrm>
            <a:off x="490888" y="5303520"/>
            <a:ext cx="3580598" cy="738664"/>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Jennifer Patterson, </a:t>
            </a:r>
          </a:p>
          <a:p>
            <a:pPr algn="ctr"/>
            <a:r>
              <a:rPr lang="en-US" b="1" dirty="0" smtClean="0">
                <a:latin typeface="Calibri" panose="020F0502020204030204" pitchFamily="34" charset="0"/>
                <a:cs typeface="Calibri" panose="020F0502020204030204" pitchFamily="34" charset="0"/>
              </a:rPr>
              <a:t>Assistant Superintendent</a:t>
            </a:r>
          </a:p>
          <a:p>
            <a:pPr algn="ctr"/>
            <a:r>
              <a:rPr lang="en-US" b="1" dirty="0" smtClean="0">
                <a:latin typeface="Calibri" panose="020F0502020204030204" pitchFamily="34" charset="0"/>
                <a:cs typeface="Calibri" panose="020F0502020204030204" pitchFamily="34" charset="0"/>
              </a:rPr>
              <a:t>Office of Teaching, Learning, and Assessment</a:t>
            </a:r>
            <a:endParaRPr lang="en-US" b="1" dirty="0">
              <a:latin typeface="Calibri" panose="020F0502020204030204" pitchFamily="34" charset="0"/>
              <a:cs typeface="Calibri" panose="020F0502020204030204" pitchFamily="34" charset="0"/>
            </a:endParaRPr>
          </a:p>
        </p:txBody>
      </p:sp>
      <p:sp>
        <p:nvSpPr>
          <p:cNvPr id="3" name="TextBox 2"/>
          <p:cNvSpPr txBox="1"/>
          <p:nvPr/>
        </p:nvSpPr>
        <p:spPr>
          <a:xfrm>
            <a:off x="4687503" y="5303520"/>
            <a:ext cx="3801979" cy="954107"/>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Cynthia Stinson, </a:t>
            </a:r>
          </a:p>
          <a:p>
            <a:pPr algn="ctr"/>
            <a:r>
              <a:rPr lang="en-US" b="1" dirty="0" smtClean="0">
                <a:latin typeface="Calibri" panose="020F0502020204030204" pitchFamily="34" charset="0"/>
                <a:cs typeface="Calibri" panose="020F0502020204030204" pitchFamily="34" charset="0"/>
              </a:rPr>
              <a:t>Senior Manager of Federal </a:t>
            </a:r>
          </a:p>
          <a:p>
            <a:pPr algn="ctr"/>
            <a:r>
              <a:rPr lang="en-US" b="1" dirty="0" smtClean="0">
                <a:latin typeface="Calibri" panose="020F0502020204030204" pitchFamily="34" charset="0"/>
                <a:cs typeface="Calibri" panose="020F0502020204030204" pitchFamily="34" charset="0"/>
              </a:rPr>
              <a:t>Investment and Pandemic Renewal</a:t>
            </a:r>
          </a:p>
          <a:p>
            <a:pPr algn="ctr"/>
            <a:r>
              <a:rPr lang="en-US" b="1" dirty="0" smtClean="0">
                <a:latin typeface="Calibri" panose="020F0502020204030204" pitchFamily="34" charset="0"/>
                <a:cs typeface="Calibri" panose="020F0502020204030204" pitchFamily="34" charset="0"/>
              </a:rPr>
              <a:t>Office of Teaching, Learning, and Assessment</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828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9" name="Google Shape;369;p43" descr="&quot;&quot;"/>
          <p:cNvPicPr preferRelativeResize="0"/>
          <p:nvPr/>
        </p:nvPicPr>
        <p:blipFill rotWithShape="1">
          <a:blip r:embed="rId3">
            <a:alphaModFix/>
          </a:blip>
          <a:srcRect l="6084" t="90602" r="29186" b="5496"/>
          <a:stretch/>
        </p:blipFill>
        <p:spPr>
          <a:xfrm>
            <a:off x="565425" y="2098854"/>
            <a:ext cx="7733473" cy="262175"/>
          </a:xfrm>
          <a:prstGeom prst="rect">
            <a:avLst/>
          </a:prstGeom>
          <a:noFill/>
          <a:ln>
            <a:noFill/>
          </a:ln>
        </p:spPr>
      </p:pic>
      <p:sp>
        <p:nvSpPr>
          <p:cNvPr id="370" name="Google Shape;370;p43" descr="&quot;&quot;"/>
          <p:cNvSpPr/>
          <p:nvPr/>
        </p:nvSpPr>
        <p:spPr>
          <a:xfrm>
            <a:off x="872850" y="2398475"/>
            <a:ext cx="6949200" cy="131100"/>
          </a:xfrm>
          <a:prstGeom prst="rightArrow">
            <a:avLst>
              <a:gd name="adj1" fmla="val 50000"/>
              <a:gd name="adj2" fmla="val 50000"/>
            </a:avLst>
          </a:prstGeom>
          <a:solidFill>
            <a:srgbClr val="A61C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3" descr="Start here"/>
          <p:cNvSpPr/>
          <p:nvPr/>
        </p:nvSpPr>
        <p:spPr>
          <a:xfrm>
            <a:off x="501575" y="2015450"/>
            <a:ext cx="866400" cy="4470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68" name="Google Shape;368;p43" descr="Outcomes are the changes you are trying to cause.&#10;Strategies inform long-term goals, have a theory of action or impact, and consider resources, context, people and timelines. &#10;Activities are concrete and oriented to smaller steps or shorter time frames within the arc of a given strategy or set of strategies. Activities generally have specific resource allocations and might also be called initiatives, tactics, investments or work plans. (In the case of the ESSER III District Plan, an activity may be an intervention or a set of investments in support of an intervention.)&#10;Adapted from SIA Guidance, December 2019&#10;"/>
          <p:cNvGraphicFramePr/>
          <p:nvPr>
            <p:extLst>
              <p:ext uri="{D42A27DB-BD31-4B8C-83A1-F6EECF244321}">
                <p14:modId xmlns:p14="http://schemas.microsoft.com/office/powerpoint/2010/main" val="2469751108"/>
              </p:ext>
            </p:extLst>
          </p:nvPr>
        </p:nvGraphicFramePr>
        <p:xfrm>
          <a:off x="189400" y="3748900"/>
          <a:ext cx="8810975" cy="2492450"/>
        </p:xfrm>
        <a:graphic>
          <a:graphicData uri="http://schemas.openxmlformats.org/drawingml/2006/table">
            <a:tbl>
              <a:tblPr firstRow="1">
                <a:noFill/>
                <a:tableStyleId>{8A7EC185-EDF6-47BE-9A43-A9B0A7C11EB5}</a:tableStyleId>
              </a:tblPr>
              <a:tblGrid>
                <a:gridCol w="8810975">
                  <a:extLst>
                    <a:ext uri="{9D8B030D-6E8A-4147-A177-3AD203B41FA5}">
                      <a16:colId xmlns:a16="http://schemas.microsoft.com/office/drawing/2014/main" val="20000"/>
                    </a:ext>
                  </a:extLst>
                </a:gridCol>
              </a:tblGrid>
              <a:tr h="2492450">
                <a:tc>
                  <a:txBody>
                    <a:bodyPr/>
                    <a:lstStyle/>
                    <a:p>
                      <a:pPr marL="0" lvl="0" indent="0" algn="l" rtl="0">
                        <a:spcBef>
                          <a:spcPts val="600"/>
                        </a:spcBef>
                        <a:spcAft>
                          <a:spcPts val="0"/>
                        </a:spcAft>
                        <a:buNone/>
                      </a:pPr>
                      <a:r>
                        <a:rPr lang="en-US" sz="1600" b="1" dirty="0">
                          <a:latin typeface="Calibri"/>
                          <a:ea typeface="Calibri"/>
                          <a:cs typeface="Calibri"/>
                          <a:sym typeface="Calibri"/>
                        </a:rPr>
                        <a:t>Outcomes</a:t>
                      </a:r>
                      <a:r>
                        <a:rPr lang="en-US" sz="1600" dirty="0">
                          <a:latin typeface="Calibri"/>
                          <a:ea typeface="Calibri"/>
                          <a:cs typeface="Calibri"/>
                          <a:sym typeface="Calibri"/>
                        </a:rPr>
                        <a:t> are the changes you are trying to cause.</a:t>
                      </a:r>
                      <a:endParaRPr sz="1600" dirty="0">
                        <a:latin typeface="Calibri"/>
                        <a:ea typeface="Calibri"/>
                        <a:cs typeface="Calibri"/>
                        <a:sym typeface="Calibri"/>
                      </a:endParaRPr>
                    </a:p>
                    <a:p>
                      <a:pPr marL="0" lvl="0" indent="0" algn="l" rtl="0">
                        <a:spcBef>
                          <a:spcPts val="600"/>
                        </a:spcBef>
                        <a:spcAft>
                          <a:spcPts val="0"/>
                        </a:spcAft>
                        <a:buNone/>
                      </a:pPr>
                      <a:r>
                        <a:rPr lang="en-US" sz="1600" b="1" dirty="0">
                          <a:latin typeface="Calibri"/>
                          <a:ea typeface="Calibri"/>
                          <a:cs typeface="Calibri"/>
                          <a:sym typeface="Calibri"/>
                        </a:rPr>
                        <a:t>Strategies </a:t>
                      </a:r>
                      <a:r>
                        <a:rPr lang="en-US" sz="1600" dirty="0">
                          <a:latin typeface="Calibri"/>
                          <a:ea typeface="Calibri"/>
                          <a:cs typeface="Calibri"/>
                          <a:sym typeface="Calibri"/>
                        </a:rPr>
                        <a:t>inform long-term goals, have a theory of action or impact, and consider resources, context, people and timelines. </a:t>
                      </a:r>
                      <a:endParaRPr sz="1600" dirty="0">
                        <a:latin typeface="Calibri"/>
                        <a:ea typeface="Calibri"/>
                        <a:cs typeface="Calibri"/>
                        <a:sym typeface="Calibri"/>
                      </a:endParaRPr>
                    </a:p>
                    <a:p>
                      <a:pPr marL="0" lvl="0" indent="0" algn="l" rtl="0">
                        <a:spcBef>
                          <a:spcPts val="600"/>
                        </a:spcBef>
                        <a:spcAft>
                          <a:spcPts val="0"/>
                        </a:spcAft>
                        <a:buNone/>
                      </a:pPr>
                      <a:r>
                        <a:rPr lang="en-US" sz="1600" b="1" dirty="0">
                          <a:latin typeface="Calibri"/>
                          <a:ea typeface="Calibri"/>
                          <a:cs typeface="Calibri"/>
                          <a:sym typeface="Calibri"/>
                        </a:rPr>
                        <a:t>Activities</a:t>
                      </a:r>
                      <a:r>
                        <a:rPr lang="en-US" sz="1600" dirty="0">
                          <a:latin typeface="Calibri"/>
                          <a:ea typeface="Calibri"/>
                          <a:cs typeface="Calibri"/>
                          <a:sym typeface="Calibri"/>
                        </a:rPr>
                        <a:t> are concrete and oriented to smaller steps or shorter time frames within the arc of a given strategy or set of strategies. Activities generally have specific resource allocations and might also be called initiatives, tactics, investments or work plans. (In the case of the ESSER III District Plan, an activity may be an intervention or a set of investments in support of an intervention.)</a:t>
                      </a:r>
                      <a:endParaRPr sz="1600" dirty="0">
                        <a:latin typeface="Calibri"/>
                        <a:ea typeface="Calibri"/>
                        <a:cs typeface="Calibri"/>
                        <a:sym typeface="Calibri"/>
                      </a:endParaRPr>
                    </a:p>
                    <a:p>
                      <a:pPr marL="0" lvl="0" indent="0" algn="l" rtl="0">
                        <a:spcBef>
                          <a:spcPts val="600"/>
                        </a:spcBef>
                        <a:spcAft>
                          <a:spcPts val="600"/>
                        </a:spcAft>
                        <a:buNone/>
                      </a:pPr>
                      <a:r>
                        <a:rPr lang="en-US" sz="1600" i="1" dirty="0">
                          <a:latin typeface="Calibri"/>
                          <a:ea typeface="Calibri"/>
                          <a:cs typeface="Calibri"/>
                          <a:sym typeface="Calibri"/>
                        </a:rPr>
                        <a:t>Adapted from </a:t>
                      </a:r>
                      <a:r>
                        <a:rPr lang="en-US" sz="1600" i="1" u="sng" dirty="0">
                          <a:solidFill>
                            <a:srgbClr val="1155CC"/>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SIA Guidance</a:t>
                      </a:r>
                      <a:r>
                        <a:rPr lang="en-US" sz="1600" i="1" dirty="0">
                          <a:latin typeface="Calibri"/>
                          <a:ea typeface="Calibri"/>
                          <a:cs typeface="Calibri"/>
                          <a:sym typeface="Calibri"/>
                        </a:rPr>
                        <a:t>, December 2019</a:t>
                      </a:r>
                      <a:endParaRPr sz="1600" i="1"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
        <p:nvSpPr>
          <p:cNvPr id="367" name="Google Shape;367;p43"/>
          <p:cNvSpPr txBox="1"/>
          <p:nvPr/>
        </p:nvSpPr>
        <p:spPr>
          <a:xfrm>
            <a:off x="294975" y="1027199"/>
            <a:ext cx="8572500" cy="2380800"/>
          </a:xfrm>
          <a:prstGeom prst="rect">
            <a:avLst/>
          </a:prstGeom>
          <a:noFill/>
          <a:ln>
            <a:noFill/>
          </a:ln>
        </p:spPr>
        <p:txBody>
          <a:bodyPr spcFirstLastPara="1" wrap="square" lIns="91425" tIns="91425" rIns="91425" bIns="91425" anchor="t" anchorCtr="0">
            <a:spAutoFit/>
          </a:bodyPr>
          <a:lstStyle/>
          <a:p>
            <a:pPr marL="457200" lvl="0" indent="-355600" algn="l" rtl="0">
              <a:lnSpc>
                <a:spcPct val="90000"/>
              </a:lnSpc>
              <a:spcBef>
                <a:spcPts val="1000"/>
              </a:spcBef>
              <a:spcAft>
                <a:spcPts val="0"/>
              </a:spcAft>
              <a:buClr>
                <a:schemeClr val="dk2"/>
              </a:buClr>
              <a:buSzPts val="2000"/>
              <a:buFont typeface="Calibri"/>
              <a:buChar char="●"/>
            </a:pPr>
            <a:r>
              <a:rPr lang="en-US" sz="2000" b="1" dirty="0">
                <a:solidFill>
                  <a:srgbClr val="CC0000"/>
                </a:solidFill>
                <a:latin typeface="Calibri"/>
                <a:ea typeface="Calibri"/>
                <a:cs typeface="Calibri"/>
                <a:sym typeface="Calibri"/>
              </a:rPr>
              <a:t>Review all the tabs from left to right.</a:t>
            </a:r>
            <a:r>
              <a:rPr lang="en-US" sz="2000" dirty="0">
                <a:solidFill>
                  <a:schemeClr val="dk2"/>
                </a:solidFill>
                <a:latin typeface="Calibri"/>
                <a:ea typeface="Calibri"/>
                <a:cs typeface="Calibri"/>
                <a:sym typeface="Calibri"/>
              </a:rPr>
              <a:t> They include detailed instructions, examples, funding allocations, and other supporting information for completing the IPT.</a:t>
            </a: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000" dirty="0">
              <a:solidFill>
                <a:schemeClr val="dk2"/>
              </a:solidFill>
              <a:latin typeface="Calibri"/>
              <a:ea typeface="Calibri"/>
              <a:cs typeface="Calibri"/>
              <a:sym typeface="Calibri"/>
            </a:endParaRPr>
          </a:p>
          <a:p>
            <a:pPr marL="457200" lvl="0" indent="-355600" algn="l" rtl="0">
              <a:lnSpc>
                <a:spcPct val="9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The IPT template includes outcomes and sections for the essential information. District may choose to add sections, columns, or layer-in information relevant to their district and community. </a:t>
            </a:r>
            <a:endParaRPr sz="2000" dirty="0">
              <a:solidFill>
                <a:schemeClr val="dk2"/>
              </a:solidFill>
              <a:latin typeface="Calibri"/>
              <a:ea typeface="Calibri"/>
              <a:cs typeface="Calibri"/>
              <a:sym typeface="Calibri"/>
            </a:endParaRPr>
          </a:p>
        </p:txBody>
      </p:sp>
      <p:sp>
        <p:nvSpPr>
          <p:cNvPr id="366" name="Google Shape;366;p43"/>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Integrated Planning Tool (IPT)</a:t>
            </a:r>
            <a:endParaRPr sz="4200" b="1">
              <a:solidFill>
                <a:schemeClr val="accent1"/>
              </a:solidFill>
              <a:latin typeface="Calibri"/>
              <a:ea typeface="Calibri"/>
              <a:cs typeface="Calibri"/>
              <a:sym typeface="Calibri"/>
            </a:endParaRPr>
          </a:p>
        </p:txBody>
      </p:sp>
      <p:sp>
        <p:nvSpPr>
          <p:cNvPr id="365" name="Google Shape;365;p43"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Integrated planning tool</a:t>
            </a:r>
            <a:endParaRPr sz="2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9" name="Google Shape;379;p44" descr="learning targets"/>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4"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82" name="Google Shape;382;p44"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999999"/>
              </a:solidFill>
              <a:latin typeface="Arial"/>
              <a:ea typeface="Arial"/>
              <a:cs typeface="Arial"/>
              <a:sym typeface="Arial"/>
            </a:endParaRPr>
          </a:p>
        </p:txBody>
      </p:sp>
      <p:sp>
        <p:nvSpPr>
          <p:cNvPr id="383" name="Google Shape;383;p44"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77" name="Google Shape;377;p4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dirty="0"/>
          </a:p>
        </p:txBody>
      </p:sp>
      <p:sp>
        <p:nvSpPr>
          <p:cNvPr id="378" name="Google Shape;378;p44"/>
          <p:cNvSpPr txBox="1">
            <a:spLocks noGrp="1"/>
          </p:cNvSpPr>
          <p:nvPr>
            <p:ph type="subTitle" idx="4294967295"/>
          </p:nvPr>
        </p:nvSpPr>
        <p:spPr>
          <a:xfrm>
            <a:off x="3951475" y="908411"/>
            <a:ext cx="4940300" cy="590516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smtClean="0">
                <a:solidFill>
                  <a:schemeClr val="dk2"/>
                </a:solidFill>
              </a:rPr>
              <a:t>I </a:t>
            </a:r>
            <a:r>
              <a:rPr lang="en-US" sz="2400" b="1" dirty="0">
                <a:solidFill>
                  <a:schemeClr val="dk2"/>
                </a:solidFill>
              </a:rPr>
              <a:t>know:</a:t>
            </a:r>
            <a:endParaRPr sz="2400" b="1" dirty="0">
              <a:solidFill>
                <a:schemeClr val="dk2"/>
              </a:solidFill>
            </a:endParaRPr>
          </a:p>
          <a:p>
            <a:pPr marL="457200" lvl="0" indent="-393700" algn="l" rtl="0">
              <a:spcBef>
                <a:spcPts val="1000"/>
              </a:spcBef>
              <a:spcAft>
                <a:spcPts val="0"/>
              </a:spcAft>
              <a:buClr>
                <a:schemeClr val="dk2"/>
              </a:buClr>
              <a:buSzPts val="2600"/>
              <a:buChar char="✓"/>
            </a:pPr>
            <a:r>
              <a:rPr lang="en-US" sz="2400" dirty="0">
                <a:solidFill>
                  <a:schemeClr val="dk2"/>
                </a:solidFill>
              </a:rPr>
              <a:t>ESSER III District Plan Deliverables</a:t>
            </a:r>
            <a:endParaRPr sz="2400" dirty="0">
              <a:solidFill>
                <a:schemeClr val="dk2"/>
              </a:solidFill>
            </a:endParaRPr>
          </a:p>
          <a:p>
            <a:pPr marL="0" lvl="0" indent="0" algn="l" rtl="0">
              <a:spcBef>
                <a:spcPts val="1000"/>
              </a:spcBef>
              <a:spcAft>
                <a:spcPts val="0"/>
              </a:spcAft>
              <a:buNone/>
            </a:pPr>
            <a:r>
              <a:rPr lang="en-US" sz="2400" b="1" dirty="0">
                <a:solidFill>
                  <a:schemeClr val="dk2"/>
                </a:solidFill>
              </a:rPr>
              <a:t>I can:</a:t>
            </a:r>
            <a:endParaRPr sz="2400" b="1" dirty="0">
              <a:solidFill>
                <a:schemeClr val="dk2"/>
              </a:solidFill>
            </a:endParaRPr>
          </a:p>
          <a:p>
            <a:pPr marL="457200" marR="0" lvl="0" indent="-393700" algn="l" rtl="0">
              <a:lnSpc>
                <a:spcPct val="90000"/>
              </a:lnSpc>
              <a:spcBef>
                <a:spcPts val="1000"/>
              </a:spcBef>
              <a:spcAft>
                <a:spcPts val="0"/>
              </a:spcAft>
              <a:buClr>
                <a:schemeClr val="dk2"/>
              </a:buClr>
              <a:buSzPts val="2600"/>
              <a:buChar char="✓"/>
            </a:pPr>
            <a:r>
              <a:rPr lang="en-US" sz="2400" dirty="0">
                <a:solidFill>
                  <a:schemeClr val="dk2"/>
                </a:solidFill>
              </a:rPr>
              <a:t>Navigate planning resources</a:t>
            </a:r>
            <a:endParaRPr sz="2400" dirty="0">
              <a:solidFill>
                <a:schemeClr val="dk2"/>
              </a:solidFill>
            </a:endParaRPr>
          </a:p>
          <a:p>
            <a:pPr marL="457200" lvl="0" indent="-393700" algn="l" rtl="0">
              <a:spcBef>
                <a:spcPts val="1000"/>
              </a:spcBef>
              <a:spcAft>
                <a:spcPts val="0"/>
              </a:spcAft>
              <a:buClr>
                <a:schemeClr val="dk2"/>
              </a:buClr>
              <a:buSzPts val="2600"/>
              <a:buChar char="✓"/>
            </a:pPr>
            <a:r>
              <a:rPr lang="en-US" sz="2400" dirty="0">
                <a:solidFill>
                  <a:schemeClr val="dk2"/>
                </a:solidFill>
              </a:rPr>
              <a:t>Complete the technical steps to submit the ESSER III District Plan</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1: </a:t>
            </a:r>
            <a:r>
              <a:rPr lang="en-US" sz="2400" dirty="0" err="1">
                <a:solidFill>
                  <a:schemeClr val="dk2"/>
                </a:solidFill>
              </a:rPr>
              <a:t>Smartsheet</a:t>
            </a:r>
            <a:r>
              <a:rPr lang="en-US" sz="2400" dirty="0">
                <a:solidFill>
                  <a:schemeClr val="dk2"/>
                </a:solidFill>
              </a:rPr>
              <a:t> form</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2: Community Engagement</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3: Integrated Planning Tool</a:t>
            </a:r>
            <a:endParaRPr sz="2400" b="1" dirty="0">
              <a:solidFill>
                <a:schemeClr val="dk2"/>
              </a:solidFill>
            </a:endParaRPr>
          </a:p>
        </p:txBody>
      </p:sp>
      <p:sp>
        <p:nvSpPr>
          <p:cNvPr id="380" name="Google Shape;380;p44"/>
          <p:cNvSpPr txBox="1"/>
          <p:nvPr/>
        </p:nvSpPr>
        <p:spPr>
          <a:xfrm>
            <a:off x="246775" y="165424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dirty="0" smtClean="0"/>
              <a:t>Learning Targets</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cxnSp>
        <p:nvCxnSpPr>
          <p:cNvPr id="394" name="Google Shape;394;p45" descr="&quot;&quot;"/>
          <p:cNvCxnSpPr>
            <a:stCxn id="393" idx="2"/>
          </p:cNvCxnSpPr>
          <p:nvPr/>
        </p:nvCxnSpPr>
        <p:spPr>
          <a:xfrm rot="10800000">
            <a:off x="4052200" y="6281300"/>
            <a:ext cx="381600" cy="4200"/>
          </a:xfrm>
          <a:prstGeom prst="straightConnector1">
            <a:avLst/>
          </a:prstGeom>
          <a:noFill/>
          <a:ln w="28575" cap="flat" cmpd="sng">
            <a:solidFill>
              <a:schemeClr val="dk2"/>
            </a:solidFill>
            <a:prstDash val="solid"/>
            <a:round/>
            <a:headEnd type="triangle" w="med" len="med"/>
            <a:tailEnd type="none" w="med" len="med"/>
          </a:ln>
        </p:spPr>
      </p:cxnSp>
      <p:pic>
        <p:nvPicPr>
          <p:cNvPr id="392" name="Google Shape;392;p45" descr="Section 5 document upload"/>
          <p:cNvPicPr preferRelativeResize="0"/>
          <p:nvPr/>
        </p:nvPicPr>
        <p:blipFill rotWithShape="1">
          <a:blip r:embed="rId3">
            <a:alphaModFix/>
          </a:blip>
          <a:srcRect l="55448" t="56990" r="6715" b="7195"/>
          <a:stretch/>
        </p:blipFill>
        <p:spPr>
          <a:xfrm>
            <a:off x="4376025" y="3649425"/>
            <a:ext cx="4409426" cy="2781873"/>
          </a:xfrm>
          <a:prstGeom prst="rect">
            <a:avLst/>
          </a:prstGeom>
          <a:noFill/>
          <a:ln>
            <a:noFill/>
          </a:ln>
        </p:spPr>
      </p:pic>
      <p:pic>
        <p:nvPicPr>
          <p:cNvPr id="391" name="Google Shape;391;p45" descr="Section 3 ESSER III integrated planning tool and district plan"/>
          <p:cNvPicPr preferRelativeResize="0"/>
          <p:nvPr/>
        </p:nvPicPr>
        <p:blipFill rotWithShape="1">
          <a:blip r:embed="rId3">
            <a:alphaModFix/>
          </a:blip>
          <a:srcRect l="55448" t="7825" r="6715" b="62832"/>
          <a:stretch/>
        </p:blipFill>
        <p:spPr>
          <a:xfrm>
            <a:off x="4354300" y="1129251"/>
            <a:ext cx="4659748" cy="2408577"/>
          </a:xfrm>
          <a:prstGeom prst="rect">
            <a:avLst/>
          </a:prstGeom>
          <a:noFill/>
          <a:ln>
            <a:noFill/>
          </a:ln>
        </p:spPr>
      </p:pic>
      <p:sp>
        <p:nvSpPr>
          <p:cNvPr id="393" name="Google Shape;393;p45" descr="Send me a copy of my response option"/>
          <p:cNvSpPr/>
          <p:nvPr/>
        </p:nvSpPr>
        <p:spPr>
          <a:xfrm>
            <a:off x="4433800" y="6141800"/>
            <a:ext cx="2036100" cy="2874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txBox="1"/>
          <p:nvPr/>
        </p:nvSpPr>
        <p:spPr>
          <a:xfrm>
            <a:off x="49975" y="6019800"/>
            <a:ext cx="43260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800" dirty="0">
                <a:solidFill>
                  <a:schemeClr val="dk2"/>
                </a:solidFill>
                <a:latin typeface="Calibri"/>
                <a:ea typeface="Calibri"/>
                <a:cs typeface="Calibri"/>
                <a:sym typeface="Calibri"/>
              </a:rPr>
              <a:t>Select to receive a copy of your responses</a:t>
            </a:r>
            <a:endParaRPr sz="1200" dirty="0"/>
          </a:p>
        </p:txBody>
      </p:sp>
      <p:sp>
        <p:nvSpPr>
          <p:cNvPr id="390" name="Google Shape;390;p45"/>
          <p:cNvSpPr txBox="1"/>
          <p:nvPr/>
        </p:nvSpPr>
        <p:spPr>
          <a:xfrm>
            <a:off x="197000" y="1108975"/>
            <a:ext cx="3638100" cy="459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2"/>
                </a:solidFill>
                <a:latin typeface="Calibri"/>
                <a:ea typeface="Calibri"/>
                <a:cs typeface="Calibri"/>
                <a:sym typeface="Calibri"/>
              </a:rPr>
              <a:t>In Section 3</a:t>
            </a:r>
            <a:r>
              <a:rPr lang="en-US" sz="2000" dirty="0">
                <a:solidFill>
                  <a:schemeClr val="dk2"/>
                </a:solidFill>
                <a:latin typeface="Calibri"/>
                <a:ea typeface="Calibri"/>
                <a:cs typeface="Calibri"/>
                <a:sym typeface="Calibri"/>
              </a:rPr>
              <a:t> of the </a:t>
            </a:r>
            <a:r>
              <a:rPr lang="en-US" sz="2000" u="sng" dirty="0">
                <a:solidFill>
                  <a:schemeClr val="accent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Smartsheet</a:t>
            </a:r>
            <a:r>
              <a:rPr lang="en-US" sz="2000" dirty="0">
                <a:solidFill>
                  <a:schemeClr val="dk2"/>
                </a:solidFill>
                <a:latin typeface="Calibri"/>
                <a:ea typeface="Calibri"/>
                <a:cs typeface="Calibri"/>
                <a:sym typeface="Calibri"/>
              </a:rPr>
              <a:t>, upload the publicly available link to your ESSER III District Plan. (Note: The “Outcomes, Strategies, and Activities” tab of the IPT can be adapted for accessibility and act as your district plan.)</a:t>
            </a: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0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r>
              <a:rPr lang="en-US" sz="2000" i="1" dirty="0">
                <a:solidFill>
                  <a:schemeClr val="dk2"/>
                </a:solidFill>
                <a:latin typeface="Calibri"/>
                <a:ea typeface="Calibri"/>
                <a:cs typeface="Calibri"/>
                <a:sym typeface="Calibri"/>
              </a:rPr>
              <a:t>(Section 4 has moved and no longer applicable.)</a:t>
            </a:r>
            <a:br>
              <a:rPr lang="en-US" sz="2000" i="1" dirty="0">
                <a:solidFill>
                  <a:schemeClr val="dk2"/>
                </a:solidFill>
                <a:latin typeface="Calibri"/>
                <a:ea typeface="Calibri"/>
                <a:cs typeface="Calibri"/>
                <a:sym typeface="Calibri"/>
              </a:rPr>
            </a:br>
            <a:endParaRPr sz="2000" i="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000" b="1" dirty="0">
                <a:solidFill>
                  <a:schemeClr val="dk2"/>
                </a:solidFill>
                <a:latin typeface="Calibri"/>
                <a:ea typeface="Calibri"/>
                <a:cs typeface="Calibri"/>
                <a:sym typeface="Calibri"/>
              </a:rPr>
              <a:t>In Section 5</a:t>
            </a:r>
            <a:r>
              <a:rPr lang="en-US" sz="2000" dirty="0">
                <a:solidFill>
                  <a:schemeClr val="dk2"/>
                </a:solidFill>
                <a:latin typeface="Calibri"/>
                <a:ea typeface="Calibri"/>
                <a:cs typeface="Calibri"/>
                <a:sym typeface="Calibri"/>
              </a:rPr>
              <a:t> of the Smartsheet, upload the completed ESSER III Integrated Planning Tool.</a:t>
            </a:r>
            <a:endParaRPr sz="2000" dirty="0">
              <a:solidFill>
                <a:schemeClr val="dk2"/>
              </a:solidFill>
              <a:latin typeface="Calibri"/>
              <a:ea typeface="Calibri"/>
              <a:cs typeface="Calibri"/>
              <a:sym typeface="Calibri"/>
            </a:endParaRPr>
          </a:p>
        </p:txBody>
      </p:sp>
      <p:sp>
        <p:nvSpPr>
          <p:cNvPr id="388" name="Google Shape;388;p45"/>
          <p:cNvSpPr txBox="1">
            <a:spLocks noGrp="1"/>
          </p:cNvSpPr>
          <p:nvPr>
            <p:ph type="title"/>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smtClean="0">
                <a:solidFill>
                  <a:schemeClr val="accent1"/>
                </a:solidFill>
                <a:latin typeface="Calibri"/>
                <a:ea typeface="Calibri"/>
                <a:cs typeface="Calibri"/>
                <a:sym typeface="Calibri"/>
              </a:rPr>
              <a:t> Integrated </a:t>
            </a:r>
            <a:r>
              <a:rPr lang="en-US" sz="2800" dirty="0">
                <a:solidFill>
                  <a:schemeClr val="accent1"/>
                </a:solidFill>
                <a:latin typeface="Calibri"/>
                <a:ea typeface="Calibri"/>
                <a:cs typeface="Calibri"/>
                <a:sym typeface="Calibri"/>
              </a:rPr>
              <a:t>Planning Tool (IPT</a:t>
            </a:r>
            <a:r>
              <a:rPr lang="en-US" sz="2800" dirty="0" smtClean="0">
                <a:solidFill>
                  <a:schemeClr val="accent1"/>
                </a:solidFill>
                <a:latin typeface="Calibri"/>
                <a:ea typeface="Calibri"/>
                <a:cs typeface="Calibri"/>
                <a:sym typeface="Calibri"/>
              </a:rPr>
              <a:t>)</a:t>
            </a:r>
            <a:endParaRPr sz="2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2" name="Google Shape;402;p46" descr="&quot;&quot;"/>
          <p:cNvPicPr preferRelativeResize="0"/>
          <p:nvPr/>
        </p:nvPicPr>
        <p:blipFill rotWithShape="1">
          <a:blip r:embed="rId3">
            <a:alphaModFix/>
          </a:blip>
          <a:srcRect/>
          <a:stretch/>
        </p:blipFill>
        <p:spPr>
          <a:xfrm>
            <a:off x="171950" y="93775"/>
            <a:ext cx="3101325" cy="1302550"/>
          </a:xfrm>
          <a:prstGeom prst="rect">
            <a:avLst/>
          </a:prstGeom>
          <a:noFill/>
          <a:ln>
            <a:noFill/>
          </a:ln>
        </p:spPr>
      </p:pic>
      <p:pic>
        <p:nvPicPr>
          <p:cNvPr id="404" name="Google Shape;404;p46" descr="Picture of Cynthia Stinson"/>
          <p:cNvPicPr preferRelativeResize="0"/>
          <p:nvPr/>
        </p:nvPicPr>
        <p:blipFill rotWithShape="1">
          <a:blip r:embed="rId4">
            <a:alphaModFix/>
          </a:blip>
          <a:srcRect l="-2455" t="-3159" r="-2465" b="3159"/>
          <a:stretch/>
        </p:blipFill>
        <p:spPr>
          <a:xfrm>
            <a:off x="6587994" y="1851500"/>
            <a:ext cx="1550663" cy="1549377"/>
          </a:xfrm>
          <a:prstGeom prst="rect">
            <a:avLst/>
          </a:prstGeom>
          <a:noFill/>
          <a:ln>
            <a:noFill/>
          </a:ln>
        </p:spPr>
      </p:pic>
      <p:sp>
        <p:nvSpPr>
          <p:cNvPr id="406" name="Google Shape;406;p46"/>
          <p:cNvSpPr/>
          <p:nvPr/>
        </p:nvSpPr>
        <p:spPr>
          <a:xfrm>
            <a:off x="760396" y="3705726"/>
            <a:ext cx="4822257" cy="2637322"/>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700" b="1" dirty="0">
                <a:solidFill>
                  <a:schemeClr val="dk1"/>
                </a:solidFill>
                <a:latin typeface="Calibri"/>
                <a:ea typeface="Calibri"/>
                <a:cs typeface="Calibri"/>
                <a:sym typeface="Calibri"/>
              </a:rPr>
              <a:t>Drop in ESSER III District Plan Virtual Q&amp;A Sessions</a:t>
            </a:r>
            <a:endParaRPr sz="17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alibri"/>
                <a:ea typeface="Calibri"/>
                <a:cs typeface="Calibri"/>
                <a:sym typeface="Calibri"/>
              </a:rPr>
              <a:t>Dates (Zoom Link)</a:t>
            </a:r>
            <a:endParaRPr sz="1500" b="1"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dirty="0" smtClean="0">
                <a:solidFill>
                  <a:schemeClr val="dk1"/>
                </a:solidFill>
                <a:latin typeface="Calibri" panose="020F0502020204030204" pitchFamily="34" charset="0"/>
                <a:ea typeface="Calibri"/>
                <a:cs typeface="Calibri" panose="020F0502020204030204" pitchFamily="34" charset="0"/>
                <a:sym typeface="Calibri"/>
              </a:rPr>
              <a:t>Friday</a:t>
            </a:r>
            <a:r>
              <a:rPr lang="en-US" dirty="0">
                <a:solidFill>
                  <a:schemeClr val="dk1"/>
                </a:solidFill>
                <a:latin typeface="Calibri" panose="020F0502020204030204" pitchFamily="34" charset="0"/>
                <a:ea typeface="Calibri"/>
                <a:cs typeface="Calibri" panose="020F0502020204030204" pitchFamily="34" charset="0"/>
                <a:sym typeface="Calibri"/>
              </a:rPr>
              <a:t>, Sept 24, 11-12 (</a:t>
            </a:r>
            <a:r>
              <a:rPr lang="en-US" u="sng" dirty="0" smtClean="0">
                <a:solidFill>
                  <a:srgbClr val="1155CC"/>
                </a:solidFill>
                <a:latin typeface="Calibri" panose="020F0502020204030204" pitchFamily="34" charset="0"/>
                <a:ea typeface="Calibri"/>
                <a:cs typeface="Calibri" panose="020F0502020204030204" pitchFamily="34" charset="0"/>
                <a:sym typeface="Calibri"/>
                <a:hlinkClick r:id="rId5"/>
              </a:rPr>
              <a:t>Zoom</a:t>
            </a:r>
            <a:r>
              <a:rPr lang="en-US" dirty="0" smtClean="0">
                <a:solidFill>
                  <a:schemeClr val="dk1"/>
                </a:solidFill>
                <a:latin typeface="Calibri" panose="020F0502020204030204" pitchFamily="34" charset="0"/>
                <a:ea typeface="Calibri"/>
                <a:cs typeface="Calibri" panose="020F0502020204030204" pitchFamily="34" charset="0"/>
                <a:sym typeface="Calibri"/>
              </a:rPr>
              <a:t>)</a:t>
            </a:r>
          </a:p>
          <a:p>
            <a:pPr marL="628650" lvl="0" indent="-266700" algn="l" rtl="0">
              <a:spcBef>
                <a:spcPts val="0"/>
              </a:spcBef>
              <a:spcAft>
                <a:spcPts val="0"/>
              </a:spcAft>
              <a:buClr>
                <a:schemeClr val="dk1"/>
              </a:buClr>
              <a:buSzPts val="1500"/>
              <a:buFont typeface="Calibri"/>
              <a:buChar char="●"/>
            </a:pPr>
            <a:r>
              <a:rPr lang="en-US" dirty="0" smtClean="0">
                <a:latin typeface="Calibri" panose="020F0502020204030204" pitchFamily="34" charset="0"/>
                <a:cs typeface="Calibri" panose="020F0502020204030204" pitchFamily="34" charset="0"/>
              </a:rPr>
              <a:t>Wednesday</a:t>
            </a:r>
            <a:r>
              <a:rPr lang="en-US" dirty="0">
                <a:latin typeface="Calibri" panose="020F0502020204030204" pitchFamily="34" charset="0"/>
                <a:cs typeface="Calibri" panose="020F0502020204030204" pitchFamily="34" charset="0"/>
              </a:rPr>
              <a:t>, September 29, 3-4 pm (</a:t>
            </a:r>
            <a:r>
              <a:rPr lang="en-US" u="sng" dirty="0">
                <a:latin typeface="Calibri" panose="020F0502020204030204" pitchFamily="34" charset="0"/>
                <a:cs typeface="Calibri" panose="020F0502020204030204" pitchFamily="34" charset="0"/>
                <a:hlinkClick r:id="rId6"/>
              </a:rPr>
              <a:t>Zoom </a:t>
            </a:r>
            <a:r>
              <a:rPr lang="en-US" u="sng" dirty="0" smtClean="0">
                <a:latin typeface="Calibri" panose="020F0502020204030204" pitchFamily="34" charset="0"/>
                <a:cs typeface="Calibri" panose="020F0502020204030204" pitchFamily="34" charset="0"/>
                <a:hlinkClick r:id="rId6"/>
              </a:rPr>
              <a:t>link</a:t>
            </a:r>
            <a:r>
              <a:rPr lang="en-US" dirty="0" smtClean="0">
                <a:latin typeface="Calibri" panose="020F0502020204030204" pitchFamily="34" charset="0"/>
                <a:cs typeface="Calibri" panose="020F0502020204030204" pitchFamily="34" charset="0"/>
              </a:rPr>
              <a:t>)</a:t>
            </a:r>
          </a:p>
          <a:p>
            <a:pPr marL="628650" lvl="0" indent="-266700" algn="l" rtl="0">
              <a:spcBef>
                <a:spcPts val="0"/>
              </a:spcBef>
              <a:spcAft>
                <a:spcPts val="0"/>
              </a:spcAft>
              <a:buClr>
                <a:schemeClr val="dk1"/>
              </a:buClr>
              <a:buSzPts val="1500"/>
              <a:buFont typeface="Calibri"/>
              <a:buChar char="●"/>
            </a:pPr>
            <a:r>
              <a:rPr lang="en-US" dirty="0" smtClean="0">
                <a:latin typeface="Calibri" panose="020F0502020204030204" pitchFamily="34" charset="0"/>
                <a:cs typeface="Calibri" panose="020F0502020204030204" pitchFamily="34" charset="0"/>
              </a:rPr>
              <a:t>Tuesday</a:t>
            </a:r>
            <a:r>
              <a:rPr lang="en-US" dirty="0">
                <a:latin typeface="Calibri" panose="020F0502020204030204" pitchFamily="34" charset="0"/>
                <a:cs typeface="Calibri" panose="020F0502020204030204" pitchFamily="34" charset="0"/>
              </a:rPr>
              <a:t>, October 5, 3-4 pm (</a:t>
            </a:r>
            <a:r>
              <a:rPr lang="en-US" u="sng" dirty="0">
                <a:latin typeface="Calibri" panose="020F0502020204030204" pitchFamily="34" charset="0"/>
                <a:cs typeface="Calibri" panose="020F0502020204030204" pitchFamily="34" charset="0"/>
                <a:hlinkClick r:id="rId7"/>
              </a:rPr>
              <a:t>Zoom </a:t>
            </a:r>
            <a:r>
              <a:rPr lang="en-US" u="sng" dirty="0" smtClean="0">
                <a:latin typeface="Calibri" panose="020F0502020204030204" pitchFamily="34" charset="0"/>
                <a:cs typeface="Calibri" panose="020F0502020204030204" pitchFamily="34" charset="0"/>
                <a:hlinkClick r:id="rId7"/>
              </a:rPr>
              <a:t>link</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628650" lvl="0" indent="-266700" algn="l" rtl="0">
              <a:spcBef>
                <a:spcPts val="0"/>
              </a:spcBef>
              <a:spcAft>
                <a:spcPts val="0"/>
              </a:spcAft>
              <a:buClr>
                <a:schemeClr val="dk1"/>
              </a:buClr>
              <a:buSzPts val="1500"/>
              <a:buFont typeface="Calibri"/>
              <a:buChar char="●"/>
            </a:pPr>
            <a:r>
              <a:rPr lang="en-US" dirty="0" smtClean="0">
                <a:latin typeface="Calibri" panose="020F0502020204030204" pitchFamily="34" charset="0"/>
                <a:cs typeface="Calibri" panose="020F0502020204030204" pitchFamily="34" charset="0"/>
              </a:rPr>
              <a:t>Wednesday</a:t>
            </a:r>
            <a:r>
              <a:rPr lang="en-US" dirty="0">
                <a:latin typeface="Calibri" panose="020F0502020204030204" pitchFamily="34" charset="0"/>
                <a:cs typeface="Calibri" panose="020F0502020204030204" pitchFamily="34" charset="0"/>
              </a:rPr>
              <a:t>, October 13,  3-4 pm (</a:t>
            </a:r>
            <a:r>
              <a:rPr lang="en-US" u="sng" dirty="0">
                <a:latin typeface="Calibri" panose="020F0502020204030204" pitchFamily="34" charset="0"/>
                <a:cs typeface="Calibri" panose="020F0502020204030204" pitchFamily="34" charset="0"/>
                <a:hlinkClick r:id="rId8"/>
              </a:rPr>
              <a:t>Zoom </a:t>
            </a:r>
            <a:r>
              <a:rPr lang="en-US" u="sng" dirty="0" smtClean="0">
                <a:latin typeface="Calibri" panose="020F0502020204030204" pitchFamily="34" charset="0"/>
                <a:cs typeface="Calibri" panose="020F0502020204030204" pitchFamily="34" charset="0"/>
                <a:hlinkClick r:id="rId8"/>
              </a:rPr>
              <a:t>link</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628650" lvl="0" indent="-266700" algn="l" rtl="0">
              <a:spcBef>
                <a:spcPts val="0"/>
              </a:spcBef>
              <a:spcAft>
                <a:spcPts val="0"/>
              </a:spcAft>
              <a:buClr>
                <a:schemeClr val="dk1"/>
              </a:buClr>
              <a:buSzPts val="1500"/>
              <a:buFont typeface="Calibri"/>
              <a:buChar char="●"/>
            </a:pPr>
            <a:r>
              <a:rPr lang="en-US" dirty="0" smtClean="0">
                <a:latin typeface="Calibri" panose="020F0502020204030204" pitchFamily="34" charset="0"/>
                <a:cs typeface="Calibri" panose="020F0502020204030204" pitchFamily="34" charset="0"/>
              </a:rPr>
              <a:t>Monday</a:t>
            </a:r>
            <a:r>
              <a:rPr lang="en-US" dirty="0">
                <a:latin typeface="Calibri" panose="020F0502020204030204" pitchFamily="34" charset="0"/>
                <a:cs typeface="Calibri" panose="020F0502020204030204" pitchFamily="34" charset="0"/>
              </a:rPr>
              <a:t>, October 18, 11 am-12 pm (</a:t>
            </a:r>
            <a:r>
              <a:rPr lang="en-US" u="sng" dirty="0">
                <a:latin typeface="Calibri" panose="020F0502020204030204" pitchFamily="34" charset="0"/>
                <a:cs typeface="Calibri" panose="020F0502020204030204" pitchFamily="34" charset="0"/>
                <a:hlinkClick r:id="rId9"/>
              </a:rPr>
              <a:t>Zoom link</a:t>
            </a:r>
            <a:r>
              <a:rPr lang="en-US" dirty="0">
                <a:latin typeface="Calibri" panose="020F0502020204030204" pitchFamily="34" charset="0"/>
                <a:cs typeface="Calibri" panose="020F0502020204030204" pitchFamily="34" charset="0"/>
              </a:rPr>
              <a:t>)</a:t>
            </a:r>
          </a:p>
          <a:p>
            <a:pPr marL="628650" lvl="0" indent="-266700" algn="l" rtl="0">
              <a:spcBef>
                <a:spcPts val="0"/>
              </a:spcBef>
              <a:spcAft>
                <a:spcPts val="0"/>
              </a:spcAft>
              <a:buClr>
                <a:schemeClr val="dk1"/>
              </a:buClr>
              <a:buSzPts val="1500"/>
              <a:buFont typeface="Calibri"/>
              <a:buChar char="●"/>
            </a:pPr>
            <a:endParaRPr dirty="0"/>
          </a:p>
        </p:txBody>
      </p:sp>
      <p:sp>
        <p:nvSpPr>
          <p:cNvPr id="401" name="Google Shape;401;p46"/>
          <p:cNvSpPr txBox="1">
            <a:spLocks noGrp="1"/>
          </p:cNvSpPr>
          <p:nvPr>
            <p:ph type="subTitle" idx="4294967295"/>
          </p:nvPr>
        </p:nvSpPr>
        <p:spPr>
          <a:xfrm>
            <a:off x="122238" y="1743075"/>
            <a:ext cx="9021762" cy="4746625"/>
          </a:xfrm>
          <a:prstGeom prst="rect">
            <a:avLst/>
          </a:prstGeom>
        </p:spPr>
        <p:txBody>
          <a:bodyPr spcFirstLastPara="1" wrap="square" lIns="91425" tIns="45700" rIns="91425" bIns="45700" anchor="t" anchorCtr="0">
            <a:noAutofit/>
          </a:bodyPr>
          <a:lstStyle/>
          <a:p>
            <a:pPr marL="457200" lvl="0" indent="-367179" algn="l" rtl="0">
              <a:spcBef>
                <a:spcPts val="1000"/>
              </a:spcBef>
              <a:spcAft>
                <a:spcPts val="0"/>
              </a:spcAft>
              <a:buClr>
                <a:schemeClr val="dk2"/>
              </a:buClr>
              <a:buSzPts val="2182"/>
              <a:buFont typeface="Calibri"/>
              <a:buChar char="●"/>
            </a:pPr>
            <a:r>
              <a:rPr lang="en-US" sz="2082" b="1" dirty="0" smtClean="0">
                <a:solidFill>
                  <a:schemeClr val="dk2"/>
                </a:solidFill>
              </a:rPr>
              <a:t>ESSER </a:t>
            </a:r>
            <a:r>
              <a:rPr lang="en-US" sz="2082" b="1" dirty="0">
                <a:solidFill>
                  <a:schemeClr val="dk2"/>
                </a:solidFill>
              </a:rPr>
              <a:t>III </a:t>
            </a:r>
            <a:r>
              <a:rPr lang="en-US" sz="2082" b="1" u="sng" dirty="0">
                <a:solidFill>
                  <a:schemeClr val="hlink"/>
                </a:solidFill>
              </a:rPr>
              <a:t>Self-Paced Support Modules</a:t>
            </a:r>
            <a:endParaRPr sz="2282" b="1" dirty="0">
              <a:solidFill>
                <a:schemeClr val="dk2"/>
              </a:solidFill>
            </a:endParaRPr>
          </a:p>
          <a:p>
            <a:pPr marL="457200" lvl="0" indent="-354479" algn="l" rtl="0">
              <a:spcBef>
                <a:spcPts val="1000"/>
              </a:spcBef>
              <a:spcAft>
                <a:spcPts val="0"/>
              </a:spcAft>
              <a:buClr>
                <a:schemeClr val="dk2"/>
              </a:buClr>
              <a:buSzPts val="1982"/>
              <a:buFont typeface="Calibri"/>
              <a:buChar char="●"/>
            </a:pPr>
            <a:r>
              <a:rPr lang="en-US" sz="2082" b="1" dirty="0">
                <a:solidFill>
                  <a:schemeClr val="dk2"/>
                </a:solidFill>
                <a:latin typeface="Calibri"/>
                <a:ea typeface="Calibri"/>
                <a:cs typeface="Calibri"/>
                <a:sym typeface="Calibri"/>
              </a:rPr>
              <a:t>Reach out with questions via email </a:t>
            </a:r>
            <a:endParaRPr sz="2082" b="1" dirty="0">
              <a:solidFill>
                <a:schemeClr val="dk2"/>
              </a:solidFill>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smtClean="0">
                <a:solidFill>
                  <a:schemeClr val="hlink"/>
                </a:solidFill>
                <a:latin typeface="Calibri"/>
                <a:ea typeface="Calibri"/>
                <a:cs typeface="Calibri"/>
                <a:sym typeface="Calibri"/>
                <a:hlinkClick r:id="rId10"/>
              </a:rPr>
              <a:t>ODECOVID19@ode.state.or.us</a:t>
            </a:r>
            <a:r>
              <a:rPr lang="en-US" sz="1882" u="sng" dirty="0" smtClean="0">
                <a:solidFill>
                  <a:schemeClr val="hlink"/>
                </a:solidFill>
                <a:latin typeface="Calibri"/>
                <a:ea typeface="Calibri"/>
                <a:cs typeface="Calibri"/>
                <a:sym typeface="Calibri"/>
              </a:rPr>
              <a:t> – RSSL questions</a:t>
            </a:r>
            <a:endParaRPr sz="1882" dirty="0">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smtClean="0">
                <a:solidFill>
                  <a:schemeClr val="hlink"/>
                </a:solidFill>
                <a:latin typeface="Calibri"/>
                <a:ea typeface="Calibri"/>
                <a:cs typeface="Calibri"/>
                <a:sym typeface="Calibri"/>
                <a:hlinkClick r:id="rId11"/>
              </a:rPr>
              <a:t>ODE.ESSER@ode.state.or.us</a:t>
            </a:r>
            <a:r>
              <a:rPr lang="en-US" sz="1882" u="sng" dirty="0" smtClean="0">
                <a:solidFill>
                  <a:schemeClr val="hlink"/>
                </a:solidFill>
                <a:latin typeface="Calibri"/>
                <a:ea typeface="Calibri"/>
                <a:cs typeface="Calibri"/>
                <a:sym typeface="Calibri"/>
              </a:rPr>
              <a:t> – ESSER in box</a:t>
            </a:r>
            <a:r>
              <a:rPr lang="en-US" sz="2000" dirty="0" smtClean="0">
                <a:solidFill>
                  <a:schemeClr val="dk2"/>
                </a:solidFill>
              </a:rPr>
              <a:t>  </a:t>
            </a:r>
            <a:endParaRPr lang="en-US" sz="2000" dirty="0">
              <a:solidFill>
                <a:schemeClr val="dk2"/>
              </a:solidFill>
            </a:endParaRPr>
          </a:p>
          <a:p>
            <a:pPr lvl="0" indent="-367179">
              <a:buClr>
                <a:schemeClr val="dk2"/>
              </a:buClr>
              <a:buSzPts val="2182"/>
              <a:buFont typeface="Calibri"/>
              <a:buChar char="●"/>
            </a:pPr>
            <a:r>
              <a:rPr lang="en-US" sz="2082" b="1" dirty="0">
                <a:solidFill>
                  <a:schemeClr val="dk2"/>
                </a:solidFill>
              </a:rPr>
              <a:t>ESSER III </a:t>
            </a:r>
            <a:r>
              <a:rPr lang="en-US" sz="2082" b="1" dirty="0" smtClean="0">
                <a:solidFill>
                  <a:schemeClr val="tx1"/>
                </a:solidFill>
              </a:rPr>
              <a:t>District Plans Q &amp; A Sessions</a:t>
            </a:r>
            <a:endParaRPr lang="en-US" sz="2282" b="1" dirty="0">
              <a:solidFill>
                <a:schemeClr val="tx1"/>
              </a:solidFill>
            </a:endParaRPr>
          </a:p>
          <a:p>
            <a:pPr marL="914400" lvl="0" indent="0" algn="l" rtl="0">
              <a:spcBef>
                <a:spcPts val="1000"/>
              </a:spcBef>
              <a:spcAft>
                <a:spcPts val="0"/>
              </a:spcAft>
              <a:buNone/>
            </a:pPr>
            <a:r>
              <a:rPr lang="en-US" sz="1200" dirty="0">
                <a:solidFill>
                  <a:schemeClr val="dk2"/>
                </a:solidFill>
              </a:rPr>
              <a:t>	</a:t>
            </a:r>
            <a:r>
              <a:rPr lang="en-US" sz="1200" dirty="0">
                <a:solidFill>
                  <a:schemeClr val="accent1"/>
                </a:solidFill>
              </a:rPr>
              <a:t>					 </a:t>
            </a:r>
            <a:endParaRPr lang="en-US" sz="1200" dirty="0" smtClean="0">
              <a:solidFill>
                <a:schemeClr val="accent1"/>
              </a:solidFill>
            </a:endParaRPr>
          </a:p>
          <a:p>
            <a:pPr marL="914400" lvl="0" indent="0" algn="l" rtl="0">
              <a:spcBef>
                <a:spcPts val="1000"/>
              </a:spcBef>
              <a:spcAft>
                <a:spcPts val="0"/>
              </a:spcAft>
              <a:buNone/>
            </a:pPr>
            <a:endParaRPr lang="en-US" sz="1200" dirty="0">
              <a:solidFill>
                <a:schemeClr val="accent1"/>
              </a:solidFill>
            </a:endParaRPr>
          </a:p>
          <a:p>
            <a:pPr marL="914400" lvl="0" indent="0" algn="l" rtl="0">
              <a:spcBef>
                <a:spcPts val="1000"/>
              </a:spcBef>
              <a:spcAft>
                <a:spcPts val="0"/>
              </a:spcAft>
              <a:buNone/>
            </a:pPr>
            <a:endParaRPr lang="en-US" sz="1200" dirty="0" smtClean="0">
              <a:solidFill>
                <a:schemeClr val="accent1"/>
              </a:solidFill>
            </a:endParaRPr>
          </a:p>
          <a:p>
            <a:pPr marL="914400" lvl="0" indent="0" algn="l" rtl="0">
              <a:spcBef>
                <a:spcPts val="1000"/>
              </a:spcBef>
              <a:spcAft>
                <a:spcPts val="0"/>
              </a:spcAft>
              <a:buNone/>
            </a:pPr>
            <a:r>
              <a:rPr lang="en-US" sz="1200" dirty="0" smtClean="0">
                <a:solidFill>
                  <a:schemeClr val="accent1"/>
                </a:solidFill>
              </a:rPr>
              <a:t>    </a:t>
            </a:r>
            <a:endParaRPr sz="1200" dirty="0">
              <a:solidFill>
                <a:schemeClr val="accent1"/>
              </a:solidFill>
            </a:endParaRPr>
          </a:p>
        </p:txBody>
      </p:sp>
      <p:sp>
        <p:nvSpPr>
          <p:cNvPr id="2" name="Title 1"/>
          <p:cNvSpPr>
            <a:spLocks noGrp="1"/>
          </p:cNvSpPr>
          <p:nvPr>
            <p:ph type="title"/>
          </p:nvPr>
        </p:nvSpPr>
        <p:spPr/>
        <p:txBody>
          <a:bodyPr/>
          <a:lstStyle/>
          <a:p>
            <a:r>
              <a:rPr lang="en-US" dirty="0">
                <a:solidFill>
                  <a:schemeClr val="accent1"/>
                </a:solidFill>
              </a:rPr>
              <a:t>Supports and Resources</a:t>
            </a:r>
            <a:br>
              <a:rPr lang="en-US" dirty="0">
                <a:solidFill>
                  <a:schemeClr val="accent1"/>
                </a:solidFill>
              </a:rPr>
            </a:br>
            <a:endParaRPr lang="en-US" dirty="0"/>
          </a:p>
        </p:txBody>
      </p:sp>
      <p:sp>
        <p:nvSpPr>
          <p:cNvPr id="4" name="TextBox 3"/>
          <p:cNvSpPr txBox="1"/>
          <p:nvPr/>
        </p:nvSpPr>
        <p:spPr>
          <a:xfrm>
            <a:off x="5808846" y="3509301"/>
            <a:ext cx="3108960" cy="954107"/>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ESSER Contact: Cynthia Stinson</a:t>
            </a:r>
          </a:p>
          <a:p>
            <a:pPr algn="ctr"/>
            <a:r>
              <a:rPr lang="en-US" dirty="0" smtClean="0">
                <a:latin typeface="Calibri" panose="020F0502020204030204" pitchFamily="34" charset="0"/>
                <a:cs typeface="Calibri" panose="020F0502020204030204" pitchFamily="34" charset="0"/>
              </a:rPr>
              <a:t> 503-881-3992 or </a:t>
            </a:r>
          </a:p>
          <a:p>
            <a:pPr algn="ctr"/>
            <a:r>
              <a:rPr lang="en-US" dirty="0" smtClean="0">
                <a:latin typeface="Calibri" panose="020F0502020204030204" pitchFamily="34" charset="0"/>
                <a:cs typeface="Calibri" panose="020F0502020204030204" pitchFamily="34" charset="0"/>
              </a:rPr>
              <a:t>ESSER in box: ODE.ESSER@ode.state.or.us</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F75BC"/>
                </a:solidFill>
              </a:rPr>
              <a:t>Purpose</a:t>
            </a:r>
            <a:br>
              <a:rPr lang="en-US" dirty="0">
                <a:solidFill>
                  <a:srgbClr val="0F75BC"/>
                </a:solidFill>
              </a:rPr>
            </a:br>
            <a:endParaRPr lang="en-US" dirty="0"/>
          </a:p>
        </p:txBody>
      </p:sp>
      <p:sp>
        <p:nvSpPr>
          <p:cNvPr id="203" name="Google Shape;203;p38"/>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
                <a:solidFill>
                  <a:srgbClr val="000000"/>
                </a:solidFill>
              </a:rPr>
              <a:pPr/>
              <a:t>4</a:t>
            </a:fld>
            <a:endParaRPr>
              <a:solidFill>
                <a:srgbClr val="000000"/>
              </a:solidFill>
            </a:endParaRPr>
          </a:p>
        </p:txBody>
      </p:sp>
      <p:sp>
        <p:nvSpPr>
          <p:cNvPr id="204" name="Google Shape;204;p38"/>
          <p:cNvSpPr txBox="1"/>
          <p:nvPr/>
        </p:nvSpPr>
        <p:spPr>
          <a:xfrm>
            <a:off x="65225" y="1576575"/>
            <a:ext cx="8732700" cy="4048200"/>
          </a:xfrm>
          <a:prstGeom prst="rect">
            <a:avLst/>
          </a:prstGeom>
          <a:noFill/>
          <a:ln>
            <a:noFill/>
          </a:ln>
        </p:spPr>
        <p:txBody>
          <a:bodyPr spcFirstLastPara="1" wrap="square" lIns="91425" tIns="91425" rIns="91425" bIns="91425" anchor="t" anchorCtr="0">
            <a:noAutofit/>
          </a:bodyPr>
          <a:lstStyle/>
          <a:p>
            <a:pPr marL="457200"/>
            <a:r>
              <a:rPr lang="en" sz="3000" b="1" dirty="0">
                <a:latin typeface="Calibri"/>
                <a:ea typeface="Calibri"/>
                <a:cs typeface="Calibri"/>
                <a:sym typeface="Calibri"/>
              </a:rPr>
              <a:t>The ESSER III Q&amp;A Sessions are designed for District Leaders in an effort to...</a:t>
            </a:r>
            <a:endParaRPr sz="3000" b="1" dirty="0">
              <a:latin typeface="Calibri"/>
              <a:ea typeface="Calibri"/>
              <a:cs typeface="Calibri"/>
              <a:sym typeface="Calibri"/>
            </a:endParaRPr>
          </a:p>
          <a:p>
            <a:pPr marL="914400" indent="-361950">
              <a:buSzPts val="2100"/>
              <a:buFont typeface="Calibri"/>
              <a:buChar char="●"/>
            </a:pPr>
            <a:r>
              <a:rPr lang="en" sz="2100" b="1" i="1" dirty="0">
                <a:latin typeface="Calibri"/>
                <a:ea typeface="Calibri"/>
                <a:cs typeface="Calibri"/>
                <a:sym typeface="Calibri"/>
              </a:rPr>
              <a:t>Provide clarity</a:t>
            </a:r>
            <a:r>
              <a:rPr lang="en" sz="2100" i="1" dirty="0">
                <a:latin typeface="Calibri"/>
                <a:ea typeface="Calibri"/>
                <a:cs typeface="Calibri"/>
                <a:sym typeface="Calibri"/>
              </a:rPr>
              <a:t> around the ESSER III requirements as districts plan for their ESSER III investments.</a:t>
            </a:r>
            <a:endParaRPr sz="2100" i="1" dirty="0">
              <a:latin typeface="Calibri"/>
              <a:ea typeface="Calibri"/>
              <a:cs typeface="Calibri"/>
              <a:sym typeface="Calibri"/>
            </a:endParaRPr>
          </a:p>
          <a:p>
            <a:pPr marL="914400" indent="-361950">
              <a:buSzPts val="2100"/>
              <a:buFont typeface="Calibri"/>
              <a:buChar char="●"/>
            </a:pPr>
            <a:r>
              <a:rPr lang="en" sz="2100" b="1" i="1" dirty="0">
                <a:latin typeface="Calibri"/>
                <a:ea typeface="Calibri"/>
                <a:cs typeface="Calibri"/>
                <a:sym typeface="Calibri"/>
              </a:rPr>
              <a:t>Review &amp; unpack</a:t>
            </a:r>
            <a:r>
              <a:rPr lang="en" sz="2100" i="1" dirty="0">
                <a:latin typeface="Calibri"/>
                <a:ea typeface="Calibri"/>
                <a:cs typeface="Calibri"/>
                <a:sym typeface="Calibri"/>
              </a:rPr>
              <a:t> the </a:t>
            </a:r>
            <a:r>
              <a:rPr lang="en" sz="2100" i="1" u="sng" dirty="0">
                <a:solidFill>
                  <a:srgbClr val="1155CC"/>
                </a:solidFill>
                <a:latin typeface="Calibri"/>
                <a:ea typeface="Calibri"/>
                <a:cs typeface="Calibri"/>
                <a:sym typeface="Calibri"/>
                <a:hlinkClick r:id="rId3"/>
              </a:rPr>
              <a:t>ESSER III District Plan</a:t>
            </a:r>
            <a:r>
              <a:rPr lang="en" sz="2100" i="1" dirty="0">
                <a:latin typeface="Calibri"/>
                <a:ea typeface="Calibri"/>
                <a:cs typeface="Calibri"/>
                <a:sym typeface="Calibri"/>
              </a:rPr>
              <a:t>.</a:t>
            </a:r>
            <a:endParaRPr sz="2100" i="1" dirty="0">
              <a:latin typeface="Calibri"/>
              <a:ea typeface="Calibri"/>
              <a:cs typeface="Calibri"/>
              <a:sym typeface="Calibri"/>
            </a:endParaRPr>
          </a:p>
          <a:p>
            <a:pPr marL="914400" indent="-361950">
              <a:buSzPts val="2100"/>
              <a:buFont typeface="Calibri"/>
              <a:buChar char="●"/>
            </a:pPr>
            <a:r>
              <a:rPr lang="en" sz="2100" i="1" dirty="0">
                <a:latin typeface="Calibri"/>
                <a:ea typeface="Calibri"/>
                <a:cs typeface="Calibri"/>
                <a:sym typeface="Calibri"/>
              </a:rPr>
              <a:t>Create a space where </a:t>
            </a:r>
            <a:r>
              <a:rPr lang="en" sz="2100" b="1" i="1" dirty="0">
                <a:latin typeface="Calibri"/>
                <a:ea typeface="Calibri"/>
                <a:cs typeface="Calibri"/>
                <a:sym typeface="Calibri"/>
              </a:rPr>
              <a:t>questions and ideas</a:t>
            </a:r>
            <a:r>
              <a:rPr lang="en" sz="2100" i="1" dirty="0">
                <a:latin typeface="Calibri"/>
                <a:ea typeface="Calibri"/>
                <a:cs typeface="Calibri"/>
                <a:sym typeface="Calibri"/>
              </a:rPr>
              <a:t> from other practitioners may inspire new thinking or solidify current planning.</a:t>
            </a:r>
            <a:endParaRPr sz="2100" i="1" dirty="0">
              <a:latin typeface="Calibri"/>
              <a:ea typeface="Calibri"/>
              <a:cs typeface="Calibri"/>
              <a:sym typeface="Calibri"/>
            </a:endParaRPr>
          </a:p>
          <a:p>
            <a:pPr marL="914400" indent="-361950">
              <a:buSzPts val="2100"/>
              <a:buFont typeface="Calibri"/>
              <a:buChar char="●"/>
            </a:pPr>
            <a:r>
              <a:rPr lang="en" sz="2100" i="1" dirty="0">
                <a:latin typeface="Calibri"/>
                <a:ea typeface="Calibri"/>
                <a:cs typeface="Calibri"/>
                <a:sym typeface="Calibri"/>
              </a:rPr>
              <a:t>Offer t</a:t>
            </a:r>
            <a:r>
              <a:rPr lang="en" sz="2100" b="1" i="1" dirty="0">
                <a:latin typeface="Calibri"/>
                <a:ea typeface="Calibri"/>
                <a:cs typeface="Calibri"/>
                <a:sym typeface="Calibri"/>
              </a:rPr>
              <a:t>wo-way communication</a:t>
            </a:r>
            <a:r>
              <a:rPr lang="en" sz="2100" i="1" dirty="0">
                <a:latin typeface="Calibri"/>
                <a:ea typeface="Calibri"/>
                <a:cs typeface="Calibri"/>
                <a:sym typeface="Calibri"/>
              </a:rPr>
              <a:t> and create a </a:t>
            </a:r>
            <a:r>
              <a:rPr lang="en" sz="2100" b="1" i="1" dirty="0">
                <a:latin typeface="Calibri"/>
                <a:ea typeface="Calibri"/>
                <a:cs typeface="Calibri"/>
                <a:sym typeface="Calibri"/>
              </a:rPr>
              <a:t>space to engage</a:t>
            </a:r>
            <a:r>
              <a:rPr lang="en" sz="2100" i="1" dirty="0">
                <a:latin typeface="Calibri"/>
                <a:ea typeface="Calibri"/>
                <a:cs typeface="Calibri"/>
                <a:sym typeface="Calibri"/>
              </a:rPr>
              <a:t> in conversation and sense making.</a:t>
            </a:r>
            <a:endParaRPr sz="2100" i="1" dirty="0">
              <a:latin typeface="Calibri"/>
              <a:ea typeface="Calibri"/>
              <a:cs typeface="Calibri"/>
              <a:sym typeface="Calibri"/>
            </a:endParaRPr>
          </a:p>
          <a:p>
            <a:pPr marL="914400"/>
            <a:endParaRPr sz="2500" i="1" dirty="0">
              <a:latin typeface="Calibri"/>
              <a:ea typeface="Calibri"/>
              <a:cs typeface="Calibri"/>
              <a:sym typeface="Calibri"/>
            </a:endParaRPr>
          </a:p>
          <a:p>
            <a:endParaRPr sz="2100" dirty="0">
              <a:latin typeface="Calibri"/>
              <a:ea typeface="Calibri"/>
              <a:cs typeface="Calibri"/>
              <a:sym typeface="Calibri"/>
            </a:endParaRPr>
          </a:p>
          <a:p>
            <a:endParaRPr sz="2100" dirty="0">
              <a:latin typeface="Calibri"/>
              <a:ea typeface="Calibri"/>
              <a:cs typeface="Calibri"/>
              <a:sym typeface="Calibri"/>
            </a:endParaRPr>
          </a:p>
          <a:p>
            <a:endParaRPr sz="2100" dirty="0">
              <a:latin typeface="Calibri"/>
              <a:ea typeface="Calibri"/>
              <a:cs typeface="Calibri"/>
              <a:sym typeface="Calibri"/>
            </a:endParaRPr>
          </a:p>
        </p:txBody>
      </p:sp>
    </p:spTree>
    <p:extLst>
      <p:ext uri="{BB962C8B-B14F-4D97-AF65-F5344CB8AC3E}">
        <p14:creationId xmlns:p14="http://schemas.microsoft.com/office/powerpoint/2010/main" val="222686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F75BC"/>
                </a:solidFill>
              </a:rPr>
              <a:t>Structure for Today</a:t>
            </a:r>
            <a:br>
              <a:rPr lang="en-US" dirty="0">
                <a:solidFill>
                  <a:srgbClr val="0F75BC"/>
                </a:solidFill>
              </a:rPr>
            </a:br>
            <a:endParaRPr lang="en-US" dirty="0"/>
          </a:p>
        </p:txBody>
      </p:sp>
      <p:sp>
        <p:nvSpPr>
          <p:cNvPr id="211" name="Google Shape;211;p39"/>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
                <a:solidFill>
                  <a:srgbClr val="000000"/>
                </a:solidFill>
              </a:rPr>
              <a:pPr/>
              <a:t>5</a:t>
            </a:fld>
            <a:endParaRPr>
              <a:solidFill>
                <a:srgbClr val="000000"/>
              </a:solidFill>
            </a:endParaRPr>
          </a:p>
        </p:txBody>
      </p:sp>
      <p:sp>
        <p:nvSpPr>
          <p:cNvPr id="212" name="Google Shape;212;p39"/>
          <p:cNvSpPr txBox="1"/>
          <p:nvPr/>
        </p:nvSpPr>
        <p:spPr>
          <a:xfrm>
            <a:off x="316050" y="1635844"/>
            <a:ext cx="8511900" cy="3971400"/>
          </a:xfrm>
          <a:prstGeom prst="rect">
            <a:avLst/>
          </a:prstGeom>
          <a:noFill/>
          <a:ln>
            <a:noFill/>
          </a:ln>
        </p:spPr>
        <p:txBody>
          <a:bodyPr spcFirstLastPara="1" wrap="square" lIns="91425" tIns="91425" rIns="91425" bIns="91425" anchor="t" anchorCtr="0">
            <a:noAutofit/>
          </a:bodyPr>
          <a:lstStyle/>
          <a:p>
            <a:r>
              <a:rPr lang="en" sz="2600" dirty="0">
                <a:latin typeface="Calibri"/>
                <a:ea typeface="Calibri"/>
                <a:cs typeface="Calibri"/>
                <a:sym typeface="Calibri"/>
              </a:rPr>
              <a:t>Today’s Facilitators: Cynthia Stinson, Jennifer Patterson</a:t>
            </a:r>
            <a:endParaRPr sz="2600" dirty="0">
              <a:latin typeface="Calibri"/>
              <a:ea typeface="Calibri"/>
              <a:cs typeface="Calibri"/>
              <a:sym typeface="Calibri"/>
            </a:endParaRPr>
          </a:p>
          <a:p>
            <a:endParaRPr sz="2600" dirty="0">
              <a:latin typeface="Calibri"/>
              <a:ea typeface="Calibri"/>
              <a:cs typeface="Calibri"/>
              <a:sym typeface="Calibri"/>
            </a:endParaRPr>
          </a:p>
          <a:p>
            <a:r>
              <a:rPr lang="en" sz="2600" dirty="0">
                <a:latin typeface="Calibri"/>
                <a:ea typeface="Calibri"/>
                <a:cs typeface="Calibri"/>
                <a:sym typeface="Calibri"/>
              </a:rPr>
              <a:t>Today’s Chat Navigators: Sarah, Haedon, Joanne, Susan, Cheng Fei, Stephanie, Mike, and Jill</a:t>
            </a:r>
            <a:br>
              <a:rPr lang="en" sz="2600" dirty="0">
                <a:latin typeface="Calibri"/>
                <a:ea typeface="Calibri"/>
                <a:cs typeface="Calibri"/>
                <a:sym typeface="Calibri"/>
              </a:rPr>
            </a:br>
            <a:endParaRPr sz="2600" dirty="0">
              <a:latin typeface="Calibri"/>
              <a:ea typeface="Calibri"/>
              <a:cs typeface="Calibri"/>
              <a:sym typeface="Calibri"/>
            </a:endParaRPr>
          </a:p>
          <a:p>
            <a:pPr marL="457200" indent="-393700">
              <a:buSzPts val="2600"/>
              <a:buFont typeface="Calibri"/>
              <a:buAutoNum type="arabicPeriod"/>
            </a:pPr>
            <a:r>
              <a:rPr lang="en" sz="2600" dirty="0">
                <a:latin typeface="Calibri"/>
                <a:ea typeface="Calibri"/>
                <a:cs typeface="Calibri"/>
                <a:sym typeface="Calibri"/>
              </a:rPr>
              <a:t>Welcome</a:t>
            </a:r>
            <a:endParaRPr sz="2600" dirty="0">
              <a:latin typeface="Calibri"/>
              <a:ea typeface="Calibri"/>
              <a:cs typeface="Calibri"/>
              <a:sym typeface="Calibri"/>
            </a:endParaRPr>
          </a:p>
          <a:p>
            <a:pPr marL="457200" indent="-393700">
              <a:buSzPts val="2600"/>
              <a:buFont typeface="Calibri"/>
              <a:buAutoNum type="arabicPeriod"/>
            </a:pPr>
            <a:r>
              <a:rPr lang="en" sz="2600" dirty="0">
                <a:latin typeface="Calibri"/>
                <a:ea typeface="Calibri"/>
                <a:cs typeface="Calibri"/>
                <a:sym typeface="Calibri"/>
              </a:rPr>
              <a:t>ESSER III Overview</a:t>
            </a:r>
            <a:endParaRPr sz="2600" dirty="0">
              <a:latin typeface="Calibri"/>
              <a:ea typeface="Calibri"/>
              <a:cs typeface="Calibri"/>
              <a:sym typeface="Calibri"/>
            </a:endParaRPr>
          </a:p>
          <a:p>
            <a:pPr marL="457200" indent="-393700">
              <a:buSzPts val="2600"/>
              <a:buFont typeface="Calibri"/>
              <a:buAutoNum type="arabicPeriod"/>
            </a:pPr>
            <a:r>
              <a:rPr lang="en" sz="2600" dirty="0">
                <a:latin typeface="Calibri"/>
                <a:ea typeface="Calibri"/>
                <a:cs typeface="Calibri"/>
                <a:sym typeface="Calibri"/>
              </a:rPr>
              <a:t>Please use the chat for specific questions and sharing.</a:t>
            </a:r>
            <a:endParaRPr sz="2600" dirty="0">
              <a:latin typeface="Calibri"/>
              <a:ea typeface="Calibri"/>
              <a:cs typeface="Calibri"/>
              <a:sym typeface="Calibri"/>
            </a:endParaRPr>
          </a:p>
          <a:p>
            <a:pPr marL="457200" indent="-393700">
              <a:buSzPts val="2600"/>
              <a:buFont typeface="Calibri"/>
              <a:buAutoNum type="arabicPeriod"/>
            </a:pPr>
            <a:r>
              <a:rPr lang="en" sz="2600" dirty="0">
                <a:latin typeface="Calibri"/>
                <a:ea typeface="Calibri"/>
                <a:cs typeface="Calibri"/>
                <a:sym typeface="Calibri"/>
              </a:rPr>
              <a:t>We will record these and post them so they are available for others to view as well. </a:t>
            </a:r>
            <a:endParaRPr sz="2600" dirty="0">
              <a:latin typeface="Calibri"/>
              <a:ea typeface="Calibri"/>
              <a:cs typeface="Calibri"/>
              <a:sym typeface="Calibri"/>
            </a:endParaRPr>
          </a:p>
          <a:p>
            <a:pPr marL="457200"/>
            <a:endParaRPr sz="2400" b="1" dirty="0">
              <a:latin typeface="Calibri"/>
              <a:ea typeface="Calibri"/>
              <a:cs typeface="Calibri"/>
              <a:sym typeface="Calibri"/>
            </a:endParaRPr>
          </a:p>
          <a:p>
            <a:endParaRPr sz="2400" b="1" dirty="0">
              <a:latin typeface="Calibri"/>
              <a:ea typeface="Calibri"/>
              <a:cs typeface="Calibri"/>
              <a:sym typeface="Calibri"/>
            </a:endParaRPr>
          </a:p>
          <a:p>
            <a:endParaRPr sz="2400" b="1" dirty="0">
              <a:latin typeface="Calibri"/>
              <a:ea typeface="Calibri"/>
              <a:cs typeface="Calibri"/>
              <a:sym typeface="Calibri"/>
            </a:endParaRPr>
          </a:p>
          <a:p>
            <a:endParaRPr sz="2000" b="1" dirty="0">
              <a:latin typeface="Calibri"/>
              <a:ea typeface="Calibri"/>
              <a:cs typeface="Calibri"/>
              <a:sym typeface="Calibri"/>
            </a:endParaRPr>
          </a:p>
          <a:p>
            <a:endParaRPr sz="2000" b="1" dirty="0">
              <a:latin typeface="Calibri"/>
              <a:ea typeface="Calibri"/>
              <a:cs typeface="Calibri"/>
              <a:sym typeface="Calibri"/>
            </a:endParaRPr>
          </a:p>
          <a:p>
            <a:endParaRPr sz="2000" b="1" dirty="0">
              <a:latin typeface="Calibri"/>
              <a:ea typeface="Calibri"/>
              <a:cs typeface="Calibri"/>
              <a:sym typeface="Calibri"/>
            </a:endParaRPr>
          </a:p>
        </p:txBody>
      </p:sp>
    </p:spTree>
    <p:extLst>
      <p:ext uri="{BB962C8B-B14F-4D97-AF65-F5344CB8AC3E}">
        <p14:creationId xmlns:p14="http://schemas.microsoft.com/office/powerpoint/2010/main" val="1612520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F75BC"/>
                </a:solidFill>
              </a:rPr>
              <a:t>Acknowledgements</a:t>
            </a:r>
          </a:p>
        </p:txBody>
      </p:sp>
      <p:sp>
        <p:nvSpPr>
          <p:cNvPr id="219" name="Google Shape;219;p40"/>
          <p:cNvSpPr txBox="1">
            <a:spLocks noGrp="1"/>
          </p:cNvSpPr>
          <p:nvPr>
            <p:ph type="sldNum" idx="12"/>
          </p:nvPr>
        </p:nvSpPr>
        <p:spPr>
          <a:prstGeom prst="rect">
            <a:avLst/>
          </a:prstGeom>
        </p:spPr>
        <p:txBody>
          <a:bodyPr spcFirstLastPara="1" wrap="square" lIns="91425" tIns="45700" rIns="91425" bIns="45700" anchor="t" anchorCtr="0">
            <a:noAutofit/>
          </a:bodyPr>
          <a:lstStyle/>
          <a:p>
            <a:fld id="{00000000-1234-1234-1234-123412341234}" type="slidenum">
              <a:rPr lang="en">
                <a:solidFill>
                  <a:srgbClr val="000000"/>
                </a:solidFill>
              </a:rPr>
              <a:pPr/>
              <a:t>6</a:t>
            </a:fld>
            <a:endParaRPr>
              <a:solidFill>
                <a:srgbClr val="000000"/>
              </a:solidFill>
            </a:endParaRPr>
          </a:p>
        </p:txBody>
      </p:sp>
      <p:sp>
        <p:nvSpPr>
          <p:cNvPr id="220" name="Google Shape;220;p40"/>
          <p:cNvSpPr txBox="1"/>
          <p:nvPr/>
        </p:nvSpPr>
        <p:spPr>
          <a:xfrm>
            <a:off x="316050" y="1712044"/>
            <a:ext cx="8511900" cy="3971400"/>
          </a:xfrm>
          <a:prstGeom prst="rect">
            <a:avLst/>
          </a:prstGeom>
          <a:noFill/>
          <a:ln>
            <a:noFill/>
          </a:ln>
        </p:spPr>
        <p:txBody>
          <a:bodyPr spcFirstLastPara="1" wrap="square" lIns="91425" tIns="91425" rIns="91425" bIns="91425" anchor="t" anchorCtr="0">
            <a:noAutofit/>
          </a:bodyPr>
          <a:lstStyle/>
          <a:p>
            <a:r>
              <a:rPr lang="en" sz="2900">
                <a:latin typeface="Calibri"/>
                <a:ea typeface="Calibri"/>
                <a:cs typeface="Calibri"/>
                <a:sym typeface="Calibri"/>
              </a:rPr>
              <a:t>ODE acknowledges many districts are in early stages of ESSER III planning. Flexibility and scaffolds are built into the ESSER III District Plan template to support districts in meeting the federal deadline (10/20/21).</a:t>
            </a:r>
            <a:endParaRPr sz="2900">
              <a:latin typeface="Calibri"/>
              <a:ea typeface="Calibri"/>
              <a:cs typeface="Calibri"/>
              <a:sym typeface="Calibri"/>
            </a:endParaRPr>
          </a:p>
          <a:p>
            <a:endParaRPr sz="2900">
              <a:latin typeface="Calibri"/>
              <a:ea typeface="Calibri"/>
              <a:cs typeface="Calibri"/>
              <a:sym typeface="Calibri"/>
            </a:endParaRPr>
          </a:p>
          <a:p>
            <a:pPr algn="ctr"/>
            <a:r>
              <a:rPr lang="en" sz="2900" b="1">
                <a:latin typeface="Calibri"/>
                <a:ea typeface="Calibri"/>
                <a:cs typeface="Calibri"/>
                <a:sym typeface="Calibri"/>
              </a:rPr>
              <a:t>Thank you for your ongoing leadership and partnership as we continue to navigate a complex environment!</a:t>
            </a:r>
            <a:endParaRPr sz="2900" b="1">
              <a:latin typeface="Calibri"/>
              <a:ea typeface="Calibri"/>
              <a:cs typeface="Calibri"/>
              <a:sym typeface="Calibri"/>
            </a:endParaRPr>
          </a:p>
          <a:p>
            <a:endParaRPr sz="2600">
              <a:latin typeface="Calibri"/>
              <a:ea typeface="Calibri"/>
              <a:cs typeface="Calibri"/>
              <a:sym typeface="Calibri"/>
            </a:endParaRPr>
          </a:p>
          <a:p>
            <a:endParaRPr sz="2400" b="1">
              <a:latin typeface="Calibri"/>
              <a:ea typeface="Calibri"/>
              <a:cs typeface="Calibri"/>
              <a:sym typeface="Calibri"/>
            </a:endParaRPr>
          </a:p>
          <a:p>
            <a:endParaRPr sz="2400" b="1">
              <a:latin typeface="Calibri"/>
              <a:ea typeface="Calibri"/>
              <a:cs typeface="Calibri"/>
              <a:sym typeface="Calibri"/>
            </a:endParaRPr>
          </a:p>
          <a:p>
            <a:endParaRPr sz="2400" b="1">
              <a:latin typeface="Calibri"/>
              <a:ea typeface="Calibri"/>
              <a:cs typeface="Calibri"/>
              <a:sym typeface="Calibri"/>
            </a:endParaRPr>
          </a:p>
          <a:p>
            <a:endParaRPr sz="2000" b="1">
              <a:latin typeface="Calibri"/>
              <a:ea typeface="Calibri"/>
              <a:cs typeface="Calibri"/>
              <a:sym typeface="Calibri"/>
            </a:endParaRPr>
          </a:p>
          <a:p>
            <a:endParaRPr sz="2000" b="1">
              <a:latin typeface="Calibri"/>
              <a:ea typeface="Calibri"/>
              <a:cs typeface="Calibri"/>
              <a:sym typeface="Calibri"/>
            </a:endParaRPr>
          </a:p>
          <a:p>
            <a:endParaRPr sz="2000" b="1">
              <a:latin typeface="Calibri"/>
              <a:ea typeface="Calibri"/>
              <a:cs typeface="Calibri"/>
              <a:sym typeface="Calibri"/>
            </a:endParaRPr>
          </a:p>
        </p:txBody>
      </p:sp>
    </p:spTree>
    <p:extLst>
      <p:ext uri="{BB962C8B-B14F-4D97-AF65-F5344CB8AC3E}">
        <p14:creationId xmlns:p14="http://schemas.microsoft.com/office/powerpoint/2010/main" val="1350213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
        <p:nvSpPr>
          <p:cNvPr id="134" name="Google Shape;134;p20"/>
          <p:cNvSpPr txBox="1">
            <a:spLocks noGrp="1"/>
          </p:cNvSpPr>
          <p:nvPr>
            <p:ph type="subTitle" idx="4294967295"/>
          </p:nvPr>
        </p:nvSpPr>
        <p:spPr>
          <a:xfrm>
            <a:off x="365760" y="1124981"/>
            <a:ext cx="8339712" cy="4708745"/>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Clr>
                <a:schemeClr val="dk2"/>
              </a:buClr>
              <a:buSzPts val="2400"/>
              <a:buChar char="●"/>
            </a:pPr>
            <a:r>
              <a:rPr lang="en-US" sz="2400" dirty="0">
                <a:solidFill>
                  <a:schemeClr val="dk2"/>
                </a:solidFill>
              </a:rPr>
              <a:t>Designed to be </a:t>
            </a:r>
            <a:r>
              <a:rPr lang="en-US" sz="2400" dirty="0" smtClean="0">
                <a:solidFill>
                  <a:schemeClr val="dk2"/>
                </a:solidFill>
              </a:rPr>
              <a:t>self-paced  </a:t>
            </a:r>
            <a:endParaRPr sz="2400" dirty="0">
              <a:solidFill>
                <a:schemeClr val="dk2"/>
              </a:solidFill>
            </a:endParaRPr>
          </a:p>
          <a:p>
            <a:pPr marL="457200" lvl="0" indent="-381000" algn="l" rtl="0">
              <a:spcBef>
                <a:spcPts val="1000"/>
              </a:spcBef>
              <a:spcAft>
                <a:spcPts val="0"/>
              </a:spcAft>
              <a:buClr>
                <a:schemeClr val="dk2"/>
              </a:buClr>
              <a:buSzPts val="2400"/>
              <a:buChar char="●"/>
            </a:pPr>
            <a:r>
              <a:rPr lang="en-US" sz="2400" dirty="0">
                <a:solidFill>
                  <a:schemeClr val="dk2"/>
                </a:solidFill>
              </a:rPr>
              <a:t>Can be copied and customized by districts and ESDs as needed</a:t>
            </a:r>
            <a:endParaRPr sz="2400" dirty="0">
              <a:solidFill>
                <a:schemeClr val="dk2"/>
              </a:solidFill>
            </a:endParaRPr>
          </a:p>
          <a:p>
            <a:pPr marL="0" lvl="0" indent="0" algn="l" rtl="0">
              <a:spcBef>
                <a:spcPts val="1000"/>
              </a:spcBef>
              <a:spcAft>
                <a:spcPts val="0"/>
              </a:spcAft>
              <a:buNone/>
            </a:pPr>
            <a:endParaRPr sz="2400" dirty="0">
              <a:solidFill>
                <a:schemeClr val="dk2"/>
              </a:solidFill>
            </a:endParaRPr>
          </a:p>
          <a:p>
            <a:pPr marL="0" lvl="0" indent="0" algn="l" rtl="0">
              <a:spcBef>
                <a:spcPts val="1000"/>
              </a:spcBef>
              <a:spcAft>
                <a:spcPts val="0"/>
              </a:spcAft>
              <a:buNone/>
            </a:pPr>
            <a:r>
              <a:rPr lang="en-US" sz="2400" dirty="0">
                <a:solidFill>
                  <a:schemeClr val="dk2"/>
                </a:solidFill>
              </a:rPr>
              <a:t>This module provides technical assistance to develop and submit the ESSER III District Plan.</a:t>
            </a:r>
            <a:endParaRPr sz="2400" dirty="0">
              <a:solidFill>
                <a:schemeClr val="dk2"/>
              </a:solidFill>
            </a:endParaRPr>
          </a:p>
          <a:p>
            <a:pPr marL="457200" lvl="0" indent="-381000" algn="l" rtl="0">
              <a:spcBef>
                <a:spcPts val="1000"/>
              </a:spcBef>
              <a:spcAft>
                <a:spcPts val="0"/>
              </a:spcAft>
              <a:buClr>
                <a:schemeClr val="dk2"/>
              </a:buClr>
              <a:buSzPts val="2400"/>
              <a:buChar char="●"/>
            </a:pPr>
            <a:r>
              <a:rPr lang="en-US" sz="2400" dirty="0">
                <a:solidFill>
                  <a:schemeClr val="dk2"/>
                </a:solidFill>
              </a:rPr>
              <a:t>Checklists for deliverables </a:t>
            </a:r>
            <a:endParaRPr sz="2400" dirty="0">
              <a:solidFill>
                <a:schemeClr val="dk2"/>
              </a:solidFill>
            </a:endParaRPr>
          </a:p>
          <a:p>
            <a:pPr marL="457200" lvl="0" indent="-381000" algn="l" rtl="0">
              <a:spcBef>
                <a:spcPts val="1000"/>
              </a:spcBef>
              <a:spcAft>
                <a:spcPts val="0"/>
              </a:spcAft>
              <a:buClr>
                <a:schemeClr val="dk2"/>
              </a:buClr>
              <a:buSzPts val="2400"/>
              <a:buChar char="●"/>
            </a:pPr>
            <a:r>
              <a:rPr lang="en-US" sz="2400" dirty="0">
                <a:solidFill>
                  <a:schemeClr val="dk2"/>
                </a:solidFill>
              </a:rPr>
              <a:t>Navigating key tools &amp; resources </a:t>
            </a:r>
            <a:endParaRPr sz="2400" dirty="0">
              <a:solidFill>
                <a:schemeClr val="dk2"/>
              </a:solidFill>
            </a:endParaRPr>
          </a:p>
          <a:p>
            <a:pPr marL="457200" lvl="0" indent="-381000" algn="l" rtl="0">
              <a:spcBef>
                <a:spcPts val="1000"/>
              </a:spcBef>
              <a:spcAft>
                <a:spcPts val="0"/>
              </a:spcAft>
              <a:buClr>
                <a:schemeClr val="dk2"/>
              </a:buClr>
              <a:buSzPts val="2400"/>
              <a:buChar char="●"/>
            </a:pPr>
            <a:r>
              <a:rPr lang="en-US" sz="2400" dirty="0">
                <a:solidFill>
                  <a:schemeClr val="dk2"/>
                </a:solidFill>
              </a:rPr>
              <a:t>Key steps for developing the various components of the plan</a:t>
            </a:r>
            <a:endParaRPr sz="2400" dirty="0">
              <a:solidFill>
                <a:schemeClr val="dk2"/>
              </a:solidFill>
            </a:endParaRPr>
          </a:p>
          <a:p>
            <a:pPr marL="0" lvl="0" indent="0" algn="l" rtl="0">
              <a:spcBef>
                <a:spcPts val="1000"/>
              </a:spcBef>
              <a:spcAft>
                <a:spcPts val="0"/>
              </a:spcAft>
              <a:buNone/>
            </a:pPr>
            <a:r>
              <a:rPr lang="en-US" sz="2000" i="1" dirty="0">
                <a:solidFill>
                  <a:schemeClr val="dk2"/>
                </a:solidFill>
              </a:rPr>
              <a:t> </a:t>
            </a:r>
            <a:r>
              <a:rPr lang="en-US" sz="1800" i="1" dirty="0" smtClean="0">
                <a:solidFill>
                  <a:schemeClr val="dk2"/>
                </a:solidFill>
              </a:rPr>
              <a:t>Note</a:t>
            </a:r>
            <a:r>
              <a:rPr lang="en-US" sz="1800" i="1" dirty="0">
                <a:solidFill>
                  <a:schemeClr val="dk2"/>
                </a:solidFill>
              </a:rPr>
              <a:t>: ESSER III and ARP ESSER are used interchangeably. ODE more </a:t>
            </a:r>
            <a:r>
              <a:rPr lang="en-US" sz="1800" i="1" dirty="0" smtClean="0">
                <a:solidFill>
                  <a:schemeClr val="dk2"/>
                </a:solidFill>
              </a:rPr>
              <a:t>    consistently </a:t>
            </a:r>
            <a:r>
              <a:rPr lang="en-US" sz="1800" i="1" dirty="0">
                <a:solidFill>
                  <a:schemeClr val="dk2"/>
                </a:solidFill>
              </a:rPr>
              <a:t>uses ESSER III in order to more easily distinguish it from ESSER I and II.</a:t>
            </a:r>
            <a:endParaRPr sz="1800" i="1" dirty="0">
              <a:solidFill>
                <a:schemeClr val="accent1"/>
              </a:solidFill>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About This Learning Module</a:t>
            </a:r>
            <a:r>
              <a:rPr lang="en-US" sz="2800" dirty="0">
                <a:solidFill>
                  <a:schemeClr val="accent1"/>
                </a:solidFill>
              </a:rPr>
              <a:t/>
            </a:r>
            <a:br>
              <a:rPr lang="en-US" sz="2800" dirty="0">
                <a:solidFill>
                  <a:schemeClr val="accent1"/>
                </a:solidFill>
              </a:rPr>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1" descr="&quot;&quot;"/>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6" name="Google Shape;146;p21"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7" name="Google Shape;147;p21"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1" name="Google Shape;141;p2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142" name="Google Shape;142;p21"/>
          <p:cNvSpPr txBox="1">
            <a:spLocks noGrp="1"/>
          </p:cNvSpPr>
          <p:nvPr>
            <p:ph type="subTitle" idx="4294967295"/>
          </p:nvPr>
        </p:nvSpPr>
        <p:spPr>
          <a:xfrm>
            <a:off x="3825825" y="825162"/>
            <a:ext cx="5154612" cy="5667375"/>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chemeClr val="dk2"/>
              </a:buClr>
              <a:buSzPts val="2600"/>
              <a:buFont typeface="Calibri"/>
              <a:buChar char="❏"/>
            </a:pPr>
            <a:r>
              <a:rPr lang="en-US" sz="2400" dirty="0" smtClean="0">
                <a:solidFill>
                  <a:schemeClr val="dk2"/>
                </a:solidFill>
              </a:rPr>
              <a:t>ESSER </a:t>
            </a:r>
            <a:r>
              <a:rPr lang="en-US" sz="2400" dirty="0">
                <a:solidFill>
                  <a:schemeClr val="dk2"/>
                </a:solidFill>
              </a:rPr>
              <a:t>III District Plan Deliverables</a:t>
            </a:r>
            <a:endParaRPr sz="2400" dirty="0">
              <a:solidFill>
                <a:schemeClr val="dk2"/>
              </a:solidFill>
            </a:endParaRPr>
          </a:p>
          <a:p>
            <a:pPr marL="0" lvl="0" indent="0" algn="l" rtl="0">
              <a:spcBef>
                <a:spcPts val="1000"/>
              </a:spcBef>
              <a:spcAft>
                <a:spcPts val="0"/>
              </a:spcAft>
              <a:buNone/>
            </a:pPr>
            <a:r>
              <a:rPr lang="en-US" sz="2400" b="1" dirty="0">
                <a:solidFill>
                  <a:schemeClr val="dk2"/>
                </a:solidFill>
              </a:rPr>
              <a:t>I can:</a:t>
            </a:r>
            <a:endParaRPr sz="2400" b="1" dirty="0">
              <a:solidFill>
                <a:schemeClr val="dk2"/>
              </a:solidFill>
            </a:endParaRPr>
          </a:p>
          <a:p>
            <a:pPr marL="457200" lvl="0" indent="-393700" algn="l" rtl="0">
              <a:spcBef>
                <a:spcPts val="1000"/>
              </a:spcBef>
              <a:spcAft>
                <a:spcPts val="0"/>
              </a:spcAft>
              <a:buClr>
                <a:schemeClr val="dk2"/>
              </a:buClr>
              <a:buSzPts val="2600"/>
              <a:buChar char="❏"/>
            </a:pPr>
            <a:r>
              <a:rPr lang="en-US" sz="2400" dirty="0">
                <a:solidFill>
                  <a:schemeClr val="dk2"/>
                </a:solidFill>
              </a:rPr>
              <a:t>Navigate planning resources</a:t>
            </a:r>
            <a:endParaRPr sz="2400" dirty="0">
              <a:solidFill>
                <a:schemeClr val="dk2"/>
              </a:solidFill>
            </a:endParaRPr>
          </a:p>
          <a:p>
            <a:pPr marL="457200" lvl="0" indent="-393700" algn="l" rtl="0">
              <a:spcBef>
                <a:spcPts val="1000"/>
              </a:spcBef>
              <a:spcAft>
                <a:spcPts val="0"/>
              </a:spcAft>
              <a:buClr>
                <a:schemeClr val="dk2"/>
              </a:buClr>
              <a:buSzPts val="2600"/>
              <a:buFont typeface="Calibri"/>
              <a:buChar char="❏"/>
            </a:pPr>
            <a:r>
              <a:rPr lang="en-US" sz="2400" dirty="0">
                <a:solidFill>
                  <a:schemeClr val="dk2"/>
                </a:solidFill>
              </a:rPr>
              <a:t>Complete the technical steps to submit the ESSER III District Plan</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1: </a:t>
            </a:r>
            <a:r>
              <a:rPr lang="en-US" sz="2400" dirty="0" err="1">
                <a:solidFill>
                  <a:schemeClr val="dk2"/>
                </a:solidFill>
              </a:rPr>
              <a:t>Smartsheet</a:t>
            </a:r>
            <a:r>
              <a:rPr lang="en-US" sz="2400" dirty="0">
                <a:solidFill>
                  <a:schemeClr val="dk2"/>
                </a:solidFill>
              </a:rPr>
              <a:t> form</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2: Community Engagement</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3: Integrated Planning Tool</a:t>
            </a:r>
            <a:endParaRPr sz="2400" dirty="0">
              <a:solidFill>
                <a:schemeClr val="dk2"/>
              </a:solidFill>
            </a:endParaRPr>
          </a:p>
          <a:p>
            <a:pPr marL="0" lvl="0" indent="0" algn="l" rtl="0">
              <a:spcBef>
                <a:spcPts val="1000"/>
              </a:spcBef>
              <a:spcAft>
                <a:spcPts val="0"/>
              </a:spcAft>
              <a:buNone/>
            </a:pPr>
            <a:endParaRPr sz="2600" strike="sngStrike" dirty="0">
              <a:solidFill>
                <a:schemeClr val="dk2"/>
              </a:solidFill>
            </a:endParaRPr>
          </a:p>
        </p:txBody>
      </p:sp>
      <p:sp>
        <p:nvSpPr>
          <p:cNvPr id="144" name="Google Shape;144;p21"/>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dirty="0">
                <a:solidFill>
                  <a:schemeClr val="dk2"/>
                </a:solidFill>
              </a:rPr>
              <a:t>I know:</a:t>
            </a:r>
            <a:br>
              <a:rPr lang="en-US" dirty="0">
                <a:solidFill>
                  <a:schemeClr val="dk2"/>
                </a:solidFill>
              </a:rPr>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descr="&quot;&quot;"/>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8" name="Google Shape;158;p22"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9" name="Google Shape;159;p22"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4" name="Google Shape;154;p2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dirty="0"/>
          </a:p>
        </p:txBody>
      </p:sp>
      <p:sp>
        <p:nvSpPr>
          <p:cNvPr id="155" name="Google Shape;155;p22"/>
          <p:cNvSpPr txBox="1">
            <a:spLocks noGrp="1"/>
          </p:cNvSpPr>
          <p:nvPr>
            <p:ph type="subTitle" idx="4294967295"/>
          </p:nvPr>
        </p:nvSpPr>
        <p:spPr>
          <a:xfrm>
            <a:off x="3896544" y="836612"/>
            <a:ext cx="4940300" cy="5667375"/>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chemeClr val="dk2"/>
              </a:buClr>
              <a:buSzPts val="2600"/>
              <a:buFont typeface="Calibri"/>
              <a:buChar char="❏"/>
            </a:pPr>
            <a:r>
              <a:rPr lang="en-US" sz="2400" b="1" dirty="0" smtClean="0">
                <a:solidFill>
                  <a:schemeClr val="dk2"/>
                </a:solidFill>
              </a:rPr>
              <a:t>ESSER </a:t>
            </a:r>
            <a:r>
              <a:rPr lang="en-US" sz="2400" b="1" dirty="0">
                <a:solidFill>
                  <a:schemeClr val="dk2"/>
                </a:solidFill>
              </a:rPr>
              <a:t>III District Plan Deliverables</a:t>
            </a:r>
            <a:endParaRPr sz="2400" b="1" dirty="0">
              <a:solidFill>
                <a:schemeClr val="dk2"/>
              </a:solidFill>
            </a:endParaRPr>
          </a:p>
          <a:p>
            <a:pPr marL="0" lvl="0" indent="0" algn="l" rtl="0">
              <a:spcBef>
                <a:spcPts val="1000"/>
              </a:spcBef>
              <a:spcAft>
                <a:spcPts val="0"/>
              </a:spcAft>
              <a:buNone/>
            </a:pPr>
            <a:r>
              <a:rPr lang="en-US" sz="2400" b="1" dirty="0">
                <a:solidFill>
                  <a:srgbClr val="9E9E9E"/>
                </a:solidFill>
              </a:rPr>
              <a:t>I can:</a:t>
            </a:r>
            <a:endParaRPr sz="2400" b="1" dirty="0">
              <a:solidFill>
                <a:srgbClr val="9E9E9E"/>
              </a:solidFill>
            </a:endParaRPr>
          </a:p>
          <a:p>
            <a:pPr marL="457200" lvl="0" indent="-393700" algn="l" rtl="0">
              <a:spcBef>
                <a:spcPts val="1000"/>
              </a:spcBef>
              <a:spcAft>
                <a:spcPts val="0"/>
              </a:spcAft>
              <a:buClr>
                <a:srgbClr val="9E9E9E"/>
              </a:buClr>
              <a:buSzPts val="2600"/>
              <a:buChar char="❏"/>
            </a:pPr>
            <a:r>
              <a:rPr lang="en-US" sz="2400" dirty="0">
                <a:solidFill>
                  <a:srgbClr val="9E9E9E"/>
                </a:solidFill>
              </a:rPr>
              <a:t>Navigate planning resources</a:t>
            </a:r>
            <a:endParaRPr sz="2400" dirty="0">
              <a:solidFill>
                <a:srgbClr val="9E9E9E"/>
              </a:solidFill>
            </a:endParaRPr>
          </a:p>
          <a:p>
            <a:pPr marL="457200" lvl="0" indent="-393700" algn="l" rtl="0">
              <a:spcBef>
                <a:spcPts val="1000"/>
              </a:spcBef>
              <a:spcAft>
                <a:spcPts val="0"/>
              </a:spcAft>
              <a:buClr>
                <a:srgbClr val="9E9E9E"/>
              </a:buClr>
              <a:buSzPts val="2600"/>
              <a:buFont typeface="Calibri"/>
              <a:buChar char="❏"/>
            </a:pPr>
            <a:r>
              <a:rPr lang="en-US" sz="2400" dirty="0">
                <a:solidFill>
                  <a:srgbClr val="9E9E9E"/>
                </a:solidFill>
              </a:rPr>
              <a:t>Complete the technical steps to submit the ESSER III District Plan</a:t>
            </a:r>
            <a:endParaRPr sz="2400" dirty="0">
              <a:solidFill>
                <a:srgbClr val="9E9E9E"/>
              </a:solidFill>
            </a:endParaRPr>
          </a:p>
          <a:p>
            <a:pPr marL="457200" lvl="0" indent="0" algn="l" rtl="0">
              <a:spcBef>
                <a:spcPts val="1000"/>
              </a:spcBef>
              <a:spcAft>
                <a:spcPts val="0"/>
              </a:spcAft>
              <a:buNone/>
            </a:pPr>
            <a:r>
              <a:rPr lang="en-US" sz="2400" dirty="0">
                <a:solidFill>
                  <a:srgbClr val="9E9E9E"/>
                </a:solidFill>
              </a:rPr>
              <a:t>Section 1: Smartsheet form</a:t>
            </a:r>
            <a:endParaRPr sz="2400" dirty="0">
              <a:solidFill>
                <a:srgbClr val="9E9E9E"/>
              </a:solidFill>
            </a:endParaRPr>
          </a:p>
          <a:p>
            <a:pPr marL="457200" lvl="0" indent="0" algn="l" rtl="0">
              <a:spcBef>
                <a:spcPts val="1000"/>
              </a:spcBef>
              <a:spcAft>
                <a:spcPts val="0"/>
              </a:spcAft>
              <a:buNone/>
            </a:pPr>
            <a:r>
              <a:rPr lang="en-US" sz="2400" dirty="0">
                <a:solidFill>
                  <a:srgbClr val="9E9E9E"/>
                </a:solidFill>
              </a:rPr>
              <a:t>Section 2: Community Engagement</a:t>
            </a:r>
            <a:endParaRPr sz="2400" dirty="0">
              <a:solidFill>
                <a:srgbClr val="9E9E9E"/>
              </a:solidFill>
            </a:endParaRPr>
          </a:p>
          <a:p>
            <a:pPr marL="457200" lvl="0" indent="0" algn="l" rtl="0">
              <a:spcBef>
                <a:spcPts val="1000"/>
              </a:spcBef>
              <a:spcAft>
                <a:spcPts val="0"/>
              </a:spcAft>
              <a:buNone/>
            </a:pPr>
            <a:r>
              <a:rPr lang="en-US" sz="2400" dirty="0">
                <a:solidFill>
                  <a:srgbClr val="9E9E9E"/>
                </a:solidFill>
              </a:rPr>
              <a:t>Section 3: Integrated Planning Tool</a:t>
            </a:r>
            <a:endParaRPr sz="2400" dirty="0">
              <a:solidFill>
                <a:srgbClr val="9E9E9E"/>
              </a:solidFill>
            </a:endParaRPr>
          </a:p>
        </p:txBody>
      </p:sp>
      <p:sp>
        <p:nvSpPr>
          <p:cNvPr id="156" name="Google Shape;156;p22"/>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dirty="0">
                <a:solidFill>
                  <a:schemeClr val="accent1"/>
                </a:solidFill>
                <a:latin typeface="Calibri"/>
                <a:ea typeface="Calibri"/>
                <a:cs typeface="Calibri"/>
                <a:sym typeface="Calibri"/>
              </a:rPr>
              <a:t>Learning Targets</a:t>
            </a:r>
            <a:endParaRPr sz="3900" b="1" dirty="0">
              <a:solidFill>
                <a:schemeClr val="accent1"/>
              </a:solidFill>
            </a:endParaRPr>
          </a:p>
        </p:txBody>
      </p:sp>
      <p:sp>
        <p:nvSpPr>
          <p:cNvPr id="2" name="Title 1"/>
          <p:cNvSpPr>
            <a:spLocks noGrp="1"/>
          </p:cNvSpPr>
          <p:nvPr>
            <p:ph type="title"/>
          </p:nvPr>
        </p:nvSpPr>
        <p:spPr/>
        <p:txBody>
          <a:bodyPr/>
          <a:lstStyle/>
          <a:p>
            <a:r>
              <a:rPr lang="en-US" dirty="0" smtClean="0">
                <a:solidFill>
                  <a:schemeClr val="dk2"/>
                </a:solidFill>
              </a:rPr>
              <a:t> I </a:t>
            </a:r>
            <a:r>
              <a:rPr lang="en-US" dirty="0">
                <a:solidFill>
                  <a:schemeClr val="dk2"/>
                </a:solidFill>
              </a:rPr>
              <a:t>know:</a:t>
            </a:r>
            <a:br>
              <a:rPr lang="en-US" dirty="0">
                <a:solidFill>
                  <a:schemeClr val="dk2"/>
                </a:solidFill>
              </a:rPr>
            </a:br>
            <a:endParaRPr lang="en-US"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2021-09-13T20:01:07+00:00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9E086B-3125-4C98-971D-985EBA5EAF83}">
  <ds:schemaRefs>
    <ds:schemaRef ds:uri="http://schemas.microsoft.com/sharepoint/v3/contenttype/forms"/>
  </ds:schemaRefs>
</ds:datastoreItem>
</file>

<file path=customXml/itemProps2.xml><?xml version="1.0" encoding="utf-8"?>
<ds:datastoreItem xmlns:ds="http://schemas.openxmlformats.org/officeDocument/2006/customXml" ds:itemID="{7D38A80C-1274-4D0B-914F-C06A507FC639}"/>
</file>

<file path=customXml/itemProps3.xml><?xml version="1.0" encoding="utf-8"?>
<ds:datastoreItem xmlns:ds="http://schemas.openxmlformats.org/officeDocument/2006/customXml" ds:itemID="{B57F319B-0A18-4947-99C2-23AFAC4F04C7}">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54031767-dd6d-417c-ab73-583408f47564"/>
    <ds:schemaRef ds:uri="http://schemas.microsoft.com/sharepoint/v3"/>
    <ds:schemaRef ds:uri="http://schemas.microsoft.com/office/infopath/2007/PartnerControls"/>
    <ds:schemaRef ds:uri="http://schemas.openxmlformats.org/package/2006/metadata/core-properties"/>
    <ds:schemaRef ds:uri="edb5ef48-5285-463e-a2b9-308f2d437c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1198</TotalTime>
  <Words>4830</Words>
  <Application>Microsoft Office PowerPoint</Application>
  <PresentationFormat>On-screen Show (4:3)</PresentationFormat>
  <Paragraphs>449</Paragraphs>
  <Slides>33</Slides>
  <Notes>33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ODE_Powerpoint - pattern background</vt:lpstr>
      <vt:lpstr>1_ODE_Powerpoint - pattern background</vt:lpstr>
      <vt:lpstr>ESSER III District Plan</vt:lpstr>
      <vt:lpstr>Agenda </vt:lpstr>
      <vt:lpstr>ODE ESSER Q &amp; A Team Today</vt:lpstr>
      <vt:lpstr>Purpose </vt:lpstr>
      <vt:lpstr>Structure for Today </vt:lpstr>
      <vt:lpstr>Acknowledgements</vt:lpstr>
      <vt:lpstr>About This Learning Module </vt:lpstr>
      <vt:lpstr>I know: </vt:lpstr>
      <vt:lpstr> I know: </vt:lpstr>
      <vt:lpstr>Plan Alignment</vt:lpstr>
      <vt:lpstr>Checklist to Complete and Submit Plan </vt:lpstr>
      <vt:lpstr>Charter Schools</vt:lpstr>
      <vt:lpstr>I can: </vt:lpstr>
      <vt:lpstr>ODE ESSER III Website</vt:lpstr>
      <vt:lpstr>Just the Essentials </vt:lpstr>
      <vt:lpstr>Spotlight Leadership Resource </vt:lpstr>
      <vt:lpstr> Spotlight Leadership Resource </vt:lpstr>
      <vt:lpstr>Planning &amp; Leadership Resources </vt:lpstr>
      <vt:lpstr>I can:</vt:lpstr>
      <vt:lpstr>ESSER III Overarching Outcomes </vt:lpstr>
      <vt:lpstr>Addressing Unfinished Learning </vt:lpstr>
      <vt:lpstr>ESSER III District Plan &amp;  Continuity of Services Plan Guide</vt:lpstr>
      <vt:lpstr>Unfinished Learning (20%+) </vt:lpstr>
      <vt:lpstr>Unfinished Learning (20%+) Continuity of Services Plan Guide</vt:lpstr>
      <vt:lpstr>Community Engagement </vt:lpstr>
      <vt:lpstr>Community Engagement</vt:lpstr>
      <vt:lpstr>Community engagement </vt:lpstr>
      <vt:lpstr>Community Engagement  </vt:lpstr>
      <vt:lpstr>Integrated Planning Tool (IPT)</vt:lpstr>
      <vt:lpstr>Integrated planning tool</vt:lpstr>
      <vt:lpstr>Learning Targets </vt:lpstr>
      <vt:lpstr> Integrated Planning Tool (IPT)</vt:lpstr>
      <vt:lpstr>Supports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District Plan Steps to Complete and Submit Module (2)</dc:title>
  <dc:creator>EDMONDSON Joanne * ODE</dc:creator>
  <cp:lastModifiedBy>SOLARIO Savanah * ODE</cp:lastModifiedBy>
  <cp:revision>29</cp:revision>
  <dcterms:modified xsi:type="dcterms:W3CDTF">2021-09-29T15:06:03Z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y fmtid="{D5CDD505-2E9C-101B-9397-08002B2CF9AE}" pid="3" name="_MarkAsFinal">
    <vt:bool>true</vt:bool>
  </property>
</Properties>
</file>