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HLSRVdU6pP34h98wDbUaMwnF3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78" y="1056"/>
      </p:cViewPr>
      <p:guideLst>
        <p:guide orient="horz" pos="20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fbcfab0e5_0_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bfbcfab0e5_0_39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gbfbcfab0e5_0_39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a09194d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ca09194dd7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ca09194dd7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a09194d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ca09194dd7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ca09194dd7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5926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a09194d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ca09194dd7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ca09194dd7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8728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a09194d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ca09194dd7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ca09194dd7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7374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fbcfab0e5_0_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bfbcfab0e5_0_39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gbfbcfab0e5_0_39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6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Blank">
  <p:cSld name="4_Blank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bfbcfab0e5_0_368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"/>
            <a:ext cx="9144001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bfbcfab0e5_0_368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6494854"/>
            <a:ext cx="9144001" cy="27627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gbfbcfab0e5_0_368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300" cy="10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gbfbcfab0e5_0_368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gbfbcfab0e5_0_368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1"/>
          </p:nvPr>
        </p:nvSpPr>
        <p:spPr>
          <a:xfrm>
            <a:off x="6558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2"/>
          </p:nvPr>
        </p:nvSpPr>
        <p:spPr>
          <a:xfrm>
            <a:off x="46563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body" idx="2"/>
          </p:nvPr>
        </p:nvSpPr>
        <p:spPr>
          <a:xfrm>
            <a:off x="584574" y="3372933"/>
            <a:ext cx="3868340" cy="2240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body" idx="3"/>
          </p:nvPr>
        </p:nvSpPr>
        <p:spPr>
          <a:xfrm>
            <a:off x="4583884" y="2471440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body" idx="4"/>
          </p:nvPr>
        </p:nvSpPr>
        <p:spPr>
          <a:xfrm>
            <a:off x="4583884" y="3372934"/>
            <a:ext cx="3887391" cy="2240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9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9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9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9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Blank">
  <p:cSld name="3_Blank"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20178" y="138546"/>
            <a:ext cx="8924544" cy="793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7" name="Google Shape;87;p10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0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0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1552" y="5594283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0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ank">
  <p:cSld name="1_Blank">
    <p:bg>
      <p:bgPr>
        <a:solidFill>
          <a:schemeClr val="accen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3" name="Google Shape;9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0611" y="53562"/>
            <a:ext cx="1972448" cy="98091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>
            <a:off x="3887391" y="1992834"/>
            <a:ext cx="4629150" cy="386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2"/>
          </p:nvPr>
        </p:nvSpPr>
        <p:spPr>
          <a:xfrm>
            <a:off x="629841" y="3593039"/>
            <a:ext cx="2949178" cy="2275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>
            <a:spLocks noGrp="1"/>
          </p:cNvSpPr>
          <p:nvPr>
            <p:ph type="pic" idx="2"/>
          </p:nvPr>
        </p:nvSpPr>
        <p:spPr>
          <a:xfrm>
            <a:off x="3887391" y="1999818"/>
            <a:ext cx="4629150" cy="386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body" idx="1"/>
          </p:nvPr>
        </p:nvSpPr>
        <p:spPr>
          <a:xfrm>
            <a:off x="629841" y="3613978"/>
            <a:ext cx="2949178" cy="224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7" name="Google Shape;27;p4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/>
        </p:nvSpPr>
        <p:spPr>
          <a:xfrm>
            <a:off x="0" y="1034505"/>
            <a:ext cx="9144000" cy="949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4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bfbcfab0e5_0_10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gbfbcfab0e5_0_10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gbfbcfab0e5_0_10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bfbcfab0e5_0_18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gbfbcfab0e5_0_18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gbfbcfab0e5_0_187"/>
          <p:cNvSpPr txBox="1">
            <a:spLocks noGrp="1"/>
          </p:cNvSpPr>
          <p:nvPr>
            <p:ph type="sldNum" idx="12"/>
          </p:nvPr>
        </p:nvSpPr>
        <p:spPr>
          <a:xfrm>
            <a:off x="8490250" y="624134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bfbcfab0e5_0_38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gbfbcfab0e5_0_38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gbfbcfab0e5_0_38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gbfbcfab0e5_0_38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type="title">
  <p:cSld name="TIT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bfbcfab0e5_0_37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gbfbcfab0e5_0_37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9" name="Google Shape;49;gbfbcfab0e5_0_37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gbfbcfab0e5_0_37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gbfbcfab0e5_0_37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only">
  <p:cSld name="Logo only"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619597" y="2935982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4" name="Google Shape;54;p3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3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3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39081" y="615148"/>
            <a:ext cx="4296302" cy="213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3" descr="Decorative blue swoosh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-400138"/>
            <a:ext cx="9144000" cy="210353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3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1"/>
          </p:nvPr>
        </p:nvSpPr>
        <p:spPr>
          <a:xfrm>
            <a:off x="692024" y="2748246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" name="Google Shape;11;p2" descr="Decorative geometric pattern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0" y="1"/>
            <a:ext cx="9144000" cy="6494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 descr="Decorative blue swoosh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1" y="-902"/>
            <a:ext cx="9144001" cy="2075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Decorative blue bar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 descr="Oregon Department of Education Logo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w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fbcfab0e5_0_394" title="Title"/>
          <p:cNvSpPr txBox="1"/>
          <p:nvPr/>
        </p:nvSpPr>
        <p:spPr>
          <a:xfrm>
            <a:off x="671250" y="2454450"/>
            <a:ext cx="7801500" cy="24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endParaRPr sz="5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 title="Title"/>
          <p:cNvSpPr>
            <a:spLocks noGrp="1"/>
          </p:cNvSpPr>
          <p:nvPr>
            <p:ph type="title"/>
          </p:nvPr>
        </p:nvSpPr>
        <p:spPr>
          <a:xfrm>
            <a:off x="1371600" y="2454450"/>
            <a:ext cx="6400800" cy="2689050"/>
          </a:xfrm>
        </p:spPr>
        <p:txBody>
          <a:bodyPr/>
          <a:lstStyle/>
          <a:p>
            <a:pPr lvl="0"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Emergency Assistance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to Non-Public Schools Program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4400" dirty="0">
                <a:solidFill>
                  <a:srgbClr val="000000"/>
                </a:solidFill>
              </a:rPr>
              <a:t>EANS</a:t>
            </a:r>
            <a:endParaRPr lang="en-US" sz="4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a09194dd7_0_0"/>
          <p:cNvSpPr txBox="1">
            <a:spLocks noGrp="1"/>
          </p:cNvSpPr>
          <p:nvPr>
            <p:ph type="body" idx="1"/>
          </p:nvPr>
        </p:nvSpPr>
        <p:spPr>
          <a:xfrm>
            <a:off x="311700" y="2545650"/>
            <a:ext cx="8520600" cy="3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Staffing Contracts with ESDs to address unfinished learning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ARP EANS - no new information</a:t>
            </a:r>
            <a:endParaRPr sz="23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-155400"/>
            <a:ext cx="6400800" cy="1622250"/>
          </a:xfrm>
        </p:spPr>
        <p:txBody>
          <a:bodyPr>
            <a:normAutofit/>
          </a:bodyPr>
          <a:lstStyle/>
          <a:p>
            <a:pPr lvl="0">
              <a:buSzPts val="10866"/>
            </a:pPr>
            <a:r>
              <a:rPr lang="en-US" dirty="0">
                <a:solidFill>
                  <a:schemeClr val="lt1"/>
                </a:solidFill>
              </a:rPr>
              <a:t>EANS Program Updates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a09194dd7_0_0"/>
          <p:cNvSpPr txBox="1">
            <a:spLocks noGrp="1"/>
          </p:cNvSpPr>
          <p:nvPr>
            <p:ph type="body" idx="1"/>
          </p:nvPr>
        </p:nvSpPr>
        <p:spPr>
          <a:xfrm>
            <a:off x="311700" y="1821750"/>
            <a:ext cx="8520600" cy="3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lvl="0" indent="0">
              <a:lnSpc>
                <a:spcPct val="100000"/>
              </a:lnSpc>
              <a:buNone/>
            </a:pPr>
            <a:endParaRPr lang="en-US" sz="3200" dirty="0"/>
          </a:p>
          <a:p>
            <a:pPr lvl="0" indent="-431800">
              <a:lnSpc>
                <a:spcPct val="100000"/>
              </a:lnSpc>
              <a:buSzPts val="3200"/>
            </a:pPr>
            <a:r>
              <a:rPr lang="en-US" sz="3200" dirty="0"/>
              <a:t>Submit Exhibit B </a:t>
            </a:r>
          </a:p>
          <a:p>
            <a:pPr lvl="0" indent="-431800">
              <a:lnSpc>
                <a:spcPct val="100000"/>
              </a:lnSpc>
              <a:buSzPts val="3200"/>
            </a:pPr>
            <a:r>
              <a:rPr lang="en-US" sz="3200" dirty="0"/>
              <a:t>Provide a quote from the vendor for the cost of the items</a:t>
            </a:r>
          </a:p>
          <a:p>
            <a:pPr lvl="1" indent="-431800">
              <a:lnSpc>
                <a:spcPct val="100000"/>
              </a:lnSpc>
              <a:spcBef>
                <a:spcPts val="1000"/>
              </a:spcBef>
              <a:buSzPts val="3200"/>
            </a:pPr>
            <a:r>
              <a:rPr lang="en-US" sz="3200" dirty="0"/>
              <a:t>If the quote is over $10K, will need 3 quotes</a:t>
            </a:r>
          </a:p>
          <a:p>
            <a:pPr lvl="1" indent="-431800">
              <a:lnSpc>
                <a:spcPct val="100000"/>
              </a:lnSpc>
              <a:spcBef>
                <a:spcPts val="1000"/>
              </a:spcBef>
              <a:buSzPts val="3200"/>
            </a:pPr>
            <a:r>
              <a:rPr lang="en-US" sz="3200" dirty="0"/>
              <a:t>Technology purchase requests, please provide a quote from our vendor </a:t>
            </a:r>
            <a:r>
              <a:rPr lang="en-US" sz="3200" u="sng" dirty="0">
                <a:solidFill>
                  <a:schemeClr val="hlink"/>
                </a:solidFill>
                <a:hlinkClick r:id="rId3"/>
              </a:rPr>
              <a:t>CDW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-155400"/>
            <a:ext cx="6400800" cy="1622250"/>
          </a:xfrm>
        </p:spPr>
        <p:txBody>
          <a:bodyPr>
            <a:normAutofit/>
          </a:bodyPr>
          <a:lstStyle/>
          <a:p>
            <a:pPr lvl="0">
              <a:buSzPts val="10866"/>
            </a:pPr>
            <a:r>
              <a:rPr lang="en-US" dirty="0">
                <a:solidFill>
                  <a:schemeClr val="lt1"/>
                </a:solidFill>
              </a:rPr>
              <a:t>Purchase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2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a09194dd7_0_0"/>
          <p:cNvSpPr txBox="1">
            <a:spLocks noGrp="1"/>
          </p:cNvSpPr>
          <p:nvPr>
            <p:ph type="body" idx="1"/>
          </p:nvPr>
        </p:nvSpPr>
        <p:spPr>
          <a:xfrm>
            <a:off x="273600" y="1466850"/>
            <a:ext cx="8737050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lvl="0" indent="0">
              <a:lnSpc>
                <a:spcPct val="100000"/>
              </a:lnSpc>
              <a:buNone/>
            </a:pPr>
            <a:endParaRPr lang="en-US" sz="3200" dirty="0"/>
          </a:p>
          <a:p>
            <a:pPr lvl="0" indent="0">
              <a:lnSpc>
                <a:spcPct val="100000"/>
              </a:lnSpc>
              <a:buNone/>
            </a:pPr>
            <a:endParaRPr lang="en-US" sz="3200" dirty="0"/>
          </a:p>
          <a:p>
            <a:pPr lvl="0" indent="-386080">
              <a:lnSpc>
                <a:spcPct val="100000"/>
              </a:lnSpc>
              <a:buSzPct val="100000"/>
            </a:pPr>
            <a:r>
              <a:rPr lang="en-US" sz="3200" dirty="0"/>
              <a:t>Submit Exhibit C </a:t>
            </a:r>
          </a:p>
          <a:p>
            <a:pPr lvl="0" indent="-386080">
              <a:lnSpc>
                <a:spcPct val="100000"/>
              </a:lnSpc>
              <a:buSzPct val="100000"/>
            </a:pPr>
            <a:r>
              <a:rPr lang="en-US" sz="3200" dirty="0"/>
              <a:t>Receipt showing purchase</a:t>
            </a:r>
          </a:p>
          <a:p>
            <a:pPr lvl="1" indent="-386080">
              <a:lnSpc>
                <a:spcPct val="100000"/>
              </a:lnSpc>
              <a:buSzPct val="100000"/>
            </a:pPr>
            <a:r>
              <a:rPr lang="en-US" sz="3200" dirty="0"/>
              <a:t>Invoices - also need a check ledger, general ledger, or some evidence of payment matching the invoice costs </a:t>
            </a:r>
          </a:p>
          <a:p>
            <a:pPr lvl="1" indent="-386080">
              <a:lnSpc>
                <a:spcPct val="100000"/>
              </a:lnSpc>
              <a:spcBef>
                <a:spcPts val="1000"/>
              </a:spcBef>
              <a:buSzPct val="100000"/>
            </a:pPr>
            <a:r>
              <a:rPr lang="en-US" sz="3200" dirty="0"/>
              <a:t>Staff purchased items - provide documentation that the employee was reimbursed for those costs using general ledger or other evidence</a:t>
            </a:r>
          </a:p>
          <a:p>
            <a:pPr lvl="1" indent="-386080">
              <a:lnSpc>
                <a:spcPct val="100000"/>
              </a:lnSpc>
              <a:spcBef>
                <a:spcPts val="1000"/>
              </a:spcBef>
              <a:buSzPct val="100000"/>
            </a:pPr>
            <a:r>
              <a:rPr lang="en-US" sz="3200" dirty="0"/>
              <a:t>Credit card payment - verify it is a school card </a:t>
            </a:r>
          </a:p>
          <a:p>
            <a:pPr lvl="0" indent="-386080">
              <a:lnSpc>
                <a:spcPct val="100000"/>
              </a:lnSpc>
              <a:buSzPct val="100000"/>
            </a:pPr>
            <a:r>
              <a:rPr lang="en-US" sz="3200" dirty="0"/>
              <a:t>Serial numbers - laptops, Chromebooks, portable air purifiers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-155400"/>
            <a:ext cx="6400800" cy="162225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lt1"/>
                </a:solidFill>
              </a:rPr>
              <a:t>Reimbursement Requests</a:t>
            </a:r>
            <a:endParaRPr lang="en-US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0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a09194dd7_0_0"/>
          <p:cNvSpPr txBox="1">
            <a:spLocks noGrp="1"/>
          </p:cNvSpPr>
          <p:nvPr>
            <p:ph type="body" idx="1"/>
          </p:nvPr>
        </p:nvSpPr>
        <p:spPr>
          <a:xfrm>
            <a:off x="273600" y="1466850"/>
            <a:ext cx="8737050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buSzPct val="75675"/>
              <a:buNone/>
            </a:pPr>
            <a:endParaRPr lang="en-US" sz="3700" b="1" i="1" dirty="0"/>
          </a:p>
          <a:p>
            <a:pPr lvl="0" indent="-401320">
              <a:lnSpc>
                <a:spcPct val="100000"/>
              </a:lnSpc>
              <a:buSzPct val="100000"/>
            </a:pPr>
            <a:r>
              <a:rPr lang="en-US" sz="3200" b="1" dirty="0"/>
              <a:t>June 28, 2021</a:t>
            </a:r>
            <a:r>
              <a:rPr lang="en-US" sz="3200" dirty="0"/>
              <a:t> - Anticipated date ESD can be contacted to contract for FTE to address unfinished learning</a:t>
            </a:r>
          </a:p>
          <a:p>
            <a:pPr lvl="0" indent="-401320">
              <a:lnSpc>
                <a:spcPct val="100000"/>
              </a:lnSpc>
              <a:buSzPct val="100000"/>
            </a:pPr>
            <a:r>
              <a:rPr lang="en-US" sz="3200" b="1" dirty="0"/>
              <a:t>August 30, 2021 </a:t>
            </a:r>
            <a:r>
              <a:rPr lang="en-US" sz="3200" dirty="0"/>
              <a:t>- Funds obligated in Agreements before this</a:t>
            </a:r>
          </a:p>
          <a:p>
            <a:pPr lvl="0" indent="-401320">
              <a:lnSpc>
                <a:spcPct val="100000"/>
              </a:lnSpc>
              <a:buSzPct val="100000"/>
            </a:pPr>
            <a:r>
              <a:rPr lang="en-US" sz="3200" b="1" dirty="0"/>
              <a:t>July 1, 2023</a:t>
            </a:r>
            <a:r>
              <a:rPr lang="en-US" sz="3200" dirty="0"/>
              <a:t> - All purchase or services requests must be submitted by</a:t>
            </a:r>
          </a:p>
          <a:p>
            <a:pPr lvl="0" indent="-401320">
              <a:lnSpc>
                <a:spcPct val="100000"/>
              </a:lnSpc>
              <a:buSzPct val="100000"/>
            </a:pPr>
            <a:r>
              <a:rPr lang="en-US" sz="3200" b="1" dirty="0"/>
              <a:t>September 30, 2023</a:t>
            </a:r>
            <a:r>
              <a:rPr lang="en-US" sz="3200" dirty="0"/>
              <a:t> - All requests for reimbursements must be provided </a:t>
            </a:r>
          </a:p>
          <a:p>
            <a:pPr marL="0" lvl="0" indent="0">
              <a:buSzPct val="121739"/>
              <a:buNone/>
            </a:pPr>
            <a:endParaRPr lang="en-US" sz="23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-155400"/>
            <a:ext cx="6400800" cy="162225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lt1"/>
                </a:solidFill>
              </a:rPr>
              <a:t>Important Dates</a:t>
            </a:r>
            <a:endParaRPr lang="en-US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6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fbcfab0e5_0_394" title="Title"/>
          <p:cNvSpPr txBox="1"/>
          <p:nvPr/>
        </p:nvSpPr>
        <p:spPr>
          <a:xfrm>
            <a:off x="671250" y="2454450"/>
            <a:ext cx="7801500" cy="24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endParaRPr sz="5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144;gc43c54668c_1_29" title="Question Mark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3168" y="2132208"/>
            <a:ext cx="7467600" cy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Q&amp;A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3758006"/>
      </p:ext>
    </p:extLst>
  </p:cSld>
  <p:clrMapOvr>
    <a:masterClrMapping/>
  </p:clrMapOvr>
</p:sld>
</file>

<file path=ppt/theme/theme1.xml><?xml version="1.0" encoding="utf-8"?>
<a:theme xmlns:a="http://schemas.openxmlformats.org/drawingml/2006/main" name="ODE_Powerpoint - pattern background">
  <a:themeElements>
    <a:clrScheme name="ODE Color Theme">
      <a:dk1>
        <a:srgbClr val="000000"/>
      </a:dk1>
      <a:lt1>
        <a:srgbClr val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D634F791A68E448BB12BA2A972606E" ma:contentTypeVersion="9" ma:contentTypeDescription="Create a new document." ma:contentTypeScope="" ma:versionID="4a28d3a6c841c990b00a279ff2874a0a">
  <xsd:schema xmlns:xsd="http://www.w3.org/2001/XMLSchema" xmlns:xs="http://www.w3.org/2001/XMLSchema" xmlns:p="http://schemas.microsoft.com/office/2006/metadata/properties" xmlns:ns1="http://schemas.microsoft.com/sharepoint/v3" xmlns:ns2="edb5ef48-5285-463e-a2b9-308f2d437c3d" xmlns:ns3="54031767-dd6d-417c-ab73-583408f47564" targetNamespace="http://schemas.microsoft.com/office/2006/metadata/properties" ma:root="true" ma:fieldsID="3a1546a14cda2ed46116909da332764f" ns1:_="" ns2:_="" ns3:_="">
    <xsd:import namespace="http://schemas.microsoft.com/sharepoint/v3"/>
    <xsd:import namespace="edb5ef48-5285-463e-a2b9-308f2d437c3d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5ef48-5285-463e-a2b9-308f2d437c3d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stimated_x0020_Creation_x0020_Date xmlns="edb5ef48-5285-463e-a2b9-308f2d437c3d" xsi:nil="true"/>
    <Remediation_x0020_Date xmlns="edb5ef48-5285-463e-a2b9-308f2d437c3d">2021-06-23T18:14:30+00:00</Remediation_x0020_Date>
    <Priority xmlns="edb5ef48-5285-463e-a2b9-308f2d437c3d">New</Priorit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8DC272A-ECAF-4360-99BB-3757C69ADB57}"/>
</file>

<file path=customXml/itemProps2.xml><?xml version="1.0" encoding="utf-8"?>
<ds:datastoreItem xmlns:ds="http://schemas.openxmlformats.org/officeDocument/2006/customXml" ds:itemID="{1FB43FB0-D26E-4FBB-B996-517B50A0ADAE}"/>
</file>

<file path=customXml/itemProps3.xml><?xml version="1.0" encoding="utf-8"?>
<ds:datastoreItem xmlns:ds="http://schemas.openxmlformats.org/officeDocument/2006/customXml" ds:itemID="{14AF99F1-9B5B-4B9D-B621-00AF6A80B530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200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ODE_Powerpoint - pattern background</vt:lpstr>
      <vt:lpstr>Emergency Assistance  to Non-Public Schools Program EANS</vt:lpstr>
      <vt:lpstr>EANS Program Updates</vt:lpstr>
      <vt:lpstr>Purchase Requests</vt:lpstr>
      <vt:lpstr>Reimbursement Requests</vt:lpstr>
      <vt:lpstr>Important Dates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Assistance  to Non-Public Schools Program EANS</dc:title>
  <dc:creator>ROSS Liz - ODE</dc:creator>
  <cp:lastModifiedBy>LEDOUX Renee - ODE</cp:lastModifiedBy>
  <cp:revision>3</cp:revision>
  <dcterms:created xsi:type="dcterms:W3CDTF">2021-01-18T20:39:02Z</dcterms:created>
  <dcterms:modified xsi:type="dcterms:W3CDTF">2021-06-23T18:11:28Z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0x0101008AD634F791A68E448BB12BA2A972606E</vt:lpwstr>
  </property>
</Properties>
</file>